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2" r:id="rId4"/>
    <p:sldId id="263" r:id="rId5"/>
    <p:sldId id="289" r:id="rId6"/>
    <p:sldId id="264" r:id="rId7"/>
    <p:sldId id="270" r:id="rId8"/>
    <p:sldId id="292" r:id="rId9"/>
    <p:sldId id="265" r:id="rId10"/>
    <p:sldId id="286" r:id="rId11"/>
    <p:sldId id="283" r:id="rId12"/>
    <p:sldId id="288" r:id="rId13"/>
    <p:sldId id="291" r:id="rId14"/>
    <p:sldId id="290" r:id="rId15"/>
    <p:sldId id="287" r:id="rId16"/>
    <p:sldId id="284" r:id="rId17"/>
    <p:sldId id="276" r:id="rId18"/>
    <p:sldId id="293" r:id="rId19"/>
    <p:sldId id="271" r:id="rId20"/>
    <p:sldId id="268" r:id="rId21"/>
    <p:sldId id="257" r:id="rId22"/>
    <p:sldId id="258" r:id="rId23"/>
    <p:sldId id="259" r:id="rId24"/>
    <p:sldId id="274" r:id="rId25"/>
    <p:sldId id="266" r:id="rId26"/>
    <p:sldId id="267" r:id="rId27"/>
    <p:sldId id="269" r:id="rId28"/>
    <p:sldId id="278" r:id="rId29"/>
    <p:sldId id="279" r:id="rId30"/>
    <p:sldId id="280" r:id="rId31"/>
    <p:sldId id="281" r:id="rId32"/>
    <p:sldId id="282" r:id="rId33"/>
    <p:sldId id="272" r:id="rId34"/>
    <p:sldId id="27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0" r:id="rId43"/>
    <p:sldId id="302" r:id="rId44"/>
    <p:sldId id="303" r:id="rId45"/>
    <p:sldId id="275" r:id="rId46"/>
    <p:sldId id="306" r:id="rId47"/>
    <p:sldId id="307" r:id="rId48"/>
    <p:sldId id="304" r:id="rId49"/>
    <p:sldId id="305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351A-6CC2-4638-88DD-1D1C41CD5F30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0781-B74F-41F8-9E1F-52EFCBE1A9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apple-versus-samsung-2012-8?op=1" TargetMode="External"/><Relationship Id="rId2" Type="http://schemas.openxmlformats.org/officeDocument/2006/relationships/hyperlink" Target="http://www.chipworks.com/blog/recentteardowns/2012/09/20/246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ctroiq.com/blogs/insights_from_leading_edge/2012/09/iftle-116-a6-applications-processor-for-iphone-5-from-samsung-but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tcandor.net/2012/08/16/itc-q212/" TargetMode="External"/><Relationship Id="rId2" Type="http://schemas.openxmlformats.org/officeDocument/2006/relationships/hyperlink" Target="http://itcandor.net/2010/03/05/matrix-integr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candor.net/2012/08/23/it-market-q21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2/04/29/business/apples-tax-strategy-aims-at-low-tax-states-and-nations.html?pagewanted=1&amp;_r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ulE1joZG-Q" TargetMode="External"/><Relationship Id="rId2" Type="http://schemas.openxmlformats.org/officeDocument/2006/relationships/hyperlink" Target="http://www.youtube.com/watch?v=nlUQfXwvQLc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ixit.com/Teardown/iPhone-5-Teardown/10525/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tasia.com/ART_8800675370_499489_TA_b0ed944c.HTM?click_from=8800098650,8626288021,2012-09-27,EEOL,ARTICLE_ALERT" TargetMode="External"/><Relationship Id="rId3" Type="http://schemas.openxmlformats.org/officeDocument/2006/relationships/hyperlink" Target="http://www.edn.com/electronics-blogs/now-hear-this/4396201/Estimate-put-iPhone-5-BOM-at--167-50" TargetMode="External"/><Relationship Id="rId7" Type="http://schemas.openxmlformats.org/officeDocument/2006/relationships/hyperlink" Target="http://www.thinkdigit.com/Mobiles-PDAs/Teardown-analysis-reveals-Apples-iPhone-5costs_10824.html" TargetMode="External"/><Relationship Id="rId2" Type="http://schemas.openxmlformats.org/officeDocument/2006/relationships/hyperlink" Target="http://evertiq.com/news/229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uewalk.com/2012/09/apples-gm-is-up-despite-increase-in-iphone-5-production-costs/" TargetMode="External"/><Relationship Id="rId5" Type="http://schemas.openxmlformats.org/officeDocument/2006/relationships/hyperlink" Target="http://blogs.marketwatch.com/thetell/2012/09/19/apple-iphone-5s-higher-production-costs-no-threat-to-profits/" TargetMode="External"/><Relationship Id="rId4" Type="http://schemas.openxmlformats.org/officeDocument/2006/relationships/hyperlink" Target="http://www.electronicsweekly.com/Articles/26/09/2012/54645/iphone-5-costs-8-to-manufacture.htm" TargetMode="External"/><Relationship Id="rId9" Type="http://schemas.openxmlformats.org/officeDocument/2006/relationships/hyperlink" Target="http://www.electroiq.com/blogs/electroiq_blog/2012/09/inside-the-iphone-teardowns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republic.com/blog/cracking-open/samsung-galaxy-s-iii-teardown-reveals-easy-open-case-difficult-to-fix-display/666" TargetMode="External"/><Relationship Id="rId2" Type="http://schemas.openxmlformats.org/officeDocument/2006/relationships/hyperlink" Target="http://www.ifixit.com/Teardown/Samsung+Galaxy+S+III+Teardown/9391/1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tunes/" TargetMode="External"/><Relationship Id="rId2" Type="http://schemas.openxmlformats.org/officeDocument/2006/relationships/hyperlink" Target="http://www.apple.com/ios/what-i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en-US" altLang="zh-TW" dirty="0" smtClean="0"/>
              <a:t>Fun Drill</a:t>
            </a:r>
            <a:endParaRPr lang="zh-TW" altLang="en-US" dirty="0"/>
          </a:p>
        </p:txBody>
      </p:sp>
      <p:pic>
        <p:nvPicPr>
          <p:cNvPr id="22530" name="Picture 2" descr="http://cdn.c.photoshelter.com/img-get/I0000NaUuJkC3KJs/s/900/720/Business-Office-Cartoons-Punch1986-10-08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4690864" cy="4641379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Topic Selection Criteria</a:t>
            </a:r>
          </a:p>
          <a:p>
            <a:pPr lvl="1"/>
            <a:r>
              <a:rPr lang="en-US" altLang="zh-TW" dirty="0" smtClean="0"/>
              <a:t>Generic and tied with common interests</a:t>
            </a:r>
          </a:p>
          <a:p>
            <a:pPr lvl="1"/>
            <a:r>
              <a:rPr lang="en-US" altLang="zh-TW" dirty="0" smtClean="0"/>
              <a:t>Grassroots </a:t>
            </a:r>
            <a:r>
              <a:rPr lang="en-US" altLang="zh-TW" smtClean="0"/>
              <a:t>and Go-Viral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Extendible in the future</a:t>
            </a:r>
          </a:p>
          <a:p>
            <a:pPr lvl="1"/>
            <a:r>
              <a:rPr lang="en-US" altLang="zh-TW" dirty="0" smtClean="0"/>
              <a:t>Attached to our career and life</a:t>
            </a:r>
          </a:p>
          <a:p>
            <a:r>
              <a:rPr lang="en-US" altLang="zh-TW" dirty="0" smtClean="0"/>
              <a:t>Teamwork and Role Players</a:t>
            </a:r>
          </a:p>
          <a:p>
            <a:pPr lvl="1"/>
            <a:r>
              <a:rPr lang="en-US" altLang="zh-TW" dirty="0" smtClean="0"/>
              <a:t>Organic and coordinated</a:t>
            </a:r>
          </a:p>
          <a:p>
            <a:pPr lvl="1"/>
            <a:r>
              <a:rPr lang="en-US" altLang="zh-TW" dirty="0" smtClean="0"/>
              <a:t>Mash-ups</a:t>
            </a:r>
          </a:p>
          <a:p>
            <a:pPr lvl="1"/>
            <a:r>
              <a:rPr lang="en-US" altLang="zh-TW" dirty="0" smtClean="0"/>
              <a:t>Virtual or Real/Physical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5720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http://images.smh.com.au/2012/09/22/3657810/iphone5-408x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Shrinkage Technology:</a:t>
            </a:r>
            <a:br>
              <a:rPr lang="en-US" altLang="zh-TW" dirty="0" smtClean="0"/>
            </a:br>
            <a:r>
              <a:rPr lang="en-US" altLang="zh-TW" dirty="0" smtClean="0"/>
              <a:t>(battery, cover, and in-cell touch panel)</a:t>
            </a:r>
            <a:endParaRPr lang="zh-TW" altLang="en-US" dirty="0"/>
          </a:p>
        </p:txBody>
      </p:sp>
      <p:pic>
        <p:nvPicPr>
          <p:cNvPr id="46082" name="Picture 2" descr="http://cdn.macrumors.com/article-new/2012/04/iphone_in_cell_thick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355976" cy="3672408"/>
          </a:xfrm>
          <a:prstGeom prst="rect">
            <a:avLst/>
          </a:prstGeom>
          <a:noFill/>
        </p:spPr>
      </p:pic>
      <p:pic>
        <p:nvPicPr>
          <p:cNvPr id="46088" name="Picture 8" descr="http://twimgs.com/informationweek/galleries/automated/863/07_InCell_Touch_fu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Visual Advantage of In-cell 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 descr="http://images.anandtech.com/doci/6166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444208" y="2780928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In-Cell</a:t>
            </a:r>
            <a:endParaRPr lang="zh-TW" altLang="en-US" sz="2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75656" y="1844824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Non-in-cell</a:t>
            </a:r>
            <a:endParaRPr lang="zh-TW" alt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photos.appleinsider.com/incell-12042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9694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9to5mac.files.wordpress.com/2012/09/iphone5-bom-comparison_702.jpg?w=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86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 Inside and Patents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http://www.chipworks.com/blog/recentteardowns/2012/09/20/2467/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http://www.businessinsider.com/apple-versus-samsung-2012-8?op=1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http://www.electroiq.com/blogs/insights_from_leading_edge/2012/09/iftle-116-a6-applications-processor-for-iphone-5-from-samsung-but.html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Non-Technology Inside Out (SWOT)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Spirit and Soul</a:t>
            </a:r>
          </a:p>
          <a:p>
            <a:r>
              <a:rPr lang="en-US" altLang="zh-TW" dirty="0" smtClean="0"/>
              <a:t>Human Touch</a:t>
            </a:r>
          </a:p>
          <a:p>
            <a:r>
              <a:rPr lang="en-US" altLang="zh-TW" dirty="0" err="1" smtClean="0"/>
              <a:t>iTune</a:t>
            </a:r>
            <a:r>
              <a:rPr lang="en-US" altLang="zh-TW" dirty="0" smtClean="0"/>
              <a:t> and Media Integration</a:t>
            </a:r>
          </a:p>
          <a:p>
            <a:r>
              <a:rPr lang="en-US" altLang="zh-TW" dirty="0" smtClean="0"/>
              <a:t>Supply Chain Management</a:t>
            </a:r>
          </a:p>
          <a:p>
            <a:r>
              <a:rPr lang="en-US" altLang="zh-TW" dirty="0" smtClean="0"/>
              <a:t>Value Chain Configuration</a:t>
            </a:r>
          </a:p>
          <a:p>
            <a:r>
              <a:rPr lang="en-US" altLang="zh-TW" dirty="0" smtClean="0"/>
              <a:t>Apple Store and its authorized </a:t>
            </a:r>
            <a:r>
              <a:rPr lang="en-US" altLang="zh-TW" dirty="0" err="1" smtClean="0"/>
              <a:t>resales</a:t>
            </a:r>
            <a:r>
              <a:rPr lang="en-US" altLang="zh-TW" dirty="0" smtClean="0"/>
              <a:t> store</a:t>
            </a:r>
          </a:p>
          <a:p>
            <a:r>
              <a:rPr lang="en-US" altLang="zh-TW" dirty="0" smtClean="0"/>
              <a:t>Other Intangible Factors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Non-Technology Inside Out (SWOT)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184482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Open Q’s: </a:t>
            </a:r>
          </a:p>
          <a:p>
            <a:pPr marL="342900" indent="-342900">
              <a:buAutoNum type="arabicPeriod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How Apple’s marketing approach differs or differed from others?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As a marketer, what is your view of Apple Store and its authorized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resales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stores!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Your view: What is or are the most important intangible(s) in Apple business!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What’s the watch-out needs to be concerned as a consultant of Apple business</a:t>
            </a:r>
          </a:p>
          <a:p>
            <a:pPr marL="342900" indent="-342900">
              <a:buAutoNum type="arabicPeriod" startAt="2"/>
            </a:pPr>
            <a:endParaRPr lang="en-US" altLang="zh-TW" sz="2400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 startAt="2"/>
            </a:pPr>
            <a:endParaRPr lang="en-US" altLang="zh-TW" sz="2400" b="1" i="1" dirty="0" smtClean="0">
              <a:solidFill>
                <a:srgbClr val="FF0000"/>
              </a:solidFill>
            </a:endParaRPr>
          </a:p>
          <a:p>
            <a:pPr marL="342900" indent="-342900"/>
            <a:endParaRPr lang="zh-TW" alt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TAIC-SMIO Business Model</a:t>
            </a:r>
          </a:p>
          <a:p>
            <a:r>
              <a:rPr lang="en-US" altLang="zh-TW" dirty="0" smtClean="0"/>
              <a:t>Matrix Integration in Supply/Value Chain </a:t>
            </a:r>
            <a:r>
              <a:rPr lang="en-US" altLang="zh-TW" sz="2400" dirty="0" smtClean="0">
                <a:hlinkClick r:id="rId2"/>
              </a:rPr>
              <a:t>http://itcandor.net/2010/03/05/matrix-integration/ </a:t>
            </a:r>
            <a:endParaRPr lang="en-US" altLang="zh-TW" sz="2400" dirty="0" smtClean="0"/>
          </a:p>
          <a:p>
            <a:r>
              <a:rPr lang="en-US" altLang="zh-TW" dirty="0" smtClean="0"/>
              <a:t>Product Strategy</a:t>
            </a:r>
          </a:p>
          <a:p>
            <a:r>
              <a:rPr lang="en-US" altLang="zh-TW" dirty="0" smtClean="0"/>
              <a:t>Apple Spirit and Leadership</a:t>
            </a:r>
          </a:p>
          <a:p>
            <a:r>
              <a:rPr lang="en-US" altLang="zh-TW" dirty="0" smtClean="0"/>
              <a:t>Apple Economy and its Competitiveness </a:t>
            </a:r>
            <a:r>
              <a:rPr lang="en-US" altLang="zh-TW" sz="2400" dirty="0" smtClean="0">
                <a:hlinkClick r:id="rId3"/>
              </a:rPr>
              <a:t>http://itcandor.net/2012/08/16/itc-q212/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hlinkClick r:id="rId4"/>
              </a:rPr>
              <a:t>http://itcandor.net/2012/08/23/it-market-q212/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Drill One: How Big is iPhone5 Economy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iPhone5 teardown and BOM(bill-of-material) cost; technology inside you may want to know</a:t>
            </a:r>
          </a:p>
          <a:p>
            <a:r>
              <a:rPr lang="en-US" altLang="zh-TW" dirty="0" smtClean="0"/>
              <a:t>SWOT based on TAIC-SIMO model or …</a:t>
            </a:r>
          </a:p>
          <a:p>
            <a:pPr lvl="1"/>
            <a:r>
              <a:rPr lang="en-US" altLang="zh-TW" dirty="0" smtClean="0"/>
              <a:t>Put everything in one basket – defy market wiz or what!</a:t>
            </a:r>
          </a:p>
          <a:p>
            <a:pPr lvl="1"/>
            <a:r>
              <a:rPr lang="en-US" altLang="zh-TW" dirty="0" smtClean="0"/>
              <a:t>From technology and design with innovation or just with performance up!</a:t>
            </a:r>
          </a:p>
          <a:p>
            <a:r>
              <a:rPr lang="en-US" altLang="zh-TW" dirty="0" smtClean="0"/>
              <a:t>Which part of iPhone5 ecosystem get the bigger piece of economy?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itiikkiblogi.files.wordpress.com/2012/08/12_kritiikkiblogi_megatrendis-system-complexity_lose-control_juhani_risku_47_leadership-johtajuus_criticism-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203848" y="548680"/>
            <a:ext cx="3491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</a:rPr>
              <a:t>Or is Apple in control?</a:t>
            </a:r>
            <a:endParaRPr lang="zh-TW" alt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ritiikkiblogi.files.wordpress.com/2012/07/12_design-leadership-matters-advantage-criticism-critique_design-chief_juhani_risku_47_architecture-theory_kritiikkiblogi_muotoilujohtaj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ritiikkiblogi.files.wordpress.com/2011/10/11_leadership_structure_design-driven-companies_juhani_risku_architect_designer_creative_cc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" y="764704"/>
            <a:ext cx="305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rgbClr val="0070C0"/>
                </a:solidFill>
              </a:rPr>
              <a:t>Did Steve Jobs envy this or what? </a:t>
            </a:r>
            <a:endParaRPr lang="zh-TW" alt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Spirit and Soul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Steve Jobs by Walter Isaacson</a:t>
            </a:r>
          </a:p>
          <a:p>
            <a:r>
              <a:rPr lang="en-US" altLang="zh-TW" dirty="0" smtClean="0"/>
              <a:t>Inside Apple by Adam </a:t>
            </a:r>
            <a:r>
              <a:rPr lang="en-US" altLang="zh-TW" dirty="0" err="1" smtClean="0"/>
              <a:t>Lashinsky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altLang="zh-TW" dirty="0" smtClean="0"/>
              <a:t>iPhone5 Economy (transformed into $)</a:t>
            </a:r>
            <a:br>
              <a:rPr lang="en-US" altLang="zh-TW" dirty="0" smtClean="0"/>
            </a:br>
            <a:r>
              <a:rPr lang="en-US" altLang="zh-TW" sz="2700" dirty="0" smtClean="0"/>
              <a:t>(http://pcdandf.com/cms/marketnews/9080-apple-samsung-dominate-smartphone-space)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Apple alone</a:t>
            </a:r>
          </a:p>
          <a:p>
            <a:r>
              <a:rPr lang="en-US" altLang="zh-TW" dirty="0" smtClean="0"/>
              <a:t>TAIC-SIMO ecosystem</a:t>
            </a:r>
          </a:p>
          <a:p>
            <a:r>
              <a:rPr lang="en-US" altLang="zh-TW" dirty="0" smtClean="0"/>
              <a:t>Others:</a:t>
            </a:r>
          </a:p>
          <a:p>
            <a:pPr lvl="1"/>
            <a:r>
              <a:rPr lang="en-US" altLang="zh-TW" dirty="0" smtClean="0"/>
              <a:t>Accessory</a:t>
            </a:r>
          </a:p>
          <a:p>
            <a:pPr lvl="1"/>
            <a:r>
              <a:rPr lang="en-US" altLang="zh-TW" dirty="0" smtClean="0"/>
              <a:t>Authorized Retailed Stores</a:t>
            </a:r>
          </a:p>
          <a:p>
            <a:pPr lvl="1"/>
            <a:r>
              <a:rPr lang="en-US" altLang="zh-TW" dirty="0" smtClean="0"/>
              <a:t>Media etc.</a:t>
            </a:r>
          </a:p>
          <a:p>
            <a:r>
              <a:rPr lang="en-US" altLang="zh-TW" dirty="0" smtClean="0"/>
              <a:t>Financial: How Apple Sidesteps Billions in Taxes </a:t>
            </a:r>
          </a:p>
          <a:p>
            <a:pPr lvl="1"/>
            <a:r>
              <a:rPr lang="en-US" altLang="zh-TW" dirty="0" smtClean="0">
                <a:hlinkClick r:id="rId2"/>
              </a:rPr>
              <a:t>http://www.nytimes.com/2012/04/29/business/apples-tax-strategy-aims-at-low-tax-states-and-nations.html?pagewanted=1&amp;_r=1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0"/>
            <a:ext cx="593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macworld.co.uk/cmsdata/news/3374452/Asymco-iPhon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120680" cy="5832648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79512" y="188640"/>
            <a:ext cx="8729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Apple expects to sell more than 263 million </a:t>
            </a:r>
            <a:r>
              <a:rPr lang="en-US" altLang="zh-TW" sz="2800" dirty="0" err="1" smtClean="0"/>
              <a:t>iPhone</a:t>
            </a:r>
            <a:r>
              <a:rPr lang="en-US" altLang="zh-TW" sz="2800" dirty="0" smtClean="0"/>
              <a:t> 5 units 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565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256585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051720" y="6453336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http://8.mshcdn.com/wp-content/uploads/2012/10/iphone5-true-cost.jpeg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3640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41399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51520" y="116632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continue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Real or Virtual Teardown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Perform a physical teardown with your own cost or do it virtually with the following links:</a:t>
            </a:r>
          </a:p>
          <a:p>
            <a:pPr>
              <a:buNone/>
            </a:pPr>
            <a:r>
              <a:rPr lang="en-US" altLang="zh-TW" sz="1800" dirty="0" smtClean="0">
                <a:hlinkClick r:id="rId2"/>
              </a:rPr>
              <a:t>http</a:t>
            </a:r>
            <a:r>
              <a:rPr lang="en-US" altLang="zh-TW" sz="1800" dirty="0">
                <a:hlinkClick r:id="rId2"/>
              </a:rPr>
              <a:t>://www.youtube.com/watch?v=nlUQfXwvQLc&amp;feature=related</a:t>
            </a:r>
            <a:endParaRPr lang="en-US" altLang="zh-TW" sz="1800" dirty="0"/>
          </a:p>
          <a:p>
            <a:pPr>
              <a:buNone/>
            </a:pPr>
            <a:r>
              <a:rPr lang="en-US" altLang="zh-TW" sz="1800" dirty="0" smtClean="0">
                <a:hlinkClick r:id="rId3"/>
              </a:rPr>
              <a:t>http</a:t>
            </a:r>
            <a:r>
              <a:rPr lang="en-US" altLang="zh-TW" sz="1800" dirty="0">
                <a:hlinkClick r:id="rId3"/>
              </a:rPr>
              <a:t>://www.youtube.com/watch?v=TulE1joZG-Q </a:t>
            </a:r>
            <a:endParaRPr lang="en-US" altLang="zh-TW" sz="1800" dirty="0" smtClean="0"/>
          </a:p>
          <a:p>
            <a:pPr>
              <a:buNone/>
            </a:pPr>
            <a:r>
              <a:rPr lang="en-US" altLang="zh-TW" sz="1800" dirty="0" smtClean="0">
                <a:hlinkClick r:id="rId4"/>
              </a:rPr>
              <a:t>http://www.ifixit.com/Teardown/iPhone-5-Teardown/10525/1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378904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Open Q’s: </a:t>
            </a:r>
          </a:p>
          <a:p>
            <a:pPr marL="342900" indent="-342900">
              <a:buAutoNum type="arabicPeriod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Why CEO of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iFixit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took such a hassle to launch iPhone5 teardown activities right after iPhone5 first launch? How on earth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iFixit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want to achieve here; surf http://www.ifixit .com to dig a bit more! </a:t>
            </a:r>
          </a:p>
          <a:p>
            <a:pPr marL="342900" indent="-342900">
              <a:buAutoNum type="arabicPeriod" startAt="3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Other best cases of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Guerrila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and Viral Marketing</a:t>
            </a:r>
          </a:p>
          <a:p>
            <a:pPr marL="342900" indent="-342900">
              <a:buAutoNum type="arabicPeriod" startAt="3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Can you perform a real teardown of your own gadgets: smart phone, PC etc.</a:t>
            </a:r>
          </a:p>
          <a:p>
            <a:pPr marL="342900" indent="-342900">
              <a:buAutoNum type="arabicPeriod"/>
            </a:pPr>
            <a:endParaRPr lang="zh-TW" alt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48872" cy="38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51520" y="116632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continue</a:t>
            </a: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51520" y="116632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continue</a:t>
            </a: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705678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51520" y="116632"/>
            <a:ext cx="101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continue</a:t>
            </a:r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工作表" r:id="rId3" imgW="8641012" imgH="910591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iPhone</a:t>
            </a:r>
            <a:r>
              <a:rPr lang="en-US" altLang="zh-TW" dirty="0" smtClean="0"/>
              <a:t> 5(Apple) Economy: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Major Stakeholders in the iPhone5 Ecosystem</a:t>
            </a:r>
          </a:p>
          <a:p>
            <a:r>
              <a:rPr lang="en-US" altLang="zh-TW" dirty="0" smtClean="0"/>
              <a:t>Manpower in the Value Chain</a:t>
            </a:r>
          </a:p>
          <a:p>
            <a:r>
              <a:rPr lang="en-US" altLang="zh-TW" dirty="0" smtClean="0"/>
              <a:t>Technology Inside Out</a:t>
            </a:r>
          </a:p>
          <a:p>
            <a:r>
              <a:rPr lang="en-US" altLang="zh-TW" dirty="0" smtClean="0"/>
              <a:t>Profit Distribution</a:t>
            </a:r>
          </a:p>
          <a:p>
            <a:r>
              <a:rPr lang="en-US" altLang="zh-TW" dirty="0" smtClean="0"/>
              <a:t>Competition and Evolution?</a:t>
            </a: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45811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Open Q’s: </a:t>
            </a:r>
          </a:p>
          <a:p>
            <a:pPr marL="342900" indent="-342900">
              <a:buAutoNum type="arabicPeriod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How Apple can sustain its growth;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iTV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,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iCloud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, or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iPC</a:t>
            </a:r>
            <a:endParaRPr lang="en-US" altLang="zh-TW" sz="2400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Who/When/Why/What can beat or unleash Apple’s dominance  (Antitrust, Samsung</a:t>
            </a:r>
            <a:r>
              <a:rPr lang="en-US" altLang="zh-TW" sz="2400" b="1" i="1" smtClean="0">
                <a:solidFill>
                  <a:srgbClr val="FF0000"/>
                </a:solidFill>
              </a:rPr>
              <a:t>, Google, MS etc..)</a:t>
            </a:r>
            <a:endParaRPr lang="en-US" altLang="zh-TW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dirty="0" smtClean="0"/>
              <a:t>Apple </a:t>
            </a:r>
            <a:r>
              <a:rPr lang="en-US" altLang="zh-TW" dirty="0" err="1" smtClean="0"/>
              <a:t>QoQ</a:t>
            </a:r>
            <a:r>
              <a:rPr lang="en-US" altLang="zh-TW" dirty="0" smtClean="0"/>
              <a:t> Growth (pre-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 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6" name="Picture 2" descr="http://tctechcrunch2011.files.wordpress.com/2011/07/apple-revenue.png?w=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pc-advice.com/wp-content/uploads/2012/06/profit-shares-of-8-mobile-phone-vendors-q4-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3335874"/>
          </a:xfrm>
          <a:prstGeom prst="rect">
            <a:avLst/>
          </a:prstGeom>
          <a:noFill/>
        </p:spPr>
      </p:pic>
      <p:pic>
        <p:nvPicPr>
          <p:cNvPr id="50180" name="Picture 4" descr="http://www.ppc-advice.com/wp-content/uploads/2012/06/revenue-shares-of-8-mobile-phone-vendors-q4-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418" y="3429000"/>
            <a:ext cx="5319582" cy="3429000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0" y="476672"/>
            <a:ext cx="4139952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 Profit/Revenue Shares of Mobile Phone Market (pre-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iPhone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artinhingley.files.wordpress.com/2012/08/itc-q212-fi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83568" y="692696"/>
            <a:ext cx="7200800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  Revenue in Overall IT Market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(pre-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iPhone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3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7305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467544" y="1166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IT Market Share Revenue, Net Profit ($US Billion) and Headcount – Year To End of June 2012 (pre-</a:t>
            </a:r>
            <a:r>
              <a:rPr lang="en-US" altLang="zh-TW" sz="2800" dirty="0" err="1" smtClean="0"/>
              <a:t>iPhone</a:t>
            </a:r>
            <a:r>
              <a:rPr lang="en-US" altLang="zh-TW" sz="2800" dirty="0" smtClean="0"/>
              <a:t> 5)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artinhingley.files.wordpress.com/2012/08/itc-q212-fi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683568" y="692696"/>
            <a:ext cx="7200800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Apple  Net Profit in Overall IT Market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(pre-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iPhone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BOM and Technology Inside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BOM and Cost</a:t>
            </a:r>
          </a:p>
          <a:p>
            <a:pPr>
              <a:buNone/>
            </a:pPr>
            <a:r>
              <a:rPr lang="en-US" altLang="zh-TW" dirty="0">
                <a:hlinkClick r:id="rId2"/>
              </a:rPr>
              <a:t>http://evertiq.com/news/22938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>
                <a:hlinkClick r:id="rId3"/>
              </a:rPr>
              <a:t>http://www.edn.com/electronics-blogs/now-hear-this/4396201/Estimate-put-iPhone-5-BOM-at--167-50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>
                <a:hlinkClick r:id="rId4"/>
              </a:rPr>
              <a:t>http://www.electronicsweekly.com/Articles/26/09/2012/54645/iphone-5-costs-8-to-manufacture.htm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>
                <a:hlinkClick r:id="rId5"/>
              </a:rPr>
              <a:t>http://blogs.marketwatch.com/thetell/2012/09/19/apple-iphone-5s-higher-production-costs-no-threat-to-profits/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6"/>
              </a:rPr>
              <a:t>http</a:t>
            </a:r>
            <a:r>
              <a:rPr lang="en-US" altLang="zh-TW" dirty="0">
                <a:hlinkClick r:id="rId6"/>
              </a:rPr>
              <a:t>://www.valuewalk.com/2012/09/apples-gm-is-up-despite-increase-in-iphone-5-production-costs/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www.thinkdigit.com/Mobiles-PDAs/Teardown-analysis-reveals-Apples-iPhone-5costs_10824.html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8"/>
              </a:rPr>
              <a:t>http://www.eetasia.com/ART_8800675370_499489_TA_b0ed944c.HTM?click_from=8800098650,8626288021,2012-09-27,EEOL,ARTICLE_ALERT</a:t>
            </a:r>
            <a:endParaRPr lang="en-US" altLang="zh-TW" dirty="0" smtClean="0"/>
          </a:p>
          <a:p>
            <a:pPr>
              <a:buNone/>
            </a:pPr>
            <a:r>
              <a:rPr lang="en-US" altLang="zh-TW" smtClean="0">
                <a:hlinkClick r:id="rId9"/>
              </a:rPr>
              <a:t>http://www.electroiq.com/blogs/electroiq_blog/2012/09/inside-the-iphone-teardowns.html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martinhingley.files.wordpress.com/2012/08/itc-q212-fi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55576" y="764704"/>
            <a:ext cx="4032448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IT Market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(pre-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iPhone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martinhingley.files.wordpress.com/2012/08/itc-q212-fi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55576" y="764704"/>
            <a:ext cx="4032448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IT Market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(pre-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iPhone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martinhingley.files.wordpress.com/2012/08/itc-q212-fi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627784" y="692696"/>
            <a:ext cx="4032448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IT Market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(pre-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iPhone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5)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Competitors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Samsung S3 </a:t>
            </a:r>
            <a:r>
              <a:rPr lang="en-US" altLang="zh-TW" dirty="0" smtClean="0">
                <a:hlinkClick r:id="rId2"/>
              </a:rPr>
              <a:t>http://www.ifixit.com/Teardown/Samsung+Galaxy+S+III+Teardown/9391/1</a:t>
            </a:r>
            <a:r>
              <a:rPr lang="en-US" altLang="zh-TW" dirty="0" smtClean="0"/>
              <a:t> </a:t>
            </a:r>
            <a:r>
              <a:rPr lang="en-US" altLang="zh-TW" dirty="0" smtClean="0">
                <a:hlinkClick r:id="rId3"/>
              </a:rPr>
              <a:t>http://www.techrepublic.com/blog/cracking-open/samsung-galaxy-s-iii-teardown-reveals-easy-open-case-difficult-to-fix-display/666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7848872" cy="46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4797153"/>
            <a:ext cx="676875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Digging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Know What</a:t>
            </a:r>
          </a:p>
          <a:p>
            <a:r>
              <a:rPr lang="en-US" altLang="zh-TW" dirty="0" smtClean="0"/>
              <a:t>Know How/When</a:t>
            </a:r>
          </a:p>
          <a:p>
            <a:r>
              <a:rPr lang="en-US" altLang="zh-TW" dirty="0" smtClean="0"/>
              <a:t>Know Why</a:t>
            </a:r>
          </a:p>
          <a:p>
            <a:r>
              <a:rPr lang="en-US" altLang="zh-TW" dirty="0" smtClean="0"/>
              <a:t>Assuming Role Players in the Business</a:t>
            </a:r>
          </a:p>
          <a:p>
            <a:r>
              <a:rPr lang="en-US" altLang="zh-TW" dirty="0" smtClean="0"/>
              <a:t>What for: case study research paper, thesis, career planning, hobby etc.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-1" y="3"/>
          <a:ext cx="9144000" cy="6857994"/>
        </p:xfrm>
        <a:graphic>
          <a:graphicData uri="http://schemas.openxmlformats.org/drawingml/2006/table">
            <a:tbl>
              <a:tblPr/>
              <a:tblGrid>
                <a:gridCol w="1999386"/>
                <a:gridCol w="1265569"/>
                <a:gridCol w="497719"/>
                <a:gridCol w="755088"/>
                <a:gridCol w="1137948"/>
                <a:gridCol w="1265569"/>
                <a:gridCol w="978422"/>
                <a:gridCol w="1244299"/>
              </a:tblGrid>
              <a:tr h="39616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iPhone 5 BOM (Bill of Materials)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639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Components/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Hardware Elements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iPhone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5 Hardware Comments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Leadtime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Inventory (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OEM,</a:t>
                      </a:r>
                      <a:r>
                        <a:rPr lang="en-US" sz="900" b="1" i="0" u="none" strike="noStrike" dirty="0" err="1">
                          <a:solidFill>
                            <a:srgbClr val="0000FF"/>
                          </a:solidFill>
                          <a:latin typeface="Arial"/>
                        </a:rPr>
                        <a:t>EMS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en-US" sz="900" b="1" i="0" u="none" strike="noStrike" dirty="0" err="1">
                          <a:solidFill>
                            <a:srgbClr val="00B050"/>
                          </a:solidFill>
                          <a:latin typeface="Arial"/>
                        </a:rPr>
                        <a:t>Distributor,</a:t>
                      </a:r>
                      <a:r>
                        <a:rPr lang="en-US" sz="900" b="1" i="0" u="none" strike="noStrike" dirty="0" err="1">
                          <a:solidFill>
                            <a:srgbClr val="E46D0A"/>
                          </a:solidFill>
                          <a:latin typeface="Arial"/>
                        </a:rPr>
                        <a:t>Component</a:t>
                      </a:r>
                      <a:r>
                        <a:rPr lang="en-US" sz="900" b="1" i="0" u="none" strike="noStrike" dirty="0">
                          <a:solidFill>
                            <a:srgbClr val="E46D0A"/>
                          </a:solidFill>
                          <a:latin typeface="Arial"/>
                        </a:rPr>
                        <a:t> Supplier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Component Consigned(OEM, EMS, Distributors)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Financial Terms(O/A, Net, T/T-in advance, LC, NET)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ASP(average of selling price of iPhone 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$740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Total BOM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$219.25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Manufacturing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$8.00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BOM + Manufacturing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$227.25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00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Malor Cost Drivers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Memory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NAND Flash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32GB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$20.80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 or Distributor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capacity;price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up/down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IGByte LPDDR2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 or Distributor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capacity;price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up/down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Display &amp;Touchscreen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In-Cell Touch Display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$44.00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A6 Processor(ASIC)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$17.50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single source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Camera(s)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Megapixel(Back) + 1. 2 Megapixel(Front)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$18.00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Wireless Section - BB/RF/PA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Qualcomm MDM9615 + RTR8600 + Front 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User Interface &amp; Sensors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Light, 3D Gyro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BT/WLAN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BTv4.0 + Dual-Band Wireless-N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Power Management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2-Month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Assumed 1800mAh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$4.50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 or Distributor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Mechanical/Electro-Mechanical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$33.00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single source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Passive Components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EMS or Distributor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Box Contents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1-Month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O/A 60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vestorsconundrum.com/wp-content/uploads/2012/03/iPhone-cost-structure-study-feb-12_Asym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-36512" y="2"/>
          <a:ext cx="9180513" cy="6933019"/>
        </p:xfrm>
        <a:graphic>
          <a:graphicData uri="http://schemas.openxmlformats.org/drawingml/2006/table">
            <a:tbl>
              <a:tblPr/>
              <a:tblGrid>
                <a:gridCol w="1479015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  <a:gridCol w="550107"/>
              </a:tblGrid>
              <a:tr h="48128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Arial"/>
                        </a:rPr>
                        <a:t>Twelve-month cash flow (unit: US$ million)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Apple Inc. (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iPhone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 5 project 10M/month)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9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Fiscal Year Begins: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Jan-13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265"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9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24">
                <a:tc>
                  <a:txBody>
                    <a:bodyPr/>
                    <a:lstStyle/>
                    <a:p>
                      <a:pPr algn="l" fontAlgn="ctr"/>
                      <a:endParaRPr lang="zh-TW" altLang="en-US" sz="9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Pre-Startup 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Jan-13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Feb-13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Mar-13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Apr-13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May-13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Jun-13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Jul-13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Aug-13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Sep-13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Oct-13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Nov-13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Dec-13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/>
                        </a:rPr>
                        <a:t>Total Item 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Cash on Hand</a:t>
                      </a:r>
                      <a:r>
                        <a:rPr lang="en-US" sz="900" b="0" i="0" u="none" strike="noStrike">
                          <a:latin typeface="Arial"/>
                        </a:rPr>
                        <a:t> (beginning of month)</a:t>
                      </a:r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5,458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8,643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11,828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15,013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18,198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21,383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24,568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27,753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30,938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34,123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37,308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</a:tr>
              <a:tr h="21607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CASH RECEIPTS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Cash Sales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88,800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TOTAL CASH RECEIPTS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88,800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2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Total Cash Available</a:t>
                      </a:r>
                      <a:r>
                        <a:rPr lang="en-US" sz="900" b="0" i="0" u="none" strike="noStrike">
                          <a:latin typeface="Arial"/>
                        </a:rPr>
                        <a:t> (before cash out)</a:t>
                      </a:r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7,400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12,858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16,043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19,228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22,413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25,598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28,783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31,968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35,153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38,338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41,523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44,708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6042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1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CASH PAID 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E4"/>
                    </a:solidFill>
                  </a:tcPr>
                </a:tc>
              </a:tr>
              <a:tr h="315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Purchases (BOM+Manufacturing)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2,273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24,998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Purchases (sales package)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480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Purchases (specify)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Gross expense (SG&amp;A+R&amp;D)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6,000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Payroll expenses (taxes, etc.)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450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Outside services(payment to developers)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120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1,440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Taxes (, etc.)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555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6,660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0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Other expenses (IP licenses, warranty expense, shipping, inventory, overhead, depreciation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Apple iTune overhead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600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/>
                        </a:rPr>
                        <a:t>Apple accessory and service (e.g. iCloud)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3,480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SUBTOTAL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1,943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48,308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TOTAL CASH PAID 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1,943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4,215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48,308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49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Arial"/>
                        </a:rPr>
                        <a:t>Cash Position </a:t>
                      </a:r>
                      <a:r>
                        <a:rPr lang="en-US" sz="900" b="0" i="0" u="none" strike="noStrike">
                          <a:latin typeface="Arial"/>
                        </a:rPr>
                        <a:t>(end of month)</a:t>
                      </a:r>
                      <a:endParaRPr lang="en-US" sz="9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5,458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  8,643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11,828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15,013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18,198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21,383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24,568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27,753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30,938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34,123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37,308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latin typeface="Arial"/>
                        </a:rPr>
                        <a:t> </a:t>
                      </a:r>
                      <a:r>
                        <a:rPr lang="en-US" altLang="zh-TW" sz="900" b="0" i="0" u="none" strike="noStrike">
                          <a:latin typeface="Arial"/>
                        </a:rPr>
                        <a:t>$  40,493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Challenge for Financial Manager of Apple Inc.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Zero budget to begin with? </a:t>
            </a:r>
          </a:p>
          <a:p>
            <a:r>
              <a:rPr lang="en-US" altLang="zh-TW" dirty="0" smtClean="0"/>
              <a:t>No marketing and premarketing activities spending required?</a:t>
            </a:r>
          </a:p>
          <a:p>
            <a:r>
              <a:rPr lang="en-US" altLang="zh-TW" dirty="0" smtClean="0"/>
              <a:t>What is the risk management of such amount of cash on hand?</a:t>
            </a:r>
          </a:p>
          <a:p>
            <a:r>
              <a:rPr lang="en-US" altLang="zh-TW" dirty="0" smtClean="0"/>
              <a:t>What is the strategy plan to negotiate the terms with supply chain eco-system?</a:t>
            </a:r>
          </a:p>
          <a:p>
            <a:r>
              <a:rPr lang="en-US" altLang="zh-TW" dirty="0" smtClean="0"/>
              <a:t>How  </a:t>
            </a:r>
            <a:r>
              <a:rPr lang="en-US" altLang="zh-TW" dirty="0" err="1" smtClean="0"/>
              <a:t>iPhone</a:t>
            </a:r>
            <a:r>
              <a:rPr lang="en-US" altLang="zh-TW" dirty="0" smtClean="0"/>
              <a:t> 5 can be manufactured in U.S. and stayed cost </a:t>
            </a:r>
            <a:r>
              <a:rPr lang="en-US" altLang="zh-TW" dirty="0" err="1" smtClean="0"/>
              <a:t>competitve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dn.iphoneincanada.ca/wp-content/uploads/2012/09/iphone5co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10650" cy="4800601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Hardware Inside Out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ASP(average selling price) </a:t>
            </a:r>
            <a:br>
              <a:rPr lang="en-US" altLang="zh-TW" dirty="0" smtClean="0"/>
            </a:br>
            <a:r>
              <a:rPr lang="en-US" altLang="zh-TW" dirty="0" smtClean="0"/>
              <a:t>and Profit Margin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dirty="0"/>
          </a:p>
        </p:txBody>
      </p:sp>
      <p:pic>
        <p:nvPicPr>
          <p:cNvPr id="17410" name="Picture 2" descr="http://cdn-static.zdnet.com/i/story/70/00/004476/19-09-2012-08-58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http://evertiq.com/news_images/Image_Library/Text_Images/Products/isuppli_apple5-supplierlist-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Hardware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5536" y="141277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Open Q’s: </a:t>
            </a:r>
          </a:p>
          <a:p>
            <a:pPr marL="342900" indent="-342900">
              <a:buAutoNum type="arabicPeriod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Are you familiar with basic hardware technology nature of the major components in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iPhone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5?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As a project manager in charge of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iPhone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5 production delivery in Apple Inc., and your job is to construct a bill-of-materials (BOM) MS excel control file including cost, key part consigned decision, financial terms, delivery, inventory etc. for resource planning and supply chain management– how would you do this! 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As CEO of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Foxconn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you challenge Apple for not warrant enough cost on the manufacturing -- how would you do this!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As CEO of Apple you face challenges of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outsoucing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too many manufacturing jobs outside U.S.– how would you respond this!</a:t>
            </a:r>
          </a:p>
          <a:p>
            <a:pPr marL="342900" indent="-342900"/>
            <a:endParaRPr lang="zh-TW" alt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en-US" altLang="zh-TW" dirty="0" smtClean="0"/>
              <a:t>Software Inside 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iOS6 </a:t>
            </a:r>
            <a:r>
              <a:rPr lang="en-US" altLang="zh-TW" dirty="0" smtClean="0">
                <a:hlinkClick r:id="rId2"/>
              </a:rPr>
              <a:t>http://www.apple.com/ios/what-is/</a:t>
            </a:r>
            <a:endParaRPr lang="en-US" altLang="zh-TW" dirty="0" smtClean="0"/>
          </a:p>
          <a:p>
            <a:r>
              <a:rPr lang="en-US" altLang="zh-TW" dirty="0" err="1" smtClean="0"/>
              <a:t>iTune</a:t>
            </a:r>
            <a:r>
              <a:rPr lang="en-US" altLang="zh-TW" dirty="0" smtClean="0"/>
              <a:t> Service </a:t>
            </a:r>
            <a:r>
              <a:rPr lang="en-US" altLang="zh-TW" dirty="0" smtClean="0">
                <a:hlinkClick r:id="rId3"/>
              </a:rPr>
              <a:t>http://www.apple.com/itunes/</a:t>
            </a:r>
            <a:endParaRPr lang="en-US" altLang="zh-TW" dirty="0" smtClean="0"/>
          </a:p>
          <a:p>
            <a:r>
              <a:rPr lang="en-US" altLang="zh-TW" dirty="0" smtClean="0"/>
              <a:t>Software and Services (3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. Party Apps)</a:t>
            </a:r>
          </a:p>
          <a:p>
            <a:r>
              <a:rPr lang="en-US" altLang="zh-TW" dirty="0" smtClean="0"/>
              <a:t>Patents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364502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 smtClean="0">
                <a:solidFill>
                  <a:srgbClr val="FF0000"/>
                </a:solidFill>
              </a:rPr>
              <a:t>Open Q’s: </a:t>
            </a:r>
          </a:p>
          <a:p>
            <a:pPr marL="342900" indent="-342900">
              <a:buAutoNum type="arabicPeriod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Are you familiar with basic software nature of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iPhone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5 business?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As an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iPhone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heavy users, which software or service required more improvement or else.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 As a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markter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 how would you value the LTE service and what kind of Apps would be killer or most beneficial in the market!</a:t>
            </a:r>
          </a:p>
          <a:p>
            <a:pPr marL="342900" indent="-342900">
              <a:buAutoNum type="arabicPeriod" startAt="2"/>
            </a:pPr>
            <a:r>
              <a:rPr lang="en-US" altLang="zh-TW" sz="2400" b="1" i="1" dirty="0" smtClean="0">
                <a:solidFill>
                  <a:srgbClr val="FF0000"/>
                </a:solidFill>
              </a:rPr>
              <a:t>What is your view on App Store and </a:t>
            </a:r>
            <a:r>
              <a:rPr lang="en-US" altLang="zh-TW" sz="2400" b="1" i="1" dirty="0" err="1" smtClean="0">
                <a:solidFill>
                  <a:srgbClr val="FF0000"/>
                </a:solidFill>
              </a:rPr>
              <a:t>iTune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: </a:t>
            </a:r>
            <a:r>
              <a:rPr lang="en-US" altLang="zh-TW" sz="2400" b="1" i="1" smtClean="0">
                <a:solidFill>
                  <a:srgbClr val="FF0000"/>
                </a:solidFill>
              </a:rPr>
              <a:t>easy of use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? How App ease your activities and interests?</a:t>
            </a:r>
          </a:p>
          <a:p>
            <a:pPr marL="342900" indent="-342900"/>
            <a:endParaRPr lang="zh-TW" alt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1945</Words>
  <Application>Microsoft Office PowerPoint</Application>
  <PresentationFormat>如螢幕大小 (4:3)</PresentationFormat>
  <Paragraphs>642</Paragraphs>
  <Slides>49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1" baseType="lpstr">
      <vt:lpstr>Office 佈景主題</vt:lpstr>
      <vt:lpstr>工作表</vt:lpstr>
      <vt:lpstr>Fun Drill</vt:lpstr>
      <vt:lpstr>Drill One: How Big is iPhone5 Economy</vt:lpstr>
      <vt:lpstr>Real or Virtual Teardown </vt:lpstr>
      <vt:lpstr>BOM and Technology Inside</vt:lpstr>
      <vt:lpstr>投影片 5</vt:lpstr>
      <vt:lpstr>ASP(average selling price)  and Profit Margin</vt:lpstr>
      <vt:lpstr>投影片 7</vt:lpstr>
      <vt:lpstr>Hardware</vt:lpstr>
      <vt:lpstr>Software Inside Out</vt:lpstr>
      <vt:lpstr>投影片 10</vt:lpstr>
      <vt:lpstr>投影片 11</vt:lpstr>
      <vt:lpstr>Shrinkage Technology: (battery, cover, and in-cell touch panel)</vt:lpstr>
      <vt:lpstr>Visual Advantage of In-cell Technology</vt:lpstr>
      <vt:lpstr>投影片 14</vt:lpstr>
      <vt:lpstr>投影片 15</vt:lpstr>
      <vt:lpstr>Technology Inside and Patents</vt:lpstr>
      <vt:lpstr>Non-Technology Inside Out (SWOT)</vt:lpstr>
      <vt:lpstr>Non-Technology Inside Out (SWOT)</vt:lpstr>
      <vt:lpstr>SWOT</vt:lpstr>
      <vt:lpstr>投影片 20</vt:lpstr>
      <vt:lpstr>投影片 21</vt:lpstr>
      <vt:lpstr>投影片 22</vt:lpstr>
      <vt:lpstr>投影片 23</vt:lpstr>
      <vt:lpstr>Spirit and Soul </vt:lpstr>
      <vt:lpstr>iPhone5 Economy (transformed into $) (http://pcdandf.com/cms/marketnews/9080-apple-samsung-dominate-smartphone-space)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iPhone 5(Apple) Economy: Analysis</vt:lpstr>
      <vt:lpstr>Apple QoQ Growth (pre-iPhone 5)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Competitors</vt:lpstr>
      <vt:lpstr>投影片 44</vt:lpstr>
      <vt:lpstr>More Digging</vt:lpstr>
      <vt:lpstr>投影片 46</vt:lpstr>
      <vt:lpstr>投影片 47</vt:lpstr>
      <vt:lpstr>投影片 48</vt:lpstr>
      <vt:lpstr>Challenge for Financial Manager of Apple Inc.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superuser</dc:creator>
  <cp:lastModifiedBy>superuser</cp:lastModifiedBy>
  <cp:revision>189</cp:revision>
  <dcterms:created xsi:type="dcterms:W3CDTF">2012-09-27T04:53:32Z</dcterms:created>
  <dcterms:modified xsi:type="dcterms:W3CDTF">2012-10-25T01:48:27Z</dcterms:modified>
</cp:coreProperties>
</file>