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257" r:id="rId3"/>
    <p:sldId id="547" r:id="rId4"/>
    <p:sldId id="258" r:id="rId5"/>
    <p:sldId id="548" r:id="rId6"/>
    <p:sldId id="579" r:id="rId7"/>
    <p:sldId id="549" r:id="rId8"/>
    <p:sldId id="510" r:id="rId9"/>
    <p:sldId id="511" r:id="rId10"/>
    <p:sldId id="512" r:id="rId11"/>
    <p:sldId id="513" r:id="rId12"/>
    <p:sldId id="514" r:id="rId13"/>
    <p:sldId id="550" r:id="rId14"/>
    <p:sldId id="551"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 id="593" r:id="rId29"/>
    <p:sldId id="561" r:id="rId30"/>
    <p:sldId id="552" r:id="rId31"/>
    <p:sldId id="553" r:id="rId32"/>
    <p:sldId id="595" r:id="rId33"/>
    <p:sldId id="596" r:id="rId34"/>
    <p:sldId id="597" r:id="rId35"/>
    <p:sldId id="599" r:id="rId36"/>
    <p:sldId id="600" r:id="rId37"/>
    <p:sldId id="598" r:id="rId38"/>
    <p:sldId id="603" r:id="rId39"/>
    <p:sldId id="604" r:id="rId40"/>
    <p:sldId id="601" r:id="rId41"/>
    <p:sldId id="602" r:id="rId42"/>
    <p:sldId id="554" r:id="rId43"/>
    <p:sldId id="555" r:id="rId44"/>
    <p:sldId id="556" r:id="rId45"/>
    <p:sldId id="557" r:id="rId46"/>
    <p:sldId id="558" r:id="rId47"/>
    <p:sldId id="572" r:id="rId48"/>
    <p:sldId id="573" r:id="rId49"/>
    <p:sldId id="540" r:id="rId50"/>
    <p:sldId id="541" r:id="rId51"/>
    <p:sldId id="542" r:id="rId52"/>
    <p:sldId id="543" r:id="rId53"/>
    <p:sldId id="282" r:id="rId54"/>
    <p:sldId id="283" r:id="rId55"/>
    <p:sldId id="286" r:id="rId56"/>
    <p:sldId id="594" r:id="rId57"/>
    <p:sldId id="291" r:id="rId58"/>
    <p:sldId id="293" r:id="rId59"/>
    <p:sldId id="294" r:id="rId60"/>
    <p:sldId id="295" r:id="rId61"/>
    <p:sldId id="296" r:id="rId62"/>
    <p:sldId id="297" r:id="rId63"/>
    <p:sldId id="298" r:id="rId64"/>
    <p:sldId id="299" r:id="rId65"/>
    <p:sldId id="307" r:id="rId66"/>
    <p:sldId id="308" r:id="rId67"/>
    <p:sldId id="309" r:id="rId68"/>
    <p:sldId id="310" r:id="rId69"/>
    <p:sldId id="311" r:id="rId70"/>
    <p:sldId id="312" r:id="rId71"/>
    <p:sldId id="313" r:id="rId72"/>
    <p:sldId id="314" r:id="rId73"/>
    <p:sldId id="318" r:id="rId74"/>
    <p:sldId id="319" r:id="rId75"/>
    <p:sldId id="476"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546" r:id="rId8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0000"/>
    <a:srgbClr val="0000FF"/>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66" d="100"/>
          <a:sy n="66" d="100"/>
        </p:scale>
        <p:origin x="-2650" y="-54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307"/>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TW"/>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TW"/>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TW"/>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32EE569-538A-45F1-B161-7E5498ABE57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DFA43E8-634D-497B-AA79-22A849BFA812}" type="slidenum">
              <a:rPr lang="en-US" altLang="zh-TW"/>
              <a:pPr/>
              <a:t>5</a:t>
            </a:fld>
            <a:endParaRPr lang="en-US" altLang="zh-TW"/>
          </a:p>
        </p:txBody>
      </p:sp>
      <p:sp>
        <p:nvSpPr>
          <p:cNvPr id="136195" name="Rectangle 2"/>
          <p:cNvSpPr>
            <a:spLocks noGrp="1" noRot="1" noChangeAspect="1" noChangeArrowheads="1" noTextEdit="1"/>
          </p:cNvSpPr>
          <p:nvPr>
            <p:ph type="sldImg"/>
          </p:nvPr>
        </p:nvSpPr>
        <p:spPr>
          <a:xfrm>
            <a:off x="1150938" y="692150"/>
            <a:ext cx="4556125" cy="3416300"/>
          </a:xfrm>
          <a:ln/>
        </p:spPr>
      </p:sp>
      <p:sp>
        <p:nvSpPr>
          <p:cNvPr id="136196" name="Rectangle 3"/>
          <p:cNvSpPr>
            <a:spLocks noGrp="1" noChangeArrowheads="1"/>
          </p:cNvSpPr>
          <p:nvPr>
            <p:ph type="body" idx="1"/>
          </p:nvPr>
        </p:nvSpPr>
        <p:spPr>
          <a:xfrm>
            <a:off x="914400" y="4341813"/>
            <a:ext cx="5027613" cy="4114800"/>
          </a:xfrm>
          <a:noFill/>
          <a:ln/>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DFA43E8-634D-497B-AA79-22A849BFA812}" type="slidenum">
              <a:rPr lang="en-US" altLang="zh-TW"/>
              <a:pPr/>
              <a:t>6</a:t>
            </a:fld>
            <a:endParaRPr lang="en-US" altLang="zh-TW"/>
          </a:p>
        </p:txBody>
      </p:sp>
      <p:sp>
        <p:nvSpPr>
          <p:cNvPr id="136195" name="Rectangle 2"/>
          <p:cNvSpPr>
            <a:spLocks noGrp="1" noRot="1" noChangeAspect="1" noChangeArrowheads="1" noTextEdit="1"/>
          </p:cNvSpPr>
          <p:nvPr>
            <p:ph type="sldImg"/>
          </p:nvPr>
        </p:nvSpPr>
        <p:spPr>
          <a:xfrm>
            <a:off x="1150938" y="692150"/>
            <a:ext cx="4556125" cy="3416300"/>
          </a:xfrm>
          <a:ln/>
        </p:spPr>
      </p:sp>
      <p:sp>
        <p:nvSpPr>
          <p:cNvPr id="136196" name="Rectangle 3"/>
          <p:cNvSpPr>
            <a:spLocks noGrp="1" noChangeArrowheads="1"/>
          </p:cNvSpPr>
          <p:nvPr>
            <p:ph type="body" idx="1"/>
          </p:nvPr>
        </p:nvSpPr>
        <p:spPr>
          <a:xfrm>
            <a:off x="914400" y="4341813"/>
            <a:ext cx="5027613" cy="4114800"/>
          </a:xfrm>
          <a:noFill/>
          <a:ln/>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BBBEEB5-AFBA-4A07-9A99-416F1EBBBD43}" type="slidenum">
              <a:rPr lang="en-US" altLang="zh-TW"/>
              <a:pPr/>
              <a:t>47</a:t>
            </a:fld>
            <a:endParaRPr lang="en-US" altLang="zh-TW"/>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0237CDF-B0AB-4988-8535-8790E6B6A635}" type="slidenum">
              <a:rPr lang="en-US" altLang="zh-TW"/>
              <a:pPr/>
              <a:t>48</a:t>
            </a:fld>
            <a:endParaRPr lang="en-US" altLang="zh-TW"/>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3E74F60-61FB-4D9C-A170-CDCB3553D8F7}" type="slidenum">
              <a:rPr lang="en-US" altLang="zh-TW"/>
              <a:pPr/>
              <a:t>78</a:t>
            </a:fld>
            <a:endParaRPr lang="en-US" altLang="zh-TW"/>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228600" indent="-228600" eaLnBrk="1" hangingPunct="1">
              <a:buFontTx/>
              <a:buChar char="•"/>
            </a:pPr>
            <a:r>
              <a:rPr lang="en-US" altLang="zh-TW" smtClean="0"/>
              <a:t>Innovation and wealth production is increasingly concentrated in cities, especially in advanced economies.</a:t>
            </a:r>
          </a:p>
          <a:p>
            <a:pPr marL="228600" indent="-228600" eaLnBrk="1" hangingPunct="1">
              <a:buFontTx/>
              <a:buChar char="•"/>
            </a:pPr>
            <a:r>
              <a:rPr lang="en-US" altLang="zh-TW" smtClean="0"/>
              <a:t>In 2007, more people will live in urban-regions for the first time in human history.</a:t>
            </a:r>
          </a:p>
          <a:p>
            <a:pPr marL="228600" indent="-228600" eaLnBrk="1" hangingPunct="1">
              <a:buFontTx/>
              <a:buChar char="•"/>
            </a:pPr>
            <a:r>
              <a:rPr lang="en-US" altLang="zh-TW" smtClean="0"/>
              <a:t>Greatest rural to urban migration in history is occurring today in China</a:t>
            </a:r>
          </a:p>
          <a:p>
            <a:pPr marL="228600" indent="-228600" eaLnBrk="1" hangingPunct="1">
              <a:buFontTx/>
              <a:buChar char="•"/>
            </a:pPr>
            <a:r>
              <a:rPr lang="en-US" altLang="zh-TW" smtClean="0"/>
              <a:t>China is building critical mass in research and sees the stem cell field as a competitive opportunity.</a:t>
            </a:r>
          </a:p>
          <a:p>
            <a:pPr marL="228600" indent="-228600" eaLnBrk="1" hangingPunct="1">
              <a:buFontTx/>
              <a:buChar char="•"/>
            </a:pPr>
            <a:r>
              <a:rPr lang="en-US" altLang="zh-TW" smtClean="0"/>
              <a:t>Today population is a crude indicator of economic activity.  But what about in 2106?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2100F19-3435-499D-96A9-1BAB8F225D92}" type="slidenum">
              <a:rPr lang="en-US" altLang="zh-TW"/>
              <a:pPr/>
              <a:t>80</a:t>
            </a:fld>
            <a:endParaRPr lang="en-US" altLang="zh-TW"/>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228600" indent="-228600" eaLnBrk="1" hangingPunct="1">
              <a:buFontTx/>
              <a:buChar char="•"/>
            </a:pPr>
            <a:r>
              <a:rPr lang="en-US" altLang="zh-TW" smtClean="0"/>
              <a:t>Light emissions from space based on a NASA study at night (“Earth at Night”).</a:t>
            </a:r>
          </a:p>
          <a:p>
            <a:pPr marL="228600" indent="-228600" eaLnBrk="1" hangingPunct="1">
              <a:buFontTx/>
              <a:buChar char="•"/>
            </a:pPr>
            <a:r>
              <a:rPr lang="en-US" altLang="zh-TW" smtClean="0"/>
              <a:t>A rough proxy for energy use and economic activity.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21E5DF8-B427-4965-8072-F77E15EDEF0A}" type="slidenum">
              <a:rPr lang="en-US" altLang="zh-TW"/>
              <a:pPr/>
              <a:t>83</a:t>
            </a:fld>
            <a:endParaRPr lang="en-US" altLang="zh-TW"/>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228600" indent="-228600" eaLnBrk="1" hangingPunct="1">
              <a:buFontTx/>
              <a:buChar char="•"/>
            </a:pPr>
            <a:r>
              <a:rPr lang="en-US" altLang="zh-TW" smtClean="0"/>
              <a:t>Worldwide patent statistics -- can be misleading as indicator of innovation.</a:t>
            </a:r>
          </a:p>
          <a:p>
            <a:pPr marL="228600" indent="-228600" eaLnBrk="1" hangingPunct="1">
              <a:buFontTx/>
              <a:buChar char="•"/>
            </a:pPr>
            <a:r>
              <a:rPr lang="en-US" altLang="zh-TW" smtClean="0"/>
              <a:t>300,000 patents grant by more than 100 nations in 2002.</a:t>
            </a:r>
          </a:p>
          <a:p>
            <a:pPr marL="228600" indent="-228600" eaLnBrk="1" hangingPunct="1">
              <a:buFontTx/>
              <a:buChar char="•"/>
            </a:pPr>
            <a:r>
              <a:rPr lang="en-US" altLang="zh-TW" smtClean="0"/>
              <a:t>90,000 of the 170,000 U.S. patents granted to Americans, 35,000 to Japanese.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953B9A7-5859-46A9-B1DF-B9FC38E25FD6}" type="slidenum">
              <a:rPr lang="en-US" altLang="zh-TW"/>
              <a:pPr/>
              <a:t>85</a:t>
            </a:fld>
            <a:endParaRPr lang="en-US" altLang="zh-TW"/>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228600" indent="-228600" eaLnBrk="1" hangingPunct="1">
              <a:buFontTx/>
              <a:buChar char="•"/>
            </a:pPr>
            <a:r>
              <a:rPr lang="en-US" altLang="zh-TW" smtClean="0"/>
              <a:t>Residence of 1,200 leading scientists by scientific citiation.</a:t>
            </a:r>
          </a:p>
          <a:p>
            <a:pPr marL="228600" indent="-228600" eaLnBrk="1" hangingPunct="1">
              <a:buFontTx/>
              <a:buChar char="•"/>
            </a:pPr>
            <a:r>
              <a:rPr lang="en-US" altLang="zh-TW" smtClean="0"/>
              <a:t>Highly concentrated in U.S. and Europe but beginning to change with the rise of the East.</a:t>
            </a:r>
          </a:p>
          <a:p>
            <a:pPr marL="228600" indent="-228600" eaLnBrk="1" hangingPunct="1">
              <a:buFontTx/>
              <a:buChar char="•"/>
            </a:pPr>
            <a:r>
              <a:rPr lang="en-US" altLang="zh-TW" smtClean="0"/>
              <a:t>Stem cell field is highly collaborative internationally.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4BE2F8B-075F-4836-A2A0-C110A370D8F8}"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F44F74-24E2-492A-9414-08C217FD9611}"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274638"/>
            <a:ext cx="2058988" cy="59959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29325" cy="59959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BD25E1A-CD2C-461D-89C9-B286B79DF955}"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B0D37D-A229-4980-8806-257893FD6E3C}"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69D7E48-B7EB-405C-BF88-91FC1B238310}"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412875"/>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412875"/>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067B086-797C-4552-AF77-648ADDDED447}"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6F1BCAA-A391-46BA-A536-60E3393ABBAA}"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DC41082-6556-4778-B590-D2E5D006BC0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C732151A-AB55-4823-BB59-85583C51CFAE}"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084AEA1-CD41-4219-892A-FE02C8FE6365}"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46273FF-B595-4FF4-A208-FDAEE6170887}"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9459" name="Rectangle 3"/>
          <p:cNvSpPr>
            <a:spLocks noGrp="1" noChangeArrowheads="1"/>
          </p:cNvSpPr>
          <p:nvPr>
            <p:ph type="body" idx="1"/>
          </p:nvPr>
        </p:nvSpPr>
        <p:spPr bwMode="auto">
          <a:xfrm>
            <a:off x="468313" y="1412875"/>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TW"/>
          </a:p>
        </p:txBody>
      </p:sp>
      <p:sp>
        <p:nvSpPr>
          <p:cNvPr id="1029" name="Rectangle 5"/>
          <p:cNvSpPr>
            <a:spLocks noGrp="1" noChangeArrowheads="1"/>
          </p:cNvSpPr>
          <p:nvPr>
            <p:ph type="ftr" sz="quarter" idx="3"/>
          </p:nvPr>
        </p:nvSpPr>
        <p:spPr bwMode="auto">
          <a:xfrm>
            <a:off x="3132138" y="6589713"/>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sp>
        <p:nvSpPr>
          <p:cNvPr id="1030" name="Rectangle 6"/>
          <p:cNvSpPr>
            <a:spLocks noGrp="1" noChangeArrowheads="1"/>
          </p:cNvSpPr>
          <p:nvPr>
            <p:ph type="sldNum" sz="quarter" idx="4"/>
          </p:nvPr>
        </p:nvSpPr>
        <p:spPr bwMode="auto">
          <a:xfrm>
            <a:off x="6588125" y="6589713"/>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182DDB6-8190-4280-A74A-0B0824414CA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新細明體" pitchFamily="18" charset="-120"/>
        </a:defRPr>
      </a:lvl2pPr>
      <a:lvl3pPr algn="ctr" rtl="0" eaLnBrk="0" fontAlgn="base" hangingPunct="0">
        <a:spcBef>
          <a:spcPct val="0"/>
        </a:spcBef>
        <a:spcAft>
          <a:spcPct val="0"/>
        </a:spcAft>
        <a:defRPr kumimoji="1" sz="4000">
          <a:solidFill>
            <a:schemeClr val="tx2"/>
          </a:solidFill>
          <a:latin typeface="Arial" charset="0"/>
          <a:ea typeface="新細明體" pitchFamily="18" charset="-120"/>
        </a:defRPr>
      </a:lvl3pPr>
      <a:lvl4pPr algn="ctr" rtl="0" eaLnBrk="0" fontAlgn="base" hangingPunct="0">
        <a:spcBef>
          <a:spcPct val="0"/>
        </a:spcBef>
        <a:spcAft>
          <a:spcPct val="0"/>
        </a:spcAft>
        <a:defRPr kumimoji="1" sz="4000">
          <a:solidFill>
            <a:schemeClr val="tx2"/>
          </a:solidFill>
          <a:latin typeface="Arial" charset="0"/>
          <a:ea typeface="新細明體" pitchFamily="18" charset="-120"/>
        </a:defRPr>
      </a:lvl4pPr>
      <a:lvl5pPr algn="ctr" rtl="0" eaLnBrk="0" fontAlgn="base" hangingPunct="0">
        <a:spcBef>
          <a:spcPct val="0"/>
        </a:spcBef>
        <a:spcAft>
          <a:spcPct val="0"/>
        </a:spcAft>
        <a:defRPr kumimoji="1" sz="4000">
          <a:solidFill>
            <a:schemeClr val="tx2"/>
          </a:solidFill>
          <a:latin typeface="Arial" charset="0"/>
          <a:ea typeface="新細明體" pitchFamily="18" charset="-120"/>
        </a:defRPr>
      </a:lvl5pPr>
      <a:lvl6pPr marL="457200" algn="ctr" rtl="0" fontAlgn="base">
        <a:spcBef>
          <a:spcPct val="0"/>
        </a:spcBef>
        <a:spcAft>
          <a:spcPct val="0"/>
        </a:spcAft>
        <a:defRPr kumimoji="1" sz="4000">
          <a:solidFill>
            <a:schemeClr val="tx2"/>
          </a:solidFill>
          <a:latin typeface="Arial" charset="0"/>
          <a:ea typeface="新細明體" pitchFamily="18" charset="-120"/>
        </a:defRPr>
      </a:lvl6pPr>
      <a:lvl7pPr marL="914400" algn="ctr" rtl="0" fontAlgn="base">
        <a:spcBef>
          <a:spcPct val="0"/>
        </a:spcBef>
        <a:spcAft>
          <a:spcPct val="0"/>
        </a:spcAft>
        <a:defRPr kumimoji="1" sz="4000">
          <a:solidFill>
            <a:schemeClr val="tx2"/>
          </a:solidFill>
          <a:latin typeface="Arial" charset="0"/>
          <a:ea typeface="新細明體" pitchFamily="18" charset="-120"/>
        </a:defRPr>
      </a:lvl7pPr>
      <a:lvl8pPr marL="1371600" algn="ctr" rtl="0" fontAlgn="base">
        <a:spcBef>
          <a:spcPct val="0"/>
        </a:spcBef>
        <a:spcAft>
          <a:spcPct val="0"/>
        </a:spcAft>
        <a:defRPr kumimoji="1" sz="4000">
          <a:solidFill>
            <a:schemeClr val="tx2"/>
          </a:solidFill>
          <a:latin typeface="Arial" charset="0"/>
          <a:ea typeface="新細明體" pitchFamily="18" charset="-120"/>
        </a:defRPr>
      </a:lvl8pPr>
      <a:lvl9pPr marL="1828800" algn="ctr" rtl="0" fontAlgn="base">
        <a:spcBef>
          <a:spcPct val="0"/>
        </a:spcBef>
        <a:spcAft>
          <a:spcPct val="0"/>
        </a:spcAft>
        <a:defRPr kumimoji="1" sz="40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r>
              <a:rPr lang="en-US" altLang="zh-TW" sz="4400" smtClean="0"/>
              <a:t>World Is Flat or Spiky, or Something Else</a:t>
            </a:r>
          </a:p>
        </p:txBody>
      </p:sp>
      <p:sp>
        <p:nvSpPr>
          <p:cNvPr id="3" name="投影片編號版面配置區 2"/>
          <p:cNvSpPr>
            <a:spLocks noGrp="1"/>
          </p:cNvSpPr>
          <p:nvPr>
            <p:ph type="sldNum" sz="quarter" idx="12"/>
          </p:nvPr>
        </p:nvSpPr>
        <p:spPr/>
        <p:txBody>
          <a:bodyPr/>
          <a:lstStyle/>
          <a:p>
            <a:pPr>
              <a:defRPr/>
            </a:pPr>
            <a:fld id="{54BE2F8B-075F-4836-A2A0-C110A370D8F8}" type="slidenum">
              <a:rPr lang="en-US" altLang="zh-TW" smtClean="0"/>
              <a:pPr>
                <a:defRPr/>
              </a:pPr>
              <a:t>1</a:t>
            </a:fld>
            <a:endParaRPr lang="en-US"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altLang="zh-CN" smtClean="0">
                <a:ea typeface="SimSun" pitchFamily="2" charset="-122"/>
              </a:rPr>
              <a:t>Evolution of Globalization</a:t>
            </a:r>
          </a:p>
        </p:txBody>
      </p:sp>
      <p:pic>
        <p:nvPicPr>
          <p:cNvPr id="47107" name="Picture 4" descr="Fig02-01"/>
          <p:cNvPicPr>
            <a:picLocks noChangeAspect="1" noChangeArrowheads="1"/>
          </p:cNvPicPr>
          <p:nvPr/>
        </p:nvPicPr>
        <p:blipFill>
          <a:blip r:embed="rId2" cstate="print"/>
          <a:srcRect/>
          <a:stretch>
            <a:fillRect/>
          </a:stretch>
        </p:blipFill>
        <p:spPr bwMode="auto">
          <a:xfrm>
            <a:off x="2819400" y="2060575"/>
            <a:ext cx="5856288" cy="4464050"/>
          </a:xfrm>
          <a:prstGeom prst="rect">
            <a:avLst/>
          </a:prstGeom>
          <a:noFill/>
          <a:ln w="31750" algn="ctr">
            <a:solidFill>
              <a:srgbClr val="71918C"/>
            </a:solidFill>
            <a:miter lim="800000"/>
            <a:headEnd/>
            <a:tailEnd/>
          </a:ln>
        </p:spPr>
      </p:pic>
      <p:sp>
        <p:nvSpPr>
          <p:cNvPr id="47108" name="Oval 5"/>
          <p:cNvSpPr>
            <a:spLocks noChangeArrowheads="1"/>
          </p:cNvSpPr>
          <p:nvPr/>
        </p:nvSpPr>
        <p:spPr bwMode="auto">
          <a:xfrm>
            <a:off x="4643438" y="1916113"/>
            <a:ext cx="1712912" cy="4681537"/>
          </a:xfrm>
          <a:prstGeom prst="ellipse">
            <a:avLst/>
          </a:prstGeom>
          <a:solidFill>
            <a:srgbClr val="EB963C">
              <a:alpha val="20000"/>
            </a:srgbClr>
          </a:solidFill>
          <a:ln w="31750" algn="ctr">
            <a:solidFill>
              <a:srgbClr val="EB963C"/>
            </a:solidFill>
            <a:round/>
            <a:headEnd/>
            <a:tailEnd/>
          </a:ln>
        </p:spPr>
        <p:txBody>
          <a:bodyPr wrap="none" anchor="ctr"/>
          <a:lstStyle/>
          <a:p>
            <a:endParaRPr kumimoji="0" lang="zh-CN" altLang="en-US">
              <a:ea typeface="SimSun" pitchFamily="2" charset="-122"/>
            </a:endParaRPr>
          </a:p>
        </p:txBody>
      </p:sp>
      <p:sp>
        <p:nvSpPr>
          <p:cNvPr id="47109" name="Text Box 6"/>
          <p:cNvSpPr txBox="1">
            <a:spLocks noChangeArrowheads="1"/>
          </p:cNvSpPr>
          <p:nvPr/>
        </p:nvSpPr>
        <p:spPr bwMode="auto">
          <a:xfrm>
            <a:off x="3924300" y="1125538"/>
            <a:ext cx="3200400" cy="519112"/>
          </a:xfrm>
          <a:prstGeom prst="rect">
            <a:avLst/>
          </a:prstGeom>
          <a:noFill/>
          <a:ln w="9525">
            <a:noFill/>
            <a:miter lim="800000"/>
            <a:headEnd/>
            <a:tailEnd/>
          </a:ln>
        </p:spPr>
        <p:txBody>
          <a:bodyPr>
            <a:spAutoFit/>
          </a:bodyPr>
          <a:lstStyle/>
          <a:p>
            <a:pPr>
              <a:spcBef>
                <a:spcPct val="50000"/>
              </a:spcBef>
            </a:pPr>
            <a:r>
              <a:rPr kumimoji="0" lang="en-US" altLang="zh-CN" sz="2800" b="1">
                <a:solidFill>
                  <a:srgbClr val="71918C"/>
                </a:solidFill>
                <a:ea typeface="SimSun" pitchFamily="2" charset="-122"/>
              </a:rPr>
              <a:t>Globalization 2.0</a:t>
            </a:r>
          </a:p>
        </p:txBody>
      </p:sp>
      <p:sp>
        <p:nvSpPr>
          <p:cNvPr id="47110" name="Rectangle 7"/>
          <p:cNvSpPr>
            <a:spLocks noGrp="1" noChangeArrowheads="1"/>
          </p:cNvSpPr>
          <p:nvPr>
            <p:ph type="body" idx="4294967295"/>
          </p:nvPr>
        </p:nvSpPr>
        <p:spPr>
          <a:xfrm>
            <a:off x="152400" y="2514600"/>
            <a:ext cx="2667000" cy="3657600"/>
          </a:xfrm>
          <a:noFill/>
        </p:spPr>
        <p:txBody>
          <a:bodyPr/>
          <a:lstStyle/>
          <a:p>
            <a:pPr eaLnBrk="1" hangingPunct="1">
              <a:lnSpc>
                <a:spcPct val="90000"/>
              </a:lnSpc>
            </a:pPr>
            <a:r>
              <a:rPr lang="en-US" altLang="zh-CN" sz="2400" smtClean="0">
                <a:ea typeface="SimSun" pitchFamily="2" charset="-122"/>
              </a:rPr>
              <a:t>Companies are globalizing</a:t>
            </a:r>
          </a:p>
          <a:p>
            <a:pPr eaLnBrk="1" hangingPunct="1">
              <a:lnSpc>
                <a:spcPct val="90000"/>
              </a:lnSpc>
            </a:pPr>
            <a:r>
              <a:rPr lang="en-US" altLang="zh-CN" sz="2400" smtClean="0">
                <a:ea typeface="SimSun" pitchFamily="2" charset="-122"/>
              </a:rPr>
              <a:t>Reduction in transportation and telecom-munications costs</a:t>
            </a:r>
          </a:p>
          <a:p>
            <a:pPr eaLnBrk="1" hangingPunct="1">
              <a:lnSpc>
                <a:spcPct val="90000"/>
              </a:lnSpc>
            </a:pPr>
            <a:r>
              <a:rPr lang="en-US" altLang="zh-CN" sz="2400" smtClean="0">
                <a:ea typeface="SimSun" pitchFamily="2" charset="-122"/>
              </a:rPr>
              <a:t>Mainly Europe and America involved</a:t>
            </a:r>
          </a:p>
        </p:txBody>
      </p:sp>
      <p:sp>
        <p:nvSpPr>
          <p:cNvPr id="7" name="投影片編號版面配置區 6"/>
          <p:cNvSpPr>
            <a:spLocks noGrp="1"/>
          </p:cNvSpPr>
          <p:nvPr>
            <p:ph type="sldNum" sz="quarter" idx="12"/>
          </p:nvPr>
        </p:nvSpPr>
        <p:spPr/>
        <p:txBody>
          <a:bodyPr/>
          <a:lstStyle/>
          <a:p>
            <a:pPr>
              <a:defRPr/>
            </a:pPr>
            <a:fld id="{C732151A-AB55-4823-BB59-85583C51CFAE}" type="slidenum">
              <a:rPr lang="en-US" altLang="zh-TW" smtClean="0"/>
              <a:pPr>
                <a:defRPr/>
              </a:pPr>
              <a:t>10</a:t>
            </a:fld>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txBox="1">
            <a:spLocks noGrp="1"/>
          </p:cNvSpPr>
          <p:nvPr/>
        </p:nvSpPr>
        <p:spPr bwMode="auto">
          <a:xfrm>
            <a:off x="7162800" y="6400800"/>
            <a:ext cx="1371600" cy="323850"/>
          </a:xfrm>
          <a:prstGeom prst="rect">
            <a:avLst/>
          </a:prstGeom>
          <a:noFill/>
          <a:ln w="9525">
            <a:noFill/>
            <a:miter lim="800000"/>
            <a:headEnd/>
            <a:tailEnd/>
          </a:ln>
        </p:spPr>
        <p:txBody>
          <a:bodyPr/>
          <a:lstStyle/>
          <a:p>
            <a:pPr algn="r"/>
            <a:fld id="{7AF4183A-0059-4B9A-8BAA-9311A59C2DEB}" type="slidenum">
              <a:rPr kumimoji="0" lang="en-US" altLang="zh-CN" sz="1400" smtClean="0">
                <a:ea typeface="SimSun" pitchFamily="2" charset="-122"/>
              </a:rPr>
              <a:pPr algn="r"/>
              <a:t>11</a:t>
            </a:fld>
            <a:endParaRPr kumimoji="0" lang="en-US" altLang="zh-CN" sz="1400" dirty="0">
              <a:ea typeface="SimSun" pitchFamily="2" charset="-122"/>
            </a:endParaRPr>
          </a:p>
        </p:txBody>
      </p:sp>
      <p:sp>
        <p:nvSpPr>
          <p:cNvPr id="48131" name="Rectangle 2"/>
          <p:cNvSpPr>
            <a:spLocks noGrp="1" noChangeArrowheads="1"/>
          </p:cNvSpPr>
          <p:nvPr>
            <p:ph type="title" idx="4294967295"/>
          </p:nvPr>
        </p:nvSpPr>
        <p:spPr/>
        <p:txBody>
          <a:bodyPr/>
          <a:lstStyle/>
          <a:p>
            <a:pPr eaLnBrk="1" hangingPunct="1"/>
            <a:r>
              <a:rPr lang="en-US" altLang="zh-CN" smtClean="0">
                <a:ea typeface="SimSun" pitchFamily="2" charset="-122"/>
              </a:rPr>
              <a:t>Evolution of Globalization</a:t>
            </a:r>
          </a:p>
        </p:txBody>
      </p:sp>
      <p:pic>
        <p:nvPicPr>
          <p:cNvPr id="48132" name="Picture 4" descr="Fig02-01"/>
          <p:cNvPicPr>
            <a:picLocks noChangeAspect="1" noChangeArrowheads="1"/>
          </p:cNvPicPr>
          <p:nvPr/>
        </p:nvPicPr>
        <p:blipFill>
          <a:blip r:embed="rId2" cstate="print"/>
          <a:srcRect/>
          <a:stretch>
            <a:fillRect/>
          </a:stretch>
        </p:blipFill>
        <p:spPr bwMode="auto">
          <a:xfrm>
            <a:off x="2819400" y="1916113"/>
            <a:ext cx="5640388" cy="4465637"/>
          </a:xfrm>
          <a:prstGeom prst="rect">
            <a:avLst/>
          </a:prstGeom>
          <a:noFill/>
          <a:ln w="31750" algn="ctr">
            <a:solidFill>
              <a:srgbClr val="71918C"/>
            </a:solidFill>
            <a:miter lim="800000"/>
            <a:headEnd/>
            <a:tailEnd/>
          </a:ln>
        </p:spPr>
      </p:pic>
      <p:sp>
        <p:nvSpPr>
          <p:cNvPr id="48133" name="Oval 5"/>
          <p:cNvSpPr>
            <a:spLocks noChangeArrowheads="1"/>
          </p:cNvSpPr>
          <p:nvPr/>
        </p:nvSpPr>
        <p:spPr bwMode="auto">
          <a:xfrm>
            <a:off x="6372225" y="1773238"/>
            <a:ext cx="1712913" cy="4608512"/>
          </a:xfrm>
          <a:prstGeom prst="ellipse">
            <a:avLst/>
          </a:prstGeom>
          <a:solidFill>
            <a:srgbClr val="EB963C">
              <a:alpha val="20000"/>
            </a:srgbClr>
          </a:solidFill>
          <a:ln w="31750" algn="ctr">
            <a:solidFill>
              <a:srgbClr val="EB963C"/>
            </a:solidFill>
            <a:round/>
            <a:headEnd/>
            <a:tailEnd/>
          </a:ln>
        </p:spPr>
        <p:txBody>
          <a:bodyPr wrap="none" anchor="ctr"/>
          <a:lstStyle/>
          <a:p>
            <a:endParaRPr kumimoji="0" lang="zh-CN" altLang="en-US">
              <a:ea typeface="SimSun" pitchFamily="2" charset="-122"/>
            </a:endParaRPr>
          </a:p>
        </p:txBody>
      </p:sp>
      <p:sp>
        <p:nvSpPr>
          <p:cNvPr id="48134" name="Rectangle 8"/>
          <p:cNvSpPr>
            <a:spLocks noGrp="1" noChangeArrowheads="1"/>
          </p:cNvSpPr>
          <p:nvPr>
            <p:ph type="body" idx="4294967295"/>
          </p:nvPr>
        </p:nvSpPr>
        <p:spPr>
          <a:xfrm>
            <a:off x="250825" y="1916113"/>
            <a:ext cx="2362200" cy="3581400"/>
          </a:xfrm>
        </p:spPr>
        <p:txBody>
          <a:bodyPr/>
          <a:lstStyle/>
          <a:p>
            <a:pPr eaLnBrk="1" hangingPunct="1">
              <a:lnSpc>
                <a:spcPct val="80000"/>
              </a:lnSpc>
            </a:pPr>
            <a:r>
              <a:rPr lang="en-US" altLang="zh-CN" sz="2800" smtClean="0">
                <a:ea typeface="SimSun" pitchFamily="2" charset="-122"/>
              </a:rPr>
              <a:t>Individuals and small groups are globalizing</a:t>
            </a:r>
          </a:p>
          <a:p>
            <a:pPr eaLnBrk="1" hangingPunct="1">
              <a:lnSpc>
                <a:spcPct val="80000"/>
              </a:lnSpc>
            </a:pPr>
            <a:r>
              <a:rPr lang="en-US" altLang="zh-CN" sz="2800" smtClean="0">
                <a:ea typeface="SimSun" pitchFamily="2" charset="-122"/>
              </a:rPr>
              <a:t>Fast changes</a:t>
            </a:r>
          </a:p>
          <a:p>
            <a:pPr eaLnBrk="1" hangingPunct="1">
              <a:lnSpc>
                <a:spcPct val="80000"/>
              </a:lnSpc>
            </a:pPr>
            <a:r>
              <a:rPr lang="en-US" altLang="zh-CN" sz="2800" smtClean="0">
                <a:ea typeface="SimSun" pitchFamily="2" charset="-122"/>
              </a:rPr>
              <a:t>Emergence of new industries</a:t>
            </a:r>
            <a:endParaRPr lang="en-US" altLang="zh-CN" sz="3600" smtClean="0">
              <a:ea typeface="SimSun" pitchFamily="2" charset="-122"/>
            </a:endParaRPr>
          </a:p>
        </p:txBody>
      </p:sp>
      <p:sp>
        <p:nvSpPr>
          <p:cNvPr id="48135" name="Text Box 9"/>
          <p:cNvSpPr txBox="1">
            <a:spLocks noChangeArrowheads="1"/>
          </p:cNvSpPr>
          <p:nvPr/>
        </p:nvSpPr>
        <p:spPr bwMode="auto">
          <a:xfrm>
            <a:off x="3851275" y="1125538"/>
            <a:ext cx="3200400" cy="519112"/>
          </a:xfrm>
          <a:prstGeom prst="rect">
            <a:avLst/>
          </a:prstGeom>
          <a:noFill/>
          <a:ln w="9525">
            <a:noFill/>
            <a:miter lim="800000"/>
            <a:headEnd/>
            <a:tailEnd/>
          </a:ln>
        </p:spPr>
        <p:txBody>
          <a:bodyPr>
            <a:spAutoFit/>
          </a:bodyPr>
          <a:lstStyle/>
          <a:p>
            <a:pPr>
              <a:spcBef>
                <a:spcPct val="50000"/>
              </a:spcBef>
            </a:pPr>
            <a:r>
              <a:rPr kumimoji="0" lang="en-US" altLang="zh-CN" sz="2800" b="1">
                <a:solidFill>
                  <a:srgbClr val="71918C"/>
                </a:solidFill>
                <a:ea typeface="SimSun" pitchFamily="2" charset="-122"/>
              </a:rPr>
              <a:t>Globalization 3.0</a:t>
            </a:r>
          </a:p>
        </p:txBody>
      </p:sp>
      <p:sp>
        <p:nvSpPr>
          <p:cNvPr id="8" name="投影片編號版面配置區 7"/>
          <p:cNvSpPr>
            <a:spLocks noGrp="1"/>
          </p:cNvSpPr>
          <p:nvPr>
            <p:ph type="sldNum" sz="quarter" idx="12"/>
          </p:nvPr>
        </p:nvSpPr>
        <p:spPr/>
        <p:txBody>
          <a:bodyPr/>
          <a:lstStyle/>
          <a:p>
            <a:pPr>
              <a:defRPr/>
            </a:pPr>
            <a:fld id="{C732151A-AB55-4823-BB59-85583C51CFAE}" type="slidenum">
              <a:rPr lang="en-US" altLang="zh-TW" smtClean="0"/>
              <a:pPr>
                <a:defRPr/>
              </a:pPr>
              <a:t>11</a:t>
            </a:fld>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txBox="1">
            <a:spLocks noGrp="1"/>
          </p:cNvSpPr>
          <p:nvPr/>
        </p:nvSpPr>
        <p:spPr bwMode="auto">
          <a:xfrm>
            <a:off x="7162800" y="6400800"/>
            <a:ext cx="1371600" cy="323850"/>
          </a:xfrm>
          <a:prstGeom prst="rect">
            <a:avLst/>
          </a:prstGeom>
          <a:noFill/>
          <a:ln w="9525">
            <a:noFill/>
            <a:miter lim="800000"/>
            <a:headEnd/>
            <a:tailEnd/>
          </a:ln>
        </p:spPr>
        <p:txBody>
          <a:bodyPr/>
          <a:lstStyle/>
          <a:p>
            <a:pPr algn="r"/>
            <a:fld id="{2C432040-5FDA-4D6F-80BF-E986A2F09169}" type="slidenum">
              <a:rPr kumimoji="0" lang="en-US" altLang="zh-CN" sz="1400" smtClean="0">
                <a:ea typeface="SimSun" pitchFamily="2" charset="-122"/>
              </a:rPr>
              <a:pPr algn="r"/>
              <a:t>12</a:t>
            </a:fld>
            <a:endParaRPr kumimoji="0" lang="en-US" altLang="zh-CN" sz="1400" dirty="0">
              <a:ea typeface="SimSun" pitchFamily="2" charset="-122"/>
            </a:endParaRPr>
          </a:p>
        </p:txBody>
      </p:sp>
      <p:sp>
        <p:nvSpPr>
          <p:cNvPr id="49155" name="Rectangle 2"/>
          <p:cNvSpPr>
            <a:spLocks noGrp="1" noChangeArrowheads="1"/>
          </p:cNvSpPr>
          <p:nvPr>
            <p:ph type="title" idx="4294967295"/>
          </p:nvPr>
        </p:nvSpPr>
        <p:spPr/>
        <p:txBody>
          <a:bodyPr/>
          <a:lstStyle/>
          <a:p>
            <a:pPr eaLnBrk="1" hangingPunct="1"/>
            <a:r>
              <a:rPr lang="en-US" altLang="zh-CN" sz="3600" smtClean="0">
                <a:ea typeface="SimSun" pitchFamily="2" charset="-122"/>
              </a:rPr>
              <a:t>Evolution of Globalization: </a:t>
            </a:r>
            <a:r>
              <a:rPr lang="en-US" altLang="zh-CN" sz="3200" smtClean="0">
                <a:ea typeface="SimSun" pitchFamily="2" charset="-122"/>
              </a:rPr>
              <a:t>Summary</a:t>
            </a:r>
          </a:p>
        </p:txBody>
      </p:sp>
      <p:sp>
        <p:nvSpPr>
          <p:cNvPr id="49156" name="Rectangle 3"/>
          <p:cNvSpPr>
            <a:spLocks noGrp="1" noChangeArrowheads="1"/>
          </p:cNvSpPr>
          <p:nvPr>
            <p:ph type="body" idx="4294967295"/>
          </p:nvPr>
        </p:nvSpPr>
        <p:spPr>
          <a:xfrm>
            <a:off x="468313" y="4535488"/>
            <a:ext cx="8229600" cy="1735137"/>
          </a:xfrm>
        </p:spPr>
        <p:txBody>
          <a:bodyPr/>
          <a:lstStyle/>
          <a:p>
            <a:pPr eaLnBrk="1" hangingPunct="1"/>
            <a:r>
              <a:rPr lang="zh-CN" altLang="en-US" smtClean="0">
                <a:ea typeface="SimSun" pitchFamily="2" charset="-122"/>
              </a:rPr>
              <a:t>“</a:t>
            </a:r>
            <a:r>
              <a:rPr lang="en-US" altLang="zh-CN" smtClean="0">
                <a:ea typeface="SimSun" pitchFamily="2" charset="-122"/>
              </a:rPr>
              <a:t>10 Flatteners”</a:t>
            </a:r>
          </a:p>
          <a:p>
            <a:pPr lvl="1" eaLnBrk="1" hangingPunct="1"/>
            <a:r>
              <a:rPr lang="en-US" altLang="zh-CN" smtClean="0">
                <a:ea typeface="SimSun" pitchFamily="2" charset="-122"/>
              </a:rPr>
              <a:t>Key factors enabling globalization 3.0 </a:t>
            </a:r>
          </a:p>
        </p:txBody>
      </p:sp>
      <p:pic>
        <p:nvPicPr>
          <p:cNvPr id="49157" name="Picture 4" descr="Tab02-01"/>
          <p:cNvPicPr>
            <a:picLocks noChangeAspect="1" noChangeArrowheads="1"/>
          </p:cNvPicPr>
          <p:nvPr/>
        </p:nvPicPr>
        <p:blipFill>
          <a:blip r:embed="rId2" cstate="print"/>
          <a:srcRect/>
          <a:stretch>
            <a:fillRect/>
          </a:stretch>
        </p:blipFill>
        <p:spPr bwMode="auto">
          <a:xfrm>
            <a:off x="381000" y="2438400"/>
            <a:ext cx="7791450" cy="2017713"/>
          </a:xfrm>
          <a:prstGeom prst="rect">
            <a:avLst/>
          </a:prstGeom>
          <a:noFill/>
          <a:ln w="9525">
            <a:noFill/>
            <a:miter lim="800000"/>
            <a:headEnd/>
            <a:tailEnd/>
          </a:ln>
        </p:spPr>
      </p:pic>
      <p:sp>
        <p:nvSpPr>
          <p:cNvPr id="49158" name="Rectangle 3"/>
          <p:cNvSpPr>
            <a:spLocks noChangeArrowheads="1"/>
          </p:cNvSpPr>
          <p:nvPr/>
        </p:nvSpPr>
        <p:spPr bwMode="auto">
          <a:xfrm>
            <a:off x="457200" y="1752600"/>
            <a:ext cx="8001000" cy="1524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altLang="zh-CN" sz="3200">
                <a:ea typeface="SimSun" pitchFamily="2" charset="-122"/>
              </a:rPr>
              <a:t>The World is Flat (Thomas Friedman)</a:t>
            </a:r>
          </a:p>
        </p:txBody>
      </p:sp>
      <p:sp>
        <p:nvSpPr>
          <p:cNvPr id="7" name="投影片編號版面配置區 6"/>
          <p:cNvSpPr>
            <a:spLocks noGrp="1"/>
          </p:cNvSpPr>
          <p:nvPr>
            <p:ph type="sldNum" sz="quarter" idx="12"/>
          </p:nvPr>
        </p:nvSpPr>
        <p:spPr/>
        <p:txBody>
          <a:bodyPr/>
          <a:lstStyle/>
          <a:p>
            <a:pPr>
              <a:defRPr/>
            </a:pPr>
            <a:fld id="{C732151A-AB55-4823-BB59-85583C51CFAE}" type="slidenum">
              <a:rPr lang="en-US" altLang="zh-TW" smtClean="0"/>
              <a:pPr>
                <a:defRPr/>
              </a:pPr>
              <a:t>12</a:t>
            </a:fld>
            <a:endParaRPr lang="en-US" altLang="zh-TW"/>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TW" smtClean="0"/>
              <a:t>Discussion Topics</a:t>
            </a:r>
          </a:p>
        </p:txBody>
      </p:sp>
      <p:sp>
        <p:nvSpPr>
          <p:cNvPr id="29699" name="Rectangle 3"/>
          <p:cNvSpPr>
            <a:spLocks noGrp="1" noChangeArrowheads="1"/>
          </p:cNvSpPr>
          <p:nvPr>
            <p:ph type="body" idx="1"/>
          </p:nvPr>
        </p:nvSpPr>
        <p:spPr/>
        <p:txBody>
          <a:bodyPr/>
          <a:lstStyle/>
          <a:p>
            <a:pPr marL="285750" indent="-285750" eaLnBrk="1" hangingPunct="1"/>
            <a:r>
              <a:rPr lang="en-US" altLang="zh-TW" sz="2800" dirty="0" smtClean="0"/>
              <a:t>How the world became flat</a:t>
            </a:r>
          </a:p>
          <a:p>
            <a:pPr marL="620713" lvl="1" indent="-220663" eaLnBrk="1" hangingPunct="1"/>
            <a:r>
              <a:rPr lang="en-US" altLang="zh-TW" sz="2400" dirty="0" smtClean="0"/>
              <a:t>Everyday examples</a:t>
            </a:r>
          </a:p>
          <a:p>
            <a:pPr marL="620713" lvl="1" indent="-220663" eaLnBrk="1" hangingPunct="1"/>
            <a:r>
              <a:rPr lang="en-US" altLang="zh-TW" sz="2400" dirty="0" smtClean="0"/>
              <a:t>The 10 World “Flatteners”</a:t>
            </a:r>
          </a:p>
          <a:p>
            <a:pPr marL="620713" lvl="1" indent="-220663" eaLnBrk="1" hangingPunct="1"/>
            <a:r>
              <a:rPr lang="en-US" altLang="zh-TW" sz="2400" dirty="0" smtClean="0"/>
              <a:t>The Triple Convergence</a:t>
            </a:r>
          </a:p>
          <a:p>
            <a:pPr marL="620713" lvl="1" indent="-220663" eaLnBrk="1" hangingPunct="1"/>
            <a:r>
              <a:rPr lang="en-US" altLang="zh-TW" sz="2400" dirty="0" smtClean="0"/>
              <a:t>The Quiet Crisis</a:t>
            </a:r>
          </a:p>
          <a:p>
            <a:pPr marL="285750" indent="-285750" eaLnBrk="1" hangingPunct="1"/>
            <a:r>
              <a:rPr lang="en-US" altLang="zh-TW" sz="2800" dirty="0" smtClean="0"/>
              <a:t>What this means to us</a:t>
            </a:r>
          </a:p>
          <a:p>
            <a:pPr marL="620713" lvl="1" indent="-220663" eaLnBrk="1" hangingPunct="1"/>
            <a:r>
              <a:rPr lang="en-US" altLang="zh-TW" sz="2400" dirty="0" smtClean="0"/>
              <a:t>Impact on jobs</a:t>
            </a:r>
          </a:p>
          <a:p>
            <a:pPr marL="620713" lvl="1" indent="-220663" eaLnBrk="1" hangingPunct="1"/>
            <a:r>
              <a:rPr lang="en-US" altLang="zh-TW" sz="2400" dirty="0" smtClean="0"/>
              <a:t>Becoming an “untouchable”</a:t>
            </a:r>
          </a:p>
          <a:p>
            <a:pPr marL="620713" lvl="1" indent="-220663" eaLnBrk="1" hangingPunct="1"/>
            <a:r>
              <a:rPr lang="en-US" altLang="zh-TW" sz="2400" dirty="0" smtClean="0"/>
              <a:t>Taking advantage of the flat world</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13</a:t>
            </a:fld>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smtClean="0"/>
              <a:t>Everyday Examples</a:t>
            </a:r>
          </a:p>
        </p:txBody>
      </p:sp>
      <p:sp>
        <p:nvSpPr>
          <p:cNvPr id="30723" name="Rectangle 3"/>
          <p:cNvSpPr>
            <a:spLocks noGrp="1" noChangeArrowheads="1"/>
          </p:cNvSpPr>
          <p:nvPr>
            <p:ph type="body" idx="1"/>
          </p:nvPr>
        </p:nvSpPr>
        <p:spPr/>
        <p:txBody>
          <a:bodyPr/>
          <a:lstStyle/>
          <a:p>
            <a:pPr marL="285750" indent="-285750" eaLnBrk="1" hangingPunct="1">
              <a:lnSpc>
                <a:spcPct val="90000"/>
              </a:lnSpc>
            </a:pPr>
            <a:r>
              <a:rPr lang="en-US" altLang="zh-TW" sz="2800" smtClean="0"/>
              <a:t>Jet Blue Reservation System</a:t>
            </a:r>
          </a:p>
          <a:p>
            <a:pPr marL="620713" lvl="1" indent="-220663" eaLnBrk="1" hangingPunct="1">
              <a:lnSpc>
                <a:spcPct val="90000"/>
              </a:lnSpc>
            </a:pPr>
            <a:r>
              <a:rPr lang="en-US" altLang="zh-TW" sz="2400" smtClean="0"/>
              <a:t>Retirees and housewives take airplane reservations from their homes</a:t>
            </a:r>
          </a:p>
          <a:p>
            <a:pPr marL="285750" indent="-285750" eaLnBrk="1" hangingPunct="1">
              <a:lnSpc>
                <a:spcPct val="90000"/>
              </a:lnSpc>
            </a:pPr>
            <a:r>
              <a:rPr lang="en-US" altLang="zh-TW" sz="2800" smtClean="0"/>
              <a:t>McDonald’s Call Center</a:t>
            </a:r>
          </a:p>
          <a:p>
            <a:pPr marL="620713" lvl="1" indent="-220663" eaLnBrk="1" hangingPunct="1">
              <a:lnSpc>
                <a:spcPct val="90000"/>
              </a:lnSpc>
            </a:pPr>
            <a:r>
              <a:rPr lang="en-US" altLang="zh-TW" sz="2400" smtClean="0"/>
              <a:t>Drive-thru customers across the country give their order to a worker in Colorado Springs</a:t>
            </a:r>
          </a:p>
          <a:p>
            <a:pPr marL="285750" indent="-285750" eaLnBrk="1" hangingPunct="1">
              <a:lnSpc>
                <a:spcPct val="90000"/>
              </a:lnSpc>
            </a:pPr>
            <a:r>
              <a:rPr lang="en-US" altLang="zh-TW" sz="2800" smtClean="0"/>
              <a:t>Indian Technicians and Engineers</a:t>
            </a:r>
          </a:p>
          <a:p>
            <a:pPr marL="620713" lvl="1" indent="-220663" eaLnBrk="1" hangingPunct="1">
              <a:lnSpc>
                <a:spcPct val="90000"/>
              </a:lnSpc>
            </a:pPr>
            <a:r>
              <a:rPr lang="en-US" altLang="zh-TW" sz="2400" smtClean="0"/>
              <a:t>Read X-rays, write software, provide administrative support to US companies from Bangalore</a:t>
            </a:r>
          </a:p>
          <a:p>
            <a:pPr marL="285750" indent="-285750" eaLnBrk="1" hangingPunct="1">
              <a:lnSpc>
                <a:spcPct val="90000"/>
              </a:lnSpc>
            </a:pPr>
            <a:r>
              <a:rPr lang="en-US" altLang="zh-TW" sz="2800" smtClean="0"/>
              <a:t>Chinese Workers and Technicians</a:t>
            </a:r>
          </a:p>
          <a:p>
            <a:pPr marL="620713" lvl="1" indent="-220663" eaLnBrk="1" hangingPunct="1">
              <a:lnSpc>
                <a:spcPct val="90000"/>
              </a:lnSpc>
            </a:pPr>
            <a:r>
              <a:rPr lang="en-US" altLang="zh-TW" sz="2400" smtClean="0"/>
              <a:t>Japanese speaking Chinese workers provide backroom support to American and Japanese companies</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eaLnBrk="1" hangingPunct="1"/>
            <a:r>
              <a:rPr lang="en-US" altLang="zh-TW" sz="3200" smtClean="0"/>
              <a:t>Friedman’s ten "flatteners"</a:t>
            </a:r>
          </a:p>
        </p:txBody>
      </p:sp>
      <p:sp>
        <p:nvSpPr>
          <p:cNvPr id="409603" name="Rectangle 3"/>
          <p:cNvSpPr>
            <a:spLocks noGrp="1" noChangeArrowheads="1"/>
          </p:cNvSpPr>
          <p:nvPr>
            <p:ph type="body" idx="1"/>
          </p:nvPr>
        </p:nvSpPr>
        <p:spPr>
          <a:xfrm>
            <a:off x="457200" y="1143000"/>
            <a:ext cx="8229600" cy="4525963"/>
          </a:xfrm>
        </p:spPr>
        <p:txBody>
          <a:bodyPr/>
          <a:lstStyle/>
          <a:p>
            <a:pPr lvl="2" eaLnBrk="1" hangingPunct="1">
              <a:lnSpc>
                <a:spcPct val="80000"/>
              </a:lnSpc>
              <a:buFontTx/>
              <a:buNone/>
            </a:pPr>
            <a:r>
              <a:rPr lang="en-US" altLang="zh-TW" sz="1800" b="1" i="1" smtClean="0">
                <a:solidFill>
                  <a:schemeClr val="folHlink"/>
                </a:solidFill>
              </a:rPr>
              <a:t>	Friedman feels that his first three flatteners  have become a “crude foundation of a whole new global platform for collaboration.” </a:t>
            </a:r>
          </a:p>
          <a:p>
            <a:pPr lvl="1" eaLnBrk="1" hangingPunct="1">
              <a:lnSpc>
                <a:spcPct val="80000"/>
              </a:lnSpc>
              <a:buFont typeface="Wingdings" pitchFamily="2" charset="2"/>
              <a:buChar char="Ø"/>
            </a:pPr>
            <a:endParaRPr lang="en-US" altLang="zh-TW" sz="1800" b="1" smtClean="0">
              <a:solidFill>
                <a:schemeClr val="folHlink"/>
              </a:solidFill>
            </a:endParaRPr>
          </a:p>
          <a:p>
            <a:pPr lvl="1" eaLnBrk="1" hangingPunct="1">
              <a:lnSpc>
                <a:spcPct val="80000"/>
              </a:lnSpc>
              <a:buFont typeface="Wingdings" pitchFamily="2" charset="2"/>
              <a:buChar char="Ø"/>
            </a:pPr>
            <a:r>
              <a:rPr lang="en-US" altLang="zh-TW" sz="1800" b="1" smtClean="0">
                <a:solidFill>
                  <a:schemeClr val="folHlink"/>
                </a:solidFill>
              </a:rPr>
              <a:t>#1: Collapse</a:t>
            </a:r>
            <a:r>
              <a:rPr lang="en-US" altLang="zh-TW" sz="1800" b="1" smtClean="0"/>
              <a:t> of Berlin Wall-</a:t>
            </a:r>
            <a:r>
              <a:rPr lang="en-US" altLang="zh-TW" sz="1800" smtClean="0"/>
              <a:t>(11/09/1989) : The collapse of the Berlin wall which ended the cold war Friedman sees as the starting point for leveling the global playing field. Friedman believes that this event not only marked the end of the Cold war, it has allowed people from other side of the “wall” to join the economic mainstream. </a:t>
            </a:r>
          </a:p>
          <a:p>
            <a:pPr lvl="1" eaLnBrk="1" hangingPunct="1">
              <a:lnSpc>
                <a:spcPct val="80000"/>
              </a:lnSpc>
              <a:buFont typeface="Wingdings" pitchFamily="2" charset="2"/>
              <a:buChar char="Ø"/>
            </a:pPr>
            <a:r>
              <a:rPr lang="en-US" altLang="zh-TW" sz="1800" b="1" smtClean="0">
                <a:solidFill>
                  <a:schemeClr val="folHlink"/>
                </a:solidFill>
              </a:rPr>
              <a:t>#2: Netscape -</a:t>
            </a:r>
            <a:r>
              <a:rPr lang="en-US" altLang="zh-TW" sz="1800" smtClean="0"/>
              <a:t> (8/9/1995):  with their Web Browser broadened the audience for the Internet. Expanding the role from its roots as a communications medium used primarily by scientists.</a:t>
            </a:r>
          </a:p>
          <a:p>
            <a:pPr lvl="1" eaLnBrk="1" hangingPunct="1">
              <a:lnSpc>
                <a:spcPct val="80000"/>
              </a:lnSpc>
            </a:pPr>
            <a:r>
              <a:rPr lang="en-US" altLang="zh-TW" sz="1800" b="1" smtClean="0">
                <a:solidFill>
                  <a:schemeClr val="folHlink"/>
                </a:solidFill>
              </a:rPr>
              <a:t>#3: Workflow software</a:t>
            </a:r>
            <a:r>
              <a:rPr lang="en-US" altLang="zh-TW" sz="1800" smtClean="0"/>
              <a:t>: The ability of machines to talk to other machines with no humans involved. </a:t>
            </a:r>
            <a:endParaRPr lang="en-US" altLang="zh-TW" sz="1800" smtClean="0">
              <a:solidFill>
                <a:schemeClr val="folHlink"/>
              </a:solidFill>
            </a:endParaRPr>
          </a:p>
          <a:p>
            <a:pPr lvl="1" eaLnBrk="1" hangingPunct="1">
              <a:lnSpc>
                <a:spcPct val="80000"/>
              </a:lnSpc>
            </a:pPr>
            <a:r>
              <a:rPr lang="en-US" altLang="zh-TW" sz="1800" b="1" smtClean="0">
                <a:solidFill>
                  <a:schemeClr val="folHlink"/>
                </a:solidFill>
              </a:rPr>
              <a:t>#4: Open sourcing</a:t>
            </a:r>
            <a:r>
              <a:rPr lang="en-US" altLang="zh-TW" sz="1800" smtClean="0"/>
              <a:t>: Communities uploading and collaborating on online projects. Friedman’s examples include open source software, Blogs, and Wikipedia. Friedman considers Open sourcing "the most disruptive force of all“ to the old order. </a:t>
            </a:r>
          </a:p>
          <a:p>
            <a:pPr lvl="1" eaLnBrk="1" hangingPunct="1">
              <a:lnSpc>
                <a:spcPct val="80000"/>
              </a:lnSpc>
            </a:pPr>
            <a:r>
              <a:rPr lang="en-US" altLang="zh-TW" sz="1800" b="1" smtClean="0">
                <a:solidFill>
                  <a:schemeClr val="folHlink"/>
                </a:solidFill>
              </a:rPr>
              <a:t>#5: Outsourcing</a:t>
            </a:r>
            <a:r>
              <a:rPr lang="en-US" altLang="zh-TW" sz="1800" smtClean="0"/>
              <a:t>: Friedman postulates that outsourcing has allowed companies to split service and manufacturing activities into components, where each component performed in most efficient, cost-effective way. </a:t>
            </a:r>
          </a:p>
          <a:p>
            <a:pPr eaLnBrk="1" hangingPunct="1">
              <a:lnSpc>
                <a:spcPct val="80000"/>
              </a:lnSpc>
            </a:pPr>
            <a:endParaRPr lang="en-US" altLang="zh-TW" sz="1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15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0" fill="hold"/>
                                        <p:tgtEl>
                                          <p:spTgt spid="40960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0960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409603">
                                            <p:txEl>
                                              <p:pRg st="2" end="2"/>
                                            </p:txEl>
                                          </p:spTgt>
                                        </p:tgtEl>
                                        <p:attrNameLst>
                                          <p:attrName>style.visibility</p:attrName>
                                        </p:attrNameLst>
                                      </p:cBhvr>
                                      <p:to>
                                        <p:strVal val="visible"/>
                                      </p:to>
                                    </p:set>
                                    <p:anim calcmode="lin" valueType="num">
                                      <p:cBhvr additive="base">
                                        <p:cTn id="11" dur="5000" fill="hold"/>
                                        <p:tgtEl>
                                          <p:spTgt spid="409603">
                                            <p:txEl>
                                              <p:pRg st="2" end="2"/>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09603">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409603">
                                            <p:txEl>
                                              <p:pRg st="3" end="3"/>
                                            </p:txEl>
                                          </p:spTgt>
                                        </p:tgtEl>
                                        <p:attrNameLst>
                                          <p:attrName>style.visibility</p:attrName>
                                        </p:attrNameLst>
                                      </p:cBhvr>
                                      <p:to>
                                        <p:strVal val="visible"/>
                                      </p:to>
                                    </p:set>
                                    <p:anim calcmode="lin" valueType="num">
                                      <p:cBhvr additive="base">
                                        <p:cTn id="15" dur="5000" fill="hold"/>
                                        <p:tgtEl>
                                          <p:spTgt spid="409603">
                                            <p:txEl>
                                              <p:pRg st="3" end="3"/>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409603">
                                            <p:txEl>
                                              <p:pRg st="3" end="3"/>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409603">
                                            <p:txEl>
                                              <p:pRg st="4" end="4"/>
                                            </p:txEl>
                                          </p:spTgt>
                                        </p:tgtEl>
                                        <p:attrNameLst>
                                          <p:attrName>style.visibility</p:attrName>
                                        </p:attrNameLst>
                                      </p:cBhvr>
                                      <p:to>
                                        <p:strVal val="visible"/>
                                      </p:to>
                                    </p:set>
                                    <p:anim calcmode="lin" valueType="num">
                                      <p:cBhvr additive="base">
                                        <p:cTn id="19" dur="5000" fill="hold"/>
                                        <p:tgtEl>
                                          <p:spTgt spid="409603">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09603">
                                            <p:txEl>
                                              <p:pRg st="4" end="4"/>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409603">
                                            <p:txEl>
                                              <p:pRg st="5" end="5"/>
                                            </p:txEl>
                                          </p:spTgt>
                                        </p:tgtEl>
                                        <p:attrNameLst>
                                          <p:attrName>style.visibility</p:attrName>
                                        </p:attrNameLst>
                                      </p:cBhvr>
                                      <p:to>
                                        <p:strVal val="visible"/>
                                      </p:to>
                                    </p:set>
                                    <p:anim calcmode="lin" valueType="num">
                                      <p:cBhvr additive="base">
                                        <p:cTn id="23" dur="5000" fill="hold"/>
                                        <p:tgtEl>
                                          <p:spTgt spid="409603">
                                            <p:txEl>
                                              <p:pRg st="5" end="5"/>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409603">
                                            <p:txEl>
                                              <p:pRg st="5" end="5"/>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409603">
                                            <p:txEl>
                                              <p:pRg st="6" end="6"/>
                                            </p:txEl>
                                          </p:spTgt>
                                        </p:tgtEl>
                                        <p:attrNameLst>
                                          <p:attrName>style.visibility</p:attrName>
                                        </p:attrNameLst>
                                      </p:cBhvr>
                                      <p:to>
                                        <p:strVal val="visible"/>
                                      </p:to>
                                    </p:set>
                                    <p:anim calcmode="lin" valueType="num">
                                      <p:cBhvr additive="base">
                                        <p:cTn id="27" dur="5000" fill="hold"/>
                                        <p:tgtEl>
                                          <p:spTgt spid="409603">
                                            <p:txEl>
                                              <p:pRg st="6" end="6"/>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409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TW" sz="3200" smtClean="0"/>
              <a:t>Friedman lists ten "flatteners" that have leveled the global playing field:</a:t>
            </a:r>
            <a:br>
              <a:rPr lang="en-US" altLang="zh-TW" sz="3200" smtClean="0"/>
            </a:br>
            <a:endParaRPr lang="en-US" altLang="zh-TW" sz="3200" smtClean="0"/>
          </a:p>
        </p:txBody>
      </p:sp>
      <p:sp>
        <p:nvSpPr>
          <p:cNvPr id="410627" name="Rectangle 3"/>
          <p:cNvSpPr>
            <a:spLocks noGrp="1" noChangeArrowheads="1"/>
          </p:cNvSpPr>
          <p:nvPr>
            <p:ph type="body" idx="1"/>
          </p:nvPr>
        </p:nvSpPr>
        <p:spPr/>
        <p:txBody>
          <a:bodyPr/>
          <a:lstStyle/>
          <a:p>
            <a:pPr lvl="1" eaLnBrk="1" hangingPunct="1">
              <a:buFontTx/>
              <a:buChar char="•"/>
            </a:pPr>
            <a:r>
              <a:rPr lang="en-US" altLang="zh-TW" sz="1800" b="1" smtClean="0">
                <a:solidFill>
                  <a:schemeClr val="folHlink"/>
                </a:solidFill>
              </a:rPr>
              <a:t>#6: Offshoring</a:t>
            </a:r>
            <a:r>
              <a:rPr lang="en-US" altLang="zh-TW" sz="1800" smtClean="0"/>
              <a:t>: Offshoring, the manufacturing equivalent of outsourcing. </a:t>
            </a:r>
          </a:p>
          <a:p>
            <a:pPr lvl="1" eaLnBrk="1" hangingPunct="1">
              <a:buFontTx/>
              <a:buChar char="•"/>
            </a:pPr>
            <a:r>
              <a:rPr lang="en-US" altLang="zh-TW" sz="1800" b="1" smtClean="0">
                <a:solidFill>
                  <a:schemeClr val="folHlink"/>
                </a:solidFill>
              </a:rPr>
              <a:t>#7: Supply chaining</a:t>
            </a:r>
            <a:r>
              <a:rPr lang="en-US" altLang="zh-TW" sz="1800" smtClean="0"/>
              <a:t>: Friedman compares the modern retail supply chain to a river, and uses Wal-Mart as the best example of a company using technology to streamline item sales, distribution, and shipping. </a:t>
            </a:r>
          </a:p>
          <a:p>
            <a:pPr lvl="1" eaLnBrk="1" hangingPunct="1">
              <a:buFontTx/>
              <a:buChar char="•"/>
            </a:pPr>
            <a:r>
              <a:rPr lang="en-US" altLang="zh-TW" sz="1800" b="1" smtClean="0">
                <a:solidFill>
                  <a:schemeClr val="folHlink"/>
                </a:solidFill>
              </a:rPr>
              <a:t>#8: Insourcing</a:t>
            </a:r>
            <a:r>
              <a:rPr lang="en-US" altLang="zh-TW" sz="1800" smtClean="0"/>
              <a:t>: Friedman uses UPS as a prime example for insourcing, where the company's employees perform services--beyond shipping--on behalf of another company. For example, UPS itself repairs Toshiba computers on behalf of Toshiba. The work is done at the UPS hub, by UPS employees. </a:t>
            </a:r>
          </a:p>
          <a:p>
            <a:pPr lvl="1" eaLnBrk="1" hangingPunct="1">
              <a:buFont typeface="Wingdings" pitchFamily="2" charset="2"/>
              <a:buChar char="Ø"/>
            </a:pPr>
            <a:r>
              <a:rPr lang="en-US" altLang="zh-TW" sz="1800" b="1" smtClean="0">
                <a:solidFill>
                  <a:schemeClr val="folHlink"/>
                </a:solidFill>
              </a:rPr>
              <a:t>#9: In-forming</a:t>
            </a:r>
            <a:r>
              <a:rPr lang="en-US" altLang="zh-TW" sz="1800" smtClean="0"/>
              <a:t>: Google and other search engines are the prime example. "Never before in the history of the planet have so many people-on their own-had the ability to find so much information about so many things and about so many other people", writes Friedman. </a:t>
            </a:r>
          </a:p>
          <a:p>
            <a:pPr lvl="1" eaLnBrk="1" hangingPunct="1">
              <a:buFontTx/>
              <a:buChar char="•"/>
            </a:pPr>
            <a:r>
              <a:rPr lang="en-US" altLang="zh-TW" sz="1800" b="1" smtClean="0">
                <a:solidFill>
                  <a:schemeClr val="folHlink"/>
                </a:solidFill>
              </a:rPr>
              <a:t>#10: "The Steroids"</a:t>
            </a:r>
            <a:r>
              <a:rPr lang="en-US" altLang="zh-TW" sz="1800" smtClean="0">
                <a:solidFill>
                  <a:schemeClr val="folHlink"/>
                </a:solidFill>
              </a:rPr>
              <a:t>:</a:t>
            </a:r>
            <a:r>
              <a:rPr lang="en-US" altLang="zh-TW" sz="1800" smtClean="0"/>
              <a:t> Personal digital equipment like mobile phones, iPods, personal digital assistants, instant messaging, and voice over IP or VOIP </a:t>
            </a:r>
          </a:p>
          <a:p>
            <a:pPr eaLnBrk="1" hangingPunct="1"/>
            <a:endParaRPr lang="en-US" altLang="zh-TW" sz="1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16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anim calcmode="lin" valueType="num">
                                      <p:cBhvr additive="base">
                                        <p:cTn id="11" dur="500" fill="hold"/>
                                        <p:tgtEl>
                                          <p:spTgt spid="4106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06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anim calcmode="lin" valueType="num">
                                      <p:cBhvr additive="base">
                                        <p:cTn id="15" dur="500" fill="hold"/>
                                        <p:tgtEl>
                                          <p:spTgt spid="4106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06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anim calcmode="lin" valueType="num">
                                      <p:cBhvr additive="base">
                                        <p:cTn id="19" dur="500" fill="hold"/>
                                        <p:tgtEl>
                                          <p:spTgt spid="4106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0627">
                                            <p:txEl>
                                              <p:pRg st="4" end="4"/>
                                            </p:txEl>
                                          </p:spTgt>
                                        </p:tgtEl>
                                        <p:attrNameLst>
                                          <p:attrName>style.visibility</p:attrName>
                                        </p:attrNameLst>
                                      </p:cBhvr>
                                      <p:to>
                                        <p:strVal val="visible"/>
                                      </p:to>
                                    </p:set>
                                    <p:anim calcmode="lin" valueType="num">
                                      <p:cBhvr additive="base">
                                        <p:cTn id="23" dur="500" fill="hold"/>
                                        <p:tgtEl>
                                          <p:spTgt spid="4106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0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type="body" idx="1"/>
          </p:nvPr>
        </p:nvPicPr>
        <p:blipFill>
          <a:blip r:embed="rId2" cstate="print"/>
          <a:srcRect/>
          <a:stretch>
            <a:fillRect/>
          </a:stretch>
        </p:blipFill>
        <p:spPr>
          <a:xfrm>
            <a:off x="468313" y="620713"/>
            <a:ext cx="8229600" cy="5865812"/>
          </a:xfrm>
        </p:spPr>
      </p:pic>
      <p:sp>
        <p:nvSpPr>
          <p:cNvPr id="3" name="投影片編號版面配置區 2"/>
          <p:cNvSpPr>
            <a:spLocks noGrp="1"/>
          </p:cNvSpPr>
          <p:nvPr>
            <p:ph type="sldNum" sz="quarter" idx="12"/>
          </p:nvPr>
        </p:nvSpPr>
        <p:spPr/>
        <p:txBody>
          <a:bodyPr/>
          <a:lstStyle/>
          <a:p>
            <a:pPr>
              <a:defRPr/>
            </a:pPr>
            <a:fld id="{7DB0D37D-A229-4980-8806-257893FD6E3C}" type="slidenum">
              <a:rPr lang="en-US" altLang="zh-TW" smtClean="0"/>
              <a:pPr>
                <a:defRPr/>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ChangeArrowheads="1"/>
          </p:cNvSpPr>
          <p:nvPr/>
        </p:nvSpPr>
        <p:spPr bwMode="auto">
          <a:xfrm>
            <a:off x="179388" y="1412875"/>
            <a:ext cx="288925" cy="4824413"/>
          </a:xfrm>
          <a:prstGeom prst="rect">
            <a:avLst/>
          </a:prstGeom>
          <a:solidFill>
            <a:srgbClr val="663300"/>
          </a:solidFill>
          <a:ln w="9525">
            <a:solidFill>
              <a:schemeClr val="tx1"/>
            </a:solidFill>
            <a:miter lim="800000"/>
            <a:headEnd/>
            <a:tailEnd/>
          </a:ln>
        </p:spPr>
        <p:txBody>
          <a:bodyPr wrap="none" anchor="ctr"/>
          <a:lstStyle/>
          <a:p>
            <a:endParaRPr lang="zh-TW" altLang="en-US"/>
          </a:p>
        </p:txBody>
      </p:sp>
      <p:pic>
        <p:nvPicPr>
          <p:cNvPr id="50179" name="Picture 2"/>
          <p:cNvPicPr>
            <a:picLocks noGrp="1" noChangeAspect="1" noChangeArrowheads="1"/>
          </p:cNvPicPr>
          <p:nvPr>
            <p:ph type="body" idx="1"/>
          </p:nvPr>
        </p:nvPicPr>
        <p:blipFill>
          <a:blip r:embed="rId2" cstate="print"/>
          <a:srcRect/>
          <a:stretch>
            <a:fillRect/>
          </a:stretch>
        </p:blipFill>
        <p:spPr/>
      </p:pic>
      <p:sp>
        <p:nvSpPr>
          <p:cNvPr id="50180" name="Rectangle 3"/>
          <p:cNvSpPr>
            <a:spLocks noGrp="1" noChangeArrowheads="1"/>
          </p:cNvSpPr>
          <p:nvPr>
            <p:ph type="title"/>
          </p:nvPr>
        </p:nvSpPr>
        <p:spPr>
          <a:xfrm>
            <a:off x="0" y="274638"/>
            <a:ext cx="9144000" cy="777875"/>
          </a:xfrm>
        </p:spPr>
        <p:txBody>
          <a:bodyPr/>
          <a:lstStyle/>
          <a:p>
            <a:pPr eaLnBrk="1" hangingPunct="1"/>
            <a:r>
              <a:rPr lang="en-US" altLang="en-US" sz="3600" smtClean="0"/>
              <a:t>The Ten Forces* that</a:t>
            </a:r>
            <a:br>
              <a:rPr lang="en-US" altLang="en-US" sz="3600" smtClean="0"/>
            </a:br>
            <a:r>
              <a:rPr lang="en-US" altLang="en-US" sz="3600" smtClean="0"/>
              <a:t>“Leveled the Playing Field”</a:t>
            </a:r>
            <a:endParaRPr lang="en-US" altLang="zh-TW" sz="3600" smtClean="0"/>
          </a:p>
        </p:txBody>
      </p:sp>
      <p:pic>
        <p:nvPicPr>
          <p:cNvPr id="50181" name="Picture 5"/>
          <p:cNvPicPr>
            <a:picLocks noChangeAspect="1" noChangeArrowheads="1"/>
          </p:cNvPicPr>
          <p:nvPr/>
        </p:nvPicPr>
        <p:blipFill>
          <a:blip r:embed="rId3" cstate="print"/>
          <a:srcRect/>
          <a:stretch>
            <a:fillRect/>
          </a:stretch>
        </p:blipFill>
        <p:spPr bwMode="auto">
          <a:xfrm>
            <a:off x="1187450" y="6165850"/>
            <a:ext cx="6750050" cy="215900"/>
          </a:xfrm>
          <a:prstGeom prst="rect">
            <a:avLst/>
          </a:prstGeom>
          <a:noFill/>
          <a:ln w="9525">
            <a:noFill/>
            <a:miter lim="800000"/>
            <a:headEnd/>
            <a:tailEnd/>
          </a:ln>
        </p:spPr>
      </p:pic>
      <p:sp>
        <p:nvSpPr>
          <p:cNvPr id="50182" name="Text Box 6"/>
          <p:cNvSpPr txBox="1">
            <a:spLocks noChangeArrowheads="1"/>
          </p:cNvSpPr>
          <p:nvPr/>
        </p:nvSpPr>
        <p:spPr bwMode="auto">
          <a:xfrm>
            <a:off x="179388" y="1341438"/>
            <a:ext cx="565150" cy="641350"/>
          </a:xfrm>
          <a:prstGeom prst="rect">
            <a:avLst/>
          </a:prstGeom>
          <a:noFill/>
          <a:ln w="9525">
            <a:noFill/>
            <a:miter lim="800000"/>
            <a:headEnd/>
            <a:tailEnd/>
          </a:ln>
        </p:spPr>
        <p:txBody>
          <a:bodyPr wrap="none">
            <a:spAutoFit/>
          </a:bodyPr>
          <a:lstStyle/>
          <a:p>
            <a:r>
              <a:rPr lang="en-US" altLang="zh-TW" sz="3600" b="1">
                <a:solidFill>
                  <a:srgbClr val="C0C0C0"/>
                </a:solidFill>
              </a:rPr>
              <a:t>1.</a:t>
            </a:r>
          </a:p>
        </p:txBody>
      </p:sp>
      <p:sp>
        <p:nvSpPr>
          <p:cNvPr id="50183" name="Text Box 7"/>
          <p:cNvSpPr txBox="1">
            <a:spLocks noChangeArrowheads="1"/>
          </p:cNvSpPr>
          <p:nvPr/>
        </p:nvSpPr>
        <p:spPr bwMode="auto">
          <a:xfrm>
            <a:off x="179388" y="2492375"/>
            <a:ext cx="504825" cy="641350"/>
          </a:xfrm>
          <a:prstGeom prst="rect">
            <a:avLst/>
          </a:prstGeom>
          <a:noFill/>
          <a:ln w="9525">
            <a:noFill/>
            <a:miter lim="800000"/>
            <a:headEnd/>
            <a:tailEnd/>
          </a:ln>
        </p:spPr>
        <p:txBody>
          <a:bodyPr>
            <a:spAutoFit/>
          </a:bodyPr>
          <a:lstStyle/>
          <a:p>
            <a:r>
              <a:rPr lang="en-US" altLang="zh-TW" sz="3600" b="1">
                <a:solidFill>
                  <a:srgbClr val="C0C0C0"/>
                </a:solidFill>
              </a:rPr>
              <a:t>2.</a:t>
            </a:r>
          </a:p>
        </p:txBody>
      </p:sp>
      <p:sp>
        <p:nvSpPr>
          <p:cNvPr id="50184" name="Text Box 8"/>
          <p:cNvSpPr txBox="1">
            <a:spLocks noChangeArrowheads="1"/>
          </p:cNvSpPr>
          <p:nvPr/>
        </p:nvSpPr>
        <p:spPr bwMode="auto">
          <a:xfrm>
            <a:off x="179388" y="3716338"/>
            <a:ext cx="504825" cy="641350"/>
          </a:xfrm>
          <a:prstGeom prst="rect">
            <a:avLst/>
          </a:prstGeom>
          <a:noFill/>
          <a:ln w="9525">
            <a:noFill/>
            <a:miter lim="800000"/>
            <a:headEnd/>
            <a:tailEnd/>
          </a:ln>
        </p:spPr>
        <p:txBody>
          <a:bodyPr>
            <a:spAutoFit/>
          </a:bodyPr>
          <a:lstStyle/>
          <a:p>
            <a:r>
              <a:rPr lang="en-US" altLang="zh-TW" sz="3600" b="1">
                <a:solidFill>
                  <a:srgbClr val="C0C0C0"/>
                </a:solidFill>
              </a:rPr>
              <a:t>3.</a:t>
            </a:r>
          </a:p>
        </p:txBody>
      </p:sp>
      <p:sp>
        <p:nvSpPr>
          <p:cNvPr id="50185" name="Text Box 9"/>
          <p:cNvSpPr txBox="1">
            <a:spLocks noChangeArrowheads="1"/>
          </p:cNvSpPr>
          <p:nvPr/>
        </p:nvSpPr>
        <p:spPr bwMode="auto">
          <a:xfrm>
            <a:off x="179388" y="4941888"/>
            <a:ext cx="504825" cy="641350"/>
          </a:xfrm>
          <a:prstGeom prst="rect">
            <a:avLst/>
          </a:prstGeom>
          <a:noFill/>
          <a:ln w="9525">
            <a:noFill/>
            <a:miter lim="800000"/>
            <a:headEnd/>
            <a:tailEnd/>
          </a:ln>
        </p:spPr>
        <p:txBody>
          <a:bodyPr>
            <a:spAutoFit/>
          </a:bodyPr>
          <a:lstStyle/>
          <a:p>
            <a:r>
              <a:rPr lang="en-US" altLang="zh-TW" sz="3600" b="1">
                <a:solidFill>
                  <a:srgbClr val="C0C0C0"/>
                </a:solidFill>
              </a:rPr>
              <a:t>4.</a:t>
            </a:r>
          </a:p>
        </p:txBody>
      </p:sp>
      <p:sp>
        <p:nvSpPr>
          <p:cNvPr id="50186" name="Text Box 10"/>
          <p:cNvSpPr txBox="1">
            <a:spLocks noChangeArrowheads="1"/>
          </p:cNvSpPr>
          <p:nvPr/>
        </p:nvSpPr>
        <p:spPr bwMode="auto">
          <a:xfrm>
            <a:off x="179388" y="5589588"/>
            <a:ext cx="504825" cy="641350"/>
          </a:xfrm>
          <a:prstGeom prst="rect">
            <a:avLst/>
          </a:prstGeom>
          <a:noFill/>
          <a:ln w="9525">
            <a:noFill/>
            <a:miter lim="800000"/>
            <a:headEnd/>
            <a:tailEnd/>
          </a:ln>
        </p:spPr>
        <p:txBody>
          <a:bodyPr>
            <a:spAutoFit/>
          </a:bodyPr>
          <a:lstStyle/>
          <a:p>
            <a:r>
              <a:rPr lang="en-US" altLang="zh-TW" sz="3600" b="1">
                <a:solidFill>
                  <a:srgbClr val="C0C0C0"/>
                </a:solidFill>
              </a:rPr>
              <a:t>5.</a:t>
            </a:r>
          </a:p>
        </p:txBody>
      </p:sp>
      <p:sp>
        <p:nvSpPr>
          <p:cNvPr id="11" name="投影片編號版面配置區 10"/>
          <p:cNvSpPr>
            <a:spLocks noGrp="1"/>
          </p:cNvSpPr>
          <p:nvPr>
            <p:ph type="sldNum" sz="quarter" idx="12"/>
          </p:nvPr>
        </p:nvSpPr>
        <p:spPr/>
        <p:txBody>
          <a:bodyPr/>
          <a:lstStyle/>
          <a:p>
            <a:pPr>
              <a:defRPr/>
            </a:pPr>
            <a:fld id="{7DB0D37D-A229-4980-8806-257893FD6E3C}" type="slidenum">
              <a:rPr lang="en-US" altLang="zh-TW" smtClean="0"/>
              <a:pPr>
                <a:defRPr/>
              </a:pPr>
              <a:t>18</a:t>
            </a:fld>
            <a:endParaRPr lang="en-US" altLang="zh-TW"/>
          </a:p>
        </p:txBody>
      </p:sp>
      <p:sp>
        <p:nvSpPr>
          <p:cNvPr id="12" name="文字方塊 11"/>
          <p:cNvSpPr txBox="1"/>
          <p:nvPr/>
        </p:nvSpPr>
        <p:spPr>
          <a:xfrm>
            <a:off x="1187624" y="2564904"/>
            <a:ext cx="720080" cy="584775"/>
          </a:xfrm>
          <a:prstGeom prst="rect">
            <a:avLst/>
          </a:prstGeom>
          <a:noFill/>
        </p:spPr>
        <p:txBody>
          <a:bodyPr wrap="square" rtlCol="0">
            <a:spAutoFit/>
          </a:bodyPr>
          <a:lstStyle/>
          <a:p>
            <a:r>
              <a:rPr lang="en-US" altLang="zh-TW" sz="3200" b="1" dirty="0" smtClean="0">
                <a:solidFill>
                  <a:srgbClr val="FF0000"/>
                </a:solidFill>
              </a:rPr>
              <a:t>95</a:t>
            </a:r>
            <a:endParaRPr lang="zh-TW" altLang="en-US" sz="32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79388" y="188913"/>
            <a:ext cx="8382000" cy="838200"/>
          </a:xfrm>
        </p:spPr>
        <p:txBody>
          <a:bodyPr/>
          <a:lstStyle/>
          <a:p>
            <a:pPr eaLnBrk="1" hangingPunct="1"/>
            <a:r>
              <a:rPr lang="en-US" altLang="zh-CN" sz="3600" smtClean="0">
                <a:ea typeface="SimSun" pitchFamily="2" charset="-122"/>
              </a:rPr>
              <a:t>Flattener #1: The Fall of the Berlin Wall</a:t>
            </a:r>
          </a:p>
        </p:txBody>
      </p:sp>
      <p:sp>
        <p:nvSpPr>
          <p:cNvPr id="51203" name="Rectangle 3"/>
          <p:cNvSpPr>
            <a:spLocks noGrp="1" noChangeArrowheads="1"/>
          </p:cNvSpPr>
          <p:nvPr>
            <p:ph type="body" idx="4294967295"/>
          </p:nvPr>
        </p:nvSpPr>
        <p:spPr>
          <a:xfrm>
            <a:off x="0" y="1125538"/>
            <a:ext cx="4140200" cy="4465637"/>
          </a:xfrm>
        </p:spPr>
        <p:txBody>
          <a:bodyPr/>
          <a:lstStyle/>
          <a:p>
            <a:pPr eaLnBrk="1" hangingPunct="1">
              <a:lnSpc>
                <a:spcPct val="80000"/>
              </a:lnSpc>
            </a:pPr>
            <a:r>
              <a:rPr lang="en-US" altLang="zh-CN" sz="2400" smtClean="0">
                <a:ea typeface="SimSun" pitchFamily="2" charset="-122"/>
              </a:rPr>
              <a:t>11/9/1989: Berlin Wall came down</a:t>
            </a:r>
          </a:p>
          <a:p>
            <a:pPr eaLnBrk="1" hangingPunct="1">
              <a:lnSpc>
                <a:spcPct val="80000"/>
              </a:lnSpc>
            </a:pPr>
            <a:r>
              <a:rPr lang="en-US" altLang="zh-CN" sz="2400" smtClean="0">
                <a:ea typeface="SimSun" pitchFamily="2" charset="-122"/>
              </a:rPr>
              <a:t>Each outbreak of freedom stimulated another outbreak</a:t>
            </a:r>
          </a:p>
          <a:p>
            <a:pPr eaLnBrk="1" hangingPunct="1">
              <a:lnSpc>
                <a:spcPct val="80000"/>
              </a:lnSpc>
            </a:pPr>
            <a:r>
              <a:rPr lang="en-US" altLang="zh-CN" sz="2400" smtClean="0">
                <a:ea typeface="SimSun" pitchFamily="2" charset="-122"/>
              </a:rPr>
              <a:t>Tipped the balance of power toward democracy and free-market oriented</a:t>
            </a:r>
            <a:r>
              <a:rPr lang="en-US" altLang="zh-TW" sz="2400" smtClean="0">
                <a:ea typeface="SimSun" pitchFamily="2" charset="-122"/>
              </a:rPr>
              <a:t> </a:t>
            </a:r>
            <a:r>
              <a:rPr lang="en-US" altLang="zh-CN" sz="2400" smtClean="0">
                <a:ea typeface="SimSun" pitchFamily="2" charset="-122"/>
              </a:rPr>
              <a:t>governance</a:t>
            </a:r>
          </a:p>
          <a:p>
            <a:pPr eaLnBrk="1" hangingPunct="1">
              <a:lnSpc>
                <a:spcPct val="80000"/>
              </a:lnSpc>
            </a:pPr>
            <a:r>
              <a:rPr lang="en-US" altLang="zh-CN" sz="2400" smtClean="0">
                <a:ea typeface="SimSun" pitchFamily="2" charset="-122"/>
              </a:rPr>
              <a:t>The wall was blocking our ability to think about the world as a single market.  It allowed for the free movement of best practice</a:t>
            </a:r>
          </a:p>
          <a:p>
            <a:pPr eaLnBrk="1" hangingPunct="1">
              <a:lnSpc>
                <a:spcPct val="80000"/>
              </a:lnSpc>
            </a:pPr>
            <a:r>
              <a:rPr lang="en-US" altLang="zh-CN" sz="2400" smtClean="0">
                <a:ea typeface="SimSun" pitchFamily="2" charset="-122"/>
              </a:rPr>
              <a:t>India brought down its own wall in 1991 by opening up its economy</a:t>
            </a:r>
          </a:p>
          <a:p>
            <a:pPr eaLnBrk="1" hangingPunct="1">
              <a:lnSpc>
                <a:spcPct val="80000"/>
              </a:lnSpc>
            </a:pPr>
            <a:endParaRPr lang="en-US" altLang="zh-CN" sz="2400" smtClean="0">
              <a:ea typeface="SimSun" pitchFamily="2" charset="-122"/>
            </a:endParaRPr>
          </a:p>
          <a:p>
            <a:pPr eaLnBrk="1" hangingPunct="1">
              <a:lnSpc>
                <a:spcPct val="80000"/>
              </a:lnSpc>
            </a:pPr>
            <a:endParaRPr lang="en-US" altLang="zh-CN" sz="2400" smtClean="0">
              <a:ea typeface="SimSun" pitchFamily="2" charset="-122"/>
            </a:endParaRPr>
          </a:p>
        </p:txBody>
      </p:sp>
      <p:pic>
        <p:nvPicPr>
          <p:cNvPr id="51204" name="Picture 4" descr="Ph02-02"/>
          <p:cNvPicPr>
            <a:picLocks noChangeAspect="1" noChangeArrowheads="1"/>
          </p:cNvPicPr>
          <p:nvPr/>
        </p:nvPicPr>
        <p:blipFill>
          <a:blip r:embed="rId2" cstate="print"/>
          <a:srcRect/>
          <a:stretch>
            <a:fillRect/>
          </a:stretch>
        </p:blipFill>
        <p:spPr bwMode="auto">
          <a:xfrm>
            <a:off x="4067175" y="1412875"/>
            <a:ext cx="5076825" cy="4321175"/>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19</a:t>
            </a:fld>
            <a:endParaRPr lang="en-US" altLang="zh-TW"/>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TW" sz="4400" smtClean="0"/>
              <a:t>Outline</a:t>
            </a:r>
          </a:p>
        </p:txBody>
      </p:sp>
      <p:sp>
        <p:nvSpPr>
          <p:cNvPr id="24579" name="Rectangle 3"/>
          <p:cNvSpPr>
            <a:spLocks noGrp="1" noChangeArrowheads="1"/>
          </p:cNvSpPr>
          <p:nvPr>
            <p:ph type="body" idx="1"/>
          </p:nvPr>
        </p:nvSpPr>
        <p:spPr/>
        <p:txBody>
          <a:bodyPr/>
          <a:lstStyle/>
          <a:p>
            <a:pPr eaLnBrk="1" hangingPunct="1"/>
            <a:r>
              <a:rPr lang="en-US" altLang="zh-TW" dirty="0" smtClean="0"/>
              <a:t>“World is Flat”</a:t>
            </a:r>
          </a:p>
          <a:p>
            <a:pPr eaLnBrk="1" hangingPunct="1"/>
            <a:r>
              <a:rPr lang="en-US" altLang="zh-TW" dirty="0" smtClean="0"/>
              <a:t>“World is Spiky”</a:t>
            </a:r>
          </a:p>
          <a:p>
            <a:pPr eaLnBrk="1" hangingPunct="1"/>
            <a:r>
              <a:rPr lang="en-US" altLang="zh-TW" dirty="0" smtClean="0"/>
              <a:t>Unstable Planet: “World is Hot, Flat and Crowded”</a:t>
            </a:r>
          </a:p>
          <a:p>
            <a:pPr eaLnBrk="1" hangingPunct="1"/>
            <a:r>
              <a:rPr lang="en-US" altLang="zh-TW" dirty="0" smtClean="0"/>
              <a:t>Review of “World on Fire”</a:t>
            </a:r>
          </a:p>
          <a:p>
            <a:pPr eaLnBrk="1" hangingPunct="1">
              <a:buFontTx/>
              <a:buNone/>
            </a:pPr>
            <a:endParaRPr lang="en-US" altLang="zh-TW" dirty="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 descr="Sc02-01"/>
          <p:cNvPicPr>
            <a:picLocks noChangeAspect="1" noChangeArrowheads="1"/>
          </p:cNvPicPr>
          <p:nvPr/>
        </p:nvPicPr>
        <p:blipFill>
          <a:blip r:embed="rId2" cstate="print"/>
          <a:srcRect/>
          <a:stretch>
            <a:fillRect/>
          </a:stretch>
        </p:blipFill>
        <p:spPr bwMode="auto">
          <a:xfrm>
            <a:off x="0" y="836613"/>
            <a:ext cx="5003800" cy="3878262"/>
          </a:xfrm>
          <a:prstGeom prst="rect">
            <a:avLst/>
          </a:prstGeom>
          <a:noFill/>
          <a:ln w="31750">
            <a:solidFill>
              <a:srgbClr val="71918C"/>
            </a:solidFill>
            <a:miter lim="800000"/>
            <a:headEnd/>
            <a:tailEnd/>
          </a:ln>
        </p:spPr>
      </p:pic>
      <p:sp>
        <p:nvSpPr>
          <p:cNvPr id="52227" name="Rectangle 2"/>
          <p:cNvSpPr>
            <a:spLocks noGrp="1" noChangeArrowheads="1"/>
          </p:cNvSpPr>
          <p:nvPr>
            <p:ph type="title" idx="4294967295"/>
          </p:nvPr>
        </p:nvSpPr>
        <p:spPr>
          <a:xfrm>
            <a:off x="468313" y="0"/>
            <a:ext cx="8229600" cy="777875"/>
          </a:xfrm>
        </p:spPr>
        <p:txBody>
          <a:bodyPr/>
          <a:lstStyle/>
          <a:p>
            <a:pPr eaLnBrk="1" hangingPunct="1"/>
            <a:r>
              <a:rPr lang="en-US" altLang="zh-CN" sz="3600" dirty="0" smtClean="0">
                <a:ea typeface="SimSun" pitchFamily="2" charset="-122"/>
              </a:rPr>
              <a:t>Flattener #2: Netscape Browser</a:t>
            </a:r>
            <a:r>
              <a:rPr lang="en-US" altLang="zh-TW" sz="3600" dirty="0" smtClean="0">
                <a:ea typeface="SimSun" pitchFamily="2" charset="-122"/>
              </a:rPr>
              <a:t> IPO</a:t>
            </a:r>
            <a:endParaRPr lang="en-US" altLang="zh-CN" sz="3600" dirty="0" smtClean="0">
              <a:ea typeface="SimSun" pitchFamily="2" charset="-122"/>
            </a:endParaRPr>
          </a:p>
        </p:txBody>
      </p:sp>
      <p:sp>
        <p:nvSpPr>
          <p:cNvPr id="52228" name="Rectangle 3"/>
          <p:cNvSpPr>
            <a:spLocks noGrp="1" noChangeArrowheads="1"/>
          </p:cNvSpPr>
          <p:nvPr>
            <p:ph type="body" idx="4294967295"/>
          </p:nvPr>
        </p:nvSpPr>
        <p:spPr>
          <a:xfrm>
            <a:off x="5003800" y="836613"/>
            <a:ext cx="4140200" cy="4967287"/>
          </a:xfrm>
        </p:spPr>
        <p:txBody>
          <a:bodyPr/>
          <a:lstStyle/>
          <a:p>
            <a:pPr eaLnBrk="1" hangingPunct="1">
              <a:lnSpc>
                <a:spcPct val="80000"/>
              </a:lnSpc>
            </a:pPr>
            <a:r>
              <a:rPr lang="en-US" altLang="zh-CN" sz="1800" smtClean="0">
                <a:ea typeface="SimSun" pitchFamily="2" charset="-122"/>
              </a:rPr>
              <a:t>August 9, 1995</a:t>
            </a:r>
            <a:r>
              <a:rPr lang="en-US" altLang="zh-TW" sz="1800" smtClean="0">
                <a:ea typeface="SimSun" pitchFamily="2" charset="-122"/>
              </a:rPr>
              <a:t>, </a:t>
            </a:r>
            <a:r>
              <a:rPr lang="en-US" altLang="zh-CN" sz="1800" smtClean="0">
                <a:ea typeface="SimSun" pitchFamily="2" charset="-122"/>
              </a:rPr>
              <a:t>First mainstream browser</a:t>
            </a:r>
            <a:r>
              <a:rPr lang="en-US" altLang="zh-TW" sz="1800" smtClean="0">
                <a:ea typeface="SimSun" pitchFamily="2" charset="-122"/>
              </a:rPr>
              <a:t>, g</a:t>
            </a:r>
            <a:r>
              <a:rPr lang="en-US" altLang="zh-CN" sz="1800" smtClean="0">
                <a:ea typeface="SimSun" pitchFamily="2" charset="-122"/>
              </a:rPr>
              <a:t>ave individuals access to the Internet</a:t>
            </a:r>
            <a:endParaRPr lang="en-US" altLang="zh-TW" sz="1800" smtClean="0">
              <a:ea typeface="SimSun" pitchFamily="2" charset="-122"/>
            </a:endParaRPr>
          </a:p>
          <a:p>
            <a:pPr eaLnBrk="1" hangingPunct="1">
              <a:lnSpc>
                <a:spcPct val="80000"/>
              </a:lnSpc>
            </a:pPr>
            <a:r>
              <a:rPr lang="en-US" altLang="zh-TW" sz="1800" smtClean="0">
                <a:ea typeface="SimSun" pitchFamily="2" charset="-122"/>
              </a:rPr>
              <a:t>The coincidence of three events: Internet + World Wide Web + Netscape</a:t>
            </a:r>
          </a:p>
          <a:p>
            <a:pPr eaLnBrk="1" hangingPunct="1">
              <a:lnSpc>
                <a:spcPct val="80000"/>
              </a:lnSpc>
            </a:pPr>
            <a:r>
              <a:rPr lang="en-US" altLang="zh-TW" sz="1800" smtClean="0">
                <a:ea typeface="SimSun" pitchFamily="2" charset="-122"/>
              </a:rPr>
              <a:t>What really popularized the Internet and the Web was the easy to use browser</a:t>
            </a:r>
          </a:p>
          <a:p>
            <a:pPr eaLnBrk="1" hangingPunct="1">
              <a:lnSpc>
                <a:spcPct val="80000"/>
              </a:lnSpc>
            </a:pPr>
            <a:r>
              <a:rPr lang="en-US" altLang="zh-TW" sz="1800" smtClean="0">
                <a:ea typeface="SimSun" pitchFamily="2" charset="-122"/>
              </a:rPr>
              <a:t>Sparked the dot com boom and over-investment in fiber optic cable (connected the world)</a:t>
            </a:r>
          </a:p>
          <a:p>
            <a:pPr eaLnBrk="1" hangingPunct="1">
              <a:lnSpc>
                <a:spcPct val="80000"/>
              </a:lnSpc>
            </a:pPr>
            <a:r>
              <a:rPr lang="en-US" altLang="zh-TW" sz="1800" smtClean="0">
                <a:ea typeface="SimSun" pitchFamily="2" charset="-122"/>
              </a:rPr>
              <a:t>Dot com bust made cost of using fiber optic cable virtually free</a:t>
            </a:r>
          </a:p>
          <a:p>
            <a:pPr eaLnBrk="1" hangingPunct="1">
              <a:lnSpc>
                <a:spcPct val="80000"/>
              </a:lnSpc>
            </a:pPr>
            <a:r>
              <a:rPr lang="en-US" altLang="zh-TW" sz="1800" smtClean="0">
                <a:ea typeface="SimSun" pitchFamily="2" charset="-122"/>
              </a:rPr>
              <a:t>First commercial browser, invigorated internet use</a:t>
            </a:r>
          </a:p>
          <a:p>
            <a:pPr eaLnBrk="1" hangingPunct="1">
              <a:lnSpc>
                <a:spcPct val="80000"/>
              </a:lnSpc>
            </a:pPr>
            <a:r>
              <a:rPr lang="en-US" altLang="zh-TW" sz="1800" smtClean="0">
                <a:ea typeface="SimSun" pitchFamily="2" charset="-122"/>
              </a:rPr>
              <a:t>Netscape brought the Internet alive and made it available to anyone with a computer</a:t>
            </a:r>
          </a:p>
          <a:p>
            <a:pPr eaLnBrk="1" hangingPunct="1">
              <a:lnSpc>
                <a:spcPct val="80000"/>
              </a:lnSpc>
            </a:pPr>
            <a:r>
              <a:rPr lang="en-US" altLang="zh-TW" sz="1800" smtClean="0">
                <a:ea typeface="SimSun" pitchFamily="2" charset="-122"/>
              </a:rPr>
              <a:t>This led to massive investment in fiber-optic cable</a:t>
            </a:r>
          </a:p>
          <a:p>
            <a:pPr eaLnBrk="1" hangingPunct="1">
              <a:lnSpc>
                <a:spcPct val="80000"/>
              </a:lnSpc>
            </a:pPr>
            <a:r>
              <a:rPr lang="en-US" altLang="zh-TW" sz="1800" smtClean="0">
                <a:ea typeface="SimSun" pitchFamily="2" charset="-122"/>
              </a:rPr>
              <a:t>This in turn made Bangalore a suburb of Boston</a:t>
            </a:r>
            <a:endParaRPr lang="en-US" altLang="zh-CN" sz="1800" smtClean="0">
              <a:ea typeface="SimSun" pitchFamily="2" charset="-122"/>
            </a:endParaRPr>
          </a:p>
        </p:txBody>
      </p:sp>
      <p:sp>
        <p:nvSpPr>
          <p:cNvPr id="52229" name="Text Box 6"/>
          <p:cNvSpPr txBox="1">
            <a:spLocks noChangeArrowheads="1"/>
          </p:cNvSpPr>
          <p:nvPr/>
        </p:nvSpPr>
        <p:spPr bwMode="auto">
          <a:xfrm>
            <a:off x="3492500" y="1196975"/>
            <a:ext cx="1143000" cy="457200"/>
          </a:xfrm>
          <a:prstGeom prst="rect">
            <a:avLst/>
          </a:prstGeom>
          <a:noFill/>
          <a:ln w="9525">
            <a:noFill/>
            <a:miter lim="800000"/>
            <a:headEnd/>
            <a:tailEnd/>
          </a:ln>
        </p:spPr>
        <p:txBody>
          <a:bodyPr>
            <a:spAutoFit/>
          </a:bodyPr>
          <a:lstStyle/>
          <a:p>
            <a:pPr>
              <a:spcBef>
                <a:spcPct val="50000"/>
              </a:spcBef>
            </a:pPr>
            <a:r>
              <a:rPr kumimoji="0" lang="en-US" altLang="zh-CN" sz="2400">
                <a:solidFill>
                  <a:srgbClr val="C24040"/>
                </a:solidFill>
                <a:latin typeface="Arial Rounded MT Bold" pitchFamily="34" charset="0"/>
                <a:ea typeface="SimSun" pitchFamily="2" charset="-122"/>
              </a:rPr>
              <a:t>THEN</a:t>
            </a:r>
          </a:p>
        </p:txBody>
      </p:sp>
      <p:sp>
        <p:nvSpPr>
          <p:cNvPr id="52230" name="Text Box 7"/>
          <p:cNvSpPr txBox="1">
            <a:spLocks noChangeArrowheads="1"/>
          </p:cNvSpPr>
          <p:nvPr/>
        </p:nvSpPr>
        <p:spPr bwMode="auto">
          <a:xfrm>
            <a:off x="539750" y="3933825"/>
            <a:ext cx="1143000" cy="457200"/>
          </a:xfrm>
          <a:prstGeom prst="rect">
            <a:avLst/>
          </a:prstGeom>
          <a:noFill/>
          <a:ln w="9525">
            <a:noFill/>
            <a:miter lim="800000"/>
            <a:headEnd/>
            <a:tailEnd/>
          </a:ln>
        </p:spPr>
        <p:txBody>
          <a:bodyPr>
            <a:spAutoFit/>
          </a:bodyPr>
          <a:lstStyle/>
          <a:p>
            <a:pPr>
              <a:spcBef>
                <a:spcPct val="50000"/>
              </a:spcBef>
            </a:pPr>
            <a:r>
              <a:rPr kumimoji="0" lang="en-US" altLang="zh-CN" sz="2400">
                <a:solidFill>
                  <a:srgbClr val="C24040"/>
                </a:solidFill>
                <a:latin typeface="Arial Rounded MT Bold" pitchFamily="34" charset="0"/>
                <a:ea typeface="SimSun" pitchFamily="2" charset="-122"/>
              </a:rPr>
              <a:t>NOW</a:t>
            </a:r>
          </a:p>
        </p:txBody>
      </p:sp>
      <p:sp>
        <p:nvSpPr>
          <p:cNvPr id="52231" name="Line 9"/>
          <p:cNvSpPr>
            <a:spLocks noChangeShapeType="1"/>
          </p:cNvSpPr>
          <p:nvPr/>
        </p:nvSpPr>
        <p:spPr bwMode="auto">
          <a:xfrm>
            <a:off x="1403350" y="4149725"/>
            <a:ext cx="762000" cy="0"/>
          </a:xfrm>
          <a:prstGeom prst="line">
            <a:avLst/>
          </a:prstGeom>
          <a:noFill/>
          <a:ln w="31750">
            <a:solidFill>
              <a:schemeClr val="folHlink"/>
            </a:solidFill>
            <a:round/>
            <a:headEnd/>
            <a:tailEnd type="triangle" w="med" len="med"/>
          </a:ln>
        </p:spPr>
        <p:txBody>
          <a:bodyPr/>
          <a:lstStyle/>
          <a:p>
            <a:endParaRPr lang="zh-TW" altLang="en-US"/>
          </a:p>
        </p:txBody>
      </p:sp>
      <p:sp>
        <p:nvSpPr>
          <p:cNvPr id="52232" name="Line 10"/>
          <p:cNvSpPr>
            <a:spLocks noChangeShapeType="1"/>
          </p:cNvSpPr>
          <p:nvPr/>
        </p:nvSpPr>
        <p:spPr bwMode="auto">
          <a:xfrm flipH="1">
            <a:off x="2843213" y="1412875"/>
            <a:ext cx="685800" cy="0"/>
          </a:xfrm>
          <a:prstGeom prst="line">
            <a:avLst/>
          </a:prstGeom>
          <a:noFill/>
          <a:ln w="31750">
            <a:solidFill>
              <a:schemeClr val="folHlink"/>
            </a:solidFill>
            <a:round/>
            <a:headEnd/>
            <a:tailEnd type="triangle" w="med" len="med"/>
          </a:ln>
        </p:spPr>
        <p:txBody>
          <a:bodyPr/>
          <a:lstStyle/>
          <a:p>
            <a:endParaRPr lang="zh-TW" altLang="en-US"/>
          </a:p>
        </p:txBody>
      </p:sp>
      <p:sp>
        <p:nvSpPr>
          <p:cNvPr id="52233" name="Text Box 11"/>
          <p:cNvSpPr txBox="1">
            <a:spLocks noChangeArrowheads="1"/>
          </p:cNvSpPr>
          <p:nvPr/>
        </p:nvSpPr>
        <p:spPr bwMode="auto">
          <a:xfrm>
            <a:off x="0" y="4797425"/>
            <a:ext cx="5292725" cy="2006600"/>
          </a:xfrm>
          <a:prstGeom prst="rect">
            <a:avLst/>
          </a:prstGeom>
          <a:noFill/>
          <a:ln w="9525">
            <a:noFill/>
            <a:miter lim="800000"/>
            <a:headEnd/>
            <a:tailEnd/>
          </a:ln>
        </p:spPr>
        <p:txBody>
          <a:bodyPr>
            <a:spAutoFit/>
          </a:bodyPr>
          <a:lstStyle/>
          <a:p>
            <a:r>
              <a:rPr lang="en-US" altLang="zh-TW" sz="1400"/>
              <a:t>Uploading: The capacity to create, collaborate, develop then upload information, data, opinions, pictures and software onto the Web. can be done individually or part of self-forming communities – without going through traditional organizations or hierarchies.  It is the shift from passive downloading to active uploading – everyone can now be a producer</a:t>
            </a:r>
          </a:p>
          <a:p>
            <a:r>
              <a:rPr lang="en-US" altLang="zh-TW" sz="1400"/>
              <a:t>Uploading is changing the way problems and issues can be raised, addressed and potential solved.</a:t>
            </a:r>
          </a:p>
          <a:p>
            <a:endParaRPr lang="en-US" altLang="zh-TW" sz="1400"/>
          </a:p>
        </p:txBody>
      </p:sp>
      <p:sp>
        <p:nvSpPr>
          <p:cNvPr id="10" name="投影片編號版面配置區 9"/>
          <p:cNvSpPr>
            <a:spLocks noGrp="1"/>
          </p:cNvSpPr>
          <p:nvPr>
            <p:ph type="sldNum" sz="quarter" idx="12"/>
          </p:nvPr>
        </p:nvSpPr>
        <p:spPr/>
        <p:txBody>
          <a:bodyPr/>
          <a:lstStyle/>
          <a:p>
            <a:pPr>
              <a:defRPr/>
            </a:pPr>
            <a:fld id="{C732151A-AB55-4823-BB59-85583C51CFAE}" type="slidenum">
              <a:rPr lang="en-US" altLang="zh-TW" smtClean="0"/>
              <a:pPr>
                <a:defRPr/>
              </a:pPr>
              <a:t>20</a:t>
            </a:fld>
            <a:endParaRPr lang="en-US" altLang="zh-TW"/>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68313" y="0"/>
            <a:ext cx="8229600" cy="777875"/>
          </a:xfrm>
        </p:spPr>
        <p:txBody>
          <a:bodyPr/>
          <a:lstStyle/>
          <a:p>
            <a:pPr eaLnBrk="1" hangingPunct="1"/>
            <a:r>
              <a:rPr lang="en-US" altLang="zh-CN" sz="3600" smtClean="0">
                <a:ea typeface="SimSun" pitchFamily="2" charset="-122"/>
              </a:rPr>
              <a:t>Flattener #3: Work Flow Software</a:t>
            </a:r>
          </a:p>
        </p:txBody>
      </p:sp>
      <p:sp>
        <p:nvSpPr>
          <p:cNvPr id="53251" name="Rectangle 3"/>
          <p:cNvSpPr>
            <a:spLocks noGrp="1" noChangeArrowheads="1"/>
          </p:cNvSpPr>
          <p:nvPr>
            <p:ph type="body" idx="4294967295"/>
          </p:nvPr>
        </p:nvSpPr>
        <p:spPr>
          <a:xfrm>
            <a:off x="0" y="765175"/>
            <a:ext cx="3851275" cy="4495800"/>
          </a:xfrm>
        </p:spPr>
        <p:txBody>
          <a:bodyPr/>
          <a:lstStyle/>
          <a:p>
            <a:pPr eaLnBrk="1" hangingPunct="1">
              <a:lnSpc>
                <a:spcPct val="80000"/>
              </a:lnSpc>
            </a:pPr>
            <a:r>
              <a:rPr lang="en-US" altLang="zh-CN" sz="1800" smtClean="0">
                <a:ea typeface="SimSun" pitchFamily="2" charset="-122"/>
              </a:rPr>
              <a:t>Applications that allow people worldwide to communicate</a:t>
            </a:r>
          </a:p>
          <a:p>
            <a:pPr eaLnBrk="1" hangingPunct="1">
              <a:lnSpc>
                <a:spcPct val="80000"/>
              </a:lnSpc>
            </a:pPr>
            <a:r>
              <a:rPr lang="en-US" altLang="zh-CN" sz="1800" smtClean="0">
                <a:ea typeface="SimSun" pitchFamily="2" charset="-122"/>
              </a:rPr>
              <a:t>XML allows applications to “talk” to each other</a:t>
            </a:r>
          </a:p>
          <a:p>
            <a:pPr eaLnBrk="1" hangingPunct="1">
              <a:lnSpc>
                <a:spcPct val="80000"/>
              </a:lnSpc>
            </a:pPr>
            <a:r>
              <a:rPr lang="en-US" altLang="zh-CN" sz="1800" smtClean="0">
                <a:ea typeface="SimSun" pitchFamily="2" charset="-122"/>
              </a:rPr>
              <a:t>New possibilities for information sharing</a:t>
            </a:r>
            <a:endParaRPr lang="en-US" altLang="zh-TW" sz="1800" smtClean="0">
              <a:ea typeface="SimSun" pitchFamily="2" charset="-122"/>
            </a:endParaRPr>
          </a:p>
          <a:p>
            <a:pPr eaLnBrk="1" hangingPunct="1">
              <a:lnSpc>
                <a:spcPct val="80000"/>
              </a:lnSpc>
            </a:pPr>
            <a:r>
              <a:rPr lang="en-US" altLang="zh-CN" sz="1800" smtClean="0">
                <a:ea typeface="SimSun" pitchFamily="2" charset="-122"/>
              </a:rPr>
              <a:t>Software and standards developed that allow people to work together</a:t>
            </a:r>
          </a:p>
          <a:p>
            <a:pPr eaLnBrk="1" hangingPunct="1">
              <a:lnSpc>
                <a:spcPct val="80000"/>
              </a:lnSpc>
            </a:pPr>
            <a:r>
              <a:rPr lang="en-US" altLang="zh-CN" sz="1800" smtClean="0">
                <a:ea typeface="SimSun" pitchFamily="2" charset="-122"/>
              </a:rPr>
              <a:t>Created a global platform that enabled collaboration</a:t>
            </a:r>
            <a:endParaRPr lang="en-US" altLang="zh-TW" sz="1800" smtClean="0">
              <a:ea typeface="SimSun" pitchFamily="2" charset="-122"/>
            </a:endParaRPr>
          </a:p>
          <a:p>
            <a:pPr eaLnBrk="1" hangingPunct="1">
              <a:lnSpc>
                <a:spcPct val="80000"/>
              </a:lnSpc>
            </a:pPr>
            <a:r>
              <a:rPr lang="en-US" altLang="zh-CN" sz="1800" smtClean="0">
                <a:ea typeface="SimSun" pitchFamily="2" charset="-122"/>
              </a:rPr>
              <a:t>Machines inter-acting with other machines without human intervention</a:t>
            </a:r>
          </a:p>
          <a:p>
            <a:pPr eaLnBrk="1" hangingPunct="1">
              <a:lnSpc>
                <a:spcPct val="80000"/>
              </a:lnSpc>
            </a:pPr>
            <a:r>
              <a:rPr lang="en-US" altLang="zh-CN" sz="1800" smtClean="0">
                <a:ea typeface="SimSun" pitchFamily="2" charset="-122"/>
              </a:rPr>
              <a:t>Global platforms and standards allowed software applications to enhance collaboration, innovation and creativity.</a:t>
            </a:r>
          </a:p>
          <a:p>
            <a:pPr eaLnBrk="1" hangingPunct="1">
              <a:lnSpc>
                <a:spcPct val="80000"/>
              </a:lnSpc>
            </a:pPr>
            <a:r>
              <a:rPr lang="en-US" altLang="zh-CN" sz="1800" smtClean="0">
                <a:ea typeface="SimSun" pitchFamily="2" charset="-122"/>
              </a:rPr>
              <a:t>More people were seamlessly connected and allowed to work on each other’s digital content allowing greater collaboration to build coalitions, projects and products - together</a:t>
            </a:r>
          </a:p>
          <a:p>
            <a:pPr eaLnBrk="1" hangingPunct="1">
              <a:lnSpc>
                <a:spcPct val="80000"/>
              </a:lnSpc>
            </a:pPr>
            <a:endParaRPr lang="en-US" altLang="zh-CN" sz="1800" smtClean="0">
              <a:ea typeface="SimSun" pitchFamily="2" charset="-122"/>
            </a:endParaRPr>
          </a:p>
          <a:p>
            <a:pPr eaLnBrk="1" hangingPunct="1">
              <a:lnSpc>
                <a:spcPct val="80000"/>
              </a:lnSpc>
            </a:pPr>
            <a:endParaRPr lang="en-US" altLang="zh-CN" sz="1800" smtClean="0">
              <a:ea typeface="SimSun" pitchFamily="2" charset="-122"/>
            </a:endParaRPr>
          </a:p>
        </p:txBody>
      </p:sp>
      <p:pic>
        <p:nvPicPr>
          <p:cNvPr id="53252" name="Picture 8" descr="Sc02-02"/>
          <p:cNvPicPr>
            <a:picLocks noChangeAspect="1" noChangeArrowheads="1"/>
          </p:cNvPicPr>
          <p:nvPr/>
        </p:nvPicPr>
        <p:blipFill>
          <a:blip r:embed="rId2" cstate="print"/>
          <a:srcRect/>
          <a:stretch>
            <a:fillRect/>
          </a:stretch>
        </p:blipFill>
        <p:spPr bwMode="auto">
          <a:xfrm>
            <a:off x="3779838" y="908050"/>
            <a:ext cx="5364162" cy="5400675"/>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21</a:t>
            </a:fld>
            <a:endParaRPr lang="en-US" altLang="zh-TW"/>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95288" y="188913"/>
            <a:ext cx="8229600" cy="777875"/>
          </a:xfrm>
        </p:spPr>
        <p:txBody>
          <a:bodyPr/>
          <a:lstStyle/>
          <a:p>
            <a:pPr eaLnBrk="1" hangingPunct="1"/>
            <a:r>
              <a:rPr lang="en-US" altLang="zh-CN" sz="3600" smtClean="0">
                <a:ea typeface="SimSun" pitchFamily="2" charset="-122"/>
              </a:rPr>
              <a:t>Flattener #</a:t>
            </a:r>
            <a:r>
              <a:rPr lang="en-US" altLang="zh-TW" sz="3600" smtClean="0">
                <a:ea typeface="SimSun" pitchFamily="2" charset="-122"/>
              </a:rPr>
              <a:t>4</a:t>
            </a:r>
            <a:r>
              <a:rPr lang="en-US" altLang="zh-CN" sz="3600" smtClean="0">
                <a:ea typeface="SimSun" pitchFamily="2" charset="-122"/>
              </a:rPr>
              <a:t>: Open Sourcing</a:t>
            </a:r>
          </a:p>
        </p:txBody>
      </p:sp>
      <p:sp>
        <p:nvSpPr>
          <p:cNvPr id="54275" name="Rectangle 3"/>
          <p:cNvSpPr>
            <a:spLocks noGrp="1" noChangeArrowheads="1"/>
          </p:cNvSpPr>
          <p:nvPr>
            <p:ph type="body" idx="4294967295"/>
          </p:nvPr>
        </p:nvSpPr>
        <p:spPr>
          <a:xfrm>
            <a:off x="5435600" y="1341438"/>
            <a:ext cx="3708400" cy="4114800"/>
          </a:xfrm>
        </p:spPr>
        <p:txBody>
          <a:bodyPr/>
          <a:lstStyle/>
          <a:p>
            <a:pPr eaLnBrk="1" hangingPunct="1">
              <a:lnSpc>
                <a:spcPct val="80000"/>
              </a:lnSpc>
            </a:pPr>
            <a:r>
              <a:rPr lang="en-US" altLang="zh-CN" sz="2000" smtClean="0">
                <a:ea typeface="SimSun" pitchFamily="2" charset="-122"/>
              </a:rPr>
              <a:t>Software and source code freely available to everyone</a:t>
            </a:r>
            <a:endParaRPr lang="en-US" altLang="zh-TW" sz="2000" smtClean="0">
              <a:ea typeface="SimSun" pitchFamily="2" charset="-122"/>
            </a:endParaRPr>
          </a:p>
          <a:p>
            <a:pPr eaLnBrk="1" hangingPunct="1">
              <a:lnSpc>
                <a:spcPct val="80000"/>
              </a:lnSpc>
            </a:pPr>
            <a:r>
              <a:rPr lang="en-US" altLang="zh-CN" sz="2000" smtClean="0">
                <a:ea typeface="SimSun" pitchFamily="2" charset="-122"/>
              </a:rPr>
              <a:t>Self-organizing collaborative communities</a:t>
            </a:r>
          </a:p>
          <a:p>
            <a:pPr eaLnBrk="1" hangingPunct="1">
              <a:lnSpc>
                <a:spcPct val="80000"/>
              </a:lnSpc>
            </a:pPr>
            <a:r>
              <a:rPr lang="en-US" altLang="zh-CN" sz="2000" smtClean="0">
                <a:ea typeface="SimSun" pitchFamily="2" charset="-122"/>
              </a:rPr>
              <a:t>Free code written by individuals and shared openly</a:t>
            </a:r>
          </a:p>
          <a:p>
            <a:pPr eaLnBrk="1" hangingPunct="1">
              <a:lnSpc>
                <a:spcPct val="80000"/>
              </a:lnSpc>
            </a:pPr>
            <a:r>
              <a:rPr lang="en-US" altLang="zh-CN" sz="2000" smtClean="0">
                <a:ea typeface="SimSun" pitchFamily="2" charset="-122"/>
              </a:rPr>
              <a:t>Peer review provides rewarding gratification</a:t>
            </a:r>
          </a:p>
          <a:p>
            <a:pPr eaLnBrk="1" hangingPunct="1">
              <a:lnSpc>
                <a:spcPct val="80000"/>
              </a:lnSpc>
            </a:pPr>
            <a:r>
              <a:rPr lang="en-US" altLang="zh-CN" sz="2000" smtClean="0">
                <a:ea typeface="SimSun" pitchFamily="2" charset="-122"/>
              </a:rPr>
              <a:t>Wikipedia a huge success</a:t>
            </a:r>
            <a:endParaRPr lang="en-US" altLang="zh-TW" sz="2000" smtClean="0">
              <a:ea typeface="SimSun" pitchFamily="2" charset="-122"/>
            </a:endParaRPr>
          </a:p>
          <a:p>
            <a:pPr eaLnBrk="1" hangingPunct="1">
              <a:lnSpc>
                <a:spcPct val="80000"/>
              </a:lnSpc>
            </a:pPr>
            <a:endParaRPr lang="en-US" altLang="zh-CN" sz="2000" smtClean="0">
              <a:ea typeface="SimSun" pitchFamily="2" charset="-122"/>
            </a:endParaRPr>
          </a:p>
          <a:p>
            <a:pPr eaLnBrk="1" hangingPunct="1">
              <a:lnSpc>
                <a:spcPct val="80000"/>
              </a:lnSpc>
            </a:pPr>
            <a:endParaRPr lang="zh-CN" altLang="en-US" sz="2400" smtClean="0">
              <a:ea typeface="SimSun" pitchFamily="2" charset="-122"/>
            </a:endParaRPr>
          </a:p>
        </p:txBody>
      </p:sp>
      <p:pic>
        <p:nvPicPr>
          <p:cNvPr id="54276" name="Picture 8" descr="Sc02-03"/>
          <p:cNvPicPr>
            <a:picLocks noChangeAspect="1" noChangeArrowheads="1"/>
          </p:cNvPicPr>
          <p:nvPr/>
        </p:nvPicPr>
        <p:blipFill>
          <a:blip r:embed="rId2" cstate="print"/>
          <a:srcRect/>
          <a:stretch>
            <a:fillRect/>
          </a:stretch>
        </p:blipFill>
        <p:spPr bwMode="auto">
          <a:xfrm>
            <a:off x="0" y="1196975"/>
            <a:ext cx="5435600" cy="4824413"/>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22</a:t>
            </a:fld>
            <a:endParaRPr lang="en-US" altLang="zh-TW"/>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pPr eaLnBrk="1" hangingPunct="1"/>
            <a:r>
              <a:rPr lang="en-US" altLang="zh-CN" smtClean="0">
                <a:ea typeface="SimSun" pitchFamily="2" charset="-122"/>
              </a:rPr>
              <a:t>Flattener #</a:t>
            </a:r>
            <a:r>
              <a:rPr lang="en-US" altLang="zh-TW" smtClean="0">
                <a:ea typeface="SimSun" pitchFamily="2" charset="-122"/>
              </a:rPr>
              <a:t>5</a:t>
            </a:r>
            <a:r>
              <a:rPr lang="en-US" altLang="zh-CN" smtClean="0">
                <a:ea typeface="SimSun" pitchFamily="2" charset="-122"/>
              </a:rPr>
              <a:t>: Outsourcing</a:t>
            </a:r>
          </a:p>
        </p:txBody>
      </p:sp>
      <p:sp>
        <p:nvSpPr>
          <p:cNvPr id="55299" name="Rectangle 3"/>
          <p:cNvSpPr>
            <a:spLocks noGrp="1" noChangeArrowheads="1"/>
          </p:cNvSpPr>
          <p:nvPr>
            <p:ph type="body" idx="4294967295"/>
          </p:nvPr>
        </p:nvSpPr>
        <p:spPr>
          <a:xfrm>
            <a:off x="0" y="1196975"/>
            <a:ext cx="4067175" cy="4076700"/>
          </a:xfrm>
        </p:spPr>
        <p:txBody>
          <a:bodyPr/>
          <a:lstStyle/>
          <a:p>
            <a:pPr eaLnBrk="1" hangingPunct="1">
              <a:lnSpc>
                <a:spcPct val="80000"/>
              </a:lnSpc>
            </a:pPr>
            <a:r>
              <a:rPr lang="en-US" altLang="zh-TW" sz="1600" dirty="0" smtClean="0"/>
              <a:t>Bangalore becomes suburb</a:t>
            </a:r>
            <a:br>
              <a:rPr lang="en-US" altLang="zh-TW" sz="1600" dirty="0" smtClean="0"/>
            </a:br>
            <a:r>
              <a:rPr lang="en-US" altLang="zh-TW" sz="1600" dirty="0" smtClean="0"/>
              <a:t>of North Dakota</a:t>
            </a:r>
            <a:endParaRPr lang="en-US" altLang="zh-TW" sz="1600" dirty="0" smtClean="0">
              <a:ea typeface="SimSun" pitchFamily="2" charset="-122"/>
            </a:endParaRPr>
          </a:p>
          <a:p>
            <a:pPr eaLnBrk="1" hangingPunct="1">
              <a:lnSpc>
                <a:spcPct val="80000"/>
              </a:lnSpc>
            </a:pPr>
            <a:r>
              <a:rPr lang="en-US" altLang="zh-TW" sz="1600" dirty="0" smtClean="0">
                <a:ea typeface="SimSun" pitchFamily="2" charset="-122"/>
              </a:rPr>
              <a:t>Any service, call center, business support operation, or knowledge work that can be digitized can be sourced globally</a:t>
            </a:r>
          </a:p>
          <a:p>
            <a:pPr eaLnBrk="1" hangingPunct="1">
              <a:lnSpc>
                <a:spcPct val="80000"/>
              </a:lnSpc>
            </a:pPr>
            <a:r>
              <a:rPr lang="en-US" altLang="zh-TW" sz="1600" dirty="0" smtClean="0">
                <a:ea typeface="SimSun" pitchFamily="2" charset="-122"/>
              </a:rPr>
              <a:t>Opportunity to seek cheapest, smartest, most efficient providers</a:t>
            </a:r>
          </a:p>
          <a:p>
            <a:pPr eaLnBrk="1" hangingPunct="1">
              <a:lnSpc>
                <a:spcPct val="80000"/>
              </a:lnSpc>
            </a:pPr>
            <a:r>
              <a:rPr lang="en-US" altLang="zh-TW" sz="1600" dirty="0" smtClean="0">
                <a:ea typeface="SimSun" pitchFamily="2" charset="-122"/>
              </a:rPr>
              <a:t>Invigorated by Y2K computer date crisis (India)</a:t>
            </a:r>
          </a:p>
          <a:p>
            <a:pPr eaLnBrk="1" hangingPunct="1">
              <a:lnSpc>
                <a:spcPct val="80000"/>
              </a:lnSpc>
            </a:pPr>
            <a:r>
              <a:rPr lang="en-US" altLang="zh-CN" sz="1600" dirty="0" smtClean="0">
                <a:ea typeface="SimSun" pitchFamily="2" charset="-122"/>
              </a:rPr>
              <a:t>Outsourcing companies  profited from the drop in telecommunications costs</a:t>
            </a:r>
          </a:p>
          <a:p>
            <a:pPr eaLnBrk="1" hangingPunct="1">
              <a:lnSpc>
                <a:spcPct val="80000"/>
              </a:lnSpc>
            </a:pPr>
            <a:r>
              <a:rPr lang="en-US" altLang="zh-CN" sz="1600" dirty="0" smtClean="0">
                <a:ea typeface="SimSun" pitchFamily="2" charset="-122"/>
              </a:rPr>
              <a:t>Companies can now use talented engineers from anywhere</a:t>
            </a:r>
            <a:endParaRPr lang="en-US" altLang="zh-TW" sz="1600" dirty="0" smtClean="0">
              <a:ea typeface="SimSun" pitchFamily="2" charset="-122"/>
            </a:endParaRPr>
          </a:p>
          <a:p>
            <a:pPr eaLnBrk="1" hangingPunct="1">
              <a:lnSpc>
                <a:spcPct val="80000"/>
              </a:lnSpc>
            </a:pPr>
            <a:r>
              <a:rPr lang="en-US" altLang="zh-CN" sz="1600" dirty="0" smtClean="0">
                <a:ea typeface="SimSun" pitchFamily="2" charset="-122"/>
              </a:rPr>
              <a:t>Focuses primarily on the extensive opportunities in India to access highly qualified, English speaking engineers.</a:t>
            </a:r>
          </a:p>
          <a:p>
            <a:pPr eaLnBrk="1" hangingPunct="1">
              <a:lnSpc>
                <a:spcPct val="80000"/>
              </a:lnSpc>
            </a:pPr>
            <a:r>
              <a:rPr lang="en-US" altLang="zh-CN" sz="1600" dirty="0" smtClean="0">
                <a:ea typeface="SimSun" pitchFamily="2" charset="-122"/>
              </a:rPr>
              <a:t>Services have rapidly expanded from low cost menial tasks to offering a range of software and consulting firms.</a:t>
            </a:r>
          </a:p>
          <a:p>
            <a:pPr eaLnBrk="1" hangingPunct="1">
              <a:lnSpc>
                <a:spcPct val="80000"/>
              </a:lnSpc>
            </a:pPr>
            <a:r>
              <a:rPr lang="en-US" altLang="zh-CN" sz="1600" dirty="0" smtClean="0">
                <a:ea typeface="SimSun" pitchFamily="2" charset="-122"/>
              </a:rPr>
              <a:t>With growing pressure to reduce costs within North American organizations, whole new opportunities to outsource backroom operations have developed </a:t>
            </a:r>
          </a:p>
        </p:txBody>
      </p:sp>
      <p:pic>
        <p:nvPicPr>
          <p:cNvPr id="55300" name="Picture 5" descr="Ph02-04"/>
          <p:cNvPicPr>
            <a:picLocks noChangeAspect="1" noChangeArrowheads="1"/>
          </p:cNvPicPr>
          <p:nvPr/>
        </p:nvPicPr>
        <p:blipFill>
          <a:blip r:embed="rId2" cstate="print"/>
          <a:srcRect/>
          <a:stretch>
            <a:fillRect/>
          </a:stretch>
        </p:blipFill>
        <p:spPr bwMode="auto">
          <a:xfrm>
            <a:off x="4067175" y="1412875"/>
            <a:ext cx="5076825" cy="3960813"/>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23</a:t>
            </a:fld>
            <a:endParaRPr lang="en-US" altLang="zh-TW"/>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68313" y="0"/>
            <a:ext cx="8229600" cy="633413"/>
          </a:xfrm>
        </p:spPr>
        <p:txBody>
          <a:bodyPr/>
          <a:lstStyle/>
          <a:p>
            <a:pPr eaLnBrk="1" hangingPunct="1"/>
            <a:r>
              <a:rPr lang="en-US" altLang="zh-CN" sz="3600" smtClean="0">
                <a:ea typeface="SimSun" pitchFamily="2" charset="-122"/>
              </a:rPr>
              <a:t>Flattener #</a:t>
            </a:r>
            <a:r>
              <a:rPr lang="en-US" altLang="zh-TW" sz="3600" smtClean="0">
                <a:ea typeface="SimSun" pitchFamily="2" charset="-122"/>
              </a:rPr>
              <a:t>6</a:t>
            </a:r>
            <a:r>
              <a:rPr lang="en-US" altLang="zh-CN" sz="3600" smtClean="0">
                <a:ea typeface="SimSun" pitchFamily="2" charset="-122"/>
              </a:rPr>
              <a:t>: Offshoring</a:t>
            </a:r>
          </a:p>
        </p:txBody>
      </p:sp>
      <p:pic>
        <p:nvPicPr>
          <p:cNvPr id="56323" name="Picture 8" descr="Ph02-05"/>
          <p:cNvPicPr>
            <a:picLocks noChangeAspect="1" noChangeArrowheads="1"/>
          </p:cNvPicPr>
          <p:nvPr/>
        </p:nvPicPr>
        <p:blipFill>
          <a:blip r:embed="rId2" cstate="print"/>
          <a:srcRect/>
          <a:stretch>
            <a:fillRect/>
          </a:stretch>
        </p:blipFill>
        <p:spPr bwMode="auto">
          <a:xfrm>
            <a:off x="0" y="1268413"/>
            <a:ext cx="5076825" cy="4465637"/>
          </a:xfrm>
          <a:prstGeom prst="rect">
            <a:avLst/>
          </a:prstGeom>
          <a:noFill/>
          <a:ln w="31750" algn="ctr">
            <a:solidFill>
              <a:srgbClr val="71918C"/>
            </a:solidFill>
            <a:miter lim="800000"/>
            <a:headEnd/>
            <a:tailEnd/>
          </a:ln>
        </p:spPr>
      </p:pic>
      <p:sp>
        <p:nvSpPr>
          <p:cNvPr id="56324" name="Rectangle 3"/>
          <p:cNvSpPr>
            <a:spLocks noGrp="1" noChangeArrowheads="1"/>
          </p:cNvSpPr>
          <p:nvPr>
            <p:ph type="body" idx="4294967295"/>
          </p:nvPr>
        </p:nvSpPr>
        <p:spPr>
          <a:xfrm>
            <a:off x="4932363" y="620713"/>
            <a:ext cx="4211637" cy="4097337"/>
          </a:xfrm>
        </p:spPr>
        <p:txBody>
          <a:bodyPr/>
          <a:lstStyle/>
          <a:p>
            <a:pPr eaLnBrk="1" hangingPunct="1"/>
            <a:r>
              <a:rPr lang="en-US" altLang="zh-TW" sz="1600" smtClean="0">
                <a:ea typeface="SimSun" pitchFamily="2" charset="-122"/>
              </a:rPr>
              <a:t>Offshoring is taking an entire factory and moving it offshore</a:t>
            </a:r>
          </a:p>
          <a:p>
            <a:pPr eaLnBrk="1" hangingPunct="1"/>
            <a:r>
              <a:rPr lang="en-US" altLang="zh-TW" sz="1600" smtClean="0">
                <a:ea typeface="SimSun" pitchFamily="2" charset="-122"/>
              </a:rPr>
              <a:t>Whole new opportunities for offshoring developed when China entered the WTO</a:t>
            </a:r>
          </a:p>
          <a:p>
            <a:pPr eaLnBrk="1" hangingPunct="1"/>
            <a:r>
              <a:rPr lang="en-US" altLang="zh-TW" sz="1600" smtClean="0">
                <a:ea typeface="SimSun" pitchFamily="2" charset="-122"/>
              </a:rPr>
              <a:t>In addition, China is developing its own huge domestic market while at the same time racing to become the largest, strongest, and most dynamic economy in the world.</a:t>
            </a:r>
          </a:p>
          <a:p>
            <a:pPr eaLnBrk="1" hangingPunct="1"/>
            <a:r>
              <a:rPr lang="en-US" altLang="zh-TW" sz="1600" smtClean="0">
                <a:ea typeface="SimSun" pitchFamily="2" charset="-122"/>
              </a:rPr>
              <a:t>“If you are sitting in the U.S. and don’t figure out how to get into China in ten or fifteen years you will not be a global leader”</a:t>
            </a:r>
          </a:p>
          <a:p>
            <a:pPr eaLnBrk="1" hangingPunct="1"/>
            <a:r>
              <a:rPr lang="en-US" altLang="zh-TW" sz="1600" smtClean="0">
                <a:ea typeface="SimSun" pitchFamily="2" charset="-122"/>
              </a:rPr>
              <a:t>Companies move entire factory or operation offshore to foreign country</a:t>
            </a:r>
          </a:p>
          <a:p>
            <a:pPr eaLnBrk="1" hangingPunct="1"/>
            <a:r>
              <a:rPr lang="en-US" altLang="zh-TW" sz="1600" smtClean="0">
                <a:ea typeface="SimSun" pitchFamily="2" charset="-122"/>
              </a:rPr>
              <a:t>Same product produces in same way with cheaper labor, lower taxes, etc.</a:t>
            </a:r>
          </a:p>
          <a:p>
            <a:pPr eaLnBrk="1" hangingPunct="1"/>
            <a:r>
              <a:rPr lang="en-US" altLang="zh-TW" sz="1600" smtClean="0">
                <a:ea typeface="SimSun" pitchFamily="2" charset="-122"/>
              </a:rPr>
              <a:t>Invigorated by China joining the World Trade Organization (Dec 2001)</a:t>
            </a:r>
          </a:p>
          <a:p>
            <a:pPr eaLnBrk="1" hangingPunct="1"/>
            <a:r>
              <a:rPr lang="en-US" altLang="zh-CN" sz="1600" smtClean="0">
                <a:ea typeface="SimSun" pitchFamily="2" charset="-122"/>
              </a:rPr>
              <a:t>Companies set up entire factories in countries such as China</a:t>
            </a:r>
          </a:p>
          <a:p>
            <a:pPr lvl="1" eaLnBrk="1" hangingPunct="1"/>
            <a:r>
              <a:rPr lang="en-US" altLang="zh-CN" sz="1600" smtClean="0">
                <a:ea typeface="SimSun" pitchFamily="2" charset="-122"/>
              </a:rPr>
              <a:t>Mass production</a:t>
            </a:r>
          </a:p>
          <a:p>
            <a:pPr lvl="1" eaLnBrk="1" hangingPunct="1"/>
            <a:r>
              <a:rPr lang="en-US" altLang="zh-CN" sz="1600" smtClean="0">
                <a:ea typeface="SimSun" pitchFamily="2" charset="-122"/>
              </a:rPr>
              <a:t>Low Costs</a:t>
            </a:r>
          </a:p>
        </p:txBody>
      </p:sp>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24</a:t>
            </a:fld>
            <a:endParaRPr lang="en-US" altLang="zh-TW"/>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68313" y="0"/>
            <a:ext cx="8229600" cy="777875"/>
          </a:xfrm>
        </p:spPr>
        <p:txBody>
          <a:bodyPr/>
          <a:lstStyle/>
          <a:p>
            <a:pPr eaLnBrk="1" hangingPunct="1"/>
            <a:r>
              <a:rPr lang="en-US" altLang="zh-CN" sz="3600" smtClean="0">
                <a:ea typeface="SimSun" pitchFamily="2" charset="-122"/>
              </a:rPr>
              <a:t>Flattener #</a:t>
            </a:r>
            <a:r>
              <a:rPr lang="en-US" altLang="zh-TW" sz="3600" smtClean="0">
                <a:ea typeface="SimSun" pitchFamily="2" charset="-122"/>
              </a:rPr>
              <a:t>7</a:t>
            </a:r>
            <a:r>
              <a:rPr lang="en-US" altLang="zh-CN" sz="3600" smtClean="0">
                <a:ea typeface="SimSun" pitchFamily="2" charset="-122"/>
              </a:rPr>
              <a:t>: Supply Chaining</a:t>
            </a:r>
          </a:p>
        </p:txBody>
      </p:sp>
      <p:sp>
        <p:nvSpPr>
          <p:cNvPr id="57347" name="Rectangle 3"/>
          <p:cNvSpPr>
            <a:spLocks noGrp="1" noChangeArrowheads="1"/>
          </p:cNvSpPr>
          <p:nvPr>
            <p:ph type="body" idx="4294967295"/>
          </p:nvPr>
        </p:nvSpPr>
        <p:spPr>
          <a:xfrm>
            <a:off x="0" y="692150"/>
            <a:ext cx="4140200" cy="4895850"/>
          </a:xfrm>
        </p:spPr>
        <p:txBody>
          <a:bodyPr/>
          <a:lstStyle/>
          <a:p>
            <a:pPr eaLnBrk="1" hangingPunct="1">
              <a:lnSpc>
                <a:spcPct val="80000"/>
              </a:lnSpc>
            </a:pPr>
            <a:r>
              <a:rPr lang="en-US" altLang="zh-CN" sz="1600" smtClean="0">
                <a:ea typeface="SimSun" pitchFamily="2" charset="-122"/>
              </a:rPr>
              <a:t>Integration of retailers, suppliers, and customers</a:t>
            </a:r>
          </a:p>
          <a:p>
            <a:pPr eaLnBrk="1" hangingPunct="1">
              <a:lnSpc>
                <a:spcPct val="80000"/>
              </a:lnSpc>
            </a:pPr>
            <a:r>
              <a:rPr lang="en-US" altLang="zh-CN" sz="1600" smtClean="0">
                <a:ea typeface="SimSun" pitchFamily="2" charset="-122"/>
              </a:rPr>
              <a:t>RFID tags used</a:t>
            </a:r>
          </a:p>
          <a:p>
            <a:pPr eaLnBrk="1" hangingPunct="1">
              <a:lnSpc>
                <a:spcPct val="80000"/>
              </a:lnSpc>
            </a:pPr>
            <a:r>
              <a:rPr lang="en-US" altLang="zh-CN" sz="1600" smtClean="0">
                <a:ea typeface="SimSun" pitchFamily="2" charset="-122"/>
              </a:rPr>
              <a:t>Wal-Mart became an early leader</a:t>
            </a:r>
            <a:endParaRPr lang="en-US" altLang="zh-TW" sz="1600" smtClean="0">
              <a:ea typeface="SimSun" pitchFamily="2" charset="-122"/>
            </a:endParaRPr>
          </a:p>
          <a:p>
            <a:pPr eaLnBrk="1" hangingPunct="1">
              <a:lnSpc>
                <a:spcPct val="80000"/>
              </a:lnSpc>
            </a:pPr>
            <a:r>
              <a:rPr lang="en-US" altLang="zh-CN" sz="1600" smtClean="0">
                <a:ea typeface="SimSun" pitchFamily="2" charset="-122"/>
              </a:rPr>
              <a:t>Wal-Mart pioneered global supply chain efficiency</a:t>
            </a:r>
          </a:p>
          <a:p>
            <a:pPr eaLnBrk="1" hangingPunct="1">
              <a:lnSpc>
                <a:spcPct val="80000"/>
              </a:lnSpc>
            </a:pPr>
            <a:r>
              <a:rPr lang="en-US" altLang="zh-CN" sz="1600" smtClean="0">
                <a:ea typeface="SimSun" pitchFamily="2" charset="-122"/>
              </a:rPr>
              <a:t>Wal-Mart trucks deliver products to stores, pick up goods from manufacturer on return to distribution center</a:t>
            </a:r>
          </a:p>
          <a:p>
            <a:pPr eaLnBrk="1" hangingPunct="1">
              <a:lnSpc>
                <a:spcPct val="80000"/>
              </a:lnSpc>
            </a:pPr>
            <a:r>
              <a:rPr lang="en-US" altLang="zh-CN" sz="1600" smtClean="0">
                <a:ea typeface="SimSun" pitchFamily="2" charset="-122"/>
              </a:rPr>
              <a:t>An item is purchased in Wichita, KS and another one is instantly produced in Beijing</a:t>
            </a:r>
          </a:p>
          <a:p>
            <a:pPr eaLnBrk="1" hangingPunct="1">
              <a:lnSpc>
                <a:spcPct val="80000"/>
              </a:lnSpc>
            </a:pPr>
            <a:r>
              <a:rPr lang="en-US" altLang="zh-CN" sz="1600" smtClean="0">
                <a:ea typeface="SimSun" pitchFamily="2" charset="-122"/>
              </a:rPr>
              <a:t>Prediction of hurricane causes specialized products to be shipped to affected stores (Pop Tarts, toys, beer)</a:t>
            </a:r>
            <a:endParaRPr lang="en-US" altLang="zh-TW" sz="1600" smtClean="0">
              <a:ea typeface="SimSun" pitchFamily="2" charset="-122"/>
            </a:endParaRPr>
          </a:p>
          <a:p>
            <a:pPr eaLnBrk="1" hangingPunct="1">
              <a:lnSpc>
                <a:spcPct val="80000"/>
              </a:lnSpc>
            </a:pPr>
            <a:r>
              <a:rPr lang="en-US" altLang="zh-CN" sz="1600" smtClean="0">
                <a:ea typeface="SimSun" pitchFamily="2" charset="-122"/>
              </a:rPr>
              <a:t>Collaborating horizontally – among suppliers, retailers and consumers to create value</a:t>
            </a:r>
          </a:p>
          <a:p>
            <a:pPr eaLnBrk="1" hangingPunct="1">
              <a:lnSpc>
                <a:spcPct val="80000"/>
              </a:lnSpc>
            </a:pPr>
            <a:r>
              <a:rPr lang="en-US" altLang="zh-CN" sz="1600" smtClean="0">
                <a:ea typeface="SimSun" pitchFamily="2" charset="-122"/>
              </a:rPr>
              <a:t>The more supply chains eliminate points of friction, the more efficiencies of one company get adopted by others, and the more they encourage global collaboration</a:t>
            </a:r>
          </a:p>
          <a:p>
            <a:pPr eaLnBrk="1" hangingPunct="1">
              <a:lnSpc>
                <a:spcPct val="80000"/>
              </a:lnSpc>
            </a:pPr>
            <a:r>
              <a:rPr lang="en-US" altLang="zh-CN" sz="1600" smtClean="0">
                <a:ea typeface="SimSun" pitchFamily="2" charset="-122"/>
              </a:rPr>
              <a:t>Supply chaining is about working with manufacturers to reduce costs, ensuring supply chain efficiency and constantly improve your information systems</a:t>
            </a:r>
          </a:p>
          <a:p>
            <a:pPr eaLnBrk="1" hangingPunct="1">
              <a:lnSpc>
                <a:spcPct val="80000"/>
              </a:lnSpc>
            </a:pPr>
            <a:endParaRPr lang="en-US" altLang="zh-CN" sz="1600" smtClean="0">
              <a:ea typeface="SimSun" pitchFamily="2" charset="-122"/>
            </a:endParaRPr>
          </a:p>
          <a:p>
            <a:pPr eaLnBrk="1" hangingPunct="1">
              <a:lnSpc>
                <a:spcPct val="80000"/>
              </a:lnSpc>
            </a:pPr>
            <a:endParaRPr lang="en-US" altLang="zh-CN" sz="1600" smtClean="0">
              <a:ea typeface="SimSun" pitchFamily="2" charset="-122"/>
            </a:endParaRPr>
          </a:p>
        </p:txBody>
      </p:sp>
      <p:pic>
        <p:nvPicPr>
          <p:cNvPr id="57348" name="Picture 5" descr="Ph02-03"/>
          <p:cNvPicPr>
            <a:picLocks noChangeAspect="1" noChangeArrowheads="1"/>
          </p:cNvPicPr>
          <p:nvPr/>
        </p:nvPicPr>
        <p:blipFill>
          <a:blip r:embed="rId2" cstate="print"/>
          <a:srcRect/>
          <a:stretch>
            <a:fillRect/>
          </a:stretch>
        </p:blipFill>
        <p:spPr bwMode="auto">
          <a:xfrm>
            <a:off x="4140200" y="1196975"/>
            <a:ext cx="5003800" cy="4464050"/>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25</a:t>
            </a:fld>
            <a:endParaRPr lang="en-US" altLang="zh-TW"/>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95288" y="0"/>
            <a:ext cx="8229600" cy="777875"/>
          </a:xfrm>
        </p:spPr>
        <p:txBody>
          <a:bodyPr/>
          <a:lstStyle/>
          <a:p>
            <a:pPr eaLnBrk="1" hangingPunct="1"/>
            <a:r>
              <a:rPr lang="en-US" altLang="zh-CN" sz="3600" smtClean="0">
                <a:ea typeface="SimSun" pitchFamily="2" charset="-122"/>
              </a:rPr>
              <a:t>Flattener #8: In-Sourcing</a:t>
            </a:r>
          </a:p>
        </p:txBody>
      </p:sp>
      <p:sp>
        <p:nvSpPr>
          <p:cNvPr id="58371" name="Rectangle 3"/>
          <p:cNvSpPr>
            <a:spLocks noGrp="1" noChangeArrowheads="1"/>
          </p:cNvSpPr>
          <p:nvPr>
            <p:ph type="body" idx="4294967295"/>
          </p:nvPr>
        </p:nvSpPr>
        <p:spPr>
          <a:xfrm>
            <a:off x="0" y="908050"/>
            <a:ext cx="3708400" cy="4267200"/>
          </a:xfrm>
        </p:spPr>
        <p:txBody>
          <a:bodyPr/>
          <a:lstStyle/>
          <a:p>
            <a:pPr eaLnBrk="1" hangingPunct="1">
              <a:lnSpc>
                <a:spcPct val="80000"/>
              </a:lnSpc>
            </a:pPr>
            <a:r>
              <a:rPr lang="en-US" altLang="zh-TW" sz="1600" smtClean="0">
                <a:ea typeface="SimSun" pitchFamily="2" charset="-122"/>
              </a:rPr>
              <a:t>Insourcing is the process where a company goes inside another organization and brings their skills and expertise while taking on the brand of that organization.</a:t>
            </a:r>
          </a:p>
          <a:p>
            <a:pPr eaLnBrk="1" hangingPunct="1">
              <a:lnSpc>
                <a:spcPct val="80000"/>
              </a:lnSpc>
            </a:pPr>
            <a:r>
              <a:rPr lang="en-US" altLang="zh-TW" sz="1600" smtClean="0">
                <a:ea typeface="SimSun" pitchFamily="2" charset="-122"/>
              </a:rPr>
              <a:t>Its about an organization focusing on its core competencies.</a:t>
            </a:r>
          </a:p>
          <a:p>
            <a:pPr eaLnBrk="1" hangingPunct="1">
              <a:lnSpc>
                <a:spcPct val="80000"/>
              </a:lnSpc>
            </a:pPr>
            <a:r>
              <a:rPr lang="en-US" altLang="zh-TW" sz="1600" smtClean="0">
                <a:ea typeface="SimSun" pitchFamily="2" charset="-122"/>
              </a:rPr>
              <a:t>The insourcing firm answers your phones, talks to your customers, inventories your products, and provides you with data on what sells and what does not.  </a:t>
            </a:r>
          </a:p>
          <a:p>
            <a:pPr eaLnBrk="1" hangingPunct="1">
              <a:lnSpc>
                <a:spcPct val="80000"/>
              </a:lnSpc>
            </a:pPr>
            <a:r>
              <a:rPr lang="en-US" altLang="zh-TW" sz="1600" smtClean="0">
                <a:ea typeface="SimSun" pitchFamily="2" charset="-122"/>
              </a:rPr>
              <a:t>This is much more than a customer-vendor relationship</a:t>
            </a:r>
          </a:p>
          <a:p>
            <a:pPr eaLnBrk="1" hangingPunct="1">
              <a:lnSpc>
                <a:spcPct val="80000"/>
              </a:lnSpc>
            </a:pPr>
            <a:r>
              <a:rPr lang="en-US" altLang="zh-TW" sz="1600" smtClean="0">
                <a:ea typeface="SimSun" pitchFamily="2" charset="-122"/>
              </a:rPr>
              <a:t>Logistics giants take control of customer supply chains</a:t>
            </a:r>
          </a:p>
          <a:p>
            <a:pPr eaLnBrk="1" hangingPunct="1">
              <a:lnSpc>
                <a:spcPct val="80000"/>
              </a:lnSpc>
            </a:pPr>
            <a:r>
              <a:rPr lang="en-US" altLang="zh-TW" sz="1600" smtClean="0">
                <a:ea typeface="SimSun" pitchFamily="2" charset="-122"/>
              </a:rPr>
              <a:t>UPS provides internal logistics support for other companies</a:t>
            </a:r>
          </a:p>
          <a:p>
            <a:pPr eaLnBrk="1" hangingPunct="1">
              <a:lnSpc>
                <a:spcPct val="80000"/>
              </a:lnSpc>
            </a:pPr>
            <a:r>
              <a:rPr lang="en-US" altLang="zh-TW" sz="1600" smtClean="0">
                <a:ea typeface="SimSun" pitchFamily="2" charset="-122"/>
              </a:rPr>
              <a:t>Toshiba laptops sent directly to UPS where a UPS employee repairs it and return ships to customer</a:t>
            </a:r>
          </a:p>
          <a:p>
            <a:pPr eaLnBrk="1" hangingPunct="1">
              <a:lnSpc>
                <a:spcPct val="80000"/>
              </a:lnSpc>
            </a:pPr>
            <a:r>
              <a:rPr lang="en-US" altLang="zh-CN" sz="1600" smtClean="0">
                <a:ea typeface="SimSun" pitchFamily="2" charset="-122"/>
              </a:rPr>
              <a:t>Delegation of company’s key operations to a subcontractor</a:t>
            </a:r>
          </a:p>
          <a:p>
            <a:pPr lvl="1" eaLnBrk="1" hangingPunct="1">
              <a:lnSpc>
                <a:spcPct val="80000"/>
              </a:lnSpc>
            </a:pPr>
            <a:r>
              <a:rPr lang="en-US" altLang="zh-CN" sz="1600" smtClean="0">
                <a:ea typeface="SimSun" pitchFamily="2" charset="-122"/>
              </a:rPr>
              <a:t>E.g.: UPS provides complete supply chain solutions to companies</a:t>
            </a:r>
          </a:p>
        </p:txBody>
      </p:sp>
      <p:pic>
        <p:nvPicPr>
          <p:cNvPr id="58372" name="Picture 5" descr="Ph02-06"/>
          <p:cNvPicPr>
            <a:picLocks noChangeAspect="1" noChangeArrowheads="1"/>
          </p:cNvPicPr>
          <p:nvPr/>
        </p:nvPicPr>
        <p:blipFill>
          <a:blip r:embed="rId2" cstate="print"/>
          <a:srcRect/>
          <a:stretch>
            <a:fillRect/>
          </a:stretch>
        </p:blipFill>
        <p:spPr bwMode="auto">
          <a:xfrm>
            <a:off x="3851275" y="1341438"/>
            <a:ext cx="5292725" cy="4464050"/>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26</a:t>
            </a:fld>
            <a:endParaRPr lang="en-US" altLang="zh-TW"/>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en-US" altLang="zh-CN" smtClean="0">
                <a:ea typeface="SimSun" pitchFamily="2" charset="-122"/>
              </a:rPr>
              <a:t>Flattener #9: In-Forming</a:t>
            </a:r>
          </a:p>
        </p:txBody>
      </p:sp>
      <p:sp>
        <p:nvSpPr>
          <p:cNvPr id="59395" name="Rectangle 3"/>
          <p:cNvSpPr>
            <a:spLocks noGrp="1" noChangeArrowheads="1"/>
          </p:cNvSpPr>
          <p:nvPr>
            <p:ph type="body" idx="4294967295"/>
          </p:nvPr>
        </p:nvSpPr>
        <p:spPr>
          <a:xfrm>
            <a:off x="5003800" y="1125538"/>
            <a:ext cx="3859213" cy="5111750"/>
          </a:xfrm>
        </p:spPr>
        <p:txBody>
          <a:bodyPr/>
          <a:lstStyle/>
          <a:p>
            <a:pPr eaLnBrk="1" hangingPunct="1">
              <a:lnSpc>
                <a:spcPct val="80000"/>
              </a:lnSpc>
            </a:pPr>
            <a:r>
              <a:rPr lang="en-US" altLang="zh-TW" sz="1600" smtClean="0">
                <a:ea typeface="SimSun" pitchFamily="2" charset="-122"/>
              </a:rPr>
              <a:t>Search engines (Google, Yahoo!, etc) provide universal access to information</a:t>
            </a:r>
          </a:p>
          <a:p>
            <a:pPr eaLnBrk="1" hangingPunct="1">
              <a:lnSpc>
                <a:spcPct val="80000"/>
              </a:lnSpc>
            </a:pPr>
            <a:r>
              <a:rPr lang="en-US" altLang="zh-TW" sz="1600" smtClean="0">
                <a:ea typeface="SimSun" pitchFamily="2" charset="-122"/>
              </a:rPr>
              <a:t>Individuals empowered to find information</a:t>
            </a:r>
          </a:p>
          <a:p>
            <a:pPr eaLnBrk="1" hangingPunct="1">
              <a:lnSpc>
                <a:spcPct val="80000"/>
              </a:lnSpc>
            </a:pPr>
            <a:r>
              <a:rPr lang="en-US" altLang="zh-TW" sz="1600" smtClean="0">
                <a:ea typeface="SimSun" pitchFamily="2" charset="-122"/>
              </a:rPr>
              <a:t>In-forming is the ability to build and deploy your own supply chain of information, knowledge and entertainment</a:t>
            </a:r>
          </a:p>
          <a:p>
            <a:pPr eaLnBrk="1" hangingPunct="1">
              <a:lnSpc>
                <a:spcPct val="80000"/>
              </a:lnSpc>
            </a:pPr>
            <a:r>
              <a:rPr lang="en-US" altLang="zh-TW" sz="1600" smtClean="0">
                <a:ea typeface="SimSun" pitchFamily="2" charset="-122"/>
              </a:rPr>
              <a:t>It is the antithesis of being told or taught.  It is about self-empowering; empowering individuals to do what they think best with the information they want.</a:t>
            </a:r>
          </a:p>
          <a:p>
            <a:pPr eaLnBrk="1" hangingPunct="1">
              <a:lnSpc>
                <a:spcPct val="80000"/>
              </a:lnSpc>
            </a:pPr>
            <a:r>
              <a:rPr lang="en-US" altLang="zh-TW" sz="1600" smtClean="0">
                <a:ea typeface="SimSun" pitchFamily="2" charset="-122"/>
              </a:rPr>
              <a:t>The opportunity for people to have private, semiprivate, or public gatherings on the Internet regardless of geography and time</a:t>
            </a:r>
          </a:p>
          <a:p>
            <a:pPr eaLnBrk="1" hangingPunct="1">
              <a:lnSpc>
                <a:spcPct val="80000"/>
              </a:lnSpc>
            </a:pPr>
            <a:r>
              <a:rPr lang="en-US" altLang="zh-CN" sz="1600" smtClean="0">
                <a:ea typeface="SimSun" pitchFamily="2" charset="-122"/>
              </a:rPr>
              <a:t>In-Forming is to individuals what outsourcing, offshoring, and in-sourcing is to companies</a:t>
            </a:r>
          </a:p>
          <a:p>
            <a:pPr eaLnBrk="1" hangingPunct="1">
              <a:lnSpc>
                <a:spcPct val="80000"/>
              </a:lnSpc>
            </a:pPr>
            <a:r>
              <a:rPr lang="en-US" altLang="zh-CN" sz="1600" smtClean="0">
                <a:ea typeface="SimSun" pitchFamily="2" charset="-122"/>
              </a:rPr>
              <a:t>Individuals have access to massive amounts of information</a:t>
            </a:r>
          </a:p>
          <a:p>
            <a:pPr eaLnBrk="1" hangingPunct="1">
              <a:lnSpc>
                <a:spcPct val="80000"/>
              </a:lnSpc>
              <a:buFontTx/>
              <a:buNone/>
            </a:pPr>
            <a:endParaRPr lang="zh-CN" altLang="en-US" sz="1600" smtClean="0">
              <a:ea typeface="SimSun" pitchFamily="2" charset="-122"/>
            </a:endParaRPr>
          </a:p>
        </p:txBody>
      </p:sp>
      <p:pic>
        <p:nvPicPr>
          <p:cNvPr id="59396" name="Picture 8" descr="Sc02-04"/>
          <p:cNvPicPr>
            <a:picLocks noChangeAspect="1" noChangeArrowheads="1"/>
          </p:cNvPicPr>
          <p:nvPr/>
        </p:nvPicPr>
        <p:blipFill>
          <a:blip r:embed="rId2" cstate="print"/>
          <a:srcRect/>
          <a:stretch>
            <a:fillRect/>
          </a:stretch>
        </p:blipFill>
        <p:spPr bwMode="auto">
          <a:xfrm>
            <a:off x="0" y="1268413"/>
            <a:ext cx="5003800" cy="4630737"/>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27</a:t>
            </a:fld>
            <a:endParaRPr lang="en-US" altLang="zh-TW"/>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altLang="zh-CN" smtClean="0">
                <a:ea typeface="SimSun" pitchFamily="2" charset="-122"/>
              </a:rPr>
              <a:t>Flattener #10: The Steroids</a:t>
            </a:r>
          </a:p>
        </p:txBody>
      </p:sp>
      <p:sp>
        <p:nvSpPr>
          <p:cNvPr id="60419" name="Rectangle 3"/>
          <p:cNvSpPr>
            <a:spLocks noGrp="1" noChangeArrowheads="1"/>
          </p:cNvSpPr>
          <p:nvPr>
            <p:ph type="body" idx="4294967295"/>
          </p:nvPr>
        </p:nvSpPr>
        <p:spPr>
          <a:xfrm>
            <a:off x="4284663" y="1196975"/>
            <a:ext cx="4859337" cy="4164013"/>
          </a:xfrm>
        </p:spPr>
        <p:txBody>
          <a:bodyPr/>
          <a:lstStyle/>
          <a:p>
            <a:pPr eaLnBrk="1" hangingPunct="1"/>
            <a:r>
              <a:rPr lang="en-US" altLang="zh-TW" sz="1800" smtClean="0">
                <a:ea typeface="SimSun" pitchFamily="2" charset="-122"/>
              </a:rPr>
              <a:t>Wireless, VoIP, file sharing that enhance the collaboration tools</a:t>
            </a:r>
          </a:p>
          <a:p>
            <a:pPr eaLnBrk="1" hangingPunct="1"/>
            <a:r>
              <a:rPr lang="en-US" altLang="zh-TW" sz="1800" smtClean="0">
                <a:ea typeface="SimSun" pitchFamily="2" charset="-122"/>
              </a:rPr>
              <a:t>Digital, mobile, virtual and personal technologies explode</a:t>
            </a:r>
          </a:p>
          <a:p>
            <a:pPr eaLnBrk="1" hangingPunct="1"/>
            <a:r>
              <a:rPr lang="en-US" altLang="zh-TW" sz="1800" smtClean="0">
                <a:ea typeface="SimSun" pitchFamily="2" charset="-122"/>
              </a:rPr>
              <a:t>The new technologies that are amplifying and turbo-charging all other flatteners.</a:t>
            </a:r>
          </a:p>
          <a:p>
            <a:pPr lvl="1" eaLnBrk="1" hangingPunct="1"/>
            <a:r>
              <a:rPr lang="en-US" altLang="zh-TW" sz="1600" smtClean="0">
                <a:ea typeface="SimSun" pitchFamily="2" charset="-122"/>
              </a:rPr>
              <a:t>Computing speed and capacity</a:t>
            </a:r>
          </a:p>
          <a:p>
            <a:pPr lvl="1" eaLnBrk="1" hangingPunct="1"/>
            <a:r>
              <a:rPr lang="en-US" altLang="zh-TW" sz="1600" smtClean="0">
                <a:ea typeface="SimSun" pitchFamily="2" charset="-122"/>
              </a:rPr>
              <a:t>Instant messaging</a:t>
            </a:r>
          </a:p>
          <a:p>
            <a:pPr lvl="1" eaLnBrk="1" hangingPunct="1"/>
            <a:r>
              <a:rPr lang="en-US" altLang="zh-TW" sz="1600" smtClean="0">
                <a:ea typeface="SimSun" pitchFamily="2" charset="-122"/>
              </a:rPr>
              <a:t>VOIP </a:t>
            </a:r>
          </a:p>
          <a:p>
            <a:pPr lvl="1" eaLnBrk="1" hangingPunct="1"/>
            <a:r>
              <a:rPr lang="en-US" altLang="zh-TW" sz="1600" smtClean="0">
                <a:ea typeface="SimSun" pitchFamily="2" charset="-122"/>
              </a:rPr>
              <a:t>Videoconferencing</a:t>
            </a:r>
          </a:p>
          <a:p>
            <a:pPr lvl="1" eaLnBrk="1" hangingPunct="1"/>
            <a:r>
              <a:rPr lang="en-US" altLang="zh-TW" sz="1600" smtClean="0">
                <a:ea typeface="SimSun" pitchFamily="2" charset="-122"/>
              </a:rPr>
              <a:t>Computer graphics</a:t>
            </a:r>
          </a:p>
          <a:p>
            <a:pPr lvl="1" eaLnBrk="1" hangingPunct="1"/>
            <a:r>
              <a:rPr lang="en-US" altLang="zh-TW" sz="1600" smtClean="0">
                <a:ea typeface="SimSun" pitchFamily="2" charset="-122"/>
              </a:rPr>
              <a:t>Wireless technologies and devices</a:t>
            </a:r>
          </a:p>
          <a:p>
            <a:pPr eaLnBrk="1" hangingPunct="1"/>
            <a:r>
              <a:rPr lang="en-US" altLang="zh-CN" sz="1800" smtClean="0">
                <a:ea typeface="SimSun" pitchFamily="2" charset="-122"/>
              </a:rPr>
              <a:t>Technologies that support different types of collaboration</a:t>
            </a:r>
          </a:p>
          <a:p>
            <a:pPr lvl="1" eaLnBrk="1" hangingPunct="1"/>
            <a:r>
              <a:rPr lang="en-US" altLang="zh-CN" sz="1800" smtClean="0">
                <a:ea typeface="SimSun" pitchFamily="2" charset="-122"/>
              </a:rPr>
              <a:t>Greater mobility</a:t>
            </a:r>
          </a:p>
          <a:p>
            <a:pPr lvl="1" eaLnBrk="1" hangingPunct="1"/>
            <a:r>
              <a:rPr lang="en-US" altLang="zh-CN" sz="1800" smtClean="0">
                <a:ea typeface="SimSun" pitchFamily="2" charset="-122"/>
              </a:rPr>
              <a:t>Convergence</a:t>
            </a:r>
          </a:p>
        </p:txBody>
      </p:sp>
      <p:pic>
        <p:nvPicPr>
          <p:cNvPr id="60420" name="Picture 8" descr="Ph02-07"/>
          <p:cNvPicPr>
            <a:picLocks noChangeAspect="1" noChangeArrowheads="1"/>
          </p:cNvPicPr>
          <p:nvPr/>
        </p:nvPicPr>
        <p:blipFill>
          <a:blip r:embed="rId2" cstate="print"/>
          <a:srcRect/>
          <a:stretch>
            <a:fillRect/>
          </a:stretch>
        </p:blipFill>
        <p:spPr bwMode="auto">
          <a:xfrm>
            <a:off x="179388" y="1341438"/>
            <a:ext cx="4032250" cy="4679950"/>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28</a:t>
            </a:fld>
            <a:endParaRPr lang="en-US" altLang="zh-TW"/>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152400"/>
            <a:ext cx="7772400" cy="914400"/>
          </a:xfrm>
        </p:spPr>
        <p:txBody>
          <a:bodyPr/>
          <a:lstStyle/>
          <a:p>
            <a:pPr eaLnBrk="1" hangingPunct="1"/>
            <a:r>
              <a:rPr lang="en-CA" altLang="zh-TW" sz="3600" smtClean="0"/>
              <a:t>The Triple Convergence</a:t>
            </a:r>
            <a:endParaRPr lang="en-US" altLang="zh-TW" sz="3600" smtClean="0"/>
          </a:p>
        </p:txBody>
      </p:sp>
      <p:sp>
        <p:nvSpPr>
          <p:cNvPr id="40963" name="Rectangle 3"/>
          <p:cNvSpPr>
            <a:spLocks noGrp="1" noChangeArrowheads="1"/>
          </p:cNvSpPr>
          <p:nvPr>
            <p:ph type="body" idx="1"/>
          </p:nvPr>
        </p:nvSpPr>
        <p:spPr>
          <a:xfrm>
            <a:off x="304800" y="1066800"/>
            <a:ext cx="8569325" cy="4692650"/>
          </a:xfrm>
        </p:spPr>
        <p:txBody>
          <a:bodyPr/>
          <a:lstStyle/>
          <a:p>
            <a:pPr marL="533400" indent="-533400" eaLnBrk="1" hangingPunct="1">
              <a:lnSpc>
                <a:spcPct val="90000"/>
              </a:lnSpc>
              <a:buFontTx/>
              <a:buAutoNum type="arabicPeriod"/>
            </a:pPr>
            <a:r>
              <a:rPr lang="en-CA" altLang="zh-TW" sz="2800" smtClean="0"/>
              <a:t>All of the ten flatteners coming together around the year 2000 creating a platform that is global, Web-enabled allowing for multiple forms of collaboration</a:t>
            </a:r>
          </a:p>
          <a:p>
            <a:pPr marL="533400" indent="-533400" eaLnBrk="1" hangingPunct="1">
              <a:lnSpc>
                <a:spcPct val="90000"/>
              </a:lnSpc>
              <a:buFontTx/>
              <a:buNone/>
            </a:pPr>
            <a:endParaRPr lang="en-CA" altLang="zh-TW" sz="2800" smtClean="0"/>
          </a:p>
          <a:p>
            <a:pPr marL="533400" indent="-533400" eaLnBrk="1" hangingPunct="1">
              <a:lnSpc>
                <a:spcPct val="90000"/>
              </a:lnSpc>
              <a:buFontTx/>
              <a:buAutoNum type="arabicPeriod" startAt="2"/>
            </a:pPr>
            <a:r>
              <a:rPr lang="en-CA" altLang="zh-TW" sz="2800" smtClean="0"/>
              <a:t>Business and individuals adopting new habits, skills and processes to maximize the benefits of a flat world.</a:t>
            </a:r>
          </a:p>
          <a:p>
            <a:pPr marL="533400" indent="-533400" eaLnBrk="1" hangingPunct="1">
              <a:lnSpc>
                <a:spcPct val="90000"/>
              </a:lnSpc>
              <a:buFontTx/>
              <a:buAutoNum type="arabicPeriod" startAt="2"/>
            </a:pPr>
            <a:endParaRPr lang="en-CA" altLang="zh-TW" sz="2800" smtClean="0"/>
          </a:p>
          <a:p>
            <a:pPr marL="533400" indent="-533400" eaLnBrk="1" hangingPunct="1">
              <a:lnSpc>
                <a:spcPct val="90000"/>
              </a:lnSpc>
              <a:buFontTx/>
              <a:buAutoNum type="arabicPeriod" startAt="2"/>
            </a:pPr>
            <a:r>
              <a:rPr lang="en-CA" altLang="zh-TW" sz="2800" smtClean="0"/>
              <a:t>When all of this flattening was occurring, a whole new group of people in the billions from China, India and the former Soviet Union have entered the market and are leveraging the flat world</a:t>
            </a:r>
          </a:p>
          <a:p>
            <a:pPr marL="533400" indent="-533400" eaLnBrk="1" hangingPunct="1">
              <a:lnSpc>
                <a:spcPct val="90000"/>
              </a:lnSpc>
              <a:buFontTx/>
              <a:buAutoNum type="arabicPeriod" startAt="2"/>
            </a:pPr>
            <a:endParaRPr lang="en-US" altLang="zh-TW" sz="2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p:txBody>
          <a:bodyPr/>
          <a:lstStyle/>
          <a:p>
            <a:pPr eaLnBrk="1" hangingPunct="1"/>
            <a:r>
              <a:rPr lang="en-US" altLang="zh-TW" sz="4400" dirty="0" smtClean="0"/>
              <a:t>Flat World and Globalization</a:t>
            </a:r>
          </a:p>
        </p:txBody>
      </p:sp>
      <p:sp>
        <p:nvSpPr>
          <p:cNvPr id="3" name="投影片編號版面配置區 2"/>
          <p:cNvSpPr>
            <a:spLocks noGrp="1"/>
          </p:cNvSpPr>
          <p:nvPr>
            <p:ph type="sldNum" sz="quarter" idx="12"/>
          </p:nvPr>
        </p:nvSpPr>
        <p:spPr/>
        <p:txBody>
          <a:bodyPr/>
          <a:lstStyle/>
          <a:p>
            <a:pPr>
              <a:defRPr/>
            </a:pPr>
            <a:fld id="{54BE2F8B-075F-4836-A2A0-C110A370D8F8}" type="slidenum">
              <a:rPr lang="en-US" altLang="zh-TW" smtClean="0"/>
              <a:pPr>
                <a:defRPr/>
              </a:pPr>
              <a:t>3</a:t>
            </a:fld>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mtClean="0"/>
              <a:t>The Triple Convergence</a:t>
            </a:r>
          </a:p>
        </p:txBody>
      </p:sp>
      <p:sp>
        <p:nvSpPr>
          <p:cNvPr id="31747" name="AutoShape 3"/>
          <p:cNvSpPr>
            <a:spLocks noChangeArrowheads="1"/>
          </p:cNvSpPr>
          <p:nvPr/>
        </p:nvSpPr>
        <p:spPr bwMode="auto">
          <a:xfrm>
            <a:off x="3200400" y="1295400"/>
            <a:ext cx="2590800" cy="4191000"/>
          </a:xfrm>
          <a:prstGeom prst="downArrow">
            <a:avLst>
              <a:gd name="adj1" fmla="val 50000"/>
              <a:gd name="adj2" fmla="val 23591"/>
            </a:avLst>
          </a:prstGeom>
          <a:solidFill>
            <a:schemeClr val="accent1"/>
          </a:solidFill>
          <a:ln w="12700">
            <a:solidFill>
              <a:schemeClr val="tx1"/>
            </a:solidFill>
            <a:miter lim="800000"/>
            <a:headEnd/>
            <a:tailEnd/>
          </a:ln>
        </p:spPr>
        <p:txBody>
          <a:bodyPr vert="eaVert" wrap="none" anchor="ctr"/>
          <a:lstStyle/>
          <a:p>
            <a:endParaRPr lang="zh-TW" altLang="en-US"/>
          </a:p>
        </p:txBody>
      </p:sp>
      <p:sp>
        <p:nvSpPr>
          <p:cNvPr id="31748" name="Rectangle 4"/>
          <p:cNvSpPr>
            <a:spLocks noChangeArrowheads="1"/>
          </p:cNvSpPr>
          <p:nvPr/>
        </p:nvSpPr>
        <p:spPr bwMode="auto">
          <a:xfrm>
            <a:off x="838200" y="1295400"/>
            <a:ext cx="7772400" cy="609600"/>
          </a:xfrm>
          <a:prstGeom prst="rect">
            <a:avLst/>
          </a:prstGeom>
          <a:solidFill>
            <a:schemeClr val="accent1"/>
          </a:solidFill>
          <a:ln w="12700">
            <a:noFill/>
            <a:miter lim="800000"/>
            <a:headEnd/>
            <a:tailEnd/>
          </a:ln>
        </p:spPr>
        <p:txBody>
          <a:bodyPr wrap="none" anchor="ctr"/>
          <a:lstStyle/>
          <a:p>
            <a:pPr algn="ctr" eaLnBrk="0" hangingPunct="0"/>
            <a:r>
              <a:rPr kumimoji="0" lang="en-US" altLang="zh-TW" sz="2400">
                <a:latin typeface="Times New Roman" pitchFamily="18" charset="0"/>
              </a:rPr>
              <a:t>Vertical (command and control) value-creation model</a:t>
            </a:r>
          </a:p>
        </p:txBody>
      </p:sp>
      <p:sp>
        <p:nvSpPr>
          <p:cNvPr id="31749" name="Rectangle 5"/>
          <p:cNvSpPr>
            <a:spLocks noChangeArrowheads="1"/>
          </p:cNvSpPr>
          <p:nvPr/>
        </p:nvSpPr>
        <p:spPr bwMode="auto">
          <a:xfrm>
            <a:off x="762000" y="5562600"/>
            <a:ext cx="7772400" cy="609600"/>
          </a:xfrm>
          <a:prstGeom prst="rect">
            <a:avLst/>
          </a:prstGeom>
          <a:solidFill>
            <a:schemeClr val="accent1"/>
          </a:solidFill>
          <a:ln w="12700">
            <a:solidFill>
              <a:schemeClr val="tx1"/>
            </a:solidFill>
            <a:miter lim="800000"/>
            <a:headEnd/>
            <a:tailEnd/>
          </a:ln>
        </p:spPr>
        <p:txBody>
          <a:bodyPr wrap="none" anchor="ctr"/>
          <a:lstStyle/>
          <a:p>
            <a:pPr algn="ctr" eaLnBrk="0" hangingPunct="0"/>
            <a:r>
              <a:rPr kumimoji="0" lang="en-US" altLang="zh-TW" sz="2400">
                <a:latin typeface="Times New Roman" pitchFamily="18" charset="0"/>
              </a:rPr>
              <a:t>Horizontal (connect and collaborate) value-creation model</a:t>
            </a:r>
          </a:p>
        </p:txBody>
      </p:sp>
      <p:sp>
        <p:nvSpPr>
          <p:cNvPr id="31750" name="Rectangle 6"/>
          <p:cNvSpPr>
            <a:spLocks noChangeArrowheads="1"/>
          </p:cNvSpPr>
          <p:nvPr/>
        </p:nvSpPr>
        <p:spPr bwMode="auto">
          <a:xfrm>
            <a:off x="1752600" y="2057400"/>
            <a:ext cx="6172200" cy="838200"/>
          </a:xfrm>
          <a:prstGeom prst="rect">
            <a:avLst/>
          </a:prstGeom>
          <a:solidFill>
            <a:srgbClr val="FFFF00"/>
          </a:solidFill>
          <a:ln w="12700">
            <a:solidFill>
              <a:schemeClr val="tx1"/>
            </a:solidFill>
            <a:miter lim="800000"/>
            <a:headEnd/>
            <a:tailEnd/>
          </a:ln>
        </p:spPr>
        <p:txBody>
          <a:bodyPr wrap="none" anchor="ctr"/>
          <a:lstStyle/>
          <a:p>
            <a:pPr algn="ctr" eaLnBrk="0" hangingPunct="0"/>
            <a:r>
              <a:rPr kumimoji="0" lang="en-US" altLang="zh-TW" sz="2400">
                <a:solidFill>
                  <a:srgbClr val="000000"/>
                </a:solidFill>
                <a:latin typeface="Times New Roman" pitchFamily="18" charset="0"/>
              </a:rPr>
              <a:t>All 10 flatteners converged in 2000 </a:t>
            </a:r>
          </a:p>
          <a:p>
            <a:pPr algn="ctr" eaLnBrk="0" hangingPunct="0"/>
            <a:r>
              <a:rPr kumimoji="0" lang="en-US" altLang="zh-TW" sz="2400">
                <a:solidFill>
                  <a:srgbClr val="000000"/>
                </a:solidFill>
                <a:latin typeface="Times New Roman" pitchFamily="18" charset="0"/>
              </a:rPr>
              <a:t>and worked together to create the flat world</a:t>
            </a:r>
          </a:p>
        </p:txBody>
      </p:sp>
      <p:sp>
        <p:nvSpPr>
          <p:cNvPr id="31751" name="Rectangle 7"/>
          <p:cNvSpPr>
            <a:spLocks noChangeArrowheads="1"/>
          </p:cNvSpPr>
          <p:nvPr/>
        </p:nvSpPr>
        <p:spPr bwMode="auto">
          <a:xfrm>
            <a:off x="1752600" y="2895600"/>
            <a:ext cx="6172200" cy="914400"/>
          </a:xfrm>
          <a:prstGeom prst="rect">
            <a:avLst/>
          </a:prstGeom>
          <a:solidFill>
            <a:srgbClr val="FF9900"/>
          </a:solidFill>
          <a:ln w="12700">
            <a:solidFill>
              <a:schemeClr val="tx1"/>
            </a:solidFill>
            <a:miter lim="800000"/>
            <a:headEnd/>
            <a:tailEnd/>
          </a:ln>
        </p:spPr>
        <p:txBody>
          <a:bodyPr wrap="none" anchor="ctr"/>
          <a:lstStyle/>
          <a:p>
            <a:pPr algn="ctr" eaLnBrk="0" hangingPunct="0"/>
            <a:r>
              <a:rPr kumimoji="0" lang="en-US" altLang="zh-TW" sz="2400">
                <a:solidFill>
                  <a:srgbClr val="000000"/>
                </a:solidFill>
                <a:latin typeface="Times New Roman" pitchFamily="18" charset="0"/>
              </a:rPr>
              <a:t>Horizontalization – Emergence of management </a:t>
            </a:r>
          </a:p>
          <a:p>
            <a:pPr algn="ctr" eaLnBrk="0" hangingPunct="0"/>
            <a:r>
              <a:rPr kumimoji="0" lang="en-US" altLang="zh-TW" sz="2400">
                <a:solidFill>
                  <a:srgbClr val="000000"/>
                </a:solidFill>
                <a:latin typeface="Times New Roman" pitchFamily="18" charset="0"/>
              </a:rPr>
              <a:t>practicesand infrastructure to boost productivity</a:t>
            </a:r>
          </a:p>
        </p:txBody>
      </p:sp>
      <p:sp>
        <p:nvSpPr>
          <p:cNvPr id="31752" name="Rectangle 8"/>
          <p:cNvSpPr>
            <a:spLocks noChangeArrowheads="1"/>
          </p:cNvSpPr>
          <p:nvPr/>
        </p:nvSpPr>
        <p:spPr bwMode="auto">
          <a:xfrm>
            <a:off x="1752600" y="3733800"/>
            <a:ext cx="6172200" cy="914400"/>
          </a:xfrm>
          <a:prstGeom prst="rect">
            <a:avLst/>
          </a:prstGeom>
          <a:solidFill>
            <a:srgbClr val="FF6600"/>
          </a:solidFill>
          <a:ln w="12700">
            <a:solidFill>
              <a:schemeClr val="tx1"/>
            </a:solidFill>
            <a:miter lim="800000"/>
            <a:headEnd/>
            <a:tailEnd/>
          </a:ln>
        </p:spPr>
        <p:txBody>
          <a:bodyPr wrap="none" anchor="ctr"/>
          <a:lstStyle/>
          <a:p>
            <a:pPr algn="ctr" eaLnBrk="0" hangingPunct="0"/>
            <a:r>
              <a:rPr kumimoji="0" lang="en-US" altLang="zh-TW" sz="2400">
                <a:solidFill>
                  <a:srgbClr val="000000"/>
                </a:solidFill>
                <a:latin typeface="Times New Roman" pitchFamily="18" charset="0"/>
              </a:rPr>
              <a:t>India, China, and former Soviet Empire </a:t>
            </a:r>
          </a:p>
          <a:p>
            <a:pPr algn="ctr" eaLnBrk="0" hangingPunct="0"/>
            <a:r>
              <a:rPr kumimoji="0" lang="en-US" altLang="zh-TW" sz="2400">
                <a:solidFill>
                  <a:srgbClr val="000000"/>
                </a:solidFill>
                <a:latin typeface="Times New Roman" pitchFamily="18" charset="0"/>
              </a:rPr>
              <a:t>are joining the Flat world (300 million people)</a:t>
            </a:r>
          </a:p>
        </p:txBody>
      </p:sp>
      <p:sp>
        <p:nvSpPr>
          <p:cNvPr id="9" name="投影片編號版面配置區 8"/>
          <p:cNvSpPr>
            <a:spLocks noGrp="1"/>
          </p:cNvSpPr>
          <p:nvPr>
            <p:ph type="sldNum" sz="quarter" idx="12"/>
          </p:nvPr>
        </p:nvSpPr>
        <p:spPr/>
        <p:txBody>
          <a:bodyPr/>
          <a:lstStyle/>
          <a:p>
            <a:pPr>
              <a:defRPr/>
            </a:pPr>
            <a:fld id="{7DB0D37D-A229-4980-8806-257893FD6E3C}" type="slidenum">
              <a:rPr lang="en-US" altLang="zh-TW" smtClean="0"/>
              <a:pPr>
                <a:defRPr/>
              </a:pPr>
              <a:t>30</a:t>
            </a:fld>
            <a:endParaRPr lang="en-US" altLang="zh-TW"/>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smtClean="0"/>
              <a:t>The Quiet Crisis</a:t>
            </a:r>
          </a:p>
        </p:txBody>
      </p:sp>
      <p:sp>
        <p:nvSpPr>
          <p:cNvPr id="32771" name="Rectangle 3"/>
          <p:cNvSpPr>
            <a:spLocks noGrp="1" noChangeArrowheads="1"/>
          </p:cNvSpPr>
          <p:nvPr>
            <p:ph type="body" idx="1"/>
          </p:nvPr>
        </p:nvSpPr>
        <p:spPr>
          <a:xfrm>
            <a:off x="755576" y="1124744"/>
            <a:ext cx="7797800" cy="5257800"/>
          </a:xfrm>
        </p:spPr>
        <p:txBody>
          <a:bodyPr/>
          <a:lstStyle/>
          <a:p>
            <a:pPr marL="285750" indent="-285750" eaLnBrk="1" hangingPunct="1">
              <a:lnSpc>
                <a:spcPct val="90000"/>
              </a:lnSpc>
            </a:pPr>
            <a:r>
              <a:rPr lang="en-US" altLang="zh-TW" sz="2800" dirty="0" smtClean="0"/>
              <a:t>Friedman argues that the US is in a “quiet crisis” caused by 3 issues</a:t>
            </a:r>
          </a:p>
          <a:p>
            <a:pPr marL="620713" lvl="1" indent="-220663" eaLnBrk="1" hangingPunct="1">
              <a:lnSpc>
                <a:spcPct val="90000"/>
              </a:lnSpc>
            </a:pPr>
            <a:r>
              <a:rPr lang="en-US" altLang="zh-TW" sz="2400" dirty="0" smtClean="0"/>
              <a:t>The Numbers Gap</a:t>
            </a:r>
          </a:p>
          <a:p>
            <a:pPr marL="898525" lvl="2" indent="-163513" eaLnBrk="1" hangingPunct="1">
              <a:lnSpc>
                <a:spcPct val="90000"/>
              </a:lnSpc>
            </a:pPr>
            <a:r>
              <a:rPr lang="en-US" altLang="zh-TW" sz="2000" dirty="0" smtClean="0"/>
              <a:t>US is no longer producing adequate number of educated workers and engineers</a:t>
            </a:r>
          </a:p>
          <a:p>
            <a:pPr marL="898525" lvl="2" indent="-163513" eaLnBrk="1" hangingPunct="1">
              <a:lnSpc>
                <a:spcPct val="90000"/>
              </a:lnSpc>
            </a:pPr>
            <a:r>
              <a:rPr lang="en-US" altLang="zh-TW" sz="2000" dirty="0" smtClean="0"/>
              <a:t>India and China overshadow US demographically</a:t>
            </a:r>
          </a:p>
          <a:p>
            <a:pPr marL="620713" lvl="1" indent="-220663" eaLnBrk="1" hangingPunct="1">
              <a:lnSpc>
                <a:spcPct val="90000"/>
              </a:lnSpc>
            </a:pPr>
            <a:r>
              <a:rPr lang="en-US" altLang="zh-TW" sz="2400" dirty="0" smtClean="0"/>
              <a:t>The Ambition Gap (“laziness”)</a:t>
            </a:r>
          </a:p>
          <a:p>
            <a:pPr marL="898525" lvl="2" indent="-163513" eaLnBrk="1" hangingPunct="1">
              <a:lnSpc>
                <a:spcPct val="90000"/>
              </a:lnSpc>
            </a:pPr>
            <a:r>
              <a:rPr lang="en-US" altLang="zh-TW" sz="2000" dirty="0" smtClean="0"/>
              <a:t>Americans believe they are “entitled” to certain jobs</a:t>
            </a:r>
          </a:p>
          <a:p>
            <a:pPr marL="898525" lvl="2" indent="-163513" eaLnBrk="1" hangingPunct="1">
              <a:lnSpc>
                <a:spcPct val="90000"/>
              </a:lnSpc>
            </a:pPr>
            <a:r>
              <a:rPr lang="en-US" altLang="zh-TW" sz="2000" dirty="0" smtClean="0"/>
              <a:t>Some companies believe productivity higher in other countries</a:t>
            </a:r>
          </a:p>
          <a:p>
            <a:pPr marL="620713" lvl="1" indent="-220663" eaLnBrk="1" hangingPunct="1">
              <a:lnSpc>
                <a:spcPct val="90000"/>
              </a:lnSpc>
            </a:pPr>
            <a:r>
              <a:rPr lang="en-US" altLang="zh-TW" sz="2400" dirty="0" smtClean="0"/>
              <a:t>The Education Gap</a:t>
            </a:r>
          </a:p>
          <a:p>
            <a:pPr marL="898525" lvl="2" indent="-163513" eaLnBrk="1" hangingPunct="1">
              <a:lnSpc>
                <a:spcPct val="90000"/>
              </a:lnSpc>
            </a:pPr>
            <a:r>
              <a:rPr lang="en-US" altLang="zh-TW" sz="2000" dirty="0" smtClean="0"/>
              <a:t>US education system is not preparing young people for new types of work</a:t>
            </a:r>
          </a:p>
          <a:p>
            <a:pPr marL="898525" lvl="2" indent="-163513" eaLnBrk="1" hangingPunct="1">
              <a:lnSpc>
                <a:spcPct val="90000"/>
              </a:lnSpc>
            </a:pPr>
            <a:r>
              <a:rPr lang="en-US" altLang="zh-TW" sz="2000" dirty="0" smtClean="0"/>
              <a:t>Funding levels for education are inadequate</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31</a:t>
            </a:fld>
            <a:endParaRPr lang="en-US" altLang="zh-TW"/>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8640960" cy="777875"/>
          </a:xfrm>
        </p:spPr>
        <p:txBody>
          <a:bodyPr/>
          <a:lstStyle/>
          <a:p>
            <a:r>
              <a:rPr lang="en-US" altLang="zh-TW" sz="3600" dirty="0" smtClean="0"/>
              <a:t>Traditional Education System in Democratic Regions</a:t>
            </a:r>
            <a:endParaRPr lang="zh-TW" altLang="en-US" sz="36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32</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683568" y="1340768"/>
            <a:ext cx="7776864" cy="5328592"/>
          </a:xfrm>
          <a:prstGeom prst="rect">
            <a:avLst/>
          </a:prstGeom>
          <a:noFill/>
          <a:ln w="9525">
            <a:noFill/>
            <a:miter lim="800000"/>
            <a:headEnd/>
            <a:tailEnd/>
          </a:ln>
        </p:spPr>
      </p:pic>
      <p:sp>
        <p:nvSpPr>
          <p:cNvPr id="6" name="文字方塊 5"/>
          <p:cNvSpPr txBox="1"/>
          <p:nvPr/>
        </p:nvSpPr>
        <p:spPr>
          <a:xfrm>
            <a:off x="1115616" y="2492896"/>
            <a:ext cx="1008112" cy="461665"/>
          </a:xfrm>
          <a:prstGeom prst="rect">
            <a:avLst/>
          </a:prstGeom>
          <a:solidFill>
            <a:schemeClr val="bg1"/>
          </a:solidFill>
        </p:spPr>
        <p:txBody>
          <a:bodyPr wrap="square" rtlCol="0">
            <a:spAutoFit/>
          </a:bodyPr>
          <a:lstStyle/>
          <a:p>
            <a:r>
              <a:rPr lang="en-US" altLang="zh-TW" sz="1200" b="1" dirty="0" smtClean="0">
                <a:solidFill>
                  <a:schemeClr val="tx1">
                    <a:lumMod val="95000"/>
                    <a:lumOff val="5000"/>
                  </a:schemeClr>
                </a:solidFill>
              </a:rPr>
              <a:t>every student</a:t>
            </a:r>
          </a:p>
        </p:txBody>
      </p:sp>
      <p:sp>
        <p:nvSpPr>
          <p:cNvPr id="7" name="文字方塊 6"/>
          <p:cNvSpPr txBox="1"/>
          <p:nvPr/>
        </p:nvSpPr>
        <p:spPr>
          <a:xfrm>
            <a:off x="3995936" y="1484784"/>
            <a:ext cx="3621504" cy="369332"/>
          </a:xfrm>
          <a:prstGeom prst="rect">
            <a:avLst/>
          </a:prstGeom>
          <a:noFill/>
        </p:spPr>
        <p:txBody>
          <a:bodyPr wrap="none" rtlCol="0">
            <a:spAutoFit/>
          </a:bodyPr>
          <a:lstStyle/>
          <a:p>
            <a:r>
              <a:rPr lang="en-US" altLang="zh-TW" dirty="0" smtClean="0"/>
              <a:t>Continuous Sustaining Innovation</a:t>
            </a:r>
            <a:endParaRPr lang="zh-TW" altLang="en-US" dirty="0"/>
          </a:p>
        </p:txBody>
      </p:sp>
      <p:sp>
        <p:nvSpPr>
          <p:cNvPr id="8" name="文字方塊 7"/>
          <p:cNvSpPr txBox="1"/>
          <p:nvPr/>
        </p:nvSpPr>
        <p:spPr>
          <a:xfrm>
            <a:off x="3779912" y="6488668"/>
            <a:ext cx="3307316" cy="276999"/>
          </a:xfrm>
          <a:prstGeom prst="rect">
            <a:avLst/>
          </a:prstGeom>
          <a:noFill/>
        </p:spPr>
        <p:txBody>
          <a:bodyPr wrap="none" rtlCol="0">
            <a:spAutoFit/>
          </a:bodyPr>
          <a:lstStyle/>
          <a:p>
            <a:r>
              <a:rPr lang="en-US" altLang="zh-TW" sz="1200" dirty="0" smtClean="0"/>
              <a:t>Ref. Disrupting Class, Clayton M. Christensen</a:t>
            </a:r>
            <a:endParaRPr lang="zh-TW"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8640960" cy="777875"/>
          </a:xfrm>
        </p:spPr>
        <p:txBody>
          <a:bodyPr/>
          <a:lstStyle/>
          <a:p>
            <a:r>
              <a:rPr lang="en-US" altLang="zh-TW" sz="3600" dirty="0" smtClean="0"/>
              <a:t>Traditional Education System in Democratic Regions</a:t>
            </a:r>
            <a:endParaRPr lang="zh-TW" altLang="en-US" sz="36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33</a:t>
            </a:fld>
            <a:endParaRPr lang="en-US" altLang="zh-TW"/>
          </a:p>
        </p:txBody>
      </p:sp>
      <p:pic>
        <p:nvPicPr>
          <p:cNvPr id="1026" name="Picture 2"/>
          <p:cNvPicPr>
            <a:picLocks noChangeAspect="1" noChangeArrowheads="1"/>
          </p:cNvPicPr>
          <p:nvPr/>
        </p:nvPicPr>
        <p:blipFill>
          <a:blip r:embed="rId2" cstate="print"/>
          <a:srcRect/>
          <a:stretch>
            <a:fillRect/>
          </a:stretch>
        </p:blipFill>
        <p:spPr bwMode="auto">
          <a:xfrm>
            <a:off x="683568" y="1340768"/>
            <a:ext cx="7776864" cy="5328592"/>
          </a:xfrm>
          <a:prstGeom prst="rect">
            <a:avLst/>
          </a:prstGeom>
          <a:noFill/>
          <a:ln w="9525">
            <a:noFill/>
            <a:miter lim="800000"/>
            <a:headEnd/>
            <a:tailEnd/>
          </a:ln>
        </p:spPr>
      </p:pic>
      <p:sp>
        <p:nvSpPr>
          <p:cNvPr id="6" name="文字方塊 5"/>
          <p:cNvSpPr txBox="1"/>
          <p:nvPr/>
        </p:nvSpPr>
        <p:spPr>
          <a:xfrm>
            <a:off x="1115616" y="2492896"/>
            <a:ext cx="1008112" cy="461665"/>
          </a:xfrm>
          <a:prstGeom prst="rect">
            <a:avLst/>
          </a:prstGeom>
          <a:solidFill>
            <a:schemeClr val="bg1"/>
          </a:solidFill>
        </p:spPr>
        <p:txBody>
          <a:bodyPr wrap="square" rtlCol="0">
            <a:spAutoFit/>
          </a:bodyPr>
          <a:lstStyle/>
          <a:p>
            <a:r>
              <a:rPr lang="en-US" altLang="zh-TW" sz="1200" b="1" dirty="0" smtClean="0">
                <a:solidFill>
                  <a:schemeClr val="tx1">
                    <a:lumMod val="95000"/>
                    <a:lumOff val="5000"/>
                  </a:schemeClr>
                </a:solidFill>
              </a:rPr>
              <a:t>every student</a:t>
            </a:r>
          </a:p>
        </p:txBody>
      </p:sp>
      <p:sp>
        <p:nvSpPr>
          <p:cNvPr id="7" name="文字方塊 6"/>
          <p:cNvSpPr txBox="1"/>
          <p:nvPr/>
        </p:nvSpPr>
        <p:spPr>
          <a:xfrm>
            <a:off x="3995936" y="1484784"/>
            <a:ext cx="3621504" cy="369332"/>
          </a:xfrm>
          <a:prstGeom prst="rect">
            <a:avLst/>
          </a:prstGeom>
          <a:noFill/>
        </p:spPr>
        <p:txBody>
          <a:bodyPr wrap="none" rtlCol="0">
            <a:spAutoFit/>
          </a:bodyPr>
          <a:lstStyle/>
          <a:p>
            <a:r>
              <a:rPr lang="en-US" altLang="zh-TW" dirty="0" smtClean="0"/>
              <a:t>Continuous Sustaining Innovation</a:t>
            </a:r>
            <a:endParaRPr lang="zh-TW" altLang="en-US" dirty="0"/>
          </a:p>
        </p:txBody>
      </p:sp>
      <p:sp>
        <p:nvSpPr>
          <p:cNvPr id="8" name="文字方塊 7"/>
          <p:cNvSpPr txBox="1"/>
          <p:nvPr/>
        </p:nvSpPr>
        <p:spPr>
          <a:xfrm>
            <a:off x="3779912" y="6488668"/>
            <a:ext cx="3307316" cy="276999"/>
          </a:xfrm>
          <a:prstGeom prst="rect">
            <a:avLst/>
          </a:prstGeom>
          <a:noFill/>
        </p:spPr>
        <p:txBody>
          <a:bodyPr wrap="none" rtlCol="0">
            <a:spAutoFit/>
          </a:bodyPr>
          <a:lstStyle/>
          <a:p>
            <a:r>
              <a:rPr lang="en-US" altLang="zh-TW" sz="1200" dirty="0" smtClean="0"/>
              <a:t>Ref. Disrupting Class, Clayton M. Christensen</a:t>
            </a:r>
            <a:endParaRPr lang="zh-TW" alt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1066130"/>
          </a:xfrm>
        </p:spPr>
        <p:txBody>
          <a:bodyPr/>
          <a:lstStyle/>
          <a:p>
            <a:r>
              <a:rPr lang="en-US" altLang="zh-TW" dirty="0" smtClean="0"/>
              <a:t>U.S. President</a:t>
            </a:r>
            <a:br>
              <a:rPr lang="en-US" altLang="zh-TW" dirty="0" smtClean="0"/>
            </a:br>
            <a:r>
              <a:rPr lang="en-US" altLang="zh-TW" dirty="0" smtClean="0"/>
              <a:t>John Adams famously said:</a:t>
            </a:r>
            <a:endParaRPr lang="zh-TW" altLang="en-US" dirty="0"/>
          </a:p>
        </p:txBody>
      </p:sp>
      <p:sp>
        <p:nvSpPr>
          <p:cNvPr id="3" name="內容版面配置區 2"/>
          <p:cNvSpPr>
            <a:spLocks noGrp="1"/>
          </p:cNvSpPr>
          <p:nvPr>
            <p:ph idx="1"/>
          </p:nvPr>
        </p:nvSpPr>
        <p:spPr>
          <a:xfrm>
            <a:off x="468313" y="1700807"/>
            <a:ext cx="8229600" cy="4569817"/>
          </a:xfrm>
        </p:spPr>
        <p:txBody>
          <a:bodyPr/>
          <a:lstStyle/>
          <a:p>
            <a:r>
              <a:rPr lang="en-US" altLang="zh-TW" sz="2400" dirty="0" smtClean="0"/>
              <a:t>I must study politics and war that my sons may have liberty to study mathematics and philosophy. </a:t>
            </a:r>
          </a:p>
          <a:p>
            <a:r>
              <a:rPr lang="en-US" altLang="zh-TW" sz="2400" dirty="0" smtClean="0"/>
              <a:t>My sons ought to study mathematics and philosophy, geography, natural history, naval architecture, navigation, commerce, and agriculture in order to give their children a right to study painting, poetry, music, architecture, statuary, tapestry, and porcelain.</a:t>
            </a:r>
            <a:endParaRPr lang="zh-TW" altLang="en-US" sz="24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34</a:t>
            </a:fld>
            <a:endParaRPr lang="en-US" altLang="zh-TW"/>
          </a:p>
        </p:txBody>
      </p:sp>
      <p:sp>
        <p:nvSpPr>
          <p:cNvPr id="5" name="文字方塊 4"/>
          <p:cNvSpPr txBox="1"/>
          <p:nvPr/>
        </p:nvSpPr>
        <p:spPr>
          <a:xfrm>
            <a:off x="971600" y="4869160"/>
            <a:ext cx="7416824" cy="1384995"/>
          </a:xfrm>
          <a:prstGeom prst="rect">
            <a:avLst/>
          </a:prstGeom>
          <a:noFill/>
        </p:spPr>
        <p:txBody>
          <a:bodyPr wrap="square" rtlCol="0">
            <a:spAutoFit/>
          </a:bodyPr>
          <a:lstStyle/>
          <a:p>
            <a:r>
              <a:rPr lang="en-US" altLang="zh-TW" sz="2800" i="1" dirty="0" smtClean="0"/>
              <a:t>Prosperity can be an enemy to motivation to</a:t>
            </a:r>
          </a:p>
          <a:p>
            <a:r>
              <a:rPr lang="en-US" altLang="zh-TW" sz="2800" i="1" dirty="0" smtClean="0"/>
              <a:t>study topics that are not taught in intrinsically motivating ways.</a:t>
            </a:r>
            <a:endParaRPr lang="zh-TW" altLang="en-US" sz="28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Intrinsic Motivation and</a:t>
            </a:r>
            <a:br>
              <a:rPr lang="en-US" altLang="zh-TW" dirty="0" smtClean="0"/>
            </a:br>
            <a:r>
              <a:rPr lang="en-US" altLang="zh-TW" dirty="0" smtClean="0"/>
              <a:t> Extrinsic Motivation</a:t>
            </a:r>
            <a:endParaRPr lang="zh-TW" altLang="en-US" dirty="0"/>
          </a:p>
        </p:txBody>
      </p:sp>
      <p:sp>
        <p:nvSpPr>
          <p:cNvPr id="3" name="內容版面配置區 2"/>
          <p:cNvSpPr>
            <a:spLocks noGrp="1"/>
          </p:cNvSpPr>
          <p:nvPr>
            <p:ph idx="1"/>
          </p:nvPr>
        </p:nvSpPr>
        <p:spPr/>
        <p:txBody>
          <a:bodyPr/>
          <a:lstStyle/>
          <a:p>
            <a:r>
              <a:rPr lang="en-US" altLang="zh-TW" sz="2400" dirty="0" smtClean="0"/>
              <a:t>Intrinsic motivation reflects the desire to do something because it is enjoyable.  If we are intrinsically motivated, we would </a:t>
            </a:r>
            <a:r>
              <a:rPr lang="en-US" altLang="zh-TW" sz="2400" i="1" dirty="0" smtClean="0"/>
              <a:t>not </a:t>
            </a:r>
            <a:r>
              <a:rPr lang="en-US" altLang="zh-TW" sz="2400" dirty="0" smtClean="0"/>
              <a:t>be worried about external rewards such as praise or awards.  If we are intrinsically motivated, the enjoyment we experience would be sufficient for us to want to perform the activity in the future.</a:t>
            </a:r>
          </a:p>
          <a:p>
            <a:r>
              <a:rPr lang="en-US" altLang="zh-TW" sz="2400" b="1" dirty="0" smtClean="0"/>
              <a:t> </a:t>
            </a:r>
            <a:r>
              <a:rPr lang="en-US" altLang="zh-TW" sz="2400" dirty="0" smtClean="0"/>
              <a:t>Extrinsic motivation reflects the desire to do something because of external rewards such as awards, money, and praise.  People who are extrinsically motivated may not enjoy certain activities.  They may only wish to engage in certain activities because they wish to receive some external reward.</a:t>
            </a:r>
            <a:endParaRPr lang="zh-TW" altLang="en-US" sz="24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35</a:t>
            </a:fld>
            <a:endParaRPr lang="en-US" altLang="zh-TW"/>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Examples of Extrinsic and Intrinsic</a:t>
            </a:r>
            <a:endParaRPr lang="zh-TW" altLang="en-US" dirty="0"/>
          </a:p>
        </p:txBody>
      </p:sp>
      <p:sp>
        <p:nvSpPr>
          <p:cNvPr id="3" name="內容版面配置區 2"/>
          <p:cNvSpPr>
            <a:spLocks noGrp="1"/>
          </p:cNvSpPr>
          <p:nvPr>
            <p:ph idx="1"/>
          </p:nvPr>
        </p:nvSpPr>
        <p:spPr>
          <a:xfrm>
            <a:off x="467544" y="1268760"/>
            <a:ext cx="8229600" cy="4857750"/>
          </a:xfrm>
        </p:spPr>
        <p:txBody>
          <a:bodyPr/>
          <a:lstStyle/>
          <a:p>
            <a:r>
              <a:rPr lang="en-US" altLang="zh-TW" sz="2000" dirty="0" smtClean="0"/>
              <a:t>There are many possible extrinsic motivation examples.  The writer who only writes poems to be submitted to poetry contests would be one example of extrinsic motivation.   The person who dislikes sales but accepts a sales position because he or she desires to earn an above average salary is another example of extrinsic motivation.   A third example of extrinsic motivation is selecting a major in college based on salary and prestige, rather than personal interest in the major.</a:t>
            </a:r>
          </a:p>
          <a:p>
            <a:r>
              <a:rPr lang="en-US" altLang="zh-TW" sz="2000" dirty="0" smtClean="0"/>
              <a:t>Teachers may be very interested in fostering intrinsic motivation.  If students are only interested in receiving grades or praise, and do not enjoy learning, then teaching may be very difficult.  Students may not wish to think or apply their knowledge.  They may only be concerned with what will be on the tests.  In contrast, students who are intrinsically motivated may enjoy challenging work, and may think in greater depth about ideas.  Teachers may be able to foster intrinsic motivation by having students work on projects that allow them to see how the information is relevant to their lives.</a:t>
            </a:r>
            <a:endParaRPr lang="zh-TW" altLang="en-US" sz="20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36</a:t>
            </a:fld>
            <a:endParaRPr lang="en-US" altLang="zh-TW"/>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Malaise in Education</a:t>
            </a:r>
            <a:endParaRPr lang="zh-TW" altLang="en-US" dirty="0"/>
          </a:p>
        </p:txBody>
      </p:sp>
      <p:sp>
        <p:nvSpPr>
          <p:cNvPr id="3" name="內容版面配置區 2"/>
          <p:cNvSpPr>
            <a:spLocks noGrp="1"/>
          </p:cNvSpPr>
          <p:nvPr>
            <p:ph idx="1"/>
          </p:nvPr>
        </p:nvSpPr>
        <p:spPr/>
        <p:txBody>
          <a:bodyPr/>
          <a:lstStyle/>
          <a:p>
            <a:r>
              <a:rPr lang="en-US" altLang="zh-TW" sz="2000" dirty="0" smtClean="0"/>
              <a:t>As a developing country develops an industrial-based economy, studying science, math, and engineering offer big rewards that ensure students an escape from poverty. When the same country achieves stability and prosperity, students have more freedom to study subjects that they find fun and intrinsically motivating.</a:t>
            </a:r>
          </a:p>
          <a:p>
            <a:r>
              <a:rPr lang="en-US" altLang="zh-TW" sz="2000" dirty="0" smtClean="0"/>
              <a:t>This is a key reason why technological advantage shifted first from US/EU to Japan and is now shifting to China and India. Because of a variety of cultural, economic, and societal factors, the United States’ schools as a typical example start from a disadvantage compared to many of their international counterparts, where there is far more extrinsic motivation present in society</a:t>
            </a:r>
          </a:p>
          <a:p>
            <a:r>
              <a:rPr lang="en-US" altLang="zh-TW" sz="2000" b="1" i="1" dirty="0" smtClean="0"/>
              <a:t>Schooling can and should be an intrinsically motivating experience. The questions are why this often has not been the case, and how to resolve these problems.</a:t>
            </a:r>
            <a:endParaRPr lang="zh-TW" altLang="en-US" sz="2000" b="1" i="1"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37</a:t>
            </a:fld>
            <a:endParaRPr lang="en-US" altLang="zh-TW"/>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Public Education System:</a:t>
            </a:r>
            <a:br>
              <a:rPr lang="en-US" altLang="zh-TW" sz="3600" dirty="0" smtClean="0"/>
            </a:br>
            <a:r>
              <a:rPr lang="en-US" altLang="zh-TW" sz="3600" dirty="0" smtClean="0"/>
              <a:t>Value-Chain Business and Monolithic</a:t>
            </a:r>
            <a:endParaRPr lang="zh-TW" altLang="en-US" sz="36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38</a:t>
            </a:fld>
            <a:endParaRPr lang="en-US" altLang="zh-TW"/>
          </a:p>
        </p:txBody>
      </p:sp>
      <p:pic>
        <p:nvPicPr>
          <p:cNvPr id="3074" name="Picture 2"/>
          <p:cNvPicPr>
            <a:picLocks noGrp="1" noChangeAspect="1" noChangeArrowheads="1"/>
          </p:cNvPicPr>
          <p:nvPr>
            <p:ph idx="1"/>
          </p:nvPr>
        </p:nvPicPr>
        <p:blipFill>
          <a:blip r:embed="rId2" cstate="print"/>
          <a:srcRect/>
          <a:stretch>
            <a:fillRect/>
          </a:stretch>
        </p:blipFill>
        <p:spPr bwMode="auto">
          <a:xfrm>
            <a:off x="1259632" y="1484784"/>
            <a:ext cx="6408712" cy="489654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Education Commercial System</a:t>
            </a:r>
            <a:endParaRPr lang="zh-TW" altLang="en-US" dirty="0"/>
          </a:p>
        </p:txBody>
      </p:sp>
      <p:sp>
        <p:nvSpPr>
          <p:cNvPr id="3" name="內容版面配置區 2"/>
          <p:cNvSpPr>
            <a:spLocks noGrp="1"/>
          </p:cNvSpPr>
          <p:nvPr>
            <p:ph idx="1"/>
          </p:nvPr>
        </p:nvSpPr>
        <p:spPr/>
        <p:txBody>
          <a:bodyPr/>
          <a:lstStyle/>
          <a:p>
            <a:r>
              <a:rPr lang="en-US" altLang="zh-TW" dirty="0" smtClean="0"/>
              <a:t>Step 1: Producing and Distributing Textbooks and Instructional Materials</a:t>
            </a:r>
          </a:p>
          <a:p>
            <a:r>
              <a:rPr lang="en-US" altLang="zh-TW" dirty="0" smtClean="0"/>
              <a:t>Step 2: Marketing and Distribution</a:t>
            </a:r>
          </a:p>
          <a:p>
            <a:r>
              <a:rPr lang="en-US" altLang="zh-TW" dirty="0" smtClean="0"/>
              <a:t>Subsequent Steps in the Monolithic Mode</a:t>
            </a:r>
          </a:p>
          <a:p>
            <a:r>
              <a:rPr lang="en-US" altLang="zh-TW" dirty="0" smtClean="0"/>
              <a:t>Note how everything in the system (except step 4, the small amount of time teachers have available to offer individual help) is designed to treat all students the same</a:t>
            </a:r>
            <a:endParaRPr lang="zh-TW" altLang="en-US"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39</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smtClean="0"/>
              <a:t>Links and Reading Materials</a:t>
            </a:r>
          </a:p>
        </p:txBody>
      </p:sp>
      <p:sp>
        <p:nvSpPr>
          <p:cNvPr id="26627" name="Rectangle 3"/>
          <p:cNvSpPr>
            <a:spLocks noGrp="1" noChangeArrowheads="1"/>
          </p:cNvSpPr>
          <p:nvPr>
            <p:ph type="body" idx="1"/>
          </p:nvPr>
        </p:nvSpPr>
        <p:spPr/>
        <p:txBody>
          <a:bodyPr/>
          <a:lstStyle/>
          <a:p>
            <a:pPr eaLnBrk="1" hangingPunct="1"/>
            <a:r>
              <a:rPr lang="en-US" altLang="zh-TW" sz="2800" smtClean="0"/>
              <a:t>http://mitworld.mit.edu/video/519/</a:t>
            </a:r>
          </a:p>
          <a:p>
            <a:pPr eaLnBrk="1" hangingPunct="1"/>
            <a:r>
              <a:rPr lang="en-US" altLang="zh-TW" sz="2800" smtClean="0">
                <a:hlinkClick r:id=""/>
              </a:rPr>
              <a:t>http://www.thomaslfriedman.com/media</a:t>
            </a:r>
            <a:endParaRPr lang="en-US" altLang="zh-TW" sz="2800" smtClean="0"/>
          </a:p>
          <a:p>
            <a:pPr eaLnBrk="1" hangingPunct="1"/>
            <a:r>
              <a:rPr lang="en-US" altLang="zh-TW" sz="2800" smtClean="0">
                <a:hlinkClick r:id=""/>
              </a:rPr>
              <a:t>http://macmillan.hosted.panopto.com/CourseCast/Viewer/Default.aspx?id=610215c3-a3c8-429c-9dcd-3f8b72ee8a99</a:t>
            </a:r>
            <a:endParaRPr lang="en-US" altLang="zh-TW" sz="2800" smtClean="0"/>
          </a:p>
          <a:p>
            <a:pPr eaLnBrk="1" hangingPunct="1"/>
            <a:r>
              <a:rPr lang="en-US" altLang="zh-TW" sz="2800" smtClean="0">
                <a:hlinkClick r:id=""/>
              </a:rPr>
              <a:t>http://deimos3.apple.com/WebObjects/Core.woa/Browse/uc.princeton.edu.1520400068</a:t>
            </a:r>
            <a:endParaRPr lang="en-US" altLang="zh-TW" sz="2800" smtClean="0"/>
          </a:p>
          <a:p>
            <a:pPr eaLnBrk="1" hangingPunct="1"/>
            <a:r>
              <a:rPr lang="en-US" altLang="zh-TW" sz="2800" smtClean="0"/>
              <a:t>http://deimos3.apple.com/WebObjects/Core.woa/Browse/mit.edu.1472156963</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4</a:t>
            </a:fld>
            <a:endParaRPr lang="en-US" altLang="zh-TW"/>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Asymmetric Competition:</a:t>
            </a:r>
            <a:br>
              <a:rPr lang="en-US" altLang="zh-TW" dirty="0" smtClean="0"/>
            </a:br>
            <a:r>
              <a:rPr lang="en-US" altLang="zh-TW" dirty="0" smtClean="0"/>
              <a:t>Disruptive Class</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40</a:t>
            </a:fld>
            <a:endParaRPr lang="en-US" altLang="zh-TW"/>
          </a:p>
        </p:txBody>
      </p:sp>
      <p:pic>
        <p:nvPicPr>
          <p:cNvPr id="2050" name="Picture 2"/>
          <p:cNvPicPr>
            <a:picLocks noChangeAspect="1" noChangeArrowheads="1"/>
          </p:cNvPicPr>
          <p:nvPr/>
        </p:nvPicPr>
        <p:blipFill>
          <a:blip r:embed="rId2" cstate="print"/>
          <a:srcRect/>
          <a:stretch>
            <a:fillRect/>
          </a:stretch>
        </p:blipFill>
        <p:spPr bwMode="auto">
          <a:xfrm>
            <a:off x="683568" y="1412776"/>
            <a:ext cx="7848872" cy="5042148"/>
          </a:xfrm>
          <a:prstGeom prst="rect">
            <a:avLst/>
          </a:prstGeom>
          <a:noFill/>
          <a:ln w="9525">
            <a:noFill/>
            <a:miter lim="800000"/>
            <a:headEnd/>
            <a:tailEnd/>
          </a:ln>
        </p:spPr>
      </p:pic>
      <p:sp>
        <p:nvSpPr>
          <p:cNvPr id="6" name="文字方塊 5"/>
          <p:cNvSpPr txBox="1"/>
          <p:nvPr/>
        </p:nvSpPr>
        <p:spPr>
          <a:xfrm>
            <a:off x="3779912" y="6488668"/>
            <a:ext cx="3307316" cy="276999"/>
          </a:xfrm>
          <a:prstGeom prst="rect">
            <a:avLst/>
          </a:prstGeom>
          <a:noFill/>
        </p:spPr>
        <p:txBody>
          <a:bodyPr wrap="none" rtlCol="0">
            <a:spAutoFit/>
          </a:bodyPr>
          <a:lstStyle/>
          <a:p>
            <a:r>
              <a:rPr lang="en-US" altLang="zh-TW" sz="1200" dirty="0" smtClean="0"/>
              <a:t>Ref. Disrupting Class, Clayton M. Christensen</a:t>
            </a:r>
            <a:endParaRPr lang="zh-TW" alt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Disruptive Class</a:t>
            </a:r>
            <a:endParaRPr lang="zh-TW" altLang="en-US" dirty="0"/>
          </a:p>
        </p:txBody>
      </p:sp>
      <p:sp>
        <p:nvSpPr>
          <p:cNvPr id="3" name="內容版面配置區 2"/>
          <p:cNvSpPr>
            <a:spLocks noGrp="1"/>
          </p:cNvSpPr>
          <p:nvPr>
            <p:ph idx="1"/>
          </p:nvPr>
        </p:nvSpPr>
        <p:spPr>
          <a:xfrm>
            <a:off x="467544" y="1196752"/>
            <a:ext cx="8229600" cy="4857750"/>
          </a:xfrm>
        </p:spPr>
        <p:txBody>
          <a:bodyPr/>
          <a:lstStyle/>
          <a:p>
            <a:r>
              <a:rPr lang="en-US" altLang="zh-TW" sz="1600" dirty="0" smtClean="0"/>
              <a:t>Teacher-led Monolithic instruction: Textbook development and production, school district adoption decisions, the systems of instruction, and assessment are al monolithic because customization is prohibitively expensive.</a:t>
            </a:r>
          </a:p>
          <a:p>
            <a:r>
              <a:rPr lang="en-US" altLang="zh-TW" sz="1600" dirty="0" smtClean="0"/>
              <a:t>Online learning representing the first stage of instructional disruption called computer-based learning, takes root competing against </a:t>
            </a:r>
            <a:r>
              <a:rPr lang="en-US" altLang="zh-TW" sz="1600" dirty="0" err="1" smtClean="0"/>
              <a:t>nonconsumption</a:t>
            </a:r>
            <a:r>
              <a:rPr lang="en-US" altLang="zh-TW" sz="1600" dirty="0" smtClean="0"/>
              <a:t>. It is already underway and is being fueled primarily by the economics of the teacher-led model—by the inability of schools to offer the courses that students want or need to take. The courses in this stage look a lot like the courses in the back plane in that they tend to be designed by and taught to people with the dominant type of intelligence in the field. They constitute complete courses and tend to be made and marketed by companies with value-chain business models.</a:t>
            </a:r>
          </a:p>
          <a:p>
            <a:r>
              <a:rPr lang="en-US" altLang="zh-TW" sz="1600" dirty="0" smtClean="0"/>
              <a:t>Student-centric learning depicts the second stage of disruption. The products in this wave will be user-developed online tools for tutoring. They will be distributed to students, teachers, and parents through a user network, not a value chain. Its products will be modular, which will make customization easy. In a manner analogous to the way that software developers can build their custom operating systems by inserting kernels of Linux exactly where they are needed, users will select these tutorial modules and then insert them, like “kernels,” to augment and customize the courses to the learning needs of each different type of learner. Ultimately, people will assemble them together into entire courses whose approach is truly student-centric—custom-configured to each different type of learner.</a:t>
            </a:r>
          </a:p>
          <a:p>
            <a:endParaRPr lang="zh-TW" altLang="en-US" sz="1600" dirty="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41</a:t>
            </a:fld>
            <a:endParaRPr lang="en-US" altLang="zh-TW"/>
          </a:p>
        </p:txBody>
      </p:sp>
      <p:sp>
        <p:nvSpPr>
          <p:cNvPr id="6" name="文字方塊 5"/>
          <p:cNvSpPr txBox="1"/>
          <p:nvPr/>
        </p:nvSpPr>
        <p:spPr>
          <a:xfrm>
            <a:off x="3779912" y="6488668"/>
            <a:ext cx="3307316" cy="276999"/>
          </a:xfrm>
          <a:prstGeom prst="rect">
            <a:avLst/>
          </a:prstGeom>
          <a:noFill/>
        </p:spPr>
        <p:txBody>
          <a:bodyPr wrap="none" rtlCol="0">
            <a:spAutoFit/>
          </a:bodyPr>
          <a:lstStyle/>
          <a:p>
            <a:r>
              <a:rPr lang="en-US" altLang="zh-TW" sz="1200" dirty="0" smtClean="0"/>
              <a:t>Ref. Disrupting Class, Clayton M. Christensen</a:t>
            </a:r>
            <a:endParaRPr lang="zh-TW" altLang="en-US"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dirty="0" smtClean="0"/>
              <a:t>Globalization: Impact on Jobs</a:t>
            </a:r>
          </a:p>
        </p:txBody>
      </p:sp>
      <p:sp>
        <p:nvSpPr>
          <p:cNvPr id="33795" name="Rectangle 3"/>
          <p:cNvSpPr>
            <a:spLocks noGrp="1" noChangeArrowheads="1"/>
          </p:cNvSpPr>
          <p:nvPr>
            <p:ph type="body" idx="1"/>
          </p:nvPr>
        </p:nvSpPr>
        <p:spPr>
          <a:xfrm>
            <a:off x="468313" y="1196975"/>
            <a:ext cx="8229600" cy="4857750"/>
          </a:xfrm>
        </p:spPr>
        <p:txBody>
          <a:bodyPr/>
          <a:lstStyle/>
          <a:p>
            <a:pPr eaLnBrk="1" hangingPunct="1">
              <a:lnSpc>
                <a:spcPct val="90000"/>
              </a:lnSpc>
            </a:pPr>
            <a:r>
              <a:rPr lang="en-US" altLang="zh-TW" smtClean="0"/>
              <a:t>Three types of jobs in current market</a:t>
            </a:r>
          </a:p>
          <a:p>
            <a:pPr lvl="1" eaLnBrk="1" hangingPunct="1">
              <a:lnSpc>
                <a:spcPct val="90000"/>
              </a:lnSpc>
            </a:pPr>
            <a:r>
              <a:rPr lang="en-US" altLang="zh-TW" smtClean="0"/>
              <a:t>Fungible Jobs</a:t>
            </a:r>
          </a:p>
          <a:p>
            <a:pPr lvl="2" eaLnBrk="1" hangingPunct="1">
              <a:lnSpc>
                <a:spcPct val="90000"/>
              </a:lnSpc>
            </a:pPr>
            <a:r>
              <a:rPr lang="en-US" altLang="zh-TW" smtClean="0"/>
              <a:t>Repetitive and skill-based work</a:t>
            </a:r>
          </a:p>
          <a:p>
            <a:pPr lvl="2" eaLnBrk="1" hangingPunct="1">
              <a:lnSpc>
                <a:spcPct val="90000"/>
              </a:lnSpc>
            </a:pPr>
            <a:r>
              <a:rPr lang="en-US" altLang="zh-TW" smtClean="0"/>
              <a:t>Easily digitized and not tied to a particular location</a:t>
            </a:r>
          </a:p>
          <a:p>
            <a:pPr lvl="2" eaLnBrk="1" hangingPunct="1">
              <a:lnSpc>
                <a:spcPct val="90000"/>
              </a:lnSpc>
            </a:pPr>
            <a:r>
              <a:rPr lang="en-US" altLang="zh-TW" smtClean="0"/>
              <a:t>Easily outsourced</a:t>
            </a:r>
          </a:p>
          <a:p>
            <a:pPr lvl="1" eaLnBrk="1" hangingPunct="1">
              <a:lnSpc>
                <a:spcPct val="90000"/>
              </a:lnSpc>
            </a:pPr>
            <a:r>
              <a:rPr lang="en-US" altLang="zh-TW" smtClean="0"/>
              <a:t>Anchored Jobs</a:t>
            </a:r>
          </a:p>
          <a:p>
            <a:pPr lvl="2" eaLnBrk="1" hangingPunct="1">
              <a:lnSpc>
                <a:spcPct val="90000"/>
              </a:lnSpc>
            </a:pPr>
            <a:r>
              <a:rPr lang="en-US" altLang="zh-TW" smtClean="0"/>
              <a:t>Must be performed in a particular location</a:t>
            </a:r>
          </a:p>
          <a:p>
            <a:pPr lvl="1" eaLnBrk="1" hangingPunct="1">
              <a:lnSpc>
                <a:spcPct val="90000"/>
              </a:lnSpc>
            </a:pPr>
            <a:r>
              <a:rPr lang="en-US" altLang="zh-TW" smtClean="0"/>
              <a:t>Value-add Jobs</a:t>
            </a:r>
          </a:p>
          <a:p>
            <a:pPr lvl="2" eaLnBrk="1" hangingPunct="1">
              <a:lnSpc>
                <a:spcPct val="90000"/>
              </a:lnSpc>
            </a:pPr>
            <a:r>
              <a:rPr lang="en-US" altLang="zh-TW" smtClean="0"/>
              <a:t>Require specialized skills and knowledge</a:t>
            </a:r>
          </a:p>
          <a:p>
            <a:pPr lvl="2" eaLnBrk="1" hangingPunct="1">
              <a:lnSpc>
                <a:spcPct val="90000"/>
              </a:lnSpc>
            </a:pPr>
            <a:r>
              <a:rPr lang="en-US" altLang="zh-TW" smtClean="0"/>
              <a:t>Knowledge must be across a number of disciplines and deep</a:t>
            </a:r>
          </a:p>
        </p:txBody>
      </p:sp>
      <p:sp>
        <p:nvSpPr>
          <p:cNvPr id="33796" name="Rectangle 4"/>
          <p:cNvSpPr>
            <a:spLocks noChangeArrowheads="1"/>
          </p:cNvSpPr>
          <p:nvPr/>
        </p:nvSpPr>
        <p:spPr bwMode="auto">
          <a:xfrm>
            <a:off x="1331913" y="5949950"/>
            <a:ext cx="6248400" cy="609600"/>
          </a:xfrm>
          <a:prstGeom prst="rect">
            <a:avLst/>
          </a:prstGeom>
          <a:solidFill>
            <a:schemeClr val="accent1"/>
          </a:solidFill>
          <a:ln w="12700">
            <a:solidFill>
              <a:schemeClr val="tx1"/>
            </a:solidFill>
            <a:miter lim="800000"/>
            <a:headEnd/>
            <a:tailEnd/>
          </a:ln>
        </p:spPr>
        <p:txBody>
          <a:bodyPr wrap="none" anchor="ctr"/>
          <a:lstStyle/>
          <a:p>
            <a:pPr algn="ctr" eaLnBrk="0" hangingPunct="0"/>
            <a:r>
              <a:rPr kumimoji="0" lang="en-US" altLang="zh-TW" sz="2000" b="1">
                <a:solidFill>
                  <a:srgbClr val="000000"/>
                </a:solidFill>
              </a:rPr>
              <a:t>The individual worker is responsible for managing</a:t>
            </a:r>
          </a:p>
          <a:p>
            <a:pPr algn="ctr" eaLnBrk="0" hangingPunct="0"/>
            <a:r>
              <a:rPr kumimoji="0" lang="en-US" altLang="zh-TW" sz="2000" b="1">
                <a:solidFill>
                  <a:srgbClr val="000000"/>
                </a:solidFill>
              </a:rPr>
              <a:t>his or her own career, risks, and economic security</a:t>
            </a:r>
          </a:p>
        </p:txBody>
      </p:sp>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42</a:t>
            </a:fld>
            <a:endParaRPr lang="en-US" altLang="zh-TW"/>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TW" smtClean="0"/>
              <a:t>Becoming an “Untouchable”</a:t>
            </a:r>
          </a:p>
        </p:txBody>
      </p:sp>
      <p:sp>
        <p:nvSpPr>
          <p:cNvPr id="34819" name="Rectangle 3"/>
          <p:cNvSpPr>
            <a:spLocks noGrp="1" noChangeArrowheads="1"/>
          </p:cNvSpPr>
          <p:nvPr>
            <p:ph type="body" idx="1"/>
          </p:nvPr>
        </p:nvSpPr>
        <p:spPr>
          <a:noFill/>
        </p:spPr>
        <p:txBody>
          <a:bodyPr/>
          <a:lstStyle/>
          <a:p>
            <a:pPr eaLnBrk="1" hangingPunct="1"/>
            <a:r>
              <a:rPr lang="en-US" altLang="zh-TW" sz="2800" smtClean="0"/>
              <a:t>Four types of workers in current market</a:t>
            </a:r>
          </a:p>
          <a:p>
            <a:pPr lvl="1" eaLnBrk="1" hangingPunct="1"/>
            <a:r>
              <a:rPr lang="en-US" altLang="zh-TW" sz="2400" smtClean="0"/>
              <a:t>Special Workers</a:t>
            </a:r>
          </a:p>
          <a:p>
            <a:pPr lvl="2" eaLnBrk="1" hangingPunct="1"/>
            <a:r>
              <a:rPr lang="en-US" altLang="zh-TW" sz="2000" smtClean="0"/>
              <a:t>Special people like sports stars, movie actors, etc.</a:t>
            </a:r>
          </a:p>
          <a:p>
            <a:pPr lvl="1" eaLnBrk="1" hangingPunct="1"/>
            <a:r>
              <a:rPr lang="en-US" altLang="zh-TW" sz="2400" smtClean="0"/>
              <a:t>Specialized Workers</a:t>
            </a:r>
          </a:p>
          <a:p>
            <a:pPr lvl="2" eaLnBrk="1" hangingPunct="1"/>
            <a:r>
              <a:rPr lang="en-US" altLang="zh-TW" sz="2000" smtClean="0"/>
              <a:t>Work cannot be outsourced</a:t>
            </a:r>
          </a:p>
          <a:p>
            <a:pPr lvl="2" eaLnBrk="1" hangingPunct="1"/>
            <a:r>
              <a:rPr lang="en-US" altLang="zh-TW" sz="2000" smtClean="0"/>
              <a:t>Skills in high demand and not fungible</a:t>
            </a:r>
          </a:p>
          <a:p>
            <a:pPr lvl="1" eaLnBrk="1" hangingPunct="1"/>
            <a:r>
              <a:rPr lang="en-US" altLang="zh-TW" sz="2400" smtClean="0"/>
              <a:t>Anchored Workers</a:t>
            </a:r>
          </a:p>
          <a:p>
            <a:pPr lvl="2" eaLnBrk="1" hangingPunct="1"/>
            <a:r>
              <a:rPr lang="en-US" altLang="zh-TW" sz="2000" smtClean="0"/>
              <a:t>Tied to a specific location</a:t>
            </a:r>
          </a:p>
          <a:p>
            <a:pPr lvl="1" eaLnBrk="1" hangingPunct="1"/>
            <a:r>
              <a:rPr lang="en-US" altLang="zh-TW" sz="2400" smtClean="0"/>
              <a:t>Really Adaptable Workers</a:t>
            </a:r>
          </a:p>
          <a:p>
            <a:pPr lvl="2" eaLnBrk="1" hangingPunct="1"/>
            <a:r>
              <a:rPr lang="en-US" altLang="zh-TW" sz="2000" smtClean="0"/>
              <a:t>Constantly acquire new skills, knowledge, expertise</a:t>
            </a:r>
          </a:p>
          <a:p>
            <a:pPr lvl="2" eaLnBrk="1" hangingPunct="1"/>
            <a:r>
              <a:rPr lang="en-US" altLang="zh-TW" sz="2000" smtClean="0"/>
              <a:t>Look for unique and creative components of job</a:t>
            </a:r>
          </a:p>
        </p:txBody>
      </p:sp>
      <p:sp>
        <p:nvSpPr>
          <p:cNvPr id="34820" name="Rectangle 4"/>
          <p:cNvSpPr>
            <a:spLocks noChangeArrowheads="1"/>
          </p:cNvSpPr>
          <p:nvPr/>
        </p:nvSpPr>
        <p:spPr bwMode="auto">
          <a:xfrm>
            <a:off x="1116013" y="5876925"/>
            <a:ext cx="6248400" cy="609600"/>
          </a:xfrm>
          <a:prstGeom prst="rect">
            <a:avLst/>
          </a:prstGeom>
          <a:solidFill>
            <a:schemeClr val="accent1"/>
          </a:solidFill>
          <a:ln w="12700">
            <a:solidFill>
              <a:schemeClr val="tx1"/>
            </a:solidFill>
            <a:miter lim="800000"/>
            <a:headEnd/>
            <a:tailEnd/>
          </a:ln>
        </p:spPr>
        <p:txBody>
          <a:bodyPr wrap="none" anchor="ctr"/>
          <a:lstStyle/>
          <a:p>
            <a:pPr algn="ctr" eaLnBrk="0" hangingPunct="0"/>
            <a:r>
              <a:rPr kumimoji="0" lang="en-US" altLang="zh-TW" sz="2000" b="1">
                <a:solidFill>
                  <a:srgbClr val="000000"/>
                </a:solidFill>
              </a:rPr>
              <a:t>Untouchables are people whose jobs cannot be </a:t>
            </a:r>
          </a:p>
          <a:p>
            <a:pPr algn="ctr" eaLnBrk="0" hangingPunct="0"/>
            <a:r>
              <a:rPr kumimoji="0" lang="en-US" altLang="zh-TW" sz="2000" b="1">
                <a:solidFill>
                  <a:srgbClr val="000000"/>
                </a:solidFill>
              </a:rPr>
              <a:t>outsourced, digitized, or automated</a:t>
            </a:r>
          </a:p>
        </p:txBody>
      </p:sp>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43</a:t>
            </a:fld>
            <a:endParaRPr lang="en-US" altLang="zh-TW"/>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TW" smtClean="0"/>
              <a:t>Help Wanted Ads in a Flat World</a:t>
            </a:r>
          </a:p>
        </p:txBody>
      </p:sp>
      <p:sp>
        <p:nvSpPr>
          <p:cNvPr id="35843" name="Rectangle 3"/>
          <p:cNvSpPr>
            <a:spLocks noGrp="1" noChangeArrowheads="1"/>
          </p:cNvSpPr>
          <p:nvPr>
            <p:ph type="body" idx="1"/>
          </p:nvPr>
        </p:nvSpPr>
        <p:spPr/>
        <p:txBody>
          <a:bodyPr/>
          <a:lstStyle/>
          <a:p>
            <a:pPr marL="285750" indent="-285750" eaLnBrk="1" hangingPunct="1">
              <a:lnSpc>
                <a:spcPct val="90000"/>
              </a:lnSpc>
            </a:pPr>
            <a:r>
              <a:rPr lang="en-US" altLang="zh-TW" sz="2800" smtClean="0"/>
              <a:t>Great Collaborators and Orchestrators</a:t>
            </a:r>
          </a:p>
          <a:p>
            <a:pPr marL="620713" lvl="1" indent="-220663" eaLnBrk="1" hangingPunct="1">
              <a:lnSpc>
                <a:spcPct val="90000"/>
              </a:lnSpc>
            </a:pPr>
            <a:r>
              <a:rPr lang="en-US" altLang="zh-TW" sz="2400" smtClean="0"/>
              <a:t>Collaborating within and between companies</a:t>
            </a:r>
          </a:p>
          <a:p>
            <a:pPr marL="620713" lvl="1" indent="-220663" eaLnBrk="1" hangingPunct="1">
              <a:lnSpc>
                <a:spcPct val="90000"/>
              </a:lnSpc>
            </a:pPr>
            <a:r>
              <a:rPr lang="en-US" altLang="zh-TW" sz="2400" smtClean="0"/>
              <a:t>Managers who can work in 24/7 supply chains</a:t>
            </a:r>
          </a:p>
          <a:p>
            <a:pPr marL="285750" indent="-285750" eaLnBrk="1" hangingPunct="1">
              <a:lnSpc>
                <a:spcPct val="90000"/>
              </a:lnSpc>
            </a:pPr>
            <a:r>
              <a:rPr lang="en-US" altLang="zh-TW" sz="2800" smtClean="0"/>
              <a:t>Great Synthesizers</a:t>
            </a:r>
          </a:p>
          <a:p>
            <a:pPr marL="620713" lvl="1" indent="-220663" eaLnBrk="1" hangingPunct="1">
              <a:lnSpc>
                <a:spcPct val="90000"/>
              </a:lnSpc>
            </a:pPr>
            <a:r>
              <a:rPr lang="en-US" altLang="zh-TW" sz="2400" smtClean="0"/>
              <a:t>Putting disparate and unusual things together</a:t>
            </a:r>
          </a:p>
          <a:p>
            <a:pPr marL="620713" lvl="1" indent="-220663" eaLnBrk="1" hangingPunct="1">
              <a:lnSpc>
                <a:spcPct val="90000"/>
              </a:lnSpc>
            </a:pPr>
            <a:r>
              <a:rPr lang="en-US" altLang="zh-TW" sz="2400" smtClean="0"/>
              <a:t>Example:  Search engines require mathematicians and marketing experts</a:t>
            </a:r>
          </a:p>
          <a:p>
            <a:pPr marL="285750" indent="-285750" eaLnBrk="1" hangingPunct="1">
              <a:lnSpc>
                <a:spcPct val="90000"/>
              </a:lnSpc>
            </a:pPr>
            <a:r>
              <a:rPr lang="en-US" altLang="zh-TW" sz="2800" smtClean="0"/>
              <a:t>Great Explainers</a:t>
            </a:r>
          </a:p>
          <a:p>
            <a:pPr marL="620713" lvl="1" indent="-220663" eaLnBrk="1" hangingPunct="1">
              <a:lnSpc>
                <a:spcPct val="90000"/>
              </a:lnSpc>
            </a:pPr>
            <a:r>
              <a:rPr lang="en-US" altLang="zh-TW" sz="2400" smtClean="0"/>
              <a:t>Ability to explain complex concepts with simplicity</a:t>
            </a:r>
          </a:p>
          <a:p>
            <a:pPr marL="285750" indent="-285750" eaLnBrk="1" hangingPunct="1">
              <a:lnSpc>
                <a:spcPct val="90000"/>
              </a:lnSpc>
            </a:pPr>
            <a:r>
              <a:rPr lang="en-US" altLang="zh-TW" sz="2800" smtClean="0"/>
              <a:t>Great Leveragers</a:t>
            </a:r>
          </a:p>
          <a:p>
            <a:pPr marL="620713" lvl="1" indent="-220663" eaLnBrk="1" hangingPunct="1">
              <a:lnSpc>
                <a:spcPct val="90000"/>
              </a:lnSpc>
            </a:pPr>
            <a:r>
              <a:rPr lang="en-US" altLang="zh-TW" sz="2400" smtClean="0"/>
              <a:t>Optimizing the interface between people and machines</a:t>
            </a:r>
          </a:p>
          <a:p>
            <a:pPr marL="285750" indent="-285750" eaLnBrk="1" hangingPunct="1">
              <a:lnSpc>
                <a:spcPct val="90000"/>
              </a:lnSpc>
            </a:pPr>
            <a:endParaRPr lang="en-US" altLang="zh-TW" sz="2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44</a:t>
            </a:fld>
            <a:endParaRPr lang="en-US" altLang="zh-TW"/>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TW" smtClean="0"/>
              <a:t>Help Wanted Ads in a Flat World</a:t>
            </a:r>
          </a:p>
        </p:txBody>
      </p:sp>
      <p:sp>
        <p:nvSpPr>
          <p:cNvPr id="36867" name="Rectangle 3"/>
          <p:cNvSpPr>
            <a:spLocks noGrp="1" noChangeArrowheads="1"/>
          </p:cNvSpPr>
          <p:nvPr>
            <p:ph type="body" idx="1"/>
          </p:nvPr>
        </p:nvSpPr>
        <p:spPr>
          <a:xfrm>
            <a:off x="1346200" y="1219200"/>
            <a:ext cx="7797800" cy="5029200"/>
          </a:xfrm>
        </p:spPr>
        <p:txBody>
          <a:bodyPr/>
          <a:lstStyle/>
          <a:p>
            <a:pPr eaLnBrk="1" hangingPunct="1">
              <a:lnSpc>
                <a:spcPct val="80000"/>
              </a:lnSpc>
            </a:pPr>
            <a:r>
              <a:rPr lang="en-US" altLang="zh-TW" sz="2400" smtClean="0"/>
              <a:t>The Great Adapters</a:t>
            </a:r>
          </a:p>
          <a:p>
            <a:pPr lvl="1" eaLnBrk="1" hangingPunct="1">
              <a:lnSpc>
                <a:spcPct val="80000"/>
              </a:lnSpc>
            </a:pPr>
            <a:r>
              <a:rPr lang="en-US" altLang="zh-TW" sz="2000" smtClean="0"/>
              <a:t>Employees must be adaptable and versatile</a:t>
            </a:r>
          </a:p>
          <a:p>
            <a:pPr lvl="2" eaLnBrk="1" hangingPunct="1">
              <a:lnSpc>
                <a:spcPct val="80000"/>
              </a:lnSpc>
            </a:pPr>
            <a:r>
              <a:rPr lang="en-US" altLang="zh-TW" sz="1800" smtClean="0"/>
              <a:t>Specialists have deep skills and narrow scope</a:t>
            </a:r>
          </a:p>
          <a:p>
            <a:pPr lvl="2" eaLnBrk="1" hangingPunct="1">
              <a:lnSpc>
                <a:spcPct val="80000"/>
              </a:lnSpc>
            </a:pPr>
            <a:r>
              <a:rPr lang="en-US" altLang="zh-TW" sz="1800" smtClean="0"/>
              <a:t>Generalists have shallow skills and broad scope</a:t>
            </a:r>
          </a:p>
          <a:p>
            <a:pPr lvl="2" eaLnBrk="1" hangingPunct="1">
              <a:lnSpc>
                <a:spcPct val="80000"/>
              </a:lnSpc>
            </a:pPr>
            <a:r>
              <a:rPr lang="en-US" altLang="zh-TW" sz="1800" smtClean="0"/>
              <a:t>Versatilists apply depth of skill to widening scope through constant learning and growing</a:t>
            </a:r>
          </a:p>
          <a:p>
            <a:pPr eaLnBrk="1" hangingPunct="1">
              <a:lnSpc>
                <a:spcPct val="80000"/>
              </a:lnSpc>
            </a:pPr>
            <a:r>
              <a:rPr lang="en-US" altLang="zh-TW" sz="2400" smtClean="0"/>
              <a:t>The Green People</a:t>
            </a:r>
          </a:p>
          <a:p>
            <a:pPr lvl="1" eaLnBrk="1" hangingPunct="1">
              <a:lnSpc>
                <a:spcPct val="80000"/>
              </a:lnSpc>
            </a:pPr>
            <a:r>
              <a:rPr lang="en-US" altLang="zh-TW" sz="2000" smtClean="0"/>
              <a:t>Industry of creating renewable energies and environmentally sustainable systems will grow</a:t>
            </a:r>
          </a:p>
          <a:p>
            <a:pPr lvl="1" eaLnBrk="1" hangingPunct="1">
              <a:lnSpc>
                <a:spcPct val="80000"/>
              </a:lnSpc>
            </a:pPr>
            <a:r>
              <a:rPr lang="en-US" altLang="zh-TW" sz="2000" smtClean="0"/>
              <a:t>Three-billion people in China, India, and former Soviet Empire are joining the flat-world – will create more demand for energy and products</a:t>
            </a:r>
          </a:p>
          <a:p>
            <a:pPr eaLnBrk="1" hangingPunct="1">
              <a:lnSpc>
                <a:spcPct val="80000"/>
              </a:lnSpc>
            </a:pPr>
            <a:r>
              <a:rPr lang="en-US" altLang="zh-TW" sz="2400" smtClean="0"/>
              <a:t>The Great Localizers</a:t>
            </a:r>
          </a:p>
          <a:p>
            <a:pPr lvl="1" eaLnBrk="1" hangingPunct="1">
              <a:lnSpc>
                <a:spcPct val="80000"/>
              </a:lnSpc>
            </a:pPr>
            <a:r>
              <a:rPr lang="en-US" altLang="zh-TW" sz="2000" smtClean="0"/>
              <a:t>Local businesses will still drive majority of jobs</a:t>
            </a:r>
          </a:p>
          <a:p>
            <a:pPr lvl="1" eaLnBrk="1" hangingPunct="1">
              <a:lnSpc>
                <a:spcPct val="80000"/>
              </a:lnSpc>
            </a:pPr>
            <a:r>
              <a:rPr lang="en-US" altLang="zh-TW" sz="2000" smtClean="0"/>
              <a:t>Successful people will understand global infrastructure and adapt to local needs and demands</a:t>
            </a:r>
          </a:p>
          <a:p>
            <a:pPr eaLnBrk="1" hangingPunct="1">
              <a:lnSpc>
                <a:spcPct val="80000"/>
              </a:lnSpc>
            </a:pPr>
            <a:endParaRPr lang="en-US" altLang="zh-TW" sz="24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45</a:t>
            </a:fld>
            <a:endParaRPr lang="en-US" altLang="zh-TW"/>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smtClean="0"/>
              <a:t>Taking Advantage of a Flat World</a:t>
            </a:r>
          </a:p>
        </p:txBody>
      </p:sp>
      <p:sp>
        <p:nvSpPr>
          <p:cNvPr id="37891" name="Rectangle 3"/>
          <p:cNvSpPr>
            <a:spLocks noGrp="1" noChangeArrowheads="1"/>
          </p:cNvSpPr>
          <p:nvPr>
            <p:ph type="body" idx="1"/>
          </p:nvPr>
        </p:nvSpPr>
        <p:spPr>
          <a:xfrm>
            <a:off x="1346200" y="1219200"/>
            <a:ext cx="7797800" cy="5257800"/>
          </a:xfrm>
        </p:spPr>
        <p:txBody>
          <a:bodyPr/>
          <a:lstStyle/>
          <a:p>
            <a:pPr eaLnBrk="1" hangingPunct="1">
              <a:lnSpc>
                <a:spcPct val="80000"/>
              </a:lnSpc>
            </a:pPr>
            <a:r>
              <a:rPr lang="en-US" altLang="zh-TW" sz="2400" smtClean="0"/>
              <a:t>Utilize information resources</a:t>
            </a:r>
          </a:p>
          <a:p>
            <a:pPr lvl="1" eaLnBrk="1" hangingPunct="1">
              <a:lnSpc>
                <a:spcPct val="80000"/>
              </a:lnSpc>
            </a:pPr>
            <a:r>
              <a:rPr lang="en-US" altLang="zh-TW" sz="2000" smtClean="0"/>
              <a:t>AIAA Electronic Library, other internet sources</a:t>
            </a:r>
          </a:p>
          <a:p>
            <a:pPr eaLnBrk="1" hangingPunct="1">
              <a:lnSpc>
                <a:spcPct val="80000"/>
              </a:lnSpc>
            </a:pPr>
            <a:r>
              <a:rPr lang="en-US" altLang="zh-TW" sz="2400" smtClean="0"/>
              <a:t>Utilize international network</a:t>
            </a:r>
          </a:p>
          <a:p>
            <a:pPr lvl="1" eaLnBrk="1" hangingPunct="1">
              <a:lnSpc>
                <a:spcPct val="80000"/>
              </a:lnSpc>
            </a:pPr>
            <a:r>
              <a:rPr lang="en-US" altLang="zh-TW" sz="2000" smtClean="0"/>
              <a:t>Colleagues at Universities, industry partners</a:t>
            </a:r>
          </a:p>
          <a:p>
            <a:pPr lvl="1" eaLnBrk="1" hangingPunct="1">
              <a:lnSpc>
                <a:spcPct val="80000"/>
              </a:lnSpc>
            </a:pPr>
            <a:r>
              <a:rPr lang="en-US" altLang="zh-TW" sz="2000" smtClean="0"/>
              <a:t>International members at AIAA conferences</a:t>
            </a:r>
          </a:p>
          <a:p>
            <a:pPr lvl="1" eaLnBrk="1" hangingPunct="1">
              <a:lnSpc>
                <a:spcPct val="80000"/>
              </a:lnSpc>
            </a:pPr>
            <a:r>
              <a:rPr lang="en-US" altLang="zh-TW" sz="2000" smtClean="0"/>
              <a:t>Look for opportunities to learn from and collaborate with others</a:t>
            </a:r>
          </a:p>
          <a:p>
            <a:pPr eaLnBrk="1" hangingPunct="1">
              <a:lnSpc>
                <a:spcPct val="80000"/>
              </a:lnSpc>
            </a:pPr>
            <a:r>
              <a:rPr lang="en-US" altLang="zh-TW" sz="2400" smtClean="0"/>
              <a:t>Become Really Adaptable</a:t>
            </a:r>
          </a:p>
          <a:p>
            <a:pPr lvl="1" eaLnBrk="1" hangingPunct="1">
              <a:lnSpc>
                <a:spcPct val="80000"/>
              </a:lnSpc>
            </a:pPr>
            <a:r>
              <a:rPr lang="en-US" altLang="zh-TW" sz="2000" smtClean="0"/>
              <a:t>Never stop learning</a:t>
            </a:r>
          </a:p>
          <a:p>
            <a:pPr lvl="2" eaLnBrk="1" hangingPunct="1">
              <a:lnSpc>
                <a:spcPct val="80000"/>
              </a:lnSpc>
            </a:pPr>
            <a:r>
              <a:rPr lang="en-US" altLang="zh-TW" sz="1800" smtClean="0"/>
              <a:t>Participate in continuing education events</a:t>
            </a:r>
          </a:p>
          <a:p>
            <a:pPr lvl="2" eaLnBrk="1" hangingPunct="1">
              <a:lnSpc>
                <a:spcPct val="80000"/>
              </a:lnSpc>
            </a:pPr>
            <a:r>
              <a:rPr lang="en-US" altLang="zh-TW" sz="1800" smtClean="0"/>
              <a:t>Conduct research, write a paper for AIAA Journal or Conference</a:t>
            </a:r>
          </a:p>
          <a:p>
            <a:pPr lvl="1" eaLnBrk="1" hangingPunct="1">
              <a:lnSpc>
                <a:spcPct val="80000"/>
              </a:lnSpc>
            </a:pPr>
            <a:r>
              <a:rPr lang="en-US" altLang="zh-TW" sz="2000" smtClean="0"/>
              <a:t>Build a global network</a:t>
            </a:r>
          </a:p>
          <a:p>
            <a:pPr lvl="2" eaLnBrk="1" hangingPunct="1">
              <a:lnSpc>
                <a:spcPct val="80000"/>
              </a:lnSpc>
            </a:pPr>
            <a:r>
              <a:rPr lang="en-US" altLang="zh-TW" sz="1800" smtClean="0"/>
              <a:t>Participate in AIAA conferences, section meetings, etc.</a:t>
            </a:r>
          </a:p>
          <a:p>
            <a:pPr lvl="2" eaLnBrk="1" hangingPunct="1">
              <a:lnSpc>
                <a:spcPct val="80000"/>
              </a:lnSpc>
            </a:pPr>
            <a:r>
              <a:rPr lang="en-US" altLang="zh-TW" sz="1800" smtClean="0"/>
              <a:t>Become a member on an AIAA Technical Committee</a:t>
            </a:r>
          </a:p>
          <a:p>
            <a:pPr lvl="2" eaLnBrk="1" hangingPunct="1">
              <a:lnSpc>
                <a:spcPct val="80000"/>
              </a:lnSpc>
            </a:pPr>
            <a:r>
              <a:rPr lang="en-US" altLang="zh-TW" sz="1800" smtClean="0"/>
              <a:t>Find a mentor</a:t>
            </a:r>
          </a:p>
          <a:p>
            <a:pPr lvl="1" eaLnBrk="1" hangingPunct="1">
              <a:lnSpc>
                <a:spcPct val="80000"/>
              </a:lnSpc>
            </a:pPr>
            <a:r>
              <a:rPr lang="en-US" altLang="zh-TW" sz="2000" smtClean="0"/>
              <a:t>Take control of your own career</a:t>
            </a:r>
          </a:p>
          <a:p>
            <a:pPr eaLnBrk="1" hangingPunct="1">
              <a:lnSpc>
                <a:spcPct val="80000"/>
              </a:lnSpc>
            </a:pPr>
            <a:endParaRPr lang="en-US" altLang="zh-TW" sz="24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46</a:t>
            </a:fld>
            <a:endParaRPr lang="en-US" altLang="zh-TW"/>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solidFill>
            <a:schemeClr val="bg1"/>
          </a:solidFill>
        </p:spPr>
        <p:txBody>
          <a:bodyPr/>
          <a:lstStyle/>
          <a:p>
            <a:pPr eaLnBrk="1" hangingPunct="1"/>
            <a:r>
              <a:rPr lang="en-US" altLang="zh-TW" smtClean="0"/>
              <a:t>The Quiet Crisis</a:t>
            </a:r>
          </a:p>
        </p:txBody>
      </p:sp>
      <p:sp>
        <p:nvSpPr>
          <p:cNvPr id="69635" name="Content Placeholder 2"/>
          <p:cNvSpPr>
            <a:spLocks noGrp="1"/>
          </p:cNvSpPr>
          <p:nvPr>
            <p:ph idx="4294967295"/>
          </p:nvPr>
        </p:nvSpPr>
        <p:spPr/>
        <p:txBody>
          <a:bodyPr/>
          <a:lstStyle/>
          <a:p>
            <a:pPr eaLnBrk="1" hangingPunct="1"/>
            <a:endParaRPr lang="en-US" altLang="zh-TW" smtClean="0"/>
          </a:p>
          <a:p>
            <a:pPr eaLnBrk="1" hangingPunct="1"/>
            <a:r>
              <a:rPr lang="en-US" altLang="zh-TW" smtClean="0"/>
              <a:t>Dot Com misconception—Hard work not necessary</a:t>
            </a:r>
          </a:p>
          <a:p>
            <a:pPr eaLnBrk="1" hangingPunct="1"/>
            <a:r>
              <a:rPr lang="en-US" altLang="zh-TW" smtClean="0"/>
              <a:t>China and India took advantage of the flat economy</a:t>
            </a:r>
          </a:p>
          <a:p>
            <a:pPr eaLnBrk="1" hangingPunct="1"/>
            <a:r>
              <a:rPr lang="en-US" altLang="zh-TW" smtClean="0"/>
              <a:t>Steady erosion of US engineering, math and science</a:t>
            </a:r>
          </a:p>
          <a:p>
            <a:pPr eaLnBrk="1" hangingPunct="1"/>
            <a:r>
              <a:rPr lang="en-US" altLang="zh-TW" smtClean="0"/>
              <a:t>Must be innovative and creative</a:t>
            </a:r>
          </a:p>
        </p:txBody>
      </p:sp>
      <p:sp>
        <p:nvSpPr>
          <p:cNvPr id="4" name="投影片編號版面配置區 3"/>
          <p:cNvSpPr>
            <a:spLocks noGrp="1"/>
          </p:cNvSpPr>
          <p:nvPr>
            <p:ph type="sldNum" sz="quarter" idx="12"/>
          </p:nvPr>
        </p:nvSpPr>
        <p:spPr/>
        <p:txBody>
          <a:bodyPr/>
          <a:lstStyle/>
          <a:p>
            <a:pPr>
              <a:defRPr/>
            </a:pPr>
            <a:fld id="{C732151A-AB55-4823-BB59-85583C51CFAE}" type="slidenum">
              <a:rPr lang="en-US" altLang="zh-TW" smtClean="0"/>
              <a:pPr>
                <a:defRPr/>
              </a:pPr>
              <a:t>47</a:t>
            </a:fld>
            <a:endParaRPr lang="en-US" altLang="zh-TW"/>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solidFill>
            <a:schemeClr val="bg1"/>
          </a:solidFill>
        </p:spPr>
        <p:txBody>
          <a:bodyPr/>
          <a:lstStyle/>
          <a:p>
            <a:pPr eaLnBrk="1" hangingPunct="1"/>
            <a:r>
              <a:rPr lang="en-US" altLang="zh-TW" smtClean="0"/>
              <a:t>Dirty Little Secrets</a:t>
            </a:r>
          </a:p>
        </p:txBody>
      </p:sp>
      <p:sp>
        <p:nvSpPr>
          <p:cNvPr id="70659" name="Content Placeholder 2"/>
          <p:cNvSpPr>
            <a:spLocks noGrp="1"/>
          </p:cNvSpPr>
          <p:nvPr>
            <p:ph idx="4294967295"/>
          </p:nvPr>
        </p:nvSpPr>
        <p:spPr>
          <a:solidFill>
            <a:schemeClr val="bg1"/>
          </a:solidFill>
        </p:spPr>
        <p:txBody>
          <a:bodyPr/>
          <a:lstStyle/>
          <a:p>
            <a:pPr eaLnBrk="1" hangingPunct="1">
              <a:lnSpc>
                <a:spcPct val="90000"/>
              </a:lnSpc>
              <a:buFontTx/>
              <a:buNone/>
            </a:pPr>
            <a:r>
              <a:rPr lang="en-US" altLang="zh-TW" sz="3000" smtClean="0"/>
              <a:t>                                NUMBERS GAP  </a:t>
            </a:r>
          </a:p>
          <a:p>
            <a:pPr eaLnBrk="1" hangingPunct="1">
              <a:lnSpc>
                <a:spcPct val="90000"/>
              </a:lnSpc>
            </a:pPr>
            <a:r>
              <a:rPr lang="en-US" altLang="zh-TW" sz="3000" smtClean="0"/>
              <a:t>NASA—40 percent of workers (18,146) are fifty years of age or older</a:t>
            </a:r>
          </a:p>
          <a:p>
            <a:pPr eaLnBrk="1" hangingPunct="1">
              <a:lnSpc>
                <a:spcPct val="90000"/>
              </a:lnSpc>
              <a:buFontTx/>
              <a:buNone/>
            </a:pPr>
            <a:r>
              <a:rPr lang="en-US" altLang="zh-TW" sz="3000" smtClean="0"/>
              <a:t>                               AMBITION GAP</a:t>
            </a:r>
          </a:p>
          <a:p>
            <a:pPr eaLnBrk="1" hangingPunct="1">
              <a:lnSpc>
                <a:spcPct val="90000"/>
              </a:lnSpc>
            </a:pPr>
            <a:r>
              <a:rPr lang="en-US" altLang="zh-TW" sz="3000" smtClean="0"/>
              <a:t>Jobs overseas save 75  percent of  wages  </a:t>
            </a:r>
          </a:p>
          <a:p>
            <a:pPr eaLnBrk="1" hangingPunct="1">
              <a:lnSpc>
                <a:spcPct val="90000"/>
              </a:lnSpc>
              <a:buFontTx/>
              <a:buNone/>
            </a:pPr>
            <a:r>
              <a:rPr lang="en-US" altLang="zh-TW" sz="3000" smtClean="0"/>
              <a:t>                               EDUCATION GAP</a:t>
            </a:r>
          </a:p>
          <a:p>
            <a:pPr eaLnBrk="1" hangingPunct="1">
              <a:lnSpc>
                <a:spcPct val="90000"/>
              </a:lnSpc>
            </a:pPr>
            <a:r>
              <a:rPr lang="en-US" altLang="zh-TW" sz="3000" smtClean="0"/>
              <a:t>Intel Science/Engineering Fair in China</a:t>
            </a:r>
          </a:p>
          <a:p>
            <a:pPr eaLnBrk="1" hangingPunct="1">
              <a:lnSpc>
                <a:spcPct val="90000"/>
              </a:lnSpc>
              <a:buFontTx/>
              <a:buNone/>
            </a:pPr>
            <a:r>
              <a:rPr lang="en-US" altLang="zh-TW" sz="3000" smtClean="0"/>
              <a:t>             65,000 American students</a:t>
            </a:r>
          </a:p>
          <a:p>
            <a:pPr eaLnBrk="1" hangingPunct="1">
              <a:lnSpc>
                <a:spcPct val="90000"/>
              </a:lnSpc>
              <a:buFontTx/>
              <a:buNone/>
            </a:pPr>
            <a:r>
              <a:rPr lang="en-US" altLang="zh-TW" sz="3000" smtClean="0"/>
              <a:t>             6 million Chinese students</a:t>
            </a:r>
          </a:p>
          <a:p>
            <a:pPr eaLnBrk="1" hangingPunct="1">
              <a:lnSpc>
                <a:spcPct val="90000"/>
              </a:lnSpc>
              <a:buFontTx/>
              <a:buNone/>
            </a:pPr>
            <a:endParaRPr lang="en-US" altLang="zh-TW" sz="3000" smtClean="0"/>
          </a:p>
          <a:p>
            <a:pPr eaLnBrk="1" hangingPunct="1">
              <a:lnSpc>
                <a:spcPct val="90000"/>
              </a:lnSpc>
            </a:pPr>
            <a:endParaRPr lang="en-US" altLang="zh-TW" sz="3000" smtClean="0"/>
          </a:p>
          <a:p>
            <a:pPr eaLnBrk="1" hangingPunct="1">
              <a:lnSpc>
                <a:spcPct val="90000"/>
              </a:lnSpc>
            </a:pPr>
            <a:endParaRPr lang="en-US" altLang="zh-TW" sz="3000" smtClean="0"/>
          </a:p>
        </p:txBody>
      </p:sp>
      <p:sp>
        <p:nvSpPr>
          <p:cNvPr id="4" name="投影片編號版面配置區 3"/>
          <p:cNvSpPr>
            <a:spLocks noGrp="1"/>
          </p:cNvSpPr>
          <p:nvPr>
            <p:ph type="sldNum" sz="quarter" idx="12"/>
          </p:nvPr>
        </p:nvSpPr>
        <p:spPr/>
        <p:txBody>
          <a:bodyPr/>
          <a:lstStyle/>
          <a:p>
            <a:pPr>
              <a:defRPr/>
            </a:pPr>
            <a:fld id="{C732151A-AB55-4823-BB59-85583C51CFAE}" type="slidenum">
              <a:rPr lang="en-US" altLang="zh-TW" smtClean="0"/>
              <a:pPr>
                <a:defRPr/>
              </a:pPr>
              <a:t>48</a:t>
            </a:fld>
            <a:endParaRPr lang="en-US" altLang="zh-TW"/>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81000" y="304800"/>
            <a:ext cx="8229600" cy="838200"/>
          </a:xfrm>
        </p:spPr>
        <p:txBody>
          <a:bodyPr/>
          <a:lstStyle/>
          <a:p>
            <a:pPr eaLnBrk="1" hangingPunct="1"/>
            <a:r>
              <a:rPr lang="en-US" altLang="zh-CN" sz="3400" smtClean="0">
                <a:ea typeface="SimSun" pitchFamily="2" charset="-122"/>
              </a:rPr>
              <a:t>Going Global: International Business Strategy in the Digital World</a:t>
            </a:r>
          </a:p>
        </p:txBody>
      </p:sp>
      <p:sp>
        <p:nvSpPr>
          <p:cNvPr id="72707" name="Rectangle 3"/>
          <p:cNvSpPr>
            <a:spLocks noGrp="1" noChangeArrowheads="1"/>
          </p:cNvSpPr>
          <p:nvPr>
            <p:ph type="body" idx="4294967295"/>
          </p:nvPr>
        </p:nvSpPr>
        <p:spPr>
          <a:xfrm>
            <a:off x="381000" y="2057400"/>
            <a:ext cx="3352800" cy="3733800"/>
          </a:xfrm>
        </p:spPr>
        <p:txBody>
          <a:bodyPr/>
          <a:lstStyle/>
          <a:p>
            <a:pPr eaLnBrk="1" hangingPunct="1">
              <a:buFont typeface="Wingdings" pitchFamily="2" charset="2"/>
              <a:buChar char=""/>
            </a:pPr>
            <a:r>
              <a:rPr lang="en-US" altLang="zh-CN" sz="2800" smtClean="0">
                <a:ea typeface="SimSun" pitchFamily="2" charset="-122"/>
              </a:rPr>
              <a:t>Multidomestic Business Strategy</a:t>
            </a:r>
          </a:p>
          <a:p>
            <a:pPr eaLnBrk="1" hangingPunct="1">
              <a:buClr>
                <a:schemeClr val="folHlink"/>
              </a:buClr>
              <a:buFont typeface="Wingdings" pitchFamily="2" charset="2"/>
              <a:buChar char=""/>
            </a:pPr>
            <a:r>
              <a:rPr lang="en-US" altLang="zh-CN" sz="2800" smtClean="0">
                <a:ea typeface="SimSun" pitchFamily="2" charset="-122"/>
              </a:rPr>
              <a:t>Global Business Strategy</a:t>
            </a:r>
          </a:p>
          <a:p>
            <a:pPr eaLnBrk="1" hangingPunct="1">
              <a:buFont typeface="Wingdings" pitchFamily="2" charset="2"/>
              <a:buChar char=""/>
            </a:pPr>
            <a:r>
              <a:rPr lang="en-US" altLang="zh-CN" sz="2800" smtClean="0">
                <a:ea typeface="SimSun" pitchFamily="2" charset="-122"/>
              </a:rPr>
              <a:t>Transnational Business Strategy</a:t>
            </a:r>
          </a:p>
          <a:p>
            <a:pPr eaLnBrk="1" hangingPunct="1"/>
            <a:endParaRPr lang="zh-CN" altLang="en-US" sz="2800" smtClean="0">
              <a:ea typeface="SimSun" pitchFamily="2" charset="-122"/>
            </a:endParaRPr>
          </a:p>
        </p:txBody>
      </p:sp>
      <p:pic>
        <p:nvPicPr>
          <p:cNvPr id="72708" name="Picture 4" descr="Fig02-06"/>
          <p:cNvPicPr>
            <a:picLocks noChangeAspect="1" noChangeArrowheads="1"/>
          </p:cNvPicPr>
          <p:nvPr/>
        </p:nvPicPr>
        <p:blipFill>
          <a:blip r:embed="rId2" cstate="print"/>
          <a:srcRect/>
          <a:stretch>
            <a:fillRect/>
          </a:stretch>
        </p:blipFill>
        <p:spPr bwMode="auto">
          <a:xfrm>
            <a:off x="4114800" y="1773238"/>
            <a:ext cx="4705350" cy="4464050"/>
          </a:xfrm>
          <a:prstGeom prst="rect">
            <a:avLst/>
          </a:prstGeom>
          <a:noFill/>
          <a:ln w="31750">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49</a:t>
            </a:fld>
            <a:endParaRPr lang="en-US" altLang="zh-TW"/>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TW" smtClean="0"/>
              <a:t>What is a “Flat World?”</a:t>
            </a:r>
          </a:p>
        </p:txBody>
      </p:sp>
      <p:sp>
        <p:nvSpPr>
          <p:cNvPr id="27651" name="Rectangle 3"/>
          <p:cNvSpPr>
            <a:spLocks noGrp="1" noChangeArrowheads="1"/>
          </p:cNvSpPr>
          <p:nvPr>
            <p:ph type="body" idx="1"/>
          </p:nvPr>
        </p:nvSpPr>
        <p:spPr>
          <a:xfrm>
            <a:off x="468313" y="1196975"/>
            <a:ext cx="8229600" cy="4857750"/>
          </a:xfrm>
        </p:spPr>
        <p:txBody>
          <a:bodyPr/>
          <a:lstStyle/>
          <a:p>
            <a:pPr eaLnBrk="1" hangingPunct="1">
              <a:lnSpc>
                <a:spcPct val="90000"/>
              </a:lnSpc>
            </a:pPr>
            <a:r>
              <a:rPr lang="en-US" altLang="zh-TW" smtClean="0"/>
              <a:t>Phrase made popular by Thomas L. Friedman</a:t>
            </a:r>
          </a:p>
          <a:p>
            <a:pPr lvl="1" eaLnBrk="1" hangingPunct="1">
              <a:lnSpc>
                <a:spcPct val="90000"/>
              </a:lnSpc>
            </a:pPr>
            <a:r>
              <a:rPr lang="en-US" altLang="zh-TW" smtClean="0"/>
              <a:t>Author of “The World is Flat, A Brief History of the Twenty-First Century”</a:t>
            </a:r>
          </a:p>
          <a:p>
            <a:pPr lvl="1" eaLnBrk="1" hangingPunct="1">
              <a:lnSpc>
                <a:spcPct val="90000"/>
              </a:lnSpc>
            </a:pPr>
            <a:r>
              <a:rPr lang="en-US" altLang="zh-TW" smtClean="0"/>
              <a:t>Foreign affairs columnist for NY Times</a:t>
            </a:r>
          </a:p>
          <a:p>
            <a:pPr eaLnBrk="1" hangingPunct="1">
              <a:lnSpc>
                <a:spcPct val="90000"/>
              </a:lnSpc>
            </a:pPr>
            <a:r>
              <a:rPr lang="en-US" altLang="zh-TW" smtClean="0"/>
              <a:t>The Flat World Defined</a:t>
            </a:r>
          </a:p>
          <a:p>
            <a:pPr lvl="1" eaLnBrk="1" hangingPunct="1">
              <a:lnSpc>
                <a:spcPct val="90000"/>
              </a:lnSpc>
            </a:pPr>
            <a:r>
              <a:rPr lang="en-US" altLang="zh-TW" smtClean="0"/>
              <a:t>Global, web-enabled platform</a:t>
            </a:r>
          </a:p>
          <a:p>
            <a:pPr lvl="1" eaLnBrk="1" hangingPunct="1">
              <a:lnSpc>
                <a:spcPct val="90000"/>
              </a:lnSpc>
            </a:pPr>
            <a:r>
              <a:rPr lang="en-US" altLang="zh-TW" smtClean="0"/>
              <a:t>Multiple forms of sharing knowledge and work</a:t>
            </a:r>
          </a:p>
          <a:p>
            <a:pPr lvl="1" eaLnBrk="1" hangingPunct="1">
              <a:lnSpc>
                <a:spcPct val="90000"/>
              </a:lnSpc>
            </a:pPr>
            <a:r>
              <a:rPr lang="en-US" altLang="zh-TW" smtClean="0"/>
              <a:t>Irrespective of time, distance, geography and increasingly, language</a:t>
            </a:r>
          </a:p>
          <a:p>
            <a:pPr lvl="1" eaLnBrk="1" hangingPunct="1">
              <a:lnSpc>
                <a:spcPct val="90000"/>
              </a:lnSpc>
            </a:pPr>
            <a:endParaRPr lang="en-US" altLang="zh-TW" smtClean="0"/>
          </a:p>
          <a:p>
            <a:pPr eaLnBrk="1" hangingPunct="1">
              <a:lnSpc>
                <a:spcPct val="90000"/>
              </a:lnSpc>
            </a:pPr>
            <a:endParaRPr lang="en-US" altLang="zh-TW" smtClean="0"/>
          </a:p>
        </p:txBody>
      </p:sp>
      <p:sp>
        <p:nvSpPr>
          <p:cNvPr id="27652" name="Rectangle 4"/>
          <p:cNvSpPr>
            <a:spLocks noChangeArrowheads="1"/>
          </p:cNvSpPr>
          <p:nvPr/>
        </p:nvSpPr>
        <p:spPr bwMode="auto">
          <a:xfrm>
            <a:off x="1371600" y="6019800"/>
            <a:ext cx="6248400" cy="609600"/>
          </a:xfrm>
          <a:prstGeom prst="rect">
            <a:avLst/>
          </a:prstGeom>
          <a:solidFill>
            <a:schemeClr val="accent1"/>
          </a:solidFill>
          <a:ln w="12700">
            <a:solidFill>
              <a:schemeClr val="tx1"/>
            </a:solidFill>
            <a:miter lim="800000"/>
            <a:headEnd/>
            <a:tailEnd/>
          </a:ln>
        </p:spPr>
        <p:txBody>
          <a:bodyPr wrap="none" anchor="ctr"/>
          <a:lstStyle/>
          <a:p>
            <a:pPr algn="ctr" eaLnBrk="0" hangingPunct="0"/>
            <a:r>
              <a:rPr kumimoji="0" lang="en-US" altLang="zh-TW" sz="2000" b="1">
                <a:solidFill>
                  <a:srgbClr val="000000"/>
                </a:solidFill>
              </a:rPr>
              <a:t>The global economic playing field is being leveled</a:t>
            </a:r>
          </a:p>
        </p:txBody>
      </p:sp>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5</a:t>
            </a:fld>
            <a:endParaRPr lang="en-US" altLang="zh-TW"/>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altLang="zh-CN" sz="3600" smtClean="0">
                <a:ea typeface="SimSun" pitchFamily="2" charset="-122"/>
              </a:rPr>
              <a:t>Multidomestic Business Strategy</a:t>
            </a:r>
          </a:p>
        </p:txBody>
      </p:sp>
      <p:sp>
        <p:nvSpPr>
          <p:cNvPr id="73731" name="Rectangle 3"/>
          <p:cNvSpPr>
            <a:spLocks noGrp="1" noChangeArrowheads="1"/>
          </p:cNvSpPr>
          <p:nvPr>
            <p:ph type="body" idx="4294967295"/>
          </p:nvPr>
        </p:nvSpPr>
        <p:spPr>
          <a:xfrm>
            <a:off x="228600" y="1828800"/>
            <a:ext cx="3886200" cy="4572000"/>
          </a:xfrm>
        </p:spPr>
        <p:txBody>
          <a:bodyPr/>
          <a:lstStyle/>
          <a:p>
            <a:pPr eaLnBrk="1" hangingPunct="1">
              <a:lnSpc>
                <a:spcPct val="90000"/>
              </a:lnSpc>
            </a:pPr>
            <a:r>
              <a:rPr lang="en-US" altLang="zh-CN" sz="2800" smtClean="0">
                <a:ea typeface="SimSun" pitchFamily="2" charset="-122"/>
              </a:rPr>
              <a:t>Low degree of integration between subunits</a:t>
            </a:r>
          </a:p>
          <a:p>
            <a:pPr eaLnBrk="1" hangingPunct="1">
              <a:lnSpc>
                <a:spcPct val="90000"/>
              </a:lnSpc>
            </a:pPr>
            <a:r>
              <a:rPr lang="en-US" altLang="zh-CN" sz="2800" smtClean="0">
                <a:ea typeface="SimSun" pitchFamily="2" charset="-122"/>
              </a:rPr>
              <a:t>Flexible and responsive to the needs and demands of local markets</a:t>
            </a:r>
          </a:p>
          <a:p>
            <a:pPr eaLnBrk="1" hangingPunct="1">
              <a:lnSpc>
                <a:spcPct val="90000"/>
              </a:lnSpc>
            </a:pPr>
            <a:r>
              <a:rPr lang="en-US" altLang="zh-CN" sz="2800" smtClean="0">
                <a:ea typeface="SimSun" pitchFamily="2" charset="-122"/>
              </a:rPr>
              <a:t>E.g.: General Motors</a:t>
            </a:r>
          </a:p>
          <a:p>
            <a:pPr lvl="1" eaLnBrk="1" hangingPunct="1">
              <a:lnSpc>
                <a:spcPct val="90000"/>
              </a:lnSpc>
            </a:pPr>
            <a:r>
              <a:rPr lang="en-US" altLang="zh-CN" sz="2400" smtClean="0">
                <a:ea typeface="SimSun" pitchFamily="2" charset="-122"/>
              </a:rPr>
              <a:t>Opel in Germany</a:t>
            </a:r>
          </a:p>
          <a:p>
            <a:pPr lvl="1" eaLnBrk="1" hangingPunct="1">
              <a:lnSpc>
                <a:spcPct val="90000"/>
              </a:lnSpc>
            </a:pPr>
            <a:r>
              <a:rPr lang="en-US" altLang="zh-CN" sz="2400" smtClean="0">
                <a:ea typeface="SimSun" pitchFamily="2" charset="-122"/>
              </a:rPr>
              <a:t>Vauxhall in Great Britain</a:t>
            </a:r>
          </a:p>
        </p:txBody>
      </p:sp>
      <p:pic>
        <p:nvPicPr>
          <p:cNvPr id="73732" name="Picture 4" descr="Fig02-07"/>
          <p:cNvPicPr>
            <a:picLocks noChangeAspect="1" noChangeArrowheads="1"/>
          </p:cNvPicPr>
          <p:nvPr/>
        </p:nvPicPr>
        <p:blipFill>
          <a:blip r:embed="rId2" cstate="print"/>
          <a:srcRect/>
          <a:stretch>
            <a:fillRect/>
          </a:stretch>
        </p:blipFill>
        <p:spPr bwMode="auto">
          <a:xfrm>
            <a:off x="4281488" y="1557338"/>
            <a:ext cx="4394200" cy="4495800"/>
          </a:xfrm>
          <a:prstGeom prst="rect">
            <a:avLst/>
          </a:prstGeom>
          <a:noFill/>
          <a:ln w="31750">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50</a:t>
            </a:fld>
            <a:endParaRPr lang="en-US" altLang="zh-TW"/>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idx="4294967295"/>
          </p:nvPr>
        </p:nvSpPr>
        <p:spPr/>
        <p:txBody>
          <a:bodyPr/>
          <a:lstStyle/>
          <a:p>
            <a:pPr eaLnBrk="1" hangingPunct="1"/>
            <a:r>
              <a:rPr lang="en-US" altLang="zh-CN" smtClean="0">
                <a:ea typeface="SimSun" pitchFamily="2" charset="-122"/>
              </a:rPr>
              <a:t>Global Business Strategy</a:t>
            </a:r>
          </a:p>
        </p:txBody>
      </p:sp>
      <p:sp>
        <p:nvSpPr>
          <p:cNvPr id="74756" name="Rectangle 3"/>
          <p:cNvSpPr>
            <a:spLocks noGrp="1" noChangeArrowheads="1"/>
          </p:cNvSpPr>
          <p:nvPr>
            <p:ph type="body" idx="4294967295"/>
          </p:nvPr>
        </p:nvSpPr>
        <p:spPr>
          <a:xfrm>
            <a:off x="381000" y="2133600"/>
            <a:ext cx="3733800" cy="4267200"/>
          </a:xfrm>
        </p:spPr>
        <p:txBody>
          <a:bodyPr/>
          <a:lstStyle/>
          <a:p>
            <a:pPr eaLnBrk="1" hangingPunct="1"/>
            <a:r>
              <a:rPr lang="en-US" altLang="zh-CN" sz="2800" smtClean="0">
                <a:ea typeface="SimSun" pitchFamily="2" charset="-122"/>
              </a:rPr>
              <a:t>Centralized</a:t>
            </a:r>
          </a:p>
          <a:p>
            <a:pPr eaLnBrk="1" hangingPunct="1"/>
            <a:r>
              <a:rPr lang="en-US" altLang="zh-CN" sz="2800" smtClean="0">
                <a:ea typeface="SimSun" pitchFamily="2" charset="-122"/>
              </a:rPr>
              <a:t>Used to achieve economies of scale</a:t>
            </a:r>
          </a:p>
          <a:p>
            <a:pPr eaLnBrk="1" hangingPunct="1"/>
            <a:r>
              <a:rPr lang="en-US" altLang="zh-CN" sz="2800" smtClean="0">
                <a:ea typeface="SimSun" pitchFamily="2" charset="-122"/>
              </a:rPr>
              <a:t>E.g.: Coca-Cola</a:t>
            </a:r>
          </a:p>
          <a:p>
            <a:pPr lvl="1" eaLnBrk="1" hangingPunct="1"/>
            <a:r>
              <a:rPr lang="en-US" altLang="zh-CN" sz="2400" smtClean="0">
                <a:ea typeface="SimSun" pitchFamily="2" charset="-122"/>
              </a:rPr>
              <a:t>Same core product</a:t>
            </a:r>
          </a:p>
          <a:p>
            <a:pPr lvl="1" eaLnBrk="1" hangingPunct="1"/>
            <a:r>
              <a:rPr lang="en-US" altLang="zh-CN" sz="2400" smtClean="0">
                <a:ea typeface="SimSun" pitchFamily="2" charset="-122"/>
              </a:rPr>
              <a:t>Some different tastes made for local markets</a:t>
            </a:r>
          </a:p>
          <a:p>
            <a:pPr eaLnBrk="1" hangingPunct="1"/>
            <a:endParaRPr lang="zh-CN" altLang="en-US" sz="2800" smtClean="0">
              <a:ea typeface="SimSun" pitchFamily="2" charset="-122"/>
            </a:endParaRPr>
          </a:p>
        </p:txBody>
      </p:sp>
      <p:pic>
        <p:nvPicPr>
          <p:cNvPr id="74757" name="Picture 4" descr="Fig02-08"/>
          <p:cNvPicPr>
            <a:picLocks noChangeAspect="1" noChangeArrowheads="1"/>
          </p:cNvPicPr>
          <p:nvPr/>
        </p:nvPicPr>
        <p:blipFill>
          <a:blip r:embed="rId2" cstate="print"/>
          <a:srcRect/>
          <a:stretch>
            <a:fillRect/>
          </a:stretch>
        </p:blipFill>
        <p:spPr bwMode="auto">
          <a:xfrm>
            <a:off x="4267200" y="1628775"/>
            <a:ext cx="4192588" cy="4457700"/>
          </a:xfrm>
          <a:prstGeom prst="rect">
            <a:avLst/>
          </a:prstGeom>
          <a:noFill/>
          <a:ln w="31750" algn="ctr">
            <a:solidFill>
              <a:srgbClr val="71918C"/>
            </a:solidFill>
            <a:miter lim="800000"/>
            <a:headEnd/>
            <a:tailEnd/>
          </a:ln>
        </p:spPr>
      </p:pic>
      <p:sp>
        <p:nvSpPr>
          <p:cNvPr id="6" name="投影片編號版面配置區 5"/>
          <p:cNvSpPr>
            <a:spLocks noGrp="1"/>
          </p:cNvSpPr>
          <p:nvPr>
            <p:ph type="sldNum" sz="quarter" idx="12"/>
          </p:nvPr>
        </p:nvSpPr>
        <p:spPr/>
        <p:txBody>
          <a:bodyPr/>
          <a:lstStyle/>
          <a:p>
            <a:pPr>
              <a:defRPr/>
            </a:pPr>
            <a:fld id="{C732151A-AB55-4823-BB59-85583C51CFAE}" type="slidenum">
              <a:rPr lang="en-US" altLang="zh-TW" smtClean="0"/>
              <a:pPr>
                <a:defRPr/>
              </a:pPr>
              <a:t>51</a:t>
            </a:fld>
            <a:endParaRPr lang="en-US" altLang="zh-TW"/>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idx="4294967295"/>
          </p:nvPr>
        </p:nvSpPr>
        <p:spPr/>
        <p:txBody>
          <a:bodyPr/>
          <a:lstStyle/>
          <a:p>
            <a:pPr eaLnBrk="1" hangingPunct="1"/>
            <a:r>
              <a:rPr lang="en-US" altLang="zh-CN" sz="3600" smtClean="0">
                <a:ea typeface="SimSun" pitchFamily="2" charset="-122"/>
              </a:rPr>
              <a:t>Transnational Business Strategy</a:t>
            </a:r>
          </a:p>
        </p:txBody>
      </p:sp>
      <p:sp>
        <p:nvSpPr>
          <p:cNvPr id="75780" name="Rectangle 3"/>
          <p:cNvSpPr>
            <a:spLocks noGrp="1" noChangeArrowheads="1"/>
          </p:cNvSpPr>
          <p:nvPr>
            <p:ph type="body" idx="4294967295"/>
          </p:nvPr>
        </p:nvSpPr>
        <p:spPr>
          <a:xfrm>
            <a:off x="0" y="1484313"/>
            <a:ext cx="4038600" cy="4800600"/>
          </a:xfrm>
        </p:spPr>
        <p:txBody>
          <a:bodyPr/>
          <a:lstStyle/>
          <a:p>
            <a:pPr eaLnBrk="1" hangingPunct="1"/>
            <a:r>
              <a:rPr lang="en-US" altLang="zh-CN" smtClean="0">
                <a:ea typeface="SimSun" pitchFamily="2" charset="-122"/>
              </a:rPr>
              <a:t>Some operations centralized while others decentralized</a:t>
            </a:r>
          </a:p>
          <a:p>
            <a:pPr lvl="1" eaLnBrk="1" hangingPunct="1"/>
            <a:r>
              <a:rPr lang="en-US" altLang="zh-CN" smtClean="0">
                <a:ea typeface="SimSun" pitchFamily="2" charset="-122"/>
              </a:rPr>
              <a:t>Flexibility</a:t>
            </a:r>
          </a:p>
          <a:p>
            <a:pPr lvl="1" eaLnBrk="1" hangingPunct="1"/>
            <a:r>
              <a:rPr lang="en-US" altLang="zh-CN" smtClean="0">
                <a:ea typeface="SimSun" pitchFamily="2" charset="-122"/>
              </a:rPr>
              <a:t>Economies of scale</a:t>
            </a:r>
          </a:p>
          <a:p>
            <a:pPr eaLnBrk="1" hangingPunct="1"/>
            <a:r>
              <a:rPr lang="en-US" altLang="zh-CN" smtClean="0">
                <a:ea typeface="SimSun" pitchFamily="2" charset="-122"/>
              </a:rPr>
              <a:t>Difficult to manage</a:t>
            </a:r>
          </a:p>
          <a:p>
            <a:pPr eaLnBrk="1" hangingPunct="1"/>
            <a:r>
              <a:rPr lang="en-US" altLang="zh-CN" smtClean="0">
                <a:ea typeface="SimSun" pitchFamily="2" charset="-122"/>
              </a:rPr>
              <a:t>E.g.: Unilever</a:t>
            </a:r>
            <a:r>
              <a:rPr lang="en-US" altLang="zh-TW" smtClean="0">
                <a:ea typeface="SimSun" pitchFamily="2" charset="-122"/>
              </a:rPr>
              <a:t>, China!</a:t>
            </a:r>
            <a:endParaRPr lang="en-US" altLang="zh-CN" smtClean="0">
              <a:ea typeface="SimSun" pitchFamily="2" charset="-122"/>
            </a:endParaRPr>
          </a:p>
          <a:p>
            <a:pPr lvl="1" eaLnBrk="1" hangingPunct="1"/>
            <a:endParaRPr lang="zh-CN" altLang="en-US" smtClean="0">
              <a:ea typeface="SimSun" pitchFamily="2" charset="-122"/>
            </a:endParaRPr>
          </a:p>
        </p:txBody>
      </p:sp>
      <p:pic>
        <p:nvPicPr>
          <p:cNvPr id="75781" name="Picture 4" descr="Fig02-09"/>
          <p:cNvPicPr>
            <a:picLocks noChangeAspect="1" noChangeArrowheads="1"/>
          </p:cNvPicPr>
          <p:nvPr/>
        </p:nvPicPr>
        <p:blipFill>
          <a:blip r:embed="rId2" cstate="print"/>
          <a:srcRect/>
          <a:stretch>
            <a:fillRect/>
          </a:stretch>
        </p:blipFill>
        <p:spPr bwMode="auto">
          <a:xfrm>
            <a:off x="4067175" y="1557338"/>
            <a:ext cx="4826000" cy="4586287"/>
          </a:xfrm>
          <a:prstGeom prst="rect">
            <a:avLst/>
          </a:prstGeom>
          <a:noFill/>
          <a:ln w="31750" algn="ctr">
            <a:solidFill>
              <a:srgbClr val="71918C"/>
            </a:solidFill>
            <a:miter lim="800000"/>
            <a:headEnd/>
            <a:tailEnd/>
          </a:ln>
        </p:spPr>
      </p:pic>
      <p:sp>
        <p:nvSpPr>
          <p:cNvPr id="6" name="投影片編號版面配置區 5"/>
          <p:cNvSpPr>
            <a:spLocks noGrp="1"/>
          </p:cNvSpPr>
          <p:nvPr>
            <p:ph type="sldNum" sz="quarter" idx="12"/>
          </p:nvPr>
        </p:nvSpPr>
        <p:spPr/>
        <p:txBody>
          <a:bodyPr/>
          <a:lstStyle/>
          <a:p>
            <a:pPr>
              <a:defRPr/>
            </a:pPr>
            <a:fld id="{C732151A-AB55-4823-BB59-85583C51CFAE}" type="slidenum">
              <a:rPr lang="en-US" altLang="zh-TW" smtClean="0"/>
              <a:pPr>
                <a:defRPr/>
              </a:pPr>
              <a:t>52</a:t>
            </a:fld>
            <a:endParaRPr lang="en-US" altLang="zh-TW"/>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139952" y="6583363"/>
            <a:ext cx="3459163" cy="274637"/>
          </a:xfrm>
          <a:prstGeom prst="rect">
            <a:avLst/>
          </a:prstGeom>
          <a:noFill/>
          <a:ln w="9525">
            <a:noFill/>
            <a:miter lim="800000"/>
            <a:headEnd/>
            <a:tailEnd/>
          </a:ln>
        </p:spPr>
        <p:txBody>
          <a:bodyPr wrap="none">
            <a:spAutoFit/>
          </a:bodyPr>
          <a:lstStyle/>
          <a:p>
            <a:r>
              <a:rPr lang="en-US" altLang="zh-TW" sz="1200" dirty="0"/>
              <a:t>Courtesy of John. A White, U. of Arkansas 2006 </a:t>
            </a:r>
          </a:p>
        </p:txBody>
      </p:sp>
      <p:pic>
        <p:nvPicPr>
          <p:cNvPr id="76803" name="Picture 4"/>
          <p:cNvPicPr>
            <a:picLocks noChangeAspect="1" noChangeArrowheads="1"/>
          </p:cNvPicPr>
          <p:nvPr/>
        </p:nvPicPr>
        <p:blipFill>
          <a:blip r:embed="rId2" cstate="print"/>
          <a:srcRect/>
          <a:stretch>
            <a:fillRect/>
          </a:stretch>
        </p:blipFill>
        <p:spPr bwMode="auto">
          <a:xfrm>
            <a:off x="250825" y="260350"/>
            <a:ext cx="8569325" cy="6192838"/>
          </a:xfrm>
          <a:prstGeom prst="rect">
            <a:avLst/>
          </a:prstGeom>
          <a:noFill/>
          <a:ln w="9525">
            <a:noFill/>
            <a:miter lim="800000"/>
            <a:headEnd/>
            <a:tailEnd/>
          </a:ln>
        </p:spPr>
      </p:pic>
      <p:sp>
        <p:nvSpPr>
          <p:cNvPr id="4" name="投影片編號版面配置區 3"/>
          <p:cNvSpPr>
            <a:spLocks noGrp="1"/>
          </p:cNvSpPr>
          <p:nvPr>
            <p:ph type="sldNum" sz="quarter" idx="12"/>
          </p:nvPr>
        </p:nvSpPr>
        <p:spPr>
          <a:xfrm>
            <a:off x="6084168" y="6589713"/>
            <a:ext cx="2133600" cy="268287"/>
          </a:xfrm>
        </p:spPr>
        <p:txBody>
          <a:bodyPr/>
          <a:lstStyle/>
          <a:p>
            <a:pPr>
              <a:defRPr/>
            </a:pPr>
            <a:fld id="{7DB0D37D-A229-4980-8806-257893FD6E3C}" type="slidenum">
              <a:rPr lang="en-US" altLang="zh-TW" smtClean="0"/>
              <a:pPr>
                <a:defRPr/>
              </a:pPr>
              <a:t>53</a:t>
            </a:fld>
            <a:endParaRPr lang="en-US" altLang="zh-TW"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923928" y="6583363"/>
            <a:ext cx="3459163" cy="274637"/>
          </a:xfrm>
          <a:prstGeom prst="rect">
            <a:avLst/>
          </a:prstGeom>
          <a:noFill/>
          <a:ln w="9525">
            <a:noFill/>
            <a:miter lim="800000"/>
            <a:headEnd/>
            <a:tailEnd/>
          </a:ln>
        </p:spPr>
        <p:txBody>
          <a:bodyPr wrap="none">
            <a:spAutoFit/>
          </a:bodyPr>
          <a:lstStyle/>
          <a:p>
            <a:r>
              <a:rPr lang="en-US" altLang="zh-TW" sz="1200" dirty="0"/>
              <a:t>Courtesy of John. A White, U. of Arkansas 2006 </a:t>
            </a:r>
          </a:p>
        </p:txBody>
      </p:sp>
      <p:pic>
        <p:nvPicPr>
          <p:cNvPr id="77827" name="Picture 4"/>
          <p:cNvPicPr>
            <a:picLocks noChangeAspect="1" noChangeArrowheads="1"/>
          </p:cNvPicPr>
          <p:nvPr/>
        </p:nvPicPr>
        <p:blipFill>
          <a:blip r:embed="rId2" cstate="print"/>
          <a:srcRect/>
          <a:stretch>
            <a:fillRect/>
          </a:stretch>
        </p:blipFill>
        <p:spPr bwMode="auto">
          <a:xfrm>
            <a:off x="323850" y="260350"/>
            <a:ext cx="8569325" cy="62642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54</a:t>
            </a:fld>
            <a:endParaRPr lang="en-US" altLang="zh-TW"/>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z="3600" smtClean="0"/>
              <a:t>Distance Is Measured in Hours,</a:t>
            </a:r>
            <a:br>
              <a:rPr lang="en-US" altLang="en-US" sz="3600" smtClean="0"/>
            </a:br>
            <a:r>
              <a:rPr lang="en-US" altLang="en-US" sz="3600" smtClean="0"/>
              <a:t>Minutes, and Seconds</a:t>
            </a:r>
            <a:endParaRPr lang="en-US" altLang="zh-TW" sz="3600" smtClean="0"/>
          </a:p>
        </p:txBody>
      </p:sp>
      <p:sp>
        <p:nvSpPr>
          <p:cNvPr id="78851" name="Text Box 4"/>
          <p:cNvSpPr txBox="1">
            <a:spLocks noChangeArrowheads="1"/>
          </p:cNvSpPr>
          <p:nvPr/>
        </p:nvSpPr>
        <p:spPr bwMode="auto">
          <a:xfrm>
            <a:off x="4355976" y="6583363"/>
            <a:ext cx="3459163" cy="274637"/>
          </a:xfrm>
          <a:prstGeom prst="rect">
            <a:avLst/>
          </a:prstGeom>
          <a:noFill/>
          <a:ln w="9525">
            <a:noFill/>
            <a:miter lim="800000"/>
            <a:headEnd/>
            <a:tailEnd/>
          </a:ln>
        </p:spPr>
        <p:txBody>
          <a:bodyPr wrap="none">
            <a:spAutoFit/>
          </a:bodyPr>
          <a:lstStyle/>
          <a:p>
            <a:r>
              <a:rPr lang="en-US" altLang="zh-TW" sz="1200" dirty="0"/>
              <a:t>Courtesy of John. A White, U. of Arkansas 2006 </a:t>
            </a:r>
          </a:p>
        </p:txBody>
      </p:sp>
      <p:pic>
        <p:nvPicPr>
          <p:cNvPr id="78852" name="Picture 5"/>
          <p:cNvPicPr>
            <a:picLocks noGrp="1" noChangeAspect="1" noChangeArrowheads="1"/>
          </p:cNvPicPr>
          <p:nvPr>
            <p:ph type="body" idx="1"/>
          </p:nvPr>
        </p:nvPicPr>
        <p:blipFill>
          <a:blip r:embed="rId2" cstate="print"/>
          <a:srcRect/>
          <a:stretch>
            <a:fillRect/>
          </a:stretch>
        </p:blipFill>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55</a:t>
            </a:fld>
            <a:endParaRPr lang="en-US" altLang="zh-TW"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51520" y="836712"/>
            <a:ext cx="3034680" cy="777875"/>
          </a:xfrm>
        </p:spPr>
        <p:txBody>
          <a:bodyPr/>
          <a:lstStyle/>
          <a:p>
            <a:pPr algn="l"/>
            <a:r>
              <a:rPr lang="en-GB" altLang="zh-TW" sz="3600" dirty="0" smtClean="0">
                <a:ea typeface="新細明體" charset="-120"/>
              </a:rPr>
              <a:t>What does the following diagram show?</a:t>
            </a:r>
            <a:endParaRPr lang="en-GB" altLang="zh-TW" sz="3600" dirty="0">
              <a:ea typeface="新細明體" charset="-120"/>
            </a:endParaRPr>
          </a:p>
        </p:txBody>
      </p:sp>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56</a:t>
            </a:fld>
            <a:endParaRPr lang="en-US" altLang="zh-TW" dirty="0"/>
          </a:p>
        </p:txBody>
      </p:sp>
      <p:pic>
        <p:nvPicPr>
          <p:cNvPr id="7" name="Picture 4" descr="The Shrinking World"/>
          <p:cNvPicPr>
            <a:picLocks noChangeAspect="1" noChangeArrowheads="1"/>
          </p:cNvPicPr>
          <p:nvPr/>
        </p:nvPicPr>
        <p:blipFill>
          <a:blip r:embed="rId2" cstate="print"/>
          <a:srcRect/>
          <a:stretch>
            <a:fillRect/>
          </a:stretch>
        </p:blipFill>
        <p:spPr bwMode="auto">
          <a:xfrm>
            <a:off x="3275856" y="332656"/>
            <a:ext cx="5688632" cy="6336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572000" y="6583363"/>
            <a:ext cx="3459163" cy="274637"/>
          </a:xfrm>
          <a:prstGeom prst="rect">
            <a:avLst/>
          </a:prstGeom>
          <a:noFill/>
          <a:ln w="9525">
            <a:noFill/>
            <a:miter lim="800000"/>
            <a:headEnd/>
            <a:tailEnd/>
          </a:ln>
        </p:spPr>
        <p:txBody>
          <a:bodyPr wrap="none">
            <a:spAutoFit/>
          </a:bodyPr>
          <a:lstStyle/>
          <a:p>
            <a:r>
              <a:rPr lang="en-US" altLang="zh-TW" sz="1200" dirty="0"/>
              <a:t>Courtesy of John. A White, U. of Arkansas 2006 </a:t>
            </a:r>
          </a:p>
        </p:txBody>
      </p:sp>
      <p:sp>
        <p:nvSpPr>
          <p:cNvPr id="79875" name="Rectangle 5"/>
          <p:cNvSpPr>
            <a:spLocks noGrp="1" noChangeArrowheads="1"/>
          </p:cNvSpPr>
          <p:nvPr>
            <p:ph type="body" idx="1"/>
          </p:nvPr>
        </p:nvSpPr>
        <p:spPr/>
        <p:txBody>
          <a:bodyPr/>
          <a:lstStyle/>
          <a:p>
            <a:pPr eaLnBrk="1" hangingPunct="1"/>
            <a:endParaRPr lang="zh-TW" altLang="zh-TW" smtClean="0"/>
          </a:p>
        </p:txBody>
      </p:sp>
      <p:sp>
        <p:nvSpPr>
          <p:cNvPr id="79876" name="Rectangle 6"/>
          <p:cNvSpPr>
            <a:spLocks noGrp="1" noChangeArrowheads="1"/>
          </p:cNvSpPr>
          <p:nvPr>
            <p:ph type="title"/>
          </p:nvPr>
        </p:nvSpPr>
        <p:spPr/>
        <p:txBody>
          <a:bodyPr/>
          <a:lstStyle/>
          <a:p>
            <a:pPr eaLnBrk="1" hangingPunct="1"/>
            <a:endParaRPr lang="zh-TW" altLang="zh-TW" smtClean="0"/>
          </a:p>
        </p:txBody>
      </p:sp>
      <p:pic>
        <p:nvPicPr>
          <p:cNvPr id="79877" name="Picture 7"/>
          <p:cNvPicPr>
            <a:picLocks noChangeAspect="1" noChangeArrowheads="1"/>
          </p:cNvPicPr>
          <p:nvPr/>
        </p:nvPicPr>
        <p:blipFill>
          <a:blip r:embed="rId2" cstate="print"/>
          <a:srcRect/>
          <a:stretch>
            <a:fillRect/>
          </a:stretch>
        </p:blipFill>
        <p:spPr bwMode="auto">
          <a:xfrm>
            <a:off x="468313" y="260350"/>
            <a:ext cx="8207375" cy="6192838"/>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pPr>
              <a:defRPr/>
            </a:pPr>
            <a:fld id="{7DB0D37D-A229-4980-8806-257893FD6E3C}" type="slidenum">
              <a:rPr lang="en-US" altLang="zh-TW" smtClean="0"/>
              <a:pPr>
                <a:defRPr/>
              </a:pPr>
              <a:t>57</a:t>
            </a:fld>
            <a:endParaRPr lang="en-US" altLang="zh-TW"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Grp="1" noChangeAspect="1" noChangeArrowheads="1"/>
          </p:cNvPicPr>
          <p:nvPr>
            <p:ph type="body" idx="1"/>
          </p:nvPr>
        </p:nvPicPr>
        <p:blipFill>
          <a:blip r:embed="rId2" cstate="print"/>
          <a:srcRect/>
          <a:stretch>
            <a:fillRect/>
          </a:stretch>
        </p:blipFill>
        <p:spPr>
          <a:xfrm>
            <a:off x="468313" y="1412875"/>
            <a:ext cx="8229600" cy="5040313"/>
          </a:xfrm>
        </p:spPr>
      </p:pic>
      <p:sp>
        <p:nvSpPr>
          <p:cNvPr id="80899" name="Rectangle 4"/>
          <p:cNvSpPr>
            <a:spLocks noGrp="1" noChangeArrowheads="1"/>
          </p:cNvSpPr>
          <p:nvPr>
            <p:ph type="title"/>
          </p:nvPr>
        </p:nvSpPr>
        <p:spPr/>
        <p:txBody>
          <a:bodyPr/>
          <a:lstStyle/>
          <a:p>
            <a:pPr eaLnBrk="1" hangingPunct="1"/>
            <a:r>
              <a:rPr lang="en-US" altLang="zh-TW" sz="3600" smtClean="0"/>
              <a:t>What Happens When the World is Flat?</a:t>
            </a:r>
          </a:p>
        </p:txBody>
      </p:sp>
      <p:sp>
        <p:nvSpPr>
          <p:cNvPr id="80900" name="Text Box 6"/>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58</a:t>
            </a:fld>
            <a:endParaRPr lang="en-US" altLang="zh-TW"/>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1923" name="Rectangle 4"/>
          <p:cNvSpPr>
            <a:spLocks noGrp="1" noChangeArrowheads="1"/>
          </p:cNvSpPr>
          <p:nvPr>
            <p:ph type="title"/>
          </p:nvPr>
        </p:nvSpPr>
        <p:spPr/>
        <p:txBody>
          <a:bodyPr/>
          <a:lstStyle/>
          <a:p>
            <a:pPr eaLnBrk="1" hangingPunct="1"/>
            <a:r>
              <a:rPr lang="en-US" altLang="zh-TW" sz="3600" smtClean="0"/>
              <a:t>What Happens When the World is Flat?</a:t>
            </a:r>
          </a:p>
        </p:txBody>
      </p:sp>
      <p:pic>
        <p:nvPicPr>
          <p:cNvPr id="81924" name="Picture 5"/>
          <p:cNvPicPr>
            <a:picLocks noGrp="1" noChangeAspect="1" noChangeArrowheads="1"/>
          </p:cNvPicPr>
          <p:nvPr>
            <p:ph type="body" idx="1"/>
          </p:nvPr>
        </p:nvPicPr>
        <p:blipFill>
          <a:blip r:embed="rId2" cstate="print"/>
          <a:srcRect/>
          <a:stretch>
            <a:fillRect/>
          </a:stretch>
        </p:blipFill>
        <p:spPr>
          <a:xfrm>
            <a:off x="468313" y="1196975"/>
            <a:ext cx="8229600" cy="5073650"/>
          </a:xfrm>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59</a:t>
            </a:fld>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TW" dirty="0" smtClean="0"/>
              <a:t>Globalization and Flat World</a:t>
            </a:r>
          </a:p>
        </p:txBody>
      </p:sp>
      <p:sp>
        <p:nvSpPr>
          <p:cNvPr id="27651" name="Rectangle 3"/>
          <p:cNvSpPr>
            <a:spLocks noGrp="1" noChangeArrowheads="1"/>
          </p:cNvSpPr>
          <p:nvPr>
            <p:ph type="body" idx="1"/>
          </p:nvPr>
        </p:nvSpPr>
        <p:spPr>
          <a:xfrm>
            <a:off x="468313" y="1196975"/>
            <a:ext cx="8229600" cy="4857750"/>
          </a:xfrm>
        </p:spPr>
        <p:txBody>
          <a:bodyPr/>
          <a:lstStyle/>
          <a:p>
            <a:r>
              <a:rPr lang="en-US" altLang="zh-TW" dirty="0" smtClean="0"/>
              <a:t>Globalization is defined as the integration of economies throughout the world, enabled by innovation and technological progress</a:t>
            </a:r>
          </a:p>
          <a:p>
            <a:pPr eaLnBrk="1" hangingPunct="1">
              <a:lnSpc>
                <a:spcPct val="90000"/>
              </a:lnSpc>
            </a:pPr>
            <a:endParaRPr lang="en-US" altLang="zh-TW" dirty="0" smtClean="0"/>
          </a:p>
        </p:txBody>
      </p:sp>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a:t>
            </a:fld>
            <a:endParaRPr lang="en-US" altLang="zh-TW"/>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2947" name="Rectangle 3"/>
          <p:cNvSpPr>
            <a:spLocks noGrp="1" noChangeArrowheads="1"/>
          </p:cNvSpPr>
          <p:nvPr>
            <p:ph type="title"/>
          </p:nvPr>
        </p:nvSpPr>
        <p:spPr/>
        <p:txBody>
          <a:bodyPr/>
          <a:lstStyle/>
          <a:p>
            <a:pPr eaLnBrk="1" hangingPunct="1"/>
            <a:r>
              <a:rPr lang="en-US" altLang="en-US" sz="3600" smtClean="0"/>
              <a:t>The </a:t>
            </a:r>
            <a:r>
              <a:rPr lang="en-US" altLang="zh-TW" sz="3600" smtClean="0"/>
              <a:t>B</a:t>
            </a:r>
            <a:r>
              <a:rPr lang="en-US" altLang="en-US" sz="3600" smtClean="0"/>
              <a:t>usiness </a:t>
            </a:r>
            <a:r>
              <a:rPr lang="en-US" altLang="zh-TW" sz="3600" smtClean="0"/>
              <a:t>L</a:t>
            </a:r>
            <a:r>
              <a:rPr lang="en-US" altLang="en-US" sz="3600" smtClean="0"/>
              <a:t>andscape </a:t>
            </a:r>
            <a:r>
              <a:rPr lang="en-US" altLang="zh-TW" sz="3600" smtClean="0"/>
              <a:t>I</a:t>
            </a:r>
            <a:r>
              <a:rPr lang="en-US" altLang="en-US" sz="3600" smtClean="0"/>
              <a:t>s </a:t>
            </a:r>
            <a:r>
              <a:rPr lang="en-US" altLang="zh-TW" sz="3600" smtClean="0"/>
              <a:t>C</a:t>
            </a:r>
            <a:r>
              <a:rPr lang="en-US" altLang="en-US" sz="3600" smtClean="0"/>
              <a:t>hanging</a:t>
            </a:r>
            <a:endParaRPr lang="en-US" altLang="zh-TW" sz="3600" smtClean="0"/>
          </a:p>
        </p:txBody>
      </p:sp>
      <p:pic>
        <p:nvPicPr>
          <p:cNvPr id="82948" name="Picture 5"/>
          <p:cNvPicPr>
            <a:picLocks noGrp="1" noChangeAspect="1" noChangeArrowheads="1"/>
          </p:cNvPicPr>
          <p:nvPr>
            <p:ph type="body" idx="1"/>
          </p:nvPr>
        </p:nvPicPr>
        <p:blipFill>
          <a:blip r:embed="rId2" cstate="print"/>
          <a:srcRect/>
          <a:stretch>
            <a:fillRect/>
          </a:stretch>
        </p:blipFill>
        <p:spPr>
          <a:xfrm>
            <a:off x="323528" y="1412874"/>
            <a:ext cx="8496943" cy="5040461"/>
          </a:xfrm>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60</a:t>
            </a:fld>
            <a:endParaRPr lang="en-US" altLang="zh-TW"/>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3971" name="Rectangle 3"/>
          <p:cNvSpPr>
            <a:spLocks noGrp="1" noChangeArrowheads="1"/>
          </p:cNvSpPr>
          <p:nvPr>
            <p:ph type="title"/>
          </p:nvPr>
        </p:nvSpPr>
        <p:spPr>
          <a:xfrm>
            <a:off x="457200" y="274638"/>
            <a:ext cx="8218488" cy="777875"/>
          </a:xfrm>
        </p:spPr>
        <p:txBody>
          <a:bodyPr/>
          <a:lstStyle/>
          <a:p>
            <a:pPr eaLnBrk="1" hangingPunct="1"/>
            <a:r>
              <a:rPr lang="en-US" altLang="en-US" sz="3600" smtClean="0"/>
              <a:t>Three </a:t>
            </a:r>
            <a:r>
              <a:rPr lang="en-US" altLang="zh-TW" sz="3600" smtClean="0"/>
              <a:t>F</a:t>
            </a:r>
            <a:r>
              <a:rPr lang="en-US" altLang="en-US" sz="3600" smtClean="0"/>
              <a:t>actors </a:t>
            </a:r>
            <a:r>
              <a:rPr lang="en-US" altLang="zh-TW" sz="3600" smtClean="0"/>
              <a:t>O</a:t>
            </a:r>
            <a:r>
              <a:rPr lang="en-US" altLang="en-US" sz="3600" smtClean="0"/>
              <a:t>f </a:t>
            </a:r>
            <a:r>
              <a:rPr lang="en-US" altLang="zh-TW" sz="3600" smtClean="0"/>
              <a:t>C</a:t>
            </a:r>
            <a:r>
              <a:rPr lang="en-US" altLang="en-US" sz="3600" smtClean="0"/>
              <a:t>hange </a:t>
            </a:r>
            <a:r>
              <a:rPr lang="en-US" altLang="zh-TW" sz="3600" smtClean="0"/>
              <a:t>T</a:t>
            </a:r>
            <a:r>
              <a:rPr lang="en-US" altLang="en-US" sz="3600" smtClean="0"/>
              <a:t>hat </a:t>
            </a:r>
            <a:r>
              <a:rPr lang="en-US" altLang="zh-TW" sz="3600" smtClean="0"/>
              <a:t>I</a:t>
            </a:r>
            <a:r>
              <a:rPr lang="en-US" altLang="en-US" sz="3600" smtClean="0"/>
              <a:t>s </a:t>
            </a:r>
            <a:r>
              <a:rPr lang="en-US" altLang="zh-TW" sz="3600" smtClean="0"/>
              <a:t>R</a:t>
            </a:r>
            <a:r>
              <a:rPr lang="en-US" altLang="en-US" sz="3600" smtClean="0"/>
              <a:t>e-</a:t>
            </a:r>
            <a:r>
              <a:rPr lang="en-US" altLang="zh-TW" sz="3600" smtClean="0"/>
              <a:t>S</a:t>
            </a:r>
            <a:r>
              <a:rPr lang="en-US" altLang="en-US" sz="3600" smtClean="0"/>
              <a:t>haping </a:t>
            </a:r>
            <a:r>
              <a:rPr lang="en-US" altLang="zh-TW" sz="3600" smtClean="0"/>
              <a:t>T</a:t>
            </a:r>
            <a:r>
              <a:rPr lang="en-US" altLang="en-US" sz="3600" smtClean="0"/>
              <a:t>he</a:t>
            </a:r>
            <a:r>
              <a:rPr lang="en-US" altLang="zh-TW" sz="3600" smtClean="0"/>
              <a:t> B</a:t>
            </a:r>
            <a:r>
              <a:rPr lang="en-US" altLang="en-US" sz="3600" smtClean="0"/>
              <a:t>usiness </a:t>
            </a:r>
            <a:r>
              <a:rPr lang="en-US" altLang="zh-TW" sz="3600" smtClean="0"/>
              <a:t>L</a:t>
            </a:r>
            <a:r>
              <a:rPr lang="en-US" altLang="en-US" sz="3600" smtClean="0"/>
              <a:t>andscape</a:t>
            </a:r>
            <a:endParaRPr lang="en-US" altLang="zh-TW" sz="3600" smtClean="0"/>
          </a:p>
        </p:txBody>
      </p:sp>
      <p:pic>
        <p:nvPicPr>
          <p:cNvPr id="83972" name="Picture 5"/>
          <p:cNvPicPr>
            <a:picLocks noGrp="1" noChangeAspect="1" noChangeArrowheads="1"/>
          </p:cNvPicPr>
          <p:nvPr>
            <p:ph type="body" idx="1"/>
          </p:nvPr>
        </p:nvPicPr>
        <p:blipFill>
          <a:blip r:embed="rId2" cstate="print"/>
          <a:srcRect/>
          <a:stretch>
            <a:fillRect/>
          </a:stretch>
        </p:blipFill>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61</a:t>
            </a:fld>
            <a:endParaRPr lang="en-US" altLang="zh-TW"/>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4995" name="Rectangle 3"/>
          <p:cNvSpPr>
            <a:spLocks noGrp="1" noChangeArrowheads="1"/>
          </p:cNvSpPr>
          <p:nvPr>
            <p:ph type="title"/>
          </p:nvPr>
        </p:nvSpPr>
        <p:spPr>
          <a:xfrm>
            <a:off x="457200" y="274638"/>
            <a:ext cx="8218488" cy="777875"/>
          </a:xfrm>
        </p:spPr>
        <p:txBody>
          <a:bodyPr/>
          <a:lstStyle/>
          <a:p>
            <a:pPr eaLnBrk="1" hangingPunct="1"/>
            <a:r>
              <a:rPr lang="en-US" altLang="zh-TW" smtClean="0"/>
              <a:t>Digitization</a:t>
            </a:r>
          </a:p>
        </p:txBody>
      </p:sp>
      <p:pic>
        <p:nvPicPr>
          <p:cNvPr id="84996" name="Picture 5"/>
          <p:cNvPicPr>
            <a:picLocks noGrp="1" noChangeAspect="1" noChangeArrowheads="1"/>
          </p:cNvPicPr>
          <p:nvPr>
            <p:ph type="body" idx="1"/>
          </p:nvPr>
        </p:nvPicPr>
        <p:blipFill>
          <a:blip r:embed="rId2" cstate="print"/>
          <a:srcRect/>
          <a:stretch>
            <a:fillRect/>
          </a:stretch>
        </p:blipFill>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62</a:t>
            </a:fld>
            <a:endParaRPr lang="en-US" altLang="zh-TW"/>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6019" name="Rectangle 3"/>
          <p:cNvSpPr>
            <a:spLocks noGrp="1" noChangeArrowheads="1"/>
          </p:cNvSpPr>
          <p:nvPr>
            <p:ph type="title"/>
          </p:nvPr>
        </p:nvSpPr>
        <p:spPr>
          <a:xfrm>
            <a:off x="457200" y="274638"/>
            <a:ext cx="8218488" cy="777875"/>
          </a:xfrm>
        </p:spPr>
        <p:txBody>
          <a:bodyPr/>
          <a:lstStyle/>
          <a:p>
            <a:pPr eaLnBrk="1" hangingPunct="1"/>
            <a:r>
              <a:rPr lang="en-US" altLang="zh-TW" smtClean="0"/>
              <a:t>Globalization</a:t>
            </a:r>
          </a:p>
        </p:txBody>
      </p:sp>
      <p:pic>
        <p:nvPicPr>
          <p:cNvPr id="86020" name="Picture 5"/>
          <p:cNvPicPr>
            <a:picLocks noGrp="1" noChangeAspect="1" noChangeArrowheads="1"/>
          </p:cNvPicPr>
          <p:nvPr>
            <p:ph type="body" idx="1"/>
          </p:nvPr>
        </p:nvPicPr>
        <p:blipFill>
          <a:blip r:embed="rId2" cstate="print"/>
          <a:srcRect/>
          <a:stretch>
            <a:fillRect/>
          </a:stretch>
        </p:blipFill>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63</a:t>
            </a:fld>
            <a:endParaRPr lang="en-US" altLang="zh-TW"/>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7043" name="Rectangle 3"/>
          <p:cNvSpPr>
            <a:spLocks noGrp="1" noChangeArrowheads="1"/>
          </p:cNvSpPr>
          <p:nvPr>
            <p:ph type="title"/>
          </p:nvPr>
        </p:nvSpPr>
        <p:spPr>
          <a:xfrm>
            <a:off x="457200" y="274638"/>
            <a:ext cx="8218488" cy="777875"/>
          </a:xfrm>
        </p:spPr>
        <p:txBody>
          <a:bodyPr/>
          <a:lstStyle/>
          <a:p>
            <a:pPr eaLnBrk="1" hangingPunct="1"/>
            <a:r>
              <a:rPr lang="en-US" altLang="zh-TW" smtClean="0"/>
              <a:t>Futurization</a:t>
            </a:r>
          </a:p>
        </p:txBody>
      </p:sp>
      <p:pic>
        <p:nvPicPr>
          <p:cNvPr id="87044" name="Picture 5"/>
          <p:cNvPicPr>
            <a:picLocks noGrp="1" noChangeAspect="1" noChangeArrowheads="1"/>
          </p:cNvPicPr>
          <p:nvPr>
            <p:ph type="body" idx="1"/>
          </p:nvPr>
        </p:nvPicPr>
        <p:blipFill>
          <a:blip r:embed="rId2" cstate="print"/>
          <a:srcRect/>
          <a:stretch>
            <a:fillRect/>
          </a:stretch>
        </p:blipFill>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64</a:t>
            </a:fld>
            <a:endParaRPr lang="en-US" altLang="zh-TW"/>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pic>
        <p:nvPicPr>
          <p:cNvPr id="88067" name="Picture 5"/>
          <p:cNvPicPr>
            <a:picLocks noGrp="1" noChangeAspect="1" noChangeArrowheads="1"/>
          </p:cNvPicPr>
          <p:nvPr>
            <p:ph type="body" idx="1"/>
          </p:nvPr>
        </p:nvPicPr>
        <p:blipFill>
          <a:blip r:embed="rId2" cstate="print"/>
          <a:srcRect/>
          <a:stretch>
            <a:fillRect/>
          </a:stretch>
        </p:blipFill>
        <p:spPr/>
      </p:pic>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65</a:t>
            </a:fld>
            <a:endParaRPr lang="en-US" altLang="zh-TW"/>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89091" name="Rectangle 4"/>
          <p:cNvSpPr>
            <a:spLocks noGrp="1" noChangeArrowheads="1"/>
          </p:cNvSpPr>
          <p:nvPr>
            <p:ph type="title"/>
          </p:nvPr>
        </p:nvSpPr>
        <p:spPr/>
        <p:txBody>
          <a:bodyPr/>
          <a:lstStyle/>
          <a:p>
            <a:pPr eaLnBrk="1" hangingPunct="1"/>
            <a:r>
              <a:rPr lang="en-US" altLang="zh-TW" smtClean="0"/>
              <a:t>What Is “Marketing Yourself”</a:t>
            </a:r>
          </a:p>
        </p:txBody>
      </p:sp>
      <p:pic>
        <p:nvPicPr>
          <p:cNvPr id="89092" name="Picture 5"/>
          <p:cNvPicPr>
            <a:picLocks noGrp="1" noChangeAspect="1" noChangeArrowheads="1"/>
          </p:cNvPicPr>
          <p:nvPr>
            <p:ph type="body" idx="1"/>
          </p:nvPr>
        </p:nvPicPr>
        <p:blipFill>
          <a:blip r:embed="rId2" cstate="print"/>
          <a:srcRect/>
          <a:stretch>
            <a:fillRect/>
          </a:stretch>
        </p:blipFill>
        <p:spPr>
          <a:xfrm>
            <a:off x="1116013" y="1412875"/>
            <a:ext cx="7127875" cy="4857750"/>
          </a:xfrm>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66</a:t>
            </a:fld>
            <a:endParaRPr lang="en-US" altLang="zh-TW"/>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90115" name="Rectangle 5"/>
          <p:cNvSpPr>
            <a:spLocks noGrp="1" noChangeArrowheads="1"/>
          </p:cNvSpPr>
          <p:nvPr>
            <p:ph type="body" idx="1"/>
          </p:nvPr>
        </p:nvSpPr>
        <p:spPr>
          <a:xfrm>
            <a:off x="468313" y="2349500"/>
            <a:ext cx="8229600" cy="1800225"/>
          </a:xfrm>
        </p:spPr>
        <p:txBody>
          <a:bodyPr/>
          <a:lstStyle/>
          <a:p>
            <a:pPr eaLnBrk="1" hangingPunct="1">
              <a:lnSpc>
                <a:spcPct val="80000"/>
              </a:lnSpc>
              <a:buFontTx/>
              <a:buNone/>
            </a:pPr>
            <a:r>
              <a:rPr lang="en-US" altLang="zh-TW" sz="3600" b="1" i="1" smtClean="0"/>
              <a:t>   You don’t need to be the best, You don’t need to be better. You just need to be </a:t>
            </a:r>
            <a:r>
              <a:rPr lang="en-US" altLang="zh-TW" sz="3600" b="1" i="1" smtClean="0">
                <a:solidFill>
                  <a:schemeClr val="accent2"/>
                </a:solidFill>
              </a:rPr>
              <a:t>different.</a:t>
            </a:r>
          </a:p>
          <a:p>
            <a:pPr eaLnBrk="1" hangingPunct="1">
              <a:lnSpc>
                <a:spcPct val="80000"/>
              </a:lnSpc>
              <a:buFontTx/>
              <a:buNone/>
            </a:pPr>
            <a:r>
              <a:rPr lang="en-US" altLang="zh-TW" sz="3600" b="1" i="1" smtClean="0">
                <a:solidFill>
                  <a:schemeClr val="accent2"/>
                </a:solidFill>
              </a:rPr>
              <a:t>    </a:t>
            </a:r>
          </a:p>
          <a:p>
            <a:pPr eaLnBrk="1" hangingPunct="1">
              <a:lnSpc>
                <a:spcPct val="80000"/>
              </a:lnSpc>
              <a:buFontTx/>
              <a:buNone/>
            </a:pPr>
            <a:r>
              <a:rPr lang="en-US" altLang="zh-TW" sz="3600" b="1" i="1" smtClean="0">
                <a:solidFill>
                  <a:schemeClr val="accent2"/>
                </a:solidFill>
              </a:rPr>
              <a:t>    </a:t>
            </a:r>
            <a:r>
              <a:rPr lang="en-US" altLang="zh-TW" sz="3600" b="1" i="1" smtClean="0"/>
              <a:t>It’s better to be a little bit different than to be a little bit better</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67</a:t>
            </a:fld>
            <a:endParaRPr lang="en-US" altLang="zh-TW"/>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pic>
        <p:nvPicPr>
          <p:cNvPr id="91139" name="Picture 5"/>
          <p:cNvPicPr>
            <a:picLocks noGrp="1" noChangeAspect="1" noChangeArrowheads="1"/>
          </p:cNvPicPr>
          <p:nvPr>
            <p:ph type="body" idx="1"/>
          </p:nvPr>
        </p:nvPicPr>
        <p:blipFill>
          <a:blip r:embed="rId2" cstate="print"/>
          <a:srcRect/>
          <a:stretch>
            <a:fillRect/>
          </a:stretch>
        </p:blipFill>
        <p:spPr>
          <a:xfrm>
            <a:off x="468313" y="836613"/>
            <a:ext cx="8229600" cy="5434012"/>
          </a:xfrm>
        </p:spPr>
      </p:pic>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68</a:t>
            </a:fld>
            <a:endParaRPr lang="en-US" altLang="zh-TW"/>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026"/>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pic>
        <p:nvPicPr>
          <p:cNvPr id="92163" name="Picture 1029"/>
          <p:cNvPicPr>
            <a:picLocks noGrp="1" noChangeAspect="1" noChangeArrowheads="1"/>
          </p:cNvPicPr>
          <p:nvPr>
            <p:ph type="body" idx="1"/>
          </p:nvPr>
        </p:nvPicPr>
        <p:blipFill>
          <a:blip r:embed="rId2" cstate="print"/>
          <a:srcRect/>
          <a:stretch>
            <a:fillRect/>
          </a:stretch>
        </p:blipFill>
        <p:spPr>
          <a:xfrm>
            <a:off x="468313" y="620713"/>
            <a:ext cx="8229600" cy="5649912"/>
          </a:xfrm>
        </p:spPr>
      </p:pic>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69</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sz="3600" smtClean="0"/>
              <a:t>The Three Great Eras of Globalization</a:t>
            </a:r>
          </a:p>
        </p:txBody>
      </p:sp>
      <p:sp>
        <p:nvSpPr>
          <p:cNvPr id="28675" name="Rectangle 3"/>
          <p:cNvSpPr>
            <a:spLocks noGrp="1" noChangeArrowheads="1"/>
          </p:cNvSpPr>
          <p:nvPr>
            <p:ph type="body" idx="1"/>
          </p:nvPr>
        </p:nvSpPr>
        <p:spPr/>
        <p:txBody>
          <a:bodyPr/>
          <a:lstStyle/>
          <a:p>
            <a:pPr marL="533400" indent="-533400" eaLnBrk="1" hangingPunct="1"/>
            <a:r>
              <a:rPr lang="en-US" altLang="zh-TW" sz="2800" smtClean="0"/>
              <a:t>1492 – 1820  Globalization 1.0</a:t>
            </a:r>
          </a:p>
          <a:p>
            <a:pPr marL="857250" lvl="1" indent="-457200" eaLnBrk="1" hangingPunct="1"/>
            <a:r>
              <a:rPr lang="en-US" altLang="zh-TW" sz="2400" smtClean="0"/>
              <a:t>Exploration and colonization drive success</a:t>
            </a:r>
          </a:p>
          <a:p>
            <a:pPr marL="857250" lvl="1" indent="-457200" eaLnBrk="1" hangingPunct="1"/>
            <a:r>
              <a:rPr lang="en-US" altLang="zh-TW" sz="2400" smtClean="0"/>
              <a:t>Countries think globally to thrive</a:t>
            </a:r>
          </a:p>
          <a:p>
            <a:pPr marL="533400" indent="-533400" eaLnBrk="1" hangingPunct="1"/>
            <a:r>
              <a:rPr lang="en-US" altLang="zh-TW" sz="2800" smtClean="0"/>
              <a:t>1820 – 2000  Globalization 2.0</a:t>
            </a:r>
          </a:p>
          <a:p>
            <a:pPr marL="857250" lvl="1" indent="-457200" eaLnBrk="1" hangingPunct="1"/>
            <a:r>
              <a:rPr lang="en-US" altLang="zh-TW" sz="2400" smtClean="0"/>
              <a:t>Collaboration between international companies</a:t>
            </a:r>
          </a:p>
          <a:p>
            <a:pPr marL="857250" lvl="1" indent="-457200" eaLnBrk="1" hangingPunct="1"/>
            <a:r>
              <a:rPr lang="en-US" altLang="zh-TW" sz="2400" smtClean="0"/>
              <a:t>Companies must think globally to survive</a:t>
            </a:r>
          </a:p>
          <a:p>
            <a:pPr marL="533400" indent="-533400" eaLnBrk="1" hangingPunct="1"/>
            <a:r>
              <a:rPr lang="en-US" altLang="zh-TW" sz="2800" smtClean="0"/>
              <a:t>2000 – Present  Globalization 3.0</a:t>
            </a:r>
          </a:p>
          <a:p>
            <a:pPr marL="857250" lvl="1" indent="-457200" eaLnBrk="1" hangingPunct="1"/>
            <a:r>
              <a:rPr lang="en-US" altLang="zh-TW" sz="2400" smtClean="0"/>
              <a:t>Individuals and small groups globalize</a:t>
            </a:r>
          </a:p>
          <a:p>
            <a:pPr marL="857250" lvl="1" indent="-457200" eaLnBrk="1" hangingPunct="1"/>
            <a:r>
              <a:rPr lang="en-US" altLang="zh-TW" sz="2400" smtClean="0"/>
              <a:t>Driven by diverse group comprised of all nationalities</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7</a:t>
            </a:fld>
            <a:endParaRPr lang="en-US" altLang="zh-TW"/>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93187" name="Rectangle 3"/>
          <p:cNvSpPr>
            <a:spLocks noGrp="1" noChangeArrowheads="1"/>
          </p:cNvSpPr>
          <p:nvPr>
            <p:ph type="title"/>
          </p:nvPr>
        </p:nvSpPr>
        <p:spPr/>
        <p:txBody>
          <a:bodyPr/>
          <a:lstStyle/>
          <a:p>
            <a:pPr eaLnBrk="1" hangingPunct="1"/>
            <a:endParaRPr lang="zh-TW" altLang="zh-TW" smtClean="0"/>
          </a:p>
        </p:txBody>
      </p:sp>
      <p:pic>
        <p:nvPicPr>
          <p:cNvPr id="93188" name="Picture 5"/>
          <p:cNvPicPr>
            <a:picLocks noGrp="1" noChangeAspect="1" noChangeArrowheads="1"/>
          </p:cNvPicPr>
          <p:nvPr>
            <p:ph type="body" idx="1"/>
          </p:nvPr>
        </p:nvPicPr>
        <p:blipFill>
          <a:blip r:embed="rId2" cstate="print"/>
          <a:srcRect/>
          <a:stretch>
            <a:fillRect/>
          </a:stretch>
        </p:blipFill>
        <p:spPr>
          <a:xfrm>
            <a:off x="468313" y="333375"/>
            <a:ext cx="8229600" cy="5937250"/>
          </a:xfrm>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70</a:t>
            </a:fld>
            <a:endParaRPr lang="en-US" altLang="zh-TW"/>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292725" y="6583363"/>
            <a:ext cx="2844800" cy="274637"/>
          </a:xfrm>
          <a:prstGeom prst="rect">
            <a:avLst/>
          </a:prstGeom>
          <a:noFill/>
          <a:ln w="9525">
            <a:noFill/>
            <a:miter lim="800000"/>
            <a:headEnd/>
            <a:tailEnd/>
          </a:ln>
        </p:spPr>
        <p:txBody>
          <a:bodyPr wrap="none">
            <a:spAutoFit/>
          </a:bodyPr>
          <a:lstStyle/>
          <a:p>
            <a:r>
              <a:rPr lang="en-US" altLang="zh-TW" sz="1200"/>
              <a:t>Courtesy of Hermawan Kartajaya, 2007</a:t>
            </a:r>
          </a:p>
        </p:txBody>
      </p:sp>
      <p:sp>
        <p:nvSpPr>
          <p:cNvPr id="94211" name="Rectangle 3"/>
          <p:cNvSpPr>
            <a:spLocks noGrp="1" noChangeArrowheads="1"/>
          </p:cNvSpPr>
          <p:nvPr>
            <p:ph type="title"/>
          </p:nvPr>
        </p:nvSpPr>
        <p:spPr/>
        <p:txBody>
          <a:bodyPr/>
          <a:lstStyle/>
          <a:p>
            <a:pPr eaLnBrk="1" hangingPunct="1"/>
            <a:r>
              <a:rPr lang="en-US" altLang="zh-TW" smtClean="0"/>
              <a:t>How To Market Yourself</a:t>
            </a:r>
          </a:p>
        </p:txBody>
      </p:sp>
      <p:pic>
        <p:nvPicPr>
          <p:cNvPr id="94212" name="Picture 5"/>
          <p:cNvPicPr>
            <a:picLocks noGrp="1" noChangeAspect="1" noChangeArrowheads="1"/>
          </p:cNvPicPr>
          <p:nvPr>
            <p:ph type="body" idx="1"/>
          </p:nvPr>
        </p:nvPicPr>
        <p:blipFill>
          <a:blip r:embed="rId2" cstate="print"/>
          <a:srcRect/>
          <a:stretch>
            <a:fillRect/>
          </a:stretch>
        </p:blipFill>
        <p:spPr/>
      </p:pic>
      <p:sp>
        <p:nvSpPr>
          <p:cNvPr id="5" name="投影片編號版面配置區 4"/>
          <p:cNvSpPr>
            <a:spLocks noGrp="1"/>
          </p:cNvSpPr>
          <p:nvPr>
            <p:ph type="sldNum" sz="quarter" idx="12"/>
          </p:nvPr>
        </p:nvSpPr>
        <p:spPr/>
        <p:txBody>
          <a:bodyPr/>
          <a:lstStyle/>
          <a:p>
            <a:pPr>
              <a:defRPr/>
            </a:pPr>
            <a:fld id="{7DB0D37D-A229-4980-8806-257893FD6E3C}" type="slidenum">
              <a:rPr lang="en-US" altLang="zh-TW" smtClean="0"/>
              <a:pPr>
                <a:defRPr/>
              </a:pPr>
              <a:t>71</a:t>
            </a:fld>
            <a:endParaRPr lang="en-US" altLang="zh-TW"/>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pPr eaLnBrk="1" hangingPunct="1"/>
            <a:r>
              <a:rPr lang="en-US" altLang="zh-TW" sz="4400" smtClean="0"/>
              <a:t>World is Spiky</a:t>
            </a:r>
          </a:p>
        </p:txBody>
      </p:sp>
      <p:sp>
        <p:nvSpPr>
          <p:cNvPr id="3" name="投影片編號版面配置區 2"/>
          <p:cNvSpPr>
            <a:spLocks noGrp="1"/>
          </p:cNvSpPr>
          <p:nvPr>
            <p:ph type="sldNum" sz="quarter" idx="12"/>
          </p:nvPr>
        </p:nvSpPr>
        <p:spPr/>
        <p:txBody>
          <a:bodyPr/>
          <a:lstStyle/>
          <a:p>
            <a:pPr>
              <a:defRPr/>
            </a:pPr>
            <a:fld id="{54BE2F8B-075F-4836-A2A0-C110A370D8F8}" type="slidenum">
              <a:rPr lang="en-US" altLang="zh-TW" smtClean="0"/>
              <a:pPr>
                <a:defRPr/>
              </a:pPr>
              <a:t>72</a:t>
            </a:fld>
            <a:endParaRPr lang="en-US" altLang="zh-TW"/>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zh-TW" smtClean="0"/>
              <a:t>Society - Global digital divide </a:t>
            </a:r>
          </a:p>
        </p:txBody>
      </p:sp>
      <p:sp>
        <p:nvSpPr>
          <p:cNvPr id="79875" name="Rectangle 3"/>
          <p:cNvSpPr>
            <a:spLocks noGrp="1" noChangeArrowheads="1"/>
          </p:cNvSpPr>
          <p:nvPr>
            <p:ph type="body" idx="1"/>
          </p:nvPr>
        </p:nvSpPr>
        <p:spPr/>
        <p:txBody>
          <a:bodyPr/>
          <a:lstStyle/>
          <a:p>
            <a:pPr eaLnBrk="1" hangingPunct="1">
              <a:lnSpc>
                <a:spcPct val="80000"/>
              </a:lnSpc>
              <a:defRPr/>
            </a:pPr>
            <a:r>
              <a:rPr lang="en-US" altLang="zh-TW" sz="2800" smtClean="0"/>
              <a:t>The </a:t>
            </a:r>
            <a:r>
              <a:rPr lang="en-US" altLang="zh-TW" sz="2800" b="1" smtClean="0"/>
              <a:t>global digital divide</a:t>
            </a:r>
            <a:r>
              <a:rPr lang="en-US" altLang="zh-TW" sz="2800" smtClean="0"/>
              <a:t> is a term used to describe: </a:t>
            </a:r>
          </a:p>
          <a:p>
            <a:pPr lvl="1" eaLnBrk="1" hangingPunct="1">
              <a:lnSpc>
                <a:spcPct val="80000"/>
              </a:lnSpc>
              <a:defRPr/>
            </a:pPr>
            <a:r>
              <a:rPr lang="en-US" altLang="zh-TW" sz="2400" smtClean="0"/>
              <a:t>“great disparities in opportunity to access the </a:t>
            </a:r>
            <a:r>
              <a:rPr lang="en-US" altLang="zh-TW" sz="2400" smtClean="0">
                <a:solidFill>
                  <a:schemeClr val="hlink"/>
                </a:solidFill>
              </a:rPr>
              <a:t>Internet </a:t>
            </a:r>
            <a:r>
              <a:rPr lang="en-US" altLang="zh-TW" sz="2400" smtClean="0"/>
              <a:t>and the information and educational/business opportunities tied to this access … between developed and </a:t>
            </a:r>
            <a:r>
              <a:rPr lang="en-US" altLang="zh-TW" sz="2400" smtClean="0">
                <a:solidFill>
                  <a:schemeClr val="hlink"/>
                </a:solidFill>
              </a:rPr>
              <a:t>developing countries” </a:t>
            </a:r>
          </a:p>
          <a:p>
            <a:pPr eaLnBrk="1" hangingPunct="1">
              <a:lnSpc>
                <a:spcPct val="80000"/>
              </a:lnSpc>
              <a:buFontTx/>
              <a:buNone/>
              <a:defRPr/>
            </a:pPr>
            <a:r>
              <a:rPr lang="en-US" altLang="zh-TW" sz="2800" smtClean="0"/>
              <a:t>		Lu, Ming-te (2001). </a:t>
            </a:r>
            <a:r>
              <a:rPr lang="en-US" altLang="zh-TW" sz="2800" i="1" smtClean="0">
                <a:solidFill>
                  <a:schemeClr val="hlink"/>
                </a:solidFill>
                <a:effectLst>
                  <a:outerShdw blurRad="38100" dist="38100" dir="2700000" algn="tl">
                    <a:srgbClr val="C0C0C0"/>
                  </a:outerShdw>
                </a:effectLst>
              </a:rPr>
              <a:t>Digital divide in 	developing countries</a:t>
            </a:r>
            <a:r>
              <a:rPr lang="en-US" altLang="zh-TW" sz="2800" smtClean="0"/>
              <a:t>. Journal of Global 	Information Technology Management (4:3), 	pp. 1-4. </a:t>
            </a:r>
          </a:p>
          <a:p>
            <a:pPr eaLnBrk="1" hangingPunct="1">
              <a:lnSpc>
                <a:spcPct val="80000"/>
              </a:lnSpc>
              <a:defRPr/>
            </a:pPr>
            <a:r>
              <a:rPr lang="en-US" altLang="zh-TW" sz="2800" smtClean="0"/>
              <a:t>Retrieved from: </a:t>
            </a:r>
            <a:r>
              <a:rPr lang="en-US" altLang="zh-TW" sz="2800" smtClean="0">
                <a:hlinkClick r:id=""/>
              </a:rPr>
              <a:t>http://en.wikipedia.org/wiki/Global_digital_divide</a:t>
            </a:r>
            <a:endParaRPr lang="en-US" altLang="zh-TW" sz="2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73</a:t>
            </a:fld>
            <a:endParaRPr lang="en-US" altLang="zh-TW"/>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Global_Digital_Divide1"/>
          <p:cNvPicPr>
            <a:picLocks noChangeAspect="1" noChangeArrowheads="1"/>
          </p:cNvPicPr>
          <p:nvPr/>
        </p:nvPicPr>
        <p:blipFill>
          <a:blip r:embed="rId2" cstate="print"/>
          <a:srcRect/>
          <a:stretch>
            <a:fillRect/>
          </a:stretch>
        </p:blipFill>
        <p:spPr bwMode="auto">
          <a:xfrm>
            <a:off x="-457200" y="-457200"/>
            <a:ext cx="10058400" cy="7772400"/>
          </a:xfrm>
          <a:prstGeom prst="rect">
            <a:avLst/>
          </a:prstGeom>
          <a:noFill/>
          <a:ln w="9525">
            <a:noFill/>
            <a:miter lim="800000"/>
            <a:headEnd/>
            <a:tailEnd/>
          </a:ln>
        </p:spPr>
      </p:pic>
      <p:sp>
        <p:nvSpPr>
          <p:cNvPr id="3" name="投影片編號版面配置區 2"/>
          <p:cNvSpPr>
            <a:spLocks noGrp="1"/>
          </p:cNvSpPr>
          <p:nvPr>
            <p:ph type="sldNum" sz="quarter" idx="12"/>
          </p:nvPr>
        </p:nvSpPr>
        <p:spPr>
          <a:xfrm>
            <a:off x="8460432" y="6858000"/>
            <a:ext cx="683568" cy="288032"/>
          </a:xfrm>
        </p:spPr>
        <p:txBody>
          <a:bodyPr/>
          <a:lstStyle/>
          <a:p>
            <a:pPr>
              <a:defRPr/>
            </a:pPr>
            <a:fld id="{C732151A-AB55-4823-BB59-85583C51CFAE}" type="slidenum">
              <a:rPr lang="en-US" altLang="zh-TW" smtClean="0"/>
              <a:pPr>
                <a:defRPr/>
              </a:pPr>
              <a:t>74</a:t>
            </a:fld>
            <a:endParaRPr lang="en-US" altLang="zh-TW"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8229600" cy="1143000"/>
          </a:xfrm>
        </p:spPr>
        <p:txBody>
          <a:bodyPr/>
          <a:lstStyle/>
          <a:p>
            <a:pPr eaLnBrk="1" hangingPunct="1"/>
            <a:r>
              <a:rPr lang="en-US" altLang="zh-TW" sz="2400" smtClean="0"/>
              <a:t>The World is Spiky – </a:t>
            </a:r>
            <a:r>
              <a:rPr lang="en-US" altLang="zh-TW" sz="2400" smtClean="0">
                <a:solidFill>
                  <a:schemeClr val="hlink"/>
                </a:solidFill>
              </a:rPr>
              <a:t>Is Freidman right?</a:t>
            </a:r>
            <a:r>
              <a:rPr lang="en-US" altLang="zh-TW" sz="2400" smtClean="0"/>
              <a:t> Just when we were getting used to the World becoming “Flat” now it is reported as “spiky” by another academic.</a:t>
            </a:r>
            <a:r>
              <a:rPr lang="en-US" altLang="zh-TW" sz="3600" smtClean="0"/>
              <a:t/>
            </a:r>
            <a:br>
              <a:rPr lang="en-US" altLang="zh-TW" sz="3600" smtClean="0"/>
            </a:br>
            <a:endParaRPr lang="en-US" altLang="zh-TW" sz="3600" smtClean="0"/>
          </a:p>
        </p:txBody>
      </p:sp>
      <p:sp>
        <p:nvSpPr>
          <p:cNvPr id="99331" name="Rectangle 3"/>
          <p:cNvSpPr>
            <a:spLocks noGrp="1" noChangeArrowheads="1"/>
          </p:cNvSpPr>
          <p:nvPr>
            <p:ph type="body" idx="1"/>
          </p:nvPr>
        </p:nvSpPr>
        <p:spPr/>
        <p:txBody>
          <a:bodyPr/>
          <a:lstStyle/>
          <a:p>
            <a:pPr eaLnBrk="1" hangingPunct="1">
              <a:lnSpc>
                <a:spcPct val="80000"/>
              </a:lnSpc>
            </a:pPr>
            <a:endParaRPr lang="en-US" altLang="zh-TW" sz="800" i="1" smtClean="0"/>
          </a:p>
          <a:p>
            <a:pPr eaLnBrk="1" hangingPunct="1">
              <a:lnSpc>
                <a:spcPct val="80000"/>
              </a:lnSpc>
              <a:buFontTx/>
              <a:buNone/>
            </a:pPr>
            <a:r>
              <a:rPr lang="en-US" altLang="zh-TW" sz="1400" smtClean="0"/>
              <a:t>THE ATL ANTIC MONTHLY OCTOBER 2005 THE AGENDA THE ATL ANTIC MONTHLY</a:t>
            </a:r>
          </a:p>
          <a:p>
            <a:pPr eaLnBrk="1" hangingPunct="1">
              <a:lnSpc>
                <a:spcPct val="80000"/>
              </a:lnSpc>
            </a:pPr>
            <a:endParaRPr lang="en-US" altLang="zh-TW" sz="1400" i="1" smtClean="0"/>
          </a:p>
          <a:p>
            <a:pPr eaLnBrk="1" hangingPunct="1">
              <a:lnSpc>
                <a:spcPct val="80000"/>
              </a:lnSpc>
              <a:buFontTx/>
              <a:buNone/>
            </a:pPr>
            <a:r>
              <a:rPr lang="en-US" altLang="zh-TW" sz="1400" i="1" smtClean="0">
                <a:solidFill>
                  <a:schemeClr val="hlink"/>
                </a:solidFill>
              </a:rPr>
              <a:t>Richard Florida, the author of </a:t>
            </a:r>
            <a:r>
              <a:rPr lang="en-US" altLang="zh-TW" sz="1400" smtClean="0">
                <a:solidFill>
                  <a:schemeClr val="hlink"/>
                </a:solidFill>
              </a:rPr>
              <a:t>The Flight of the</a:t>
            </a:r>
          </a:p>
          <a:p>
            <a:pPr eaLnBrk="1" hangingPunct="1">
              <a:lnSpc>
                <a:spcPct val="80000"/>
              </a:lnSpc>
              <a:buFontTx/>
              <a:buNone/>
            </a:pPr>
            <a:r>
              <a:rPr lang="en-US" altLang="zh-TW" sz="1400" smtClean="0">
                <a:solidFill>
                  <a:schemeClr val="hlink"/>
                </a:solidFill>
              </a:rPr>
              <a:t>Creative Class</a:t>
            </a:r>
            <a:r>
              <a:rPr lang="en-US" altLang="zh-TW" sz="1400" i="1" smtClean="0">
                <a:solidFill>
                  <a:schemeClr val="hlink"/>
                </a:solidFill>
              </a:rPr>
              <a:t>, is the Hirst Professor of Public Policy</a:t>
            </a:r>
          </a:p>
          <a:p>
            <a:pPr eaLnBrk="1" hangingPunct="1">
              <a:lnSpc>
                <a:spcPct val="80000"/>
              </a:lnSpc>
              <a:buFontTx/>
              <a:buNone/>
            </a:pPr>
            <a:r>
              <a:rPr lang="en-US" altLang="zh-TW" sz="1400" i="1" smtClean="0">
                <a:solidFill>
                  <a:schemeClr val="hlink"/>
                </a:solidFill>
              </a:rPr>
              <a:t>at George Mason University.</a:t>
            </a:r>
          </a:p>
          <a:p>
            <a:pPr eaLnBrk="1" hangingPunct="1">
              <a:lnSpc>
                <a:spcPct val="80000"/>
              </a:lnSpc>
              <a:buFontTx/>
              <a:buNone/>
            </a:pPr>
            <a:r>
              <a:rPr lang="en-US" altLang="zh-TW" sz="1400" i="1" smtClean="0">
                <a:solidFill>
                  <a:schemeClr val="hlink"/>
                </a:solidFill>
              </a:rPr>
              <a:t>Florida use indicators of which there is:</a:t>
            </a:r>
          </a:p>
          <a:p>
            <a:pPr eaLnBrk="1" hangingPunct="1">
              <a:lnSpc>
                <a:spcPct val="80000"/>
              </a:lnSpc>
            </a:pPr>
            <a:endParaRPr lang="en-US" altLang="zh-TW" sz="1400" smtClean="0">
              <a:solidFill>
                <a:schemeClr val="hlink"/>
              </a:solidFill>
            </a:endParaRPr>
          </a:p>
          <a:p>
            <a:pPr lvl="1" eaLnBrk="1" hangingPunct="1">
              <a:lnSpc>
                <a:spcPct val="80000"/>
              </a:lnSpc>
            </a:pPr>
            <a:r>
              <a:rPr lang="en-US" altLang="zh-TW" sz="1800" smtClean="0"/>
              <a:t>SCIENTIFIC CITATIONS</a:t>
            </a:r>
          </a:p>
          <a:p>
            <a:pPr lvl="1" eaLnBrk="1" hangingPunct="1">
              <a:lnSpc>
                <a:spcPct val="80000"/>
              </a:lnSpc>
              <a:buFontTx/>
              <a:buNone/>
            </a:pPr>
            <a:r>
              <a:rPr lang="en-US" altLang="zh-TW" sz="1800" i="1" smtClean="0"/>
              <a:t>	The world’s most prolific and influential</a:t>
            </a:r>
          </a:p>
          <a:p>
            <a:pPr lvl="1" eaLnBrk="1" hangingPunct="1">
              <a:lnSpc>
                <a:spcPct val="80000"/>
              </a:lnSpc>
              <a:buFontTx/>
              <a:buNone/>
            </a:pPr>
            <a:r>
              <a:rPr lang="en-US" altLang="zh-TW" sz="1800" i="1" smtClean="0"/>
              <a:t>	scientific researchers overwhelmingly</a:t>
            </a:r>
          </a:p>
          <a:p>
            <a:pPr lvl="1" eaLnBrk="1" hangingPunct="1">
              <a:lnSpc>
                <a:spcPct val="80000"/>
              </a:lnSpc>
              <a:buFontTx/>
              <a:buNone/>
            </a:pPr>
            <a:r>
              <a:rPr lang="en-US" altLang="zh-TW" sz="1800" i="1" smtClean="0"/>
              <a:t>	reside in U.S. and European cities.</a:t>
            </a:r>
            <a:endParaRPr lang="en-US" altLang="zh-TW" sz="1800" smtClean="0"/>
          </a:p>
          <a:p>
            <a:pPr eaLnBrk="1" hangingPunct="1">
              <a:lnSpc>
                <a:spcPct val="80000"/>
              </a:lnSpc>
            </a:pPr>
            <a:endParaRPr lang="en-US" altLang="zh-TW" sz="1000" smtClean="0"/>
          </a:p>
          <a:p>
            <a:pPr lvl="1" eaLnBrk="1" hangingPunct="1">
              <a:lnSpc>
                <a:spcPct val="80000"/>
              </a:lnSpc>
            </a:pPr>
            <a:r>
              <a:rPr lang="en-US" altLang="zh-TW" sz="1800" smtClean="0"/>
              <a:t>PATENTS</a:t>
            </a:r>
          </a:p>
          <a:p>
            <a:pPr lvl="1" eaLnBrk="1" hangingPunct="1">
              <a:lnSpc>
                <a:spcPct val="80000"/>
              </a:lnSpc>
              <a:buFontTx/>
              <a:buNone/>
            </a:pPr>
            <a:r>
              <a:rPr lang="en-US" altLang="zh-TW" sz="1800" i="1" smtClean="0"/>
              <a:t>	Just a few places produce most of the world’s</a:t>
            </a:r>
          </a:p>
          <a:p>
            <a:pPr lvl="1" eaLnBrk="1" hangingPunct="1">
              <a:lnSpc>
                <a:spcPct val="80000"/>
              </a:lnSpc>
              <a:buFontTx/>
              <a:buNone/>
            </a:pPr>
            <a:r>
              <a:rPr lang="en-US" altLang="zh-TW" sz="1800" i="1" smtClean="0"/>
              <a:t>	innovations. Innovation remains difficult without</a:t>
            </a:r>
          </a:p>
          <a:p>
            <a:pPr lvl="1" eaLnBrk="1" hangingPunct="1">
              <a:lnSpc>
                <a:spcPct val="80000"/>
              </a:lnSpc>
              <a:buFontTx/>
              <a:buNone/>
            </a:pPr>
            <a:r>
              <a:rPr lang="en-US" altLang="zh-TW" sz="1800" i="1" smtClean="0"/>
              <a:t>	a critical mass of financiers, entrepreneurs,</a:t>
            </a:r>
          </a:p>
          <a:p>
            <a:pPr lvl="1" eaLnBrk="1" hangingPunct="1">
              <a:lnSpc>
                <a:spcPct val="80000"/>
              </a:lnSpc>
              <a:buFontTx/>
              <a:buNone/>
            </a:pPr>
            <a:r>
              <a:rPr lang="en-US" altLang="zh-TW" sz="1800" i="1" smtClean="0"/>
              <a:t>	and scientists, often nourished by world-class</a:t>
            </a:r>
          </a:p>
          <a:p>
            <a:pPr lvl="1" eaLnBrk="1" hangingPunct="1">
              <a:lnSpc>
                <a:spcPct val="80000"/>
              </a:lnSpc>
              <a:buFontTx/>
              <a:buNone/>
            </a:pPr>
            <a:r>
              <a:rPr lang="en-US" altLang="zh-TW" sz="1800" i="1" smtClean="0"/>
              <a:t>	universities and flexible corporations.</a:t>
            </a:r>
          </a:p>
          <a:p>
            <a:pPr eaLnBrk="1" hangingPunct="1">
              <a:lnSpc>
                <a:spcPct val="80000"/>
              </a:lnSpc>
            </a:pPr>
            <a:endParaRPr lang="en-US" altLang="zh-TW" sz="1000" smtClean="0"/>
          </a:p>
          <a:p>
            <a:pPr eaLnBrk="1" hangingPunct="1">
              <a:lnSpc>
                <a:spcPct val="80000"/>
              </a:lnSpc>
            </a:pPr>
            <a:endParaRPr lang="en-US" altLang="zh-TW" sz="800" smtClean="0"/>
          </a:p>
          <a:p>
            <a:pPr eaLnBrk="1" hangingPunct="1">
              <a:lnSpc>
                <a:spcPct val="80000"/>
              </a:lnSpc>
            </a:pPr>
            <a:r>
              <a:rPr lang="en-US" altLang="zh-TW" sz="2400" b="1" i="1" smtClean="0">
                <a:solidFill>
                  <a:schemeClr val="hlink"/>
                </a:solidFill>
              </a:rPr>
              <a:t>Florida believes that the world is not flat!</a:t>
            </a:r>
            <a:r>
              <a:rPr lang="en-US" altLang="zh-TW" sz="1800" smtClean="0">
                <a:solidFill>
                  <a:schemeClr val="hlink"/>
                </a:solidFill>
              </a:rPr>
              <a:t> </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75</a:t>
            </a:fld>
            <a:endParaRPr lang="en-US" altLang="zh-TW"/>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zh-TW" smtClean="0"/>
              <a:t>Florida's indicator 1: Population </a:t>
            </a:r>
          </a:p>
        </p:txBody>
      </p:sp>
      <p:sp>
        <p:nvSpPr>
          <p:cNvPr id="100355" name="Rectangle 3"/>
          <p:cNvSpPr>
            <a:spLocks noGrp="1" noChangeArrowheads="1"/>
          </p:cNvSpPr>
          <p:nvPr>
            <p:ph type="body" idx="1"/>
          </p:nvPr>
        </p:nvSpPr>
        <p:spPr>
          <a:xfrm>
            <a:off x="457200" y="1219200"/>
            <a:ext cx="8229600" cy="4525963"/>
          </a:xfrm>
        </p:spPr>
        <p:txBody>
          <a:bodyPr/>
          <a:lstStyle/>
          <a:p>
            <a:pPr eaLnBrk="1" hangingPunct="1">
              <a:lnSpc>
                <a:spcPct val="90000"/>
              </a:lnSpc>
            </a:pPr>
            <a:r>
              <a:rPr lang="en-US" altLang="zh-TW" sz="2800" smtClean="0"/>
              <a:t>The most obvious challenge to the flat-world hypothesis is the explosive growth of cities worldwide.</a:t>
            </a:r>
          </a:p>
          <a:p>
            <a:pPr eaLnBrk="1" hangingPunct="1">
              <a:lnSpc>
                <a:spcPct val="90000"/>
              </a:lnSpc>
            </a:pPr>
            <a:r>
              <a:rPr lang="en-US" altLang="zh-TW" sz="2800" smtClean="0"/>
              <a:t>A shows the uneven distribution of the world’s population. Five megacities currently have more than 20 million inhabitants each. Twenty-four cities have more than 10 million inhabitants, sixty more than 5 million, and 150 more than 2.5 million. Population density is of course a crude indicator of human and economic activity.</a:t>
            </a:r>
          </a:p>
          <a:p>
            <a:pPr eaLnBrk="1" hangingPunct="1">
              <a:lnSpc>
                <a:spcPct val="90000"/>
              </a:lnSpc>
            </a:pPr>
            <a:r>
              <a:rPr lang="en-US" altLang="zh-TW" sz="2800" smtClean="0"/>
              <a:t>Causing a divide between the urban and rural population of nations which is causing a friction in their societies</a:t>
            </a:r>
          </a:p>
          <a:p>
            <a:pPr eaLnBrk="1" hangingPunct="1">
              <a:lnSpc>
                <a:spcPct val="90000"/>
              </a:lnSpc>
            </a:pPr>
            <a:endParaRPr lang="en-US" altLang="zh-TW" sz="2800" smtClean="0"/>
          </a:p>
          <a:p>
            <a:pPr eaLnBrk="1" hangingPunct="1">
              <a:lnSpc>
                <a:spcPct val="90000"/>
              </a:lnSpc>
            </a:pPr>
            <a:endParaRPr lang="en-US" altLang="zh-TW" sz="2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76</a:t>
            </a:fld>
            <a:endParaRPr lang="en-US" altLang="zh-TW"/>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pPr eaLnBrk="1" hangingPunct="1"/>
            <a:r>
              <a:rPr lang="en-US" altLang="zh-TW" sz="3600" dirty="0" smtClean="0"/>
              <a:t>Population - Stronger Economic Production</a:t>
            </a:r>
          </a:p>
        </p:txBody>
      </p:sp>
      <p:sp>
        <p:nvSpPr>
          <p:cNvPr id="101379" name="Rectangle 1027"/>
          <p:cNvSpPr>
            <a:spLocks noGrp="1" noChangeArrowheads="1"/>
          </p:cNvSpPr>
          <p:nvPr>
            <p:ph type="body" idx="1"/>
          </p:nvPr>
        </p:nvSpPr>
        <p:spPr/>
        <p:txBody>
          <a:bodyPr/>
          <a:lstStyle/>
          <a:p>
            <a:pPr eaLnBrk="1" hangingPunct="1"/>
            <a:r>
              <a:rPr lang="en-US" altLang="zh-TW" smtClean="0"/>
              <a:t>“New York’s economy alone is about the size of Russia’s or Brazil’s, and Chicago’s is on a par with Sweden’s. Together New York, Los Angeles, Chicago, and Boston have a bigger economy than all of China.”</a:t>
            </a:r>
          </a:p>
          <a:p>
            <a:pPr eaLnBrk="1" hangingPunct="1"/>
            <a:endParaRPr lang="en-US" altLang="zh-TW" smtClean="0"/>
          </a:p>
          <a:p>
            <a:pPr eaLnBrk="1" hangingPunct="1"/>
            <a:endParaRPr lang="en-US" altLang="zh-TW" smtClean="0"/>
          </a:p>
          <a:p>
            <a:pPr eaLnBrk="1" hangingPunct="1"/>
            <a:endParaRPr lang="en-US" altLang="zh-TW"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77</a:t>
            </a:fld>
            <a:endParaRPr lang="en-US" altLang="zh-TW"/>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0"/>
            <a:ext cx="7772400" cy="533400"/>
          </a:xfrm>
        </p:spPr>
        <p:txBody>
          <a:bodyPr/>
          <a:lstStyle/>
          <a:p>
            <a:pPr eaLnBrk="1" hangingPunct="1"/>
            <a:r>
              <a:rPr lang="en-US" altLang="zh-TW" sz="2400" smtClean="0"/>
              <a:t>The World is Spiky:  Population</a:t>
            </a:r>
          </a:p>
        </p:txBody>
      </p:sp>
      <p:pic>
        <p:nvPicPr>
          <p:cNvPr id="102403" name="Picture 3" descr="population1000"/>
          <p:cNvPicPr>
            <a:picLocks noChangeAspect="1" noChangeArrowheads="1"/>
          </p:cNvPicPr>
          <p:nvPr/>
        </p:nvPicPr>
        <p:blipFill>
          <a:blip r:embed="rId3" cstate="print"/>
          <a:srcRect/>
          <a:stretch>
            <a:fillRect/>
          </a:stretch>
        </p:blipFill>
        <p:spPr bwMode="auto">
          <a:xfrm>
            <a:off x="0" y="0"/>
            <a:ext cx="9144000" cy="6734175"/>
          </a:xfrm>
          <a:prstGeom prst="rect">
            <a:avLst/>
          </a:prstGeom>
          <a:noFill/>
          <a:ln w="9525">
            <a:noFill/>
            <a:miter lim="800000"/>
            <a:headEnd/>
            <a:tailEnd/>
          </a:ln>
        </p:spPr>
      </p:pic>
      <p:sp>
        <p:nvSpPr>
          <p:cNvPr id="102404" name="Text Box 4"/>
          <p:cNvSpPr txBox="1">
            <a:spLocks noChangeArrowheads="1"/>
          </p:cNvSpPr>
          <p:nvPr/>
        </p:nvSpPr>
        <p:spPr bwMode="auto">
          <a:xfrm>
            <a:off x="5359400" y="5878513"/>
            <a:ext cx="3632200" cy="942975"/>
          </a:xfrm>
          <a:prstGeom prst="rect">
            <a:avLst/>
          </a:prstGeom>
          <a:noFill/>
          <a:ln w="9525">
            <a:noFill/>
            <a:miter lim="800000"/>
            <a:headEnd/>
            <a:tailEnd/>
          </a:ln>
        </p:spPr>
        <p:txBody>
          <a:bodyPr wrap="none">
            <a:spAutoFit/>
          </a:bodyPr>
          <a:lstStyle/>
          <a:p>
            <a:pPr eaLnBrk="0" hangingPunct="0"/>
            <a:r>
              <a:rPr kumimoji="0" lang="en-US" altLang="zh-TW" sz="1400"/>
              <a:t>Map by Tim Gulden, University of Maryland.</a:t>
            </a:r>
          </a:p>
          <a:p>
            <a:pPr eaLnBrk="0" hangingPunct="0"/>
            <a:r>
              <a:rPr kumimoji="0" lang="en-US" altLang="zh-TW" sz="1400"/>
              <a:t>From Richard Florida, “The World is Spiky,”</a:t>
            </a:r>
          </a:p>
          <a:p>
            <a:pPr eaLnBrk="0" hangingPunct="0"/>
            <a:r>
              <a:rPr kumimoji="0" lang="en-US" altLang="zh-TW" sz="1400" i="1"/>
              <a:t>The Atlantic Monthly</a:t>
            </a:r>
            <a:r>
              <a:rPr kumimoji="0" lang="en-US" altLang="zh-TW" sz="1400"/>
              <a:t>, October 2005</a:t>
            </a:r>
          </a:p>
          <a:p>
            <a:pPr eaLnBrk="0" hangingPunct="0"/>
            <a:endParaRPr kumimoji="0" lang="en-US" altLang="zh-TW" sz="1400"/>
          </a:p>
        </p:txBody>
      </p:sp>
      <p:sp>
        <p:nvSpPr>
          <p:cNvPr id="5" name="投影片編號版面配置區 4"/>
          <p:cNvSpPr>
            <a:spLocks noGrp="1"/>
          </p:cNvSpPr>
          <p:nvPr>
            <p:ph type="sldNum" sz="quarter" idx="12"/>
          </p:nvPr>
        </p:nvSpPr>
        <p:spPr/>
        <p:txBody>
          <a:bodyPr/>
          <a:lstStyle/>
          <a:p>
            <a:pPr>
              <a:defRPr/>
            </a:pPr>
            <a:fld id="{7DC41082-6556-4778-B590-D2E5D006BC04}" type="slidenum">
              <a:rPr lang="en-US" altLang="zh-TW" smtClean="0"/>
              <a:pPr>
                <a:defRPr/>
              </a:pPr>
              <a:t>78</a:t>
            </a:fld>
            <a:endParaRPr lang="en-US" altLang="zh-TW"/>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zh-TW" smtClean="0"/>
              <a:t>Light Emission as indicator 2 Stronger Economic Production</a:t>
            </a:r>
          </a:p>
        </p:txBody>
      </p:sp>
      <p:sp>
        <p:nvSpPr>
          <p:cNvPr id="118787" name="Rectangle 3"/>
          <p:cNvSpPr>
            <a:spLocks noGrp="1" noChangeArrowheads="1"/>
          </p:cNvSpPr>
          <p:nvPr>
            <p:ph type="body" idx="1"/>
          </p:nvPr>
        </p:nvSpPr>
        <p:spPr/>
        <p:txBody>
          <a:bodyPr/>
          <a:lstStyle/>
          <a:p>
            <a:pPr eaLnBrk="1" hangingPunct="1">
              <a:defRPr/>
            </a:pPr>
            <a:r>
              <a:rPr lang="en-US" altLang="zh-TW" smtClean="0"/>
              <a:t>“Unfortunately, no single, comprehensive information source exists for the economic production of all the world’s cities. A rough proxy is available, though is the widely circulated view of the </a:t>
            </a:r>
            <a:r>
              <a:rPr lang="en-US" altLang="zh-TW" b="1" i="1" smtClean="0">
                <a:solidFill>
                  <a:schemeClr val="hlink"/>
                </a:solidFill>
                <a:effectLst>
                  <a:outerShdw blurRad="38100" dist="38100" dir="2700000" algn="tl">
                    <a:srgbClr val="C0C0C0"/>
                  </a:outerShdw>
                </a:effectLst>
              </a:rPr>
              <a:t>world at night</a:t>
            </a:r>
            <a:r>
              <a:rPr lang="en-US" altLang="zh-TW" smtClean="0"/>
              <a:t>, with higher concentrations of light—indicating higher energy use and, presumably, stronger economic production—appearing in greater relief. U.S.”</a:t>
            </a:r>
          </a:p>
          <a:p>
            <a:pPr eaLnBrk="1" hangingPunct="1">
              <a:defRPr/>
            </a:pPr>
            <a:endParaRPr lang="en-US" altLang="zh-TW"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79</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zh-CN" smtClean="0">
                <a:ea typeface="SimSun" pitchFamily="2" charset="-122"/>
              </a:rPr>
              <a:t>Globalization</a:t>
            </a:r>
          </a:p>
        </p:txBody>
      </p:sp>
      <p:sp>
        <p:nvSpPr>
          <p:cNvPr id="45059" name="Rectangle 3"/>
          <p:cNvSpPr>
            <a:spLocks noGrp="1" noChangeArrowheads="1"/>
          </p:cNvSpPr>
          <p:nvPr>
            <p:ph type="body" idx="4294967295"/>
          </p:nvPr>
        </p:nvSpPr>
        <p:spPr>
          <a:xfrm>
            <a:off x="0" y="1773238"/>
            <a:ext cx="3505200" cy="3124200"/>
          </a:xfrm>
        </p:spPr>
        <p:txBody>
          <a:bodyPr/>
          <a:lstStyle/>
          <a:p>
            <a:pPr eaLnBrk="1" hangingPunct="1">
              <a:buSzPct val="175000"/>
            </a:pPr>
            <a:r>
              <a:rPr lang="en-US" altLang="zh-CN" sz="2600" smtClean="0">
                <a:ea typeface="SimSun" pitchFamily="2" charset="-122"/>
              </a:rPr>
              <a:t>Globalization created a new world characterized by:</a:t>
            </a:r>
          </a:p>
          <a:p>
            <a:pPr lvl="1" eaLnBrk="1" hangingPunct="1"/>
            <a:r>
              <a:rPr lang="en-US" altLang="zh-CN" sz="2400" smtClean="0">
                <a:ea typeface="SimSun" pitchFamily="2" charset="-122"/>
              </a:rPr>
              <a:t>Worldwide communication </a:t>
            </a:r>
          </a:p>
          <a:p>
            <a:pPr lvl="1" eaLnBrk="1" hangingPunct="1"/>
            <a:r>
              <a:rPr lang="en-US" altLang="zh-CN" sz="2400" smtClean="0">
                <a:ea typeface="SimSun" pitchFamily="2" charset="-122"/>
              </a:rPr>
              <a:t>Collaboration without barriers</a:t>
            </a:r>
          </a:p>
          <a:p>
            <a:pPr lvl="1" eaLnBrk="1" hangingPunct="1">
              <a:buFontTx/>
              <a:buNone/>
            </a:pPr>
            <a:endParaRPr lang="en-US" altLang="zh-CN" sz="2200" smtClean="0">
              <a:ea typeface="SimSun" pitchFamily="2" charset="-122"/>
            </a:endParaRPr>
          </a:p>
          <a:p>
            <a:pPr lvl="1" eaLnBrk="1" hangingPunct="1">
              <a:buSzPct val="175000"/>
            </a:pPr>
            <a:endParaRPr lang="zh-CN" altLang="en-US" smtClean="0">
              <a:ea typeface="SimSun" pitchFamily="2" charset="-122"/>
            </a:endParaRPr>
          </a:p>
        </p:txBody>
      </p:sp>
      <p:pic>
        <p:nvPicPr>
          <p:cNvPr id="45060" name="Picture 4" descr="Fig02-01"/>
          <p:cNvPicPr>
            <a:picLocks noChangeAspect="1" noChangeArrowheads="1"/>
          </p:cNvPicPr>
          <p:nvPr/>
        </p:nvPicPr>
        <p:blipFill>
          <a:blip r:embed="rId2" cstate="print"/>
          <a:srcRect/>
          <a:stretch>
            <a:fillRect/>
          </a:stretch>
        </p:blipFill>
        <p:spPr bwMode="auto">
          <a:xfrm>
            <a:off x="3733800" y="1773238"/>
            <a:ext cx="5086350" cy="4392612"/>
          </a:xfrm>
          <a:prstGeom prst="rect">
            <a:avLst/>
          </a:prstGeom>
          <a:noFill/>
          <a:ln w="31750" algn="ctr">
            <a:solidFill>
              <a:srgbClr val="71918C"/>
            </a:solidFill>
            <a:miter lim="800000"/>
            <a:headEnd/>
            <a:tailEnd/>
          </a:ln>
        </p:spPr>
      </p:pic>
      <p:sp>
        <p:nvSpPr>
          <p:cNvPr id="5" name="投影片編號版面配置區 4"/>
          <p:cNvSpPr>
            <a:spLocks noGrp="1"/>
          </p:cNvSpPr>
          <p:nvPr>
            <p:ph type="sldNum" sz="quarter" idx="12"/>
          </p:nvPr>
        </p:nvSpPr>
        <p:spPr/>
        <p:txBody>
          <a:bodyPr/>
          <a:lstStyle/>
          <a:p>
            <a:pPr>
              <a:defRPr/>
            </a:pPr>
            <a:fld id="{C732151A-AB55-4823-BB59-85583C51CFAE}" type="slidenum">
              <a:rPr lang="en-US" altLang="zh-TW" smtClean="0"/>
              <a:pPr>
                <a:defRPr/>
              </a:pPr>
              <a:t>8</a:t>
            </a:fld>
            <a:endParaRPr lang="en-US" altLang="zh-TW"/>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772400" cy="533400"/>
          </a:xfrm>
        </p:spPr>
        <p:txBody>
          <a:bodyPr/>
          <a:lstStyle/>
          <a:p>
            <a:pPr eaLnBrk="1" hangingPunct="1"/>
            <a:r>
              <a:rPr lang="en-US" altLang="zh-TW" sz="3600" smtClean="0"/>
              <a:t>The World is Spiky:  Light Emissions</a:t>
            </a:r>
          </a:p>
        </p:txBody>
      </p:sp>
      <p:pic>
        <p:nvPicPr>
          <p:cNvPr id="104451" name="Picture 3" descr="Light1000"/>
          <p:cNvPicPr>
            <a:picLocks noChangeAspect="1" noChangeArrowheads="1"/>
          </p:cNvPicPr>
          <p:nvPr/>
        </p:nvPicPr>
        <p:blipFill>
          <a:blip r:embed="rId3" cstate="print"/>
          <a:srcRect/>
          <a:stretch>
            <a:fillRect/>
          </a:stretch>
        </p:blipFill>
        <p:spPr bwMode="auto">
          <a:xfrm>
            <a:off x="0" y="0"/>
            <a:ext cx="9144000" cy="6429375"/>
          </a:xfrm>
          <a:prstGeom prst="rect">
            <a:avLst/>
          </a:prstGeom>
          <a:noFill/>
          <a:ln w="9525">
            <a:noFill/>
            <a:miter lim="800000"/>
            <a:headEnd/>
            <a:tailEnd/>
          </a:ln>
        </p:spPr>
      </p:pic>
      <p:sp>
        <p:nvSpPr>
          <p:cNvPr id="104452" name="Text Box 4"/>
          <p:cNvSpPr txBox="1">
            <a:spLocks noChangeArrowheads="1"/>
          </p:cNvSpPr>
          <p:nvPr/>
        </p:nvSpPr>
        <p:spPr bwMode="auto">
          <a:xfrm>
            <a:off x="5181600" y="5746750"/>
            <a:ext cx="3632200" cy="730250"/>
          </a:xfrm>
          <a:prstGeom prst="rect">
            <a:avLst/>
          </a:prstGeom>
          <a:noFill/>
          <a:ln w="9525">
            <a:noFill/>
            <a:miter lim="800000"/>
            <a:headEnd/>
            <a:tailEnd/>
          </a:ln>
        </p:spPr>
        <p:txBody>
          <a:bodyPr wrap="none">
            <a:spAutoFit/>
          </a:bodyPr>
          <a:lstStyle/>
          <a:p>
            <a:pPr eaLnBrk="0" hangingPunct="0"/>
            <a:r>
              <a:rPr kumimoji="0" lang="en-US" altLang="zh-TW" sz="1400"/>
              <a:t>Map by Tim Gulden, University of Maryland.</a:t>
            </a:r>
          </a:p>
          <a:p>
            <a:pPr eaLnBrk="0" hangingPunct="0"/>
            <a:r>
              <a:rPr kumimoji="0" lang="en-US" altLang="zh-TW" sz="1400"/>
              <a:t>From Richard Florida, “The World is Spiky,”</a:t>
            </a:r>
          </a:p>
          <a:p>
            <a:pPr eaLnBrk="0" hangingPunct="0"/>
            <a:r>
              <a:rPr kumimoji="0" lang="en-US" altLang="zh-TW" sz="1400" i="1"/>
              <a:t>The Atlantic Monthly</a:t>
            </a:r>
            <a:r>
              <a:rPr kumimoji="0" lang="en-US" altLang="zh-TW" sz="1400"/>
              <a:t>, October 2005</a:t>
            </a:r>
          </a:p>
        </p:txBody>
      </p:sp>
      <p:sp>
        <p:nvSpPr>
          <p:cNvPr id="5" name="投影片編號版面配置區 4"/>
          <p:cNvSpPr>
            <a:spLocks noGrp="1"/>
          </p:cNvSpPr>
          <p:nvPr>
            <p:ph type="sldNum" sz="quarter" idx="12"/>
          </p:nvPr>
        </p:nvSpPr>
        <p:spPr/>
        <p:txBody>
          <a:bodyPr/>
          <a:lstStyle/>
          <a:p>
            <a:pPr>
              <a:defRPr/>
            </a:pPr>
            <a:fld id="{7DC41082-6556-4778-B590-D2E5D006BC04}" type="slidenum">
              <a:rPr lang="en-US" altLang="zh-TW" smtClean="0"/>
              <a:pPr>
                <a:defRPr/>
              </a:pPr>
              <a:t>80</a:t>
            </a:fld>
            <a:endParaRPr lang="en-US" altLang="zh-TW"/>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zh-TW" sz="3600" smtClean="0"/>
              <a:t>Indicator 3 – Innovation: the engine of economic growth (WIPO Patents)</a:t>
            </a:r>
          </a:p>
        </p:txBody>
      </p:sp>
      <p:sp>
        <p:nvSpPr>
          <p:cNvPr id="105475" name="Rectangle 3"/>
          <p:cNvSpPr>
            <a:spLocks noGrp="1" noChangeArrowheads="1"/>
          </p:cNvSpPr>
          <p:nvPr>
            <p:ph type="body" idx="1"/>
          </p:nvPr>
        </p:nvSpPr>
        <p:spPr>
          <a:xfrm>
            <a:off x="457200" y="1905000"/>
            <a:ext cx="8229600" cy="4525963"/>
          </a:xfrm>
        </p:spPr>
        <p:txBody>
          <a:bodyPr/>
          <a:lstStyle/>
          <a:p>
            <a:pPr eaLnBrk="1" hangingPunct="1"/>
            <a:r>
              <a:rPr lang="en-US" altLang="zh-TW" sz="2800" smtClean="0"/>
              <a:t>“The World Intellectual Property Organization recorded about 300,000 patents from resident inventors in more than a hundred nations in 2002 (the most recent year for which statistics are available). Nearly two thirds of them went to American and Japanese inventors. Eighty-five percent went to the residents of just five  countries (Japan, the United States, South Korea, Germany, and Russia).”</a:t>
            </a:r>
          </a:p>
          <a:p>
            <a:pPr eaLnBrk="1" hangingPunct="1"/>
            <a:endParaRPr lang="en-US" altLang="zh-TW" sz="2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81</a:t>
            </a:fld>
            <a:endParaRPr lang="en-US" altLang="zh-TW"/>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p:txBody>
          <a:bodyPr/>
          <a:lstStyle/>
          <a:p>
            <a:pPr eaLnBrk="1" hangingPunct="1"/>
            <a:r>
              <a:rPr lang="en-US" altLang="zh-TW" sz="3600" smtClean="0"/>
              <a:t>Innovation— the engine of economic growth(U.S. Patents)</a:t>
            </a:r>
          </a:p>
        </p:txBody>
      </p:sp>
      <p:sp>
        <p:nvSpPr>
          <p:cNvPr id="106499" name="Rectangle 1027"/>
          <p:cNvSpPr>
            <a:spLocks noGrp="1" noChangeArrowheads="1"/>
          </p:cNvSpPr>
          <p:nvPr>
            <p:ph type="body" idx="1"/>
          </p:nvPr>
        </p:nvSpPr>
        <p:spPr>
          <a:xfrm>
            <a:off x="304800" y="1905000"/>
            <a:ext cx="8229600" cy="4525963"/>
          </a:xfrm>
        </p:spPr>
        <p:txBody>
          <a:bodyPr/>
          <a:lstStyle/>
          <a:p>
            <a:pPr eaLnBrk="1" hangingPunct="1">
              <a:lnSpc>
                <a:spcPct val="90000"/>
              </a:lnSpc>
            </a:pPr>
            <a:r>
              <a:rPr lang="en-US" altLang="zh-TW" sz="2800" smtClean="0"/>
              <a:t>“In 2003 India generated 341 U.S. patents and China 297. The University of California alone generated more than either country. IBM accounted for five times as many as the two combined.”</a:t>
            </a:r>
          </a:p>
          <a:p>
            <a:pPr eaLnBrk="1" hangingPunct="1">
              <a:lnSpc>
                <a:spcPct val="90000"/>
              </a:lnSpc>
            </a:pPr>
            <a:r>
              <a:rPr lang="en-US" altLang="zh-TW" sz="2800" smtClean="0"/>
              <a:t>Nearly 90,000 of the 170,000 patents granted in the United States in 2002 went to Americans.</a:t>
            </a:r>
          </a:p>
          <a:p>
            <a:pPr eaLnBrk="1" hangingPunct="1">
              <a:lnSpc>
                <a:spcPct val="90000"/>
              </a:lnSpc>
            </a:pPr>
            <a:r>
              <a:rPr lang="en-US" altLang="zh-TW" sz="2800" smtClean="0"/>
              <a:t>“The next ten most innovative countries including the usual suspects in Europe plus Taiwan, South Korea, Israel, and Canada produced roughly 25,000 more (patents).”</a:t>
            </a:r>
          </a:p>
          <a:p>
            <a:pPr lvl="1" eaLnBrk="1" hangingPunct="1">
              <a:lnSpc>
                <a:spcPct val="90000"/>
              </a:lnSpc>
              <a:buFontTx/>
              <a:buChar char="•"/>
            </a:pPr>
            <a:endParaRPr lang="en-US" altLang="zh-TW" sz="2400" smtClean="0"/>
          </a:p>
          <a:p>
            <a:pPr eaLnBrk="1" hangingPunct="1">
              <a:lnSpc>
                <a:spcPct val="90000"/>
              </a:lnSpc>
            </a:pPr>
            <a:endParaRPr lang="en-US" altLang="zh-TW" sz="28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82</a:t>
            </a:fld>
            <a:endParaRPr lang="en-US" altLang="zh-TW"/>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76200"/>
            <a:ext cx="7772400" cy="533400"/>
          </a:xfrm>
        </p:spPr>
        <p:txBody>
          <a:bodyPr/>
          <a:lstStyle/>
          <a:p>
            <a:pPr eaLnBrk="1" hangingPunct="1"/>
            <a:r>
              <a:rPr lang="en-US" altLang="zh-TW" sz="2400" smtClean="0"/>
              <a:t>The World is Spiky:  Patents</a:t>
            </a:r>
            <a:endParaRPr lang="en-US" altLang="zh-TW" smtClean="0"/>
          </a:p>
        </p:txBody>
      </p:sp>
      <p:pic>
        <p:nvPicPr>
          <p:cNvPr id="107523" name="Picture 3" descr="Patents1000"/>
          <p:cNvPicPr>
            <a:picLocks noChangeAspect="1" noChangeArrowheads="1"/>
          </p:cNvPicPr>
          <p:nvPr/>
        </p:nvPicPr>
        <p:blipFill>
          <a:blip r:embed="rId3" cstate="print"/>
          <a:srcRect/>
          <a:stretch>
            <a:fillRect/>
          </a:stretch>
        </p:blipFill>
        <p:spPr bwMode="auto">
          <a:xfrm>
            <a:off x="0" y="0"/>
            <a:ext cx="9144000" cy="6734175"/>
          </a:xfrm>
          <a:prstGeom prst="rect">
            <a:avLst/>
          </a:prstGeom>
          <a:noFill/>
          <a:ln w="9525">
            <a:noFill/>
            <a:miter lim="800000"/>
            <a:headEnd/>
            <a:tailEnd/>
          </a:ln>
        </p:spPr>
      </p:pic>
      <p:sp>
        <p:nvSpPr>
          <p:cNvPr id="107524" name="Text Box 4"/>
          <p:cNvSpPr txBox="1">
            <a:spLocks noChangeArrowheads="1"/>
          </p:cNvSpPr>
          <p:nvPr/>
        </p:nvSpPr>
        <p:spPr bwMode="auto">
          <a:xfrm>
            <a:off x="5181600" y="5746750"/>
            <a:ext cx="3632200" cy="942975"/>
          </a:xfrm>
          <a:prstGeom prst="rect">
            <a:avLst/>
          </a:prstGeom>
          <a:noFill/>
          <a:ln w="9525">
            <a:noFill/>
            <a:miter lim="800000"/>
            <a:headEnd/>
            <a:tailEnd/>
          </a:ln>
        </p:spPr>
        <p:txBody>
          <a:bodyPr wrap="none">
            <a:spAutoFit/>
          </a:bodyPr>
          <a:lstStyle/>
          <a:p>
            <a:pPr eaLnBrk="0" hangingPunct="0"/>
            <a:r>
              <a:rPr kumimoji="0" lang="en-US" altLang="zh-TW" sz="1400"/>
              <a:t>Map by Tim Gulden, University of Maryland.</a:t>
            </a:r>
          </a:p>
          <a:p>
            <a:pPr eaLnBrk="0" hangingPunct="0"/>
            <a:r>
              <a:rPr kumimoji="0" lang="en-US" altLang="zh-TW" sz="1400"/>
              <a:t>From Richard Florida, “The World is Spiky,”</a:t>
            </a:r>
          </a:p>
          <a:p>
            <a:pPr eaLnBrk="0" hangingPunct="0"/>
            <a:r>
              <a:rPr kumimoji="0" lang="en-US" altLang="zh-TW" sz="1400" i="1"/>
              <a:t>The Atlantic Monthly</a:t>
            </a:r>
            <a:r>
              <a:rPr kumimoji="0" lang="en-US" altLang="zh-TW" sz="1400"/>
              <a:t>, October 2005</a:t>
            </a:r>
          </a:p>
          <a:p>
            <a:pPr eaLnBrk="0" hangingPunct="0"/>
            <a:endParaRPr kumimoji="0" lang="en-US" altLang="zh-TW" sz="1400"/>
          </a:p>
        </p:txBody>
      </p:sp>
      <p:sp>
        <p:nvSpPr>
          <p:cNvPr id="5" name="投影片編號版面配置區 4"/>
          <p:cNvSpPr>
            <a:spLocks noGrp="1"/>
          </p:cNvSpPr>
          <p:nvPr>
            <p:ph type="sldNum" sz="quarter" idx="12"/>
          </p:nvPr>
        </p:nvSpPr>
        <p:spPr/>
        <p:txBody>
          <a:bodyPr/>
          <a:lstStyle/>
          <a:p>
            <a:pPr>
              <a:defRPr/>
            </a:pPr>
            <a:fld id="{7DC41082-6556-4778-B590-D2E5D006BC04}" type="slidenum">
              <a:rPr lang="en-US" altLang="zh-TW" smtClean="0"/>
              <a:pPr>
                <a:defRPr/>
              </a:pPr>
              <a:t>83</a:t>
            </a:fld>
            <a:endParaRPr lang="en-US" altLang="zh-TW"/>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609600"/>
            <a:ext cx="8229600" cy="1143000"/>
          </a:xfrm>
        </p:spPr>
        <p:txBody>
          <a:bodyPr/>
          <a:lstStyle/>
          <a:p>
            <a:pPr eaLnBrk="1" hangingPunct="1"/>
            <a:r>
              <a:rPr lang="en-US" altLang="zh-TW" sz="3600" smtClean="0"/>
              <a:t>Indicator 4, Scientific advances: The residence of the</a:t>
            </a:r>
            <a:br>
              <a:rPr lang="en-US" altLang="zh-TW" sz="3600" smtClean="0"/>
            </a:br>
            <a:r>
              <a:rPr lang="en-US" altLang="zh-TW" sz="3600" smtClean="0"/>
              <a:t>1,200 most heavily cited scientists</a:t>
            </a:r>
            <a:br>
              <a:rPr lang="en-US" altLang="zh-TW" sz="3600" smtClean="0"/>
            </a:br>
            <a:endParaRPr lang="en-US" altLang="zh-TW" sz="3600" smtClean="0"/>
          </a:p>
        </p:txBody>
      </p:sp>
      <p:sp>
        <p:nvSpPr>
          <p:cNvPr id="108547" name="Rectangle 3"/>
          <p:cNvSpPr>
            <a:spLocks noGrp="1" noChangeArrowheads="1"/>
          </p:cNvSpPr>
          <p:nvPr>
            <p:ph type="body" idx="1"/>
          </p:nvPr>
        </p:nvSpPr>
        <p:spPr>
          <a:xfrm>
            <a:off x="457200" y="2057400"/>
            <a:ext cx="8229600" cy="4525963"/>
          </a:xfrm>
        </p:spPr>
        <p:txBody>
          <a:bodyPr/>
          <a:lstStyle/>
          <a:p>
            <a:pPr eaLnBrk="1" hangingPunct="1">
              <a:buFontTx/>
              <a:buNone/>
            </a:pPr>
            <a:r>
              <a:rPr lang="en-US" altLang="zh-TW" smtClean="0"/>
              <a:t>	“Scientific advance is even more concentrated than patent production. Most occurs not just in a handful of countries but in a handful of cities —primarily in the United States and Europe. Chinese and Indian cities do not even register. As far as global innovation is concerned, perhaps a few dozen places worldwide really compete at the cutting edge.”</a:t>
            </a:r>
          </a:p>
          <a:p>
            <a:pPr eaLnBrk="1" hangingPunct="1"/>
            <a:endParaRPr lang="en-US" altLang="zh-TW"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84</a:t>
            </a:fld>
            <a:endParaRPr lang="en-US" altLang="zh-TW"/>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152400"/>
            <a:ext cx="7772400" cy="533400"/>
          </a:xfrm>
        </p:spPr>
        <p:txBody>
          <a:bodyPr/>
          <a:lstStyle/>
          <a:p>
            <a:pPr eaLnBrk="1" hangingPunct="1"/>
            <a:r>
              <a:rPr lang="en-US" altLang="zh-TW" sz="2400" smtClean="0"/>
              <a:t>The World is Spiky:  Scientific Citations</a:t>
            </a:r>
            <a:endParaRPr lang="en-US" altLang="zh-TW" smtClean="0"/>
          </a:p>
        </p:txBody>
      </p:sp>
      <p:pic>
        <p:nvPicPr>
          <p:cNvPr id="109571" name="Picture 3" descr="authors1000"/>
          <p:cNvPicPr>
            <a:picLocks noChangeAspect="1" noChangeArrowheads="1"/>
          </p:cNvPicPr>
          <p:nvPr/>
        </p:nvPicPr>
        <p:blipFill>
          <a:blip r:embed="rId3" cstate="print"/>
          <a:stretch>
            <a:fillRect/>
          </a:stretch>
        </p:blipFill>
        <p:spPr bwMode="auto">
          <a:xfrm>
            <a:off x="179512" y="980728"/>
            <a:ext cx="8784976" cy="5400600"/>
          </a:xfrm>
          <a:prstGeom prst="rect">
            <a:avLst/>
          </a:prstGeom>
          <a:solidFill>
            <a:schemeClr val="accent1"/>
          </a:solidFill>
          <a:ln>
            <a:noFill/>
          </a:ln>
        </p:spPr>
      </p:pic>
      <p:sp>
        <p:nvSpPr>
          <p:cNvPr id="109572" name="Text Box 4"/>
          <p:cNvSpPr txBox="1">
            <a:spLocks noChangeArrowheads="1"/>
          </p:cNvSpPr>
          <p:nvPr/>
        </p:nvSpPr>
        <p:spPr bwMode="auto">
          <a:xfrm>
            <a:off x="5181600" y="5746750"/>
            <a:ext cx="3632200" cy="730250"/>
          </a:xfrm>
          <a:prstGeom prst="rect">
            <a:avLst/>
          </a:prstGeom>
          <a:noFill/>
          <a:ln w="9525">
            <a:noFill/>
            <a:miter lim="800000"/>
            <a:headEnd/>
            <a:tailEnd/>
          </a:ln>
        </p:spPr>
        <p:txBody>
          <a:bodyPr wrap="none">
            <a:spAutoFit/>
          </a:bodyPr>
          <a:lstStyle/>
          <a:p>
            <a:pPr eaLnBrk="0" hangingPunct="0"/>
            <a:r>
              <a:rPr kumimoji="0" lang="en-US" altLang="zh-TW" sz="1400"/>
              <a:t>Map by Tim Gulden, University of Maryland.</a:t>
            </a:r>
          </a:p>
          <a:p>
            <a:pPr eaLnBrk="0" hangingPunct="0"/>
            <a:r>
              <a:rPr kumimoji="0" lang="en-US" altLang="zh-TW" sz="1400"/>
              <a:t>From Richard Florida, “The World is Spiky,”</a:t>
            </a:r>
          </a:p>
          <a:p>
            <a:pPr eaLnBrk="0" hangingPunct="0"/>
            <a:r>
              <a:rPr kumimoji="0" lang="en-US" altLang="zh-TW" sz="1400" i="1"/>
              <a:t>The Atlantic Monthly</a:t>
            </a:r>
            <a:r>
              <a:rPr kumimoji="0" lang="en-US" altLang="zh-TW" sz="1400"/>
              <a:t>, October 2005</a:t>
            </a:r>
          </a:p>
        </p:txBody>
      </p:sp>
      <p:sp>
        <p:nvSpPr>
          <p:cNvPr id="5" name="投影片編號版面配置區 4"/>
          <p:cNvSpPr>
            <a:spLocks noGrp="1"/>
          </p:cNvSpPr>
          <p:nvPr>
            <p:ph type="sldNum" sz="quarter" idx="12"/>
          </p:nvPr>
        </p:nvSpPr>
        <p:spPr/>
        <p:txBody>
          <a:bodyPr/>
          <a:lstStyle/>
          <a:p>
            <a:pPr>
              <a:defRPr/>
            </a:pPr>
            <a:fld id="{7DC41082-6556-4778-B590-D2E5D006BC04}" type="slidenum">
              <a:rPr lang="en-US" altLang="zh-TW" smtClean="0"/>
              <a:pPr>
                <a:defRPr/>
              </a:pPr>
              <a:t>85</a:t>
            </a:fld>
            <a:endParaRPr lang="en-US" altLang="zh-TW"/>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p:txBody>
          <a:bodyPr/>
          <a:lstStyle/>
          <a:p>
            <a:pPr eaLnBrk="1" hangingPunct="1"/>
            <a:r>
              <a:rPr lang="en-US" altLang="zh-TW" smtClean="0"/>
              <a:t>Some of Florida's comments</a:t>
            </a:r>
          </a:p>
        </p:txBody>
      </p:sp>
      <p:sp>
        <p:nvSpPr>
          <p:cNvPr id="110595" name="Rectangle 1027"/>
          <p:cNvSpPr>
            <a:spLocks noGrp="1" noChangeArrowheads="1"/>
          </p:cNvSpPr>
          <p:nvPr>
            <p:ph type="body" idx="1"/>
          </p:nvPr>
        </p:nvSpPr>
        <p:spPr>
          <a:xfrm>
            <a:off x="457200" y="1219200"/>
            <a:ext cx="8229600" cy="4857750"/>
          </a:xfrm>
        </p:spPr>
        <p:txBody>
          <a:bodyPr/>
          <a:lstStyle/>
          <a:p>
            <a:pPr eaLnBrk="1" hangingPunct="1">
              <a:lnSpc>
                <a:spcPct val="80000"/>
              </a:lnSpc>
            </a:pPr>
            <a:r>
              <a:rPr lang="en-US" altLang="zh-TW" sz="1600" smtClean="0"/>
              <a:t>“This is not to say that Indians and Chinese are not innovative. On the contrary, AnnaLee Saxenian, of the University of California at Berkeley, has shown that Indian and Chinese entrepreneurs founded or co-founded roughly 30 percent of all Silicon Valley startups in the late 1990s. But these fundamentally creative people had to travel to Silicon Valley and be absorbed into its innovative ecosystem before their ideas became economically viable. Such ecosystems matter, and there aren’t many of them.”</a:t>
            </a:r>
          </a:p>
          <a:p>
            <a:pPr eaLnBrk="1" hangingPunct="1">
              <a:lnSpc>
                <a:spcPct val="80000"/>
              </a:lnSpc>
            </a:pPr>
            <a:endParaRPr lang="en-US" altLang="zh-TW" sz="1600" smtClean="0"/>
          </a:p>
          <a:p>
            <a:pPr eaLnBrk="1" hangingPunct="1">
              <a:lnSpc>
                <a:spcPct val="80000"/>
              </a:lnSpc>
            </a:pPr>
            <a:r>
              <a:rPr lang="en-US" altLang="zh-TW" sz="1600" smtClean="0"/>
              <a:t>“Creative people cluster not simply because they like to be around one another or they prefer cosmopolitan centers with lots of amenities, though both those things count.  They and their companies also cluster because of the powerful productivity advantages, economies of scale, and knowledge spillovers such density brings.”</a:t>
            </a:r>
          </a:p>
          <a:p>
            <a:pPr eaLnBrk="1" hangingPunct="1">
              <a:lnSpc>
                <a:spcPct val="80000"/>
              </a:lnSpc>
            </a:pPr>
            <a:endParaRPr lang="en-US" altLang="zh-TW" sz="1600" smtClean="0"/>
          </a:p>
          <a:p>
            <a:pPr eaLnBrk="1" hangingPunct="1">
              <a:lnSpc>
                <a:spcPct val="80000"/>
              </a:lnSpc>
            </a:pPr>
            <a:r>
              <a:rPr lang="en-US" altLang="zh-TW" sz="1600" smtClean="0"/>
              <a:t>“So although one might not </a:t>
            </a:r>
            <a:r>
              <a:rPr lang="en-US" altLang="zh-TW" sz="1600" i="1" smtClean="0"/>
              <a:t>have </a:t>
            </a:r>
            <a:r>
              <a:rPr lang="en-US" altLang="zh-TW" sz="1600" smtClean="0"/>
              <a:t>to emigrate to innovate, it certainly appears that innovation, economic growth, and prosperity occur in those places that attract a critical mass of top creative talent.”</a:t>
            </a:r>
          </a:p>
          <a:p>
            <a:pPr eaLnBrk="1" hangingPunct="1">
              <a:lnSpc>
                <a:spcPct val="80000"/>
              </a:lnSpc>
            </a:pPr>
            <a:endParaRPr lang="en-US" altLang="zh-TW" sz="1600" smtClean="0"/>
          </a:p>
          <a:p>
            <a:pPr eaLnBrk="1" hangingPunct="1">
              <a:lnSpc>
                <a:spcPct val="80000"/>
              </a:lnSpc>
            </a:pPr>
            <a:r>
              <a:rPr lang="en-US" altLang="zh-TW" sz="1600" smtClean="0"/>
              <a:t>On Friedman - “In his view (Friedman’s) , for example, the emerging economies of India and China combine cost advantages, high-tech skills, and entrepreneurial energy, enabling those countries to compete effectively for industries and jobs. The tensions set in motion as the playing field is leveled affect mainly the advanced countries, which see not only manufacturing work but also higher end jobs, in fields such as software development and financial services, increasingly threatened by offshoring.”</a:t>
            </a:r>
          </a:p>
          <a:p>
            <a:pPr eaLnBrk="1" hangingPunct="1">
              <a:lnSpc>
                <a:spcPct val="80000"/>
              </a:lnSpc>
            </a:pPr>
            <a:endParaRPr lang="en-US" altLang="zh-TW" sz="1600" smtClean="0"/>
          </a:p>
          <a:p>
            <a:pPr eaLnBrk="1" hangingPunct="1">
              <a:lnSpc>
                <a:spcPct val="80000"/>
              </a:lnSpc>
            </a:pPr>
            <a:endParaRPr lang="en-US" altLang="zh-TW" sz="1600" smtClean="0"/>
          </a:p>
          <a:p>
            <a:pPr eaLnBrk="1" hangingPunct="1">
              <a:lnSpc>
                <a:spcPct val="80000"/>
              </a:lnSpc>
            </a:pPr>
            <a:endParaRPr lang="en-US" altLang="zh-TW" sz="1400" smtClean="0"/>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86</a:t>
            </a:fld>
            <a:endParaRPr lang="en-US" altLang="zh-TW"/>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zh-TW" smtClean="0"/>
              <a:t>Conclusions</a:t>
            </a:r>
          </a:p>
        </p:txBody>
      </p:sp>
      <p:sp>
        <p:nvSpPr>
          <p:cNvPr id="111619" name="Rectangle 3"/>
          <p:cNvSpPr>
            <a:spLocks noGrp="1" noChangeArrowheads="1"/>
          </p:cNvSpPr>
          <p:nvPr>
            <p:ph type="body" idx="1"/>
          </p:nvPr>
        </p:nvSpPr>
        <p:spPr/>
        <p:txBody>
          <a:bodyPr/>
          <a:lstStyle/>
          <a:p>
            <a:pPr eaLnBrk="1" hangingPunct="1">
              <a:lnSpc>
                <a:spcPct val="80000"/>
              </a:lnSpc>
            </a:pPr>
            <a:r>
              <a:rPr lang="en-US" altLang="zh-TW" sz="2400" smtClean="0"/>
              <a:t>Ideas can have influence many years after their conception.</a:t>
            </a:r>
          </a:p>
          <a:p>
            <a:pPr lvl="1" eaLnBrk="1" hangingPunct="1">
              <a:lnSpc>
                <a:spcPct val="80000"/>
              </a:lnSpc>
            </a:pPr>
            <a:r>
              <a:rPr lang="en-US" altLang="zh-TW" sz="2000" smtClean="0"/>
              <a:t>Many new ideas need technological underpinnings  that may not be available at the time of their conception.</a:t>
            </a:r>
          </a:p>
          <a:p>
            <a:pPr eaLnBrk="1" hangingPunct="1">
              <a:lnSpc>
                <a:spcPct val="80000"/>
              </a:lnSpc>
            </a:pPr>
            <a:endParaRPr lang="en-US" altLang="zh-TW" sz="2400" smtClean="0"/>
          </a:p>
          <a:p>
            <a:pPr eaLnBrk="1" hangingPunct="1">
              <a:lnSpc>
                <a:spcPct val="80000"/>
              </a:lnSpc>
            </a:pPr>
            <a:r>
              <a:rPr lang="en-US" altLang="zh-TW" sz="2400" smtClean="0"/>
              <a:t>There is a debate about the future world order and the distribution of wealth – is the world staying “spiky” or is it truly become “flat”.</a:t>
            </a:r>
          </a:p>
          <a:p>
            <a:pPr lvl="1" eaLnBrk="1" hangingPunct="1">
              <a:lnSpc>
                <a:spcPct val="80000"/>
              </a:lnSpc>
            </a:pPr>
            <a:r>
              <a:rPr lang="en-US" altLang="zh-TW" sz="2000" smtClean="0"/>
              <a:t>My view: The world is an evolving place.  Look at Japan in 1945, South Korea in mid-1950s and now!  I feel that Florida only gave us a snapshot of today.  Friedman could be right in that we are evolving towards a flat world.</a:t>
            </a:r>
          </a:p>
          <a:p>
            <a:pPr lvl="1" eaLnBrk="1" hangingPunct="1">
              <a:lnSpc>
                <a:spcPct val="80000"/>
              </a:lnSpc>
            </a:pPr>
            <a:r>
              <a:rPr lang="en-US" altLang="zh-TW" sz="2000" smtClean="0"/>
              <a:t>Things that are impeding this flatting process are the friction between nations and war!</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87</a:t>
            </a:fld>
            <a:endParaRPr lang="en-US" altLang="zh-TW"/>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zh-TW" smtClean="0"/>
              <a:t>Qs and As</a:t>
            </a:r>
          </a:p>
        </p:txBody>
      </p:sp>
      <p:sp>
        <p:nvSpPr>
          <p:cNvPr id="133123" name="Rectangle 3"/>
          <p:cNvSpPr>
            <a:spLocks noGrp="1" noChangeArrowheads="1"/>
          </p:cNvSpPr>
          <p:nvPr>
            <p:ph type="body" idx="1"/>
          </p:nvPr>
        </p:nvSpPr>
        <p:spPr/>
        <p:txBody>
          <a:bodyPr/>
          <a:lstStyle/>
          <a:p>
            <a:pPr eaLnBrk="1" hangingPunct="1"/>
            <a:r>
              <a:rPr lang="en-US" altLang="zh-TW" dirty="0" smtClean="0"/>
              <a:t>World is Flat or Spiky; your view on this?</a:t>
            </a:r>
          </a:p>
          <a:p>
            <a:pPr eaLnBrk="1" hangingPunct="1"/>
            <a:r>
              <a:rPr lang="en-US" altLang="zh-TW" dirty="0" smtClean="0"/>
              <a:t>Is future to be more flatter or more spiky?</a:t>
            </a:r>
          </a:p>
          <a:p>
            <a:pPr eaLnBrk="1" hangingPunct="1"/>
            <a:r>
              <a:rPr lang="en-US" altLang="zh-TW" dirty="0" smtClean="0"/>
              <a:t>Globalization and Inequality</a:t>
            </a:r>
          </a:p>
          <a:p>
            <a:pPr eaLnBrk="1" hangingPunct="1"/>
            <a:r>
              <a:rPr lang="en-US" altLang="zh-TW" dirty="0" smtClean="0"/>
              <a:t>Globalization and Poverty </a:t>
            </a:r>
          </a:p>
        </p:txBody>
      </p:sp>
      <p:sp>
        <p:nvSpPr>
          <p:cNvPr id="4" name="投影片編號版面配置區 3"/>
          <p:cNvSpPr>
            <a:spLocks noGrp="1"/>
          </p:cNvSpPr>
          <p:nvPr>
            <p:ph type="sldNum" sz="quarter" idx="12"/>
          </p:nvPr>
        </p:nvSpPr>
        <p:spPr/>
        <p:txBody>
          <a:bodyPr/>
          <a:lstStyle/>
          <a:p>
            <a:pPr>
              <a:defRPr/>
            </a:pPr>
            <a:fld id="{7DB0D37D-A229-4980-8806-257893FD6E3C}" type="slidenum">
              <a:rPr lang="en-US" altLang="zh-TW" smtClean="0"/>
              <a:pPr>
                <a:defRPr/>
              </a:pPr>
              <a:t>88</a:t>
            </a:fld>
            <a:endParaRPr lang="en-US" altLang="zh-TW"/>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zh-CN" smtClean="0">
                <a:ea typeface="SimSun" pitchFamily="2" charset="-122"/>
              </a:rPr>
              <a:t>Evolution of Globalization</a:t>
            </a:r>
          </a:p>
        </p:txBody>
      </p:sp>
      <p:sp>
        <p:nvSpPr>
          <p:cNvPr id="46083" name="Rectangle 3"/>
          <p:cNvSpPr>
            <a:spLocks noGrp="1" noChangeArrowheads="1"/>
          </p:cNvSpPr>
          <p:nvPr>
            <p:ph type="body" idx="4294967295"/>
          </p:nvPr>
        </p:nvSpPr>
        <p:spPr>
          <a:xfrm>
            <a:off x="323850" y="1773238"/>
            <a:ext cx="2438400" cy="4038600"/>
          </a:xfrm>
        </p:spPr>
        <p:txBody>
          <a:bodyPr/>
          <a:lstStyle/>
          <a:p>
            <a:pPr eaLnBrk="1" hangingPunct="1">
              <a:buSzPct val="175000"/>
            </a:pPr>
            <a:r>
              <a:rPr lang="en-US" altLang="zh-CN" sz="2400" smtClean="0">
                <a:ea typeface="SimSun" pitchFamily="2" charset="-122"/>
              </a:rPr>
              <a:t>Mainly European countries are globalizing</a:t>
            </a:r>
          </a:p>
          <a:p>
            <a:pPr eaLnBrk="1" hangingPunct="1">
              <a:buSzPct val="175000"/>
            </a:pPr>
            <a:r>
              <a:rPr lang="en-US" altLang="zh-CN" sz="2400" smtClean="0">
                <a:ea typeface="SimSun" pitchFamily="2" charset="-122"/>
              </a:rPr>
              <a:t>Power is the primary driver</a:t>
            </a:r>
          </a:p>
          <a:p>
            <a:pPr eaLnBrk="1" hangingPunct="1">
              <a:buSzPct val="175000"/>
            </a:pPr>
            <a:r>
              <a:rPr lang="en-US" altLang="zh-CN" sz="2400" smtClean="0">
                <a:ea typeface="SimSun" pitchFamily="2" charset="-122"/>
              </a:rPr>
              <a:t>Industries changed</a:t>
            </a:r>
          </a:p>
          <a:p>
            <a:pPr eaLnBrk="1" hangingPunct="1">
              <a:buSzPct val="175000"/>
            </a:pPr>
            <a:r>
              <a:rPr lang="en-US" altLang="zh-CN" sz="2400" smtClean="0">
                <a:ea typeface="SimSun" pitchFamily="2" charset="-122"/>
              </a:rPr>
              <a:t>Slow pace of change</a:t>
            </a:r>
            <a:endParaRPr lang="en-US" altLang="zh-CN" smtClean="0">
              <a:ea typeface="SimSun" pitchFamily="2" charset="-122"/>
            </a:endParaRPr>
          </a:p>
        </p:txBody>
      </p:sp>
      <p:pic>
        <p:nvPicPr>
          <p:cNvPr id="46084" name="Picture 4" descr="Fig02-01"/>
          <p:cNvPicPr>
            <a:picLocks noChangeAspect="1" noChangeArrowheads="1"/>
          </p:cNvPicPr>
          <p:nvPr/>
        </p:nvPicPr>
        <p:blipFill>
          <a:blip r:embed="rId2" cstate="print"/>
          <a:srcRect/>
          <a:stretch>
            <a:fillRect/>
          </a:stretch>
        </p:blipFill>
        <p:spPr bwMode="auto">
          <a:xfrm>
            <a:off x="2819400" y="1989138"/>
            <a:ext cx="5856288" cy="4141787"/>
          </a:xfrm>
          <a:prstGeom prst="rect">
            <a:avLst/>
          </a:prstGeom>
          <a:noFill/>
          <a:ln w="31750" algn="ctr">
            <a:solidFill>
              <a:srgbClr val="71918C"/>
            </a:solidFill>
            <a:miter lim="800000"/>
            <a:headEnd/>
            <a:tailEnd/>
          </a:ln>
        </p:spPr>
      </p:pic>
      <p:sp>
        <p:nvSpPr>
          <p:cNvPr id="46085" name="Oval 5"/>
          <p:cNvSpPr>
            <a:spLocks noChangeArrowheads="1"/>
          </p:cNvSpPr>
          <p:nvPr/>
        </p:nvSpPr>
        <p:spPr bwMode="auto">
          <a:xfrm>
            <a:off x="2667000" y="1700213"/>
            <a:ext cx="1712913" cy="4700587"/>
          </a:xfrm>
          <a:prstGeom prst="ellipse">
            <a:avLst/>
          </a:prstGeom>
          <a:solidFill>
            <a:srgbClr val="EB963C">
              <a:alpha val="20000"/>
            </a:srgbClr>
          </a:solidFill>
          <a:ln w="31750" algn="ctr">
            <a:solidFill>
              <a:srgbClr val="EB963C"/>
            </a:solidFill>
            <a:round/>
            <a:headEnd/>
            <a:tailEnd/>
          </a:ln>
        </p:spPr>
        <p:txBody>
          <a:bodyPr wrap="none" anchor="ctr"/>
          <a:lstStyle/>
          <a:p>
            <a:endParaRPr kumimoji="0" lang="zh-CN" altLang="en-US">
              <a:ea typeface="SimSun" pitchFamily="2" charset="-122"/>
            </a:endParaRPr>
          </a:p>
        </p:txBody>
      </p:sp>
      <p:sp>
        <p:nvSpPr>
          <p:cNvPr id="46086" name="Text Box 6"/>
          <p:cNvSpPr txBox="1">
            <a:spLocks noChangeArrowheads="1"/>
          </p:cNvSpPr>
          <p:nvPr/>
        </p:nvSpPr>
        <p:spPr bwMode="auto">
          <a:xfrm>
            <a:off x="3995738" y="1268413"/>
            <a:ext cx="3200400" cy="519112"/>
          </a:xfrm>
          <a:prstGeom prst="rect">
            <a:avLst/>
          </a:prstGeom>
          <a:noFill/>
          <a:ln w="9525">
            <a:noFill/>
            <a:miter lim="800000"/>
            <a:headEnd/>
            <a:tailEnd/>
          </a:ln>
        </p:spPr>
        <p:txBody>
          <a:bodyPr>
            <a:spAutoFit/>
          </a:bodyPr>
          <a:lstStyle/>
          <a:p>
            <a:pPr>
              <a:spcBef>
                <a:spcPct val="50000"/>
              </a:spcBef>
            </a:pPr>
            <a:r>
              <a:rPr kumimoji="0" lang="en-US" altLang="zh-CN" sz="2800" b="1">
                <a:solidFill>
                  <a:srgbClr val="71918C"/>
                </a:solidFill>
                <a:ea typeface="SimSun" pitchFamily="2" charset="-122"/>
              </a:rPr>
              <a:t>Globalization 1.0</a:t>
            </a:r>
          </a:p>
        </p:txBody>
      </p:sp>
      <p:sp>
        <p:nvSpPr>
          <p:cNvPr id="7" name="投影片編號版面配置區 6"/>
          <p:cNvSpPr>
            <a:spLocks noGrp="1"/>
          </p:cNvSpPr>
          <p:nvPr>
            <p:ph type="sldNum" sz="quarter" idx="12"/>
          </p:nvPr>
        </p:nvSpPr>
        <p:spPr/>
        <p:txBody>
          <a:bodyPr/>
          <a:lstStyle/>
          <a:p>
            <a:pPr>
              <a:defRPr/>
            </a:pPr>
            <a:fld id="{C732151A-AB55-4823-BB59-85583C51CFAE}" type="slidenum">
              <a:rPr lang="en-US" altLang="zh-TW" smtClean="0"/>
              <a:pPr>
                <a:defRPr/>
              </a:pPr>
              <a:t>9</a:t>
            </a:fld>
            <a:endParaRPr lang="en-US" altLang="zh-TW"/>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4673</Words>
  <Application>Microsoft Office PowerPoint</Application>
  <PresentationFormat>如螢幕大小 (4:3)</PresentationFormat>
  <Paragraphs>588</Paragraphs>
  <Slides>88</Slides>
  <Notes>8</Notes>
  <HiddenSlides>0</HiddenSlides>
  <MMClips>0</MMClips>
  <ScaleCrop>false</ScaleCrop>
  <HeadingPairs>
    <vt:vector size="4" baseType="variant">
      <vt:variant>
        <vt:lpstr>佈景主題</vt:lpstr>
      </vt:variant>
      <vt:variant>
        <vt:i4>1</vt:i4>
      </vt:variant>
      <vt:variant>
        <vt:lpstr>投影片標題</vt:lpstr>
      </vt:variant>
      <vt:variant>
        <vt:i4>88</vt:i4>
      </vt:variant>
    </vt:vector>
  </HeadingPairs>
  <TitlesOfParts>
    <vt:vector size="89" baseType="lpstr">
      <vt:lpstr>預設簡報設計</vt:lpstr>
      <vt:lpstr>World Is Flat or Spiky, or Something Else</vt:lpstr>
      <vt:lpstr>Outline</vt:lpstr>
      <vt:lpstr>Flat World and Globalization</vt:lpstr>
      <vt:lpstr>Links and Reading Materials</vt:lpstr>
      <vt:lpstr>What is a “Flat World?”</vt:lpstr>
      <vt:lpstr>Globalization and Flat World</vt:lpstr>
      <vt:lpstr>The Three Great Eras of Globalization</vt:lpstr>
      <vt:lpstr>Globalization</vt:lpstr>
      <vt:lpstr>Evolution of Globalization</vt:lpstr>
      <vt:lpstr>Evolution of Globalization</vt:lpstr>
      <vt:lpstr>Evolution of Globalization</vt:lpstr>
      <vt:lpstr>Evolution of Globalization: Summary</vt:lpstr>
      <vt:lpstr>Discussion Topics</vt:lpstr>
      <vt:lpstr>Everyday Examples</vt:lpstr>
      <vt:lpstr>Friedman’s ten "flatteners"</vt:lpstr>
      <vt:lpstr>Friedman lists ten "flatteners" that have leveled the global playing field: </vt:lpstr>
      <vt:lpstr>投影片 17</vt:lpstr>
      <vt:lpstr>The Ten Forces* that “Leveled the Playing Field”</vt:lpstr>
      <vt:lpstr>Flattener #1: The Fall of the Berlin Wall</vt:lpstr>
      <vt:lpstr>Flattener #2: Netscape Browser IPO</vt:lpstr>
      <vt:lpstr>Flattener #3: Work Flow Software</vt:lpstr>
      <vt:lpstr>Flattener #4: Open Sourcing</vt:lpstr>
      <vt:lpstr>Flattener #5: Outsourcing</vt:lpstr>
      <vt:lpstr>Flattener #6: Offshoring</vt:lpstr>
      <vt:lpstr>Flattener #7: Supply Chaining</vt:lpstr>
      <vt:lpstr>Flattener #8: In-Sourcing</vt:lpstr>
      <vt:lpstr>Flattener #9: In-Forming</vt:lpstr>
      <vt:lpstr>Flattener #10: The Steroids</vt:lpstr>
      <vt:lpstr>The Triple Convergence</vt:lpstr>
      <vt:lpstr>The Triple Convergence</vt:lpstr>
      <vt:lpstr>The Quiet Crisis</vt:lpstr>
      <vt:lpstr>Traditional Education System in Democratic Regions</vt:lpstr>
      <vt:lpstr>Traditional Education System in Democratic Regions</vt:lpstr>
      <vt:lpstr>U.S. President John Adams famously said:</vt:lpstr>
      <vt:lpstr>Intrinsic Motivation and  Extrinsic Motivation</vt:lpstr>
      <vt:lpstr>Examples of Extrinsic and Intrinsic</vt:lpstr>
      <vt:lpstr>Malaise in Education</vt:lpstr>
      <vt:lpstr>Public Education System: Value-Chain Business and Monolithic</vt:lpstr>
      <vt:lpstr>Education Commercial System</vt:lpstr>
      <vt:lpstr>Asymmetric Competition: Disruptive Class</vt:lpstr>
      <vt:lpstr>Disruptive Class</vt:lpstr>
      <vt:lpstr>Globalization: Impact on Jobs</vt:lpstr>
      <vt:lpstr>Becoming an “Untouchable”</vt:lpstr>
      <vt:lpstr>Help Wanted Ads in a Flat World</vt:lpstr>
      <vt:lpstr>Help Wanted Ads in a Flat World</vt:lpstr>
      <vt:lpstr>Taking Advantage of a Flat World</vt:lpstr>
      <vt:lpstr>The Quiet Crisis</vt:lpstr>
      <vt:lpstr>Dirty Little Secrets</vt:lpstr>
      <vt:lpstr>Going Global: International Business Strategy in the Digital World</vt:lpstr>
      <vt:lpstr>Multidomestic Business Strategy</vt:lpstr>
      <vt:lpstr>Global Business Strategy</vt:lpstr>
      <vt:lpstr>Transnational Business Strategy</vt:lpstr>
      <vt:lpstr>投影片 53</vt:lpstr>
      <vt:lpstr>投影片 54</vt:lpstr>
      <vt:lpstr>Distance Is Measured in Hours, Minutes, and Seconds</vt:lpstr>
      <vt:lpstr>What does the following diagram show?</vt:lpstr>
      <vt:lpstr>投影片 57</vt:lpstr>
      <vt:lpstr>What Happens When the World is Flat?</vt:lpstr>
      <vt:lpstr>What Happens When the World is Flat?</vt:lpstr>
      <vt:lpstr>The Business Landscape Is Changing</vt:lpstr>
      <vt:lpstr>Three Factors Of Change That Is Re-Shaping The Business Landscape</vt:lpstr>
      <vt:lpstr>Digitization</vt:lpstr>
      <vt:lpstr>Globalization</vt:lpstr>
      <vt:lpstr>Futurization</vt:lpstr>
      <vt:lpstr>投影片 65</vt:lpstr>
      <vt:lpstr>What Is “Marketing Yourself”</vt:lpstr>
      <vt:lpstr>投影片 67</vt:lpstr>
      <vt:lpstr>投影片 68</vt:lpstr>
      <vt:lpstr>投影片 69</vt:lpstr>
      <vt:lpstr>投影片 70</vt:lpstr>
      <vt:lpstr>How To Market Yourself</vt:lpstr>
      <vt:lpstr>World is Spiky</vt:lpstr>
      <vt:lpstr>Society - Global digital divide </vt:lpstr>
      <vt:lpstr>投影片 74</vt:lpstr>
      <vt:lpstr>The World is Spiky – Is Freidman right? Just when we were getting used to the World becoming “Flat” now it is reported as “spiky” by another academic. </vt:lpstr>
      <vt:lpstr>Florida's indicator 1: Population </vt:lpstr>
      <vt:lpstr>Population - Stronger Economic Production</vt:lpstr>
      <vt:lpstr>The World is Spiky:  Population</vt:lpstr>
      <vt:lpstr>Light Emission as indicator 2 Stronger Economic Production</vt:lpstr>
      <vt:lpstr>The World is Spiky:  Light Emissions</vt:lpstr>
      <vt:lpstr>Indicator 3 – Innovation: the engine of economic growth (WIPO Patents)</vt:lpstr>
      <vt:lpstr>Innovation— the engine of economic growth(U.S. Patents)</vt:lpstr>
      <vt:lpstr>The World is Spiky:  Patents</vt:lpstr>
      <vt:lpstr>Indicator 4, Scientific advances: The residence of the 1,200 most heavily cited scientists </vt:lpstr>
      <vt:lpstr>The World is Spiky:  Scientific Citations</vt:lpstr>
      <vt:lpstr>Some of Florida's comments</vt:lpstr>
      <vt:lpstr>Conclusions</vt:lpstr>
      <vt:lpstr>Qs and 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learned from WK1</dc:title>
  <dc:creator>daniel</dc:creator>
  <cp:lastModifiedBy>superuser</cp:lastModifiedBy>
  <cp:revision>133</cp:revision>
  <dcterms:modified xsi:type="dcterms:W3CDTF">2012-12-10T08:13:05Z</dcterms:modified>
</cp:coreProperties>
</file>