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53" r:id="rId3"/>
    <p:sldId id="354" r:id="rId4"/>
    <p:sldId id="360" r:id="rId5"/>
    <p:sldId id="355" r:id="rId6"/>
    <p:sldId id="356" r:id="rId7"/>
    <p:sldId id="357" r:id="rId8"/>
    <p:sldId id="358" r:id="rId9"/>
    <p:sldId id="359" r:id="rId10"/>
    <p:sldId id="361" r:id="rId11"/>
    <p:sldId id="362" r:id="rId12"/>
    <p:sldId id="363" r:id="rId13"/>
    <p:sldId id="364" r:id="rId14"/>
    <p:sldId id="366" r:id="rId15"/>
    <p:sldId id="369" r:id="rId16"/>
    <p:sldId id="365" r:id="rId17"/>
    <p:sldId id="367" r:id="rId18"/>
    <p:sldId id="370" r:id="rId19"/>
    <p:sldId id="368" r:id="rId20"/>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3CD7"/>
    <a:srgbClr val="FF9900"/>
    <a:srgbClr val="F81D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20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6" d="100"/>
          <a:sy n="66" d="100"/>
        </p:scale>
        <p:origin x="-3187"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AAFA3-0EB0-492D-BCE1-BE118666617A}" type="datetimeFigureOut">
              <a:rPr lang="zh-TW" altLang="en-US" smtClean="0"/>
              <a:t>2012/12/17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788B2E-F118-48DB-8FE8-87DB47E511A9}"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6C60C57-2AC9-4999-BD4C-87228A29B382}"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A24DEAE-0279-4C62-9B84-23402100B2CA}"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0"/>
            <a:ext cx="2057400" cy="6477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0"/>
            <a:ext cx="6019800" cy="6477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2C43CB0-32A1-4574-A96B-67832569ECC3}"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954088"/>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556792"/>
            <a:ext cx="8229600" cy="4920208"/>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C5B75D-8FB0-4BCA-8FA5-1E29BF5339BD}"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AFBE9AB-D9D9-40AE-9AD5-BB03C7C20D25}"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54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DE9E719-464E-4F91-A986-D7A5E7396B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1D16CC8-CA03-4F08-9D70-F12B4C541A80}"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72FB2C3A-C2FC-45E0-97F9-2EB3D88C4A94}"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7A03958-93C2-4FCB-9B20-B434545015E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4943BCB-13EA-42FA-8A58-9BAFE58A76CC}"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0883B7D-4C67-4142-B216-6E8A4A477BC4}"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954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952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pPr>
              <a:defRPr/>
            </a:pPr>
            <a:endParaRPr lang="en-US" altLang="zh-TW"/>
          </a:p>
        </p:txBody>
      </p:sp>
      <p:sp>
        <p:nvSpPr>
          <p:cNvPr id="1029" name="Rectangle 5"/>
          <p:cNvSpPr>
            <a:spLocks noGrp="1" noChangeArrowheads="1"/>
          </p:cNvSpPr>
          <p:nvPr>
            <p:ph type="ftr" sz="quarter" idx="3"/>
          </p:nvPr>
        </p:nvSpPr>
        <p:spPr bwMode="auto">
          <a:xfrm>
            <a:off x="3059113"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Trebuchet MS" pitchFamily="34"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16688" y="6597650"/>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pPr>
              <a:defRPr/>
            </a:pPr>
            <a:fld id="{6BF61304-D730-4430-B989-EF349A56A20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000">
          <a:solidFill>
            <a:schemeClr val="tx2"/>
          </a:solidFill>
          <a:latin typeface="+mj-lt"/>
          <a:ea typeface="+mj-ea"/>
          <a:cs typeface="+mj-cs"/>
        </a:defRPr>
      </a:lvl1pPr>
      <a:lvl2pPr algn="ctr" rtl="0" eaLnBrk="0" fontAlgn="base" hangingPunct="0">
        <a:spcBef>
          <a:spcPct val="0"/>
        </a:spcBef>
        <a:spcAft>
          <a:spcPct val="0"/>
        </a:spcAft>
        <a:defRPr kumimoji="1" sz="4000">
          <a:solidFill>
            <a:schemeClr val="tx2"/>
          </a:solidFill>
          <a:latin typeface="Arial" charset="0"/>
          <a:ea typeface="新細明體" pitchFamily="18" charset="-120"/>
        </a:defRPr>
      </a:lvl2pPr>
      <a:lvl3pPr algn="ctr" rtl="0" eaLnBrk="0" fontAlgn="base" hangingPunct="0">
        <a:spcBef>
          <a:spcPct val="0"/>
        </a:spcBef>
        <a:spcAft>
          <a:spcPct val="0"/>
        </a:spcAft>
        <a:defRPr kumimoji="1" sz="4000">
          <a:solidFill>
            <a:schemeClr val="tx2"/>
          </a:solidFill>
          <a:latin typeface="Arial" charset="0"/>
          <a:ea typeface="新細明體" pitchFamily="18" charset="-120"/>
        </a:defRPr>
      </a:lvl3pPr>
      <a:lvl4pPr algn="ctr" rtl="0" eaLnBrk="0" fontAlgn="base" hangingPunct="0">
        <a:spcBef>
          <a:spcPct val="0"/>
        </a:spcBef>
        <a:spcAft>
          <a:spcPct val="0"/>
        </a:spcAft>
        <a:defRPr kumimoji="1" sz="4000">
          <a:solidFill>
            <a:schemeClr val="tx2"/>
          </a:solidFill>
          <a:latin typeface="Arial" charset="0"/>
          <a:ea typeface="新細明體" pitchFamily="18" charset="-120"/>
        </a:defRPr>
      </a:lvl4pPr>
      <a:lvl5pPr algn="ctr" rtl="0" eaLnBrk="0" fontAlgn="base" hangingPunct="0">
        <a:spcBef>
          <a:spcPct val="0"/>
        </a:spcBef>
        <a:spcAft>
          <a:spcPct val="0"/>
        </a:spcAft>
        <a:defRPr kumimoji="1" sz="4000">
          <a:solidFill>
            <a:schemeClr val="tx2"/>
          </a:solidFill>
          <a:latin typeface="Arial" charset="0"/>
          <a:ea typeface="新細明體" pitchFamily="18" charset="-120"/>
        </a:defRPr>
      </a:lvl5pPr>
      <a:lvl6pPr marL="457200" algn="ctr" rtl="0" fontAlgn="base">
        <a:spcBef>
          <a:spcPct val="0"/>
        </a:spcBef>
        <a:spcAft>
          <a:spcPct val="0"/>
        </a:spcAft>
        <a:defRPr kumimoji="1" sz="4000">
          <a:solidFill>
            <a:schemeClr val="tx2"/>
          </a:solidFill>
          <a:latin typeface="Arial" charset="0"/>
          <a:ea typeface="新細明體" pitchFamily="18" charset="-120"/>
        </a:defRPr>
      </a:lvl6pPr>
      <a:lvl7pPr marL="914400" algn="ctr" rtl="0" fontAlgn="base">
        <a:spcBef>
          <a:spcPct val="0"/>
        </a:spcBef>
        <a:spcAft>
          <a:spcPct val="0"/>
        </a:spcAft>
        <a:defRPr kumimoji="1" sz="4000">
          <a:solidFill>
            <a:schemeClr val="tx2"/>
          </a:solidFill>
          <a:latin typeface="Arial" charset="0"/>
          <a:ea typeface="新細明體" pitchFamily="18" charset="-120"/>
        </a:defRPr>
      </a:lvl7pPr>
      <a:lvl8pPr marL="1371600" algn="ctr" rtl="0" fontAlgn="base">
        <a:spcBef>
          <a:spcPct val="0"/>
        </a:spcBef>
        <a:spcAft>
          <a:spcPct val="0"/>
        </a:spcAft>
        <a:defRPr kumimoji="1" sz="4000">
          <a:solidFill>
            <a:schemeClr val="tx2"/>
          </a:solidFill>
          <a:latin typeface="Arial" charset="0"/>
          <a:ea typeface="新細明體" pitchFamily="18" charset="-120"/>
        </a:defRPr>
      </a:lvl8pPr>
      <a:lvl9pPr marL="1828800" algn="ctr" rtl="0" fontAlgn="base">
        <a:spcBef>
          <a:spcPct val="0"/>
        </a:spcBef>
        <a:spcAft>
          <a:spcPct val="0"/>
        </a:spcAft>
        <a:defRPr kumimoji="1" sz="40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anieleewww.yolasit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dmead.com/v/11/" TargetMode="External"/><Relationship Id="rId2" Type="http://schemas.openxmlformats.org/officeDocument/2006/relationships/hyperlink" Target="http://bigthink.com/" TargetMode="External"/><Relationship Id="rId1" Type="http://schemas.openxmlformats.org/officeDocument/2006/relationships/slideLayout" Target="../slideLayouts/slideLayout2.xml"/><Relationship Id="rId6" Type="http://schemas.openxmlformats.org/officeDocument/2006/relationships/hyperlink" Target="http://www.alvintoffler.net/" TargetMode="External"/><Relationship Id="rId5" Type="http://schemas.openxmlformats.org/officeDocument/2006/relationships/hyperlink" Target="http://www.kurzweilai.net/" TargetMode="External"/><Relationship Id="rId4" Type="http://schemas.openxmlformats.org/officeDocument/2006/relationships/hyperlink" Target="http://mkaku.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astcompany.com/generation-flux"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uman-machine_interface" TargetMode="External"/><Relationship Id="rId2" Type="http://schemas.openxmlformats.org/officeDocument/2006/relationships/hyperlink" Target="http://en.wikipedia.org/wiki/3D_printing"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roteomic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gatesfoundation.org/Pages/home.aspx" TargetMode="External"/><Relationship Id="rId5" Type="http://schemas.openxmlformats.org/officeDocument/2006/relationships/hyperlink" Target="http://en.wikipedia.org/wiki/Elon_Musk" TargetMode="External"/><Relationship Id="rId4" Type="http://schemas.openxmlformats.org/officeDocument/2006/relationships/hyperlink" Target="http://www.skollfoundation.org/staff/jeff-skol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antafe.edu/about/people/profile/Geoffrey%20West"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pPr eaLnBrk="1" hangingPunct="1"/>
            <a:r>
              <a:rPr lang="en-US" altLang="zh-TW" sz="4400" dirty="0" smtClean="0"/>
              <a:t>What’s Ahead</a:t>
            </a:r>
            <a:endParaRPr lang="en-US" altLang="zh-TW" sz="4400" dirty="0" smtClean="0"/>
          </a:p>
        </p:txBody>
      </p:sp>
      <p:sp>
        <p:nvSpPr>
          <p:cNvPr id="2051" name="Text Box 4"/>
          <p:cNvSpPr txBox="1">
            <a:spLocks noChangeArrowheads="1"/>
          </p:cNvSpPr>
          <p:nvPr/>
        </p:nvSpPr>
        <p:spPr bwMode="auto">
          <a:xfrm>
            <a:off x="2713038" y="4941888"/>
            <a:ext cx="3530600" cy="369887"/>
          </a:xfrm>
          <a:prstGeom prst="rect">
            <a:avLst/>
          </a:prstGeom>
          <a:noFill/>
          <a:ln w="9525">
            <a:noFill/>
            <a:miter lim="800000"/>
            <a:headEnd/>
            <a:tailEnd/>
          </a:ln>
        </p:spPr>
        <p:txBody>
          <a:bodyPr wrap="none">
            <a:spAutoFit/>
          </a:bodyPr>
          <a:lstStyle/>
          <a:p>
            <a:pPr algn="ctr"/>
            <a:r>
              <a:rPr lang="en-US" altLang="zh-TW">
                <a:hlinkClick r:id="rId2"/>
              </a:rPr>
              <a:t>http://danieleewww.yolasite.com/</a:t>
            </a:r>
            <a:endParaRPr lang="en-US" altLang="zh-TW"/>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5445224"/>
            <a:ext cx="7992888" cy="1152128"/>
          </a:xfrm>
        </p:spPr>
        <p:txBody>
          <a:bodyPr/>
          <a:lstStyle/>
          <a:p>
            <a:r>
              <a:rPr lang="en-US" altLang="zh-TW" sz="1200" dirty="0" smtClean="0"/>
              <a:t>Services once reserved for the wealthy are available to the masses essentially for free. Adjusted for inflation, nearly $1 million worth of features now come with any </a:t>
            </a:r>
            <a:r>
              <a:rPr lang="en-US" altLang="zh-TW" sz="1200" dirty="0" err="1" smtClean="0"/>
              <a:t>smartphone</a:t>
            </a:r>
            <a:r>
              <a:rPr lang="en-US" altLang="zh-TW" sz="1200" dirty="0" smtClean="0"/>
              <a:t>.</a:t>
            </a:r>
            <a:endParaRPr lang="en-US" altLang="zh-TW" sz="1200" dirty="0"/>
          </a:p>
        </p:txBody>
      </p:sp>
      <p:sp>
        <p:nvSpPr>
          <p:cNvPr id="5" name="文字方塊 4"/>
          <p:cNvSpPr txBox="1"/>
          <p:nvPr/>
        </p:nvSpPr>
        <p:spPr>
          <a:xfrm>
            <a:off x="899592" y="515719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8914" name="Picture 2" descr="http://blogs.discovermagazine.com/gallery/albums/age-of-abundance/3.jpg"/>
          <p:cNvPicPr>
            <a:picLocks noChangeAspect="1" noChangeArrowheads="1"/>
          </p:cNvPicPr>
          <p:nvPr/>
        </p:nvPicPr>
        <p:blipFill>
          <a:blip r:embed="rId2" cstate="print"/>
          <a:srcRect/>
          <a:stretch>
            <a:fillRect/>
          </a:stretch>
        </p:blipFill>
        <p:spPr bwMode="auto">
          <a:xfrm>
            <a:off x="683568" y="116632"/>
            <a:ext cx="7667625" cy="50196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5445224"/>
            <a:ext cx="8712968" cy="1152128"/>
          </a:xfrm>
        </p:spPr>
        <p:txBody>
          <a:bodyPr/>
          <a:lstStyle/>
          <a:p>
            <a:r>
              <a:rPr lang="en-US" altLang="zh-TW" sz="1000" dirty="0" smtClean="0"/>
              <a:t>During the past hundred years, the cost of electricity (measured in constant dollars per kilowatt-hour) has decreased markedly, even as total world energy consumption has soared.</a:t>
            </a:r>
            <a:endParaRPr lang="en-US" altLang="zh-TW" sz="1000" dirty="0"/>
          </a:p>
        </p:txBody>
      </p:sp>
      <p:sp>
        <p:nvSpPr>
          <p:cNvPr id="5" name="文字方塊 4"/>
          <p:cNvSpPr txBox="1"/>
          <p:nvPr/>
        </p:nvSpPr>
        <p:spPr>
          <a:xfrm>
            <a:off x="899592" y="515719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9938" name="Picture 2" descr="http://blogs.discovermagazine.com/gallery/albums/age-of-abundance/4.jpg"/>
          <p:cNvPicPr>
            <a:picLocks noChangeAspect="1" noChangeArrowheads="1"/>
          </p:cNvPicPr>
          <p:nvPr/>
        </p:nvPicPr>
        <p:blipFill>
          <a:blip r:embed="rId2" cstate="print"/>
          <a:srcRect/>
          <a:stretch>
            <a:fillRect/>
          </a:stretch>
        </p:blipFill>
        <p:spPr bwMode="auto">
          <a:xfrm>
            <a:off x="683568" y="836712"/>
            <a:ext cx="7667625" cy="38671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936104"/>
          </a:xfrm>
        </p:spPr>
        <p:txBody>
          <a:bodyPr/>
          <a:lstStyle/>
          <a:p>
            <a:r>
              <a:rPr lang="en-US" altLang="zh-TW" dirty="0" smtClean="0"/>
              <a:t>Future to be……</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a:t>
            </a:r>
            <a:r>
              <a:rPr lang="en-US" altLang="zh-TW" dirty="0" smtClean="0">
                <a:hlinkClick r:id="rId2"/>
              </a:rPr>
              <a:t>://bigthink.com</a:t>
            </a:r>
            <a:r>
              <a:rPr lang="en-US" altLang="zh-TW" dirty="0" smtClean="0">
                <a:hlinkClick r:id="rId2"/>
              </a:rPr>
              <a:t>/</a:t>
            </a:r>
            <a:endParaRPr lang="en-US" altLang="zh-TW" dirty="0" smtClean="0"/>
          </a:p>
          <a:p>
            <a:r>
              <a:rPr lang="en-US" altLang="zh-TW" dirty="0" smtClean="0">
                <a:hlinkClick r:id="rId3"/>
              </a:rPr>
              <a:t>http://sydmead.com/v/11/</a:t>
            </a:r>
            <a:endParaRPr lang="en-US" altLang="zh-TW" dirty="0" smtClean="0"/>
          </a:p>
          <a:p>
            <a:r>
              <a:rPr lang="en-US" altLang="zh-TW" dirty="0" smtClean="0">
                <a:hlinkClick r:id="rId4"/>
              </a:rPr>
              <a:t>http://mkaku.org</a:t>
            </a:r>
            <a:r>
              <a:rPr lang="en-US" altLang="zh-TW" dirty="0" smtClean="0">
                <a:hlinkClick r:id="rId4"/>
              </a:rPr>
              <a:t>/</a:t>
            </a:r>
            <a:endParaRPr lang="en-US" altLang="zh-TW" dirty="0" smtClean="0"/>
          </a:p>
          <a:p>
            <a:r>
              <a:rPr lang="en-US" altLang="zh-TW" dirty="0" smtClean="0">
                <a:hlinkClick r:id="rId5"/>
              </a:rPr>
              <a:t>http://www.kurzweilai.net</a:t>
            </a:r>
            <a:r>
              <a:rPr lang="en-US" altLang="zh-TW" dirty="0" smtClean="0">
                <a:hlinkClick r:id="rId5"/>
              </a:rPr>
              <a:t>/</a:t>
            </a:r>
            <a:endParaRPr lang="en-US" altLang="zh-TW" dirty="0" smtClean="0"/>
          </a:p>
          <a:p>
            <a:r>
              <a:rPr lang="en-US" altLang="zh-TW" dirty="0" smtClean="0">
                <a:hlinkClick r:id="rId6"/>
              </a:rPr>
              <a:t>http://www.alvintoffler.net/</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4400" dirty="0" smtClean="0"/>
              <a:t>Generation Flux</a:t>
            </a:r>
            <a:endParaRPr lang="zh-TW" altLang="en-US" sz="4400" dirty="0"/>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936104"/>
          </a:xfrm>
        </p:spPr>
        <p:txBody>
          <a:bodyPr/>
          <a:lstStyle/>
          <a:p>
            <a:r>
              <a:rPr lang="en-US" altLang="zh-TW" dirty="0" smtClean="0"/>
              <a:t>Generation Trend</a:t>
            </a:r>
            <a:endParaRPr lang="zh-TW" altLang="en-US" dirty="0"/>
          </a:p>
        </p:txBody>
      </p:sp>
      <p:sp>
        <p:nvSpPr>
          <p:cNvPr id="3" name="內容版面配置區 2"/>
          <p:cNvSpPr>
            <a:spLocks noGrp="1"/>
          </p:cNvSpPr>
          <p:nvPr>
            <p:ph idx="1"/>
          </p:nvPr>
        </p:nvSpPr>
        <p:spPr>
          <a:xfrm>
            <a:off x="395536" y="1124744"/>
            <a:ext cx="8229600" cy="4992216"/>
          </a:xfrm>
        </p:spPr>
        <p:txBody>
          <a:bodyPr/>
          <a:lstStyle/>
          <a:p>
            <a:r>
              <a:rPr lang="en-US" altLang="zh-TW" sz="2200" dirty="0" smtClean="0"/>
              <a:t>"It is not the strongest of the species that survives; nor the most intelligent that survives. It is the one that is most adaptable to change." - Charles </a:t>
            </a:r>
            <a:r>
              <a:rPr lang="en-US" altLang="zh-TW" sz="2200" dirty="0" smtClean="0"/>
              <a:t>Darwin</a:t>
            </a:r>
          </a:p>
          <a:p>
            <a:r>
              <a:rPr lang="en-US" altLang="zh-TW" sz="2200" dirty="0" smtClean="0"/>
              <a:t>"The illiterate of the 21st century will not be those who cannot read and write, but those who cannot learn, unlearn, and relearn." - Alvin </a:t>
            </a:r>
            <a:r>
              <a:rPr lang="en-US" altLang="zh-TW" sz="2200" dirty="0" smtClean="0"/>
              <a:t>Toffler</a:t>
            </a:r>
          </a:p>
          <a:p>
            <a:r>
              <a:rPr lang="en-US" altLang="zh-TW" sz="2200" dirty="0" smtClean="0"/>
              <a:t>“This century we're going to learn a lesson about what it means to be unable to forget anything.” - Charles </a:t>
            </a:r>
            <a:r>
              <a:rPr lang="en-US" altLang="zh-TW" sz="2200" dirty="0" err="1" smtClean="0"/>
              <a:t>Stross</a:t>
            </a:r>
            <a:endParaRPr lang="en-US" altLang="zh-TW" sz="2200" dirty="0" smtClean="0"/>
          </a:p>
          <a:p>
            <a:r>
              <a:rPr lang="en-US" altLang="zh-TW" sz="2200" dirty="0" smtClean="0"/>
              <a:t>“If you want to go quickly, go alone. If you want to go far, go together.” – African </a:t>
            </a:r>
            <a:r>
              <a:rPr lang="en-US" altLang="zh-TW" sz="2200" dirty="0" smtClean="0"/>
              <a:t>Proverb</a:t>
            </a:r>
          </a:p>
          <a:p>
            <a:r>
              <a:rPr lang="en-US" altLang="zh-TW" sz="2200" dirty="0" smtClean="0"/>
              <a:t>Luke: "Are you all right? What's wrong?" Obi-Wan: "I felt a great disturbance in the Force... as if millions of voices suddenly cried out in terror and were suddenly silenced. I fear something terrible has happened. You'd better get on with your exercises."</a:t>
            </a:r>
            <a:endParaRPr lang="zh-TW" altLang="en-US"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Generation Flux</a:t>
            </a:r>
            <a:endParaRPr lang="zh-TW" altLang="en-US" dirty="0"/>
          </a:p>
        </p:txBody>
      </p:sp>
      <p:sp>
        <p:nvSpPr>
          <p:cNvPr id="3" name="內容版面配置區 2"/>
          <p:cNvSpPr>
            <a:spLocks noGrp="1"/>
          </p:cNvSpPr>
          <p:nvPr>
            <p:ph idx="1"/>
          </p:nvPr>
        </p:nvSpPr>
        <p:spPr>
          <a:xfrm>
            <a:off x="467544" y="1340768"/>
            <a:ext cx="8229600" cy="4920208"/>
          </a:xfrm>
        </p:spPr>
        <p:txBody>
          <a:bodyPr/>
          <a:lstStyle/>
          <a:p>
            <a:r>
              <a:rPr lang="en-US" altLang="zh-TW" sz="2800" dirty="0" smtClean="0"/>
              <a:t>Modern business is pure chaos. </a:t>
            </a:r>
            <a:r>
              <a:rPr lang="en-US" altLang="zh-TW" sz="2800" dirty="0" smtClean="0"/>
              <a:t>Generation Flux is </a:t>
            </a:r>
            <a:r>
              <a:rPr lang="en-US" altLang="zh-TW" sz="2800" dirty="0" smtClean="0"/>
              <a:t>about the people who are adapting to disruption, and </a:t>
            </a:r>
            <a:r>
              <a:rPr lang="en-US" altLang="zh-TW" sz="2800" dirty="0" smtClean="0"/>
              <a:t>succeeding– Generation </a:t>
            </a:r>
            <a:r>
              <a:rPr lang="en-US" altLang="zh-TW" sz="2800" dirty="0" err="1" smtClean="0"/>
              <a:t>Fluxers</a:t>
            </a:r>
            <a:endParaRPr lang="en-US" altLang="zh-TW" sz="2800" dirty="0" smtClean="0"/>
          </a:p>
          <a:p>
            <a:r>
              <a:rPr lang="en-US" altLang="zh-TW" sz="2800" dirty="0" smtClean="0"/>
              <a:t>“</a:t>
            </a:r>
            <a:r>
              <a:rPr lang="en-US" altLang="zh-TW" sz="2800" dirty="0" smtClean="0"/>
              <a:t>What defines </a:t>
            </a:r>
            <a:r>
              <a:rPr lang="en-US" altLang="zh-TW" sz="2800" dirty="0" err="1" smtClean="0"/>
              <a:t>GenFlux</a:t>
            </a:r>
            <a:r>
              <a:rPr lang="en-US" altLang="zh-TW" sz="2800" dirty="0" smtClean="0"/>
              <a:t> is a mind-set that embraces instability, that tolerates–and even enjoys–recalibrating careers, business models, and assumptions</a:t>
            </a:r>
            <a:r>
              <a:rPr lang="en-US" altLang="zh-TW" sz="2800" dirty="0" smtClean="0"/>
              <a:t>.” </a:t>
            </a:r>
          </a:p>
          <a:p>
            <a:r>
              <a:rPr lang="en-US" altLang="zh-TW" sz="2800" dirty="0" smtClean="0"/>
              <a:t>http</a:t>
            </a:r>
            <a:r>
              <a:rPr lang="en-US" altLang="zh-TW" sz="2800" dirty="0" smtClean="0"/>
              <a:t>://www.fastcompany.com/1802732/generation-flux-meet-pioneers-new-and-chaotic-frontier-business</a:t>
            </a:r>
            <a:endParaRPr lang="zh-TW"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1889448"/>
            <a:ext cx="8280920" cy="4968552"/>
          </a:xfrm>
          <a:prstGeom prst="rect">
            <a:avLst/>
          </a:prstGeom>
          <a:noFill/>
          <a:ln w="9525">
            <a:noFill/>
            <a:miter lim="800000"/>
            <a:headEnd/>
            <a:tailEnd/>
          </a:ln>
        </p:spPr>
      </p:pic>
      <p:sp>
        <p:nvSpPr>
          <p:cNvPr id="5" name="標題 4"/>
          <p:cNvSpPr>
            <a:spLocks noGrp="1"/>
          </p:cNvSpPr>
          <p:nvPr>
            <p:ph type="title"/>
          </p:nvPr>
        </p:nvSpPr>
        <p:spPr>
          <a:xfrm>
            <a:off x="467544" y="188640"/>
            <a:ext cx="8229600" cy="954088"/>
          </a:xfrm>
        </p:spPr>
        <p:txBody>
          <a:bodyPr/>
          <a:lstStyle/>
          <a:p>
            <a:r>
              <a:rPr lang="en-US" altLang="zh-TW" sz="3200" dirty="0" smtClean="0">
                <a:hlinkClick r:id="rId3"/>
              </a:rPr>
              <a:t>http://www.fastcompany.com/generation-flux</a:t>
            </a:r>
            <a:endParaRPr lang="zh-TW" altLang="en-US" sz="3200" dirty="0"/>
          </a:p>
        </p:txBody>
      </p:sp>
      <p:sp>
        <p:nvSpPr>
          <p:cNvPr id="6" name="文字方塊 5"/>
          <p:cNvSpPr txBox="1"/>
          <p:nvPr/>
        </p:nvSpPr>
        <p:spPr>
          <a:xfrm>
            <a:off x="3059832" y="1268760"/>
            <a:ext cx="2803973" cy="461665"/>
          </a:xfrm>
          <a:prstGeom prst="rect">
            <a:avLst/>
          </a:prstGeom>
          <a:noFill/>
        </p:spPr>
        <p:txBody>
          <a:bodyPr wrap="none" rtlCol="0">
            <a:spAutoFit/>
          </a:bodyPr>
          <a:lstStyle/>
          <a:p>
            <a:r>
              <a:rPr lang="en-US" altLang="zh-TW" sz="2400" dirty="0" smtClean="0"/>
              <a:t>Generation </a:t>
            </a:r>
            <a:r>
              <a:rPr lang="en-US" altLang="zh-TW" sz="2400" dirty="0" err="1" smtClean="0"/>
              <a:t>Fluxers</a:t>
            </a:r>
            <a:endParaRPr lang="zh-TW"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864096"/>
          </a:xfrm>
        </p:spPr>
        <p:txBody>
          <a:bodyPr/>
          <a:lstStyle/>
          <a:p>
            <a:r>
              <a:rPr lang="en-US" altLang="zh-TW" dirty="0" smtClean="0"/>
              <a:t>Generation Flux: </a:t>
            </a:r>
            <a:br>
              <a:rPr lang="en-US" altLang="zh-TW" dirty="0" smtClean="0"/>
            </a:br>
            <a:r>
              <a:rPr lang="en-US" altLang="zh-TW" dirty="0" smtClean="0"/>
              <a:t>Skill to acquire new skills</a:t>
            </a:r>
            <a:endParaRPr lang="zh-TW" altLang="en-US" dirty="0"/>
          </a:p>
        </p:txBody>
      </p:sp>
      <p:sp>
        <p:nvSpPr>
          <p:cNvPr id="3" name="內容版面配置區 2"/>
          <p:cNvSpPr>
            <a:spLocks noGrp="1"/>
          </p:cNvSpPr>
          <p:nvPr>
            <p:ph idx="1"/>
          </p:nvPr>
        </p:nvSpPr>
        <p:spPr/>
        <p:txBody>
          <a:bodyPr/>
          <a:lstStyle/>
          <a:p>
            <a:r>
              <a:rPr lang="en-US" altLang="zh-TW" sz="2400" dirty="0" smtClean="0"/>
              <a:t>“This is less a demographic designation than a psychographic one: What defines </a:t>
            </a:r>
            <a:r>
              <a:rPr lang="en-US" altLang="zh-TW" sz="2400" dirty="0" err="1" smtClean="0"/>
              <a:t>GenFlux</a:t>
            </a:r>
            <a:r>
              <a:rPr lang="en-US" altLang="zh-TW" sz="2400" dirty="0" smtClean="0"/>
              <a:t> is a mind-set that embraces instability, that tolerates--and even enjoys--recalibrating thinking, learning, and assumptions. Not everyone will join Generation Flux, but to be successful, schools, businesses, and individuals will have to work at it. This is no simple task. The vast bulk of our institutions--educational, corporate, political--are not built for flux.” Few traditional educational tactics train us for an era where the most important skill is the ability to acquire new skills. </a:t>
            </a:r>
            <a:endParaRPr lang="zh-TW"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4400" dirty="0" smtClean="0"/>
              <a:t>Generation Global (GG)</a:t>
            </a:r>
            <a:endParaRPr lang="zh-TW" alt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GG</a:t>
            </a:r>
            <a:endParaRPr lang="zh-TW" altLang="en-US" dirty="0"/>
          </a:p>
        </p:txBody>
      </p:sp>
      <p:sp>
        <p:nvSpPr>
          <p:cNvPr id="3" name="內容版面配置區 2"/>
          <p:cNvSpPr>
            <a:spLocks noGrp="1"/>
          </p:cNvSpPr>
          <p:nvPr>
            <p:ph idx="1"/>
          </p:nvPr>
        </p:nvSpPr>
        <p:spPr/>
        <p:txBody>
          <a:bodyPr/>
          <a:lstStyle/>
          <a:p>
            <a:r>
              <a:rPr lang="en-US" altLang="zh-TW" dirty="0" smtClean="0"/>
              <a:t>Survive through SCU070 and </a:t>
            </a:r>
            <a:r>
              <a:rPr lang="en-US" altLang="zh-TW" dirty="0" err="1" smtClean="0"/>
              <a:t>alikes</a:t>
            </a:r>
            <a:endParaRPr lang="en-US" altLang="zh-TW" dirty="0" smtClean="0"/>
          </a:p>
          <a:p>
            <a:r>
              <a:rPr lang="en-US" altLang="zh-TW" dirty="0" smtClean="0"/>
              <a:t>Initiate fun drill and resolve chaos into something simple (simplicity)</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lstStyle/>
          <a:p>
            <a:r>
              <a:rPr lang="en-US" altLang="zh-TW" dirty="0" smtClean="0"/>
              <a:t>Outline</a:t>
            </a:r>
          </a:p>
        </p:txBody>
      </p:sp>
      <p:sp>
        <p:nvSpPr>
          <p:cNvPr id="3075" name="Rectangle 3"/>
          <p:cNvSpPr>
            <a:spLocks noGrp="1" noChangeArrowheads="1"/>
          </p:cNvSpPr>
          <p:nvPr>
            <p:ph type="body" idx="1"/>
          </p:nvPr>
        </p:nvSpPr>
        <p:spPr>
          <a:xfrm>
            <a:off x="468313" y="1125538"/>
            <a:ext cx="8229600" cy="5280025"/>
          </a:xfrm>
        </p:spPr>
        <p:txBody>
          <a:bodyPr/>
          <a:lstStyle/>
          <a:p>
            <a:pPr>
              <a:lnSpc>
                <a:spcPct val="80000"/>
              </a:lnSpc>
            </a:pPr>
            <a:r>
              <a:rPr lang="en-US" altLang="zh-TW" sz="3600" dirty="0" smtClean="0"/>
              <a:t>Age of Abundance</a:t>
            </a:r>
          </a:p>
          <a:p>
            <a:pPr>
              <a:lnSpc>
                <a:spcPct val="80000"/>
              </a:lnSpc>
            </a:pPr>
            <a:r>
              <a:rPr lang="en-US" altLang="zh-TW" sz="3600" dirty="0" smtClean="0"/>
              <a:t>Generation Flux</a:t>
            </a:r>
          </a:p>
          <a:p>
            <a:pPr>
              <a:lnSpc>
                <a:spcPct val="80000"/>
              </a:lnSpc>
            </a:pPr>
            <a:r>
              <a:rPr lang="en-US" altLang="zh-TW" sz="3600" dirty="0" smtClean="0"/>
              <a:t>Generation Global</a:t>
            </a:r>
            <a:endParaRPr lang="en-US" altLang="zh-TW" sz="3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5085184"/>
            <a:ext cx="8363272" cy="1368152"/>
          </a:xfrm>
        </p:spPr>
        <p:txBody>
          <a:bodyPr/>
          <a:lstStyle/>
          <a:p>
            <a:r>
              <a:rPr lang="en-US" altLang="zh-TW" sz="1200" dirty="0" smtClean="0"/>
              <a:t>It is a blizzard of bad news out there: an ongoing economic crisis, a burgeoning education crisis, health-care turmoil, energy poverty, water scarcity--to name but a few of our fears. So pervasive is our sense of doom and gloom that anyone telling a different story can rarely be heard. But there is a very different story worth hearing. Currently, thanks to the exponential growth rate of technology combined with three powerful emerging trends, we are teetering on the edge of a much better tomorrow. Imagine a world where everyone has access to clean water, nutritious food, affordable housing, personalized education, top-tier medical care, nonpolluting and ubiquitous energy. Imagine a world of abundance.</a:t>
            </a:r>
          </a:p>
          <a:p>
            <a:endParaRPr lang="zh-TW" altLang="en-US" sz="1200" dirty="0">
              <a:latin typeface="+mj-lt"/>
            </a:endParaRPr>
          </a:p>
        </p:txBody>
      </p:sp>
      <p:pic>
        <p:nvPicPr>
          <p:cNvPr id="1026" name="Picture 2" descr="http://c727752.r52.cf2.rackcdn.com/age-of-abundance/1.jpg"/>
          <p:cNvPicPr>
            <a:picLocks noChangeAspect="1" noChangeArrowheads="1"/>
          </p:cNvPicPr>
          <p:nvPr/>
        </p:nvPicPr>
        <p:blipFill>
          <a:blip r:embed="rId2" cstate="print"/>
          <a:srcRect/>
          <a:stretch>
            <a:fillRect/>
          </a:stretch>
        </p:blipFill>
        <p:spPr bwMode="auto">
          <a:xfrm>
            <a:off x="683568" y="260648"/>
            <a:ext cx="7810500" cy="4438651"/>
          </a:xfrm>
          <a:prstGeom prst="rect">
            <a:avLst/>
          </a:prstGeom>
          <a:noFill/>
        </p:spPr>
      </p:pic>
      <p:sp>
        <p:nvSpPr>
          <p:cNvPr id="5" name="文字方塊 4"/>
          <p:cNvSpPr txBox="1"/>
          <p:nvPr/>
        </p:nvSpPr>
        <p:spPr>
          <a:xfrm>
            <a:off x="1259632" y="4725144"/>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251520" y="4941168"/>
            <a:ext cx="8712968" cy="1368152"/>
          </a:xfrm>
        </p:spPr>
        <p:txBody>
          <a:bodyPr/>
          <a:lstStyle/>
          <a:p>
            <a:r>
              <a:rPr lang="en-US" altLang="zh-TW" sz="1100" dirty="0" smtClean="0"/>
              <a:t>Sound too good to be true? According to some compelling trends and metrics, elements of this transformation are under way. Over the past 20 years, wireless technologies and the Internet have become ubiquitous, affordable, and available to almost everyone. </a:t>
            </a:r>
          </a:p>
          <a:p>
            <a:r>
              <a:rPr lang="en-US" altLang="zh-TW" sz="1100" dirty="0" smtClean="0"/>
              <a:t>Africa has skipped a technological generation, bypassing the telephone landlines that stripe our American skies for the wireless way. Mobile phone penetration in Africa is growing exponentially, from 2 percent in 2000 to 28 percent in 2009 to an expected 70 percent in 2013. Folks with no education and little to eat have gained access to cellular connectivity unheard of just three decades ago. Soon the vast majority of humanity will be enmeshed in this same World Wide Web of instantaneous, low-cost communications and information. We are now living in a world of information and communication abundance.</a:t>
            </a:r>
          </a:p>
          <a:p>
            <a:r>
              <a:rPr lang="en-US" altLang="zh-TW" sz="1100" dirty="0" smtClean="0"/>
              <a:t>Projections indicate that the number of </a:t>
            </a:r>
            <a:r>
              <a:rPr lang="en-US" altLang="zh-TW" sz="1100" dirty="0" err="1" smtClean="0"/>
              <a:t>smartphones</a:t>
            </a:r>
            <a:r>
              <a:rPr lang="en-US" altLang="zh-TW" sz="1100" dirty="0" smtClean="0"/>
              <a:t> in use will skyrocket. London economists found that adding 10 phones per 100 people boosts a developing country's GDP by 0.6 percent.</a:t>
            </a:r>
          </a:p>
          <a:p>
            <a:endParaRPr lang="zh-TW" altLang="en-US" sz="1100" dirty="0">
              <a:latin typeface="+mj-lt"/>
            </a:endParaRPr>
          </a:p>
        </p:txBody>
      </p:sp>
      <p:sp>
        <p:nvSpPr>
          <p:cNvPr id="5" name="文字方塊 4"/>
          <p:cNvSpPr txBox="1"/>
          <p:nvPr/>
        </p:nvSpPr>
        <p:spPr>
          <a:xfrm>
            <a:off x="1259632" y="4725144"/>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6866" name="Picture 2" descr="http://blogs.discovermagazine.com/gallery/albums/age-of-abundance/6.jpg"/>
          <p:cNvPicPr>
            <a:picLocks noChangeAspect="1" noChangeArrowheads="1"/>
          </p:cNvPicPr>
          <p:nvPr/>
        </p:nvPicPr>
        <p:blipFill>
          <a:blip r:embed="rId2" cstate="print"/>
          <a:srcRect/>
          <a:stretch>
            <a:fillRect/>
          </a:stretch>
        </p:blipFill>
        <p:spPr bwMode="auto">
          <a:xfrm>
            <a:off x="755576" y="0"/>
            <a:ext cx="7667625" cy="47339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67544" y="5589240"/>
            <a:ext cx="8363272" cy="1152128"/>
          </a:xfrm>
        </p:spPr>
        <p:txBody>
          <a:bodyPr/>
          <a:lstStyle/>
          <a:p>
            <a:r>
              <a:rPr lang="en-US" altLang="zh-TW" sz="1100" dirty="0" err="1" smtClean="0"/>
              <a:t>Smartphones</a:t>
            </a:r>
            <a:r>
              <a:rPr lang="en-US" altLang="zh-TW" sz="1100" dirty="0" smtClean="0"/>
              <a:t> aren't the only technology leaping forward: Computers, networks and sensors, artificial intelligence, robotics, biotechnology, </a:t>
            </a:r>
            <a:r>
              <a:rPr lang="en-US" altLang="zh-TW" sz="1100" dirty="0" smtClean="0">
                <a:hlinkClick r:id="rId2"/>
              </a:rPr>
              <a:t>3D printing</a:t>
            </a:r>
            <a:r>
              <a:rPr lang="en-US" altLang="zh-TW" sz="1100" dirty="0" smtClean="0"/>
              <a:t>, nanotechnology, </a:t>
            </a:r>
            <a:r>
              <a:rPr lang="en-US" altLang="zh-TW" sz="1100" dirty="0" smtClean="0">
                <a:hlinkClick r:id="rId3"/>
              </a:rPr>
              <a:t>human-machine interfaces</a:t>
            </a:r>
            <a:r>
              <a:rPr lang="en-US" altLang="zh-TW" sz="1100" dirty="0" smtClean="0"/>
              <a:t>, and many other tools are also advancing exponentially. For instance, genetically engineered crops are the fastest-adopted new technology in the history of agriculture. By 2015 biotech rice could help feed 1 billion poor people in Asia alone.</a:t>
            </a:r>
          </a:p>
          <a:p>
            <a:r>
              <a:rPr lang="en-US" altLang="zh-TW" sz="1100" dirty="0" smtClean="0"/>
              <a:t>In the near future, these technologies will enable most of the world to experience what only affluent societies have access to today. Even better, the new tools themselves are not the only agents of change in play.</a:t>
            </a:r>
            <a:endParaRPr lang="zh-TW" altLang="en-US" sz="1100" dirty="0">
              <a:latin typeface="+mj-lt"/>
            </a:endParaRPr>
          </a:p>
        </p:txBody>
      </p:sp>
      <p:sp>
        <p:nvSpPr>
          <p:cNvPr id="5" name="文字方塊 4"/>
          <p:cNvSpPr txBox="1"/>
          <p:nvPr/>
        </p:nvSpPr>
        <p:spPr>
          <a:xfrm>
            <a:off x="1043608" y="5373216"/>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2772" name="Picture 4" descr="http://blogs.discovermagazine.com/gallery/albums/age-of-abundance/5.jpg"/>
          <p:cNvPicPr>
            <a:picLocks noChangeAspect="1" noChangeArrowheads="1"/>
          </p:cNvPicPr>
          <p:nvPr/>
        </p:nvPicPr>
        <p:blipFill>
          <a:blip r:embed="rId4" cstate="print"/>
          <a:srcRect/>
          <a:stretch>
            <a:fillRect/>
          </a:stretch>
        </p:blipFill>
        <p:spPr bwMode="auto">
          <a:xfrm>
            <a:off x="1259632" y="188640"/>
            <a:ext cx="6638925" cy="51845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s.discovermagazine.com/gallery/albums/age-of-abundance/2.jpg"/>
          <p:cNvPicPr>
            <a:picLocks noChangeAspect="1" noChangeArrowheads="1"/>
          </p:cNvPicPr>
          <p:nvPr/>
        </p:nvPicPr>
        <p:blipFill>
          <a:blip r:embed="rId2" cstate="print"/>
          <a:srcRect/>
          <a:stretch>
            <a:fillRect/>
          </a:stretch>
        </p:blipFill>
        <p:spPr bwMode="auto">
          <a:xfrm>
            <a:off x="827585" y="0"/>
            <a:ext cx="7416824" cy="5013176"/>
          </a:xfrm>
          <a:prstGeom prst="rect">
            <a:avLst/>
          </a:prstGeom>
          <a:noFill/>
        </p:spPr>
      </p:pic>
      <p:sp>
        <p:nvSpPr>
          <p:cNvPr id="3" name="內容版面配置區 2"/>
          <p:cNvSpPr>
            <a:spLocks noGrp="1"/>
          </p:cNvSpPr>
          <p:nvPr>
            <p:ph idx="1"/>
          </p:nvPr>
        </p:nvSpPr>
        <p:spPr>
          <a:xfrm>
            <a:off x="251520" y="5013176"/>
            <a:ext cx="8712968" cy="1152128"/>
          </a:xfrm>
        </p:spPr>
        <p:txBody>
          <a:bodyPr/>
          <a:lstStyle/>
          <a:p>
            <a:r>
              <a:rPr lang="en-US" altLang="zh-TW" sz="1000" dirty="0" smtClean="0"/>
              <a:t>There are three additional forces at work, each with significant abundance-producing potential. The first of those is the newfound power of the do-it-yourself (DIY) innovator. </a:t>
            </a:r>
            <a:r>
              <a:rPr lang="en-US" altLang="zh-TW" sz="1000" dirty="0" err="1" smtClean="0"/>
              <a:t>DIYers</a:t>
            </a:r>
            <a:r>
              <a:rPr lang="en-US" altLang="zh-TW" sz="1000" dirty="0" smtClean="0"/>
              <a:t> have already proven themselves capable of launching a computer revolution, and now their reach extends considerably further. In the past decade, </a:t>
            </a:r>
            <a:r>
              <a:rPr lang="en-US" altLang="zh-TW" sz="1000" dirty="0" err="1" smtClean="0"/>
              <a:t>DIYers</a:t>
            </a:r>
            <a:r>
              <a:rPr lang="en-US" altLang="zh-TW" sz="1000" dirty="0" smtClean="0"/>
              <a:t> (working either in small teams or collectively, via </a:t>
            </a:r>
            <a:r>
              <a:rPr lang="en-US" altLang="zh-TW" sz="1000" dirty="0" err="1" smtClean="0"/>
              <a:t>crowdsourcing</a:t>
            </a:r>
            <a:r>
              <a:rPr lang="en-US" altLang="zh-TW" sz="1000" dirty="0" smtClean="0"/>
              <a:t>) have made major contributions to fields like genetics, robotics, </a:t>
            </a:r>
            <a:r>
              <a:rPr lang="en-US" altLang="zh-TW" sz="1000" dirty="0" smtClean="0">
                <a:hlinkClick r:id="rId3"/>
              </a:rPr>
              <a:t>proteomics</a:t>
            </a:r>
            <a:r>
              <a:rPr lang="en-US" altLang="zh-TW" sz="1000" dirty="0" smtClean="0"/>
              <a:t>, autonomous vehicles, even space exploration--fields that were once the sole province of large corporations, universities, and governments.</a:t>
            </a:r>
          </a:p>
          <a:p>
            <a:r>
              <a:rPr lang="en-US" altLang="zh-TW" sz="1000" dirty="0" smtClean="0"/>
              <a:t>This graph tracks the life cycle of a new technology--here, the dot-com (or e-commerce) boom, which profited from significant contributions by </a:t>
            </a:r>
            <a:r>
              <a:rPr lang="en-US" altLang="zh-TW" sz="1000" dirty="0" err="1" smtClean="0"/>
              <a:t>DIYers</a:t>
            </a:r>
            <a:r>
              <a:rPr lang="en-US" altLang="zh-TW" sz="1000" dirty="0" smtClean="0"/>
              <a:t>. Overestimation of potential, the peak of inflated expectations, and disillusionment ultimately give way to true fulfillment and a plateau.</a:t>
            </a:r>
          </a:p>
          <a:p>
            <a:r>
              <a:rPr lang="en-US" altLang="zh-TW" sz="1000" dirty="0" smtClean="0"/>
              <a:t>The same technologies that allowed the rise of the DIY innovator have also created wealth much faster than ever before. People like </a:t>
            </a:r>
            <a:r>
              <a:rPr lang="en-US" altLang="zh-TW" sz="1000" dirty="0" smtClean="0">
                <a:hlinkClick r:id="rId4"/>
              </a:rPr>
              <a:t>Jeff </a:t>
            </a:r>
            <a:r>
              <a:rPr lang="en-US" altLang="zh-TW" sz="1000" dirty="0" err="1" smtClean="0">
                <a:hlinkClick r:id="rId4"/>
              </a:rPr>
              <a:t>Skoll</a:t>
            </a:r>
            <a:r>
              <a:rPr lang="en-US" altLang="zh-TW" sz="1000" dirty="0" smtClean="0"/>
              <a:t> (the former president of eBay), </a:t>
            </a:r>
            <a:r>
              <a:rPr lang="en-US" altLang="zh-TW" sz="1000" dirty="0" err="1" smtClean="0">
                <a:hlinkClick r:id="rId5"/>
              </a:rPr>
              <a:t>Elon</a:t>
            </a:r>
            <a:r>
              <a:rPr lang="en-US" altLang="zh-TW" sz="1000" dirty="0" smtClean="0">
                <a:hlinkClick r:id="rId5"/>
              </a:rPr>
              <a:t> Musk</a:t>
            </a:r>
            <a:r>
              <a:rPr lang="en-US" altLang="zh-TW" sz="1000" dirty="0" smtClean="0"/>
              <a:t> (cofounder of PayPal), and </a:t>
            </a:r>
            <a:r>
              <a:rPr lang="en-US" altLang="zh-TW" sz="1000" dirty="0" smtClean="0">
                <a:hlinkClick r:id="rId6"/>
              </a:rPr>
              <a:t>Bill Gates</a:t>
            </a:r>
            <a:r>
              <a:rPr lang="en-US" altLang="zh-TW" sz="1000" dirty="0" smtClean="0"/>
              <a:t> (of Microsoft) became billionaires by reinventing industries before the age of 35. Maintaining their taste for the big and bold, they are now turning their attention and their considerable resources toward global betterment. This new breed of techno-philanthropist is a force for abundance as well.</a:t>
            </a:r>
            <a:endParaRPr lang="en-US" altLang="zh-TW" sz="1000" dirty="0"/>
          </a:p>
        </p:txBody>
      </p:sp>
      <p:sp>
        <p:nvSpPr>
          <p:cNvPr id="5" name="文字方塊 4"/>
          <p:cNvSpPr txBox="1"/>
          <p:nvPr/>
        </p:nvSpPr>
        <p:spPr>
          <a:xfrm>
            <a:off x="899592" y="479715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blogs.discovermagazine.com/gallery/albums/age-of-abundance/8.jpg"/>
          <p:cNvPicPr>
            <a:picLocks noChangeAspect="1" noChangeArrowheads="1"/>
          </p:cNvPicPr>
          <p:nvPr/>
        </p:nvPicPr>
        <p:blipFill>
          <a:blip r:embed="rId2" cstate="print"/>
          <a:srcRect/>
          <a:stretch>
            <a:fillRect/>
          </a:stretch>
        </p:blipFill>
        <p:spPr bwMode="auto">
          <a:xfrm>
            <a:off x="755576" y="116632"/>
            <a:ext cx="7667625" cy="5467351"/>
          </a:xfrm>
          <a:prstGeom prst="rect">
            <a:avLst/>
          </a:prstGeom>
          <a:noFill/>
        </p:spPr>
      </p:pic>
      <p:sp>
        <p:nvSpPr>
          <p:cNvPr id="3" name="內容版面配置區 2"/>
          <p:cNvSpPr>
            <a:spLocks noGrp="1"/>
          </p:cNvSpPr>
          <p:nvPr>
            <p:ph idx="1"/>
          </p:nvPr>
        </p:nvSpPr>
        <p:spPr>
          <a:xfrm>
            <a:off x="251520" y="5445224"/>
            <a:ext cx="8712968" cy="1152128"/>
          </a:xfrm>
        </p:spPr>
        <p:txBody>
          <a:bodyPr/>
          <a:lstStyle/>
          <a:p>
            <a:r>
              <a:rPr lang="en-US" altLang="zh-TW" sz="1000" dirty="0" smtClean="0"/>
              <a:t>But the most significant change of the next decade should be the dramatic increase in worldwide connectivity via the Internet. The online community is projected to grow from 2 billion users in 2010 to 5 billion by 2020. Three billion new minds are about to join the global brain. What will they dream? What will they discover? What will they desire? These are minds that the rest of society has never had access to before. Their collective economic and creative boost should unleash the most powerful abundance force of all.</a:t>
            </a:r>
          </a:p>
          <a:p>
            <a:r>
              <a:rPr lang="en-US" altLang="zh-TW" sz="1000" dirty="0" smtClean="0"/>
              <a:t>The worldwide move to the Internet goes hand in hand with a move to cities. By 2050, 70 percent of the world will live in cities. According to calculations by physicist </a:t>
            </a:r>
            <a:r>
              <a:rPr lang="en-US" altLang="zh-TW" sz="1000" dirty="0" smtClean="0">
                <a:hlinkClick r:id="rId3"/>
              </a:rPr>
              <a:t>Geoffrey West</a:t>
            </a:r>
            <a:r>
              <a:rPr lang="en-US" altLang="zh-TW" sz="1000" dirty="0" smtClean="0"/>
              <a:t> of the Santa Fe Institute, when a city doubles in size, the rate of innovation (as measured by new patents) increases by 15 percent.</a:t>
            </a:r>
            <a:endParaRPr lang="en-US" altLang="zh-TW" sz="1000" dirty="0"/>
          </a:p>
        </p:txBody>
      </p:sp>
      <p:sp>
        <p:nvSpPr>
          <p:cNvPr id="5" name="文字方塊 4"/>
          <p:cNvSpPr txBox="1"/>
          <p:nvPr/>
        </p:nvSpPr>
        <p:spPr>
          <a:xfrm>
            <a:off x="899592" y="515719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5445224"/>
            <a:ext cx="7992888" cy="1152128"/>
          </a:xfrm>
        </p:spPr>
        <p:txBody>
          <a:bodyPr/>
          <a:lstStyle/>
          <a:p>
            <a:r>
              <a:rPr lang="en-US" altLang="zh-TW" sz="1200" dirty="0" smtClean="0"/>
              <a:t>Urbanization is not only good for the environment, but also for the people. In most countries, city dwellers fare better than their rural counterparts. Urban residents in developed countries enjoy higher per capita income; in developing countries, they have greater access to health care and education.</a:t>
            </a:r>
            <a:endParaRPr lang="en-US" altLang="zh-TW" sz="1200" dirty="0"/>
          </a:p>
        </p:txBody>
      </p:sp>
      <p:sp>
        <p:nvSpPr>
          <p:cNvPr id="5" name="文字方塊 4"/>
          <p:cNvSpPr txBox="1"/>
          <p:nvPr/>
        </p:nvSpPr>
        <p:spPr>
          <a:xfrm>
            <a:off x="899592" y="515719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5842" name="Picture 2" descr="http://blogs.discovermagazine.com/gallery/albums/age-of-abundance/9.jpg"/>
          <p:cNvPicPr>
            <a:picLocks noChangeAspect="1" noChangeArrowheads="1"/>
          </p:cNvPicPr>
          <p:nvPr/>
        </p:nvPicPr>
        <p:blipFill>
          <a:blip r:embed="rId2" cstate="print"/>
          <a:srcRect/>
          <a:stretch>
            <a:fillRect/>
          </a:stretch>
        </p:blipFill>
        <p:spPr bwMode="auto">
          <a:xfrm>
            <a:off x="755576" y="548680"/>
            <a:ext cx="7667625" cy="42957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5445224"/>
            <a:ext cx="7488832" cy="1152128"/>
          </a:xfrm>
        </p:spPr>
        <p:txBody>
          <a:bodyPr/>
          <a:lstStyle/>
          <a:p>
            <a:r>
              <a:rPr lang="en-US" altLang="zh-TW" sz="1200" dirty="0" smtClean="0"/>
              <a:t>The 7 billion people on Earth had more freedom in 2010 than their counterparts in 1987, who numbered 5 billion, according to Washington, D.C.-based Freedom House.</a:t>
            </a:r>
            <a:endParaRPr lang="en-US" altLang="zh-TW" sz="1200" dirty="0"/>
          </a:p>
        </p:txBody>
      </p:sp>
      <p:sp>
        <p:nvSpPr>
          <p:cNvPr id="5" name="文字方塊 4"/>
          <p:cNvSpPr txBox="1"/>
          <p:nvPr/>
        </p:nvSpPr>
        <p:spPr>
          <a:xfrm>
            <a:off x="899592" y="5157192"/>
            <a:ext cx="7542449" cy="246221"/>
          </a:xfrm>
          <a:prstGeom prst="rect">
            <a:avLst/>
          </a:prstGeom>
          <a:noFill/>
        </p:spPr>
        <p:txBody>
          <a:bodyPr wrap="none" rtlCol="0">
            <a:spAutoFit/>
          </a:bodyPr>
          <a:lstStyle/>
          <a:p>
            <a:r>
              <a:rPr lang="en-US" altLang="zh-TW" sz="1000" dirty="0" smtClean="0"/>
              <a:t>Courtesy of Peter H. </a:t>
            </a:r>
            <a:r>
              <a:rPr lang="en-US" altLang="zh-TW" sz="1000" dirty="0" err="1" smtClean="0"/>
              <a:t>Diamandis</a:t>
            </a:r>
            <a:r>
              <a:rPr lang="en-US" altLang="zh-TW" sz="1000" dirty="0" smtClean="0"/>
              <a:t> and Steven </a:t>
            </a:r>
            <a:r>
              <a:rPr lang="en-US" altLang="zh-TW" sz="1000" dirty="0" err="1" smtClean="0"/>
              <a:t>Kotler</a:t>
            </a:r>
            <a:r>
              <a:rPr lang="en-US" altLang="zh-TW" sz="1000" dirty="0" smtClean="0"/>
              <a:t>;  illustrations by Hank </a:t>
            </a:r>
            <a:r>
              <a:rPr lang="en-US" altLang="zh-TW" sz="1000" dirty="0" err="1" smtClean="0"/>
              <a:t>Osuna</a:t>
            </a:r>
            <a:r>
              <a:rPr lang="en-US" altLang="zh-TW" sz="1000" dirty="0" smtClean="0"/>
              <a:t>; published in Discovery Magazine April 24, 2012  </a:t>
            </a:r>
            <a:endParaRPr lang="zh-TW" altLang="en-US" sz="1000" dirty="0">
              <a:latin typeface="+mj-lt"/>
            </a:endParaRPr>
          </a:p>
        </p:txBody>
      </p:sp>
      <p:pic>
        <p:nvPicPr>
          <p:cNvPr id="37890" name="Picture 2" descr="http://blogs.discovermagazine.com/gallery/albums/age-of-abundance/7.jpg"/>
          <p:cNvPicPr>
            <a:picLocks noChangeAspect="1" noChangeArrowheads="1"/>
          </p:cNvPicPr>
          <p:nvPr/>
        </p:nvPicPr>
        <p:blipFill>
          <a:blip r:embed="rId2" cstate="print"/>
          <a:srcRect/>
          <a:stretch>
            <a:fillRect/>
          </a:stretch>
        </p:blipFill>
        <p:spPr bwMode="auto">
          <a:xfrm>
            <a:off x="611560" y="1556792"/>
            <a:ext cx="7667625" cy="3067050"/>
          </a:xfrm>
          <a:prstGeom prst="rect">
            <a:avLst/>
          </a:prstGeom>
          <a:noFill/>
        </p:spPr>
      </p:pic>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5047</TotalTime>
  <Words>1475</Words>
  <Application>Microsoft Office PowerPoint</Application>
  <PresentationFormat>如螢幕大小 (4:3)</PresentationFormat>
  <Paragraphs>56</Paragraphs>
  <Slides>19</Slides>
  <Notes>0</Notes>
  <HiddenSlides>0</HiddenSlides>
  <MMClips>0</MMClips>
  <ScaleCrop>false</ScaleCrop>
  <HeadingPairs>
    <vt:vector size="6" baseType="variant">
      <vt:variant>
        <vt:lpstr>佈景主題</vt:lpstr>
      </vt:variant>
      <vt:variant>
        <vt:i4>1</vt:i4>
      </vt:variant>
      <vt:variant>
        <vt:lpstr>投影片標題</vt:lpstr>
      </vt:variant>
      <vt:variant>
        <vt:i4>19</vt:i4>
      </vt:variant>
      <vt:variant>
        <vt:lpstr>自訂放映</vt:lpstr>
      </vt:variant>
      <vt:variant>
        <vt:i4>1</vt:i4>
      </vt:variant>
    </vt:vector>
  </HeadingPairs>
  <TitlesOfParts>
    <vt:vector size="21" baseType="lpstr">
      <vt:lpstr>預設簡報設計</vt:lpstr>
      <vt:lpstr>What’s Ahead</vt:lpstr>
      <vt:lpstr>Outline</vt:lpstr>
      <vt:lpstr>投影片 3</vt:lpstr>
      <vt:lpstr>投影片 4</vt:lpstr>
      <vt:lpstr>投影片 5</vt:lpstr>
      <vt:lpstr>投影片 6</vt:lpstr>
      <vt:lpstr>投影片 7</vt:lpstr>
      <vt:lpstr>投影片 8</vt:lpstr>
      <vt:lpstr>投影片 9</vt:lpstr>
      <vt:lpstr>投影片 10</vt:lpstr>
      <vt:lpstr>投影片 11</vt:lpstr>
      <vt:lpstr>Future to be……</vt:lpstr>
      <vt:lpstr>Generation Flux</vt:lpstr>
      <vt:lpstr>Generation Trend</vt:lpstr>
      <vt:lpstr>Generation Flux</vt:lpstr>
      <vt:lpstr>http://www.fastcompany.com/generation-flux</vt:lpstr>
      <vt:lpstr>Generation Flux:  Skill to acquire new skills</vt:lpstr>
      <vt:lpstr>Generation Global (GG)</vt:lpstr>
      <vt:lpstr>GG</vt:lpstr>
      <vt:lpstr>自訂放映1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289</cp:revision>
  <dcterms:created xsi:type="dcterms:W3CDTF">2009-10-28T05:58:26Z</dcterms:created>
  <dcterms:modified xsi:type="dcterms:W3CDTF">2012-12-17T09:34:57Z</dcterms:modified>
</cp:coreProperties>
</file>