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455" r:id="rId2"/>
    <p:sldId id="256" r:id="rId3"/>
    <p:sldId id="447" r:id="rId4"/>
    <p:sldId id="429" r:id="rId5"/>
    <p:sldId id="428" r:id="rId6"/>
    <p:sldId id="381" r:id="rId7"/>
    <p:sldId id="353" r:id="rId8"/>
    <p:sldId id="355" r:id="rId9"/>
    <p:sldId id="356" r:id="rId10"/>
    <p:sldId id="357" r:id="rId11"/>
    <p:sldId id="358" r:id="rId12"/>
    <p:sldId id="354" r:id="rId13"/>
    <p:sldId id="402" r:id="rId14"/>
    <p:sldId id="433" r:id="rId15"/>
    <p:sldId id="434" r:id="rId16"/>
    <p:sldId id="436" r:id="rId17"/>
    <p:sldId id="437" r:id="rId18"/>
    <p:sldId id="420" r:id="rId19"/>
    <p:sldId id="419" r:id="rId20"/>
    <p:sldId id="421" r:id="rId21"/>
    <p:sldId id="422" r:id="rId22"/>
    <p:sldId id="423" r:id="rId23"/>
    <p:sldId id="424" r:id="rId24"/>
    <p:sldId id="425" r:id="rId25"/>
    <p:sldId id="426" r:id="rId26"/>
    <p:sldId id="438" r:id="rId27"/>
    <p:sldId id="440" r:id="rId28"/>
    <p:sldId id="441" r:id="rId29"/>
    <p:sldId id="432" r:id="rId30"/>
    <p:sldId id="360" r:id="rId31"/>
    <p:sldId id="442" r:id="rId32"/>
    <p:sldId id="443" r:id="rId33"/>
    <p:sldId id="444" r:id="rId34"/>
    <p:sldId id="445" r:id="rId35"/>
    <p:sldId id="446" r:id="rId36"/>
    <p:sldId id="448" r:id="rId37"/>
    <p:sldId id="449" r:id="rId38"/>
    <p:sldId id="359" r:id="rId39"/>
    <p:sldId id="415" r:id="rId40"/>
    <p:sldId id="363" r:id="rId41"/>
    <p:sldId id="366" r:id="rId42"/>
    <p:sldId id="367" r:id="rId43"/>
    <p:sldId id="368" r:id="rId44"/>
    <p:sldId id="369" r:id="rId45"/>
    <p:sldId id="370" r:id="rId46"/>
    <p:sldId id="371" r:id="rId47"/>
    <p:sldId id="373" r:id="rId48"/>
    <p:sldId id="456" r:id="rId49"/>
    <p:sldId id="457" r:id="rId50"/>
    <p:sldId id="372" r:id="rId51"/>
    <p:sldId id="452" r:id="rId52"/>
    <p:sldId id="450" r:id="rId53"/>
    <p:sldId id="454" r:id="rId54"/>
    <p:sldId id="453" r:id="rId55"/>
    <p:sldId id="451" r:id="rId56"/>
    <p:sldId id="374" r:id="rId57"/>
    <p:sldId id="375" r:id="rId58"/>
    <p:sldId id="380" r:id="rId59"/>
    <p:sldId id="378" r:id="rId60"/>
    <p:sldId id="377" r:id="rId61"/>
    <p:sldId id="379" r:id="rId62"/>
    <p:sldId id="376" r:id="rId63"/>
    <p:sldId id="427" r:id="rId64"/>
  </p:sldIdLst>
  <p:sldSz cx="9144000" cy="6858000" type="screen4x3"/>
  <p:notesSz cx="6888163" cy="100203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73CD7"/>
    <a:srgbClr val="FF9900"/>
    <a:srgbClr val="F81D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1" autoAdjust="0"/>
  </p:normalViewPr>
  <p:slideViewPr>
    <p:cSldViewPr>
      <p:cViewPr>
        <p:scale>
          <a:sx n="100" d="100"/>
          <a:sy n="100" d="100"/>
        </p:scale>
        <p:origin x="-94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88"/>
    </p:cViewPr>
  </p:sorterViewPr>
  <p:notesViewPr>
    <p:cSldViewPr>
      <p:cViewPr varScale="1">
        <p:scale>
          <a:sx n="58" d="100"/>
          <a:sy n="58" d="100"/>
        </p:scale>
        <p:origin x="-3230" y="-77"/>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2E6AAFA3-0EB0-492D-BCE1-BE118666617A}" type="datetimeFigureOut">
              <a:rPr lang="zh-TW" altLang="en-US" smtClean="0"/>
              <a:pPr/>
              <a:t>2014/10/22</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74788B2E-F118-48DB-8FE8-87DB47E511A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903292"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8422" y="4759643"/>
            <a:ext cx="505132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4342" name="Rectangle 6"/>
          <p:cNvSpPr>
            <a:spLocks noGrp="1" noChangeArrowheads="1"/>
          </p:cNvSpPr>
          <p:nvPr>
            <p:ph type="ftr" sz="quarter" idx="4"/>
          </p:nvPr>
        </p:nvSpPr>
        <p:spPr bwMode="auto">
          <a:xfrm>
            <a:off x="0"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903292"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atin typeface="Arial" charset="0"/>
              </a:defRPr>
            </a:lvl1pPr>
          </a:lstStyle>
          <a:p>
            <a:pPr>
              <a:defRPr/>
            </a:pPr>
            <a:fld id="{8F9B2C2C-32E8-476A-85CB-F9D50B0EFFA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F9B2C2C-32E8-476A-85CB-F9D50B0EFFA5}" type="slidenum">
              <a:rPr lang="en-US" altLang="zh-TW" smtClean="0"/>
              <a:pPr>
                <a:defRPr/>
              </a:pPr>
              <a:t>54</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6C60C57-2AC9-4999-BD4C-87228A29B382}"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A24DEAE-0279-4C62-9B84-23402100B2CA}"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0"/>
            <a:ext cx="2057400" cy="6477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0"/>
            <a:ext cx="6019800" cy="6477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2C43CB0-32A1-4574-A96B-67832569ECC3}"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954088"/>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556792"/>
            <a:ext cx="8229600" cy="4920208"/>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4C5B75D-8FB0-4BCA-8FA5-1E29BF5339BD}"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AFBE9AB-D9D9-40AE-9AD5-BB03C7C20D25}"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DE9E719-464E-4F91-A986-D7A5E7396B4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1D16CC8-CA03-4F08-9D70-F12B4C541A80}"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2FB2C3A-C2FC-45E0-97F9-2EB3D88C4A94}"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7A03958-93C2-4FCB-9B20-B434545015E1}"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4943BCB-13EA-42FA-8A58-9BAFE58A76CC}"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0883B7D-4C67-4142-B216-6E8A4A477BC4}"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954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95288"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ebuchet MS" pitchFamily="34" charset="0"/>
              </a:defRPr>
            </a:lvl1pPr>
          </a:lstStyle>
          <a:p>
            <a:pPr>
              <a:defRPr/>
            </a:pPr>
            <a:endParaRPr lang="en-US" altLang="zh-TW"/>
          </a:p>
        </p:txBody>
      </p:sp>
      <p:sp>
        <p:nvSpPr>
          <p:cNvPr id="1029" name="Rectangle 5"/>
          <p:cNvSpPr>
            <a:spLocks noGrp="1" noChangeArrowheads="1"/>
          </p:cNvSpPr>
          <p:nvPr>
            <p:ph type="ftr" sz="quarter" idx="3"/>
          </p:nvPr>
        </p:nvSpPr>
        <p:spPr bwMode="auto">
          <a:xfrm>
            <a:off x="3059113" y="6597650"/>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Trebuchet MS" pitchFamily="34"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16688"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ebuchet MS" pitchFamily="34" charset="0"/>
              </a:defRPr>
            </a:lvl1pPr>
          </a:lstStyle>
          <a:p>
            <a:pPr>
              <a:defRPr/>
            </a:pPr>
            <a:fld id="{6BF61304-D730-4430-B989-EF349A56A20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charset="0"/>
          <a:ea typeface="新細明體" pitchFamily="18" charset="-120"/>
        </a:defRPr>
      </a:lvl2pPr>
      <a:lvl3pPr algn="ctr" rtl="0" eaLnBrk="0" fontAlgn="base" hangingPunct="0">
        <a:spcBef>
          <a:spcPct val="0"/>
        </a:spcBef>
        <a:spcAft>
          <a:spcPct val="0"/>
        </a:spcAft>
        <a:defRPr kumimoji="1" sz="4000">
          <a:solidFill>
            <a:schemeClr val="tx2"/>
          </a:solidFill>
          <a:latin typeface="Arial" charset="0"/>
          <a:ea typeface="新細明體" pitchFamily="18" charset="-120"/>
        </a:defRPr>
      </a:lvl3pPr>
      <a:lvl4pPr algn="ctr" rtl="0" eaLnBrk="0" fontAlgn="base" hangingPunct="0">
        <a:spcBef>
          <a:spcPct val="0"/>
        </a:spcBef>
        <a:spcAft>
          <a:spcPct val="0"/>
        </a:spcAft>
        <a:defRPr kumimoji="1" sz="4000">
          <a:solidFill>
            <a:schemeClr val="tx2"/>
          </a:solidFill>
          <a:latin typeface="Arial" charset="0"/>
          <a:ea typeface="新細明體" pitchFamily="18" charset="-120"/>
        </a:defRPr>
      </a:lvl4pPr>
      <a:lvl5pPr algn="ctr" rtl="0" eaLnBrk="0" fontAlgn="base" hangingPunct="0">
        <a:spcBef>
          <a:spcPct val="0"/>
        </a:spcBef>
        <a:spcAft>
          <a:spcPct val="0"/>
        </a:spcAft>
        <a:defRPr kumimoji="1" sz="4000">
          <a:solidFill>
            <a:schemeClr val="tx2"/>
          </a:solidFill>
          <a:latin typeface="Arial" charset="0"/>
          <a:ea typeface="新細明體" pitchFamily="18" charset="-120"/>
        </a:defRPr>
      </a:lvl5pPr>
      <a:lvl6pPr marL="457200" algn="ctr" rtl="0" fontAlgn="base">
        <a:spcBef>
          <a:spcPct val="0"/>
        </a:spcBef>
        <a:spcAft>
          <a:spcPct val="0"/>
        </a:spcAft>
        <a:defRPr kumimoji="1" sz="4000">
          <a:solidFill>
            <a:schemeClr val="tx2"/>
          </a:solidFill>
          <a:latin typeface="Arial" charset="0"/>
          <a:ea typeface="新細明體" pitchFamily="18" charset="-120"/>
        </a:defRPr>
      </a:lvl6pPr>
      <a:lvl7pPr marL="914400" algn="ctr" rtl="0" fontAlgn="base">
        <a:spcBef>
          <a:spcPct val="0"/>
        </a:spcBef>
        <a:spcAft>
          <a:spcPct val="0"/>
        </a:spcAft>
        <a:defRPr kumimoji="1" sz="4000">
          <a:solidFill>
            <a:schemeClr val="tx2"/>
          </a:solidFill>
          <a:latin typeface="Arial" charset="0"/>
          <a:ea typeface="新細明體" pitchFamily="18" charset="-120"/>
        </a:defRPr>
      </a:lvl7pPr>
      <a:lvl8pPr marL="1371600" algn="ctr" rtl="0" fontAlgn="base">
        <a:spcBef>
          <a:spcPct val="0"/>
        </a:spcBef>
        <a:spcAft>
          <a:spcPct val="0"/>
        </a:spcAft>
        <a:defRPr kumimoji="1" sz="4000">
          <a:solidFill>
            <a:schemeClr val="tx2"/>
          </a:solidFill>
          <a:latin typeface="Arial" charset="0"/>
          <a:ea typeface="新細明體" pitchFamily="18" charset="-120"/>
        </a:defRPr>
      </a:lvl8pPr>
      <a:lvl9pPr marL="1828800" algn="ctr" rtl="0" fontAlgn="base">
        <a:spcBef>
          <a:spcPct val="0"/>
        </a:spcBef>
        <a:spcAft>
          <a:spcPct val="0"/>
        </a:spcAft>
        <a:defRPr kumimoji="1" sz="40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ectrum.ieee.org/img/06FoodBigAg-1369167094853.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9MSH9ovXo1c" TargetMode="External"/><Relationship Id="rId2" Type="http://schemas.openxmlformats.org/officeDocument/2006/relationships/hyperlink" Target="http://www.youtube.com/watch?v=gCb9TSpuxUU" TargetMode="External"/><Relationship Id="rId1" Type="http://schemas.openxmlformats.org/officeDocument/2006/relationships/slideLayout" Target="../slideLayouts/slideLayout2.xml"/><Relationship Id="rId4" Type="http://schemas.openxmlformats.org/officeDocument/2006/relationships/hyperlink" Target="http://www.youtube.com/watch?v=zP8z0XokGD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XFVU46mJCUE"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mnn.com/food/healthy-eating/stories/genetic-engineering-vs-selective-breed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jAP6ZtfP9ZQ" TargetMode="External"/><Relationship Id="rId2" Type="http://schemas.openxmlformats.org/officeDocument/2006/relationships/hyperlink" Target="http://www.youtube.com/watch?v=2G-yUuiqIZ0" TargetMode="External"/><Relationship Id="rId1" Type="http://schemas.openxmlformats.org/officeDocument/2006/relationships/slideLayout" Target="../slideLayouts/slideLayout2.xml"/><Relationship Id="rId5" Type="http://schemas.openxmlformats.org/officeDocument/2006/relationships/hyperlink" Target="http://www.okspecialtyfruits.com/arctic-apples" TargetMode="External"/><Relationship Id="rId4" Type="http://schemas.openxmlformats.org/officeDocument/2006/relationships/hyperlink" Target="https://sg.news.yahoo.com/video/time-lapse-conventional-apple-vs-175203750.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youtube.com/watch?v=NnycizKw04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youngagropreneur.wordpress.com/2011/09/29/hydroponics-aquaponics-and-aeroponics/"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NLad4f2Rt9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youtube.com/watch?feature=player_embedded&amp;v=X6DmmrglLSs"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leanpath.com/"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thegatesnotes.com/features/future-of-food"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experimentation-online.co.uk/article.php?id=1170"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ift.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GekDjhpnTU4" TargetMode="External"/><Relationship Id="rId2" Type="http://schemas.openxmlformats.org/officeDocument/2006/relationships/hyperlink" Target="http://www.youtube.com/watch?v=nN_zcp8644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foodtechconnect.com/2013/07/17/food-tech-media-startup-funding-ma-and-partnerships-june-2013/"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www.ibm.com/smarterplanet/us/en/food_technology/ideas/"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en.wikipedia.org/wiki/Touch_screen" TargetMode="Externa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hyperlink" Target="http://www.pininfarina.it/en/coca_cola_freestyle/" TargetMode="External"/><Relationship Id="rId5" Type="http://schemas.openxmlformats.org/officeDocument/2006/relationships/hyperlink" Target="http://en.wikipedia.org/wiki/The_Coca-Cola_Company" TargetMode="External"/><Relationship Id="rId4" Type="http://schemas.openxmlformats.org/officeDocument/2006/relationships/hyperlink" Target="http://en.wikipedia.org/wiki/Soda_fountain"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ectrum.ieee.org/static/the-age-of-plenty"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Recall Last Week</a:t>
            </a:r>
            <a:endParaRPr lang="zh-TW" altLang="en-US" dirty="0"/>
          </a:p>
        </p:txBody>
      </p:sp>
      <p:sp>
        <p:nvSpPr>
          <p:cNvPr id="3" name="內容版面配置區 2"/>
          <p:cNvSpPr>
            <a:spLocks noGrp="1"/>
          </p:cNvSpPr>
          <p:nvPr>
            <p:ph idx="1"/>
          </p:nvPr>
        </p:nvSpPr>
        <p:spPr/>
        <p:txBody>
          <a:bodyPr/>
          <a:lstStyle/>
          <a:p>
            <a:r>
              <a:rPr lang="en-US" altLang="zh-TW" dirty="0" smtClean="0"/>
              <a:t>Technology driven products and services facilitate our expression speed of emotion and logic mind--- How fast we can go? ---What the unsustainable problems can not be solved?</a:t>
            </a:r>
          </a:p>
          <a:p>
            <a:r>
              <a:rPr lang="en-US" altLang="zh-TW" dirty="0" smtClean="0"/>
              <a:t>Lifestyle changing with advancing in technology</a:t>
            </a:r>
          </a:p>
          <a:p>
            <a:pPr lvl="1"/>
            <a:r>
              <a:rPr lang="en-US" altLang="zh-TW" dirty="0" smtClean="0"/>
              <a:t>Addiction and Dependency: Mobile Phone and Coffee or the </a:t>
            </a:r>
            <a:r>
              <a:rPr lang="en-US" altLang="zh-TW" dirty="0" err="1" smtClean="0"/>
              <a:t>alikes</a:t>
            </a:r>
            <a:endParaRPr lang="en-US" altLang="zh-TW" dirty="0" smtClean="0"/>
          </a:p>
          <a:p>
            <a:pPr lvl="1"/>
            <a:endParaRPr lang="en-US" altLang="zh-TW" dirty="0" smtClean="0"/>
          </a:p>
          <a:p>
            <a:pPr lvl="1"/>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razil's beef exports rose tenfold in a single decade, one of the many changes that have made it the first tropical country to rank among the advanced agricultural powers."/>
          <p:cNvPicPr>
            <a:picLocks noChangeAspect="1" noChangeArrowheads="1"/>
          </p:cNvPicPr>
          <p:nvPr/>
        </p:nvPicPr>
        <p:blipFill>
          <a:blip r:embed="rId2" cstate="print"/>
          <a:srcRect/>
          <a:stretch>
            <a:fillRect/>
          </a:stretch>
        </p:blipFill>
        <p:spPr bwMode="auto">
          <a:xfrm>
            <a:off x="2699792" y="908720"/>
            <a:ext cx="5210175" cy="5600701"/>
          </a:xfrm>
          <a:prstGeom prst="rect">
            <a:avLst/>
          </a:prstGeom>
          <a:noFill/>
        </p:spPr>
      </p:pic>
      <p:sp>
        <p:nvSpPr>
          <p:cNvPr id="3" name="矩形 2"/>
          <p:cNvSpPr/>
          <p:nvPr/>
        </p:nvSpPr>
        <p:spPr>
          <a:xfrm>
            <a:off x="323528" y="548680"/>
            <a:ext cx="4572000" cy="1754326"/>
          </a:xfrm>
          <a:prstGeom prst="rect">
            <a:avLst/>
          </a:prstGeom>
        </p:spPr>
        <p:txBody>
          <a:bodyPr>
            <a:spAutoFit/>
          </a:bodyPr>
          <a:lstStyle/>
          <a:p>
            <a:r>
              <a:rPr lang="en-US" altLang="zh-TW" dirty="0" smtClean="0"/>
              <a:t>Illustration: Erik </a:t>
            </a:r>
            <a:r>
              <a:rPr lang="en-US" altLang="zh-TW" dirty="0" err="1" smtClean="0"/>
              <a:t>Vrielink</a:t>
            </a:r>
            <a:endParaRPr lang="en-US" altLang="zh-TW" dirty="0" smtClean="0"/>
          </a:p>
          <a:p>
            <a:r>
              <a:rPr lang="en-US" altLang="zh-TW" dirty="0" smtClean="0"/>
              <a:t>Brazil's beef exports rose tenfold in a single decade, one of the many changes that have made it the first tropical country to rank among the advanced agricultural powers.</a:t>
            </a: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World population and food prices have moved in opposite directions, confirming that agricultural productivity can sustain and even improve the standard of living."/>
          <p:cNvPicPr>
            <a:picLocks noChangeAspect="1" noChangeArrowheads="1"/>
          </p:cNvPicPr>
          <p:nvPr/>
        </p:nvPicPr>
        <p:blipFill>
          <a:blip r:embed="rId2" cstate="print"/>
          <a:srcRect/>
          <a:stretch>
            <a:fillRect/>
          </a:stretch>
        </p:blipFill>
        <p:spPr bwMode="auto">
          <a:xfrm>
            <a:off x="2123728" y="1412776"/>
            <a:ext cx="5934075" cy="4733925"/>
          </a:xfrm>
          <a:prstGeom prst="rect">
            <a:avLst/>
          </a:prstGeom>
          <a:noFill/>
        </p:spPr>
      </p:pic>
      <p:sp>
        <p:nvSpPr>
          <p:cNvPr id="3" name="矩形 2"/>
          <p:cNvSpPr/>
          <p:nvPr/>
        </p:nvSpPr>
        <p:spPr>
          <a:xfrm>
            <a:off x="86008" y="1456"/>
            <a:ext cx="4572000" cy="1477328"/>
          </a:xfrm>
          <a:prstGeom prst="rect">
            <a:avLst/>
          </a:prstGeom>
        </p:spPr>
        <p:txBody>
          <a:bodyPr>
            <a:spAutoFit/>
          </a:bodyPr>
          <a:lstStyle/>
          <a:p>
            <a:r>
              <a:rPr lang="en-US" altLang="zh-TW" dirty="0" smtClean="0"/>
              <a:t>Illustration: Erik </a:t>
            </a:r>
            <a:r>
              <a:rPr lang="en-US" altLang="zh-TW" dirty="0" err="1" smtClean="0"/>
              <a:t>Vrielink</a:t>
            </a:r>
            <a:endParaRPr lang="en-US" altLang="zh-TW" dirty="0" smtClean="0"/>
          </a:p>
          <a:p>
            <a:r>
              <a:rPr lang="en-US" altLang="zh-TW" dirty="0" smtClean="0"/>
              <a:t>World population and food prices have moved in opposite directions, confirming that agricultural productivity can sustain and even improve the standard of living.</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865187"/>
          </a:xfrm>
        </p:spPr>
        <p:txBody>
          <a:bodyPr/>
          <a:lstStyle/>
          <a:p>
            <a:r>
              <a:rPr lang="en-US" altLang="zh-TW" dirty="0" smtClean="0"/>
              <a:t>Everything you want know about big agriculture</a:t>
            </a:r>
          </a:p>
        </p:txBody>
      </p:sp>
      <p:sp>
        <p:nvSpPr>
          <p:cNvPr id="4" name="內容版面配置區 3"/>
          <p:cNvSpPr>
            <a:spLocks noGrp="1"/>
          </p:cNvSpPr>
          <p:nvPr>
            <p:ph idx="1"/>
          </p:nvPr>
        </p:nvSpPr>
        <p:spPr/>
        <p:txBody>
          <a:bodyPr/>
          <a:lstStyle/>
          <a:p>
            <a:endParaRPr lang="zh-TW" altLang="en-US"/>
          </a:p>
        </p:txBody>
      </p:sp>
      <p:pic>
        <p:nvPicPr>
          <p:cNvPr id="1026" name="Picture 2" descr="06FoodBigA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文字方塊 4"/>
          <p:cNvSpPr txBox="1"/>
          <p:nvPr/>
        </p:nvSpPr>
        <p:spPr>
          <a:xfrm>
            <a:off x="4860032" y="0"/>
            <a:ext cx="3672408" cy="923330"/>
          </a:xfrm>
          <a:prstGeom prst="rect">
            <a:avLst/>
          </a:prstGeom>
          <a:noFill/>
        </p:spPr>
        <p:txBody>
          <a:bodyPr wrap="square" rtlCol="0">
            <a:spAutoFit/>
          </a:bodyPr>
          <a:lstStyle/>
          <a:p>
            <a:r>
              <a:rPr lang="en-US" altLang="zh-TW" dirty="0" smtClean="0"/>
              <a:t>Dozen of Oligopolies Control the Big Agriculture </a:t>
            </a:r>
            <a:r>
              <a:rPr lang="en-US" altLang="zh-TW" dirty="0" err="1" smtClean="0"/>
              <a:t>vs</a:t>
            </a:r>
            <a:r>
              <a:rPr lang="en-US" altLang="zh-TW" dirty="0" smtClean="0"/>
              <a:t> 50-100 million farmers worldwide</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2130425"/>
            <a:ext cx="8496944" cy="1470025"/>
          </a:xfrm>
        </p:spPr>
        <p:txBody>
          <a:bodyPr/>
          <a:lstStyle/>
          <a:p>
            <a:r>
              <a:rPr lang="en-US" altLang="zh-TW" dirty="0" smtClean="0"/>
              <a:t>Oligopoly in Food Industries:</a:t>
            </a:r>
            <a:br>
              <a:rPr lang="en-US" altLang="zh-TW" dirty="0" smtClean="0"/>
            </a:br>
            <a:r>
              <a:rPr lang="en-US" altLang="zh-TW" dirty="0" smtClean="0"/>
              <a:t>Good or Bad?  </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err="1" smtClean="0"/>
              <a:t>Crossbread</a:t>
            </a:r>
            <a:r>
              <a:rPr lang="en-US" altLang="zh-TW" dirty="0" smtClean="0"/>
              <a:t> (Hybrid Seeds)</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Hybrid Seeds: What are they?</a:t>
            </a:r>
            <a:endParaRPr lang="zh-TW" altLang="en-US" dirty="0"/>
          </a:p>
        </p:txBody>
      </p:sp>
      <p:sp>
        <p:nvSpPr>
          <p:cNvPr id="3" name="內容版面配置區 2"/>
          <p:cNvSpPr>
            <a:spLocks noGrp="1"/>
          </p:cNvSpPr>
          <p:nvPr>
            <p:ph idx="1"/>
          </p:nvPr>
        </p:nvSpPr>
        <p:spPr/>
        <p:txBody>
          <a:bodyPr/>
          <a:lstStyle/>
          <a:p>
            <a:r>
              <a:rPr lang="en-US" altLang="zh-TW" sz="2000" dirty="0" smtClean="0"/>
              <a:t>Farmers and gardeners have been cultivating new plant varieties for thousands of years through selective breeding. They did this by cross-pollinating two different, but related plants over 6 to 10 plant generations, eventually creating a new plant variety.</a:t>
            </a:r>
          </a:p>
          <a:p>
            <a:r>
              <a:rPr lang="en-US" altLang="zh-TW" sz="2000" dirty="0" smtClean="0"/>
              <a:t>The process required patience, but was rewarding. By selectively cross-pollinating related plants in this way, farmers could create varieties that were healthier and stood up to the farmer’s micro-climate — their soil, their weather patterns, their predatory insects.</a:t>
            </a:r>
          </a:p>
          <a:p>
            <a:r>
              <a:rPr lang="en-US" altLang="zh-TW" sz="2000" dirty="0" smtClean="0"/>
              <a:t>Yet in the mid-nineteenth century, Darwin and Mendel discovered a method of controlled crossing that can create these desired traits within just one generation. This method produces what’s known as </a:t>
            </a:r>
            <a:r>
              <a:rPr lang="en-US" altLang="zh-TW" sz="2000" b="1" dirty="0" smtClean="0"/>
              <a:t>F1 hybrid seeds</a:t>
            </a:r>
            <a:r>
              <a:rPr lang="en-US" altLang="zh-TW" sz="2000" dirty="0" smtClean="0"/>
              <a:t>.</a:t>
            </a:r>
          </a:p>
          <a:p>
            <a:endParaRPr lang="zh-TW"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Hybrid Seeds: The Consequences</a:t>
            </a:r>
            <a:endParaRPr lang="zh-TW" altLang="en-US" dirty="0"/>
          </a:p>
        </p:txBody>
      </p:sp>
      <p:sp>
        <p:nvSpPr>
          <p:cNvPr id="3" name="內容版面配置區 2"/>
          <p:cNvSpPr>
            <a:spLocks noGrp="1"/>
          </p:cNvSpPr>
          <p:nvPr>
            <p:ph idx="1"/>
          </p:nvPr>
        </p:nvSpPr>
        <p:spPr/>
        <p:txBody>
          <a:bodyPr/>
          <a:lstStyle/>
          <a:p>
            <a:r>
              <a:rPr lang="en-US" altLang="zh-TW" sz="2000" dirty="0" smtClean="0"/>
              <a:t>The biggest disadvantage of hybrid seeds is that they don’t “reproduce true” in the second generation. That means that if you save the seeds produced by F1 hybrid plants and plant them, the plant variety that will grow from those seeds (known as the second generation) may or may not share the desired traits you selected for when creating the first generation hybrid seed.</a:t>
            </a:r>
          </a:p>
          <a:p>
            <a:r>
              <a:rPr lang="en-US" altLang="zh-TW" sz="2000" dirty="0" smtClean="0"/>
              <a:t>When the peasant farmers grew these new hybrids, they were indeed more productive, even though they required more fertilizer and water. But when they collected and saved the seed for replanting the next season—as they had done for generations and generations—none of it grew true to the parent crop, little food grew, and these poor farmers, having none of their open-</a:t>
            </a:r>
            <a:r>
              <a:rPr lang="en-US" altLang="zh-TW" sz="2000" dirty="0" err="1" smtClean="0"/>
              <a:t>pollenated</a:t>
            </a:r>
            <a:r>
              <a:rPr lang="en-US" altLang="zh-TW" sz="2000" dirty="0" smtClean="0"/>
              <a:t> traditional varieties left viable, had no choice but to go back to the big companies to </a:t>
            </a:r>
            <a:r>
              <a:rPr lang="en-US" altLang="zh-TW" sz="2000" b="1" dirty="0" smtClean="0"/>
              <a:t>purchase</a:t>
            </a:r>
            <a:r>
              <a:rPr lang="en-US" altLang="zh-TW" sz="2000" dirty="0" smtClean="0"/>
              <a:t> the hybrid seeds again for planting year after year.</a:t>
            </a:r>
            <a:endParaRPr lang="zh-TW"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Disruptive Business in </a:t>
            </a:r>
            <a:r>
              <a:rPr lang="en-US" altLang="zh-TW" dirty="0" smtClean="0"/>
              <a:t/>
            </a:r>
            <a:br>
              <a:rPr lang="en-US" altLang="zh-TW" dirty="0" smtClean="0"/>
            </a:br>
            <a:r>
              <a:rPr lang="en-US" altLang="zh-TW" dirty="0" smtClean="0"/>
              <a:t>Hybrid </a:t>
            </a:r>
            <a:r>
              <a:rPr lang="en-US" altLang="zh-TW" dirty="0" smtClean="0"/>
              <a:t>Seeds</a:t>
            </a:r>
            <a:endParaRPr lang="zh-TW" altLang="en-US" dirty="0"/>
          </a:p>
        </p:txBody>
      </p:sp>
      <p:sp>
        <p:nvSpPr>
          <p:cNvPr id="3" name="內容版面配置區 2"/>
          <p:cNvSpPr>
            <a:spLocks noGrp="1"/>
          </p:cNvSpPr>
          <p:nvPr>
            <p:ph idx="1"/>
          </p:nvPr>
        </p:nvSpPr>
        <p:spPr/>
        <p:txBody>
          <a:bodyPr/>
          <a:lstStyle/>
          <a:p>
            <a:r>
              <a:rPr lang="en-US" altLang="zh-TW" sz="2000" dirty="0" smtClean="0"/>
              <a:t>U.S. companies like Cargill (acquired by Dow in 2000) </a:t>
            </a:r>
            <a:r>
              <a:rPr lang="en-US" altLang="zh-TW" sz="2000" b="1" dirty="0" smtClean="0"/>
              <a:t>intentionally</a:t>
            </a:r>
            <a:r>
              <a:rPr lang="en-US" altLang="zh-TW" sz="2000" dirty="0" smtClean="0"/>
              <a:t> disrupted the traditional cycle of open-pollinated seed saving and self-sufficiency to essentially force entire nations to purchase their seeds, and the agricultural chemicals required to grow them.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wired.com/images_blogs/wiredscience/2013/12/ff_monsanto_large.jpg"/>
          <p:cNvPicPr>
            <a:picLocks noChangeAspect="1" noChangeArrowheads="1"/>
          </p:cNvPicPr>
          <p:nvPr/>
        </p:nvPicPr>
        <p:blipFill>
          <a:blip r:embed="rId2" cstate="print"/>
          <a:srcRect/>
          <a:stretch>
            <a:fillRect/>
          </a:stretch>
        </p:blipFill>
        <p:spPr bwMode="auto">
          <a:xfrm>
            <a:off x="0" y="714356"/>
            <a:ext cx="9144000" cy="5143512"/>
          </a:xfrm>
          <a:prstGeom prst="rect">
            <a:avLst/>
          </a:prstGeom>
          <a:noFill/>
        </p:spPr>
      </p:pic>
      <p:sp>
        <p:nvSpPr>
          <p:cNvPr id="7" name="文字方塊 6"/>
          <p:cNvSpPr txBox="1"/>
          <p:nvPr/>
        </p:nvSpPr>
        <p:spPr>
          <a:xfrm>
            <a:off x="714348" y="5857892"/>
            <a:ext cx="7858180" cy="646331"/>
          </a:xfrm>
          <a:prstGeom prst="rect">
            <a:avLst/>
          </a:prstGeom>
          <a:noFill/>
        </p:spPr>
        <p:txBody>
          <a:bodyPr wrap="square" rtlCol="0">
            <a:spAutoFit/>
          </a:bodyPr>
          <a:lstStyle/>
          <a:p>
            <a:r>
              <a:rPr lang="en-US" altLang="zh-TW" dirty="0" smtClean="0"/>
              <a:t>Monsanto’s new veggies are sweeter, crunchier, and more nutritious—with none of the “</a:t>
            </a:r>
            <a:r>
              <a:rPr lang="en-US" altLang="zh-TW" dirty="0" err="1" smtClean="0"/>
              <a:t>Frankenfoods</a:t>
            </a:r>
            <a:r>
              <a:rPr lang="en-US" altLang="zh-TW" dirty="0" smtClean="0"/>
              <a:t>” </a:t>
            </a:r>
            <a:r>
              <a:rPr lang="en-US" altLang="zh-TW" dirty="0" err="1" smtClean="0"/>
              <a:t>ick</a:t>
            </a:r>
            <a:r>
              <a:rPr lang="en-US" altLang="zh-TW" dirty="0" smtClean="0"/>
              <a:t> factor.   Nicholas Cope</a:t>
            </a:r>
            <a:endParaRPr lang="zh-TW" altLang="en-US" dirty="0"/>
          </a:p>
        </p:txBody>
      </p:sp>
      <p:sp>
        <p:nvSpPr>
          <p:cNvPr id="8" name="文字方塊 7"/>
          <p:cNvSpPr txBox="1"/>
          <p:nvPr/>
        </p:nvSpPr>
        <p:spPr>
          <a:xfrm>
            <a:off x="428564" y="142852"/>
            <a:ext cx="8715436" cy="830997"/>
          </a:xfrm>
          <a:prstGeom prst="rect">
            <a:avLst/>
          </a:prstGeom>
          <a:noFill/>
        </p:spPr>
        <p:txBody>
          <a:bodyPr wrap="square" rtlCol="0">
            <a:spAutoFit/>
          </a:bodyPr>
          <a:lstStyle/>
          <a:p>
            <a:r>
              <a:rPr lang="en-US" sz="2400" dirty="0" smtClean="0"/>
              <a:t>Monsanto Is Going Organic in a Quest for the Perfect Veggie</a:t>
            </a:r>
          </a:p>
          <a:p>
            <a:endParaRPr lang="zh-TW" altLang="en-US" sz="2400" dirty="0"/>
          </a:p>
        </p:txBody>
      </p:sp>
      <p:sp>
        <p:nvSpPr>
          <p:cNvPr id="9" name="矩形 8"/>
          <p:cNvSpPr/>
          <p:nvPr/>
        </p:nvSpPr>
        <p:spPr>
          <a:xfrm>
            <a:off x="3428992" y="6500834"/>
            <a:ext cx="5715008" cy="276999"/>
          </a:xfrm>
          <a:prstGeom prst="rect">
            <a:avLst/>
          </a:prstGeom>
        </p:spPr>
        <p:txBody>
          <a:bodyPr wrap="square">
            <a:spAutoFit/>
          </a:bodyPr>
          <a:lstStyle/>
          <a:p>
            <a:r>
              <a:rPr lang="en-US" altLang="zh-TW" sz="1200" dirty="0" smtClean="0"/>
              <a:t>http://www.wired.com/wiredscience/2014/01/new-monsanto-vegetables/</a:t>
            </a:r>
            <a:endParaRPr lang="zh-TW" alt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red.com/images_blogs/wiredscience/2013/12/ff_monsanto5_f.jpg"/>
          <p:cNvPicPr>
            <a:picLocks noChangeAspect="1" noChangeArrowheads="1"/>
          </p:cNvPicPr>
          <p:nvPr/>
        </p:nvPicPr>
        <p:blipFill>
          <a:blip r:embed="rId2" cstate="print"/>
          <a:srcRect/>
          <a:stretch>
            <a:fillRect/>
          </a:stretch>
        </p:blipFill>
        <p:spPr bwMode="auto">
          <a:xfrm>
            <a:off x="571472" y="285728"/>
            <a:ext cx="5357850" cy="6324595"/>
          </a:xfrm>
          <a:prstGeom prst="rect">
            <a:avLst/>
          </a:prstGeom>
          <a:noFill/>
        </p:spPr>
      </p:pic>
      <p:sp>
        <p:nvSpPr>
          <p:cNvPr id="3" name="矩形 2"/>
          <p:cNvSpPr/>
          <p:nvPr/>
        </p:nvSpPr>
        <p:spPr>
          <a:xfrm>
            <a:off x="5929322" y="642918"/>
            <a:ext cx="3000396" cy="5693866"/>
          </a:xfrm>
          <a:prstGeom prst="rect">
            <a:avLst/>
          </a:prstGeom>
        </p:spPr>
        <p:txBody>
          <a:bodyPr wrap="square">
            <a:spAutoFit/>
          </a:bodyPr>
          <a:lstStyle/>
          <a:p>
            <a:r>
              <a:rPr lang="en-US" sz="1400" b="1" dirty="0" err="1" smtClean="0"/>
              <a:t>Beneforté</a:t>
            </a:r>
            <a:r>
              <a:rPr lang="en-US" sz="1400" b="1" dirty="0" smtClean="0"/>
              <a:t> </a:t>
            </a:r>
            <a:r>
              <a:rPr lang="en-US" sz="1400" dirty="0" smtClean="0"/>
              <a:t/>
            </a:r>
            <a:br>
              <a:rPr lang="en-US" sz="1400" dirty="0" smtClean="0"/>
            </a:br>
            <a:r>
              <a:rPr lang="en-US" sz="1400" b="1" dirty="0" smtClean="0"/>
              <a:t>(broccoli)</a:t>
            </a:r>
            <a:r>
              <a:rPr lang="en-US" sz="1400" dirty="0" smtClean="0"/>
              <a:t/>
            </a:r>
            <a:br>
              <a:rPr lang="en-US" sz="1400" dirty="0" smtClean="0"/>
            </a:br>
            <a:endParaRPr lang="en-US" sz="1400" dirty="0" smtClean="0"/>
          </a:p>
          <a:p>
            <a:r>
              <a:rPr lang="en-US" sz="1400" b="1" dirty="0" smtClean="0"/>
              <a:t>Launched</a:t>
            </a:r>
            <a:r>
              <a:rPr lang="en-US" sz="1400" dirty="0" smtClean="0"/>
              <a:t/>
            </a:r>
            <a:br>
              <a:rPr lang="en-US" sz="1400" dirty="0" smtClean="0"/>
            </a:br>
            <a:r>
              <a:rPr lang="en-US" sz="1400" b="1" dirty="0" smtClean="0"/>
              <a:t>Fall 2010</a:t>
            </a:r>
            <a:r>
              <a:rPr lang="en-US" sz="1400" dirty="0" smtClean="0"/>
              <a:t/>
            </a:r>
            <a:br>
              <a:rPr lang="en-US" sz="1400" dirty="0" smtClean="0"/>
            </a:br>
            <a:endParaRPr lang="en-US" sz="1400" dirty="0" smtClean="0"/>
          </a:p>
          <a:p>
            <a:r>
              <a:rPr lang="en-US" sz="1400" b="1" dirty="0" smtClean="0"/>
              <a:t>Availability</a:t>
            </a:r>
            <a:r>
              <a:rPr lang="en-US" sz="1400" dirty="0" smtClean="0"/>
              <a:t/>
            </a:r>
            <a:br>
              <a:rPr lang="en-US" sz="1400" dirty="0" smtClean="0"/>
            </a:br>
            <a:r>
              <a:rPr lang="en-US" sz="1400" b="1" dirty="0" smtClean="0"/>
              <a:t>Year-round</a:t>
            </a:r>
            <a:r>
              <a:rPr lang="en-US" sz="1400" dirty="0" smtClean="0"/>
              <a:t/>
            </a:r>
            <a:br>
              <a:rPr lang="en-US" sz="1400" dirty="0" smtClean="0"/>
            </a:br>
            <a:endParaRPr lang="en-US" sz="1400" dirty="0" smtClean="0"/>
          </a:p>
          <a:p>
            <a:r>
              <a:rPr lang="en-US" sz="1400" b="1" dirty="0" smtClean="0"/>
              <a:t>Trait</a:t>
            </a:r>
            <a:r>
              <a:rPr lang="en-US" sz="1400" dirty="0" smtClean="0"/>
              <a:t/>
            </a:r>
            <a:br>
              <a:rPr lang="en-US" sz="1400" dirty="0" smtClean="0"/>
            </a:br>
            <a:r>
              <a:rPr lang="en-US" sz="1400" b="1" dirty="0" smtClean="0"/>
              <a:t>Compared with standard broccoli, contains up to three times the amount of </a:t>
            </a:r>
            <a:r>
              <a:rPr lang="en-US" sz="1400" b="1" dirty="0" err="1" smtClean="0"/>
              <a:t>glucoraphanin</a:t>
            </a:r>
            <a:r>
              <a:rPr lang="en-US" sz="1400" b="1" dirty="0" smtClean="0"/>
              <a:t>, a compound that increases antioxidant levels</a:t>
            </a:r>
            <a:r>
              <a:rPr lang="en-US" sz="1400" dirty="0" smtClean="0"/>
              <a:t/>
            </a:r>
            <a:br>
              <a:rPr lang="en-US" sz="1400" dirty="0" smtClean="0"/>
            </a:br>
            <a:endParaRPr lang="en-US" sz="1400" dirty="0" smtClean="0"/>
          </a:p>
          <a:p>
            <a:r>
              <a:rPr lang="en-US" sz="1400" b="1" dirty="0" smtClean="0"/>
              <a:t>Method</a:t>
            </a:r>
            <a:r>
              <a:rPr lang="en-US" sz="1400" dirty="0" smtClean="0"/>
              <a:t/>
            </a:r>
            <a:br>
              <a:rPr lang="en-US" sz="1400" dirty="0" smtClean="0"/>
            </a:br>
            <a:r>
              <a:rPr lang="en-US" sz="1400" b="1" dirty="0" smtClean="0"/>
              <a:t>Crossbreeding commercial broccoli with a strain growing wild in southern Italy</a:t>
            </a:r>
            <a:r>
              <a:rPr lang="en-US" sz="1400" dirty="0" smtClean="0"/>
              <a:t/>
            </a:r>
            <a:br>
              <a:rPr lang="en-US" sz="1400" dirty="0" smtClean="0"/>
            </a:br>
            <a:endParaRPr lang="en-US" sz="1400" dirty="0" smtClean="0"/>
          </a:p>
          <a:p>
            <a:r>
              <a:rPr lang="en-US" sz="1400" b="1" dirty="0" smtClean="0"/>
              <a:t>Region Grown</a:t>
            </a:r>
            <a:r>
              <a:rPr lang="en-US" sz="1400" dirty="0" smtClean="0"/>
              <a:t/>
            </a:r>
            <a:br>
              <a:rPr lang="en-US" sz="1400" dirty="0" smtClean="0"/>
            </a:br>
            <a:r>
              <a:rPr lang="en-US" sz="1400" b="1" dirty="0" smtClean="0"/>
              <a:t>Arizona, California, Mexico</a:t>
            </a:r>
            <a:r>
              <a:rPr lang="en-US" sz="1400" dirty="0" smtClean="0"/>
              <a:t/>
            </a:r>
            <a:br>
              <a:rPr lang="en-US" sz="1400" dirty="0" smtClean="0"/>
            </a:br>
            <a:endParaRPr lang="en-US" sz="1400" dirty="0" smtClean="0"/>
          </a:p>
          <a:p>
            <a:r>
              <a:rPr lang="en-US" sz="1400" b="1" dirty="0" smtClean="0"/>
              <a:t>Price </a:t>
            </a:r>
            <a:r>
              <a:rPr lang="en-US" sz="1400" dirty="0" smtClean="0"/>
              <a:t/>
            </a:r>
            <a:br>
              <a:rPr lang="en-US" sz="1400" dirty="0" smtClean="0"/>
            </a:br>
            <a:r>
              <a:rPr lang="en-US" sz="1400" b="1" dirty="0" smtClean="0"/>
              <a:t>$2.50 per pound</a:t>
            </a:r>
            <a:endParaRPr lang="zh-TW" alt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lstStyle/>
          <a:p>
            <a:pPr eaLnBrk="1" hangingPunct="1"/>
            <a:r>
              <a:rPr lang="en-US" altLang="zh-TW" sz="4400" dirty="0" smtClean="0"/>
              <a:t>Food Industry and Related Technologies</a:t>
            </a:r>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a:t>Daniel Hao Tien Lee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wired.com/images_blogs/wiredscience/2013/12/ff_monsanto4_f.jpg"/>
          <p:cNvPicPr>
            <a:picLocks noChangeAspect="1" noChangeArrowheads="1"/>
          </p:cNvPicPr>
          <p:nvPr/>
        </p:nvPicPr>
        <p:blipFill>
          <a:blip r:embed="rId2" cstate="print"/>
          <a:srcRect/>
          <a:stretch>
            <a:fillRect/>
          </a:stretch>
        </p:blipFill>
        <p:spPr bwMode="auto">
          <a:xfrm>
            <a:off x="0" y="0"/>
            <a:ext cx="5286380" cy="6858000"/>
          </a:xfrm>
          <a:prstGeom prst="rect">
            <a:avLst/>
          </a:prstGeom>
          <a:noFill/>
        </p:spPr>
      </p:pic>
      <p:sp>
        <p:nvSpPr>
          <p:cNvPr id="3" name="矩形 2"/>
          <p:cNvSpPr/>
          <p:nvPr/>
        </p:nvSpPr>
        <p:spPr>
          <a:xfrm>
            <a:off x="5214942" y="500042"/>
            <a:ext cx="3786214" cy="6001643"/>
          </a:xfrm>
          <a:prstGeom prst="rect">
            <a:avLst/>
          </a:prstGeom>
        </p:spPr>
        <p:txBody>
          <a:bodyPr wrap="square">
            <a:spAutoFit/>
          </a:bodyPr>
          <a:lstStyle/>
          <a:p>
            <a:r>
              <a:rPr lang="en-US" sz="1600" b="1" dirty="0" err="1" smtClean="0"/>
              <a:t>BellaFina</a:t>
            </a:r>
            <a:r>
              <a:rPr lang="en-US" sz="1600" dirty="0" smtClean="0"/>
              <a:t/>
            </a:r>
            <a:br>
              <a:rPr lang="en-US" sz="1600" dirty="0" smtClean="0"/>
            </a:br>
            <a:r>
              <a:rPr lang="en-US" sz="1600" b="1" dirty="0" smtClean="0"/>
              <a:t>(bell pepper)</a:t>
            </a:r>
          </a:p>
          <a:p>
            <a:r>
              <a:rPr lang="en-US" sz="1600" dirty="0" smtClean="0"/>
              <a:t/>
            </a:r>
            <a:br>
              <a:rPr lang="en-US" sz="1600" dirty="0" smtClean="0"/>
            </a:br>
            <a:r>
              <a:rPr lang="en-US" sz="1600" b="1" dirty="0" smtClean="0"/>
              <a:t>Launched</a:t>
            </a:r>
            <a:r>
              <a:rPr lang="en-US" sz="1600" dirty="0" smtClean="0"/>
              <a:t/>
            </a:r>
            <a:br>
              <a:rPr lang="en-US" sz="1600" dirty="0" smtClean="0"/>
            </a:br>
            <a:r>
              <a:rPr lang="en-US" sz="1600" b="1" dirty="0" smtClean="0"/>
              <a:t>Fall 2011</a:t>
            </a:r>
            <a:r>
              <a:rPr lang="en-US" sz="1600" dirty="0" smtClean="0"/>
              <a:t/>
            </a:r>
            <a:br>
              <a:rPr lang="en-US" sz="1600" dirty="0" smtClean="0"/>
            </a:br>
            <a:endParaRPr lang="en-US" sz="1600" dirty="0" smtClean="0"/>
          </a:p>
          <a:p>
            <a:r>
              <a:rPr lang="en-US" sz="1600" b="1" dirty="0" smtClean="0"/>
              <a:t>Availability</a:t>
            </a:r>
            <a:r>
              <a:rPr lang="en-US" sz="1600" dirty="0" smtClean="0"/>
              <a:t/>
            </a:r>
            <a:br>
              <a:rPr lang="en-US" sz="1600" dirty="0" smtClean="0"/>
            </a:br>
            <a:r>
              <a:rPr lang="en-US" sz="1600" b="1" dirty="0" smtClean="0"/>
              <a:t>Year-round</a:t>
            </a:r>
            <a:r>
              <a:rPr lang="en-US" sz="1600" dirty="0" smtClean="0"/>
              <a:t/>
            </a:r>
            <a:br>
              <a:rPr lang="en-US" sz="1600" dirty="0" smtClean="0"/>
            </a:br>
            <a:endParaRPr lang="en-US" sz="1600" dirty="0" smtClean="0"/>
          </a:p>
          <a:p>
            <a:r>
              <a:rPr lang="en-US" sz="1600" b="1" dirty="0" smtClean="0"/>
              <a:t>Trait</a:t>
            </a:r>
            <a:r>
              <a:rPr lang="en-US" sz="1600" dirty="0" smtClean="0"/>
              <a:t/>
            </a:r>
            <a:br>
              <a:rPr lang="en-US" sz="1600" dirty="0" smtClean="0"/>
            </a:br>
            <a:r>
              <a:rPr lang="en-US" sz="1600" b="1" dirty="0" smtClean="0"/>
              <a:t>A third the size of regular bell peppers when ripe, mini-</a:t>
            </a:r>
            <a:br>
              <a:rPr lang="en-US" sz="1600" b="1" dirty="0" smtClean="0"/>
            </a:br>
            <a:r>
              <a:rPr lang="en-US" sz="1600" b="1" dirty="0" err="1" smtClean="0"/>
              <a:t>mizing</a:t>
            </a:r>
            <a:r>
              <a:rPr lang="en-US" sz="1600" b="1" dirty="0" smtClean="0"/>
              <a:t> waste and allowing for flexibility while cooking</a:t>
            </a:r>
            <a:r>
              <a:rPr lang="en-US" sz="1600" dirty="0" smtClean="0"/>
              <a:t/>
            </a:r>
            <a:br>
              <a:rPr lang="en-US" sz="1600" dirty="0" smtClean="0"/>
            </a:br>
            <a:endParaRPr lang="en-US" sz="1600" dirty="0" smtClean="0"/>
          </a:p>
          <a:p>
            <a:r>
              <a:rPr lang="en-US" sz="1600" b="1" dirty="0" smtClean="0"/>
              <a:t>Method</a:t>
            </a:r>
            <a:r>
              <a:rPr lang="en-US" sz="1600" dirty="0" smtClean="0"/>
              <a:t/>
            </a:r>
            <a:br>
              <a:rPr lang="en-US" sz="1600" dirty="0" smtClean="0"/>
            </a:br>
            <a:r>
              <a:rPr lang="en-US" sz="1600" b="1" dirty="0" smtClean="0"/>
              <a:t>Selectively breeding plants with smaller and smaller peppers</a:t>
            </a:r>
            <a:r>
              <a:rPr lang="en-US" sz="1600" dirty="0" smtClean="0"/>
              <a:t/>
            </a:r>
            <a:br>
              <a:rPr lang="en-US" sz="1600" dirty="0" smtClean="0"/>
            </a:br>
            <a:endParaRPr lang="en-US" sz="1600" dirty="0" smtClean="0"/>
          </a:p>
          <a:p>
            <a:r>
              <a:rPr lang="en-US" sz="1600" b="1" dirty="0" smtClean="0"/>
              <a:t>Region grown</a:t>
            </a:r>
            <a:r>
              <a:rPr lang="en-US" sz="1600" dirty="0" smtClean="0"/>
              <a:t/>
            </a:r>
            <a:br>
              <a:rPr lang="en-US" sz="1600" dirty="0" smtClean="0"/>
            </a:br>
            <a:r>
              <a:rPr lang="en-US" sz="1600" b="1" dirty="0" smtClean="0"/>
              <a:t>California, Florida, North Carolina</a:t>
            </a:r>
            <a:r>
              <a:rPr lang="en-US" sz="1600" dirty="0" smtClean="0"/>
              <a:t/>
            </a:r>
            <a:br>
              <a:rPr lang="en-US" sz="1600" dirty="0" smtClean="0"/>
            </a:br>
            <a:endParaRPr lang="en-US" sz="1600" dirty="0" smtClean="0"/>
          </a:p>
          <a:p>
            <a:r>
              <a:rPr lang="en-US" sz="1600" b="1" dirty="0" smtClean="0"/>
              <a:t>Price</a:t>
            </a:r>
            <a:r>
              <a:rPr lang="en-US" sz="1600" dirty="0" smtClean="0"/>
              <a:t/>
            </a:r>
            <a:br>
              <a:rPr lang="en-US" sz="1600" dirty="0" smtClean="0"/>
            </a:br>
            <a:r>
              <a:rPr lang="en-US" sz="1600" b="1" dirty="0" smtClean="0"/>
              <a:t>$1.50 per three-pepper bag</a:t>
            </a:r>
            <a:endParaRPr lang="zh-TW" alt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wired.com/images_blogs/wiredscience/2014/01/ff_monsanto7_f.jpg"/>
          <p:cNvPicPr>
            <a:picLocks noChangeAspect="1" noChangeArrowheads="1"/>
          </p:cNvPicPr>
          <p:nvPr/>
        </p:nvPicPr>
        <p:blipFill>
          <a:blip r:embed="rId2" cstate="print"/>
          <a:srcRect/>
          <a:stretch>
            <a:fillRect/>
          </a:stretch>
        </p:blipFill>
        <p:spPr bwMode="auto">
          <a:xfrm>
            <a:off x="0" y="0"/>
            <a:ext cx="5286380" cy="6858000"/>
          </a:xfrm>
          <a:prstGeom prst="rect">
            <a:avLst/>
          </a:prstGeom>
          <a:noFill/>
        </p:spPr>
      </p:pic>
      <p:sp>
        <p:nvSpPr>
          <p:cNvPr id="3" name="矩形 2"/>
          <p:cNvSpPr/>
          <p:nvPr/>
        </p:nvSpPr>
        <p:spPr>
          <a:xfrm>
            <a:off x="5286380" y="142852"/>
            <a:ext cx="3857620" cy="6001643"/>
          </a:xfrm>
          <a:prstGeom prst="rect">
            <a:avLst/>
          </a:prstGeom>
        </p:spPr>
        <p:txBody>
          <a:bodyPr wrap="square">
            <a:spAutoFit/>
          </a:bodyPr>
          <a:lstStyle/>
          <a:p>
            <a:r>
              <a:rPr lang="en-US" sz="1600" b="1" dirty="0" err="1" smtClean="0"/>
              <a:t>Melorange</a:t>
            </a:r>
            <a:r>
              <a:rPr lang="en-US" sz="1600" dirty="0" smtClean="0"/>
              <a:t/>
            </a:r>
            <a:br>
              <a:rPr lang="en-US" sz="1600" dirty="0" smtClean="0"/>
            </a:br>
            <a:r>
              <a:rPr lang="en-US" sz="1600" b="1" dirty="0" smtClean="0"/>
              <a:t>(melon)</a:t>
            </a:r>
            <a:r>
              <a:rPr lang="en-US" sz="1600" dirty="0" smtClean="0"/>
              <a:t/>
            </a:r>
            <a:br>
              <a:rPr lang="en-US" sz="1600" dirty="0" smtClean="0"/>
            </a:br>
            <a:endParaRPr lang="en-US" sz="1600" dirty="0" smtClean="0"/>
          </a:p>
          <a:p>
            <a:r>
              <a:rPr lang="en-US" sz="1600" b="1" dirty="0" smtClean="0"/>
              <a:t>Launched</a:t>
            </a:r>
            <a:r>
              <a:rPr lang="en-US" sz="1600" dirty="0" smtClean="0"/>
              <a:t/>
            </a:r>
            <a:br>
              <a:rPr lang="en-US" sz="1600" dirty="0" smtClean="0"/>
            </a:br>
            <a:r>
              <a:rPr lang="en-US" sz="1600" b="1" dirty="0" smtClean="0"/>
              <a:t>Winter 2011</a:t>
            </a:r>
            <a:r>
              <a:rPr lang="en-US" sz="1600" dirty="0" smtClean="0"/>
              <a:t/>
            </a:r>
            <a:br>
              <a:rPr lang="en-US" sz="1600" dirty="0" smtClean="0"/>
            </a:br>
            <a:endParaRPr lang="en-US" sz="1600" dirty="0" smtClean="0"/>
          </a:p>
          <a:p>
            <a:r>
              <a:rPr lang="en-US" sz="1600" b="1" dirty="0" smtClean="0"/>
              <a:t>Availability</a:t>
            </a:r>
            <a:r>
              <a:rPr lang="en-US" sz="1600" dirty="0" smtClean="0"/>
              <a:t/>
            </a:r>
            <a:br>
              <a:rPr lang="en-US" sz="1600" dirty="0" smtClean="0"/>
            </a:br>
            <a:r>
              <a:rPr lang="en-US" sz="1600" b="1" dirty="0" smtClean="0"/>
              <a:t>December through April</a:t>
            </a:r>
            <a:r>
              <a:rPr lang="en-US" sz="1600" dirty="0" smtClean="0"/>
              <a:t/>
            </a:r>
            <a:br>
              <a:rPr lang="en-US" sz="1600" dirty="0" smtClean="0"/>
            </a:br>
            <a:endParaRPr lang="en-US" sz="1600" dirty="0" smtClean="0"/>
          </a:p>
          <a:p>
            <a:r>
              <a:rPr lang="en-US" sz="1600" b="1" dirty="0" smtClean="0"/>
              <a:t>Trait</a:t>
            </a:r>
            <a:r>
              <a:rPr lang="en-US" sz="1600" dirty="0" smtClean="0"/>
              <a:t/>
            </a:r>
            <a:br>
              <a:rPr lang="en-US" sz="1600" dirty="0" smtClean="0"/>
            </a:br>
            <a:r>
              <a:rPr lang="en-US" sz="1600" b="1" dirty="0" smtClean="0"/>
              <a:t>Tastes up to 30 percent sweeter </a:t>
            </a:r>
            <a:br>
              <a:rPr lang="en-US" sz="1600" b="1" dirty="0" smtClean="0"/>
            </a:br>
            <a:r>
              <a:rPr lang="en-US" sz="1600" b="1" dirty="0" smtClean="0"/>
              <a:t>than cantaloupe </a:t>
            </a:r>
            <a:br>
              <a:rPr lang="en-US" sz="1600" b="1" dirty="0" smtClean="0"/>
            </a:br>
            <a:r>
              <a:rPr lang="en-US" sz="1600" b="1" dirty="0" smtClean="0"/>
              <a:t>grown in winter</a:t>
            </a:r>
            <a:r>
              <a:rPr lang="en-US" sz="1600" dirty="0" smtClean="0"/>
              <a:t/>
            </a:r>
            <a:br>
              <a:rPr lang="en-US" sz="1600" dirty="0" smtClean="0"/>
            </a:br>
            <a:endParaRPr lang="en-US" sz="1600" dirty="0" smtClean="0"/>
          </a:p>
          <a:p>
            <a:r>
              <a:rPr lang="en-US" sz="1600" b="1" dirty="0" smtClean="0"/>
              <a:t>Method</a:t>
            </a:r>
            <a:r>
              <a:rPr lang="en-US" sz="1600" dirty="0" smtClean="0"/>
              <a:t/>
            </a:r>
            <a:br>
              <a:rPr lang="en-US" sz="1600" dirty="0" smtClean="0"/>
            </a:br>
            <a:r>
              <a:rPr lang="en-US" sz="1600" b="1" dirty="0" smtClean="0"/>
              <a:t>Crossbreeding cantaloupe and European heritage melons with a gene for a fruity and floral aroma</a:t>
            </a:r>
            <a:r>
              <a:rPr lang="en-US" sz="1600" dirty="0" smtClean="0"/>
              <a:t/>
            </a:r>
            <a:br>
              <a:rPr lang="en-US" sz="1600" dirty="0" smtClean="0"/>
            </a:br>
            <a:endParaRPr lang="en-US" sz="1600" dirty="0" smtClean="0"/>
          </a:p>
          <a:p>
            <a:r>
              <a:rPr lang="en-US" sz="1600" b="1" dirty="0" smtClean="0"/>
              <a:t>Region Grown</a:t>
            </a:r>
            <a:r>
              <a:rPr lang="en-US" sz="1600" dirty="0" smtClean="0"/>
              <a:t/>
            </a:r>
            <a:br>
              <a:rPr lang="en-US" sz="1600" dirty="0" smtClean="0"/>
            </a:br>
            <a:r>
              <a:rPr lang="en-US" sz="1600" b="1" dirty="0" smtClean="0"/>
              <a:t>Arizona, Central America</a:t>
            </a:r>
            <a:r>
              <a:rPr lang="en-US" sz="1600" dirty="0" smtClean="0"/>
              <a:t/>
            </a:r>
            <a:br>
              <a:rPr lang="en-US" sz="1600" dirty="0" smtClean="0"/>
            </a:br>
            <a:endParaRPr lang="en-US" sz="1600" dirty="0" smtClean="0"/>
          </a:p>
          <a:p>
            <a:r>
              <a:rPr lang="en-US" sz="1600" b="1" dirty="0" smtClean="0"/>
              <a:t>Price</a:t>
            </a:r>
            <a:r>
              <a:rPr lang="en-US" sz="1600" dirty="0" smtClean="0"/>
              <a:t/>
            </a:r>
            <a:br>
              <a:rPr lang="en-US" sz="1600" dirty="0" smtClean="0"/>
            </a:br>
            <a:r>
              <a:rPr lang="en-US" sz="1600" b="1" dirty="0" smtClean="0"/>
              <a:t>$3 per melon</a:t>
            </a:r>
            <a:endParaRPr lang="zh-TW" alt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wired.com/images_blogs/wiredscience/2013/12/ff_monsanto3_f.jpg"/>
          <p:cNvPicPr>
            <a:picLocks noChangeAspect="1" noChangeArrowheads="1"/>
          </p:cNvPicPr>
          <p:nvPr/>
        </p:nvPicPr>
        <p:blipFill>
          <a:blip r:embed="rId2" cstate="print"/>
          <a:srcRect/>
          <a:stretch>
            <a:fillRect/>
          </a:stretch>
        </p:blipFill>
        <p:spPr bwMode="auto">
          <a:xfrm>
            <a:off x="0" y="1"/>
            <a:ext cx="5286380" cy="6858000"/>
          </a:xfrm>
          <a:prstGeom prst="rect">
            <a:avLst/>
          </a:prstGeom>
          <a:noFill/>
        </p:spPr>
      </p:pic>
      <p:sp>
        <p:nvSpPr>
          <p:cNvPr id="3" name="矩形 2"/>
          <p:cNvSpPr/>
          <p:nvPr/>
        </p:nvSpPr>
        <p:spPr>
          <a:xfrm>
            <a:off x="5357818" y="142852"/>
            <a:ext cx="3786182" cy="5755422"/>
          </a:xfrm>
          <a:prstGeom prst="rect">
            <a:avLst/>
          </a:prstGeom>
        </p:spPr>
        <p:txBody>
          <a:bodyPr wrap="square">
            <a:spAutoFit/>
          </a:bodyPr>
          <a:lstStyle/>
          <a:p>
            <a:r>
              <a:rPr lang="en-US" sz="1600" b="1" dirty="0" err="1" smtClean="0"/>
              <a:t>EverMild</a:t>
            </a:r>
            <a:r>
              <a:rPr lang="en-US" sz="1600" dirty="0" smtClean="0"/>
              <a:t/>
            </a:r>
            <a:br>
              <a:rPr lang="en-US" sz="1600" dirty="0" smtClean="0"/>
            </a:br>
            <a:r>
              <a:rPr lang="en-US" sz="1600" b="1" dirty="0" smtClean="0"/>
              <a:t>(onion)</a:t>
            </a:r>
            <a:r>
              <a:rPr lang="en-US" sz="1600" dirty="0" smtClean="0"/>
              <a:t/>
            </a:r>
            <a:br>
              <a:rPr lang="en-US" sz="1600" dirty="0" smtClean="0"/>
            </a:br>
            <a:endParaRPr lang="en-US" sz="1600" dirty="0" smtClean="0"/>
          </a:p>
          <a:p>
            <a:r>
              <a:rPr lang="en-US" sz="1600" b="1" dirty="0" smtClean="0"/>
              <a:t>Launched</a:t>
            </a:r>
            <a:r>
              <a:rPr lang="en-US" sz="1600" dirty="0" smtClean="0"/>
              <a:t/>
            </a:r>
            <a:br>
              <a:rPr lang="en-US" sz="1600" dirty="0" smtClean="0"/>
            </a:br>
            <a:r>
              <a:rPr lang="en-US" sz="1600" b="1" dirty="0" smtClean="0"/>
              <a:t>Fall 2010</a:t>
            </a:r>
            <a:r>
              <a:rPr lang="en-US" sz="1600" dirty="0" smtClean="0"/>
              <a:t/>
            </a:r>
            <a:br>
              <a:rPr lang="en-US" sz="1600" dirty="0" smtClean="0"/>
            </a:br>
            <a:endParaRPr lang="en-US" sz="1600" dirty="0" smtClean="0"/>
          </a:p>
          <a:p>
            <a:r>
              <a:rPr lang="en-US" sz="1600" b="1" dirty="0" smtClean="0"/>
              <a:t>Availability</a:t>
            </a:r>
            <a:r>
              <a:rPr lang="en-US" sz="1600" dirty="0" smtClean="0"/>
              <a:t/>
            </a:r>
            <a:br>
              <a:rPr lang="en-US" sz="1600" dirty="0" smtClean="0"/>
            </a:br>
            <a:r>
              <a:rPr lang="en-US" sz="1600" b="1" dirty="0" smtClean="0"/>
              <a:t>September through March</a:t>
            </a:r>
            <a:r>
              <a:rPr lang="en-US" sz="1600" dirty="0" smtClean="0"/>
              <a:t/>
            </a:r>
            <a:br>
              <a:rPr lang="en-US" sz="1600" dirty="0" smtClean="0"/>
            </a:br>
            <a:endParaRPr lang="en-US" sz="1600" dirty="0" smtClean="0"/>
          </a:p>
          <a:p>
            <a:r>
              <a:rPr lang="en-US" sz="1600" b="1" dirty="0" smtClean="0"/>
              <a:t>Trait</a:t>
            </a:r>
            <a:r>
              <a:rPr lang="en-US" sz="1600" dirty="0" smtClean="0"/>
              <a:t/>
            </a:r>
            <a:br>
              <a:rPr lang="en-US" sz="1600" dirty="0" smtClean="0"/>
            </a:br>
            <a:r>
              <a:rPr lang="en-US" sz="1600" b="1" dirty="0" smtClean="0"/>
              <a:t>Mild and sweet, less tear-inducing</a:t>
            </a:r>
            <a:r>
              <a:rPr lang="en-US" sz="1600" dirty="0" smtClean="0"/>
              <a:t/>
            </a:r>
            <a:br>
              <a:rPr lang="en-US" sz="1600" dirty="0" smtClean="0"/>
            </a:br>
            <a:endParaRPr lang="en-US" sz="1600" dirty="0" smtClean="0"/>
          </a:p>
          <a:p>
            <a:r>
              <a:rPr lang="en-US" sz="1600" b="1" dirty="0" smtClean="0"/>
              <a:t>Method</a:t>
            </a:r>
            <a:r>
              <a:rPr lang="en-US" sz="1600" dirty="0" smtClean="0"/>
              <a:t/>
            </a:r>
            <a:br>
              <a:rPr lang="en-US" sz="1600" dirty="0" smtClean="0"/>
            </a:br>
            <a:r>
              <a:rPr lang="en-US" sz="1600" b="1" dirty="0" smtClean="0"/>
              <a:t>Selecting for individual plants that have lower levels of </a:t>
            </a:r>
            <a:r>
              <a:rPr lang="en-US" sz="1600" b="1" dirty="0" err="1" smtClean="0"/>
              <a:t>pyruvate</a:t>
            </a:r>
            <a:r>
              <a:rPr lang="en-US" sz="1600" b="1" dirty="0" smtClean="0"/>
              <a:t>, which affects pungency, and lachrymatory factor</a:t>
            </a:r>
            <a:r>
              <a:rPr lang="en-US" sz="1600" dirty="0" smtClean="0"/>
              <a:t/>
            </a:r>
            <a:br>
              <a:rPr lang="en-US" sz="1600" dirty="0" smtClean="0"/>
            </a:br>
            <a:endParaRPr lang="en-US" sz="1600" dirty="0" smtClean="0"/>
          </a:p>
          <a:p>
            <a:r>
              <a:rPr lang="en-US" sz="1600" b="1" dirty="0" smtClean="0"/>
              <a:t>Region grown</a:t>
            </a:r>
            <a:r>
              <a:rPr lang="en-US" sz="1600" dirty="0" smtClean="0"/>
              <a:t/>
            </a:r>
            <a:br>
              <a:rPr lang="en-US" sz="1600" dirty="0" smtClean="0"/>
            </a:br>
            <a:r>
              <a:rPr lang="en-US" sz="1600" b="1" dirty="0" smtClean="0"/>
              <a:t>Pacific Northwest</a:t>
            </a:r>
            <a:r>
              <a:rPr lang="en-US" sz="1600" dirty="0" smtClean="0"/>
              <a:t/>
            </a:r>
            <a:br>
              <a:rPr lang="en-US" sz="1600" dirty="0" smtClean="0"/>
            </a:br>
            <a:endParaRPr lang="en-US" sz="1600" dirty="0" smtClean="0"/>
          </a:p>
          <a:p>
            <a:r>
              <a:rPr lang="en-US" sz="1600" b="1" dirty="0" smtClean="0"/>
              <a:t>Price</a:t>
            </a:r>
            <a:r>
              <a:rPr lang="en-US" sz="1600" dirty="0" smtClean="0"/>
              <a:t/>
            </a:r>
            <a:br>
              <a:rPr lang="en-US" sz="1600" dirty="0" smtClean="0"/>
            </a:br>
            <a:r>
              <a:rPr lang="en-US" sz="1600" b="1" dirty="0" smtClean="0"/>
              <a:t>$0.70 to $2 per pound</a:t>
            </a:r>
            <a:endParaRPr lang="zh-TW" alt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wired.com/images_blogs/wiredscience/2013/12/ff_monsanto_f.jpg"/>
          <p:cNvPicPr>
            <a:picLocks noChangeAspect="1" noChangeArrowheads="1"/>
          </p:cNvPicPr>
          <p:nvPr/>
        </p:nvPicPr>
        <p:blipFill>
          <a:blip r:embed="rId2" cstate="print"/>
          <a:srcRect/>
          <a:stretch>
            <a:fillRect/>
          </a:stretch>
        </p:blipFill>
        <p:spPr bwMode="auto">
          <a:xfrm>
            <a:off x="0" y="0"/>
            <a:ext cx="5286380" cy="6858000"/>
          </a:xfrm>
          <a:prstGeom prst="rect">
            <a:avLst/>
          </a:prstGeom>
          <a:noFill/>
        </p:spPr>
      </p:pic>
      <p:sp>
        <p:nvSpPr>
          <p:cNvPr id="3" name="矩形 2"/>
          <p:cNvSpPr/>
          <p:nvPr/>
        </p:nvSpPr>
        <p:spPr>
          <a:xfrm>
            <a:off x="5286380" y="285728"/>
            <a:ext cx="3857620" cy="6001643"/>
          </a:xfrm>
          <a:prstGeom prst="rect">
            <a:avLst/>
          </a:prstGeom>
        </p:spPr>
        <p:txBody>
          <a:bodyPr wrap="square">
            <a:spAutoFit/>
          </a:bodyPr>
          <a:lstStyle/>
          <a:p>
            <a:r>
              <a:rPr lang="en-US" sz="1600" b="1" dirty="0" err="1" smtClean="0"/>
              <a:t>Frescada</a:t>
            </a:r>
            <a:r>
              <a:rPr lang="en-US" sz="1600" dirty="0" smtClean="0"/>
              <a:t/>
            </a:r>
            <a:br>
              <a:rPr lang="en-US" sz="1600" dirty="0" smtClean="0"/>
            </a:br>
            <a:r>
              <a:rPr lang="en-US" sz="1600" b="1" dirty="0" smtClean="0"/>
              <a:t>(lettuce)</a:t>
            </a:r>
            <a:r>
              <a:rPr lang="en-US" sz="1600" dirty="0" smtClean="0"/>
              <a:t/>
            </a:r>
            <a:br>
              <a:rPr lang="en-US" sz="1600" dirty="0" smtClean="0"/>
            </a:br>
            <a:endParaRPr lang="en-US" sz="1600" dirty="0" smtClean="0"/>
          </a:p>
          <a:p>
            <a:r>
              <a:rPr lang="en-US" sz="1600" b="1" dirty="0" smtClean="0"/>
              <a:t>Launched</a:t>
            </a:r>
            <a:r>
              <a:rPr lang="en-US" sz="1600" dirty="0" smtClean="0"/>
              <a:t/>
            </a:r>
            <a:br>
              <a:rPr lang="en-US" sz="1600" dirty="0" smtClean="0"/>
            </a:br>
            <a:r>
              <a:rPr lang="en-US" sz="1600" b="1" dirty="0" smtClean="0"/>
              <a:t>Spring 2012</a:t>
            </a:r>
            <a:r>
              <a:rPr lang="en-US" sz="1600" dirty="0" smtClean="0"/>
              <a:t/>
            </a:r>
            <a:br>
              <a:rPr lang="en-US" sz="1600" dirty="0" smtClean="0"/>
            </a:br>
            <a:endParaRPr lang="en-US" sz="1600" dirty="0" smtClean="0"/>
          </a:p>
          <a:p>
            <a:r>
              <a:rPr lang="en-US" sz="1600" b="1" dirty="0" smtClean="0"/>
              <a:t>Availability</a:t>
            </a:r>
            <a:r>
              <a:rPr lang="en-US" sz="1600" dirty="0" smtClean="0"/>
              <a:t/>
            </a:r>
            <a:br>
              <a:rPr lang="en-US" sz="1600" dirty="0" smtClean="0"/>
            </a:br>
            <a:r>
              <a:rPr lang="en-US" sz="1600" b="1" dirty="0" smtClean="0"/>
              <a:t>Year-round</a:t>
            </a:r>
            <a:r>
              <a:rPr lang="en-US" sz="1600" dirty="0" smtClean="0"/>
              <a:t/>
            </a:r>
            <a:br>
              <a:rPr lang="en-US" sz="1600" dirty="0" smtClean="0"/>
            </a:br>
            <a:endParaRPr lang="en-US" sz="1600" dirty="0" smtClean="0"/>
          </a:p>
          <a:p>
            <a:r>
              <a:rPr lang="en-US" sz="1600" b="1" dirty="0" smtClean="0"/>
              <a:t>Trait</a:t>
            </a:r>
            <a:r>
              <a:rPr lang="en-US" sz="1600" dirty="0" smtClean="0"/>
              <a:t/>
            </a:r>
            <a:br>
              <a:rPr lang="en-US" sz="1600" dirty="0" smtClean="0"/>
            </a:br>
            <a:r>
              <a:rPr lang="en-US" sz="1600" b="1" dirty="0" smtClean="0"/>
              <a:t>Crisp leaves with a longer shelf life, plus 146 percent more </a:t>
            </a:r>
            <a:r>
              <a:rPr lang="en-US" sz="1600" b="1" dirty="0" err="1" smtClean="0"/>
              <a:t>folate</a:t>
            </a:r>
            <a:r>
              <a:rPr lang="en-US" sz="1600" b="1" dirty="0" smtClean="0"/>
              <a:t> and 74 percent more vitamin C than ordinary iceberg lettuce</a:t>
            </a:r>
            <a:r>
              <a:rPr lang="en-US" sz="1600" dirty="0" smtClean="0"/>
              <a:t/>
            </a:r>
            <a:br>
              <a:rPr lang="en-US" sz="1600" dirty="0" smtClean="0"/>
            </a:br>
            <a:endParaRPr lang="en-US" sz="1600" dirty="0" smtClean="0"/>
          </a:p>
          <a:p>
            <a:r>
              <a:rPr lang="en-US" sz="1600" b="1" dirty="0" smtClean="0"/>
              <a:t>Method</a:t>
            </a:r>
            <a:r>
              <a:rPr lang="en-US" sz="1600" dirty="0" smtClean="0"/>
              <a:t/>
            </a:r>
            <a:br>
              <a:rPr lang="en-US" sz="1600" dirty="0" smtClean="0"/>
            </a:br>
            <a:r>
              <a:rPr lang="en-US" sz="1600" b="1" dirty="0" smtClean="0"/>
              <a:t>Crossing iceberg lettuce with romaine lettuce</a:t>
            </a:r>
            <a:r>
              <a:rPr lang="en-US" sz="1600" dirty="0" smtClean="0"/>
              <a:t/>
            </a:r>
            <a:br>
              <a:rPr lang="en-US" sz="1600" dirty="0" smtClean="0"/>
            </a:br>
            <a:endParaRPr lang="en-US" sz="1600" dirty="0" smtClean="0"/>
          </a:p>
          <a:p>
            <a:r>
              <a:rPr lang="en-US" sz="1600" b="1" dirty="0" smtClean="0"/>
              <a:t>Region grown</a:t>
            </a:r>
            <a:r>
              <a:rPr lang="en-US" sz="1600" dirty="0" smtClean="0"/>
              <a:t/>
            </a:r>
            <a:br>
              <a:rPr lang="en-US" sz="1600" dirty="0" smtClean="0"/>
            </a:br>
            <a:r>
              <a:rPr lang="en-US" sz="1600" b="1" dirty="0" smtClean="0"/>
              <a:t>Arizona, California</a:t>
            </a:r>
            <a:r>
              <a:rPr lang="en-US" sz="1600" dirty="0" smtClean="0"/>
              <a:t/>
            </a:r>
            <a:br>
              <a:rPr lang="en-US" sz="1600" dirty="0" smtClean="0"/>
            </a:br>
            <a:endParaRPr lang="en-US" sz="1600" dirty="0" smtClean="0"/>
          </a:p>
          <a:p>
            <a:r>
              <a:rPr lang="en-US" sz="1600" b="1" dirty="0" smtClean="0"/>
              <a:t>Price</a:t>
            </a:r>
            <a:r>
              <a:rPr lang="en-US" sz="1600" dirty="0" smtClean="0"/>
              <a:t/>
            </a:r>
            <a:br>
              <a:rPr lang="en-US" sz="1600" dirty="0" smtClean="0"/>
            </a:br>
            <a:r>
              <a:rPr lang="en-US" sz="1600" b="1" dirty="0" smtClean="0"/>
              <a:t>$2.25 to $2.50 per pound</a:t>
            </a:r>
            <a:endParaRPr lang="zh-TW" alt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b="1" cap="all" dirty="0" smtClean="0"/>
              <a:t>I CAN’T BELIEVE IT’S NOT GMO:</a:t>
            </a:r>
            <a:endParaRPr lang="zh-TW" altLang="en-US" dirty="0"/>
          </a:p>
        </p:txBody>
      </p:sp>
      <p:sp>
        <p:nvSpPr>
          <p:cNvPr id="3" name="內容版面配置區 2"/>
          <p:cNvSpPr>
            <a:spLocks noGrp="1"/>
          </p:cNvSpPr>
          <p:nvPr>
            <p:ph idx="1"/>
          </p:nvPr>
        </p:nvSpPr>
        <p:spPr/>
        <p:txBody>
          <a:bodyPr/>
          <a:lstStyle/>
          <a:p>
            <a:r>
              <a:rPr lang="en-US" altLang="zh-TW" sz="2000" dirty="0" smtClean="0"/>
              <a:t>Agriculture giant Monsanto may be best known for genetic modification—like creating corn that resists the effects of Monsanto’s weed killer Roundup. But when it comes to fruits and vegetables you buy in the store, genetic modification is off the menu. Monsanto thinks no one will buy </a:t>
            </a:r>
            <a:r>
              <a:rPr lang="en-US" altLang="zh-TW" sz="2000" dirty="0" err="1" smtClean="0"/>
              <a:t>Frankenfoods</a:t>
            </a:r>
            <a:r>
              <a:rPr lang="en-US" altLang="zh-TW" sz="2000" dirty="0" smtClean="0"/>
              <a:t>, so the company is tweaking its efforts—continuing to map the genetic basis of a plant’s desirable traits but using that data to breed new custom-designed strains the way agronomists have for millennia. Here’s how it works—and how the results differ from GMO crops. Thanks to this cross between high and low tech, a new era of super-produce may be upon us.</a:t>
            </a:r>
            <a:endParaRPr lang="zh-TW" alt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New Monsanto Way</a:t>
            </a:r>
            <a:endParaRPr lang="zh-TW" altLang="en-US" dirty="0"/>
          </a:p>
        </p:txBody>
      </p:sp>
      <p:sp>
        <p:nvSpPr>
          <p:cNvPr id="3" name="內容版面配置區 2"/>
          <p:cNvSpPr>
            <a:spLocks noGrp="1"/>
          </p:cNvSpPr>
          <p:nvPr>
            <p:ph idx="1"/>
          </p:nvPr>
        </p:nvSpPr>
        <p:spPr/>
        <p:txBody>
          <a:bodyPr/>
          <a:lstStyle/>
          <a:p>
            <a:r>
              <a:rPr lang="en-US" sz="1600" b="1" dirty="0" smtClean="0"/>
              <a:t>The Old Way</a:t>
            </a:r>
            <a:br>
              <a:rPr lang="en-US" sz="1600" b="1" dirty="0" smtClean="0"/>
            </a:br>
            <a:r>
              <a:rPr lang="en-US" sz="1600" dirty="0" smtClean="0"/>
              <a:t>Identify plants with recognizable, desirable traits.</a:t>
            </a:r>
            <a:br>
              <a:rPr lang="en-US" sz="1600" dirty="0" smtClean="0"/>
            </a:br>
            <a:r>
              <a:rPr lang="en-US" sz="1600" dirty="0" smtClean="0"/>
              <a:t>Crossbreed those plants together.</a:t>
            </a:r>
            <a:br>
              <a:rPr lang="en-US" sz="1600" dirty="0" smtClean="0"/>
            </a:br>
            <a:r>
              <a:rPr lang="en-US" sz="1600" dirty="0" smtClean="0"/>
              <a:t>Grow the offspring.</a:t>
            </a:r>
            <a:br>
              <a:rPr lang="en-US" sz="1600" dirty="0" smtClean="0"/>
            </a:br>
            <a:r>
              <a:rPr lang="en-US" sz="1600" dirty="0" smtClean="0"/>
              <a:t>Wait to see if the traits show up. Repeat as necessary.</a:t>
            </a:r>
          </a:p>
          <a:p>
            <a:r>
              <a:rPr lang="en-US" sz="1600" b="1" dirty="0" smtClean="0"/>
              <a:t>The Genetic Modification Way</a:t>
            </a:r>
            <a:br>
              <a:rPr lang="en-US" sz="1600" b="1" dirty="0" smtClean="0"/>
            </a:br>
            <a:r>
              <a:rPr lang="en-US" sz="1600" dirty="0" smtClean="0"/>
              <a:t>Identify plants or other organisms with recognizable, desirable traits.</a:t>
            </a:r>
            <a:br>
              <a:rPr lang="en-US" sz="1600" dirty="0" smtClean="0"/>
            </a:br>
            <a:r>
              <a:rPr lang="en-US" sz="1600" dirty="0" smtClean="0"/>
              <a:t>Isolate the genes that manifest those traits.</a:t>
            </a:r>
            <a:br>
              <a:rPr lang="en-US" sz="1600" dirty="0" smtClean="0"/>
            </a:br>
            <a:r>
              <a:rPr lang="en-US" sz="1600" dirty="0" smtClean="0"/>
              <a:t>Use enzymes to clip out those genes and paste them into the genomes of other   plants, or inject them using a “gene gun” (for real) or by piggybacking them on a bacteria or virus.</a:t>
            </a:r>
            <a:br>
              <a:rPr lang="en-US" sz="1600" dirty="0" smtClean="0"/>
            </a:br>
            <a:r>
              <a:rPr lang="en-US" sz="1600" dirty="0" smtClean="0"/>
              <a:t>Grow the plant with the inserted gene. If the gene has successfully incorporated into the plant, you’ll have a novel phenotype.</a:t>
            </a:r>
          </a:p>
          <a:p>
            <a:r>
              <a:rPr lang="en-US" sz="1600" b="1" dirty="0" smtClean="0"/>
              <a:t>The New Monsanto Way</a:t>
            </a:r>
            <a:br>
              <a:rPr lang="en-US" sz="1600" b="1" dirty="0" smtClean="0"/>
            </a:br>
            <a:r>
              <a:rPr lang="en-US" sz="1600" dirty="0" smtClean="0"/>
              <a:t>Identify plants with recognizable, desirable traits.</a:t>
            </a:r>
            <a:br>
              <a:rPr lang="en-US" sz="1600" dirty="0" smtClean="0"/>
            </a:br>
            <a:r>
              <a:rPr lang="en-US" sz="1600" dirty="0" smtClean="0"/>
              <a:t>Crossbreed the plants.</a:t>
            </a:r>
            <a:br>
              <a:rPr lang="en-US" sz="1600" dirty="0" smtClean="0"/>
            </a:br>
            <a:r>
              <a:rPr lang="en-US" sz="1600" dirty="0" smtClean="0"/>
              <a:t>Sift through the offspring genome for known markers for desirable traits.</a:t>
            </a:r>
            <a:br>
              <a:rPr lang="en-US" sz="1600" dirty="0" smtClean="0"/>
            </a:br>
            <a:r>
              <a:rPr lang="en-US" sz="1600" dirty="0" smtClean="0"/>
              <a:t>Grow only the plants with those markers.</a:t>
            </a:r>
          </a:p>
          <a:p>
            <a:endParaRPr lang="zh-TW" alt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Sift(filter) </a:t>
            </a:r>
            <a:r>
              <a:rPr lang="en-US" altLang="zh-TW" sz="3200" dirty="0" smtClean="0"/>
              <a:t>through the offspring genome for known markers for desirable traits…..</a:t>
            </a:r>
            <a:endParaRPr lang="zh-TW" altLang="en-US" sz="3200" dirty="0"/>
          </a:p>
        </p:txBody>
      </p:sp>
      <p:sp>
        <p:nvSpPr>
          <p:cNvPr id="3" name="內容版面配置區 2"/>
          <p:cNvSpPr>
            <a:spLocks noGrp="1"/>
          </p:cNvSpPr>
          <p:nvPr>
            <p:ph idx="1"/>
          </p:nvPr>
        </p:nvSpPr>
        <p:spPr>
          <a:xfrm>
            <a:off x="395536" y="1412776"/>
            <a:ext cx="8229600" cy="4920208"/>
          </a:xfrm>
        </p:spPr>
        <p:txBody>
          <a:bodyPr/>
          <a:lstStyle/>
          <a:p>
            <a:r>
              <a:rPr lang="en-US" altLang="zh-TW" sz="2000" dirty="0" smtClean="0"/>
              <a:t>Monsanto also has developed a seed chipper that sorts and shaves off varying samples of genetic material from soybean seeds. Researchers then can scan tiny genetic variations--down to a single nucleotide--to determine if it will result in plants with desirable traits. </a:t>
            </a:r>
            <a:r>
              <a:rPr lang="en-US" altLang="zh-TW" sz="2000" i="1" dirty="0" smtClean="0">
                <a:solidFill>
                  <a:srgbClr val="FF0000"/>
                </a:solidFill>
              </a:rPr>
              <a:t>This is done without having to grow the seed into a plant. The computer model can predict inheritance patterns, allowing researchers to tell which desired traits will be passed to successive generations. This is breeding without the actual need to physically perform it. </a:t>
            </a:r>
            <a:r>
              <a:rPr lang="en-US" altLang="zh-TW" sz="2000" dirty="0" smtClean="0"/>
              <a:t>If actual breeding were done, the odds of combining 20 different characteristics into one plant are 1 in 2-trillion. This could take over one thousand years in nature, but only takes Monsanto several years.</a:t>
            </a:r>
          </a:p>
          <a:p>
            <a:r>
              <a:rPr lang="en-US" altLang="zh-TW" sz="2000" dirty="0" smtClean="0"/>
              <a:t>What is amazing is that all this can be </a:t>
            </a:r>
            <a:r>
              <a:rPr lang="en-US" altLang="zh-TW" sz="2000" i="1" dirty="0" smtClean="0">
                <a:solidFill>
                  <a:srgbClr val="FF0000"/>
                </a:solidFill>
              </a:rPr>
              <a:t>accomplished without any genetic engineering</a:t>
            </a:r>
            <a:r>
              <a:rPr lang="en-US" altLang="zh-TW" sz="2000" dirty="0" smtClean="0"/>
              <a:t>. No genes are inserted into any genomes. These technologies identify highly desirable traits and allow for enhanced products without any stigma of being GMO.</a:t>
            </a:r>
          </a:p>
          <a:p>
            <a:endParaRPr lang="zh-TW" alt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60648"/>
            <a:ext cx="8928992" cy="954088"/>
          </a:xfrm>
        </p:spPr>
        <p:txBody>
          <a:bodyPr/>
          <a:lstStyle/>
          <a:p>
            <a:r>
              <a:rPr lang="en-US" altLang="zh-TW" sz="3600" dirty="0" smtClean="0"/>
              <a:t>Seed Chipping Technology: </a:t>
            </a:r>
            <a:br>
              <a:rPr lang="en-US" altLang="zh-TW" sz="3600" dirty="0" smtClean="0"/>
            </a:br>
            <a:r>
              <a:rPr lang="en-US" altLang="zh-TW" sz="3600" dirty="0" smtClean="0"/>
              <a:t>Sequencing and Decoding the Genome</a:t>
            </a:r>
            <a:endParaRPr lang="zh-TW" altLang="en-US" sz="3600" dirty="0"/>
          </a:p>
        </p:txBody>
      </p:sp>
      <p:sp>
        <p:nvSpPr>
          <p:cNvPr id="3" name="內容版面配置區 2"/>
          <p:cNvSpPr>
            <a:spLocks noGrp="1"/>
          </p:cNvSpPr>
          <p:nvPr>
            <p:ph idx="1"/>
          </p:nvPr>
        </p:nvSpPr>
        <p:spPr/>
        <p:txBody>
          <a:bodyPr/>
          <a:lstStyle/>
          <a:p>
            <a:r>
              <a:rPr lang="en-US" altLang="zh-TW" dirty="0" smtClean="0">
                <a:hlinkClick r:id="rId2"/>
              </a:rPr>
              <a:t>http://www.youtube.com/watch?v=gCb9TSpuxUU</a:t>
            </a:r>
            <a:endParaRPr lang="en-US" altLang="zh-TW" dirty="0" smtClean="0"/>
          </a:p>
          <a:p>
            <a:r>
              <a:rPr lang="en-US" altLang="zh-TW" dirty="0" smtClean="0">
                <a:hlinkClick r:id="rId3"/>
              </a:rPr>
              <a:t>http://www.youtube.com/watch?v=9MSH9ovXo1c</a:t>
            </a:r>
            <a:endParaRPr lang="en-US" altLang="zh-TW" dirty="0" smtClean="0"/>
          </a:p>
          <a:p>
            <a:r>
              <a:rPr lang="en-US" altLang="zh-TW" dirty="0" smtClean="0">
                <a:hlinkClick r:id="rId4"/>
              </a:rPr>
              <a:t>http://www.youtube.com/watch?v=zP8z0XokGDk</a:t>
            </a:r>
            <a:endParaRPr lang="en-US" altLang="zh-TW" dirty="0" smtClean="0"/>
          </a:p>
          <a:p>
            <a:endParaRPr lang="zh-TW"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8062664" cy="1470025"/>
          </a:xfrm>
        </p:spPr>
        <p:txBody>
          <a:bodyPr/>
          <a:lstStyle/>
          <a:p>
            <a:r>
              <a:rPr lang="en-US" altLang="zh-TW" dirty="0" smtClean="0"/>
              <a:t>Generic Modification Engineering: </a:t>
            </a:r>
            <a:br>
              <a:rPr lang="en-US" altLang="zh-TW" dirty="0" smtClean="0"/>
            </a:br>
            <a:r>
              <a:rPr lang="en-US" altLang="zh-TW" dirty="0" smtClean="0"/>
              <a:t>GMO to </a:t>
            </a:r>
            <a:r>
              <a:rPr lang="en-US" altLang="zh-TW" dirty="0" err="1" smtClean="0"/>
              <a:t>Frankenfoods</a:t>
            </a:r>
            <a:r>
              <a:rPr lang="en-US" altLang="zh-TW" dirty="0" smtClean="0"/>
              <a:t>,</a:t>
            </a:r>
            <a:endParaRPr lang="zh-TW"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GMO</a:t>
            </a:r>
            <a:endParaRPr lang="zh-TW" altLang="en-US" dirty="0"/>
          </a:p>
        </p:txBody>
      </p:sp>
      <p:sp>
        <p:nvSpPr>
          <p:cNvPr id="3" name="內容版面配置區 2"/>
          <p:cNvSpPr>
            <a:spLocks noGrp="1"/>
          </p:cNvSpPr>
          <p:nvPr>
            <p:ph idx="1"/>
          </p:nvPr>
        </p:nvSpPr>
        <p:spPr/>
        <p:txBody>
          <a:bodyPr/>
          <a:lstStyle/>
          <a:p>
            <a:r>
              <a:rPr lang="en-US" altLang="zh-TW" dirty="0" smtClean="0"/>
              <a:t>Big GMOs: Corn, Cotton, Soy, and Canola, </a:t>
            </a:r>
            <a:r>
              <a:rPr lang="en-US" altLang="zh-TW" dirty="0" err="1" smtClean="0"/>
              <a:t>Alifafa</a:t>
            </a:r>
            <a:r>
              <a:rPr lang="en-US" altLang="zh-TW" dirty="0" smtClean="0"/>
              <a:t>, and Sugar Beat etc.</a:t>
            </a:r>
          </a:p>
          <a:p>
            <a:endParaRPr lang="zh-TW" altLang="en-US" dirty="0"/>
          </a:p>
        </p:txBody>
      </p:sp>
      <p:pic>
        <p:nvPicPr>
          <p:cNvPr id="9218" name="Picture 2" descr="10 Biggest GMO Offenders"/>
          <p:cNvPicPr>
            <a:picLocks noChangeAspect="1" noChangeArrowheads="1"/>
          </p:cNvPicPr>
          <p:nvPr/>
        </p:nvPicPr>
        <p:blipFill>
          <a:blip r:embed="rId2" cstate="print"/>
          <a:srcRect/>
          <a:stretch>
            <a:fillRect/>
          </a:stretch>
        </p:blipFill>
        <p:spPr bwMode="auto">
          <a:xfrm>
            <a:off x="683568" y="2636912"/>
            <a:ext cx="7620000" cy="39909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Open-Ended Q’s</a:t>
            </a:r>
            <a:endParaRPr lang="zh-TW" altLang="en-US" dirty="0"/>
          </a:p>
        </p:txBody>
      </p:sp>
      <p:sp>
        <p:nvSpPr>
          <p:cNvPr id="3" name="內容版面配置區 2"/>
          <p:cNvSpPr>
            <a:spLocks noGrp="1"/>
          </p:cNvSpPr>
          <p:nvPr>
            <p:ph idx="1"/>
          </p:nvPr>
        </p:nvSpPr>
        <p:spPr/>
        <p:txBody>
          <a:bodyPr/>
          <a:lstStyle/>
          <a:p>
            <a:r>
              <a:rPr lang="en-US" altLang="zh-TW" dirty="0" smtClean="0"/>
              <a:t>Your knowing about agriculture and food Industries?</a:t>
            </a:r>
          </a:p>
          <a:p>
            <a:r>
              <a:rPr lang="en-US" altLang="zh-TW" dirty="0" smtClean="0"/>
              <a:t>Any farming or agriculture experience?</a:t>
            </a:r>
          </a:p>
          <a:p>
            <a:r>
              <a:rPr lang="en-US" altLang="zh-TW" dirty="0" smtClean="0"/>
              <a:t>Aiming career in food or </a:t>
            </a:r>
            <a:r>
              <a:rPr lang="en-US" altLang="zh-TW" smtClean="0"/>
              <a:t>agriculture industries?</a:t>
            </a:r>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obotic Breeding: Robot-assisted genetic analysis helps plant breeders combine several genetic traits into one plant breed."/>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p:spPr>
      </p:pic>
      <p:sp>
        <p:nvSpPr>
          <p:cNvPr id="3" name="矩形 2"/>
          <p:cNvSpPr/>
          <p:nvPr/>
        </p:nvSpPr>
        <p:spPr>
          <a:xfrm>
            <a:off x="107504" y="0"/>
            <a:ext cx="4572000" cy="1200329"/>
          </a:xfrm>
          <a:prstGeom prst="rect">
            <a:avLst/>
          </a:prstGeom>
        </p:spPr>
        <p:txBody>
          <a:bodyPr>
            <a:spAutoFit/>
          </a:bodyPr>
          <a:lstStyle/>
          <a:p>
            <a:r>
              <a:rPr lang="en-US" altLang="zh-TW" dirty="0" smtClean="0"/>
              <a:t>Illustration by James </a:t>
            </a:r>
            <a:r>
              <a:rPr lang="en-US" altLang="zh-TW" dirty="0" err="1" smtClean="0"/>
              <a:t>ProvostRobotic</a:t>
            </a:r>
            <a:r>
              <a:rPr lang="en-US" altLang="zh-TW" dirty="0" smtClean="0"/>
              <a:t> Breeding: Robot-assisted genetic analysis helps plant breeders combine several genetic traits into one plant breed.</a:t>
            </a:r>
            <a:endParaRPr lang="zh-TW" altLang="en-US" dirty="0"/>
          </a:p>
        </p:txBody>
      </p:sp>
      <p:sp>
        <p:nvSpPr>
          <p:cNvPr id="4" name="矩形 3"/>
          <p:cNvSpPr/>
          <p:nvPr/>
        </p:nvSpPr>
        <p:spPr>
          <a:xfrm>
            <a:off x="4355976" y="476672"/>
            <a:ext cx="4572000" cy="646331"/>
          </a:xfrm>
          <a:prstGeom prst="rect">
            <a:avLst/>
          </a:prstGeom>
        </p:spPr>
        <p:txBody>
          <a:bodyPr>
            <a:spAutoFit/>
          </a:bodyPr>
          <a:lstStyle/>
          <a:p>
            <a:r>
              <a:rPr lang="en-US" altLang="zh-TW" dirty="0" smtClean="0">
                <a:hlinkClick r:id="rId3"/>
              </a:rPr>
              <a:t>http://www.youtube.com/watch?v=XFVU46mJCUE#at=12</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GMO </a:t>
            </a:r>
            <a:r>
              <a:rPr lang="en-US" altLang="zh-TW" dirty="0" err="1" smtClean="0"/>
              <a:t>vs</a:t>
            </a:r>
            <a:r>
              <a:rPr lang="en-US" altLang="zh-TW" dirty="0" smtClean="0"/>
              <a:t> </a:t>
            </a:r>
            <a:r>
              <a:rPr lang="en-US" altLang="zh-TW" dirty="0" err="1" smtClean="0"/>
              <a:t>Crossbread</a:t>
            </a:r>
            <a:endParaRPr lang="zh-TW" altLang="en-US" dirty="0"/>
          </a:p>
        </p:txBody>
      </p:sp>
      <p:sp>
        <p:nvSpPr>
          <p:cNvPr id="3" name="內容版面配置區 2"/>
          <p:cNvSpPr>
            <a:spLocks noGrp="1"/>
          </p:cNvSpPr>
          <p:nvPr>
            <p:ph idx="1"/>
          </p:nvPr>
        </p:nvSpPr>
        <p:spPr/>
        <p:txBody>
          <a:bodyPr/>
          <a:lstStyle/>
          <a:p>
            <a:r>
              <a:rPr lang="en-US" altLang="zh-TW" sz="2800" dirty="0" smtClean="0"/>
              <a:t>The difference is pretty large. In regular cross pollination, the species being crossed have to be related . . . basically respecting their common evolutionary origin. But with GMOs, you can take any gene from any species and splice it into a crop. So you get fish genes in tomatoes or the like.</a:t>
            </a:r>
            <a:br>
              <a:rPr lang="en-US" altLang="zh-TW" sz="2800" dirty="0" smtClean="0"/>
            </a:br>
            <a:r>
              <a:rPr lang="en-US" altLang="zh-TW" sz="2800" dirty="0" smtClean="0"/>
              <a:t/>
            </a:r>
            <a:br>
              <a:rPr lang="en-US" altLang="zh-TW" sz="2800" dirty="0" smtClean="0"/>
            </a:br>
            <a:r>
              <a:rPr lang="en-US" altLang="zh-TW" sz="2800" dirty="0" smtClean="0"/>
              <a:t>Read more: </a:t>
            </a:r>
            <a:r>
              <a:rPr lang="en-US" altLang="zh-TW" sz="2800" dirty="0" smtClean="0">
                <a:hlinkClick r:id="rId2"/>
              </a:rPr>
              <a:t>http://www.mnn.com/food/healthy-eating/stories/genetic-engineering-vs-selective-breeding#ixzz3Fu6MXA8M</a:t>
            </a:r>
            <a:endParaRPr lang="zh-TW"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GMO Introduction</a:t>
            </a:r>
            <a:endParaRPr lang="zh-TW" altLang="en-US" dirty="0"/>
          </a:p>
        </p:txBody>
      </p:sp>
      <p:sp>
        <p:nvSpPr>
          <p:cNvPr id="3" name="內容版面配置區 2"/>
          <p:cNvSpPr>
            <a:spLocks noGrp="1"/>
          </p:cNvSpPr>
          <p:nvPr>
            <p:ph idx="1"/>
          </p:nvPr>
        </p:nvSpPr>
        <p:spPr>
          <a:xfrm>
            <a:off x="395536" y="1340768"/>
            <a:ext cx="8229600" cy="4920208"/>
          </a:xfrm>
        </p:spPr>
        <p:txBody>
          <a:bodyPr/>
          <a:lstStyle/>
          <a:p>
            <a:r>
              <a:rPr lang="en-US" altLang="zh-TW" sz="2200" dirty="0" smtClean="0"/>
              <a:t>Papaya’s </a:t>
            </a:r>
            <a:r>
              <a:rPr lang="en-US" altLang="zh-TW" sz="2200" dirty="0" smtClean="0">
                <a:hlinkClick r:id="rId2"/>
              </a:rPr>
              <a:t>http://www.youtube.com/watch?v=2G-yUuiqIZ0</a:t>
            </a:r>
            <a:endParaRPr lang="en-US" altLang="zh-TW" sz="2200" dirty="0" smtClean="0"/>
          </a:p>
          <a:p>
            <a:r>
              <a:rPr lang="en-US" altLang="zh-TW" sz="2200" dirty="0" smtClean="0"/>
              <a:t>Monsanto’s </a:t>
            </a:r>
            <a:r>
              <a:rPr lang="en-US" altLang="zh-TW" sz="2200" dirty="0" smtClean="0">
                <a:hlinkClick r:id="rId3"/>
              </a:rPr>
              <a:t>http://www.youtube.com/watch?v=jAP6ZtfP9ZQ</a:t>
            </a:r>
            <a:endParaRPr lang="en-US" altLang="zh-TW" sz="2200" dirty="0" smtClean="0"/>
          </a:p>
          <a:p>
            <a:r>
              <a:rPr lang="en-US" altLang="zh-TW" sz="2200" dirty="0" smtClean="0"/>
              <a:t>Non-Browning GMO Apple: Recent mapping of apple’s genome revealed that PPO is genetically encoded in a diverse, multi-gene family. Apples have at least eight PPO genes, in three main PPO gene families.  To breed a truly </a:t>
            </a:r>
            <a:r>
              <a:rPr lang="en-US" altLang="zh-TW" sz="2200" dirty="0" err="1" smtClean="0"/>
              <a:t>nonbrowning</a:t>
            </a:r>
            <a:r>
              <a:rPr lang="en-US" altLang="zh-TW" sz="2200" dirty="0" smtClean="0"/>
              <a:t> apple, all of the active PPO genes must be silenced. Arctic® apples have been genetically engineered to produce little or no PPO enzyme, so cell disruption doesn’t lead to browning.  </a:t>
            </a:r>
            <a:r>
              <a:rPr lang="en-US" altLang="zh-TW" sz="2200" dirty="0" smtClean="0">
                <a:hlinkClick r:id="rId4"/>
              </a:rPr>
              <a:t>https://sg.news.yahoo.com/video/time-lapse-conventional-apple-vs-175203750.html</a:t>
            </a:r>
            <a:r>
              <a:rPr lang="en-US" altLang="zh-TW" sz="2200" dirty="0" smtClean="0"/>
              <a:t> </a:t>
            </a:r>
            <a:r>
              <a:rPr lang="en-US" altLang="zh-TW" sz="2200" dirty="0" smtClean="0">
                <a:hlinkClick r:id="rId5"/>
              </a:rPr>
              <a:t>http://www.okspecialtyfruits.com/arctic-apples</a:t>
            </a:r>
            <a:endParaRPr lang="en-US" altLang="zh-TW" sz="2200" dirty="0" smtClean="0"/>
          </a:p>
          <a:p>
            <a:endParaRPr lang="en-US" altLang="zh-TW" sz="2200" dirty="0" smtClean="0"/>
          </a:p>
          <a:p>
            <a:endParaRPr lang="en-US" altLang="zh-TW" sz="2200" dirty="0" smtClean="0"/>
          </a:p>
          <a:p>
            <a:endParaRPr lang="en-US" altLang="zh-TW" sz="2200" dirty="0" smtClean="0"/>
          </a:p>
          <a:p>
            <a:endParaRPr lang="en-US" altLang="zh-TW" sz="2200" dirty="0" smtClean="0"/>
          </a:p>
          <a:p>
            <a:endParaRPr lang="en-US" altLang="zh-TW" sz="22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How Technology to Feed the World of Nine Billions 2050</a:t>
            </a:r>
            <a:endParaRPr lang="zh-TW"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Thinking</a:t>
            </a:r>
            <a:endParaRPr lang="zh-TW" altLang="en-US" dirty="0"/>
          </a:p>
        </p:txBody>
      </p:sp>
      <p:sp>
        <p:nvSpPr>
          <p:cNvPr id="3" name="內容版面配置區 2"/>
          <p:cNvSpPr>
            <a:spLocks noGrp="1"/>
          </p:cNvSpPr>
          <p:nvPr>
            <p:ph idx="1"/>
          </p:nvPr>
        </p:nvSpPr>
        <p:spPr>
          <a:xfrm>
            <a:off x="395536" y="1412776"/>
            <a:ext cx="8229600" cy="4920208"/>
          </a:xfrm>
        </p:spPr>
        <p:txBody>
          <a:bodyPr/>
          <a:lstStyle/>
          <a:p>
            <a:r>
              <a:rPr lang="en-US" altLang="zh-TW" dirty="0" smtClean="0"/>
              <a:t>Experts agree that increased production must be achieved by increasing yields while using fewer resources and minimizing or reversing environmental impacts. This “sustainable intensification” approach is fundamentally about making the current agricultural system more efficient through the use of new technologies or by improving current production systems</a:t>
            </a:r>
            <a:endParaRPr lang="zh-TW"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Agriculture Technology</a:t>
            </a:r>
            <a:endParaRPr lang="zh-TW" altLang="en-US" dirty="0"/>
          </a:p>
        </p:txBody>
      </p:sp>
      <p:sp>
        <p:nvSpPr>
          <p:cNvPr id="3" name="內容版面配置區 2"/>
          <p:cNvSpPr>
            <a:spLocks noGrp="1"/>
          </p:cNvSpPr>
          <p:nvPr>
            <p:ph idx="1"/>
          </p:nvPr>
        </p:nvSpPr>
        <p:spPr>
          <a:xfrm>
            <a:off x="467544" y="1268760"/>
            <a:ext cx="8229600" cy="4920208"/>
          </a:xfrm>
        </p:spPr>
        <p:txBody>
          <a:bodyPr/>
          <a:lstStyle/>
          <a:p>
            <a:r>
              <a:rPr lang="en-US" altLang="zh-TW" sz="2000" dirty="0" smtClean="0"/>
              <a:t>No-till farming(Planting is done right through the residues of previous plantings) </a:t>
            </a:r>
          </a:p>
          <a:p>
            <a:r>
              <a:rPr lang="en-US" altLang="zh-TW" sz="2000" dirty="0" smtClean="0"/>
              <a:t>Integrated soil fertility management (ISFM)</a:t>
            </a:r>
            <a:endParaRPr lang="zh-TW" altLang="en-US" sz="2000" dirty="0" smtClean="0"/>
          </a:p>
          <a:p>
            <a:r>
              <a:rPr lang="en-US" altLang="zh-TW" sz="2000" dirty="0" smtClean="0"/>
              <a:t>Precision agriculture (PA)</a:t>
            </a:r>
            <a:endParaRPr lang="zh-TW" altLang="en-US" sz="2000" dirty="0" smtClean="0"/>
          </a:p>
          <a:p>
            <a:r>
              <a:rPr lang="en-US" altLang="zh-TW" sz="2000" dirty="0" smtClean="0"/>
              <a:t>Organic agriculture (OA)</a:t>
            </a:r>
            <a:endParaRPr lang="zh-TW" altLang="en-US" sz="2000" dirty="0" smtClean="0"/>
          </a:p>
          <a:p>
            <a:r>
              <a:rPr lang="en-US" altLang="zh-TW" sz="2000" dirty="0" smtClean="0"/>
              <a:t>Nitrogen-use efficiency (NUE)</a:t>
            </a:r>
            <a:endParaRPr lang="zh-TW" altLang="en-US" sz="2000" dirty="0" smtClean="0"/>
          </a:p>
          <a:p>
            <a:r>
              <a:rPr lang="en-US" altLang="zh-TW" sz="2000" dirty="0" smtClean="0"/>
              <a:t>Water harvesting</a:t>
            </a:r>
            <a:endParaRPr lang="zh-TW" altLang="en-US" sz="2000" dirty="0" smtClean="0"/>
          </a:p>
          <a:p>
            <a:r>
              <a:rPr lang="en-US" altLang="zh-TW" sz="2000" dirty="0" smtClean="0"/>
              <a:t>Drip irrigation</a:t>
            </a:r>
            <a:endParaRPr lang="zh-TW" altLang="en-US" sz="2000" dirty="0" smtClean="0"/>
          </a:p>
          <a:p>
            <a:r>
              <a:rPr lang="en-US" altLang="zh-TW" sz="2000" dirty="0" smtClean="0"/>
              <a:t>Sprinkler irrigation</a:t>
            </a:r>
            <a:endParaRPr lang="zh-TW" altLang="en-US" sz="2000" dirty="0" smtClean="0"/>
          </a:p>
          <a:p>
            <a:r>
              <a:rPr lang="en-US" altLang="zh-TW" sz="2000" dirty="0" smtClean="0">
                <a:solidFill>
                  <a:srgbClr val="FF0000"/>
                </a:solidFill>
              </a:rPr>
              <a:t>Improved varieties—drought-tolerant characters</a:t>
            </a:r>
            <a:endParaRPr lang="zh-TW" altLang="en-US" sz="2000" dirty="0" smtClean="0">
              <a:solidFill>
                <a:srgbClr val="FF0000"/>
              </a:solidFill>
            </a:endParaRPr>
          </a:p>
          <a:p>
            <a:r>
              <a:rPr lang="en-US" altLang="zh-TW" sz="2000" dirty="0" smtClean="0">
                <a:solidFill>
                  <a:srgbClr val="FF0000"/>
                </a:solidFill>
              </a:rPr>
              <a:t>Improved varieties—heat-tolerant characters</a:t>
            </a:r>
            <a:endParaRPr lang="zh-TW" altLang="en-US" sz="2000" dirty="0" smtClean="0">
              <a:solidFill>
                <a:srgbClr val="FF0000"/>
              </a:solidFill>
            </a:endParaRPr>
          </a:p>
          <a:p>
            <a:r>
              <a:rPr lang="en-US" altLang="zh-TW" sz="2000" dirty="0" smtClean="0"/>
              <a:t>Crop protection</a:t>
            </a:r>
          </a:p>
          <a:p>
            <a:endParaRPr lang="zh-TW" altLang="en-US" sz="2000" dirty="0"/>
          </a:p>
        </p:txBody>
      </p:sp>
      <p:sp>
        <p:nvSpPr>
          <p:cNvPr id="5" name="矩形 4"/>
          <p:cNvSpPr/>
          <p:nvPr/>
        </p:nvSpPr>
        <p:spPr>
          <a:xfrm>
            <a:off x="1763688" y="6453336"/>
            <a:ext cx="5400600" cy="276999"/>
          </a:xfrm>
          <a:prstGeom prst="rect">
            <a:avLst/>
          </a:prstGeom>
        </p:spPr>
        <p:txBody>
          <a:bodyPr wrap="square">
            <a:spAutoFit/>
          </a:bodyPr>
          <a:lstStyle/>
          <a:p>
            <a:r>
              <a:rPr lang="en-US" altLang="zh-TW" sz="1200" dirty="0" smtClean="0"/>
              <a:t>http://www.ifpri.org/publication/food-security-world-natural-resource-scarcity</a:t>
            </a:r>
            <a:endParaRPr lang="zh-TW" alt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Vertical Farming</a:t>
            </a:r>
            <a:endParaRPr lang="zh-TW" altLang="en-US" dirty="0"/>
          </a:p>
        </p:txBody>
      </p:sp>
      <p:sp>
        <p:nvSpPr>
          <p:cNvPr id="3" name="內容版面配置區 2"/>
          <p:cNvSpPr>
            <a:spLocks noGrp="1"/>
          </p:cNvSpPr>
          <p:nvPr>
            <p:ph idx="1"/>
          </p:nvPr>
        </p:nvSpPr>
        <p:spPr/>
        <p:txBody>
          <a:bodyPr/>
          <a:lstStyle/>
          <a:p>
            <a:r>
              <a:rPr lang="en-US" altLang="zh-TW" dirty="0" smtClean="0"/>
              <a:t>http://www.youtube.com/watch?v=2nFQOkzEjxQ</a:t>
            </a:r>
          </a:p>
          <a:p>
            <a:r>
              <a:rPr lang="en-US" altLang="zh-TW" dirty="0" smtClean="0">
                <a:hlinkClick r:id="rId2"/>
              </a:rPr>
              <a:t>http://www.youtube.com/watch?v=NnycizKw04s</a:t>
            </a:r>
            <a:endParaRPr lang="en-US" altLang="zh-TW"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8"/>
            <a:ext cx="3744416" cy="2808312"/>
          </a:xfrm>
        </p:spPr>
        <p:txBody>
          <a:bodyPr/>
          <a:lstStyle/>
          <a:p>
            <a:pPr algn="l"/>
            <a:r>
              <a:rPr lang="en-US" altLang="zh-TW" sz="2800" dirty="0" smtClean="0"/>
              <a:t>The farm uses 17,500 LED lights spread over 18 cultivation racks reaching 15 levels high.</a:t>
            </a:r>
            <a:endParaRPr lang="zh-TW" altLang="en-US" sz="2800" dirty="0"/>
          </a:p>
        </p:txBody>
      </p:sp>
      <p:sp>
        <p:nvSpPr>
          <p:cNvPr id="3" name="內容版面配置區 2"/>
          <p:cNvSpPr>
            <a:spLocks noGrp="1"/>
          </p:cNvSpPr>
          <p:nvPr>
            <p:ph idx="1"/>
          </p:nvPr>
        </p:nvSpPr>
        <p:spPr>
          <a:xfrm>
            <a:off x="467544" y="4293096"/>
            <a:ext cx="8435280" cy="2183904"/>
          </a:xfrm>
        </p:spPr>
        <p:txBody>
          <a:bodyPr/>
          <a:lstStyle/>
          <a:p>
            <a:r>
              <a:rPr lang="en-US" altLang="zh-TW" sz="1400" dirty="0" smtClean="0"/>
              <a:t>The LED lights are a key part of the farm’s magic. They allow factory to control the night-and-day cycle and accelerate growth. “What we need to do is not just setting up more days and nights,”  but  “We want to achieve the best combination of photosynthesis during the day and breathing at night by controlling the lighting and the environment.”</a:t>
            </a:r>
          </a:p>
          <a:p>
            <a:r>
              <a:rPr lang="en-US" altLang="zh-TW" sz="1400" dirty="0" smtClean="0"/>
              <a:t>The systems allows him to grow lettuce full of vitamins and minerals two-and-a-half times faster than an outdoor farm. He is also able to cut discarded produce from 50 percent to just 10 percent of the harvest, compared to a conventional farm. As a result, the farms productivity per square foot is up 100-fold, he says.</a:t>
            </a:r>
          </a:p>
          <a:p>
            <a:r>
              <a:rPr lang="en-US" altLang="zh-TW" sz="1400" dirty="0" smtClean="0"/>
              <a:t>By controlling temperature, humidity and irrigation, the farm can also cut its water usage to just 1 percent of the amount needed by outdoor fields.</a:t>
            </a:r>
            <a:endParaRPr lang="zh-TW" altLang="en-US" sz="1400" dirty="0"/>
          </a:p>
        </p:txBody>
      </p:sp>
      <p:pic>
        <p:nvPicPr>
          <p:cNvPr id="1026" name="Picture 2" descr="image"/>
          <p:cNvPicPr>
            <a:picLocks noChangeAspect="1" noChangeArrowheads="1"/>
          </p:cNvPicPr>
          <p:nvPr/>
        </p:nvPicPr>
        <p:blipFill>
          <a:blip r:embed="rId2" cstate="print"/>
          <a:srcRect/>
          <a:stretch>
            <a:fillRect/>
          </a:stretch>
        </p:blipFill>
        <p:spPr bwMode="auto">
          <a:xfrm>
            <a:off x="4067944" y="692696"/>
            <a:ext cx="4865404" cy="324036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88913"/>
            <a:ext cx="8229600" cy="865187"/>
          </a:xfrm>
          <a:prstGeom prst="rect">
            <a:avLst/>
          </a:prstGeom>
        </p:spPr>
        <p:txBody>
          <a:bodyPr/>
          <a:lstStyle/>
          <a:p>
            <a:pPr algn="ctr"/>
            <a:r>
              <a:rPr lang="en-US" altLang="zh-TW" sz="4000" dirty="0" smtClean="0"/>
              <a:t>The Indoor </a:t>
            </a:r>
            <a:r>
              <a:rPr lang="en-US" altLang="zh-TW" sz="4000" dirty="0" err="1" smtClean="0"/>
              <a:t>Aquaponics</a:t>
            </a:r>
            <a:r>
              <a:rPr lang="en-US" altLang="zh-TW" sz="4000" dirty="0" smtClean="0"/>
              <a:t> Farm</a:t>
            </a:r>
            <a:endParaRPr lang="en-US" altLang="zh-TW" sz="4000" dirty="0"/>
          </a:p>
        </p:txBody>
      </p:sp>
      <p:pic>
        <p:nvPicPr>
          <p:cNvPr id="22530" name="Picture 2" descr="aquaponics"/>
          <p:cNvPicPr>
            <a:picLocks noChangeAspect="1" noChangeArrowheads="1"/>
          </p:cNvPicPr>
          <p:nvPr/>
        </p:nvPicPr>
        <p:blipFill>
          <a:blip r:embed="rId2" cstate="print"/>
          <a:srcRect/>
          <a:stretch>
            <a:fillRect/>
          </a:stretch>
        </p:blipFill>
        <p:spPr bwMode="auto">
          <a:xfrm>
            <a:off x="179512" y="1268760"/>
            <a:ext cx="5562600" cy="4603999"/>
          </a:xfrm>
          <a:prstGeom prst="rect">
            <a:avLst/>
          </a:prstGeom>
          <a:noFill/>
        </p:spPr>
      </p:pic>
      <p:sp>
        <p:nvSpPr>
          <p:cNvPr id="5" name="矩形 4"/>
          <p:cNvSpPr/>
          <p:nvPr/>
        </p:nvSpPr>
        <p:spPr>
          <a:xfrm>
            <a:off x="5724128" y="1268760"/>
            <a:ext cx="3419872" cy="3970318"/>
          </a:xfrm>
          <a:prstGeom prst="rect">
            <a:avLst/>
          </a:prstGeom>
        </p:spPr>
        <p:txBody>
          <a:bodyPr wrap="square">
            <a:spAutoFit/>
          </a:bodyPr>
          <a:lstStyle/>
          <a:p>
            <a:r>
              <a:rPr lang="en-US" altLang="zh-TW" dirty="0" smtClean="0"/>
              <a:t>Hydroponics is the art of </a:t>
            </a:r>
            <a:r>
              <a:rPr lang="en-US" altLang="zh-TW" dirty="0" err="1" smtClean="0"/>
              <a:t>soiless</a:t>
            </a:r>
            <a:r>
              <a:rPr lang="en-US" altLang="zh-TW" dirty="0" smtClean="0"/>
              <a:t> agriculture. Here the growing medium is a pH adjusted water solution. The required minerals are dissolved in the water and absorbed easily. In fact, research has proven that plant roots absorb minerals easier when in water than when in soil. Sometimes inert medium is used to hold the roots e.g. sand, gravel, vermiculite, </a:t>
            </a:r>
            <a:r>
              <a:rPr lang="en-US" altLang="zh-TW" dirty="0" err="1" smtClean="0"/>
              <a:t>rockwool</a:t>
            </a:r>
            <a:r>
              <a:rPr lang="en-US" altLang="zh-TW" dirty="0" smtClean="0"/>
              <a:t>, </a:t>
            </a:r>
            <a:r>
              <a:rPr lang="en-US" altLang="zh-TW" dirty="0" err="1" smtClean="0"/>
              <a:t>perlite</a:t>
            </a:r>
            <a:r>
              <a:rPr lang="en-US" altLang="zh-TW" dirty="0" smtClean="0"/>
              <a:t>, </a:t>
            </a:r>
            <a:r>
              <a:rPr lang="en-US" altLang="zh-TW" dirty="0" err="1" smtClean="0"/>
              <a:t>peatmoss</a:t>
            </a:r>
            <a:r>
              <a:rPr lang="en-US" altLang="zh-TW" dirty="0" smtClean="0"/>
              <a:t>. coir, coconut husks or sawdust. </a:t>
            </a:r>
            <a:endParaRPr lang="zh-TW" altLang="en-US" dirty="0"/>
          </a:p>
        </p:txBody>
      </p:sp>
      <p:sp>
        <p:nvSpPr>
          <p:cNvPr id="6" name="矩形 5"/>
          <p:cNvSpPr/>
          <p:nvPr/>
        </p:nvSpPr>
        <p:spPr>
          <a:xfrm>
            <a:off x="611560" y="5934670"/>
            <a:ext cx="4572000" cy="461665"/>
          </a:xfrm>
          <a:prstGeom prst="rect">
            <a:avLst/>
          </a:prstGeom>
        </p:spPr>
        <p:txBody>
          <a:bodyPr>
            <a:spAutoFit/>
          </a:bodyPr>
          <a:lstStyle/>
          <a:p>
            <a:r>
              <a:rPr lang="en-US" altLang="zh-TW" sz="1200" dirty="0" smtClean="0">
                <a:hlinkClick r:id="rId3"/>
              </a:rPr>
              <a:t>http://youngagropreneur.wordpress.com/2011/09/29/hydroponics-aquaponics-and-aeroponics/</a:t>
            </a:r>
            <a:endParaRPr lang="zh-TW" alt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Sustainable Food Production for the Future</a:t>
            </a:r>
            <a:endParaRPr lang="zh-TW" altLang="en-US" dirty="0"/>
          </a:p>
        </p:txBody>
      </p:sp>
      <p:sp>
        <p:nvSpPr>
          <p:cNvPr id="4" name="矩形 3"/>
          <p:cNvSpPr/>
          <p:nvPr/>
        </p:nvSpPr>
        <p:spPr>
          <a:xfrm>
            <a:off x="1043608" y="4221088"/>
            <a:ext cx="7128792" cy="369332"/>
          </a:xfrm>
          <a:prstGeom prst="rect">
            <a:avLst/>
          </a:prstGeom>
        </p:spPr>
        <p:txBody>
          <a:bodyPr wrap="square">
            <a:spAutoFit/>
          </a:bodyPr>
          <a:lstStyle/>
          <a:p>
            <a:r>
              <a:rPr lang="en-US" altLang="zh-TW" dirty="0" smtClean="0">
                <a:hlinkClick r:id="rId2"/>
              </a:rPr>
              <a:t>https://www.youtube.com/watch?v=NLad4f2Rt9E#t=34</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Open-Ended Questions and Problems</a:t>
            </a:r>
            <a:endParaRPr lang="zh-TW" altLang="en-US" dirty="0"/>
          </a:p>
        </p:txBody>
      </p:sp>
      <p:sp>
        <p:nvSpPr>
          <p:cNvPr id="3" name="內容版面配置區 2"/>
          <p:cNvSpPr>
            <a:spLocks noGrp="1"/>
          </p:cNvSpPr>
          <p:nvPr>
            <p:ph idx="1"/>
          </p:nvPr>
        </p:nvSpPr>
        <p:spPr/>
        <p:txBody>
          <a:bodyPr/>
          <a:lstStyle/>
          <a:p>
            <a:r>
              <a:rPr lang="en-US" altLang="zh-TW" dirty="0" smtClean="0"/>
              <a:t>What’s your thinking about food ?</a:t>
            </a:r>
          </a:p>
          <a:p>
            <a:r>
              <a:rPr lang="en-US" altLang="zh-TW" dirty="0" smtClean="0"/>
              <a:t>Food science and technology– make sense to you!</a:t>
            </a:r>
          </a:p>
          <a:p>
            <a:r>
              <a:rPr lang="en-US" altLang="zh-TW" dirty="0" smtClean="0"/>
              <a:t>Your understanding on your preferred food!</a:t>
            </a:r>
          </a:p>
          <a:p>
            <a:r>
              <a:rPr lang="en-US" altLang="zh-TW" dirty="0" smtClean="0"/>
              <a:t>Your choices of dream food! </a:t>
            </a:r>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6632"/>
            <a:ext cx="7812360" cy="1200329"/>
          </a:xfrm>
          <a:prstGeom prst="rect">
            <a:avLst/>
          </a:prstGeom>
        </p:spPr>
        <p:txBody>
          <a:bodyPr wrap="square">
            <a:spAutoFit/>
          </a:bodyPr>
          <a:lstStyle/>
          <a:p>
            <a:r>
              <a:rPr lang="en-US" altLang="zh-TW" sz="2400" dirty="0" smtClean="0"/>
              <a:t>Hacking Tomatoes at the World’s Greenest Greenhouse</a:t>
            </a:r>
          </a:p>
          <a:p>
            <a:r>
              <a:rPr lang="en-US" altLang="zh-TW" sz="2400" dirty="0" smtClean="0"/>
              <a:t/>
            </a:r>
            <a:br>
              <a:rPr lang="en-US" altLang="zh-TW" sz="2400" dirty="0" smtClean="0"/>
            </a:br>
            <a:endParaRPr lang="zh-TW" altLang="en-US" sz="2400" dirty="0"/>
          </a:p>
        </p:txBody>
      </p:sp>
      <p:sp>
        <p:nvSpPr>
          <p:cNvPr id="3" name="矩形 2"/>
          <p:cNvSpPr/>
          <p:nvPr/>
        </p:nvSpPr>
        <p:spPr>
          <a:xfrm>
            <a:off x="0" y="620688"/>
            <a:ext cx="5364088" cy="646331"/>
          </a:xfrm>
          <a:prstGeom prst="rect">
            <a:avLst/>
          </a:prstGeom>
        </p:spPr>
        <p:txBody>
          <a:bodyPr wrap="square">
            <a:spAutoFit/>
          </a:bodyPr>
          <a:lstStyle/>
          <a:p>
            <a:r>
              <a:rPr lang="en-US" altLang="zh-TW" dirty="0" smtClean="0">
                <a:hlinkClick r:id="rId2"/>
              </a:rPr>
              <a:t>http://www.youtube.com/watch?feature=player_embedded&amp;v=X6DmmrglLSs#at=153</a:t>
            </a:r>
            <a:endParaRPr lang="zh-TW" altLang="en-US" dirty="0"/>
          </a:p>
        </p:txBody>
      </p:sp>
      <p:sp>
        <p:nvSpPr>
          <p:cNvPr id="4" name="矩形 3">
            <a:hlinkClick r:id="rId2"/>
          </p:cNvPr>
          <p:cNvSpPr/>
          <p:nvPr/>
        </p:nvSpPr>
        <p:spPr>
          <a:xfrm>
            <a:off x="683568" y="1700808"/>
            <a:ext cx="7704856" cy="3416320"/>
          </a:xfrm>
          <a:prstGeom prst="rect">
            <a:avLst/>
          </a:prstGeom>
        </p:spPr>
        <p:txBody>
          <a:bodyPr wrap="square">
            <a:spAutoFit/>
          </a:bodyPr>
          <a:lstStyle/>
          <a:p>
            <a:r>
              <a:rPr lang="en-US" altLang="zh-TW" dirty="0" smtClean="0"/>
              <a:t>The Netherlands has nearly 11 thousand hectares of growing space under glass, or about 40 square miles. That’s almost twice the area of the island of Manhattan. In fact, no country has a greater proportion of its land area under glass.</a:t>
            </a:r>
          </a:p>
          <a:p>
            <a:r>
              <a:rPr lang="en-US" altLang="zh-TW" dirty="0" smtClean="0"/>
              <a:t>But these greenhouses boast more than plants. They’re also a breeding ground for high-tech plant experiments and greener energy. Some of the country’s most advanced greenhouses are in </a:t>
            </a:r>
            <a:r>
              <a:rPr lang="en-US" altLang="zh-TW" dirty="0" err="1" smtClean="0"/>
              <a:t>Bleiswijk</a:t>
            </a:r>
            <a:r>
              <a:rPr lang="en-US" altLang="zh-TW" dirty="0" smtClean="0"/>
              <a:t> and operated by </a:t>
            </a:r>
            <a:r>
              <a:rPr lang="en-US" altLang="zh-TW" dirty="0" err="1" smtClean="0"/>
              <a:t>Wageningen</a:t>
            </a:r>
            <a:r>
              <a:rPr lang="en-US" altLang="zh-TW" dirty="0" smtClean="0"/>
              <a:t> University and Research Center. At the </a:t>
            </a:r>
            <a:r>
              <a:rPr lang="en-US" altLang="zh-TW" dirty="0" err="1" smtClean="0"/>
              <a:t>Wageningen</a:t>
            </a:r>
            <a:r>
              <a:rPr lang="en-US" altLang="zh-TW" dirty="0" smtClean="0"/>
              <a:t> greenhouses, researchers can grow as many as 150 pounds of tomatoes in a square yard of space. And by using specially calibrated LED lights, they have managed to produce exotic new tomatoes with a whopping 50 percent more vitamin C than ordinary ones.</a:t>
            </a:r>
            <a:endParaRPr lang="en-US" altLang="zh-TW"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88640"/>
            <a:ext cx="5687863" cy="865187"/>
          </a:xfrm>
        </p:spPr>
        <p:txBody>
          <a:bodyPr/>
          <a:lstStyle/>
          <a:p>
            <a:r>
              <a:rPr lang="en-US" altLang="zh-TW" sz="3200" dirty="0" smtClean="0"/>
              <a:t>The Better Meat Substitute</a:t>
            </a:r>
            <a:endParaRPr lang="en-US" altLang="zh-TW" sz="3200" dirty="0"/>
          </a:p>
        </p:txBody>
      </p:sp>
      <p:pic>
        <p:nvPicPr>
          <p:cNvPr id="29698" name="Picture 2" descr="http://www.new-harvest.org/wp-content/uploads/2013/06/06FoodAltProteins01-1369233047724.jpg"/>
          <p:cNvPicPr>
            <a:picLocks noChangeAspect="1" noChangeArrowheads="1"/>
          </p:cNvPicPr>
          <p:nvPr/>
        </p:nvPicPr>
        <p:blipFill>
          <a:blip r:embed="rId2" cstate="print"/>
          <a:srcRect/>
          <a:stretch>
            <a:fillRect/>
          </a:stretch>
        </p:blipFill>
        <p:spPr bwMode="auto">
          <a:xfrm>
            <a:off x="251520" y="1628800"/>
            <a:ext cx="3816424" cy="4320480"/>
          </a:xfrm>
          <a:prstGeom prst="rect">
            <a:avLst/>
          </a:prstGeom>
          <a:noFill/>
        </p:spPr>
      </p:pic>
      <p:pic>
        <p:nvPicPr>
          <p:cNvPr id="29700" name="Picture 4" descr="06FoodAltProteins02"/>
          <p:cNvPicPr>
            <a:picLocks noChangeAspect="1" noChangeArrowheads="1"/>
          </p:cNvPicPr>
          <p:nvPr/>
        </p:nvPicPr>
        <p:blipFill>
          <a:blip r:embed="rId3" cstate="print"/>
          <a:srcRect/>
          <a:stretch>
            <a:fillRect/>
          </a:stretch>
        </p:blipFill>
        <p:spPr bwMode="auto">
          <a:xfrm>
            <a:off x="5580112" y="0"/>
            <a:ext cx="2857500" cy="6048376"/>
          </a:xfrm>
          <a:prstGeom prst="rect">
            <a:avLst/>
          </a:prstGeom>
          <a:noFill/>
        </p:spPr>
      </p:pic>
      <p:sp>
        <p:nvSpPr>
          <p:cNvPr id="10" name="矩形 9"/>
          <p:cNvSpPr/>
          <p:nvPr/>
        </p:nvSpPr>
        <p:spPr>
          <a:xfrm>
            <a:off x="4572000" y="5934670"/>
            <a:ext cx="4572000" cy="923330"/>
          </a:xfrm>
          <a:prstGeom prst="rect">
            <a:avLst/>
          </a:prstGeom>
        </p:spPr>
        <p:txBody>
          <a:bodyPr>
            <a:spAutoFit/>
          </a:bodyPr>
          <a:lstStyle/>
          <a:p>
            <a:r>
              <a:rPr lang="en-US" altLang="zh-TW" dirty="0" smtClean="0"/>
              <a:t>All-Plant Kebab: State-of-the-art extrusion technology gives Beyond Meat the look and feel of chicken.</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in)">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blinds(horizontal)">
                                      <p:cBhvr>
                                        <p:cTn id="12" dur="500"/>
                                        <p:tgtEl>
                                          <p:spTgt spid="2970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6FoodAltProteins03"/>
          <p:cNvPicPr>
            <a:picLocks noChangeAspect="1" noChangeArrowheads="1"/>
          </p:cNvPicPr>
          <p:nvPr/>
        </p:nvPicPr>
        <p:blipFill>
          <a:blip r:embed="rId2" cstate="print"/>
          <a:srcRect/>
          <a:stretch>
            <a:fillRect/>
          </a:stretch>
        </p:blipFill>
        <p:spPr bwMode="auto">
          <a:xfrm>
            <a:off x="0" y="0"/>
            <a:ext cx="8953500" cy="5143501"/>
          </a:xfrm>
          <a:prstGeom prst="rect">
            <a:avLst/>
          </a:prstGeom>
          <a:noFill/>
        </p:spPr>
      </p:pic>
      <p:sp>
        <p:nvSpPr>
          <p:cNvPr id="3" name="矩形 2"/>
          <p:cNvSpPr/>
          <p:nvPr/>
        </p:nvSpPr>
        <p:spPr>
          <a:xfrm>
            <a:off x="1475656" y="5229200"/>
            <a:ext cx="6696744" cy="1200329"/>
          </a:xfrm>
          <a:prstGeom prst="rect">
            <a:avLst/>
          </a:prstGeom>
        </p:spPr>
        <p:txBody>
          <a:bodyPr wrap="square">
            <a:spAutoFit/>
          </a:bodyPr>
          <a:lstStyle/>
          <a:p>
            <a:r>
              <a:rPr lang="en-US" altLang="zh-TW" dirty="0" smtClean="0"/>
              <a:t>“Chicken” From an Extruder To make a high-moisture meat analogue, start by mixing plant protein powders with water and oil. Then knead the mix in an extruder barrel, and finally shear and cut in a die.</a:t>
            </a:r>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04664"/>
            <a:ext cx="5976664" cy="1323439"/>
          </a:xfrm>
          <a:prstGeom prst="rect">
            <a:avLst/>
          </a:prstGeom>
        </p:spPr>
        <p:txBody>
          <a:bodyPr wrap="square">
            <a:spAutoFit/>
          </a:bodyPr>
          <a:lstStyle/>
          <a:p>
            <a:r>
              <a:rPr lang="en-US" altLang="zh-TW" sz="2000" b="1" i="1" dirty="0" smtClean="0"/>
              <a:t>About a third of the food produced</a:t>
            </a:r>
            <a:r>
              <a:rPr lang="en-US" altLang="zh-TW" sz="2000" i="1" dirty="0" smtClean="0"/>
              <a:t> for human consumption never gets eaten. That’s a lot wasted—some 1.3 billion metric tons worldwide each year</a:t>
            </a:r>
            <a:endParaRPr lang="zh-TW" altLang="en-US" sz="2000" i="1" dirty="0"/>
          </a:p>
        </p:txBody>
      </p:sp>
      <p:sp>
        <p:nvSpPr>
          <p:cNvPr id="3" name="矩形 2"/>
          <p:cNvSpPr/>
          <p:nvPr/>
        </p:nvSpPr>
        <p:spPr>
          <a:xfrm>
            <a:off x="2123728" y="2132856"/>
            <a:ext cx="6192688" cy="3693319"/>
          </a:xfrm>
          <a:prstGeom prst="rect">
            <a:avLst/>
          </a:prstGeom>
        </p:spPr>
        <p:txBody>
          <a:bodyPr wrap="square">
            <a:spAutoFit/>
          </a:bodyPr>
          <a:lstStyle/>
          <a:p>
            <a:r>
              <a:rPr lang="en-US" altLang="zh-TW" dirty="0" smtClean="0"/>
              <a:t>It seems like a no-brainer. This is a problem that needs to be fixed. But where to start? In developing countries, inefficient harvesting, unrefrigerated storage, and frequent holdups in transportation and distribution leave food rotting in fields and warehouses and on the backs of trucks. In developed countries, efficient harvesting, processing, and distribution systems that include refrigerated warehouses and trucks mean that most food waste can’t be blamed on spoilage, although some farmers choose to leave crops in the field when they think market prices are too low. It’s when food gets into the store, restaurant, or kitchen that the real problems happen—leading to some 222 million metric tons’ worth of food being thrown out each year.</a:t>
            </a:r>
            <a:endParaRPr lang="zh-TW" altLang="en-US" dirty="0"/>
          </a:p>
        </p:txBody>
      </p:sp>
      <p:sp>
        <p:nvSpPr>
          <p:cNvPr id="4" name="文字方塊 3"/>
          <p:cNvSpPr txBox="1"/>
          <p:nvPr/>
        </p:nvSpPr>
        <p:spPr>
          <a:xfrm>
            <a:off x="1115616" y="5949280"/>
            <a:ext cx="1326004" cy="369332"/>
          </a:xfrm>
          <a:prstGeom prst="rect">
            <a:avLst/>
          </a:prstGeom>
          <a:noFill/>
        </p:spPr>
        <p:txBody>
          <a:bodyPr wrap="none" rtlCol="0">
            <a:spAutoFit/>
          </a:bodyPr>
          <a:lstStyle/>
          <a:p>
            <a:r>
              <a:rPr lang="en-US" altLang="zh-TW" smtClean="0"/>
              <a:t>Solutions ?</a:t>
            </a:r>
            <a:endParaRPr lang="zh-TW" altLang="en-US" dirty="0"/>
          </a:p>
        </p:txBody>
      </p:sp>
      <p:sp>
        <p:nvSpPr>
          <p:cNvPr id="5" name="矩形 4"/>
          <p:cNvSpPr/>
          <p:nvPr/>
        </p:nvSpPr>
        <p:spPr>
          <a:xfrm>
            <a:off x="2627784" y="5949280"/>
            <a:ext cx="2762359" cy="369332"/>
          </a:xfrm>
          <a:prstGeom prst="rect">
            <a:avLst/>
          </a:prstGeom>
        </p:spPr>
        <p:txBody>
          <a:bodyPr wrap="none">
            <a:spAutoFit/>
          </a:bodyPr>
          <a:lstStyle/>
          <a:p>
            <a:r>
              <a:rPr lang="en-US" altLang="zh-TW" dirty="0" smtClean="0">
                <a:hlinkClick r:id="rId2"/>
              </a:rPr>
              <a:t>http://www.leanpath.com/</a:t>
            </a:r>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spectrum.ieee.org/img/06dataflow-13693405177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文字方塊 2"/>
          <p:cNvSpPr txBox="1"/>
          <p:nvPr/>
        </p:nvSpPr>
        <p:spPr>
          <a:xfrm>
            <a:off x="6444208" y="764704"/>
            <a:ext cx="2467342" cy="369332"/>
          </a:xfrm>
          <a:prstGeom prst="rect">
            <a:avLst/>
          </a:prstGeom>
          <a:noFill/>
        </p:spPr>
        <p:txBody>
          <a:bodyPr wrap="none" rtlCol="0">
            <a:spAutoFit/>
          </a:bodyPr>
          <a:lstStyle/>
          <a:p>
            <a:r>
              <a:rPr lang="en-US" altLang="zh-TW" dirty="0" smtClean="0"/>
              <a:t>Smart Kitchen Reality!</a:t>
            </a:r>
            <a:endParaRPr lang="zh-TW"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88913"/>
            <a:ext cx="8229600" cy="865187"/>
          </a:xfrm>
          <a:prstGeom prst="rect">
            <a:avLst/>
          </a:prstGeom>
        </p:spPr>
        <p:txBody>
          <a:bodyPr/>
          <a:lstStyle/>
          <a:p>
            <a:pPr lvl="0" algn="ctr" eaLnBrk="0" hangingPunct="0"/>
            <a:r>
              <a:rPr kumimoji="1" lang="en-US" altLang="zh-TW" sz="3200" b="0" i="0" u="none" strike="noStrike" kern="0" cap="none" spc="0" normalizeH="0" baseline="0" noProof="0" dirty="0" smtClean="0">
                <a:ln>
                  <a:noFill/>
                </a:ln>
                <a:solidFill>
                  <a:schemeClr val="tx2"/>
                </a:solidFill>
                <a:effectLst/>
                <a:uLnTx/>
                <a:uFillTx/>
                <a:latin typeface="+mj-lt"/>
                <a:ea typeface="+mj-ea"/>
                <a:cs typeface="+mj-cs"/>
              </a:rPr>
              <a:t>Future</a:t>
            </a:r>
            <a:r>
              <a:rPr kumimoji="1" lang="en-US" altLang="zh-TW" sz="3200" b="0" i="0" u="none" strike="noStrike" kern="0" cap="none" spc="0" normalizeH="0" noProof="0" dirty="0" smtClean="0">
                <a:ln>
                  <a:noFill/>
                </a:ln>
                <a:solidFill>
                  <a:schemeClr val="tx2"/>
                </a:solidFill>
                <a:effectLst/>
                <a:uLnTx/>
                <a:uFillTx/>
                <a:latin typeface="+mj-lt"/>
                <a:ea typeface="+mj-ea"/>
                <a:cs typeface="+mj-cs"/>
              </a:rPr>
              <a:t> Food: The Perfect Fake</a:t>
            </a:r>
            <a:endParaRPr kumimoji="1" lang="en-US" altLang="zh-TW" sz="3200" b="0" i="0" u="none" strike="noStrike" kern="0" cap="none" spc="0" normalizeH="0" baseline="0" noProof="0" dirty="0">
              <a:ln>
                <a:noFill/>
              </a:ln>
              <a:solidFill>
                <a:schemeClr val="tx2"/>
              </a:solidFill>
              <a:effectLst/>
              <a:uLnTx/>
              <a:uFillTx/>
              <a:latin typeface="+mj-lt"/>
              <a:ea typeface="+mj-ea"/>
              <a:cs typeface="+mj-cs"/>
            </a:endParaRPr>
          </a:p>
        </p:txBody>
      </p:sp>
      <p:sp>
        <p:nvSpPr>
          <p:cNvPr id="3" name="矩形 2"/>
          <p:cNvSpPr/>
          <p:nvPr/>
        </p:nvSpPr>
        <p:spPr>
          <a:xfrm>
            <a:off x="755576" y="2276872"/>
            <a:ext cx="7488832" cy="461665"/>
          </a:xfrm>
          <a:prstGeom prst="rect">
            <a:avLst/>
          </a:prstGeom>
        </p:spPr>
        <p:txBody>
          <a:bodyPr wrap="square">
            <a:spAutoFit/>
          </a:bodyPr>
          <a:lstStyle/>
          <a:p>
            <a:r>
              <a:rPr lang="en-US" altLang="zh-TW" sz="2400" dirty="0" smtClean="0">
                <a:hlinkClick r:id="rId2"/>
              </a:rPr>
              <a:t>http://www.thegatesnotes.com/features/future-of-food</a:t>
            </a:r>
            <a:endParaRPr lang="zh-TW" alt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188640"/>
            <a:ext cx="8424935" cy="865187"/>
          </a:xfrm>
          <a:prstGeom prst="rect">
            <a:avLst/>
          </a:prstGeom>
        </p:spPr>
        <p:txBody>
          <a:bodyPr/>
          <a:lstStyle/>
          <a:p>
            <a:pPr lvl="0" algn="ctr" eaLnBrk="0" hangingPunct="0"/>
            <a:r>
              <a:rPr kumimoji="1" lang="en-US" altLang="zh-TW" sz="3200" b="0" i="0" u="none" strike="noStrike" kern="0" cap="none" spc="0" normalizeH="0" baseline="0" noProof="0" dirty="0" smtClean="0">
                <a:ln>
                  <a:noFill/>
                </a:ln>
                <a:solidFill>
                  <a:schemeClr val="tx2"/>
                </a:solidFill>
                <a:effectLst/>
                <a:uLnTx/>
                <a:uFillTx/>
                <a:latin typeface="+mj-lt"/>
                <a:ea typeface="+mj-ea"/>
                <a:cs typeface="+mj-cs"/>
              </a:rPr>
              <a:t>Future</a:t>
            </a:r>
            <a:r>
              <a:rPr kumimoji="1" lang="en-US" altLang="zh-TW" sz="3200" b="0" i="0" u="none" strike="noStrike" kern="0" cap="none" spc="0" normalizeH="0" noProof="0" dirty="0" smtClean="0">
                <a:ln>
                  <a:noFill/>
                </a:ln>
                <a:solidFill>
                  <a:schemeClr val="tx2"/>
                </a:solidFill>
                <a:effectLst/>
                <a:uLnTx/>
                <a:uFillTx/>
                <a:latin typeface="+mj-lt"/>
                <a:ea typeface="+mj-ea"/>
                <a:cs typeface="+mj-cs"/>
              </a:rPr>
              <a:t> Food: In-Vitro Meat </a:t>
            </a:r>
          </a:p>
          <a:p>
            <a:pPr lvl="0" algn="ctr" eaLnBrk="0" hangingPunct="0"/>
            <a:r>
              <a:rPr kumimoji="1" lang="en-US" altLang="zh-TW" sz="3200" b="0" i="0" u="none" strike="noStrike" kern="0" cap="none" spc="0" normalizeH="0" noProof="0" dirty="0" smtClean="0">
                <a:ln>
                  <a:noFill/>
                </a:ln>
                <a:solidFill>
                  <a:schemeClr val="tx2"/>
                </a:solidFill>
                <a:effectLst/>
                <a:uLnTx/>
                <a:uFillTx/>
                <a:latin typeface="+mj-lt"/>
                <a:ea typeface="+mj-ea"/>
                <a:cs typeface="+mj-cs"/>
              </a:rPr>
              <a:t>(Cultured Meat, Guilt-Free Meat)</a:t>
            </a:r>
            <a:endParaRPr kumimoji="1" lang="en-US" altLang="zh-TW" sz="3200" b="0" i="0" u="none" strike="noStrike" kern="0" cap="none" spc="0" normalizeH="0" baseline="0" noProof="0" dirty="0">
              <a:ln>
                <a:noFill/>
              </a:ln>
              <a:solidFill>
                <a:schemeClr val="tx2"/>
              </a:solidFill>
              <a:effectLst/>
              <a:uLnTx/>
              <a:uFillTx/>
              <a:latin typeface="+mj-lt"/>
              <a:ea typeface="+mj-ea"/>
              <a:cs typeface="+mj-cs"/>
            </a:endParaRPr>
          </a:p>
        </p:txBody>
      </p:sp>
      <p:pic>
        <p:nvPicPr>
          <p:cNvPr id="35842" name="Picture 2" descr="20130805-cultured-beef-burger-raw.jpg"/>
          <p:cNvPicPr>
            <a:picLocks noChangeAspect="1" noChangeArrowheads="1"/>
          </p:cNvPicPr>
          <p:nvPr/>
        </p:nvPicPr>
        <p:blipFill>
          <a:blip r:embed="rId2" cstate="print"/>
          <a:srcRect/>
          <a:stretch>
            <a:fillRect/>
          </a:stretch>
        </p:blipFill>
        <p:spPr bwMode="auto">
          <a:xfrm>
            <a:off x="0" y="1340768"/>
            <a:ext cx="4424864" cy="2952328"/>
          </a:xfrm>
          <a:prstGeom prst="rect">
            <a:avLst/>
          </a:prstGeom>
          <a:noFill/>
        </p:spPr>
      </p:pic>
      <p:pic>
        <p:nvPicPr>
          <p:cNvPr id="35844" name="Picture 4" descr="20130805-cultured-beef-burger-cooking.jpg"/>
          <p:cNvPicPr>
            <a:picLocks noChangeAspect="1" noChangeArrowheads="1"/>
          </p:cNvPicPr>
          <p:nvPr/>
        </p:nvPicPr>
        <p:blipFill>
          <a:blip r:embed="rId3" cstate="print"/>
          <a:srcRect/>
          <a:stretch>
            <a:fillRect/>
          </a:stretch>
        </p:blipFill>
        <p:spPr bwMode="auto">
          <a:xfrm>
            <a:off x="4611213" y="1196752"/>
            <a:ext cx="4532787" cy="3024336"/>
          </a:xfrm>
          <a:prstGeom prst="rect">
            <a:avLst/>
          </a:prstGeom>
          <a:noFill/>
        </p:spPr>
      </p:pic>
      <p:sp>
        <p:nvSpPr>
          <p:cNvPr id="6" name="文字方塊 5"/>
          <p:cNvSpPr txBox="1"/>
          <p:nvPr/>
        </p:nvSpPr>
        <p:spPr>
          <a:xfrm>
            <a:off x="3059832" y="4365104"/>
            <a:ext cx="2441694" cy="369332"/>
          </a:xfrm>
          <a:prstGeom prst="rect">
            <a:avLst/>
          </a:prstGeom>
          <a:noFill/>
        </p:spPr>
        <p:txBody>
          <a:bodyPr wrap="none" rtlCol="0">
            <a:spAutoFit/>
          </a:bodyPr>
          <a:lstStyle/>
          <a:p>
            <a:r>
              <a:rPr lang="en-US" altLang="zh-TW" dirty="0" smtClean="0"/>
              <a:t>First lab-grown burger</a:t>
            </a:r>
            <a:endParaRPr lang="zh-TW" altLang="en-US" dirty="0"/>
          </a:p>
        </p:txBody>
      </p:sp>
      <p:sp>
        <p:nvSpPr>
          <p:cNvPr id="8" name="矩形 7"/>
          <p:cNvSpPr/>
          <p:nvPr/>
        </p:nvSpPr>
        <p:spPr>
          <a:xfrm>
            <a:off x="683568" y="5013176"/>
            <a:ext cx="7344816" cy="338554"/>
          </a:xfrm>
          <a:prstGeom prst="rect">
            <a:avLst/>
          </a:prstGeom>
        </p:spPr>
        <p:txBody>
          <a:bodyPr wrap="square">
            <a:spAutoFit/>
          </a:bodyPr>
          <a:lstStyle/>
          <a:p>
            <a:r>
              <a:rPr lang="en-US" altLang="zh-TW" sz="1600" dirty="0" smtClean="0"/>
              <a:t>http://www.maastrichtuniversity.nl/web/show/id=6866536/langid=42</a:t>
            </a:r>
            <a:endParaRPr lang="zh-TW" altLang="en-US" sz="1600" dirty="0"/>
          </a:p>
        </p:txBody>
      </p:sp>
      <p:sp>
        <p:nvSpPr>
          <p:cNvPr id="9" name="矩形 8"/>
          <p:cNvSpPr/>
          <p:nvPr/>
        </p:nvSpPr>
        <p:spPr>
          <a:xfrm>
            <a:off x="683568" y="5445224"/>
            <a:ext cx="8208912" cy="584775"/>
          </a:xfrm>
          <a:prstGeom prst="rect">
            <a:avLst/>
          </a:prstGeom>
        </p:spPr>
        <p:txBody>
          <a:bodyPr wrap="square">
            <a:spAutoFit/>
          </a:bodyPr>
          <a:lstStyle/>
          <a:p>
            <a:r>
              <a:rPr lang="en-US" altLang="zh-TW" sz="1600" dirty="0" smtClean="0"/>
              <a:t>http://www.maastrichtuniversity.nl/web/Main/Sitewide/Content/CulturedBeefPresentation5August2013Introduction.htm</a:t>
            </a:r>
            <a:endParaRPr lang="zh-TW"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blinds(horizontal)">
                                      <p:cBhvr>
                                        <p:cTn id="1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experimentation-online.co.uk/imgs/invitromeat_HarrietTuson_Dec11_image1.jpg"/>
          <p:cNvPicPr>
            <a:picLocks noChangeAspect="1" noChangeArrowheads="1"/>
          </p:cNvPicPr>
          <p:nvPr/>
        </p:nvPicPr>
        <p:blipFill>
          <a:blip r:embed="rId2" cstate="print"/>
          <a:srcRect/>
          <a:stretch>
            <a:fillRect/>
          </a:stretch>
        </p:blipFill>
        <p:spPr bwMode="auto">
          <a:xfrm>
            <a:off x="899592" y="980728"/>
            <a:ext cx="7344816" cy="5184576"/>
          </a:xfrm>
          <a:prstGeom prst="rect">
            <a:avLst/>
          </a:prstGeom>
          <a:noFill/>
        </p:spPr>
      </p:pic>
      <p:sp>
        <p:nvSpPr>
          <p:cNvPr id="3" name="矩形 2"/>
          <p:cNvSpPr/>
          <p:nvPr/>
        </p:nvSpPr>
        <p:spPr>
          <a:xfrm>
            <a:off x="2195736" y="6211669"/>
            <a:ext cx="4572000" cy="646331"/>
          </a:xfrm>
          <a:prstGeom prst="rect">
            <a:avLst/>
          </a:prstGeom>
        </p:spPr>
        <p:txBody>
          <a:bodyPr>
            <a:spAutoFit/>
          </a:bodyPr>
          <a:lstStyle/>
          <a:p>
            <a:r>
              <a:rPr lang="en-US" altLang="zh-TW" dirty="0" smtClean="0">
                <a:hlinkClick r:id="rId3"/>
              </a:rPr>
              <a:t>http://www.experimentation-online.co.uk/article.php?id=1170</a:t>
            </a:r>
            <a:endParaRPr lang="zh-TW" altLang="en-US" dirty="0"/>
          </a:p>
        </p:txBody>
      </p:sp>
      <p:sp>
        <p:nvSpPr>
          <p:cNvPr id="5" name="矩形 4"/>
          <p:cNvSpPr/>
          <p:nvPr/>
        </p:nvSpPr>
        <p:spPr>
          <a:xfrm>
            <a:off x="467544" y="332656"/>
            <a:ext cx="2024144" cy="461665"/>
          </a:xfrm>
          <a:prstGeom prst="rect">
            <a:avLst/>
          </a:prstGeom>
        </p:spPr>
        <p:txBody>
          <a:bodyPr wrap="none">
            <a:spAutoFit/>
          </a:bodyPr>
          <a:lstStyle/>
          <a:p>
            <a:r>
              <a:rPr lang="en-US" altLang="zh-TW" sz="2400" b="1" dirty="0" smtClean="0"/>
              <a:t>In Vitro Meat</a:t>
            </a:r>
            <a:endParaRPr lang="en-US" altLang="zh-TW" sz="2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kinja-img.com/gawker-media/image/upload/qm8sb7clho2gg14p6emv.jpg"/>
          <p:cNvPicPr>
            <a:picLocks noChangeAspect="1" noChangeArrowheads="1"/>
          </p:cNvPicPr>
          <p:nvPr/>
        </p:nvPicPr>
        <p:blipFill>
          <a:blip r:embed="rId2" cstate="print"/>
          <a:srcRect/>
          <a:stretch>
            <a:fillRect/>
          </a:stretch>
        </p:blipFill>
        <p:spPr bwMode="auto">
          <a:xfrm>
            <a:off x="0" y="0"/>
            <a:ext cx="9116111"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323528" y="908720"/>
            <a:ext cx="7194550" cy="5365750"/>
          </a:xfrm>
          <a:prstGeom prst="rect">
            <a:avLst/>
          </a:prstGeom>
          <a:noFill/>
          <a:ln w="9525">
            <a:noFill/>
            <a:miter lim="800000"/>
            <a:headEnd/>
            <a:tailEnd/>
          </a:ln>
        </p:spPr>
      </p:pic>
      <p:sp>
        <p:nvSpPr>
          <p:cNvPr id="3" name="矩形 2"/>
          <p:cNvSpPr/>
          <p:nvPr/>
        </p:nvSpPr>
        <p:spPr>
          <a:xfrm>
            <a:off x="611560" y="188640"/>
            <a:ext cx="8064896" cy="523220"/>
          </a:xfrm>
          <a:prstGeom prst="rect">
            <a:avLst/>
          </a:prstGeom>
        </p:spPr>
        <p:txBody>
          <a:bodyPr wrap="square">
            <a:spAutoFit/>
          </a:bodyPr>
          <a:lstStyle/>
          <a:p>
            <a:r>
              <a:rPr lang="en-US" altLang="zh-TW" sz="1400" dirty="0" smtClean="0">
                <a:solidFill>
                  <a:srgbClr val="FF0000"/>
                </a:solidFill>
              </a:rPr>
              <a:t>A 5-oz beef patty assembled from thousands of teeny-tiny meat strips, cultured from the stem cells of a single cow, is to be served </a:t>
            </a:r>
            <a:r>
              <a:rPr lang="en-US" altLang="zh-TW" sz="1400" dirty="0" smtClean="0">
                <a:solidFill>
                  <a:srgbClr val="FF0000"/>
                </a:solidFill>
              </a:rPr>
              <a:t>in </a:t>
            </a:r>
            <a:r>
              <a:rPr lang="en-US" altLang="zh-TW" sz="1400" dirty="0" smtClean="0">
                <a:solidFill>
                  <a:srgbClr val="FF0000"/>
                </a:solidFill>
              </a:rPr>
              <a:t>London. The price: £250,000, or about $385,000</a:t>
            </a:r>
            <a:r>
              <a:rPr lang="en-US" altLang="zh-TW" sz="1400" dirty="0" smtClean="0">
                <a:solidFill>
                  <a:srgbClr val="FF0000"/>
                </a:solidFill>
              </a:rPr>
              <a:t>. (2013)</a:t>
            </a:r>
            <a:endParaRPr lang="zh-TW" altLang="en-US" sz="14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Links</a:t>
            </a:r>
            <a:endParaRPr lang="zh-TW" altLang="en-US" dirty="0"/>
          </a:p>
        </p:txBody>
      </p:sp>
      <p:sp>
        <p:nvSpPr>
          <p:cNvPr id="3" name="內容版面配置區 2"/>
          <p:cNvSpPr>
            <a:spLocks noGrp="1"/>
          </p:cNvSpPr>
          <p:nvPr>
            <p:ph idx="1"/>
          </p:nvPr>
        </p:nvSpPr>
        <p:spPr/>
        <p:txBody>
          <a:bodyPr/>
          <a:lstStyle/>
          <a:p>
            <a:r>
              <a:rPr lang="en-US" altLang="zh-TW" dirty="0" smtClean="0">
                <a:hlinkClick r:id="rId2"/>
              </a:rPr>
              <a:t>https://www.ift.org/</a:t>
            </a:r>
            <a:endParaRPr lang="en-US" altLang="zh-TW"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6FoodPrintingFood01"/>
          <p:cNvPicPr>
            <a:picLocks noChangeAspect="1" noChangeArrowheads="1"/>
          </p:cNvPicPr>
          <p:nvPr/>
        </p:nvPicPr>
        <p:blipFill>
          <a:blip r:embed="rId2" cstate="print"/>
          <a:srcRect/>
          <a:stretch>
            <a:fillRect/>
          </a:stretch>
        </p:blipFill>
        <p:spPr bwMode="auto">
          <a:xfrm>
            <a:off x="2339752" y="980728"/>
            <a:ext cx="5545460" cy="5877272"/>
          </a:xfrm>
          <a:prstGeom prst="rect">
            <a:avLst/>
          </a:prstGeom>
          <a:noFill/>
        </p:spPr>
      </p:pic>
      <p:sp>
        <p:nvSpPr>
          <p:cNvPr id="3" name="矩形 2"/>
          <p:cNvSpPr/>
          <p:nvPr/>
        </p:nvSpPr>
        <p:spPr>
          <a:xfrm>
            <a:off x="323528" y="188640"/>
            <a:ext cx="6912768" cy="1754326"/>
          </a:xfrm>
          <a:prstGeom prst="rect">
            <a:avLst/>
          </a:prstGeom>
        </p:spPr>
        <p:txBody>
          <a:bodyPr wrap="square">
            <a:spAutoFit/>
          </a:bodyPr>
          <a:lstStyle/>
          <a:p>
            <a:r>
              <a:rPr lang="en-US" altLang="zh-TW" sz="2400" dirty="0" smtClean="0"/>
              <a:t>Chef in a Box Chef in a Box: </a:t>
            </a:r>
          </a:p>
          <a:p>
            <a:r>
              <a:rPr lang="en-US" altLang="zh-TW" dirty="0" smtClean="0"/>
              <a:t>In the kitchen of the future, a food compositor could fabricate haute cuisine from scratch</a:t>
            </a:r>
          </a:p>
          <a:p>
            <a:endParaRPr lang="en-US" altLang="zh-TW" sz="2400" dirty="0" smtClean="0"/>
          </a:p>
          <a:p>
            <a:endParaRPr lang="en-US" altLang="zh-TW" sz="2400" dirty="0"/>
          </a:p>
        </p:txBody>
      </p:sp>
      <p:sp>
        <p:nvSpPr>
          <p:cNvPr id="4" name="文字方塊 3"/>
          <p:cNvSpPr txBox="1"/>
          <p:nvPr/>
        </p:nvSpPr>
        <p:spPr>
          <a:xfrm>
            <a:off x="251520" y="3284984"/>
            <a:ext cx="3044423" cy="369332"/>
          </a:xfrm>
          <a:prstGeom prst="rect">
            <a:avLst/>
          </a:prstGeom>
          <a:noFill/>
        </p:spPr>
        <p:txBody>
          <a:bodyPr wrap="none" rtlCol="0">
            <a:spAutoFit/>
          </a:bodyPr>
          <a:lstStyle/>
          <a:p>
            <a:r>
              <a:rPr lang="en-US" altLang="zh-TW" dirty="0" smtClean="0"/>
              <a:t>How about 3D printing food!</a:t>
            </a:r>
            <a:endParaRPr lang="zh-TW"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G9mFGyyTNgU/TfVY-RupdRI/AAAAAAAAAHg/kbEagLfot_g/s640/insect_food10.jpg"/>
          <p:cNvPicPr>
            <a:picLocks noChangeAspect="1" noChangeArrowheads="1"/>
          </p:cNvPicPr>
          <p:nvPr/>
        </p:nvPicPr>
        <p:blipFill>
          <a:blip r:embed="rId2" cstate="print"/>
          <a:srcRect/>
          <a:stretch>
            <a:fillRect/>
          </a:stretch>
        </p:blipFill>
        <p:spPr bwMode="auto">
          <a:xfrm>
            <a:off x="2195737" y="1916832"/>
            <a:ext cx="4865282" cy="2952328"/>
          </a:xfrm>
          <a:prstGeom prst="rect">
            <a:avLst/>
          </a:prstGeom>
          <a:noFill/>
        </p:spPr>
      </p:pic>
      <p:sp>
        <p:nvSpPr>
          <p:cNvPr id="3" name="矩形 2"/>
          <p:cNvSpPr/>
          <p:nvPr/>
        </p:nvSpPr>
        <p:spPr>
          <a:xfrm>
            <a:off x="2123728" y="5085184"/>
            <a:ext cx="4572000" cy="646331"/>
          </a:xfrm>
          <a:prstGeom prst="rect">
            <a:avLst/>
          </a:prstGeom>
        </p:spPr>
        <p:txBody>
          <a:bodyPr>
            <a:spAutoFit/>
          </a:bodyPr>
          <a:lstStyle/>
          <a:p>
            <a:r>
              <a:rPr lang="en-US" altLang="zh-TW" dirty="0" smtClean="0"/>
              <a:t>http://northerngaijin.blogspot.tw/2011/06/gourmet-entomophagy.html</a:t>
            </a:r>
            <a:endParaRPr lang="zh-TW" altLang="en-US" dirty="0"/>
          </a:p>
        </p:txBody>
      </p:sp>
      <p:sp>
        <p:nvSpPr>
          <p:cNvPr id="4" name="文字方塊 3"/>
          <p:cNvSpPr txBox="1"/>
          <p:nvPr/>
        </p:nvSpPr>
        <p:spPr>
          <a:xfrm>
            <a:off x="1043608" y="1412776"/>
            <a:ext cx="1954381" cy="369332"/>
          </a:xfrm>
          <a:prstGeom prst="rect">
            <a:avLst/>
          </a:prstGeom>
          <a:noFill/>
        </p:spPr>
        <p:txBody>
          <a:bodyPr wrap="none" rtlCol="0">
            <a:spAutoFit/>
          </a:bodyPr>
          <a:lstStyle/>
          <a:p>
            <a:r>
              <a:rPr lang="en-US" altLang="zh-TW" b="1" dirty="0" smtClean="0"/>
              <a:t>Sushi anyone?</a:t>
            </a:r>
            <a:r>
              <a:rPr lang="en-US" altLang="zh-TW" dirty="0" smtClean="0"/>
              <a:t>  </a:t>
            </a:r>
            <a:endParaRPr lang="zh-TW" altLang="en-US" dirty="0"/>
          </a:p>
        </p:txBody>
      </p:sp>
      <p:sp>
        <p:nvSpPr>
          <p:cNvPr id="5" name="矩形 4"/>
          <p:cNvSpPr/>
          <p:nvPr/>
        </p:nvSpPr>
        <p:spPr>
          <a:xfrm>
            <a:off x="2123728" y="5805264"/>
            <a:ext cx="5400600" cy="369332"/>
          </a:xfrm>
          <a:prstGeom prst="rect">
            <a:avLst/>
          </a:prstGeom>
        </p:spPr>
        <p:txBody>
          <a:bodyPr wrap="square">
            <a:spAutoFit/>
          </a:bodyPr>
          <a:lstStyle/>
          <a:p>
            <a:r>
              <a:rPr lang="en-US" altLang="zh-TW" dirty="0" smtClean="0"/>
              <a:t>http://www.youtube.com/watch?v=Ea3j_-Xm6s8</a:t>
            </a:r>
            <a:endParaRPr lang="zh-TW"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Entomophagy</a:t>
            </a:r>
            <a:r>
              <a:rPr lang="en-US" altLang="zh-TW" dirty="0" smtClean="0"/>
              <a:t> of Future Food: </a:t>
            </a:r>
            <a:br>
              <a:rPr lang="en-US" altLang="zh-TW" dirty="0" smtClean="0"/>
            </a:br>
            <a:r>
              <a:rPr lang="en-US" altLang="zh-TW" dirty="0" smtClean="0"/>
              <a:t>Eating Bugs to Save the World!</a:t>
            </a:r>
            <a:endParaRPr lang="zh-TW" altLang="en-US" dirty="0"/>
          </a:p>
        </p:txBody>
      </p:sp>
      <p:sp>
        <p:nvSpPr>
          <p:cNvPr id="3" name="內容版面配置區 2"/>
          <p:cNvSpPr>
            <a:spLocks noGrp="1"/>
          </p:cNvSpPr>
          <p:nvPr>
            <p:ph idx="1"/>
          </p:nvPr>
        </p:nvSpPr>
        <p:spPr/>
        <p:txBody>
          <a:bodyPr/>
          <a:lstStyle/>
          <a:p>
            <a:r>
              <a:rPr lang="en-US" altLang="zh-TW" dirty="0" smtClean="0">
                <a:hlinkClick r:id="rId2"/>
              </a:rPr>
              <a:t>http://www.youtube.com/watch?v=jlAl8EDDQRw</a:t>
            </a:r>
          </a:p>
          <a:p>
            <a:r>
              <a:rPr lang="en-US" altLang="zh-TW" dirty="0" smtClean="0">
                <a:hlinkClick r:id="rId2"/>
              </a:rPr>
              <a:t>http://www.youtube.com/watch?v=dD6AG3HWwCk</a:t>
            </a:r>
          </a:p>
          <a:p>
            <a:r>
              <a:rPr lang="en-US" altLang="zh-TW" dirty="0" smtClean="0">
                <a:hlinkClick r:id="rId2"/>
              </a:rPr>
              <a:t>http://www.youtube.com/watch?v=nN_zcp8644E#t=66</a:t>
            </a:r>
            <a:endParaRPr lang="en-US" altLang="zh-TW" dirty="0" smtClean="0"/>
          </a:p>
          <a:p>
            <a:r>
              <a:rPr lang="en-US" altLang="zh-TW" dirty="0" smtClean="0">
                <a:hlinkClick r:id="rId3"/>
              </a:rPr>
              <a:t>http://www.youtube.com/watch?v=GekDjhpnTU4</a:t>
            </a:r>
            <a:r>
              <a:rPr lang="en-US" altLang="zh-TW" dirty="0" smtClean="0"/>
              <a:t> (10:00 mark)</a:t>
            </a:r>
          </a:p>
          <a:p>
            <a:endParaRPr lang="en-US" altLang="zh-TW" dirty="0" smtClean="0"/>
          </a:p>
          <a:p>
            <a:endParaRPr lang="zh-TW" altLang="en-US" dirty="0"/>
          </a:p>
        </p:txBody>
      </p:sp>
      <p:sp>
        <p:nvSpPr>
          <p:cNvPr id="4" name="文字方塊 3"/>
          <p:cNvSpPr txBox="1"/>
          <p:nvPr/>
        </p:nvSpPr>
        <p:spPr>
          <a:xfrm>
            <a:off x="2627784" y="6021288"/>
            <a:ext cx="3784049" cy="369332"/>
          </a:xfrm>
          <a:prstGeom prst="rect">
            <a:avLst/>
          </a:prstGeom>
          <a:noFill/>
        </p:spPr>
        <p:txBody>
          <a:bodyPr wrap="none" rtlCol="0">
            <a:spAutoFit/>
          </a:bodyPr>
          <a:lstStyle/>
          <a:p>
            <a:r>
              <a:rPr lang="en-US" altLang="zh-TW" b="1" i="1" dirty="0" smtClean="0"/>
              <a:t>Bug Eating Capital of the World?</a:t>
            </a:r>
            <a:endParaRPr lang="zh-TW" altLang="en-US" b="1" i="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entomophagy 101"/>
          <p:cNvPicPr>
            <a:picLocks noChangeAspect="1" noChangeArrowheads="1"/>
          </p:cNvPicPr>
          <p:nvPr/>
        </p:nvPicPr>
        <p:blipFill>
          <a:blip r:embed="rId2" cstate="print"/>
          <a:srcRect/>
          <a:stretch>
            <a:fillRect/>
          </a:stretch>
        </p:blipFill>
        <p:spPr bwMode="auto">
          <a:xfrm>
            <a:off x="1115616" y="620688"/>
            <a:ext cx="7096125" cy="4914901"/>
          </a:xfrm>
          <a:prstGeom prst="rect">
            <a:avLst/>
          </a:prstGeom>
          <a:noFill/>
        </p:spPr>
      </p:pic>
      <p:sp>
        <p:nvSpPr>
          <p:cNvPr id="3" name="矩形 2"/>
          <p:cNvSpPr/>
          <p:nvPr/>
        </p:nvSpPr>
        <p:spPr>
          <a:xfrm>
            <a:off x="827584" y="5733256"/>
            <a:ext cx="6120680" cy="369332"/>
          </a:xfrm>
          <a:prstGeom prst="rect">
            <a:avLst/>
          </a:prstGeom>
        </p:spPr>
        <p:txBody>
          <a:bodyPr wrap="square">
            <a:spAutoFit/>
          </a:bodyPr>
          <a:lstStyle/>
          <a:p>
            <a:r>
              <a:rPr lang="en-US" altLang="zh-TW" dirty="0" smtClean="0"/>
              <a:t>http://prezi.com/zio46exts34a/entomophagy/</a:t>
            </a:r>
            <a:endParaRPr lang="zh-TW"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 Ways To Feed 9 Billion People Without Ruining The Planet</a:t>
            </a:r>
            <a:endParaRPr lang="zh-TW" altLang="en-US" dirty="0"/>
          </a:p>
        </p:txBody>
      </p:sp>
      <p:sp>
        <p:nvSpPr>
          <p:cNvPr id="3" name="內容版面配置區 2"/>
          <p:cNvSpPr>
            <a:spLocks noGrp="1"/>
          </p:cNvSpPr>
          <p:nvPr>
            <p:ph idx="1"/>
          </p:nvPr>
        </p:nvSpPr>
        <p:spPr>
          <a:xfrm>
            <a:off x="457200" y="2571744"/>
            <a:ext cx="8229600" cy="3905256"/>
          </a:xfrm>
        </p:spPr>
        <p:txBody>
          <a:bodyPr/>
          <a:lstStyle/>
          <a:p>
            <a:r>
              <a:rPr lang="en-US" altLang="zh-TW" dirty="0" smtClean="0"/>
              <a:t>REDUCE FOOD WASTE</a:t>
            </a:r>
          </a:p>
          <a:p>
            <a:r>
              <a:rPr lang="en-US" altLang="zh-TW" dirty="0" smtClean="0"/>
              <a:t>CHANGE DIETS</a:t>
            </a:r>
          </a:p>
          <a:p>
            <a:r>
              <a:rPr lang="en-US" altLang="zh-TW" dirty="0" smtClean="0"/>
              <a:t>LEAVE NO FARMER BEHIND</a:t>
            </a:r>
          </a:p>
          <a:p>
            <a:r>
              <a:rPr lang="en-US" altLang="zh-TW" dirty="0" smtClean="0"/>
              <a:t>BETTER SEEDS</a:t>
            </a:r>
          </a:p>
          <a:p>
            <a:r>
              <a:rPr lang="en-US" altLang="zh-TW" dirty="0" smtClean="0"/>
              <a:t>BETTER ANIMAL FEEDS</a:t>
            </a:r>
            <a:endParaRPr lang="zh-TW" altLang="en-US" dirty="0"/>
          </a:p>
        </p:txBody>
      </p:sp>
      <p:sp>
        <p:nvSpPr>
          <p:cNvPr id="4" name="矩形 3"/>
          <p:cNvSpPr/>
          <p:nvPr/>
        </p:nvSpPr>
        <p:spPr>
          <a:xfrm>
            <a:off x="3786182" y="6072206"/>
            <a:ext cx="4572000" cy="461665"/>
          </a:xfrm>
          <a:prstGeom prst="rect">
            <a:avLst/>
          </a:prstGeom>
        </p:spPr>
        <p:txBody>
          <a:bodyPr>
            <a:spAutoFit/>
          </a:bodyPr>
          <a:lstStyle/>
          <a:p>
            <a:r>
              <a:rPr lang="en-US" altLang="zh-TW" sz="1200" dirty="0" smtClean="0"/>
              <a:t>http://www.fastcoexist.com/3022983/5-ways-to-feed-9-billion-people-without-ruining-the-planet</a:t>
            </a:r>
            <a:endParaRPr lang="zh-TW" altLang="en-US" sz="1200" dirty="0"/>
          </a:p>
        </p:txBody>
      </p:sp>
      <p:sp>
        <p:nvSpPr>
          <p:cNvPr id="5" name="矩形 4"/>
          <p:cNvSpPr/>
          <p:nvPr/>
        </p:nvSpPr>
        <p:spPr>
          <a:xfrm>
            <a:off x="642910" y="1643050"/>
            <a:ext cx="6643734" cy="646331"/>
          </a:xfrm>
          <a:prstGeom prst="rect">
            <a:avLst/>
          </a:prstGeom>
        </p:spPr>
        <p:txBody>
          <a:bodyPr wrap="square">
            <a:spAutoFit/>
          </a:bodyPr>
          <a:lstStyle/>
          <a:p>
            <a:r>
              <a:rPr lang="en-US" b="1" i="1" dirty="0" smtClean="0"/>
              <a:t>The world will need to produce 69% more calories by 2050, given a global population of 9.6 billion people.</a:t>
            </a:r>
            <a:endParaRPr lang="zh-TW" altLang="en-US" i="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420888"/>
            <a:ext cx="7772400" cy="1470025"/>
          </a:xfrm>
        </p:spPr>
        <p:txBody>
          <a:bodyPr/>
          <a:lstStyle/>
          <a:p>
            <a:r>
              <a:rPr lang="en-US" altLang="zh-TW" dirty="0" smtClean="0"/>
              <a:t>How About </a:t>
            </a:r>
            <a:r>
              <a:rPr lang="en-US" altLang="zh-TW" dirty="0" err="1" smtClean="0"/>
              <a:t>BigData</a:t>
            </a:r>
            <a:r>
              <a:rPr lang="en-US" altLang="zh-TW" dirty="0" smtClean="0"/>
              <a:t> Analytics to Save the World!</a:t>
            </a:r>
            <a:endParaRPr lang="zh-TW"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foodtechconnect.com/wp-content/uploads/2013/07/Food-Tech-and-Media-Industry-2013-Rosenheim-Advisors-and-Leon-May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矩形 2"/>
          <p:cNvSpPr/>
          <p:nvPr/>
        </p:nvSpPr>
        <p:spPr>
          <a:xfrm>
            <a:off x="5652120" y="0"/>
            <a:ext cx="3491880" cy="646331"/>
          </a:xfrm>
          <a:prstGeom prst="rect">
            <a:avLst/>
          </a:prstGeom>
        </p:spPr>
        <p:txBody>
          <a:bodyPr wrap="square">
            <a:spAutoFit/>
          </a:bodyPr>
          <a:lstStyle/>
          <a:p>
            <a:r>
              <a:rPr lang="en-US" altLang="zh-TW" sz="1200" dirty="0" smtClean="0">
                <a:hlinkClick r:id="rId3"/>
              </a:rPr>
              <a:t>http://www.foodtechconnect.com/2013/07/17/food-tech-media-startup-funding-ma-and-partnerships-june-2013/</a:t>
            </a:r>
            <a:endParaRPr lang="zh-TW" altLang="en-US"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5085184"/>
            <a:ext cx="7056784" cy="369332"/>
          </a:xfrm>
          <a:prstGeom prst="rect">
            <a:avLst/>
          </a:prstGeom>
        </p:spPr>
        <p:txBody>
          <a:bodyPr wrap="square">
            <a:spAutoFit/>
          </a:bodyPr>
          <a:lstStyle/>
          <a:p>
            <a:r>
              <a:rPr lang="en-US" altLang="zh-TW" dirty="0" smtClean="0">
                <a:hlinkClick r:id="rId2"/>
              </a:rPr>
              <a:t>http://www.ibm.com/smarterplanet/us/en/food_technology/ideas/</a:t>
            </a:r>
            <a:endParaRPr lang="zh-TW" altLang="en-US" dirty="0"/>
          </a:p>
        </p:txBody>
      </p:sp>
      <p:sp>
        <p:nvSpPr>
          <p:cNvPr id="3" name="Rectangle 2"/>
          <p:cNvSpPr txBox="1">
            <a:spLocks noChangeArrowheads="1"/>
          </p:cNvSpPr>
          <p:nvPr/>
        </p:nvSpPr>
        <p:spPr>
          <a:xfrm>
            <a:off x="323528" y="188913"/>
            <a:ext cx="8424935" cy="865187"/>
          </a:xfrm>
          <a:prstGeom prst="rect">
            <a:avLst/>
          </a:prstGeom>
        </p:spPr>
        <p:txBody>
          <a:bodyPr/>
          <a:lstStyle/>
          <a:p>
            <a:pPr lvl="0" algn="ctr" eaLnBrk="0" hangingPunct="0"/>
            <a:r>
              <a:rPr kumimoji="1" lang="en-US" altLang="zh-TW" sz="3600" b="0" i="0" u="none" strike="noStrike" kern="0" cap="none" spc="0" normalizeH="0" baseline="0" noProof="0" dirty="0" smtClean="0">
                <a:ln>
                  <a:noFill/>
                </a:ln>
                <a:solidFill>
                  <a:schemeClr val="tx2"/>
                </a:solidFill>
                <a:effectLst/>
                <a:uLnTx/>
                <a:uFillTx/>
                <a:latin typeface="+mj-lt"/>
                <a:ea typeface="+mj-ea"/>
                <a:cs typeface="+mj-cs"/>
              </a:rPr>
              <a:t>Smart</a:t>
            </a:r>
            <a:r>
              <a:rPr kumimoji="1" lang="en-US" altLang="zh-TW" sz="3600" b="0" i="0" u="none" strike="noStrike" kern="0" cap="none" spc="0" normalizeH="0" noProof="0" dirty="0" smtClean="0">
                <a:ln>
                  <a:noFill/>
                </a:ln>
                <a:solidFill>
                  <a:schemeClr val="tx2"/>
                </a:solidFill>
                <a:effectLst/>
                <a:uLnTx/>
                <a:uFillTx/>
                <a:latin typeface="+mj-lt"/>
                <a:ea typeface="+mj-ea"/>
                <a:cs typeface="+mj-cs"/>
              </a:rPr>
              <a:t> Food Ecosystem</a:t>
            </a:r>
            <a:endParaRPr kumimoji="1" lang="en-US" altLang="zh-TW" sz="3600" b="0" i="0" u="none" strike="noStrike" kern="0" cap="none" spc="0" normalizeH="0" baseline="0" noProof="0" dirty="0">
              <a:ln>
                <a:noFill/>
              </a:ln>
              <a:solidFill>
                <a:schemeClr val="tx2"/>
              </a:solidFill>
              <a:effectLst/>
              <a:uLnTx/>
              <a:uFillTx/>
              <a:latin typeface="+mj-lt"/>
              <a:ea typeface="+mj-ea"/>
              <a:cs typeface="+mj-cs"/>
            </a:endParaRPr>
          </a:p>
        </p:txBody>
      </p:sp>
      <p:sp>
        <p:nvSpPr>
          <p:cNvPr id="4" name="文字方塊 3"/>
          <p:cNvSpPr txBox="1"/>
          <p:nvPr/>
        </p:nvSpPr>
        <p:spPr>
          <a:xfrm>
            <a:off x="1475656" y="1268760"/>
            <a:ext cx="6054863" cy="2062103"/>
          </a:xfrm>
          <a:prstGeom prst="rect">
            <a:avLst/>
          </a:prstGeom>
          <a:noFill/>
        </p:spPr>
        <p:txBody>
          <a:bodyPr wrap="none" rtlCol="0">
            <a:spAutoFit/>
          </a:bodyPr>
          <a:lstStyle/>
          <a:p>
            <a:r>
              <a:rPr lang="en-US" altLang="zh-TW" sz="3200" b="1" dirty="0" smtClean="0"/>
              <a:t>Analytics and agriculture</a:t>
            </a:r>
          </a:p>
          <a:p>
            <a:r>
              <a:rPr lang="en-US" altLang="zh-TW" sz="3200" b="1" dirty="0" smtClean="0"/>
              <a:t>Sustenance and sustainability</a:t>
            </a:r>
          </a:p>
          <a:p>
            <a:r>
              <a:rPr lang="en-US" altLang="zh-TW" sz="3200" b="1" dirty="0" smtClean="0"/>
              <a:t>Safety and the supply chain</a:t>
            </a:r>
          </a:p>
          <a:p>
            <a:endParaRPr lang="en-US" altLang="zh-TW" sz="3200" b="1" dirty="0"/>
          </a:p>
        </p:txBody>
      </p:sp>
      <p:sp>
        <p:nvSpPr>
          <p:cNvPr id="5" name="矩形 4"/>
          <p:cNvSpPr/>
          <p:nvPr/>
        </p:nvSpPr>
        <p:spPr>
          <a:xfrm>
            <a:off x="1331640" y="3212976"/>
            <a:ext cx="6912768" cy="369332"/>
          </a:xfrm>
          <a:prstGeom prst="rect">
            <a:avLst/>
          </a:prstGeom>
        </p:spPr>
        <p:txBody>
          <a:bodyPr wrap="square">
            <a:spAutoFit/>
          </a:bodyPr>
          <a:lstStyle/>
          <a:p>
            <a:r>
              <a:rPr lang="en-US" altLang="zh-TW" dirty="0" smtClean="0"/>
              <a:t>http://www.youtube.com/watch?v=qVn9FOnRSHg</a:t>
            </a:r>
            <a:endParaRPr lang="zh-TW" altLang="en-US" dirty="0"/>
          </a:p>
        </p:txBody>
      </p:sp>
      <p:sp>
        <p:nvSpPr>
          <p:cNvPr id="6" name="矩形 5"/>
          <p:cNvSpPr/>
          <p:nvPr/>
        </p:nvSpPr>
        <p:spPr>
          <a:xfrm>
            <a:off x="1331640" y="3717032"/>
            <a:ext cx="5616624" cy="369332"/>
          </a:xfrm>
          <a:prstGeom prst="rect">
            <a:avLst/>
          </a:prstGeom>
        </p:spPr>
        <p:txBody>
          <a:bodyPr wrap="square">
            <a:spAutoFit/>
          </a:bodyPr>
          <a:lstStyle/>
          <a:p>
            <a:r>
              <a:rPr lang="en-US" altLang="zh-TW" dirty="0" smtClean="0"/>
              <a:t>http://www.youtube.com/watch?v=3aUA4hDmkC4</a:t>
            </a:r>
            <a:endParaRPr lang="zh-TW"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forbesimg.com/daniellegould/files/2013/08/Screen-Shot-2013-08-16-at-3.28.35-PM.png"/>
          <p:cNvPicPr>
            <a:picLocks noChangeAspect="1" noChangeArrowheads="1"/>
          </p:cNvPicPr>
          <p:nvPr/>
        </p:nvPicPr>
        <p:blipFill>
          <a:blip r:embed="rId2" cstate="print"/>
          <a:srcRect/>
          <a:stretch>
            <a:fillRect/>
          </a:stretch>
        </p:blipFill>
        <p:spPr bwMode="auto">
          <a:xfrm>
            <a:off x="1691680" y="980728"/>
            <a:ext cx="5181600" cy="5410200"/>
          </a:xfrm>
          <a:prstGeom prst="rect">
            <a:avLst/>
          </a:prstGeom>
          <a:noFill/>
        </p:spPr>
      </p:pic>
      <p:sp>
        <p:nvSpPr>
          <p:cNvPr id="3" name="矩形 2"/>
          <p:cNvSpPr/>
          <p:nvPr/>
        </p:nvSpPr>
        <p:spPr>
          <a:xfrm>
            <a:off x="755576" y="332656"/>
            <a:ext cx="7344816" cy="369332"/>
          </a:xfrm>
          <a:prstGeom prst="rect">
            <a:avLst/>
          </a:prstGeom>
        </p:spPr>
        <p:txBody>
          <a:bodyPr wrap="square">
            <a:spAutoFit/>
          </a:bodyPr>
          <a:lstStyle/>
          <a:p>
            <a:r>
              <a:rPr lang="en-US" altLang="zh-TW" dirty="0" smtClean="0"/>
              <a:t>KPMG 2013 Food and Beverage Outlook Survey: Big Data Analytics</a:t>
            </a:r>
            <a:endParaRPr lang="zh-TW"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865187"/>
          </a:xfrm>
        </p:spPr>
        <p:txBody>
          <a:bodyPr/>
          <a:lstStyle/>
          <a:p>
            <a:r>
              <a:rPr lang="en-US" altLang="zh-TW" dirty="0" smtClean="0"/>
              <a:t>Beverage Industry and Technology</a:t>
            </a:r>
          </a:p>
        </p:txBody>
      </p:sp>
      <p:sp>
        <p:nvSpPr>
          <p:cNvPr id="3075" name="Rectangle 3"/>
          <p:cNvSpPr>
            <a:spLocks noGrp="1" noChangeArrowheads="1"/>
          </p:cNvSpPr>
          <p:nvPr>
            <p:ph type="body" idx="1"/>
          </p:nvPr>
        </p:nvSpPr>
        <p:spPr>
          <a:xfrm>
            <a:off x="468313" y="1125538"/>
            <a:ext cx="8229600" cy="5280025"/>
          </a:xfrm>
        </p:spPr>
        <p:txBody>
          <a:bodyPr/>
          <a:lstStyle/>
          <a:p>
            <a:pPr>
              <a:lnSpc>
                <a:spcPct val="80000"/>
              </a:lnSpc>
            </a:pPr>
            <a:r>
              <a:rPr lang="en-US" altLang="zh-TW" sz="3600" dirty="0" smtClean="0"/>
              <a:t>Coco-Cola Freestyle Fountain</a:t>
            </a:r>
          </a:p>
          <a:p>
            <a:pPr>
              <a:lnSpc>
                <a:spcPct val="80000"/>
              </a:lnSpc>
            </a:pPr>
            <a:r>
              <a:rPr lang="en-US" altLang="zh-TW" sz="3600" dirty="0" smtClean="0"/>
              <a:t>Packaging</a:t>
            </a:r>
          </a:p>
          <a:p>
            <a:pPr>
              <a:lnSpc>
                <a:spcPct val="80000"/>
              </a:lnSpc>
            </a:pPr>
            <a:r>
              <a:rPr lang="en-US" altLang="zh-TW" sz="3600" dirty="0" smtClean="0"/>
              <a:t>Marketing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25525" y="0"/>
            <a:ext cx="7092950" cy="68172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00 plus drink choice Coca-Cola Freestyle dispenser"/>
          <p:cNvPicPr>
            <a:picLocks noChangeAspect="1" noChangeArrowheads="1"/>
          </p:cNvPicPr>
          <p:nvPr/>
        </p:nvPicPr>
        <p:blipFill>
          <a:blip r:embed="rId2" cstate="print"/>
          <a:srcRect/>
          <a:stretch>
            <a:fillRect/>
          </a:stretch>
        </p:blipFill>
        <p:spPr bwMode="auto">
          <a:xfrm>
            <a:off x="2409825" y="188640"/>
            <a:ext cx="6734175" cy="6448426"/>
          </a:xfrm>
          <a:prstGeom prst="rect">
            <a:avLst/>
          </a:prstGeom>
          <a:noFill/>
        </p:spPr>
      </p:pic>
      <p:sp>
        <p:nvSpPr>
          <p:cNvPr id="3" name="矩形 2"/>
          <p:cNvSpPr/>
          <p:nvPr/>
        </p:nvSpPr>
        <p:spPr>
          <a:xfrm>
            <a:off x="0" y="260648"/>
            <a:ext cx="2483768" cy="3754874"/>
          </a:xfrm>
          <a:prstGeom prst="rect">
            <a:avLst/>
          </a:prstGeom>
        </p:spPr>
        <p:txBody>
          <a:bodyPr wrap="square">
            <a:spAutoFit/>
          </a:bodyPr>
          <a:lstStyle/>
          <a:p>
            <a:r>
              <a:rPr lang="en-US" altLang="zh-TW" sz="1400" b="1" dirty="0" smtClean="0"/>
              <a:t>Coca-Cola Freestyle</a:t>
            </a:r>
            <a:r>
              <a:rPr lang="en-US" altLang="zh-TW" sz="1400" dirty="0" smtClean="0"/>
              <a:t> is a</a:t>
            </a:r>
            <a:r>
              <a:rPr lang="en-US" altLang="zh-TW" sz="1400" u="sng" dirty="0" smtClean="0"/>
              <a:t> </a:t>
            </a:r>
            <a:r>
              <a:rPr lang="en-US" altLang="zh-TW" sz="1400" u="sng" dirty="0" smtClean="0">
                <a:hlinkClick r:id="rId3" tooltip="Touch screen"/>
              </a:rPr>
              <a:t>touch screen</a:t>
            </a:r>
            <a:r>
              <a:rPr lang="en-US" altLang="zh-TW" sz="1400" u="sng" dirty="0" smtClean="0"/>
              <a:t> </a:t>
            </a:r>
            <a:r>
              <a:rPr lang="en-US" altLang="zh-TW" sz="1400" u="sng" dirty="0" smtClean="0">
                <a:hlinkClick r:id="rId4" tooltip="Soda fountain"/>
              </a:rPr>
              <a:t>soda fountain</a:t>
            </a:r>
            <a:r>
              <a:rPr lang="en-US" altLang="zh-TW" sz="1400" dirty="0" smtClean="0"/>
              <a:t> introduced by </a:t>
            </a:r>
            <a:r>
              <a:rPr lang="en-US" altLang="zh-TW" sz="1400" dirty="0" smtClean="0">
                <a:hlinkClick r:id="rId5" tooltip="The Coca-Cola Company"/>
              </a:rPr>
              <a:t>The Coca-Cola Company</a:t>
            </a:r>
            <a:r>
              <a:rPr lang="en-US" altLang="zh-TW" sz="1400" dirty="0" smtClean="0"/>
              <a:t> in 2009. The machine features over 125</a:t>
            </a:r>
            <a:r>
              <a:rPr lang="en-US" altLang="zh-TW" sz="1400" baseline="30000" dirty="0" smtClean="0"/>
              <a:t> </a:t>
            </a:r>
            <a:r>
              <a:rPr lang="en-US" altLang="zh-TW" sz="1400" dirty="0" smtClean="0"/>
              <a:t>different Coca-Cola drink products,</a:t>
            </a:r>
            <a:r>
              <a:rPr lang="en-US" altLang="zh-TW" sz="1400" baseline="30000" dirty="0" smtClean="0"/>
              <a:t> </a:t>
            </a:r>
            <a:r>
              <a:rPr lang="en-US" altLang="zh-TW" sz="1400" dirty="0" smtClean="0"/>
              <a:t>and custom </a:t>
            </a:r>
            <a:r>
              <a:rPr lang="en-US" altLang="zh-TW" sz="1400" dirty="0" err="1" smtClean="0"/>
              <a:t>flavors.The</a:t>
            </a:r>
            <a:r>
              <a:rPr lang="en-US" altLang="zh-TW" sz="1400" dirty="0" smtClean="0"/>
              <a:t> machine allows users to select from mixtures of flavors of Coca-Cola branded products which are then individually dispensed. The machines are currently located in major Coca-Cola partners and retail locations as a part of a gradual and ongoing deployment.</a:t>
            </a:r>
            <a:endParaRPr lang="zh-TW" altLang="en-US" sz="1400" dirty="0"/>
          </a:p>
        </p:txBody>
      </p:sp>
      <p:sp>
        <p:nvSpPr>
          <p:cNvPr id="4" name="矩形 3"/>
          <p:cNvSpPr/>
          <p:nvPr/>
        </p:nvSpPr>
        <p:spPr>
          <a:xfrm>
            <a:off x="179512" y="6581001"/>
            <a:ext cx="4572000" cy="276999"/>
          </a:xfrm>
          <a:prstGeom prst="rect">
            <a:avLst/>
          </a:prstGeom>
        </p:spPr>
        <p:txBody>
          <a:bodyPr>
            <a:spAutoFit/>
          </a:bodyPr>
          <a:lstStyle/>
          <a:p>
            <a:r>
              <a:rPr lang="en-US" altLang="zh-TW" sz="1200" dirty="0" smtClean="0">
                <a:hlinkClick r:id="rId6"/>
              </a:rPr>
              <a:t>http://www.pininfarina.it/en/coca_cola_freestyle/</a:t>
            </a:r>
            <a:endParaRPr lang="zh-TW" altLang="en-US" sz="1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648072"/>
          </a:xfrm>
        </p:spPr>
        <p:txBody>
          <a:bodyPr/>
          <a:lstStyle/>
          <a:p>
            <a:r>
              <a:rPr lang="en-US" altLang="zh-TW" sz="3600" dirty="0" smtClean="0"/>
              <a:t>Coco-Cola Freestyle Fountain Machine</a:t>
            </a:r>
            <a:endParaRPr lang="zh-TW" altLang="en-US" sz="3600" dirty="0"/>
          </a:p>
        </p:txBody>
      </p:sp>
      <p:sp>
        <p:nvSpPr>
          <p:cNvPr id="3" name="內容版面配置區 2"/>
          <p:cNvSpPr>
            <a:spLocks noGrp="1"/>
          </p:cNvSpPr>
          <p:nvPr>
            <p:ph idx="1"/>
          </p:nvPr>
        </p:nvSpPr>
        <p:spPr>
          <a:xfrm>
            <a:off x="539552" y="980728"/>
            <a:ext cx="8229600" cy="4920208"/>
          </a:xfrm>
        </p:spPr>
        <p:txBody>
          <a:bodyPr/>
          <a:lstStyle/>
          <a:p>
            <a:r>
              <a:rPr lang="en-US" altLang="zh-TW" sz="1800" dirty="0" smtClean="0"/>
              <a:t>Designed by the Italian automotive design firm </a:t>
            </a:r>
            <a:r>
              <a:rPr lang="en-US" altLang="zh-TW" sz="1800" dirty="0" err="1" smtClean="0"/>
              <a:t>Pininfarina</a:t>
            </a:r>
            <a:endParaRPr lang="en-US" altLang="zh-TW" sz="1800" dirty="0" smtClean="0"/>
          </a:p>
          <a:p>
            <a:r>
              <a:rPr lang="en-US" altLang="zh-TW" sz="1800" dirty="0" smtClean="0"/>
              <a:t>Technologies involved include </a:t>
            </a:r>
            <a:r>
              <a:rPr lang="en-US" altLang="zh-TW" sz="1800" dirty="0" err="1" smtClean="0">
                <a:solidFill>
                  <a:srgbClr val="FF0000"/>
                </a:solidFill>
              </a:rPr>
              <a:t>microdispensing</a:t>
            </a:r>
            <a:r>
              <a:rPr lang="en-US" altLang="zh-TW" sz="1800" dirty="0" smtClean="0">
                <a:solidFill>
                  <a:srgbClr val="FF0000"/>
                </a:solidFill>
              </a:rPr>
              <a:t> technology </a:t>
            </a:r>
            <a:r>
              <a:rPr lang="en-US" altLang="zh-TW" sz="1800" dirty="0" smtClean="0"/>
              <a:t>and proprietary </a:t>
            </a:r>
            <a:r>
              <a:rPr lang="en-US" altLang="zh-TW" sz="1800" dirty="0" err="1" smtClean="0">
                <a:solidFill>
                  <a:srgbClr val="FF0000"/>
                </a:solidFill>
              </a:rPr>
              <a:t>PurePour</a:t>
            </a:r>
            <a:r>
              <a:rPr lang="en-US" altLang="zh-TW" sz="1800" dirty="0" smtClean="0">
                <a:solidFill>
                  <a:srgbClr val="FF0000"/>
                </a:solidFill>
              </a:rPr>
              <a:t> technology</a:t>
            </a:r>
            <a:r>
              <a:rPr lang="en-US" altLang="zh-TW" sz="1800" dirty="0" smtClean="0"/>
              <a:t>. Both technologies were originally developed to deliver precise doses of drugs.</a:t>
            </a:r>
          </a:p>
          <a:p>
            <a:r>
              <a:rPr lang="en-US" altLang="zh-TW" sz="1800" dirty="0" smtClean="0"/>
              <a:t>One Freestyle unit with a similar footprint to a current vending machine can dispense 126 kinds of carbonated and non-carbonated beverages from one freestanding unit. </a:t>
            </a:r>
            <a:r>
              <a:rPr lang="en-US" altLang="zh-TW" sz="1800" dirty="0" err="1" smtClean="0"/>
              <a:t>Microdosing</a:t>
            </a:r>
            <a:r>
              <a:rPr lang="en-US" altLang="zh-TW" sz="1800" dirty="0" smtClean="0"/>
              <a:t> blends one or more concentrated ingredients in 46 US fl oz (1.36 L) packets with water and sweetener at the point where the beverage is </a:t>
            </a:r>
            <a:r>
              <a:rPr lang="en-US" altLang="zh-TW" sz="1800" dirty="0" err="1" smtClean="0"/>
              <a:t>dispensed,thus</a:t>
            </a:r>
            <a:r>
              <a:rPr lang="en-US" altLang="zh-TW" sz="1800" dirty="0" smtClean="0"/>
              <a:t> avoiding the use of traditional 5 US gal (18.9 L) boxes of syrup (also known as a bag-in-a-box).</a:t>
            </a:r>
          </a:p>
          <a:p>
            <a:r>
              <a:rPr lang="en-US" altLang="zh-TW" sz="1800" dirty="0" smtClean="0"/>
              <a:t>Cartridges store concentrated ingredients in the dispenser cabinet and are </a:t>
            </a:r>
            <a:r>
              <a:rPr lang="en-US" altLang="zh-TW" sz="1800" dirty="0" smtClean="0">
                <a:solidFill>
                  <a:srgbClr val="FF0000"/>
                </a:solidFill>
              </a:rPr>
              <a:t>RFID enabled</a:t>
            </a:r>
            <a:r>
              <a:rPr lang="en-US" altLang="zh-TW" sz="1800" dirty="0" smtClean="0"/>
              <a:t>. The machine uses RFID chips to detect its supplies and to radio resupplying needs to other units. The machines transmit supply and demand data to both Coca-Cola and the owner including brands sold, times of the day of sales, troubleshooting information, and service data.</a:t>
            </a:r>
          </a:p>
          <a:p>
            <a:r>
              <a:rPr lang="en-US" altLang="zh-TW" sz="1800" dirty="0" smtClean="0"/>
              <a:t>The traditional ice cube dispenser remains. The maximum rate of output is 95 drinks per hour</a:t>
            </a:r>
            <a:endParaRPr lang="zh-TW" altLang="en-US" sz="1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lobalwaterintel.com/client_media/uploaded/images/Press%20pics/Growth%20by%20country.jpg"/>
          <p:cNvPicPr>
            <a:picLocks noChangeAspect="1" noChangeArrowheads="1"/>
          </p:cNvPicPr>
          <p:nvPr/>
        </p:nvPicPr>
        <p:blipFill>
          <a:blip r:embed="rId2" cstate="print"/>
          <a:srcRect/>
          <a:stretch>
            <a:fillRect/>
          </a:stretch>
        </p:blipFill>
        <p:spPr bwMode="auto">
          <a:xfrm>
            <a:off x="-180528" y="0"/>
            <a:ext cx="9324528" cy="7258051"/>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738064"/>
          </a:xfrm>
        </p:spPr>
        <p:txBody>
          <a:bodyPr/>
          <a:lstStyle/>
          <a:p>
            <a:r>
              <a:rPr lang="en-US" altLang="zh-TW" sz="3600" cap="all" dirty="0" smtClean="0"/>
              <a:t>TOP 10 MOST INNOVATIVE COMPANIES IN </a:t>
            </a:r>
            <a:r>
              <a:rPr lang="en-US" altLang="zh-TW" sz="3600" cap="all" dirty="0" smtClean="0"/>
              <a:t>FOOD (2013)</a:t>
            </a:r>
            <a:r>
              <a:rPr lang="en-US" altLang="zh-TW" sz="3600" cap="all" dirty="0" smtClean="0"/>
              <a:t/>
            </a:r>
            <a:br>
              <a:rPr lang="en-US" altLang="zh-TW" sz="3600" cap="all" dirty="0" smtClean="0"/>
            </a:br>
            <a:endParaRPr lang="zh-TW" altLang="en-US" sz="3600" dirty="0"/>
          </a:p>
        </p:txBody>
      </p:sp>
      <p:sp>
        <p:nvSpPr>
          <p:cNvPr id="3" name="內容版面配置區 2"/>
          <p:cNvSpPr>
            <a:spLocks noGrp="1"/>
          </p:cNvSpPr>
          <p:nvPr>
            <p:ph idx="1"/>
          </p:nvPr>
        </p:nvSpPr>
        <p:spPr/>
        <p:txBody>
          <a:bodyPr/>
          <a:lstStyle/>
          <a:p>
            <a:r>
              <a:rPr lang="en-US" altLang="zh-TW" sz="2800" dirty="0" smtClean="0"/>
              <a:t>Beyond Meat </a:t>
            </a:r>
          </a:p>
          <a:p>
            <a:r>
              <a:rPr lang="en-US" altLang="zh-TW" sz="2800" dirty="0" err="1" smtClean="0"/>
              <a:t>BrightFarms</a:t>
            </a:r>
            <a:endParaRPr lang="en-US" altLang="zh-TW" sz="2800" dirty="0" smtClean="0"/>
          </a:p>
          <a:p>
            <a:r>
              <a:rPr lang="en-US" altLang="zh-TW" sz="2800" dirty="0" smtClean="0"/>
              <a:t>Farmland LP</a:t>
            </a:r>
          </a:p>
          <a:p>
            <a:r>
              <a:rPr lang="en-US" altLang="zh-TW" sz="2800" dirty="0" smtClean="0"/>
              <a:t>Chipotle</a:t>
            </a:r>
          </a:p>
          <a:p>
            <a:r>
              <a:rPr lang="en-US" altLang="zh-TW" sz="2800" dirty="0" err="1" smtClean="0"/>
              <a:t>Fairlife</a:t>
            </a:r>
            <a:endParaRPr lang="en-US" altLang="zh-TW" sz="2800" dirty="0" smtClean="0"/>
          </a:p>
          <a:p>
            <a:r>
              <a:rPr lang="en-US" altLang="zh-TW" sz="2800" dirty="0" err="1" smtClean="0"/>
              <a:t>LiquiGlide</a:t>
            </a:r>
            <a:endParaRPr lang="en-US" altLang="zh-TW" sz="2800" dirty="0" smtClean="0"/>
          </a:p>
          <a:p>
            <a:r>
              <a:rPr lang="en-US" altLang="zh-TW" sz="2800" dirty="0" smtClean="0"/>
              <a:t>Hampton Creek Food</a:t>
            </a:r>
          </a:p>
          <a:p>
            <a:r>
              <a:rPr lang="en-US" altLang="zh-TW" sz="2800" dirty="0" err="1" smtClean="0"/>
              <a:t>AgLocal</a:t>
            </a:r>
            <a:endParaRPr lang="en-US" altLang="zh-TW" sz="2800" dirty="0" smtClean="0"/>
          </a:p>
          <a:p>
            <a:r>
              <a:rPr lang="en-US" altLang="zh-TW" sz="2800" dirty="0" smtClean="0"/>
              <a:t>Blue Bottle Coffee</a:t>
            </a:r>
          </a:p>
          <a:p>
            <a:r>
              <a:rPr lang="en-US" altLang="zh-TW" sz="2800" dirty="0" smtClean="0"/>
              <a:t>Kind Healthy Snacks</a:t>
            </a:r>
          </a:p>
          <a:p>
            <a:endParaRPr lang="en-US" altLang="zh-TW" sz="2800" dirty="0" smtClean="0"/>
          </a:p>
          <a:p>
            <a:endParaRPr lang="zh-TW"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865187"/>
          </a:xfrm>
        </p:spPr>
        <p:txBody>
          <a:bodyPr/>
          <a:lstStyle/>
          <a:p>
            <a:r>
              <a:rPr lang="en-US" altLang="zh-TW" dirty="0" smtClean="0"/>
              <a:t>Food Industry and Technology </a:t>
            </a:r>
          </a:p>
        </p:txBody>
      </p:sp>
      <p:sp>
        <p:nvSpPr>
          <p:cNvPr id="3075" name="Rectangle 3"/>
          <p:cNvSpPr>
            <a:spLocks noGrp="1" noChangeArrowheads="1"/>
          </p:cNvSpPr>
          <p:nvPr>
            <p:ph type="body" idx="1"/>
          </p:nvPr>
        </p:nvSpPr>
        <p:spPr>
          <a:xfrm>
            <a:off x="468313" y="1125538"/>
            <a:ext cx="8229600" cy="5280025"/>
          </a:xfrm>
        </p:spPr>
        <p:txBody>
          <a:bodyPr/>
          <a:lstStyle/>
          <a:p>
            <a:pPr>
              <a:lnSpc>
                <a:spcPct val="80000"/>
              </a:lnSpc>
            </a:pPr>
            <a:r>
              <a:rPr lang="en-US" altLang="zh-TW" sz="3600" dirty="0" smtClean="0"/>
              <a:t>Growing</a:t>
            </a:r>
          </a:p>
          <a:p>
            <a:pPr>
              <a:lnSpc>
                <a:spcPct val="80000"/>
              </a:lnSpc>
            </a:pPr>
            <a:r>
              <a:rPr lang="en-US" altLang="zh-TW" sz="3600" dirty="0" smtClean="0"/>
              <a:t>Making</a:t>
            </a:r>
          </a:p>
          <a:p>
            <a:pPr>
              <a:lnSpc>
                <a:spcPct val="80000"/>
              </a:lnSpc>
            </a:pPr>
            <a:r>
              <a:rPr lang="en-US" altLang="zh-TW" sz="3600" dirty="0" smtClean="0"/>
              <a:t>Tracking</a:t>
            </a:r>
          </a:p>
          <a:p>
            <a:pPr>
              <a:lnSpc>
                <a:spcPct val="80000"/>
              </a:lnSpc>
            </a:pPr>
            <a:r>
              <a:rPr lang="en-US" altLang="zh-TW" sz="3600" dirty="0" smtClean="0"/>
              <a:t>Functional Food</a:t>
            </a:r>
          </a:p>
          <a:p>
            <a:pPr>
              <a:lnSpc>
                <a:spcPct val="80000"/>
              </a:lnSpc>
            </a:pPr>
            <a:r>
              <a:rPr lang="en-US" altLang="zh-TW" sz="3600" dirty="0" smtClean="0"/>
              <a:t>Future Food</a:t>
            </a:r>
          </a:p>
          <a:p>
            <a:pPr>
              <a:lnSpc>
                <a:spcPct val="80000"/>
              </a:lnSpc>
            </a:pPr>
            <a:r>
              <a:rPr lang="en-US" altLang="zh-TW" sz="3600" dirty="0" smtClean="0"/>
              <a:t>Beverage Industry and Technology</a:t>
            </a:r>
          </a:p>
          <a:p>
            <a:pPr>
              <a:lnSpc>
                <a:spcPct val="80000"/>
              </a:lnSpc>
            </a:pPr>
            <a:r>
              <a:rPr lang="en-US" altLang="zh-TW" sz="3600" dirty="0" smtClean="0"/>
              <a:t>Gastronomy and Technology</a:t>
            </a:r>
          </a:p>
          <a:p>
            <a:pPr>
              <a:lnSpc>
                <a:spcPct val="80000"/>
              </a:lnSpc>
            </a:pPr>
            <a:endParaRPr lang="en-US" altLang="zh-TW"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16632"/>
            <a:ext cx="8229600" cy="1008112"/>
          </a:xfrm>
        </p:spPr>
        <p:txBody>
          <a:bodyPr/>
          <a:lstStyle/>
          <a:p>
            <a:r>
              <a:rPr lang="en-US" altLang="zh-TW" dirty="0" smtClean="0"/>
              <a:t>AG (Agriculture) Productivity</a:t>
            </a:r>
          </a:p>
        </p:txBody>
      </p:sp>
      <p:pic>
        <p:nvPicPr>
          <p:cNvPr id="1026" name="Picture 2" descr="Farm output per worker averages US $2000 globally, $90 000 in North America, an edge due in part to higher capital investment, in part to greater efficiency."/>
          <p:cNvPicPr>
            <a:picLocks noChangeAspect="1" noChangeArrowheads="1"/>
          </p:cNvPicPr>
          <p:nvPr/>
        </p:nvPicPr>
        <p:blipFill>
          <a:blip r:embed="rId2" cstate="print"/>
          <a:srcRect/>
          <a:stretch>
            <a:fillRect/>
          </a:stretch>
        </p:blipFill>
        <p:spPr bwMode="auto">
          <a:xfrm>
            <a:off x="0" y="1124744"/>
            <a:ext cx="5514975" cy="5410200"/>
          </a:xfrm>
          <a:prstGeom prst="rect">
            <a:avLst/>
          </a:prstGeom>
          <a:noFill/>
        </p:spPr>
      </p:pic>
      <p:sp>
        <p:nvSpPr>
          <p:cNvPr id="6" name="矩形 5"/>
          <p:cNvSpPr/>
          <p:nvPr/>
        </p:nvSpPr>
        <p:spPr>
          <a:xfrm>
            <a:off x="4427984" y="5013176"/>
            <a:ext cx="4572000" cy="1477328"/>
          </a:xfrm>
          <a:prstGeom prst="rect">
            <a:avLst/>
          </a:prstGeom>
        </p:spPr>
        <p:txBody>
          <a:bodyPr>
            <a:spAutoFit/>
          </a:bodyPr>
          <a:lstStyle/>
          <a:p>
            <a:r>
              <a:rPr lang="en-US" altLang="zh-TW" dirty="0" smtClean="0"/>
              <a:t>Illustration: Erik </a:t>
            </a:r>
            <a:r>
              <a:rPr lang="en-US" altLang="zh-TW" dirty="0" err="1" smtClean="0"/>
              <a:t>Vrielink</a:t>
            </a:r>
            <a:endParaRPr lang="en-US" altLang="zh-TW" dirty="0" smtClean="0"/>
          </a:p>
          <a:p>
            <a:r>
              <a:rPr lang="en-US" altLang="zh-TW" dirty="0" smtClean="0"/>
              <a:t>Farm output per worker averages US $2000 globally, $90 000 in North America, an edge due in part to higher capital investment, in part to greater efficiency</a:t>
            </a:r>
            <a:endParaRPr lang="zh-TW" altLang="en-US" dirty="0"/>
          </a:p>
        </p:txBody>
      </p:sp>
      <p:sp>
        <p:nvSpPr>
          <p:cNvPr id="5" name="矩形 4"/>
          <p:cNvSpPr/>
          <p:nvPr/>
        </p:nvSpPr>
        <p:spPr>
          <a:xfrm>
            <a:off x="0" y="6453336"/>
            <a:ext cx="4572000" cy="276999"/>
          </a:xfrm>
          <a:prstGeom prst="rect">
            <a:avLst/>
          </a:prstGeom>
        </p:spPr>
        <p:txBody>
          <a:bodyPr>
            <a:spAutoFit/>
          </a:bodyPr>
          <a:lstStyle/>
          <a:p>
            <a:pPr algn="ctr"/>
            <a:r>
              <a:rPr lang="en-US" altLang="zh-TW" sz="1200" dirty="0" smtClean="0">
                <a:hlinkClick r:id="rId3"/>
              </a:rPr>
              <a:t>http://spectrum.ieee.org/static/the-age-of-plenty#food-part-2</a:t>
            </a:r>
            <a:endParaRPr lang="en-US" altLang="zh-TW"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 cow’s yield has risen fourfold in the United States within living memory, the result of selective breeding and more sophisticated care and feeding."/>
          <p:cNvPicPr>
            <a:picLocks noChangeAspect="1" noChangeArrowheads="1"/>
          </p:cNvPicPr>
          <p:nvPr/>
        </p:nvPicPr>
        <p:blipFill>
          <a:blip r:embed="rId2" cstate="print"/>
          <a:srcRect/>
          <a:stretch>
            <a:fillRect/>
          </a:stretch>
        </p:blipFill>
        <p:spPr bwMode="auto">
          <a:xfrm>
            <a:off x="1619672" y="1268760"/>
            <a:ext cx="5705475" cy="5210175"/>
          </a:xfrm>
          <a:prstGeom prst="rect">
            <a:avLst/>
          </a:prstGeom>
          <a:noFill/>
        </p:spPr>
      </p:pic>
      <p:sp>
        <p:nvSpPr>
          <p:cNvPr id="3" name="矩形 2"/>
          <p:cNvSpPr/>
          <p:nvPr/>
        </p:nvSpPr>
        <p:spPr>
          <a:xfrm>
            <a:off x="395536" y="188640"/>
            <a:ext cx="5544616" cy="1200329"/>
          </a:xfrm>
          <a:prstGeom prst="rect">
            <a:avLst/>
          </a:prstGeom>
        </p:spPr>
        <p:txBody>
          <a:bodyPr wrap="square">
            <a:spAutoFit/>
          </a:bodyPr>
          <a:lstStyle/>
          <a:p>
            <a:r>
              <a:rPr lang="en-US" altLang="zh-TW" dirty="0" smtClean="0"/>
              <a:t>Illustration: Erik </a:t>
            </a:r>
            <a:r>
              <a:rPr lang="en-US" altLang="zh-TW" dirty="0" err="1" smtClean="0"/>
              <a:t>Vrielink</a:t>
            </a:r>
            <a:endParaRPr lang="en-US" altLang="zh-TW" dirty="0" smtClean="0"/>
          </a:p>
          <a:p>
            <a:r>
              <a:rPr lang="en-US" altLang="zh-TW" dirty="0" smtClean="0"/>
              <a:t>A cow’s yield has risen fourfold in the United States within living memory, the result of selective breeding and more sophisticated care and feeding.</a:t>
            </a:r>
            <a:endParaRPr lang="zh-TW"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11578</TotalTime>
  <Words>2257</Words>
  <Application>Microsoft Office PowerPoint</Application>
  <PresentationFormat>如螢幕大小 (4:3)</PresentationFormat>
  <Paragraphs>219</Paragraphs>
  <Slides>63</Slides>
  <Notes>1</Notes>
  <HiddenSlides>0</HiddenSlides>
  <MMClips>0</MMClips>
  <ScaleCrop>false</ScaleCrop>
  <HeadingPairs>
    <vt:vector size="6" baseType="variant">
      <vt:variant>
        <vt:lpstr>佈景主題</vt:lpstr>
      </vt:variant>
      <vt:variant>
        <vt:i4>1</vt:i4>
      </vt:variant>
      <vt:variant>
        <vt:lpstr>投影片標題</vt:lpstr>
      </vt:variant>
      <vt:variant>
        <vt:i4>63</vt:i4>
      </vt:variant>
      <vt:variant>
        <vt:lpstr>自訂放映</vt:lpstr>
      </vt:variant>
      <vt:variant>
        <vt:i4>1</vt:i4>
      </vt:variant>
    </vt:vector>
  </HeadingPairs>
  <TitlesOfParts>
    <vt:vector size="65" baseType="lpstr">
      <vt:lpstr>預設簡報設計</vt:lpstr>
      <vt:lpstr>Recall Last Week</vt:lpstr>
      <vt:lpstr>Food Industry and Related Technologies</vt:lpstr>
      <vt:lpstr>Open-Ended Q’s</vt:lpstr>
      <vt:lpstr>Open-Ended Questions and Problems</vt:lpstr>
      <vt:lpstr>Links</vt:lpstr>
      <vt:lpstr>投影片 6</vt:lpstr>
      <vt:lpstr>Food Industry and Technology </vt:lpstr>
      <vt:lpstr>AG (Agriculture) Productivity</vt:lpstr>
      <vt:lpstr>投影片 9</vt:lpstr>
      <vt:lpstr>投影片 10</vt:lpstr>
      <vt:lpstr>投影片 11</vt:lpstr>
      <vt:lpstr>Everything you want know about big agriculture</vt:lpstr>
      <vt:lpstr>Oligopoly in Food Industries: Good or Bad?  </vt:lpstr>
      <vt:lpstr>Crossbread (Hybrid Seeds)</vt:lpstr>
      <vt:lpstr>Hybrid Seeds: What are they?</vt:lpstr>
      <vt:lpstr>Hybrid Seeds: The Consequences</vt:lpstr>
      <vt:lpstr>Disruptive Business in  Hybrid Seeds</vt:lpstr>
      <vt:lpstr>投影片 18</vt:lpstr>
      <vt:lpstr>投影片 19</vt:lpstr>
      <vt:lpstr>投影片 20</vt:lpstr>
      <vt:lpstr>投影片 21</vt:lpstr>
      <vt:lpstr>投影片 22</vt:lpstr>
      <vt:lpstr>投影片 23</vt:lpstr>
      <vt:lpstr>I CAN’T BELIEVE IT’S NOT GMO:</vt:lpstr>
      <vt:lpstr>The New Monsanto Way</vt:lpstr>
      <vt:lpstr>Sift(filter) through the offspring genome for known markers for desirable traits…..</vt:lpstr>
      <vt:lpstr>Seed Chipping Technology:  Sequencing and Decoding the Genome</vt:lpstr>
      <vt:lpstr>Generic Modification Engineering:  GMO to Frankenfoods,</vt:lpstr>
      <vt:lpstr>GMO</vt:lpstr>
      <vt:lpstr>投影片 30</vt:lpstr>
      <vt:lpstr>GMO vs Crossbread</vt:lpstr>
      <vt:lpstr>GMO Introduction</vt:lpstr>
      <vt:lpstr>How Technology to Feed the World of Nine Billions 2050</vt:lpstr>
      <vt:lpstr>Thinking</vt:lpstr>
      <vt:lpstr>Agriculture Technology</vt:lpstr>
      <vt:lpstr>Vertical Farming</vt:lpstr>
      <vt:lpstr>The farm uses 17,500 LED lights spread over 18 cultivation racks reaching 15 levels high.</vt:lpstr>
      <vt:lpstr>投影片 38</vt:lpstr>
      <vt:lpstr>Sustainable Food Production for the Future</vt:lpstr>
      <vt:lpstr>投影片 40</vt:lpstr>
      <vt:lpstr>The Better Meat Substitute</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Entomophagy of Future Food:  Eating Bugs to Save the World!</vt:lpstr>
      <vt:lpstr>投影片 53</vt:lpstr>
      <vt:lpstr>5 Ways To Feed 9 Billion People Without Ruining The Planet</vt:lpstr>
      <vt:lpstr>How About BigData Analytics to Save the World!</vt:lpstr>
      <vt:lpstr>投影片 56</vt:lpstr>
      <vt:lpstr>投影片 57</vt:lpstr>
      <vt:lpstr>投影片 58</vt:lpstr>
      <vt:lpstr>Beverage Industry and Technology</vt:lpstr>
      <vt:lpstr>投影片 60</vt:lpstr>
      <vt:lpstr>Coco-Cola Freestyle Fountain Machine</vt:lpstr>
      <vt:lpstr>投影片 62</vt:lpstr>
      <vt:lpstr>TOP 10 MOST INNOVATIVE COMPANIES IN FOOD (2013) </vt:lpstr>
      <vt:lpstr>自訂放映1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superuser</cp:lastModifiedBy>
  <cp:revision>607</cp:revision>
  <dcterms:created xsi:type="dcterms:W3CDTF">2009-10-28T05:58:26Z</dcterms:created>
  <dcterms:modified xsi:type="dcterms:W3CDTF">2014-10-22T01:55:01Z</dcterms:modified>
</cp:coreProperties>
</file>