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notesSlides/notesSlide12.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1"/>
  </p:notesMasterIdLst>
  <p:handoutMasterIdLst>
    <p:handoutMasterId r:id="rId152"/>
  </p:handoutMasterIdLst>
  <p:sldIdLst>
    <p:sldId id="1578" r:id="rId2"/>
    <p:sldId id="1579" r:id="rId3"/>
    <p:sldId id="1489" r:id="rId4"/>
    <p:sldId id="1490" r:id="rId5"/>
    <p:sldId id="1491" r:id="rId6"/>
    <p:sldId id="1492" r:id="rId7"/>
    <p:sldId id="1493" r:id="rId8"/>
    <p:sldId id="1494" r:id="rId9"/>
    <p:sldId id="1495" r:id="rId10"/>
    <p:sldId id="1496" r:id="rId11"/>
    <p:sldId id="1497" r:id="rId12"/>
    <p:sldId id="1498" r:id="rId13"/>
    <p:sldId id="1499" r:id="rId14"/>
    <p:sldId id="1500" r:id="rId15"/>
    <p:sldId id="1501" r:id="rId16"/>
    <p:sldId id="1502" r:id="rId17"/>
    <p:sldId id="1503" r:id="rId18"/>
    <p:sldId id="1504" r:id="rId19"/>
    <p:sldId id="1505" r:id="rId20"/>
    <p:sldId id="1506" r:id="rId21"/>
    <p:sldId id="1507" r:id="rId22"/>
    <p:sldId id="1508" r:id="rId23"/>
    <p:sldId id="1509" r:id="rId24"/>
    <p:sldId id="1510" r:id="rId25"/>
    <p:sldId id="1511" r:id="rId26"/>
    <p:sldId id="1512" r:id="rId27"/>
    <p:sldId id="1513" r:id="rId28"/>
    <p:sldId id="1514" r:id="rId29"/>
    <p:sldId id="1515" r:id="rId30"/>
    <p:sldId id="1516" r:id="rId31"/>
    <p:sldId id="1517" r:id="rId32"/>
    <p:sldId id="1518" r:id="rId33"/>
    <p:sldId id="1519" r:id="rId34"/>
    <p:sldId id="1520" r:id="rId35"/>
    <p:sldId id="1521" r:id="rId36"/>
    <p:sldId id="1522" r:id="rId37"/>
    <p:sldId id="1523" r:id="rId38"/>
    <p:sldId id="1524" r:id="rId39"/>
    <p:sldId id="1525" r:id="rId40"/>
    <p:sldId id="1526" r:id="rId41"/>
    <p:sldId id="1527" r:id="rId42"/>
    <p:sldId id="1528" r:id="rId43"/>
    <p:sldId id="1529" r:id="rId44"/>
    <p:sldId id="1530" r:id="rId45"/>
    <p:sldId id="1531" r:id="rId46"/>
    <p:sldId id="1532" r:id="rId47"/>
    <p:sldId id="1533" r:id="rId48"/>
    <p:sldId id="1534" r:id="rId49"/>
    <p:sldId id="1536" r:id="rId50"/>
    <p:sldId id="1174" r:id="rId51"/>
    <p:sldId id="740" r:id="rId52"/>
    <p:sldId id="736" r:id="rId53"/>
    <p:sldId id="1176" r:id="rId54"/>
    <p:sldId id="738" r:id="rId55"/>
    <p:sldId id="741" r:id="rId56"/>
    <p:sldId id="742" r:id="rId57"/>
    <p:sldId id="743" r:id="rId58"/>
    <p:sldId id="1182" r:id="rId59"/>
    <p:sldId id="1183" r:id="rId60"/>
    <p:sldId id="800" r:id="rId61"/>
    <p:sldId id="802" r:id="rId62"/>
    <p:sldId id="803" r:id="rId63"/>
    <p:sldId id="804" r:id="rId64"/>
    <p:sldId id="805" r:id="rId65"/>
    <p:sldId id="806" r:id="rId66"/>
    <p:sldId id="807" r:id="rId67"/>
    <p:sldId id="808" r:id="rId68"/>
    <p:sldId id="809" r:id="rId69"/>
    <p:sldId id="810" r:id="rId70"/>
    <p:sldId id="811" r:id="rId71"/>
    <p:sldId id="812" r:id="rId72"/>
    <p:sldId id="813" r:id="rId73"/>
    <p:sldId id="814" r:id="rId74"/>
    <p:sldId id="815" r:id="rId75"/>
    <p:sldId id="816" r:id="rId76"/>
    <p:sldId id="817" r:id="rId77"/>
    <p:sldId id="818" r:id="rId78"/>
    <p:sldId id="819" r:id="rId79"/>
    <p:sldId id="820" r:id="rId80"/>
    <p:sldId id="821" r:id="rId81"/>
    <p:sldId id="822" r:id="rId82"/>
    <p:sldId id="823" r:id="rId83"/>
    <p:sldId id="824" r:id="rId84"/>
    <p:sldId id="825" r:id="rId85"/>
    <p:sldId id="826" r:id="rId86"/>
    <p:sldId id="827" r:id="rId87"/>
    <p:sldId id="828" r:id="rId88"/>
    <p:sldId id="829" r:id="rId89"/>
    <p:sldId id="830" r:id="rId90"/>
    <p:sldId id="831" r:id="rId91"/>
    <p:sldId id="832" r:id="rId92"/>
    <p:sldId id="833" r:id="rId93"/>
    <p:sldId id="834" r:id="rId94"/>
    <p:sldId id="835" r:id="rId95"/>
    <p:sldId id="836" r:id="rId96"/>
    <p:sldId id="837" r:id="rId97"/>
    <p:sldId id="838" r:id="rId98"/>
    <p:sldId id="839" r:id="rId99"/>
    <p:sldId id="840" r:id="rId100"/>
    <p:sldId id="841" r:id="rId101"/>
    <p:sldId id="842" r:id="rId102"/>
    <p:sldId id="843" r:id="rId103"/>
    <p:sldId id="844" r:id="rId104"/>
    <p:sldId id="1625" r:id="rId105"/>
    <p:sldId id="1580" r:id="rId106"/>
    <p:sldId id="1581" r:id="rId107"/>
    <p:sldId id="1582" r:id="rId108"/>
    <p:sldId id="1583" r:id="rId109"/>
    <p:sldId id="1584" r:id="rId110"/>
    <p:sldId id="1585" r:id="rId111"/>
    <p:sldId id="1586" r:id="rId112"/>
    <p:sldId id="1587" r:id="rId113"/>
    <p:sldId id="1588" r:id="rId114"/>
    <p:sldId id="1589" r:id="rId115"/>
    <p:sldId id="1590" r:id="rId116"/>
    <p:sldId id="1591" r:id="rId117"/>
    <p:sldId id="1592" r:id="rId118"/>
    <p:sldId id="1593" r:id="rId119"/>
    <p:sldId id="1594" r:id="rId120"/>
    <p:sldId id="1595" r:id="rId121"/>
    <p:sldId id="1596" r:id="rId122"/>
    <p:sldId id="1597" r:id="rId123"/>
    <p:sldId id="1598" r:id="rId124"/>
    <p:sldId id="1599" r:id="rId125"/>
    <p:sldId id="1600" r:id="rId126"/>
    <p:sldId id="1601" r:id="rId127"/>
    <p:sldId id="1602" r:id="rId128"/>
    <p:sldId id="1603" r:id="rId129"/>
    <p:sldId id="1604" r:id="rId130"/>
    <p:sldId id="1605" r:id="rId131"/>
    <p:sldId id="1606" r:id="rId132"/>
    <p:sldId id="1607" r:id="rId133"/>
    <p:sldId id="1608" r:id="rId134"/>
    <p:sldId id="1609" r:id="rId135"/>
    <p:sldId id="1610" r:id="rId136"/>
    <p:sldId id="1611" r:id="rId137"/>
    <p:sldId id="1612" r:id="rId138"/>
    <p:sldId id="1613" r:id="rId139"/>
    <p:sldId id="1614" r:id="rId140"/>
    <p:sldId id="1615" r:id="rId141"/>
    <p:sldId id="1616" r:id="rId142"/>
    <p:sldId id="1617" r:id="rId143"/>
    <p:sldId id="1618" r:id="rId144"/>
    <p:sldId id="1619" r:id="rId145"/>
    <p:sldId id="1620" r:id="rId146"/>
    <p:sldId id="1621" r:id="rId147"/>
    <p:sldId id="1622" r:id="rId148"/>
    <p:sldId id="1623" r:id="rId149"/>
    <p:sldId id="1624" r:id="rId150"/>
  </p:sldIdLst>
  <p:sldSz cx="9144000" cy="6858000" type="screen4x3"/>
  <p:notesSz cx="6858000" cy="9144000"/>
  <p:defaultTextStyle>
    <a:defPPr>
      <a:defRPr lang="zh-TW"/>
    </a:defPPr>
    <a:lvl1pPr algn="l" rtl="0" fontAlgn="base">
      <a:spcBef>
        <a:spcPct val="0"/>
      </a:spcBef>
      <a:spcAft>
        <a:spcPct val="0"/>
      </a:spcAft>
      <a:defRPr kumimoji="1" sz="1600"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sz="1600"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sz="1600"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sz="1600"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sz="1600" kern="1200">
        <a:solidFill>
          <a:schemeClr val="tx1"/>
        </a:solidFill>
        <a:latin typeface="Arial" charset="0"/>
        <a:ea typeface="新細明體" pitchFamily="18" charset="-120"/>
        <a:cs typeface="+mn-cs"/>
      </a:defRPr>
    </a:lvl5pPr>
    <a:lvl6pPr marL="2286000" algn="l" defTabSz="914400" rtl="0" eaLnBrk="1" latinLnBrk="0" hangingPunct="1">
      <a:defRPr kumimoji="1" sz="1600" kern="1200">
        <a:solidFill>
          <a:schemeClr val="tx1"/>
        </a:solidFill>
        <a:latin typeface="Arial" charset="0"/>
        <a:ea typeface="新細明體" pitchFamily="18" charset="-120"/>
        <a:cs typeface="+mn-cs"/>
      </a:defRPr>
    </a:lvl6pPr>
    <a:lvl7pPr marL="2743200" algn="l" defTabSz="914400" rtl="0" eaLnBrk="1" latinLnBrk="0" hangingPunct="1">
      <a:defRPr kumimoji="1" sz="1600" kern="1200">
        <a:solidFill>
          <a:schemeClr val="tx1"/>
        </a:solidFill>
        <a:latin typeface="Arial" charset="0"/>
        <a:ea typeface="新細明體" pitchFamily="18" charset="-120"/>
        <a:cs typeface="+mn-cs"/>
      </a:defRPr>
    </a:lvl7pPr>
    <a:lvl8pPr marL="3200400" algn="l" defTabSz="914400" rtl="0" eaLnBrk="1" latinLnBrk="0" hangingPunct="1">
      <a:defRPr kumimoji="1" sz="1600" kern="1200">
        <a:solidFill>
          <a:schemeClr val="tx1"/>
        </a:solidFill>
        <a:latin typeface="Arial" charset="0"/>
        <a:ea typeface="新細明體" pitchFamily="18" charset="-120"/>
        <a:cs typeface="+mn-cs"/>
      </a:defRPr>
    </a:lvl8pPr>
    <a:lvl9pPr marL="3657600" algn="l" defTabSz="914400" rtl="0" eaLnBrk="1" latinLnBrk="0" hangingPunct="1">
      <a:defRPr kumimoji="1" sz="1600" kern="1200">
        <a:solidFill>
          <a:schemeClr val="tx1"/>
        </a:solidFill>
        <a:latin typeface="Arial"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9933"/>
    <a:srgbClr val="D0CECE"/>
    <a:srgbClr val="339F5A"/>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41" autoAdjust="0"/>
  </p:normalViewPr>
  <p:slideViewPr>
    <p:cSldViewPr>
      <p:cViewPr>
        <p:scale>
          <a:sx n="66" d="100"/>
          <a:sy n="66" d="100"/>
        </p:scale>
        <p:origin x="-1930" y="-442"/>
      </p:cViewPr>
      <p:guideLst>
        <p:guide orient="horz" pos="2160"/>
        <p:guide pos="2880"/>
      </p:guideLst>
    </p:cSldViewPr>
  </p:slideViewPr>
  <p:outlineViewPr>
    <p:cViewPr>
      <p:scale>
        <a:sx n="33" d="100"/>
        <a:sy n="33" d="100"/>
      </p:scale>
      <p:origin x="0" y="24696"/>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3187" y="-8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notesMaster" Target="notesMasters/notesMaster1.xml"/><Relationship Id="rId15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04D581-343D-43FD-9765-4A7029D94FD8}" type="datetimeFigureOut">
              <a:rPr lang="zh-TW" altLang="en-US" smtClean="0"/>
              <a:pPr/>
              <a:t>2012/12/10</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31B572-F5B5-4D2D-BCE7-9EC5935F5DB5}"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ltLang="zh-TW"/>
          </a:p>
        </p:txBody>
      </p:sp>
      <p:sp>
        <p:nvSpPr>
          <p:cNvPr id="122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ltLang="zh-TW"/>
          </a:p>
        </p:txBody>
      </p:sp>
      <p:sp>
        <p:nvSpPr>
          <p:cNvPr id="1013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22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122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ltLang="zh-TW"/>
          </a:p>
        </p:txBody>
      </p:sp>
      <p:sp>
        <p:nvSpPr>
          <p:cNvPr id="122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299663A5-5EE3-4F2C-836F-211DA26B9F2B}"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D23A79-56BB-4470-B6D1-70471CAD84F9}" type="slidenum">
              <a:rPr lang="en-US" altLang="zh-TW"/>
              <a:pPr/>
              <a:t>3</a:t>
            </a:fld>
            <a:endParaRPr lang="en-US" altLang="zh-TW"/>
          </a:p>
        </p:txBody>
      </p:sp>
      <p:sp>
        <p:nvSpPr>
          <p:cNvPr id="6146" name="Rectangle 2"/>
          <p:cNvSpPr>
            <a:spLocks noGrp="1" noRot="1" noChangeAspect="1" noChangeArrowheads="1" noTextEdit="1"/>
          </p:cNvSpPr>
          <p:nvPr>
            <p:ph type="sldImg"/>
          </p:nvPr>
        </p:nvSpPr>
        <p:spPr>
          <a:ln cap="flat"/>
        </p:spPr>
      </p:sp>
      <p:sp>
        <p:nvSpPr>
          <p:cNvPr id="6147" name="Rectangle 3"/>
          <p:cNvSpPr>
            <a:spLocks noGrp="1" noChangeArrowheads="1"/>
          </p:cNvSpPr>
          <p:nvPr>
            <p:ph type="body" idx="1"/>
          </p:nvPr>
        </p:nvSpPr>
        <p:spPr>
          <a:ln/>
        </p:spPr>
        <p:txBody>
          <a:bodyPr/>
          <a:lstStyle/>
          <a:p>
            <a:endParaRPr lang="zh-TW" altLang="zh-TW"/>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sz="1600" smtClean="0"/>
              <a:t>Tapping into a global innovation network = 400+ components from over all over the world</a:t>
            </a:r>
          </a:p>
          <a:p>
            <a:endParaRPr lang="en-GB" sz="1600" smtClean="0"/>
          </a:p>
          <a:p>
            <a:r>
              <a:rPr lang="en-GB" sz="1600" smtClean="0"/>
              <a:t>Apple did very little R&amp;D – rather most of its effort was spent on design, marketing and software development (iTunes Music Store) and the difficult negotiations of getting the “Big 5” music labels to agree to make their music available </a:t>
            </a:r>
          </a:p>
          <a:p>
            <a:endParaRPr lang="en-GB" sz="1600" smtClean="0"/>
          </a:p>
          <a:p>
            <a:r>
              <a:rPr lang="en-GB" sz="1600" smtClean="0"/>
              <a:t>These intangibles / intellectual assets were the key to the success of this product, allowing Apple to capture half of the sales price and 70% of the legal digital download market in just 7 years (25% of all).</a:t>
            </a:r>
          </a:p>
          <a:p>
            <a:endParaRPr lang="en-US" altLang="zh-TW" sz="1600" smtClean="0"/>
          </a:p>
        </p:txBody>
      </p:sp>
      <p:sp>
        <p:nvSpPr>
          <p:cNvPr id="63492" name="Slide Number Placeholder 3"/>
          <p:cNvSpPr>
            <a:spLocks noGrp="1"/>
          </p:cNvSpPr>
          <p:nvPr>
            <p:ph type="sldNum" sz="quarter" idx="5"/>
          </p:nvPr>
        </p:nvSpPr>
        <p:spPr bwMode="auto">
          <a:noFill/>
          <a:ln>
            <a:miter lim="800000"/>
            <a:headEnd/>
            <a:tailEnd/>
          </a:ln>
        </p:spPr>
        <p:txBody>
          <a:bodyPr/>
          <a:lstStyle/>
          <a:p>
            <a:fld id="{6641103D-610E-474F-84AB-B4AB96303899}" type="slidenum">
              <a:rPr lang="en-US" altLang="zh-TW"/>
              <a:pPr/>
              <a:t>52</a:t>
            </a:fld>
            <a:endParaRPr lang="en-US" altLang="zh-TW"/>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sz="1600" smtClean="0"/>
              <a:t>Tapping into a global innovation network = 400+ components from over all over the world</a:t>
            </a:r>
          </a:p>
          <a:p>
            <a:endParaRPr lang="en-GB" sz="1600" smtClean="0"/>
          </a:p>
          <a:p>
            <a:r>
              <a:rPr lang="en-GB" sz="1600" smtClean="0"/>
              <a:t>Apple did very little R&amp;D – rather most of its effort was spent on design, marketing and software development (iTunes Music Store) and the difficult negotiations of getting the “Big 5” music labels to agree to make their music available </a:t>
            </a:r>
          </a:p>
          <a:p>
            <a:endParaRPr lang="en-GB" sz="1600" smtClean="0"/>
          </a:p>
          <a:p>
            <a:r>
              <a:rPr lang="en-GB" sz="1600" smtClean="0"/>
              <a:t>These intangibles / intellectual assets were the key to the success of this product, allowing Apple to capture half of the sales price and 70% of the legal digital download market in just 7 years (25% of all).</a:t>
            </a:r>
          </a:p>
          <a:p>
            <a:endParaRPr lang="en-US" altLang="zh-TW" sz="1600" smtClean="0"/>
          </a:p>
        </p:txBody>
      </p:sp>
      <p:sp>
        <p:nvSpPr>
          <p:cNvPr id="63492" name="Slide Number Placeholder 3"/>
          <p:cNvSpPr>
            <a:spLocks noGrp="1"/>
          </p:cNvSpPr>
          <p:nvPr>
            <p:ph type="sldNum" sz="quarter" idx="5"/>
          </p:nvPr>
        </p:nvSpPr>
        <p:spPr bwMode="auto">
          <a:noFill/>
          <a:ln>
            <a:miter lim="800000"/>
            <a:headEnd/>
            <a:tailEnd/>
          </a:ln>
        </p:spPr>
        <p:txBody>
          <a:bodyPr/>
          <a:lstStyle/>
          <a:p>
            <a:fld id="{6641103D-610E-474F-84AB-B4AB96303899}" type="slidenum">
              <a:rPr lang="en-US" altLang="zh-TW"/>
              <a:pPr/>
              <a:t>53</a:t>
            </a:fld>
            <a:endParaRPr lang="en-US" altLang="zh-TW"/>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0C706C0F-0045-43C3-B753-90A6205501D7}" type="slidenum">
              <a:rPr lang="en-US" altLang="zh-TW"/>
              <a:pPr/>
              <a:t>55</a:t>
            </a:fld>
            <a:endParaRPr lang="en-US" altLang="zh-TW"/>
          </a:p>
        </p:txBody>
      </p:sp>
      <p:sp>
        <p:nvSpPr>
          <p:cNvPr id="33795" name="Slide Image Placeholder 1"/>
          <p:cNvSpPr>
            <a:spLocks noGrp="1" noRot="1" noChangeAspect="1" noTextEdit="1"/>
          </p:cNvSpPr>
          <p:nvPr>
            <p:ph type="sldImg"/>
          </p:nvPr>
        </p:nvSpPr>
        <p:spPr>
          <a:xfrm>
            <a:off x="1104900" y="674688"/>
            <a:ext cx="4572000" cy="3429000"/>
          </a:xfrm>
          <a:ln/>
        </p:spPr>
      </p:sp>
      <p:sp>
        <p:nvSpPr>
          <p:cNvPr id="33796" name="Notes Placeholder 2"/>
          <p:cNvSpPr>
            <a:spLocks noGrp="1"/>
          </p:cNvSpPr>
          <p:nvPr>
            <p:ph type="body" idx="1"/>
          </p:nvPr>
        </p:nvSpPr>
        <p:spPr>
          <a:xfrm>
            <a:off x="685800" y="4343400"/>
            <a:ext cx="5486400" cy="4114800"/>
          </a:xfrm>
          <a:noFill/>
          <a:ln/>
        </p:spPr>
        <p:txBody>
          <a:bodyPr/>
          <a:lstStyle/>
          <a:p>
            <a:pPr eaLnBrk="1" hangingPunct="1"/>
            <a:endParaRPr lang="zh-TW" altLang="zh-TW" smtClean="0">
              <a:latin typeface="Arial" pitchFamily="34" charset="0"/>
              <a:ea typeface="ヒラギノ角ゴ Pro W3"/>
            </a:endParaRPr>
          </a:p>
        </p:txBody>
      </p:sp>
      <p:sp>
        <p:nvSpPr>
          <p:cNvPr id="3379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136A8966-3E01-4772-902A-E701984B94C1}" type="slidenum">
              <a:rPr lang="en-US" altLang="zh-TW" sz="1200">
                <a:latin typeface="Times New Roman" pitchFamily="18" charset="0"/>
              </a:rPr>
              <a:pPr algn="r"/>
              <a:t>55</a:t>
            </a:fld>
            <a:endParaRPr lang="en-US" altLang="zh-TW" sz="120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B99F845C-FD01-4EBC-AE6D-42C5C819A026}" type="slidenum">
              <a:rPr lang="en-US" altLang="zh-TW"/>
              <a:pPr/>
              <a:t>56</a:t>
            </a:fld>
            <a:endParaRPr lang="en-US" altLang="zh-TW"/>
          </a:p>
        </p:txBody>
      </p:sp>
      <p:sp>
        <p:nvSpPr>
          <p:cNvPr id="34819" name="Slide Image Placeholder 1"/>
          <p:cNvSpPr>
            <a:spLocks noGrp="1" noRot="1" noChangeAspect="1" noTextEdit="1"/>
          </p:cNvSpPr>
          <p:nvPr>
            <p:ph type="sldImg"/>
          </p:nvPr>
        </p:nvSpPr>
        <p:spPr>
          <a:xfrm>
            <a:off x="1104900" y="674688"/>
            <a:ext cx="4572000" cy="3429000"/>
          </a:xfrm>
          <a:ln/>
        </p:spPr>
      </p:sp>
      <p:sp>
        <p:nvSpPr>
          <p:cNvPr id="34820" name="Notes Placeholder 2"/>
          <p:cNvSpPr>
            <a:spLocks noGrp="1"/>
          </p:cNvSpPr>
          <p:nvPr>
            <p:ph type="body" idx="1"/>
          </p:nvPr>
        </p:nvSpPr>
        <p:spPr>
          <a:xfrm>
            <a:off x="685800" y="4343400"/>
            <a:ext cx="5486400" cy="4114800"/>
          </a:xfrm>
          <a:noFill/>
          <a:ln/>
        </p:spPr>
        <p:txBody>
          <a:bodyPr/>
          <a:lstStyle/>
          <a:p>
            <a:pPr eaLnBrk="1" hangingPunct="1"/>
            <a:endParaRPr lang="zh-TW" altLang="zh-TW" smtClean="0">
              <a:latin typeface="Arial" pitchFamily="34" charset="0"/>
              <a:ea typeface="ヒラギノ角ゴ Pro W3"/>
            </a:endParaRPr>
          </a:p>
        </p:txBody>
      </p:sp>
      <p:sp>
        <p:nvSpPr>
          <p:cNvPr id="3482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0C73BC61-D777-41F2-94C2-A8001A45C8B1}" type="slidenum">
              <a:rPr lang="en-US" altLang="zh-TW" sz="1200">
                <a:latin typeface="Times New Roman" pitchFamily="18" charset="0"/>
              </a:rPr>
              <a:pPr algn="r"/>
              <a:t>56</a:t>
            </a:fld>
            <a:endParaRPr lang="en-US" altLang="zh-TW" sz="120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34F34B13-0D2A-401E-A3FC-AD8491E2B764}" type="slidenum">
              <a:rPr lang="en-US" altLang="zh-TW"/>
              <a:pPr/>
              <a:t>57</a:t>
            </a:fld>
            <a:endParaRPr lang="en-US" altLang="zh-TW"/>
          </a:p>
        </p:txBody>
      </p:sp>
      <p:sp>
        <p:nvSpPr>
          <p:cNvPr id="35843" name="Slide Image Placeholder 1"/>
          <p:cNvSpPr>
            <a:spLocks noGrp="1" noRot="1" noChangeAspect="1" noTextEdit="1"/>
          </p:cNvSpPr>
          <p:nvPr>
            <p:ph type="sldImg"/>
          </p:nvPr>
        </p:nvSpPr>
        <p:spPr>
          <a:xfrm>
            <a:off x="1104900" y="674688"/>
            <a:ext cx="4572000" cy="3429000"/>
          </a:xfrm>
          <a:ln/>
        </p:spPr>
      </p:sp>
      <p:sp>
        <p:nvSpPr>
          <p:cNvPr id="35844" name="Notes Placeholder 2"/>
          <p:cNvSpPr>
            <a:spLocks noGrp="1"/>
          </p:cNvSpPr>
          <p:nvPr>
            <p:ph type="body" idx="1"/>
          </p:nvPr>
        </p:nvSpPr>
        <p:spPr>
          <a:xfrm>
            <a:off x="685800" y="4343400"/>
            <a:ext cx="5486400" cy="4114800"/>
          </a:xfrm>
          <a:noFill/>
          <a:ln/>
        </p:spPr>
        <p:txBody>
          <a:bodyPr/>
          <a:lstStyle/>
          <a:p>
            <a:pPr eaLnBrk="1" hangingPunct="1"/>
            <a:endParaRPr lang="zh-TW" altLang="zh-TW" smtClean="0">
              <a:latin typeface="Arial" pitchFamily="34" charset="0"/>
              <a:ea typeface="ヒラギノ角ゴ Pro W3"/>
            </a:endParaRPr>
          </a:p>
        </p:txBody>
      </p:sp>
      <p:sp>
        <p:nvSpPr>
          <p:cNvPr id="3584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8265BDCB-755C-46EF-9A65-D1B7B09E242B}" type="slidenum">
              <a:rPr lang="en-US" altLang="zh-TW" sz="1200">
                <a:latin typeface="Times New Roman" pitchFamily="18" charset="0"/>
              </a:rPr>
              <a:pPr algn="r"/>
              <a:t>57</a:t>
            </a:fld>
            <a:endParaRPr lang="en-US" altLang="zh-TW" sz="120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5E7ACD-DB77-4FEA-834E-B52F4AB52306}" type="slidenum">
              <a:rPr lang="en-US" altLang="zh-TW"/>
              <a:pPr/>
              <a:t>4</a:t>
            </a:fld>
            <a:endParaRPr lang="en-US" altLang="zh-TW"/>
          </a:p>
        </p:txBody>
      </p:sp>
      <p:sp>
        <p:nvSpPr>
          <p:cNvPr id="8194" name="Rectangle 2"/>
          <p:cNvSpPr>
            <a:spLocks noGrp="1" noRot="1" noChangeAspect="1" noChangeArrowheads="1" noTextEdit="1"/>
          </p:cNvSpPr>
          <p:nvPr>
            <p:ph type="sldImg"/>
          </p:nvPr>
        </p:nvSpPr>
        <p:spPr>
          <a:ln cap="flat"/>
        </p:spPr>
      </p:sp>
      <p:sp>
        <p:nvSpPr>
          <p:cNvPr id="8195" name="Rectangle 3"/>
          <p:cNvSpPr>
            <a:spLocks noGrp="1" noChangeArrowheads="1"/>
          </p:cNvSpPr>
          <p:nvPr>
            <p:ph type="body" idx="1"/>
          </p:nvPr>
        </p:nvSpPr>
        <p:spPr>
          <a:ln/>
        </p:spPr>
        <p:txBody>
          <a:bodyPr/>
          <a:lstStyle/>
          <a:p>
            <a:endParaRPr lang="zh-TW" altLang="zh-TW"/>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1BC918-683C-4F61-9A46-CC78FA0366A6}" type="slidenum">
              <a:rPr lang="en-US" altLang="zh-TW"/>
              <a:pPr/>
              <a:t>5</a:t>
            </a:fld>
            <a:endParaRPr lang="en-US" altLang="zh-TW"/>
          </a:p>
        </p:txBody>
      </p:sp>
      <p:sp>
        <p:nvSpPr>
          <p:cNvPr id="10242" name="Rectangle 2"/>
          <p:cNvSpPr>
            <a:spLocks noGrp="1" noRot="1" noChangeAspect="1" noChangeArrowheads="1" noTextEdit="1"/>
          </p:cNvSpPr>
          <p:nvPr>
            <p:ph type="sldImg"/>
          </p:nvPr>
        </p:nvSpPr>
        <p:spPr>
          <a:ln cap="flat"/>
        </p:spPr>
      </p:sp>
      <p:sp>
        <p:nvSpPr>
          <p:cNvPr id="10243" name="Rectangle 3"/>
          <p:cNvSpPr>
            <a:spLocks noGrp="1" noChangeArrowheads="1"/>
          </p:cNvSpPr>
          <p:nvPr>
            <p:ph type="body" idx="1"/>
          </p:nvPr>
        </p:nvSpPr>
        <p:spPr>
          <a:ln/>
        </p:spPr>
        <p:txBody>
          <a:bodyPr/>
          <a:lstStyle/>
          <a:p>
            <a:endParaRPr lang="zh-TW" altLang="zh-TW"/>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274DA4-EA56-4638-995B-34C389878EA0}" type="slidenum">
              <a:rPr lang="en-US" altLang="zh-TW"/>
              <a:pPr/>
              <a:t>6</a:t>
            </a:fld>
            <a:endParaRPr lang="en-US" altLang="zh-TW"/>
          </a:p>
        </p:txBody>
      </p:sp>
      <p:sp>
        <p:nvSpPr>
          <p:cNvPr id="12290" name="Rectangle 2"/>
          <p:cNvSpPr>
            <a:spLocks noGrp="1" noRot="1" noChangeAspect="1" noChangeArrowheads="1" noTextEdit="1"/>
          </p:cNvSpPr>
          <p:nvPr>
            <p:ph type="sldImg"/>
          </p:nvPr>
        </p:nvSpPr>
        <p:spPr>
          <a:xfrm>
            <a:off x="1144588" y="687388"/>
            <a:ext cx="4568825" cy="3425825"/>
          </a:xfrm>
          <a:ln cap="flat"/>
        </p:spPr>
      </p:sp>
      <p:sp>
        <p:nvSpPr>
          <p:cNvPr id="12291" name="Rectangle 3"/>
          <p:cNvSpPr>
            <a:spLocks noGrp="1" noChangeArrowheads="1"/>
          </p:cNvSpPr>
          <p:nvPr>
            <p:ph type="body" idx="1"/>
          </p:nvPr>
        </p:nvSpPr>
        <p:spPr>
          <a:xfrm>
            <a:off x="685480" y="4343144"/>
            <a:ext cx="5487041" cy="4115019"/>
          </a:xfrm>
          <a:ln/>
        </p:spPr>
        <p:txBody>
          <a:bodyPr/>
          <a:lstStyle/>
          <a:p>
            <a:endParaRPr lang="zh-TW" altLang="zh-TW"/>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DDDB9A-5B89-49C2-9770-4E8D9DA2D15F}" type="slidenum">
              <a:rPr lang="en-US" altLang="zh-TW"/>
              <a:pPr/>
              <a:t>7</a:t>
            </a:fld>
            <a:endParaRPr lang="en-US" altLang="zh-TW"/>
          </a:p>
        </p:txBody>
      </p:sp>
      <p:sp>
        <p:nvSpPr>
          <p:cNvPr id="14338" name="Rectangle 2"/>
          <p:cNvSpPr>
            <a:spLocks noGrp="1" noRot="1" noChangeAspect="1" noChangeArrowheads="1" noTextEdit="1"/>
          </p:cNvSpPr>
          <p:nvPr>
            <p:ph type="sldImg"/>
          </p:nvPr>
        </p:nvSpPr>
        <p:spPr>
          <a:ln cap="flat"/>
        </p:spPr>
      </p:sp>
      <p:sp>
        <p:nvSpPr>
          <p:cNvPr id="14339" name="Rectangle 3"/>
          <p:cNvSpPr>
            <a:spLocks noGrp="1" noChangeArrowheads="1"/>
          </p:cNvSpPr>
          <p:nvPr>
            <p:ph type="body" idx="1"/>
          </p:nvPr>
        </p:nvSpPr>
        <p:spPr>
          <a:ln/>
        </p:spPr>
        <p:txBody>
          <a:bodyPr/>
          <a:lstStyle/>
          <a:p>
            <a:endParaRPr lang="zh-TW" altLang="zh-TW"/>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297F12-EBFE-46F9-8565-BCD01EEEAC1D}" type="slidenum">
              <a:rPr lang="en-US" altLang="zh-TW"/>
              <a:pPr/>
              <a:t>8</a:t>
            </a:fld>
            <a:endParaRPr lang="en-US" altLang="zh-TW"/>
          </a:p>
        </p:txBody>
      </p:sp>
      <p:sp>
        <p:nvSpPr>
          <p:cNvPr id="18434" name="Rectangle 2"/>
          <p:cNvSpPr>
            <a:spLocks noGrp="1" noRot="1" noChangeAspect="1" noChangeArrowheads="1" noTextEdit="1"/>
          </p:cNvSpPr>
          <p:nvPr>
            <p:ph type="sldImg"/>
          </p:nvPr>
        </p:nvSpPr>
        <p:spPr>
          <a:ln cap="flat"/>
        </p:spPr>
      </p:sp>
      <p:sp>
        <p:nvSpPr>
          <p:cNvPr id="18435" name="Rectangle 3"/>
          <p:cNvSpPr>
            <a:spLocks noGrp="1" noChangeArrowheads="1"/>
          </p:cNvSpPr>
          <p:nvPr>
            <p:ph type="body" idx="1"/>
          </p:nvPr>
        </p:nvSpPr>
        <p:spPr>
          <a:ln/>
        </p:spPr>
        <p:txBody>
          <a:bodyPr/>
          <a:lstStyle/>
          <a:p>
            <a:endParaRPr lang="zh-TW" altLang="zh-TW"/>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0DA14F-155F-4B5F-9A98-2B84FA6989CE}" type="slidenum">
              <a:rPr lang="en-US" altLang="zh-TW"/>
              <a:pPr/>
              <a:t>9</a:t>
            </a:fld>
            <a:endParaRPr lang="en-US" altLang="zh-TW"/>
          </a:p>
        </p:txBody>
      </p:sp>
      <p:sp>
        <p:nvSpPr>
          <p:cNvPr id="20482" name="Rectangle 2"/>
          <p:cNvSpPr>
            <a:spLocks noGrp="1" noRot="1" noChangeAspect="1" noChangeArrowheads="1" noTextEdit="1"/>
          </p:cNvSpPr>
          <p:nvPr>
            <p:ph type="sldImg"/>
          </p:nvPr>
        </p:nvSpPr>
        <p:spPr>
          <a:ln cap="flat"/>
        </p:spPr>
      </p:sp>
      <p:sp>
        <p:nvSpPr>
          <p:cNvPr id="20483" name="Rectangle 3"/>
          <p:cNvSpPr>
            <a:spLocks noGrp="1" noChangeArrowheads="1"/>
          </p:cNvSpPr>
          <p:nvPr>
            <p:ph type="body" idx="1"/>
          </p:nvPr>
        </p:nvSpPr>
        <p:spPr>
          <a:ln/>
        </p:spPr>
        <p:txBody>
          <a:bodyPr/>
          <a:lstStyle/>
          <a:p>
            <a:endParaRPr lang="zh-TW" altLang="zh-TW"/>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2F0683-D440-445D-ABA7-D5F055A7B27F}" type="slidenum">
              <a:rPr lang="en-US" altLang="zh-TW"/>
              <a:pPr/>
              <a:t>10</a:t>
            </a:fld>
            <a:endParaRPr lang="en-US" altLang="zh-TW"/>
          </a:p>
        </p:txBody>
      </p:sp>
      <p:sp>
        <p:nvSpPr>
          <p:cNvPr id="22530" name="Rectangle 2"/>
          <p:cNvSpPr>
            <a:spLocks noGrp="1" noRot="1" noChangeAspect="1" noChangeArrowheads="1" noTextEdit="1"/>
          </p:cNvSpPr>
          <p:nvPr>
            <p:ph type="sldImg"/>
          </p:nvPr>
        </p:nvSpPr>
        <p:spPr>
          <a:ln cap="flat"/>
        </p:spPr>
      </p:sp>
      <p:sp>
        <p:nvSpPr>
          <p:cNvPr id="22531" name="Rectangle 3"/>
          <p:cNvSpPr>
            <a:spLocks noGrp="1" noChangeArrowheads="1"/>
          </p:cNvSpPr>
          <p:nvPr>
            <p:ph type="body" idx="1"/>
          </p:nvPr>
        </p:nvSpPr>
        <p:spPr>
          <a:ln/>
        </p:spPr>
        <p:txBody>
          <a:bodyPr/>
          <a:lstStyle/>
          <a:p>
            <a:endParaRPr lang="zh-TW" altLang="zh-TW"/>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A31114-B04B-47A9-8BB5-9FA2E7D5BF75}" type="slidenum">
              <a:rPr lang="en-US" altLang="zh-TW"/>
              <a:pPr/>
              <a:t>11</a:t>
            </a:fld>
            <a:endParaRPr lang="en-US" altLang="zh-TW"/>
          </a:p>
        </p:txBody>
      </p:sp>
      <p:sp>
        <p:nvSpPr>
          <p:cNvPr id="26626" name="Rectangle 2"/>
          <p:cNvSpPr>
            <a:spLocks noGrp="1" noRot="1" noChangeAspect="1" noChangeArrowheads="1" noTextEdit="1"/>
          </p:cNvSpPr>
          <p:nvPr>
            <p:ph type="sldImg"/>
          </p:nvPr>
        </p:nvSpPr>
        <p:spPr>
          <a:ln cap="flat"/>
        </p:spPr>
      </p:sp>
      <p:sp>
        <p:nvSpPr>
          <p:cNvPr id="26627" name="Rectangle 3"/>
          <p:cNvSpPr>
            <a:spLocks noGrp="1" noChangeArrowheads="1"/>
          </p:cNvSpPr>
          <p:nvPr>
            <p:ph type="body" idx="1"/>
          </p:nvPr>
        </p:nvSpPr>
        <p:spPr>
          <a:ln/>
        </p:spPr>
        <p:txBody>
          <a:bodyPr/>
          <a:lstStyle/>
          <a:p>
            <a:endParaRPr lang="zh-TW" altLang="zh-TW"/>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TW" smtClean="0"/>
              <a:t>2011/09/15</a:t>
            </a: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8278A42D-3233-4C27-8266-CD8F709F771F}" type="slidenum">
              <a:rPr lang="en-US" altLang="zh-TW"/>
              <a:pPr>
                <a:defRPr/>
              </a:pPr>
              <a:t>‹#›</a:t>
            </a:fld>
            <a:endParaRPr lang="en-US" altLang="zh-TW"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TW" smtClean="0"/>
              <a:t>2011/09/15</a:t>
            </a: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D20F00EE-E973-45FA-9C19-E4BF006A48E0}" type="slidenum">
              <a:rPr lang="en-US" altLang="zh-TW"/>
              <a:pPr>
                <a:defRPr/>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TW" smtClean="0"/>
              <a:t>2011/09/15</a:t>
            </a: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CB1580C-3AA0-4C4B-9F2C-B9E9548A4778}" type="slidenum">
              <a:rPr lang="en-US" altLang="zh-TW"/>
              <a:pPr>
                <a:defRPr/>
              </a:pPr>
              <a:t>‹#›</a:t>
            </a:fld>
            <a:endParaRPr lang="en-US"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38925" y="274638"/>
            <a:ext cx="2058988" cy="6062662"/>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29325" cy="6062662"/>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TW" smtClean="0"/>
              <a:t>2011/09/15</a:t>
            </a: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6298C79-41B6-4AC5-8F81-CD95EF0EA90D}" type="slidenum">
              <a:rPr lang="en-US" altLang="zh-TW"/>
              <a:pPr>
                <a:defRPr/>
              </a:pPr>
              <a:t>‹#›</a:t>
            </a:fld>
            <a:endParaRPr lang="en-US" altLang="zh-TW"/>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777875"/>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68313" y="1341438"/>
            <a:ext cx="8229600" cy="4995862"/>
          </a:xfrm>
        </p:spPr>
        <p:txBody>
          <a:bodyPr/>
          <a:lstStyle/>
          <a:p>
            <a:pPr lvl="0"/>
            <a:endParaRPr lang="zh-TW"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TW" smtClean="0"/>
              <a:t>2011/09/15</a:t>
            </a: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1F7D27B-E11D-4C79-9108-906DD3DD60BC}" type="slidenum">
              <a:rPr lang="en-US" altLang="zh-TW"/>
              <a:pPr>
                <a:defRPr/>
              </a:pPr>
              <a:t>‹#›</a:t>
            </a:fld>
            <a:endParaRPr lang="en-US" altLang="zh-TW"/>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40713" cy="606266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zh-TW" smtClean="0"/>
              <a:t>2011/09/15</a:t>
            </a: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A9B452B9-D9EF-4D35-BFD1-B122F227544E}" type="slidenum">
              <a:rPr lang="en-US" altLang="zh-TW"/>
              <a:pPr>
                <a:defRPr/>
              </a:pPr>
              <a:t>‹#›</a:t>
            </a:fld>
            <a:endParaRPr lang="en-US" altLang="zh-TW"/>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777875"/>
          </a:xfrm>
        </p:spPr>
        <p:txBody>
          <a:bodyPr/>
          <a:lstStyle>
            <a:lvl1pPr>
              <a:defRPr sz="4000"/>
            </a:lvl1pPr>
          </a:lstStyle>
          <a:p>
            <a:r>
              <a:rPr lang="zh-TW" altLang="en-US" dirty="0" smtClean="0"/>
              <a:t>按一下以編輯母片標題樣式</a:t>
            </a:r>
            <a:endParaRPr lang="zh-TW" altLang="en-US" dirty="0"/>
          </a:p>
        </p:txBody>
      </p:sp>
      <p:sp>
        <p:nvSpPr>
          <p:cNvPr id="3" name="文字版面配置區 2"/>
          <p:cNvSpPr>
            <a:spLocks noGrp="1"/>
          </p:cNvSpPr>
          <p:nvPr>
            <p:ph type="body" sz="half" idx="1"/>
          </p:nvPr>
        </p:nvSpPr>
        <p:spPr>
          <a:xfrm>
            <a:off x="468313" y="1341438"/>
            <a:ext cx="4038600" cy="499586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59313" y="1341438"/>
            <a:ext cx="4038600" cy="499586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TW" smtClean="0"/>
              <a:t>2011/09/15</a:t>
            </a: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23523FFE-F366-45F4-B275-952E9EB29EEC}" type="slidenum">
              <a:rPr lang="en-US" altLang="zh-TW"/>
              <a:pPr>
                <a:defRPr/>
              </a:pPr>
              <a:t>‹#›</a:t>
            </a:fld>
            <a:endParaRPr lang="en-US" altLang="zh-TW"/>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777875"/>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68313" y="1341438"/>
            <a:ext cx="4038600" cy="499586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59313" y="1341438"/>
            <a:ext cx="4038600" cy="2420937"/>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659313" y="3914775"/>
            <a:ext cx="4038600" cy="24225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r>
              <a:rPr lang="en-US" altLang="zh-TW" smtClean="0"/>
              <a:t>2011/09/15</a:t>
            </a: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03F2A6FF-420E-4DB9-832E-3C0743B138B2}" type="slidenum">
              <a:rPr lang="en-US" altLang="zh-TW"/>
              <a:pPr>
                <a:defRPr/>
              </a:pPr>
              <a:t>‹#›</a:t>
            </a:fld>
            <a:endParaRPr lang="en-US" altLang="zh-TW"/>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777875"/>
          </a:xfr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68313" y="1341438"/>
            <a:ext cx="4038600" cy="499586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59313" y="1341438"/>
            <a:ext cx="4038600" cy="2420937"/>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659313" y="3914775"/>
            <a:ext cx="4038600" cy="24225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r>
              <a:rPr lang="en-US" altLang="zh-TW" smtClean="0"/>
              <a:t>2011/09/15</a:t>
            </a: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B22EDB8F-6CAE-4102-B669-F7EA53396BCE}" type="slidenum">
              <a:rPr lang="en-US" altLang="zh-TW"/>
              <a:pPr>
                <a:defRPr/>
              </a:pPr>
              <a:t>‹#›</a:t>
            </a:fld>
            <a:endParaRPr lang="en-US" altLang="zh-TW"/>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457200" y="274638"/>
            <a:ext cx="8229600" cy="777875"/>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68313" y="1341438"/>
            <a:ext cx="4038600" cy="2420937"/>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59313" y="1341438"/>
            <a:ext cx="4038600" cy="2420937"/>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68313" y="3914775"/>
            <a:ext cx="4038600" cy="24225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659313" y="3914775"/>
            <a:ext cx="4038600" cy="24225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zh-TW" smtClean="0"/>
              <a:t>2011/09/15</a:t>
            </a: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FBB0E5DD-DC67-450D-935B-5EDE5FB4B344}" type="slidenum">
              <a:rPr lang="en-US" altLang="zh-TW"/>
              <a:pPr>
                <a:defRPr/>
              </a:pPr>
              <a:t>‹#›</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sz="4000"/>
            </a:lvl1pPr>
          </a:lstStyle>
          <a:p>
            <a:r>
              <a:rPr lang="zh-TW" altLang="en-US" dirty="0" smtClean="0"/>
              <a:t>按一下以編輯母片標題樣式</a:t>
            </a:r>
            <a:endParaRPr lang="zh-TW" altLang="en-US" dirty="0"/>
          </a:p>
        </p:txBody>
      </p:sp>
      <p:sp>
        <p:nvSpPr>
          <p:cNvPr id="3" name="日期版面配置區 2"/>
          <p:cNvSpPr>
            <a:spLocks noGrp="1"/>
          </p:cNvSpPr>
          <p:nvPr>
            <p:ph type="dt" sz="half" idx="10"/>
          </p:nvPr>
        </p:nvSpPr>
        <p:spPr/>
        <p:txBody>
          <a:bodyPr/>
          <a:lstStyle/>
          <a:p>
            <a:pPr>
              <a:defRPr/>
            </a:pPr>
            <a:endParaRPr lang="en-US" altLang="zh-TW"/>
          </a:p>
        </p:txBody>
      </p:sp>
      <p:sp>
        <p:nvSpPr>
          <p:cNvPr id="4" name="頁尾版面配置區 3"/>
          <p:cNvSpPr>
            <a:spLocks noGrp="1"/>
          </p:cNvSpPr>
          <p:nvPr>
            <p:ph type="ftr" sz="quarter" idx="11"/>
          </p:nvPr>
        </p:nvSpPr>
        <p:spPr/>
        <p:txBody>
          <a:bodyPr/>
          <a:lstStyle/>
          <a:p>
            <a:pPr>
              <a:defRPr/>
            </a:pPr>
            <a:r>
              <a:rPr lang="en-US" altLang="zh-TW" smtClean="0"/>
              <a:t>2011/09/15</a:t>
            </a:r>
            <a:endParaRPr lang="en-US" altLang="zh-TW"/>
          </a:p>
        </p:txBody>
      </p:sp>
      <p:sp>
        <p:nvSpPr>
          <p:cNvPr id="5" name="投影片編號版面配置區 4"/>
          <p:cNvSpPr>
            <a:spLocks noGrp="1"/>
          </p:cNvSpPr>
          <p:nvPr>
            <p:ph type="sldNum" sz="quarter" idx="12"/>
          </p:nvPr>
        </p:nvSpPr>
        <p:spPr/>
        <p:txBody>
          <a:bodyPr/>
          <a:lstStyle/>
          <a:p>
            <a:pPr>
              <a:defRPr/>
            </a:pPr>
            <a:fld id="{EC55BF54-774B-4577-B3ED-B7F8DB86B2D9}" type="slidenum">
              <a:rPr lang="en-US" altLang="zh-TW" smtClean="0"/>
              <a:pPr>
                <a:defRPr/>
              </a:pPr>
              <a:t>‹#›</a:t>
            </a:fld>
            <a:endParaRPr lang="en-US"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sz="3600">
                <a:latin typeface="+mj-lt"/>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a:defRPr sz="2400">
                <a:latin typeface="+mj-lt"/>
              </a:defRPr>
            </a:lvl1pPr>
            <a:lvl2pPr>
              <a:defRPr sz="2000">
                <a:latin typeface="+mj-lt"/>
              </a:defRPr>
            </a:lvl2pPr>
            <a:lvl3pPr>
              <a:defRPr sz="1800">
                <a:latin typeface="+mj-lt"/>
              </a:defRPr>
            </a:lvl3pPr>
            <a:lvl4pPr>
              <a:defRPr sz="1800">
                <a:latin typeface="+mj-lt"/>
              </a:defRPr>
            </a:lvl4pPr>
            <a:lvl5pPr>
              <a:defRPr sz="1800">
                <a:latin typeface="+mj-lt"/>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TW" smtClean="0"/>
              <a:t>2011/09/15</a:t>
            </a: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4D235C7-02C8-49C4-9927-ADF2039F6258}" type="slidenum">
              <a:rPr lang="en-US" altLang="zh-TW"/>
              <a:pPr>
                <a:defRPr/>
              </a:pPr>
              <a:t>‹#›</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68313" y="1341438"/>
            <a:ext cx="4038600" cy="4995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59313" y="1341438"/>
            <a:ext cx="4038600" cy="4995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TW" smtClean="0"/>
              <a:t>2011/09/15</a:t>
            </a: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91A9B756-C775-45EA-9269-AB52F48C3883}" type="slidenum">
              <a:rPr lang="en-US" altLang="zh-TW"/>
              <a:pPr>
                <a:defRPr/>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zh-TW" smtClean="0"/>
              <a:t>2011/09/15</a:t>
            </a: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12DD1580-B1FB-4354-B4F0-0559AA3C7AEA}" type="slidenum">
              <a:rPr lang="en-US" altLang="zh-TW"/>
              <a:pPr>
                <a:defRPr/>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zh-TW" smtClean="0"/>
              <a:t>2011/09/15</a:t>
            </a: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F79812CF-DF37-45A4-8444-88793B1D4752}" type="slidenum">
              <a:rPr lang="en-US" altLang="zh-TW"/>
              <a:pPr>
                <a:defRPr/>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zh-TW" smtClean="0"/>
              <a:t>2011/09/15</a:t>
            </a: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9EEC7E71-E738-4719-9715-2B890C5723D8}" type="slidenum">
              <a:rPr lang="en-US" altLang="zh-TW"/>
              <a:pPr>
                <a:defRPr/>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TW" smtClean="0"/>
              <a:t>2011/09/15</a:t>
            </a: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679B65D-D89D-4FE6-9CC5-5706C57D39AD}" type="slidenum">
              <a:rPr lang="en-US" altLang="zh-TW"/>
              <a:pPr>
                <a:defRPr/>
              </a:pPr>
              <a:t>‹#›</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cstate="print">
            <a:alphaModFix amt="0"/>
            <a:lum/>
          </a:blip>
          <a:srcRect/>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7778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7171" name="Rectangle 3"/>
          <p:cNvSpPr>
            <a:spLocks noGrp="1" noChangeArrowheads="1"/>
          </p:cNvSpPr>
          <p:nvPr>
            <p:ph type="body" idx="1"/>
          </p:nvPr>
        </p:nvSpPr>
        <p:spPr bwMode="auto">
          <a:xfrm>
            <a:off x="468313" y="1341438"/>
            <a:ext cx="8229600" cy="4995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0" y="6597650"/>
            <a:ext cx="2133600"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ltLang="zh-TW"/>
          </a:p>
        </p:txBody>
      </p:sp>
      <p:sp>
        <p:nvSpPr>
          <p:cNvPr id="1029" name="Rectangle 5"/>
          <p:cNvSpPr>
            <a:spLocks noGrp="1" noChangeArrowheads="1"/>
          </p:cNvSpPr>
          <p:nvPr>
            <p:ph type="ftr" sz="quarter" idx="3"/>
          </p:nvPr>
        </p:nvSpPr>
        <p:spPr bwMode="auto">
          <a:xfrm>
            <a:off x="3132138" y="6669088"/>
            <a:ext cx="2895600" cy="1889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r>
              <a:rPr lang="en-US" altLang="zh-TW" smtClean="0"/>
              <a:t>2011/09/15</a:t>
            </a:r>
            <a:endParaRPr lang="en-US" altLang="zh-TW"/>
          </a:p>
        </p:txBody>
      </p:sp>
      <p:sp>
        <p:nvSpPr>
          <p:cNvPr id="1030" name="Rectangle 6"/>
          <p:cNvSpPr>
            <a:spLocks noGrp="1" noChangeArrowheads="1"/>
          </p:cNvSpPr>
          <p:nvPr>
            <p:ph type="sldNum" sz="quarter" idx="4"/>
          </p:nvPr>
        </p:nvSpPr>
        <p:spPr bwMode="auto">
          <a:xfrm>
            <a:off x="8413750" y="6661150"/>
            <a:ext cx="730250"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EC55BF54-774B-4577-B3ED-B7F8DB86B2D9}"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youtube.com/watch?v=AsrRqsSM97U" TargetMode="External"/><Relationship Id="rId7" Type="http://schemas.openxmlformats.org/officeDocument/2006/relationships/image" Target="../media/image3.jpeg"/><Relationship Id="rId2" Type="http://schemas.openxmlformats.org/officeDocument/2006/relationships/hyperlink" Target="http://www.themedicieffect.com/index.html" TargetMode="Externa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hyperlink" Target="http://www.themedicigroup.com/videos" TargetMode="External"/><Relationship Id="rId4" Type="http://schemas.openxmlformats.org/officeDocument/2006/relationships/hyperlink" Target="http://www.youtube.com/watch?v=N_27L4XR_f4&amp;feature=related"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76.jpeg"/><Relationship Id="rId1" Type="http://schemas.openxmlformats.org/officeDocument/2006/relationships/slideLayout" Target="../slideLayouts/slideLayout1.xml"/><Relationship Id="rId6" Type="http://schemas.openxmlformats.org/officeDocument/2006/relationships/image" Target="../media/image77.jpeg"/><Relationship Id="rId5" Type="http://schemas.openxmlformats.org/officeDocument/2006/relationships/image" Target="../media/image181.jpeg"/><Relationship Id="rId4" Type="http://schemas.openxmlformats.org/officeDocument/2006/relationships/image" Target="../media/image178.jpeg"/></Relationships>
</file>

<file path=ppt/slides/_rels/slide10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76.jpeg"/><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102.xml.rels><?xml version="1.0" encoding="UTF-8" standalone="yes"?>
<Relationships xmlns="http://schemas.openxmlformats.org/package/2006/relationships"><Relationship Id="rId3" Type="http://schemas.openxmlformats.org/officeDocument/2006/relationships/image" Target="../media/image182.jpeg"/><Relationship Id="rId7"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xml"/><Relationship Id="rId6" Type="http://schemas.openxmlformats.org/officeDocument/2006/relationships/image" Target="../media/image184.jpeg"/><Relationship Id="rId5" Type="http://schemas.openxmlformats.org/officeDocument/2006/relationships/image" Target="../media/image178.jpeg"/><Relationship Id="rId4" Type="http://schemas.openxmlformats.org/officeDocument/2006/relationships/image" Target="../media/image183.jpeg"/></Relationships>
</file>

<file path=ppt/slides/_rels/slide10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86.png"/><Relationship Id="rId7" Type="http://schemas.openxmlformats.org/officeDocument/2006/relationships/image" Target="../media/image190.png"/><Relationship Id="rId2" Type="http://schemas.openxmlformats.org/officeDocument/2006/relationships/image" Target="../media/image185.png"/><Relationship Id="rId1" Type="http://schemas.openxmlformats.org/officeDocument/2006/relationships/slideLayout" Target="../slideLayouts/slideLayout5.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 Id="rId9" Type="http://schemas.openxmlformats.org/officeDocument/2006/relationships/image" Target="../media/image192.png"/></Relationships>
</file>

<file path=ppt/slides/_rels/slide111.xml.rels><?xml version="1.0" encoding="UTF-8" standalone="yes"?>
<Relationships xmlns="http://schemas.openxmlformats.org/package/2006/relationships"><Relationship Id="rId2" Type="http://schemas.openxmlformats.org/officeDocument/2006/relationships/image" Target="../media/image193.wmf"/><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en.wikipedia.org/wiki/Eastgate_Centre,_Harare" TargetMode="External"/><Relationship Id="rId2" Type="http://schemas.openxmlformats.org/officeDocument/2006/relationships/hyperlink" Target="http://www.treehugger.com/files/2006/08/biomimetic_buil_1.php" TargetMode="External"/><Relationship Id="rId1" Type="http://schemas.openxmlformats.org/officeDocument/2006/relationships/slideLayout" Target="../slideLayouts/slideLayout3.xml"/><Relationship Id="rId5" Type="http://schemas.openxmlformats.org/officeDocument/2006/relationships/hyperlink" Target="http://www.inhabitat.com/2007/12/10/building-modelled-on-termites-eastgate-centre-in-zimbabwe/" TargetMode="External"/><Relationship Id="rId4" Type="http://schemas.openxmlformats.org/officeDocument/2006/relationships/image" Target="../media/image14.jpeg"/></Relationships>
</file>

<file path=ppt/slides/_rels/slide140.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3.xml"/><Relationship Id="rId4" Type="http://schemas.openxmlformats.org/officeDocument/2006/relationships/image" Target="../media/image218.png"/></Relationships>
</file>

<file path=ppt/slides/_rels/slide149.xml.rels><?xml version="1.0" encoding="UTF-8" standalone="yes"?>
<Relationships xmlns="http://schemas.openxmlformats.org/package/2006/relationships"><Relationship Id="rId3" Type="http://schemas.openxmlformats.org/officeDocument/2006/relationships/hyperlink" Target="http://www.jimcarroll.com/category/trends/media-tech/" TargetMode="External"/><Relationship Id="rId2" Type="http://schemas.openxmlformats.org/officeDocument/2006/relationships/hyperlink" Target="http://www.globalchange.com/Future-of-Technology-IT-Computing-Nanotech/" TargetMode="External"/><Relationship Id="rId1" Type="http://schemas.openxmlformats.org/officeDocument/2006/relationships/slideLayout" Target="../slideLayouts/slideLayout3.xml"/><Relationship Id="rId4" Type="http://schemas.openxmlformats.org/officeDocument/2006/relationships/hyperlink" Target="http://www.rolandberger.com/gallery/trend-compendium/tc2030_c-t5/"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oros.org/"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w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www.smh.com.au/ftimages/2005/09/04/1125772402835.html" TargetMode="External"/><Relationship Id="rId2" Type="http://schemas.openxmlformats.org/officeDocument/2006/relationships/image" Target="../media/image28.wm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wm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wmf"/><Relationship Id="rId1" Type="http://schemas.openxmlformats.org/officeDocument/2006/relationships/slideLayout" Target="../slideLayouts/slideLayout3.xml"/><Relationship Id="rId4" Type="http://schemas.openxmlformats.org/officeDocument/2006/relationships/image" Target="../media/image32.wmf"/></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hyperlink" Target="http://www.themedicieffect.com/index.html"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hyperlink" Target="http://www.braingle.com/games/codebreaker/index.php?play=1"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images.google.com/imgres?imgurl=http://img3.nnm.ru/imagez/gallery/5/f/6/3/1/5f63153e6be45a0a166b9986b034de77_full.jpg&amp;imgrefurl=http://tags.nnm.ru/world+music&amp;h=500&amp;w=500&amp;sz=41&amp;hl=en&amp;start=13&amp;um=1&amp;tbnid=S8cUjedvvC4FCM:&amp;tbnh=130&amp;tbnw=130&amp;prev=/images?q=tubular+bells&amp;um=1&amp;hl=en&amp;rlz=1G1GGLQ_ENUS257" TargetMode="External"/><Relationship Id="rId2" Type="http://schemas.openxmlformats.org/officeDocument/2006/relationships/image" Target="../media/image39.wmf"/><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3.wmf"/><Relationship Id="rId7" Type="http://schemas.openxmlformats.org/officeDocument/2006/relationships/image" Target="../media/image46.jpeg"/><Relationship Id="rId2" Type="http://schemas.openxmlformats.org/officeDocument/2006/relationships/hyperlink" Target="http://en.wikipedia.org/wiki/MacGyver" TargetMode="External"/><Relationship Id="rId1" Type="http://schemas.openxmlformats.org/officeDocument/2006/relationships/slideLayout" Target="../slideLayouts/slideLayout3.xml"/><Relationship Id="rId6" Type="http://schemas.openxmlformats.org/officeDocument/2006/relationships/hyperlink" Target="http://images.google.com/imgres?imgurl=http://store.paigewire.com/images/specpics/DUCT-TAPE-3M.jpg&amp;imgrefurl=http://store.paigewire.com/products.aspx?ctlg=PaigeWireOnline&amp;catg=Tape+&amp;+Wire+Markers&amp;h=288&amp;w=283&amp;sz=14&amp;hl=en&amp;start=35&amp;um=1&amp;tbnid=ZEqZCOOi8b_uXM:&amp;tbnh=115&amp;tbnw=113&amp;prev=/images?q=duct+tape&amp;start=20&amp;ndsp=20&amp;um=1&amp;hl=en&amp;rlz=1G1GGLQ_ENUS257&amp;sa=N" TargetMode="External"/><Relationship Id="rId5" Type="http://schemas.openxmlformats.org/officeDocument/2006/relationships/image" Target="../media/image45.jpeg"/><Relationship Id="rId4" Type="http://schemas.openxmlformats.org/officeDocument/2006/relationships/image" Target="../media/image44.wmf"/></Relationships>
</file>

<file path=ppt/slides/_rels/slide37.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image" Target="../media/image49.wmf"/></Relationships>
</file>

<file path=ppt/slides/_rels/slide38.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wmf"/><Relationship Id="rId1" Type="http://schemas.openxmlformats.org/officeDocument/2006/relationships/slideLayout" Target="../slideLayouts/slideLayout3.xml"/><Relationship Id="rId5" Type="http://schemas.openxmlformats.org/officeDocument/2006/relationships/image" Target="../media/image52.wmf"/><Relationship Id="rId4" Type="http://schemas.openxmlformats.org/officeDocument/2006/relationships/image" Target="../media/image51.w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57.wmf"/></Relationships>
</file>

<file path=ppt/slides/_rels/slide43.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hyperlink" Target="http://www.youtube.com/watch?v=w2Vmmo47ucU" TargetMode="External"/><Relationship Id="rId1" Type="http://schemas.openxmlformats.org/officeDocument/2006/relationships/slideLayout" Target="../slideLayouts/slideLayout3.xml"/><Relationship Id="rId5" Type="http://schemas.openxmlformats.org/officeDocument/2006/relationships/image" Target="../media/image64.wmf"/><Relationship Id="rId4" Type="http://schemas.openxmlformats.org/officeDocument/2006/relationships/image" Target="../media/image63.wmf"/></Relationships>
</file>

<file path=ppt/slides/_rels/slide46.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hyperlink" Target="http://blogs.hbr.org/cs/2010/01/how_apple_innovates_by_telling.html" TargetMode="Externa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7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6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6.jpeg"/><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6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6.jpeg"/><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6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6.jpeg"/><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80.jpeg"/></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6.jpeg"/><Relationship Id="rId1" Type="http://schemas.openxmlformats.org/officeDocument/2006/relationships/slideLayout" Target="../slideLayouts/slideLayout1.xml"/><Relationship Id="rId4" Type="http://schemas.openxmlformats.org/officeDocument/2006/relationships/image" Target="../media/image81.jpeg"/></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xml"/><Relationship Id="rId6" Type="http://schemas.openxmlformats.org/officeDocument/2006/relationships/image" Target="../media/image79.jpeg"/><Relationship Id="rId5" Type="http://schemas.openxmlformats.org/officeDocument/2006/relationships/image" Target="../media/image84.jpeg"/><Relationship Id="rId4" Type="http://schemas.openxmlformats.org/officeDocument/2006/relationships/image" Target="../media/image83.jpeg"/></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76.jpeg"/><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6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76.jpeg"/><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6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76.jpeg"/><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wmf"/></Relationships>
</file>

<file path=ppt/slides/_rels/slide7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76.jpeg"/><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85.jpeg"/></Relationships>
</file>

<file path=ppt/slides/_rels/slide7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76.jpeg"/><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87.jpeg"/></Relationships>
</file>

<file path=ppt/slides/_rels/slide7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76.jpeg"/><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7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76.jpeg"/><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88.jpeg"/></Relationships>
</file>

<file path=ppt/slides/_rels/slide74.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90.jpeg"/><Relationship Id="rId7" Type="http://schemas.openxmlformats.org/officeDocument/2006/relationships/image" Target="../media/image88.jpeg"/><Relationship Id="rId2" Type="http://schemas.openxmlformats.org/officeDocument/2006/relationships/image" Target="../media/image76.jpeg"/><Relationship Id="rId1" Type="http://schemas.openxmlformats.org/officeDocument/2006/relationships/slideLayout" Target="../slideLayouts/slideLayout1.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75.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76.jpeg"/><Relationship Id="rId1" Type="http://schemas.openxmlformats.org/officeDocument/2006/relationships/slideLayout" Target="../slideLayouts/slideLayout1.xml"/><Relationship Id="rId6" Type="http://schemas.openxmlformats.org/officeDocument/2006/relationships/image" Target="../media/image97.jpeg"/><Relationship Id="rId11" Type="http://schemas.openxmlformats.org/officeDocument/2006/relationships/image" Target="../media/image77.jpeg"/><Relationship Id="rId5" Type="http://schemas.openxmlformats.org/officeDocument/2006/relationships/image" Target="../media/image96.jpeg"/><Relationship Id="rId10" Type="http://schemas.openxmlformats.org/officeDocument/2006/relationships/image" Target="../media/image100.jpeg"/><Relationship Id="rId4" Type="http://schemas.openxmlformats.org/officeDocument/2006/relationships/image" Target="../media/image95.jpeg"/><Relationship Id="rId9" Type="http://schemas.openxmlformats.org/officeDocument/2006/relationships/image" Target="../media/image88.jpeg"/></Relationships>
</file>

<file path=ppt/slides/_rels/slide7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76.jpeg"/><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7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76.jpeg"/><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101.jpeg"/></Relationships>
</file>

<file path=ppt/slides/_rels/slide78.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2.jpeg"/><Relationship Id="rId3" Type="http://schemas.openxmlformats.org/officeDocument/2006/relationships/image" Target="../media/image103.jpeg"/><Relationship Id="rId7" Type="http://schemas.openxmlformats.org/officeDocument/2006/relationships/image" Target="../media/image107.jpeg"/><Relationship Id="rId12" Type="http://schemas.openxmlformats.org/officeDocument/2006/relationships/image" Target="../media/image111.jpeg"/><Relationship Id="rId2" Type="http://schemas.openxmlformats.org/officeDocument/2006/relationships/image" Target="../media/image76.jpeg"/><Relationship Id="rId16" Type="http://schemas.openxmlformats.org/officeDocument/2006/relationships/image" Target="../media/image77.jpeg"/><Relationship Id="rId1" Type="http://schemas.openxmlformats.org/officeDocument/2006/relationships/slideLayout" Target="../slideLayouts/slideLayout1.xml"/><Relationship Id="rId6" Type="http://schemas.openxmlformats.org/officeDocument/2006/relationships/image" Target="../media/image106.jpeg"/><Relationship Id="rId11" Type="http://schemas.openxmlformats.org/officeDocument/2006/relationships/image" Target="../media/image110.jpeg"/><Relationship Id="rId5" Type="http://schemas.openxmlformats.org/officeDocument/2006/relationships/image" Target="../media/image105.jpeg"/><Relationship Id="rId15" Type="http://schemas.openxmlformats.org/officeDocument/2006/relationships/image" Target="../media/image114.jpeg"/><Relationship Id="rId10" Type="http://schemas.openxmlformats.org/officeDocument/2006/relationships/image" Target="../media/image101.jpeg"/><Relationship Id="rId4" Type="http://schemas.openxmlformats.org/officeDocument/2006/relationships/image" Target="../media/image104.jpeg"/><Relationship Id="rId9" Type="http://schemas.openxmlformats.org/officeDocument/2006/relationships/image" Target="../media/image109.jpeg"/><Relationship Id="rId14" Type="http://schemas.openxmlformats.org/officeDocument/2006/relationships/image" Target="../media/image113.jpeg"/></Relationships>
</file>

<file path=ppt/slides/_rels/slide7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76.jpeg"/><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76.jpeg"/><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116.jpeg"/></Relationships>
</file>

<file path=ppt/slides/_rels/slide8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76.jpeg"/><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116.jpeg"/></Relationships>
</file>

<file path=ppt/slides/_rels/slide82.xml.rels><?xml version="1.0" encoding="UTF-8" standalone="yes"?>
<Relationships xmlns="http://schemas.openxmlformats.org/package/2006/relationships"><Relationship Id="rId8" Type="http://schemas.openxmlformats.org/officeDocument/2006/relationships/image" Target="../media/image122.jpeg"/><Relationship Id="rId13" Type="http://schemas.openxmlformats.org/officeDocument/2006/relationships/image" Target="../media/image127.jpeg"/><Relationship Id="rId18" Type="http://schemas.openxmlformats.org/officeDocument/2006/relationships/image" Target="../media/image131.jpeg"/><Relationship Id="rId3" Type="http://schemas.openxmlformats.org/officeDocument/2006/relationships/image" Target="../media/image117.jpeg"/><Relationship Id="rId21" Type="http://schemas.openxmlformats.org/officeDocument/2006/relationships/image" Target="../media/image134.jpeg"/><Relationship Id="rId7" Type="http://schemas.openxmlformats.org/officeDocument/2006/relationships/image" Target="../media/image121.jpeg"/><Relationship Id="rId12" Type="http://schemas.openxmlformats.org/officeDocument/2006/relationships/image" Target="../media/image126.jpeg"/><Relationship Id="rId17" Type="http://schemas.openxmlformats.org/officeDocument/2006/relationships/image" Target="../media/image130.jpeg"/><Relationship Id="rId2" Type="http://schemas.openxmlformats.org/officeDocument/2006/relationships/image" Target="../media/image76.jpeg"/><Relationship Id="rId16" Type="http://schemas.openxmlformats.org/officeDocument/2006/relationships/image" Target="../media/image129.jpeg"/><Relationship Id="rId20" Type="http://schemas.openxmlformats.org/officeDocument/2006/relationships/image" Target="../media/image133.jpeg"/><Relationship Id="rId1" Type="http://schemas.openxmlformats.org/officeDocument/2006/relationships/slideLayout" Target="../slideLayouts/slideLayout1.xml"/><Relationship Id="rId6" Type="http://schemas.openxmlformats.org/officeDocument/2006/relationships/image" Target="../media/image120.jpeg"/><Relationship Id="rId11" Type="http://schemas.openxmlformats.org/officeDocument/2006/relationships/image" Target="../media/image125.jpeg"/><Relationship Id="rId5" Type="http://schemas.openxmlformats.org/officeDocument/2006/relationships/image" Target="../media/image119.jpeg"/><Relationship Id="rId15" Type="http://schemas.openxmlformats.org/officeDocument/2006/relationships/image" Target="../media/image128.jpeg"/><Relationship Id="rId10" Type="http://schemas.openxmlformats.org/officeDocument/2006/relationships/image" Target="../media/image124.jpeg"/><Relationship Id="rId19" Type="http://schemas.openxmlformats.org/officeDocument/2006/relationships/image" Target="../media/image132.jpeg"/><Relationship Id="rId4" Type="http://schemas.openxmlformats.org/officeDocument/2006/relationships/image" Target="../media/image118.jpeg"/><Relationship Id="rId9" Type="http://schemas.openxmlformats.org/officeDocument/2006/relationships/image" Target="../media/image123.jpeg"/><Relationship Id="rId14" Type="http://schemas.openxmlformats.org/officeDocument/2006/relationships/image" Target="../media/image115.jpeg"/><Relationship Id="rId22" Type="http://schemas.openxmlformats.org/officeDocument/2006/relationships/image" Target="../media/image77.jpeg"/></Relationships>
</file>

<file path=ppt/slides/_rels/slide83.xml.rels><?xml version="1.0" encoding="UTF-8" standalone="yes"?>
<Relationships xmlns="http://schemas.openxmlformats.org/package/2006/relationships"><Relationship Id="rId8" Type="http://schemas.openxmlformats.org/officeDocument/2006/relationships/image" Target="../media/image140.jpeg"/><Relationship Id="rId13" Type="http://schemas.openxmlformats.org/officeDocument/2006/relationships/image" Target="../media/image145.jpeg"/><Relationship Id="rId18" Type="http://schemas.openxmlformats.org/officeDocument/2006/relationships/image" Target="../media/image150.jpeg"/><Relationship Id="rId3" Type="http://schemas.openxmlformats.org/officeDocument/2006/relationships/image" Target="../media/image135.jpeg"/><Relationship Id="rId21" Type="http://schemas.openxmlformats.org/officeDocument/2006/relationships/image" Target="../media/image153.jpeg"/><Relationship Id="rId7" Type="http://schemas.openxmlformats.org/officeDocument/2006/relationships/image" Target="../media/image139.jpeg"/><Relationship Id="rId12" Type="http://schemas.openxmlformats.org/officeDocument/2006/relationships/image" Target="../media/image144.jpeg"/><Relationship Id="rId17" Type="http://schemas.openxmlformats.org/officeDocument/2006/relationships/image" Target="../media/image149.jpeg"/><Relationship Id="rId25" Type="http://schemas.openxmlformats.org/officeDocument/2006/relationships/image" Target="../media/image77.jpeg"/><Relationship Id="rId2" Type="http://schemas.openxmlformats.org/officeDocument/2006/relationships/image" Target="../media/image76.jpeg"/><Relationship Id="rId16" Type="http://schemas.openxmlformats.org/officeDocument/2006/relationships/image" Target="../media/image148.jpeg"/><Relationship Id="rId20" Type="http://schemas.openxmlformats.org/officeDocument/2006/relationships/image" Target="../media/image152.jpeg"/><Relationship Id="rId1" Type="http://schemas.openxmlformats.org/officeDocument/2006/relationships/slideLayout" Target="../slideLayouts/slideLayout1.xml"/><Relationship Id="rId6" Type="http://schemas.openxmlformats.org/officeDocument/2006/relationships/image" Target="../media/image138.jpeg"/><Relationship Id="rId11" Type="http://schemas.openxmlformats.org/officeDocument/2006/relationships/image" Target="../media/image143.jpeg"/><Relationship Id="rId24" Type="http://schemas.openxmlformats.org/officeDocument/2006/relationships/image" Target="../media/image115.jpeg"/><Relationship Id="rId5" Type="http://schemas.openxmlformats.org/officeDocument/2006/relationships/image" Target="../media/image137.jpeg"/><Relationship Id="rId15" Type="http://schemas.openxmlformats.org/officeDocument/2006/relationships/image" Target="../media/image147.jpeg"/><Relationship Id="rId23" Type="http://schemas.openxmlformats.org/officeDocument/2006/relationships/image" Target="../media/image155.jpeg"/><Relationship Id="rId10" Type="http://schemas.openxmlformats.org/officeDocument/2006/relationships/image" Target="../media/image142.jpeg"/><Relationship Id="rId19" Type="http://schemas.openxmlformats.org/officeDocument/2006/relationships/image" Target="../media/image151.jpeg"/><Relationship Id="rId4" Type="http://schemas.openxmlformats.org/officeDocument/2006/relationships/image" Target="../media/image136.jpeg"/><Relationship Id="rId9" Type="http://schemas.openxmlformats.org/officeDocument/2006/relationships/image" Target="../media/image141.jpeg"/><Relationship Id="rId14" Type="http://schemas.openxmlformats.org/officeDocument/2006/relationships/image" Target="../media/image146.jpeg"/><Relationship Id="rId22" Type="http://schemas.openxmlformats.org/officeDocument/2006/relationships/image" Target="../media/image154.jpeg"/></Relationships>
</file>

<file path=ppt/slides/_rels/slide8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76.jpeg"/><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115.jpeg"/></Relationships>
</file>

<file path=ppt/slides/_rels/slide85.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76.jpeg"/><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8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76.jpeg"/><Relationship Id="rId1" Type="http://schemas.openxmlformats.org/officeDocument/2006/relationships/slideLayout" Target="../slideLayouts/slideLayout1.xml"/><Relationship Id="rId6" Type="http://schemas.openxmlformats.org/officeDocument/2006/relationships/image" Target="../media/image77.jpeg"/><Relationship Id="rId5" Type="http://schemas.openxmlformats.org/officeDocument/2006/relationships/image" Target="../media/image158.jpeg"/><Relationship Id="rId4" Type="http://schemas.openxmlformats.org/officeDocument/2006/relationships/image" Target="../media/image160.jpeg"/></Relationships>
</file>

<file path=ppt/slides/_rels/slide88.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161.jpeg"/><Relationship Id="rId7" Type="http://schemas.openxmlformats.org/officeDocument/2006/relationships/image" Target="../media/image164.jpeg"/><Relationship Id="rId2" Type="http://schemas.openxmlformats.org/officeDocument/2006/relationships/image" Target="../media/image76.jpeg"/><Relationship Id="rId1" Type="http://schemas.openxmlformats.org/officeDocument/2006/relationships/slideLayout" Target="../slideLayouts/slideLayout1.xml"/><Relationship Id="rId6" Type="http://schemas.openxmlformats.org/officeDocument/2006/relationships/image" Target="../media/image158.jpeg"/><Relationship Id="rId5" Type="http://schemas.openxmlformats.org/officeDocument/2006/relationships/image" Target="../media/image163.jpeg"/><Relationship Id="rId4" Type="http://schemas.openxmlformats.org/officeDocument/2006/relationships/image" Target="../media/image162.jpeg"/><Relationship Id="rId9" Type="http://schemas.openxmlformats.org/officeDocument/2006/relationships/image" Target="../media/image77.jpeg"/></Relationships>
</file>

<file path=ppt/slides/_rels/slide8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76.jpeg"/><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166.jpeg"/></Relationships>
</file>

<file path=ppt/slides/_rels/slide9.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76.jpeg"/><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158.jpeg"/></Relationships>
</file>

<file path=ppt/slides/_rels/slide9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76.jpeg"/><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9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76.jpeg"/><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168.jpeg"/></Relationships>
</file>

<file path=ppt/slides/_rels/slide93.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170.jpeg"/><Relationship Id="rId7" Type="http://schemas.openxmlformats.org/officeDocument/2006/relationships/image" Target="../media/image173.jpeg"/><Relationship Id="rId2" Type="http://schemas.openxmlformats.org/officeDocument/2006/relationships/image" Target="../media/image76.jpeg"/><Relationship Id="rId1" Type="http://schemas.openxmlformats.org/officeDocument/2006/relationships/slideLayout" Target="../slideLayouts/slideLayout1.xml"/><Relationship Id="rId6" Type="http://schemas.openxmlformats.org/officeDocument/2006/relationships/image" Target="../media/image172.jpeg"/><Relationship Id="rId5" Type="http://schemas.openxmlformats.org/officeDocument/2006/relationships/image" Target="../media/image168.jpeg"/><Relationship Id="rId4" Type="http://schemas.openxmlformats.org/officeDocument/2006/relationships/image" Target="../media/image171.jpeg"/></Relationships>
</file>

<file path=ppt/slides/_rels/slide9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76.jpeg"/><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95.xml.rels><?xml version="1.0" encoding="UTF-8" standalone="yes"?>
<Relationships xmlns="http://schemas.openxmlformats.org/package/2006/relationships"><Relationship Id="rId3" Type="http://schemas.openxmlformats.org/officeDocument/2006/relationships/image" Target="../media/image174.jpeg"/><Relationship Id="rId7"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xml"/><Relationship Id="rId6" Type="http://schemas.openxmlformats.org/officeDocument/2006/relationships/image" Target="../media/image176.jpeg"/><Relationship Id="rId5" Type="http://schemas.openxmlformats.org/officeDocument/2006/relationships/image" Target="../media/image168.jpeg"/><Relationship Id="rId4" Type="http://schemas.openxmlformats.org/officeDocument/2006/relationships/image" Target="../media/image175.jpeg"/></Relationships>
</file>

<file path=ppt/slides/_rels/slide9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76.jpeg"/><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168.jpeg"/></Relationships>
</file>

<file path=ppt/slides/_rels/slide9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76.jpeg"/><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9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76.jpeg"/><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179.jpeg"/></Relationships>
</file>

<file path=ppt/slides/_rels/slide9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76.jpeg"/><Relationship Id="rId1" Type="http://schemas.openxmlformats.org/officeDocument/2006/relationships/slideLayout" Target="../slideLayouts/slideLayout1.xml"/><Relationship Id="rId4" Type="http://schemas.openxmlformats.org/officeDocument/2006/relationships/image" Target="../media/image7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827584" y="3356992"/>
            <a:ext cx="7772400" cy="1470025"/>
          </a:xfrm>
        </p:spPr>
        <p:txBody>
          <a:bodyPr/>
          <a:lstStyle/>
          <a:p>
            <a:r>
              <a:rPr lang="en-US" altLang="zh-TW" dirty="0" smtClean="0"/>
              <a:t>The Medici Effect</a:t>
            </a:r>
            <a:endParaRPr lang="zh-TW" altLang="en-US" dirty="0"/>
          </a:p>
        </p:txBody>
      </p:sp>
      <p:sp>
        <p:nvSpPr>
          <p:cNvPr id="3" name="副標題 2"/>
          <p:cNvSpPr>
            <a:spLocks noGrp="1"/>
          </p:cNvSpPr>
          <p:nvPr>
            <p:ph type="subTitle" idx="1"/>
          </p:nvPr>
        </p:nvSpPr>
        <p:spPr>
          <a:xfrm>
            <a:off x="179512" y="4797152"/>
            <a:ext cx="8964488" cy="1656184"/>
          </a:xfrm>
        </p:spPr>
        <p:txBody>
          <a:bodyPr/>
          <a:lstStyle/>
          <a:p>
            <a:r>
              <a:rPr lang="en-US" altLang="zh-TW" sz="2000" dirty="0" smtClean="0">
                <a:ea typeface="新細明體" charset="-120"/>
                <a:hlinkClick r:id="rId2"/>
              </a:rPr>
              <a:t>http://www.themedicieffect.com/index.html</a:t>
            </a:r>
            <a:endParaRPr lang="en-US" altLang="zh-TW" sz="2000" dirty="0" smtClean="0">
              <a:ea typeface="新細明體" charset="-120"/>
            </a:endParaRPr>
          </a:p>
          <a:p>
            <a:r>
              <a:rPr lang="en-US" altLang="zh-TW" sz="2000" dirty="0" smtClean="0">
                <a:ea typeface="新細明體" charset="-120"/>
                <a:hlinkClick r:id="rId3"/>
              </a:rPr>
              <a:t>http://www.youtube.com/watch?v=AsrRqsSM97U</a:t>
            </a:r>
            <a:endParaRPr lang="en-US" altLang="zh-TW" sz="2000" dirty="0" smtClean="0">
              <a:ea typeface="新細明體" charset="-120"/>
            </a:endParaRPr>
          </a:p>
          <a:p>
            <a:r>
              <a:rPr lang="en-US" altLang="zh-TW" sz="2000" dirty="0" smtClean="0">
                <a:ea typeface="新細明體" charset="-120"/>
                <a:hlinkClick r:id="rId4"/>
              </a:rPr>
              <a:t>http://www.youtube.com/watch?v=N_27L4XR_f4&amp;feature=related</a:t>
            </a:r>
            <a:r>
              <a:rPr lang="en-US" altLang="zh-TW" sz="2000" dirty="0" smtClean="0">
                <a:ea typeface="新細明體" charset="-120"/>
              </a:rPr>
              <a:t> </a:t>
            </a:r>
          </a:p>
          <a:p>
            <a:r>
              <a:rPr lang="en-US" altLang="zh-TW" sz="2000" dirty="0" smtClean="0">
                <a:hlinkClick r:id="rId5"/>
              </a:rPr>
              <a:t>http://www.themedicigroup.com/videos</a:t>
            </a:r>
            <a:endParaRPr lang="en-US" altLang="zh-TW" sz="2000" dirty="0" smtClean="0">
              <a:ea typeface="新細明體" charset="-120"/>
              <a:hlinkClick r:id="rId2"/>
            </a:endParaRPr>
          </a:p>
          <a:p>
            <a:endParaRPr lang="en-US" altLang="zh-TW" sz="2000" dirty="0" smtClean="0">
              <a:ea typeface="新細明體" charset="-120"/>
            </a:endParaRPr>
          </a:p>
          <a:p>
            <a:endParaRPr lang="en-US" altLang="zh-TW" sz="2000" dirty="0" smtClean="0">
              <a:ea typeface="新細明體" charset="-120"/>
            </a:endParaRPr>
          </a:p>
          <a:p>
            <a:endParaRPr lang="en-US" altLang="zh-TW" sz="2000" dirty="0" smtClean="0">
              <a:ea typeface="新細明體" charset="-120"/>
            </a:endParaRPr>
          </a:p>
          <a:p>
            <a:r>
              <a:rPr lang="en-US" altLang="zh-TW" sz="2000" dirty="0" smtClean="0">
                <a:ea typeface="新細明體" charset="-120"/>
              </a:rPr>
              <a:t> </a:t>
            </a:r>
          </a:p>
          <a:p>
            <a:endParaRPr lang="en-US" altLang="zh-TW" sz="2000" dirty="0">
              <a:ea typeface="新細明體" charset="-120"/>
            </a:endParaRPr>
          </a:p>
        </p:txBody>
      </p:sp>
      <p:sp>
        <p:nvSpPr>
          <p:cNvPr id="4" name="投影片編號版面配置區 3"/>
          <p:cNvSpPr>
            <a:spLocks noGrp="1"/>
          </p:cNvSpPr>
          <p:nvPr>
            <p:ph type="sldNum" sz="quarter" idx="12"/>
          </p:nvPr>
        </p:nvSpPr>
        <p:spPr/>
        <p:txBody>
          <a:bodyPr/>
          <a:lstStyle/>
          <a:p>
            <a:pPr>
              <a:defRPr/>
            </a:pPr>
            <a:fld id="{8278A42D-3233-4C27-8266-CD8F709F771F}" type="slidenum">
              <a:rPr lang="en-US" altLang="zh-TW" smtClean="0"/>
              <a:pPr>
                <a:defRPr/>
              </a:pPr>
              <a:t>1</a:t>
            </a:fld>
            <a:endParaRPr lang="en-US" altLang="zh-TW" dirty="0"/>
          </a:p>
        </p:txBody>
      </p:sp>
      <p:pic>
        <p:nvPicPr>
          <p:cNvPr id="57346" name="Picture 2" descr="http://t1.gstatic.com/images?q=tbn:IGFpZa_5bw2I8M:http://www.paradoxplace.com/Perspectives/Italian%2520Images/images/PPPortraits/Botticelli/Botticelli-Magi-R800.jpg"/>
          <p:cNvPicPr>
            <a:picLocks noChangeAspect="1" noChangeArrowheads="1"/>
          </p:cNvPicPr>
          <p:nvPr/>
        </p:nvPicPr>
        <p:blipFill>
          <a:blip r:embed="rId6" cstate="print"/>
          <a:srcRect/>
          <a:stretch>
            <a:fillRect/>
          </a:stretch>
        </p:blipFill>
        <p:spPr bwMode="auto">
          <a:xfrm>
            <a:off x="4644008" y="188640"/>
            <a:ext cx="4320480" cy="3456384"/>
          </a:xfrm>
          <a:prstGeom prst="rect">
            <a:avLst/>
          </a:prstGeom>
          <a:noFill/>
        </p:spPr>
      </p:pic>
      <p:pic>
        <p:nvPicPr>
          <p:cNvPr id="167938" name="Picture 2" descr="Painting of The Medici Family"/>
          <p:cNvPicPr>
            <a:picLocks noChangeAspect="1" noChangeArrowheads="1"/>
          </p:cNvPicPr>
          <p:nvPr/>
        </p:nvPicPr>
        <p:blipFill>
          <a:blip r:embed="rId7" cstate="print"/>
          <a:srcRect/>
          <a:stretch>
            <a:fillRect/>
          </a:stretch>
        </p:blipFill>
        <p:spPr bwMode="auto">
          <a:xfrm>
            <a:off x="179512" y="188640"/>
            <a:ext cx="4248472" cy="3456384"/>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719138" y="404813"/>
            <a:ext cx="8029575" cy="574675"/>
          </a:xfrm>
          <a:noFill/>
          <a:ln/>
        </p:spPr>
        <p:txBody>
          <a:bodyPr/>
          <a:lstStyle/>
          <a:p>
            <a:r>
              <a:rPr lang="en-US" altLang="zh-TW" sz="3600" dirty="0">
                <a:solidFill>
                  <a:schemeClr val="tx1"/>
                </a:solidFill>
                <a:latin typeface="Verdana" pitchFamily="34" charset="0"/>
                <a:ea typeface="新細明體" charset="-120"/>
              </a:rPr>
              <a:t>The Difference between the 13</a:t>
            </a:r>
            <a:r>
              <a:rPr lang="en-US" altLang="zh-TW" sz="3600" baseline="30000" dirty="0">
                <a:solidFill>
                  <a:schemeClr val="tx1"/>
                </a:solidFill>
                <a:latin typeface="Verdana" pitchFamily="34" charset="0"/>
                <a:ea typeface="新細明體" charset="-120"/>
              </a:rPr>
              <a:t>th</a:t>
            </a:r>
            <a:r>
              <a:rPr lang="en-US" altLang="zh-TW" sz="3600" dirty="0">
                <a:solidFill>
                  <a:schemeClr val="tx1"/>
                </a:solidFill>
                <a:latin typeface="Verdana" pitchFamily="34" charset="0"/>
                <a:ea typeface="新細明體" charset="-120"/>
              </a:rPr>
              <a:t> Century and </a:t>
            </a:r>
            <a:r>
              <a:rPr lang="en-US" altLang="zh-TW" sz="3600" dirty="0" smtClean="0">
                <a:solidFill>
                  <a:schemeClr val="tx1"/>
                </a:solidFill>
                <a:latin typeface="Verdana" pitchFamily="34" charset="0"/>
                <a:ea typeface="新細明體" charset="-120"/>
              </a:rPr>
              <a:t>2012</a:t>
            </a:r>
            <a:endParaRPr lang="en-US" altLang="zh-TW" sz="3600" dirty="0">
              <a:solidFill>
                <a:schemeClr val="tx1"/>
              </a:solidFill>
              <a:latin typeface="Verdana" pitchFamily="34" charset="0"/>
              <a:ea typeface="新細明體" charset="-120"/>
            </a:endParaRPr>
          </a:p>
        </p:txBody>
      </p:sp>
      <p:sp>
        <p:nvSpPr>
          <p:cNvPr id="21507" name="Rectangle 3"/>
          <p:cNvSpPr>
            <a:spLocks noGrp="1" noChangeArrowheads="1"/>
          </p:cNvSpPr>
          <p:nvPr>
            <p:ph type="body" idx="1"/>
          </p:nvPr>
        </p:nvSpPr>
        <p:spPr>
          <a:xfrm>
            <a:off x="349250" y="1808163"/>
            <a:ext cx="8794750" cy="3378200"/>
          </a:xfrm>
          <a:noFill/>
          <a:ln/>
        </p:spPr>
        <p:txBody>
          <a:bodyPr/>
          <a:lstStyle/>
          <a:p>
            <a:r>
              <a:rPr lang="en-US" altLang="zh-TW" sz="2600">
                <a:latin typeface="Verdana" pitchFamily="34" charset="0"/>
                <a:ea typeface="新細明體" charset="-120"/>
              </a:rPr>
              <a:t>We didn’t believe that life was fair</a:t>
            </a:r>
          </a:p>
          <a:p>
            <a:r>
              <a:rPr lang="en-US" altLang="zh-TW" sz="2600">
                <a:latin typeface="Verdana" pitchFamily="34" charset="0"/>
                <a:ea typeface="新細明體" charset="-120"/>
              </a:rPr>
              <a:t>We didn’t believe that all people should be successful</a:t>
            </a:r>
          </a:p>
          <a:p>
            <a:r>
              <a:rPr lang="en-US" altLang="zh-TW" sz="2600">
                <a:latin typeface="Verdana" pitchFamily="34" charset="0"/>
                <a:ea typeface="新細明體" charset="-120"/>
              </a:rPr>
              <a:t>We didn’t believe that everything and everyone should be equal</a:t>
            </a:r>
          </a:p>
          <a:p>
            <a:r>
              <a:rPr lang="en-US" altLang="zh-TW" sz="2600">
                <a:latin typeface="Verdana" pitchFamily="34" charset="0"/>
                <a:ea typeface="新細明體" charset="-120"/>
              </a:rPr>
              <a:t>The king and queen may have been benevolent, but they certainly didn’t treat everyone the same</a:t>
            </a:r>
          </a:p>
          <a:p>
            <a:r>
              <a:rPr lang="en-US" altLang="zh-TW" sz="2600">
                <a:latin typeface="Verdana" pitchFamily="34" charset="0"/>
                <a:ea typeface="新細明體" charset="-120"/>
              </a:rPr>
              <a:t>Risk was rewarded</a:t>
            </a:r>
          </a:p>
          <a:p>
            <a:r>
              <a:rPr lang="en-US" altLang="zh-TW" sz="2600">
                <a:latin typeface="Verdana" pitchFamily="34" charset="0"/>
                <a:ea typeface="新細明體" charset="-120"/>
              </a:rPr>
              <a:t>And greatness was frequently achieved</a:t>
            </a:r>
          </a:p>
          <a:p>
            <a:endParaRPr lang="en-US" altLang="zh-TW" sz="2600">
              <a:latin typeface="Verdana" pitchFamily="34" charset="0"/>
              <a:ea typeface="新細明體" charset="-120"/>
            </a:endParaRPr>
          </a:p>
        </p:txBody>
      </p:sp>
    </p:spTree>
  </p:cSld>
  <p:clrMapOvr>
    <a:masterClrMapping/>
  </p:clrMapOvr>
  <p:transition>
    <p:wipe dir="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3777848" y="3832306"/>
            <a:ext cx="347515" cy="368834"/>
          </a:xfrm>
          <a:custGeom>
            <a:avLst/>
            <a:gdLst>
              <a:gd name="connsiteX0" fmla="*/ 12700 w 406400"/>
              <a:gd name="connsiteY0" fmla="*/ 107950 h 406400"/>
              <a:gd name="connsiteX1" fmla="*/ 203200 w 406400"/>
              <a:gd name="connsiteY1" fmla="*/ 107950 h 406400"/>
              <a:gd name="connsiteX2" fmla="*/ 203200 w 406400"/>
              <a:gd name="connsiteY2" fmla="*/ 12700 h 406400"/>
              <a:gd name="connsiteX3" fmla="*/ 393700 w 406400"/>
              <a:gd name="connsiteY3" fmla="*/ 203200 h 406400"/>
              <a:gd name="connsiteX4" fmla="*/ 203200 w 406400"/>
              <a:gd name="connsiteY4" fmla="*/ 393700 h 406400"/>
              <a:gd name="connsiteX5" fmla="*/ 203200 w 406400"/>
              <a:gd name="connsiteY5" fmla="*/ 298450 h 406400"/>
              <a:gd name="connsiteX6" fmla="*/ 12700 w 406400"/>
              <a:gd name="connsiteY6" fmla="*/ 298450 h 406400"/>
              <a:gd name="connsiteX7" fmla="*/ 12700 w 406400"/>
              <a:gd name="connsiteY7" fmla="*/ 107950 h 4064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Lst>
            <a:rect l="l" t="t" r="r" b="b"/>
            <a:pathLst>
              <a:path w="406400" h="406400">
                <a:moveTo>
                  <a:pt x="12700" y="107950"/>
                </a:moveTo>
                <a:lnTo>
                  <a:pt x="203200" y="107950"/>
                </a:lnTo>
                <a:lnTo>
                  <a:pt x="203200" y="12700"/>
                </a:lnTo>
                <a:lnTo>
                  <a:pt x="393700" y="203200"/>
                </a:lnTo>
                <a:lnTo>
                  <a:pt x="203200" y="393700"/>
                </a:lnTo>
                <a:lnTo>
                  <a:pt x="203200" y="298450"/>
                </a:lnTo>
                <a:lnTo>
                  <a:pt x="12700" y="298450"/>
                </a:lnTo>
                <a:lnTo>
                  <a:pt x="12700" y="107950"/>
                </a:lnTo>
              </a:path>
            </a:pathLst>
          </a:custGeom>
          <a:solidFill>
            <a:srgbClr val="000000">
              <a:alpha val="0"/>
            </a:srgbClr>
          </a:solidFill>
          <a:ln w="25400">
            <a:solidFill>
              <a:srgbClr val="EC008C">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5" name="Freeform 3"/>
          <p:cNvSpPr/>
          <p:nvPr/>
        </p:nvSpPr>
        <p:spPr>
          <a:xfrm>
            <a:off x="3777848" y="4247244"/>
            <a:ext cx="347515" cy="368834"/>
          </a:xfrm>
          <a:custGeom>
            <a:avLst/>
            <a:gdLst>
              <a:gd name="connsiteX0" fmla="*/ 12700 w 406400"/>
              <a:gd name="connsiteY0" fmla="*/ 107950 h 406400"/>
              <a:gd name="connsiteX1" fmla="*/ 203200 w 406400"/>
              <a:gd name="connsiteY1" fmla="*/ 107950 h 406400"/>
              <a:gd name="connsiteX2" fmla="*/ 203200 w 406400"/>
              <a:gd name="connsiteY2" fmla="*/ 12700 h 406400"/>
              <a:gd name="connsiteX3" fmla="*/ 393700 w 406400"/>
              <a:gd name="connsiteY3" fmla="*/ 203200 h 406400"/>
              <a:gd name="connsiteX4" fmla="*/ 203200 w 406400"/>
              <a:gd name="connsiteY4" fmla="*/ 393700 h 406400"/>
              <a:gd name="connsiteX5" fmla="*/ 203200 w 406400"/>
              <a:gd name="connsiteY5" fmla="*/ 298450 h 406400"/>
              <a:gd name="connsiteX6" fmla="*/ 12700 w 406400"/>
              <a:gd name="connsiteY6" fmla="*/ 298450 h 406400"/>
              <a:gd name="connsiteX7" fmla="*/ 12700 w 406400"/>
              <a:gd name="connsiteY7" fmla="*/ 107950 h 4064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Lst>
            <a:rect l="l" t="t" r="r" b="b"/>
            <a:pathLst>
              <a:path w="406400" h="406400">
                <a:moveTo>
                  <a:pt x="12700" y="107950"/>
                </a:moveTo>
                <a:lnTo>
                  <a:pt x="203200" y="107950"/>
                </a:lnTo>
                <a:lnTo>
                  <a:pt x="203200" y="12700"/>
                </a:lnTo>
                <a:lnTo>
                  <a:pt x="393700" y="203200"/>
                </a:lnTo>
                <a:lnTo>
                  <a:pt x="203200" y="393700"/>
                </a:lnTo>
                <a:lnTo>
                  <a:pt x="203200" y="298450"/>
                </a:lnTo>
                <a:lnTo>
                  <a:pt x="12700" y="298450"/>
                </a:lnTo>
                <a:lnTo>
                  <a:pt x="12700" y="107950"/>
                </a:lnTo>
              </a:path>
            </a:pathLst>
          </a:custGeom>
          <a:solidFill>
            <a:srgbClr val="000000">
              <a:alpha val="0"/>
            </a:srgbClr>
          </a:solidFill>
          <a:ln w="25400">
            <a:solidFill>
              <a:srgbClr val="EC008C">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6" name="Freeform 3"/>
          <p:cNvSpPr/>
          <p:nvPr/>
        </p:nvSpPr>
        <p:spPr>
          <a:xfrm>
            <a:off x="3777848" y="4662182"/>
            <a:ext cx="347515" cy="368834"/>
          </a:xfrm>
          <a:custGeom>
            <a:avLst/>
            <a:gdLst>
              <a:gd name="connsiteX0" fmla="*/ 12700 w 406400"/>
              <a:gd name="connsiteY0" fmla="*/ 107950 h 406400"/>
              <a:gd name="connsiteX1" fmla="*/ 203200 w 406400"/>
              <a:gd name="connsiteY1" fmla="*/ 107950 h 406400"/>
              <a:gd name="connsiteX2" fmla="*/ 203200 w 406400"/>
              <a:gd name="connsiteY2" fmla="*/ 12700 h 406400"/>
              <a:gd name="connsiteX3" fmla="*/ 393700 w 406400"/>
              <a:gd name="connsiteY3" fmla="*/ 203200 h 406400"/>
              <a:gd name="connsiteX4" fmla="*/ 203200 w 406400"/>
              <a:gd name="connsiteY4" fmla="*/ 393700 h 406400"/>
              <a:gd name="connsiteX5" fmla="*/ 203200 w 406400"/>
              <a:gd name="connsiteY5" fmla="*/ 298450 h 406400"/>
              <a:gd name="connsiteX6" fmla="*/ 12700 w 406400"/>
              <a:gd name="connsiteY6" fmla="*/ 298450 h 406400"/>
              <a:gd name="connsiteX7" fmla="*/ 12700 w 406400"/>
              <a:gd name="connsiteY7" fmla="*/ 107950 h 4064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Lst>
            <a:rect l="l" t="t" r="r" b="b"/>
            <a:pathLst>
              <a:path w="406400" h="406400">
                <a:moveTo>
                  <a:pt x="12700" y="107950"/>
                </a:moveTo>
                <a:lnTo>
                  <a:pt x="203200" y="107950"/>
                </a:lnTo>
                <a:lnTo>
                  <a:pt x="203200" y="12700"/>
                </a:lnTo>
                <a:lnTo>
                  <a:pt x="393700" y="203200"/>
                </a:lnTo>
                <a:lnTo>
                  <a:pt x="203200" y="393700"/>
                </a:lnTo>
                <a:lnTo>
                  <a:pt x="203200" y="298450"/>
                </a:lnTo>
                <a:lnTo>
                  <a:pt x="12700" y="298450"/>
                </a:lnTo>
                <a:lnTo>
                  <a:pt x="12700" y="107950"/>
                </a:lnTo>
              </a:path>
            </a:pathLst>
          </a:custGeom>
          <a:solidFill>
            <a:srgbClr val="000000">
              <a:alpha val="0"/>
            </a:srgbClr>
          </a:solidFill>
          <a:ln w="25400">
            <a:solidFill>
              <a:srgbClr val="EC008C">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7" name="Freeform 3"/>
          <p:cNvSpPr/>
          <p:nvPr/>
        </p:nvSpPr>
        <p:spPr>
          <a:xfrm>
            <a:off x="4168803" y="4662182"/>
            <a:ext cx="1194584" cy="368834"/>
          </a:xfrm>
          <a:custGeom>
            <a:avLst/>
            <a:gdLst>
              <a:gd name="connsiteX0" fmla="*/ 1384299 w 1397000"/>
              <a:gd name="connsiteY0" fmla="*/ 298450 h 406400"/>
              <a:gd name="connsiteX1" fmla="*/ 203200 w 1397000"/>
              <a:gd name="connsiteY1" fmla="*/ 298450 h 406400"/>
              <a:gd name="connsiteX2" fmla="*/ 203200 w 1397000"/>
              <a:gd name="connsiteY2" fmla="*/ 393700 h 406400"/>
              <a:gd name="connsiteX3" fmla="*/ 12700 w 1397000"/>
              <a:gd name="connsiteY3" fmla="*/ 203200 h 406400"/>
              <a:gd name="connsiteX4" fmla="*/ 203200 w 1397000"/>
              <a:gd name="connsiteY4" fmla="*/ 12700 h 406400"/>
              <a:gd name="connsiteX5" fmla="*/ 203200 w 1397000"/>
              <a:gd name="connsiteY5" fmla="*/ 107950 h 406400"/>
              <a:gd name="connsiteX6" fmla="*/ 1384299 w 1397000"/>
              <a:gd name="connsiteY6" fmla="*/ 107950 h 406400"/>
              <a:gd name="connsiteX7" fmla="*/ 1384299 w 1397000"/>
              <a:gd name="connsiteY7" fmla="*/ 298450 h 4064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Lst>
            <a:rect l="l" t="t" r="r" b="b"/>
            <a:pathLst>
              <a:path w="1397000" h="406400">
                <a:moveTo>
                  <a:pt x="1384299" y="298450"/>
                </a:moveTo>
                <a:lnTo>
                  <a:pt x="203200" y="298450"/>
                </a:lnTo>
                <a:lnTo>
                  <a:pt x="203200" y="393700"/>
                </a:lnTo>
                <a:lnTo>
                  <a:pt x="12700" y="203200"/>
                </a:lnTo>
                <a:lnTo>
                  <a:pt x="203200" y="12700"/>
                </a:lnTo>
                <a:lnTo>
                  <a:pt x="203200" y="107950"/>
                </a:lnTo>
                <a:lnTo>
                  <a:pt x="1384299" y="107950"/>
                </a:lnTo>
                <a:lnTo>
                  <a:pt x="1384299" y="298450"/>
                </a:lnTo>
              </a:path>
            </a:pathLst>
          </a:custGeom>
          <a:solidFill>
            <a:srgbClr val="000000">
              <a:alpha val="0"/>
            </a:srgbClr>
          </a:solidFill>
          <a:ln w="25400">
            <a:solidFill>
              <a:srgbClr val="EC008C">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8" name="Freeform 3"/>
          <p:cNvSpPr/>
          <p:nvPr/>
        </p:nvSpPr>
        <p:spPr>
          <a:xfrm>
            <a:off x="4168803" y="4247244"/>
            <a:ext cx="1194584" cy="368834"/>
          </a:xfrm>
          <a:custGeom>
            <a:avLst/>
            <a:gdLst>
              <a:gd name="connsiteX0" fmla="*/ 1384299 w 1397000"/>
              <a:gd name="connsiteY0" fmla="*/ 298450 h 406400"/>
              <a:gd name="connsiteX1" fmla="*/ 203200 w 1397000"/>
              <a:gd name="connsiteY1" fmla="*/ 298450 h 406400"/>
              <a:gd name="connsiteX2" fmla="*/ 203200 w 1397000"/>
              <a:gd name="connsiteY2" fmla="*/ 393700 h 406400"/>
              <a:gd name="connsiteX3" fmla="*/ 12700 w 1397000"/>
              <a:gd name="connsiteY3" fmla="*/ 203200 h 406400"/>
              <a:gd name="connsiteX4" fmla="*/ 203200 w 1397000"/>
              <a:gd name="connsiteY4" fmla="*/ 12700 h 406400"/>
              <a:gd name="connsiteX5" fmla="*/ 203200 w 1397000"/>
              <a:gd name="connsiteY5" fmla="*/ 107950 h 406400"/>
              <a:gd name="connsiteX6" fmla="*/ 1384299 w 1397000"/>
              <a:gd name="connsiteY6" fmla="*/ 107950 h 406400"/>
              <a:gd name="connsiteX7" fmla="*/ 1384299 w 1397000"/>
              <a:gd name="connsiteY7" fmla="*/ 298450 h 4064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Lst>
            <a:rect l="l" t="t" r="r" b="b"/>
            <a:pathLst>
              <a:path w="1397000" h="406400">
                <a:moveTo>
                  <a:pt x="1384299" y="298450"/>
                </a:moveTo>
                <a:lnTo>
                  <a:pt x="203200" y="298450"/>
                </a:lnTo>
                <a:lnTo>
                  <a:pt x="203200" y="393700"/>
                </a:lnTo>
                <a:lnTo>
                  <a:pt x="12700" y="203200"/>
                </a:lnTo>
                <a:lnTo>
                  <a:pt x="203200" y="12700"/>
                </a:lnTo>
                <a:lnTo>
                  <a:pt x="203200" y="107950"/>
                </a:lnTo>
                <a:lnTo>
                  <a:pt x="1384299" y="107950"/>
                </a:lnTo>
                <a:lnTo>
                  <a:pt x="1384299" y="298450"/>
                </a:lnTo>
              </a:path>
            </a:pathLst>
          </a:custGeom>
          <a:solidFill>
            <a:srgbClr val="000000">
              <a:alpha val="0"/>
            </a:srgbClr>
          </a:solidFill>
          <a:ln w="25400">
            <a:solidFill>
              <a:srgbClr val="EC008C">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9" name="Freeform 3"/>
          <p:cNvSpPr/>
          <p:nvPr/>
        </p:nvSpPr>
        <p:spPr>
          <a:xfrm>
            <a:off x="4168803" y="3832306"/>
            <a:ext cx="1194584" cy="368834"/>
          </a:xfrm>
          <a:custGeom>
            <a:avLst/>
            <a:gdLst>
              <a:gd name="connsiteX0" fmla="*/ 1384299 w 1397000"/>
              <a:gd name="connsiteY0" fmla="*/ 298450 h 406400"/>
              <a:gd name="connsiteX1" fmla="*/ 203200 w 1397000"/>
              <a:gd name="connsiteY1" fmla="*/ 298450 h 406400"/>
              <a:gd name="connsiteX2" fmla="*/ 203200 w 1397000"/>
              <a:gd name="connsiteY2" fmla="*/ 393700 h 406400"/>
              <a:gd name="connsiteX3" fmla="*/ 12700 w 1397000"/>
              <a:gd name="connsiteY3" fmla="*/ 203200 h 406400"/>
              <a:gd name="connsiteX4" fmla="*/ 203200 w 1397000"/>
              <a:gd name="connsiteY4" fmla="*/ 12700 h 406400"/>
              <a:gd name="connsiteX5" fmla="*/ 203200 w 1397000"/>
              <a:gd name="connsiteY5" fmla="*/ 107950 h 406400"/>
              <a:gd name="connsiteX6" fmla="*/ 1384299 w 1397000"/>
              <a:gd name="connsiteY6" fmla="*/ 107950 h 406400"/>
              <a:gd name="connsiteX7" fmla="*/ 1384299 w 1397000"/>
              <a:gd name="connsiteY7" fmla="*/ 298450 h 4064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Lst>
            <a:rect l="l" t="t" r="r" b="b"/>
            <a:pathLst>
              <a:path w="1397000" h="406400">
                <a:moveTo>
                  <a:pt x="1384299" y="298450"/>
                </a:moveTo>
                <a:lnTo>
                  <a:pt x="203200" y="298450"/>
                </a:lnTo>
                <a:lnTo>
                  <a:pt x="203200" y="393700"/>
                </a:lnTo>
                <a:lnTo>
                  <a:pt x="12700" y="203200"/>
                </a:lnTo>
                <a:lnTo>
                  <a:pt x="203200" y="12700"/>
                </a:lnTo>
                <a:lnTo>
                  <a:pt x="203200" y="107950"/>
                </a:lnTo>
                <a:lnTo>
                  <a:pt x="1384299" y="107950"/>
                </a:lnTo>
                <a:lnTo>
                  <a:pt x="1384299" y="298450"/>
                </a:lnTo>
              </a:path>
            </a:pathLst>
          </a:custGeom>
          <a:solidFill>
            <a:srgbClr val="000000">
              <a:alpha val="0"/>
            </a:srgbClr>
          </a:solidFill>
          <a:ln w="25400">
            <a:solidFill>
              <a:srgbClr val="EC008C">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0" name="Freeform 3"/>
          <p:cNvSpPr/>
          <p:nvPr/>
        </p:nvSpPr>
        <p:spPr>
          <a:xfrm>
            <a:off x="8421913" y="3149964"/>
            <a:ext cx="10860" cy="599355"/>
          </a:xfrm>
          <a:custGeom>
            <a:avLst/>
            <a:gdLst>
              <a:gd name="connsiteX0" fmla="*/ 6350 w 12700"/>
              <a:gd name="connsiteY0" fmla="*/ 0 h 660400"/>
              <a:gd name="connsiteX1" fmla="*/ 6350 w 12700"/>
              <a:gd name="connsiteY1" fmla="*/ 660400 h 660400"/>
            </a:gdLst>
            <a:ahLst/>
            <a:cxnLst>
              <a:cxn ang="0">
                <a:pos x="connsiteX0" y="connsiteY0"/>
              </a:cxn>
              <a:cxn ang="1">
                <a:pos x="connsiteX1" y="connsiteY1"/>
              </a:cxn>
            </a:cxnLst>
            <a:rect l="l" t="t" r="r" b="b"/>
            <a:pathLst>
              <a:path w="12700" h="660400">
                <a:moveTo>
                  <a:pt x="6350" y="0"/>
                </a:moveTo>
                <a:lnTo>
                  <a:pt x="6350" y="660400"/>
                </a:lnTo>
              </a:path>
            </a:pathLst>
          </a:custGeom>
          <a:ln w="12700">
            <a:solidFill>
              <a:srgbClr val="8C8C8C">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11" name="Picture 3"/>
          <p:cNvPicPr>
            <a:picLocks noChangeAspect="1" noChangeArrowheads="1"/>
          </p:cNvPicPr>
          <p:nvPr/>
        </p:nvPicPr>
        <p:blipFill>
          <a:blip r:embed="rId3" cstate="print"/>
          <a:srcRect/>
          <a:stretch>
            <a:fillRect/>
          </a:stretch>
        </p:blipFill>
        <p:spPr bwMode="auto">
          <a:xfrm>
            <a:off x="1759297" y="1959429"/>
            <a:ext cx="944808" cy="1014292"/>
          </a:xfrm>
          <a:prstGeom prst="rect">
            <a:avLst/>
          </a:prstGeom>
          <a:noFill/>
        </p:spPr>
      </p:pic>
      <p:pic>
        <p:nvPicPr>
          <p:cNvPr id="12" name="Picture 3"/>
          <p:cNvPicPr>
            <a:picLocks noChangeAspect="1" noChangeArrowheads="1"/>
          </p:cNvPicPr>
          <p:nvPr/>
        </p:nvPicPr>
        <p:blipFill>
          <a:blip r:embed="rId4" cstate="print"/>
          <a:srcRect/>
          <a:stretch>
            <a:fillRect/>
          </a:stretch>
        </p:blipFill>
        <p:spPr bwMode="auto">
          <a:xfrm>
            <a:off x="7265245" y="299678"/>
            <a:ext cx="1227164" cy="772245"/>
          </a:xfrm>
          <a:prstGeom prst="rect">
            <a:avLst/>
          </a:prstGeom>
          <a:noFill/>
        </p:spPr>
      </p:pic>
      <p:pic>
        <p:nvPicPr>
          <p:cNvPr id="13" name="Picture 3"/>
          <p:cNvPicPr>
            <a:picLocks noChangeAspect="1" noChangeArrowheads="1"/>
          </p:cNvPicPr>
          <p:nvPr/>
        </p:nvPicPr>
        <p:blipFill>
          <a:blip r:embed="rId5" cstate="print"/>
          <a:srcRect/>
          <a:stretch>
            <a:fillRect/>
          </a:stretch>
        </p:blipFill>
        <p:spPr bwMode="auto">
          <a:xfrm>
            <a:off x="6418176" y="1959429"/>
            <a:ext cx="944808" cy="1014292"/>
          </a:xfrm>
          <a:prstGeom prst="rect">
            <a:avLst/>
          </a:prstGeom>
          <a:noFill/>
        </p:spPr>
      </p:pic>
      <p:pic>
        <p:nvPicPr>
          <p:cNvPr id="14" name="Picture 3"/>
          <p:cNvPicPr>
            <a:picLocks noChangeAspect="1" noChangeArrowheads="1"/>
          </p:cNvPicPr>
          <p:nvPr/>
        </p:nvPicPr>
        <p:blipFill>
          <a:blip r:embed="rId6" cstate="print"/>
          <a:srcRect/>
          <a:stretch>
            <a:fillRect/>
          </a:stretch>
        </p:blipFill>
        <p:spPr bwMode="auto">
          <a:xfrm>
            <a:off x="7276105" y="6316276"/>
            <a:ext cx="499553" cy="207469"/>
          </a:xfrm>
          <a:prstGeom prst="rect">
            <a:avLst/>
          </a:prstGeom>
          <a:noFill/>
        </p:spPr>
      </p:pic>
      <p:sp>
        <p:nvSpPr>
          <p:cNvPr id="2" name="TextBox 1"/>
          <p:cNvSpPr txBox="1"/>
          <p:nvPr/>
        </p:nvSpPr>
        <p:spPr>
          <a:xfrm rot="16200000">
            <a:off x="7041476" y="4556823"/>
            <a:ext cx="2673809" cy="130247"/>
          </a:xfrm>
          <a:prstGeom prst="rect">
            <a:avLst/>
          </a:prstGeom>
          <a:noFill/>
        </p:spPr>
        <p:txBody>
          <a:bodyPr wrap="none" lIns="0" tIns="0" rIns="0" bIns="40087" rtlCol="0">
            <a:spAutoFit/>
          </a:bodyPr>
          <a:lstStyle/>
          <a:p>
            <a:pPr>
              <a:lnSpc>
                <a:spcPts val="701"/>
              </a:lnSpc>
            </a:pPr>
            <a:r>
              <a:rPr lang="en-US" altLang="zh-CN" sz="700" dirty="0" smtClean="0">
                <a:solidFill>
                  <a:srgbClr val="666666"/>
                </a:solidFill>
                <a:latin typeface="Times New Roman" pitchFamily="18" charset="0"/>
                <a:cs typeface="Times New Roman" pitchFamily="18" charset="0"/>
              </a:rPr>
              <a:t>Freely</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adapted</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from</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a</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comment</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by</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Dominique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de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Vito</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on</a:t>
            </a:r>
            <a:r>
              <a:rPr lang="en-US" altLang="zh-CN" sz="700" dirty="0" smtClean="0">
                <a:latin typeface="Times New Roman" pitchFamily="18" charset="0"/>
                <a:cs typeface="Times New Roman" pitchFamily="18" charset="0"/>
              </a:rPr>
              <a:t> </a:t>
            </a:r>
            <a:r>
              <a:rPr lang="en-US" altLang="zh-CN" sz="700" dirty="0" smtClean="0">
                <a:solidFill>
                  <a:srgbClr val="8C8C8C"/>
                </a:solidFill>
                <a:latin typeface="Times New Roman" pitchFamily="18" charset="0"/>
                <a:cs typeface="Times New Roman" pitchFamily="18" charset="0"/>
              </a:rPr>
              <a:t>affordance.info</a:t>
            </a:r>
          </a:p>
        </p:txBody>
      </p:sp>
      <p:sp>
        <p:nvSpPr>
          <p:cNvPr id="15" name="TextBox 1"/>
          <p:cNvSpPr txBox="1"/>
          <p:nvPr/>
        </p:nvSpPr>
        <p:spPr>
          <a:xfrm>
            <a:off x="8134033" y="6143385"/>
            <a:ext cx="317395" cy="173335"/>
          </a:xfrm>
          <a:prstGeom prst="rect">
            <a:avLst/>
          </a:prstGeom>
          <a:noFill/>
        </p:spPr>
        <p:txBody>
          <a:bodyPr wrap="none" lIns="0" tIns="0" rIns="0" bIns="40087" rtlCol="0">
            <a:spAutoFit/>
          </a:bodyPr>
          <a:lstStyle/>
          <a:p>
            <a:pPr>
              <a:lnSpc>
                <a:spcPts val="964"/>
              </a:lnSpc>
            </a:pPr>
            <a:r>
              <a:rPr lang="en-US" altLang="zh-CN" sz="900" dirty="0" smtClean="0">
                <a:solidFill>
                  <a:srgbClr val="B2B2B2"/>
                </a:solidFill>
                <a:latin typeface="Times New Roman" pitchFamily="18" charset="0"/>
                <a:cs typeface="Times New Roman" pitchFamily="18" charset="0"/>
              </a:rPr>
              <a:t>..…….</a:t>
            </a:r>
          </a:p>
        </p:txBody>
      </p:sp>
      <p:sp>
        <p:nvSpPr>
          <p:cNvPr id="16" name="TextBox 1"/>
          <p:cNvSpPr txBox="1"/>
          <p:nvPr/>
        </p:nvSpPr>
        <p:spPr>
          <a:xfrm>
            <a:off x="8166613" y="6304750"/>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41</a:t>
            </a:r>
          </a:p>
        </p:txBody>
      </p:sp>
      <p:sp>
        <p:nvSpPr>
          <p:cNvPr id="17"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18" name="TextBox 1"/>
          <p:cNvSpPr txBox="1"/>
          <p:nvPr/>
        </p:nvSpPr>
        <p:spPr>
          <a:xfrm>
            <a:off x="1281463" y="530198"/>
            <a:ext cx="5408532" cy="771448"/>
          </a:xfrm>
          <a:prstGeom prst="rect">
            <a:avLst/>
          </a:prstGeom>
          <a:noFill/>
        </p:spPr>
        <p:txBody>
          <a:bodyPr wrap="none" lIns="0" tIns="0" rIns="0" bIns="40087" rtlCol="0">
            <a:spAutoFit/>
          </a:bodyPr>
          <a:lstStyle/>
          <a:p>
            <a:pPr>
              <a:lnSpc>
                <a:spcPts val="2718"/>
              </a:lnSpc>
            </a:pPr>
            <a:r>
              <a:rPr lang="en-US" altLang="zh-CN" sz="2500" b="1" dirty="0" smtClean="0">
                <a:solidFill>
                  <a:srgbClr val="666666"/>
                </a:solidFill>
                <a:latin typeface="Times New Roman" pitchFamily="18" charset="0"/>
                <a:cs typeface="Times New Roman" pitchFamily="18" charset="0"/>
              </a:rPr>
              <a:t>Differences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in</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business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models</a:t>
            </a:r>
          </a:p>
          <a:p>
            <a:pPr>
              <a:lnSpc>
                <a:spcPts val="2981"/>
              </a:lnSpc>
            </a:pPr>
            <a:r>
              <a:rPr lang="en-US" altLang="zh-CN" sz="2500" b="1" dirty="0" smtClean="0">
                <a:solidFill>
                  <a:srgbClr val="666666"/>
                </a:solidFill>
                <a:latin typeface="Times New Roman" pitchFamily="18" charset="0"/>
                <a:cs typeface="Times New Roman" pitchFamily="18" charset="0"/>
              </a:rPr>
              <a:t>explain</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why</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Google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and</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Apple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compete</a:t>
            </a:r>
          </a:p>
        </p:txBody>
      </p:sp>
      <p:sp>
        <p:nvSpPr>
          <p:cNvPr id="19" name="TextBox 1"/>
          <p:cNvSpPr txBox="1"/>
          <p:nvPr/>
        </p:nvSpPr>
        <p:spPr>
          <a:xfrm>
            <a:off x="738470" y="6281697"/>
            <a:ext cx="1364156" cy="245663"/>
          </a:xfrm>
          <a:prstGeom prst="rect">
            <a:avLst/>
          </a:prstGeom>
          <a:noFill/>
        </p:spPr>
        <p:txBody>
          <a:bodyPr wrap="none" lIns="0" tIns="0" rIns="0" bIns="40087" rtlCol="0">
            <a:spAutoFit/>
          </a:bodyPr>
          <a:lstStyle/>
          <a:p>
            <a:pPr>
              <a:lnSpc>
                <a:spcPts val="701"/>
              </a:lnSpc>
            </a:pPr>
            <a:r>
              <a:rPr lang="en-US" altLang="zh-CN" sz="500" dirty="0" smtClean="0">
                <a:solidFill>
                  <a:srgbClr val="666666"/>
                </a:solidFill>
                <a:latin typeface="Times New Roman" pitchFamily="18" charset="0"/>
                <a:cs typeface="Times New Roman" pitchFamily="18" charset="0"/>
              </a:rPr>
              <a:t>1</a:t>
            </a:r>
            <a:r>
              <a:rPr lang="en-US" altLang="zh-CN" sz="700" dirty="0" smtClean="0">
                <a:solidFill>
                  <a:srgbClr val="666666"/>
                </a:solidFill>
                <a:latin typeface="Times New Roman" pitchFamily="18" charset="0"/>
                <a:cs typeface="Times New Roman" pitchFamily="18" charset="0"/>
              </a:rPr>
              <a:t>BusinessWeek</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Online,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Oct.</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12,</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2004</a:t>
            </a:r>
          </a:p>
          <a:p>
            <a:pPr>
              <a:lnSpc>
                <a:spcPts val="877"/>
              </a:lnSpc>
            </a:pPr>
            <a:r>
              <a:rPr lang="en-US" altLang="zh-CN" sz="500" dirty="0" smtClean="0">
                <a:solidFill>
                  <a:srgbClr val="666666"/>
                </a:solidFill>
                <a:latin typeface="Times New Roman" pitchFamily="18" charset="0"/>
                <a:cs typeface="Times New Roman" pitchFamily="18" charset="0"/>
              </a:rPr>
              <a:t>2</a:t>
            </a:r>
            <a:r>
              <a:rPr lang="en-US" altLang="zh-CN" sz="700" dirty="0" smtClean="0">
                <a:solidFill>
                  <a:srgbClr val="666666"/>
                </a:solidFill>
                <a:latin typeface="Times New Roman" pitchFamily="18" charset="0"/>
                <a:cs typeface="Times New Roman" pitchFamily="18" charset="0"/>
              </a:rPr>
              <a:t>Google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I/O</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2010</a:t>
            </a:r>
          </a:p>
        </p:txBody>
      </p:sp>
      <p:sp>
        <p:nvSpPr>
          <p:cNvPr id="20" name="TextBox 1"/>
          <p:cNvSpPr txBox="1"/>
          <p:nvPr/>
        </p:nvSpPr>
        <p:spPr>
          <a:xfrm>
            <a:off x="4778337" y="3688336"/>
            <a:ext cx="471283" cy="207191"/>
          </a:xfrm>
          <a:prstGeom prst="rect">
            <a:avLst/>
          </a:prstGeom>
          <a:noFill/>
        </p:spPr>
        <p:txBody>
          <a:bodyPr wrap="none" lIns="0" tIns="0" rIns="0" bIns="40087" rtlCol="0">
            <a:spAutoFit/>
          </a:bodyPr>
          <a:lstStyle/>
          <a:p>
            <a:pPr>
              <a:lnSpc>
                <a:spcPts val="1315"/>
              </a:lnSpc>
            </a:pPr>
            <a:r>
              <a:rPr lang="en-US" altLang="zh-CN" sz="1200" dirty="0" smtClean="0">
                <a:solidFill>
                  <a:srgbClr val="EC008C"/>
                </a:solidFill>
                <a:latin typeface="Times New Roman" pitchFamily="18" charset="0"/>
                <a:cs typeface="Times New Roman" pitchFamily="18" charset="0"/>
              </a:rPr>
              <a:t>Attacks</a:t>
            </a:r>
          </a:p>
        </p:txBody>
      </p:sp>
      <p:sp>
        <p:nvSpPr>
          <p:cNvPr id="21" name="TextBox 1"/>
          <p:cNvSpPr txBox="1"/>
          <p:nvPr/>
        </p:nvSpPr>
        <p:spPr>
          <a:xfrm>
            <a:off x="1031686" y="3665284"/>
            <a:ext cx="2274662" cy="1733250"/>
          </a:xfrm>
          <a:prstGeom prst="rect">
            <a:avLst/>
          </a:prstGeom>
          <a:noFill/>
        </p:spPr>
        <p:txBody>
          <a:bodyPr wrap="none" lIns="0" tIns="0" rIns="0" bIns="40087" rtlCol="0">
            <a:spAutoFit/>
          </a:bodyPr>
          <a:lstStyle/>
          <a:p>
            <a:pPr>
              <a:lnSpc>
                <a:spcPts val="1315"/>
              </a:lnSpc>
              <a:tabLst>
                <a:tab pos="22271" algn="l"/>
                <a:tab pos="89083" algn="l"/>
                <a:tab pos="167030" algn="l"/>
                <a:tab pos="211572" algn="l"/>
                <a:tab pos="256113" algn="l"/>
                <a:tab pos="879693"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Apple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sells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t>
            </a:r>
            <a:r>
              <a:rPr lang="en-US" altLang="zh-CN" sz="1200" i="1" dirty="0" smtClean="0">
                <a:solidFill>
                  <a:srgbClr val="666666"/>
                </a:solidFill>
                <a:latin typeface="Times New Roman" pitchFamily="18" charset="0"/>
                <a:cs typeface="Times New Roman" pitchFamily="18" charset="0"/>
              </a:rPr>
              <a:t>great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products”.</a:t>
            </a:r>
          </a:p>
          <a:p>
            <a:pPr>
              <a:lnSpc>
                <a:spcPts val="877"/>
              </a:lnSpc>
            </a:pPr>
            <a:endParaRPr lang="en-US" altLang="zh-CN" dirty="0" smtClean="0"/>
          </a:p>
          <a:p>
            <a:pPr>
              <a:lnSpc>
                <a:spcPts val="2017"/>
              </a:lnSpc>
              <a:tabLst>
                <a:tab pos="22271" algn="l"/>
                <a:tab pos="89083" algn="l"/>
                <a:tab pos="167030" algn="l"/>
                <a:tab pos="211572" algn="l"/>
                <a:tab pos="256113" algn="l"/>
                <a:tab pos="879693" algn="l"/>
              </a:tabLst>
            </a:pPr>
            <a:r>
              <a:rPr lang="en-US" altLang="zh-CN" sz="1200" b="1" dirty="0" smtClean="0">
                <a:solidFill>
                  <a:srgbClr val="666666"/>
                </a:solidFill>
                <a:latin typeface="Times New Roman" pitchFamily="18" charset="0"/>
                <a:cs typeface="Times New Roman" pitchFamily="18" charset="0"/>
              </a:rPr>
              <a:t>Differentiation</a:t>
            </a:r>
            <a:r>
              <a:rPr lang="en-US" altLang="zh-CN" sz="1200" dirty="0" smtClean="0">
                <a:solidFill>
                  <a:srgbClr val="666666"/>
                </a:solidFill>
                <a:latin typeface="Times New Roman" pitchFamily="18" charset="0"/>
                <a:cs typeface="Times New Roman" pitchFamily="18" charset="0"/>
              </a:rPr>
              <a: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strives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selecting</a:t>
            </a:r>
          </a:p>
          <a:p>
            <a:pPr>
              <a:lnSpc>
                <a:spcPts val="1491"/>
              </a:lnSpc>
              <a:tabLst>
                <a:tab pos="22271" algn="l"/>
                <a:tab pos="89083" algn="l"/>
                <a:tab pos="167030" algn="l"/>
                <a:tab pos="211572" algn="l"/>
                <a:tab pos="256113" algn="l"/>
                <a:tab pos="879693"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the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best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technologies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available</a:t>
            </a:r>
          </a:p>
          <a:p>
            <a:pPr>
              <a:lnSpc>
                <a:spcPts val="1491"/>
              </a:lnSpc>
              <a:tabLst>
                <a:tab pos="22271" algn="l"/>
                <a:tab pos="89083" algn="l"/>
                <a:tab pos="167030" algn="l"/>
                <a:tab pos="211572" algn="l"/>
                <a:tab pos="256113" algn="l"/>
                <a:tab pos="879693"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(Google’s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when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they’re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best).</a:t>
            </a:r>
          </a:p>
          <a:p>
            <a:pPr>
              <a:lnSpc>
                <a:spcPts val="877"/>
              </a:lnSpc>
            </a:pPr>
            <a:endParaRPr lang="en-US" altLang="zh-CN" dirty="0" smtClean="0"/>
          </a:p>
          <a:p>
            <a:pPr>
              <a:lnSpc>
                <a:spcPts val="2104"/>
              </a:lnSpc>
              <a:tabLst>
                <a:tab pos="22271" algn="l"/>
                <a:tab pos="89083" algn="l"/>
                <a:tab pos="167030" algn="l"/>
                <a:tab pos="211572" algn="l"/>
                <a:tab pos="256113" algn="l"/>
                <a:tab pos="879693"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“I’ve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always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wanted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to</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own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t>
            </a:r>
          </a:p>
          <a:p>
            <a:pPr>
              <a:lnSpc>
                <a:spcPts val="1403"/>
              </a:lnSpc>
              <a:tabLst>
                <a:tab pos="22271" algn="l"/>
                <a:tab pos="89083" algn="l"/>
                <a:tab pos="167030" algn="l"/>
                <a:tab pos="211572" algn="l"/>
                <a:tab pos="256113" algn="l"/>
                <a:tab pos="879693"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technology</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everything</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do”</a:t>
            </a:r>
          </a:p>
          <a:p>
            <a:pPr>
              <a:lnSpc>
                <a:spcPts val="1228"/>
              </a:lnSpc>
              <a:tabLst>
                <a:tab pos="22271" algn="l"/>
                <a:tab pos="89083" algn="l"/>
                <a:tab pos="167030" algn="l"/>
                <a:tab pos="211572" algn="l"/>
                <a:tab pos="256113" algn="l"/>
                <a:tab pos="879693" algn="l"/>
              </a:tabLst>
            </a:pPr>
            <a:r>
              <a:rPr lang="en-US" altLang="zh-CN" dirty="0" smtClean="0"/>
              <a:t>						</a:t>
            </a:r>
            <a:r>
              <a:rPr lang="en-US" altLang="zh-CN" sz="1100" dirty="0" smtClean="0">
                <a:solidFill>
                  <a:srgbClr val="B2B2B2"/>
                </a:solidFill>
                <a:latin typeface="Times New Roman" pitchFamily="18" charset="0"/>
                <a:cs typeface="Times New Roman" pitchFamily="18" charset="0"/>
              </a:rPr>
              <a:t>Steve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Jobs</a:t>
            </a:r>
            <a:r>
              <a:rPr lang="en-US" altLang="zh-CN" sz="700" dirty="0" smtClean="0">
                <a:solidFill>
                  <a:srgbClr val="B2B2B2"/>
                </a:solidFill>
                <a:latin typeface="Times New Roman" pitchFamily="18" charset="0"/>
                <a:cs typeface="Times New Roman" pitchFamily="18" charset="0"/>
              </a:rPr>
              <a:t>1</a:t>
            </a:r>
          </a:p>
        </p:txBody>
      </p:sp>
      <p:sp>
        <p:nvSpPr>
          <p:cNvPr id="22" name="TextBox 1"/>
          <p:cNvSpPr txBox="1"/>
          <p:nvPr/>
        </p:nvSpPr>
        <p:spPr>
          <a:xfrm>
            <a:off x="5755725" y="3665284"/>
            <a:ext cx="2276264" cy="1733250"/>
          </a:xfrm>
          <a:prstGeom prst="rect">
            <a:avLst/>
          </a:prstGeom>
          <a:noFill/>
        </p:spPr>
        <p:txBody>
          <a:bodyPr wrap="none" lIns="0" tIns="0" rIns="0" bIns="40087" rtlCol="0">
            <a:spAutoFit/>
          </a:bodyPr>
          <a:lstStyle/>
          <a:p>
            <a:pPr>
              <a:lnSpc>
                <a:spcPts val="1315"/>
              </a:lnSpc>
              <a:tabLst>
                <a:tab pos="33406" algn="l"/>
                <a:tab pos="44541" algn="l"/>
                <a:tab pos="55677" algn="l"/>
                <a:tab pos="133624"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Monetises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web</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streams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via</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ads.</a:t>
            </a:r>
          </a:p>
          <a:p>
            <a:pPr>
              <a:lnSpc>
                <a:spcPts val="877"/>
              </a:lnSpc>
            </a:pPr>
            <a:endParaRPr lang="en-US" altLang="zh-CN" dirty="0" smtClean="0"/>
          </a:p>
          <a:p>
            <a:pPr>
              <a:lnSpc>
                <a:spcPts val="2017"/>
              </a:lnSpc>
              <a:tabLst>
                <a:tab pos="33406" algn="l"/>
                <a:tab pos="44541" algn="l"/>
                <a:tab pos="55677" algn="l"/>
                <a:tab pos="133624" algn="l"/>
              </a:tabLst>
            </a:pPr>
            <a:r>
              <a:rPr lang="en-US" altLang="zh-CN" dirty="0" smtClean="0"/>
              <a:t>	</a:t>
            </a:r>
            <a:r>
              <a:rPr lang="en-US" altLang="zh-CN" sz="1200" b="1" dirty="0" smtClean="0">
                <a:solidFill>
                  <a:srgbClr val="666666"/>
                </a:solidFill>
                <a:latin typeface="Times New Roman" pitchFamily="18" charset="0"/>
                <a:cs typeface="Times New Roman" pitchFamily="18" charset="0"/>
              </a:rPr>
              <a:t>Volume</a:t>
            </a:r>
            <a:r>
              <a:rPr lang="en-US" altLang="zh-CN" sz="1200" dirty="0" smtClean="0">
                <a:solidFill>
                  <a:srgbClr val="666666"/>
                </a:solidFill>
                <a:latin typeface="Times New Roman" pitchFamily="18" charset="0"/>
                <a:cs typeface="Times New Roman" pitchFamily="18" charset="0"/>
              </a:rPr>
              <a: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Internet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that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more</a:t>
            </a:r>
          </a:p>
          <a:p>
            <a:pPr>
              <a:lnSpc>
                <a:spcPts val="1491"/>
              </a:lnSpc>
              <a:tabLst>
                <a:tab pos="33406" algn="l"/>
                <a:tab pos="44541" algn="l"/>
                <a:tab pos="55677" algn="l"/>
                <a:tab pos="133624"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open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increases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traffic,</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which</a:t>
            </a:r>
          </a:p>
          <a:p>
            <a:pPr>
              <a:lnSpc>
                <a:spcPts val="1491"/>
              </a:lnSpc>
              <a:tabLst>
                <a:tab pos="33406" algn="l"/>
                <a:tab pos="44541" algn="l"/>
                <a:tab pos="55677" algn="l"/>
                <a:tab pos="133624"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increases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Google’s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revenues.</a:t>
            </a:r>
          </a:p>
          <a:p>
            <a:pPr>
              <a:lnSpc>
                <a:spcPts val="877"/>
              </a:lnSpc>
            </a:pPr>
            <a:endParaRPr lang="en-US" altLang="zh-CN" dirty="0" smtClean="0"/>
          </a:p>
          <a:p>
            <a:pPr>
              <a:lnSpc>
                <a:spcPts val="2104"/>
              </a:lnSpc>
              <a:tabLst>
                <a:tab pos="33406" algn="l"/>
                <a:tab pos="44541" algn="l"/>
                <a:tab pos="55677" algn="l"/>
                <a:tab pos="133624" algn="l"/>
              </a:tabLst>
            </a:pPr>
            <a:r>
              <a:rPr lang="en-US" altLang="zh-CN" sz="1200" dirty="0" smtClean="0">
                <a:solidFill>
                  <a:srgbClr val="666666"/>
                </a:solidFill>
                <a:latin typeface="Times New Roman" pitchFamily="18" charset="0"/>
                <a:cs typeface="Times New Roman" pitchFamily="18" charset="0"/>
              </a:rPr>
              <a:t>“[We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don’t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want]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future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with</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one</a:t>
            </a:r>
          </a:p>
          <a:p>
            <a:pPr>
              <a:lnSpc>
                <a:spcPts val="1403"/>
              </a:lnSpc>
              <a:tabLst>
                <a:tab pos="33406" algn="l"/>
                <a:tab pos="44541" algn="l"/>
                <a:tab pos="55677" algn="l"/>
                <a:tab pos="133624"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man,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one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company,</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one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carrier”</a:t>
            </a:r>
          </a:p>
          <a:p>
            <a:pPr>
              <a:lnSpc>
                <a:spcPts val="1228"/>
              </a:lnSpc>
              <a:tabLst>
                <a:tab pos="33406" algn="l"/>
                <a:tab pos="44541" algn="l"/>
                <a:tab pos="55677" algn="l"/>
                <a:tab pos="133624" algn="l"/>
              </a:tabLst>
            </a:pPr>
            <a:r>
              <a:rPr lang="en-US" altLang="zh-CN" sz="1100" dirty="0" smtClean="0">
                <a:solidFill>
                  <a:srgbClr val="B2B2B2"/>
                </a:solidFill>
                <a:latin typeface="Times New Roman" pitchFamily="18" charset="0"/>
                <a:cs typeface="Times New Roman" pitchFamily="18" charset="0"/>
              </a:rPr>
              <a:t>Vic</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Gundotra,</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Google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VP,</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Engineering</a:t>
            </a:r>
            <a:r>
              <a:rPr lang="en-US" altLang="zh-CN" sz="700" dirty="0" smtClean="0">
                <a:solidFill>
                  <a:srgbClr val="B2B2B2"/>
                </a:solidFill>
                <a:latin typeface="Times New Roman" pitchFamily="18" charset="0"/>
                <a:cs typeface="Times New Roman" pitchFamily="18" charset="0"/>
              </a:rPr>
              <a:t>2</a:t>
            </a:r>
          </a:p>
        </p:txBody>
      </p:sp>
      <p:sp>
        <p:nvSpPr>
          <p:cNvPr id="23" name="TextBox 1"/>
          <p:cNvSpPr txBox="1"/>
          <p:nvPr/>
        </p:nvSpPr>
        <p:spPr>
          <a:xfrm>
            <a:off x="6548494" y="1625173"/>
            <a:ext cx="639919" cy="2130794"/>
          </a:xfrm>
          <a:prstGeom prst="rect">
            <a:avLst/>
          </a:prstGeom>
          <a:noFill/>
        </p:spPr>
        <p:txBody>
          <a:bodyPr wrap="none" lIns="0" tIns="0" rIns="0" bIns="40087" rtlCol="0">
            <a:spAutoFit/>
          </a:bodyPr>
          <a:lstStyle/>
          <a:p>
            <a:pPr>
              <a:lnSpc>
                <a:spcPts val="1754"/>
              </a:lnSpc>
            </a:pPr>
            <a:r>
              <a:rPr lang="en-US" altLang="zh-CN" dirty="0" smtClean="0">
                <a:solidFill>
                  <a:srgbClr val="666666"/>
                </a:solidFill>
                <a:latin typeface="Times New Roman" pitchFamily="18" charset="0"/>
                <a:cs typeface="Times New Roman" pitchFamily="18" charset="0"/>
              </a:rPr>
              <a:t>Google</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491"/>
              </a:lnSpc>
            </a:pPr>
            <a:r>
              <a:rPr lang="en-US" altLang="zh-CN" sz="1200" b="1" dirty="0" smtClean="0">
                <a:solidFill>
                  <a:srgbClr val="666666"/>
                </a:solidFill>
                <a:latin typeface="Times New Roman" pitchFamily="18" charset="0"/>
                <a:cs typeface="Times New Roman" pitchFamily="18" charset="0"/>
              </a:rPr>
              <a:t>Road</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Toll</a:t>
            </a:r>
          </a:p>
        </p:txBody>
      </p:sp>
      <p:sp>
        <p:nvSpPr>
          <p:cNvPr id="24" name="TextBox 1"/>
          <p:cNvSpPr txBox="1"/>
          <p:nvPr/>
        </p:nvSpPr>
        <p:spPr>
          <a:xfrm>
            <a:off x="1857036" y="1625173"/>
            <a:ext cx="706925" cy="2130794"/>
          </a:xfrm>
          <a:prstGeom prst="rect">
            <a:avLst/>
          </a:prstGeom>
          <a:noFill/>
        </p:spPr>
        <p:txBody>
          <a:bodyPr wrap="none" lIns="0" tIns="0" rIns="0" bIns="40087" rtlCol="0">
            <a:spAutoFit/>
          </a:bodyPr>
          <a:lstStyle/>
          <a:p>
            <a:pPr>
              <a:lnSpc>
                <a:spcPts val="1754"/>
              </a:lnSpc>
              <a:tabLst>
                <a:tab pos="122489" algn="l"/>
              </a:tabLst>
            </a:pPr>
            <a:r>
              <a:rPr lang="en-US" altLang="zh-CN" dirty="0" smtClean="0"/>
              <a:t>	</a:t>
            </a:r>
            <a:r>
              <a:rPr lang="en-US" altLang="zh-CN" dirty="0" smtClean="0">
                <a:solidFill>
                  <a:srgbClr val="666666"/>
                </a:solidFill>
                <a:latin typeface="Times New Roman" pitchFamily="18" charset="0"/>
                <a:cs typeface="Times New Roman" pitchFamily="18" charset="0"/>
              </a:rPr>
              <a:t>Apple</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491"/>
              </a:lnSpc>
              <a:tabLst>
                <a:tab pos="122489" algn="l"/>
              </a:tabLst>
            </a:pPr>
            <a:r>
              <a:rPr lang="en-US" altLang="zh-CN" sz="1200" b="1" dirty="0" smtClean="0">
                <a:solidFill>
                  <a:srgbClr val="666666"/>
                </a:solidFill>
                <a:latin typeface="Times New Roman" pitchFamily="18" charset="0"/>
                <a:cs typeface="Times New Roman" pitchFamily="18" charset="0"/>
              </a:rPr>
              <a:t>Car</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dealer</a:t>
            </a:r>
          </a:p>
        </p:txBody>
      </p:sp>
      <p:sp>
        <p:nvSpPr>
          <p:cNvPr id="27" name="投影片編號版面配置區 26"/>
          <p:cNvSpPr>
            <a:spLocks noGrp="1"/>
          </p:cNvSpPr>
          <p:nvPr>
            <p:ph type="sldNum" sz="quarter" idx="12"/>
          </p:nvPr>
        </p:nvSpPr>
        <p:spPr/>
        <p:txBody>
          <a:bodyPr/>
          <a:lstStyle/>
          <a:p>
            <a:pPr>
              <a:defRPr/>
            </a:pPr>
            <a:fld id="{8278A42D-3233-4C27-8266-CD8F709F771F}" type="slidenum">
              <a:rPr lang="en-US" altLang="zh-TW" smtClean="0"/>
              <a:pPr>
                <a:defRPr/>
              </a:pPr>
              <a:t>100</a:t>
            </a:fld>
            <a:endParaRPr lang="en-US" altLang="zh-TW"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1481373" y="5474174"/>
            <a:ext cx="6178488" cy="676497"/>
          </a:xfrm>
          <a:custGeom>
            <a:avLst/>
            <a:gdLst>
              <a:gd name="connsiteX0" fmla="*/ 12700 w 7225399"/>
              <a:gd name="connsiteY0" fmla="*/ 132701 h 745399"/>
              <a:gd name="connsiteX1" fmla="*/ 12700 w 7225399"/>
              <a:gd name="connsiteY1" fmla="*/ 132701 h 745399"/>
              <a:gd name="connsiteX2" fmla="*/ 132701 w 7225399"/>
              <a:gd name="connsiteY2" fmla="*/ 12700 h 745399"/>
              <a:gd name="connsiteX3" fmla="*/ 7092697 w 7225399"/>
              <a:gd name="connsiteY3" fmla="*/ 12700 h 745399"/>
              <a:gd name="connsiteX4" fmla="*/ 7092697 w 7225399"/>
              <a:gd name="connsiteY4" fmla="*/ 12700 h 745399"/>
              <a:gd name="connsiteX5" fmla="*/ 7212699 w 7225399"/>
              <a:gd name="connsiteY5" fmla="*/ 132701 h 745399"/>
              <a:gd name="connsiteX6" fmla="*/ 7212699 w 7225399"/>
              <a:gd name="connsiteY6" fmla="*/ 132701 h 745399"/>
              <a:gd name="connsiteX7" fmla="*/ 7212699 w 7225399"/>
              <a:gd name="connsiteY7" fmla="*/ 612697 h 745399"/>
              <a:gd name="connsiteX8" fmla="*/ 7212699 w 7225399"/>
              <a:gd name="connsiteY8" fmla="*/ 612697 h 745399"/>
              <a:gd name="connsiteX9" fmla="*/ 7092697 w 7225399"/>
              <a:gd name="connsiteY9" fmla="*/ 732699 h 745399"/>
              <a:gd name="connsiteX10" fmla="*/ 7092697 w 7225399"/>
              <a:gd name="connsiteY10" fmla="*/ 732699 h 745399"/>
              <a:gd name="connsiteX11" fmla="*/ 132701 w 7225399"/>
              <a:gd name="connsiteY11" fmla="*/ 732699 h 745399"/>
              <a:gd name="connsiteX12" fmla="*/ 132701 w 7225399"/>
              <a:gd name="connsiteY12" fmla="*/ 732699 h 745399"/>
              <a:gd name="connsiteX13" fmla="*/ 12700 w 7225399"/>
              <a:gd name="connsiteY13" fmla="*/ 612697 h 745399"/>
              <a:gd name="connsiteX14" fmla="*/ 12700 w 7225399"/>
              <a:gd name="connsiteY14" fmla="*/ 612697 h 745399"/>
              <a:gd name="connsiteX15" fmla="*/ 12700 w 7225399"/>
              <a:gd name="connsiteY15" fmla="*/ 132701 h 74539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7225399" h="745399">
                <a:moveTo>
                  <a:pt x="12700" y="132701"/>
                </a:moveTo>
                <a:lnTo>
                  <a:pt x="12700" y="132701"/>
                </a:lnTo>
                <a:cubicBezTo>
                  <a:pt x="12700" y="66426"/>
                  <a:pt x="66426" y="12700"/>
                  <a:pt x="132701" y="12700"/>
                </a:cubicBezTo>
                <a:lnTo>
                  <a:pt x="7092697" y="12700"/>
                </a:lnTo>
                <a:lnTo>
                  <a:pt x="7092697" y="12700"/>
                </a:lnTo>
                <a:cubicBezTo>
                  <a:pt x="7158973" y="12700"/>
                  <a:pt x="7212699" y="66426"/>
                  <a:pt x="7212699" y="132701"/>
                </a:cubicBezTo>
                <a:cubicBezTo>
                  <a:pt x="7212699" y="132701"/>
                  <a:pt x="7212699" y="132701"/>
                  <a:pt x="7212699" y="132701"/>
                </a:cubicBezTo>
                <a:lnTo>
                  <a:pt x="7212699" y="612697"/>
                </a:lnTo>
                <a:lnTo>
                  <a:pt x="7212699" y="612697"/>
                </a:lnTo>
                <a:cubicBezTo>
                  <a:pt x="7212699" y="678972"/>
                  <a:pt x="7158973" y="732699"/>
                  <a:pt x="7092697" y="732699"/>
                </a:cubicBezTo>
                <a:cubicBezTo>
                  <a:pt x="7092697" y="732699"/>
                  <a:pt x="7092697" y="732699"/>
                  <a:pt x="7092697" y="732699"/>
                </a:cubicBezTo>
                <a:lnTo>
                  <a:pt x="132701" y="732699"/>
                </a:lnTo>
                <a:lnTo>
                  <a:pt x="132701" y="732699"/>
                </a:lnTo>
                <a:cubicBezTo>
                  <a:pt x="66426" y="732699"/>
                  <a:pt x="12700" y="678972"/>
                  <a:pt x="12700" y="612697"/>
                </a:cubicBezTo>
                <a:cubicBezTo>
                  <a:pt x="12700" y="612697"/>
                  <a:pt x="12700" y="612697"/>
                  <a:pt x="12700" y="612697"/>
                </a:cubicBezTo>
                <a:lnTo>
                  <a:pt x="12700" y="132701"/>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5" name="Freeform 3"/>
          <p:cNvSpPr/>
          <p:nvPr/>
        </p:nvSpPr>
        <p:spPr>
          <a:xfrm>
            <a:off x="1008584" y="2452081"/>
            <a:ext cx="2115021" cy="2199817"/>
          </a:xfrm>
          <a:custGeom>
            <a:avLst/>
            <a:gdLst>
              <a:gd name="connsiteX0" fmla="*/ 12700 w 2473399"/>
              <a:gd name="connsiteY0" fmla="*/ 412452 h 2423872"/>
              <a:gd name="connsiteX1" fmla="*/ 12700 w 2473399"/>
              <a:gd name="connsiteY1" fmla="*/ 412452 h 2423872"/>
              <a:gd name="connsiteX2" fmla="*/ 412452 w 2473399"/>
              <a:gd name="connsiteY2" fmla="*/ 12700 h 2423872"/>
              <a:gd name="connsiteX3" fmla="*/ 2060946 w 2473399"/>
              <a:gd name="connsiteY3" fmla="*/ 12700 h 2423872"/>
              <a:gd name="connsiteX4" fmla="*/ 2060946 w 2473399"/>
              <a:gd name="connsiteY4" fmla="*/ 12700 h 2423872"/>
              <a:gd name="connsiteX5" fmla="*/ 2460699 w 2473399"/>
              <a:gd name="connsiteY5" fmla="*/ 412452 h 2423872"/>
              <a:gd name="connsiteX6" fmla="*/ 2460699 w 2473399"/>
              <a:gd name="connsiteY6" fmla="*/ 412452 h 2423872"/>
              <a:gd name="connsiteX7" fmla="*/ 2460699 w 2473399"/>
              <a:gd name="connsiteY7" fmla="*/ 2011419 h 2423872"/>
              <a:gd name="connsiteX8" fmla="*/ 2460699 w 2473399"/>
              <a:gd name="connsiteY8" fmla="*/ 2011419 h 2423872"/>
              <a:gd name="connsiteX9" fmla="*/ 2060946 w 2473399"/>
              <a:gd name="connsiteY9" fmla="*/ 2411172 h 2423872"/>
              <a:gd name="connsiteX10" fmla="*/ 2060946 w 2473399"/>
              <a:gd name="connsiteY10" fmla="*/ 2411172 h 2423872"/>
              <a:gd name="connsiteX11" fmla="*/ 412452 w 2473399"/>
              <a:gd name="connsiteY11" fmla="*/ 2411172 h 2423872"/>
              <a:gd name="connsiteX12" fmla="*/ 412452 w 2473399"/>
              <a:gd name="connsiteY12" fmla="*/ 2411172 h 2423872"/>
              <a:gd name="connsiteX13" fmla="*/ 12700 w 2473399"/>
              <a:gd name="connsiteY13" fmla="*/ 2011419 h 2423872"/>
              <a:gd name="connsiteX14" fmla="*/ 12700 w 2473399"/>
              <a:gd name="connsiteY14" fmla="*/ 2011419 h 2423872"/>
              <a:gd name="connsiteX15" fmla="*/ 12700 w 2473399"/>
              <a:gd name="connsiteY15" fmla="*/ 412452 h 24238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473399" h="2423872">
                <a:moveTo>
                  <a:pt x="12700" y="412452"/>
                </a:moveTo>
                <a:lnTo>
                  <a:pt x="12700" y="412452"/>
                </a:lnTo>
                <a:cubicBezTo>
                  <a:pt x="12700" y="191675"/>
                  <a:pt x="191675" y="12700"/>
                  <a:pt x="412452" y="12700"/>
                </a:cubicBezTo>
                <a:lnTo>
                  <a:pt x="2060946" y="12700"/>
                </a:lnTo>
                <a:lnTo>
                  <a:pt x="2060946" y="12700"/>
                </a:lnTo>
                <a:cubicBezTo>
                  <a:pt x="2281723" y="12700"/>
                  <a:pt x="2460699" y="191675"/>
                  <a:pt x="2460699" y="412452"/>
                </a:cubicBezTo>
                <a:cubicBezTo>
                  <a:pt x="2460699" y="412452"/>
                  <a:pt x="2460699" y="412452"/>
                  <a:pt x="2460699" y="412452"/>
                </a:cubicBezTo>
                <a:lnTo>
                  <a:pt x="2460699" y="2011419"/>
                </a:lnTo>
                <a:lnTo>
                  <a:pt x="2460699" y="2011419"/>
                </a:lnTo>
                <a:cubicBezTo>
                  <a:pt x="2460699" y="2232197"/>
                  <a:pt x="2281723" y="2411172"/>
                  <a:pt x="2060946" y="2411172"/>
                </a:cubicBezTo>
                <a:cubicBezTo>
                  <a:pt x="2060946" y="2411172"/>
                  <a:pt x="2060946" y="2411172"/>
                  <a:pt x="2060946" y="2411172"/>
                </a:cubicBezTo>
                <a:lnTo>
                  <a:pt x="412452" y="2411172"/>
                </a:lnTo>
                <a:lnTo>
                  <a:pt x="412452" y="2411172"/>
                </a:lnTo>
                <a:cubicBezTo>
                  <a:pt x="191675" y="2411172"/>
                  <a:pt x="12700" y="2232197"/>
                  <a:pt x="12700" y="2011419"/>
                </a:cubicBezTo>
                <a:cubicBezTo>
                  <a:pt x="12700" y="2011419"/>
                  <a:pt x="12700" y="2011419"/>
                  <a:pt x="12700" y="2011419"/>
                </a:cubicBezTo>
                <a:lnTo>
                  <a:pt x="12700" y="412452"/>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6" name="Freeform 3"/>
          <p:cNvSpPr/>
          <p:nvPr/>
        </p:nvSpPr>
        <p:spPr>
          <a:xfrm>
            <a:off x="3528389" y="2452081"/>
            <a:ext cx="2115021" cy="2199817"/>
          </a:xfrm>
          <a:custGeom>
            <a:avLst/>
            <a:gdLst>
              <a:gd name="connsiteX0" fmla="*/ 12700 w 2473399"/>
              <a:gd name="connsiteY0" fmla="*/ 412452 h 2423872"/>
              <a:gd name="connsiteX1" fmla="*/ 12700 w 2473399"/>
              <a:gd name="connsiteY1" fmla="*/ 412452 h 2423872"/>
              <a:gd name="connsiteX2" fmla="*/ 412452 w 2473399"/>
              <a:gd name="connsiteY2" fmla="*/ 12700 h 2423872"/>
              <a:gd name="connsiteX3" fmla="*/ 2060946 w 2473399"/>
              <a:gd name="connsiteY3" fmla="*/ 12700 h 2423872"/>
              <a:gd name="connsiteX4" fmla="*/ 2060946 w 2473399"/>
              <a:gd name="connsiteY4" fmla="*/ 12700 h 2423872"/>
              <a:gd name="connsiteX5" fmla="*/ 2460699 w 2473399"/>
              <a:gd name="connsiteY5" fmla="*/ 412452 h 2423872"/>
              <a:gd name="connsiteX6" fmla="*/ 2460699 w 2473399"/>
              <a:gd name="connsiteY6" fmla="*/ 412452 h 2423872"/>
              <a:gd name="connsiteX7" fmla="*/ 2460699 w 2473399"/>
              <a:gd name="connsiteY7" fmla="*/ 2011419 h 2423872"/>
              <a:gd name="connsiteX8" fmla="*/ 2460699 w 2473399"/>
              <a:gd name="connsiteY8" fmla="*/ 2011419 h 2423872"/>
              <a:gd name="connsiteX9" fmla="*/ 2060946 w 2473399"/>
              <a:gd name="connsiteY9" fmla="*/ 2411172 h 2423872"/>
              <a:gd name="connsiteX10" fmla="*/ 2060946 w 2473399"/>
              <a:gd name="connsiteY10" fmla="*/ 2411172 h 2423872"/>
              <a:gd name="connsiteX11" fmla="*/ 412452 w 2473399"/>
              <a:gd name="connsiteY11" fmla="*/ 2411172 h 2423872"/>
              <a:gd name="connsiteX12" fmla="*/ 412452 w 2473399"/>
              <a:gd name="connsiteY12" fmla="*/ 2411172 h 2423872"/>
              <a:gd name="connsiteX13" fmla="*/ 12700 w 2473399"/>
              <a:gd name="connsiteY13" fmla="*/ 2011419 h 2423872"/>
              <a:gd name="connsiteX14" fmla="*/ 12700 w 2473399"/>
              <a:gd name="connsiteY14" fmla="*/ 2011419 h 2423872"/>
              <a:gd name="connsiteX15" fmla="*/ 12700 w 2473399"/>
              <a:gd name="connsiteY15" fmla="*/ 412452 h 24238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473399" h="2423872">
                <a:moveTo>
                  <a:pt x="12700" y="412452"/>
                </a:moveTo>
                <a:lnTo>
                  <a:pt x="12700" y="412452"/>
                </a:lnTo>
                <a:cubicBezTo>
                  <a:pt x="12700" y="191675"/>
                  <a:pt x="191675" y="12700"/>
                  <a:pt x="412452" y="12700"/>
                </a:cubicBezTo>
                <a:lnTo>
                  <a:pt x="2060946" y="12700"/>
                </a:lnTo>
                <a:lnTo>
                  <a:pt x="2060946" y="12700"/>
                </a:lnTo>
                <a:cubicBezTo>
                  <a:pt x="2281723" y="12700"/>
                  <a:pt x="2460699" y="191675"/>
                  <a:pt x="2460699" y="412452"/>
                </a:cubicBezTo>
                <a:cubicBezTo>
                  <a:pt x="2460699" y="412452"/>
                  <a:pt x="2460699" y="412452"/>
                  <a:pt x="2460699" y="412452"/>
                </a:cubicBezTo>
                <a:lnTo>
                  <a:pt x="2460699" y="2011419"/>
                </a:lnTo>
                <a:lnTo>
                  <a:pt x="2460699" y="2011419"/>
                </a:lnTo>
                <a:cubicBezTo>
                  <a:pt x="2460699" y="2232197"/>
                  <a:pt x="2281723" y="2411172"/>
                  <a:pt x="2060946" y="2411172"/>
                </a:cubicBezTo>
                <a:cubicBezTo>
                  <a:pt x="2060946" y="2411172"/>
                  <a:pt x="2060946" y="2411172"/>
                  <a:pt x="2060946" y="2411172"/>
                </a:cubicBezTo>
                <a:lnTo>
                  <a:pt x="412452" y="2411172"/>
                </a:lnTo>
                <a:lnTo>
                  <a:pt x="412452" y="2411172"/>
                </a:lnTo>
                <a:cubicBezTo>
                  <a:pt x="191675" y="2411172"/>
                  <a:pt x="12700" y="2232197"/>
                  <a:pt x="12700" y="2011419"/>
                </a:cubicBezTo>
                <a:cubicBezTo>
                  <a:pt x="12700" y="2011419"/>
                  <a:pt x="12700" y="2011419"/>
                  <a:pt x="12700" y="2011419"/>
                </a:cubicBezTo>
                <a:lnTo>
                  <a:pt x="12700" y="412452"/>
                </a:lnTo>
              </a:path>
            </a:pathLst>
          </a:custGeom>
          <a:solidFill>
            <a:srgbClr val="000000">
              <a:alpha val="0"/>
            </a:srgbClr>
          </a:solidFill>
          <a:ln w="25400">
            <a:solidFill>
              <a:srgbClr val="303188">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7" name="Freeform 3"/>
          <p:cNvSpPr/>
          <p:nvPr/>
        </p:nvSpPr>
        <p:spPr>
          <a:xfrm>
            <a:off x="6048194" y="2452081"/>
            <a:ext cx="2115021" cy="2199817"/>
          </a:xfrm>
          <a:custGeom>
            <a:avLst/>
            <a:gdLst>
              <a:gd name="connsiteX0" fmla="*/ 12700 w 2473400"/>
              <a:gd name="connsiteY0" fmla="*/ 412452 h 2423872"/>
              <a:gd name="connsiteX1" fmla="*/ 12700 w 2473400"/>
              <a:gd name="connsiteY1" fmla="*/ 412452 h 2423872"/>
              <a:gd name="connsiteX2" fmla="*/ 412453 w 2473400"/>
              <a:gd name="connsiteY2" fmla="*/ 12700 h 2423872"/>
              <a:gd name="connsiteX3" fmla="*/ 2060947 w 2473400"/>
              <a:gd name="connsiteY3" fmla="*/ 12700 h 2423872"/>
              <a:gd name="connsiteX4" fmla="*/ 2060947 w 2473400"/>
              <a:gd name="connsiteY4" fmla="*/ 12700 h 2423872"/>
              <a:gd name="connsiteX5" fmla="*/ 2460700 w 2473400"/>
              <a:gd name="connsiteY5" fmla="*/ 412452 h 2423872"/>
              <a:gd name="connsiteX6" fmla="*/ 2460700 w 2473400"/>
              <a:gd name="connsiteY6" fmla="*/ 412452 h 2423872"/>
              <a:gd name="connsiteX7" fmla="*/ 2460700 w 2473400"/>
              <a:gd name="connsiteY7" fmla="*/ 2011419 h 2423872"/>
              <a:gd name="connsiteX8" fmla="*/ 2460700 w 2473400"/>
              <a:gd name="connsiteY8" fmla="*/ 2011419 h 2423872"/>
              <a:gd name="connsiteX9" fmla="*/ 2060947 w 2473400"/>
              <a:gd name="connsiteY9" fmla="*/ 2411172 h 2423872"/>
              <a:gd name="connsiteX10" fmla="*/ 2060947 w 2473400"/>
              <a:gd name="connsiteY10" fmla="*/ 2411172 h 2423872"/>
              <a:gd name="connsiteX11" fmla="*/ 412453 w 2473400"/>
              <a:gd name="connsiteY11" fmla="*/ 2411172 h 2423872"/>
              <a:gd name="connsiteX12" fmla="*/ 412453 w 2473400"/>
              <a:gd name="connsiteY12" fmla="*/ 2411172 h 2423872"/>
              <a:gd name="connsiteX13" fmla="*/ 12700 w 2473400"/>
              <a:gd name="connsiteY13" fmla="*/ 2011419 h 2423872"/>
              <a:gd name="connsiteX14" fmla="*/ 12700 w 2473400"/>
              <a:gd name="connsiteY14" fmla="*/ 2011419 h 2423872"/>
              <a:gd name="connsiteX15" fmla="*/ 12700 w 2473400"/>
              <a:gd name="connsiteY15" fmla="*/ 412452 h 24238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473400" h="2423872">
                <a:moveTo>
                  <a:pt x="12700" y="412452"/>
                </a:moveTo>
                <a:lnTo>
                  <a:pt x="12700" y="412452"/>
                </a:lnTo>
                <a:cubicBezTo>
                  <a:pt x="12700" y="191675"/>
                  <a:pt x="191675" y="12700"/>
                  <a:pt x="412453" y="12700"/>
                </a:cubicBezTo>
                <a:lnTo>
                  <a:pt x="2060947" y="12700"/>
                </a:lnTo>
                <a:lnTo>
                  <a:pt x="2060947" y="12700"/>
                </a:lnTo>
                <a:cubicBezTo>
                  <a:pt x="2281725" y="12700"/>
                  <a:pt x="2460700" y="191675"/>
                  <a:pt x="2460700" y="412452"/>
                </a:cubicBezTo>
                <a:cubicBezTo>
                  <a:pt x="2460700" y="412452"/>
                  <a:pt x="2460700" y="412452"/>
                  <a:pt x="2460700" y="412452"/>
                </a:cubicBezTo>
                <a:lnTo>
                  <a:pt x="2460700" y="2011419"/>
                </a:lnTo>
                <a:lnTo>
                  <a:pt x="2460700" y="2011419"/>
                </a:lnTo>
                <a:cubicBezTo>
                  <a:pt x="2460700" y="2232197"/>
                  <a:pt x="2281725" y="2411172"/>
                  <a:pt x="2060947" y="2411172"/>
                </a:cubicBezTo>
                <a:cubicBezTo>
                  <a:pt x="2060947" y="2411172"/>
                  <a:pt x="2060947" y="2411172"/>
                  <a:pt x="2060947" y="2411172"/>
                </a:cubicBezTo>
                <a:lnTo>
                  <a:pt x="412453" y="2411172"/>
                </a:lnTo>
                <a:lnTo>
                  <a:pt x="412453" y="2411172"/>
                </a:lnTo>
                <a:cubicBezTo>
                  <a:pt x="191675" y="2411172"/>
                  <a:pt x="12700" y="2232197"/>
                  <a:pt x="12700" y="2011419"/>
                </a:cubicBezTo>
                <a:cubicBezTo>
                  <a:pt x="12700" y="2011419"/>
                  <a:pt x="12700" y="2011419"/>
                  <a:pt x="12700" y="2011419"/>
                </a:cubicBezTo>
                <a:lnTo>
                  <a:pt x="12700" y="412452"/>
                </a:lnTo>
              </a:path>
            </a:pathLst>
          </a:custGeom>
          <a:solidFill>
            <a:srgbClr val="000000">
              <a:alpha val="0"/>
            </a:srgbClr>
          </a:solidFill>
          <a:ln w="25400">
            <a:solidFill>
              <a:srgbClr val="EC008C">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8" name="Picture 3"/>
          <p:cNvPicPr>
            <a:picLocks noChangeAspect="1" noChangeArrowheads="1"/>
          </p:cNvPicPr>
          <p:nvPr/>
        </p:nvPicPr>
        <p:blipFill>
          <a:blip r:embed="rId3" cstate="print"/>
          <a:srcRect/>
          <a:stretch>
            <a:fillRect/>
          </a:stretch>
        </p:blipFill>
        <p:spPr bwMode="auto">
          <a:xfrm>
            <a:off x="7265245" y="299678"/>
            <a:ext cx="1227164" cy="772245"/>
          </a:xfrm>
          <a:prstGeom prst="rect">
            <a:avLst/>
          </a:prstGeom>
          <a:noFill/>
        </p:spPr>
      </p:pic>
      <p:pic>
        <p:nvPicPr>
          <p:cNvPr id="9" name="Picture 3"/>
          <p:cNvPicPr>
            <a:picLocks noChangeAspect="1" noChangeArrowheads="1"/>
          </p:cNvPicPr>
          <p:nvPr/>
        </p:nvPicPr>
        <p:blipFill>
          <a:blip r:embed="rId4" cstate="print"/>
          <a:srcRect/>
          <a:stretch>
            <a:fillRect/>
          </a:stretch>
        </p:blipFill>
        <p:spPr bwMode="auto">
          <a:xfrm>
            <a:off x="7276105" y="6316276"/>
            <a:ext cx="499553" cy="207469"/>
          </a:xfrm>
          <a:prstGeom prst="rect">
            <a:avLst/>
          </a:prstGeom>
          <a:noFill/>
        </p:spPr>
      </p:pic>
      <p:sp>
        <p:nvSpPr>
          <p:cNvPr id="2" name="TextBox 1"/>
          <p:cNvSpPr txBox="1"/>
          <p:nvPr/>
        </p:nvSpPr>
        <p:spPr>
          <a:xfrm>
            <a:off x="8166613" y="6304750"/>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42</a:t>
            </a:r>
          </a:p>
        </p:txBody>
      </p:sp>
      <p:sp>
        <p:nvSpPr>
          <p:cNvPr id="10"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11" name="TextBox 1"/>
          <p:cNvSpPr txBox="1"/>
          <p:nvPr/>
        </p:nvSpPr>
        <p:spPr>
          <a:xfrm>
            <a:off x="1281463" y="530198"/>
            <a:ext cx="3987310" cy="771448"/>
          </a:xfrm>
          <a:prstGeom prst="rect">
            <a:avLst/>
          </a:prstGeom>
          <a:noFill/>
        </p:spPr>
        <p:txBody>
          <a:bodyPr wrap="none" lIns="0" tIns="0" rIns="0" bIns="40087" rtlCol="0">
            <a:spAutoFit/>
          </a:bodyPr>
          <a:lstStyle/>
          <a:p>
            <a:pPr>
              <a:lnSpc>
                <a:spcPts val="2718"/>
              </a:lnSpc>
            </a:pPr>
            <a:r>
              <a:rPr lang="en-US" altLang="zh-CN" sz="2500" b="1" dirty="0" smtClean="0">
                <a:solidFill>
                  <a:srgbClr val="666666"/>
                </a:solidFill>
                <a:latin typeface="Times New Roman" pitchFamily="18" charset="0"/>
                <a:cs typeface="Times New Roman" pitchFamily="18" charset="0"/>
              </a:rPr>
              <a:t>Worst-case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scenario:</a:t>
            </a:r>
          </a:p>
          <a:p>
            <a:pPr>
              <a:lnSpc>
                <a:spcPts val="2981"/>
              </a:lnSpc>
            </a:pPr>
            <a:r>
              <a:rPr lang="en-US" altLang="zh-CN" sz="2500" b="1" dirty="0" smtClean="0">
                <a:solidFill>
                  <a:srgbClr val="666666"/>
                </a:solidFill>
                <a:latin typeface="Times New Roman" pitchFamily="18" charset="0"/>
                <a:cs typeface="Times New Roman" pitchFamily="18" charset="0"/>
              </a:rPr>
              <a:t>How</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could</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Android</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kill</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iOS?</a:t>
            </a:r>
          </a:p>
        </p:txBody>
      </p:sp>
      <p:sp>
        <p:nvSpPr>
          <p:cNvPr id="12" name="TextBox 1"/>
          <p:cNvSpPr txBox="1"/>
          <p:nvPr/>
        </p:nvSpPr>
        <p:spPr>
          <a:xfrm>
            <a:off x="1096846" y="5198249"/>
            <a:ext cx="7603363" cy="1104872"/>
          </a:xfrm>
          <a:prstGeom prst="rect">
            <a:avLst/>
          </a:prstGeom>
          <a:noFill/>
        </p:spPr>
        <p:txBody>
          <a:bodyPr wrap="none" lIns="0" tIns="0" rIns="0" bIns="40087" rtlCol="0">
            <a:spAutoFit/>
          </a:bodyPr>
          <a:lstStyle/>
          <a:p>
            <a:pPr>
              <a:lnSpc>
                <a:spcPts val="1140"/>
              </a:lnSpc>
              <a:tabLst>
                <a:tab pos="779475" algn="l"/>
                <a:tab pos="2104583" algn="l"/>
                <a:tab pos="7215713" algn="l"/>
              </a:tabLst>
            </a:pPr>
            <a:r>
              <a:rPr lang="en-US" altLang="zh-CN" sz="1100" dirty="0" smtClean="0">
                <a:solidFill>
                  <a:srgbClr val="666666"/>
                </a:solidFill>
                <a:latin typeface="Times New Roman" pitchFamily="18" charset="0"/>
                <a:cs typeface="Times New Roman" pitchFamily="18" charset="0"/>
              </a:rPr>
              <a:t>keyboard</a:t>
            </a:r>
          </a:p>
          <a:p>
            <a:pPr>
              <a:lnSpc>
                <a:spcPts val="877"/>
              </a:lnSpc>
            </a:pPr>
            <a:endParaRPr lang="en-US" altLang="zh-CN" dirty="0" smtClean="0"/>
          </a:p>
          <a:p>
            <a:pPr>
              <a:lnSpc>
                <a:spcPts val="877"/>
              </a:lnSpc>
            </a:pPr>
            <a:endParaRPr lang="en-US" altLang="zh-CN" dirty="0" smtClean="0"/>
          </a:p>
          <a:p>
            <a:pPr>
              <a:lnSpc>
                <a:spcPts val="1929"/>
              </a:lnSpc>
              <a:tabLst>
                <a:tab pos="779475" algn="l"/>
                <a:tab pos="2104583" algn="l"/>
                <a:tab pos="7215713"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Apple’s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vertical</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integration</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prevents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partnerships: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why</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would</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Apple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let</a:t>
            </a:r>
          </a:p>
          <a:p>
            <a:pPr>
              <a:lnSpc>
                <a:spcPts val="1666"/>
              </a:lnSpc>
              <a:tabLst>
                <a:tab pos="779475" algn="l"/>
                <a:tab pos="2104583" algn="l"/>
                <a:tab pos="7215713"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others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compete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with</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one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of</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its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layer?</a:t>
            </a:r>
          </a:p>
          <a:p>
            <a:pPr>
              <a:lnSpc>
                <a:spcPts val="1754"/>
              </a:lnSpc>
              <a:tabLst>
                <a:tab pos="779475" algn="l"/>
                <a:tab pos="2104583" algn="l"/>
                <a:tab pos="7215713" algn="l"/>
              </a:tabLst>
            </a:pPr>
            <a:r>
              <a:rPr lang="en-US" altLang="zh-CN" dirty="0" smtClean="0"/>
              <a:t>			</a:t>
            </a:r>
            <a:r>
              <a:rPr lang="en-US" altLang="zh-CN" sz="900" dirty="0" smtClean="0">
                <a:solidFill>
                  <a:srgbClr val="B2B2B2"/>
                </a:solidFill>
                <a:latin typeface="Times New Roman" pitchFamily="18" charset="0"/>
                <a:cs typeface="Times New Roman" pitchFamily="18" charset="0"/>
              </a:rPr>
              <a:t>..…….</a:t>
            </a:r>
          </a:p>
        </p:txBody>
      </p:sp>
      <p:sp>
        <p:nvSpPr>
          <p:cNvPr id="13" name="TextBox 1"/>
          <p:cNvSpPr txBox="1"/>
          <p:nvPr/>
        </p:nvSpPr>
        <p:spPr>
          <a:xfrm>
            <a:off x="1096846" y="2178424"/>
            <a:ext cx="1771447" cy="3156716"/>
          </a:xfrm>
          <a:prstGeom prst="rect">
            <a:avLst/>
          </a:prstGeom>
          <a:noFill/>
        </p:spPr>
        <p:txBody>
          <a:bodyPr wrap="none" lIns="0" tIns="0" rIns="0" bIns="40087" rtlCol="0">
            <a:spAutoFit/>
          </a:bodyPr>
          <a:lstStyle/>
          <a:p>
            <a:pPr>
              <a:lnSpc>
                <a:spcPts val="1754"/>
              </a:lnSpc>
              <a:tabLst>
                <a:tab pos="111354" algn="l"/>
                <a:tab pos="144760" algn="l"/>
                <a:tab pos="278384" algn="l"/>
                <a:tab pos="322925" algn="l"/>
                <a:tab pos="356332" algn="l"/>
                <a:tab pos="400873" algn="l"/>
                <a:tab pos="534497" algn="l"/>
              </a:tabLst>
            </a:pPr>
            <a:r>
              <a:rPr lang="en-US" altLang="zh-CN" dirty="0" smtClean="0"/>
              <a:t>	</a:t>
            </a:r>
            <a:r>
              <a:rPr lang="en-US" altLang="zh-CN" dirty="0" smtClean="0">
                <a:solidFill>
                  <a:srgbClr val="23AA4A"/>
                </a:solidFill>
                <a:latin typeface="Times New Roman" pitchFamily="18" charset="0"/>
                <a:cs typeface="Times New Roman" pitchFamily="18" charset="0"/>
              </a:rPr>
              <a:t>Technological</a:t>
            </a:r>
            <a:r>
              <a:rPr lang="en-US" altLang="zh-CN" dirty="0" smtClean="0">
                <a:latin typeface="Times New Roman" pitchFamily="18" charset="0"/>
                <a:cs typeface="Times New Roman" pitchFamily="18" charset="0"/>
              </a:rPr>
              <a:t> </a:t>
            </a:r>
            <a:r>
              <a:rPr lang="en-US" altLang="zh-CN" dirty="0" smtClean="0">
                <a:solidFill>
                  <a:srgbClr val="23AA4A"/>
                </a:solidFill>
                <a:latin typeface="Times New Roman" pitchFamily="18" charset="0"/>
                <a:cs typeface="Times New Roman" pitchFamily="18" charset="0"/>
              </a:rPr>
              <a:t>value</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754"/>
              </a:lnSpc>
              <a:tabLst>
                <a:tab pos="111354" algn="l"/>
                <a:tab pos="144760" algn="l"/>
                <a:tab pos="278384" algn="l"/>
                <a:tab pos="322925" algn="l"/>
                <a:tab pos="356332" algn="l"/>
                <a:tab pos="400873" algn="l"/>
                <a:tab pos="534497"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Android</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benefits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from</a:t>
            </a:r>
          </a:p>
          <a:p>
            <a:pPr>
              <a:lnSpc>
                <a:spcPts val="1666"/>
              </a:lnSpc>
              <a:tabLst>
                <a:tab pos="111354" algn="l"/>
                <a:tab pos="144760" algn="l"/>
                <a:tab pos="278384" algn="l"/>
                <a:tab pos="322925" algn="l"/>
                <a:tab pos="356332" algn="l"/>
                <a:tab pos="400873" algn="l"/>
                <a:tab pos="534497" algn="l"/>
              </a:tabLst>
            </a:pPr>
            <a:r>
              <a:rPr lang="en-US" altLang="zh-CN" dirty="0" smtClean="0"/>
              <a:t>			</a:t>
            </a:r>
            <a:r>
              <a:rPr lang="en-US" altLang="zh-CN" sz="1400" b="1" dirty="0" smtClean="0">
                <a:solidFill>
                  <a:srgbClr val="666666"/>
                </a:solidFill>
                <a:latin typeface="Times New Roman" pitchFamily="18" charset="0"/>
                <a:cs typeface="Times New Roman" pitchFamily="18" charset="0"/>
              </a:rPr>
              <a:t>open</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innovation</a:t>
            </a:r>
            <a:r>
              <a:rPr lang="en-US" altLang="zh-CN" sz="1400" dirty="0" smtClean="0">
                <a:solidFill>
                  <a:srgbClr val="666666"/>
                </a:solidFill>
                <a:latin typeface="Times New Roman" pitchFamily="18" charset="0"/>
                <a:cs typeface="Times New Roman" pitchFamily="18" charset="0"/>
              </a:rPr>
              <a:t>.</a:t>
            </a:r>
          </a:p>
          <a:p>
            <a:pPr>
              <a:lnSpc>
                <a:spcPts val="877"/>
              </a:lnSpc>
            </a:pPr>
            <a:endParaRPr lang="en-US" altLang="zh-CN" dirty="0" smtClean="0"/>
          </a:p>
          <a:p>
            <a:pPr>
              <a:lnSpc>
                <a:spcPts val="877"/>
              </a:lnSpc>
            </a:pPr>
            <a:endParaRPr lang="en-US" altLang="zh-CN" dirty="0" smtClean="0"/>
          </a:p>
          <a:p>
            <a:pPr>
              <a:lnSpc>
                <a:spcPts val="1666"/>
              </a:lnSpc>
              <a:tabLst>
                <a:tab pos="111354" algn="l"/>
                <a:tab pos="144760" algn="l"/>
                <a:tab pos="278384" algn="l"/>
                <a:tab pos="322925" algn="l"/>
                <a:tab pos="356332" algn="l"/>
                <a:tab pos="400873" algn="l"/>
                <a:tab pos="534497"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Apple’s</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walled</a:t>
            </a:r>
          </a:p>
          <a:p>
            <a:pPr>
              <a:lnSpc>
                <a:spcPts val="1666"/>
              </a:lnSpc>
              <a:tabLst>
                <a:tab pos="111354" algn="l"/>
                <a:tab pos="144760" algn="l"/>
                <a:tab pos="278384" algn="l"/>
                <a:tab pos="322925" algn="l"/>
                <a:tab pos="356332" algn="l"/>
                <a:tab pos="400873" algn="l"/>
                <a:tab pos="534497" algn="l"/>
              </a:tabLst>
            </a:pPr>
            <a:r>
              <a:rPr lang="en-US" altLang="zh-CN" dirty="0" smtClean="0"/>
              <a:t>				</a:t>
            </a:r>
            <a:r>
              <a:rPr lang="en-US" altLang="zh-CN" sz="1400" b="1" dirty="0" smtClean="0">
                <a:solidFill>
                  <a:srgbClr val="666666"/>
                </a:solidFill>
                <a:latin typeface="Times New Roman" pitchFamily="18" charset="0"/>
                <a:cs typeface="Times New Roman" pitchFamily="18" charset="0"/>
              </a:rPr>
              <a:t>garden</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prevents</a:t>
            </a:r>
          </a:p>
          <a:p>
            <a:pPr>
              <a:lnSpc>
                <a:spcPts val="1666"/>
              </a:lnSpc>
              <a:tabLst>
                <a:tab pos="111354" algn="l"/>
                <a:tab pos="144760" algn="l"/>
                <a:tab pos="278384" algn="l"/>
                <a:tab pos="322925" algn="l"/>
                <a:tab pos="356332" algn="l"/>
                <a:tab pos="400873" algn="l"/>
                <a:tab pos="534497"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others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from</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innovating</a:t>
            </a:r>
          </a:p>
          <a:p>
            <a:pPr>
              <a:lnSpc>
                <a:spcPts val="1666"/>
              </a:lnSpc>
              <a:tabLst>
                <a:tab pos="111354" algn="l"/>
                <a:tab pos="144760" algn="l"/>
                <a:tab pos="278384" algn="l"/>
                <a:tab pos="322925" algn="l"/>
                <a:tab pos="356332" algn="l"/>
                <a:tab pos="400873" algn="l"/>
                <a:tab pos="534497"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in</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input</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method,</a:t>
            </a:r>
          </a:p>
          <a:p>
            <a:pPr>
              <a:lnSpc>
                <a:spcPts val="1578"/>
              </a:lnSpc>
              <a:tabLst>
                <a:tab pos="111354" algn="l"/>
                <a:tab pos="144760" algn="l"/>
                <a:tab pos="278384" algn="l"/>
                <a:tab pos="322925" algn="l"/>
                <a:tab pos="356332" algn="l"/>
                <a:tab pos="400873" algn="l"/>
                <a:tab pos="534497"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hardware…</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491"/>
              </a:lnSpc>
              <a:tabLst>
                <a:tab pos="111354" algn="l"/>
                <a:tab pos="144760" algn="l"/>
                <a:tab pos="278384" algn="l"/>
                <a:tab pos="322925" algn="l"/>
                <a:tab pos="356332" algn="l"/>
                <a:tab pos="400873" algn="l"/>
                <a:tab pos="534497" algn="l"/>
              </a:tabLst>
            </a:pPr>
            <a:r>
              <a:rPr lang="en-US" altLang="zh-CN" sz="1100" dirty="0" smtClean="0">
                <a:solidFill>
                  <a:srgbClr val="666666"/>
                </a:solidFill>
                <a:latin typeface="Times New Roman" pitchFamily="18" charset="0"/>
                <a:cs typeface="Times New Roman" pitchFamily="18" charset="0"/>
              </a:rPr>
              <a:t>Swype,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an</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alternative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input</a:t>
            </a:r>
          </a:p>
          <a:p>
            <a:pPr>
              <a:lnSpc>
                <a:spcPts val="1228"/>
              </a:lnSpc>
              <a:tabLst>
                <a:tab pos="111354" algn="l"/>
                <a:tab pos="144760" algn="l"/>
                <a:tab pos="278384" algn="l"/>
                <a:tab pos="322925" algn="l"/>
                <a:tab pos="356332" algn="l"/>
                <a:tab pos="400873" algn="l"/>
                <a:tab pos="534497" algn="l"/>
              </a:tabLst>
            </a:pPr>
            <a:r>
              <a:rPr lang="en-US" altLang="zh-CN" sz="1100" dirty="0" smtClean="0">
                <a:solidFill>
                  <a:srgbClr val="666666"/>
                </a:solidFill>
                <a:latin typeface="Times New Roman" pitchFamily="18" charset="0"/>
                <a:cs typeface="Times New Roman" pitchFamily="18" charset="0"/>
              </a:rPr>
              <a:t>method</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replacing</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the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Android</a:t>
            </a:r>
          </a:p>
        </p:txBody>
      </p:sp>
      <p:sp>
        <p:nvSpPr>
          <p:cNvPr id="14" name="TextBox 1"/>
          <p:cNvSpPr txBox="1"/>
          <p:nvPr/>
        </p:nvSpPr>
        <p:spPr>
          <a:xfrm>
            <a:off x="3616332" y="2178424"/>
            <a:ext cx="1705595" cy="3169540"/>
          </a:xfrm>
          <a:prstGeom prst="rect">
            <a:avLst/>
          </a:prstGeom>
          <a:noFill/>
        </p:spPr>
        <p:txBody>
          <a:bodyPr wrap="none" lIns="0" tIns="0" rIns="0" bIns="40087" rtlCol="0">
            <a:spAutoFit/>
          </a:bodyPr>
          <a:lstStyle/>
          <a:p>
            <a:pPr>
              <a:lnSpc>
                <a:spcPts val="1754"/>
              </a:lnSpc>
              <a:tabLst>
                <a:tab pos="178166" algn="l"/>
                <a:tab pos="244978" algn="l"/>
                <a:tab pos="256113" algn="l"/>
                <a:tab pos="478820" algn="l"/>
                <a:tab pos="534497" algn="l"/>
              </a:tabLst>
            </a:pPr>
            <a:r>
              <a:rPr lang="en-US" altLang="zh-CN" dirty="0" smtClean="0"/>
              <a:t>					</a:t>
            </a:r>
            <a:r>
              <a:rPr lang="en-US" altLang="zh-CN" dirty="0" smtClean="0">
                <a:solidFill>
                  <a:srgbClr val="303188"/>
                </a:solidFill>
                <a:latin typeface="Times New Roman" pitchFamily="18" charset="0"/>
                <a:cs typeface="Times New Roman" pitchFamily="18" charset="0"/>
              </a:rPr>
              <a:t>User</a:t>
            </a:r>
            <a:r>
              <a:rPr lang="en-US" altLang="zh-CN" dirty="0" smtClean="0">
                <a:latin typeface="Times New Roman" pitchFamily="18" charset="0"/>
                <a:cs typeface="Times New Roman" pitchFamily="18" charset="0"/>
              </a:rPr>
              <a:t> </a:t>
            </a:r>
            <a:r>
              <a:rPr lang="en-US" altLang="zh-CN" dirty="0" smtClean="0">
                <a:solidFill>
                  <a:srgbClr val="303188"/>
                </a:solidFill>
                <a:latin typeface="Times New Roman" pitchFamily="18" charset="0"/>
                <a:cs typeface="Times New Roman" pitchFamily="18" charset="0"/>
              </a:rPr>
              <a:t>base</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666"/>
              </a:lnSpc>
              <a:tabLst>
                <a:tab pos="178166" algn="l"/>
                <a:tab pos="244978" algn="l"/>
                <a:tab pos="256113" algn="l"/>
                <a:tab pos="478820" algn="l"/>
                <a:tab pos="534497"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Android</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supports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a:t>
            </a:r>
          </a:p>
          <a:p>
            <a:pPr>
              <a:lnSpc>
                <a:spcPts val="1666"/>
              </a:lnSpc>
              <a:tabLst>
                <a:tab pos="178166" algn="l"/>
                <a:tab pos="244978" algn="l"/>
                <a:tab pos="256113" algn="l"/>
                <a:tab pos="478820" algn="l"/>
                <a:tab pos="534497" algn="l"/>
              </a:tabLst>
            </a:pPr>
            <a:r>
              <a:rPr lang="en-US" altLang="zh-CN" dirty="0" smtClean="0"/>
              <a:t>			</a:t>
            </a:r>
            <a:r>
              <a:rPr lang="en-US" altLang="zh-CN" sz="1400" b="1" dirty="0" smtClean="0">
                <a:solidFill>
                  <a:srgbClr val="666666"/>
                </a:solidFill>
                <a:latin typeface="Times New Roman" pitchFamily="18" charset="0"/>
                <a:cs typeface="Times New Roman" pitchFamily="18" charset="0"/>
              </a:rPr>
              <a:t>variety</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of</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devices.</a:t>
            </a:r>
          </a:p>
          <a:p>
            <a:pPr>
              <a:lnSpc>
                <a:spcPts val="877"/>
              </a:lnSpc>
            </a:pPr>
            <a:endParaRPr lang="en-US" altLang="zh-CN" dirty="0" smtClean="0"/>
          </a:p>
          <a:p>
            <a:pPr>
              <a:lnSpc>
                <a:spcPts val="877"/>
              </a:lnSpc>
            </a:pPr>
            <a:endParaRPr lang="en-US" altLang="zh-CN" dirty="0" smtClean="0"/>
          </a:p>
          <a:p>
            <a:pPr>
              <a:lnSpc>
                <a:spcPts val="1666"/>
              </a:lnSpc>
              <a:tabLst>
                <a:tab pos="178166" algn="l"/>
                <a:tab pos="244978" algn="l"/>
                <a:tab pos="256113" algn="l"/>
                <a:tab pos="478820" algn="l"/>
                <a:tab pos="534497" algn="l"/>
              </a:tabLst>
            </a:pPr>
            <a:r>
              <a:rPr lang="en-US" altLang="zh-CN" dirty="0" smtClean="0"/>
              <a:t>	</a:t>
            </a:r>
            <a:r>
              <a:rPr lang="en-US" altLang="zh-CN" sz="1400" b="1" dirty="0" smtClean="0">
                <a:solidFill>
                  <a:srgbClr val="666666"/>
                </a:solidFill>
                <a:latin typeface="Times New Roman" pitchFamily="18" charset="0"/>
                <a:cs typeface="Times New Roman" pitchFamily="18" charset="0"/>
              </a:rPr>
              <a:t>Only</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Apple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products</a:t>
            </a:r>
          </a:p>
          <a:p>
            <a:pPr>
              <a:lnSpc>
                <a:spcPts val="1666"/>
              </a:lnSpc>
              <a:tabLst>
                <a:tab pos="178166" algn="l"/>
                <a:tab pos="244978" algn="l"/>
                <a:tab pos="256113" algn="l"/>
                <a:tab pos="478820" algn="l"/>
                <a:tab pos="534497"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can</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use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iOS.</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403"/>
              </a:lnSpc>
              <a:tabLst>
                <a:tab pos="178166" algn="l"/>
                <a:tab pos="244978" algn="l"/>
                <a:tab pos="256113" algn="l"/>
                <a:tab pos="478820" algn="l"/>
                <a:tab pos="534497" algn="l"/>
              </a:tabLst>
            </a:pPr>
            <a:r>
              <a:rPr lang="en-US" altLang="zh-CN" sz="1100" dirty="0" smtClean="0">
                <a:solidFill>
                  <a:srgbClr val="666666"/>
                </a:solidFill>
                <a:latin typeface="Times New Roman" pitchFamily="18" charset="0"/>
                <a:cs typeface="Times New Roman" pitchFamily="18" charset="0"/>
              </a:rPr>
              <a:t>Ford,</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GM</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announced</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line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of</a:t>
            </a:r>
          </a:p>
          <a:p>
            <a:pPr>
              <a:lnSpc>
                <a:spcPts val="1228"/>
              </a:lnSpc>
              <a:tabLst>
                <a:tab pos="178166" algn="l"/>
                <a:tab pos="244978" algn="l"/>
                <a:tab pos="256113" algn="l"/>
                <a:tab pos="478820" algn="l"/>
                <a:tab pos="534497" algn="l"/>
              </a:tabLst>
            </a:pPr>
            <a:r>
              <a:rPr lang="en-US" altLang="zh-CN" sz="1100" dirty="0" smtClean="0">
                <a:solidFill>
                  <a:srgbClr val="666666"/>
                </a:solidFill>
                <a:latin typeface="Times New Roman" pitchFamily="18" charset="0"/>
                <a:cs typeface="Times New Roman" pitchFamily="18" charset="0"/>
              </a:rPr>
              <a:t>“Android</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cars”</a:t>
            </a:r>
          </a:p>
        </p:txBody>
      </p:sp>
      <p:sp>
        <p:nvSpPr>
          <p:cNvPr id="15" name="TextBox 1"/>
          <p:cNvSpPr txBox="1"/>
          <p:nvPr/>
        </p:nvSpPr>
        <p:spPr>
          <a:xfrm>
            <a:off x="6114100" y="2178424"/>
            <a:ext cx="1982915" cy="3169540"/>
          </a:xfrm>
          <a:prstGeom prst="rect">
            <a:avLst/>
          </a:prstGeom>
          <a:noFill/>
        </p:spPr>
        <p:txBody>
          <a:bodyPr wrap="none" lIns="0" tIns="0" rIns="0" bIns="40087" rtlCol="0">
            <a:spAutoFit/>
          </a:bodyPr>
          <a:lstStyle/>
          <a:p>
            <a:pPr>
              <a:lnSpc>
                <a:spcPts val="1754"/>
              </a:lnSpc>
              <a:tabLst>
                <a:tab pos="22271" algn="l"/>
                <a:tab pos="256113" algn="l"/>
                <a:tab pos="267249" algn="l"/>
                <a:tab pos="412008" algn="l"/>
                <a:tab pos="467685" algn="l"/>
                <a:tab pos="634716" algn="l"/>
                <a:tab pos="679257" algn="l"/>
              </a:tabLst>
            </a:pPr>
            <a:r>
              <a:rPr lang="en-US" altLang="zh-CN" dirty="0" smtClean="0">
                <a:solidFill>
                  <a:srgbClr val="EC008C"/>
                </a:solidFill>
                <a:latin typeface="Times New Roman" pitchFamily="18" charset="0"/>
                <a:cs typeface="Times New Roman" pitchFamily="18" charset="0"/>
              </a:rPr>
              <a:t>Complementary</a:t>
            </a:r>
            <a:r>
              <a:rPr lang="en-US" altLang="zh-CN" dirty="0" smtClean="0">
                <a:latin typeface="Times New Roman" pitchFamily="18" charset="0"/>
                <a:cs typeface="Times New Roman" pitchFamily="18" charset="0"/>
              </a:rPr>
              <a:t> </a:t>
            </a:r>
            <a:r>
              <a:rPr lang="en-US" altLang="zh-CN" dirty="0" smtClean="0">
                <a:solidFill>
                  <a:srgbClr val="EC008C"/>
                </a:solidFill>
                <a:latin typeface="Times New Roman" pitchFamily="18" charset="0"/>
                <a:cs typeface="Times New Roman" pitchFamily="18" charset="0"/>
              </a:rPr>
              <a:t>goods</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754"/>
              </a:lnSpc>
              <a:tabLst>
                <a:tab pos="22271" algn="l"/>
                <a:tab pos="256113" algn="l"/>
                <a:tab pos="267249" algn="l"/>
                <a:tab pos="412008" algn="l"/>
                <a:tab pos="467685" algn="l"/>
                <a:tab pos="634716" algn="l"/>
                <a:tab pos="679257"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Android</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Market</a:t>
            </a:r>
          </a:p>
          <a:p>
            <a:pPr>
              <a:lnSpc>
                <a:spcPts val="1666"/>
              </a:lnSpc>
              <a:tabLst>
                <a:tab pos="22271" algn="l"/>
                <a:tab pos="256113" algn="l"/>
                <a:tab pos="267249" algn="l"/>
                <a:tab pos="412008" algn="l"/>
                <a:tab pos="467685" algn="l"/>
                <a:tab pos="634716" algn="l"/>
                <a:tab pos="679257"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fosters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developers’</a:t>
            </a:r>
          </a:p>
          <a:p>
            <a:pPr>
              <a:lnSpc>
                <a:spcPts val="1666"/>
              </a:lnSpc>
              <a:tabLst>
                <a:tab pos="22271" algn="l"/>
                <a:tab pos="256113" algn="l"/>
                <a:tab pos="267249" algn="l"/>
                <a:tab pos="412008" algn="l"/>
                <a:tab pos="467685" algn="l"/>
                <a:tab pos="634716" algn="l"/>
                <a:tab pos="679257" algn="l"/>
              </a:tabLst>
            </a:pPr>
            <a:r>
              <a:rPr lang="en-US" altLang="zh-CN" dirty="0" smtClean="0"/>
              <a:t>						</a:t>
            </a:r>
            <a:r>
              <a:rPr lang="en-US" altLang="zh-CN" sz="1400" b="1" dirty="0" smtClean="0">
                <a:solidFill>
                  <a:srgbClr val="666666"/>
                </a:solidFill>
                <a:latin typeface="Times New Roman" pitchFamily="18" charset="0"/>
                <a:cs typeface="Times New Roman" pitchFamily="18" charset="0"/>
              </a:rPr>
              <a:t>freedom</a:t>
            </a:r>
            <a:r>
              <a:rPr lang="en-US" altLang="zh-CN" sz="1400" dirty="0" smtClean="0">
                <a:solidFill>
                  <a:srgbClr val="666666"/>
                </a:solidFill>
                <a:latin typeface="Times New Roman" pitchFamily="18" charset="0"/>
                <a:cs typeface="Times New Roman" pitchFamily="18" charset="0"/>
              </a:rPr>
              <a:t>.</a:t>
            </a:r>
          </a:p>
          <a:p>
            <a:pPr>
              <a:lnSpc>
                <a:spcPts val="877"/>
              </a:lnSpc>
            </a:pPr>
            <a:endParaRPr lang="en-US" altLang="zh-CN" dirty="0" smtClean="0"/>
          </a:p>
          <a:p>
            <a:pPr>
              <a:lnSpc>
                <a:spcPts val="877"/>
              </a:lnSpc>
            </a:pPr>
            <a:endParaRPr lang="en-US" altLang="zh-CN" dirty="0" smtClean="0"/>
          </a:p>
          <a:p>
            <a:pPr>
              <a:lnSpc>
                <a:spcPts val="1666"/>
              </a:lnSpc>
              <a:tabLst>
                <a:tab pos="22271" algn="l"/>
                <a:tab pos="256113" algn="l"/>
                <a:tab pos="267249" algn="l"/>
                <a:tab pos="412008" algn="l"/>
                <a:tab pos="467685" algn="l"/>
                <a:tab pos="634716" algn="l"/>
                <a:tab pos="679257"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App</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Store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approval</a:t>
            </a:r>
          </a:p>
          <a:p>
            <a:pPr>
              <a:lnSpc>
                <a:spcPts val="1666"/>
              </a:lnSpc>
              <a:tabLst>
                <a:tab pos="22271" algn="l"/>
                <a:tab pos="256113" algn="l"/>
                <a:tab pos="267249" algn="l"/>
                <a:tab pos="412008" algn="l"/>
                <a:tab pos="467685" algn="l"/>
                <a:tab pos="634716" algn="l"/>
                <a:tab pos="679257"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process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is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not</a:t>
            </a:r>
          </a:p>
          <a:p>
            <a:pPr>
              <a:lnSpc>
                <a:spcPts val="1666"/>
              </a:lnSpc>
              <a:tabLst>
                <a:tab pos="22271" algn="l"/>
                <a:tab pos="256113" algn="l"/>
                <a:tab pos="267249" algn="l"/>
                <a:tab pos="412008" algn="l"/>
                <a:tab pos="467685" algn="l"/>
                <a:tab pos="634716" algn="l"/>
                <a:tab pos="679257" algn="l"/>
              </a:tabLst>
            </a:pPr>
            <a:r>
              <a:rPr lang="en-US" altLang="zh-CN" dirty="0" smtClean="0"/>
              <a:t>							</a:t>
            </a:r>
            <a:r>
              <a:rPr lang="en-US" altLang="zh-CN" sz="1400" b="1" dirty="0" smtClean="0">
                <a:solidFill>
                  <a:srgbClr val="666666"/>
                </a:solidFill>
                <a:latin typeface="Times New Roman" pitchFamily="18" charset="0"/>
                <a:cs typeface="Times New Roman" pitchFamily="18" charset="0"/>
              </a:rPr>
              <a:t>flexible</a:t>
            </a:r>
            <a:r>
              <a:rPr lang="en-US" altLang="zh-CN" sz="1400" dirty="0" smtClean="0">
                <a:solidFill>
                  <a:srgbClr val="666666"/>
                </a:solidFill>
                <a:latin typeface="Times New Roman" pitchFamily="18" charset="0"/>
                <a:cs typeface="Times New Roman" pitchFamily="18" charset="0"/>
              </a:rPr>
              <a:t>.</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491"/>
              </a:lnSpc>
              <a:tabLst>
                <a:tab pos="22271" algn="l"/>
                <a:tab pos="256113" algn="l"/>
                <a:tab pos="267249" algn="l"/>
                <a:tab pos="412008" algn="l"/>
                <a:tab pos="467685" algn="l"/>
                <a:tab pos="634716" algn="l"/>
                <a:tab pos="679257" algn="l"/>
              </a:tabLst>
            </a:pPr>
            <a:r>
              <a:rPr lang="en-US" altLang="zh-CN" dirty="0" smtClean="0"/>
              <a:t>	</a:t>
            </a:r>
            <a:r>
              <a:rPr lang="en-US" altLang="zh-CN" sz="1100" dirty="0" smtClean="0">
                <a:solidFill>
                  <a:srgbClr val="666666"/>
                </a:solidFill>
                <a:latin typeface="Times New Roman" pitchFamily="18" charset="0"/>
                <a:cs typeface="Times New Roman" pitchFamily="18" charset="0"/>
              </a:rPr>
              <a:t>Developers’</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opinion:</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Android</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best</a:t>
            </a:r>
          </a:p>
          <a:p>
            <a:pPr>
              <a:lnSpc>
                <a:spcPts val="1228"/>
              </a:lnSpc>
              <a:tabLst>
                <a:tab pos="22271" algn="l"/>
                <a:tab pos="256113" algn="l"/>
                <a:tab pos="267249" algn="l"/>
                <a:tab pos="412008" algn="l"/>
                <a:tab pos="467685" algn="l"/>
                <a:tab pos="634716" algn="l"/>
                <a:tab pos="679257" algn="l"/>
              </a:tabLst>
            </a:pPr>
            <a:r>
              <a:rPr lang="en-US" altLang="zh-CN" dirty="0" smtClean="0"/>
              <a:t>	</a:t>
            </a:r>
            <a:r>
              <a:rPr lang="en-US" altLang="zh-CN" sz="1100" dirty="0" smtClean="0">
                <a:solidFill>
                  <a:srgbClr val="666666"/>
                </a:solidFill>
                <a:latin typeface="Times New Roman" pitchFamily="18" charset="0"/>
                <a:cs typeface="Times New Roman" pitchFamily="18" charset="0"/>
              </a:rPr>
              <a:t>in</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the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long</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term</a:t>
            </a:r>
            <a:r>
              <a:rPr lang="en-US" altLang="zh-CN" sz="700" dirty="0" smtClean="0">
                <a:solidFill>
                  <a:srgbClr val="666666"/>
                </a:solidFill>
                <a:latin typeface="Times New Roman" pitchFamily="18" charset="0"/>
                <a:cs typeface="Times New Roman" pitchFamily="18" charset="0"/>
              </a:rPr>
              <a:t>1</a:t>
            </a:r>
          </a:p>
        </p:txBody>
      </p:sp>
      <p:sp>
        <p:nvSpPr>
          <p:cNvPr id="16" name="TextBox 1"/>
          <p:cNvSpPr txBox="1"/>
          <p:nvPr/>
        </p:nvSpPr>
        <p:spPr>
          <a:xfrm>
            <a:off x="738470" y="6385432"/>
            <a:ext cx="503343" cy="130247"/>
          </a:xfrm>
          <a:prstGeom prst="rect">
            <a:avLst/>
          </a:prstGeom>
          <a:noFill/>
        </p:spPr>
        <p:txBody>
          <a:bodyPr wrap="none" lIns="0" tIns="0" rIns="0" bIns="40087" rtlCol="0">
            <a:spAutoFit/>
          </a:bodyPr>
          <a:lstStyle/>
          <a:p>
            <a:pPr>
              <a:lnSpc>
                <a:spcPts val="701"/>
              </a:lnSpc>
            </a:pPr>
            <a:r>
              <a:rPr lang="en-US" altLang="zh-CN" sz="500" dirty="0" smtClean="0">
                <a:solidFill>
                  <a:srgbClr val="666666"/>
                </a:solidFill>
                <a:latin typeface="Times New Roman" pitchFamily="18" charset="0"/>
                <a:cs typeface="Times New Roman" pitchFamily="18" charset="0"/>
              </a:rPr>
              <a:t>1</a:t>
            </a:r>
            <a:r>
              <a:rPr lang="en-US" altLang="zh-CN" sz="700" dirty="0" smtClean="0">
                <a:solidFill>
                  <a:srgbClr val="666666"/>
                </a:solidFill>
                <a:latin typeface="Times New Roman" pitchFamily="18" charset="0"/>
                <a:cs typeface="Times New Roman" pitchFamily="18" charset="0"/>
              </a:rPr>
              <a:t>Appcelerator</a:t>
            </a:r>
          </a:p>
        </p:txBody>
      </p:sp>
      <p:sp>
        <p:nvSpPr>
          <p:cNvPr id="17" name="TextBox 1"/>
          <p:cNvSpPr txBox="1"/>
          <p:nvPr/>
        </p:nvSpPr>
        <p:spPr>
          <a:xfrm>
            <a:off x="1303183" y="6385432"/>
            <a:ext cx="195566" cy="130247"/>
          </a:xfrm>
          <a:prstGeom prst="rect">
            <a:avLst/>
          </a:prstGeom>
          <a:noFill/>
        </p:spPr>
        <p:txBody>
          <a:bodyPr wrap="none" lIns="0" tIns="0" rIns="0" bIns="40087" rtlCol="0">
            <a:spAutoFit/>
          </a:bodyPr>
          <a:lstStyle/>
          <a:p>
            <a:pPr>
              <a:lnSpc>
                <a:spcPts val="701"/>
              </a:lnSpc>
            </a:pPr>
            <a:r>
              <a:rPr lang="en-US" altLang="zh-CN" sz="700" dirty="0" smtClean="0">
                <a:solidFill>
                  <a:srgbClr val="666666"/>
                </a:solidFill>
                <a:latin typeface="Times New Roman" pitchFamily="18" charset="0"/>
                <a:cs typeface="Times New Roman" pitchFamily="18" charset="0"/>
              </a:rPr>
              <a:t>study</a:t>
            </a:r>
          </a:p>
        </p:txBody>
      </p:sp>
      <p:sp>
        <p:nvSpPr>
          <p:cNvPr id="20" name="投影片編號版面配置區 19"/>
          <p:cNvSpPr>
            <a:spLocks noGrp="1"/>
          </p:cNvSpPr>
          <p:nvPr>
            <p:ph type="sldNum" sz="quarter" idx="12"/>
          </p:nvPr>
        </p:nvSpPr>
        <p:spPr/>
        <p:txBody>
          <a:bodyPr/>
          <a:lstStyle/>
          <a:p>
            <a:pPr>
              <a:defRPr/>
            </a:pPr>
            <a:fld id="{8278A42D-3233-4C27-8266-CD8F709F771F}" type="slidenum">
              <a:rPr lang="en-US" altLang="zh-TW" smtClean="0"/>
              <a:pPr>
                <a:defRPr/>
              </a:pPr>
              <a:t>101</a:t>
            </a:fld>
            <a:endParaRPr lang="en-US" altLang="zh-TW"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978018" y="2692885"/>
            <a:ext cx="2115021" cy="1923192"/>
          </a:xfrm>
          <a:custGeom>
            <a:avLst/>
            <a:gdLst>
              <a:gd name="connsiteX0" fmla="*/ 12700 w 2473399"/>
              <a:gd name="connsiteY0" fmla="*/ 361652 h 2119073"/>
              <a:gd name="connsiteX1" fmla="*/ 12700 w 2473399"/>
              <a:gd name="connsiteY1" fmla="*/ 361652 h 2119073"/>
              <a:gd name="connsiteX2" fmla="*/ 361653 w 2473399"/>
              <a:gd name="connsiteY2" fmla="*/ 12700 h 2119073"/>
              <a:gd name="connsiteX3" fmla="*/ 2111746 w 2473399"/>
              <a:gd name="connsiteY3" fmla="*/ 12700 h 2119073"/>
              <a:gd name="connsiteX4" fmla="*/ 2111746 w 2473399"/>
              <a:gd name="connsiteY4" fmla="*/ 12700 h 2119073"/>
              <a:gd name="connsiteX5" fmla="*/ 2460699 w 2473399"/>
              <a:gd name="connsiteY5" fmla="*/ 361652 h 2119073"/>
              <a:gd name="connsiteX6" fmla="*/ 2460699 w 2473399"/>
              <a:gd name="connsiteY6" fmla="*/ 361652 h 2119073"/>
              <a:gd name="connsiteX7" fmla="*/ 2460699 w 2473399"/>
              <a:gd name="connsiteY7" fmla="*/ 1757420 h 2119073"/>
              <a:gd name="connsiteX8" fmla="*/ 2460699 w 2473399"/>
              <a:gd name="connsiteY8" fmla="*/ 1757420 h 2119073"/>
              <a:gd name="connsiteX9" fmla="*/ 2111746 w 2473399"/>
              <a:gd name="connsiteY9" fmla="*/ 2106373 h 2119073"/>
              <a:gd name="connsiteX10" fmla="*/ 2111746 w 2473399"/>
              <a:gd name="connsiteY10" fmla="*/ 2106373 h 2119073"/>
              <a:gd name="connsiteX11" fmla="*/ 361653 w 2473399"/>
              <a:gd name="connsiteY11" fmla="*/ 2106373 h 2119073"/>
              <a:gd name="connsiteX12" fmla="*/ 361653 w 2473399"/>
              <a:gd name="connsiteY12" fmla="*/ 2106373 h 2119073"/>
              <a:gd name="connsiteX13" fmla="*/ 12700 w 2473399"/>
              <a:gd name="connsiteY13" fmla="*/ 1757420 h 2119073"/>
              <a:gd name="connsiteX14" fmla="*/ 12700 w 2473399"/>
              <a:gd name="connsiteY14" fmla="*/ 1757420 h 2119073"/>
              <a:gd name="connsiteX15" fmla="*/ 12700 w 2473399"/>
              <a:gd name="connsiteY15" fmla="*/ 361652 h 211907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473399" h="2119073">
                <a:moveTo>
                  <a:pt x="12700" y="361652"/>
                </a:moveTo>
                <a:lnTo>
                  <a:pt x="12700" y="361652"/>
                </a:lnTo>
                <a:cubicBezTo>
                  <a:pt x="12700" y="168931"/>
                  <a:pt x="168931" y="12700"/>
                  <a:pt x="361653" y="12700"/>
                </a:cubicBezTo>
                <a:lnTo>
                  <a:pt x="2111746" y="12700"/>
                </a:lnTo>
                <a:lnTo>
                  <a:pt x="2111746" y="12700"/>
                </a:lnTo>
                <a:cubicBezTo>
                  <a:pt x="2304468" y="12700"/>
                  <a:pt x="2460699" y="168931"/>
                  <a:pt x="2460699" y="361652"/>
                </a:cubicBezTo>
                <a:cubicBezTo>
                  <a:pt x="2460699" y="361652"/>
                  <a:pt x="2460699" y="361652"/>
                  <a:pt x="2460699" y="361652"/>
                </a:cubicBezTo>
                <a:lnTo>
                  <a:pt x="2460699" y="1757420"/>
                </a:lnTo>
                <a:lnTo>
                  <a:pt x="2460699" y="1757420"/>
                </a:lnTo>
                <a:cubicBezTo>
                  <a:pt x="2460699" y="1950142"/>
                  <a:pt x="2304468" y="2106373"/>
                  <a:pt x="2111746" y="2106373"/>
                </a:cubicBezTo>
                <a:cubicBezTo>
                  <a:pt x="2111746" y="2106373"/>
                  <a:pt x="2111746" y="2106373"/>
                  <a:pt x="2111746" y="2106373"/>
                </a:cubicBezTo>
                <a:lnTo>
                  <a:pt x="361653" y="2106373"/>
                </a:lnTo>
                <a:lnTo>
                  <a:pt x="361653" y="2106373"/>
                </a:lnTo>
                <a:cubicBezTo>
                  <a:pt x="168931" y="2106373"/>
                  <a:pt x="12700" y="1950142"/>
                  <a:pt x="12700" y="1757420"/>
                </a:cubicBezTo>
                <a:cubicBezTo>
                  <a:pt x="12700" y="1757420"/>
                  <a:pt x="12700" y="1757420"/>
                  <a:pt x="12700" y="1757420"/>
                </a:cubicBezTo>
                <a:lnTo>
                  <a:pt x="12700" y="361652"/>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5" name="Freeform 3"/>
          <p:cNvSpPr/>
          <p:nvPr/>
        </p:nvSpPr>
        <p:spPr>
          <a:xfrm>
            <a:off x="6048194" y="2692885"/>
            <a:ext cx="2115021" cy="1923192"/>
          </a:xfrm>
          <a:custGeom>
            <a:avLst/>
            <a:gdLst>
              <a:gd name="connsiteX0" fmla="*/ 12700 w 2473400"/>
              <a:gd name="connsiteY0" fmla="*/ 361652 h 2119073"/>
              <a:gd name="connsiteX1" fmla="*/ 12700 w 2473400"/>
              <a:gd name="connsiteY1" fmla="*/ 361652 h 2119073"/>
              <a:gd name="connsiteX2" fmla="*/ 361653 w 2473400"/>
              <a:gd name="connsiteY2" fmla="*/ 12700 h 2119073"/>
              <a:gd name="connsiteX3" fmla="*/ 2111747 w 2473400"/>
              <a:gd name="connsiteY3" fmla="*/ 12700 h 2119073"/>
              <a:gd name="connsiteX4" fmla="*/ 2111747 w 2473400"/>
              <a:gd name="connsiteY4" fmla="*/ 12700 h 2119073"/>
              <a:gd name="connsiteX5" fmla="*/ 2460700 w 2473400"/>
              <a:gd name="connsiteY5" fmla="*/ 361652 h 2119073"/>
              <a:gd name="connsiteX6" fmla="*/ 2460700 w 2473400"/>
              <a:gd name="connsiteY6" fmla="*/ 361652 h 2119073"/>
              <a:gd name="connsiteX7" fmla="*/ 2460700 w 2473400"/>
              <a:gd name="connsiteY7" fmla="*/ 1757420 h 2119073"/>
              <a:gd name="connsiteX8" fmla="*/ 2460700 w 2473400"/>
              <a:gd name="connsiteY8" fmla="*/ 1757420 h 2119073"/>
              <a:gd name="connsiteX9" fmla="*/ 2111747 w 2473400"/>
              <a:gd name="connsiteY9" fmla="*/ 2106373 h 2119073"/>
              <a:gd name="connsiteX10" fmla="*/ 2111747 w 2473400"/>
              <a:gd name="connsiteY10" fmla="*/ 2106373 h 2119073"/>
              <a:gd name="connsiteX11" fmla="*/ 361653 w 2473400"/>
              <a:gd name="connsiteY11" fmla="*/ 2106373 h 2119073"/>
              <a:gd name="connsiteX12" fmla="*/ 361653 w 2473400"/>
              <a:gd name="connsiteY12" fmla="*/ 2106373 h 2119073"/>
              <a:gd name="connsiteX13" fmla="*/ 12700 w 2473400"/>
              <a:gd name="connsiteY13" fmla="*/ 1757420 h 2119073"/>
              <a:gd name="connsiteX14" fmla="*/ 12700 w 2473400"/>
              <a:gd name="connsiteY14" fmla="*/ 1757420 h 2119073"/>
              <a:gd name="connsiteX15" fmla="*/ 12700 w 2473400"/>
              <a:gd name="connsiteY15" fmla="*/ 361652 h 211907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473400" h="2119073">
                <a:moveTo>
                  <a:pt x="12700" y="361652"/>
                </a:moveTo>
                <a:lnTo>
                  <a:pt x="12700" y="361652"/>
                </a:lnTo>
                <a:cubicBezTo>
                  <a:pt x="12700" y="168931"/>
                  <a:pt x="168930" y="12700"/>
                  <a:pt x="361653" y="12700"/>
                </a:cubicBezTo>
                <a:lnTo>
                  <a:pt x="2111747" y="12700"/>
                </a:lnTo>
                <a:lnTo>
                  <a:pt x="2111747" y="12700"/>
                </a:lnTo>
                <a:cubicBezTo>
                  <a:pt x="2304468" y="12700"/>
                  <a:pt x="2460700" y="168931"/>
                  <a:pt x="2460700" y="361652"/>
                </a:cubicBezTo>
                <a:cubicBezTo>
                  <a:pt x="2460700" y="361652"/>
                  <a:pt x="2460700" y="361652"/>
                  <a:pt x="2460700" y="361652"/>
                </a:cubicBezTo>
                <a:lnTo>
                  <a:pt x="2460700" y="1757420"/>
                </a:lnTo>
                <a:lnTo>
                  <a:pt x="2460700" y="1757420"/>
                </a:lnTo>
                <a:cubicBezTo>
                  <a:pt x="2460700" y="1950142"/>
                  <a:pt x="2304468" y="2106373"/>
                  <a:pt x="2111747" y="2106373"/>
                </a:cubicBezTo>
                <a:cubicBezTo>
                  <a:pt x="2111747" y="2106373"/>
                  <a:pt x="2111747" y="2106373"/>
                  <a:pt x="2111747" y="2106373"/>
                </a:cubicBezTo>
                <a:lnTo>
                  <a:pt x="361653" y="2106373"/>
                </a:lnTo>
                <a:lnTo>
                  <a:pt x="361653" y="2106373"/>
                </a:lnTo>
                <a:cubicBezTo>
                  <a:pt x="168930" y="2106373"/>
                  <a:pt x="12700" y="1950142"/>
                  <a:pt x="12700" y="1757420"/>
                </a:cubicBezTo>
                <a:cubicBezTo>
                  <a:pt x="12700" y="1757420"/>
                  <a:pt x="12700" y="1757420"/>
                  <a:pt x="12700" y="1757420"/>
                </a:cubicBezTo>
                <a:lnTo>
                  <a:pt x="12700" y="361652"/>
                </a:lnTo>
              </a:path>
            </a:pathLst>
          </a:custGeom>
          <a:solidFill>
            <a:srgbClr val="000000">
              <a:alpha val="0"/>
            </a:srgbClr>
          </a:solidFill>
          <a:ln w="25400">
            <a:solidFill>
              <a:srgbClr val="EC008C">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6" name="Freeform 3"/>
          <p:cNvSpPr/>
          <p:nvPr/>
        </p:nvSpPr>
        <p:spPr>
          <a:xfrm>
            <a:off x="3513107" y="2692885"/>
            <a:ext cx="2115021" cy="1923192"/>
          </a:xfrm>
          <a:custGeom>
            <a:avLst/>
            <a:gdLst>
              <a:gd name="connsiteX0" fmla="*/ 12700 w 2473399"/>
              <a:gd name="connsiteY0" fmla="*/ 361652 h 2119073"/>
              <a:gd name="connsiteX1" fmla="*/ 12700 w 2473399"/>
              <a:gd name="connsiteY1" fmla="*/ 361652 h 2119073"/>
              <a:gd name="connsiteX2" fmla="*/ 361653 w 2473399"/>
              <a:gd name="connsiteY2" fmla="*/ 12700 h 2119073"/>
              <a:gd name="connsiteX3" fmla="*/ 2111746 w 2473399"/>
              <a:gd name="connsiteY3" fmla="*/ 12700 h 2119073"/>
              <a:gd name="connsiteX4" fmla="*/ 2111746 w 2473399"/>
              <a:gd name="connsiteY4" fmla="*/ 12700 h 2119073"/>
              <a:gd name="connsiteX5" fmla="*/ 2460699 w 2473399"/>
              <a:gd name="connsiteY5" fmla="*/ 361652 h 2119073"/>
              <a:gd name="connsiteX6" fmla="*/ 2460699 w 2473399"/>
              <a:gd name="connsiteY6" fmla="*/ 361652 h 2119073"/>
              <a:gd name="connsiteX7" fmla="*/ 2460699 w 2473399"/>
              <a:gd name="connsiteY7" fmla="*/ 1757420 h 2119073"/>
              <a:gd name="connsiteX8" fmla="*/ 2460699 w 2473399"/>
              <a:gd name="connsiteY8" fmla="*/ 1757420 h 2119073"/>
              <a:gd name="connsiteX9" fmla="*/ 2111746 w 2473399"/>
              <a:gd name="connsiteY9" fmla="*/ 2106373 h 2119073"/>
              <a:gd name="connsiteX10" fmla="*/ 2111746 w 2473399"/>
              <a:gd name="connsiteY10" fmla="*/ 2106373 h 2119073"/>
              <a:gd name="connsiteX11" fmla="*/ 361653 w 2473399"/>
              <a:gd name="connsiteY11" fmla="*/ 2106373 h 2119073"/>
              <a:gd name="connsiteX12" fmla="*/ 361653 w 2473399"/>
              <a:gd name="connsiteY12" fmla="*/ 2106373 h 2119073"/>
              <a:gd name="connsiteX13" fmla="*/ 12700 w 2473399"/>
              <a:gd name="connsiteY13" fmla="*/ 1757420 h 2119073"/>
              <a:gd name="connsiteX14" fmla="*/ 12700 w 2473399"/>
              <a:gd name="connsiteY14" fmla="*/ 1757420 h 2119073"/>
              <a:gd name="connsiteX15" fmla="*/ 12700 w 2473399"/>
              <a:gd name="connsiteY15" fmla="*/ 361652 h 211907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473399" h="2119073">
                <a:moveTo>
                  <a:pt x="12700" y="361652"/>
                </a:moveTo>
                <a:lnTo>
                  <a:pt x="12700" y="361652"/>
                </a:lnTo>
                <a:cubicBezTo>
                  <a:pt x="12700" y="168931"/>
                  <a:pt x="168931" y="12700"/>
                  <a:pt x="361653" y="12700"/>
                </a:cubicBezTo>
                <a:lnTo>
                  <a:pt x="2111746" y="12700"/>
                </a:lnTo>
                <a:lnTo>
                  <a:pt x="2111746" y="12700"/>
                </a:lnTo>
                <a:cubicBezTo>
                  <a:pt x="2304467" y="12700"/>
                  <a:pt x="2460699" y="168931"/>
                  <a:pt x="2460699" y="361652"/>
                </a:cubicBezTo>
                <a:cubicBezTo>
                  <a:pt x="2460699" y="361652"/>
                  <a:pt x="2460699" y="361652"/>
                  <a:pt x="2460699" y="361652"/>
                </a:cubicBezTo>
                <a:lnTo>
                  <a:pt x="2460699" y="1757420"/>
                </a:lnTo>
                <a:lnTo>
                  <a:pt x="2460699" y="1757420"/>
                </a:lnTo>
                <a:cubicBezTo>
                  <a:pt x="2460699" y="1950142"/>
                  <a:pt x="2304467" y="2106373"/>
                  <a:pt x="2111746" y="2106373"/>
                </a:cubicBezTo>
                <a:cubicBezTo>
                  <a:pt x="2111746" y="2106373"/>
                  <a:pt x="2111746" y="2106373"/>
                  <a:pt x="2111746" y="2106373"/>
                </a:cubicBezTo>
                <a:lnTo>
                  <a:pt x="361653" y="2106373"/>
                </a:lnTo>
                <a:lnTo>
                  <a:pt x="361653" y="2106373"/>
                </a:lnTo>
                <a:cubicBezTo>
                  <a:pt x="168931" y="2106373"/>
                  <a:pt x="12700" y="1950142"/>
                  <a:pt x="12700" y="1757420"/>
                </a:cubicBezTo>
                <a:cubicBezTo>
                  <a:pt x="12700" y="1757420"/>
                  <a:pt x="12700" y="1757420"/>
                  <a:pt x="12700" y="1757420"/>
                </a:cubicBezTo>
                <a:lnTo>
                  <a:pt x="12700" y="361652"/>
                </a:lnTo>
              </a:path>
            </a:pathLst>
          </a:custGeom>
          <a:solidFill>
            <a:srgbClr val="000000">
              <a:alpha val="0"/>
            </a:srgbClr>
          </a:solidFill>
          <a:ln w="25400">
            <a:solidFill>
              <a:srgbClr val="303188">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7" name="Picture 3"/>
          <p:cNvPicPr>
            <a:picLocks noChangeAspect="1" noChangeArrowheads="1"/>
          </p:cNvPicPr>
          <p:nvPr/>
        </p:nvPicPr>
        <p:blipFill>
          <a:blip r:embed="rId3" cstate="print"/>
          <a:srcRect/>
          <a:stretch>
            <a:fillRect/>
          </a:stretch>
        </p:blipFill>
        <p:spPr bwMode="auto">
          <a:xfrm>
            <a:off x="1444361" y="1118027"/>
            <a:ext cx="1183724" cy="1164131"/>
          </a:xfrm>
          <a:prstGeom prst="rect">
            <a:avLst/>
          </a:prstGeom>
          <a:noFill/>
        </p:spPr>
      </p:pic>
      <p:pic>
        <p:nvPicPr>
          <p:cNvPr id="8" name="Picture 3"/>
          <p:cNvPicPr>
            <a:picLocks noChangeAspect="1" noChangeArrowheads="1"/>
          </p:cNvPicPr>
          <p:nvPr/>
        </p:nvPicPr>
        <p:blipFill>
          <a:blip r:embed="rId4" cstate="print"/>
          <a:srcRect/>
          <a:stretch>
            <a:fillRect/>
          </a:stretch>
        </p:blipFill>
        <p:spPr bwMode="auto">
          <a:xfrm>
            <a:off x="3833530" y="1118027"/>
            <a:ext cx="1476941" cy="1164131"/>
          </a:xfrm>
          <a:prstGeom prst="rect">
            <a:avLst/>
          </a:prstGeom>
          <a:noFill/>
        </p:spPr>
      </p:pic>
      <p:pic>
        <p:nvPicPr>
          <p:cNvPr id="9" name="Picture 3"/>
          <p:cNvPicPr>
            <a:picLocks noChangeAspect="1" noChangeArrowheads="1"/>
          </p:cNvPicPr>
          <p:nvPr/>
        </p:nvPicPr>
        <p:blipFill>
          <a:blip r:embed="rId5" cstate="print"/>
          <a:srcRect/>
          <a:stretch>
            <a:fillRect/>
          </a:stretch>
        </p:blipFill>
        <p:spPr bwMode="auto">
          <a:xfrm>
            <a:off x="7265245" y="299678"/>
            <a:ext cx="1227164" cy="772245"/>
          </a:xfrm>
          <a:prstGeom prst="rect">
            <a:avLst/>
          </a:prstGeom>
          <a:noFill/>
        </p:spPr>
      </p:pic>
      <p:pic>
        <p:nvPicPr>
          <p:cNvPr id="10" name="Picture 3"/>
          <p:cNvPicPr>
            <a:picLocks noChangeAspect="1" noChangeArrowheads="1"/>
          </p:cNvPicPr>
          <p:nvPr/>
        </p:nvPicPr>
        <p:blipFill>
          <a:blip r:embed="rId6" cstate="print"/>
          <a:srcRect/>
          <a:stretch>
            <a:fillRect/>
          </a:stretch>
        </p:blipFill>
        <p:spPr bwMode="auto">
          <a:xfrm>
            <a:off x="6613653" y="1118027"/>
            <a:ext cx="977387" cy="1164131"/>
          </a:xfrm>
          <a:prstGeom prst="rect">
            <a:avLst/>
          </a:prstGeom>
          <a:noFill/>
        </p:spPr>
      </p:pic>
      <p:pic>
        <p:nvPicPr>
          <p:cNvPr id="11" name="Picture 3"/>
          <p:cNvPicPr>
            <a:picLocks noChangeAspect="1" noChangeArrowheads="1"/>
          </p:cNvPicPr>
          <p:nvPr/>
        </p:nvPicPr>
        <p:blipFill>
          <a:blip r:embed="rId7" cstate="print"/>
          <a:srcRect/>
          <a:stretch>
            <a:fillRect/>
          </a:stretch>
        </p:blipFill>
        <p:spPr bwMode="auto">
          <a:xfrm>
            <a:off x="7276105" y="6316276"/>
            <a:ext cx="499553" cy="207469"/>
          </a:xfrm>
          <a:prstGeom prst="rect">
            <a:avLst/>
          </a:prstGeom>
          <a:noFill/>
        </p:spPr>
      </p:pic>
      <p:sp>
        <p:nvSpPr>
          <p:cNvPr id="2" name="TextBox 1"/>
          <p:cNvSpPr txBox="1"/>
          <p:nvPr/>
        </p:nvSpPr>
        <p:spPr>
          <a:xfrm>
            <a:off x="8134033" y="6143385"/>
            <a:ext cx="317395" cy="399551"/>
          </a:xfrm>
          <a:prstGeom prst="rect">
            <a:avLst/>
          </a:prstGeom>
          <a:noFill/>
        </p:spPr>
        <p:txBody>
          <a:bodyPr wrap="none" lIns="0" tIns="0" rIns="0" bIns="40087" rtlCol="0">
            <a:spAutoFit/>
          </a:bodyPr>
          <a:lstStyle/>
          <a:p>
            <a:pPr>
              <a:lnSpc>
                <a:spcPts val="964"/>
              </a:lnSpc>
              <a:tabLst>
                <a:tab pos="33406" algn="l"/>
              </a:tabLst>
            </a:pPr>
            <a:r>
              <a:rPr lang="en-US" altLang="zh-CN" sz="900" dirty="0" smtClean="0">
                <a:solidFill>
                  <a:srgbClr val="B2B2B2"/>
                </a:solidFill>
                <a:latin typeface="Times New Roman" pitchFamily="18" charset="0"/>
                <a:cs typeface="Times New Roman" pitchFamily="18" charset="0"/>
              </a:rPr>
              <a:t>..…….</a:t>
            </a:r>
          </a:p>
          <a:p>
            <a:pPr>
              <a:lnSpc>
                <a:spcPts val="1754"/>
              </a:lnSpc>
              <a:tabLst>
                <a:tab pos="33406" algn="l"/>
              </a:tabLst>
            </a:pPr>
            <a:r>
              <a:rPr lang="en-US" altLang="zh-CN" dirty="0" smtClean="0"/>
              <a:t>	</a:t>
            </a:r>
            <a:r>
              <a:rPr lang="en-US" altLang="zh-CN" sz="1400" dirty="0" smtClean="0">
                <a:solidFill>
                  <a:srgbClr val="B2B2B2"/>
                </a:solidFill>
                <a:latin typeface="Times New Roman" pitchFamily="18" charset="0"/>
                <a:cs typeface="Times New Roman" pitchFamily="18" charset="0"/>
              </a:rPr>
              <a:t>43</a:t>
            </a:r>
          </a:p>
        </p:txBody>
      </p:sp>
      <p:sp>
        <p:nvSpPr>
          <p:cNvPr id="12"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13" name="TextBox 1"/>
          <p:cNvSpPr txBox="1"/>
          <p:nvPr/>
        </p:nvSpPr>
        <p:spPr>
          <a:xfrm>
            <a:off x="1281463" y="714615"/>
            <a:ext cx="5644109" cy="386727"/>
          </a:xfrm>
          <a:prstGeom prst="rect">
            <a:avLst/>
          </a:prstGeom>
          <a:noFill/>
        </p:spPr>
        <p:txBody>
          <a:bodyPr wrap="none" lIns="0" tIns="0" rIns="0" bIns="40087" rtlCol="0">
            <a:spAutoFit/>
          </a:bodyPr>
          <a:lstStyle/>
          <a:p>
            <a:pPr>
              <a:lnSpc>
                <a:spcPts val="2718"/>
              </a:lnSpc>
            </a:pPr>
            <a:r>
              <a:rPr lang="en-US" altLang="zh-CN" sz="2500" b="1" dirty="0" smtClean="0">
                <a:solidFill>
                  <a:srgbClr val="666666"/>
                </a:solidFill>
                <a:latin typeface="Times New Roman" pitchFamily="18" charset="0"/>
                <a:cs typeface="Times New Roman" pitchFamily="18" charset="0"/>
              </a:rPr>
              <a:t>What</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are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Apple’s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main</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short-term</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risks?</a:t>
            </a:r>
          </a:p>
        </p:txBody>
      </p:sp>
      <p:sp>
        <p:nvSpPr>
          <p:cNvPr id="14" name="TextBox 1"/>
          <p:cNvSpPr txBox="1"/>
          <p:nvPr/>
        </p:nvSpPr>
        <p:spPr>
          <a:xfrm>
            <a:off x="738470" y="6281697"/>
            <a:ext cx="2672206" cy="245663"/>
          </a:xfrm>
          <a:prstGeom prst="rect">
            <a:avLst/>
          </a:prstGeom>
          <a:noFill/>
        </p:spPr>
        <p:txBody>
          <a:bodyPr wrap="none" lIns="0" tIns="0" rIns="0" bIns="40087" rtlCol="0">
            <a:spAutoFit/>
          </a:bodyPr>
          <a:lstStyle/>
          <a:p>
            <a:pPr>
              <a:lnSpc>
                <a:spcPts val="701"/>
              </a:lnSpc>
            </a:pPr>
            <a:r>
              <a:rPr lang="en-US" altLang="zh-CN" sz="500" dirty="0" smtClean="0">
                <a:solidFill>
                  <a:srgbClr val="666666"/>
                </a:solidFill>
                <a:latin typeface="Times New Roman" pitchFamily="18" charset="0"/>
                <a:cs typeface="Times New Roman" pitchFamily="18" charset="0"/>
              </a:rPr>
              <a:t>1</a:t>
            </a:r>
            <a:r>
              <a:rPr lang="en-US" altLang="zh-CN" sz="700" u="sng" dirty="0" smtClean="0">
                <a:solidFill>
                  <a:srgbClr val="8C8C8C"/>
                </a:solidFill>
                <a:latin typeface="Times New Roman" pitchFamily="18" charset="0"/>
                <a:cs typeface="Times New Roman" pitchFamily="18" charset="0"/>
              </a:rPr>
              <a:t>BusinessWeek</a:t>
            </a:r>
          </a:p>
          <a:p>
            <a:pPr>
              <a:lnSpc>
                <a:spcPts val="877"/>
              </a:lnSpc>
            </a:pPr>
            <a:r>
              <a:rPr lang="en-US" altLang="zh-CN" sz="500" dirty="0" smtClean="0">
                <a:solidFill>
                  <a:srgbClr val="666666"/>
                </a:solidFill>
                <a:latin typeface="Times New Roman" pitchFamily="18" charset="0"/>
                <a:cs typeface="Times New Roman" pitchFamily="18" charset="0"/>
              </a:rPr>
              <a:t>2</a:t>
            </a:r>
            <a:r>
              <a:rPr lang="en-US" altLang="zh-CN" sz="700" u="sng" dirty="0" smtClean="0">
                <a:solidFill>
                  <a:srgbClr val="8C8C8C"/>
                </a:solidFill>
                <a:latin typeface="Times New Roman" pitchFamily="18" charset="0"/>
                <a:cs typeface="Times New Roman" pitchFamily="18" charset="0"/>
              </a:rPr>
              <a:t>Apple’s Mistake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by</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Paul</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Graham</a:t>
            </a:r>
            <a:r>
              <a:rPr lang="en-US" altLang="zh-CN" sz="500" dirty="0" smtClean="0">
                <a:latin typeface="Times New Roman" pitchFamily="18" charset="0"/>
                <a:cs typeface="Times New Roman" pitchFamily="18" charset="0"/>
              </a:rPr>
              <a:t>  </a:t>
            </a:r>
            <a:r>
              <a:rPr lang="en-US" altLang="zh-CN" sz="500" dirty="0" smtClean="0">
                <a:solidFill>
                  <a:srgbClr val="666666"/>
                </a:solidFill>
                <a:latin typeface="Times New Roman" pitchFamily="18" charset="0"/>
                <a:cs typeface="Times New Roman" pitchFamily="18" charset="0"/>
              </a:rPr>
              <a:t>3</a:t>
            </a:r>
            <a:r>
              <a:rPr lang="en-US" altLang="zh-CN" sz="700" dirty="0" smtClean="0">
                <a:solidFill>
                  <a:srgbClr val="666666"/>
                </a:solidFill>
                <a:latin typeface="Times New Roman" pitchFamily="18" charset="0"/>
                <a:cs typeface="Times New Roman" pitchFamily="18" charset="0"/>
              </a:rPr>
              <a:t>Integrated</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Development</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Environment</a:t>
            </a:r>
          </a:p>
        </p:txBody>
      </p:sp>
      <p:sp>
        <p:nvSpPr>
          <p:cNvPr id="15" name="TextBox 1"/>
          <p:cNvSpPr txBox="1"/>
          <p:nvPr/>
        </p:nvSpPr>
        <p:spPr>
          <a:xfrm>
            <a:off x="933948" y="2455049"/>
            <a:ext cx="2021387" cy="3156716"/>
          </a:xfrm>
          <a:prstGeom prst="rect">
            <a:avLst/>
          </a:prstGeom>
          <a:noFill/>
        </p:spPr>
        <p:txBody>
          <a:bodyPr wrap="none" lIns="0" tIns="0" rIns="0" bIns="40087" rtlCol="0">
            <a:spAutoFit/>
          </a:bodyPr>
          <a:lstStyle/>
          <a:p>
            <a:pPr>
              <a:lnSpc>
                <a:spcPts val="1491"/>
              </a:lnSpc>
              <a:tabLst>
                <a:tab pos="334061" algn="l"/>
                <a:tab pos="356332" algn="l"/>
                <a:tab pos="434279" algn="l"/>
                <a:tab pos="523362" algn="l"/>
                <a:tab pos="556768" algn="l"/>
                <a:tab pos="824017" algn="l"/>
                <a:tab pos="901964" algn="l"/>
              </a:tabLst>
            </a:pPr>
            <a:r>
              <a:rPr lang="en-US" altLang="zh-CN" dirty="0" smtClean="0"/>
              <a:t>						</a:t>
            </a:r>
            <a:r>
              <a:rPr lang="en-US" altLang="zh-CN" sz="1400" dirty="0" smtClean="0">
                <a:solidFill>
                  <a:srgbClr val="23AA4A"/>
                </a:solidFill>
                <a:latin typeface="Times New Roman" pitchFamily="18" charset="0"/>
                <a:cs typeface="Times New Roman" pitchFamily="18" charset="0"/>
              </a:rPr>
              <a:t>Product</a:t>
            </a:r>
          </a:p>
          <a:p>
            <a:pPr>
              <a:lnSpc>
                <a:spcPts val="877"/>
              </a:lnSpc>
            </a:pPr>
            <a:endParaRPr lang="en-US" altLang="zh-CN" dirty="0" smtClean="0"/>
          </a:p>
          <a:p>
            <a:pPr>
              <a:lnSpc>
                <a:spcPts val="877"/>
              </a:lnSpc>
            </a:pPr>
            <a:endParaRPr lang="en-US" altLang="zh-CN" dirty="0" smtClean="0"/>
          </a:p>
          <a:p>
            <a:pPr>
              <a:lnSpc>
                <a:spcPts val="2192"/>
              </a:lnSpc>
              <a:tabLst>
                <a:tab pos="334061" algn="l"/>
                <a:tab pos="356332" algn="l"/>
                <a:tab pos="434279" algn="l"/>
                <a:tab pos="523362" algn="l"/>
                <a:tab pos="556768" algn="l"/>
                <a:tab pos="824017" algn="l"/>
                <a:tab pos="901964"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Apple’s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strategy</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a:t>
            </a:r>
          </a:p>
          <a:p>
            <a:pPr>
              <a:lnSpc>
                <a:spcPts val="1491"/>
              </a:lnSpc>
              <a:tabLst>
                <a:tab pos="334061" algn="l"/>
                <a:tab pos="356332" algn="l"/>
                <a:tab pos="434279" algn="l"/>
                <a:tab pos="523362" algn="l"/>
                <a:tab pos="556768" algn="l"/>
                <a:tab pos="824017" algn="l"/>
                <a:tab pos="901964" algn="l"/>
              </a:tabLst>
            </a:pPr>
            <a:r>
              <a:rPr lang="en-US" altLang="zh-CN" dirty="0" smtClean="0"/>
              <a:t>	</a:t>
            </a:r>
            <a:r>
              <a:rPr lang="en-US" altLang="zh-CN" sz="1200" b="1" dirty="0" smtClean="0">
                <a:solidFill>
                  <a:srgbClr val="666666"/>
                </a:solidFill>
                <a:latin typeface="Times New Roman" pitchFamily="18" charset="0"/>
                <a:cs typeface="Times New Roman" pitchFamily="18" charset="0"/>
              </a:rPr>
              <a:t>limited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number</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of</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high</a:t>
            </a:r>
          </a:p>
          <a:p>
            <a:pPr>
              <a:lnSpc>
                <a:spcPts val="1491"/>
              </a:lnSpc>
              <a:tabLst>
                <a:tab pos="334061" algn="l"/>
                <a:tab pos="356332" algn="l"/>
                <a:tab pos="434279" algn="l"/>
                <a:tab pos="523362" algn="l"/>
                <a:tab pos="556768" algn="l"/>
                <a:tab pos="824017" algn="l"/>
                <a:tab pos="901964"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quality</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products.</a:t>
            </a:r>
          </a:p>
          <a:p>
            <a:pPr>
              <a:lnSpc>
                <a:spcPts val="877"/>
              </a:lnSpc>
            </a:pPr>
            <a:endParaRPr lang="en-US" altLang="zh-CN" dirty="0" smtClean="0"/>
          </a:p>
          <a:p>
            <a:pPr>
              <a:lnSpc>
                <a:spcPts val="2017"/>
              </a:lnSpc>
              <a:tabLst>
                <a:tab pos="334061" algn="l"/>
                <a:tab pos="356332" algn="l"/>
                <a:tab pos="434279" algn="l"/>
                <a:tab pos="523362" algn="l"/>
                <a:tab pos="556768" algn="l"/>
                <a:tab pos="824017" algn="l"/>
                <a:tab pos="901964"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If</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products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had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to</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be</a:t>
            </a:r>
          </a:p>
          <a:p>
            <a:pPr>
              <a:lnSpc>
                <a:spcPts val="1491"/>
              </a:lnSpc>
              <a:tabLst>
                <a:tab pos="334061" algn="l"/>
                <a:tab pos="356332" algn="l"/>
                <a:tab pos="434279" algn="l"/>
                <a:tab pos="523362" algn="l"/>
                <a:tab pos="556768" algn="l"/>
                <a:tab pos="824017" algn="l"/>
                <a:tab pos="901964" algn="l"/>
              </a:tabLst>
            </a:pPr>
            <a:r>
              <a:rPr lang="en-US" altLang="zh-CN" dirty="0" smtClean="0"/>
              <a:t>				</a:t>
            </a:r>
            <a:r>
              <a:rPr lang="en-US" altLang="zh-CN" sz="1200" b="1" dirty="0" smtClean="0">
                <a:solidFill>
                  <a:srgbClr val="666666"/>
                </a:solidFill>
                <a:latin typeface="Times New Roman" pitchFamily="18" charset="0"/>
                <a:cs typeface="Times New Roman" pitchFamily="18" charset="0"/>
              </a:rPr>
              <a:t>recalled</a:t>
            </a:r>
            <a:r>
              <a:rPr lang="en-US" altLang="zh-CN" sz="1200" dirty="0" smtClean="0">
                <a:solidFill>
                  <a:srgbClr val="666666"/>
                </a:solidFill>
                <a:latin typeface="Times New Roman" pitchFamily="18" charset="0"/>
                <a:cs typeface="Times New Roman" pitchFamily="18" charset="0"/>
              </a:rPr>
              <a: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would</a:t>
            </a:r>
          </a:p>
          <a:p>
            <a:pPr>
              <a:lnSpc>
                <a:spcPts val="1491"/>
              </a:lnSpc>
              <a:tabLst>
                <a:tab pos="334061" algn="l"/>
                <a:tab pos="356332" algn="l"/>
                <a:tab pos="434279" algn="l"/>
                <a:tab pos="523362" algn="l"/>
                <a:tab pos="556768" algn="l"/>
                <a:tab pos="824017" algn="l"/>
                <a:tab pos="901964"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dramatically</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impact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the</a:t>
            </a:r>
          </a:p>
          <a:p>
            <a:pPr>
              <a:lnSpc>
                <a:spcPts val="1491"/>
              </a:lnSpc>
              <a:tabLst>
                <a:tab pos="334061" algn="l"/>
                <a:tab pos="356332" algn="l"/>
                <a:tab pos="434279" algn="l"/>
                <a:tab pos="523362" algn="l"/>
                <a:tab pos="556768" algn="l"/>
                <a:tab pos="824017" algn="l"/>
                <a:tab pos="901964"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brand.</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140"/>
              </a:lnSpc>
              <a:tabLst>
                <a:tab pos="334061" algn="l"/>
                <a:tab pos="356332" algn="l"/>
                <a:tab pos="434279" algn="l"/>
                <a:tab pos="523362" algn="l"/>
                <a:tab pos="556768" algn="l"/>
                <a:tab pos="824017" algn="l"/>
                <a:tab pos="901964" algn="l"/>
              </a:tabLst>
            </a:pPr>
            <a:r>
              <a:rPr lang="en-US" altLang="zh-CN" sz="1000" dirty="0" smtClean="0">
                <a:solidFill>
                  <a:srgbClr val="666666"/>
                </a:solidFill>
                <a:latin typeface="Times New Roman" pitchFamily="18" charset="0"/>
                <a:cs typeface="Times New Roman" pitchFamily="18" charset="0"/>
              </a:rPr>
              <a:t>Heating</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issue</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in</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Apple</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III</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released</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in</a:t>
            </a:r>
          </a:p>
          <a:p>
            <a:pPr>
              <a:lnSpc>
                <a:spcPts val="1140"/>
              </a:lnSpc>
              <a:tabLst>
                <a:tab pos="334061" algn="l"/>
                <a:tab pos="356332" algn="l"/>
                <a:tab pos="434279" algn="l"/>
                <a:tab pos="523362" algn="l"/>
                <a:tab pos="556768" algn="l"/>
                <a:tab pos="824017" algn="l"/>
                <a:tab pos="901964" algn="l"/>
              </a:tabLst>
            </a:pPr>
            <a:r>
              <a:rPr lang="en-US" altLang="zh-CN" sz="1000" dirty="0" smtClean="0">
                <a:solidFill>
                  <a:srgbClr val="666666"/>
                </a:solidFill>
                <a:latin typeface="Times New Roman" pitchFamily="18" charset="0"/>
                <a:cs typeface="Times New Roman" pitchFamily="18" charset="0"/>
              </a:rPr>
              <a:t>1980,</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due</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to</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Steve</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Jobs’</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insistence</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that</a:t>
            </a:r>
          </a:p>
          <a:p>
            <a:pPr>
              <a:lnSpc>
                <a:spcPts val="1140"/>
              </a:lnSpc>
              <a:tabLst>
                <a:tab pos="334061" algn="l"/>
                <a:tab pos="356332" algn="l"/>
                <a:tab pos="434279" algn="l"/>
                <a:tab pos="523362" algn="l"/>
                <a:tab pos="556768" algn="l"/>
                <a:tab pos="824017" algn="l"/>
                <a:tab pos="901964" algn="l"/>
              </a:tabLst>
            </a:pPr>
            <a:r>
              <a:rPr lang="en-US" altLang="zh-CN" sz="1000" dirty="0" smtClean="0">
                <a:solidFill>
                  <a:srgbClr val="666666"/>
                </a:solidFill>
                <a:latin typeface="Times New Roman" pitchFamily="18" charset="0"/>
                <a:cs typeface="Times New Roman" pitchFamily="18" charset="0"/>
              </a:rPr>
              <a:t>the</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computer</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should</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have</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no</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fans.</a:t>
            </a:r>
          </a:p>
          <a:p>
            <a:pPr>
              <a:lnSpc>
                <a:spcPts val="877"/>
              </a:lnSpc>
            </a:pPr>
            <a:endParaRPr lang="en-US" altLang="zh-CN" dirty="0" smtClean="0"/>
          </a:p>
          <a:p>
            <a:pPr>
              <a:lnSpc>
                <a:spcPts val="1491"/>
              </a:lnSpc>
              <a:tabLst>
                <a:tab pos="334061" algn="l"/>
                <a:tab pos="356332" algn="l"/>
                <a:tab pos="434279" algn="l"/>
                <a:tab pos="523362" algn="l"/>
                <a:tab pos="556768" algn="l"/>
                <a:tab pos="824017" algn="l"/>
                <a:tab pos="901964" algn="l"/>
              </a:tabLst>
            </a:pPr>
            <a:r>
              <a:rPr lang="en-US" altLang="zh-CN" sz="1000" dirty="0" smtClean="0">
                <a:solidFill>
                  <a:srgbClr val="666666"/>
                </a:solidFill>
                <a:latin typeface="Times New Roman" pitchFamily="18" charset="0"/>
                <a:cs typeface="Times New Roman" pitchFamily="18" charset="0"/>
              </a:rPr>
              <a:t>iPhone</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4</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antenna</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controversy</a:t>
            </a:r>
          </a:p>
        </p:txBody>
      </p:sp>
      <p:sp>
        <p:nvSpPr>
          <p:cNvPr id="16" name="TextBox 1"/>
          <p:cNvSpPr txBox="1"/>
          <p:nvPr/>
        </p:nvSpPr>
        <p:spPr>
          <a:xfrm>
            <a:off x="6005501" y="2466575"/>
            <a:ext cx="2099934" cy="3426021"/>
          </a:xfrm>
          <a:prstGeom prst="rect">
            <a:avLst/>
          </a:prstGeom>
          <a:noFill/>
        </p:spPr>
        <p:txBody>
          <a:bodyPr wrap="none" lIns="0" tIns="0" rIns="0" bIns="40087" rtlCol="0">
            <a:spAutoFit/>
          </a:bodyPr>
          <a:lstStyle/>
          <a:p>
            <a:pPr>
              <a:lnSpc>
                <a:spcPts val="1491"/>
              </a:lnSpc>
              <a:tabLst>
                <a:tab pos="233843" algn="l"/>
                <a:tab pos="244978" algn="l"/>
                <a:tab pos="278384" algn="l"/>
                <a:tab pos="289519" algn="l"/>
                <a:tab pos="378602" algn="l"/>
                <a:tab pos="679257" algn="l"/>
                <a:tab pos="734934" algn="l"/>
              </a:tabLst>
            </a:pPr>
            <a:r>
              <a:rPr lang="en-US" altLang="zh-CN" dirty="0" smtClean="0"/>
              <a:t>						</a:t>
            </a:r>
            <a:r>
              <a:rPr lang="en-US" altLang="zh-CN" sz="1400" dirty="0" smtClean="0">
                <a:solidFill>
                  <a:srgbClr val="EC008C"/>
                </a:solidFill>
                <a:latin typeface="Times New Roman" pitchFamily="18" charset="0"/>
                <a:cs typeface="Times New Roman" pitchFamily="18" charset="0"/>
              </a:rPr>
              <a:t>Steve</a:t>
            </a:r>
            <a:r>
              <a:rPr lang="en-US" altLang="zh-CN" sz="1400" dirty="0" smtClean="0">
                <a:latin typeface="Times New Roman" pitchFamily="18" charset="0"/>
                <a:cs typeface="Times New Roman" pitchFamily="18" charset="0"/>
              </a:rPr>
              <a:t> </a:t>
            </a:r>
            <a:r>
              <a:rPr lang="en-US" altLang="zh-CN" sz="1400" dirty="0" smtClean="0">
                <a:solidFill>
                  <a:srgbClr val="EC008C"/>
                </a:solidFill>
                <a:latin typeface="Times New Roman" pitchFamily="18" charset="0"/>
                <a:cs typeface="Times New Roman" pitchFamily="18" charset="0"/>
              </a:rPr>
              <a:t>Jobs</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017"/>
              </a:lnSpc>
              <a:tabLst>
                <a:tab pos="233843" algn="l"/>
                <a:tab pos="244978" algn="l"/>
                <a:tab pos="278384" algn="l"/>
                <a:tab pos="289519" algn="l"/>
                <a:tab pos="378602" algn="l"/>
                <a:tab pos="679257" algn="l"/>
                <a:tab pos="734934"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Apple’s</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nightmare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began</a:t>
            </a:r>
          </a:p>
          <a:p>
            <a:pPr>
              <a:lnSpc>
                <a:spcPts val="1491"/>
              </a:lnSpc>
              <a:tabLst>
                <a:tab pos="233843" algn="l"/>
                <a:tab pos="244978" algn="l"/>
                <a:tab pos="278384" algn="l"/>
                <a:tab pos="289519" algn="l"/>
                <a:tab pos="378602" algn="l"/>
                <a:tab pos="679257" algn="l"/>
                <a:tab pos="734934"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with</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Jobs’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departure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and</a:t>
            </a:r>
          </a:p>
          <a:p>
            <a:pPr>
              <a:lnSpc>
                <a:spcPts val="1491"/>
              </a:lnSpc>
              <a:tabLst>
                <a:tab pos="233843" algn="l"/>
                <a:tab pos="244978" algn="l"/>
                <a:tab pos="278384" algn="l"/>
                <a:tab pos="289519" algn="l"/>
                <a:tab pos="378602" algn="l"/>
                <a:tab pos="679257" algn="l"/>
                <a:tab pos="734934"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ended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with</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his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return.</a:t>
            </a:r>
          </a:p>
          <a:p>
            <a:pPr>
              <a:lnSpc>
                <a:spcPts val="877"/>
              </a:lnSpc>
            </a:pPr>
            <a:endParaRPr lang="en-US" altLang="zh-CN" dirty="0" smtClean="0"/>
          </a:p>
          <a:p>
            <a:pPr>
              <a:lnSpc>
                <a:spcPts val="2017"/>
              </a:lnSpc>
              <a:tabLst>
                <a:tab pos="233843" algn="l"/>
                <a:tab pos="244978" algn="l"/>
                <a:tab pos="278384" algn="l"/>
                <a:tab pos="289519" algn="l"/>
                <a:tab pos="378602" algn="l"/>
                <a:tab pos="679257" algn="l"/>
                <a:tab pos="734934"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Its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capacity</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to</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focus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may</a:t>
            </a:r>
          </a:p>
          <a:p>
            <a:pPr>
              <a:lnSpc>
                <a:spcPts val="1491"/>
              </a:lnSpc>
              <a:tabLst>
                <a:tab pos="233843" algn="l"/>
                <a:tab pos="244978" algn="l"/>
                <a:tab pos="278384" algn="l"/>
                <a:tab pos="289519" algn="l"/>
                <a:tab pos="378602" algn="l"/>
                <a:tab pos="679257" algn="l"/>
                <a:tab pos="734934"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be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significantly</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impeded</a:t>
            </a:r>
          </a:p>
          <a:p>
            <a:pPr>
              <a:lnSpc>
                <a:spcPts val="1491"/>
              </a:lnSpc>
              <a:tabLst>
                <a:tab pos="233843" algn="l"/>
                <a:tab pos="244978" algn="l"/>
                <a:tab pos="278384" algn="l"/>
                <a:tab pos="289519" algn="l"/>
                <a:tab pos="378602" algn="l"/>
                <a:tab pos="679257" algn="l"/>
                <a:tab pos="734934"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without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him</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929"/>
              </a:lnSpc>
              <a:tabLst>
                <a:tab pos="233843" algn="l"/>
                <a:tab pos="244978" algn="l"/>
                <a:tab pos="278384" algn="l"/>
                <a:tab pos="289519" algn="l"/>
                <a:tab pos="378602" algn="l"/>
                <a:tab pos="679257" algn="l"/>
                <a:tab pos="734934" algn="l"/>
              </a:tabLst>
            </a:pPr>
            <a:r>
              <a:rPr lang="en-US" altLang="zh-CN" sz="1000" dirty="0" smtClean="0">
                <a:solidFill>
                  <a:srgbClr val="666666"/>
                </a:solidFill>
                <a:latin typeface="Times New Roman" pitchFamily="18" charset="0"/>
                <a:cs typeface="Times New Roman" pitchFamily="18" charset="0"/>
              </a:rPr>
              <a:t>“Apple</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desperately</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needs</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a</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great</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day-to-</a:t>
            </a:r>
          </a:p>
          <a:p>
            <a:pPr>
              <a:lnSpc>
                <a:spcPts val="1140"/>
              </a:lnSpc>
              <a:tabLst>
                <a:tab pos="233843" algn="l"/>
                <a:tab pos="244978" algn="l"/>
                <a:tab pos="278384" algn="l"/>
                <a:tab pos="289519" algn="l"/>
                <a:tab pos="378602" algn="l"/>
                <a:tab pos="679257" algn="l"/>
                <a:tab pos="734934" algn="l"/>
              </a:tabLst>
            </a:pPr>
            <a:r>
              <a:rPr lang="en-US" altLang="zh-CN" sz="1000" dirty="0" smtClean="0">
                <a:solidFill>
                  <a:srgbClr val="666666"/>
                </a:solidFill>
                <a:latin typeface="Times New Roman" pitchFamily="18" charset="0"/>
                <a:cs typeface="Times New Roman" pitchFamily="18" charset="0"/>
              </a:rPr>
              <a:t>day</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manager,</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visionary,</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leader</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and</a:t>
            </a:r>
          </a:p>
          <a:p>
            <a:pPr>
              <a:lnSpc>
                <a:spcPts val="1140"/>
              </a:lnSpc>
              <a:tabLst>
                <a:tab pos="233843" algn="l"/>
                <a:tab pos="244978" algn="l"/>
                <a:tab pos="278384" algn="l"/>
                <a:tab pos="289519" algn="l"/>
                <a:tab pos="378602" algn="l"/>
                <a:tab pos="679257" algn="l"/>
                <a:tab pos="734934" algn="l"/>
              </a:tabLst>
            </a:pPr>
            <a:r>
              <a:rPr lang="en-US" altLang="zh-CN" sz="1000" dirty="0" smtClean="0">
                <a:solidFill>
                  <a:srgbClr val="666666"/>
                </a:solidFill>
                <a:latin typeface="Times New Roman" pitchFamily="18" charset="0"/>
                <a:cs typeface="Times New Roman" pitchFamily="18" charset="0"/>
              </a:rPr>
              <a:t>politician.</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The</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only</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person</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who’s</a:t>
            </a:r>
          </a:p>
          <a:p>
            <a:pPr>
              <a:lnSpc>
                <a:spcPts val="1228"/>
              </a:lnSpc>
              <a:tabLst>
                <a:tab pos="233843" algn="l"/>
                <a:tab pos="244978" algn="l"/>
                <a:tab pos="278384" algn="l"/>
                <a:tab pos="289519" algn="l"/>
                <a:tab pos="378602" algn="l"/>
                <a:tab pos="679257" algn="l"/>
                <a:tab pos="734934" algn="l"/>
              </a:tabLst>
            </a:pPr>
            <a:r>
              <a:rPr lang="en-US" altLang="zh-CN" sz="1000" dirty="0" smtClean="0">
                <a:solidFill>
                  <a:srgbClr val="666666"/>
                </a:solidFill>
                <a:latin typeface="Times New Roman" pitchFamily="18" charset="0"/>
                <a:cs typeface="Times New Roman" pitchFamily="18" charset="0"/>
              </a:rPr>
              <a:t>qualified</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to</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run</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this</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company</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was</a:t>
            </a:r>
          </a:p>
          <a:p>
            <a:pPr>
              <a:lnSpc>
                <a:spcPts val="1140"/>
              </a:lnSpc>
              <a:tabLst>
                <a:tab pos="233843" algn="l"/>
                <a:tab pos="244978" algn="l"/>
                <a:tab pos="278384" algn="l"/>
                <a:tab pos="289519" algn="l"/>
                <a:tab pos="378602" algn="l"/>
                <a:tab pos="679257" algn="l"/>
                <a:tab pos="734934" algn="l"/>
              </a:tabLst>
            </a:pPr>
            <a:r>
              <a:rPr lang="en-US" altLang="zh-CN" sz="1000" dirty="0" smtClean="0">
                <a:solidFill>
                  <a:srgbClr val="666666"/>
                </a:solidFill>
                <a:latin typeface="Times New Roman" pitchFamily="18" charset="0"/>
                <a:cs typeface="Times New Roman" pitchFamily="18" charset="0"/>
              </a:rPr>
              <a:t>crucified</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2,000</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years</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ago.”</a:t>
            </a:r>
          </a:p>
          <a:p>
            <a:pPr>
              <a:lnSpc>
                <a:spcPts val="1140"/>
              </a:lnSpc>
              <a:tabLst>
                <a:tab pos="233843" algn="l"/>
                <a:tab pos="244978" algn="l"/>
                <a:tab pos="278384" algn="l"/>
                <a:tab pos="289519" algn="l"/>
                <a:tab pos="378602" algn="l"/>
                <a:tab pos="679257" algn="l"/>
                <a:tab pos="734934" algn="l"/>
              </a:tabLst>
            </a:pPr>
            <a:r>
              <a:rPr lang="en-US" altLang="zh-CN" sz="1000" dirty="0" smtClean="0">
                <a:solidFill>
                  <a:srgbClr val="8C8C8C"/>
                </a:solidFill>
                <a:latin typeface="Times New Roman" pitchFamily="18" charset="0"/>
                <a:cs typeface="Times New Roman" pitchFamily="18" charset="0"/>
              </a:rPr>
              <a:t>Michael</a:t>
            </a:r>
            <a:r>
              <a:rPr lang="en-US" altLang="zh-CN" sz="1000" dirty="0" smtClean="0">
                <a:latin typeface="Times New Roman" pitchFamily="18" charset="0"/>
                <a:cs typeface="Times New Roman" pitchFamily="18" charset="0"/>
              </a:rPr>
              <a:t> </a:t>
            </a:r>
            <a:r>
              <a:rPr lang="en-US" altLang="zh-CN" sz="1000" dirty="0" smtClean="0">
                <a:solidFill>
                  <a:srgbClr val="8C8C8C"/>
                </a:solidFill>
                <a:latin typeface="Times New Roman" pitchFamily="18" charset="0"/>
                <a:cs typeface="Times New Roman" pitchFamily="18" charset="0"/>
              </a:rPr>
              <a:t>Murphy,</a:t>
            </a:r>
            <a:r>
              <a:rPr lang="en-US" altLang="zh-CN" sz="1000" dirty="0" smtClean="0">
                <a:latin typeface="Times New Roman" pitchFamily="18" charset="0"/>
                <a:cs typeface="Times New Roman" pitchFamily="18" charset="0"/>
              </a:rPr>
              <a:t> </a:t>
            </a:r>
            <a:r>
              <a:rPr lang="en-US" altLang="zh-CN" sz="1000" dirty="0" smtClean="0">
                <a:solidFill>
                  <a:srgbClr val="8C8C8C"/>
                </a:solidFill>
                <a:latin typeface="Times New Roman" pitchFamily="18" charset="0"/>
                <a:cs typeface="Times New Roman" pitchFamily="18" charset="0"/>
              </a:rPr>
              <a:t>San</a:t>
            </a:r>
            <a:r>
              <a:rPr lang="en-US" altLang="zh-CN" sz="1000" dirty="0" smtClean="0">
                <a:latin typeface="Times New Roman" pitchFamily="18" charset="0"/>
                <a:cs typeface="Times New Roman" pitchFamily="18" charset="0"/>
              </a:rPr>
              <a:t> </a:t>
            </a:r>
            <a:r>
              <a:rPr lang="en-US" altLang="zh-CN" sz="1000" dirty="0" smtClean="0">
                <a:solidFill>
                  <a:srgbClr val="8C8C8C"/>
                </a:solidFill>
                <a:latin typeface="Times New Roman" pitchFamily="18" charset="0"/>
                <a:cs typeface="Times New Roman" pitchFamily="18" charset="0"/>
              </a:rPr>
              <a:t>Francisco</a:t>
            </a:r>
          </a:p>
          <a:p>
            <a:pPr>
              <a:lnSpc>
                <a:spcPts val="1140"/>
              </a:lnSpc>
              <a:tabLst>
                <a:tab pos="233843" algn="l"/>
                <a:tab pos="244978" algn="l"/>
                <a:tab pos="278384" algn="l"/>
                <a:tab pos="289519" algn="l"/>
                <a:tab pos="378602" algn="l"/>
                <a:tab pos="679257" algn="l"/>
                <a:tab pos="734934" algn="l"/>
              </a:tabLst>
            </a:pPr>
            <a:r>
              <a:rPr lang="en-US" altLang="zh-CN" sz="1000" dirty="0" smtClean="0">
                <a:solidFill>
                  <a:srgbClr val="8C8C8C"/>
                </a:solidFill>
                <a:latin typeface="Times New Roman" pitchFamily="18" charset="0"/>
                <a:cs typeface="Times New Roman" pitchFamily="18" charset="0"/>
              </a:rPr>
              <a:t>Chronicle,</a:t>
            </a:r>
            <a:r>
              <a:rPr lang="en-US" altLang="zh-CN" sz="1000" dirty="0" smtClean="0">
                <a:latin typeface="Times New Roman" pitchFamily="18" charset="0"/>
                <a:cs typeface="Times New Roman" pitchFamily="18" charset="0"/>
              </a:rPr>
              <a:t> </a:t>
            </a:r>
            <a:r>
              <a:rPr lang="en-US" altLang="zh-CN" sz="1000" dirty="0" smtClean="0">
                <a:solidFill>
                  <a:srgbClr val="8C8C8C"/>
                </a:solidFill>
                <a:latin typeface="Times New Roman" pitchFamily="18" charset="0"/>
                <a:cs typeface="Times New Roman" pitchFamily="18" charset="0"/>
              </a:rPr>
              <a:t>September</a:t>
            </a:r>
            <a:r>
              <a:rPr lang="en-US" altLang="zh-CN" sz="1000" dirty="0" smtClean="0">
                <a:latin typeface="Times New Roman" pitchFamily="18" charset="0"/>
                <a:cs typeface="Times New Roman" pitchFamily="18" charset="0"/>
              </a:rPr>
              <a:t> </a:t>
            </a:r>
            <a:r>
              <a:rPr lang="en-US" altLang="zh-CN" sz="1000" dirty="0" smtClean="0">
                <a:solidFill>
                  <a:srgbClr val="8C8C8C"/>
                </a:solidFill>
                <a:latin typeface="Times New Roman" pitchFamily="18" charset="0"/>
                <a:cs typeface="Times New Roman" pitchFamily="18" charset="0"/>
              </a:rPr>
              <a:t>11,</a:t>
            </a:r>
            <a:r>
              <a:rPr lang="en-US" altLang="zh-CN" sz="1000" dirty="0" smtClean="0">
                <a:latin typeface="Times New Roman" pitchFamily="18" charset="0"/>
                <a:cs typeface="Times New Roman" pitchFamily="18" charset="0"/>
              </a:rPr>
              <a:t> </a:t>
            </a:r>
            <a:r>
              <a:rPr lang="en-US" altLang="zh-CN" sz="1000" dirty="0" smtClean="0">
                <a:solidFill>
                  <a:srgbClr val="8C8C8C"/>
                </a:solidFill>
                <a:latin typeface="Times New Roman" pitchFamily="18" charset="0"/>
                <a:cs typeface="Times New Roman" pitchFamily="18" charset="0"/>
              </a:rPr>
              <a:t>1997</a:t>
            </a:r>
          </a:p>
        </p:txBody>
      </p:sp>
      <p:sp>
        <p:nvSpPr>
          <p:cNvPr id="17" name="TextBox 1"/>
          <p:cNvSpPr txBox="1"/>
          <p:nvPr/>
        </p:nvSpPr>
        <p:spPr>
          <a:xfrm>
            <a:off x="3475154" y="2478101"/>
            <a:ext cx="2122376" cy="3579909"/>
          </a:xfrm>
          <a:prstGeom prst="rect">
            <a:avLst/>
          </a:prstGeom>
          <a:noFill/>
        </p:spPr>
        <p:txBody>
          <a:bodyPr wrap="none" lIns="0" tIns="0" rIns="0" bIns="40087" rtlCol="0">
            <a:spAutoFit/>
          </a:bodyPr>
          <a:lstStyle/>
          <a:p>
            <a:pPr>
              <a:lnSpc>
                <a:spcPts val="1491"/>
              </a:lnSpc>
              <a:tabLst>
                <a:tab pos="244978" algn="l"/>
                <a:tab pos="278384" algn="l"/>
                <a:tab pos="289519" algn="l"/>
                <a:tab pos="579039" algn="l"/>
                <a:tab pos="612445" algn="l"/>
              </a:tabLst>
            </a:pPr>
            <a:r>
              <a:rPr lang="en-US" altLang="zh-CN" dirty="0" smtClean="0"/>
              <a:t>					</a:t>
            </a:r>
            <a:r>
              <a:rPr lang="en-US" altLang="zh-CN" sz="1400" dirty="0" smtClean="0">
                <a:solidFill>
                  <a:srgbClr val="303188"/>
                </a:solidFill>
                <a:latin typeface="Times New Roman" pitchFamily="18" charset="0"/>
                <a:cs typeface="Times New Roman" pitchFamily="18" charset="0"/>
              </a:rPr>
              <a:t>Brand</a:t>
            </a:r>
            <a:r>
              <a:rPr lang="en-US" altLang="zh-CN" sz="1400" dirty="0" smtClean="0">
                <a:latin typeface="Times New Roman" pitchFamily="18" charset="0"/>
                <a:cs typeface="Times New Roman" pitchFamily="18" charset="0"/>
              </a:rPr>
              <a:t> </a:t>
            </a:r>
            <a:r>
              <a:rPr lang="en-US" altLang="zh-CN" sz="1400" dirty="0" smtClean="0">
                <a:solidFill>
                  <a:srgbClr val="303188"/>
                </a:solidFill>
                <a:latin typeface="Times New Roman" pitchFamily="18" charset="0"/>
                <a:cs typeface="Times New Roman" pitchFamily="18" charset="0"/>
              </a:rPr>
              <a:t>image</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017"/>
              </a:lnSpc>
              <a:tabLst>
                <a:tab pos="244978" algn="l"/>
                <a:tab pos="278384" algn="l"/>
                <a:tab pos="289519" algn="l"/>
                <a:tab pos="579039" algn="l"/>
                <a:tab pos="612445"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Apple’s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strategy</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of</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strict</a:t>
            </a:r>
          </a:p>
          <a:p>
            <a:pPr>
              <a:lnSpc>
                <a:spcPts val="1491"/>
              </a:lnSpc>
              <a:tabLst>
                <a:tab pos="244978" algn="l"/>
                <a:tab pos="278384" algn="l"/>
                <a:tab pos="289519" algn="l"/>
                <a:tab pos="579039" algn="l"/>
                <a:tab pos="612445"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product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control</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can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come</a:t>
            </a:r>
          </a:p>
          <a:p>
            <a:pPr>
              <a:lnSpc>
                <a:spcPts val="1491"/>
              </a:lnSpc>
              <a:tabLst>
                <a:tab pos="244978" algn="l"/>
                <a:tab pos="278384" algn="l"/>
                <a:tab pos="289519" algn="l"/>
                <a:tab pos="579039" algn="l"/>
                <a:tab pos="612445"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across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as</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evil</a:t>
            </a:r>
            <a:r>
              <a:rPr lang="en-US" altLang="zh-CN" sz="1200" dirty="0" smtClean="0">
                <a:solidFill>
                  <a:srgbClr val="666666"/>
                </a:solidFill>
                <a:latin typeface="Times New Roman" pitchFamily="18" charset="0"/>
                <a:cs typeface="Times New Roman" pitchFamily="18" charset="0"/>
              </a:rPr>
              <a:t>.</a:t>
            </a:r>
          </a:p>
          <a:p>
            <a:pPr>
              <a:lnSpc>
                <a:spcPts val="877"/>
              </a:lnSpc>
            </a:pPr>
            <a:endParaRPr lang="en-US" altLang="zh-CN" dirty="0" smtClean="0"/>
          </a:p>
          <a:p>
            <a:pPr>
              <a:lnSpc>
                <a:spcPts val="2017"/>
              </a:lnSpc>
              <a:tabLst>
                <a:tab pos="244978" algn="l"/>
                <a:tab pos="278384" algn="l"/>
                <a:tab pos="289519" algn="l"/>
                <a:tab pos="579039" algn="l"/>
                <a:tab pos="612445"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Developer</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lock-in: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Xcode</a:t>
            </a:r>
          </a:p>
          <a:p>
            <a:pPr>
              <a:lnSpc>
                <a:spcPts val="1491"/>
              </a:lnSpc>
              <a:tabLst>
                <a:tab pos="244978" algn="l"/>
                <a:tab pos="278384" algn="l"/>
                <a:tab pos="289519" algn="l"/>
                <a:tab pos="579039" algn="l"/>
                <a:tab pos="612445"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(only</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IDE</a:t>
            </a:r>
            <a:r>
              <a:rPr lang="en-US" altLang="zh-CN" sz="800" dirty="0" smtClean="0">
                <a:solidFill>
                  <a:srgbClr val="666666"/>
                </a:solidFill>
                <a:latin typeface="Times New Roman" pitchFamily="18" charset="0"/>
                <a:cs typeface="Times New Roman" pitchFamily="18" charset="0"/>
              </a:rPr>
              <a:t>3</a:t>
            </a:r>
            <a:r>
              <a:rPr lang="en-US" altLang="zh-CN" sz="1200" dirty="0" smtClean="0">
                <a:solidFill>
                  <a:srgbClr val="666666"/>
                </a:solidFill>
                <a:latin typeface="Times New Roman" pitchFamily="18" charset="0"/>
                <a:cs typeface="Times New Roman" pitchFamily="18" charset="0"/>
              </a:rPr>
              <a: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Objective-C</a:t>
            </a:r>
          </a:p>
          <a:p>
            <a:pPr>
              <a:lnSpc>
                <a:spcPts val="1491"/>
              </a:lnSpc>
              <a:tabLst>
                <a:tab pos="244978" algn="l"/>
                <a:tab pos="278384" algn="l"/>
                <a:tab pos="289519" algn="l"/>
                <a:tab pos="579039" algn="l"/>
                <a:tab pos="612445"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(only</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language)</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929"/>
              </a:lnSpc>
              <a:tabLst>
                <a:tab pos="244978" algn="l"/>
                <a:tab pos="278384" algn="l"/>
                <a:tab pos="289519" algn="l"/>
                <a:tab pos="579039" algn="l"/>
                <a:tab pos="612445" algn="l"/>
              </a:tabLst>
            </a:pPr>
            <a:r>
              <a:rPr lang="en-US" altLang="zh-CN" sz="1000" dirty="0" smtClean="0">
                <a:solidFill>
                  <a:srgbClr val="666666"/>
                </a:solidFill>
                <a:latin typeface="Times New Roman" pitchFamily="18" charset="0"/>
                <a:cs typeface="Times New Roman" pitchFamily="18" charset="0"/>
              </a:rPr>
              <a:t>“We</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have</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created</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for</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the</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first</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time</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in</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all</a:t>
            </a:r>
          </a:p>
          <a:p>
            <a:pPr>
              <a:lnSpc>
                <a:spcPts val="1140"/>
              </a:lnSpc>
              <a:tabLst>
                <a:tab pos="244978" algn="l"/>
                <a:tab pos="278384" algn="l"/>
                <a:tab pos="289519" algn="l"/>
                <a:tab pos="579039" algn="l"/>
                <a:tab pos="612445" algn="l"/>
              </a:tabLst>
            </a:pPr>
            <a:r>
              <a:rPr lang="en-US" altLang="zh-CN" sz="1000" dirty="0" smtClean="0">
                <a:solidFill>
                  <a:srgbClr val="666666"/>
                </a:solidFill>
                <a:latin typeface="Times New Roman" pitchFamily="18" charset="0"/>
                <a:cs typeface="Times New Roman" pitchFamily="18" charset="0"/>
              </a:rPr>
              <a:t>history,</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a</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garden</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of</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pure</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ideology,</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where</a:t>
            </a:r>
          </a:p>
          <a:p>
            <a:pPr>
              <a:lnSpc>
                <a:spcPts val="1140"/>
              </a:lnSpc>
              <a:tabLst>
                <a:tab pos="244978" algn="l"/>
                <a:tab pos="278384" algn="l"/>
                <a:tab pos="289519" algn="l"/>
                <a:tab pos="579039" algn="l"/>
                <a:tab pos="612445" algn="l"/>
              </a:tabLst>
            </a:pPr>
            <a:r>
              <a:rPr lang="en-US" altLang="zh-CN" sz="1000" dirty="0" smtClean="0">
                <a:solidFill>
                  <a:srgbClr val="666666"/>
                </a:solidFill>
                <a:latin typeface="Times New Roman" pitchFamily="18" charset="0"/>
                <a:cs typeface="Times New Roman" pitchFamily="18" charset="0"/>
              </a:rPr>
              <a:t>each</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worker</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may</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bloom</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secure</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from</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the</a:t>
            </a:r>
          </a:p>
          <a:p>
            <a:pPr>
              <a:lnSpc>
                <a:spcPts val="1228"/>
              </a:lnSpc>
              <a:tabLst>
                <a:tab pos="244978" algn="l"/>
                <a:tab pos="278384" algn="l"/>
                <a:tab pos="289519" algn="l"/>
                <a:tab pos="579039" algn="l"/>
                <a:tab pos="612445" algn="l"/>
              </a:tabLst>
            </a:pPr>
            <a:r>
              <a:rPr lang="en-US" altLang="zh-CN" sz="1000" dirty="0" smtClean="0">
                <a:solidFill>
                  <a:srgbClr val="666666"/>
                </a:solidFill>
                <a:latin typeface="Times New Roman" pitchFamily="18" charset="0"/>
                <a:cs typeface="Times New Roman" pitchFamily="18" charset="0"/>
              </a:rPr>
              <a:t>pests</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of</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contradictory</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and</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confusing</a:t>
            </a:r>
          </a:p>
          <a:p>
            <a:pPr>
              <a:lnSpc>
                <a:spcPts val="1140"/>
              </a:lnSpc>
              <a:tabLst>
                <a:tab pos="244978" algn="l"/>
                <a:tab pos="278384" algn="l"/>
                <a:tab pos="289519" algn="l"/>
                <a:tab pos="579039" algn="l"/>
                <a:tab pos="612445" algn="l"/>
              </a:tabLst>
            </a:pPr>
            <a:r>
              <a:rPr lang="en-US" altLang="zh-CN" sz="1000" dirty="0" smtClean="0">
                <a:solidFill>
                  <a:srgbClr val="666666"/>
                </a:solidFill>
                <a:latin typeface="Times New Roman" pitchFamily="18" charset="0"/>
                <a:cs typeface="Times New Roman" pitchFamily="18" charset="0"/>
              </a:rPr>
              <a:t>truths.”</a:t>
            </a:r>
          </a:p>
          <a:p>
            <a:pPr>
              <a:lnSpc>
                <a:spcPts val="877"/>
              </a:lnSpc>
            </a:pPr>
            <a:endParaRPr lang="en-US" altLang="zh-CN" dirty="0" smtClean="0"/>
          </a:p>
          <a:p>
            <a:pPr>
              <a:lnSpc>
                <a:spcPts val="1403"/>
              </a:lnSpc>
              <a:tabLst>
                <a:tab pos="244978" algn="l"/>
                <a:tab pos="278384" algn="l"/>
                <a:tab pos="289519" algn="l"/>
                <a:tab pos="579039" algn="l"/>
                <a:tab pos="612445" algn="l"/>
              </a:tabLst>
            </a:pPr>
            <a:r>
              <a:rPr lang="en-US" altLang="zh-CN" sz="1000" dirty="0" smtClean="0">
                <a:solidFill>
                  <a:srgbClr val="666666"/>
                </a:solidFill>
                <a:latin typeface="Times New Roman" pitchFamily="18" charset="0"/>
                <a:cs typeface="Times New Roman" pitchFamily="18" charset="0"/>
              </a:rPr>
              <a:t>Steve</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Jobs</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speaking</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about</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the</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App</a:t>
            </a:r>
          </a:p>
          <a:p>
            <a:pPr>
              <a:lnSpc>
                <a:spcPts val="1140"/>
              </a:lnSpc>
              <a:tabLst>
                <a:tab pos="244978" algn="l"/>
                <a:tab pos="278384" algn="l"/>
                <a:tab pos="289519" algn="l"/>
                <a:tab pos="579039" algn="l"/>
                <a:tab pos="612445" algn="l"/>
              </a:tabLst>
            </a:pPr>
            <a:r>
              <a:rPr lang="en-US" altLang="zh-CN" sz="1000" dirty="0" smtClean="0">
                <a:solidFill>
                  <a:srgbClr val="666666"/>
                </a:solidFill>
                <a:latin typeface="Times New Roman" pitchFamily="18" charset="0"/>
                <a:cs typeface="Times New Roman" pitchFamily="18" charset="0"/>
              </a:rPr>
              <a:t>Store?</a:t>
            </a:r>
          </a:p>
        </p:txBody>
      </p:sp>
      <p:sp>
        <p:nvSpPr>
          <p:cNvPr id="18" name="TextBox 1"/>
          <p:cNvSpPr txBox="1"/>
          <p:nvPr/>
        </p:nvSpPr>
        <p:spPr>
          <a:xfrm>
            <a:off x="3475155" y="6028125"/>
            <a:ext cx="2156039" cy="322607"/>
          </a:xfrm>
          <a:prstGeom prst="rect">
            <a:avLst/>
          </a:prstGeom>
          <a:noFill/>
        </p:spPr>
        <p:txBody>
          <a:bodyPr wrap="none" lIns="0" tIns="0" rIns="0" bIns="40087" rtlCol="0">
            <a:spAutoFit/>
          </a:bodyPr>
          <a:lstStyle/>
          <a:p>
            <a:pPr>
              <a:lnSpc>
                <a:spcPts val="1052"/>
              </a:lnSpc>
            </a:pPr>
            <a:r>
              <a:rPr lang="en-US" altLang="zh-CN" sz="1000" dirty="0" smtClean="0">
                <a:solidFill>
                  <a:srgbClr val="666666"/>
                </a:solidFill>
                <a:latin typeface="Times New Roman" pitchFamily="18" charset="0"/>
                <a:cs typeface="Times New Roman" pitchFamily="18" charset="0"/>
              </a:rPr>
              <a:t>No.</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Dictator</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representing</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IBM</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in</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Apple’s</a:t>
            </a:r>
          </a:p>
          <a:p>
            <a:pPr>
              <a:lnSpc>
                <a:spcPts val="1140"/>
              </a:lnSpc>
            </a:pPr>
            <a:r>
              <a:rPr lang="en-US" altLang="zh-CN" sz="1000" dirty="0" smtClean="0">
                <a:solidFill>
                  <a:srgbClr val="666666"/>
                </a:solidFill>
                <a:latin typeface="Times New Roman" pitchFamily="18" charset="0"/>
                <a:cs typeface="Times New Roman" pitchFamily="18" charset="0"/>
              </a:rPr>
              <a:t>famous</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“1984”</a:t>
            </a:r>
            <a:r>
              <a:rPr lang="en-US" altLang="zh-CN" sz="1000" dirty="0" smtClean="0">
                <a:latin typeface="Times New Roman" pitchFamily="18" charset="0"/>
                <a:cs typeface="Times New Roman" pitchFamily="18" charset="0"/>
              </a:rPr>
              <a:t> </a:t>
            </a:r>
            <a:r>
              <a:rPr lang="en-US" altLang="zh-CN" sz="1000" dirty="0" smtClean="0">
                <a:solidFill>
                  <a:srgbClr val="666666"/>
                </a:solidFill>
                <a:latin typeface="Times New Roman" pitchFamily="18" charset="0"/>
                <a:cs typeface="Times New Roman" pitchFamily="18" charset="0"/>
              </a:rPr>
              <a:t>ads.</a:t>
            </a:r>
            <a:r>
              <a:rPr lang="en-US" altLang="zh-CN" sz="600" dirty="0" smtClean="0">
                <a:latin typeface="Times New Roman" pitchFamily="18" charset="0"/>
                <a:cs typeface="Times New Roman" pitchFamily="18" charset="0"/>
              </a:rPr>
              <a:t> </a:t>
            </a:r>
            <a:r>
              <a:rPr lang="en-US" altLang="zh-CN" sz="600" dirty="0" smtClean="0">
                <a:solidFill>
                  <a:srgbClr val="666666"/>
                </a:solidFill>
                <a:latin typeface="Times New Roman" pitchFamily="18" charset="0"/>
                <a:cs typeface="Times New Roman" pitchFamily="18" charset="0"/>
              </a:rPr>
              <a:t>2</a:t>
            </a:r>
          </a:p>
        </p:txBody>
      </p:sp>
      <p:sp>
        <p:nvSpPr>
          <p:cNvPr id="21" name="投影片編號版面配置區 20"/>
          <p:cNvSpPr>
            <a:spLocks noGrp="1"/>
          </p:cNvSpPr>
          <p:nvPr>
            <p:ph type="sldNum" sz="quarter" idx="12"/>
          </p:nvPr>
        </p:nvSpPr>
        <p:spPr/>
        <p:txBody>
          <a:bodyPr/>
          <a:lstStyle/>
          <a:p>
            <a:pPr>
              <a:defRPr/>
            </a:pPr>
            <a:fld id="{8278A42D-3233-4C27-8266-CD8F709F771F}" type="slidenum">
              <a:rPr lang="en-US" altLang="zh-TW" smtClean="0"/>
              <a:pPr>
                <a:defRPr/>
              </a:pPr>
              <a:t>102</a:t>
            </a:fld>
            <a:endParaRPr lang="en-US" altLang="zh-TW"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1688662" y="3244478"/>
            <a:ext cx="5886084" cy="852928"/>
          </a:xfrm>
          <a:custGeom>
            <a:avLst/>
            <a:gdLst>
              <a:gd name="connsiteX0" fmla="*/ 12700 w 6883448"/>
              <a:gd name="connsiteY0" fmla="*/ 165103 h 939800"/>
              <a:gd name="connsiteX1" fmla="*/ 12700 w 6883448"/>
              <a:gd name="connsiteY1" fmla="*/ 165103 h 939800"/>
              <a:gd name="connsiteX2" fmla="*/ 165103 w 6883448"/>
              <a:gd name="connsiteY2" fmla="*/ 12700 h 939800"/>
              <a:gd name="connsiteX3" fmla="*/ 6718344 w 6883448"/>
              <a:gd name="connsiteY3" fmla="*/ 12700 h 939800"/>
              <a:gd name="connsiteX4" fmla="*/ 6718344 w 6883448"/>
              <a:gd name="connsiteY4" fmla="*/ 12700 h 939800"/>
              <a:gd name="connsiteX5" fmla="*/ 6870747 w 6883448"/>
              <a:gd name="connsiteY5" fmla="*/ 165103 h 939800"/>
              <a:gd name="connsiteX6" fmla="*/ 6870747 w 6883448"/>
              <a:gd name="connsiteY6" fmla="*/ 165103 h 939800"/>
              <a:gd name="connsiteX7" fmla="*/ 6870747 w 6883448"/>
              <a:gd name="connsiteY7" fmla="*/ 774696 h 939800"/>
              <a:gd name="connsiteX8" fmla="*/ 6870747 w 6883448"/>
              <a:gd name="connsiteY8" fmla="*/ 774696 h 939800"/>
              <a:gd name="connsiteX9" fmla="*/ 6718344 w 6883448"/>
              <a:gd name="connsiteY9" fmla="*/ 927100 h 939800"/>
              <a:gd name="connsiteX10" fmla="*/ 6718344 w 6883448"/>
              <a:gd name="connsiteY10" fmla="*/ 927100 h 939800"/>
              <a:gd name="connsiteX11" fmla="*/ 165103 w 6883448"/>
              <a:gd name="connsiteY11" fmla="*/ 927100 h 939800"/>
              <a:gd name="connsiteX12" fmla="*/ 165103 w 6883448"/>
              <a:gd name="connsiteY12" fmla="*/ 927100 h 939800"/>
              <a:gd name="connsiteX13" fmla="*/ 12700 w 6883448"/>
              <a:gd name="connsiteY13" fmla="*/ 774696 h 939800"/>
              <a:gd name="connsiteX14" fmla="*/ 12700 w 6883448"/>
              <a:gd name="connsiteY14" fmla="*/ 774696 h 939800"/>
              <a:gd name="connsiteX15" fmla="*/ 12700 w 6883448"/>
              <a:gd name="connsiteY15" fmla="*/ 165103 h 9398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6883448" h="939800">
                <a:moveTo>
                  <a:pt x="12700" y="165103"/>
                </a:moveTo>
                <a:lnTo>
                  <a:pt x="12700" y="165103"/>
                </a:lnTo>
                <a:cubicBezTo>
                  <a:pt x="12700" y="80933"/>
                  <a:pt x="80933" y="12700"/>
                  <a:pt x="165103" y="12700"/>
                </a:cubicBezTo>
                <a:lnTo>
                  <a:pt x="6718344" y="12700"/>
                </a:lnTo>
                <a:lnTo>
                  <a:pt x="6718344" y="12700"/>
                </a:lnTo>
                <a:cubicBezTo>
                  <a:pt x="6802515" y="12700"/>
                  <a:pt x="6870747" y="80933"/>
                  <a:pt x="6870747" y="165103"/>
                </a:cubicBezTo>
                <a:cubicBezTo>
                  <a:pt x="6870747" y="165103"/>
                  <a:pt x="6870747" y="165103"/>
                  <a:pt x="6870747" y="165103"/>
                </a:cubicBezTo>
                <a:lnTo>
                  <a:pt x="6870747" y="774696"/>
                </a:lnTo>
                <a:lnTo>
                  <a:pt x="6870747" y="774696"/>
                </a:lnTo>
                <a:cubicBezTo>
                  <a:pt x="6870747" y="858866"/>
                  <a:pt x="6802515" y="927100"/>
                  <a:pt x="6718344" y="927100"/>
                </a:cubicBezTo>
                <a:cubicBezTo>
                  <a:pt x="6718344" y="927100"/>
                  <a:pt x="6718344" y="927100"/>
                  <a:pt x="6718344" y="927100"/>
                </a:cubicBezTo>
                <a:lnTo>
                  <a:pt x="165103" y="927100"/>
                </a:lnTo>
                <a:lnTo>
                  <a:pt x="165103" y="927100"/>
                </a:lnTo>
                <a:cubicBezTo>
                  <a:pt x="80933" y="927100"/>
                  <a:pt x="12700" y="858866"/>
                  <a:pt x="12700" y="774696"/>
                </a:cubicBezTo>
                <a:cubicBezTo>
                  <a:pt x="12700" y="774696"/>
                  <a:pt x="12700" y="774696"/>
                  <a:pt x="12700" y="774696"/>
                </a:cubicBezTo>
                <a:lnTo>
                  <a:pt x="12700" y="165103"/>
                </a:lnTo>
              </a:path>
            </a:pathLst>
          </a:custGeom>
          <a:solidFill>
            <a:srgbClr val="000000">
              <a:alpha val="0"/>
            </a:srgbClr>
          </a:solidFill>
          <a:ln w="25400">
            <a:solidFill>
              <a:srgbClr val="EC008C">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7276105" y="6316276"/>
            <a:ext cx="499553" cy="207469"/>
          </a:xfrm>
          <a:prstGeom prst="rect">
            <a:avLst/>
          </a:prstGeom>
          <a:noFill/>
        </p:spPr>
      </p:pic>
      <p:sp>
        <p:nvSpPr>
          <p:cNvPr id="2" name="TextBox 1"/>
          <p:cNvSpPr txBox="1"/>
          <p:nvPr/>
        </p:nvSpPr>
        <p:spPr>
          <a:xfrm>
            <a:off x="8166613" y="6304750"/>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44</a:t>
            </a:r>
          </a:p>
        </p:txBody>
      </p:sp>
      <p:sp>
        <p:nvSpPr>
          <p:cNvPr id="6"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7" name="TextBox 1"/>
          <p:cNvSpPr txBox="1"/>
          <p:nvPr/>
        </p:nvSpPr>
        <p:spPr>
          <a:xfrm>
            <a:off x="1281463" y="899032"/>
            <a:ext cx="7412286" cy="5567633"/>
          </a:xfrm>
          <a:prstGeom prst="rect">
            <a:avLst/>
          </a:prstGeom>
          <a:noFill/>
        </p:spPr>
        <p:txBody>
          <a:bodyPr wrap="none" lIns="0" tIns="0" rIns="0" bIns="40087" rtlCol="0">
            <a:spAutoFit/>
          </a:bodyPr>
          <a:lstStyle/>
          <a:p>
            <a:pPr>
              <a:lnSpc>
                <a:spcPts val="2718"/>
              </a:lnSpc>
              <a:tabLst>
                <a:tab pos="701528" algn="l"/>
                <a:tab pos="2071177" algn="l"/>
                <a:tab pos="7026412" algn="l"/>
              </a:tabLst>
            </a:pPr>
            <a:r>
              <a:rPr lang="en-US" altLang="zh-CN" sz="2500" b="1" dirty="0" smtClean="0">
                <a:solidFill>
                  <a:srgbClr val="666666"/>
                </a:solidFill>
                <a:latin typeface="Times New Roman" pitchFamily="18" charset="0"/>
                <a:cs typeface="Times New Roman" pitchFamily="18" charset="0"/>
              </a:rPr>
              <a:t>Conclusion:</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happily</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ever</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after</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Apple?</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3156"/>
              </a:lnSpc>
              <a:tabLst>
                <a:tab pos="701528" algn="l"/>
                <a:tab pos="2071177" algn="l"/>
                <a:tab pos="7026412" algn="l"/>
              </a:tabLst>
            </a:pPr>
            <a:r>
              <a:rPr lang="en-US" altLang="zh-CN" dirty="0" smtClean="0"/>
              <a:t>	</a:t>
            </a:r>
            <a:r>
              <a:rPr lang="en-US" altLang="zh-CN" sz="2500" b="1" dirty="0" smtClean="0">
                <a:solidFill>
                  <a:srgbClr val="EC008C"/>
                </a:solidFill>
                <a:latin typeface="Times New Roman" pitchFamily="18" charset="0"/>
                <a:cs typeface="Times New Roman" pitchFamily="18" charset="0"/>
              </a:rPr>
              <a:t>Step</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#9:</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you</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can’t</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afford</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to</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make</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the</a:t>
            </a:r>
          </a:p>
          <a:p>
            <a:pPr>
              <a:lnSpc>
                <a:spcPts val="2981"/>
              </a:lnSpc>
              <a:tabLst>
                <a:tab pos="701528" algn="l"/>
                <a:tab pos="2071177" algn="l"/>
                <a:tab pos="7026412" algn="l"/>
              </a:tabLst>
            </a:pPr>
            <a:r>
              <a:rPr lang="en-US" altLang="zh-CN" dirty="0" smtClean="0"/>
              <a:t>		</a:t>
            </a:r>
            <a:r>
              <a:rPr lang="en-US" altLang="zh-CN" sz="2500" b="1" dirty="0" smtClean="0">
                <a:solidFill>
                  <a:srgbClr val="EC008C"/>
                </a:solidFill>
                <a:latin typeface="Times New Roman" pitchFamily="18" charset="0"/>
                <a:cs typeface="Times New Roman" pitchFamily="18" charset="0"/>
              </a:rPr>
              <a:t>slightest</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mistake?</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841"/>
              </a:lnSpc>
              <a:tabLst>
                <a:tab pos="701528" algn="l"/>
                <a:tab pos="2071177" algn="l"/>
                <a:tab pos="7026412" algn="l"/>
              </a:tabLst>
            </a:pPr>
            <a:r>
              <a:rPr lang="en-US" altLang="zh-CN" dirty="0" smtClean="0"/>
              <a:t>			</a:t>
            </a:r>
            <a:r>
              <a:rPr lang="en-US" altLang="zh-CN" sz="900" dirty="0" smtClean="0">
                <a:solidFill>
                  <a:srgbClr val="B2B2B2"/>
                </a:solidFill>
                <a:latin typeface="Times New Roman" pitchFamily="18" charset="0"/>
                <a:cs typeface="Times New Roman" pitchFamily="18" charset="0"/>
              </a:rPr>
              <a:t>..…….</a:t>
            </a:r>
          </a:p>
        </p:txBody>
      </p:sp>
      <p:sp>
        <p:nvSpPr>
          <p:cNvPr id="10" name="投影片編號版面配置區 9"/>
          <p:cNvSpPr>
            <a:spLocks noGrp="1"/>
          </p:cNvSpPr>
          <p:nvPr>
            <p:ph type="sldNum" sz="quarter" idx="12"/>
          </p:nvPr>
        </p:nvSpPr>
        <p:spPr/>
        <p:txBody>
          <a:bodyPr/>
          <a:lstStyle/>
          <a:p>
            <a:pPr>
              <a:defRPr/>
            </a:pPr>
            <a:fld id="{8278A42D-3233-4C27-8266-CD8F709F771F}" type="slidenum">
              <a:rPr lang="en-US" altLang="zh-TW" smtClean="0"/>
              <a:pPr>
                <a:defRPr/>
              </a:pPr>
              <a:t>103</a:t>
            </a:fld>
            <a:endParaRPr lang="en-US" altLang="zh-TW"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err="1" smtClean="0">
                <a:solidFill>
                  <a:srgbClr val="0000FF"/>
                </a:solidFill>
              </a:rPr>
              <a:t>Coevolution</a:t>
            </a:r>
            <a:r>
              <a:rPr lang="en-US" altLang="zh-TW" dirty="0" smtClean="0">
                <a:solidFill>
                  <a:srgbClr val="0000FF"/>
                </a:solidFill>
              </a:rPr>
              <a:t> of Business and Technology</a:t>
            </a:r>
            <a:endParaRPr lang="zh-TW" altLang="en-US" dirty="0">
              <a:solidFill>
                <a:srgbClr val="0000FF"/>
              </a:solidFill>
            </a:endParaRPr>
          </a:p>
        </p:txBody>
      </p:sp>
      <p:sp>
        <p:nvSpPr>
          <p:cNvPr id="3" name="副標題 2"/>
          <p:cNvSpPr>
            <a:spLocks noGrp="1"/>
          </p:cNvSpPr>
          <p:nvPr>
            <p:ph type="subTitle"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8278A42D-3233-4C27-8266-CD8F709F771F}" type="slidenum">
              <a:rPr lang="en-US" altLang="zh-TW" smtClean="0"/>
              <a:pPr>
                <a:defRPr/>
              </a:pPr>
              <a:t>104</a:t>
            </a:fld>
            <a:endParaRPr lang="en-US" altLang="zh-TW"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About the Future</a:t>
            </a:r>
            <a:endParaRPr lang="zh-TW" altLang="en-US" dirty="0"/>
          </a:p>
        </p:txBody>
      </p:sp>
      <p:sp>
        <p:nvSpPr>
          <p:cNvPr id="3" name="內容版面配置區 2"/>
          <p:cNvSpPr>
            <a:spLocks noGrp="1"/>
          </p:cNvSpPr>
          <p:nvPr>
            <p:ph idx="1"/>
          </p:nvPr>
        </p:nvSpPr>
        <p:spPr/>
        <p:txBody>
          <a:bodyPr/>
          <a:lstStyle/>
          <a:p>
            <a:r>
              <a:rPr lang="en-US" altLang="zh-TW" dirty="0" smtClean="0"/>
              <a:t>The future is already here, it’s just not very well distributed.</a:t>
            </a:r>
          </a:p>
          <a:p>
            <a:r>
              <a:rPr lang="en-US" altLang="zh-TW" dirty="0" smtClean="0"/>
              <a:t>The best way to predict the future is to invent it.</a:t>
            </a:r>
          </a:p>
          <a:p>
            <a:r>
              <a:rPr lang="en-US" altLang="zh-TW" dirty="0" smtClean="0"/>
              <a:t>History is the greatest resource for planning the future.</a:t>
            </a:r>
          </a:p>
          <a:p>
            <a:r>
              <a:rPr lang="en-US" altLang="zh-TW" dirty="0" smtClean="0"/>
              <a:t>Sometimes it is hard to recognize the future, even when it is staring you right in the face.</a:t>
            </a:r>
            <a:endParaRPr lang="zh-TW" alt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Definition of </a:t>
            </a:r>
            <a:r>
              <a:rPr lang="en-US" altLang="zh-TW" dirty="0" err="1" smtClean="0"/>
              <a:t>Coevolution</a:t>
            </a:r>
            <a:endParaRPr lang="zh-TW" altLang="en-US" dirty="0"/>
          </a:p>
        </p:txBody>
      </p:sp>
      <p:sp>
        <p:nvSpPr>
          <p:cNvPr id="3" name="內容版面配置區 2"/>
          <p:cNvSpPr>
            <a:spLocks noGrp="1"/>
          </p:cNvSpPr>
          <p:nvPr>
            <p:ph idx="1"/>
          </p:nvPr>
        </p:nvSpPr>
        <p:spPr/>
        <p:txBody>
          <a:bodyPr/>
          <a:lstStyle/>
          <a:p>
            <a:r>
              <a:rPr lang="en-US" altLang="zh-TW" dirty="0" smtClean="0"/>
              <a:t>Two or more systems evolve in concert to the point they cannot survive separately</a:t>
            </a:r>
          </a:p>
          <a:p>
            <a:r>
              <a:rPr lang="en-US" altLang="zh-TW" dirty="0" smtClean="0"/>
              <a:t>Businesses advances depend on technology (e.g., reputation system for e-Bay)</a:t>
            </a:r>
          </a:p>
          <a:p>
            <a:r>
              <a:rPr lang="en-US" altLang="zh-TW" dirty="0" smtClean="0"/>
              <a:t>Technology advances depend on business drivers (e.g., Moore’s law needs investment)</a:t>
            </a:r>
            <a:endParaRPr lang="zh-TW" alt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投影片編號版面配置區 5"/>
          <p:cNvSpPr>
            <a:spLocks noGrp="1"/>
          </p:cNvSpPr>
          <p:nvPr>
            <p:ph type="sldNum" sz="quarter" idx="4294967295"/>
          </p:nvPr>
        </p:nvSpPr>
        <p:spPr>
          <a:xfrm>
            <a:off x="8413750" y="6661150"/>
            <a:ext cx="730250" cy="196850"/>
          </a:xfrm>
          <a:noFill/>
        </p:spPr>
        <p:txBody>
          <a:bodyPr/>
          <a:lstStyle/>
          <a:p>
            <a:fld id="{55D03284-A921-4938-B3D3-80A29C6BBBEC}" type="slidenum">
              <a:rPr lang="en-US" altLang="zh-TW"/>
              <a:pPr/>
              <a:t>107</a:t>
            </a:fld>
            <a:endParaRPr lang="en-US" altLang="zh-TW"/>
          </a:p>
        </p:txBody>
      </p:sp>
      <p:sp>
        <p:nvSpPr>
          <p:cNvPr id="9220" name="Rectangle 2"/>
          <p:cNvSpPr>
            <a:spLocks noGrp="1" noChangeArrowheads="1"/>
          </p:cNvSpPr>
          <p:nvPr>
            <p:ph type="title"/>
          </p:nvPr>
        </p:nvSpPr>
        <p:spPr/>
        <p:txBody>
          <a:bodyPr/>
          <a:lstStyle/>
          <a:p>
            <a:pPr eaLnBrk="1" hangingPunct="1"/>
            <a:r>
              <a:rPr lang="en-US" altLang="zh-TW" sz="4000" dirty="0" smtClean="0"/>
              <a:t>Amusing things all happened once in a lifetime we may experience</a:t>
            </a:r>
          </a:p>
        </p:txBody>
      </p:sp>
      <p:sp>
        <p:nvSpPr>
          <p:cNvPr id="818179" name="Rectangle 3"/>
          <p:cNvSpPr>
            <a:spLocks noGrp="1" noChangeArrowheads="1"/>
          </p:cNvSpPr>
          <p:nvPr>
            <p:ph type="body" idx="1"/>
          </p:nvPr>
        </p:nvSpPr>
        <p:spPr/>
        <p:txBody>
          <a:bodyPr/>
          <a:lstStyle/>
          <a:p>
            <a:pPr eaLnBrk="1" hangingPunct="1">
              <a:lnSpc>
                <a:spcPct val="80000"/>
              </a:lnSpc>
            </a:pPr>
            <a:r>
              <a:rPr lang="en-US" altLang="zh-TW" sz="1600" dirty="0" smtClean="0"/>
              <a:t>Analog to Digital</a:t>
            </a:r>
          </a:p>
          <a:p>
            <a:pPr eaLnBrk="1" hangingPunct="1">
              <a:lnSpc>
                <a:spcPct val="80000"/>
              </a:lnSpc>
            </a:pPr>
            <a:r>
              <a:rPr lang="en-US" altLang="zh-TW" sz="1600" dirty="0" smtClean="0"/>
              <a:t>Real Surfer to Web Surfer</a:t>
            </a:r>
          </a:p>
          <a:p>
            <a:pPr eaLnBrk="1" hangingPunct="1">
              <a:lnSpc>
                <a:spcPct val="80000"/>
              </a:lnSpc>
            </a:pPr>
            <a:r>
              <a:rPr lang="en-US" altLang="zh-TW" sz="1600" dirty="0" smtClean="0"/>
              <a:t>Wired to Wireless</a:t>
            </a:r>
          </a:p>
          <a:p>
            <a:pPr eaLnBrk="1" hangingPunct="1">
              <a:lnSpc>
                <a:spcPct val="80000"/>
              </a:lnSpc>
            </a:pPr>
            <a:r>
              <a:rPr lang="en-US" altLang="zh-TW" sz="1600" dirty="0" smtClean="0"/>
              <a:t>B&amp;W to Color</a:t>
            </a:r>
          </a:p>
          <a:p>
            <a:pPr eaLnBrk="1" hangingPunct="1">
              <a:lnSpc>
                <a:spcPct val="80000"/>
              </a:lnSpc>
            </a:pPr>
            <a:r>
              <a:rPr lang="en-US" altLang="zh-TW" sz="1600" dirty="0" smtClean="0"/>
              <a:t>Bicycle to Car, and Airplane</a:t>
            </a:r>
          </a:p>
          <a:p>
            <a:pPr eaLnBrk="1" hangingPunct="1">
              <a:lnSpc>
                <a:spcPct val="80000"/>
              </a:lnSpc>
            </a:pPr>
            <a:r>
              <a:rPr lang="en-US" altLang="zh-TW" sz="1600" dirty="0" smtClean="0"/>
              <a:t>Seemingly unlimited food supply and continuously grow on wealth </a:t>
            </a:r>
          </a:p>
          <a:p>
            <a:pPr eaLnBrk="1" hangingPunct="1">
              <a:lnSpc>
                <a:spcPct val="80000"/>
              </a:lnSpc>
            </a:pPr>
            <a:r>
              <a:rPr lang="en-US" altLang="zh-TW" sz="1600" dirty="0" smtClean="0"/>
              <a:t>Conservation to Consuming</a:t>
            </a:r>
          </a:p>
          <a:p>
            <a:pPr eaLnBrk="1" hangingPunct="1">
              <a:lnSpc>
                <a:spcPct val="80000"/>
              </a:lnSpc>
            </a:pPr>
            <a:r>
              <a:rPr lang="en-US" altLang="zh-TW" sz="1600" dirty="0" smtClean="0"/>
              <a:t>….. and more</a:t>
            </a:r>
          </a:p>
          <a:p>
            <a:pPr eaLnBrk="1" hangingPunct="1">
              <a:lnSpc>
                <a:spcPct val="80000"/>
              </a:lnSpc>
              <a:buFontTx/>
              <a:buNone/>
            </a:pPr>
            <a:r>
              <a:rPr lang="en-US" altLang="zh-TW" sz="1800" b="1" i="1" dirty="0" smtClean="0">
                <a:solidFill>
                  <a:srgbClr val="FF0000"/>
                </a:solidFill>
              </a:rPr>
              <a:t>But in the past two years, wake-up calls from:</a:t>
            </a:r>
            <a:r>
              <a:rPr lang="en-US" altLang="zh-TW" sz="1800" b="1" dirty="0" smtClean="0">
                <a:solidFill>
                  <a:srgbClr val="FF0000"/>
                </a:solidFill>
              </a:rPr>
              <a:t> </a:t>
            </a:r>
          </a:p>
          <a:p>
            <a:pPr eaLnBrk="1" hangingPunct="1">
              <a:lnSpc>
                <a:spcPct val="80000"/>
              </a:lnSpc>
            </a:pPr>
            <a:r>
              <a:rPr lang="en-US" altLang="zh-TW" sz="1600" dirty="0" smtClean="0"/>
              <a:t>Bubble </a:t>
            </a:r>
            <a:r>
              <a:rPr lang="en-US" altLang="zh-TW" sz="1600" dirty="0" err="1" smtClean="0"/>
              <a:t>vs</a:t>
            </a:r>
            <a:r>
              <a:rPr lang="en-US" altLang="zh-TW" sz="1600" dirty="0" smtClean="0"/>
              <a:t> Reality</a:t>
            </a:r>
          </a:p>
          <a:p>
            <a:pPr eaLnBrk="1" hangingPunct="1">
              <a:lnSpc>
                <a:spcPct val="80000"/>
              </a:lnSpc>
            </a:pPr>
            <a:r>
              <a:rPr lang="en-US" altLang="zh-TW" sz="1600" dirty="0" smtClean="0"/>
              <a:t>Inflation </a:t>
            </a:r>
            <a:r>
              <a:rPr lang="en-US" altLang="zh-TW" sz="1600" dirty="0" err="1" smtClean="0"/>
              <a:t>vs</a:t>
            </a:r>
            <a:r>
              <a:rPr lang="en-US" altLang="zh-TW" sz="1600" dirty="0" smtClean="0"/>
              <a:t> Deflation</a:t>
            </a:r>
          </a:p>
          <a:p>
            <a:pPr eaLnBrk="1" hangingPunct="1">
              <a:lnSpc>
                <a:spcPct val="80000"/>
              </a:lnSpc>
            </a:pPr>
            <a:r>
              <a:rPr lang="en-US" altLang="zh-TW" sz="1600" dirty="0" smtClean="0"/>
              <a:t>Leverage </a:t>
            </a:r>
            <a:r>
              <a:rPr lang="en-US" altLang="zh-TW" sz="1600" dirty="0" err="1" smtClean="0"/>
              <a:t>vs</a:t>
            </a:r>
            <a:r>
              <a:rPr lang="en-US" altLang="zh-TW" sz="1600" dirty="0" smtClean="0"/>
              <a:t> Deleveraging</a:t>
            </a:r>
          </a:p>
          <a:p>
            <a:pPr eaLnBrk="1" hangingPunct="1">
              <a:lnSpc>
                <a:spcPct val="80000"/>
              </a:lnSpc>
            </a:pPr>
            <a:r>
              <a:rPr lang="en-US" altLang="zh-TW" sz="1600" dirty="0" smtClean="0"/>
              <a:t>Collateral Damage </a:t>
            </a:r>
            <a:r>
              <a:rPr lang="en-US" altLang="zh-TW" sz="1600" dirty="0" err="1" smtClean="0"/>
              <a:t>vs</a:t>
            </a:r>
            <a:r>
              <a:rPr lang="en-US" altLang="zh-TW" sz="1600" dirty="0" smtClean="0"/>
              <a:t> Simple Knock-out Punch</a:t>
            </a:r>
          </a:p>
          <a:p>
            <a:pPr eaLnBrk="1" hangingPunct="1">
              <a:lnSpc>
                <a:spcPct val="80000"/>
              </a:lnSpc>
            </a:pPr>
            <a:r>
              <a:rPr lang="en-US" altLang="zh-TW" sz="1600" dirty="0" smtClean="0"/>
              <a:t>Capitalism </a:t>
            </a:r>
            <a:r>
              <a:rPr lang="en-US" altLang="zh-TW" sz="1600" dirty="0" err="1" smtClean="0"/>
              <a:t>vs</a:t>
            </a:r>
            <a:r>
              <a:rPr lang="en-US" altLang="zh-TW" sz="1600" dirty="0" smtClean="0"/>
              <a:t> Socialism</a:t>
            </a:r>
          </a:p>
          <a:p>
            <a:pPr eaLnBrk="1" hangingPunct="1">
              <a:lnSpc>
                <a:spcPct val="80000"/>
              </a:lnSpc>
            </a:pPr>
            <a:r>
              <a:rPr lang="en-US" altLang="zh-TW" sz="1600" dirty="0" smtClean="0"/>
              <a:t>Investment Banks </a:t>
            </a:r>
            <a:r>
              <a:rPr lang="en-US" altLang="zh-TW" sz="1600" dirty="0" err="1" smtClean="0"/>
              <a:t>vs</a:t>
            </a:r>
            <a:r>
              <a:rPr lang="en-US" altLang="zh-TW" sz="1600" dirty="0" smtClean="0"/>
              <a:t> Traditional Banks</a:t>
            </a:r>
          </a:p>
          <a:p>
            <a:pPr eaLnBrk="1" hangingPunct="1">
              <a:lnSpc>
                <a:spcPct val="80000"/>
              </a:lnSpc>
            </a:pPr>
            <a:r>
              <a:rPr lang="en-US" altLang="zh-TW" sz="1600" dirty="0" smtClean="0"/>
              <a:t>Structured Product </a:t>
            </a:r>
            <a:r>
              <a:rPr lang="en-US" altLang="zh-TW" sz="1600" dirty="0" err="1" smtClean="0"/>
              <a:t>vs</a:t>
            </a:r>
            <a:r>
              <a:rPr lang="en-US" altLang="zh-TW" sz="1600" dirty="0" smtClean="0"/>
              <a:t> Single Product</a:t>
            </a:r>
          </a:p>
          <a:p>
            <a:pPr eaLnBrk="1" hangingPunct="1">
              <a:lnSpc>
                <a:spcPct val="80000"/>
              </a:lnSpc>
            </a:pPr>
            <a:r>
              <a:rPr lang="en-US" altLang="zh-TW" sz="1600" dirty="0" smtClean="0"/>
              <a:t>Prosperity </a:t>
            </a:r>
            <a:r>
              <a:rPr lang="en-US" altLang="zh-TW" sz="1600" dirty="0" err="1" smtClean="0"/>
              <a:t>vs</a:t>
            </a:r>
            <a:r>
              <a:rPr lang="en-US" altLang="zh-TW" sz="1600" dirty="0" smtClean="0"/>
              <a:t> Recession and Depression</a:t>
            </a:r>
          </a:p>
          <a:p>
            <a:pPr eaLnBrk="1" hangingPunct="1">
              <a:lnSpc>
                <a:spcPct val="80000"/>
              </a:lnSpc>
            </a:pPr>
            <a:r>
              <a:rPr lang="en-US" altLang="zh-TW" sz="1600" dirty="0" smtClean="0"/>
              <a:t>Oil </a:t>
            </a:r>
            <a:r>
              <a:rPr lang="en-US" altLang="zh-TW" sz="1600" dirty="0" smtClean="0">
                <a:sym typeface="Wingdings" pitchFamily="2" charset="2"/>
              </a:rPr>
              <a:t> Nuclear Energy and other Green Energy  Oil ????</a:t>
            </a:r>
            <a:endParaRPr lang="en-US" altLang="zh-TW" sz="1600" dirty="0" smtClean="0"/>
          </a:p>
          <a:p>
            <a:pPr eaLnBrk="1" hangingPunct="1">
              <a:lnSpc>
                <a:spcPct val="80000"/>
              </a:lnSpc>
            </a:pPr>
            <a:r>
              <a:rPr lang="en-US" altLang="zh-TW" sz="1600" dirty="0" smtClean="0"/>
              <a:t>Job </a:t>
            </a:r>
            <a:r>
              <a:rPr lang="en-US" altLang="zh-TW" sz="1600" dirty="0" err="1" smtClean="0"/>
              <a:t>vs</a:t>
            </a:r>
            <a:r>
              <a:rPr lang="en-US" altLang="zh-TW" sz="1600" dirty="0" smtClean="0"/>
              <a:t> Jobless</a:t>
            </a:r>
          </a:p>
          <a:p>
            <a:pPr eaLnBrk="1" hangingPunct="1">
              <a:lnSpc>
                <a:spcPct val="80000"/>
              </a:lnSpc>
            </a:pPr>
            <a:r>
              <a:rPr lang="en-US" altLang="zh-TW" sz="1600" dirty="0" smtClean="0"/>
              <a:t>…. and more</a:t>
            </a:r>
          </a:p>
          <a:p>
            <a:pPr eaLnBrk="1" hangingPunct="1">
              <a:lnSpc>
                <a:spcPct val="80000"/>
              </a:lnSpc>
            </a:pPr>
            <a:endParaRPr lang="en-US" altLang="zh-TW" sz="1600" dirty="0" smtClean="0"/>
          </a:p>
          <a:p>
            <a:pPr eaLnBrk="1" hangingPunct="1">
              <a:lnSpc>
                <a:spcPct val="80000"/>
              </a:lnSpc>
            </a:pPr>
            <a:endParaRPr lang="en-US" altLang="zh-TW" sz="1600" dirty="0" smtClean="0"/>
          </a:p>
          <a:p>
            <a:pPr eaLnBrk="1" hangingPunct="1">
              <a:lnSpc>
                <a:spcPct val="80000"/>
              </a:lnSpc>
            </a:pPr>
            <a:endParaRPr lang="en-US" altLang="zh-TW" sz="1600" dirty="0" smtClean="0"/>
          </a:p>
          <a:p>
            <a:pPr eaLnBrk="1" hangingPunct="1">
              <a:lnSpc>
                <a:spcPct val="80000"/>
              </a:lnSpc>
            </a:pPr>
            <a:endParaRPr lang="en-US" altLang="zh-TW" sz="16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18179">
                                            <p:txEl>
                                              <p:pRg st="9" end="9"/>
                                            </p:txEl>
                                          </p:spTgt>
                                        </p:tgtEl>
                                        <p:attrNameLst>
                                          <p:attrName>style.visibility</p:attrName>
                                        </p:attrNameLst>
                                      </p:cBhvr>
                                      <p:to>
                                        <p:strVal val="visible"/>
                                      </p:to>
                                    </p:set>
                                    <p:anim calcmode="lin" valueType="num">
                                      <p:cBhvr additive="base">
                                        <p:cTn id="7" dur="500" fill="hold"/>
                                        <p:tgtEl>
                                          <p:spTgt spid="818179">
                                            <p:txEl>
                                              <p:pRg st="9" end="9"/>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8179">
                                            <p:txEl>
                                              <p:pRg st="9" end="9"/>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18179">
                                            <p:txEl>
                                              <p:pRg st="10" end="10"/>
                                            </p:txEl>
                                          </p:spTgt>
                                        </p:tgtEl>
                                        <p:attrNameLst>
                                          <p:attrName>style.visibility</p:attrName>
                                        </p:attrNameLst>
                                      </p:cBhvr>
                                      <p:to>
                                        <p:strVal val="visible"/>
                                      </p:to>
                                    </p:set>
                                    <p:anim calcmode="lin" valueType="num">
                                      <p:cBhvr additive="base">
                                        <p:cTn id="11" dur="500" fill="hold"/>
                                        <p:tgtEl>
                                          <p:spTgt spid="818179">
                                            <p:txEl>
                                              <p:pRg st="10" end="1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18179">
                                            <p:txEl>
                                              <p:pRg st="10" end="10"/>
                                            </p:txEl>
                                          </p:spTgt>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818179">
                                            <p:txEl>
                                              <p:pRg st="11" end="11"/>
                                            </p:txEl>
                                          </p:spTgt>
                                        </p:tgtEl>
                                        <p:attrNameLst>
                                          <p:attrName>style.visibility</p:attrName>
                                        </p:attrNameLst>
                                      </p:cBhvr>
                                      <p:to>
                                        <p:strVal val="visible"/>
                                      </p:to>
                                    </p:set>
                                    <p:anim calcmode="lin" valueType="num">
                                      <p:cBhvr additive="base">
                                        <p:cTn id="15" dur="500" fill="hold"/>
                                        <p:tgtEl>
                                          <p:spTgt spid="818179">
                                            <p:txEl>
                                              <p:pRg st="11" end="1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18179">
                                            <p:txEl>
                                              <p:pRg st="11" end="11"/>
                                            </p:txEl>
                                          </p:spTgt>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818179">
                                            <p:txEl>
                                              <p:pRg st="12" end="12"/>
                                            </p:txEl>
                                          </p:spTgt>
                                        </p:tgtEl>
                                        <p:attrNameLst>
                                          <p:attrName>style.visibility</p:attrName>
                                        </p:attrNameLst>
                                      </p:cBhvr>
                                      <p:to>
                                        <p:strVal val="visible"/>
                                      </p:to>
                                    </p:set>
                                    <p:anim calcmode="lin" valueType="num">
                                      <p:cBhvr additive="base">
                                        <p:cTn id="19" dur="500" fill="hold"/>
                                        <p:tgtEl>
                                          <p:spTgt spid="818179">
                                            <p:txEl>
                                              <p:pRg st="12" end="1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8179">
                                            <p:txEl>
                                              <p:pRg st="12" end="12"/>
                                            </p:txEl>
                                          </p:spTgt>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818179">
                                            <p:txEl>
                                              <p:pRg st="13" end="13"/>
                                            </p:txEl>
                                          </p:spTgt>
                                        </p:tgtEl>
                                        <p:attrNameLst>
                                          <p:attrName>style.visibility</p:attrName>
                                        </p:attrNameLst>
                                      </p:cBhvr>
                                      <p:to>
                                        <p:strVal val="visible"/>
                                      </p:to>
                                    </p:set>
                                    <p:anim calcmode="lin" valueType="num">
                                      <p:cBhvr additive="base">
                                        <p:cTn id="23" dur="500" fill="hold"/>
                                        <p:tgtEl>
                                          <p:spTgt spid="818179">
                                            <p:txEl>
                                              <p:pRg st="13" end="1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18179">
                                            <p:txEl>
                                              <p:pRg st="13" end="13"/>
                                            </p:txEl>
                                          </p:spTgt>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818179">
                                            <p:txEl>
                                              <p:pRg st="14" end="14"/>
                                            </p:txEl>
                                          </p:spTgt>
                                        </p:tgtEl>
                                        <p:attrNameLst>
                                          <p:attrName>style.visibility</p:attrName>
                                        </p:attrNameLst>
                                      </p:cBhvr>
                                      <p:to>
                                        <p:strVal val="visible"/>
                                      </p:to>
                                    </p:set>
                                    <p:anim calcmode="lin" valueType="num">
                                      <p:cBhvr additive="base">
                                        <p:cTn id="27" dur="500" fill="hold"/>
                                        <p:tgtEl>
                                          <p:spTgt spid="818179">
                                            <p:txEl>
                                              <p:pRg st="14" end="1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18179">
                                            <p:txEl>
                                              <p:pRg st="14" end="14"/>
                                            </p:txEl>
                                          </p:spTgt>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818179">
                                            <p:txEl>
                                              <p:pRg st="15" end="15"/>
                                            </p:txEl>
                                          </p:spTgt>
                                        </p:tgtEl>
                                        <p:attrNameLst>
                                          <p:attrName>style.visibility</p:attrName>
                                        </p:attrNameLst>
                                      </p:cBhvr>
                                      <p:to>
                                        <p:strVal val="visible"/>
                                      </p:to>
                                    </p:set>
                                    <p:anim calcmode="lin" valueType="num">
                                      <p:cBhvr additive="base">
                                        <p:cTn id="31" dur="500" fill="hold"/>
                                        <p:tgtEl>
                                          <p:spTgt spid="818179">
                                            <p:txEl>
                                              <p:pRg st="15" end="1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18179">
                                            <p:txEl>
                                              <p:pRg st="15" end="15"/>
                                            </p:txEl>
                                          </p:spTgt>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818179">
                                            <p:txEl>
                                              <p:pRg st="16" end="16"/>
                                            </p:txEl>
                                          </p:spTgt>
                                        </p:tgtEl>
                                        <p:attrNameLst>
                                          <p:attrName>style.visibility</p:attrName>
                                        </p:attrNameLst>
                                      </p:cBhvr>
                                      <p:to>
                                        <p:strVal val="visible"/>
                                      </p:to>
                                    </p:set>
                                    <p:anim calcmode="lin" valueType="num">
                                      <p:cBhvr additive="base">
                                        <p:cTn id="35" dur="500" fill="hold"/>
                                        <p:tgtEl>
                                          <p:spTgt spid="818179">
                                            <p:txEl>
                                              <p:pRg st="16" end="1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18179">
                                            <p:txEl>
                                              <p:pRg st="16" end="16"/>
                                            </p:txEl>
                                          </p:spTgt>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818179">
                                            <p:txEl>
                                              <p:pRg st="17" end="17"/>
                                            </p:txEl>
                                          </p:spTgt>
                                        </p:tgtEl>
                                        <p:attrNameLst>
                                          <p:attrName>style.visibility</p:attrName>
                                        </p:attrNameLst>
                                      </p:cBhvr>
                                      <p:to>
                                        <p:strVal val="visible"/>
                                      </p:to>
                                    </p:set>
                                    <p:anim calcmode="lin" valueType="num">
                                      <p:cBhvr additive="base">
                                        <p:cTn id="39" dur="500" fill="hold"/>
                                        <p:tgtEl>
                                          <p:spTgt spid="818179">
                                            <p:txEl>
                                              <p:pRg st="17" end="1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18179">
                                            <p:txEl>
                                              <p:pRg st="17" end="17"/>
                                            </p:txEl>
                                          </p:spTgt>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818179">
                                            <p:txEl>
                                              <p:pRg st="18" end="18"/>
                                            </p:txEl>
                                          </p:spTgt>
                                        </p:tgtEl>
                                        <p:attrNameLst>
                                          <p:attrName>style.visibility</p:attrName>
                                        </p:attrNameLst>
                                      </p:cBhvr>
                                      <p:to>
                                        <p:strVal val="visible"/>
                                      </p:to>
                                    </p:set>
                                    <p:anim calcmode="lin" valueType="num">
                                      <p:cBhvr additive="base">
                                        <p:cTn id="43" dur="500" fill="hold"/>
                                        <p:tgtEl>
                                          <p:spTgt spid="818179">
                                            <p:txEl>
                                              <p:pRg st="18" end="1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18179">
                                            <p:txEl>
                                              <p:pRg st="18" end="18"/>
                                            </p:txEl>
                                          </p:spTgt>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0"/>
                                  </p:stCondLst>
                                  <p:childTnLst>
                                    <p:set>
                                      <p:cBhvr>
                                        <p:cTn id="46" dur="1" fill="hold">
                                          <p:stCondLst>
                                            <p:cond delay="0"/>
                                          </p:stCondLst>
                                        </p:cTn>
                                        <p:tgtEl>
                                          <p:spTgt spid="818179">
                                            <p:txEl>
                                              <p:pRg st="19" end="19"/>
                                            </p:txEl>
                                          </p:spTgt>
                                        </p:tgtEl>
                                        <p:attrNameLst>
                                          <p:attrName>style.visibility</p:attrName>
                                        </p:attrNameLst>
                                      </p:cBhvr>
                                      <p:to>
                                        <p:strVal val="visible"/>
                                      </p:to>
                                    </p:set>
                                    <p:anim calcmode="lin" valueType="num">
                                      <p:cBhvr additive="base">
                                        <p:cTn id="47" dur="500" fill="hold"/>
                                        <p:tgtEl>
                                          <p:spTgt spid="818179">
                                            <p:txEl>
                                              <p:pRg st="19" end="1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18179">
                                            <p:txEl>
                                              <p:pRg st="19" end="19"/>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投影片編號版面配置區 5"/>
          <p:cNvSpPr>
            <a:spLocks noGrp="1"/>
          </p:cNvSpPr>
          <p:nvPr>
            <p:ph type="sldNum" sz="quarter" idx="4294967295"/>
          </p:nvPr>
        </p:nvSpPr>
        <p:spPr>
          <a:xfrm>
            <a:off x="8413750" y="6661150"/>
            <a:ext cx="730250" cy="196850"/>
          </a:xfrm>
          <a:noFill/>
        </p:spPr>
        <p:txBody>
          <a:bodyPr/>
          <a:lstStyle/>
          <a:p>
            <a:fld id="{85136F9D-60FC-4133-811F-42F7F88AEC8C}" type="slidenum">
              <a:rPr lang="en-US" altLang="zh-TW"/>
              <a:pPr/>
              <a:t>108</a:t>
            </a:fld>
            <a:endParaRPr lang="en-US" altLang="zh-TW"/>
          </a:p>
        </p:txBody>
      </p:sp>
      <p:sp>
        <p:nvSpPr>
          <p:cNvPr id="11268" name="Rectangle 2"/>
          <p:cNvSpPr>
            <a:spLocks noGrp="1" noChangeArrowheads="1"/>
          </p:cNvSpPr>
          <p:nvPr>
            <p:ph type="title"/>
          </p:nvPr>
        </p:nvSpPr>
        <p:spPr>
          <a:xfrm>
            <a:off x="539552" y="188640"/>
            <a:ext cx="8207375" cy="649287"/>
          </a:xfrm>
        </p:spPr>
        <p:txBody>
          <a:bodyPr/>
          <a:lstStyle/>
          <a:p>
            <a:pPr eaLnBrk="1" hangingPunct="1"/>
            <a:r>
              <a:rPr lang="en-US" altLang="zh-TW" sz="3200" dirty="0" smtClean="0"/>
              <a:t>10 most disruptive technology combinations over last 25 years (1)</a:t>
            </a:r>
          </a:p>
        </p:txBody>
      </p:sp>
      <p:sp>
        <p:nvSpPr>
          <p:cNvPr id="795651" name="Rectangle 3"/>
          <p:cNvSpPr>
            <a:spLocks noGrp="1" noChangeArrowheads="1"/>
          </p:cNvSpPr>
          <p:nvPr>
            <p:ph type="body" idx="1"/>
          </p:nvPr>
        </p:nvSpPr>
        <p:spPr>
          <a:xfrm>
            <a:off x="467544" y="1196752"/>
            <a:ext cx="8229600" cy="4995863"/>
          </a:xfrm>
        </p:spPr>
        <p:txBody>
          <a:bodyPr/>
          <a:lstStyle/>
          <a:p>
            <a:pPr eaLnBrk="1" hangingPunct="1">
              <a:lnSpc>
                <a:spcPct val="80000"/>
              </a:lnSpc>
            </a:pPr>
            <a:r>
              <a:rPr lang="en-US" altLang="zh-TW" sz="1600" b="1" dirty="0" smtClean="0"/>
              <a:t>Disruption: The whatever/wherever/whenever model of media consumption is turning both Hollywood and the consumer electronics industry on their heads, and forcing advertisers to rethink ways to capture our attention.</a:t>
            </a:r>
          </a:p>
          <a:p>
            <a:pPr lvl="1" eaLnBrk="1" hangingPunct="1">
              <a:lnSpc>
                <a:spcPct val="80000"/>
              </a:lnSpc>
            </a:pPr>
            <a:r>
              <a:rPr lang="en-US" altLang="zh-TW" sz="1600" b="1" dirty="0" smtClean="0">
                <a:solidFill>
                  <a:srgbClr val="FF0000"/>
                </a:solidFill>
              </a:rPr>
              <a:t>10. VOD and TV on demand + broadband service (TiVo, </a:t>
            </a:r>
            <a:r>
              <a:rPr lang="en-US" altLang="zh-TW" sz="1600" b="1" dirty="0" err="1" smtClean="0">
                <a:solidFill>
                  <a:srgbClr val="FF0000"/>
                </a:solidFill>
              </a:rPr>
              <a:t>iTune</a:t>
            </a:r>
            <a:r>
              <a:rPr lang="en-US" altLang="zh-TW" sz="1600" b="1" dirty="0" smtClean="0">
                <a:solidFill>
                  <a:srgbClr val="FF0000"/>
                </a:solidFill>
              </a:rPr>
              <a:t>, </a:t>
            </a:r>
            <a:r>
              <a:rPr lang="en-US" altLang="zh-TW" sz="1600" b="1" dirty="0" err="1" smtClean="0">
                <a:solidFill>
                  <a:srgbClr val="FF0000"/>
                </a:solidFill>
              </a:rPr>
              <a:t>Slingbox</a:t>
            </a:r>
            <a:r>
              <a:rPr lang="en-US" altLang="zh-TW" sz="1600" b="1" dirty="0" smtClean="0">
                <a:solidFill>
                  <a:srgbClr val="FF0000"/>
                </a:solidFill>
              </a:rPr>
              <a:t>, </a:t>
            </a:r>
            <a:r>
              <a:rPr lang="en-US" altLang="zh-TW" sz="1600" b="1" dirty="0" err="1" smtClean="0">
                <a:solidFill>
                  <a:srgbClr val="FF0000"/>
                </a:solidFill>
              </a:rPr>
              <a:t>iPad</a:t>
            </a:r>
            <a:r>
              <a:rPr lang="en-US" altLang="zh-TW" sz="1600" b="1" dirty="0" smtClean="0">
                <a:solidFill>
                  <a:srgbClr val="FF0000"/>
                </a:solidFill>
              </a:rPr>
              <a:t> etc.)</a:t>
            </a:r>
          </a:p>
          <a:p>
            <a:pPr eaLnBrk="1" hangingPunct="1">
              <a:lnSpc>
                <a:spcPct val="80000"/>
              </a:lnSpc>
            </a:pPr>
            <a:r>
              <a:rPr lang="en-US" altLang="zh-TW" sz="1600" b="1" dirty="0" smtClean="0"/>
              <a:t>Disruption: Digital video has made mini-</a:t>
            </a:r>
            <a:r>
              <a:rPr lang="en-US" altLang="zh-TW" sz="1600" b="1" dirty="0" err="1" smtClean="0"/>
              <a:t>Hitchcocks</a:t>
            </a:r>
            <a:r>
              <a:rPr lang="en-US" altLang="zh-TW" sz="1600" b="1" dirty="0" smtClean="0"/>
              <a:t> of everyone. YouTube and its many cousins give the masses a place to put their masterworks. Journalism, politics, and entertainment will never be the same.</a:t>
            </a:r>
          </a:p>
          <a:p>
            <a:pPr lvl="1" eaLnBrk="1" hangingPunct="1">
              <a:lnSpc>
                <a:spcPct val="80000"/>
              </a:lnSpc>
            </a:pPr>
            <a:r>
              <a:rPr lang="en-US" altLang="zh-TW" sz="1600" b="1" dirty="0" smtClean="0">
                <a:solidFill>
                  <a:srgbClr val="FF0000"/>
                </a:solidFill>
              </a:rPr>
              <a:t>9. YouTube + Cheap Digital Cameras and Camcorders (</a:t>
            </a:r>
            <a:r>
              <a:rPr lang="en-US" altLang="zh-TW" sz="1600" b="1" dirty="0" err="1" smtClean="0">
                <a:solidFill>
                  <a:srgbClr val="FF0000"/>
                </a:solidFill>
              </a:rPr>
              <a:t>Flickr</a:t>
            </a:r>
            <a:r>
              <a:rPr lang="en-US" altLang="zh-TW" sz="1600" b="1" dirty="0" smtClean="0">
                <a:solidFill>
                  <a:srgbClr val="FF0000"/>
                </a:solidFill>
              </a:rPr>
              <a:t>, </a:t>
            </a:r>
            <a:r>
              <a:rPr lang="en-US" altLang="zh-TW" sz="1600" b="1" dirty="0" err="1" smtClean="0">
                <a:solidFill>
                  <a:srgbClr val="FF0000"/>
                </a:solidFill>
              </a:rPr>
              <a:t>Pinterest</a:t>
            </a:r>
            <a:r>
              <a:rPr lang="en-US" altLang="zh-TW" sz="1600" b="1" dirty="0" smtClean="0">
                <a:solidFill>
                  <a:srgbClr val="FF0000"/>
                </a:solidFill>
              </a:rPr>
              <a:t>, etc.)</a:t>
            </a:r>
          </a:p>
          <a:p>
            <a:pPr eaLnBrk="1" hangingPunct="1">
              <a:lnSpc>
                <a:spcPct val="80000"/>
              </a:lnSpc>
            </a:pPr>
            <a:r>
              <a:rPr lang="en-US" altLang="zh-TW" sz="1600" b="1" dirty="0" smtClean="0"/>
              <a:t>Disruption: The Net is seeing a new boom in Web 2.0 companies that are more stable and more interesting than their dot-com-era predecessors. And with phones using Google's Linux-based Android operating system slated to appear this year, open source could disrupt the wireless market as well.</a:t>
            </a:r>
          </a:p>
          <a:p>
            <a:pPr lvl="1" eaLnBrk="1" hangingPunct="1">
              <a:lnSpc>
                <a:spcPct val="80000"/>
              </a:lnSpc>
            </a:pPr>
            <a:r>
              <a:rPr lang="en-US" altLang="zh-TW" sz="1600" b="1" dirty="0" smtClean="0">
                <a:solidFill>
                  <a:srgbClr val="FF0000"/>
                </a:solidFill>
              </a:rPr>
              <a:t>8. Open Source + Web Tools (Android, Linux, </a:t>
            </a:r>
            <a:r>
              <a:rPr lang="en-US" altLang="zh-TW" sz="1600" b="1" dirty="0" err="1" smtClean="0">
                <a:solidFill>
                  <a:srgbClr val="FF0000"/>
                </a:solidFill>
              </a:rPr>
              <a:t>OpenOffice</a:t>
            </a:r>
            <a:r>
              <a:rPr lang="en-US" altLang="zh-TW" sz="1600" b="1" dirty="0" smtClean="0">
                <a:solidFill>
                  <a:srgbClr val="FF0000"/>
                </a:solidFill>
              </a:rPr>
              <a:t> etc.)</a:t>
            </a:r>
          </a:p>
          <a:p>
            <a:pPr eaLnBrk="1" hangingPunct="1">
              <a:lnSpc>
                <a:spcPct val="80000"/>
              </a:lnSpc>
            </a:pPr>
            <a:r>
              <a:rPr lang="en-US" altLang="zh-TW" sz="1600" b="1" dirty="0" smtClean="0"/>
              <a:t>Disruption: The idea that media should be portable is disruptive. The notion that it should be free--and that some artists can survive, or even thrive, despite a lack of sales revenue--is even more so.</a:t>
            </a:r>
          </a:p>
          <a:p>
            <a:pPr lvl="1" eaLnBrk="1" hangingPunct="1">
              <a:lnSpc>
                <a:spcPct val="80000"/>
              </a:lnSpc>
            </a:pPr>
            <a:r>
              <a:rPr lang="en-US" altLang="zh-TW" sz="1600" b="1" dirty="0" smtClean="0">
                <a:solidFill>
                  <a:srgbClr val="FF0000"/>
                </a:solidFill>
              </a:rPr>
              <a:t>7. MP3 + Napster (iPod, Pandora, Fm etc.)</a:t>
            </a:r>
          </a:p>
          <a:p>
            <a:pPr eaLnBrk="1" hangingPunct="1">
              <a:lnSpc>
                <a:spcPct val="80000"/>
              </a:lnSpc>
            </a:pPr>
            <a:r>
              <a:rPr lang="en-US" altLang="zh-TW" sz="1600" b="1" dirty="0" smtClean="0"/>
              <a:t>Disruption: Blogs give everyone a public voice, while Google gives bloggers a way to fund and market themselves--and the economy of the 21st century is born.</a:t>
            </a:r>
          </a:p>
          <a:p>
            <a:pPr lvl="1" eaLnBrk="1" hangingPunct="1">
              <a:lnSpc>
                <a:spcPct val="80000"/>
              </a:lnSpc>
            </a:pPr>
            <a:r>
              <a:rPr lang="en-US" altLang="zh-TW" sz="1600" b="1" dirty="0" smtClean="0">
                <a:solidFill>
                  <a:srgbClr val="FF0000"/>
                </a:solidFill>
              </a:rPr>
              <a:t>6. Blogs + Google Ads</a:t>
            </a:r>
          </a:p>
          <a:p>
            <a:pPr eaLnBrk="1" hangingPunct="1">
              <a:lnSpc>
                <a:spcPct val="80000"/>
              </a:lnSpc>
            </a:pPr>
            <a:endParaRPr lang="en-US" altLang="zh-TW" sz="1600" b="1" dirty="0" smtClean="0">
              <a:solidFill>
                <a:srgbClr val="FF0000"/>
              </a:solidFill>
            </a:endParaRPr>
          </a:p>
        </p:txBody>
      </p:sp>
      <p:sp>
        <p:nvSpPr>
          <p:cNvPr id="11270" name="Text Box 6"/>
          <p:cNvSpPr txBox="1">
            <a:spLocks noChangeArrowheads="1"/>
          </p:cNvSpPr>
          <p:nvPr/>
        </p:nvSpPr>
        <p:spPr bwMode="auto">
          <a:xfrm>
            <a:off x="4427538" y="6453188"/>
            <a:ext cx="2863850" cy="274637"/>
          </a:xfrm>
          <a:prstGeom prst="rect">
            <a:avLst/>
          </a:prstGeom>
          <a:noFill/>
          <a:ln w="9525">
            <a:noFill/>
            <a:miter lim="800000"/>
            <a:headEnd/>
            <a:tailEnd/>
          </a:ln>
        </p:spPr>
        <p:txBody>
          <a:bodyPr wrap="none">
            <a:spAutoFit/>
          </a:bodyPr>
          <a:lstStyle/>
          <a:p>
            <a:r>
              <a:rPr lang="en-US" altLang="zh-TW" sz="1200"/>
              <a:t>Source: Dan Tynan, PC World 2008.03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95651">
                                            <p:txEl>
                                              <p:pRg st="0" end="0"/>
                                            </p:txEl>
                                          </p:spTgt>
                                        </p:tgtEl>
                                        <p:attrNameLst>
                                          <p:attrName>style.visibility</p:attrName>
                                        </p:attrNameLst>
                                      </p:cBhvr>
                                      <p:to>
                                        <p:strVal val="visible"/>
                                      </p:to>
                                    </p:set>
                                    <p:animEffect transition="in" filter="box(in)">
                                      <p:cBhvr>
                                        <p:cTn id="7" dur="500"/>
                                        <p:tgtEl>
                                          <p:spTgt spid="795651">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795651">
                                            <p:txEl>
                                              <p:pRg st="1" end="1"/>
                                            </p:txEl>
                                          </p:spTgt>
                                        </p:tgtEl>
                                        <p:attrNameLst>
                                          <p:attrName>style.visibility</p:attrName>
                                        </p:attrNameLst>
                                      </p:cBhvr>
                                      <p:to>
                                        <p:strVal val="visible"/>
                                      </p:to>
                                    </p:set>
                                    <p:animEffect transition="in" filter="box(in)">
                                      <p:cBhvr>
                                        <p:cTn id="10" dur="500"/>
                                        <p:tgtEl>
                                          <p:spTgt spid="79565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795651">
                                            <p:txEl>
                                              <p:pRg st="2" end="2"/>
                                            </p:txEl>
                                          </p:spTgt>
                                        </p:tgtEl>
                                        <p:attrNameLst>
                                          <p:attrName>style.visibility</p:attrName>
                                        </p:attrNameLst>
                                      </p:cBhvr>
                                      <p:to>
                                        <p:strVal val="visible"/>
                                      </p:to>
                                    </p:set>
                                    <p:animEffect transition="in" filter="box(in)">
                                      <p:cBhvr>
                                        <p:cTn id="15" dur="500"/>
                                        <p:tgtEl>
                                          <p:spTgt spid="795651">
                                            <p:txEl>
                                              <p:pRg st="2" end="2"/>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795651">
                                            <p:txEl>
                                              <p:pRg st="3" end="3"/>
                                            </p:txEl>
                                          </p:spTgt>
                                        </p:tgtEl>
                                        <p:attrNameLst>
                                          <p:attrName>style.visibility</p:attrName>
                                        </p:attrNameLst>
                                      </p:cBhvr>
                                      <p:to>
                                        <p:strVal val="visible"/>
                                      </p:to>
                                    </p:set>
                                    <p:animEffect transition="in" filter="box(in)">
                                      <p:cBhvr>
                                        <p:cTn id="18" dur="500"/>
                                        <p:tgtEl>
                                          <p:spTgt spid="795651">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795651">
                                            <p:txEl>
                                              <p:pRg st="4" end="4"/>
                                            </p:txEl>
                                          </p:spTgt>
                                        </p:tgtEl>
                                        <p:attrNameLst>
                                          <p:attrName>style.visibility</p:attrName>
                                        </p:attrNameLst>
                                      </p:cBhvr>
                                      <p:to>
                                        <p:strVal val="visible"/>
                                      </p:to>
                                    </p:set>
                                    <p:animEffect transition="in" filter="box(in)">
                                      <p:cBhvr>
                                        <p:cTn id="23" dur="500"/>
                                        <p:tgtEl>
                                          <p:spTgt spid="795651">
                                            <p:txEl>
                                              <p:pRg st="4" end="4"/>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795651">
                                            <p:txEl>
                                              <p:pRg st="5" end="5"/>
                                            </p:txEl>
                                          </p:spTgt>
                                        </p:tgtEl>
                                        <p:attrNameLst>
                                          <p:attrName>style.visibility</p:attrName>
                                        </p:attrNameLst>
                                      </p:cBhvr>
                                      <p:to>
                                        <p:strVal val="visible"/>
                                      </p:to>
                                    </p:set>
                                    <p:animEffect transition="in" filter="box(in)">
                                      <p:cBhvr>
                                        <p:cTn id="26" dur="500"/>
                                        <p:tgtEl>
                                          <p:spTgt spid="795651">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795651">
                                            <p:txEl>
                                              <p:pRg st="6" end="6"/>
                                            </p:txEl>
                                          </p:spTgt>
                                        </p:tgtEl>
                                        <p:attrNameLst>
                                          <p:attrName>style.visibility</p:attrName>
                                        </p:attrNameLst>
                                      </p:cBhvr>
                                      <p:to>
                                        <p:strVal val="visible"/>
                                      </p:to>
                                    </p:set>
                                    <p:animEffect transition="in" filter="box(in)">
                                      <p:cBhvr>
                                        <p:cTn id="31" dur="500"/>
                                        <p:tgtEl>
                                          <p:spTgt spid="795651">
                                            <p:txEl>
                                              <p:pRg st="6" end="6"/>
                                            </p:txEl>
                                          </p:spTgt>
                                        </p:tgtEl>
                                      </p:cBhvr>
                                    </p:animEffect>
                                  </p:childTnLst>
                                </p:cTn>
                              </p:par>
                              <p:par>
                                <p:cTn id="32" presetID="4" presetClass="entr" presetSubtype="16" fill="hold" nodeType="withEffect">
                                  <p:stCondLst>
                                    <p:cond delay="0"/>
                                  </p:stCondLst>
                                  <p:childTnLst>
                                    <p:set>
                                      <p:cBhvr>
                                        <p:cTn id="33" dur="1" fill="hold">
                                          <p:stCondLst>
                                            <p:cond delay="0"/>
                                          </p:stCondLst>
                                        </p:cTn>
                                        <p:tgtEl>
                                          <p:spTgt spid="795651">
                                            <p:txEl>
                                              <p:pRg st="7" end="7"/>
                                            </p:txEl>
                                          </p:spTgt>
                                        </p:tgtEl>
                                        <p:attrNameLst>
                                          <p:attrName>style.visibility</p:attrName>
                                        </p:attrNameLst>
                                      </p:cBhvr>
                                      <p:to>
                                        <p:strVal val="visible"/>
                                      </p:to>
                                    </p:set>
                                    <p:animEffect transition="in" filter="box(in)">
                                      <p:cBhvr>
                                        <p:cTn id="34" dur="500"/>
                                        <p:tgtEl>
                                          <p:spTgt spid="795651">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795651">
                                            <p:txEl>
                                              <p:pRg st="8" end="8"/>
                                            </p:txEl>
                                          </p:spTgt>
                                        </p:tgtEl>
                                        <p:attrNameLst>
                                          <p:attrName>style.visibility</p:attrName>
                                        </p:attrNameLst>
                                      </p:cBhvr>
                                      <p:to>
                                        <p:strVal val="visible"/>
                                      </p:to>
                                    </p:set>
                                    <p:animEffect transition="in" filter="box(in)">
                                      <p:cBhvr>
                                        <p:cTn id="39" dur="500"/>
                                        <p:tgtEl>
                                          <p:spTgt spid="795651">
                                            <p:txEl>
                                              <p:pRg st="8" end="8"/>
                                            </p:txEl>
                                          </p:spTgt>
                                        </p:tgtEl>
                                      </p:cBhvr>
                                    </p:animEffect>
                                  </p:childTnLst>
                                </p:cTn>
                              </p:par>
                              <p:par>
                                <p:cTn id="40" presetID="4" presetClass="entr" presetSubtype="16" fill="hold" nodeType="withEffect">
                                  <p:stCondLst>
                                    <p:cond delay="0"/>
                                  </p:stCondLst>
                                  <p:childTnLst>
                                    <p:set>
                                      <p:cBhvr>
                                        <p:cTn id="41" dur="1" fill="hold">
                                          <p:stCondLst>
                                            <p:cond delay="0"/>
                                          </p:stCondLst>
                                        </p:cTn>
                                        <p:tgtEl>
                                          <p:spTgt spid="795651">
                                            <p:txEl>
                                              <p:pRg st="9" end="9"/>
                                            </p:txEl>
                                          </p:spTgt>
                                        </p:tgtEl>
                                        <p:attrNameLst>
                                          <p:attrName>style.visibility</p:attrName>
                                        </p:attrNameLst>
                                      </p:cBhvr>
                                      <p:to>
                                        <p:strVal val="visible"/>
                                      </p:to>
                                    </p:set>
                                    <p:animEffect transition="in" filter="box(in)">
                                      <p:cBhvr>
                                        <p:cTn id="42" dur="500"/>
                                        <p:tgtEl>
                                          <p:spTgt spid="79565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投影片編號版面配置區 5"/>
          <p:cNvSpPr>
            <a:spLocks noGrp="1"/>
          </p:cNvSpPr>
          <p:nvPr>
            <p:ph type="sldNum" sz="quarter" idx="4294967295"/>
          </p:nvPr>
        </p:nvSpPr>
        <p:spPr>
          <a:xfrm>
            <a:off x="8413750" y="6661150"/>
            <a:ext cx="730250" cy="196850"/>
          </a:xfrm>
          <a:noFill/>
        </p:spPr>
        <p:txBody>
          <a:bodyPr/>
          <a:lstStyle/>
          <a:p>
            <a:fld id="{85136F9D-60FC-4133-811F-42F7F88AEC8C}" type="slidenum">
              <a:rPr lang="en-US" altLang="zh-TW"/>
              <a:pPr/>
              <a:t>109</a:t>
            </a:fld>
            <a:endParaRPr lang="en-US" altLang="zh-TW"/>
          </a:p>
        </p:txBody>
      </p:sp>
      <p:sp>
        <p:nvSpPr>
          <p:cNvPr id="11268" name="Rectangle 2"/>
          <p:cNvSpPr>
            <a:spLocks noGrp="1" noChangeArrowheads="1"/>
          </p:cNvSpPr>
          <p:nvPr>
            <p:ph type="title"/>
          </p:nvPr>
        </p:nvSpPr>
        <p:spPr>
          <a:xfrm>
            <a:off x="539552" y="188640"/>
            <a:ext cx="8207375" cy="649287"/>
          </a:xfrm>
        </p:spPr>
        <p:txBody>
          <a:bodyPr/>
          <a:lstStyle/>
          <a:p>
            <a:pPr eaLnBrk="1" hangingPunct="1"/>
            <a:r>
              <a:rPr lang="en-US" altLang="zh-TW" sz="3200" dirty="0" smtClean="0"/>
              <a:t>10 most disruptive technology combinations over last 25 years (2)</a:t>
            </a:r>
          </a:p>
        </p:txBody>
      </p:sp>
      <p:sp>
        <p:nvSpPr>
          <p:cNvPr id="795651" name="Rectangle 3"/>
          <p:cNvSpPr>
            <a:spLocks noGrp="1" noChangeArrowheads="1"/>
          </p:cNvSpPr>
          <p:nvPr>
            <p:ph type="body" idx="1"/>
          </p:nvPr>
        </p:nvSpPr>
        <p:spPr>
          <a:xfrm>
            <a:off x="467544" y="1196752"/>
            <a:ext cx="8229600" cy="4995863"/>
          </a:xfrm>
        </p:spPr>
        <p:txBody>
          <a:bodyPr/>
          <a:lstStyle/>
          <a:p>
            <a:pPr eaLnBrk="1" hangingPunct="1">
              <a:lnSpc>
                <a:spcPct val="80000"/>
              </a:lnSpc>
            </a:pPr>
            <a:r>
              <a:rPr lang="en-US" altLang="zh-TW" sz="1600" b="1" dirty="0" smtClean="0"/>
              <a:t>Disruption: Where would we be today without cheap, capacious, portable storage? No iPods. No YouTube. No Gmail. No cloud computing.</a:t>
            </a:r>
          </a:p>
          <a:p>
            <a:pPr lvl="1" eaLnBrk="1" hangingPunct="1">
              <a:lnSpc>
                <a:spcPct val="80000"/>
              </a:lnSpc>
            </a:pPr>
            <a:r>
              <a:rPr lang="en-US" altLang="zh-TW" sz="1600" b="1" dirty="0" smtClean="0">
                <a:solidFill>
                  <a:srgbClr val="FF0000"/>
                </a:solidFill>
              </a:rPr>
              <a:t>5. Cheap Storage + Portable Memory</a:t>
            </a:r>
          </a:p>
          <a:p>
            <a:pPr eaLnBrk="1" hangingPunct="1">
              <a:lnSpc>
                <a:spcPct val="80000"/>
              </a:lnSpc>
            </a:pPr>
            <a:r>
              <a:rPr lang="en-US" altLang="zh-TW" sz="1600" b="1" dirty="0" smtClean="0"/>
              <a:t>Disruption: For enterprises, cloud computing provides the benefits of a data center without the cost and hassle of maintaining one. For consumers, it offers the promise of cheaper, simpler devices that let them access their data and their applications from anywhere.</a:t>
            </a:r>
          </a:p>
          <a:p>
            <a:pPr lvl="1" eaLnBrk="1" hangingPunct="1">
              <a:lnSpc>
                <a:spcPct val="80000"/>
              </a:lnSpc>
            </a:pPr>
            <a:r>
              <a:rPr lang="en-US" altLang="zh-TW" sz="1600" b="1" dirty="0" smtClean="0">
                <a:solidFill>
                  <a:srgbClr val="FF0000"/>
                </a:solidFill>
              </a:rPr>
              <a:t>4. Cloud Computing + Always-On Devices (</a:t>
            </a:r>
            <a:r>
              <a:rPr lang="en-US" altLang="zh-TW" sz="1600" b="1" dirty="0" err="1" smtClean="0">
                <a:solidFill>
                  <a:srgbClr val="FF0000"/>
                </a:solidFill>
              </a:rPr>
              <a:t>i</a:t>
            </a:r>
            <a:r>
              <a:rPr lang="en-US" altLang="zh-TW" sz="1600" b="1" dirty="0" smtClean="0">
                <a:solidFill>
                  <a:srgbClr val="FF0000"/>
                </a:solidFill>
              </a:rPr>
              <a:t>-Cloud, </a:t>
            </a:r>
            <a:r>
              <a:rPr lang="en-US" altLang="zh-TW" sz="1600" b="1" dirty="0" err="1" smtClean="0">
                <a:solidFill>
                  <a:srgbClr val="FF0000"/>
                </a:solidFill>
              </a:rPr>
              <a:t>Dropbox</a:t>
            </a:r>
            <a:r>
              <a:rPr lang="en-US" altLang="zh-TW" sz="1600" b="1" dirty="0" smtClean="0">
                <a:solidFill>
                  <a:srgbClr val="FF0000"/>
                </a:solidFill>
              </a:rPr>
              <a:t>, etc.)</a:t>
            </a:r>
          </a:p>
          <a:p>
            <a:pPr eaLnBrk="1" hangingPunct="1">
              <a:lnSpc>
                <a:spcPct val="80000"/>
              </a:lnSpc>
            </a:pPr>
            <a:r>
              <a:rPr lang="en-US" altLang="zh-TW" sz="1600" b="1" dirty="0" smtClean="0"/>
              <a:t>Disruption: Broadband has created an explosion of video and music Web sites and VoIP services, while Wi-Fi is bringing the Net to everyday household appliances such as stereos, TVs, and home control systems. Together, they're making the connected home a reality.</a:t>
            </a:r>
          </a:p>
          <a:p>
            <a:pPr lvl="1" eaLnBrk="1" hangingPunct="1">
              <a:lnSpc>
                <a:spcPct val="80000"/>
              </a:lnSpc>
            </a:pPr>
            <a:r>
              <a:rPr lang="en-US" altLang="zh-TW" sz="1600" b="1" dirty="0" smtClean="0">
                <a:solidFill>
                  <a:srgbClr val="FF0000"/>
                </a:solidFill>
              </a:rPr>
              <a:t>3. Broadband + Wireless Networks</a:t>
            </a:r>
          </a:p>
          <a:p>
            <a:pPr eaLnBrk="1" hangingPunct="1">
              <a:lnSpc>
                <a:spcPct val="80000"/>
              </a:lnSpc>
            </a:pPr>
            <a:r>
              <a:rPr lang="en-US" altLang="zh-TW" sz="1600" b="1" dirty="0" smtClean="0"/>
              <a:t>Disruption: Media firms, publishing companies, and advertisers now think Web first, and broadcast or print second.</a:t>
            </a:r>
          </a:p>
          <a:p>
            <a:pPr lvl="1" eaLnBrk="1" hangingPunct="1">
              <a:lnSpc>
                <a:spcPct val="80000"/>
              </a:lnSpc>
            </a:pPr>
            <a:r>
              <a:rPr lang="en-US" altLang="zh-TW" sz="1600" b="1" dirty="0" smtClean="0">
                <a:solidFill>
                  <a:srgbClr val="FF0000"/>
                </a:solidFill>
              </a:rPr>
              <a:t>2. The Web + The Graphical Browser</a:t>
            </a:r>
          </a:p>
          <a:p>
            <a:pPr eaLnBrk="1" hangingPunct="1">
              <a:lnSpc>
                <a:spcPct val="80000"/>
              </a:lnSpc>
            </a:pPr>
            <a:r>
              <a:rPr lang="en-US" altLang="zh-TW" sz="1600" b="1" dirty="0" smtClean="0"/>
              <a:t>Disruption: The ability to be reachable 24/7 is morphing into the ability to surf the Net from any location. And it's forcing monopolistic wireless companies to open up their networks to new devices and services.</a:t>
            </a:r>
          </a:p>
          <a:p>
            <a:pPr lvl="1" eaLnBrk="1" hangingPunct="1">
              <a:lnSpc>
                <a:spcPct val="80000"/>
              </a:lnSpc>
            </a:pPr>
            <a:r>
              <a:rPr lang="en-US" altLang="zh-TW" sz="1600" b="1" dirty="0" smtClean="0">
                <a:solidFill>
                  <a:srgbClr val="FF0000"/>
                </a:solidFill>
              </a:rPr>
              <a:t>1. Cell Phones + Wireless Internet Access</a:t>
            </a:r>
          </a:p>
        </p:txBody>
      </p:sp>
      <p:sp>
        <p:nvSpPr>
          <p:cNvPr id="11270" name="Text Box 6"/>
          <p:cNvSpPr txBox="1">
            <a:spLocks noChangeArrowheads="1"/>
          </p:cNvSpPr>
          <p:nvPr/>
        </p:nvSpPr>
        <p:spPr bwMode="auto">
          <a:xfrm>
            <a:off x="4427538" y="6453188"/>
            <a:ext cx="2863850" cy="274637"/>
          </a:xfrm>
          <a:prstGeom prst="rect">
            <a:avLst/>
          </a:prstGeom>
          <a:noFill/>
          <a:ln w="9525">
            <a:noFill/>
            <a:miter lim="800000"/>
            <a:headEnd/>
            <a:tailEnd/>
          </a:ln>
        </p:spPr>
        <p:txBody>
          <a:bodyPr wrap="none">
            <a:spAutoFit/>
          </a:bodyPr>
          <a:lstStyle/>
          <a:p>
            <a:r>
              <a:rPr lang="en-US" altLang="zh-TW" sz="1200"/>
              <a:t>Source: Dan Tynan, PC World 2008.03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95651">
                                            <p:txEl>
                                              <p:pRg st="0" end="0"/>
                                            </p:txEl>
                                          </p:spTgt>
                                        </p:tgtEl>
                                        <p:attrNameLst>
                                          <p:attrName>style.visibility</p:attrName>
                                        </p:attrNameLst>
                                      </p:cBhvr>
                                      <p:to>
                                        <p:strVal val="visible"/>
                                      </p:to>
                                    </p:set>
                                    <p:animEffect transition="in" filter="box(in)">
                                      <p:cBhvr>
                                        <p:cTn id="7" dur="500"/>
                                        <p:tgtEl>
                                          <p:spTgt spid="795651">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795651">
                                            <p:txEl>
                                              <p:pRg st="1" end="1"/>
                                            </p:txEl>
                                          </p:spTgt>
                                        </p:tgtEl>
                                        <p:attrNameLst>
                                          <p:attrName>style.visibility</p:attrName>
                                        </p:attrNameLst>
                                      </p:cBhvr>
                                      <p:to>
                                        <p:strVal val="visible"/>
                                      </p:to>
                                    </p:set>
                                    <p:animEffect transition="in" filter="box(in)">
                                      <p:cBhvr>
                                        <p:cTn id="10" dur="500"/>
                                        <p:tgtEl>
                                          <p:spTgt spid="79565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795651">
                                            <p:txEl>
                                              <p:pRg st="2" end="2"/>
                                            </p:txEl>
                                          </p:spTgt>
                                        </p:tgtEl>
                                        <p:attrNameLst>
                                          <p:attrName>style.visibility</p:attrName>
                                        </p:attrNameLst>
                                      </p:cBhvr>
                                      <p:to>
                                        <p:strVal val="visible"/>
                                      </p:to>
                                    </p:set>
                                    <p:animEffect transition="in" filter="box(in)">
                                      <p:cBhvr>
                                        <p:cTn id="15" dur="500"/>
                                        <p:tgtEl>
                                          <p:spTgt spid="795651">
                                            <p:txEl>
                                              <p:pRg st="2" end="2"/>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795651">
                                            <p:txEl>
                                              <p:pRg st="3" end="3"/>
                                            </p:txEl>
                                          </p:spTgt>
                                        </p:tgtEl>
                                        <p:attrNameLst>
                                          <p:attrName>style.visibility</p:attrName>
                                        </p:attrNameLst>
                                      </p:cBhvr>
                                      <p:to>
                                        <p:strVal val="visible"/>
                                      </p:to>
                                    </p:set>
                                    <p:animEffect transition="in" filter="box(in)">
                                      <p:cBhvr>
                                        <p:cTn id="18" dur="500"/>
                                        <p:tgtEl>
                                          <p:spTgt spid="795651">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795651">
                                            <p:txEl>
                                              <p:pRg st="4" end="4"/>
                                            </p:txEl>
                                          </p:spTgt>
                                        </p:tgtEl>
                                        <p:attrNameLst>
                                          <p:attrName>style.visibility</p:attrName>
                                        </p:attrNameLst>
                                      </p:cBhvr>
                                      <p:to>
                                        <p:strVal val="visible"/>
                                      </p:to>
                                    </p:set>
                                    <p:animEffect transition="in" filter="box(in)">
                                      <p:cBhvr>
                                        <p:cTn id="23" dur="500"/>
                                        <p:tgtEl>
                                          <p:spTgt spid="795651">
                                            <p:txEl>
                                              <p:pRg st="4" end="4"/>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795651">
                                            <p:txEl>
                                              <p:pRg st="5" end="5"/>
                                            </p:txEl>
                                          </p:spTgt>
                                        </p:tgtEl>
                                        <p:attrNameLst>
                                          <p:attrName>style.visibility</p:attrName>
                                        </p:attrNameLst>
                                      </p:cBhvr>
                                      <p:to>
                                        <p:strVal val="visible"/>
                                      </p:to>
                                    </p:set>
                                    <p:animEffect transition="in" filter="box(in)">
                                      <p:cBhvr>
                                        <p:cTn id="26" dur="500"/>
                                        <p:tgtEl>
                                          <p:spTgt spid="795651">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795651">
                                            <p:txEl>
                                              <p:pRg st="6" end="6"/>
                                            </p:txEl>
                                          </p:spTgt>
                                        </p:tgtEl>
                                        <p:attrNameLst>
                                          <p:attrName>style.visibility</p:attrName>
                                        </p:attrNameLst>
                                      </p:cBhvr>
                                      <p:to>
                                        <p:strVal val="visible"/>
                                      </p:to>
                                    </p:set>
                                    <p:animEffect transition="in" filter="box(in)">
                                      <p:cBhvr>
                                        <p:cTn id="31" dur="500"/>
                                        <p:tgtEl>
                                          <p:spTgt spid="795651">
                                            <p:txEl>
                                              <p:pRg st="6" end="6"/>
                                            </p:txEl>
                                          </p:spTgt>
                                        </p:tgtEl>
                                      </p:cBhvr>
                                    </p:animEffect>
                                  </p:childTnLst>
                                </p:cTn>
                              </p:par>
                              <p:par>
                                <p:cTn id="32" presetID="4" presetClass="entr" presetSubtype="16" fill="hold" nodeType="withEffect">
                                  <p:stCondLst>
                                    <p:cond delay="0"/>
                                  </p:stCondLst>
                                  <p:childTnLst>
                                    <p:set>
                                      <p:cBhvr>
                                        <p:cTn id="33" dur="1" fill="hold">
                                          <p:stCondLst>
                                            <p:cond delay="0"/>
                                          </p:stCondLst>
                                        </p:cTn>
                                        <p:tgtEl>
                                          <p:spTgt spid="795651">
                                            <p:txEl>
                                              <p:pRg st="7" end="7"/>
                                            </p:txEl>
                                          </p:spTgt>
                                        </p:tgtEl>
                                        <p:attrNameLst>
                                          <p:attrName>style.visibility</p:attrName>
                                        </p:attrNameLst>
                                      </p:cBhvr>
                                      <p:to>
                                        <p:strVal val="visible"/>
                                      </p:to>
                                    </p:set>
                                    <p:animEffect transition="in" filter="box(in)">
                                      <p:cBhvr>
                                        <p:cTn id="34" dur="500"/>
                                        <p:tgtEl>
                                          <p:spTgt spid="795651">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795651">
                                            <p:txEl>
                                              <p:pRg st="8" end="8"/>
                                            </p:txEl>
                                          </p:spTgt>
                                        </p:tgtEl>
                                        <p:attrNameLst>
                                          <p:attrName>style.visibility</p:attrName>
                                        </p:attrNameLst>
                                      </p:cBhvr>
                                      <p:to>
                                        <p:strVal val="visible"/>
                                      </p:to>
                                    </p:set>
                                    <p:animEffect transition="in" filter="box(in)">
                                      <p:cBhvr>
                                        <p:cTn id="39" dur="500"/>
                                        <p:tgtEl>
                                          <p:spTgt spid="795651">
                                            <p:txEl>
                                              <p:pRg st="8" end="8"/>
                                            </p:txEl>
                                          </p:spTgt>
                                        </p:tgtEl>
                                      </p:cBhvr>
                                    </p:animEffect>
                                  </p:childTnLst>
                                </p:cTn>
                              </p:par>
                              <p:par>
                                <p:cTn id="40" presetID="4" presetClass="entr" presetSubtype="16" fill="hold" nodeType="withEffect">
                                  <p:stCondLst>
                                    <p:cond delay="0"/>
                                  </p:stCondLst>
                                  <p:childTnLst>
                                    <p:set>
                                      <p:cBhvr>
                                        <p:cTn id="41" dur="1" fill="hold">
                                          <p:stCondLst>
                                            <p:cond delay="0"/>
                                          </p:stCondLst>
                                        </p:cTn>
                                        <p:tgtEl>
                                          <p:spTgt spid="795651">
                                            <p:txEl>
                                              <p:pRg st="9" end="9"/>
                                            </p:txEl>
                                          </p:spTgt>
                                        </p:tgtEl>
                                        <p:attrNameLst>
                                          <p:attrName>style.visibility</p:attrName>
                                        </p:attrNameLst>
                                      </p:cBhvr>
                                      <p:to>
                                        <p:strVal val="visible"/>
                                      </p:to>
                                    </p:set>
                                    <p:animEffect transition="in" filter="box(in)">
                                      <p:cBhvr>
                                        <p:cTn id="42" dur="500"/>
                                        <p:tgtEl>
                                          <p:spTgt spid="79565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noFill/>
          <a:ln/>
        </p:spPr>
        <p:txBody>
          <a:bodyPr/>
          <a:lstStyle/>
          <a:p>
            <a:r>
              <a:rPr lang="en-US" altLang="zh-TW" dirty="0">
                <a:ea typeface="新細明體" charset="-120"/>
              </a:rPr>
              <a:t>The Medici Effect</a:t>
            </a:r>
          </a:p>
        </p:txBody>
      </p:sp>
      <p:sp>
        <p:nvSpPr>
          <p:cNvPr id="25603" name="Rectangle 3"/>
          <p:cNvSpPr>
            <a:spLocks noGrp="1" noChangeArrowheads="1"/>
          </p:cNvSpPr>
          <p:nvPr>
            <p:ph type="body" idx="1"/>
          </p:nvPr>
        </p:nvSpPr>
        <p:spPr>
          <a:xfrm>
            <a:off x="457200" y="1600200"/>
            <a:ext cx="6959600" cy="4530725"/>
          </a:xfrm>
          <a:noFill/>
          <a:ln/>
        </p:spPr>
        <p:txBody>
          <a:bodyPr/>
          <a:lstStyle/>
          <a:p>
            <a:pPr>
              <a:lnSpc>
                <a:spcPct val="80000"/>
              </a:lnSpc>
            </a:pPr>
            <a:r>
              <a:rPr lang="en-US" altLang="zh-TW" sz="2600">
                <a:ea typeface="新細明體" charset="-120"/>
              </a:rPr>
              <a:t>“When you step into an intersection of fields, disciplines, or cultures, you can combine existing concepts into a large number of extraordinary ideas.”</a:t>
            </a:r>
          </a:p>
          <a:p>
            <a:pPr>
              <a:lnSpc>
                <a:spcPct val="80000"/>
              </a:lnSpc>
            </a:pPr>
            <a:r>
              <a:rPr lang="en-US" altLang="zh-TW" sz="2600">
                <a:ea typeface="新細明體" charset="-120"/>
              </a:rPr>
              <a:t>“We have met teams and individuals who have searched for, and found, intersections between disciplines, cultures, concepts, and domains. Once there, they have the opportunity to innovate as never before, creating the Medici Effect.”</a:t>
            </a:r>
          </a:p>
          <a:p>
            <a:pPr lvl="1">
              <a:lnSpc>
                <a:spcPct val="80000"/>
              </a:lnSpc>
            </a:pPr>
            <a:r>
              <a:rPr lang="en-US" altLang="zh-TW" sz="2200">
                <a:ea typeface="新細明體" charset="-120"/>
              </a:rPr>
              <a:t>Frans Johansson, The Medici Effect, Harvard Business School Press, 2006, page 186.</a:t>
            </a:r>
          </a:p>
        </p:txBody>
      </p:sp>
      <p:pic>
        <p:nvPicPr>
          <p:cNvPr id="25604" name="Picture 4"/>
          <p:cNvPicPr>
            <a:picLocks noChangeArrowheads="1"/>
          </p:cNvPicPr>
          <p:nvPr/>
        </p:nvPicPr>
        <p:blipFill>
          <a:blip r:embed="rId3" cstate="print"/>
          <a:srcRect/>
          <a:stretch>
            <a:fillRect/>
          </a:stretch>
        </p:blipFill>
        <p:spPr bwMode="auto">
          <a:xfrm>
            <a:off x="6804025" y="368300"/>
            <a:ext cx="1747838" cy="1770063"/>
          </a:xfrm>
          <a:prstGeom prst="rect">
            <a:avLst/>
          </a:prstGeom>
          <a:noFill/>
          <a:ln w="9525">
            <a:noFill/>
            <a:miter lim="800000"/>
            <a:headEnd/>
            <a:tailEnd/>
          </a:ln>
          <a:effectLst/>
        </p:spPr>
      </p:pic>
      <p:sp>
        <p:nvSpPr>
          <p:cNvPr id="25605" name="Rectangle 5"/>
          <p:cNvSpPr>
            <a:spLocks noChangeArrowheads="1"/>
          </p:cNvSpPr>
          <p:nvPr/>
        </p:nvSpPr>
        <p:spPr bwMode="auto">
          <a:xfrm>
            <a:off x="5105400" y="5562600"/>
            <a:ext cx="3854450" cy="641350"/>
          </a:xfrm>
          <a:prstGeom prst="rect">
            <a:avLst/>
          </a:prstGeom>
          <a:noFill/>
          <a:ln w="9525">
            <a:noFill/>
            <a:miter lim="800000"/>
            <a:headEnd/>
            <a:tailEnd/>
          </a:ln>
          <a:effectLst/>
        </p:spPr>
        <p:txBody>
          <a:bodyPr wrap="none" lIns="92075" tIns="46038" rIns="92075" bIns="46038">
            <a:spAutoFit/>
          </a:bodyPr>
          <a:lstStyle/>
          <a:p>
            <a:r>
              <a:rPr lang="en-US" altLang="zh-TW">
                <a:solidFill>
                  <a:schemeClr val="tx2"/>
                </a:solidFill>
                <a:ea typeface="新細明體" charset="-120"/>
              </a:rPr>
              <a:t>Doesn’t it sound like  . . . .</a:t>
            </a:r>
            <a:br>
              <a:rPr lang="en-US" altLang="zh-TW">
                <a:solidFill>
                  <a:schemeClr val="tx2"/>
                </a:solidFill>
                <a:ea typeface="新細明體" charset="-120"/>
              </a:rPr>
            </a:br>
            <a:r>
              <a:rPr lang="en-US" altLang="zh-TW" b="1">
                <a:solidFill>
                  <a:srgbClr val="CC3300"/>
                </a:solidFill>
                <a:ea typeface="新細明體" charset="-120"/>
              </a:rPr>
              <a:t>Morphologically Forced Choices?</a:t>
            </a:r>
          </a:p>
        </p:txBody>
      </p:sp>
    </p:spTree>
  </p:cSld>
  <p:clrMapOvr>
    <a:masterClrMapping/>
  </p:clrMapOvr>
  <p:transition>
    <p:wipe dir="r"/>
  </p:transition>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投影片編號版面配置區 6"/>
          <p:cNvSpPr>
            <a:spLocks noGrp="1"/>
          </p:cNvSpPr>
          <p:nvPr>
            <p:ph type="sldNum" sz="quarter" idx="12"/>
          </p:nvPr>
        </p:nvSpPr>
        <p:spPr>
          <a:noFill/>
        </p:spPr>
        <p:txBody>
          <a:bodyPr/>
          <a:lstStyle/>
          <a:p>
            <a:fld id="{8C85D84D-1A91-4BDA-9C5A-4B8BCA96C257}" type="slidenum">
              <a:rPr lang="en-US" altLang="zh-TW"/>
              <a:pPr/>
              <a:t>110</a:t>
            </a:fld>
            <a:endParaRPr lang="en-US" altLang="zh-TW"/>
          </a:p>
        </p:txBody>
      </p:sp>
      <p:sp>
        <p:nvSpPr>
          <p:cNvPr id="10244" name="Rectangle 2"/>
          <p:cNvSpPr>
            <a:spLocks noGrp="1" noChangeArrowheads="1"/>
          </p:cNvSpPr>
          <p:nvPr>
            <p:ph type="title"/>
          </p:nvPr>
        </p:nvSpPr>
        <p:spPr>
          <a:xfrm>
            <a:off x="304800" y="76200"/>
            <a:ext cx="8534400" cy="1143000"/>
          </a:xfrm>
        </p:spPr>
        <p:txBody>
          <a:bodyPr/>
          <a:lstStyle/>
          <a:p>
            <a:pPr eaLnBrk="1" hangingPunct="1"/>
            <a:r>
              <a:rPr lang="en-US" altLang="zh-TW" sz="2800" dirty="0" smtClean="0">
                <a:solidFill>
                  <a:schemeClr val="tx1"/>
                </a:solidFill>
              </a:rPr>
              <a:t>Disruption in business models has been the dominant historical mechanism for making things more affordable and accessible. </a:t>
            </a:r>
          </a:p>
        </p:txBody>
      </p:sp>
      <p:sp>
        <p:nvSpPr>
          <p:cNvPr id="10245" name="Rectangle 3"/>
          <p:cNvSpPr>
            <a:spLocks noGrp="1" noChangeArrowheads="1"/>
          </p:cNvSpPr>
          <p:nvPr>
            <p:ph type="body" sz="half" idx="1"/>
          </p:nvPr>
        </p:nvSpPr>
        <p:spPr>
          <a:xfrm>
            <a:off x="2411760" y="1412776"/>
            <a:ext cx="3184525" cy="4648200"/>
          </a:xfrm>
          <a:noFill/>
        </p:spPr>
        <p:txBody>
          <a:bodyPr/>
          <a:lstStyle/>
          <a:p>
            <a:pPr eaLnBrk="1" hangingPunct="1">
              <a:lnSpc>
                <a:spcPct val="90000"/>
              </a:lnSpc>
              <a:buFontTx/>
              <a:buNone/>
            </a:pPr>
            <a:r>
              <a:rPr lang="en-US" altLang="zh-TW" sz="2000" b="1" u="sng" dirty="0" smtClean="0">
                <a:solidFill>
                  <a:srgbClr val="000099"/>
                </a:solidFill>
              </a:rPr>
              <a:t>Today</a:t>
            </a:r>
          </a:p>
          <a:p>
            <a:pPr eaLnBrk="1" hangingPunct="1">
              <a:lnSpc>
                <a:spcPct val="90000"/>
              </a:lnSpc>
            </a:pPr>
            <a:r>
              <a:rPr lang="en-US" altLang="zh-TW" sz="2000" dirty="0" smtClean="0">
                <a:solidFill>
                  <a:srgbClr val="000099"/>
                </a:solidFill>
              </a:rPr>
              <a:t>Toyota</a:t>
            </a:r>
          </a:p>
          <a:p>
            <a:pPr eaLnBrk="1" hangingPunct="1">
              <a:lnSpc>
                <a:spcPct val="90000"/>
              </a:lnSpc>
            </a:pPr>
            <a:r>
              <a:rPr lang="en-US" altLang="zh-TW" sz="2000" dirty="0" smtClean="0">
                <a:solidFill>
                  <a:srgbClr val="000099"/>
                </a:solidFill>
              </a:rPr>
              <a:t>Wal-Mart</a:t>
            </a:r>
          </a:p>
          <a:p>
            <a:pPr eaLnBrk="1" hangingPunct="1">
              <a:lnSpc>
                <a:spcPct val="90000"/>
              </a:lnSpc>
            </a:pPr>
            <a:r>
              <a:rPr lang="en-US" altLang="zh-TW" sz="2000" dirty="0" smtClean="0">
                <a:solidFill>
                  <a:srgbClr val="000099"/>
                </a:solidFill>
              </a:rPr>
              <a:t>Dell</a:t>
            </a:r>
          </a:p>
          <a:p>
            <a:pPr eaLnBrk="1" hangingPunct="1">
              <a:lnSpc>
                <a:spcPct val="90000"/>
              </a:lnSpc>
            </a:pPr>
            <a:r>
              <a:rPr lang="en-US" altLang="zh-TW" sz="2000" dirty="0" smtClean="0">
                <a:solidFill>
                  <a:srgbClr val="000099"/>
                </a:solidFill>
              </a:rPr>
              <a:t>Southwest Airlines</a:t>
            </a:r>
          </a:p>
          <a:p>
            <a:pPr eaLnBrk="1" hangingPunct="1">
              <a:lnSpc>
                <a:spcPct val="90000"/>
              </a:lnSpc>
            </a:pPr>
            <a:r>
              <a:rPr lang="en-US" altLang="zh-TW" sz="2000" dirty="0" smtClean="0">
                <a:solidFill>
                  <a:srgbClr val="000099"/>
                </a:solidFill>
              </a:rPr>
              <a:t>Fidelity</a:t>
            </a:r>
          </a:p>
          <a:p>
            <a:pPr eaLnBrk="1" hangingPunct="1">
              <a:lnSpc>
                <a:spcPct val="90000"/>
              </a:lnSpc>
            </a:pPr>
            <a:r>
              <a:rPr lang="en-US" altLang="zh-TW" sz="2000" dirty="0" smtClean="0">
                <a:solidFill>
                  <a:srgbClr val="000099"/>
                </a:solidFill>
              </a:rPr>
              <a:t>Canon</a:t>
            </a:r>
          </a:p>
          <a:p>
            <a:pPr eaLnBrk="1" hangingPunct="1">
              <a:lnSpc>
                <a:spcPct val="90000"/>
              </a:lnSpc>
            </a:pPr>
            <a:r>
              <a:rPr lang="en-US" altLang="zh-TW" sz="2000" dirty="0" smtClean="0">
                <a:solidFill>
                  <a:srgbClr val="000099"/>
                </a:solidFill>
              </a:rPr>
              <a:t>Microsoft</a:t>
            </a:r>
          </a:p>
          <a:p>
            <a:pPr eaLnBrk="1" hangingPunct="1">
              <a:lnSpc>
                <a:spcPct val="90000"/>
              </a:lnSpc>
            </a:pPr>
            <a:r>
              <a:rPr lang="en-US" altLang="zh-TW" sz="2000" dirty="0" smtClean="0">
                <a:solidFill>
                  <a:srgbClr val="000099"/>
                </a:solidFill>
              </a:rPr>
              <a:t>Oracle</a:t>
            </a:r>
          </a:p>
          <a:p>
            <a:pPr eaLnBrk="1" hangingPunct="1">
              <a:lnSpc>
                <a:spcPct val="90000"/>
              </a:lnSpc>
            </a:pPr>
            <a:r>
              <a:rPr lang="en-US" altLang="zh-TW" sz="2000" dirty="0" smtClean="0">
                <a:solidFill>
                  <a:srgbClr val="000099"/>
                </a:solidFill>
              </a:rPr>
              <a:t>Cingular</a:t>
            </a:r>
          </a:p>
          <a:p>
            <a:pPr eaLnBrk="1" hangingPunct="1">
              <a:lnSpc>
                <a:spcPct val="90000"/>
              </a:lnSpc>
            </a:pPr>
            <a:r>
              <a:rPr lang="en-US" altLang="zh-TW" sz="2000" dirty="0" smtClean="0">
                <a:solidFill>
                  <a:srgbClr val="000099"/>
                </a:solidFill>
              </a:rPr>
              <a:t>Merrill Lynch</a:t>
            </a:r>
          </a:p>
          <a:p>
            <a:pPr eaLnBrk="1" hangingPunct="1">
              <a:lnSpc>
                <a:spcPct val="90000"/>
              </a:lnSpc>
            </a:pPr>
            <a:r>
              <a:rPr lang="en-US" altLang="zh-TW" sz="2000" dirty="0" smtClean="0">
                <a:solidFill>
                  <a:srgbClr val="000099"/>
                </a:solidFill>
              </a:rPr>
              <a:t>Korea, Taiwan</a:t>
            </a:r>
          </a:p>
          <a:p>
            <a:pPr eaLnBrk="1" hangingPunct="1">
              <a:lnSpc>
                <a:spcPct val="90000"/>
              </a:lnSpc>
            </a:pPr>
            <a:r>
              <a:rPr lang="en-US" altLang="zh-TW" sz="2000" dirty="0" smtClean="0">
                <a:solidFill>
                  <a:srgbClr val="000099"/>
                </a:solidFill>
              </a:rPr>
              <a:t>Cellular Phones, iPod</a:t>
            </a:r>
          </a:p>
          <a:p>
            <a:pPr eaLnBrk="1" hangingPunct="1">
              <a:lnSpc>
                <a:spcPct val="90000"/>
              </a:lnSpc>
            </a:pPr>
            <a:endParaRPr lang="en-US" altLang="zh-TW" sz="2000" dirty="0" smtClean="0">
              <a:solidFill>
                <a:srgbClr val="000099"/>
              </a:solidFill>
            </a:endParaRPr>
          </a:p>
        </p:txBody>
      </p:sp>
      <p:sp>
        <p:nvSpPr>
          <p:cNvPr id="10246" name="Rectangle 4"/>
          <p:cNvSpPr>
            <a:spLocks noChangeArrowheads="1"/>
          </p:cNvSpPr>
          <p:nvPr/>
        </p:nvSpPr>
        <p:spPr bwMode="auto">
          <a:xfrm>
            <a:off x="250825" y="1412875"/>
            <a:ext cx="2590800" cy="4648200"/>
          </a:xfrm>
          <a:prstGeom prst="rect">
            <a:avLst/>
          </a:prstGeom>
          <a:noFill/>
          <a:ln w="9525">
            <a:noFill/>
            <a:miter lim="800000"/>
            <a:headEnd/>
            <a:tailEnd/>
          </a:ln>
        </p:spPr>
        <p:txBody>
          <a:bodyPr/>
          <a:lstStyle/>
          <a:p>
            <a:pPr marL="342900" indent="-342900">
              <a:lnSpc>
                <a:spcPct val="90000"/>
              </a:lnSpc>
              <a:spcBef>
                <a:spcPct val="20000"/>
              </a:spcBef>
            </a:pPr>
            <a:r>
              <a:rPr kumimoji="0" lang="en-US" altLang="zh-TW" sz="2000" b="1" u="sng" dirty="0">
                <a:solidFill>
                  <a:srgbClr val="CC0000"/>
                </a:solidFill>
                <a:latin typeface="Times New Roman" pitchFamily="18" charset="0"/>
              </a:rPr>
              <a:t>Yesterday</a:t>
            </a:r>
          </a:p>
          <a:p>
            <a:pPr marL="342900" indent="-342900">
              <a:lnSpc>
                <a:spcPct val="90000"/>
              </a:lnSpc>
              <a:spcBef>
                <a:spcPct val="20000"/>
              </a:spcBef>
              <a:buFontTx/>
              <a:buChar char="•"/>
            </a:pPr>
            <a:r>
              <a:rPr kumimoji="0" lang="en-US" altLang="zh-TW" sz="2000" dirty="0">
                <a:solidFill>
                  <a:srgbClr val="CC0000"/>
                </a:solidFill>
                <a:latin typeface="Times New Roman" pitchFamily="18" charset="0"/>
              </a:rPr>
              <a:t>Ford</a:t>
            </a:r>
          </a:p>
          <a:p>
            <a:pPr marL="342900" indent="-342900">
              <a:lnSpc>
                <a:spcPct val="90000"/>
              </a:lnSpc>
              <a:spcBef>
                <a:spcPct val="20000"/>
              </a:spcBef>
              <a:buFontTx/>
              <a:buChar char="•"/>
            </a:pPr>
            <a:r>
              <a:rPr kumimoji="0" lang="en-US" altLang="zh-TW" sz="2000" dirty="0">
                <a:solidFill>
                  <a:srgbClr val="CC0000"/>
                </a:solidFill>
                <a:latin typeface="Times New Roman" pitchFamily="18" charset="0"/>
              </a:rPr>
              <a:t>Dept. Stores</a:t>
            </a:r>
          </a:p>
          <a:p>
            <a:pPr marL="342900" indent="-342900">
              <a:lnSpc>
                <a:spcPct val="90000"/>
              </a:lnSpc>
              <a:spcBef>
                <a:spcPct val="20000"/>
              </a:spcBef>
              <a:buFontTx/>
              <a:buChar char="•"/>
            </a:pPr>
            <a:r>
              <a:rPr kumimoji="0" lang="en-US" altLang="zh-TW" sz="2000" dirty="0">
                <a:solidFill>
                  <a:srgbClr val="CC0000"/>
                </a:solidFill>
                <a:latin typeface="Times New Roman" pitchFamily="18" charset="0"/>
              </a:rPr>
              <a:t>Digital </a:t>
            </a:r>
            <a:r>
              <a:rPr kumimoji="0" lang="en-US" altLang="zh-TW" sz="2000" dirty="0" err="1">
                <a:solidFill>
                  <a:srgbClr val="CC0000"/>
                </a:solidFill>
                <a:latin typeface="Times New Roman" pitchFamily="18" charset="0"/>
              </a:rPr>
              <a:t>Eqpt</a:t>
            </a:r>
            <a:r>
              <a:rPr kumimoji="0" lang="en-US" altLang="zh-TW" sz="2000" dirty="0">
                <a:solidFill>
                  <a:srgbClr val="CC0000"/>
                </a:solidFill>
                <a:latin typeface="Times New Roman" pitchFamily="18" charset="0"/>
              </a:rPr>
              <a:t>.</a:t>
            </a:r>
          </a:p>
          <a:p>
            <a:pPr marL="342900" indent="-342900">
              <a:lnSpc>
                <a:spcPct val="90000"/>
              </a:lnSpc>
              <a:spcBef>
                <a:spcPct val="20000"/>
              </a:spcBef>
              <a:buFontTx/>
              <a:buChar char="•"/>
            </a:pPr>
            <a:r>
              <a:rPr kumimoji="0" lang="en-US" altLang="zh-TW" sz="2000" dirty="0">
                <a:solidFill>
                  <a:srgbClr val="CC0000"/>
                </a:solidFill>
                <a:latin typeface="Times New Roman" pitchFamily="18" charset="0"/>
              </a:rPr>
              <a:t>Delta</a:t>
            </a:r>
          </a:p>
          <a:p>
            <a:pPr marL="342900" indent="-342900">
              <a:lnSpc>
                <a:spcPct val="90000"/>
              </a:lnSpc>
              <a:spcBef>
                <a:spcPct val="20000"/>
              </a:spcBef>
              <a:buFontTx/>
              <a:buChar char="•"/>
            </a:pPr>
            <a:r>
              <a:rPr kumimoji="0" lang="en-US" altLang="zh-TW" sz="2000" dirty="0">
                <a:solidFill>
                  <a:srgbClr val="CC0000"/>
                </a:solidFill>
                <a:latin typeface="Times New Roman" pitchFamily="18" charset="0"/>
              </a:rPr>
              <a:t>JP Morgan</a:t>
            </a:r>
          </a:p>
          <a:p>
            <a:pPr marL="342900" indent="-342900">
              <a:lnSpc>
                <a:spcPct val="90000"/>
              </a:lnSpc>
              <a:spcBef>
                <a:spcPct val="20000"/>
              </a:spcBef>
              <a:buFontTx/>
              <a:buChar char="•"/>
            </a:pPr>
            <a:r>
              <a:rPr kumimoji="0" lang="en-US" altLang="zh-TW" sz="2000" dirty="0">
                <a:solidFill>
                  <a:srgbClr val="CC0000"/>
                </a:solidFill>
                <a:latin typeface="Times New Roman" pitchFamily="18" charset="0"/>
              </a:rPr>
              <a:t>Xerox</a:t>
            </a:r>
          </a:p>
          <a:p>
            <a:pPr marL="342900" indent="-342900">
              <a:lnSpc>
                <a:spcPct val="90000"/>
              </a:lnSpc>
              <a:spcBef>
                <a:spcPct val="20000"/>
              </a:spcBef>
              <a:buFontTx/>
              <a:buChar char="•"/>
            </a:pPr>
            <a:r>
              <a:rPr kumimoji="0" lang="en-US" altLang="zh-TW" sz="2000" dirty="0">
                <a:solidFill>
                  <a:srgbClr val="CC0000"/>
                </a:solidFill>
                <a:latin typeface="Times New Roman" pitchFamily="18" charset="0"/>
              </a:rPr>
              <a:t>IBM</a:t>
            </a:r>
          </a:p>
          <a:p>
            <a:pPr marL="342900" indent="-342900">
              <a:lnSpc>
                <a:spcPct val="90000"/>
              </a:lnSpc>
              <a:spcBef>
                <a:spcPct val="20000"/>
              </a:spcBef>
              <a:buFontTx/>
              <a:buChar char="•"/>
            </a:pPr>
            <a:r>
              <a:rPr kumimoji="0" lang="en-US" altLang="zh-TW" sz="2000" dirty="0" err="1">
                <a:solidFill>
                  <a:srgbClr val="CC0000"/>
                </a:solidFill>
                <a:latin typeface="Times New Roman" pitchFamily="18" charset="0"/>
              </a:rPr>
              <a:t>Cullinet</a:t>
            </a:r>
            <a:endParaRPr kumimoji="0" lang="en-US" altLang="zh-TW" sz="2000" dirty="0">
              <a:solidFill>
                <a:srgbClr val="CC0000"/>
              </a:solidFill>
              <a:latin typeface="Times New Roman" pitchFamily="18" charset="0"/>
            </a:endParaRPr>
          </a:p>
          <a:p>
            <a:pPr marL="342900" indent="-342900">
              <a:lnSpc>
                <a:spcPct val="90000"/>
              </a:lnSpc>
              <a:spcBef>
                <a:spcPct val="20000"/>
              </a:spcBef>
              <a:buFontTx/>
              <a:buChar char="•"/>
            </a:pPr>
            <a:r>
              <a:rPr kumimoji="0" lang="en-US" altLang="zh-TW" sz="2000" dirty="0">
                <a:solidFill>
                  <a:srgbClr val="CC0000"/>
                </a:solidFill>
                <a:latin typeface="Times New Roman" pitchFamily="18" charset="0"/>
              </a:rPr>
              <a:t>AT&amp;T</a:t>
            </a:r>
          </a:p>
          <a:p>
            <a:pPr marL="342900" indent="-342900">
              <a:lnSpc>
                <a:spcPct val="90000"/>
              </a:lnSpc>
              <a:spcBef>
                <a:spcPct val="20000"/>
              </a:spcBef>
              <a:buFontTx/>
              <a:buChar char="•"/>
            </a:pPr>
            <a:r>
              <a:rPr kumimoji="0" lang="en-US" altLang="zh-TW" sz="2000" dirty="0">
                <a:solidFill>
                  <a:srgbClr val="CC0000"/>
                </a:solidFill>
                <a:latin typeface="Times New Roman" pitchFamily="18" charset="0"/>
              </a:rPr>
              <a:t>Dillon, Read</a:t>
            </a:r>
          </a:p>
          <a:p>
            <a:pPr marL="342900" indent="-342900">
              <a:lnSpc>
                <a:spcPct val="90000"/>
              </a:lnSpc>
              <a:spcBef>
                <a:spcPct val="20000"/>
              </a:spcBef>
              <a:buFontTx/>
              <a:buChar char="•"/>
            </a:pPr>
            <a:r>
              <a:rPr kumimoji="0" lang="en-US" altLang="zh-TW" sz="2000" dirty="0">
                <a:solidFill>
                  <a:srgbClr val="CC0000"/>
                </a:solidFill>
                <a:latin typeface="Times New Roman" pitchFamily="18" charset="0"/>
              </a:rPr>
              <a:t>Japan</a:t>
            </a:r>
          </a:p>
          <a:p>
            <a:pPr marL="342900" indent="-342900">
              <a:lnSpc>
                <a:spcPct val="90000"/>
              </a:lnSpc>
              <a:spcBef>
                <a:spcPct val="20000"/>
              </a:spcBef>
              <a:buFontTx/>
              <a:buChar char="•"/>
            </a:pPr>
            <a:r>
              <a:rPr kumimoji="0" lang="en-US" altLang="zh-TW" sz="2000" dirty="0">
                <a:solidFill>
                  <a:srgbClr val="CC0000"/>
                </a:solidFill>
                <a:latin typeface="Times New Roman" pitchFamily="18" charset="0"/>
              </a:rPr>
              <a:t>Sony </a:t>
            </a:r>
            <a:r>
              <a:rPr kumimoji="0" lang="en-US" altLang="zh-TW" sz="2000" dirty="0" err="1" smtClean="0">
                <a:solidFill>
                  <a:srgbClr val="CC0000"/>
                </a:solidFill>
                <a:latin typeface="Times New Roman" pitchFamily="18" charset="0"/>
              </a:rPr>
              <a:t>DiskMan</a:t>
            </a:r>
            <a:endParaRPr kumimoji="0" lang="en-US" altLang="zh-TW" sz="2000" dirty="0" smtClean="0">
              <a:solidFill>
                <a:srgbClr val="CC0000"/>
              </a:solidFill>
              <a:latin typeface="Times New Roman" pitchFamily="18" charset="0"/>
            </a:endParaRPr>
          </a:p>
        </p:txBody>
      </p:sp>
      <p:sp>
        <p:nvSpPr>
          <p:cNvPr id="811013" name="Rectangle 5"/>
          <p:cNvSpPr>
            <a:spLocks noGrp="1" noChangeArrowheads="1"/>
          </p:cNvSpPr>
          <p:nvPr>
            <p:ph type="body" sz="half" idx="2"/>
          </p:nvPr>
        </p:nvSpPr>
        <p:spPr>
          <a:xfrm>
            <a:off x="5436096" y="1340768"/>
            <a:ext cx="3707904" cy="4648200"/>
          </a:xfrm>
          <a:noFill/>
        </p:spPr>
        <p:txBody>
          <a:bodyPr/>
          <a:lstStyle/>
          <a:p>
            <a:pPr eaLnBrk="1" hangingPunct="1">
              <a:lnSpc>
                <a:spcPct val="90000"/>
              </a:lnSpc>
              <a:buFontTx/>
              <a:buNone/>
            </a:pPr>
            <a:r>
              <a:rPr lang="en-US" altLang="zh-TW" sz="2000" b="1" u="sng" dirty="0" smtClean="0">
                <a:solidFill>
                  <a:srgbClr val="006600"/>
                </a:solidFill>
              </a:rPr>
              <a:t>Tomorrow:</a:t>
            </a:r>
          </a:p>
          <a:p>
            <a:pPr eaLnBrk="1" hangingPunct="1">
              <a:lnSpc>
                <a:spcPct val="90000"/>
              </a:lnSpc>
            </a:pPr>
            <a:r>
              <a:rPr lang="en-US" altLang="zh-TW" sz="2000" dirty="0" err="1" smtClean="0">
                <a:solidFill>
                  <a:srgbClr val="006600"/>
                </a:solidFill>
              </a:rPr>
              <a:t>Chery</a:t>
            </a:r>
            <a:endParaRPr lang="en-US" altLang="zh-TW" sz="2000" dirty="0" smtClean="0">
              <a:solidFill>
                <a:srgbClr val="006600"/>
              </a:solidFill>
            </a:endParaRPr>
          </a:p>
          <a:p>
            <a:pPr eaLnBrk="1" hangingPunct="1">
              <a:lnSpc>
                <a:spcPct val="90000"/>
              </a:lnSpc>
            </a:pPr>
            <a:r>
              <a:rPr lang="en-US" altLang="zh-TW" sz="2000" dirty="0" smtClean="0">
                <a:solidFill>
                  <a:srgbClr val="006600"/>
                </a:solidFill>
              </a:rPr>
              <a:t>Internet retail</a:t>
            </a:r>
          </a:p>
          <a:p>
            <a:pPr eaLnBrk="1" hangingPunct="1">
              <a:lnSpc>
                <a:spcPct val="90000"/>
              </a:lnSpc>
            </a:pPr>
            <a:r>
              <a:rPr lang="en-US" altLang="zh-TW" sz="2000" dirty="0" err="1" smtClean="0">
                <a:solidFill>
                  <a:srgbClr val="006600"/>
                </a:solidFill>
              </a:rPr>
              <a:t>RIMBlackberry</a:t>
            </a:r>
            <a:endParaRPr lang="en-US" altLang="zh-TW" sz="2000" dirty="0" smtClean="0">
              <a:solidFill>
                <a:srgbClr val="006600"/>
              </a:solidFill>
            </a:endParaRPr>
          </a:p>
          <a:p>
            <a:pPr eaLnBrk="1" hangingPunct="1">
              <a:lnSpc>
                <a:spcPct val="90000"/>
              </a:lnSpc>
            </a:pPr>
            <a:r>
              <a:rPr lang="en-US" altLang="zh-TW" sz="2000" dirty="0" err="1" smtClean="0">
                <a:solidFill>
                  <a:srgbClr val="006600"/>
                </a:solidFill>
              </a:rPr>
              <a:t>Skywest</a:t>
            </a:r>
            <a:r>
              <a:rPr lang="en-US" altLang="zh-TW" sz="2000" dirty="0" smtClean="0">
                <a:solidFill>
                  <a:srgbClr val="006600"/>
                </a:solidFill>
              </a:rPr>
              <a:t>, Air taxis</a:t>
            </a:r>
          </a:p>
          <a:p>
            <a:pPr eaLnBrk="1" hangingPunct="1">
              <a:lnSpc>
                <a:spcPct val="90000"/>
              </a:lnSpc>
            </a:pPr>
            <a:r>
              <a:rPr lang="en-US" altLang="zh-TW" sz="2000" dirty="0" smtClean="0">
                <a:solidFill>
                  <a:srgbClr val="006600"/>
                </a:solidFill>
              </a:rPr>
              <a:t>ETFs </a:t>
            </a:r>
            <a:r>
              <a:rPr lang="en-US" altLang="zh-TW" sz="1200" dirty="0" smtClean="0">
                <a:solidFill>
                  <a:srgbClr val="006600"/>
                </a:solidFill>
              </a:rPr>
              <a:t>(exchange trade fund)</a:t>
            </a:r>
          </a:p>
          <a:p>
            <a:pPr eaLnBrk="1" hangingPunct="1">
              <a:lnSpc>
                <a:spcPct val="90000"/>
              </a:lnSpc>
            </a:pPr>
            <a:r>
              <a:rPr lang="en-US" altLang="zh-TW" sz="2000" dirty="0" smtClean="0">
                <a:solidFill>
                  <a:srgbClr val="006600"/>
                </a:solidFill>
              </a:rPr>
              <a:t>Zink, </a:t>
            </a:r>
            <a:r>
              <a:rPr lang="en-US" altLang="zh-TW" sz="2000" dirty="0" err="1" smtClean="0">
                <a:solidFill>
                  <a:srgbClr val="006600"/>
                </a:solidFill>
              </a:rPr>
              <a:t>Micropojector</a:t>
            </a:r>
            <a:endParaRPr lang="en-US" altLang="zh-TW" sz="2000" dirty="0" smtClean="0">
              <a:solidFill>
                <a:srgbClr val="006600"/>
              </a:solidFill>
            </a:endParaRPr>
          </a:p>
          <a:p>
            <a:pPr eaLnBrk="1" hangingPunct="1">
              <a:lnSpc>
                <a:spcPct val="90000"/>
              </a:lnSpc>
            </a:pPr>
            <a:r>
              <a:rPr lang="en-US" altLang="zh-TW" sz="2000" dirty="0" smtClean="0">
                <a:solidFill>
                  <a:srgbClr val="006600"/>
                </a:solidFill>
              </a:rPr>
              <a:t>Linux, Android, </a:t>
            </a:r>
            <a:r>
              <a:rPr lang="en-US" altLang="zh-TW" sz="2000" dirty="0" err="1" smtClean="0">
                <a:solidFill>
                  <a:srgbClr val="006600"/>
                </a:solidFill>
              </a:rPr>
              <a:t>iOS</a:t>
            </a:r>
            <a:endParaRPr lang="en-US" altLang="zh-TW" sz="2000" dirty="0" smtClean="0">
              <a:solidFill>
                <a:srgbClr val="006600"/>
              </a:solidFill>
            </a:endParaRPr>
          </a:p>
          <a:p>
            <a:pPr eaLnBrk="1" hangingPunct="1">
              <a:lnSpc>
                <a:spcPct val="90000"/>
              </a:lnSpc>
            </a:pPr>
            <a:r>
              <a:rPr lang="en-US" altLang="zh-TW" sz="2000" dirty="0" smtClean="0">
                <a:solidFill>
                  <a:srgbClr val="006600"/>
                </a:solidFill>
              </a:rPr>
              <a:t>Salesforce.com</a:t>
            </a:r>
          </a:p>
          <a:p>
            <a:pPr eaLnBrk="1" hangingPunct="1">
              <a:lnSpc>
                <a:spcPct val="90000"/>
              </a:lnSpc>
            </a:pPr>
            <a:r>
              <a:rPr lang="en-US" altLang="zh-TW" sz="2000" dirty="0" smtClean="0">
                <a:solidFill>
                  <a:srgbClr val="006600"/>
                </a:solidFill>
              </a:rPr>
              <a:t>Skype</a:t>
            </a:r>
          </a:p>
          <a:p>
            <a:pPr eaLnBrk="1" hangingPunct="1">
              <a:lnSpc>
                <a:spcPct val="90000"/>
              </a:lnSpc>
            </a:pPr>
            <a:r>
              <a:rPr lang="en-US" altLang="zh-TW" sz="2000" dirty="0" smtClean="0">
                <a:solidFill>
                  <a:srgbClr val="006600"/>
                </a:solidFill>
              </a:rPr>
              <a:t>E-Trade</a:t>
            </a:r>
          </a:p>
          <a:p>
            <a:pPr eaLnBrk="1" hangingPunct="1">
              <a:lnSpc>
                <a:spcPct val="90000"/>
              </a:lnSpc>
            </a:pPr>
            <a:r>
              <a:rPr lang="en-US" altLang="zh-TW" sz="2000" dirty="0" smtClean="0">
                <a:solidFill>
                  <a:srgbClr val="006600"/>
                </a:solidFill>
              </a:rPr>
              <a:t>China, India, Turkish, Brazil</a:t>
            </a:r>
          </a:p>
          <a:p>
            <a:pPr eaLnBrk="1" hangingPunct="1">
              <a:lnSpc>
                <a:spcPct val="90000"/>
              </a:lnSpc>
            </a:pPr>
            <a:r>
              <a:rPr lang="en-US" altLang="zh-TW" sz="2000" dirty="0" smtClean="0">
                <a:solidFill>
                  <a:srgbClr val="006600"/>
                </a:solidFill>
              </a:rPr>
              <a:t>Smart Phones, </a:t>
            </a:r>
            <a:r>
              <a:rPr lang="en-US" altLang="zh-TW" sz="2000" dirty="0" err="1" smtClean="0">
                <a:solidFill>
                  <a:srgbClr val="006600"/>
                </a:solidFill>
              </a:rPr>
              <a:t>iPad</a:t>
            </a:r>
            <a:r>
              <a:rPr lang="en-US" altLang="zh-TW" sz="2000" dirty="0" smtClean="0">
                <a:solidFill>
                  <a:srgbClr val="006600"/>
                </a:solidFill>
              </a:rPr>
              <a:t>, </a:t>
            </a:r>
            <a:r>
              <a:rPr lang="en-US" altLang="zh-TW" sz="2000" dirty="0" err="1" smtClean="0">
                <a:solidFill>
                  <a:srgbClr val="006600"/>
                </a:solidFill>
              </a:rPr>
              <a:t>ebook</a:t>
            </a:r>
            <a:endParaRPr lang="en-US" altLang="zh-TW" sz="2000" dirty="0" smtClean="0">
              <a:solidFill>
                <a:srgbClr val="006600"/>
              </a:solidFill>
            </a:endParaRPr>
          </a:p>
        </p:txBody>
      </p:sp>
      <p:sp>
        <p:nvSpPr>
          <p:cNvPr id="10248" name="Text Box 6"/>
          <p:cNvSpPr txBox="1">
            <a:spLocks noChangeArrowheads="1"/>
          </p:cNvSpPr>
          <p:nvPr/>
        </p:nvSpPr>
        <p:spPr bwMode="auto">
          <a:xfrm>
            <a:off x="2483768" y="6381328"/>
            <a:ext cx="3571875" cy="274638"/>
          </a:xfrm>
          <a:prstGeom prst="rect">
            <a:avLst/>
          </a:prstGeom>
          <a:noFill/>
          <a:ln w="9525">
            <a:noFill/>
            <a:miter lim="800000"/>
            <a:headEnd/>
            <a:tailEnd/>
          </a:ln>
        </p:spPr>
        <p:txBody>
          <a:bodyPr wrap="none">
            <a:spAutoFit/>
          </a:bodyPr>
          <a:lstStyle/>
          <a:p>
            <a:r>
              <a:rPr lang="en-US" altLang="zh-TW" sz="1200" dirty="0"/>
              <a:t>Courtesy of Clayton Christensen, Harvard U. 2008</a:t>
            </a:r>
          </a:p>
        </p:txBody>
      </p:sp>
      <p:pic>
        <p:nvPicPr>
          <p:cNvPr id="811015" name="Picture 7"/>
          <p:cNvPicPr>
            <a:picLocks noChangeAspect="1" noChangeArrowheads="1"/>
          </p:cNvPicPr>
          <p:nvPr/>
        </p:nvPicPr>
        <p:blipFill>
          <a:blip r:embed="rId2" cstate="print"/>
          <a:srcRect/>
          <a:stretch>
            <a:fillRect/>
          </a:stretch>
        </p:blipFill>
        <p:spPr bwMode="auto">
          <a:xfrm>
            <a:off x="6876256" y="1700808"/>
            <a:ext cx="576262" cy="360362"/>
          </a:xfrm>
          <a:prstGeom prst="rect">
            <a:avLst/>
          </a:prstGeom>
          <a:noFill/>
          <a:ln w="9525">
            <a:noFill/>
            <a:miter lim="800000"/>
            <a:headEnd/>
            <a:tailEnd/>
          </a:ln>
        </p:spPr>
      </p:pic>
      <p:pic>
        <p:nvPicPr>
          <p:cNvPr id="10250" name="Picture 8"/>
          <p:cNvPicPr>
            <a:picLocks noChangeAspect="1" noChangeArrowheads="1"/>
          </p:cNvPicPr>
          <p:nvPr/>
        </p:nvPicPr>
        <p:blipFill>
          <a:blip r:embed="rId3"/>
          <a:srcRect/>
          <a:stretch>
            <a:fillRect/>
          </a:stretch>
        </p:blipFill>
        <p:spPr bwMode="auto">
          <a:xfrm>
            <a:off x="4568825" y="3425825"/>
            <a:ext cx="6350" cy="6350"/>
          </a:xfrm>
          <a:prstGeom prst="rect">
            <a:avLst/>
          </a:prstGeom>
          <a:noFill/>
          <a:ln w="9525">
            <a:noFill/>
            <a:miter lim="800000"/>
            <a:headEnd/>
            <a:tailEnd/>
          </a:ln>
        </p:spPr>
      </p:pic>
      <p:pic>
        <p:nvPicPr>
          <p:cNvPr id="10251" name="Picture 9"/>
          <p:cNvPicPr>
            <a:picLocks noChangeAspect="1" noChangeArrowheads="1"/>
          </p:cNvPicPr>
          <p:nvPr/>
        </p:nvPicPr>
        <p:blipFill>
          <a:blip r:embed="rId3"/>
          <a:srcRect/>
          <a:stretch>
            <a:fillRect/>
          </a:stretch>
        </p:blipFill>
        <p:spPr bwMode="auto">
          <a:xfrm>
            <a:off x="4568825" y="3425825"/>
            <a:ext cx="6350" cy="6350"/>
          </a:xfrm>
          <a:prstGeom prst="rect">
            <a:avLst/>
          </a:prstGeom>
          <a:noFill/>
          <a:ln w="9525">
            <a:noFill/>
            <a:miter lim="800000"/>
            <a:headEnd/>
            <a:tailEnd/>
          </a:ln>
        </p:spPr>
      </p:pic>
      <p:pic>
        <p:nvPicPr>
          <p:cNvPr id="811018" name="Picture 10"/>
          <p:cNvPicPr>
            <a:picLocks noChangeAspect="1" noChangeArrowheads="1"/>
          </p:cNvPicPr>
          <p:nvPr/>
        </p:nvPicPr>
        <p:blipFill>
          <a:blip r:embed="rId4" cstate="print"/>
          <a:srcRect/>
          <a:stretch>
            <a:fillRect/>
          </a:stretch>
        </p:blipFill>
        <p:spPr bwMode="auto">
          <a:xfrm>
            <a:off x="7380312" y="2132856"/>
            <a:ext cx="800100" cy="152400"/>
          </a:xfrm>
          <a:prstGeom prst="rect">
            <a:avLst/>
          </a:prstGeom>
          <a:noFill/>
          <a:ln w="9525">
            <a:noFill/>
            <a:miter lim="800000"/>
            <a:headEnd/>
            <a:tailEnd/>
          </a:ln>
        </p:spPr>
      </p:pic>
      <p:pic>
        <p:nvPicPr>
          <p:cNvPr id="811019" name="Picture 11"/>
          <p:cNvPicPr>
            <a:picLocks noChangeAspect="1" noChangeArrowheads="1"/>
          </p:cNvPicPr>
          <p:nvPr/>
        </p:nvPicPr>
        <p:blipFill>
          <a:blip r:embed="rId5" cstate="print"/>
          <a:srcRect/>
          <a:stretch>
            <a:fillRect/>
          </a:stretch>
        </p:blipFill>
        <p:spPr bwMode="auto">
          <a:xfrm>
            <a:off x="7668344" y="2420888"/>
            <a:ext cx="730250" cy="165100"/>
          </a:xfrm>
          <a:prstGeom prst="rect">
            <a:avLst/>
          </a:prstGeom>
          <a:noFill/>
          <a:ln w="9525">
            <a:noFill/>
            <a:miter lim="800000"/>
            <a:headEnd/>
            <a:tailEnd/>
          </a:ln>
        </p:spPr>
      </p:pic>
      <p:pic>
        <p:nvPicPr>
          <p:cNvPr id="811020" name="Picture 12"/>
          <p:cNvPicPr>
            <a:picLocks noChangeAspect="1" noChangeArrowheads="1"/>
          </p:cNvPicPr>
          <p:nvPr/>
        </p:nvPicPr>
        <p:blipFill>
          <a:blip r:embed="rId6" cstate="print"/>
          <a:srcRect/>
          <a:stretch>
            <a:fillRect/>
          </a:stretch>
        </p:blipFill>
        <p:spPr bwMode="auto">
          <a:xfrm>
            <a:off x="8207375" y="2132856"/>
            <a:ext cx="936625" cy="209550"/>
          </a:xfrm>
          <a:prstGeom prst="rect">
            <a:avLst/>
          </a:prstGeom>
          <a:noFill/>
          <a:ln w="9525">
            <a:noFill/>
            <a:miter lim="800000"/>
            <a:headEnd/>
            <a:tailEnd/>
          </a:ln>
        </p:spPr>
      </p:pic>
      <p:pic>
        <p:nvPicPr>
          <p:cNvPr id="811021" name="Picture 13"/>
          <p:cNvPicPr>
            <a:picLocks noChangeAspect="1" noChangeArrowheads="1"/>
          </p:cNvPicPr>
          <p:nvPr/>
        </p:nvPicPr>
        <p:blipFill>
          <a:blip r:embed="rId7" cstate="print"/>
          <a:srcRect/>
          <a:stretch>
            <a:fillRect/>
          </a:stretch>
        </p:blipFill>
        <p:spPr bwMode="auto">
          <a:xfrm>
            <a:off x="8100392" y="2708920"/>
            <a:ext cx="900112" cy="212725"/>
          </a:xfrm>
          <a:prstGeom prst="rect">
            <a:avLst/>
          </a:prstGeom>
          <a:noFill/>
          <a:ln w="9525">
            <a:noFill/>
            <a:miter lim="800000"/>
            <a:headEnd/>
            <a:tailEnd/>
          </a:ln>
        </p:spPr>
      </p:pic>
      <p:pic>
        <p:nvPicPr>
          <p:cNvPr id="10256" name="Picture 14"/>
          <p:cNvPicPr>
            <a:picLocks noChangeAspect="1" noChangeArrowheads="1"/>
          </p:cNvPicPr>
          <p:nvPr/>
        </p:nvPicPr>
        <p:blipFill>
          <a:blip r:embed="rId8" cstate="print"/>
          <a:srcRect/>
          <a:stretch>
            <a:fillRect/>
          </a:stretch>
        </p:blipFill>
        <p:spPr bwMode="auto">
          <a:xfrm>
            <a:off x="3923928" y="3140968"/>
            <a:ext cx="1130300" cy="209550"/>
          </a:xfrm>
          <a:prstGeom prst="rect">
            <a:avLst/>
          </a:prstGeom>
          <a:noFill/>
          <a:ln w="9525">
            <a:noFill/>
            <a:miter lim="800000"/>
            <a:headEnd/>
            <a:tailEnd/>
          </a:ln>
        </p:spPr>
      </p:pic>
      <p:pic>
        <p:nvPicPr>
          <p:cNvPr id="811024" name="Picture 16"/>
          <p:cNvPicPr>
            <a:picLocks noChangeAspect="1" noChangeArrowheads="1"/>
          </p:cNvPicPr>
          <p:nvPr/>
        </p:nvPicPr>
        <p:blipFill>
          <a:blip r:embed="rId9" cstate="print"/>
          <a:srcRect/>
          <a:stretch>
            <a:fillRect/>
          </a:stretch>
        </p:blipFill>
        <p:spPr bwMode="auto">
          <a:xfrm>
            <a:off x="8172400" y="3212976"/>
            <a:ext cx="720725" cy="5762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1013"/>
                                        </p:tgtEl>
                                        <p:attrNameLst>
                                          <p:attrName>style.visibility</p:attrName>
                                        </p:attrNameLst>
                                      </p:cBhvr>
                                      <p:to>
                                        <p:strVal val="visible"/>
                                      </p:to>
                                    </p:set>
                                    <p:animEffect transition="in" filter="dissolve">
                                      <p:cBhvr>
                                        <p:cTn id="7" dur="500"/>
                                        <p:tgtEl>
                                          <p:spTgt spid="8110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11018"/>
                                        </p:tgtEl>
                                        <p:attrNameLst>
                                          <p:attrName>style.visibility</p:attrName>
                                        </p:attrNameLst>
                                      </p:cBhvr>
                                      <p:to>
                                        <p:strVal val="visible"/>
                                      </p:to>
                                    </p:set>
                                    <p:animEffect transition="in" filter="box(in)">
                                      <p:cBhvr>
                                        <p:cTn id="12" dur="500"/>
                                        <p:tgtEl>
                                          <p:spTgt spid="811018"/>
                                        </p:tgtEl>
                                      </p:cBhvr>
                                    </p:animEffect>
                                  </p:childTnLst>
                                </p:cTn>
                              </p:par>
                              <p:par>
                                <p:cTn id="13" presetID="4" presetClass="entr" presetSubtype="16" fill="hold" nodeType="withEffect">
                                  <p:stCondLst>
                                    <p:cond delay="0"/>
                                  </p:stCondLst>
                                  <p:childTnLst>
                                    <p:set>
                                      <p:cBhvr>
                                        <p:cTn id="14" dur="1" fill="hold">
                                          <p:stCondLst>
                                            <p:cond delay="0"/>
                                          </p:stCondLst>
                                        </p:cTn>
                                        <p:tgtEl>
                                          <p:spTgt spid="811021"/>
                                        </p:tgtEl>
                                        <p:attrNameLst>
                                          <p:attrName>style.visibility</p:attrName>
                                        </p:attrNameLst>
                                      </p:cBhvr>
                                      <p:to>
                                        <p:strVal val="visible"/>
                                      </p:to>
                                    </p:set>
                                    <p:animEffect transition="in" filter="box(in)">
                                      <p:cBhvr>
                                        <p:cTn id="15" dur="500"/>
                                        <p:tgtEl>
                                          <p:spTgt spid="811021"/>
                                        </p:tgtEl>
                                      </p:cBhvr>
                                    </p:animEffect>
                                  </p:childTnLst>
                                </p:cTn>
                              </p:par>
                              <p:par>
                                <p:cTn id="16" presetID="4" presetClass="entr" presetSubtype="16" fill="hold" nodeType="withEffect">
                                  <p:stCondLst>
                                    <p:cond delay="0"/>
                                  </p:stCondLst>
                                  <p:childTnLst>
                                    <p:set>
                                      <p:cBhvr>
                                        <p:cTn id="17" dur="1" fill="hold">
                                          <p:stCondLst>
                                            <p:cond delay="0"/>
                                          </p:stCondLst>
                                        </p:cTn>
                                        <p:tgtEl>
                                          <p:spTgt spid="811019"/>
                                        </p:tgtEl>
                                        <p:attrNameLst>
                                          <p:attrName>style.visibility</p:attrName>
                                        </p:attrNameLst>
                                      </p:cBhvr>
                                      <p:to>
                                        <p:strVal val="visible"/>
                                      </p:to>
                                    </p:set>
                                    <p:animEffect transition="in" filter="box(in)">
                                      <p:cBhvr>
                                        <p:cTn id="18" dur="500"/>
                                        <p:tgtEl>
                                          <p:spTgt spid="811019"/>
                                        </p:tgtEl>
                                      </p:cBhvr>
                                    </p:animEffect>
                                  </p:childTnLst>
                                </p:cTn>
                              </p:par>
                              <p:par>
                                <p:cTn id="19" presetID="4" presetClass="entr" presetSubtype="16" fill="hold" nodeType="withEffect">
                                  <p:stCondLst>
                                    <p:cond delay="0"/>
                                  </p:stCondLst>
                                  <p:childTnLst>
                                    <p:set>
                                      <p:cBhvr>
                                        <p:cTn id="20" dur="1" fill="hold">
                                          <p:stCondLst>
                                            <p:cond delay="0"/>
                                          </p:stCondLst>
                                        </p:cTn>
                                        <p:tgtEl>
                                          <p:spTgt spid="811020"/>
                                        </p:tgtEl>
                                        <p:attrNameLst>
                                          <p:attrName>style.visibility</p:attrName>
                                        </p:attrNameLst>
                                      </p:cBhvr>
                                      <p:to>
                                        <p:strVal val="visible"/>
                                      </p:to>
                                    </p:set>
                                    <p:animEffect transition="in" filter="box(in)">
                                      <p:cBhvr>
                                        <p:cTn id="21" dur="500"/>
                                        <p:tgtEl>
                                          <p:spTgt spid="811020"/>
                                        </p:tgtEl>
                                      </p:cBhvr>
                                    </p:animEffect>
                                  </p:childTnLst>
                                </p:cTn>
                              </p:par>
                              <p:par>
                                <p:cTn id="22" presetID="4" presetClass="entr" presetSubtype="16" fill="hold" nodeType="withEffect">
                                  <p:stCondLst>
                                    <p:cond delay="0"/>
                                  </p:stCondLst>
                                  <p:childTnLst>
                                    <p:set>
                                      <p:cBhvr>
                                        <p:cTn id="23" dur="1" fill="hold">
                                          <p:stCondLst>
                                            <p:cond delay="0"/>
                                          </p:stCondLst>
                                        </p:cTn>
                                        <p:tgtEl>
                                          <p:spTgt spid="811015"/>
                                        </p:tgtEl>
                                        <p:attrNameLst>
                                          <p:attrName>style.visibility</p:attrName>
                                        </p:attrNameLst>
                                      </p:cBhvr>
                                      <p:to>
                                        <p:strVal val="visible"/>
                                      </p:to>
                                    </p:set>
                                    <p:animEffect transition="in" filter="box(in)">
                                      <p:cBhvr>
                                        <p:cTn id="24" dur="500"/>
                                        <p:tgtEl>
                                          <p:spTgt spid="811015"/>
                                        </p:tgtEl>
                                      </p:cBhvr>
                                    </p:animEffect>
                                  </p:childTnLst>
                                </p:cTn>
                              </p:par>
                              <p:par>
                                <p:cTn id="25" presetID="4" presetClass="entr" presetSubtype="16" fill="hold" nodeType="withEffect">
                                  <p:stCondLst>
                                    <p:cond delay="0"/>
                                  </p:stCondLst>
                                  <p:childTnLst>
                                    <p:set>
                                      <p:cBhvr>
                                        <p:cTn id="26" dur="1" fill="hold">
                                          <p:stCondLst>
                                            <p:cond delay="0"/>
                                          </p:stCondLst>
                                        </p:cTn>
                                        <p:tgtEl>
                                          <p:spTgt spid="811024"/>
                                        </p:tgtEl>
                                        <p:attrNameLst>
                                          <p:attrName>style.visibility</p:attrName>
                                        </p:attrNameLst>
                                      </p:cBhvr>
                                      <p:to>
                                        <p:strVal val="visible"/>
                                      </p:to>
                                    </p:set>
                                    <p:animEffect transition="in" filter="box(in)">
                                      <p:cBhvr>
                                        <p:cTn id="27" dur="500"/>
                                        <p:tgtEl>
                                          <p:spTgt spid="811024"/>
                                        </p:tgtEl>
                                      </p:cBhvr>
                                    </p:animEffect>
                                  </p:childTnLst>
                                </p:cTn>
                              </p:par>
                              <p:par>
                                <p:cTn id="28" presetID="4" presetClass="entr" presetSubtype="16" fill="hold" grpId="1" nodeType="withEffect">
                                  <p:stCondLst>
                                    <p:cond delay="0"/>
                                  </p:stCondLst>
                                  <p:childTnLst>
                                    <p:set>
                                      <p:cBhvr>
                                        <p:cTn id="29" dur="1" fill="hold">
                                          <p:stCondLst>
                                            <p:cond delay="0"/>
                                          </p:stCondLst>
                                        </p:cTn>
                                        <p:tgtEl>
                                          <p:spTgt spid="811013"/>
                                        </p:tgtEl>
                                        <p:attrNameLst>
                                          <p:attrName>style.visibility</p:attrName>
                                        </p:attrNameLst>
                                      </p:cBhvr>
                                      <p:to>
                                        <p:strVal val="visible"/>
                                      </p:to>
                                    </p:set>
                                    <p:animEffect transition="in" filter="box(in)">
                                      <p:cBhvr>
                                        <p:cTn id="30" dur="500"/>
                                        <p:tgtEl>
                                          <p:spTgt spid="811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1013" grpId="0" autoUpdateAnimBg="0"/>
      <p:bldP spid="811013" grpId="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684213" y="260350"/>
            <a:ext cx="7772400" cy="838200"/>
          </a:xfrm>
        </p:spPr>
        <p:txBody>
          <a:bodyPr/>
          <a:lstStyle/>
          <a:p>
            <a:pPr eaLnBrk="1" hangingPunct="1"/>
            <a:r>
              <a:rPr lang="en-US" altLang="zh-TW" sz="3600" dirty="0" smtClean="0"/>
              <a:t>The Historical S, T &amp; A Co-evolution Process Perspective</a:t>
            </a:r>
          </a:p>
        </p:txBody>
      </p:sp>
      <p:pic>
        <p:nvPicPr>
          <p:cNvPr id="74755" name="Picture 3"/>
          <p:cNvPicPr>
            <a:picLocks noGrp="1" noChangeAspect="1" noChangeArrowheads="1"/>
          </p:cNvPicPr>
          <p:nvPr>
            <p:ph type="body" idx="1"/>
          </p:nvPr>
        </p:nvPicPr>
        <p:blipFill>
          <a:blip r:embed="rId2" cstate="print"/>
          <a:srcRect/>
          <a:stretch>
            <a:fillRect/>
          </a:stretch>
        </p:blipFill>
        <p:spPr>
          <a:xfrm>
            <a:off x="468313" y="1484313"/>
            <a:ext cx="8135937" cy="4897437"/>
          </a:xfrm>
          <a:noFill/>
        </p:spPr>
      </p:pic>
      <p:sp>
        <p:nvSpPr>
          <p:cNvPr id="4100" name="Text Box 4"/>
          <p:cNvSpPr txBox="1">
            <a:spLocks noChangeArrowheads="1"/>
          </p:cNvSpPr>
          <p:nvPr/>
        </p:nvSpPr>
        <p:spPr bwMode="auto">
          <a:xfrm>
            <a:off x="3779838" y="6583363"/>
            <a:ext cx="2555875" cy="276225"/>
          </a:xfrm>
          <a:prstGeom prst="rect">
            <a:avLst/>
          </a:prstGeom>
          <a:noFill/>
          <a:ln w="9525">
            <a:noFill/>
            <a:miter lim="800000"/>
            <a:headEnd/>
            <a:tailEnd/>
          </a:ln>
        </p:spPr>
        <p:txBody>
          <a:bodyPr wrap="none">
            <a:spAutoFit/>
          </a:bodyPr>
          <a:lstStyle/>
          <a:p>
            <a:pPr>
              <a:defRPr/>
            </a:pPr>
            <a:r>
              <a:rPr lang="en-US" altLang="zh-TW" sz="1200" dirty="0">
                <a:latin typeface="+mj-lt"/>
              </a:rPr>
              <a:t>Courtesy of </a:t>
            </a:r>
            <a:r>
              <a:rPr lang="en-US" altLang="zh-TW" sz="1200" dirty="0" err="1">
                <a:latin typeface="+mj-lt"/>
              </a:rPr>
              <a:t>Byeongwon</a:t>
            </a:r>
            <a:r>
              <a:rPr lang="en-US" altLang="zh-TW" sz="1200" dirty="0">
                <a:latin typeface="+mj-lt"/>
              </a:rPr>
              <a:t> Park 2007</a:t>
            </a:r>
          </a:p>
        </p:txBody>
      </p:sp>
      <p:sp>
        <p:nvSpPr>
          <p:cNvPr id="74757" name="文字方塊 4"/>
          <p:cNvSpPr txBox="1">
            <a:spLocks noChangeArrowheads="1"/>
          </p:cNvSpPr>
          <p:nvPr/>
        </p:nvSpPr>
        <p:spPr bwMode="auto">
          <a:xfrm>
            <a:off x="5796137" y="1125538"/>
            <a:ext cx="3347864" cy="460375"/>
          </a:xfrm>
          <a:prstGeom prst="rect">
            <a:avLst/>
          </a:prstGeom>
          <a:noFill/>
          <a:ln w="9525">
            <a:noFill/>
            <a:miter lim="800000"/>
            <a:headEnd/>
            <a:tailEnd/>
          </a:ln>
        </p:spPr>
        <p:txBody>
          <a:bodyPr wrap="square">
            <a:spAutoFit/>
          </a:bodyPr>
          <a:lstStyle/>
          <a:p>
            <a:r>
              <a:rPr lang="en-US" altLang="zh-TW" sz="1200" dirty="0">
                <a:solidFill>
                  <a:schemeClr val="accent2"/>
                </a:solidFill>
              </a:rPr>
              <a:t>NBIC: Nanotechnology, Biotechnology, Information Technology, Cognitive Science</a:t>
            </a:r>
            <a:endParaRPr lang="zh-TW" altLang="en-US" sz="1200" dirty="0">
              <a:solidFill>
                <a:schemeClr val="accent2"/>
              </a:solidFill>
            </a:endParaRPr>
          </a:p>
        </p:txBody>
      </p:sp>
      <p:sp>
        <p:nvSpPr>
          <p:cNvPr id="6" name="文字方塊 5"/>
          <p:cNvSpPr txBox="1"/>
          <p:nvPr/>
        </p:nvSpPr>
        <p:spPr>
          <a:xfrm>
            <a:off x="2124075" y="1484313"/>
            <a:ext cx="2717800" cy="461962"/>
          </a:xfrm>
          <a:prstGeom prst="rect">
            <a:avLst/>
          </a:prstGeom>
          <a:noFill/>
        </p:spPr>
        <p:txBody>
          <a:bodyPr wrap="none">
            <a:spAutoFit/>
          </a:bodyPr>
          <a:lstStyle/>
          <a:p>
            <a:pPr>
              <a:defRPr/>
            </a:pPr>
            <a:r>
              <a:rPr lang="en-US" altLang="zh-TW" dirty="0">
                <a:solidFill>
                  <a:srgbClr val="FF0000"/>
                </a:solidFill>
                <a:latin typeface="+mj-lt"/>
              </a:rPr>
              <a:t>More stories here!</a:t>
            </a:r>
            <a:endParaRPr lang="zh-TW" altLang="en-US" dirty="0">
              <a:solidFill>
                <a:srgbClr val="FF0000"/>
              </a:solidFill>
              <a:latin typeface="+mj-lt"/>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pic>
        <p:nvPicPr>
          <p:cNvPr id="1026" name="Picture 2"/>
          <p:cNvPicPr>
            <a:picLocks noChangeAspect="1" noChangeArrowheads="1"/>
          </p:cNvPicPr>
          <p:nvPr/>
        </p:nvPicPr>
        <p:blipFill>
          <a:blip r:embed="rId2" cstate="print"/>
          <a:srcRect/>
          <a:stretch>
            <a:fillRect/>
          </a:stretch>
        </p:blipFill>
        <p:spPr bwMode="auto">
          <a:xfrm>
            <a:off x="395536" y="1052736"/>
            <a:ext cx="7992888" cy="5544616"/>
          </a:xfrm>
          <a:prstGeom prst="rect">
            <a:avLst/>
          </a:prstGeom>
          <a:noFill/>
          <a:ln w="9525">
            <a:noFill/>
            <a:miter lim="800000"/>
            <a:headEnd/>
            <a:tailEnd/>
          </a:ln>
        </p:spPr>
      </p:pic>
      <p:sp>
        <p:nvSpPr>
          <p:cNvPr id="6" name="文字方塊 5"/>
          <p:cNvSpPr txBox="1"/>
          <p:nvPr/>
        </p:nvSpPr>
        <p:spPr>
          <a:xfrm>
            <a:off x="3131840" y="6519446"/>
            <a:ext cx="5838458" cy="276999"/>
          </a:xfrm>
          <a:prstGeom prst="rect">
            <a:avLst/>
          </a:prstGeom>
          <a:noFill/>
        </p:spPr>
        <p:txBody>
          <a:bodyPr wrap="none" rtlCol="0">
            <a:spAutoFit/>
          </a:bodyPr>
          <a:lstStyle/>
          <a:p>
            <a:r>
              <a:rPr lang="en-US" altLang="zh-TW" sz="1200" dirty="0" smtClean="0"/>
              <a:t>Courtesy of F. </a:t>
            </a:r>
            <a:r>
              <a:rPr lang="en-US" altLang="zh-TW" sz="1200" dirty="0" err="1" smtClean="0"/>
              <a:t>Hacklin</a:t>
            </a:r>
            <a:r>
              <a:rPr lang="en-US" altLang="zh-TW" sz="1200" dirty="0" smtClean="0"/>
              <a:t> et al. / Technological Forecasting &amp; Social Change 76 (2009)</a:t>
            </a:r>
            <a:endParaRPr lang="zh-TW" altLang="en-US" sz="1200" dirty="0"/>
          </a:p>
        </p:txBody>
      </p:sp>
      <p:sp>
        <p:nvSpPr>
          <p:cNvPr id="2" name="標題 1"/>
          <p:cNvSpPr>
            <a:spLocks noGrp="1"/>
          </p:cNvSpPr>
          <p:nvPr>
            <p:ph type="title"/>
          </p:nvPr>
        </p:nvSpPr>
        <p:spPr>
          <a:xfrm>
            <a:off x="467544" y="188640"/>
            <a:ext cx="8229600" cy="777875"/>
          </a:xfrm>
        </p:spPr>
        <p:txBody>
          <a:bodyPr/>
          <a:lstStyle/>
          <a:p>
            <a:r>
              <a:rPr lang="en-US" altLang="zh-TW" sz="3600" dirty="0" smtClean="0"/>
              <a:t>Trajectories of Underlying </a:t>
            </a:r>
            <a:br>
              <a:rPr lang="en-US" altLang="zh-TW" sz="3600" dirty="0" smtClean="0"/>
            </a:br>
            <a:r>
              <a:rPr lang="en-US" altLang="zh-TW" sz="3600" dirty="0" smtClean="0"/>
              <a:t>Scientific Disciplines</a:t>
            </a:r>
            <a:endParaRPr lang="zh-TW" altLang="en-US" sz="3600"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標題 1"/>
          <p:cNvSpPr>
            <a:spLocks noGrp="1"/>
          </p:cNvSpPr>
          <p:nvPr>
            <p:ph type="title"/>
          </p:nvPr>
        </p:nvSpPr>
        <p:spPr/>
        <p:txBody>
          <a:bodyPr/>
          <a:lstStyle/>
          <a:p>
            <a:endParaRPr lang="zh-TW" altLang="en-US" smtClean="0"/>
          </a:p>
        </p:txBody>
      </p:sp>
      <p:sp>
        <p:nvSpPr>
          <p:cNvPr id="3075" name="內容版面配置區 2"/>
          <p:cNvSpPr>
            <a:spLocks noGrp="1"/>
          </p:cNvSpPr>
          <p:nvPr>
            <p:ph idx="1"/>
          </p:nvPr>
        </p:nvSpPr>
        <p:spPr/>
        <p:txBody>
          <a:bodyPr/>
          <a:lstStyle/>
          <a:p>
            <a:endParaRPr lang="zh-TW" altLang="en-US" smtClean="0"/>
          </a:p>
        </p:txBody>
      </p:sp>
      <p:pic>
        <p:nvPicPr>
          <p:cNvPr id="3076" name="Picture 2"/>
          <p:cNvPicPr>
            <a:picLocks noChangeAspect="1" noChangeArrowheads="1"/>
          </p:cNvPicPr>
          <p:nvPr/>
        </p:nvPicPr>
        <p:blipFill>
          <a:blip r:embed="rId2" cstate="print"/>
          <a:srcRect/>
          <a:stretch>
            <a:fillRect/>
          </a:stretch>
        </p:blipFill>
        <p:spPr bwMode="auto">
          <a:xfrm>
            <a:off x="468313" y="260350"/>
            <a:ext cx="8280400" cy="6408738"/>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Information-Power Economy</a:t>
            </a:r>
            <a:endParaRPr lang="zh-TW" altLang="en-US" dirty="0"/>
          </a:p>
        </p:txBody>
      </p:sp>
      <p:sp>
        <p:nvSpPr>
          <p:cNvPr id="3" name="內容版面配置區 2"/>
          <p:cNvSpPr>
            <a:spLocks noGrp="1"/>
          </p:cNvSpPr>
          <p:nvPr>
            <p:ph idx="1"/>
          </p:nvPr>
        </p:nvSpPr>
        <p:spPr/>
        <p:txBody>
          <a:bodyPr/>
          <a:lstStyle/>
          <a:p>
            <a:r>
              <a:rPr lang="en-US" altLang="zh-TW" dirty="0" smtClean="0"/>
              <a:t>Business architectures co-evolve with technology</a:t>
            </a:r>
          </a:p>
          <a:p>
            <a:r>
              <a:rPr lang="en-US" altLang="zh-TW" dirty="0" smtClean="0"/>
              <a:t>Information technology has radically changed the structure of firms</a:t>
            </a:r>
          </a:p>
          <a:p>
            <a:r>
              <a:rPr lang="en-US" altLang="zh-TW" dirty="0" smtClean="0"/>
              <a:t>Information about goods becomes a good (or a service?)</a:t>
            </a:r>
          </a:p>
          <a:p>
            <a:r>
              <a:rPr lang="en-US" altLang="zh-TW" dirty="0" smtClean="0"/>
              <a:t>Business models are shifting from forecast/schedule-driven to demand/event-driven</a:t>
            </a:r>
          </a:p>
          <a:p>
            <a:r>
              <a:rPr lang="en-US" altLang="zh-TW" dirty="0" smtClean="0"/>
              <a:t>Business relationships/architectures shifting from tightly to loosely coupled</a:t>
            </a:r>
          </a:p>
          <a:p>
            <a:r>
              <a:rPr lang="en-US" altLang="zh-TW" dirty="0" smtClean="0"/>
              <a:t>Business models are shifting from proprietary to standard models with reusable components</a:t>
            </a:r>
            <a:endParaRPr lang="zh-TW" altLang="en-US"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Co-evolution of Business Models and</a:t>
            </a:r>
            <a:br>
              <a:rPr lang="en-US" altLang="zh-TW" dirty="0" smtClean="0"/>
            </a:br>
            <a:r>
              <a:rPr lang="en-US" altLang="zh-TW" dirty="0" smtClean="0"/>
              <a:t>Enabling Technologies</a:t>
            </a:r>
            <a:endParaRPr lang="zh-TW" altLang="en-US" dirty="0"/>
          </a:p>
        </p:txBody>
      </p:sp>
      <p:sp>
        <p:nvSpPr>
          <p:cNvPr id="3" name="內容版面配置區 2"/>
          <p:cNvSpPr>
            <a:spLocks noGrp="1"/>
          </p:cNvSpPr>
          <p:nvPr>
            <p:ph idx="1"/>
          </p:nvPr>
        </p:nvSpPr>
        <p:spPr/>
        <p:txBody>
          <a:bodyPr/>
          <a:lstStyle/>
          <a:p>
            <a:r>
              <a:rPr lang="en-US" altLang="zh-TW" dirty="0" smtClean="0"/>
              <a:t>Business patterns are continuously evolving, mostly as a result of changes in information and communications technology</a:t>
            </a:r>
          </a:p>
          <a:p>
            <a:r>
              <a:rPr lang="en-US" altLang="zh-TW" dirty="0" smtClean="0"/>
              <a:t>Businesses don't just select a pattern and follow it; they may have to adapt a pattern or change to a different pattern to succeed</a:t>
            </a:r>
          </a:p>
          <a:p>
            <a:r>
              <a:rPr lang="en-US" altLang="zh-TW" dirty="0" smtClean="0"/>
              <a:t>New technologies pose predictable problems for the business models of incumbents (as opposed to new firms) in an industry</a:t>
            </a:r>
            <a:endParaRPr lang="zh-TW" altLang="en-US"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274638"/>
            <a:ext cx="9144000" cy="777875"/>
          </a:xfrm>
        </p:spPr>
        <p:txBody>
          <a:bodyPr/>
          <a:lstStyle/>
          <a:p>
            <a:r>
              <a:rPr lang="en-US" altLang="zh-TW" dirty="0" smtClean="0"/>
              <a:t>"The Nature of the Firm" – </a:t>
            </a:r>
            <a:r>
              <a:rPr lang="en-US" altLang="zh-TW" dirty="0" err="1" smtClean="0"/>
              <a:t>Coase</a:t>
            </a:r>
            <a:r>
              <a:rPr lang="en-US" altLang="zh-TW" dirty="0" smtClean="0"/>
              <a:t> (1937)</a:t>
            </a:r>
            <a:endParaRPr lang="zh-TW" altLang="en-US" dirty="0"/>
          </a:p>
        </p:txBody>
      </p:sp>
      <p:sp>
        <p:nvSpPr>
          <p:cNvPr id="3" name="內容版面配置區 2"/>
          <p:cNvSpPr>
            <a:spLocks noGrp="1"/>
          </p:cNvSpPr>
          <p:nvPr>
            <p:ph idx="1"/>
          </p:nvPr>
        </p:nvSpPr>
        <p:spPr/>
        <p:txBody>
          <a:bodyPr/>
          <a:lstStyle/>
          <a:p>
            <a:r>
              <a:rPr lang="en-US" altLang="zh-TW" dirty="0" smtClean="0"/>
              <a:t>Why do firms exist at all? Why does an entrepreneur hire people instead of "renting" them in the marketplace?</a:t>
            </a:r>
          </a:p>
          <a:p>
            <a:r>
              <a:rPr lang="en-US" altLang="zh-TW" dirty="0" smtClean="0"/>
              <a:t>A transaction costs analysis says that firms are created when hierarchical coordination of internal processes is more efficient than carrying out the same processes externally "in the market"</a:t>
            </a:r>
          </a:p>
          <a:p>
            <a:r>
              <a:rPr lang="en-US" altLang="zh-TW" dirty="0" smtClean="0"/>
              <a:t>The marketplace sets prices and coordinates the actions of self-interested buyers and sellers through the "invisible hand" (Adam Smith), but it also imposes "transaction costs"</a:t>
            </a:r>
          </a:p>
          <a:p>
            <a:r>
              <a:rPr lang="en-US" altLang="zh-TW" dirty="0" smtClean="0"/>
              <a:t>When transactions are brought inside, the administrative coordination with the "visible hand" of management and authority can reduce transaction costs</a:t>
            </a:r>
            <a:endParaRPr lang="zh-TW" altLang="en-US"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"Transaction Costs"</a:t>
            </a:r>
            <a:endParaRPr lang="zh-TW" altLang="en-US" dirty="0"/>
          </a:p>
        </p:txBody>
      </p:sp>
      <p:sp>
        <p:nvSpPr>
          <p:cNvPr id="3" name="內容版面配置區 2"/>
          <p:cNvSpPr>
            <a:spLocks noGrp="1"/>
          </p:cNvSpPr>
          <p:nvPr>
            <p:ph idx="1"/>
          </p:nvPr>
        </p:nvSpPr>
        <p:spPr/>
        <p:txBody>
          <a:bodyPr/>
          <a:lstStyle/>
          <a:p>
            <a:r>
              <a:rPr lang="en-US" altLang="zh-TW" dirty="0" smtClean="0"/>
              <a:t>SEARCH – Discovery of potential business partners</a:t>
            </a:r>
          </a:p>
          <a:p>
            <a:r>
              <a:rPr lang="en-US" altLang="zh-TW" dirty="0" smtClean="0"/>
              <a:t>INFORMATION ANALYSIS – Determining what products and services are offered and whether the partner is appropriate on other dimensions</a:t>
            </a:r>
          </a:p>
          <a:p>
            <a:r>
              <a:rPr lang="en-US" altLang="zh-TW" dirty="0" smtClean="0"/>
              <a:t>BARGAINING – Proposing the terms of a business relationship</a:t>
            </a:r>
          </a:p>
          <a:p>
            <a:r>
              <a:rPr lang="en-US" altLang="zh-TW" dirty="0" smtClean="0"/>
              <a:t>DECISIONMAKING – Agreeing on the terms and ensuring their fit with other business processes</a:t>
            </a:r>
          </a:p>
          <a:p>
            <a:r>
              <a:rPr lang="en-US" altLang="zh-TW" dirty="0" smtClean="0"/>
              <a:t>MONITORING – Ensuring that the terms and conditions are being met</a:t>
            </a:r>
          </a:p>
          <a:p>
            <a:r>
              <a:rPr lang="en-US" altLang="zh-TW" dirty="0" smtClean="0"/>
              <a:t>ENFORCEMENT – Taking corrective action if they are not</a:t>
            </a:r>
            <a:endParaRPr lang="zh-TW" altLang="en-US"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"The New Industrial State"</a:t>
            </a:r>
            <a:endParaRPr lang="zh-TW" altLang="en-US" dirty="0"/>
          </a:p>
        </p:txBody>
      </p:sp>
      <p:sp>
        <p:nvSpPr>
          <p:cNvPr id="3" name="內容版面配置區 2"/>
          <p:cNvSpPr>
            <a:spLocks noGrp="1"/>
          </p:cNvSpPr>
          <p:nvPr>
            <p:ph idx="1"/>
          </p:nvPr>
        </p:nvSpPr>
        <p:spPr/>
        <p:txBody>
          <a:bodyPr/>
          <a:lstStyle/>
          <a:p>
            <a:r>
              <a:rPr lang="en-US" altLang="zh-TW" sz="2000" dirty="0" smtClean="0"/>
              <a:t>The size of General Motors is in the service not of monopoly or the economies of scale but planning…and (thanks to) this planning—control of supply, control of demands, provision of capital, minimization of risk—there is no clear limit to the desirable size (of the company.)</a:t>
            </a:r>
          </a:p>
          <a:p>
            <a:r>
              <a:rPr lang="en-US" altLang="zh-TW" sz="2000" dirty="0" smtClean="0"/>
              <a:t>Size is the general servant of technology, not the special servant of profits. Small businesses have no need for technological innovations and can hardly afford to keep up with new technologies (as big businesses do) and therefore struggle to survive in the economical whirlwind of production and profit. The enemy is advanced technology, the specialization and organization of men and process that this requires and the resulting commitment of time and capital.</a:t>
            </a:r>
          </a:p>
          <a:p>
            <a:pPr>
              <a:buNone/>
            </a:pPr>
            <a:r>
              <a:rPr lang="en-US" altLang="zh-TW" sz="2000" dirty="0" smtClean="0"/>
              <a:t>                      </a:t>
            </a:r>
          </a:p>
          <a:p>
            <a:pPr>
              <a:buNone/>
            </a:pPr>
            <a:r>
              <a:rPr lang="en-US" altLang="zh-TW" sz="2000" dirty="0" smtClean="0"/>
              <a:t>     John Kenneth Galbraith (1957)</a:t>
            </a:r>
            <a:endParaRPr lang="zh-TW" altLang="en-US" sz="2000"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The Hierarchical Firm</a:t>
            </a:r>
            <a:endParaRPr lang="zh-TW" altLang="en-US" dirty="0"/>
          </a:p>
        </p:txBody>
      </p:sp>
      <p:sp>
        <p:nvSpPr>
          <p:cNvPr id="3" name="內容版面配置區 2"/>
          <p:cNvSpPr>
            <a:spLocks noGrp="1"/>
          </p:cNvSpPr>
          <p:nvPr>
            <p:ph idx="1"/>
          </p:nvPr>
        </p:nvSpPr>
        <p:spPr/>
        <p:txBody>
          <a:bodyPr/>
          <a:lstStyle/>
          <a:p>
            <a:r>
              <a:rPr lang="en-US" altLang="zh-TW" dirty="0" smtClean="0"/>
              <a:t>The traditional industrial corporation of the mid-to-late 20th century was large, vertically integrated, and hierarchically organized to produce standardized products for mass markets</a:t>
            </a:r>
          </a:p>
          <a:p>
            <a:r>
              <a:rPr lang="en-US" altLang="zh-TW" dirty="0" smtClean="0"/>
              <a:t>In 1960 all but two of the world’s largest companies based in US</a:t>
            </a:r>
          </a:p>
          <a:p>
            <a:r>
              <a:rPr lang="en-US" altLang="zh-TW" dirty="0" smtClean="0"/>
              <a:t>General Motors earned as much in profits as 10 biggest firms from France, UK, Germany combined (30 total)</a:t>
            </a:r>
          </a:p>
          <a:p>
            <a:r>
              <a:rPr lang="en-US" altLang="zh-TW" dirty="0" smtClean="0"/>
              <a:t>US firms produced 50% of world output; this amounted to more than the next 9 industrial nations combined</a:t>
            </a:r>
            <a:endParaRPr lang="zh-TW"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838200" y="990600"/>
            <a:ext cx="7543800" cy="1462088"/>
          </a:xfrm>
        </p:spPr>
        <p:txBody>
          <a:bodyPr/>
          <a:lstStyle/>
          <a:p>
            <a:r>
              <a:rPr lang="en-US" altLang="zh-TW" sz="3800">
                <a:solidFill>
                  <a:srgbClr val="000000"/>
                </a:solidFill>
                <a:latin typeface="Century Gothic" pitchFamily="34" charset="0"/>
                <a:ea typeface="新細明體" charset="-120"/>
              </a:rPr>
              <a:t>All </a:t>
            </a:r>
            <a:r>
              <a:rPr lang="en-US" altLang="zh-TW" sz="3800" i="1">
                <a:solidFill>
                  <a:srgbClr val="000000"/>
                </a:solidFill>
                <a:latin typeface="Century Gothic" pitchFamily="34" charset="0"/>
                <a:ea typeface="新細明體" charset="-120"/>
              </a:rPr>
              <a:t>new</a:t>
            </a:r>
            <a:r>
              <a:rPr lang="en-US" altLang="zh-TW" sz="3800">
                <a:solidFill>
                  <a:srgbClr val="000000"/>
                </a:solidFill>
                <a:latin typeface="Century Gothic" pitchFamily="34" charset="0"/>
                <a:ea typeface="新細明體" charset="-120"/>
              </a:rPr>
              <a:t> ideas are combinations of </a:t>
            </a:r>
            <a:r>
              <a:rPr lang="en-US" altLang="zh-TW" sz="3800" i="1">
                <a:solidFill>
                  <a:srgbClr val="000000"/>
                </a:solidFill>
                <a:latin typeface="Century Gothic" pitchFamily="34" charset="0"/>
                <a:ea typeface="新細明體" charset="-120"/>
              </a:rPr>
              <a:t>existing</a:t>
            </a:r>
            <a:r>
              <a:rPr lang="en-US" altLang="zh-TW" sz="3800">
                <a:solidFill>
                  <a:srgbClr val="000000"/>
                </a:solidFill>
                <a:latin typeface="Century Gothic" pitchFamily="34" charset="0"/>
                <a:ea typeface="新細明體" charset="-120"/>
              </a:rPr>
              <a:t> ideas</a:t>
            </a:r>
          </a:p>
        </p:txBody>
      </p:sp>
      <p:pic>
        <p:nvPicPr>
          <p:cNvPr id="28683" name="Picture 11" descr="The Original Frisbee"/>
          <p:cNvPicPr>
            <a:picLocks noChangeAspect="1" noChangeArrowheads="1"/>
          </p:cNvPicPr>
          <p:nvPr/>
        </p:nvPicPr>
        <p:blipFill>
          <a:blip r:embed="rId2" cstate="print"/>
          <a:srcRect/>
          <a:stretch>
            <a:fillRect/>
          </a:stretch>
        </p:blipFill>
        <p:spPr bwMode="auto">
          <a:xfrm>
            <a:off x="5029200" y="2514600"/>
            <a:ext cx="3200400" cy="3179763"/>
          </a:xfrm>
          <a:prstGeom prst="rect">
            <a:avLst/>
          </a:prstGeom>
          <a:noFill/>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Example: Ford's River Rouge Plant</a:t>
            </a:r>
            <a:endParaRPr lang="zh-TW" altLang="en-US" dirty="0"/>
          </a:p>
        </p:txBody>
      </p:sp>
      <p:sp>
        <p:nvSpPr>
          <p:cNvPr id="3" name="內容版面配置區 2"/>
          <p:cNvSpPr>
            <a:spLocks noGrp="1"/>
          </p:cNvSpPr>
          <p:nvPr>
            <p:ph idx="1"/>
          </p:nvPr>
        </p:nvSpPr>
        <p:spPr/>
        <p:txBody>
          <a:bodyPr/>
          <a:lstStyle/>
          <a:p>
            <a:r>
              <a:rPr lang="en-US" altLang="zh-TW" dirty="0" smtClean="0"/>
              <a:t>The ultimate in vertical integration - with docks on the Rouge River, 100 miles of interior railroad track, its own electricity plant, and ore processing, raw materials were turned into running vehicles within this single complex</a:t>
            </a:r>
          </a:p>
          <a:p>
            <a:r>
              <a:rPr lang="en-US" altLang="zh-TW" dirty="0" smtClean="0"/>
              <a:t>1.5 miles (2.4 km) wide by 1 mile (1.6 km) long, including 93 buildings with nearly 16 million square feet (1.5 km²) of factory floor space</a:t>
            </a:r>
          </a:p>
          <a:p>
            <a:r>
              <a:rPr lang="en-US" altLang="zh-TW" dirty="0" smtClean="0"/>
              <a:t>Over 100,000 workers worked in this single complex in the mid 1900's</a:t>
            </a:r>
            <a:endParaRPr lang="zh-TW" alt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River Rouge -- 1940s Aerial View</a:t>
            </a:r>
            <a:endParaRPr lang="zh-TW" altLang="en-US" dirty="0"/>
          </a:p>
        </p:txBody>
      </p:sp>
      <p:pic>
        <p:nvPicPr>
          <p:cNvPr id="1026" name="Picture 2"/>
          <p:cNvPicPr>
            <a:picLocks noChangeAspect="1" noChangeArrowheads="1"/>
          </p:cNvPicPr>
          <p:nvPr/>
        </p:nvPicPr>
        <p:blipFill>
          <a:blip r:embed="rId2" cstate="print"/>
          <a:srcRect/>
          <a:stretch>
            <a:fillRect/>
          </a:stretch>
        </p:blipFill>
        <p:spPr bwMode="auto">
          <a:xfrm>
            <a:off x="1115616" y="1196752"/>
            <a:ext cx="7272808" cy="5494412"/>
          </a:xfrm>
          <a:prstGeom prst="rect">
            <a:avLst/>
          </a:prstGeom>
          <a:noFill/>
          <a:ln w="9525">
            <a:noFill/>
            <a:miter lim="800000"/>
            <a:headEnd/>
            <a:tailEnd/>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River Rouge -- 1940s Tool and Die Works</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2050" name="Picture 2"/>
          <p:cNvPicPr>
            <a:picLocks noChangeAspect="1" noChangeArrowheads="1"/>
          </p:cNvPicPr>
          <p:nvPr/>
        </p:nvPicPr>
        <p:blipFill>
          <a:blip r:embed="rId2" cstate="print"/>
          <a:srcRect/>
          <a:stretch>
            <a:fillRect/>
          </a:stretch>
        </p:blipFill>
        <p:spPr bwMode="auto">
          <a:xfrm>
            <a:off x="827584" y="1196751"/>
            <a:ext cx="7488832" cy="5365973"/>
          </a:xfrm>
          <a:prstGeom prst="rect">
            <a:avLst/>
          </a:prstGeom>
          <a:noFill/>
          <a:ln w="9525">
            <a:no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Transaction Costs and New Technologies</a:t>
            </a:r>
            <a:endParaRPr lang="zh-TW" altLang="en-US" dirty="0"/>
          </a:p>
        </p:txBody>
      </p:sp>
      <p:sp>
        <p:nvSpPr>
          <p:cNvPr id="3" name="內容版面配置區 2"/>
          <p:cNvSpPr>
            <a:spLocks noGrp="1"/>
          </p:cNvSpPr>
          <p:nvPr>
            <p:ph idx="1"/>
          </p:nvPr>
        </p:nvSpPr>
        <p:spPr/>
        <p:txBody>
          <a:bodyPr/>
          <a:lstStyle/>
          <a:p>
            <a:r>
              <a:rPr lang="en-US" altLang="zh-TW" dirty="0" smtClean="0"/>
              <a:t>New technologies (e.g. telephone, mainframe computer) reduce coordination costs so firms can get bigger...</a:t>
            </a:r>
          </a:p>
          <a:p>
            <a:r>
              <a:rPr lang="en-US" altLang="zh-TW" dirty="0" smtClean="0"/>
              <a:t>But what if new technologies reduce the external costs proportionally more than internal costs?</a:t>
            </a:r>
          </a:p>
          <a:p>
            <a:r>
              <a:rPr lang="en-US" altLang="zh-TW" dirty="0" smtClean="0"/>
              <a:t>As communication, coordination, and monitoring costs decline because of new technology and more organizational autonomy it becomes possible to outsource non-essential functions</a:t>
            </a:r>
          </a:p>
          <a:p>
            <a:r>
              <a:rPr lang="en-US" altLang="zh-TW" dirty="0" smtClean="0"/>
              <a:t>And makes it cheaper to work with new business partners on shorter term, more ad hoc relationships</a:t>
            </a:r>
          </a:p>
          <a:p>
            <a:r>
              <a:rPr lang="en-US" altLang="zh-TW" dirty="0" smtClean="0"/>
              <a:t>Technical standards for product description and document exchange can also be seen as technology that reduces transaction costs</a:t>
            </a:r>
            <a:endParaRPr lang="zh-TW" altLang="en-US"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From Hierarchy to Network</a:t>
            </a:r>
            <a:endParaRPr lang="zh-TW" altLang="en-US" dirty="0"/>
          </a:p>
        </p:txBody>
      </p:sp>
      <p:sp>
        <p:nvSpPr>
          <p:cNvPr id="3" name="內容版面配置區 2"/>
          <p:cNvSpPr>
            <a:spLocks noGrp="1"/>
          </p:cNvSpPr>
          <p:nvPr>
            <p:ph idx="1"/>
          </p:nvPr>
        </p:nvSpPr>
        <p:spPr/>
        <p:txBody>
          <a:bodyPr/>
          <a:lstStyle/>
          <a:p>
            <a:r>
              <a:rPr lang="en-US" altLang="zh-TW" dirty="0" smtClean="0"/>
              <a:t>Today, the large vertical integrated firm of the mid- to late- 900s has been transformed into a more "network" form, no longer driven by command-and-control</a:t>
            </a:r>
          </a:p>
          <a:p>
            <a:r>
              <a:rPr lang="en-US" altLang="zh-TW" dirty="0" smtClean="0"/>
              <a:t>IBM, Cisco and other large firms are repositioning themselves as comprehensive "service networks" whose business units are both more autonomous and collaborative</a:t>
            </a:r>
          </a:p>
          <a:p>
            <a:r>
              <a:rPr lang="en-US" altLang="zh-TW" dirty="0" smtClean="0"/>
              <a:t>Competition is increasingly between entire supply chains or ecosystems, not just between firms</a:t>
            </a:r>
          </a:p>
          <a:p>
            <a:r>
              <a:rPr lang="en-US" altLang="zh-TW" dirty="0" smtClean="0"/>
              <a:t>This requires large amounts of formal and informal information exchange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Information About Goods Becomes a Good</a:t>
            </a:r>
            <a:endParaRPr lang="zh-TW" altLang="en-US" dirty="0"/>
          </a:p>
        </p:txBody>
      </p:sp>
      <p:sp>
        <p:nvSpPr>
          <p:cNvPr id="3" name="內容版面配置區 2"/>
          <p:cNvSpPr>
            <a:spLocks noGrp="1"/>
          </p:cNvSpPr>
          <p:nvPr>
            <p:ph idx="1"/>
          </p:nvPr>
        </p:nvSpPr>
        <p:spPr/>
        <p:txBody>
          <a:bodyPr/>
          <a:lstStyle/>
          <a:p>
            <a:r>
              <a:rPr lang="en-US" altLang="zh-TW" dirty="0" smtClean="0"/>
              <a:t>Information about the supply chain is taking on independent value</a:t>
            </a:r>
          </a:p>
          <a:p>
            <a:r>
              <a:rPr lang="en-US" altLang="zh-TW" dirty="0" smtClean="0"/>
              <a:t>Information about where products are, who uses them, and when and how they are used can be worth more than the products themselves</a:t>
            </a:r>
            <a:endParaRPr lang="zh-TW" altLang="en-US" dirty="0"/>
          </a:p>
        </p:txBody>
      </p:sp>
      <p:pic>
        <p:nvPicPr>
          <p:cNvPr id="3074" name="Picture 2"/>
          <p:cNvPicPr>
            <a:picLocks noChangeAspect="1" noChangeArrowheads="1"/>
          </p:cNvPicPr>
          <p:nvPr/>
        </p:nvPicPr>
        <p:blipFill>
          <a:blip r:embed="rId2" cstate="print"/>
          <a:srcRect/>
          <a:stretch>
            <a:fillRect/>
          </a:stretch>
        </p:blipFill>
        <p:spPr bwMode="auto">
          <a:xfrm>
            <a:off x="323528" y="3356992"/>
            <a:ext cx="8610600" cy="3000375"/>
          </a:xfrm>
          <a:prstGeom prst="rect">
            <a:avLst/>
          </a:prstGeom>
          <a:noFill/>
          <a:ln w="9525">
            <a:noFill/>
            <a:miter lim="800000"/>
            <a:headEnd/>
            <a:tailEnd/>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Example: UPS Supply Chain Solutions</a:t>
            </a:r>
            <a:endParaRPr lang="zh-TW" altLang="en-US" dirty="0"/>
          </a:p>
        </p:txBody>
      </p:sp>
      <p:pic>
        <p:nvPicPr>
          <p:cNvPr id="4098" name="Picture 2"/>
          <p:cNvPicPr>
            <a:picLocks noChangeAspect="1" noChangeArrowheads="1"/>
          </p:cNvPicPr>
          <p:nvPr/>
        </p:nvPicPr>
        <p:blipFill>
          <a:blip r:embed="rId2" cstate="print"/>
          <a:srcRect/>
          <a:stretch>
            <a:fillRect/>
          </a:stretch>
        </p:blipFill>
        <p:spPr bwMode="auto">
          <a:xfrm>
            <a:off x="1331640" y="1124744"/>
            <a:ext cx="6696744" cy="5471319"/>
          </a:xfrm>
          <a:prstGeom prst="rect">
            <a:avLst/>
          </a:prstGeom>
          <a:noFill/>
          <a:ln w="9525">
            <a:noFill/>
            <a:miter lim="800000"/>
            <a:headEnd/>
            <a:tailEnd/>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Smart Firms Outsource Their Logistics</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5122" name="Picture 2"/>
          <p:cNvPicPr>
            <a:picLocks noChangeAspect="1" noChangeArrowheads="1"/>
          </p:cNvPicPr>
          <p:nvPr/>
        </p:nvPicPr>
        <p:blipFill>
          <a:blip r:embed="rId2" cstate="print"/>
          <a:srcRect/>
          <a:stretch>
            <a:fillRect/>
          </a:stretch>
        </p:blipFill>
        <p:spPr bwMode="auto">
          <a:xfrm>
            <a:off x="395536" y="1268760"/>
            <a:ext cx="8553450" cy="5000625"/>
          </a:xfrm>
          <a:prstGeom prst="rect">
            <a:avLst/>
          </a:prstGeom>
          <a:noFill/>
          <a:ln w="9525">
            <a:noFill/>
            <a:miter lim="800000"/>
            <a:headEnd/>
            <a:tailEnd/>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Toward On Demand/Event-Driven Business Models</a:t>
            </a:r>
            <a:endParaRPr lang="zh-TW" altLang="en-US" dirty="0"/>
          </a:p>
        </p:txBody>
      </p:sp>
      <p:sp>
        <p:nvSpPr>
          <p:cNvPr id="3" name="內容版面配置區 2"/>
          <p:cNvSpPr>
            <a:spLocks noGrp="1"/>
          </p:cNvSpPr>
          <p:nvPr>
            <p:ph idx="1"/>
          </p:nvPr>
        </p:nvSpPr>
        <p:spPr/>
        <p:txBody>
          <a:bodyPr/>
          <a:lstStyle/>
          <a:p>
            <a:r>
              <a:rPr lang="en-US" altLang="zh-TW" dirty="0" smtClean="0"/>
              <a:t>No forecast can ever be as accurate as actual sales and demand information</a:t>
            </a:r>
          </a:p>
          <a:p>
            <a:r>
              <a:rPr lang="en-US" altLang="zh-TW" dirty="0" smtClean="0"/>
              <a:t>The key to supply chain optimization isn't moving things faster according to plans, it is moving things smarter according to actual demand</a:t>
            </a:r>
          </a:p>
          <a:p>
            <a:r>
              <a:rPr lang="en-US" altLang="zh-TW" dirty="0" smtClean="0"/>
              <a:t>"Information-driven decisions" can be make more reliably and with less latency when sensor networks collect information</a:t>
            </a:r>
            <a:endParaRPr lang="zh-TW" altLang="en-US"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Example: GPS &amp; Sensor-Driven "Precision Agriculture"</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6146" name="Picture 2"/>
          <p:cNvPicPr>
            <a:picLocks noChangeAspect="1" noChangeArrowheads="1"/>
          </p:cNvPicPr>
          <p:nvPr/>
        </p:nvPicPr>
        <p:blipFill>
          <a:blip r:embed="rId2" cstate="print"/>
          <a:srcRect/>
          <a:stretch>
            <a:fillRect/>
          </a:stretch>
        </p:blipFill>
        <p:spPr bwMode="auto">
          <a:xfrm>
            <a:off x="251520" y="1268760"/>
            <a:ext cx="8610600" cy="523875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Modern Example:</a:t>
            </a:r>
            <a:br>
              <a:rPr lang="en-US" altLang="zh-TW" dirty="0" smtClean="0"/>
            </a:br>
            <a:r>
              <a:rPr lang="en-US" altLang="zh-TW" dirty="0" smtClean="0"/>
              <a:t>Mick Pearce (architect)</a:t>
            </a:r>
            <a:endParaRPr lang="zh-TW" altLang="en-US" dirty="0"/>
          </a:p>
        </p:txBody>
      </p:sp>
      <p:sp>
        <p:nvSpPr>
          <p:cNvPr id="3" name="內容版面配置區 2"/>
          <p:cNvSpPr>
            <a:spLocks noGrp="1"/>
          </p:cNvSpPr>
          <p:nvPr>
            <p:ph idx="1"/>
          </p:nvPr>
        </p:nvSpPr>
        <p:spPr/>
        <p:txBody>
          <a:bodyPr/>
          <a:lstStyle/>
          <a:p>
            <a:r>
              <a:rPr lang="en-US" altLang="zh-TW" dirty="0" smtClean="0"/>
              <a:t>Challenge:</a:t>
            </a:r>
          </a:p>
          <a:p>
            <a:pPr lvl="1"/>
            <a:r>
              <a:rPr lang="en-US" altLang="zh-TW" dirty="0" smtClean="0"/>
              <a:t>Build attractive, functioning, office building</a:t>
            </a:r>
          </a:p>
          <a:p>
            <a:pPr lvl="1"/>
            <a:r>
              <a:rPr lang="en-US" altLang="zh-TW" dirty="0" smtClean="0"/>
              <a:t>Use no air conditioning</a:t>
            </a:r>
          </a:p>
          <a:p>
            <a:pPr lvl="1"/>
            <a:r>
              <a:rPr lang="en-US" altLang="zh-TW" dirty="0" smtClean="0"/>
              <a:t>Location: Harare, Zimbabwe</a:t>
            </a:r>
          </a:p>
          <a:p>
            <a:r>
              <a:rPr lang="en-US" altLang="zh-TW" dirty="0" smtClean="0"/>
              <a:t>Key to the solution:</a:t>
            </a:r>
          </a:p>
          <a:p>
            <a:pPr>
              <a:buNone/>
            </a:pPr>
            <a:r>
              <a:rPr lang="en-US" altLang="zh-TW" dirty="0" smtClean="0"/>
              <a:t>                                 </a:t>
            </a:r>
            <a:r>
              <a:rPr lang="en-US" altLang="zh-TW" sz="3200" dirty="0" smtClean="0"/>
              <a:t>Termites!</a:t>
            </a:r>
            <a:endParaRPr lang="zh-TW" altLang="en-US" sz="3200" dirty="0"/>
          </a:p>
        </p:txBody>
      </p:sp>
      <p:pic>
        <p:nvPicPr>
          <p:cNvPr id="2050" name="Picture 2"/>
          <p:cNvPicPr>
            <a:picLocks noChangeAspect="1" noChangeArrowheads="1"/>
          </p:cNvPicPr>
          <p:nvPr/>
        </p:nvPicPr>
        <p:blipFill>
          <a:blip r:embed="rId2" cstate="print"/>
          <a:srcRect/>
          <a:stretch>
            <a:fillRect/>
          </a:stretch>
        </p:blipFill>
        <p:spPr bwMode="auto">
          <a:xfrm>
            <a:off x="2987824" y="4077072"/>
            <a:ext cx="2647950" cy="1971675"/>
          </a:xfrm>
          <a:prstGeom prst="rect">
            <a:avLst/>
          </a:prstGeom>
          <a:noFill/>
          <a:ln w="9525">
            <a:noFill/>
            <a:miter lim="800000"/>
            <a:headEnd/>
            <a:tailEnd/>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Example: GPS &amp; Sensor-Driven "Precision Agriculture"</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7170" name="Picture 2"/>
          <p:cNvPicPr>
            <a:picLocks noChangeAspect="1" noChangeArrowheads="1"/>
          </p:cNvPicPr>
          <p:nvPr/>
        </p:nvPicPr>
        <p:blipFill>
          <a:blip r:embed="rId2" cstate="print"/>
          <a:srcRect/>
          <a:stretch>
            <a:fillRect/>
          </a:stretch>
        </p:blipFill>
        <p:spPr bwMode="auto">
          <a:xfrm>
            <a:off x="1403648" y="1196752"/>
            <a:ext cx="6400800" cy="5519936"/>
          </a:xfrm>
          <a:prstGeom prst="rect">
            <a:avLst/>
          </a:prstGeom>
          <a:noFill/>
          <a:ln w="9525">
            <a:noFill/>
            <a:miter lim="800000"/>
            <a:headEnd/>
            <a:tailEnd/>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Example: Mobile Telemedicine for Home Care and Patient Monitoring</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8194" name="Picture 2"/>
          <p:cNvPicPr>
            <a:picLocks noChangeAspect="1" noChangeArrowheads="1"/>
          </p:cNvPicPr>
          <p:nvPr/>
        </p:nvPicPr>
        <p:blipFill>
          <a:blip r:embed="rId2" cstate="print"/>
          <a:srcRect/>
          <a:stretch>
            <a:fillRect/>
          </a:stretch>
        </p:blipFill>
        <p:spPr bwMode="auto">
          <a:xfrm>
            <a:off x="683568" y="1268760"/>
            <a:ext cx="7776864" cy="5377011"/>
          </a:xfrm>
          <a:prstGeom prst="rect">
            <a:avLst/>
          </a:prstGeom>
          <a:noFill/>
          <a:ln w="9525">
            <a:noFill/>
            <a:miter lim="800000"/>
            <a:headEnd/>
            <a:tailEnd/>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Example: Mobile Telemedicine – Patient Monitor</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10242" name="Picture 2"/>
          <p:cNvPicPr>
            <a:picLocks noChangeAspect="1" noChangeArrowheads="1"/>
          </p:cNvPicPr>
          <p:nvPr/>
        </p:nvPicPr>
        <p:blipFill>
          <a:blip r:embed="rId2" cstate="print"/>
          <a:srcRect/>
          <a:stretch>
            <a:fillRect/>
          </a:stretch>
        </p:blipFill>
        <p:spPr bwMode="auto">
          <a:xfrm>
            <a:off x="467544" y="1268761"/>
            <a:ext cx="8424936" cy="5184576"/>
          </a:xfrm>
          <a:prstGeom prst="rect">
            <a:avLst/>
          </a:prstGeom>
          <a:noFill/>
          <a:ln w="9525">
            <a:noFill/>
            <a:miter lim="8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EDF+ Data Format</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11266" name="Picture 2"/>
          <p:cNvPicPr>
            <a:picLocks noChangeAspect="1" noChangeArrowheads="1"/>
          </p:cNvPicPr>
          <p:nvPr/>
        </p:nvPicPr>
        <p:blipFill>
          <a:blip r:embed="rId2" cstate="print"/>
          <a:srcRect/>
          <a:stretch>
            <a:fillRect/>
          </a:stretch>
        </p:blipFill>
        <p:spPr bwMode="auto">
          <a:xfrm>
            <a:off x="827584" y="1412776"/>
            <a:ext cx="7534275" cy="4991100"/>
          </a:xfrm>
          <a:prstGeom prst="rect">
            <a:avLst/>
          </a:prstGeom>
          <a:noFill/>
          <a:ln w="9525">
            <a:noFill/>
            <a:miter lim="800000"/>
            <a:headEnd/>
            <a:tailEnd/>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Tight Coupling</a:t>
            </a:r>
            <a:endParaRPr lang="zh-TW" altLang="en-US" dirty="0"/>
          </a:p>
        </p:txBody>
      </p:sp>
      <p:sp>
        <p:nvSpPr>
          <p:cNvPr id="3" name="內容版面配置區 2"/>
          <p:cNvSpPr>
            <a:spLocks noGrp="1"/>
          </p:cNvSpPr>
          <p:nvPr>
            <p:ph idx="1"/>
          </p:nvPr>
        </p:nvSpPr>
        <p:spPr/>
        <p:txBody>
          <a:bodyPr/>
          <a:lstStyle/>
          <a:p>
            <a:r>
              <a:rPr lang="en-US" altLang="zh-TW" dirty="0" smtClean="0"/>
              <a:t>"Tight coupling" between two businesses, applications or services means that their interactions and information exchanges are completely automated and optimized in performance</a:t>
            </a:r>
          </a:p>
          <a:p>
            <a:r>
              <a:rPr lang="en-US" altLang="zh-TW" dirty="0" smtClean="0"/>
              <a:t>...... by taking advantage of knowledge of their internal processes, information structures, technologies or other private characteristics that are not revealed in their public interfaces</a:t>
            </a:r>
          </a:p>
          <a:p>
            <a:r>
              <a:rPr lang="en-US" altLang="zh-TW" dirty="0" smtClean="0"/>
              <a:t>... and usually implemented with a custom program that fit only between the two of them</a:t>
            </a:r>
          </a:p>
          <a:p>
            <a:r>
              <a:rPr lang="en-US" altLang="zh-TW" dirty="0" smtClean="0"/>
              <a:t>Tight coupling is most often used, and usually limited to, situations in which the same party controls both ends of the information exchange</a:t>
            </a:r>
            <a:endParaRPr lang="zh-TW" altLang="en-US"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Co-Evolution of Business and Technology Architecture</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9218" name="Picture 2"/>
          <p:cNvPicPr>
            <a:picLocks noChangeAspect="1" noChangeArrowheads="1"/>
          </p:cNvPicPr>
          <p:nvPr/>
        </p:nvPicPr>
        <p:blipFill>
          <a:blip r:embed="rId2" cstate="print"/>
          <a:srcRect/>
          <a:stretch>
            <a:fillRect/>
          </a:stretch>
        </p:blipFill>
        <p:spPr bwMode="auto">
          <a:xfrm>
            <a:off x="467544" y="1196752"/>
            <a:ext cx="8424936" cy="5472608"/>
          </a:xfrm>
          <a:prstGeom prst="rect">
            <a:avLst/>
          </a:prstGeom>
          <a:noFill/>
          <a:ln w="9525">
            <a:noFill/>
            <a:miter lim="800000"/>
            <a:headEnd/>
            <a:tailEnd/>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Document- or Service-Oriented Integration</a:t>
            </a:r>
            <a:endParaRPr lang="zh-TW" altLang="en-US" dirty="0"/>
          </a:p>
        </p:txBody>
      </p:sp>
      <p:sp>
        <p:nvSpPr>
          <p:cNvPr id="3" name="內容版面配置區 2"/>
          <p:cNvSpPr>
            <a:spLocks noGrp="1"/>
          </p:cNvSpPr>
          <p:nvPr>
            <p:ph idx="1"/>
          </p:nvPr>
        </p:nvSpPr>
        <p:spPr/>
        <p:txBody>
          <a:bodyPr/>
          <a:lstStyle/>
          <a:p>
            <a:r>
              <a:rPr lang="en-US" altLang="zh-TW" sz="2000" dirty="0" smtClean="0"/>
              <a:t>Internet protocols and XML are enabling "loosely coupled" architectures and "coarse-grained" information exchanges that make far fewer (or no) assumptions about the implementation on the "other side"</a:t>
            </a:r>
          </a:p>
          <a:p>
            <a:r>
              <a:rPr lang="en-US" altLang="zh-TW" sz="2000" dirty="0" smtClean="0"/>
              <a:t>When integration is done with loose coupling, the two sides can make (some) changes to their implementations without affecting the other</a:t>
            </a:r>
          </a:p>
          <a:p>
            <a:r>
              <a:rPr lang="en-US" altLang="zh-TW" sz="2000" dirty="0" smtClean="0"/>
              <a:t>This is even more true when they communicate through an "integration hub" which can further abstract their implementation by doing transport protocol/envelope/syntax translation for them</a:t>
            </a:r>
          </a:p>
          <a:p>
            <a:r>
              <a:rPr lang="en-US" altLang="zh-TW" sz="2000" dirty="0" smtClean="0"/>
              <a:t>The particular integration technology for loose coupling is less important than the philosophy or business model that requires it – treating different organizations, applications, and devices as loosely-coupled cooperating entities regardless of where they fit within or across enterprise boundaries</a:t>
            </a:r>
            <a:endParaRPr lang="zh-TW" altLang="en-US" sz="2000"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Co-evolution of Business and Information Technology (IT)</a:t>
            </a:r>
            <a:endParaRPr lang="zh-TW" altLang="en-US" dirty="0"/>
          </a:p>
        </p:txBody>
      </p:sp>
      <p:sp>
        <p:nvSpPr>
          <p:cNvPr id="3" name="內容版面配置區 2"/>
          <p:cNvSpPr>
            <a:spLocks noGrp="1"/>
          </p:cNvSpPr>
          <p:nvPr>
            <p:ph idx="1"/>
          </p:nvPr>
        </p:nvSpPr>
        <p:spPr/>
        <p:txBody>
          <a:bodyPr/>
          <a:lstStyle/>
          <a:p>
            <a:r>
              <a:rPr lang="en-US" altLang="zh-TW" dirty="0" smtClean="0"/>
              <a:t>On demand business (information as a service). Others call it the adaptive enterprise, the agile enterprise, the real time enterprise or the zero latency enterprise. These are all simply labels for something being sensed by the information technology (IT) industry – a sense that we are entering a fundamentally new phase in the constant co-evolution of IT and business. Evolving IT enables new business models and new scale to existing models; evolving business requirements thrust new requirements on the IT industry.</a:t>
            </a:r>
            <a:endParaRPr lang="zh-TW" altLang="en-US"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On Demand Real-time Enterprise – </a:t>
            </a:r>
            <a:br>
              <a:rPr lang="en-US" altLang="zh-TW" dirty="0" smtClean="0"/>
            </a:br>
            <a:r>
              <a:rPr lang="en-US" altLang="zh-TW" dirty="0" smtClean="0"/>
              <a:t>an example</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1026" name="Picture 2"/>
          <p:cNvPicPr>
            <a:picLocks noChangeAspect="1" noChangeArrowheads="1"/>
          </p:cNvPicPr>
          <p:nvPr/>
        </p:nvPicPr>
        <p:blipFill>
          <a:blip r:embed="rId2" cstate="print"/>
          <a:srcRect/>
          <a:stretch>
            <a:fillRect/>
          </a:stretch>
        </p:blipFill>
        <p:spPr bwMode="auto">
          <a:xfrm>
            <a:off x="395536" y="1412776"/>
            <a:ext cx="8448675" cy="4962525"/>
          </a:xfrm>
          <a:prstGeom prst="rect">
            <a:avLst/>
          </a:prstGeom>
          <a:noFill/>
          <a:ln w="9525">
            <a:noFill/>
            <a:miter lim="800000"/>
            <a:headEnd/>
            <a:tailEnd/>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On demand Real-time Enterprise</a:t>
            </a:r>
            <a:endParaRPr lang="zh-TW" altLang="en-US" dirty="0"/>
          </a:p>
        </p:txBody>
      </p:sp>
      <p:sp>
        <p:nvSpPr>
          <p:cNvPr id="3" name="內容版面配置區 2"/>
          <p:cNvSpPr>
            <a:spLocks noGrp="1"/>
          </p:cNvSpPr>
          <p:nvPr>
            <p:ph idx="1"/>
          </p:nvPr>
        </p:nvSpPr>
        <p:spPr/>
        <p:txBody>
          <a:bodyPr/>
          <a:lstStyle/>
          <a:p>
            <a:r>
              <a:rPr lang="en-US" altLang="zh-TW" dirty="0" smtClean="0"/>
              <a:t>Standardize business processes</a:t>
            </a:r>
          </a:p>
          <a:p>
            <a:r>
              <a:rPr lang="en-US" altLang="zh-TW" dirty="0" smtClean="0"/>
              <a:t>Enable information as a service (SOA)</a:t>
            </a:r>
          </a:p>
          <a:p>
            <a:r>
              <a:rPr lang="en-US" altLang="zh-TW" dirty="0" smtClean="0"/>
              <a:t>Information integration</a:t>
            </a:r>
          </a:p>
          <a:p>
            <a:r>
              <a:rPr lang="en-US" altLang="zh-TW" dirty="0" smtClean="0"/>
              <a:t>Connect participants to business processes . . . in real-time</a:t>
            </a:r>
          </a:p>
          <a:p>
            <a:r>
              <a:rPr lang="en-US" altLang="zh-TW" dirty="0" smtClean="0"/>
              <a:t>Provide real-time analysis and insight (Business Intelligence BI)</a:t>
            </a:r>
            <a:endParaRPr lang="zh-TW" alt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274638"/>
            <a:ext cx="8229600" cy="778098"/>
          </a:xfrm>
          <a:ln>
            <a:solidFill>
              <a:schemeClr val="bg1"/>
            </a:solidFill>
          </a:ln>
        </p:spPr>
        <p:txBody>
          <a:bodyPr/>
          <a:lstStyle/>
          <a:p>
            <a:r>
              <a:rPr lang="en-US" altLang="zh-TW" dirty="0" err="1" smtClean="0">
                <a:solidFill>
                  <a:schemeClr val="tx1"/>
                </a:solidFill>
                <a:ea typeface="新細明體" charset="-120"/>
              </a:rPr>
              <a:t>Biomimetic</a:t>
            </a:r>
            <a:r>
              <a:rPr lang="en-US" altLang="zh-TW" dirty="0" smtClean="0">
                <a:solidFill>
                  <a:schemeClr val="tx1"/>
                </a:solidFill>
                <a:ea typeface="新細明體" charset="-120"/>
              </a:rPr>
              <a:t> Building</a:t>
            </a:r>
            <a:r>
              <a:rPr lang="en-US" altLang="zh-TW" dirty="0" smtClean="0">
                <a:solidFill>
                  <a:schemeClr val="tx1"/>
                </a:solidFill>
                <a:ea typeface="新細明體" charset="-120"/>
                <a:hlinkClick r:id="rId2"/>
              </a:rPr>
              <a:t> </a:t>
            </a:r>
            <a:r>
              <a:rPr lang="en-US" altLang="zh-TW" dirty="0">
                <a:solidFill>
                  <a:schemeClr val="tx1"/>
                </a:solidFill>
                <a:ea typeface="新細明體" charset="-120"/>
              </a:rPr>
              <a:t>Uses</a:t>
            </a:r>
            <a:r>
              <a:rPr lang="en-US" altLang="zh-TW" dirty="0">
                <a:solidFill>
                  <a:schemeClr val="tx1"/>
                </a:solidFill>
                <a:ea typeface="新細明體" charset="-120"/>
                <a:hlinkClick r:id="rId2"/>
              </a:rPr>
              <a:t> </a:t>
            </a:r>
            <a:r>
              <a:rPr lang="en-US" altLang="zh-TW" dirty="0">
                <a:solidFill>
                  <a:schemeClr val="tx1"/>
                </a:solidFill>
                <a:ea typeface="新細明體" charset="-120"/>
              </a:rPr>
              <a:t>Termite</a:t>
            </a:r>
            <a:r>
              <a:rPr lang="en-US" altLang="zh-TW" dirty="0">
                <a:solidFill>
                  <a:schemeClr val="tx1"/>
                </a:solidFill>
                <a:ea typeface="新細明體" charset="-120"/>
                <a:hlinkClick r:id="rId2"/>
              </a:rPr>
              <a:t> </a:t>
            </a:r>
            <a:r>
              <a:rPr lang="en-US" altLang="zh-TW" dirty="0">
                <a:solidFill>
                  <a:schemeClr val="tx1"/>
                </a:solidFill>
                <a:ea typeface="新細明體" charset="-120"/>
              </a:rPr>
              <a:t>Mound As Model</a:t>
            </a:r>
            <a:r>
              <a:rPr lang="en-US" altLang="zh-TW" u="sng" dirty="0">
                <a:solidFill>
                  <a:schemeClr val="tx1"/>
                </a:solidFill>
                <a:ea typeface="新細明體" charset="-120"/>
              </a:rPr>
              <a:t> </a:t>
            </a:r>
          </a:p>
        </p:txBody>
      </p:sp>
      <p:sp>
        <p:nvSpPr>
          <p:cNvPr id="27651" name="Rectangle 3"/>
          <p:cNvSpPr>
            <a:spLocks noGrp="1" noChangeArrowheads="1"/>
          </p:cNvSpPr>
          <p:nvPr>
            <p:ph type="body" idx="1"/>
          </p:nvPr>
        </p:nvSpPr>
        <p:spPr>
          <a:xfrm>
            <a:off x="457200" y="1600200"/>
            <a:ext cx="3810000" cy="4530725"/>
          </a:xfrm>
        </p:spPr>
        <p:txBody>
          <a:bodyPr/>
          <a:lstStyle/>
          <a:p>
            <a:r>
              <a:rPr lang="en-US" altLang="zh-TW" sz="2400">
                <a:ea typeface="新細明體" charset="-120"/>
              </a:rPr>
              <a:t>The </a:t>
            </a:r>
            <a:r>
              <a:rPr lang="en-US" altLang="zh-TW" sz="2400">
                <a:ea typeface="新細明體" charset="-120"/>
                <a:hlinkClick r:id="rId3"/>
              </a:rPr>
              <a:t>Eastgate Centre</a:t>
            </a:r>
            <a:r>
              <a:rPr lang="en-US" altLang="zh-TW" sz="2400">
                <a:ea typeface="新細明體" charset="-120"/>
              </a:rPr>
              <a:t> is a shopping centre and office block in central Harare, Zimbabwe. </a:t>
            </a:r>
          </a:p>
          <a:p>
            <a:r>
              <a:rPr lang="en-US" altLang="zh-TW" sz="2400">
                <a:ea typeface="新細明體" charset="-120"/>
              </a:rPr>
              <a:t>The building was designed to be ventilated and cooled entirely by natural means.</a:t>
            </a:r>
          </a:p>
        </p:txBody>
      </p:sp>
      <p:pic>
        <p:nvPicPr>
          <p:cNvPr id="27656" name="Picture 8" descr="termite_mound.jpg"/>
          <p:cNvPicPr>
            <a:picLocks noChangeAspect="1" noChangeArrowheads="1"/>
          </p:cNvPicPr>
          <p:nvPr/>
        </p:nvPicPr>
        <p:blipFill>
          <a:blip r:embed="rId4" cstate="print"/>
          <a:srcRect/>
          <a:stretch>
            <a:fillRect/>
          </a:stretch>
        </p:blipFill>
        <p:spPr bwMode="auto">
          <a:xfrm>
            <a:off x="4343400" y="1524000"/>
            <a:ext cx="4457700" cy="3695700"/>
          </a:xfrm>
          <a:prstGeom prst="rect">
            <a:avLst/>
          </a:prstGeom>
          <a:noFill/>
        </p:spPr>
      </p:pic>
      <p:sp>
        <p:nvSpPr>
          <p:cNvPr id="27657" name="Rectangle 9"/>
          <p:cNvSpPr>
            <a:spLocks noChangeArrowheads="1"/>
          </p:cNvSpPr>
          <p:nvPr/>
        </p:nvSpPr>
        <p:spPr bwMode="auto">
          <a:xfrm>
            <a:off x="2209800" y="5257800"/>
            <a:ext cx="6673850" cy="366713"/>
          </a:xfrm>
          <a:prstGeom prst="rect">
            <a:avLst/>
          </a:prstGeom>
          <a:noFill/>
          <a:ln w="12700">
            <a:noFill/>
            <a:miter lim="800000"/>
            <a:headEnd type="none" w="sm" len="sm"/>
            <a:tailEnd type="none" w="sm" len="sm"/>
          </a:ln>
          <a:effectLst/>
        </p:spPr>
        <p:txBody>
          <a:bodyPr wrap="none">
            <a:spAutoFit/>
          </a:bodyPr>
          <a:lstStyle/>
          <a:p>
            <a:r>
              <a:rPr lang="en-US" altLang="zh-TW">
                <a:ea typeface="新細明體" charset="-120"/>
                <a:hlinkClick r:id="rId2"/>
              </a:rPr>
              <a:t>http://www.treehugger.com/files/2006/08/biomimetic_buil_1.php</a:t>
            </a:r>
            <a:r>
              <a:rPr lang="en-US" altLang="zh-TW">
                <a:ea typeface="新細明體" charset="-120"/>
              </a:rPr>
              <a:t> </a:t>
            </a:r>
          </a:p>
        </p:txBody>
      </p:sp>
      <p:sp>
        <p:nvSpPr>
          <p:cNvPr id="27658" name="Rectangle 10"/>
          <p:cNvSpPr>
            <a:spLocks noChangeArrowheads="1"/>
          </p:cNvSpPr>
          <p:nvPr/>
        </p:nvSpPr>
        <p:spPr bwMode="auto">
          <a:xfrm>
            <a:off x="838200" y="5638800"/>
            <a:ext cx="8001000" cy="641350"/>
          </a:xfrm>
          <a:prstGeom prst="rect">
            <a:avLst/>
          </a:prstGeom>
          <a:noFill/>
          <a:ln w="12700">
            <a:noFill/>
            <a:miter lim="800000"/>
            <a:headEnd type="none" w="sm" len="sm"/>
            <a:tailEnd type="none" w="sm" len="sm"/>
          </a:ln>
          <a:effectLst/>
        </p:spPr>
        <p:txBody>
          <a:bodyPr>
            <a:spAutoFit/>
          </a:bodyPr>
          <a:lstStyle/>
          <a:p>
            <a:r>
              <a:rPr lang="en-US" altLang="zh-TW">
                <a:ea typeface="新細明體" charset="-120"/>
                <a:hlinkClick r:id="rId5"/>
              </a:rPr>
              <a:t>http://www.inhabitat.com/2007/12/10/building-modelled-on-termites-eastgate-centre-in-zimbabwe/</a:t>
            </a:r>
            <a:r>
              <a:rPr lang="en-US" altLang="zh-TW">
                <a:ea typeface="新細明體" charset="-120"/>
              </a:rPr>
              <a:t> </a:t>
            </a:r>
          </a:p>
        </p:txBody>
      </p:sp>
      <p:sp>
        <p:nvSpPr>
          <p:cNvPr id="27660" name="Text Box 12"/>
          <p:cNvSpPr txBox="1">
            <a:spLocks noChangeArrowheads="1"/>
          </p:cNvSpPr>
          <p:nvPr/>
        </p:nvSpPr>
        <p:spPr bwMode="auto">
          <a:xfrm>
            <a:off x="762000" y="5257800"/>
            <a:ext cx="1339850" cy="366713"/>
          </a:xfrm>
          <a:prstGeom prst="rect">
            <a:avLst/>
          </a:prstGeom>
          <a:solidFill>
            <a:schemeClr val="accent1"/>
          </a:solidFill>
          <a:ln w="12700">
            <a:noFill/>
            <a:miter lim="800000"/>
            <a:headEnd type="none" w="sm" len="sm"/>
            <a:tailEnd type="none" w="sm" len="sm"/>
          </a:ln>
          <a:effectLst/>
        </p:spPr>
        <p:txBody>
          <a:bodyPr wrap="none">
            <a:spAutoFit/>
          </a:bodyPr>
          <a:lstStyle/>
          <a:p>
            <a:r>
              <a:rPr lang="en-US" altLang="zh-TW">
                <a:ea typeface="新細明體" charset="-120"/>
              </a:rPr>
              <a:t>Check out: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On Demand Business Processes</a:t>
            </a:r>
            <a:endParaRPr lang="zh-TW" altLang="en-US" dirty="0"/>
          </a:p>
        </p:txBody>
      </p:sp>
      <p:pic>
        <p:nvPicPr>
          <p:cNvPr id="2050" name="Picture 2"/>
          <p:cNvPicPr>
            <a:picLocks noChangeAspect="1" noChangeArrowheads="1"/>
          </p:cNvPicPr>
          <p:nvPr/>
        </p:nvPicPr>
        <p:blipFill>
          <a:blip r:embed="rId2" cstate="print"/>
          <a:srcRect/>
          <a:stretch>
            <a:fillRect/>
          </a:stretch>
        </p:blipFill>
        <p:spPr bwMode="auto">
          <a:xfrm>
            <a:off x="1691680" y="1484784"/>
            <a:ext cx="5905500" cy="4838700"/>
          </a:xfrm>
          <a:prstGeom prst="rect">
            <a:avLst/>
          </a:prstGeom>
          <a:noFill/>
          <a:ln w="9525">
            <a:noFill/>
            <a:miter lim="800000"/>
            <a:headEnd/>
            <a:tailEnd/>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274638"/>
            <a:ext cx="9144000" cy="777875"/>
          </a:xfrm>
        </p:spPr>
        <p:txBody>
          <a:bodyPr/>
          <a:lstStyle/>
          <a:p>
            <a:r>
              <a:rPr lang="en-US" altLang="zh-TW" dirty="0" smtClean="0"/>
              <a:t>Information Enabling Existing Applications</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3074" name="Picture 2"/>
          <p:cNvPicPr>
            <a:picLocks noChangeAspect="1" noChangeArrowheads="1"/>
          </p:cNvPicPr>
          <p:nvPr/>
        </p:nvPicPr>
        <p:blipFill>
          <a:blip r:embed="rId2" cstate="print"/>
          <a:srcRect/>
          <a:stretch>
            <a:fillRect/>
          </a:stretch>
        </p:blipFill>
        <p:spPr bwMode="auto">
          <a:xfrm>
            <a:off x="395536" y="1124744"/>
            <a:ext cx="8352928" cy="5472608"/>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Ecosystem of Services</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4098" name="Picture 2"/>
          <p:cNvPicPr>
            <a:picLocks noChangeAspect="1" noChangeArrowheads="1"/>
          </p:cNvPicPr>
          <p:nvPr/>
        </p:nvPicPr>
        <p:blipFill>
          <a:blip r:embed="rId2" cstate="print"/>
          <a:srcRect/>
          <a:stretch>
            <a:fillRect/>
          </a:stretch>
        </p:blipFill>
        <p:spPr bwMode="auto">
          <a:xfrm>
            <a:off x="323528" y="980728"/>
            <a:ext cx="8515350" cy="5648325"/>
          </a:xfrm>
          <a:prstGeom prst="rect">
            <a:avLst/>
          </a:prstGeom>
          <a:noFill/>
          <a:ln w="9525">
            <a:noFill/>
            <a:miter lim="800000"/>
            <a:headEnd/>
            <a:tailEnd/>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Virtualization </a:t>
            </a:r>
            <a:r>
              <a:rPr lang="en-US" altLang="zh-TW" dirty="0" smtClean="0">
                <a:sym typeface="Wingdings" pitchFamily="2" charset="2"/>
              </a:rPr>
              <a:t> Cloud</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5122" name="Picture 2"/>
          <p:cNvPicPr>
            <a:picLocks noChangeAspect="1" noChangeArrowheads="1"/>
          </p:cNvPicPr>
          <p:nvPr/>
        </p:nvPicPr>
        <p:blipFill>
          <a:blip r:embed="rId2" cstate="print"/>
          <a:srcRect/>
          <a:stretch>
            <a:fillRect/>
          </a:stretch>
        </p:blipFill>
        <p:spPr bwMode="auto">
          <a:xfrm>
            <a:off x="323528" y="980728"/>
            <a:ext cx="8515350" cy="5562600"/>
          </a:xfrm>
          <a:prstGeom prst="rect">
            <a:avLst/>
          </a:prstGeom>
          <a:noFill/>
          <a:ln w="9525">
            <a:noFill/>
            <a:miter lim="800000"/>
            <a:headEnd/>
            <a:tailEn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Real-time Enterprise: Retail example</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6146" name="Picture 2"/>
          <p:cNvPicPr>
            <a:picLocks noChangeAspect="1" noChangeArrowheads="1"/>
          </p:cNvPicPr>
          <p:nvPr/>
        </p:nvPicPr>
        <p:blipFill>
          <a:blip r:embed="rId2" cstate="print"/>
          <a:srcRect/>
          <a:stretch>
            <a:fillRect/>
          </a:stretch>
        </p:blipFill>
        <p:spPr bwMode="auto">
          <a:xfrm>
            <a:off x="0" y="1196752"/>
            <a:ext cx="8924925" cy="5391150"/>
          </a:xfrm>
          <a:prstGeom prst="rect">
            <a:avLst/>
          </a:prstGeom>
          <a:noFill/>
          <a:ln w="9525">
            <a:noFill/>
            <a:miter lim="800000"/>
            <a:headEnd/>
            <a:tailEnd/>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Retail Layered Architecture</a:t>
            </a:r>
            <a:endParaRPr lang="zh-TW" altLang="en-US" dirty="0"/>
          </a:p>
        </p:txBody>
      </p:sp>
      <p:sp>
        <p:nvSpPr>
          <p:cNvPr id="3" name="內容版面配置區 2"/>
          <p:cNvSpPr>
            <a:spLocks noGrp="1"/>
          </p:cNvSpPr>
          <p:nvPr>
            <p:ph idx="1"/>
          </p:nvPr>
        </p:nvSpPr>
        <p:spPr>
          <a:xfrm>
            <a:off x="7308303" y="1341438"/>
            <a:ext cx="1835697" cy="4995862"/>
          </a:xfrm>
        </p:spPr>
        <p:txBody>
          <a:bodyPr/>
          <a:lstStyle/>
          <a:p>
            <a:r>
              <a:rPr lang="en-US" altLang="zh-TW" sz="1400" dirty="0" smtClean="0"/>
              <a:t>What are the sales in this region?</a:t>
            </a:r>
          </a:p>
          <a:p>
            <a:r>
              <a:rPr lang="en-US" altLang="zh-TW" sz="1400" dirty="0" smtClean="0"/>
              <a:t>How do my stores compare in performance?</a:t>
            </a:r>
          </a:p>
          <a:p>
            <a:r>
              <a:rPr lang="en-US" altLang="zh-TW" sz="1400" dirty="0" smtClean="0"/>
              <a:t>Who are my top customers?</a:t>
            </a:r>
            <a:endParaRPr lang="zh-TW" altLang="en-US" sz="1400" dirty="0"/>
          </a:p>
        </p:txBody>
      </p:sp>
      <p:pic>
        <p:nvPicPr>
          <p:cNvPr id="7170" name="Picture 2"/>
          <p:cNvPicPr>
            <a:picLocks noChangeAspect="1" noChangeArrowheads="1"/>
          </p:cNvPicPr>
          <p:nvPr/>
        </p:nvPicPr>
        <p:blipFill>
          <a:blip r:embed="rId2" cstate="print"/>
          <a:srcRect/>
          <a:stretch>
            <a:fillRect/>
          </a:stretch>
        </p:blipFill>
        <p:spPr bwMode="auto">
          <a:xfrm>
            <a:off x="1" y="1412776"/>
            <a:ext cx="7236296" cy="5039271"/>
          </a:xfrm>
          <a:prstGeom prst="rect">
            <a:avLst/>
          </a:prstGeom>
          <a:noFill/>
          <a:ln w="9525">
            <a:noFill/>
            <a:miter lim="800000"/>
            <a:headEnd/>
            <a:tailEnd/>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New Business Model of Cloud Service</a:t>
            </a:r>
            <a:endParaRPr lang="zh-TW" altLang="en-US" dirty="0"/>
          </a:p>
        </p:txBody>
      </p:sp>
      <p:sp>
        <p:nvSpPr>
          <p:cNvPr id="3" name="內容版面配置區 2"/>
          <p:cNvSpPr>
            <a:spLocks noGrp="1"/>
          </p:cNvSpPr>
          <p:nvPr>
            <p:ph idx="1"/>
          </p:nvPr>
        </p:nvSpPr>
        <p:spPr/>
        <p:txBody>
          <a:bodyPr/>
          <a:lstStyle/>
          <a:p>
            <a:r>
              <a:rPr lang="en-US" altLang="zh-TW" sz="3200" dirty="0" smtClean="0"/>
              <a:t>Consumer</a:t>
            </a:r>
          </a:p>
          <a:p>
            <a:r>
              <a:rPr lang="en-US" altLang="zh-TW" sz="3200" dirty="0" smtClean="0"/>
              <a:t>Distributor</a:t>
            </a:r>
          </a:p>
          <a:p>
            <a:r>
              <a:rPr lang="en-US" altLang="zh-TW" sz="3200" dirty="0" smtClean="0"/>
              <a:t>Developer</a:t>
            </a:r>
          </a:p>
          <a:p>
            <a:r>
              <a:rPr lang="en-US" altLang="zh-TW" sz="3200" dirty="0" smtClean="0"/>
              <a:t>Product Design</a:t>
            </a:r>
          </a:p>
          <a:p>
            <a:r>
              <a:rPr lang="en-US" altLang="zh-TW" sz="3200" dirty="0" smtClean="0"/>
              <a:t>Enterprise</a:t>
            </a:r>
          </a:p>
          <a:p>
            <a:endParaRPr lang="zh-TW" altLang="en-US" sz="3200"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zh-TW" smtClean="0"/>
              <a:t>Cloud Computing(1)</a:t>
            </a:r>
          </a:p>
        </p:txBody>
      </p:sp>
      <p:sp>
        <p:nvSpPr>
          <p:cNvPr id="23555" name="Text Box 7"/>
          <p:cNvSpPr txBox="1">
            <a:spLocks noChangeArrowheads="1"/>
          </p:cNvSpPr>
          <p:nvPr/>
        </p:nvSpPr>
        <p:spPr bwMode="auto">
          <a:xfrm>
            <a:off x="6384925" y="6288088"/>
            <a:ext cx="184150" cy="366712"/>
          </a:xfrm>
          <a:prstGeom prst="rect">
            <a:avLst/>
          </a:prstGeom>
          <a:noFill/>
          <a:ln w="9525">
            <a:noFill/>
            <a:miter lim="800000"/>
            <a:headEnd/>
            <a:tailEnd/>
          </a:ln>
        </p:spPr>
        <p:txBody>
          <a:bodyPr wrap="none">
            <a:spAutoFit/>
          </a:bodyPr>
          <a:lstStyle/>
          <a:p>
            <a:endParaRPr lang="zh-TW" altLang="zh-TW"/>
          </a:p>
        </p:txBody>
      </p:sp>
      <p:sp>
        <p:nvSpPr>
          <p:cNvPr id="23556" name="Text Box 8"/>
          <p:cNvSpPr txBox="1">
            <a:spLocks noChangeArrowheads="1"/>
          </p:cNvSpPr>
          <p:nvPr/>
        </p:nvSpPr>
        <p:spPr bwMode="auto">
          <a:xfrm>
            <a:off x="4191000" y="6477000"/>
            <a:ext cx="4325938" cy="274638"/>
          </a:xfrm>
          <a:prstGeom prst="rect">
            <a:avLst/>
          </a:prstGeom>
          <a:noFill/>
          <a:ln w="9525">
            <a:noFill/>
            <a:miter lim="800000"/>
            <a:headEnd/>
            <a:tailEnd/>
          </a:ln>
        </p:spPr>
        <p:txBody>
          <a:bodyPr wrap="none">
            <a:spAutoFit/>
          </a:bodyPr>
          <a:lstStyle/>
          <a:p>
            <a:r>
              <a:rPr lang="en-US" altLang="zh-TW" sz="1200"/>
              <a:t>Microsoft(Online Services), Salesforce(CRM), IBM(LotusLive)</a:t>
            </a:r>
          </a:p>
        </p:txBody>
      </p:sp>
      <p:pic>
        <p:nvPicPr>
          <p:cNvPr id="23557" name="Picture 10"/>
          <p:cNvPicPr>
            <a:picLocks noChangeAspect="1" noChangeArrowheads="1"/>
          </p:cNvPicPr>
          <p:nvPr/>
        </p:nvPicPr>
        <p:blipFill>
          <a:blip r:embed="rId2" cstate="print"/>
          <a:srcRect/>
          <a:stretch>
            <a:fillRect/>
          </a:stretch>
        </p:blipFill>
        <p:spPr bwMode="auto">
          <a:xfrm>
            <a:off x="152400" y="1219200"/>
            <a:ext cx="5562600" cy="4572000"/>
          </a:xfrm>
          <a:prstGeom prst="rect">
            <a:avLst/>
          </a:prstGeom>
          <a:noFill/>
          <a:ln w="9525">
            <a:noFill/>
            <a:miter lim="800000"/>
            <a:headEnd/>
            <a:tailEnd/>
          </a:ln>
        </p:spPr>
      </p:pic>
      <p:pic>
        <p:nvPicPr>
          <p:cNvPr id="23558" name="Picture 11"/>
          <p:cNvPicPr>
            <a:picLocks noChangeAspect="1" noChangeArrowheads="1"/>
          </p:cNvPicPr>
          <p:nvPr/>
        </p:nvPicPr>
        <p:blipFill>
          <a:blip r:embed="rId3" cstate="print"/>
          <a:srcRect/>
          <a:stretch>
            <a:fillRect/>
          </a:stretch>
        </p:blipFill>
        <p:spPr bwMode="auto">
          <a:xfrm>
            <a:off x="5257800" y="1905000"/>
            <a:ext cx="3886200" cy="1379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zh-TW" smtClean="0"/>
              <a:t>Cloud Computing(2)</a:t>
            </a:r>
          </a:p>
        </p:txBody>
      </p:sp>
      <p:pic>
        <p:nvPicPr>
          <p:cNvPr id="24579" name="Picture 3"/>
          <p:cNvPicPr>
            <a:picLocks noChangeAspect="1" noChangeArrowheads="1"/>
          </p:cNvPicPr>
          <p:nvPr/>
        </p:nvPicPr>
        <p:blipFill>
          <a:blip r:embed="rId2" cstate="print"/>
          <a:srcRect/>
          <a:stretch>
            <a:fillRect/>
          </a:stretch>
        </p:blipFill>
        <p:spPr bwMode="auto">
          <a:xfrm>
            <a:off x="0" y="1981200"/>
            <a:ext cx="4191000" cy="4572000"/>
          </a:xfrm>
          <a:prstGeom prst="rect">
            <a:avLst/>
          </a:prstGeom>
          <a:noFill/>
          <a:ln w="9525">
            <a:noFill/>
            <a:miter lim="800000"/>
            <a:headEnd/>
            <a:tailEnd/>
          </a:ln>
        </p:spPr>
      </p:pic>
      <p:pic>
        <p:nvPicPr>
          <p:cNvPr id="24580" name="Picture 4"/>
          <p:cNvPicPr>
            <a:picLocks noChangeAspect="1" noChangeArrowheads="1"/>
          </p:cNvPicPr>
          <p:nvPr/>
        </p:nvPicPr>
        <p:blipFill>
          <a:blip r:embed="rId3" cstate="print"/>
          <a:srcRect/>
          <a:stretch>
            <a:fillRect/>
          </a:stretch>
        </p:blipFill>
        <p:spPr bwMode="auto">
          <a:xfrm>
            <a:off x="4343400" y="2209800"/>
            <a:ext cx="4800600" cy="4267200"/>
          </a:xfrm>
          <a:prstGeom prst="rect">
            <a:avLst/>
          </a:prstGeom>
          <a:noFill/>
          <a:ln w="9525">
            <a:noFill/>
            <a:miter lim="800000"/>
            <a:headEnd/>
            <a:tailEnd/>
          </a:ln>
        </p:spPr>
      </p:pic>
      <p:pic>
        <p:nvPicPr>
          <p:cNvPr id="24581" name="Picture 5"/>
          <p:cNvPicPr>
            <a:picLocks noChangeAspect="1" noChangeArrowheads="1"/>
          </p:cNvPicPr>
          <p:nvPr/>
        </p:nvPicPr>
        <p:blipFill>
          <a:blip r:embed="rId4" cstate="print"/>
          <a:srcRect/>
          <a:stretch>
            <a:fillRect/>
          </a:stretch>
        </p:blipFill>
        <p:spPr bwMode="auto">
          <a:xfrm>
            <a:off x="6858000" y="152400"/>
            <a:ext cx="2286000" cy="2087563"/>
          </a:xfrm>
          <a:prstGeom prst="rect">
            <a:avLst/>
          </a:prstGeom>
          <a:noFill/>
          <a:ln w="9525">
            <a:noFill/>
            <a:miter lim="800000"/>
            <a:headEnd/>
            <a:tailEnd/>
          </a:ln>
        </p:spPr>
      </p:pic>
      <p:sp>
        <p:nvSpPr>
          <p:cNvPr id="24582" name="Text Box 6"/>
          <p:cNvSpPr txBox="1">
            <a:spLocks noChangeArrowheads="1"/>
          </p:cNvSpPr>
          <p:nvPr/>
        </p:nvSpPr>
        <p:spPr bwMode="auto">
          <a:xfrm>
            <a:off x="6384925" y="6288088"/>
            <a:ext cx="184150" cy="366712"/>
          </a:xfrm>
          <a:prstGeom prst="rect">
            <a:avLst/>
          </a:prstGeom>
          <a:noFill/>
          <a:ln w="9525">
            <a:noFill/>
            <a:miter lim="800000"/>
            <a:headEnd/>
            <a:tailEnd/>
          </a:ln>
        </p:spPr>
        <p:txBody>
          <a:bodyPr wrap="none">
            <a:spAutoFit/>
          </a:bodyPr>
          <a:lstStyle/>
          <a:p>
            <a:endParaRPr lang="zh-TW" altLang="zh-TW"/>
          </a:p>
        </p:txBody>
      </p:sp>
      <p:sp>
        <p:nvSpPr>
          <p:cNvPr id="24583" name="Text Box 7"/>
          <p:cNvSpPr txBox="1">
            <a:spLocks noChangeArrowheads="1"/>
          </p:cNvSpPr>
          <p:nvPr/>
        </p:nvSpPr>
        <p:spPr bwMode="auto">
          <a:xfrm>
            <a:off x="5486400" y="6400800"/>
            <a:ext cx="3563938" cy="274638"/>
          </a:xfrm>
          <a:prstGeom prst="rect">
            <a:avLst/>
          </a:prstGeom>
          <a:noFill/>
          <a:ln w="9525">
            <a:noFill/>
            <a:miter lim="800000"/>
            <a:headEnd/>
            <a:tailEnd/>
          </a:ln>
        </p:spPr>
        <p:txBody>
          <a:bodyPr wrap="none">
            <a:spAutoFit/>
          </a:bodyPr>
          <a:lstStyle/>
          <a:p>
            <a:r>
              <a:rPr lang="en-US" altLang="zh-TW" sz="1200"/>
              <a:t>Microsoft(Azure), Salesforce, Google(App Engine)</a:t>
            </a:r>
          </a:p>
        </p:txBody>
      </p:sp>
      <p:sp>
        <p:nvSpPr>
          <p:cNvPr id="24584" name="Text Box 8"/>
          <p:cNvSpPr txBox="1">
            <a:spLocks noChangeArrowheads="1"/>
          </p:cNvSpPr>
          <p:nvPr/>
        </p:nvSpPr>
        <p:spPr bwMode="auto">
          <a:xfrm>
            <a:off x="533400" y="6583363"/>
            <a:ext cx="3614738" cy="274637"/>
          </a:xfrm>
          <a:prstGeom prst="rect">
            <a:avLst/>
          </a:prstGeom>
          <a:noFill/>
          <a:ln w="9525">
            <a:noFill/>
            <a:miter lim="800000"/>
            <a:headEnd/>
            <a:tailEnd/>
          </a:ln>
        </p:spPr>
        <p:txBody>
          <a:bodyPr wrap="none">
            <a:spAutoFit/>
          </a:bodyPr>
          <a:lstStyle/>
          <a:p>
            <a:r>
              <a:rPr lang="en-US" altLang="zh-TW" sz="1200"/>
              <a:t>Amazon(Web Services), RackSpaceCloud, GoGrid</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274638"/>
            <a:ext cx="9144000" cy="777875"/>
          </a:xfrm>
        </p:spPr>
        <p:txBody>
          <a:bodyPr/>
          <a:lstStyle/>
          <a:p>
            <a:r>
              <a:rPr lang="en-US" altLang="zh-TW" dirty="0" smtClean="0"/>
              <a:t>Technology Innovation: Future Trends</a:t>
            </a:r>
            <a:endParaRPr lang="zh-TW" altLang="en-US" dirty="0"/>
          </a:p>
        </p:txBody>
      </p:sp>
      <p:sp>
        <p:nvSpPr>
          <p:cNvPr id="3" name="內容版面配置區 2"/>
          <p:cNvSpPr>
            <a:spLocks noGrp="1"/>
          </p:cNvSpPr>
          <p:nvPr>
            <p:ph idx="1"/>
          </p:nvPr>
        </p:nvSpPr>
        <p:spPr/>
        <p:txBody>
          <a:bodyPr/>
          <a:lstStyle/>
          <a:p>
            <a:r>
              <a:rPr lang="en-US" altLang="zh-TW" dirty="0" smtClean="0">
                <a:hlinkClick r:id="rId2"/>
              </a:rPr>
              <a:t>http://www.globalchange.com/Future-of-Technology-IT-Computing-Nanotech</a:t>
            </a:r>
            <a:r>
              <a:rPr lang="en-US" altLang="zh-TW" dirty="0" smtClean="0">
                <a:hlinkClick r:id="rId2"/>
              </a:rPr>
              <a:t>/</a:t>
            </a:r>
            <a:endParaRPr lang="en-US" altLang="zh-TW" dirty="0" smtClean="0"/>
          </a:p>
          <a:p>
            <a:r>
              <a:rPr lang="en-US" altLang="zh-TW" dirty="0" smtClean="0">
                <a:hlinkClick r:id="rId3"/>
              </a:rPr>
              <a:t>http://www.jimcarroll.com/category/trends/media-tech</a:t>
            </a:r>
            <a:r>
              <a:rPr lang="en-US" altLang="zh-TW" dirty="0" smtClean="0">
                <a:hlinkClick r:id="rId3"/>
              </a:rPr>
              <a:t>/</a:t>
            </a:r>
            <a:endParaRPr lang="en-US" altLang="zh-TW" dirty="0" smtClean="0"/>
          </a:p>
          <a:p>
            <a:r>
              <a:rPr lang="en-US" altLang="zh-TW" dirty="0" smtClean="0">
                <a:hlinkClick r:id="rId4"/>
              </a:rPr>
              <a:t>http://www.rolandberger.com/gallery/trend-compendium/tc2030_c-t5/</a:t>
            </a:r>
            <a:endParaRPr lang="zh-TW"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274638"/>
            <a:ext cx="8712968" cy="777875"/>
          </a:xfrm>
        </p:spPr>
        <p:txBody>
          <a:bodyPr/>
          <a:lstStyle/>
          <a:p>
            <a:r>
              <a:rPr lang="en-US" altLang="zh-TW" dirty="0" smtClean="0"/>
              <a:t>Connection between termites,</a:t>
            </a:r>
            <a:br>
              <a:rPr lang="en-US" altLang="zh-TW" dirty="0" smtClean="0"/>
            </a:br>
            <a:r>
              <a:rPr lang="en-US" altLang="zh-TW" dirty="0" smtClean="0"/>
              <a:t>office buildings, and air conditioning!</a:t>
            </a:r>
            <a:endParaRPr lang="zh-TW" altLang="en-US" dirty="0"/>
          </a:p>
        </p:txBody>
      </p:sp>
      <p:sp>
        <p:nvSpPr>
          <p:cNvPr id="3" name="內容版面配置區 2"/>
          <p:cNvSpPr>
            <a:spLocks noGrp="1"/>
          </p:cNvSpPr>
          <p:nvPr>
            <p:ph idx="1"/>
          </p:nvPr>
        </p:nvSpPr>
        <p:spPr>
          <a:xfrm>
            <a:off x="468313" y="5877272"/>
            <a:ext cx="8229600" cy="460028"/>
          </a:xfrm>
        </p:spPr>
        <p:txBody>
          <a:bodyPr/>
          <a:lstStyle/>
          <a:p>
            <a:r>
              <a:rPr lang="en-US" altLang="zh-TW" b="1" i="1" dirty="0" smtClean="0">
                <a:solidFill>
                  <a:srgbClr val="FF0000"/>
                </a:solidFill>
              </a:rPr>
              <a:t>Combined architectural design, engineering, and processes in nature</a:t>
            </a:r>
            <a:endParaRPr lang="zh-TW" altLang="en-US" b="1" i="1" dirty="0">
              <a:solidFill>
                <a:srgbClr val="FF0000"/>
              </a:solidFill>
            </a:endParaRPr>
          </a:p>
        </p:txBody>
      </p:sp>
      <p:pic>
        <p:nvPicPr>
          <p:cNvPr id="1026" name="Picture 2"/>
          <p:cNvPicPr>
            <a:picLocks noChangeAspect="1" noChangeArrowheads="1"/>
          </p:cNvPicPr>
          <p:nvPr/>
        </p:nvPicPr>
        <p:blipFill>
          <a:blip r:embed="rId2" cstate="print"/>
          <a:srcRect/>
          <a:stretch>
            <a:fillRect/>
          </a:stretch>
        </p:blipFill>
        <p:spPr bwMode="auto">
          <a:xfrm>
            <a:off x="395536" y="1268760"/>
            <a:ext cx="8208911" cy="4536503"/>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zh-TW" dirty="0">
                <a:ea typeface="新細明體" charset="-120"/>
              </a:rPr>
              <a:t>George Soros</a:t>
            </a:r>
          </a:p>
        </p:txBody>
      </p:sp>
      <p:sp>
        <p:nvSpPr>
          <p:cNvPr id="29699" name="Rectangle 3"/>
          <p:cNvSpPr>
            <a:spLocks noGrp="1" noChangeArrowheads="1"/>
          </p:cNvSpPr>
          <p:nvPr>
            <p:ph type="body" idx="1"/>
          </p:nvPr>
        </p:nvSpPr>
        <p:spPr>
          <a:xfrm>
            <a:off x="457200" y="1828800"/>
            <a:ext cx="8229600" cy="3886200"/>
          </a:xfrm>
        </p:spPr>
        <p:txBody>
          <a:bodyPr/>
          <a:lstStyle/>
          <a:p>
            <a:pPr>
              <a:lnSpc>
                <a:spcPct val="90000"/>
              </a:lnSpc>
            </a:pPr>
            <a:r>
              <a:rPr lang="en-US" altLang="zh-TW" sz="2100">
                <a:ea typeface="新細明體" charset="-120"/>
              </a:rPr>
              <a:t>He was born in Budapest in 1930. </a:t>
            </a:r>
          </a:p>
          <a:p>
            <a:pPr>
              <a:lnSpc>
                <a:spcPct val="90000"/>
              </a:lnSpc>
            </a:pPr>
            <a:r>
              <a:rPr lang="en-US" altLang="zh-TW" sz="2100">
                <a:ea typeface="新細明體" charset="-120"/>
              </a:rPr>
              <a:t>Survived the Nazi occupation and then fled communist Hungary for England, where he graduated from the London School of Economics. </a:t>
            </a:r>
          </a:p>
          <a:p>
            <a:pPr>
              <a:lnSpc>
                <a:spcPct val="90000"/>
              </a:lnSpc>
            </a:pPr>
            <a:r>
              <a:rPr lang="en-US" altLang="zh-TW" sz="2100">
                <a:ea typeface="新細明體" charset="-120"/>
              </a:rPr>
              <a:t>Came to the U.S. in 1956, at age 26.</a:t>
            </a:r>
          </a:p>
          <a:p>
            <a:pPr>
              <a:lnSpc>
                <a:spcPct val="90000"/>
              </a:lnSpc>
            </a:pPr>
            <a:r>
              <a:rPr lang="en-US" altLang="zh-TW" sz="2100">
                <a:ea typeface="新細明體" charset="-120"/>
              </a:rPr>
              <a:t>Accumulated a large fortune through the investment advisory firm he founded and managed. Chairman of Soros Fund Management, LLC </a:t>
            </a:r>
          </a:p>
          <a:p>
            <a:pPr>
              <a:lnSpc>
                <a:spcPct val="90000"/>
              </a:lnSpc>
            </a:pPr>
            <a:r>
              <a:rPr lang="en-US" altLang="zh-TW" sz="2100">
                <a:ea typeface="新細明體" charset="-120"/>
              </a:rPr>
              <a:t>Founded organization network dedicated to promoting the values of democracy and an open society.</a:t>
            </a:r>
          </a:p>
          <a:p>
            <a:pPr>
              <a:lnSpc>
                <a:spcPct val="90000"/>
              </a:lnSpc>
            </a:pPr>
            <a:r>
              <a:rPr lang="en-US" altLang="zh-TW" sz="2100">
                <a:ea typeface="新細明體" charset="-120"/>
              </a:rPr>
              <a:t>His foundation network spends about $400 million annually  founder of </a:t>
            </a:r>
            <a:r>
              <a:rPr lang="en-US" altLang="zh-TW" sz="2100">
                <a:ea typeface="新細明體" charset="-120"/>
                <a:hlinkClick r:id="rId2"/>
              </a:rPr>
              <a:t>The Open Society Institute</a:t>
            </a:r>
            <a:r>
              <a:rPr lang="en-US" altLang="zh-TW" sz="2100">
                <a:ea typeface="新細明體" charset="-120"/>
              </a:rPr>
              <a:t>. </a:t>
            </a:r>
          </a:p>
        </p:txBody>
      </p:sp>
      <p:pic>
        <p:nvPicPr>
          <p:cNvPr id="29700" name="Picture 4" descr="image_150x150"/>
          <p:cNvPicPr>
            <a:picLocks noChangeAspect="1" noChangeArrowheads="1"/>
          </p:cNvPicPr>
          <p:nvPr/>
        </p:nvPicPr>
        <p:blipFill>
          <a:blip r:embed="rId3" cstate="print"/>
          <a:srcRect/>
          <a:stretch>
            <a:fillRect/>
          </a:stretch>
        </p:blipFill>
        <p:spPr bwMode="auto">
          <a:xfrm>
            <a:off x="7010400" y="304800"/>
            <a:ext cx="1428750" cy="1428750"/>
          </a:xfrm>
          <a:prstGeom prst="rect">
            <a:avLst/>
          </a:prstGeom>
          <a:noFill/>
        </p:spPr>
      </p:pic>
      <p:sp>
        <p:nvSpPr>
          <p:cNvPr id="29701" name="Rectangle 5"/>
          <p:cNvSpPr>
            <a:spLocks noChangeArrowheads="1"/>
          </p:cNvSpPr>
          <p:nvPr/>
        </p:nvSpPr>
        <p:spPr bwMode="auto">
          <a:xfrm>
            <a:off x="4495800" y="6248400"/>
            <a:ext cx="4260850" cy="366713"/>
          </a:xfrm>
          <a:prstGeom prst="rect">
            <a:avLst/>
          </a:prstGeom>
          <a:noFill/>
          <a:ln w="12700">
            <a:noFill/>
            <a:miter lim="800000"/>
            <a:headEnd type="none" w="sm" len="sm"/>
            <a:tailEnd type="none" w="sm" len="sm"/>
          </a:ln>
          <a:effectLst/>
        </p:spPr>
        <p:txBody>
          <a:bodyPr wrap="none">
            <a:spAutoFit/>
          </a:bodyPr>
          <a:lstStyle/>
          <a:p>
            <a:r>
              <a:rPr lang="en-US" altLang="zh-TW">
                <a:ea typeface="新細明體" charset="-120"/>
              </a:rPr>
              <a:t>http://www.soros.org/about/bios/a_soros</a:t>
            </a:r>
          </a:p>
        </p:txBody>
      </p:sp>
      <p:sp>
        <p:nvSpPr>
          <p:cNvPr id="29702" name="Rectangle 6"/>
          <p:cNvSpPr>
            <a:spLocks noChangeArrowheads="1"/>
          </p:cNvSpPr>
          <p:nvPr/>
        </p:nvSpPr>
        <p:spPr bwMode="auto">
          <a:xfrm>
            <a:off x="533400" y="6248400"/>
            <a:ext cx="3143250" cy="366713"/>
          </a:xfrm>
          <a:prstGeom prst="rect">
            <a:avLst/>
          </a:prstGeom>
          <a:noFill/>
          <a:ln w="12700">
            <a:noFill/>
            <a:miter lim="800000"/>
            <a:headEnd type="none" w="sm" len="sm"/>
            <a:tailEnd type="none" w="sm" len="sm"/>
          </a:ln>
          <a:effectLst/>
        </p:spPr>
        <p:txBody>
          <a:bodyPr wrap="none">
            <a:spAutoFit/>
          </a:bodyPr>
          <a:lstStyle/>
          <a:p>
            <a:r>
              <a:rPr lang="en-US" altLang="zh-TW">
                <a:ea typeface="新細明體" charset="-120"/>
              </a:rPr>
              <a:t>http://www.georgesoros.com/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95536" y="1052736"/>
            <a:ext cx="8229600" cy="417835"/>
          </a:xfrm>
        </p:spPr>
        <p:txBody>
          <a:bodyPr/>
          <a:lstStyle/>
          <a:p>
            <a:r>
              <a:rPr lang="en-US" altLang="zh-TW" sz="3800" dirty="0">
                <a:ea typeface="新細明體" charset="-120"/>
              </a:rPr>
              <a:t>Chapter 1:  The Intersection—Your Best Chance to Innovate</a:t>
            </a:r>
            <a:br>
              <a:rPr lang="en-US" altLang="zh-TW" sz="3800" dirty="0">
                <a:ea typeface="新細明體" charset="-120"/>
              </a:rPr>
            </a:br>
            <a:r>
              <a:rPr lang="en-US" altLang="zh-TW" sz="3800" dirty="0">
                <a:ea typeface="新細明體" charset="-120"/>
              </a:rPr>
              <a:t/>
            </a:r>
            <a:br>
              <a:rPr lang="en-US" altLang="zh-TW" sz="3800" dirty="0">
                <a:ea typeface="新細明體" charset="-120"/>
              </a:rPr>
            </a:br>
            <a:endParaRPr lang="en-US" altLang="zh-TW" sz="3800" dirty="0">
              <a:ea typeface="新細明體" charset="-120"/>
            </a:endParaRPr>
          </a:p>
        </p:txBody>
      </p:sp>
      <p:sp>
        <p:nvSpPr>
          <p:cNvPr id="30723" name="Rectangle 3"/>
          <p:cNvSpPr>
            <a:spLocks noGrp="1" noChangeArrowheads="1"/>
          </p:cNvSpPr>
          <p:nvPr>
            <p:ph type="body" idx="1"/>
          </p:nvPr>
        </p:nvSpPr>
        <p:spPr/>
        <p:txBody>
          <a:bodyPr/>
          <a:lstStyle/>
          <a:p>
            <a:r>
              <a:rPr lang="en-US" altLang="zh-TW">
                <a:ea typeface="新細明體" charset="-120"/>
              </a:rPr>
              <a:t>Monkeys and Mind Readers</a:t>
            </a:r>
          </a:p>
        </p:txBody>
      </p:sp>
      <p:pic>
        <p:nvPicPr>
          <p:cNvPr id="30725" name="Picture 5" descr="BrainGate"/>
          <p:cNvPicPr>
            <a:picLocks noChangeAspect="1" noChangeArrowheads="1"/>
          </p:cNvPicPr>
          <p:nvPr/>
        </p:nvPicPr>
        <p:blipFill>
          <a:blip r:embed="rId2" cstate="print"/>
          <a:srcRect/>
          <a:stretch>
            <a:fillRect/>
          </a:stretch>
        </p:blipFill>
        <p:spPr bwMode="auto">
          <a:xfrm>
            <a:off x="457200" y="3429000"/>
            <a:ext cx="3028950" cy="2552700"/>
          </a:xfrm>
          <a:prstGeom prst="rect">
            <a:avLst/>
          </a:prstGeom>
          <a:noFill/>
        </p:spPr>
      </p:pic>
      <p:sp>
        <p:nvSpPr>
          <p:cNvPr id="30726" name="Rectangle 6"/>
          <p:cNvSpPr>
            <a:spLocks noChangeArrowheads="1"/>
          </p:cNvSpPr>
          <p:nvPr/>
        </p:nvSpPr>
        <p:spPr bwMode="auto">
          <a:xfrm>
            <a:off x="2133600" y="2209800"/>
            <a:ext cx="5457825" cy="1190625"/>
          </a:xfrm>
          <a:prstGeom prst="rect">
            <a:avLst/>
          </a:prstGeom>
          <a:noFill/>
          <a:ln w="12700">
            <a:noFill/>
            <a:miter lim="800000"/>
            <a:headEnd type="none" w="sm" len="sm"/>
            <a:tailEnd type="none" w="sm" len="sm"/>
          </a:ln>
          <a:effectLst/>
        </p:spPr>
        <p:txBody>
          <a:bodyPr anchor="ctr">
            <a:spAutoFit/>
          </a:bodyPr>
          <a:lstStyle/>
          <a:p>
            <a:r>
              <a:rPr lang="en-US" altLang="zh-TW">
                <a:ea typeface="新細明體" charset="-120"/>
              </a:rPr>
              <a:t>a tiny array of electrodes that, when attached to a monkey’s brain, recorded, interpreted and reconstructed activity in the motor cortex, the area of the brain that controls hand movement </a:t>
            </a:r>
          </a:p>
        </p:txBody>
      </p:sp>
      <p:sp>
        <p:nvSpPr>
          <p:cNvPr id="30727" name="Text Box 7"/>
          <p:cNvSpPr txBox="1">
            <a:spLocks noChangeArrowheads="1"/>
          </p:cNvSpPr>
          <p:nvPr/>
        </p:nvSpPr>
        <p:spPr bwMode="auto">
          <a:xfrm>
            <a:off x="4114800" y="5029200"/>
            <a:ext cx="4806950" cy="1187450"/>
          </a:xfrm>
          <a:prstGeom prst="rect">
            <a:avLst/>
          </a:prstGeom>
          <a:noFill/>
          <a:ln w="12700">
            <a:noFill/>
            <a:miter lim="800000"/>
            <a:headEnd type="none" w="sm" len="sm"/>
            <a:tailEnd type="none" w="sm" len="sm"/>
          </a:ln>
          <a:effectLst/>
        </p:spPr>
        <p:txBody>
          <a:bodyPr>
            <a:spAutoFit/>
          </a:bodyPr>
          <a:lstStyle/>
          <a:p>
            <a:r>
              <a:rPr lang="en-US" altLang="zh-TW" sz="2400">
                <a:ea typeface="新細明體" charset="-120"/>
              </a:rPr>
              <a:t>Computer science, biology, medicine, psychology, physics, mathematics</a:t>
            </a:r>
          </a:p>
        </p:txBody>
      </p:sp>
      <p:sp>
        <p:nvSpPr>
          <p:cNvPr id="30728" name="Text Box 8"/>
          <p:cNvSpPr txBox="1">
            <a:spLocks noChangeArrowheads="1"/>
          </p:cNvSpPr>
          <p:nvPr/>
        </p:nvSpPr>
        <p:spPr bwMode="auto">
          <a:xfrm>
            <a:off x="4038600" y="3505200"/>
            <a:ext cx="4343400" cy="1190625"/>
          </a:xfrm>
          <a:prstGeom prst="rect">
            <a:avLst/>
          </a:prstGeom>
          <a:noFill/>
          <a:ln w="12700">
            <a:noFill/>
            <a:miter lim="800000"/>
            <a:headEnd type="none" w="sm" len="sm"/>
            <a:tailEnd type="none" w="sm" len="sm"/>
          </a:ln>
          <a:effectLst/>
        </p:spPr>
        <p:txBody>
          <a:bodyPr>
            <a:spAutoFit/>
          </a:bodyPr>
          <a:lstStyle/>
          <a:p>
            <a:pPr>
              <a:spcBef>
                <a:spcPct val="50000"/>
              </a:spcBef>
            </a:pPr>
            <a:r>
              <a:rPr lang="en-US" altLang="zh-TW">
                <a:ea typeface="新細明體" charset="-120"/>
              </a:rPr>
              <a:t>At first, the animals used their hands to play a simple game. Researchers turned off the hand control - Monkeys could still move the cursor.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zh-TW" dirty="0">
                <a:ea typeface="新細明體" charset="-120"/>
              </a:rPr>
              <a:t>Creative Ideas are . . . . </a:t>
            </a:r>
          </a:p>
        </p:txBody>
      </p:sp>
      <p:sp>
        <p:nvSpPr>
          <p:cNvPr id="33795" name="Rectangle 3"/>
          <p:cNvSpPr>
            <a:spLocks noGrp="1" noChangeArrowheads="1"/>
          </p:cNvSpPr>
          <p:nvPr>
            <p:ph type="body" idx="1"/>
          </p:nvPr>
        </p:nvSpPr>
        <p:spPr/>
        <p:txBody>
          <a:bodyPr/>
          <a:lstStyle/>
          <a:p>
            <a:r>
              <a:rPr lang="en-US" altLang="zh-TW">
                <a:ea typeface="新細明體" charset="-120"/>
              </a:rPr>
              <a:t>New to the user</a:t>
            </a:r>
          </a:p>
          <a:p>
            <a:r>
              <a:rPr lang="en-US" altLang="zh-TW">
                <a:ea typeface="新細明體" charset="-120"/>
              </a:rPr>
              <a:t>Valuable</a:t>
            </a:r>
          </a:p>
          <a:p>
            <a:r>
              <a:rPr lang="en-US" altLang="zh-TW">
                <a:ea typeface="新細明體" charset="-120"/>
              </a:rPr>
              <a:t>Realized – social evaluation</a:t>
            </a:r>
          </a:p>
        </p:txBody>
      </p:sp>
      <p:sp>
        <p:nvSpPr>
          <p:cNvPr id="33804" name="WordArt 12"/>
          <p:cNvSpPr>
            <a:spLocks noChangeArrowheads="1" noChangeShapeType="1" noTextEdit="1"/>
          </p:cNvSpPr>
          <p:nvPr/>
        </p:nvSpPr>
        <p:spPr bwMode="auto">
          <a:xfrm>
            <a:off x="5562600" y="2590800"/>
            <a:ext cx="2971800" cy="3143250"/>
          </a:xfrm>
          <a:prstGeom prst="rect">
            <a:avLst/>
          </a:prstGeom>
        </p:spPr>
        <p:txBody>
          <a:bodyPr spcFirstLastPara="1" wrap="none" fromWordArt="1">
            <a:prstTxWarp prst="textArchUp">
              <a:avLst>
                <a:gd name="adj" fmla="val 5497980"/>
              </a:avLst>
            </a:prstTxWarp>
          </a:bodyPr>
          <a:lstStyle/>
          <a:p>
            <a:pPr algn="ctr"/>
            <a:r>
              <a:rPr lang="en-US" altLang="zh-TW" sz="3600" kern="10">
                <a:ln w="9525">
                  <a:solidFill>
                    <a:srgbClr val="000000"/>
                  </a:solidFill>
                  <a:round/>
                  <a:headEnd type="none" w="sm" len="sm"/>
                  <a:tailEnd type="none" w="sm" len="sm"/>
                </a:ln>
                <a:solidFill>
                  <a:srgbClr val="000000"/>
                </a:solidFill>
                <a:latin typeface="Arial Black"/>
              </a:rPr>
              <a:t>What could you put on wheels that isn't ?</a:t>
            </a:r>
            <a:endParaRPr lang="zh-TW" altLang="en-US" sz="3600" kern="10">
              <a:ln w="9525">
                <a:solidFill>
                  <a:srgbClr val="000000"/>
                </a:solidFill>
                <a:round/>
                <a:headEnd type="none" w="sm" len="sm"/>
                <a:tailEnd type="none" w="sm" len="sm"/>
              </a:ln>
              <a:solidFill>
                <a:srgbClr val="000000"/>
              </a:solidFill>
              <a:latin typeface="Arial Black"/>
            </a:endParaRPr>
          </a:p>
        </p:txBody>
      </p:sp>
      <p:pic>
        <p:nvPicPr>
          <p:cNvPr id="33805" name="Picture 13" descr="MCj02174440000[1]"/>
          <p:cNvPicPr>
            <a:picLocks noChangeAspect="1" noChangeArrowheads="1"/>
          </p:cNvPicPr>
          <p:nvPr/>
        </p:nvPicPr>
        <p:blipFill>
          <a:blip r:embed="rId2" cstate="print"/>
          <a:srcRect/>
          <a:stretch>
            <a:fillRect/>
          </a:stretch>
        </p:blipFill>
        <p:spPr bwMode="auto">
          <a:xfrm>
            <a:off x="914400" y="4038600"/>
            <a:ext cx="1749425" cy="1577975"/>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zh-TW" dirty="0">
                <a:ea typeface="新細明體" charset="-120"/>
              </a:rPr>
              <a:t>The Intersection</a:t>
            </a:r>
          </a:p>
        </p:txBody>
      </p:sp>
      <p:sp>
        <p:nvSpPr>
          <p:cNvPr id="34819" name="Rectangle 3"/>
          <p:cNvSpPr>
            <a:spLocks noGrp="1" noChangeArrowheads="1"/>
          </p:cNvSpPr>
          <p:nvPr>
            <p:ph type="body" idx="1"/>
          </p:nvPr>
        </p:nvSpPr>
        <p:spPr/>
        <p:txBody>
          <a:bodyPr/>
          <a:lstStyle/>
          <a:p>
            <a:r>
              <a:rPr lang="en-US" altLang="zh-TW">
                <a:ea typeface="新細明體" charset="-120"/>
              </a:rPr>
              <a:t>Where fields meet</a:t>
            </a:r>
          </a:p>
          <a:p>
            <a:r>
              <a:rPr lang="en-US" altLang="zh-TW">
                <a:ea typeface="新細明體" charset="-120"/>
              </a:rPr>
              <a:t>Field = culture, domain, discipline</a:t>
            </a:r>
          </a:p>
          <a:p>
            <a:r>
              <a:rPr lang="en-US" altLang="zh-TW">
                <a:ea typeface="新細明體" charset="-120"/>
              </a:rPr>
              <a:t>Fields consist of concepts (knowledge, practices) </a:t>
            </a:r>
          </a:p>
        </p:txBody>
      </p:sp>
      <p:pic>
        <p:nvPicPr>
          <p:cNvPr id="34820" name="Picture 4" descr="MCj03270140000[1]"/>
          <p:cNvPicPr>
            <a:picLocks noChangeAspect="1" noChangeArrowheads="1"/>
          </p:cNvPicPr>
          <p:nvPr/>
        </p:nvPicPr>
        <p:blipFill>
          <a:blip r:embed="rId2" cstate="print"/>
          <a:srcRect/>
          <a:stretch>
            <a:fillRect/>
          </a:stretch>
        </p:blipFill>
        <p:spPr bwMode="auto">
          <a:xfrm>
            <a:off x="4800600" y="3429000"/>
            <a:ext cx="3657600" cy="2530475"/>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smtClean="0"/>
              <a:t>Medicis</a:t>
            </a:r>
            <a:r>
              <a:rPr lang="en-US" altLang="zh-TW" dirty="0" smtClean="0"/>
              <a:t> and Renaissance</a:t>
            </a:r>
            <a:endParaRPr lang="zh-TW" altLang="en-US" dirty="0"/>
          </a:p>
        </p:txBody>
      </p:sp>
      <p:sp>
        <p:nvSpPr>
          <p:cNvPr id="3" name="內容版面配置區 2"/>
          <p:cNvSpPr>
            <a:spLocks noGrp="1"/>
          </p:cNvSpPr>
          <p:nvPr>
            <p:ph idx="1"/>
          </p:nvPr>
        </p:nvSpPr>
        <p:spPr>
          <a:xfrm>
            <a:off x="467544" y="1268760"/>
            <a:ext cx="8229600" cy="4995862"/>
          </a:xfrm>
        </p:spPr>
        <p:txBody>
          <a:bodyPr/>
          <a:lstStyle/>
          <a:p>
            <a:r>
              <a:rPr lang="en-US" altLang="zh-TW" sz="2000" dirty="0" smtClean="0"/>
              <a:t>The </a:t>
            </a:r>
            <a:r>
              <a:rPr lang="en-US" altLang="zh-TW" sz="2000" dirty="0" err="1" smtClean="0"/>
              <a:t>Medicis</a:t>
            </a:r>
            <a:r>
              <a:rPr lang="en-US" altLang="zh-TW" sz="2000" dirty="0" smtClean="0"/>
              <a:t> were a banking family in Florence who funded creators from a wide range of disciplines. Thanks to this family and a few others like it, sculptors, scientists, poets, philosophers, financiers, painters, and architects converged upon the city of Florence. There they found each other, learned from one another, and broke down barriers between disciplines and cultures. Beginning in the 14th century, The Medici used charm, skill and ruthlessness to garner unparalleled wealth and power. Standing at the helm of the Renaissance, they ruled Europe for more than 300 years and inspired the great artists, scientists and thinkers who gave birth to the modern world – escape from the ravages of Dark Ages.</a:t>
            </a:r>
          </a:p>
          <a:p>
            <a:r>
              <a:rPr lang="en-US" altLang="zh-TW" sz="2000" dirty="0" smtClean="0"/>
              <a:t>Together they forged a new world based on new ideas—what became known as the Renaissance. As a result, the city became the epicenter of a creative explosion, one of the most innovative eras in history. The effects of the Medici family can be felt even to this day.</a:t>
            </a:r>
            <a:endParaRPr lang="zh-TW" altLang="en-US" sz="2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zh-TW">
                <a:ea typeface="新細明體" charset="-120"/>
              </a:rPr>
              <a:t>Ideas make you do a double take</a:t>
            </a:r>
          </a:p>
        </p:txBody>
      </p:sp>
      <p:sp>
        <p:nvSpPr>
          <p:cNvPr id="35843" name="Rectangle 3"/>
          <p:cNvSpPr>
            <a:spLocks noGrp="1" noChangeArrowheads="1"/>
          </p:cNvSpPr>
          <p:nvPr>
            <p:ph type="body" idx="1"/>
          </p:nvPr>
        </p:nvSpPr>
        <p:spPr>
          <a:xfrm>
            <a:off x="457200" y="990600"/>
            <a:ext cx="8229600" cy="5140325"/>
          </a:xfrm>
        </p:spPr>
        <p:txBody>
          <a:bodyPr/>
          <a:lstStyle/>
          <a:p>
            <a:r>
              <a:rPr lang="en-US" altLang="zh-TW">
                <a:ea typeface="新細明體" charset="-120"/>
              </a:rPr>
              <a:t>Intersectional ideas compete for attention.</a:t>
            </a:r>
          </a:p>
        </p:txBody>
      </p:sp>
      <p:pic>
        <p:nvPicPr>
          <p:cNvPr id="35846" name="Picture 6"/>
          <p:cNvPicPr>
            <a:picLocks noChangeAspect="1" noChangeArrowheads="1"/>
          </p:cNvPicPr>
          <p:nvPr/>
        </p:nvPicPr>
        <p:blipFill>
          <a:blip r:embed="rId2" cstate="print"/>
          <a:srcRect/>
          <a:stretch>
            <a:fillRect/>
          </a:stretch>
        </p:blipFill>
        <p:spPr bwMode="auto">
          <a:xfrm>
            <a:off x="1828800" y="2438400"/>
            <a:ext cx="5562600" cy="3656013"/>
          </a:xfrm>
          <a:prstGeom prst="rect">
            <a:avLst/>
          </a:prstGeom>
          <a:noFill/>
          <a:ln w="12700">
            <a:noFill/>
            <a:miter lim="800000"/>
            <a:headEnd type="none" w="sm" len="sm"/>
            <a:tailEnd type="none" w="sm" len="sm"/>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188640"/>
            <a:ext cx="9144000" cy="777875"/>
          </a:xfrm>
        </p:spPr>
        <p:txBody>
          <a:bodyPr/>
          <a:lstStyle/>
          <a:p>
            <a:r>
              <a:rPr lang="en-US" altLang="zh-TW" dirty="0" smtClean="0">
                <a:solidFill>
                  <a:schemeClr val="tx1"/>
                </a:solidFill>
                <a:ea typeface="新細明體" charset="-120"/>
              </a:rPr>
              <a:t/>
            </a:r>
            <a:br>
              <a:rPr lang="en-US" altLang="zh-TW" dirty="0" smtClean="0">
                <a:solidFill>
                  <a:schemeClr val="tx1"/>
                </a:solidFill>
                <a:ea typeface="新細明體" charset="-120"/>
              </a:rPr>
            </a:br>
            <a:r>
              <a:rPr lang="en-US" altLang="zh-TW" dirty="0" smtClean="0">
                <a:solidFill>
                  <a:schemeClr val="tx1"/>
                </a:solidFill>
                <a:ea typeface="新細明體" charset="-120"/>
              </a:rPr>
              <a:t>Intersectional ideas compete for attention.</a:t>
            </a:r>
            <a:r>
              <a:rPr lang="en-US" altLang="zh-TW" dirty="0">
                <a:solidFill>
                  <a:schemeClr val="tx1"/>
                </a:solidFill>
                <a:ea typeface="新細明體" charset="-120"/>
              </a:rPr>
              <a:t/>
            </a:r>
            <a:br>
              <a:rPr lang="en-US" altLang="zh-TW" dirty="0">
                <a:solidFill>
                  <a:schemeClr val="tx1"/>
                </a:solidFill>
                <a:ea typeface="新細明體" charset="-120"/>
              </a:rPr>
            </a:br>
            <a:endParaRPr lang="en-US" altLang="zh-TW" dirty="0">
              <a:solidFill>
                <a:schemeClr val="tx1"/>
              </a:solidFill>
              <a:ea typeface="新細明體" charset="-120"/>
            </a:endParaRPr>
          </a:p>
        </p:txBody>
      </p:sp>
      <p:sp>
        <p:nvSpPr>
          <p:cNvPr id="36867" name="Rectangle 3"/>
          <p:cNvSpPr>
            <a:spLocks noGrp="1" noChangeArrowheads="1"/>
          </p:cNvSpPr>
          <p:nvPr>
            <p:ph type="body" idx="1"/>
          </p:nvPr>
        </p:nvSpPr>
        <p:spPr/>
        <p:txBody>
          <a:bodyPr/>
          <a:lstStyle/>
          <a:p>
            <a:pPr>
              <a:buFont typeface="Wingdings" pitchFamily="2" charset="2"/>
              <a:buNone/>
            </a:pPr>
            <a:endParaRPr lang="zh-TW" altLang="zh-TW" dirty="0"/>
          </a:p>
        </p:txBody>
      </p:sp>
      <p:sp>
        <p:nvSpPr>
          <p:cNvPr id="36868" name="Rectangle 4"/>
          <p:cNvSpPr>
            <a:spLocks noChangeArrowheads="1"/>
          </p:cNvSpPr>
          <p:nvPr/>
        </p:nvSpPr>
        <p:spPr bwMode="auto">
          <a:xfrm>
            <a:off x="609600" y="1981200"/>
            <a:ext cx="8001000" cy="4108450"/>
          </a:xfrm>
          <a:prstGeom prst="rect">
            <a:avLst/>
          </a:prstGeom>
          <a:noFill/>
          <a:ln w="12700">
            <a:noFill/>
            <a:miter lim="800000"/>
            <a:headEnd type="none" w="sm" len="sm"/>
            <a:tailEnd type="none" w="sm" len="sm"/>
          </a:ln>
          <a:effectLst/>
        </p:spPr>
        <p:txBody>
          <a:bodyPr>
            <a:spAutoFit/>
          </a:bodyPr>
          <a:lstStyle/>
          <a:p>
            <a:pPr>
              <a:buFontTx/>
              <a:buBlip>
                <a:blip r:embed="rId2"/>
              </a:buBlip>
            </a:pPr>
            <a:r>
              <a:rPr lang="en-US" altLang="zh-TW" sz="2400" dirty="0" smtClean="0">
                <a:ea typeface="新細明體" charset="-120"/>
              </a:rPr>
              <a:t> They </a:t>
            </a:r>
            <a:r>
              <a:rPr lang="en-US" altLang="zh-TW" sz="2400" dirty="0">
                <a:ea typeface="新細明體" charset="-120"/>
              </a:rPr>
              <a:t>are surprising and fascinating.</a:t>
            </a:r>
          </a:p>
          <a:p>
            <a:pPr>
              <a:buFontTx/>
              <a:buBlip>
                <a:blip r:embed="rId2"/>
              </a:buBlip>
            </a:pPr>
            <a:r>
              <a:rPr lang="en-US" altLang="zh-TW" sz="2400" dirty="0" smtClean="0">
                <a:ea typeface="新細明體" charset="-120"/>
              </a:rPr>
              <a:t> They </a:t>
            </a:r>
            <a:r>
              <a:rPr lang="en-US" altLang="zh-TW" sz="2400" dirty="0">
                <a:ea typeface="新細明體" charset="-120"/>
              </a:rPr>
              <a:t>take leaps in new directions.</a:t>
            </a:r>
          </a:p>
          <a:p>
            <a:pPr>
              <a:buFontTx/>
              <a:buBlip>
                <a:blip r:embed="rId2"/>
              </a:buBlip>
            </a:pPr>
            <a:r>
              <a:rPr lang="en-US" altLang="zh-TW" sz="2400" dirty="0" smtClean="0">
                <a:ea typeface="新細明體" charset="-120"/>
              </a:rPr>
              <a:t> They </a:t>
            </a:r>
            <a:r>
              <a:rPr lang="en-US" altLang="zh-TW" sz="2400" dirty="0">
                <a:ea typeface="新細明體" charset="-120"/>
              </a:rPr>
              <a:t>open up entirely new fields.</a:t>
            </a:r>
          </a:p>
          <a:p>
            <a:pPr>
              <a:buFontTx/>
              <a:buBlip>
                <a:blip r:embed="rId2"/>
              </a:buBlip>
            </a:pPr>
            <a:r>
              <a:rPr lang="en-US" altLang="zh-TW" sz="2400" dirty="0" smtClean="0">
                <a:ea typeface="新細明體" charset="-120"/>
              </a:rPr>
              <a:t> They </a:t>
            </a:r>
            <a:r>
              <a:rPr lang="en-US" altLang="zh-TW" sz="2400" dirty="0">
                <a:ea typeface="新細明體" charset="-120"/>
              </a:rPr>
              <a:t>occupy a space for a person, team, or company to call its own.</a:t>
            </a:r>
          </a:p>
          <a:p>
            <a:pPr>
              <a:buFontTx/>
              <a:buBlip>
                <a:blip r:embed="rId2"/>
              </a:buBlip>
            </a:pPr>
            <a:r>
              <a:rPr lang="en-US" altLang="zh-TW" sz="2400" dirty="0" smtClean="0">
                <a:ea typeface="新細明體" charset="-120"/>
              </a:rPr>
              <a:t> They </a:t>
            </a:r>
            <a:r>
              <a:rPr lang="en-US" altLang="zh-TW" sz="2400" dirty="0">
                <a:ea typeface="新細明體" charset="-120"/>
              </a:rPr>
              <a:t>generate followers/ creators can become</a:t>
            </a:r>
          </a:p>
          <a:p>
            <a:pPr>
              <a:buFontTx/>
              <a:buBlip>
                <a:blip r:embed="rId2"/>
              </a:buBlip>
            </a:pPr>
            <a:r>
              <a:rPr lang="en-US" altLang="zh-TW" sz="2400" dirty="0" smtClean="0">
                <a:ea typeface="新細明體" charset="-120"/>
              </a:rPr>
              <a:t>leaders.</a:t>
            </a:r>
          </a:p>
          <a:p>
            <a:pPr>
              <a:buFontTx/>
              <a:buBlip>
                <a:blip r:embed="rId2"/>
              </a:buBlip>
            </a:pPr>
            <a:r>
              <a:rPr lang="en-US" altLang="zh-TW" sz="2400" dirty="0" smtClean="0">
                <a:ea typeface="新細明體" charset="-120"/>
              </a:rPr>
              <a:t> They </a:t>
            </a:r>
            <a:r>
              <a:rPr lang="en-US" altLang="zh-TW" sz="2400" dirty="0">
                <a:ea typeface="新細明體" charset="-120"/>
              </a:rPr>
              <a:t>provide a source of directional innovation for years to come.</a:t>
            </a:r>
          </a:p>
          <a:p>
            <a:pPr>
              <a:buFontTx/>
              <a:buBlip>
                <a:blip r:embed="rId2"/>
              </a:buBlip>
            </a:pPr>
            <a:r>
              <a:rPr lang="en-US" altLang="zh-TW" sz="2400" dirty="0" smtClean="0">
                <a:ea typeface="新細明體" charset="-120"/>
              </a:rPr>
              <a:t> They </a:t>
            </a:r>
            <a:r>
              <a:rPr lang="en-US" altLang="zh-TW" sz="2400" dirty="0">
                <a:ea typeface="新細明體" charset="-120"/>
              </a:rPr>
              <a:t>can affect the world in unprecedented ways.</a:t>
            </a:r>
          </a:p>
          <a:p>
            <a:endParaRPr lang="en-US" altLang="zh-TW" sz="2400" dirty="0">
              <a:ea typeface="新細明體" charset="-12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620688"/>
            <a:ext cx="9144000" cy="777875"/>
          </a:xfrm>
        </p:spPr>
        <p:txBody>
          <a:bodyPr/>
          <a:lstStyle/>
          <a:p>
            <a:r>
              <a:rPr lang="en-US" altLang="zh-TW" sz="3200" dirty="0">
                <a:ea typeface="新細明體" charset="-120"/>
              </a:rPr>
              <a:t>Chapter 2:  The Rise of Intersections—</a:t>
            </a:r>
            <a:br>
              <a:rPr lang="en-US" altLang="zh-TW" sz="3200" dirty="0">
                <a:ea typeface="新細明體" charset="-120"/>
              </a:rPr>
            </a:br>
            <a:r>
              <a:rPr lang="en-US" altLang="zh-TW" sz="3000" dirty="0">
                <a:ea typeface="新細明體" charset="-120"/>
              </a:rPr>
              <a:t>The Sounds of </a:t>
            </a:r>
            <a:r>
              <a:rPr lang="en-US" altLang="zh-TW" sz="3000" dirty="0" err="1">
                <a:ea typeface="新細明體" charset="-120"/>
              </a:rPr>
              <a:t>Shakira</a:t>
            </a:r>
            <a:r>
              <a:rPr lang="en-US" altLang="zh-TW" sz="3000" dirty="0">
                <a:ea typeface="新細明體" charset="-120"/>
              </a:rPr>
              <a:t> and the Emotions of Shrek</a:t>
            </a:r>
            <a:r>
              <a:rPr lang="en-US" altLang="zh-TW" sz="3200" dirty="0">
                <a:ea typeface="新細明體" charset="-120"/>
              </a:rPr>
              <a:t/>
            </a:r>
            <a:br>
              <a:rPr lang="en-US" altLang="zh-TW" sz="3200" dirty="0">
                <a:ea typeface="新細明體" charset="-120"/>
              </a:rPr>
            </a:br>
            <a:endParaRPr lang="en-US" altLang="zh-TW" sz="3200" dirty="0">
              <a:ea typeface="新細明體" charset="-120"/>
            </a:endParaRPr>
          </a:p>
        </p:txBody>
      </p:sp>
      <p:sp>
        <p:nvSpPr>
          <p:cNvPr id="31747" name="Rectangle 3"/>
          <p:cNvSpPr>
            <a:spLocks noGrp="1" noChangeArrowheads="1"/>
          </p:cNvSpPr>
          <p:nvPr>
            <p:ph type="body" idx="1"/>
          </p:nvPr>
        </p:nvSpPr>
        <p:spPr>
          <a:xfrm>
            <a:off x="457200" y="1600200"/>
            <a:ext cx="8229600" cy="3200400"/>
          </a:xfrm>
        </p:spPr>
        <p:txBody>
          <a:bodyPr/>
          <a:lstStyle/>
          <a:p>
            <a:pPr marL="571500" indent="-571500"/>
            <a:r>
              <a:rPr lang="en-US" altLang="zh-TW">
                <a:ea typeface="新細明體" charset="-120"/>
              </a:rPr>
              <a:t>3 Distinct Force Behind Intersectional Innovation</a:t>
            </a:r>
          </a:p>
          <a:p>
            <a:pPr marL="952500" lvl="1" indent="-495300">
              <a:buFont typeface="Wingdings" pitchFamily="2" charset="2"/>
              <a:buAutoNum type="arabicPeriod"/>
            </a:pPr>
            <a:r>
              <a:rPr lang="en-US" altLang="zh-TW" sz="3600">
                <a:ea typeface="新細明體" charset="-120"/>
              </a:rPr>
              <a:t>The Movement of People</a:t>
            </a:r>
          </a:p>
          <a:p>
            <a:pPr marL="952500" lvl="1" indent="-495300">
              <a:buFont typeface="Wingdings" pitchFamily="2" charset="2"/>
              <a:buAutoNum type="arabicPeriod"/>
            </a:pPr>
            <a:r>
              <a:rPr lang="en-US" altLang="zh-TW" sz="3600">
                <a:ea typeface="新細明體" charset="-120"/>
              </a:rPr>
              <a:t>The Convergence of Science</a:t>
            </a:r>
          </a:p>
          <a:p>
            <a:pPr marL="952500" lvl="1" indent="-495300">
              <a:buFont typeface="Wingdings" pitchFamily="2" charset="2"/>
              <a:buAutoNum type="arabicPeriod"/>
            </a:pPr>
            <a:r>
              <a:rPr lang="en-US" altLang="zh-TW" sz="3600">
                <a:ea typeface="新細明體" charset="-120"/>
              </a:rPr>
              <a:t>The Leap in Computation</a:t>
            </a:r>
          </a:p>
        </p:txBody>
      </p:sp>
      <p:pic>
        <p:nvPicPr>
          <p:cNvPr id="31748" name="Picture 4" descr="shakira"/>
          <p:cNvPicPr>
            <a:picLocks noChangeAspect="1" noChangeArrowheads="1"/>
          </p:cNvPicPr>
          <p:nvPr/>
        </p:nvPicPr>
        <p:blipFill>
          <a:blip r:embed="rId2" cstate="print"/>
          <a:srcRect/>
          <a:stretch>
            <a:fillRect/>
          </a:stretch>
        </p:blipFill>
        <p:spPr bwMode="auto">
          <a:xfrm>
            <a:off x="457200" y="4876800"/>
            <a:ext cx="1308100" cy="1536700"/>
          </a:xfrm>
          <a:prstGeom prst="rect">
            <a:avLst/>
          </a:prstGeom>
          <a:noFill/>
        </p:spPr>
      </p:pic>
      <p:pic>
        <p:nvPicPr>
          <p:cNvPr id="31749" name="Picture 5" descr="shrek151"/>
          <p:cNvPicPr>
            <a:picLocks noChangeAspect="1" noChangeArrowheads="1"/>
          </p:cNvPicPr>
          <p:nvPr/>
        </p:nvPicPr>
        <p:blipFill>
          <a:blip r:embed="rId3" cstate="print"/>
          <a:srcRect/>
          <a:stretch>
            <a:fillRect/>
          </a:stretch>
        </p:blipFill>
        <p:spPr bwMode="auto">
          <a:xfrm>
            <a:off x="7673975" y="5105400"/>
            <a:ext cx="1050925" cy="11684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1066800" y="381000"/>
            <a:ext cx="8077200" cy="808038"/>
          </a:xfrm>
        </p:spPr>
        <p:txBody>
          <a:bodyPr/>
          <a:lstStyle/>
          <a:p>
            <a:pPr algn="l"/>
            <a:r>
              <a:rPr lang="en-US" altLang="zh-TW" sz="2800" dirty="0">
                <a:solidFill>
                  <a:srgbClr val="CC3300"/>
                </a:solidFill>
                <a:ea typeface="新細明體" charset="-120"/>
              </a:rPr>
              <a:t> </a:t>
            </a:r>
            <a:r>
              <a:rPr lang="en-US" altLang="zh-TW" sz="2800" dirty="0">
                <a:solidFill>
                  <a:schemeClr val="tx1"/>
                </a:solidFill>
                <a:ea typeface="新細明體" charset="-120"/>
              </a:rPr>
              <a:t>Chapter 3: Break Down Barriers Between Fields</a:t>
            </a:r>
            <a:r>
              <a:rPr lang="en-US" altLang="zh-TW" sz="2800" dirty="0">
                <a:ea typeface="新細明體" charset="-120"/>
              </a:rPr>
              <a:t/>
            </a:r>
            <a:br>
              <a:rPr lang="en-US" altLang="zh-TW" sz="2800" dirty="0">
                <a:ea typeface="新細明體" charset="-120"/>
              </a:rPr>
            </a:br>
            <a:r>
              <a:rPr lang="en-US" altLang="zh-TW" sz="2400" dirty="0">
                <a:ea typeface="新細明體" charset="-120"/>
              </a:rPr>
              <a:t>Sea Urchin Lollipops and Darwin’s Finches</a:t>
            </a:r>
            <a:br>
              <a:rPr lang="en-US" altLang="zh-TW" sz="2400" dirty="0">
                <a:ea typeface="新細明體" charset="-120"/>
              </a:rPr>
            </a:br>
            <a:endParaRPr lang="en-US" altLang="zh-TW" sz="2400" dirty="0">
              <a:ea typeface="新細明體" charset="-120"/>
            </a:endParaRPr>
          </a:p>
        </p:txBody>
      </p:sp>
      <p:sp>
        <p:nvSpPr>
          <p:cNvPr id="2053" name="Rectangle 5"/>
          <p:cNvSpPr>
            <a:spLocks noGrp="1" noChangeArrowheads="1"/>
          </p:cNvSpPr>
          <p:nvPr>
            <p:ph type="body" idx="1"/>
          </p:nvPr>
        </p:nvSpPr>
        <p:spPr/>
        <p:txBody>
          <a:bodyPr/>
          <a:lstStyle/>
          <a:p>
            <a:r>
              <a:rPr lang="en-US" altLang="zh-TW">
                <a:ea typeface="新細明體" charset="-120"/>
              </a:rPr>
              <a:t>Unravel a chain of associations.</a:t>
            </a:r>
          </a:p>
          <a:p>
            <a:r>
              <a:rPr lang="en-US" altLang="zh-TW">
                <a:ea typeface="新細明體" charset="-120"/>
              </a:rPr>
              <a:t>Low associative barriers lead to connections.</a:t>
            </a:r>
          </a:p>
          <a:p>
            <a:r>
              <a:rPr lang="en-US" altLang="zh-TW">
                <a:ea typeface="新細明體" charset="-120"/>
              </a:rPr>
              <a:t>Driving down a city street by a chemical plant, the economist sees development; the environmental engineer sees pollution. </a:t>
            </a:r>
          </a:p>
        </p:txBody>
      </p:sp>
      <p:pic>
        <p:nvPicPr>
          <p:cNvPr id="2054" name="Picture 6" descr="MCSY00252_0000[1]"/>
          <p:cNvPicPr>
            <a:picLocks noChangeAspect="1" noChangeArrowheads="1"/>
          </p:cNvPicPr>
          <p:nvPr/>
        </p:nvPicPr>
        <p:blipFill>
          <a:blip r:embed="rId2" cstate="print"/>
          <a:srcRect/>
          <a:stretch>
            <a:fillRect/>
          </a:stretch>
        </p:blipFill>
        <p:spPr bwMode="auto">
          <a:xfrm>
            <a:off x="304800" y="228600"/>
            <a:ext cx="876300" cy="808038"/>
          </a:xfrm>
          <a:prstGeom prst="rect">
            <a:avLst/>
          </a:prstGeom>
          <a:noFill/>
        </p:spPr>
      </p:pic>
      <p:pic>
        <p:nvPicPr>
          <p:cNvPr id="2057" name="Picture 9" descr="Adaptive Radiation: Darwin's Finches"/>
          <p:cNvPicPr>
            <a:picLocks noChangeAspect="1" noChangeArrowheads="1"/>
          </p:cNvPicPr>
          <p:nvPr/>
        </p:nvPicPr>
        <p:blipFill>
          <a:blip r:embed="rId3" cstate="print"/>
          <a:srcRect/>
          <a:stretch>
            <a:fillRect/>
          </a:stretch>
        </p:blipFill>
        <p:spPr bwMode="auto">
          <a:xfrm>
            <a:off x="3635896" y="3501008"/>
            <a:ext cx="5256584" cy="3024336"/>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What Are Associative Barriers?</a:t>
            </a:r>
            <a:endParaRPr lang="zh-TW" altLang="en-US" dirty="0"/>
          </a:p>
        </p:txBody>
      </p:sp>
      <p:sp>
        <p:nvSpPr>
          <p:cNvPr id="3" name="內容版面配置區 2"/>
          <p:cNvSpPr>
            <a:spLocks noGrp="1"/>
          </p:cNvSpPr>
          <p:nvPr>
            <p:ph idx="1"/>
          </p:nvPr>
        </p:nvSpPr>
        <p:spPr>
          <a:xfrm>
            <a:off x="468313" y="5157192"/>
            <a:ext cx="6047903" cy="1180108"/>
          </a:xfrm>
        </p:spPr>
        <p:txBody>
          <a:bodyPr/>
          <a:lstStyle/>
          <a:p>
            <a:r>
              <a:rPr lang="en-US" altLang="zh-TW" dirty="0" smtClean="0"/>
              <a:t>Which statement is more probable?</a:t>
            </a:r>
            <a:endParaRPr lang="zh-TW" altLang="en-US" dirty="0"/>
          </a:p>
        </p:txBody>
      </p:sp>
      <p:pic>
        <p:nvPicPr>
          <p:cNvPr id="203778" name="Picture 2"/>
          <p:cNvPicPr>
            <a:picLocks noChangeAspect="1" noChangeArrowheads="1"/>
          </p:cNvPicPr>
          <p:nvPr/>
        </p:nvPicPr>
        <p:blipFill>
          <a:blip r:embed="rId2" cstate="print"/>
          <a:srcRect/>
          <a:stretch>
            <a:fillRect/>
          </a:stretch>
        </p:blipFill>
        <p:spPr bwMode="auto">
          <a:xfrm>
            <a:off x="323528" y="1196752"/>
            <a:ext cx="5976664" cy="3888432"/>
          </a:xfrm>
          <a:prstGeom prst="rect">
            <a:avLst/>
          </a:prstGeom>
          <a:noFill/>
          <a:ln w="9525">
            <a:noFill/>
            <a:miter lim="800000"/>
            <a:headEnd/>
            <a:tailEnd/>
          </a:ln>
        </p:spPr>
      </p:pic>
      <p:pic>
        <p:nvPicPr>
          <p:cNvPr id="203779" name="Picture 3"/>
          <p:cNvPicPr>
            <a:picLocks noChangeAspect="1" noChangeArrowheads="1"/>
          </p:cNvPicPr>
          <p:nvPr/>
        </p:nvPicPr>
        <p:blipFill>
          <a:blip r:embed="rId3" cstate="print"/>
          <a:srcRect/>
          <a:stretch>
            <a:fillRect/>
          </a:stretch>
        </p:blipFill>
        <p:spPr bwMode="auto">
          <a:xfrm>
            <a:off x="467544" y="5589240"/>
            <a:ext cx="3384376" cy="821432"/>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447800" y="685800"/>
            <a:ext cx="7239000" cy="731838"/>
          </a:xfrm>
        </p:spPr>
        <p:txBody>
          <a:bodyPr/>
          <a:lstStyle/>
          <a:p>
            <a:pPr algn="l"/>
            <a:r>
              <a:rPr lang="en-US" altLang="zh-TW" sz="2800" dirty="0">
                <a:solidFill>
                  <a:schemeClr val="tx1"/>
                </a:solidFill>
                <a:ea typeface="新細明體" charset="-120"/>
              </a:rPr>
              <a:t>Chapter 4:  How to Make the Barriers Fall</a:t>
            </a:r>
            <a:r>
              <a:rPr lang="en-US" altLang="zh-TW" sz="2800" dirty="0">
                <a:ea typeface="新細明體" charset="-120"/>
              </a:rPr>
              <a:t/>
            </a:r>
            <a:br>
              <a:rPr lang="en-US" altLang="zh-TW" sz="2800" dirty="0">
                <a:ea typeface="新細明體" charset="-120"/>
              </a:rPr>
            </a:br>
            <a:r>
              <a:rPr lang="en-US" altLang="zh-TW" sz="2800" dirty="0">
                <a:solidFill>
                  <a:schemeClr val="tx1"/>
                </a:solidFill>
                <a:ea typeface="新細明體" charset="-120"/>
              </a:rPr>
              <a:t>Heathrow Tunnel and Restaurants Without Food</a:t>
            </a:r>
            <a:br>
              <a:rPr lang="en-US" altLang="zh-TW" sz="2800" dirty="0">
                <a:solidFill>
                  <a:schemeClr val="tx1"/>
                </a:solidFill>
                <a:ea typeface="新細明體" charset="-120"/>
              </a:rPr>
            </a:br>
            <a:endParaRPr lang="en-US" altLang="zh-TW" sz="2800" dirty="0">
              <a:solidFill>
                <a:schemeClr val="tx1"/>
              </a:solidFill>
              <a:ea typeface="新細明體" charset="-120"/>
            </a:endParaRPr>
          </a:p>
        </p:txBody>
      </p:sp>
      <p:sp>
        <p:nvSpPr>
          <p:cNvPr id="7171" name="Rectangle 3"/>
          <p:cNvSpPr>
            <a:spLocks noGrp="1" noChangeArrowheads="1"/>
          </p:cNvSpPr>
          <p:nvPr>
            <p:ph type="body" idx="1"/>
          </p:nvPr>
        </p:nvSpPr>
        <p:spPr>
          <a:xfrm>
            <a:off x="467544" y="1628800"/>
            <a:ext cx="8229600" cy="4104456"/>
          </a:xfrm>
        </p:spPr>
        <p:txBody>
          <a:bodyPr/>
          <a:lstStyle/>
          <a:p>
            <a:pPr>
              <a:buFontTx/>
              <a:buNone/>
            </a:pPr>
            <a:r>
              <a:rPr lang="en-US" altLang="zh-TW" dirty="0">
                <a:ea typeface="新細明體" charset="-120"/>
              </a:rPr>
              <a:t>People who succeed at breaking down  associative barriers did one or more of the following things:</a:t>
            </a:r>
          </a:p>
          <a:p>
            <a:pPr>
              <a:buFontTx/>
              <a:buNone/>
            </a:pPr>
            <a:r>
              <a:rPr lang="en-US" altLang="zh-TW" dirty="0">
                <a:ea typeface="新細明體" charset="-120"/>
              </a:rPr>
              <a:t>➣ Exposed themselves to a range of cultures</a:t>
            </a:r>
          </a:p>
          <a:p>
            <a:pPr>
              <a:buFontTx/>
              <a:buNone/>
            </a:pPr>
            <a:r>
              <a:rPr lang="en-US" altLang="zh-TW" dirty="0">
                <a:ea typeface="新細明體" charset="-120"/>
              </a:rPr>
              <a:t>➣ Learned differently</a:t>
            </a:r>
          </a:p>
          <a:p>
            <a:pPr>
              <a:buFontTx/>
              <a:buNone/>
            </a:pPr>
            <a:r>
              <a:rPr lang="en-US" altLang="zh-TW" dirty="0">
                <a:ea typeface="新細明體" charset="-120"/>
              </a:rPr>
              <a:t>➣ Reversed their assumptions</a:t>
            </a:r>
          </a:p>
          <a:p>
            <a:pPr>
              <a:buFontTx/>
              <a:buNone/>
            </a:pPr>
            <a:r>
              <a:rPr lang="en-US" altLang="zh-TW" dirty="0">
                <a:ea typeface="新細明體" charset="-120"/>
              </a:rPr>
              <a:t>➣ Took on multiple perspectives</a:t>
            </a:r>
          </a:p>
          <a:p>
            <a:endParaRPr lang="en-US" altLang="zh-TW" dirty="0">
              <a:ea typeface="新細明體" charset="-120"/>
            </a:endParaRPr>
          </a:p>
        </p:txBody>
      </p:sp>
      <p:pic>
        <p:nvPicPr>
          <p:cNvPr id="7172" name="Picture 4" descr="MCSY00253_0000[1]"/>
          <p:cNvPicPr>
            <a:picLocks noChangeAspect="1" noChangeArrowheads="1"/>
          </p:cNvPicPr>
          <p:nvPr/>
        </p:nvPicPr>
        <p:blipFill>
          <a:blip r:embed="rId2" cstate="print"/>
          <a:srcRect/>
          <a:stretch>
            <a:fillRect/>
          </a:stretch>
        </p:blipFill>
        <p:spPr bwMode="auto">
          <a:xfrm>
            <a:off x="457200" y="304800"/>
            <a:ext cx="876300" cy="808038"/>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endParaRPr lang="zh-TW" altLang="zh-TW"/>
          </a:p>
        </p:txBody>
      </p:sp>
      <p:sp>
        <p:nvSpPr>
          <p:cNvPr id="13315" name="Rectangle 3"/>
          <p:cNvSpPr>
            <a:spLocks noGrp="1" noChangeArrowheads="1"/>
          </p:cNvSpPr>
          <p:nvPr>
            <p:ph type="body" idx="1"/>
          </p:nvPr>
        </p:nvSpPr>
        <p:spPr/>
        <p:txBody>
          <a:bodyPr/>
          <a:lstStyle/>
          <a:p>
            <a:r>
              <a:rPr lang="en-US" altLang="zh-TW">
                <a:ea typeface="新細明體" charset="-120"/>
              </a:rPr>
              <a:t>The whole idea behind a broad education, one that covers several fields, is that it can help us break out of the associative boundaries that expertise builds.</a:t>
            </a:r>
          </a:p>
          <a:p>
            <a:endParaRPr lang="en-US" altLang="zh-TW">
              <a:ea typeface="新細明體" charset="-120"/>
            </a:endParaRPr>
          </a:p>
        </p:txBody>
      </p:sp>
      <p:pic>
        <p:nvPicPr>
          <p:cNvPr id="13317" name="Picture 5" descr="MCSY00253_0000[1]"/>
          <p:cNvPicPr>
            <a:picLocks noChangeAspect="1" noChangeArrowheads="1"/>
          </p:cNvPicPr>
          <p:nvPr/>
        </p:nvPicPr>
        <p:blipFill>
          <a:blip r:embed="rId2" cstate="print"/>
          <a:srcRect/>
          <a:stretch>
            <a:fillRect/>
          </a:stretch>
        </p:blipFill>
        <p:spPr bwMode="auto">
          <a:xfrm>
            <a:off x="609600" y="381000"/>
            <a:ext cx="876300" cy="808038"/>
          </a:xfrm>
          <a:prstGeom prst="rect">
            <a:avLst/>
          </a:prstGeom>
          <a:noFill/>
        </p:spPr>
      </p:pic>
      <p:sp>
        <p:nvSpPr>
          <p:cNvPr id="13318" name="Rectangle 6"/>
          <p:cNvSpPr>
            <a:spLocks noChangeArrowheads="1"/>
          </p:cNvSpPr>
          <p:nvPr/>
        </p:nvSpPr>
        <p:spPr bwMode="auto">
          <a:xfrm>
            <a:off x="990600" y="3962400"/>
            <a:ext cx="6965950" cy="641350"/>
          </a:xfrm>
          <a:prstGeom prst="rect">
            <a:avLst/>
          </a:prstGeom>
          <a:noFill/>
          <a:ln w="9525">
            <a:noFill/>
            <a:miter lim="800000"/>
            <a:headEnd/>
            <a:tailEnd/>
          </a:ln>
          <a:effectLst/>
        </p:spPr>
        <p:txBody>
          <a:bodyPr wrap="none">
            <a:spAutoFit/>
          </a:bodyPr>
          <a:lstStyle/>
          <a:p>
            <a:r>
              <a:rPr lang="en-US" altLang="zh-TW">
                <a:ea typeface="新細明體" charset="-120"/>
              </a:rPr>
              <a:t>This fellow gives new meaning to the role of “bread man”</a:t>
            </a:r>
          </a:p>
          <a:p>
            <a:r>
              <a:rPr lang="en-US" altLang="zh-TW">
                <a:ea typeface="新細明體" charset="-120"/>
                <a:hlinkClick r:id="rId3"/>
              </a:rPr>
              <a:t>http://www.smh.com.au/ftimages/2005/09/04/1125772402835.html</a:t>
            </a:r>
            <a:r>
              <a:rPr lang="en-US" altLang="zh-TW">
                <a:ea typeface="新細明體" charset="-120"/>
              </a:rPr>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p:txBody>
          <a:bodyPr/>
          <a:lstStyle/>
          <a:p>
            <a:r>
              <a:rPr lang="en-US" altLang="zh-TW" sz="2000" dirty="0">
                <a:ea typeface="新細明體" charset="-120"/>
              </a:rPr>
              <a:t>Stan </a:t>
            </a:r>
            <a:r>
              <a:rPr lang="en-US" altLang="zh-TW" sz="2000" dirty="0" err="1">
                <a:ea typeface="新細明體" charset="-120"/>
              </a:rPr>
              <a:t>Lapidus</a:t>
            </a:r>
            <a:r>
              <a:rPr lang="en-US" altLang="zh-TW" sz="2000" dirty="0">
                <a:ea typeface="新細明體" charset="-120"/>
              </a:rPr>
              <a:t> founded </a:t>
            </a:r>
            <a:r>
              <a:rPr lang="en-US" altLang="zh-TW" sz="2000" dirty="0" err="1">
                <a:ea typeface="新細明體" charset="-120"/>
              </a:rPr>
              <a:t>Cytyc</a:t>
            </a:r>
            <a:r>
              <a:rPr lang="en-US" altLang="zh-TW" sz="2000" dirty="0">
                <a:ea typeface="新細明體" charset="-120"/>
              </a:rPr>
              <a:t>, invented </a:t>
            </a:r>
            <a:r>
              <a:rPr lang="en-US" altLang="zh-TW" sz="2000" dirty="0" err="1">
                <a:ea typeface="新細明體" charset="-120"/>
              </a:rPr>
              <a:t>ThinPrep</a:t>
            </a:r>
            <a:r>
              <a:rPr lang="en-US" altLang="zh-TW" sz="2000" dirty="0">
                <a:ea typeface="新細明體" charset="-120"/>
              </a:rPr>
              <a:t>® Pap Test® which increases </a:t>
            </a:r>
            <a:r>
              <a:rPr lang="en-US" altLang="zh-TW" sz="2000" dirty="0" smtClean="0">
                <a:ea typeface="新細明體" charset="-120"/>
              </a:rPr>
              <a:t>cervical cancer </a:t>
            </a:r>
            <a:r>
              <a:rPr lang="en-US" altLang="zh-TW" sz="2000" dirty="0">
                <a:ea typeface="新細明體" charset="-120"/>
              </a:rPr>
              <a:t>detection 65%, and reduced the error rate (False Negative) by a factor </a:t>
            </a:r>
            <a:r>
              <a:rPr lang="en-US" altLang="zh-TW" sz="2000" dirty="0" smtClean="0">
                <a:ea typeface="新細明體" charset="-120"/>
              </a:rPr>
              <a:t>of four; “He doesn’t have an M.D. or a Ph.D., but he has come up with an amazing way of analyzing stool samples for colon cancer pathology. Put it in a blender, mix, and you can spot cancer with hardly any false positives. It’s really an amazing invention. Now, why did he think of this? Because he’s not a doc.”</a:t>
            </a:r>
            <a:endParaRPr lang="en-US" altLang="zh-TW" sz="2000" dirty="0">
              <a:ea typeface="新細明體" charset="-120"/>
            </a:endParaRPr>
          </a:p>
        </p:txBody>
      </p:sp>
      <p:pic>
        <p:nvPicPr>
          <p:cNvPr id="12292" name="Picture 4" descr="MCSY00253_0000[1]"/>
          <p:cNvPicPr>
            <a:picLocks noGrp="1" noChangeAspect="1" noChangeArrowheads="1"/>
          </p:cNvPicPr>
          <p:nvPr>
            <p:ph type="title"/>
          </p:nvPr>
        </p:nvPicPr>
        <p:blipFill>
          <a:blip r:embed="rId2" cstate="print"/>
          <a:srcRect/>
          <a:stretch>
            <a:fillRect/>
          </a:stretch>
        </p:blipFill>
        <p:spPr>
          <a:xfrm>
            <a:off x="4133850" y="441325"/>
            <a:ext cx="876300" cy="808038"/>
          </a:xfrm>
          <a:noFill/>
          <a:ln/>
        </p:spPr>
      </p:pic>
      <p:pic>
        <p:nvPicPr>
          <p:cNvPr id="135170" name="Picture 2" descr="http://www.hologic.com/data/Image/productimages/diagnostics/ThinPrepCompar.jpg"/>
          <p:cNvPicPr>
            <a:picLocks noChangeAspect="1" noChangeArrowheads="1"/>
          </p:cNvPicPr>
          <p:nvPr/>
        </p:nvPicPr>
        <p:blipFill>
          <a:blip r:embed="rId3" cstate="print"/>
          <a:srcRect/>
          <a:stretch>
            <a:fillRect/>
          </a:stretch>
        </p:blipFill>
        <p:spPr bwMode="auto">
          <a:xfrm>
            <a:off x="3779912" y="3645024"/>
            <a:ext cx="3171825" cy="2581276"/>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295400" y="457200"/>
            <a:ext cx="7391400" cy="960438"/>
          </a:xfrm>
        </p:spPr>
        <p:txBody>
          <a:bodyPr/>
          <a:lstStyle/>
          <a:p>
            <a:pPr algn="l"/>
            <a:r>
              <a:rPr lang="en-US" altLang="zh-TW" sz="2800" dirty="0">
                <a:solidFill>
                  <a:schemeClr val="tx1"/>
                </a:solidFill>
                <a:ea typeface="新細明體" charset="-120"/>
              </a:rPr>
              <a:t>Chapter 5:  </a:t>
            </a:r>
            <a:r>
              <a:rPr lang="en-US" altLang="zh-TW" sz="2800" dirty="0">
                <a:ea typeface="新細明體" charset="-120"/>
              </a:rPr>
              <a:t>Randomly Combine Concepts</a:t>
            </a:r>
            <a:r>
              <a:rPr lang="en-US" altLang="zh-TW" sz="4000" dirty="0">
                <a:ea typeface="新細明體" charset="-120"/>
              </a:rPr>
              <a:t> </a:t>
            </a:r>
            <a:br>
              <a:rPr lang="en-US" altLang="zh-TW" sz="4000" dirty="0">
                <a:ea typeface="新細明體" charset="-120"/>
              </a:rPr>
            </a:br>
            <a:r>
              <a:rPr lang="en-US" altLang="zh-TW" sz="2400" dirty="0">
                <a:ea typeface="新細明體" charset="-120"/>
              </a:rPr>
              <a:t>Card Games and Sky Rises</a:t>
            </a:r>
            <a:br>
              <a:rPr lang="en-US" altLang="zh-TW" sz="2400" dirty="0">
                <a:ea typeface="新細明體" charset="-120"/>
              </a:rPr>
            </a:br>
            <a:endParaRPr lang="en-US" altLang="zh-TW" sz="2400" dirty="0">
              <a:ea typeface="新細明體" charset="-120"/>
            </a:endParaRPr>
          </a:p>
        </p:txBody>
      </p:sp>
      <p:sp>
        <p:nvSpPr>
          <p:cNvPr id="8195" name="Rectangle 3"/>
          <p:cNvSpPr>
            <a:spLocks noGrp="1" noChangeArrowheads="1"/>
          </p:cNvSpPr>
          <p:nvPr>
            <p:ph type="body" idx="1"/>
          </p:nvPr>
        </p:nvSpPr>
        <p:spPr>
          <a:xfrm>
            <a:off x="468313" y="1341438"/>
            <a:ext cx="7776095" cy="4995862"/>
          </a:xfrm>
        </p:spPr>
        <p:txBody>
          <a:bodyPr/>
          <a:lstStyle/>
          <a:p>
            <a:r>
              <a:rPr lang="en-US" altLang="zh-TW" dirty="0" smtClean="0"/>
              <a:t>Creativity comes from combining concepts in an unusual fashion. Pliers and a string, although separate at the outset of the experiment, become one—a pendulum.</a:t>
            </a:r>
          </a:p>
          <a:p>
            <a:r>
              <a:rPr lang="en-US" altLang="zh-TW" dirty="0" smtClean="0"/>
              <a:t>It is difficult to trace the origin of an insight. The triggering factor appears random, lucky, or, as Richard Garfield said, “to come out of nowhere.” Creativity, in other words, is a combination of concepts and it is random.</a:t>
            </a:r>
            <a:endParaRPr lang="zh-TW" altLang="zh-TW" dirty="0"/>
          </a:p>
        </p:txBody>
      </p:sp>
      <p:pic>
        <p:nvPicPr>
          <p:cNvPr id="8197" name="Picture 5" descr="MCSY00254_0000[1]"/>
          <p:cNvPicPr>
            <a:picLocks noChangeAspect="1" noChangeArrowheads="1"/>
          </p:cNvPicPr>
          <p:nvPr/>
        </p:nvPicPr>
        <p:blipFill>
          <a:blip r:embed="rId2" cstate="print"/>
          <a:srcRect/>
          <a:stretch>
            <a:fillRect/>
          </a:stretch>
        </p:blipFill>
        <p:spPr bwMode="auto">
          <a:xfrm>
            <a:off x="457200" y="457200"/>
            <a:ext cx="876300" cy="808038"/>
          </a:xfrm>
          <a:prstGeom prst="rect">
            <a:avLst/>
          </a:prstGeom>
          <a:noFill/>
        </p:spPr>
      </p:pic>
      <p:pic>
        <p:nvPicPr>
          <p:cNvPr id="8198" name="Picture 6" descr="MCj04315370000[1]"/>
          <p:cNvPicPr>
            <a:picLocks noChangeAspect="1" noChangeArrowheads="1"/>
          </p:cNvPicPr>
          <p:nvPr/>
        </p:nvPicPr>
        <p:blipFill>
          <a:blip r:embed="rId3" cstate="print"/>
          <a:srcRect/>
          <a:stretch>
            <a:fillRect/>
          </a:stretch>
        </p:blipFill>
        <p:spPr bwMode="auto">
          <a:xfrm>
            <a:off x="7596336" y="1052736"/>
            <a:ext cx="1368152" cy="1224136"/>
          </a:xfrm>
          <a:prstGeom prst="rect">
            <a:avLst/>
          </a:prstGeom>
          <a:noFill/>
        </p:spPr>
      </p:pic>
      <p:pic>
        <p:nvPicPr>
          <p:cNvPr id="8199" name="Picture 7" descr="MCj01976630000[1]"/>
          <p:cNvPicPr>
            <a:picLocks noChangeAspect="1" noChangeArrowheads="1"/>
          </p:cNvPicPr>
          <p:nvPr/>
        </p:nvPicPr>
        <p:blipFill>
          <a:blip r:embed="rId4" cstate="print"/>
          <a:srcRect/>
          <a:stretch>
            <a:fillRect/>
          </a:stretch>
        </p:blipFill>
        <p:spPr bwMode="auto">
          <a:xfrm>
            <a:off x="4191000" y="5638800"/>
            <a:ext cx="4483100" cy="695325"/>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1522512" cy="777875"/>
          </a:xfrm>
        </p:spPr>
        <p:txBody>
          <a:bodyPr/>
          <a:lstStyle/>
          <a:p>
            <a:r>
              <a:rPr lang="en-US" altLang="zh-TW" dirty="0" smtClean="0"/>
              <a:t>Story</a:t>
            </a:r>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1027" name="Picture 3"/>
          <p:cNvPicPr>
            <a:picLocks noChangeAspect="1" noChangeArrowheads="1"/>
          </p:cNvPicPr>
          <p:nvPr/>
        </p:nvPicPr>
        <p:blipFill>
          <a:blip r:embed="rId2" cstate="print"/>
          <a:srcRect/>
          <a:stretch>
            <a:fillRect/>
          </a:stretch>
        </p:blipFill>
        <p:spPr bwMode="auto">
          <a:xfrm>
            <a:off x="0" y="1052736"/>
            <a:ext cx="4860032" cy="5544616"/>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4860032" y="1124744"/>
            <a:ext cx="4283968" cy="4968552"/>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noFill/>
          <a:ln/>
        </p:spPr>
        <p:txBody>
          <a:bodyPr/>
          <a:lstStyle/>
          <a:p>
            <a:r>
              <a:rPr lang="en-US" altLang="zh-TW" dirty="0">
                <a:solidFill>
                  <a:schemeClr val="tx1"/>
                </a:solidFill>
                <a:ea typeface="新細明體" charset="-120"/>
              </a:rPr>
              <a:t>The MEDICI EFFECT</a:t>
            </a:r>
            <a:br>
              <a:rPr lang="en-US" altLang="zh-TW" dirty="0">
                <a:solidFill>
                  <a:schemeClr val="tx1"/>
                </a:solidFill>
                <a:ea typeface="新細明體" charset="-120"/>
              </a:rPr>
            </a:br>
            <a:r>
              <a:rPr lang="en-US" altLang="zh-TW" sz="2400" dirty="0" err="1">
                <a:solidFill>
                  <a:srgbClr val="CC3300"/>
                </a:solidFill>
                <a:ea typeface="新細明體" charset="-120"/>
              </a:rPr>
              <a:t>Frans</a:t>
            </a:r>
            <a:r>
              <a:rPr lang="en-US" altLang="zh-TW" sz="2400" dirty="0">
                <a:solidFill>
                  <a:srgbClr val="CC3300"/>
                </a:solidFill>
                <a:ea typeface="新細明體" charset="-120"/>
              </a:rPr>
              <a:t> Johansson</a:t>
            </a:r>
          </a:p>
        </p:txBody>
      </p:sp>
      <p:sp>
        <p:nvSpPr>
          <p:cNvPr id="5123" name="Rectangle 3"/>
          <p:cNvSpPr>
            <a:spLocks noGrp="1" noChangeArrowheads="1"/>
          </p:cNvSpPr>
          <p:nvPr>
            <p:ph type="body" idx="1"/>
          </p:nvPr>
        </p:nvSpPr>
        <p:spPr>
          <a:xfrm>
            <a:off x="3275856" y="1124744"/>
            <a:ext cx="5581080" cy="642715"/>
          </a:xfrm>
          <a:noFill/>
          <a:ln/>
        </p:spPr>
        <p:txBody>
          <a:bodyPr/>
          <a:lstStyle/>
          <a:p>
            <a:pPr indent="-288000">
              <a:lnSpc>
                <a:spcPct val="80000"/>
              </a:lnSpc>
              <a:spcBef>
                <a:spcPts val="0"/>
              </a:spcBef>
              <a:buFont typeface="Wingdings" pitchFamily="2" charset="2"/>
              <a:buNone/>
            </a:pPr>
            <a:r>
              <a:rPr lang="en-US" altLang="zh-TW" sz="2400" dirty="0">
                <a:solidFill>
                  <a:srgbClr val="CC3300"/>
                </a:solidFill>
                <a:latin typeface="Tw Cen MT" pitchFamily="34" charset="0"/>
                <a:ea typeface="新細明體" charset="-120"/>
              </a:rPr>
              <a:t>What Elephants and Epidemics can teach </a:t>
            </a:r>
            <a:r>
              <a:rPr lang="en-US" altLang="zh-TW" sz="2400" dirty="0" smtClean="0">
                <a:solidFill>
                  <a:srgbClr val="CC3300"/>
                </a:solidFill>
                <a:latin typeface="Tw Cen MT" pitchFamily="34" charset="0"/>
                <a:ea typeface="新細明體" charset="-120"/>
              </a:rPr>
              <a:t>us</a:t>
            </a:r>
          </a:p>
          <a:p>
            <a:pPr indent="-288000">
              <a:lnSpc>
                <a:spcPct val="80000"/>
              </a:lnSpc>
              <a:spcBef>
                <a:spcPts val="0"/>
              </a:spcBef>
              <a:buFont typeface="Wingdings" pitchFamily="2" charset="2"/>
              <a:buNone/>
            </a:pPr>
            <a:r>
              <a:rPr lang="en-US" altLang="zh-TW" sz="2400" dirty="0" smtClean="0">
                <a:solidFill>
                  <a:srgbClr val="CC3300"/>
                </a:solidFill>
                <a:latin typeface="Tw Cen MT" pitchFamily="34" charset="0"/>
                <a:ea typeface="新細明體" charset="-120"/>
              </a:rPr>
              <a:t>about </a:t>
            </a:r>
            <a:r>
              <a:rPr lang="en-US" altLang="zh-TW" sz="2400" dirty="0">
                <a:solidFill>
                  <a:srgbClr val="CC3300"/>
                </a:solidFill>
                <a:latin typeface="Tw Cen MT" pitchFamily="34" charset="0"/>
                <a:ea typeface="新細明體" charset="-120"/>
              </a:rPr>
              <a:t>Innovations</a:t>
            </a:r>
          </a:p>
        </p:txBody>
      </p:sp>
      <p:sp>
        <p:nvSpPr>
          <p:cNvPr id="5124" name="Rectangle 4"/>
          <p:cNvSpPr>
            <a:spLocks noChangeArrowheads="1"/>
          </p:cNvSpPr>
          <p:nvPr/>
        </p:nvSpPr>
        <p:spPr bwMode="auto">
          <a:xfrm>
            <a:off x="468313" y="1773238"/>
            <a:ext cx="2124075" cy="779462"/>
          </a:xfrm>
          <a:prstGeom prst="rect">
            <a:avLst/>
          </a:prstGeom>
          <a:noFill/>
          <a:ln w="9525">
            <a:noFill/>
            <a:miter lim="800000"/>
            <a:headEnd/>
            <a:tailEnd/>
          </a:ln>
          <a:effectLst/>
        </p:spPr>
        <p:txBody>
          <a:bodyPr lIns="92075" tIns="46038" rIns="92075" bIns="46038">
            <a:spAutoFit/>
          </a:bodyPr>
          <a:lstStyle/>
          <a:p>
            <a:pPr>
              <a:spcBef>
                <a:spcPct val="50000"/>
              </a:spcBef>
            </a:pPr>
            <a:r>
              <a:rPr lang="en-US" altLang="zh-TW">
                <a:solidFill>
                  <a:srgbClr val="CC3300"/>
                </a:solidFill>
                <a:latin typeface="Perpetua Titling MT" pitchFamily="18" charset="0"/>
                <a:ea typeface="新細明體" charset="-120"/>
              </a:rPr>
              <a:t>Introduction</a:t>
            </a:r>
          </a:p>
          <a:p>
            <a:pPr>
              <a:spcBef>
                <a:spcPct val="50000"/>
              </a:spcBef>
            </a:pPr>
            <a:r>
              <a:rPr lang="en-US" altLang="zh-TW">
                <a:solidFill>
                  <a:srgbClr val="CC3300"/>
                </a:solidFill>
                <a:latin typeface="Perpetua Titling MT" pitchFamily="18" charset="0"/>
                <a:ea typeface="新細明體" charset="-120"/>
              </a:rPr>
              <a:t>Chapters 1-2 </a:t>
            </a:r>
          </a:p>
        </p:txBody>
      </p:sp>
      <p:sp>
        <p:nvSpPr>
          <p:cNvPr id="5125" name="Rectangle 5"/>
          <p:cNvSpPr>
            <a:spLocks noChangeArrowheads="1"/>
          </p:cNvSpPr>
          <p:nvPr/>
        </p:nvSpPr>
        <p:spPr bwMode="auto">
          <a:xfrm>
            <a:off x="611560" y="5661248"/>
            <a:ext cx="7740650" cy="1004887"/>
          </a:xfrm>
          <a:prstGeom prst="rect">
            <a:avLst/>
          </a:prstGeom>
          <a:noFill/>
          <a:ln w="9525">
            <a:noFill/>
            <a:miter lim="800000"/>
            <a:headEnd/>
            <a:tailEnd/>
          </a:ln>
          <a:effectLst/>
        </p:spPr>
        <p:txBody>
          <a:bodyPr lIns="92075" tIns="46038" rIns="92075" bIns="46038" anchor="ctr">
            <a:spAutoFit/>
          </a:bodyPr>
          <a:lstStyle/>
          <a:p>
            <a:pPr algn="just" eaLnBrk="0" hangingPunct="0"/>
            <a:r>
              <a:rPr lang="en-US" altLang="zh-TW" sz="1400" i="1" dirty="0">
                <a:ea typeface="新細明體" charset="-120"/>
              </a:rPr>
              <a:t>"Crossroads" (1999), by </a:t>
            </a:r>
            <a:r>
              <a:rPr lang="en-US" altLang="zh-TW" sz="1400" i="1" dirty="0" err="1">
                <a:ea typeface="新細明體" charset="-120"/>
              </a:rPr>
              <a:t>István</a:t>
            </a:r>
            <a:r>
              <a:rPr lang="en-US" altLang="zh-TW" sz="1400" i="1" dirty="0">
                <a:ea typeface="新細明體" charset="-120"/>
              </a:rPr>
              <a:t> </a:t>
            </a:r>
            <a:r>
              <a:rPr lang="en-US" altLang="zh-TW" sz="1400" i="1" dirty="0" err="1">
                <a:ea typeface="新細明體" charset="-120"/>
              </a:rPr>
              <a:t>Orosz</a:t>
            </a:r>
            <a:r>
              <a:rPr lang="en-US" altLang="zh-TW" sz="1400" i="1" dirty="0">
                <a:ea typeface="新細明體" charset="-120"/>
              </a:rPr>
              <a:t>, is a limited-edition print pulled from a metal engraving. The work depicts crossing bridges that could not exist in the three-dimensional world. For example, there are reflections where there are no bridges to be reflected.  For more, see:</a:t>
            </a:r>
          </a:p>
          <a:p>
            <a:pPr algn="just" eaLnBrk="0" hangingPunct="0"/>
            <a:r>
              <a:rPr lang="en-US" altLang="zh-TW" i="1" dirty="0">
                <a:ea typeface="新細明體" charset="-120"/>
              </a:rPr>
              <a:t>http://im-possible.info/english/articles/vis_math_art/</a:t>
            </a:r>
          </a:p>
        </p:txBody>
      </p:sp>
      <p:pic>
        <p:nvPicPr>
          <p:cNvPr id="5126" name="Picture 6"/>
          <p:cNvPicPr>
            <a:picLocks noChangeArrowheads="1"/>
          </p:cNvPicPr>
          <p:nvPr/>
        </p:nvPicPr>
        <p:blipFill>
          <a:blip r:embed="rId3" cstate="print"/>
          <a:srcRect/>
          <a:stretch>
            <a:fillRect/>
          </a:stretch>
        </p:blipFill>
        <p:spPr bwMode="auto">
          <a:xfrm>
            <a:off x="3275856" y="1844824"/>
            <a:ext cx="5097462" cy="3802062"/>
          </a:xfrm>
          <a:prstGeom prst="rect">
            <a:avLst/>
          </a:prstGeom>
          <a:noFill/>
          <a:ln w="9525">
            <a:noFill/>
            <a:miter lim="800000"/>
            <a:headEnd/>
            <a:tailEnd/>
          </a:ln>
          <a:effectLst/>
        </p:spPr>
      </p:pic>
      <p:sp>
        <p:nvSpPr>
          <p:cNvPr id="5127" name="Rectangle 7"/>
          <p:cNvSpPr>
            <a:spLocks noChangeArrowheads="1"/>
          </p:cNvSpPr>
          <p:nvPr/>
        </p:nvSpPr>
        <p:spPr bwMode="auto">
          <a:xfrm>
            <a:off x="457200" y="4495800"/>
            <a:ext cx="2438400" cy="641350"/>
          </a:xfrm>
          <a:prstGeom prst="rect">
            <a:avLst/>
          </a:prstGeom>
          <a:noFill/>
          <a:ln w="12700">
            <a:noFill/>
            <a:miter lim="800000"/>
            <a:headEnd type="none" w="sm" len="sm"/>
            <a:tailEnd type="none" w="sm" len="sm"/>
          </a:ln>
          <a:effectLst/>
        </p:spPr>
        <p:txBody>
          <a:bodyPr>
            <a:spAutoFit/>
          </a:bodyPr>
          <a:lstStyle/>
          <a:p>
            <a:r>
              <a:rPr lang="en-US" altLang="zh-TW" dirty="0">
                <a:ea typeface="新細明體" charset="-120"/>
                <a:hlinkClick r:id="rId4"/>
              </a:rPr>
              <a:t>http://www.themedicieffect.com/index.html</a:t>
            </a:r>
            <a:r>
              <a:rPr lang="en-US" altLang="zh-TW" dirty="0">
                <a:ea typeface="新細明體" charset="-120"/>
              </a:rPr>
              <a:t> </a:t>
            </a:r>
          </a:p>
        </p:txBody>
      </p:sp>
    </p:spTree>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Cont. Lesson 1: It’s a Combination of Different Concepts</a:t>
            </a:r>
            <a:endParaRPr lang="zh-TW" altLang="en-US" dirty="0"/>
          </a:p>
        </p:txBody>
      </p:sp>
      <p:sp>
        <p:nvSpPr>
          <p:cNvPr id="3" name="內容版面配置區 2"/>
          <p:cNvSpPr>
            <a:spLocks noGrp="1"/>
          </p:cNvSpPr>
          <p:nvPr>
            <p:ph idx="1"/>
          </p:nvPr>
        </p:nvSpPr>
        <p:spPr/>
        <p:txBody>
          <a:bodyPr/>
          <a:lstStyle/>
          <a:p>
            <a:r>
              <a:rPr lang="en-US" altLang="zh-TW" dirty="0" smtClean="0"/>
              <a:t>This story has a direction. You may even have started to smile as the implications of the mix-up between the man cleaning his balcony and the suspected lover became clear (directional idea). The story was then intersected by an unexpected concept—that the refrigerator was not filled with food, but with a man. The joke is a vivid example of what happens when people in one field unearth a new insight by combining their knowledge with unrelated ideas from a separate discipline.</a:t>
            </a:r>
            <a:endParaRPr lang="zh-TW" alt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Lesson 2: It’s Appearing Random</a:t>
            </a:r>
            <a:endParaRPr lang="zh-TW" altLang="en-US" dirty="0"/>
          </a:p>
        </p:txBody>
      </p:sp>
      <p:sp>
        <p:nvSpPr>
          <p:cNvPr id="3" name="內容版面配置區 2"/>
          <p:cNvSpPr>
            <a:spLocks noGrp="1"/>
          </p:cNvSpPr>
          <p:nvPr>
            <p:ph idx="1"/>
          </p:nvPr>
        </p:nvSpPr>
        <p:spPr/>
        <p:txBody>
          <a:bodyPr/>
          <a:lstStyle/>
          <a:p>
            <a:r>
              <a:rPr lang="en-US" altLang="zh-TW" dirty="0" smtClean="0"/>
              <a:t>But somehow it may be more than that !</a:t>
            </a:r>
          </a:p>
          <a:p>
            <a:r>
              <a:rPr lang="en-US" altLang="zh-TW" dirty="0" smtClean="0"/>
              <a:t>Luck does indeed critical </a:t>
            </a:r>
          </a:p>
          <a:p>
            <a:r>
              <a:rPr lang="en-US" altLang="zh-TW" dirty="0" smtClean="0"/>
              <a:t>Hard work is always rule-of-thumb</a:t>
            </a:r>
          </a:p>
          <a:p>
            <a:r>
              <a:rPr lang="en-US" altLang="zh-TW" dirty="0" smtClean="0"/>
              <a:t>It is important to be completely open at all times, to be surprised by some piece of information; “flash-in-the-sky serendipity”</a:t>
            </a:r>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zh-TW" alt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Prepared-mind Discoveries</a:t>
            </a:r>
            <a:endParaRPr lang="zh-TW" altLang="en-US" dirty="0"/>
          </a:p>
        </p:txBody>
      </p:sp>
      <p:sp>
        <p:nvSpPr>
          <p:cNvPr id="3" name="內容版面配置區 2"/>
          <p:cNvSpPr>
            <a:spLocks noGrp="1"/>
          </p:cNvSpPr>
          <p:nvPr>
            <p:ph idx="1"/>
          </p:nvPr>
        </p:nvSpPr>
        <p:spPr>
          <a:xfrm>
            <a:off x="468313" y="1341438"/>
            <a:ext cx="6695975" cy="4995862"/>
          </a:xfrm>
        </p:spPr>
        <p:txBody>
          <a:bodyPr/>
          <a:lstStyle/>
          <a:p>
            <a:r>
              <a:rPr lang="en-US" altLang="zh-TW" sz="2000" dirty="0" smtClean="0"/>
              <a:t>The most famous one is perhaps Louis Pasteur’s discovery of vaccination in 1875. Pasteur had forgotten a culture of chicken cholera bacteria in his laboratory over the summer. When he came back and injected the old bacteria into the chickens, they didn’t die, as expected, but became only slightly ill, and then recovered. At first Pasteur thought there was something wrong with the bacteria, so he got a new culture. When he injected the new culture into the chickens, they still survived. Pasteur suddenly realized that the chickens had been immunized, or vaccinated, during their first injection—a completely unintended discovery! Had he not been prepared to understand the significance of the chicken surviving, however, the insight would have escaped him.</a:t>
            </a:r>
            <a:endParaRPr lang="zh-TW" altLang="en-US" sz="2000" dirty="0"/>
          </a:p>
        </p:txBody>
      </p:sp>
      <p:pic>
        <p:nvPicPr>
          <p:cNvPr id="2050" name="Picture 2" descr="https://encrypted-tbn1.google.com/images?q=tbn:ANd9GcTIoP28-djah7m6MFMd-v88jlZTVPYqxQRbIlGqkM595gHG3Mdg"/>
          <p:cNvPicPr>
            <a:picLocks noChangeAspect="1" noChangeArrowheads="1"/>
          </p:cNvPicPr>
          <p:nvPr/>
        </p:nvPicPr>
        <p:blipFill>
          <a:blip r:embed="rId2" cstate="print"/>
          <a:srcRect/>
          <a:stretch>
            <a:fillRect/>
          </a:stretch>
        </p:blipFill>
        <p:spPr bwMode="auto">
          <a:xfrm>
            <a:off x="7092280" y="1556792"/>
            <a:ext cx="1905000" cy="211455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24000" y="533400"/>
            <a:ext cx="7162800" cy="884238"/>
          </a:xfrm>
        </p:spPr>
        <p:txBody>
          <a:bodyPr/>
          <a:lstStyle/>
          <a:p>
            <a:pPr algn="l"/>
            <a:r>
              <a:rPr lang="en-US" altLang="zh-TW" sz="2800" dirty="0">
                <a:solidFill>
                  <a:schemeClr val="tx1"/>
                </a:solidFill>
                <a:ea typeface="新細明體" charset="-120"/>
              </a:rPr>
              <a:t>Chapter 6:  How to Find the Combinations </a:t>
            </a:r>
            <a:br>
              <a:rPr lang="en-US" altLang="zh-TW" sz="2800" dirty="0">
                <a:solidFill>
                  <a:schemeClr val="tx1"/>
                </a:solidFill>
                <a:ea typeface="新細明體" charset="-120"/>
              </a:rPr>
            </a:br>
            <a:r>
              <a:rPr lang="en-US" altLang="zh-TW" sz="2400" dirty="0">
                <a:ea typeface="新細明體" charset="-120"/>
              </a:rPr>
              <a:t>Meteorite Crashes and Code Breakers</a:t>
            </a:r>
            <a:br>
              <a:rPr lang="en-US" altLang="zh-TW" sz="2400" dirty="0">
                <a:ea typeface="新細明體" charset="-120"/>
              </a:rPr>
            </a:br>
            <a:endParaRPr lang="en-US" altLang="zh-TW" sz="2400" dirty="0">
              <a:ea typeface="新細明體" charset="-120"/>
            </a:endParaRPr>
          </a:p>
        </p:txBody>
      </p:sp>
      <p:sp>
        <p:nvSpPr>
          <p:cNvPr id="9219" name="Rectangle 3"/>
          <p:cNvSpPr>
            <a:spLocks noGrp="1" noChangeArrowheads="1"/>
          </p:cNvSpPr>
          <p:nvPr>
            <p:ph type="body" idx="1"/>
          </p:nvPr>
        </p:nvSpPr>
        <p:spPr>
          <a:xfrm>
            <a:off x="468313" y="1916832"/>
            <a:ext cx="8229600" cy="4420468"/>
          </a:xfrm>
        </p:spPr>
        <p:txBody>
          <a:bodyPr/>
          <a:lstStyle/>
          <a:p>
            <a:r>
              <a:rPr lang="en-US" altLang="zh-TW" dirty="0" smtClean="0"/>
              <a:t>By diversifying occupations</a:t>
            </a:r>
          </a:p>
          <a:p>
            <a:r>
              <a:rPr lang="en-US" altLang="zh-TW" dirty="0" smtClean="0"/>
              <a:t>By interacting with diverse groups of people</a:t>
            </a:r>
          </a:p>
          <a:p>
            <a:r>
              <a:rPr lang="en-US" altLang="zh-TW" dirty="0" smtClean="0"/>
              <a:t>By going Intersection hunting</a:t>
            </a:r>
            <a:endParaRPr lang="zh-TW" altLang="zh-TW" dirty="0"/>
          </a:p>
        </p:txBody>
      </p:sp>
      <p:pic>
        <p:nvPicPr>
          <p:cNvPr id="9221" name="Picture 5" descr="MCSY00255_0000[1]"/>
          <p:cNvPicPr>
            <a:picLocks noChangeAspect="1" noChangeArrowheads="1"/>
          </p:cNvPicPr>
          <p:nvPr/>
        </p:nvPicPr>
        <p:blipFill>
          <a:blip r:embed="rId2" cstate="print"/>
          <a:srcRect/>
          <a:stretch>
            <a:fillRect/>
          </a:stretch>
        </p:blipFill>
        <p:spPr bwMode="auto">
          <a:xfrm>
            <a:off x="533400" y="381000"/>
            <a:ext cx="876300" cy="808038"/>
          </a:xfrm>
          <a:prstGeom prst="rect">
            <a:avLst/>
          </a:prstGeom>
          <a:noFill/>
        </p:spPr>
      </p:pic>
      <p:pic>
        <p:nvPicPr>
          <p:cNvPr id="9222" name="Picture 6" descr="MCj03311280000[1]"/>
          <p:cNvPicPr>
            <a:picLocks noChangeAspect="1" noChangeArrowheads="1"/>
          </p:cNvPicPr>
          <p:nvPr/>
        </p:nvPicPr>
        <p:blipFill>
          <a:blip r:embed="rId3" cstate="print"/>
          <a:srcRect/>
          <a:stretch>
            <a:fillRect/>
          </a:stretch>
        </p:blipFill>
        <p:spPr bwMode="auto">
          <a:xfrm>
            <a:off x="7239000" y="914400"/>
            <a:ext cx="1289050" cy="962025"/>
          </a:xfrm>
          <a:prstGeom prst="rect">
            <a:avLst/>
          </a:prstGeom>
          <a:noFill/>
        </p:spPr>
      </p:pic>
      <p:pic>
        <p:nvPicPr>
          <p:cNvPr id="9224" name="Picture 8" descr="Code Breaker">
            <a:hlinkClick r:id="rId4"/>
          </p:cNvPr>
          <p:cNvPicPr>
            <a:picLocks noChangeAspect="1" noChangeArrowheads="1"/>
          </p:cNvPicPr>
          <p:nvPr/>
        </p:nvPicPr>
        <p:blipFill>
          <a:blip r:embed="rId5" cstate="print"/>
          <a:srcRect/>
          <a:stretch>
            <a:fillRect/>
          </a:stretch>
        </p:blipFill>
        <p:spPr bwMode="auto">
          <a:xfrm>
            <a:off x="533400" y="4724400"/>
            <a:ext cx="1905000" cy="19050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752600" y="457200"/>
            <a:ext cx="6934200" cy="960438"/>
          </a:xfrm>
        </p:spPr>
        <p:txBody>
          <a:bodyPr/>
          <a:lstStyle/>
          <a:p>
            <a:pPr algn="l"/>
            <a:r>
              <a:rPr lang="en-US" altLang="zh-TW" sz="2800" dirty="0">
                <a:solidFill>
                  <a:schemeClr val="tx1"/>
                </a:solidFill>
                <a:ea typeface="新細明體" charset="-120"/>
              </a:rPr>
              <a:t>Chapter 7:  Ignite an Explosion of Ideas </a:t>
            </a:r>
            <a:r>
              <a:rPr lang="en-US" altLang="zh-TW" sz="2800" dirty="0">
                <a:ea typeface="新細明體" charset="-120"/>
              </a:rPr>
              <a:t/>
            </a:r>
            <a:br>
              <a:rPr lang="en-US" altLang="zh-TW" sz="2800" dirty="0">
                <a:ea typeface="新細明體" charset="-120"/>
              </a:rPr>
            </a:br>
            <a:r>
              <a:rPr lang="en-US" altLang="zh-TW" sz="2800" dirty="0">
                <a:ea typeface="新細明體" charset="-120"/>
              </a:rPr>
              <a:t>Submarines and Tubular Bells</a:t>
            </a:r>
            <a:br>
              <a:rPr lang="en-US" altLang="zh-TW" sz="2800" dirty="0">
                <a:ea typeface="新細明體" charset="-120"/>
              </a:rPr>
            </a:br>
            <a:endParaRPr lang="en-US" altLang="zh-TW" sz="2800" dirty="0">
              <a:ea typeface="新細明體" charset="-120"/>
            </a:endParaRPr>
          </a:p>
        </p:txBody>
      </p:sp>
      <p:sp>
        <p:nvSpPr>
          <p:cNvPr id="10243" name="Rectangle 3"/>
          <p:cNvSpPr>
            <a:spLocks noGrp="1" noChangeArrowheads="1"/>
          </p:cNvSpPr>
          <p:nvPr>
            <p:ph type="body" idx="1"/>
          </p:nvPr>
        </p:nvSpPr>
        <p:spPr/>
        <p:txBody>
          <a:bodyPr/>
          <a:lstStyle/>
          <a:p>
            <a:endParaRPr lang="zh-TW" altLang="zh-TW" dirty="0"/>
          </a:p>
        </p:txBody>
      </p:sp>
      <p:pic>
        <p:nvPicPr>
          <p:cNvPr id="10244" name="Picture 4" descr="MCSY00256_0000[1]"/>
          <p:cNvPicPr>
            <a:picLocks noChangeAspect="1" noChangeArrowheads="1"/>
          </p:cNvPicPr>
          <p:nvPr/>
        </p:nvPicPr>
        <p:blipFill>
          <a:blip r:embed="rId2" cstate="print"/>
          <a:srcRect/>
          <a:stretch>
            <a:fillRect/>
          </a:stretch>
        </p:blipFill>
        <p:spPr bwMode="auto">
          <a:xfrm>
            <a:off x="457200" y="228600"/>
            <a:ext cx="876300" cy="808038"/>
          </a:xfrm>
          <a:prstGeom prst="rect">
            <a:avLst/>
          </a:prstGeom>
          <a:noFill/>
        </p:spPr>
      </p:pic>
      <p:pic>
        <p:nvPicPr>
          <p:cNvPr id="10246" name="Picture 6" descr="5f63153e6be45a0a166b9986b034de77_full">
            <a:hlinkClick r:id="rId3"/>
          </p:cNvPr>
          <p:cNvPicPr>
            <a:picLocks noChangeAspect="1" noChangeArrowheads="1"/>
          </p:cNvPicPr>
          <p:nvPr/>
        </p:nvPicPr>
        <p:blipFill>
          <a:blip r:embed="rId4" cstate="print"/>
          <a:srcRect/>
          <a:stretch>
            <a:fillRect/>
          </a:stretch>
        </p:blipFill>
        <p:spPr bwMode="auto">
          <a:xfrm>
            <a:off x="6804248" y="1772816"/>
            <a:ext cx="1742306" cy="1656184"/>
          </a:xfrm>
          <a:prstGeom prst="rect">
            <a:avLst/>
          </a:prstGeom>
          <a:noFill/>
        </p:spPr>
      </p:pic>
      <p:pic>
        <p:nvPicPr>
          <p:cNvPr id="10248" name="Picture 8" descr="submarine"/>
          <p:cNvPicPr>
            <a:picLocks noChangeAspect="1" noChangeArrowheads="1"/>
          </p:cNvPicPr>
          <p:nvPr/>
        </p:nvPicPr>
        <p:blipFill>
          <a:blip r:embed="rId5" cstate="print"/>
          <a:srcRect/>
          <a:stretch>
            <a:fillRect/>
          </a:stretch>
        </p:blipFill>
        <p:spPr bwMode="auto">
          <a:xfrm>
            <a:off x="228600" y="4149080"/>
            <a:ext cx="4133850" cy="248032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115616" y="404664"/>
            <a:ext cx="6934200" cy="960438"/>
          </a:xfrm>
        </p:spPr>
        <p:txBody>
          <a:bodyPr/>
          <a:lstStyle/>
          <a:p>
            <a:r>
              <a:rPr lang="en-US" altLang="zh-TW" sz="3200" dirty="0" smtClean="0"/>
              <a:t>The Medici Effect: An Exponential Increase in Concept Combinations</a:t>
            </a:r>
            <a:r>
              <a:rPr lang="en-US" altLang="zh-TW" sz="3200" dirty="0">
                <a:ea typeface="新細明體" charset="-120"/>
              </a:rPr>
              <a:t/>
            </a:r>
            <a:br>
              <a:rPr lang="en-US" altLang="zh-TW" sz="3200" dirty="0">
                <a:ea typeface="新細明體" charset="-120"/>
              </a:rPr>
            </a:br>
            <a:endParaRPr lang="en-US" altLang="zh-TW" sz="3200" dirty="0">
              <a:ea typeface="新細明體" charset="-120"/>
            </a:endParaRPr>
          </a:p>
        </p:txBody>
      </p:sp>
      <p:pic>
        <p:nvPicPr>
          <p:cNvPr id="1026" name="Picture 2"/>
          <p:cNvPicPr>
            <a:picLocks noChangeAspect="1" noChangeArrowheads="1"/>
          </p:cNvPicPr>
          <p:nvPr/>
        </p:nvPicPr>
        <p:blipFill>
          <a:blip r:embed="rId2" cstate="print"/>
          <a:srcRect/>
          <a:stretch>
            <a:fillRect/>
          </a:stretch>
        </p:blipFill>
        <p:spPr bwMode="auto">
          <a:xfrm>
            <a:off x="683568" y="1484784"/>
            <a:ext cx="7056784" cy="4104456"/>
          </a:xfrm>
          <a:prstGeom prst="rect">
            <a:avLst/>
          </a:prstGeom>
          <a:noFill/>
          <a:ln w="9525">
            <a:noFill/>
            <a:miter lim="800000"/>
            <a:headEnd/>
            <a:tailEnd/>
          </a:ln>
        </p:spPr>
      </p:pic>
      <p:sp>
        <p:nvSpPr>
          <p:cNvPr id="8" name="文字方塊 7"/>
          <p:cNvSpPr txBox="1"/>
          <p:nvPr/>
        </p:nvSpPr>
        <p:spPr>
          <a:xfrm>
            <a:off x="683568" y="5517232"/>
            <a:ext cx="7920880" cy="830997"/>
          </a:xfrm>
          <a:prstGeom prst="rect">
            <a:avLst/>
          </a:prstGeom>
          <a:noFill/>
        </p:spPr>
        <p:txBody>
          <a:bodyPr wrap="square" rtlCol="0">
            <a:spAutoFit/>
          </a:bodyPr>
          <a:lstStyle/>
          <a:p>
            <a:r>
              <a:rPr lang="en-US" altLang="zh-TW" dirty="0" smtClean="0"/>
              <a:t>By breaking down associative barriers and stepping into the intersection between fields, the number of available idea combinations increases beyond anything we can achieve in a single area.</a:t>
            </a:r>
            <a:endParaRPr lang="zh-TW"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676400" y="533400"/>
            <a:ext cx="7010400" cy="884238"/>
          </a:xfrm>
        </p:spPr>
        <p:txBody>
          <a:bodyPr/>
          <a:lstStyle/>
          <a:p>
            <a:pPr algn="l"/>
            <a:r>
              <a:rPr lang="en-US" altLang="zh-TW" sz="2800" dirty="0">
                <a:solidFill>
                  <a:schemeClr val="tx1"/>
                </a:solidFill>
                <a:ea typeface="新細明體" charset="-120"/>
              </a:rPr>
              <a:t>Chapter 8:  How to Capture the Explosion </a:t>
            </a:r>
            <a:r>
              <a:rPr lang="en-US" altLang="zh-TW" sz="2800" dirty="0">
                <a:solidFill>
                  <a:srgbClr val="CC3300"/>
                </a:solidFill>
                <a:ea typeface="新細明體" charset="-120"/>
              </a:rPr>
              <a:t/>
            </a:r>
            <a:br>
              <a:rPr lang="en-US" altLang="zh-TW" sz="2800" dirty="0">
                <a:solidFill>
                  <a:srgbClr val="CC3300"/>
                </a:solidFill>
                <a:ea typeface="新細明體" charset="-120"/>
              </a:rPr>
            </a:br>
            <a:r>
              <a:rPr lang="en-US" altLang="zh-TW" sz="2400" dirty="0">
                <a:ea typeface="新細明體" charset="-120"/>
              </a:rPr>
              <a:t>MacGyver and Boiling Potatoes</a:t>
            </a:r>
            <a:r>
              <a:rPr lang="en-US" altLang="zh-TW" sz="2800" dirty="0">
                <a:ea typeface="新細明體" charset="-120"/>
              </a:rPr>
              <a:t/>
            </a:r>
            <a:br>
              <a:rPr lang="en-US" altLang="zh-TW" sz="2800" dirty="0">
                <a:ea typeface="新細明體" charset="-120"/>
              </a:rPr>
            </a:br>
            <a:endParaRPr lang="en-US" altLang="zh-TW" sz="2800" dirty="0">
              <a:ea typeface="新細明體" charset="-120"/>
            </a:endParaRPr>
          </a:p>
        </p:txBody>
      </p:sp>
      <p:sp>
        <p:nvSpPr>
          <p:cNvPr id="11267" name="Rectangle 3"/>
          <p:cNvSpPr>
            <a:spLocks noGrp="1" noChangeArrowheads="1"/>
          </p:cNvSpPr>
          <p:nvPr>
            <p:ph type="body" idx="1"/>
          </p:nvPr>
        </p:nvSpPr>
        <p:spPr>
          <a:xfrm>
            <a:off x="457200" y="1752600"/>
            <a:ext cx="8229600" cy="4373563"/>
          </a:xfrm>
        </p:spPr>
        <p:txBody>
          <a:bodyPr/>
          <a:lstStyle/>
          <a:p>
            <a:r>
              <a:rPr lang="en-US" altLang="zh-TW" sz="2400" b="1" dirty="0" smtClean="0">
                <a:ea typeface="新細明體" charset="-120"/>
              </a:rPr>
              <a:t>The </a:t>
            </a:r>
            <a:r>
              <a:rPr lang="en-US" altLang="zh-TW" sz="2400" b="1" dirty="0">
                <a:ea typeface="新細明體" charset="-120"/>
              </a:rPr>
              <a:t>fictional character </a:t>
            </a:r>
            <a:r>
              <a:rPr lang="en-US" altLang="zh-TW" sz="2400" b="1" dirty="0">
                <a:ea typeface="新細明體" charset="-120"/>
                <a:hlinkClick r:id="rId2" tooltip="MacGyver"/>
              </a:rPr>
              <a:t>MacGyver</a:t>
            </a:r>
            <a:r>
              <a:rPr lang="en-US" altLang="zh-TW" sz="2400" dirty="0">
                <a:ea typeface="新細明體" charset="-120"/>
              </a:rPr>
              <a:t> from the television series </a:t>
            </a:r>
            <a:r>
              <a:rPr lang="en-US" altLang="zh-TW" sz="2400" dirty="0" smtClean="0">
                <a:ea typeface="新細明體" charset="-120"/>
              </a:rPr>
              <a:t>employs </a:t>
            </a:r>
            <a:r>
              <a:rPr lang="en-US" altLang="zh-TW" sz="2400" dirty="0">
                <a:ea typeface="新細明體" charset="-120"/>
              </a:rPr>
              <a:t>his resourcefulness and his knowledge of chemistry, physics, technology and </a:t>
            </a:r>
            <a:r>
              <a:rPr lang="en-US" altLang="zh-TW" sz="2400" dirty="0" err="1">
                <a:ea typeface="新細明體" charset="-120"/>
              </a:rPr>
              <a:t>outdoorsmanship</a:t>
            </a:r>
            <a:r>
              <a:rPr lang="en-US" altLang="zh-TW" sz="2400" dirty="0">
                <a:ea typeface="新細明體" charset="-120"/>
              </a:rPr>
              <a:t> to resolve what are often life or death crises. </a:t>
            </a:r>
          </a:p>
          <a:p>
            <a:r>
              <a:rPr lang="en-US" altLang="zh-TW" sz="2400" dirty="0">
                <a:ea typeface="新細明體" charset="-120"/>
              </a:rPr>
              <a:t>He spontaneously creates inventions from simple items to solve these </a:t>
            </a:r>
            <a:r>
              <a:rPr lang="en-US" altLang="zh-TW" sz="2400" dirty="0" smtClean="0">
                <a:ea typeface="新細明體" charset="-120"/>
              </a:rPr>
              <a:t>problems carried </a:t>
            </a:r>
            <a:r>
              <a:rPr lang="en-US" altLang="zh-TW" sz="2400" dirty="0">
                <a:ea typeface="新細明體" charset="-120"/>
              </a:rPr>
              <a:t>only a Swiss Army knife and duct tape</a:t>
            </a:r>
            <a:r>
              <a:rPr lang="en-US" altLang="zh-TW" dirty="0">
                <a:ea typeface="新細明體" charset="-120"/>
              </a:rPr>
              <a:t> </a:t>
            </a:r>
          </a:p>
        </p:txBody>
      </p:sp>
      <p:pic>
        <p:nvPicPr>
          <p:cNvPr id="11268" name="Picture 4" descr="MCSY00257_0000[1]"/>
          <p:cNvPicPr>
            <a:picLocks noChangeAspect="1" noChangeArrowheads="1"/>
          </p:cNvPicPr>
          <p:nvPr/>
        </p:nvPicPr>
        <p:blipFill>
          <a:blip r:embed="rId3" cstate="print"/>
          <a:srcRect/>
          <a:stretch>
            <a:fillRect/>
          </a:stretch>
        </p:blipFill>
        <p:spPr bwMode="auto">
          <a:xfrm>
            <a:off x="609600" y="304800"/>
            <a:ext cx="876300" cy="808038"/>
          </a:xfrm>
          <a:prstGeom prst="rect">
            <a:avLst/>
          </a:prstGeom>
          <a:noFill/>
        </p:spPr>
      </p:pic>
      <p:pic>
        <p:nvPicPr>
          <p:cNvPr id="11269" name="Picture 5" descr="MCj03312820000[1]"/>
          <p:cNvPicPr>
            <a:picLocks noChangeAspect="1" noChangeArrowheads="1"/>
          </p:cNvPicPr>
          <p:nvPr/>
        </p:nvPicPr>
        <p:blipFill>
          <a:blip r:embed="rId4" cstate="print"/>
          <a:srcRect/>
          <a:stretch>
            <a:fillRect/>
          </a:stretch>
        </p:blipFill>
        <p:spPr bwMode="auto">
          <a:xfrm>
            <a:off x="7086600" y="762000"/>
            <a:ext cx="957263" cy="758825"/>
          </a:xfrm>
          <a:prstGeom prst="rect">
            <a:avLst/>
          </a:prstGeom>
          <a:noFill/>
        </p:spPr>
      </p:pic>
      <p:pic>
        <p:nvPicPr>
          <p:cNvPr id="11271" name="Picture 7" descr="image?id=73469&amp;rendTypeId=4"/>
          <p:cNvPicPr>
            <a:picLocks noChangeAspect="1" noChangeArrowheads="1"/>
          </p:cNvPicPr>
          <p:nvPr/>
        </p:nvPicPr>
        <p:blipFill>
          <a:blip r:embed="rId5" cstate="print"/>
          <a:srcRect/>
          <a:stretch>
            <a:fillRect/>
          </a:stretch>
        </p:blipFill>
        <p:spPr bwMode="auto">
          <a:xfrm>
            <a:off x="7086600" y="5105400"/>
            <a:ext cx="1819275" cy="1427163"/>
          </a:xfrm>
          <a:prstGeom prst="rect">
            <a:avLst/>
          </a:prstGeom>
          <a:noFill/>
        </p:spPr>
      </p:pic>
      <p:pic>
        <p:nvPicPr>
          <p:cNvPr id="11273" name="Picture 9" descr="DUCT-TAPE-3M">
            <a:hlinkClick r:id="rId6"/>
          </p:cNvPr>
          <p:cNvPicPr>
            <a:picLocks noChangeAspect="1" noChangeArrowheads="1"/>
          </p:cNvPicPr>
          <p:nvPr/>
        </p:nvPicPr>
        <p:blipFill>
          <a:blip r:embed="rId7" cstate="print"/>
          <a:srcRect/>
          <a:stretch>
            <a:fillRect/>
          </a:stretch>
        </p:blipFill>
        <p:spPr bwMode="auto">
          <a:xfrm>
            <a:off x="5486400" y="5257800"/>
            <a:ext cx="1076325" cy="1095375"/>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1524000" y="609600"/>
            <a:ext cx="7010400" cy="808038"/>
          </a:xfrm>
        </p:spPr>
        <p:txBody>
          <a:bodyPr/>
          <a:lstStyle/>
          <a:p>
            <a:pPr algn="l"/>
            <a:r>
              <a:rPr lang="en-US" altLang="zh-TW" sz="2800" dirty="0">
                <a:solidFill>
                  <a:srgbClr val="CC3300"/>
                </a:solidFill>
                <a:ea typeface="新細明體" charset="-120"/>
              </a:rPr>
              <a:t> </a:t>
            </a:r>
            <a:r>
              <a:rPr lang="en-US" altLang="zh-TW" sz="2800" dirty="0">
                <a:solidFill>
                  <a:schemeClr val="tx1"/>
                </a:solidFill>
                <a:ea typeface="新細明體" charset="-120"/>
              </a:rPr>
              <a:t>Chapter 9:</a:t>
            </a:r>
            <a:r>
              <a:rPr lang="en-US" altLang="zh-TW" sz="2800" dirty="0">
                <a:solidFill>
                  <a:srgbClr val="CC3300"/>
                </a:solidFill>
                <a:ea typeface="新細明體" charset="-120"/>
              </a:rPr>
              <a:t> </a:t>
            </a:r>
            <a:r>
              <a:rPr lang="en-US" altLang="zh-TW" sz="2800" dirty="0">
                <a:ea typeface="新細明體" charset="-120"/>
              </a:rPr>
              <a:t>Execute Past Your Failures—Violence and School Curricula</a:t>
            </a:r>
            <a:r>
              <a:rPr lang="en-US" altLang="zh-TW" dirty="0">
                <a:ea typeface="新細明體" charset="-120"/>
              </a:rPr>
              <a:t/>
            </a:r>
            <a:br>
              <a:rPr lang="en-US" altLang="zh-TW" dirty="0">
                <a:ea typeface="新細明體" charset="-120"/>
              </a:rPr>
            </a:br>
            <a:endParaRPr lang="en-US" altLang="zh-TW" dirty="0">
              <a:ea typeface="新細明體" charset="-120"/>
            </a:endParaRPr>
          </a:p>
        </p:txBody>
      </p:sp>
      <p:sp>
        <p:nvSpPr>
          <p:cNvPr id="2053" name="Rectangle 5"/>
          <p:cNvSpPr>
            <a:spLocks noGrp="1" noChangeArrowheads="1"/>
          </p:cNvSpPr>
          <p:nvPr>
            <p:ph type="body" idx="1"/>
          </p:nvPr>
        </p:nvSpPr>
        <p:spPr>
          <a:xfrm>
            <a:off x="381000" y="1752600"/>
            <a:ext cx="8229600" cy="3992563"/>
          </a:xfrm>
        </p:spPr>
        <p:txBody>
          <a:bodyPr/>
          <a:lstStyle/>
          <a:p>
            <a:pPr>
              <a:buFontTx/>
              <a:buBlip>
                <a:blip r:embed="rId2"/>
              </a:buBlip>
            </a:pPr>
            <a:r>
              <a:rPr lang="en-US" altLang="zh-TW" sz="2800" b="1" i="1">
                <a:latin typeface="Times New Roman" pitchFamily="18" charset="0"/>
                <a:ea typeface="新細明體" charset="-120"/>
              </a:rPr>
              <a:t>Directional ideas</a:t>
            </a:r>
            <a:r>
              <a:rPr lang="en-US" altLang="zh-TW" sz="2800">
                <a:latin typeface="Times New Roman" pitchFamily="18" charset="0"/>
                <a:ea typeface="新細明體" charset="-120"/>
              </a:rPr>
              <a:t> may be important but are extensions, improvements, or refinements of something already known.</a:t>
            </a:r>
          </a:p>
          <a:p>
            <a:pPr>
              <a:buFontTx/>
              <a:buBlip>
                <a:blip r:embed="rId2"/>
              </a:buBlip>
            </a:pPr>
            <a:r>
              <a:rPr lang="en-US" altLang="zh-TW" sz="2800">
                <a:latin typeface="Times New Roman" pitchFamily="18" charset="0"/>
                <a:ea typeface="新細明體" charset="-120"/>
              </a:rPr>
              <a:t>Developing a linear plan works for </a:t>
            </a:r>
            <a:r>
              <a:rPr lang="en-US" altLang="zh-TW" sz="2800" i="1">
                <a:effectLst>
                  <a:outerShdw blurRad="38100" dist="38100" dir="2700000" algn="tl">
                    <a:srgbClr val="C0C0C0"/>
                  </a:outerShdw>
                </a:effectLst>
                <a:latin typeface="Times New Roman" pitchFamily="18" charset="0"/>
                <a:ea typeface="新細明體" charset="-120"/>
              </a:rPr>
              <a:t>Directional Innovation</a:t>
            </a:r>
            <a:r>
              <a:rPr lang="en-US" altLang="zh-TW" sz="2800">
                <a:latin typeface="Times New Roman" pitchFamily="18" charset="0"/>
                <a:ea typeface="新細明體" charset="-120"/>
              </a:rPr>
              <a:t> but poorly for Intersectional Innovation. </a:t>
            </a:r>
          </a:p>
          <a:p>
            <a:pPr>
              <a:buFontTx/>
              <a:buBlip>
                <a:blip r:embed="rId2"/>
              </a:buBlip>
            </a:pPr>
            <a:r>
              <a:rPr lang="en-US" altLang="zh-TW" sz="2800">
                <a:latin typeface="Times New Roman" pitchFamily="18" charset="0"/>
                <a:ea typeface="新細明體" charset="-120"/>
              </a:rPr>
              <a:t>The major difference between a directional idea and an intersectional one is that we know where we are going with directional innovation.</a:t>
            </a:r>
          </a:p>
        </p:txBody>
      </p:sp>
      <p:pic>
        <p:nvPicPr>
          <p:cNvPr id="2059" name="Picture 11" descr="MCj03400100000[1]"/>
          <p:cNvPicPr>
            <a:picLocks noChangeAspect="1" noChangeArrowheads="1"/>
          </p:cNvPicPr>
          <p:nvPr/>
        </p:nvPicPr>
        <p:blipFill>
          <a:blip r:embed="rId3" cstate="print"/>
          <a:srcRect/>
          <a:stretch>
            <a:fillRect/>
          </a:stretch>
        </p:blipFill>
        <p:spPr bwMode="auto">
          <a:xfrm>
            <a:off x="609600" y="304800"/>
            <a:ext cx="868363" cy="911225"/>
          </a:xfrm>
          <a:prstGeom prst="rect">
            <a:avLst/>
          </a:prstGeom>
          <a:noFill/>
        </p:spPr>
      </p:pic>
      <p:pic>
        <p:nvPicPr>
          <p:cNvPr id="2060" name="Picture 12" descr="MCj03252420000[1]"/>
          <p:cNvPicPr>
            <a:picLocks noChangeAspect="1" noChangeArrowheads="1"/>
          </p:cNvPicPr>
          <p:nvPr/>
        </p:nvPicPr>
        <p:blipFill>
          <a:blip r:embed="rId4" cstate="print"/>
          <a:srcRect/>
          <a:stretch>
            <a:fillRect/>
          </a:stretch>
        </p:blipFill>
        <p:spPr bwMode="auto">
          <a:xfrm>
            <a:off x="7696200" y="533400"/>
            <a:ext cx="1092200" cy="1344613"/>
          </a:xfrm>
          <a:prstGeom prst="rect">
            <a:avLst/>
          </a:prstGeom>
          <a:noFill/>
        </p:spPr>
      </p:pic>
      <p:sp>
        <p:nvSpPr>
          <p:cNvPr id="2061" name="Rectangle 13"/>
          <p:cNvSpPr>
            <a:spLocks noChangeArrowheads="1"/>
          </p:cNvSpPr>
          <p:nvPr/>
        </p:nvSpPr>
        <p:spPr bwMode="auto">
          <a:xfrm>
            <a:off x="3347864" y="1268760"/>
            <a:ext cx="3108325" cy="466725"/>
          </a:xfrm>
          <a:prstGeom prst="rect">
            <a:avLst/>
          </a:prstGeom>
          <a:solidFill>
            <a:schemeClr val="accent1"/>
          </a:solidFill>
          <a:ln w="9525">
            <a:solidFill>
              <a:schemeClr val="hlink"/>
            </a:solidFill>
            <a:miter lim="800000"/>
            <a:headEnd/>
            <a:tailEnd/>
          </a:ln>
          <a:effectLst/>
        </p:spPr>
        <p:txBody>
          <a:bodyPr wrap="none">
            <a:spAutoFit/>
          </a:bodyPr>
          <a:lstStyle/>
          <a:p>
            <a:r>
              <a:rPr lang="en-US" altLang="zh-TW" sz="2400" dirty="0">
                <a:ea typeface="新細明體" charset="-120"/>
              </a:rPr>
              <a:t>Get Ready for Failure</a:t>
            </a:r>
          </a:p>
        </p:txBody>
      </p:sp>
      <p:sp>
        <p:nvSpPr>
          <p:cNvPr id="2063" name="AutoShape 15"/>
          <p:cNvSpPr>
            <a:spLocks noChangeArrowheads="1"/>
          </p:cNvSpPr>
          <p:nvPr/>
        </p:nvSpPr>
        <p:spPr bwMode="auto">
          <a:xfrm>
            <a:off x="914400" y="5638800"/>
            <a:ext cx="1371600" cy="838200"/>
          </a:xfrm>
          <a:prstGeom prst="rightArrow">
            <a:avLst>
              <a:gd name="adj1" fmla="val 50000"/>
              <a:gd name="adj2" fmla="val 40909"/>
            </a:avLst>
          </a:prstGeom>
          <a:solidFill>
            <a:schemeClr val="accent1"/>
          </a:solidFill>
          <a:ln w="9525">
            <a:solidFill>
              <a:schemeClr val="tx1"/>
            </a:solidFill>
            <a:miter lim="800000"/>
            <a:headEnd/>
            <a:tailEnd/>
          </a:ln>
          <a:effectLst/>
        </p:spPr>
        <p:txBody>
          <a:bodyPr wrap="none" anchor="ctr"/>
          <a:lstStyle/>
          <a:p>
            <a:pPr algn="ctr"/>
            <a:r>
              <a:rPr lang="en-US" altLang="zh-TW">
                <a:ea typeface="新細明體" charset="-120"/>
              </a:rPr>
              <a:t>Directional</a:t>
            </a:r>
          </a:p>
        </p:txBody>
      </p:sp>
      <p:sp>
        <p:nvSpPr>
          <p:cNvPr id="2064" name="AutoShape 16"/>
          <p:cNvSpPr>
            <a:spLocks noChangeArrowheads="1"/>
          </p:cNvSpPr>
          <p:nvPr/>
        </p:nvSpPr>
        <p:spPr bwMode="auto">
          <a:xfrm>
            <a:off x="2362200" y="5638800"/>
            <a:ext cx="1371600" cy="838200"/>
          </a:xfrm>
          <a:prstGeom prst="rightArrow">
            <a:avLst>
              <a:gd name="adj1" fmla="val 50000"/>
              <a:gd name="adj2" fmla="val 40909"/>
            </a:avLst>
          </a:prstGeom>
          <a:solidFill>
            <a:schemeClr val="accent1"/>
          </a:solidFill>
          <a:ln w="9525">
            <a:solidFill>
              <a:schemeClr val="tx1"/>
            </a:solidFill>
            <a:miter lim="800000"/>
            <a:headEnd/>
            <a:tailEnd/>
          </a:ln>
          <a:effectLst/>
        </p:spPr>
        <p:txBody>
          <a:bodyPr wrap="none" anchor="ctr"/>
          <a:lstStyle/>
          <a:p>
            <a:pPr algn="ctr"/>
            <a:r>
              <a:rPr lang="en-US" altLang="zh-TW">
                <a:ea typeface="新細明體" charset="-120"/>
              </a:rPr>
              <a:t>Innovation</a:t>
            </a:r>
          </a:p>
        </p:txBody>
      </p:sp>
      <p:sp>
        <p:nvSpPr>
          <p:cNvPr id="2065" name="AutoShape 17"/>
          <p:cNvSpPr>
            <a:spLocks noChangeArrowheads="1"/>
          </p:cNvSpPr>
          <p:nvPr/>
        </p:nvSpPr>
        <p:spPr bwMode="auto">
          <a:xfrm>
            <a:off x="6477000" y="5029200"/>
            <a:ext cx="2438400" cy="1828800"/>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1"/>
          </a:solidFill>
          <a:ln w="9525">
            <a:solidFill>
              <a:schemeClr val="tx1"/>
            </a:solidFill>
            <a:miter lim="800000"/>
            <a:headEnd/>
            <a:tailEnd/>
          </a:ln>
          <a:effectLst/>
        </p:spPr>
        <p:txBody>
          <a:bodyPr wrap="none" anchor="ctr"/>
          <a:lstStyle/>
          <a:p>
            <a:pPr algn="ctr"/>
            <a:r>
              <a:rPr lang="en-US" altLang="zh-TW">
                <a:latin typeface="Perpetua Titling MT" pitchFamily="18" charset="0"/>
                <a:ea typeface="新細明體" charset="-120"/>
              </a:rPr>
              <a:t>  Inters e ctional</a:t>
            </a:r>
          </a:p>
        </p:txBody>
      </p:sp>
      <p:sp>
        <p:nvSpPr>
          <p:cNvPr id="2066" name="Text Box 18"/>
          <p:cNvSpPr txBox="1">
            <a:spLocks noChangeArrowheads="1"/>
          </p:cNvSpPr>
          <p:nvPr/>
        </p:nvSpPr>
        <p:spPr bwMode="auto">
          <a:xfrm>
            <a:off x="7467600" y="5257800"/>
            <a:ext cx="320675" cy="1190625"/>
          </a:xfrm>
          <a:prstGeom prst="rect">
            <a:avLst/>
          </a:prstGeom>
          <a:noFill/>
          <a:ln w="9525">
            <a:noFill/>
            <a:miter lim="800000"/>
            <a:headEnd/>
            <a:tailEnd/>
          </a:ln>
          <a:effectLst/>
        </p:spPr>
        <p:txBody>
          <a:bodyPr>
            <a:spAutoFit/>
          </a:bodyPr>
          <a:lstStyle/>
          <a:p>
            <a:pPr algn="ctr"/>
            <a:r>
              <a:rPr lang="en-US" altLang="zh-TW">
                <a:latin typeface="Perpetua Titling MT" pitchFamily="18" charset="0"/>
                <a:ea typeface="新細明體" charset="-120"/>
              </a:rPr>
              <a:t>Id</a:t>
            </a:r>
          </a:p>
          <a:p>
            <a:pPr algn="ctr"/>
            <a:r>
              <a:rPr lang="en-US" altLang="zh-TW">
                <a:latin typeface="Perpetua Titling MT" pitchFamily="18" charset="0"/>
                <a:ea typeface="新細明體" charset="-120"/>
              </a:rPr>
              <a:t> </a:t>
            </a:r>
          </a:p>
          <a:p>
            <a:pPr algn="ctr"/>
            <a:r>
              <a:rPr lang="en-US" altLang="zh-TW">
                <a:latin typeface="Perpetua Titling MT" pitchFamily="18" charset="0"/>
                <a:ea typeface="新細明體" charset="-120"/>
              </a:rPr>
              <a:t>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332656"/>
            <a:ext cx="8229600" cy="777875"/>
          </a:xfrm>
        </p:spPr>
        <p:txBody>
          <a:bodyPr/>
          <a:lstStyle/>
          <a:p>
            <a:r>
              <a:rPr lang="en-US" altLang="zh-TW" sz="3200" dirty="0">
                <a:solidFill>
                  <a:schemeClr val="tx1"/>
                </a:solidFill>
                <a:ea typeface="新細明體" charset="-120"/>
              </a:rPr>
              <a:t>Chapter 9:</a:t>
            </a:r>
            <a:r>
              <a:rPr lang="en-US" altLang="zh-TW" sz="3200" dirty="0">
                <a:solidFill>
                  <a:srgbClr val="CC3300"/>
                </a:solidFill>
                <a:ea typeface="新細明體" charset="-120"/>
              </a:rPr>
              <a:t> </a:t>
            </a:r>
            <a:r>
              <a:rPr lang="en-US" altLang="zh-TW" sz="3200" dirty="0">
                <a:ea typeface="新細明體" charset="-120"/>
              </a:rPr>
              <a:t>Execute Past Your Failures</a:t>
            </a:r>
          </a:p>
        </p:txBody>
      </p:sp>
      <p:sp>
        <p:nvSpPr>
          <p:cNvPr id="18435" name="Rectangle 3"/>
          <p:cNvSpPr>
            <a:spLocks noGrp="1" noChangeArrowheads="1"/>
          </p:cNvSpPr>
          <p:nvPr>
            <p:ph type="body" idx="1"/>
          </p:nvPr>
        </p:nvSpPr>
        <p:spPr/>
        <p:txBody>
          <a:bodyPr/>
          <a:lstStyle/>
          <a:p>
            <a:pPr>
              <a:buFontTx/>
              <a:buBlip>
                <a:blip r:embed="rId2"/>
              </a:buBlip>
            </a:pPr>
            <a:r>
              <a:rPr lang="en-US" altLang="zh-TW" sz="2800">
                <a:latin typeface="Times New Roman" pitchFamily="18" charset="0"/>
                <a:ea typeface="新細明體" charset="-120"/>
              </a:rPr>
              <a:t>An </a:t>
            </a:r>
            <a:r>
              <a:rPr lang="en-US" altLang="zh-TW" sz="2800" i="1">
                <a:effectLst>
                  <a:outerShdw blurRad="38100" dist="38100" dir="2700000" algn="tl">
                    <a:srgbClr val="C0C0C0"/>
                  </a:outerShdw>
                </a:effectLst>
                <a:latin typeface="Times New Roman" pitchFamily="18" charset="0"/>
                <a:ea typeface="新細明體" charset="-120"/>
              </a:rPr>
              <a:t>Intersectional Idea</a:t>
            </a:r>
            <a:r>
              <a:rPr lang="en-US" altLang="zh-TW" sz="2800">
                <a:latin typeface="Times New Roman" pitchFamily="18" charset="0"/>
                <a:ea typeface="新細明體" charset="-120"/>
              </a:rPr>
              <a:t> can go in any number of directions. We don’t know which will work until we try them out. </a:t>
            </a:r>
          </a:p>
          <a:p>
            <a:pPr>
              <a:buFontTx/>
              <a:buBlip>
                <a:blip r:embed="rId2"/>
              </a:buBlip>
            </a:pPr>
            <a:r>
              <a:rPr lang="en-US" altLang="zh-TW" sz="2800">
                <a:latin typeface="Times New Roman" pitchFamily="18" charset="0"/>
                <a:ea typeface="新細明體" charset="-120"/>
              </a:rPr>
              <a:t>Successful execution of intersectional ideas </a:t>
            </a:r>
            <a:r>
              <a:rPr lang="en-US" altLang="zh-TW" sz="2800" i="1">
                <a:latin typeface="Times New Roman" pitchFamily="18" charset="0"/>
                <a:ea typeface="新細明體" charset="-120"/>
              </a:rPr>
              <a:t>does not</a:t>
            </a:r>
            <a:r>
              <a:rPr lang="en-US" altLang="zh-TW" sz="2800">
                <a:latin typeface="Times New Roman" pitchFamily="18" charset="0"/>
                <a:ea typeface="新細明體" charset="-120"/>
              </a:rPr>
              <a:t> come from planning for success, but planning for failure.</a:t>
            </a:r>
          </a:p>
          <a:p>
            <a:endParaRPr lang="en-US" altLang="zh-TW">
              <a:ea typeface="新細明體" charset="-120"/>
            </a:endParaRPr>
          </a:p>
        </p:txBody>
      </p:sp>
      <p:pic>
        <p:nvPicPr>
          <p:cNvPr id="18436" name="Picture 4" descr="MCj03400100000[1]"/>
          <p:cNvPicPr>
            <a:picLocks noChangeAspect="1" noChangeArrowheads="1"/>
          </p:cNvPicPr>
          <p:nvPr/>
        </p:nvPicPr>
        <p:blipFill>
          <a:blip r:embed="rId3" cstate="print"/>
          <a:srcRect/>
          <a:stretch>
            <a:fillRect/>
          </a:stretch>
        </p:blipFill>
        <p:spPr bwMode="auto">
          <a:xfrm>
            <a:off x="609600" y="457200"/>
            <a:ext cx="868363" cy="911225"/>
          </a:xfrm>
          <a:prstGeom prst="rect">
            <a:avLst/>
          </a:prstGeom>
          <a:noFill/>
        </p:spPr>
      </p:pic>
      <p:sp>
        <p:nvSpPr>
          <p:cNvPr id="18437" name="Rectangle 5"/>
          <p:cNvSpPr>
            <a:spLocks noChangeArrowheads="1"/>
          </p:cNvSpPr>
          <p:nvPr/>
        </p:nvSpPr>
        <p:spPr bwMode="auto">
          <a:xfrm>
            <a:off x="914400" y="4694238"/>
            <a:ext cx="7010400" cy="915987"/>
          </a:xfrm>
          <a:prstGeom prst="rect">
            <a:avLst/>
          </a:prstGeom>
          <a:noFill/>
          <a:ln w="9525">
            <a:noFill/>
            <a:miter lim="800000"/>
            <a:headEnd/>
            <a:tailEnd/>
          </a:ln>
          <a:effectLst/>
        </p:spPr>
        <p:txBody>
          <a:bodyPr anchor="ctr">
            <a:spAutoFit/>
          </a:bodyPr>
          <a:lstStyle/>
          <a:p>
            <a:r>
              <a:rPr lang="en-US" altLang="zh-TW">
                <a:ea typeface="新細明體" charset="-120"/>
              </a:rPr>
              <a:t>Intersection ideas and inventions are surprising and open up new fields, usually today taking advantage of opportunities offered by changes in population, science, and computation.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447800" y="685800"/>
            <a:ext cx="7239000" cy="731838"/>
          </a:xfrm>
        </p:spPr>
        <p:txBody>
          <a:bodyPr/>
          <a:lstStyle/>
          <a:p>
            <a:pPr algn="l"/>
            <a:r>
              <a:rPr lang="en-US" altLang="zh-TW" sz="2800" dirty="0">
                <a:solidFill>
                  <a:schemeClr val="tx1"/>
                </a:solidFill>
                <a:ea typeface="新細明體" charset="-120"/>
              </a:rPr>
              <a:t>Chapter 10: </a:t>
            </a:r>
            <a:r>
              <a:rPr lang="en-US" altLang="zh-TW" sz="2800" dirty="0">
                <a:ea typeface="新細明體" charset="-120"/>
              </a:rPr>
              <a:t>How to Succeed in Failure</a:t>
            </a:r>
            <a:br>
              <a:rPr lang="en-US" altLang="zh-TW" sz="2800" dirty="0">
                <a:ea typeface="新細明體" charset="-120"/>
              </a:rPr>
            </a:br>
            <a:r>
              <a:rPr lang="en-US" altLang="zh-TW" sz="2800" dirty="0">
                <a:ea typeface="新細明體" charset="-120"/>
              </a:rPr>
              <a:t>Palm Pilots and Counterproductive Carrots</a:t>
            </a:r>
            <a:br>
              <a:rPr lang="en-US" altLang="zh-TW" sz="2800" dirty="0">
                <a:ea typeface="新細明體" charset="-120"/>
              </a:rPr>
            </a:br>
            <a:endParaRPr lang="en-US" altLang="zh-TW" sz="2800" dirty="0">
              <a:ea typeface="新細明體" charset="-120"/>
            </a:endParaRPr>
          </a:p>
        </p:txBody>
      </p:sp>
      <p:sp>
        <p:nvSpPr>
          <p:cNvPr id="7171" name="Rectangle 3"/>
          <p:cNvSpPr>
            <a:spLocks noGrp="1" noChangeArrowheads="1"/>
          </p:cNvSpPr>
          <p:nvPr>
            <p:ph type="body" idx="1"/>
          </p:nvPr>
        </p:nvSpPr>
        <p:spPr/>
        <p:txBody>
          <a:bodyPr/>
          <a:lstStyle/>
          <a:p>
            <a:pPr>
              <a:buFontTx/>
              <a:buNone/>
            </a:pPr>
            <a:endParaRPr lang="en-US" altLang="zh-TW">
              <a:ea typeface="新細明體" charset="-120"/>
            </a:endParaRPr>
          </a:p>
          <a:p>
            <a:endParaRPr lang="en-US" altLang="zh-TW">
              <a:ea typeface="新細明體" charset="-120"/>
            </a:endParaRPr>
          </a:p>
        </p:txBody>
      </p:sp>
      <p:pic>
        <p:nvPicPr>
          <p:cNvPr id="7173" name="Picture 5" descr="MCj03400920000[1]"/>
          <p:cNvPicPr>
            <a:picLocks noChangeAspect="1" noChangeArrowheads="1"/>
          </p:cNvPicPr>
          <p:nvPr/>
        </p:nvPicPr>
        <p:blipFill>
          <a:blip r:embed="rId2" cstate="print"/>
          <a:srcRect/>
          <a:stretch>
            <a:fillRect/>
          </a:stretch>
        </p:blipFill>
        <p:spPr bwMode="auto">
          <a:xfrm>
            <a:off x="457200" y="457200"/>
            <a:ext cx="911225" cy="911225"/>
          </a:xfrm>
          <a:prstGeom prst="rect">
            <a:avLst/>
          </a:prstGeom>
          <a:noFill/>
        </p:spPr>
      </p:pic>
      <p:sp>
        <p:nvSpPr>
          <p:cNvPr id="7174" name="Rectangle 6"/>
          <p:cNvSpPr>
            <a:spLocks noChangeArrowheads="1"/>
          </p:cNvSpPr>
          <p:nvPr/>
        </p:nvSpPr>
        <p:spPr bwMode="auto">
          <a:xfrm>
            <a:off x="838200" y="2590800"/>
            <a:ext cx="7315200" cy="2227263"/>
          </a:xfrm>
          <a:prstGeom prst="rect">
            <a:avLst/>
          </a:prstGeom>
          <a:noFill/>
          <a:ln w="9525">
            <a:noFill/>
            <a:miter lim="800000"/>
            <a:headEnd/>
            <a:tailEnd/>
          </a:ln>
          <a:effectLst/>
        </p:spPr>
        <p:txBody>
          <a:bodyPr>
            <a:spAutoFit/>
          </a:bodyPr>
          <a:lstStyle/>
          <a:p>
            <a:pPr>
              <a:buFontTx/>
              <a:buBlip>
                <a:blip r:embed="rId3"/>
              </a:buBlip>
            </a:pPr>
            <a:r>
              <a:rPr lang="en-US" altLang="zh-TW" sz="2800">
                <a:ea typeface="新細明體" charset="-120"/>
              </a:rPr>
              <a:t>Try ideas that fail in order to find those that won’t</a:t>
            </a:r>
          </a:p>
          <a:p>
            <a:pPr>
              <a:buFontTx/>
              <a:buBlip>
                <a:blip r:embed="rId3"/>
              </a:buBlip>
            </a:pPr>
            <a:r>
              <a:rPr lang="en-US" altLang="zh-TW" sz="2800">
                <a:ea typeface="新細明體" charset="-120"/>
              </a:rPr>
              <a:t> Reserve/Budget resources for trial and error</a:t>
            </a:r>
          </a:p>
          <a:p>
            <a:pPr>
              <a:buFontTx/>
              <a:buBlip>
                <a:blip r:embed="rId3"/>
              </a:buBlip>
            </a:pPr>
            <a:r>
              <a:rPr lang="en-US" altLang="zh-TW" sz="2800">
                <a:ea typeface="新細明體" charset="-120"/>
              </a:rPr>
              <a:t> Remain motivated</a:t>
            </a:r>
          </a:p>
        </p:txBody>
      </p:sp>
      <p:pic>
        <p:nvPicPr>
          <p:cNvPr id="7176" name="Picture 8" descr="MCj04360770000[1]"/>
          <p:cNvPicPr>
            <a:picLocks noChangeAspect="1" noChangeArrowheads="1"/>
          </p:cNvPicPr>
          <p:nvPr/>
        </p:nvPicPr>
        <p:blipFill>
          <a:blip r:embed="rId4" cstate="print"/>
          <a:srcRect/>
          <a:stretch>
            <a:fillRect/>
          </a:stretch>
        </p:blipFill>
        <p:spPr bwMode="auto">
          <a:xfrm>
            <a:off x="838200" y="4953000"/>
            <a:ext cx="1841500" cy="1304925"/>
          </a:xfrm>
          <a:prstGeom prst="rect">
            <a:avLst/>
          </a:prstGeom>
          <a:noFill/>
        </p:spPr>
      </p:pic>
      <p:pic>
        <p:nvPicPr>
          <p:cNvPr id="7179" name="Picture 11" descr="MCj03253580000[1]"/>
          <p:cNvPicPr>
            <a:picLocks noChangeAspect="1" noChangeArrowheads="1"/>
          </p:cNvPicPr>
          <p:nvPr/>
        </p:nvPicPr>
        <p:blipFill>
          <a:blip r:embed="rId5" cstate="print"/>
          <a:srcRect/>
          <a:stretch>
            <a:fillRect/>
          </a:stretch>
        </p:blipFill>
        <p:spPr bwMode="auto">
          <a:xfrm>
            <a:off x="6629400" y="5105400"/>
            <a:ext cx="1808163" cy="1474788"/>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noFill/>
          <a:ln/>
        </p:spPr>
        <p:txBody>
          <a:bodyPr/>
          <a:lstStyle/>
          <a:p>
            <a:r>
              <a:rPr lang="en-US" altLang="zh-TW" dirty="0">
                <a:solidFill>
                  <a:schemeClr val="tx1"/>
                </a:solidFill>
                <a:ea typeface="新細明體" charset="-120"/>
              </a:rPr>
              <a:t>What is the Medici Effect ?</a:t>
            </a:r>
          </a:p>
        </p:txBody>
      </p:sp>
      <p:sp>
        <p:nvSpPr>
          <p:cNvPr id="7171" name="Rectangle 3"/>
          <p:cNvSpPr>
            <a:spLocks noChangeArrowheads="1"/>
          </p:cNvSpPr>
          <p:nvPr/>
        </p:nvSpPr>
        <p:spPr bwMode="auto">
          <a:xfrm>
            <a:off x="863600" y="1735138"/>
            <a:ext cx="7488238" cy="3016250"/>
          </a:xfrm>
          <a:prstGeom prst="rect">
            <a:avLst/>
          </a:prstGeom>
          <a:noFill/>
          <a:ln w="9525">
            <a:noFill/>
            <a:miter lim="800000"/>
            <a:headEnd/>
            <a:tailEnd/>
          </a:ln>
          <a:effectLst/>
        </p:spPr>
        <p:txBody>
          <a:bodyPr lIns="92075" tIns="46038" rIns="92075" bIns="46038">
            <a:spAutoFit/>
          </a:bodyPr>
          <a:lstStyle/>
          <a:p>
            <a:pPr>
              <a:buFontTx/>
              <a:buChar char="•"/>
            </a:pPr>
            <a:r>
              <a:rPr lang="en-US" altLang="zh-TW" sz="3200">
                <a:ea typeface="新細明體" charset="-120"/>
              </a:rPr>
              <a:t>Groundbreaking innovations can best be created in the Intersections where cultures, domains and disciplines stream together.</a:t>
            </a:r>
          </a:p>
          <a:p>
            <a:pPr>
              <a:buFontTx/>
              <a:buChar char="•"/>
            </a:pPr>
            <a:r>
              <a:rPr lang="en-US" altLang="zh-TW" sz="3200">
                <a:ea typeface="新細明體" charset="-120"/>
              </a:rPr>
              <a:t>This kind of remarkable innovations are called the Medici Effect.</a:t>
            </a:r>
          </a:p>
        </p:txBody>
      </p:sp>
    </p:spTree>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74638"/>
            <a:ext cx="7467600" cy="1143000"/>
          </a:xfrm>
        </p:spPr>
        <p:txBody>
          <a:bodyPr/>
          <a:lstStyle/>
          <a:p>
            <a:pPr algn="l"/>
            <a:r>
              <a:rPr lang="en-US" altLang="zh-TW" sz="3200">
                <a:ea typeface="新細明體" charset="-120"/>
              </a:rPr>
              <a:t>The Relationship Of Multiple Ideas To New Product Development Success</a:t>
            </a:r>
          </a:p>
        </p:txBody>
      </p:sp>
      <p:sp>
        <p:nvSpPr>
          <p:cNvPr id="19459" name="Rectangle 3"/>
          <p:cNvSpPr>
            <a:spLocks noGrp="1" noChangeArrowheads="1"/>
          </p:cNvSpPr>
          <p:nvPr>
            <p:ph type="body" idx="1"/>
          </p:nvPr>
        </p:nvSpPr>
        <p:spPr>
          <a:xfrm>
            <a:off x="457200" y="1600200"/>
            <a:ext cx="8229600" cy="3505200"/>
          </a:xfrm>
        </p:spPr>
        <p:txBody>
          <a:bodyPr/>
          <a:lstStyle/>
          <a:p>
            <a:pPr>
              <a:lnSpc>
                <a:spcPct val="90000"/>
              </a:lnSpc>
            </a:pPr>
            <a:r>
              <a:rPr lang="en-US" altLang="zh-TW" sz="2000">
                <a:ea typeface="新細明體" charset="-120"/>
              </a:rPr>
              <a:t>An estimated 40 percent of </a:t>
            </a:r>
            <a:r>
              <a:rPr lang="en-US" altLang="zh-TW" sz="2000" i="1">
                <a:ea typeface="新細明體" charset="-120"/>
              </a:rPr>
              <a:t>all new products</a:t>
            </a:r>
            <a:r>
              <a:rPr lang="en-US" altLang="zh-TW" sz="2000">
                <a:ea typeface="新細明體" charset="-120"/>
              </a:rPr>
              <a:t> simply fail in the marketplace *</a:t>
            </a:r>
          </a:p>
          <a:p>
            <a:pPr>
              <a:lnSpc>
                <a:spcPct val="90000"/>
              </a:lnSpc>
            </a:pPr>
            <a:r>
              <a:rPr lang="en-US" altLang="zh-TW" sz="2000">
                <a:ea typeface="新細明體" charset="-120"/>
              </a:rPr>
              <a:t>It takes as many as 25 ideas to generate one success In the consumer products industry.**</a:t>
            </a:r>
          </a:p>
          <a:p>
            <a:pPr>
              <a:lnSpc>
                <a:spcPct val="90000"/>
              </a:lnSpc>
            </a:pPr>
            <a:r>
              <a:rPr lang="en-US" altLang="zh-TW" sz="2000">
                <a:ea typeface="新細明體" charset="-120"/>
              </a:rPr>
              <a:t>In  the biotech industry &amp; pharmaceutical companies there are an increasing number of new drug candidates, and lower percentages are making it to later stages. Between 1998 and 2002, 48 percent of drugs in the pipeline were at the discovery stage.***</a:t>
            </a:r>
          </a:p>
          <a:p>
            <a:pPr>
              <a:lnSpc>
                <a:spcPct val="90000"/>
              </a:lnSpc>
            </a:pPr>
            <a:r>
              <a:rPr lang="en-US" altLang="zh-TW" sz="2000">
                <a:ea typeface="新細明體" charset="-120"/>
              </a:rPr>
              <a:t>The ‘best’ organizations recognized one product success for every four new product ideas, while the ‘rest’ see just under 10 percent of new product ideas reaching fruition. </a:t>
            </a:r>
          </a:p>
        </p:txBody>
      </p:sp>
      <p:sp>
        <p:nvSpPr>
          <p:cNvPr id="19460" name="Rectangle 4"/>
          <p:cNvSpPr>
            <a:spLocks noChangeArrowheads="1"/>
          </p:cNvSpPr>
          <p:nvPr/>
        </p:nvSpPr>
        <p:spPr bwMode="auto">
          <a:xfrm>
            <a:off x="609600" y="5562600"/>
            <a:ext cx="8229600" cy="457200"/>
          </a:xfrm>
          <a:prstGeom prst="rect">
            <a:avLst/>
          </a:prstGeom>
          <a:noFill/>
          <a:ln w="9525">
            <a:noFill/>
            <a:miter lim="800000"/>
            <a:headEnd/>
            <a:tailEnd/>
          </a:ln>
          <a:effectLst/>
        </p:spPr>
        <p:txBody>
          <a:bodyPr anchor="ctr">
            <a:spAutoFit/>
          </a:bodyPr>
          <a:lstStyle/>
          <a:p>
            <a:r>
              <a:rPr lang="en-US" altLang="zh-TW" sz="1200">
                <a:ea typeface="新細明體" charset="-120"/>
              </a:rPr>
              <a:t>**Abbie Griffin, “PDMA Research on New Product Development Practices: Updating Trends and Benchmarking Best Practices,” Journal of Product Innovation Management (1997, 14): 429-458. </a:t>
            </a:r>
          </a:p>
        </p:txBody>
      </p:sp>
      <p:sp>
        <p:nvSpPr>
          <p:cNvPr id="19461" name="Rectangle 5"/>
          <p:cNvSpPr>
            <a:spLocks noChangeArrowheads="1"/>
          </p:cNvSpPr>
          <p:nvPr/>
        </p:nvSpPr>
        <p:spPr bwMode="auto">
          <a:xfrm>
            <a:off x="609600" y="5105400"/>
            <a:ext cx="7772400" cy="457200"/>
          </a:xfrm>
          <a:prstGeom prst="rect">
            <a:avLst/>
          </a:prstGeom>
          <a:noFill/>
          <a:ln w="9525">
            <a:noFill/>
            <a:miter lim="800000"/>
            <a:headEnd/>
            <a:tailEnd/>
          </a:ln>
          <a:effectLst/>
        </p:spPr>
        <p:txBody>
          <a:bodyPr anchor="ctr">
            <a:spAutoFit/>
          </a:bodyPr>
          <a:lstStyle/>
          <a:p>
            <a:r>
              <a:rPr lang="en-US" altLang="zh-TW" sz="1200">
                <a:ea typeface="新細明體" charset="-120"/>
              </a:rPr>
              <a:t>*Philip H. Francis, </a:t>
            </a:r>
            <a:r>
              <a:rPr lang="en-US" altLang="zh-TW" sz="1200" b="1">
                <a:ea typeface="新細明體" charset="-120"/>
              </a:rPr>
              <a:t>New Product Development — the Soul of the Enterprise, </a:t>
            </a:r>
            <a:r>
              <a:rPr lang="en-US" altLang="zh-TW" sz="1200">
                <a:ea typeface="新細明體" charset="-120"/>
              </a:rPr>
              <a:t> Mechanical Engineering, 3/14/03.</a:t>
            </a:r>
          </a:p>
        </p:txBody>
      </p:sp>
      <p:pic>
        <p:nvPicPr>
          <p:cNvPr id="19463" name="Picture 7" descr="MCj02900800000[1]"/>
          <p:cNvPicPr>
            <a:picLocks noChangeAspect="1" noChangeArrowheads="1"/>
          </p:cNvPicPr>
          <p:nvPr/>
        </p:nvPicPr>
        <p:blipFill>
          <a:blip r:embed="rId2" cstate="print"/>
          <a:srcRect/>
          <a:stretch>
            <a:fillRect/>
          </a:stretch>
        </p:blipFill>
        <p:spPr bwMode="auto">
          <a:xfrm flipH="1">
            <a:off x="7467600" y="76200"/>
            <a:ext cx="1371600" cy="1606550"/>
          </a:xfrm>
          <a:prstGeom prst="rect">
            <a:avLst/>
          </a:prstGeom>
          <a:noFill/>
        </p:spPr>
      </p:pic>
      <p:sp>
        <p:nvSpPr>
          <p:cNvPr id="19464" name="Rectangle 8"/>
          <p:cNvSpPr>
            <a:spLocks noChangeArrowheads="1"/>
          </p:cNvSpPr>
          <p:nvPr/>
        </p:nvSpPr>
        <p:spPr bwMode="auto">
          <a:xfrm>
            <a:off x="609600" y="6096000"/>
            <a:ext cx="8229600" cy="274638"/>
          </a:xfrm>
          <a:prstGeom prst="rect">
            <a:avLst/>
          </a:prstGeom>
          <a:noFill/>
          <a:ln w="9525">
            <a:noFill/>
            <a:miter lim="800000"/>
            <a:headEnd/>
            <a:tailEnd/>
          </a:ln>
          <a:effectLst/>
        </p:spPr>
        <p:txBody>
          <a:bodyPr anchor="ctr">
            <a:spAutoFit/>
          </a:bodyPr>
          <a:lstStyle/>
          <a:p>
            <a:r>
              <a:rPr lang="en-US" altLang="zh-TW" sz="1200">
                <a:ea typeface="新細明體" charset="-120"/>
              </a:rPr>
              <a:t>*** H.S. Ayoub, The Biotech Industry: 30 Years of Failure , Biotech Investor., 1/7/2007</a:t>
            </a:r>
          </a:p>
        </p:txBody>
      </p:sp>
      <p:sp>
        <p:nvSpPr>
          <p:cNvPr id="19465" name="Rectangle 9"/>
          <p:cNvSpPr>
            <a:spLocks noChangeArrowheads="1"/>
          </p:cNvSpPr>
          <p:nvPr/>
        </p:nvSpPr>
        <p:spPr bwMode="auto">
          <a:xfrm>
            <a:off x="685800" y="6400800"/>
            <a:ext cx="6324600" cy="384175"/>
          </a:xfrm>
          <a:prstGeom prst="rect">
            <a:avLst/>
          </a:prstGeom>
          <a:noFill/>
          <a:ln w="9525">
            <a:noFill/>
            <a:miter lim="800000"/>
            <a:headEnd/>
            <a:tailEnd/>
          </a:ln>
          <a:effectLst/>
        </p:spPr>
        <p:txBody>
          <a:bodyPr>
            <a:spAutoFit/>
          </a:bodyPr>
          <a:lstStyle/>
          <a:p>
            <a:pPr>
              <a:lnSpc>
                <a:spcPct val="80000"/>
              </a:lnSpc>
              <a:spcBef>
                <a:spcPct val="20000"/>
              </a:spcBef>
            </a:pPr>
            <a:r>
              <a:rPr lang="en-US" altLang="zh-TW" sz="1200">
                <a:ea typeface="新細明體" charset="-120"/>
              </a:rPr>
              <a:t>**** Product Development and Management Association (PDMA) Foundation 2004 Comparative Assessment Study (CPAS)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52400" y="533400"/>
            <a:ext cx="6172200" cy="715963"/>
          </a:xfrm>
        </p:spPr>
        <p:txBody>
          <a:bodyPr/>
          <a:lstStyle/>
          <a:p>
            <a:r>
              <a:rPr lang="en-US" altLang="zh-TW" sz="3200" dirty="0">
                <a:solidFill>
                  <a:schemeClr val="tx1"/>
                </a:solidFill>
                <a:ea typeface="新細明體" charset="-120"/>
              </a:rPr>
              <a:t>How do you reward failure?</a:t>
            </a:r>
          </a:p>
        </p:txBody>
      </p:sp>
      <p:sp>
        <p:nvSpPr>
          <p:cNvPr id="20483" name="Rectangle 3"/>
          <p:cNvSpPr>
            <a:spLocks noGrp="1" noChangeArrowheads="1"/>
          </p:cNvSpPr>
          <p:nvPr>
            <p:ph type="body" idx="1"/>
          </p:nvPr>
        </p:nvSpPr>
        <p:spPr>
          <a:xfrm>
            <a:off x="457200" y="2438400"/>
            <a:ext cx="8229600" cy="3687763"/>
          </a:xfrm>
        </p:spPr>
        <p:txBody>
          <a:bodyPr/>
          <a:lstStyle/>
          <a:p>
            <a:pPr marL="381000" indent="-381000">
              <a:lnSpc>
                <a:spcPct val="90000"/>
              </a:lnSpc>
              <a:buFontTx/>
              <a:buBlip>
                <a:blip r:embed="rId2"/>
              </a:buBlip>
            </a:pPr>
            <a:r>
              <a:rPr lang="en-US" altLang="zh-TW" sz="2400">
                <a:ea typeface="新細明體" charset="-120"/>
              </a:rPr>
              <a:t>Make sure people are aware that failure to execute ideas is the greatest failure, and that it will be punished.</a:t>
            </a:r>
          </a:p>
          <a:p>
            <a:pPr marL="381000" indent="-381000">
              <a:lnSpc>
                <a:spcPct val="90000"/>
              </a:lnSpc>
              <a:buFontTx/>
              <a:buBlip>
                <a:blip r:embed="rId2"/>
              </a:buBlip>
            </a:pPr>
            <a:r>
              <a:rPr lang="en-US" altLang="zh-TW" sz="2400">
                <a:ea typeface="新細明體" charset="-120"/>
              </a:rPr>
              <a:t>Make sure everyone learns from past failures; do </a:t>
            </a:r>
            <a:r>
              <a:rPr lang="en-US" altLang="zh-TW" sz="2400" i="1">
                <a:ea typeface="新細明體" charset="-120"/>
              </a:rPr>
              <a:t>not </a:t>
            </a:r>
            <a:r>
              <a:rPr lang="en-US" altLang="zh-TW" sz="2400">
                <a:ea typeface="新細明體" charset="-120"/>
              </a:rPr>
              <a:t>reward the same mistakes over and over again.</a:t>
            </a:r>
          </a:p>
          <a:p>
            <a:pPr marL="381000" indent="-381000">
              <a:lnSpc>
                <a:spcPct val="90000"/>
              </a:lnSpc>
              <a:buFontTx/>
              <a:buBlip>
                <a:blip r:embed="rId2"/>
              </a:buBlip>
            </a:pPr>
            <a:r>
              <a:rPr lang="en-US" altLang="zh-TW" sz="2400">
                <a:ea typeface="新細明體" charset="-120"/>
              </a:rPr>
              <a:t>If people show low failure rates, be suspicious. Maybe they are not taking enough risks; maybe they are hiding their mistakes, rather than allowing others in the organization to learn from them.</a:t>
            </a:r>
          </a:p>
          <a:p>
            <a:pPr marL="381000" indent="-381000">
              <a:lnSpc>
                <a:spcPct val="90000"/>
              </a:lnSpc>
              <a:buFontTx/>
              <a:buBlip>
                <a:blip r:embed="rId2"/>
              </a:buBlip>
            </a:pPr>
            <a:r>
              <a:rPr lang="en-US" altLang="zh-TW" sz="2400">
                <a:ea typeface="新細明體" charset="-120"/>
              </a:rPr>
              <a:t>Hire people who have intelligent failures; let others know that’s one reason they were hired.</a:t>
            </a:r>
          </a:p>
          <a:p>
            <a:pPr marL="381000" indent="-381000">
              <a:lnSpc>
                <a:spcPct val="90000"/>
              </a:lnSpc>
              <a:buFontTx/>
              <a:buBlip>
                <a:blip r:embed="rId2"/>
              </a:buBlip>
            </a:pPr>
            <a:endParaRPr lang="en-US" altLang="zh-TW" sz="2400">
              <a:ea typeface="新細明體" charset="-120"/>
            </a:endParaRPr>
          </a:p>
        </p:txBody>
      </p:sp>
      <p:sp>
        <p:nvSpPr>
          <p:cNvPr id="20487" name="Rectangle 7"/>
          <p:cNvSpPr>
            <a:spLocks noChangeArrowheads="1"/>
          </p:cNvSpPr>
          <p:nvPr/>
        </p:nvSpPr>
        <p:spPr bwMode="auto">
          <a:xfrm>
            <a:off x="762000" y="1524000"/>
            <a:ext cx="5486400" cy="641350"/>
          </a:xfrm>
          <a:prstGeom prst="rect">
            <a:avLst/>
          </a:prstGeom>
          <a:solidFill>
            <a:schemeClr val="accent1"/>
          </a:solidFill>
          <a:ln w="9525">
            <a:noFill/>
            <a:miter lim="800000"/>
            <a:headEnd/>
            <a:tailEnd/>
          </a:ln>
          <a:effectLst/>
        </p:spPr>
        <p:txBody>
          <a:bodyPr>
            <a:spAutoFit/>
          </a:bodyPr>
          <a:lstStyle/>
          <a:p>
            <a:r>
              <a:rPr lang="en-US" altLang="zh-TW">
                <a:ea typeface="新細明體" charset="-120"/>
              </a:rPr>
              <a:t>Robert Sutton “Inaction is far worse than failure in terms of assessing innovative effort.</a:t>
            </a:r>
          </a:p>
        </p:txBody>
      </p:sp>
      <p:pic>
        <p:nvPicPr>
          <p:cNvPr id="20488" name="Picture 8"/>
          <p:cNvPicPr>
            <a:picLocks noChangeAspect="1" noChangeArrowheads="1"/>
          </p:cNvPicPr>
          <p:nvPr/>
        </p:nvPicPr>
        <p:blipFill>
          <a:blip r:embed="rId3" cstate="print"/>
          <a:srcRect/>
          <a:stretch>
            <a:fillRect/>
          </a:stretch>
        </p:blipFill>
        <p:spPr bwMode="auto">
          <a:xfrm>
            <a:off x="6705600" y="152400"/>
            <a:ext cx="1689100" cy="2286000"/>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l"/>
            <a:r>
              <a:rPr lang="en-US" altLang="zh-TW" sz="3200" dirty="0">
                <a:solidFill>
                  <a:schemeClr val="tx1"/>
                </a:solidFill>
                <a:ea typeface="新細明體" charset="-120"/>
              </a:rPr>
              <a:t>Reserve Resources for Many Trials</a:t>
            </a:r>
          </a:p>
        </p:txBody>
      </p:sp>
      <p:sp>
        <p:nvSpPr>
          <p:cNvPr id="21507" name="Rectangle 3"/>
          <p:cNvSpPr>
            <a:spLocks noGrp="1" noChangeArrowheads="1"/>
          </p:cNvSpPr>
          <p:nvPr>
            <p:ph type="body" idx="1"/>
          </p:nvPr>
        </p:nvSpPr>
        <p:spPr>
          <a:xfrm>
            <a:off x="457200" y="2057400"/>
            <a:ext cx="8229600" cy="4525963"/>
          </a:xfrm>
        </p:spPr>
        <p:txBody>
          <a:bodyPr/>
          <a:lstStyle/>
          <a:p>
            <a:pPr>
              <a:lnSpc>
                <a:spcPct val="80000"/>
              </a:lnSpc>
              <a:buFontTx/>
              <a:buBlip>
                <a:blip r:embed="rId2"/>
              </a:buBlip>
            </a:pPr>
            <a:r>
              <a:rPr lang="en-US" altLang="zh-TW" sz="2400">
                <a:ea typeface="新細明體" charset="-120"/>
              </a:rPr>
              <a:t>Be prepared to change your execution plans. You may have drawn them to convince others, motivate yourself, coordinate activities. They will need to be adjusted.</a:t>
            </a:r>
          </a:p>
          <a:p>
            <a:pPr>
              <a:lnSpc>
                <a:spcPct val="80000"/>
              </a:lnSpc>
              <a:buFontTx/>
              <a:buBlip>
                <a:blip r:embed="rId2"/>
              </a:buBlip>
            </a:pPr>
            <a:r>
              <a:rPr lang="en-US" altLang="zh-TW" sz="2400">
                <a:ea typeface="新細明體" charset="-120"/>
              </a:rPr>
              <a:t>If realizing your ideas depends on money, spend it carefully. </a:t>
            </a:r>
          </a:p>
          <a:p>
            <a:pPr>
              <a:lnSpc>
                <a:spcPct val="80000"/>
              </a:lnSpc>
              <a:buFontTx/>
              <a:buBlip>
                <a:blip r:embed="rId2"/>
              </a:buBlip>
            </a:pPr>
            <a:r>
              <a:rPr lang="en-US" altLang="zh-TW" sz="2400">
                <a:ea typeface="新細明體" charset="-120"/>
              </a:rPr>
              <a:t>Reserve enough $$$$ for one or two more attempts. </a:t>
            </a:r>
          </a:p>
          <a:p>
            <a:pPr>
              <a:lnSpc>
                <a:spcPct val="80000"/>
              </a:lnSpc>
              <a:buFontTx/>
              <a:buBlip>
                <a:blip r:embed="rId2"/>
              </a:buBlip>
            </a:pPr>
            <a:r>
              <a:rPr lang="en-US" altLang="zh-TW" sz="2400">
                <a:ea typeface="新細明體" charset="-120"/>
              </a:rPr>
              <a:t>OR . . .find trusted backers who will provide money for several trials.</a:t>
            </a:r>
          </a:p>
          <a:p>
            <a:pPr>
              <a:lnSpc>
                <a:spcPct val="80000"/>
              </a:lnSpc>
              <a:buFontTx/>
              <a:buBlip>
                <a:blip r:embed="rId2"/>
              </a:buBlip>
            </a:pPr>
            <a:r>
              <a:rPr lang="en-US" altLang="zh-TW" sz="2400">
                <a:ea typeface="新細明體" charset="-120"/>
              </a:rPr>
              <a:t>If realizing your idea depends on time, give yourself enough time for several trials and errors.</a:t>
            </a:r>
          </a:p>
          <a:p>
            <a:pPr>
              <a:lnSpc>
                <a:spcPct val="80000"/>
              </a:lnSpc>
              <a:buFontTx/>
              <a:buBlip>
                <a:blip r:embed="rId2"/>
              </a:buBlip>
            </a:pPr>
            <a:r>
              <a:rPr lang="en-US" altLang="zh-TW" sz="2400">
                <a:ea typeface="新細明體" charset="-120"/>
              </a:rPr>
              <a:t>Proceed with extreme caution if your reputation, goodwill, or contacts are riding on a successful execution of your idea on the first try.</a:t>
            </a:r>
          </a:p>
          <a:p>
            <a:pPr>
              <a:lnSpc>
                <a:spcPct val="80000"/>
              </a:lnSpc>
            </a:pPr>
            <a:endParaRPr lang="en-US" altLang="zh-TW" sz="2400">
              <a:ea typeface="新細明體" charset="-120"/>
            </a:endParaRPr>
          </a:p>
        </p:txBody>
      </p:sp>
      <p:pic>
        <p:nvPicPr>
          <p:cNvPr id="21512" name="Picture 8" descr="MCAN00719_0000[1]"/>
          <p:cNvPicPr>
            <a:picLocks noChangeAspect="1" noChangeArrowheads="1"/>
          </p:cNvPicPr>
          <p:nvPr/>
        </p:nvPicPr>
        <p:blipFill>
          <a:blip r:embed="rId3" cstate="print"/>
          <a:srcRect/>
          <a:stretch>
            <a:fillRect/>
          </a:stretch>
        </p:blipFill>
        <p:spPr bwMode="auto">
          <a:xfrm>
            <a:off x="7315200" y="533400"/>
            <a:ext cx="1312863" cy="1582738"/>
          </a:xfrm>
          <a:prstGeom prst="rect">
            <a:avLst/>
          </a:prstGeom>
          <a:noFill/>
        </p:spPr>
      </p:pic>
      <p:pic>
        <p:nvPicPr>
          <p:cNvPr id="21514" name="Picture 10" descr="MCj03357500000[1]"/>
          <p:cNvPicPr>
            <a:picLocks noChangeAspect="1" noChangeArrowheads="1"/>
          </p:cNvPicPr>
          <p:nvPr/>
        </p:nvPicPr>
        <p:blipFill>
          <a:blip r:embed="rId4" cstate="print"/>
          <a:srcRect/>
          <a:stretch>
            <a:fillRect/>
          </a:stretch>
        </p:blipFill>
        <p:spPr bwMode="auto">
          <a:xfrm>
            <a:off x="6248400" y="1447800"/>
            <a:ext cx="1047750" cy="496888"/>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676400" y="533400"/>
            <a:ext cx="7010400" cy="1143000"/>
          </a:xfrm>
        </p:spPr>
        <p:txBody>
          <a:bodyPr/>
          <a:lstStyle/>
          <a:p>
            <a:pPr algn="l"/>
            <a:r>
              <a:rPr lang="en-US" altLang="zh-TW" sz="2800" dirty="0">
                <a:solidFill>
                  <a:schemeClr val="tx1"/>
                </a:solidFill>
                <a:ea typeface="新細明體" charset="-120"/>
              </a:rPr>
              <a:t>Chapter 11: </a:t>
            </a:r>
            <a:r>
              <a:rPr lang="en-US" altLang="zh-TW" sz="2800" dirty="0">
                <a:ea typeface="新細明體" charset="-120"/>
              </a:rPr>
              <a:t>Break Out of Your Network—</a:t>
            </a:r>
            <a:br>
              <a:rPr lang="en-US" altLang="zh-TW" sz="2800" dirty="0">
                <a:ea typeface="新細明體" charset="-120"/>
              </a:rPr>
            </a:br>
            <a:r>
              <a:rPr lang="en-US" altLang="zh-TW" sz="2800" dirty="0">
                <a:ea typeface="新細明體" charset="-120"/>
              </a:rPr>
              <a:t>Ants and Truck Drivers</a:t>
            </a:r>
            <a:br>
              <a:rPr lang="en-US" altLang="zh-TW" sz="2800" dirty="0">
                <a:ea typeface="新細明體" charset="-120"/>
              </a:rPr>
            </a:br>
            <a:endParaRPr lang="en-US" altLang="zh-TW" sz="2800" dirty="0">
              <a:ea typeface="新細明體" charset="-120"/>
            </a:endParaRPr>
          </a:p>
        </p:txBody>
      </p:sp>
      <p:sp>
        <p:nvSpPr>
          <p:cNvPr id="13315" name="Rectangle 3"/>
          <p:cNvSpPr>
            <a:spLocks noGrp="1" noChangeArrowheads="1"/>
          </p:cNvSpPr>
          <p:nvPr>
            <p:ph type="body" idx="1"/>
          </p:nvPr>
        </p:nvSpPr>
        <p:spPr/>
        <p:txBody>
          <a:bodyPr/>
          <a:lstStyle/>
          <a:p>
            <a:endParaRPr lang="en-US" altLang="zh-TW" dirty="0">
              <a:ea typeface="新細明體" charset="-120"/>
            </a:endParaRPr>
          </a:p>
          <a:p>
            <a:endParaRPr lang="en-US" altLang="zh-TW" dirty="0">
              <a:ea typeface="新細明體" charset="-120"/>
            </a:endParaRPr>
          </a:p>
        </p:txBody>
      </p:sp>
      <p:sp>
        <p:nvSpPr>
          <p:cNvPr id="13318" name="WordArt 6"/>
          <p:cNvSpPr>
            <a:spLocks noChangeArrowheads="1" noChangeShapeType="1" noTextEdit="1"/>
          </p:cNvSpPr>
          <p:nvPr/>
        </p:nvSpPr>
        <p:spPr bwMode="auto">
          <a:xfrm>
            <a:off x="685800" y="533400"/>
            <a:ext cx="457200" cy="587375"/>
          </a:xfrm>
          <a:prstGeom prst="rect">
            <a:avLst/>
          </a:prstGeom>
        </p:spPr>
        <p:txBody>
          <a:bodyPr wrap="none" fromWordArt="1">
            <a:prstTxWarp prst="textPlain">
              <a:avLst>
                <a:gd name="adj" fmla="val 50000"/>
              </a:avLst>
            </a:prstTxWarp>
          </a:bodyPr>
          <a:lstStyle/>
          <a:p>
            <a:pPr algn="ctr"/>
            <a:r>
              <a:rPr lang="en-US" altLang="zh-TW" sz="3600" kern="10">
                <a:ln w="12700">
                  <a:solidFill>
                    <a:schemeClr val="hlink"/>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Snap ITC"/>
              </a:rPr>
              <a:t>11</a:t>
            </a:r>
            <a:endParaRPr lang="zh-TW" altLang="en-US" sz="3600" kern="10">
              <a:ln w="12700">
                <a:solidFill>
                  <a:schemeClr val="hlink"/>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Snap ITC"/>
            </a:endParaRPr>
          </a:p>
        </p:txBody>
      </p:sp>
      <p:pic>
        <p:nvPicPr>
          <p:cNvPr id="13321" name="Picture 9" descr="MCAN04187_0000[1]"/>
          <p:cNvPicPr>
            <a:picLocks noChangeAspect="1" noChangeArrowheads="1"/>
          </p:cNvPicPr>
          <p:nvPr/>
        </p:nvPicPr>
        <p:blipFill>
          <a:blip r:embed="rId2" cstate="print"/>
          <a:srcRect/>
          <a:stretch>
            <a:fillRect/>
          </a:stretch>
        </p:blipFill>
        <p:spPr bwMode="auto">
          <a:xfrm>
            <a:off x="6781800" y="1066800"/>
            <a:ext cx="1809750" cy="896938"/>
          </a:xfrm>
          <a:prstGeom prst="rect">
            <a:avLst/>
          </a:prstGeom>
          <a:noFill/>
        </p:spPr>
      </p:pic>
      <p:pic>
        <p:nvPicPr>
          <p:cNvPr id="13324" name="Picture 12" descr="MCj02342980000[1]"/>
          <p:cNvPicPr>
            <a:picLocks noChangeAspect="1" noChangeArrowheads="1"/>
          </p:cNvPicPr>
          <p:nvPr/>
        </p:nvPicPr>
        <p:blipFill>
          <a:blip r:embed="rId3" cstate="print"/>
          <a:srcRect/>
          <a:stretch>
            <a:fillRect/>
          </a:stretch>
        </p:blipFill>
        <p:spPr bwMode="auto">
          <a:xfrm>
            <a:off x="381000" y="5183188"/>
            <a:ext cx="2057400" cy="1327150"/>
          </a:xfrm>
          <a:prstGeom prst="rect">
            <a:avLst/>
          </a:prstGeom>
          <a:noFill/>
        </p:spPr>
      </p:pic>
      <p:sp>
        <p:nvSpPr>
          <p:cNvPr id="13326" name="Rectangle 14"/>
          <p:cNvSpPr>
            <a:spLocks noChangeArrowheads="1"/>
          </p:cNvSpPr>
          <p:nvPr/>
        </p:nvSpPr>
        <p:spPr bwMode="auto">
          <a:xfrm>
            <a:off x="1676400" y="2057400"/>
            <a:ext cx="6539675" cy="1938992"/>
          </a:xfrm>
          <a:prstGeom prst="rect">
            <a:avLst/>
          </a:prstGeom>
          <a:noFill/>
          <a:ln w="9525">
            <a:noFill/>
            <a:miter lim="800000"/>
            <a:headEnd/>
            <a:tailEnd/>
          </a:ln>
          <a:effectLst/>
        </p:spPr>
        <p:txBody>
          <a:bodyPr wrap="none">
            <a:spAutoFit/>
          </a:bodyPr>
          <a:lstStyle/>
          <a:p>
            <a:pPr>
              <a:buFontTx/>
              <a:buChar char="•"/>
            </a:pPr>
            <a:r>
              <a:rPr lang="en-US" altLang="zh-TW" sz="2400" dirty="0">
                <a:ea typeface="新細明體" charset="-120"/>
              </a:rPr>
              <a:t>  The Network Paradox</a:t>
            </a:r>
          </a:p>
          <a:p>
            <a:pPr>
              <a:buFontTx/>
              <a:buChar char="•"/>
            </a:pPr>
            <a:r>
              <a:rPr lang="en-US" altLang="zh-TW" sz="2400" dirty="0">
                <a:ea typeface="新細明體" charset="-120"/>
              </a:rPr>
              <a:t>  The Reason We Build Networks</a:t>
            </a:r>
          </a:p>
          <a:p>
            <a:pPr>
              <a:buFontTx/>
              <a:buChar char="•"/>
            </a:pPr>
            <a:r>
              <a:rPr lang="en-US" altLang="zh-TW" sz="2400" dirty="0" smtClean="0">
                <a:ea typeface="新細明體" charset="-120"/>
              </a:rPr>
              <a:t>  Why </a:t>
            </a:r>
            <a:r>
              <a:rPr lang="en-US" altLang="zh-TW" sz="2400" dirty="0">
                <a:ea typeface="新細明體" charset="-120"/>
              </a:rPr>
              <a:t>We Have to Break Away from Networks</a:t>
            </a:r>
          </a:p>
          <a:p>
            <a:pPr>
              <a:buFontTx/>
              <a:buChar char="•"/>
            </a:pPr>
            <a:endParaRPr lang="en-US" altLang="zh-TW" sz="2400" dirty="0">
              <a:ea typeface="新細明體" charset="-120"/>
            </a:endParaRPr>
          </a:p>
          <a:p>
            <a:pPr>
              <a:buFontTx/>
              <a:buChar char="•"/>
            </a:pPr>
            <a:endParaRPr lang="en-US" altLang="zh-TW" sz="2400" dirty="0">
              <a:ea typeface="新細明體" charset="-120"/>
            </a:endParaRPr>
          </a:p>
        </p:txBody>
      </p:sp>
      <p:sp>
        <p:nvSpPr>
          <p:cNvPr id="8" name="文字方塊 7"/>
          <p:cNvSpPr txBox="1"/>
          <p:nvPr/>
        </p:nvSpPr>
        <p:spPr>
          <a:xfrm>
            <a:off x="2987824" y="1484784"/>
            <a:ext cx="4033476" cy="584775"/>
          </a:xfrm>
          <a:prstGeom prst="rect">
            <a:avLst/>
          </a:prstGeom>
          <a:noFill/>
        </p:spPr>
        <p:txBody>
          <a:bodyPr wrap="none" rtlCol="0">
            <a:spAutoFit/>
          </a:bodyPr>
          <a:lstStyle/>
          <a:p>
            <a:r>
              <a:rPr lang="en-US" altLang="zh-TW" sz="3200" dirty="0" smtClean="0"/>
              <a:t>“ Swarm Intelligence”</a:t>
            </a:r>
            <a:endParaRPr lang="zh-TW" altLang="en-US" sz="3200" dirty="0"/>
          </a:p>
        </p:txBody>
      </p:sp>
      <p:sp>
        <p:nvSpPr>
          <p:cNvPr id="9" name="文字方塊 8"/>
          <p:cNvSpPr txBox="1"/>
          <p:nvPr/>
        </p:nvSpPr>
        <p:spPr>
          <a:xfrm>
            <a:off x="1259632" y="3789040"/>
            <a:ext cx="7481664" cy="584775"/>
          </a:xfrm>
          <a:prstGeom prst="rect">
            <a:avLst/>
          </a:prstGeom>
          <a:noFill/>
        </p:spPr>
        <p:txBody>
          <a:bodyPr wrap="none" rtlCol="0">
            <a:spAutoFit/>
          </a:bodyPr>
          <a:lstStyle/>
          <a:p>
            <a:r>
              <a:rPr lang="en-US" altLang="zh-TW" sz="3200" dirty="0" smtClean="0"/>
              <a:t>“ Break Away Traditional Value Network”</a:t>
            </a:r>
            <a:endParaRPr lang="zh-TW" altLang="en-US" sz="3200" dirty="0"/>
          </a:p>
        </p:txBody>
      </p:sp>
      <p:sp>
        <p:nvSpPr>
          <p:cNvPr id="10" name="文字方塊 9"/>
          <p:cNvSpPr txBox="1"/>
          <p:nvPr/>
        </p:nvSpPr>
        <p:spPr>
          <a:xfrm>
            <a:off x="1475657" y="4437112"/>
            <a:ext cx="6624736" cy="707886"/>
          </a:xfrm>
          <a:prstGeom prst="rect">
            <a:avLst/>
          </a:prstGeom>
          <a:noFill/>
        </p:spPr>
        <p:txBody>
          <a:bodyPr wrap="square" rtlCol="0">
            <a:spAutoFit/>
          </a:bodyPr>
          <a:lstStyle/>
          <a:p>
            <a:r>
              <a:rPr lang="en-US" altLang="zh-TW" sz="2000" dirty="0" smtClean="0"/>
              <a:t>e.g. Pixar have used computer-generated graphics to upend the traditional 2D animation market.</a:t>
            </a:r>
            <a:endParaRPr lang="zh-TW" altLang="en-US" sz="20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447800" y="304800"/>
            <a:ext cx="7696200" cy="1143000"/>
          </a:xfrm>
        </p:spPr>
        <p:txBody>
          <a:bodyPr/>
          <a:lstStyle/>
          <a:p>
            <a:pPr algn="l"/>
            <a:r>
              <a:rPr lang="en-US" altLang="zh-TW" sz="2800" dirty="0">
                <a:solidFill>
                  <a:schemeClr val="tx1"/>
                </a:solidFill>
                <a:ea typeface="新細明體" charset="-120"/>
              </a:rPr>
              <a:t>Chapter 12: </a:t>
            </a:r>
            <a:r>
              <a:rPr lang="en-US" altLang="zh-TW" sz="2800" dirty="0">
                <a:ea typeface="新細明體" charset="-120"/>
              </a:rPr>
              <a:t>Leave the Network Behind—</a:t>
            </a:r>
            <a:br>
              <a:rPr lang="en-US" altLang="zh-TW" sz="2800" dirty="0">
                <a:ea typeface="新細明體" charset="-120"/>
              </a:rPr>
            </a:br>
            <a:r>
              <a:rPr lang="en-US" altLang="zh-TW" sz="2800" dirty="0">
                <a:ea typeface="新細明體" charset="-120"/>
              </a:rPr>
              <a:t>Penguins and Meditation</a:t>
            </a:r>
            <a:br>
              <a:rPr lang="en-US" altLang="zh-TW" sz="2800" dirty="0">
                <a:ea typeface="新細明體" charset="-120"/>
              </a:rPr>
            </a:br>
            <a:endParaRPr lang="en-US" altLang="zh-TW" sz="2800" dirty="0">
              <a:ea typeface="新細明體" charset="-120"/>
            </a:endParaRPr>
          </a:p>
        </p:txBody>
      </p:sp>
      <p:sp>
        <p:nvSpPr>
          <p:cNvPr id="14339" name="Rectangle 3"/>
          <p:cNvSpPr>
            <a:spLocks noGrp="1" noChangeArrowheads="1"/>
          </p:cNvSpPr>
          <p:nvPr>
            <p:ph type="body" idx="1"/>
          </p:nvPr>
        </p:nvSpPr>
        <p:spPr/>
        <p:txBody>
          <a:bodyPr/>
          <a:lstStyle/>
          <a:p>
            <a:endParaRPr lang="zh-TW" altLang="zh-TW" dirty="0"/>
          </a:p>
        </p:txBody>
      </p:sp>
      <p:sp>
        <p:nvSpPr>
          <p:cNvPr id="14340" name="Rectangle 4"/>
          <p:cNvSpPr>
            <a:spLocks noChangeArrowheads="1"/>
          </p:cNvSpPr>
          <p:nvPr/>
        </p:nvSpPr>
        <p:spPr bwMode="auto">
          <a:xfrm>
            <a:off x="381000" y="304800"/>
            <a:ext cx="914400" cy="914400"/>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lstStyle/>
          <a:p>
            <a:pPr algn="ctr"/>
            <a:r>
              <a:rPr lang="en-US" altLang="zh-TW" sz="4400">
                <a:solidFill>
                  <a:schemeClr val="bg1"/>
                </a:solidFill>
                <a:latin typeface="Algerian" pitchFamily="82" charset="0"/>
                <a:ea typeface="新細明體" charset="-120"/>
              </a:rPr>
              <a:t>12</a:t>
            </a:r>
          </a:p>
        </p:txBody>
      </p:sp>
      <p:pic>
        <p:nvPicPr>
          <p:cNvPr id="14348" name="Picture 12" descr="MCAN00623_0000[1]"/>
          <p:cNvPicPr>
            <a:picLocks noChangeAspect="1" noChangeArrowheads="1"/>
          </p:cNvPicPr>
          <p:nvPr/>
        </p:nvPicPr>
        <p:blipFill>
          <a:blip r:embed="rId2" cstate="print"/>
          <a:srcRect/>
          <a:stretch>
            <a:fillRect/>
          </a:stretch>
        </p:blipFill>
        <p:spPr bwMode="auto">
          <a:xfrm>
            <a:off x="6999288" y="4343400"/>
            <a:ext cx="1668462" cy="2249488"/>
          </a:xfrm>
          <a:prstGeom prst="rect">
            <a:avLst/>
          </a:prstGeom>
          <a:noFill/>
        </p:spPr>
      </p:pic>
      <p:pic>
        <p:nvPicPr>
          <p:cNvPr id="14355" name="Picture 19" descr="MCj03663080000[1]"/>
          <p:cNvPicPr>
            <a:picLocks noChangeAspect="1" noChangeArrowheads="1"/>
          </p:cNvPicPr>
          <p:nvPr/>
        </p:nvPicPr>
        <p:blipFill>
          <a:blip r:embed="rId3" cstate="print"/>
          <a:srcRect/>
          <a:stretch>
            <a:fillRect/>
          </a:stretch>
        </p:blipFill>
        <p:spPr bwMode="auto">
          <a:xfrm>
            <a:off x="457200" y="4343400"/>
            <a:ext cx="1320800" cy="1863725"/>
          </a:xfrm>
          <a:prstGeom prst="rect">
            <a:avLst/>
          </a:prstGeom>
          <a:noFill/>
        </p:spPr>
      </p:pic>
      <p:sp>
        <p:nvSpPr>
          <p:cNvPr id="7" name="文字方塊 6"/>
          <p:cNvSpPr txBox="1"/>
          <p:nvPr/>
        </p:nvSpPr>
        <p:spPr>
          <a:xfrm>
            <a:off x="1043608" y="2708920"/>
            <a:ext cx="6806672" cy="461665"/>
          </a:xfrm>
          <a:prstGeom prst="rect">
            <a:avLst/>
          </a:prstGeom>
          <a:noFill/>
        </p:spPr>
        <p:txBody>
          <a:bodyPr wrap="none" rtlCol="0">
            <a:spAutoFit/>
          </a:bodyPr>
          <a:lstStyle/>
          <a:p>
            <a:r>
              <a:rPr lang="en-US" altLang="zh-TW" sz="2400" dirty="0" smtClean="0"/>
              <a:t>“Leave the comfort zone and prepare for a fight” </a:t>
            </a:r>
            <a:endParaRPr lang="zh-TW" altLang="en-US" sz="24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981200" y="274638"/>
            <a:ext cx="6705600" cy="1143000"/>
          </a:xfrm>
        </p:spPr>
        <p:txBody>
          <a:bodyPr/>
          <a:lstStyle/>
          <a:p>
            <a:pPr algn="l"/>
            <a:r>
              <a:rPr lang="en-US" altLang="zh-TW" sz="2800" dirty="0">
                <a:solidFill>
                  <a:schemeClr val="tx1"/>
                </a:solidFill>
                <a:ea typeface="新細明體" charset="-120"/>
              </a:rPr>
              <a:t>Chapter 13: </a:t>
            </a:r>
            <a:r>
              <a:rPr lang="en-US" altLang="zh-TW" sz="2800" dirty="0">
                <a:ea typeface="新細明體" charset="-120"/>
              </a:rPr>
              <a:t>Take Risks / Overcome Fear Airplanes and Serial Entrepreneurs</a:t>
            </a:r>
            <a:br>
              <a:rPr lang="en-US" altLang="zh-TW" sz="2800" dirty="0">
                <a:ea typeface="新細明體" charset="-120"/>
              </a:rPr>
            </a:br>
            <a:endParaRPr lang="en-US" altLang="zh-TW" sz="2800" dirty="0">
              <a:ea typeface="新細明體" charset="-120"/>
            </a:endParaRPr>
          </a:p>
        </p:txBody>
      </p:sp>
      <p:sp>
        <p:nvSpPr>
          <p:cNvPr id="15363" name="Rectangle 3"/>
          <p:cNvSpPr>
            <a:spLocks noGrp="1" noChangeArrowheads="1"/>
          </p:cNvSpPr>
          <p:nvPr>
            <p:ph type="body" idx="1"/>
          </p:nvPr>
        </p:nvSpPr>
        <p:spPr>
          <a:xfrm>
            <a:off x="468313" y="1700808"/>
            <a:ext cx="8229600" cy="4636492"/>
          </a:xfrm>
        </p:spPr>
        <p:txBody>
          <a:bodyPr/>
          <a:lstStyle/>
          <a:p>
            <a:r>
              <a:rPr lang="en-US" altLang="zh-TW" dirty="0">
                <a:ea typeface="新細明體" charset="-120"/>
                <a:hlinkClick r:id="rId2"/>
              </a:rPr>
              <a:t>ICONOCLASTS Season 2: Isabella </a:t>
            </a:r>
            <a:r>
              <a:rPr lang="en-US" altLang="zh-TW" b="1" i="1" dirty="0">
                <a:ea typeface="新細明體" charset="-120"/>
                <a:hlinkClick r:id="rId2"/>
              </a:rPr>
              <a:t>Rossellini</a:t>
            </a:r>
            <a:r>
              <a:rPr lang="en-US" altLang="zh-TW" dirty="0">
                <a:ea typeface="新細明體" charset="-120"/>
                <a:hlinkClick r:id="rId2"/>
              </a:rPr>
              <a:t> + Dean </a:t>
            </a:r>
            <a:r>
              <a:rPr lang="en-US" altLang="zh-TW" b="1" i="1" dirty="0" err="1">
                <a:ea typeface="新細明體" charset="-120"/>
                <a:hlinkClick r:id="rId2"/>
              </a:rPr>
              <a:t>Kamen</a:t>
            </a:r>
            <a:r>
              <a:rPr lang="en-US" altLang="zh-TW" dirty="0">
                <a:ea typeface="新細明體" charset="-120"/>
                <a:hlinkClick r:id="rId2"/>
              </a:rPr>
              <a:t> </a:t>
            </a:r>
            <a:endParaRPr lang="en-US" altLang="zh-TW" dirty="0">
              <a:ea typeface="新細明體" charset="-120"/>
            </a:endParaRPr>
          </a:p>
        </p:txBody>
      </p:sp>
      <p:pic>
        <p:nvPicPr>
          <p:cNvPr id="15364" name="Picture 4" descr="MCj02372610000[1]"/>
          <p:cNvPicPr>
            <a:picLocks noChangeAspect="1" noChangeArrowheads="1"/>
          </p:cNvPicPr>
          <p:nvPr/>
        </p:nvPicPr>
        <p:blipFill>
          <a:blip r:embed="rId3" cstate="print"/>
          <a:srcRect/>
          <a:stretch>
            <a:fillRect/>
          </a:stretch>
        </p:blipFill>
        <p:spPr bwMode="auto">
          <a:xfrm>
            <a:off x="457200" y="152400"/>
            <a:ext cx="1392238" cy="1379538"/>
          </a:xfrm>
          <a:prstGeom prst="rect">
            <a:avLst/>
          </a:prstGeom>
          <a:noFill/>
        </p:spPr>
      </p:pic>
      <p:pic>
        <p:nvPicPr>
          <p:cNvPr id="15367" name="Picture 7" descr="MCj03979930000[1]"/>
          <p:cNvPicPr>
            <a:picLocks noChangeAspect="1" noChangeArrowheads="1"/>
          </p:cNvPicPr>
          <p:nvPr/>
        </p:nvPicPr>
        <p:blipFill>
          <a:blip r:embed="rId4" cstate="print"/>
          <a:srcRect/>
          <a:stretch>
            <a:fillRect/>
          </a:stretch>
        </p:blipFill>
        <p:spPr bwMode="auto">
          <a:xfrm>
            <a:off x="395536" y="5589240"/>
            <a:ext cx="1057275" cy="1057275"/>
          </a:xfrm>
          <a:prstGeom prst="rect">
            <a:avLst/>
          </a:prstGeom>
          <a:noFill/>
        </p:spPr>
      </p:pic>
      <p:pic>
        <p:nvPicPr>
          <p:cNvPr id="15368" name="Picture 8" descr="j0195812"/>
          <p:cNvPicPr>
            <a:picLocks noChangeAspect="1" noChangeArrowheads="1"/>
          </p:cNvPicPr>
          <p:nvPr/>
        </p:nvPicPr>
        <p:blipFill>
          <a:blip r:embed="rId5" cstate="print"/>
          <a:srcRect/>
          <a:stretch>
            <a:fillRect/>
          </a:stretch>
        </p:blipFill>
        <p:spPr bwMode="auto">
          <a:xfrm>
            <a:off x="7452320" y="2276872"/>
            <a:ext cx="1555750" cy="1600200"/>
          </a:xfrm>
          <a:prstGeom prst="rect">
            <a:avLst/>
          </a:prstGeom>
          <a:noFill/>
        </p:spPr>
      </p:pic>
      <p:sp>
        <p:nvSpPr>
          <p:cNvPr id="7" name="文字方塊 6"/>
          <p:cNvSpPr txBox="1"/>
          <p:nvPr/>
        </p:nvSpPr>
        <p:spPr>
          <a:xfrm>
            <a:off x="611560" y="2492896"/>
            <a:ext cx="6840760" cy="3046988"/>
          </a:xfrm>
          <a:prstGeom prst="rect">
            <a:avLst/>
          </a:prstGeom>
          <a:noFill/>
        </p:spPr>
        <p:txBody>
          <a:bodyPr wrap="square" rtlCol="0">
            <a:spAutoFit/>
          </a:bodyPr>
          <a:lstStyle/>
          <a:p>
            <a:r>
              <a:rPr lang="en-US" altLang="zh-TW" sz="2400" dirty="0" smtClean="0"/>
              <a:t>The secret is this: If you want to create something revolutionary, head toward the Intersection. The Intersection represents the best chance to innovate because of the explosion of unique concept combinations. It offers a great numerical advantage when looking for fresh ideas. In other words, the Intersection is a low-risk proposition for breaking new ground.</a:t>
            </a:r>
            <a:endParaRPr lang="zh-TW" altLang="en-US" sz="24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295400" y="533400"/>
            <a:ext cx="7391400" cy="884238"/>
          </a:xfrm>
        </p:spPr>
        <p:txBody>
          <a:bodyPr/>
          <a:lstStyle/>
          <a:p>
            <a:pPr algn="l"/>
            <a:r>
              <a:rPr lang="en-US" altLang="zh-TW" sz="2800" dirty="0">
                <a:solidFill>
                  <a:schemeClr val="tx1"/>
                </a:solidFill>
                <a:ea typeface="新細明體" charset="-120"/>
              </a:rPr>
              <a:t>Chapter 14: </a:t>
            </a:r>
            <a:r>
              <a:rPr lang="en-US" altLang="zh-TW" sz="2800" dirty="0">
                <a:ea typeface="新細明體" charset="-120"/>
              </a:rPr>
              <a:t>Adopt a Balanced View of Risk—</a:t>
            </a:r>
            <a:br>
              <a:rPr lang="en-US" altLang="zh-TW" sz="2800" dirty="0">
                <a:ea typeface="新細明體" charset="-120"/>
              </a:rPr>
            </a:br>
            <a:r>
              <a:rPr lang="en-US" altLang="zh-TW" sz="2800" dirty="0">
                <a:ea typeface="新細明體" charset="-120"/>
              </a:rPr>
              <a:t>Elephants and Epidemics</a:t>
            </a:r>
            <a:endParaRPr lang="en-US" altLang="zh-TW" sz="4000" dirty="0">
              <a:ea typeface="新細明體" charset="-120"/>
            </a:endParaRPr>
          </a:p>
        </p:txBody>
      </p:sp>
      <p:sp>
        <p:nvSpPr>
          <p:cNvPr id="16387" name="Rectangle 3"/>
          <p:cNvSpPr>
            <a:spLocks noGrp="1" noChangeArrowheads="1"/>
          </p:cNvSpPr>
          <p:nvPr>
            <p:ph type="body" idx="1"/>
          </p:nvPr>
        </p:nvSpPr>
        <p:spPr>
          <a:xfrm>
            <a:off x="468313" y="1628800"/>
            <a:ext cx="8229600" cy="4708500"/>
          </a:xfrm>
        </p:spPr>
        <p:txBody>
          <a:bodyPr/>
          <a:lstStyle/>
          <a:p>
            <a:r>
              <a:rPr lang="en-US" altLang="zh-TW" i="1" dirty="0" smtClean="0"/>
              <a:t>Prospect Theory: </a:t>
            </a:r>
            <a:r>
              <a:rPr lang="en-US" altLang="zh-TW" dirty="0" smtClean="0"/>
              <a:t>it is not so much that we hate uncertainty, but rather that we fear losing.</a:t>
            </a:r>
            <a:endParaRPr lang="zh-TW" altLang="zh-TW" dirty="0"/>
          </a:p>
        </p:txBody>
      </p:sp>
      <p:sp>
        <p:nvSpPr>
          <p:cNvPr id="16388" name="Text Box 4"/>
          <p:cNvSpPr txBox="1">
            <a:spLocks noChangeArrowheads="1"/>
          </p:cNvSpPr>
          <p:nvPr/>
        </p:nvSpPr>
        <p:spPr bwMode="auto">
          <a:xfrm rot="-21600000">
            <a:off x="304800" y="609600"/>
            <a:ext cx="990600" cy="711200"/>
          </a:xfrm>
          <a:prstGeom prst="rect">
            <a:avLst/>
          </a:prstGeom>
          <a:solidFill>
            <a:schemeClr val="folHlink"/>
          </a:solidFill>
          <a:ln w="9525">
            <a:solidFill>
              <a:schemeClr val="hlink"/>
            </a:solidFill>
            <a:miter lim="800000"/>
            <a:headEnd/>
            <a:tailEnd/>
          </a:ln>
          <a:effectLst/>
        </p:spPr>
        <p:txBody>
          <a:bodyPr>
            <a:spAutoFit/>
          </a:bodyPr>
          <a:lstStyle/>
          <a:p>
            <a:pPr>
              <a:spcBef>
                <a:spcPct val="50000"/>
              </a:spcBef>
            </a:pPr>
            <a:r>
              <a:rPr lang="en-US" altLang="zh-TW" sz="4000">
                <a:latin typeface="Fat" pitchFamily="2" charset="0"/>
                <a:ea typeface="新細明體" charset="-120"/>
              </a:rPr>
              <a:t> </a:t>
            </a:r>
            <a:r>
              <a:rPr lang="en-US" altLang="zh-TW" sz="4000">
                <a:solidFill>
                  <a:schemeClr val="bg1"/>
                </a:solidFill>
                <a:effectLst>
                  <a:outerShdw blurRad="38100" dist="38100" dir="2700000" algn="tl">
                    <a:srgbClr val="000000"/>
                  </a:outerShdw>
                </a:effectLst>
                <a:latin typeface="Fat" pitchFamily="2" charset="0"/>
                <a:ea typeface="新細明體" charset="-120"/>
              </a:rPr>
              <a:t>14</a:t>
            </a:r>
          </a:p>
        </p:txBody>
      </p:sp>
      <p:pic>
        <p:nvPicPr>
          <p:cNvPr id="16391" name="Picture 7" descr="MCj02327880000[1]"/>
          <p:cNvPicPr>
            <a:picLocks noChangeAspect="1" noChangeArrowheads="1"/>
          </p:cNvPicPr>
          <p:nvPr/>
        </p:nvPicPr>
        <p:blipFill>
          <a:blip r:embed="rId2" cstate="print"/>
          <a:srcRect/>
          <a:stretch>
            <a:fillRect/>
          </a:stretch>
        </p:blipFill>
        <p:spPr bwMode="auto">
          <a:xfrm>
            <a:off x="457200" y="4724400"/>
            <a:ext cx="1885950" cy="1873250"/>
          </a:xfrm>
          <a:prstGeom prst="rect">
            <a:avLst/>
          </a:prstGeom>
          <a:noFill/>
        </p:spPr>
      </p:pic>
      <p:pic>
        <p:nvPicPr>
          <p:cNvPr id="16393" name="Picture 9" descr="MCj03340280000[1]"/>
          <p:cNvPicPr>
            <a:picLocks noChangeAspect="1" noChangeArrowheads="1"/>
          </p:cNvPicPr>
          <p:nvPr/>
        </p:nvPicPr>
        <p:blipFill>
          <a:blip r:embed="rId3" cstate="print"/>
          <a:srcRect/>
          <a:stretch>
            <a:fillRect/>
          </a:stretch>
        </p:blipFill>
        <p:spPr bwMode="auto">
          <a:xfrm>
            <a:off x="7086600" y="4648200"/>
            <a:ext cx="1541463" cy="1812925"/>
          </a:xfrm>
          <a:prstGeom prst="rect">
            <a:avLst/>
          </a:prstGeom>
          <a:noFill/>
        </p:spPr>
      </p:pic>
      <p:sp>
        <p:nvSpPr>
          <p:cNvPr id="7" name="文字方塊 6"/>
          <p:cNvSpPr txBox="1"/>
          <p:nvPr/>
        </p:nvSpPr>
        <p:spPr>
          <a:xfrm>
            <a:off x="827584" y="2420888"/>
            <a:ext cx="6744154" cy="2062103"/>
          </a:xfrm>
          <a:prstGeom prst="rect">
            <a:avLst/>
          </a:prstGeom>
          <a:noFill/>
        </p:spPr>
        <p:txBody>
          <a:bodyPr wrap="none" rtlCol="0">
            <a:spAutoFit/>
          </a:bodyPr>
          <a:lstStyle/>
          <a:p>
            <a:r>
              <a:rPr lang="en-US" altLang="zh-TW" dirty="0" smtClean="0"/>
              <a:t>Our irrational reactions to possible loss can easily be observed outside</a:t>
            </a:r>
          </a:p>
          <a:p>
            <a:r>
              <a:rPr lang="en-US" altLang="zh-TW" dirty="0" smtClean="0"/>
              <a:t>of a laboratory. The obvious example is the stock market. When a</a:t>
            </a:r>
          </a:p>
          <a:p>
            <a:r>
              <a:rPr lang="en-US" altLang="zh-TW" dirty="0" smtClean="0"/>
              <a:t>stock has a run-up in value we are likely to sell in order to secure a gain.</a:t>
            </a:r>
          </a:p>
          <a:p>
            <a:r>
              <a:rPr lang="en-US" altLang="zh-TW" dirty="0" smtClean="0"/>
              <a:t>But when the stock drops in value we are more likely to hold on, hoping</a:t>
            </a:r>
          </a:p>
          <a:p>
            <a:r>
              <a:rPr lang="en-US" altLang="zh-TW" dirty="0" smtClean="0"/>
              <a:t>that the trend will reverse. This is not just true for amateur investors;</a:t>
            </a:r>
          </a:p>
          <a:p>
            <a:r>
              <a:rPr lang="en-US" altLang="zh-TW" dirty="0" smtClean="0"/>
              <a:t>it also holds true for professionals. The problem here is that if</a:t>
            </a:r>
          </a:p>
          <a:p>
            <a:r>
              <a:rPr lang="en-US" altLang="zh-TW" dirty="0" smtClean="0"/>
              <a:t>we take chances only when we have something to lose and play it safe</a:t>
            </a:r>
          </a:p>
          <a:p>
            <a:r>
              <a:rPr lang="en-US" altLang="zh-TW" dirty="0" smtClean="0"/>
              <a:t>when we have something to gain, we will be losing in the long run.</a:t>
            </a:r>
            <a:endParaRPr lang="zh-TW" altLang="en-US" dirty="0"/>
          </a:p>
        </p:txBody>
      </p:sp>
      <p:sp>
        <p:nvSpPr>
          <p:cNvPr id="9" name="文字方塊 8"/>
          <p:cNvSpPr txBox="1"/>
          <p:nvPr/>
        </p:nvSpPr>
        <p:spPr>
          <a:xfrm>
            <a:off x="2411760" y="4725144"/>
            <a:ext cx="4536504" cy="923330"/>
          </a:xfrm>
          <a:prstGeom prst="rect">
            <a:avLst/>
          </a:prstGeom>
          <a:noFill/>
        </p:spPr>
        <p:txBody>
          <a:bodyPr wrap="square" rtlCol="0">
            <a:spAutoFit/>
          </a:bodyPr>
          <a:lstStyle/>
          <a:p>
            <a:r>
              <a:rPr lang="en-US" altLang="zh-TW" sz="1800" i="1" dirty="0" smtClean="0"/>
              <a:t>Two important tools for overcoming fear: The first is acknowledging fear and the second is admitting that one can fail.</a:t>
            </a:r>
            <a:endParaRPr lang="zh-TW" altLang="en-US" sz="1800" i="1"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Acknowledge Fear and Risks</a:t>
            </a:r>
            <a:endParaRPr lang="zh-TW" altLang="en-US" dirty="0"/>
          </a:p>
        </p:txBody>
      </p:sp>
      <p:sp>
        <p:nvSpPr>
          <p:cNvPr id="4" name="文字方塊 3"/>
          <p:cNvSpPr txBox="1"/>
          <p:nvPr/>
        </p:nvSpPr>
        <p:spPr>
          <a:xfrm>
            <a:off x="1115616" y="2708920"/>
            <a:ext cx="7272808" cy="830997"/>
          </a:xfrm>
          <a:prstGeom prst="rect">
            <a:avLst/>
          </a:prstGeom>
          <a:noFill/>
        </p:spPr>
        <p:txBody>
          <a:bodyPr wrap="square" rtlCol="0">
            <a:spAutoFit/>
          </a:bodyPr>
          <a:lstStyle/>
          <a:p>
            <a:r>
              <a:rPr lang="en-US" altLang="zh-TW" sz="2400" i="1" dirty="0" smtClean="0"/>
              <a:t>Mark Twain: “Courage is resistance to fear, mastery of fear, not absence of fear.”</a:t>
            </a:r>
            <a:endParaRPr lang="zh-TW" altLang="en-US" sz="2400" i="1" dirty="0"/>
          </a:p>
        </p:txBody>
      </p:sp>
      <p:sp>
        <p:nvSpPr>
          <p:cNvPr id="6" name="文字方塊 5"/>
          <p:cNvSpPr txBox="1"/>
          <p:nvPr/>
        </p:nvSpPr>
        <p:spPr>
          <a:xfrm>
            <a:off x="1187624" y="4653136"/>
            <a:ext cx="4658648" cy="523220"/>
          </a:xfrm>
          <a:prstGeom prst="rect">
            <a:avLst/>
          </a:prstGeom>
          <a:noFill/>
        </p:spPr>
        <p:txBody>
          <a:bodyPr wrap="none" rtlCol="0">
            <a:spAutoFit/>
          </a:bodyPr>
          <a:lstStyle/>
          <a:p>
            <a:r>
              <a:rPr lang="en-US" altLang="zh-TW" sz="2800" b="1" i="1" dirty="0" smtClean="0">
                <a:solidFill>
                  <a:srgbClr val="FF0000"/>
                </a:solidFill>
              </a:rPr>
              <a:t>The Courage to Move On !</a:t>
            </a:r>
            <a:endParaRPr lang="zh-TW" altLang="en-US" sz="2800" b="1" i="1" dirty="0">
              <a:solidFill>
                <a:srgbClr val="FF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676400" y="274638"/>
            <a:ext cx="7010400" cy="1143000"/>
          </a:xfrm>
        </p:spPr>
        <p:txBody>
          <a:bodyPr/>
          <a:lstStyle/>
          <a:p>
            <a:pPr algn="l"/>
            <a:r>
              <a:rPr lang="en-US" altLang="zh-TW" sz="2800" dirty="0">
                <a:solidFill>
                  <a:schemeClr val="tx1"/>
                </a:solidFill>
                <a:ea typeface="新細明體" charset="-120"/>
              </a:rPr>
              <a:t>Chapter 15:  </a:t>
            </a:r>
            <a:r>
              <a:rPr lang="en-US" altLang="zh-TW" sz="2800" dirty="0">
                <a:ea typeface="新細明體" charset="-120"/>
              </a:rPr>
              <a:t>Step into the Intersection … — Create the Medici Effect</a:t>
            </a:r>
          </a:p>
        </p:txBody>
      </p:sp>
      <p:sp>
        <p:nvSpPr>
          <p:cNvPr id="17411" name="Rectangle 3"/>
          <p:cNvSpPr>
            <a:spLocks noGrp="1" noChangeArrowheads="1"/>
          </p:cNvSpPr>
          <p:nvPr>
            <p:ph type="body" idx="1"/>
          </p:nvPr>
        </p:nvSpPr>
        <p:spPr/>
        <p:txBody>
          <a:bodyPr/>
          <a:lstStyle/>
          <a:p>
            <a:r>
              <a:rPr lang="en-US" altLang="zh-TW" dirty="0" smtClean="0"/>
              <a:t>The Intersection is your best chance to innovate.</a:t>
            </a:r>
          </a:p>
          <a:p>
            <a:r>
              <a:rPr lang="en-US" altLang="zh-TW" dirty="0" smtClean="0"/>
              <a:t>The place that drastically increases the chances for unusual combinations to occur</a:t>
            </a:r>
            <a:endParaRPr lang="zh-TW" altLang="zh-TW" dirty="0"/>
          </a:p>
        </p:txBody>
      </p:sp>
      <p:sp>
        <p:nvSpPr>
          <p:cNvPr id="17413" name="WordArt 5"/>
          <p:cNvSpPr>
            <a:spLocks noChangeArrowheads="1" noChangeShapeType="1" noTextEdit="1"/>
          </p:cNvSpPr>
          <p:nvPr/>
        </p:nvSpPr>
        <p:spPr bwMode="auto">
          <a:xfrm>
            <a:off x="609600" y="457200"/>
            <a:ext cx="838200" cy="10287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altLang="zh-TW" sz="4000" kern="10">
                <a:ln w="9525">
                  <a:round/>
                  <a:headEnd/>
                  <a:tailEnd/>
                </a:ln>
                <a:gradFill rotWithShape="0">
                  <a:gsLst>
                    <a:gs pos="0">
                      <a:srgbClr val="FFE701"/>
                    </a:gs>
                    <a:gs pos="100000">
                      <a:srgbClr val="FE3E02"/>
                    </a:gs>
                  </a:gsLst>
                  <a:lin ang="5400000" scaled="1"/>
                </a:gradFill>
                <a:latin typeface="Harlow Solid Italic"/>
              </a:rPr>
              <a:t>15</a:t>
            </a:r>
            <a:endParaRPr lang="zh-TW" altLang="en-US" sz="4000" kern="10">
              <a:ln w="9525">
                <a:round/>
                <a:headEnd/>
                <a:tailEnd/>
              </a:ln>
              <a:gradFill rotWithShape="0">
                <a:gsLst>
                  <a:gs pos="0">
                    <a:srgbClr val="FFE701"/>
                  </a:gs>
                  <a:gs pos="100000">
                    <a:srgbClr val="FE3E02"/>
                  </a:gs>
                </a:gsLst>
                <a:lin ang="5400000" scaled="1"/>
              </a:gradFill>
              <a:latin typeface="Harlow Solid Italic"/>
            </a:endParaRPr>
          </a:p>
        </p:txBody>
      </p:sp>
      <p:pic>
        <p:nvPicPr>
          <p:cNvPr id="17414" name="Picture 6" descr="MCj03270140000[1]"/>
          <p:cNvPicPr>
            <a:picLocks noChangeAspect="1" noChangeArrowheads="1"/>
          </p:cNvPicPr>
          <p:nvPr/>
        </p:nvPicPr>
        <p:blipFill>
          <a:blip r:embed="rId2" cstate="print"/>
          <a:srcRect/>
          <a:stretch>
            <a:fillRect/>
          </a:stretch>
        </p:blipFill>
        <p:spPr bwMode="auto">
          <a:xfrm>
            <a:off x="2843808" y="2636912"/>
            <a:ext cx="5486400" cy="3795712"/>
          </a:xfrm>
          <a:prstGeom prst="rect">
            <a:avLst/>
          </a:prstGeom>
          <a:noFill/>
        </p:spPr>
      </p:pic>
      <p:sp>
        <p:nvSpPr>
          <p:cNvPr id="7" name="文字方塊 6"/>
          <p:cNvSpPr txBox="1"/>
          <p:nvPr/>
        </p:nvSpPr>
        <p:spPr>
          <a:xfrm>
            <a:off x="395536" y="2636912"/>
            <a:ext cx="7200800" cy="369332"/>
          </a:xfrm>
          <a:prstGeom prst="rect">
            <a:avLst/>
          </a:prstGeom>
          <a:noFill/>
        </p:spPr>
        <p:txBody>
          <a:bodyPr wrap="square" rtlCol="0">
            <a:spAutoFit/>
          </a:bodyPr>
          <a:lstStyle/>
          <a:p>
            <a:r>
              <a:rPr lang="en-US" altLang="zh-TW" sz="1800" b="1" i="1" dirty="0" smtClean="0">
                <a:solidFill>
                  <a:srgbClr val="FF0000"/>
                </a:solidFill>
              </a:rPr>
              <a:t>Expect the Unexpected, Because Intersections Are Everywhere</a:t>
            </a:r>
            <a:endParaRPr lang="zh-TW" altLang="en-US" sz="1800" b="1" i="1" dirty="0">
              <a:solidFill>
                <a:srgbClr val="FF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The Modern Day Medici: Steve Jobs</a:t>
            </a:r>
            <a:endParaRPr lang="zh-TW" altLang="en-US" dirty="0"/>
          </a:p>
        </p:txBody>
      </p:sp>
      <p:sp>
        <p:nvSpPr>
          <p:cNvPr id="3" name="內容版面配置區 2"/>
          <p:cNvSpPr>
            <a:spLocks noGrp="1"/>
          </p:cNvSpPr>
          <p:nvPr>
            <p:ph idx="1"/>
          </p:nvPr>
        </p:nvSpPr>
        <p:spPr/>
        <p:txBody>
          <a:bodyPr/>
          <a:lstStyle/>
          <a:p>
            <a:r>
              <a:rPr lang="en-US" altLang="zh-TW" dirty="0" smtClean="0"/>
              <a:t>Steve Jobs, his real organizational power if ever made commonplace because he lived it and was one of the only leaders on record who had the ability to intersect different worlds where he saw no associated barriers existed, just like the epic work outlined.  Art, calligraphy, Eastern and Western philosophies, hardware, software, movies, phones, all interchangeable but connected because he knew one important thing – all customer research and focus groups are worthless if you can create game changers on a regular basis.</a:t>
            </a:r>
            <a:endParaRPr lang="zh-TW"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noFill/>
          <a:ln/>
        </p:spPr>
        <p:txBody>
          <a:bodyPr/>
          <a:lstStyle/>
          <a:p>
            <a:r>
              <a:rPr lang="en-US" altLang="zh-TW" dirty="0">
                <a:solidFill>
                  <a:schemeClr val="tx1"/>
                </a:solidFill>
                <a:ea typeface="新細明體" charset="-120"/>
              </a:rPr>
              <a:t>AND . . . The implications are …..</a:t>
            </a:r>
          </a:p>
        </p:txBody>
      </p:sp>
      <p:sp>
        <p:nvSpPr>
          <p:cNvPr id="9219" name="Rectangle 3"/>
          <p:cNvSpPr>
            <a:spLocks noGrp="1" noChangeArrowheads="1"/>
          </p:cNvSpPr>
          <p:nvPr>
            <p:ph type="body" idx="1"/>
          </p:nvPr>
        </p:nvSpPr>
        <p:spPr>
          <a:noFill/>
          <a:ln/>
        </p:spPr>
        <p:txBody>
          <a:bodyPr/>
          <a:lstStyle/>
          <a:p>
            <a:r>
              <a:rPr lang="en-US" altLang="zh-TW">
                <a:ea typeface="新細明體" charset="-120"/>
              </a:rPr>
              <a:t>When society is at a crossroads</a:t>
            </a:r>
          </a:p>
        </p:txBody>
      </p:sp>
      <p:pic>
        <p:nvPicPr>
          <p:cNvPr id="9220" name="Picture 4"/>
          <p:cNvPicPr>
            <a:picLocks noChangeArrowheads="1"/>
          </p:cNvPicPr>
          <p:nvPr/>
        </p:nvPicPr>
        <p:blipFill>
          <a:blip r:embed="rId3" cstate="print"/>
          <a:srcRect/>
          <a:stretch>
            <a:fillRect/>
          </a:stretch>
        </p:blipFill>
        <p:spPr bwMode="auto">
          <a:xfrm>
            <a:off x="1187450" y="2636838"/>
            <a:ext cx="6353175" cy="2305050"/>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2636912"/>
            <a:ext cx="8229600" cy="777875"/>
          </a:xfrm>
        </p:spPr>
        <p:txBody>
          <a:bodyPr/>
          <a:lstStyle/>
          <a:p>
            <a:r>
              <a:rPr lang="en-US" altLang="zh-TW" sz="4400" dirty="0" smtClean="0"/>
              <a:t>Case Studies</a:t>
            </a:r>
            <a:endParaRPr lang="zh-TW" altLang="en-US" sz="4400" dirty="0"/>
          </a:p>
        </p:txBody>
      </p:sp>
      <p:sp>
        <p:nvSpPr>
          <p:cNvPr id="3" name="內容版面配置區 2"/>
          <p:cNvSpPr>
            <a:spLocks noGrp="1"/>
          </p:cNvSpPr>
          <p:nvPr>
            <p:ph idx="1"/>
          </p:nvPr>
        </p:nvSpPr>
        <p:spPr>
          <a:xfrm>
            <a:off x="323528" y="3356992"/>
            <a:ext cx="8352159" cy="1612156"/>
          </a:xfrm>
        </p:spPr>
        <p:txBody>
          <a:bodyPr/>
          <a:lstStyle/>
          <a:p>
            <a:r>
              <a:rPr lang="en-US" altLang="zh-TW" sz="3600" dirty="0" smtClean="0"/>
              <a:t>Apple (What the secret behind!)</a:t>
            </a:r>
          </a:p>
          <a:p>
            <a:pPr lvl="1"/>
            <a:r>
              <a:rPr lang="en-US" altLang="zh-TW" sz="1800" dirty="0" smtClean="0"/>
              <a:t>Pursuit Mission of Great Product</a:t>
            </a:r>
          </a:p>
          <a:p>
            <a:pPr lvl="1"/>
            <a:r>
              <a:rPr lang="en-US" altLang="zh-TW" sz="1800" dirty="0" smtClean="0"/>
              <a:t>Optimized to create the value for customers not optimized for maximum of the profit</a:t>
            </a:r>
          </a:p>
          <a:p>
            <a:pPr lvl="1"/>
            <a:r>
              <a:rPr lang="en-US" altLang="zh-TW" sz="1800" dirty="0" smtClean="0"/>
              <a:t>Disrupt yourself within (i.e. </a:t>
            </a:r>
            <a:r>
              <a:rPr lang="en-US" altLang="zh-TW" sz="1800" dirty="0" err="1" smtClean="0"/>
              <a:t>iPad</a:t>
            </a:r>
            <a:r>
              <a:rPr lang="en-US" altLang="zh-TW" sz="1800" dirty="0" smtClean="0"/>
              <a:t> </a:t>
            </a:r>
            <a:r>
              <a:rPr lang="en-US" altLang="zh-TW" sz="1800" dirty="0" err="1" smtClean="0"/>
              <a:t>vs</a:t>
            </a:r>
            <a:r>
              <a:rPr lang="en-US" altLang="zh-TW" sz="1800" dirty="0" smtClean="0"/>
              <a:t> iMac)</a:t>
            </a:r>
          </a:p>
          <a:p>
            <a:pPr lvl="1"/>
            <a:r>
              <a:rPr lang="en-US" altLang="zh-TW" sz="1800" dirty="0" smtClean="0"/>
              <a:t>Apple would solve problems customers didn't know they had </a:t>
            </a:r>
            <a:r>
              <a:rPr lang="en-US" altLang="zh-TW" sz="1800" dirty="0" smtClean="0">
                <a:hlinkClick r:id="rId2"/>
              </a:rPr>
              <a:t>with products they didn't even realize they wanted</a:t>
            </a:r>
            <a:r>
              <a:rPr lang="en-US" altLang="zh-TW" sz="1800" dirty="0" smtClean="0"/>
              <a:t>.</a:t>
            </a:r>
          </a:p>
          <a:p>
            <a:pPr lvl="1"/>
            <a:r>
              <a:rPr lang="en-US" altLang="zh-TW" sz="1800" dirty="0" smtClean="0"/>
              <a:t>Modern day Medici Inc.</a:t>
            </a:r>
          </a:p>
          <a:p>
            <a:pPr lvl="1"/>
            <a:endParaRPr lang="en-US" altLang="zh-TW" dirty="0" smtClean="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r>
              <a:rPr lang="en-US" altLang="zh-TW" smtClean="0"/>
              <a:t>Apple iPod</a:t>
            </a:r>
          </a:p>
        </p:txBody>
      </p:sp>
      <p:pic>
        <p:nvPicPr>
          <p:cNvPr id="7172" name="Picture 3" descr="ipod-family"/>
          <p:cNvPicPr>
            <a:picLocks noChangeAspect="1" noChangeArrowheads="1"/>
          </p:cNvPicPr>
          <p:nvPr/>
        </p:nvPicPr>
        <p:blipFill>
          <a:blip r:embed="rId2" cstate="print"/>
          <a:srcRect/>
          <a:stretch>
            <a:fillRect/>
          </a:stretch>
        </p:blipFill>
        <p:spPr bwMode="auto">
          <a:xfrm>
            <a:off x="2362200" y="1219200"/>
            <a:ext cx="3914775" cy="4095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1"/>
          <p:cNvSpPr>
            <a:spLocks noGrp="1"/>
          </p:cNvSpPr>
          <p:nvPr>
            <p:ph type="sldNum" sz="quarter" idx="12"/>
          </p:nvPr>
        </p:nvSpPr>
        <p:spPr>
          <a:xfrm>
            <a:off x="7858125" y="6669360"/>
            <a:ext cx="1152525" cy="188640"/>
          </a:xfrm>
          <a:noFill/>
        </p:spPr>
        <p:txBody>
          <a:bodyPr/>
          <a:lstStyle/>
          <a:p>
            <a:fld id="{DDD958AB-DE1E-4CFC-88BB-E011CDA32A81}" type="slidenum">
              <a:rPr lang="en-US" altLang="zh-TW"/>
              <a:pPr/>
              <a:t>52</a:t>
            </a:fld>
            <a:endParaRPr lang="en-US" altLang="zh-TW" dirty="0"/>
          </a:p>
        </p:txBody>
      </p:sp>
      <p:sp>
        <p:nvSpPr>
          <p:cNvPr id="6" name="Title 1"/>
          <p:cNvSpPr txBox="1">
            <a:spLocks/>
          </p:cNvSpPr>
          <p:nvPr/>
        </p:nvSpPr>
        <p:spPr>
          <a:xfrm>
            <a:off x="0" y="116632"/>
            <a:ext cx="9144000" cy="1584176"/>
          </a:xfrm>
          <a:prstGeom prst="rect">
            <a:avLst/>
          </a:prstGeom>
        </p:spPr>
        <p:txBody>
          <a:bodyPr/>
          <a:lstStyle/>
          <a:p>
            <a:pPr algn="ctr" eaLnBrk="0" hangingPunct="0"/>
            <a:r>
              <a:rPr lang="en-GB" sz="3200" dirty="0">
                <a:latin typeface="+mj-lt"/>
              </a:rPr>
              <a:t>21</a:t>
            </a:r>
            <a:r>
              <a:rPr lang="en-GB" sz="3200" baseline="30000" dirty="0">
                <a:latin typeface="+mj-lt"/>
              </a:rPr>
              <a:t>st</a:t>
            </a:r>
            <a:r>
              <a:rPr lang="en-GB" sz="3200" dirty="0">
                <a:latin typeface="+mj-lt"/>
              </a:rPr>
              <a:t> Century Innovation: the </a:t>
            </a:r>
            <a:r>
              <a:rPr lang="en-GB" sz="3200" dirty="0" smtClean="0">
                <a:latin typeface="+mj-lt"/>
              </a:rPr>
              <a:t>iPod; </a:t>
            </a:r>
          </a:p>
          <a:p>
            <a:pPr algn="ctr" eaLnBrk="0" hangingPunct="0"/>
            <a:r>
              <a:rPr lang="en-GB" sz="3200" dirty="0" err="1" smtClean="0">
                <a:latin typeface="+mj-lt"/>
              </a:rPr>
              <a:t>iPhone</a:t>
            </a:r>
            <a:r>
              <a:rPr lang="en-GB" sz="3200" dirty="0" smtClean="0">
                <a:latin typeface="+mj-lt"/>
              </a:rPr>
              <a:t> and </a:t>
            </a:r>
            <a:r>
              <a:rPr lang="en-GB" altLang="zh-TW" sz="3200" dirty="0" err="1" smtClean="0">
                <a:latin typeface="+mj-lt"/>
                <a:ea typeface="新細明體" pitchFamily="18" charset="-120"/>
              </a:rPr>
              <a:t>iPad</a:t>
            </a:r>
            <a:r>
              <a:rPr lang="en-GB" altLang="zh-TW" sz="3200" dirty="0" smtClean="0">
                <a:latin typeface="+mj-lt"/>
                <a:ea typeface="新細明體" pitchFamily="18" charset="-120"/>
              </a:rPr>
              <a:t> follow through</a:t>
            </a:r>
            <a:endParaRPr lang="en-US" altLang="zh-TW" sz="3200" dirty="0">
              <a:latin typeface="+mj-lt"/>
              <a:ea typeface="新細明體" pitchFamily="18" charset="-120"/>
            </a:endParaRPr>
          </a:p>
        </p:txBody>
      </p:sp>
      <p:pic>
        <p:nvPicPr>
          <p:cNvPr id="47108" name="Content Placeholder 7" descr="ipod_1226618988.jpg"/>
          <p:cNvPicPr>
            <a:picLocks noChangeAspect="1"/>
          </p:cNvPicPr>
          <p:nvPr/>
        </p:nvPicPr>
        <p:blipFill>
          <a:blip r:embed="rId3" cstate="print"/>
          <a:srcRect/>
          <a:stretch>
            <a:fillRect/>
          </a:stretch>
        </p:blipFill>
        <p:spPr bwMode="auto">
          <a:xfrm>
            <a:off x="0" y="2071688"/>
            <a:ext cx="4017963" cy="4125912"/>
          </a:xfrm>
          <a:prstGeom prst="rect">
            <a:avLst/>
          </a:prstGeom>
          <a:noFill/>
          <a:ln w="9525">
            <a:noFill/>
            <a:miter lim="800000"/>
            <a:headEnd/>
            <a:tailEnd/>
          </a:ln>
        </p:spPr>
      </p:pic>
      <p:sp>
        <p:nvSpPr>
          <p:cNvPr id="8" name="Text Placeholder 4"/>
          <p:cNvSpPr txBox="1">
            <a:spLocks/>
          </p:cNvSpPr>
          <p:nvPr/>
        </p:nvSpPr>
        <p:spPr>
          <a:xfrm>
            <a:off x="4816475" y="1357313"/>
            <a:ext cx="4327525" cy="639762"/>
          </a:xfrm>
          <a:prstGeom prst="rect">
            <a:avLst/>
          </a:prstGeom>
        </p:spPr>
        <p:txBody>
          <a:bodyPr/>
          <a:lstStyle/>
          <a:p>
            <a:pPr marL="342900" indent="-342900" algn="ctr">
              <a:spcBef>
                <a:spcPct val="20000"/>
              </a:spcBef>
            </a:pPr>
            <a:r>
              <a:rPr lang="en-GB" sz="2000" b="1">
                <a:solidFill>
                  <a:srgbClr val="0073CF"/>
                </a:solidFill>
                <a:latin typeface="Helvetica" pitchFamily="34" charset="0"/>
              </a:rPr>
              <a:t>Distribution of the value added</a:t>
            </a:r>
            <a:endParaRPr lang="en-US" altLang="zh-TW" sz="2000" b="1">
              <a:solidFill>
                <a:srgbClr val="0073CF"/>
              </a:solidFill>
              <a:latin typeface="Helvetica" pitchFamily="34" charset="0"/>
              <a:ea typeface="新細明體" pitchFamily="18" charset="-120"/>
            </a:endParaRPr>
          </a:p>
        </p:txBody>
      </p:sp>
      <p:sp>
        <p:nvSpPr>
          <p:cNvPr id="9" name="Content Placeholder 5"/>
          <p:cNvSpPr txBox="1">
            <a:spLocks/>
          </p:cNvSpPr>
          <p:nvPr/>
        </p:nvSpPr>
        <p:spPr bwMode="auto">
          <a:xfrm>
            <a:off x="4786313" y="1785938"/>
            <a:ext cx="4071937" cy="1428750"/>
          </a:xfrm>
          <a:prstGeom prst="rect">
            <a:avLst/>
          </a:prstGeom>
          <a:noFill/>
          <a:ln w="9525">
            <a:noFill/>
            <a:miter lim="800000"/>
            <a:headEnd/>
            <a:tailEnd/>
          </a:ln>
        </p:spPr>
        <p:txBody>
          <a:bodyPr/>
          <a:lstStyle/>
          <a:p>
            <a:pPr marL="342900" indent="-342900" eaLnBrk="0" hangingPunct="0">
              <a:spcBef>
                <a:spcPct val="20000"/>
              </a:spcBef>
              <a:buFontTx/>
              <a:buChar char="•"/>
            </a:pPr>
            <a:r>
              <a:rPr lang="en-GB" sz="2000">
                <a:solidFill>
                  <a:srgbClr val="0073CF"/>
                </a:solidFill>
                <a:latin typeface="Helvetica" pitchFamily="34" charset="0"/>
              </a:rPr>
              <a:t>299 US$</a:t>
            </a:r>
          </a:p>
          <a:p>
            <a:pPr marL="742950" lvl="1" indent="-285750" eaLnBrk="0" hangingPunct="0">
              <a:spcBef>
                <a:spcPct val="20000"/>
              </a:spcBef>
              <a:buFontTx/>
              <a:buChar char="–"/>
            </a:pPr>
            <a:r>
              <a:rPr lang="en-GB" sz="2000">
                <a:solidFill>
                  <a:srgbClr val="0073CF"/>
                </a:solidFill>
                <a:latin typeface="Helvetica" pitchFamily="34" charset="0"/>
              </a:rPr>
              <a:t>75$ </a:t>
            </a:r>
            <a:r>
              <a:rPr lang="en-GB" sz="2000" b="1">
                <a:solidFill>
                  <a:srgbClr val="00B050"/>
                </a:solidFill>
                <a:latin typeface="Helvetica" pitchFamily="34" charset="0"/>
              </a:rPr>
              <a:t>profit </a:t>
            </a:r>
            <a:r>
              <a:rPr lang="en-GB" sz="2000">
                <a:solidFill>
                  <a:srgbClr val="0073CF"/>
                </a:solidFill>
                <a:latin typeface="Helvetica" pitchFamily="34" charset="0"/>
              </a:rPr>
              <a:t>to US (Apple)</a:t>
            </a:r>
          </a:p>
          <a:p>
            <a:pPr marL="742950" lvl="1" indent="-285750" eaLnBrk="0" hangingPunct="0">
              <a:spcBef>
                <a:spcPct val="20000"/>
              </a:spcBef>
              <a:buFontTx/>
              <a:buChar char="–"/>
            </a:pPr>
            <a:r>
              <a:rPr lang="en-GB" sz="2000">
                <a:solidFill>
                  <a:srgbClr val="0073CF"/>
                </a:solidFill>
                <a:latin typeface="Helvetica" pitchFamily="34" charset="0"/>
              </a:rPr>
              <a:t>73$ </a:t>
            </a:r>
            <a:r>
              <a:rPr lang="en-GB" sz="2000" b="1">
                <a:solidFill>
                  <a:srgbClr val="FF0000"/>
                </a:solidFill>
                <a:latin typeface="Helvetica" pitchFamily="34" charset="0"/>
              </a:rPr>
              <a:t>wholesale/retail </a:t>
            </a:r>
            <a:r>
              <a:rPr lang="en-GB" sz="2000">
                <a:solidFill>
                  <a:srgbClr val="0073CF"/>
                </a:solidFill>
                <a:latin typeface="Helvetica" pitchFamily="34" charset="0"/>
              </a:rPr>
              <a:t>US (Apple)</a:t>
            </a:r>
          </a:p>
          <a:p>
            <a:pPr marL="742950" lvl="1" indent="-285750" eaLnBrk="0" hangingPunct="0">
              <a:spcBef>
                <a:spcPct val="20000"/>
              </a:spcBef>
              <a:buFontTx/>
              <a:buChar char="–"/>
            </a:pPr>
            <a:endParaRPr lang="en-GB" sz="2000">
              <a:solidFill>
                <a:srgbClr val="0073CF"/>
              </a:solidFill>
              <a:latin typeface="Georgia" pitchFamily="18" charset="0"/>
            </a:endParaRPr>
          </a:p>
          <a:p>
            <a:pPr marL="742950" lvl="1" indent="-285750" eaLnBrk="0" hangingPunct="0">
              <a:spcBef>
                <a:spcPct val="20000"/>
              </a:spcBef>
              <a:buFontTx/>
              <a:buChar char="–"/>
            </a:pPr>
            <a:endParaRPr lang="en-GB" sz="2800">
              <a:solidFill>
                <a:srgbClr val="0073CF"/>
              </a:solidFill>
              <a:latin typeface="Georgia" pitchFamily="18" charset="0"/>
            </a:endParaRPr>
          </a:p>
          <a:p>
            <a:pPr marL="742950" lvl="1" indent="-285750" eaLnBrk="0" hangingPunct="0">
              <a:spcBef>
                <a:spcPct val="20000"/>
              </a:spcBef>
              <a:buFontTx/>
              <a:buChar char="–"/>
            </a:pPr>
            <a:endParaRPr lang="en-US" altLang="zh-TW" sz="2800">
              <a:solidFill>
                <a:srgbClr val="0073CF"/>
              </a:solidFill>
              <a:latin typeface="Georgia" pitchFamily="18" charset="0"/>
              <a:ea typeface="新細明體" pitchFamily="18" charset="-120"/>
            </a:endParaRPr>
          </a:p>
        </p:txBody>
      </p:sp>
      <p:sp>
        <p:nvSpPr>
          <p:cNvPr id="10" name="Text Placeholder 4"/>
          <p:cNvSpPr txBox="1">
            <a:spLocks/>
          </p:cNvSpPr>
          <p:nvPr/>
        </p:nvSpPr>
        <p:spPr>
          <a:xfrm>
            <a:off x="0" y="1285875"/>
            <a:ext cx="4327525" cy="1000125"/>
          </a:xfrm>
          <a:prstGeom prst="rect">
            <a:avLst/>
          </a:prstGeom>
        </p:spPr>
        <p:txBody>
          <a:bodyPr/>
          <a:lstStyle/>
          <a:p>
            <a:pPr marL="342900" indent="-342900" algn="ctr">
              <a:spcBef>
                <a:spcPct val="20000"/>
              </a:spcBef>
            </a:pPr>
            <a:r>
              <a:rPr lang="en-GB" sz="2000" b="1" dirty="0">
                <a:solidFill>
                  <a:srgbClr val="0073CF"/>
                </a:solidFill>
                <a:latin typeface="Helvetica" pitchFamily="34" charset="0"/>
              </a:rPr>
              <a:t>The Apple iPod = 299$ </a:t>
            </a:r>
            <a:r>
              <a:rPr lang="en-GB" sz="2000" b="1" dirty="0" smtClean="0">
                <a:solidFill>
                  <a:srgbClr val="0073CF"/>
                </a:solidFill>
                <a:latin typeface="Helvetica" pitchFamily="34" charset="0"/>
              </a:rPr>
              <a:t>of </a:t>
            </a:r>
            <a:r>
              <a:rPr lang="en-GB" sz="2000" b="1" dirty="0">
                <a:solidFill>
                  <a:srgbClr val="0073CF"/>
                </a:solidFill>
                <a:latin typeface="Helvetica" pitchFamily="34" charset="0"/>
              </a:rPr>
              <a:t>Chinese exports to US </a:t>
            </a:r>
            <a:endParaRPr lang="en-US" altLang="zh-TW" sz="2000" b="1" dirty="0">
              <a:solidFill>
                <a:srgbClr val="0073CF"/>
              </a:solidFill>
              <a:latin typeface="Helvetica" pitchFamily="34" charset="0"/>
              <a:ea typeface="新細明體" pitchFamily="18" charset="-120"/>
            </a:endParaRPr>
          </a:p>
        </p:txBody>
      </p:sp>
      <p:sp>
        <p:nvSpPr>
          <p:cNvPr id="47112" name="TextBox 8"/>
          <p:cNvSpPr txBox="1">
            <a:spLocks noChangeArrowheads="1"/>
          </p:cNvSpPr>
          <p:nvPr/>
        </p:nvSpPr>
        <p:spPr bwMode="auto">
          <a:xfrm>
            <a:off x="0" y="6457950"/>
            <a:ext cx="5000625" cy="400050"/>
          </a:xfrm>
          <a:prstGeom prst="rect">
            <a:avLst/>
          </a:prstGeom>
          <a:noFill/>
          <a:ln w="9525">
            <a:noFill/>
            <a:miter lim="800000"/>
            <a:headEnd/>
            <a:tailEnd/>
          </a:ln>
        </p:spPr>
        <p:txBody>
          <a:bodyPr>
            <a:spAutoFit/>
          </a:bodyPr>
          <a:lstStyle/>
          <a:p>
            <a:r>
              <a:rPr lang="en-US" altLang="zh-TW" sz="2000" dirty="0">
                <a:ea typeface="新細明體" pitchFamily="18" charset="-120"/>
              </a:rPr>
              <a:t>http://blogs.computerworld.com/node/5724</a:t>
            </a:r>
          </a:p>
        </p:txBody>
      </p:sp>
      <p:sp>
        <p:nvSpPr>
          <p:cNvPr id="12" name="Oval 11"/>
          <p:cNvSpPr>
            <a:spLocks noChangeArrowheads="1"/>
          </p:cNvSpPr>
          <p:nvPr/>
        </p:nvSpPr>
        <p:spPr bwMode="auto">
          <a:xfrm rot="10800000">
            <a:off x="4643438" y="4643438"/>
            <a:ext cx="4357687" cy="1857375"/>
          </a:xfrm>
          <a:prstGeom prst="ellipse">
            <a:avLst/>
          </a:prstGeom>
          <a:noFill/>
          <a:ln w="38100" algn="ctr">
            <a:solidFill>
              <a:srgbClr val="FF0000"/>
            </a:solidFill>
            <a:miter lim="800000"/>
            <a:headEnd/>
            <a:tailEnd/>
          </a:ln>
        </p:spPr>
        <p:txBody>
          <a:bodyPr wrap="none"/>
          <a:lstStyle/>
          <a:p>
            <a:pPr algn="ctr" eaLnBrk="0" hangingPunct="0"/>
            <a:endParaRPr lang="en-GB" sz="2000">
              <a:latin typeface="Helvetica 65 Medium"/>
            </a:endParaRPr>
          </a:p>
        </p:txBody>
      </p:sp>
      <p:sp>
        <p:nvSpPr>
          <p:cNvPr id="14" name="TextBox 13"/>
          <p:cNvSpPr txBox="1"/>
          <p:nvPr/>
        </p:nvSpPr>
        <p:spPr>
          <a:xfrm>
            <a:off x="4786313" y="5000625"/>
            <a:ext cx="4357687" cy="1138238"/>
          </a:xfrm>
          <a:prstGeom prst="rect">
            <a:avLst/>
          </a:prstGeom>
          <a:noFill/>
        </p:spPr>
        <p:txBody>
          <a:bodyPr>
            <a:spAutoFit/>
          </a:bodyPr>
          <a:lstStyle/>
          <a:p>
            <a:pPr marL="342900" indent="-342900" eaLnBrk="0" hangingPunct="0">
              <a:spcBef>
                <a:spcPct val="20000"/>
              </a:spcBef>
              <a:buFontTx/>
              <a:buChar char="•"/>
              <a:defRPr/>
            </a:pPr>
            <a:r>
              <a:rPr lang="en-GB" sz="2000" kern="0" dirty="0">
                <a:solidFill>
                  <a:srgbClr val="0073CF"/>
                </a:solidFill>
                <a:latin typeface="+mj-lt"/>
              </a:rPr>
              <a:t>iTunes Music Store (2003)</a:t>
            </a:r>
          </a:p>
          <a:p>
            <a:pPr marL="742950" lvl="1" indent="-285750" eaLnBrk="0" hangingPunct="0">
              <a:spcBef>
                <a:spcPct val="20000"/>
              </a:spcBef>
              <a:buFontTx/>
              <a:buChar char="–"/>
              <a:defRPr/>
            </a:pPr>
            <a:r>
              <a:rPr lang="en-GB" sz="2000" kern="0" dirty="0">
                <a:solidFill>
                  <a:srgbClr val="0073CF"/>
                </a:solidFill>
                <a:latin typeface="+mj-lt"/>
              </a:rPr>
              <a:t>70% digital market share</a:t>
            </a:r>
          </a:p>
          <a:p>
            <a:pPr marL="742950" lvl="1" indent="-285750" eaLnBrk="0" hangingPunct="0">
              <a:spcBef>
                <a:spcPct val="20000"/>
              </a:spcBef>
              <a:buFontTx/>
              <a:buChar char="–"/>
              <a:defRPr/>
            </a:pPr>
            <a:r>
              <a:rPr lang="en-GB" sz="2000" kern="0" dirty="0">
                <a:solidFill>
                  <a:srgbClr val="0073CF"/>
                </a:solidFill>
                <a:latin typeface="+mj-lt"/>
              </a:rPr>
              <a:t>Big 5 recording companies</a:t>
            </a:r>
          </a:p>
        </p:txBody>
      </p:sp>
      <p:sp>
        <p:nvSpPr>
          <p:cNvPr id="15" name="TextBox 14"/>
          <p:cNvSpPr txBox="1"/>
          <p:nvPr/>
        </p:nvSpPr>
        <p:spPr>
          <a:xfrm>
            <a:off x="4786313" y="3143250"/>
            <a:ext cx="4071937" cy="1508125"/>
          </a:xfrm>
          <a:prstGeom prst="rect">
            <a:avLst/>
          </a:prstGeom>
          <a:noFill/>
        </p:spPr>
        <p:txBody>
          <a:bodyPr>
            <a:spAutoFit/>
          </a:bodyPr>
          <a:lstStyle/>
          <a:p>
            <a:pPr marL="742950" lvl="1" indent="-285750" eaLnBrk="0" hangingPunct="0">
              <a:spcBef>
                <a:spcPct val="20000"/>
              </a:spcBef>
              <a:buFontTx/>
              <a:buChar char="–"/>
              <a:defRPr/>
            </a:pPr>
            <a:r>
              <a:rPr lang="en-GB" sz="2000" kern="0" dirty="0">
                <a:solidFill>
                  <a:srgbClr val="0073CF"/>
                </a:solidFill>
                <a:latin typeface="+mj-lt"/>
              </a:rPr>
              <a:t>75$ to Japan (Toshiba)</a:t>
            </a:r>
          </a:p>
          <a:p>
            <a:pPr marL="742950" lvl="1" indent="-285750" eaLnBrk="0" hangingPunct="0">
              <a:spcBef>
                <a:spcPct val="20000"/>
              </a:spcBef>
              <a:buFontTx/>
              <a:buChar char="–"/>
              <a:defRPr/>
            </a:pPr>
            <a:r>
              <a:rPr lang="en-GB" sz="2000" kern="0" dirty="0">
                <a:solidFill>
                  <a:srgbClr val="0073CF"/>
                </a:solidFill>
                <a:latin typeface="+mj-lt"/>
              </a:rPr>
              <a:t>60$ 400 parts from Asia</a:t>
            </a:r>
          </a:p>
          <a:p>
            <a:pPr marL="742950" lvl="1" indent="-285750" eaLnBrk="0" hangingPunct="0">
              <a:spcBef>
                <a:spcPct val="20000"/>
              </a:spcBef>
              <a:buFontTx/>
              <a:buChar char="–"/>
              <a:defRPr/>
            </a:pPr>
            <a:r>
              <a:rPr lang="en-GB" sz="2000" kern="0" dirty="0">
                <a:solidFill>
                  <a:srgbClr val="0073CF"/>
                </a:solidFill>
                <a:latin typeface="+mj-lt"/>
              </a:rPr>
              <a:t>15$ 16 parts from the US</a:t>
            </a:r>
          </a:p>
          <a:p>
            <a:pPr marL="742950" lvl="1" indent="-285750" eaLnBrk="0" hangingPunct="0">
              <a:spcBef>
                <a:spcPct val="20000"/>
              </a:spcBef>
              <a:buFontTx/>
              <a:buChar char="–"/>
              <a:defRPr/>
            </a:pPr>
            <a:r>
              <a:rPr lang="en-GB" sz="2000" kern="0" dirty="0">
                <a:solidFill>
                  <a:srgbClr val="0073CF"/>
                </a:solidFill>
                <a:latin typeface="+mj-lt"/>
              </a:rPr>
              <a:t> 2$ assembly by China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animBg="1"/>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0802" name="Picture 2" descr="30GB Apple iPod: Where the hardware revenue goes"/>
          <p:cNvPicPr>
            <a:picLocks noChangeAspect="1" noChangeArrowheads="1"/>
          </p:cNvPicPr>
          <p:nvPr/>
        </p:nvPicPr>
        <p:blipFill>
          <a:blip r:embed="rId3" cstate="print"/>
          <a:srcRect/>
          <a:stretch>
            <a:fillRect/>
          </a:stretch>
        </p:blipFill>
        <p:spPr bwMode="auto">
          <a:xfrm>
            <a:off x="4067944" y="2780928"/>
            <a:ext cx="5256584" cy="3744416"/>
          </a:xfrm>
          <a:prstGeom prst="rect">
            <a:avLst/>
          </a:prstGeom>
          <a:noFill/>
        </p:spPr>
      </p:pic>
      <p:sp>
        <p:nvSpPr>
          <p:cNvPr id="47106" name="Slide Number Placeholder 1"/>
          <p:cNvSpPr>
            <a:spLocks noGrp="1"/>
          </p:cNvSpPr>
          <p:nvPr>
            <p:ph type="sldNum" sz="quarter" idx="12"/>
          </p:nvPr>
        </p:nvSpPr>
        <p:spPr>
          <a:xfrm>
            <a:off x="7858125" y="6669360"/>
            <a:ext cx="1152525" cy="188640"/>
          </a:xfrm>
          <a:noFill/>
        </p:spPr>
        <p:txBody>
          <a:bodyPr/>
          <a:lstStyle/>
          <a:p>
            <a:fld id="{DDD958AB-DE1E-4CFC-88BB-E011CDA32A81}" type="slidenum">
              <a:rPr lang="en-US" altLang="zh-TW"/>
              <a:pPr/>
              <a:t>53</a:t>
            </a:fld>
            <a:endParaRPr lang="en-US" altLang="zh-TW" dirty="0"/>
          </a:p>
        </p:txBody>
      </p:sp>
      <p:sp>
        <p:nvSpPr>
          <p:cNvPr id="6" name="Title 1"/>
          <p:cNvSpPr txBox="1">
            <a:spLocks/>
          </p:cNvSpPr>
          <p:nvPr/>
        </p:nvSpPr>
        <p:spPr>
          <a:xfrm>
            <a:off x="-180528" y="116632"/>
            <a:ext cx="9937104" cy="1584176"/>
          </a:xfrm>
          <a:prstGeom prst="rect">
            <a:avLst/>
          </a:prstGeom>
        </p:spPr>
        <p:txBody>
          <a:bodyPr/>
          <a:lstStyle/>
          <a:p>
            <a:pPr algn="ctr" eaLnBrk="0" hangingPunct="0"/>
            <a:r>
              <a:rPr lang="en-GB" sz="3200" dirty="0">
                <a:latin typeface="+mj-lt"/>
              </a:rPr>
              <a:t>21</a:t>
            </a:r>
            <a:r>
              <a:rPr lang="en-GB" sz="3200" baseline="30000" dirty="0">
                <a:latin typeface="+mj-lt"/>
              </a:rPr>
              <a:t>st</a:t>
            </a:r>
            <a:r>
              <a:rPr lang="en-GB" sz="3200" dirty="0">
                <a:latin typeface="+mj-lt"/>
              </a:rPr>
              <a:t> Century Innovation: the </a:t>
            </a:r>
            <a:r>
              <a:rPr lang="en-GB" sz="3200" dirty="0" smtClean="0">
                <a:latin typeface="+mj-lt"/>
              </a:rPr>
              <a:t>iPod; </a:t>
            </a:r>
          </a:p>
          <a:p>
            <a:pPr algn="ctr" eaLnBrk="0" hangingPunct="0"/>
            <a:r>
              <a:rPr lang="en-GB" sz="3200" dirty="0" err="1" smtClean="0">
                <a:latin typeface="+mj-lt"/>
              </a:rPr>
              <a:t>iTune</a:t>
            </a:r>
            <a:r>
              <a:rPr lang="en-GB" sz="3200" dirty="0" smtClean="0">
                <a:latin typeface="+mj-lt"/>
              </a:rPr>
              <a:t> and </a:t>
            </a:r>
            <a:r>
              <a:rPr lang="en-GB" sz="3200" dirty="0" err="1" smtClean="0">
                <a:latin typeface="+mj-lt"/>
              </a:rPr>
              <a:t>iPhone</a:t>
            </a:r>
            <a:r>
              <a:rPr lang="en-GB" sz="3200" dirty="0" smtClean="0">
                <a:latin typeface="+mj-lt"/>
              </a:rPr>
              <a:t> </a:t>
            </a:r>
            <a:r>
              <a:rPr lang="en-GB" altLang="zh-TW" sz="3200" dirty="0" err="1" smtClean="0">
                <a:latin typeface="+mj-lt"/>
                <a:ea typeface="新細明體" pitchFamily="18" charset="-120"/>
              </a:rPr>
              <a:t>iPad</a:t>
            </a:r>
            <a:r>
              <a:rPr lang="en-GB" altLang="zh-TW" sz="3200" dirty="0" smtClean="0">
                <a:latin typeface="+mj-lt"/>
                <a:ea typeface="新細明體" pitchFamily="18" charset="-120"/>
              </a:rPr>
              <a:t> follow through</a:t>
            </a:r>
            <a:endParaRPr lang="en-US" altLang="zh-TW" sz="3200" dirty="0">
              <a:latin typeface="+mj-lt"/>
              <a:ea typeface="新細明體" pitchFamily="18" charset="-120"/>
            </a:endParaRPr>
          </a:p>
        </p:txBody>
      </p:sp>
      <p:sp>
        <p:nvSpPr>
          <p:cNvPr id="47112" name="TextBox 8"/>
          <p:cNvSpPr txBox="1">
            <a:spLocks noChangeArrowheads="1"/>
          </p:cNvSpPr>
          <p:nvPr/>
        </p:nvSpPr>
        <p:spPr bwMode="auto">
          <a:xfrm>
            <a:off x="0" y="6457950"/>
            <a:ext cx="5000625" cy="400050"/>
          </a:xfrm>
          <a:prstGeom prst="rect">
            <a:avLst/>
          </a:prstGeom>
          <a:noFill/>
          <a:ln w="9525">
            <a:noFill/>
            <a:miter lim="800000"/>
            <a:headEnd/>
            <a:tailEnd/>
          </a:ln>
        </p:spPr>
        <p:txBody>
          <a:bodyPr>
            <a:spAutoFit/>
          </a:bodyPr>
          <a:lstStyle/>
          <a:p>
            <a:r>
              <a:rPr lang="en-US" altLang="zh-TW" sz="2000" dirty="0">
                <a:ea typeface="新細明體" pitchFamily="18" charset="-120"/>
              </a:rPr>
              <a:t>http://blogs.computerworld.com/node/5724</a:t>
            </a:r>
          </a:p>
        </p:txBody>
      </p:sp>
      <p:pic>
        <p:nvPicPr>
          <p:cNvPr id="1100804" name="Picture 4" descr="30GB Apple iPod: Where the revenue goes"/>
          <p:cNvPicPr>
            <a:picLocks noChangeAspect="1" noChangeArrowheads="1"/>
          </p:cNvPicPr>
          <p:nvPr/>
        </p:nvPicPr>
        <p:blipFill>
          <a:blip r:embed="rId4" cstate="print"/>
          <a:srcRect/>
          <a:stretch>
            <a:fillRect/>
          </a:stretch>
        </p:blipFill>
        <p:spPr bwMode="auto">
          <a:xfrm>
            <a:off x="0" y="1268760"/>
            <a:ext cx="4978400" cy="3435096"/>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altLang="zh-TW" dirty="0" smtClean="0"/>
              <a:t>Innovation and Organic Growth</a:t>
            </a:r>
          </a:p>
        </p:txBody>
      </p:sp>
      <p:sp>
        <p:nvSpPr>
          <p:cNvPr id="5124" name="Rectangle 3"/>
          <p:cNvSpPr>
            <a:spLocks noGrp="1" noChangeArrowheads="1"/>
          </p:cNvSpPr>
          <p:nvPr>
            <p:ph type="body" idx="1"/>
          </p:nvPr>
        </p:nvSpPr>
        <p:spPr>
          <a:xfrm>
            <a:off x="685800" y="1066800"/>
            <a:ext cx="8305800" cy="4800600"/>
          </a:xfrm>
        </p:spPr>
        <p:txBody>
          <a:bodyPr/>
          <a:lstStyle/>
          <a:p>
            <a:pPr eaLnBrk="1" hangingPunct="1"/>
            <a:r>
              <a:rPr lang="en-US" altLang="zh-TW" sz="2800" smtClean="0"/>
              <a:t> </a:t>
            </a:r>
            <a:r>
              <a:rPr lang="en-US" altLang="zh-TW" sz="2800" smtClean="0">
                <a:solidFill>
                  <a:schemeClr val="accent2"/>
                </a:solidFill>
              </a:rPr>
              <a:t>Emphasis on:</a:t>
            </a:r>
          </a:p>
          <a:p>
            <a:pPr lvl="1" eaLnBrk="1" hangingPunct="1"/>
            <a:r>
              <a:rPr lang="en-US" altLang="zh-TW" sz="2400" smtClean="0"/>
              <a:t> Top-line revenue</a:t>
            </a:r>
          </a:p>
          <a:p>
            <a:pPr lvl="1" eaLnBrk="1" hangingPunct="1"/>
            <a:r>
              <a:rPr lang="en-US" altLang="zh-TW" sz="2400" smtClean="0"/>
              <a:t> Customer-centric, customer value</a:t>
            </a:r>
          </a:p>
          <a:p>
            <a:pPr lvl="1" eaLnBrk="1" hangingPunct="1"/>
            <a:r>
              <a:rPr lang="en-US" altLang="zh-TW" sz="2400" smtClean="0"/>
              <a:t> Internal and external social interactions</a:t>
            </a:r>
          </a:p>
          <a:p>
            <a:pPr lvl="1" eaLnBrk="1" hangingPunct="1"/>
            <a:r>
              <a:rPr lang="en-US" altLang="zh-TW" sz="2400" smtClean="0"/>
              <a:t> Cross-functional and cross-experiential teams</a:t>
            </a:r>
          </a:p>
          <a:p>
            <a:pPr lvl="1" eaLnBrk="1" hangingPunct="1"/>
            <a:r>
              <a:rPr lang="en-US" altLang="zh-TW" sz="2400" smtClean="0"/>
              <a:t> Empathetic, high EI people</a:t>
            </a:r>
          </a:p>
          <a:p>
            <a:pPr lvl="1" eaLnBrk="1" hangingPunct="1"/>
            <a:r>
              <a:rPr lang="en-US" altLang="zh-TW" sz="2400" smtClean="0"/>
              <a:t> Experimentation, learning</a:t>
            </a:r>
          </a:p>
          <a:p>
            <a:pPr lvl="1" eaLnBrk="1" hangingPunct="1"/>
            <a:r>
              <a:rPr lang="en-US" altLang="zh-TW" sz="2400" smtClean="0"/>
              <a:t> Entrepreneurial culture, boldness, audacity</a:t>
            </a:r>
          </a:p>
          <a:p>
            <a:pPr eaLnBrk="1" hangingPunct="1"/>
            <a:r>
              <a:rPr lang="en-US" altLang="zh-TW" sz="2800" smtClean="0"/>
              <a:t> </a:t>
            </a:r>
            <a:r>
              <a:rPr lang="en-US" altLang="zh-TW" sz="2800" smtClean="0">
                <a:solidFill>
                  <a:schemeClr val="accent2"/>
                </a:solidFill>
              </a:rPr>
              <a:t>Value-creating strategy</a:t>
            </a:r>
            <a:r>
              <a:rPr lang="en-US" altLang="zh-TW" sz="2800" smtClean="0"/>
              <a:t> vs. </a:t>
            </a:r>
            <a:r>
              <a:rPr lang="en-US" altLang="zh-TW" sz="2800" smtClean="0">
                <a:solidFill>
                  <a:schemeClr val="accent2"/>
                </a:solidFill>
              </a:rPr>
              <a:t>Value-enhancing strategy</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Line 3"/>
          <p:cNvSpPr>
            <a:spLocks noChangeShapeType="1"/>
          </p:cNvSpPr>
          <p:nvPr/>
        </p:nvSpPr>
        <p:spPr bwMode="auto">
          <a:xfrm>
            <a:off x="1143000" y="1447800"/>
            <a:ext cx="0" cy="1371600"/>
          </a:xfrm>
          <a:prstGeom prst="line">
            <a:avLst/>
          </a:prstGeom>
          <a:noFill/>
          <a:ln w="38100">
            <a:solidFill>
              <a:schemeClr val="tx1"/>
            </a:solidFill>
            <a:round/>
            <a:headEnd/>
            <a:tailEnd/>
          </a:ln>
        </p:spPr>
        <p:txBody>
          <a:bodyPr/>
          <a:lstStyle/>
          <a:p>
            <a:endParaRPr lang="zh-TW" altLang="en-US"/>
          </a:p>
        </p:txBody>
      </p:sp>
      <p:sp>
        <p:nvSpPr>
          <p:cNvPr id="8196" name="AutoShape 4"/>
          <p:cNvSpPr>
            <a:spLocks noChangeArrowheads="1"/>
          </p:cNvSpPr>
          <p:nvPr/>
        </p:nvSpPr>
        <p:spPr bwMode="auto">
          <a:xfrm flipV="1">
            <a:off x="1905000" y="1981200"/>
            <a:ext cx="1600200" cy="838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883 w 21600"/>
              <a:gd name="T13" fmla="*/ 4883 h 21600"/>
              <a:gd name="T14" fmla="*/ 16717 w 21600"/>
              <a:gd name="T15" fmla="*/ 16717 h 21600"/>
            </a:gdLst>
            <a:ahLst/>
            <a:cxnLst>
              <a:cxn ang="T8">
                <a:pos x="T0" y="T1"/>
              </a:cxn>
              <a:cxn ang="T9">
                <a:pos x="T2" y="T3"/>
              </a:cxn>
              <a:cxn ang="T10">
                <a:pos x="T4" y="T5"/>
              </a:cxn>
              <a:cxn ang="T11">
                <a:pos x="T6" y="T7"/>
              </a:cxn>
            </a:cxnLst>
            <a:rect l="T12" t="T13" r="T14" b="T15"/>
            <a:pathLst>
              <a:path w="21600" h="21600">
                <a:moveTo>
                  <a:pt x="0" y="0"/>
                </a:moveTo>
                <a:lnTo>
                  <a:pt x="6165" y="21600"/>
                </a:lnTo>
                <a:lnTo>
                  <a:pt x="15435" y="21600"/>
                </a:lnTo>
                <a:lnTo>
                  <a:pt x="21600" y="0"/>
                </a:lnTo>
                <a:close/>
              </a:path>
            </a:pathLst>
          </a:custGeom>
          <a:noFill/>
          <a:ln w="28575">
            <a:solidFill>
              <a:schemeClr val="accent2"/>
            </a:solidFill>
            <a:miter lim="800000"/>
            <a:headEnd/>
            <a:tailEnd/>
          </a:ln>
        </p:spPr>
        <p:txBody>
          <a:bodyPr rot="10800000" wrap="none" anchorCtr="1"/>
          <a:lstStyle/>
          <a:p>
            <a:pPr algn="ctr" eaLnBrk="0" hangingPunct="0"/>
            <a:r>
              <a:rPr lang="en-US" altLang="zh-TW" sz="1400"/>
              <a:t>Product</a:t>
            </a:r>
            <a:r>
              <a:rPr lang="en-US" altLang="zh-TW" sz="1400" baseline="-25000"/>
              <a:t>1</a:t>
            </a:r>
          </a:p>
        </p:txBody>
      </p:sp>
      <p:sp>
        <p:nvSpPr>
          <p:cNvPr id="8197" name="Text Box 5"/>
          <p:cNvSpPr txBox="1">
            <a:spLocks noChangeArrowheads="1"/>
          </p:cNvSpPr>
          <p:nvPr/>
        </p:nvSpPr>
        <p:spPr bwMode="auto">
          <a:xfrm>
            <a:off x="1295400" y="1143000"/>
            <a:ext cx="1039813" cy="457200"/>
          </a:xfrm>
          <a:prstGeom prst="rect">
            <a:avLst/>
          </a:prstGeom>
          <a:noFill/>
          <a:ln w="9525">
            <a:noFill/>
            <a:miter lim="800000"/>
            <a:headEnd/>
            <a:tailEnd/>
          </a:ln>
        </p:spPr>
        <p:txBody>
          <a:bodyPr wrap="none">
            <a:spAutoFit/>
          </a:bodyPr>
          <a:lstStyle/>
          <a:p>
            <a:pPr algn="ctr" eaLnBrk="0" hangingPunct="0"/>
            <a:r>
              <a:rPr lang="en-US" altLang="zh-TW" sz="1200"/>
              <a:t>New Product</a:t>
            </a:r>
          </a:p>
          <a:p>
            <a:pPr algn="ctr" eaLnBrk="0" hangingPunct="0"/>
            <a:r>
              <a:rPr lang="en-US" altLang="zh-TW" sz="1200"/>
              <a:t>Introduction</a:t>
            </a:r>
          </a:p>
        </p:txBody>
      </p:sp>
      <p:sp>
        <p:nvSpPr>
          <p:cNvPr id="8198" name="Line 6"/>
          <p:cNvSpPr>
            <a:spLocks noChangeShapeType="1"/>
          </p:cNvSpPr>
          <p:nvPr/>
        </p:nvSpPr>
        <p:spPr bwMode="auto">
          <a:xfrm>
            <a:off x="1828800" y="1600200"/>
            <a:ext cx="76200" cy="838200"/>
          </a:xfrm>
          <a:prstGeom prst="line">
            <a:avLst/>
          </a:prstGeom>
          <a:noFill/>
          <a:ln w="9525">
            <a:solidFill>
              <a:schemeClr val="tx1"/>
            </a:solidFill>
            <a:round/>
            <a:headEnd/>
            <a:tailEnd type="triangle" w="med" len="med"/>
          </a:ln>
        </p:spPr>
        <p:txBody>
          <a:bodyPr/>
          <a:lstStyle/>
          <a:p>
            <a:endParaRPr lang="zh-TW" altLang="en-US"/>
          </a:p>
        </p:txBody>
      </p:sp>
      <p:sp>
        <p:nvSpPr>
          <p:cNvPr id="8199" name="Text Box 7"/>
          <p:cNvSpPr txBox="1">
            <a:spLocks noChangeArrowheads="1"/>
          </p:cNvSpPr>
          <p:nvPr/>
        </p:nvSpPr>
        <p:spPr bwMode="auto">
          <a:xfrm>
            <a:off x="2362200" y="990600"/>
            <a:ext cx="679450" cy="457200"/>
          </a:xfrm>
          <a:prstGeom prst="rect">
            <a:avLst/>
          </a:prstGeom>
          <a:noFill/>
          <a:ln w="9525">
            <a:noFill/>
            <a:miter lim="800000"/>
            <a:headEnd/>
            <a:tailEnd/>
          </a:ln>
        </p:spPr>
        <p:txBody>
          <a:bodyPr wrap="none">
            <a:spAutoFit/>
          </a:bodyPr>
          <a:lstStyle/>
          <a:p>
            <a:pPr algn="ctr" eaLnBrk="0" hangingPunct="0"/>
            <a:r>
              <a:rPr lang="en-US" altLang="zh-TW" sz="1200"/>
              <a:t>Profit</a:t>
            </a:r>
          </a:p>
          <a:p>
            <a:pPr algn="ctr" eaLnBrk="0" hangingPunct="0"/>
            <a:r>
              <a:rPr lang="en-US" altLang="zh-TW" sz="1200"/>
              <a:t>Plateau</a:t>
            </a:r>
          </a:p>
        </p:txBody>
      </p:sp>
      <p:sp>
        <p:nvSpPr>
          <p:cNvPr id="8200" name="Text Box 8"/>
          <p:cNvSpPr txBox="1">
            <a:spLocks noChangeArrowheads="1"/>
          </p:cNvSpPr>
          <p:nvPr/>
        </p:nvSpPr>
        <p:spPr bwMode="auto">
          <a:xfrm>
            <a:off x="3048000" y="1066800"/>
            <a:ext cx="992188" cy="639763"/>
          </a:xfrm>
          <a:prstGeom prst="rect">
            <a:avLst/>
          </a:prstGeom>
          <a:noFill/>
          <a:ln w="9525">
            <a:noFill/>
            <a:miter lim="800000"/>
            <a:headEnd/>
            <a:tailEnd/>
          </a:ln>
        </p:spPr>
        <p:txBody>
          <a:bodyPr wrap="none">
            <a:spAutoFit/>
          </a:bodyPr>
          <a:lstStyle/>
          <a:p>
            <a:pPr algn="ctr" eaLnBrk="0" hangingPunct="0"/>
            <a:r>
              <a:rPr lang="en-US" altLang="zh-TW" sz="1200"/>
              <a:t>Competition</a:t>
            </a:r>
          </a:p>
          <a:p>
            <a:pPr algn="ctr" eaLnBrk="0" hangingPunct="0"/>
            <a:r>
              <a:rPr lang="en-US" altLang="zh-TW" sz="1200"/>
              <a:t>Erodes</a:t>
            </a:r>
          </a:p>
          <a:p>
            <a:pPr algn="ctr" eaLnBrk="0" hangingPunct="0"/>
            <a:r>
              <a:rPr lang="en-US" altLang="zh-TW" sz="1200"/>
              <a:t>Profits</a:t>
            </a:r>
          </a:p>
        </p:txBody>
      </p:sp>
      <p:sp>
        <p:nvSpPr>
          <p:cNvPr id="8201" name="Line 9"/>
          <p:cNvSpPr>
            <a:spLocks noChangeShapeType="1"/>
          </p:cNvSpPr>
          <p:nvPr/>
        </p:nvSpPr>
        <p:spPr bwMode="auto">
          <a:xfrm>
            <a:off x="2743200" y="1447800"/>
            <a:ext cx="76200" cy="457200"/>
          </a:xfrm>
          <a:prstGeom prst="line">
            <a:avLst/>
          </a:prstGeom>
          <a:noFill/>
          <a:ln w="9525">
            <a:solidFill>
              <a:schemeClr val="tx1"/>
            </a:solidFill>
            <a:round/>
            <a:headEnd/>
            <a:tailEnd type="triangle" w="med" len="med"/>
          </a:ln>
        </p:spPr>
        <p:txBody>
          <a:bodyPr/>
          <a:lstStyle/>
          <a:p>
            <a:endParaRPr lang="zh-TW" altLang="en-US"/>
          </a:p>
        </p:txBody>
      </p:sp>
      <p:sp>
        <p:nvSpPr>
          <p:cNvPr id="8202" name="Line 10"/>
          <p:cNvSpPr>
            <a:spLocks noChangeShapeType="1"/>
          </p:cNvSpPr>
          <p:nvPr/>
        </p:nvSpPr>
        <p:spPr bwMode="auto">
          <a:xfrm flipH="1">
            <a:off x="3200400" y="1752600"/>
            <a:ext cx="228600" cy="304800"/>
          </a:xfrm>
          <a:prstGeom prst="line">
            <a:avLst/>
          </a:prstGeom>
          <a:noFill/>
          <a:ln w="9525">
            <a:solidFill>
              <a:schemeClr val="tx1"/>
            </a:solidFill>
            <a:round/>
            <a:headEnd/>
            <a:tailEnd type="triangle" w="med" len="med"/>
          </a:ln>
        </p:spPr>
        <p:txBody>
          <a:bodyPr/>
          <a:lstStyle/>
          <a:p>
            <a:endParaRPr lang="zh-TW" altLang="en-US"/>
          </a:p>
        </p:txBody>
      </p:sp>
      <p:sp>
        <p:nvSpPr>
          <p:cNvPr id="8203" name="AutoShape 11"/>
          <p:cNvSpPr>
            <a:spLocks noChangeArrowheads="1"/>
          </p:cNvSpPr>
          <p:nvPr/>
        </p:nvSpPr>
        <p:spPr bwMode="auto">
          <a:xfrm flipV="1">
            <a:off x="3200400" y="1981200"/>
            <a:ext cx="1600200" cy="838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883 w 21600"/>
              <a:gd name="T13" fmla="*/ 4883 h 21600"/>
              <a:gd name="T14" fmla="*/ 16717 w 21600"/>
              <a:gd name="T15" fmla="*/ 16717 h 21600"/>
            </a:gdLst>
            <a:ahLst/>
            <a:cxnLst>
              <a:cxn ang="T8">
                <a:pos x="T0" y="T1"/>
              </a:cxn>
              <a:cxn ang="T9">
                <a:pos x="T2" y="T3"/>
              </a:cxn>
              <a:cxn ang="T10">
                <a:pos x="T4" y="T5"/>
              </a:cxn>
              <a:cxn ang="T11">
                <a:pos x="T6" y="T7"/>
              </a:cxn>
            </a:cxnLst>
            <a:rect l="T12" t="T13" r="T14" b="T15"/>
            <a:pathLst>
              <a:path w="21600" h="21600">
                <a:moveTo>
                  <a:pt x="0" y="0"/>
                </a:moveTo>
                <a:lnTo>
                  <a:pt x="6165" y="21600"/>
                </a:lnTo>
                <a:lnTo>
                  <a:pt x="15435" y="21600"/>
                </a:lnTo>
                <a:lnTo>
                  <a:pt x="21600" y="0"/>
                </a:lnTo>
                <a:close/>
              </a:path>
            </a:pathLst>
          </a:custGeom>
          <a:noFill/>
          <a:ln w="19050">
            <a:solidFill>
              <a:schemeClr val="tx1"/>
            </a:solidFill>
            <a:miter lim="800000"/>
            <a:headEnd/>
            <a:tailEnd/>
          </a:ln>
        </p:spPr>
        <p:txBody>
          <a:bodyPr rot="10800000" wrap="none" anchorCtr="1"/>
          <a:lstStyle/>
          <a:p>
            <a:pPr algn="ctr" eaLnBrk="0" hangingPunct="0"/>
            <a:r>
              <a:rPr lang="en-US" altLang="zh-TW" sz="1400"/>
              <a:t>Product</a:t>
            </a:r>
            <a:r>
              <a:rPr lang="en-US" altLang="zh-TW" sz="1400" baseline="-25000"/>
              <a:t>2</a:t>
            </a:r>
          </a:p>
        </p:txBody>
      </p:sp>
      <p:sp>
        <p:nvSpPr>
          <p:cNvPr id="8204" name="Text Box 12"/>
          <p:cNvSpPr txBox="1">
            <a:spLocks noChangeArrowheads="1"/>
          </p:cNvSpPr>
          <p:nvPr/>
        </p:nvSpPr>
        <p:spPr bwMode="auto">
          <a:xfrm>
            <a:off x="425450" y="1219200"/>
            <a:ext cx="717550" cy="366713"/>
          </a:xfrm>
          <a:prstGeom prst="rect">
            <a:avLst/>
          </a:prstGeom>
          <a:noFill/>
          <a:ln w="9525">
            <a:noFill/>
            <a:miter lim="800000"/>
            <a:headEnd/>
            <a:tailEnd/>
          </a:ln>
        </p:spPr>
        <p:txBody>
          <a:bodyPr wrap="none">
            <a:spAutoFit/>
          </a:bodyPr>
          <a:lstStyle/>
          <a:p>
            <a:pPr eaLnBrk="0" hangingPunct="0"/>
            <a:r>
              <a:rPr lang="en-US" altLang="zh-TW" sz="1800">
                <a:solidFill>
                  <a:schemeClr val="accent2"/>
                </a:solidFill>
                <a:latin typeface="Arial" pitchFamily="34" charset="0"/>
              </a:rPr>
              <a:t>Profit</a:t>
            </a:r>
          </a:p>
        </p:txBody>
      </p:sp>
      <p:sp>
        <p:nvSpPr>
          <p:cNvPr id="93197" name="Line 13"/>
          <p:cNvSpPr>
            <a:spLocks noChangeShapeType="1"/>
          </p:cNvSpPr>
          <p:nvPr/>
        </p:nvSpPr>
        <p:spPr bwMode="auto">
          <a:xfrm>
            <a:off x="1143000" y="3581400"/>
            <a:ext cx="0" cy="1371600"/>
          </a:xfrm>
          <a:prstGeom prst="line">
            <a:avLst/>
          </a:prstGeom>
          <a:noFill/>
          <a:ln w="38100">
            <a:solidFill>
              <a:schemeClr val="tx1"/>
            </a:solidFill>
            <a:round/>
            <a:headEnd/>
            <a:tailEnd/>
          </a:ln>
        </p:spPr>
        <p:txBody>
          <a:bodyPr/>
          <a:lstStyle/>
          <a:p>
            <a:endParaRPr lang="zh-TW" altLang="en-US"/>
          </a:p>
        </p:txBody>
      </p:sp>
      <p:sp>
        <p:nvSpPr>
          <p:cNvPr id="93198" name="Line 14"/>
          <p:cNvSpPr>
            <a:spLocks noChangeShapeType="1"/>
          </p:cNvSpPr>
          <p:nvPr/>
        </p:nvSpPr>
        <p:spPr bwMode="auto">
          <a:xfrm flipV="1">
            <a:off x="1219200" y="4191000"/>
            <a:ext cx="914400" cy="1219200"/>
          </a:xfrm>
          <a:prstGeom prst="line">
            <a:avLst/>
          </a:prstGeom>
          <a:noFill/>
          <a:ln w="9525">
            <a:solidFill>
              <a:schemeClr val="tx1"/>
            </a:solidFill>
            <a:round/>
            <a:headEnd/>
            <a:tailEnd type="triangle" w="med" len="med"/>
          </a:ln>
        </p:spPr>
        <p:txBody>
          <a:bodyPr/>
          <a:lstStyle/>
          <a:p>
            <a:endParaRPr lang="zh-TW" altLang="en-US"/>
          </a:p>
        </p:txBody>
      </p:sp>
      <p:sp>
        <p:nvSpPr>
          <p:cNvPr id="93199" name="Text Box 15"/>
          <p:cNvSpPr txBox="1">
            <a:spLocks noChangeArrowheads="1"/>
          </p:cNvSpPr>
          <p:nvPr/>
        </p:nvSpPr>
        <p:spPr bwMode="auto">
          <a:xfrm>
            <a:off x="425450" y="3581400"/>
            <a:ext cx="717550" cy="366713"/>
          </a:xfrm>
          <a:prstGeom prst="rect">
            <a:avLst/>
          </a:prstGeom>
          <a:noFill/>
          <a:ln w="9525">
            <a:noFill/>
            <a:miter lim="800000"/>
            <a:headEnd/>
            <a:tailEnd/>
          </a:ln>
        </p:spPr>
        <p:txBody>
          <a:bodyPr wrap="none">
            <a:spAutoFit/>
          </a:bodyPr>
          <a:lstStyle/>
          <a:p>
            <a:pPr eaLnBrk="0" hangingPunct="0"/>
            <a:r>
              <a:rPr lang="en-US" altLang="zh-TW" sz="1800">
                <a:solidFill>
                  <a:schemeClr val="accent2"/>
                </a:solidFill>
                <a:latin typeface="Arial" pitchFamily="34" charset="0"/>
              </a:rPr>
              <a:t>Profit</a:t>
            </a:r>
          </a:p>
        </p:txBody>
      </p:sp>
      <p:sp>
        <p:nvSpPr>
          <p:cNvPr id="93200" name="Rectangle 16"/>
          <p:cNvSpPr>
            <a:spLocks noChangeArrowheads="1"/>
          </p:cNvSpPr>
          <p:nvPr/>
        </p:nvSpPr>
        <p:spPr bwMode="auto">
          <a:xfrm>
            <a:off x="609600" y="5334000"/>
            <a:ext cx="914400" cy="457200"/>
          </a:xfrm>
          <a:prstGeom prst="rect">
            <a:avLst/>
          </a:prstGeom>
          <a:solidFill>
            <a:schemeClr val="bg1"/>
          </a:solidFill>
          <a:ln w="9525">
            <a:solidFill>
              <a:schemeClr val="tx1"/>
            </a:solidFill>
            <a:miter lim="800000"/>
            <a:headEnd/>
            <a:tailEnd/>
          </a:ln>
        </p:spPr>
        <p:txBody>
          <a:bodyPr wrap="none" anchor="ctr"/>
          <a:lstStyle/>
          <a:p>
            <a:pPr algn="ctr" eaLnBrk="0" hangingPunct="0"/>
            <a:r>
              <a:rPr lang="en-US" altLang="zh-TW" sz="1000" b="1"/>
              <a:t>Introduce</a:t>
            </a:r>
          </a:p>
          <a:p>
            <a:pPr algn="ctr" eaLnBrk="0" hangingPunct="0"/>
            <a:r>
              <a:rPr lang="en-US" altLang="zh-TW" sz="1000" b="1"/>
              <a:t>iPod</a:t>
            </a:r>
          </a:p>
        </p:txBody>
      </p:sp>
      <p:sp>
        <p:nvSpPr>
          <p:cNvPr id="93201" name="Rectangle 17"/>
          <p:cNvSpPr>
            <a:spLocks noChangeArrowheads="1"/>
          </p:cNvSpPr>
          <p:nvPr/>
        </p:nvSpPr>
        <p:spPr bwMode="auto">
          <a:xfrm>
            <a:off x="1981200" y="6019800"/>
            <a:ext cx="914400" cy="457200"/>
          </a:xfrm>
          <a:prstGeom prst="rect">
            <a:avLst/>
          </a:prstGeom>
          <a:solidFill>
            <a:schemeClr val="bg1"/>
          </a:solidFill>
          <a:ln w="9525">
            <a:solidFill>
              <a:schemeClr val="tx1"/>
            </a:solidFill>
            <a:miter lim="800000"/>
            <a:headEnd/>
            <a:tailEnd/>
          </a:ln>
        </p:spPr>
        <p:txBody>
          <a:bodyPr wrap="none" anchor="ctr"/>
          <a:lstStyle/>
          <a:p>
            <a:pPr algn="ctr" eaLnBrk="0" hangingPunct="0"/>
            <a:r>
              <a:rPr lang="en-US" altLang="zh-TW" sz="1000" b="1"/>
              <a:t>iPod</a:t>
            </a:r>
          </a:p>
          <a:p>
            <a:pPr algn="ctr" eaLnBrk="0" hangingPunct="0"/>
            <a:r>
              <a:rPr lang="en-US" altLang="zh-TW" sz="1000" b="1"/>
              <a:t>Mini</a:t>
            </a:r>
          </a:p>
        </p:txBody>
      </p:sp>
      <p:sp>
        <p:nvSpPr>
          <p:cNvPr id="93202" name="Rectangle 18"/>
          <p:cNvSpPr>
            <a:spLocks noChangeArrowheads="1"/>
          </p:cNvSpPr>
          <p:nvPr/>
        </p:nvSpPr>
        <p:spPr bwMode="auto">
          <a:xfrm>
            <a:off x="2724150" y="5334000"/>
            <a:ext cx="914400" cy="457200"/>
          </a:xfrm>
          <a:prstGeom prst="rect">
            <a:avLst/>
          </a:prstGeom>
          <a:solidFill>
            <a:schemeClr val="bg1"/>
          </a:solidFill>
          <a:ln w="9525">
            <a:solidFill>
              <a:schemeClr val="tx1"/>
            </a:solidFill>
            <a:miter lim="800000"/>
            <a:headEnd/>
            <a:tailEnd/>
          </a:ln>
        </p:spPr>
        <p:txBody>
          <a:bodyPr wrap="none" anchor="ctr"/>
          <a:lstStyle/>
          <a:p>
            <a:pPr algn="ctr" eaLnBrk="0" hangingPunct="0"/>
            <a:r>
              <a:rPr lang="en-US" altLang="zh-TW" sz="1000" b="1"/>
              <a:t>iPod</a:t>
            </a:r>
          </a:p>
          <a:p>
            <a:pPr algn="ctr" eaLnBrk="0" hangingPunct="0"/>
            <a:r>
              <a:rPr lang="en-US" altLang="zh-TW" sz="1000" b="1"/>
              <a:t>Photo</a:t>
            </a:r>
          </a:p>
        </p:txBody>
      </p:sp>
      <p:sp>
        <p:nvSpPr>
          <p:cNvPr id="93203" name="Rectangle 19"/>
          <p:cNvSpPr>
            <a:spLocks noChangeArrowheads="1"/>
          </p:cNvSpPr>
          <p:nvPr/>
        </p:nvSpPr>
        <p:spPr bwMode="auto">
          <a:xfrm>
            <a:off x="3581400" y="6019800"/>
            <a:ext cx="914400" cy="457200"/>
          </a:xfrm>
          <a:prstGeom prst="rect">
            <a:avLst/>
          </a:prstGeom>
          <a:solidFill>
            <a:schemeClr val="bg1"/>
          </a:solidFill>
          <a:ln w="9525">
            <a:solidFill>
              <a:schemeClr val="tx1"/>
            </a:solidFill>
            <a:miter lim="800000"/>
            <a:headEnd/>
            <a:tailEnd/>
          </a:ln>
        </p:spPr>
        <p:txBody>
          <a:bodyPr wrap="none" anchor="ctr"/>
          <a:lstStyle/>
          <a:p>
            <a:pPr algn="ctr" eaLnBrk="0" hangingPunct="0"/>
            <a:r>
              <a:rPr lang="en-US" altLang="zh-TW" sz="1000" b="1"/>
              <a:t>BMW</a:t>
            </a:r>
          </a:p>
          <a:p>
            <a:pPr algn="ctr" eaLnBrk="0" hangingPunct="0"/>
            <a:r>
              <a:rPr lang="en-US" altLang="zh-TW" sz="1000" b="1"/>
              <a:t>iPod</a:t>
            </a:r>
          </a:p>
          <a:p>
            <a:pPr algn="ctr" eaLnBrk="0" hangingPunct="0"/>
            <a:r>
              <a:rPr lang="en-US" altLang="zh-TW" sz="1000" b="1"/>
              <a:t>Adaptor</a:t>
            </a:r>
          </a:p>
        </p:txBody>
      </p:sp>
      <p:sp>
        <p:nvSpPr>
          <p:cNvPr id="93204" name="Rectangle 20"/>
          <p:cNvSpPr>
            <a:spLocks noChangeArrowheads="1"/>
          </p:cNvSpPr>
          <p:nvPr/>
        </p:nvSpPr>
        <p:spPr bwMode="auto">
          <a:xfrm>
            <a:off x="4648200" y="6019800"/>
            <a:ext cx="914400" cy="457200"/>
          </a:xfrm>
          <a:prstGeom prst="rect">
            <a:avLst/>
          </a:prstGeom>
          <a:solidFill>
            <a:schemeClr val="bg1"/>
          </a:solidFill>
          <a:ln w="9525">
            <a:solidFill>
              <a:schemeClr val="tx1"/>
            </a:solidFill>
            <a:miter lim="800000"/>
            <a:headEnd/>
            <a:tailEnd/>
          </a:ln>
        </p:spPr>
        <p:txBody>
          <a:bodyPr wrap="none" anchor="ctr"/>
          <a:lstStyle/>
          <a:p>
            <a:pPr algn="ctr" eaLnBrk="0" hangingPunct="0"/>
            <a:r>
              <a:rPr lang="en-US" altLang="zh-TW" sz="1000" b="1"/>
              <a:t>iPod</a:t>
            </a:r>
          </a:p>
          <a:p>
            <a:pPr algn="ctr" eaLnBrk="0" hangingPunct="0"/>
            <a:r>
              <a:rPr lang="en-US" altLang="zh-TW" sz="1000" b="1"/>
              <a:t>Wireless</a:t>
            </a:r>
          </a:p>
          <a:p>
            <a:pPr algn="ctr" eaLnBrk="0" hangingPunct="0"/>
            <a:r>
              <a:rPr lang="en-US" altLang="zh-TW" sz="1000" b="1"/>
              <a:t>Remote</a:t>
            </a:r>
          </a:p>
        </p:txBody>
      </p:sp>
      <p:sp>
        <p:nvSpPr>
          <p:cNvPr id="93205" name="Rectangle 21"/>
          <p:cNvSpPr>
            <a:spLocks noChangeArrowheads="1"/>
          </p:cNvSpPr>
          <p:nvPr/>
        </p:nvSpPr>
        <p:spPr bwMode="auto">
          <a:xfrm>
            <a:off x="4114800" y="5334000"/>
            <a:ext cx="762000" cy="457200"/>
          </a:xfrm>
          <a:prstGeom prst="rect">
            <a:avLst/>
          </a:prstGeom>
          <a:solidFill>
            <a:schemeClr val="bg1"/>
          </a:solidFill>
          <a:ln w="9525" algn="ctr">
            <a:solidFill>
              <a:schemeClr val="tx1"/>
            </a:solidFill>
            <a:miter lim="800000"/>
            <a:headEnd/>
            <a:tailEnd/>
          </a:ln>
        </p:spPr>
        <p:txBody>
          <a:bodyPr wrap="none" anchor="ctr"/>
          <a:lstStyle/>
          <a:p>
            <a:pPr algn="ctr" eaLnBrk="0" hangingPunct="0"/>
            <a:r>
              <a:rPr lang="en-US" altLang="zh-TW" sz="1000" b="1"/>
              <a:t>WiFi</a:t>
            </a:r>
          </a:p>
          <a:p>
            <a:pPr algn="ctr" eaLnBrk="0" hangingPunct="0"/>
            <a:r>
              <a:rPr lang="en-US" altLang="zh-TW" sz="1000" b="1"/>
              <a:t>iPod</a:t>
            </a:r>
          </a:p>
        </p:txBody>
      </p:sp>
      <p:sp>
        <p:nvSpPr>
          <p:cNvPr id="93206" name="Rectangle 22"/>
          <p:cNvSpPr>
            <a:spLocks noChangeArrowheads="1"/>
          </p:cNvSpPr>
          <p:nvPr/>
        </p:nvSpPr>
        <p:spPr bwMode="auto">
          <a:xfrm>
            <a:off x="5943600" y="5334000"/>
            <a:ext cx="914400" cy="457200"/>
          </a:xfrm>
          <a:prstGeom prst="rect">
            <a:avLst/>
          </a:prstGeom>
          <a:solidFill>
            <a:schemeClr val="bg1"/>
          </a:solidFill>
          <a:ln w="9525">
            <a:solidFill>
              <a:schemeClr val="tx1"/>
            </a:solidFill>
            <a:miter lim="800000"/>
            <a:headEnd/>
            <a:tailEnd/>
          </a:ln>
        </p:spPr>
        <p:txBody>
          <a:bodyPr wrap="none" anchor="ctr"/>
          <a:lstStyle/>
          <a:p>
            <a:pPr algn="ctr" eaLnBrk="0" hangingPunct="0"/>
            <a:r>
              <a:rPr lang="en-US" altLang="zh-TW" sz="1000" b="1"/>
              <a:t>iPod</a:t>
            </a:r>
          </a:p>
          <a:p>
            <a:pPr algn="ctr" eaLnBrk="0" hangingPunct="0"/>
            <a:r>
              <a:rPr lang="en-US" altLang="zh-TW" sz="1000" b="1"/>
              <a:t>Video</a:t>
            </a:r>
          </a:p>
        </p:txBody>
      </p:sp>
      <p:sp>
        <p:nvSpPr>
          <p:cNvPr id="93207" name="Rectangle 23"/>
          <p:cNvSpPr>
            <a:spLocks noChangeArrowheads="1"/>
          </p:cNvSpPr>
          <p:nvPr/>
        </p:nvSpPr>
        <p:spPr bwMode="auto">
          <a:xfrm>
            <a:off x="6705600" y="6019800"/>
            <a:ext cx="914400" cy="457200"/>
          </a:xfrm>
          <a:prstGeom prst="rect">
            <a:avLst/>
          </a:prstGeom>
          <a:solidFill>
            <a:schemeClr val="bg1"/>
          </a:solidFill>
          <a:ln w="9525">
            <a:solidFill>
              <a:schemeClr val="tx1"/>
            </a:solidFill>
            <a:miter lim="800000"/>
            <a:headEnd/>
            <a:tailEnd/>
          </a:ln>
        </p:spPr>
        <p:txBody>
          <a:bodyPr wrap="none" anchor="ctr"/>
          <a:lstStyle/>
          <a:p>
            <a:pPr algn="ctr" eaLnBrk="0" hangingPunct="0"/>
            <a:r>
              <a:rPr lang="en-US" altLang="zh-TW" sz="1000" b="1"/>
              <a:t>iPod +</a:t>
            </a:r>
          </a:p>
          <a:p>
            <a:pPr algn="ctr" eaLnBrk="0" hangingPunct="0"/>
            <a:r>
              <a:rPr lang="en-US" altLang="zh-TW" sz="1000" b="1"/>
              <a:t>Timex Watch</a:t>
            </a:r>
          </a:p>
        </p:txBody>
      </p:sp>
      <p:sp>
        <p:nvSpPr>
          <p:cNvPr id="93208" name="Rectangle 24"/>
          <p:cNvSpPr>
            <a:spLocks noChangeArrowheads="1"/>
          </p:cNvSpPr>
          <p:nvPr/>
        </p:nvSpPr>
        <p:spPr bwMode="auto">
          <a:xfrm>
            <a:off x="7239000" y="5334000"/>
            <a:ext cx="914400" cy="457200"/>
          </a:xfrm>
          <a:prstGeom prst="rect">
            <a:avLst/>
          </a:prstGeom>
          <a:solidFill>
            <a:schemeClr val="bg1"/>
          </a:solidFill>
          <a:ln w="9525">
            <a:solidFill>
              <a:schemeClr val="tx1"/>
            </a:solidFill>
            <a:miter lim="800000"/>
            <a:headEnd/>
            <a:tailEnd/>
          </a:ln>
        </p:spPr>
        <p:txBody>
          <a:bodyPr wrap="none" anchor="ctr"/>
          <a:lstStyle/>
          <a:p>
            <a:pPr algn="ctr" eaLnBrk="0" hangingPunct="0"/>
            <a:r>
              <a:rPr lang="en-US" altLang="zh-TW" sz="1000" b="1"/>
              <a:t>iPod +</a:t>
            </a:r>
          </a:p>
          <a:p>
            <a:pPr algn="ctr" eaLnBrk="0" hangingPunct="0"/>
            <a:r>
              <a:rPr lang="en-US" altLang="zh-TW" sz="1000" b="1"/>
              <a:t>Nike Shoe</a:t>
            </a:r>
          </a:p>
        </p:txBody>
      </p:sp>
      <p:sp>
        <p:nvSpPr>
          <p:cNvPr id="93212" name="Text Box 28"/>
          <p:cNvSpPr txBox="1">
            <a:spLocks noChangeArrowheads="1"/>
          </p:cNvSpPr>
          <p:nvPr/>
        </p:nvSpPr>
        <p:spPr bwMode="auto">
          <a:xfrm>
            <a:off x="3382963" y="3276600"/>
            <a:ext cx="3090862" cy="336550"/>
          </a:xfrm>
          <a:prstGeom prst="rect">
            <a:avLst/>
          </a:prstGeom>
          <a:noFill/>
          <a:ln w="9525">
            <a:noFill/>
            <a:miter lim="800000"/>
            <a:headEnd/>
            <a:tailEnd/>
          </a:ln>
        </p:spPr>
        <p:txBody>
          <a:bodyPr wrap="none">
            <a:spAutoFit/>
          </a:bodyPr>
          <a:lstStyle/>
          <a:p>
            <a:pPr algn="ctr" eaLnBrk="0" hangingPunct="0"/>
            <a:r>
              <a:rPr lang="en-US" altLang="zh-TW" sz="1600" b="1">
                <a:solidFill>
                  <a:srgbClr val="FF0000"/>
                </a:solidFill>
              </a:rPr>
              <a:t>Value-enhancing Innovation</a:t>
            </a:r>
          </a:p>
        </p:txBody>
      </p:sp>
      <p:sp>
        <p:nvSpPr>
          <p:cNvPr id="93214" name="Line 30"/>
          <p:cNvSpPr>
            <a:spLocks noChangeShapeType="1"/>
          </p:cNvSpPr>
          <p:nvPr/>
        </p:nvSpPr>
        <p:spPr bwMode="auto">
          <a:xfrm flipH="1" flipV="1">
            <a:off x="3962400" y="4419600"/>
            <a:ext cx="76200" cy="1600200"/>
          </a:xfrm>
          <a:prstGeom prst="line">
            <a:avLst/>
          </a:prstGeom>
          <a:noFill/>
          <a:ln w="9525">
            <a:solidFill>
              <a:schemeClr val="tx1"/>
            </a:solidFill>
            <a:round/>
            <a:headEnd/>
            <a:tailEnd type="triangle" w="med" len="med"/>
          </a:ln>
        </p:spPr>
        <p:txBody>
          <a:bodyPr/>
          <a:lstStyle/>
          <a:p>
            <a:endParaRPr lang="zh-TW" altLang="en-US"/>
          </a:p>
        </p:txBody>
      </p:sp>
      <p:sp>
        <p:nvSpPr>
          <p:cNvPr id="93215" name="Line 31"/>
          <p:cNvSpPr>
            <a:spLocks noChangeShapeType="1"/>
          </p:cNvSpPr>
          <p:nvPr/>
        </p:nvSpPr>
        <p:spPr bwMode="auto">
          <a:xfrm flipV="1">
            <a:off x="4495800" y="4495800"/>
            <a:ext cx="457200" cy="838200"/>
          </a:xfrm>
          <a:prstGeom prst="line">
            <a:avLst/>
          </a:prstGeom>
          <a:noFill/>
          <a:ln w="9525">
            <a:solidFill>
              <a:schemeClr val="tx1"/>
            </a:solidFill>
            <a:round/>
            <a:headEnd/>
            <a:tailEnd type="triangle" w="med" len="med"/>
          </a:ln>
        </p:spPr>
        <p:txBody>
          <a:bodyPr/>
          <a:lstStyle/>
          <a:p>
            <a:endParaRPr lang="zh-TW" altLang="en-US"/>
          </a:p>
        </p:txBody>
      </p:sp>
      <p:sp>
        <p:nvSpPr>
          <p:cNvPr id="93216" name="Line 32"/>
          <p:cNvSpPr>
            <a:spLocks noChangeShapeType="1"/>
          </p:cNvSpPr>
          <p:nvPr/>
        </p:nvSpPr>
        <p:spPr bwMode="auto">
          <a:xfrm flipV="1">
            <a:off x="4953000" y="4495800"/>
            <a:ext cx="152400" cy="1524000"/>
          </a:xfrm>
          <a:prstGeom prst="line">
            <a:avLst/>
          </a:prstGeom>
          <a:noFill/>
          <a:ln w="9525">
            <a:solidFill>
              <a:schemeClr val="tx1"/>
            </a:solidFill>
            <a:round/>
            <a:headEnd/>
            <a:tailEnd type="triangle" w="med" len="med"/>
          </a:ln>
        </p:spPr>
        <p:txBody>
          <a:bodyPr/>
          <a:lstStyle/>
          <a:p>
            <a:endParaRPr lang="zh-TW" altLang="en-US"/>
          </a:p>
        </p:txBody>
      </p:sp>
      <p:sp>
        <p:nvSpPr>
          <p:cNvPr id="93217" name="Line 33"/>
          <p:cNvSpPr>
            <a:spLocks noChangeShapeType="1"/>
          </p:cNvSpPr>
          <p:nvPr/>
        </p:nvSpPr>
        <p:spPr bwMode="auto">
          <a:xfrm flipH="1" flipV="1">
            <a:off x="6019800" y="4114800"/>
            <a:ext cx="381000" cy="1219200"/>
          </a:xfrm>
          <a:prstGeom prst="line">
            <a:avLst/>
          </a:prstGeom>
          <a:noFill/>
          <a:ln w="9525">
            <a:solidFill>
              <a:schemeClr val="tx1"/>
            </a:solidFill>
            <a:round/>
            <a:headEnd/>
            <a:tailEnd type="triangle" w="med" len="med"/>
          </a:ln>
        </p:spPr>
        <p:txBody>
          <a:bodyPr/>
          <a:lstStyle/>
          <a:p>
            <a:endParaRPr lang="zh-TW" altLang="en-US"/>
          </a:p>
        </p:txBody>
      </p:sp>
      <p:sp>
        <p:nvSpPr>
          <p:cNvPr id="93218" name="Line 34"/>
          <p:cNvSpPr>
            <a:spLocks noChangeShapeType="1"/>
          </p:cNvSpPr>
          <p:nvPr/>
        </p:nvSpPr>
        <p:spPr bwMode="auto">
          <a:xfrm flipH="1" flipV="1">
            <a:off x="6400800" y="4191000"/>
            <a:ext cx="762000" cy="1828800"/>
          </a:xfrm>
          <a:prstGeom prst="line">
            <a:avLst/>
          </a:prstGeom>
          <a:noFill/>
          <a:ln w="9525">
            <a:solidFill>
              <a:schemeClr val="tx1"/>
            </a:solidFill>
            <a:round/>
            <a:headEnd/>
            <a:tailEnd type="triangle" w="med" len="med"/>
          </a:ln>
        </p:spPr>
        <p:txBody>
          <a:bodyPr/>
          <a:lstStyle/>
          <a:p>
            <a:endParaRPr lang="zh-TW" altLang="en-US"/>
          </a:p>
        </p:txBody>
      </p:sp>
      <p:sp>
        <p:nvSpPr>
          <p:cNvPr id="93219" name="Line 35"/>
          <p:cNvSpPr>
            <a:spLocks noChangeShapeType="1"/>
          </p:cNvSpPr>
          <p:nvPr/>
        </p:nvSpPr>
        <p:spPr bwMode="auto">
          <a:xfrm flipH="1" flipV="1">
            <a:off x="7162800" y="4724400"/>
            <a:ext cx="533400" cy="609600"/>
          </a:xfrm>
          <a:prstGeom prst="line">
            <a:avLst/>
          </a:prstGeom>
          <a:noFill/>
          <a:ln w="9525">
            <a:solidFill>
              <a:schemeClr val="tx1"/>
            </a:solidFill>
            <a:round/>
            <a:headEnd/>
            <a:tailEnd type="triangle" w="med" len="med"/>
          </a:ln>
        </p:spPr>
        <p:txBody>
          <a:bodyPr/>
          <a:lstStyle/>
          <a:p>
            <a:endParaRPr lang="zh-TW" altLang="en-US"/>
          </a:p>
        </p:txBody>
      </p:sp>
      <p:sp>
        <p:nvSpPr>
          <p:cNvPr id="8224" name="Line 36"/>
          <p:cNvSpPr>
            <a:spLocks noChangeShapeType="1"/>
          </p:cNvSpPr>
          <p:nvPr/>
        </p:nvSpPr>
        <p:spPr bwMode="auto">
          <a:xfrm>
            <a:off x="1143000" y="2819400"/>
            <a:ext cx="7543800" cy="0"/>
          </a:xfrm>
          <a:prstGeom prst="line">
            <a:avLst/>
          </a:prstGeom>
          <a:noFill/>
          <a:ln w="38100">
            <a:solidFill>
              <a:schemeClr val="tx1"/>
            </a:solidFill>
            <a:round/>
            <a:headEnd/>
            <a:tailEnd type="triangle" w="med" len="med"/>
          </a:ln>
        </p:spPr>
        <p:txBody>
          <a:bodyPr/>
          <a:lstStyle/>
          <a:p>
            <a:endParaRPr lang="zh-TW" altLang="en-US"/>
          </a:p>
        </p:txBody>
      </p:sp>
      <p:sp>
        <p:nvSpPr>
          <p:cNvPr id="8225" name="Rectangle 37"/>
          <p:cNvSpPr>
            <a:spLocks noChangeArrowheads="1"/>
          </p:cNvSpPr>
          <p:nvPr/>
        </p:nvSpPr>
        <p:spPr bwMode="auto">
          <a:xfrm>
            <a:off x="7543800" y="4114800"/>
            <a:ext cx="533400" cy="838200"/>
          </a:xfrm>
          <a:prstGeom prst="rect">
            <a:avLst/>
          </a:prstGeom>
          <a:solidFill>
            <a:schemeClr val="bg1"/>
          </a:solidFill>
          <a:ln w="9525">
            <a:noFill/>
            <a:miter lim="800000"/>
            <a:headEnd/>
            <a:tailEnd/>
          </a:ln>
        </p:spPr>
        <p:txBody>
          <a:bodyPr wrap="none" anchor="ctr"/>
          <a:lstStyle/>
          <a:p>
            <a:endParaRPr lang="zh-TW" altLang="zh-TW" sz="1800">
              <a:latin typeface="Times New Roman" pitchFamily="18" charset="0"/>
            </a:endParaRPr>
          </a:p>
        </p:txBody>
      </p:sp>
      <p:sp>
        <p:nvSpPr>
          <p:cNvPr id="93222" name="AutoShape 38"/>
          <p:cNvSpPr>
            <a:spLocks noChangeArrowheads="1"/>
          </p:cNvSpPr>
          <p:nvPr/>
        </p:nvSpPr>
        <p:spPr bwMode="auto">
          <a:xfrm flipV="1">
            <a:off x="1752600" y="4114800"/>
            <a:ext cx="1600200" cy="838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883 w 21600"/>
              <a:gd name="T13" fmla="*/ 4883 h 21600"/>
              <a:gd name="T14" fmla="*/ 16717 w 21600"/>
              <a:gd name="T15" fmla="*/ 16717 h 21600"/>
            </a:gdLst>
            <a:ahLst/>
            <a:cxnLst>
              <a:cxn ang="T8">
                <a:pos x="T0" y="T1"/>
              </a:cxn>
              <a:cxn ang="T9">
                <a:pos x="T2" y="T3"/>
              </a:cxn>
              <a:cxn ang="T10">
                <a:pos x="T4" y="T5"/>
              </a:cxn>
              <a:cxn ang="T11">
                <a:pos x="T6" y="T7"/>
              </a:cxn>
            </a:cxnLst>
            <a:rect l="T12" t="T13" r="T14" b="T15"/>
            <a:pathLst>
              <a:path w="21600" h="21600">
                <a:moveTo>
                  <a:pt x="0" y="0"/>
                </a:moveTo>
                <a:lnTo>
                  <a:pt x="6165" y="21600"/>
                </a:lnTo>
                <a:lnTo>
                  <a:pt x="15435" y="21600"/>
                </a:lnTo>
                <a:lnTo>
                  <a:pt x="21600" y="0"/>
                </a:lnTo>
                <a:close/>
              </a:path>
            </a:pathLst>
          </a:custGeom>
          <a:noFill/>
          <a:ln w="28575">
            <a:solidFill>
              <a:schemeClr val="accent2"/>
            </a:solidFill>
            <a:miter lim="800000"/>
            <a:headEnd/>
            <a:tailEnd/>
          </a:ln>
        </p:spPr>
        <p:txBody>
          <a:bodyPr rot="10800000" wrap="none" anchorCtr="1"/>
          <a:lstStyle/>
          <a:p>
            <a:pPr algn="ctr" eaLnBrk="0" hangingPunct="0"/>
            <a:r>
              <a:rPr lang="en-US" altLang="zh-TW" sz="1400"/>
              <a:t>Product</a:t>
            </a:r>
            <a:r>
              <a:rPr lang="en-US" altLang="zh-TW" sz="1400" baseline="-25000"/>
              <a:t>1</a:t>
            </a:r>
          </a:p>
        </p:txBody>
      </p:sp>
      <p:sp>
        <p:nvSpPr>
          <p:cNvPr id="93223" name="AutoShape 39"/>
          <p:cNvSpPr>
            <a:spLocks noChangeArrowheads="1"/>
          </p:cNvSpPr>
          <p:nvPr/>
        </p:nvSpPr>
        <p:spPr bwMode="auto">
          <a:xfrm flipV="1">
            <a:off x="6858000" y="4114800"/>
            <a:ext cx="1600200" cy="838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883 w 21600"/>
              <a:gd name="T13" fmla="*/ 4883 h 21600"/>
              <a:gd name="T14" fmla="*/ 16717 w 21600"/>
              <a:gd name="T15" fmla="*/ 16717 h 21600"/>
            </a:gdLst>
            <a:ahLst/>
            <a:cxnLst>
              <a:cxn ang="T8">
                <a:pos x="T0" y="T1"/>
              </a:cxn>
              <a:cxn ang="T9">
                <a:pos x="T2" y="T3"/>
              </a:cxn>
              <a:cxn ang="T10">
                <a:pos x="T4" y="T5"/>
              </a:cxn>
              <a:cxn ang="T11">
                <a:pos x="T6" y="T7"/>
              </a:cxn>
            </a:cxnLst>
            <a:rect l="T12" t="T13" r="T14" b="T15"/>
            <a:pathLst>
              <a:path w="21600" h="21600">
                <a:moveTo>
                  <a:pt x="0" y="0"/>
                </a:moveTo>
                <a:lnTo>
                  <a:pt x="6165" y="21600"/>
                </a:lnTo>
                <a:lnTo>
                  <a:pt x="15435" y="21600"/>
                </a:lnTo>
                <a:lnTo>
                  <a:pt x="21600" y="0"/>
                </a:lnTo>
                <a:close/>
              </a:path>
            </a:pathLst>
          </a:custGeom>
          <a:noFill/>
          <a:ln w="19050">
            <a:solidFill>
              <a:schemeClr val="tx1"/>
            </a:solidFill>
            <a:miter lim="800000"/>
            <a:headEnd/>
            <a:tailEnd/>
          </a:ln>
        </p:spPr>
        <p:txBody>
          <a:bodyPr rot="10800000" wrap="none" anchorCtr="1"/>
          <a:lstStyle/>
          <a:p>
            <a:pPr algn="ctr" eaLnBrk="0" hangingPunct="0"/>
            <a:r>
              <a:rPr lang="en-US" altLang="zh-TW" sz="1400"/>
              <a:t>Product</a:t>
            </a:r>
            <a:r>
              <a:rPr lang="en-US" altLang="zh-TW" sz="1400" baseline="-25000"/>
              <a:t>2</a:t>
            </a:r>
          </a:p>
        </p:txBody>
      </p:sp>
      <p:sp>
        <p:nvSpPr>
          <p:cNvPr id="8228" name="Rectangle 40"/>
          <p:cNvSpPr>
            <a:spLocks noChangeArrowheads="1"/>
          </p:cNvSpPr>
          <p:nvPr/>
        </p:nvSpPr>
        <p:spPr bwMode="auto">
          <a:xfrm>
            <a:off x="2971800" y="4114800"/>
            <a:ext cx="444500" cy="838200"/>
          </a:xfrm>
          <a:prstGeom prst="rect">
            <a:avLst/>
          </a:prstGeom>
          <a:solidFill>
            <a:schemeClr val="bg1"/>
          </a:solidFill>
          <a:ln w="9525">
            <a:noFill/>
            <a:miter lim="800000"/>
            <a:headEnd/>
            <a:tailEnd/>
          </a:ln>
        </p:spPr>
        <p:txBody>
          <a:bodyPr wrap="none" anchor="ctr"/>
          <a:lstStyle/>
          <a:p>
            <a:endParaRPr lang="zh-TW" altLang="zh-TW" sz="1800">
              <a:latin typeface="Times New Roman" pitchFamily="18" charset="0"/>
            </a:endParaRPr>
          </a:p>
        </p:txBody>
      </p:sp>
      <p:sp>
        <p:nvSpPr>
          <p:cNvPr id="93225" name="Freeform 41"/>
          <p:cNvSpPr>
            <a:spLocks/>
          </p:cNvSpPr>
          <p:nvPr/>
        </p:nvSpPr>
        <p:spPr bwMode="auto">
          <a:xfrm>
            <a:off x="2971800" y="3962400"/>
            <a:ext cx="4584700" cy="939800"/>
          </a:xfrm>
          <a:custGeom>
            <a:avLst/>
            <a:gdLst>
              <a:gd name="T0" fmla="*/ 0 w 2936"/>
              <a:gd name="T1" fmla="*/ 2147483647 h 685"/>
              <a:gd name="T2" fmla="*/ 2147483647 w 2936"/>
              <a:gd name="T3" fmla="*/ 2147483647 h 685"/>
              <a:gd name="T4" fmla="*/ 2147483647 w 2936"/>
              <a:gd name="T5" fmla="*/ 2147483647 h 685"/>
              <a:gd name="T6" fmla="*/ 2147483647 w 2936"/>
              <a:gd name="T7" fmla="*/ 2147483647 h 685"/>
              <a:gd name="T8" fmla="*/ 2147483647 w 2936"/>
              <a:gd name="T9" fmla="*/ 2147483647 h 685"/>
              <a:gd name="T10" fmla="*/ 2147483647 w 2936"/>
              <a:gd name="T11" fmla="*/ 2147483647 h 685"/>
              <a:gd name="T12" fmla="*/ 2147483647 w 2936"/>
              <a:gd name="T13" fmla="*/ 2147483647 h 685"/>
              <a:gd name="T14" fmla="*/ 2147483647 w 2936"/>
              <a:gd name="T15" fmla="*/ 2147483647 h 685"/>
              <a:gd name="T16" fmla="*/ 2147483647 w 2936"/>
              <a:gd name="T17" fmla="*/ 2147483647 h 685"/>
              <a:gd name="T18" fmla="*/ 2147483647 w 2936"/>
              <a:gd name="T19" fmla="*/ 2147483647 h 685"/>
              <a:gd name="T20" fmla="*/ 2147483647 w 2936"/>
              <a:gd name="T21" fmla="*/ 2147483647 h 685"/>
              <a:gd name="T22" fmla="*/ 2147483647 w 2936"/>
              <a:gd name="T23" fmla="*/ 2147483647 h 685"/>
              <a:gd name="T24" fmla="*/ 2147483647 w 2936"/>
              <a:gd name="T25" fmla="*/ 2147483647 h 685"/>
              <a:gd name="T26" fmla="*/ 2147483647 w 2936"/>
              <a:gd name="T27" fmla="*/ 2147483647 h 685"/>
              <a:gd name="T28" fmla="*/ 2147483647 w 2936"/>
              <a:gd name="T29" fmla="*/ 2147483647 h 685"/>
              <a:gd name="T30" fmla="*/ 2147483647 w 2936"/>
              <a:gd name="T31" fmla="*/ 2147483647 h 685"/>
              <a:gd name="T32" fmla="*/ 2147483647 w 2936"/>
              <a:gd name="T33" fmla="*/ 2147483647 h 685"/>
              <a:gd name="T34" fmla="*/ 2147483647 w 2936"/>
              <a:gd name="T35" fmla="*/ 2147483647 h 685"/>
              <a:gd name="T36" fmla="*/ 2147483647 w 2936"/>
              <a:gd name="T37" fmla="*/ 2147483647 h 685"/>
              <a:gd name="T38" fmla="*/ 2147483647 w 2936"/>
              <a:gd name="T39" fmla="*/ 2147483647 h 685"/>
              <a:gd name="T40" fmla="*/ 2147483647 w 2936"/>
              <a:gd name="T41" fmla="*/ 2147483647 h 685"/>
              <a:gd name="T42" fmla="*/ 2147483647 w 2936"/>
              <a:gd name="T43" fmla="*/ 2147483647 h 685"/>
              <a:gd name="T44" fmla="*/ 2147483647 w 2936"/>
              <a:gd name="T45" fmla="*/ 2147483647 h 685"/>
              <a:gd name="T46" fmla="*/ 2147483647 w 2936"/>
              <a:gd name="T47" fmla="*/ 2147483647 h 685"/>
              <a:gd name="T48" fmla="*/ 2147483647 w 2936"/>
              <a:gd name="T49" fmla="*/ 2147483647 h 685"/>
              <a:gd name="T50" fmla="*/ 2147483647 w 2936"/>
              <a:gd name="T51" fmla="*/ 2147483647 h 685"/>
              <a:gd name="T52" fmla="*/ 2147483647 w 2936"/>
              <a:gd name="T53" fmla="*/ 2147483647 h 685"/>
              <a:gd name="T54" fmla="*/ 2147483647 w 2936"/>
              <a:gd name="T55" fmla="*/ 2147483647 h 685"/>
              <a:gd name="T56" fmla="*/ 2147483647 w 2936"/>
              <a:gd name="T57" fmla="*/ 2147483647 h 685"/>
              <a:gd name="T58" fmla="*/ 2147483647 w 2936"/>
              <a:gd name="T59" fmla="*/ 2147483647 h 685"/>
              <a:gd name="T60" fmla="*/ 2147483647 w 2936"/>
              <a:gd name="T61" fmla="*/ 2147483647 h 685"/>
              <a:gd name="T62" fmla="*/ 2147483647 w 2936"/>
              <a:gd name="T63" fmla="*/ 2147483647 h 685"/>
              <a:gd name="T64" fmla="*/ 2147483647 w 2936"/>
              <a:gd name="T65" fmla="*/ 2147483647 h 685"/>
              <a:gd name="T66" fmla="*/ 2147483647 w 2936"/>
              <a:gd name="T67" fmla="*/ 2147483647 h 685"/>
              <a:gd name="T68" fmla="*/ 2147483647 w 2936"/>
              <a:gd name="T69" fmla="*/ 2147483647 h 685"/>
              <a:gd name="T70" fmla="*/ 2147483647 w 2936"/>
              <a:gd name="T71" fmla="*/ 2147483647 h 685"/>
              <a:gd name="T72" fmla="*/ 2147483647 w 2936"/>
              <a:gd name="T73" fmla="*/ 2147483647 h 685"/>
              <a:gd name="T74" fmla="*/ 2147483647 w 2936"/>
              <a:gd name="T75" fmla="*/ 2147483647 h 685"/>
              <a:gd name="T76" fmla="*/ 2147483647 w 2936"/>
              <a:gd name="T77" fmla="*/ 2147483647 h 685"/>
              <a:gd name="T78" fmla="*/ 2147483647 w 2936"/>
              <a:gd name="T79" fmla="*/ 2147483647 h 685"/>
              <a:gd name="T80" fmla="*/ 2147483647 w 2936"/>
              <a:gd name="T81" fmla="*/ 2147483647 h 685"/>
              <a:gd name="T82" fmla="*/ 2147483647 w 2936"/>
              <a:gd name="T83" fmla="*/ 2147483647 h 685"/>
              <a:gd name="T84" fmla="*/ 2147483647 w 2936"/>
              <a:gd name="T85" fmla="*/ 2147483647 h 685"/>
              <a:gd name="T86" fmla="*/ 2147483647 w 2936"/>
              <a:gd name="T87" fmla="*/ 2147483647 h 685"/>
              <a:gd name="T88" fmla="*/ 2147483647 w 2936"/>
              <a:gd name="T89" fmla="*/ 2147483647 h 685"/>
              <a:gd name="T90" fmla="*/ 2147483647 w 2936"/>
              <a:gd name="T91" fmla="*/ 2147483647 h 685"/>
              <a:gd name="T92" fmla="*/ 2147483647 w 2936"/>
              <a:gd name="T93" fmla="*/ 2147483647 h 685"/>
              <a:gd name="T94" fmla="*/ 2147483647 w 2936"/>
              <a:gd name="T95" fmla="*/ 2147483647 h 685"/>
              <a:gd name="T96" fmla="*/ 2147483647 w 2936"/>
              <a:gd name="T97" fmla="*/ 2147483647 h 685"/>
              <a:gd name="T98" fmla="*/ 2147483647 w 2936"/>
              <a:gd name="T99" fmla="*/ 2147483647 h 685"/>
              <a:gd name="T100" fmla="*/ 2147483647 w 2936"/>
              <a:gd name="T101" fmla="*/ 2147483647 h 685"/>
              <a:gd name="T102" fmla="*/ 2147483647 w 2936"/>
              <a:gd name="T103" fmla="*/ 2147483647 h 685"/>
              <a:gd name="T104" fmla="*/ 2147483647 w 2936"/>
              <a:gd name="T105" fmla="*/ 2147483647 h 685"/>
              <a:gd name="T106" fmla="*/ 2147483647 w 2936"/>
              <a:gd name="T107" fmla="*/ 2147483647 h 685"/>
              <a:gd name="T108" fmla="*/ 2147483647 w 2936"/>
              <a:gd name="T109" fmla="*/ 2147483647 h 685"/>
              <a:gd name="T110" fmla="*/ 2147483647 w 2936"/>
              <a:gd name="T111" fmla="*/ 2147483647 h 685"/>
              <a:gd name="T112" fmla="*/ 2147483647 w 2936"/>
              <a:gd name="T113" fmla="*/ 2147483647 h 6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36"/>
              <a:gd name="T172" fmla="*/ 0 h 685"/>
              <a:gd name="T173" fmla="*/ 2936 w 2936"/>
              <a:gd name="T174" fmla="*/ 685 h 6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36" h="685">
                <a:moveTo>
                  <a:pt x="0" y="197"/>
                </a:moveTo>
                <a:cubicBezTo>
                  <a:pt x="31" y="207"/>
                  <a:pt x="33" y="227"/>
                  <a:pt x="64" y="237"/>
                </a:cubicBezTo>
                <a:cubicBezTo>
                  <a:pt x="93" y="234"/>
                  <a:pt x="124" y="238"/>
                  <a:pt x="152" y="229"/>
                </a:cubicBezTo>
                <a:cubicBezTo>
                  <a:pt x="160" y="226"/>
                  <a:pt x="152" y="208"/>
                  <a:pt x="160" y="205"/>
                </a:cubicBezTo>
                <a:cubicBezTo>
                  <a:pt x="170" y="201"/>
                  <a:pt x="181" y="210"/>
                  <a:pt x="192" y="213"/>
                </a:cubicBezTo>
                <a:cubicBezTo>
                  <a:pt x="208" y="218"/>
                  <a:pt x="240" y="229"/>
                  <a:pt x="240" y="229"/>
                </a:cubicBezTo>
                <a:cubicBezTo>
                  <a:pt x="278" y="286"/>
                  <a:pt x="225" y="220"/>
                  <a:pt x="328" y="261"/>
                </a:cubicBezTo>
                <a:cubicBezTo>
                  <a:pt x="336" y="264"/>
                  <a:pt x="332" y="277"/>
                  <a:pt x="336" y="285"/>
                </a:cubicBezTo>
                <a:cubicBezTo>
                  <a:pt x="340" y="294"/>
                  <a:pt x="347" y="301"/>
                  <a:pt x="352" y="309"/>
                </a:cubicBezTo>
                <a:cubicBezTo>
                  <a:pt x="393" y="281"/>
                  <a:pt x="385" y="258"/>
                  <a:pt x="392" y="205"/>
                </a:cubicBezTo>
                <a:cubicBezTo>
                  <a:pt x="402" y="236"/>
                  <a:pt x="422" y="238"/>
                  <a:pt x="432" y="269"/>
                </a:cubicBezTo>
                <a:cubicBezTo>
                  <a:pt x="451" y="264"/>
                  <a:pt x="469" y="253"/>
                  <a:pt x="488" y="253"/>
                </a:cubicBezTo>
                <a:cubicBezTo>
                  <a:pt x="507" y="253"/>
                  <a:pt x="525" y="264"/>
                  <a:pt x="544" y="269"/>
                </a:cubicBezTo>
                <a:cubicBezTo>
                  <a:pt x="573" y="266"/>
                  <a:pt x="603" y="265"/>
                  <a:pt x="632" y="261"/>
                </a:cubicBezTo>
                <a:cubicBezTo>
                  <a:pt x="640" y="260"/>
                  <a:pt x="648" y="252"/>
                  <a:pt x="656" y="253"/>
                </a:cubicBezTo>
                <a:cubicBezTo>
                  <a:pt x="668" y="255"/>
                  <a:pt x="677" y="264"/>
                  <a:pt x="688" y="269"/>
                </a:cubicBezTo>
                <a:cubicBezTo>
                  <a:pt x="716" y="281"/>
                  <a:pt x="735" y="280"/>
                  <a:pt x="768" y="285"/>
                </a:cubicBezTo>
                <a:cubicBezTo>
                  <a:pt x="784" y="282"/>
                  <a:pt x="800" y="280"/>
                  <a:pt x="816" y="277"/>
                </a:cubicBezTo>
                <a:cubicBezTo>
                  <a:pt x="827" y="275"/>
                  <a:pt x="840" y="262"/>
                  <a:pt x="848" y="269"/>
                </a:cubicBezTo>
                <a:cubicBezTo>
                  <a:pt x="873" y="290"/>
                  <a:pt x="857" y="333"/>
                  <a:pt x="872" y="357"/>
                </a:cubicBezTo>
                <a:cubicBezTo>
                  <a:pt x="885" y="377"/>
                  <a:pt x="908" y="382"/>
                  <a:pt x="928" y="389"/>
                </a:cubicBezTo>
                <a:cubicBezTo>
                  <a:pt x="937" y="403"/>
                  <a:pt x="948" y="426"/>
                  <a:pt x="968" y="429"/>
                </a:cubicBezTo>
                <a:cubicBezTo>
                  <a:pt x="991" y="433"/>
                  <a:pt x="1045" y="382"/>
                  <a:pt x="1072" y="373"/>
                </a:cubicBezTo>
                <a:cubicBezTo>
                  <a:pt x="1075" y="365"/>
                  <a:pt x="1075" y="356"/>
                  <a:pt x="1080" y="349"/>
                </a:cubicBezTo>
                <a:cubicBezTo>
                  <a:pt x="1086" y="341"/>
                  <a:pt x="1104" y="333"/>
                  <a:pt x="1104" y="333"/>
                </a:cubicBezTo>
                <a:cubicBezTo>
                  <a:pt x="1180" y="358"/>
                  <a:pt x="1135" y="347"/>
                  <a:pt x="1240" y="357"/>
                </a:cubicBezTo>
                <a:cubicBezTo>
                  <a:pt x="1276" y="321"/>
                  <a:pt x="1260" y="344"/>
                  <a:pt x="1280" y="285"/>
                </a:cubicBezTo>
                <a:cubicBezTo>
                  <a:pt x="1285" y="269"/>
                  <a:pt x="1296" y="237"/>
                  <a:pt x="1296" y="237"/>
                </a:cubicBezTo>
                <a:cubicBezTo>
                  <a:pt x="1336" y="250"/>
                  <a:pt x="1317" y="237"/>
                  <a:pt x="1336" y="293"/>
                </a:cubicBezTo>
                <a:cubicBezTo>
                  <a:pt x="1339" y="301"/>
                  <a:pt x="1344" y="317"/>
                  <a:pt x="1344" y="317"/>
                </a:cubicBezTo>
                <a:cubicBezTo>
                  <a:pt x="1368" y="314"/>
                  <a:pt x="1392" y="313"/>
                  <a:pt x="1416" y="309"/>
                </a:cubicBezTo>
                <a:cubicBezTo>
                  <a:pt x="1424" y="308"/>
                  <a:pt x="1432" y="301"/>
                  <a:pt x="1440" y="301"/>
                </a:cubicBezTo>
                <a:cubicBezTo>
                  <a:pt x="1473" y="301"/>
                  <a:pt x="1506" y="339"/>
                  <a:pt x="1536" y="349"/>
                </a:cubicBezTo>
                <a:cubicBezTo>
                  <a:pt x="1559" y="357"/>
                  <a:pt x="1584" y="359"/>
                  <a:pt x="1608" y="365"/>
                </a:cubicBezTo>
                <a:cubicBezTo>
                  <a:pt x="1695" y="385"/>
                  <a:pt x="1594" y="362"/>
                  <a:pt x="1664" y="381"/>
                </a:cubicBezTo>
                <a:cubicBezTo>
                  <a:pt x="1685" y="387"/>
                  <a:pt x="1728" y="397"/>
                  <a:pt x="1728" y="397"/>
                </a:cubicBezTo>
                <a:cubicBezTo>
                  <a:pt x="1762" y="363"/>
                  <a:pt x="1772" y="315"/>
                  <a:pt x="1784" y="269"/>
                </a:cubicBezTo>
                <a:cubicBezTo>
                  <a:pt x="1787" y="256"/>
                  <a:pt x="1788" y="242"/>
                  <a:pt x="1792" y="229"/>
                </a:cubicBezTo>
                <a:cubicBezTo>
                  <a:pt x="1796" y="213"/>
                  <a:pt x="1808" y="181"/>
                  <a:pt x="1808" y="181"/>
                </a:cubicBezTo>
                <a:cubicBezTo>
                  <a:pt x="1811" y="141"/>
                  <a:pt x="1812" y="101"/>
                  <a:pt x="1816" y="61"/>
                </a:cubicBezTo>
                <a:cubicBezTo>
                  <a:pt x="1818" y="45"/>
                  <a:pt x="1813" y="24"/>
                  <a:pt x="1824" y="13"/>
                </a:cubicBezTo>
                <a:cubicBezTo>
                  <a:pt x="1837" y="0"/>
                  <a:pt x="1854" y="34"/>
                  <a:pt x="1872" y="37"/>
                </a:cubicBezTo>
                <a:cubicBezTo>
                  <a:pt x="1901" y="41"/>
                  <a:pt x="1931" y="42"/>
                  <a:pt x="1960" y="45"/>
                </a:cubicBezTo>
                <a:cubicBezTo>
                  <a:pt x="2003" y="110"/>
                  <a:pt x="2026" y="83"/>
                  <a:pt x="2120" y="77"/>
                </a:cubicBezTo>
                <a:cubicBezTo>
                  <a:pt x="2153" y="55"/>
                  <a:pt x="2169" y="51"/>
                  <a:pt x="2208" y="61"/>
                </a:cubicBezTo>
                <a:cubicBezTo>
                  <a:pt x="2222" y="79"/>
                  <a:pt x="2230" y="103"/>
                  <a:pt x="2248" y="117"/>
                </a:cubicBezTo>
                <a:cubicBezTo>
                  <a:pt x="2262" y="128"/>
                  <a:pt x="2281" y="131"/>
                  <a:pt x="2296" y="141"/>
                </a:cubicBezTo>
                <a:cubicBezTo>
                  <a:pt x="2305" y="167"/>
                  <a:pt x="2300" y="197"/>
                  <a:pt x="2312" y="221"/>
                </a:cubicBezTo>
                <a:cubicBezTo>
                  <a:pt x="2313" y="224"/>
                  <a:pt x="2382" y="242"/>
                  <a:pt x="2392" y="245"/>
                </a:cubicBezTo>
                <a:cubicBezTo>
                  <a:pt x="2395" y="269"/>
                  <a:pt x="2392" y="294"/>
                  <a:pt x="2400" y="317"/>
                </a:cubicBezTo>
                <a:cubicBezTo>
                  <a:pt x="2404" y="328"/>
                  <a:pt x="2418" y="332"/>
                  <a:pt x="2424" y="341"/>
                </a:cubicBezTo>
                <a:cubicBezTo>
                  <a:pt x="2430" y="349"/>
                  <a:pt x="2438" y="391"/>
                  <a:pt x="2440" y="397"/>
                </a:cubicBezTo>
                <a:cubicBezTo>
                  <a:pt x="2451" y="425"/>
                  <a:pt x="2472" y="453"/>
                  <a:pt x="2488" y="477"/>
                </a:cubicBezTo>
                <a:cubicBezTo>
                  <a:pt x="2507" y="505"/>
                  <a:pt x="2552" y="498"/>
                  <a:pt x="2584" y="509"/>
                </a:cubicBezTo>
                <a:cubicBezTo>
                  <a:pt x="2630" y="524"/>
                  <a:pt x="2650" y="527"/>
                  <a:pt x="2704" y="533"/>
                </a:cubicBezTo>
                <a:cubicBezTo>
                  <a:pt x="2728" y="605"/>
                  <a:pt x="2794" y="622"/>
                  <a:pt x="2856" y="653"/>
                </a:cubicBezTo>
                <a:cubicBezTo>
                  <a:pt x="2886" y="668"/>
                  <a:pt x="2901" y="685"/>
                  <a:pt x="2936" y="685"/>
                </a:cubicBezTo>
              </a:path>
            </a:pathLst>
          </a:custGeom>
          <a:noFill/>
          <a:ln w="28575">
            <a:solidFill>
              <a:schemeClr val="accent2"/>
            </a:solidFill>
            <a:round/>
            <a:headEnd/>
            <a:tailEnd/>
          </a:ln>
        </p:spPr>
        <p:txBody>
          <a:bodyPr/>
          <a:lstStyle/>
          <a:p>
            <a:endParaRPr lang="zh-TW" altLang="en-US"/>
          </a:p>
        </p:txBody>
      </p:sp>
      <p:sp>
        <p:nvSpPr>
          <p:cNvPr id="93226" name="Line 42"/>
          <p:cNvSpPr>
            <a:spLocks noChangeShapeType="1"/>
          </p:cNvSpPr>
          <p:nvPr/>
        </p:nvSpPr>
        <p:spPr bwMode="auto">
          <a:xfrm flipV="1">
            <a:off x="2438400" y="4267200"/>
            <a:ext cx="990600" cy="1752600"/>
          </a:xfrm>
          <a:prstGeom prst="line">
            <a:avLst/>
          </a:prstGeom>
          <a:noFill/>
          <a:ln w="9525">
            <a:solidFill>
              <a:schemeClr val="tx1"/>
            </a:solidFill>
            <a:round/>
            <a:headEnd/>
            <a:tailEnd type="triangle" w="med" len="med"/>
          </a:ln>
        </p:spPr>
        <p:txBody>
          <a:bodyPr/>
          <a:lstStyle/>
          <a:p>
            <a:endParaRPr lang="zh-TW" altLang="en-US"/>
          </a:p>
        </p:txBody>
      </p:sp>
      <p:sp>
        <p:nvSpPr>
          <p:cNvPr id="93227" name="Line 43"/>
          <p:cNvSpPr>
            <a:spLocks noChangeShapeType="1"/>
          </p:cNvSpPr>
          <p:nvPr/>
        </p:nvSpPr>
        <p:spPr bwMode="auto">
          <a:xfrm>
            <a:off x="1143000" y="4953000"/>
            <a:ext cx="7543800" cy="0"/>
          </a:xfrm>
          <a:prstGeom prst="line">
            <a:avLst/>
          </a:prstGeom>
          <a:noFill/>
          <a:ln w="38100">
            <a:solidFill>
              <a:schemeClr val="tx1"/>
            </a:solidFill>
            <a:round/>
            <a:headEnd/>
            <a:tailEnd type="triangle" w="med" len="med"/>
          </a:ln>
        </p:spPr>
        <p:txBody>
          <a:bodyPr/>
          <a:lstStyle/>
          <a:p>
            <a:endParaRPr lang="zh-TW" altLang="en-US"/>
          </a:p>
        </p:txBody>
      </p:sp>
      <p:sp>
        <p:nvSpPr>
          <p:cNvPr id="93228" name="Line 44"/>
          <p:cNvSpPr>
            <a:spLocks noChangeShapeType="1"/>
          </p:cNvSpPr>
          <p:nvPr/>
        </p:nvSpPr>
        <p:spPr bwMode="auto">
          <a:xfrm flipV="1">
            <a:off x="3200400" y="4419600"/>
            <a:ext cx="304800" cy="914400"/>
          </a:xfrm>
          <a:prstGeom prst="line">
            <a:avLst/>
          </a:prstGeom>
          <a:noFill/>
          <a:ln w="9525">
            <a:solidFill>
              <a:schemeClr val="tx1"/>
            </a:solidFill>
            <a:round/>
            <a:headEnd/>
            <a:tailEnd type="triangle" w="med" len="med"/>
          </a:ln>
        </p:spPr>
        <p:txBody>
          <a:bodyPr/>
          <a:lstStyle/>
          <a:p>
            <a:endParaRPr lang="zh-TW" altLang="en-US"/>
          </a:p>
        </p:txBody>
      </p:sp>
      <p:sp>
        <p:nvSpPr>
          <p:cNvPr id="8233" name="AutoShape 45"/>
          <p:cNvSpPr>
            <a:spLocks noChangeArrowheads="1"/>
          </p:cNvSpPr>
          <p:nvPr/>
        </p:nvSpPr>
        <p:spPr bwMode="auto">
          <a:xfrm flipV="1">
            <a:off x="4419600" y="1981200"/>
            <a:ext cx="1600200" cy="838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883 w 21600"/>
              <a:gd name="T13" fmla="*/ 4883 h 21600"/>
              <a:gd name="T14" fmla="*/ 16717 w 21600"/>
              <a:gd name="T15" fmla="*/ 16717 h 21600"/>
            </a:gdLst>
            <a:ahLst/>
            <a:cxnLst>
              <a:cxn ang="T8">
                <a:pos x="T0" y="T1"/>
              </a:cxn>
              <a:cxn ang="T9">
                <a:pos x="T2" y="T3"/>
              </a:cxn>
              <a:cxn ang="T10">
                <a:pos x="T4" y="T5"/>
              </a:cxn>
              <a:cxn ang="T11">
                <a:pos x="T6" y="T7"/>
              </a:cxn>
            </a:cxnLst>
            <a:rect l="T12" t="T13" r="T14" b="T15"/>
            <a:pathLst>
              <a:path w="21600" h="21600">
                <a:moveTo>
                  <a:pt x="0" y="0"/>
                </a:moveTo>
                <a:lnTo>
                  <a:pt x="6165" y="21600"/>
                </a:lnTo>
                <a:lnTo>
                  <a:pt x="15435" y="21600"/>
                </a:lnTo>
                <a:lnTo>
                  <a:pt x="21600" y="0"/>
                </a:lnTo>
                <a:close/>
              </a:path>
            </a:pathLst>
          </a:custGeom>
          <a:noFill/>
          <a:ln w="19050">
            <a:solidFill>
              <a:schemeClr val="tx1"/>
            </a:solidFill>
            <a:miter lim="800000"/>
            <a:headEnd/>
            <a:tailEnd/>
          </a:ln>
        </p:spPr>
        <p:txBody>
          <a:bodyPr rot="10800000" wrap="none" anchorCtr="1"/>
          <a:lstStyle/>
          <a:p>
            <a:pPr algn="ctr" eaLnBrk="0" hangingPunct="0"/>
            <a:r>
              <a:rPr lang="en-US" altLang="zh-TW" sz="1400"/>
              <a:t>Product</a:t>
            </a:r>
            <a:r>
              <a:rPr lang="en-US" altLang="zh-TW" sz="1400" baseline="-25000"/>
              <a:t>3</a:t>
            </a:r>
          </a:p>
        </p:txBody>
      </p:sp>
      <p:sp>
        <p:nvSpPr>
          <p:cNvPr id="8234" name="AutoShape 46"/>
          <p:cNvSpPr>
            <a:spLocks noChangeArrowheads="1"/>
          </p:cNvSpPr>
          <p:nvPr/>
        </p:nvSpPr>
        <p:spPr bwMode="auto">
          <a:xfrm flipV="1">
            <a:off x="5562600" y="1981200"/>
            <a:ext cx="1600200" cy="838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883 w 21600"/>
              <a:gd name="T13" fmla="*/ 4883 h 21600"/>
              <a:gd name="T14" fmla="*/ 16717 w 21600"/>
              <a:gd name="T15" fmla="*/ 16717 h 21600"/>
            </a:gdLst>
            <a:ahLst/>
            <a:cxnLst>
              <a:cxn ang="T8">
                <a:pos x="T0" y="T1"/>
              </a:cxn>
              <a:cxn ang="T9">
                <a:pos x="T2" y="T3"/>
              </a:cxn>
              <a:cxn ang="T10">
                <a:pos x="T4" y="T5"/>
              </a:cxn>
              <a:cxn ang="T11">
                <a:pos x="T6" y="T7"/>
              </a:cxn>
            </a:cxnLst>
            <a:rect l="T12" t="T13" r="T14" b="T15"/>
            <a:pathLst>
              <a:path w="21600" h="21600">
                <a:moveTo>
                  <a:pt x="0" y="0"/>
                </a:moveTo>
                <a:lnTo>
                  <a:pt x="6165" y="21600"/>
                </a:lnTo>
                <a:lnTo>
                  <a:pt x="15435" y="21600"/>
                </a:lnTo>
                <a:lnTo>
                  <a:pt x="21600" y="0"/>
                </a:lnTo>
                <a:close/>
              </a:path>
            </a:pathLst>
          </a:custGeom>
          <a:noFill/>
          <a:ln w="19050">
            <a:solidFill>
              <a:schemeClr val="tx1"/>
            </a:solidFill>
            <a:miter lim="800000"/>
            <a:headEnd/>
            <a:tailEnd/>
          </a:ln>
        </p:spPr>
        <p:txBody>
          <a:bodyPr rot="10800000" wrap="none" anchorCtr="1"/>
          <a:lstStyle/>
          <a:p>
            <a:pPr algn="ctr" eaLnBrk="0" hangingPunct="0"/>
            <a:r>
              <a:rPr lang="en-US" altLang="zh-TW" sz="1400"/>
              <a:t>Product</a:t>
            </a:r>
            <a:r>
              <a:rPr lang="en-US" altLang="zh-TW" sz="1400" baseline="-25000"/>
              <a:t>4</a:t>
            </a:r>
          </a:p>
        </p:txBody>
      </p:sp>
      <p:sp>
        <p:nvSpPr>
          <p:cNvPr id="93231" name="AutoShape 47"/>
          <p:cNvSpPr>
            <a:spLocks/>
          </p:cNvSpPr>
          <p:nvPr/>
        </p:nvSpPr>
        <p:spPr bwMode="auto">
          <a:xfrm rot="16200000" flipV="1">
            <a:off x="4762500" y="2057400"/>
            <a:ext cx="381000" cy="3657600"/>
          </a:xfrm>
          <a:prstGeom prst="rightBrace">
            <a:avLst>
              <a:gd name="adj1" fmla="val 80000"/>
              <a:gd name="adj2" fmla="val 50000"/>
            </a:avLst>
          </a:prstGeom>
          <a:noFill/>
          <a:ln w="9525">
            <a:solidFill>
              <a:schemeClr val="tx1"/>
            </a:solidFill>
            <a:round/>
            <a:headEnd/>
            <a:tailEnd/>
          </a:ln>
        </p:spPr>
        <p:txBody>
          <a:bodyPr wrap="none" anchor="ctr"/>
          <a:lstStyle/>
          <a:p>
            <a:endParaRPr lang="zh-TW" altLang="zh-TW" sz="1800">
              <a:latin typeface="Times New Roman" pitchFamily="18" charset="0"/>
            </a:endParaRPr>
          </a:p>
        </p:txBody>
      </p:sp>
      <p:sp>
        <p:nvSpPr>
          <p:cNvPr id="8236" name="Text Box 99"/>
          <p:cNvSpPr txBox="1">
            <a:spLocks noChangeArrowheads="1"/>
          </p:cNvSpPr>
          <p:nvPr/>
        </p:nvSpPr>
        <p:spPr bwMode="auto">
          <a:xfrm>
            <a:off x="7620000" y="2819400"/>
            <a:ext cx="914400" cy="366713"/>
          </a:xfrm>
          <a:prstGeom prst="rect">
            <a:avLst/>
          </a:prstGeom>
          <a:noFill/>
          <a:ln w="9525">
            <a:noFill/>
            <a:miter lim="800000"/>
            <a:headEnd/>
            <a:tailEnd/>
          </a:ln>
        </p:spPr>
        <p:txBody>
          <a:bodyPr>
            <a:spAutoFit/>
          </a:bodyPr>
          <a:lstStyle/>
          <a:p>
            <a:pPr>
              <a:spcBef>
                <a:spcPct val="50000"/>
              </a:spcBef>
            </a:pPr>
            <a:r>
              <a:rPr lang="en-US" altLang="zh-TW" sz="1800">
                <a:solidFill>
                  <a:schemeClr val="accent2"/>
                </a:solidFill>
                <a:latin typeface="Arial" pitchFamily="34" charset="0"/>
              </a:rPr>
              <a:t>time</a:t>
            </a:r>
          </a:p>
        </p:txBody>
      </p:sp>
      <p:sp>
        <p:nvSpPr>
          <p:cNvPr id="8237" name="Oval 101"/>
          <p:cNvSpPr>
            <a:spLocks noChangeArrowheads="1"/>
          </p:cNvSpPr>
          <p:nvPr/>
        </p:nvSpPr>
        <p:spPr bwMode="auto">
          <a:xfrm rot="-1902681">
            <a:off x="3048000" y="1905000"/>
            <a:ext cx="457200" cy="914400"/>
          </a:xfrm>
          <a:prstGeom prst="ellipse">
            <a:avLst/>
          </a:prstGeom>
          <a:noFill/>
          <a:ln w="9525">
            <a:solidFill>
              <a:srgbClr val="FF0000"/>
            </a:solidFill>
            <a:round/>
            <a:headEnd/>
            <a:tailEnd/>
          </a:ln>
        </p:spPr>
        <p:txBody>
          <a:bodyPr wrap="none" anchor="ctr"/>
          <a:lstStyle/>
          <a:p>
            <a:endParaRPr lang="zh-TW" altLang="zh-TW" sz="1800">
              <a:latin typeface="Times New Roman" pitchFamily="18" charset="0"/>
            </a:endParaRPr>
          </a:p>
        </p:txBody>
      </p:sp>
      <p:sp>
        <p:nvSpPr>
          <p:cNvPr id="93286" name="Rectangle 102"/>
          <p:cNvSpPr>
            <a:spLocks noChangeArrowheads="1"/>
          </p:cNvSpPr>
          <p:nvPr/>
        </p:nvSpPr>
        <p:spPr bwMode="auto">
          <a:xfrm>
            <a:off x="1676400" y="5334000"/>
            <a:ext cx="914400" cy="457200"/>
          </a:xfrm>
          <a:prstGeom prst="rect">
            <a:avLst/>
          </a:prstGeom>
          <a:solidFill>
            <a:schemeClr val="bg1"/>
          </a:solidFill>
          <a:ln w="9525">
            <a:solidFill>
              <a:schemeClr val="tx1"/>
            </a:solidFill>
            <a:miter lim="800000"/>
            <a:headEnd/>
            <a:tailEnd/>
          </a:ln>
        </p:spPr>
        <p:txBody>
          <a:bodyPr wrap="none" anchor="ctr"/>
          <a:lstStyle/>
          <a:p>
            <a:pPr algn="ctr" eaLnBrk="0" hangingPunct="0"/>
            <a:r>
              <a:rPr lang="en-US" altLang="zh-TW" sz="1000" b="1"/>
              <a:t>Windows </a:t>
            </a:r>
          </a:p>
          <a:p>
            <a:pPr algn="ctr" eaLnBrk="0" hangingPunct="0"/>
            <a:r>
              <a:rPr lang="en-US" altLang="zh-TW" sz="1000" b="1"/>
              <a:t>compatible</a:t>
            </a:r>
          </a:p>
        </p:txBody>
      </p:sp>
      <p:sp>
        <p:nvSpPr>
          <p:cNvPr id="93287" name="Line 103"/>
          <p:cNvSpPr>
            <a:spLocks noChangeShapeType="1"/>
          </p:cNvSpPr>
          <p:nvPr/>
        </p:nvSpPr>
        <p:spPr bwMode="auto">
          <a:xfrm flipV="1">
            <a:off x="2133600" y="4267200"/>
            <a:ext cx="1066800" cy="1066800"/>
          </a:xfrm>
          <a:prstGeom prst="line">
            <a:avLst/>
          </a:prstGeom>
          <a:noFill/>
          <a:ln w="9525">
            <a:solidFill>
              <a:schemeClr val="tx1"/>
            </a:solidFill>
            <a:round/>
            <a:headEnd/>
            <a:tailEnd type="triangle" w="med" len="med"/>
          </a:ln>
        </p:spPr>
        <p:txBody>
          <a:bodyPr/>
          <a:lstStyle/>
          <a:p>
            <a:endParaRPr lang="zh-TW" altLang="en-US"/>
          </a:p>
        </p:txBody>
      </p:sp>
      <p:sp>
        <p:nvSpPr>
          <p:cNvPr id="8240" name="Rectangle 2"/>
          <p:cNvSpPr>
            <a:spLocks noGrp="1" noChangeArrowheads="1"/>
          </p:cNvSpPr>
          <p:nvPr>
            <p:ph type="title" idx="4294967295"/>
          </p:nvPr>
        </p:nvSpPr>
        <p:spPr>
          <a:xfrm>
            <a:off x="0" y="188640"/>
            <a:ext cx="8676456" cy="685800"/>
          </a:xfrm>
        </p:spPr>
        <p:txBody>
          <a:bodyPr/>
          <a:lstStyle/>
          <a:p>
            <a:pPr eaLnBrk="1" hangingPunct="1"/>
            <a:r>
              <a:rPr lang="en-US" altLang="zh-TW" sz="3600" dirty="0" smtClean="0"/>
              <a:t>Value-creating vs. Value-enhancing Strategy</a:t>
            </a:r>
          </a:p>
        </p:txBody>
      </p:sp>
      <p:sp>
        <p:nvSpPr>
          <p:cNvPr id="48" name="Rectangle 21"/>
          <p:cNvSpPr>
            <a:spLocks noChangeArrowheads="1"/>
          </p:cNvSpPr>
          <p:nvPr/>
        </p:nvSpPr>
        <p:spPr bwMode="auto">
          <a:xfrm>
            <a:off x="5029200" y="5334000"/>
            <a:ext cx="762000" cy="457200"/>
          </a:xfrm>
          <a:prstGeom prst="rect">
            <a:avLst/>
          </a:prstGeom>
          <a:solidFill>
            <a:schemeClr val="bg1"/>
          </a:solidFill>
          <a:ln w="9525" algn="ctr">
            <a:solidFill>
              <a:schemeClr val="tx1"/>
            </a:solidFill>
            <a:miter lim="800000"/>
            <a:headEnd/>
            <a:tailEnd/>
          </a:ln>
        </p:spPr>
        <p:txBody>
          <a:bodyPr wrap="none" anchor="ctr"/>
          <a:lstStyle/>
          <a:p>
            <a:pPr algn="ctr" eaLnBrk="0" hangingPunct="0"/>
            <a:r>
              <a:rPr lang="en-US" altLang="zh-TW" sz="1000" b="1"/>
              <a:t>Price </a:t>
            </a:r>
          </a:p>
          <a:p>
            <a:pPr algn="ctr" eaLnBrk="0" hangingPunct="0"/>
            <a:r>
              <a:rPr lang="en-US" altLang="zh-TW" sz="1000" b="1"/>
              <a:t>Cut</a:t>
            </a:r>
          </a:p>
        </p:txBody>
      </p:sp>
      <p:sp>
        <p:nvSpPr>
          <p:cNvPr id="49" name="Line 31"/>
          <p:cNvSpPr>
            <a:spLocks noChangeShapeType="1"/>
          </p:cNvSpPr>
          <p:nvPr/>
        </p:nvSpPr>
        <p:spPr bwMode="auto">
          <a:xfrm flipV="1">
            <a:off x="5410200" y="4495800"/>
            <a:ext cx="304800" cy="838200"/>
          </a:xfrm>
          <a:prstGeom prst="line">
            <a:avLst/>
          </a:prstGeom>
          <a:noFill/>
          <a:ln w="9525">
            <a:solidFill>
              <a:schemeClr val="tx1"/>
            </a:solidFill>
            <a:round/>
            <a:headEnd/>
            <a:tailEnd type="triangle" w="med" len="med"/>
          </a:ln>
        </p:spPr>
        <p:txBody>
          <a:bodyPr/>
          <a:lstStyle/>
          <a:p>
            <a:endParaRPr lang="zh-TW" altLang="en-US"/>
          </a:p>
        </p:txBody>
      </p:sp>
      <p:sp>
        <p:nvSpPr>
          <p:cNvPr id="50" name="Text Box 28"/>
          <p:cNvSpPr txBox="1">
            <a:spLocks noChangeArrowheads="1"/>
          </p:cNvSpPr>
          <p:nvPr/>
        </p:nvSpPr>
        <p:spPr bwMode="auto">
          <a:xfrm>
            <a:off x="3838575" y="1219200"/>
            <a:ext cx="2873375" cy="336550"/>
          </a:xfrm>
          <a:prstGeom prst="rect">
            <a:avLst/>
          </a:prstGeom>
          <a:noFill/>
          <a:ln w="9525">
            <a:noFill/>
            <a:miter lim="800000"/>
            <a:headEnd/>
            <a:tailEnd/>
          </a:ln>
        </p:spPr>
        <p:txBody>
          <a:bodyPr wrap="none">
            <a:spAutoFit/>
          </a:bodyPr>
          <a:lstStyle/>
          <a:p>
            <a:pPr algn="ctr" eaLnBrk="0" hangingPunct="0"/>
            <a:r>
              <a:rPr lang="en-US" altLang="zh-TW" sz="1600" b="1">
                <a:solidFill>
                  <a:srgbClr val="FF0000"/>
                </a:solidFill>
              </a:rPr>
              <a:t>Value-creating Innovation</a:t>
            </a:r>
          </a:p>
        </p:txBody>
      </p:sp>
      <p:sp>
        <p:nvSpPr>
          <p:cNvPr id="51" name="AutoShape 47"/>
          <p:cNvSpPr>
            <a:spLocks/>
          </p:cNvSpPr>
          <p:nvPr/>
        </p:nvSpPr>
        <p:spPr bwMode="auto">
          <a:xfrm rot="16200000" flipV="1">
            <a:off x="4914900" y="-114300"/>
            <a:ext cx="381000" cy="3657600"/>
          </a:xfrm>
          <a:prstGeom prst="rightBrace">
            <a:avLst>
              <a:gd name="adj1" fmla="val 80000"/>
              <a:gd name="adj2" fmla="val 50000"/>
            </a:avLst>
          </a:prstGeom>
          <a:noFill/>
          <a:ln w="9525">
            <a:solidFill>
              <a:schemeClr val="tx1"/>
            </a:solidFill>
            <a:round/>
            <a:headEnd/>
            <a:tailEnd/>
          </a:ln>
        </p:spPr>
        <p:txBody>
          <a:bodyPr wrap="none" anchor="ctr"/>
          <a:lstStyle/>
          <a:p>
            <a:endParaRPr lang="zh-TW" altLang="zh-TW" sz="1800">
              <a:latin typeface="Times New Roman" pitchFamily="18" charset="0"/>
            </a:endParaRPr>
          </a:p>
        </p:txBody>
      </p:sp>
      <p:sp>
        <p:nvSpPr>
          <p:cNvPr id="55" name="投影片編號版面配置區 54"/>
          <p:cNvSpPr>
            <a:spLocks noGrp="1"/>
          </p:cNvSpPr>
          <p:nvPr>
            <p:ph type="sldNum" sz="quarter" idx="12"/>
          </p:nvPr>
        </p:nvSpPr>
        <p:spPr/>
        <p:txBody>
          <a:bodyPr/>
          <a:lstStyle/>
          <a:p>
            <a:pPr>
              <a:defRPr/>
            </a:pPr>
            <a:fld id="{9EEC7E71-E738-4719-9715-2B890C5723D8}" type="slidenum">
              <a:rPr lang="en-US" altLang="zh-TW" smtClean="0"/>
              <a:pPr>
                <a:defRPr/>
              </a:pPr>
              <a:t>55</a:t>
            </a:fld>
            <a:endParaRPr lang="en-US" altLang="zh-TW"/>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3199"/>
                                        </p:tgtEl>
                                        <p:attrNameLst>
                                          <p:attrName>style.visibility</p:attrName>
                                        </p:attrNameLst>
                                      </p:cBhvr>
                                      <p:to>
                                        <p:strVal val="visible"/>
                                      </p:to>
                                    </p:set>
                                    <p:animEffect transition="in" filter="blinds(horizontal)">
                                      <p:cBhvr>
                                        <p:cTn id="7" dur="500"/>
                                        <p:tgtEl>
                                          <p:spTgt spid="9319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3197"/>
                                        </p:tgtEl>
                                        <p:attrNameLst>
                                          <p:attrName>style.visibility</p:attrName>
                                        </p:attrNameLst>
                                      </p:cBhvr>
                                      <p:to>
                                        <p:strVal val="visible"/>
                                      </p:to>
                                    </p:set>
                                    <p:animEffect transition="in" filter="blinds(horizontal)">
                                      <p:cBhvr>
                                        <p:cTn id="10" dur="500"/>
                                        <p:tgtEl>
                                          <p:spTgt spid="9319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3227"/>
                                        </p:tgtEl>
                                        <p:attrNameLst>
                                          <p:attrName>style.visibility</p:attrName>
                                        </p:attrNameLst>
                                      </p:cBhvr>
                                      <p:to>
                                        <p:strVal val="visible"/>
                                      </p:to>
                                    </p:set>
                                    <p:animEffect transition="in" filter="blinds(horizontal)">
                                      <p:cBhvr>
                                        <p:cTn id="13" dur="500"/>
                                        <p:tgtEl>
                                          <p:spTgt spid="9322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93222"/>
                                        </p:tgtEl>
                                        <p:attrNameLst>
                                          <p:attrName>style.visibility</p:attrName>
                                        </p:attrNameLst>
                                      </p:cBhvr>
                                      <p:to>
                                        <p:strVal val="visible"/>
                                      </p:to>
                                    </p:set>
                                    <p:animEffect transition="in" filter="blinds(horizontal)">
                                      <p:cBhvr>
                                        <p:cTn id="16" dur="500"/>
                                        <p:tgtEl>
                                          <p:spTgt spid="9322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93225"/>
                                        </p:tgtEl>
                                        <p:attrNameLst>
                                          <p:attrName>style.visibility</p:attrName>
                                        </p:attrNameLst>
                                      </p:cBhvr>
                                      <p:to>
                                        <p:strVal val="visible"/>
                                      </p:to>
                                    </p:set>
                                    <p:animEffect transition="in" filter="blinds(horizontal)">
                                      <p:cBhvr>
                                        <p:cTn id="19" dur="500"/>
                                        <p:tgtEl>
                                          <p:spTgt spid="93225"/>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93223"/>
                                        </p:tgtEl>
                                        <p:attrNameLst>
                                          <p:attrName>style.visibility</p:attrName>
                                        </p:attrNameLst>
                                      </p:cBhvr>
                                      <p:to>
                                        <p:strVal val="visible"/>
                                      </p:to>
                                    </p:set>
                                    <p:animEffect transition="in" filter="blinds(horizontal)">
                                      <p:cBhvr>
                                        <p:cTn id="22" dur="500"/>
                                        <p:tgtEl>
                                          <p:spTgt spid="9322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3200"/>
                                        </p:tgtEl>
                                        <p:attrNameLst>
                                          <p:attrName>style.visibility</p:attrName>
                                        </p:attrNameLst>
                                      </p:cBhvr>
                                      <p:to>
                                        <p:strVal val="visible"/>
                                      </p:to>
                                    </p:set>
                                    <p:anim calcmode="lin" valueType="num">
                                      <p:cBhvr additive="base">
                                        <p:cTn id="27" dur="500" fill="hold"/>
                                        <p:tgtEl>
                                          <p:spTgt spid="93200"/>
                                        </p:tgtEl>
                                        <p:attrNameLst>
                                          <p:attrName>ppt_x</p:attrName>
                                        </p:attrNameLst>
                                      </p:cBhvr>
                                      <p:tavLst>
                                        <p:tav tm="0">
                                          <p:val>
                                            <p:strVal val="#ppt_x"/>
                                          </p:val>
                                        </p:tav>
                                        <p:tav tm="100000">
                                          <p:val>
                                            <p:strVal val="#ppt_x"/>
                                          </p:val>
                                        </p:tav>
                                      </p:tavLst>
                                    </p:anim>
                                    <p:anim calcmode="lin" valueType="num">
                                      <p:cBhvr additive="base">
                                        <p:cTn id="28" dur="500" fill="hold"/>
                                        <p:tgtEl>
                                          <p:spTgt spid="9320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3198"/>
                                        </p:tgtEl>
                                        <p:attrNameLst>
                                          <p:attrName>style.visibility</p:attrName>
                                        </p:attrNameLst>
                                      </p:cBhvr>
                                      <p:to>
                                        <p:strVal val="visible"/>
                                      </p:to>
                                    </p:set>
                                    <p:anim calcmode="lin" valueType="num">
                                      <p:cBhvr additive="base">
                                        <p:cTn id="31" dur="500" fill="hold"/>
                                        <p:tgtEl>
                                          <p:spTgt spid="93198"/>
                                        </p:tgtEl>
                                        <p:attrNameLst>
                                          <p:attrName>ppt_x</p:attrName>
                                        </p:attrNameLst>
                                      </p:cBhvr>
                                      <p:tavLst>
                                        <p:tav tm="0">
                                          <p:val>
                                            <p:strVal val="#ppt_x"/>
                                          </p:val>
                                        </p:tav>
                                        <p:tav tm="100000">
                                          <p:val>
                                            <p:strVal val="#ppt_x"/>
                                          </p:val>
                                        </p:tav>
                                      </p:tavLst>
                                    </p:anim>
                                    <p:anim calcmode="lin" valueType="num">
                                      <p:cBhvr additive="base">
                                        <p:cTn id="32" dur="500" fill="hold"/>
                                        <p:tgtEl>
                                          <p:spTgt spid="9319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3286"/>
                                        </p:tgtEl>
                                        <p:attrNameLst>
                                          <p:attrName>style.visibility</p:attrName>
                                        </p:attrNameLst>
                                      </p:cBhvr>
                                      <p:to>
                                        <p:strVal val="visible"/>
                                      </p:to>
                                    </p:set>
                                    <p:animEffect transition="in" filter="blinds(horizontal)">
                                      <p:cBhvr>
                                        <p:cTn id="37" dur="500"/>
                                        <p:tgtEl>
                                          <p:spTgt spid="93286"/>
                                        </p:tgtEl>
                                      </p:cBhvr>
                                    </p:animEffect>
                                  </p:childTnLst>
                                </p:cTn>
                              </p:par>
                            </p:childTnLst>
                          </p:cTn>
                        </p:par>
                        <p:par>
                          <p:cTn id="38" fill="hold">
                            <p:stCondLst>
                              <p:cond delay="500"/>
                            </p:stCondLst>
                            <p:childTnLst>
                              <p:par>
                                <p:cTn id="39" presetID="3" presetClass="entr" presetSubtype="10" fill="hold" grpId="0" nodeType="afterEffect">
                                  <p:stCondLst>
                                    <p:cond delay="0"/>
                                  </p:stCondLst>
                                  <p:childTnLst>
                                    <p:set>
                                      <p:cBhvr>
                                        <p:cTn id="40" dur="1" fill="hold">
                                          <p:stCondLst>
                                            <p:cond delay="0"/>
                                          </p:stCondLst>
                                        </p:cTn>
                                        <p:tgtEl>
                                          <p:spTgt spid="93287"/>
                                        </p:tgtEl>
                                        <p:attrNameLst>
                                          <p:attrName>style.visibility</p:attrName>
                                        </p:attrNameLst>
                                      </p:cBhvr>
                                      <p:to>
                                        <p:strVal val="visible"/>
                                      </p:to>
                                    </p:set>
                                    <p:animEffect transition="in" filter="blinds(horizontal)">
                                      <p:cBhvr>
                                        <p:cTn id="41" dur="500"/>
                                        <p:tgtEl>
                                          <p:spTgt spid="93287"/>
                                        </p:tgtEl>
                                      </p:cBhvr>
                                    </p:animEffect>
                                  </p:childTnLst>
                                </p:cTn>
                              </p:par>
                            </p:childTnLst>
                          </p:cTn>
                        </p:par>
                        <p:par>
                          <p:cTn id="42" fill="hold">
                            <p:stCondLst>
                              <p:cond delay="1000"/>
                            </p:stCondLst>
                            <p:childTnLst>
                              <p:par>
                                <p:cTn id="43" presetID="3" presetClass="entr" presetSubtype="10" fill="hold" grpId="0" nodeType="afterEffect">
                                  <p:stCondLst>
                                    <p:cond delay="0"/>
                                  </p:stCondLst>
                                  <p:childTnLst>
                                    <p:set>
                                      <p:cBhvr>
                                        <p:cTn id="44" dur="1" fill="hold">
                                          <p:stCondLst>
                                            <p:cond delay="0"/>
                                          </p:stCondLst>
                                        </p:cTn>
                                        <p:tgtEl>
                                          <p:spTgt spid="93201"/>
                                        </p:tgtEl>
                                        <p:attrNameLst>
                                          <p:attrName>style.visibility</p:attrName>
                                        </p:attrNameLst>
                                      </p:cBhvr>
                                      <p:to>
                                        <p:strVal val="visible"/>
                                      </p:to>
                                    </p:set>
                                    <p:animEffect transition="in" filter="blinds(horizontal)">
                                      <p:cBhvr>
                                        <p:cTn id="45" dur="500"/>
                                        <p:tgtEl>
                                          <p:spTgt spid="93201"/>
                                        </p:tgtEl>
                                      </p:cBhvr>
                                    </p:animEffect>
                                  </p:childTnLst>
                                </p:cTn>
                              </p:par>
                              <p:par>
                                <p:cTn id="46" presetID="2" presetClass="entr" presetSubtype="4" fill="hold" grpId="0" nodeType="withEffect">
                                  <p:stCondLst>
                                    <p:cond delay="0"/>
                                  </p:stCondLst>
                                  <p:childTnLst>
                                    <p:set>
                                      <p:cBhvr>
                                        <p:cTn id="47" dur="1" fill="hold">
                                          <p:stCondLst>
                                            <p:cond delay="0"/>
                                          </p:stCondLst>
                                        </p:cTn>
                                        <p:tgtEl>
                                          <p:spTgt spid="93226"/>
                                        </p:tgtEl>
                                        <p:attrNameLst>
                                          <p:attrName>style.visibility</p:attrName>
                                        </p:attrNameLst>
                                      </p:cBhvr>
                                      <p:to>
                                        <p:strVal val="visible"/>
                                      </p:to>
                                    </p:set>
                                    <p:anim calcmode="lin" valueType="num">
                                      <p:cBhvr additive="base">
                                        <p:cTn id="48" dur="500" fill="hold"/>
                                        <p:tgtEl>
                                          <p:spTgt spid="93226"/>
                                        </p:tgtEl>
                                        <p:attrNameLst>
                                          <p:attrName>ppt_x</p:attrName>
                                        </p:attrNameLst>
                                      </p:cBhvr>
                                      <p:tavLst>
                                        <p:tav tm="0">
                                          <p:val>
                                            <p:strVal val="#ppt_x"/>
                                          </p:val>
                                        </p:tav>
                                        <p:tav tm="100000">
                                          <p:val>
                                            <p:strVal val="#ppt_x"/>
                                          </p:val>
                                        </p:tav>
                                      </p:tavLst>
                                    </p:anim>
                                    <p:anim calcmode="lin" valueType="num">
                                      <p:cBhvr additive="base">
                                        <p:cTn id="49" dur="500" fill="hold"/>
                                        <p:tgtEl>
                                          <p:spTgt spid="93226"/>
                                        </p:tgtEl>
                                        <p:attrNameLst>
                                          <p:attrName>ppt_y</p:attrName>
                                        </p:attrNameLst>
                                      </p:cBhvr>
                                      <p:tavLst>
                                        <p:tav tm="0">
                                          <p:val>
                                            <p:strVal val="1+#ppt_h/2"/>
                                          </p:val>
                                        </p:tav>
                                        <p:tav tm="100000">
                                          <p:val>
                                            <p:strVal val="#ppt_y"/>
                                          </p:val>
                                        </p:tav>
                                      </p:tavLst>
                                    </p:anim>
                                  </p:childTnLst>
                                </p:cTn>
                              </p:par>
                            </p:childTnLst>
                          </p:cTn>
                        </p:par>
                        <p:par>
                          <p:cTn id="50" fill="hold">
                            <p:stCondLst>
                              <p:cond delay="1500"/>
                            </p:stCondLst>
                            <p:childTnLst>
                              <p:par>
                                <p:cTn id="51" presetID="2" presetClass="entr" presetSubtype="4" fill="hold" grpId="0" nodeType="afterEffect">
                                  <p:stCondLst>
                                    <p:cond delay="0"/>
                                  </p:stCondLst>
                                  <p:childTnLst>
                                    <p:set>
                                      <p:cBhvr>
                                        <p:cTn id="52" dur="1" fill="hold">
                                          <p:stCondLst>
                                            <p:cond delay="0"/>
                                          </p:stCondLst>
                                        </p:cTn>
                                        <p:tgtEl>
                                          <p:spTgt spid="93202"/>
                                        </p:tgtEl>
                                        <p:attrNameLst>
                                          <p:attrName>style.visibility</p:attrName>
                                        </p:attrNameLst>
                                      </p:cBhvr>
                                      <p:to>
                                        <p:strVal val="visible"/>
                                      </p:to>
                                    </p:set>
                                    <p:anim calcmode="lin" valueType="num">
                                      <p:cBhvr additive="base">
                                        <p:cTn id="53" dur="500" fill="hold"/>
                                        <p:tgtEl>
                                          <p:spTgt spid="93202"/>
                                        </p:tgtEl>
                                        <p:attrNameLst>
                                          <p:attrName>ppt_x</p:attrName>
                                        </p:attrNameLst>
                                      </p:cBhvr>
                                      <p:tavLst>
                                        <p:tav tm="0">
                                          <p:val>
                                            <p:strVal val="#ppt_x"/>
                                          </p:val>
                                        </p:tav>
                                        <p:tav tm="100000">
                                          <p:val>
                                            <p:strVal val="#ppt_x"/>
                                          </p:val>
                                        </p:tav>
                                      </p:tavLst>
                                    </p:anim>
                                    <p:anim calcmode="lin" valueType="num">
                                      <p:cBhvr additive="base">
                                        <p:cTn id="54" dur="500" fill="hold"/>
                                        <p:tgtEl>
                                          <p:spTgt spid="9320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93228"/>
                                        </p:tgtEl>
                                        <p:attrNameLst>
                                          <p:attrName>style.visibility</p:attrName>
                                        </p:attrNameLst>
                                      </p:cBhvr>
                                      <p:to>
                                        <p:strVal val="visible"/>
                                      </p:to>
                                    </p:set>
                                    <p:anim calcmode="lin" valueType="num">
                                      <p:cBhvr additive="base">
                                        <p:cTn id="57" dur="500" fill="hold"/>
                                        <p:tgtEl>
                                          <p:spTgt spid="93228"/>
                                        </p:tgtEl>
                                        <p:attrNameLst>
                                          <p:attrName>ppt_x</p:attrName>
                                        </p:attrNameLst>
                                      </p:cBhvr>
                                      <p:tavLst>
                                        <p:tav tm="0">
                                          <p:val>
                                            <p:strVal val="#ppt_x"/>
                                          </p:val>
                                        </p:tav>
                                        <p:tav tm="100000">
                                          <p:val>
                                            <p:strVal val="#ppt_x"/>
                                          </p:val>
                                        </p:tav>
                                      </p:tavLst>
                                    </p:anim>
                                    <p:anim calcmode="lin" valueType="num">
                                      <p:cBhvr additive="base">
                                        <p:cTn id="58" dur="500" fill="hold"/>
                                        <p:tgtEl>
                                          <p:spTgt spid="93228"/>
                                        </p:tgtEl>
                                        <p:attrNameLst>
                                          <p:attrName>ppt_y</p:attrName>
                                        </p:attrNameLst>
                                      </p:cBhvr>
                                      <p:tavLst>
                                        <p:tav tm="0">
                                          <p:val>
                                            <p:strVal val="1+#ppt_h/2"/>
                                          </p:val>
                                        </p:tav>
                                        <p:tav tm="100000">
                                          <p:val>
                                            <p:strVal val="#ppt_y"/>
                                          </p:val>
                                        </p:tav>
                                      </p:tavLst>
                                    </p:anim>
                                  </p:childTnLst>
                                </p:cTn>
                              </p:par>
                            </p:childTnLst>
                          </p:cTn>
                        </p:par>
                        <p:par>
                          <p:cTn id="59" fill="hold">
                            <p:stCondLst>
                              <p:cond delay="2000"/>
                            </p:stCondLst>
                            <p:childTnLst>
                              <p:par>
                                <p:cTn id="60" presetID="2" presetClass="entr" presetSubtype="4" fill="hold" grpId="0" nodeType="afterEffect">
                                  <p:stCondLst>
                                    <p:cond delay="0"/>
                                  </p:stCondLst>
                                  <p:childTnLst>
                                    <p:set>
                                      <p:cBhvr>
                                        <p:cTn id="61" dur="1" fill="hold">
                                          <p:stCondLst>
                                            <p:cond delay="0"/>
                                          </p:stCondLst>
                                        </p:cTn>
                                        <p:tgtEl>
                                          <p:spTgt spid="93203"/>
                                        </p:tgtEl>
                                        <p:attrNameLst>
                                          <p:attrName>style.visibility</p:attrName>
                                        </p:attrNameLst>
                                      </p:cBhvr>
                                      <p:to>
                                        <p:strVal val="visible"/>
                                      </p:to>
                                    </p:set>
                                    <p:anim calcmode="lin" valueType="num">
                                      <p:cBhvr additive="base">
                                        <p:cTn id="62" dur="500" fill="hold"/>
                                        <p:tgtEl>
                                          <p:spTgt spid="93203"/>
                                        </p:tgtEl>
                                        <p:attrNameLst>
                                          <p:attrName>ppt_x</p:attrName>
                                        </p:attrNameLst>
                                      </p:cBhvr>
                                      <p:tavLst>
                                        <p:tav tm="0">
                                          <p:val>
                                            <p:strVal val="#ppt_x"/>
                                          </p:val>
                                        </p:tav>
                                        <p:tav tm="100000">
                                          <p:val>
                                            <p:strVal val="#ppt_x"/>
                                          </p:val>
                                        </p:tav>
                                      </p:tavLst>
                                    </p:anim>
                                    <p:anim calcmode="lin" valueType="num">
                                      <p:cBhvr additive="base">
                                        <p:cTn id="63" dur="500" fill="hold"/>
                                        <p:tgtEl>
                                          <p:spTgt spid="93203"/>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93214"/>
                                        </p:tgtEl>
                                        <p:attrNameLst>
                                          <p:attrName>style.visibility</p:attrName>
                                        </p:attrNameLst>
                                      </p:cBhvr>
                                      <p:to>
                                        <p:strVal val="visible"/>
                                      </p:to>
                                    </p:set>
                                    <p:anim calcmode="lin" valueType="num">
                                      <p:cBhvr additive="base">
                                        <p:cTn id="66" dur="500" fill="hold"/>
                                        <p:tgtEl>
                                          <p:spTgt spid="93214"/>
                                        </p:tgtEl>
                                        <p:attrNameLst>
                                          <p:attrName>ppt_x</p:attrName>
                                        </p:attrNameLst>
                                      </p:cBhvr>
                                      <p:tavLst>
                                        <p:tav tm="0">
                                          <p:val>
                                            <p:strVal val="#ppt_x"/>
                                          </p:val>
                                        </p:tav>
                                        <p:tav tm="100000">
                                          <p:val>
                                            <p:strVal val="#ppt_x"/>
                                          </p:val>
                                        </p:tav>
                                      </p:tavLst>
                                    </p:anim>
                                    <p:anim calcmode="lin" valueType="num">
                                      <p:cBhvr additive="base">
                                        <p:cTn id="67" dur="500" fill="hold"/>
                                        <p:tgtEl>
                                          <p:spTgt spid="93214"/>
                                        </p:tgtEl>
                                        <p:attrNameLst>
                                          <p:attrName>ppt_y</p:attrName>
                                        </p:attrNameLst>
                                      </p:cBhvr>
                                      <p:tavLst>
                                        <p:tav tm="0">
                                          <p:val>
                                            <p:strVal val="1+#ppt_h/2"/>
                                          </p:val>
                                        </p:tav>
                                        <p:tav tm="100000">
                                          <p:val>
                                            <p:strVal val="#ppt_y"/>
                                          </p:val>
                                        </p:tav>
                                      </p:tavLst>
                                    </p:anim>
                                  </p:childTnLst>
                                </p:cTn>
                              </p:par>
                            </p:childTnLst>
                          </p:cTn>
                        </p:par>
                        <p:par>
                          <p:cTn id="68" fill="hold">
                            <p:stCondLst>
                              <p:cond delay="2500"/>
                            </p:stCondLst>
                            <p:childTnLst>
                              <p:par>
                                <p:cTn id="69" presetID="2" presetClass="entr" presetSubtype="4" fill="hold" grpId="0" nodeType="afterEffect">
                                  <p:stCondLst>
                                    <p:cond delay="0"/>
                                  </p:stCondLst>
                                  <p:childTnLst>
                                    <p:set>
                                      <p:cBhvr>
                                        <p:cTn id="70" dur="1" fill="hold">
                                          <p:stCondLst>
                                            <p:cond delay="0"/>
                                          </p:stCondLst>
                                        </p:cTn>
                                        <p:tgtEl>
                                          <p:spTgt spid="93205"/>
                                        </p:tgtEl>
                                        <p:attrNameLst>
                                          <p:attrName>style.visibility</p:attrName>
                                        </p:attrNameLst>
                                      </p:cBhvr>
                                      <p:to>
                                        <p:strVal val="visible"/>
                                      </p:to>
                                    </p:set>
                                    <p:anim calcmode="lin" valueType="num">
                                      <p:cBhvr additive="base">
                                        <p:cTn id="71" dur="500" fill="hold"/>
                                        <p:tgtEl>
                                          <p:spTgt spid="93205"/>
                                        </p:tgtEl>
                                        <p:attrNameLst>
                                          <p:attrName>ppt_x</p:attrName>
                                        </p:attrNameLst>
                                      </p:cBhvr>
                                      <p:tavLst>
                                        <p:tav tm="0">
                                          <p:val>
                                            <p:strVal val="#ppt_x"/>
                                          </p:val>
                                        </p:tav>
                                        <p:tav tm="100000">
                                          <p:val>
                                            <p:strVal val="#ppt_x"/>
                                          </p:val>
                                        </p:tav>
                                      </p:tavLst>
                                    </p:anim>
                                    <p:anim calcmode="lin" valueType="num">
                                      <p:cBhvr additive="base">
                                        <p:cTn id="72" dur="500" fill="hold"/>
                                        <p:tgtEl>
                                          <p:spTgt spid="93205"/>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93215"/>
                                        </p:tgtEl>
                                        <p:attrNameLst>
                                          <p:attrName>style.visibility</p:attrName>
                                        </p:attrNameLst>
                                      </p:cBhvr>
                                      <p:to>
                                        <p:strVal val="visible"/>
                                      </p:to>
                                    </p:set>
                                    <p:anim calcmode="lin" valueType="num">
                                      <p:cBhvr additive="base">
                                        <p:cTn id="75" dur="500" fill="hold"/>
                                        <p:tgtEl>
                                          <p:spTgt spid="93215"/>
                                        </p:tgtEl>
                                        <p:attrNameLst>
                                          <p:attrName>ppt_x</p:attrName>
                                        </p:attrNameLst>
                                      </p:cBhvr>
                                      <p:tavLst>
                                        <p:tav tm="0">
                                          <p:val>
                                            <p:strVal val="#ppt_x"/>
                                          </p:val>
                                        </p:tav>
                                        <p:tav tm="100000">
                                          <p:val>
                                            <p:strVal val="#ppt_x"/>
                                          </p:val>
                                        </p:tav>
                                      </p:tavLst>
                                    </p:anim>
                                    <p:anim calcmode="lin" valueType="num">
                                      <p:cBhvr additive="base">
                                        <p:cTn id="76" dur="500" fill="hold"/>
                                        <p:tgtEl>
                                          <p:spTgt spid="93215"/>
                                        </p:tgtEl>
                                        <p:attrNameLst>
                                          <p:attrName>ppt_y</p:attrName>
                                        </p:attrNameLst>
                                      </p:cBhvr>
                                      <p:tavLst>
                                        <p:tav tm="0">
                                          <p:val>
                                            <p:strVal val="1+#ppt_h/2"/>
                                          </p:val>
                                        </p:tav>
                                        <p:tav tm="100000">
                                          <p:val>
                                            <p:strVal val="#ppt_y"/>
                                          </p:val>
                                        </p:tav>
                                      </p:tavLst>
                                    </p:anim>
                                  </p:childTnLst>
                                </p:cTn>
                              </p:par>
                            </p:childTnLst>
                          </p:cTn>
                        </p:par>
                        <p:par>
                          <p:cTn id="77" fill="hold">
                            <p:stCondLst>
                              <p:cond delay="3000"/>
                            </p:stCondLst>
                            <p:childTnLst>
                              <p:par>
                                <p:cTn id="78" presetID="2" presetClass="entr" presetSubtype="4" fill="hold" grpId="0" nodeType="afterEffect">
                                  <p:stCondLst>
                                    <p:cond delay="0"/>
                                  </p:stCondLst>
                                  <p:childTnLst>
                                    <p:set>
                                      <p:cBhvr>
                                        <p:cTn id="79" dur="1" fill="hold">
                                          <p:stCondLst>
                                            <p:cond delay="0"/>
                                          </p:stCondLst>
                                        </p:cTn>
                                        <p:tgtEl>
                                          <p:spTgt spid="48"/>
                                        </p:tgtEl>
                                        <p:attrNameLst>
                                          <p:attrName>style.visibility</p:attrName>
                                        </p:attrNameLst>
                                      </p:cBhvr>
                                      <p:to>
                                        <p:strVal val="visible"/>
                                      </p:to>
                                    </p:set>
                                    <p:anim calcmode="lin" valueType="num">
                                      <p:cBhvr additive="base">
                                        <p:cTn id="80" dur="500" fill="hold"/>
                                        <p:tgtEl>
                                          <p:spTgt spid="48"/>
                                        </p:tgtEl>
                                        <p:attrNameLst>
                                          <p:attrName>ppt_x</p:attrName>
                                        </p:attrNameLst>
                                      </p:cBhvr>
                                      <p:tavLst>
                                        <p:tav tm="0">
                                          <p:val>
                                            <p:strVal val="#ppt_x"/>
                                          </p:val>
                                        </p:tav>
                                        <p:tav tm="100000">
                                          <p:val>
                                            <p:strVal val="#ppt_x"/>
                                          </p:val>
                                        </p:tav>
                                      </p:tavLst>
                                    </p:anim>
                                    <p:anim calcmode="lin" valueType="num">
                                      <p:cBhvr additive="base">
                                        <p:cTn id="81" dur="500" fill="hold"/>
                                        <p:tgtEl>
                                          <p:spTgt spid="48"/>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49"/>
                                        </p:tgtEl>
                                        <p:attrNameLst>
                                          <p:attrName>style.visibility</p:attrName>
                                        </p:attrNameLst>
                                      </p:cBhvr>
                                      <p:to>
                                        <p:strVal val="visible"/>
                                      </p:to>
                                    </p:set>
                                    <p:anim calcmode="lin" valueType="num">
                                      <p:cBhvr additive="base">
                                        <p:cTn id="84" dur="500" fill="hold"/>
                                        <p:tgtEl>
                                          <p:spTgt spid="49"/>
                                        </p:tgtEl>
                                        <p:attrNameLst>
                                          <p:attrName>ppt_x</p:attrName>
                                        </p:attrNameLst>
                                      </p:cBhvr>
                                      <p:tavLst>
                                        <p:tav tm="0">
                                          <p:val>
                                            <p:strVal val="#ppt_x"/>
                                          </p:val>
                                        </p:tav>
                                        <p:tav tm="100000">
                                          <p:val>
                                            <p:strVal val="#ppt_x"/>
                                          </p:val>
                                        </p:tav>
                                      </p:tavLst>
                                    </p:anim>
                                    <p:anim calcmode="lin" valueType="num">
                                      <p:cBhvr additive="base">
                                        <p:cTn id="85" dur="500" fill="hold"/>
                                        <p:tgtEl>
                                          <p:spTgt spid="49"/>
                                        </p:tgtEl>
                                        <p:attrNameLst>
                                          <p:attrName>ppt_y</p:attrName>
                                        </p:attrNameLst>
                                      </p:cBhvr>
                                      <p:tavLst>
                                        <p:tav tm="0">
                                          <p:val>
                                            <p:strVal val="1+#ppt_h/2"/>
                                          </p:val>
                                        </p:tav>
                                        <p:tav tm="100000">
                                          <p:val>
                                            <p:strVal val="#ppt_y"/>
                                          </p:val>
                                        </p:tav>
                                      </p:tavLst>
                                    </p:anim>
                                  </p:childTnLst>
                                </p:cTn>
                              </p:par>
                            </p:childTnLst>
                          </p:cTn>
                        </p:par>
                        <p:par>
                          <p:cTn id="86" fill="hold">
                            <p:stCondLst>
                              <p:cond delay="3500"/>
                            </p:stCondLst>
                            <p:childTnLst>
                              <p:par>
                                <p:cTn id="87" presetID="2" presetClass="entr" presetSubtype="4" fill="hold" grpId="0" nodeType="afterEffect">
                                  <p:stCondLst>
                                    <p:cond delay="0"/>
                                  </p:stCondLst>
                                  <p:childTnLst>
                                    <p:set>
                                      <p:cBhvr>
                                        <p:cTn id="88" dur="1" fill="hold">
                                          <p:stCondLst>
                                            <p:cond delay="0"/>
                                          </p:stCondLst>
                                        </p:cTn>
                                        <p:tgtEl>
                                          <p:spTgt spid="93206"/>
                                        </p:tgtEl>
                                        <p:attrNameLst>
                                          <p:attrName>style.visibility</p:attrName>
                                        </p:attrNameLst>
                                      </p:cBhvr>
                                      <p:to>
                                        <p:strVal val="visible"/>
                                      </p:to>
                                    </p:set>
                                    <p:anim calcmode="lin" valueType="num">
                                      <p:cBhvr additive="base">
                                        <p:cTn id="89" dur="500" fill="hold"/>
                                        <p:tgtEl>
                                          <p:spTgt spid="93206"/>
                                        </p:tgtEl>
                                        <p:attrNameLst>
                                          <p:attrName>ppt_x</p:attrName>
                                        </p:attrNameLst>
                                      </p:cBhvr>
                                      <p:tavLst>
                                        <p:tav tm="0">
                                          <p:val>
                                            <p:strVal val="#ppt_x"/>
                                          </p:val>
                                        </p:tav>
                                        <p:tav tm="100000">
                                          <p:val>
                                            <p:strVal val="#ppt_x"/>
                                          </p:val>
                                        </p:tav>
                                      </p:tavLst>
                                    </p:anim>
                                    <p:anim calcmode="lin" valueType="num">
                                      <p:cBhvr additive="base">
                                        <p:cTn id="90" dur="500" fill="hold"/>
                                        <p:tgtEl>
                                          <p:spTgt spid="93206"/>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93217"/>
                                        </p:tgtEl>
                                        <p:attrNameLst>
                                          <p:attrName>style.visibility</p:attrName>
                                        </p:attrNameLst>
                                      </p:cBhvr>
                                      <p:to>
                                        <p:strVal val="visible"/>
                                      </p:to>
                                    </p:set>
                                    <p:anim calcmode="lin" valueType="num">
                                      <p:cBhvr additive="base">
                                        <p:cTn id="93" dur="500" fill="hold"/>
                                        <p:tgtEl>
                                          <p:spTgt spid="93217"/>
                                        </p:tgtEl>
                                        <p:attrNameLst>
                                          <p:attrName>ppt_x</p:attrName>
                                        </p:attrNameLst>
                                      </p:cBhvr>
                                      <p:tavLst>
                                        <p:tav tm="0">
                                          <p:val>
                                            <p:strVal val="#ppt_x"/>
                                          </p:val>
                                        </p:tav>
                                        <p:tav tm="100000">
                                          <p:val>
                                            <p:strVal val="#ppt_x"/>
                                          </p:val>
                                        </p:tav>
                                      </p:tavLst>
                                    </p:anim>
                                    <p:anim calcmode="lin" valueType="num">
                                      <p:cBhvr additive="base">
                                        <p:cTn id="94" dur="500" fill="hold"/>
                                        <p:tgtEl>
                                          <p:spTgt spid="93217"/>
                                        </p:tgtEl>
                                        <p:attrNameLst>
                                          <p:attrName>ppt_y</p:attrName>
                                        </p:attrNameLst>
                                      </p:cBhvr>
                                      <p:tavLst>
                                        <p:tav tm="0">
                                          <p:val>
                                            <p:strVal val="1+#ppt_h/2"/>
                                          </p:val>
                                        </p:tav>
                                        <p:tav tm="100000">
                                          <p:val>
                                            <p:strVal val="#ppt_y"/>
                                          </p:val>
                                        </p:tav>
                                      </p:tavLst>
                                    </p:anim>
                                  </p:childTnLst>
                                </p:cTn>
                              </p:par>
                            </p:childTnLst>
                          </p:cTn>
                        </p:par>
                        <p:par>
                          <p:cTn id="95" fill="hold">
                            <p:stCondLst>
                              <p:cond delay="4000"/>
                            </p:stCondLst>
                            <p:childTnLst>
                              <p:par>
                                <p:cTn id="96" presetID="2" presetClass="entr" presetSubtype="4" fill="hold" grpId="0" nodeType="afterEffect">
                                  <p:stCondLst>
                                    <p:cond delay="0"/>
                                  </p:stCondLst>
                                  <p:childTnLst>
                                    <p:set>
                                      <p:cBhvr>
                                        <p:cTn id="97" dur="1" fill="hold">
                                          <p:stCondLst>
                                            <p:cond delay="0"/>
                                          </p:stCondLst>
                                        </p:cTn>
                                        <p:tgtEl>
                                          <p:spTgt spid="93204"/>
                                        </p:tgtEl>
                                        <p:attrNameLst>
                                          <p:attrName>style.visibility</p:attrName>
                                        </p:attrNameLst>
                                      </p:cBhvr>
                                      <p:to>
                                        <p:strVal val="visible"/>
                                      </p:to>
                                    </p:set>
                                    <p:anim calcmode="lin" valueType="num">
                                      <p:cBhvr additive="base">
                                        <p:cTn id="98" dur="500" fill="hold"/>
                                        <p:tgtEl>
                                          <p:spTgt spid="93204"/>
                                        </p:tgtEl>
                                        <p:attrNameLst>
                                          <p:attrName>ppt_x</p:attrName>
                                        </p:attrNameLst>
                                      </p:cBhvr>
                                      <p:tavLst>
                                        <p:tav tm="0">
                                          <p:val>
                                            <p:strVal val="#ppt_x"/>
                                          </p:val>
                                        </p:tav>
                                        <p:tav tm="100000">
                                          <p:val>
                                            <p:strVal val="#ppt_x"/>
                                          </p:val>
                                        </p:tav>
                                      </p:tavLst>
                                    </p:anim>
                                    <p:anim calcmode="lin" valueType="num">
                                      <p:cBhvr additive="base">
                                        <p:cTn id="99" dur="500" fill="hold"/>
                                        <p:tgtEl>
                                          <p:spTgt spid="93204"/>
                                        </p:tgtEl>
                                        <p:attrNameLst>
                                          <p:attrName>ppt_y</p:attrName>
                                        </p:attrNameLst>
                                      </p:cBhvr>
                                      <p:tavLst>
                                        <p:tav tm="0">
                                          <p:val>
                                            <p:strVal val="1+#ppt_h/2"/>
                                          </p:val>
                                        </p:tav>
                                        <p:tav tm="100000">
                                          <p:val>
                                            <p:strVal val="#ppt_y"/>
                                          </p:val>
                                        </p:tav>
                                      </p:tavLst>
                                    </p:anim>
                                  </p:childTnLst>
                                </p:cTn>
                              </p:par>
                              <p:par>
                                <p:cTn id="100" presetID="2" presetClass="entr" presetSubtype="4" fill="hold" grpId="0" nodeType="withEffect">
                                  <p:stCondLst>
                                    <p:cond delay="0"/>
                                  </p:stCondLst>
                                  <p:childTnLst>
                                    <p:set>
                                      <p:cBhvr>
                                        <p:cTn id="101" dur="1" fill="hold">
                                          <p:stCondLst>
                                            <p:cond delay="0"/>
                                          </p:stCondLst>
                                        </p:cTn>
                                        <p:tgtEl>
                                          <p:spTgt spid="93216"/>
                                        </p:tgtEl>
                                        <p:attrNameLst>
                                          <p:attrName>style.visibility</p:attrName>
                                        </p:attrNameLst>
                                      </p:cBhvr>
                                      <p:to>
                                        <p:strVal val="visible"/>
                                      </p:to>
                                    </p:set>
                                    <p:anim calcmode="lin" valueType="num">
                                      <p:cBhvr additive="base">
                                        <p:cTn id="102" dur="500" fill="hold"/>
                                        <p:tgtEl>
                                          <p:spTgt spid="93216"/>
                                        </p:tgtEl>
                                        <p:attrNameLst>
                                          <p:attrName>ppt_x</p:attrName>
                                        </p:attrNameLst>
                                      </p:cBhvr>
                                      <p:tavLst>
                                        <p:tav tm="0">
                                          <p:val>
                                            <p:strVal val="#ppt_x"/>
                                          </p:val>
                                        </p:tav>
                                        <p:tav tm="100000">
                                          <p:val>
                                            <p:strVal val="#ppt_x"/>
                                          </p:val>
                                        </p:tav>
                                      </p:tavLst>
                                    </p:anim>
                                    <p:anim calcmode="lin" valueType="num">
                                      <p:cBhvr additive="base">
                                        <p:cTn id="103" dur="500" fill="hold"/>
                                        <p:tgtEl>
                                          <p:spTgt spid="93216"/>
                                        </p:tgtEl>
                                        <p:attrNameLst>
                                          <p:attrName>ppt_y</p:attrName>
                                        </p:attrNameLst>
                                      </p:cBhvr>
                                      <p:tavLst>
                                        <p:tav tm="0">
                                          <p:val>
                                            <p:strVal val="1+#ppt_h/2"/>
                                          </p:val>
                                        </p:tav>
                                        <p:tav tm="100000">
                                          <p:val>
                                            <p:strVal val="#ppt_y"/>
                                          </p:val>
                                        </p:tav>
                                      </p:tavLst>
                                    </p:anim>
                                  </p:childTnLst>
                                </p:cTn>
                              </p:par>
                            </p:childTnLst>
                          </p:cTn>
                        </p:par>
                        <p:par>
                          <p:cTn id="104" fill="hold">
                            <p:stCondLst>
                              <p:cond delay="4500"/>
                            </p:stCondLst>
                            <p:childTnLst>
                              <p:par>
                                <p:cTn id="105" presetID="2" presetClass="entr" presetSubtype="4" fill="hold" grpId="0" nodeType="afterEffect">
                                  <p:stCondLst>
                                    <p:cond delay="0"/>
                                  </p:stCondLst>
                                  <p:childTnLst>
                                    <p:set>
                                      <p:cBhvr>
                                        <p:cTn id="106" dur="1" fill="hold">
                                          <p:stCondLst>
                                            <p:cond delay="0"/>
                                          </p:stCondLst>
                                        </p:cTn>
                                        <p:tgtEl>
                                          <p:spTgt spid="93207"/>
                                        </p:tgtEl>
                                        <p:attrNameLst>
                                          <p:attrName>style.visibility</p:attrName>
                                        </p:attrNameLst>
                                      </p:cBhvr>
                                      <p:to>
                                        <p:strVal val="visible"/>
                                      </p:to>
                                    </p:set>
                                    <p:anim calcmode="lin" valueType="num">
                                      <p:cBhvr additive="base">
                                        <p:cTn id="107" dur="500" fill="hold"/>
                                        <p:tgtEl>
                                          <p:spTgt spid="93207"/>
                                        </p:tgtEl>
                                        <p:attrNameLst>
                                          <p:attrName>ppt_x</p:attrName>
                                        </p:attrNameLst>
                                      </p:cBhvr>
                                      <p:tavLst>
                                        <p:tav tm="0">
                                          <p:val>
                                            <p:strVal val="#ppt_x"/>
                                          </p:val>
                                        </p:tav>
                                        <p:tav tm="100000">
                                          <p:val>
                                            <p:strVal val="#ppt_x"/>
                                          </p:val>
                                        </p:tav>
                                      </p:tavLst>
                                    </p:anim>
                                    <p:anim calcmode="lin" valueType="num">
                                      <p:cBhvr additive="base">
                                        <p:cTn id="108" dur="500" fill="hold"/>
                                        <p:tgtEl>
                                          <p:spTgt spid="9320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93218"/>
                                        </p:tgtEl>
                                        <p:attrNameLst>
                                          <p:attrName>style.visibility</p:attrName>
                                        </p:attrNameLst>
                                      </p:cBhvr>
                                      <p:to>
                                        <p:strVal val="visible"/>
                                      </p:to>
                                    </p:set>
                                    <p:anim calcmode="lin" valueType="num">
                                      <p:cBhvr additive="base">
                                        <p:cTn id="111" dur="500" fill="hold"/>
                                        <p:tgtEl>
                                          <p:spTgt spid="93218"/>
                                        </p:tgtEl>
                                        <p:attrNameLst>
                                          <p:attrName>ppt_x</p:attrName>
                                        </p:attrNameLst>
                                      </p:cBhvr>
                                      <p:tavLst>
                                        <p:tav tm="0">
                                          <p:val>
                                            <p:strVal val="#ppt_x"/>
                                          </p:val>
                                        </p:tav>
                                        <p:tav tm="100000">
                                          <p:val>
                                            <p:strVal val="#ppt_x"/>
                                          </p:val>
                                        </p:tav>
                                      </p:tavLst>
                                    </p:anim>
                                    <p:anim calcmode="lin" valueType="num">
                                      <p:cBhvr additive="base">
                                        <p:cTn id="112" dur="500" fill="hold"/>
                                        <p:tgtEl>
                                          <p:spTgt spid="93218"/>
                                        </p:tgtEl>
                                        <p:attrNameLst>
                                          <p:attrName>ppt_y</p:attrName>
                                        </p:attrNameLst>
                                      </p:cBhvr>
                                      <p:tavLst>
                                        <p:tav tm="0">
                                          <p:val>
                                            <p:strVal val="1+#ppt_h/2"/>
                                          </p:val>
                                        </p:tav>
                                        <p:tav tm="100000">
                                          <p:val>
                                            <p:strVal val="#ppt_y"/>
                                          </p:val>
                                        </p:tav>
                                      </p:tavLst>
                                    </p:anim>
                                  </p:childTnLst>
                                </p:cTn>
                              </p:par>
                            </p:childTnLst>
                          </p:cTn>
                        </p:par>
                        <p:par>
                          <p:cTn id="113" fill="hold">
                            <p:stCondLst>
                              <p:cond delay="5000"/>
                            </p:stCondLst>
                            <p:childTnLst>
                              <p:par>
                                <p:cTn id="114" presetID="2" presetClass="entr" presetSubtype="4" fill="hold" grpId="0" nodeType="afterEffect">
                                  <p:stCondLst>
                                    <p:cond delay="0"/>
                                  </p:stCondLst>
                                  <p:childTnLst>
                                    <p:set>
                                      <p:cBhvr>
                                        <p:cTn id="115" dur="1" fill="hold">
                                          <p:stCondLst>
                                            <p:cond delay="0"/>
                                          </p:stCondLst>
                                        </p:cTn>
                                        <p:tgtEl>
                                          <p:spTgt spid="93208"/>
                                        </p:tgtEl>
                                        <p:attrNameLst>
                                          <p:attrName>style.visibility</p:attrName>
                                        </p:attrNameLst>
                                      </p:cBhvr>
                                      <p:to>
                                        <p:strVal val="visible"/>
                                      </p:to>
                                    </p:set>
                                    <p:anim calcmode="lin" valueType="num">
                                      <p:cBhvr additive="base">
                                        <p:cTn id="116" dur="500" fill="hold"/>
                                        <p:tgtEl>
                                          <p:spTgt spid="93208"/>
                                        </p:tgtEl>
                                        <p:attrNameLst>
                                          <p:attrName>ppt_x</p:attrName>
                                        </p:attrNameLst>
                                      </p:cBhvr>
                                      <p:tavLst>
                                        <p:tav tm="0">
                                          <p:val>
                                            <p:strVal val="#ppt_x"/>
                                          </p:val>
                                        </p:tav>
                                        <p:tav tm="100000">
                                          <p:val>
                                            <p:strVal val="#ppt_x"/>
                                          </p:val>
                                        </p:tav>
                                      </p:tavLst>
                                    </p:anim>
                                    <p:anim calcmode="lin" valueType="num">
                                      <p:cBhvr additive="base">
                                        <p:cTn id="117" dur="500" fill="hold"/>
                                        <p:tgtEl>
                                          <p:spTgt spid="93208"/>
                                        </p:tgtEl>
                                        <p:attrNameLst>
                                          <p:attrName>ppt_y</p:attrName>
                                        </p:attrNameLst>
                                      </p:cBhvr>
                                      <p:tavLst>
                                        <p:tav tm="0">
                                          <p:val>
                                            <p:strVal val="1+#ppt_h/2"/>
                                          </p:val>
                                        </p:tav>
                                        <p:tav tm="100000">
                                          <p:val>
                                            <p:strVal val="#ppt_y"/>
                                          </p:val>
                                        </p:tav>
                                      </p:tavLst>
                                    </p:anim>
                                  </p:childTnLst>
                                </p:cTn>
                              </p:par>
                              <p:par>
                                <p:cTn id="118" presetID="2" presetClass="entr" presetSubtype="4" fill="hold" grpId="0" nodeType="withEffect">
                                  <p:stCondLst>
                                    <p:cond delay="0"/>
                                  </p:stCondLst>
                                  <p:childTnLst>
                                    <p:set>
                                      <p:cBhvr>
                                        <p:cTn id="119" dur="1" fill="hold">
                                          <p:stCondLst>
                                            <p:cond delay="0"/>
                                          </p:stCondLst>
                                        </p:cTn>
                                        <p:tgtEl>
                                          <p:spTgt spid="93219"/>
                                        </p:tgtEl>
                                        <p:attrNameLst>
                                          <p:attrName>style.visibility</p:attrName>
                                        </p:attrNameLst>
                                      </p:cBhvr>
                                      <p:to>
                                        <p:strVal val="visible"/>
                                      </p:to>
                                    </p:set>
                                    <p:anim calcmode="lin" valueType="num">
                                      <p:cBhvr additive="base">
                                        <p:cTn id="120" dur="500" fill="hold"/>
                                        <p:tgtEl>
                                          <p:spTgt spid="93219"/>
                                        </p:tgtEl>
                                        <p:attrNameLst>
                                          <p:attrName>ppt_x</p:attrName>
                                        </p:attrNameLst>
                                      </p:cBhvr>
                                      <p:tavLst>
                                        <p:tav tm="0">
                                          <p:val>
                                            <p:strVal val="#ppt_x"/>
                                          </p:val>
                                        </p:tav>
                                        <p:tav tm="100000">
                                          <p:val>
                                            <p:strVal val="#ppt_x"/>
                                          </p:val>
                                        </p:tav>
                                      </p:tavLst>
                                    </p:anim>
                                    <p:anim calcmode="lin" valueType="num">
                                      <p:cBhvr additive="base">
                                        <p:cTn id="121" dur="500" fill="hold"/>
                                        <p:tgtEl>
                                          <p:spTgt spid="93219"/>
                                        </p:tgtEl>
                                        <p:attrNameLst>
                                          <p:attrName>ppt_y</p:attrName>
                                        </p:attrNameLst>
                                      </p:cBhvr>
                                      <p:tavLst>
                                        <p:tav tm="0">
                                          <p:val>
                                            <p:strVal val="1+#ppt_h/2"/>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2" presetClass="entr" presetSubtype="4" fill="hold" grpId="0" nodeType="clickEffect">
                                  <p:stCondLst>
                                    <p:cond delay="0"/>
                                  </p:stCondLst>
                                  <p:childTnLst>
                                    <p:set>
                                      <p:cBhvr>
                                        <p:cTn id="125" dur="1" fill="hold">
                                          <p:stCondLst>
                                            <p:cond delay="0"/>
                                          </p:stCondLst>
                                        </p:cTn>
                                        <p:tgtEl>
                                          <p:spTgt spid="93231"/>
                                        </p:tgtEl>
                                        <p:attrNameLst>
                                          <p:attrName>style.visibility</p:attrName>
                                        </p:attrNameLst>
                                      </p:cBhvr>
                                      <p:to>
                                        <p:strVal val="visible"/>
                                      </p:to>
                                    </p:set>
                                    <p:anim calcmode="lin" valueType="num">
                                      <p:cBhvr additive="base">
                                        <p:cTn id="126" dur="500" fill="hold"/>
                                        <p:tgtEl>
                                          <p:spTgt spid="93231"/>
                                        </p:tgtEl>
                                        <p:attrNameLst>
                                          <p:attrName>ppt_x</p:attrName>
                                        </p:attrNameLst>
                                      </p:cBhvr>
                                      <p:tavLst>
                                        <p:tav tm="0">
                                          <p:val>
                                            <p:strVal val="#ppt_x"/>
                                          </p:val>
                                        </p:tav>
                                        <p:tav tm="100000">
                                          <p:val>
                                            <p:strVal val="#ppt_x"/>
                                          </p:val>
                                        </p:tav>
                                      </p:tavLst>
                                    </p:anim>
                                    <p:anim calcmode="lin" valueType="num">
                                      <p:cBhvr additive="base">
                                        <p:cTn id="127" dur="500" fill="hold"/>
                                        <p:tgtEl>
                                          <p:spTgt spid="93231"/>
                                        </p:tgtEl>
                                        <p:attrNameLst>
                                          <p:attrName>ppt_y</p:attrName>
                                        </p:attrNameLst>
                                      </p:cBhvr>
                                      <p:tavLst>
                                        <p:tav tm="0">
                                          <p:val>
                                            <p:strVal val="1+#ppt_h/2"/>
                                          </p:val>
                                        </p:tav>
                                        <p:tav tm="100000">
                                          <p:val>
                                            <p:strVal val="#ppt_y"/>
                                          </p:val>
                                        </p:tav>
                                      </p:tavLst>
                                    </p:anim>
                                  </p:childTnLst>
                                </p:cTn>
                              </p:par>
                            </p:childTnLst>
                          </p:cTn>
                        </p:par>
                        <p:par>
                          <p:cTn id="128" fill="hold">
                            <p:stCondLst>
                              <p:cond delay="500"/>
                            </p:stCondLst>
                            <p:childTnLst>
                              <p:par>
                                <p:cTn id="129" presetID="3" presetClass="entr" presetSubtype="10" fill="hold" grpId="0" nodeType="afterEffect">
                                  <p:stCondLst>
                                    <p:cond delay="0"/>
                                  </p:stCondLst>
                                  <p:childTnLst>
                                    <p:set>
                                      <p:cBhvr>
                                        <p:cTn id="130" dur="1" fill="hold">
                                          <p:stCondLst>
                                            <p:cond delay="0"/>
                                          </p:stCondLst>
                                        </p:cTn>
                                        <p:tgtEl>
                                          <p:spTgt spid="93212"/>
                                        </p:tgtEl>
                                        <p:attrNameLst>
                                          <p:attrName>style.visibility</p:attrName>
                                        </p:attrNameLst>
                                      </p:cBhvr>
                                      <p:to>
                                        <p:strVal val="visible"/>
                                      </p:to>
                                    </p:set>
                                    <p:animEffect transition="in" filter="blinds(horizontal)">
                                      <p:cBhvr>
                                        <p:cTn id="131" dur="1000"/>
                                        <p:tgtEl>
                                          <p:spTgt spid="93212"/>
                                        </p:tgtEl>
                                      </p:cBhvr>
                                    </p:animEffect>
                                  </p:childTnLst>
                                </p:cTn>
                              </p:par>
                            </p:childTnLst>
                          </p:cTn>
                        </p:par>
                      </p:childTnLst>
                    </p:cTn>
                  </p:par>
                  <p:par>
                    <p:cTn id="132" fill="hold">
                      <p:stCondLst>
                        <p:cond delay="indefinite"/>
                      </p:stCondLst>
                      <p:childTnLst>
                        <p:par>
                          <p:cTn id="133" fill="hold">
                            <p:stCondLst>
                              <p:cond delay="0"/>
                            </p:stCondLst>
                            <p:childTnLst>
                              <p:par>
                                <p:cTn id="134" presetID="2" presetClass="entr" presetSubtype="4" fill="hold" grpId="0" nodeType="clickEffect">
                                  <p:stCondLst>
                                    <p:cond delay="0"/>
                                  </p:stCondLst>
                                  <p:childTnLst>
                                    <p:set>
                                      <p:cBhvr>
                                        <p:cTn id="135" dur="1" fill="hold">
                                          <p:stCondLst>
                                            <p:cond delay="0"/>
                                          </p:stCondLst>
                                        </p:cTn>
                                        <p:tgtEl>
                                          <p:spTgt spid="51"/>
                                        </p:tgtEl>
                                        <p:attrNameLst>
                                          <p:attrName>style.visibility</p:attrName>
                                        </p:attrNameLst>
                                      </p:cBhvr>
                                      <p:to>
                                        <p:strVal val="visible"/>
                                      </p:to>
                                    </p:set>
                                    <p:anim calcmode="lin" valueType="num">
                                      <p:cBhvr additive="base">
                                        <p:cTn id="136" dur="500" fill="hold"/>
                                        <p:tgtEl>
                                          <p:spTgt spid="51"/>
                                        </p:tgtEl>
                                        <p:attrNameLst>
                                          <p:attrName>ppt_x</p:attrName>
                                        </p:attrNameLst>
                                      </p:cBhvr>
                                      <p:tavLst>
                                        <p:tav tm="0">
                                          <p:val>
                                            <p:strVal val="#ppt_x"/>
                                          </p:val>
                                        </p:tav>
                                        <p:tav tm="100000">
                                          <p:val>
                                            <p:strVal val="#ppt_x"/>
                                          </p:val>
                                        </p:tav>
                                      </p:tavLst>
                                    </p:anim>
                                    <p:anim calcmode="lin" valueType="num">
                                      <p:cBhvr additive="base">
                                        <p:cTn id="137" dur="500" fill="hold"/>
                                        <p:tgtEl>
                                          <p:spTgt spid="51"/>
                                        </p:tgtEl>
                                        <p:attrNameLst>
                                          <p:attrName>ppt_y</p:attrName>
                                        </p:attrNameLst>
                                      </p:cBhvr>
                                      <p:tavLst>
                                        <p:tav tm="0">
                                          <p:val>
                                            <p:strVal val="1+#ppt_h/2"/>
                                          </p:val>
                                        </p:tav>
                                        <p:tav tm="100000">
                                          <p:val>
                                            <p:strVal val="#ppt_y"/>
                                          </p:val>
                                        </p:tav>
                                      </p:tavLst>
                                    </p:anim>
                                  </p:childTnLst>
                                </p:cTn>
                              </p:par>
                              <p:par>
                                <p:cTn id="138" presetID="3" presetClass="entr" presetSubtype="10" fill="hold" grpId="0" nodeType="withEffect">
                                  <p:stCondLst>
                                    <p:cond delay="0"/>
                                  </p:stCondLst>
                                  <p:childTnLst>
                                    <p:set>
                                      <p:cBhvr>
                                        <p:cTn id="139" dur="1" fill="hold">
                                          <p:stCondLst>
                                            <p:cond delay="0"/>
                                          </p:stCondLst>
                                        </p:cTn>
                                        <p:tgtEl>
                                          <p:spTgt spid="50"/>
                                        </p:tgtEl>
                                        <p:attrNameLst>
                                          <p:attrName>style.visibility</p:attrName>
                                        </p:attrNameLst>
                                      </p:cBhvr>
                                      <p:to>
                                        <p:strVal val="visible"/>
                                      </p:to>
                                    </p:set>
                                    <p:animEffect transition="in" filter="blinds(horizontal)">
                                      <p:cBhvr>
                                        <p:cTn id="14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7" grpId="0" animBg="1"/>
      <p:bldP spid="93198" grpId="0" animBg="1"/>
      <p:bldP spid="93199" grpId="0"/>
      <p:bldP spid="93200" grpId="0" animBg="1"/>
      <p:bldP spid="93201" grpId="0" animBg="1"/>
      <p:bldP spid="93202" grpId="0" animBg="1"/>
      <p:bldP spid="93203" grpId="0" animBg="1"/>
      <p:bldP spid="93204" grpId="0" animBg="1"/>
      <p:bldP spid="93205" grpId="0" animBg="1"/>
      <p:bldP spid="93206" grpId="0" animBg="1"/>
      <p:bldP spid="93207" grpId="0" animBg="1"/>
      <p:bldP spid="93208" grpId="0" animBg="1"/>
      <p:bldP spid="93212" grpId="0"/>
      <p:bldP spid="93214" grpId="0" animBg="1"/>
      <p:bldP spid="93215" grpId="0" animBg="1"/>
      <p:bldP spid="93216" grpId="0" animBg="1"/>
      <p:bldP spid="93217" grpId="0" animBg="1"/>
      <p:bldP spid="93218" grpId="0" animBg="1"/>
      <p:bldP spid="93219" grpId="0" animBg="1"/>
      <p:bldP spid="93222" grpId="0" animBg="1"/>
      <p:bldP spid="93223" grpId="0" animBg="1"/>
      <p:bldP spid="93225" grpId="0" animBg="1"/>
      <p:bldP spid="93226" grpId="0" animBg="1"/>
      <p:bldP spid="93227" grpId="0" animBg="1"/>
      <p:bldP spid="93228" grpId="0" animBg="1"/>
      <p:bldP spid="93231" grpId="0" animBg="1"/>
      <p:bldP spid="93286" grpId="0" animBg="1"/>
      <p:bldP spid="93287" grpId="0" animBg="1"/>
      <p:bldP spid="48" grpId="0" animBg="1"/>
      <p:bldP spid="49" grpId="0" animBg="1"/>
      <p:bldP spid="50" grpId="0"/>
      <p:bldP spid="5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p:cNvSpPr>
            <a:spLocks noGrp="1"/>
          </p:cNvSpPr>
          <p:nvPr>
            <p:ph type="title" idx="4294967295"/>
          </p:nvPr>
        </p:nvSpPr>
        <p:spPr>
          <a:xfrm>
            <a:off x="2209800" y="800100"/>
            <a:ext cx="4495800" cy="533400"/>
          </a:xfrm>
        </p:spPr>
        <p:txBody>
          <a:bodyPr anchor="ctr"/>
          <a:lstStyle/>
          <a:p>
            <a:pPr algn="ctr" eaLnBrk="1" hangingPunct="1"/>
            <a:r>
              <a:rPr lang="en-US" altLang="zh-TW" sz="1400" b="1" u="sng" smtClean="0">
                <a:solidFill>
                  <a:schemeClr val="tx1"/>
                </a:solidFill>
              </a:rPr>
              <a:t>Apple’s iPod Innovation Network</a:t>
            </a:r>
          </a:p>
        </p:txBody>
      </p:sp>
      <p:cxnSp>
        <p:nvCxnSpPr>
          <p:cNvPr id="9220" name="AutoShape 57"/>
          <p:cNvCxnSpPr>
            <a:cxnSpLocks noChangeShapeType="1"/>
          </p:cNvCxnSpPr>
          <p:nvPr/>
        </p:nvCxnSpPr>
        <p:spPr bwMode="auto">
          <a:xfrm>
            <a:off x="4343400" y="2182813"/>
            <a:ext cx="561975" cy="1400175"/>
          </a:xfrm>
          <a:prstGeom prst="straightConnector1">
            <a:avLst/>
          </a:prstGeom>
          <a:noFill/>
          <a:ln w="9525">
            <a:solidFill>
              <a:srgbClr val="000000"/>
            </a:solidFill>
            <a:round/>
            <a:headEnd/>
            <a:tailEnd/>
          </a:ln>
        </p:spPr>
      </p:cxnSp>
      <p:sp>
        <p:nvSpPr>
          <p:cNvPr id="9221" name="Text Box 56"/>
          <p:cNvSpPr txBox="1">
            <a:spLocks noChangeArrowheads="1"/>
          </p:cNvSpPr>
          <p:nvPr/>
        </p:nvSpPr>
        <p:spPr bwMode="auto">
          <a:xfrm>
            <a:off x="228600" y="1524000"/>
            <a:ext cx="2209800" cy="466725"/>
          </a:xfrm>
          <a:prstGeom prst="rect">
            <a:avLst/>
          </a:prstGeom>
          <a:solidFill>
            <a:srgbClr val="FFFFFF"/>
          </a:solidFill>
          <a:ln w="9525">
            <a:noFill/>
            <a:miter lim="800000"/>
            <a:headEnd/>
            <a:tailEnd/>
          </a:ln>
        </p:spPr>
        <p:txBody>
          <a:bodyPr/>
          <a:lstStyle/>
          <a:p>
            <a:pPr algn="ctr" eaLnBrk="0" hangingPunct="0"/>
            <a:r>
              <a:rPr lang="en-US" altLang="zh-TW" sz="1800" b="1">
                <a:latin typeface="Calibri" pitchFamily="34" charset="0"/>
                <a:ea typeface="Calibri" pitchFamily="34" charset="0"/>
                <a:cs typeface="Times New Roman" pitchFamily="18" charset="0"/>
              </a:rPr>
              <a:t>10 parts create 85% </a:t>
            </a:r>
          </a:p>
          <a:p>
            <a:pPr algn="ctr" eaLnBrk="0" hangingPunct="0"/>
            <a:r>
              <a:rPr lang="en-US" altLang="zh-TW" sz="1800" b="1">
                <a:latin typeface="Calibri" pitchFamily="34" charset="0"/>
                <a:ea typeface="Calibri" pitchFamily="34" charset="0"/>
                <a:cs typeface="Times New Roman" pitchFamily="18" charset="0"/>
              </a:rPr>
              <a:t>of the iPod’s cost</a:t>
            </a:r>
            <a:endParaRPr lang="en-US" altLang="zh-TW" sz="1800" b="1">
              <a:latin typeface="Times New Roman" pitchFamily="18" charset="0"/>
              <a:ea typeface="Calibri" pitchFamily="34" charset="0"/>
              <a:cs typeface="Times New Roman" pitchFamily="18" charset="0"/>
            </a:endParaRPr>
          </a:p>
        </p:txBody>
      </p:sp>
      <p:sp>
        <p:nvSpPr>
          <p:cNvPr id="9222" name="Text Box 55"/>
          <p:cNvSpPr txBox="1">
            <a:spLocks noChangeArrowheads="1"/>
          </p:cNvSpPr>
          <p:nvPr/>
        </p:nvSpPr>
        <p:spPr bwMode="auto">
          <a:xfrm>
            <a:off x="5705475" y="4424363"/>
            <a:ext cx="438150" cy="252412"/>
          </a:xfrm>
          <a:prstGeom prst="rect">
            <a:avLst/>
          </a:prstGeom>
          <a:solidFill>
            <a:srgbClr val="FFFFFF"/>
          </a:solidFill>
          <a:ln w="9525">
            <a:noFill/>
            <a:miter lim="800000"/>
            <a:headEnd/>
            <a:tailEnd/>
          </a:ln>
        </p:spPr>
        <p:txBody>
          <a:bodyPr lIns="0" rIns="0"/>
          <a:lstStyle/>
          <a:p>
            <a:pPr algn="ctr" eaLnBrk="0" hangingPunct="0"/>
            <a:r>
              <a:rPr lang="en-US" altLang="zh-TW" sz="1200" b="1">
                <a:solidFill>
                  <a:srgbClr val="0000FF"/>
                </a:solidFill>
                <a:latin typeface="Calibri" pitchFamily="34" charset="0"/>
                <a:ea typeface="Calibri" pitchFamily="34" charset="0"/>
                <a:cs typeface="Times New Roman" pitchFamily="18" charset="0"/>
              </a:rPr>
              <a:t>  GM</a:t>
            </a:r>
            <a:endParaRPr lang="en-US" altLang="zh-TW" sz="1200" b="1">
              <a:solidFill>
                <a:srgbClr val="0000FF"/>
              </a:solidFill>
              <a:latin typeface="Times New Roman" pitchFamily="18" charset="0"/>
              <a:ea typeface="Calibri" pitchFamily="34" charset="0"/>
              <a:cs typeface="Times New Roman" pitchFamily="18" charset="0"/>
            </a:endParaRPr>
          </a:p>
        </p:txBody>
      </p:sp>
      <p:sp>
        <p:nvSpPr>
          <p:cNvPr id="9223" name="Text Box 54"/>
          <p:cNvSpPr txBox="1">
            <a:spLocks noChangeArrowheads="1"/>
          </p:cNvSpPr>
          <p:nvPr/>
        </p:nvSpPr>
        <p:spPr bwMode="auto">
          <a:xfrm>
            <a:off x="6096000" y="4419600"/>
            <a:ext cx="523875" cy="276225"/>
          </a:xfrm>
          <a:prstGeom prst="rect">
            <a:avLst/>
          </a:prstGeom>
          <a:solidFill>
            <a:srgbClr val="FFFFFF"/>
          </a:solidFill>
          <a:ln w="9525">
            <a:noFill/>
            <a:miter lim="800000"/>
            <a:headEnd/>
            <a:tailEnd/>
          </a:ln>
        </p:spPr>
        <p:txBody>
          <a:bodyPr lIns="0" rIns="0"/>
          <a:lstStyle/>
          <a:p>
            <a:pPr algn="ctr" eaLnBrk="0" hangingPunct="0"/>
            <a:r>
              <a:rPr lang="en-US" altLang="zh-TW" sz="1200" b="1">
                <a:solidFill>
                  <a:srgbClr val="0000FF"/>
                </a:solidFill>
                <a:latin typeface="Calibri" pitchFamily="34" charset="0"/>
                <a:ea typeface="Calibri" pitchFamily="34" charset="0"/>
                <a:cs typeface="Times New Roman" pitchFamily="18" charset="0"/>
              </a:rPr>
              <a:t>Ford</a:t>
            </a:r>
            <a:endParaRPr lang="en-US" altLang="zh-TW" sz="1200" b="1">
              <a:solidFill>
                <a:srgbClr val="0000FF"/>
              </a:solidFill>
              <a:latin typeface="Times New Roman" pitchFamily="18" charset="0"/>
              <a:ea typeface="Calibri" pitchFamily="34" charset="0"/>
              <a:cs typeface="Times New Roman" pitchFamily="18" charset="0"/>
            </a:endParaRPr>
          </a:p>
        </p:txBody>
      </p:sp>
      <p:cxnSp>
        <p:nvCxnSpPr>
          <p:cNvPr id="9224" name="AutoShape 53"/>
          <p:cNvCxnSpPr>
            <a:cxnSpLocks noChangeShapeType="1"/>
          </p:cNvCxnSpPr>
          <p:nvPr/>
        </p:nvCxnSpPr>
        <p:spPr bwMode="auto">
          <a:xfrm flipH="1" flipV="1">
            <a:off x="6210300" y="3895725"/>
            <a:ext cx="85725" cy="438150"/>
          </a:xfrm>
          <a:prstGeom prst="straightConnector1">
            <a:avLst/>
          </a:prstGeom>
          <a:noFill/>
          <a:ln w="9525">
            <a:solidFill>
              <a:srgbClr val="000000"/>
            </a:solidFill>
            <a:prstDash val="sysDot"/>
            <a:round/>
            <a:headEnd/>
            <a:tailEnd type="triangle" w="med" len="med"/>
          </a:ln>
        </p:spPr>
      </p:cxnSp>
      <p:cxnSp>
        <p:nvCxnSpPr>
          <p:cNvPr id="9225" name="AutoShape 52"/>
          <p:cNvCxnSpPr>
            <a:cxnSpLocks noChangeShapeType="1"/>
          </p:cNvCxnSpPr>
          <p:nvPr/>
        </p:nvCxnSpPr>
        <p:spPr bwMode="auto">
          <a:xfrm flipV="1">
            <a:off x="5943600" y="3895725"/>
            <a:ext cx="0" cy="428625"/>
          </a:xfrm>
          <a:prstGeom prst="straightConnector1">
            <a:avLst/>
          </a:prstGeom>
          <a:noFill/>
          <a:ln w="9525">
            <a:solidFill>
              <a:srgbClr val="000000"/>
            </a:solidFill>
            <a:prstDash val="sysDot"/>
            <a:round/>
            <a:headEnd/>
            <a:tailEnd type="triangle" w="med" len="med"/>
          </a:ln>
        </p:spPr>
      </p:cxnSp>
      <p:cxnSp>
        <p:nvCxnSpPr>
          <p:cNvPr id="9226" name="AutoShape 51"/>
          <p:cNvCxnSpPr>
            <a:cxnSpLocks noChangeShapeType="1"/>
          </p:cNvCxnSpPr>
          <p:nvPr/>
        </p:nvCxnSpPr>
        <p:spPr bwMode="auto">
          <a:xfrm flipH="1">
            <a:off x="6029325" y="2809875"/>
            <a:ext cx="19050" cy="552450"/>
          </a:xfrm>
          <a:prstGeom prst="straightConnector1">
            <a:avLst/>
          </a:prstGeom>
          <a:noFill/>
          <a:ln w="9525">
            <a:solidFill>
              <a:srgbClr val="000000"/>
            </a:solidFill>
            <a:prstDash val="sysDot"/>
            <a:round/>
            <a:headEnd/>
            <a:tailEnd type="triangle" w="med" len="med"/>
          </a:ln>
        </p:spPr>
      </p:cxnSp>
      <p:cxnSp>
        <p:nvCxnSpPr>
          <p:cNvPr id="9227" name="AutoShape 50"/>
          <p:cNvCxnSpPr>
            <a:cxnSpLocks noChangeShapeType="1"/>
          </p:cNvCxnSpPr>
          <p:nvPr/>
        </p:nvCxnSpPr>
        <p:spPr bwMode="auto">
          <a:xfrm flipH="1">
            <a:off x="4819650" y="3629025"/>
            <a:ext cx="85725" cy="1909763"/>
          </a:xfrm>
          <a:prstGeom prst="straightConnector1">
            <a:avLst/>
          </a:prstGeom>
          <a:noFill/>
          <a:ln w="9525">
            <a:solidFill>
              <a:srgbClr val="000000"/>
            </a:solidFill>
            <a:round/>
            <a:headEnd/>
            <a:tailEnd/>
          </a:ln>
        </p:spPr>
      </p:cxnSp>
      <p:cxnSp>
        <p:nvCxnSpPr>
          <p:cNvPr id="9228" name="AutoShape 49"/>
          <p:cNvCxnSpPr>
            <a:cxnSpLocks noChangeShapeType="1"/>
          </p:cNvCxnSpPr>
          <p:nvPr/>
        </p:nvCxnSpPr>
        <p:spPr bwMode="auto">
          <a:xfrm>
            <a:off x="4524375" y="1882775"/>
            <a:ext cx="381000" cy="1700213"/>
          </a:xfrm>
          <a:prstGeom prst="straightConnector1">
            <a:avLst/>
          </a:prstGeom>
          <a:noFill/>
          <a:ln w="9525">
            <a:solidFill>
              <a:srgbClr val="000000"/>
            </a:solidFill>
            <a:round/>
            <a:headEnd/>
            <a:tailEnd/>
          </a:ln>
        </p:spPr>
      </p:cxnSp>
      <p:cxnSp>
        <p:nvCxnSpPr>
          <p:cNvPr id="9229" name="AutoShape 48"/>
          <p:cNvCxnSpPr>
            <a:cxnSpLocks noChangeShapeType="1"/>
          </p:cNvCxnSpPr>
          <p:nvPr/>
        </p:nvCxnSpPr>
        <p:spPr bwMode="auto">
          <a:xfrm>
            <a:off x="3733800" y="2952750"/>
            <a:ext cx="1171575" cy="628650"/>
          </a:xfrm>
          <a:prstGeom prst="straightConnector1">
            <a:avLst/>
          </a:prstGeom>
          <a:noFill/>
          <a:ln w="9525">
            <a:solidFill>
              <a:srgbClr val="000000"/>
            </a:solidFill>
            <a:round/>
            <a:headEnd/>
            <a:tailEnd/>
          </a:ln>
        </p:spPr>
      </p:cxnSp>
      <p:cxnSp>
        <p:nvCxnSpPr>
          <p:cNvPr id="9230" name="AutoShape 47"/>
          <p:cNvCxnSpPr>
            <a:cxnSpLocks noChangeShapeType="1"/>
          </p:cNvCxnSpPr>
          <p:nvPr/>
        </p:nvCxnSpPr>
        <p:spPr bwMode="auto">
          <a:xfrm>
            <a:off x="4067175" y="2609850"/>
            <a:ext cx="838200" cy="971550"/>
          </a:xfrm>
          <a:prstGeom prst="straightConnector1">
            <a:avLst/>
          </a:prstGeom>
          <a:noFill/>
          <a:ln w="9525">
            <a:solidFill>
              <a:srgbClr val="000000"/>
            </a:solidFill>
            <a:round/>
            <a:headEnd/>
            <a:tailEnd/>
          </a:ln>
        </p:spPr>
      </p:cxnSp>
      <p:sp>
        <p:nvSpPr>
          <p:cNvPr id="9231" name="Text Box 46"/>
          <p:cNvSpPr txBox="1">
            <a:spLocks noChangeArrowheads="1"/>
          </p:cNvSpPr>
          <p:nvPr/>
        </p:nvSpPr>
        <p:spPr bwMode="auto">
          <a:xfrm>
            <a:off x="4495800" y="3200400"/>
            <a:ext cx="838200" cy="352425"/>
          </a:xfrm>
          <a:prstGeom prst="rect">
            <a:avLst/>
          </a:prstGeom>
          <a:solidFill>
            <a:srgbClr val="FFFFFF"/>
          </a:solidFill>
          <a:ln w="9525">
            <a:noFill/>
            <a:miter lim="800000"/>
            <a:headEnd/>
            <a:tailEnd/>
          </a:ln>
        </p:spPr>
        <p:txBody>
          <a:bodyPr lIns="0" rIns="0"/>
          <a:lstStyle/>
          <a:p>
            <a:pPr algn="ctr" eaLnBrk="0" hangingPunct="0"/>
            <a:r>
              <a:rPr lang="en-US" altLang="zh-TW" sz="1400" b="1">
                <a:latin typeface="Arial" pitchFamily="34" charset="0"/>
                <a:ea typeface="Calibri" pitchFamily="34" charset="0"/>
                <a:cs typeface="Times New Roman" pitchFamily="18" charset="0"/>
              </a:rPr>
              <a:t>Apple</a:t>
            </a:r>
          </a:p>
        </p:txBody>
      </p:sp>
      <p:sp>
        <p:nvSpPr>
          <p:cNvPr id="9232" name="Text Box 45"/>
          <p:cNvSpPr txBox="1">
            <a:spLocks noChangeArrowheads="1"/>
          </p:cNvSpPr>
          <p:nvPr/>
        </p:nvSpPr>
        <p:spPr bwMode="auto">
          <a:xfrm>
            <a:off x="2886075" y="4572000"/>
            <a:ext cx="1085850" cy="476250"/>
          </a:xfrm>
          <a:prstGeom prst="rect">
            <a:avLst/>
          </a:prstGeom>
          <a:solidFill>
            <a:srgbClr val="FFFFFF"/>
          </a:solidFill>
          <a:ln w="9525">
            <a:noFill/>
            <a:miter lim="800000"/>
            <a:headEnd/>
            <a:tailEnd/>
          </a:ln>
        </p:spPr>
        <p:txBody>
          <a:bodyPr lIns="0" rIns="0"/>
          <a:lstStyle/>
          <a:p>
            <a:pPr algn="ctr" eaLnBrk="0" hangingPunct="0"/>
            <a:r>
              <a:rPr lang="en-US" altLang="zh-TW" sz="1100" b="1">
                <a:solidFill>
                  <a:srgbClr val="0066CC"/>
                </a:solidFill>
                <a:latin typeface="Calibri" pitchFamily="34" charset="0"/>
                <a:ea typeface="Calibri" pitchFamily="34" charset="0"/>
                <a:cs typeface="Times New Roman" pitchFamily="18" charset="0"/>
              </a:rPr>
              <a:t>Unknown</a:t>
            </a:r>
            <a:r>
              <a:rPr lang="en-US" altLang="zh-TW" sz="1100">
                <a:latin typeface="Calibri" pitchFamily="34" charset="0"/>
                <a:ea typeface="Calibri" pitchFamily="34" charset="0"/>
                <a:cs typeface="Times New Roman" pitchFamily="18" charset="0"/>
              </a:rPr>
              <a:t>    Battery Pack</a:t>
            </a:r>
            <a:endParaRPr lang="en-US" altLang="zh-TW" sz="1800">
              <a:latin typeface="Times New Roman" pitchFamily="18" charset="0"/>
              <a:ea typeface="Calibri" pitchFamily="34" charset="0"/>
              <a:cs typeface="Times New Roman" pitchFamily="18" charset="0"/>
            </a:endParaRPr>
          </a:p>
        </p:txBody>
      </p:sp>
      <p:sp>
        <p:nvSpPr>
          <p:cNvPr id="9233" name="Text Box 44"/>
          <p:cNvSpPr txBox="1">
            <a:spLocks noChangeArrowheads="1"/>
          </p:cNvSpPr>
          <p:nvPr/>
        </p:nvSpPr>
        <p:spPr bwMode="auto">
          <a:xfrm>
            <a:off x="2647950" y="4114800"/>
            <a:ext cx="1085850" cy="457200"/>
          </a:xfrm>
          <a:prstGeom prst="rect">
            <a:avLst/>
          </a:prstGeom>
          <a:solidFill>
            <a:srgbClr val="FFFFFF"/>
          </a:solidFill>
          <a:ln w="9525">
            <a:noFill/>
            <a:miter lim="800000"/>
            <a:headEnd/>
            <a:tailEnd/>
          </a:ln>
        </p:spPr>
        <p:txBody>
          <a:bodyPr lIns="0" rIns="0"/>
          <a:lstStyle/>
          <a:p>
            <a:pPr algn="ctr" eaLnBrk="0" hangingPunct="0"/>
            <a:r>
              <a:rPr lang="en-US" altLang="zh-TW" sz="1100" b="1">
                <a:solidFill>
                  <a:srgbClr val="0066CC"/>
                </a:solidFill>
                <a:latin typeface="Calibri" pitchFamily="34" charset="0"/>
                <a:ea typeface="Calibri" pitchFamily="34" charset="0"/>
                <a:cs typeface="Times New Roman" pitchFamily="18" charset="0"/>
              </a:rPr>
              <a:t>Renesas</a:t>
            </a:r>
            <a:r>
              <a:rPr lang="en-US" altLang="zh-TW" sz="1100">
                <a:latin typeface="Calibri" pitchFamily="34" charset="0"/>
                <a:ea typeface="Calibri" pitchFamily="34" charset="0"/>
                <a:cs typeface="Times New Roman" pitchFamily="18" charset="0"/>
              </a:rPr>
              <a:t> (Japan) Display Driver</a:t>
            </a:r>
            <a:endParaRPr lang="en-US" altLang="zh-TW" sz="1800">
              <a:latin typeface="Times New Roman" pitchFamily="18" charset="0"/>
              <a:ea typeface="Calibri" pitchFamily="34" charset="0"/>
              <a:cs typeface="Times New Roman" pitchFamily="18" charset="0"/>
            </a:endParaRPr>
          </a:p>
        </p:txBody>
      </p:sp>
      <p:sp>
        <p:nvSpPr>
          <p:cNvPr id="9234" name="Text Box 43"/>
          <p:cNvSpPr txBox="1">
            <a:spLocks noChangeArrowheads="1"/>
          </p:cNvSpPr>
          <p:nvPr/>
        </p:nvSpPr>
        <p:spPr bwMode="auto">
          <a:xfrm>
            <a:off x="2200275" y="3629025"/>
            <a:ext cx="1247775" cy="552450"/>
          </a:xfrm>
          <a:prstGeom prst="rect">
            <a:avLst/>
          </a:prstGeom>
          <a:solidFill>
            <a:srgbClr val="FFFFFF"/>
          </a:solidFill>
          <a:ln w="9525">
            <a:noFill/>
            <a:miter lim="800000"/>
            <a:headEnd/>
            <a:tailEnd/>
          </a:ln>
        </p:spPr>
        <p:txBody>
          <a:bodyPr lIns="0" rIns="0" anchor="ctr"/>
          <a:lstStyle/>
          <a:p>
            <a:pPr algn="ctr" eaLnBrk="0" hangingPunct="0"/>
            <a:r>
              <a:rPr lang="en-US" altLang="zh-TW" sz="1100" b="1">
                <a:solidFill>
                  <a:srgbClr val="0066CC"/>
                </a:solidFill>
                <a:latin typeface="Calibri" pitchFamily="34" charset="0"/>
                <a:ea typeface="Calibri" pitchFamily="34" charset="0"/>
                <a:cs typeface="Times New Roman" pitchFamily="18" charset="0"/>
              </a:rPr>
              <a:t>Inventec</a:t>
            </a:r>
            <a:r>
              <a:rPr lang="en-US" altLang="zh-TW" sz="1100">
                <a:latin typeface="Calibri" pitchFamily="34" charset="0"/>
                <a:ea typeface="Calibri" pitchFamily="34" charset="0"/>
                <a:cs typeface="Times New Roman" pitchFamily="18" charset="0"/>
              </a:rPr>
              <a:t> (Taiwan)-Assembly, Testing</a:t>
            </a:r>
            <a:endParaRPr lang="en-US" altLang="zh-TW" sz="1800">
              <a:latin typeface="Times New Roman" pitchFamily="18" charset="0"/>
              <a:ea typeface="Calibri" pitchFamily="34" charset="0"/>
              <a:cs typeface="Times New Roman" pitchFamily="18" charset="0"/>
            </a:endParaRPr>
          </a:p>
        </p:txBody>
      </p:sp>
      <p:sp>
        <p:nvSpPr>
          <p:cNvPr id="9235" name="Text Box 42"/>
          <p:cNvSpPr txBox="1">
            <a:spLocks noChangeArrowheads="1"/>
          </p:cNvSpPr>
          <p:nvPr/>
        </p:nvSpPr>
        <p:spPr bwMode="auto">
          <a:xfrm>
            <a:off x="2552700" y="2028825"/>
            <a:ext cx="1714500" cy="352425"/>
          </a:xfrm>
          <a:prstGeom prst="rect">
            <a:avLst/>
          </a:prstGeom>
          <a:solidFill>
            <a:srgbClr val="FFFFFF"/>
          </a:solidFill>
          <a:ln w="9525">
            <a:noFill/>
            <a:miter lim="800000"/>
            <a:headEnd/>
            <a:tailEnd/>
          </a:ln>
        </p:spPr>
        <p:txBody>
          <a:bodyPr lIns="0" rIns="0"/>
          <a:lstStyle/>
          <a:p>
            <a:pPr algn="ctr" eaLnBrk="0" hangingPunct="0"/>
            <a:r>
              <a:rPr lang="en-US" altLang="zh-TW" sz="1100" b="1">
                <a:solidFill>
                  <a:srgbClr val="0066CC"/>
                </a:solidFill>
                <a:latin typeface="Calibri" pitchFamily="34" charset="0"/>
                <a:ea typeface="Calibri" pitchFamily="34" charset="0"/>
                <a:cs typeface="Times New Roman" pitchFamily="18" charset="0"/>
              </a:rPr>
              <a:t>Toshiba</a:t>
            </a:r>
            <a:r>
              <a:rPr lang="en-US" altLang="zh-TW" sz="1100">
                <a:latin typeface="Calibri" pitchFamily="34" charset="0"/>
                <a:ea typeface="Calibri" pitchFamily="34" charset="0"/>
                <a:cs typeface="Times New Roman" pitchFamily="18" charset="0"/>
              </a:rPr>
              <a:t> (China) – Hard Drive</a:t>
            </a:r>
            <a:endParaRPr lang="en-US" altLang="zh-TW" sz="1800">
              <a:latin typeface="Times New Roman" pitchFamily="18" charset="0"/>
              <a:ea typeface="Calibri" pitchFamily="34" charset="0"/>
              <a:cs typeface="Times New Roman" pitchFamily="18" charset="0"/>
            </a:endParaRPr>
          </a:p>
        </p:txBody>
      </p:sp>
      <p:sp>
        <p:nvSpPr>
          <p:cNvPr id="9236" name="Text Box 41"/>
          <p:cNvSpPr txBox="1">
            <a:spLocks noChangeArrowheads="1"/>
          </p:cNvSpPr>
          <p:nvPr/>
        </p:nvSpPr>
        <p:spPr bwMode="auto">
          <a:xfrm>
            <a:off x="2295525" y="2743200"/>
            <a:ext cx="1390650" cy="619125"/>
          </a:xfrm>
          <a:prstGeom prst="rect">
            <a:avLst/>
          </a:prstGeom>
          <a:solidFill>
            <a:srgbClr val="FFFFFF"/>
          </a:solidFill>
          <a:ln w="9525">
            <a:noFill/>
            <a:miter lim="800000"/>
            <a:headEnd/>
            <a:tailEnd/>
          </a:ln>
        </p:spPr>
        <p:txBody>
          <a:bodyPr lIns="0" rIns="0"/>
          <a:lstStyle/>
          <a:p>
            <a:pPr algn="ctr" eaLnBrk="0" hangingPunct="0"/>
            <a:r>
              <a:rPr lang="en-US" altLang="zh-TW" sz="1100" b="1">
                <a:solidFill>
                  <a:srgbClr val="0066CC"/>
                </a:solidFill>
                <a:latin typeface="Calibri" pitchFamily="34" charset="0"/>
                <a:ea typeface="Calibri" pitchFamily="34" charset="0"/>
                <a:cs typeface="Times New Roman" pitchFamily="18" charset="0"/>
              </a:rPr>
              <a:t>Broadcom</a:t>
            </a:r>
            <a:r>
              <a:rPr lang="en-US" altLang="zh-TW" sz="1100">
                <a:latin typeface="Calibri" pitchFamily="34" charset="0"/>
                <a:ea typeface="Calibri" pitchFamily="34" charset="0"/>
                <a:cs typeface="Times New Roman" pitchFamily="18" charset="0"/>
              </a:rPr>
              <a:t> (Singapore)-Multimedia Processor</a:t>
            </a:r>
            <a:endParaRPr lang="en-US" altLang="zh-TW" sz="1800">
              <a:latin typeface="Times New Roman" pitchFamily="18" charset="0"/>
              <a:ea typeface="Calibri" pitchFamily="34" charset="0"/>
              <a:cs typeface="Times New Roman" pitchFamily="18" charset="0"/>
            </a:endParaRPr>
          </a:p>
        </p:txBody>
      </p:sp>
      <p:sp>
        <p:nvSpPr>
          <p:cNvPr id="9237" name="Text Box 40"/>
          <p:cNvSpPr txBox="1">
            <a:spLocks noChangeArrowheads="1"/>
          </p:cNvSpPr>
          <p:nvPr/>
        </p:nvSpPr>
        <p:spPr bwMode="auto">
          <a:xfrm>
            <a:off x="2409825" y="2314575"/>
            <a:ext cx="1657350" cy="495300"/>
          </a:xfrm>
          <a:prstGeom prst="rect">
            <a:avLst/>
          </a:prstGeom>
          <a:solidFill>
            <a:srgbClr val="FFFFFF"/>
          </a:solidFill>
          <a:ln w="9525">
            <a:noFill/>
            <a:miter lim="800000"/>
            <a:headEnd/>
            <a:tailEnd/>
          </a:ln>
        </p:spPr>
        <p:txBody>
          <a:bodyPr lIns="0" rIns="0"/>
          <a:lstStyle/>
          <a:p>
            <a:pPr algn="ctr" eaLnBrk="0" hangingPunct="0"/>
            <a:r>
              <a:rPr lang="en-US" altLang="zh-TW" sz="1100" b="1">
                <a:solidFill>
                  <a:srgbClr val="0066CC"/>
                </a:solidFill>
                <a:latin typeface="Calibri" pitchFamily="34" charset="0"/>
                <a:ea typeface="Calibri" pitchFamily="34" charset="0"/>
                <a:cs typeface="Times New Roman" pitchFamily="18" charset="0"/>
              </a:rPr>
              <a:t>Toshiba-Matsushita</a:t>
            </a:r>
            <a:r>
              <a:rPr lang="en-US" altLang="zh-TW" sz="1100">
                <a:latin typeface="Calibri" pitchFamily="34" charset="0"/>
                <a:ea typeface="Calibri" pitchFamily="34" charset="0"/>
                <a:cs typeface="Times New Roman" pitchFamily="18" charset="0"/>
              </a:rPr>
              <a:t> (Japan)- Display Module</a:t>
            </a:r>
            <a:endParaRPr lang="en-US" altLang="zh-TW" sz="1800">
              <a:latin typeface="Times New Roman" pitchFamily="18" charset="0"/>
              <a:ea typeface="Calibri" pitchFamily="34" charset="0"/>
              <a:cs typeface="Times New Roman" pitchFamily="18" charset="0"/>
            </a:endParaRPr>
          </a:p>
        </p:txBody>
      </p:sp>
      <p:cxnSp>
        <p:nvCxnSpPr>
          <p:cNvPr id="9238" name="AutoShape 39"/>
          <p:cNvCxnSpPr>
            <a:cxnSpLocks noChangeShapeType="1"/>
          </p:cNvCxnSpPr>
          <p:nvPr/>
        </p:nvCxnSpPr>
        <p:spPr bwMode="auto">
          <a:xfrm>
            <a:off x="4905375" y="3581400"/>
            <a:ext cx="714375" cy="0"/>
          </a:xfrm>
          <a:prstGeom prst="straightConnector1">
            <a:avLst/>
          </a:prstGeom>
          <a:noFill/>
          <a:ln w="9525">
            <a:solidFill>
              <a:srgbClr val="000000"/>
            </a:solidFill>
            <a:round/>
            <a:headEnd/>
            <a:tailEnd type="triangle" w="med" len="med"/>
          </a:ln>
        </p:spPr>
      </p:cxnSp>
      <p:sp>
        <p:nvSpPr>
          <p:cNvPr id="9239" name="Text Box 38"/>
          <p:cNvSpPr txBox="1">
            <a:spLocks noChangeArrowheads="1"/>
          </p:cNvSpPr>
          <p:nvPr/>
        </p:nvSpPr>
        <p:spPr bwMode="auto">
          <a:xfrm>
            <a:off x="5638800" y="3429000"/>
            <a:ext cx="838200" cy="352425"/>
          </a:xfrm>
          <a:prstGeom prst="rect">
            <a:avLst/>
          </a:prstGeom>
          <a:solidFill>
            <a:srgbClr val="FFFFFF"/>
          </a:solidFill>
          <a:ln w="9525">
            <a:solidFill>
              <a:srgbClr val="000000"/>
            </a:solidFill>
            <a:miter lim="800000"/>
            <a:headEnd/>
            <a:tailEnd/>
          </a:ln>
        </p:spPr>
        <p:txBody>
          <a:bodyPr lIns="0" rIns="0" anchor="ctr" anchorCtr="1"/>
          <a:lstStyle/>
          <a:p>
            <a:pPr algn="ctr" eaLnBrk="0" hangingPunct="0"/>
            <a:r>
              <a:rPr lang="en-US" altLang="zh-TW" sz="1700" b="1">
                <a:latin typeface="Calibri" pitchFamily="34" charset="0"/>
                <a:ea typeface="Calibri" pitchFamily="34" charset="0"/>
                <a:cs typeface="Times New Roman" pitchFamily="18" charset="0"/>
              </a:rPr>
              <a:t>iPod</a:t>
            </a:r>
            <a:endParaRPr lang="en-US" altLang="zh-TW" sz="2800">
              <a:latin typeface="Times New Roman" pitchFamily="18" charset="0"/>
              <a:ea typeface="Calibri" pitchFamily="34" charset="0"/>
              <a:cs typeface="Times New Roman" pitchFamily="18" charset="0"/>
            </a:endParaRPr>
          </a:p>
        </p:txBody>
      </p:sp>
      <p:sp>
        <p:nvSpPr>
          <p:cNvPr id="9240" name="Text Box 37"/>
          <p:cNvSpPr txBox="1">
            <a:spLocks noChangeArrowheads="1"/>
          </p:cNvSpPr>
          <p:nvPr/>
        </p:nvSpPr>
        <p:spPr bwMode="auto">
          <a:xfrm>
            <a:off x="2200275" y="3190875"/>
            <a:ext cx="1162050" cy="485775"/>
          </a:xfrm>
          <a:prstGeom prst="rect">
            <a:avLst/>
          </a:prstGeom>
          <a:solidFill>
            <a:srgbClr val="FFFFFF"/>
          </a:solidFill>
          <a:ln w="9525">
            <a:noFill/>
            <a:miter lim="800000"/>
            <a:headEnd/>
            <a:tailEnd/>
          </a:ln>
        </p:spPr>
        <p:txBody>
          <a:bodyPr lIns="0" rIns="0"/>
          <a:lstStyle/>
          <a:p>
            <a:pPr algn="ctr" eaLnBrk="0" hangingPunct="0"/>
            <a:r>
              <a:rPr lang="en-US" altLang="zh-TW" sz="1100" b="1">
                <a:solidFill>
                  <a:srgbClr val="0066CC"/>
                </a:solidFill>
                <a:latin typeface="Calibri" pitchFamily="34" charset="0"/>
                <a:ea typeface="Calibri" pitchFamily="34" charset="0"/>
                <a:cs typeface="Times New Roman" pitchFamily="18" charset="0"/>
              </a:rPr>
              <a:t>PortalPlayer</a:t>
            </a:r>
            <a:r>
              <a:rPr lang="en-US" altLang="zh-TW" sz="1100">
                <a:latin typeface="Calibri" pitchFamily="34" charset="0"/>
                <a:ea typeface="Calibri" pitchFamily="34" charset="0"/>
                <a:cs typeface="Times New Roman" pitchFamily="18" charset="0"/>
              </a:rPr>
              <a:t> (US) Portal Player CPU</a:t>
            </a:r>
            <a:endParaRPr lang="en-US" altLang="zh-TW" sz="1800">
              <a:latin typeface="Times New Roman" pitchFamily="18" charset="0"/>
              <a:ea typeface="Calibri" pitchFamily="34" charset="0"/>
              <a:cs typeface="Times New Roman" pitchFamily="18" charset="0"/>
            </a:endParaRPr>
          </a:p>
        </p:txBody>
      </p:sp>
      <p:sp>
        <p:nvSpPr>
          <p:cNvPr id="9241" name="Text Box 36"/>
          <p:cNvSpPr txBox="1">
            <a:spLocks noChangeArrowheads="1"/>
          </p:cNvSpPr>
          <p:nvPr/>
        </p:nvSpPr>
        <p:spPr bwMode="auto">
          <a:xfrm>
            <a:off x="3686175" y="5405438"/>
            <a:ext cx="1085850" cy="428625"/>
          </a:xfrm>
          <a:prstGeom prst="rect">
            <a:avLst/>
          </a:prstGeom>
          <a:solidFill>
            <a:srgbClr val="FFFFFF"/>
          </a:solidFill>
          <a:ln w="9525">
            <a:noFill/>
            <a:miter lim="800000"/>
            <a:headEnd/>
            <a:tailEnd/>
          </a:ln>
        </p:spPr>
        <p:txBody>
          <a:bodyPr lIns="0" rIns="0"/>
          <a:lstStyle/>
          <a:p>
            <a:pPr algn="ctr" eaLnBrk="0" hangingPunct="0"/>
            <a:r>
              <a:rPr lang="en-US" altLang="zh-TW" sz="1100" b="1">
                <a:solidFill>
                  <a:srgbClr val="0066CC"/>
                </a:solidFill>
                <a:latin typeface="Calibri" pitchFamily="34" charset="0"/>
                <a:ea typeface="Calibri" pitchFamily="34" charset="0"/>
                <a:cs typeface="Times New Roman" pitchFamily="18" charset="0"/>
              </a:rPr>
              <a:t>Unknown</a:t>
            </a:r>
            <a:r>
              <a:rPr lang="en-US" altLang="zh-TW" sz="1100">
                <a:latin typeface="Calibri" pitchFamily="34" charset="0"/>
                <a:ea typeface="Calibri" pitchFamily="34" charset="0"/>
                <a:cs typeface="Times New Roman" pitchFamily="18" charset="0"/>
              </a:rPr>
              <a:t>          Back Enclosure</a:t>
            </a:r>
            <a:endParaRPr lang="en-US" altLang="zh-TW" sz="1800">
              <a:latin typeface="Times New Roman" pitchFamily="18" charset="0"/>
              <a:ea typeface="Calibri" pitchFamily="34" charset="0"/>
              <a:cs typeface="Times New Roman" pitchFamily="18" charset="0"/>
            </a:endParaRPr>
          </a:p>
        </p:txBody>
      </p:sp>
      <p:cxnSp>
        <p:nvCxnSpPr>
          <p:cNvPr id="9242" name="AutoShape 35"/>
          <p:cNvCxnSpPr>
            <a:cxnSpLocks noChangeShapeType="1"/>
          </p:cNvCxnSpPr>
          <p:nvPr/>
        </p:nvCxnSpPr>
        <p:spPr bwMode="auto">
          <a:xfrm flipV="1">
            <a:off x="3629025" y="3581400"/>
            <a:ext cx="1276350" cy="314325"/>
          </a:xfrm>
          <a:prstGeom prst="straightConnector1">
            <a:avLst/>
          </a:prstGeom>
          <a:noFill/>
          <a:ln w="9525">
            <a:solidFill>
              <a:srgbClr val="000000"/>
            </a:solidFill>
            <a:round/>
            <a:headEnd/>
            <a:tailEnd/>
          </a:ln>
        </p:spPr>
      </p:cxnSp>
      <p:cxnSp>
        <p:nvCxnSpPr>
          <p:cNvPr id="9243" name="AutoShape 34"/>
          <p:cNvCxnSpPr>
            <a:cxnSpLocks noChangeShapeType="1"/>
          </p:cNvCxnSpPr>
          <p:nvPr/>
        </p:nvCxnSpPr>
        <p:spPr bwMode="auto">
          <a:xfrm flipV="1">
            <a:off x="3810000" y="3581400"/>
            <a:ext cx="1095375" cy="742950"/>
          </a:xfrm>
          <a:prstGeom prst="straightConnector1">
            <a:avLst/>
          </a:prstGeom>
          <a:noFill/>
          <a:ln w="9525">
            <a:solidFill>
              <a:srgbClr val="000000"/>
            </a:solidFill>
            <a:round/>
            <a:headEnd/>
            <a:tailEnd/>
          </a:ln>
        </p:spPr>
      </p:cxnSp>
      <p:cxnSp>
        <p:nvCxnSpPr>
          <p:cNvPr id="9244" name="AutoShape 33"/>
          <p:cNvCxnSpPr>
            <a:cxnSpLocks noChangeShapeType="1"/>
          </p:cNvCxnSpPr>
          <p:nvPr/>
        </p:nvCxnSpPr>
        <p:spPr bwMode="auto">
          <a:xfrm flipV="1">
            <a:off x="4067175" y="3581400"/>
            <a:ext cx="838200" cy="1171575"/>
          </a:xfrm>
          <a:prstGeom prst="straightConnector1">
            <a:avLst/>
          </a:prstGeom>
          <a:noFill/>
          <a:ln w="9525">
            <a:solidFill>
              <a:srgbClr val="000000"/>
            </a:solidFill>
            <a:round/>
            <a:headEnd/>
            <a:tailEnd/>
          </a:ln>
        </p:spPr>
      </p:cxnSp>
      <p:cxnSp>
        <p:nvCxnSpPr>
          <p:cNvPr id="9245" name="AutoShape 32"/>
          <p:cNvCxnSpPr>
            <a:cxnSpLocks noChangeShapeType="1"/>
          </p:cNvCxnSpPr>
          <p:nvPr/>
        </p:nvCxnSpPr>
        <p:spPr bwMode="auto">
          <a:xfrm flipV="1">
            <a:off x="4448175" y="3581400"/>
            <a:ext cx="457200" cy="1543050"/>
          </a:xfrm>
          <a:prstGeom prst="straightConnector1">
            <a:avLst/>
          </a:prstGeom>
          <a:noFill/>
          <a:ln w="9525">
            <a:solidFill>
              <a:srgbClr val="000000"/>
            </a:solidFill>
            <a:round/>
            <a:headEnd/>
            <a:tailEnd/>
          </a:ln>
        </p:spPr>
      </p:cxnSp>
      <p:cxnSp>
        <p:nvCxnSpPr>
          <p:cNvPr id="9246" name="AutoShape 31"/>
          <p:cNvCxnSpPr>
            <a:cxnSpLocks noChangeShapeType="1"/>
          </p:cNvCxnSpPr>
          <p:nvPr/>
        </p:nvCxnSpPr>
        <p:spPr bwMode="auto">
          <a:xfrm>
            <a:off x="3448050" y="3362325"/>
            <a:ext cx="1457325" cy="219075"/>
          </a:xfrm>
          <a:prstGeom prst="straightConnector1">
            <a:avLst/>
          </a:prstGeom>
          <a:noFill/>
          <a:ln w="9525">
            <a:solidFill>
              <a:srgbClr val="000000"/>
            </a:solidFill>
            <a:round/>
            <a:headEnd/>
            <a:tailEnd/>
          </a:ln>
        </p:spPr>
      </p:cxnSp>
      <p:sp>
        <p:nvSpPr>
          <p:cNvPr id="125982" name="Oval 30"/>
          <p:cNvSpPr>
            <a:spLocks noChangeArrowheads="1"/>
          </p:cNvSpPr>
          <p:nvPr/>
        </p:nvSpPr>
        <p:spPr bwMode="auto">
          <a:xfrm>
            <a:off x="4819650" y="3505200"/>
            <a:ext cx="180975" cy="171450"/>
          </a:xfrm>
          <a:prstGeom prst="ellipse">
            <a:avLst/>
          </a:prstGeom>
          <a:solidFill>
            <a:srgbClr val="C0504D"/>
          </a:solidFill>
          <a:ln w="38100">
            <a:solidFill>
              <a:srgbClr val="F2F2F2"/>
            </a:solidFill>
            <a:round/>
            <a:headEnd/>
            <a:tailEnd/>
          </a:ln>
          <a:effectLst>
            <a:outerShdw dist="28398" dir="3806097" algn="ctr" rotWithShape="0">
              <a:srgbClr val="622423">
                <a:alpha val="50000"/>
              </a:srgbClr>
            </a:outerShdw>
          </a:effectLst>
        </p:spPr>
        <p:txBody>
          <a:bodyPr/>
          <a:lstStyle/>
          <a:p>
            <a:endParaRPr lang="zh-TW" altLang="zh-TW" sz="1800">
              <a:latin typeface="Times New Roman" pitchFamily="18" charset="0"/>
            </a:endParaRPr>
          </a:p>
        </p:txBody>
      </p:sp>
      <p:sp>
        <p:nvSpPr>
          <p:cNvPr id="125981" name="Oval 29"/>
          <p:cNvSpPr>
            <a:spLocks noChangeArrowheads="1"/>
          </p:cNvSpPr>
          <p:nvPr/>
        </p:nvSpPr>
        <p:spPr bwMode="auto">
          <a:xfrm>
            <a:off x="3362325" y="3286125"/>
            <a:ext cx="180975" cy="171450"/>
          </a:xfrm>
          <a:prstGeom prst="ellipse">
            <a:avLst/>
          </a:prstGeom>
          <a:solidFill>
            <a:srgbClr val="4F81BD"/>
          </a:solidFill>
          <a:ln w="38100">
            <a:solidFill>
              <a:srgbClr val="F2F2F2"/>
            </a:solidFill>
            <a:round/>
            <a:headEnd/>
            <a:tailEnd/>
          </a:ln>
          <a:effectLst>
            <a:outerShdw dist="28398" dir="3806097" algn="ctr" rotWithShape="0">
              <a:srgbClr val="243F60">
                <a:alpha val="50000"/>
              </a:srgbClr>
            </a:outerShdw>
          </a:effectLst>
        </p:spPr>
        <p:txBody>
          <a:bodyPr/>
          <a:lstStyle/>
          <a:p>
            <a:endParaRPr lang="zh-TW" altLang="zh-TW" sz="1800">
              <a:latin typeface="Times New Roman" pitchFamily="18" charset="0"/>
            </a:endParaRPr>
          </a:p>
        </p:txBody>
      </p:sp>
      <p:sp>
        <p:nvSpPr>
          <p:cNvPr id="125980" name="Oval 28"/>
          <p:cNvSpPr>
            <a:spLocks noChangeArrowheads="1"/>
          </p:cNvSpPr>
          <p:nvPr/>
        </p:nvSpPr>
        <p:spPr bwMode="auto">
          <a:xfrm>
            <a:off x="3971925" y="2505075"/>
            <a:ext cx="180975" cy="171450"/>
          </a:xfrm>
          <a:prstGeom prst="ellipse">
            <a:avLst/>
          </a:prstGeom>
          <a:solidFill>
            <a:srgbClr val="4F81BD"/>
          </a:solidFill>
          <a:ln w="38100">
            <a:solidFill>
              <a:srgbClr val="F2F2F2"/>
            </a:solidFill>
            <a:round/>
            <a:headEnd/>
            <a:tailEnd/>
          </a:ln>
          <a:effectLst>
            <a:outerShdw dist="28398" dir="3806097" algn="ctr" rotWithShape="0">
              <a:srgbClr val="243F60">
                <a:alpha val="50000"/>
              </a:srgbClr>
            </a:outerShdw>
          </a:effectLst>
        </p:spPr>
        <p:txBody>
          <a:bodyPr/>
          <a:lstStyle/>
          <a:p>
            <a:endParaRPr lang="zh-TW" altLang="zh-TW" sz="1800">
              <a:latin typeface="Times New Roman" pitchFamily="18" charset="0"/>
            </a:endParaRPr>
          </a:p>
        </p:txBody>
      </p:sp>
      <p:sp>
        <p:nvSpPr>
          <p:cNvPr id="125979" name="Oval 27"/>
          <p:cNvSpPr>
            <a:spLocks noChangeArrowheads="1"/>
          </p:cNvSpPr>
          <p:nvPr/>
        </p:nvSpPr>
        <p:spPr bwMode="auto">
          <a:xfrm>
            <a:off x="3629025" y="2867025"/>
            <a:ext cx="180975" cy="171450"/>
          </a:xfrm>
          <a:prstGeom prst="ellipse">
            <a:avLst/>
          </a:prstGeom>
          <a:solidFill>
            <a:srgbClr val="4F81BD"/>
          </a:solidFill>
          <a:ln w="38100">
            <a:solidFill>
              <a:srgbClr val="F2F2F2"/>
            </a:solidFill>
            <a:round/>
            <a:headEnd/>
            <a:tailEnd/>
          </a:ln>
          <a:effectLst>
            <a:outerShdw dist="28398" dir="3806097" algn="ctr" rotWithShape="0">
              <a:srgbClr val="243F60">
                <a:alpha val="50000"/>
              </a:srgbClr>
            </a:outerShdw>
          </a:effectLst>
        </p:spPr>
        <p:txBody>
          <a:bodyPr/>
          <a:lstStyle/>
          <a:p>
            <a:endParaRPr lang="zh-TW" altLang="zh-TW" sz="1800">
              <a:latin typeface="Times New Roman" pitchFamily="18" charset="0"/>
            </a:endParaRPr>
          </a:p>
        </p:txBody>
      </p:sp>
      <p:sp>
        <p:nvSpPr>
          <p:cNvPr id="125978" name="Oval 26"/>
          <p:cNvSpPr>
            <a:spLocks noChangeArrowheads="1"/>
          </p:cNvSpPr>
          <p:nvPr/>
        </p:nvSpPr>
        <p:spPr bwMode="auto">
          <a:xfrm>
            <a:off x="4343400" y="5048250"/>
            <a:ext cx="180975" cy="171450"/>
          </a:xfrm>
          <a:prstGeom prst="ellipse">
            <a:avLst/>
          </a:prstGeom>
          <a:solidFill>
            <a:srgbClr val="4F81BD"/>
          </a:solidFill>
          <a:ln w="38100">
            <a:solidFill>
              <a:srgbClr val="F2F2F2"/>
            </a:solidFill>
            <a:round/>
            <a:headEnd/>
            <a:tailEnd/>
          </a:ln>
          <a:effectLst>
            <a:outerShdw dist="28398" dir="3806097" algn="ctr" rotWithShape="0">
              <a:srgbClr val="243F60">
                <a:alpha val="50000"/>
              </a:srgbClr>
            </a:outerShdw>
          </a:effectLst>
        </p:spPr>
        <p:txBody>
          <a:bodyPr/>
          <a:lstStyle/>
          <a:p>
            <a:endParaRPr lang="zh-TW" altLang="zh-TW" sz="1800">
              <a:latin typeface="Times New Roman" pitchFamily="18" charset="0"/>
            </a:endParaRPr>
          </a:p>
        </p:txBody>
      </p:sp>
      <p:sp>
        <p:nvSpPr>
          <p:cNvPr id="125977" name="Oval 25"/>
          <p:cNvSpPr>
            <a:spLocks noChangeArrowheads="1"/>
          </p:cNvSpPr>
          <p:nvPr/>
        </p:nvSpPr>
        <p:spPr bwMode="auto">
          <a:xfrm>
            <a:off x="3971925" y="4676775"/>
            <a:ext cx="180975" cy="171450"/>
          </a:xfrm>
          <a:prstGeom prst="ellipse">
            <a:avLst/>
          </a:prstGeom>
          <a:solidFill>
            <a:srgbClr val="4F81BD"/>
          </a:solidFill>
          <a:ln w="38100">
            <a:solidFill>
              <a:srgbClr val="F2F2F2"/>
            </a:solidFill>
            <a:round/>
            <a:headEnd/>
            <a:tailEnd/>
          </a:ln>
          <a:effectLst>
            <a:outerShdw dist="28398" dir="3806097" algn="ctr" rotWithShape="0">
              <a:srgbClr val="243F60">
                <a:alpha val="50000"/>
              </a:srgbClr>
            </a:outerShdw>
          </a:effectLst>
        </p:spPr>
        <p:txBody>
          <a:bodyPr/>
          <a:lstStyle/>
          <a:p>
            <a:endParaRPr lang="zh-TW" altLang="zh-TW" sz="1800">
              <a:latin typeface="Times New Roman" pitchFamily="18" charset="0"/>
            </a:endParaRPr>
          </a:p>
        </p:txBody>
      </p:sp>
      <p:sp>
        <p:nvSpPr>
          <p:cNvPr id="125976" name="Oval 24"/>
          <p:cNvSpPr>
            <a:spLocks noChangeArrowheads="1"/>
          </p:cNvSpPr>
          <p:nvPr/>
        </p:nvSpPr>
        <p:spPr bwMode="auto">
          <a:xfrm>
            <a:off x="3733800" y="4238625"/>
            <a:ext cx="180975" cy="171450"/>
          </a:xfrm>
          <a:prstGeom prst="ellipse">
            <a:avLst/>
          </a:prstGeom>
          <a:solidFill>
            <a:srgbClr val="4F81BD"/>
          </a:solidFill>
          <a:ln w="38100">
            <a:solidFill>
              <a:srgbClr val="F2F2F2"/>
            </a:solidFill>
            <a:round/>
            <a:headEnd/>
            <a:tailEnd/>
          </a:ln>
          <a:effectLst>
            <a:outerShdw dist="28398" dir="3806097" algn="ctr" rotWithShape="0">
              <a:srgbClr val="243F60">
                <a:alpha val="50000"/>
              </a:srgbClr>
            </a:outerShdw>
          </a:effectLst>
        </p:spPr>
        <p:txBody>
          <a:bodyPr/>
          <a:lstStyle/>
          <a:p>
            <a:endParaRPr lang="zh-TW" altLang="zh-TW" sz="1800">
              <a:latin typeface="Times New Roman" pitchFamily="18" charset="0"/>
            </a:endParaRPr>
          </a:p>
        </p:txBody>
      </p:sp>
      <p:sp>
        <p:nvSpPr>
          <p:cNvPr id="125975" name="Oval 23"/>
          <p:cNvSpPr>
            <a:spLocks noChangeArrowheads="1"/>
          </p:cNvSpPr>
          <p:nvPr/>
        </p:nvSpPr>
        <p:spPr bwMode="auto">
          <a:xfrm>
            <a:off x="3505200" y="3781425"/>
            <a:ext cx="180975" cy="171450"/>
          </a:xfrm>
          <a:prstGeom prst="ellipse">
            <a:avLst/>
          </a:prstGeom>
          <a:solidFill>
            <a:srgbClr val="4F81BD"/>
          </a:solidFill>
          <a:ln w="38100">
            <a:solidFill>
              <a:srgbClr val="F2F2F2"/>
            </a:solidFill>
            <a:round/>
            <a:headEnd/>
            <a:tailEnd/>
          </a:ln>
          <a:effectLst>
            <a:outerShdw dist="28398" dir="3806097" algn="ctr" rotWithShape="0">
              <a:srgbClr val="243F60">
                <a:alpha val="50000"/>
              </a:srgbClr>
            </a:outerShdw>
          </a:effectLst>
        </p:spPr>
        <p:txBody>
          <a:bodyPr/>
          <a:lstStyle/>
          <a:p>
            <a:endParaRPr lang="zh-TW" altLang="zh-TW" sz="1800">
              <a:latin typeface="Times New Roman" pitchFamily="18" charset="0"/>
            </a:endParaRPr>
          </a:p>
        </p:txBody>
      </p:sp>
      <p:sp>
        <p:nvSpPr>
          <p:cNvPr id="125974" name="Oval 22"/>
          <p:cNvSpPr>
            <a:spLocks noChangeArrowheads="1"/>
          </p:cNvSpPr>
          <p:nvPr/>
        </p:nvSpPr>
        <p:spPr bwMode="auto">
          <a:xfrm>
            <a:off x="4724400" y="5457825"/>
            <a:ext cx="180975" cy="171450"/>
          </a:xfrm>
          <a:prstGeom prst="ellipse">
            <a:avLst/>
          </a:prstGeom>
          <a:solidFill>
            <a:srgbClr val="4F81BD"/>
          </a:solidFill>
          <a:ln w="38100">
            <a:solidFill>
              <a:srgbClr val="F2F2F2"/>
            </a:solidFill>
            <a:round/>
            <a:headEnd/>
            <a:tailEnd/>
          </a:ln>
          <a:effectLst>
            <a:outerShdw dist="28398" dir="3806097" algn="ctr" rotWithShape="0">
              <a:srgbClr val="243F60">
                <a:alpha val="50000"/>
              </a:srgbClr>
            </a:outerShdw>
          </a:effectLst>
        </p:spPr>
        <p:txBody>
          <a:bodyPr/>
          <a:lstStyle/>
          <a:p>
            <a:endParaRPr lang="zh-TW" altLang="zh-TW" sz="1800">
              <a:latin typeface="Times New Roman" pitchFamily="18" charset="0"/>
            </a:endParaRPr>
          </a:p>
        </p:txBody>
      </p:sp>
      <p:sp>
        <p:nvSpPr>
          <p:cNvPr id="9256" name="Text Box 21"/>
          <p:cNvSpPr txBox="1">
            <a:spLocks noChangeArrowheads="1"/>
          </p:cNvSpPr>
          <p:nvPr/>
        </p:nvSpPr>
        <p:spPr bwMode="auto">
          <a:xfrm>
            <a:off x="3114675" y="4953000"/>
            <a:ext cx="1085850" cy="404813"/>
          </a:xfrm>
          <a:prstGeom prst="rect">
            <a:avLst/>
          </a:prstGeom>
          <a:solidFill>
            <a:srgbClr val="FFFFFF"/>
          </a:solidFill>
          <a:ln w="9525">
            <a:noFill/>
            <a:miter lim="800000"/>
            <a:headEnd/>
            <a:tailEnd/>
          </a:ln>
        </p:spPr>
        <p:txBody>
          <a:bodyPr lIns="0" rIns="0"/>
          <a:lstStyle/>
          <a:p>
            <a:pPr algn="ctr" eaLnBrk="0" hangingPunct="0"/>
            <a:r>
              <a:rPr lang="en-US" altLang="zh-TW" sz="1100" b="1">
                <a:solidFill>
                  <a:srgbClr val="0066CC"/>
                </a:solidFill>
                <a:latin typeface="Calibri" pitchFamily="34" charset="0"/>
                <a:ea typeface="Calibri" pitchFamily="34" charset="0"/>
                <a:cs typeface="Times New Roman" pitchFamily="18" charset="0"/>
              </a:rPr>
              <a:t>Unknown</a:t>
            </a:r>
            <a:r>
              <a:rPr lang="en-US" altLang="zh-TW" sz="1100">
                <a:latin typeface="Calibri" pitchFamily="34" charset="0"/>
                <a:ea typeface="Calibri" pitchFamily="34" charset="0"/>
                <a:cs typeface="Times New Roman" pitchFamily="18" charset="0"/>
              </a:rPr>
              <a:t>    Mainboard PCB</a:t>
            </a:r>
            <a:endParaRPr lang="en-US" altLang="zh-TW" sz="1800">
              <a:latin typeface="Times New Roman" pitchFamily="18" charset="0"/>
              <a:ea typeface="Calibri" pitchFamily="34" charset="0"/>
              <a:cs typeface="Times New Roman" pitchFamily="18" charset="0"/>
            </a:endParaRPr>
          </a:p>
        </p:txBody>
      </p:sp>
      <p:sp>
        <p:nvSpPr>
          <p:cNvPr id="9257" name="Text Box 20"/>
          <p:cNvSpPr txBox="1">
            <a:spLocks noChangeArrowheads="1"/>
          </p:cNvSpPr>
          <p:nvPr/>
        </p:nvSpPr>
        <p:spPr bwMode="auto">
          <a:xfrm>
            <a:off x="5667375" y="2466975"/>
            <a:ext cx="628650" cy="276225"/>
          </a:xfrm>
          <a:prstGeom prst="rect">
            <a:avLst/>
          </a:prstGeom>
          <a:solidFill>
            <a:srgbClr val="FFFFFF"/>
          </a:solidFill>
          <a:ln w="9525">
            <a:noFill/>
            <a:miter lim="800000"/>
            <a:headEnd/>
            <a:tailEnd/>
          </a:ln>
        </p:spPr>
        <p:txBody>
          <a:bodyPr lIns="0" rIns="0"/>
          <a:lstStyle/>
          <a:p>
            <a:pPr algn="ctr" eaLnBrk="0" hangingPunct="0"/>
            <a:r>
              <a:rPr lang="en-US" altLang="zh-TW" sz="1200" b="1">
                <a:solidFill>
                  <a:srgbClr val="0000FF"/>
                </a:solidFill>
                <a:latin typeface="Calibri" pitchFamily="34" charset="0"/>
                <a:ea typeface="Calibri" pitchFamily="34" charset="0"/>
                <a:cs typeface="Times New Roman" pitchFamily="18" charset="0"/>
              </a:rPr>
              <a:t>Disney</a:t>
            </a:r>
            <a:endParaRPr lang="en-US" altLang="zh-TW" sz="1200" b="1">
              <a:solidFill>
                <a:srgbClr val="0000FF"/>
              </a:solidFill>
              <a:latin typeface="Times New Roman" pitchFamily="18" charset="0"/>
              <a:ea typeface="Calibri" pitchFamily="34" charset="0"/>
              <a:cs typeface="Times New Roman" pitchFamily="18" charset="0"/>
            </a:endParaRPr>
          </a:p>
        </p:txBody>
      </p:sp>
      <p:sp>
        <p:nvSpPr>
          <p:cNvPr id="125971" name="Oval 19"/>
          <p:cNvSpPr>
            <a:spLocks noChangeArrowheads="1"/>
          </p:cNvSpPr>
          <p:nvPr/>
        </p:nvSpPr>
        <p:spPr bwMode="auto">
          <a:xfrm>
            <a:off x="5962650" y="2695575"/>
            <a:ext cx="180975" cy="171450"/>
          </a:xfrm>
          <a:prstGeom prst="ellipse">
            <a:avLst/>
          </a:prstGeom>
          <a:solidFill>
            <a:srgbClr val="FFFFFF"/>
          </a:solidFill>
          <a:ln w="38100">
            <a:solidFill>
              <a:srgbClr val="000000"/>
            </a:solidFill>
            <a:round/>
            <a:headEnd/>
            <a:tailEnd/>
          </a:ln>
          <a:effectLst>
            <a:outerShdw dist="28398" dir="3806097" algn="ctr" rotWithShape="0">
              <a:srgbClr val="243F60">
                <a:alpha val="50000"/>
              </a:srgbClr>
            </a:outerShdw>
          </a:effectLst>
        </p:spPr>
        <p:txBody>
          <a:bodyPr/>
          <a:lstStyle/>
          <a:p>
            <a:endParaRPr lang="zh-TW" altLang="zh-TW" sz="1800">
              <a:latin typeface="Times New Roman" pitchFamily="18" charset="0"/>
            </a:endParaRPr>
          </a:p>
        </p:txBody>
      </p:sp>
      <p:cxnSp>
        <p:nvCxnSpPr>
          <p:cNvPr id="9259" name="AutoShape 18"/>
          <p:cNvCxnSpPr>
            <a:cxnSpLocks noChangeShapeType="1"/>
          </p:cNvCxnSpPr>
          <p:nvPr/>
        </p:nvCxnSpPr>
        <p:spPr bwMode="auto">
          <a:xfrm flipV="1">
            <a:off x="5495925" y="3833813"/>
            <a:ext cx="209550" cy="500062"/>
          </a:xfrm>
          <a:prstGeom prst="straightConnector1">
            <a:avLst/>
          </a:prstGeom>
          <a:noFill/>
          <a:ln w="9525">
            <a:solidFill>
              <a:srgbClr val="000000"/>
            </a:solidFill>
            <a:prstDash val="sysDot"/>
            <a:round/>
            <a:headEnd/>
            <a:tailEnd type="triangle" w="med" len="med"/>
          </a:ln>
        </p:spPr>
      </p:cxnSp>
      <p:sp>
        <p:nvSpPr>
          <p:cNvPr id="9260" name="Text Box 17"/>
          <p:cNvSpPr txBox="1">
            <a:spLocks noChangeArrowheads="1"/>
          </p:cNvSpPr>
          <p:nvPr/>
        </p:nvSpPr>
        <p:spPr bwMode="auto">
          <a:xfrm>
            <a:off x="6210300" y="2466975"/>
            <a:ext cx="628650" cy="276225"/>
          </a:xfrm>
          <a:prstGeom prst="rect">
            <a:avLst/>
          </a:prstGeom>
          <a:solidFill>
            <a:srgbClr val="FFFFFF"/>
          </a:solidFill>
          <a:ln w="9525">
            <a:noFill/>
            <a:miter lim="800000"/>
            <a:headEnd/>
            <a:tailEnd/>
          </a:ln>
        </p:spPr>
        <p:txBody>
          <a:bodyPr lIns="0" rIns="0"/>
          <a:lstStyle/>
          <a:p>
            <a:pPr algn="ctr" eaLnBrk="0" hangingPunct="0"/>
            <a:r>
              <a:rPr lang="en-US" altLang="zh-TW" sz="1200" b="1">
                <a:solidFill>
                  <a:srgbClr val="0000FF"/>
                </a:solidFill>
                <a:latin typeface="Calibri" pitchFamily="34" charset="0"/>
                <a:ea typeface="Calibri" pitchFamily="34" charset="0"/>
                <a:cs typeface="Times New Roman" pitchFamily="18" charset="0"/>
              </a:rPr>
              <a:t>Timex</a:t>
            </a:r>
            <a:endParaRPr lang="en-US" altLang="zh-TW" sz="1200" b="1">
              <a:solidFill>
                <a:srgbClr val="0000FF"/>
              </a:solidFill>
              <a:latin typeface="Times New Roman" pitchFamily="18" charset="0"/>
              <a:ea typeface="Calibri" pitchFamily="34" charset="0"/>
              <a:cs typeface="Times New Roman" pitchFamily="18" charset="0"/>
            </a:endParaRPr>
          </a:p>
        </p:txBody>
      </p:sp>
      <p:sp>
        <p:nvSpPr>
          <p:cNvPr id="9261" name="Text Box 16"/>
          <p:cNvSpPr txBox="1">
            <a:spLocks noChangeArrowheads="1"/>
          </p:cNvSpPr>
          <p:nvPr/>
        </p:nvSpPr>
        <p:spPr bwMode="auto">
          <a:xfrm>
            <a:off x="5105400" y="4419600"/>
            <a:ext cx="638175" cy="423863"/>
          </a:xfrm>
          <a:prstGeom prst="rect">
            <a:avLst/>
          </a:prstGeom>
          <a:solidFill>
            <a:srgbClr val="FFFFFF"/>
          </a:solidFill>
          <a:ln w="9525">
            <a:noFill/>
            <a:miter lim="800000"/>
            <a:headEnd/>
            <a:tailEnd/>
          </a:ln>
        </p:spPr>
        <p:txBody>
          <a:bodyPr lIns="0" rIns="0"/>
          <a:lstStyle/>
          <a:p>
            <a:pPr algn="ctr" eaLnBrk="0" hangingPunct="0"/>
            <a:r>
              <a:rPr lang="en-US" altLang="zh-TW" sz="1200" b="1">
                <a:solidFill>
                  <a:srgbClr val="0000FF"/>
                </a:solidFill>
                <a:latin typeface="Calibri" pitchFamily="34" charset="0"/>
                <a:ea typeface="Calibri" pitchFamily="34" charset="0"/>
                <a:cs typeface="Times New Roman" pitchFamily="18" charset="0"/>
              </a:rPr>
              <a:t>Digital </a:t>
            </a:r>
          </a:p>
          <a:p>
            <a:pPr algn="ctr" eaLnBrk="0" hangingPunct="0"/>
            <a:r>
              <a:rPr lang="en-US" altLang="zh-TW" sz="1200" b="1">
                <a:solidFill>
                  <a:srgbClr val="0000FF"/>
                </a:solidFill>
                <a:latin typeface="Calibri" pitchFamily="34" charset="0"/>
                <a:ea typeface="Calibri" pitchFamily="34" charset="0"/>
                <a:cs typeface="Times New Roman" pitchFamily="18" charset="0"/>
              </a:rPr>
              <a:t>Music </a:t>
            </a:r>
          </a:p>
          <a:p>
            <a:pPr algn="ctr" eaLnBrk="0" hangingPunct="0"/>
            <a:r>
              <a:rPr lang="en-US" altLang="zh-TW" sz="1200" b="1">
                <a:solidFill>
                  <a:srgbClr val="0000FF"/>
                </a:solidFill>
                <a:latin typeface="Calibri" pitchFamily="34" charset="0"/>
                <a:ea typeface="Calibri" pitchFamily="34" charset="0"/>
                <a:cs typeface="Times New Roman" pitchFamily="18" charset="0"/>
              </a:rPr>
              <a:t>Group</a:t>
            </a:r>
            <a:endParaRPr lang="en-US" altLang="zh-TW" sz="1200" b="1">
              <a:solidFill>
                <a:srgbClr val="0000FF"/>
              </a:solidFill>
              <a:latin typeface="Times New Roman" pitchFamily="18" charset="0"/>
              <a:ea typeface="Calibri" pitchFamily="34" charset="0"/>
              <a:cs typeface="Times New Roman" pitchFamily="18" charset="0"/>
            </a:endParaRPr>
          </a:p>
        </p:txBody>
      </p:sp>
      <p:cxnSp>
        <p:nvCxnSpPr>
          <p:cNvPr id="9262" name="AutoShape 15"/>
          <p:cNvCxnSpPr>
            <a:cxnSpLocks noChangeShapeType="1"/>
          </p:cNvCxnSpPr>
          <p:nvPr/>
        </p:nvCxnSpPr>
        <p:spPr bwMode="auto">
          <a:xfrm>
            <a:off x="5619750" y="2743200"/>
            <a:ext cx="85725" cy="619125"/>
          </a:xfrm>
          <a:prstGeom prst="straightConnector1">
            <a:avLst/>
          </a:prstGeom>
          <a:noFill/>
          <a:ln w="9525">
            <a:solidFill>
              <a:srgbClr val="000000"/>
            </a:solidFill>
            <a:prstDash val="sysDot"/>
            <a:round/>
            <a:headEnd/>
            <a:tailEnd type="triangle" w="med" len="med"/>
          </a:ln>
        </p:spPr>
      </p:cxnSp>
      <p:cxnSp>
        <p:nvCxnSpPr>
          <p:cNvPr id="9263" name="AutoShape 14"/>
          <p:cNvCxnSpPr>
            <a:cxnSpLocks noChangeShapeType="1"/>
          </p:cNvCxnSpPr>
          <p:nvPr/>
        </p:nvCxnSpPr>
        <p:spPr bwMode="auto">
          <a:xfrm flipH="1">
            <a:off x="6391275" y="2809875"/>
            <a:ext cx="66675" cy="552450"/>
          </a:xfrm>
          <a:prstGeom prst="straightConnector1">
            <a:avLst/>
          </a:prstGeom>
          <a:noFill/>
          <a:ln w="9525">
            <a:solidFill>
              <a:srgbClr val="000000"/>
            </a:solidFill>
            <a:round/>
            <a:headEnd/>
            <a:tailEnd type="triangle" w="med" len="med"/>
          </a:ln>
        </p:spPr>
      </p:cxnSp>
      <p:sp>
        <p:nvSpPr>
          <p:cNvPr id="125965" name="Oval 13"/>
          <p:cNvSpPr>
            <a:spLocks noChangeArrowheads="1"/>
          </p:cNvSpPr>
          <p:nvPr/>
        </p:nvSpPr>
        <p:spPr bwMode="auto">
          <a:xfrm>
            <a:off x="6210300" y="4238625"/>
            <a:ext cx="180975" cy="171450"/>
          </a:xfrm>
          <a:prstGeom prst="ellipse">
            <a:avLst/>
          </a:prstGeom>
          <a:solidFill>
            <a:srgbClr val="FFFFFF"/>
          </a:solidFill>
          <a:ln w="38100">
            <a:solidFill>
              <a:srgbClr val="000000"/>
            </a:solidFill>
            <a:round/>
            <a:headEnd/>
            <a:tailEnd/>
          </a:ln>
          <a:effectLst>
            <a:outerShdw dist="28398" dir="3806097" algn="ctr" rotWithShape="0">
              <a:srgbClr val="243F60">
                <a:alpha val="50000"/>
              </a:srgbClr>
            </a:outerShdw>
          </a:effectLst>
        </p:spPr>
        <p:txBody>
          <a:bodyPr/>
          <a:lstStyle/>
          <a:p>
            <a:endParaRPr lang="zh-TW" altLang="zh-TW" sz="1800">
              <a:latin typeface="Times New Roman" pitchFamily="18" charset="0"/>
            </a:endParaRPr>
          </a:p>
        </p:txBody>
      </p:sp>
      <p:sp>
        <p:nvSpPr>
          <p:cNvPr id="125964" name="Oval 12"/>
          <p:cNvSpPr>
            <a:spLocks noChangeArrowheads="1"/>
          </p:cNvSpPr>
          <p:nvPr/>
        </p:nvSpPr>
        <p:spPr bwMode="auto">
          <a:xfrm>
            <a:off x="5848350" y="4238625"/>
            <a:ext cx="180975" cy="171450"/>
          </a:xfrm>
          <a:prstGeom prst="ellipse">
            <a:avLst/>
          </a:prstGeom>
          <a:solidFill>
            <a:srgbClr val="FFFFFF"/>
          </a:solidFill>
          <a:ln w="38100">
            <a:solidFill>
              <a:srgbClr val="000000"/>
            </a:solidFill>
            <a:round/>
            <a:headEnd/>
            <a:tailEnd/>
          </a:ln>
          <a:effectLst>
            <a:outerShdw dist="28398" dir="3806097" algn="ctr" rotWithShape="0">
              <a:srgbClr val="243F60">
                <a:alpha val="50000"/>
              </a:srgbClr>
            </a:outerShdw>
          </a:effectLst>
        </p:spPr>
        <p:txBody>
          <a:bodyPr/>
          <a:lstStyle/>
          <a:p>
            <a:endParaRPr lang="zh-TW" altLang="zh-TW" sz="1800">
              <a:latin typeface="Times New Roman" pitchFamily="18" charset="0"/>
            </a:endParaRPr>
          </a:p>
        </p:txBody>
      </p:sp>
      <p:sp>
        <p:nvSpPr>
          <p:cNvPr id="125963" name="Oval 11"/>
          <p:cNvSpPr>
            <a:spLocks noChangeArrowheads="1"/>
          </p:cNvSpPr>
          <p:nvPr/>
        </p:nvSpPr>
        <p:spPr bwMode="auto">
          <a:xfrm>
            <a:off x="5381625" y="4238625"/>
            <a:ext cx="180975" cy="171450"/>
          </a:xfrm>
          <a:prstGeom prst="ellipse">
            <a:avLst/>
          </a:prstGeom>
          <a:solidFill>
            <a:srgbClr val="FFFFFF"/>
          </a:solidFill>
          <a:ln w="38100">
            <a:solidFill>
              <a:srgbClr val="000000"/>
            </a:solidFill>
            <a:round/>
            <a:headEnd/>
            <a:tailEnd/>
          </a:ln>
          <a:effectLst>
            <a:outerShdw dist="28398" dir="3806097" algn="ctr" rotWithShape="0">
              <a:srgbClr val="243F60">
                <a:alpha val="50000"/>
              </a:srgbClr>
            </a:outerShdw>
          </a:effectLst>
        </p:spPr>
        <p:txBody>
          <a:bodyPr/>
          <a:lstStyle/>
          <a:p>
            <a:endParaRPr lang="zh-TW" altLang="zh-TW" sz="1800">
              <a:latin typeface="Times New Roman" pitchFamily="18" charset="0"/>
            </a:endParaRPr>
          </a:p>
        </p:txBody>
      </p:sp>
      <p:cxnSp>
        <p:nvCxnSpPr>
          <p:cNvPr id="9267" name="AutoShape 10"/>
          <p:cNvCxnSpPr>
            <a:cxnSpLocks noChangeShapeType="1"/>
          </p:cNvCxnSpPr>
          <p:nvPr/>
        </p:nvCxnSpPr>
        <p:spPr bwMode="auto">
          <a:xfrm flipH="1" flipV="1">
            <a:off x="6457950" y="3833813"/>
            <a:ext cx="219075" cy="490537"/>
          </a:xfrm>
          <a:prstGeom prst="straightConnector1">
            <a:avLst/>
          </a:prstGeom>
          <a:noFill/>
          <a:ln w="9525">
            <a:solidFill>
              <a:srgbClr val="000000"/>
            </a:solidFill>
            <a:prstDash val="sysDot"/>
            <a:round/>
            <a:headEnd/>
            <a:tailEnd type="triangle" w="med" len="med"/>
          </a:ln>
        </p:spPr>
      </p:cxnSp>
      <p:sp>
        <p:nvSpPr>
          <p:cNvPr id="9268" name="Text Box 9"/>
          <p:cNvSpPr txBox="1">
            <a:spLocks noChangeArrowheads="1"/>
          </p:cNvSpPr>
          <p:nvPr/>
        </p:nvSpPr>
        <p:spPr bwMode="auto">
          <a:xfrm>
            <a:off x="6629400" y="4419600"/>
            <a:ext cx="781050" cy="276225"/>
          </a:xfrm>
          <a:prstGeom prst="rect">
            <a:avLst/>
          </a:prstGeom>
          <a:solidFill>
            <a:srgbClr val="FFFFFF"/>
          </a:solidFill>
          <a:ln w="9525">
            <a:noFill/>
            <a:miter lim="800000"/>
            <a:headEnd/>
            <a:tailEnd/>
          </a:ln>
        </p:spPr>
        <p:txBody>
          <a:bodyPr lIns="0" rIns="0"/>
          <a:lstStyle/>
          <a:p>
            <a:pPr eaLnBrk="0" hangingPunct="0"/>
            <a:r>
              <a:rPr lang="en-US" altLang="zh-TW" sz="1200" b="1">
                <a:solidFill>
                  <a:srgbClr val="0000FF"/>
                </a:solidFill>
                <a:latin typeface="Calibri" pitchFamily="34" charset="0"/>
                <a:ea typeface="Calibri" pitchFamily="34" charset="0"/>
                <a:cs typeface="Times New Roman" pitchFamily="18" charset="0"/>
              </a:rPr>
              <a:t>Delta </a:t>
            </a:r>
          </a:p>
          <a:p>
            <a:pPr eaLnBrk="0" hangingPunct="0"/>
            <a:r>
              <a:rPr lang="en-US" altLang="zh-TW" sz="1200" b="1">
                <a:solidFill>
                  <a:srgbClr val="0000FF"/>
                </a:solidFill>
                <a:latin typeface="Calibri" pitchFamily="34" charset="0"/>
                <a:ea typeface="Calibri" pitchFamily="34" charset="0"/>
                <a:cs typeface="Times New Roman" pitchFamily="18" charset="0"/>
              </a:rPr>
              <a:t>Airlines</a:t>
            </a:r>
            <a:endParaRPr lang="en-US" altLang="zh-TW" sz="1200" b="1">
              <a:solidFill>
                <a:srgbClr val="0000FF"/>
              </a:solidFill>
              <a:latin typeface="Times New Roman" pitchFamily="18" charset="0"/>
              <a:ea typeface="Calibri" pitchFamily="34" charset="0"/>
              <a:cs typeface="Times New Roman" pitchFamily="18" charset="0"/>
            </a:endParaRPr>
          </a:p>
        </p:txBody>
      </p:sp>
      <p:sp>
        <p:nvSpPr>
          <p:cNvPr id="9269" name="Text Box 8"/>
          <p:cNvSpPr txBox="1">
            <a:spLocks noChangeArrowheads="1"/>
          </p:cNvSpPr>
          <p:nvPr/>
        </p:nvSpPr>
        <p:spPr bwMode="auto">
          <a:xfrm>
            <a:off x="5257800" y="2466975"/>
            <a:ext cx="485775" cy="276225"/>
          </a:xfrm>
          <a:prstGeom prst="rect">
            <a:avLst/>
          </a:prstGeom>
          <a:solidFill>
            <a:srgbClr val="FFFFFF"/>
          </a:solidFill>
          <a:ln w="9525">
            <a:noFill/>
            <a:miter lim="800000"/>
            <a:headEnd/>
            <a:tailEnd/>
          </a:ln>
        </p:spPr>
        <p:txBody>
          <a:bodyPr lIns="0" rIns="0"/>
          <a:lstStyle/>
          <a:p>
            <a:pPr algn="ctr" eaLnBrk="0" hangingPunct="0"/>
            <a:r>
              <a:rPr lang="en-US" altLang="zh-TW" sz="1200" b="1">
                <a:solidFill>
                  <a:srgbClr val="0000FF"/>
                </a:solidFill>
                <a:latin typeface="Calibri" pitchFamily="34" charset="0"/>
                <a:ea typeface="Calibri" pitchFamily="34" charset="0"/>
                <a:cs typeface="Times New Roman" pitchFamily="18" charset="0"/>
              </a:rPr>
              <a:t>Nike</a:t>
            </a:r>
            <a:endParaRPr lang="en-US" altLang="zh-TW" sz="1200" b="1">
              <a:solidFill>
                <a:srgbClr val="0000FF"/>
              </a:solidFill>
              <a:latin typeface="Times New Roman" pitchFamily="18" charset="0"/>
              <a:ea typeface="Calibri" pitchFamily="34" charset="0"/>
              <a:cs typeface="Times New Roman" pitchFamily="18" charset="0"/>
            </a:endParaRPr>
          </a:p>
        </p:txBody>
      </p:sp>
      <p:sp>
        <p:nvSpPr>
          <p:cNvPr id="125959" name="Oval 7"/>
          <p:cNvSpPr>
            <a:spLocks noChangeArrowheads="1"/>
          </p:cNvSpPr>
          <p:nvPr/>
        </p:nvSpPr>
        <p:spPr bwMode="auto">
          <a:xfrm>
            <a:off x="5562600" y="2695575"/>
            <a:ext cx="180975" cy="171450"/>
          </a:xfrm>
          <a:prstGeom prst="ellipse">
            <a:avLst/>
          </a:prstGeom>
          <a:solidFill>
            <a:srgbClr val="FFFFFF"/>
          </a:solidFill>
          <a:ln w="38100">
            <a:solidFill>
              <a:srgbClr val="000000"/>
            </a:solidFill>
            <a:round/>
            <a:headEnd/>
            <a:tailEnd/>
          </a:ln>
          <a:effectLst>
            <a:outerShdw dist="28398" dir="3806097" algn="ctr" rotWithShape="0">
              <a:srgbClr val="243F60">
                <a:alpha val="50000"/>
              </a:srgbClr>
            </a:outerShdw>
          </a:effectLst>
        </p:spPr>
        <p:txBody>
          <a:bodyPr/>
          <a:lstStyle/>
          <a:p>
            <a:endParaRPr lang="zh-TW" altLang="zh-TW" sz="1800">
              <a:latin typeface="Times New Roman" pitchFamily="18" charset="0"/>
            </a:endParaRPr>
          </a:p>
        </p:txBody>
      </p:sp>
      <p:sp>
        <p:nvSpPr>
          <p:cNvPr id="125958" name="Oval 6"/>
          <p:cNvSpPr>
            <a:spLocks noChangeArrowheads="1"/>
          </p:cNvSpPr>
          <p:nvPr/>
        </p:nvSpPr>
        <p:spPr bwMode="auto">
          <a:xfrm>
            <a:off x="6391275" y="2695575"/>
            <a:ext cx="180975" cy="171450"/>
          </a:xfrm>
          <a:prstGeom prst="ellipse">
            <a:avLst/>
          </a:prstGeom>
          <a:solidFill>
            <a:srgbClr val="FFFFFF"/>
          </a:solidFill>
          <a:ln w="38100">
            <a:solidFill>
              <a:srgbClr val="000000"/>
            </a:solidFill>
            <a:round/>
            <a:headEnd/>
            <a:tailEnd/>
          </a:ln>
          <a:effectLst>
            <a:outerShdw dist="28398" dir="3806097" algn="ctr" rotWithShape="0">
              <a:srgbClr val="243F60">
                <a:alpha val="50000"/>
              </a:srgbClr>
            </a:outerShdw>
          </a:effectLst>
        </p:spPr>
        <p:txBody>
          <a:bodyPr/>
          <a:lstStyle/>
          <a:p>
            <a:endParaRPr lang="zh-TW" altLang="zh-TW" sz="1800">
              <a:latin typeface="Times New Roman" pitchFamily="18" charset="0"/>
            </a:endParaRPr>
          </a:p>
        </p:txBody>
      </p:sp>
      <p:sp>
        <p:nvSpPr>
          <p:cNvPr id="125957" name="Oval 5"/>
          <p:cNvSpPr>
            <a:spLocks noChangeArrowheads="1"/>
          </p:cNvSpPr>
          <p:nvPr/>
        </p:nvSpPr>
        <p:spPr bwMode="auto">
          <a:xfrm>
            <a:off x="6591300" y="4238625"/>
            <a:ext cx="180975" cy="171450"/>
          </a:xfrm>
          <a:prstGeom prst="ellipse">
            <a:avLst/>
          </a:prstGeom>
          <a:solidFill>
            <a:srgbClr val="FFFFFF"/>
          </a:solidFill>
          <a:ln w="38100">
            <a:solidFill>
              <a:srgbClr val="000000"/>
            </a:solidFill>
            <a:round/>
            <a:headEnd/>
            <a:tailEnd/>
          </a:ln>
          <a:effectLst>
            <a:outerShdw dist="28398" dir="3806097" algn="ctr" rotWithShape="0">
              <a:srgbClr val="243F60">
                <a:alpha val="50000"/>
              </a:srgbClr>
            </a:outerShdw>
          </a:effectLst>
        </p:spPr>
        <p:txBody>
          <a:bodyPr/>
          <a:lstStyle/>
          <a:p>
            <a:endParaRPr lang="zh-TW" altLang="zh-TW" sz="1800">
              <a:latin typeface="Times New Roman" pitchFamily="18" charset="0"/>
            </a:endParaRPr>
          </a:p>
        </p:txBody>
      </p:sp>
      <p:sp>
        <p:nvSpPr>
          <p:cNvPr id="125956" name="Oval 4"/>
          <p:cNvSpPr>
            <a:spLocks noChangeArrowheads="1"/>
          </p:cNvSpPr>
          <p:nvPr/>
        </p:nvSpPr>
        <p:spPr bwMode="auto">
          <a:xfrm>
            <a:off x="4267200" y="2087563"/>
            <a:ext cx="180975" cy="171450"/>
          </a:xfrm>
          <a:prstGeom prst="ellipse">
            <a:avLst/>
          </a:prstGeom>
          <a:solidFill>
            <a:srgbClr val="4F81BD"/>
          </a:solidFill>
          <a:ln w="38100">
            <a:solidFill>
              <a:srgbClr val="F2F2F2"/>
            </a:solidFill>
            <a:round/>
            <a:headEnd/>
            <a:tailEnd/>
          </a:ln>
          <a:effectLst>
            <a:outerShdw dist="28398" dir="3806097" algn="ctr" rotWithShape="0">
              <a:srgbClr val="243F60">
                <a:alpha val="50000"/>
              </a:srgbClr>
            </a:outerShdw>
          </a:effectLst>
        </p:spPr>
        <p:txBody>
          <a:bodyPr/>
          <a:lstStyle/>
          <a:p>
            <a:endParaRPr lang="zh-TW" altLang="zh-TW" sz="1800">
              <a:latin typeface="Times New Roman" pitchFamily="18" charset="0"/>
            </a:endParaRPr>
          </a:p>
        </p:txBody>
      </p:sp>
      <p:sp>
        <p:nvSpPr>
          <p:cNvPr id="9274" name="Text Box 3"/>
          <p:cNvSpPr txBox="1">
            <a:spLocks noChangeArrowheads="1"/>
          </p:cNvSpPr>
          <p:nvPr/>
        </p:nvSpPr>
        <p:spPr bwMode="auto">
          <a:xfrm>
            <a:off x="2924175" y="1614488"/>
            <a:ext cx="1600200" cy="419100"/>
          </a:xfrm>
          <a:prstGeom prst="rect">
            <a:avLst/>
          </a:prstGeom>
          <a:solidFill>
            <a:srgbClr val="FFFFFF"/>
          </a:solidFill>
          <a:ln w="9525">
            <a:noFill/>
            <a:miter lim="800000"/>
            <a:headEnd/>
            <a:tailEnd/>
          </a:ln>
        </p:spPr>
        <p:txBody>
          <a:bodyPr lIns="0" rIns="0"/>
          <a:lstStyle/>
          <a:p>
            <a:pPr algn="ctr" eaLnBrk="0" hangingPunct="0"/>
            <a:r>
              <a:rPr lang="en-US" altLang="zh-TW" sz="1100" b="1">
                <a:solidFill>
                  <a:srgbClr val="0066CC"/>
                </a:solidFill>
                <a:latin typeface="Calibri" pitchFamily="34" charset="0"/>
                <a:ea typeface="Calibri" pitchFamily="34" charset="0"/>
                <a:cs typeface="Times New Roman" pitchFamily="18" charset="0"/>
              </a:rPr>
              <a:t>Samsung</a:t>
            </a:r>
            <a:r>
              <a:rPr lang="en-US" altLang="zh-TW" sz="1100">
                <a:latin typeface="Calibri" pitchFamily="34" charset="0"/>
                <a:ea typeface="Calibri" pitchFamily="34" charset="0"/>
                <a:cs typeface="Times New Roman" pitchFamily="18" charset="0"/>
              </a:rPr>
              <a:t> (Korea) – Mobile SDRAM memory</a:t>
            </a:r>
            <a:endParaRPr lang="en-US" altLang="zh-TW" sz="1800">
              <a:latin typeface="Times New Roman" pitchFamily="18" charset="0"/>
              <a:ea typeface="Calibri" pitchFamily="34" charset="0"/>
              <a:cs typeface="Times New Roman" pitchFamily="18" charset="0"/>
            </a:endParaRPr>
          </a:p>
        </p:txBody>
      </p:sp>
      <p:sp>
        <p:nvSpPr>
          <p:cNvPr id="125954" name="Oval 2"/>
          <p:cNvSpPr>
            <a:spLocks noChangeArrowheads="1"/>
          </p:cNvSpPr>
          <p:nvPr/>
        </p:nvSpPr>
        <p:spPr bwMode="auto">
          <a:xfrm>
            <a:off x="4448175" y="1792288"/>
            <a:ext cx="180975" cy="171450"/>
          </a:xfrm>
          <a:prstGeom prst="ellipse">
            <a:avLst/>
          </a:prstGeom>
          <a:solidFill>
            <a:srgbClr val="4F81BD"/>
          </a:solidFill>
          <a:ln w="38100">
            <a:solidFill>
              <a:srgbClr val="F2F2F2"/>
            </a:solidFill>
            <a:round/>
            <a:headEnd/>
            <a:tailEnd/>
          </a:ln>
          <a:effectLst>
            <a:outerShdw dist="28398" dir="3806097" algn="ctr" rotWithShape="0">
              <a:srgbClr val="243F60">
                <a:alpha val="50000"/>
              </a:srgbClr>
            </a:outerShdw>
          </a:effectLst>
        </p:spPr>
        <p:txBody>
          <a:bodyPr/>
          <a:lstStyle/>
          <a:p>
            <a:endParaRPr lang="zh-TW" altLang="zh-TW" sz="1800">
              <a:latin typeface="Times New Roman" pitchFamily="18" charset="0"/>
            </a:endParaRPr>
          </a:p>
        </p:txBody>
      </p:sp>
      <p:sp>
        <p:nvSpPr>
          <p:cNvPr id="9276" name="Rectangle 58"/>
          <p:cNvSpPr>
            <a:spLocks noChangeArrowheads="1"/>
          </p:cNvSpPr>
          <p:nvPr/>
        </p:nvSpPr>
        <p:spPr bwMode="auto">
          <a:xfrm>
            <a:off x="2438400" y="914400"/>
            <a:ext cx="9144000" cy="457200"/>
          </a:xfrm>
          <a:prstGeom prst="rect">
            <a:avLst/>
          </a:prstGeom>
          <a:noFill/>
          <a:ln w="9525">
            <a:noFill/>
            <a:miter lim="800000"/>
            <a:headEnd/>
            <a:tailEnd/>
          </a:ln>
        </p:spPr>
        <p:txBody>
          <a:bodyPr wrap="none" anchor="ctr">
            <a:spAutoFit/>
          </a:bodyPr>
          <a:lstStyle/>
          <a:p>
            <a:endParaRPr lang="zh-TW" altLang="zh-TW" sz="1800">
              <a:latin typeface="Times New Roman" pitchFamily="18" charset="0"/>
            </a:endParaRPr>
          </a:p>
        </p:txBody>
      </p:sp>
      <p:sp>
        <p:nvSpPr>
          <p:cNvPr id="9277" name="Rectangle 80"/>
          <p:cNvSpPr>
            <a:spLocks noChangeArrowheads="1"/>
          </p:cNvSpPr>
          <p:nvPr/>
        </p:nvSpPr>
        <p:spPr bwMode="auto">
          <a:xfrm>
            <a:off x="838200" y="457200"/>
            <a:ext cx="9144000" cy="457200"/>
          </a:xfrm>
          <a:prstGeom prst="rect">
            <a:avLst/>
          </a:prstGeom>
          <a:noFill/>
          <a:ln w="9525">
            <a:noFill/>
            <a:miter lim="800000"/>
            <a:headEnd/>
            <a:tailEnd/>
          </a:ln>
        </p:spPr>
        <p:txBody>
          <a:bodyPr wrap="none" anchor="ctr">
            <a:spAutoFit/>
          </a:bodyPr>
          <a:lstStyle/>
          <a:p>
            <a:pPr eaLnBrk="0" hangingPunct="0"/>
            <a:endParaRPr lang="zh-TW" altLang="zh-TW" sz="1800">
              <a:latin typeface="Times New Roman" pitchFamily="18" charset="0"/>
            </a:endParaRPr>
          </a:p>
        </p:txBody>
      </p:sp>
      <p:sp>
        <p:nvSpPr>
          <p:cNvPr id="9278" name="Text Box 56"/>
          <p:cNvSpPr txBox="1">
            <a:spLocks noChangeArrowheads="1"/>
          </p:cNvSpPr>
          <p:nvPr/>
        </p:nvSpPr>
        <p:spPr bwMode="auto">
          <a:xfrm>
            <a:off x="304800" y="5791200"/>
            <a:ext cx="3581400" cy="466725"/>
          </a:xfrm>
          <a:prstGeom prst="rect">
            <a:avLst/>
          </a:prstGeom>
          <a:solidFill>
            <a:srgbClr val="FFFFFF"/>
          </a:solidFill>
          <a:ln w="9525">
            <a:noFill/>
            <a:miter lim="800000"/>
            <a:headEnd/>
            <a:tailEnd/>
          </a:ln>
        </p:spPr>
        <p:txBody>
          <a:bodyPr/>
          <a:lstStyle/>
          <a:p>
            <a:pPr eaLnBrk="0" hangingPunct="0"/>
            <a:r>
              <a:rPr lang="en-US" altLang="zh-TW" sz="1200" b="1">
                <a:latin typeface="Calibri" pitchFamily="34" charset="0"/>
                <a:ea typeface="Calibri" pitchFamily="34" charset="0"/>
                <a:cs typeface="Times New Roman" pitchFamily="18" charset="0"/>
              </a:rPr>
              <a:t>400 additional inputs with values from $2 to fractions of a penny, with an average value of $.05</a:t>
            </a:r>
            <a:endParaRPr lang="en-US" altLang="zh-TW" sz="1200">
              <a:latin typeface="Times New Roman" pitchFamily="18" charset="0"/>
              <a:ea typeface="Calibri" pitchFamily="34" charset="0"/>
              <a:cs typeface="Times New Roman" pitchFamily="18" charset="0"/>
            </a:endParaRPr>
          </a:p>
        </p:txBody>
      </p:sp>
      <p:sp>
        <p:nvSpPr>
          <p:cNvPr id="9279" name="Text Box 56"/>
          <p:cNvSpPr txBox="1">
            <a:spLocks noChangeArrowheads="1"/>
          </p:cNvSpPr>
          <p:nvPr/>
        </p:nvSpPr>
        <p:spPr bwMode="auto">
          <a:xfrm>
            <a:off x="6629400" y="5715000"/>
            <a:ext cx="2514600" cy="466725"/>
          </a:xfrm>
          <a:prstGeom prst="rect">
            <a:avLst/>
          </a:prstGeom>
          <a:solidFill>
            <a:srgbClr val="FFFFFF"/>
          </a:solidFill>
          <a:ln w="9525">
            <a:noFill/>
            <a:miter lim="800000"/>
            <a:headEnd/>
            <a:tailEnd/>
          </a:ln>
        </p:spPr>
        <p:txBody>
          <a:bodyPr/>
          <a:lstStyle/>
          <a:p>
            <a:pPr eaLnBrk="0" hangingPunct="0"/>
            <a:r>
              <a:rPr lang="en-US" altLang="zh-TW" sz="1000" b="1">
                <a:solidFill>
                  <a:srgbClr val="0000FF"/>
                </a:solidFill>
                <a:latin typeface="Arial" pitchFamily="34" charset="0"/>
                <a:ea typeface="Calibri" pitchFamily="34" charset="0"/>
                <a:cs typeface="Times New Roman" pitchFamily="18" charset="0"/>
              </a:rPr>
              <a:t>Source: Portelligent, Inc. </a:t>
            </a:r>
            <a:r>
              <a:rPr lang="en-US" altLang="zh-TW" sz="1000">
                <a:solidFill>
                  <a:srgbClr val="0000FF"/>
                </a:solidFill>
                <a:latin typeface="Arial" pitchFamily="34" charset="0"/>
                <a:ea typeface="Calibri" pitchFamily="34" charset="0"/>
                <a:cs typeface="Times New Roman" pitchFamily="18" charset="0"/>
              </a:rPr>
              <a:t>and </a:t>
            </a:r>
          </a:p>
          <a:p>
            <a:pPr eaLnBrk="0" hangingPunct="0"/>
            <a:r>
              <a:rPr lang="en-US" altLang="zh-TW" sz="1000">
                <a:solidFill>
                  <a:srgbClr val="0000FF"/>
                </a:solidFill>
                <a:latin typeface="Arial" pitchFamily="34" charset="0"/>
                <a:ea typeface="Calibri" pitchFamily="34" charset="0"/>
                <a:cs typeface="Times New Roman" pitchFamily="18" charset="0"/>
              </a:rPr>
              <a:t>Linden, Kraemer &amp; Dedrick, 2007. </a:t>
            </a:r>
          </a:p>
        </p:txBody>
      </p:sp>
      <p:sp>
        <p:nvSpPr>
          <p:cNvPr id="9280" name="TextBox 63"/>
          <p:cNvSpPr txBox="1">
            <a:spLocks noChangeArrowheads="1"/>
          </p:cNvSpPr>
          <p:nvPr/>
        </p:nvSpPr>
        <p:spPr bwMode="auto">
          <a:xfrm>
            <a:off x="304800" y="106363"/>
            <a:ext cx="8534400" cy="579437"/>
          </a:xfrm>
          <a:prstGeom prst="rect">
            <a:avLst/>
          </a:prstGeom>
          <a:noFill/>
          <a:ln w="9525" algn="ctr">
            <a:noFill/>
            <a:miter lim="800000"/>
            <a:headEnd/>
            <a:tailEnd/>
          </a:ln>
        </p:spPr>
        <p:txBody>
          <a:bodyPr/>
          <a:lstStyle/>
          <a:p>
            <a:r>
              <a:rPr lang="en-US" altLang="zh-TW" sz="3200">
                <a:solidFill>
                  <a:schemeClr val="bg2"/>
                </a:solidFill>
              </a:rPr>
              <a:t>Alliance Network and Innovation</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1"/>
          <p:cNvSpPr>
            <a:spLocks noGrp="1"/>
          </p:cNvSpPr>
          <p:nvPr>
            <p:ph type="sldNum" sz="quarter" idx="10"/>
          </p:nvPr>
        </p:nvSpPr>
        <p:spPr>
          <a:xfrm flipH="1">
            <a:off x="8604448" y="6597352"/>
            <a:ext cx="539552" cy="260648"/>
          </a:xfrm>
          <a:noFill/>
        </p:spPr>
        <p:txBody>
          <a:bodyPr/>
          <a:lstStyle/>
          <a:p>
            <a:fld id="{CC7F3614-ACF4-49F1-B75D-5DC9310F43F1}" type="slidenum">
              <a:rPr lang="en-US" altLang="zh-TW" smtClean="0"/>
              <a:pPr/>
              <a:t>57</a:t>
            </a:fld>
            <a:endParaRPr lang="en-US" altLang="zh-TW" dirty="0"/>
          </a:p>
        </p:txBody>
      </p:sp>
      <p:sp>
        <p:nvSpPr>
          <p:cNvPr id="10243" name="TextBox 8"/>
          <p:cNvSpPr txBox="1">
            <a:spLocks noChangeArrowheads="1"/>
          </p:cNvSpPr>
          <p:nvPr/>
        </p:nvSpPr>
        <p:spPr bwMode="auto">
          <a:xfrm>
            <a:off x="381000" y="2209800"/>
            <a:ext cx="3505200" cy="366713"/>
          </a:xfrm>
          <a:prstGeom prst="rect">
            <a:avLst/>
          </a:prstGeom>
          <a:noFill/>
          <a:ln w="9525">
            <a:noFill/>
            <a:miter lim="800000"/>
            <a:headEnd/>
            <a:tailEnd/>
          </a:ln>
        </p:spPr>
        <p:txBody>
          <a:bodyPr>
            <a:spAutoFit/>
          </a:bodyPr>
          <a:lstStyle/>
          <a:p>
            <a:r>
              <a:rPr lang="en-US" altLang="zh-TW" sz="1800">
                <a:latin typeface="Arial" pitchFamily="34" charset="0"/>
              </a:rPr>
              <a:t>Apple – alliance network in 1995</a:t>
            </a:r>
          </a:p>
        </p:txBody>
      </p:sp>
      <p:sp>
        <p:nvSpPr>
          <p:cNvPr id="10244" name="TextBox 9"/>
          <p:cNvSpPr txBox="1">
            <a:spLocks noChangeArrowheads="1"/>
          </p:cNvSpPr>
          <p:nvPr/>
        </p:nvSpPr>
        <p:spPr bwMode="auto">
          <a:xfrm>
            <a:off x="4419600" y="2209800"/>
            <a:ext cx="4495800" cy="366713"/>
          </a:xfrm>
          <a:prstGeom prst="rect">
            <a:avLst/>
          </a:prstGeom>
          <a:noFill/>
          <a:ln w="9525">
            <a:noFill/>
            <a:miter lim="800000"/>
            <a:headEnd/>
            <a:tailEnd/>
          </a:ln>
        </p:spPr>
        <p:txBody>
          <a:bodyPr>
            <a:spAutoFit/>
          </a:bodyPr>
          <a:lstStyle/>
          <a:p>
            <a:r>
              <a:rPr lang="en-US" altLang="zh-TW" sz="1800">
                <a:latin typeface="Arial" pitchFamily="34" charset="0"/>
              </a:rPr>
              <a:t>Apple – alliance network from 1995-1997</a:t>
            </a:r>
          </a:p>
        </p:txBody>
      </p:sp>
      <p:pic>
        <p:nvPicPr>
          <p:cNvPr id="10245" name="Picture 9"/>
          <p:cNvPicPr>
            <a:picLocks noChangeAspect="1" noChangeArrowheads="1"/>
          </p:cNvPicPr>
          <p:nvPr/>
        </p:nvPicPr>
        <p:blipFill>
          <a:blip r:embed="rId3" cstate="print"/>
          <a:srcRect/>
          <a:stretch>
            <a:fillRect/>
          </a:stretch>
        </p:blipFill>
        <p:spPr bwMode="auto">
          <a:xfrm>
            <a:off x="228600" y="2743200"/>
            <a:ext cx="4254500" cy="3505200"/>
          </a:xfrm>
          <a:prstGeom prst="rect">
            <a:avLst/>
          </a:prstGeom>
          <a:noFill/>
          <a:ln w="9525">
            <a:noFill/>
            <a:miter lim="800000"/>
            <a:headEnd/>
            <a:tailEnd/>
          </a:ln>
        </p:spPr>
      </p:pic>
      <p:pic>
        <p:nvPicPr>
          <p:cNvPr id="10246" name="Picture 10"/>
          <p:cNvPicPr>
            <a:picLocks noChangeAspect="1" noChangeArrowheads="1"/>
          </p:cNvPicPr>
          <p:nvPr/>
        </p:nvPicPr>
        <p:blipFill>
          <a:blip r:embed="rId4" cstate="print"/>
          <a:srcRect/>
          <a:stretch>
            <a:fillRect/>
          </a:stretch>
        </p:blipFill>
        <p:spPr bwMode="auto">
          <a:xfrm>
            <a:off x="4724400" y="2743200"/>
            <a:ext cx="4219575" cy="3465513"/>
          </a:xfrm>
          <a:prstGeom prst="rect">
            <a:avLst/>
          </a:prstGeom>
          <a:noFill/>
          <a:ln w="9525">
            <a:noFill/>
            <a:miter lim="800000"/>
            <a:headEnd/>
            <a:tailEnd/>
          </a:ln>
        </p:spPr>
      </p:pic>
      <p:sp>
        <p:nvSpPr>
          <p:cNvPr id="10247" name="TextBox 12"/>
          <p:cNvSpPr txBox="1">
            <a:spLocks noChangeArrowheads="1"/>
          </p:cNvSpPr>
          <p:nvPr/>
        </p:nvSpPr>
        <p:spPr bwMode="auto">
          <a:xfrm>
            <a:off x="2743200" y="1066800"/>
            <a:ext cx="3810000" cy="823913"/>
          </a:xfrm>
          <a:prstGeom prst="rect">
            <a:avLst/>
          </a:prstGeom>
          <a:noFill/>
          <a:ln w="9525">
            <a:noFill/>
            <a:miter lim="800000"/>
            <a:headEnd/>
            <a:tailEnd/>
          </a:ln>
        </p:spPr>
        <p:txBody>
          <a:bodyPr>
            <a:spAutoFit/>
          </a:bodyPr>
          <a:lstStyle/>
          <a:p>
            <a:pPr algn="ctr"/>
            <a:r>
              <a:rPr lang="en-US" altLang="zh-TW" sz="2800">
                <a:latin typeface="Arial" pitchFamily="34" charset="0"/>
              </a:rPr>
              <a:t>Apple Computuer</a:t>
            </a:r>
          </a:p>
          <a:p>
            <a:pPr algn="ctr"/>
            <a:r>
              <a:rPr lang="en-US" altLang="zh-TW">
                <a:solidFill>
                  <a:srgbClr val="0000FF"/>
                </a:solidFill>
                <a:latin typeface="Arial" pitchFamily="34" charset="0"/>
              </a:rPr>
              <a:t>High Level of VC + VE</a:t>
            </a:r>
          </a:p>
        </p:txBody>
      </p:sp>
      <p:sp>
        <p:nvSpPr>
          <p:cNvPr id="10248" name="TextBox 63"/>
          <p:cNvSpPr txBox="1">
            <a:spLocks noChangeArrowheads="1"/>
          </p:cNvSpPr>
          <p:nvPr/>
        </p:nvSpPr>
        <p:spPr bwMode="auto">
          <a:xfrm>
            <a:off x="304800" y="0"/>
            <a:ext cx="8534400" cy="579438"/>
          </a:xfrm>
          <a:prstGeom prst="rect">
            <a:avLst/>
          </a:prstGeom>
          <a:noFill/>
          <a:ln w="9525" algn="ctr">
            <a:noFill/>
            <a:miter lim="800000"/>
            <a:headEnd/>
            <a:tailEnd/>
          </a:ln>
        </p:spPr>
        <p:txBody>
          <a:bodyPr/>
          <a:lstStyle/>
          <a:p>
            <a:r>
              <a:rPr lang="en-US" altLang="zh-TW" sz="3200">
                <a:solidFill>
                  <a:schemeClr val="bg2"/>
                </a:solidFill>
              </a:rPr>
              <a:t>Alliance Network and Innovation</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dirty="0" smtClean="0"/>
              <a:t>Apple (Close System) </a:t>
            </a:r>
            <a:r>
              <a:rPr lang="en-US" altLang="zh-TW" sz="4000" dirty="0" err="1" smtClean="0"/>
              <a:t>vs</a:t>
            </a:r>
            <a:r>
              <a:rPr lang="en-US" altLang="zh-TW" sz="4000" dirty="0" smtClean="0"/>
              <a:t> </a:t>
            </a:r>
            <a:br>
              <a:rPr lang="en-US" altLang="zh-TW" sz="4000" dirty="0" smtClean="0"/>
            </a:br>
            <a:r>
              <a:rPr lang="en-US" altLang="zh-TW" sz="4000" dirty="0" smtClean="0"/>
              <a:t>Microsoft (Open </a:t>
            </a:r>
            <a:r>
              <a:rPr lang="en-US" altLang="zh-TW" sz="4000" dirty="0" err="1" smtClean="0"/>
              <a:t>EcoSystem</a:t>
            </a:r>
            <a:r>
              <a:rPr lang="en-US" altLang="zh-TW" sz="4000" dirty="0" smtClean="0"/>
              <a:t>)</a:t>
            </a:r>
            <a:endParaRPr lang="zh-TW" altLang="en-US" sz="4000" dirty="0"/>
          </a:p>
        </p:txBody>
      </p:sp>
      <p:sp>
        <p:nvSpPr>
          <p:cNvPr id="5" name="投影片編號版面配置區 4"/>
          <p:cNvSpPr>
            <a:spLocks noGrp="1"/>
          </p:cNvSpPr>
          <p:nvPr>
            <p:ph type="sldNum" sz="quarter" idx="12"/>
          </p:nvPr>
        </p:nvSpPr>
        <p:spPr/>
        <p:txBody>
          <a:bodyPr/>
          <a:lstStyle/>
          <a:p>
            <a:pPr>
              <a:defRPr/>
            </a:pPr>
            <a:fld id="{A1F7D27B-E11D-4C79-9108-906DD3DD60BC}" type="slidenum">
              <a:rPr lang="en-US" altLang="zh-TW" smtClean="0"/>
              <a:pPr>
                <a:defRPr/>
              </a:pPr>
              <a:t>58</a:t>
            </a:fld>
            <a:endParaRPr lang="en-US" altLang="zh-TW"/>
          </a:p>
        </p:txBody>
      </p:sp>
      <p:sp>
        <p:nvSpPr>
          <p:cNvPr id="6" name="Rectangle 3"/>
          <p:cNvSpPr txBox="1">
            <a:spLocks noChangeArrowheads="1"/>
          </p:cNvSpPr>
          <p:nvPr/>
        </p:nvSpPr>
        <p:spPr bwMode="auto">
          <a:xfrm>
            <a:off x="395536" y="1556792"/>
            <a:ext cx="8229600" cy="4995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1" lang="en-US" altLang="zh-TW" sz="1800" b="0" i="0" u="none" strike="noStrike" kern="0" cap="none" spc="0" normalizeH="0" baseline="0" noProof="0" dirty="0" smtClean="0">
                <a:ln>
                  <a:noFill/>
                </a:ln>
                <a:solidFill>
                  <a:schemeClr val="tx1"/>
                </a:solidFill>
                <a:effectLst/>
                <a:uLnTx/>
                <a:uFillTx/>
                <a:latin typeface="+mn-lt"/>
                <a:ea typeface="+mn-ea"/>
                <a:cs typeface="+mn-cs"/>
              </a:rPr>
              <a:t>Apple</a:t>
            </a:r>
          </a:p>
          <a:p>
            <a:pPr marL="800100" lvl="1" indent="-342900">
              <a:spcBef>
                <a:spcPct val="20000"/>
              </a:spcBef>
              <a:buFontTx/>
              <a:buChar char="•"/>
            </a:pPr>
            <a:r>
              <a:rPr kumimoji="1" lang="en-US" altLang="zh-TW" sz="1800" b="0" i="0" u="none" strike="noStrike" kern="0" cap="none" spc="0" normalizeH="0" noProof="0" dirty="0" smtClean="0">
                <a:ln>
                  <a:noFill/>
                </a:ln>
                <a:solidFill>
                  <a:schemeClr val="tx1"/>
                </a:solidFill>
                <a:effectLst/>
                <a:uLnTx/>
                <a:uFillTx/>
                <a:latin typeface="+mn-lt"/>
                <a:ea typeface="+mn-ea"/>
                <a:cs typeface="+mn-cs"/>
              </a:rPr>
              <a:t>Key Ingredients of Apple Products</a:t>
            </a:r>
          </a:p>
          <a:p>
            <a:pPr marL="1257300" lvl="2" indent="-342900">
              <a:spcBef>
                <a:spcPct val="20000"/>
              </a:spcBef>
              <a:buFontTx/>
              <a:buChar char="•"/>
            </a:pPr>
            <a:r>
              <a:rPr kumimoji="1" lang="en-US" altLang="zh-TW" sz="1800" b="0" i="0" u="none" strike="noStrike" kern="0" cap="none" spc="0" normalizeH="0" noProof="0" dirty="0" smtClean="0">
                <a:ln>
                  <a:noFill/>
                </a:ln>
                <a:solidFill>
                  <a:schemeClr val="tx1"/>
                </a:solidFill>
                <a:effectLst/>
                <a:uLnTx/>
                <a:uFillTx/>
                <a:latin typeface="+mn-lt"/>
                <a:ea typeface="+mn-ea"/>
                <a:cs typeface="+mn-cs"/>
              </a:rPr>
              <a:t>Very Efficient Integration of Hardware, Software, User Interface, and Service</a:t>
            </a:r>
          </a:p>
          <a:p>
            <a:pPr marL="1257300" lvl="2" indent="-342900">
              <a:spcBef>
                <a:spcPct val="20000"/>
              </a:spcBef>
              <a:buFontTx/>
              <a:buChar char="•"/>
            </a:pPr>
            <a:r>
              <a:rPr lang="en-US" altLang="zh-TW" sz="1800" kern="0" dirty="0" smtClean="0">
                <a:latin typeface="+mn-lt"/>
                <a:ea typeface="+mn-ea"/>
              </a:rPr>
              <a:t>Simplicity and Aesthetics, More Consumer Centric Products </a:t>
            </a:r>
            <a:endParaRPr kumimoji="1" lang="en-US" altLang="zh-TW" sz="1800" b="0" i="0" u="none" strike="noStrike" kern="0" cap="none" spc="0" normalizeH="0" noProof="0" dirty="0" smtClean="0">
              <a:ln>
                <a:noFill/>
              </a:ln>
              <a:solidFill>
                <a:schemeClr val="tx1"/>
              </a:solidFill>
              <a:effectLst/>
              <a:uLnTx/>
              <a:uFillTx/>
              <a:latin typeface="+mn-lt"/>
              <a:ea typeface="+mn-ea"/>
              <a:cs typeface="+mn-cs"/>
            </a:endParaRPr>
          </a:p>
          <a:p>
            <a:pPr marL="1257300" lvl="2" indent="-342900">
              <a:spcBef>
                <a:spcPct val="20000"/>
              </a:spcBef>
              <a:buFontTx/>
              <a:buChar char="•"/>
            </a:pPr>
            <a:r>
              <a:rPr lang="en-US" altLang="zh-TW" sz="1800" kern="0" dirty="0" smtClean="0">
                <a:latin typeface="+mn-lt"/>
                <a:ea typeface="+mn-ea"/>
              </a:rPr>
              <a:t>Plus Steve Jobs to Break Rules and Apple Brand</a:t>
            </a:r>
            <a:endParaRPr kumimoji="1" lang="en-US" altLang="zh-TW" sz="1800" b="0" i="0" u="none" strike="noStrike" kern="0" cap="none" spc="0" normalizeH="0" noProof="0" dirty="0" smtClean="0">
              <a:ln>
                <a:noFill/>
              </a:ln>
              <a:solidFill>
                <a:schemeClr val="tx1"/>
              </a:solidFill>
              <a:effectLst/>
              <a:uLnTx/>
              <a:uFillTx/>
              <a:latin typeface="+mn-lt"/>
              <a:ea typeface="+mn-ea"/>
              <a:cs typeface="+mn-cs"/>
            </a:endParaRPr>
          </a:p>
          <a:p>
            <a:pPr marL="800100" lvl="1" indent="-342900">
              <a:spcBef>
                <a:spcPct val="20000"/>
              </a:spcBef>
              <a:buFontTx/>
              <a:buChar char="•"/>
            </a:pPr>
            <a:r>
              <a:rPr lang="en-US" altLang="zh-TW" sz="1800" dirty="0" smtClean="0"/>
              <a:t>Solid Continuity and Right Timing Launch of various Products</a:t>
            </a:r>
          </a:p>
          <a:p>
            <a:pPr marL="1257300" lvl="2" indent="-342900">
              <a:spcBef>
                <a:spcPct val="20000"/>
              </a:spcBef>
              <a:buFontTx/>
              <a:buChar char="•"/>
            </a:pPr>
            <a:r>
              <a:rPr lang="en-US" altLang="zh-TW" sz="1800" dirty="0" smtClean="0"/>
              <a:t>iMac</a:t>
            </a:r>
            <a:r>
              <a:rPr lang="en-US" altLang="zh-TW" sz="1800" dirty="0"/>
              <a:t>, the </a:t>
            </a:r>
            <a:r>
              <a:rPr lang="en-US" altLang="zh-TW" sz="1800" dirty="0" err="1"/>
              <a:t>MacBook</a:t>
            </a:r>
            <a:r>
              <a:rPr lang="en-US" altLang="zh-TW" sz="1800" dirty="0"/>
              <a:t> line, iPod, iTunes, </a:t>
            </a:r>
            <a:r>
              <a:rPr lang="en-US" altLang="zh-TW" sz="1800" dirty="0" err="1"/>
              <a:t>iPhone</a:t>
            </a:r>
            <a:r>
              <a:rPr lang="en-US" altLang="zh-TW" sz="1800" dirty="0"/>
              <a:t>, </a:t>
            </a:r>
            <a:r>
              <a:rPr lang="en-US" altLang="zh-TW" sz="1800" dirty="0" err="1" smtClean="0"/>
              <a:t>iPad</a:t>
            </a:r>
            <a:r>
              <a:rPr lang="en-US" altLang="zh-TW" sz="1800" dirty="0" smtClean="0"/>
              <a:t>, </a:t>
            </a:r>
            <a:r>
              <a:rPr lang="en-US" altLang="zh-TW" sz="1800" dirty="0" err="1" smtClean="0"/>
              <a:t>iWork</a:t>
            </a:r>
            <a:r>
              <a:rPr lang="en-US" altLang="zh-TW" sz="1800" dirty="0" smtClean="0"/>
              <a:t>, and </a:t>
            </a:r>
            <a:r>
              <a:rPr lang="en-US" altLang="zh-TW" sz="1800" dirty="0" err="1" smtClean="0"/>
              <a:t>iCloud</a:t>
            </a:r>
            <a:endParaRPr lang="en-US" altLang="zh-TW" sz="1800" dirty="0" smtClean="0"/>
          </a:p>
          <a:p>
            <a:pPr marL="800100" lvl="1" indent="-342900">
              <a:spcBef>
                <a:spcPct val="20000"/>
              </a:spcBef>
              <a:buFontTx/>
              <a:buChar char="•"/>
            </a:pPr>
            <a:endParaRPr lang="en-US" altLang="zh-TW" sz="1800" dirty="0" smtClean="0"/>
          </a:p>
          <a:p>
            <a:pPr marL="342900" lvl="0" indent="-342900">
              <a:spcBef>
                <a:spcPct val="20000"/>
              </a:spcBef>
              <a:buFontTx/>
              <a:buChar char="•"/>
              <a:defRPr/>
            </a:pPr>
            <a:r>
              <a:rPr lang="en-US" altLang="zh-TW" sz="1800" kern="0" dirty="0" smtClean="0"/>
              <a:t>Microsoft</a:t>
            </a:r>
          </a:p>
          <a:p>
            <a:pPr marL="800100" lvl="1" indent="-342900">
              <a:spcBef>
                <a:spcPct val="20000"/>
              </a:spcBef>
              <a:buFontTx/>
              <a:buChar char="•"/>
            </a:pPr>
            <a:r>
              <a:rPr lang="en-US" altLang="zh-TW" sz="1800" kern="0" dirty="0" smtClean="0"/>
              <a:t>Complicated Ecosystem</a:t>
            </a:r>
          </a:p>
          <a:p>
            <a:pPr marL="800100" lvl="1" indent="-342900">
              <a:spcBef>
                <a:spcPct val="20000"/>
              </a:spcBef>
              <a:buFontTx/>
              <a:buChar char="•"/>
            </a:pPr>
            <a:r>
              <a:rPr lang="en-US" altLang="zh-TW" sz="1800" kern="0" dirty="0" smtClean="0"/>
              <a:t>More Business Centric Products </a:t>
            </a:r>
          </a:p>
          <a:p>
            <a:pPr marL="800100" lvl="1" indent="-342900">
              <a:spcBef>
                <a:spcPct val="20000"/>
              </a:spcBef>
              <a:buFontTx/>
              <a:buChar char="•"/>
            </a:pPr>
            <a:endParaRPr lang="en-US" altLang="zh-TW" sz="1800" kern="0" dirty="0" smtClean="0"/>
          </a:p>
          <a:p>
            <a:pPr marL="800100" lvl="1" indent="-342900">
              <a:spcBef>
                <a:spcPct val="20000"/>
              </a:spcBef>
              <a:buFontTx/>
              <a:buChar char="•"/>
            </a:pPr>
            <a:endParaRPr kumimoji="1" lang="en-US" altLang="zh-TW" sz="18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altLang="zh-TW" smtClean="0"/>
              <a:t>Google vs. Apple</a:t>
            </a:r>
          </a:p>
        </p:txBody>
      </p:sp>
      <p:sp>
        <p:nvSpPr>
          <p:cNvPr id="4099" name="Content Placeholder 3"/>
          <p:cNvSpPr>
            <a:spLocks noGrp="1"/>
          </p:cNvSpPr>
          <p:nvPr>
            <p:ph sz="half" idx="1"/>
          </p:nvPr>
        </p:nvSpPr>
        <p:spPr/>
        <p:txBody>
          <a:bodyPr/>
          <a:lstStyle/>
          <a:p>
            <a:pPr eaLnBrk="1" hangingPunct="1">
              <a:buFontTx/>
              <a:buNone/>
            </a:pPr>
            <a:r>
              <a:rPr lang="en-US" altLang="zh-TW" sz="2400" smtClean="0"/>
              <a:t> </a:t>
            </a:r>
            <a:r>
              <a:rPr lang="en-US" altLang="zh-TW" sz="2400" u="sng" smtClean="0">
                <a:solidFill>
                  <a:srgbClr val="0000FF"/>
                </a:solidFill>
              </a:rPr>
              <a:t>Apple</a:t>
            </a:r>
          </a:p>
          <a:p>
            <a:pPr eaLnBrk="1" hangingPunct="1"/>
            <a:r>
              <a:rPr lang="en-US" altLang="zh-TW" sz="2400" smtClean="0"/>
              <a:t> Launch </a:t>
            </a:r>
            <a:r>
              <a:rPr lang="en-US" altLang="zh-TW" sz="2400" i="1" smtClean="0"/>
              <a:t>iPhone</a:t>
            </a:r>
          </a:p>
          <a:p>
            <a:pPr eaLnBrk="1" hangingPunct="1">
              <a:buFontTx/>
              <a:buNone/>
            </a:pPr>
            <a:r>
              <a:rPr lang="en-US" altLang="zh-TW" sz="2400" smtClean="0"/>
              <a:t> </a:t>
            </a:r>
          </a:p>
          <a:p>
            <a:pPr eaLnBrk="1" hangingPunct="1"/>
            <a:r>
              <a:rPr lang="en-US" altLang="zh-TW" sz="2400" smtClean="0"/>
              <a:t> Improvement</a:t>
            </a:r>
          </a:p>
          <a:p>
            <a:pPr eaLnBrk="1" hangingPunct="1"/>
            <a:r>
              <a:rPr lang="en-US" altLang="zh-TW" sz="2400" smtClean="0"/>
              <a:t> Improvement</a:t>
            </a:r>
          </a:p>
          <a:p>
            <a:pPr eaLnBrk="1" hangingPunct="1"/>
            <a:endParaRPr lang="en-US" altLang="zh-TW" sz="2400" smtClean="0"/>
          </a:p>
          <a:p>
            <a:pPr eaLnBrk="1" hangingPunct="1"/>
            <a:r>
              <a:rPr lang="en-US" altLang="zh-TW" sz="2400" smtClean="0"/>
              <a:t> Improvement</a:t>
            </a:r>
          </a:p>
          <a:p>
            <a:pPr eaLnBrk="1" hangingPunct="1"/>
            <a:endParaRPr lang="en-US" altLang="zh-TW" sz="2400" smtClean="0"/>
          </a:p>
          <a:p>
            <a:pPr eaLnBrk="1" hangingPunct="1"/>
            <a:r>
              <a:rPr lang="en-US" altLang="zh-TW" sz="2400" smtClean="0"/>
              <a:t>Launch </a:t>
            </a:r>
            <a:r>
              <a:rPr lang="en-US" altLang="zh-TW" sz="2400" i="1" smtClean="0"/>
              <a:t>iPad</a:t>
            </a:r>
          </a:p>
          <a:p>
            <a:pPr eaLnBrk="1" hangingPunct="1"/>
            <a:endParaRPr lang="en-US" altLang="zh-TW" sz="2400" smtClean="0"/>
          </a:p>
          <a:p>
            <a:pPr eaLnBrk="1" hangingPunct="1"/>
            <a:endParaRPr lang="en-US" altLang="zh-TW" sz="2400" smtClean="0"/>
          </a:p>
        </p:txBody>
      </p:sp>
      <p:sp>
        <p:nvSpPr>
          <p:cNvPr id="4100" name="Content Placeholder 4"/>
          <p:cNvSpPr>
            <a:spLocks noGrp="1"/>
          </p:cNvSpPr>
          <p:nvPr>
            <p:ph sz="half" idx="2"/>
          </p:nvPr>
        </p:nvSpPr>
        <p:spPr>
          <a:xfrm>
            <a:off x="4716016" y="1340768"/>
            <a:ext cx="4267200" cy="4114800"/>
          </a:xfrm>
        </p:spPr>
        <p:txBody>
          <a:bodyPr/>
          <a:lstStyle/>
          <a:p>
            <a:pPr eaLnBrk="1" hangingPunct="1">
              <a:buFontTx/>
              <a:buNone/>
            </a:pPr>
            <a:r>
              <a:rPr lang="en-US" altLang="zh-TW" sz="2400" u="sng" dirty="0" smtClean="0">
                <a:solidFill>
                  <a:srgbClr val="0000FF"/>
                </a:solidFill>
              </a:rPr>
              <a:t>Google</a:t>
            </a:r>
            <a:r>
              <a:rPr lang="en-US" altLang="zh-TW" sz="2400" dirty="0" smtClean="0"/>
              <a:t> </a:t>
            </a:r>
          </a:p>
          <a:p>
            <a:pPr eaLnBrk="1" hangingPunct="1"/>
            <a:r>
              <a:rPr lang="en-US" altLang="zh-TW" sz="2400" dirty="0" smtClean="0"/>
              <a:t> Android operating system</a:t>
            </a:r>
          </a:p>
          <a:p>
            <a:pPr eaLnBrk="1" hangingPunct="1">
              <a:buFontTx/>
              <a:buNone/>
            </a:pPr>
            <a:r>
              <a:rPr lang="en-US" altLang="zh-TW" sz="2400" dirty="0" smtClean="0"/>
              <a:t> </a:t>
            </a:r>
          </a:p>
          <a:p>
            <a:pPr eaLnBrk="1" hangingPunct="1"/>
            <a:r>
              <a:rPr lang="en-US" altLang="zh-TW" sz="2400" dirty="0" smtClean="0"/>
              <a:t>Improvement</a:t>
            </a:r>
          </a:p>
          <a:p>
            <a:pPr eaLnBrk="1" hangingPunct="1"/>
            <a:endParaRPr lang="en-US" altLang="zh-TW" sz="2400" dirty="0" smtClean="0"/>
          </a:p>
          <a:p>
            <a:pPr eaLnBrk="1" hangingPunct="1"/>
            <a:endParaRPr lang="en-US" altLang="zh-TW" sz="2400" dirty="0" smtClean="0"/>
          </a:p>
          <a:p>
            <a:pPr eaLnBrk="1" hangingPunct="1"/>
            <a:r>
              <a:rPr lang="en-US" altLang="zh-TW" sz="2400" dirty="0" smtClean="0"/>
              <a:t>Launch </a:t>
            </a:r>
            <a:r>
              <a:rPr lang="en-US" altLang="zh-TW" sz="2400" i="1" dirty="0" smtClean="0"/>
              <a:t>Nexus One</a:t>
            </a:r>
          </a:p>
          <a:p>
            <a:pPr eaLnBrk="1" hangingPunct="1"/>
            <a:endParaRPr lang="en-US" altLang="zh-TW" sz="2400" dirty="0" smtClean="0"/>
          </a:p>
          <a:p>
            <a:pPr eaLnBrk="1" hangingPunct="1"/>
            <a:endParaRPr lang="en-US" altLang="zh-TW" sz="2400" dirty="0" smtClean="0"/>
          </a:p>
          <a:p>
            <a:pPr eaLnBrk="1" hangingPunct="1"/>
            <a:r>
              <a:rPr lang="en-US" altLang="zh-TW" sz="2400" dirty="0" smtClean="0"/>
              <a:t>Pull back </a:t>
            </a:r>
            <a:r>
              <a:rPr lang="en-US" altLang="zh-TW" sz="2400" i="1" dirty="0" smtClean="0"/>
              <a:t>Nexus One</a:t>
            </a:r>
          </a:p>
        </p:txBody>
      </p:sp>
      <p:sp>
        <p:nvSpPr>
          <p:cNvPr id="8" name="投影片編號版面配置區 7"/>
          <p:cNvSpPr>
            <a:spLocks noGrp="1"/>
          </p:cNvSpPr>
          <p:nvPr>
            <p:ph type="sldNum" sz="quarter" idx="12"/>
          </p:nvPr>
        </p:nvSpPr>
        <p:spPr/>
        <p:txBody>
          <a:bodyPr/>
          <a:lstStyle/>
          <a:p>
            <a:pPr>
              <a:defRPr/>
            </a:pPr>
            <a:fld id="{91A9B756-C775-45EA-9269-AB52F48C3883}" type="slidenum">
              <a:rPr lang="en-US" altLang="zh-TW" smtClean="0"/>
              <a:pPr>
                <a:defRPr/>
              </a:pPr>
              <a:t>59</a:t>
            </a:fld>
            <a:endParaRPr lang="en-US" altLang="zh-TW"/>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438400" y="368300"/>
            <a:ext cx="5105400" cy="973138"/>
          </a:xfrm>
          <a:noFill/>
          <a:ln/>
        </p:spPr>
        <p:txBody>
          <a:bodyPr/>
          <a:lstStyle/>
          <a:p>
            <a:r>
              <a:rPr lang="en-US" altLang="zh-TW" sz="3800" dirty="0">
                <a:solidFill>
                  <a:schemeClr val="tx1"/>
                </a:solidFill>
                <a:latin typeface="Verdana" pitchFamily="34" charset="0"/>
                <a:ea typeface="新細明體" charset="-120"/>
              </a:rPr>
              <a:t>The Medici Family</a:t>
            </a:r>
            <a:r>
              <a:rPr lang="en-US" altLang="zh-TW" sz="3800" dirty="0">
                <a:solidFill>
                  <a:schemeClr val="tx1"/>
                </a:solidFill>
                <a:latin typeface="Palatino Linotype" pitchFamily="18" charset="0"/>
                <a:ea typeface="新細明體" charset="-120"/>
              </a:rPr>
              <a:t/>
            </a:r>
            <a:br>
              <a:rPr lang="en-US" altLang="zh-TW" sz="3800" dirty="0">
                <a:solidFill>
                  <a:schemeClr val="tx1"/>
                </a:solidFill>
                <a:latin typeface="Palatino Linotype" pitchFamily="18" charset="0"/>
                <a:ea typeface="新細明體" charset="-120"/>
              </a:rPr>
            </a:br>
            <a:endParaRPr lang="en-US" altLang="zh-TW" sz="3800" dirty="0">
              <a:solidFill>
                <a:schemeClr val="tx1"/>
              </a:solidFill>
              <a:latin typeface="Palatino Linotype" pitchFamily="18" charset="0"/>
              <a:ea typeface="新細明體" charset="-120"/>
            </a:endParaRPr>
          </a:p>
        </p:txBody>
      </p:sp>
      <p:sp>
        <p:nvSpPr>
          <p:cNvPr id="11267" name="Rectangle 3"/>
          <p:cNvSpPr>
            <a:spLocks noGrp="1" noChangeArrowheads="1"/>
          </p:cNvSpPr>
          <p:nvPr>
            <p:ph type="body" idx="1"/>
          </p:nvPr>
        </p:nvSpPr>
        <p:spPr>
          <a:xfrm>
            <a:off x="827088" y="2528888"/>
            <a:ext cx="7489825" cy="3492400"/>
          </a:xfrm>
          <a:noFill/>
          <a:ln/>
        </p:spPr>
        <p:txBody>
          <a:bodyPr/>
          <a:lstStyle/>
          <a:p>
            <a:pPr>
              <a:lnSpc>
                <a:spcPct val="80000"/>
              </a:lnSpc>
            </a:pPr>
            <a:r>
              <a:rPr lang="en-US" altLang="zh-TW" sz="2000" dirty="0">
                <a:latin typeface="Verdana" pitchFamily="34" charset="0"/>
                <a:ea typeface="新細明體" charset="-120"/>
              </a:rPr>
              <a:t>The family was powerful and influential from the 13th to 17th century.</a:t>
            </a:r>
          </a:p>
          <a:p>
            <a:pPr algn="just">
              <a:lnSpc>
                <a:spcPct val="80000"/>
              </a:lnSpc>
            </a:pPr>
            <a:r>
              <a:rPr lang="en-US" altLang="zh-TW" sz="2000" dirty="0">
                <a:latin typeface="Verdana" pitchFamily="34" charset="0"/>
                <a:ea typeface="新細明體" charset="-120"/>
              </a:rPr>
              <a:t>Estimates suggest that the Medici family was for a period of time the wealthiest family in Europe. </a:t>
            </a:r>
          </a:p>
          <a:p>
            <a:pPr algn="just">
              <a:lnSpc>
                <a:spcPct val="80000"/>
              </a:lnSpc>
            </a:pPr>
            <a:r>
              <a:rPr lang="en-US" altLang="zh-TW" sz="2000" dirty="0">
                <a:latin typeface="Verdana" pitchFamily="34" charset="0"/>
                <a:ea typeface="新細明體" charset="-120"/>
              </a:rPr>
              <a:t>The Medici Bank was one of the most prosperous and most respected in Europe.</a:t>
            </a:r>
          </a:p>
          <a:p>
            <a:pPr algn="just">
              <a:lnSpc>
                <a:spcPct val="80000"/>
              </a:lnSpc>
            </a:pPr>
            <a:r>
              <a:rPr lang="en-US" altLang="zh-TW" sz="2000" dirty="0">
                <a:latin typeface="Verdana" pitchFamily="34" charset="0"/>
                <a:ea typeface="新細明體" charset="-120"/>
              </a:rPr>
              <a:t>The family acquired political power initially in Florence, and later in wider Italy and Europe. </a:t>
            </a:r>
          </a:p>
          <a:p>
            <a:pPr>
              <a:lnSpc>
                <a:spcPct val="80000"/>
              </a:lnSpc>
            </a:pPr>
            <a:r>
              <a:rPr lang="en-US" altLang="zh-TW" sz="2000" dirty="0">
                <a:latin typeface="Verdana" pitchFamily="34" charset="0"/>
                <a:ea typeface="新細明體" charset="-120"/>
              </a:rPr>
              <a:t>The family produced three popes (Leo X, Clement VII, and Leo XI), and  Lorenzo </a:t>
            </a:r>
            <a:r>
              <a:rPr lang="en-US" altLang="zh-TW" sz="2000" dirty="0" err="1">
                <a:latin typeface="Verdana" pitchFamily="34" charset="0"/>
                <a:ea typeface="新細明體" charset="-120"/>
              </a:rPr>
              <a:t>il</a:t>
            </a:r>
            <a:r>
              <a:rPr lang="en-US" altLang="zh-TW" sz="2000" dirty="0">
                <a:latin typeface="Verdana" pitchFamily="34" charset="0"/>
                <a:ea typeface="新細明體" charset="-120"/>
              </a:rPr>
              <a:t> </a:t>
            </a:r>
            <a:r>
              <a:rPr lang="en-US" altLang="zh-TW" sz="2000" dirty="0" err="1">
                <a:latin typeface="Verdana" pitchFamily="34" charset="0"/>
                <a:ea typeface="新細明體" charset="-120"/>
              </a:rPr>
              <a:t>Magnifico</a:t>
            </a:r>
            <a:r>
              <a:rPr lang="en-US" altLang="zh-TW" sz="2000" dirty="0">
                <a:latin typeface="Verdana" pitchFamily="34" charset="0"/>
                <a:ea typeface="新細明體" charset="-120"/>
              </a:rPr>
              <a:t>, Ruler of Florence, patron of some of the most famous works of renaissance art.</a:t>
            </a:r>
          </a:p>
          <a:p>
            <a:pPr algn="just">
              <a:lnSpc>
                <a:spcPct val="80000"/>
              </a:lnSpc>
              <a:buFont typeface="Wingdings" pitchFamily="2" charset="2"/>
              <a:buNone/>
            </a:pPr>
            <a:endParaRPr lang="en-US" altLang="zh-TW" sz="2000" dirty="0">
              <a:latin typeface="Verdana" pitchFamily="34" charset="0"/>
              <a:ea typeface="新細明體" charset="-120"/>
            </a:endParaRPr>
          </a:p>
          <a:p>
            <a:pPr algn="just">
              <a:lnSpc>
                <a:spcPct val="80000"/>
              </a:lnSpc>
            </a:pPr>
            <a:endParaRPr lang="en-US" altLang="zh-TW" sz="2000" dirty="0">
              <a:latin typeface="Verdana" pitchFamily="34" charset="0"/>
              <a:ea typeface="新細明體" charset="-120"/>
            </a:endParaRPr>
          </a:p>
        </p:txBody>
      </p:sp>
      <p:pic>
        <p:nvPicPr>
          <p:cNvPr id="11268" name="Picture 4"/>
          <p:cNvPicPr>
            <a:picLocks noChangeArrowheads="1"/>
          </p:cNvPicPr>
          <p:nvPr/>
        </p:nvPicPr>
        <p:blipFill>
          <a:blip r:embed="rId3" cstate="print"/>
          <a:srcRect/>
          <a:stretch>
            <a:fillRect/>
          </a:stretch>
        </p:blipFill>
        <p:spPr bwMode="auto">
          <a:xfrm>
            <a:off x="457200" y="304800"/>
            <a:ext cx="1992313" cy="1758950"/>
          </a:xfrm>
          <a:prstGeom prst="rect">
            <a:avLst/>
          </a:prstGeom>
          <a:noFill/>
          <a:ln w="9525">
            <a:noFill/>
            <a:miter lim="800000"/>
            <a:headEnd/>
            <a:tailEnd/>
          </a:ln>
          <a:effectLst/>
        </p:spPr>
      </p:pic>
    </p:spTree>
  </p:cSld>
  <p:clrMapOvr>
    <a:masterClrMapping/>
  </p:clrMapOvr>
  <p:transition>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259106"/>
            <a:ext cx="1943914" cy="4230061"/>
          </a:xfrm>
          <a:prstGeom prst="rect">
            <a:avLst/>
          </a:prstGeom>
          <a:noFill/>
        </p:spPr>
      </p:pic>
      <p:pic>
        <p:nvPicPr>
          <p:cNvPr id="3" name="Picture 3"/>
          <p:cNvPicPr>
            <a:picLocks noChangeAspect="1" noChangeArrowheads="1"/>
          </p:cNvPicPr>
          <p:nvPr/>
        </p:nvPicPr>
        <p:blipFill>
          <a:blip r:embed="rId3" cstate="print"/>
          <a:srcRect/>
          <a:stretch>
            <a:fillRect/>
          </a:stretch>
        </p:blipFill>
        <p:spPr bwMode="auto">
          <a:xfrm>
            <a:off x="6906869" y="3065930"/>
            <a:ext cx="1455221" cy="1890272"/>
          </a:xfrm>
          <a:prstGeom prst="rect">
            <a:avLst/>
          </a:prstGeom>
          <a:noFill/>
        </p:spPr>
      </p:pic>
      <p:pic>
        <p:nvPicPr>
          <p:cNvPr id="5" name="Picture 3"/>
          <p:cNvPicPr>
            <a:picLocks noChangeAspect="1" noChangeArrowheads="1"/>
          </p:cNvPicPr>
          <p:nvPr/>
        </p:nvPicPr>
        <p:blipFill>
          <a:blip r:embed="rId4" cstate="print"/>
          <a:srcRect/>
          <a:stretch>
            <a:fillRect/>
          </a:stretch>
        </p:blipFill>
        <p:spPr bwMode="auto">
          <a:xfrm>
            <a:off x="5169292" y="5659291"/>
            <a:ext cx="3149359" cy="829876"/>
          </a:xfrm>
          <a:prstGeom prst="rect">
            <a:avLst/>
          </a:prstGeom>
          <a:noFill/>
        </p:spPr>
      </p:pic>
      <p:sp>
        <p:nvSpPr>
          <p:cNvPr id="2" name="TextBox 1"/>
          <p:cNvSpPr txBox="1"/>
          <p:nvPr/>
        </p:nvSpPr>
        <p:spPr>
          <a:xfrm>
            <a:off x="2476047" y="806824"/>
            <a:ext cx="5273880" cy="540615"/>
          </a:xfrm>
          <a:prstGeom prst="rect">
            <a:avLst/>
          </a:prstGeom>
          <a:noFill/>
        </p:spPr>
        <p:txBody>
          <a:bodyPr wrap="none" lIns="0" tIns="0" rIns="0" bIns="40087" rtlCol="0">
            <a:spAutoFit/>
          </a:bodyPr>
          <a:lstStyle/>
          <a:p>
            <a:pPr>
              <a:lnSpc>
                <a:spcPts val="3858"/>
              </a:lnSpc>
            </a:pPr>
            <a:r>
              <a:rPr lang="en-US" altLang="zh-CN" sz="3500" b="1" dirty="0" smtClean="0">
                <a:solidFill>
                  <a:srgbClr val="666666"/>
                </a:solidFill>
                <a:latin typeface="Times New Roman" pitchFamily="18" charset="0"/>
                <a:cs typeface="Times New Roman" pitchFamily="18" charset="0"/>
              </a:rPr>
              <a:t>Apple:</a:t>
            </a:r>
            <a:r>
              <a:rPr lang="en-US" altLang="zh-CN" sz="3500" dirty="0" smtClean="0">
                <a:latin typeface="Times New Roman" pitchFamily="18" charset="0"/>
                <a:cs typeface="Times New Roman" pitchFamily="18" charset="0"/>
              </a:rPr>
              <a:t> </a:t>
            </a:r>
            <a:r>
              <a:rPr lang="en-US" altLang="zh-CN" sz="3500" b="1" dirty="0" smtClean="0">
                <a:solidFill>
                  <a:srgbClr val="666666"/>
                </a:solidFill>
                <a:latin typeface="Times New Roman" pitchFamily="18" charset="0"/>
                <a:cs typeface="Times New Roman" pitchFamily="18" charset="0"/>
              </a:rPr>
              <a:t>8</a:t>
            </a:r>
            <a:r>
              <a:rPr lang="en-US" altLang="zh-CN" sz="3500" dirty="0" smtClean="0">
                <a:latin typeface="Times New Roman" pitchFamily="18" charset="0"/>
                <a:cs typeface="Times New Roman" pitchFamily="18" charset="0"/>
              </a:rPr>
              <a:t> </a:t>
            </a:r>
            <a:r>
              <a:rPr lang="en-US" altLang="zh-CN" sz="3500" b="1" dirty="0" smtClean="0">
                <a:solidFill>
                  <a:srgbClr val="666666"/>
                </a:solidFill>
                <a:latin typeface="Times New Roman" pitchFamily="18" charset="0"/>
                <a:cs typeface="Times New Roman" pitchFamily="18" charset="0"/>
              </a:rPr>
              <a:t>Easy</a:t>
            </a:r>
            <a:r>
              <a:rPr lang="en-US" altLang="zh-CN" sz="3500" dirty="0" smtClean="0">
                <a:latin typeface="Times New Roman" pitchFamily="18" charset="0"/>
                <a:cs typeface="Times New Roman" pitchFamily="18" charset="0"/>
              </a:rPr>
              <a:t> </a:t>
            </a:r>
            <a:r>
              <a:rPr lang="en-US" altLang="zh-CN" sz="3500" b="1" dirty="0" smtClean="0">
                <a:solidFill>
                  <a:srgbClr val="666666"/>
                </a:solidFill>
                <a:latin typeface="Times New Roman" pitchFamily="18" charset="0"/>
                <a:cs typeface="Times New Roman" pitchFamily="18" charset="0"/>
              </a:rPr>
              <a:t>Steps</a:t>
            </a:r>
            <a:r>
              <a:rPr lang="en-US" altLang="zh-CN" sz="3500" dirty="0" smtClean="0">
                <a:latin typeface="Times New Roman" pitchFamily="18" charset="0"/>
                <a:cs typeface="Times New Roman" pitchFamily="18" charset="0"/>
              </a:rPr>
              <a:t> </a:t>
            </a:r>
            <a:r>
              <a:rPr lang="en-US" altLang="zh-CN" sz="3500" b="1" dirty="0" smtClean="0">
                <a:solidFill>
                  <a:srgbClr val="666666"/>
                </a:solidFill>
                <a:latin typeface="Times New Roman" pitchFamily="18" charset="0"/>
                <a:cs typeface="Times New Roman" pitchFamily="18" charset="0"/>
              </a:rPr>
              <a:t>to</a:t>
            </a:r>
            <a:r>
              <a:rPr lang="en-US" altLang="zh-CN" sz="3500" dirty="0" smtClean="0">
                <a:latin typeface="Times New Roman" pitchFamily="18" charset="0"/>
                <a:cs typeface="Times New Roman" pitchFamily="18" charset="0"/>
              </a:rPr>
              <a:t> </a:t>
            </a:r>
            <a:r>
              <a:rPr lang="en-US" altLang="zh-CN" sz="3500" b="1" dirty="0" smtClean="0">
                <a:solidFill>
                  <a:srgbClr val="666666"/>
                </a:solidFill>
                <a:latin typeface="Times New Roman" pitchFamily="18" charset="0"/>
                <a:cs typeface="Times New Roman" pitchFamily="18" charset="0"/>
              </a:rPr>
              <a:t>Beat</a:t>
            </a:r>
          </a:p>
        </p:txBody>
      </p:sp>
      <p:sp>
        <p:nvSpPr>
          <p:cNvPr id="6" name="TextBox 1"/>
          <p:cNvSpPr txBox="1"/>
          <p:nvPr/>
        </p:nvSpPr>
        <p:spPr>
          <a:xfrm>
            <a:off x="3464294" y="1360074"/>
            <a:ext cx="4453079" cy="540615"/>
          </a:xfrm>
          <a:prstGeom prst="rect">
            <a:avLst/>
          </a:prstGeom>
          <a:noFill/>
        </p:spPr>
        <p:txBody>
          <a:bodyPr wrap="none" lIns="0" tIns="0" rIns="0" bIns="40087" rtlCol="0">
            <a:spAutoFit/>
          </a:bodyPr>
          <a:lstStyle/>
          <a:p>
            <a:pPr>
              <a:lnSpc>
                <a:spcPts val="3858"/>
              </a:lnSpc>
            </a:pPr>
            <a:r>
              <a:rPr lang="en-US" altLang="zh-CN" sz="3500" b="1" dirty="0" smtClean="0">
                <a:solidFill>
                  <a:srgbClr val="666666"/>
                </a:solidFill>
                <a:latin typeface="Times New Roman" pitchFamily="18" charset="0"/>
                <a:cs typeface="Times New Roman" pitchFamily="18" charset="0"/>
              </a:rPr>
              <a:t>Microsoft</a:t>
            </a:r>
            <a:r>
              <a:rPr lang="en-US" altLang="zh-CN" sz="3500" dirty="0" smtClean="0">
                <a:latin typeface="Times New Roman" pitchFamily="18" charset="0"/>
                <a:cs typeface="Times New Roman" pitchFamily="18" charset="0"/>
              </a:rPr>
              <a:t> </a:t>
            </a:r>
            <a:r>
              <a:rPr lang="en-US" altLang="zh-CN" sz="3500" b="1" dirty="0" smtClean="0">
                <a:solidFill>
                  <a:srgbClr val="666666"/>
                </a:solidFill>
                <a:latin typeface="Times New Roman" pitchFamily="18" charset="0"/>
                <a:cs typeface="Times New Roman" pitchFamily="18" charset="0"/>
              </a:rPr>
              <a:t>(and</a:t>
            </a:r>
            <a:r>
              <a:rPr lang="en-US" altLang="zh-CN" sz="3500" dirty="0" smtClean="0">
                <a:latin typeface="Times New Roman" pitchFamily="18" charset="0"/>
                <a:cs typeface="Times New Roman" pitchFamily="18" charset="0"/>
              </a:rPr>
              <a:t> </a:t>
            </a:r>
            <a:r>
              <a:rPr lang="en-US" altLang="zh-CN" sz="3500" b="1" dirty="0" smtClean="0">
                <a:solidFill>
                  <a:srgbClr val="666666"/>
                </a:solidFill>
                <a:latin typeface="Times New Roman" pitchFamily="18" charset="0"/>
                <a:cs typeface="Times New Roman" pitchFamily="18" charset="0"/>
              </a:rPr>
              <a:t>Google)</a:t>
            </a:r>
          </a:p>
        </p:txBody>
      </p:sp>
      <p:sp>
        <p:nvSpPr>
          <p:cNvPr id="7" name="TextBox 1"/>
          <p:cNvSpPr txBox="1"/>
          <p:nvPr/>
        </p:nvSpPr>
        <p:spPr>
          <a:xfrm>
            <a:off x="6624513" y="2178424"/>
            <a:ext cx="1570943" cy="284135"/>
          </a:xfrm>
          <a:prstGeom prst="rect">
            <a:avLst/>
          </a:prstGeom>
          <a:noFill/>
        </p:spPr>
        <p:txBody>
          <a:bodyPr wrap="none" lIns="0" tIns="0" rIns="0" bIns="40087" rtlCol="0">
            <a:spAutoFit/>
          </a:bodyPr>
          <a:lstStyle/>
          <a:p>
            <a:pPr>
              <a:lnSpc>
                <a:spcPts val="1929"/>
              </a:lnSpc>
            </a:pPr>
            <a:r>
              <a:rPr lang="en-US" altLang="zh-CN" sz="1800" b="1" dirty="0" smtClean="0">
                <a:solidFill>
                  <a:srgbClr val="666666"/>
                </a:solidFill>
                <a:latin typeface="Times New Roman" pitchFamily="18" charset="0"/>
                <a:cs typeface="Times New Roman" pitchFamily="18" charset="0"/>
              </a:rPr>
              <a:t>Paris,</a:t>
            </a:r>
            <a:r>
              <a:rPr lang="en-US" altLang="zh-CN" sz="1800" dirty="0" smtClean="0">
                <a:latin typeface="Times New Roman" pitchFamily="18" charset="0"/>
                <a:cs typeface="Times New Roman" pitchFamily="18" charset="0"/>
              </a:rPr>
              <a:t> </a:t>
            </a:r>
            <a:r>
              <a:rPr lang="en-US" altLang="zh-CN" sz="1800" b="1" dirty="0" smtClean="0">
                <a:solidFill>
                  <a:srgbClr val="666666"/>
                </a:solidFill>
                <a:latin typeface="Times New Roman" pitchFamily="18" charset="0"/>
                <a:cs typeface="Times New Roman" pitchFamily="18" charset="0"/>
              </a:rPr>
              <a:t>July</a:t>
            </a:r>
            <a:r>
              <a:rPr lang="en-US" altLang="zh-CN" sz="1800" dirty="0" smtClean="0">
                <a:latin typeface="Times New Roman" pitchFamily="18" charset="0"/>
                <a:cs typeface="Times New Roman" pitchFamily="18" charset="0"/>
              </a:rPr>
              <a:t> </a:t>
            </a:r>
            <a:r>
              <a:rPr lang="en-US" altLang="zh-CN" sz="1800" b="1" dirty="0" smtClean="0">
                <a:solidFill>
                  <a:srgbClr val="666666"/>
                </a:solidFill>
                <a:latin typeface="Times New Roman" pitchFamily="18" charset="0"/>
                <a:cs typeface="Times New Roman" pitchFamily="18" charset="0"/>
              </a:rPr>
              <a:t>2010</a:t>
            </a:r>
          </a:p>
        </p:txBody>
      </p:sp>
      <p:sp>
        <p:nvSpPr>
          <p:cNvPr id="10" name="投影片編號版面配置區 9"/>
          <p:cNvSpPr>
            <a:spLocks noGrp="1"/>
          </p:cNvSpPr>
          <p:nvPr>
            <p:ph type="sldNum" sz="quarter" idx="12"/>
          </p:nvPr>
        </p:nvSpPr>
        <p:spPr/>
        <p:txBody>
          <a:bodyPr/>
          <a:lstStyle/>
          <a:p>
            <a:pPr>
              <a:defRPr/>
            </a:pPr>
            <a:fld id="{8278A42D-3233-4C27-8266-CD8F709F771F}" type="slidenum">
              <a:rPr lang="en-US" altLang="zh-TW" smtClean="0"/>
              <a:pPr>
                <a:defRPr/>
              </a:pPr>
              <a:t>60</a:t>
            </a:fld>
            <a:endParaRPr lang="en-US" altLang="zh-TW" dirty="0"/>
          </a:p>
        </p:txBody>
      </p:sp>
      <p:sp>
        <p:nvSpPr>
          <p:cNvPr id="11" name="文字方塊 10"/>
          <p:cNvSpPr txBox="1"/>
          <p:nvPr/>
        </p:nvSpPr>
        <p:spPr>
          <a:xfrm>
            <a:off x="5292080" y="6519446"/>
            <a:ext cx="2231701" cy="276999"/>
          </a:xfrm>
          <a:prstGeom prst="rect">
            <a:avLst/>
          </a:prstGeom>
          <a:noFill/>
        </p:spPr>
        <p:txBody>
          <a:bodyPr wrap="none" rtlCol="0">
            <a:spAutoFit/>
          </a:bodyPr>
          <a:lstStyle/>
          <a:p>
            <a:r>
              <a:rPr lang="en-US" altLang="zh-TW" sz="1200" dirty="0" smtClean="0"/>
              <a:t>Courtesy of </a:t>
            </a:r>
            <a:r>
              <a:rPr lang="en-US" altLang="zh-TW" sz="1200" dirty="0" err="1" smtClean="0"/>
              <a:t>FaberNovel</a:t>
            </a:r>
            <a:r>
              <a:rPr lang="en-US" altLang="zh-TW" sz="1200" dirty="0" smtClean="0"/>
              <a:t>, 2010</a:t>
            </a:r>
            <a:endParaRPr lang="zh-TW" altLang="en-US" sz="12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3" name="Picture 3"/>
          <p:cNvPicPr>
            <a:picLocks noChangeAspect="1" noChangeArrowheads="1"/>
          </p:cNvPicPr>
          <p:nvPr/>
        </p:nvPicPr>
        <p:blipFill>
          <a:blip r:embed="rId3" cstate="print"/>
          <a:srcRect/>
          <a:stretch>
            <a:fillRect/>
          </a:stretch>
        </p:blipFill>
        <p:spPr bwMode="auto">
          <a:xfrm>
            <a:off x="7276105" y="6316276"/>
            <a:ext cx="499553" cy="207469"/>
          </a:xfrm>
          <a:prstGeom prst="rect">
            <a:avLst/>
          </a:prstGeom>
          <a:noFill/>
        </p:spPr>
      </p:pic>
      <p:sp>
        <p:nvSpPr>
          <p:cNvPr id="2" name="TextBox 1"/>
          <p:cNvSpPr txBox="1"/>
          <p:nvPr/>
        </p:nvSpPr>
        <p:spPr>
          <a:xfrm>
            <a:off x="8166613" y="6304750"/>
            <a:ext cx="89768"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3</a:t>
            </a:r>
          </a:p>
        </p:txBody>
      </p:sp>
      <p:sp>
        <p:nvSpPr>
          <p:cNvPr id="5"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6" name="TextBox 1"/>
          <p:cNvSpPr txBox="1"/>
          <p:nvPr/>
        </p:nvSpPr>
        <p:spPr>
          <a:xfrm>
            <a:off x="1281463" y="899032"/>
            <a:ext cx="7412286" cy="5477864"/>
          </a:xfrm>
          <a:prstGeom prst="rect">
            <a:avLst/>
          </a:prstGeom>
          <a:noFill/>
        </p:spPr>
        <p:txBody>
          <a:bodyPr wrap="none" lIns="0" tIns="0" rIns="0" bIns="40087" rtlCol="0">
            <a:spAutoFit/>
          </a:bodyPr>
          <a:lstStyle/>
          <a:p>
            <a:pPr>
              <a:lnSpc>
                <a:spcPts val="2718"/>
              </a:lnSpc>
              <a:tabLst>
                <a:tab pos="111354" algn="l"/>
                <a:tab pos="7026412" algn="l"/>
              </a:tabLst>
            </a:pPr>
            <a:r>
              <a:rPr lang="en-US" altLang="zh-CN" sz="2500" b="1" dirty="0" smtClean="0">
                <a:solidFill>
                  <a:srgbClr val="666666"/>
                </a:solidFill>
                <a:latin typeface="Times New Roman" pitchFamily="18" charset="0"/>
                <a:cs typeface="Times New Roman" pitchFamily="18" charset="0"/>
              </a:rPr>
              <a:t>Table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of</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contents</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017"/>
              </a:lnSpc>
              <a:tabLst>
                <a:tab pos="111354" algn="l"/>
                <a:tab pos="7026412" algn="l"/>
              </a:tabLst>
            </a:pPr>
            <a:r>
              <a:rPr lang="en-US" altLang="zh-CN" dirty="0" smtClean="0"/>
              <a:t>	</a:t>
            </a:r>
            <a:r>
              <a:rPr lang="en-US" altLang="zh-CN" sz="1400" dirty="0" smtClean="0">
                <a:solidFill>
                  <a:srgbClr val="303188"/>
                </a:solidFill>
                <a:latin typeface="Times New Roman" pitchFamily="18" charset="0"/>
                <a:cs typeface="Times New Roman" pitchFamily="18" charset="0"/>
              </a:rPr>
              <a:t>Introduction</a:t>
            </a:r>
          </a:p>
          <a:p>
            <a:pPr>
              <a:lnSpc>
                <a:spcPts val="877"/>
              </a:lnSpc>
            </a:pPr>
            <a:endParaRPr lang="en-US" altLang="zh-CN" dirty="0" smtClean="0"/>
          </a:p>
          <a:p>
            <a:pPr>
              <a:lnSpc>
                <a:spcPts val="877"/>
              </a:lnSpc>
            </a:pPr>
            <a:endParaRPr lang="en-US" altLang="zh-CN" dirty="0" smtClean="0"/>
          </a:p>
          <a:p>
            <a:pPr>
              <a:lnSpc>
                <a:spcPts val="2192"/>
              </a:lnSpc>
              <a:tabLst>
                <a:tab pos="111354" algn="l"/>
                <a:tab pos="7026412"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Step</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#1:</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Believe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in</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the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simple</a:t>
            </a:r>
          </a:p>
          <a:p>
            <a:pPr>
              <a:lnSpc>
                <a:spcPts val="2017"/>
              </a:lnSpc>
              <a:tabLst>
                <a:tab pos="111354" algn="l"/>
                <a:tab pos="7026412"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Step</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#2:</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Design</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full</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experience</a:t>
            </a:r>
          </a:p>
          <a:p>
            <a:pPr>
              <a:lnSpc>
                <a:spcPts val="2017"/>
              </a:lnSpc>
              <a:tabLst>
                <a:tab pos="111354" algn="l"/>
                <a:tab pos="7026412"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Step</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#3:</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Lock</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customers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in</a:t>
            </a:r>
          </a:p>
          <a:p>
            <a:pPr>
              <a:lnSpc>
                <a:spcPts val="2017"/>
              </a:lnSpc>
              <a:tabLst>
                <a:tab pos="111354" algn="l"/>
                <a:tab pos="7026412"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Step</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#4:</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Sell</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at</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premium</a:t>
            </a:r>
          </a:p>
          <a:p>
            <a:pPr>
              <a:lnSpc>
                <a:spcPts val="2017"/>
              </a:lnSpc>
              <a:tabLst>
                <a:tab pos="111354" algn="l"/>
                <a:tab pos="7026412"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Step</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#5:</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Cross-sell</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your</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product</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line</a:t>
            </a:r>
          </a:p>
          <a:p>
            <a:pPr>
              <a:lnSpc>
                <a:spcPts val="2017"/>
              </a:lnSpc>
              <a:tabLst>
                <a:tab pos="111354" algn="l"/>
                <a:tab pos="7026412"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Step</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#6:</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Balance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control</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vs.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freedom</a:t>
            </a:r>
          </a:p>
          <a:p>
            <a:pPr>
              <a:lnSpc>
                <a:spcPts val="2017"/>
              </a:lnSpc>
              <a:tabLst>
                <a:tab pos="111354" algn="l"/>
                <a:tab pos="7026412"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Step</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#7:</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Think</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different</a:t>
            </a:r>
          </a:p>
          <a:p>
            <a:pPr>
              <a:lnSpc>
                <a:spcPts val="2104"/>
              </a:lnSpc>
              <a:tabLst>
                <a:tab pos="111354" algn="l"/>
                <a:tab pos="7026412"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Step</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#8:</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Assess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risks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and</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competition</a:t>
            </a:r>
          </a:p>
          <a:p>
            <a:pPr>
              <a:lnSpc>
                <a:spcPts val="2017"/>
              </a:lnSpc>
              <a:tabLst>
                <a:tab pos="111354" algn="l"/>
                <a:tab pos="7026412"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Conclusion:</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happily</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ever</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after</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Apple?</a:t>
            </a:r>
          </a:p>
          <a:p>
            <a:pPr>
              <a:lnSpc>
                <a:spcPts val="877"/>
              </a:lnSpc>
            </a:pPr>
            <a:endParaRPr lang="en-US" altLang="zh-CN" dirty="0" smtClean="0"/>
          </a:p>
          <a:p>
            <a:pPr>
              <a:lnSpc>
                <a:spcPts val="877"/>
              </a:lnSpc>
            </a:pPr>
            <a:endParaRPr lang="en-US" altLang="zh-CN" dirty="0" smtClean="0"/>
          </a:p>
          <a:p>
            <a:pPr>
              <a:lnSpc>
                <a:spcPts val="2280"/>
              </a:lnSpc>
              <a:tabLst>
                <a:tab pos="111354" algn="l"/>
                <a:tab pos="7026412" algn="l"/>
              </a:tabLst>
            </a:pPr>
            <a:r>
              <a:rPr lang="en-US" altLang="zh-CN" dirty="0" smtClean="0"/>
              <a:t>	</a:t>
            </a:r>
            <a:r>
              <a:rPr lang="en-US" altLang="zh-CN" sz="1400" dirty="0" smtClean="0">
                <a:solidFill>
                  <a:srgbClr val="303188"/>
                </a:solidFill>
                <a:latin typeface="Times New Roman" pitchFamily="18" charset="0"/>
                <a:cs typeface="Times New Roman" pitchFamily="18" charset="0"/>
              </a:rPr>
              <a:t>Appendixes:</a:t>
            </a:r>
            <a:r>
              <a:rPr lang="en-US" altLang="zh-CN" sz="1400" dirty="0" smtClean="0">
                <a:latin typeface="Times New Roman" pitchFamily="18" charset="0"/>
                <a:cs typeface="Times New Roman" pitchFamily="18" charset="0"/>
              </a:rPr>
              <a:t> </a:t>
            </a:r>
            <a:r>
              <a:rPr lang="en-US" altLang="zh-CN" sz="1400" dirty="0" smtClean="0">
                <a:solidFill>
                  <a:srgbClr val="303188"/>
                </a:solidFill>
                <a:latin typeface="Times New Roman" pitchFamily="18" charset="0"/>
                <a:cs typeface="Times New Roman" pitchFamily="18" charset="0"/>
              </a:rPr>
              <a:t>Glossary</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841"/>
              </a:lnSpc>
              <a:tabLst>
                <a:tab pos="111354" algn="l"/>
                <a:tab pos="7026412" algn="l"/>
              </a:tabLst>
            </a:pPr>
            <a:r>
              <a:rPr lang="en-US" altLang="zh-CN" dirty="0" smtClean="0"/>
              <a:t>		</a:t>
            </a:r>
            <a:r>
              <a:rPr lang="en-US" altLang="zh-CN" sz="900" dirty="0" smtClean="0">
                <a:solidFill>
                  <a:srgbClr val="B2B2B2"/>
                </a:solidFill>
                <a:latin typeface="Times New Roman" pitchFamily="18" charset="0"/>
                <a:cs typeface="Times New Roman" pitchFamily="18" charset="0"/>
              </a:rPr>
              <a:t>..…….</a:t>
            </a:r>
          </a:p>
        </p:txBody>
      </p:sp>
      <p:sp>
        <p:nvSpPr>
          <p:cNvPr id="9" name="投影片編號版面配置區 8"/>
          <p:cNvSpPr>
            <a:spLocks noGrp="1"/>
          </p:cNvSpPr>
          <p:nvPr>
            <p:ph type="sldNum" sz="quarter" idx="12"/>
          </p:nvPr>
        </p:nvSpPr>
        <p:spPr/>
        <p:txBody>
          <a:bodyPr/>
          <a:lstStyle/>
          <a:p>
            <a:pPr>
              <a:defRPr/>
            </a:pPr>
            <a:fld id="{8278A42D-3233-4C27-8266-CD8F709F771F}" type="slidenum">
              <a:rPr lang="en-US" altLang="zh-TW" smtClean="0"/>
              <a:pPr>
                <a:defRPr/>
              </a:pPr>
              <a:t>61</a:t>
            </a:fld>
            <a:endParaRPr lang="en-US" altLang="zh-TW"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5402255" y="2384347"/>
            <a:ext cx="244346" cy="46103"/>
          </a:xfrm>
          <a:custGeom>
            <a:avLst/>
            <a:gdLst>
              <a:gd name="connsiteX0" fmla="*/ 12700 w 285749"/>
              <a:gd name="connsiteY0" fmla="*/ 12700 h 50799"/>
              <a:gd name="connsiteX1" fmla="*/ 273049 w 285749"/>
              <a:gd name="connsiteY1" fmla="*/ 14286 h 50799"/>
            </a:gdLst>
            <a:ahLst/>
            <a:cxnLst>
              <a:cxn ang="0">
                <a:pos x="connsiteX0" y="connsiteY0"/>
              </a:cxn>
              <a:cxn ang="1">
                <a:pos x="connsiteX1" y="connsiteY1"/>
              </a:cxn>
            </a:cxnLst>
            <a:rect l="l" t="t" r="r" b="b"/>
            <a:pathLst>
              <a:path w="285749" h="50799">
                <a:moveTo>
                  <a:pt x="12700" y="12700"/>
                </a:moveTo>
                <a:lnTo>
                  <a:pt x="273049" y="14286"/>
                </a:lnTo>
              </a:path>
            </a:pathLst>
          </a:custGeom>
          <a:ln w="25400">
            <a:solidFill>
              <a:srgbClr val="EC008C">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sp>
        <p:nvSpPr>
          <p:cNvPr id="5" name="Freeform 3"/>
          <p:cNvSpPr/>
          <p:nvPr/>
        </p:nvSpPr>
        <p:spPr>
          <a:xfrm>
            <a:off x="5399540" y="2588935"/>
            <a:ext cx="244345" cy="46103"/>
          </a:xfrm>
          <a:custGeom>
            <a:avLst/>
            <a:gdLst>
              <a:gd name="connsiteX0" fmla="*/ 12700 w 285748"/>
              <a:gd name="connsiteY0" fmla="*/ 12700 h 50799"/>
              <a:gd name="connsiteX1" fmla="*/ 273048 w 285748"/>
              <a:gd name="connsiteY1" fmla="*/ 14286 h 50799"/>
            </a:gdLst>
            <a:ahLst/>
            <a:cxnLst>
              <a:cxn ang="0">
                <a:pos x="connsiteX0" y="connsiteY0"/>
              </a:cxn>
              <a:cxn ang="1">
                <a:pos x="connsiteX1" y="connsiteY1"/>
              </a:cxn>
            </a:cxnLst>
            <a:rect l="l" t="t" r="r" b="b"/>
            <a:pathLst>
              <a:path w="285748" h="50799">
                <a:moveTo>
                  <a:pt x="12700" y="12700"/>
                </a:moveTo>
                <a:lnTo>
                  <a:pt x="273048" y="14286"/>
                </a:lnTo>
              </a:path>
            </a:pathLst>
          </a:custGeom>
          <a:ln w="25400">
            <a:solidFill>
              <a:srgbClr val="303188">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sp>
        <p:nvSpPr>
          <p:cNvPr id="6" name="Freeform 3"/>
          <p:cNvSpPr/>
          <p:nvPr/>
        </p:nvSpPr>
        <p:spPr>
          <a:xfrm>
            <a:off x="5398183" y="2799285"/>
            <a:ext cx="244345" cy="46103"/>
          </a:xfrm>
          <a:custGeom>
            <a:avLst/>
            <a:gdLst>
              <a:gd name="connsiteX0" fmla="*/ 12700 w 285748"/>
              <a:gd name="connsiteY0" fmla="*/ 12700 h 50799"/>
              <a:gd name="connsiteX1" fmla="*/ 273049 w 285748"/>
              <a:gd name="connsiteY1" fmla="*/ 14286 h 50799"/>
            </a:gdLst>
            <a:ahLst/>
            <a:cxnLst>
              <a:cxn ang="0">
                <a:pos x="connsiteX0" y="connsiteY0"/>
              </a:cxn>
              <a:cxn ang="1">
                <a:pos x="connsiteX1" y="connsiteY1"/>
              </a:cxn>
            </a:cxnLst>
            <a:rect l="l" t="t" r="r" b="b"/>
            <a:pathLst>
              <a:path w="285748" h="50799">
                <a:moveTo>
                  <a:pt x="12700" y="12700"/>
                </a:moveTo>
                <a:lnTo>
                  <a:pt x="273049" y="14286"/>
                </a:lnTo>
              </a:path>
            </a:pathLst>
          </a:custGeom>
          <a:ln w="25400">
            <a:solidFill>
              <a:srgbClr val="23AA4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7" name="Picture 3"/>
          <p:cNvPicPr>
            <a:picLocks noChangeAspect="1" noChangeArrowheads="1"/>
          </p:cNvPicPr>
          <p:nvPr/>
        </p:nvPicPr>
        <p:blipFill>
          <a:blip r:embed="rId3" cstate="print"/>
          <a:srcRect/>
          <a:stretch>
            <a:fillRect/>
          </a:stretch>
        </p:blipFill>
        <p:spPr bwMode="auto">
          <a:xfrm>
            <a:off x="2204551" y="2097741"/>
            <a:ext cx="5049834" cy="3146612"/>
          </a:xfrm>
          <a:prstGeom prst="rect">
            <a:avLst/>
          </a:prstGeom>
          <a:noFill/>
        </p:spPr>
      </p:pic>
      <p:pic>
        <p:nvPicPr>
          <p:cNvPr id="8" name="Picture 3"/>
          <p:cNvPicPr>
            <a:picLocks noChangeAspect="1" noChangeArrowheads="1"/>
          </p:cNvPicPr>
          <p:nvPr/>
        </p:nvPicPr>
        <p:blipFill>
          <a:blip r:embed="rId4" cstate="print"/>
          <a:srcRect/>
          <a:stretch>
            <a:fillRect/>
          </a:stretch>
        </p:blipFill>
        <p:spPr bwMode="auto">
          <a:xfrm>
            <a:off x="7276105" y="6316276"/>
            <a:ext cx="499553" cy="207469"/>
          </a:xfrm>
          <a:prstGeom prst="rect">
            <a:avLst/>
          </a:prstGeom>
          <a:noFill/>
        </p:spPr>
      </p:pic>
      <p:sp>
        <p:nvSpPr>
          <p:cNvPr id="2" name="TextBox 1"/>
          <p:cNvSpPr txBox="1"/>
          <p:nvPr/>
        </p:nvSpPr>
        <p:spPr>
          <a:xfrm>
            <a:off x="8166613" y="6304750"/>
            <a:ext cx="89768"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4</a:t>
            </a:r>
          </a:p>
        </p:txBody>
      </p:sp>
      <p:sp>
        <p:nvSpPr>
          <p:cNvPr id="9"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10" name="TextBox 1"/>
          <p:cNvSpPr txBox="1"/>
          <p:nvPr/>
        </p:nvSpPr>
        <p:spPr>
          <a:xfrm>
            <a:off x="738470" y="6396958"/>
            <a:ext cx="703719" cy="130247"/>
          </a:xfrm>
          <a:prstGeom prst="rect">
            <a:avLst/>
          </a:prstGeom>
          <a:noFill/>
        </p:spPr>
        <p:txBody>
          <a:bodyPr wrap="none" lIns="0" tIns="0" rIns="0" bIns="40087" rtlCol="0">
            <a:spAutoFit/>
          </a:bodyPr>
          <a:lstStyle/>
          <a:p>
            <a:pPr>
              <a:lnSpc>
                <a:spcPts val="701"/>
              </a:lnSpc>
            </a:pPr>
            <a:r>
              <a:rPr lang="en-US" altLang="zh-CN" sz="700" dirty="0" smtClean="0">
                <a:solidFill>
                  <a:srgbClr val="666666"/>
                </a:solidFill>
                <a:latin typeface="Times New Roman" pitchFamily="18" charset="0"/>
                <a:cs typeface="Times New Roman" pitchFamily="18" charset="0"/>
              </a:rPr>
              <a:t>Source: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Bloomberg</a:t>
            </a:r>
          </a:p>
        </p:txBody>
      </p:sp>
      <p:sp>
        <p:nvSpPr>
          <p:cNvPr id="11" name="TextBox 1"/>
          <p:cNvSpPr txBox="1"/>
          <p:nvPr/>
        </p:nvSpPr>
        <p:spPr>
          <a:xfrm>
            <a:off x="1281463" y="703089"/>
            <a:ext cx="7412286" cy="5721521"/>
          </a:xfrm>
          <a:prstGeom prst="rect">
            <a:avLst/>
          </a:prstGeom>
          <a:noFill/>
        </p:spPr>
        <p:txBody>
          <a:bodyPr wrap="none" lIns="0" tIns="0" rIns="0" bIns="40087" rtlCol="0">
            <a:spAutoFit/>
          </a:bodyPr>
          <a:lstStyle/>
          <a:p>
            <a:pPr>
              <a:lnSpc>
                <a:spcPts val="2718"/>
              </a:lnSpc>
              <a:tabLst>
                <a:tab pos="1358514" algn="l"/>
                <a:tab pos="1581221" algn="l"/>
                <a:tab pos="4610039" algn="l"/>
                <a:tab pos="7026412" algn="l"/>
              </a:tabLst>
            </a:pPr>
            <a:r>
              <a:rPr lang="en-US" altLang="zh-CN" sz="2500" b="1" dirty="0" smtClean="0">
                <a:solidFill>
                  <a:srgbClr val="666666"/>
                </a:solidFill>
                <a:latin typeface="Times New Roman" pitchFamily="18" charset="0"/>
                <a:cs typeface="Times New Roman" pitchFamily="18" charset="0"/>
              </a:rPr>
              <a:t>Why</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and</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how</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did</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Apple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beat</a:t>
            </a:r>
          </a:p>
          <a:p>
            <a:pPr>
              <a:lnSpc>
                <a:spcPts val="2981"/>
              </a:lnSpc>
              <a:tabLst>
                <a:tab pos="1358514" algn="l"/>
                <a:tab pos="1581221" algn="l"/>
                <a:tab pos="4610039" algn="l"/>
                <a:tab pos="7026412" algn="l"/>
              </a:tabLst>
            </a:pPr>
            <a:r>
              <a:rPr lang="en-US" altLang="zh-CN" sz="2500" b="1" dirty="0" smtClean="0">
                <a:solidFill>
                  <a:srgbClr val="666666"/>
                </a:solidFill>
                <a:latin typeface="Times New Roman" pitchFamily="18" charset="0"/>
                <a:cs typeface="Times New Roman" pitchFamily="18" charset="0"/>
              </a:rPr>
              <a:t>Google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&amp;</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Microsoft?</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403"/>
              </a:lnSpc>
              <a:tabLst>
                <a:tab pos="1358514" algn="l"/>
                <a:tab pos="1581221" algn="l"/>
                <a:tab pos="4610039" algn="l"/>
                <a:tab pos="7026412"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Microsoft</a:t>
            </a:r>
          </a:p>
          <a:p>
            <a:pPr>
              <a:lnSpc>
                <a:spcPts val="1491"/>
              </a:lnSpc>
              <a:tabLst>
                <a:tab pos="1358514" algn="l"/>
                <a:tab pos="1581221" algn="l"/>
                <a:tab pos="4610039" algn="l"/>
                <a:tab pos="7026412"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Google</a:t>
            </a:r>
          </a:p>
          <a:p>
            <a:pPr>
              <a:lnSpc>
                <a:spcPts val="1578"/>
              </a:lnSpc>
              <a:tabLst>
                <a:tab pos="1358514" algn="l"/>
                <a:tab pos="1581221" algn="l"/>
                <a:tab pos="4610039" algn="l"/>
                <a:tab pos="7026412"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Apple</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455"/>
              </a:lnSpc>
              <a:tabLst>
                <a:tab pos="1358514" algn="l"/>
                <a:tab pos="1581221" algn="l"/>
                <a:tab pos="4610039" algn="l"/>
                <a:tab pos="7026412" algn="l"/>
              </a:tabLst>
            </a:pPr>
            <a:r>
              <a:rPr lang="en-US" altLang="zh-CN" dirty="0" smtClean="0"/>
              <a:t>	</a:t>
            </a:r>
            <a:r>
              <a:rPr lang="en-US" altLang="zh-CN" b="1" dirty="0" smtClean="0">
                <a:solidFill>
                  <a:srgbClr val="666666"/>
                </a:solidFill>
                <a:latin typeface="Times New Roman" pitchFamily="18" charset="0"/>
                <a:cs typeface="Times New Roman" pitchFamily="18" charset="0"/>
              </a:rPr>
              <a:t>In</a:t>
            </a:r>
            <a:r>
              <a:rPr lang="en-US" altLang="zh-CN" dirty="0" smtClean="0">
                <a:latin typeface="Times New Roman" pitchFamily="18" charset="0"/>
                <a:cs typeface="Times New Roman" pitchFamily="18" charset="0"/>
              </a:rPr>
              <a:t> </a:t>
            </a:r>
            <a:r>
              <a:rPr lang="en-US" altLang="zh-CN" b="1" dirty="0" smtClean="0">
                <a:solidFill>
                  <a:srgbClr val="666666"/>
                </a:solidFill>
                <a:latin typeface="Times New Roman" pitchFamily="18" charset="0"/>
                <a:cs typeface="Times New Roman" pitchFamily="18" charset="0"/>
              </a:rPr>
              <a:t>6</a:t>
            </a:r>
            <a:r>
              <a:rPr lang="en-US" altLang="zh-CN" dirty="0" smtClean="0">
                <a:latin typeface="Times New Roman" pitchFamily="18" charset="0"/>
                <a:cs typeface="Times New Roman" pitchFamily="18" charset="0"/>
              </a:rPr>
              <a:t> </a:t>
            </a:r>
            <a:r>
              <a:rPr lang="en-US" altLang="zh-CN" b="1" dirty="0" smtClean="0">
                <a:solidFill>
                  <a:srgbClr val="666666"/>
                </a:solidFill>
                <a:latin typeface="Times New Roman" pitchFamily="18" charset="0"/>
                <a:cs typeface="Times New Roman" pitchFamily="18" charset="0"/>
              </a:rPr>
              <a:t>years,</a:t>
            </a:r>
            <a:r>
              <a:rPr lang="en-US" altLang="zh-CN" dirty="0" smtClean="0">
                <a:latin typeface="Times New Roman" pitchFamily="18" charset="0"/>
                <a:cs typeface="Times New Roman" pitchFamily="18" charset="0"/>
              </a:rPr>
              <a:t> </a:t>
            </a:r>
            <a:r>
              <a:rPr lang="en-US" altLang="zh-CN" b="1" dirty="0" smtClean="0">
                <a:solidFill>
                  <a:srgbClr val="666666"/>
                </a:solidFill>
                <a:latin typeface="Times New Roman" pitchFamily="18" charset="0"/>
                <a:cs typeface="Times New Roman" pitchFamily="18" charset="0"/>
              </a:rPr>
              <a:t>Apple’s</a:t>
            </a:r>
            <a:r>
              <a:rPr lang="en-US" altLang="zh-CN" dirty="0" smtClean="0">
                <a:latin typeface="Times New Roman" pitchFamily="18" charset="0"/>
                <a:cs typeface="Times New Roman" pitchFamily="18" charset="0"/>
              </a:rPr>
              <a:t> </a:t>
            </a:r>
            <a:r>
              <a:rPr lang="en-US" altLang="zh-CN" b="1" dirty="0" smtClean="0">
                <a:solidFill>
                  <a:srgbClr val="666666"/>
                </a:solidFill>
                <a:latin typeface="Times New Roman" pitchFamily="18" charset="0"/>
                <a:cs typeface="Times New Roman" pitchFamily="18" charset="0"/>
              </a:rPr>
              <a:t>market</a:t>
            </a:r>
            <a:r>
              <a:rPr lang="en-US" altLang="zh-CN" dirty="0" smtClean="0">
                <a:latin typeface="Times New Roman" pitchFamily="18" charset="0"/>
                <a:cs typeface="Times New Roman" pitchFamily="18" charset="0"/>
              </a:rPr>
              <a:t> </a:t>
            </a:r>
            <a:r>
              <a:rPr lang="en-US" altLang="zh-CN" b="1" dirty="0" smtClean="0">
                <a:solidFill>
                  <a:srgbClr val="666666"/>
                </a:solidFill>
                <a:latin typeface="Times New Roman" pitchFamily="18" charset="0"/>
                <a:cs typeface="Times New Roman" pitchFamily="18" charset="0"/>
              </a:rPr>
              <a:t>cap</a:t>
            </a:r>
            <a:r>
              <a:rPr lang="en-US" altLang="zh-CN" dirty="0" smtClean="0">
                <a:latin typeface="Times New Roman" pitchFamily="18" charset="0"/>
                <a:cs typeface="Times New Roman" pitchFamily="18" charset="0"/>
              </a:rPr>
              <a:t> </a:t>
            </a:r>
            <a:r>
              <a:rPr lang="en-US" altLang="zh-CN" b="1" dirty="0" smtClean="0">
                <a:solidFill>
                  <a:srgbClr val="666666"/>
                </a:solidFill>
                <a:latin typeface="Times New Roman" pitchFamily="18" charset="0"/>
                <a:cs typeface="Times New Roman" pitchFamily="18" charset="0"/>
              </a:rPr>
              <a:t>outweighed</a:t>
            </a:r>
          </a:p>
          <a:p>
            <a:pPr>
              <a:lnSpc>
                <a:spcPts val="1929"/>
              </a:lnSpc>
              <a:tabLst>
                <a:tab pos="1358514" algn="l"/>
                <a:tab pos="1581221" algn="l"/>
                <a:tab pos="4610039" algn="l"/>
                <a:tab pos="7026412" algn="l"/>
              </a:tabLst>
            </a:pPr>
            <a:r>
              <a:rPr lang="en-US" altLang="zh-CN" dirty="0" smtClean="0"/>
              <a:t>		</a:t>
            </a:r>
            <a:r>
              <a:rPr lang="en-US" altLang="zh-CN" b="1" dirty="0" smtClean="0">
                <a:solidFill>
                  <a:srgbClr val="666666"/>
                </a:solidFill>
                <a:latin typeface="Times New Roman" pitchFamily="18" charset="0"/>
                <a:cs typeface="Times New Roman" pitchFamily="18" charset="0"/>
              </a:rPr>
              <a:t>both</a:t>
            </a:r>
            <a:r>
              <a:rPr lang="en-US" altLang="zh-CN" dirty="0" smtClean="0">
                <a:latin typeface="Times New Roman" pitchFamily="18" charset="0"/>
                <a:cs typeface="Times New Roman" pitchFamily="18" charset="0"/>
              </a:rPr>
              <a:t> </a:t>
            </a:r>
            <a:r>
              <a:rPr lang="en-US" altLang="zh-CN" b="1" dirty="0" smtClean="0">
                <a:solidFill>
                  <a:srgbClr val="666666"/>
                </a:solidFill>
                <a:latin typeface="Times New Roman" pitchFamily="18" charset="0"/>
                <a:cs typeface="Times New Roman" pitchFamily="18" charset="0"/>
              </a:rPr>
              <a:t>the</a:t>
            </a:r>
            <a:r>
              <a:rPr lang="en-US" altLang="zh-CN" dirty="0" smtClean="0">
                <a:latin typeface="Times New Roman" pitchFamily="18" charset="0"/>
                <a:cs typeface="Times New Roman" pitchFamily="18" charset="0"/>
              </a:rPr>
              <a:t> </a:t>
            </a:r>
            <a:r>
              <a:rPr lang="en-US" altLang="zh-CN" b="1" dirty="0" smtClean="0">
                <a:solidFill>
                  <a:srgbClr val="666666"/>
                </a:solidFill>
                <a:latin typeface="Times New Roman" pitchFamily="18" charset="0"/>
                <a:cs typeface="Times New Roman" pitchFamily="18" charset="0"/>
              </a:rPr>
              <a:t>new</a:t>
            </a:r>
            <a:r>
              <a:rPr lang="en-US" altLang="zh-CN" dirty="0" smtClean="0">
                <a:latin typeface="Times New Roman" pitchFamily="18" charset="0"/>
                <a:cs typeface="Times New Roman" pitchFamily="18" charset="0"/>
              </a:rPr>
              <a:t> </a:t>
            </a:r>
            <a:r>
              <a:rPr lang="en-US" altLang="zh-CN" b="1" dirty="0" smtClean="0">
                <a:solidFill>
                  <a:srgbClr val="666666"/>
                </a:solidFill>
                <a:latin typeface="Times New Roman" pitchFamily="18" charset="0"/>
                <a:cs typeface="Times New Roman" pitchFamily="18" charset="0"/>
              </a:rPr>
              <a:t>and</a:t>
            </a:r>
            <a:r>
              <a:rPr lang="en-US" altLang="zh-CN" dirty="0" smtClean="0">
                <a:latin typeface="Times New Roman" pitchFamily="18" charset="0"/>
                <a:cs typeface="Times New Roman" pitchFamily="18" charset="0"/>
              </a:rPr>
              <a:t> </a:t>
            </a:r>
            <a:r>
              <a:rPr lang="en-US" altLang="zh-CN" b="1" dirty="0" smtClean="0">
                <a:solidFill>
                  <a:srgbClr val="666666"/>
                </a:solidFill>
                <a:latin typeface="Times New Roman" pitchFamily="18" charset="0"/>
                <a:cs typeface="Times New Roman" pitchFamily="18" charset="0"/>
              </a:rPr>
              <a:t>old</a:t>
            </a:r>
            <a:r>
              <a:rPr lang="en-US" altLang="zh-CN" dirty="0" smtClean="0">
                <a:latin typeface="Times New Roman" pitchFamily="18" charset="0"/>
                <a:cs typeface="Times New Roman" pitchFamily="18" charset="0"/>
              </a:rPr>
              <a:t> </a:t>
            </a:r>
            <a:r>
              <a:rPr lang="en-US" altLang="zh-CN" b="1" dirty="0" smtClean="0">
                <a:solidFill>
                  <a:srgbClr val="666666"/>
                </a:solidFill>
                <a:latin typeface="Times New Roman" pitchFamily="18" charset="0"/>
                <a:cs typeface="Times New Roman" pitchFamily="18" charset="0"/>
              </a:rPr>
              <a:t>tech</a:t>
            </a:r>
            <a:r>
              <a:rPr lang="en-US" altLang="zh-CN" dirty="0" smtClean="0">
                <a:latin typeface="Times New Roman" pitchFamily="18" charset="0"/>
                <a:cs typeface="Times New Roman" pitchFamily="18" charset="0"/>
              </a:rPr>
              <a:t> </a:t>
            </a:r>
            <a:r>
              <a:rPr lang="en-US" altLang="zh-CN" b="1" dirty="0" smtClean="0">
                <a:solidFill>
                  <a:srgbClr val="666666"/>
                </a:solidFill>
                <a:latin typeface="Times New Roman" pitchFamily="18" charset="0"/>
                <a:cs typeface="Times New Roman" pitchFamily="18" charset="0"/>
              </a:rPr>
              <a:t>champions</a:t>
            </a:r>
          </a:p>
          <a:p>
            <a:pPr>
              <a:lnSpc>
                <a:spcPts val="877"/>
              </a:lnSpc>
            </a:pPr>
            <a:endParaRPr lang="en-US" altLang="zh-CN" dirty="0" smtClean="0"/>
          </a:p>
          <a:p>
            <a:pPr>
              <a:lnSpc>
                <a:spcPts val="1841"/>
              </a:lnSpc>
              <a:tabLst>
                <a:tab pos="1358514" algn="l"/>
                <a:tab pos="1581221" algn="l"/>
                <a:tab pos="4610039" algn="l"/>
                <a:tab pos="7026412" algn="l"/>
              </a:tabLst>
            </a:pPr>
            <a:r>
              <a:rPr lang="en-US" altLang="zh-CN" dirty="0" smtClean="0"/>
              <a:t>				</a:t>
            </a:r>
            <a:r>
              <a:rPr lang="en-US" altLang="zh-CN" sz="900" dirty="0" smtClean="0">
                <a:solidFill>
                  <a:srgbClr val="B2B2B2"/>
                </a:solidFill>
                <a:latin typeface="Times New Roman" pitchFamily="18" charset="0"/>
                <a:cs typeface="Times New Roman" pitchFamily="18" charset="0"/>
              </a:rPr>
              <a:t>..…….</a:t>
            </a:r>
          </a:p>
        </p:txBody>
      </p:sp>
      <p:sp>
        <p:nvSpPr>
          <p:cNvPr id="14" name="投影片編號版面配置區 13"/>
          <p:cNvSpPr>
            <a:spLocks noGrp="1"/>
          </p:cNvSpPr>
          <p:nvPr>
            <p:ph type="sldNum" sz="quarter" idx="12"/>
          </p:nvPr>
        </p:nvSpPr>
        <p:spPr/>
        <p:txBody>
          <a:bodyPr/>
          <a:lstStyle/>
          <a:p>
            <a:pPr>
              <a:defRPr/>
            </a:pPr>
            <a:fld id="{8278A42D-3233-4C27-8266-CD8F709F771F}" type="slidenum">
              <a:rPr lang="en-US" altLang="zh-TW" smtClean="0"/>
              <a:pPr>
                <a:defRPr/>
              </a:pPr>
              <a:t>62</a:t>
            </a:fld>
            <a:endParaRPr lang="en-US" altLang="zh-TW"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1688662" y="3244478"/>
            <a:ext cx="5886084" cy="852928"/>
          </a:xfrm>
          <a:custGeom>
            <a:avLst/>
            <a:gdLst>
              <a:gd name="connsiteX0" fmla="*/ 12700 w 6883448"/>
              <a:gd name="connsiteY0" fmla="*/ 165103 h 939800"/>
              <a:gd name="connsiteX1" fmla="*/ 12700 w 6883448"/>
              <a:gd name="connsiteY1" fmla="*/ 165103 h 939800"/>
              <a:gd name="connsiteX2" fmla="*/ 165103 w 6883448"/>
              <a:gd name="connsiteY2" fmla="*/ 12700 h 939800"/>
              <a:gd name="connsiteX3" fmla="*/ 6718344 w 6883448"/>
              <a:gd name="connsiteY3" fmla="*/ 12700 h 939800"/>
              <a:gd name="connsiteX4" fmla="*/ 6718344 w 6883448"/>
              <a:gd name="connsiteY4" fmla="*/ 12700 h 939800"/>
              <a:gd name="connsiteX5" fmla="*/ 6870747 w 6883448"/>
              <a:gd name="connsiteY5" fmla="*/ 165103 h 939800"/>
              <a:gd name="connsiteX6" fmla="*/ 6870747 w 6883448"/>
              <a:gd name="connsiteY6" fmla="*/ 165103 h 939800"/>
              <a:gd name="connsiteX7" fmla="*/ 6870747 w 6883448"/>
              <a:gd name="connsiteY7" fmla="*/ 774696 h 939800"/>
              <a:gd name="connsiteX8" fmla="*/ 6870747 w 6883448"/>
              <a:gd name="connsiteY8" fmla="*/ 774696 h 939800"/>
              <a:gd name="connsiteX9" fmla="*/ 6718344 w 6883448"/>
              <a:gd name="connsiteY9" fmla="*/ 927100 h 939800"/>
              <a:gd name="connsiteX10" fmla="*/ 6718344 w 6883448"/>
              <a:gd name="connsiteY10" fmla="*/ 927100 h 939800"/>
              <a:gd name="connsiteX11" fmla="*/ 165103 w 6883448"/>
              <a:gd name="connsiteY11" fmla="*/ 927100 h 939800"/>
              <a:gd name="connsiteX12" fmla="*/ 165103 w 6883448"/>
              <a:gd name="connsiteY12" fmla="*/ 927100 h 939800"/>
              <a:gd name="connsiteX13" fmla="*/ 12700 w 6883448"/>
              <a:gd name="connsiteY13" fmla="*/ 774696 h 939800"/>
              <a:gd name="connsiteX14" fmla="*/ 12700 w 6883448"/>
              <a:gd name="connsiteY14" fmla="*/ 774696 h 939800"/>
              <a:gd name="connsiteX15" fmla="*/ 12700 w 6883448"/>
              <a:gd name="connsiteY15" fmla="*/ 165103 h 9398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6883448" h="939800">
                <a:moveTo>
                  <a:pt x="12700" y="165103"/>
                </a:moveTo>
                <a:lnTo>
                  <a:pt x="12700" y="165103"/>
                </a:lnTo>
                <a:cubicBezTo>
                  <a:pt x="12700" y="80933"/>
                  <a:pt x="80933" y="12700"/>
                  <a:pt x="165103" y="12700"/>
                </a:cubicBezTo>
                <a:lnTo>
                  <a:pt x="6718344" y="12700"/>
                </a:lnTo>
                <a:lnTo>
                  <a:pt x="6718344" y="12700"/>
                </a:lnTo>
                <a:cubicBezTo>
                  <a:pt x="6802515" y="12700"/>
                  <a:pt x="6870747" y="80933"/>
                  <a:pt x="6870747" y="165103"/>
                </a:cubicBezTo>
                <a:cubicBezTo>
                  <a:pt x="6870747" y="165103"/>
                  <a:pt x="6870747" y="165103"/>
                  <a:pt x="6870747" y="165103"/>
                </a:cubicBezTo>
                <a:lnTo>
                  <a:pt x="6870747" y="774696"/>
                </a:lnTo>
                <a:lnTo>
                  <a:pt x="6870747" y="774696"/>
                </a:lnTo>
                <a:cubicBezTo>
                  <a:pt x="6870747" y="858866"/>
                  <a:pt x="6802515" y="927100"/>
                  <a:pt x="6718344" y="927100"/>
                </a:cubicBezTo>
                <a:cubicBezTo>
                  <a:pt x="6718344" y="927100"/>
                  <a:pt x="6718344" y="927100"/>
                  <a:pt x="6718344" y="927100"/>
                </a:cubicBezTo>
                <a:lnTo>
                  <a:pt x="165103" y="927100"/>
                </a:lnTo>
                <a:lnTo>
                  <a:pt x="165103" y="927100"/>
                </a:lnTo>
                <a:cubicBezTo>
                  <a:pt x="80933" y="927100"/>
                  <a:pt x="12700" y="858866"/>
                  <a:pt x="12700" y="774696"/>
                </a:cubicBezTo>
                <a:cubicBezTo>
                  <a:pt x="12700" y="774696"/>
                  <a:pt x="12700" y="774696"/>
                  <a:pt x="12700" y="774696"/>
                </a:cubicBezTo>
                <a:lnTo>
                  <a:pt x="12700" y="165103"/>
                </a:lnTo>
              </a:path>
            </a:pathLst>
          </a:custGeom>
          <a:solidFill>
            <a:srgbClr val="000000">
              <a:alpha val="0"/>
            </a:srgbClr>
          </a:solidFill>
          <a:ln w="25400">
            <a:solidFill>
              <a:srgbClr val="EC008C">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7265245" y="299678"/>
            <a:ext cx="1227164" cy="772245"/>
          </a:xfrm>
          <a:prstGeom prst="rect">
            <a:avLst/>
          </a:prstGeom>
          <a:noFill/>
        </p:spPr>
      </p:pic>
      <p:pic>
        <p:nvPicPr>
          <p:cNvPr id="6" name="Picture 3"/>
          <p:cNvPicPr>
            <a:picLocks noChangeAspect="1" noChangeArrowheads="1"/>
          </p:cNvPicPr>
          <p:nvPr/>
        </p:nvPicPr>
        <p:blipFill>
          <a:blip r:embed="rId4" cstate="print"/>
          <a:srcRect/>
          <a:stretch>
            <a:fillRect/>
          </a:stretch>
        </p:blipFill>
        <p:spPr bwMode="auto">
          <a:xfrm>
            <a:off x="7276105" y="6316276"/>
            <a:ext cx="499553" cy="207469"/>
          </a:xfrm>
          <a:prstGeom prst="rect">
            <a:avLst/>
          </a:prstGeom>
          <a:noFill/>
        </p:spPr>
      </p:pic>
      <p:sp>
        <p:nvSpPr>
          <p:cNvPr id="2" name="TextBox 1"/>
          <p:cNvSpPr txBox="1"/>
          <p:nvPr/>
        </p:nvSpPr>
        <p:spPr>
          <a:xfrm>
            <a:off x="5527667" y="6373906"/>
            <a:ext cx="1686359"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June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v1.0</a:t>
            </a:r>
          </a:p>
        </p:txBody>
      </p:sp>
      <p:sp>
        <p:nvSpPr>
          <p:cNvPr id="7" name="TextBox 1"/>
          <p:cNvSpPr txBox="1"/>
          <p:nvPr/>
        </p:nvSpPr>
        <p:spPr>
          <a:xfrm>
            <a:off x="8144893" y="6281697"/>
            <a:ext cx="89768"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5</a:t>
            </a:r>
          </a:p>
        </p:txBody>
      </p:sp>
      <p:sp>
        <p:nvSpPr>
          <p:cNvPr id="8" name="TextBox 1"/>
          <p:cNvSpPr txBox="1"/>
          <p:nvPr/>
        </p:nvSpPr>
        <p:spPr>
          <a:xfrm>
            <a:off x="1281463" y="899032"/>
            <a:ext cx="7412286" cy="5580457"/>
          </a:xfrm>
          <a:prstGeom prst="rect">
            <a:avLst/>
          </a:prstGeom>
          <a:noFill/>
        </p:spPr>
        <p:txBody>
          <a:bodyPr wrap="none" lIns="0" tIns="0" rIns="0" bIns="40087" rtlCol="0">
            <a:spAutoFit/>
          </a:bodyPr>
          <a:lstStyle/>
          <a:p>
            <a:pPr>
              <a:lnSpc>
                <a:spcPts val="2718"/>
              </a:lnSpc>
              <a:tabLst>
                <a:tab pos="924235" algn="l"/>
                <a:tab pos="7026412" algn="l"/>
              </a:tabLst>
            </a:pPr>
            <a:r>
              <a:rPr lang="en-US" altLang="zh-CN" sz="2500" b="1" dirty="0" smtClean="0">
                <a:solidFill>
                  <a:srgbClr val="666666"/>
                </a:solidFill>
                <a:latin typeface="Times New Roman" pitchFamily="18" charset="0"/>
                <a:cs typeface="Times New Roman" pitchFamily="18" charset="0"/>
              </a:rPr>
              <a:t>Step</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#1:</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Believe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in</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the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simple</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893"/>
              </a:lnSpc>
              <a:tabLst>
                <a:tab pos="924235" algn="l"/>
                <a:tab pos="7026412" algn="l"/>
              </a:tabLst>
            </a:pPr>
            <a:r>
              <a:rPr lang="en-US" altLang="zh-CN" dirty="0" smtClean="0"/>
              <a:t>	</a:t>
            </a:r>
            <a:r>
              <a:rPr lang="en-US" altLang="zh-CN" sz="2500" b="1" dirty="0" smtClean="0">
                <a:solidFill>
                  <a:srgbClr val="EC008C"/>
                </a:solidFill>
                <a:latin typeface="Times New Roman" pitchFamily="18" charset="0"/>
                <a:cs typeface="Times New Roman" pitchFamily="18" charset="0"/>
              </a:rPr>
              <a:t>Apple:</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the</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arrogance</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of</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simplicity</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578"/>
              </a:lnSpc>
              <a:tabLst>
                <a:tab pos="924235" algn="l"/>
                <a:tab pos="7026412" algn="l"/>
              </a:tabLst>
            </a:pPr>
            <a:r>
              <a:rPr lang="en-US" altLang="zh-CN" dirty="0" smtClean="0"/>
              <a:t>		</a:t>
            </a:r>
            <a:r>
              <a:rPr lang="en-US" altLang="zh-CN" sz="900" dirty="0" smtClean="0">
                <a:solidFill>
                  <a:srgbClr val="B2B2B2"/>
                </a:solidFill>
                <a:latin typeface="Times New Roman" pitchFamily="18" charset="0"/>
                <a:cs typeface="Times New Roman" pitchFamily="18" charset="0"/>
              </a:rPr>
              <a:t>..…….</a:t>
            </a:r>
          </a:p>
        </p:txBody>
      </p:sp>
      <p:sp>
        <p:nvSpPr>
          <p:cNvPr id="11" name="投影片編號版面配置區 10"/>
          <p:cNvSpPr>
            <a:spLocks noGrp="1"/>
          </p:cNvSpPr>
          <p:nvPr>
            <p:ph type="sldNum" sz="quarter" idx="12"/>
          </p:nvPr>
        </p:nvSpPr>
        <p:spPr/>
        <p:txBody>
          <a:bodyPr/>
          <a:lstStyle/>
          <a:p>
            <a:pPr>
              <a:defRPr/>
            </a:pPr>
            <a:fld id="{8278A42D-3233-4C27-8266-CD8F709F771F}" type="slidenum">
              <a:rPr lang="en-US" altLang="zh-TW" smtClean="0"/>
              <a:pPr>
                <a:defRPr/>
              </a:pPr>
              <a:t>63</a:t>
            </a:fld>
            <a:endParaRPr lang="en-US" altLang="zh-TW"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1888233" y="2652313"/>
            <a:ext cx="3133063" cy="606562"/>
          </a:xfrm>
          <a:custGeom>
            <a:avLst/>
            <a:gdLst>
              <a:gd name="connsiteX0" fmla="*/ 12700 w 3663943"/>
              <a:gd name="connsiteY0" fmla="*/ 119859 h 668342"/>
              <a:gd name="connsiteX1" fmla="*/ 12700 w 3663943"/>
              <a:gd name="connsiteY1" fmla="*/ 119859 h 668342"/>
              <a:gd name="connsiteX2" fmla="*/ 119858 w 3663943"/>
              <a:gd name="connsiteY2" fmla="*/ 12700 h 668342"/>
              <a:gd name="connsiteX3" fmla="*/ 3544084 w 3663943"/>
              <a:gd name="connsiteY3" fmla="*/ 12700 h 668342"/>
              <a:gd name="connsiteX4" fmla="*/ 3544084 w 3663943"/>
              <a:gd name="connsiteY4" fmla="*/ 12700 h 668342"/>
              <a:gd name="connsiteX5" fmla="*/ 3651243 w 3663943"/>
              <a:gd name="connsiteY5" fmla="*/ 119859 h 668342"/>
              <a:gd name="connsiteX6" fmla="*/ 3651243 w 3663943"/>
              <a:gd name="connsiteY6" fmla="*/ 119859 h 668342"/>
              <a:gd name="connsiteX7" fmla="*/ 3651243 w 3663943"/>
              <a:gd name="connsiteY7" fmla="*/ 548483 h 668342"/>
              <a:gd name="connsiteX8" fmla="*/ 3651243 w 3663943"/>
              <a:gd name="connsiteY8" fmla="*/ 548483 h 668342"/>
              <a:gd name="connsiteX9" fmla="*/ 3544084 w 3663943"/>
              <a:gd name="connsiteY9" fmla="*/ 655642 h 668342"/>
              <a:gd name="connsiteX10" fmla="*/ 3544084 w 3663943"/>
              <a:gd name="connsiteY10" fmla="*/ 655642 h 668342"/>
              <a:gd name="connsiteX11" fmla="*/ 119858 w 3663943"/>
              <a:gd name="connsiteY11" fmla="*/ 655642 h 668342"/>
              <a:gd name="connsiteX12" fmla="*/ 119858 w 3663943"/>
              <a:gd name="connsiteY12" fmla="*/ 655642 h 668342"/>
              <a:gd name="connsiteX13" fmla="*/ 12700 w 3663943"/>
              <a:gd name="connsiteY13" fmla="*/ 548483 h 668342"/>
              <a:gd name="connsiteX14" fmla="*/ 12700 w 3663943"/>
              <a:gd name="connsiteY14" fmla="*/ 548483 h 668342"/>
              <a:gd name="connsiteX15" fmla="*/ 12700 w 3663943"/>
              <a:gd name="connsiteY15" fmla="*/ 119859 h 66834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3663943" h="668342">
                <a:moveTo>
                  <a:pt x="12700" y="119859"/>
                </a:moveTo>
                <a:lnTo>
                  <a:pt x="12700" y="119859"/>
                </a:lnTo>
                <a:cubicBezTo>
                  <a:pt x="12700" y="60677"/>
                  <a:pt x="60676" y="12700"/>
                  <a:pt x="119858" y="12700"/>
                </a:cubicBezTo>
                <a:lnTo>
                  <a:pt x="3544084" y="12700"/>
                </a:lnTo>
                <a:lnTo>
                  <a:pt x="3544084" y="12700"/>
                </a:lnTo>
                <a:cubicBezTo>
                  <a:pt x="3603266" y="12700"/>
                  <a:pt x="3651243" y="60677"/>
                  <a:pt x="3651243" y="119859"/>
                </a:cubicBezTo>
                <a:cubicBezTo>
                  <a:pt x="3651243" y="119859"/>
                  <a:pt x="3651243" y="119859"/>
                  <a:pt x="3651243" y="119859"/>
                </a:cubicBezTo>
                <a:lnTo>
                  <a:pt x="3651243" y="548483"/>
                </a:lnTo>
                <a:lnTo>
                  <a:pt x="3651243" y="548483"/>
                </a:lnTo>
                <a:cubicBezTo>
                  <a:pt x="3651243" y="607664"/>
                  <a:pt x="3603266" y="655642"/>
                  <a:pt x="3544084" y="655642"/>
                </a:cubicBezTo>
                <a:cubicBezTo>
                  <a:pt x="3544084" y="655642"/>
                  <a:pt x="3544084" y="655642"/>
                  <a:pt x="3544084" y="655642"/>
                </a:cubicBezTo>
                <a:lnTo>
                  <a:pt x="119858" y="655642"/>
                </a:lnTo>
                <a:lnTo>
                  <a:pt x="119858" y="655642"/>
                </a:lnTo>
                <a:cubicBezTo>
                  <a:pt x="60676" y="655642"/>
                  <a:pt x="12700" y="607664"/>
                  <a:pt x="12700" y="548483"/>
                </a:cubicBezTo>
                <a:cubicBezTo>
                  <a:pt x="12700" y="548483"/>
                  <a:pt x="12700" y="548483"/>
                  <a:pt x="12700" y="548483"/>
                </a:cubicBezTo>
                <a:lnTo>
                  <a:pt x="12700" y="119859"/>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5" name="Freeform 3"/>
          <p:cNvSpPr/>
          <p:nvPr/>
        </p:nvSpPr>
        <p:spPr>
          <a:xfrm>
            <a:off x="1888233" y="3365493"/>
            <a:ext cx="3133063" cy="606562"/>
          </a:xfrm>
          <a:custGeom>
            <a:avLst/>
            <a:gdLst>
              <a:gd name="connsiteX0" fmla="*/ 12700 w 3663943"/>
              <a:gd name="connsiteY0" fmla="*/ 119858 h 668342"/>
              <a:gd name="connsiteX1" fmla="*/ 12700 w 3663943"/>
              <a:gd name="connsiteY1" fmla="*/ 119858 h 668342"/>
              <a:gd name="connsiteX2" fmla="*/ 119858 w 3663943"/>
              <a:gd name="connsiteY2" fmla="*/ 12700 h 668342"/>
              <a:gd name="connsiteX3" fmla="*/ 3544084 w 3663943"/>
              <a:gd name="connsiteY3" fmla="*/ 12700 h 668342"/>
              <a:gd name="connsiteX4" fmla="*/ 3544084 w 3663943"/>
              <a:gd name="connsiteY4" fmla="*/ 12700 h 668342"/>
              <a:gd name="connsiteX5" fmla="*/ 3651243 w 3663943"/>
              <a:gd name="connsiteY5" fmla="*/ 119858 h 668342"/>
              <a:gd name="connsiteX6" fmla="*/ 3651243 w 3663943"/>
              <a:gd name="connsiteY6" fmla="*/ 119858 h 668342"/>
              <a:gd name="connsiteX7" fmla="*/ 3651243 w 3663943"/>
              <a:gd name="connsiteY7" fmla="*/ 548483 h 668342"/>
              <a:gd name="connsiteX8" fmla="*/ 3651243 w 3663943"/>
              <a:gd name="connsiteY8" fmla="*/ 548483 h 668342"/>
              <a:gd name="connsiteX9" fmla="*/ 3544084 w 3663943"/>
              <a:gd name="connsiteY9" fmla="*/ 655642 h 668342"/>
              <a:gd name="connsiteX10" fmla="*/ 3544084 w 3663943"/>
              <a:gd name="connsiteY10" fmla="*/ 655642 h 668342"/>
              <a:gd name="connsiteX11" fmla="*/ 119858 w 3663943"/>
              <a:gd name="connsiteY11" fmla="*/ 655642 h 668342"/>
              <a:gd name="connsiteX12" fmla="*/ 119858 w 3663943"/>
              <a:gd name="connsiteY12" fmla="*/ 655642 h 668342"/>
              <a:gd name="connsiteX13" fmla="*/ 12700 w 3663943"/>
              <a:gd name="connsiteY13" fmla="*/ 548483 h 668342"/>
              <a:gd name="connsiteX14" fmla="*/ 12700 w 3663943"/>
              <a:gd name="connsiteY14" fmla="*/ 548483 h 668342"/>
              <a:gd name="connsiteX15" fmla="*/ 12700 w 3663943"/>
              <a:gd name="connsiteY15" fmla="*/ 119858 h 66834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3663943" h="668342">
                <a:moveTo>
                  <a:pt x="12700" y="119858"/>
                </a:moveTo>
                <a:lnTo>
                  <a:pt x="12700" y="119858"/>
                </a:lnTo>
                <a:cubicBezTo>
                  <a:pt x="12700" y="60676"/>
                  <a:pt x="60676" y="12700"/>
                  <a:pt x="119858" y="12700"/>
                </a:cubicBezTo>
                <a:lnTo>
                  <a:pt x="3544084" y="12700"/>
                </a:lnTo>
                <a:lnTo>
                  <a:pt x="3544084" y="12700"/>
                </a:lnTo>
                <a:cubicBezTo>
                  <a:pt x="3603266" y="12700"/>
                  <a:pt x="3651243" y="60676"/>
                  <a:pt x="3651243" y="119858"/>
                </a:cubicBezTo>
                <a:cubicBezTo>
                  <a:pt x="3651243" y="119858"/>
                  <a:pt x="3651243" y="119858"/>
                  <a:pt x="3651243" y="119858"/>
                </a:cubicBezTo>
                <a:lnTo>
                  <a:pt x="3651243" y="548483"/>
                </a:lnTo>
                <a:lnTo>
                  <a:pt x="3651243" y="548483"/>
                </a:lnTo>
                <a:cubicBezTo>
                  <a:pt x="3651243" y="607664"/>
                  <a:pt x="3603266" y="655642"/>
                  <a:pt x="3544084" y="655642"/>
                </a:cubicBezTo>
                <a:cubicBezTo>
                  <a:pt x="3544084" y="655642"/>
                  <a:pt x="3544084" y="655642"/>
                  <a:pt x="3544084" y="655642"/>
                </a:cubicBezTo>
                <a:lnTo>
                  <a:pt x="119858" y="655642"/>
                </a:lnTo>
                <a:lnTo>
                  <a:pt x="119858" y="655642"/>
                </a:lnTo>
                <a:cubicBezTo>
                  <a:pt x="60676" y="655642"/>
                  <a:pt x="12700" y="607664"/>
                  <a:pt x="12700" y="548483"/>
                </a:cubicBezTo>
                <a:cubicBezTo>
                  <a:pt x="12700" y="548483"/>
                  <a:pt x="12700" y="548483"/>
                  <a:pt x="12700" y="548483"/>
                </a:cubicBezTo>
                <a:lnTo>
                  <a:pt x="12700" y="119858"/>
                </a:lnTo>
              </a:path>
            </a:pathLst>
          </a:custGeom>
          <a:solidFill>
            <a:srgbClr val="000000">
              <a:alpha val="0"/>
            </a:srgbClr>
          </a:solidFill>
          <a:ln w="25400">
            <a:solidFill>
              <a:srgbClr val="303188">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6" name="Freeform 3"/>
          <p:cNvSpPr/>
          <p:nvPr/>
        </p:nvSpPr>
        <p:spPr>
          <a:xfrm>
            <a:off x="1888233" y="4078671"/>
            <a:ext cx="3133063" cy="606562"/>
          </a:xfrm>
          <a:custGeom>
            <a:avLst/>
            <a:gdLst>
              <a:gd name="connsiteX0" fmla="*/ 12700 w 3663943"/>
              <a:gd name="connsiteY0" fmla="*/ 119858 h 668342"/>
              <a:gd name="connsiteX1" fmla="*/ 12700 w 3663943"/>
              <a:gd name="connsiteY1" fmla="*/ 119858 h 668342"/>
              <a:gd name="connsiteX2" fmla="*/ 119858 w 3663943"/>
              <a:gd name="connsiteY2" fmla="*/ 12700 h 668342"/>
              <a:gd name="connsiteX3" fmla="*/ 3544084 w 3663943"/>
              <a:gd name="connsiteY3" fmla="*/ 12700 h 668342"/>
              <a:gd name="connsiteX4" fmla="*/ 3544084 w 3663943"/>
              <a:gd name="connsiteY4" fmla="*/ 12700 h 668342"/>
              <a:gd name="connsiteX5" fmla="*/ 3651243 w 3663943"/>
              <a:gd name="connsiteY5" fmla="*/ 119858 h 668342"/>
              <a:gd name="connsiteX6" fmla="*/ 3651243 w 3663943"/>
              <a:gd name="connsiteY6" fmla="*/ 119858 h 668342"/>
              <a:gd name="connsiteX7" fmla="*/ 3651243 w 3663943"/>
              <a:gd name="connsiteY7" fmla="*/ 548483 h 668342"/>
              <a:gd name="connsiteX8" fmla="*/ 3651243 w 3663943"/>
              <a:gd name="connsiteY8" fmla="*/ 548483 h 668342"/>
              <a:gd name="connsiteX9" fmla="*/ 3544084 w 3663943"/>
              <a:gd name="connsiteY9" fmla="*/ 655642 h 668342"/>
              <a:gd name="connsiteX10" fmla="*/ 3544084 w 3663943"/>
              <a:gd name="connsiteY10" fmla="*/ 655642 h 668342"/>
              <a:gd name="connsiteX11" fmla="*/ 119858 w 3663943"/>
              <a:gd name="connsiteY11" fmla="*/ 655642 h 668342"/>
              <a:gd name="connsiteX12" fmla="*/ 119858 w 3663943"/>
              <a:gd name="connsiteY12" fmla="*/ 655642 h 668342"/>
              <a:gd name="connsiteX13" fmla="*/ 12700 w 3663943"/>
              <a:gd name="connsiteY13" fmla="*/ 548483 h 668342"/>
              <a:gd name="connsiteX14" fmla="*/ 12700 w 3663943"/>
              <a:gd name="connsiteY14" fmla="*/ 548483 h 668342"/>
              <a:gd name="connsiteX15" fmla="*/ 12700 w 3663943"/>
              <a:gd name="connsiteY15" fmla="*/ 119858 h 66834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3663943" h="668342">
                <a:moveTo>
                  <a:pt x="12700" y="119858"/>
                </a:moveTo>
                <a:lnTo>
                  <a:pt x="12700" y="119858"/>
                </a:lnTo>
                <a:cubicBezTo>
                  <a:pt x="12700" y="60676"/>
                  <a:pt x="60676" y="12700"/>
                  <a:pt x="119858" y="12700"/>
                </a:cubicBezTo>
                <a:lnTo>
                  <a:pt x="3544084" y="12700"/>
                </a:lnTo>
                <a:lnTo>
                  <a:pt x="3544084" y="12700"/>
                </a:lnTo>
                <a:cubicBezTo>
                  <a:pt x="3603266" y="12700"/>
                  <a:pt x="3651243" y="60676"/>
                  <a:pt x="3651243" y="119858"/>
                </a:cubicBezTo>
                <a:cubicBezTo>
                  <a:pt x="3651243" y="119858"/>
                  <a:pt x="3651243" y="119858"/>
                  <a:pt x="3651243" y="119858"/>
                </a:cubicBezTo>
                <a:lnTo>
                  <a:pt x="3651243" y="548483"/>
                </a:lnTo>
                <a:lnTo>
                  <a:pt x="3651243" y="548483"/>
                </a:lnTo>
                <a:cubicBezTo>
                  <a:pt x="3651243" y="607666"/>
                  <a:pt x="3603266" y="655642"/>
                  <a:pt x="3544084" y="655642"/>
                </a:cubicBezTo>
                <a:cubicBezTo>
                  <a:pt x="3544084" y="655642"/>
                  <a:pt x="3544084" y="655642"/>
                  <a:pt x="3544084" y="655642"/>
                </a:cubicBezTo>
                <a:lnTo>
                  <a:pt x="119858" y="655642"/>
                </a:lnTo>
                <a:lnTo>
                  <a:pt x="119858" y="655642"/>
                </a:lnTo>
                <a:cubicBezTo>
                  <a:pt x="60676" y="655642"/>
                  <a:pt x="12700" y="607666"/>
                  <a:pt x="12700" y="548483"/>
                </a:cubicBezTo>
                <a:cubicBezTo>
                  <a:pt x="12700" y="548483"/>
                  <a:pt x="12700" y="548483"/>
                  <a:pt x="12700" y="548483"/>
                </a:cubicBezTo>
                <a:lnTo>
                  <a:pt x="12700" y="119858"/>
                </a:lnTo>
              </a:path>
            </a:pathLst>
          </a:custGeom>
          <a:solidFill>
            <a:srgbClr val="000000">
              <a:alpha val="0"/>
            </a:srgbClr>
          </a:solidFill>
          <a:ln w="25400">
            <a:solidFill>
              <a:srgbClr val="EC008C">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7" name="Freeform 3"/>
          <p:cNvSpPr/>
          <p:nvPr/>
        </p:nvSpPr>
        <p:spPr>
          <a:xfrm>
            <a:off x="1481373" y="1411836"/>
            <a:ext cx="6178488" cy="769939"/>
          </a:xfrm>
          <a:custGeom>
            <a:avLst/>
            <a:gdLst>
              <a:gd name="connsiteX0" fmla="*/ 12700 w 7225399"/>
              <a:gd name="connsiteY0" fmla="*/ 149862 h 848359"/>
              <a:gd name="connsiteX1" fmla="*/ 12700 w 7225399"/>
              <a:gd name="connsiteY1" fmla="*/ 149862 h 848359"/>
              <a:gd name="connsiteX2" fmla="*/ 149862 w 7225399"/>
              <a:gd name="connsiteY2" fmla="*/ 12700 h 848359"/>
              <a:gd name="connsiteX3" fmla="*/ 7075535 w 7225399"/>
              <a:gd name="connsiteY3" fmla="*/ 12700 h 848359"/>
              <a:gd name="connsiteX4" fmla="*/ 7075535 w 7225399"/>
              <a:gd name="connsiteY4" fmla="*/ 12700 h 848359"/>
              <a:gd name="connsiteX5" fmla="*/ 7212699 w 7225399"/>
              <a:gd name="connsiteY5" fmla="*/ 149862 h 848359"/>
              <a:gd name="connsiteX6" fmla="*/ 7212699 w 7225399"/>
              <a:gd name="connsiteY6" fmla="*/ 149862 h 848359"/>
              <a:gd name="connsiteX7" fmla="*/ 7212699 w 7225399"/>
              <a:gd name="connsiteY7" fmla="*/ 698496 h 848359"/>
              <a:gd name="connsiteX8" fmla="*/ 7212699 w 7225399"/>
              <a:gd name="connsiteY8" fmla="*/ 698496 h 848359"/>
              <a:gd name="connsiteX9" fmla="*/ 7075535 w 7225399"/>
              <a:gd name="connsiteY9" fmla="*/ 835659 h 848359"/>
              <a:gd name="connsiteX10" fmla="*/ 7075535 w 7225399"/>
              <a:gd name="connsiteY10" fmla="*/ 835659 h 848359"/>
              <a:gd name="connsiteX11" fmla="*/ 149862 w 7225399"/>
              <a:gd name="connsiteY11" fmla="*/ 835659 h 848359"/>
              <a:gd name="connsiteX12" fmla="*/ 149862 w 7225399"/>
              <a:gd name="connsiteY12" fmla="*/ 835659 h 848359"/>
              <a:gd name="connsiteX13" fmla="*/ 12700 w 7225399"/>
              <a:gd name="connsiteY13" fmla="*/ 698496 h 848359"/>
              <a:gd name="connsiteX14" fmla="*/ 12700 w 7225399"/>
              <a:gd name="connsiteY14" fmla="*/ 698496 h 848359"/>
              <a:gd name="connsiteX15" fmla="*/ 12700 w 7225399"/>
              <a:gd name="connsiteY15" fmla="*/ 149862 h 84835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7225399" h="848359">
                <a:moveTo>
                  <a:pt x="12700" y="149862"/>
                </a:moveTo>
                <a:lnTo>
                  <a:pt x="12700" y="149862"/>
                </a:lnTo>
                <a:cubicBezTo>
                  <a:pt x="12700" y="74110"/>
                  <a:pt x="74110" y="12700"/>
                  <a:pt x="149862" y="12700"/>
                </a:cubicBezTo>
                <a:lnTo>
                  <a:pt x="7075535" y="12700"/>
                </a:lnTo>
                <a:lnTo>
                  <a:pt x="7075535" y="12700"/>
                </a:lnTo>
                <a:cubicBezTo>
                  <a:pt x="7151289" y="12700"/>
                  <a:pt x="7212699" y="74110"/>
                  <a:pt x="7212699" y="149862"/>
                </a:cubicBezTo>
                <a:cubicBezTo>
                  <a:pt x="7212699" y="149862"/>
                  <a:pt x="7212699" y="149862"/>
                  <a:pt x="7212699" y="149862"/>
                </a:cubicBezTo>
                <a:lnTo>
                  <a:pt x="7212699" y="698496"/>
                </a:lnTo>
                <a:lnTo>
                  <a:pt x="7212699" y="698496"/>
                </a:lnTo>
                <a:cubicBezTo>
                  <a:pt x="7212699" y="774250"/>
                  <a:pt x="7151289" y="835659"/>
                  <a:pt x="7075535" y="835659"/>
                </a:cubicBezTo>
                <a:cubicBezTo>
                  <a:pt x="7075535" y="835659"/>
                  <a:pt x="7075535" y="835659"/>
                  <a:pt x="7075535" y="835659"/>
                </a:cubicBezTo>
                <a:lnTo>
                  <a:pt x="149862" y="835659"/>
                </a:lnTo>
                <a:lnTo>
                  <a:pt x="149862" y="835659"/>
                </a:lnTo>
                <a:cubicBezTo>
                  <a:pt x="74110" y="835659"/>
                  <a:pt x="12700" y="774250"/>
                  <a:pt x="12700" y="698496"/>
                </a:cubicBezTo>
                <a:cubicBezTo>
                  <a:pt x="12700" y="698496"/>
                  <a:pt x="12700" y="698496"/>
                  <a:pt x="12700" y="698496"/>
                </a:cubicBezTo>
                <a:lnTo>
                  <a:pt x="12700" y="149862"/>
                </a:lnTo>
              </a:path>
            </a:pathLst>
          </a:custGeom>
          <a:solidFill>
            <a:srgbClr val="000000">
              <a:alpha val="0"/>
            </a:srgbClr>
          </a:solidFill>
          <a:ln w="25400">
            <a:solidFill>
              <a:srgbClr val="B2B2B2">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8" name="Picture 3"/>
          <p:cNvPicPr>
            <a:picLocks noChangeAspect="1" noChangeArrowheads="1"/>
          </p:cNvPicPr>
          <p:nvPr/>
        </p:nvPicPr>
        <p:blipFill>
          <a:blip r:embed="rId3" cstate="print"/>
          <a:srcRect/>
          <a:stretch>
            <a:fillRect/>
          </a:stretch>
        </p:blipFill>
        <p:spPr bwMode="auto">
          <a:xfrm>
            <a:off x="7265245" y="299678"/>
            <a:ext cx="1227164" cy="772245"/>
          </a:xfrm>
          <a:prstGeom prst="rect">
            <a:avLst/>
          </a:prstGeom>
          <a:noFill/>
        </p:spPr>
      </p:pic>
      <p:pic>
        <p:nvPicPr>
          <p:cNvPr id="9" name="Picture 3"/>
          <p:cNvPicPr>
            <a:picLocks noChangeAspect="1" noChangeArrowheads="1"/>
          </p:cNvPicPr>
          <p:nvPr/>
        </p:nvPicPr>
        <p:blipFill>
          <a:blip r:embed="rId4" cstate="print"/>
          <a:srcRect/>
          <a:stretch>
            <a:fillRect/>
          </a:stretch>
        </p:blipFill>
        <p:spPr bwMode="auto">
          <a:xfrm>
            <a:off x="4952095" y="3480867"/>
            <a:ext cx="3540314" cy="2777778"/>
          </a:xfrm>
          <a:prstGeom prst="rect">
            <a:avLst/>
          </a:prstGeom>
          <a:noFill/>
        </p:spPr>
      </p:pic>
      <p:pic>
        <p:nvPicPr>
          <p:cNvPr id="10" name="Picture 3"/>
          <p:cNvPicPr>
            <a:picLocks noChangeAspect="1" noChangeArrowheads="1"/>
          </p:cNvPicPr>
          <p:nvPr/>
        </p:nvPicPr>
        <p:blipFill>
          <a:blip r:embed="rId5" cstate="print"/>
          <a:srcRect/>
          <a:stretch>
            <a:fillRect/>
          </a:stretch>
        </p:blipFill>
        <p:spPr bwMode="auto">
          <a:xfrm>
            <a:off x="7276105" y="6316276"/>
            <a:ext cx="499553" cy="207469"/>
          </a:xfrm>
          <a:prstGeom prst="rect">
            <a:avLst/>
          </a:prstGeom>
          <a:noFill/>
        </p:spPr>
      </p:pic>
      <p:sp>
        <p:nvSpPr>
          <p:cNvPr id="2" name="TextBox 1"/>
          <p:cNvSpPr txBox="1"/>
          <p:nvPr/>
        </p:nvSpPr>
        <p:spPr>
          <a:xfrm>
            <a:off x="8134033" y="6143385"/>
            <a:ext cx="317395" cy="173335"/>
          </a:xfrm>
          <a:prstGeom prst="rect">
            <a:avLst/>
          </a:prstGeom>
          <a:noFill/>
        </p:spPr>
        <p:txBody>
          <a:bodyPr wrap="none" lIns="0" tIns="0" rIns="0" bIns="40087" rtlCol="0">
            <a:spAutoFit/>
          </a:bodyPr>
          <a:lstStyle/>
          <a:p>
            <a:pPr>
              <a:lnSpc>
                <a:spcPts val="964"/>
              </a:lnSpc>
            </a:pPr>
            <a:r>
              <a:rPr lang="en-US" altLang="zh-CN" sz="900" dirty="0" smtClean="0">
                <a:solidFill>
                  <a:srgbClr val="B2B2B2"/>
                </a:solidFill>
                <a:latin typeface="Times New Roman" pitchFamily="18" charset="0"/>
                <a:cs typeface="Times New Roman" pitchFamily="18" charset="0"/>
              </a:rPr>
              <a:t>..…….</a:t>
            </a:r>
          </a:p>
        </p:txBody>
      </p:sp>
      <p:sp>
        <p:nvSpPr>
          <p:cNvPr id="11" name="TextBox 1"/>
          <p:cNvSpPr txBox="1"/>
          <p:nvPr/>
        </p:nvSpPr>
        <p:spPr>
          <a:xfrm>
            <a:off x="8166613" y="6304750"/>
            <a:ext cx="89768"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6</a:t>
            </a:r>
          </a:p>
        </p:txBody>
      </p:sp>
      <p:sp>
        <p:nvSpPr>
          <p:cNvPr id="12"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13" name="TextBox 1"/>
          <p:cNvSpPr txBox="1"/>
          <p:nvPr/>
        </p:nvSpPr>
        <p:spPr>
          <a:xfrm>
            <a:off x="2128532" y="2858460"/>
            <a:ext cx="2601994" cy="1720426"/>
          </a:xfrm>
          <a:prstGeom prst="rect">
            <a:avLst/>
          </a:prstGeom>
          <a:noFill/>
        </p:spPr>
        <p:txBody>
          <a:bodyPr wrap="none" lIns="0" tIns="0" rIns="0" bIns="40087" rtlCol="0">
            <a:spAutoFit/>
          </a:bodyPr>
          <a:lstStyle/>
          <a:p>
            <a:pPr>
              <a:lnSpc>
                <a:spcPts val="1140"/>
              </a:lnSpc>
              <a:tabLst>
                <a:tab pos="33406" algn="l"/>
                <a:tab pos="77948" algn="l"/>
                <a:tab pos="155895" algn="l"/>
                <a:tab pos="1013318" algn="l"/>
              </a:tabLst>
            </a:pPr>
            <a:r>
              <a:rPr lang="en-US" altLang="zh-CN" sz="1100" dirty="0" smtClean="0">
                <a:solidFill>
                  <a:srgbClr val="666666"/>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identifies</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needs</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and</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use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cases</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to</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make</a:t>
            </a:r>
          </a:p>
          <a:p>
            <a:pPr>
              <a:lnSpc>
                <a:spcPts val="1228"/>
              </a:lnSpc>
              <a:tabLst>
                <a:tab pos="33406" algn="l"/>
                <a:tab pos="77948" algn="l"/>
                <a:tab pos="155895" algn="l"/>
                <a:tab pos="1013318" algn="l"/>
              </a:tabLst>
            </a:pPr>
            <a:r>
              <a:rPr lang="en-US" altLang="zh-CN" dirty="0" smtClean="0"/>
              <a:t>		</a:t>
            </a:r>
            <a:r>
              <a:rPr lang="en-US" altLang="zh-CN" sz="1100" dirty="0" smtClean="0">
                <a:solidFill>
                  <a:srgbClr val="666666"/>
                </a:solidFill>
                <a:latin typeface="Times New Roman" pitchFamily="18" charset="0"/>
                <a:cs typeface="Times New Roman" pitchFamily="18" charset="0"/>
              </a:rPr>
              <a:t>decisions</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about</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function</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and</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technologies.</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491"/>
              </a:lnSpc>
              <a:tabLst>
                <a:tab pos="33406" algn="l"/>
                <a:tab pos="77948" algn="l"/>
                <a:tab pos="155895" algn="l"/>
                <a:tab pos="1013318" algn="l"/>
              </a:tabLst>
            </a:pPr>
            <a:r>
              <a:rPr lang="en-US" altLang="zh-CN" dirty="0" smtClean="0"/>
              <a:t>	</a:t>
            </a:r>
            <a:r>
              <a:rPr lang="en-US" altLang="zh-CN" sz="1100" dirty="0" smtClean="0">
                <a:solidFill>
                  <a:srgbClr val="666666"/>
                </a:solidFill>
                <a:latin typeface="Times New Roman" pitchFamily="18" charset="0"/>
                <a:cs typeface="Times New Roman" pitchFamily="18" charset="0"/>
              </a:rPr>
              <a:t>Drops</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20</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of</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non-required</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functionalities</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to</a:t>
            </a:r>
          </a:p>
          <a:p>
            <a:pPr>
              <a:lnSpc>
                <a:spcPts val="1228"/>
              </a:lnSpc>
              <a:tabLst>
                <a:tab pos="33406" algn="l"/>
                <a:tab pos="77948" algn="l"/>
                <a:tab pos="155895" algn="l"/>
                <a:tab pos="1013318" algn="l"/>
              </a:tabLst>
            </a:pPr>
            <a:r>
              <a:rPr lang="en-US" altLang="zh-CN" dirty="0" smtClean="0"/>
              <a:t>			</a:t>
            </a:r>
            <a:r>
              <a:rPr lang="en-US" altLang="zh-CN" sz="1100" dirty="0" smtClean="0">
                <a:solidFill>
                  <a:srgbClr val="666666"/>
                </a:solidFill>
                <a:latin typeface="Times New Roman" pitchFamily="18" charset="0"/>
                <a:cs typeface="Times New Roman" pitchFamily="18" charset="0"/>
              </a:rPr>
              <a:t>perfectly</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design</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80</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of</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key</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user</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needs.</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491"/>
              </a:lnSpc>
              <a:tabLst>
                <a:tab pos="33406" algn="l"/>
                <a:tab pos="77948" algn="l"/>
                <a:tab pos="155895" algn="l"/>
                <a:tab pos="1013318" algn="l"/>
              </a:tabLst>
            </a:pPr>
            <a:r>
              <a:rPr lang="en-US" altLang="zh-CN" sz="1100" dirty="0" smtClean="0">
                <a:solidFill>
                  <a:srgbClr val="666666"/>
                </a:solidFill>
                <a:latin typeface="Times New Roman" pitchFamily="18" charset="0"/>
                <a:cs typeface="Times New Roman" pitchFamily="18" charset="0"/>
              </a:rPr>
              <a:t>Attention</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to</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details</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leads</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to</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excellence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in</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user</a:t>
            </a:r>
          </a:p>
          <a:p>
            <a:pPr>
              <a:lnSpc>
                <a:spcPts val="1228"/>
              </a:lnSpc>
              <a:tabLst>
                <a:tab pos="33406" algn="l"/>
                <a:tab pos="77948" algn="l"/>
                <a:tab pos="155895" algn="l"/>
                <a:tab pos="1013318" algn="l"/>
              </a:tabLst>
            </a:pPr>
            <a:r>
              <a:rPr lang="en-US" altLang="zh-CN" dirty="0" smtClean="0"/>
              <a:t>				</a:t>
            </a:r>
            <a:r>
              <a:rPr lang="en-US" altLang="zh-CN" sz="1100" dirty="0" smtClean="0">
                <a:solidFill>
                  <a:srgbClr val="666666"/>
                </a:solidFill>
                <a:latin typeface="Times New Roman" pitchFamily="18" charset="0"/>
                <a:cs typeface="Times New Roman" pitchFamily="18" charset="0"/>
              </a:rPr>
              <a:t>experience.</a:t>
            </a:r>
          </a:p>
        </p:txBody>
      </p:sp>
      <p:sp>
        <p:nvSpPr>
          <p:cNvPr id="14" name="TextBox 1"/>
          <p:cNvSpPr txBox="1"/>
          <p:nvPr/>
        </p:nvSpPr>
        <p:spPr>
          <a:xfrm>
            <a:off x="5093273" y="2858460"/>
            <a:ext cx="928139" cy="1771722"/>
          </a:xfrm>
          <a:prstGeom prst="rect">
            <a:avLst/>
          </a:prstGeom>
          <a:noFill/>
        </p:spPr>
        <p:txBody>
          <a:bodyPr wrap="none" lIns="0" tIns="0" rIns="0" bIns="40087" rtlCol="0">
            <a:spAutoFit/>
          </a:bodyPr>
          <a:lstStyle/>
          <a:p>
            <a:pPr>
              <a:lnSpc>
                <a:spcPts val="2718"/>
              </a:lnSpc>
            </a:pPr>
            <a:r>
              <a:rPr lang="en-US" altLang="zh-CN" sz="2500" b="1" dirty="0" smtClean="0">
                <a:solidFill>
                  <a:srgbClr val="666666"/>
                </a:solidFill>
                <a:latin typeface="Times New Roman" pitchFamily="18" charset="0"/>
                <a:cs typeface="Times New Roman" pitchFamily="18" charset="0"/>
              </a:rPr>
              <a:t>Vision</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718"/>
              </a:lnSpc>
            </a:pPr>
            <a:r>
              <a:rPr lang="en-US" altLang="zh-CN" sz="2500" b="1" dirty="0" smtClean="0">
                <a:solidFill>
                  <a:srgbClr val="666666"/>
                </a:solidFill>
                <a:latin typeface="Times New Roman" pitchFamily="18" charset="0"/>
                <a:cs typeface="Times New Roman" pitchFamily="18" charset="0"/>
              </a:rPr>
              <a:t>Focus</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718"/>
              </a:lnSpc>
            </a:pPr>
            <a:r>
              <a:rPr lang="en-US" altLang="zh-CN" sz="2500" b="1" dirty="0" smtClean="0">
                <a:solidFill>
                  <a:srgbClr val="666666"/>
                </a:solidFill>
                <a:latin typeface="Times New Roman" pitchFamily="18" charset="0"/>
                <a:cs typeface="Times New Roman" pitchFamily="18" charset="0"/>
              </a:rPr>
              <a:t>Global</a:t>
            </a:r>
          </a:p>
        </p:txBody>
      </p:sp>
      <p:sp>
        <p:nvSpPr>
          <p:cNvPr id="15" name="TextBox 1"/>
          <p:cNvSpPr txBox="1"/>
          <p:nvPr/>
        </p:nvSpPr>
        <p:spPr>
          <a:xfrm>
            <a:off x="1281463" y="749193"/>
            <a:ext cx="5838137" cy="1451121"/>
          </a:xfrm>
          <a:prstGeom prst="rect">
            <a:avLst/>
          </a:prstGeom>
          <a:noFill/>
        </p:spPr>
        <p:txBody>
          <a:bodyPr wrap="none" lIns="0" tIns="0" rIns="0" bIns="40087" rtlCol="0">
            <a:spAutoFit/>
          </a:bodyPr>
          <a:lstStyle/>
          <a:p>
            <a:pPr>
              <a:lnSpc>
                <a:spcPts val="2718"/>
              </a:lnSpc>
              <a:tabLst>
                <a:tab pos="334061" algn="l"/>
                <a:tab pos="434279" algn="l"/>
                <a:tab pos="1035588" algn="l"/>
              </a:tabLst>
            </a:pPr>
            <a:r>
              <a:rPr lang="en-US" altLang="zh-CN" sz="2500" b="1" dirty="0" smtClean="0">
                <a:solidFill>
                  <a:srgbClr val="666666"/>
                </a:solidFill>
                <a:latin typeface="Times New Roman" pitchFamily="18" charset="0"/>
                <a:cs typeface="Times New Roman" pitchFamily="18" charset="0"/>
              </a:rPr>
              <a:t>What</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is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Apple’s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design</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process?</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192"/>
              </a:lnSpc>
              <a:tabLst>
                <a:tab pos="334061" algn="l"/>
                <a:tab pos="434279" algn="l"/>
                <a:tab pos="1035588"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“When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you</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first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start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off</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trying</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to</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solve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problem,</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first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solutions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you</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come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up</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with</a:t>
            </a:r>
          </a:p>
          <a:p>
            <a:pPr>
              <a:lnSpc>
                <a:spcPts val="1491"/>
              </a:lnSpc>
              <a:tabLst>
                <a:tab pos="334061" algn="l"/>
                <a:tab pos="434279" algn="l"/>
                <a:tab pos="1035588"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are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very</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complex</a:t>
            </a:r>
            <a:r>
              <a:rPr lang="en-US" altLang="zh-CN" sz="1200" dirty="0" smtClean="0">
                <a:solidFill>
                  <a:srgbClr val="666666"/>
                </a:solidFill>
                <a:latin typeface="Times New Roman" pitchFamily="18" charset="0"/>
                <a:cs typeface="Times New Roman" pitchFamily="18" charset="0"/>
              </a:rPr>
              <a: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and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most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people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stop</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there.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But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if</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you</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keep</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going,</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you</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can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often</a:t>
            </a:r>
          </a:p>
          <a:p>
            <a:pPr>
              <a:lnSpc>
                <a:spcPts val="1491"/>
              </a:lnSpc>
              <a:tabLst>
                <a:tab pos="334061" algn="l"/>
                <a:tab pos="434279" algn="l"/>
                <a:tab pos="1035588"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times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arrive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some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very</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elegant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and</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simple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solutions.”</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Steve</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Jobs</a:t>
            </a:r>
            <a:r>
              <a:rPr lang="en-US" altLang="zh-CN" sz="700" dirty="0" smtClean="0">
                <a:solidFill>
                  <a:srgbClr val="8C8C8C"/>
                </a:solidFill>
                <a:latin typeface="Times New Roman" pitchFamily="18" charset="0"/>
                <a:cs typeface="Times New Roman" pitchFamily="18" charset="0"/>
              </a:rPr>
              <a:t>1</a:t>
            </a:r>
          </a:p>
        </p:txBody>
      </p:sp>
      <p:sp>
        <p:nvSpPr>
          <p:cNvPr id="16" name="TextBox 1"/>
          <p:cNvSpPr txBox="1"/>
          <p:nvPr/>
        </p:nvSpPr>
        <p:spPr>
          <a:xfrm>
            <a:off x="738470" y="6396958"/>
            <a:ext cx="32060" cy="93955"/>
          </a:xfrm>
          <a:prstGeom prst="rect">
            <a:avLst/>
          </a:prstGeom>
          <a:noFill/>
        </p:spPr>
        <p:txBody>
          <a:bodyPr wrap="none" lIns="0" tIns="0" rIns="0" bIns="40087" rtlCol="0">
            <a:spAutoFit/>
          </a:bodyPr>
          <a:lstStyle/>
          <a:p>
            <a:pPr>
              <a:lnSpc>
                <a:spcPts val="438"/>
              </a:lnSpc>
            </a:pPr>
            <a:r>
              <a:rPr lang="en-US" altLang="zh-CN" sz="500" dirty="0" smtClean="0">
                <a:solidFill>
                  <a:srgbClr val="666666"/>
                </a:solidFill>
                <a:latin typeface="Times New Roman" pitchFamily="18" charset="0"/>
                <a:cs typeface="Times New Roman" pitchFamily="18" charset="0"/>
              </a:rPr>
              <a:t>1</a:t>
            </a:r>
          </a:p>
        </p:txBody>
      </p:sp>
      <p:sp>
        <p:nvSpPr>
          <p:cNvPr id="17" name="TextBox 1"/>
          <p:cNvSpPr txBox="1"/>
          <p:nvPr/>
        </p:nvSpPr>
        <p:spPr>
          <a:xfrm>
            <a:off x="792770" y="6396958"/>
            <a:ext cx="2244204" cy="130247"/>
          </a:xfrm>
          <a:prstGeom prst="rect">
            <a:avLst/>
          </a:prstGeom>
          <a:noFill/>
        </p:spPr>
        <p:txBody>
          <a:bodyPr wrap="none" lIns="0" tIns="0" rIns="0" bIns="40087" rtlCol="0">
            <a:spAutoFit/>
          </a:bodyPr>
          <a:lstStyle/>
          <a:p>
            <a:pPr>
              <a:lnSpc>
                <a:spcPts val="701"/>
              </a:lnSpc>
            </a:pPr>
            <a:r>
              <a:rPr lang="en-US" altLang="zh-CN" sz="700" dirty="0" smtClean="0">
                <a:solidFill>
                  <a:srgbClr val="666666"/>
                </a:solidFill>
                <a:latin typeface="Times New Roman" pitchFamily="18" charset="0"/>
                <a:cs typeface="Times New Roman" pitchFamily="18" charset="0"/>
              </a:rPr>
              <a:t>Q&amp;A:</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Jobs</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on</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iPod's</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Cultural</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Impact,</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Newsweek,</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10/16/2010</a:t>
            </a:r>
          </a:p>
        </p:txBody>
      </p:sp>
      <p:sp>
        <p:nvSpPr>
          <p:cNvPr id="20" name="投影片編號版面配置區 19"/>
          <p:cNvSpPr>
            <a:spLocks noGrp="1"/>
          </p:cNvSpPr>
          <p:nvPr>
            <p:ph type="sldNum" sz="quarter" idx="12"/>
          </p:nvPr>
        </p:nvSpPr>
        <p:spPr/>
        <p:txBody>
          <a:bodyPr/>
          <a:lstStyle/>
          <a:p>
            <a:pPr>
              <a:defRPr/>
            </a:pPr>
            <a:fld id="{8278A42D-3233-4C27-8266-CD8F709F771F}" type="slidenum">
              <a:rPr lang="en-US" altLang="zh-TW" smtClean="0"/>
              <a:pPr>
                <a:defRPr/>
              </a:pPr>
              <a:t>64</a:t>
            </a:fld>
            <a:endParaRPr lang="en-US" altLang="zh-TW"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3" name="Picture 3"/>
          <p:cNvPicPr>
            <a:picLocks noChangeAspect="1" noChangeArrowheads="1"/>
          </p:cNvPicPr>
          <p:nvPr/>
        </p:nvPicPr>
        <p:blipFill>
          <a:blip r:embed="rId3" cstate="print"/>
          <a:srcRect/>
          <a:stretch>
            <a:fillRect/>
          </a:stretch>
        </p:blipFill>
        <p:spPr bwMode="auto">
          <a:xfrm>
            <a:off x="7265245" y="299678"/>
            <a:ext cx="1227164" cy="772245"/>
          </a:xfrm>
          <a:prstGeom prst="rect">
            <a:avLst/>
          </a:prstGeom>
          <a:noFill/>
        </p:spPr>
      </p:pic>
      <p:pic>
        <p:nvPicPr>
          <p:cNvPr id="5" name="Picture 3"/>
          <p:cNvPicPr>
            <a:picLocks noChangeAspect="1" noChangeArrowheads="1"/>
          </p:cNvPicPr>
          <p:nvPr/>
        </p:nvPicPr>
        <p:blipFill>
          <a:blip r:embed="rId4" cstate="print"/>
          <a:srcRect/>
          <a:stretch>
            <a:fillRect/>
          </a:stretch>
        </p:blipFill>
        <p:spPr bwMode="auto">
          <a:xfrm>
            <a:off x="651591" y="1463809"/>
            <a:ext cx="7124067" cy="5082988"/>
          </a:xfrm>
          <a:prstGeom prst="rect">
            <a:avLst/>
          </a:prstGeom>
          <a:noFill/>
        </p:spPr>
      </p:pic>
      <p:sp>
        <p:nvSpPr>
          <p:cNvPr id="2" name="TextBox 1"/>
          <p:cNvSpPr txBox="1"/>
          <p:nvPr/>
        </p:nvSpPr>
        <p:spPr>
          <a:xfrm>
            <a:off x="8166613" y="6304750"/>
            <a:ext cx="89768"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7</a:t>
            </a:r>
          </a:p>
        </p:txBody>
      </p:sp>
      <p:sp>
        <p:nvSpPr>
          <p:cNvPr id="6"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7" name="TextBox 1"/>
          <p:cNvSpPr txBox="1"/>
          <p:nvPr/>
        </p:nvSpPr>
        <p:spPr>
          <a:xfrm>
            <a:off x="1281463" y="703089"/>
            <a:ext cx="7412286" cy="5721521"/>
          </a:xfrm>
          <a:prstGeom prst="rect">
            <a:avLst/>
          </a:prstGeom>
          <a:noFill/>
        </p:spPr>
        <p:txBody>
          <a:bodyPr wrap="none" lIns="0" tIns="0" rIns="0" bIns="40087" rtlCol="0">
            <a:spAutoFit/>
          </a:bodyPr>
          <a:lstStyle/>
          <a:p>
            <a:pPr>
              <a:lnSpc>
                <a:spcPts val="2718"/>
              </a:lnSpc>
              <a:tabLst>
                <a:tab pos="3852835" algn="l"/>
                <a:tab pos="4075542" algn="l"/>
                <a:tab pos="4153489" algn="l"/>
                <a:tab pos="4209166" algn="l"/>
                <a:tab pos="4376196" algn="l"/>
                <a:tab pos="4443009" algn="l"/>
                <a:tab pos="7026412" algn="l"/>
              </a:tabLst>
            </a:pPr>
            <a:r>
              <a:rPr lang="en-US" altLang="zh-CN" sz="2500" b="1" dirty="0" smtClean="0">
                <a:solidFill>
                  <a:srgbClr val="666666"/>
                </a:solidFill>
                <a:latin typeface="Times New Roman" pitchFamily="18" charset="0"/>
                <a:cs typeface="Times New Roman" pitchFamily="18" charset="0"/>
              </a:rPr>
              <a:t>Case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study:</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iMac</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(1998)</a:t>
            </a:r>
          </a:p>
          <a:p>
            <a:pPr>
              <a:lnSpc>
                <a:spcPts val="2981"/>
              </a:lnSpc>
              <a:tabLst>
                <a:tab pos="3852835" algn="l"/>
                <a:tab pos="4075542" algn="l"/>
                <a:tab pos="4153489" algn="l"/>
                <a:tab pos="4209166" algn="l"/>
                <a:tab pos="4376196" algn="l"/>
                <a:tab pos="4443009" algn="l"/>
                <a:tab pos="7026412" algn="l"/>
              </a:tabLst>
            </a:pPr>
            <a:r>
              <a:rPr lang="en-US" altLang="zh-CN" sz="2500" b="1" dirty="0" smtClean="0">
                <a:solidFill>
                  <a:srgbClr val="666666"/>
                </a:solidFill>
                <a:latin typeface="Times New Roman" pitchFamily="18" charset="0"/>
                <a:cs typeface="Times New Roman" pitchFamily="18" charset="0"/>
              </a:rPr>
              <a:t>Simplicity</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&amp;</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choices</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893"/>
              </a:lnSpc>
              <a:tabLst>
                <a:tab pos="3852835" algn="l"/>
                <a:tab pos="4075542" algn="l"/>
                <a:tab pos="4153489" algn="l"/>
                <a:tab pos="4209166" algn="l"/>
                <a:tab pos="4376196" algn="l"/>
                <a:tab pos="4443009" algn="l"/>
                <a:tab pos="7026412" algn="l"/>
              </a:tabLst>
            </a:pPr>
            <a:r>
              <a:rPr lang="en-US" altLang="zh-CN" dirty="0" smtClean="0"/>
              <a:t>	</a:t>
            </a:r>
            <a:r>
              <a:rPr lang="en-US" altLang="zh-CN" sz="2500" b="1" dirty="0" smtClean="0">
                <a:solidFill>
                  <a:srgbClr val="666666"/>
                </a:solidFill>
                <a:latin typeface="Times New Roman" pitchFamily="18" charset="0"/>
                <a:cs typeface="Times New Roman" pitchFamily="18" charset="0"/>
              </a:rPr>
              <a:t>Simplicity</a:t>
            </a:r>
          </a:p>
          <a:p>
            <a:pPr>
              <a:lnSpc>
                <a:spcPts val="2367"/>
              </a:lnSpc>
              <a:tabLst>
                <a:tab pos="3852835" algn="l"/>
                <a:tab pos="4075542" algn="l"/>
                <a:tab pos="4153489" algn="l"/>
                <a:tab pos="4209166" algn="l"/>
                <a:tab pos="4376196" algn="l"/>
                <a:tab pos="4443009" algn="l"/>
                <a:tab pos="7026412"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All-in-one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computer</a:t>
            </a:r>
          </a:p>
          <a:p>
            <a:pPr>
              <a:lnSpc>
                <a:spcPts val="1754"/>
              </a:lnSpc>
              <a:tabLst>
                <a:tab pos="3852835" algn="l"/>
                <a:tab pos="4075542" algn="l"/>
                <a:tab pos="4153489" algn="l"/>
                <a:tab pos="4209166" algn="l"/>
                <a:tab pos="4376196" algn="l"/>
                <a:tab pos="4443009" algn="l"/>
                <a:tab pos="7026412"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Setup</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&amp;</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go</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806"/>
              </a:lnSpc>
              <a:tabLst>
                <a:tab pos="3852835" algn="l"/>
                <a:tab pos="4075542" algn="l"/>
                <a:tab pos="4153489" algn="l"/>
                <a:tab pos="4209166" algn="l"/>
                <a:tab pos="4376196" algn="l"/>
                <a:tab pos="4443009" algn="l"/>
                <a:tab pos="7026412" algn="l"/>
              </a:tabLst>
            </a:pPr>
            <a:r>
              <a:rPr lang="en-US" altLang="zh-CN" dirty="0" smtClean="0"/>
              <a:t>				</a:t>
            </a:r>
            <a:r>
              <a:rPr lang="en-US" altLang="zh-CN" sz="2500" b="1" dirty="0" smtClean="0">
                <a:solidFill>
                  <a:srgbClr val="666666"/>
                </a:solidFill>
                <a:latin typeface="Times New Roman" pitchFamily="18" charset="0"/>
                <a:cs typeface="Times New Roman" pitchFamily="18" charset="0"/>
              </a:rPr>
              <a:t>Choices</a:t>
            </a:r>
          </a:p>
          <a:p>
            <a:pPr>
              <a:lnSpc>
                <a:spcPts val="2367"/>
              </a:lnSpc>
              <a:tabLst>
                <a:tab pos="3852835" algn="l"/>
                <a:tab pos="4075542" algn="l"/>
                <a:tab pos="4153489" algn="l"/>
                <a:tab pos="4209166" algn="l"/>
                <a:tab pos="4376196" algn="l"/>
                <a:tab pos="4443009" algn="l"/>
                <a:tab pos="7026412"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No</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floppy</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disk</a:t>
            </a:r>
          </a:p>
          <a:p>
            <a:pPr>
              <a:lnSpc>
                <a:spcPts val="1841"/>
              </a:lnSpc>
              <a:tabLst>
                <a:tab pos="3852835" algn="l"/>
                <a:tab pos="4075542" algn="l"/>
                <a:tab pos="4153489" algn="l"/>
                <a:tab pos="4209166" algn="l"/>
                <a:tab pos="4376196" algn="l"/>
                <a:tab pos="4443009" algn="l"/>
                <a:tab pos="7026412"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No</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extension</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stack</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052"/>
              </a:lnSpc>
              <a:tabLst>
                <a:tab pos="3852835" algn="l"/>
                <a:tab pos="4075542" algn="l"/>
                <a:tab pos="4153489" algn="l"/>
                <a:tab pos="4209166" algn="l"/>
                <a:tab pos="4376196" algn="l"/>
                <a:tab pos="4443009" algn="l"/>
                <a:tab pos="7026412" algn="l"/>
              </a:tabLst>
            </a:pPr>
            <a:r>
              <a:rPr lang="en-US" altLang="zh-CN" dirty="0" smtClean="0"/>
              <a:t>							</a:t>
            </a:r>
            <a:r>
              <a:rPr lang="en-US" altLang="zh-CN" sz="900" dirty="0" smtClean="0">
                <a:solidFill>
                  <a:srgbClr val="B2B2B2"/>
                </a:solidFill>
                <a:latin typeface="Times New Roman" pitchFamily="18" charset="0"/>
                <a:cs typeface="Times New Roman" pitchFamily="18" charset="0"/>
              </a:rPr>
              <a:t>..…….</a:t>
            </a:r>
          </a:p>
        </p:txBody>
      </p:sp>
      <p:sp>
        <p:nvSpPr>
          <p:cNvPr id="10" name="投影片編號版面配置區 9"/>
          <p:cNvSpPr>
            <a:spLocks noGrp="1"/>
          </p:cNvSpPr>
          <p:nvPr>
            <p:ph type="sldNum" sz="quarter" idx="12"/>
          </p:nvPr>
        </p:nvSpPr>
        <p:spPr/>
        <p:txBody>
          <a:bodyPr/>
          <a:lstStyle/>
          <a:p>
            <a:pPr>
              <a:defRPr/>
            </a:pPr>
            <a:fld id="{8278A42D-3233-4C27-8266-CD8F709F771F}" type="slidenum">
              <a:rPr lang="en-US" altLang="zh-TW" smtClean="0"/>
              <a:pPr>
                <a:defRPr/>
              </a:pPr>
              <a:t>65</a:t>
            </a:fld>
            <a:endParaRPr lang="en-US" altLang="zh-TW"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1481373" y="1448865"/>
            <a:ext cx="6178488" cy="746742"/>
          </a:xfrm>
          <a:custGeom>
            <a:avLst/>
            <a:gdLst>
              <a:gd name="connsiteX0" fmla="*/ 12700 w 7225399"/>
              <a:gd name="connsiteY0" fmla="*/ 145602 h 822799"/>
              <a:gd name="connsiteX1" fmla="*/ 12700 w 7225399"/>
              <a:gd name="connsiteY1" fmla="*/ 145602 h 822799"/>
              <a:gd name="connsiteX2" fmla="*/ 145602 w 7225399"/>
              <a:gd name="connsiteY2" fmla="*/ 12700 h 822799"/>
              <a:gd name="connsiteX3" fmla="*/ 7079796 w 7225399"/>
              <a:gd name="connsiteY3" fmla="*/ 12700 h 822799"/>
              <a:gd name="connsiteX4" fmla="*/ 7079796 w 7225399"/>
              <a:gd name="connsiteY4" fmla="*/ 12700 h 822799"/>
              <a:gd name="connsiteX5" fmla="*/ 7212699 w 7225399"/>
              <a:gd name="connsiteY5" fmla="*/ 145602 h 822799"/>
              <a:gd name="connsiteX6" fmla="*/ 7212699 w 7225399"/>
              <a:gd name="connsiteY6" fmla="*/ 145602 h 822799"/>
              <a:gd name="connsiteX7" fmla="*/ 7212699 w 7225399"/>
              <a:gd name="connsiteY7" fmla="*/ 677196 h 822799"/>
              <a:gd name="connsiteX8" fmla="*/ 7212699 w 7225399"/>
              <a:gd name="connsiteY8" fmla="*/ 677196 h 822799"/>
              <a:gd name="connsiteX9" fmla="*/ 7079796 w 7225399"/>
              <a:gd name="connsiteY9" fmla="*/ 810099 h 822799"/>
              <a:gd name="connsiteX10" fmla="*/ 7079796 w 7225399"/>
              <a:gd name="connsiteY10" fmla="*/ 810099 h 822799"/>
              <a:gd name="connsiteX11" fmla="*/ 145602 w 7225399"/>
              <a:gd name="connsiteY11" fmla="*/ 810099 h 822799"/>
              <a:gd name="connsiteX12" fmla="*/ 145602 w 7225399"/>
              <a:gd name="connsiteY12" fmla="*/ 810099 h 822799"/>
              <a:gd name="connsiteX13" fmla="*/ 12700 w 7225399"/>
              <a:gd name="connsiteY13" fmla="*/ 677196 h 822799"/>
              <a:gd name="connsiteX14" fmla="*/ 12700 w 7225399"/>
              <a:gd name="connsiteY14" fmla="*/ 677196 h 822799"/>
              <a:gd name="connsiteX15" fmla="*/ 12700 w 7225399"/>
              <a:gd name="connsiteY15" fmla="*/ 145602 h 82279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7225399" h="822799">
                <a:moveTo>
                  <a:pt x="12700" y="145602"/>
                </a:moveTo>
                <a:lnTo>
                  <a:pt x="12700" y="145602"/>
                </a:lnTo>
                <a:cubicBezTo>
                  <a:pt x="12700" y="72202"/>
                  <a:pt x="72202" y="12700"/>
                  <a:pt x="145602" y="12700"/>
                </a:cubicBezTo>
                <a:lnTo>
                  <a:pt x="7079796" y="12700"/>
                </a:lnTo>
                <a:lnTo>
                  <a:pt x="7079796" y="12700"/>
                </a:lnTo>
                <a:cubicBezTo>
                  <a:pt x="7153196" y="12700"/>
                  <a:pt x="7212699" y="72202"/>
                  <a:pt x="7212699" y="145602"/>
                </a:cubicBezTo>
                <a:cubicBezTo>
                  <a:pt x="7212699" y="145602"/>
                  <a:pt x="7212699" y="145602"/>
                  <a:pt x="7212699" y="145602"/>
                </a:cubicBezTo>
                <a:lnTo>
                  <a:pt x="7212699" y="677196"/>
                </a:lnTo>
                <a:lnTo>
                  <a:pt x="7212699" y="677196"/>
                </a:lnTo>
                <a:cubicBezTo>
                  <a:pt x="7212699" y="750596"/>
                  <a:pt x="7153196" y="810099"/>
                  <a:pt x="7079796" y="810099"/>
                </a:cubicBezTo>
                <a:cubicBezTo>
                  <a:pt x="7079796" y="810099"/>
                  <a:pt x="7079796" y="810099"/>
                  <a:pt x="7079796" y="810099"/>
                </a:cubicBezTo>
                <a:lnTo>
                  <a:pt x="145602" y="810099"/>
                </a:lnTo>
                <a:lnTo>
                  <a:pt x="145602" y="810099"/>
                </a:lnTo>
                <a:cubicBezTo>
                  <a:pt x="72202" y="810099"/>
                  <a:pt x="12700" y="750596"/>
                  <a:pt x="12700" y="677196"/>
                </a:cubicBezTo>
                <a:cubicBezTo>
                  <a:pt x="12700" y="677196"/>
                  <a:pt x="12700" y="677196"/>
                  <a:pt x="12700" y="677196"/>
                </a:cubicBezTo>
                <a:lnTo>
                  <a:pt x="12700" y="145602"/>
                </a:lnTo>
              </a:path>
            </a:pathLst>
          </a:custGeom>
          <a:solidFill>
            <a:srgbClr val="000000">
              <a:alpha val="0"/>
            </a:srgbClr>
          </a:solidFill>
          <a:ln w="25400">
            <a:solidFill>
              <a:srgbClr val="B2B2B2">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5" name="Freeform 3"/>
          <p:cNvSpPr/>
          <p:nvPr/>
        </p:nvSpPr>
        <p:spPr>
          <a:xfrm>
            <a:off x="2148869" y="2794962"/>
            <a:ext cx="2171971" cy="671397"/>
          </a:xfrm>
          <a:custGeom>
            <a:avLst/>
            <a:gdLst>
              <a:gd name="connsiteX0" fmla="*/ 12700 w 2540000"/>
              <a:gd name="connsiteY0" fmla="*/ 131765 h 739780"/>
              <a:gd name="connsiteX1" fmla="*/ 12700 w 2540000"/>
              <a:gd name="connsiteY1" fmla="*/ 131765 h 739780"/>
              <a:gd name="connsiteX2" fmla="*/ 131765 w 2540000"/>
              <a:gd name="connsiteY2" fmla="*/ 12700 h 739780"/>
              <a:gd name="connsiteX3" fmla="*/ 2408234 w 2540000"/>
              <a:gd name="connsiteY3" fmla="*/ 12700 h 739780"/>
              <a:gd name="connsiteX4" fmla="*/ 2408234 w 2540000"/>
              <a:gd name="connsiteY4" fmla="*/ 12700 h 739780"/>
              <a:gd name="connsiteX5" fmla="*/ 2527300 w 2540000"/>
              <a:gd name="connsiteY5" fmla="*/ 131765 h 739780"/>
              <a:gd name="connsiteX6" fmla="*/ 2527300 w 2540000"/>
              <a:gd name="connsiteY6" fmla="*/ 131765 h 739780"/>
              <a:gd name="connsiteX7" fmla="*/ 2527300 w 2540000"/>
              <a:gd name="connsiteY7" fmla="*/ 608014 h 739780"/>
              <a:gd name="connsiteX8" fmla="*/ 2527300 w 2540000"/>
              <a:gd name="connsiteY8" fmla="*/ 608014 h 739780"/>
              <a:gd name="connsiteX9" fmla="*/ 2408234 w 2540000"/>
              <a:gd name="connsiteY9" fmla="*/ 727080 h 739780"/>
              <a:gd name="connsiteX10" fmla="*/ 2408234 w 2540000"/>
              <a:gd name="connsiteY10" fmla="*/ 727080 h 739780"/>
              <a:gd name="connsiteX11" fmla="*/ 131765 w 2540000"/>
              <a:gd name="connsiteY11" fmla="*/ 727080 h 739780"/>
              <a:gd name="connsiteX12" fmla="*/ 131765 w 2540000"/>
              <a:gd name="connsiteY12" fmla="*/ 727080 h 739780"/>
              <a:gd name="connsiteX13" fmla="*/ 12700 w 2540000"/>
              <a:gd name="connsiteY13" fmla="*/ 608014 h 739780"/>
              <a:gd name="connsiteX14" fmla="*/ 12700 w 2540000"/>
              <a:gd name="connsiteY14" fmla="*/ 608014 h 739780"/>
              <a:gd name="connsiteX15" fmla="*/ 12700 w 2540000"/>
              <a:gd name="connsiteY15" fmla="*/ 131765 h 73978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540000" h="739780">
                <a:moveTo>
                  <a:pt x="12700" y="131765"/>
                </a:moveTo>
                <a:lnTo>
                  <a:pt x="12700" y="131765"/>
                </a:lnTo>
                <a:cubicBezTo>
                  <a:pt x="12700" y="66007"/>
                  <a:pt x="66007" y="12700"/>
                  <a:pt x="131765" y="12700"/>
                </a:cubicBezTo>
                <a:lnTo>
                  <a:pt x="2408234" y="12700"/>
                </a:lnTo>
                <a:lnTo>
                  <a:pt x="2408234" y="12700"/>
                </a:lnTo>
                <a:cubicBezTo>
                  <a:pt x="2473992" y="12700"/>
                  <a:pt x="2527300" y="66007"/>
                  <a:pt x="2527300" y="131765"/>
                </a:cubicBezTo>
                <a:cubicBezTo>
                  <a:pt x="2527300" y="131765"/>
                  <a:pt x="2527300" y="131765"/>
                  <a:pt x="2527300" y="131765"/>
                </a:cubicBezTo>
                <a:lnTo>
                  <a:pt x="2527300" y="608014"/>
                </a:lnTo>
                <a:lnTo>
                  <a:pt x="2527300" y="608014"/>
                </a:lnTo>
                <a:cubicBezTo>
                  <a:pt x="2527300" y="673772"/>
                  <a:pt x="2473992" y="727080"/>
                  <a:pt x="2408234" y="727080"/>
                </a:cubicBezTo>
                <a:cubicBezTo>
                  <a:pt x="2408234" y="727080"/>
                  <a:pt x="2408234" y="727080"/>
                  <a:pt x="2408234" y="727080"/>
                </a:cubicBezTo>
                <a:lnTo>
                  <a:pt x="131765" y="727080"/>
                </a:lnTo>
                <a:lnTo>
                  <a:pt x="131765" y="727080"/>
                </a:lnTo>
                <a:cubicBezTo>
                  <a:pt x="66007" y="727080"/>
                  <a:pt x="12700" y="673772"/>
                  <a:pt x="12700" y="608014"/>
                </a:cubicBezTo>
                <a:cubicBezTo>
                  <a:pt x="12700" y="608014"/>
                  <a:pt x="12700" y="608014"/>
                  <a:pt x="12700" y="608014"/>
                </a:cubicBezTo>
                <a:lnTo>
                  <a:pt x="12700" y="131765"/>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6" name="Freeform 3"/>
          <p:cNvSpPr/>
          <p:nvPr/>
        </p:nvSpPr>
        <p:spPr>
          <a:xfrm>
            <a:off x="2148869" y="3856184"/>
            <a:ext cx="2171971" cy="671397"/>
          </a:xfrm>
          <a:custGeom>
            <a:avLst/>
            <a:gdLst>
              <a:gd name="connsiteX0" fmla="*/ 12700 w 2540000"/>
              <a:gd name="connsiteY0" fmla="*/ 131765 h 739780"/>
              <a:gd name="connsiteX1" fmla="*/ 12700 w 2540000"/>
              <a:gd name="connsiteY1" fmla="*/ 131765 h 739780"/>
              <a:gd name="connsiteX2" fmla="*/ 131765 w 2540000"/>
              <a:gd name="connsiteY2" fmla="*/ 12700 h 739780"/>
              <a:gd name="connsiteX3" fmla="*/ 2408234 w 2540000"/>
              <a:gd name="connsiteY3" fmla="*/ 12700 h 739780"/>
              <a:gd name="connsiteX4" fmla="*/ 2408234 w 2540000"/>
              <a:gd name="connsiteY4" fmla="*/ 12700 h 739780"/>
              <a:gd name="connsiteX5" fmla="*/ 2527300 w 2540000"/>
              <a:gd name="connsiteY5" fmla="*/ 131765 h 739780"/>
              <a:gd name="connsiteX6" fmla="*/ 2527300 w 2540000"/>
              <a:gd name="connsiteY6" fmla="*/ 131765 h 739780"/>
              <a:gd name="connsiteX7" fmla="*/ 2527300 w 2540000"/>
              <a:gd name="connsiteY7" fmla="*/ 608014 h 739780"/>
              <a:gd name="connsiteX8" fmla="*/ 2527300 w 2540000"/>
              <a:gd name="connsiteY8" fmla="*/ 608014 h 739780"/>
              <a:gd name="connsiteX9" fmla="*/ 2408234 w 2540000"/>
              <a:gd name="connsiteY9" fmla="*/ 727080 h 739780"/>
              <a:gd name="connsiteX10" fmla="*/ 2408234 w 2540000"/>
              <a:gd name="connsiteY10" fmla="*/ 727080 h 739780"/>
              <a:gd name="connsiteX11" fmla="*/ 131765 w 2540000"/>
              <a:gd name="connsiteY11" fmla="*/ 727080 h 739780"/>
              <a:gd name="connsiteX12" fmla="*/ 131765 w 2540000"/>
              <a:gd name="connsiteY12" fmla="*/ 727080 h 739780"/>
              <a:gd name="connsiteX13" fmla="*/ 12700 w 2540000"/>
              <a:gd name="connsiteY13" fmla="*/ 608014 h 739780"/>
              <a:gd name="connsiteX14" fmla="*/ 12700 w 2540000"/>
              <a:gd name="connsiteY14" fmla="*/ 608014 h 739780"/>
              <a:gd name="connsiteX15" fmla="*/ 12700 w 2540000"/>
              <a:gd name="connsiteY15" fmla="*/ 131765 h 73978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540000" h="739780">
                <a:moveTo>
                  <a:pt x="12700" y="131765"/>
                </a:moveTo>
                <a:lnTo>
                  <a:pt x="12700" y="131765"/>
                </a:lnTo>
                <a:cubicBezTo>
                  <a:pt x="12700" y="66007"/>
                  <a:pt x="66007" y="12700"/>
                  <a:pt x="131765" y="12700"/>
                </a:cubicBezTo>
                <a:lnTo>
                  <a:pt x="2408234" y="12700"/>
                </a:lnTo>
                <a:lnTo>
                  <a:pt x="2408234" y="12700"/>
                </a:lnTo>
                <a:cubicBezTo>
                  <a:pt x="2473992" y="12700"/>
                  <a:pt x="2527300" y="66007"/>
                  <a:pt x="2527300" y="131765"/>
                </a:cubicBezTo>
                <a:cubicBezTo>
                  <a:pt x="2527300" y="131765"/>
                  <a:pt x="2527300" y="131765"/>
                  <a:pt x="2527300" y="131765"/>
                </a:cubicBezTo>
                <a:lnTo>
                  <a:pt x="2527300" y="608014"/>
                </a:lnTo>
                <a:lnTo>
                  <a:pt x="2527300" y="608014"/>
                </a:lnTo>
                <a:cubicBezTo>
                  <a:pt x="2527300" y="673773"/>
                  <a:pt x="2473992" y="727080"/>
                  <a:pt x="2408234" y="727080"/>
                </a:cubicBezTo>
                <a:cubicBezTo>
                  <a:pt x="2408234" y="727080"/>
                  <a:pt x="2408234" y="727080"/>
                  <a:pt x="2408234" y="727080"/>
                </a:cubicBezTo>
                <a:lnTo>
                  <a:pt x="131765" y="727080"/>
                </a:lnTo>
                <a:lnTo>
                  <a:pt x="131765" y="727080"/>
                </a:lnTo>
                <a:cubicBezTo>
                  <a:pt x="66007" y="727080"/>
                  <a:pt x="12700" y="673773"/>
                  <a:pt x="12700" y="608014"/>
                </a:cubicBezTo>
                <a:cubicBezTo>
                  <a:pt x="12700" y="608014"/>
                  <a:pt x="12700" y="608014"/>
                  <a:pt x="12700" y="608014"/>
                </a:cubicBezTo>
                <a:lnTo>
                  <a:pt x="12700" y="131765"/>
                </a:lnTo>
              </a:path>
            </a:pathLst>
          </a:custGeom>
          <a:solidFill>
            <a:srgbClr val="000000">
              <a:alpha val="0"/>
            </a:srgbClr>
          </a:solidFill>
          <a:ln w="25400">
            <a:solidFill>
              <a:srgbClr val="303188">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7" name="Freeform 3"/>
          <p:cNvSpPr/>
          <p:nvPr/>
        </p:nvSpPr>
        <p:spPr>
          <a:xfrm>
            <a:off x="2148869" y="5022015"/>
            <a:ext cx="2171971" cy="671396"/>
          </a:xfrm>
          <a:custGeom>
            <a:avLst/>
            <a:gdLst>
              <a:gd name="connsiteX0" fmla="*/ 12700 w 2540000"/>
              <a:gd name="connsiteY0" fmla="*/ 131765 h 739779"/>
              <a:gd name="connsiteX1" fmla="*/ 12700 w 2540000"/>
              <a:gd name="connsiteY1" fmla="*/ 131765 h 739779"/>
              <a:gd name="connsiteX2" fmla="*/ 131765 w 2540000"/>
              <a:gd name="connsiteY2" fmla="*/ 12700 h 739779"/>
              <a:gd name="connsiteX3" fmla="*/ 2408234 w 2540000"/>
              <a:gd name="connsiteY3" fmla="*/ 12700 h 739779"/>
              <a:gd name="connsiteX4" fmla="*/ 2408234 w 2540000"/>
              <a:gd name="connsiteY4" fmla="*/ 12700 h 739779"/>
              <a:gd name="connsiteX5" fmla="*/ 2527300 w 2540000"/>
              <a:gd name="connsiteY5" fmla="*/ 131765 h 739779"/>
              <a:gd name="connsiteX6" fmla="*/ 2527300 w 2540000"/>
              <a:gd name="connsiteY6" fmla="*/ 131765 h 739779"/>
              <a:gd name="connsiteX7" fmla="*/ 2527300 w 2540000"/>
              <a:gd name="connsiteY7" fmla="*/ 608013 h 739779"/>
              <a:gd name="connsiteX8" fmla="*/ 2527300 w 2540000"/>
              <a:gd name="connsiteY8" fmla="*/ 608013 h 739779"/>
              <a:gd name="connsiteX9" fmla="*/ 2408234 w 2540000"/>
              <a:gd name="connsiteY9" fmla="*/ 727079 h 739779"/>
              <a:gd name="connsiteX10" fmla="*/ 2408234 w 2540000"/>
              <a:gd name="connsiteY10" fmla="*/ 727079 h 739779"/>
              <a:gd name="connsiteX11" fmla="*/ 131765 w 2540000"/>
              <a:gd name="connsiteY11" fmla="*/ 727079 h 739779"/>
              <a:gd name="connsiteX12" fmla="*/ 131765 w 2540000"/>
              <a:gd name="connsiteY12" fmla="*/ 727079 h 739779"/>
              <a:gd name="connsiteX13" fmla="*/ 12700 w 2540000"/>
              <a:gd name="connsiteY13" fmla="*/ 608013 h 739779"/>
              <a:gd name="connsiteX14" fmla="*/ 12700 w 2540000"/>
              <a:gd name="connsiteY14" fmla="*/ 608013 h 739779"/>
              <a:gd name="connsiteX15" fmla="*/ 12700 w 2540000"/>
              <a:gd name="connsiteY15" fmla="*/ 131765 h 73977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540000" h="739779">
                <a:moveTo>
                  <a:pt x="12700" y="131765"/>
                </a:moveTo>
                <a:lnTo>
                  <a:pt x="12700" y="131765"/>
                </a:lnTo>
                <a:cubicBezTo>
                  <a:pt x="12700" y="66007"/>
                  <a:pt x="66007" y="12700"/>
                  <a:pt x="131765" y="12700"/>
                </a:cubicBezTo>
                <a:lnTo>
                  <a:pt x="2408234" y="12700"/>
                </a:lnTo>
                <a:lnTo>
                  <a:pt x="2408234" y="12700"/>
                </a:lnTo>
                <a:cubicBezTo>
                  <a:pt x="2473992" y="12700"/>
                  <a:pt x="2527300" y="66007"/>
                  <a:pt x="2527300" y="131765"/>
                </a:cubicBezTo>
                <a:cubicBezTo>
                  <a:pt x="2527300" y="131765"/>
                  <a:pt x="2527300" y="131765"/>
                  <a:pt x="2527300" y="131765"/>
                </a:cubicBezTo>
                <a:lnTo>
                  <a:pt x="2527300" y="608013"/>
                </a:lnTo>
                <a:lnTo>
                  <a:pt x="2527300" y="608013"/>
                </a:lnTo>
                <a:cubicBezTo>
                  <a:pt x="2527300" y="673771"/>
                  <a:pt x="2473992" y="727079"/>
                  <a:pt x="2408234" y="727079"/>
                </a:cubicBezTo>
                <a:cubicBezTo>
                  <a:pt x="2408234" y="727079"/>
                  <a:pt x="2408234" y="727079"/>
                  <a:pt x="2408234" y="727079"/>
                </a:cubicBezTo>
                <a:lnTo>
                  <a:pt x="131765" y="727079"/>
                </a:lnTo>
                <a:lnTo>
                  <a:pt x="131765" y="727079"/>
                </a:lnTo>
                <a:cubicBezTo>
                  <a:pt x="66007" y="727079"/>
                  <a:pt x="12700" y="673771"/>
                  <a:pt x="12700" y="608013"/>
                </a:cubicBezTo>
                <a:cubicBezTo>
                  <a:pt x="12700" y="608013"/>
                  <a:pt x="12700" y="608013"/>
                  <a:pt x="12700" y="608013"/>
                </a:cubicBezTo>
                <a:lnTo>
                  <a:pt x="12700" y="131765"/>
                </a:lnTo>
              </a:path>
            </a:pathLst>
          </a:custGeom>
          <a:solidFill>
            <a:srgbClr val="000000">
              <a:alpha val="0"/>
            </a:srgbClr>
          </a:solidFill>
          <a:ln w="25400">
            <a:solidFill>
              <a:srgbClr val="EC008C">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8" name="Freeform 3"/>
          <p:cNvSpPr/>
          <p:nvPr/>
        </p:nvSpPr>
        <p:spPr>
          <a:xfrm>
            <a:off x="4429439" y="2980822"/>
            <a:ext cx="347515" cy="299677"/>
          </a:xfrm>
          <a:custGeom>
            <a:avLst/>
            <a:gdLst>
              <a:gd name="connsiteX0" fmla="*/ 12700 w 406399"/>
              <a:gd name="connsiteY0" fmla="*/ 88900 h 330200"/>
              <a:gd name="connsiteX1" fmla="*/ 241299 w 406399"/>
              <a:gd name="connsiteY1" fmla="*/ 88900 h 330200"/>
              <a:gd name="connsiteX2" fmla="*/ 241299 w 406399"/>
              <a:gd name="connsiteY2" fmla="*/ 12700 h 330200"/>
              <a:gd name="connsiteX3" fmla="*/ 393699 w 406399"/>
              <a:gd name="connsiteY3" fmla="*/ 165100 h 330200"/>
              <a:gd name="connsiteX4" fmla="*/ 241299 w 406399"/>
              <a:gd name="connsiteY4" fmla="*/ 317499 h 330200"/>
              <a:gd name="connsiteX5" fmla="*/ 241299 w 406399"/>
              <a:gd name="connsiteY5" fmla="*/ 241299 h 330200"/>
              <a:gd name="connsiteX6" fmla="*/ 12700 w 406399"/>
              <a:gd name="connsiteY6" fmla="*/ 241299 h 330200"/>
              <a:gd name="connsiteX7" fmla="*/ 12700 w 406399"/>
              <a:gd name="connsiteY7" fmla="*/ 88900 h 3302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Lst>
            <a:rect l="l" t="t" r="r" b="b"/>
            <a:pathLst>
              <a:path w="406399" h="330200">
                <a:moveTo>
                  <a:pt x="12700" y="88900"/>
                </a:moveTo>
                <a:lnTo>
                  <a:pt x="241299" y="88900"/>
                </a:lnTo>
                <a:lnTo>
                  <a:pt x="241299" y="12700"/>
                </a:lnTo>
                <a:lnTo>
                  <a:pt x="393699" y="165100"/>
                </a:lnTo>
                <a:lnTo>
                  <a:pt x="241299" y="317499"/>
                </a:lnTo>
                <a:lnTo>
                  <a:pt x="241299" y="241299"/>
                </a:lnTo>
                <a:lnTo>
                  <a:pt x="12700" y="241299"/>
                </a:lnTo>
                <a:lnTo>
                  <a:pt x="12700" y="88900"/>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9" name="Freeform 3"/>
          <p:cNvSpPr/>
          <p:nvPr/>
        </p:nvSpPr>
        <p:spPr>
          <a:xfrm>
            <a:off x="4429439" y="5207874"/>
            <a:ext cx="347515" cy="299677"/>
          </a:xfrm>
          <a:custGeom>
            <a:avLst/>
            <a:gdLst>
              <a:gd name="connsiteX0" fmla="*/ 12700 w 406399"/>
              <a:gd name="connsiteY0" fmla="*/ 88900 h 330200"/>
              <a:gd name="connsiteX1" fmla="*/ 241299 w 406399"/>
              <a:gd name="connsiteY1" fmla="*/ 88900 h 330200"/>
              <a:gd name="connsiteX2" fmla="*/ 241299 w 406399"/>
              <a:gd name="connsiteY2" fmla="*/ 12700 h 330200"/>
              <a:gd name="connsiteX3" fmla="*/ 393699 w 406399"/>
              <a:gd name="connsiteY3" fmla="*/ 165100 h 330200"/>
              <a:gd name="connsiteX4" fmla="*/ 241299 w 406399"/>
              <a:gd name="connsiteY4" fmla="*/ 317500 h 330200"/>
              <a:gd name="connsiteX5" fmla="*/ 241299 w 406399"/>
              <a:gd name="connsiteY5" fmla="*/ 241300 h 330200"/>
              <a:gd name="connsiteX6" fmla="*/ 12700 w 406399"/>
              <a:gd name="connsiteY6" fmla="*/ 241300 h 330200"/>
              <a:gd name="connsiteX7" fmla="*/ 12700 w 406399"/>
              <a:gd name="connsiteY7" fmla="*/ 88900 h 3302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Lst>
            <a:rect l="l" t="t" r="r" b="b"/>
            <a:pathLst>
              <a:path w="406399" h="330200">
                <a:moveTo>
                  <a:pt x="12700" y="88900"/>
                </a:moveTo>
                <a:lnTo>
                  <a:pt x="241299" y="88900"/>
                </a:lnTo>
                <a:lnTo>
                  <a:pt x="241299" y="12700"/>
                </a:lnTo>
                <a:lnTo>
                  <a:pt x="393699" y="165100"/>
                </a:lnTo>
                <a:lnTo>
                  <a:pt x="241299" y="317500"/>
                </a:lnTo>
                <a:lnTo>
                  <a:pt x="241299" y="241300"/>
                </a:lnTo>
                <a:lnTo>
                  <a:pt x="12700" y="241300"/>
                </a:lnTo>
                <a:lnTo>
                  <a:pt x="12700" y="88900"/>
                </a:lnTo>
              </a:path>
            </a:pathLst>
          </a:custGeom>
          <a:solidFill>
            <a:srgbClr val="000000">
              <a:alpha val="0"/>
            </a:srgbClr>
          </a:solidFill>
          <a:ln w="25400">
            <a:solidFill>
              <a:srgbClr val="EC008C">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0" name="Freeform 3"/>
          <p:cNvSpPr/>
          <p:nvPr/>
        </p:nvSpPr>
        <p:spPr>
          <a:xfrm>
            <a:off x="4429439" y="4042045"/>
            <a:ext cx="347515" cy="299677"/>
          </a:xfrm>
          <a:custGeom>
            <a:avLst/>
            <a:gdLst>
              <a:gd name="connsiteX0" fmla="*/ 12700 w 406399"/>
              <a:gd name="connsiteY0" fmla="*/ 88900 h 330200"/>
              <a:gd name="connsiteX1" fmla="*/ 241299 w 406399"/>
              <a:gd name="connsiteY1" fmla="*/ 88900 h 330200"/>
              <a:gd name="connsiteX2" fmla="*/ 241299 w 406399"/>
              <a:gd name="connsiteY2" fmla="*/ 12700 h 330200"/>
              <a:gd name="connsiteX3" fmla="*/ 393699 w 406399"/>
              <a:gd name="connsiteY3" fmla="*/ 165100 h 330200"/>
              <a:gd name="connsiteX4" fmla="*/ 241299 w 406399"/>
              <a:gd name="connsiteY4" fmla="*/ 317500 h 330200"/>
              <a:gd name="connsiteX5" fmla="*/ 241299 w 406399"/>
              <a:gd name="connsiteY5" fmla="*/ 241300 h 330200"/>
              <a:gd name="connsiteX6" fmla="*/ 12700 w 406399"/>
              <a:gd name="connsiteY6" fmla="*/ 241300 h 330200"/>
              <a:gd name="connsiteX7" fmla="*/ 12700 w 406399"/>
              <a:gd name="connsiteY7" fmla="*/ 88900 h 3302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Lst>
            <a:rect l="l" t="t" r="r" b="b"/>
            <a:pathLst>
              <a:path w="406399" h="330200">
                <a:moveTo>
                  <a:pt x="12700" y="88900"/>
                </a:moveTo>
                <a:lnTo>
                  <a:pt x="241299" y="88900"/>
                </a:lnTo>
                <a:lnTo>
                  <a:pt x="241299" y="12700"/>
                </a:lnTo>
                <a:lnTo>
                  <a:pt x="393699" y="165100"/>
                </a:lnTo>
                <a:lnTo>
                  <a:pt x="241299" y="317500"/>
                </a:lnTo>
                <a:lnTo>
                  <a:pt x="241299" y="241300"/>
                </a:lnTo>
                <a:lnTo>
                  <a:pt x="12700" y="241300"/>
                </a:lnTo>
                <a:lnTo>
                  <a:pt x="12700" y="88900"/>
                </a:lnTo>
              </a:path>
            </a:pathLst>
          </a:custGeom>
          <a:solidFill>
            <a:srgbClr val="000000">
              <a:alpha val="0"/>
            </a:srgbClr>
          </a:solidFill>
          <a:ln w="25400">
            <a:solidFill>
              <a:srgbClr val="303188">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11" name="Picture 3"/>
          <p:cNvPicPr>
            <a:picLocks noChangeAspect="1" noChangeArrowheads="1"/>
          </p:cNvPicPr>
          <p:nvPr/>
        </p:nvPicPr>
        <p:blipFill>
          <a:blip r:embed="rId3" cstate="print"/>
          <a:srcRect/>
          <a:stretch>
            <a:fillRect/>
          </a:stretch>
        </p:blipFill>
        <p:spPr bwMode="auto">
          <a:xfrm>
            <a:off x="1368342" y="2789304"/>
            <a:ext cx="640732" cy="680037"/>
          </a:xfrm>
          <a:prstGeom prst="rect">
            <a:avLst/>
          </a:prstGeom>
          <a:noFill/>
        </p:spPr>
      </p:pic>
      <p:pic>
        <p:nvPicPr>
          <p:cNvPr id="12" name="Picture 3"/>
          <p:cNvPicPr>
            <a:picLocks noChangeAspect="1" noChangeArrowheads="1"/>
          </p:cNvPicPr>
          <p:nvPr/>
        </p:nvPicPr>
        <p:blipFill>
          <a:blip r:embed="rId4" cstate="print"/>
          <a:srcRect/>
          <a:stretch>
            <a:fillRect/>
          </a:stretch>
        </p:blipFill>
        <p:spPr bwMode="auto">
          <a:xfrm>
            <a:off x="1368342" y="3849701"/>
            <a:ext cx="608152" cy="680037"/>
          </a:xfrm>
          <a:prstGeom prst="rect">
            <a:avLst/>
          </a:prstGeom>
          <a:noFill/>
        </p:spPr>
      </p:pic>
      <p:pic>
        <p:nvPicPr>
          <p:cNvPr id="13" name="Picture 3"/>
          <p:cNvPicPr>
            <a:picLocks noChangeAspect="1" noChangeArrowheads="1"/>
          </p:cNvPicPr>
          <p:nvPr/>
        </p:nvPicPr>
        <p:blipFill>
          <a:blip r:embed="rId5" cstate="print"/>
          <a:srcRect/>
          <a:stretch>
            <a:fillRect/>
          </a:stretch>
        </p:blipFill>
        <p:spPr bwMode="auto">
          <a:xfrm>
            <a:off x="1335762" y="5013832"/>
            <a:ext cx="640732" cy="680037"/>
          </a:xfrm>
          <a:prstGeom prst="rect">
            <a:avLst/>
          </a:prstGeom>
          <a:noFill/>
        </p:spPr>
      </p:pic>
      <p:pic>
        <p:nvPicPr>
          <p:cNvPr id="14" name="Picture 3"/>
          <p:cNvPicPr>
            <a:picLocks noChangeAspect="1" noChangeArrowheads="1"/>
          </p:cNvPicPr>
          <p:nvPr/>
        </p:nvPicPr>
        <p:blipFill>
          <a:blip r:embed="rId6" cstate="print"/>
          <a:srcRect/>
          <a:stretch>
            <a:fillRect/>
          </a:stretch>
        </p:blipFill>
        <p:spPr bwMode="auto">
          <a:xfrm>
            <a:off x="7265245" y="299678"/>
            <a:ext cx="1227164" cy="772245"/>
          </a:xfrm>
          <a:prstGeom prst="rect">
            <a:avLst/>
          </a:prstGeom>
          <a:noFill/>
        </p:spPr>
      </p:pic>
      <p:pic>
        <p:nvPicPr>
          <p:cNvPr id="15" name="Picture 3"/>
          <p:cNvPicPr>
            <a:picLocks noChangeAspect="1" noChangeArrowheads="1"/>
          </p:cNvPicPr>
          <p:nvPr/>
        </p:nvPicPr>
        <p:blipFill>
          <a:blip r:embed="rId7" cstate="print"/>
          <a:srcRect/>
          <a:stretch>
            <a:fillRect/>
          </a:stretch>
        </p:blipFill>
        <p:spPr bwMode="auto">
          <a:xfrm>
            <a:off x="7276105" y="6316276"/>
            <a:ext cx="499553" cy="207469"/>
          </a:xfrm>
          <a:prstGeom prst="rect">
            <a:avLst/>
          </a:prstGeom>
          <a:noFill/>
        </p:spPr>
      </p:pic>
      <p:sp>
        <p:nvSpPr>
          <p:cNvPr id="2" name="TextBox 1"/>
          <p:cNvSpPr txBox="1"/>
          <p:nvPr/>
        </p:nvSpPr>
        <p:spPr>
          <a:xfrm>
            <a:off x="8166613" y="6304750"/>
            <a:ext cx="89768"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8</a:t>
            </a:r>
          </a:p>
        </p:txBody>
      </p:sp>
      <p:sp>
        <p:nvSpPr>
          <p:cNvPr id="16"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17" name="TextBox 1"/>
          <p:cNvSpPr txBox="1"/>
          <p:nvPr/>
        </p:nvSpPr>
        <p:spPr>
          <a:xfrm>
            <a:off x="1281463" y="564776"/>
            <a:ext cx="5831725" cy="1605009"/>
          </a:xfrm>
          <a:prstGeom prst="rect">
            <a:avLst/>
          </a:prstGeom>
          <a:noFill/>
        </p:spPr>
        <p:txBody>
          <a:bodyPr wrap="none" lIns="0" tIns="0" rIns="0" bIns="40087" rtlCol="0">
            <a:spAutoFit/>
          </a:bodyPr>
          <a:lstStyle/>
          <a:p>
            <a:pPr>
              <a:lnSpc>
                <a:spcPts val="2718"/>
              </a:lnSpc>
              <a:tabLst>
                <a:tab pos="378602" algn="l"/>
                <a:tab pos="779475" algn="l"/>
                <a:tab pos="991047" algn="l"/>
              </a:tabLst>
            </a:pPr>
            <a:r>
              <a:rPr lang="en-US" altLang="zh-CN" sz="2500" b="1" dirty="0" smtClean="0">
                <a:solidFill>
                  <a:srgbClr val="666666"/>
                </a:solidFill>
                <a:latin typeface="Times New Roman" pitchFamily="18" charset="0"/>
                <a:cs typeface="Times New Roman" pitchFamily="18" charset="0"/>
              </a:rPr>
              <a:t>Case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study:</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why</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does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making</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choices</a:t>
            </a:r>
          </a:p>
          <a:p>
            <a:pPr>
              <a:lnSpc>
                <a:spcPts val="2981"/>
              </a:lnSpc>
              <a:tabLst>
                <a:tab pos="378602" algn="l"/>
                <a:tab pos="779475" algn="l"/>
                <a:tab pos="991047" algn="l"/>
              </a:tabLst>
            </a:pPr>
            <a:r>
              <a:rPr lang="en-US" altLang="zh-CN" sz="2500" b="1" dirty="0" smtClean="0">
                <a:solidFill>
                  <a:srgbClr val="666666"/>
                </a:solidFill>
                <a:latin typeface="Times New Roman" pitchFamily="18" charset="0"/>
                <a:cs typeface="Times New Roman" pitchFamily="18" charset="0"/>
              </a:rPr>
              <a:t>implies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constraint?</a:t>
            </a:r>
          </a:p>
          <a:p>
            <a:pPr>
              <a:lnSpc>
                <a:spcPts val="877"/>
              </a:lnSpc>
            </a:pPr>
            <a:endParaRPr lang="en-US" altLang="zh-CN" dirty="0" smtClean="0"/>
          </a:p>
          <a:p>
            <a:pPr>
              <a:lnSpc>
                <a:spcPts val="877"/>
              </a:lnSpc>
            </a:pPr>
            <a:endParaRPr lang="en-US" altLang="zh-CN" dirty="0" smtClean="0"/>
          </a:p>
          <a:p>
            <a:pPr>
              <a:lnSpc>
                <a:spcPts val="1841"/>
              </a:lnSpc>
              <a:tabLst>
                <a:tab pos="378602" algn="l"/>
                <a:tab pos="779475" algn="l"/>
                <a:tab pos="991047"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“It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became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intense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and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almost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religious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argument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about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the</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purity</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of</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the</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system's</a:t>
            </a:r>
          </a:p>
          <a:p>
            <a:pPr>
              <a:lnSpc>
                <a:spcPts val="1491"/>
              </a:lnSpc>
              <a:tabLst>
                <a:tab pos="378602" algn="l"/>
                <a:tab pos="779475" algn="l"/>
                <a:tab pos="991047" algn="l"/>
              </a:tabLst>
            </a:pPr>
            <a:r>
              <a:rPr lang="en-US" altLang="zh-CN" dirty="0" smtClean="0"/>
              <a:t>			</a:t>
            </a:r>
            <a:r>
              <a:rPr lang="en-US" altLang="zh-CN" sz="1200" b="1" dirty="0" smtClean="0">
                <a:solidFill>
                  <a:srgbClr val="666666"/>
                </a:solidFill>
                <a:latin typeface="Times New Roman" pitchFamily="18" charset="0"/>
                <a:cs typeface="Times New Roman" pitchFamily="18" charset="0"/>
              </a:rPr>
              <a:t>design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versus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the</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user's</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freedom</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to</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configure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system</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he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liked.”</a:t>
            </a:r>
          </a:p>
          <a:p>
            <a:pPr>
              <a:lnSpc>
                <a:spcPts val="1228"/>
              </a:lnSpc>
              <a:tabLst>
                <a:tab pos="378602" algn="l"/>
                <a:tab pos="779475" algn="l"/>
                <a:tab pos="991047" algn="l"/>
              </a:tabLst>
            </a:pPr>
            <a:r>
              <a:rPr lang="en-US" altLang="zh-CN" dirty="0" smtClean="0"/>
              <a:t>		</a:t>
            </a:r>
            <a:r>
              <a:rPr lang="en-US" altLang="zh-CN" sz="1100" dirty="0" smtClean="0">
                <a:solidFill>
                  <a:srgbClr val="8C8C8C"/>
                </a:solidFill>
                <a:latin typeface="Times New Roman" pitchFamily="18" charset="0"/>
                <a:cs typeface="Times New Roman" pitchFamily="18" charset="0"/>
              </a:rPr>
              <a:t>Christopher</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Espinosa</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employee</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#8)</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speaking</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about</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the</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Macintosh</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project,</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1984</a:t>
            </a:r>
          </a:p>
        </p:txBody>
      </p:sp>
      <p:sp>
        <p:nvSpPr>
          <p:cNvPr id="18" name="TextBox 1"/>
          <p:cNvSpPr txBox="1"/>
          <p:nvPr/>
        </p:nvSpPr>
        <p:spPr>
          <a:xfrm>
            <a:off x="2258850" y="3042877"/>
            <a:ext cx="1830629" cy="2695051"/>
          </a:xfrm>
          <a:prstGeom prst="rect">
            <a:avLst/>
          </a:prstGeom>
          <a:noFill/>
        </p:spPr>
        <p:txBody>
          <a:bodyPr wrap="none" lIns="0" tIns="0" rIns="0" bIns="40087" rtlCol="0">
            <a:spAutoFit/>
          </a:bodyPr>
          <a:lstStyle/>
          <a:p>
            <a:pPr>
              <a:lnSpc>
                <a:spcPts val="1315"/>
              </a:lnSpc>
              <a:tabLst>
                <a:tab pos="200436" algn="l"/>
                <a:tab pos="456550" algn="l"/>
              </a:tabLst>
            </a:pPr>
            <a:r>
              <a:rPr lang="en-US" altLang="zh-CN" sz="1200" dirty="0" smtClean="0">
                <a:solidFill>
                  <a:srgbClr val="666666"/>
                </a:solidFill>
                <a:latin typeface="Times New Roman" pitchFamily="18" charset="0"/>
                <a:cs typeface="Times New Roman" pitchFamily="18" charset="0"/>
              </a:rPr>
              <a:t>No</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sign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of</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upcoming</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blu-ray</a:t>
            </a:r>
          </a:p>
          <a:p>
            <a:pPr>
              <a:lnSpc>
                <a:spcPts val="1491"/>
              </a:lnSpc>
              <a:tabLst>
                <a:tab pos="200436" algn="l"/>
                <a:tab pos="456550" algn="l"/>
              </a:tabLst>
            </a:pPr>
            <a:r>
              <a:rPr lang="en-US" altLang="zh-CN" sz="1200" dirty="0" smtClean="0">
                <a:solidFill>
                  <a:srgbClr val="666666"/>
                </a:solidFill>
                <a:latin typeface="Times New Roman" pitchFamily="18" charset="0"/>
                <a:cs typeface="Times New Roman" pitchFamily="18" charset="0"/>
              </a:rPr>
              <a:t>support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Apple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computers.</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192"/>
              </a:lnSpc>
              <a:tabLst>
                <a:tab pos="200436" algn="l"/>
                <a:tab pos="456550" algn="l"/>
              </a:tabLst>
            </a:pPr>
            <a:r>
              <a:rPr lang="en-US" altLang="zh-CN" sz="1200" dirty="0" smtClean="0">
                <a:solidFill>
                  <a:srgbClr val="666666"/>
                </a:solidFill>
                <a:latin typeface="Times New Roman" pitchFamily="18" charset="0"/>
                <a:cs typeface="Times New Roman" pitchFamily="18" charset="0"/>
              </a:rPr>
              <a:t>Music</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can</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only</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be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managed</a:t>
            </a:r>
          </a:p>
          <a:p>
            <a:pPr>
              <a:lnSpc>
                <a:spcPts val="1491"/>
              </a:lnSpc>
              <a:tabLst>
                <a:tab pos="200436" algn="l"/>
                <a:tab pos="456550"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through</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iTunes.</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104"/>
              </a:lnSpc>
              <a:tabLst>
                <a:tab pos="200436" algn="l"/>
                <a:tab pos="456550" algn="l"/>
              </a:tabLst>
            </a:pPr>
            <a:r>
              <a:rPr lang="en-US" altLang="zh-CN" sz="1200" dirty="0" smtClean="0">
                <a:solidFill>
                  <a:srgbClr val="666666"/>
                </a:solidFill>
                <a:latin typeface="Times New Roman" pitchFamily="18" charset="0"/>
                <a:cs typeface="Times New Roman" pitchFamily="18" charset="0"/>
              </a:rPr>
              <a:t>App</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Store</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approval</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process</a:t>
            </a:r>
          </a:p>
          <a:p>
            <a:pPr>
              <a:lnSpc>
                <a:spcPts val="1491"/>
              </a:lnSpc>
              <a:tabLst>
                <a:tab pos="200436" algn="l"/>
                <a:tab pos="456550"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as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quality</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insurance.</a:t>
            </a:r>
          </a:p>
        </p:txBody>
      </p:sp>
      <p:sp>
        <p:nvSpPr>
          <p:cNvPr id="19" name="TextBox 1"/>
          <p:cNvSpPr txBox="1"/>
          <p:nvPr/>
        </p:nvSpPr>
        <p:spPr>
          <a:xfrm>
            <a:off x="4908656" y="3158138"/>
            <a:ext cx="3656770" cy="3220836"/>
          </a:xfrm>
          <a:prstGeom prst="rect">
            <a:avLst/>
          </a:prstGeom>
          <a:noFill/>
        </p:spPr>
        <p:txBody>
          <a:bodyPr wrap="none" lIns="0" tIns="0" rIns="0" bIns="40087" rtlCol="0">
            <a:spAutoFit/>
          </a:bodyPr>
          <a:lstStyle/>
          <a:p>
            <a:pPr>
              <a:lnSpc>
                <a:spcPts val="1315"/>
              </a:lnSpc>
              <a:tabLst>
                <a:tab pos="3307202" algn="l"/>
              </a:tabLst>
            </a:pPr>
            <a:r>
              <a:rPr lang="en-US" altLang="zh-CN" sz="1200" dirty="0" smtClean="0">
                <a:solidFill>
                  <a:srgbClr val="666666"/>
                </a:solidFill>
                <a:latin typeface="Times New Roman" pitchFamily="18" charset="0"/>
                <a:cs typeface="Times New Roman" pitchFamily="18" charset="0"/>
              </a:rPr>
              <a:t>“</a:t>
            </a:r>
            <a:r>
              <a:rPr lang="en-US" altLang="zh-CN" sz="1200" b="1" dirty="0" smtClean="0">
                <a:solidFill>
                  <a:srgbClr val="666666"/>
                </a:solidFill>
                <a:latin typeface="Times New Roman" pitchFamily="18" charset="0"/>
                <a:cs typeface="Times New Roman" pitchFamily="18" charset="0"/>
              </a:rPr>
              <a:t>YouTube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now</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supports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HD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video.”</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Steve</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Jobs</a:t>
            </a:r>
            <a:r>
              <a:rPr lang="en-US" altLang="zh-CN" sz="700" dirty="0" smtClean="0">
                <a:solidFill>
                  <a:srgbClr val="8C8C8C"/>
                </a:solidFill>
                <a:latin typeface="Times New Roman" pitchFamily="18" charset="0"/>
                <a:cs typeface="Times New Roman" pitchFamily="18" charset="0"/>
              </a:rPr>
              <a:t>1</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192"/>
              </a:lnSpc>
              <a:tabLst>
                <a:tab pos="3307202" algn="l"/>
              </a:tabLst>
            </a:pPr>
            <a:r>
              <a:rPr lang="en-US" altLang="zh-CN" sz="1200" dirty="0" smtClean="0">
                <a:solidFill>
                  <a:srgbClr val="666666"/>
                </a:solidFill>
                <a:latin typeface="Times New Roman" pitchFamily="18" charset="0"/>
                <a:cs typeface="Times New Roman" pitchFamily="18" charset="0"/>
              </a:rPr>
              <a:t>“Other</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companies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tried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to</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do</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everything</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the</a:t>
            </a:r>
          </a:p>
          <a:p>
            <a:pPr>
              <a:lnSpc>
                <a:spcPts val="1491"/>
              </a:lnSpc>
              <a:tabLst>
                <a:tab pos="3307202" algn="l"/>
              </a:tabLst>
            </a:pPr>
            <a:r>
              <a:rPr lang="en-US" altLang="zh-CN" sz="1200" dirty="0" smtClean="0">
                <a:solidFill>
                  <a:srgbClr val="666666"/>
                </a:solidFill>
                <a:latin typeface="Times New Roman" pitchFamily="18" charset="0"/>
                <a:cs typeface="Times New Roman" pitchFamily="18" charset="0"/>
              </a:rPr>
              <a:t>device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itself</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and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made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so</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complicated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that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it</a:t>
            </a:r>
          </a:p>
          <a:p>
            <a:pPr>
              <a:lnSpc>
                <a:spcPts val="1491"/>
              </a:lnSpc>
              <a:tabLst>
                <a:tab pos="3307202" algn="l"/>
              </a:tabLst>
            </a:pPr>
            <a:r>
              <a:rPr lang="en-US" altLang="zh-CN" sz="1200" dirty="0" smtClean="0">
                <a:solidFill>
                  <a:srgbClr val="666666"/>
                </a:solidFill>
                <a:latin typeface="Times New Roman" pitchFamily="18" charset="0"/>
                <a:cs typeface="Times New Roman" pitchFamily="18" charset="0"/>
              </a:rPr>
              <a:t>was</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useless</a:t>
            </a:r>
            <a:r>
              <a:rPr lang="en-US" altLang="zh-CN" sz="1200" dirty="0" smtClean="0">
                <a:solidFill>
                  <a:srgbClr val="666666"/>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Steve</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Jobs</a:t>
            </a:r>
            <a:r>
              <a:rPr lang="en-US" altLang="zh-CN" sz="700" dirty="0" smtClean="0">
                <a:solidFill>
                  <a:srgbClr val="8C8C8C"/>
                </a:solidFill>
                <a:latin typeface="Times New Roman" pitchFamily="18" charset="0"/>
                <a:cs typeface="Times New Roman" pitchFamily="18" charset="0"/>
              </a:rPr>
              <a:t>2</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491"/>
              </a:lnSpc>
              <a:tabLst>
                <a:tab pos="3307202" algn="l"/>
              </a:tabLst>
            </a:pPr>
            <a:r>
              <a:rPr lang="en-US" altLang="zh-CN" sz="1200" dirty="0" smtClean="0">
                <a:solidFill>
                  <a:srgbClr val="666666"/>
                </a:solidFill>
                <a:latin typeface="Times New Roman" pitchFamily="18" charset="0"/>
                <a:cs typeface="Times New Roman" pitchFamily="18" charset="0"/>
              </a:rPr>
              <a:t>“We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created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approval</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process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[to]</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avoid</a:t>
            </a:r>
          </a:p>
          <a:p>
            <a:pPr>
              <a:lnSpc>
                <a:spcPts val="1491"/>
              </a:lnSpc>
              <a:tabLst>
                <a:tab pos="3307202" algn="l"/>
              </a:tabLst>
            </a:pPr>
            <a:r>
              <a:rPr lang="en-US" altLang="zh-CN" sz="1200" dirty="0" smtClean="0">
                <a:solidFill>
                  <a:srgbClr val="666666"/>
                </a:solidFill>
                <a:latin typeface="Times New Roman" pitchFamily="18" charset="0"/>
                <a:cs typeface="Times New Roman" pitchFamily="18" charset="0"/>
              </a:rPr>
              <a:t>applications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that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degrade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the</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core</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experience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of</a:t>
            </a:r>
          </a:p>
          <a:p>
            <a:pPr>
              <a:lnSpc>
                <a:spcPts val="1491"/>
              </a:lnSpc>
              <a:tabLst>
                <a:tab pos="3307202" algn="l"/>
              </a:tabLst>
            </a:pPr>
            <a:r>
              <a:rPr lang="en-US" altLang="zh-CN" sz="1200" dirty="0" smtClean="0">
                <a:solidFill>
                  <a:srgbClr val="666666"/>
                </a:solidFill>
                <a:latin typeface="Times New Roman" pitchFamily="18" charset="0"/>
                <a:cs typeface="Times New Roman" pitchFamily="18" charset="0"/>
              </a:rPr>
              <a:t>the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iPhone.”</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Answers</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the</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FCC’s</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Questions</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228"/>
              </a:lnSpc>
              <a:tabLst>
                <a:tab pos="3307202" algn="l"/>
              </a:tabLst>
            </a:pPr>
            <a:r>
              <a:rPr lang="en-US" altLang="zh-CN" dirty="0" smtClean="0"/>
              <a:t>	</a:t>
            </a:r>
            <a:r>
              <a:rPr lang="en-US" altLang="zh-CN" sz="900" dirty="0" smtClean="0">
                <a:solidFill>
                  <a:srgbClr val="B2B2B2"/>
                </a:solidFill>
                <a:latin typeface="Times New Roman" pitchFamily="18" charset="0"/>
                <a:cs typeface="Times New Roman" pitchFamily="18" charset="0"/>
              </a:rPr>
              <a:t>..…….</a:t>
            </a:r>
          </a:p>
        </p:txBody>
      </p:sp>
      <p:sp>
        <p:nvSpPr>
          <p:cNvPr id="20" name="TextBox 1"/>
          <p:cNvSpPr txBox="1"/>
          <p:nvPr/>
        </p:nvSpPr>
        <p:spPr>
          <a:xfrm>
            <a:off x="738470" y="6293223"/>
            <a:ext cx="2276264" cy="232839"/>
          </a:xfrm>
          <a:prstGeom prst="rect">
            <a:avLst/>
          </a:prstGeom>
          <a:noFill/>
        </p:spPr>
        <p:txBody>
          <a:bodyPr wrap="none" lIns="0" tIns="0" rIns="0" bIns="40087" rtlCol="0">
            <a:spAutoFit/>
          </a:bodyPr>
          <a:lstStyle/>
          <a:p>
            <a:pPr>
              <a:lnSpc>
                <a:spcPts val="701"/>
              </a:lnSpc>
            </a:pPr>
            <a:r>
              <a:rPr lang="en-US" altLang="zh-CN" sz="500" dirty="0" smtClean="0">
                <a:solidFill>
                  <a:srgbClr val="666666"/>
                </a:solidFill>
                <a:latin typeface="Times New Roman" pitchFamily="18" charset="0"/>
                <a:cs typeface="Times New Roman" pitchFamily="18" charset="0"/>
              </a:rPr>
              <a:t>1</a:t>
            </a:r>
            <a:r>
              <a:rPr lang="en-US" altLang="zh-CN" sz="700" dirty="0" smtClean="0">
                <a:solidFill>
                  <a:srgbClr val="666666"/>
                </a:solidFill>
                <a:latin typeface="Times New Roman" pitchFamily="18" charset="0"/>
                <a:cs typeface="Times New Roman" pitchFamily="18" charset="0"/>
              </a:rPr>
              <a:t>Email</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on</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04/14/2010</a:t>
            </a:r>
          </a:p>
          <a:p>
            <a:pPr>
              <a:lnSpc>
                <a:spcPts val="789"/>
              </a:lnSpc>
            </a:pPr>
            <a:r>
              <a:rPr lang="en-US" altLang="zh-CN" sz="500" dirty="0" smtClean="0">
                <a:solidFill>
                  <a:srgbClr val="666666"/>
                </a:solidFill>
                <a:latin typeface="Times New Roman" pitchFamily="18" charset="0"/>
                <a:cs typeface="Times New Roman" pitchFamily="18" charset="0"/>
              </a:rPr>
              <a:t>2</a:t>
            </a:r>
            <a:r>
              <a:rPr lang="en-US" altLang="zh-CN" sz="700" dirty="0" smtClean="0">
                <a:solidFill>
                  <a:srgbClr val="666666"/>
                </a:solidFill>
                <a:latin typeface="Times New Roman" pitchFamily="18" charset="0"/>
                <a:cs typeface="Times New Roman" pitchFamily="18" charset="0"/>
              </a:rPr>
              <a:t>Q&amp;A:</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Jobs</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on</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iPod's</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Cultural</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Impact,</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Newsweek,</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10/16/2010</a:t>
            </a:r>
          </a:p>
        </p:txBody>
      </p:sp>
      <p:sp>
        <p:nvSpPr>
          <p:cNvPr id="23" name="投影片編號版面配置區 22"/>
          <p:cNvSpPr>
            <a:spLocks noGrp="1"/>
          </p:cNvSpPr>
          <p:nvPr>
            <p:ph type="sldNum" sz="quarter" idx="12"/>
          </p:nvPr>
        </p:nvSpPr>
        <p:spPr/>
        <p:txBody>
          <a:bodyPr/>
          <a:lstStyle/>
          <a:p>
            <a:pPr>
              <a:defRPr/>
            </a:pPr>
            <a:fld id="{8278A42D-3233-4C27-8266-CD8F709F771F}" type="slidenum">
              <a:rPr lang="en-US" altLang="zh-TW" smtClean="0"/>
              <a:pPr>
                <a:defRPr/>
              </a:pPr>
              <a:t>66</a:t>
            </a:fld>
            <a:endParaRPr lang="en-US" altLang="zh-TW"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1688662" y="3244478"/>
            <a:ext cx="5886084" cy="852928"/>
          </a:xfrm>
          <a:custGeom>
            <a:avLst/>
            <a:gdLst>
              <a:gd name="connsiteX0" fmla="*/ 12700 w 6883448"/>
              <a:gd name="connsiteY0" fmla="*/ 165103 h 939800"/>
              <a:gd name="connsiteX1" fmla="*/ 12700 w 6883448"/>
              <a:gd name="connsiteY1" fmla="*/ 165103 h 939800"/>
              <a:gd name="connsiteX2" fmla="*/ 165103 w 6883448"/>
              <a:gd name="connsiteY2" fmla="*/ 12700 h 939800"/>
              <a:gd name="connsiteX3" fmla="*/ 6718344 w 6883448"/>
              <a:gd name="connsiteY3" fmla="*/ 12700 h 939800"/>
              <a:gd name="connsiteX4" fmla="*/ 6718344 w 6883448"/>
              <a:gd name="connsiteY4" fmla="*/ 12700 h 939800"/>
              <a:gd name="connsiteX5" fmla="*/ 6870747 w 6883448"/>
              <a:gd name="connsiteY5" fmla="*/ 165103 h 939800"/>
              <a:gd name="connsiteX6" fmla="*/ 6870747 w 6883448"/>
              <a:gd name="connsiteY6" fmla="*/ 165103 h 939800"/>
              <a:gd name="connsiteX7" fmla="*/ 6870747 w 6883448"/>
              <a:gd name="connsiteY7" fmla="*/ 774696 h 939800"/>
              <a:gd name="connsiteX8" fmla="*/ 6870747 w 6883448"/>
              <a:gd name="connsiteY8" fmla="*/ 774696 h 939800"/>
              <a:gd name="connsiteX9" fmla="*/ 6718344 w 6883448"/>
              <a:gd name="connsiteY9" fmla="*/ 927100 h 939800"/>
              <a:gd name="connsiteX10" fmla="*/ 6718344 w 6883448"/>
              <a:gd name="connsiteY10" fmla="*/ 927100 h 939800"/>
              <a:gd name="connsiteX11" fmla="*/ 165103 w 6883448"/>
              <a:gd name="connsiteY11" fmla="*/ 927100 h 939800"/>
              <a:gd name="connsiteX12" fmla="*/ 165103 w 6883448"/>
              <a:gd name="connsiteY12" fmla="*/ 927100 h 939800"/>
              <a:gd name="connsiteX13" fmla="*/ 12700 w 6883448"/>
              <a:gd name="connsiteY13" fmla="*/ 774696 h 939800"/>
              <a:gd name="connsiteX14" fmla="*/ 12700 w 6883448"/>
              <a:gd name="connsiteY14" fmla="*/ 774696 h 939800"/>
              <a:gd name="connsiteX15" fmla="*/ 12700 w 6883448"/>
              <a:gd name="connsiteY15" fmla="*/ 165103 h 9398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6883448" h="939800">
                <a:moveTo>
                  <a:pt x="12700" y="165103"/>
                </a:moveTo>
                <a:lnTo>
                  <a:pt x="12700" y="165103"/>
                </a:lnTo>
                <a:cubicBezTo>
                  <a:pt x="12700" y="80933"/>
                  <a:pt x="80933" y="12700"/>
                  <a:pt x="165103" y="12700"/>
                </a:cubicBezTo>
                <a:lnTo>
                  <a:pt x="6718344" y="12700"/>
                </a:lnTo>
                <a:lnTo>
                  <a:pt x="6718344" y="12700"/>
                </a:lnTo>
                <a:cubicBezTo>
                  <a:pt x="6802515" y="12700"/>
                  <a:pt x="6870747" y="80933"/>
                  <a:pt x="6870747" y="165103"/>
                </a:cubicBezTo>
                <a:cubicBezTo>
                  <a:pt x="6870747" y="165103"/>
                  <a:pt x="6870747" y="165103"/>
                  <a:pt x="6870747" y="165103"/>
                </a:cubicBezTo>
                <a:lnTo>
                  <a:pt x="6870747" y="774696"/>
                </a:lnTo>
                <a:lnTo>
                  <a:pt x="6870747" y="774696"/>
                </a:lnTo>
                <a:cubicBezTo>
                  <a:pt x="6870747" y="858866"/>
                  <a:pt x="6802515" y="927100"/>
                  <a:pt x="6718344" y="927100"/>
                </a:cubicBezTo>
                <a:cubicBezTo>
                  <a:pt x="6718344" y="927100"/>
                  <a:pt x="6718344" y="927100"/>
                  <a:pt x="6718344" y="927100"/>
                </a:cubicBezTo>
                <a:lnTo>
                  <a:pt x="165103" y="927100"/>
                </a:lnTo>
                <a:lnTo>
                  <a:pt x="165103" y="927100"/>
                </a:lnTo>
                <a:cubicBezTo>
                  <a:pt x="80933" y="927100"/>
                  <a:pt x="12700" y="858866"/>
                  <a:pt x="12700" y="774696"/>
                </a:cubicBezTo>
                <a:cubicBezTo>
                  <a:pt x="12700" y="774696"/>
                  <a:pt x="12700" y="774696"/>
                  <a:pt x="12700" y="774696"/>
                </a:cubicBezTo>
                <a:lnTo>
                  <a:pt x="12700" y="165103"/>
                </a:lnTo>
              </a:path>
            </a:pathLst>
          </a:custGeom>
          <a:solidFill>
            <a:srgbClr val="000000">
              <a:alpha val="0"/>
            </a:srgbClr>
          </a:solidFill>
          <a:ln w="25400">
            <a:solidFill>
              <a:srgbClr val="EC008C">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7265245" y="299678"/>
            <a:ext cx="1227164" cy="772245"/>
          </a:xfrm>
          <a:prstGeom prst="rect">
            <a:avLst/>
          </a:prstGeom>
          <a:noFill/>
        </p:spPr>
      </p:pic>
      <p:pic>
        <p:nvPicPr>
          <p:cNvPr id="6" name="Picture 3"/>
          <p:cNvPicPr>
            <a:picLocks noChangeAspect="1" noChangeArrowheads="1"/>
          </p:cNvPicPr>
          <p:nvPr/>
        </p:nvPicPr>
        <p:blipFill>
          <a:blip r:embed="rId4" cstate="print"/>
          <a:srcRect/>
          <a:stretch>
            <a:fillRect/>
          </a:stretch>
        </p:blipFill>
        <p:spPr bwMode="auto">
          <a:xfrm>
            <a:off x="7276105" y="6316276"/>
            <a:ext cx="499553" cy="207469"/>
          </a:xfrm>
          <a:prstGeom prst="rect">
            <a:avLst/>
          </a:prstGeom>
          <a:noFill/>
        </p:spPr>
      </p:pic>
      <p:sp>
        <p:nvSpPr>
          <p:cNvPr id="2" name="TextBox 1"/>
          <p:cNvSpPr txBox="1"/>
          <p:nvPr/>
        </p:nvSpPr>
        <p:spPr>
          <a:xfrm>
            <a:off x="8166613" y="6304750"/>
            <a:ext cx="89768"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9</a:t>
            </a:r>
          </a:p>
        </p:txBody>
      </p:sp>
      <p:sp>
        <p:nvSpPr>
          <p:cNvPr id="7"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8" name="TextBox 1"/>
          <p:cNvSpPr txBox="1"/>
          <p:nvPr/>
        </p:nvSpPr>
        <p:spPr>
          <a:xfrm>
            <a:off x="738470" y="6396958"/>
            <a:ext cx="759823" cy="130247"/>
          </a:xfrm>
          <a:prstGeom prst="rect">
            <a:avLst/>
          </a:prstGeom>
          <a:noFill/>
        </p:spPr>
        <p:txBody>
          <a:bodyPr wrap="none" lIns="0" tIns="0" rIns="0" bIns="40087" rtlCol="0">
            <a:spAutoFit/>
          </a:bodyPr>
          <a:lstStyle/>
          <a:p>
            <a:pPr>
              <a:lnSpc>
                <a:spcPts val="701"/>
              </a:lnSpc>
            </a:pPr>
            <a:r>
              <a:rPr lang="en-US" altLang="zh-CN" sz="700" dirty="0" smtClean="0">
                <a:solidFill>
                  <a:srgbClr val="666666"/>
                </a:solidFill>
                <a:latin typeface="Times New Roman" pitchFamily="18" charset="0"/>
                <a:cs typeface="Times New Roman" pitchFamily="18" charset="0"/>
              </a:rPr>
              <a:t>UX:</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User</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experience</a:t>
            </a:r>
          </a:p>
        </p:txBody>
      </p:sp>
      <p:sp>
        <p:nvSpPr>
          <p:cNvPr id="9" name="TextBox 1"/>
          <p:cNvSpPr txBox="1"/>
          <p:nvPr/>
        </p:nvSpPr>
        <p:spPr>
          <a:xfrm>
            <a:off x="1281463" y="899032"/>
            <a:ext cx="7412286" cy="5567633"/>
          </a:xfrm>
          <a:prstGeom prst="rect">
            <a:avLst/>
          </a:prstGeom>
          <a:noFill/>
        </p:spPr>
        <p:txBody>
          <a:bodyPr wrap="none" lIns="0" tIns="0" rIns="0" bIns="40087" rtlCol="0">
            <a:spAutoFit/>
          </a:bodyPr>
          <a:lstStyle/>
          <a:p>
            <a:pPr>
              <a:lnSpc>
                <a:spcPts val="2718"/>
              </a:lnSpc>
              <a:tabLst>
                <a:tab pos="1124671" algn="l"/>
                <a:tab pos="2728163" algn="l"/>
                <a:tab pos="7026412" algn="l"/>
              </a:tabLst>
            </a:pPr>
            <a:r>
              <a:rPr lang="en-US" altLang="zh-CN" sz="2500" b="1" dirty="0" smtClean="0">
                <a:solidFill>
                  <a:srgbClr val="666666"/>
                </a:solidFill>
                <a:latin typeface="Times New Roman" pitchFamily="18" charset="0"/>
                <a:cs typeface="Times New Roman" pitchFamily="18" charset="0"/>
              </a:rPr>
              <a:t>Step</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#2:</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Design</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full</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experience</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3156"/>
              </a:lnSpc>
              <a:tabLst>
                <a:tab pos="1124671" algn="l"/>
                <a:tab pos="2728163" algn="l"/>
                <a:tab pos="7026412" algn="l"/>
              </a:tabLst>
            </a:pPr>
            <a:r>
              <a:rPr lang="en-US" altLang="zh-CN" dirty="0" smtClean="0"/>
              <a:t>	</a:t>
            </a:r>
            <a:r>
              <a:rPr lang="en-US" altLang="zh-CN" sz="2500" b="1" dirty="0" smtClean="0">
                <a:solidFill>
                  <a:srgbClr val="EC008C"/>
                </a:solidFill>
                <a:latin typeface="Times New Roman" pitchFamily="18" charset="0"/>
                <a:cs typeface="Times New Roman" pitchFamily="18" charset="0"/>
              </a:rPr>
              <a:t>Apple</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adopts</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a</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comprehensive</a:t>
            </a:r>
          </a:p>
          <a:p>
            <a:pPr>
              <a:lnSpc>
                <a:spcPts val="2981"/>
              </a:lnSpc>
              <a:tabLst>
                <a:tab pos="1124671" algn="l"/>
                <a:tab pos="2728163" algn="l"/>
                <a:tab pos="7026412" algn="l"/>
              </a:tabLst>
            </a:pPr>
            <a:r>
              <a:rPr lang="en-US" altLang="zh-CN" dirty="0" smtClean="0"/>
              <a:t>		</a:t>
            </a:r>
            <a:r>
              <a:rPr lang="en-US" altLang="zh-CN" sz="2500" b="1" dirty="0" smtClean="0">
                <a:solidFill>
                  <a:srgbClr val="EC008C"/>
                </a:solidFill>
                <a:latin typeface="Times New Roman" pitchFamily="18" charset="0"/>
                <a:cs typeface="Times New Roman" pitchFamily="18" charset="0"/>
              </a:rPr>
              <a:t>approach</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841"/>
              </a:lnSpc>
              <a:tabLst>
                <a:tab pos="1124671" algn="l"/>
                <a:tab pos="2728163" algn="l"/>
                <a:tab pos="7026412" algn="l"/>
              </a:tabLst>
            </a:pPr>
            <a:r>
              <a:rPr lang="en-US" altLang="zh-CN" dirty="0" smtClean="0"/>
              <a:t>			</a:t>
            </a:r>
            <a:r>
              <a:rPr lang="en-US" altLang="zh-CN" sz="900" dirty="0" smtClean="0">
                <a:solidFill>
                  <a:srgbClr val="B2B2B2"/>
                </a:solidFill>
                <a:latin typeface="Times New Roman" pitchFamily="18" charset="0"/>
                <a:cs typeface="Times New Roman" pitchFamily="18" charset="0"/>
              </a:rPr>
              <a:t>..…….</a:t>
            </a:r>
          </a:p>
        </p:txBody>
      </p:sp>
      <p:sp>
        <p:nvSpPr>
          <p:cNvPr id="12" name="投影片編號版面配置區 11"/>
          <p:cNvSpPr>
            <a:spLocks noGrp="1"/>
          </p:cNvSpPr>
          <p:nvPr>
            <p:ph type="sldNum" sz="quarter" idx="12"/>
          </p:nvPr>
        </p:nvSpPr>
        <p:spPr/>
        <p:txBody>
          <a:bodyPr/>
          <a:lstStyle/>
          <a:p>
            <a:pPr>
              <a:defRPr/>
            </a:pPr>
            <a:fld id="{8278A42D-3233-4C27-8266-CD8F709F771F}" type="slidenum">
              <a:rPr lang="en-US" altLang="zh-TW" smtClean="0"/>
              <a:pPr>
                <a:defRPr/>
              </a:pPr>
              <a:t>67</a:t>
            </a:fld>
            <a:endParaRPr lang="en-US" altLang="zh-TW"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1037060" y="1965086"/>
            <a:ext cx="2106811" cy="2561767"/>
          </a:xfrm>
          <a:custGeom>
            <a:avLst/>
            <a:gdLst>
              <a:gd name="connsiteX0" fmla="*/ 12700 w 2463799"/>
              <a:gd name="connsiteY0" fmla="*/ 419107 h 2822688"/>
              <a:gd name="connsiteX1" fmla="*/ 12700 w 2463799"/>
              <a:gd name="connsiteY1" fmla="*/ 419107 h 2822688"/>
              <a:gd name="connsiteX2" fmla="*/ 419107 w 2463799"/>
              <a:gd name="connsiteY2" fmla="*/ 12700 h 2822688"/>
              <a:gd name="connsiteX3" fmla="*/ 2044691 w 2463799"/>
              <a:gd name="connsiteY3" fmla="*/ 12700 h 2822688"/>
              <a:gd name="connsiteX4" fmla="*/ 2044691 w 2463799"/>
              <a:gd name="connsiteY4" fmla="*/ 12700 h 2822688"/>
              <a:gd name="connsiteX5" fmla="*/ 2451099 w 2463799"/>
              <a:gd name="connsiteY5" fmla="*/ 419107 h 2822688"/>
              <a:gd name="connsiteX6" fmla="*/ 2451099 w 2463799"/>
              <a:gd name="connsiteY6" fmla="*/ 419107 h 2822688"/>
              <a:gd name="connsiteX7" fmla="*/ 2451099 w 2463799"/>
              <a:gd name="connsiteY7" fmla="*/ 2403580 h 2822688"/>
              <a:gd name="connsiteX8" fmla="*/ 2451099 w 2463799"/>
              <a:gd name="connsiteY8" fmla="*/ 2403580 h 2822688"/>
              <a:gd name="connsiteX9" fmla="*/ 2044691 w 2463799"/>
              <a:gd name="connsiteY9" fmla="*/ 2809988 h 2822688"/>
              <a:gd name="connsiteX10" fmla="*/ 2044691 w 2463799"/>
              <a:gd name="connsiteY10" fmla="*/ 2809988 h 2822688"/>
              <a:gd name="connsiteX11" fmla="*/ 419107 w 2463799"/>
              <a:gd name="connsiteY11" fmla="*/ 2809988 h 2822688"/>
              <a:gd name="connsiteX12" fmla="*/ 419107 w 2463799"/>
              <a:gd name="connsiteY12" fmla="*/ 2809988 h 2822688"/>
              <a:gd name="connsiteX13" fmla="*/ 12700 w 2463799"/>
              <a:gd name="connsiteY13" fmla="*/ 2403580 h 2822688"/>
              <a:gd name="connsiteX14" fmla="*/ 12700 w 2463799"/>
              <a:gd name="connsiteY14" fmla="*/ 2403580 h 2822688"/>
              <a:gd name="connsiteX15" fmla="*/ 12700 w 2463799"/>
              <a:gd name="connsiteY15" fmla="*/ 419107 h 282268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463799" h="2822688">
                <a:moveTo>
                  <a:pt x="12700" y="419107"/>
                </a:moveTo>
                <a:lnTo>
                  <a:pt x="12700" y="419107"/>
                </a:lnTo>
                <a:cubicBezTo>
                  <a:pt x="12700" y="194654"/>
                  <a:pt x="194654" y="12700"/>
                  <a:pt x="419107" y="12700"/>
                </a:cubicBezTo>
                <a:lnTo>
                  <a:pt x="2044691" y="12700"/>
                </a:lnTo>
                <a:lnTo>
                  <a:pt x="2044691" y="12700"/>
                </a:lnTo>
                <a:cubicBezTo>
                  <a:pt x="2269144" y="12700"/>
                  <a:pt x="2451099" y="194654"/>
                  <a:pt x="2451099" y="419107"/>
                </a:cubicBezTo>
                <a:cubicBezTo>
                  <a:pt x="2451099" y="419107"/>
                  <a:pt x="2451099" y="419107"/>
                  <a:pt x="2451099" y="419107"/>
                </a:cubicBezTo>
                <a:lnTo>
                  <a:pt x="2451099" y="2403580"/>
                </a:lnTo>
                <a:lnTo>
                  <a:pt x="2451099" y="2403580"/>
                </a:lnTo>
                <a:cubicBezTo>
                  <a:pt x="2451099" y="2628033"/>
                  <a:pt x="2269144" y="2809988"/>
                  <a:pt x="2044691" y="2809988"/>
                </a:cubicBezTo>
                <a:cubicBezTo>
                  <a:pt x="2044691" y="2809988"/>
                  <a:pt x="2044691" y="2809988"/>
                  <a:pt x="2044691" y="2809988"/>
                </a:cubicBezTo>
                <a:lnTo>
                  <a:pt x="419107" y="2809988"/>
                </a:lnTo>
                <a:lnTo>
                  <a:pt x="419107" y="2809988"/>
                </a:lnTo>
                <a:cubicBezTo>
                  <a:pt x="194654" y="2809988"/>
                  <a:pt x="12700" y="2628033"/>
                  <a:pt x="12700" y="2403580"/>
                </a:cubicBezTo>
                <a:cubicBezTo>
                  <a:pt x="12700" y="2403580"/>
                  <a:pt x="12700" y="2403580"/>
                  <a:pt x="12700" y="2403580"/>
                </a:cubicBezTo>
                <a:lnTo>
                  <a:pt x="12700" y="419107"/>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5" name="Freeform 3"/>
          <p:cNvSpPr/>
          <p:nvPr/>
        </p:nvSpPr>
        <p:spPr>
          <a:xfrm>
            <a:off x="3517212" y="1965086"/>
            <a:ext cx="2106811" cy="2561767"/>
          </a:xfrm>
          <a:custGeom>
            <a:avLst/>
            <a:gdLst>
              <a:gd name="connsiteX0" fmla="*/ 12700 w 2463799"/>
              <a:gd name="connsiteY0" fmla="*/ 419107 h 2822688"/>
              <a:gd name="connsiteX1" fmla="*/ 12700 w 2463799"/>
              <a:gd name="connsiteY1" fmla="*/ 419107 h 2822688"/>
              <a:gd name="connsiteX2" fmla="*/ 419107 w 2463799"/>
              <a:gd name="connsiteY2" fmla="*/ 12700 h 2822688"/>
              <a:gd name="connsiteX3" fmla="*/ 2044691 w 2463799"/>
              <a:gd name="connsiteY3" fmla="*/ 12700 h 2822688"/>
              <a:gd name="connsiteX4" fmla="*/ 2044691 w 2463799"/>
              <a:gd name="connsiteY4" fmla="*/ 12700 h 2822688"/>
              <a:gd name="connsiteX5" fmla="*/ 2451099 w 2463799"/>
              <a:gd name="connsiteY5" fmla="*/ 419107 h 2822688"/>
              <a:gd name="connsiteX6" fmla="*/ 2451099 w 2463799"/>
              <a:gd name="connsiteY6" fmla="*/ 419107 h 2822688"/>
              <a:gd name="connsiteX7" fmla="*/ 2451099 w 2463799"/>
              <a:gd name="connsiteY7" fmla="*/ 2403580 h 2822688"/>
              <a:gd name="connsiteX8" fmla="*/ 2451099 w 2463799"/>
              <a:gd name="connsiteY8" fmla="*/ 2403580 h 2822688"/>
              <a:gd name="connsiteX9" fmla="*/ 2044691 w 2463799"/>
              <a:gd name="connsiteY9" fmla="*/ 2809988 h 2822688"/>
              <a:gd name="connsiteX10" fmla="*/ 2044691 w 2463799"/>
              <a:gd name="connsiteY10" fmla="*/ 2809988 h 2822688"/>
              <a:gd name="connsiteX11" fmla="*/ 419107 w 2463799"/>
              <a:gd name="connsiteY11" fmla="*/ 2809988 h 2822688"/>
              <a:gd name="connsiteX12" fmla="*/ 419107 w 2463799"/>
              <a:gd name="connsiteY12" fmla="*/ 2809988 h 2822688"/>
              <a:gd name="connsiteX13" fmla="*/ 12700 w 2463799"/>
              <a:gd name="connsiteY13" fmla="*/ 2403580 h 2822688"/>
              <a:gd name="connsiteX14" fmla="*/ 12700 w 2463799"/>
              <a:gd name="connsiteY14" fmla="*/ 2403580 h 2822688"/>
              <a:gd name="connsiteX15" fmla="*/ 12700 w 2463799"/>
              <a:gd name="connsiteY15" fmla="*/ 419107 h 282268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463799" h="2822688">
                <a:moveTo>
                  <a:pt x="12700" y="419107"/>
                </a:moveTo>
                <a:lnTo>
                  <a:pt x="12700" y="419107"/>
                </a:lnTo>
                <a:cubicBezTo>
                  <a:pt x="12700" y="194654"/>
                  <a:pt x="194654" y="12700"/>
                  <a:pt x="419107" y="12700"/>
                </a:cubicBezTo>
                <a:lnTo>
                  <a:pt x="2044691" y="12700"/>
                </a:lnTo>
                <a:lnTo>
                  <a:pt x="2044691" y="12700"/>
                </a:lnTo>
                <a:cubicBezTo>
                  <a:pt x="2269144" y="12700"/>
                  <a:pt x="2451099" y="194654"/>
                  <a:pt x="2451099" y="419107"/>
                </a:cubicBezTo>
                <a:cubicBezTo>
                  <a:pt x="2451099" y="419107"/>
                  <a:pt x="2451099" y="419107"/>
                  <a:pt x="2451099" y="419107"/>
                </a:cubicBezTo>
                <a:lnTo>
                  <a:pt x="2451099" y="2403580"/>
                </a:lnTo>
                <a:lnTo>
                  <a:pt x="2451099" y="2403580"/>
                </a:lnTo>
                <a:cubicBezTo>
                  <a:pt x="2451099" y="2628033"/>
                  <a:pt x="2269144" y="2809988"/>
                  <a:pt x="2044691" y="2809988"/>
                </a:cubicBezTo>
                <a:cubicBezTo>
                  <a:pt x="2044691" y="2809988"/>
                  <a:pt x="2044691" y="2809988"/>
                  <a:pt x="2044691" y="2809988"/>
                </a:cubicBezTo>
                <a:lnTo>
                  <a:pt x="419107" y="2809988"/>
                </a:lnTo>
                <a:lnTo>
                  <a:pt x="419107" y="2809988"/>
                </a:lnTo>
                <a:cubicBezTo>
                  <a:pt x="194654" y="2809988"/>
                  <a:pt x="12700" y="2628033"/>
                  <a:pt x="12700" y="2403580"/>
                </a:cubicBezTo>
                <a:cubicBezTo>
                  <a:pt x="12700" y="2403580"/>
                  <a:pt x="12700" y="2403580"/>
                  <a:pt x="12700" y="2403580"/>
                </a:cubicBezTo>
                <a:lnTo>
                  <a:pt x="12700" y="419107"/>
                </a:lnTo>
              </a:path>
            </a:pathLst>
          </a:custGeom>
          <a:solidFill>
            <a:srgbClr val="000000">
              <a:alpha val="0"/>
            </a:srgbClr>
          </a:solidFill>
          <a:ln w="25400">
            <a:solidFill>
              <a:srgbClr val="303188">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6" name="Freeform 3"/>
          <p:cNvSpPr/>
          <p:nvPr/>
        </p:nvSpPr>
        <p:spPr>
          <a:xfrm>
            <a:off x="5997362" y="1965086"/>
            <a:ext cx="2106812" cy="2561767"/>
          </a:xfrm>
          <a:custGeom>
            <a:avLst/>
            <a:gdLst>
              <a:gd name="connsiteX0" fmla="*/ 12700 w 2463800"/>
              <a:gd name="connsiteY0" fmla="*/ 419107 h 2822688"/>
              <a:gd name="connsiteX1" fmla="*/ 12700 w 2463800"/>
              <a:gd name="connsiteY1" fmla="*/ 419107 h 2822688"/>
              <a:gd name="connsiteX2" fmla="*/ 419108 w 2463800"/>
              <a:gd name="connsiteY2" fmla="*/ 12700 h 2822688"/>
              <a:gd name="connsiteX3" fmla="*/ 2044692 w 2463800"/>
              <a:gd name="connsiteY3" fmla="*/ 12700 h 2822688"/>
              <a:gd name="connsiteX4" fmla="*/ 2044692 w 2463800"/>
              <a:gd name="connsiteY4" fmla="*/ 12700 h 2822688"/>
              <a:gd name="connsiteX5" fmla="*/ 2451100 w 2463800"/>
              <a:gd name="connsiteY5" fmla="*/ 419107 h 2822688"/>
              <a:gd name="connsiteX6" fmla="*/ 2451100 w 2463800"/>
              <a:gd name="connsiteY6" fmla="*/ 419107 h 2822688"/>
              <a:gd name="connsiteX7" fmla="*/ 2451100 w 2463800"/>
              <a:gd name="connsiteY7" fmla="*/ 2403580 h 2822688"/>
              <a:gd name="connsiteX8" fmla="*/ 2451100 w 2463800"/>
              <a:gd name="connsiteY8" fmla="*/ 2403580 h 2822688"/>
              <a:gd name="connsiteX9" fmla="*/ 2044692 w 2463800"/>
              <a:gd name="connsiteY9" fmla="*/ 2809988 h 2822688"/>
              <a:gd name="connsiteX10" fmla="*/ 2044692 w 2463800"/>
              <a:gd name="connsiteY10" fmla="*/ 2809988 h 2822688"/>
              <a:gd name="connsiteX11" fmla="*/ 419108 w 2463800"/>
              <a:gd name="connsiteY11" fmla="*/ 2809988 h 2822688"/>
              <a:gd name="connsiteX12" fmla="*/ 419108 w 2463800"/>
              <a:gd name="connsiteY12" fmla="*/ 2809988 h 2822688"/>
              <a:gd name="connsiteX13" fmla="*/ 12700 w 2463800"/>
              <a:gd name="connsiteY13" fmla="*/ 2403580 h 2822688"/>
              <a:gd name="connsiteX14" fmla="*/ 12700 w 2463800"/>
              <a:gd name="connsiteY14" fmla="*/ 2403580 h 2822688"/>
              <a:gd name="connsiteX15" fmla="*/ 12700 w 2463800"/>
              <a:gd name="connsiteY15" fmla="*/ 419107 h 282268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463800" h="2822688">
                <a:moveTo>
                  <a:pt x="12700" y="419107"/>
                </a:moveTo>
                <a:lnTo>
                  <a:pt x="12700" y="419107"/>
                </a:lnTo>
                <a:cubicBezTo>
                  <a:pt x="12700" y="194654"/>
                  <a:pt x="194655" y="12700"/>
                  <a:pt x="419108" y="12700"/>
                </a:cubicBezTo>
                <a:lnTo>
                  <a:pt x="2044692" y="12700"/>
                </a:lnTo>
                <a:lnTo>
                  <a:pt x="2044692" y="12700"/>
                </a:lnTo>
                <a:cubicBezTo>
                  <a:pt x="2269145" y="12700"/>
                  <a:pt x="2451100" y="194654"/>
                  <a:pt x="2451100" y="419107"/>
                </a:cubicBezTo>
                <a:cubicBezTo>
                  <a:pt x="2451100" y="419107"/>
                  <a:pt x="2451100" y="419107"/>
                  <a:pt x="2451100" y="419107"/>
                </a:cubicBezTo>
                <a:lnTo>
                  <a:pt x="2451100" y="2403580"/>
                </a:lnTo>
                <a:lnTo>
                  <a:pt x="2451100" y="2403580"/>
                </a:lnTo>
                <a:cubicBezTo>
                  <a:pt x="2451100" y="2628033"/>
                  <a:pt x="2269145" y="2809988"/>
                  <a:pt x="2044692" y="2809988"/>
                </a:cubicBezTo>
                <a:cubicBezTo>
                  <a:pt x="2044692" y="2809988"/>
                  <a:pt x="2044692" y="2809988"/>
                  <a:pt x="2044692" y="2809988"/>
                </a:cubicBezTo>
                <a:lnTo>
                  <a:pt x="419108" y="2809988"/>
                </a:lnTo>
                <a:lnTo>
                  <a:pt x="419108" y="2809988"/>
                </a:lnTo>
                <a:cubicBezTo>
                  <a:pt x="194655" y="2809988"/>
                  <a:pt x="12700" y="2628033"/>
                  <a:pt x="12700" y="2403580"/>
                </a:cubicBezTo>
                <a:cubicBezTo>
                  <a:pt x="12700" y="2403580"/>
                  <a:pt x="12700" y="2403580"/>
                  <a:pt x="12700" y="2403580"/>
                </a:cubicBezTo>
                <a:lnTo>
                  <a:pt x="12700" y="419107"/>
                </a:lnTo>
              </a:path>
            </a:pathLst>
          </a:custGeom>
          <a:solidFill>
            <a:srgbClr val="000000">
              <a:alpha val="0"/>
            </a:srgbClr>
          </a:solidFill>
          <a:ln w="25400">
            <a:solidFill>
              <a:srgbClr val="EC008C">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7" name="Picture 3"/>
          <p:cNvPicPr>
            <a:picLocks noChangeAspect="1" noChangeArrowheads="1"/>
          </p:cNvPicPr>
          <p:nvPr/>
        </p:nvPicPr>
        <p:blipFill>
          <a:blip r:embed="rId3" cstate="print"/>
          <a:srcRect/>
          <a:stretch>
            <a:fillRect/>
          </a:stretch>
        </p:blipFill>
        <p:spPr bwMode="auto">
          <a:xfrm>
            <a:off x="7265245" y="299678"/>
            <a:ext cx="1227164" cy="772245"/>
          </a:xfrm>
          <a:prstGeom prst="rect">
            <a:avLst/>
          </a:prstGeom>
          <a:noFill/>
        </p:spPr>
      </p:pic>
      <p:pic>
        <p:nvPicPr>
          <p:cNvPr id="8" name="Picture 3"/>
          <p:cNvPicPr>
            <a:picLocks noChangeAspect="1" noChangeArrowheads="1"/>
          </p:cNvPicPr>
          <p:nvPr/>
        </p:nvPicPr>
        <p:blipFill>
          <a:blip r:embed="rId4" cstate="print"/>
          <a:srcRect/>
          <a:stretch>
            <a:fillRect/>
          </a:stretch>
        </p:blipFill>
        <p:spPr bwMode="auto">
          <a:xfrm>
            <a:off x="7276105" y="6316276"/>
            <a:ext cx="499553" cy="207469"/>
          </a:xfrm>
          <a:prstGeom prst="rect">
            <a:avLst/>
          </a:prstGeom>
          <a:noFill/>
        </p:spPr>
      </p:pic>
      <p:sp>
        <p:nvSpPr>
          <p:cNvPr id="2" name="TextBox 1"/>
          <p:cNvSpPr txBox="1"/>
          <p:nvPr/>
        </p:nvSpPr>
        <p:spPr>
          <a:xfrm>
            <a:off x="8134033" y="6143385"/>
            <a:ext cx="317395" cy="173335"/>
          </a:xfrm>
          <a:prstGeom prst="rect">
            <a:avLst/>
          </a:prstGeom>
          <a:noFill/>
        </p:spPr>
        <p:txBody>
          <a:bodyPr wrap="none" lIns="0" tIns="0" rIns="0" bIns="40087" rtlCol="0">
            <a:spAutoFit/>
          </a:bodyPr>
          <a:lstStyle/>
          <a:p>
            <a:pPr>
              <a:lnSpc>
                <a:spcPts val="964"/>
              </a:lnSpc>
            </a:pPr>
            <a:r>
              <a:rPr lang="en-US" altLang="zh-CN" sz="900" dirty="0" smtClean="0">
                <a:solidFill>
                  <a:srgbClr val="B2B2B2"/>
                </a:solidFill>
                <a:latin typeface="Times New Roman" pitchFamily="18" charset="0"/>
                <a:cs typeface="Times New Roman" pitchFamily="18" charset="0"/>
              </a:rPr>
              <a:t>..…….</a:t>
            </a:r>
          </a:p>
        </p:txBody>
      </p:sp>
      <p:sp>
        <p:nvSpPr>
          <p:cNvPr id="9" name="TextBox 1"/>
          <p:cNvSpPr txBox="1"/>
          <p:nvPr/>
        </p:nvSpPr>
        <p:spPr>
          <a:xfrm>
            <a:off x="8166613" y="6304750"/>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10</a:t>
            </a:r>
          </a:p>
        </p:txBody>
      </p:sp>
      <p:sp>
        <p:nvSpPr>
          <p:cNvPr id="10"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11" name="TextBox 1"/>
          <p:cNvSpPr txBox="1"/>
          <p:nvPr/>
        </p:nvSpPr>
        <p:spPr>
          <a:xfrm>
            <a:off x="1281463" y="714615"/>
            <a:ext cx="5321008" cy="386727"/>
          </a:xfrm>
          <a:prstGeom prst="rect">
            <a:avLst/>
          </a:prstGeom>
          <a:noFill/>
        </p:spPr>
        <p:txBody>
          <a:bodyPr wrap="none" lIns="0" tIns="0" rIns="0" bIns="40087" rtlCol="0">
            <a:spAutoFit/>
          </a:bodyPr>
          <a:lstStyle/>
          <a:p>
            <a:pPr>
              <a:lnSpc>
                <a:spcPts val="2718"/>
              </a:lnSpc>
            </a:pPr>
            <a:r>
              <a:rPr lang="en-US" altLang="zh-CN" sz="2500" b="1" dirty="0" smtClean="0">
                <a:solidFill>
                  <a:srgbClr val="666666"/>
                </a:solidFill>
                <a:latin typeface="Times New Roman" pitchFamily="18" charset="0"/>
                <a:cs typeface="Times New Roman" pitchFamily="18" charset="0"/>
              </a:rPr>
              <a:t>Apple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re-legitimize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vertical</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integration</a:t>
            </a:r>
          </a:p>
        </p:txBody>
      </p:sp>
      <p:sp>
        <p:nvSpPr>
          <p:cNvPr id="12" name="TextBox 1"/>
          <p:cNvSpPr txBox="1"/>
          <p:nvPr/>
        </p:nvSpPr>
        <p:spPr>
          <a:xfrm>
            <a:off x="738471" y="6396958"/>
            <a:ext cx="307777" cy="130247"/>
          </a:xfrm>
          <a:prstGeom prst="rect">
            <a:avLst/>
          </a:prstGeom>
          <a:noFill/>
        </p:spPr>
        <p:txBody>
          <a:bodyPr wrap="none" lIns="0" tIns="0" rIns="0" bIns="40087" rtlCol="0">
            <a:spAutoFit/>
          </a:bodyPr>
          <a:lstStyle/>
          <a:p>
            <a:pPr>
              <a:lnSpc>
                <a:spcPts val="701"/>
              </a:lnSpc>
            </a:pPr>
            <a:r>
              <a:rPr lang="en-US" altLang="zh-CN" sz="500" dirty="0" smtClean="0">
                <a:solidFill>
                  <a:srgbClr val="666666"/>
                </a:solidFill>
                <a:latin typeface="Times New Roman" pitchFamily="18" charset="0"/>
                <a:cs typeface="Times New Roman" pitchFamily="18" charset="0"/>
              </a:rPr>
              <a:t>1</a:t>
            </a:r>
            <a:r>
              <a:rPr lang="en-US" altLang="zh-CN" sz="700" dirty="0" smtClean="0">
                <a:solidFill>
                  <a:srgbClr val="666666"/>
                </a:solidFill>
                <a:latin typeface="Times New Roman" pitchFamily="18" charset="0"/>
                <a:cs typeface="Times New Roman" pitchFamily="18" charset="0"/>
              </a:rPr>
              <a:t>Source:</a:t>
            </a:r>
          </a:p>
        </p:txBody>
      </p:sp>
      <p:sp>
        <p:nvSpPr>
          <p:cNvPr id="13" name="TextBox 1"/>
          <p:cNvSpPr txBox="1"/>
          <p:nvPr/>
        </p:nvSpPr>
        <p:spPr>
          <a:xfrm>
            <a:off x="1107705" y="6396958"/>
            <a:ext cx="464871" cy="130247"/>
          </a:xfrm>
          <a:prstGeom prst="rect">
            <a:avLst/>
          </a:prstGeom>
          <a:noFill/>
        </p:spPr>
        <p:txBody>
          <a:bodyPr wrap="none" lIns="0" tIns="0" rIns="0" bIns="40087" rtlCol="0">
            <a:spAutoFit/>
          </a:bodyPr>
          <a:lstStyle/>
          <a:p>
            <a:pPr>
              <a:lnSpc>
                <a:spcPts val="701"/>
              </a:lnSpc>
            </a:pPr>
            <a:r>
              <a:rPr lang="en-US" altLang="zh-CN" sz="700" dirty="0" smtClean="0">
                <a:solidFill>
                  <a:srgbClr val="666666"/>
                </a:solidFill>
                <a:latin typeface="Times New Roman" pitchFamily="18" charset="0"/>
                <a:cs typeface="Times New Roman" pitchFamily="18" charset="0"/>
              </a:rPr>
              <a:t>Piper</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Jaffray</a:t>
            </a:r>
          </a:p>
        </p:txBody>
      </p:sp>
      <p:sp>
        <p:nvSpPr>
          <p:cNvPr id="14" name="TextBox 1"/>
          <p:cNvSpPr txBox="1"/>
          <p:nvPr/>
        </p:nvSpPr>
        <p:spPr>
          <a:xfrm>
            <a:off x="1118565" y="1763486"/>
            <a:ext cx="1753685" cy="4336526"/>
          </a:xfrm>
          <a:prstGeom prst="rect">
            <a:avLst/>
          </a:prstGeom>
          <a:noFill/>
        </p:spPr>
        <p:txBody>
          <a:bodyPr wrap="none" lIns="0" tIns="0" rIns="0" bIns="40087" rtlCol="0">
            <a:spAutoFit/>
          </a:bodyPr>
          <a:lstStyle/>
          <a:p>
            <a:pPr>
              <a:lnSpc>
                <a:spcPts val="1754"/>
              </a:lnSpc>
              <a:tabLst>
                <a:tab pos="167030" algn="l"/>
                <a:tab pos="233843" algn="l"/>
                <a:tab pos="244978" algn="l"/>
                <a:tab pos="311790" algn="l"/>
                <a:tab pos="334061" algn="l"/>
                <a:tab pos="378602" algn="l"/>
                <a:tab pos="556768" algn="l"/>
                <a:tab pos="768340" algn="l"/>
              </a:tabLst>
            </a:pPr>
            <a:r>
              <a:rPr lang="en-US" altLang="zh-CN" dirty="0" smtClean="0"/>
              <a:t>		</a:t>
            </a:r>
            <a:r>
              <a:rPr lang="en-US" altLang="zh-CN" dirty="0" smtClean="0">
                <a:solidFill>
                  <a:srgbClr val="23AA4A"/>
                </a:solidFill>
                <a:latin typeface="Times New Roman" pitchFamily="18" charset="0"/>
                <a:cs typeface="Times New Roman" pitchFamily="18" charset="0"/>
              </a:rPr>
              <a:t>Customer-centric</a:t>
            </a:r>
          </a:p>
          <a:p>
            <a:pPr>
              <a:lnSpc>
                <a:spcPts val="877"/>
              </a:lnSpc>
            </a:pPr>
            <a:endParaRPr lang="en-US" altLang="zh-CN" dirty="0" smtClean="0"/>
          </a:p>
          <a:p>
            <a:pPr>
              <a:lnSpc>
                <a:spcPts val="877"/>
              </a:lnSpc>
            </a:pPr>
            <a:endParaRPr lang="en-US" altLang="zh-CN" dirty="0" smtClean="0"/>
          </a:p>
          <a:p>
            <a:pPr>
              <a:lnSpc>
                <a:spcPts val="2104"/>
              </a:lnSpc>
              <a:tabLst>
                <a:tab pos="167030" algn="l"/>
                <a:tab pos="233843" algn="l"/>
                <a:tab pos="244978" algn="l"/>
                <a:tab pos="311790" algn="l"/>
                <a:tab pos="334061" algn="l"/>
                <a:tab pos="378602" algn="l"/>
                <a:tab pos="556768" algn="l"/>
                <a:tab pos="768340"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Apple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goes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against</a:t>
            </a:r>
          </a:p>
          <a:p>
            <a:pPr>
              <a:lnSpc>
                <a:spcPts val="1666"/>
              </a:lnSpc>
              <a:tabLst>
                <a:tab pos="167030" algn="l"/>
                <a:tab pos="233843" algn="l"/>
                <a:tab pos="244978" algn="l"/>
                <a:tab pos="311790" algn="l"/>
                <a:tab pos="334061" algn="l"/>
                <a:tab pos="378602" algn="l"/>
                <a:tab pos="556768" algn="l"/>
                <a:tab pos="768340"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the</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outsourcing</a:t>
            </a:r>
          </a:p>
          <a:p>
            <a:pPr>
              <a:lnSpc>
                <a:spcPts val="1666"/>
              </a:lnSpc>
              <a:tabLst>
                <a:tab pos="167030" algn="l"/>
                <a:tab pos="233843" algn="l"/>
                <a:tab pos="244978" algn="l"/>
                <a:tab pos="311790" algn="l"/>
                <a:tab pos="334061" algn="l"/>
                <a:tab pos="378602" algn="l"/>
                <a:tab pos="556768" algn="l"/>
                <a:tab pos="768340"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trend.</a:t>
            </a:r>
          </a:p>
          <a:p>
            <a:pPr>
              <a:lnSpc>
                <a:spcPts val="877"/>
              </a:lnSpc>
            </a:pPr>
            <a:endParaRPr lang="en-US" altLang="zh-CN" dirty="0" smtClean="0"/>
          </a:p>
          <a:p>
            <a:pPr>
              <a:lnSpc>
                <a:spcPts val="877"/>
              </a:lnSpc>
            </a:pPr>
            <a:endParaRPr lang="en-US" altLang="zh-CN" dirty="0" smtClean="0"/>
          </a:p>
          <a:p>
            <a:pPr>
              <a:lnSpc>
                <a:spcPts val="1666"/>
              </a:lnSpc>
              <a:tabLst>
                <a:tab pos="167030" algn="l"/>
                <a:tab pos="233843" algn="l"/>
                <a:tab pos="244978" algn="l"/>
                <a:tab pos="311790" algn="l"/>
                <a:tab pos="334061" algn="l"/>
                <a:tab pos="378602" algn="l"/>
                <a:tab pos="556768" algn="l"/>
                <a:tab pos="768340"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Contrary</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to</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industrial</a:t>
            </a:r>
          </a:p>
          <a:p>
            <a:pPr>
              <a:lnSpc>
                <a:spcPts val="1666"/>
              </a:lnSpc>
              <a:tabLst>
                <a:tab pos="167030" algn="l"/>
                <a:tab pos="233843" algn="l"/>
                <a:tab pos="244978" algn="l"/>
                <a:tab pos="311790" algn="l"/>
                <a:tab pos="334061" algn="l"/>
                <a:tab pos="378602" algn="l"/>
                <a:tab pos="556768" algn="l"/>
                <a:tab pos="768340"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vertical</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integration,</a:t>
            </a:r>
          </a:p>
          <a:p>
            <a:pPr>
              <a:lnSpc>
                <a:spcPts val="1666"/>
              </a:lnSpc>
              <a:tabLst>
                <a:tab pos="167030" algn="l"/>
                <a:tab pos="233843" algn="l"/>
                <a:tab pos="244978" algn="l"/>
                <a:tab pos="311790" algn="l"/>
                <a:tab pos="334061" algn="l"/>
                <a:tab pos="378602" algn="l"/>
                <a:tab pos="556768" algn="l"/>
                <a:tab pos="768340"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Apple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uses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it</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to</a:t>
            </a:r>
          </a:p>
          <a:p>
            <a:pPr>
              <a:lnSpc>
                <a:spcPts val="1666"/>
              </a:lnSpc>
              <a:tabLst>
                <a:tab pos="167030" algn="l"/>
                <a:tab pos="233843" algn="l"/>
                <a:tab pos="244978" algn="l"/>
                <a:tab pos="311790" algn="l"/>
                <a:tab pos="334061" algn="l"/>
                <a:tab pos="378602" algn="l"/>
                <a:tab pos="556768" algn="l"/>
                <a:tab pos="768340" algn="l"/>
              </a:tabLst>
            </a:pPr>
            <a:r>
              <a:rPr lang="en-US" altLang="zh-CN" dirty="0" smtClean="0"/>
              <a:t>			</a:t>
            </a:r>
            <a:r>
              <a:rPr lang="en-US" altLang="zh-CN" sz="1400" b="1" dirty="0" smtClean="0">
                <a:solidFill>
                  <a:srgbClr val="666666"/>
                </a:solidFill>
                <a:latin typeface="Times New Roman" pitchFamily="18" charset="0"/>
                <a:cs typeface="Times New Roman" pitchFamily="18" charset="0"/>
              </a:rPr>
              <a:t>control</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the</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global</a:t>
            </a:r>
          </a:p>
          <a:p>
            <a:pPr>
              <a:lnSpc>
                <a:spcPts val="1754"/>
              </a:lnSpc>
              <a:tabLst>
                <a:tab pos="167030" algn="l"/>
                <a:tab pos="233843" algn="l"/>
                <a:tab pos="244978" algn="l"/>
                <a:tab pos="311790" algn="l"/>
                <a:tab pos="334061" algn="l"/>
                <a:tab pos="378602" algn="l"/>
                <a:tab pos="556768" algn="l"/>
                <a:tab pos="768340" algn="l"/>
              </a:tabLst>
            </a:pPr>
            <a:r>
              <a:rPr lang="en-US" altLang="zh-CN" dirty="0" smtClean="0"/>
              <a:t>				</a:t>
            </a:r>
            <a:r>
              <a:rPr lang="en-US" altLang="zh-CN" sz="1400" b="1" dirty="0" smtClean="0">
                <a:solidFill>
                  <a:srgbClr val="666666"/>
                </a:solidFill>
                <a:latin typeface="Times New Roman" pitchFamily="18" charset="0"/>
                <a:cs typeface="Times New Roman" pitchFamily="18" charset="0"/>
              </a:rPr>
              <a:t>experience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of</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its</a:t>
            </a:r>
          </a:p>
          <a:p>
            <a:pPr>
              <a:lnSpc>
                <a:spcPts val="1578"/>
              </a:lnSpc>
              <a:tabLst>
                <a:tab pos="167030" algn="l"/>
                <a:tab pos="233843" algn="l"/>
                <a:tab pos="244978" algn="l"/>
                <a:tab pos="311790" algn="l"/>
                <a:tab pos="334061" algn="l"/>
                <a:tab pos="378602" algn="l"/>
                <a:tab pos="556768" algn="l"/>
                <a:tab pos="768340"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customers.</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841"/>
              </a:lnSpc>
              <a:tabLst>
                <a:tab pos="167030" algn="l"/>
                <a:tab pos="233843" algn="l"/>
                <a:tab pos="244978" algn="l"/>
                <a:tab pos="311790" algn="l"/>
                <a:tab pos="334061" algn="l"/>
                <a:tab pos="378602" algn="l"/>
                <a:tab pos="556768" algn="l"/>
                <a:tab pos="768340" algn="l"/>
              </a:tabLst>
            </a:pPr>
            <a:r>
              <a:rPr lang="en-US" altLang="zh-CN" sz="1100" dirty="0" smtClean="0">
                <a:solidFill>
                  <a:srgbClr val="666666"/>
                </a:solidFill>
                <a:latin typeface="Times New Roman" pitchFamily="18" charset="0"/>
                <a:cs typeface="Times New Roman" pitchFamily="18" charset="0"/>
              </a:rPr>
              <a:t>App</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Store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contributed</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to</a:t>
            </a:r>
            <a:r>
              <a:rPr lang="en-US" altLang="zh-CN" sz="1100" dirty="0" smtClean="0">
                <a:latin typeface="Times New Roman" pitchFamily="18" charset="0"/>
                <a:cs typeface="Times New Roman" pitchFamily="18" charset="0"/>
              </a:rPr>
              <a:t> </a:t>
            </a:r>
            <a:r>
              <a:rPr lang="en-US" altLang="zh-CN" sz="1100" b="1" dirty="0" smtClean="0">
                <a:solidFill>
                  <a:srgbClr val="666666"/>
                </a:solidFill>
                <a:latin typeface="Times New Roman" pitchFamily="18" charset="0"/>
                <a:cs typeface="Times New Roman" pitchFamily="18" charset="0"/>
              </a:rPr>
              <a:t>only</a:t>
            </a:r>
          </a:p>
          <a:p>
            <a:pPr>
              <a:lnSpc>
                <a:spcPts val="1228"/>
              </a:lnSpc>
              <a:tabLst>
                <a:tab pos="167030" algn="l"/>
                <a:tab pos="233843" algn="l"/>
                <a:tab pos="244978" algn="l"/>
                <a:tab pos="311790" algn="l"/>
                <a:tab pos="334061" algn="l"/>
                <a:tab pos="378602" algn="l"/>
                <a:tab pos="556768" algn="l"/>
                <a:tab pos="768340" algn="l"/>
              </a:tabLst>
            </a:pPr>
            <a:r>
              <a:rPr lang="en-US" altLang="zh-CN" sz="1100" b="1" dirty="0" smtClean="0">
                <a:solidFill>
                  <a:srgbClr val="666666"/>
                </a:solidFill>
                <a:latin typeface="Times New Roman" pitchFamily="18" charset="0"/>
                <a:cs typeface="Times New Roman" pitchFamily="18" charset="0"/>
              </a:rPr>
              <a:t>1</a:t>
            </a:r>
            <a:r>
              <a:rPr lang="en-US" altLang="zh-CN" sz="1100" dirty="0" smtClean="0">
                <a:latin typeface="Times New Roman" pitchFamily="18" charset="0"/>
                <a:cs typeface="Times New Roman" pitchFamily="18" charset="0"/>
              </a:rPr>
              <a:t> </a:t>
            </a:r>
            <a:r>
              <a:rPr lang="en-US" altLang="zh-CN" sz="1100" b="1" dirty="0" smtClean="0">
                <a:solidFill>
                  <a:srgbClr val="666666"/>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b="1" dirty="0" smtClean="0">
                <a:solidFill>
                  <a:srgbClr val="666666"/>
                </a:solidFill>
                <a:latin typeface="Times New Roman" pitchFamily="18" charset="0"/>
                <a:cs typeface="Times New Roman" pitchFamily="18" charset="0"/>
              </a:rPr>
              <a:t>in</a:t>
            </a:r>
            <a:r>
              <a:rPr lang="en-US" altLang="zh-CN" sz="1100" dirty="0" smtClean="0">
                <a:latin typeface="Times New Roman" pitchFamily="18" charset="0"/>
                <a:cs typeface="Times New Roman" pitchFamily="18" charset="0"/>
              </a:rPr>
              <a:t> </a:t>
            </a:r>
            <a:r>
              <a:rPr lang="en-US" altLang="zh-CN" sz="1100" b="1" dirty="0" smtClean="0">
                <a:solidFill>
                  <a:srgbClr val="666666"/>
                </a:solidFill>
                <a:latin typeface="Times New Roman" pitchFamily="18" charset="0"/>
                <a:cs typeface="Times New Roman" pitchFamily="18" charset="0"/>
              </a:rPr>
              <a:t>profit</a:t>
            </a:r>
            <a:r>
              <a:rPr lang="en-US" altLang="zh-CN" sz="1100" dirty="0" smtClean="0">
                <a:solidFill>
                  <a:srgbClr val="666666"/>
                </a:solidFill>
                <a:latin typeface="Times New Roman" pitchFamily="18" charset="0"/>
                <a:cs typeface="Times New Roman" pitchFamily="18" charset="0"/>
              </a:rPr>
              <a:t>!</a:t>
            </a:r>
            <a:r>
              <a:rPr lang="en-US" altLang="zh-CN" sz="700" dirty="0" smtClean="0">
                <a:solidFill>
                  <a:srgbClr val="666666"/>
                </a:solidFill>
                <a:latin typeface="Times New Roman" pitchFamily="18" charset="0"/>
                <a:cs typeface="Times New Roman" pitchFamily="18" charset="0"/>
              </a:rPr>
              <a:t>1</a:t>
            </a:r>
          </a:p>
          <a:p>
            <a:pPr>
              <a:lnSpc>
                <a:spcPts val="877"/>
              </a:lnSpc>
            </a:pPr>
            <a:endParaRPr lang="en-US" altLang="zh-CN" dirty="0" smtClean="0"/>
          </a:p>
          <a:p>
            <a:pPr>
              <a:lnSpc>
                <a:spcPts val="1228"/>
              </a:lnSpc>
              <a:tabLst>
                <a:tab pos="167030" algn="l"/>
                <a:tab pos="233843" algn="l"/>
                <a:tab pos="244978" algn="l"/>
                <a:tab pos="311790" algn="l"/>
                <a:tab pos="334061" algn="l"/>
                <a:tab pos="378602" algn="l"/>
                <a:tab pos="556768" algn="l"/>
                <a:tab pos="768340" algn="l"/>
              </a:tabLst>
            </a:pPr>
            <a:r>
              <a:rPr lang="en-US" altLang="zh-CN" sz="1100" dirty="0" smtClean="0">
                <a:solidFill>
                  <a:srgbClr val="666666"/>
                </a:solidFill>
                <a:latin typeface="Times New Roman" pitchFamily="18" charset="0"/>
                <a:cs typeface="Times New Roman" pitchFamily="18" charset="0"/>
              </a:rPr>
              <a:t>“Pure”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financial</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management</a:t>
            </a:r>
          </a:p>
          <a:p>
            <a:pPr>
              <a:lnSpc>
                <a:spcPts val="1315"/>
              </a:lnSpc>
              <a:tabLst>
                <a:tab pos="167030" algn="l"/>
                <a:tab pos="233843" algn="l"/>
                <a:tab pos="244978" algn="l"/>
                <a:tab pos="311790" algn="l"/>
                <a:tab pos="334061" algn="l"/>
                <a:tab pos="378602" algn="l"/>
                <a:tab pos="556768" algn="l"/>
                <a:tab pos="768340" algn="l"/>
              </a:tabLst>
            </a:pPr>
            <a:r>
              <a:rPr lang="en-US" altLang="zh-CN" sz="1100" dirty="0" smtClean="0">
                <a:solidFill>
                  <a:srgbClr val="666666"/>
                </a:solidFill>
                <a:latin typeface="Times New Roman" pitchFamily="18" charset="0"/>
                <a:cs typeface="Times New Roman" pitchFamily="18" charset="0"/>
              </a:rPr>
              <a:t>would</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have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required</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it</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to</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be</a:t>
            </a:r>
          </a:p>
          <a:p>
            <a:pPr>
              <a:lnSpc>
                <a:spcPts val="1228"/>
              </a:lnSpc>
              <a:tabLst>
                <a:tab pos="167030" algn="l"/>
                <a:tab pos="233843" algn="l"/>
                <a:tab pos="244978" algn="l"/>
                <a:tab pos="311790" algn="l"/>
                <a:tab pos="334061" algn="l"/>
                <a:tab pos="378602" algn="l"/>
                <a:tab pos="556768" algn="l"/>
                <a:tab pos="768340" algn="l"/>
              </a:tabLst>
            </a:pPr>
            <a:r>
              <a:rPr lang="en-US" altLang="zh-CN" sz="1100" dirty="0" smtClean="0">
                <a:solidFill>
                  <a:srgbClr val="666666"/>
                </a:solidFill>
                <a:latin typeface="Times New Roman" pitchFamily="18" charset="0"/>
                <a:cs typeface="Times New Roman" pitchFamily="18" charset="0"/>
              </a:rPr>
              <a:t>outsourced</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as</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soon</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as</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possible.</a:t>
            </a:r>
          </a:p>
        </p:txBody>
      </p:sp>
      <p:sp>
        <p:nvSpPr>
          <p:cNvPr id="15" name="TextBox 1"/>
          <p:cNvSpPr txBox="1"/>
          <p:nvPr/>
        </p:nvSpPr>
        <p:spPr>
          <a:xfrm>
            <a:off x="3594613" y="1763486"/>
            <a:ext cx="1833835" cy="4195462"/>
          </a:xfrm>
          <a:prstGeom prst="rect">
            <a:avLst/>
          </a:prstGeom>
          <a:noFill/>
        </p:spPr>
        <p:txBody>
          <a:bodyPr wrap="none" lIns="0" tIns="0" rIns="0" bIns="40087" rtlCol="0">
            <a:spAutoFit/>
          </a:bodyPr>
          <a:lstStyle/>
          <a:p>
            <a:pPr>
              <a:lnSpc>
                <a:spcPts val="1754"/>
              </a:lnSpc>
              <a:tabLst>
                <a:tab pos="155895" algn="l"/>
                <a:tab pos="267249" algn="l"/>
                <a:tab pos="400873" algn="l"/>
                <a:tab pos="512227" algn="l"/>
                <a:tab pos="634716" algn="l"/>
                <a:tab pos="668122" algn="l"/>
                <a:tab pos="868558" algn="l"/>
              </a:tabLst>
            </a:pPr>
            <a:r>
              <a:rPr lang="en-US" altLang="zh-CN" dirty="0" smtClean="0"/>
              <a:t>		</a:t>
            </a:r>
            <a:r>
              <a:rPr lang="en-US" altLang="zh-CN" dirty="0" smtClean="0">
                <a:solidFill>
                  <a:srgbClr val="303188"/>
                </a:solidFill>
                <a:latin typeface="Times New Roman" pitchFamily="18" charset="0"/>
                <a:cs typeface="Times New Roman" pitchFamily="18" charset="0"/>
              </a:rPr>
              <a:t>Business</a:t>
            </a:r>
            <a:r>
              <a:rPr lang="en-US" altLang="zh-CN" dirty="0" smtClean="0">
                <a:latin typeface="Times New Roman" pitchFamily="18" charset="0"/>
                <a:cs typeface="Times New Roman" pitchFamily="18" charset="0"/>
              </a:rPr>
              <a:t> </a:t>
            </a:r>
            <a:r>
              <a:rPr lang="en-US" altLang="zh-CN" dirty="0" smtClean="0">
                <a:solidFill>
                  <a:srgbClr val="303188"/>
                </a:solidFill>
                <a:latin typeface="Times New Roman" pitchFamily="18" charset="0"/>
                <a:cs typeface="Times New Roman" pitchFamily="18" charset="0"/>
              </a:rPr>
              <a:t>design</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017"/>
              </a:lnSpc>
              <a:tabLst>
                <a:tab pos="155895" algn="l"/>
                <a:tab pos="267249" algn="l"/>
                <a:tab pos="400873" algn="l"/>
                <a:tab pos="512227" algn="l"/>
                <a:tab pos="634716" algn="l"/>
                <a:tab pos="668122" algn="l"/>
                <a:tab pos="868558"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Apple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adopts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a:t>
            </a:r>
          </a:p>
          <a:p>
            <a:pPr>
              <a:lnSpc>
                <a:spcPts val="1666"/>
              </a:lnSpc>
              <a:tabLst>
                <a:tab pos="155895" algn="l"/>
                <a:tab pos="267249" algn="l"/>
                <a:tab pos="400873" algn="l"/>
                <a:tab pos="512227" algn="l"/>
                <a:tab pos="634716" algn="l"/>
                <a:tab pos="668122" algn="l"/>
                <a:tab pos="868558" algn="l"/>
              </a:tabLst>
            </a:pPr>
            <a:r>
              <a:rPr lang="en-US" altLang="zh-CN" dirty="0" smtClean="0"/>
              <a:t>	</a:t>
            </a:r>
            <a:r>
              <a:rPr lang="en-US" altLang="zh-CN" sz="1400" b="1" dirty="0" smtClean="0">
                <a:solidFill>
                  <a:srgbClr val="666666"/>
                </a:solidFill>
                <a:latin typeface="Times New Roman" pitchFamily="18" charset="0"/>
                <a:cs typeface="Times New Roman" pitchFamily="18" charset="0"/>
              </a:rPr>
              <a:t>holistic</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approach</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to</a:t>
            </a:r>
          </a:p>
          <a:p>
            <a:pPr>
              <a:lnSpc>
                <a:spcPts val="1666"/>
              </a:lnSpc>
              <a:tabLst>
                <a:tab pos="155895" algn="l"/>
                <a:tab pos="267249" algn="l"/>
                <a:tab pos="400873" algn="l"/>
                <a:tab pos="512227" algn="l"/>
                <a:tab pos="634716" algn="l"/>
                <a:tab pos="668122" algn="l"/>
                <a:tab pos="868558"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its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business.</a:t>
            </a:r>
          </a:p>
          <a:p>
            <a:pPr>
              <a:lnSpc>
                <a:spcPts val="877"/>
              </a:lnSpc>
            </a:pPr>
            <a:endParaRPr lang="en-US" altLang="zh-CN" dirty="0" smtClean="0"/>
          </a:p>
          <a:p>
            <a:pPr>
              <a:lnSpc>
                <a:spcPts val="877"/>
              </a:lnSpc>
            </a:pPr>
            <a:endParaRPr lang="en-US" altLang="zh-CN" dirty="0" smtClean="0"/>
          </a:p>
          <a:p>
            <a:pPr>
              <a:lnSpc>
                <a:spcPts val="1578"/>
              </a:lnSpc>
              <a:tabLst>
                <a:tab pos="155895" algn="l"/>
                <a:tab pos="267249" algn="l"/>
                <a:tab pos="400873" algn="l"/>
                <a:tab pos="512227" algn="l"/>
                <a:tab pos="634716" algn="l"/>
                <a:tab pos="668122" algn="l"/>
                <a:tab pos="868558"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Products</a:t>
            </a:r>
          </a:p>
          <a:p>
            <a:pPr>
              <a:lnSpc>
                <a:spcPts val="1578"/>
              </a:lnSpc>
              <a:tabLst>
                <a:tab pos="155895" algn="l"/>
                <a:tab pos="267249" algn="l"/>
                <a:tab pos="400873" algn="l"/>
                <a:tab pos="512227" algn="l"/>
                <a:tab pos="634716" algn="l"/>
                <a:tab pos="668122" algn="l"/>
                <a:tab pos="868558"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UX</a:t>
            </a:r>
          </a:p>
          <a:p>
            <a:pPr>
              <a:lnSpc>
                <a:spcPts val="1578"/>
              </a:lnSpc>
              <a:tabLst>
                <a:tab pos="155895" algn="l"/>
                <a:tab pos="267249" algn="l"/>
                <a:tab pos="400873" algn="l"/>
                <a:tab pos="512227" algn="l"/>
                <a:tab pos="634716" algn="l"/>
                <a:tab pos="668122" algn="l"/>
                <a:tab pos="868558"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Financial</a:t>
            </a:r>
          </a:p>
          <a:p>
            <a:pPr>
              <a:lnSpc>
                <a:spcPts val="1578"/>
              </a:lnSpc>
              <a:tabLst>
                <a:tab pos="155895" algn="l"/>
                <a:tab pos="267249" algn="l"/>
                <a:tab pos="400873" algn="l"/>
                <a:tab pos="512227" algn="l"/>
                <a:tab pos="634716" algn="l"/>
                <a:tab pos="668122" algn="l"/>
                <a:tab pos="868558"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Marketing</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841"/>
              </a:lnSpc>
              <a:tabLst>
                <a:tab pos="155895" algn="l"/>
                <a:tab pos="267249" algn="l"/>
                <a:tab pos="400873" algn="l"/>
                <a:tab pos="512227" algn="l"/>
                <a:tab pos="634716" algn="l"/>
                <a:tab pos="668122" algn="l"/>
                <a:tab pos="868558" algn="l"/>
              </a:tabLst>
            </a:pPr>
            <a:r>
              <a:rPr lang="en-US" altLang="zh-CN" sz="1100" dirty="0" smtClean="0">
                <a:solidFill>
                  <a:srgbClr val="666666"/>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advertisement</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are</a:t>
            </a:r>
          </a:p>
          <a:p>
            <a:pPr>
              <a:lnSpc>
                <a:spcPts val="1228"/>
              </a:lnSpc>
              <a:tabLst>
                <a:tab pos="155895" algn="l"/>
                <a:tab pos="267249" algn="l"/>
                <a:tab pos="400873" algn="l"/>
                <a:tab pos="512227" algn="l"/>
                <a:tab pos="634716" algn="l"/>
                <a:tab pos="668122" algn="l"/>
                <a:tab pos="868558" algn="l"/>
              </a:tabLst>
            </a:pPr>
            <a:r>
              <a:rPr lang="en-US" altLang="zh-CN" sz="1100" dirty="0" smtClean="0">
                <a:solidFill>
                  <a:srgbClr val="666666"/>
                </a:solidFill>
                <a:latin typeface="Times New Roman" pitchFamily="18" charset="0"/>
                <a:cs typeface="Times New Roman" pitchFamily="18" charset="0"/>
              </a:rPr>
              <a:t>designed</a:t>
            </a:r>
            <a:r>
              <a:rPr lang="en-US" altLang="zh-CN" sz="1100" dirty="0" smtClean="0">
                <a:latin typeface="Times New Roman" pitchFamily="18" charset="0"/>
                <a:cs typeface="Times New Roman" pitchFamily="18" charset="0"/>
              </a:rPr>
              <a:t> </a:t>
            </a:r>
            <a:r>
              <a:rPr lang="en-US" altLang="zh-CN" sz="1100" b="1" dirty="0" smtClean="0">
                <a:solidFill>
                  <a:srgbClr val="666666"/>
                </a:solidFill>
                <a:latin typeface="Times New Roman" pitchFamily="18" charset="0"/>
                <a:cs typeface="Times New Roman" pitchFamily="18" charset="0"/>
              </a:rPr>
              <a:t>internally</a:t>
            </a:r>
            <a:r>
              <a:rPr lang="en-US" altLang="zh-CN" sz="1100" dirty="0" smtClean="0">
                <a:solidFill>
                  <a:srgbClr val="666666"/>
                </a:solidFill>
                <a:latin typeface="Times New Roman" pitchFamily="18" charset="0"/>
                <a:cs typeface="Times New Roman" pitchFamily="18" charset="0"/>
              </a:rPr>
              <a:t>.</a:t>
            </a:r>
          </a:p>
          <a:p>
            <a:pPr>
              <a:lnSpc>
                <a:spcPts val="877"/>
              </a:lnSpc>
            </a:pPr>
            <a:endParaRPr lang="en-US" altLang="zh-CN" dirty="0" smtClean="0"/>
          </a:p>
          <a:p>
            <a:pPr>
              <a:lnSpc>
                <a:spcPts val="1666"/>
              </a:lnSpc>
              <a:tabLst>
                <a:tab pos="155895" algn="l"/>
                <a:tab pos="267249" algn="l"/>
                <a:tab pos="400873" algn="l"/>
                <a:tab pos="512227" algn="l"/>
                <a:tab pos="634716" algn="l"/>
                <a:tab pos="668122" algn="l"/>
                <a:tab pos="868558" algn="l"/>
              </a:tabLst>
            </a:pPr>
            <a:r>
              <a:rPr lang="en-US" altLang="zh-CN" sz="1100" dirty="0" smtClean="0">
                <a:solidFill>
                  <a:srgbClr val="666666"/>
                </a:solidFill>
                <a:latin typeface="Times New Roman" pitchFamily="18" charset="0"/>
                <a:cs typeface="Times New Roman" pitchFamily="18" charset="0"/>
              </a:rPr>
              <a:t>Mobile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carriers</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are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only</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allowed</a:t>
            </a:r>
          </a:p>
          <a:p>
            <a:pPr>
              <a:lnSpc>
                <a:spcPts val="1315"/>
              </a:lnSpc>
              <a:tabLst>
                <a:tab pos="155895" algn="l"/>
                <a:tab pos="267249" algn="l"/>
                <a:tab pos="400873" algn="l"/>
                <a:tab pos="512227" algn="l"/>
                <a:tab pos="634716" algn="l"/>
                <a:tab pos="668122" algn="l"/>
                <a:tab pos="868558" algn="l"/>
              </a:tabLst>
            </a:pPr>
            <a:r>
              <a:rPr lang="en-US" altLang="zh-CN" sz="1100" dirty="0" smtClean="0">
                <a:solidFill>
                  <a:srgbClr val="666666"/>
                </a:solidFill>
                <a:latin typeface="Times New Roman" pitchFamily="18" charset="0"/>
                <a:cs typeface="Times New Roman" pitchFamily="18" charset="0"/>
              </a:rPr>
              <a:t>to</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show</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their</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logo</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at</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the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end.</a:t>
            </a:r>
          </a:p>
        </p:txBody>
      </p:sp>
      <p:sp>
        <p:nvSpPr>
          <p:cNvPr id="16" name="TextBox 1"/>
          <p:cNvSpPr txBox="1"/>
          <p:nvPr/>
        </p:nvSpPr>
        <p:spPr>
          <a:xfrm>
            <a:off x="6081520" y="1775012"/>
            <a:ext cx="1910779" cy="4503239"/>
          </a:xfrm>
          <a:prstGeom prst="rect">
            <a:avLst/>
          </a:prstGeom>
          <a:noFill/>
        </p:spPr>
        <p:txBody>
          <a:bodyPr wrap="none" lIns="0" tIns="0" rIns="0" bIns="40087" rtlCol="0">
            <a:spAutoFit/>
          </a:bodyPr>
          <a:lstStyle/>
          <a:p>
            <a:pPr>
              <a:lnSpc>
                <a:spcPts val="1754"/>
              </a:lnSpc>
              <a:tabLst>
                <a:tab pos="133624" algn="l"/>
                <a:tab pos="144760" algn="l"/>
                <a:tab pos="178166" algn="l"/>
                <a:tab pos="233843" algn="l"/>
                <a:tab pos="267249" algn="l"/>
                <a:tab pos="712663" algn="l"/>
                <a:tab pos="757204" algn="l"/>
                <a:tab pos="812881" algn="l"/>
              </a:tabLst>
            </a:pPr>
            <a:r>
              <a:rPr lang="en-US" altLang="zh-CN" dirty="0" smtClean="0"/>
              <a:t>						</a:t>
            </a:r>
            <a:r>
              <a:rPr lang="en-US" altLang="zh-CN" dirty="0" smtClean="0">
                <a:solidFill>
                  <a:srgbClr val="EC008C"/>
                </a:solidFill>
                <a:latin typeface="Times New Roman" pitchFamily="18" charset="0"/>
                <a:cs typeface="Times New Roman" pitchFamily="18" charset="0"/>
              </a:rPr>
              <a:t>Focus</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017"/>
              </a:lnSpc>
              <a:tabLst>
                <a:tab pos="133624" algn="l"/>
                <a:tab pos="144760" algn="l"/>
                <a:tab pos="178166" algn="l"/>
                <a:tab pos="233843" algn="l"/>
                <a:tab pos="267249" algn="l"/>
                <a:tab pos="712663" algn="l"/>
                <a:tab pos="757204" algn="l"/>
                <a:tab pos="812881"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Apple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focuses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on</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a:t>
            </a:r>
          </a:p>
          <a:p>
            <a:pPr>
              <a:lnSpc>
                <a:spcPts val="1666"/>
              </a:lnSpc>
              <a:tabLst>
                <a:tab pos="133624" algn="l"/>
                <a:tab pos="144760" algn="l"/>
                <a:tab pos="178166" algn="l"/>
                <a:tab pos="233843" algn="l"/>
                <a:tab pos="267249" algn="l"/>
                <a:tab pos="712663" algn="l"/>
                <a:tab pos="757204" algn="l"/>
                <a:tab pos="812881"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very</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lean</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product</a:t>
            </a:r>
          </a:p>
          <a:p>
            <a:pPr>
              <a:lnSpc>
                <a:spcPts val="1666"/>
              </a:lnSpc>
              <a:tabLst>
                <a:tab pos="133624" algn="l"/>
                <a:tab pos="144760" algn="l"/>
                <a:tab pos="178166" algn="l"/>
                <a:tab pos="233843" algn="l"/>
                <a:tab pos="267249" algn="l"/>
                <a:tab pos="712663" algn="l"/>
                <a:tab pos="757204" algn="l"/>
                <a:tab pos="812881" algn="l"/>
              </a:tabLst>
            </a:pPr>
            <a:r>
              <a:rPr lang="en-US" altLang="zh-CN" dirty="0" smtClean="0"/>
              <a:t>								</a:t>
            </a:r>
            <a:r>
              <a:rPr lang="en-US" altLang="zh-CN" sz="1400" b="1" dirty="0" smtClean="0">
                <a:solidFill>
                  <a:srgbClr val="666666"/>
                </a:solidFill>
                <a:latin typeface="Times New Roman" pitchFamily="18" charset="0"/>
                <a:cs typeface="Times New Roman" pitchFamily="18" charset="0"/>
              </a:rPr>
              <a:t>line</a:t>
            </a:r>
            <a:r>
              <a:rPr lang="en-US" altLang="zh-CN" sz="1400" dirty="0" smtClean="0">
                <a:solidFill>
                  <a:srgbClr val="666666"/>
                </a:solidFill>
                <a:latin typeface="Times New Roman" pitchFamily="18" charset="0"/>
                <a:cs typeface="Times New Roman" pitchFamily="18" charset="0"/>
              </a:rPr>
              <a:t>.</a:t>
            </a:r>
          </a:p>
          <a:p>
            <a:pPr>
              <a:lnSpc>
                <a:spcPts val="877"/>
              </a:lnSpc>
            </a:pPr>
            <a:endParaRPr lang="en-US" altLang="zh-CN" dirty="0" smtClean="0"/>
          </a:p>
          <a:p>
            <a:pPr>
              <a:lnSpc>
                <a:spcPts val="877"/>
              </a:lnSpc>
            </a:pPr>
            <a:endParaRPr lang="en-US" altLang="zh-CN" dirty="0" smtClean="0"/>
          </a:p>
          <a:p>
            <a:pPr>
              <a:lnSpc>
                <a:spcPts val="1666"/>
              </a:lnSpc>
              <a:tabLst>
                <a:tab pos="133624" algn="l"/>
                <a:tab pos="144760" algn="l"/>
                <a:tab pos="178166" algn="l"/>
                <a:tab pos="233843" algn="l"/>
                <a:tab pos="267249" algn="l"/>
                <a:tab pos="712663" algn="l"/>
                <a:tab pos="757204" algn="l"/>
                <a:tab pos="812881"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Risk</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management</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on</a:t>
            </a:r>
          </a:p>
          <a:p>
            <a:pPr>
              <a:lnSpc>
                <a:spcPts val="1666"/>
              </a:lnSpc>
              <a:tabLst>
                <a:tab pos="133624" algn="l"/>
                <a:tab pos="144760" algn="l"/>
                <a:tab pos="178166" algn="l"/>
                <a:tab pos="233843" algn="l"/>
                <a:tab pos="267249" algn="l"/>
                <a:tab pos="712663" algn="l"/>
                <a:tab pos="757204" algn="l"/>
                <a:tab pos="812881"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technological</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choices</a:t>
            </a:r>
          </a:p>
          <a:p>
            <a:pPr>
              <a:lnSpc>
                <a:spcPts val="1666"/>
              </a:lnSpc>
              <a:tabLst>
                <a:tab pos="133624" algn="l"/>
                <a:tab pos="144760" algn="l"/>
                <a:tab pos="178166" algn="l"/>
                <a:tab pos="233843" algn="l"/>
                <a:tab pos="267249" algn="l"/>
                <a:tab pos="712663" algn="l"/>
                <a:tab pos="757204" algn="l"/>
                <a:tab pos="812881"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and</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consistency</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at</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all</a:t>
            </a:r>
          </a:p>
          <a:p>
            <a:pPr>
              <a:lnSpc>
                <a:spcPts val="1578"/>
              </a:lnSpc>
              <a:tabLst>
                <a:tab pos="133624" algn="l"/>
                <a:tab pos="144760" algn="l"/>
                <a:tab pos="178166" algn="l"/>
                <a:tab pos="233843" algn="l"/>
                <a:tab pos="267249" algn="l"/>
                <a:tab pos="712663" algn="l"/>
                <a:tab pos="757204" algn="l"/>
                <a:tab pos="812881"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layers</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841"/>
              </a:lnSpc>
              <a:tabLst>
                <a:tab pos="133624" algn="l"/>
                <a:tab pos="144760" algn="l"/>
                <a:tab pos="178166" algn="l"/>
                <a:tab pos="233843" algn="l"/>
                <a:tab pos="267249" algn="l"/>
                <a:tab pos="712663" algn="l"/>
                <a:tab pos="757204" algn="l"/>
                <a:tab pos="812881" algn="l"/>
              </a:tabLst>
            </a:pPr>
            <a:r>
              <a:rPr lang="en-US" altLang="zh-CN" sz="1100" dirty="0" smtClean="0">
                <a:solidFill>
                  <a:srgbClr val="666666"/>
                </a:solidFill>
                <a:latin typeface="Times New Roman" pitchFamily="18" charset="0"/>
                <a:cs typeface="Times New Roman" pitchFamily="18" charset="0"/>
              </a:rPr>
              <a:t>“We’ve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reviewed</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the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road</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map</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of</a:t>
            </a:r>
          </a:p>
          <a:p>
            <a:pPr>
              <a:lnSpc>
                <a:spcPts val="1140"/>
              </a:lnSpc>
              <a:tabLst>
                <a:tab pos="133624" algn="l"/>
                <a:tab pos="144760" algn="l"/>
                <a:tab pos="178166" algn="l"/>
                <a:tab pos="233843" algn="l"/>
                <a:tab pos="267249" algn="l"/>
                <a:tab pos="712663" algn="l"/>
                <a:tab pos="757204" algn="l"/>
                <a:tab pos="812881" algn="l"/>
              </a:tabLst>
            </a:pPr>
            <a:r>
              <a:rPr lang="en-US" altLang="zh-CN" sz="1100" dirty="0" smtClean="0">
                <a:solidFill>
                  <a:srgbClr val="666666"/>
                </a:solidFill>
                <a:latin typeface="Times New Roman" pitchFamily="18" charset="0"/>
                <a:cs typeface="Times New Roman" pitchFamily="18" charset="0"/>
              </a:rPr>
              <a:t>new</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products</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and</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axed</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more</a:t>
            </a:r>
          </a:p>
          <a:p>
            <a:pPr>
              <a:lnSpc>
                <a:spcPts val="1315"/>
              </a:lnSpc>
              <a:tabLst>
                <a:tab pos="133624" algn="l"/>
                <a:tab pos="144760" algn="l"/>
                <a:tab pos="178166" algn="l"/>
                <a:tab pos="233843" algn="l"/>
                <a:tab pos="267249" algn="l"/>
                <a:tab pos="712663" algn="l"/>
                <a:tab pos="757204" algn="l"/>
                <a:tab pos="812881" algn="l"/>
              </a:tabLst>
            </a:pPr>
            <a:r>
              <a:rPr lang="en-US" altLang="zh-CN" sz="1100" dirty="0" smtClean="0">
                <a:solidFill>
                  <a:srgbClr val="666666"/>
                </a:solidFill>
                <a:latin typeface="Times New Roman" pitchFamily="18" charset="0"/>
                <a:cs typeface="Times New Roman" pitchFamily="18" charset="0"/>
              </a:rPr>
              <a:t>than</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70</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percent</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of</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them,</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keeping</a:t>
            </a:r>
          </a:p>
          <a:p>
            <a:pPr>
              <a:lnSpc>
                <a:spcPts val="1140"/>
              </a:lnSpc>
              <a:tabLst>
                <a:tab pos="133624" algn="l"/>
                <a:tab pos="144760" algn="l"/>
                <a:tab pos="178166" algn="l"/>
                <a:tab pos="233843" algn="l"/>
                <a:tab pos="267249" algn="l"/>
                <a:tab pos="712663" algn="l"/>
                <a:tab pos="757204" algn="l"/>
                <a:tab pos="812881" algn="l"/>
              </a:tabLst>
            </a:pPr>
            <a:r>
              <a:rPr lang="en-US" altLang="zh-CN" sz="1100" dirty="0" smtClean="0">
                <a:solidFill>
                  <a:srgbClr val="666666"/>
                </a:solidFill>
                <a:latin typeface="Times New Roman" pitchFamily="18" charset="0"/>
                <a:cs typeface="Times New Roman" pitchFamily="18" charset="0"/>
              </a:rPr>
              <a:t>the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30</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percent</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that</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were</a:t>
            </a:r>
            <a:r>
              <a:rPr lang="en-US" altLang="zh-CN" sz="1100" dirty="0" smtClean="0">
                <a:latin typeface="Times New Roman" pitchFamily="18" charset="0"/>
                <a:cs typeface="Times New Roman" pitchFamily="18" charset="0"/>
              </a:rPr>
              <a:t> </a:t>
            </a:r>
            <a:r>
              <a:rPr lang="en-US" altLang="zh-CN" sz="1100" b="1" dirty="0" smtClean="0">
                <a:solidFill>
                  <a:srgbClr val="666666"/>
                </a:solidFill>
                <a:latin typeface="Times New Roman" pitchFamily="18" charset="0"/>
                <a:cs typeface="Times New Roman" pitchFamily="18" charset="0"/>
              </a:rPr>
              <a:t>gems</a:t>
            </a:r>
            <a:r>
              <a:rPr lang="en-US" altLang="zh-CN" sz="1100" dirty="0" smtClean="0">
                <a:solidFill>
                  <a:srgbClr val="666666"/>
                </a:solidFill>
                <a:latin typeface="Times New Roman" pitchFamily="18" charset="0"/>
                <a:cs typeface="Times New Roman" pitchFamily="18" charset="0"/>
              </a:rPr>
              <a:t>.”</a:t>
            </a:r>
          </a:p>
          <a:p>
            <a:pPr>
              <a:lnSpc>
                <a:spcPts val="877"/>
              </a:lnSpc>
            </a:pPr>
            <a:endParaRPr lang="en-US" altLang="zh-CN" dirty="0" smtClean="0"/>
          </a:p>
          <a:p>
            <a:pPr>
              <a:lnSpc>
                <a:spcPts val="1666"/>
              </a:lnSpc>
              <a:tabLst>
                <a:tab pos="133624" algn="l"/>
                <a:tab pos="144760" algn="l"/>
                <a:tab pos="178166" algn="l"/>
                <a:tab pos="233843" algn="l"/>
                <a:tab pos="267249" algn="l"/>
                <a:tab pos="712663" algn="l"/>
                <a:tab pos="757204" algn="l"/>
                <a:tab pos="812881" algn="l"/>
              </a:tabLst>
            </a:pPr>
            <a:r>
              <a:rPr lang="en-US" altLang="zh-CN" sz="1100" dirty="0" smtClean="0">
                <a:solidFill>
                  <a:srgbClr val="8C8C8C"/>
                </a:solidFill>
                <a:latin typeface="Times New Roman" pitchFamily="18" charset="0"/>
                <a:cs typeface="Times New Roman" pitchFamily="18" charset="0"/>
              </a:rPr>
              <a:t>Steve</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Jobs</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upon</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his</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returning</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to</a:t>
            </a:r>
          </a:p>
          <a:p>
            <a:pPr>
              <a:lnSpc>
                <a:spcPts val="1140"/>
              </a:lnSpc>
              <a:tabLst>
                <a:tab pos="133624" algn="l"/>
                <a:tab pos="144760" algn="l"/>
                <a:tab pos="178166" algn="l"/>
                <a:tab pos="233843" algn="l"/>
                <a:tab pos="267249" algn="l"/>
                <a:tab pos="712663" algn="l"/>
                <a:tab pos="757204" algn="l"/>
                <a:tab pos="812881" algn="l"/>
              </a:tabLst>
            </a:pPr>
            <a:r>
              <a:rPr lang="en-US" altLang="zh-CN" sz="1100" dirty="0" smtClean="0">
                <a:solidFill>
                  <a:srgbClr val="8C8C8C"/>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in</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1997</a:t>
            </a:r>
          </a:p>
        </p:txBody>
      </p:sp>
      <p:sp>
        <p:nvSpPr>
          <p:cNvPr id="19" name="投影片編號版面配置區 18"/>
          <p:cNvSpPr>
            <a:spLocks noGrp="1"/>
          </p:cNvSpPr>
          <p:nvPr>
            <p:ph type="sldNum" sz="quarter" idx="12"/>
          </p:nvPr>
        </p:nvSpPr>
        <p:spPr/>
        <p:txBody>
          <a:bodyPr/>
          <a:lstStyle/>
          <a:p>
            <a:pPr>
              <a:defRPr/>
            </a:pPr>
            <a:fld id="{8278A42D-3233-4C27-8266-CD8F709F771F}" type="slidenum">
              <a:rPr lang="en-US" altLang="zh-TW" smtClean="0"/>
              <a:pPr>
                <a:defRPr/>
              </a:pPr>
              <a:t>68</a:t>
            </a:fld>
            <a:endParaRPr lang="en-US" altLang="zh-TW"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1481373" y="1448865"/>
            <a:ext cx="6178488" cy="769939"/>
          </a:xfrm>
          <a:custGeom>
            <a:avLst/>
            <a:gdLst>
              <a:gd name="connsiteX0" fmla="*/ 12700 w 7225399"/>
              <a:gd name="connsiteY0" fmla="*/ 149862 h 848359"/>
              <a:gd name="connsiteX1" fmla="*/ 12700 w 7225399"/>
              <a:gd name="connsiteY1" fmla="*/ 149862 h 848359"/>
              <a:gd name="connsiteX2" fmla="*/ 149862 w 7225399"/>
              <a:gd name="connsiteY2" fmla="*/ 12700 h 848359"/>
              <a:gd name="connsiteX3" fmla="*/ 7075535 w 7225399"/>
              <a:gd name="connsiteY3" fmla="*/ 12700 h 848359"/>
              <a:gd name="connsiteX4" fmla="*/ 7075535 w 7225399"/>
              <a:gd name="connsiteY4" fmla="*/ 12700 h 848359"/>
              <a:gd name="connsiteX5" fmla="*/ 7212699 w 7225399"/>
              <a:gd name="connsiteY5" fmla="*/ 149862 h 848359"/>
              <a:gd name="connsiteX6" fmla="*/ 7212699 w 7225399"/>
              <a:gd name="connsiteY6" fmla="*/ 149862 h 848359"/>
              <a:gd name="connsiteX7" fmla="*/ 7212699 w 7225399"/>
              <a:gd name="connsiteY7" fmla="*/ 698496 h 848359"/>
              <a:gd name="connsiteX8" fmla="*/ 7212699 w 7225399"/>
              <a:gd name="connsiteY8" fmla="*/ 698496 h 848359"/>
              <a:gd name="connsiteX9" fmla="*/ 7075535 w 7225399"/>
              <a:gd name="connsiteY9" fmla="*/ 835659 h 848359"/>
              <a:gd name="connsiteX10" fmla="*/ 7075535 w 7225399"/>
              <a:gd name="connsiteY10" fmla="*/ 835659 h 848359"/>
              <a:gd name="connsiteX11" fmla="*/ 149862 w 7225399"/>
              <a:gd name="connsiteY11" fmla="*/ 835659 h 848359"/>
              <a:gd name="connsiteX12" fmla="*/ 149862 w 7225399"/>
              <a:gd name="connsiteY12" fmla="*/ 835659 h 848359"/>
              <a:gd name="connsiteX13" fmla="*/ 12700 w 7225399"/>
              <a:gd name="connsiteY13" fmla="*/ 698496 h 848359"/>
              <a:gd name="connsiteX14" fmla="*/ 12700 w 7225399"/>
              <a:gd name="connsiteY14" fmla="*/ 698496 h 848359"/>
              <a:gd name="connsiteX15" fmla="*/ 12700 w 7225399"/>
              <a:gd name="connsiteY15" fmla="*/ 149862 h 84835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7225399" h="848359">
                <a:moveTo>
                  <a:pt x="12700" y="149862"/>
                </a:moveTo>
                <a:lnTo>
                  <a:pt x="12700" y="149862"/>
                </a:lnTo>
                <a:cubicBezTo>
                  <a:pt x="12700" y="74110"/>
                  <a:pt x="74110" y="12700"/>
                  <a:pt x="149862" y="12700"/>
                </a:cubicBezTo>
                <a:lnTo>
                  <a:pt x="7075535" y="12700"/>
                </a:lnTo>
                <a:lnTo>
                  <a:pt x="7075535" y="12700"/>
                </a:lnTo>
                <a:cubicBezTo>
                  <a:pt x="7151289" y="12700"/>
                  <a:pt x="7212699" y="74110"/>
                  <a:pt x="7212699" y="149862"/>
                </a:cubicBezTo>
                <a:cubicBezTo>
                  <a:pt x="7212699" y="149862"/>
                  <a:pt x="7212699" y="149862"/>
                  <a:pt x="7212699" y="149862"/>
                </a:cubicBezTo>
                <a:lnTo>
                  <a:pt x="7212699" y="698496"/>
                </a:lnTo>
                <a:lnTo>
                  <a:pt x="7212699" y="698496"/>
                </a:lnTo>
                <a:cubicBezTo>
                  <a:pt x="7212699" y="774249"/>
                  <a:pt x="7151289" y="835659"/>
                  <a:pt x="7075535" y="835659"/>
                </a:cubicBezTo>
                <a:cubicBezTo>
                  <a:pt x="7075535" y="835659"/>
                  <a:pt x="7075535" y="835659"/>
                  <a:pt x="7075535" y="835659"/>
                </a:cubicBezTo>
                <a:lnTo>
                  <a:pt x="149862" y="835659"/>
                </a:lnTo>
                <a:lnTo>
                  <a:pt x="149862" y="835659"/>
                </a:lnTo>
                <a:cubicBezTo>
                  <a:pt x="74110" y="835659"/>
                  <a:pt x="12700" y="774249"/>
                  <a:pt x="12700" y="698496"/>
                </a:cubicBezTo>
                <a:cubicBezTo>
                  <a:pt x="12700" y="698496"/>
                  <a:pt x="12700" y="698496"/>
                  <a:pt x="12700" y="698496"/>
                </a:cubicBezTo>
                <a:lnTo>
                  <a:pt x="12700" y="149862"/>
                </a:lnTo>
              </a:path>
            </a:pathLst>
          </a:custGeom>
          <a:solidFill>
            <a:srgbClr val="000000">
              <a:alpha val="0"/>
            </a:srgbClr>
          </a:solidFill>
          <a:ln w="25400">
            <a:solidFill>
              <a:srgbClr val="B2B2B2">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5" name="Freeform 3"/>
          <p:cNvSpPr/>
          <p:nvPr/>
        </p:nvSpPr>
        <p:spPr>
          <a:xfrm>
            <a:off x="1037060" y="2933275"/>
            <a:ext cx="2106811" cy="2561767"/>
          </a:xfrm>
          <a:custGeom>
            <a:avLst/>
            <a:gdLst>
              <a:gd name="connsiteX0" fmla="*/ 12700 w 2463799"/>
              <a:gd name="connsiteY0" fmla="*/ 419108 h 2822688"/>
              <a:gd name="connsiteX1" fmla="*/ 12700 w 2463799"/>
              <a:gd name="connsiteY1" fmla="*/ 419108 h 2822688"/>
              <a:gd name="connsiteX2" fmla="*/ 419107 w 2463799"/>
              <a:gd name="connsiteY2" fmla="*/ 12700 h 2822688"/>
              <a:gd name="connsiteX3" fmla="*/ 2044691 w 2463799"/>
              <a:gd name="connsiteY3" fmla="*/ 12700 h 2822688"/>
              <a:gd name="connsiteX4" fmla="*/ 2044691 w 2463799"/>
              <a:gd name="connsiteY4" fmla="*/ 12700 h 2822688"/>
              <a:gd name="connsiteX5" fmla="*/ 2451099 w 2463799"/>
              <a:gd name="connsiteY5" fmla="*/ 419108 h 2822688"/>
              <a:gd name="connsiteX6" fmla="*/ 2451099 w 2463799"/>
              <a:gd name="connsiteY6" fmla="*/ 419108 h 2822688"/>
              <a:gd name="connsiteX7" fmla="*/ 2451099 w 2463799"/>
              <a:gd name="connsiteY7" fmla="*/ 2403580 h 2822688"/>
              <a:gd name="connsiteX8" fmla="*/ 2451099 w 2463799"/>
              <a:gd name="connsiteY8" fmla="*/ 2403580 h 2822688"/>
              <a:gd name="connsiteX9" fmla="*/ 2044691 w 2463799"/>
              <a:gd name="connsiteY9" fmla="*/ 2809988 h 2822688"/>
              <a:gd name="connsiteX10" fmla="*/ 2044691 w 2463799"/>
              <a:gd name="connsiteY10" fmla="*/ 2809988 h 2822688"/>
              <a:gd name="connsiteX11" fmla="*/ 419107 w 2463799"/>
              <a:gd name="connsiteY11" fmla="*/ 2809988 h 2822688"/>
              <a:gd name="connsiteX12" fmla="*/ 419107 w 2463799"/>
              <a:gd name="connsiteY12" fmla="*/ 2809988 h 2822688"/>
              <a:gd name="connsiteX13" fmla="*/ 12700 w 2463799"/>
              <a:gd name="connsiteY13" fmla="*/ 2403580 h 2822688"/>
              <a:gd name="connsiteX14" fmla="*/ 12700 w 2463799"/>
              <a:gd name="connsiteY14" fmla="*/ 2403580 h 2822688"/>
              <a:gd name="connsiteX15" fmla="*/ 12700 w 2463799"/>
              <a:gd name="connsiteY15" fmla="*/ 419108 h 282268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463799" h="2822688">
                <a:moveTo>
                  <a:pt x="12700" y="419108"/>
                </a:moveTo>
                <a:lnTo>
                  <a:pt x="12700" y="419108"/>
                </a:lnTo>
                <a:cubicBezTo>
                  <a:pt x="12700" y="194655"/>
                  <a:pt x="194654" y="12700"/>
                  <a:pt x="419107" y="12700"/>
                </a:cubicBezTo>
                <a:lnTo>
                  <a:pt x="2044691" y="12700"/>
                </a:lnTo>
                <a:lnTo>
                  <a:pt x="2044691" y="12700"/>
                </a:lnTo>
                <a:cubicBezTo>
                  <a:pt x="2269144" y="12700"/>
                  <a:pt x="2451099" y="194655"/>
                  <a:pt x="2451099" y="419108"/>
                </a:cubicBezTo>
                <a:cubicBezTo>
                  <a:pt x="2451099" y="419108"/>
                  <a:pt x="2451099" y="419108"/>
                  <a:pt x="2451099" y="419108"/>
                </a:cubicBezTo>
                <a:lnTo>
                  <a:pt x="2451099" y="2403580"/>
                </a:lnTo>
                <a:lnTo>
                  <a:pt x="2451099" y="2403580"/>
                </a:lnTo>
                <a:cubicBezTo>
                  <a:pt x="2451099" y="2628033"/>
                  <a:pt x="2269144" y="2809988"/>
                  <a:pt x="2044691" y="2809988"/>
                </a:cubicBezTo>
                <a:cubicBezTo>
                  <a:pt x="2044691" y="2809988"/>
                  <a:pt x="2044691" y="2809988"/>
                  <a:pt x="2044691" y="2809988"/>
                </a:cubicBezTo>
                <a:lnTo>
                  <a:pt x="419107" y="2809988"/>
                </a:lnTo>
                <a:lnTo>
                  <a:pt x="419107" y="2809988"/>
                </a:lnTo>
                <a:cubicBezTo>
                  <a:pt x="194654" y="2809988"/>
                  <a:pt x="12700" y="2628033"/>
                  <a:pt x="12700" y="2403580"/>
                </a:cubicBezTo>
                <a:cubicBezTo>
                  <a:pt x="12700" y="2403580"/>
                  <a:pt x="12700" y="2403580"/>
                  <a:pt x="12700" y="2403580"/>
                </a:cubicBezTo>
                <a:lnTo>
                  <a:pt x="12700" y="419108"/>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6" name="Freeform 3"/>
          <p:cNvSpPr/>
          <p:nvPr/>
        </p:nvSpPr>
        <p:spPr>
          <a:xfrm>
            <a:off x="3517212" y="2933275"/>
            <a:ext cx="2106811" cy="2561767"/>
          </a:xfrm>
          <a:custGeom>
            <a:avLst/>
            <a:gdLst>
              <a:gd name="connsiteX0" fmla="*/ 12700 w 2463799"/>
              <a:gd name="connsiteY0" fmla="*/ 419108 h 2822688"/>
              <a:gd name="connsiteX1" fmla="*/ 12700 w 2463799"/>
              <a:gd name="connsiteY1" fmla="*/ 419108 h 2822688"/>
              <a:gd name="connsiteX2" fmla="*/ 419107 w 2463799"/>
              <a:gd name="connsiteY2" fmla="*/ 12700 h 2822688"/>
              <a:gd name="connsiteX3" fmla="*/ 2044691 w 2463799"/>
              <a:gd name="connsiteY3" fmla="*/ 12700 h 2822688"/>
              <a:gd name="connsiteX4" fmla="*/ 2044691 w 2463799"/>
              <a:gd name="connsiteY4" fmla="*/ 12700 h 2822688"/>
              <a:gd name="connsiteX5" fmla="*/ 2451099 w 2463799"/>
              <a:gd name="connsiteY5" fmla="*/ 419108 h 2822688"/>
              <a:gd name="connsiteX6" fmla="*/ 2451099 w 2463799"/>
              <a:gd name="connsiteY6" fmla="*/ 419108 h 2822688"/>
              <a:gd name="connsiteX7" fmla="*/ 2451099 w 2463799"/>
              <a:gd name="connsiteY7" fmla="*/ 2403580 h 2822688"/>
              <a:gd name="connsiteX8" fmla="*/ 2451099 w 2463799"/>
              <a:gd name="connsiteY8" fmla="*/ 2403580 h 2822688"/>
              <a:gd name="connsiteX9" fmla="*/ 2044691 w 2463799"/>
              <a:gd name="connsiteY9" fmla="*/ 2809988 h 2822688"/>
              <a:gd name="connsiteX10" fmla="*/ 2044691 w 2463799"/>
              <a:gd name="connsiteY10" fmla="*/ 2809988 h 2822688"/>
              <a:gd name="connsiteX11" fmla="*/ 419107 w 2463799"/>
              <a:gd name="connsiteY11" fmla="*/ 2809988 h 2822688"/>
              <a:gd name="connsiteX12" fmla="*/ 419107 w 2463799"/>
              <a:gd name="connsiteY12" fmla="*/ 2809988 h 2822688"/>
              <a:gd name="connsiteX13" fmla="*/ 12700 w 2463799"/>
              <a:gd name="connsiteY13" fmla="*/ 2403580 h 2822688"/>
              <a:gd name="connsiteX14" fmla="*/ 12700 w 2463799"/>
              <a:gd name="connsiteY14" fmla="*/ 2403580 h 2822688"/>
              <a:gd name="connsiteX15" fmla="*/ 12700 w 2463799"/>
              <a:gd name="connsiteY15" fmla="*/ 419108 h 282268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463799" h="2822688">
                <a:moveTo>
                  <a:pt x="12700" y="419108"/>
                </a:moveTo>
                <a:lnTo>
                  <a:pt x="12700" y="419108"/>
                </a:lnTo>
                <a:cubicBezTo>
                  <a:pt x="12700" y="194655"/>
                  <a:pt x="194654" y="12700"/>
                  <a:pt x="419107" y="12700"/>
                </a:cubicBezTo>
                <a:lnTo>
                  <a:pt x="2044691" y="12700"/>
                </a:lnTo>
                <a:lnTo>
                  <a:pt x="2044691" y="12700"/>
                </a:lnTo>
                <a:cubicBezTo>
                  <a:pt x="2269144" y="12700"/>
                  <a:pt x="2451099" y="194655"/>
                  <a:pt x="2451099" y="419108"/>
                </a:cubicBezTo>
                <a:cubicBezTo>
                  <a:pt x="2451099" y="419108"/>
                  <a:pt x="2451099" y="419108"/>
                  <a:pt x="2451099" y="419108"/>
                </a:cubicBezTo>
                <a:lnTo>
                  <a:pt x="2451099" y="2403580"/>
                </a:lnTo>
                <a:lnTo>
                  <a:pt x="2451099" y="2403580"/>
                </a:lnTo>
                <a:cubicBezTo>
                  <a:pt x="2451099" y="2628033"/>
                  <a:pt x="2269144" y="2809988"/>
                  <a:pt x="2044691" y="2809988"/>
                </a:cubicBezTo>
                <a:cubicBezTo>
                  <a:pt x="2044691" y="2809988"/>
                  <a:pt x="2044691" y="2809988"/>
                  <a:pt x="2044691" y="2809988"/>
                </a:cubicBezTo>
                <a:lnTo>
                  <a:pt x="419107" y="2809988"/>
                </a:lnTo>
                <a:lnTo>
                  <a:pt x="419107" y="2809988"/>
                </a:lnTo>
                <a:cubicBezTo>
                  <a:pt x="194654" y="2809988"/>
                  <a:pt x="12700" y="2628033"/>
                  <a:pt x="12700" y="2403580"/>
                </a:cubicBezTo>
                <a:cubicBezTo>
                  <a:pt x="12700" y="2403580"/>
                  <a:pt x="12700" y="2403580"/>
                  <a:pt x="12700" y="2403580"/>
                </a:cubicBezTo>
                <a:lnTo>
                  <a:pt x="12700" y="419108"/>
                </a:lnTo>
              </a:path>
            </a:pathLst>
          </a:custGeom>
          <a:solidFill>
            <a:srgbClr val="000000">
              <a:alpha val="0"/>
            </a:srgbClr>
          </a:solidFill>
          <a:ln w="25400">
            <a:solidFill>
              <a:srgbClr val="303188">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7" name="Freeform 3"/>
          <p:cNvSpPr/>
          <p:nvPr/>
        </p:nvSpPr>
        <p:spPr>
          <a:xfrm>
            <a:off x="5997362" y="2933275"/>
            <a:ext cx="2106812" cy="2561767"/>
          </a:xfrm>
          <a:custGeom>
            <a:avLst/>
            <a:gdLst>
              <a:gd name="connsiteX0" fmla="*/ 12700 w 2463800"/>
              <a:gd name="connsiteY0" fmla="*/ 419108 h 2822688"/>
              <a:gd name="connsiteX1" fmla="*/ 12700 w 2463800"/>
              <a:gd name="connsiteY1" fmla="*/ 419108 h 2822688"/>
              <a:gd name="connsiteX2" fmla="*/ 419108 w 2463800"/>
              <a:gd name="connsiteY2" fmla="*/ 12700 h 2822688"/>
              <a:gd name="connsiteX3" fmla="*/ 2044692 w 2463800"/>
              <a:gd name="connsiteY3" fmla="*/ 12700 h 2822688"/>
              <a:gd name="connsiteX4" fmla="*/ 2044692 w 2463800"/>
              <a:gd name="connsiteY4" fmla="*/ 12700 h 2822688"/>
              <a:gd name="connsiteX5" fmla="*/ 2451100 w 2463800"/>
              <a:gd name="connsiteY5" fmla="*/ 419108 h 2822688"/>
              <a:gd name="connsiteX6" fmla="*/ 2451100 w 2463800"/>
              <a:gd name="connsiteY6" fmla="*/ 419108 h 2822688"/>
              <a:gd name="connsiteX7" fmla="*/ 2451100 w 2463800"/>
              <a:gd name="connsiteY7" fmla="*/ 2403580 h 2822688"/>
              <a:gd name="connsiteX8" fmla="*/ 2451100 w 2463800"/>
              <a:gd name="connsiteY8" fmla="*/ 2403580 h 2822688"/>
              <a:gd name="connsiteX9" fmla="*/ 2044692 w 2463800"/>
              <a:gd name="connsiteY9" fmla="*/ 2809988 h 2822688"/>
              <a:gd name="connsiteX10" fmla="*/ 2044692 w 2463800"/>
              <a:gd name="connsiteY10" fmla="*/ 2809988 h 2822688"/>
              <a:gd name="connsiteX11" fmla="*/ 419108 w 2463800"/>
              <a:gd name="connsiteY11" fmla="*/ 2809988 h 2822688"/>
              <a:gd name="connsiteX12" fmla="*/ 419108 w 2463800"/>
              <a:gd name="connsiteY12" fmla="*/ 2809988 h 2822688"/>
              <a:gd name="connsiteX13" fmla="*/ 12700 w 2463800"/>
              <a:gd name="connsiteY13" fmla="*/ 2403580 h 2822688"/>
              <a:gd name="connsiteX14" fmla="*/ 12700 w 2463800"/>
              <a:gd name="connsiteY14" fmla="*/ 2403580 h 2822688"/>
              <a:gd name="connsiteX15" fmla="*/ 12700 w 2463800"/>
              <a:gd name="connsiteY15" fmla="*/ 419108 h 282268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463800" h="2822688">
                <a:moveTo>
                  <a:pt x="12700" y="419108"/>
                </a:moveTo>
                <a:lnTo>
                  <a:pt x="12700" y="419108"/>
                </a:lnTo>
                <a:cubicBezTo>
                  <a:pt x="12700" y="194655"/>
                  <a:pt x="194655" y="12700"/>
                  <a:pt x="419108" y="12700"/>
                </a:cubicBezTo>
                <a:lnTo>
                  <a:pt x="2044692" y="12700"/>
                </a:lnTo>
                <a:lnTo>
                  <a:pt x="2044692" y="12700"/>
                </a:lnTo>
                <a:cubicBezTo>
                  <a:pt x="2269145" y="12700"/>
                  <a:pt x="2451100" y="194655"/>
                  <a:pt x="2451100" y="419108"/>
                </a:cubicBezTo>
                <a:cubicBezTo>
                  <a:pt x="2451100" y="419108"/>
                  <a:pt x="2451100" y="419108"/>
                  <a:pt x="2451100" y="419108"/>
                </a:cubicBezTo>
                <a:lnTo>
                  <a:pt x="2451100" y="2403580"/>
                </a:lnTo>
                <a:lnTo>
                  <a:pt x="2451100" y="2403580"/>
                </a:lnTo>
                <a:cubicBezTo>
                  <a:pt x="2451100" y="2628033"/>
                  <a:pt x="2269145" y="2809988"/>
                  <a:pt x="2044692" y="2809988"/>
                </a:cubicBezTo>
                <a:cubicBezTo>
                  <a:pt x="2044692" y="2809988"/>
                  <a:pt x="2044692" y="2809988"/>
                  <a:pt x="2044692" y="2809988"/>
                </a:cubicBezTo>
                <a:lnTo>
                  <a:pt x="419108" y="2809988"/>
                </a:lnTo>
                <a:lnTo>
                  <a:pt x="419108" y="2809988"/>
                </a:lnTo>
                <a:cubicBezTo>
                  <a:pt x="194655" y="2809988"/>
                  <a:pt x="12700" y="2628033"/>
                  <a:pt x="12700" y="2403580"/>
                </a:cubicBezTo>
                <a:cubicBezTo>
                  <a:pt x="12700" y="2403580"/>
                  <a:pt x="12700" y="2403580"/>
                  <a:pt x="12700" y="2403580"/>
                </a:cubicBezTo>
                <a:lnTo>
                  <a:pt x="12700" y="419108"/>
                </a:lnTo>
              </a:path>
            </a:pathLst>
          </a:custGeom>
          <a:solidFill>
            <a:srgbClr val="000000">
              <a:alpha val="0"/>
            </a:srgbClr>
          </a:solidFill>
          <a:ln w="25400">
            <a:solidFill>
              <a:srgbClr val="EC008C">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8" name="Picture 3"/>
          <p:cNvPicPr>
            <a:picLocks noChangeAspect="1" noChangeArrowheads="1"/>
          </p:cNvPicPr>
          <p:nvPr/>
        </p:nvPicPr>
        <p:blipFill>
          <a:blip r:embed="rId3" cstate="print"/>
          <a:srcRect/>
          <a:stretch>
            <a:fillRect/>
          </a:stretch>
        </p:blipFill>
        <p:spPr bwMode="auto">
          <a:xfrm>
            <a:off x="7265245" y="299678"/>
            <a:ext cx="1227164" cy="772245"/>
          </a:xfrm>
          <a:prstGeom prst="rect">
            <a:avLst/>
          </a:prstGeom>
          <a:noFill/>
        </p:spPr>
      </p:pic>
      <p:pic>
        <p:nvPicPr>
          <p:cNvPr id="9" name="Picture 3"/>
          <p:cNvPicPr>
            <a:picLocks noChangeAspect="1" noChangeArrowheads="1"/>
          </p:cNvPicPr>
          <p:nvPr/>
        </p:nvPicPr>
        <p:blipFill>
          <a:blip r:embed="rId4" cstate="print"/>
          <a:srcRect/>
          <a:stretch>
            <a:fillRect/>
          </a:stretch>
        </p:blipFill>
        <p:spPr bwMode="auto">
          <a:xfrm>
            <a:off x="7276105" y="6316276"/>
            <a:ext cx="499553" cy="207469"/>
          </a:xfrm>
          <a:prstGeom prst="rect">
            <a:avLst/>
          </a:prstGeom>
          <a:noFill/>
        </p:spPr>
      </p:pic>
      <p:sp>
        <p:nvSpPr>
          <p:cNvPr id="2" name="TextBox 1"/>
          <p:cNvSpPr txBox="1"/>
          <p:nvPr/>
        </p:nvSpPr>
        <p:spPr>
          <a:xfrm>
            <a:off x="8134033" y="6143385"/>
            <a:ext cx="317395" cy="399551"/>
          </a:xfrm>
          <a:prstGeom prst="rect">
            <a:avLst/>
          </a:prstGeom>
          <a:noFill/>
        </p:spPr>
        <p:txBody>
          <a:bodyPr wrap="none" lIns="0" tIns="0" rIns="0" bIns="40087" rtlCol="0">
            <a:spAutoFit/>
          </a:bodyPr>
          <a:lstStyle/>
          <a:p>
            <a:pPr>
              <a:lnSpc>
                <a:spcPts val="964"/>
              </a:lnSpc>
              <a:tabLst>
                <a:tab pos="33406" algn="l"/>
              </a:tabLst>
            </a:pPr>
            <a:r>
              <a:rPr lang="en-US" altLang="zh-CN" sz="900" dirty="0" smtClean="0">
                <a:solidFill>
                  <a:srgbClr val="B2B2B2"/>
                </a:solidFill>
                <a:latin typeface="Times New Roman" pitchFamily="18" charset="0"/>
                <a:cs typeface="Times New Roman" pitchFamily="18" charset="0"/>
              </a:rPr>
              <a:t>..…….</a:t>
            </a:r>
          </a:p>
          <a:p>
            <a:pPr>
              <a:lnSpc>
                <a:spcPts val="1754"/>
              </a:lnSpc>
              <a:tabLst>
                <a:tab pos="33406" algn="l"/>
              </a:tabLst>
            </a:pPr>
            <a:r>
              <a:rPr lang="en-US" altLang="zh-CN" dirty="0" smtClean="0"/>
              <a:t>	</a:t>
            </a:r>
            <a:r>
              <a:rPr lang="en-US" altLang="zh-CN" sz="1400" dirty="0" smtClean="0">
                <a:solidFill>
                  <a:srgbClr val="B2B2B2"/>
                </a:solidFill>
                <a:latin typeface="Times New Roman" pitchFamily="18" charset="0"/>
                <a:cs typeface="Times New Roman" pitchFamily="18" charset="0"/>
              </a:rPr>
              <a:t>11</a:t>
            </a:r>
          </a:p>
        </p:txBody>
      </p:sp>
      <p:sp>
        <p:nvSpPr>
          <p:cNvPr id="10" name="TextBox 1"/>
          <p:cNvSpPr txBox="1"/>
          <p:nvPr/>
        </p:nvSpPr>
        <p:spPr>
          <a:xfrm>
            <a:off x="1281463" y="564776"/>
            <a:ext cx="5405262" cy="1617833"/>
          </a:xfrm>
          <a:prstGeom prst="rect">
            <a:avLst/>
          </a:prstGeom>
          <a:noFill/>
        </p:spPr>
        <p:txBody>
          <a:bodyPr wrap="none" lIns="0" tIns="0" rIns="0" bIns="40087" rtlCol="0">
            <a:spAutoFit/>
          </a:bodyPr>
          <a:lstStyle/>
          <a:p>
            <a:pPr>
              <a:lnSpc>
                <a:spcPts val="2718"/>
              </a:lnSpc>
              <a:tabLst>
                <a:tab pos="991047" algn="l"/>
                <a:tab pos="2405238" algn="l"/>
                <a:tab pos="2549997" algn="l"/>
              </a:tabLst>
            </a:pPr>
            <a:r>
              <a:rPr lang="en-US" altLang="zh-CN" sz="2500" b="1" dirty="0" smtClean="0">
                <a:solidFill>
                  <a:srgbClr val="666666"/>
                </a:solidFill>
                <a:latin typeface="Times New Roman" pitchFamily="18" charset="0"/>
                <a:cs typeface="Times New Roman" pitchFamily="18" charset="0"/>
              </a:rPr>
              <a:t>Apple’s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vertical</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integration</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offers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three</a:t>
            </a:r>
          </a:p>
          <a:p>
            <a:pPr>
              <a:lnSpc>
                <a:spcPts val="2981"/>
              </a:lnSpc>
              <a:tabLst>
                <a:tab pos="991047" algn="l"/>
                <a:tab pos="2405238" algn="l"/>
                <a:tab pos="2549997" algn="l"/>
              </a:tabLst>
            </a:pPr>
            <a:r>
              <a:rPr lang="en-US" altLang="zh-CN" sz="2500" b="1" dirty="0" smtClean="0">
                <a:solidFill>
                  <a:srgbClr val="666666"/>
                </a:solidFill>
                <a:latin typeface="Times New Roman" pitchFamily="18" charset="0"/>
                <a:cs typeface="Times New Roman" pitchFamily="18" charset="0"/>
              </a:rPr>
              <a:t>competitive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advantages</a:t>
            </a:r>
          </a:p>
          <a:p>
            <a:pPr>
              <a:lnSpc>
                <a:spcPts val="877"/>
              </a:lnSpc>
            </a:pPr>
            <a:endParaRPr lang="en-US" altLang="zh-CN" dirty="0" smtClean="0"/>
          </a:p>
          <a:p>
            <a:pPr>
              <a:lnSpc>
                <a:spcPts val="877"/>
              </a:lnSpc>
            </a:pPr>
            <a:endParaRPr lang="en-US" altLang="zh-CN" dirty="0" smtClean="0"/>
          </a:p>
          <a:p>
            <a:pPr>
              <a:lnSpc>
                <a:spcPts val="1929"/>
              </a:lnSpc>
              <a:tabLst>
                <a:tab pos="991047" algn="l"/>
                <a:tab pos="2405238" algn="l"/>
                <a:tab pos="2549997"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“Our</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competitors,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Dell</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and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Compaq,</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are</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distribution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companies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t>
            </a:r>
          </a:p>
          <a:p>
            <a:pPr>
              <a:lnSpc>
                <a:spcPts val="1491"/>
              </a:lnSpc>
              <a:tabLst>
                <a:tab pos="991047" algn="l"/>
                <a:tab pos="2405238" algn="l"/>
                <a:tab pos="2549997"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They</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don’t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create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anything.”</a:t>
            </a:r>
          </a:p>
          <a:p>
            <a:pPr>
              <a:lnSpc>
                <a:spcPts val="1228"/>
              </a:lnSpc>
              <a:tabLst>
                <a:tab pos="991047" algn="l"/>
                <a:tab pos="2405238" algn="l"/>
                <a:tab pos="2549997" algn="l"/>
              </a:tabLst>
            </a:pPr>
            <a:r>
              <a:rPr lang="en-US" altLang="zh-CN" dirty="0" smtClean="0"/>
              <a:t>			</a:t>
            </a:r>
            <a:r>
              <a:rPr lang="en-US" altLang="zh-CN" sz="1100" dirty="0" smtClean="0">
                <a:solidFill>
                  <a:srgbClr val="8C8C8C"/>
                </a:solidFill>
                <a:latin typeface="Times New Roman" pitchFamily="18" charset="0"/>
                <a:cs typeface="Times New Roman" pitchFamily="18" charset="0"/>
              </a:rPr>
              <a:t>Steve</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Jobs,</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Time,</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Oct</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1999</a:t>
            </a:r>
          </a:p>
        </p:txBody>
      </p:sp>
      <p:sp>
        <p:nvSpPr>
          <p:cNvPr id="11" name="TextBox 1"/>
          <p:cNvSpPr txBox="1"/>
          <p:nvPr/>
        </p:nvSpPr>
        <p:spPr>
          <a:xfrm>
            <a:off x="1248884" y="2674044"/>
            <a:ext cx="1593641" cy="2464219"/>
          </a:xfrm>
          <a:prstGeom prst="rect">
            <a:avLst/>
          </a:prstGeom>
          <a:noFill/>
        </p:spPr>
        <p:txBody>
          <a:bodyPr wrap="none" lIns="0" tIns="0" rIns="0" bIns="40087" rtlCol="0">
            <a:spAutoFit/>
          </a:bodyPr>
          <a:lstStyle/>
          <a:p>
            <a:pPr>
              <a:lnSpc>
                <a:spcPts val="1754"/>
              </a:lnSpc>
              <a:tabLst>
                <a:tab pos="44541" algn="l"/>
                <a:tab pos="100218" algn="l"/>
                <a:tab pos="122489" algn="l"/>
                <a:tab pos="200436" algn="l"/>
                <a:tab pos="211572" algn="l"/>
                <a:tab pos="434279" algn="l"/>
              </a:tabLst>
            </a:pPr>
            <a:r>
              <a:rPr lang="en-US" altLang="zh-CN" dirty="0" smtClean="0"/>
              <a:t>						</a:t>
            </a:r>
            <a:r>
              <a:rPr lang="en-US" altLang="zh-CN" dirty="0" smtClean="0">
                <a:solidFill>
                  <a:srgbClr val="23AA4A"/>
                </a:solidFill>
                <a:latin typeface="Times New Roman" pitchFamily="18" charset="0"/>
                <a:cs typeface="Times New Roman" pitchFamily="18" charset="0"/>
              </a:rPr>
              <a:t>Simplicity</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929"/>
              </a:lnSpc>
              <a:tabLst>
                <a:tab pos="44541" algn="l"/>
                <a:tab pos="100218" algn="l"/>
                <a:tab pos="122489" algn="l"/>
                <a:tab pos="200436" algn="l"/>
                <a:tab pos="211572" algn="l"/>
                <a:tab pos="434279"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Apple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acts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an</a:t>
            </a:r>
          </a:p>
          <a:p>
            <a:pPr>
              <a:lnSpc>
                <a:spcPts val="1666"/>
              </a:lnSpc>
              <a:tabLst>
                <a:tab pos="44541" algn="l"/>
                <a:tab pos="100218" algn="l"/>
                <a:tab pos="122489" algn="l"/>
                <a:tab pos="200436" algn="l"/>
                <a:tab pos="211572" algn="l"/>
                <a:tab pos="434279" algn="l"/>
              </a:tabLst>
            </a:pPr>
            <a:r>
              <a:rPr lang="en-US" altLang="zh-CN" dirty="0" smtClean="0"/>
              <a:t>			</a:t>
            </a:r>
            <a:r>
              <a:rPr lang="en-US" altLang="zh-CN" sz="1400" b="1" dirty="0" smtClean="0">
                <a:solidFill>
                  <a:srgbClr val="666666"/>
                </a:solidFill>
                <a:latin typeface="Times New Roman" pitchFamily="18" charset="0"/>
                <a:cs typeface="Times New Roman" pitchFamily="18" charset="0"/>
              </a:rPr>
              <a:t>abstraction</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layer</a:t>
            </a:r>
            <a:r>
              <a:rPr lang="en-US" altLang="zh-CN" sz="1400" dirty="0" smtClean="0">
                <a:solidFill>
                  <a:srgbClr val="666666"/>
                </a:solidFill>
                <a:latin typeface="Times New Roman" pitchFamily="18" charset="0"/>
                <a:cs typeface="Times New Roman" pitchFamily="18" charset="0"/>
              </a:rPr>
              <a:t>.</a:t>
            </a:r>
          </a:p>
          <a:p>
            <a:pPr>
              <a:lnSpc>
                <a:spcPts val="877"/>
              </a:lnSpc>
            </a:pPr>
            <a:endParaRPr lang="en-US" altLang="zh-CN" dirty="0" smtClean="0"/>
          </a:p>
          <a:p>
            <a:pPr>
              <a:lnSpc>
                <a:spcPts val="877"/>
              </a:lnSpc>
            </a:pPr>
            <a:endParaRPr lang="en-US" altLang="zh-CN" dirty="0" smtClean="0"/>
          </a:p>
          <a:p>
            <a:pPr>
              <a:lnSpc>
                <a:spcPts val="1666"/>
              </a:lnSpc>
              <a:tabLst>
                <a:tab pos="44541" algn="l"/>
                <a:tab pos="100218" algn="l"/>
                <a:tab pos="122489" algn="l"/>
                <a:tab pos="200436" algn="l"/>
                <a:tab pos="211572" algn="l"/>
                <a:tab pos="434279"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Technical</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complexity</a:t>
            </a:r>
          </a:p>
          <a:p>
            <a:pPr>
              <a:lnSpc>
                <a:spcPts val="1666"/>
              </a:lnSpc>
              <a:tabLst>
                <a:tab pos="44541" algn="l"/>
                <a:tab pos="100218" algn="l"/>
                <a:tab pos="122489" algn="l"/>
                <a:tab pos="200436" algn="l"/>
                <a:tab pos="211572" algn="l"/>
                <a:tab pos="434279"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hidden</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behind</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slick</a:t>
            </a:r>
          </a:p>
          <a:p>
            <a:pPr>
              <a:lnSpc>
                <a:spcPts val="1666"/>
              </a:lnSpc>
              <a:tabLst>
                <a:tab pos="44541" algn="l"/>
                <a:tab pos="100218" algn="l"/>
                <a:tab pos="122489" algn="l"/>
                <a:tab pos="200436" algn="l"/>
                <a:tab pos="211572" algn="l"/>
                <a:tab pos="434279"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and</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intuitive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UI:</a:t>
            </a:r>
          </a:p>
          <a:p>
            <a:pPr>
              <a:lnSpc>
                <a:spcPts val="1666"/>
              </a:lnSpc>
              <a:tabLst>
                <a:tab pos="44541" algn="l"/>
                <a:tab pos="100218" algn="l"/>
                <a:tab pos="122489" algn="l"/>
                <a:tab pos="200436" algn="l"/>
                <a:tab pos="211572" algn="l"/>
                <a:tab pos="434279" algn="l"/>
              </a:tabLst>
            </a:pPr>
            <a:r>
              <a:rPr lang="en-US" altLang="zh-CN" sz="1400" dirty="0" smtClean="0">
                <a:solidFill>
                  <a:srgbClr val="666666"/>
                </a:solidFill>
                <a:latin typeface="Times New Roman" pitchFamily="18" charset="0"/>
                <a:cs typeface="Times New Roman" pitchFamily="18" charset="0"/>
              </a:rPr>
              <a:t>seamless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experience.</a:t>
            </a:r>
          </a:p>
        </p:txBody>
      </p:sp>
      <p:sp>
        <p:nvSpPr>
          <p:cNvPr id="12" name="TextBox 1"/>
          <p:cNvSpPr txBox="1"/>
          <p:nvPr/>
        </p:nvSpPr>
        <p:spPr>
          <a:xfrm>
            <a:off x="3768371" y="2662517"/>
            <a:ext cx="1507913" cy="2246211"/>
          </a:xfrm>
          <a:prstGeom prst="rect">
            <a:avLst/>
          </a:prstGeom>
          <a:noFill/>
        </p:spPr>
        <p:txBody>
          <a:bodyPr wrap="none" lIns="0" tIns="0" rIns="0" bIns="40087" rtlCol="0">
            <a:spAutoFit/>
          </a:bodyPr>
          <a:lstStyle/>
          <a:p>
            <a:pPr>
              <a:lnSpc>
                <a:spcPts val="1754"/>
              </a:lnSpc>
              <a:tabLst>
                <a:tab pos="22271" algn="l"/>
                <a:tab pos="33406" algn="l"/>
                <a:tab pos="111354" algn="l"/>
                <a:tab pos="512227" algn="l"/>
                <a:tab pos="545633" algn="l"/>
              </a:tabLst>
            </a:pPr>
            <a:r>
              <a:rPr lang="en-US" altLang="zh-CN" dirty="0" smtClean="0"/>
              <a:t>				</a:t>
            </a:r>
            <a:r>
              <a:rPr lang="en-US" altLang="zh-CN" dirty="0" smtClean="0">
                <a:solidFill>
                  <a:srgbClr val="303188"/>
                </a:solidFill>
                <a:latin typeface="Times New Roman" pitchFamily="18" charset="0"/>
                <a:cs typeface="Times New Roman" pitchFamily="18" charset="0"/>
              </a:rPr>
              <a:t>Quality</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929"/>
              </a:lnSpc>
              <a:tabLst>
                <a:tab pos="22271" algn="l"/>
                <a:tab pos="33406" algn="l"/>
                <a:tab pos="111354" algn="l"/>
                <a:tab pos="512227" algn="l"/>
                <a:tab pos="545633"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Thanks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to</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hardware</a:t>
            </a:r>
          </a:p>
          <a:p>
            <a:pPr>
              <a:lnSpc>
                <a:spcPts val="1666"/>
              </a:lnSpc>
              <a:tabLst>
                <a:tab pos="22271" algn="l"/>
                <a:tab pos="33406" algn="l"/>
                <a:tab pos="111354" algn="l"/>
                <a:tab pos="512227" algn="l"/>
                <a:tab pos="545633"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and</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software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tight</a:t>
            </a:r>
          </a:p>
          <a:p>
            <a:pPr>
              <a:lnSpc>
                <a:spcPts val="1666"/>
              </a:lnSpc>
              <a:tabLst>
                <a:tab pos="22271" algn="l"/>
                <a:tab pos="33406" algn="l"/>
                <a:tab pos="111354" algn="l"/>
                <a:tab pos="512227" algn="l"/>
                <a:tab pos="545633" algn="l"/>
              </a:tabLst>
            </a:pPr>
            <a:r>
              <a:rPr lang="en-US" altLang="zh-CN" dirty="0" smtClean="0"/>
              <a:t>	</a:t>
            </a:r>
            <a:r>
              <a:rPr lang="en-US" altLang="zh-CN" sz="1400" b="1" dirty="0" smtClean="0">
                <a:solidFill>
                  <a:srgbClr val="666666"/>
                </a:solidFill>
                <a:latin typeface="Times New Roman" pitchFamily="18" charset="0"/>
                <a:cs typeface="Times New Roman" pitchFamily="18" charset="0"/>
              </a:rPr>
              <a:t>integration</a:t>
            </a:r>
            <a:r>
              <a:rPr lang="en-US" altLang="zh-CN" sz="1400" dirty="0" smtClean="0">
                <a:solidFill>
                  <a:srgbClr val="666666"/>
                </a:solidFill>
                <a:latin typeface="Times New Roman" pitchFamily="18" charset="0"/>
                <a:cs typeface="Times New Roman" pitchFamily="18" charset="0"/>
              </a:rPr>
              <a:t>,</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Apple’s</a:t>
            </a:r>
          </a:p>
          <a:p>
            <a:pPr>
              <a:lnSpc>
                <a:spcPts val="1754"/>
              </a:lnSpc>
              <a:tabLst>
                <a:tab pos="22271" algn="l"/>
                <a:tab pos="33406" algn="l"/>
                <a:tab pos="111354" algn="l"/>
                <a:tab pos="512227" algn="l"/>
                <a:tab pos="545633" algn="l"/>
              </a:tabLst>
            </a:pPr>
            <a:r>
              <a:rPr lang="en-US" altLang="zh-CN" sz="1400" dirty="0" smtClean="0">
                <a:solidFill>
                  <a:srgbClr val="666666"/>
                </a:solidFill>
                <a:latin typeface="Times New Roman" pitchFamily="18" charset="0"/>
                <a:cs typeface="Times New Roman" pitchFamily="18" charset="0"/>
              </a:rPr>
              <a:t>products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offers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great</a:t>
            </a:r>
          </a:p>
          <a:p>
            <a:pPr>
              <a:lnSpc>
                <a:spcPts val="1578"/>
              </a:lnSpc>
              <a:tabLst>
                <a:tab pos="22271" algn="l"/>
                <a:tab pos="33406" algn="l"/>
                <a:tab pos="111354" algn="l"/>
                <a:tab pos="512227" algn="l"/>
                <a:tab pos="545633"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quality.</a:t>
            </a:r>
          </a:p>
        </p:txBody>
      </p:sp>
      <p:sp>
        <p:nvSpPr>
          <p:cNvPr id="13" name="TextBox 1"/>
          <p:cNvSpPr txBox="1"/>
          <p:nvPr/>
        </p:nvSpPr>
        <p:spPr>
          <a:xfrm>
            <a:off x="5853463" y="2720148"/>
            <a:ext cx="1872757" cy="4041574"/>
          </a:xfrm>
          <a:prstGeom prst="rect">
            <a:avLst/>
          </a:prstGeom>
          <a:noFill/>
        </p:spPr>
        <p:txBody>
          <a:bodyPr wrap="none" lIns="0" tIns="0" rIns="0" bIns="40087" rtlCol="0">
            <a:spAutoFit/>
          </a:bodyPr>
          <a:lstStyle/>
          <a:p>
            <a:pPr>
              <a:lnSpc>
                <a:spcPts val="1754"/>
              </a:lnSpc>
              <a:tabLst>
                <a:tab pos="456550" algn="l"/>
                <a:tab pos="478820" algn="l"/>
                <a:tab pos="523362" algn="l"/>
                <a:tab pos="634716" algn="l"/>
                <a:tab pos="679257" algn="l"/>
                <a:tab pos="690392" algn="l"/>
                <a:tab pos="757204" algn="l"/>
                <a:tab pos="991047" algn="l"/>
              </a:tabLst>
            </a:pPr>
            <a:r>
              <a:rPr lang="en-US" altLang="zh-CN" dirty="0" smtClean="0"/>
              <a:t>							</a:t>
            </a:r>
            <a:r>
              <a:rPr lang="en-US" altLang="zh-CN" dirty="0" smtClean="0">
                <a:solidFill>
                  <a:srgbClr val="EC008C"/>
                </a:solidFill>
                <a:latin typeface="Times New Roman" pitchFamily="18" charset="0"/>
                <a:cs typeface="Times New Roman" pitchFamily="18" charset="0"/>
              </a:rPr>
              <a:t>Innovation</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017"/>
              </a:lnSpc>
              <a:tabLst>
                <a:tab pos="456550" algn="l"/>
                <a:tab pos="478820" algn="l"/>
                <a:tab pos="523362" algn="l"/>
                <a:tab pos="634716" algn="l"/>
                <a:tab pos="679257" algn="l"/>
                <a:tab pos="690392" algn="l"/>
                <a:tab pos="757204" algn="l"/>
                <a:tab pos="991047"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Apple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does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not</a:t>
            </a:r>
          </a:p>
          <a:p>
            <a:pPr>
              <a:lnSpc>
                <a:spcPts val="1666"/>
              </a:lnSpc>
              <a:tabLst>
                <a:tab pos="456550" algn="l"/>
                <a:tab pos="478820" algn="l"/>
                <a:tab pos="523362" algn="l"/>
                <a:tab pos="634716" algn="l"/>
                <a:tab pos="679257" algn="l"/>
                <a:tab pos="690392" algn="l"/>
                <a:tab pos="757204" algn="l"/>
                <a:tab pos="991047"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depend</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on</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its</a:t>
            </a:r>
          </a:p>
          <a:p>
            <a:pPr>
              <a:lnSpc>
                <a:spcPts val="1666"/>
              </a:lnSpc>
              <a:tabLst>
                <a:tab pos="456550" algn="l"/>
                <a:tab pos="478820" algn="l"/>
                <a:tab pos="523362" algn="l"/>
                <a:tab pos="634716" algn="l"/>
                <a:tab pos="679257" algn="l"/>
                <a:tab pos="690392" algn="l"/>
                <a:tab pos="757204" algn="l"/>
                <a:tab pos="991047"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suppliers’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technical</a:t>
            </a:r>
          </a:p>
          <a:p>
            <a:pPr>
              <a:lnSpc>
                <a:spcPts val="1666"/>
              </a:lnSpc>
              <a:tabLst>
                <a:tab pos="456550" algn="l"/>
                <a:tab pos="478820" algn="l"/>
                <a:tab pos="523362" algn="l"/>
                <a:tab pos="634716" algn="l"/>
                <a:tab pos="679257" algn="l"/>
                <a:tab pos="690392" algn="l"/>
                <a:tab pos="757204" algn="l"/>
                <a:tab pos="991047"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breakthroughs.</a:t>
            </a:r>
          </a:p>
          <a:p>
            <a:pPr>
              <a:lnSpc>
                <a:spcPts val="877"/>
              </a:lnSpc>
            </a:pPr>
            <a:endParaRPr lang="en-US" altLang="zh-CN" dirty="0" smtClean="0"/>
          </a:p>
          <a:p>
            <a:pPr>
              <a:lnSpc>
                <a:spcPts val="877"/>
              </a:lnSpc>
            </a:pPr>
            <a:endParaRPr lang="en-US" altLang="zh-CN" dirty="0" smtClean="0"/>
          </a:p>
          <a:p>
            <a:pPr>
              <a:lnSpc>
                <a:spcPts val="1578"/>
              </a:lnSpc>
              <a:tabLst>
                <a:tab pos="456550" algn="l"/>
                <a:tab pos="478820" algn="l"/>
                <a:tab pos="523362" algn="l"/>
                <a:tab pos="634716" algn="l"/>
                <a:tab pos="679257" algn="l"/>
                <a:tab pos="690392" algn="l"/>
                <a:tab pos="757204" algn="l"/>
                <a:tab pos="991047"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It</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can</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innovate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on</a:t>
            </a:r>
          </a:p>
          <a:p>
            <a:pPr>
              <a:lnSpc>
                <a:spcPts val="1666"/>
              </a:lnSpc>
              <a:tabLst>
                <a:tab pos="456550" algn="l"/>
                <a:tab pos="478820" algn="l"/>
                <a:tab pos="523362" algn="l"/>
                <a:tab pos="634716" algn="l"/>
                <a:tab pos="679257" algn="l"/>
                <a:tab pos="690392" algn="l"/>
                <a:tab pos="757204" algn="l"/>
                <a:tab pos="991047"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hardware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and</a:t>
            </a:r>
          </a:p>
          <a:p>
            <a:pPr>
              <a:lnSpc>
                <a:spcPts val="1666"/>
              </a:lnSpc>
              <a:tabLst>
                <a:tab pos="456550" algn="l"/>
                <a:tab pos="478820" algn="l"/>
                <a:tab pos="523362" algn="l"/>
                <a:tab pos="634716" algn="l"/>
                <a:tab pos="679257" algn="l"/>
                <a:tab pos="690392" algn="l"/>
                <a:tab pos="757204" algn="l"/>
                <a:tab pos="991047"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software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at</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its</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own</a:t>
            </a:r>
          </a:p>
          <a:p>
            <a:pPr>
              <a:lnSpc>
                <a:spcPts val="1754"/>
              </a:lnSpc>
              <a:tabLst>
                <a:tab pos="456550" algn="l"/>
                <a:tab pos="478820" algn="l"/>
                <a:tab pos="523362" algn="l"/>
                <a:tab pos="634716" algn="l"/>
                <a:tab pos="679257" algn="l"/>
                <a:tab pos="690392" algn="l"/>
                <a:tab pos="757204" algn="l"/>
                <a:tab pos="991047" algn="l"/>
              </a:tabLst>
            </a:pPr>
            <a:r>
              <a:rPr lang="en-US" altLang="zh-CN" dirty="0" smtClean="0"/>
              <a:t>								</a:t>
            </a:r>
            <a:r>
              <a:rPr lang="en-US" altLang="zh-CN" sz="1400" b="1" dirty="0" smtClean="0">
                <a:solidFill>
                  <a:srgbClr val="666666"/>
                </a:solidFill>
                <a:latin typeface="Times New Roman" pitchFamily="18" charset="0"/>
                <a:cs typeface="Times New Roman" pitchFamily="18" charset="0"/>
              </a:rPr>
              <a:t>pace</a:t>
            </a:r>
            <a:r>
              <a:rPr lang="en-US" altLang="zh-CN" sz="1400" dirty="0" smtClean="0">
                <a:solidFill>
                  <a:srgbClr val="666666"/>
                </a:solidFill>
                <a:latin typeface="Times New Roman" pitchFamily="18" charset="0"/>
                <a:cs typeface="Times New Roman" pitchFamily="18" charset="0"/>
              </a:rPr>
              <a:t>.</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017"/>
              </a:lnSpc>
              <a:tabLst>
                <a:tab pos="456550" algn="l"/>
                <a:tab pos="478820" algn="l"/>
                <a:tab pos="523362" algn="l"/>
                <a:tab pos="634716" algn="l"/>
                <a:tab pos="679257" algn="l"/>
                <a:tab pos="690392" algn="l"/>
                <a:tab pos="757204" algn="l"/>
                <a:tab pos="991047" algn="l"/>
              </a:tabLst>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16" name="投影片編號版面配置區 15"/>
          <p:cNvSpPr>
            <a:spLocks noGrp="1"/>
          </p:cNvSpPr>
          <p:nvPr>
            <p:ph type="sldNum" sz="quarter" idx="12"/>
          </p:nvPr>
        </p:nvSpPr>
        <p:spPr/>
        <p:txBody>
          <a:bodyPr/>
          <a:lstStyle/>
          <a:p>
            <a:pPr>
              <a:defRPr/>
            </a:pPr>
            <a:fld id="{8278A42D-3233-4C27-8266-CD8F709F771F}" type="slidenum">
              <a:rPr lang="en-US" altLang="zh-TW" smtClean="0"/>
              <a:pPr>
                <a:defRPr/>
              </a:pPr>
              <a:t>69</a:t>
            </a:fld>
            <a:endParaRPr lang="en-US" altLang="zh-TW"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rrowheads="1"/>
          </p:cNvPicPr>
          <p:nvPr/>
        </p:nvPicPr>
        <p:blipFill>
          <a:blip r:embed="rId3" cstate="print"/>
          <a:srcRect/>
          <a:stretch>
            <a:fillRect/>
          </a:stretch>
        </p:blipFill>
        <p:spPr bwMode="auto">
          <a:xfrm>
            <a:off x="457200" y="228600"/>
            <a:ext cx="1304925" cy="1152525"/>
          </a:xfrm>
          <a:prstGeom prst="rect">
            <a:avLst/>
          </a:prstGeom>
          <a:noFill/>
          <a:ln w="9525">
            <a:noFill/>
            <a:miter lim="800000"/>
            <a:headEnd/>
            <a:tailEnd/>
          </a:ln>
          <a:effectLst/>
        </p:spPr>
      </p:pic>
      <p:sp>
        <p:nvSpPr>
          <p:cNvPr id="13315" name="Rectangle 3"/>
          <p:cNvSpPr>
            <a:spLocks noChangeArrowheads="1"/>
          </p:cNvSpPr>
          <p:nvPr/>
        </p:nvSpPr>
        <p:spPr bwMode="auto">
          <a:xfrm>
            <a:off x="2514600" y="404813"/>
            <a:ext cx="4433888" cy="646973"/>
          </a:xfrm>
          <a:prstGeom prst="rect">
            <a:avLst/>
          </a:prstGeom>
          <a:noFill/>
          <a:ln w="9525">
            <a:noFill/>
            <a:miter lim="800000"/>
            <a:headEnd/>
            <a:tailEnd/>
          </a:ln>
          <a:effectLst/>
        </p:spPr>
        <p:txBody>
          <a:bodyPr lIns="92075" tIns="46038" rIns="92075" bIns="46038">
            <a:spAutoFit/>
          </a:bodyPr>
          <a:lstStyle/>
          <a:p>
            <a:r>
              <a:rPr lang="en-US" altLang="zh-TW" sz="3600" dirty="0">
                <a:ea typeface="新細明體" charset="-120"/>
              </a:rPr>
              <a:t>The Medici Family</a:t>
            </a:r>
          </a:p>
        </p:txBody>
      </p:sp>
      <p:sp>
        <p:nvSpPr>
          <p:cNvPr id="13316" name="Rectangle 4"/>
          <p:cNvSpPr>
            <a:spLocks noGrp="1" noChangeArrowheads="1"/>
          </p:cNvSpPr>
          <p:nvPr>
            <p:ph type="body" idx="1"/>
          </p:nvPr>
        </p:nvSpPr>
        <p:spPr>
          <a:xfrm>
            <a:off x="468313" y="1676400"/>
            <a:ext cx="8099425" cy="3943350"/>
          </a:xfrm>
          <a:noFill/>
          <a:ln/>
        </p:spPr>
        <p:txBody>
          <a:bodyPr/>
          <a:lstStyle/>
          <a:p>
            <a:pPr>
              <a:lnSpc>
                <a:spcPct val="80000"/>
              </a:lnSpc>
            </a:pPr>
            <a:r>
              <a:rPr lang="en-US" altLang="zh-TW" sz="2800" dirty="0">
                <a:ea typeface="新細明體" charset="-120"/>
              </a:rPr>
              <a:t>The accounting profession’s </a:t>
            </a:r>
            <a:r>
              <a:rPr lang="en-US" altLang="zh-TW" sz="3600" dirty="0">
                <a:solidFill>
                  <a:srgbClr val="CC3300"/>
                </a:solidFill>
                <a:ea typeface="新細明體" charset="-120"/>
              </a:rPr>
              <a:t>general ledger</a:t>
            </a:r>
            <a:r>
              <a:rPr lang="en-US" altLang="zh-TW" sz="2800" dirty="0">
                <a:ea typeface="新細明體" charset="-120"/>
              </a:rPr>
              <a:t> system was improved through the development of the  </a:t>
            </a:r>
            <a:r>
              <a:rPr lang="en-US" altLang="zh-TW" sz="3200" b="1" dirty="0">
                <a:solidFill>
                  <a:srgbClr val="CC3300"/>
                </a:solidFill>
                <a:ea typeface="新細明體" charset="-120"/>
              </a:rPr>
              <a:t>double-entry bookkeeping system</a:t>
            </a:r>
            <a:r>
              <a:rPr lang="en-US" altLang="zh-TW" dirty="0">
                <a:ea typeface="新細明體" charset="-120"/>
              </a:rPr>
              <a:t> </a:t>
            </a:r>
            <a:r>
              <a:rPr lang="en-US" altLang="zh-TW" sz="2400" dirty="0">
                <a:ea typeface="新細明體" charset="-120"/>
              </a:rPr>
              <a:t>for tracking credits and debits. </a:t>
            </a:r>
          </a:p>
          <a:p>
            <a:pPr>
              <a:lnSpc>
                <a:spcPct val="80000"/>
              </a:lnSpc>
            </a:pPr>
            <a:r>
              <a:rPr lang="en-US" altLang="zh-TW" sz="2800" dirty="0">
                <a:ea typeface="新細明體" charset="-120"/>
              </a:rPr>
              <a:t>This system was first used by accountants working for the Medici family in Florence. </a:t>
            </a:r>
          </a:p>
          <a:p>
            <a:pPr algn="ctr">
              <a:lnSpc>
                <a:spcPct val="80000"/>
              </a:lnSpc>
              <a:buFont typeface="Wingdings" pitchFamily="2" charset="2"/>
              <a:buNone/>
            </a:pPr>
            <a:endParaRPr lang="en-US" altLang="zh-TW" sz="2800" dirty="0">
              <a:ea typeface="新細明體" charset="-120"/>
            </a:endParaRPr>
          </a:p>
        </p:txBody>
      </p:sp>
      <p:pic>
        <p:nvPicPr>
          <p:cNvPr id="13317" name="Picture 5"/>
          <p:cNvPicPr>
            <a:picLocks noChangeArrowheads="1"/>
          </p:cNvPicPr>
          <p:nvPr/>
        </p:nvPicPr>
        <p:blipFill>
          <a:blip r:embed="rId4" cstate="print"/>
          <a:srcRect/>
          <a:stretch>
            <a:fillRect/>
          </a:stretch>
        </p:blipFill>
        <p:spPr bwMode="auto">
          <a:xfrm>
            <a:off x="5410200" y="4343400"/>
            <a:ext cx="2895600" cy="1828800"/>
          </a:xfrm>
          <a:prstGeom prst="rect">
            <a:avLst/>
          </a:prstGeom>
          <a:noFill/>
          <a:ln w="9525">
            <a:noFill/>
            <a:miter lim="800000"/>
            <a:headEnd/>
            <a:tailEnd/>
          </a:ln>
          <a:effectLst/>
        </p:spPr>
      </p:pic>
    </p:spTree>
  </p:cSld>
  <p:clrMapOvr>
    <a:masterClrMapping/>
  </p:clrMapOvr>
  <p:transition>
    <p:wipe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1456195" y="5837838"/>
            <a:ext cx="6178488" cy="437990"/>
          </a:xfrm>
          <a:custGeom>
            <a:avLst/>
            <a:gdLst>
              <a:gd name="connsiteX0" fmla="*/ 12700 w 7225399"/>
              <a:gd name="connsiteY0" fmla="*/ 88902 h 482600"/>
              <a:gd name="connsiteX1" fmla="*/ 12700 w 7225399"/>
              <a:gd name="connsiteY1" fmla="*/ 88902 h 482600"/>
              <a:gd name="connsiteX2" fmla="*/ 88902 w 7225399"/>
              <a:gd name="connsiteY2" fmla="*/ 12700 h 482600"/>
              <a:gd name="connsiteX3" fmla="*/ 7136496 w 7225399"/>
              <a:gd name="connsiteY3" fmla="*/ 12700 h 482600"/>
              <a:gd name="connsiteX4" fmla="*/ 7136496 w 7225399"/>
              <a:gd name="connsiteY4" fmla="*/ 12700 h 482600"/>
              <a:gd name="connsiteX5" fmla="*/ 7212699 w 7225399"/>
              <a:gd name="connsiteY5" fmla="*/ 88902 h 482600"/>
              <a:gd name="connsiteX6" fmla="*/ 7212699 w 7225399"/>
              <a:gd name="connsiteY6" fmla="*/ 88902 h 482600"/>
              <a:gd name="connsiteX7" fmla="*/ 7212699 w 7225399"/>
              <a:gd name="connsiteY7" fmla="*/ 393698 h 482600"/>
              <a:gd name="connsiteX8" fmla="*/ 7212699 w 7225399"/>
              <a:gd name="connsiteY8" fmla="*/ 393698 h 482600"/>
              <a:gd name="connsiteX9" fmla="*/ 7136496 w 7225399"/>
              <a:gd name="connsiteY9" fmla="*/ 469900 h 482600"/>
              <a:gd name="connsiteX10" fmla="*/ 7136496 w 7225399"/>
              <a:gd name="connsiteY10" fmla="*/ 469900 h 482600"/>
              <a:gd name="connsiteX11" fmla="*/ 88902 w 7225399"/>
              <a:gd name="connsiteY11" fmla="*/ 469900 h 482600"/>
              <a:gd name="connsiteX12" fmla="*/ 88902 w 7225399"/>
              <a:gd name="connsiteY12" fmla="*/ 469900 h 482600"/>
              <a:gd name="connsiteX13" fmla="*/ 12700 w 7225399"/>
              <a:gd name="connsiteY13" fmla="*/ 393698 h 482600"/>
              <a:gd name="connsiteX14" fmla="*/ 12700 w 7225399"/>
              <a:gd name="connsiteY14" fmla="*/ 393698 h 482600"/>
              <a:gd name="connsiteX15" fmla="*/ 12700 w 7225399"/>
              <a:gd name="connsiteY15" fmla="*/ 88902 h 4826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7225399" h="482600">
                <a:moveTo>
                  <a:pt x="12700" y="88902"/>
                </a:moveTo>
                <a:lnTo>
                  <a:pt x="12700" y="88902"/>
                </a:lnTo>
                <a:cubicBezTo>
                  <a:pt x="12700" y="46817"/>
                  <a:pt x="46816" y="12700"/>
                  <a:pt x="88902" y="12700"/>
                </a:cubicBezTo>
                <a:lnTo>
                  <a:pt x="7136496" y="12700"/>
                </a:lnTo>
                <a:lnTo>
                  <a:pt x="7136496" y="12700"/>
                </a:lnTo>
                <a:cubicBezTo>
                  <a:pt x="7178582" y="12700"/>
                  <a:pt x="7212699" y="46817"/>
                  <a:pt x="7212699" y="88902"/>
                </a:cubicBezTo>
                <a:cubicBezTo>
                  <a:pt x="7212699" y="88902"/>
                  <a:pt x="7212699" y="88902"/>
                  <a:pt x="7212699" y="88902"/>
                </a:cubicBezTo>
                <a:lnTo>
                  <a:pt x="7212699" y="393698"/>
                </a:lnTo>
                <a:lnTo>
                  <a:pt x="7212699" y="393698"/>
                </a:lnTo>
                <a:cubicBezTo>
                  <a:pt x="7212699" y="435782"/>
                  <a:pt x="7178582" y="469900"/>
                  <a:pt x="7136496" y="469900"/>
                </a:cubicBezTo>
                <a:cubicBezTo>
                  <a:pt x="7136496" y="469900"/>
                  <a:pt x="7136496" y="469900"/>
                  <a:pt x="7136496" y="469900"/>
                </a:cubicBezTo>
                <a:lnTo>
                  <a:pt x="88902" y="469900"/>
                </a:lnTo>
                <a:lnTo>
                  <a:pt x="88902" y="469900"/>
                </a:lnTo>
                <a:cubicBezTo>
                  <a:pt x="46816" y="469900"/>
                  <a:pt x="12700" y="435782"/>
                  <a:pt x="12700" y="393698"/>
                </a:cubicBezTo>
                <a:cubicBezTo>
                  <a:pt x="12700" y="393698"/>
                  <a:pt x="12700" y="393698"/>
                  <a:pt x="12700" y="393698"/>
                </a:cubicBezTo>
                <a:lnTo>
                  <a:pt x="12700" y="88902"/>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1466081" y="1348548"/>
            <a:ext cx="3638052" cy="4299217"/>
          </a:xfrm>
          <a:prstGeom prst="rect">
            <a:avLst/>
          </a:prstGeom>
          <a:noFill/>
        </p:spPr>
      </p:pic>
      <p:pic>
        <p:nvPicPr>
          <p:cNvPr id="6" name="Picture 3"/>
          <p:cNvPicPr>
            <a:picLocks noChangeAspect="1" noChangeArrowheads="1"/>
          </p:cNvPicPr>
          <p:nvPr/>
        </p:nvPicPr>
        <p:blipFill>
          <a:blip r:embed="rId4" cstate="print"/>
          <a:srcRect/>
          <a:stretch>
            <a:fillRect/>
          </a:stretch>
        </p:blipFill>
        <p:spPr bwMode="auto">
          <a:xfrm>
            <a:off x="7265245" y="299678"/>
            <a:ext cx="1227164" cy="772245"/>
          </a:xfrm>
          <a:prstGeom prst="rect">
            <a:avLst/>
          </a:prstGeom>
          <a:noFill/>
        </p:spPr>
      </p:pic>
      <p:pic>
        <p:nvPicPr>
          <p:cNvPr id="7" name="Picture 3"/>
          <p:cNvPicPr>
            <a:picLocks noChangeAspect="1" noChangeArrowheads="1"/>
          </p:cNvPicPr>
          <p:nvPr/>
        </p:nvPicPr>
        <p:blipFill>
          <a:blip r:embed="rId5" cstate="print"/>
          <a:srcRect/>
          <a:stretch>
            <a:fillRect/>
          </a:stretch>
        </p:blipFill>
        <p:spPr bwMode="auto">
          <a:xfrm>
            <a:off x="7276105" y="6316276"/>
            <a:ext cx="499553" cy="207469"/>
          </a:xfrm>
          <a:prstGeom prst="rect">
            <a:avLst/>
          </a:prstGeom>
          <a:noFill/>
        </p:spPr>
      </p:pic>
      <p:sp>
        <p:nvSpPr>
          <p:cNvPr id="2" name="TextBox 1"/>
          <p:cNvSpPr txBox="1"/>
          <p:nvPr/>
        </p:nvSpPr>
        <p:spPr>
          <a:xfrm>
            <a:off x="8134033" y="6143385"/>
            <a:ext cx="317395" cy="173335"/>
          </a:xfrm>
          <a:prstGeom prst="rect">
            <a:avLst/>
          </a:prstGeom>
          <a:noFill/>
        </p:spPr>
        <p:txBody>
          <a:bodyPr wrap="none" lIns="0" tIns="0" rIns="0" bIns="40087" rtlCol="0">
            <a:spAutoFit/>
          </a:bodyPr>
          <a:lstStyle/>
          <a:p>
            <a:pPr>
              <a:lnSpc>
                <a:spcPts val="964"/>
              </a:lnSpc>
            </a:pPr>
            <a:r>
              <a:rPr lang="en-US" altLang="zh-CN" sz="900" dirty="0" smtClean="0">
                <a:solidFill>
                  <a:srgbClr val="B2B2B2"/>
                </a:solidFill>
                <a:latin typeface="Times New Roman" pitchFamily="18" charset="0"/>
                <a:cs typeface="Times New Roman" pitchFamily="18" charset="0"/>
              </a:rPr>
              <a:t>..…….</a:t>
            </a:r>
          </a:p>
        </p:txBody>
      </p:sp>
      <p:sp>
        <p:nvSpPr>
          <p:cNvPr id="8" name="TextBox 1"/>
          <p:cNvSpPr txBox="1"/>
          <p:nvPr/>
        </p:nvSpPr>
        <p:spPr>
          <a:xfrm>
            <a:off x="8166613" y="6304750"/>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12</a:t>
            </a:r>
          </a:p>
        </p:txBody>
      </p:sp>
      <p:sp>
        <p:nvSpPr>
          <p:cNvPr id="9"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10" name="TextBox 1"/>
          <p:cNvSpPr txBox="1"/>
          <p:nvPr/>
        </p:nvSpPr>
        <p:spPr>
          <a:xfrm>
            <a:off x="1281463" y="668511"/>
            <a:ext cx="6481261" cy="4746895"/>
          </a:xfrm>
          <a:prstGeom prst="rect">
            <a:avLst/>
          </a:prstGeom>
          <a:noFill/>
        </p:spPr>
        <p:txBody>
          <a:bodyPr wrap="none" lIns="0" tIns="0" rIns="0" bIns="40087" rtlCol="0">
            <a:spAutoFit/>
          </a:bodyPr>
          <a:lstStyle/>
          <a:p>
            <a:pPr>
              <a:lnSpc>
                <a:spcPts val="2718"/>
              </a:lnSpc>
              <a:tabLst>
                <a:tab pos="4120083" algn="l"/>
              </a:tabLst>
            </a:pPr>
            <a:r>
              <a:rPr lang="en-US" altLang="zh-CN" sz="2500" b="1" dirty="0" smtClean="0">
                <a:solidFill>
                  <a:srgbClr val="666666"/>
                </a:solidFill>
                <a:latin typeface="Times New Roman" pitchFamily="18" charset="0"/>
                <a:cs typeface="Times New Roman" pitchFamily="18" charset="0"/>
              </a:rPr>
              <a:t>Case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study:</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the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digital</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music</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revolution</a:t>
            </a:r>
          </a:p>
          <a:p>
            <a:pPr>
              <a:lnSpc>
                <a:spcPts val="2981"/>
              </a:lnSpc>
              <a:tabLst>
                <a:tab pos="4120083" algn="l"/>
              </a:tabLst>
            </a:pPr>
            <a:r>
              <a:rPr lang="en-US" altLang="zh-CN" sz="2500" b="1" dirty="0" smtClean="0">
                <a:solidFill>
                  <a:srgbClr val="666666"/>
                </a:solidFill>
                <a:latin typeface="Times New Roman" pitchFamily="18" charset="0"/>
                <a:cs typeface="Times New Roman" pitchFamily="18" charset="0"/>
              </a:rPr>
              <a:t>(2001-2004)</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578"/>
              </a:lnSpc>
              <a:tabLst>
                <a:tab pos="4120083"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 Chose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high-speed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FireWire</a:t>
            </a:r>
          </a:p>
          <a:p>
            <a:pPr>
              <a:lnSpc>
                <a:spcPts val="1403"/>
              </a:lnSpc>
              <a:tabLst>
                <a:tab pos="4120083"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instead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of</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USB1</a:t>
            </a:r>
          </a:p>
          <a:p>
            <a:pPr>
              <a:lnSpc>
                <a:spcPts val="1491"/>
              </a:lnSpc>
              <a:tabLst>
                <a:tab pos="4120083"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 Game-changing</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click</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wheel</a:t>
            </a:r>
          </a:p>
          <a:p>
            <a:pPr>
              <a:lnSpc>
                <a:spcPts val="1403"/>
              </a:lnSpc>
              <a:tabLst>
                <a:tab pos="4120083"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 Apple’s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design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guidelines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applied</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403"/>
              </a:lnSpc>
              <a:tabLst>
                <a:tab pos="4120083"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 iTunes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software</a:t>
            </a:r>
          </a:p>
          <a:p>
            <a:pPr>
              <a:lnSpc>
                <a:spcPts val="1491"/>
              </a:lnSpc>
              <a:tabLst>
                <a:tab pos="4120083"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 Available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Mac</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&amp;</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PC</a:t>
            </a:r>
          </a:p>
          <a:p>
            <a:pPr>
              <a:lnSpc>
                <a:spcPts val="1491"/>
              </a:lnSpc>
              <a:tabLst>
                <a:tab pos="4120083"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 Simple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and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reliable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software</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017"/>
              </a:lnSpc>
              <a:tabLst>
                <a:tab pos="4120083"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 Agreements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with</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music</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industry</a:t>
            </a:r>
          </a:p>
          <a:p>
            <a:pPr>
              <a:lnSpc>
                <a:spcPts val="1491"/>
              </a:lnSpc>
              <a:tabLst>
                <a:tab pos="4120083"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 Distribution</a:t>
            </a:r>
          </a:p>
          <a:p>
            <a:pPr>
              <a:lnSpc>
                <a:spcPts val="1491"/>
              </a:lnSpc>
              <a:tabLst>
                <a:tab pos="4120083"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 DRM</a:t>
            </a:r>
            <a:r>
              <a:rPr lang="en-US" altLang="zh-CN" sz="800" dirty="0" smtClean="0">
                <a:solidFill>
                  <a:srgbClr val="666666"/>
                </a:solidFill>
                <a:latin typeface="Times New Roman" pitchFamily="18" charset="0"/>
                <a:cs typeface="Times New Roman" pitchFamily="18" charset="0"/>
              </a:rPr>
              <a:t>1</a:t>
            </a:r>
          </a:p>
        </p:txBody>
      </p:sp>
      <p:sp>
        <p:nvSpPr>
          <p:cNvPr id="11" name="TextBox 1"/>
          <p:cNvSpPr txBox="1"/>
          <p:nvPr/>
        </p:nvSpPr>
        <p:spPr>
          <a:xfrm>
            <a:off x="2530347" y="5970494"/>
            <a:ext cx="3715697" cy="232839"/>
          </a:xfrm>
          <a:prstGeom prst="rect">
            <a:avLst/>
          </a:prstGeom>
          <a:noFill/>
        </p:spPr>
        <p:txBody>
          <a:bodyPr wrap="none" lIns="0" tIns="0" rIns="0" bIns="40087" rtlCol="0">
            <a:spAutoFit/>
          </a:bodyPr>
          <a:lstStyle/>
          <a:p>
            <a:pPr>
              <a:lnSpc>
                <a:spcPts val="1491"/>
              </a:lnSpc>
            </a:pPr>
            <a:r>
              <a:rPr lang="en-US" altLang="zh-CN" sz="1400" dirty="0" smtClean="0">
                <a:solidFill>
                  <a:srgbClr val="666666"/>
                </a:solidFill>
                <a:latin typeface="Times New Roman" pitchFamily="18" charset="0"/>
                <a:cs typeface="Times New Roman" pitchFamily="18" charset="0"/>
              </a:rPr>
              <a:t>Apple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provides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comprehensive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music</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experience</a:t>
            </a:r>
          </a:p>
        </p:txBody>
      </p:sp>
      <p:sp>
        <p:nvSpPr>
          <p:cNvPr id="12" name="TextBox 1"/>
          <p:cNvSpPr txBox="1"/>
          <p:nvPr/>
        </p:nvSpPr>
        <p:spPr>
          <a:xfrm>
            <a:off x="738470" y="6396958"/>
            <a:ext cx="283732" cy="130247"/>
          </a:xfrm>
          <a:prstGeom prst="rect">
            <a:avLst/>
          </a:prstGeom>
          <a:noFill/>
        </p:spPr>
        <p:txBody>
          <a:bodyPr wrap="none" lIns="0" tIns="0" rIns="0" bIns="40087" rtlCol="0">
            <a:spAutoFit/>
          </a:bodyPr>
          <a:lstStyle/>
          <a:p>
            <a:pPr>
              <a:lnSpc>
                <a:spcPts val="701"/>
              </a:lnSpc>
            </a:pPr>
            <a:r>
              <a:rPr lang="en-US" altLang="zh-CN" sz="500" dirty="0" smtClean="0">
                <a:solidFill>
                  <a:srgbClr val="666666"/>
                </a:solidFill>
                <a:latin typeface="Times New Roman" pitchFamily="18" charset="0"/>
                <a:cs typeface="Times New Roman" pitchFamily="18" charset="0"/>
              </a:rPr>
              <a:t>1</a:t>
            </a:r>
            <a:r>
              <a:rPr lang="en-US" altLang="zh-CN" sz="700" dirty="0" smtClean="0">
                <a:solidFill>
                  <a:srgbClr val="666666"/>
                </a:solidFill>
                <a:latin typeface="Times New Roman" pitchFamily="18" charset="0"/>
                <a:cs typeface="Times New Roman" pitchFamily="18" charset="0"/>
              </a:rPr>
              <a:t>Digital</a:t>
            </a:r>
          </a:p>
        </p:txBody>
      </p:sp>
      <p:sp>
        <p:nvSpPr>
          <p:cNvPr id="13" name="TextBox 1"/>
          <p:cNvSpPr txBox="1"/>
          <p:nvPr/>
        </p:nvSpPr>
        <p:spPr>
          <a:xfrm>
            <a:off x="1042547" y="6396958"/>
            <a:ext cx="3723776" cy="130247"/>
          </a:xfrm>
          <a:prstGeom prst="rect">
            <a:avLst/>
          </a:prstGeom>
          <a:noFill/>
        </p:spPr>
        <p:txBody>
          <a:bodyPr wrap="none" lIns="0" tIns="0" rIns="0" bIns="40087" rtlCol="0">
            <a:spAutoFit/>
          </a:bodyPr>
          <a:lstStyle/>
          <a:p>
            <a:pPr>
              <a:lnSpc>
                <a:spcPts val="701"/>
              </a:lnSpc>
            </a:pPr>
            <a:r>
              <a:rPr lang="en-US" altLang="zh-CN" sz="700" dirty="0" smtClean="0">
                <a:solidFill>
                  <a:srgbClr val="666666"/>
                </a:solidFill>
                <a:latin typeface="Times New Roman" pitchFamily="18" charset="0"/>
                <a:cs typeface="Times New Roman" pitchFamily="18" charset="0"/>
              </a:rPr>
              <a:t>Rights</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Management</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(DRM):</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technologies</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used</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by</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content</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owners</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to</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control</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usage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of</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music,</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movies…</a:t>
            </a:r>
          </a:p>
        </p:txBody>
      </p:sp>
      <p:sp>
        <p:nvSpPr>
          <p:cNvPr id="16" name="投影片編號版面配置區 15"/>
          <p:cNvSpPr>
            <a:spLocks noGrp="1"/>
          </p:cNvSpPr>
          <p:nvPr>
            <p:ph type="sldNum" sz="quarter" idx="12"/>
          </p:nvPr>
        </p:nvSpPr>
        <p:spPr/>
        <p:txBody>
          <a:bodyPr/>
          <a:lstStyle/>
          <a:p>
            <a:pPr>
              <a:defRPr/>
            </a:pPr>
            <a:fld id="{8278A42D-3233-4C27-8266-CD8F709F771F}" type="slidenum">
              <a:rPr lang="en-US" altLang="zh-TW" smtClean="0"/>
              <a:pPr>
                <a:defRPr/>
              </a:pPr>
              <a:t>70</a:t>
            </a:fld>
            <a:endParaRPr lang="en-US" altLang="zh-TW"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1481373" y="5630369"/>
            <a:ext cx="6178489" cy="645459"/>
          </a:xfrm>
          <a:custGeom>
            <a:avLst/>
            <a:gdLst>
              <a:gd name="connsiteX0" fmla="*/ 12700 w 7225400"/>
              <a:gd name="connsiteY0" fmla="*/ 127002 h 711200"/>
              <a:gd name="connsiteX1" fmla="*/ 12700 w 7225400"/>
              <a:gd name="connsiteY1" fmla="*/ 127002 h 711200"/>
              <a:gd name="connsiteX2" fmla="*/ 127001 w 7225400"/>
              <a:gd name="connsiteY2" fmla="*/ 12700 h 711200"/>
              <a:gd name="connsiteX3" fmla="*/ 7098397 w 7225400"/>
              <a:gd name="connsiteY3" fmla="*/ 12700 h 711200"/>
              <a:gd name="connsiteX4" fmla="*/ 7098397 w 7225400"/>
              <a:gd name="connsiteY4" fmla="*/ 12700 h 711200"/>
              <a:gd name="connsiteX5" fmla="*/ 7212699 w 7225400"/>
              <a:gd name="connsiteY5" fmla="*/ 127002 h 711200"/>
              <a:gd name="connsiteX6" fmla="*/ 7212699 w 7225400"/>
              <a:gd name="connsiteY6" fmla="*/ 127002 h 711200"/>
              <a:gd name="connsiteX7" fmla="*/ 7212699 w 7225400"/>
              <a:gd name="connsiteY7" fmla="*/ 584198 h 711200"/>
              <a:gd name="connsiteX8" fmla="*/ 7212699 w 7225400"/>
              <a:gd name="connsiteY8" fmla="*/ 584198 h 711200"/>
              <a:gd name="connsiteX9" fmla="*/ 7098397 w 7225400"/>
              <a:gd name="connsiteY9" fmla="*/ 698500 h 711200"/>
              <a:gd name="connsiteX10" fmla="*/ 7098397 w 7225400"/>
              <a:gd name="connsiteY10" fmla="*/ 698500 h 711200"/>
              <a:gd name="connsiteX11" fmla="*/ 127001 w 7225400"/>
              <a:gd name="connsiteY11" fmla="*/ 698500 h 711200"/>
              <a:gd name="connsiteX12" fmla="*/ 127001 w 7225400"/>
              <a:gd name="connsiteY12" fmla="*/ 698500 h 711200"/>
              <a:gd name="connsiteX13" fmla="*/ 12700 w 7225400"/>
              <a:gd name="connsiteY13" fmla="*/ 584198 h 711200"/>
              <a:gd name="connsiteX14" fmla="*/ 12700 w 7225400"/>
              <a:gd name="connsiteY14" fmla="*/ 584198 h 711200"/>
              <a:gd name="connsiteX15" fmla="*/ 12700 w 7225400"/>
              <a:gd name="connsiteY15" fmla="*/ 127002 h 7112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7225400" h="711200">
                <a:moveTo>
                  <a:pt x="12700" y="127002"/>
                </a:moveTo>
                <a:lnTo>
                  <a:pt x="12700" y="127002"/>
                </a:lnTo>
                <a:cubicBezTo>
                  <a:pt x="12700" y="63874"/>
                  <a:pt x="63874" y="12700"/>
                  <a:pt x="127001" y="12700"/>
                </a:cubicBezTo>
                <a:lnTo>
                  <a:pt x="7098397" y="12700"/>
                </a:lnTo>
                <a:lnTo>
                  <a:pt x="7098397" y="12700"/>
                </a:lnTo>
                <a:cubicBezTo>
                  <a:pt x="7161525" y="12700"/>
                  <a:pt x="7212699" y="63874"/>
                  <a:pt x="7212699" y="127002"/>
                </a:cubicBezTo>
                <a:cubicBezTo>
                  <a:pt x="7212699" y="127002"/>
                  <a:pt x="7212699" y="127002"/>
                  <a:pt x="7212699" y="127002"/>
                </a:cubicBezTo>
                <a:lnTo>
                  <a:pt x="7212699" y="584198"/>
                </a:lnTo>
                <a:lnTo>
                  <a:pt x="7212699" y="584198"/>
                </a:lnTo>
                <a:cubicBezTo>
                  <a:pt x="7212699" y="647324"/>
                  <a:pt x="7161525" y="698500"/>
                  <a:pt x="7098397" y="698500"/>
                </a:cubicBezTo>
                <a:cubicBezTo>
                  <a:pt x="7098397" y="698500"/>
                  <a:pt x="7098397" y="698500"/>
                  <a:pt x="7098397" y="698500"/>
                </a:cubicBezTo>
                <a:lnTo>
                  <a:pt x="127001" y="698500"/>
                </a:lnTo>
                <a:lnTo>
                  <a:pt x="127001" y="698500"/>
                </a:lnTo>
                <a:cubicBezTo>
                  <a:pt x="63874" y="698500"/>
                  <a:pt x="12700" y="647324"/>
                  <a:pt x="12700" y="584198"/>
                </a:cubicBezTo>
                <a:cubicBezTo>
                  <a:pt x="12700" y="584198"/>
                  <a:pt x="12700" y="584198"/>
                  <a:pt x="12700" y="584198"/>
                </a:cubicBezTo>
                <a:lnTo>
                  <a:pt x="12700" y="127002"/>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7265245" y="299678"/>
            <a:ext cx="1227164" cy="772245"/>
          </a:xfrm>
          <a:prstGeom prst="rect">
            <a:avLst/>
          </a:prstGeom>
          <a:noFill/>
        </p:spPr>
      </p:pic>
      <p:pic>
        <p:nvPicPr>
          <p:cNvPr id="6" name="Picture 3"/>
          <p:cNvPicPr>
            <a:picLocks noChangeAspect="1" noChangeArrowheads="1"/>
          </p:cNvPicPr>
          <p:nvPr/>
        </p:nvPicPr>
        <p:blipFill>
          <a:blip r:embed="rId4" cstate="print"/>
          <a:srcRect/>
          <a:stretch>
            <a:fillRect/>
          </a:stretch>
        </p:blipFill>
        <p:spPr bwMode="auto">
          <a:xfrm>
            <a:off x="1172865" y="1625173"/>
            <a:ext cx="6798271" cy="3469341"/>
          </a:xfrm>
          <a:prstGeom prst="rect">
            <a:avLst/>
          </a:prstGeom>
          <a:noFill/>
        </p:spPr>
      </p:pic>
      <p:pic>
        <p:nvPicPr>
          <p:cNvPr id="7" name="Picture 3"/>
          <p:cNvPicPr>
            <a:picLocks noChangeAspect="1" noChangeArrowheads="1"/>
          </p:cNvPicPr>
          <p:nvPr/>
        </p:nvPicPr>
        <p:blipFill>
          <a:blip r:embed="rId5" cstate="print"/>
          <a:srcRect/>
          <a:stretch>
            <a:fillRect/>
          </a:stretch>
        </p:blipFill>
        <p:spPr bwMode="auto">
          <a:xfrm>
            <a:off x="7276105" y="6316276"/>
            <a:ext cx="499553" cy="207469"/>
          </a:xfrm>
          <a:prstGeom prst="rect">
            <a:avLst/>
          </a:prstGeom>
          <a:noFill/>
        </p:spPr>
      </p:pic>
      <p:sp>
        <p:nvSpPr>
          <p:cNvPr id="2" name="TextBox 1"/>
          <p:cNvSpPr txBox="1"/>
          <p:nvPr/>
        </p:nvSpPr>
        <p:spPr>
          <a:xfrm>
            <a:off x="8134033" y="6143385"/>
            <a:ext cx="317395" cy="399551"/>
          </a:xfrm>
          <a:prstGeom prst="rect">
            <a:avLst/>
          </a:prstGeom>
          <a:noFill/>
        </p:spPr>
        <p:txBody>
          <a:bodyPr wrap="none" lIns="0" tIns="0" rIns="0" bIns="40087" rtlCol="0">
            <a:spAutoFit/>
          </a:bodyPr>
          <a:lstStyle/>
          <a:p>
            <a:pPr>
              <a:lnSpc>
                <a:spcPts val="964"/>
              </a:lnSpc>
              <a:tabLst>
                <a:tab pos="33406" algn="l"/>
              </a:tabLst>
            </a:pPr>
            <a:r>
              <a:rPr lang="en-US" altLang="zh-CN" sz="900" dirty="0" smtClean="0">
                <a:solidFill>
                  <a:srgbClr val="B2B2B2"/>
                </a:solidFill>
                <a:latin typeface="Times New Roman" pitchFamily="18" charset="0"/>
                <a:cs typeface="Times New Roman" pitchFamily="18" charset="0"/>
              </a:rPr>
              <a:t>..…….</a:t>
            </a:r>
          </a:p>
          <a:p>
            <a:pPr>
              <a:lnSpc>
                <a:spcPts val="1754"/>
              </a:lnSpc>
              <a:tabLst>
                <a:tab pos="33406" algn="l"/>
              </a:tabLst>
            </a:pPr>
            <a:r>
              <a:rPr lang="en-US" altLang="zh-CN" dirty="0" smtClean="0"/>
              <a:t>	</a:t>
            </a:r>
            <a:r>
              <a:rPr lang="en-US" altLang="zh-CN" sz="1400" dirty="0" smtClean="0">
                <a:solidFill>
                  <a:srgbClr val="B2B2B2"/>
                </a:solidFill>
                <a:latin typeface="Times New Roman" pitchFamily="18" charset="0"/>
                <a:cs typeface="Times New Roman" pitchFamily="18" charset="0"/>
              </a:rPr>
              <a:t>13</a:t>
            </a:r>
          </a:p>
        </p:txBody>
      </p:sp>
      <p:sp>
        <p:nvSpPr>
          <p:cNvPr id="8" name="TextBox 1"/>
          <p:cNvSpPr txBox="1"/>
          <p:nvPr/>
        </p:nvSpPr>
        <p:spPr>
          <a:xfrm>
            <a:off x="1281463" y="691563"/>
            <a:ext cx="5677836" cy="5606105"/>
          </a:xfrm>
          <a:prstGeom prst="rect">
            <a:avLst/>
          </a:prstGeom>
          <a:noFill/>
        </p:spPr>
        <p:txBody>
          <a:bodyPr wrap="none" lIns="0" tIns="0" rIns="0" bIns="40087" rtlCol="0">
            <a:spAutoFit/>
          </a:bodyPr>
          <a:lstStyle/>
          <a:p>
            <a:pPr>
              <a:lnSpc>
                <a:spcPts val="2718"/>
              </a:lnSpc>
              <a:tabLst>
                <a:tab pos="656986" algn="l"/>
              </a:tabLst>
            </a:pPr>
            <a:r>
              <a:rPr lang="en-US" altLang="zh-CN" sz="2500" b="1" dirty="0" smtClean="0">
                <a:solidFill>
                  <a:srgbClr val="666666"/>
                </a:solidFill>
                <a:latin typeface="Times New Roman" pitchFamily="18" charset="0"/>
                <a:cs typeface="Times New Roman" pitchFamily="18" charset="0"/>
              </a:rPr>
              <a:t>Case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study:</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Apple’s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vertical</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integration</a:t>
            </a:r>
          </a:p>
          <a:p>
            <a:pPr>
              <a:lnSpc>
                <a:spcPts val="2981"/>
              </a:lnSpc>
              <a:tabLst>
                <a:tab pos="656986" algn="l"/>
              </a:tabLst>
            </a:pPr>
            <a:r>
              <a:rPr lang="en-US" altLang="zh-CN" sz="2500" b="1" dirty="0" smtClean="0">
                <a:solidFill>
                  <a:srgbClr val="666666"/>
                </a:solidFill>
                <a:latin typeface="Times New Roman" pitchFamily="18" charset="0"/>
                <a:cs typeface="Times New Roman" pitchFamily="18" charset="0"/>
              </a:rPr>
              <a:t>in</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hardware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for</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consumer</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electronics</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280"/>
              </a:lnSpc>
              <a:tabLst>
                <a:tab pos="656986"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Apple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controls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every</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step:</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it</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ensures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that</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almost</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every</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hardware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and</a:t>
            </a:r>
          </a:p>
        </p:txBody>
      </p:sp>
      <p:sp>
        <p:nvSpPr>
          <p:cNvPr id="9" name="TextBox 1"/>
          <p:cNvSpPr txBox="1"/>
          <p:nvPr/>
        </p:nvSpPr>
        <p:spPr>
          <a:xfrm>
            <a:off x="2400028" y="5982020"/>
            <a:ext cx="4955524" cy="579087"/>
          </a:xfrm>
          <a:prstGeom prst="rect">
            <a:avLst/>
          </a:prstGeom>
          <a:noFill/>
        </p:spPr>
        <p:txBody>
          <a:bodyPr wrap="none" lIns="0" tIns="0" rIns="0" bIns="40087" rtlCol="0">
            <a:spAutoFit/>
          </a:bodyPr>
          <a:lstStyle/>
          <a:p>
            <a:pPr>
              <a:lnSpc>
                <a:spcPts val="1491"/>
              </a:lnSpc>
              <a:tabLst>
                <a:tab pos="3541044" algn="l"/>
              </a:tabLst>
            </a:pPr>
            <a:r>
              <a:rPr lang="en-US" altLang="zh-CN" sz="1400" dirty="0" smtClean="0">
                <a:solidFill>
                  <a:srgbClr val="666666"/>
                </a:solidFill>
                <a:latin typeface="Times New Roman" pitchFamily="18" charset="0"/>
                <a:cs typeface="Times New Roman" pitchFamily="18" charset="0"/>
              </a:rPr>
              <a:t>software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parts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are</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customized</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to</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perfectly</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fit</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its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needs.</a:t>
            </a:r>
          </a:p>
          <a:p>
            <a:pPr>
              <a:lnSpc>
                <a:spcPts val="877"/>
              </a:lnSpc>
            </a:pPr>
            <a:endParaRPr lang="en-US" altLang="zh-CN" dirty="0" smtClean="0"/>
          </a:p>
          <a:p>
            <a:pPr>
              <a:lnSpc>
                <a:spcPts val="1754"/>
              </a:lnSpc>
              <a:tabLst>
                <a:tab pos="3541044" algn="l"/>
              </a:tabLst>
            </a:pPr>
            <a:r>
              <a:rPr lang="en-US" altLang="zh-CN" dirty="0" smtClean="0"/>
              <a:t>	</a:t>
            </a: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12" name="投影片編號版面配置區 11"/>
          <p:cNvSpPr>
            <a:spLocks noGrp="1"/>
          </p:cNvSpPr>
          <p:nvPr>
            <p:ph type="sldNum" sz="quarter" idx="12"/>
          </p:nvPr>
        </p:nvSpPr>
        <p:spPr/>
        <p:txBody>
          <a:bodyPr/>
          <a:lstStyle/>
          <a:p>
            <a:pPr>
              <a:defRPr/>
            </a:pPr>
            <a:fld id="{8278A42D-3233-4C27-8266-CD8F709F771F}" type="slidenum">
              <a:rPr lang="en-US" altLang="zh-TW" smtClean="0"/>
              <a:pPr>
                <a:defRPr/>
              </a:pPr>
              <a:t>71</a:t>
            </a:fld>
            <a:endParaRPr lang="en-US" altLang="zh-TW"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1688662" y="3244478"/>
            <a:ext cx="5886084" cy="852928"/>
          </a:xfrm>
          <a:custGeom>
            <a:avLst/>
            <a:gdLst>
              <a:gd name="connsiteX0" fmla="*/ 12700 w 6883448"/>
              <a:gd name="connsiteY0" fmla="*/ 165103 h 939800"/>
              <a:gd name="connsiteX1" fmla="*/ 12700 w 6883448"/>
              <a:gd name="connsiteY1" fmla="*/ 165103 h 939800"/>
              <a:gd name="connsiteX2" fmla="*/ 165103 w 6883448"/>
              <a:gd name="connsiteY2" fmla="*/ 12700 h 939800"/>
              <a:gd name="connsiteX3" fmla="*/ 6718344 w 6883448"/>
              <a:gd name="connsiteY3" fmla="*/ 12700 h 939800"/>
              <a:gd name="connsiteX4" fmla="*/ 6718344 w 6883448"/>
              <a:gd name="connsiteY4" fmla="*/ 12700 h 939800"/>
              <a:gd name="connsiteX5" fmla="*/ 6870747 w 6883448"/>
              <a:gd name="connsiteY5" fmla="*/ 165103 h 939800"/>
              <a:gd name="connsiteX6" fmla="*/ 6870747 w 6883448"/>
              <a:gd name="connsiteY6" fmla="*/ 165103 h 939800"/>
              <a:gd name="connsiteX7" fmla="*/ 6870747 w 6883448"/>
              <a:gd name="connsiteY7" fmla="*/ 774696 h 939800"/>
              <a:gd name="connsiteX8" fmla="*/ 6870747 w 6883448"/>
              <a:gd name="connsiteY8" fmla="*/ 774696 h 939800"/>
              <a:gd name="connsiteX9" fmla="*/ 6718344 w 6883448"/>
              <a:gd name="connsiteY9" fmla="*/ 927100 h 939800"/>
              <a:gd name="connsiteX10" fmla="*/ 6718344 w 6883448"/>
              <a:gd name="connsiteY10" fmla="*/ 927100 h 939800"/>
              <a:gd name="connsiteX11" fmla="*/ 165103 w 6883448"/>
              <a:gd name="connsiteY11" fmla="*/ 927100 h 939800"/>
              <a:gd name="connsiteX12" fmla="*/ 165103 w 6883448"/>
              <a:gd name="connsiteY12" fmla="*/ 927100 h 939800"/>
              <a:gd name="connsiteX13" fmla="*/ 12700 w 6883448"/>
              <a:gd name="connsiteY13" fmla="*/ 774696 h 939800"/>
              <a:gd name="connsiteX14" fmla="*/ 12700 w 6883448"/>
              <a:gd name="connsiteY14" fmla="*/ 774696 h 939800"/>
              <a:gd name="connsiteX15" fmla="*/ 12700 w 6883448"/>
              <a:gd name="connsiteY15" fmla="*/ 165103 h 9398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6883448" h="939800">
                <a:moveTo>
                  <a:pt x="12700" y="165103"/>
                </a:moveTo>
                <a:lnTo>
                  <a:pt x="12700" y="165103"/>
                </a:lnTo>
                <a:cubicBezTo>
                  <a:pt x="12700" y="80933"/>
                  <a:pt x="80933" y="12700"/>
                  <a:pt x="165103" y="12700"/>
                </a:cubicBezTo>
                <a:lnTo>
                  <a:pt x="6718344" y="12700"/>
                </a:lnTo>
                <a:lnTo>
                  <a:pt x="6718344" y="12700"/>
                </a:lnTo>
                <a:cubicBezTo>
                  <a:pt x="6802515" y="12700"/>
                  <a:pt x="6870747" y="80933"/>
                  <a:pt x="6870747" y="165103"/>
                </a:cubicBezTo>
                <a:cubicBezTo>
                  <a:pt x="6870747" y="165103"/>
                  <a:pt x="6870747" y="165103"/>
                  <a:pt x="6870747" y="165103"/>
                </a:cubicBezTo>
                <a:lnTo>
                  <a:pt x="6870747" y="774696"/>
                </a:lnTo>
                <a:lnTo>
                  <a:pt x="6870747" y="774696"/>
                </a:lnTo>
                <a:cubicBezTo>
                  <a:pt x="6870747" y="858866"/>
                  <a:pt x="6802515" y="927100"/>
                  <a:pt x="6718344" y="927100"/>
                </a:cubicBezTo>
                <a:cubicBezTo>
                  <a:pt x="6718344" y="927100"/>
                  <a:pt x="6718344" y="927100"/>
                  <a:pt x="6718344" y="927100"/>
                </a:cubicBezTo>
                <a:lnTo>
                  <a:pt x="165103" y="927100"/>
                </a:lnTo>
                <a:lnTo>
                  <a:pt x="165103" y="927100"/>
                </a:lnTo>
                <a:cubicBezTo>
                  <a:pt x="80933" y="927100"/>
                  <a:pt x="12700" y="858866"/>
                  <a:pt x="12700" y="774696"/>
                </a:cubicBezTo>
                <a:cubicBezTo>
                  <a:pt x="12700" y="774696"/>
                  <a:pt x="12700" y="774696"/>
                  <a:pt x="12700" y="774696"/>
                </a:cubicBezTo>
                <a:lnTo>
                  <a:pt x="12700" y="165103"/>
                </a:lnTo>
              </a:path>
            </a:pathLst>
          </a:custGeom>
          <a:solidFill>
            <a:srgbClr val="000000">
              <a:alpha val="0"/>
            </a:srgbClr>
          </a:solidFill>
          <a:ln w="25400">
            <a:solidFill>
              <a:srgbClr val="EC008C">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7265245" y="299678"/>
            <a:ext cx="1227164" cy="772245"/>
          </a:xfrm>
          <a:prstGeom prst="rect">
            <a:avLst/>
          </a:prstGeom>
          <a:noFill/>
        </p:spPr>
      </p:pic>
      <p:pic>
        <p:nvPicPr>
          <p:cNvPr id="6" name="Picture 3"/>
          <p:cNvPicPr>
            <a:picLocks noChangeAspect="1" noChangeArrowheads="1"/>
          </p:cNvPicPr>
          <p:nvPr/>
        </p:nvPicPr>
        <p:blipFill>
          <a:blip r:embed="rId4" cstate="print"/>
          <a:srcRect/>
          <a:stretch>
            <a:fillRect/>
          </a:stretch>
        </p:blipFill>
        <p:spPr bwMode="auto">
          <a:xfrm>
            <a:off x="7276105" y="6316276"/>
            <a:ext cx="499553" cy="207469"/>
          </a:xfrm>
          <a:prstGeom prst="rect">
            <a:avLst/>
          </a:prstGeom>
          <a:noFill/>
        </p:spPr>
      </p:pic>
      <p:sp>
        <p:nvSpPr>
          <p:cNvPr id="2" name="TextBox 1"/>
          <p:cNvSpPr txBox="1"/>
          <p:nvPr/>
        </p:nvSpPr>
        <p:spPr>
          <a:xfrm>
            <a:off x="8166613" y="6304750"/>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14</a:t>
            </a:r>
          </a:p>
        </p:txBody>
      </p:sp>
      <p:sp>
        <p:nvSpPr>
          <p:cNvPr id="7"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8" name="TextBox 1"/>
          <p:cNvSpPr txBox="1"/>
          <p:nvPr/>
        </p:nvSpPr>
        <p:spPr>
          <a:xfrm>
            <a:off x="1281463" y="899032"/>
            <a:ext cx="7412286" cy="5580457"/>
          </a:xfrm>
          <a:prstGeom prst="rect">
            <a:avLst/>
          </a:prstGeom>
          <a:noFill/>
        </p:spPr>
        <p:txBody>
          <a:bodyPr wrap="none" lIns="0" tIns="0" rIns="0" bIns="40087" rtlCol="0">
            <a:spAutoFit/>
          </a:bodyPr>
          <a:lstStyle/>
          <a:p>
            <a:pPr>
              <a:lnSpc>
                <a:spcPts val="2718"/>
              </a:lnSpc>
              <a:tabLst>
                <a:tab pos="579039" algn="l"/>
                <a:tab pos="7026412" algn="l"/>
              </a:tabLst>
            </a:pPr>
            <a:r>
              <a:rPr lang="en-US" altLang="zh-CN" sz="2500" b="1" dirty="0" smtClean="0">
                <a:solidFill>
                  <a:srgbClr val="666666"/>
                </a:solidFill>
                <a:latin typeface="Times New Roman" pitchFamily="18" charset="0"/>
                <a:cs typeface="Times New Roman" pitchFamily="18" charset="0"/>
              </a:rPr>
              <a:t>Step</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#3:</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Lock</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customers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in</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893"/>
              </a:lnSpc>
              <a:tabLst>
                <a:tab pos="579039" algn="l"/>
                <a:tab pos="7026412" algn="l"/>
              </a:tabLst>
            </a:pPr>
            <a:r>
              <a:rPr lang="en-US" altLang="zh-CN" dirty="0" smtClean="0"/>
              <a:t>	</a:t>
            </a:r>
            <a:r>
              <a:rPr lang="en-US" altLang="zh-CN" sz="2500" b="1" dirty="0" smtClean="0">
                <a:solidFill>
                  <a:srgbClr val="EC008C"/>
                </a:solidFill>
                <a:latin typeface="Times New Roman" pitchFamily="18" charset="0"/>
                <a:cs typeface="Times New Roman" pitchFamily="18" charset="0"/>
              </a:rPr>
              <a:t>iTunes’</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goal</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is</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to</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lock</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the</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consumer</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in</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578"/>
              </a:lnSpc>
              <a:tabLst>
                <a:tab pos="579039" algn="l"/>
                <a:tab pos="7026412" algn="l"/>
              </a:tabLst>
            </a:pPr>
            <a:r>
              <a:rPr lang="en-US" altLang="zh-CN" dirty="0" smtClean="0"/>
              <a:t>		</a:t>
            </a:r>
            <a:r>
              <a:rPr lang="en-US" altLang="zh-CN" sz="900" dirty="0" smtClean="0">
                <a:solidFill>
                  <a:srgbClr val="B2B2B2"/>
                </a:solidFill>
                <a:latin typeface="Times New Roman" pitchFamily="18" charset="0"/>
                <a:cs typeface="Times New Roman" pitchFamily="18" charset="0"/>
              </a:rPr>
              <a:t>..…….</a:t>
            </a:r>
          </a:p>
        </p:txBody>
      </p:sp>
      <p:sp>
        <p:nvSpPr>
          <p:cNvPr id="11" name="投影片編號版面配置區 10"/>
          <p:cNvSpPr>
            <a:spLocks noGrp="1"/>
          </p:cNvSpPr>
          <p:nvPr>
            <p:ph type="sldNum" sz="quarter" idx="12"/>
          </p:nvPr>
        </p:nvSpPr>
        <p:spPr/>
        <p:txBody>
          <a:bodyPr/>
          <a:lstStyle/>
          <a:p>
            <a:pPr>
              <a:defRPr/>
            </a:pPr>
            <a:fld id="{8278A42D-3233-4C27-8266-CD8F709F771F}" type="slidenum">
              <a:rPr lang="en-US" altLang="zh-TW" smtClean="0"/>
              <a:pPr>
                <a:defRPr/>
              </a:pPr>
              <a:t>72</a:t>
            </a:fld>
            <a:endParaRPr lang="en-US" altLang="zh-TW"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1244227" y="1911187"/>
            <a:ext cx="3912296" cy="2492567"/>
          </a:xfrm>
          <a:custGeom>
            <a:avLst/>
            <a:gdLst>
              <a:gd name="connsiteX0" fmla="*/ 6350 w 4575213"/>
              <a:gd name="connsiteY0" fmla="*/ 6350 h 2746440"/>
              <a:gd name="connsiteX1" fmla="*/ 6350 w 4575213"/>
              <a:gd name="connsiteY1" fmla="*/ 2740090 h 2746440"/>
              <a:gd name="connsiteX2" fmla="*/ 4568863 w 4575213"/>
              <a:gd name="connsiteY2" fmla="*/ 2740090 h 2746440"/>
              <a:gd name="connsiteX3" fmla="*/ 4568863 w 4575213"/>
              <a:gd name="connsiteY3" fmla="*/ 6350 h 2746440"/>
              <a:gd name="connsiteX4" fmla="*/ 6350 w 4575213"/>
              <a:gd name="connsiteY4" fmla="*/ 6350 h 274644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575213" h="2746440">
                <a:moveTo>
                  <a:pt x="6350" y="6350"/>
                </a:moveTo>
                <a:lnTo>
                  <a:pt x="6350" y="2740090"/>
                </a:lnTo>
                <a:lnTo>
                  <a:pt x="4568863" y="2740090"/>
                </a:lnTo>
                <a:lnTo>
                  <a:pt x="4568863" y="6350"/>
                </a:lnTo>
                <a:lnTo>
                  <a:pt x="6350" y="6350"/>
                </a:lnTo>
              </a:path>
            </a:pathLst>
          </a:custGeom>
          <a:solidFill>
            <a:srgbClr val="FFFFFF">
              <a:alpha val="100000"/>
            </a:srgbClr>
          </a:solidFill>
          <a:ln w="12700">
            <a:solidFill>
              <a:srgbClr val="FFFFFF">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5" name="Freeform 3"/>
          <p:cNvSpPr/>
          <p:nvPr/>
        </p:nvSpPr>
        <p:spPr>
          <a:xfrm>
            <a:off x="3293848" y="2558209"/>
            <a:ext cx="955126" cy="1062303"/>
          </a:xfrm>
          <a:custGeom>
            <a:avLst/>
            <a:gdLst>
              <a:gd name="connsiteX0" fmla="*/ 990918 w 1116967"/>
              <a:gd name="connsiteY0" fmla="*/ 1170501 h 1170501"/>
              <a:gd name="connsiteX1" fmla="*/ 903590 w 1116967"/>
              <a:gd name="connsiteY1" fmla="*/ 0 h 1170501"/>
              <a:gd name="connsiteX2" fmla="*/ 0 w 1116967"/>
              <a:gd name="connsiteY2" fmla="*/ 655551 h 1170501"/>
              <a:gd name="connsiteX3" fmla="*/ 990918 w 1116967"/>
              <a:gd name="connsiteY3" fmla="*/ 1170501 h 1170501"/>
            </a:gdLst>
            <a:ahLst/>
            <a:cxnLst>
              <a:cxn ang="0">
                <a:pos x="connsiteX0" y="connsiteY0"/>
              </a:cxn>
              <a:cxn ang="1">
                <a:pos x="connsiteX1" y="connsiteY1"/>
              </a:cxn>
              <a:cxn ang="2">
                <a:pos x="connsiteX2" y="connsiteY2"/>
              </a:cxn>
              <a:cxn ang="3">
                <a:pos x="connsiteX3" y="connsiteY3"/>
              </a:cxn>
            </a:cxnLst>
            <a:rect l="l" t="t" r="r" b="b"/>
            <a:pathLst>
              <a:path w="1116967" h="1170501">
                <a:moveTo>
                  <a:pt x="990918" y="1170501"/>
                </a:moveTo>
                <a:cubicBezTo>
                  <a:pt x="1186371" y="795561"/>
                  <a:pt x="1152508" y="342310"/>
                  <a:pt x="903590" y="0"/>
                </a:cubicBezTo>
                <a:lnTo>
                  <a:pt x="0" y="655551"/>
                </a:lnTo>
                <a:lnTo>
                  <a:pt x="990918" y="1170501"/>
                </a:lnTo>
              </a:path>
            </a:pathLst>
          </a:custGeom>
          <a:solidFill>
            <a:srgbClr val="EC008C">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6" name="Freeform 3"/>
          <p:cNvSpPr/>
          <p:nvPr/>
        </p:nvSpPr>
        <p:spPr>
          <a:xfrm>
            <a:off x="2152050" y="2149744"/>
            <a:ext cx="1802197" cy="2024607"/>
          </a:xfrm>
          <a:custGeom>
            <a:avLst/>
            <a:gdLst>
              <a:gd name="connsiteX0" fmla="*/ 2020240 w 2107569"/>
              <a:gd name="connsiteY0" fmla="*/ 459559 h 2230817"/>
              <a:gd name="connsiteX1" fmla="*/ 460193 w 2107569"/>
              <a:gd name="connsiteY1" fmla="*/ 213357 h 2230817"/>
              <a:gd name="connsiteX2" fmla="*/ 213650 w 2107569"/>
              <a:gd name="connsiteY2" fmla="*/ 1771256 h 2230817"/>
              <a:gd name="connsiteX3" fmla="*/ 1773698 w 2107569"/>
              <a:gd name="connsiteY3" fmla="*/ 2017459 h 2230817"/>
              <a:gd name="connsiteX4" fmla="*/ 2107569 w 2107569"/>
              <a:gd name="connsiteY4" fmla="*/ 1630061 h 2230817"/>
              <a:gd name="connsiteX5" fmla="*/ 1116648 w 2107569"/>
              <a:gd name="connsiteY5" fmla="*/ 1115111 h 2230817"/>
              <a:gd name="connsiteX6" fmla="*/ 2020240 w 2107569"/>
              <a:gd name="connsiteY6" fmla="*/ 459559 h 223081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2107569" h="2230817">
                <a:moveTo>
                  <a:pt x="2020240" y="459559"/>
                </a:moveTo>
                <a:cubicBezTo>
                  <a:pt x="1657854" y="-38778"/>
                  <a:pt x="959218" y="-149124"/>
                  <a:pt x="460193" y="213357"/>
                </a:cubicBezTo>
                <a:cubicBezTo>
                  <a:pt x="-38831" y="575245"/>
                  <a:pt x="-149329" y="1272918"/>
                  <a:pt x="213650" y="1771256"/>
                </a:cubicBezTo>
                <a:cubicBezTo>
                  <a:pt x="576037" y="2269595"/>
                  <a:pt x="1274673" y="2379942"/>
                  <a:pt x="1773698" y="2017459"/>
                </a:cubicBezTo>
                <a:cubicBezTo>
                  <a:pt x="1913307" y="1916012"/>
                  <a:pt x="2027963" y="1783121"/>
                  <a:pt x="2107569" y="1630061"/>
                </a:cubicBezTo>
                <a:lnTo>
                  <a:pt x="1116648" y="1115111"/>
                </a:lnTo>
                <a:lnTo>
                  <a:pt x="2020240" y="459559"/>
                </a:lnTo>
              </a:path>
            </a:pathLst>
          </a:custGeom>
          <a:solidFill>
            <a:srgbClr val="F464C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7" name="Freeform 3"/>
          <p:cNvSpPr/>
          <p:nvPr/>
        </p:nvSpPr>
        <p:spPr>
          <a:xfrm>
            <a:off x="4567783" y="2289921"/>
            <a:ext cx="2501959" cy="1595691"/>
          </a:xfrm>
          <a:custGeom>
            <a:avLst/>
            <a:gdLst>
              <a:gd name="connsiteX0" fmla="*/ 6350 w 2925902"/>
              <a:gd name="connsiteY0" fmla="*/ 6350 h 1758215"/>
              <a:gd name="connsiteX1" fmla="*/ 6350 w 2925902"/>
              <a:gd name="connsiteY1" fmla="*/ 1751864 h 1758215"/>
              <a:gd name="connsiteX2" fmla="*/ 2919552 w 2925902"/>
              <a:gd name="connsiteY2" fmla="*/ 1751864 h 1758215"/>
              <a:gd name="connsiteX3" fmla="*/ 2919552 w 2925902"/>
              <a:gd name="connsiteY3" fmla="*/ 6350 h 1758215"/>
              <a:gd name="connsiteX4" fmla="*/ 6350 w 2925902"/>
              <a:gd name="connsiteY4" fmla="*/ 6350 h 175821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925902" h="1758215">
                <a:moveTo>
                  <a:pt x="6350" y="6350"/>
                </a:moveTo>
                <a:lnTo>
                  <a:pt x="6350" y="1751864"/>
                </a:lnTo>
                <a:lnTo>
                  <a:pt x="2919552" y="1751864"/>
                </a:lnTo>
                <a:lnTo>
                  <a:pt x="2919552" y="6350"/>
                </a:lnTo>
                <a:lnTo>
                  <a:pt x="6350" y="6350"/>
                </a:lnTo>
              </a:path>
            </a:pathLst>
          </a:custGeom>
          <a:solidFill>
            <a:srgbClr val="FFFFFF">
              <a:alpha val="100000"/>
            </a:srgbClr>
          </a:solidFill>
          <a:ln w="12700">
            <a:solidFill>
              <a:srgbClr val="FFFFFF">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8" name="Freeform 3"/>
          <p:cNvSpPr/>
          <p:nvPr/>
        </p:nvSpPr>
        <p:spPr>
          <a:xfrm>
            <a:off x="5340976" y="2378193"/>
            <a:ext cx="1147430" cy="1419319"/>
          </a:xfrm>
          <a:custGeom>
            <a:avLst/>
            <a:gdLst>
              <a:gd name="connsiteX0" fmla="*/ 0 w 1341856"/>
              <a:gd name="connsiteY0" fmla="*/ 1329590 h 1563879"/>
              <a:gd name="connsiteX1" fmla="*/ 1107245 w 1341856"/>
              <a:gd name="connsiteY1" fmla="*/ 1340198 h 1563879"/>
              <a:gd name="connsiteX2" fmla="*/ 1117866 w 1341856"/>
              <a:gd name="connsiteY2" fmla="*/ 234477 h 1563879"/>
              <a:gd name="connsiteX3" fmla="*/ 558743 w 1341856"/>
              <a:gd name="connsiteY3" fmla="*/ 0 h 1563879"/>
              <a:gd name="connsiteX4" fmla="*/ 558743 w 1341856"/>
              <a:gd name="connsiteY4" fmla="*/ 781844 h 1563879"/>
              <a:gd name="connsiteX5" fmla="*/ 0 w 1341856"/>
              <a:gd name="connsiteY5" fmla="*/ 1329590 h 156387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1341856" h="1563879">
                <a:moveTo>
                  <a:pt x="0" y="1329590"/>
                </a:moveTo>
                <a:cubicBezTo>
                  <a:pt x="303078" y="1637935"/>
                  <a:pt x="798475" y="1642480"/>
                  <a:pt x="1107245" y="1340198"/>
                </a:cubicBezTo>
                <a:cubicBezTo>
                  <a:pt x="1416013" y="1037535"/>
                  <a:pt x="1420565" y="542820"/>
                  <a:pt x="1117866" y="234477"/>
                </a:cubicBezTo>
                <a:cubicBezTo>
                  <a:pt x="970688" y="84471"/>
                  <a:pt x="769268" y="0"/>
                  <a:pt x="558743" y="0"/>
                </a:cubicBezTo>
                <a:lnTo>
                  <a:pt x="558743" y="781844"/>
                </a:lnTo>
                <a:lnTo>
                  <a:pt x="0" y="1329590"/>
                </a:lnTo>
              </a:path>
            </a:pathLst>
          </a:custGeom>
          <a:solidFill>
            <a:srgbClr val="A7A5C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9" name="Freeform 3"/>
          <p:cNvSpPr/>
          <p:nvPr/>
        </p:nvSpPr>
        <p:spPr>
          <a:xfrm>
            <a:off x="5149280" y="2378193"/>
            <a:ext cx="669483" cy="1206687"/>
          </a:xfrm>
          <a:custGeom>
            <a:avLst/>
            <a:gdLst>
              <a:gd name="connsiteX0" fmla="*/ 782923 w 782923"/>
              <a:gd name="connsiteY0" fmla="*/ 0 h 1329590"/>
              <a:gd name="connsiteX1" fmla="*/ 0 w 782923"/>
              <a:gd name="connsiteY1" fmla="*/ 781844 h 1329590"/>
              <a:gd name="connsiteX2" fmla="*/ 224179 w 782923"/>
              <a:gd name="connsiteY2" fmla="*/ 1329590 h 1329590"/>
              <a:gd name="connsiteX3" fmla="*/ 782923 w 782923"/>
              <a:gd name="connsiteY3" fmla="*/ 781844 h 1329590"/>
              <a:gd name="connsiteX4" fmla="*/ 782923 w 782923"/>
              <a:gd name="connsiteY4" fmla="*/ 0 h 132959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82923" h="1329590">
                <a:moveTo>
                  <a:pt x="782923" y="0"/>
                </a:moveTo>
                <a:cubicBezTo>
                  <a:pt x="350873" y="0"/>
                  <a:pt x="0" y="350390"/>
                  <a:pt x="0" y="781844"/>
                </a:cubicBezTo>
                <a:cubicBezTo>
                  <a:pt x="0" y="986776"/>
                  <a:pt x="80795" y="1183373"/>
                  <a:pt x="224179" y="1329590"/>
                </a:cubicBezTo>
                <a:lnTo>
                  <a:pt x="782923" y="781844"/>
                </a:lnTo>
                <a:lnTo>
                  <a:pt x="782923" y="0"/>
                </a:lnTo>
              </a:path>
            </a:pathLst>
          </a:custGeom>
          <a:solidFill>
            <a:srgbClr val="303188">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0" name="Freeform 3"/>
          <p:cNvSpPr/>
          <p:nvPr/>
        </p:nvSpPr>
        <p:spPr>
          <a:xfrm>
            <a:off x="4065634" y="2379246"/>
            <a:ext cx="1557180" cy="173669"/>
          </a:xfrm>
          <a:custGeom>
            <a:avLst/>
            <a:gdLst>
              <a:gd name="connsiteX0" fmla="*/ 6350 w 1821035"/>
              <a:gd name="connsiteY0" fmla="*/ 185007 h 191357"/>
              <a:gd name="connsiteX1" fmla="*/ 1814685 w 1821035"/>
              <a:gd name="connsiteY1" fmla="*/ 6350 h 191357"/>
            </a:gdLst>
            <a:ahLst/>
            <a:cxnLst>
              <a:cxn ang="0">
                <a:pos x="connsiteX0" y="connsiteY0"/>
              </a:cxn>
              <a:cxn ang="1">
                <a:pos x="connsiteX1" y="connsiteY1"/>
              </a:cxn>
            </a:cxnLst>
            <a:rect l="l" t="t" r="r" b="b"/>
            <a:pathLst>
              <a:path w="1821035" h="191357">
                <a:moveTo>
                  <a:pt x="6350" y="185007"/>
                </a:moveTo>
                <a:lnTo>
                  <a:pt x="1814685" y="6350"/>
                </a:lnTo>
              </a:path>
            </a:pathLst>
          </a:custGeom>
          <a:ln w="12700">
            <a:solidFill>
              <a:srgbClr val="646464">
                <a:alpha val="100000"/>
              </a:srgbClr>
            </a:solidFill>
            <a:prstDash val="dash"/>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sp>
        <p:nvSpPr>
          <p:cNvPr id="11" name="Freeform 3"/>
          <p:cNvSpPr/>
          <p:nvPr/>
        </p:nvSpPr>
        <p:spPr>
          <a:xfrm>
            <a:off x="4136223" y="3624838"/>
            <a:ext cx="1495945" cy="170008"/>
          </a:xfrm>
          <a:custGeom>
            <a:avLst/>
            <a:gdLst>
              <a:gd name="connsiteX0" fmla="*/ 6350 w 1749424"/>
              <a:gd name="connsiteY0" fmla="*/ 6350 h 187324"/>
              <a:gd name="connsiteX1" fmla="*/ 1743074 w 1749424"/>
              <a:gd name="connsiteY1" fmla="*/ 180975 h 187324"/>
            </a:gdLst>
            <a:ahLst/>
            <a:cxnLst>
              <a:cxn ang="0">
                <a:pos x="connsiteX0" y="connsiteY0"/>
              </a:cxn>
              <a:cxn ang="1">
                <a:pos x="connsiteX1" y="connsiteY1"/>
              </a:cxn>
            </a:cxnLst>
            <a:rect l="l" t="t" r="r" b="b"/>
            <a:pathLst>
              <a:path w="1749424" h="187324">
                <a:moveTo>
                  <a:pt x="6350" y="6350"/>
                </a:moveTo>
                <a:lnTo>
                  <a:pt x="1743074" y="180975"/>
                </a:lnTo>
              </a:path>
            </a:pathLst>
          </a:custGeom>
          <a:ln w="12700">
            <a:solidFill>
              <a:srgbClr val="646464">
                <a:alpha val="100000"/>
              </a:srgbClr>
            </a:solidFill>
            <a:prstDash val="dash"/>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sp>
        <p:nvSpPr>
          <p:cNvPr id="12" name="Freeform 3"/>
          <p:cNvSpPr/>
          <p:nvPr/>
        </p:nvSpPr>
        <p:spPr>
          <a:xfrm>
            <a:off x="844329" y="2733132"/>
            <a:ext cx="244347" cy="129668"/>
          </a:xfrm>
          <a:custGeom>
            <a:avLst/>
            <a:gdLst>
              <a:gd name="connsiteX0" fmla="*/ 0 w 285750"/>
              <a:gd name="connsiteY0" fmla="*/ 142875 h 142875"/>
              <a:gd name="connsiteX1" fmla="*/ 285750 w 285750"/>
              <a:gd name="connsiteY1" fmla="*/ 142875 h 142875"/>
              <a:gd name="connsiteX2" fmla="*/ 285750 w 285750"/>
              <a:gd name="connsiteY2" fmla="*/ 0 h 142875"/>
              <a:gd name="connsiteX3" fmla="*/ 0 w 285750"/>
              <a:gd name="connsiteY3" fmla="*/ 0 h 142875"/>
              <a:gd name="connsiteX4" fmla="*/ 0 w 285750"/>
              <a:gd name="connsiteY4" fmla="*/ 142875 h 14287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5750" h="142875">
                <a:moveTo>
                  <a:pt x="0" y="142875"/>
                </a:moveTo>
                <a:lnTo>
                  <a:pt x="285750" y="142875"/>
                </a:lnTo>
                <a:lnTo>
                  <a:pt x="285750" y="0"/>
                </a:lnTo>
                <a:lnTo>
                  <a:pt x="0" y="0"/>
                </a:lnTo>
                <a:lnTo>
                  <a:pt x="0" y="142875"/>
                </a:lnTo>
              </a:path>
            </a:pathLst>
          </a:custGeom>
          <a:solidFill>
            <a:srgbClr val="F690CC">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3" name="Freeform 3"/>
          <p:cNvSpPr/>
          <p:nvPr/>
        </p:nvSpPr>
        <p:spPr>
          <a:xfrm>
            <a:off x="844329" y="2992468"/>
            <a:ext cx="244347" cy="129668"/>
          </a:xfrm>
          <a:custGeom>
            <a:avLst/>
            <a:gdLst>
              <a:gd name="connsiteX0" fmla="*/ 0 w 285750"/>
              <a:gd name="connsiteY0" fmla="*/ 142875 h 142875"/>
              <a:gd name="connsiteX1" fmla="*/ 285750 w 285750"/>
              <a:gd name="connsiteY1" fmla="*/ 142875 h 142875"/>
              <a:gd name="connsiteX2" fmla="*/ 285750 w 285750"/>
              <a:gd name="connsiteY2" fmla="*/ 0 h 142875"/>
              <a:gd name="connsiteX3" fmla="*/ 0 w 285750"/>
              <a:gd name="connsiteY3" fmla="*/ 0 h 142875"/>
              <a:gd name="connsiteX4" fmla="*/ 0 w 285750"/>
              <a:gd name="connsiteY4" fmla="*/ 142875 h 14287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5750" h="142875">
                <a:moveTo>
                  <a:pt x="0" y="142875"/>
                </a:moveTo>
                <a:lnTo>
                  <a:pt x="285750" y="142875"/>
                </a:lnTo>
                <a:lnTo>
                  <a:pt x="285750" y="0"/>
                </a:lnTo>
                <a:lnTo>
                  <a:pt x="0" y="0"/>
                </a:lnTo>
                <a:lnTo>
                  <a:pt x="0" y="142875"/>
                </a:lnTo>
              </a:path>
            </a:pathLst>
          </a:custGeom>
          <a:solidFill>
            <a:srgbClr val="EC008C">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4" name="Freeform 3"/>
          <p:cNvSpPr/>
          <p:nvPr/>
        </p:nvSpPr>
        <p:spPr>
          <a:xfrm>
            <a:off x="7991472" y="2996789"/>
            <a:ext cx="244347" cy="129668"/>
          </a:xfrm>
          <a:custGeom>
            <a:avLst/>
            <a:gdLst>
              <a:gd name="connsiteX0" fmla="*/ 0 w 285750"/>
              <a:gd name="connsiteY0" fmla="*/ 142875 h 142875"/>
              <a:gd name="connsiteX1" fmla="*/ 285750 w 285750"/>
              <a:gd name="connsiteY1" fmla="*/ 142875 h 142875"/>
              <a:gd name="connsiteX2" fmla="*/ 285750 w 285750"/>
              <a:gd name="connsiteY2" fmla="*/ 0 h 142875"/>
              <a:gd name="connsiteX3" fmla="*/ 0 w 285750"/>
              <a:gd name="connsiteY3" fmla="*/ 0 h 142875"/>
              <a:gd name="connsiteX4" fmla="*/ 0 w 285750"/>
              <a:gd name="connsiteY4" fmla="*/ 142875 h 14287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5750" h="142875">
                <a:moveTo>
                  <a:pt x="0" y="142875"/>
                </a:moveTo>
                <a:lnTo>
                  <a:pt x="285750" y="142875"/>
                </a:lnTo>
                <a:lnTo>
                  <a:pt x="285750" y="0"/>
                </a:lnTo>
                <a:lnTo>
                  <a:pt x="0" y="0"/>
                </a:lnTo>
                <a:lnTo>
                  <a:pt x="0" y="142875"/>
                </a:lnTo>
              </a:path>
            </a:pathLst>
          </a:custGeom>
          <a:solidFill>
            <a:srgbClr val="303188">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5" name="Freeform 3"/>
          <p:cNvSpPr/>
          <p:nvPr/>
        </p:nvSpPr>
        <p:spPr>
          <a:xfrm>
            <a:off x="7991472" y="2728808"/>
            <a:ext cx="244347" cy="129668"/>
          </a:xfrm>
          <a:custGeom>
            <a:avLst/>
            <a:gdLst>
              <a:gd name="connsiteX0" fmla="*/ 0 w 285750"/>
              <a:gd name="connsiteY0" fmla="*/ 142875 h 142875"/>
              <a:gd name="connsiteX1" fmla="*/ 285750 w 285750"/>
              <a:gd name="connsiteY1" fmla="*/ 142875 h 142875"/>
              <a:gd name="connsiteX2" fmla="*/ 285750 w 285750"/>
              <a:gd name="connsiteY2" fmla="*/ 0 h 142875"/>
              <a:gd name="connsiteX3" fmla="*/ 0 w 285750"/>
              <a:gd name="connsiteY3" fmla="*/ 0 h 142875"/>
              <a:gd name="connsiteX4" fmla="*/ 0 w 285750"/>
              <a:gd name="connsiteY4" fmla="*/ 142875 h 14287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5750" h="142875">
                <a:moveTo>
                  <a:pt x="0" y="142875"/>
                </a:moveTo>
                <a:lnTo>
                  <a:pt x="285750" y="142875"/>
                </a:lnTo>
                <a:lnTo>
                  <a:pt x="285750" y="0"/>
                </a:lnTo>
                <a:lnTo>
                  <a:pt x="0" y="0"/>
                </a:lnTo>
                <a:lnTo>
                  <a:pt x="0" y="142875"/>
                </a:lnTo>
              </a:path>
            </a:pathLst>
          </a:custGeom>
          <a:solidFill>
            <a:srgbClr val="A7A5C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6" name="Freeform 3"/>
          <p:cNvSpPr/>
          <p:nvPr/>
        </p:nvSpPr>
        <p:spPr>
          <a:xfrm>
            <a:off x="1481373" y="5298419"/>
            <a:ext cx="6178489" cy="631627"/>
          </a:xfrm>
          <a:custGeom>
            <a:avLst/>
            <a:gdLst>
              <a:gd name="connsiteX0" fmla="*/ 12700 w 7225400"/>
              <a:gd name="connsiteY0" fmla="*/ 124462 h 695959"/>
              <a:gd name="connsiteX1" fmla="*/ 12700 w 7225400"/>
              <a:gd name="connsiteY1" fmla="*/ 124462 h 695959"/>
              <a:gd name="connsiteX2" fmla="*/ 124461 w 7225400"/>
              <a:gd name="connsiteY2" fmla="*/ 12700 h 695959"/>
              <a:gd name="connsiteX3" fmla="*/ 7100937 w 7225400"/>
              <a:gd name="connsiteY3" fmla="*/ 12700 h 695959"/>
              <a:gd name="connsiteX4" fmla="*/ 7100937 w 7225400"/>
              <a:gd name="connsiteY4" fmla="*/ 12700 h 695959"/>
              <a:gd name="connsiteX5" fmla="*/ 7212699 w 7225400"/>
              <a:gd name="connsiteY5" fmla="*/ 124462 h 695959"/>
              <a:gd name="connsiteX6" fmla="*/ 7212699 w 7225400"/>
              <a:gd name="connsiteY6" fmla="*/ 124462 h 695959"/>
              <a:gd name="connsiteX7" fmla="*/ 7212699 w 7225400"/>
              <a:gd name="connsiteY7" fmla="*/ 571498 h 695959"/>
              <a:gd name="connsiteX8" fmla="*/ 7212699 w 7225400"/>
              <a:gd name="connsiteY8" fmla="*/ 571498 h 695959"/>
              <a:gd name="connsiteX9" fmla="*/ 7100937 w 7225400"/>
              <a:gd name="connsiteY9" fmla="*/ 683259 h 695959"/>
              <a:gd name="connsiteX10" fmla="*/ 7100937 w 7225400"/>
              <a:gd name="connsiteY10" fmla="*/ 683259 h 695959"/>
              <a:gd name="connsiteX11" fmla="*/ 124461 w 7225400"/>
              <a:gd name="connsiteY11" fmla="*/ 683259 h 695959"/>
              <a:gd name="connsiteX12" fmla="*/ 124461 w 7225400"/>
              <a:gd name="connsiteY12" fmla="*/ 683259 h 695959"/>
              <a:gd name="connsiteX13" fmla="*/ 12700 w 7225400"/>
              <a:gd name="connsiteY13" fmla="*/ 571498 h 695959"/>
              <a:gd name="connsiteX14" fmla="*/ 12700 w 7225400"/>
              <a:gd name="connsiteY14" fmla="*/ 571498 h 695959"/>
              <a:gd name="connsiteX15" fmla="*/ 12700 w 7225400"/>
              <a:gd name="connsiteY15" fmla="*/ 124462 h 69595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7225400" h="695959">
                <a:moveTo>
                  <a:pt x="12700" y="124462"/>
                </a:moveTo>
                <a:lnTo>
                  <a:pt x="12700" y="124462"/>
                </a:lnTo>
                <a:cubicBezTo>
                  <a:pt x="12700" y="62738"/>
                  <a:pt x="62738" y="12700"/>
                  <a:pt x="124461" y="12700"/>
                </a:cubicBezTo>
                <a:lnTo>
                  <a:pt x="7100937" y="12700"/>
                </a:lnTo>
                <a:lnTo>
                  <a:pt x="7100937" y="12700"/>
                </a:lnTo>
                <a:cubicBezTo>
                  <a:pt x="7162661" y="12700"/>
                  <a:pt x="7212699" y="62738"/>
                  <a:pt x="7212699" y="124462"/>
                </a:cubicBezTo>
                <a:cubicBezTo>
                  <a:pt x="7212699" y="124462"/>
                  <a:pt x="7212699" y="124462"/>
                  <a:pt x="7212699" y="124462"/>
                </a:cubicBezTo>
                <a:lnTo>
                  <a:pt x="7212699" y="571498"/>
                </a:lnTo>
                <a:lnTo>
                  <a:pt x="7212699" y="571498"/>
                </a:lnTo>
                <a:cubicBezTo>
                  <a:pt x="7212699" y="633221"/>
                  <a:pt x="7162661" y="683259"/>
                  <a:pt x="7100937" y="683259"/>
                </a:cubicBezTo>
                <a:cubicBezTo>
                  <a:pt x="7100937" y="683259"/>
                  <a:pt x="7100937" y="683259"/>
                  <a:pt x="7100937" y="683259"/>
                </a:cubicBezTo>
                <a:lnTo>
                  <a:pt x="124461" y="683259"/>
                </a:lnTo>
                <a:lnTo>
                  <a:pt x="124461" y="683259"/>
                </a:lnTo>
                <a:cubicBezTo>
                  <a:pt x="62738" y="683259"/>
                  <a:pt x="12700" y="633221"/>
                  <a:pt x="12700" y="571498"/>
                </a:cubicBezTo>
                <a:cubicBezTo>
                  <a:pt x="12700" y="571498"/>
                  <a:pt x="12700" y="571498"/>
                  <a:pt x="12700" y="571498"/>
                </a:cubicBezTo>
                <a:lnTo>
                  <a:pt x="12700" y="124462"/>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17" name="Picture 3"/>
          <p:cNvPicPr>
            <a:picLocks noChangeAspect="1" noChangeArrowheads="1"/>
          </p:cNvPicPr>
          <p:nvPr/>
        </p:nvPicPr>
        <p:blipFill>
          <a:blip r:embed="rId3" cstate="print"/>
          <a:srcRect/>
          <a:stretch>
            <a:fillRect/>
          </a:stretch>
        </p:blipFill>
        <p:spPr bwMode="auto">
          <a:xfrm>
            <a:off x="5853463" y="2708622"/>
            <a:ext cx="575572" cy="599355"/>
          </a:xfrm>
          <a:prstGeom prst="rect">
            <a:avLst/>
          </a:prstGeom>
          <a:noFill/>
        </p:spPr>
      </p:pic>
      <p:pic>
        <p:nvPicPr>
          <p:cNvPr id="18" name="Picture 3"/>
          <p:cNvPicPr>
            <a:picLocks noChangeAspect="1" noChangeArrowheads="1"/>
          </p:cNvPicPr>
          <p:nvPr/>
        </p:nvPicPr>
        <p:blipFill>
          <a:blip r:embed="rId4" cstate="print"/>
          <a:srcRect/>
          <a:stretch>
            <a:fillRect/>
          </a:stretch>
        </p:blipFill>
        <p:spPr bwMode="auto">
          <a:xfrm>
            <a:off x="7265245" y="299678"/>
            <a:ext cx="1227164" cy="772245"/>
          </a:xfrm>
          <a:prstGeom prst="rect">
            <a:avLst/>
          </a:prstGeom>
          <a:noFill/>
        </p:spPr>
      </p:pic>
      <p:pic>
        <p:nvPicPr>
          <p:cNvPr id="19" name="Picture 3"/>
          <p:cNvPicPr>
            <a:picLocks noChangeAspect="1" noChangeArrowheads="1"/>
          </p:cNvPicPr>
          <p:nvPr/>
        </p:nvPicPr>
        <p:blipFill>
          <a:blip r:embed="rId5" cstate="print"/>
          <a:srcRect/>
          <a:stretch>
            <a:fillRect/>
          </a:stretch>
        </p:blipFill>
        <p:spPr bwMode="auto">
          <a:xfrm>
            <a:off x="7276105" y="6316276"/>
            <a:ext cx="499553" cy="207469"/>
          </a:xfrm>
          <a:prstGeom prst="rect">
            <a:avLst/>
          </a:prstGeom>
          <a:noFill/>
        </p:spPr>
      </p:pic>
      <p:sp>
        <p:nvSpPr>
          <p:cNvPr id="2" name="TextBox 1"/>
          <p:cNvSpPr txBox="1"/>
          <p:nvPr/>
        </p:nvSpPr>
        <p:spPr>
          <a:xfrm>
            <a:off x="8166613" y="6304750"/>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15</a:t>
            </a:r>
          </a:p>
        </p:txBody>
      </p:sp>
      <p:sp>
        <p:nvSpPr>
          <p:cNvPr id="20"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21" name="TextBox 1"/>
          <p:cNvSpPr txBox="1"/>
          <p:nvPr/>
        </p:nvSpPr>
        <p:spPr>
          <a:xfrm>
            <a:off x="1281463" y="714615"/>
            <a:ext cx="4479496" cy="386727"/>
          </a:xfrm>
          <a:prstGeom prst="rect">
            <a:avLst/>
          </a:prstGeom>
          <a:noFill/>
        </p:spPr>
        <p:txBody>
          <a:bodyPr wrap="none" lIns="0" tIns="0" rIns="0" bIns="40087" rtlCol="0">
            <a:spAutoFit/>
          </a:bodyPr>
          <a:lstStyle/>
          <a:p>
            <a:pPr>
              <a:lnSpc>
                <a:spcPts val="2718"/>
              </a:lnSpc>
            </a:pPr>
            <a:r>
              <a:rPr lang="en-US" altLang="zh-CN" sz="2500" b="1" dirty="0" smtClean="0">
                <a:solidFill>
                  <a:srgbClr val="666666"/>
                </a:solidFill>
                <a:latin typeface="Times New Roman" pitchFamily="18" charset="0"/>
                <a:cs typeface="Times New Roman" pitchFamily="18" charset="0"/>
              </a:rPr>
              <a:t>iTunes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revenues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are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insignificant</a:t>
            </a:r>
          </a:p>
        </p:txBody>
      </p:sp>
      <p:sp>
        <p:nvSpPr>
          <p:cNvPr id="22" name="TextBox 1"/>
          <p:cNvSpPr txBox="1"/>
          <p:nvPr/>
        </p:nvSpPr>
        <p:spPr>
          <a:xfrm>
            <a:off x="1162005" y="2731674"/>
            <a:ext cx="556243" cy="438023"/>
          </a:xfrm>
          <a:prstGeom prst="rect">
            <a:avLst/>
          </a:prstGeom>
          <a:noFill/>
        </p:spPr>
        <p:txBody>
          <a:bodyPr wrap="none" lIns="0" tIns="0" rIns="0" bIns="40087" rtlCol="0">
            <a:spAutoFit/>
          </a:bodyPr>
          <a:lstStyle/>
          <a:p>
            <a:pPr>
              <a:lnSpc>
                <a:spcPts val="1140"/>
              </a:lnSpc>
            </a:pPr>
            <a:r>
              <a:rPr lang="en-US" altLang="zh-CN" sz="1100" dirty="0" smtClean="0">
                <a:solidFill>
                  <a:srgbClr val="666666"/>
                </a:solidFill>
                <a:latin typeface="Times New Roman" pitchFamily="18" charset="0"/>
                <a:cs typeface="Times New Roman" pitchFamily="18" charset="0"/>
              </a:rPr>
              <a:t>Hardware</a:t>
            </a:r>
          </a:p>
          <a:p>
            <a:pPr>
              <a:lnSpc>
                <a:spcPts val="2017"/>
              </a:lnSpc>
            </a:pPr>
            <a:r>
              <a:rPr lang="en-US" altLang="zh-CN" sz="1100" dirty="0" smtClean="0">
                <a:solidFill>
                  <a:srgbClr val="666666"/>
                </a:solidFill>
                <a:latin typeface="Times New Roman" pitchFamily="18" charset="0"/>
                <a:cs typeface="Times New Roman" pitchFamily="18" charset="0"/>
              </a:rPr>
              <a:t>Software</a:t>
            </a:r>
          </a:p>
        </p:txBody>
      </p:sp>
      <p:sp>
        <p:nvSpPr>
          <p:cNvPr id="23" name="TextBox 1"/>
          <p:cNvSpPr txBox="1"/>
          <p:nvPr/>
        </p:nvSpPr>
        <p:spPr>
          <a:xfrm>
            <a:off x="2508627" y="3054403"/>
            <a:ext cx="376706" cy="280929"/>
          </a:xfrm>
          <a:prstGeom prst="rect">
            <a:avLst/>
          </a:prstGeom>
          <a:noFill/>
        </p:spPr>
        <p:txBody>
          <a:bodyPr wrap="none" lIns="0" tIns="0" rIns="0" bIns="40087" rtlCol="0">
            <a:spAutoFit/>
          </a:bodyPr>
          <a:lstStyle/>
          <a:p>
            <a:pPr>
              <a:lnSpc>
                <a:spcPts val="1754"/>
              </a:lnSpc>
            </a:pPr>
            <a:r>
              <a:rPr lang="en-US" altLang="zh-CN" dirty="0" smtClean="0">
                <a:solidFill>
                  <a:srgbClr val="FFFFFF"/>
                </a:solidFill>
                <a:latin typeface="Times New Roman" pitchFamily="18" charset="0"/>
                <a:cs typeface="Times New Roman" pitchFamily="18" charset="0"/>
              </a:rPr>
              <a:t>82%</a:t>
            </a:r>
          </a:p>
        </p:txBody>
      </p:sp>
      <p:sp>
        <p:nvSpPr>
          <p:cNvPr id="24" name="TextBox 1"/>
          <p:cNvSpPr txBox="1"/>
          <p:nvPr/>
        </p:nvSpPr>
        <p:spPr>
          <a:xfrm>
            <a:off x="3724931" y="3042877"/>
            <a:ext cx="376706" cy="280929"/>
          </a:xfrm>
          <a:prstGeom prst="rect">
            <a:avLst/>
          </a:prstGeom>
          <a:noFill/>
        </p:spPr>
        <p:txBody>
          <a:bodyPr wrap="none" lIns="0" tIns="0" rIns="0" bIns="40087" rtlCol="0">
            <a:spAutoFit/>
          </a:bodyPr>
          <a:lstStyle/>
          <a:p>
            <a:pPr>
              <a:lnSpc>
                <a:spcPts val="1754"/>
              </a:lnSpc>
            </a:pPr>
            <a:r>
              <a:rPr lang="en-US" altLang="zh-CN" dirty="0" smtClean="0">
                <a:solidFill>
                  <a:srgbClr val="FFFFFF"/>
                </a:solidFill>
                <a:latin typeface="Times New Roman" pitchFamily="18" charset="0"/>
                <a:cs typeface="Times New Roman" pitchFamily="18" charset="0"/>
              </a:rPr>
              <a:t>18%</a:t>
            </a:r>
          </a:p>
        </p:txBody>
      </p:sp>
      <p:sp>
        <p:nvSpPr>
          <p:cNvPr id="25" name="TextBox 1"/>
          <p:cNvSpPr txBox="1"/>
          <p:nvPr/>
        </p:nvSpPr>
        <p:spPr>
          <a:xfrm>
            <a:off x="5690565" y="3423237"/>
            <a:ext cx="376706" cy="280929"/>
          </a:xfrm>
          <a:prstGeom prst="rect">
            <a:avLst/>
          </a:prstGeom>
          <a:noFill/>
        </p:spPr>
        <p:txBody>
          <a:bodyPr wrap="none" lIns="0" tIns="0" rIns="0" bIns="40087" rtlCol="0">
            <a:spAutoFit/>
          </a:bodyPr>
          <a:lstStyle/>
          <a:p>
            <a:pPr>
              <a:lnSpc>
                <a:spcPts val="1754"/>
              </a:lnSpc>
            </a:pPr>
            <a:r>
              <a:rPr lang="en-US" altLang="zh-CN" dirty="0" smtClean="0">
                <a:solidFill>
                  <a:srgbClr val="FFFFFF"/>
                </a:solidFill>
                <a:latin typeface="Times New Roman" pitchFamily="18" charset="0"/>
                <a:cs typeface="Times New Roman" pitchFamily="18" charset="0"/>
              </a:rPr>
              <a:t>63%</a:t>
            </a:r>
          </a:p>
        </p:txBody>
      </p:sp>
      <p:sp>
        <p:nvSpPr>
          <p:cNvPr id="26" name="TextBox 1"/>
          <p:cNvSpPr txBox="1"/>
          <p:nvPr/>
        </p:nvSpPr>
        <p:spPr>
          <a:xfrm>
            <a:off x="5321330" y="2835408"/>
            <a:ext cx="376706" cy="280929"/>
          </a:xfrm>
          <a:prstGeom prst="rect">
            <a:avLst/>
          </a:prstGeom>
          <a:noFill/>
        </p:spPr>
        <p:txBody>
          <a:bodyPr wrap="none" lIns="0" tIns="0" rIns="0" bIns="40087" rtlCol="0">
            <a:spAutoFit/>
          </a:bodyPr>
          <a:lstStyle/>
          <a:p>
            <a:pPr>
              <a:lnSpc>
                <a:spcPts val="1754"/>
              </a:lnSpc>
            </a:pPr>
            <a:r>
              <a:rPr lang="en-US" altLang="zh-CN" dirty="0" smtClean="0">
                <a:solidFill>
                  <a:srgbClr val="FFFFFF"/>
                </a:solidFill>
                <a:latin typeface="Times New Roman" pitchFamily="18" charset="0"/>
                <a:cs typeface="Times New Roman" pitchFamily="18" charset="0"/>
              </a:rPr>
              <a:t>37%</a:t>
            </a:r>
          </a:p>
        </p:txBody>
      </p:sp>
      <p:sp>
        <p:nvSpPr>
          <p:cNvPr id="27" name="TextBox 1"/>
          <p:cNvSpPr txBox="1"/>
          <p:nvPr/>
        </p:nvSpPr>
        <p:spPr>
          <a:xfrm>
            <a:off x="7037188" y="2731674"/>
            <a:ext cx="839974" cy="438023"/>
          </a:xfrm>
          <a:prstGeom prst="rect">
            <a:avLst/>
          </a:prstGeom>
          <a:noFill/>
        </p:spPr>
        <p:txBody>
          <a:bodyPr wrap="none" lIns="0" tIns="0" rIns="0" bIns="40087" rtlCol="0">
            <a:spAutoFit/>
          </a:bodyPr>
          <a:lstStyle/>
          <a:p>
            <a:pPr>
              <a:lnSpc>
                <a:spcPts val="1140"/>
              </a:lnSpc>
              <a:tabLst>
                <a:tab pos="122489" algn="l"/>
              </a:tabLst>
            </a:pPr>
            <a:r>
              <a:rPr lang="en-US" altLang="zh-CN" dirty="0" smtClean="0"/>
              <a:t>	</a:t>
            </a:r>
            <a:r>
              <a:rPr lang="en-US" altLang="zh-CN" sz="1100" dirty="0" smtClean="0">
                <a:solidFill>
                  <a:srgbClr val="666666"/>
                </a:solidFill>
                <a:latin typeface="Times New Roman" pitchFamily="18" charset="0"/>
                <a:cs typeface="Times New Roman" pitchFamily="18" charset="0"/>
              </a:rPr>
              <a:t>iTunes</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Store</a:t>
            </a:r>
          </a:p>
          <a:p>
            <a:pPr>
              <a:lnSpc>
                <a:spcPts val="2017"/>
              </a:lnSpc>
              <a:tabLst>
                <a:tab pos="122489" algn="l"/>
              </a:tabLst>
            </a:pPr>
            <a:r>
              <a:rPr lang="en-US" altLang="zh-CN" sz="1100" dirty="0" smtClean="0">
                <a:solidFill>
                  <a:srgbClr val="666666"/>
                </a:solidFill>
                <a:latin typeface="Times New Roman" pitchFamily="18" charset="0"/>
                <a:cs typeface="Times New Roman" pitchFamily="18" charset="0"/>
              </a:rPr>
              <a:t>Other</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software</a:t>
            </a:r>
          </a:p>
        </p:txBody>
      </p:sp>
      <p:sp>
        <p:nvSpPr>
          <p:cNvPr id="28" name="TextBox 1"/>
          <p:cNvSpPr txBox="1"/>
          <p:nvPr/>
        </p:nvSpPr>
        <p:spPr>
          <a:xfrm>
            <a:off x="738470" y="6396958"/>
            <a:ext cx="1054776" cy="130247"/>
          </a:xfrm>
          <a:prstGeom prst="rect">
            <a:avLst/>
          </a:prstGeom>
          <a:noFill/>
        </p:spPr>
        <p:txBody>
          <a:bodyPr wrap="none" lIns="0" tIns="0" rIns="0" bIns="40087" rtlCol="0">
            <a:spAutoFit/>
          </a:bodyPr>
          <a:lstStyle/>
          <a:p>
            <a:pPr>
              <a:lnSpc>
                <a:spcPts val="701"/>
              </a:lnSpc>
            </a:pPr>
            <a:r>
              <a:rPr lang="en-US" altLang="zh-CN" sz="700" dirty="0" smtClean="0">
                <a:solidFill>
                  <a:srgbClr val="666666"/>
                </a:solidFill>
                <a:latin typeface="Times New Roman" pitchFamily="18" charset="0"/>
                <a:cs typeface="Times New Roman" pitchFamily="18" charset="0"/>
              </a:rPr>
              <a:t>Source: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Apple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annual</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reports</a:t>
            </a:r>
          </a:p>
        </p:txBody>
      </p:sp>
      <p:sp>
        <p:nvSpPr>
          <p:cNvPr id="29" name="TextBox 1"/>
          <p:cNvSpPr txBox="1"/>
          <p:nvPr/>
        </p:nvSpPr>
        <p:spPr>
          <a:xfrm>
            <a:off x="1900475" y="4379899"/>
            <a:ext cx="6771726" cy="1976906"/>
          </a:xfrm>
          <a:prstGeom prst="rect">
            <a:avLst/>
          </a:prstGeom>
          <a:noFill/>
        </p:spPr>
        <p:txBody>
          <a:bodyPr wrap="none" lIns="0" tIns="0" rIns="0" bIns="40087" rtlCol="0">
            <a:spAutoFit/>
          </a:bodyPr>
          <a:lstStyle/>
          <a:p>
            <a:pPr>
              <a:lnSpc>
                <a:spcPts val="1315"/>
              </a:lnSpc>
              <a:tabLst>
                <a:tab pos="1737116" algn="l"/>
                <a:tab pos="6391697"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Revenue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Distribution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2009</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367"/>
              </a:lnSpc>
              <a:tabLst>
                <a:tab pos="1737116" algn="l"/>
                <a:tab pos="6391697" algn="l"/>
              </a:tabLst>
            </a:pPr>
            <a:r>
              <a:rPr lang="en-US" altLang="zh-CN" sz="1400" dirty="0" smtClean="0">
                <a:solidFill>
                  <a:srgbClr val="666666"/>
                </a:solidFill>
                <a:latin typeface="Times New Roman" pitchFamily="18" charset="0"/>
                <a:cs typeface="Times New Roman" pitchFamily="18" charset="0"/>
              </a:rPr>
              <a:t>The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iTunes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Store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represented</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only</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11</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of</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Apple’s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revenues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in</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2009.</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491"/>
              </a:lnSpc>
              <a:tabLst>
                <a:tab pos="1737116" algn="l"/>
                <a:tab pos="6391697" algn="l"/>
              </a:tabLst>
            </a:pPr>
            <a:r>
              <a:rPr lang="en-US" altLang="zh-CN" dirty="0" smtClean="0"/>
              <a:t>		</a:t>
            </a:r>
            <a:r>
              <a:rPr lang="en-US" altLang="zh-CN" sz="900" dirty="0" smtClean="0">
                <a:solidFill>
                  <a:srgbClr val="B2B2B2"/>
                </a:solidFill>
                <a:latin typeface="Times New Roman" pitchFamily="18" charset="0"/>
                <a:cs typeface="Times New Roman" pitchFamily="18" charset="0"/>
              </a:rPr>
              <a:t>..…….</a:t>
            </a:r>
          </a:p>
        </p:txBody>
      </p:sp>
      <p:sp>
        <p:nvSpPr>
          <p:cNvPr id="30" name="TextBox 1"/>
          <p:cNvSpPr txBox="1"/>
          <p:nvPr/>
        </p:nvSpPr>
        <p:spPr>
          <a:xfrm>
            <a:off x="6472475" y="3526971"/>
            <a:ext cx="461665" cy="207191"/>
          </a:xfrm>
          <a:prstGeom prst="rect">
            <a:avLst/>
          </a:prstGeom>
          <a:noFill/>
        </p:spPr>
        <p:txBody>
          <a:bodyPr wrap="none" lIns="0" tIns="0" rIns="0" bIns="40087" rtlCol="0">
            <a:spAutoFit/>
          </a:bodyPr>
          <a:lstStyle/>
          <a:p>
            <a:pPr>
              <a:lnSpc>
                <a:spcPts val="1315"/>
              </a:lnSpc>
            </a:pPr>
            <a:r>
              <a:rPr lang="en-US" altLang="zh-CN" sz="1200" dirty="0" smtClean="0">
                <a:solidFill>
                  <a:srgbClr val="666666"/>
                </a:solidFill>
                <a:latin typeface="Times New Roman" pitchFamily="18" charset="0"/>
                <a:cs typeface="Times New Roman" pitchFamily="18" charset="0"/>
              </a:rPr>
              <a:t>$4.1</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bn</a:t>
            </a:r>
          </a:p>
        </p:txBody>
      </p:sp>
      <p:sp>
        <p:nvSpPr>
          <p:cNvPr id="31" name="TextBox 1"/>
          <p:cNvSpPr txBox="1"/>
          <p:nvPr/>
        </p:nvSpPr>
        <p:spPr>
          <a:xfrm>
            <a:off x="4257064" y="2581835"/>
            <a:ext cx="461665" cy="207191"/>
          </a:xfrm>
          <a:prstGeom prst="rect">
            <a:avLst/>
          </a:prstGeom>
          <a:noFill/>
        </p:spPr>
        <p:txBody>
          <a:bodyPr wrap="none" lIns="0" tIns="0" rIns="0" bIns="40087" rtlCol="0">
            <a:spAutoFit/>
          </a:bodyPr>
          <a:lstStyle/>
          <a:p>
            <a:pPr>
              <a:lnSpc>
                <a:spcPts val="1315"/>
              </a:lnSpc>
            </a:pPr>
            <a:r>
              <a:rPr lang="en-US" altLang="zh-CN" sz="1200" dirty="0" smtClean="0">
                <a:solidFill>
                  <a:srgbClr val="666666"/>
                </a:solidFill>
                <a:latin typeface="Times New Roman" pitchFamily="18" charset="0"/>
                <a:cs typeface="Times New Roman" pitchFamily="18" charset="0"/>
              </a:rPr>
              <a:t>$6.6</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bn</a:t>
            </a:r>
          </a:p>
        </p:txBody>
      </p:sp>
      <p:sp>
        <p:nvSpPr>
          <p:cNvPr id="1024" name="TextBox 1"/>
          <p:cNvSpPr txBox="1"/>
          <p:nvPr/>
        </p:nvSpPr>
        <p:spPr>
          <a:xfrm>
            <a:off x="1585539" y="3596128"/>
            <a:ext cx="423193" cy="207191"/>
          </a:xfrm>
          <a:prstGeom prst="rect">
            <a:avLst/>
          </a:prstGeom>
          <a:noFill/>
        </p:spPr>
        <p:txBody>
          <a:bodyPr wrap="none" lIns="0" tIns="0" rIns="0" bIns="40087" rtlCol="0">
            <a:spAutoFit/>
          </a:bodyPr>
          <a:lstStyle/>
          <a:p>
            <a:pPr>
              <a:lnSpc>
                <a:spcPts val="1315"/>
              </a:lnSpc>
            </a:pPr>
            <a:r>
              <a:rPr lang="en-US" altLang="zh-CN" sz="1200" dirty="0" smtClean="0">
                <a:solidFill>
                  <a:srgbClr val="666666"/>
                </a:solidFill>
                <a:latin typeface="Times New Roman" pitchFamily="18" charset="0"/>
                <a:cs typeface="Times New Roman" pitchFamily="18" charset="0"/>
              </a:rPr>
              <a:t>$30</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bn</a:t>
            </a:r>
          </a:p>
        </p:txBody>
      </p:sp>
      <p:sp>
        <p:nvSpPr>
          <p:cNvPr id="35" name="投影片編號版面配置區 34"/>
          <p:cNvSpPr>
            <a:spLocks noGrp="1"/>
          </p:cNvSpPr>
          <p:nvPr>
            <p:ph type="sldNum" sz="quarter" idx="12"/>
          </p:nvPr>
        </p:nvSpPr>
        <p:spPr/>
        <p:txBody>
          <a:bodyPr/>
          <a:lstStyle/>
          <a:p>
            <a:pPr>
              <a:defRPr/>
            </a:pPr>
            <a:fld id="{8278A42D-3233-4C27-8266-CD8F709F771F}" type="slidenum">
              <a:rPr lang="en-US" altLang="zh-TW" smtClean="0"/>
              <a:pPr>
                <a:defRPr/>
              </a:pPr>
              <a:t>73</a:t>
            </a:fld>
            <a:endParaRPr lang="en-US" altLang="zh-TW"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1481373" y="4385557"/>
            <a:ext cx="6178489" cy="645459"/>
          </a:xfrm>
          <a:custGeom>
            <a:avLst/>
            <a:gdLst>
              <a:gd name="connsiteX0" fmla="*/ 12700 w 7225400"/>
              <a:gd name="connsiteY0" fmla="*/ 127001 h 711200"/>
              <a:gd name="connsiteX1" fmla="*/ 12700 w 7225400"/>
              <a:gd name="connsiteY1" fmla="*/ 127001 h 711200"/>
              <a:gd name="connsiteX2" fmla="*/ 127001 w 7225400"/>
              <a:gd name="connsiteY2" fmla="*/ 12700 h 711200"/>
              <a:gd name="connsiteX3" fmla="*/ 7098397 w 7225400"/>
              <a:gd name="connsiteY3" fmla="*/ 12700 h 711200"/>
              <a:gd name="connsiteX4" fmla="*/ 7098397 w 7225400"/>
              <a:gd name="connsiteY4" fmla="*/ 12700 h 711200"/>
              <a:gd name="connsiteX5" fmla="*/ 7212699 w 7225400"/>
              <a:gd name="connsiteY5" fmla="*/ 127001 h 711200"/>
              <a:gd name="connsiteX6" fmla="*/ 7212699 w 7225400"/>
              <a:gd name="connsiteY6" fmla="*/ 127001 h 711200"/>
              <a:gd name="connsiteX7" fmla="*/ 7212699 w 7225400"/>
              <a:gd name="connsiteY7" fmla="*/ 584197 h 711200"/>
              <a:gd name="connsiteX8" fmla="*/ 7212699 w 7225400"/>
              <a:gd name="connsiteY8" fmla="*/ 584197 h 711200"/>
              <a:gd name="connsiteX9" fmla="*/ 7098397 w 7225400"/>
              <a:gd name="connsiteY9" fmla="*/ 698500 h 711200"/>
              <a:gd name="connsiteX10" fmla="*/ 7098397 w 7225400"/>
              <a:gd name="connsiteY10" fmla="*/ 698500 h 711200"/>
              <a:gd name="connsiteX11" fmla="*/ 127001 w 7225400"/>
              <a:gd name="connsiteY11" fmla="*/ 698500 h 711200"/>
              <a:gd name="connsiteX12" fmla="*/ 127001 w 7225400"/>
              <a:gd name="connsiteY12" fmla="*/ 698500 h 711200"/>
              <a:gd name="connsiteX13" fmla="*/ 12700 w 7225400"/>
              <a:gd name="connsiteY13" fmla="*/ 584197 h 711200"/>
              <a:gd name="connsiteX14" fmla="*/ 12700 w 7225400"/>
              <a:gd name="connsiteY14" fmla="*/ 584197 h 711200"/>
              <a:gd name="connsiteX15" fmla="*/ 12700 w 7225400"/>
              <a:gd name="connsiteY15" fmla="*/ 127001 h 7112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7225400" h="711200">
                <a:moveTo>
                  <a:pt x="12700" y="127001"/>
                </a:moveTo>
                <a:lnTo>
                  <a:pt x="12700" y="127001"/>
                </a:lnTo>
                <a:cubicBezTo>
                  <a:pt x="12700" y="63874"/>
                  <a:pt x="63874" y="12700"/>
                  <a:pt x="127001" y="12700"/>
                </a:cubicBezTo>
                <a:lnTo>
                  <a:pt x="7098397" y="12700"/>
                </a:lnTo>
                <a:lnTo>
                  <a:pt x="7098397" y="12700"/>
                </a:lnTo>
                <a:cubicBezTo>
                  <a:pt x="7161525" y="12700"/>
                  <a:pt x="7212699" y="63874"/>
                  <a:pt x="7212699" y="127001"/>
                </a:cubicBezTo>
                <a:cubicBezTo>
                  <a:pt x="7212699" y="127001"/>
                  <a:pt x="7212699" y="127001"/>
                  <a:pt x="7212699" y="127001"/>
                </a:cubicBezTo>
                <a:lnTo>
                  <a:pt x="7212699" y="584197"/>
                </a:lnTo>
                <a:lnTo>
                  <a:pt x="7212699" y="584197"/>
                </a:lnTo>
                <a:cubicBezTo>
                  <a:pt x="7212699" y="647324"/>
                  <a:pt x="7161525" y="698500"/>
                  <a:pt x="7098397" y="698500"/>
                </a:cubicBezTo>
                <a:cubicBezTo>
                  <a:pt x="7098397" y="698500"/>
                  <a:pt x="7098397" y="698500"/>
                  <a:pt x="7098397" y="698500"/>
                </a:cubicBezTo>
                <a:lnTo>
                  <a:pt x="127001" y="698500"/>
                </a:lnTo>
                <a:lnTo>
                  <a:pt x="127001" y="698500"/>
                </a:lnTo>
                <a:cubicBezTo>
                  <a:pt x="63874" y="698500"/>
                  <a:pt x="12700" y="647324"/>
                  <a:pt x="12700" y="584197"/>
                </a:cubicBezTo>
                <a:cubicBezTo>
                  <a:pt x="12700" y="584197"/>
                  <a:pt x="12700" y="584197"/>
                  <a:pt x="12700" y="584197"/>
                </a:cubicBezTo>
                <a:lnTo>
                  <a:pt x="12700" y="127001"/>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2888722" y="5278931"/>
            <a:ext cx="629872" cy="680037"/>
          </a:xfrm>
          <a:prstGeom prst="rect">
            <a:avLst/>
          </a:prstGeom>
          <a:noFill/>
        </p:spPr>
      </p:pic>
      <p:pic>
        <p:nvPicPr>
          <p:cNvPr id="6" name="Picture 3"/>
          <p:cNvPicPr>
            <a:picLocks noChangeAspect="1" noChangeArrowheads="1"/>
          </p:cNvPicPr>
          <p:nvPr/>
        </p:nvPicPr>
        <p:blipFill>
          <a:blip r:embed="rId4" cstate="print"/>
          <a:srcRect/>
          <a:stretch>
            <a:fillRect/>
          </a:stretch>
        </p:blipFill>
        <p:spPr bwMode="auto">
          <a:xfrm>
            <a:off x="3757510" y="5278931"/>
            <a:ext cx="640732" cy="680037"/>
          </a:xfrm>
          <a:prstGeom prst="rect">
            <a:avLst/>
          </a:prstGeom>
          <a:noFill/>
        </p:spPr>
      </p:pic>
      <p:pic>
        <p:nvPicPr>
          <p:cNvPr id="7" name="Picture 3"/>
          <p:cNvPicPr>
            <a:picLocks noChangeAspect="1" noChangeArrowheads="1"/>
          </p:cNvPicPr>
          <p:nvPr/>
        </p:nvPicPr>
        <p:blipFill>
          <a:blip r:embed="rId5" cstate="print"/>
          <a:srcRect/>
          <a:stretch>
            <a:fillRect/>
          </a:stretch>
        </p:blipFill>
        <p:spPr bwMode="auto">
          <a:xfrm>
            <a:off x="4637159" y="5278931"/>
            <a:ext cx="749330" cy="680037"/>
          </a:xfrm>
          <a:prstGeom prst="rect">
            <a:avLst/>
          </a:prstGeom>
          <a:noFill/>
        </p:spPr>
      </p:pic>
      <p:pic>
        <p:nvPicPr>
          <p:cNvPr id="8" name="Picture 3"/>
          <p:cNvPicPr>
            <a:picLocks noChangeAspect="1" noChangeArrowheads="1"/>
          </p:cNvPicPr>
          <p:nvPr/>
        </p:nvPicPr>
        <p:blipFill>
          <a:blip r:embed="rId6" cstate="print"/>
          <a:srcRect/>
          <a:stretch>
            <a:fillRect/>
          </a:stretch>
        </p:blipFill>
        <p:spPr bwMode="auto">
          <a:xfrm>
            <a:off x="5625406" y="5278931"/>
            <a:ext cx="629872" cy="680037"/>
          </a:xfrm>
          <a:prstGeom prst="rect">
            <a:avLst/>
          </a:prstGeom>
          <a:noFill/>
        </p:spPr>
      </p:pic>
      <p:pic>
        <p:nvPicPr>
          <p:cNvPr id="9" name="Picture 3"/>
          <p:cNvPicPr>
            <a:picLocks noChangeAspect="1" noChangeArrowheads="1"/>
          </p:cNvPicPr>
          <p:nvPr/>
        </p:nvPicPr>
        <p:blipFill>
          <a:blip r:embed="rId7" cstate="print"/>
          <a:srcRect/>
          <a:stretch>
            <a:fillRect/>
          </a:stretch>
        </p:blipFill>
        <p:spPr bwMode="auto">
          <a:xfrm>
            <a:off x="7265245" y="299678"/>
            <a:ext cx="1227164" cy="772245"/>
          </a:xfrm>
          <a:prstGeom prst="rect">
            <a:avLst/>
          </a:prstGeom>
          <a:noFill/>
        </p:spPr>
      </p:pic>
      <p:pic>
        <p:nvPicPr>
          <p:cNvPr id="10" name="Picture 3"/>
          <p:cNvPicPr>
            <a:picLocks noChangeAspect="1" noChangeArrowheads="1"/>
          </p:cNvPicPr>
          <p:nvPr/>
        </p:nvPicPr>
        <p:blipFill>
          <a:blip r:embed="rId8" cstate="print"/>
          <a:srcRect/>
          <a:stretch>
            <a:fillRect/>
          </a:stretch>
        </p:blipFill>
        <p:spPr bwMode="auto">
          <a:xfrm>
            <a:off x="7276105" y="6316276"/>
            <a:ext cx="499553" cy="207469"/>
          </a:xfrm>
          <a:prstGeom prst="rect">
            <a:avLst/>
          </a:prstGeom>
          <a:noFill/>
        </p:spPr>
      </p:pic>
      <p:sp>
        <p:nvSpPr>
          <p:cNvPr id="2" name="TextBox 1"/>
          <p:cNvSpPr txBox="1"/>
          <p:nvPr/>
        </p:nvSpPr>
        <p:spPr>
          <a:xfrm>
            <a:off x="8166613" y="6304750"/>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16</a:t>
            </a:r>
          </a:p>
        </p:txBody>
      </p:sp>
      <p:sp>
        <p:nvSpPr>
          <p:cNvPr id="11"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12" name="TextBox 1"/>
          <p:cNvSpPr txBox="1"/>
          <p:nvPr/>
        </p:nvSpPr>
        <p:spPr>
          <a:xfrm>
            <a:off x="1281463" y="530198"/>
            <a:ext cx="4353436" cy="771448"/>
          </a:xfrm>
          <a:prstGeom prst="rect">
            <a:avLst/>
          </a:prstGeom>
          <a:noFill/>
        </p:spPr>
        <p:txBody>
          <a:bodyPr wrap="none" lIns="0" tIns="0" rIns="0" bIns="40087" rtlCol="0">
            <a:spAutoFit/>
          </a:bodyPr>
          <a:lstStyle/>
          <a:p>
            <a:pPr>
              <a:lnSpc>
                <a:spcPts val="2718"/>
              </a:lnSpc>
            </a:pPr>
            <a:r>
              <a:rPr lang="en-US" altLang="zh-CN" sz="2500" b="1" dirty="0" smtClean="0">
                <a:solidFill>
                  <a:srgbClr val="666666"/>
                </a:solidFill>
                <a:latin typeface="Times New Roman" pitchFamily="18" charset="0"/>
                <a:cs typeface="Times New Roman" pitchFamily="18" charset="0"/>
              </a:rPr>
              <a:t>Case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study:</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App</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Store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revenues</a:t>
            </a:r>
          </a:p>
          <a:p>
            <a:pPr>
              <a:lnSpc>
                <a:spcPts val="2981"/>
              </a:lnSpc>
            </a:pPr>
            <a:r>
              <a:rPr lang="en-US" altLang="zh-CN" sz="2500" b="1" dirty="0" smtClean="0">
                <a:solidFill>
                  <a:srgbClr val="666666"/>
                </a:solidFill>
                <a:latin typeface="Times New Roman" pitchFamily="18" charset="0"/>
                <a:cs typeface="Times New Roman" pitchFamily="18" charset="0"/>
              </a:rPr>
              <a:t>are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drop</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in</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the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bucket</a:t>
            </a:r>
          </a:p>
        </p:txBody>
      </p:sp>
      <p:sp>
        <p:nvSpPr>
          <p:cNvPr id="13" name="TextBox 1"/>
          <p:cNvSpPr txBox="1"/>
          <p:nvPr/>
        </p:nvSpPr>
        <p:spPr>
          <a:xfrm>
            <a:off x="1205444" y="2132319"/>
            <a:ext cx="1656223" cy="1117696"/>
          </a:xfrm>
          <a:prstGeom prst="rect">
            <a:avLst/>
          </a:prstGeom>
          <a:noFill/>
        </p:spPr>
        <p:txBody>
          <a:bodyPr wrap="none" lIns="0" tIns="0" rIns="0" bIns="40087" rtlCol="0">
            <a:spAutoFit/>
          </a:bodyPr>
          <a:lstStyle/>
          <a:p>
            <a:pPr>
              <a:lnSpc>
                <a:spcPts val="4296"/>
              </a:lnSpc>
              <a:tabLst>
                <a:tab pos="935370" algn="l"/>
              </a:tabLst>
            </a:pPr>
            <a:r>
              <a:rPr lang="en-US" altLang="zh-CN" sz="3900" b="1" dirty="0" smtClean="0">
                <a:solidFill>
                  <a:srgbClr val="666666"/>
                </a:solidFill>
                <a:latin typeface="Times New Roman" pitchFamily="18" charset="0"/>
                <a:cs typeface="Times New Roman" pitchFamily="18" charset="0"/>
              </a:rPr>
              <a:t>$6.8</a:t>
            </a:r>
            <a:r>
              <a:rPr lang="en-US" altLang="zh-CN" sz="3900" dirty="0" smtClean="0">
                <a:latin typeface="Times New Roman" pitchFamily="18" charset="0"/>
                <a:cs typeface="Times New Roman" pitchFamily="18" charset="0"/>
              </a:rPr>
              <a:t> </a:t>
            </a:r>
            <a:r>
              <a:rPr lang="en-US" altLang="zh-CN" sz="3900" b="1" dirty="0" smtClean="0">
                <a:solidFill>
                  <a:srgbClr val="666666"/>
                </a:solidFill>
                <a:latin typeface="Times New Roman" pitchFamily="18" charset="0"/>
                <a:cs typeface="Times New Roman" pitchFamily="18" charset="0"/>
              </a:rPr>
              <a:t>bn</a:t>
            </a:r>
          </a:p>
          <a:p>
            <a:pPr>
              <a:lnSpc>
                <a:spcPts val="877"/>
              </a:lnSpc>
            </a:pPr>
            <a:endParaRPr lang="en-US" altLang="zh-CN" dirty="0" smtClean="0"/>
          </a:p>
          <a:p>
            <a:pPr>
              <a:lnSpc>
                <a:spcPts val="877"/>
              </a:lnSpc>
            </a:pPr>
            <a:endParaRPr lang="en-US" altLang="zh-CN" dirty="0" smtClean="0"/>
          </a:p>
          <a:p>
            <a:pPr>
              <a:lnSpc>
                <a:spcPts val="2280"/>
              </a:lnSpc>
              <a:tabLst>
                <a:tab pos="935370" algn="l"/>
              </a:tabLst>
            </a:pPr>
            <a:r>
              <a:rPr lang="en-US" altLang="zh-CN" dirty="0" smtClean="0"/>
              <a:t>	</a:t>
            </a:r>
            <a:r>
              <a:rPr lang="en-US" altLang="zh-CN" sz="1800" b="1" dirty="0" smtClean="0">
                <a:solidFill>
                  <a:srgbClr val="666666"/>
                </a:solidFill>
                <a:latin typeface="Times New Roman" pitchFamily="18" charset="0"/>
                <a:cs typeface="Times New Roman" pitchFamily="18" charset="0"/>
              </a:rPr>
              <a:t>$400</a:t>
            </a:r>
            <a:r>
              <a:rPr lang="en-US" altLang="zh-CN" sz="1800" dirty="0" smtClean="0">
                <a:latin typeface="Times New Roman" pitchFamily="18" charset="0"/>
                <a:cs typeface="Times New Roman" pitchFamily="18" charset="0"/>
              </a:rPr>
              <a:t> </a:t>
            </a:r>
            <a:r>
              <a:rPr lang="en-US" altLang="zh-CN" sz="1800" b="1" dirty="0" smtClean="0">
                <a:solidFill>
                  <a:srgbClr val="666666"/>
                </a:solidFill>
                <a:latin typeface="Times New Roman" pitchFamily="18" charset="0"/>
                <a:cs typeface="Times New Roman" pitchFamily="18" charset="0"/>
              </a:rPr>
              <a:t>m</a:t>
            </a:r>
          </a:p>
        </p:txBody>
      </p:sp>
      <p:sp>
        <p:nvSpPr>
          <p:cNvPr id="14" name="TextBox 1"/>
          <p:cNvSpPr txBox="1"/>
          <p:nvPr/>
        </p:nvSpPr>
        <p:spPr>
          <a:xfrm>
            <a:off x="3214518" y="2155371"/>
            <a:ext cx="4618252" cy="1066400"/>
          </a:xfrm>
          <a:prstGeom prst="rect">
            <a:avLst/>
          </a:prstGeom>
          <a:noFill/>
        </p:spPr>
        <p:txBody>
          <a:bodyPr wrap="none" lIns="0" tIns="0" rIns="0" bIns="40087" rtlCol="0">
            <a:spAutoFit/>
          </a:bodyPr>
          <a:lstStyle/>
          <a:p>
            <a:pPr>
              <a:lnSpc>
                <a:spcPts val="1754"/>
              </a:lnSpc>
            </a:pPr>
            <a:r>
              <a:rPr lang="en-US" altLang="zh-CN" dirty="0" smtClean="0">
                <a:solidFill>
                  <a:srgbClr val="666666"/>
                </a:solidFill>
                <a:latin typeface="Times New Roman" pitchFamily="18" charset="0"/>
                <a:cs typeface="Times New Roman" pitchFamily="18" charset="0"/>
              </a:rPr>
              <a:t>Revenues</a:t>
            </a:r>
            <a:r>
              <a:rPr lang="en-US" altLang="zh-CN" dirty="0" smtClean="0">
                <a:latin typeface="Times New Roman" pitchFamily="18" charset="0"/>
                <a:cs typeface="Times New Roman" pitchFamily="18" charset="0"/>
              </a:rPr>
              <a:t> </a:t>
            </a:r>
            <a:r>
              <a:rPr lang="en-US" altLang="zh-CN" dirty="0" smtClean="0">
                <a:solidFill>
                  <a:srgbClr val="666666"/>
                </a:solidFill>
                <a:latin typeface="Times New Roman" pitchFamily="18" charset="0"/>
                <a:cs typeface="Times New Roman" pitchFamily="18" charset="0"/>
              </a:rPr>
              <a:t>generated</a:t>
            </a:r>
            <a:r>
              <a:rPr lang="en-US" altLang="zh-CN" dirty="0" smtClean="0">
                <a:latin typeface="Times New Roman" pitchFamily="18" charset="0"/>
                <a:cs typeface="Times New Roman" pitchFamily="18" charset="0"/>
              </a:rPr>
              <a:t> </a:t>
            </a:r>
            <a:r>
              <a:rPr lang="en-US" altLang="zh-CN" dirty="0" smtClean="0">
                <a:solidFill>
                  <a:srgbClr val="666666"/>
                </a:solidFill>
                <a:latin typeface="Times New Roman" pitchFamily="18" charset="0"/>
                <a:cs typeface="Times New Roman" pitchFamily="18" charset="0"/>
              </a:rPr>
              <a:t>by</a:t>
            </a:r>
            <a:r>
              <a:rPr lang="en-US" altLang="zh-CN" dirty="0" smtClean="0">
                <a:latin typeface="Times New Roman" pitchFamily="18" charset="0"/>
                <a:cs typeface="Times New Roman" pitchFamily="18" charset="0"/>
              </a:rPr>
              <a:t> </a:t>
            </a:r>
            <a:r>
              <a:rPr lang="en-US" altLang="zh-CN" dirty="0" smtClean="0">
                <a:solidFill>
                  <a:srgbClr val="666666"/>
                </a:solidFill>
                <a:latin typeface="Times New Roman" pitchFamily="18" charset="0"/>
                <a:cs typeface="Times New Roman" pitchFamily="18" charset="0"/>
              </a:rPr>
              <a:t>iPhone</a:t>
            </a:r>
            <a:r>
              <a:rPr lang="en-US" altLang="zh-CN" dirty="0" smtClean="0">
                <a:latin typeface="Times New Roman" pitchFamily="18" charset="0"/>
                <a:cs typeface="Times New Roman" pitchFamily="18" charset="0"/>
              </a:rPr>
              <a:t> </a:t>
            </a:r>
            <a:r>
              <a:rPr lang="en-US" altLang="zh-CN" dirty="0" smtClean="0">
                <a:solidFill>
                  <a:srgbClr val="666666"/>
                </a:solidFill>
                <a:latin typeface="Times New Roman" pitchFamily="18" charset="0"/>
                <a:cs typeface="Times New Roman" pitchFamily="18" charset="0"/>
              </a:rPr>
              <a:t>(hardware)</a:t>
            </a:r>
            <a:r>
              <a:rPr lang="en-US" altLang="zh-CN" dirty="0" smtClean="0">
                <a:latin typeface="Times New Roman" pitchFamily="18" charset="0"/>
                <a:cs typeface="Times New Roman" pitchFamily="18" charset="0"/>
              </a:rPr>
              <a:t> </a:t>
            </a:r>
            <a:r>
              <a:rPr lang="en-US" altLang="zh-CN" dirty="0" smtClean="0">
                <a:solidFill>
                  <a:srgbClr val="666666"/>
                </a:solidFill>
                <a:latin typeface="Times New Roman" pitchFamily="18" charset="0"/>
                <a:cs typeface="Times New Roman" pitchFamily="18" charset="0"/>
              </a:rPr>
              <a:t>sales</a:t>
            </a:r>
            <a:r>
              <a:rPr lang="en-US" altLang="zh-CN" dirty="0" smtClean="0">
                <a:latin typeface="Times New Roman" pitchFamily="18" charset="0"/>
                <a:cs typeface="Times New Roman" pitchFamily="18" charset="0"/>
              </a:rPr>
              <a:t> </a:t>
            </a:r>
            <a:r>
              <a:rPr lang="en-US" altLang="zh-CN" b="1" dirty="0" smtClean="0">
                <a:solidFill>
                  <a:srgbClr val="666666"/>
                </a:solidFill>
                <a:latin typeface="Times New Roman" pitchFamily="18" charset="0"/>
                <a:cs typeface="Times New Roman" pitchFamily="18" charset="0"/>
              </a:rPr>
              <a:t>in</a:t>
            </a:r>
            <a:r>
              <a:rPr lang="en-US" altLang="zh-CN" dirty="0" smtClean="0">
                <a:latin typeface="Times New Roman" pitchFamily="18" charset="0"/>
                <a:cs typeface="Times New Roman" pitchFamily="18" charset="0"/>
              </a:rPr>
              <a:t> </a:t>
            </a:r>
            <a:r>
              <a:rPr lang="en-US" altLang="zh-CN" b="1" dirty="0" smtClean="0">
                <a:solidFill>
                  <a:srgbClr val="666666"/>
                </a:solidFill>
                <a:latin typeface="Times New Roman" pitchFamily="18" charset="0"/>
                <a:cs typeface="Times New Roman" pitchFamily="18" charset="0"/>
              </a:rPr>
              <a:t>2009</a:t>
            </a:r>
          </a:p>
          <a:p>
            <a:pPr>
              <a:lnSpc>
                <a:spcPts val="1929"/>
              </a:lnSpc>
            </a:pPr>
            <a:r>
              <a:rPr lang="en-US" altLang="zh-CN" dirty="0" smtClean="0">
                <a:solidFill>
                  <a:srgbClr val="666666"/>
                </a:solidFill>
                <a:latin typeface="Times New Roman" pitchFamily="18" charset="0"/>
                <a:cs typeface="Times New Roman" pitchFamily="18" charset="0"/>
              </a:rPr>
              <a:t>(22</a:t>
            </a:r>
            <a:r>
              <a:rPr lang="en-US" altLang="zh-CN" dirty="0" smtClean="0">
                <a:latin typeface="Times New Roman" pitchFamily="18" charset="0"/>
                <a:cs typeface="Times New Roman" pitchFamily="18" charset="0"/>
              </a:rPr>
              <a:t> </a:t>
            </a:r>
            <a:r>
              <a:rPr lang="en-US" altLang="zh-CN" dirty="0" smtClean="0">
                <a:solidFill>
                  <a:srgbClr val="666666"/>
                </a:solidFill>
                <a:latin typeface="Times New Roman" pitchFamily="18" charset="0"/>
                <a:cs typeface="Times New Roman" pitchFamily="18" charset="0"/>
              </a:rPr>
              <a:t>%</a:t>
            </a:r>
            <a:r>
              <a:rPr lang="en-US" altLang="zh-CN" dirty="0" smtClean="0">
                <a:latin typeface="Times New Roman" pitchFamily="18" charset="0"/>
                <a:cs typeface="Times New Roman" pitchFamily="18" charset="0"/>
              </a:rPr>
              <a:t> </a:t>
            </a:r>
            <a:r>
              <a:rPr lang="en-US" altLang="zh-CN" dirty="0" smtClean="0">
                <a:solidFill>
                  <a:srgbClr val="666666"/>
                </a:solidFill>
                <a:latin typeface="Times New Roman" pitchFamily="18" charset="0"/>
                <a:cs typeface="Times New Roman" pitchFamily="18" charset="0"/>
              </a:rPr>
              <a:t>of</a:t>
            </a:r>
            <a:r>
              <a:rPr lang="en-US" altLang="zh-CN" dirty="0" smtClean="0">
                <a:latin typeface="Times New Roman" pitchFamily="18" charset="0"/>
                <a:cs typeface="Times New Roman" pitchFamily="18" charset="0"/>
              </a:rPr>
              <a:t> </a:t>
            </a:r>
            <a:r>
              <a:rPr lang="en-US" altLang="zh-CN" dirty="0" smtClean="0">
                <a:solidFill>
                  <a:srgbClr val="666666"/>
                </a:solidFill>
                <a:latin typeface="Times New Roman" pitchFamily="18" charset="0"/>
                <a:cs typeface="Times New Roman" pitchFamily="18" charset="0"/>
              </a:rPr>
              <a:t>Apple’s</a:t>
            </a:r>
            <a:r>
              <a:rPr lang="en-US" altLang="zh-CN" dirty="0" smtClean="0">
                <a:latin typeface="Times New Roman" pitchFamily="18" charset="0"/>
                <a:cs typeface="Times New Roman" pitchFamily="18" charset="0"/>
              </a:rPr>
              <a:t> </a:t>
            </a:r>
            <a:r>
              <a:rPr lang="en-US" altLang="zh-CN" dirty="0" smtClean="0">
                <a:solidFill>
                  <a:srgbClr val="666666"/>
                </a:solidFill>
                <a:latin typeface="Times New Roman" pitchFamily="18" charset="0"/>
                <a:cs typeface="Times New Roman" pitchFamily="18" charset="0"/>
              </a:rPr>
              <a:t>revenues)</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578"/>
              </a:lnSpc>
            </a:pPr>
            <a:r>
              <a:rPr lang="en-US" altLang="zh-CN" sz="1400" dirty="0" smtClean="0">
                <a:solidFill>
                  <a:srgbClr val="666666"/>
                </a:solidFill>
                <a:latin typeface="Times New Roman" pitchFamily="18" charset="0"/>
                <a:cs typeface="Times New Roman" pitchFamily="18" charset="0"/>
              </a:rPr>
              <a:t>Revenues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generated</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by</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App</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Store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sales</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since</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its</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creation</a:t>
            </a:r>
          </a:p>
        </p:txBody>
      </p:sp>
      <p:sp>
        <p:nvSpPr>
          <p:cNvPr id="15" name="TextBox 1"/>
          <p:cNvSpPr txBox="1"/>
          <p:nvPr/>
        </p:nvSpPr>
        <p:spPr>
          <a:xfrm>
            <a:off x="2476048" y="3561549"/>
            <a:ext cx="72136" cy="181543"/>
          </a:xfrm>
          <a:prstGeom prst="rect">
            <a:avLst/>
          </a:prstGeom>
          <a:noFill/>
        </p:spPr>
        <p:txBody>
          <a:bodyPr wrap="none" lIns="0" tIns="0" rIns="0" bIns="40087" rtlCol="0">
            <a:spAutoFit/>
          </a:bodyPr>
          <a:lstStyle/>
          <a:p>
            <a:pPr>
              <a:lnSpc>
                <a:spcPts val="1052"/>
              </a:lnSpc>
            </a:pPr>
            <a:r>
              <a:rPr lang="en-US" altLang="zh-CN" sz="1000" dirty="0" smtClean="0">
                <a:solidFill>
                  <a:srgbClr val="666666"/>
                </a:solidFill>
                <a:latin typeface="Times New Roman" pitchFamily="18" charset="0"/>
                <a:cs typeface="Times New Roman" pitchFamily="18" charset="0"/>
              </a:rPr>
              <a:t>&lt;</a:t>
            </a:r>
          </a:p>
        </p:txBody>
      </p:sp>
      <p:sp>
        <p:nvSpPr>
          <p:cNvPr id="16" name="TextBox 1"/>
          <p:cNvSpPr txBox="1"/>
          <p:nvPr/>
        </p:nvSpPr>
        <p:spPr>
          <a:xfrm>
            <a:off x="2595506" y="3526971"/>
            <a:ext cx="230832" cy="207191"/>
          </a:xfrm>
          <a:prstGeom prst="rect">
            <a:avLst/>
          </a:prstGeom>
          <a:noFill/>
        </p:spPr>
        <p:txBody>
          <a:bodyPr wrap="none" lIns="0" tIns="0" rIns="0" bIns="40087" rtlCol="0">
            <a:spAutoFit/>
          </a:bodyPr>
          <a:lstStyle/>
          <a:p>
            <a:pPr>
              <a:lnSpc>
                <a:spcPts val="1315"/>
              </a:lnSpc>
            </a:pPr>
            <a:r>
              <a:rPr lang="en-US" altLang="zh-CN" sz="1200" b="1" dirty="0" smtClean="0">
                <a:solidFill>
                  <a:srgbClr val="666666"/>
                </a:solidFill>
                <a:latin typeface="Times New Roman" pitchFamily="18" charset="0"/>
                <a:cs typeface="Times New Roman" pitchFamily="18" charset="0"/>
              </a:rPr>
              <a:t>1%</a:t>
            </a:r>
          </a:p>
        </p:txBody>
      </p:sp>
      <p:sp>
        <p:nvSpPr>
          <p:cNvPr id="17" name="TextBox 1"/>
          <p:cNvSpPr txBox="1"/>
          <p:nvPr/>
        </p:nvSpPr>
        <p:spPr>
          <a:xfrm>
            <a:off x="3214518" y="3538497"/>
            <a:ext cx="3153107" cy="181543"/>
          </a:xfrm>
          <a:prstGeom prst="rect">
            <a:avLst/>
          </a:prstGeom>
          <a:noFill/>
        </p:spPr>
        <p:txBody>
          <a:bodyPr wrap="none" lIns="0" tIns="0" rIns="0" bIns="40087" rtlCol="0">
            <a:spAutoFit/>
          </a:bodyPr>
          <a:lstStyle/>
          <a:p>
            <a:pPr>
              <a:lnSpc>
                <a:spcPts val="1140"/>
              </a:lnSpc>
            </a:pPr>
            <a:r>
              <a:rPr lang="en-US" altLang="zh-CN" sz="1100" dirty="0" smtClean="0">
                <a:solidFill>
                  <a:srgbClr val="666666"/>
                </a:solidFill>
                <a:latin typeface="Times New Roman" pitchFamily="18" charset="0"/>
                <a:cs typeface="Times New Roman" pitchFamily="18" charset="0"/>
              </a:rPr>
              <a:t>App</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Store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contribution</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to</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gross</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profit</a:t>
            </a:r>
            <a:r>
              <a:rPr lang="en-US" altLang="zh-CN" sz="1100" dirty="0" smtClean="0">
                <a:latin typeface="Times New Roman" pitchFamily="18" charset="0"/>
                <a:cs typeface="Times New Roman" pitchFamily="18" charset="0"/>
              </a:rPr>
              <a:t> </a:t>
            </a:r>
            <a:r>
              <a:rPr lang="en-US" altLang="zh-CN" sz="1100" b="1" dirty="0" smtClean="0">
                <a:solidFill>
                  <a:srgbClr val="666666"/>
                </a:solidFill>
                <a:latin typeface="Times New Roman" pitchFamily="18" charset="0"/>
                <a:cs typeface="Times New Roman" pitchFamily="18" charset="0"/>
              </a:rPr>
              <a:t>since</a:t>
            </a:r>
            <a:r>
              <a:rPr lang="en-US" altLang="zh-CN" sz="1100" dirty="0" smtClean="0">
                <a:latin typeface="Times New Roman" pitchFamily="18" charset="0"/>
                <a:cs typeface="Times New Roman" pitchFamily="18" charset="0"/>
              </a:rPr>
              <a:t> </a:t>
            </a:r>
            <a:r>
              <a:rPr lang="en-US" altLang="zh-CN" sz="1100" b="1" dirty="0" smtClean="0">
                <a:solidFill>
                  <a:srgbClr val="666666"/>
                </a:solidFill>
                <a:latin typeface="Times New Roman" pitchFamily="18" charset="0"/>
                <a:cs typeface="Times New Roman" pitchFamily="18" charset="0"/>
              </a:rPr>
              <a:t>its</a:t>
            </a:r>
            <a:r>
              <a:rPr lang="en-US" altLang="zh-CN" sz="1100" dirty="0" smtClean="0">
                <a:latin typeface="Times New Roman" pitchFamily="18" charset="0"/>
                <a:cs typeface="Times New Roman" pitchFamily="18" charset="0"/>
              </a:rPr>
              <a:t> </a:t>
            </a:r>
            <a:r>
              <a:rPr lang="en-US" altLang="zh-CN" sz="1100" b="1" dirty="0" smtClean="0">
                <a:solidFill>
                  <a:srgbClr val="666666"/>
                </a:solidFill>
                <a:latin typeface="Times New Roman" pitchFamily="18" charset="0"/>
                <a:cs typeface="Times New Roman" pitchFamily="18" charset="0"/>
              </a:rPr>
              <a:t>creation</a:t>
            </a:r>
          </a:p>
        </p:txBody>
      </p:sp>
      <p:sp>
        <p:nvSpPr>
          <p:cNvPr id="18" name="TextBox 1"/>
          <p:cNvSpPr txBox="1"/>
          <p:nvPr/>
        </p:nvSpPr>
        <p:spPr>
          <a:xfrm>
            <a:off x="738470" y="6396958"/>
            <a:ext cx="1630254" cy="130247"/>
          </a:xfrm>
          <a:prstGeom prst="rect">
            <a:avLst/>
          </a:prstGeom>
          <a:noFill/>
        </p:spPr>
        <p:txBody>
          <a:bodyPr wrap="none" lIns="0" tIns="0" rIns="0" bIns="40087" rtlCol="0">
            <a:spAutoFit/>
          </a:bodyPr>
          <a:lstStyle/>
          <a:p>
            <a:pPr>
              <a:lnSpc>
                <a:spcPts val="701"/>
              </a:lnSpc>
            </a:pPr>
            <a:r>
              <a:rPr lang="en-US" altLang="zh-CN" sz="700" dirty="0" smtClean="0">
                <a:solidFill>
                  <a:srgbClr val="666666"/>
                </a:solidFill>
                <a:latin typeface="Times New Roman" pitchFamily="18" charset="0"/>
                <a:cs typeface="Times New Roman" pitchFamily="18" charset="0"/>
              </a:rPr>
              <a:t>Source: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Keynote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WWDC</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2010,</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Piper</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Jaffray</a:t>
            </a:r>
          </a:p>
        </p:txBody>
      </p:sp>
      <p:sp>
        <p:nvSpPr>
          <p:cNvPr id="19" name="TextBox 1"/>
          <p:cNvSpPr txBox="1"/>
          <p:nvPr/>
        </p:nvSpPr>
        <p:spPr>
          <a:xfrm>
            <a:off x="2150252" y="4564316"/>
            <a:ext cx="6512680" cy="1784546"/>
          </a:xfrm>
          <a:prstGeom prst="rect">
            <a:avLst/>
          </a:prstGeom>
          <a:noFill/>
        </p:spPr>
        <p:txBody>
          <a:bodyPr wrap="none" lIns="0" tIns="0" rIns="0" bIns="40087" rtlCol="0">
            <a:spAutoFit/>
          </a:bodyPr>
          <a:lstStyle/>
          <a:p>
            <a:pPr>
              <a:lnSpc>
                <a:spcPts val="1491"/>
              </a:lnSpc>
              <a:tabLst>
                <a:tab pos="1091265" algn="l"/>
                <a:tab pos="6135583" algn="l"/>
              </a:tabLst>
            </a:pPr>
            <a:r>
              <a:rPr lang="en-US" altLang="zh-CN" sz="1400" dirty="0" smtClean="0">
                <a:solidFill>
                  <a:srgbClr val="666666"/>
                </a:solidFill>
                <a:latin typeface="Times New Roman" pitchFamily="18" charset="0"/>
                <a:cs typeface="Times New Roman" pitchFamily="18" charset="0"/>
              </a:rPr>
              <a:t>Apple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authorizes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and</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sometimes</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promotes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apps</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competitors</a:t>
            </a:r>
          </a:p>
          <a:p>
            <a:pPr>
              <a:lnSpc>
                <a:spcPts val="1666"/>
              </a:lnSpc>
              <a:tabLst>
                <a:tab pos="1091265" algn="l"/>
                <a:tab pos="6135583"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to</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its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iTunes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Store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during</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keynotes.</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403"/>
              </a:lnSpc>
              <a:tabLst>
                <a:tab pos="1091265" algn="l"/>
                <a:tab pos="6135583" algn="l"/>
              </a:tabLst>
            </a:pPr>
            <a:r>
              <a:rPr lang="en-US" altLang="zh-CN" dirty="0" smtClean="0"/>
              <a:t>		</a:t>
            </a:r>
            <a:r>
              <a:rPr lang="en-US" altLang="zh-CN" sz="900" dirty="0" smtClean="0">
                <a:solidFill>
                  <a:srgbClr val="B2B2B2"/>
                </a:solidFill>
                <a:latin typeface="Times New Roman" pitchFamily="18" charset="0"/>
                <a:cs typeface="Times New Roman" pitchFamily="18" charset="0"/>
              </a:rPr>
              <a:t>..…….</a:t>
            </a:r>
          </a:p>
        </p:txBody>
      </p:sp>
      <p:sp>
        <p:nvSpPr>
          <p:cNvPr id="22" name="投影片編號版面配置區 21"/>
          <p:cNvSpPr>
            <a:spLocks noGrp="1"/>
          </p:cNvSpPr>
          <p:nvPr>
            <p:ph type="sldNum" sz="quarter" idx="12"/>
          </p:nvPr>
        </p:nvSpPr>
        <p:spPr/>
        <p:txBody>
          <a:bodyPr/>
          <a:lstStyle/>
          <a:p>
            <a:pPr>
              <a:defRPr/>
            </a:pPr>
            <a:fld id="{8278A42D-3233-4C27-8266-CD8F709F771F}" type="slidenum">
              <a:rPr lang="en-US" altLang="zh-TW" smtClean="0"/>
              <a:pPr>
                <a:defRPr/>
              </a:pPr>
              <a:t>74</a:t>
            </a:fld>
            <a:endParaRPr lang="en-US" altLang="zh-TW"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1481373" y="5630370"/>
            <a:ext cx="6178489" cy="507146"/>
          </a:xfrm>
          <a:custGeom>
            <a:avLst/>
            <a:gdLst>
              <a:gd name="connsiteX0" fmla="*/ 12700 w 7225400"/>
              <a:gd name="connsiteY0" fmla="*/ 101602 h 558800"/>
              <a:gd name="connsiteX1" fmla="*/ 12700 w 7225400"/>
              <a:gd name="connsiteY1" fmla="*/ 101602 h 558800"/>
              <a:gd name="connsiteX2" fmla="*/ 101601 w 7225400"/>
              <a:gd name="connsiteY2" fmla="*/ 12700 h 558800"/>
              <a:gd name="connsiteX3" fmla="*/ 7123797 w 7225400"/>
              <a:gd name="connsiteY3" fmla="*/ 12700 h 558800"/>
              <a:gd name="connsiteX4" fmla="*/ 7123797 w 7225400"/>
              <a:gd name="connsiteY4" fmla="*/ 12700 h 558800"/>
              <a:gd name="connsiteX5" fmla="*/ 7212699 w 7225400"/>
              <a:gd name="connsiteY5" fmla="*/ 101602 h 558800"/>
              <a:gd name="connsiteX6" fmla="*/ 7212699 w 7225400"/>
              <a:gd name="connsiteY6" fmla="*/ 101602 h 558800"/>
              <a:gd name="connsiteX7" fmla="*/ 7212699 w 7225400"/>
              <a:gd name="connsiteY7" fmla="*/ 457198 h 558800"/>
              <a:gd name="connsiteX8" fmla="*/ 7212699 w 7225400"/>
              <a:gd name="connsiteY8" fmla="*/ 457198 h 558800"/>
              <a:gd name="connsiteX9" fmla="*/ 7123797 w 7225400"/>
              <a:gd name="connsiteY9" fmla="*/ 546100 h 558800"/>
              <a:gd name="connsiteX10" fmla="*/ 7123797 w 7225400"/>
              <a:gd name="connsiteY10" fmla="*/ 546100 h 558800"/>
              <a:gd name="connsiteX11" fmla="*/ 101601 w 7225400"/>
              <a:gd name="connsiteY11" fmla="*/ 546100 h 558800"/>
              <a:gd name="connsiteX12" fmla="*/ 101601 w 7225400"/>
              <a:gd name="connsiteY12" fmla="*/ 546100 h 558800"/>
              <a:gd name="connsiteX13" fmla="*/ 12700 w 7225400"/>
              <a:gd name="connsiteY13" fmla="*/ 457198 h 558800"/>
              <a:gd name="connsiteX14" fmla="*/ 12700 w 7225400"/>
              <a:gd name="connsiteY14" fmla="*/ 457198 h 558800"/>
              <a:gd name="connsiteX15" fmla="*/ 12700 w 7225400"/>
              <a:gd name="connsiteY15" fmla="*/ 101602 h 5588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7225400" h="558800">
                <a:moveTo>
                  <a:pt x="12700" y="101602"/>
                </a:moveTo>
                <a:lnTo>
                  <a:pt x="12700" y="101602"/>
                </a:lnTo>
                <a:cubicBezTo>
                  <a:pt x="12700" y="52502"/>
                  <a:pt x="52502" y="12700"/>
                  <a:pt x="101601" y="12700"/>
                </a:cubicBezTo>
                <a:lnTo>
                  <a:pt x="7123797" y="12700"/>
                </a:lnTo>
                <a:lnTo>
                  <a:pt x="7123797" y="12700"/>
                </a:lnTo>
                <a:cubicBezTo>
                  <a:pt x="7172895" y="12700"/>
                  <a:pt x="7212699" y="52502"/>
                  <a:pt x="7212699" y="101602"/>
                </a:cubicBezTo>
                <a:cubicBezTo>
                  <a:pt x="7212699" y="101602"/>
                  <a:pt x="7212699" y="101602"/>
                  <a:pt x="7212699" y="101602"/>
                </a:cubicBezTo>
                <a:lnTo>
                  <a:pt x="7212699" y="457198"/>
                </a:lnTo>
                <a:lnTo>
                  <a:pt x="7212699" y="457198"/>
                </a:lnTo>
                <a:cubicBezTo>
                  <a:pt x="7212699" y="506297"/>
                  <a:pt x="7172895" y="546100"/>
                  <a:pt x="7123797" y="546100"/>
                </a:cubicBezTo>
                <a:cubicBezTo>
                  <a:pt x="7123797" y="546100"/>
                  <a:pt x="7123797" y="546100"/>
                  <a:pt x="7123797" y="546100"/>
                </a:cubicBezTo>
                <a:lnTo>
                  <a:pt x="101601" y="546100"/>
                </a:lnTo>
                <a:lnTo>
                  <a:pt x="101601" y="546100"/>
                </a:lnTo>
                <a:cubicBezTo>
                  <a:pt x="52502" y="546100"/>
                  <a:pt x="12700" y="506297"/>
                  <a:pt x="12700" y="457198"/>
                </a:cubicBezTo>
                <a:cubicBezTo>
                  <a:pt x="12700" y="457198"/>
                  <a:pt x="12700" y="457198"/>
                  <a:pt x="12700" y="457198"/>
                </a:cubicBezTo>
                <a:lnTo>
                  <a:pt x="12700" y="101602"/>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5" name="Freeform 3"/>
          <p:cNvSpPr/>
          <p:nvPr/>
        </p:nvSpPr>
        <p:spPr>
          <a:xfrm>
            <a:off x="3193681" y="2457304"/>
            <a:ext cx="2766088" cy="69155"/>
          </a:xfrm>
          <a:custGeom>
            <a:avLst/>
            <a:gdLst>
              <a:gd name="connsiteX0" fmla="*/ 19050 w 3234786"/>
              <a:gd name="connsiteY0" fmla="*/ 19050 h 76199"/>
              <a:gd name="connsiteX1" fmla="*/ 3215737 w 3234786"/>
              <a:gd name="connsiteY1" fmla="*/ 20638 h 76199"/>
            </a:gdLst>
            <a:ahLst/>
            <a:cxnLst>
              <a:cxn ang="0">
                <a:pos x="connsiteX0" y="connsiteY0"/>
              </a:cxn>
              <a:cxn ang="1">
                <a:pos x="connsiteX1" y="connsiteY1"/>
              </a:cxn>
            </a:cxnLst>
            <a:rect l="l" t="t" r="r" b="b"/>
            <a:pathLst>
              <a:path w="3234786" h="76199">
                <a:moveTo>
                  <a:pt x="19050" y="19050"/>
                </a:moveTo>
                <a:lnTo>
                  <a:pt x="3215737" y="20638"/>
                </a:lnTo>
              </a:path>
            </a:pathLst>
          </a:custGeom>
          <a:ln w="38100">
            <a:solidFill>
              <a:srgbClr val="646464">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sp>
        <p:nvSpPr>
          <p:cNvPr id="6" name="Freeform 3"/>
          <p:cNvSpPr/>
          <p:nvPr/>
        </p:nvSpPr>
        <p:spPr>
          <a:xfrm>
            <a:off x="1230303" y="1517011"/>
            <a:ext cx="1989171" cy="1915161"/>
          </a:xfrm>
          <a:custGeom>
            <a:avLst/>
            <a:gdLst>
              <a:gd name="connsiteX0" fmla="*/ 11112 w 2326225"/>
              <a:gd name="connsiteY0" fmla="*/ 359119 h 2110224"/>
              <a:gd name="connsiteX1" fmla="*/ 11112 w 2326225"/>
              <a:gd name="connsiteY1" fmla="*/ 359119 h 2110224"/>
              <a:gd name="connsiteX2" fmla="*/ 359119 w 2326225"/>
              <a:gd name="connsiteY2" fmla="*/ 11112 h 2110224"/>
              <a:gd name="connsiteX3" fmla="*/ 1967105 w 2326225"/>
              <a:gd name="connsiteY3" fmla="*/ 11112 h 2110224"/>
              <a:gd name="connsiteX4" fmla="*/ 1967105 w 2326225"/>
              <a:gd name="connsiteY4" fmla="*/ 11112 h 2110224"/>
              <a:gd name="connsiteX5" fmla="*/ 2315112 w 2326225"/>
              <a:gd name="connsiteY5" fmla="*/ 359119 h 2110224"/>
              <a:gd name="connsiteX6" fmla="*/ 2315112 w 2326225"/>
              <a:gd name="connsiteY6" fmla="*/ 359119 h 2110224"/>
              <a:gd name="connsiteX7" fmla="*/ 2315112 w 2326225"/>
              <a:gd name="connsiteY7" fmla="*/ 1751105 h 2110224"/>
              <a:gd name="connsiteX8" fmla="*/ 2315112 w 2326225"/>
              <a:gd name="connsiteY8" fmla="*/ 1751105 h 2110224"/>
              <a:gd name="connsiteX9" fmla="*/ 1967105 w 2326225"/>
              <a:gd name="connsiteY9" fmla="*/ 2099112 h 2110224"/>
              <a:gd name="connsiteX10" fmla="*/ 1967105 w 2326225"/>
              <a:gd name="connsiteY10" fmla="*/ 2099112 h 2110224"/>
              <a:gd name="connsiteX11" fmla="*/ 359119 w 2326225"/>
              <a:gd name="connsiteY11" fmla="*/ 2099112 h 2110224"/>
              <a:gd name="connsiteX12" fmla="*/ 359119 w 2326225"/>
              <a:gd name="connsiteY12" fmla="*/ 2099112 h 2110224"/>
              <a:gd name="connsiteX13" fmla="*/ 11112 w 2326225"/>
              <a:gd name="connsiteY13" fmla="*/ 1751105 h 2110224"/>
              <a:gd name="connsiteX14" fmla="*/ 11112 w 2326225"/>
              <a:gd name="connsiteY14" fmla="*/ 1751105 h 2110224"/>
              <a:gd name="connsiteX15" fmla="*/ 11112 w 2326225"/>
              <a:gd name="connsiteY15" fmla="*/ 359119 h 211022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326225" h="2110224">
                <a:moveTo>
                  <a:pt x="11112" y="359119"/>
                </a:moveTo>
                <a:lnTo>
                  <a:pt x="11112" y="359119"/>
                </a:lnTo>
                <a:cubicBezTo>
                  <a:pt x="11112" y="166920"/>
                  <a:pt x="166920" y="11112"/>
                  <a:pt x="359119" y="11112"/>
                </a:cubicBezTo>
                <a:lnTo>
                  <a:pt x="1967105" y="11112"/>
                </a:lnTo>
                <a:lnTo>
                  <a:pt x="1967105" y="11112"/>
                </a:lnTo>
                <a:cubicBezTo>
                  <a:pt x="2159304" y="11112"/>
                  <a:pt x="2315112" y="166920"/>
                  <a:pt x="2315112" y="359119"/>
                </a:cubicBezTo>
                <a:cubicBezTo>
                  <a:pt x="2315112" y="359119"/>
                  <a:pt x="2315112" y="359119"/>
                  <a:pt x="2315112" y="359119"/>
                </a:cubicBezTo>
                <a:lnTo>
                  <a:pt x="2315112" y="1751105"/>
                </a:lnTo>
                <a:lnTo>
                  <a:pt x="2315112" y="1751105"/>
                </a:lnTo>
                <a:cubicBezTo>
                  <a:pt x="2315112" y="1943304"/>
                  <a:pt x="2159304" y="2099112"/>
                  <a:pt x="1967105" y="2099112"/>
                </a:cubicBezTo>
                <a:cubicBezTo>
                  <a:pt x="1967105" y="2099112"/>
                  <a:pt x="1967105" y="2099112"/>
                  <a:pt x="1967105" y="2099112"/>
                </a:cubicBezTo>
                <a:lnTo>
                  <a:pt x="359119" y="2099112"/>
                </a:lnTo>
                <a:lnTo>
                  <a:pt x="359119" y="2099112"/>
                </a:lnTo>
                <a:cubicBezTo>
                  <a:pt x="166920" y="2099112"/>
                  <a:pt x="11112" y="1943304"/>
                  <a:pt x="11112" y="1751105"/>
                </a:cubicBezTo>
                <a:cubicBezTo>
                  <a:pt x="11112" y="1751105"/>
                  <a:pt x="11112" y="1751105"/>
                  <a:pt x="11112" y="1751105"/>
                </a:cubicBezTo>
                <a:lnTo>
                  <a:pt x="11112" y="359119"/>
                </a:lnTo>
              </a:path>
            </a:pathLst>
          </a:custGeom>
          <a:solidFill>
            <a:srgbClr val="000000">
              <a:alpha val="0"/>
            </a:srgbClr>
          </a:solidFill>
          <a:ln w="25400">
            <a:solidFill>
              <a:srgbClr val="303188">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7" name="Freeform 3"/>
          <p:cNvSpPr/>
          <p:nvPr/>
        </p:nvSpPr>
        <p:spPr>
          <a:xfrm>
            <a:off x="5933978" y="1517011"/>
            <a:ext cx="1989170" cy="1915161"/>
          </a:xfrm>
          <a:custGeom>
            <a:avLst/>
            <a:gdLst>
              <a:gd name="connsiteX0" fmla="*/ 11112 w 2326224"/>
              <a:gd name="connsiteY0" fmla="*/ 359119 h 2110224"/>
              <a:gd name="connsiteX1" fmla="*/ 11112 w 2326224"/>
              <a:gd name="connsiteY1" fmla="*/ 359119 h 2110224"/>
              <a:gd name="connsiteX2" fmla="*/ 359119 w 2326224"/>
              <a:gd name="connsiteY2" fmla="*/ 11112 h 2110224"/>
              <a:gd name="connsiteX3" fmla="*/ 1967104 w 2326224"/>
              <a:gd name="connsiteY3" fmla="*/ 11112 h 2110224"/>
              <a:gd name="connsiteX4" fmla="*/ 1967104 w 2326224"/>
              <a:gd name="connsiteY4" fmla="*/ 11112 h 2110224"/>
              <a:gd name="connsiteX5" fmla="*/ 2315112 w 2326224"/>
              <a:gd name="connsiteY5" fmla="*/ 359119 h 2110224"/>
              <a:gd name="connsiteX6" fmla="*/ 2315112 w 2326224"/>
              <a:gd name="connsiteY6" fmla="*/ 359119 h 2110224"/>
              <a:gd name="connsiteX7" fmla="*/ 2315112 w 2326224"/>
              <a:gd name="connsiteY7" fmla="*/ 1751105 h 2110224"/>
              <a:gd name="connsiteX8" fmla="*/ 2315112 w 2326224"/>
              <a:gd name="connsiteY8" fmla="*/ 1751105 h 2110224"/>
              <a:gd name="connsiteX9" fmla="*/ 1967104 w 2326224"/>
              <a:gd name="connsiteY9" fmla="*/ 2099112 h 2110224"/>
              <a:gd name="connsiteX10" fmla="*/ 1967104 w 2326224"/>
              <a:gd name="connsiteY10" fmla="*/ 2099112 h 2110224"/>
              <a:gd name="connsiteX11" fmla="*/ 359119 w 2326224"/>
              <a:gd name="connsiteY11" fmla="*/ 2099112 h 2110224"/>
              <a:gd name="connsiteX12" fmla="*/ 359119 w 2326224"/>
              <a:gd name="connsiteY12" fmla="*/ 2099112 h 2110224"/>
              <a:gd name="connsiteX13" fmla="*/ 11112 w 2326224"/>
              <a:gd name="connsiteY13" fmla="*/ 1751105 h 2110224"/>
              <a:gd name="connsiteX14" fmla="*/ 11112 w 2326224"/>
              <a:gd name="connsiteY14" fmla="*/ 1751105 h 2110224"/>
              <a:gd name="connsiteX15" fmla="*/ 11112 w 2326224"/>
              <a:gd name="connsiteY15" fmla="*/ 359119 h 211022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326224" h="2110224">
                <a:moveTo>
                  <a:pt x="11112" y="359119"/>
                </a:moveTo>
                <a:lnTo>
                  <a:pt x="11112" y="359119"/>
                </a:lnTo>
                <a:cubicBezTo>
                  <a:pt x="11112" y="166920"/>
                  <a:pt x="166919" y="11112"/>
                  <a:pt x="359119" y="11112"/>
                </a:cubicBezTo>
                <a:lnTo>
                  <a:pt x="1967104" y="11112"/>
                </a:lnTo>
                <a:lnTo>
                  <a:pt x="1967104" y="11112"/>
                </a:lnTo>
                <a:cubicBezTo>
                  <a:pt x="2159303" y="11112"/>
                  <a:pt x="2315112" y="166920"/>
                  <a:pt x="2315112" y="359119"/>
                </a:cubicBezTo>
                <a:cubicBezTo>
                  <a:pt x="2315112" y="359119"/>
                  <a:pt x="2315112" y="359119"/>
                  <a:pt x="2315112" y="359119"/>
                </a:cubicBezTo>
                <a:lnTo>
                  <a:pt x="2315112" y="1751105"/>
                </a:lnTo>
                <a:lnTo>
                  <a:pt x="2315112" y="1751105"/>
                </a:lnTo>
                <a:cubicBezTo>
                  <a:pt x="2315112" y="1943304"/>
                  <a:pt x="2159303" y="2099112"/>
                  <a:pt x="1967104" y="2099112"/>
                </a:cubicBezTo>
                <a:cubicBezTo>
                  <a:pt x="1967104" y="2099112"/>
                  <a:pt x="1967104" y="2099112"/>
                  <a:pt x="1967104" y="2099112"/>
                </a:cubicBezTo>
                <a:lnTo>
                  <a:pt x="359119" y="2099112"/>
                </a:lnTo>
                <a:lnTo>
                  <a:pt x="359119" y="2099112"/>
                </a:lnTo>
                <a:cubicBezTo>
                  <a:pt x="166919" y="2099112"/>
                  <a:pt x="11112" y="1943304"/>
                  <a:pt x="11112" y="1751105"/>
                </a:cubicBezTo>
                <a:cubicBezTo>
                  <a:pt x="11112" y="1751105"/>
                  <a:pt x="11112" y="1751105"/>
                  <a:pt x="11112" y="1751105"/>
                </a:cubicBezTo>
                <a:lnTo>
                  <a:pt x="11112" y="359119"/>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8" name="Picture 3"/>
          <p:cNvPicPr>
            <a:picLocks noChangeAspect="1" noChangeArrowheads="1"/>
          </p:cNvPicPr>
          <p:nvPr/>
        </p:nvPicPr>
        <p:blipFill>
          <a:blip r:embed="rId3" cstate="print"/>
          <a:srcRect/>
          <a:stretch>
            <a:fillRect/>
          </a:stretch>
        </p:blipFill>
        <p:spPr bwMode="auto">
          <a:xfrm>
            <a:off x="2041653" y="1613647"/>
            <a:ext cx="358375" cy="760719"/>
          </a:xfrm>
          <a:prstGeom prst="rect">
            <a:avLst/>
          </a:prstGeom>
          <a:noFill/>
        </p:spPr>
      </p:pic>
      <p:pic>
        <p:nvPicPr>
          <p:cNvPr id="9" name="Picture 3"/>
          <p:cNvPicPr>
            <a:picLocks noChangeAspect="1" noChangeArrowheads="1"/>
          </p:cNvPicPr>
          <p:nvPr/>
        </p:nvPicPr>
        <p:blipFill>
          <a:blip r:embed="rId4" cstate="print"/>
          <a:srcRect/>
          <a:stretch>
            <a:fillRect/>
          </a:stretch>
        </p:blipFill>
        <p:spPr bwMode="auto">
          <a:xfrm>
            <a:off x="1672418" y="2512679"/>
            <a:ext cx="423534" cy="772245"/>
          </a:xfrm>
          <a:prstGeom prst="rect">
            <a:avLst/>
          </a:prstGeom>
          <a:noFill/>
        </p:spPr>
      </p:pic>
      <p:pic>
        <p:nvPicPr>
          <p:cNvPr id="10" name="Picture 3"/>
          <p:cNvPicPr>
            <a:picLocks noChangeAspect="1" noChangeArrowheads="1"/>
          </p:cNvPicPr>
          <p:nvPr/>
        </p:nvPicPr>
        <p:blipFill>
          <a:blip r:embed="rId5" cstate="print"/>
          <a:srcRect/>
          <a:stretch>
            <a:fillRect/>
          </a:stretch>
        </p:blipFill>
        <p:spPr bwMode="auto">
          <a:xfrm>
            <a:off x="2410888" y="2581835"/>
            <a:ext cx="401815" cy="541724"/>
          </a:xfrm>
          <a:prstGeom prst="rect">
            <a:avLst/>
          </a:prstGeom>
          <a:noFill/>
        </p:spPr>
      </p:pic>
      <p:pic>
        <p:nvPicPr>
          <p:cNvPr id="11" name="Picture 3"/>
          <p:cNvPicPr>
            <a:picLocks noChangeAspect="1" noChangeArrowheads="1"/>
          </p:cNvPicPr>
          <p:nvPr/>
        </p:nvPicPr>
        <p:blipFill>
          <a:blip r:embed="rId6" cstate="print"/>
          <a:srcRect/>
          <a:stretch>
            <a:fillRect/>
          </a:stretch>
        </p:blipFill>
        <p:spPr bwMode="auto">
          <a:xfrm>
            <a:off x="3420855" y="2132319"/>
            <a:ext cx="445254" cy="472568"/>
          </a:xfrm>
          <a:prstGeom prst="rect">
            <a:avLst/>
          </a:prstGeom>
          <a:noFill/>
        </p:spPr>
      </p:pic>
      <p:pic>
        <p:nvPicPr>
          <p:cNvPr id="12" name="Picture 3"/>
          <p:cNvPicPr>
            <a:picLocks noChangeAspect="1" noChangeArrowheads="1"/>
          </p:cNvPicPr>
          <p:nvPr/>
        </p:nvPicPr>
        <p:blipFill>
          <a:blip r:embed="rId7" cstate="print"/>
          <a:srcRect/>
          <a:stretch>
            <a:fillRect/>
          </a:stretch>
        </p:blipFill>
        <p:spPr bwMode="auto">
          <a:xfrm>
            <a:off x="4039867" y="1890272"/>
            <a:ext cx="1064266" cy="1129553"/>
          </a:xfrm>
          <a:prstGeom prst="rect">
            <a:avLst/>
          </a:prstGeom>
          <a:noFill/>
        </p:spPr>
      </p:pic>
      <p:pic>
        <p:nvPicPr>
          <p:cNvPr id="13" name="Picture 3"/>
          <p:cNvPicPr>
            <a:picLocks noChangeAspect="1" noChangeArrowheads="1"/>
          </p:cNvPicPr>
          <p:nvPr/>
        </p:nvPicPr>
        <p:blipFill>
          <a:blip r:embed="rId6" cstate="print"/>
          <a:srcRect/>
          <a:stretch>
            <a:fillRect/>
          </a:stretch>
        </p:blipFill>
        <p:spPr bwMode="auto">
          <a:xfrm>
            <a:off x="5277891" y="2132319"/>
            <a:ext cx="445254" cy="472568"/>
          </a:xfrm>
          <a:prstGeom prst="rect">
            <a:avLst/>
          </a:prstGeom>
          <a:noFill/>
        </p:spPr>
      </p:pic>
      <p:pic>
        <p:nvPicPr>
          <p:cNvPr id="14" name="Picture 3"/>
          <p:cNvPicPr>
            <a:picLocks noChangeAspect="1" noChangeArrowheads="1"/>
          </p:cNvPicPr>
          <p:nvPr/>
        </p:nvPicPr>
        <p:blipFill>
          <a:blip r:embed="rId8" cstate="print"/>
          <a:srcRect/>
          <a:stretch>
            <a:fillRect/>
          </a:stretch>
        </p:blipFill>
        <p:spPr bwMode="auto">
          <a:xfrm>
            <a:off x="5994641" y="2166897"/>
            <a:ext cx="629872" cy="680037"/>
          </a:xfrm>
          <a:prstGeom prst="rect">
            <a:avLst/>
          </a:prstGeom>
          <a:noFill/>
        </p:spPr>
      </p:pic>
      <p:pic>
        <p:nvPicPr>
          <p:cNvPr id="15" name="Picture 3"/>
          <p:cNvPicPr>
            <a:picLocks noChangeAspect="1" noChangeArrowheads="1"/>
          </p:cNvPicPr>
          <p:nvPr/>
        </p:nvPicPr>
        <p:blipFill>
          <a:blip r:embed="rId9" cstate="print"/>
          <a:srcRect/>
          <a:stretch>
            <a:fillRect/>
          </a:stretch>
        </p:blipFill>
        <p:spPr bwMode="auto">
          <a:xfrm>
            <a:off x="7265245" y="299678"/>
            <a:ext cx="1227164" cy="772245"/>
          </a:xfrm>
          <a:prstGeom prst="rect">
            <a:avLst/>
          </a:prstGeom>
          <a:noFill/>
        </p:spPr>
      </p:pic>
      <p:pic>
        <p:nvPicPr>
          <p:cNvPr id="16" name="Picture 3"/>
          <p:cNvPicPr>
            <a:picLocks noChangeAspect="1" noChangeArrowheads="1"/>
          </p:cNvPicPr>
          <p:nvPr/>
        </p:nvPicPr>
        <p:blipFill>
          <a:blip r:embed="rId10" cstate="print"/>
          <a:srcRect/>
          <a:stretch>
            <a:fillRect/>
          </a:stretch>
        </p:blipFill>
        <p:spPr bwMode="auto">
          <a:xfrm>
            <a:off x="6646233" y="1682803"/>
            <a:ext cx="1216304" cy="1648225"/>
          </a:xfrm>
          <a:prstGeom prst="rect">
            <a:avLst/>
          </a:prstGeom>
          <a:noFill/>
        </p:spPr>
      </p:pic>
      <p:pic>
        <p:nvPicPr>
          <p:cNvPr id="17" name="Picture 3"/>
          <p:cNvPicPr>
            <a:picLocks noChangeAspect="1" noChangeArrowheads="1"/>
          </p:cNvPicPr>
          <p:nvPr/>
        </p:nvPicPr>
        <p:blipFill>
          <a:blip r:embed="rId11" cstate="print"/>
          <a:srcRect/>
          <a:stretch>
            <a:fillRect/>
          </a:stretch>
        </p:blipFill>
        <p:spPr bwMode="auto">
          <a:xfrm>
            <a:off x="7276105" y="6316276"/>
            <a:ext cx="499553" cy="207469"/>
          </a:xfrm>
          <a:prstGeom prst="rect">
            <a:avLst/>
          </a:prstGeom>
          <a:noFill/>
        </p:spPr>
      </p:pic>
      <p:sp>
        <p:nvSpPr>
          <p:cNvPr id="2" name="TextBox 1"/>
          <p:cNvSpPr txBox="1"/>
          <p:nvPr/>
        </p:nvSpPr>
        <p:spPr>
          <a:xfrm>
            <a:off x="792770" y="6281698"/>
            <a:ext cx="569067" cy="130247"/>
          </a:xfrm>
          <a:prstGeom prst="rect">
            <a:avLst/>
          </a:prstGeom>
          <a:noFill/>
        </p:spPr>
        <p:txBody>
          <a:bodyPr wrap="none" lIns="0" tIns="0" rIns="0" bIns="40087" rtlCol="0">
            <a:spAutoFit/>
          </a:bodyPr>
          <a:lstStyle/>
          <a:p>
            <a:pPr>
              <a:lnSpc>
                <a:spcPts val="701"/>
              </a:lnSpc>
            </a:pPr>
            <a:r>
              <a:rPr lang="en-US" altLang="zh-CN" sz="700" dirty="0" smtClean="0">
                <a:solidFill>
                  <a:srgbClr val="666666"/>
                </a:solidFill>
                <a:latin typeface="Times New Roman" pitchFamily="18" charset="0"/>
                <a:cs typeface="Times New Roman" pitchFamily="18" charset="0"/>
              </a:rPr>
              <a:t>Deutsche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Bank.</a:t>
            </a:r>
          </a:p>
        </p:txBody>
      </p:sp>
      <p:sp>
        <p:nvSpPr>
          <p:cNvPr id="18" name="TextBox 1"/>
          <p:cNvSpPr txBox="1"/>
          <p:nvPr/>
        </p:nvSpPr>
        <p:spPr>
          <a:xfrm>
            <a:off x="8166613" y="6304750"/>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17</a:t>
            </a:r>
          </a:p>
        </p:txBody>
      </p:sp>
      <p:sp>
        <p:nvSpPr>
          <p:cNvPr id="19"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20" name="TextBox 1"/>
          <p:cNvSpPr txBox="1"/>
          <p:nvPr/>
        </p:nvSpPr>
        <p:spPr>
          <a:xfrm>
            <a:off x="1281463" y="530198"/>
            <a:ext cx="3486532" cy="771448"/>
          </a:xfrm>
          <a:prstGeom prst="rect">
            <a:avLst/>
          </a:prstGeom>
          <a:noFill/>
        </p:spPr>
        <p:txBody>
          <a:bodyPr wrap="none" lIns="0" tIns="0" rIns="0" bIns="40087" rtlCol="0">
            <a:spAutoFit/>
          </a:bodyPr>
          <a:lstStyle/>
          <a:p>
            <a:pPr>
              <a:lnSpc>
                <a:spcPts val="2718"/>
              </a:lnSpc>
            </a:pPr>
            <a:r>
              <a:rPr lang="en-US" altLang="zh-CN" sz="2500" b="1" dirty="0" smtClean="0">
                <a:solidFill>
                  <a:srgbClr val="666666"/>
                </a:solidFill>
                <a:latin typeface="Times New Roman" pitchFamily="18" charset="0"/>
                <a:cs typeface="Times New Roman" pitchFamily="18" charset="0"/>
              </a:rPr>
              <a:t>Yet</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iTunes’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goal</a:t>
            </a:r>
          </a:p>
          <a:p>
            <a:pPr>
              <a:lnSpc>
                <a:spcPts val="2981"/>
              </a:lnSpc>
            </a:pPr>
            <a:r>
              <a:rPr lang="en-US" altLang="zh-CN" sz="2500" b="1" dirty="0" smtClean="0">
                <a:solidFill>
                  <a:srgbClr val="666666"/>
                </a:solidFill>
                <a:latin typeface="Times New Roman" pitchFamily="18" charset="0"/>
                <a:cs typeface="Times New Roman" pitchFamily="18" charset="0"/>
              </a:rPr>
              <a:t>is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to</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lock</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the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consumer</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in</a:t>
            </a:r>
          </a:p>
        </p:txBody>
      </p:sp>
      <p:sp>
        <p:nvSpPr>
          <p:cNvPr id="21" name="TextBox 1"/>
          <p:cNvSpPr txBox="1"/>
          <p:nvPr/>
        </p:nvSpPr>
        <p:spPr>
          <a:xfrm>
            <a:off x="738470" y="6281697"/>
            <a:ext cx="1774525" cy="232839"/>
          </a:xfrm>
          <a:prstGeom prst="rect">
            <a:avLst/>
          </a:prstGeom>
          <a:noFill/>
        </p:spPr>
        <p:txBody>
          <a:bodyPr wrap="none" lIns="0" tIns="0" rIns="0" bIns="40087" rtlCol="0">
            <a:spAutoFit/>
          </a:bodyPr>
          <a:lstStyle/>
          <a:p>
            <a:pPr>
              <a:lnSpc>
                <a:spcPts val="438"/>
              </a:lnSpc>
            </a:pPr>
            <a:r>
              <a:rPr lang="en-US" altLang="zh-CN" sz="500" dirty="0" smtClean="0">
                <a:solidFill>
                  <a:srgbClr val="666666"/>
                </a:solidFill>
                <a:latin typeface="Times New Roman" pitchFamily="18" charset="0"/>
                <a:cs typeface="Times New Roman" pitchFamily="18" charset="0"/>
              </a:rPr>
              <a:t>1</a:t>
            </a:r>
          </a:p>
          <a:p>
            <a:pPr>
              <a:lnSpc>
                <a:spcPts val="1052"/>
              </a:lnSpc>
            </a:pPr>
            <a:r>
              <a:rPr lang="en-US" altLang="zh-CN" sz="500" dirty="0" smtClean="0">
                <a:solidFill>
                  <a:srgbClr val="666666"/>
                </a:solidFill>
                <a:latin typeface="Times New Roman" pitchFamily="18" charset="0"/>
                <a:cs typeface="Times New Roman" pitchFamily="18" charset="0"/>
              </a:rPr>
              <a:t>2</a:t>
            </a:r>
            <a:r>
              <a:rPr lang="en-US" altLang="zh-CN" sz="700" dirty="0" smtClean="0">
                <a:solidFill>
                  <a:srgbClr val="666666"/>
                </a:solidFill>
                <a:latin typeface="Times New Roman" pitchFamily="18" charset="0"/>
                <a:cs typeface="Times New Roman" pitchFamily="18" charset="0"/>
              </a:rPr>
              <a:t>There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are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no</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DRM</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on</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iTunes</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Music</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since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2009.</a:t>
            </a:r>
          </a:p>
        </p:txBody>
      </p:sp>
      <p:sp>
        <p:nvSpPr>
          <p:cNvPr id="22" name="TextBox 1"/>
          <p:cNvSpPr txBox="1"/>
          <p:nvPr/>
        </p:nvSpPr>
        <p:spPr>
          <a:xfrm>
            <a:off x="5842603" y="3653758"/>
            <a:ext cx="2064668" cy="1630657"/>
          </a:xfrm>
          <a:prstGeom prst="rect">
            <a:avLst/>
          </a:prstGeom>
          <a:noFill/>
        </p:spPr>
        <p:txBody>
          <a:bodyPr wrap="none" lIns="0" tIns="0" rIns="0" bIns="40087" rtlCol="0">
            <a:spAutoFit/>
          </a:bodyPr>
          <a:lstStyle/>
          <a:p>
            <a:pPr>
              <a:lnSpc>
                <a:spcPts val="1315"/>
              </a:lnSpc>
              <a:tabLst>
                <a:tab pos="111354" algn="l"/>
                <a:tab pos="400873" algn="l"/>
                <a:tab pos="734934" algn="l"/>
                <a:tab pos="812881" algn="l"/>
              </a:tabLst>
            </a:pPr>
            <a:r>
              <a:rPr lang="en-US" altLang="zh-CN" sz="1200" dirty="0" smtClean="0">
                <a:solidFill>
                  <a:srgbClr val="666666"/>
                </a:solidFill>
                <a:latin typeface="Times New Roman" pitchFamily="18" charset="0"/>
                <a:cs typeface="Times New Roman" pitchFamily="18" charset="0"/>
              </a:rPr>
              <a:t>Consumers</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lock</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themselves</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in</a:t>
            </a:r>
          </a:p>
          <a:p>
            <a:pPr>
              <a:lnSpc>
                <a:spcPts val="877"/>
              </a:lnSpc>
            </a:pPr>
            <a:endParaRPr lang="en-US" altLang="zh-CN" dirty="0" smtClean="0"/>
          </a:p>
          <a:p>
            <a:pPr>
              <a:lnSpc>
                <a:spcPts val="2806"/>
              </a:lnSpc>
              <a:tabLst>
                <a:tab pos="111354" algn="l"/>
                <a:tab pos="400873" algn="l"/>
                <a:tab pos="734934" algn="l"/>
                <a:tab pos="812881" algn="l"/>
              </a:tabLst>
            </a:pPr>
            <a:r>
              <a:rPr lang="en-US" altLang="zh-CN" dirty="0" smtClean="0"/>
              <a:t>				</a:t>
            </a:r>
            <a:r>
              <a:rPr lang="en-US" altLang="zh-CN" sz="2100" b="1" dirty="0" smtClean="0">
                <a:solidFill>
                  <a:srgbClr val="666666"/>
                </a:solidFill>
                <a:latin typeface="Times New Roman" pitchFamily="18" charset="0"/>
                <a:cs typeface="Times New Roman" pitchFamily="18" charset="0"/>
              </a:rPr>
              <a:t>$100</a:t>
            </a:r>
          </a:p>
          <a:p>
            <a:pPr>
              <a:lnSpc>
                <a:spcPts val="1228"/>
              </a:lnSpc>
              <a:tabLst>
                <a:tab pos="111354" algn="l"/>
                <a:tab pos="400873" algn="l"/>
                <a:tab pos="734934" algn="l"/>
                <a:tab pos="812881" algn="l"/>
              </a:tabLst>
            </a:pPr>
            <a:r>
              <a:rPr lang="en-US" altLang="zh-CN" dirty="0" smtClean="0"/>
              <a:t>		</a:t>
            </a:r>
            <a:r>
              <a:rPr lang="en-US" altLang="zh-CN" sz="1100" dirty="0" smtClean="0">
                <a:solidFill>
                  <a:srgbClr val="666666"/>
                </a:solidFill>
                <a:latin typeface="Times New Roman" pitchFamily="18" charset="0"/>
                <a:cs typeface="Times New Roman" pitchFamily="18" charset="0"/>
              </a:rPr>
              <a:t>spent</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per</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device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on</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av.</a:t>
            </a:r>
            <a:r>
              <a:rPr lang="en-US" altLang="zh-CN" sz="700" dirty="0" smtClean="0">
                <a:solidFill>
                  <a:srgbClr val="666666"/>
                </a:solidFill>
                <a:latin typeface="Times New Roman" pitchFamily="18" charset="0"/>
                <a:cs typeface="Times New Roman" pitchFamily="18" charset="0"/>
              </a:rPr>
              <a:t>1</a:t>
            </a:r>
          </a:p>
          <a:p>
            <a:pPr>
              <a:lnSpc>
                <a:spcPts val="877"/>
              </a:lnSpc>
            </a:pPr>
            <a:endParaRPr lang="en-US" altLang="zh-CN" dirty="0" smtClean="0"/>
          </a:p>
          <a:p>
            <a:pPr>
              <a:lnSpc>
                <a:spcPts val="2455"/>
              </a:lnSpc>
              <a:tabLst>
                <a:tab pos="111354" algn="l"/>
                <a:tab pos="400873" algn="l"/>
                <a:tab pos="734934" algn="l"/>
                <a:tab pos="812881" algn="l"/>
              </a:tabLst>
            </a:pPr>
            <a:r>
              <a:rPr lang="en-US" altLang="zh-CN" dirty="0" smtClean="0"/>
              <a:t>			</a:t>
            </a:r>
            <a:r>
              <a:rPr lang="en-US" altLang="zh-CN" sz="2100" b="1" dirty="0" smtClean="0">
                <a:solidFill>
                  <a:srgbClr val="666666"/>
                </a:solidFill>
                <a:latin typeface="Times New Roman" pitchFamily="18" charset="0"/>
                <a:cs typeface="Times New Roman" pitchFamily="18" charset="0"/>
              </a:rPr>
              <a:t>125</a:t>
            </a:r>
            <a:r>
              <a:rPr lang="en-US" altLang="zh-CN" sz="2100" dirty="0" smtClean="0">
                <a:latin typeface="Times New Roman" pitchFamily="18" charset="0"/>
                <a:cs typeface="Times New Roman" pitchFamily="18" charset="0"/>
              </a:rPr>
              <a:t> </a:t>
            </a:r>
            <a:r>
              <a:rPr lang="en-US" altLang="zh-CN" sz="2100" b="1" dirty="0" smtClean="0">
                <a:solidFill>
                  <a:srgbClr val="666666"/>
                </a:solidFill>
                <a:latin typeface="Times New Roman" pitchFamily="18" charset="0"/>
                <a:cs typeface="Times New Roman" pitchFamily="18" charset="0"/>
              </a:rPr>
              <a:t>m</a:t>
            </a:r>
          </a:p>
          <a:p>
            <a:pPr>
              <a:lnSpc>
                <a:spcPts val="1228"/>
              </a:lnSpc>
              <a:tabLst>
                <a:tab pos="111354" algn="l"/>
                <a:tab pos="400873" algn="l"/>
                <a:tab pos="734934" algn="l"/>
                <a:tab pos="812881" algn="l"/>
              </a:tabLst>
            </a:pPr>
            <a:r>
              <a:rPr lang="en-US" altLang="zh-CN" dirty="0" smtClean="0"/>
              <a:t>	</a:t>
            </a:r>
            <a:r>
              <a:rPr lang="en-US" altLang="zh-CN" sz="1100" dirty="0" smtClean="0">
                <a:solidFill>
                  <a:srgbClr val="666666"/>
                </a:solidFill>
                <a:latin typeface="Times New Roman" pitchFamily="18" charset="0"/>
                <a:cs typeface="Times New Roman" pitchFamily="18" charset="0"/>
              </a:rPr>
              <a:t>iTunes</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accounts</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linked</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with</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credit</a:t>
            </a:r>
          </a:p>
          <a:p>
            <a:pPr>
              <a:lnSpc>
                <a:spcPts val="1228"/>
              </a:lnSpc>
              <a:tabLst>
                <a:tab pos="111354" algn="l"/>
                <a:tab pos="400873" algn="l"/>
                <a:tab pos="734934" algn="l"/>
                <a:tab pos="812881" algn="l"/>
              </a:tabLst>
            </a:pPr>
            <a:r>
              <a:rPr lang="en-US" altLang="zh-CN" dirty="0" smtClean="0"/>
              <a:t>	</a:t>
            </a:r>
            <a:r>
              <a:rPr lang="en-US" altLang="zh-CN" sz="1100" dirty="0" smtClean="0">
                <a:solidFill>
                  <a:srgbClr val="666666"/>
                </a:solidFill>
                <a:latin typeface="Times New Roman" pitchFamily="18" charset="0"/>
                <a:cs typeface="Times New Roman" pitchFamily="18" charset="0"/>
              </a:rPr>
              <a:t>card</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(painless</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buying</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experience)</a:t>
            </a:r>
          </a:p>
        </p:txBody>
      </p:sp>
      <p:sp>
        <p:nvSpPr>
          <p:cNvPr id="23" name="TextBox 1"/>
          <p:cNvSpPr txBox="1"/>
          <p:nvPr/>
        </p:nvSpPr>
        <p:spPr>
          <a:xfrm>
            <a:off x="966527" y="3653758"/>
            <a:ext cx="2304542" cy="1630657"/>
          </a:xfrm>
          <a:prstGeom prst="rect">
            <a:avLst/>
          </a:prstGeom>
          <a:noFill/>
        </p:spPr>
        <p:txBody>
          <a:bodyPr wrap="none" lIns="0" tIns="0" rIns="0" bIns="40087" rtlCol="0">
            <a:spAutoFit/>
          </a:bodyPr>
          <a:lstStyle/>
          <a:p>
            <a:pPr>
              <a:lnSpc>
                <a:spcPts val="1315"/>
              </a:lnSpc>
              <a:tabLst>
                <a:tab pos="300655" algn="l"/>
                <a:tab pos="311790" algn="l"/>
                <a:tab pos="389738" algn="l"/>
                <a:tab pos="723798" algn="l"/>
                <a:tab pos="768340" algn="l"/>
              </a:tabLst>
            </a:pPr>
            <a:r>
              <a:rPr lang="en-US" altLang="zh-CN" sz="1200" dirty="0" smtClean="0">
                <a:solidFill>
                  <a:srgbClr val="666666"/>
                </a:solidFill>
                <a:latin typeface="Times New Roman" pitchFamily="18" charset="0"/>
                <a:cs typeface="Times New Roman" pitchFamily="18" charset="0"/>
              </a:rPr>
              <a:t>iTunes-devices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relationship</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is</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locked</a:t>
            </a:r>
          </a:p>
          <a:p>
            <a:pPr>
              <a:lnSpc>
                <a:spcPts val="877"/>
              </a:lnSpc>
            </a:pPr>
            <a:endParaRPr lang="en-US" altLang="zh-CN" dirty="0" smtClean="0"/>
          </a:p>
          <a:p>
            <a:pPr>
              <a:lnSpc>
                <a:spcPts val="2806"/>
              </a:lnSpc>
              <a:tabLst>
                <a:tab pos="300655" algn="l"/>
                <a:tab pos="311790" algn="l"/>
                <a:tab pos="389738" algn="l"/>
                <a:tab pos="723798" algn="l"/>
                <a:tab pos="768340" algn="l"/>
              </a:tabLst>
            </a:pPr>
            <a:r>
              <a:rPr lang="en-US" altLang="zh-CN" dirty="0" smtClean="0"/>
              <a:t>			</a:t>
            </a:r>
            <a:r>
              <a:rPr lang="en-US" altLang="zh-CN" sz="2100" b="1" dirty="0" smtClean="0">
                <a:solidFill>
                  <a:srgbClr val="666666"/>
                </a:solidFill>
                <a:latin typeface="Times New Roman" pitchFamily="18" charset="0"/>
                <a:cs typeface="Times New Roman" pitchFamily="18" charset="0"/>
              </a:rPr>
              <a:t>One-way</a:t>
            </a:r>
            <a:r>
              <a:rPr lang="en-US" altLang="zh-CN" sz="2100" dirty="0" smtClean="0">
                <a:latin typeface="Times New Roman" pitchFamily="18" charset="0"/>
                <a:cs typeface="Times New Roman" pitchFamily="18" charset="0"/>
              </a:rPr>
              <a:t> </a:t>
            </a:r>
            <a:r>
              <a:rPr lang="en-US" altLang="zh-CN" sz="2100" b="1" dirty="0" smtClean="0">
                <a:solidFill>
                  <a:srgbClr val="666666"/>
                </a:solidFill>
                <a:latin typeface="Times New Roman" pitchFamily="18" charset="0"/>
                <a:cs typeface="Times New Roman" pitchFamily="18" charset="0"/>
              </a:rPr>
              <a:t>sync</a:t>
            </a:r>
          </a:p>
          <a:p>
            <a:pPr>
              <a:lnSpc>
                <a:spcPts val="1228"/>
              </a:lnSpc>
              <a:tabLst>
                <a:tab pos="300655" algn="l"/>
                <a:tab pos="311790" algn="l"/>
                <a:tab pos="389738" algn="l"/>
                <a:tab pos="723798" algn="l"/>
                <a:tab pos="768340" algn="l"/>
              </a:tabLst>
            </a:pPr>
            <a:r>
              <a:rPr lang="en-US" altLang="zh-CN" dirty="0" smtClean="0"/>
              <a:t>				</a:t>
            </a:r>
            <a:r>
              <a:rPr lang="en-US" altLang="zh-CN" sz="1100" dirty="0" smtClean="0">
                <a:solidFill>
                  <a:srgbClr val="666666"/>
                </a:solidFill>
                <a:latin typeface="Times New Roman" pitchFamily="18" charset="0"/>
                <a:cs typeface="Times New Roman" pitchFamily="18" charset="0"/>
              </a:rPr>
              <a:t>(Palm</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controversy)</a:t>
            </a:r>
          </a:p>
          <a:p>
            <a:pPr>
              <a:lnSpc>
                <a:spcPts val="877"/>
              </a:lnSpc>
            </a:pPr>
            <a:endParaRPr lang="en-US" altLang="zh-CN" dirty="0" smtClean="0"/>
          </a:p>
          <a:p>
            <a:pPr>
              <a:lnSpc>
                <a:spcPts val="2455"/>
              </a:lnSpc>
              <a:tabLst>
                <a:tab pos="300655" algn="l"/>
                <a:tab pos="311790" algn="l"/>
                <a:tab pos="389738" algn="l"/>
                <a:tab pos="723798" algn="l"/>
                <a:tab pos="768340" algn="l"/>
              </a:tabLst>
            </a:pPr>
            <a:r>
              <a:rPr lang="en-US" altLang="zh-CN" dirty="0" smtClean="0"/>
              <a:t>					</a:t>
            </a:r>
            <a:r>
              <a:rPr lang="en-US" altLang="zh-CN" sz="2100" b="1" dirty="0" smtClean="0">
                <a:solidFill>
                  <a:srgbClr val="666666"/>
                </a:solidFill>
                <a:latin typeface="Times New Roman" pitchFamily="18" charset="0"/>
                <a:cs typeface="Times New Roman" pitchFamily="18" charset="0"/>
              </a:rPr>
              <a:t>FairPlay</a:t>
            </a:r>
          </a:p>
          <a:p>
            <a:pPr>
              <a:lnSpc>
                <a:spcPts val="1228"/>
              </a:lnSpc>
              <a:tabLst>
                <a:tab pos="300655" algn="l"/>
                <a:tab pos="311790" algn="l"/>
                <a:tab pos="389738" algn="l"/>
                <a:tab pos="723798" algn="l"/>
                <a:tab pos="768340" algn="l"/>
              </a:tabLst>
            </a:pPr>
            <a:r>
              <a:rPr lang="en-US" altLang="zh-CN" dirty="0" smtClean="0"/>
              <a:t>	</a:t>
            </a:r>
            <a:r>
              <a:rPr lang="en-US" altLang="zh-CN" sz="1100" dirty="0" smtClean="0">
                <a:solidFill>
                  <a:srgbClr val="666666"/>
                </a:solidFill>
                <a:latin typeface="Times New Roman" pitchFamily="18" charset="0"/>
                <a:cs typeface="Times New Roman" pitchFamily="18" charset="0"/>
              </a:rPr>
              <a:t>DRM</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software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invented</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by</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Apple,</a:t>
            </a:r>
          </a:p>
          <a:p>
            <a:pPr>
              <a:lnSpc>
                <a:spcPts val="1228"/>
              </a:lnSpc>
              <a:tabLst>
                <a:tab pos="300655" algn="l"/>
                <a:tab pos="311790" algn="l"/>
                <a:tab pos="389738" algn="l"/>
                <a:tab pos="723798" algn="l"/>
                <a:tab pos="768340" algn="l"/>
              </a:tabLst>
            </a:pPr>
            <a:r>
              <a:rPr lang="en-US" altLang="zh-CN" dirty="0" smtClean="0"/>
              <a:t>		</a:t>
            </a:r>
            <a:r>
              <a:rPr lang="en-US" altLang="zh-CN" sz="1100" dirty="0" smtClean="0">
                <a:solidFill>
                  <a:srgbClr val="666666"/>
                </a:solidFill>
                <a:latin typeface="Times New Roman" pitchFamily="18" charset="0"/>
                <a:cs typeface="Times New Roman" pitchFamily="18" charset="0"/>
              </a:rPr>
              <a:t>protecting</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videos,</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eBooks,</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apps</a:t>
            </a:r>
            <a:r>
              <a:rPr lang="en-US" altLang="zh-CN" sz="700" dirty="0" smtClean="0">
                <a:solidFill>
                  <a:srgbClr val="666666"/>
                </a:solidFill>
                <a:latin typeface="Times New Roman" pitchFamily="18" charset="0"/>
                <a:cs typeface="Times New Roman" pitchFamily="18" charset="0"/>
              </a:rPr>
              <a:t>2</a:t>
            </a:r>
          </a:p>
        </p:txBody>
      </p:sp>
      <p:sp>
        <p:nvSpPr>
          <p:cNvPr id="24" name="TextBox 1"/>
          <p:cNvSpPr txBox="1"/>
          <p:nvPr/>
        </p:nvSpPr>
        <p:spPr>
          <a:xfrm>
            <a:off x="2486907" y="5797603"/>
            <a:ext cx="6164508" cy="502143"/>
          </a:xfrm>
          <a:prstGeom prst="rect">
            <a:avLst/>
          </a:prstGeom>
          <a:noFill/>
        </p:spPr>
        <p:txBody>
          <a:bodyPr wrap="none" lIns="0" tIns="0" rIns="0" bIns="40087" rtlCol="0">
            <a:spAutoFit/>
          </a:bodyPr>
          <a:lstStyle/>
          <a:p>
            <a:pPr>
              <a:lnSpc>
                <a:spcPts val="1491"/>
              </a:lnSpc>
              <a:tabLst>
                <a:tab pos="5790387" algn="l"/>
              </a:tabLst>
            </a:pPr>
            <a:r>
              <a:rPr lang="en-US" altLang="zh-CN" sz="1400" dirty="0" smtClean="0">
                <a:solidFill>
                  <a:srgbClr val="666666"/>
                </a:solidFill>
                <a:latin typeface="Times New Roman" pitchFamily="18" charset="0"/>
                <a:cs typeface="Times New Roman" pitchFamily="18" charset="0"/>
              </a:rPr>
              <a:t>Great</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customer</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loyalty</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(user</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retention/walled</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garden)</a:t>
            </a:r>
          </a:p>
          <a:p>
            <a:pPr>
              <a:lnSpc>
                <a:spcPts val="877"/>
              </a:lnSpc>
            </a:pPr>
            <a:endParaRPr lang="en-US" altLang="zh-CN" dirty="0" smtClean="0"/>
          </a:p>
          <a:p>
            <a:pPr>
              <a:lnSpc>
                <a:spcPts val="1228"/>
              </a:lnSpc>
              <a:tabLst>
                <a:tab pos="5790387" algn="l"/>
              </a:tabLst>
            </a:pPr>
            <a:r>
              <a:rPr lang="en-US" altLang="zh-CN" dirty="0" smtClean="0"/>
              <a:t>	</a:t>
            </a:r>
            <a:r>
              <a:rPr lang="en-US" altLang="zh-CN" sz="900" dirty="0" smtClean="0">
                <a:solidFill>
                  <a:srgbClr val="B2B2B2"/>
                </a:solidFill>
                <a:latin typeface="Times New Roman" pitchFamily="18" charset="0"/>
                <a:cs typeface="Times New Roman" pitchFamily="18" charset="0"/>
              </a:rPr>
              <a:t>..…….</a:t>
            </a:r>
          </a:p>
        </p:txBody>
      </p:sp>
      <p:sp>
        <p:nvSpPr>
          <p:cNvPr id="27" name="投影片編號版面配置區 26"/>
          <p:cNvSpPr>
            <a:spLocks noGrp="1"/>
          </p:cNvSpPr>
          <p:nvPr>
            <p:ph type="sldNum" sz="quarter" idx="12"/>
          </p:nvPr>
        </p:nvSpPr>
        <p:spPr/>
        <p:txBody>
          <a:bodyPr/>
          <a:lstStyle/>
          <a:p>
            <a:pPr>
              <a:defRPr/>
            </a:pPr>
            <a:fld id="{8278A42D-3233-4C27-8266-CD8F709F771F}" type="slidenum">
              <a:rPr lang="en-US" altLang="zh-TW" smtClean="0"/>
              <a:pPr>
                <a:defRPr/>
              </a:pPr>
              <a:t>75</a:t>
            </a:fld>
            <a:endParaRPr lang="en-US" altLang="zh-TW"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1688662" y="3244478"/>
            <a:ext cx="5886084" cy="852928"/>
          </a:xfrm>
          <a:custGeom>
            <a:avLst/>
            <a:gdLst>
              <a:gd name="connsiteX0" fmla="*/ 12700 w 6883448"/>
              <a:gd name="connsiteY0" fmla="*/ 165103 h 939800"/>
              <a:gd name="connsiteX1" fmla="*/ 12700 w 6883448"/>
              <a:gd name="connsiteY1" fmla="*/ 165103 h 939800"/>
              <a:gd name="connsiteX2" fmla="*/ 165103 w 6883448"/>
              <a:gd name="connsiteY2" fmla="*/ 12700 h 939800"/>
              <a:gd name="connsiteX3" fmla="*/ 6718344 w 6883448"/>
              <a:gd name="connsiteY3" fmla="*/ 12700 h 939800"/>
              <a:gd name="connsiteX4" fmla="*/ 6718344 w 6883448"/>
              <a:gd name="connsiteY4" fmla="*/ 12700 h 939800"/>
              <a:gd name="connsiteX5" fmla="*/ 6870747 w 6883448"/>
              <a:gd name="connsiteY5" fmla="*/ 165103 h 939800"/>
              <a:gd name="connsiteX6" fmla="*/ 6870747 w 6883448"/>
              <a:gd name="connsiteY6" fmla="*/ 165103 h 939800"/>
              <a:gd name="connsiteX7" fmla="*/ 6870747 w 6883448"/>
              <a:gd name="connsiteY7" fmla="*/ 774696 h 939800"/>
              <a:gd name="connsiteX8" fmla="*/ 6870747 w 6883448"/>
              <a:gd name="connsiteY8" fmla="*/ 774696 h 939800"/>
              <a:gd name="connsiteX9" fmla="*/ 6718344 w 6883448"/>
              <a:gd name="connsiteY9" fmla="*/ 927100 h 939800"/>
              <a:gd name="connsiteX10" fmla="*/ 6718344 w 6883448"/>
              <a:gd name="connsiteY10" fmla="*/ 927100 h 939800"/>
              <a:gd name="connsiteX11" fmla="*/ 165103 w 6883448"/>
              <a:gd name="connsiteY11" fmla="*/ 927100 h 939800"/>
              <a:gd name="connsiteX12" fmla="*/ 165103 w 6883448"/>
              <a:gd name="connsiteY12" fmla="*/ 927100 h 939800"/>
              <a:gd name="connsiteX13" fmla="*/ 12700 w 6883448"/>
              <a:gd name="connsiteY13" fmla="*/ 774696 h 939800"/>
              <a:gd name="connsiteX14" fmla="*/ 12700 w 6883448"/>
              <a:gd name="connsiteY14" fmla="*/ 774696 h 939800"/>
              <a:gd name="connsiteX15" fmla="*/ 12700 w 6883448"/>
              <a:gd name="connsiteY15" fmla="*/ 165103 h 9398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6883448" h="939800">
                <a:moveTo>
                  <a:pt x="12700" y="165103"/>
                </a:moveTo>
                <a:lnTo>
                  <a:pt x="12700" y="165103"/>
                </a:lnTo>
                <a:cubicBezTo>
                  <a:pt x="12700" y="80933"/>
                  <a:pt x="80933" y="12700"/>
                  <a:pt x="165103" y="12700"/>
                </a:cubicBezTo>
                <a:lnTo>
                  <a:pt x="6718344" y="12700"/>
                </a:lnTo>
                <a:lnTo>
                  <a:pt x="6718344" y="12700"/>
                </a:lnTo>
                <a:cubicBezTo>
                  <a:pt x="6802515" y="12700"/>
                  <a:pt x="6870747" y="80933"/>
                  <a:pt x="6870747" y="165103"/>
                </a:cubicBezTo>
                <a:cubicBezTo>
                  <a:pt x="6870747" y="165103"/>
                  <a:pt x="6870747" y="165103"/>
                  <a:pt x="6870747" y="165103"/>
                </a:cubicBezTo>
                <a:lnTo>
                  <a:pt x="6870747" y="774696"/>
                </a:lnTo>
                <a:lnTo>
                  <a:pt x="6870747" y="774696"/>
                </a:lnTo>
                <a:cubicBezTo>
                  <a:pt x="6870747" y="858866"/>
                  <a:pt x="6802515" y="927100"/>
                  <a:pt x="6718344" y="927100"/>
                </a:cubicBezTo>
                <a:cubicBezTo>
                  <a:pt x="6718344" y="927100"/>
                  <a:pt x="6718344" y="927100"/>
                  <a:pt x="6718344" y="927100"/>
                </a:cubicBezTo>
                <a:lnTo>
                  <a:pt x="165103" y="927100"/>
                </a:lnTo>
                <a:lnTo>
                  <a:pt x="165103" y="927100"/>
                </a:lnTo>
                <a:cubicBezTo>
                  <a:pt x="80933" y="927100"/>
                  <a:pt x="12700" y="858866"/>
                  <a:pt x="12700" y="774696"/>
                </a:cubicBezTo>
                <a:cubicBezTo>
                  <a:pt x="12700" y="774696"/>
                  <a:pt x="12700" y="774696"/>
                  <a:pt x="12700" y="774696"/>
                </a:cubicBezTo>
                <a:lnTo>
                  <a:pt x="12700" y="165103"/>
                </a:lnTo>
              </a:path>
            </a:pathLst>
          </a:custGeom>
          <a:solidFill>
            <a:srgbClr val="000000">
              <a:alpha val="0"/>
            </a:srgbClr>
          </a:solidFill>
          <a:ln w="25400">
            <a:solidFill>
              <a:srgbClr val="EC008C">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7265245" y="299678"/>
            <a:ext cx="1227164" cy="772245"/>
          </a:xfrm>
          <a:prstGeom prst="rect">
            <a:avLst/>
          </a:prstGeom>
          <a:noFill/>
        </p:spPr>
      </p:pic>
      <p:pic>
        <p:nvPicPr>
          <p:cNvPr id="6" name="Picture 3"/>
          <p:cNvPicPr>
            <a:picLocks noChangeAspect="1" noChangeArrowheads="1"/>
          </p:cNvPicPr>
          <p:nvPr/>
        </p:nvPicPr>
        <p:blipFill>
          <a:blip r:embed="rId4" cstate="print"/>
          <a:srcRect/>
          <a:stretch>
            <a:fillRect/>
          </a:stretch>
        </p:blipFill>
        <p:spPr bwMode="auto">
          <a:xfrm>
            <a:off x="7276105" y="6316276"/>
            <a:ext cx="499553" cy="207469"/>
          </a:xfrm>
          <a:prstGeom prst="rect">
            <a:avLst/>
          </a:prstGeom>
          <a:noFill/>
        </p:spPr>
      </p:pic>
      <p:sp>
        <p:nvSpPr>
          <p:cNvPr id="2" name="TextBox 1"/>
          <p:cNvSpPr txBox="1"/>
          <p:nvPr/>
        </p:nvSpPr>
        <p:spPr>
          <a:xfrm>
            <a:off x="8166613" y="6304750"/>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18</a:t>
            </a:r>
          </a:p>
        </p:txBody>
      </p:sp>
      <p:sp>
        <p:nvSpPr>
          <p:cNvPr id="7"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8" name="TextBox 1"/>
          <p:cNvSpPr txBox="1"/>
          <p:nvPr/>
        </p:nvSpPr>
        <p:spPr>
          <a:xfrm>
            <a:off x="1281463" y="899032"/>
            <a:ext cx="7412286" cy="5567633"/>
          </a:xfrm>
          <a:prstGeom prst="rect">
            <a:avLst/>
          </a:prstGeom>
          <a:noFill/>
        </p:spPr>
        <p:txBody>
          <a:bodyPr wrap="none" lIns="0" tIns="0" rIns="0" bIns="40087" rtlCol="0">
            <a:spAutoFit/>
          </a:bodyPr>
          <a:lstStyle/>
          <a:p>
            <a:pPr>
              <a:lnSpc>
                <a:spcPts val="2718"/>
              </a:lnSpc>
              <a:tabLst>
                <a:tab pos="935370" algn="l"/>
                <a:tab pos="1469868" algn="l"/>
                <a:tab pos="7026412" algn="l"/>
              </a:tabLst>
            </a:pPr>
            <a:r>
              <a:rPr lang="en-US" altLang="zh-CN" sz="2500" b="1" dirty="0" smtClean="0">
                <a:solidFill>
                  <a:srgbClr val="666666"/>
                </a:solidFill>
                <a:latin typeface="Times New Roman" pitchFamily="18" charset="0"/>
                <a:cs typeface="Times New Roman" pitchFamily="18" charset="0"/>
              </a:rPr>
              <a:t>Step</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#4:</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Sell</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at</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premium</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3156"/>
              </a:lnSpc>
              <a:tabLst>
                <a:tab pos="935370" algn="l"/>
                <a:tab pos="1469868" algn="l"/>
                <a:tab pos="7026412" algn="l"/>
              </a:tabLst>
            </a:pPr>
            <a:r>
              <a:rPr lang="en-US" altLang="zh-CN" dirty="0" smtClean="0"/>
              <a:t>	</a:t>
            </a:r>
            <a:r>
              <a:rPr lang="en-US" altLang="zh-CN" sz="2500" b="1" dirty="0" smtClean="0">
                <a:solidFill>
                  <a:srgbClr val="EC008C"/>
                </a:solidFill>
                <a:latin typeface="Times New Roman" pitchFamily="18" charset="0"/>
                <a:cs typeface="Times New Roman" pitchFamily="18" charset="0"/>
              </a:rPr>
              <a:t>Apple’s</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revenues</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come</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from</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high</a:t>
            </a:r>
          </a:p>
          <a:p>
            <a:pPr>
              <a:lnSpc>
                <a:spcPts val="2981"/>
              </a:lnSpc>
              <a:tabLst>
                <a:tab pos="935370" algn="l"/>
                <a:tab pos="1469868" algn="l"/>
                <a:tab pos="7026412" algn="l"/>
              </a:tabLst>
            </a:pPr>
            <a:r>
              <a:rPr lang="en-US" altLang="zh-CN" dirty="0" smtClean="0"/>
              <a:t>		</a:t>
            </a:r>
            <a:r>
              <a:rPr lang="en-US" altLang="zh-CN" sz="2500" b="1" dirty="0" smtClean="0">
                <a:solidFill>
                  <a:srgbClr val="EC008C"/>
                </a:solidFill>
                <a:latin typeface="Times New Roman" pitchFamily="18" charset="0"/>
                <a:cs typeface="Times New Roman" pitchFamily="18" charset="0"/>
              </a:rPr>
              <a:t>margin</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hardware</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products</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841"/>
              </a:lnSpc>
              <a:tabLst>
                <a:tab pos="935370" algn="l"/>
                <a:tab pos="1469868" algn="l"/>
                <a:tab pos="7026412" algn="l"/>
              </a:tabLst>
            </a:pPr>
            <a:r>
              <a:rPr lang="en-US" altLang="zh-CN" dirty="0" smtClean="0"/>
              <a:t>			</a:t>
            </a:r>
            <a:r>
              <a:rPr lang="en-US" altLang="zh-CN" sz="900" dirty="0" smtClean="0">
                <a:solidFill>
                  <a:srgbClr val="B2B2B2"/>
                </a:solidFill>
                <a:latin typeface="Times New Roman" pitchFamily="18" charset="0"/>
                <a:cs typeface="Times New Roman" pitchFamily="18" charset="0"/>
              </a:rPr>
              <a:t>..…….</a:t>
            </a:r>
          </a:p>
        </p:txBody>
      </p:sp>
      <p:sp>
        <p:nvSpPr>
          <p:cNvPr id="11" name="投影片編號版面配置區 10"/>
          <p:cNvSpPr>
            <a:spLocks noGrp="1"/>
          </p:cNvSpPr>
          <p:nvPr>
            <p:ph type="sldNum" sz="quarter" idx="12"/>
          </p:nvPr>
        </p:nvSpPr>
        <p:spPr/>
        <p:txBody>
          <a:bodyPr/>
          <a:lstStyle/>
          <a:p>
            <a:pPr>
              <a:defRPr/>
            </a:pPr>
            <a:fld id="{8278A42D-3233-4C27-8266-CD8F709F771F}" type="slidenum">
              <a:rPr lang="en-US" altLang="zh-TW" smtClean="0"/>
              <a:pPr>
                <a:defRPr/>
              </a:pPr>
              <a:t>76</a:t>
            </a:fld>
            <a:endParaRPr lang="en-US" altLang="zh-TW"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5211349" y="4108932"/>
            <a:ext cx="725438" cy="1525976"/>
          </a:xfrm>
          <a:custGeom>
            <a:avLst/>
            <a:gdLst>
              <a:gd name="connsiteX0" fmla="*/ 12700 w 848359"/>
              <a:gd name="connsiteY0" fmla="*/ 149862 h 1681399"/>
              <a:gd name="connsiteX1" fmla="*/ 12700 w 848359"/>
              <a:gd name="connsiteY1" fmla="*/ 149862 h 1681399"/>
              <a:gd name="connsiteX2" fmla="*/ 149862 w 848359"/>
              <a:gd name="connsiteY2" fmla="*/ 12700 h 1681399"/>
              <a:gd name="connsiteX3" fmla="*/ 698496 w 848359"/>
              <a:gd name="connsiteY3" fmla="*/ 12700 h 1681399"/>
              <a:gd name="connsiteX4" fmla="*/ 698496 w 848359"/>
              <a:gd name="connsiteY4" fmla="*/ 12700 h 1681399"/>
              <a:gd name="connsiteX5" fmla="*/ 835659 w 848359"/>
              <a:gd name="connsiteY5" fmla="*/ 149862 h 1681399"/>
              <a:gd name="connsiteX6" fmla="*/ 835659 w 848359"/>
              <a:gd name="connsiteY6" fmla="*/ 149862 h 1681399"/>
              <a:gd name="connsiteX7" fmla="*/ 835659 w 848359"/>
              <a:gd name="connsiteY7" fmla="*/ 1531536 h 1681399"/>
              <a:gd name="connsiteX8" fmla="*/ 835659 w 848359"/>
              <a:gd name="connsiteY8" fmla="*/ 1531536 h 1681399"/>
              <a:gd name="connsiteX9" fmla="*/ 698496 w 848359"/>
              <a:gd name="connsiteY9" fmla="*/ 1668699 h 1681399"/>
              <a:gd name="connsiteX10" fmla="*/ 698496 w 848359"/>
              <a:gd name="connsiteY10" fmla="*/ 1668699 h 1681399"/>
              <a:gd name="connsiteX11" fmla="*/ 149862 w 848359"/>
              <a:gd name="connsiteY11" fmla="*/ 1668699 h 1681399"/>
              <a:gd name="connsiteX12" fmla="*/ 149862 w 848359"/>
              <a:gd name="connsiteY12" fmla="*/ 1668699 h 1681399"/>
              <a:gd name="connsiteX13" fmla="*/ 12700 w 848359"/>
              <a:gd name="connsiteY13" fmla="*/ 1531536 h 1681399"/>
              <a:gd name="connsiteX14" fmla="*/ 12700 w 848359"/>
              <a:gd name="connsiteY14" fmla="*/ 1531536 h 1681399"/>
              <a:gd name="connsiteX15" fmla="*/ 12700 w 848359"/>
              <a:gd name="connsiteY15" fmla="*/ 149862 h 168139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848359" h="1681399">
                <a:moveTo>
                  <a:pt x="12700" y="149862"/>
                </a:moveTo>
                <a:lnTo>
                  <a:pt x="12700" y="149862"/>
                </a:lnTo>
                <a:cubicBezTo>
                  <a:pt x="12700" y="74109"/>
                  <a:pt x="74110" y="12700"/>
                  <a:pt x="149862" y="12700"/>
                </a:cubicBezTo>
                <a:lnTo>
                  <a:pt x="698496" y="12700"/>
                </a:lnTo>
                <a:lnTo>
                  <a:pt x="698496" y="12700"/>
                </a:lnTo>
                <a:cubicBezTo>
                  <a:pt x="774250" y="12700"/>
                  <a:pt x="835659" y="74109"/>
                  <a:pt x="835659" y="149862"/>
                </a:cubicBezTo>
                <a:cubicBezTo>
                  <a:pt x="835659" y="149862"/>
                  <a:pt x="835659" y="149862"/>
                  <a:pt x="835659" y="149862"/>
                </a:cubicBezTo>
                <a:lnTo>
                  <a:pt x="835659" y="1531536"/>
                </a:lnTo>
                <a:lnTo>
                  <a:pt x="835659" y="1531536"/>
                </a:lnTo>
                <a:cubicBezTo>
                  <a:pt x="835659" y="1607289"/>
                  <a:pt x="774250" y="1668699"/>
                  <a:pt x="698496" y="1668699"/>
                </a:cubicBezTo>
                <a:cubicBezTo>
                  <a:pt x="698496" y="1668699"/>
                  <a:pt x="698496" y="1668699"/>
                  <a:pt x="698496" y="1668699"/>
                </a:cubicBezTo>
                <a:lnTo>
                  <a:pt x="149862" y="1668699"/>
                </a:lnTo>
                <a:lnTo>
                  <a:pt x="149862" y="1668699"/>
                </a:lnTo>
                <a:cubicBezTo>
                  <a:pt x="74110" y="1668699"/>
                  <a:pt x="12700" y="1607289"/>
                  <a:pt x="12700" y="1531536"/>
                </a:cubicBezTo>
                <a:cubicBezTo>
                  <a:pt x="12700" y="1531536"/>
                  <a:pt x="12700" y="1531536"/>
                  <a:pt x="12700" y="1531536"/>
                </a:cubicBezTo>
                <a:lnTo>
                  <a:pt x="12700" y="149862"/>
                </a:lnTo>
              </a:path>
            </a:pathLst>
          </a:custGeom>
          <a:solidFill>
            <a:srgbClr val="000000">
              <a:alpha val="0"/>
            </a:srgbClr>
          </a:solidFill>
          <a:ln w="25400">
            <a:solidFill>
              <a:srgbClr val="303188">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5" name="Freeform 3"/>
          <p:cNvSpPr/>
          <p:nvPr/>
        </p:nvSpPr>
        <p:spPr>
          <a:xfrm>
            <a:off x="5211349" y="3548058"/>
            <a:ext cx="725438" cy="480463"/>
          </a:xfrm>
          <a:custGeom>
            <a:avLst/>
            <a:gdLst>
              <a:gd name="connsiteX0" fmla="*/ 12700 w 848359"/>
              <a:gd name="connsiteY0" fmla="*/ 96701 h 529399"/>
              <a:gd name="connsiteX1" fmla="*/ 12700 w 848359"/>
              <a:gd name="connsiteY1" fmla="*/ 96701 h 529399"/>
              <a:gd name="connsiteX2" fmla="*/ 96702 w 848359"/>
              <a:gd name="connsiteY2" fmla="*/ 12700 h 529399"/>
              <a:gd name="connsiteX3" fmla="*/ 751657 w 848359"/>
              <a:gd name="connsiteY3" fmla="*/ 12700 h 529399"/>
              <a:gd name="connsiteX4" fmla="*/ 751657 w 848359"/>
              <a:gd name="connsiteY4" fmla="*/ 12700 h 529399"/>
              <a:gd name="connsiteX5" fmla="*/ 835659 w 848359"/>
              <a:gd name="connsiteY5" fmla="*/ 96701 h 529399"/>
              <a:gd name="connsiteX6" fmla="*/ 835659 w 848359"/>
              <a:gd name="connsiteY6" fmla="*/ 96701 h 529399"/>
              <a:gd name="connsiteX7" fmla="*/ 835659 w 848359"/>
              <a:gd name="connsiteY7" fmla="*/ 432697 h 529399"/>
              <a:gd name="connsiteX8" fmla="*/ 835659 w 848359"/>
              <a:gd name="connsiteY8" fmla="*/ 432697 h 529399"/>
              <a:gd name="connsiteX9" fmla="*/ 751657 w 848359"/>
              <a:gd name="connsiteY9" fmla="*/ 516699 h 529399"/>
              <a:gd name="connsiteX10" fmla="*/ 751657 w 848359"/>
              <a:gd name="connsiteY10" fmla="*/ 516699 h 529399"/>
              <a:gd name="connsiteX11" fmla="*/ 96702 w 848359"/>
              <a:gd name="connsiteY11" fmla="*/ 516699 h 529399"/>
              <a:gd name="connsiteX12" fmla="*/ 96702 w 848359"/>
              <a:gd name="connsiteY12" fmla="*/ 516699 h 529399"/>
              <a:gd name="connsiteX13" fmla="*/ 12700 w 848359"/>
              <a:gd name="connsiteY13" fmla="*/ 432697 h 529399"/>
              <a:gd name="connsiteX14" fmla="*/ 12700 w 848359"/>
              <a:gd name="connsiteY14" fmla="*/ 432697 h 529399"/>
              <a:gd name="connsiteX15" fmla="*/ 12700 w 848359"/>
              <a:gd name="connsiteY15" fmla="*/ 96701 h 52939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848359" h="529399">
                <a:moveTo>
                  <a:pt x="12700" y="96701"/>
                </a:moveTo>
                <a:lnTo>
                  <a:pt x="12700" y="96701"/>
                </a:lnTo>
                <a:cubicBezTo>
                  <a:pt x="12700" y="50308"/>
                  <a:pt x="50308" y="12700"/>
                  <a:pt x="96702" y="12700"/>
                </a:cubicBezTo>
                <a:lnTo>
                  <a:pt x="751657" y="12700"/>
                </a:lnTo>
                <a:lnTo>
                  <a:pt x="751657" y="12700"/>
                </a:lnTo>
                <a:cubicBezTo>
                  <a:pt x="798051" y="12700"/>
                  <a:pt x="835659" y="50308"/>
                  <a:pt x="835659" y="96701"/>
                </a:cubicBezTo>
                <a:cubicBezTo>
                  <a:pt x="835659" y="96701"/>
                  <a:pt x="835659" y="96701"/>
                  <a:pt x="835659" y="96701"/>
                </a:cubicBezTo>
                <a:lnTo>
                  <a:pt x="835659" y="432697"/>
                </a:lnTo>
                <a:lnTo>
                  <a:pt x="835659" y="432697"/>
                </a:lnTo>
                <a:cubicBezTo>
                  <a:pt x="835659" y="479090"/>
                  <a:pt x="798051" y="516699"/>
                  <a:pt x="751657" y="516699"/>
                </a:cubicBezTo>
                <a:cubicBezTo>
                  <a:pt x="751657" y="516699"/>
                  <a:pt x="751657" y="516699"/>
                  <a:pt x="751657" y="516699"/>
                </a:cubicBezTo>
                <a:lnTo>
                  <a:pt x="96702" y="516699"/>
                </a:lnTo>
                <a:lnTo>
                  <a:pt x="96702" y="516699"/>
                </a:lnTo>
                <a:cubicBezTo>
                  <a:pt x="50308" y="516699"/>
                  <a:pt x="12700" y="479090"/>
                  <a:pt x="12700" y="432697"/>
                </a:cubicBezTo>
                <a:cubicBezTo>
                  <a:pt x="12700" y="432697"/>
                  <a:pt x="12700" y="432697"/>
                  <a:pt x="12700" y="432697"/>
                </a:cubicBezTo>
                <a:lnTo>
                  <a:pt x="12700" y="96701"/>
                </a:lnTo>
              </a:path>
            </a:pathLst>
          </a:custGeom>
          <a:solidFill>
            <a:srgbClr val="000000">
              <a:alpha val="0"/>
            </a:srgbClr>
          </a:solidFill>
          <a:ln w="25400">
            <a:solidFill>
              <a:srgbClr val="EC008C">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6" name="Freeform 3"/>
          <p:cNvSpPr/>
          <p:nvPr/>
        </p:nvSpPr>
        <p:spPr>
          <a:xfrm>
            <a:off x="5211349" y="2856495"/>
            <a:ext cx="725438" cy="611152"/>
          </a:xfrm>
          <a:custGeom>
            <a:avLst/>
            <a:gdLst>
              <a:gd name="connsiteX0" fmla="*/ 12700 w 848359"/>
              <a:gd name="connsiteY0" fmla="*/ 120701 h 673399"/>
              <a:gd name="connsiteX1" fmla="*/ 12700 w 848359"/>
              <a:gd name="connsiteY1" fmla="*/ 120701 h 673399"/>
              <a:gd name="connsiteX2" fmla="*/ 120701 w 848359"/>
              <a:gd name="connsiteY2" fmla="*/ 12700 h 673399"/>
              <a:gd name="connsiteX3" fmla="*/ 727657 w 848359"/>
              <a:gd name="connsiteY3" fmla="*/ 12700 h 673399"/>
              <a:gd name="connsiteX4" fmla="*/ 727657 w 848359"/>
              <a:gd name="connsiteY4" fmla="*/ 12700 h 673399"/>
              <a:gd name="connsiteX5" fmla="*/ 835659 w 848359"/>
              <a:gd name="connsiteY5" fmla="*/ 120701 h 673399"/>
              <a:gd name="connsiteX6" fmla="*/ 835659 w 848359"/>
              <a:gd name="connsiteY6" fmla="*/ 120701 h 673399"/>
              <a:gd name="connsiteX7" fmla="*/ 835659 w 848359"/>
              <a:gd name="connsiteY7" fmla="*/ 552698 h 673399"/>
              <a:gd name="connsiteX8" fmla="*/ 835659 w 848359"/>
              <a:gd name="connsiteY8" fmla="*/ 552698 h 673399"/>
              <a:gd name="connsiteX9" fmla="*/ 727657 w 848359"/>
              <a:gd name="connsiteY9" fmla="*/ 660699 h 673399"/>
              <a:gd name="connsiteX10" fmla="*/ 727657 w 848359"/>
              <a:gd name="connsiteY10" fmla="*/ 660699 h 673399"/>
              <a:gd name="connsiteX11" fmla="*/ 120701 w 848359"/>
              <a:gd name="connsiteY11" fmla="*/ 660699 h 673399"/>
              <a:gd name="connsiteX12" fmla="*/ 120701 w 848359"/>
              <a:gd name="connsiteY12" fmla="*/ 660699 h 673399"/>
              <a:gd name="connsiteX13" fmla="*/ 12700 w 848359"/>
              <a:gd name="connsiteY13" fmla="*/ 552698 h 673399"/>
              <a:gd name="connsiteX14" fmla="*/ 12700 w 848359"/>
              <a:gd name="connsiteY14" fmla="*/ 552698 h 673399"/>
              <a:gd name="connsiteX15" fmla="*/ 12700 w 848359"/>
              <a:gd name="connsiteY15" fmla="*/ 120701 h 67339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848359" h="673399">
                <a:moveTo>
                  <a:pt x="12700" y="120701"/>
                </a:moveTo>
                <a:lnTo>
                  <a:pt x="12700" y="120701"/>
                </a:lnTo>
                <a:cubicBezTo>
                  <a:pt x="12700" y="61053"/>
                  <a:pt x="61054" y="12700"/>
                  <a:pt x="120701" y="12700"/>
                </a:cubicBezTo>
                <a:lnTo>
                  <a:pt x="727657" y="12700"/>
                </a:lnTo>
                <a:lnTo>
                  <a:pt x="727657" y="12700"/>
                </a:lnTo>
                <a:cubicBezTo>
                  <a:pt x="787306" y="12700"/>
                  <a:pt x="835659" y="61053"/>
                  <a:pt x="835659" y="120701"/>
                </a:cubicBezTo>
                <a:cubicBezTo>
                  <a:pt x="835659" y="120701"/>
                  <a:pt x="835659" y="120701"/>
                  <a:pt x="835659" y="120701"/>
                </a:cubicBezTo>
                <a:lnTo>
                  <a:pt x="835659" y="552698"/>
                </a:lnTo>
                <a:lnTo>
                  <a:pt x="835659" y="552698"/>
                </a:lnTo>
                <a:cubicBezTo>
                  <a:pt x="835659" y="612345"/>
                  <a:pt x="787306" y="660699"/>
                  <a:pt x="727657" y="660699"/>
                </a:cubicBezTo>
                <a:cubicBezTo>
                  <a:pt x="727657" y="660699"/>
                  <a:pt x="727657" y="660699"/>
                  <a:pt x="727657" y="660699"/>
                </a:cubicBezTo>
                <a:lnTo>
                  <a:pt x="120701" y="660699"/>
                </a:lnTo>
                <a:lnTo>
                  <a:pt x="120701" y="660699"/>
                </a:lnTo>
                <a:cubicBezTo>
                  <a:pt x="61054" y="660699"/>
                  <a:pt x="12700" y="612345"/>
                  <a:pt x="12700" y="552698"/>
                </a:cubicBezTo>
                <a:cubicBezTo>
                  <a:pt x="12700" y="552698"/>
                  <a:pt x="12700" y="552698"/>
                  <a:pt x="12700" y="552698"/>
                </a:cubicBezTo>
                <a:lnTo>
                  <a:pt x="12700" y="120701"/>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7" name="Freeform 3"/>
          <p:cNvSpPr/>
          <p:nvPr/>
        </p:nvSpPr>
        <p:spPr>
          <a:xfrm>
            <a:off x="5211349" y="2034243"/>
            <a:ext cx="725438" cy="741841"/>
          </a:xfrm>
          <a:custGeom>
            <a:avLst/>
            <a:gdLst>
              <a:gd name="connsiteX0" fmla="*/ 12700 w 848359"/>
              <a:gd name="connsiteY0" fmla="*/ 144702 h 817399"/>
              <a:gd name="connsiteX1" fmla="*/ 12700 w 848359"/>
              <a:gd name="connsiteY1" fmla="*/ 144702 h 817399"/>
              <a:gd name="connsiteX2" fmla="*/ 144703 w 848359"/>
              <a:gd name="connsiteY2" fmla="*/ 12700 h 817399"/>
              <a:gd name="connsiteX3" fmla="*/ 703657 w 848359"/>
              <a:gd name="connsiteY3" fmla="*/ 12700 h 817399"/>
              <a:gd name="connsiteX4" fmla="*/ 703657 w 848359"/>
              <a:gd name="connsiteY4" fmla="*/ 12700 h 817399"/>
              <a:gd name="connsiteX5" fmla="*/ 835659 w 848359"/>
              <a:gd name="connsiteY5" fmla="*/ 144702 h 817399"/>
              <a:gd name="connsiteX6" fmla="*/ 835659 w 848359"/>
              <a:gd name="connsiteY6" fmla="*/ 144702 h 817399"/>
              <a:gd name="connsiteX7" fmla="*/ 835659 w 848359"/>
              <a:gd name="connsiteY7" fmla="*/ 672696 h 817399"/>
              <a:gd name="connsiteX8" fmla="*/ 835659 w 848359"/>
              <a:gd name="connsiteY8" fmla="*/ 672696 h 817399"/>
              <a:gd name="connsiteX9" fmla="*/ 703657 w 848359"/>
              <a:gd name="connsiteY9" fmla="*/ 804699 h 817399"/>
              <a:gd name="connsiteX10" fmla="*/ 703657 w 848359"/>
              <a:gd name="connsiteY10" fmla="*/ 804699 h 817399"/>
              <a:gd name="connsiteX11" fmla="*/ 144703 w 848359"/>
              <a:gd name="connsiteY11" fmla="*/ 804699 h 817399"/>
              <a:gd name="connsiteX12" fmla="*/ 144703 w 848359"/>
              <a:gd name="connsiteY12" fmla="*/ 804699 h 817399"/>
              <a:gd name="connsiteX13" fmla="*/ 12700 w 848359"/>
              <a:gd name="connsiteY13" fmla="*/ 672696 h 817399"/>
              <a:gd name="connsiteX14" fmla="*/ 12700 w 848359"/>
              <a:gd name="connsiteY14" fmla="*/ 672696 h 817399"/>
              <a:gd name="connsiteX15" fmla="*/ 12700 w 848359"/>
              <a:gd name="connsiteY15" fmla="*/ 144702 h 81739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848359" h="817399">
                <a:moveTo>
                  <a:pt x="12700" y="144702"/>
                </a:moveTo>
                <a:lnTo>
                  <a:pt x="12700" y="144702"/>
                </a:lnTo>
                <a:cubicBezTo>
                  <a:pt x="12700" y="71799"/>
                  <a:pt x="71800" y="12700"/>
                  <a:pt x="144703" y="12700"/>
                </a:cubicBezTo>
                <a:lnTo>
                  <a:pt x="703657" y="12700"/>
                </a:lnTo>
                <a:lnTo>
                  <a:pt x="703657" y="12700"/>
                </a:lnTo>
                <a:cubicBezTo>
                  <a:pt x="776560" y="12700"/>
                  <a:pt x="835659" y="71799"/>
                  <a:pt x="835659" y="144702"/>
                </a:cubicBezTo>
                <a:cubicBezTo>
                  <a:pt x="835659" y="144702"/>
                  <a:pt x="835659" y="144702"/>
                  <a:pt x="835659" y="144702"/>
                </a:cubicBezTo>
                <a:lnTo>
                  <a:pt x="835659" y="672696"/>
                </a:lnTo>
                <a:lnTo>
                  <a:pt x="835659" y="672696"/>
                </a:lnTo>
                <a:cubicBezTo>
                  <a:pt x="835659" y="745599"/>
                  <a:pt x="776560" y="804699"/>
                  <a:pt x="703657" y="804699"/>
                </a:cubicBezTo>
                <a:cubicBezTo>
                  <a:pt x="703657" y="804699"/>
                  <a:pt x="703657" y="804699"/>
                  <a:pt x="703657" y="804699"/>
                </a:cubicBezTo>
                <a:lnTo>
                  <a:pt x="144703" y="804699"/>
                </a:lnTo>
                <a:lnTo>
                  <a:pt x="144703" y="804699"/>
                </a:lnTo>
                <a:cubicBezTo>
                  <a:pt x="71800" y="804699"/>
                  <a:pt x="12700" y="745599"/>
                  <a:pt x="12700" y="672696"/>
                </a:cubicBezTo>
                <a:cubicBezTo>
                  <a:pt x="12700" y="672696"/>
                  <a:pt x="12700" y="672696"/>
                  <a:pt x="12700" y="672696"/>
                </a:cubicBezTo>
                <a:lnTo>
                  <a:pt x="12700" y="144702"/>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8" name="Freeform 3"/>
          <p:cNvSpPr/>
          <p:nvPr/>
        </p:nvSpPr>
        <p:spPr>
          <a:xfrm>
            <a:off x="4038485" y="5699526"/>
            <a:ext cx="3996427" cy="46103"/>
          </a:xfrm>
          <a:custGeom>
            <a:avLst/>
            <a:gdLst>
              <a:gd name="connsiteX0" fmla="*/ 12700 w 4673599"/>
              <a:gd name="connsiteY0" fmla="*/ 12700 h 50799"/>
              <a:gd name="connsiteX1" fmla="*/ 4660899 w 4673599"/>
              <a:gd name="connsiteY1" fmla="*/ 14288 h 50799"/>
            </a:gdLst>
            <a:ahLst/>
            <a:cxnLst>
              <a:cxn ang="0">
                <a:pos x="connsiteX0" y="connsiteY0"/>
              </a:cxn>
              <a:cxn ang="1">
                <a:pos x="connsiteX1" y="connsiteY1"/>
              </a:cxn>
            </a:cxnLst>
            <a:rect l="l" t="t" r="r" b="b"/>
            <a:pathLst>
              <a:path w="4673599" h="50799">
                <a:moveTo>
                  <a:pt x="12700" y="12700"/>
                </a:moveTo>
                <a:lnTo>
                  <a:pt x="4660899" y="14288"/>
                </a:lnTo>
              </a:path>
            </a:pathLst>
          </a:custGeom>
          <a:ln w="25400">
            <a:solidFill>
              <a:srgbClr val="666666">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sp>
        <p:nvSpPr>
          <p:cNvPr id="9" name="Freeform 3"/>
          <p:cNvSpPr/>
          <p:nvPr/>
        </p:nvSpPr>
        <p:spPr>
          <a:xfrm>
            <a:off x="4820394" y="1967969"/>
            <a:ext cx="3214517" cy="46103"/>
          </a:xfrm>
          <a:custGeom>
            <a:avLst/>
            <a:gdLst>
              <a:gd name="connsiteX0" fmla="*/ 12700 w 3759199"/>
              <a:gd name="connsiteY0" fmla="*/ 12700 h 50799"/>
              <a:gd name="connsiteX1" fmla="*/ 3746500 w 3759199"/>
              <a:gd name="connsiteY1" fmla="*/ 14287 h 50799"/>
            </a:gdLst>
            <a:ahLst/>
            <a:cxnLst>
              <a:cxn ang="0">
                <a:pos x="connsiteX0" y="connsiteY0"/>
              </a:cxn>
              <a:cxn ang="1">
                <a:pos x="connsiteX1" y="connsiteY1"/>
              </a:cxn>
            </a:cxnLst>
            <a:rect l="l" t="t" r="r" b="b"/>
            <a:pathLst>
              <a:path w="3759199" h="50799">
                <a:moveTo>
                  <a:pt x="12700" y="12700"/>
                </a:moveTo>
                <a:lnTo>
                  <a:pt x="3746500" y="14287"/>
                </a:lnTo>
              </a:path>
            </a:pathLst>
          </a:custGeom>
          <a:ln w="25400">
            <a:solidFill>
              <a:srgbClr val="666666">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sp>
        <p:nvSpPr>
          <p:cNvPr id="10" name="Freeform 3"/>
          <p:cNvSpPr/>
          <p:nvPr/>
        </p:nvSpPr>
        <p:spPr>
          <a:xfrm>
            <a:off x="4950712" y="2034243"/>
            <a:ext cx="217197" cy="1475334"/>
          </a:xfrm>
          <a:custGeom>
            <a:avLst/>
            <a:gdLst>
              <a:gd name="connsiteX0" fmla="*/ 241300 w 254000"/>
              <a:gd name="connsiteY0" fmla="*/ 1612899 h 1625599"/>
              <a:gd name="connsiteX1" fmla="*/ 241300 w 254000"/>
              <a:gd name="connsiteY1" fmla="*/ 1612899 h 1625599"/>
              <a:gd name="connsiteX2" fmla="*/ 127000 w 254000"/>
              <a:gd name="connsiteY2" fmla="*/ 1593850 h 1625599"/>
              <a:gd name="connsiteX3" fmla="*/ 127000 w 254000"/>
              <a:gd name="connsiteY3" fmla="*/ 1593850 h 1625599"/>
              <a:gd name="connsiteX4" fmla="*/ 127000 w 254000"/>
              <a:gd name="connsiteY4" fmla="*/ 831848 h 1625599"/>
              <a:gd name="connsiteX5" fmla="*/ 127000 w 254000"/>
              <a:gd name="connsiteY5" fmla="*/ 831848 h 1625599"/>
              <a:gd name="connsiteX6" fmla="*/ 12700 w 254000"/>
              <a:gd name="connsiteY6" fmla="*/ 812799 h 1625599"/>
              <a:gd name="connsiteX7" fmla="*/ 12700 w 254000"/>
              <a:gd name="connsiteY7" fmla="*/ 812799 h 1625599"/>
              <a:gd name="connsiteX8" fmla="*/ 12700 w 254000"/>
              <a:gd name="connsiteY8" fmla="*/ 812799 h 1625599"/>
              <a:gd name="connsiteX9" fmla="*/ 127000 w 254000"/>
              <a:gd name="connsiteY9" fmla="*/ 793750 h 1625599"/>
              <a:gd name="connsiteX10" fmla="*/ 127000 w 254000"/>
              <a:gd name="connsiteY10" fmla="*/ 793750 h 1625599"/>
              <a:gd name="connsiteX11" fmla="*/ 127000 w 254000"/>
              <a:gd name="connsiteY11" fmla="*/ 31749 h 1625599"/>
              <a:gd name="connsiteX12" fmla="*/ 127000 w 254000"/>
              <a:gd name="connsiteY12" fmla="*/ 31749 h 1625599"/>
              <a:gd name="connsiteX13" fmla="*/ 241300 w 254000"/>
              <a:gd name="connsiteY13" fmla="*/ 12700 h 162559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Lst>
            <a:rect l="l" t="t" r="r" b="b"/>
            <a:pathLst>
              <a:path w="254000" h="1625599">
                <a:moveTo>
                  <a:pt x="241300" y="1612899"/>
                </a:moveTo>
                <a:lnTo>
                  <a:pt x="241300" y="1612899"/>
                </a:lnTo>
                <a:cubicBezTo>
                  <a:pt x="178174" y="1612899"/>
                  <a:pt x="127000" y="1604370"/>
                  <a:pt x="127000" y="1593850"/>
                </a:cubicBezTo>
                <a:cubicBezTo>
                  <a:pt x="127000" y="1593850"/>
                  <a:pt x="127000" y="1593850"/>
                  <a:pt x="127000" y="1593850"/>
                </a:cubicBezTo>
                <a:lnTo>
                  <a:pt x="127000" y="831848"/>
                </a:lnTo>
                <a:lnTo>
                  <a:pt x="127000" y="831848"/>
                </a:lnTo>
                <a:cubicBezTo>
                  <a:pt x="127000" y="821327"/>
                  <a:pt x="75825" y="812799"/>
                  <a:pt x="12700" y="812799"/>
                </a:cubicBezTo>
                <a:cubicBezTo>
                  <a:pt x="12700" y="812799"/>
                  <a:pt x="12700" y="812799"/>
                  <a:pt x="12700" y="812799"/>
                </a:cubicBezTo>
                <a:lnTo>
                  <a:pt x="12700" y="812799"/>
                </a:lnTo>
                <a:cubicBezTo>
                  <a:pt x="75825" y="812799"/>
                  <a:pt x="127000" y="804271"/>
                  <a:pt x="127000" y="793750"/>
                </a:cubicBezTo>
                <a:cubicBezTo>
                  <a:pt x="127000" y="793750"/>
                  <a:pt x="127000" y="793750"/>
                  <a:pt x="127000" y="793750"/>
                </a:cubicBezTo>
                <a:lnTo>
                  <a:pt x="127000" y="31749"/>
                </a:lnTo>
                <a:lnTo>
                  <a:pt x="127000" y="31749"/>
                </a:lnTo>
                <a:cubicBezTo>
                  <a:pt x="127000" y="21227"/>
                  <a:pt x="178174" y="12700"/>
                  <a:pt x="241300" y="12700"/>
                </a:cubicBezTo>
              </a:path>
            </a:pathLst>
          </a:custGeom>
          <a:ln w="25400">
            <a:solidFill>
              <a:srgbClr val="666666">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11" name="Picture 3"/>
          <p:cNvPicPr>
            <a:picLocks noChangeAspect="1" noChangeArrowheads="1"/>
          </p:cNvPicPr>
          <p:nvPr/>
        </p:nvPicPr>
        <p:blipFill>
          <a:blip r:embed="rId3" cstate="print"/>
          <a:srcRect/>
          <a:stretch>
            <a:fillRect/>
          </a:stretch>
        </p:blipFill>
        <p:spPr bwMode="auto">
          <a:xfrm>
            <a:off x="847069" y="1705855"/>
            <a:ext cx="3214518" cy="4299217"/>
          </a:xfrm>
          <a:prstGeom prst="rect">
            <a:avLst/>
          </a:prstGeom>
          <a:noFill/>
        </p:spPr>
      </p:pic>
      <p:pic>
        <p:nvPicPr>
          <p:cNvPr id="12" name="Picture 3"/>
          <p:cNvPicPr>
            <a:picLocks noChangeAspect="1" noChangeArrowheads="1"/>
          </p:cNvPicPr>
          <p:nvPr/>
        </p:nvPicPr>
        <p:blipFill>
          <a:blip r:embed="rId4" cstate="print"/>
          <a:srcRect/>
          <a:stretch>
            <a:fillRect/>
          </a:stretch>
        </p:blipFill>
        <p:spPr bwMode="auto">
          <a:xfrm>
            <a:off x="7265245" y="299678"/>
            <a:ext cx="1227164" cy="772245"/>
          </a:xfrm>
          <a:prstGeom prst="rect">
            <a:avLst/>
          </a:prstGeom>
          <a:noFill/>
        </p:spPr>
      </p:pic>
      <p:pic>
        <p:nvPicPr>
          <p:cNvPr id="13" name="Picture 3"/>
          <p:cNvPicPr>
            <a:picLocks noChangeAspect="1" noChangeArrowheads="1"/>
          </p:cNvPicPr>
          <p:nvPr/>
        </p:nvPicPr>
        <p:blipFill>
          <a:blip r:embed="rId5" cstate="print"/>
          <a:srcRect/>
          <a:stretch>
            <a:fillRect/>
          </a:stretch>
        </p:blipFill>
        <p:spPr bwMode="auto">
          <a:xfrm>
            <a:off x="7276105" y="6316276"/>
            <a:ext cx="499553" cy="207469"/>
          </a:xfrm>
          <a:prstGeom prst="rect">
            <a:avLst/>
          </a:prstGeom>
          <a:noFill/>
        </p:spPr>
      </p:pic>
      <p:sp>
        <p:nvSpPr>
          <p:cNvPr id="2" name="TextBox 1"/>
          <p:cNvSpPr txBox="1"/>
          <p:nvPr/>
        </p:nvSpPr>
        <p:spPr>
          <a:xfrm>
            <a:off x="8134033" y="6143385"/>
            <a:ext cx="317395" cy="173335"/>
          </a:xfrm>
          <a:prstGeom prst="rect">
            <a:avLst/>
          </a:prstGeom>
          <a:noFill/>
        </p:spPr>
        <p:txBody>
          <a:bodyPr wrap="none" lIns="0" tIns="0" rIns="0" bIns="40087" rtlCol="0">
            <a:spAutoFit/>
          </a:bodyPr>
          <a:lstStyle/>
          <a:p>
            <a:pPr>
              <a:lnSpc>
                <a:spcPts val="964"/>
              </a:lnSpc>
            </a:pPr>
            <a:r>
              <a:rPr lang="en-US" altLang="zh-CN" sz="900" dirty="0" smtClean="0">
                <a:solidFill>
                  <a:srgbClr val="B2B2B2"/>
                </a:solidFill>
                <a:latin typeface="Times New Roman" pitchFamily="18" charset="0"/>
                <a:cs typeface="Times New Roman" pitchFamily="18" charset="0"/>
              </a:rPr>
              <a:t>..…….</a:t>
            </a:r>
          </a:p>
        </p:txBody>
      </p:sp>
      <p:sp>
        <p:nvSpPr>
          <p:cNvPr id="14" name="TextBox 1"/>
          <p:cNvSpPr txBox="1"/>
          <p:nvPr/>
        </p:nvSpPr>
        <p:spPr>
          <a:xfrm>
            <a:off x="8166613" y="6304750"/>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19</a:t>
            </a:r>
          </a:p>
        </p:txBody>
      </p:sp>
      <p:sp>
        <p:nvSpPr>
          <p:cNvPr id="15"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16" name="TextBox 1"/>
          <p:cNvSpPr txBox="1"/>
          <p:nvPr/>
        </p:nvSpPr>
        <p:spPr>
          <a:xfrm>
            <a:off x="738471" y="6396958"/>
            <a:ext cx="307777" cy="130247"/>
          </a:xfrm>
          <a:prstGeom prst="rect">
            <a:avLst/>
          </a:prstGeom>
          <a:noFill/>
        </p:spPr>
        <p:txBody>
          <a:bodyPr wrap="none" lIns="0" tIns="0" rIns="0" bIns="40087" rtlCol="0">
            <a:spAutoFit/>
          </a:bodyPr>
          <a:lstStyle/>
          <a:p>
            <a:pPr>
              <a:lnSpc>
                <a:spcPts val="701"/>
              </a:lnSpc>
            </a:pPr>
            <a:r>
              <a:rPr lang="en-US" altLang="zh-CN" sz="500" dirty="0" smtClean="0">
                <a:solidFill>
                  <a:srgbClr val="666666"/>
                </a:solidFill>
                <a:latin typeface="Times New Roman" pitchFamily="18" charset="0"/>
                <a:cs typeface="Times New Roman" pitchFamily="18" charset="0"/>
              </a:rPr>
              <a:t>1</a:t>
            </a:r>
            <a:r>
              <a:rPr lang="en-US" altLang="zh-CN" sz="700" dirty="0" smtClean="0">
                <a:solidFill>
                  <a:srgbClr val="666666"/>
                </a:solidFill>
                <a:latin typeface="Times New Roman" pitchFamily="18" charset="0"/>
                <a:cs typeface="Times New Roman" pitchFamily="18" charset="0"/>
              </a:rPr>
              <a:t>Source:</a:t>
            </a:r>
          </a:p>
        </p:txBody>
      </p:sp>
      <p:sp>
        <p:nvSpPr>
          <p:cNvPr id="17" name="TextBox 1"/>
          <p:cNvSpPr txBox="1"/>
          <p:nvPr/>
        </p:nvSpPr>
        <p:spPr>
          <a:xfrm>
            <a:off x="1107705" y="6396958"/>
            <a:ext cx="261290" cy="130247"/>
          </a:xfrm>
          <a:prstGeom prst="rect">
            <a:avLst/>
          </a:prstGeom>
          <a:noFill/>
        </p:spPr>
        <p:txBody>
          <a:bodyPr wrap="none" lIns="0" tIns="0" rIns="0" bIns="40087" rtlCol="0">
            <a:spAutoFit/>
          </a:bodyPr>
          <a:lstStyle/>
          <a:p>
            <a:pPr>
              <a:lnSpc>
                <a:spcPts val="701"/>
              </a:lnSpc>
            </a:pPr>
            <a:r>
              <a:rPr lang="en-US" altLang="zh-CN" sz="700" dirty="0" smtClean="0">
                <a:solidFill>
                  <a:srgbClr val="666666"/>
                </a:solidFill>
                <a:latin typeface="Times New Roman" pitchFamily="18" charset="0"/>
                <a:cs typeface="Times New Roman" pitchFamily="18" charset="0"/>
              </a:rPr>
              <a:t>iSuppli</a:t>
            </a:r>
          </a:p>
        </p:txBody>
      </p:sp>
      <p:sp>
        <p:nvSpPr>
          <p:cNvPr id="18" name="TextBox 1"/>
          <p:cNvSpPr txBox="1"/>
          <p:nvPr/>
        </p:nvSpPr>
        <p:spPr>
          <a:xfrm>
            <a:off x="5353910" y="3123560"/>
            <a:ext cx="410369" cy="2002554"/>
          </a:xfrm>
          <a:prstGeom prst="rect">
            <a:avLst/>
          </a:prstGeom>
          <a:noFill/>
        </p:spPr>
        <p:txBody>
          <a:bodyPr wrap="none" lIns="0" tIns="0" rIns="0" bIns="40087" rtlCol="0">
            <a:spAutoFit/>
          </a:bodyPr>
          <a:lstStyle/>
          <a:p>
            <a:pPr>
              <a:lnSpc>
                <a:spcPts val="1754"/>
              </a:lnSpc>
              <a:tabLst>
                <a:tab pos="55677" algn="l"/>
              </a:tabLst>
            </a:pPr>
            <a:r>
              <a:rPr lang="en-US" altLang="zh-CN" dirty="0" smtClean="0"/>
              <a:t>	</a:t>
            </a:r>
            <a:r>
              <a:rPr lang="en-US" altLang="zh-CN" dirty="0" smtClean="0">
                <a:solidFill>
                  <a:srgbClr val="666666"/>
                </a:solidFill>
                <a:latin typeface="Times New Roman" pitchFamily="18" charset="0"/>
                <a:cs typeface="Times New Roman" pitchFamily="18" charset="0"/>
              </a:rPr>
              <a:t>$90</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104"/>
              </a:lnSpc>
              <a:tabLst>
                <a:tab pos="55677" algn="l"/>
              </a:tabLst>
            </a:pPr>
            <a:r>
              <a:rPr lang="en-US" altLang="zh-CN" dirty="0" smtClean="0"/>
              <a:t>	</a:t>
            </a:r>
            <a:r>
              <a:rPr lang="en-US" altLang="zh-CN" dirty="0" smtClean="0">
                <a:solidFill>
                  <a:srgbClr val="666666"/>
                </a:solidFill>
                <a:latin typeface="Times New Roman" pitchFamily="18" charset="0"/>
                <a:cs typeface="Times New Roman" pitchFamily="18" charset="0"/>
              </a:rPr>
              <a:t>$70</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104"/>
              </a:lnSpc>
              <a:tabLst>
                <a:tab pos="55677" algn="l"/>
              </a:tabLst>
            </a:pPr>
            <a:r>
              <a:rPr lang="en-US" altLang="zh-CN" dirty="0" smtClean="0">
                <a:solidFill>
                  <a:srgbClr val="666666"/>
                </a:solidFill>
                <a:latin typeface="Times New Roman" pitchFamily="18" charset="0"/>
                <a:cs typeface="Times New Roman" pitchFamily="18" charset="0"/>
              </a:rPr>
              <a:t>$230</a:t>
            </a:r>
          </a:p>
        </p:txBody>
      </p:sp>
      <p:sp>
        <p:nvSpPr>
          <p:cNvPr id="19" name="TextBox 1"/>
          <p:cNvSpPr txBox="1"/>
          <p:nvPr/>
        </p:nvSpPr>
        <p:spPr>
          <a:xfrm>
            <a:off x="5353910" y="2305210"/>
            <a:ext cx="399020" cy="280929"/>
          </a:xfrm>
          <a:prstGeom prst="rect">
            <a:avLst/>
          </a:prstGeom>
          <a:noFill/>
        </p:spPr>
        <p:txBody>
          <a:bodyPr wrap="none" lIns="0" tIns="0" rIns="0" bIns="40087" rtlCol="0">
            <a:spAutoFit/>
          </a:bodyPr>
          <a:lstStyle/>
          <a:p>
            <a:pPr>
              <a:lnSpc>
                <a:spcPts val="1754"/>
              </a:lnSpc>
            </a:pPr>
            <a:r>
              <a:rPr lang="en-US" altLang="zh-CN" b="1" dirty="0" smtClean="0">
                <a:solidFill>
                  <a:srgbClr val="666666"/>
                </a:solidFill>
                <a:latin typeface="Times New Roman" pitchFamily="18" charset="0"/>
                <a:cs typeface="Times New Roman" pitchFamily="18" charset="0"/>
              </a:rPr>
              <a:t>$110</a:t>
            </a:r>
          </a:p>
        </p:txBody>
      </p:sp>
      <p:sp>
        <p:nvSpPr>
          <p:cNvPr id="20" name="TextBox 1"/>
          <p:cNvSpPr txBox="1"/>
          <p:nvPr/>
        </p:nvSpPr>
        <p:spPr>
          <a:xfrm>
            <a:off x="6038081" y="3042877"/>
            <a:ext cx="1527919" cy="2130794"/>
          </a:xfrm>
          <a:prstGeom prst="rect">
            <a:avLst/>
          </a:prstGeom>
          <a:noFill/>
        </p:spPr>
        <p:txBody>
          <a:bodyPr wrap="none" lIns="0" tIns="0" rIns="0" bIns="40087" rtlCol="0">
            <a:spAutoFit/>
          </a:bodyPr>
          <a:lstStyle/>
          <a:p>
            <a:pPr>
              <a:lnSpc>
                <a:spcPts val="1315"/>
              </a:lnSpc>
            </a:pPr>
            <a:r>
              <a:rPr lang="en-US" altLang="zh-CN" sz="1200" dirty="0" smtClean="0">
                <a:solidFill>
                  <a:srgbClr val="666666"/>
                </a:solidFill>
                <a:latin typeface="Times New Roman" pitchFamily="18" charset="0"/>
                <a:cs typeface="Times New Roman" pitchFamily="18" charset="0"/>
              </a:rPr>
              <a:t>Average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industry</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margin</a:t>
            </a:r>
          </a:p>
          <a:p>
            <a:pPr>
              <a:lnSpc>
                <a:spcPts val="1491"/>
              </a:lnSpc>
            </a:pPr>
            <a:r>
              <a:rPr lang="en-US" altLang="zh-CN" sz="1200" dirty="0" smtClean="0">
                <a:solidFill>
                  <a:srgbClr val="666666"/>
                </a:solidFill>
                <a:latin typeface="Times New Roman" pitchFamily="18" charset="0"/>
                <a:cs typeface="Times New Roman" pitchFamily="18" charset="0"/>
              </a:rPr>
              <a:t>(approx.</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30</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t>
            </a:r>
          </a:p>
          <a:p>
            <a:pPr>
              <a:lnSpc>
                <a:spcPts val="877"/>
              </a:lnSpc>
            </a:pPr>
            <a:endParaRPr lang="en-US" altLang="zh-CN" dirty="0" smtClean="0"/>
          </a:p>
          <a:p>
            <a:pPr>
              <a:lnSpc>
                <a:spcPts val="877"/>
              </a:lnSpc>
            </a:pPr>
            <a:endParaRPr lang="en-US" altLang="zh-CN" dirty="0" smtClean="0"/>
          </a:p>
          <a:p>
            <a:pPr>
              <a:lnSpc>
                <a:spcPts val="1491"/>
              </a:lnSpc>
            </a:pPr>
            <a:r>
              <a:rPr lang="en-US" altLang="zh-CN" sz="1200" dirty="0" smtClean="0">
                <a:solidFill>
                  <a:srgbClr val="666666"/>
                </a:solidFill>
                <a:latin typeface="Times New Roman" pitchFamily="18" charset="0"/>
                <a:cs typeface="Times New Roman" pitchFamily="18" charset="0"/>
              </a:rPr>
              <a:t>Cost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of</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sales</a:t>
            </a:r>
          </a:p>
          <a:p>
            <a:pPr>
              <a:lnSpc>
                <a:spcPts val="1491"/>
              </a:lnSpc>
            </a:pPr>
            <a:r>
              <a:rPr lang="en-US" altLang="zh-CN" sz="1200" dirty="0" smtClean="0">
                <a:solidFill>
                  <a:srgbClr val="666666"/>
                </a:solidFill>
                <a:latin typeface="Times New Roman" pitchFamily="18" charset="0"/>
                <a:cs typeface="Times New Roman" pitchFamily="18" charset="0"/>
              </a:rPr>
              <a:t>(approx.</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30</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192"/>
              </a:lnSpc>
            </a:pPr>
            <a:r>
              <a:rPr lang="en-US" altLang="zh-CN" sz="1200" dirty="0" smtClean="0">
                <a:solidFill>
                  <a:srgbClr val="666666"/>
                </a:solidFill>
                <a:latin typeface="Times New Roman" pitchFamily="18" charset="0"/>
                <a:cs typeface="Times New Roman" pitchFamily="18" charset="0"/>
              </a:rPr>
              <a:t>Cost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of</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materials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and</a:t>
            </a:r>
          </a:p>
          <a:p>
            <a:pPr>
              <a:lnSpc>
                <a:spcPts val="1491"/>
              </a:lnSpc>
            </a:pPr>
            <a:r>
              <a:rPr lang="en-US" altLang="zh-CN" sz="1200" dirty="0" smtClean="0">
                <a:solidFill>
                  <a:srgbClr val="666666"/>
                </a:solidFill>
                <a:latin typeface="Times New Roman" pitchFamily="18" charset="0"/>
                <a:cs typeface="Times New Roman" pitchFamily="18" charset="0"/>
              </a:rPr>
              <a:t>manufacturing</a:t>
            </a:r>
            <a:r>
              <a:rPr lang="en-US" altLang="zh-CN" sz="800" dirty="0" smtClean="0">
                <a:solidFill>
                  <a:srgbClr val="666666"/>
                </a:solidFill>
                <a:latin typeface="Times New Roman" pitchFamily="18" charset="0"/>
                <a:cs typeface="Times New Roman" pitchFamily="18" charset="0"/>
              </a:rPr>
              <a:t>1</a:t>
            </a:r>
          </a:p>
        </p:txBody>
      </p:sp>
      <p:sp>
        <p:nvSpPr>
          <p:cNvPr id="21" name="TextBox 1"/>
          <p:cNvSpPr txBox="1"/>
          <p:nvPr/>
        </p:nvSpPr>
        <p:spPr>
          <a:xfrm>
            <a:off x="6038081" y="2316736"/>
            <a:ext cx="1037143" cy="207191"/>
          </a:xfrm>
          <a:prstGeom prst="rect">
            <a:avLst/>
          </a:prstGeom>
          <a:noFill/>
        </p:spPr>
        <p:txBody>
          <a:bodyPr wrap="none" lIns="0" tIns="0" rIns="0" bIns="40087" rtlCol="0">
            <a:spAutoFit/>
          </a:bodyPr>
          <a:lstStyle/>
          <a:p>
            <a:pPr>
              <a:lnSpc>
                <a:spcPts val="1315"/>
              </a:lnSpc>
            </a:pPr>
            <a:r>
              <a:rPr lang="en-US" altLang="zh-CN" sz="1200" b="1" dirty="0" smtClean="0">
                <a:solidFill>
                  <a:srgbClr val="666666"/>
                </a:solidFill>
                <a:latin typeface="Times New Roman" pitchFamily="18" charset="0"/>
                <a:cs typeface="Times New Roman" pitchFamily="18" charset="0"/>
              </a:rPr>
              <a:t>+</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Apple</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margin</a:t>
            </a:r>
          </a:p>
        </p:txBody>
      </p:sp>
      <p:sp>
        <p:nvSpPr>
          <p:cNvPr id="22" name="TextBox 1"/>
          <p:cNvSpPr txBox="1"/>
          <p:nvPr/>
        </p:nvSpPr>
        <p:spPr>
          <a:xfrm>
            <a:off x="1281463" y="564777"/>
            <a:ext cx="5245603" cy="1669129"/>
          </a:xfrm>
          <a:prstGeom prst="rect">
            <a:avLst/>
          </a:prstGeom>
          <a:noFill/>
        </p:spPr>
        <p:txBody>
          <a:bodyPr wrap="none" lIns="0" tIns="0" rIns="0" bIns="40087" rtlCol="0">
            <a:spAutoFit/>
          </a:bodyPr>
          <a:lstStyle/>
          <a:p>
            <a:pPr>
              <a:lnSpc>
                <a:spcPts val="2718"/>
              </a:lnSpc>
              <a:tabLst>
                <a:tab pos="2850652" algn="l"/>
              </a:tabLst>
            </a:pPr>
            <a:r>
              <a:rPr lang="en-US" altLang="zh-CN" sz="2500" b="1" dirty="0" smtClean="0">
                <a:solidFill>
                  <a:srgbClr val="666666"/>
                </a:solidFill>
                <a:latin typeface="Times New Roman" pitchFamily="18" charset="0"/>
                <a:cs typeface="Times New Roman" pitchFamily="18" charset="0"/>
              </a:rPr>
              <a:t>Case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study:</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Apple’s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profit</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comes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from</a:t>
            </a:r>
          </a:p>
          <a:p>
            <a:pPr>
              <a:lnSpc>
                <a:spcPts val="2981"/>
              </a:lnSpc>
              <a:tabLst>
                <a:tab pos="2850652" algn="l"/>
              </a:tabLst>
            </a:pPr>
            <a:r>
              <a:rPr lang="en-US" altLang="zh-CN" sz="2500" b="1" dirty="0" smtClean="0">
                <a:solidFill>
                  <a:srgbClr val="666666"/>
                </a:solidFill>
                <a:latin typeface="Times New Roman" pitchFamily="18" charset="0"/>
                <a:cs typeface="Times New Roman" pitchFamily="18" charset="0"/>
              </a:rPr>
              <a:t>margins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in</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hardware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(iPad)</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3420"/>
              </a:lnSpc>
              <a:tabLst>
                <a:tab pos="2850652" algn="l"/>
              </a:tabLst>
            </a:pPr>
            <a:r>
              <a:rPr lang="en-US" altLang="zh-CN" dirty="0" smtClean="0"/>
              <a:t>	</a:t>
            </a:r>
            <a:r>
              <a:rPr lang="en-US" altLang="zh-CN" sz="2500" b="1" dirty="0" smtClean="0">
                <a:solidFill>
                  <a:srgbClr val="666666"/>
                </a:solidFill>
                <a:latin typeface="Times New Roman" pitchFamily="18" charset="0"/>
                <a:cs typeface="Times New Roman" pitchFamily="18" charset="0"/>
              </a:rPr>
              <a:t>$499</a:t>
            </a:r>
          </a:p>
        </p:txBody>
      </p:sp>
      <p:sp>
        <p:nvSpPr>
          <p:cNvPr id="23" name="TextBox 1"/>
          <p:cNvSpPr txBox="1"/>
          <p:nvPr/>
        </p:nvSpPr>
        <p:spPr>
          <a:xfrm>
            <a:off x="4224485" y="2547257"/>
            <a:ext cx="659924" cy="280929"/>
          </a:xfrm>
          <a:prstGeom prst="rect">
            <a:avLst/>
          </a:prstGeom>
          <a:noFill/>
        </p:spPr>
        <p:txBody>
          <a:bodyPr wrap="none" lIns="0" tIns="0" rIns="0" bIns="40087" rtlCol="0">
            <a:spAutoFit/>
          </a:bodyPr>
          <a:lstStyle/>
          <a:p>
            <a:pPr>
              <a:lnSpc>
                <a:spcPts val="1754"/>
              </a:lnSpc>
            </a:pPr>
            <a:r>
              <a:rPr lang="en-US" altLang="zh-CN" dirty="0" smtClean="0">
                <a:solidFill>
                  <a:srgbClr val="666666"/>
                </a:solidFill>
                <a:latin typeface="Times New Roman" pitchFamily="18" charset="0"/>
                <a:cs typeface="Times New Roman" pitchFamily="18" charset="0"/>
              </a:rPr>
              <a:t>Margin:</a:t>
            </a:r>
          </a:p>
        </p:txBody>
      </p:sp>
      <p:sp>
        <p:nvSpPr>
          <p:cNvPr id="24" name="TextBox 1"/>
          <p:cNvSpPr txBox="1"/>
          <p:nvPr/>
        </p:nvSpPr>
        <p:spPr>
          <a:xfrm>
            <a:off x="4430822" y="2800830"/>
            <a:ext cx="428002" cy="280929"/>
          </a:xfrm>
          <a:prstGeom prst="rect">
            <a:avLst/>
          </a:prstGeom>
          <a:noFill/>
        </p:spPr>
        <p:txBody>
          <a:bodyPr wrap="none" lIns="0" tIns="0" rIns="0" bIns="40087" rtlCol="0">
            <a:spAutoFit/>
          </a:bodyPr>
          <a:lstStyle/>
          <a:p>
            <a:pPr>
              <a:lnSpc>
                <a:spcPts val="1754"/>
              </a:lnSpc>
            </a:pPr>
            <a:r>
              <a:rPr lang="en-US" altLang="zh-CN" dirty="0" smtClean="0">
                <a:solidFill>
                  <a:srgbClr val="666666"/>
                </a:solidFill>
                <a:latin typeface="Times New Roman" pitchFamily="18" charset="0"/>
                <a:cs typeface="Times New Roman" pitchFamily="18" charset="0"/>
              </a:rPr>
              <a:t>40</a:t>
            </a:r>
            <a:r>
              <a:rPr lang="en-US" altLang="zh-CN" dirty="0" smtClean="0">
                <a:latin typeface="Times New Roman" pitchFamily="18" charset="0"/>
                <a:cs typeface="Times New Roman" pitchFamily="18" charset="0"/>
              </a:rPr>
              <a:t> </a:t>
            </a:r>
            <a:r>
              <a:rPr lang="en-US" altLang="zh-CN" dirty="0" smtClean="0">
                <a:solidFill>
                  <a:srgbClr val="666666"/>
                </a:solidFill>
                <a:latin typeface="Times New Roman" pitchFamily="18" charset="0"/>
                <a:cs typeface="Times New Roman" pitchFamily="18" charset="0"/>
              </a:rPr>
              <a:t>%</a:t>
            </a:r>
          </a:p>
        </p:txBody>
      </p:sp>
      <p:sp>
        <p:nvSpPr>
          <p:cNvPr id="27" name="投影片編號版面配置區 26"/>
          <p:cNvSpPr>
            <a:spLocks noGrp="1"/>
          </p:cNvSpPr>
          <p:nvPr>
            <p:ph type="sldNum" sz="quarter" idx="12"/>
          </p:nvPr>
        </p:nvSpPr>
        <p:spPr/>
        <p:txBody>
          <a:bodyPr/>
          <a:lstStyle/>
          <a:p>
            <a:pPr>
              <a:defRPr/>
            </a:pPr>
            <a:fld id="{8278A42D-3233-4C27-8266-CD8F709F771F}" type="slidenum">
              <a:rPr lang="en-US" altLang="zh-TW" smtClean="0"/>
              <a:pPr>
                <a:defRPr/>
              </a:pPr>
              <a:t>77</a:t>
            </a:fld>
            <a:endParaRPr lang="en-US" altLang="zh-TW"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2773220" y="4533187"/>
            <a:ext cx="3517362" cy="1014166"/>
          </a:xfrm>
          <a:custGeom>
            <a:avLst/>
            <a:gdLst>
              <a:gd name="connsiteX0" fmla="*/ 6350 w 4113359"/>
              <a:gd name="connsiteY0" fmla="*/ 6350 h 1117461"/>
              <a:gd name="connsiteX1" fmla="*/ 6350 w 4113359"/>
              <a:gd name="connsiteY1" fmla="*/ 1111111 h 1117461"/>
              <a:gd name="connsiteX2" fmla="*/ 4107009 w 4113359"/>
              <a:gd name="connsiteY2" fmla="*/ 1111111 h 1117461"/>
              <a:gd name="connsiteX3" fmla="*/ 4107009 w 4113359"/>
              <a:gd name="connsiteY3" fmla="*/ 6350 h 1117461"/>
              <a:gd name="connsiteX4" fmla="*/ 6350 w 4113359"/>
              <a:gd name="connsiteY4" fmla="*/ 6350 h 111746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13359" h="1117461">
                <a:moveTo>
                  <a:pt x="6350" y="6350"/>
                </a:moveTo>
                <a:lnTo>
                  <a:pt x="6350" y="1111111"/>
                </a:lnTo>
                <a:lnTo>
                  <a:pt x="4107009" y="1111111"/>
                </a:lnTo>
                <a:lnTo>
                  <a:pt x="4107009" y="6350"/>
                </a:lnTo>
                <a:lnTo>
                  <a:pt x="6350" y="6350"/>
                </a:lnTo>
              </a:path>
            </a:pathLst>
          </a:custGeom>
          <a:solidFill>
            <a:srgbClr val="FFFFFF">
              <a:alpha val="100000"/>
            </a:srgbClr>
          </a:solidFill>
          <a:ln w="12700">
            <a:solidFill>
              <a:srgbClr val="FFFFFF">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5" name="Freeform 3"/>
          <p:cNvSpPr/>
          <p:nvPr/>
        </p:nvSpPr>
        <p:spPr>
          <a:xfrm>
            <a:off x="3075505" y="4622593"/>
            <a:ext cx="3124391" cy="637378"/>
          </a:xfrm>
          <a:custGeom>
            <a:avLst/>
            <a:gdLst>
              <a:gd name="connsiteX0" fmla="*/ 6350 w 3653802"/>
              <a:gd name="connsiteY0" fmla="*/ 6350 h 702296"/>
              <a:gd name="connsiteX1" fmla="*/ 6350 w 3653802"/>
              <a:gd name="connsiteY1" fmla="*/ 695946 h 702296"/>
              <a:gd name="connsiteX2" fmla="*/ 3647452 w 3653802"/>
              <a:gd name="connsiteY2" fmla="*/ 695946 h 702296"/>
              <a:gd name="connsiteX3" fmla="*/ 3647452 w 3653802"/>
              <a:gd name="connsiteY3" fmla="*/ 6350 h 702296"/>
              <a:gd name="connsiteX4" fmla="*/ 6350 w 3653802"/>
              <a:gd name="connsiteY4" fmla="*/ 6350 h 70229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653802" h="702296">
                <a:moveTo>
                  <a:pt x="6350" y="6350"/>
                </a:moveTo>
                <a:lnTo>
                  <a:pt x="6350" y="695946"/>
                </a:lnTo>
                <a:lnTo>
                  <a:pt x="3647452" y="695946"/>
                </a:lnTo>
                <a:lnTo>
                  <a:pt x="3647452" y="6350"/>
                </a:lnTo>
                <a:lnTo>
                  <a:pt x="6350" y="6350"/>
                </a:lnTo>
              </a:path>
            </a:pathLst>
          </a:custGeom>
          <a:solidFill>
            <a:srgbClr val="FFFFFF">
              <a:alpha val="100000"/>
            </a:srgbClr>
          </a:solidFill>
          <a:ln w="12700">
            <a:solidFill>
              <a:srgbClr val="FFFFFF">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6" name="Freeform 3"/>
          <p:cNvSpPr/>
          <p:nvPr/>
        </p:nvSpPr>
        <p:spPr>
          <a:xfrm>
            <a:off x="3069459" y="4619400"/>
            <a:ext cx="16905" cy="637378"/>
          </a:xfrm>
          <a:custGeom>
            <a:avLst/>
            <a:gdLst>
              <a:gd name="connsiteX0" fmla="*/ 9885 w 19770"/>
              <a:gd name="connsiteY0" fmla="*/ 0 h 702296"/>
              <a:gd name="connsiteX1" fmla="*/ 9885 w 19770"/>
              <a:gd name="connsiteY1" fmla="*/ 702296 h 702296"/>
            </a:gdLst>
            <a:ahLst/>
            <a:cxnLst>
              <a:cxn ang="0">
                <a:pos x="connsiteX0" y="connsiteY0"/>
              </a:cxn>
              <a:cxn ang="1">
                <a:pos x="connsiteX1" y="connsiteY1"/>
              </a:cxn>
            </a:cxnLst>
            <a:rect l="l" t="t" r="r" b="b"/>
            <a:pathLst>
              <a:path w="19770" h="702296">
                <a:moveTo>
                  <a:pt x="9885" y="0"/>
                </a:moveTo>
                <a:lnTo>
                  <a:pt x="9885" y="702296"/>
                </a:lnTo>
              </a:path>
            </a:pathLst>
          </a:custGeom>
          <a:ln w="12700">
            <a:solidFill>
              <a:srgbClr val="868686">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sp>
        <p:nvSpPr>
          <p:cNvPr id="7" name="Freeform 3"/>
          <p:cNvSpPr/>
          <p:nvPr/>
        </p:nvSpPr>
        <p:spPr>
          <a:xfrm>
            <a:off x="3072482" y="5242060"/>
            <a:ext cx="3130437" cy="24298"/>
          </a:xfrm>
          <a:custGeom>
            <a:avLst/>
            <a:gdLst>
              <a:gd name="connsiteX0" fmla="*/ 0 w 3660872"/>
              <a:gd name="connsiteY0" fmla="*/ 13386 h 26773"/>
              <a:gd name="connsiteX1" fmla="*/ 3660872 w 3660872"/>
              <a:gd name="connsiteY1" fmla="*/ 13386 h 26773"/>
            </a:gdLst>
            <a:ahLst/>
            <a:cxnLst>
              <a:cxn ang="0">
                <a:pos x="connsiteX0" y="connsiteY0"/>
              </a:cxn>
              <a:cxn ang="1">
                <a:pos x="connsiteX1" y="connsiteY1"/>
              </a:cxn>
            </a:cxnLst>
            <a:rect l="l" t="t" r="r" b="b"/>
            <a:pathLst>
              <a:path w="3660872" h="26773">
                <a:moveTo>
                  <a:pt x="0" y="13386"/>
                </a:moveTo>
                <a:lnTo>
                  <a:pt x="3660872" y="13386"/>
                </a:lnTo>
              </a:path>
            </a:pathLst>
          </a:custGeom>
          <a:ln w="25400">
            <a:solidFill>
              <a:srgbClr val="868686">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sp>
        <p:nvSpPr>
          <p:cNvPr id="8" name="Freeform 3"/>
          <p:cNvSpPr/>
          <p:nvPr/>
        </p:nvSpPr>
        <p:spPr>
          <a:xfrm>
            <a:off x="3239495" y="4738346"/>
            <a:ext cx="2796790" cy="457365"/>
          </a:xfrm>
          <a:custGeom>
            <a:avLst/>
            <a:gdLst>
              <a:gd name="connsiteX0" fmla="*/ 12977 w 3270691"/>
              <a:gd name="connsiteY0" fmla="*/ 477808 h 503949"/>
              <a:gd name="connsiteX1" fmla="*/ 415973 w 3270691"/>
              <a:gd name="connsiteY1" fmla="*/ 344111 h 503949"/>
              <a:gd name="connsiteX2" fmla="*/ 419508 w 3270691"/>
              <a:gd name="connsiteY2" fmla="*/ 343231 h 503949"/>
              <a:gd name="connsiteX3" fmla="*/ 829574 w 3270691"/>
              <a:gd name="connsiteY3" fmla="*/ 350268 h 503949"/>
              <a:gd name="connsiteX4" fmla="*/ 1232570 w 3270691"/>
              <a:gd name="connsiteY4" fmla="*/ 357305 h 503949"/>
              <a:gd name="connsiteX5" fmla="*/ 1634240 w 3270691"/>
              <a:gd name="connsiteY5" fmla="*/ 308488 h 503949"/>
              <a:gd name="connsiteX6" fmla="*/ 2038120 w 3270691"/>
              <a:gd name="connsiteY6" fmla="*/ 308048 h 503949"/>
              <a:gd name="connsiteX7" fmla="*/ 2035469 w 3270691"/>
              <a:gd name="connsiteY7" fmla="*/ 308488 h 503949"/>
              <a:gd name="connsiteX8" fmla="*/ 2438465 w 3270691"/>
              <a:gd name="connsiteY8" fmla="*/ 195900 h 503949"/>
              <a:gd name="connsiteX9" fmla="*/ 2849857 w 3270691"/>
              <a:gd name="connsiteY9" fmla="*/ 139607 h 503949"/>
              <a:gd name="connsiteX10" fmla="*/ 2848088 w 3270691"/>
              <a:gd name="connsiteY10" fmla="*/ 140047 h 503949"/>
              <a:gd name="connsiteX11" fmla="*/ 3251084 w 3270691"/>
              <a:gd name="connsiteY11" fmla="*/ 6350 h 503949"/>
              <a:gd name="connsiteX12" fmla="*/ 3264341 w 3270691"/>
              <a:gd name="connsiteY12" fmla="*/ 12946 h 503949"/>
              <a:gd name="connsiteX13" fmla="*/ 3257713 w 3270691"/>
              <a:gd name="connsiteY13" fmla="*/ 26140 h 503949"/>
              <a:gd name="connsiteX14" fmla="*/ 2854717 w 3270691"/>
              <a:gd name="connsiteY14" fmla="*/ 159837 h 503949"/>
              <a:gd name="connsiteX15" fmla="*/ 2852949 w 3270691"/>
              <a:gd name="connsiteY15" fmla="*/ 160277 h 503949"/>
              <a:gd name="connsiteX16" fmla="*/ 2444209 w 3270691"/>
              <a:gd name="connsiteY16" fmla="*/ 216571 h 503949"/>
              <a:gd name="connsiteX17" fmla="*/ 2041213 w 3270691"/>
              <a:gd name="connsiteY17" fmla="*/ 329158 h 503949"/>
              <a:gd name="connsiteX18" fmla="*/ 2038120 w 3270691"/>
              <a:gd name="connsiteY18" fmla="*/ 329158 h 503949"/>
              <a:gd name="connsiteX19" fmla="*/ 1636450 w 3270691"/>
              <a:gd name="connsiteY19" fmla="*/ 329158 h 503949"/>
              <a:gd name="connsiteX20" fmla="*/ 1232128 w 3270691"/>
              <a:gd name="connsiteY20" fmla="*/ 378415 h 503949"/>
              <a:gd name="connsiteX21" fmla="*/ 829133 w 3270691"/>
              <a:gd name="connsiteY21" fmla="*/ 371378 h 503949"/>
              <a:gd name="connsiteX22" fmla="*/ 419067 w 3270691"/>
              <a:gd name="connsiteY22" fmla="*/ 364342 h 503949"/>
              <a:gd name="connsiteX23" fmla="*/ 422602 w 3270691"/>
              <a:gd name="connsiteY23" fmla="*/ 363902 h 503949"/>
              <a:gd name="connsiteX24" fmla="*/ 19606 w 3270691"/>
              <a:gd name="connsiteY24" fmla="*/ 497599 h 503949"/>
              <a:gd name="connsiteX25" fmla="*/ 6350 w 3270691"/>
              <a:gd name="connsiteY25" fmla="*/ 491002 h 503949"/>
              <a:gd name="connsiteX26" fmla="*/ 12977 w 3270691"/>
              <a:gd name="connsiteY26" fmla="*/ 477808 h 50394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Lst>
            <a:rect l="l" t="t" r="r" b="b"/>
            <a:pathLst>
              <a:path w="3270691" h="503949">
                <a:moveTo>
                  <a:pt x="12977" y="477808"/>
                </a:moveTo>
                <a:lnTo>
                  <a:pt x="415973" y="344111"/>
                </a:lnTo>
                <a:cubicBezTo>
                  <a:pt x="416857" y="343671"/>
                  <a:pt x="418183" y="343231"/>
                  <a:pt x="419508" y="343231"/>
                </a:cubicBezTo>
                <a:lnTo>
                  <a:pt x="829574" y="350268"/>
                </a:lnTo>
                <a:lnTo>
                  <a:pt x="1232570" y="357305"/>
                </a:lnTo>
                <a:lnTo>
                  <a:pt x="1634240" y="308488"/>
                </a:lnTo>
                <a:lnTo>
                  <a:pt x="2038120" y="308048"/>
                </a:lnTo>
                <a:lnTo>
                  <a:pt x="2035469" y="308488"/>
                </a:lnTo>
                <a:lnTo>
                  <a:pt x="2438465" y="195900"/>
                </a:lnTo>
                <a:lnTo>
                  <a:pt x="2849857" y="139607"/>
                </a:lnTo>
                <a:lnTo>
                  <a:pt x="2848088" y="140047"/>
                </a:lnTo>
                <a:lnTo>
                  <a:pt x="3251084" y="6350"/>
                </a:lnTo>
                <a:cubicBezTo>
                  <a:pt x="3256387" y="4590"/>
                  <a:pt x="3262573" y="7229"/>
                  <a:pt x="3264341" y="12946"/>
                </a:cubicBezTo>
                <a:cubicBezTo>
                  <a:pt x="3266108" y="18224"/>
                  <a:pt x="3263457" y="24381"/>
                  <a:pt x="3257713" y="26140"/>
                </a:cubicBezTo>
                <a:lnTo>
                  <a:pt x="2854717" y="159837"/>
                </a:lnTo>
                <a:cubicBezTo>
                  <a:pt x="2854275" y="160277"/>
                  <a:pt x="2853391" y="160277"/>
                  <a:pt x="2852949" y="160277"/>
                </a:cubicBezTo>
                <a:lnTo>
                  <a:pt x="2444209" y="216571"/>
                </a:lnTo>
                <a:lnTo>
                  <a:pt x="2041213" y="329158"/>
                </a:lnTo>
                <a:cubicBezTo>
                  <a:pt x="2040329" y="329158"/>
                  <a:pt x="2039446" y="329158"/>
                  <a:pt x="2038120" y="329158"/>
                </a:cubicBezTo>
                <a:lnTo>
                  <a:pt x="1636450" y="329158"/>
                </a:lnTo>
                <a:lnTo>
                  <a:pt x="1232128" y="378415"/>
                </a:lnTo>
                <a:lnTo>
                  <a:pt x="829133" y="371378"/>
                </a:lnTo>
                <a:lnTo>
                  <a:pt x="419067" y="364342"/>
                </a:lnTo>
                <a:lnTo>
                  <a:pt x="422602" y="363902"/>
                </a:lnTo>
                <a:lnTo>
                  <a:pt x="19606" y="497599"/>
                </a:lnTo>
                <a:cubicBezTo>
                  <a:pt x="13861" y="499358"/>
                  <a:pt x="8117" y="496720"/>
                  <a:pt x="6350" y="491002"/>
                </a:cubicBezTo>
                <a:cubicBezTo>
                  <a:pt x="4582" y="485285"/>
                  <a:pt x="7233" y="479568"/>
                  <a:pt x="12977" y="477808"/>
                </a:cubicBezTo>
              </a:path>
            </a:pathLst>
          </a:custGeom>
          <a:solidFill>
            <a:srgbClr val="303188">
              <a:alpha val="100000"/>
            </a:srgbClr>
          </a:solidFill>
          <a:ln w="12700">
            <a:solidFill>
              <a:srgbClr val="303188">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9" name="Freeform 3"/>
          <p:cNvSpPr/>
          <p:nvPr/>
        </p:nvSpPr>
        <p:spPr>
          <a:xfrm>
            <a:off x="3223385" y="4322884"/>
            <a:ext cx="32579" cy="674273"/>
          </a:xfrm>
          <a:custGeom>
            <a:avLst/>
            <a:gdLst>
              <a:gd name="connsiteX0" fmla="*/ 11033 w 38099"/>
              <a:gd name="connsiteY0" fmla="*/ 9525 h 742949"/>
              <a:gd name="connsiteX1" fmla="*/ 9525 w 38099"/>
              <a:gd name="connsiteY1" fmla="*/ 733425 h 742949"/>
            </a:gdLst>
            <a:ahLst/>
            <a:cxnLst>
              <a:cxn ang="0">
                <a:pos x="connsiteX0" y="connsiteY0"/>
              </a:cxn>
              <a:cxn ang="1">
                <a:pos x="connsiteX1" y="connsiteY1"/>
              </a:cxn>
            </a:cxnLst>
            <a:rect l="l" t="t" r="r" b="b"/>
            <a:pathLst>
              <a:path w="38099" h="742949">
                <a:moveTo>
                  <a:pt x="11033" y="9525"/>
                </a:moveTo>
                <a:lnTo>
                  <a:pt x="9525" y="733425"/>
                </a:lnTo>
              </a:path>
            </a:pathLst>
          </a:custGeom>
          <a:ln w="12700">
            <a:solidFill>
              <a:srgbClr val="23AA4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sp>
        <p:nvSpPr>
          <p:cNvPr id="10" name="Freeform 3"/>
          <p:cNvSpPr/>
          <p:nvPr/>
        </p:nvSpPr>
        <p:spPr>
          <a:xfrm>
            <a:off x="3209877" y="4953887"/>
            <a:ext cx="43439" cy="69204"/>
          </a:xfrm>
          <a:custGeom>
            <a:avLst/>
            <a:gdLst>
              <a:gd name="connsiteX0" fmla="*/ 50800 w 50800"/>
              <a:gd name="connsiteY0" fmla="*/ 106 h 76253"/>
              <a:gd name="connsiteX1" fmla="*/ 25241 w 50800"/>
              <a:gd name="connsiteY1" fmla="*/ 76253 h 76253"/>
              <a:gd name="connsiteX2" fmla="*/ 0 w 50800"/>
              <a:gd name="connsiteY2" fmla="*/ 0 h 76253"/>
              <a:gd name="connsiteX3" fmla="*/ 50800 w 50800"/>
              <a:gd name="connsiteY3" fmla="*/ 106 h 76253"/>
            </a:gdLst>
            <a:ahLst/>
            <a:cxnLst>
              <a:cxn ang="0">
                <a:pos x="connsiteX0" y="connsiteY0"/>
              </a:cxn>
              <a:cxn ang="1">
                <a:pos x="connsiteX1" y="connsiteY1"/>
              </a:cxn>
              <a:cxn ang="2">
                <a:pos x="connsiteX2" y="connsiteY2"/>
              </a:cxn>
              <a:cxn ang="3">
                <a:pos x="connsiteX3" y="connsiteY3"/>
              </a:cxn>
            </a:cxnLst>
            <a:rect l="l" t="t" r="r" b="b"/>
            <a:pathLst>
              <a:path w="50800" h="76253">
                <a:moveTo>
                  <a:pt x="50800" y="106"/>
                </a:moveTo>
                <a:lnTo>
                  <a:pt x="25241" y="76253"/>
                </a:lnTo>
                <a:lnTo>
                  <a:pt x="0" y="0"/>
                </a:lnTo>
                <a:lnTo>
                  <a:pt x="50800" y="106"/>
                </a:lnTo>
              </a:path>
            </a:pathLst>
          </a:custGeom>
          <a:solidFill>
            <a:srgbClr val="23AA4A">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1" name="Freeform 3"/>
          <p:cNvSpPr/>
          <p:nvPr/>
        </p:nvSpPr>
        <p:spPr>
          <a:xfrm>
            <a:off x="4982682" y="4322884"/>
            <a:ext cx="32579" cy="674273"/>
          </a:xfrm>
          <a:custGeom>
            <a:avLst/>
            <a:gdLst>
              <a:gd name="connsiteX0" fmla="*/ 11033 w 38099"/>
              <a:gd name="connsiteY0" fmla="*/ 9525 h 742949"/>
              <a:gd name="connsiteX1" fmla="*/ 9525 w 38099"/>
              <a:gd name="connsiteY1" fmla="*/ 733425 h 742949"/>
            </a:gdLst>
            <a:ahLst/>
            <a:cxnLst>
              <a:cxn ang="0">
                <a:pos x="connsiteX0" y="connsiteY0"/>
              </a:cxn>
              <a:cxn ang="1">
                <a:pos x="connsiteX1" y="connsiteY1"/>
              </a:cxn>
            </a:cxnLst>
            <a:rect l="l" t="t" r="r" b="b"/>
            <a:pathLst>
              <a:path w="38099" h="742949">
                <a:moveTo>
                  <a:pt x="11033" y="9525"/>
                </a:moveTo>
                <a:lnTo>
                  <a:pt x="9525" y="733425"/>
                </a:lnTo>
              </a:path>
            </a:pathLst>
          </a:custGeom>
          <a:ln w="12700">
            <a:solidFill>
              <a:srgbClr val="23AA4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sp>
        <p:nvSpPr>
          <p:cNvPr id="12" name="Freeform 3"/>
          <p:cNvSpPr/>
          <p:nvPr/>
        </p:nvSpPr>
        <p:spPr>
          <a:xfrm>
            <a:off x="4969174" y="4953887"/>
            <a:ext cx="43439" cy="69204"/>
          </a:xfrm>
          <a:custGeom>
            <a:avLst/>
            <a:gdLst>
              <a:gd name="connsiteX0" fmla="*/ 50800 w 50800"/>
              <a:gd name="connsiteY0" fmla="*/ 106 h 76253"/>
              <a:gd name="connsiteX1" fmla="*/ 25241 w 50800"/>
              <a:gd name="connsiteY1" fmla="*/ 76253 h 76253"/>
              <a:gd name="connsiteX2" fmla="*/ 0 w 50800"/>
              <a:gd name="connsiteY2" fmla="*/ 0 h 76253"/>
              <a:gd name="connsiteX3" fmla="*/ 50800 w 50800"/>
              <a:gd name="connsiteY3" fmla="*/ 106 h 76253"/>
            </a:gdLst>
            <a:ahLst/>
            <a:cxnLst>
              <a:cxn ang="0">
                <a:pos x="connsiteX0" y="connsiteY0"/>
              </a:cxn>
              <a:cxn ang="1">
                <a:pos x="connsiteX1" y="connsiteY1"/>
              </a:cxn>
              <a:cxn ang="2">
                <a:pos x="connsiteX2" y="connsiteY2"/>
              </a:cxn>
              <a:cxn ang="3">
                <a:pos x="connsiteX3" y="connsiteY3"/>
              </a:cxn>
            </a:cxnLst>
            <a:rect l="l" t="t" r="r" b="b"/>
            <a:pathLst>
              <a:path w="50800" h="76253">
                <a:moveTo>
                  <a:pt x="50800" y="106"/>
                </a:moveTo>
                <a:lnTo>
                  <a:pt x="25241" y="76253"/>
                </a:lnTo>
                <a:lnTo>
                  <a:pt x="0" y="0"/>
                </a:lnTo>
                <a:lnTo>
                  <a:pt x="50800" y="106"/>
                </a:lnTo>
              </a:path>
            </a:pathLst>
          </a:custGeom>
          <a:solidFill>
            <a:srgbClr val="23AA4A">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3" name="Freeform 3"/>
          <p:cNvSpPr/>
          <p:nvPr/>
        </p:nvSpPr>
        <p:spPr>
          <a:xfrm>
            <a:off x="6155591" y="4322883"/>
            <a:ext cx="32579" cy="396208"/>
          </a:xfrm>
          <a:custGeom>
            <a:avLst/>
            <a:gdLst>
              <a:gd name="connsiteX0" fmla="*/ 10979 w 38099"/>
              <a:gd name="connsiteY0" fmla="*/ 9525 h 436562"/>
              <a:gd name="connsiteX1" fmla="*/ 9525 w 38099"/>
              <a:gd name="connsiteY1" fmla="*/ 427038 h 436562"/>
            </a:gdLst>
            <a:ahLst/>
            <a:cxnLst>
              <a:cxn ang="0">
                <a:pos x="connsiteX0" y="connsiteY0"/>
              </a:cxn>
              <a:cxn ang="1">
                <a:pos x="connsiteX1" y="connsiteY1"/>
              </a:cxn>
            </a:cxnLst>
            <a:rect l="l" t="t" r="r" b="b"/>
            <a:pathLst>
              <a:path w="38099" h="436562">
                <a:moveTo>
                  <a:pt x="10979" y="9525"/>
                </a:moveTo>
                <a:lnTo>
                  <a:pt x="9525" y="427038"/>
                </a:lnTo>
              </a:path>
            </a:pathLst>
          </a:custGeom>
          <a:ln w="12700">
            <a:solidFill>
              <a:srgbClr val="23AA4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sp>
        <p:nvSpPr>
          <p:cNvPr id="14" name="Freeform 3"/>
          <p:cNvSpPr/>
          <p:nvPr/>
        </p:nvSpPr>
        <p:spPr>
          <a:xfrm>
            <a:off x="6142130" y="4675789"/>
            <a:ext cx="43439" cy="69237"/>
          </a:xfrm>
          <a:custGeom>
            <a:avLst/>
            <a:gdLst>
              <a:gd name="connsiteX0" fmla="*/ 50800 w 50800"/>
              <a:gd name="connsiteY0" fmla="*/ 177 h 76289"/>
              <a:gd name="connsiteX1" fmla="*/ 25134 w 50800"/>
              <a:gd name="connsiteY1" fmla="*/ 76289 h 76289"/>
              <a:gd name="connsiteX2" fmla="*/ 0 w 50800"/>
              <a:gd name="connsiteY2" fmla="*/ 0 h 76289"/>
              <a:gd name="connsiteX3" fmla="*/ 50800 w 50800"/>
              <a:gd name="connsiteY3" fmla="*/ 177 h 76289"/>
            </a:gdLst>
            <a:ahLst/>
            <a:cxnLst>
              <a:cxn ang="0">
                <a:pos x="connsiteX0" y="connsiteY0"/>
              </a:cxn>
              <a:cxn ang="1">
                <a:pos x="connsiteX1" y="connsiteY1"/>
              </a:cxn>
              <a:cxn ang="2">
                <a:pos x="connsiteX2" y="connsiteY2"/>
              </a:cxn>
              <a:cxn ang="3">
                <a:pos x="connsiteX3" y="connsiteY3"/>
              </a:cxn>
            </a:cxnLst>
            <a:rect l="l" t="t" r="r" b="b"/>
            <a:pathLst>
              <a:path w="50800" h="76289">
                <a:moveTo>
                  <a:pt x="50800" y="177"/>
                </a:moveTo>
                <a:lnTo>
                  <a:pt x="25134" y="76289"/>
                </a:lnTo>
                <a:lnTo>
                  <a:pt x="0" y="0"/>
                </a:lnTo>
                <a:lnTo>
                  <a:pt x="50800" y="177"/>
                </a:lnTo>
              </a:path>
            </a:pathLst>
          </a:custGeom>
          <a:solidFill>
            <a:srgbClr val="23AA4A">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5" name="Freeform 3"/>
          <p:cNvSpPr/>
          <p:nvPr/>
        </p:nvSpPr>
        <p:spPr>
          <a:xfrm>
            <a:off x="5634288" y="4322884"/>
            <a:ext cx="32579" cy="536681"/>
          </a:xfrm>
          <a:custGeom>
            <a:avLst/>
            <a:gdLst>
              <a:gd name="connsiteX0" fmla="*/ 11013 w 38099"/>
              <a:gd name="connsiteY0" fmla="*/ 9525 h 591343"/>
              <a:gd name="connsiteX1" fmla="*/ 9525 w 38099"/>
              <a:gd name="connsiteY1" fmla="*/ 581819 h 591343"/>
            </a:gdLst>
            <a:ahLst/>
            <a:cxnLst>
              <a:cxn ang="0">
                <a:pos x="connsiteX0" y="connsiteY0"/>
              </a:cxn>
              <a:cxn ang="1">
                <a:pos x="connsiteX1" y="connsiteY1"/>
              </a:cxn>
            </a:cxnLst>
            <a:rect l="l" t="t" r="r" b="b"/>
            <a:pathLst>
              <a:path w="38099" h="591343">
                <a:moveTo>
                  <a:pt x="11013" y="9525"/>
                </a:moveTo>
                <a:lnTo>
                  <a:pt x="9525" y="581819"/>
                </a:lnTo>
              </a:path>
            </a:pathLst>
          </a:custGeom>
          <a:ln w="12700">
            <a:solidFill>
              <a:srgbClr val="23AA4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sp>
        <p:nvSpPr>
          <p:cNvPr id="16" name="Freeform 3"/>
          <p:cNvSpPr/>
          <p:nvPr/>
        </p:nvSpPr>
        <p:spPr>
          <a:xfrm>
            <a:off x="5620799" y="4816283"/>
            <a:ext cx="43439" cy="69216"/>
          </a:xfrm>
          <a:custGeom>
            <a:avLst/>
            <a:gdLst>
              <a:gd name="connsiteX0" fmla="*/ 50800 w 50800"/>
              <a:gd name="connsiteY0" fmla="*/ 132 h 76266"/>
              <a:gd name="connsiteX1" fmla="*/ 25201 w 50800"/>
              <a:gd name="connsiteY1" fmla="*/ 76266 h 76266"/>
              <a:gd name="connsiteX2" fmla="*/ 0 w 50800"/>
              <a:gd name="connsiteY2" fmla="*/ 0 h 76266"/>
              <a:gd name="connsiteX3" fmla="*/ 50800 w 50800"/>
              <a:gd name="connsiteY3" fmla="*/ 132 h 76266"/>
            </a:gdLst>
            <a:ahLst/>
            <a:cxnLst>
              <a:cxn ang="0">
                <a:pos x="connsiteX0" y="connsiteY0"/>
              </a:cxn>
              <a:cxn ang="1">
                <a:pos x="connsiteX1" y="connsiteY1"/>
              </a:cxn>
              <a:cxn ang="2">
                <a:pos x="connsiteX2" y="connsiteY2"/>
              </a:cxn>
              <a:cxn ang="3">
                <a:pos x="connsiteX3" y="connsiteY3"/>
              </a:cxn>
            </a:cxnLst>
            <a:rect l="l" t="t" r="r" b="b"/>
            <a:pathLst>
              <a:path w="50800" h="76266">
                <a:moveTo>
                  <a:pt x="50800" y="132"/>
                </a:moveTo>
                <a:lnTo>
                  <a:pt x="25201" y="76266"/>
                </a:lnTo>
                <a:lnTo>
                  <a:pt x="0" y="0"/>
                </a:lnTo>
                <a:lnTo>
                  <a:pt x="50800" y="132"/>
                </a:lnTo>
              </a:path>
            </a:pathLst>
          </a:custGeom>
          <a:solidFill>
            <a:srgbClr val="23AA4A">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7" name="Freeform 3"/>
          <p:cNvSpPr/>
          <p:nvPr/>
        </p:nvSpPr>
        <p:spPr>
          <a:xfrm>
            <a:off x="2148869" y="3970620"/>
            <a:ext cx="4843496" cy="2028584"/>
          </a:xfrm>
          <a:custGeom>
            <a:avLst/>
            <a:gdLst>
              <a:gd name="connsiteX0" fmla="*/ 12700 w 5664199"/>
              <a:gd name="connsiteY0" fmla="*/ 381006 h 2235199"/>
              <a:gd name="connsiteX1" fmla="*/ 12700 w 5664199"/>
              <a:gd name="connsiteY1" fmla="*/ 381006 h 2235199"/>
              <a:gd name="connsiteX2" fmla="*/ 381006 w 5664199"/>
              <a:gd name="connsiteY2" fmla="*/ 12700 h 2235199"/>
              <a:gd name="connsiteX3" fmla="*/ 5283192 w 5664199"/>
              <a:gd name="connsiteY3" fmla="*/ 12700 h 2235199"/>
              <a:gd name="connsiteX4" fmla="*/ 5283192 w 5664199"/>
              <a:gd name="connsiteY4" fmla="*/ 12700 h 2235199"/>
              <a:gd name="connsiteX5" fmla="*/ 5651499 w 5664199"/>
              <a:gd name="connsiteY5" fmla="*/ 381006 h 2235199"/>
              <a:gd name="connsiteX6" fmla="*/ 5651499 w 5664199"/>
              <a:gd name="connsiteY6" fmla="*/ 381006 h 2235199"/>
              <a:gd name="connsiteX7" fmla="*/ 5651499 w 5664199"/>
              <a:gd name="connsiteY7" fmla="*/ 1854192 h 2235199"/>
              <a:gd name="connsiteX8" fmla="*/ 5651499 w 5664199"/>
              <a:gd name="connsiteY8" fmla="*/ 1854192 h 2235199"/>
              <a:gd name="connsiteX9" fmla="*/ 5283192 w 5664199"/>
              <a:gd name="connsiteY9" fmla="*/ 2222499 h 2235199"/>
              <a:gd name="connsiteX10" fmla="*/ 5283192 w 5664199"/>
              <a:gd name="connsiteY10" fmla="*/ 2222499 h 2235199"/>
              <a:gd name="connsiteX11" fmla="*/ 381006 w 5664199"/>
              <a:gd name="connsiteY11" fmla="*/ 2222499 h 2235199"/>
              <a:gd name="connsiteX12" fmla="*/ 381006 w 5664199"/>
              <a:gd name="connsiteY12" fmla="*/ 2222499 h 2235199"/>
              <a:gd name="connsiteX13" fmla="*/ 12700 w 5664199"/>
              <a:gd name="connsiteY13" fmla="*/ 1854192 h 2235199"/>
              <a:gd name="connsiteX14" fmla="*/ 12700 w 5664199"/>
              <a:gd name="connsiteY14" fmla="*/ 1854192 h 2235199"/>
              <a:gd name="connsiteX15" fmla="*/ 12700 w 5664199"/>
              <a:gd name="connsiteY15" fmla="*/ 381006 h 223519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5664199" h="2235199">
                <a:moveTo>
                  <a:pt x="12700" y="381006"/>
                </a:moveTo>
                <a:lnTo>
                  <a:pt x="12700" y="381006"/>
                </a:lnTo>
                <a:cubicBezTo>
                  <a:pt x="12700" y="177595"/>
                  <a:pt x="177597" y="12700"/>
                  <a:pt x="381006" y="12700"/>
                </a:cubicBezTo>
                <a:lnTo>
                  <a:pt x="5283192" y="12700"/>
                </a:lnTo>
                <a:lnTo>
                  <a:pt x="5283192" y="12700"/>
                </a:lnTo>
                <a:cubicBezTo>
                  <a:pt x="5486603" y="12700"/>
                  <a:pt x="5651499" y="177595"/>
                  <a:pt x="5651499" y="381006"/>
                </a:cubicBezTo>
                <a:cubicBezTo>
                  <a:pt x="5651499" y="381006"/>
                  <a:pt x="5651499" y="381006"/>
                  <a:pt x="5651499" y="381006"/>
                </a:cubicBezTo>
                <a:lnTo>
                  <a:pt x="5651499" y="1854192"/>
                </a:lnTo>
                <a:lnTo>
                  <a:pt x="5651499" y="1854192"/>
                </a:lnTo>
                <a:cubicBezTo>
                  <a:pt x="5651499" y="2057603"/>
                  <a:pt x="5486603" y="2222499"/>
                  <a:pt x="5283192" y="2222499"/>
                </a:cubicBezTo>
                <a:cubicBezTo>
                  <a:pt x="5283192" y="2222499"/>
                  <a:pt x="5283192" y="2222499"/>
                  <a:pt x="5283192" y="2222499"/>
                </a:cubicBezTo>
                <a:lnTo>
                  <a:pt x="381006" y="2222499"/>
                </a:lnTo>
                <a:lnTo>
                  <a:pt x="381006" y="2222499"/>
                </a:lnTo>
                <a:cubicBezTo>
                  <a:pt x="177597" y="2222499"/>
                  <a:pt x="12700" y="2057603"/>
                  <a:pt x="12700" y="1854192"/>
                </a:cubicBezTo>
                <a:cubicBezTo>
                  <a:pt x="12700" y="1854192"/>
                  <a:pt x="12700" y="1854192"/>
                  <a:pt x="12700" y="1854192"/>
                </a:cubicBezTo>
                <a:lnTo>
                  <a:pt x="12700" y="381006"/>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18" name="Picture 3"/>
          <p:cNvPicPr>
            <a:picLocks noChangeAspect="1" noChangeArrowheads="1"/>
          </p:cNvPicPr>
          <p:nvPr/>
        </p:nvPicPr>
        <p:blipFill>
          <a:blip r:embed="rId3" cstate="print"/>
          <a:srcRect/>
          <a:stretch>
            <a:fillRect/>
          </a:stretch>
        </p:blipFill>
        <p:spPr bwMode="auto">
          <a:xfrm>
            <a:off x="2150252" y="1890272"/>
            <a:ext cx="1205444" cy="1267866"/>
          </a:xfrm>
          <a:prstGeom prst="rect">
            <a:avLst/>
          </a:prstGeom>
          <a:noFill/>
        </p:spPr>
      </p:pic>
      <p:pic>
        <p:nvPicPr>
          <p:cNvPr id="19" name="Picture 3"/>
          <p:cNvPicPr>
            <a:picLocks noChangeAspect="1" noChangeArrowheads="1"/>
          </p:cNvPicPr>
          <p:nvPr/>
        </p:nvPicPr>
        <p:blipFill>
          <a:blip r:embed="rId4" cstate="print"/>
          <a:srcRect/>
          <a:stretch>
            <a:fillRect/>
          </a:stretch>
        </p:blipFill>
        <p:spPr bwMode="auto">
          <a:xfrm>
            <a:off x="3160219" y="5013832"/>
            <a:ext cx="195477" cy="103734"/>
          </a:xfrm>
          <a:prstGeom prst="rect">
            <a:avLst/>
          </a:prstGeom>
          <a:noFill/>
        </p:spPr>
      </p:pic>
      <p:pic>
        <p:nvPicPr>
          <p:cNvPr id="20" name="Picture 3"/>
          <p:cNvPicPr>
            <a:picLocks noChangeAspect="1" noChangeArrowheads="1"/>
          </p:cNvPicPr>
          <p:nvPr/>
        </p:nvPicPr>
        <p:blipFill>
          <a:blip r:embed="rId5" cstate="print"/>
          <a:srcRect/>
          <a:stretch>
            <a:fillRect/>
          </a:stretch>
        </p:blipFill>
        <p:spPr bwMode="auto">
          <a:xfrm>
            <a:off x="3138499" y="5348088"/>
            <a:ext cx="217197" cy="103734"/>
          </a:xfrm>
          <a:prstGeom prst="rect">
            <a:avLst/>
          </a:prstGeom>
          <a:noFill/>
        </p:spPr>
      </p:pic>
      <p:pic>
        <p:nvPicPr>
          <p:cNvPr id="21" name="Picture 3"/>
          <p:cNvPicPr>
            <a:picLocks noChangeAspect="1" noChangeArrowheads="1"/>
          </p:cNvPicPr>
          <p:nvPr/>
        </p:nvPicPr>
        <p:blipFill>
          <a:blip r:embed="rId6" cstate="print"/>
          <a:srcRect/>
          <a:stretch>
            <a:fillRect/>
          </a:stretch>
        </p:blipFill>
        <p:spPr bwMode="auto">
          <a:xfrm>
            <a:off x="3844390" y="4898572"/>
            <a:ext cx="206337" cy="103734"/>
          </a:xfrm>
          <a:prstGeom prst="rect">
            <a:avLst/>
          </a:prstGeom>
          <a:noFill/>
        </p:spPr>
      </p:pic>
      <p:pic>
        <p:nvPicPr>
          <p:cNvPr id="22" name="Picture 3"/>
          <p:cNvPicPr>
            <a:picLocks noChangeAspect="1" noChangeArrowheads="1"/>
          </p:cNvPicPr>
          <p:nvPr/>
        </p:nvPicPr>
        <p:blipFill>
          <a:blip r:embed="rId7" cstate="print"/>
          <a:srcRect/>
          <a:stretch>
            <a:fillRect/>
          </a:stretch>
        </p:blipFill>
        <p:spPr bwMode="auto">
          <a:xfrm>
            <a:off x="3833530" y="5348088"/>
            <a:ext cx="228057" cy="103734"/>
          </a:xfrm>
          <a:prstGeom prst="rect">
            <a:avLst/>
          </a:prstGeom>
          <a:noFill/>
        </p:spPr>
      </p:pic>
      <p:pic>
        <p:nvPicPr>
          <p:cNvPr id="23" name="Picture 3"/>
          <p:cNvPicPr>
            <a:picLocks noChangeAspect="1" noChangeArrowheads="1"/>
          </p:cNvPicPr>
          <p:nvPr/>
        </p:nvPicPr>
        <p:blipFill>
          <a:blip r:embed="rId8" cstate="print"/>
          <a:srcRect/>
          <a:stretch>
            <a:fillRect/>
          </a:stretch>
        </p:blipFill>
        <p:spPr bwMode="auto">
          <a:xfrm>
            <a:off x="4539421" y="4863994"/>
            <a:ext cx="206337" cy="103734"/>
          </a:xfrm>
          <a:prstGeom prst="rect">
            <a:avLst/>
          </a:prstGeom>
          <a:noFill/>
        </p:spPr>
      </p:pic>
      <p:pic>
        <p:nvPicPr>
          <p:cNvPr id="24" name="Picture 3"/>
          <p:cNvPicPr>
            <a:picLocks noChangeAspect="1" noChangeArrowheads="1"/>
          </p:cNvPicPr>
          <p:nvPr/>
        </p:nvPicPr>
        <p:blipFill>
          <a:blip r:embed="rId9" cstate="print"/>
          <a:srcRect/>
          <a:stretch>
            <a:fillRect/>
          </a:stretch>
        </p:blipFill>
        <p:spPr bwMode="auto">
          <a:xfrm>
            <a:off x="4528561" y="5348088"/>
            <a:ext cx="217197" cy="103734"/>
          </a:xfrm>
          <a:prstGeom prst="rect">
            <a:avLst/>
          </a:prstGeom>
          <a:noFill/>
        </p:spPr>
      </p:pic>
      <p:pic>
        <p:nvPicPr>
          <p:cNvPr id="25" name="Picture 3"/>
          <p:cNvPicPr>
            <a:picLocks noChangeAspect="1" noChangeArrowheads="1"/>
          </p:cNvPicPr>
          <p:nvPr/>
        </p:nvPicPr>
        <p:blipFill>
          <a:blip r:embed="rId10" cstate="print"/>
          <a:srcRect/>
          <a:stretch>
            <a:fillRect/>
          </a:stretch>
        </p:blipFill>
        <p:spPr bwMode="auto">
          <a:xfrm>
            <a:off x="7265245" y="299678"/>
            <a:ext cx="1227164" cy="772245"/>
          </a:xfrm>
          <a:prstGeom prst="rect">
            <a:avLst/>
          </a:prstGeom>
          <a:noFill/>
        </p:spPr>
      </p:pic>
      <p:pic>
        <p:nvPicPr>
          <p:cNvPr id="26" name="Picture 3"/>
          <p:cNvPicPr>
            <a:picLocks noChangeAspect="1" noChangeArrowheads="1"/>
          </p:cNvPicPr>
          <p:nvPr/>
        </p:nvPicPr>
        <p:blipFill>
          <a:blip r:embed="rId11" cstate="print"/>
          <a:srcRect/>
          <a:stretch>
            <a:fillRect/>
          </a:stretch>
        </p:blipFill>
        <p:spPr bwMode="auto">
          <a:xfrm>
            <a:off x="5256171" y="1821116"/>
            <a:ext cx="2780124" cy="1406178"/>
          </a:xfrm>
          <a:prstGeom prst="rect">
            <a:avLst/>
          </a:prstGeom>
          <a:noFill/>
        </p:spPr>
      </p:pic>
      <p:pic>
        <p:nvPicPr>
          <p:cNvPr id="27" name="Picture 3"/>
          <p:cNvPicPr>
            <a:picLocks noChangeAspect="1" noChangeArrowheads="1"/>
          </p:cNvPicPr>
          <p:nvPr/>
        </p:nvPicPr>
        <p:blipFill>
          <a:blip r:embed="rId12" cstate="print"/>
          <a:srcRect/>
          <a:stretch>
            <a:fillRect/>
          </a:stretch>
        </p:blipFill>
        <p:spPr bwMode="auto">
          <a:xfrm>
            <a:off x="5918622" y="4587368"/>
            <a:ext cx="206337" cy="92208"/>
          </a:xfrm>
          <a:prstGeom prst="rect">
            <a:avLst/>
          </a:prstGeom>
          <a:noFill/>
        </p:spPr>
      </p:pic>
      <p:pic>
        <p:nvPicPr>
          <p:cNvPr id="28" name="Picture 3"/>
          <p:cNvPicPr>
            <a:picLocks noChangeAspect="1" noChangeArrowheads="1"/>
          </p:cNvPicPr>
          <p:nvPr/>
        </p:nvPicPr>
        <p:blipFill>
          <a:blip r:embed="rId13" cstate="print"/>
          <a:srcRect/>
          <a:stretch>
            <a:fillRect/>
          </a:stretch>
        </p:blipFill>
        <p:spPr bwMode="auto">
          <a:xfrm>
            <a:off x="5234452" y="4760259"/>
            <a:ext cx="195477" cy="92208"/>
          </a:xfrm>
          <a:prstGeom prst="rect">
            <a:avLst/>
          </a:prstGeom>
          <a:noFill/>
        </p:spPr>
      </p:pic>
      <p:pic>
        <p:nvPicPr>
          <p:cNvPr id="29" name="Picture 3"/>
          <p:cNvPicPr>
            <a:picLocks noChangeAspect="1" noChangeArrowheads="1"/>
          </p:cNvPicPr>
          <p:nvPr/>
        </p:nvPicPr>
        <p:blipFill>
          <a:blip r:embed="rId14" cstate="print"/>
          <a:srcRect/>
          <a:stretch>
            <a:fillRect/>
          </a:stretch>
        </p:blipFill>
        <p:spPr bwMode="auto">
          <a:xfrm>
            <a:off x="5212732" y="5348088"/>
            <a:ext cx="228057" cy="103734"/>
          </a:xfrm>
          <a:prstGeom prst="rect">
            <a:avLst/>
          </a:prstGeom>
          <a:noFill/>
        </p:spPr>
      </p:pic>
      <p:pic>
        <p:nvPicPr>
          <p:cNvPr id="30" name="Picture 3"/>
          <p:cNvPicPr>
            <a:picLocks noChangeAspect="1" noChangeArrowheads="1"/>
          </p:cNvPicPr>
          <p:nvPr/>
        </p:nvPicPr>
        <p:blipFill>
          <a:blip r:embed="rId15" cstate="print"/>
          <a:srcRect/>
          <a:stretch>
            <a:fillRect/>
          </a:stretch>
        </p:blipFill>
        <p:spPr bwMode="auto">
          <a:xfrm>
            <a:off x="5907762" y="5348088"/>
            <a:ext cx="228057" cy="103734"/>
          </a:xfrm>
          <a:prstGeom prst="rect">
            <a:avLst/>
          </a:prstGeom>
          <a:noFill/>
        </p:spPr>
      </p:pic>
      <p:pic>
        <p:nvPicPr>
          <p:cNvPr id="31" name="Picture 3"/>
          <p:cNvPicPr>
            <a:picLocks noChangeAspect="1" noChangeArrowheads="1"/>
          </p:cNvPicPr>
          <p:nvPr/>
        </p:nvPicPr>
        <p:blipFill>
          <a:blip r:embed="rId16" cstate="print"/>
          <a:srcRect/>
          <a:stretch>
            <a:fillRect/>
          </a:stretch>
        </p:blipFill>
        <p:spPr bwMode="auto">
          <a:xfrm>
            <a:off x="7276105" y="6316276"/>
            <a:ext cx="499553" cy="207469"/>
          </a:xfrm>
          <a:prstGeom prst="rect">
            <a:avLst/>
          </a:prstGeom>
          <a:noFill/>
        </p:spPr>
      </p:pic>
      <p:sp>
        <p:nvSpPr>
          <p:cNvPr id="2" name="TextBox 1"/>
          <p:cNvSpPr txBox="1"/>
          <p:nvPr/>
        </p:nvSpPr>
        <p:spPr>
          <a:xfrm>
            <a:off x="5527667" y="6373906"/>
            <a:ext cx="1686359"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June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v1.0</a:t>
            </a:r>
          </a:p>
        </p:txBody>
      </p:sp>
      <p:sp>
        <p:nvSpPr>
          <p:cNvPr id="1024" name="TextBox 1"/>
          <p:cNvSpPr txBox="1"/>
          <p:nvPr/>
        </p:nvSpPr>
        <p:spPr>
          <a:xfrm>
            <a:off x="8144893" y="6281697"/>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20</a:t>
            </a:r>
          </a:p>
        </p:txBody>
      </p:sp>
      <p:sp>
        <p:nvSpPr>
          <p:cNvPr id="1025" name="TextBox 1"/>
          <p:cNvSpPr txBox="1"/>
          <p:nvPr/>
        </p:nvSpPr>
        <p:spPr>
          <a:xfrm>
            <a:off x="738470" y="6396958"/>
            <a:ext cx="1054776" cy="130247"/>
          </a:xfrm>
          <a:prstGeom prst="rect">
            <a:avLst/>
          </a:prstGeom>
          <a:noFill/>
        </p:spPr>
        <p:txBody>
          <a:bodyPr wrap="none" lIns="0" tIns="0" rIns="0" bIns="40087" rtlCol="0">
            <a:spAutoFit/>
          </a:bodyPr>
          <a:lstStyle/>
          <a:p>
            <a:pPr>
              <a:lnSpc>
                <a:spcPts val="701"/>
              </a:lnSpc>
            </a:pPr>
            <a:r>
              <a:rPr lang="en-US" altLang="zh-CN" sz="700" dirty="0" smtClean="0">
                <a:solidFill>
                  <a:srgbClr val="666666"/>
                </a:solidFill>
                <a:latin typeface="Times New Roman" pitchFamily="18" charset="0"/>
                <a:cs typeface="Times New Roman" pitchFamily="18" charset="0"/>
              </a:rPr>
              <a:t>Source: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Apple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annual</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reports</a:t>
            </a:r>
          </a:p>
        </p:txBody>
      </p:sp>
      <p:sp>
        <p:nvSpPr>
          <p:cNvPr id="1026" name="TextBox 1"/>
          <p:cNvSpPr txBox="1"/>
          <p:nvPr/>
        </p:nvSpPr>
        <p:spPr>
          <a:xfrm>
            <a:off x="2845283" y="5647765"/>
            <a:ext cx="5793253" cy="656032"/>
          </a:xfrm>
          <a:prstGeom prst="rect">
            <a:avLst/>
          </a:prstGeom>
          <a:noFill/>
        </p:spPr>
        <p:txBody>
          <a:bodyPr wrap="none" lIns="0" tIns="0" rIns="0" bIns="40087" rtlCol="0">
            <a:spAutoFit/>
          </a:bodyPr>
          <a:lstStyle/>
          <a:p>
            <a:pPr>
              <a:lnSpc>
                <a:spcPts val="1491"/>
              </a:lnSpc>
              <a:tabLst>
                <a:tab pos="5422920" algn="l"/>
              </a:tabLst>
            </a:pPr>
            <a:r>
              <a:rPr lang="en-US" altLang="zh-CN" sz="1400" dirty="0" smtClean="0">
                <a:solidFill>
                  <a:srgbClr val="666666"/>
                </a:solidFill>
                <a:latin typeface="Times New Roman" pitchFamily="18" charset="0"/>
                <a:cs typeface="Times New Roman" pitchFamily="18" charset="0"/>
              </a:rPr>
              <a:t>Biggest</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gross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margin</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growth</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in</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the</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industry</a:t>
            </a:r>
          </a:p>
          <a:p>
            <a:pPr>
              <a:lnSpc>
                <a:spcPts val="877"/>
              </a:lnSpc>
            </a:pPr>
            <a:endParaRPr lang="en-US" altLang="zh-CN" dirty="0" smtClean="0"/>
          </a:p>
          <a:p>
            <a:pPr>
              <a:lnSpc>
                <a:spcPts val="877"/>
              </a:lnSpc>
            </a:pPr>
            <a:endParaRPr lang="en-US" altLang="zh-CN" dirty="0" smtClean="0"/>
          </a:p>
          <a:p>
            <a:pPr>
              <a:lnSpc>
                <a:spcPts val="1491"/>
              </a:lnSpc>
              <a:tabLst>
                <a:tab pos="5422920" algn="l"/>
              </a:tabLst>
            </a:pPr>
            <a:r>
              <a:rPr lang="en-US" altLang="zh-CN" dirty="0" smtClean="0"/>
              <a:t>	</a:t>
            </a:r>
            <a:r>
              <a:rPr lang="en-US" altLang="zh-CN" sz="900" dirty="0" smtClean="0">
                <a:solidFill>
                  <a:srgbClr val="B2B2B2"/>
                </a:solidFill>
                <a:latin typeface="Times New Roman" pitchFamily="18" charset="0"/>
                <a:cs typeface="Times New Roman" pitchFamily="18" charset="0"/>
              </a:rPr>
              <a:t>..…….</a:t>
            </a:r>
          </a:p>
        </p:txBody>
      </p:sp>
      <p:sp>
        <p:nvSpPr>
          <p:cNvPr id="1028" name="TextBox 1"/>
          <p:cNvSpPr txBox="1"/>
          <p:nvPr/>
        </p:nvSpPr>
        <p:spPr>
          <a:xfrm>
            <a:off x="3116779" y="4103274"/>
            <a:ext cx="211596" cy="173335"/>
          </a:xfrm>
          <a:prstGeom prst="rect">
            <a:avLst/>
          </a:prstGeom>
          <a:noFill/>
        </p:spPr>
        <p:txBody>
          <a:bodyPr wrap="none" lIns="0" tIns="0" rIns="0" bIns="40087" rtlCol="0">
            <a:spAutoFit/>
          </a:bodyPr>
          <a:lstStyle/>
          <a:p>
            <a:pPr>
              <a:lnSpc>
                <a:spcPts val="964"/>
              </a:lnSpc>
            </a:pPr>
            <a:r>
              <a:rPr lang="en-US" altLang="zh-CN" sz="900" dirty="0" smtClean="0">
                <a:solidFill>
                  <a:srgbClr val="666666"/>
                </a:solidFill>
                <a:latin typeface="Times New Roman" pitchFamily="18" charset="0"/>
                <a:cs typeface="Times New Roman" pitchFamily="18" charset="0"/>
              </a:rPr>
              <a:t>iPod</a:t>
            </a:r>
          </a:p>
        </p:txBody>
      </p:sp>
      <p:sp>
        <p:nvSpPr>
          <p:cNvPr id="1029" name="TextBox 1"/>
          <p:cNvSpPr txBox="1"/>
          <p:nvPr/>
        </p:nvSpPr>
        <p:spPr>
          <a:xfrm>
            <a:off x="4810917" y="4103274"/>
            <a:ext cx="320601" cy="173335"/>
          </a:xfrm>
          <a:prstGeom prst="rect">
            <a:avLst/>
          </a:prstGeom>
          <a:noFill/>
        </p:spPr>
        <p:txBody>
          <a:bodyPr wrap="none" lIns="0" tIns="0" rIns="0" bIns="40087" rtlCol="0">
            <a:spAutoFit/>
          </a:bodyPr>
          <a:lstStyle/>
          <a:p>
            <a:pPr>
              <a:lnSpc>
                <a:spcPts val="964"/>
              </a:lnSpc>
            </a:pPr>
            <a:r>
              <a:rPr lang="en-US" altLang="zh-CN" sz="900" dirty="0" smtClean="0">
                <a:solidFill>
                  <a:srgbClr val="666666"/>
                </a:solidFill>
                <a:latin typeface="Times New Roman" pitchFamily="18" charset="0"/>
                <a:cs typeface="Times New Roman" pitchFamily="18" charset="0"/>
              </a:rPr>
              <a:t>iPhone</a:t>
            </a:r>
          </a:p>
        </p:txBody>
      </p:sp>
      <p:sp>
        <p:nvSpPr>
          <p:cNvPr id="1030" name="TextBox 1"/>
          <p:cNvSpPr txBox="1"/>
          <p:nvPr/>
        </p:nvSpPr>
        <p:spPr>
          <a:xfrm>
            <a:off x="6048941" y="4103274"/>
            <a:ext cx="205184" cy="173335"/>
          </a:xfrm>
          <a:prstGeom prst="rect">
            <a:avLst/>
          </a:prstGeom>
          <a:noFill/>
        </p:spPr>
        <p:txBody>
          <a:bodyPr wrap="none" lIns="0" tIns="0" rIns="0" bIns="40087" rtlCol="0">
            <a:spAutoFit/>
          </a:bodyPr>
          <a:lstStyle/>
          <a:p>
            <a:pPr>
              <a:lnSpc>
                <a:spcPts val="964"/>
              </a:lnSpc>
            </a:pPr>
            <a:r>
              <a:rPr lang="en-US" altLang="zh-CN" sz="900" dirty="0" smtClean="0">
                <a:solidFill>
                  <a:srgbClr val="666666"/>
                </a:solidFill>
                <a:latin typeface="Times New Roman" pitchFamily="18" charset="0"/>
                <a:cs typeface="Times New Roman" pitchFamily="18" charset="0"/>
              </a:rPr>
              <a:t>iPad</a:t>
            </a:r>
          </a:p>
        </p:txBody>
      </p:sp>
      <p:sp>
        <p:nvSpPr>
          <p:cNvPr id="1031" name="TextBox 1"/>
          <p:cNvSpPr txBox="1"/>
          <p:nvPr/>
        </p:nvSpPr>
        <p:spPr>
          <a:xfrm>
            <a:off x="5375629" y="4103274"/>
            <a:ext cx="490519" cy="173335"/>
          </a:xfrm>
          <a:prstGeom prst="rect">
            <a:avLst/>
          </a:prstGeom>
          <a:noFill/>
        </p:spPr>
        <p:txBody>
          <a:bodyPr wrap="none" lIns="0" tIns="0" rIns="0" bIns="40087" rtlCol="0">
            <a:spAutoFit/>
          </a:bodyPr>
          <a:lstStyle/>
          <a:p>
            <a:pPr>
              <a:lnSpc>
                <a:spcPts val="964"/>
              </a:lnSpc>
            </a:pPr>
            <a:r>
              <a:rPr lang="en-US" altLang="zh-CN" sz="900" dirty="0" smtClean="0">
                <a:solidFill>
                  <a:srgbClr val="666666"/>
                </a:solidFill>
                <a:latin typeface="Times New Roman" pitchFamily="18" charset="0"/>
                <a:cs typeface="Times New Roman" pitchFamily="18" charset="0"/>
              </a:rPr>
              <a:t>iPhone</a:t>
            </a:r>
            <a:r>
              <a:rPr lang="en-US" altLang="zh-CN" sz="900" dirty="0" smtClean="0">
                <a:latin typeface="Times New Roman" pitchFamily="18" charset="0"/>
                <a:cs typeface="Times New Roman" pitchFamily="18" charset="0"/>
              </a:rPr>
              <a:t> </a:t>
            </a:r>
            <a:r>
              <a:rPr lang="en-US" altLang="zh-CN" sz="900" dirty="0" smtClean="0">
                <a:solidFill>
                  <a:srgbClr val="666666"/>
                </a:solidFill>
                <a:latin typeface="Times New Roman" pitchFamily="18" charset="0"/>
                <a:cs typeface="Times New Roman" pitchFamily="18" charset="0"/>
              </a:rPr>
              <a:t>3G</a:t>
            </a:r>
          </a:p>
        </p:txBody>
      </p:sp>
      <p:sp>
        <p:nvSpPr>
          <p:cNvPr id="1032" name="TextBox 1"/>
          <p:cNvSpPr txBox="1"/>
          <p:nvPr/>
        </p:nvSpPr>
        <p:spPr>
          <a:xfrm>
            <a:off x="1281463" y="587829"/>
            <a:ext cx="4089261" cy="2438571"/>
          </a:xfrm>
          <a:prstGeom prst="rect">
            <a:avLst/>
          </a:prstGeom>
          <a:noFill/>
        </p:spPr>
        <p:txBody>
          <a:bodyPr wrap="none" lIns="0" tIns="0" rIns="0" bIns="40087" rtlCol="0">
            <a:spAutoFit/>
          </a:bodyPr>
          <a:lstStyle/>
          <a:p>
            <a:pPr>
              <a:lnSpc>
                <a:spcPts val="2718"/>
              </a:lnSpc>
              <a:tabLst>
                <a:tab pos="3017683" algn="l"/>
              </a:tabLst>
            </a:pPr>
            <a:r>
              <a:rPr lang="en-US" altLang="zh-CN" sz="2500" b="1" dirty="0" smtClean="0">
                <a:solidFill>
                  <a:srgbClr val="666666"/>
                </a:solidFill>
                <a:latin typeface="Times New Roman" pitchFamily="18" charset="0"/>
                <a:cs typeface="Times New Roman" pitchFamily="18" charset="0"/>
              </a:rPr>
              <a:t>Big</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picture: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hardware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drives</a:t>
            </a:r>
          </a:p>
          <a:p>
            <a:pPr>
              <a:lnSpc>
                <a:spcPts val="2981"/>
              </a:lnSpc>
              <a:tabLst>
                <a:tab pos="3017683" algn="l"/>
              </a:tabLst>
            </a:pPr>
            <a:r>
              <a:rPr lang="en-US" altLang="zh-CN" sz="2500" b="1" dirty="0" smtClean="0">
                <a:solidFill>
                  <a:srgbClr val="666666"/>
                </a:solidFill>
                <a:latin typeface="Times New Roman" pitchFamily="18" charset="0"/>
                <a:cs typeface="Times New Roman" pitchFamily="18" charset="0"/>
              </a:rPr>
              <a:t>Apple’s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gross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margin</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5085"/>
              </a:lnSpc>
              <a:tabLst>
                <a:tab pos="3017683" algn="l"/>
              </a:tabLst>
            </a:pPr>
            <a:r>
              <a:rPr lang="en-US" altLang="zh-CN" dirty="0" smtClean="0"/>
              <a:t>	</a:t>
            </a:r>
            <a:r>
              <a:rPr lang="en-US" altLang="zh-CN" sz="4200" dirty="0" smtClean="0">
                <a:solidFill>
                  <a:srgbClr val="666666"/>
                </a:solidFill>
                <a:latin typeface="Times New Roman" pitchFamily="18" charset="0"/>
                <a:cs typeface="Times New Roman" pitchFamily="18" charset="0"/>
              </a:rPr>
              <a:t>vs.</a:t>
            </a:r>
          </a:p>
        </p:txBody>
      </p:sp>
      <p:sp>
        <p:nvSpPr>
          <p:cNvPr id="42" name="投影片編號版面配置區 41"/>
          <p:cNvSpPr>
            <a:spLocks noGrp="1"/>
          </p:cNvSpPr>
          <p:nvPr>
            <p:ph type="sldNum" sz="quarter" idx="12"/>
          </p:nvPr>
        </p:nvSpPr>
        <p:spPr/>
        <p:txBody>
          <a:bodyPr/>
          <a:lstStyle/>
          <a:p>
            <a:pPr>
              <a:defRPr/>
            </a:pPr>
            <a:fld id="{8278A42D-3233-4C27-8266-CD8F709F771F}" type="slidenum">
              <a:rPr lang="en-US" altLang="zh-TW" smtClean="0"/>
              <a:pPr>
                <a:defRPr/>
              </a:pPr>
              <a:t>78</a:t>
            </a:fld>
            <a:endParaRPr lang="en-US" altLang="zh-TW"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1688662" y="3244478"/>
            <a:ext cx="5886084" cy="852928"/>
          </a:xfrm>
          <a:custGeom>
            <a:avLst/>
            <a:gdLst>
              <a:gd name="connsiteX0" fmla="*/ 12700 w 6883448"/>
              <a:gd name="connsiteY0" fmla="*/ 165103 h 939800"/>
              <a:gd name="connsiteX1" fmla="*/ 12700 w 6883448"/>
              <a:gd name="connsiteY1" fmla="*/ 165103 h 939800"/>
              <a:gd name="connsiteX2" fmla="*/ 165103 w 6883448"/>
              <a:gd name="connsiteY2" fmla="*/ 12700 h 939800"/>
              <a:gd name="connsiteX3" fmla="*/ 6718344 w 6883448"/>
              <a:gd name="connsiteY3" fmla="*/ 12700 h 939800"/>
              <a:gd name="connsiteX4" fmla="*/ 6718344 w 6883448"/>
              <a:gd name="connsiteY4" fmla="*/ 12700 h 939800"/>
              <a:gd name="connsiteX5" fmla="*/ 6870747 w 6883448"/>
              <a:gd name="connsiteY5" fmla="*/ 165103 h 939800"/>
              <a:gd name="connsiteX6" fmla="*/ 6870747 w 6883448"/>
              <a:gd name="connsiteY6" fmla="*/ 165103 h 939800"/>
              <a:gd name="connsiteX7" fmla="*/ 6870747 w 6883448"/>
              <a:gd name="connsiteY7" fmla="*/ 774696 h 939800"/>
              <a:gd name="connsiteX8" fmla="*/ 6870747 w 6883448"/>
              <a:gd name="connsiteY8" fmla="*/ 774696 h 939800"/>
              <a:gd name="connsiteX9" fmla="*/ 6718344 w 6883448"/>
              <a:gd name="connsiteY9" fmla="*/ 927100 h 939800"/>
              <a:gd name="connsiteX10" fmla="*/ 6718344 w 6883448"/>
              <a:gd name="connsiteY10" fmla="*/ 927100 h 939800"/>
              <a:gd name="connsiteX11" fmla="*/ 165103 w 6883448"/>
              <a:gd name="connsiteY11" fmla="*/ 927100 h 939800"/>
              <a:gd name="connsiteX12" fmla="*/ 165103 w 6883448"/>
              <a:gd name="connsiteY12" fmla="*/ 927100 h 939800"/>
              <a:gd name="connsiteX13" fmla="*/ 12700 w 6883448"/>
              <a:gd name="connsiteY13" fmla="*/ 774696 h 939800"/>
              <a:gd name="connsiteX14" fmla="*/ 12700 w 6883448"/>
              <a:gd name="connsiteY14" fmla="*/ 774696 h 939800"/>
              <a:gd name="connsiteX15" fmla="*/ 12700 w 6883448"/>
              <a:gd name="connsiteY15" fmla="*/ 165103 h 9398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6883448" h="939800">
                <a:moveTo>
                  <a:pt x="12700" y="165103"/>
                </a:moveTo>
                <a:lnTo>
                  <a:pt x="12700" y="165103"/>
                </a:lnTo>
                <a:cubicBezTo>
                  <a:pt x="12700" y="80933"/>
                  <a:pt x="80933" y="12700"/>
                  <a:pt x="165103" y="12700"/>
                </a:cubicBezTo>
                <a:lnTo>
                  <a:pt x="6718344" y="12700"/>
                </a:lnTo>
                <a:lnTo>
                  <a:pt x="6718344" y="12700"/>
                </a:lnTo>
                <a:cubicBezTo>
                  <a:pt x="6802515" y="12700"/>
                  <a:pt x="6870747" y="80933"/>
                  <a:pt x="6870747" y="165103"/>
                </a:cubicBezTo>
                <a:cubicBezTo>
                  <a:pt x="6870747" y="165103"/>
                  <a:pt x="6870747" y="165103"/>
                  <a:pt x="6870747" y="165103"/>
                </a:cubicBezTo>
                <a:lnTo>
                  <a:pt x="6870747" y="774696"/>
                </a:lnTo>
                <a:lnTo>
                  <a:pt x="6870747" y="774696"/>
                </a:lnTo>
                <a:cubicBezTo>
                  <a:pt x="6870747" y="858866"/>
                  <a:pt x="6802515" y="927100"/>
                  <a:pt x="6718344" y="927100"/>
                </a:cubicBezTo>
                <a:cubicBezTo>
                  <a:pt x="6718344" y="927100"/>
                  <a:pt x="6718344" y="927100"/>
                  <a:pt x="6718344" y="927100"/>
                </a:cubicBezTo>
                <a:lnTo>
                  <a:pt x="165103" y="927100"/>
                </a:lnTo>
                <a:lnTo>
                  <a:pt x="165103" y="927100"/>
                </a:lnTo>
                <a:cubicBezTo>
                  <a:pt x="80933" y="927100"/>
                  <a:pt x="12700" y="858866"/>
                  <a:pt x="12700" y="774696"/>
                </a:cubicBezTo>
                <a:cubicBezTo>
                  <a:pt x="12700" y="774696"/>
                  <a:pt x="12700" y="774696"/>
                  <a:pt x="12700" y="774696"/>
                </a:cubicBezTo>
                <a:lnTo>
                  <a:pt x="12700" y="165103"/>
                </a:lnTo>
              </a:path>
            </a:pathLst>
          </a:custGeom>
          <a:solidFill>
            <a:srgbClr val="000000">
              <a:alpha val="0"/>
            </a:srgbClr>
          </a:solidFill>
          <a:ln w="25400">
            <a:solidFill>
              <a:srgbClr val="EC008C">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7265245" y="299678"/>
            <a:ext cx="1227164" cy="772245"/>
          </a:xfrm>
          <a:prstGeom prst="rect">
            <a:avLst/>
          </a:prstGeom>
          <a:noFill/>
        </p:spPr>
      </p:pic>
      <p:pic>
        <p:nvPicPr>
          <p:cNvPr id="6" name="Picture 3"/>
          <p:cNvPicPr>
            <a:picLocks noChangeAspect="1" noChangeArrowheads="1"/>
          </p:cNvPicPr>
          <p:nvPr/>
        </p:nvPicPr>
        <p:blipFill>
          <a:blip r:embed="rId4" cstate="print"/>
          <a:srcRect/>
          <a:stretch>
            <a:fillRect/>
          </a:stretch>
        </p:blipFill>
        <p:spPr bwMode="auto">
          <a:xfrm>
            <a:off x="7276105" y="6316276"/>
            <a:ext cx="499553" cy="207469"/>
          </a:xfrm>
          <a:prstGeom prst="rect">
            <a:avLst/>
          </a:prstGeom>
          <a:noFill/>
        </p:spPr>
      </p:pic>
      <p:sp>
        <p:nvSpPr>
          <p:cNvPr id="2" name="TextBox 1"/>
          <p:cNvSpPr txBox="1"/>
          <p:nvPr/>
        </p:nvSpPr>
        <p:spPr>
          <a:xfrm>
            <a:off x="8166613" y="6304750"/>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21</a:t>
            </a:r>
          </a:p>
        </p:txBody>
      </p:sp>
      <p:sp>
        <p:nvSpPr>
          <p:cNvPr id="7"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8" name="TextBox 1"/>
          <p:cNvSpPr txBox="1"/>
          <p:nvPr/>
        </p:nvSpPr>
        <p:spPr>
          <a:xfrm>
            <a:off x="1281463" y="899032"/>
            <a:ext cx="7412286" cy="5567633"/>
          </a:xfrm>
          <a:prstGeom prst="rect">
            <a:avLst/>
          </a:prstGeom>
          <a:noFill/>
        </p:spPr>
        <p:txBody>
          <a:bodyPr wrap="none" lIns="0" tIns="0" rIns="0" bIns="40087" rtlCol="0">
            <a:spAutoFit/>
          </a:bodyPr>
          <a:lstStyle/>
          <a:p>
            <a:pPr>
              <a:lnSpc>
                <a:spcPts val="2718"/>
              </a:lnSpc>
              <a:tabLst>
                <a:tab pos="634716" algn="l"/>
                <a:tab pos="3162442" algn="l"/>
                <a:tab pos="7026412" algn="l"/>
              </a:tabLst>
            </a:pPr>
            <a:r>
              <a:rPr lang="en-US" altLang="zh-CN" sz="2500" b="1" dirty="0" smtClean="0">
                <a:solidFill>
                  <a:srgbClr val="666666"/>
                </a:solidFill>
                <a:latin typeface="Times New Roman" pitchFamily="18" charset="0"/>
                <a:cs typeface="Times New Roman" pitchFamily="18" charset="0"/>
              </a:rPr>
              <a:t>Step</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#5:</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Cross-sell</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your</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product</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line</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3156"/>
              </a:lnSpc>
              <a:tabLst>
                <a:tab pos="634716" algn="l"/>
                <a:tab pos="3162442" algn="l"/>
                <a:tab pos="7026412" algn="l"/>
              </a:tabLst>
            </a:pPr>
            <a:r>
              <a:rPr lang="en-US" altLang="zh-CN" dirty="0" smtClean="0"/>
              <a:t>	</a:t>
            </a:r>
            <a:r>
              <a:rPr lang="en-US" altLang="zh-CN" sz="2500" b="1" dirty="0" smtClean="0">
                <a:solidFill>
                  <a:srgbClr val="EC008C"/>
                </a:solidFill>
                <a:latin typeface="Times New Roman" pitchFamily="18" charset="0"/>
                <a:cs typeface="Times New Roman" pitchFamily="18" charset="0"/>
              </a:rPr>
              <a:t>Apple</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brand</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appeal</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drives</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its</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product</a:t>
            </a:r>
          </a:p>
          <a:p>
            <a:pPr>
              <a:lnSpc>
                <a:spcPts val="2981"/>
              </a:lnSpc>
              <a:tabLst>
                <a:tab pos="634716" algn="l"/>
                <a:tab pos="3162442" algn="l"/>
                <a:tab pos="7026412" algn="l"/>
              </a:tabLst>
            </a:pPr>
            <a:r>
              <a:rPr lang="en-US" altLang="zh-CN" dirty="0" smtClean="0"/>
              <a:t>		</a:t>
            </a:r>
            <a:r>
              <a:rPr lang="en-US" altLang="zh-CN" sz="2500" b="1" dirty="0" smtClean="0">
                <a:solidFill>
                  <a:srgbClr val="EC008C"/>
                </a:solidFill>
                <a:latin typeface="Times New Roman" pitchFamily="18" charset="0"/>
                <a:cs typeface="Times New Roman" pitchFamily="18" charset="0"/>
              </a:rPr>
              <a:t>line</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841"/>
              </a:lnSpc>
              <a:tabLst>
                <a:tab pos="634716" algn="l"/>
                <a:tab pos="3162442" algn="l"/>
                <a:tab pos="7026412" algn="l"/>
              </a:tabLst>
            </a:pPr>
            <a:r>
              <a:rPr lang="en-US" altLang="zh-CN" dirty="0" smtClean="0"/>
              <a:t>			</a:t>
            </a:r>
            <a:r>
              <a:rPr lang="en-US" altLang="zh-CN" sz="900" dirty="0" smtClean="0">
                <a:solidFill>
                  <a:srgbClr val="B2B2B2"/>
                </a:solidFill>
                <a:latin typeface="Times New Roman" pitchFamily="18" charset="0"/>
                <a:cs typeface="Times New Roman" pitchFamily="18" charset="0"/>
              </a:rPr>
              <a:t>..…….</a:t>
            </a:r>
          </a:p>
        </p:txBody>
      </p:sp>
      <p:sp>
        <p:nvSpPr>
          <p:cNvPr id="11" name="投影片編號版面配置區 10"/>
          <p:cNvSpPr>
            <a:spLocks noGrp="1"/>
          </p:cNvSpPr>
          <p:nvPr>
            <p:ph type="sldNum" sz="quarter" idx="12"/>
          </p:nvPr>
        </p:nvSpPr>
        <p:spPr/>
        <p:txBody>
          <a:bodyPr/>
          <a:lstStyle/>
          <a:p>
            <a:pPr>
              <a:defRPr/>
            </a:pPr>
            <a:fld id="{8278A42D-3233-4C27-8266-CD8F709F771F}" type="slidenum">
              <a:rPr lang="en-US" altLang="zh-TW" smtClean="0"/>
              <a:pPr>
                <a:defRPr/>
              </a:pPr>
              <a:t>79</a:t>
            </a:fld>
            <a:endParaRPr lang="en-US" altLang="zh-TW"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277813"/>
            <a:ext cx="6934200" cy="1139825"/>
          </a:xfrm>
          <a:noFill/>
          <a:ln/>
        </p:spPr>
        <p:txBody>
          <a:bodyPr/>
          <a:lstStyle/>
          <a:p>
            <a:r>
              <a:rPr lang="en-US" altLang="zh-TW" sz="3200" dirty="0">
                <a:solidFill>
                  <a:schemeClr val="tx1"/>
                </a:solidFill>
                <a:latin typeface="Verdana" pitchFamily="34" charset="0"/>
                <a:ea typeface="新細明體" charset="-120"/>
              </a:rPr>
              <a:t>Significant accomplishments of the Medici were:</a:t>
            </a:r>
            <a:br>
              <a:rPr lang="en-US" altLang="zh-TW" sz="3200" dirty="0">
                <a:solidFill>
                  <a:schemeClr val="tx1"/>
                </a:solidFill>
                <a:latin typeface="Verdana" pitchFamily="34" charset="0"/>
                <a:ea typeface="新細明體" charset="-120"/>
              </a:rPr>
            </a:br>
            <a:endParaRPr lang="en-US" altLang="zh-TW" sz="3200" dirty="0">
              <a:solidFill>
                <a:schemeClr val="tx1"/>
              </a:solidFill>
              <a:latin typeface="Verdana" pitchFamily="34" charset="0"/>
              <a:ea typeface="新細明體" charset="-120"/>
            </a:endParaRPr>
          </a:p>
        </p:txBody>
      </p:sp>
      <p:sp>
        <p:nvSpPr>
          <p:cNvPr id="17411" name="Rectangle 3"/>
          <p:cNvSpPr>
            <a:spLocks noGrp="1" noChangeArrowheads="1"/>
          </p:cNvSpPr>
          <p:nvPr>
            <p:ph type="body" idx="1"/>
          </p:nvPr>
        </p:nvSpPr>
        <p:spPr>
          <a:xfrm>
            <a:off x="533400" y="2895600"/>
            <a:ext cx="7924800" cy="3676650"/>
          </a:xfrm>
          <a:noFill/>
          <a:ln/>
        </p:spPr>
        <p:txBody>
          <a:bodyPr/>
          <a:lstStyle/>
          <a:p>
            <a:pPr algn="just">
              <a:lnSpc>
                <a:spcPct val="90000"/>
              </a:lnSpc>
            </a:pPr>
            <a:r>
              <a:rPr lang="en-US" altLang="zh-TW" sz="2100">
                <a:latin typeface="Verdana" pitchFamily="34" charset="0"/>
                <a:ea typeface="新細明體" charset="-120"/>
              </a:rPr>
              <a:t>The sponsorship of art and architecture, early and High Renaissance art and architecture. </a:t>
            </a:r>
          </a:p>
          <a:p>
            <a:pPr algn="just">
              <a:lnSpc>
                <a:spcPct val="90000"/>
              </a:lnSpc>
            </a:pPr>
            <a:r>
              <a:rPr lang="en-US" altLang="zh-TW" sz="2100">
                <a:latin typeface="Verdana" pitchFamily="34" charset="0"/>
                <a:ea typeface="新細明體" charset="-120"/>
              </a:rPr>
              <a:t>Their money was significant because artists generally only made their works when they received commissions and advance payments. </a:t>
            </a:r>
          </a:p>
          <a:p>
            <a:pPr algn="just">
              <a:lnSpc>
                <a:spcPct val="90000"/>
              </a:lnSpc>
            </a:pPr>
            <a:r>
              <a:rPr lang="en-US" altLang="zh-TW" sz="2100">
                <a:latin typeface="Verdana" pitchFamily="34" charset="0"/>
                <a:ea typeface="新細明體" charset="-120"/>
              </a:rPr>
              <a:t>The first patron of the arts in the family, ordered the reconstruction of the Church of San Lorenzo. </a:t>
            </a:r>
          </a:p>
          <a:p>
            <a:pPr algn="just">
              <a:lnSpc>
                <a:spcPct val="90000"/>
              </a:lnSpc>
            </a:pPr>
            <a:r>
              <a:rPr lang="en-US" altLang="zh-TW" sz="2100">
                <a:latin typeface="Verdana" pitchFamily="34" charset="0"/>
                <a:ea typeface="新細明體" charset="-120"/>
              </a:rPr>
              <a:t>Cosimo I the Great erected the Uffizi Gallery in 1560 and founded the Academy of Design in 1562. </a:t>
            </a:r>
          </a:p>
        </p:txBody>
      </p:sp>
      <p:pic>
        <p:nvPicPr>
          <p:cNvPr id="17412" name="Picture 4"/>
          <p:cNvPicPr>
            <a:picLocks noChangeAspect="1" noChangeArrowheads="1"/>
          </p:cNvPicPr>
          <p:nvPr/>
        </p:nvPicPr>
        <p:blipFill>
          <a:blip r:embed="rId3" cstate="print"/>
          <a:srcRect/>
          <a:stretch>
            <a:fillRect/>
          </a:stretch>
        </p:blipFill>
        <p:spPr bwMode="auto">
          <a:xfrm>
            <a:off x="7162800" y="304800"/>
            <a:ext cx="1585913" cy="2122488"/>
          </a:xfrm>
          <a:prstGeom prst="rect">
            <a:avLst/>
          </a:prstGeom>
          <a:noFill/>
          <a:ln w="12700">
            <a:noFill/>
            <a:miter lim="800000"/>
            <a:headEnd type="none" w="sm" len="sm"/>
            <a:tailEnd type="none" w="sm" len="sm"/>
          </a:ln>
          <a:effectLst/>
        </p:spPr>
      </p:pic>
      <p:sp>
        <p:nvSpPr>
          <p:cNvPr id="17413" name="Rectangle 5"/>
          <p:cNvSpPr>
            <a:spLocks noChangeArrowheads="1"/>
          </p:cNvSpPr>
          <p:nvPr/>
        </p:nvSpPr>
        <p:spPr bwMode="auto">
          <a:xfrm>
            <a:off x="3886200" y="1828800"/>
            <a:ext cx="2725738" cy="581025"/>
          </a:xfrm>
          <a:prstGeom prst="rect">
            <a:avLst/>
          </a:prstGeom>
          <a:noFill/>
          <a:ln w="12700">
            <a:noFill/>
            <a:miter lim="800000"/>
            <a:headEnd type="none" w="sm" len="sm"/>
            <a:tailEnd type="none" w="sm" len="sm"/>
          </a:ln>
          <a:effectLst/>
        </p:spPr>
        <p:txBody>
          <a:bodyPr wrap="none" anchor="ctr">
            <a:spAutoFit/>
          </a:bodyPr>
          <a:lstStyle/>
          <a:p>
            <a:r>
              <a:rPr lang="en-US" altLang="zh-TW" sz="1600" i="1">
                <a:ea typeface="新細明體" charset="-120"/>
              </a:rPr>
              <a:t>Cosimo I de' Medici</a:t>
            </a:r>
            <a:r>
              <a:rPr lang="en-US" altLang="zh-TW" sz="1600">
                <a:ea typeface="新細明體" charset="-120"/>
              </a:rPr>
              <a:t> </a:t>
            </a:r>
            <a:br>
              <a:rPr lang="en-US" altLang="zh-TW" sz="1600">
                <a:ea typeface="新細明體" charset="-120"/>
              </a:rPr>
            </a:br>
            <a:r>
              <a:rPr lang="en-US" altLang="zh-TW" sz="1600">
                <a:ea typeface="新細明體" charset="-120"/>
              </a:rPr>
              <a:t>undated; Oil on wood; Uffizi </a:t>
            </a:r>
          </a:p>
        </p:txBody>
      </p:sp>
      <p:sp>
        <p:nvSpPr>
          <p:cNvPr id="17414" name="Rectangle 6"/>
          <p:cNvSpPr>
            <a:spLocks noChangeArrowheads="1"/>
          </p:cNvSpPr>
          <p:nvPr/>
        </p:nvSpPr>
        <p:spPr bwMode="auto">
          <a:xfrm>
            <a:off x="3962400" y="1447800"/>
            <a:ext cx="3092450" cy="366713"/>
          </a:xfrm>
          <a:prstGeom prst="rect">
            <a:avLst/>
          </a:prstGeom>
          <a:noFill/>
          <a:ln w="12700">
            <a:noFill/>
            <a:miter lim="800000"/>
            <a:headEnd type="none" w="sm" len="sm"/>
            <a:tailEnd type="none" w="sm" len="sm"/>
          </a:ln>
          <a:effectLst/>
        </p:spPr>
        <p:txBody>
          <a:bodyPr wrap="none" anchor="ctr">
            <a:spAutoFit/>
          </a:bodyPr>
          <a:lstStyle/>
          <a:p>
            <a:r>
              <a:rPr lang="en-US" altLang="zh-TW">
                <a:ea typeface="新細明體" charset="-120"/>
              </a:rPr>
              <a:t>Agnolo di Cosimo 1(503-72) </a:t>
            </a:r>
          </a:p>
        </p:txBody>
      </p:sp>
    </p:spTree>
  </p:cSld>
  <p:clrMapOvr>
    <a:masterClrMapping/>
  </p:clrMapOvr>
  <p:transition>
    <p:wipe dir="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1481373" y="5492057"/>
            <a:ext cx="6178489" cy="507146"/>
          </a:xfrm>
          <a:custGeom>
            <a:avLst/>
            <a:gdLst>
              <a:gd name="connsiteX0" fmla="*/ 12700 w 7225400"/>
              <a:gd name="connsiteY0" fmla="*/ 101602 h 558800"/>
              <a:gd name="connsiteX1" fmla="*/ 12700 w 7225400"/>
              <a:gd name="connsiteY1" fmla="*/ 101602 h 558800"/>
              <a:gd name="connsiteX2" fmla="*/ 101601 w 7225400"/>
              <a:gd name="connsiteY2" fmla="*/ 12700 h 558800"/>
              <a:gd name="connsiteX3" fmla="*/ 7123797 w 7225400"/>
              <a:gd name="connsiteY3" fmla="*/ 12700 h 558800"/>
              <a:gd name="connsiteX4" fmla="*/ 7123797 w 7225400"/>
              <a:gd name="connsiteY4" fmla="*/ 12700 h 558800"/>
              <a:gd name="connsiteX5" fmla="*/ 7212699 w 7225400"/>
              <a:gd name="connsiteY5" fmla="*/ 101602 h 558800"/>
              <a:gd name="connsiteX6" fmla="*/ 7212699 w 7225400"/>
              <a:gd name="connsiteY6" fmla="*/ 101602 h 558800"/>
              <a:gd name="connsiteX7" fmla="*/ 7212699 w 7225400"/>
              <a:gd name="connsiteY7" fmla="*/ 457198 h 558800"/>
              <a:gd name="connsiteX8" fmla="*/ 7212699 w 7225400"/>
              <a:gd name="connsiteY8" fmla="*/ 457198 h 558800"/>
              <a:gd name="connsiteX9" fmla="*/ 7123797 w 7225400"/>
              <a:gd name="connsiteY9" fmla="*/ 546100 h 558800"/>
              <a:gd name="connsiteX10" fmla="*/ 7123797 w 7225400"/>
              <a:gd name="connsiteY10" fmla="*/ 546100 h 558800"/>
              <a:gd name="connsiteX11" fmla="*/ 101601 w 7225400"/>
              <a:gd name="connsiteY11" fmla="*/ 546100 h 558800"/>
              <a:gd name="connsiteX12" fmla="*/ 101601 w 7225400"/>
              <a:gd name="connsiteY12" fmla="*/ 546100 h 558800"/>
              <a:gd name="connsiteX13" fmla="*/ 12700 w 7225400"/>
              <a:gd name="connsiteY13" fmla="*/ 457198 h 558800"/>
              <a:gd name="connsiteX14" fmla="*/ 12700 w 7225400"/>
              <a:gd name="connsiteY14" fmla="*/ 457198 h 558800"/>
              <a:gd name="connsiteX15" fmla="*/ 12700 w 7225400"/>
              <a:gd name="connsiteY15" fmla="*/ 101602 h 5588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7225400" h="558800">
                <a:moveTo>
                  <a:pt x="12700" y="101602"/>
                </a:moveTo>
                <a:lnTo>
                  <a:pt x="12700" y="101602"/>
                </a:lnTo>
                <a:cubicBezTo>
                  <a:pt x="12700" y="52502"/>
                  <a:pt x="52502" y="12700"/>
                  <a:pt x="101601" y="12700"/>
                </a:cubicBezTo>
                <a:lnTo>
                  <a:pt x="7123797" y="12700"/>
                </a:lnTo>
                <a:lnTo>
                  <a:pt x="7123797" y="12700"/>
                </a:lnTo>
                <a:cubicBezTo>
                  <a:pt x="7172895" y="12700"/>
                  <a:pt x="7212699" y="52502"/>
                  <a:pt x="7212699" y="101602"/>
                </a:cubicBezTo>
                <a:cubicBezTo>
                  <a:pt x="7212699" y="101602"/>
                  <a:pt x="7212699" y="101602"/>
                  <a:pt x="7212699" y="101602"/>
                </a:cubicBezTo>
                <a:lnTo>
                  <a:pt x="7212699" y="457198"/>
                </a:lnTo>
                <a:lnTo>
                  <a:pt x="7212699" y="457198"/>
                </a:lnTo>
                <a:cubicBezTo>
                  <a:pt x="7212699" y="506297"/>
                  <a:pt x="7172895" y="546100"/>
                  <a:pt x="7123797" y="546100"/>
                </a:cubicBezTo>
                <a:cubicBezTo>
                  <a:pt x="7123797" y="546100"/>
                  <a:pt x="7123797" y="546100"/>
                  <a:pt x="7123797" y="546100"/>
                </a:cubicBezTo>
                <a:lnTo>
                  <a:pt x="101601" y="546100"/>
                </a:lnTo>
                <a:lnTo>
                  <a:pt x="101601" y="546100"/>
                </a:lnTo>
                <a:cubicBezTo>
                  <a:pt x="52502" y="546100"/>
                  <a:pt x="12700" y="506297"/>
                  <a:pt x="12700" y="457198"/>
                </a:cubicBezTo>
                <a:cubicBezTo>
                  <a:pt x="12700" y="457198"/>
                  <a:pt x="12700" y="457198"/>
                  <a:pt x="12700" y="457198"/>
                </a:cubicBezTo>
                <a:lnTo>
                  <a:pt x="12700" y="101602"/>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7265245" y="299678"/>
            <a:ext cx="1227164" cy="772245"/>
          </a:xfrm>
          <a:prstGeom prst="rect">
            <a:avLst/>
          </a:prstGeom>
          <a:noFill/>
        </p:spPr>
      </p:pic>
      <p:pic>
        <p:nvPicPr>
          <p:cNvPr id="6" name="Picture 3"/>
          <p:cNvPicPr>
            <a:picLocks noChangeAspect="1" noChangeArrowheads="1"/>
          </p:cNvPicPr>
          <p:nvPr/>
        </p:nvPicPr>
        <p:blipFill>
          <a:blip r:embed="rId4" cstate="print"/>
          <a:srcRect/>
          <a:stretch>
            <a:fillRect/>
          </a:stretch>
        </p:blipFill>
        <p:spPr bwMode="auto">
          <a:xfrm>
            <a:off x="1172865" y="1959428"/>
            <a:ext cx="6798271" cy="1751960"/>
          </a:xfrm>
          <a:prstGeom prst="rect">
            <a:avLst/>
          </a:prstGeom>
          <a:noFill/>
        </p:spPr>
      </p:pic>
      <p:pic>
        <p:nvPicPr>
          <p:cNvPr id="7" name="Picture 3"/>
          <p:cNvPicPr>
            <a:picLocks noChangeAspect="1" noChangeArrowheads="1"/>
          </p:cNvPicPr>
          <p:nvPr/>
        </p:nvPicPr>
        <p:blipFill>
          <a:blip r:embed="rId5" cstate="print"/>
          <a:srcRect/>
          <a:stretch>
            <a:fillRect/>
          </a:stretch>
        </p:blipFill>
        <p:spPr bwMode="auto">
          <a:xfrm>
            <a:off x="7276105" y="6316276"/>
            <a:ext cx="499553" cy="207469"/>
          </a:xfrm>
          <a:prstGeom prst="rect">
            <a:avLst/>
          </a:prstGeom>
          <a:noFill/>
        </p:spPr>
      </p:pic>
      <p:sp>
        <p:nvSpPr>
          <p:cNvPr id="2" name="TextBox 1"/>
          <p:cNvSpPr txBox="1"/>
          <p:nvPr/>
        </p:nvSpPr>
        <p:spPr>
          <a:xfrm>
            <a:off x="8166613" y="6304750"/>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22</a:t>
            </a:r>
          </a:p>
        </p:txBody>
      </p:sp>
      <p:sp>
        <p:nvSpPr>
          <p:cNvPr id="8"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9" name="TextBox 1"/>
          <p:cNvSpPr txBox="1"/>
          <p:nvPr/>
        </p:nvSpPr>
        <p:spPr>
          <a:xfrm>
            <a:off x="738470" y="6281697"/>
            <a:ext cx="1484381" cy="245663"/>
          </a:xfrm>
          <a:prstGeom prst="rect">
            <a:avLst/>
          </a:prstGeom>
          <a:noFill/>
        </p:spPr>
        <p:txBody>
          <a:bodyPr wrap="none" lIns="0" tIns="0" rIns="0" bIns="40087" rtlCol="0">
            <a:spAutoFit/>
          </a:bodyPr>
          <a:lstStyle/>
          <a:p>
            <a:pPr>
              <a:lnSpc>
                <a:spcPts val="701"/>
              </a:lnSpc>
            </a:pPr>
            <a:r>
              <a:rPr lang="en-US" altLang="zh-CN" sz="500" dirty="0" smtClean="0">
                <a:solidFill>
                  <a:srgbClr val="666666"/>
                </a:solidFill>
                <a:latin typeface="Times New Roman" pitchFamily="18" charset="0"/>
                <a:cs typeface="Times New Roman" pitchFamily="18" charset="0"/>
              </a:rPr>
              <a:t>1</a:t>
            </a:r>
            <a:r>
              <a:rPr lang="en-US" altLang="zh-CN" sz="700" dirty="0" smtClean="0">
                <a:solidFill>
                  <a:srgbClr val="666666"/>
                </a:solidFill>
                <a:latin typeface="Times New Roman" pitchFamily="18" charset="0"/>
                <a:cs typeface="Times New Roman" pitchFamily="18" charset="0"/>
              </a:rPr>
              <a:t>Prices</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for</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entry-level</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models.</a:t>
            </a:r>
          </a:p>
          <a:p>
            <a:pPr>
              <a:lnSpc>
                <a:spcPts val="877"/>
              </a:lnSpc>
            </a:pPr>
            <a:r>
              <a:rPr lang="en-US" altLang="zh-CN" sz="700" dirty="0" smtClean="0">
                <a:solidFill>
                  <a:srgbClr val="666666"/>
                </a:solidFill>
                <a:latin typeface="Times New Roman" pitchFamily="18" charset="0"/>
                <a:cs typeface="Times New Roman" pitchFamily="18" charset="0"/>
              </a:rPr>
              <a:t>Source: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Apple,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Morgan</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Stanley,</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Gartner.</a:t>
            </a:r>
          </a:p>
        </p:txBody>
      </p:sp>
      <p:sp>
        <p:nvSpPr>
          <p:cNvPr id="10" name="TextBox 1"/>
          <p:cNvSpPr txBox="1"/>
          <p:nvPr/>
        </p:nvSpPr>
        <p:spPr>
          <a:xfrm>
            <a:off x="1400921" y="4644998"/>
            <a:ext cx="7288534" cy="1694777"/>
          </a:xfrm>
          <a:prstGeom prst="rect">
            <a:avLst/>
          </a:prstGeom>
          <a:noFill/>
        </p:spPr>
        <p:txBody>
          <a:bodyPr wrap="none" lIns="0" tIns="0" rIns="0" bIns="40087" rtlCol="0">
            <a:spAutoFit/>
          </a:bodyPr>
          <a:lstStyle/>
          <a:p>
            <a:pPr>
              <a:lnSpc>
                <a:spcPts val="1754"/>
              </a:lnSpc>
              <a:tabLst>
                <a:tab pos="334061" algn="l"/>
                <a:tab pos="1180348" algn="l"/>
                <a:tab pos="6903923" algn="l"/>
              </a:tabLst>
            </a:pPr>
            <a:r>
              <a:rPr lang="en-US" altLang="zh-CN" dirty="0" smtClean="0">
                <a:solidFill>
                  <a:srgbClr val="666666"/>
                </a:solidFill>
                <a:latin typeface="Times New Roman" pitchFamily="18" charset="0"/>
                <a:cs typeface="Times New Roman" pitchFamily="18" charset="0"/>
              </a:rPr>
              <a:t>+</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Product</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lifecycle</a:t>
            </a:r>
            <a:r>
              <a:rPr lang="en-US" altLang="zh-CN" sz="1200" dirty="0" smtClean="0">
                <a:solidFill>
                  <a:srgbClr val="666666"/>
                </a:solidFill>
                <a:latin typeface="Times New Roman" pitchFamily="18" charset="0"/>
                <a:cs typeface="Times New Roman" pitchFamily="18" charset="0"/>
              </a:rPr>
              <a: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each</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new</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product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implements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appealing</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new</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features,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strongly</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inducing</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the</a:t>
            </a:r>
          </a:p>
          <a:p>
            <a:pPr>
              <a:lnSpc>
                <a:spcPts val="1491"/>
              </a:lnSpc>
              <a:tabLst>
                <a:tab pos="334061" algn="l"/>
                <a:tab pos="1180348" algn="l"/>
                <a:tab pos="6903923"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loyal</a:t>
            </a:r>
            <a:r>
              <a:rPr lang="en-US" altLang="zh-CN" sz="1200" dirty="0" smtClean="0">
                <a:latin typeface="Times New Roman" pitchFamily="18" charset="0"/>
                <a:cs typeface="Times New Roman" pitchFamily="18" charset="0"/>
              </a:rPr>
              <a:t> </a:t>
            </a:r>
            <a:r>
              <a:rPr lang="en-US" altLang="zh-CN" sz="1200" b="1" i="1" dirty="0" smtClean="0">
                <a:solidFill>
                  <a:srgbClr val="666666"/>
                </a:solidFill>
                <a:latin typeface="Times New Roman" pitchFamily="18" charset="0"/>
                <a:cs typeface="Times New Roman" pitchFamily="18" charset="0"/>
              </a:rPr>
              <a:t>iCustomer</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to</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buy</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new</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products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(iPhone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3GS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to</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iPhone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4)</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929"/>
              </a:lnSpc>
              <a:tabLst>
                <a:tab pos="334061" algn="l"/>
                <a:tab pos="1180348" algn="l"/>
                <a:tab pos="6903923"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The</a:t>
            </a:r>
            <a:r>
              <a:rPr lang="en-US" altLang="zh-CN" sz="1400" dirty="0" smtClean="0">
                <a:latin typeface="Times New Roman" pitchFamily="18" charset="0"/>
                <a:cs typeface="Times New Roman" pitchFamily="18" charset="0"/>
              </a:rPr>
              <a:t> </a:t>
            </a:r>
            <a:r>
              <a:rPr lang="en-US" altLang="zh-CN" sz="1400" i="1" dirty="0" smtClean="0">
                <a:solidFill>
                  <a:srgbClr val="666666"/>
                </a:solidFill>
                <a:latin typeface="Times New Roman" pitchFamily="18" charset="0"/>
                <a:cs typeface="Times New Roman" pitchFamily="18" charset="0"/>
              </a:rPr>
              <a:t>iCustomer</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needs</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all</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Apple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products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to</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maximize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his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user</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experience.</a:t>
            </a:r>
          </a:p>
          <a:p>
            <a:pPr>
              <a:lnSpc>
                <a:spcPts val="877"/>
              </a:lnSpc>
            </a:pPr>
            <a:endParaRPr lang="en-US" altLang="zh-CN" dirty="0" smtClean="0"/>
          </a:p>
          <a:p>
            <a:pPr>
              <a:lnSpc>
                <a:spcPts val="877"/>
              </a:lnSpc>
            </a:pPr>
            <a:endParaRPr lang="en-US" altLang="zh-CN" dirty="0" smtClean="0"/>
          </a:p>
          <a:p>
            <a:pPr>
              <a:lnSpc>
                <a:spcPts val="1403"/>
              </a:lnSpc>
              <a:tabLst>
                <a:tab pos="334061" algn="l"/>
                <a:tab pos="1180348" algn="l"/>
                <a:tab pos="6903923" algn="l"/>
              </a:tabLst>
            </a:pPr>
            <a:r>
              <a:rPr lang="en-US" altLang="zh-CN" dirty="0" smtClean="0"/>
              <a:t>			</a:t>
            </a:r>
            <a:r>
              <a:rPr lang="en-US" altLang="zh-CN" sz="900" dirty="0" smtClean="0">
                <a:solidFill>
                  <a:srgbClr val="B2B2B2"/>
                </a:solidFill>
                <a:latin typeface="Times New Roman" pitchFamily="18" charset="0"/>
                <a:cs typeface="Times New Roman" pitchFamily="18" charset="0"/>
              </a:rPr>
              <a:t>..…….</a:t>
            </a:r>
          </a:p>
        </p:txBody>
      </p:sp>
      <p:sp>
        <p:nvSpPr>
          <p:cNvPr id="11" name="TextBox 1"/>
          <p:cNvSpPr txBox="1"/>
          <p:nvPr/>
        </p:nvSpPr>
        <p:spPr>
          <a:xfrm>
            <a:off x="1281463" y="737667"/>
            <a:ext cx="5857694" cy="963808"/>
          </a:xfrm>
          <a:prstGeom prst="rect">
            <a:avLst/>
          </a:prstGeom>
          <a:noFill/>
        </p:spPr>
        <p:txBody>
          <a:bodyPr wrap="none" lIns="0" tIns="0" rIns="0" bIns="40087" rtlCol="0">
            <a:spAutoFit/>
          </a:bodyPr>
          <a:lstStyle/>
          <a:p>
            <a:pPr>
              <a:lnSpc>
                <a:spcPts val="2718"/>
              </a:lnSpc>
              <a:tabLst>
                <a:tab pos="256113" algn="l"/>
              </a:tabLst>
            </a:pPr>
            <a:r>
              <a:rPr lang="en-US" altLang="zh-CN" sz="2500" b="1" dirty="0" smtClean="0">
                <a:solidFill>
                  <a:srgbClr val="666666"/>
                </a:solidFill>
                <a:latin typeface="Times New Roman" pitchFamily="18" charset="0"/>
                <a:cs typeface="Times New Roman" pitchFamily="18" charset="0"/>
              </a:rPr>
              <a:t>Who</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is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the</a:t>
            </a:r>
            <a:r>
              <a:rPr lang="en-US" altLang="zh-CN" sz="2500" dirty="0" smtClean="0">
                <a:latin typeface="Times New Roman" pitchFamily="18" charset="0"/>
                <a:cs typeface="Times New Roman" pitchFamily="18" charset="0"/>
              </a:rPr>
              <a:t> </a:t>
            </a:r>
            <a:r>
              <a:rPr lang="en-US" altLang="zh-CN" sz="2500" b="1" i="1" dirty="0" smtClean="0">
                <a:solidFill>
                  <a:srgbClr val="666666"/>
                </a:solidFill>
                <a:latin typeface="Times New Roman" pitchFamily="18" charset="0"/>
                <a:cs typeface="Times New Roman" pitchFamily="18" charset="0"/>
              </a:rPr>
              <a:t>iCustomer</a:t>
            </a:r>
            <a:r>
              <a:rPr lang="en-US" altLang="zh-CN" sz="2500" b="1" dirty="0" smtClean="0">
                <a:solidFill>
                  <a:srgbClr val="666666"/>
                </a:solidFill>
                <a:latin typeface="Times New Roman" pitchFamily="18" charset="0"/>
                <a:cs typeface="Times New Roman" pitchFamily="18" charset="0"/>
              </a:rPr>
              <a:t>?</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841"/>
              </a:lnSpc>
              <a:tabLst>
                <a:tab pos="256113"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Product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line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covers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all</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markets</a:t>
            </a:r>
            <a:r>
              <a:rPr lang="en-US" altLang="zh-CN" sz="1200" dirty="0" smtClean="0">
                <a:solidFill>
                  <a:srgbClr val="666666"/>
                </a:solidFill>
                <a:latin typeface="Times New Roman" pitchFamily="18" charset="0"/>
                <a:cs typeface="Times New Roman" pitchFamily="18" charset="0"/>
              </a:rPr>
              <a: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all</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price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ranges,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all</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needs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with</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accurate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segmentation.</a:t>
            </a:r>
          </a:p>
        </p:txBody>
      </p:sp>
      <p:sp>
        <p:nvSpPr>
          <p:cNvPr id="12" name="TextBox 1"/>
          <p:cNvSpPr txBox="1"/>
          <p:nvPr/>
        </p:nvSpPr>
        <p:spPr>
          <a:xfrm>
            <a:off x="1683278" y="3653758"/>
            <a:ext cx="644407" cy="173335"/>
          </a:xfrm>
          <a:prstGeom prst="rect">
            <a:avLst/>
          </a:prstGeom>
          <a:noFill/>
        </p:spPr>
        <p:txBody>
          <a:bodyPr wrap="none" lIns="0" tIns="0" rIns="0" bIns="40087" rtlCol="0">
            <a:spAutoFit/>
          </a:bodyPr>
          <a:lstStyle/>
          <a:p>
            <a:pPr>
              <a:lnSpc>
                <a:spcPts val="964"/>
              </a:lnSpc>
            </a:pPr>
            <a:r>
              <a:rPr lang="en-US" altLang="zh-CN" sz="900" dirty="0" smtClean="0">
                <a:solidFill>
                  <a:srgbClr val="666666"/>
                </a:solidFill>
                <a:latin typeface="Times New Roman" pitchFamily="18" charset="0"/>
                <a:cs typeface="Times New Roman" pitchFamily="18" charset="0"/>
              </a:rPr>
              <a:t>Market</a:t>
            </a:r>
            <a:r>
              <a:rPr lang="en-US" altLang="zh-CN" sz="900" dirty="0" smtClean="0">
                <a:latin typeface="Times New Roman" pitchFamily="18" charset="0"/>
                <a:cs typeface="Times New Roman" pitchFamily="18" charset="0"/>
              </a:rPr>
              <a:t> </a:t>
            </a:r>
            <a:r>
              <a:rPr lang="en-US" altLang="zh-CN" sz="900" dirty="0" smtClean="0">
                <a:solidFill>
                  <a:srgbClr val="666666"/>
                </a:solidFill>
                <a:latin typeface="Times New Roman" pitchFamily="18" charset="0"/>
                <a:cs typeface="Times New Roman" pitchFamily="18" charset="0"/>
              </a:rPr>
              <a:t>leader</a:t>
            </a:r>
          </a:p>
        </p:txBody>
      </p:sp>
      <p:sp>
        <p:nvSpPr>
          <p:cNvPr id="13" name="TextBox 1"/>
          <p:cNvSpPr txBox="1"/>
          <p:nvPr/>
        </p:nvSpPr>
        <p:spPr>
          <a:xfrm>
            <a:off x="3051620" y="3653758"/>
            <a:ext cx="1545295" cy="173335"/>
          </a:xfrm>
          <a:prstGeom prst="rect">
            <a:avLst/>
          </a:prstGeom>
          <a:noFill/>
        </p:spPr>
        <p:txBody>
          <a:bodyPr wrap="none" lIns="0" tIns="0" rIns="0" bIns="40087" rtlCol="0">
            <a:spAutoFit/>
          </a:bodyPr>
          <a:lstStyle/>
          <a:p>
            <a:pPr>
              <a:lnSpc>
                <a:spcPts val="964"/>
              </a:lnSpc>
            </a:pPr>
            <a:r>
              <a:rPr lang="en-US" altLang="zh-CN" sz="900" dirty="0" smtClean="0">
                <a:solidFill>
                  <a:srgbClr val="666666"/>
                </a:solidFill>
                <a:latin typeface="Times New Roman" pitchFamily="18" charset="0"/>
                <a:cs typeface="Times New Roman" pitchFamily="18" charset="0"/>
              </a:rPr>
              <a:t>100m</a:t>
            </a:r>
            <a:r>
              <a:rPr lang="en-US" altLang="zh-CN" sz="900" dirty="0" smtClean="0">
                <a:latin typeface="Times New Roman" pitchFamily="18" charset="0"/>
                <a:cs typeface="Times New Roman" pitchFamily="18" charset="0"/>
              </a:rPr>
              <a:t> </a:t>
            </a:r>
            <a:r>
              <a:rPr lang="en-US" altLang="zh-CN" sz="900" dirty="0" smtClean="0">
                <a:solidFill>
                  <a:srgbClr val="666666"/>
                </a:solidFill>
                <a:latin typeface="Times New Roman" pitchFamily="18" charset="0"/>
                <a:cs typeface="Times New Roman" pitchFamily="18" charset="0"/>
              </a:rPr>
              <a:t>iPhones</a:t>
            </a:r>
            <a:r>
              <a:rPr lang="en-US" altLang="zh-CN" sz="900" dirty="0" smtClean="0">
                <a:latin typeface="Times New Roman" pitchFamily="18" charset="0"/>
                <a:cs typeface="Times New Roman" pitchFamily="18" charset="0"/>
              </a:rPr>
              <a:t> </a:t>
            </a:r>
            <a:r>
              <a:rPr lang="en-US" altLang="zh-CN" sz="900" dirty="0" smtClean="0">
                <a:solidFill>
                  <a:srgbClr val="666666"/>
                </a:solidFill>
                <a:latin typeface="Times New Roman" pitchFamily="18" charset="0"/>
                <a:cs typeface="Times New Roman" pitchFamily="18" charset="0"/>
              </a:rPr>
              <a:t>sold</a:t>
            </a:r>
            <a:r>
              <a:rPr lang="en-US" altLang="zh-CN" sz="900" dirty="0" smtClean="0">
                <a:latin typeface="Times New Roman" pitchFamily="18" charset="0"/>
                <a:cs typeface="Times New Roman" pitchFamily="18" charset="0"/>
              </a:rPr>
              <a:t> </a:t>
            </a:r>
            <a:r>
              <a:rPr lang="en-US" altLang="zh-CN" sz="900" dirty="0" smtClean="0">
                <a:solidFill>
                  <a:srgbClr val="666666"/>
                </a:solidFill>
                <a:latin typeface="Times New Roman" pitchFamily="18" charset="0"/>
                <a:cs typeface="Times New Roman" pitchFamily="18" charset="0"/>
              </a:rPr>
              <a:t>by</a:t>
            </a:r>
            <a:r>
              <a:rPr lang="en-US" altLang="zh-CN" sz="900" dirty="0" smtClean="0">
                <a:latin typeface="Times New Roman" pitchFamily="18" charset="0"/>
                <a:cs typeface="Times New Roman" pitchFamily="18" charset="0"/>
              </a:rPr>
              <a:t> </a:t>
            </a:r>
            <a:r>
              <a:rPr lang="en-US" altLang="zh-CN" sz="900" dirty="0" smtClean="0">
                <a:solidFill>
                  <a:srgbClr val="666666"/>
                </a:solidFill>
                <a:latin typeface="Times New Roman" pitchFamily="18" charset="0"/>
                <a:cs typeface="Times New Roman" pitchFamily="18" charset="0"/>
              </a:rPr>
              <a:t>2011</a:t>
            </a:r>
            <a:r>
              <a:rPr lang="en-US" altLang="zh-CN" sz="900" dirty="0" smtClean="0">
                <a:latin typeface="Times New Roman" pitchFamily="18" charset="0"/>
                <a:cs typeface="Times New Roman" pitchFamily="18" charset="0"/>
              </a:rPr>
              <a:t> </a:t>
            </a:r>
            <a:r>
              <a:rPr lang="en-US" altLang="zh-CN" sz="900" dirty="0" smtClean="0">
                <a:solidFill>
                  <a:srgbClr val="666666"/>
                </a:solidFill>
                <a:latin typeface="Times New Roman" pitchFamily="18" charset="0"/>
                <a:cs typeface="Times New Roman" pitchFamily="18" charset="0"/>
              </a:rPr>
              <a:t>(est.)</a:t>
            </a:r>
          </a:p>
        </p:txBody>
      </p:sp>
      <p:sp>
        <p:nvSpPr>
          <p:cNvPr id="14" name="TextBox 1"/>
          <p:cNvSpPr txBox="1"/>
          <p:nvPr/>
        </p:nvSpPr>
        <p:spPr>
          <a:xfrm>
            <a:off x="5951202" y="3653758"/>
            <a:ext cx="804707" cy="173335"/>
          </a:xfrm>
          <a:prstGeom prst="rect">
            <a:avLst/>
          </a:prstGeom>
          <a:noFill/>
        </p:spPr>
        <p:txBody>
          <a:bodyPr wrap="none" lIns="0" tIns="0" rIns="0" bIns="40087" rtlCol="0">
            <a:spAutoFit/>
          </a:bodyPr>
          <a:lstStyle/>
          <a:p>
            <a:pPr>
              <a:lnSpc>
                <a:spcPts val="964"/>
              </a:lnSpc>
            </a:pPr>
            <a:r>
              <a:rPr lang="en-US" altLang="zh-CN" sz="900" dirty="0" smtClean="0">
                <a:solidFill>
                  <a:srgbClr val="666666"/>
                </a:solidFill>
                <a:latin typeface="Times New Roman" pitchFamily="18" charset="0"/>
                <a:cs typeface="Times New Roman" pitchFamily="18" charset="0"/>
              </a:rPr>
              <a:t>8</a:t>
            </a:r>
            <a:r>
              <a:rPr lang="en-US" altLang="zh-CN" sz="900" dirty="0" smtClean="0">
                <a:latin typeface="Times New Roman" pitchFamily="18" charset="0"/>
                <a:cs typeface="Times New Roman" pitchFamily="18" charset="0"/>
              </a:rPr>
              <a:t> </a:t>
            </a:r>
            <a:r>
              <a:rPr lang="en-US" altLang="zh-CN" sz="900" dirty="0" smtClean="0">
                <a:solidFill>
                  <a:srgbClr val="666666"/>
                </a:solidFill>
                <a:latin typeface="Times New Roman" pitchFamily="18" charset="0"/>
                <a:cs typeface="Times New Roman" pitchFamily="18" charset="0"/>
              </a:rPr>
              <a:t>%</a:t>
            </a:r>
            <a:r>
              <a:rPr lang="en-US" altLang="zh-CN" sz="900" dirty="0" smtClean="0">
                <a:latin typeface="Times New Roman" pitchFamily="18" charset="0"/>
                <a:cs typeface="Times New Roman" pitchFamily="18" charset="0"/>
              </a:rPr>
              <a:t> </a:t>
            </a:r>
            <a:r>
              <a:rPr lang="en-US" altLang="zh-CN" sz="900" dirty="0" smtClean="0">
                <a:solidFill>
                  <a:srgbClr val="666666"/>
                </a:solidFill>
                <a:latin typeface="Times New Roman" pitchFamily="18" charset="0"/>
                <a:cs typeface="Times New Roman" pitchFamily="18" charset="0"/>
              </a:rPr>
              <a:t>market</a:t>
            </a:r>
            <a:r>
              <a:rPr lang="en-US" altLang="zh-CN" sz="900" dirty="0" smtClean="0">
                <a:latin typeface="Times New Roman" pitchFamily="18" charset="0"/>
                <a:cs typeface="Times New Roman" pitchFamily="18" charset="0"/>
              </a:rPr>
              <a:t> </a:t>
            </a:r>
            <a:r>
              <a:rPr lang="en-US" altLang="zh-CN" sz="900" dirty="0" smtClean="0">
                <a:solidFill>
                  <a:srgbClr val="666666"/>
                </a:solidFill>
                <a:latin typeface="Times New Roman" pitchFamily="18" charset="0"/>
                <a:cs typeface="Times New Roman" pitchFamily="18" charset="0"/>
              </a:rPr>
              <a:t>share</a:t>
            </a:r>
          </a:p>
        </p:txBody>
      </p:sp>
      <p:sp>
        <p:nvSpPr>
          <p:cNvPr id="17" name="投影片編號版面配置區 16"/>
          <p:cNvSpPr>
            <a:spLocks noGrp="1"/>
          </p:cNvSpPr>
          <p:nvPr>
            <p:ph type="sldNum" sz="quarter" idx="12"/>
          </p:nvPr>
        </p:nvSpPr>
        <p:spPr/>
        <p:txBody>
          <a:bodyPr/>
          <a:lstStyle/>
          <a:p>
            <a:pPr>
              <a:defRPr/>
            </a:pPr>
            <a:fld id="{8278A42D-3233-4C27-8266-CD8F709F771F}" type="slidenum">
              <a:rPr lang="en-US" altLang="zh-TW" smtClean="0"/>
              <a:pPr>
                <a:defRPr/>
              </a:pPr>
              <a:t>80</a:t>
            </a:fld>
            <a:endParaRPr lang="en-US" altLang="zh-TW"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1481373" y="5492057"/>
            <a:ext cx="6178489" cy="507146"/>
          </a:xfrm>
          <a:custGeom>
            <a:avLst/>
            <a:gdLst>
              <a:gd name="connsiteX0" fmla="*/ 12700 w 7225400"/>
              <a:gd name="connsiteY0" fmla="*/ 101602 h 558800"/>
              <a:gd name="connsiteX1" fmla="*/ 12700 w 7225400"/>
              <a:gd name="connsiteY1" fmla="*/ 101602 h 558800"/>
              <a:gd name="connsiteX2" fmla="*/ 101601 w 7225400"/>
              <a:gd name="connsiteY2" fmla="*/ 12700 h 558800"/>
              <a:gd name="connsiteX3" fmla="*/ 7123797 w 7225400"/>
              <a:gd name="connsiteY3" fmla="*/ 12700 h 558800"/>
              <a:gd name="connsiteX4" fmla="*/ 7123797 w 7225400"/>
              <a:gd name="connsiteY4" fmla="*/ 12700 h 558800"/>
              <a:gd name="connsiteX5" fmla="*/ 7212699 w 7225400"/>
              <a:gd name="connsiteY5" fmla="*/ 101602 h 558800"/>
              <a:gd name="connsiteX6" fmla="*/ 7212699 w 7225400"/>
              <a:gd name="connsiteY6" fmla="*/ 101602 h 558800"/>
              <a:gd name="connsiteX7" fmla="*/ 7212699 w 7225400"/>
              <a:gd name="connsiteY7" fmla="*/ 457198 h 558800"/>
              <a:gd name="connsiteX8" fmla="*/ 7212699 w 7225400"/>
              <a:gd name="connsiteY8" fmla="*/ 457198 h 558800"/>
              <a:gd name="connsiteX9" fmla="*/ 7123797 w 7225400"/>
              <a:gd name="connsiteY9" fmla="*/ 546100 h 558800"/>
              <a:gd name="connsiteX10" fmla="*/ 7123797 w 7225400"/>
              <a:gd name="connsiteY10" fmla="*/ 546100 h 558800"/>
              <a:gd name="connsiteX11" fmla="*/ 101601 w 7225400"/>
              <a:gd name="connsiteY11" fmla="*/ 546100 h 558800"/>
              <a:gd name="connsiteX12" fmla="*/ 101601 w 7225400"/>
              <a:gd name="connsiteY12" fmla="*/ 546100 h 558800"/>
              <a:gd name="connsiteX13" fmla="*/ 12700 w 7225400"/>
              <a:gd name="connsiteY13" fmla="*/ 457198 h 558800"/>
              <a:gd name="connsiteX14" fmla="*/ 12700 w 7225400"/>
              <a:gd name="connsiteY14" fmla="*/ 457198 h 558800"/>
              <a:gd name="connsiteX15" fmla="*/ 12700 w 7225400"/>
              <a:gd name="connsiteY15" fmla="*/ 101602 h 5588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7225400" h="558800">
                <a:moveTo>
                  <a:pt x="12700" y="101602"/>
                </a:moveTo>
                <a:lnTo>
                  <a:pt x="12700" y="101602"/>
                </a:lnTo>
                <a:cubicBezTo>
                  <a:pt x="12700" y="52502"/>
                  <a:pt x="52502" y="12700"/>
                  <a:pt x="101601" y="12700"/>
                </a:cubicBezTo>
                <a:lnTo>
                  <a:pt x="7123797" y="12700"/>
                </a:lnTo>
                <a:lnTo>
                  <a:pt x="7123797" y="12700"/>
                </a:lnTo>
                <a:cubicBezTo>
                  <a:pt x="7172895" y="12700"/>
                  <a:pt x="7212699" y="52502"/>
                  <a:pt x="7212699" y="101602"/>
                </a:cubicBezTo>
                <a:cubicBezTo>
                  <a:pt x="7212699" y="101602"/>
                  <a:pt x="7212699" y="101602"/>
                  <a:pt x="7212699" y="101602"/>
                </a:cubicBezTo>
                <a:lnTo>
                  <a:pt x="7212699" y="457198"/>
                </a:lnTo>
                <a:lnTo>
                  <a:pt x="7212699" y="457198"/>
                </a:lnTo>
                <a:cubicBezTo>
                  <a:pt x="7212699" y="506297"/>
                  <a:pt x="7172895" y="546100"/>
                  <a:pt x="7123797" y="546100"/>
                </a:cubicBezTo>
                <a:cubicBezTo>
                  <a:pt x="7123797" y="546100"/>
                  <a:pt x="7123797" y="546100"/>
                  <a:pt x="7123797" y="546100"/>
                </a:cubicBezTo>
                <a:lnTo>
                  <a:pt x="101601" y="546100"/>
                </a:lnTo>
                <a:lnTo>
                  <a:pt x="101601" y="546100"/>
                </a:lnTo>
                <a:cubicBezTo>
                  <a:pt x="52502" y="546100"/>
                  <a:pt x="12700" y="506297"/>
                  <a:pt x="12700" y="457198"/>
                </a:cubicBezTo>
                <a:cubicBezTo>
                  <a:pt x="12700" y="457198"/>
                  <a:pt x="12700" y="457198"/>
                  <a:pt x="12700" y="457198"/>
                </a:cubicBezTo>
                <a:lnTo>
                  <a:pt x="12700" y="101602"/>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7265245" y="299678"/>
            <a:ext cx="1227164" cy="772245"/>
          </a:xfrm>
          <a:prstGeom prst="rect">
            <a:avLst/>
          </a:prstGeom>
          <a:noFill/>
        </p:spPr>
      </p:pic>
      <p:pic>
        <p:nvPicPr>
          <p:cNvPr id="6" name="Picture 3"/>
          <p:cNvPicPr>
            <a:picLocks noChangeAspect="1" noChangeArrowheads="1"/>
          </p:cNvPicPr>
          <p:nvPr/>
        </p:nvPicPr>
        <p:blipFill>
          <a:blip r:embed="rId4" cstate="print"/>
          <a:srcRect/>
          <a:stretch>
            <a:fillRect/>
          </a:stretch>
        </p:blipFill>
        <p:spPr bwMode="auto">
          <a:xfrm>
            <a:off x="1172865" y="1959428"/>
            <a:ext cx="6798271" cy="1751960"/>
          </a:xfrm>
          <a:prstGeom prst="rect">
            <a:avLst/>
          </a:prstGeom>
          <a:noFill/>
        </p:spPr>
      </p:pic>
      <p:pic>
        <p:nvPicPr>
          <p:cNvPr id="7" name="Picture 3"/>
          <p:cNvPicPr>
            <a:picLocks noChangeAspect="1" noChangeArrowheads="1"/>
          </p:cNvPicPr>
          <p:nvPr/>
        </p:nvPicPr>
        <p:blipFill>
          <a:blip r:embed="rId5" cstate="print"/>
          <a:srcRect/>
          <a:stretch>
            <a:fillRect/>
          </a:stretch>
        </p:blipFill>
        <p:spPr bwMode="auto">
          <a:xfrm>
            <a:off x="7276105" y="6316276"/>
            <a:ext cx="499553" cy="207469"/>
          </a:xfrm>
          <a:prstGeom prst="rect">
            <a:avLst/>
          </a:prstGeom>
          <a:noFill/>
        </p:spPr>
      </p:pic>
      <p:sp>
        <p:nvSpPr>
          <p:cNvPr id="2" name="TextBox 1"/>
          <p:cNvSpPr txBox="1"/>
          <p:nvPr/>
        </p:nvSpPr>
        <p:spPr>
          <a:xfrm>
            <a:off x="8166613" y="6304750"/>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22</a:t>
            </a:r>
          </a:p>
        </p:txBody>
      </p:sp>
      <p:sp>
        <p:nvSpPr>
          <p:cNvPr id="8"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9" name="TextBox 1"/>
          <p:cNvSpPr txBox="1"/>
          <p:nvPr/>
        </p:nvSpPr>
        <p:spPr>
          <a:xfrm>
            <a:off x="738470" y="6281697"/>
            <a:ext cx="1484381" cy="245663"/>
          </a:xfrm>
          <a:prstGeom prst="rect">
            <a:avLst/>
          </a:prstGeom>
          <a:noFill/>
        </p:spPr>
        <p:txBody>
          <a:bodyPr wrap="none" lIns="0" tIns="0" rIns="0" bIns="40087" rtlCol="0">
            <a:spAutoFit/>
          </a:bodyPr>
          <a:lstStyle/>
          <a:p>
            <a:pPr>
              <a:lnSpc>
                <a:spcPts val="701"/>
              </a:lnSpc>
            </a:pPr>
            <a:r>
              <a:rPr lang="en-US" altLang="zh-CN" sz="500" dirty="0" smtClean="0">
                <a:solidFill>
                  <a:srgbClr val="666666"/>
                </a:solidFill>
                <a:latin typeface="Times New Roman" pitchFamily="18" charset="0"/>
                <a:cs typeface="Times New Roman" pitchFamily="18" charset="0"/>
              </a:rPr>
              <a:t>1</a:t>
            </a:r>
            <a:r>
              <a:rPr lang="en-US" altLang="zh-CN" sz="700" dirty="0" smtClean="0">
                <a:solidFill>
                  <a:srgbClr val="666666"/>
                </a:solidFill>
                <a:latin typeface="Times New Roman" pitchFamily="18" charset="0"/>
                <a:cs typeface="Times New Roman" pitchFamily="18" charset="0"/>
              </a:rPr>
              <a:t>Prices</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for</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entry-level</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models.</a:t>
            </a:r>
          </a:p>
          <a:p>
            <a:pPr>
              <a:lnSpc>
                <a:spcPts val="877"/>
              </a:lnSpc>
            </a:pPr>
            <a:r>
              <a:rPr lang="en-US" altLang="zh-CN" sz="700" dirty="0" smtClean="0">
                <a:solidFill>
                  <a:srgbClr val="666666"/>
                </a:solidFill>
                <a:latin typeface="Times New Roman" pitchFamily="18" charset="0"/>
                <a:cs typeface="Times New Roman" pitchFamily="18" charset="0"/>
              </a:rPr>
              <a:t>Source: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Apple,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Morgan</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Stanley,</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Gartner.</a:t>
            </a:r>
          </a:p>
        </p:txBody>
      </p:sp>
      <p:sp>
        <p:nvSpPr>
          <p:cNvPr id="10" name="TextBox 1"/>
          <p:cNvSpPr txBox="1"/>
          <p:nvPr/>
        </p:nvSpPr>
        <p:spPr>
          <a:xfrm>
            <a:off x="1400921" y="4644998"/>
            <a:ext cx="7288534" cy="1694777"/>
          </a:xfrm>
          <a:prstGeom prst="rect">
            <a:avLst/>
          </a:prstGeom>
          <a:noFill/>
        </p:spPr>
        <p:txBody>
          <a:bodyPr wrap="none" lIns="0" tIns="0" rIns="0" bIns="40087" rtlCol="0">
            <a:spAutoFit/>
          </a:bodyPr>
          <a:lstStyle/>
          <a:p>
            <a:pPr>
              <a:lnSpc>
                <a:spcPts val="1754"/>
              </a:lnSpc>
              <a:tabLst>
                <a:tab pos="334061" algn="l"/>
                <a:tab pos="1180348" algn="l"/>
                <a:tab pos="6903923" algn="l"/>
              </a:tabLst>
            </a:pPr>
            <a:r>
              <a:rPr lang="en-US" altLang="zh-CN" dirty="0" smtClean="0">
                <a:solidFill>
                  <a:srgbClr val="666666"/>
                </a:solidFill>
                <a:latin typeface="Times New Roman" pitchFamily="18" charset="0"/>
                <a:cs typeface="Times New Roman" pitchFamily="18" charset="0"/>
              </a:rPr>
              <a:t>+</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Product</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lifecycle</a:t>
            </a:r>
            <a:r>
              <a:rPr lang="en-US" altLang="zh-CN" sz="1200" dirty="0" smtClean="0">
                <a:solidFill>
                  <a:srgbClr val="666666"/>
                </a:solidFill>
                <a:latin typeface="Times New Roman" pitchFamily="18" charset="0"/>
                <a:cs typeface="Times New Roman" pitchFamily="18" charset="0"/>
              </a:rPr>
              <a: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each</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new</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product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implements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appealing</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new</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features,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strongly</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inducing</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the</a:t>
            </a:r>
          </a:p>
          <a:p>
            <a:pPr>
              <a:lnSpc>
                <a:spcPts val="1491"/>
              </a:lnSpc>
              <a:tabLst>
                <a:tab pos="334061" algn="l"/>
                <a:tab pos="1180348" algn="l"/>
                <a:tab pos="6903923"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loyal</a:t>
            </a:r>
            <a:r>
              <a:rPr lang="en-US" altLang="zh-CN" sz="1200" dirty="0" smtClean="0">
                <a:latin typeface="Times New Roman" pitchFamily="18" charset="0"/>
                <a:cs typeface="Times New Roman" pitchFamily="18" charset="0"/>
              </a:rPr>
              <a:t> </a:t>
            </a:r>
            <a:r>
              <a:rPr lang="en-US" altLang="zh-CN" sz="1200" b="1" i="1" dirty="0" smtClean="0">
                <a:solidFill>
                  <a:srgbClr val="666666"/>
                </a:solidFill>
                <a:latin typeface="Times New Roman" pitchFamily="18" charset="0"/>
                <a:cs typeface="Times New Roman" pitchFamily="18" charset="0"/>
              </a:rPr>
              <a:t>iCustomer</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to</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buy</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new</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products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(iPhone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3GS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to</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iPhone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4)</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929"/>
              </a:lnSpc>
              <a:tabLst>
                <a:tab pos="334061" algn="l"/>
                <a:tab pos="1180348" algn="l"/>
                <a:tab pos="6903923"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The</a:t>
            </a:r>
            <a:r>
              <a:rPr lang="en-US" altLang="zh-CN" sz="1400" dirty="0" smtClean="0">
                <a:latin typeface="Times New Roman" pitchFamily="18" charset="0"/>
                <a:cs typeface="Times New Roman" pitchFamily="18" charset="0"/>
              </a:rPr>
              <a:t> </a:t>
            </a:r>
            <a:r>
              <a:rPr lang="en-US" altLang="zh-CN" sz="1400" i="1" dirty="0" smtClean="0">
                <a:solidFill>
                  <a:srgbClr val="666666"/>
                </a:solidFill>
                <a:latin typeface="Times New Roman" pitchFamily="18" charset="0"/>
                <a:cs typeface="Times New Roman" pitchFamily="18" charset="0"/>
              </a:rPr>
              <a:t>iCustomer</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needs</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all</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Apple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products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to</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maximize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his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user</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experience.</a:t>
            </a:r>
          </a:p>
          <a:p>
            <a:pPr>
              <a:lnSpc>
                <a:spcPts val="877"/>
              </a:lnSpc>
            </a:pPr>
            <a:endParaRPr lang="en-US" altLang="zh-CN" dirty="0" smtClean="0"/>
          </a:p>
          <a:p>
            <a:pPr>
              <a:lnSpc>
                <a:spcPts val="877"/>
              </a:lnSpc>
            </a:pPr>
            <a:endParaRPr lang="en-US" altLang="zh-CN" dirty="0" smtClean="0"/>
          </a:p>
          <a:p>
            <a:pPr>
              <a:lnSpc>
                <a:spcPts val="1403"/>
              </a:lnSpc>
              <a:tabLst>
                <a:tab pos="334061" algn="l"/>
                <a:tab pos="1180348" algn="l"/>
                <a:tab pos="6903923" algn="l"/>
              </a:tabLst>
            </a:pPr>
            <a:r>
              <a:rPr lang="en-US" altLang="zh-CN" dirty="0" smtClean="0"/>
              <a:t>			</a:t>
            </a:r>
            <a:r>
              <a:rPr lang="en-US" altLang="zh-CN" sz="900" dirty="0" smtClean="0">
                <a:solidFill>
                  <a:srgbClr val="B2B2B2"/>
                </a:solidFill>
                <a:latin typeface="Times New Roman" pitchFamily="18" charset="0"/>
                <a:cs typeface="Times New Roman" pitchFamily="18" charset="0"/>
              </a:rPr>
              <a:t>..…….</a:t>
            </a:r>
          </a:p>
        </p:txBody>
      </p:sp>
      <p:sp>
        <p:nvSpPr>
          <p:cNvPr id="11" name="TextBox 1"/>
          <p:cNvSpPr txBox="1"/>
          <p:nvPr/>
        </p:nvSpPr>
        <p:spPr>
          <a:xfrm>
            <a:off x="1281463" y="737667"/>
            <a:ext cx="5857694" cy="963808"/>
          </a:xfrm>
          <a:prstGeom prst="rect">
            <a:avLst/>
          </a:prstGeom>
          <a:noFill/>
        </p:spPr>
        <p:txBody>
          <a:bodyPr wrap="none" lIns="0" tIns="0" rIns="0" bIns="40087" rtlCol="0">
            <a:spAutoFit/>
          </a:bodyPr>
          <a:lstStyle/>
          <a:p>
            <a:pPr>
              <a:lnSpc>
                <a:spcPts val="2718"/>
              </a:lnSpc>
              <a:tabLst>
                <a:tab pos="256113" algn="l"/>
              </a:tabLst>
            </a:pPr>
            <a:r>
              <a:rPr lang="en-US" altLang="zh-CN" sz="2500" b="1" dirty="0" smtClean="0">
                <a:solidFill>
                  <a:srgbClr val="666666"/>
                </a:solidFill>
                <a:latin typeface="Times New Roman" pitchFamily="18" charset="0"/>
                <a:cs typeface="Times New Roman" pitchFamily="18" charset="0"/>
              </a:rPr>
              <a:t>Who</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is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the</a:t>
            </a:r>
            <a:r>
              <a:rPr lang="en-US" altLang="zh-CN" sz="2500" dirty="0" smtClean="0">
                <a:latin typeface="Times New Roman" pitchFamily="18" charset="0"/>
                <a:cs typeface="Times New Roman" pitchFamily="18" charset="0"/>
              </a:rPr>
              <a:t> </a:t>
            </a:r>
            <a:r>
              <a:rPr lang="en-US" altLang="zh-CN" sz="2500" b="1" i="1" dirty="0" smtClean="0">
                <a:solidFill>
                  <a:srgbClr val="666666"/>
                </a:solidFill>
                <a:latin typeface="Times New Roman" pitchFamily="18" charset="0"/>
                <a:cs typeface="Times New Roman" pitchFamily="18" charset="0"/>
              </a:rPr>
              <a:t>iCustomer</a:t>
            </a:r>
            <a:r>
              <a:rPr lang="en-US" altLang="zh-CN" sz="2500" b="1" dirty="0" smtClean="0">
                <a:solidFill>
                  <a:srgbClr val="666666"/>
                </a:solidFill>
                <a:latin typeface="Times New Roman" pitchFamily="18" charset="0"/>
                <a:cs typeface="Times New Roman" pitchFamily="18" charset="0"/>
              </a:rPr>
              <a:t>?</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841"/>
              </a:lnSpc>
              <a:tabLst>
                <a:tab pos="256113"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Product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line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covers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all</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markets</a:t>
            </a:r>
            <a:r>
              <a:rPr lang="en-US" altLang="zh-CN" sz="1200" dirty="0" smtClean="0">
                <a:solidFill>
                  <a:srgbClr val="666666"/>
                </a:solidFill>
                <a:latin typeface="Times New Roman" pitchFamily="18" charset="0"/>
                <a:cs typeface="Times New Roman" pitchFamily="18" charset="0"/>
              </a:rPr>
              <a: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all</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price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ranges,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all</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needs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with</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accurate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segmentation.</a:t>
            </a:r>
          </a:p>
        </p:txBody>
      </p:sp>
      <p:sp>
        <p:nvSpPr>
          <p:cNvPr id="12" name="TextBox 1"/>
          <p:cNvSpPr txBox="1"/>
          <p:nvPr/>
        </p:nvSpPr>
        <p:spPr>
          <a:xfrm>
            <a:off x="1683278" y="3653758"/>
            <a:ext cx="644407" cy="173335"/>
          </a:xfrm>
          <a:prstGeom prst="rect">
            <a:avLst/>
          </a:prstGeom>
          <a:noFill/>
        </p:spPr>
        <p:txBody>
          <a:bodyPr wrap="none" lIns="0" tIns="0" rIns="0" bIns="40087" rtlCol="0">
            <a:spAutoFit/>
          </a:bodyPr>
          <a:lstStyle/>
          <a:p>
            <a:pPr>
              <a:lnSpc>
                <a:spcPts val="964"/>
              </a:lnSpc>
            </a:pPr>
            <a:r>
              <a:rPr lang="en-US" altLang="zh-CN" sz="900" dirty="0" smtClean="0">
                <a:solidFill>
                  <a:srgbClr val="666666"/>
                </a:solidFill>
                <a:latin typeface="Times New Roman" pitchFamily="18" charset="0"/>
                <a:cs typeface="Times New Roman" pitchFamily="18" charset="0"/>
              </a:rPr>
              <a:t>Market</a:t>
            </a:r>
            <a:r>
              <a:rPr lang="en-US" altLang="zh-CN" sz="900" dirty="0" smtClean="0">
                <a:latin typeface="Times New Roman" pitchFamily="18" charset="0"/>
                <a:cs typeface="Times New Roman" pitchFamily="18" charset="0"/>
              </a:rPr>
              <a:t> </a:t>
            </a:r>
            <a:r>
              <a:rPr lang="en-US" altLang="zh-CN" sz="900" dirty="0" smtClean="0">
                <a:solidFill>
                  <a:srgbClr val="666666"/>
                </a:solidFill>
                <a:latin typeface="Times New Roman" pitchFamily="18" charset="0"/>
                <a:cs typeface="Times New Roman" pitchFamily="18" charset="0"/>
              </a:rPr>
              <a:t>leader</a:t>
            </a:r>
          </a:p>
        </p:txBody>
      </p:sp>
      <p:sp>
        <p:nvSpPr>
          <p:cNvPr id="13" name="TextBox 1"/>
          <p:cNvSpPr txBox="1"/>
          <p:nvPr/>
        </p:nvSpPr>
        <p:spPr>
          <a:xfrm>
            <a:off x="3051620" y="3653758"/>
            <a:ext cx="1545295" cy="173335"/>
          </a:xfrm>
          <a:prstGeom prst="rect">
            <a:avLst/>
          </a:prstGeom>
          <a:noFill/>
        </p:spPr>
        <p:txBody>
          <a:bodyPr wrap="none" lIns="0" tIns="0" rIns="0" bIns="40087" rtlCol="0">
            <a:spAutoFit/>
          </a:bodyPr>
          <a:lstStyle/>
          <a:p>
            <a:pPr>
              <a:lnSpc>
                <a:spcPts val="964"/>
              </a:lnSpc>
            </a:pPr>
            <a:r>
              <a:rPr lang="en-US" altLang="zh-CN" sz="900" dirty="0" smtClean="0">
                <a:solidFill>
                  <a:srgbClr val="666666"/>
                </a:solidFill>
                <a:latin typeface="Times New Roman" pitchFamily="18" charset="0"/>
                <a:cs typeface="Times New Roman" pitchFamily="18" charset="0"/>
              </a:rPr>
              <a:t>100m</a:t>
            </a:r>
            <a:r>
              <a:rPr lang="en-US" altLang="zh-CN" sz="900" dirty="0" smtClean="0">
                <a:latin typeface="Times New Roman" pitchFamily="18" charset="0"/>
                <a:cs typeface="Times New Roman" pitchFamily="18" charset="0"/>
              </a:rPr>
              <a:t> </a:t>
            </a:r>
            <a:r>
              <a:rPr lang="en-US" altLang="zh-CN" sz="900" dirty="0" smtClean="0">
                <a:solidFill>
                  <a:srgbClr val="666666"/>
                </a:solidFill>
                <a:latin typeface="Times New Roman" pitchFamily="18" charset="0"/>
                <a:cs typeface="Times New Roman" pitchFamily="18" charset="0"/>
              </a:rPr>
              <a:t>iPhones</a:t>
            </a:r>
            <a:r>
              <a:rPr lang="en-US" altLang="zh-CN" sz="900" dirty="0" smtClean="0">
                <a:latin typeface="Times New Roman" pitchFamily="18" charset="0"/>
                <a:cs typeface="Times New Roman" pitchFamily="18" charset="0"/>
              </a:rPr>
              <a:t> </a:t>
            </a:r>
            <a:r>
              <a:rPr lang="en-US" altLang="zh-CN" sz="900" dirty="0" smtClean="0">
                <a:solidFill>
                  <a:srgbClr val="666666"/>
                </a:solidFill>
                <a:latin typeface="Times New Roman" pitchFamily="18" charset="0"/>
                <a:cs typeface="Times New Roman" pitchFamily="18" charset="0"/>
              </a:rPr>
              <a:t>sold</a:t>
            </a:r>
            <a:r>
              <a:rPr lang="en-US" altLang="zh-CN" sz="900" dirty="0" smtClean="0">
                <a:latin typeface="Times New Roman" pitchFamily="18" charset="0"/>
                <a:cs typeface="Times New Roman" pitchFamily="18" charset="0"/>
              </a:rPr>
              <a:t> </a:t>
            </a:r>
            <a:r>
              <a:rPr lang="en-US" altLang="zh-CN" sz="900" dirty="0" smtClean="0">
                <a:solidFill>
                  <a:srgbClr val="666666"/>
                </a:solidFill>
                <a:latin typeface="Times New Roman" pitchFamily="18" charset="0"/>
                <a:cs typeface="Times New Roman" pitchFamily="18" charset="0"/>
              </a:rPr>
              <a:t>by</a:t>
            </a:r>
            <a:r>
              <a:rPr lang="en-US" altLang="zh-CN" sz="900" dirty="0" smtClean="0">
                <a:latin typeface="Times New Roman" pitchFamily="18" charset="0"/>
                <a:cs typeface="Times New Roman" pitchFamily="18" charset="0"/>
              </a:rPr>
              <a:t> </a:t>
            </a:r>
            <a:r>
              <a:rPr lang="en-US" altLang="zh-CN" sz="900" dirty="0" smtClean="0">
                <a:solidFill>
                  <a:srgbClr val="666666"/>
                </a:solidFill>
                <a:latin typeface="Times New Roman" pitchFamily="18" charset="0"/>
                <a:cs typeface="Times New Roman" pitchFamily="18" charset="0"/>
              </a:rPr>
              <a:t>2011</a:t>
            </a:r>
            <a:r>
              <a:rPr lang="en-US" altLang="zh-CN" sz="900" dirty="0" smtClean="0">
                <a:latin typeface="Times New Roman" pitchFamily="18" charset="0"/>
                <a:cs typeface="Times New Roman" pitchFamily="18" charset="0"/>
              </a:rPr>
              <a:t> </a:t>
            </a:r>
            <a:r>
              <a:rPr lang="en-US" altLang="zh-CN" sz="900" dirty="0" smtClean="0">
                <a:solidFill>
                  <a:srgbClr val="666666"/>
                </a:solidFill>
                <a:latin typeface="Times New Roman" pitchFamily="18" charset="0"/>
                <a:cs typeface="Times New Roman" pitchFamily="18" charset="0"/>
              </a:rPr>
              <a:t>(est.)</a:t>
            </a:r>
          </a:p>
        </p:txBody>
      </p:sp>
      <p:sp>
        <p:nvSpPr>
          <p:cNvPr id="14" name="TextBox 1"/>
          <p:cNvSpPr txBox="1"/>
          <p:nvPr/>
        </p:nvSpPr>
        <p:spPr>
          <a:xfrm>
            <a:off x="5951202" y="3653758"/>
            <a:ext cx="804707" cy="173335"/>
          </a:xfrm>
          <a:prstGeom prst="rect">
            <a:avLst/>
          </a:prstGeom>
          <a:noFill/>
        </p:spPr>
        <p:txBody>
          <a:bodyPr wrap="none" lIns="0" tIns="0" rIns="0" bIns="40087" rtlCol="0">
            <a:spAutoFit/>
          </a:bodyPr>
          <a:lstStyle/>
          <a:p>
            <a:pPr>
              <a:lnSpc>
                <a:spcPts val="964"/>
              </a:lnSpc>
            </a:pPr>
            <a:r>
              <a:rPr lang="en-US" altLang="zh-CN" sz="900" dirty="0" smtClean="0">
                <a:solidFill>
                  <a:srgbClr val="666666"/>
                </a:solidFill>
                <a:latin typeface="Times New Roman" pitchFamily="18" charset="0"/>
                <a:cs typeface="Times New Roman" pitchFamily="18" charset="0"/>
              </a:rPr>
              <a:t>8</a:t>
            </a:r>
            <a:r>
              <a:rPr lang="en-US" altLang="zh-CN" sz="900" dirty="0" smtClean="0">
                <a:latin typeface="Times New Roman" pitchFamily="18" charset="0"/>
                <a:cs typeface="Times New Roman" pitchFamily="18" charset="0"/>
              </a:rPr>
              <a:t> </a:t>
            </a:r>
            <a:r>
              <a:rPr lang="en-US" altLang="zh-CN" sz="900" dirty="0" smtClean="0">
                <a:solidFill>
                  <a:srgbClr val="666666"/>
                </a:solidFill>
                <a:latin typeface="Times New Roman" pitchFamily="18" charset="0"/>
                <a:cs typeface="Times New Roman" pitchFamily="18" charset="0"/>
              </a:rPr>
              <a:t>%</a:t>
            </a:r>
            <a:r>
              <a:rPr lang="en-US" altLang="zh-CN" sz="900" dirty="0" smtClean="0">
                <a:latin typeface="Times New Roman" pitchFamily="18" charset="0"/>
                <a:cs typeface="Times New Roman" pitchFamily="18" charset="0"/>
              </a:rPr>
              <a:t> </a:t>
            </a:r>
            <a:r>
              <a:rPr lang="en-US" altLang="zh-CN" sz="900" dirty="0" smtClean="0">
                <a:solidFill>
                  <a:srgbClr val="666666"/>
                </a:solidFill>
                <a:latin typeface="Times New Roman" pitchFamily="18" charset="0"/>
                <a:cs typeface="Times New Roman" pitchFamily="18" charset="0"/>
              </a:rPr>
              <a:t>market</a:t>
            </a:r>
            <a:r>
              <a:rPr lang="en-US" altLang="zh-CN" sz="900" dirty="0" smtClean="0">
                <a:latin typeface="Times New Roman" pitchFamily="18" charset="0"/>
                <a:cs typeface="Times New Roman" pitchFamily="18" charset="0"/>
              </a:rPr>
              <a:t> </a:t>
            </a:r>
            <a:r>
              <a:rPr lang="en-US" altLang="zh-CN" sz="900" dirty="0" smtClean="0">
                <a:solidFill>
                  <a:srgbClr val="666666"/>
                </a:solidFill>
                <a:latin typeface="Times New Roman" pitchFamily="18" charset="0"/>
                <a:cs typeface="Times New Roman" pitchFamily="18" charset="0"/>
              </a:rPr>
              <a:t>share</a:t>
            </a:r>
          </a:p>
        </p:txBody>
      </p:sp>
      <p:sp>
        <p:nvSpPr>
          <p:cNvPr id="17" name="投影片編號版面配置區 16"/>
          <p:cNvSpPr>
            <a:spLocks noGrp="1"/>
          </p:cNvSpPr>
          <p:nvPr>
            <p:ph type="sldNum" sz="quarter" idx="12"/>
          </p:nvPr>
        </p:nvSpPr>
        <p:spPr/>
        <p:txBody>
          <a:bodyPr/>
          <a:lstStyle/>
          <a:p>
            <a:pPr>
              <a:defRPr/>
            </a:pPr>
            <a:fld id="{8278A42D-3233-4C27-8266-CD8F709F771F}" type="slidenum">
              <a:rPr lang="en-US" altLang="zh-TW" smtClean="0"/>
              <a:pPr>
                <a:defRPr/>
              </a:pPr>
              <a:t>81</a:t>
            </a:fld>
            <a:endParaRPr lang="en-US" altLang="zh-TW"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1919959" y="1720733"/>
            <a:ext cx="5422055" cy="2501926"/>
          </a:xfrm>
          <a:custGeom>
            <a:avLst/>
            <a:gdLst>
              <a:gd name="connsiteX0" fmla="*/ 6350 w 6340792"/>
              <a:gd name="connsiteY0" fmla="*/ 6350 h 2756752"/>
              <a:gd name="connsiteX1" fmla="*/ 6350 w 6340792"/>
              <a:gd name="connsiteY1" fmla="*/ 2750401 h 2756752"/>
              <a:gd name="connsiteX2" fmla="*/ 6334442 w 6340792"/>
              <a:gd name="connsiteY2" fmla="*/ 2750401 h 2756752"/>
              <a:gd name="connsiteX3" fmla="*/ 6334442 w 6340792"/>
              <a:gd name="connsiteY3" fmla="*/ 6350 h 2756752"/>
              <a:gd name="connsiteX4" fmla="*/ 6350 w 6340792"/>
              <a:gd name="connsiteY4" fmla="*/ 6350 h 275675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6340792" h="2756752">
                <a:moveTo>
                  <a:pt x="6350" y="6350"/>
                </a:moveTo>
                <a:lnTo>
                  <a:pt x="6350" y="2750401"/>
                </a:lnTo>
                <a:lnTo>
                  <a:pt x="6334442" y="2750401"/>
                </a:lnTo>
                <a:lnTo>
                  <a:pt x="6334442" y="6350"/>
                </a:lnTo>
                <a:lnTo>
                  <a:pt x="6350" y="6350"/>
                </a:lnTo>
              </a:path>
            </a:pathLst>
          </a:custGeom>
          <a:solidFill>
            <a:srgbClr val="FFFFFF">
              <a:alpha val="100000"/>
            </a:srgbClr>
          </a:solidFill>
          <a:ln w="12700">
            <a:solidFill>
              <a:srgbClr val="FFFFFF">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5" name="Freeform 3"/>
          <p:cNvSpPr/>
          <p:nvPr/>
        </p:nvSpPr>
        <p:spPr>
          <a:xfrm>
            <a:off x="2151720" y="3601096"/>
            <a:ext cx="44172" cy="78069"/>
          </a:xfrm>
          <a:custGeom>
            <a:avLst/>
            <a:gdLst>
              <a:gd name="connsiteX0" fmla="*/ 11568 w 51657"/>
              <a:gd name="connsiteY0" fmla="*/ 77418 h 86021"/>
              <a:gd name="connsiteX1" fmla="*/ 51657 w 51657"/>
              <a:gd name="connsiteY1" fmla="*/ 77418 h 86021"/>
              <a:gd name="connsiteX2" fmla="*/ 51657 w 51657"/>
              <a:gd name="connsiteY2" fmla="*/ 86021 h 86021"/>
              <a:gd name="connsiteX3" fmla="*/ 0 w 51657"/>
              <a:gd name="connsiteY3" fmla="*/ 86021 h 86021"/>
              <a:gd name="connsiteX4" fmla="*/ 1277 w 51657"/>
              <a:gd name="connsiteY4" fmla="*/ 79502 h 86021"/>
              <a:gd name="connsiteX5" fmla="*/ 8542 w 51657"/>
              <a:gd name="connsiteY5" fmla="*/ 69824 h 86021"/>
              <a:gd name="connsiteX6" fmla="*/ 21524 w 51657"/>
              <a:gd name="connsiteY6" fmla="*/ 58869 h 86021"/>
              <a:gd name="connsiteX7" fmla="*/ 38507 w 51657"/>
              <a:gd name="connsiteY7" fmla="*/ 38910 h 86021"/>
              <a:gd name="connsiteX8" fmla="*/ 43047 w 51657"/>
              <a:gd name="connsiteY8" fmla="*/ 24395 h 86021"/>
              <a:gd name="connsiteX9" fmla="*/ 38373 w 51657"/>
              <a:gd name="connsiteY9" fmla="*/ 13172 h 86021"/>
              <a:gd name="connsiteX10" fmla="*/ 26164 w 51657"/>
              <a:gd name="connsiteY10" fmla="*/ 8601 h 86021"/>
              <a:gd name="connsiteX11" fmla="*/ 13451 w 51657"/>
              <a:gd name="connsiteY11" fmla="*/ 12029 h 86021"/>
              <a:gd name="connsiteX12" fmla="*/ 8609 w 51657"/>
              <a:gd name="connsiteY12" fmla="*/ 21504 h 86021"/>
              <a:gd name="connsiteX13" fmla="*/ 0 w 51657"/>
              <a:gd name="connsiteY13" fmla="*/ 21504 h 86021"/>
              <a:gd name="connsiteX14" fmla="*/ 7936 w 51657"/>
              <a:gd name="connsiteY14" fmla="*/ 5510 h 86021"/>
              <a:gd name="connsiteX15" fmla="*/ 26366 w 51657"/>
              <a:gd name="connsiteY15" fmla="*/ 0 h 86021"/>
              <a:gd name="connsiteX16" fmla="*/ 44864 w 51657"/>
              <a:gd name="connsiteY16" fmla="*/ 6955 h 86021"/>
              <a:gd name="connsiteX17" fmla="*/ 51657 w 51657"/>
              <a:gd name="connsiteY17" fmla="*/ 24193 h 86021"/>
              <a:gd name="connsiteX18" fmla="*/ 49706 w 51657"/>
              <a:gd name="connsiteY18" fmla="*/ 34509 h 86021"/>
              <a:gd name="connsiteX19" fmla="*/ 43249 w 51657"/>
              <a:gd name="connsiteY19" fmla="*/ 45161 h 86021"/>
              <a:gd name="connsiteX20" fmla="*/ 29461 w 51657"/>
              <a:gd name="connsiteY20" fmla="*/ 60551 h 86021"/>
              <a:gd name="connsiteX21" fmla="*/ 17353 w 51657"/>
              <a:gd name="connsiteY21" fmla="*/ 71572 h 86021"/>
              <a:gd name="connsiteX22" fmla="*/ 11568 w 51657"/>
              <a:gd name="connsiteY22" fmla="*/ 77418 h 8602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Lst>
            <a:rect l="l" t="t" r="r" b="b"/>
            <a:pathLst>
              <a:path w="51657" h="86021">
                <a:moveTo>
                  <a:pt x="11568" y="77418"/>
                </a:moveTo>
                <a:lnTo>
                  <a:pt x="51657" y="77418"/>
                </a:lnTo>
                <a:lnTo>
                  <a:pt x="51657" y="86021"/>
                </a:lnTo>
                <a:lnTo>
                  <a:pt x="0" y="86021"/>
                </a:lnTo>
                <a:cubicBezTo>
                  <a:pt x="-44" y="83736"/>
                  <a:pt x="381" y="81563"/>
                  <a:pt x="1277" y="79502"/>
                </a:cubicBezTo>
                <a:cubicBezTo>
                  <a:pt x="2802" y="76052"/>
                  <a:pt x="5223" y="72826"/>
                  <a:pt x="8542" y="69824"/>
                </a:cubicBezTo>
                <a:cubicBezTo>
                  <a:pt x="11860" y="66822"/>
                  <a:pt x="16187" y="63171"/>
                  <a:pt x="21524" y="58869"/>
                </a:cubicBezTo>
                <a:cubicBezTo>
                  <a:pt x="29819" y="50313"/>
                  <a:pt x="35481" y="43660"/>
                  <a:pt x="38507" y="38910"/>
                </a:cubicBezTo>
                <a:cubicBezTo>
                  <a:pt x="41535" y="34161"/>
                  <a:pt x="43047" y="29323"/>
                  <a:pt x="43047" y="24395"/>
                </a:cubicBezTo>
                <a:cubicBezTo>
                  <a:pt x="43047" y="19959"/>
                  <a:pt x="41489" y="16219"/>
                  <a:pt x="38373" y="13172"/>
                </a:cubicBezTo>
                <a:cubicBezTo>
                  <a:pt x="35256" y="10125"/>
                  <a:pt x="31187" y="8601"/>
                  <a:pt x="26164" y="8601"/>
                </a:cubicBezTo>
                <a:cubicBezTo>
                  <a:pt x="20873" y="8601"/>
                  <a:pt x="16635" y="9744"/>
                  <a:pt x="13451" y="12029"/>
                </a:cubicBezTo>
                <a:cubicBezTo>
                  <a:pt x="10269" y="14314"/>
                  <a:pt x="8655" y="17472"/>
                  <a:pt x="8609" y="21504"/>
                </a:cubicBezTo>
                <a:lnTo>
                  <a:pt x="0" y="21504"/>
                </a:lnTo>
                <a:cubicBezTo>
                  <a:pt x="717" y="14516"/>
                  <a:pt x="3362" y="9184"/>
                  <a:pt x="7936" y="5510"/>
                </a:cubicBezTo>
                <a:cubicBezTo>
                  <a:pt x="12510" y="1836"/>
                  <a:pt x="18653" y="0"/>
                  <a:pt x="26366" y="0"/>
                </a:cubicBezTo>
                <a:cubicBezTo>
                  <a:pt x="34169" y="0"/>
                  <a:pt x="40335" y="2319"/>
                  <a:pt x="44864" y="6955"/>
                </a:cubicBezTo>
                <a:cubicBezTo>
                  <a:pt x="49392" y="11592"/>
                  <a:pt x="51657" y="17339"/>
                  <a:pt x="51657" y="24193"/>
                </a:cubicBezTo>
                <a:cubicBezTo>
                  <a:pt x="51657" y="27688"/>
                  <a:pt x="51007" y="31126"/>
                  <a:pt x="49706" y="34509"/>
                </a:cubicBezTo>
                <a:cubicBezTo>
                  <a:pt x="48407" y="37891"/>
                  <a:pt x="46254" y="41442"/>
                  <a:pt x="43249" y="45161"/>
                </a:cubicBezTo>
                <a:cubicBezTo>
                  <a:pt x="40245" y="48879"/>
                  <a:pt x="35648" y="54009"/>
                  <a:pt x="29461" y="60551"/>
                </a:cubicBezTo>
                <a:cubicBezTo>
                  <a:pt x="23721" y="65971"/>
                  <a:pt x="19685" y="69645"/>
                  <a:pt x="17353" y="71572"/>
                </a:cubicBezTo>
                <a:cubicBezTo>
                  <a:pt x="15021" y="73499"/>
                  <a:pt x="13093" y="75446"/>
                  <a:pt x="11568" y="77418"/>
                </a:cubicBez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6" name="Freeform 3"/>
          <p:cNvSpPr/>
          <p:nvPr/>
        </p:nvSpPr>
        <p:spPr>
          <a:xfrm>
            <a:off x="2106000" y="2075963"/>
            <a:ext cx="25768" cy="78069"/>
          </a:xfrm>
          <a:custGeom>
            <a:avLst/>
            <a:gdLst>
              <a:gd name="connsiteX0" fmla="*/ 30134 w 30134"/>
              <a:gd name="connsiteY0" fmla="*/ 0 h 86020"/>
              <a:gd name="connsiteX1" fmla="*/ 30134 w 30134"/>
              <a:gd name="connsiteY1" fmla="*/ 86020 h 86020"/>
              <a:gd name="connsiteX2" fmla="*/ 21525 w 30134"/>
              <a:gd name="connsiteY2" fmla="*/ 86020 h 86020"/>
              <a:gd name="connsiteX3" fmla="*/ 21525 w 30134"/>
              <a:gd name="connsiteY3" fmla="*/ 18950 h 86020"/>
              <a:gd name="connsiteX4" fmla="*/ 11334 w 30134"/>
              <a:gd name="connsiteY4" fmla="*/ 26209 h 86020"/>
              <a:gd name="connsiteX5" fmla="*/ 0 w 30134"/>
              <a:gd name="connsiteY5" fmla="*/ 31653 h 86020"/>
              <a:gd name="connsiteX6" fmla="*/ 0 w 30134"/>
              <a:gd name="connsiteY6" fmla="*/ 21504 h 86020"/>
              <a:gd name="connsiteX7" fmla="*/ 15303 w 30134"/>
              <a:gd name="connsiteY7" fmla="*/ 11458 h 86020"/>
              <a:gd name="connsiteX8" fmla="*/ 24618 w 30134"/>
              <a:gd name="connsiteY8" fmla="*/ 0 h 86020"/>
              <a:gd name="connsiteX9" fmla="*/ 30134 w 30134"/>
              <a:gd name="connsiteY9" fmla="*/ 0 h 8602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Lst>
            <a:rect l="l" t="t" r="r" b="b"/>
            <a:pathLst>
              <a:path w="30134" h="86020">
                <a:moveTo>
                  <a:pt x="30134" y="0"/>
                </a:moveTo>
                <a:lnTo>
                  <a:pt x="30134" y="86020"/>
                </a:lnTo>
                <a:lnTo>
                  <a:pt x="21525" y="86020"/>
                </a:lnTo>
                <a:lnTo>
                  <a:pt x="21525" y="18950"/>
                </a:lnTo>
                <a:cubicBezTo>
                  <a:pt x="18924" y="21370"/>
                  <a:pt x="15526" y="23789"/>
                  <a:pt x="11334" y="26209"/>
                </a:cubicBezTo>
                <a:cubicBezTo>
                  <a:pt x="7141" y="28628"/>
                  <a:pt x="3364" y="30443"/>
                  <a:pt x="0" y="31653"/>
                </a:cubicBezTo>
                <a:lnTo>
                  <a:pt x="0" y="21504"/>
                </a:lnTo>
                <a:cubicBezTo>
                  <a:pt x="5830" y="18727"/>
                  <a:pt x="10930" y="15378"/>
                  <a:pt x="15303" y="11458"/>
                </a:cubicBezTo>
                <a:cubicBezTo>
                  <a:pt x="19674" y="7537"/>
                  <a:pt x="22780" y="3718"/>
                  <a:pt x="24618" y="0"/>
                </a:cubicBezTo>
                <a:lnTo>
                  <a:pt x="30134"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7" name="Freeform 3"/>
          <p:cNvSpPr/>
          <p:nvPr/>
        </p:nvSpPr>
        <p:spPr>
          <a:xfrm>
            <a:off x="2153855" y="2075964"/>
            <a:ext cx="44172" cy="78069"/>
          </a:xfrm>
          <a:custGeom>
            <a:avLst/>
            <a:gdLst>
              <a:gd name="connsiteX0" fmla="*/ 11568 w 51657"/>
              <a:gd name="connsiteY0" fmla="*/ 77417 h 86021"/>
              <a:gd name="connsiteX1" fmla="*/ 51657 w 51657"/>
              <a:gd name="connsiteY1" fmla="*/ 77417 h 86021"/>
              <a:gd name="connsiteX2" fmla="*/ 51657 w 51657"/>
              <a:gd name="connsiteY2" fmla="*/ 86020 h 86021"/>
              <a:gd name="connsiteX3" fmla="*/ 0 w 51657"/>
              <a:gd name="connsiteY3" fmla="*/ 86020 h 86021"/>
              <a:gd name="connsiteX4" fmla="*/ 1277 w 51657"/>
              <a:gd name="connsiteY4" fmla="*/ 79502 h 86021"/>
              <a:gd name="connsiteX5" fmla="*/ 8541 w 51657"/>
              <a:gd name="connsiteY5" fmla="*/ 69824 h 86021"/>
              <a:gd name="connsiteX6" fmla="*/ 21523 w 51657"/>
              <a:gd name="connsiteY6" fmla="*/ 58869 h 86021"/>
              <a:gd name="connsiteX7" fmla="*/ 38507 w 51657"/>
              <a:gd name="connsiteY7" fmla="*/ 38910 h 86021"/>
              <a:gd name="connsiteX8" fmla="*/ 43047 w 51657"/>
              <a:gd name="connsiteY8" fmla="*/ 24395 h 86021"/>
              <a:gd name="connsiteX9" fmla="*/ 38373 w 51657"/>
              <a:gd name="connsiteY9" fmla="*/ 13171 h 86021"/>
              <a:gd name="connsiteX10" fmla="*/ 26164 w 51657"/>
              <a:gd name="connsiteY10" fmla="*/ 8601 h 86021"/>
              <a:gd name="connsiteX11" fmla="*/ 13451 w 51657"/>
              <a:gd name="connsiteY11" fmla="*/ 12029 h 86021"/>
              <a:gd name="connsiteX12" fmla="*/ 8609 w 51657"/>
              <a:gd name="connsiteY12" fmla="*/ 21504 h 86021"/>
              <a:gd name="connsiteX13" fmla="*/ 0 w 51657"/>
              <a:gd name="connsiteY13" fmla="*/ 21504 h 86021"/>
              <a:gd name="connsiteX14" fmla="*/ 7936 w 51657"/>
              <a:gd name="connsiteY14" fmla="*/ 5510 h 86021"/>
              <a:gd name="connsiteX15" fmla="*/ 26366 w 51657"/>
              <a:gd name="connsiteY15" fmla="*/ 0 h 86021"/>
              <a:gd name="connsiteX16" fmla="*/ 44863 w 51657"/>
              <a:gd name="connsiteY16" fmla="*/ 6955 h 86021"/>
              <a:gd name="connsiteX17" fmla="*/ 51657 w 51657"/>
              <a:gd name="connsiteY17" fmla="*/ 24193 h 86021"/>
              <a:gd name="connsiteX18" fmla="*/ 49706 w 51657"/>
              <a:gd name="connsiteY18" fmla="*/ 34508 h 86021"/>
              <a:gd name="connsiteX19" fmla="*/ 43249 w 51657"/>
              <a:gd name="connsiteY19" fmla="*/ 45161 h 86021"/>
              <a:gd name="connsiteX20" fmla="*/ 29460 w 51657"/>
              <a:gd name="connsiteY20" fmla="*/ 60551 h 86021"/>
              <a:gd name="connsiteX21" fmla="*/ 17353 w 51657"/>
              <a:gd name="connsiteY21" fmla="*/ 71572 h 86021"/>
              <a:gd name="connsiteX22" fmla="*/ 11568 w 51657"/>
              <a:gd name="connsiteY22" fmla="*/ 77417 h 8602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Lst>
            <a:rect l="l" t="t" r="r" b="b"/>
            <a:pathLst>
              <a:path w="51657" h="86021">
                <a:moveTo>
                  <a:pt x="11568" y="77417"/>
                </a:moveTo>
                <a:lnTo>
                  <a:pt x="51657" y="77417"/>
                </a:lnTo>
                <a:lnTo>
                  <a:pt x="51657" y="86020"/>
                </a:lnTo>
                <a:lnTo>
                  <a:pt x="0" y="86020"/>
                </a:lnTo>
                <a:cubicBezTo>
                  <a:pt x="-45" y="83736"/>
                  <a:pt x="380" y="81563"/>
                  <a:pt x="1277" y="79502"/>
                </a:cubicBezTo>
                <a:cubicBezTo>
                  <a:pt x="2801" y="76051"/>
                  <a:pt x="5223" y="72826"/>
                  <a:pt x="8541" y="69824"/>
                </a:cubicBezTo>
                <a:cubicBezTo>
                  <a:pt x="11860" y="66822"/>
                  <a:pt x="16187" y="63171"/>
                  <a:pt x="21523" y="58869"/>
                </a:cubicBezTo>
                <a:cubicBezTo>
                  <a:pt x="29819" y="50313"/>
                  <a:pt x="35480" y="43660"/>
                  <a:pt x="38507" y="38910"/>
                </a:cubicBezTo>
                <a:cubicBezTo>
                  <a:pt x="41534" y="34161"/>
                  <a:pt x="43047" y="29323"/>
                  <a:pt x="43047" y="24395"/>
                </a:cubicBezTo>
                <a:cubicBezTo>
                  <a:pt x="43047" y="19959"/>
                  <a:pt x="41489" y="16219"/>
                  <a:pt x="38373" y="13171"/>
                </a:cubicBezTo>
                <a:cubicBezTo>
                  <a:pt x="35256" y="10125"/>
                  <a:pt x="31187" y="8601"/>
                  <a:pt x="26164" y="8601"/>
                </a:cubicBezTo>
                <a:cubicBezTo>
                  <a:pt x="20873" y="8601"/>
                  <a:pt x="16635" y="9744"/>
                  <a:pt x="13451" y="12029"/>
                </a:cubicBezTo>
                <a:cubicBezTo>
                  <a:pt x="10267" y="14314"/>
                  <a:pt x="8653" y="17473"/>
                  <a:pt x="8609" y="21504"/>
                </a:cubicBezTo>
                <a:lnTo>
                  <a:pt x="0" y="21504"/>
                </a:lnTo>
                <a:cubicBezTo>
                  <a:pt x="717" y="14516"/>
                  <a:pt x="3362" y="9184"/>
                  <a:pt x="7936" y="5510"/>
                </a:cubicBezTo>
                <a:cubicBezTo>
                  <a:pt x="12510" y="1836"/>
                  <a:pt x="18653" y="0"/>
                  <a:pt x="26366" y="0"/>
                </a:cubicBezTo>
                <a:cubicBezTo>
                  <a:pt x="34169" y="0"/>
                  <a:pt x="40335" y="2319"/>
                  <a:pt x="44863" y="6955"/>
                </a:cubicBezTo>
                <a:cubicBezTo>
                  <a:pt x="49392" y="11592"/>
                  <a:pt x="51657" y="17339"/>
                  <a:pt x="51657" y="24193"/>
                </a:cubicBezTo>
                <a:cubicBezTo>
                  <a:pt x="51657" y="27688"/>
                  <a:pt x="51006" y="31126"/>
                  <a:pt x="49706" y="34508"/>
                </a:cubicBezTo>
                <a:cubicBezTo>
                  <a:pt x="48405" y="37891"/>
                  <a:pt x="46253" y="41442"/>
                  <a:pt x="43249" y="45161"/>
                </a:cubicBezTo>
                <a:cubicBezTo>
                  <a:pt x="40245" y="48879"/>
                  <a:pt x="35648" y="54009"/>
                  <a:pt x="29460" y="60551"/>
                </a:cubicBezTo>
                <a:cubicBezTo>
                  <a:pt x="23721" y="65971"/>
                  <a:pt x="19685" y="69645"/>
                  <a:pt x="17353" y="71572"/>
                </a:cubicBezTo>
                <a:cubicBezTo>
                  <a:pt x="15021" y="73498"/>
                  <a:pt x="13093" y="75446"/>
                  <a:pt x="11568" y="77417"/>
                </a:cubicBez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8" name="Freeform 3"/>
          <p:cNvSpPr/>
          <p:nvPr/>
        </p:nvSpPr>
        <p:spPr>
          <a:xfrm>
            <a:off x="1481373" y="5422901"/>
            <a:ext cx="6178489" cy="513136"/>
          </a:xfrm>
          <a:custGeom>
            <a:avLst/>
            <a:gdLst>
              <a:gd name="connsiteX0" fmla="*/ 12700 w 7225400"/>
              <a:gd name="connsiteY0" fmla="*/ 102702 h 565400"/>
              <a:gd name="connsiteX1" fmla="*/ 12700 w 7225400"/>
              <a:gd name="connsiteY1" fmla="*/ 102702 h 565400"/>
              <a:gd name="connsiteX2" fmla="*/ 102702 w 7225400"/>
              <a:gd name="connsiteY2" fmla="*/ 12700 h 565400"/>
              <a:gd name="connsiteX3" fmla="*/ 7122697 w 7225400"/>
              <a:gd name="connsiteY3" fmla="*/ 12700 h 565400"/>
              <a:gd name="connsiteX4" fmla="*/ 7122697 w 7225400"/>
              <a:gd name="connsiteY4" fmla="*/ 12700 h 565400"/>
              <a:gd name="connsiteX5" fmla="*/ 7212699 w 7225400"/>
              <a:gd name="connsiteY5" fmla="*/ 102702 h 565400"/>
              <a:gd name="connsiteX6" fmla="*/ 7212699 w 7225400"/>
              <a:gd name="connsiteY6" fmla="*/ 102702 h 565400"/>
              <a:gd name="connsiteX7" fmla="*/ 7212699 w 7225400"/>
              <a:gd name="connsiteY7" fmla="*/ 462698 h 565400"/>
              <a:gd name="connsiteX8" fmla="*/ 7212699 w 7225400"/>
              <a:gd name="connsiteY8" fmla="*/ 462698 h 565400"/>
              <a:gd name="connsiteX9" fmla="*/ 7122697 w 7225400"/>
              <a:gd name="connsiteY9" fmla="*/ 552700 h 565400"/>
              <a:gd name="connsiteX10" fmla="*/ 7122697 w 7225400"/>
              <a:gd name="connsiteY10" fmla="*/ 552700 h 565400"/>
              <a:gd name="connsiteX11" fmla="*/ 102702 w 7225400"/>
              <a:gd name="connsiteY11" fmla="*/ 552700 h 565400"/>
              <a:gd name="connsiteX12" fmla="*/ 102702 w 7225400"/>
              <a:gd name="connsiteY12" fmla="*/ 552700 h 565400"/>
              <a:gd name="connsiteX13" fmla="*/ 12700 w 7225400"/>
              <a:gd name="connsiteY13" fmla="*/ 462698 h 565400"/>
              <a:gd name="connsiteX14" fmla="*/ 12700 w 7225400"/>
              <a:gd name="connsiteY14" fmla="*/ 462698 h 565400"/>
              <a:gd name="connsiteX15" fmla="*/ 12700 w 7225400"/>
              <a:gd name="connsiteY15" fmla="*/ 102702 h 5654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7225400" h="565400">
                <a:moveTo>
                  <a:pt x="12700" y="102702"/>
                </a:moveTo>
                <a:lnTo>
                  <a:pt x="12700" y="102702"/>
                </a:lnTo>
                <a:cubicBezTo>
                  <a:pt x="12700" y="52995"/>
                  <a:pt x="52995" y="12700"/>
                  <a:pt x="102702" y="12700"/>
                </a:cubicBezTo>
                <a:lnTo>
                  <a:pt x="7122697" y="12700"/>
                </a:lnTo>
                <a:lnTo>
                  <a:pt x="7122697" y="12700"/>
                </a:lnTo>
                <a:cubicBezTo>
                  <a:pt x="7172403" y="12700"/>
                  <a:pt x="7212699" y="52995"/>
                  <a:pt x="7212699" y="102702"/>
                </a:cubicBezTo>
                <a:cubicBezTo>
                  <a:pt x="7212699" y="102702"/>
                  <a:pt x="7212699" y="102702"/>
                  <a:pt x="7212699" y="102702"/>
                </a:cubicBezTo>
                <a:lnTo>
                  <a:pt x="7212699" y="462698"/>
                </a:lnTo>
                <a:lnTo>
                  <a:pt x="7212699" y="462698"/>
                </a:lnTo>
                <a:cubicBezTo>
                  <a:pt x="7212699" y="512403"/>
                  <a:pt x="7172403" y="552700"/>
                  <a:pt x="7122697" y="552700"/>
                </a:cubicBezTo>
                <a:cubicBezTo>
                  <a:pt x="7122697" y="552700"/>
                  <a:pt x="7122697" y="552700"/>
                  <a:pt x="7122697" y="552700"/>
                </a:cubicBezTo>
                <a:lnTo>
                  <a:pt x="102702" y="552700"/>
                </a:lnTo>
                <a:lnTo>
                  <a:pt x="102702" y="552700"/>
                </a:lnTo>
                <a:cubicBezTo>
                  <a:pt x="52995" y="552700"/>
                  <a:pt x="12700" y="512403"/>
                  <a:pt x="12700" y="462698"/>
                </a:cubicBezTo>
                <a:cubicBezTo>
                  <a:pt x="12700" y="462698"/>
                  <a:pt x="12700" y="462698"/>
                  <a:pt x="12700" y="462698"/>
                </a:cubicBezTo>
                <a:lnTo>
                  <a:pt x="12700" y="102702"/>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9" name="Picture 3"/>
          <p:cNvPicPr>
            <a:picLocks noChangeAspect="1" noChangeArrowheads="1"/>
          </p:cNvPicPr>
          <p:nvPr/>
        </p:nvPicPr>
        <p:blipFill>
          <a:blip r:embed="rId3" cstate="print"/>
          <a:srcRect/>
          <a:stretch>
            <a:fillRect/>
          </a:stretch>
        </p:blipFill>
        <p:spPr bwMode="auto">
          <a:xfrm>
            <a:off x="2095953" y="1763486"/>
            <a:ext cx="119458" cy="92208"/>
          </a:xfrm>
          <a:prstGeom prst="rect">
            <a:avLst/>
          </a:prstGeom>
          <a:noFill/>
        </p:spPr>
      </p:pic>
      <p:pic>
        <p:nvPicPr>
          <p:cNvPr id="10" name="Picture 3"/>
          <p:cNvPicPr>
            <a:picLocks noChangeAspect="1" noChangeArrowheads="1"/>
          </p:cNvPicPr>
          <p:nvPr/>
        </p:nvPicPr>
        <p:blipFill>
          <a:blip r:embed="rId4" cstate="print"/>
          <a:srcRect/>
          <a:stretch>
            <a:fillRect/>
          </a:stretch>
        </p:blipFill>
        <p:spPr bwMode="auto">
          <a:xfrm>
            <a:off x="2095953" y="2374367"/>
            <a:ext cx="119458" cy="92208"/>
          </a:xfrm>
          <a:prstGeom prst="rect">
            <a:avLst/>
          </a:prstGeom>
          <a:noFill/>
        </p:spPr>
      </p:pic>
      <p:pic>
        <p:nvPicPr>
          <p:cNvPr id="11" name="Picture 3"/>
          <p:cNvPicPr>
            <a:picLocks noChangeAspect="1" noChangeArrowheads="1"/>
          </p:cNvPicPr>
          <p:nvPr/>
        </p:nvPicPr>
        <p:blipFill>
          <a:blip r:embed="rId5" cstate="print"/>
          <a:srcRect/>
          <a:stretch>
            <a:fillRect/>
          </a:stretch>
        </p:blipFill>
        <p:spPr bwMode="auto">
          <a:xfrm>
            <a:off x="2139392" y="2674044"/>
            <a:ext cx="76019" cy="103734"/>
          </a:xfrm>
          <a:prstGeom prst="rect">
            <a:avLst/>
          </a:prstGeom>
          <a:noFill/>
        </p:spPr>
      </p:pic>
      <p:pic>
        <p:nvPicPr>
          <p:cNvPr id="12" name="Picture 3"/>
          <p:cNvPicPr>
            <a:picLocks noChangeAspect="1" noChangeArrowheads="1"/>
          </p:cNvPicPr>
          <p:nvPr/>
        </p:nvPicPr>
        <p:blipFill>
          <a:blip r:embed="rId6" cstate="print"/>
          <a:srcRect/>
          <a:stretch>
            <a:fillRect/>
          </a:stretch>
        </p:blipFill>
        <p:spPr bwMode="auto">
          <a:xfrm>
            <a:off x="2139392" y="2985247"/>
            <a:ext cx="76019" cy="92208"/>
          </a:xfrm>
          <a:prstGeom prst="rect">
            <a:avLst/>
          </a:prstGeom>
          <a:noFill/>
        </p:spPr>
      </p:pic>
      <p:pic>
        <p:nvPicPr>
          <p:cNvPr id="13" name="Picture 3"/>
          <p:cNvPicPr>
            <a:picLocks noChangeAspect="1" noChangeArrowheads="1"/>
          </p:cNvPicPr>
          <p:nvPr/>
        </p:nvPicPr>
        <p:blipFill>
          <a:blip r:embed="rId7" cstate="print"/>
          <a:srcRect/>
          <a:stretch>
            <a:fillRect/>
          </a:stretch>
        </p:blipFill>
        <p:spPr bwMode="auto">
          <a:xfrm>
            <a:off x="2139392" y="3284925"/>
            <a:ext cx="76019" cy="103734"/>
          </a:xfrm>
          <a:prstGeom prst="rect">
            <a:avLst/>
          </a:prstGeom>
          <a:noFill/>
        </p:spPr>
      </p:pic>
      <p:pic>
        <p:nvPicPr>
          <p:cNvPr id="14" name="Picture 3"/>
          <p:cNvPicPr>
            <a:picLocks noChangeAspect="1" noChangeArrowheads="1"/>
          </p:cNvPicPr>
          <p:nvPr/>
        </p:nvPicPr>
        <p:blipFill>
          <a:blip r:embed="rId8" cstate="print"/>
          <a:srcRect/>
          <a:stretch>
            <a:fillRect/>
          </a:stretch>
        </p:blipFill>
        <p:spPr bwMode="auto">
          <a:xfrm>
            <a:off x="2139392" y="3895805"/>
            <a:ext cx="76019" cy="103734"/>
          </a:xfrm>
          <a:prstGeom prst="rect">
            <a:avLst/>
          </a:prstGeom>
          <a:noFill/>
        </p:spPr>
      </p:pic>
      <p:pic>
        <p:nvPicPr>
          <p:cNvPr id="15" name="Picture 3"/>
          <p:cNvPicPr>
            <a:picLocks noChangeAspect="1" noChangeArrowheads="1"/>
          </p:cNvPicPr>
          <p:nvPr/>
        </p:nvPicPr>
        <p:blipFill>
          <a:blip r:embed="rId9" cstate="print"/>
          <a:srcRect/>
          <a:stretch>
            <a:fillRect/>
          </a:stretch>
        </p:blipFill>
        <p:spPr bwMode="auto">
          <a:xfrm>
            <a:off x="2443468" y="4045644"/>
            <a:ext cx="228057" cy="103734"/>
          </a:xfrm>
          <a:prstGeom prst="rect">
            <a:avLst/>
          </a:prstGeom>
          <a:noFill/>
        </p:spPr>
      </p:pic>
      <p:pic>
        <p:nvPicPr>
          <p:cNvPr id="16" name="Picture 3"/>
          <p:cNvPicPr>
            <a:picLocks noChangeAspect="1" noChangeArrowheads="1"/>
          </p:cNvPicPr>
          <p:nvPr/>
        </p:nvPicPr>
        <p:blipFill>
          <a:blip r:embed="rId10" cstate="print"/>
          <a:srcRect/>
          <a:stretch>
            <a:fillRect/>
          </a:stretch>
        </p:blipFill>
        <p:spPr bwMode="auto">
          <a:xfrm>
            <a:off x="3507734" y="4045644"/>
            <a:ext cx="238917" cy="103734"/>
          </a:xfrm>
          <a:prstGeom prst="rect">
            <a:avLst/>
          </a:prstGeom>
          <a:noFill/>
        </p:spPr>
      </p:pic>
      <p:pic>
        <p:nvPicPr>
          <p:cNvPr id="17" name="Picture 3"/>
          <p:cNvPicPr>
            <a:picLocks noChangeAspect="1" noChangeArrowheads="1"/>
          </p:cNvPicPr>
          <p:nvPr/>
        </p:nvPicPr>
        <p:blipFill>
          <a:blip r:embed="rId11" cstate="print"/>
          <a:srcRect/>
          <a:stretch>
            <a:fillRect/>
          </a:stretch>
        </p:blipFill>
        <p:spPr bwMode="auto">
          <a:xfrm>
            <a:off x="4582860" y="4045644"/>
            <a:ext cx="238917" cy="103734"/>
          </a:xfrm>
          <a:prstGeom prst="rect">
            <a:avLst/>
          </a:prstGeom>
          <a:noFill/>
        </p:spPr>
      </p:pic>
      <p:pic>
        <p:nvPicPr>
          <p:cNvPr id="18" name="Picture 3"/>
          <p:cNvPicPr>
            <a:picLocks noChangeAspect="1" noChangeArrowheads="1"/>
          </p:cNvPicPr>
          <p:nvPr/>
        </p:nvPicPr>
        <p:blipFill>
          <a:blip r:embed="rId12" cstate="print"/>
          <a:srcRect/>
          <a:stretch>
            <a:fillRect/>
          </a:stretch>
        </p:blipFill>
        <p:spPr bwMode="auto">
          <a:xfrm>
            <a:off x="5657986" y="4045644"/>
            <a:ext cx="228057" cy="103734"/>
          </a:xfrm>
          <a:prstGeom prst="rect">
            <a:avLst/>
          </a:prstGeom>
          <a:noFill/>
        </p:spPr>
      </p:pic>
      <p:pic>
        <p:nvPicPr>
          <p:cNvPr id="19" name="Picture 3"/>
          <p:cNvPicPr>
            <a:picLocks noChangeAspect="1" noChangeArrowheads="1"/>
          </p:cNvPicPr>
          <p:nvPr/>
        </p:nvPicPr>
        <p:blipFill>
          <a:blip r:embed="rId13" cstate="print"/>
          <a:srcRect/>
          <a:stretch>
            <a:fillRect/>
          </a:stretch>
        </p:blipFill>
        <p:spPr bwMode="auto">
          <a:xfrm>
            <a:off x="6689672" y="4045644"/>
            <a:ext cx="304076" cy="103734"/>
          </a:xfrm>
          <a:prstGeom prst="rect">
            <a:avLst/>
          </a:prstGeom>
          <a:noFill/>
        </p:spPr>
      </p:pic>
      <p:pic>
        <p:nvPicPr>
          <p:cNvPr id="20" name="Picture 3"/>
          <p:cNvPicPr>
            <a:picLocks noChangeAspect="1" noChangeArrowheads="1"/>
          </p:cNvPicPr>
          <p:nvPr/>
        </p:nvPicPr>
        <p:blipFill>
          <a:blip r:embed="rId14" cstate="print"/>
          <a:srcRect/>
          <a:stretch>
            <a:fillRect/>
          </a:stretch>
        </p:blipFill>
        <p:spPr bwMode="auto">
          <a:xfrm>
            <a:off x="7265245" y="299678"/>
            <a:ext cx="1227164" cy="772245"/>
          </a:xfrm>
          <a:prstGeom prst="rect">
            <a:avLst/>
          </a:prstGeom>
          <a:noFill/>
        </p:spPr>
      </p:pic>
      <p:pic>
        <p:nvPicPr>
          <p:cNvPr id="21" name="Picture 3"/>
          <p:cNvPicPr>
            <a:picLocks noChangeAspect="1" noChangeArrowheads="1"/>
          </p:cNvPicPr>
          <p:nvPr/>
        </p:nvPicPr>
        <p:blipFill>
          <a:blip r:embed="rId15" cstate="print"/>
          <a:srcRect/>
          <a:stretch>
            <a:fillRect/>
          </a:stretch>
        </p:blipFill>
        <p:spPr bwMode="auto">
          <a:xfrm>
            <a:off x="7189226" y="1763486"/>
            <a:ext cx="130318" cy="92208"/>
          </a:xfrm>
          <a:prstGeom prst="rect">
            <a:avLst/>
          </a:prstGeom>
          <a:noFill/>
        </p:spPr>
      </p:pic>
      <p:pic>
        <p:nvPicPr>
          <p:cNvPr id="22" name="Picture 3"/>
          <p:cNvPicPr>
            <a:picLocks noChangeAspect="1" noChangeArrowheads="1"/>
          </p:cNvPicPr>
          <p:nvPr/>
        </p:nvPicPr>
        <p:blipFill>
          <a:blip r:embed="rId16" cstate="print"/>
          <a:srcRect/>
          <a:stretch>
            <a:fillRect/>
          </a:stretch>
        </p:blipFill>
        <p:spPr bwMode="auto">
          <a:xfrm>
            <a:off x="7189226" y="2120793"/>
            <a:ext cx="130318" cy="92208"/>
          </a:xfrm>
          <a:prstGeom prst="rect">
            <a:avLst/>
          </a:prstGeom>
          <a:noFill/>
        </p:spPr>
      </p:pic>
      <p:pic>
        <p:nvPicPr>
          <p:cNvPr id="23" name="Picture 3"/>
          <p:cNvPicPr>
            <a:picLocks noChangeAspect="1" noChangeArrowheads="1"/>
          </p:cNvPicPr>
          <p:nvPr/>
        </p:nvPicPr>
        <p:blipFill>
          <a:blip r:embed="rId17" cstate="print"/>
          <a:srcRect/>
          <a:stretch>
            <a:fillRect/>
          </a:stretch>
        </p:blipFill>
        <p:spPr bwMode="auto">
          <a:xfrm>
            <a:off x="7189226" y="2466575"/>
            <a:ext cx="130318" cy="103734"/>
          </a:xfrm>
          <a:prstGeom prst="rect">
            <a:avLst/>
          </a:prstGeom>
          <a:noFill/>
        </p:spPr>
      </p:pic>
      <p:pic>
        <p:nvPicPr>
          <p:cNvPr id="24" name="Picture 3"/>
          <p:cNvPicPr>
            <a:picLocks noChangeAspect="1" noChangeArrowheads="1"/>
          </p:cNvPicPr>
          <p:nvPr/>
        </p:nvPicPr>
        <p:blipFill>
          <a:blip r:embed="rId18" cstate="print"/>
          <a:srcRect/>
          <a:stretch>
            <a:fillRect/>
          </a:stretch>
        </p:blipFill>
        <p:spPr bwMode="auto">
          <a:xfrm>
            <a:off x="7189226" y="2823883"/>
            <a:ext cx="130318" cy="103734"/>
          </a:xfrm>
          <a:prstGeom prst="rect">
            <a:avLst/>
          </a:prstGeom>
          <a:noFill/>
        </p:spPr>
      </p:pic>
      <p:pic>
        <p:nvPicPr>
          <p:cNvPr id="25" name="Picture 3"/>
          <p:cNvPicPr>
            <a:picLocks noChangeAspect="1" noChangeArrowheads="1"/>
          </p:cNvPicPr>
          <p:nvPr/>
        </p:nvPicPr>
        <p:blipFill>
          <a:blip r:embed="rId19" cstate="print"/>
          <a:srcRect/>
          <a:stretch>
            <a:fillRect/>
          </a:stretch>
        </p:blipFill>
        <p:spPr bwMode="auto">
          <a:xfrm>
            <a:off x="7189226" y="3181190"/>
            <a:ext cx="130318" cy="103734"/>
          </a:xfrm>
          <a:prstGeom prst="rect">
            <a:avLst/>
          </a:prstGeom>
          <a:noFill/>
        </p:spPr>
      </p:pic>
      <p:pic>
        <p:nvPicPr>
          <p:cNvPr id="26" name="Picture 3"/>
          <p:cNvPicPr>
            <a:picLocks noChangeAspect="1" noChangeArrowheads="1"/>
          </p:cNvPicPr>
          <p:nvPr/>
        </p:nvPicPr>
        <p:blipFill>
          <a:blip r:embed="rId20" cstate="print"/>
          <a:srcRect/>
          <a:stretch>
            <a:fillRect/>
          </a:stretch>
        </p:blipFill>
        <p:spPr bwMode="auto">
          <a:xfrm>
            <a:off x="7200086" y="3538498"/>
            <a:ext cx="119458" cy="103734"/>
          </a:xfrm>
          <a:prstGeom prst="rect">
            <a:avLst/>
          </a:prstGeom>
          <a:noFill/>
        </p:spPr>
      </p:pic>
      <p:pic>
        <p:nvPicPr>
          <p:cNvPr id="27" name="Picture 3"/>
          <p:cNvPicPr>
            <a:picLocks noChangeAspect="1" noChangeArrowheads="1"/>
          </p:cNvPicPr>
          <p:nvPr/>
        </p:nvPicPr>
        <p:blipFill>
          <a:blip r:embed="rId21" cstate="print"/>
          <a:srcRect/>
          <a:stretch>
            <a:fillRect/>
          </a:stretch>
        </p:blipFill>
        <p:spPr bwMode="auto">
          <a:xfrm>
            <a:off x="7189226" y="3895805"/>
            <a:ext cx="65159" cy="103734"/>
          </a:xfrm>
          <a:prstGeom prst="rect">
            <a:avLst/>
          </a:prstGeom>
          <a:noFill/>
        </p:spPr>
      </p:pic>
      <p:pic>
        <p:nvPicPr>
          <p:cNvPr id="28" name="Picture 3"/>
          <p:cNvPicPr>
            <a:picLocks noChangeAspect="1" noChangeArrowheads="1"/>
          </p:cNvPicPr>
          <p:nvPr/>
        </p:nvPicPr>
        <p:blipFill>
          <a:blip r:embed="rId22" cstate="print"/>
          <a:srcRect/>
          <a:stretch>
            <a:fillRect/>
          </a:stretch>
        </p:blipFill>
        <p:spPr bwMode="auto">
          <a:xfrm>
            <a:off x="7276105" y="6316276"/>
            <a:ext cx="499553" cy="207469"/>
          </a:xfrm>
          <a:prstGeom prst="rect">
            <a:avLst/>
          </a:prstGeom>
          <a:noFill/>
        </p:spPr>
      </p:pic>
      <p:graphicFrame>
        <p:nvGraphicFramePr>
          <p:cNvPr id="29" name="表格 4"/>
          <p:cNvGraphicFramePr>
            <a:graphicFrameLocks noGrp="1"/>
          </p:cNvGraphicFramePr>
          <p:nvPr/>
        </p:nvGraphicFramePr>
        <p:xfrm>
          <a:off x="2287976" y="1810420"/>
          <a:ext cx="4880254" cy="2300072"/>
        </p:xfrm>
        <a:graphic>
          <a:graphicData uri="http://schemas.openxmlformats.org/drawingml/2006/table">
            <a:tbl>
              <a:tblPr/>
              <a:tblGrid>
                <a:gridCol w="2793943"/>
                <a:gridCol w="181782"/>
                <a:gridCol w="1454028"/>
                <a:gridCol w="181782"/>
                <a:gridCol w="268719"/>
              </a:tblGrid>
              <a:tr h="308372">
                <a:tc gridSpan="5">
                  <a:txBody>
                    <a:bodyPr/>
                    <a:lstStyle/>
                    <a:p>
                      <a:pPr algn="l"/>
                      <a:r>
                        <a:rPr lang="en-US" altLang="zh-CN" sz="1100" dirty="0" smtClean="0">
                          <a:solidFill>
                            <a:srgbClr val="666666"/>
                          </a:solidFill>
                          <a:latin typeface="Times New Roman" pitchFamily="18" charset="0"/>
                          <a:cs typeface="Times New Roman" pitchFamily="18" charset="0"/>
                        </a:rPr>
                        <a:t>Mac(leftaxis)</a:t>
                      </a:r>
                      <a:endParaRPr lang="zh-CN" altLang="en-US" sz="1100" dirty="0" smtClean="0">
                        <a:solidFill>
                          <a:srgbClr val="666666"/>
                        </a:solidFill>
                        <a:latin typeface="Times New Roman" pitchFamily="18" charset="0"/>
                        <a:cs typeface="Times New Roman" pitchFamily="18" charset="0"/>
                      </a:endParaRPr>
                    </a:p>
                  </a:txBody>
                  <a:tcPr marL="78191" marR="78191" marT="41494" marB="41494">
                    <a:lnL w="0" cmpd="sng">
                      <a:solidFill>
                        <a:srgbClr val="868686"/>
                      </a:solidFill>
                      <a:prstDash val="solid"/>
                    </a:lnL>
                    <a:lnR w="1" cap="flat" cmpd="sng" algn="ctr">
                      <a:solidFill>
                        <a:srgbClr val="868686"/>
                      </a:solidFill>
                      <a:prstDash val="solid"/>
                      <a:round/>
                      <a:headEnd type="none" w="med" len="med"/>
                      <a:tailEnd type="none" w="med" len="med"/>
                    </a:lnR>
                    <a:lnT w="1" cmpd="sng">
                      <a:solidFill>
                        <a:srgbClr val="FFFFFF"/>
                      </a:solidFill>
                      <a:prstDash val="solid"/>
                    </a:lnT>
                    <a:lnB w="1" cap="flat" cmpd="sng" algn="ctr">
                      <a:solidFill>
                        <a:srgbClr val="FFFFFF"/>
                      </a:solidFill>
                      <a:prstDash val="solid"/>
                      <a:round/>
                      <a:headEnd type="none" w="med" len="med"/>
                      <a:tailEnd type="none" w="med" len="med"/>
                    </a:lnB>
                    <a:solidFill>
                      <a:srgbClr val="FFFFFF"/>
                    </a:solidFill>
                  </a:tcPr>
                </a:tc>
                <a:tc hMerge="1">
                  <a:txBody>
                    <a:bodyPr/>
                    <a:lstStyle/>
                    <a:p>
                      <a:endParaRPr lang="zh-CN" altLang="en-US" dirty="0"/>
                    </a:p>
                  </a:txBody>
                  <a:tcPr>
                    <a:lnL w="0" cap="flat" cmpd="sng" algn="ctr">
                      <a:solidFill>
                        <a:srgbClr val="868686"/>
                      </a:solidFill>
                      <a:prstDash val="solid"/>
                      <a:round/>
                      <a:headEnd type="none" w="med" len="med"/>
                      <a:tailEnd type="none" w="med" len="med"/>
                    </a:lnL>
                    <a:lnR w="1" cap="flat" cmpd="sng" algn="ctr">
                      <a:solidFill>
                        <a:srgbClr val="868686"/>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FFF"/>
                    </a:solidFill>
                  </a:tcPr>
                </a:tc>
                <a:tc hMerge="1">
                  <a:txBody>
                    <a:bodyPr/>
                    <a:lstStyle/>
                    <a:p>
                      <a:endParaRPr lang="zh-CN" altLang="en-US" dirty="0"/>
                    </a:p>
                  </a:txBody>
                  <a:tcPr>
                    <a:lnL w="0" cap="flat" cmpd="sng" algn="ctr">
                      <a:solidFill>
                        <a:srgbClr val="868686"/>
                      </a:solidFill>
                      <a:prstDash val="solid"/>
                      <a:round/>
                      <a:headEnd type="none" w="med" len="med"/>
                      <a:tailEnd type="none" w="med" len="med"/>
                    </a:lnL>
                    <a:lnR w="1" cap="flat" cmpd="sng" algn="ctr">
                      <a:solidFill>
                        <a:srgbClr val="868686"/>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FFF"/>
                    </a:solidFill>
                  </a:tcPr>
                </a:tc>
                <a:tc hMerge="1">
                  <a:txBody>
                    <a:bodyPr/>
                    <a:lstStyle/>
                    <a:p>
                      <a:endParaRPr lang="zh-CN" altLang="en-US" dirty="0"/>
                    </a:p>
                  </a:txBody>
                  <a:tcPr>
                    <a:lnL w="0" cap="flat" cmpd="sng" algn="ctr">
                      <a:solidFill>
                        <a:srgbClr val="868686"/>
                      </a:solidFill>
                      <a:prstDash val="solid"/>
                      <a:round/>
                      <a:headEnd type="none" w="med" len="med"/>
                      <a:tailEnd type="none" w="med" len="med"/>
                    </a:lnL>
                    <a:lnR w="1" cap="flat" cmpd="sng" algn="ctr">
                      <a:solidFill>
                        <a:srgbClr val="868686"/>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FFF"/>
                    </a:solidFill>
                  </a:tcPr>
                </a:tc>
                <a:tc hMerge="1">
                  <a:txBody>
                    <a:bodyPr/>
                    <a:lstStyle/>
                    <a:p>
                      <a:endParaRPr lang="zh-CN" altLang="en-US" dirty="0"/>
                    </a:p>
                  </a:txBody>
                  <a:tcPr>
                    <a:lnL w="0" cap="flat" cmpd="sng" algn="ctr">
                      <a:solidFill>
                        <a:srgbClr val="868686"/>
                      </a:solidFill>
                      <a:prstDash val="solid"/>
                      <a:round/>
                      <a:headEnd type="none" w="med" len="med"/>
                      <a:tailEnd type="none" w="med" len="med"/>
                    </a:lnL>
                    <a:lnR w="1" cmpd="sng">
                      <a:solidFill>
                        <a:srgbClr val="868686"/>
                      </a:solidFill>
                      <a:prstDash val="soli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FFF"/>
                    </a:solidFill>
                  </a:tcPr>
                </a:tc>
              </a:tr>
              <a:tr h="331950">
                <a:tc>
                  <a:txBody>
                    <a:bodyPr/>
                    <a:lstStyle/>
                    <a:p>
                      <a:pPr algn="l"/>
                      <a:r>
                        <a:rPr lang="en-US" altLang="zh-CN" sz="1100" dirty="0" smtClean="0">
                          <a:solidFill>
                            <a:srgbClr val="666666"/>
                          </a:solidFill>
                          <a:latin typeface="Times New Roman" pitchFamily="18" charset="0"/>
                          <a:cs typeface="Times New Roman" pitchFamily="18" charset="0"/>
                        </a:rPr>
                        <a:t>iPod(rightaxis)</a:t>
                      </a:r>
                      <a:endParaRPr lang="zh-CN" altLang="en-US" sz="1100" dirty="0" smtClean="0">
                        <a:solidFill>
                          <a:srgbClr val="666666"/>
                        </a:solidFill>
                        <a:latin typeface="Times New Roman" pitchFamily="18" charset="0"/>
                        <a:cs typeface="Times New Roman" pitchFamily="18" charset="0"/>
                      </a:endParaRPr>
                    </a:p>
                  </a:txBody>
                  <a:tcPr marL="78191" marR="78191" marT="41494" marB="41494">
                    <a:lnL w="0" cap="flat" cmpd="sng" algn="ctr">
                      <a:solidFill>
                        <a:srgbClr val="868686"/>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FFF"/>
                    </a:solidFill>
                  </a:tcPr>
                </a:tc>
                <a:tc>
                  <a:txBody>
                    <a:bodyPr/>
                    <a:lstStyle/>
                    <a:p>
                      <a:endParaRPr lang="zh-CN" altLang="en-US" sz="1600" dirty="0"/>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EC008C"/>
                    </a:solidFill>
                  </a:tcPr>
                </a:tc>
                <a:tc>
                  <a:txBody>
                    <a:bodyPr/>
                    <a:lstStyle/>
                    <a:p>
                      <a:endParaRPr lang="zh-CN" altLang="en-US" sz="1600" dirty="0"/>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FFF"/>
                    </a:solidFill>
                  </a:tcPr>
                </a:tc>
                <a:tc>
                  <a:txBody>
                    <a:bodyPr/>
                    <a:lstStyle/>
                    <a:p>
                      <a:endParaRPr lang="zh-CN" altLang="en-US" sz="1600" dirty="0"/>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464C0"/>
                    </a:solidFill>
                  </a:tcPr>
                </a:tc>
                <a:tc>
                  <a:txBody>
                    <a:bodyPr/>
                    <a:lstStyle/>
                    <a:p>
                      <a:endParaRPr lang="zh-CN" altLang="en-US" sz="1600" dirty="0"/>
                    </a:p>
                  </a:txBody>
                  <a:tcPr marL="78191" marR="78191" marT="41494" marB="41494">
                    <a:lnL w="1" cap="flat" cmpd="sng" algn="ctr">
                      <a:solidFill>
                        <a:srgbClr val="FFFFFF"/>
                      </a:solidFill>
                      <a:prstDash val="solid"/>
                      <a:round/>
                      <a:headEnd type="none" w="med" len="med"/>
                      <a:tailEnd type="none" w="med" len="med"/>
                    </a:lnL>
                    <a:lnR w="1" cap="flat" cmpd="sng" algn="ctr">
                      <a:solidFill>
                        <a:srgbClr val="868686"/>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FFF"/>
                    </a:solidFill>
                  </a:tcPr>
                </a:tc>
              </a:tr>
              <a:tr h="331950">
                <a:tc>
                  <a:txBody>
                    <a:bodyPr/>
                    <a:lstStyle/>
                    <a:p>
                      <a:endParaRPr lang="zh-CN" altLang="en-US" sz="1600" dirty="0"/>
                    </a:p>
                  </a:txBody>
                  <a:tcPr marL="78191" marR="78191" marT="41494" marB="41494">
                    <a:lnL w="0" cap="flat" cmpd="sng" algn="ctr">
                      <a:solidFill>
                        <a:srgbClr val="868686"/>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303188"/>
                    </a:solidFill>
                  </a:tcPr>
                </a:tc>
                <a:tc>
                  <a:txBody>
                    <a:bodyPr/>
                    <a:lstStyle/>
                    <a:p>
                      <a:endParaRPr lang="zh-CN" altLang="en-US" sz="1600" dirty="0"/>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303188"/>
                    </a:solidFill>
                  </a:tcPr>
                </a:tc>
                <a:tc>
                  <a:txBody>
                    <a:bodyPr/>
                    <a:lstStyle/>
                    <a:p>
                      <a:endParaRPr lang="zh-CN" altLang="en-US" sz="1600" dirty="0"/>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303188"/>
                    </a:solidFill>
                  </a:tcPr>
                </a:tc>
                <a:tc>
                  <a:txBody>
                    <a:bodyPr/>
                    <a:lstStyle/>
                    <a:p>
                      <a:endParaRPr lang="zh-CN" altLang="en-US" sz="1600" dirty="0"/>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464C0"/>
                    </a:solidFill>
                  </a:tcPr>
                </a:tc>
                <a:tc>
                  <a:txBody>
                    <a:bodyPr/>
                    <a:lstStyle/>
                    <a:p>
                      <a:endParaRPr lang="zh-CN" altLang="en-US" sz="1600" dirty="0"/>
                    </a:p>
                  </a:txBody>
                  <a:tcPr marL="78191" marR="78191" marT="41494" marB="41494">
                    <a:lnL w="1" cap="flat" cmpd="sng" algn="ctr">
                      <a:solidFill>
                        <a:srgbClr val="FFFFFF"/>
                      </a:solidFill>
                      <a:prstDash val="solid"/>
                      <a:round/>
                      <a:headEnd type="none" w="med" len="med"/>
                      <a:tailEnd type="none" w="med" len="med"/>
                    </a:lnL>
                    <a:lnR w="1" cap="flat" cmpd="sng" algn="ctr">
                      <a:solidFill>
                        <a:srgbClr val="868686"/>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FFF"/>
                    </a:solidFill>
                  </a:tcPr>
                </a:tc>
              </a:tr>
              <a:tr h="331950">
                <a:tc>
                  <a:txBody>
                    <a:bodyPr/>
                    <a:lstStyle/>
                    <a:p>
                      <a:endParaRPr lang="zh-CN" altLang="en-US" sz="1600" dirty="0"/>
                    </a:p>
                  </a:txBody>
                  <a:tcPr marL="78191" marR="78191" marT="41494" marB="41494">
                    <a:lnL w="0" cap="flat" cmpd="sng" algn="ctr">
                      <a:solidFill>
                        <a:srgbClr val="868686"/>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303188"/>
                    </a:solidFill>
                  </a:tcPr>
                </a:tc>
                <a:tc>
                  <a:txBody>
                    <a:bodyPr/>
                    <a:lstStyle/>
                    <a:p>
                      <a:endParaRPr lang="zh-CN" altLang="en-US" sz="1600" dirty="0"/>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303188"/>
                    </a:solidFill>
                  </a:tcPr>
                </a:tc>
                <a:tc>
                  <a:txBody>
                    <a:bodyPr/>
                    <a:lstStyle/>
                    <a:p>
                      <a:endParaRPr lang="zh-CN" altLang="en-US" sz="1600" dirty="0"/>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303188"/>
                    </a:solidFill>
                  </a:tcPr>
                </a:tc>
                <a:tc>
                  <a:txBody>
                    <a:bodyPr/>
                    <a:lstStyle/>
                    <a:p>
                      <a:endParaRPr lang="zh-CN" altLang="en-US" sz="1600" dirty="0"/>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464C0"/>
                    </a:solidFill>
                  </a:tcPr>
                </a:tc>
                <a:tc>
                  <a:txBody>
                    <a:bodyPr/>
                    <a:lstStyle/>
                    <a:p>
                      <a:endParaRPr lang="zh-CN" altLang="en-US" sz="1600" dirty="0"/>
                    </a:p>
                  </a:txBody>
                  <a:tcPr marL="78191" marR="78191" marT="41494" marB="41494">
                    <a:lnL w="1" cap="flat" cmpd="sng" algn="ctr">
                      <a:solidFill>
                        <a:srgbClr val="FFFFFF"/>
                      </a:solidFill>
                      <a:prstDash val="solid"/>
                      <a:round/>
                      <a:headEnd type="none" w="med" len="med"/>
                      <a:tailEnd type="none" w="med" len="med"/>
                    </a:lnL>
                    <a:lnR w="1" cap="flat" cmpd="sng" algn="ctr">
                      <a:solidFill>
                        <a:srgbClr val="868686"/>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7AD196"/>
                    </a:solidFill>
                  </a:tcPr>
                </a:tc>
              </a:tr>
              <a:tr h="331950">
                <a:tc>
                  <a:txBody>
                    <a:bodyPr/>
                    <a:lstStyle/>
                    <a:p>
                      <a:endParaRPr lang="zh-CN" altLang="en-US" sz="1600" dirty="0"/>
                    </a:p>
                  </a:txBody>
                  <a:tcPr marL="78191" marR="78191" marT="41494" marB="41494">
                    <a:lnL w="0" cap="flat" cmpd="sng" algn="ctr">
                      <a:solidFill>
                        <a:srgbClr val="868686"/>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303188"/>
                    </a:solidFill>
                  </a:tcPr>
                </a:tc>
                <a:tc>
                  <a:txBody>
                    <a:bodyPr/>
                    <a:lstStyle/>
                    <a:p>
                      <a:endParaRPr lang="zh-CN" altLang="en-US" sz="1600" dirty="0"/>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303188"/>
                    </a:solidFill>
                  </a:tcPr>
                </a:tc>
                <a:tc>
                  <a:txBody>
                    <a:bodyPr/>
                    <a:lstStyle/>
                    <a:p>
                      <a:endParaRPr lang="zh-CN" altLang="en-US" sz="1600" dirty="0"/>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303188"/>
                    </a:solidFill>
                  </a:tcPr>
                </a:tc>
                <a:tc>
                  <a:txBody>
                    <a:bodyPr/>
                    <a:lstStyle/>
                    <a:p>
                      <a:endParaRPr lang="zh-CN" altLang="en-US" sz="1600" dirty="0"/>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464C0"/>
                    </a:solidFill>
                  </a:tcPr>
                </a:tc>
                <a:tc>
                  <a:txBody>
                    <a:bodyPr/>
                    <a:lstStyle/>
                    <a:p>
                      <a:endParaRPr lang="zh-CN" altLang="en-US" sz="1600" dirty="0"/>
                    </a:p>
                  </a:txBody>
                  <a:tcPr marL="78191" marR="78191" marT="41494" marB="41494">
                    <a:lnL w="1" cap="flat" cmpd="sng" algn="ctr">
                      <a:solidFill>
                        <a:srgbClr val="FFFFFF"/>
                      </a:solidFill>
                      <a:prstDash val="solid"/>
                      <a:round/>
                      <a:headEnd type="none" w="med" len="med"/>
                      <a:tailEnd type="none" w="med" len="med"/>
                    </a:lnL>
                    <a:lnR w="1" cap="flat" cmpd="sng" algn="ctr">
                      <a:solidFill>
                        <a:srgbClr val="868686"/>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7AD196"/>
                    </a:solidFill>
                  </a:tcPr>
                </a:tc>
              </a:tr>
              <a:tr h="331950">
                <a:tc>
                  <a:txBody>
                    <a:bodyPr/>
                    <a:lstStyle/>
                    <a:p>
                      <a:endParaRPr lang="zh-CN" altLang="en-US" sz="1600" dirty="0"/>
                    </a:p>
                  </a:txBody>
                  <a:tcPr marL="78191" marR="78191" marT="41494" marB="41494">
                    <a:lnL w="0" cap="flat" cmpd="sng" algn="ctr">
                      <a:solidFill>
                        <a:srgbClr val="868686"/>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303188"/>
                    </a:solidFill>
                  </a:tcPr>
                </a:tc>
                <a:tc>
                  <a:txBody>
                    <a:bodyPr/>
                    <a:lstStyle/>
                    <a:p>
                      <a:endParaRPr lang="zh-CN" altLang="en-US" sz="1600" dirty="0"/>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303188"/>
                    </a:solidFill>
                  </a:tcPr>
                </a:tc>
                <a:tc>
                  <a:txBody>
                    <a:bodyPr/>
                    <a:lstStyle/>
                    <a:p>
                      <a:endParaRPr lang="zh-CN" altLang="en-US" sz="1600" dirty="0"/>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303188"/>
                    </a:solidFill>
                  </a:tcPr>
                </a:tc>
                <a:tc>
                  <a:txBody>
                    <a:bodyPr/>
                    <a:lstStyle/>
                    <a:p>
                      <a:endParaRPr lang="zh-CN" altLang="en-US" sz="1600" dirty="0"/>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464C0"/>
                    </a:solidFill>
                  </a:tcPr>
                </a:tc>
                <a:tc>
                  <a:txBody>
                    <a:bodyPr/>
                    <a:lstStyle/>
                    <a:p>
                      <a:endParaRPr lang="zh-CN" altLang="en-US" sz="1600" dirty="0"/>
                    </a:p>
                  </a:txBody>
                  <a:tcPr marL="78191" marR="78191" marT="41494" marB="41494">
                    <a:lnL w="1" cap="flat" cmpd="sng" algn="ctr">
                      <a:solidFill>
                        <a:srgbClr val="FFFFFF"/>
                      </a:solidFill>
                      <a:prstDash val="solid"/>
                      <a:round/>
                      <a:headEnd type="none" w="med" len="med"/>
                      <a:tailEnd type="none" w="med" len="med"/>
                    </a:lnL>
                    <a:lnR w="1" cap="flat" cmpd="sng" algn="ctr">
                      <a:solidFill>
                        <a:srgbClr val="868686"/>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7AD196"/>
                    </a:solidFill>
                  </a:tcPr>
                </a:tc>
              </a:tr>
              <a:tr h="331950">
                <a:tc>
                  <a:txBody>
                    <a:bodyPr/>
                    <a:lstStyle/>
                    <a:p>
                      <a:endParaRPr lang="zh-CN" altLang="en-US" sz="1600" dirty="0"/>
                    </a:p>
                  </a:txBody>
                  <a:tcPr marL="78191" marR="78191" marT="41494" marB="41494">
                    <a:lnL w="0" cap="flat" cmpd="sng" algn="ctr">
                      <a:solidFill>
                        <a:srgbClr val="868686"/>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mpd="sng">
                      <a:solidFill>
                        <a:srgbClr val="868686"/>
                      </a:solidFill>
                      <a:prstDash val="solid"/>
                    </a:lnB>
                    <a:solidFill>
                      <a:srgbClr val="FFFFFF"/>
                    </a:solidFill>
                  </a:tcPr>
                </a:tc>
                <a:tc>
                  <a:txBody>
                    <a:bodyPr/>
                    <a:lstStyle/>
                    <a:p>
                      <a:endParaRPr lang="zh-CN" altLang="en-US" sz="1600" dirty="0"/>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868686"/>
                      </a:solidFill>
                      <a:prstDash val="solid"/>
                      <a:round/>
                      <a:headEnd type="none" w="med" len="med"/>
                      <a:tailEnd type="none" w="med" len="med"/>
                    </a:lnB>
                    <a:solidFill>
                      <a:srgbClr val="EC008C"/>
                    </a:solidFill>
                  </a:tcPr>
                </a:tc>
                <a:tc>
                  <a:txBody>
                    <a:bodyPr/>
                    <a:lstStyle/>
                    <a:p>
                      <a:endParaRPr lang="zh-CN" altLang="en-US" sz="1600" dirty="0"/>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868686"/>
                      </a:solidFill>
                      <a:prstDash val="solid"/>
                      <a:round/>
                      <a:headEnd type="none" w="med" len="med"/>
                      <a:tailEnd type="none" w="med" len="med"/>
                    </a:lnB>
                    <a:solidFill>
                      <a:srgbClr val="FFFFFF"/>
                    </a:solidFill>
                  </a:tcPr>
                </a:tc>
                <a:tc>
                  <a:txBody>
                    <a:bodyPr/>
                    <a:lstStyle/>
                    <a:p>
                      <a:endParaRPr lang="zh-CN" altLang="en-US" sz="1600" dirty="0"/>
                    </a:p>
                  </a:txBody>
                  <a:tcPr marL="78191" marR="78191" marT="41494" marB="41494">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868686"/>
                      </a:solidFill>
                      <a:prstDash val="solid"/>
                      <a:round/>
                      <a:headEnd type="none" w="med" len="med"/>
                      <a:tailEnd type="none" w="med" len="med"/>
                    </a:lnB>
                    <a:solidFill>
                      <a:srgbClr val="F464C0"/>
                    </a:solidFill>
                  </a:tcPr>
                </a:tc>
                <a:tc>
                  <a:txBody>
                    <a:bodyPr/>
                    <a:lstStyle/>
                    <a:p>
                      <a:endParaRPr lang="zh-CN" altLang="en-US" sz="1600" dirty="0"/>
                    </a:p>
                  </a:txBody>
                  <a:tcPr marL="78191" marR="78191" marT="41494" marB="41494">
                    <a:lnL w="1" cap="flat" cmpd="sng" algn="ctr">
                      <a:solidFill>
                        <a:srgbClr val="FFFFFF"/>
                      </a:solidFill>
                      <a:prstDash val="solid"/>
                      <a:round/>
                      <a:headEnd type="none" w="med" len="med"/>
                      <a:tailEnd type="none" w="med" len="med"/>
                    </a:lnL>
                    <a:lnR w="1" cap="flat" cmpd="sng" algn="ctr">
                      <a:solidFill>
                        <a:srgbClr val="868686"/>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868686"/>
                      </a:solidFill>
                      <a:prstDash val="solid"/>
                      <a:round/>
                      <a:headEnd type="none" w="med" len="med"/>
                      <a:tailEnd type="none" w="med" len="med"/>
                    </a:lnB>
                    <a:solidFill>
                      <a:srgbClr val="7AD196"/>
                    </a:solidFill>
                  </a:tcPr>
                </a:tc>
              </a:tr>
            </a:tbl>
          </a:graphicData>
        </a:graphic>
      </p:graphicFrame>
      <p:sp>
        <p:nvSpPr>
          <p:cNvPr id="2" name="TextBox 1"/>
          <p:cNvSpPr txBox="1"/>
          <p:nvPr/>
        </p:nvSpPr>
        <p:spPr>
          <a:xfrm>
            <a:off x="8166613" y="6304750"/>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23</a:t>
            </a:r>
          </a:p>
        </p:txBody>
      </p:sp>
      <p:sp>
        <p:nvSpPr>
          <p:cNvPr id="30"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31" name="TextBox 1"/>
          <p:cNvSpPr txBox="1"/>
          <p:nvPr/>
        </p:nvSpPr>
        <p:spPr>
          <a:xfrm>
            <a:off x="1281463" y="530198"/>
            <a:ext cx="3919343" cy="771448"/>
          </a:xfrm>
          <a:prstGeom prst="rect">
            <a:avLst/>
          </a:prstGeom>
          <a:noFill/>
        </p:spPr>
        <p:txBody>
          <a:bodyPr wrap="none" lIns="0" tIns="0" rIns="0" bIns="40087" rtlCol="0">
            <a:spAutoFit/>
          </a:bodyPr>
          <a:lstStyle/>
          <a:p>
            <a:pPr>
              <a:lnSpc>
                <a:spcPts val="2718"/>
              </a:lnSpc>
            </a:pPr>
            <a:r>
              <a:rPr lang="en-US" altLang="zh-CN" sz="2500" b="1" dirty="0" smtClean="0">
                <a:solidFill>
                  <a:srgbClr val="666666"/>
                </a:solidFill>
                <a:latin typeface="Times New Roman" pitchFamily="18" charset="0"/>
                <a:cs typeface="Times New Roman" pitchFamily="18" charset="0"/>
              </a:rPr>
              <a:t>Case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study:</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iPod</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and</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iPhone</a:t>
            </a:r>
          </a:p>
          <a:p>
            <a:pPr>
              <a:lnSpc>
                <a:spcPts val="2981"/>
              </a:lnSpc>
            </a:pPr>
            <a:r>
              <a:rPr lang="en-US" altLang="zh-CN" sz="2500" b="1" dirty="0" smtClean="0">
                <a:solidFill>
                  <a:srgbClr val="666666"/>
                </a:solidFill>
                <a:latin typeface="Times New Roman" pitchFamily="18" charset="0"/>
                <a:cs typeface="Times New Roman" pitchFamily="18" charset="0"/>
              </a:rPr>
              <a:t>drives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Mac</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sales</a:t>
            </a:r>
          </a:p>
        </p:txBody>
      </p:sp>
      <p:sp>
        <p:nvSpPr>
          <p:cNvPr id="1024" name="TextBox 1"/>
          <p:cNvSpPr txBox="1"/>
          <p:nvPr/>
        </p:nvSpPr>
        <p:spPr>
          <a:xfrm>
            <a:off x="738470" y="6281697"/>
            <a:ext cx="4050789" cy="245663"/>
          </a:xfrm>
          <a:prstGeom prst="rect">
            <a:avLst/>
          </a:prstGeom>
          <a:noFill/>
        </p:spPr>
        <p:txBody>
          <a:bodyPr wrap="none" lIns="0" tIns="0" rIns="0" bIns="40087" rtlCol="0">
            <a:spAutoFit/>
          </a:bodyPr>
          <a:lstStyle/>
          <a:p>
            <a:pPr>
              <a:lnSpc>
                <a:spcPts val="701"/>
              </a:lnSpc>
            </a:pPr>
            <a:r>
              <a:rPr lang="en-US" altLang="zh-CN" sz="500" dirty="0" smtClean="0">
                <a:solidFill>
                  <a:srgbClr val="666666"/>
                </a:solidFill>
                <a:latin typeface="Times New Roman" pitchFamily="18" charset="0"/>
                <a:cs typeface="Times New Roman" pitchFamily="18" charset="0"/>
              </a:rPr>
              <a:t>1</a:t>
            </a:r>
            <a:r>
              <a:rPr lang="en-US" altLang="zh-CN" sz="700" i="1" dirty="0" smtClean="0">
                <a:solidFill>
                  <a:srgbClr val="666666"/>
                </a:solidFill>
                <a:latin typeface="Times New Roman" pitchFamily="18" charset="0"/>
                <a:cs typeface="Times New Roman" pitchFamily="18" charset="0"/>
              </a:rPr>
              <a:t>Halo</a:t>
            </a:r>
            <a:r>
              <a:rPr lang="en-US" altLang="zh-CN" sz="700" dirty="0" smtClean="0">
                <a:latin typeface="Times New Roman" pitchFamily="18" charset="0"/>
                <a:cs typeface="Times New Roman" pitchFamily="18" charset="0"/>
              </a:rPr>
              <a:t> </a:t>
            </a:r>
            <a:r>
              <a:rPr lang="en-US" altLang="zh-CN" sz="700" i="1" dirty="0" smtClean="0">
                <a:solidFill>
                  <a:srgbClr val="666666"/>
                </a:solidFill>
                <a:latin typeface="Times New Roman" pitchFamily="18" charset="0"/>
                <a:cs typeface="Times New Roman" pitchFamily="18" charset="0"/>
              </a:rPr>
              <a:t>effect</a:t>
            </a:r>
            <a:r>
              <a:rPr lang="en-US" altLang="zh-CN" sz="700" dirty="0" smtClean="0">
                <a:solidFill>
                  <a:srgbClr val="666666"/>
                </a:solidFill>
                <a:latin typeface="Times New Roman" pitchFamily="18" charset="0"/>
                <a:cs typeface="Times New Roman" pitchFamily="18" charset="0"/>
              </a:rPr>
              <a:t>:</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e.g.</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a</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product</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(the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iPod)</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has</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positive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effects</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on</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our</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perception</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of</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something</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else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(the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Apple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brand)</a:t>
            </a:r>
          </a:p>
          <a:p>
            <a:pPr>
              <a:lnSpc>
                <a:spcPts val="877"/>
              </a:lnSpc>
            </a:pPr>
            <a:r>
              <a:rPr lang="en-US" altLang="zh-CN" sz="700" dirty="0" smtClean="0">
                <a:solidFill>
                  <a:srgbClr val="666666"/>
                </a:solidFill>
                <a:latin typeface="Times New Roman" pitchFamily="18" charset="0"/>
                <a:cs typeface="Times New Roman" pitchFamily="18" charset="0"/>
              </a:rPr>
              <a:t>Source: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Apple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annual</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reports,</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Oppenheimer</a:t>
            </a:r>
          </a:p>
        </p:txBody>
      </p:sp>
      <p:sp>
        <p:nvSpPr>
          <p:cNvPr id="1025" name="TextBox 1"/>
          <p:cNvSpPr txBox="1"/>
          <p:nvPr/>
        </p:nvSpPr>
        <p:spPr>
          <a:xfrm>
            <a:off x="7449862" y="1809590"/>
            <a:ext cx="362279" cy="284135"/>
          </a:xfrm>
          <a:prstGeom prst="rect">
            <a:avLst/>
          </a:prstGeom>
          <a:noFill/>
        </p:spPr>
        <p:txBody>
          <a:bodyPr wrap="none" lIns="0" tIns="0" rIns="0" bIns="40087" rtlCol="0">
            <a:spAutoFit/>
          </a:bodyPr>
          <a:lstStyle/>
          <a:p>
            <a:pPr>
              <a:lnSpc>
                <a:spcPts val="877"/>
              </a:lnSpc>
            </a:pPr>
            <a:r>
              <a:rPr lang="en-US" altLang="zh-CN" sz="800" dirty="0" smtClean="0">
                <a:solidFill>
                  <a:srgbClr val="666666"/>
                </a:solidFill>
                <a:latin typeface="Times New Roman" pitchFamily="18" charset="0"/>
                <a:cs typeface="Times New Roman" pitchFamily="18" charset="0"/>
              </a:rPr>
              <a:t>iPod</a:t>
            </a:r>
            <a:r>
              <a:rPr lang="en-US" altLang="zh-CN" sz="800" dirty="0" smtClean="0">
                <a:latin typeface="Times New Roman" pitchFamily="18" charset="0"/>
                <a:cs typeface="Times New Roman" pitchFamily="18" charset="0"/>
              </a:rPr>
              <a:t> </a:t>
            </a:r>
            <a:r>
              <a:rPr lang="en-US" altLang="zh-CN" sz="800" dirty="0" smtClean="0">
                <a:solidFill>
                  <a:srgbClr val="666666"/>
                </a:solidFill>
                <a:latin typeface="Times New Roman" pitchFamily="18" charset="0"/>
                <a:cs typeface="Times New Roman" pitchFamily="18" charset="0"/>
              </a:rPr>
              <a:t>and</a:t>
            </a:r>
          </a:p>
          <a:p>
            <a:pPr>
              <a:lnSpc>
                <a:spcPts val="964"/>
              </a:lnSpc>
            </a:pPr>
            <a:r>
              <a:rPr lang="en-US" altLang="zh-CN" sz="800" dirty="0" smtClean="0">
                <a:solidFill>
                  <a:srgbClr val="666666"/>
                </a:solidFill>
                <a:latin typeface="Times New Roman" pitchFamily="18" charset="0"/>
                <a:cs typeface="Times New Roman" pitchFamily="18" charset="0"/>
              </a:rPr>
              <a:t>iPhone</a:t>
            </a:r>
          </a:p>
        </p:txBody>
      </p:sp>
      <p:sp>
        <p:nvSpPr>
          <p:cNvPr id="1026" name="TextBox 1"/>
          <p:cNvSpPr txBox="1"/>
          <p:nvPr/>
        </p:nvSpPr>
        <p:spPr>
          <a:xfrm>
            <a:off x="1650698" y="1809590"/>
            <a:ext cx="372218" cy="284135"/>
          </a:xfrm>
          <a:prstGeom prst="rect">
            <a:avLst/>
          </a:prstGeom>
          <a:noFill/>
        </p:spPr>
        <p:txBody>
          <a:bodyPr wrap="none" lIns="0" tIns="0" rIns="0" bIns="40087" rtlCol="0">
            <a:spAutoFit/>
          </a:bodyPr>
          <a:lstStyle/>
          <a:p>
            <a:pPr>
              <a:lnSpc>
                <a:spcPts val="877"/>
              </a:lnSpc>
              <a:tabLst>
                <a:tab pos="189301" algn="l"/>
              </a:tabLst>
            </a:pPr>
            <a:r>
              <a:rPr lang="en-US" altLang="zh-CN" dirty="0" smtClean="0"/>
              <a:t>	</a:t>
            </a:r>
            <a:r>
              <a:rPr lang="en-US" altLang="zh-CN" sz="800" dirty="0" smtClean="0">
                <a:solidFill>
                  <a:srgbClr val="666666"/>
                </a:solidFill>
                <a:latin typeface="Times New Roman" pitchFamily="18" charset="0"/>
                <a:cs typeface="Times New Roman" pitchFamily="18" charset="0"/>
              </a:rPr>
              <a:t>Mac</a:t>
            </a:r>
          </a:p>
          <a:p>
            <a:pPr>
              <a:lnSpc>
                <a:spcPts val="964"/>
              </a:lnSpc>
              <a:tabLst>
                <a:tab pos="189301" algn="l"/>
              </a:tabLst>
            </a:pPr>
            <a:r>
              <a:rPr lang="en-US" altLang="zh-CN" sz="800" dirty="0" smtClean="0">
                <a:solidFill>
                  <a:srgbClr val="666666"/>
                </a:solidFill>
                <a:latin typeface="Times New Roman" pitchFamily="18" charset="0"/>
                <a:cs typeface="Times New Roman" pitchFamily="18" charset="0"/>
              </a:rPr>
              <a:t>sales,</a:t>
            </a:r>
            <a:r>
              <a:rPr lang="en-US" altLang="zh-CN" sz="800" dirty="0" smtClean="0">
                <a:latin typeface="Times New Roman" pitchFamily="18" charset="0"/>
                <a:cs typeface="Times New Roman" pitchFamily="18" charset="0"/>
              </a:rPr>
              <a:t> </a:t>
            </a:r>
            <a:r>
              <a:rPr lang="en-US" altLang="zh-CN" sz="800" dirty="0" smtClean="0">
                <a:solidFill>
                  <a:srgbClr val="666666"/>
                </a:solidFill>
                <a:latin typeface="Times New Roman" pitchFamily="18" charset="0"/>
                <a:cs typeface="Times New Roman" pitchFamily="18" charset="0"/>
              </a:rPr>
              <a:t>m</a:t>
            </a:r>
          </a:p>
        </p:txBody>
      </p:sp>
      <p:sp>
        <p:nvSpPr>
          <p:cNvPr id="1028" name="TextBox 1"/>
          <p:cNvSpPr txBox="1"/>
          <p:nvPr/>
        </p:nvSpPr>
        <p:spPr>
          <a:xfrm>
            <a:off x="1911335" y="2201476"/>
            <a:ext cx="6760184" cy="4221110"/>
          </a:xfrm>
          <a:prstGeom prst="rect">
            <a:avLst/>
          </a:prstGeom>
          <a:noFill/>
        </p:spPr>
        <p:txBody>
          <a:bodyPr wrap="none" lIns="0" tIns="0" rIns="0" bIns="40087" rtlCol="0">
            <a:spAutoFit/>
          </a:bodyPr>
          <a:lstStyle/>
          <a:p>
            <a:pPr>
              <a:lnSpc>
                <a:spcPts val="877"/>
              </a:lnSpc>
              <a:tabLst>
                <a:tab pos="356332" algn="l"/>
                <a:tab pos="5679034" algn="l"/>
                <a:tab pos="6380561" algn="l"/>
              </a:tabLst>
            </a:pPr>
            <a:r>
              <a:rPr lang="en-US" altLang="zh-CN" dirty="0" smtClean="0"/>
              <a:t>		</a:t>
            </a:r>
            <a:r>
              <a:rPr lang="en-US" altLang="zh-CN" sz="800" dirty="0" smtClean="0">
                <a:solidFill>
                  <a:srgbClr val="666666"/>
                </a:solidFill>
                <a:latin typeface="Times New Roman" pitchFamily="18" charset="0"/>
                <a:cs typeface="Times New Roman" pitchFamily="18" charset="0"/>
              </a:rPr>
              <a:t>sales,</a:t>
            </a:r>
            <a:r>
              <a:rPr lang="en-US" altLang="zh-CN" sz="800" dirty="0" smtClean="0">
                <a:latin typeface="Times New Roman" pitchFamily="18" charset="0"/>
                <a:cs typeface="Times New Roman" pitchFamily="18" charset="0"/>
              </a:rPr>
              <a:t> </a:t>
            </a:r>
            <a:r>
              <a:rPr lang="en-US" altLang="zh-CN" sz="800" dirty="0" smtClean="0">
                <a:solidFill>
                  <a:srgbClr val="666666"/>
                </a:solidFill>
                <a:latin typeface="Times New Roman" pitchFamily="18" charset="0"/>
                <a:cs typeface="Times New Roman" pitchFamily="18" charset="0"/>
              </a:rPr>
              <a:t>m</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666"/>
              </a:lnSpc>
              <a:tabLst>
                <a:tab pos="356332" algn="l"/>
                <a:tab pos="5679034" algn="l"/>
                <a:tab pos="6380561" algn="l"/>
              </a:tabLst>
            </a:pPr>
            <a:r>
              <a:rPr lang="en-US" altLang="zh-CN" dirty="0" smtClean="0"/>
              <a:t>	</a:t>
            </a:r>
            <a:r>
              <a:rPr lang="en-US" altLang="zh-CN" sz="1200" i="1" dirty="0" smtClean="0">
                <a:solidFill>
                  <a:srgbClr val="666666"/>
                </a:solidFill>
                <a:latin typeface="Times New Roman" pitchFamily="18" charset="0"/>
                <a:cs typeface="Times New Roman" pitchFamily="18" charset="0"/>
              </a:rPr>
              <a:t>Halo</a:t>
            </a:r>
            <a:r>
              <a:rPr lang="en-US" altLang="zh-CN" sz="1200" dirty="0" smtClean="0">
                <a:latin typeface="Times New Roman" pitchFamily="18" charset="0"/>
                <a:cs typeface="Times New Roman" pitchFamily="18" charset="0"/>
              </a:rPr>
              <a:t> </a:t>
            </a:r>
            <a:r>
              <a:rPr lang="en-US" altLang="zh-CN" sz="1200" i="1" dirty="0" smtClean="0">
                <a:solidFill>
                  <a:srgbClr val="666666"/>
                </a:solidFill>
                <a:latin typeface="Times New Roman" pitchFamily="18" charset="0"/>
                <a:cs typeface="Times New Roman" pitchFamily="18" charset="0"/>
              </a:rPr>
              <a:t>effect</a:t>
            </a:r>
            <a:r>
              <a:rPr lang="en-US" altLang="zh-CN" sz="800" dirty="0" smtClean="0">
                <a:solidFill>
                  <a:srgbClr val="666666"/>
                </a:solidFill>
                <a:latin typeface="Times New Roman" pitchFamily="18" charset="0"/>
                <a:cs typeface="Times New Roman" pitchFamily="18" charset="0"/>
              </a:rPr>
              <a:t>1</a:t>
            </a:r>
            <a:r>
              <a:rPr lang="en-US" altLang="zh-CN" sz="1200" dirty="0" smtClean="0">
                <a:solidFill>
                  <a:srgbClr val="666666"/>
                </a:solidFill>
                <a:latin typeface="Times New Roman" pitchFamily="18" charset="0"/>
                <a:cs typeface="Times New Roman" pitchFamily="18" charset="0"/>
              </a:rPr>
              <a: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seamless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experience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with</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mobile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devices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requires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Mac</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017"/>
              </a:lnSpc>
              <a:tabLst>
                <a:tab pos="356332" algn="l"/>
                <a:tab pos="5679034" algn="l"/>
                <a:tab pos="6380561" algn="l"/>
              </a:tabLst>
            </a:pPr>
            <a:r>
              <a:rPr lang="en-US" altLang="zh-CN" sz="1400" b="1" dirty="0" smtClean="0">
                <a:solidFill>
                  <a:srgbClr val="666666"/>
                </a:solidFill>
                <a:latin typeface="Times New Roman" pitchFamily="18" charset="0"/>
                <a:cs typeface="Times New Roman" pitchFamily="18" charset="0"/>
              </a:rPr>
              <a:t>40</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of</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Apple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revenues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comes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from</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Mac</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sales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(desktop</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and</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laptop).</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964"/>
              </a:lnSpc>
              <a:tabLst>
                <a:tab pos="356332" algn="l"/>
                <a:tab pos="5679034" algn="l"/>
                <a:tab pos="6380561" algn="l"/>
              </a:tabLst>
            </a:pPr>
            <a:r>
              <a:rPr lang="en-US" altLang="zh-CN" dirty="0" smtClean="0"/>
              <a:t>			</a:t>
            </a:r>
            <a:r>
              <a:rPr lang="en-US" altLang="zh-CN" sz="900" dirty="0" smtClean="0">
                <a:solidFill>
                  <a:srgbClr val="B2B2B2"/>
                </a:solidFill>
                <a:latin typeface="Times New Roman" pitchFamily="18" charset="0"/>
                <a:cs typeface="Times New Roman" pitchFamily="18" charset="0"/>
              </a:rPr>
              <a:t>..…….</a:t>
            </a:r>
          </a:p>
        </p:txBody>
      </p:sp>
      <p:sp>
        <p:nvSpPr>
          <p:cNvPr id="38" name="投影片編號版面配置區 37"/>
          <p:cNvSpPr>
            <a:spLocks noGrp="1"/>
          </p:cNvSpPr>
          <p:nvPr>
            <p:ph type="sldNum" sz="quarter" idx="12"/>
          </p:nvPr>
        </p:nvSpPr>
        <p:spPr/>
        <p:txBody>
          <a:bodyPr/>
          <a:lstStyle/>
          <a:p>
            <a:pPr>
              <a:defRPr/>
            </a:pPr>
            <a:fld id="{8278A42D-3233-4C27-8266-CD8F709F771F}" type="slidenum">
              <a:rPr lang="en-US" altLang="zh-TW" smtClean="0"/>
              <a:pPr>
                <a:defRPr/>
              </a:pPr>
              <a:t>82</a:t>
            </a:fld>
            <a:endParaRPr lang="en-US" altLang="zh-TW"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2128870" y="2192911"/>
            <a:ext cx="4880052" cy="2342774"/>
          </a:xfrm>
          <a:custGeom>
            <a:avLst/>
            <a:gdLst>
              <a:gd name="connsiteX0" fmla="*/ 6350 w 5706950"/>
              <a:gd name="connsiteY0" fmla="*/ 6350 h 2581390"/>
              <a:gd name="connsiteX1" fmla="*/ 6350 w 5706950"/>
              <a:gd name="connsiteY1" fmla="*/ 2575040 h 2581390"/>
              <a:gd name="connsiteX2" fmla="*/ 5700600 w 5706950"/>
              <a:gd name="connsiteY2" fmla="*/ 2575040 h 2581390"/>
              <a:gd name="connsiteX3" fmla="*/ 5700600 w 5706950"/>
              <a:gd name="connsiteY3" fmla="*/ 6350 h 2581390"/>
              <a:gd name="connsiteX4" fmla="*/ 6350 w 5706950"/>
              <a:gd name="connsiteY4" fmla="*/ 6350 h 258139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5706950" h="2581390">
                <a:moveTo>
                  <a:pt x="6350" y="6350"/>
                </a:moveTo>
                <a:lnTo>
                  <a:pt x="6350" y="2575040"/>
                </a:lnTo>
                <a:lnTo>
                  <a:pt x="5700600" y="2575040"/>
                </a:lnTo>
                <a:lnTo>
                  <a:pt x="5700600" y="6350"/>
                </a:lnTo>
                <a:lnTo>
                  <a:pt x="6350" y="6350"/>
                </a:lnTo>
              </a:path>
            </a:pathLst>
          </a:custGeom>
          <a:solidFill>
            <a:srgbClr val="FFFFFF">
              <a:alpha val="100000"/>
            </a:srgbClr>
          </a:solidFill>
          <a:ln w="12700">
            <a:solidFill>
              <a:srgbClr val="FFFFFF">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5" name="Freeform 3"/>
          <p:cNvSpPr/>
          <p:nvPr/>
        </p:nvSpPr>
        <p:spPr>
          <a:xfrm>
            <a:off x="2442013" y="2273173"/>
            <a:ext cx="4284738" cy="2014430"/>
          </a:xfrm>
          <a:custGeom>
            <a:avLst/>
            <a:gdLst>
              <a:gd name="connsiteX0" fmla="*/ 6350 w 5010763"/>
              <a:gd name="connsiteY0" fmla="*/ 6350 h 2219603"/>
              <a:gd name="connsiteX1" fmla="*/ 6350 w 5010763"/>
              <a:gd name="connsiteY1" fmla="*/ 2213253 h 2219603"/>
              <a:gd name="connsiteX2" fmla="*/ 5004412 w 5010763"/>
              <a:gd name="connsiteY2" fmla="*/ 2213253 h 2219603"/>
              <a:gd name="connsiteX3" fmla="*/ 5004412 w 5010763"/>
              <a:gd name="connsiteY3" fmla="*/ 6350 h 2219603"/>
              <a:gd name="connsiteX4" fmla="*/ 6350 w 5010763"/>
              <a:gd name="connsiteY4" fmla="*/ 6350 h 221960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5010763" h="2219603">
                <a:moveTo>
                  <a:pt x="6350" y="6350"/>
                </a:moveTo>
                <a:lnTo>
                  <a:pt x="6350" y="2213253"/>
                </a:lnTo>
                <a:lnTo>
                  <a:pt x="5004412" y="2213253"/>
                </a:lnTo>
                <a:lnTo>
                  <a:pt x="5004412" y="6350"/>
                </a:lnTo>
                <a:lnTo>
                  <a:pt x="6350" y="6350"/>
                </a:lnTo>
              </a:path>
            </a:pathLst>
          </a:custGeom>
          <a:solidFill>
            <a:srgbClr val="FFFFFF">
              <a:alpha val="100000"/>
            </a:srgbClr>
          </a:solidFill>
          <a:ln w="12700">
            <a:solidFill>
              <a:srgbClr val="FFFFFF">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6" name="Freeform 3"/>
          <p:cNvSpPr/>
          <p:nvPr/>
        </p:nvSpPr>
        <p:spPr>
          <a:xfrm>
            <a:off x="2600304" y="3882064"/>
            <a:ext cx="224209" cy="405539"/>
          </a:xfrm>
          <a:custGeom>
            <a:avLst/>
            <a:gdLst>
              <a:gd name="connsiteX0" fmla="*/ 6350 w 262200"/>
              <a:gd name="connsiteY0" fmla="*/ 6350 h 446844"/>
              <a:gd name="connsiteX1" fmla="*/ 255850 w 262200"/>
              <a:gd name="connsiteY1" fmla="*/ 6350 h 446844"/>
              <a:gd name="connsiteX2" fmla="*/ 255850 w 262200"/>
              <a:gd name="connsiteY2" fmla="*/ 440494 h 446844"/>
              <a:gd name="connsiteX3" fmla="*/ 6350 w 262200"/>
              <a:gd name="connsiteY3" fmla="*/ 440494 h 446844"/>
              <a:gd name="connsiteX4" fmla="*/ 6350 w 262200"/>
              <a:gd name="connsiteY4" fmla="*/ 6350 h 44684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2200" h="446844">
                <a:moveTo>
                  <a:pt x="6350" y="6350"/>
                </a:moveTo>
                <a:lnTo>
                  <a:pt x="255850" y="6350"/>
                </a:lnTo>
                <a:lnTo>
                  <a:pt x="255850" y="440494"/>
                </a:lnTo>
                <a:lnTo>
                  <a:pt x="6350" y="440494"/>
                </a:lnTo>
                <a:lnTo>
                  <a:pt x="6350" y="6350"/>
                </a:lnTo>
              </a:path>
            </a:pathLst>
          </a:custGeom>
          <a:solidFill>
            <a:srgbClr val="303188">
              <a:alpha val="10000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7" name="Freeform 3"/>
          <p:cNvSpPr/>
          <p:nvPr/>
        </p:nvSpPr>
        <p:spPr>
          <a:xfrm>
            <a:off x="3133679" y="3473456"/>
            <a:ext cx="227650" cy="814147"/>
          </a:xfrm>
          <a:custGeom>
            <a:avLst/>
            <a:gdLst>
              <a:gd name="connsiteX0" fmla="*/ 6350 w 266224"/>
              <a:gd name="connsiteY0" fmla="*/ 6350 h 897069"/>
              <a:gd name="connsiteX1" fmla="*/ 259874 w 266224"/>
              <a:gd name="connsiteY1" fmla="*/ 6350 h 897069"/>
              <a:gd name="connsiteX2" fmla="*/ 259874 w 266224"/>
              <a:gd name="connsiteY2" fmla="*/ 890719 h 897069"/>
              <a:gd name="connsiteX3" fmla="*/ 6350 w 266224"/>
              <a:gd name="connsiteY3" fmla="*/ 890719 h 897069"/>
              <a:gd name="connsiteX4" fmla="*/ 6350 w 266224"/>
              <a:gd name="connsiteY4" fmla="*/ 6350 h 89706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6224" h="897069">
                <a:moveTo>
                  <a:pt x="6350" y="6350"/>
                </a:moveTo>
                <a:lnTo>
                  <a:pt x="259874" y="6350"/>
                </a:lnTo>
                <a:lnTo>
                  <a:pt x="259874" y="890719"/>
                </a:lnTo>
                <a:lnTo>
                  <a:pt x="6350" y="890719"/>
                </a:lnTo>
                <a:lnTo>
                  <a:pt x="6350" y="6350"/>
                </a:lnTo>
              </a:path>
            </a:pathLst>
          </a:custGeom>
          <a:solidFill>
            <a:srgbClr val="303188">
              <a:alpha val="10000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8" name="Freeform 3"/>
          <p:cNvSpPr/>
          <p:nvPr/>
        </p:nvSpPr>
        <p:spPr>
          <a:xfrm>
            <a:off x="3670494" y="3130518"/>
            <a:ext cx="224209" cy="1157085"/>
          </a:xfrm>
          <a:custGeom>
            <a:avLst/>
            <a:gdLst>
              <a:gd name="connsiteX0" fmla="*/ 6350 w 262200"/>
              <a:gd name="connsiteY0" fmla="*/ 6350 h 1274936"/>
              <a:gd name="connsiteX1" fmla="*/ 255850 w 262200"/>
              <a:gd name="connsiteY1" fmla="*/ 6350 h 1274936"/>
              <a:gd name="connsiteX2" fmla="*/ 255850 w 262200"/>
              <a:gd name="connsiteY2" fmla="*/ 1268586 h 1274936"/>
              <a:gd name="connsiteX3" fmla="*/ 6350 w 262200"/>
              <a:gd name="connsiteY3" fmla="*/ 1268586 h 1274936"/>
              <a:gd name="connsiteX4" fmla="*/ 6350 w 262200"/>
              <a:gd name="connsiteY4" fmla="*/ 6350 h 127493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2200" h="1274936">
                <a:moveTo>
                  <a:pt x="6350" y="6350"/>
                </a:moveTo>
                <a:lnTo>
                  <a:pt x="255850" y="6350"/>
                </a:lnTo>
                <a:lnTo>
                  <a:pt x="255850" y="1268586"/>
                </a:lnTo>
                <a:lnTo>
                  <a:pt x="6350" y="1268586"/>
                </a:lnTo>
                <a:lnTo>
                  <a:pt x="6350" y="6350"/>
                </a:lnTo>
              </a:path>
            </a:pathLst>
          </a:custGeom>
          <a:solidFill>
            <a:srgbClr val="303188">
              <a:alpha val="10000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9" name="Freeform 3"/>
          <p:cNvSpPr/>
          <p:nvPr/>
        </p:nvSpPr>
        <p:spPr>
          <a:xfrm>
            <a:off x="4203869" y="2911622"/>
            <a:ext cx="224210" cy="1375981"/>
          </a:xfrm>
          <a:custGeom>
            <a:avLst/>
            <a:gdLst>
              <a:gd name="connsiteX0" fmla="*/ 6350 w 262201"/>
              <a:gd name="connsiteY0" fmla="*/ 6350 h 1516127"/>
              <a:gd name="connsiteX1" fmla="*/ 255851 w 262201"/>
              <a:gd name="connsiteY1" fmla="*/ 6350 h 1516127"/>
              <a:gd name="connsiteX2" fmla="*/ 255851 w 262201"/>
              <a:gd name="connsiteY2" fmla="*/ 1509777 h 1516127"/>
              <a:gd name="connsiteX3" fmla="*/ 6350 w 262201"/>
              <a:gd name="connsiteY3" fmla="*/ 1509777 h 1516127"/>
              <a:gd name="connsiteX4" fmla="*/ 6350 w 262201"/>
              <a:gd name="connsiteY4" fmla="*/ 6350 h 151612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2201" h="1516127">
                <a:moveTo>
                  <a:pt x="6350" y="6350"/>
                </a:moveTo>
                <a:lnTo>
                  <a:pt x="255851" y="6350"/>
                </a:lnTo>
                <a:lnTo>
                  <a:pt x="255851" y="1509777"/>
                </a:lnTo>
                <a:lnTo>
                  <a:pt x="6350" y="1509777"/>
                </a:lnTo>
                <a:lnTo>
                  <a:pt x="6350" y="6350"/>
                </a:lnTo>
              </a:path>
            </a:pathLst>
          </a:custGeom>
          <a:solidFill>
            <a:srgbClr val="303188">
              <a:alpha val="10000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0" name="Freeform 3"/>
          <p:cNvSpPr/>
          <p:nvPr/>
        </p:nvSpPr>
        <p:spPr>
          <a:xfrm>
            <a:off x="4737243" y="2864195"/>
            <a:ext cx="224210" cy="1423409"/>
          </a:xfrm>
          <a:custGeom>
            <a:avLst/>
            <a:gdLst>
              <a:gd name="connsiteX0" fmla="*/ 6350 w 262201"/>
              <a:gd name="connsiteY0" fmla="*/ 6350 h 1568386"/>
              <a:gd name="connsiteX1" fmla="*/ 255851 w 262201"/>
              <a:gd name="connsiteY1" fmla="*/ 6350 h 1568386"/>
              <a:gd name="connsiteX2" fmla="*/ 255851 w 262201"/>
              <a:gd name="connsiteY2" fmla="*/ 1562036 h 1568386"/>
              <a:gd name="connsiteX3" fmla="*/ 6350 w 262201"/>
              <a:gd name="connsiteY3" fmla="*/ 1562036 h 1568386"/>
              <a:gd name="connsiteX4" fmla="*/ 6350 w 262201"/>
              <a:gd name="connsiteY4" fmla="*/ 6350 h 1568386"/>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2201" h="1568386">
                <a:moveTo>
                  <a:pt x="6350" y="6350"/>
                </a:moveTo>
                <a:lnTo>
                  <a:pt x="255851" y="6350"/>
                </a:lnTo>
                <a:lnTo>
                  <a:pt x="255851" y="1562036"/>
                </a:lnTo>
                <a:lnTo>
                  <a:pt x="6350" y="1562036"/>
                </a:lnTo>
                <a:lnTo>
                  <a:pt x="6350" y="6350"/>
                </a:lnTo>
              </a:path>
            </a:pathLst>
          </a:custGeom>
          <a:solidFill>
            <a:srgbClr val="303188">
              <a:alpha val="10000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1" name="Freeform 3"/>
          <p:cNvSpPr/>
          <p:nvPr/>
        </p:nvSpPr>
        <p:spPr>
          <a:xfrm>
            <a:off x="5270618" y="2907974"/>
            <a:ext cx="224210" cy="1379630"/>
          </a:xfrm>
          <a:custGeom>
            <a:avLst/>
            <a:gdLst>
              <a:gd name="connsiteX0" fmla="*/ 6350 w 262201"/>
              <a:gd name="connsiteY0" fmla="*/ 6350 h 1520148"/>
              <a:gd name="connsiteX1" fmla="*/ 255851 w 262201"/>
              <a:gd name="connsiteY1" fmla="*/ 6350 h 1520148"/>
              <a:gd name="connsiteX2" fmla="*/ 255851 w 262201"/>
              <a:gd name="connsiteY2" fmla="*/ 1513798 h 1520148"/>
              <a:gd name="connsiteX3" fmla="*/ 6350 w 262201"/>
              <a:gd name="connsiteY3" fmla="*/ 1513798 h 1520148"/>
              <a:gd name="connsiteX4" fmla="*/ 6350 w 262201"/>
              <a:gd name="connsiteY4" fmla="*/ 6350 h 152014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2201" h="1520148">
                <a:moveTo>
                  <a:pt x="6350" y="6350"/>
                </a:moveTo>
                <a:lnTo>
                  <a:pt x="255851" y="6350"/>
                </a:lnTo>
                <a:lnTo>
                  <a:pt x="255851" y="1513798"/>
                </a:lnTo>
                <a:lnTo>
                  <a:pt x="6350" y="1513798"/>
                </a:lnTo>
                <a:lnTo>
                  <a:pt x="6350" y="6350"/>
                </a:lnTo>
              </a:path>
            </a:pathLst>
          </a:custGeom>
          <a:solidFill>
            <a:srgbClr val="303188">
              <a:alpha val="10000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2" name="Freeform 3"/>
          <p:cNvSpPr/>
          <p:nvPr/>
        </p:nvSpPr>
        <p:spPr>
          <a:xfrm>
            <a:off x="5807433" y="2729208"/>
            <a:ext cx="224210" cy="1558395"/>
          </a:xfrm>
          <a:custGeom>
            <a:avLst/>
            <a:gdLst>
              <a:gd name="connsiteX0" fmla="*/ 6350 w 262201"/>
              <a:gd name="connsiteY0" fmla="*/ 6350 h 1717120"/>
              <a:gd name="connsiteX1" fmla="*/ 255851 w 262201"/>
              <a:gd name="connsiteY1" fmla="*/ 6350 h 1717120"/>
              <a:gd name="connsiteX2" fmla="*/ 255851 w 262201"/>
              <a:gd name="connsiteY2" fmla="*/ 1710770 h 1717120"/>
              <a:gd name="connsiteX3" fmla="*/ 6350 w 262201"/>
              <a:gd name="connsiteY3" fmla="*/ 1710770 h 1717120"/>
              <a:gd name="connsiteX4" fmla="*/ 6350 w 262201"/>
              <a:gd name="connsiteY4" fmla="*/ 6350 h 171712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2201" h="1717120">
                <a:moveTo>
                  <a:pt x="6350" y="6350"/>
                </a:moveTo>
                <a:lnTo>
                  <a:pt x="255851" y="6350"/>
                </a:lnTo>
                <a:lnTo>
                  <a:pt x="255851" y="1710770"/>
                </a:lnTo>
                <a:lnTo>
                  <a:pt x="6350" y="1710770"/>
                </a:lnTo>
                <a:lnTo>
                  <a:pt x="6350" y="6350"/>
                </a:lnTo>
              </a:path>
            </a:pathLst>
          </a:custGeom>
          <a:solidFill>
            <a:srgbClr val="303188">
              <a:alpha val="10000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3" name="Freeform 3"/>
          <p:cNvSpPr/>
          <p:nvPr/>
        </p:nvSpPr>
        <p:spPr>
          <a:xfrm>
            <a:off x="6340808" y="2842305"/>
            <a:ext cx="224210" cy="1445299"/>
          </a:xfrm>
          <a:custGeom>
            <a:avLst/>
            <a:gdLst>
              <a:gd name="connsiteX0" fmla="*/ 6350 w 262201"/>
              <a:gd name="connsiteY0" fmla="*/ 6350 h 1592505"/>
              <a:gd name="connsiteX1" fmla="*/ 255851 w 262201"/>
              <a:gd name="connsiteY1" fmla="*/ 6350 h 1592505"/>
              <a:gd name="connsiteX2" fmla="*/ 255851 w 262201"/>
              <a:gd name="connsiteY2" fmla="*/ 1586155 h 1592505"/>
              <a:gd name="connsiteX3" fmla="*/ 6350 w 262201"/>
              <a:gd name="connsiteY3" fmla="*/ 1586155 h 1592505"/>
              <a:gd name="connsiteX4" fmla="*/ 6350 w 262201"/>
              <a:gd name="connsiteY4" fmla="*/ 6350 h 159250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62201" h="1592505">
                <a:moveTo>
                  <a:pt x="6350" y="6350"/>
                </a:moveTo>
                <a:lnTo>
                  <a:pt x="255851" y="6350"/>
                </a:lnTo>
                <a:lnTo>
                  <a:pt x="255851" y="1586155"/>
                </a:lnTo>
                <a:lnTo>
                  <a:pt x="6350" y="1586155"/>
                </a:lnTo>
                <a:lnTo>
                  <a:pt x="6350" y="6350"/>
                </a:lnTo>
              </a:path>
            </a:pathLst>
          </a:custGeom>
          <a:solidFill>
            <a:srgbClr val="303188">
              <a:alpha val="10000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4" name="Freeform 3"/>
          <p:cNvSpPr/>
          <p:nvPr/>
        </p:nvSpPr>
        <p:spPr>
          <a:xfrm>
            <a:off x="6712450" y="2271350"/>
            <a:ext cx="14301" cy="2014430"/>
          </a:xfrm>
          <a:custGeom>
            <a:avLst/>
            <a:gdLst>
              <a:gd name="connsiteX0" fmla="*/ 8362 w 16724"/>
              <a:gd name="connsiteY0" fmla="*/ 0 h 2219603"/>
              <a:gd name="connsiteX1" fmla="*/ 8362 w 16724"/>
              <a:gd name="connsiteY1" fmla="*/ 2219603 h 2219603"/>
            </a:gdLst>
            <a:ahLst/>
            <a:cxnLst>
              <a:cxn ang="0">
                <a:pos x="connsiteX0" y="connsiteY0"/>
              </a:cxn>
              <a:cxn ang="1">
                <a:pos x="connsiteX1" y="connsiteY1"/>
              </a:cxn>
            </a:cxnLst>
            <a:rect l="l" t="t" r="r" b="b"/>
            <a:pathLst>
              <a:path w="16724" h="2219603">
                <a:moveTo>
                  <a:pt x="8362" y="0"/>
                </a:moveTo>
                <a:lnTo>
                  <a:pt x="8362" y="2219603"/>
                </a:lnTo>
              </a:path>
            </a:pathLst>
          </a:custGeom>
          <a:ln w="12700">
            <a:solidFill>
              <a:srgbClr val="868686">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sp>
        <p:nvSpPr>
          <p:cNvPr id="15" name="Freeform 3"/>
          <p:cNvSpPr/>
          <p:nvPr/>
        </p:nvSpPr>
        <p:spPr>
          <a:xfrm>
            <a:off x="6714169" y="4272429"/>
            <a:ext cx="38389" cy="15174"/>
          </a:xfrm>
          <a:custGeom>
            <a:avLst/>
            <a:gdLst>
              <a:gd name="connsiteX0" fmla="*/ 6350 w 44894"/>
              <a:gd name="connsiteY0" fmla="*/ 6350 h 16719"/>
              <a:gd name="connsiteX1" fmla="*/ 38544 w 44894"/>
              <a:gd name="connsiteY1" fmla="*/ 6350 h 16719"/>
              <a:gd name="connsiteX2" fmla="*/ 38544 w 44894"/>
              <a:gd name="connsiteY2" fmla="*/ 10369 h 16719"/>
              <a:gd name="connsiteX3" fmla="*/ 6350 w 44894"/>
              <a:gd name="connsiteY3" fmla="*/ 10369 h 16719"/>
              <a:gd name="connsiteX4" fmla="*/ 6350 w 44894"/>
              <a:gd name="connsiteY4" fmla="*/ 6350 h 1671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4894" h="16719">
                <a:moveTo>
                  <a:pt x="6350" y="6350"/>
                </a:moveTo>
                <a:lnTo>
                  <a:pt x="38544" y="6350"/>
                </a:lnTo>
                <a:lnTo>
                  <a:pt x="38544" y="10369"/>
                </a:lnTo>
                <a:lnTo>
                  <a:pt x="6350" y="10369"/>
                </a:lnTo>
                <a:lnTo>
                  <a:pt x="6350" y="6350"/>
                </a:lnTo>
              </a:path>
            </a:pathLst>
          </a:custGeom>
          <a:solidFill>
            <a:srgbClr val="868686">
              <a:alpha val="100000"/>
            </a:srgbClr>
          </a:solidFill>
          <a:ln w="12700">
            <a:solidFill>
              <a:srgbClr val="868686">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6" name="Freeform 3"/>
          <p:cNvSpPr/>
          <p:nvPr/>
        </p:nvSpPr>
        <p:spPr>
          <a:xfrm>
            <a:off x="6714169" y="3940436"/>
            <a:ext cx="38389" cy="15174"/>
          </a:xfrm>
          <a:custGeom>
            <a:avLst/>
            <a:gdLst>
              <a:gd name="connsiteX0" fmla="*/ 6350 w 44894"/>
              <a:gd name="connsiteY0" fmla="*/ 6350 h 16719"/>
              <a:gd name="connsiteX1" fmla="*/ 38544 w 44894"/>
              <a:gd name="connsiteY1" fmla="*/ 6350 h 16719"/>
              <a:gd name="connsiteX2" fmla="*/ 38544 w 44894"/>
              <a:gd name="connsiteY2" fmla="*/ 10369 h 16719"/>
              <a:gd name="connsiteX3" fmla="*/ 6350 w 44894"/>
              <a:gd name="connsiteY3" fmla="*/ 10369 h 16719"/>
              <a:gd name="connsiteX4" fmla="*/ 6350 w 44894"/>
              <a:gd name="connsiteY4" fmla="*/ 6350 h 1671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4894" h="16719">
                <a:moveTo>
                  <a:pt x="6350" y="6350"/>
                </a:moveTo>
                <a:lnTo>
                  <a:pt x="38544" y="6350"/>
                </a:lnTo>
                <a:lnTo>
                  <a:pt x="38544" y="10369"/>
                </a:lnTo>
                <a:lnTo>
                  <a:pt x="6350" y="10369"/>
                </a:lnTo>
                <a:lnTo>
                  <a:pt x="6350" y="6350"/>
                </a:lnTo>
              </a:path>
            </a:pathLst>
          </a:custGeom>
          <a:solidFill>
            <a:srgbClr val="868686">
              <a:alpha val="100000"/>
            </a:srgbClr>
          </a:solidFill>
          <a:ln w="12700">
            <a:solidFill>
              <a:srgbClr val="868686">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7" name="Freeform 3"/>
          <p:cNvSpPr/>
          <p:nvPr/>
        </p:nvSpPr>
        <p:spPr>
          <a:xfrm>
            <a:off x="6714169" y="3604795"/>
            <a:ext cx="38389" cy="15174"/>
          </a:xfrm>
          <a:custGeom>
            <a:avLst/>
            <a:gdLst>
              <a:gd name="connsiteX0" fmla="*/ 6350 w 44894"/>
              <a:gd name="connsiteY0" fmla="*/ 6350 h 16719"/>
              <a:gd name="connsiteX1" fmla="*/ 38544 w 44894"/>
              <a:gd name="connsiteY1" fmla="*/ 6350 h 16719"/>
              <a:gd name="connsiteX2" fmla="*/ 38544 w 44894"/>
              <a:gd name="connsiteY2" fmla="*/ 10369 h 16719"/>
              <a:gd name="connsiteX3" fmla="*/ 6350 w 44894"/>
              <a:gd name="connsiteY3" fmla="*/ 10369 h 16719"/>
              <a:gd name="connsiteX4" fmla="*/ 6350 w 44894"/>
              <a:gd name="connsiteY4" fmla="*/ 6350 h 1671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4894" h="16719">
                <a:moveTo>
                  <a:pt x="6350" y="6350"/>
                </a:moveTo>
                <a:lnTo>
                  <a:pt x="38544" y="6350"/>
                </a:lnTo>
                <a:lnTo>
                  <a:pt x="38544" y="10369"/>
                </a:lnTo>
                <a:lnTo>
                  <a:pt x="6350" y="10369"/>
                </a:lnTo>
                <a:lnTo>
                  <a:pt x="6350" y="6350"/>
                </a:lnTo>
              </a:path>
            </a:pathLst>
          </a:custGeom>
          <a:solidFill>
            <a:srgbClr val="868686">
              <a:alpha val="100000"/>
            </a:srgbClr>
          </a:solidFill>
          <a:ln w="12700">
            <a:solidFill>
              <a:srgbClr val="868686">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8" name="Freeform 3"/>
          <p:cNvSpPr/>
          <p:nvPr/>
        </p:nvSpPr>
        <p:spPr>
          <a:xfrm>
            <a:off x="6714169" y="3272801"/>
            <a:ext cx="38389" cy="15174"/>
          </a:xfrm>
          <a:custGeom>
            <a:avLst/>
            <a:gdLst>
              <a:gd name="connsiteX0" fmla="*/ 6350 w 44894"/>
              <a:gd name="connsiteY0" fmla="*/ 6350 h 16719"/>
              <a:gd name="connsiteX1" fmla="*/ 38544 w 44894"/>
              <a:gd name="connsiteY1" fmla="*/ 6350 h 16719"/>
              <a:gd name="connsiteX2" fmla="*/ 38544 w 44894"/>
              <a:gd name="connsiteY2" fmla="*/ 10369 h 16719"/>
              <a:gd name="connsiteX3" fmla="*/ 6350 w 44894"/>
              <a:gd name="connsiteY3" fmla="*/ 10369 h 16719"/>
              <a:gd name="connsiteX4" fmla="*/ 6350 w 44894"/>
              <a:gd name="connsiteY4" fmla="*/ 6350 h 1671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4894" h="16719">
                <a:moveTo>
                  <a:pt x="6350" y="6350"/>
                </a:moveTo>
                <a:lnTo>
                  <a:pt x="38544" y="6350"/>
                </a:lnTo>
                <a:lnTo>
                  <a:pt x="38544" y="10369"/>
                </a:lnTo>
                <a:lnTo>
                  <a:pt x="6350" y="10369"/>
                </a:lnTo>
                <a:lnTo>
                  <a:pt x="6350" y="6350"/>
                </a:lnTo>
              </a:path>
            </a:pathLst>
          </a:custGeom>
          <a:solidFill>
            <a:srgbClr val="868686">
              <a:alpha val="100000"/>
            </a:srgbClr>
          </a:solidFill>
          <a:ln w="12700">
            <a:solidFill>
              <a:srgbClr val="868686">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9" name="Freeform 3"/>
          <p:cNvSpPr/>
          <p:nvPr/>
        </p:nvSpPr>
        <p:spPr>
          <a:xfrm>
            <a:off x="6714169" y="2937160"/>
            <a:ext cx="38389" cy="15174"/>
          </a:xfrm>
          <a:custGeom>
            <a:avLst/>
            <a:gdLst>
              <a:gd name="connsiteX0" fmla="*/ 6350 w 44894"/>
              <a:gd name="connsiteY0" fmla="*/ 6350 h 16720"/>
              <a:gd name="connsiteX1" fmla="*/ 38544 w 44894"/>
              <a:gd name="connsiteY1" fmla="*/ 6350 h 16720"/>
              <a:gd name="connsiteX2" fmla="*/ 38544 w 44894"/>
              <a:gd name="connsiteY2" fmla="*/ 10370 h 16720"/>
              <a:gd name="connsiteX3" fmla="*/ 6350 w 44894"/>
              <a:gd name="connsiteY3" fmla="*/ 10370 h 16720"/>
              <a:gd name="connsiteX4" fmla="*/ 6350 w 44894"/>
              <a:gd name="connsiteY4" fmla="*/ 6350 h 1672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4894" h="16720">
                <a:moveTo>
                  <a:pt x="6350" y="6350"/>
                </a:moveTo>
                <a:lnTo>
                  <a:pt x="38544" y="6350"/>
                </a:lnTo>
                <a:lnTo>
                  <a:pt x="38544" y="10370"/>
                </a:lnTo>
                <a:lnTo>
                  <a:pt x="6350" y="10370"/>
                </a:lnTo>
                <a:lnTo>
                  <a:pt x="6350" y="6350"/>
                </a:lnTo>
              </a:path>
            </a:pathLst>
          </a:custGeom>
          <a:solidFill>
            <a:srgbClr val="868686">
              <a:alpha val="100000"/>
            </a:srgbClr>
          </a:solidFill>
          <a:ln w="12700">
            <a:solidFill>
              <a:srgbClr val="868686">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20" name="Freeform 3"/>
          <p:cNvSpPr/>
          <p:nvPr/>
        </p:nvSpPr>
        <p:spPr>
          <a:xfrm>
            <a:off x="6714169" y="2605167"/>
            <a:ext cx="38389" cy="15174"/>
          </a:xfrm>
          <a:custGeom>
            <a:avLst/>
            <a:gdLst>
              <a:gd name="connsiteX0" fmla="*/ 6350 w 44894"/>
              <a:gd name="connsiteY0" fmla="*/ 6350 h 16719"/>
              <a:gd name="connsiteX1" fmla="*/ 38544 w 44894"/>
              <a:gd name="connsiteY1" fmla="*/ 6350 h 16719"/>
              <a:gd name="connsiteX2" fmla="*/ 38544 w 44894"/>
              <a:gd name="connsiteY2" fmla="*/ 10369 h 16719"/>
              <a:gd name="connsiteX3" fmla="*/ 6350 w 44894"/>
              <a:gd name="connsiteY3" fmla="*/ 10369 h 16719"/>
              <a:gd name="connsiteX4" fmla="*/ 6350 w 44894"/>
              <a:gd name="connsiteY4" fmla="*/ 6350 h 1671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4894" h="16719">
                <a:moveTo>
                  <a:pt x="6350" y="6350"/>
                </a:moveTo>
                <a:lnTo>
                  <a:pt x="38544" y="6350"/>
                </a:lnTo>
                <a:lnTo>
                  <a:pt x="38544" y="10369"/>
                </a:lnTo>
                <a:lnTo>
                  <a:pt x="6350" y="10369"/>
                </a:lnTo>
                <a:lnTo>
                  <a:pt x="6350" y="6350"/>
                </a:lnTo>
              </a:path>
            </a:pathLst>
          </a:custGeom>
          <a:solidFill>
            <a:srgbClr val="868686">
              <a:alpha val="100000"/>
            </a:srgbClr>
          </a:solidFill>
          <a:ln w="12700">
            <a:solidFill>
              <a:srgbClr val="868686">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21" name="Freeform 3"/>
          <p:cNvSpPr/>
          <p:nvPr/>
        </p:nvSpPr>
        <p:spPr>
          <a:xfrm>
            <a:off x="6714169" y="2269526"/>
            <a:ext cx="38389" cy="15174"/>
          </a:xfrm>
          <a:custGeom>
            <a:avLst/>
            <a:gdLst>
              <a:gd name="connsiteX0" fmla="*/ 6350 w 44894"/>
              <a:gd name="connsiteY0" fmla="*/ 6350 h 16719"/>
              <a:gd name="connsiteX1" fmla="*/ 38544 w 44894"/>
              <a:gd name="connsiteY1" fmla="*/ 6350 h 16719"/>
              <a:gd name="connsiteX2" fmla="*/ 38544 w 44894"/>
              <a:gd name="connsiteY2" fmla="*/ 10369 h 16719"/>
              <a:gd name="connsiteX3" fmla="*/ 6350 w 44894"/>
              <a:gd name="connsiteY3" fmla="*/ 10369 h 16719"/>
              <a:gd name="connsiteX4" fmla="*/ 6350 w 44894"/>
              <a:gd name="connsiteY4" fmla="*/ 6350 h 1671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4894" h="16719">
                <a:moveTo>
                  <a:pt x="6350" y="6350"/>
                </a:moveTo>
                <a:lnTo>
                  <a:pt x="38544" y="6350"/>
                </a:lnTo>
                <a:lnTo>
                  <a:pt x="38544" y="10369"/>
                </a:lnTo>
                <a:lnTo>
                  <a:pt x="6350" y="10369"/>
                </a:lnTo>
                <a:lnTo>
                  <a:pt x="6350" y="6350"/>
                </a:lnTo>
              </a:path>
            </a:pathLst>
          </a:custGeom>
          <a:solidFill>
            <a:srgbClr val="868686">
              <a:alpha val="100000"/>
            </a:srgbClr>
          </a:solidFill>
          <a:ln w="12700">
            <a:solidFill>
              <a:srgbClr val="868686">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22" name="Freeform 3"/>
          <p:cNvSpPr/>
          <p:nvPr/>
        </p:nvSpPr>
        <p:spPr>
          <a:xfrm>
            <a:off x="2438571" y="2271350"/>
            <a:ext cx="14301" cy="2014430"/>
          </a:xfrm>
          <a:custGeom>
            <a:avLst/>
            <a:gdLst>
              <a:gd name="connsiteX0" fmla="*/ 8362 w 16724"/>
              <a:gd name="connsiteY0" fmla="*/ 0 h 2219603"/>
              <a:gd name="connsiteX1" fmla="*/ 8362 w 16724"/>
              <a:gd name="connsiteY1" fmla="*/ 2219603 h 2219603"/>
            </a:gdLst>
            <a:ahLst/>
            <a:cxnLst>
              <a:cxn ang="0">
                <a:pos x="connsiteX0" y="connsiteY0"/>
              </a:cxn>
              <a:cxn ang="1">
                <a:pos x="connsiteX1" y="connsiteY1"/>
              </a:cxn>
            </a:cxnLst>
            <a:rect l="l" t="t" r="r" b="b"/>
            <a:pathLst>
              <a:path w="16724" h="2219603">
                <a:moveTo>
                  <a:pt x="8362" y="0"/>
                </a:moveTo>
                <a:lnTo>
                  <a:pt x="8362" y="2219603"/>
                </a:lnTo>
              </a:path>
            </a:pathLst>
          </a:custGeom>
          <a:ln w="12700">
            <a:solidFill>
              <a:srgbClr val="868686">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sp>
        <p:nvSpPr>
          <p:cNvPr id="23" name="Freeform 3"/>
          <p:cNvSpPr/>
          <p:nvPr/>
        </p:nvSpPr>
        <p:spPr>
          <a:xfrm>
            <a:off x="2440292" y="4272429"/>
            <a:ext cx="4284738" cy="15174"/>
          </a:xfrm>
          <a:custGeom>
            <a:avLst/>
            <a:gdLst>
              <a:gd name="connsiteX0" fmla="*/ 0 w 5010763"/>
              <a:gd name="connsiteY0" fmla="*/ 8359 h 16719"/>
              <a:gd name="connsiteX1" fmla="*/ 5010763 w 5010763"/>
              <a:gd name="connsiteY1" fmla="*/ 8359 h 16719"/>
            </a:gdLst>
            <a:ahLst/>
            <a:cxnLst>
              <a:cxn ang="0">
                <a:pos x="connsiteX0" y="connsiteY0"/>
              </a:cxn>
              <a:cxn ang="1">
                <a:pos x="connsiteX1" y="connsiteY1"/>
              </a:cxn>
            </a:cxnLst>
            <a:rect l="l" t="t" r="r" b="b"/>
            <a:pathLst>
              <a:path w="5010763" h="16719">
                <a:moveTo>
                  <a:pt x="0" y="8359"/>
                </a:moveTo>
                <a:lnTo>
                  <a:pt x="5010763" y="8359"/>
                </a:lnTo>
              </a:path>
            </a:pathLst>
          </a:custGeom>
          <a:ln w="12700">
            <a:solidFill>
              <a:srgbClr val="868686">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sp>
        <p:nvSpPr>
          <p:cNvPr id="24" name="Freeform 3"/>
          <p:cNvSpPr/>
          <p:nvPr/>
        </p:nvSpPr>
        <p:spPr>
          <a:xfrm>
            <a:off x="2438571" y="4274254"/>
            <a:ext cx="14301" cy="40711"/>
          </a:xfrm>
          <a:custGeom>
            <a:avLst/>
            <a:gdLst>
              <a:gd name="connsiteX0" fmla="*/ 10374 w 16724"/>
              <a:gd name="connsiteY0" fmla="*/ 6350 h 44858"/>
              <a:gd name="connsiteX1" fmla="*/ 10374 w 16724"/>
              <a:gd name="connsiteY1" fmla="*/ 38508 h 44858"/>
              <a:gd name="connsiteX2" fmla="*/ 6350 w 16724"/>
              <a:gd name="connsiteY2" fmla="*/ 38508 h 44858"/>
              <a:gd name="connsiteX3" fmla="*/ 6350 w 16724"/>
              <a:gd name="connsiteY3" fmla="*/ 6350 h 44858"/>
              <a:gd name="connsiteX4" fmla="*/ 10374 w 16724"/>
              <a:gd name="connsiteY4" fmla="*/ 6350 h 4485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6724" h="44858">
                <a:moveTo>
                  <a:pt x="10374" y="6350"/>
                </a:moveTo>
                <a:lnTo>
                  <a:pt x="10374" y="38508"/>
                </a:lnTo>
                <a:lnTo>
                  <a:pt x="6350" y="38508"/>
                </a:lnTo>
                <a:lnTo>
                  <a:pt x="6350" y="6350"/>
                </a:lnTo>
                <a:lnTo>
                  <a:pt x="10374" y="6350"/>
                </a:lnTo>
              </a:path>
            </a:pathLst>
          </a:custGeom>
          <a:solidFill>
            <a:srgbClr val="868686">
              <a:alpha val="100000"/>
            </a:srgbClr>
          </a:solidFill>
          <a:ln w="12700">
            <a:solidFill>
              <a:srgbClr val="868686">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25" name="Freeform 3"/>
          <p:cNvSpPr/>
          <p:nvPr/>
        </p:nvSpPr>
        <p:spPr>
          <a:xfrm>
            <a:off x="2971945" y="4274254"/>
            <a:ext cx="14301" cy="40711"/>
          </a:xfrm>
          <a:custGeom>
            <a:avLst/>
            <a:gdLst>
              <a:gd name="connsiteX0" fmla="*/ 10374 w 16724"/>
              <a:gd name="connsiteY0" fmla="*/ 6350 h 44858"/>
              <a:gd name="connsiteX1" fmla="*/ 10374 w 16724"/>
              <a:gd name="connsiteY1" fmla="*/ 38508 h 44858"/>
              <a:gd name="connsiteX2" fmla="*/ 6350 w 16724"/>
              <a:gd name="connsiteY2" fmla="*/ 38508 h 44858"/>
              <a:gd name="connsiteX3" fmla="*/ 6350 w 16724"/>
              <a:gd name="connsiteY3" fmla="*/ 6350 h 44858"/>
              <a:gd name="connsiteX4" fmla="*/ 10374 w 16724"/>
              <a:gd name="connsiteY4" fmla="*/ 6350 h 4485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6724" h="44858">
                <a:moveTo>
                  <a:pt x="10374" y="6350"/>
                </a:moveTo>
                <a:lnTo>
                  <a:pt x="10374" y="38508"/>
                </a:lnTo>
                <a:lnTo>
                  <a:pt x="6350" y="38508"/>
                </a:lnTo>
                <a:lnTo>
                  <a:pt x="6350" y="6350"/>
                </a:lnTo>
                <a:lnTo>
                  <a:pt x="10374" y="6350"/>
                </a:lnTo>
              </a:path>
            </a:pathLst>
          </a:custGeom>
          <a:solidFill>
            <a:srgbClr val="868686">
              <a:alpha val="100000"/>
            </a:srgbClr>
          </a:solidFill>
          <a:ln w="12700">
            <a:solidFill>
              <a:srgbClr val="868686">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26" name="Freeform 3"/>
          <p:cNvSpPr/>
          <p:nvPr/>
        </p:nvSpPr>
        <p:spPr>
          <a:xfrm>
            <a:off x="3508761" y="4274254"/>
            <a:ext cx="14301" cy="40711"/>
          </a:xfrm>
          <a:custGeom>
            <a:avLst/>
            <a:gdLst>
              <a:gd name="connsiteX0" fmla="*/ 10374 w 16724"/>
              <a:gd name="connsiteY0" fmla="*/ 6350 h 44858"/>
              <a:gd name="connsiteX1" fmla="*/ 10374 w 16724"/>
              <a:gd name="connsiteY1" fmla="*/ 38508 h 44858"/>
              <a:gd name="connsiteX2" fmla="*/ 6350 w 16724"/>
              <a:gd name="connsiteY2" fmla="*/ 38508 h 44858"/>
              <a:gd name="connsiteX3" fmla="*/ 6350 w 16724"/>
              <a:gd name="connsiteY3" fmla="*/ 6350 h 44858"/>
              <a:gd name="connsiteX4" fmla="*/ 10374 w 16724"/>
              <a:gd name="connsiteY4" fmla="*/ 6350 h 4485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6724" h="44858">
                <a:moveTo>
                  <a:pt x="10374" y="6350"/>
                </a:moveTo>
                <a:lnTo>
                  <a:pt x="10374" y="38508"/>
                </a:lnTo>
                <a:lnTo>
                  <a:pt x="6350" y="38508"/>
                </a:lnTo>
                <a:lnTo>
                  <a:pt x="6350" y="6350"/>
                </a:lnTo>
                <a:lnTo>
                  <a:pt x="10374" y="6350"/>
                </a:lnTo>
              </a:path>
            </a:pathLst>
          </a:custGeom>
          <a:solidFill>
            <a:srgbClr val="868686">
              <a:alpha val="100000"/>
            </a:srgbClr>
          </a:solidFill>
          <a:ln w="12700">
            <a:solidFill>
              <a:srgbClr val="868686">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27" name="Freeform 3"/>
          <p:cNvSpPr/>
          <p:nvPr/>
        </p:nvSpPr>
        <p:spPr>
          <a:xfrm>
            <a:off x="4042135" y="4274254"/>
            <a:ext cx="14301" cy="40711"/>
          </a:xfrm>
          <a:custGeom>
            <a:avLst/>
            <a:gdLst>
              <a:gd name="connsiteX0" fmla="*/ 10374 w 16724"/>
              <a:gd name="connsiteY0" fmla="*/ 6350 h 44858"/>
              <a:gd name="connsiteX1" fmla="*/ 10374 w 16724"/>
              <a:gd name="connsiteY1" fmla="*/ 38508 h 44858"/>
              <a:gd name="connsiteX2" fmla="*/ 6350 w 16724"/>
              <a:gd name="connsiteY2" fmla="*/ 38508 h 44858"/>
              <a:gd name="connsiteX3" fmla="*/ 6350 w 16724"/>
              <a:gd name="connsiteY3" fmla="*/ 6350 h 44858"/>
              <a:gd name="connsiteX4" fmla="*/ 10374 w 16724"/>
              <a:gd name="connsiteY4" fmla="*/ 6350 h 4485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6724" h="44858">
                <a:moveTo>
                  <a:pt x="10374" y="6350"/>
                </a:moveTo>
                <a:lnTo>
                  <a:pt x="10374" y="38508"/>
                </a:lnTo>
                <a:lnTo>
                  <a:pt x="6350" y="38508"/>
                </a:lnTo>
                <a:lnTo>
                  <a:pt x="6350" y="6350"/>
                </a:lnTo>
                <a:lnTo>
                  <a:pt x="10374" y="6350"/>
                </a:lnTo>
              </a:path>
            </a:pathLst>
          </a:custGeom>
          <a:solidFill>
            <a:srgbClr val="868686">
              <a:alpha val="100000"/>
            </a:srgbClr>
          </a:solidFill>
          <a:ln w="12700">
            <a:solidFill>
              <a:srgbClr val="868686">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28" name="Freeform 3"/>
          <p:cNvSpPr/>
          <p:nvPr/>
        </p:nvSpPr>
        <p:spPr>
          <a:xfrm>
            <a:off x="4575510" y="4274254"/>
            <a:ext cx="14301" cy="40711"/>
          </a:xfrm>
          <a:custGeom>
            <a:avLst/>
            <a:gdLst>
              <a:gd name="connsiteX0" fmla="*/ 10374 w 16724"/>
              <a:gd name="connsiteY0" fmla="*/ 6350 h 44858"/>
              <a:gd name="connsiteX1" fmla="*/ 10374 w 16724"/>
              <a:gd name="connsiteY1" fmla="*/ 38508 h 44858"/>
              <a:gd name="connsiteX2" fmla="*/ 6350 w 16724"/>
              <a:gd name="connsiteY2" fmla="*/ 38508 h 44858"/>
              <a:gd name="connsiteX3" fmla="*/ 6350 w 16724"/>
              <a:gd name="connsiteY3" fmla="*/ 6350 h 44858"/>
              <a:gd name="connsiteX4" fmla="*/ 10374 w 16724"/>
              <a:gd name="connsiteY4" fmla="*/ 6350 h 4485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6724" h="44858">
                <a:moveTo>
                  <a:pt x="10374" y="6350"/>
                </a:moveTo>
                <a:lnTo>
                  <a:pt x="10374" y="38508"/>
                </a:lnTo>
                <a:lnTo>
                  <a:pt x="6350" y="38508"/>
                </a:lnTo>
                <a:lnTo>
                  <a:pt x="6350" y="6350"/>
                </a:lnTo>
                <a:lnTo>
                  <a:pt x="10374" y="6350"/>
                </a:lnTo>
              </a:path>
            </a:pathLst>
          </a:custGeom>
          <a:solidFill>
            <a:srgbClr val="868686">
              <a:alpha val="100000"/>
            </a:srgbClr>
          </a:solidFill>
          <a:ln w="12700">
            <a:solidFill>
              <a:srgbClr val="868686">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29" name="Freeform 3"/>
          <p:cNvSpPr/>
          <p:nvPr/>
        </p:nvSpPr>
        <p:spPr>
          <a:xfrm>
            <a:off x="5108885" y="4274254"/>
            <a:ext cx="14301" cy="40711"/>
          </a:xfrm>
          <a:custGeom>
            <a:avLst/>
            <a:gdLst>
              <a:gd name="connsiteX0" fmla="*/ 10374 w 16724"/>
              <a:gd name="connsiteY0" fmla="*/ 6350 h 44858"/>
              <a:gd name="connsiteX1" fmla="*/ 10374 w 16724"/>
              <a:gd name="connsiteY1" fmla="*/ 38508 h 44858"/>
              <a:gd name="connsiteX2" fmla="*/ 6350 w 16724"/>
              <a:gd name="connsiteY2" fmla="*/ 38508 h 44858"/>
              <a:gd name="connsiteX3" fmla="*/ 6350 w 16724"/>
              <a:gd name="connsiteY3" fmla="*/ 6350 h 44858"/>
              <a:gd name="connsiteX4" fmla="*/ 10374 w 16724"/>
              <a:gd name="connsiteY4" fmla="*/ 6350 h 4485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6724" h="44858">
                <a:moveTo>
                  <a:pt x="10374" y="6350"/>
                </a:moveTo>
                <a:lnTo>
                  <a:pt x="10374" y="38508"/>
                </a:lnTo>
                <a:lnTo>
                  <a:pt x="6350" y="38508"/>
                </a:lnTo>
                <a:lnTo>
                  <a:pt x="6350" y="6350"/>
                </a:lnTo>
                <a:lnTo>
                  <a:pt x="10374" y="6350"/>
                </a:lnTo>
              </a:path>
            </a:pathLst>
          </a:custGeom>
          <a:solidFill>
            <a:srgbClr val="868686">
              <a:alpha val="100000"/>
            </a:srgbClr>
          </a:solidFill>
          <a:ln w="12700">
            <a:solidFill>
              <a:srgbClr val="868686">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0" name="Freeform 3"/>
          <p:cNvSpPr/>
          <p:nvPr/>
        </p:nvSpPr>
        <p:spPr>
          <a:xfrm>
            <a:off x="5645700" y="4274254"/>
            <a:ext cx="14301" cy="40711"/>
          </a:xfrm>
          <a:custGeom>
            <a:avLst/>
            <a:gdLst>
              <a:gd name="connsiteX0" fmla="*/ 10373 w 16724"/>
              <a:gd name="connsiteY0" fmla="*/ 6350 h 44858"/>
              <a:gd name="connsiteX1" fmla="*/ 10373 w 16724"/>
              <a:gd name="connsiteY1" fmla="*/ 38508 h 44858"/>
              <a:gd name="connsiteX2" fmla="*/ 6350 w 16724"/>
              <a:gd name="connsiteY2" fmla="*/ 38508 h 44858"/>
              <a:gd name="connsiteX3" fmla="*/ 6350 w 16724"/>
              <a:gd name="connsiteY3" fmla="*/ 6350 h 44858"/>
              <a:gd name="connsiteX4" fmla="*/ 10373 w 16724"/>
              <a:gd name="connsiteY4" fmla="*/ 6350 h 4485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6724" h="44858">
                <a:moveTo>
                  <a:pt x="10373" y="6350"/>
                </a:moveTo>
                <a:lnTo>
                  <a:pt x="10373" y="38508"/>
                </a:lnTo>
                <a:lnTo>
                  <a:pt x="6350" y="38508"/>
                </a:lnTo>
                <a:lnTo>
                  <a:pt x="6350" y="6350"/>
                </a:lnTo>
                <a:lnTo>
                  <a:pt x="10373" y="6350"/>
                </a:lnTo>
              </a:path>
            </a:pathLst>
          </a:custGeom>
          <a:solidFill>
            <a:srgbClr val="868686">
              <a:alpha val="100000"/>
            </a:srgbClr>
          </a:solidFill>
          <a:ln w="12700">
            <a:solidFill>
              <a:srgbClr val="868686">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1" name="Freeform 3"/>
          <p:cNvSpPr/>
          <p:nvPr/>
        </p:nvSpPr>
        <p:spPr>
          <a:xfrm>
            <a:off x="6179075" y="4274254"/>
            <a:ext cx="14301" cy="40711"/>
          </a:xfrm>
          <a:custGeom>
            <a:avLst/>
            <a:gdLst>
              <a:gd name="connsiteX0" fmla="*/ 10373 w 16724"/>
              <a:gd name="connsiteY0" fmla="*/ 6350 h 44858"/>
              <a:gd name="connsiteX1" fmla="*/ 10373 w 16724"/>
              <a:gd name="connsiteY1" fmla="*/ 38508 h 44858"/>
              <a:gd name="connsiteX2" fmla="*/ 6350 w 16724"/>
              <a:gd name="connsiteY2" fmla="*/ 38508 h 44858"/>
              <a:gd name="connsiteX3" fmla="*/ 6350 w 16724"/>
              <a:gd name="connsiteY3" fmla="*/ 6350 h 44858"/>
              <a:gd name="connsiteX4" fmla="*/ 10373 w 16724"/>
              <a:gd name="connsiteY4" fmla="*/ 6350 h 4485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6724" h="44858">
                <a:moveTo>
                  <a:pt x="10373" y="6350"/>
                </a:moveTo>
                <a:lnTo>
                  <a:pt x="10373" y="38508"/>
                </a:lnTo>
                <a:lnTo>
                  <a:pt x="6350" y="38508"/>
                </a:lnTo>
                <a:lnTo>
                  <a:pt x="6350" y="6350"/>
                </a:lnTo>
                <a:lnTo>
                  <a:pt x="10373" y="6350"/>
                </a:lnTo>
              </a:path>
            </a:pathLst>
          </a:custGeom>
          <a:solidFill>
            <a:srgbClr val="868686">
              <a:alpha val="100000"/>
            </a:srgbClr>
          </a:solidFill>
          <a:ln w="12700">
            <a:solidFill>
              <a:srgbClr val="868686">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024" name="Freeform 3"/>
          <p:cNvSpPr/>
          <p:nvPr/>
        </p:nvSpPr>
        <p:spPr>
          <a:xfrm>
            <a:off x="6712450" y="4274254"/>
            <a:ext cx="14301" cy="40711"/>
          </a:xfrm>
          <a:custGeom>
            <a:avLst/>
            <a:gdLst>
              <a:gd name="connsiteX0" fmla="*/ 10373 w 16724"/>
              <a:gd name="connsiteY0" fmla="*/ 6350 h 44858"/>
              <a:gd name="connsiteX1" fmla="*/ 10373 w 16724"/>
              <a:gd name="connsiteY1" fmla="*/ 38508 h 44858"/>
              <a:gd name="connsiteX2" fmla="*/ 6350 w 16724"/>
              <a:gd name="connsiteY2" fmla="*/ 38508 h 44858"/>
              <a:gd name="connsiteX3" fmla="*/ 6350 w 16724"/>
              <a:gd name="connsiteY3" fmla="*/ 6350 h 44858"/>
              <a:gd name="connsiteX4" fmla="*/ 10373 w 16724"/>
              <a:gd name="connsiteY4" fmla="*/ 6350 h 4485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6724" h="44858">
                <a:moveTo>
                  <a:pt x="10373" y="6350"/>
                </a:moveTo>
                <a:lnTo>
                  <a:pt x="10373" y="38508"/>
                </a:lnTo>
                <a:lnTo>
                  <a:pt x="6350" y="38508"/>
                </a:lnTo>
                <a:lnTo>
                  <a:pt x="6350" y="6350"/>
                </a:lnTo>
                <a:lnTo>
                  <a:pt x="10373" y="6350"/>
                </a:lnTo>
              </a:path>
            </a:pathLst>
          </a:custGeom>
          <a:solidFill>
            <a:srgbClr val="868686">
              <a:alpha val="100000"/>
            </a:srgbClr>
          </a:solidFill>
          <a:ln w="12700">
            <a:solidFill>
              <a:srgbClr val="868686">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025" name="Freeform 3"/>
          <p:cNvSpPr/>
          <p:nvPr/>
        </p:nvSpPr>
        <p:spPr>
          <a:xfrm>
            <a:off x="2700527" y="2445098"/>
            <a:ext cx="3764482" cy="1583249"/>
          </a:xfrm>
          <a:custGeom>
            <a:avLst/>
            <a:gdLst>
              <a:gd name="connsiteX0" fmla="*/ 13140 w 4402353"/>
              <a:gd name="connsiteY0" fmla="*/ 1718810 h 1744506"/>
              <a:gd name="connsiteX1" fmla="*/ 636892 w 4402353"/>
              <a:gd name="connsiteY1" fmla="*/ 1533896 h 1744506"/>
              <a:gd name="connsiteX2" fmla="*/ 1261147 w 4402353"/>
              <a:gd name="connsiteY2" fmla="*/ 1381142 h 1744506"/>
              <a:gd name="connsiteX3" fmla="*/ 1259387 w 4402353"/>
              <a:gd name="connsiteY3" fmla="*/ 1381645 h 1744506"/>
              <a:gd name="connsiteX4" fmla="*/ 1883138 w 4402353"/>
              <a:gd name="connsiteY4" fmla="*/ 1100254 h 1744506"/>
              <a:gd name="connsiteX5" fmla="*/ 2510663 w 4402353"/>
              <a:gd name="connsiteY5" fmla="*/ 798765 h 1744506"/>
              <a:gd name="connsiteX6" fmla="*/ 3135169 w 4402353"/>
              <a:gd name="connsiteY6" fmla="*/ 565362 h 1744506"/>
              <a:gd name="connsiteX7" fmla="*/ 3133660 w 4402353"/>
              <a:gd name="connsiteY7" fmla="*/ 566115 h 1744506"/>
              <a:gd name="connsiteX8" fmla="*/ 3757412 w 4402353"/>
              <a:gd name="connsiteY8" fmla="*/ 196288 h 1744506"/>
              <a:gd name="connsiteX9" fmla="*/ 3759675 w 4402353"/>
              <a:gd name="connsiteY9" fmla="*/ 195283 h 1744506"/>
              <a:gd name="connsiteX10" fmla="*/ 4383427 w 4402353"/>
              <a:gd name="connsiteY10" fmla="*/ 6350 h 1744506"/>
              <a:gd name="connsiteX11" fmla="*/ 4396003 w 4402353"/>
              <a:gd name="connsiteY11" fmla="*/ 13133 h 1744506"/>
              <a:gd name="connsiteX12" fmla="*/ 4389212 w 4402353"/>
              <a:gd name="connsiteY12" fmla="*/ 25695 h 1744506"/>
              <a:gd name="connsiteX13" fmla="*/ 3765460 w 4402353"/>
              <a:gd name="connsiteY13" fmla="*/ 214629 h 1744506"/>
              <a:gd name="connsiteX14" fmla="*/ 3767724 w 4402353"/>
              <a:gd name="connsiteY14" fmla="*/ 213624 h 1744506"/>
              <a:gd name="connsiteX15" fmla="*/ 3143972 w 4402353"/>
              <a:gd name="connsiteY15" fmla="*/ 583451 h 1744506"/>
              <a:gd name="connsiteX16" fmla="*/ 3142212 w 4402353"/>
              <a:gd name="connsiteY16" fmla="*/ 584204 h 1744506"/>
              <a:gd name="connsiteX17" fmla="*/ 2519466 w 4402353"/>
              <a:gd name="connsiteY17" fmla="*/ 817105 h 1744506"/>
              <a:gd name="connsiteX18" fmla="*/ 1891438 w 4402353"/>
              <a:gd name="connsiteY18" fmla="*/ 1118595 h 1744506"/>
              <a:gd name="connsiteX19" fmla="*/ 1267686 w 4402353"/>
              <a:gd name="connsiteY19" fmla="*/ 1399985 h 1744506"/>
              <a:gd name="connsiteX20" fmla="*/ 1265926 w 4402353"/>
              <a:gd name="connsiteY20" fmla="*/ 1400487 h 1744506"/>
              <a:gd name="connsiteX21" fmla="*/ 642677 w 4402353"/>
              <a:gd name="connsiteY21" fmla="*/ 1553242 h 1744506"/>
              <a:gd name="connsiteX22" fmla="*/ 18925 w 4402353"/>
              <a:gd name="connsiteY22" fmla="*/ 1738156 h 1744506"/>
              <a:gd name="connsiteX23" fmla="*/ 6350 w 4402353"/>
              <a:gd name="connsiteY23" fmla="*/ 1731372 h 1744506"/>
              <a:gd name="connsiteX24" fmla="*/ 13140 w 4402353"/>
              <a:gd name="connsiteY24" fmla="*/ 1718810 h 174450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Lst>
            <a:rect l="l" t="t" r="r" b="b"/>
            <a:pathLst>
              <a:path w="4402353" h="1744506">
                <a:moveTo>
                  <a:pt x="13140" y="1718810"/>
                </a:moveTo>
                <a:lnTo>
                  <a:pt x="636892" y="1533896"/>
                </a:lnTo>
                <a:lnTo>
                  <a:pt x="1261147" y="1381142"/>
                </a:lnTo>
                <a:lnTo>
                  <a:pt x="1259387" y="1381645"/>
                </a:lnTo>
                <a:lnTo>
                  <a:pt x="1883138" y="1100254"/>
                </a:lnTo>
                <a:lnTo>
                  <a:pt x="2510663" y="798765"/>
                </a:lnTo>
                <a:lnTo>
                  <a:pt x="3135169" y="565362"/>
                </a:lnTo>
                <a:lnTo>
                  <a:pt x="3133660" y="566115"/>
                </a:lnTo>
                <a:lnTo>
                  <a:pt x="3757412" y="196288"/>
                </a:lnTo>
                <a:cubicBezTo>
                  <a:pt x="3758166" y="195785"/>
                  <a:pt x="3758921" y="195534"/>
                  <a:pt x="3759675" y="195283"/>
                </a:cubicBezTo>
                <a:lnTo>
                  <a:pt x="4383427" y="6350"/>
                </a:lnTo>
                <a:cubicBezTo>
                  <a:pt x="4388709" y="4842"/>
                  <a:pt x="4394242" y="7857"/>
                  <a:pt x="4396003" y="13133"/>
                </a:cubicBezTo>
                <a:cubicBezTo>
                  <a:pt x="4397512" y="18409"/>
                  <a:pt x="4394494" y="23936"/>
                  <a:pt x="4389212" y="25695"/>
                </a:cubicBezTo>
                <a:lnTo>
                  <a:pt x="3765460" y="214629"/>
                </a:lnTo>
                <a:lnTo>
                  <a:pt x="3767724" y="213624"/>
                </a:lnTo>
                <a:lnTo>
                  <a:pt x="3143972" y="583451"/>
                </a:lnTo>
                <a:cubicBezTo>
                  <a:pt x="3143469" y="583702"/>
                  <a:pt x="3142966" y="583953"/>
                  <a:pt x="3142212" y="584204"/>
                </a:cubicBezTo>
                <a:lnTo>
                  <a:pt x="2519466" y="817105"/>
                </a:lnTo>
                <a:lnTo>
                  <a:pt x="1891438" y="1118595"/>
                </a:lnTo>
                <a:lnTo>
                  <a:pt x="1267686" y="1399985"/>
                </a:lnTo>
                <a:cubicBezTo>
                  <a:pt x="1267183" y="1400236"/>
                  <a:pt x="1266429" y="1400487"/>
                  <a:pt x="1265926" y="1400487"/>
                </a:cubicBezTo>
                <a:lnTo>
                  <a:pt x="642677" y="1553242"/>
                </a:lnTo>
                <a:lnTo>
                  <a:pt x="18925" y="1738156"/>
                </a:lnTo>
                <a:cubicBezTo>
                  <a:pt x="13643" y="1739663"/>
                  <a:pt x="7859" y="1736648"/>
                  <a:pt x="6350" y="1731372"/>
                </a:cubicBezTo>
                <a:cubicBezTo>
                  <a:pt x="4840" y="1726096"/>
                  <a:pt x="7859" y="1720317"/>
                  <a:pt x="13140" y="1718810"/>
                </a:cubicBezTo>
              </a:path>
            </a:pathLst>
          </a:custGeom>
          <a:solidFill>
            <a:srgbClr val="23AA4A">
              <a:alpha val="100000"/>
            </a:srgbClr>
          </a:solidFill>
          <a:ln w="12700">
            <a:solidFill>
              <a:srgbClr val="23AA4A">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026" name="Freeform 3"/>
          <p:cNvSpPr/>
          <p:nvPr/>
        </p:nvSpPr>
        <p:spPr>
          <a:xfrm>
            <a:off x="2550684" y="2278973"/>
            <a:ext cx="244347" cy="129667"/>
          </a:xfrm>
          <a:custGeom>
            <a:avLst/>
            <a:gdLst>
              <a:gd name="connsiteX0" fmla="*/ 0 w 285750"/>
              <a:gd name="connsiteY0" fmla="*/ 142874 h 142874"/>
              <a:gd name="connsiteX1" fmla="*/ 285750 w 285750"/>
              <a:gd name="connsiteY1" fmla="*/ 142874 h 142874"/>
              <a:gd name="connsiteX2" fmla="*/ 285750 w 285750"/>
              <a:gd name="connsiteY2" fmla="*/ 0 h 142874"/>
              <a:gd name="connsiteX3" fmla="*/ 0 w 285750"/>
              <a:gd name="connsiteY3" fmla="*/ 0 h 142874"/>
              <a:gd name="connsiteX4" fmla="*/ 0 w 285750"/>
              <a:gd name="connsiteY4" fmla="*/ 142874 h 14287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5750" h="142874">
                <a:moveTo>
                  <a:pt x="0" y="142874"/>
                </a:moveTo>
                <a:lnTo>
                  <a:pt x="285750" y="142874"/>
                </a:lnTo>
                <a:lnTo>
                  <a:pt x="285750" y="0"/>
                </a:lnTo>
                <a:lnTo>
                  <a:pt x="0" y="0"/>
                </a:lnTo>
                <a:lnTo>
                  <a:pt x="0" y="142874"/>
                </a:lnTo>
              </a:path>
            </a:pathLst>
          </a:custGeom>
          <a:solidFill>
            <a:srgbClr val="303188">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028" name="Freeform 3"/>
          <p:cNvSpPr/>
          <p:nvPr/>
        </p:nvSpPr>
        <p:spPr>
          <a:xfrm>
            <a:off x="2541181" y="2582972"/>
            <a:ext cx="268781" cy="51866"/>
          </a:xfrm>
          <a:custGeom>
            <a:avLst/>
            <a:gdLst>
              <a:gd name="connsiteX0" fmla="*/ 14287 w 314324"/>
              <a:gd name="connsiteY0" fmla="*/ 14287 h 57149"/>
              <a:gd name="connsiteX1" fmla="*/ 300037 w 314324"/>
              <a:gd name="connsiteY1" fmla="*/ 14287 h 57149"/>
            </a:gdLst>
            <a:ahLst/>
            <a:cxnLst>
              <a:cxn ang="0">
                <a:pos x="connsiteX0" y="connsiteY0"/>
              </a:cxn>
              <a:cxn ang="1">
                <a:pos x="connsiteX1" y="connsiteY1"/>
              </a:cxn>
            </a:cxnLst>
            <a:rect l="l" t="t" r="r" b="b"/>
            <a:pathLst>
              <a:path w="314324" h="57149">
                <a:moveTo>
                  <a:pt x="14287" y="14287"/>
                </a:moveTo>
                <a:lnTo>
                  <a:pt x="300037" y="14287"/>
                </a:lnTo>
              </a:path>
            </a:pathLst>
          </a:custGeom>
          <a:ln w="25400">
            <a:solidFill>
              <a:srgbClr val="23AA4A">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sp>
        <p:nvSpPr>
          <p:cNvPr id="1029" name="Freeform 3"/>
          <p:cNvSpPr/>
          <p:nvPr/>
        </p:nvSpPr>
        <p:spPr>
          <a:xfrm>
            <a:off x="1481373" y="1342680"/>
            <a:ext cx="6178488" cy="676497"/>
          </a:xfrm>
          <a:custGeom>
            <a:avLst/>
            <a:gdLst>
              <a:gd name="connsiteX0" fmla="*/ 12700 w 7225399"/>
              <a:gd name="connsiteY0" fmla="*/ 132701 h 745399"/>
              <a:gd name="connsiteX1" fmla="*/ 12700 w 7225399"/>
              <a:gd name="connsiteY1" fmla="*/ 132701 h 745399"/>
              <a:gd name="connsiteX2" fmla="*/ 132701 w 7225399"/>
              <a:gd name="connsiteY2" fmla="*/ 12700 h 745399"/>
              <a:gd name="connsiteX3" fmla="*/ 7092697 w 7225399"/>
              <a:gd name="connsiteY3" fmla="*/ 12700 h 745399"/>
              <a:gd name="connsiteX4" fmla="*/ 7092697 w 7225399"/>
              <a:gd name="connsiteY4" fmla="*/ 12700 h 745399"/>
              <a:gd name="connsiteX5" fmla="*/ 7212699 w 7225399"/>
              <a:gd name="connsiteY5" fmla="*/ 132701 h 745399"/>
              <a:gd name="connsiteX6" fmla="*/ 7212699 w 7225399"/>
              <a:gd name="connsiteY6" fmla="*/ 132701 h 745399"/>
              <a:gd name="connsiteX7" fmla="*/ 7212699 w 7225399"/>
              <a:gd name="connsiteY7" fmla="*/ 612697 h 745399"/>
              <a:gd name="connsiteX8" fmla="*/ 7212699 w 7225399"/>
              <a:gd name="connsiteY8" fmla="*/ 612697 h 745399"/>
              <a:gd name="connsiteX9" fmla="*/ 7092697 w 7225399"/>
              <a:gd name="connsiteY9" fmla="*/ 732699 h 745399"/>
              <a:gd name="connsiteX10" fmla="*/ 7092697 w 7225399"/>
              <a:gd name="connsiteY10" fmla="*/ 732699 h 745399"/>
              <a:gd name="connsiteX11" fmla="*/ 132701 w 7225399"/>
              <a:gd name="connsiteY11" fmla="*/ 732699 h 745399"/>
              <a:gd name="connsiteX12" fmla="*/ 132701 w 7225399"/>
              <a:gd name="connsiteY12" fmla="*/ 732699 h 745399"/>
              <a:gd name="connsiteX13" fmla="*/ 12700 w 7225399"/>
              <a:gd name="connsiteY13" fmla="*/ 612697 h 745399"/>
              <a:gd name="connsiteX14" fmla="*/ 12700 w 7225399"/>
              <a:gd name="connsiteY14" fmla="*/ 612697 h 745399"/>
              <a:gd name="connsiteX15" fmla="*/ 12700 w 7225399"/>
              <a:gd name="connsiteY15" fmla="*/ 132701 h 74539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7225399" h="745399">
                <a:moveTo>
                  <a:pt x="12700" y="132701"/>
                </a:moveTo>
                <a:lnTo>
                  <a:pt x="12700" y="132701"/>
                </a:lnTo>
                <a:cubicBezTo>
                  <a:pt x="12700" y="66427"/>
                  <a:pt x="66426" y="12700"/>
                  <a:pt x="132701" y="12700"/>
                </a:cubicBezTo>
                <a:lnTo>
                  <a:pt x="7092697" y="12700"/>
                </a:lnTo>
                <a:lnTo>
                  <a:pt x="7092697" y="12700"/>
                </a:lnTo>
                <a:cubicBezTo>
                  <a:pt x="7158973" y="12700"/>
                  <a:pt x="7212699" y="66427"/>
                  <a:pt x="7212699" y="132701"/>
                </a:cubicBezTo>
                <a:cubicBezTo>
                  <a:pt x="7212699" y="132701"/>
                  <a:pt x="7212699" y="132701"/>
                  <a:pt x="7212699" y="132701"/>
                </a:cubicBezTo>
                <a:lnTo>
                  <a:pt x="7212699" y="612697"/>
                </a:lnTo>
                <a:lnTo>
                  <a:pt x="7212699" y="612697"/>
                </a:lnTo>
                <a:cubicBezTo>
                  <a:pt x="7212699" y="678972"/>
                  <a:pt x="7158973" y="732699"/>
                  <a:pt x="7092697" y="732699"/>
                </a:cubicBezTo>
                <a:cubicBezTo>
                  <a:pt x="7092697" y="732699"/>
                  <a:pt x="7092697" y="732699"/>
                  <a:pt x="7092697" y="732699"/>
                </a:cubicBezTo>
                <a:lnTo>
                  <a:pt x="132701" y="732699"/>
                </a:lnTo>
                <a:lnTo>
                  <a:pt x="132701" y="732699"/>
                </a:lnTo>
                <a:cubicBezTo>
                  <a:pt x="66426" y="732699"/>
                  <a:pt x="12700" y="678972"/>
                  <a:pt x="12700" y="612697"/>
                </a:cubicBezTo>
                <a:cubicBezTo>
                  <a:pt x="12700" y="612697"/>
                  <a:pt x="12700" y="612697"/>
                  <a:pt x="12700" y="612697"/>
                </a:cubicBezTo>
                <a:lnTo>
                  <a:pt x="12700" y="132701"/>
                </a:lnTo>
              </a:path>
            </a:pathLst>
          </a:custGeom>
          <a:solidFill>
            <a:srgbClr val="000000">
              <a:alpha val="0"/>
            </a:srgbClr>
          </a:solidFill>
          <a:ln w="25400">
            <a:solidFill>
              <a:srgbClr val="B2B2B2">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030" name="Freeform 3"/>
          <p:cNvSpPr/>
          <p:nvPr/>
        </p:nvSpPr>
        <p:spPr>
          <a:xfrm>
            <a:off x="976005" y="5630370"/>
            <a:ext cx="6928588" cy="537406"/>
          </a:xfrm>
          <a:custGeom>
            <a:avLst/>
            <a:gdLst>
              <a:gd name="connsiteX0" fmla="*/ 12700 w 8102599"/>
              <a:gd name="connsiteY0" fmla="*/ 107158 h 592142"/>
              <a:gd name="connsiteX1" fmla="*/ 12700 w 8102599"/>
              <a:gd name="connsiteY1" fmla="*/ 107158 h 592142"/>
              <a:gd name="connsiteX2" fmla="*/ 107158 w 8102599"/>
              <a:gd name="connsiteY2" fmla="*/ 12700 h 592142"/>
              <a:gd name="connsiteX3" fmla="*/ 7995439 w 8102599"/>
              <a:gd name="connsiteY3" fmla="*/ 12700 h 592142"/>
              <a:gd name="connsiteX4" fmla="*/ 7995439 w 8102599"/>
              <a:gd name="connsiteY4" fmla="*/ 12700 h 592142"/>
              <a:gd name="connsiteX5" fmla="*/ 8089899 w 8102599"/>
              <a:gd name="connsiteY5" fmla="*/ 107158 h 592142"/>
              <a:gd name="connsiteX6" fmla="*/ 8089899 w 8102599"/>
              <a:gd name="connsiteY6" fmla="*/ 107158 h 592142"/>
              <a:gd name="connsiteX7" fmla="*/ 8089899 w 8102599"/>
              <a:gd name="connsiteY7" fmla="*/ 484982 h 592142"/>
              <a:gd name="connsiteX8" fmla="*/ 8089899 w 8102599"/>
              <a:gd name="connsiteY8" fmla="*/ 484982 h 592142"/>
              <a:gd name="connsiteX9" fmla="*/ 7995439 w 8102599"/>
              <a:gd name="connsiteY9" fmla="*/ 579442 h 592142"/>
              <a:gd name="connsiteX10" fmla="*/ 7995439 w 8102599"/>
              <a:gd name="connsiteY10" fmla="*/ 579442 h 592142"/>
              <a:gd name="connsiteX11" fmla="*/ 107158 w 8102599"/>
              <a:gd name="connsiteY11" fmla="*/ 579442 h 592142"/>
              <a:gd name="connsiteX12" fmla="*/ 107158 w 8102599"/>
              <a:gd name="connsiteY12" fmla="*/ 579442 h 592142"/>
              <a:gd name="connsiteX13" fmla="*/ 12700 w 8102599"/>
              <a:gd name="connsiteY13" fmla="*/ 484982 h 592142"/>
              <a:gd name="connsiteX14" fmla="*/ 12700 w 8102599"/>
              <a:gd name="connsiteY14" fmla="*/ 484982 h 592142"/>
              <a:gd name="connsiteX15" fmla="*/ 12700 w 8102599"/>
              <a:gd name="connsiteY15" fmla="*/ 107158 h 59214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8102599" h="592142">
                <a:moveTo>
                  <a:pt x="12700" y="107158"/>
                </a:moveTo>
                <a:lnTo>
                  <a:pt x="12700" y="107158"/>
                </a:lnTo>
                <a:cubicBezTo>
                  <a:pt x="12700" y="54990"/>
                  <a:pt x="54990" y="12700"/>
                  <a:pt x="107158" y="12700"/>
                </a:cubicBezTo>
                <a:lnTo>
                  <a:pt x="7995439" y="12700"/>
                </a:lnTo>
                <a:lnTo>
                  <a:pt x="7995439" y="12700"/>
                </a:lnTo>
                <a:cubicBezTo>
                  <a:pt x="8047608" y="12700"/>
                  <a:pt x="8089899" y="54990"/>
                  <a:pt x="8089899" y="107158"/>
                </a:cubicBezTo>
                <a:cubicBezTo>
                  <a:pt x="8089899" y="107158"/>
                  <a:pt x="8089899" y="107158"/>
                  <a:pt x="8089899" y="107158"/>
                </a:cubicBezTo>
                <a:lnTo>
                  <a:pt x="8089899" y="484982"/>
                </a:lnTo>
                <a:lnTo>
                  <a:pt x="8089899" y="484982"/>
                </a:lnTo>
                <a:cubicBezTo>
                  <a:pt x="8089899" y="537150"/>
                  <a:pt x="8047608" y="579442"/>
                  <a:pt x="7995439" y="579442"/>
                </a:cubicBezTo>
                <a:cubicBezTo>
                  <a:pt x="7995439" y="579442"/>
                  <a:pt x="7995439" y="579442"/>
                  <a:pt x="7995439" y="579442"/>
                </a:cubicBezTo>
                <a:lnTo>
                  <a:pt x="107158" y="579442"/>
                </a:lnTo>
                <a:lnTo>
                  <a:pt x="107158" y="579442"/>
                </a:lnTo>
                <a:cubicBezTo>
                  <a:pt x="54990" y="579442"/>
                  <a:pt x="12700" y="537150"/>
                  <a:pt x="12700" y="484982"/>
                </a:cubicBezTo>
                <a:cubicBezTo>
                  <a:pt x="12700" y="484982"/>
                  <a:pt x="12700" y="484982"/>
                  <a:pt x="12700" y="484982"/>
                </a:cubicBezTo>
                <a:lnTo>
                  <a:pt x="12700" y="107158"/>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1031" name="Picture 3"/>
          <p:cNvPicPr>
            <a:picLocks noChangeAspect="1" noChangeArrowheads="1"/>
          </p:cNvPicPr>
          <p:nvPr/>
        </p:nvPicPr>
        <p:blipFill>
          <a:blip r:embed="rId3" cstate="print"/>
          <a:srcRect/>
          <a:stretch>
            <a:fillRect/>
          </a:stretch>
        </p:blipFill>
        <p:spPr bwMode="auto">
          <a:xfrm>
            <a:off x="2171972" y="2224528"/>
            <a:ext cx="195477" cy="103734"/>
          </a:xfrm>
          <a:prstGeom prst="rect">
            <a:avLst/>
          </a:prstGeom>
          <a:noFill/>
        </p:spPr>
      </p:pic>
      <p:pic>
        <p:nvPicPr>
          <p:cNvPr id="1032" name="Picture 3"/>
          <p:cNvPicPr>
            <a:picLocks noChangeAspect="1" noChangeArrowheads="1"/>
          </p:cNvPicPr>
          <p:nvPr/>
        </p:nvPicPr>
        <p:blipFill>
          <a:blip r:embed="rId4" cstate="print"/>
          <a:srcRect/>
          <a:stretch>
            <a:fillRect/>
          </a:stretch>
        </p:blipFill>
        <p:spPr bwMode="auto">
          <a:xfrm>
            <a:off x="2171972" y="2627940"/>
            <a:ext cx="195477" cy="92208"/>
          </a:xfrm>
          <a:prstGeom prst="rect">
            <a:avLst/>
          </a:prstGeom>
          <a:noFill/>
        </p:spPr>
      </p:pic>
      <p:pic>
        <p:nvPicPr>
          <p:cNvPr id="1033" name="Picture 3"/>
          <p:cNvPicPr>
            <a:picLocks noChangeAspect="1" noChangeArrowheads="1"/>
          </p:cNvPicPr>
          <p:nvPr/>
        </p:nvPicPr>
        <p:blipFill>
          <a:blip r:embed="rId5" cstate="print"/>
          <a:srcRect/>
          <a:stretch>
            <a:fillRect/>
          </a:stretch>
        </p:blipFill>
        <p:spPr bwMode="auto">
          <a:xfrm>
            <a:off x="2182831" y="3031351"/>
            <a:ext cx="184618" cy="92208"/>
          </a:xfrm>
          <a:prstGeom prst="rect">
            <a:avLst/>
          </a:prstGeom>
          <a:noFill/>
        </p:spPr>
      </p:pic>
      <p:pic>
        <p:nvPicPr>
          <p:cNvPr id="1034" name="Picture 3"/>
          <p:cNvPicPr>
            <a:picLocks noChangeAspect="1" noChangeArrowheads="1"/>
          </p:cNvPicPr>
          <p:nvPr/>
        </p:nvPicPr>
        <p:blipFill>
          <a:blip r:embed="rId6" cstate="print"/>
          <a:srcRect/>
          <a:stretch>
            <a:fillRect/>
          </a:stretch>
        </p:blipFill>
        <p:spPr bwMode="auto">
          <a:xfrm>
            <a:off x="2182831" y="3434763"/>
            <a:ext cx="184618" cy="92208"/>
          </a:xfrm>
          <a:prstGeom prst="rect">
            <a:avLst/>
          </a:prstGeom>
          <a:noFill/>
        </p:spPr>
      </p:pic>
      <p:pic>
        <p:nvPicPr>
          <p:cNvPr id="1035" name="Picture 3"/>
          <p:cNvPicPr>
            <a:picLocks noChangeAspect="1" noChangeArrowheads="1"/>
          </p:cNvPicPr>
          <p:nvPr/>
        </p:nvPicPr>
        <p:blipFill>
          <a:blip r:embed="rId7" cstate="print"/>
          <a:srcRect/>
          <a:stretch>
            <a:fillRect/>
          </a:stretch>
        </p:blipFill>
        <p:spPr bwMode="auto">
          <a:xfrm>
            <a:off x="2226271" y="3826649"/>
            <a:ext cx="152038" cy="103734"/>
          </a:xfrm>
          <a:prstGeom prst="rect">
            <a:avLst/>
          </a:prstGeom>
          <a:noFill/>
        </p:spPr>
      </p:pic>
      <p:pic>
        <p:nvPicPr>
          <p:cNvPr id="1036" name="Picture 3"/>
          <p:cNvPicPr>
            <a:picLocks noChangeAspect="1" noChangeArrowheads="1"/>
          </p:cNvPicPr>
          <p:nvPr/>
        </p:nvPicPr>
        <p:blipFill>
          <a:blip r:embed="rId8" cstate="print"/>
          <a:srcRect/>
          <a:stretch>
            <a:fillRect/>
          </a:stretch>
        </p:blipFill>
        <p:spPr bwMode="auto">
          <a:xfrm>
            <a:off x="2226271" y="4230061"/>
            <a:ext cx="152038" cy="92208"/>
          </a:xfrm>
          <a:prstGeom prst="rect">
            <a:avLst/>
          </a:prstGeom>
          <a:noFill/>
        </p:spPr>
      </p:pic>
      <p:pic>
        <p:nvPicPr>
          <p:cNvPr id="1037" name="Picture 3"/>
          <p:cNvPicPr>
            <a:picLocks noChangeAspect="1" noChangeArrowheads="1"/>
          </p:cNvPicPr>
          <p:nvPr/>
        </p:nvPicPr>
        <p:blipFill>
          <a:blip r:embed="rId9" cstate="print"/>
          <a:srcRect/>
          <a:stretch>
            <a:fillRect/>
          </a:stretch>
        </p:blipFill>
        <p:spPr bwMode="auto">
          <a:xfrm>
            <a:off x="2606366" y="4368373"/>
            <a:ext cx="217197" cy="103734"/>
          </a:xfrm>
          <a:prstGeom prst="rect">
            <a:avLst/>
          </a:prstGeom>
          <a:noFill/>
        </p:spPr>
      </p:pic>
      <p:pic>
        <p:nvPicPr>
          <p:cNvPr id="1038" name="Picture 3"/>
          <p:cNvPicPr>
            <a:picLocks noChangeAspect="1" noChangeArrowheads="1"/>
          </p:cNvPicPr>
          <p:nvPr/>
        </p:nvPicPr>
        <p:blipFill>
          <a:blip r:embed="rId10" cstate="print"/>
          <a:srcRect/>
          <a:stretch>
            <a:fillRect/>
          </a:stretch>
        </p:blipFill>
        <p:spPr bwMode="auto">
          <a:xfrm>
            <a:off x="3138499" y="4368373"/>
            <a:ext cx="217197" cy="103734"/>
          </a:xfrm>
          <a:prstGeom prst="rect">
            <a:avLst/>
          </a:prstGeom>
          <a:noFill/>
        </p:spPr>
      </p:pic>
      <p:pic>
        <p:nvPicPr>
          <p:cNvPr id="1039" name="Picture 3"/>
          <p:cNvPicPr>
            <a:picLocks noChangeAspect="1" noChangeArrowheads="1"/>
          </p:cNvPicPr>
          <p:nvPr/>
        </p:nvPicPr>
        <p:blipFill>
          <a:blip r:embed="rId11" cstate="print"/>
          <a:srcRect/>
          <a:stretch>
            <a:fillRect/>
          </a:stretch>
        </p:blipFill>
        <p:spPr bwMode="auto">
          <a:xfrm>
            <a:off x="3670632" y="4368373"/>
            <a:ext cx="217197" cy="103734"/>
          </a:xfrm>
          <a:prstGeom prst="rect">
            <a:avLst/>
          </a:prstGeom>
          <a:noFill/>
        </p:spPr>
      </p:pic>
      <p:pic>
        <p:nvPicPr>
          <p:cNvPr id="1040" name="Picture 3"/>
          <p:cNvPicPr>
            <a:picLocks noChangeAspect="1" noChangeArrowheads="1"/>
          </p:cNvPicPr>
          <p:nvPr/>
        </p:nvPicPr>
        <p:blipFill>
          <a:blip r:embed="rId12" cstate="print"/>
          <a:srcRect/>
          <a:stretch>
            <a:fillRect/>
          </a:stretch>
        </p:blipFill>
        <p:spPr bwMode="auto">
          <a:xfrm>
            <a:off x="4202765" y="4368373"/>
            <a:ext cx="228057" cy="103734"/>
          </a:xfrm>
          <a:prstGeom prst="rect">
            <a:avLst/>
          </a:prstGeom>
          <a:noFill/>
        </p:spPr>
      </p:pic>
      <p:pic>
        <p:nvPicPr>
          <p:cNvPr id="1041" name="Picture 3"/>
          <p:cNvPicPr>
            <a:picLocks noChangeAspect="1" noChangeArrowheads="1"/>
          </p:cNvPicPr>
          <p:nvPr/>
        </p:nvPicPr>
        <p:blipFill>
          <a:blip r:embed="rId13" cstate="print"/>
          <a:srcRect/>
          <a:stretch>
            <a:fillRect/>
          </a:stretch>
        </p:blipFill>
        <p:spPr bwMode="auto">
          <a:xfrm>
            <a:off x="4734898" y="4368373"/>
            <a:ext cx="228057" cy="103734"/>
          </a:xfrm>
          <a:prstGeom prst="rect">
            <a:avLst/>
          </a:prstGeom>
          <a:noFill/>
        </p:spPr>
      </p:pic>
      <p:pic>
        <p:nvPicPr>
          <p:cNvPr id="1042" name="Picture 3"/>
          <p:cNvPicPr>
            <a:picLocks noChangeAspect="1" noChangeArrowheads="1"/>
          </p:cNvPicPr>
          <p:nvPr/>
        </p:nvPicPr>
        <p:blipFill>
          <a:blip r:embed="rId14" cstate="print"/>
          <a:srcRect/>
          <a:stretch>
            <a:fillRect/>
          </a:stretch>
        </p:blipFill>
        <p:spPr bwMode="auto">
          <a:xfrm>
            <a:off x="5277891" y="4368373"/>
            <a:ext cx="217197" cy="103734"/>
          </a:xfrm>
          <a:prstGeom prst="rect">
            <a:avLst/>
          </a:prstGeom>
          <a:noFill/>
        </p:spPr>
      </p:pic>
      <p:pic>
        <p:nvPicPr>
          <p:cNvPr id="1043" name="Picture 3"/>
          <p:cNvPicPr>
            <a:picLocks noChangeAspect="1" noChangeArrowheads="1"/>
          </p:cNvPicPr>
          <p:nvPr/>
        </p:nvPicPr>
        <p:blipFill>
          <a:blip r:embed="rId15" cstate="print"/>
          <a:srcRect/>
          <a:stretch>
            <a:fillRect/>
          </a:stretch>
        </p:blipFill>
        <p:spPr bwMode="auto">
          <a:xfrm>
            <a:off x="5810024" y="4368373"/>
            <a:ext cx="217197" cy="103734"/>
          </a:xfrm>
          <a:prstGeom prst="rect">
            <a:avLst/>
          </a:prstGeom>
          <a:noFill/>
        </p:spPr>
      </p:pic>
      <p:pic>
        <p:nvPicPr>
          <p:cNvPr id="1044" name="Picture 3"/>
          <p:cNvPicPr>
            <a:picLocks noChangeAspect="1" noChangeArrowheads="1"/>
          </p:cNvPicPr>
          <p:nvPr/>
        </p:nvPicPr>
        <p:blipFill>
          <a:blip r:embed="rId16" cstate="print"/>
          <a:srcRect/>
          <a:stretch>
            <a:fillRect/>
          </a:stretch>
        </p:blipFill>
        <p:spPr bwMode="auto">
          <a:xfrm>
            <a:off x="6342157" y="4368373"/>
            <a:ext cx="217197" cy="103734"/>
          </a:xfrm>
          <a:prstGeom prst="rect">
            <a:avLst/>
          </a:prstGeom>
          <a:noFill/>
        </p:spPr>
      </p:pic>
      <p:pic>
        <p:nvPicPr>
          <p:cNvPr id="1045" name="Picture 3"/>
          <p:cNvPicPr>
            <a:picLocks noChangeAspect="1" noChangeArrowheads="1"/>
          </p:cNvPicPr>
          <p:nvPr/>
        </p:nvPicPr>
        <p:blipFill>
          <a:blip r:embed="rId17" cstate="print"/>
          <a:srcRect/>
          <a:stretch>
            <a:fillRect/>
          </a:stretch>
        </p:blipFill>
        <p:spPr bwMode="auto">
          <a:xfrm>
            <a:off x="6787411" y="2224528"/>
            <a:ext cx="173758" cy="103734"/>
          </a:xfrm>
          <a:prstGeom prst="rect">
            <a:avLst/>
          </a:prstGeom>
          <a:noFill/>
        </p:spPr>
      </p:pic>
      <p:pic>
        <p:nvPicPr>
          <p:cNvPr id="1046" name="Picture 3"/>
          <p:cNvPicPr>
            <a:picLocks noChangeAspect="1" noChangeArrowheads="1"/>
          </p:cNvPicPr>
          <p:nvPr/>
        </p:nvPicPr>
        <p:blipFill>
          <a:blip r:embed="rId18" cstate="print"/>
          <a:srcRect/>
          <a:stretch>
            <a:fillRect/>
          </a:stretch>
        </p:blipFill>
        <p:spPr bwMode="auto">
          <a:xfrm>
            <a:off x="6787411" y="2558783"/>
            <a:ext cx="173758" cy="103734"/>
          </a:xfrm>
          <a:prstGeom prst="rect">
            <a:avLst/>
          </a:prstGeom>
          <a:noFill/>
        </p:spPr>
      </p:pic>
      <p:pic>
        <p:nvPicPr>
          <p:cNvPr id="1047" name="Picture 3"/>
          <p:cNvPicPr>
            <a:picLocks noChangeAspect="1" noChangeArrowheads="1"/>
          </p:cNvPicPr>
          <p:nvPr/>
        </p:nvPicPr>
        <p:blipFill>
          <a:blip r:embed="rId19" cstate="print"/>
          <a:srcRect/>
          <a:stretch>
            <a:fillRect/>
          </a:stretch>
        </p:blipFill>
        <p:spPr bwMode="auto">
          <a:xfrm>
            <a:off x="6787411" y="2893039"/>
            <a:ext cx="173758" cy="103734"/>
          </a:xfrm>
          <a:prstGeom prst="rect">
            <a:avLst/>
          </a:prstGeom>
          <a:noFill/>
        </p:spPr>
      </p:pic>
      <p:pic>
        <p:nvPicPr>
          <p:cNvPr id="1048" name="Picture 3"/>
          <p:cNvPicPr>
            <a:picLocks noChangeAspect="1" noChangeArrowheads="1"/>
          </p:cNvPicPr>
          <p:nvPr/>
        </p:nvPicPr>
        <p:blipFill>
          <a:blip r:embed="rId20" cstate="print"/>
          <a:srcRect/>
          <a:stretch>
            <a:fillRect/>
          </a:stretch>
        </p:blipFill>
        <p:spPr bwMode="auto">
          <a:xfrm>
            <a:off x="6798271" y="3227294"/>
            <a:ext cx="162898" cy="103734"/>
          </a:xfrm>
          <a:prstGeom prst="rect">
            <a:avLst/>
          </a:prstGeom>
          <a:noFill/>
        </p:spPr>
      </p:pic>
      <p:pic>
        <p:nvPicPr>
          <p:cNvPr id="1049" name="Picture 3"/>
          <p:cNvPicPr>
            <a:picLocks noChangeAspect="1" noChangeArrowheads="1"/>
          </p:cNvPicPr>
          <p:nvPr/>
        </p:nvPicPr>
        <p:blipFill>
          <a:blip r:embed="rId21" cstate="print"/>
          <a:srcRect/>
          <a:stretch>
            <a:fillRect/>
          </a:stretch>
        </p:blipFill>
        <p:spPr bwMode="auto">
          <a:xfrm>
            <a:off x="6798271" y="3561550"/>
            <a:ext cx="162898" cy="92208"/>
          </a:xfrm>
          <a:prstGeom prst="rect">
            <a:avLst/>
          </a:prstGeom>
          <a:noFill/>
        </p:spPr>
      </p:pic>
      <p:pic>
        <p:nvPicPr>
          <p:cNvPr id="1050" name="Picture 3"/>
          <p:cNvPicPr>
            <a:picLocks noChangeAspect="1" noChangeArrowheads="1"/>
          </p:cNvPicPr>
          <p:nvPr/>
        </p:nvPicPr>
        <p:blipFill>
          <a:blip r:embed="rId22" cstate="print"/>
          <a:srcRect/>
          <a:stretch>
            <a:fillRect/>
          </a:stretch>
        </p:blipFill>
        <p:spPr bwMode="auto">
          <a:xfrm>
            <a:off x="6787411" y="3895805"/>
            <a:ext cx="119458" cy="92208"/>
          </a:xfrm>
          <a:prstGeom prst="rect">
            <a:avLst/>
          </a:prstGeom>
          <a:noFill/>
        </p:spPr>
      </p:pic>
      <p:pic>
        <p:nvPicPr>
          <p:cNvPr id="1051" name="Picture 3"/>
          <p:cNvPicPr>
            <a:picLocks noChangeAspect="1" noChangeArrowheads="1"/>
          </p:cNvPicPr>
          <p:nvPr/>
        </p:nvPicPr>
        <p:blipFill>
          <a:blip r:embed="rId23" cstate="print"/>
          <a:srcRect/>
          <a:stretch>
            <a:fillRect/>
          </a:stretch>
        </p:blipFill>
        <p:spPr bwMode="auto">
          <a:xfrm>
            <a:off x="6787411" y="4230061"/>
            <a:ext cx="76019" cy="92208"/>
          </a:xfrm>
          <a:prstGeom prst="rect">
            <a:avLst/>
          </a:prstGeom>
          <a:noFill/>
        </p:spPr>
      </p:pic>
      <p:pic>
        <p:nvPicPr>
          <p:cNvPr id="1052" name="Picture 3"/>
          <p:cNvPicPr>
            <a:picLocks noChangeAspect="1" noChangeArrowheads="1"/>
          </p:cNvPicPr>
          <p:nvPr/>
        </p:nvPicPr>
        <p:blipFill>
          <a:blip r:embed="rId24" cstate="print"/>
          <a:srcRect/>
          <a:stretch>
            <a:fillRect/>
          </a:stretch>
        </p:blipFill>
        <p:spPr bwMode="auto">
          <a:xfrm>
            <a:off x="7265245" y="299678"/>
            <a:ext cx="1227164" cy="772245"/>
          </a:xfrm>
          <a:prstGeom prst="rect">
            <a:avLst/>
          </a:prstGeom>
          <a:noFill/>
        </p:spPr>
      </p:pic>
      <p:pic>
        <p:nvPicPr>
          <p:cNvPr id="1053" name="Picture 3"/>
          <p:cNvPicPr>
            <a:picLocks noChangeAspect="1" noChangeArrowheads="1"/>
          </p:cNvPicPr>
          <p:nvPr/>
        </p:nvPicPr>
        <p:blipFill>
          <a:blip r:embed="rId25" cstate="print"/>
          <a:srcRect/>
          <a:stretch>
            <a:fillRect/>
          </a:stretch>
        </p:blipFill>
        <p:spPr bwMode="auto">
          <a:xfrm>
            <a:off x="7276105" y="6316276"/>
            <a:ext cx="499553" cy="207469"/>
          </a:xfrm>
          <a:prstGeom prst="rect">
            <a:avLst/>
          </a:prstGeom>
          <a:noFill/>
        </p:spPr>
      </p:pic>
      <p:sp>
        <p:nvSpPr>
          <p:cNvPr id="2" name="TextBox 1"/>
          <p:cNvSpPr txBox="1"/>
          <p:nvPr/>
        </p:nvSpPr>
        <p:spPr>
          <a:xfrm>
            <a:off x="8166613" y="6304750"/>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24</a:t>
            </a:r>
          </a:p>
        </p:txBody>
      </p:sp>
      <p:sp>
        <p:nvSpPr>
          <p:cNvPr id="1054"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1055" name="TextBox 1"/>
          <p:cNvSpPr txBox="1"/>
          <p:nvPr/>
        </p:nvSpPr>
        <p:spPr>
          <a:xfrm>
            <a:off x="738470" y="6396958"/>
            <a:ext cx="1054776" cy="130247"/>
          </a:xfrm>
          <a:prstGeom prst="rect">
            <a:avLst/>
          </a:prstGeom>
          <a:noFill/>
        </p:spPr>
        <p:txBody>
          <a:bodyPr wrap="none" lIns="0" tIns="0" rIns="0" bIns="40087" rtlCol="0">
            <a:spAutoFit/>
          </a:bodyPr>
          <a:lstStyle/>
          <a:p>
            <a:pPr>
              <a:lnSpc>
                <a:spcPts val="701"/>
              </a:lnSpc>
            </a:pPr>
            <a:r>
              <a:rPr lang="en-US" altLang="zh-CN" sz="700" dirty="0" smtClean="0">
                <a:solidFill>
                  <a:srgbClr val="666666"/>
                </a:solidFill>
                <a:latin typeface="Times New Roman" pitchFamily="18" charset="0"/>
                <a:cs typeface="Times New Roman" pitchFamily="18" charset="0"/>
              </a:rPr>
              <a:t>Source: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Apple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annual</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reports</a:t>
            </a:r>
          </a:p>
        </p:txBody>
      </p:sp>
      <p:sp>
        <p:nvSpPr>
          <p:cNvPr id="1056" name="TextBox 1"/>
          <p:cNvSpPr txBox="1"/>
          <p:nvPr/>
        </p:nvSpPr>
        <p:spPr>
          <a:xfrm>
            <a:off x="1281463" y="899032"/>
            <a:ext cx="7412286" cy="5516336"/>
          </a:xfrm>
          <a:prstGeom prst="rect">
            <a:avLst/>
          </a:prstGeom>
          <a:noFill/>
        </p:spPr>
        <p:txBody>
          <a:bodyPr wrap="none" lIns="0" tIns="0" rIns="0" bIns="40087" rtlCol="0">
            <a:spAutoFit/>
          </a:bodyPr>
          <a:lstStyle/>
          <a:p>
            <a:pPr>
              <a:lnSpc>
                <a:spcPts val="2718"/>
              </a:lnSpc>
              <a:tabLst>
                <a:tab pos="167030" algn="l"/>
                <a:tab pos="311790" algn="l"/>
                <a:tab pos="423144" algn="l"/>
                <a:tab pos="523362" algn="l"/>
                <a:tab pos="1625763" algn="l"/>
                <a:tab pos="7026412" algn="l"/>
              </a:tabLst>
            </a:pPr>
            <a:r>
              <a:rPr lang="en-US" altLang="zh-CN" sz="2500" b="1" dirty="0" smtClean="0">
                <a:solidFill>
                  <a:srgbClr val="666666"/>
                </a:solidFill>
                <a:latin typeface="Times New Roman" pitchFamily="18" charset="0"/>
                <a:cs typeface="Times New Roman" pitchFamily="18" charset="0"/>
              </a:rPr>
              <a:t>Integration</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reinforced</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by</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retail</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strategy</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017"/>
              </a:lnSpc>
              <a:tabLst>
                <a:tab pos="167030" algn="l"/>
                <a:tab pos="311790" algn="l"/>
                <a:tab pos="423144" algn="l"/>
                <a:tab pos="523362" algn="l"/>
                <a:tab pos="1625763" algn="l"/>
                <a:tab pos="7026412"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“We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want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to</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make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best</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buying</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experience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world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It’s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impossible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to</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get</a:t>
            </a:r>
          </a:p>
          <a:p>
            <a:pPr>
              <a:lnSpc>
                <a:spcPts val="1491"/>
              </a:lnSpc>
              <a:tabLst>
                <a:tab pos="167030" algn="l"/>
                <a:tab pos="311790" algn="l"/>
                <a:tab pos="423144" algn="l"/>
                <a:tab pos="523362" algn="l"/>
                <a:tab pos="1625763" algn="l"/>
                <a:tab pos="7026412" algn="l"/>
              </a:tabLst>
            </a:pPr>
            <a:r>
              <a:rPr lang="en-US" altLang="zh-CN" dirty="0" smtClean="0"/>
              <a:t>				</a:t>
            </a:r>
            <a:r>
              <a:rPr lang="en-US" altLang="zh-CN" sz="1200" b="1" dirty="0" smtClean="0">
                <a:solidFill>
                  <a:srgbClr val="666666"/>
                </a:solidFill>
                <a:latin typeface="Times New Roman" pitchFamily="18" charset="0"/>
                <a:cs typeface="Times New Roman" pitchFamily="18" charset="0"/>
              </a:rPr>
              <a:t>knowledge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point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of</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sale.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can’t</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thrive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that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environment.”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Steve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Jobs,</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D2</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491"/>
              </a:lnSpc>
              <a:tabLst>
                <a:tab pos="167030" algn="l"/>
                <a:tab pos="311790" algn="l"/>
                <a:tab pos="423144" algn="l"/>
                <a:tab pos="523362" algn="l"/>
                <a:tab pos="1625763" algn="l"/>
                <a:tab pos="7026412" algn="l"/>
              </a:tabLst>
            </a:pPr>
            <a:r>
              <a:rPr lang="en-US" altLang="zh-CN" dirty="0" smtClean="0"/>
              <a:t>					</a:t>
            </a:r>
            <a:r>
              <a:rPr lang="en-US" altLang="zh-CN" sz="1100" dirty="0" smtClean="0">
                <a:solidFill>
                  <a:srgbClr val="666666"/>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revenue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from</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Apple’s</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retail</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stores</a:t>
            </a:r>
          </a:p>
          <a:p>
            <a:pPr>
              <a:lnSpc>
                <a:spcPts val="1841"/>
              </a:lnSpc>
              <a:tabLst>
                <a:tab pos="167030" algn="l"/>
                <a:tab pos="311790" algn="l"/>
                <a:tab pos="423144" algn="l"/>
                <a:tab pos="523362" algn="l"/>
                <a:tab pos="1625763" algn="l"/>
                <a:tab pos="7026412" algn="l"/>
              </a:tabLst>
            </a:pPr>
            <a:r>
              <a:rPr lang="en-US" altLang="zh-CN" dirty="0" smtClean="0"/>
              <a:t>					</a:t>
            </a:r>
            <a:r>
              <a:rPr lang="en-US" altLang="zh-CN" sz="1100" dirty="0" smtClean="0">
                <a:solidFill>
                  <a:srgbClr val="666666"/>
                </a:solidFill>
                <a:latin typeface="Times New Roman" pitchFamily="18" charset="0"/>
                <a:cs typeface="Times New Roman" pitchFamily="18" charset="0"/>
              </a:rPr>
              <a:t>Number</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of</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stores</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578"/>
              </a:lnSpc>
              <a:tabLst>
                <a:tab pos="167030" algn="l"/>
                <a:tab pos="311790" algn="l"/>
                <a:tab pos="423144" algn="l"/>
                <a:tab pos="523362" algn="l"/>
                <a:tab pos="1625763" algn="l"/>
                <a:tab pos="7026412"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Contribution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to</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revenue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starting</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to</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plateau</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(but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profitability</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sacrificed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to</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enhance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buying</a:t>
            </a:r>
          </a:p>
          <a:p>
            <a:pPr>
              <a:lnSpc>
                <a:spcPts val="1491"/>
              </a:lnSpc>
              <a:tabLst>
                <a:tab pos="167030" algn="l"/>
                <a:tab pos="311790" algn="l"/>
                <a:tab pos="423144" algn="l"/>
                <a:tab pos="523362" algn="l"/>
                <a:tab pos="1625763" algn="l"/>
                <a:tab pos="7026412"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experience)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but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still</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Apple</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Stores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are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place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where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company</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can:</a:t>
            </a:r>
          </a:p>
          <a:p>
            <a:pPr>
              <a:lnSpc>
                <a:spcPts val="1491"/>
              </a:lnSpc>
              <a:tabLst>
                <a:tab pos="167030" algn="l"/>
                <a:tab pos="311790" algn="l"/>
                <a:tab pos="423144" algn="l"/>
                <a:tab pos="523362" algn="l"/>
                <a:tab pos="1625763" algn="l"/>
                <a:tab pos="7026412"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 showcase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100</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Apple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environment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(to</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appeal</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the</a:t>
            </a:r>
            <a:r>
              <a:rPr lang="en-US" altLang="zh-CN" sz="1200" dirty="0" smtClean="0">
                <a:latin typeface="Times New Roman" pitchFamily="18" charset="0"/>
                <a:cs typeface="Times New Roman" pitchFamily="18" charset="0"/>
              </a:rPr>
              <a:t> </a:t>
            </a:r>
            <a:r>
              <a:rPr lang="en-US" altLang="zh-CN" sz="1200" i="1" dirty="0" smtClean="0">
                <a:solidFill>
                  <a:srgbClr val="666666"/>
                </a:solidFill>
                <a:latin typeface="Times New Roman" pitchFamily="18" charset="0"/>
                <a:cs typeface="Times New Roman" pitchFamily="18" charset="0"/>
              </a:rPr>
              <a:t>iCustomer</a:t>
            </a:r>
            <a:r>
              <a:rPr lang="en-US" altLang="zh-CN" sz="1200" dirty="0" smtClean="0">
                <a:solidFill>
                  <a:srgbClr val="666666"/>
                </a:solidFill>
                <a:latin typeface="Times New Roman" pitchFamily="18" charset="0"/>
                <a:cs typeface="Times New Roman" pitchFamily="18" charset="0"/>
              </a:rPr>
              <a:t>)</a:t>
            </a:r>
          </a:p>
          <a:p>
            <a:pPr>
              <a:lnSpc>
                <a:spcPts val="1403"/>
              </a:lnSpc>
              <a:tabLst>
                <a:tab pos="167030" algn="l"/>
                <a:tab pos="311790" algn="l"/>
                <a:tab pos="423144" algn="l"/>
                <a:tab pos="523362" algn="l"/>
                <a:tab pos="1625763" algn="l"/>
                <a:tab pos="7026412"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 have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trained</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sales</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force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selling</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its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products.</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841"/>
              </a:lnSpc>
              <a:tabLst>
                <a:tab pos="167030" algn="l"/>
                <a:tab pos="311790" algn="l"/>
                <a:tab pos="423144" algn="l"/>
                <a:tab pos="523362" algn="l"/>
                <a:tab pos="1625763" algn="l"/>
                <a:tab pos="7026412"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Apple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Stores</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fosters</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the</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brand</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appeal</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and</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consequently,</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the</a:t>
            </a:r>
            <a:r>
              <a:rPr lang="en-US" altLang="zh-CN" sz="1400" dirty="0" smtClean="0">
                <a:latin typeface="Times New Roman" pitchFamily="18" charset="0"/>
                <a:cs typeface="Times New Roman" pitchFamily="18" charset="0"/>
              </a:rPr>
              <a:t> </a:t>
            </a:r>
            <a:r>
              <a:rPr lang="en-US" altLang="zh-CN" sz="1400" i="1" dirty="0" smtClean="0">
                <a:solidFill>
                  <a:srgbClr val="666666"/>
                </a:solidFill>
                <a:latin typeface="Times New Roman" pitchFamily="18" charset="0"/>
                <a:cs typeface="Times New Roman" pitchFamily="18" charset="0"/>
              </a:rPr>
              <a:t>halo</a:t>
            </a:r>
            <a:r>
              <a:rPr lang="en-US" altLang="zh-CN" sz="1400" dirty="0" smtClean="0">
                <a:latin typeface="Times New Roman" pitchFamily="18" charset="0"/>
                <a:cs typeface="Times New Roman" pitchFamily="18" charset="0"/>
              </a:rPr>
              <a:t> </a:t>
            </a:r>
            <a:r>
              <a:rPr lang="en-US" altLang="zh-CN" sz="1400" i="1" dirty="0" smtClean="0">
                <a:solidFill>
                  <a:srgbClr val="666666"/>
                </a:solidFill>
                <a:latin typeface="Times New Roman" pitchFamily="18" charset="0"/>
                <a:cs typeface="Times New Roman" pitchFamily="18" charset="0"/>
              </a:rPr>
              <a:t>effect</a:t>
            </a:r>
            <a:r>
              <a:rPr lang="en-US" altLang="zh-CN" sz="1400" dirty="0" smtClean="0">
                <a:solidFill>
                  <a:srgbClr val="666666"/>
                </a:solidFill>
                <a:latin typeface="Times New Roman" pitchFamily="18" charset="0"/>
                <a:cs typeface="Times New Roman" pitchFamily="18" charset="0"/>
              </a:rPr>
              <a:t>.</a:t>
            </a:r>
          </a:p>
          <a:p>
            <a:pPr>
              <a:lnSpc>
                <a:spcPts val="877"/>
              </a:lnSpc>
            </a:pPr>
            <a:endParaRPr lang="en-US" altLang="zh-CN" dirty="0" smtClean="0"/>
          </a:p>
          <a:p>
            <a:pPr>
              <a:lnSpc>
                <a:spcPts val="1052"/>
              </a:lnSpc>
              <a:tabLst>
                <a:tab pos="167030" algn="l"/>
                <a:tab pos="311790" algn="l"/>
                <a:tab pos="423144" algn="l"/>
                <a:tab pos="523362" algn="l"/>
                <a:tab pos="1625763" algn="l"/>
                <a:tab pos="7026412" algn="l"/>
              </a:tabLst>
            </a:pPr>
            <a:r>
              <a:rPr lang="en-US" altLang="zh-CN" dirty="0" smtClean="0"/>
              <a:t>						</a:t>
            </a:r>
            <a:r>
              <a:rPr lang="en-US" altLang="zh-CN" sz="900" dirty="0" smtClean="0">
                <a:solidFill>
                  <a:srgbClr val="B2B2B2"/>
                </a:solidFill>
                <a:latin typeface="Times New Roman" pitchFamily="18" charset="0"/>
                <a:cs typeface="Times New Roman" pitchFamily="18" charset="0"/>
              </a:rPr>
              <a:t>..…….</a:t>
            </a:r>
          </a:p>
        </p:txBody>
      </p:sp>
      <p:sp>
        <p:nvSpPr>
          <p:cNvPr id="66" name="投影片編號版面配置區 65"/>
          <p:cNvSpPr>
            <a:spLocks noGrp="1"/>
          </p:cNvSpPr>
          <p:nvPr>
            <p:ph type="sldNum" sz="quarter" idx="12"/>
          </p:nvPr>
        </p:nvSpPr>
        <p:spPr/>
        <p:txBody>
          <a:bodyPr/>
          <a:lstStyle/>
          <a:p>
            <a:pPr>
              <a:defRPr/>
            </a:pPr>
            <a:fld id="{8278A42D-3233-4C27-8266-CD8F709F771F}" type="slidenum">
              <a:rPr lang="en-US" altLang="zh-TW" smtClean="0"/>
              <a:pPr>
                <a:defRPr/>
              </a:pPr>
              <a:t>83</a:t>
            </a:fld>
            <a:endParaRPr lang="en-US" altLang="zh-TW"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1481373" y="1519110"/>
            <a:ext cx="6178488" cy="676497"/>
          </a:xfrm>
          <a:custGeom>
            <a:avLst/>
            <a:gdLst>
              <a:gd name="connsiteX0" fmla="*/ 12700 w 7225399"/>
              <a:gd name="connsiteY0" fmla="*/ 132701 h 745400"/>
              <a:gd name="connsiteX1" fmla="*/ 12700 w 7225399"/>
              <a:gd name="connsiteY1" fmla="*/ 132701 h 745400"/>
              <a:gd name="connsiteX2" fmla="*/ 132701 w 7225399"/>
              <a:gd name="connsiteY2" fmla="*/ 12700 h 745400"/>
              <a:gd name="connsiteX3" fmla="*/ 7092697 w 7225399"/>
              <a:gd name="connsiteY3" fmla="*/ 12700 h 745400"/>
              <a:gd name="connsiteX4" fmla="*/ 7092697 w 7225399"/>
              <a:gd name="connsiteY4" fmla="*/ 12700 h 745400"/>
              <a:gd name="connsiteX5" fmla="*/ 7212699 w 7225399"/>
              <a:gd name="connsiteY5" fmla="*/ 132701 h 745400"/>
              <a:gd name="connsiteX6" fmla="*/ 7212699 w 7225399"/>
              <a:gd name="connsiteY6" fmla="*/ 132701 h 745400"/>
              <a:gd name="connsiteX7" fmla="*/ 7212699 w 7225399"/>
              <a:gd name="connsiteY7" fmla="*/ 612698 h 745400"/>
              <a:gd name="connsiteX8" fmla="*/ 7212699 w 7225399"/>
              <a:gd name="connsiteY8" fmla="*/ 612698 h 745400"/>
              <a:gd name="connsiteX9" fmla="*/ 7092697 w 7225399"/>
              <a:gd name="connsiteY9" fmla="*/ 732700 h 745400"/>
              <a:gd name="connsiteX10" fmla="*/ 7092697 w 7225399"/>
              <a:gd name="connsiteY10" fmla="*/ 732700 h 745400"/>
              <a:gd name="connsiteX11" fmla="*/ 132701 w 7225399"/>
              <a:gd name="connsiteY11" fmla="*/ 732700 h 745400"/>
              <a:gd name="connsiteX12" fmla="*/ 132701 w 7225399"/>
              <a:gd name="connsiteY12" fmla="*/ 732700 h 745400"/>
              <a:gd name="connsiteX13" fmla="*/ 12700 w 7225399"/>
              <a:gd name="connsiteY13" fmla="*/ 612698 h 745400"/>
              <a:gd name="connsiteX14" fmla="*/ 12700 w 7225399"/>
              <a:gd name="connsiteY14" fmla="*/ 612698 h 745400"/>
              <a:gd name="connsiteX15" fmla="*/ 12700 w 7225399"/>
              <a:gd name="connsiteY15" fmla="*/ 132701 h 7454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7225399" h="745400">
                <a:moveTo>
                  <a:pt x="12700" y="132701"/>
                </a:moveTo>
                <a:lnTo>
                  <a:pt x="12700" y="132701"/>
                </a:lnTo>
                <a:cubicBezTo>
                  <a:pt x="12700" y="66426"/>
                  <a:pt x="66426" y="12700"/>
                  <a:pt x="132701" y="12700"/>
                </a:cubicBezTo>
                <a:lnTo>
                  <a:pt x="7092697" y="12700"/>
                </a:lnTo>
                <a:lnTo>
                  <a:pt x="7092697" y="12700"/>
                </a:lnTo>
                <a:cubicBezTo>
                  <a:pt x="7158973" y="12700"/>
                  <a:pt x="7212699" y="66426"/>
                  <a:pt x="7212699" y="132701"/>
                </a:cubicBezTo>
                <a:cubicBezTo>
                  <a:pt x="7212699" y="132701"/>
                  <a:pt x="7212699" y="132701"/>
                  <a:pt x="7212699" y="132701"/>
                </a:cubicBezTo>
                <a:lnTo>
                  <a:pt x="7212699" y="612698"/>
                </a:lnTo>
                <a:lnTo>
                  <a:pt x="7212699" y="612698"/>
                </a:lnTo>
                <a:cubicBezTo>
                  <a:pt x="7212699" y="678972"/>
                  <a:pt x="7158973" y="732700"/>
                  <a:pt x="7092697" y="732700"/>
                </a:cubicBezTo>
                <a:cubicBezTo>
                  <a:pt x="7092697" y="732700"/>
                  <a:pt x="7092697" y="732700"/>
                  <a:pt x="7092697" y="732700"/>
                </a:cubicBezTo>
                <a:lnTo>
                  <a:pt x="132701" y="732700"/>
                </a:lnTo>
                <a:lnTo>
                  <a:pt x="132701" y="732700"/>
                </a:lnTo>
                <a:cubicBezTo>
                  <a:pt x="66426" y="732700"/>
                  <a:pt x="12700" y="678972"/>
                  <a:pt x="12700" y="612698"/>
                </a:cubicBezTo>
                <a:cubicBezTo>
                  <a:pt x="12700" y="612698"/>
                  <a:pt x="12700" y="612698"/>
                  <a:pt x="12700" y="612698"/>
                </a:cubicBezTo>
                <a:lnTo>
                  <a:pt x="12700" y="132701"/>
                </a:lnTo>
              </a:path>
            </a:pathLst>
          </a:custGeom>
          <a:solidFill>
            <a:srgbClr val="000000">
              <a:alpha val="0"/>
            </a:srgbClr>
          </a:solidFill>
          <a:ln w="25400">
            <a:solidFill>
              <a:srgbClr val="B2B2B2">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5" name="Freeform 3"/>
          <p:cNvSpPr/>
          <p:nvPr/>
        </p:nvSpPr>
        <p:spPr>
          <a:xfrm>
            <a:off x="1481373" y="5353744"/>
            <a:ext cx="6178488" cy="676497"/>
          </a:xfrm>
          <a:custGeom>
            <a:avLst/>
            <a:gdLst>
              <a:gd name="connsiteX0" fmla="*/ 12700 w 7225399"/>
              <a:gd name="connsiteY0" fmla="*/ 132701 h 745400"/>
              <a:gd name="connsiteX1" fmla="*/ 12700 w 7225399"/>
              <a:gd name="connsiteY1" fmla="*/ 132701 h 745400"/>
              <a:gd name="connsiteX2" fmla="*/ 132701 w 7225399"/>
              <a:gd name="connsiteY2" fmla="*/ 12700 h 745400"/>
              <a:gd name="connsiteX3" fmla="*/ 7092697 w 7225399"/>
              <a:gd name="connsiteY3" fmla="*/ 12700 h 745400"/>
              <a:gd name="connsiteX4" fmla="*/ 7092697 w 7225399"/>
              <a:gd name="connsiteY4" fmla="*/ 12700 h 745400"/>
              <a:gd name="connsiteX5" fmla="*/ 7212699 w 7225399"/>
              <a:gd name="connsiteY5" fmla="*/ 132701 h 745400"/>
              <a:gd name="connsiteX6" fmla="*/ 7212699 w 7225399"/>
              <a:gd name="connsiteY6" fmla="*/ 132701 h 745400"/>
              <a:gd name="connsiteX7" fmla="*/ 7212699 w 7225399"/>
              <a:gd name="connsiteY7" fmla="*/ 612698 h 745400"/>
              <a:gd name="connsiteX8" fmla="*/ 7212699 w 7225399"/>
              <a:gd name="connsiteY8" fmla="*/ 612698 h 745400"/>
              <a:gd name="connsiteX9" fmla="*/ 7092697 w 7225399"/>
              <a:gd name="connsiteY9" fmla="*/ 732700 h 745400"/>
              <a:gd name="connsiteX10" fmla="*/ 7092697 w 7225399"/>
              <a:gd name="connsiteY10" fmla="*/ 732700 h 745400"/>
              <a:gd name="connsiteX11" fmla="*/ 132701 w 7225399"/>
              <a:gd name="connsiteY11" fmla="*/ 732700 h 745400"/>
              <a:gd name="connsiteX12" fmla="*/ 132701 w 7225399"/>
              <a:gd name="connsiteY12" fmla="*/ 732700 h 745400"/>
              <a:gd name="connsiteX13" fmla="*/ 12700 w 7225399"/>
              <a:gd name="connsiteY13" fmla="*/ 612698 h 745400"/>
              <a:gd name="connsiteX14" fmla="*/ 12700 w 7225399"/>
              <a:gd name="connsiteY14" fmla="*/ 612698 h 745400"/>
              <a:gd name="connsiteX15" fmla="*/ 12700 w 7225399"/>
              <a:gd name="connsiteY15" fmla="*/ 132701 h 7454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7225399" h="745400">
                <a:moveTo>
                  <a:pt x="12700" y="132701"/>
                </a:moveTo>
                <a:lnTo>
                  <a:pt x="12700" y="132701"/>
                </a:lnTo>
                <a:cubicBezTo>
                  <a:pt x="12700" y="66426"/>
                  <a:pt x="66426" y="12700"/>
                  <a:pt x="132701" y="12700"/>
                </a:cubicBezTo>
                <a:lnTo>
                  <a:pt x="7092697" y="12700"/>
                </a:lnTo>
                <a:lnTo>
                  <a:pt x="7092697" y="12700"/>
                </a:lnTo>
                <a:cubicBezTo>
                  <a:pt x="7158973" y="12700"/>
                  <a:pt x="7212699" y="66426"/>
                  <a:pt x="7212699" y="132701"/>
                </a:cubicBezTo>
                <a:cubicBezTo>
                  <a:pt x="7212699" y="132701"/>
                  <a:pt x="7212699" y="132701"/>
                  <a:pt x="7212699" y="132701"/>
                </a:cubicBezTo>
                <a:lnTo>
                  <a:pt x="7212699" y="612698"/>
                </a:lnTo>
                <a:lnTo>
                  <a:pt x="7212699" y="612698"/>
                </a:lnTo>
                <a:cubicBezTo>
                  <a:pt x="7212699" y="678973"/>
                  <a:pt x="7158973" y="732700"/>
                  <a:pt x="7092697" y="732700"/>
                </a:cubicBezTo>
                <a:cubicBezTo>
                  <a:pt x="7092697" y="732700"/>
                  <a:pt x="7092697" y="732700"/>
                  <a:pt x="7092697" y="732700"/>
                </a:cubicBezTo>
                <a:lnTo>
                  <a:pt x="132701" y="732700"/>
                </a:lnTo>
                <a:lnTo>
                  <a:pt x="132701" y="732700"/>
                </a:lnTo>
                <a:cubicBezTo>
                  <a:pt x="66426" y="732700"/>
                  <a:pt x="12700" y="678973"/>
                  <a:pt x="12700" y="612698"/>
                </a:cubicBezTo>
                <a:cubicBezTo>
                  <a:pt x="12700" y="612698"/>
                  <a:pt x="12700" y="612698"/>
                  <a:pt x="12700" y="612698"/>
                </a:cubicBezTo>
                <a:lnTo>
                  <a:pt x="12700" y="132701"/>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6" name="Picture 3"/>
          <p:cNvPicPr>
            <a:picLocks noChangeAspect="1" noChangeArrowheads="1"/>
          </p:cNvPicPr>
          <p:nvPr/>
        </p:nvPicPr>
        <p:blipFill>
          <a:blip r:embed="rId3" cstate="print"/>
          <a:srcRect/>
          <a:stretch>
            <a:fillRect/>
          </a:stretch>
        </p:blipFill>
        <p:spPr bwMode="auto">
          <a:xfrm>
            <a:off x="2867003" y="2512679"/>
            <a:ext cx="3409995" cy="2512679"/>
          </a:xfrm>
          <a:prstGeom prst="rect">
            <a:avLst/>
          </a:prstGeom>
          <a:noFill/>
        </p:spPr>
      </p:pic>
      <p:pic>
        <p:nvPicPr>
          <p:cNvPr id="7" name="Picture 3"/>
          <p:cNvPicPr>
            <a:picLocks noChangeAspect="1" noChangeArrowheads="1"/>
          </p:cNvPicPr>
          <p:nvPr/>
        </p:nvPicPr>
        <p:blipFill>
          <a:blip r:embed="rId4" cstate="print"/>
          <a:srcRect/>
          <a:stretch>
            <a:fillRect/>
          </a:stretch>
        </p:blipFill>
        <p:spPr bwMode="auto">
          <a:xfrm>
            <a:off x="7265245" y="299678"/>
            <a:ext cx="1227164" cy="772245"/>
          </a:xfrm>
          <a:prstGeom prst="rect">
            <a:avLst/>
          </a:prstGeom>
          <a:noFill/>
        </p:spPr>
      </p:pic>
      <p:pic>
        <p:nvPicPr>
          <p:cNvPr id="8" name="Picture 3"/>
          <p:cNvPicPr>
            <a:picLocks noChangeAspect="1" noChangeArrowheads="1"/>
          </p:cNvPicPr>
          <p:nvPr/>
        </p:nvPicPr>
        <p:blipFill>
          <a:blip r:embed="rId5" cstate="print"/>
          <a:srcRect/>
          <a:stretch>
            <a:fillRect/>
          </a:stretch>
        </p:blipFill>
        <p:spPr bwMode="auto">
          <a:xfrm>
            <a:off x="7276105" y="6316276"/>
            <a:ext cx="499553" cy="207469"/>
          </a:xfrm>
          <a:prstGeom prst="rect">
            <a:avLst/>
          </a:prstGeom>
          <a:noFill/>
        </p:spPr>
      </p:pic>
      <p:sp>
        <p:nvSpPr>
          <p:cNvPr id="2" name="TextBox 1"/>
          <p:cNvSpPr txBox="1"/>
          <p:nvPr/>
        </p:nvSpPr>
        <p:spPr>
          <a:xfrm>
            <a:off x="8166613" y="6304750"/>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25</a:t>
            </a:r>
          </a:p>
        </p:txBody>
      </p:sp>
      <p:sp>
        <p:nvSpPr>
          <p:cNvPr id="9"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10" name="TextBox 1"/>
          <p:cNvSpPr txBox="1"/>
          <p:nvPr/>
        </p:nvSpPr>
        <p:spPr>
          <a:xfrm>
            <a:off x="1281463" y="899032"/>
            <a:ext cx="7412286" cy="5541985"/>
          </a:xfrm>
          <a:prstGeom prst="rect">
            <a:avLst/>
          </a:prstGeom>
          <a:noFill/>
        </p:spPr>
        <p:txBody>
          <a:bodyPr wrap="none" lIns="0" tIns="0" rIns="0" bIns="40087" rtlCol="0">
            <a:spAutoFit/>
          </a:bodyPr>
          <a:lstStyle/>
          <a:p>
            <a:pPr>
              <a:lnSpc>
                <a:spcPts val="2718"/>
              </a:lnSpc>
              <a:tabLst>
                <a:tab pos="345196" algn="l"/>
                <a:tab pos="378602" algn="l"/>
                <a:tab pos="2549997" algn="l"/>
                <a:tab pos="2917464" algn="l"/>
                <a:tab pos="7026412" algn="l"/>
              </a:tabLst>
            </a:pPr>
            <a:r>
              <a:rPr lang="en-US" altLang="zh-CN" sz="2500" b="1" dirty="0" smtClean="0">
                <a:solidFill>
                  <a:srgbClr val="666666"/>
                </a:solidFill>
                <a:latin typeface="Times New Roman" pitchFamily="18" charset="0"/>
                <a:cs typeface="Times New Roman" pitchFamily="18" charset="0"/>
              </a:rPr>
              <a:t>iCustomers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will</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drive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Apple’s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sales</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754"/>
              </a:lnSpc>
              <a:tabLst>
                <a:tab pos="345196" algn="l"/>
                <a:tab pos="378602" algn="l"/>
                <a:tab pos="2549997" algn="l"/>
                <a:tab pos="2917464" algn="l"/>
                <a:tab pos="7026412"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Apple’s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main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focus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the</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consumer</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market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where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“every</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person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votes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for</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themselves”</a:t>
            </a:r>
          </a:p>
          <a:p>
            <a:pPr>
              <a:lnSpc>
                <a:spcPts val="1228"/>
              </a:lnSpc>
              <a:tabLst>
                <a:tab pos="345196" algn="l"/>
                <a:tab pos="378602" algn="l"/>
                <a:tab pos="2549997" algn="l"/>
                <a:tab pos="2917464" algn="l"/>
                <a:tab pos="7026412" algn="l"/>
              </a:tabLst>
            </a:pPr>
            <a:r>
              <a:rPr lang="en-US" altLang="zh-CN" dirty="0" smtClean="0"/>
              <a:t>				</a:t>
            </a:r>
            <a:r>
              <a:rPr lang="en-US" altLang="zh-CN" sz="1100" dirty="0" smtClean="0">
                <a:solidFill>
                  <a:srgbClr val="B2B2B2"/>
                </a:solidFill>
                <a:latin typeface="Times New Roman" pitchFamily="18" charset="0"/>
                <a:cs typeface="Times New Roman" pitchFamily="18" charset="0"/>
              </a:rPr>
              <a:t>Steve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Jobs,</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D8</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280"/>
              </a:lnSpc>
              <a:tabLst>
                <a:tab pos="345196" algn="l"/>
                <a:tab pos="378602" algn="l"/>
                <a:tab pos="2549997" algn="l"/>
                <a:tab pos="2917464" algn="l"/>
                <a:tab pos="7026412"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However,</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thanks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to</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its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thriving</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success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in</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B2C</a:t>
            </a:r>
            <a:r>
              <a:rPr lang="en-US" altLang="zh-CN" sz="1400" dirty="0" smtClean="0">
                <a:solidFill>
                  <a:srgbClr val="666666"/>
                </a:solidFill>
                <a:latin typeface="Times New Roman" pitchFamily="18" charset="0"/>
                <a:cs typeface="Times New Roman" pitchFamily="18" charset="0"/>
              </a:rPr>
              <a:t>,</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Apple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will</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be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able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to</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raise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its</a:t>
            </a:r>
          </a:p>
          <a:p>
            <a:pPr>
              <a:lnSpc>
                <a:spcPts val="1578"/>
              </a:lnSpc>
              <a:tabLst>
                <a:tab pos="345196" algn="l"/>
                <a:tab pos="378602" algn="l"/>
                <a:tab pos="2549997" algn="l"/>
                <a:tab pos="2917464" algn="l"/>
                <a:tab pos="7026412"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market</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share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in</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B2B</a:t>
            </a:r>
          </a:p>
          <a:p>
            <a:pPr>
              <a:lnSpc>
                <a:spcPts val="877"/>
              </a:lnSpc>
            </a:pPr>
            <a:endParaRPr lang="en-US" altLang="zh-CN" dirty="0" smtClean="0"/>
          </a:p>
          <a:p>
            <a:pPr>
              <a:lnSpc>
                <a:spcPts val="1841"/>
              </a:lnSpc>
              <a:tabLst>
                <a:tab pos="345196" algn="l"/>
                <a:tab pos="378602" algn="l"/>
                <a:tab pos="2549997" algn="l"/>
                <a:tab pos="2917464" algn="l"/>
                <a:tab pos="7026412" algn="l"/>
              </a:tabLst>
            </a:pPr>
            <a:r>
              <a:rPr lang="en-US" altLang="zh-CN" dirty="0" smtClean="0"/>
              <a:t>					</a:t>
            </a:r>
            <a:r>
              <a:rPr lang="en-US" altLang="zh-CN" sz="900" dirty="0" smtClean="0">
                <a:solidFill>
                  <a:srgbClr val="B2B2B2"/>
                </a:solidFill>
                <a:latin typeface="Times New Roman" pitchFamily="18" charset="0"/>
                <a:cs typeface="Times New Roman" pitchFamily="18" charset="0"/>
              </a:rPr>
              <a:t>..…….</a:t>
            </a:r>
          </a:p>
        </p:txBody>
      </p:sp>
      <p:sp>
        <p:nvSpPr>
          <p:cNvPr id="13" name="投影片編號版面配置區 12"/>
          <p:cNvSpPr>
            <a:spLocks noGrp="1"/>
          </p:cNvSpPr>
          <p:nvPr>
            <p:ph type="sldNum" sz="quarter" idx="12"/>
          </p:nvPr>
        </p:nvSpPr>
        <p:spPr/>
        <p:txBody>
          <a:bodyPr/>
          <a:lstStyle/>
          <a:p>
            <a:pPr>
              <a:defRPr/>
            </a:pPr>
            <a:fld id="{8278A42D-3233-4C27-8266-CD8F709F771F}" type="slidenum">
              <a:rPr lang="en-US" altLang="zh-TW" smtClean="0"/>
              <a:pPr>
                <a:defRPr/>
              </a:pPr>
              <a:t>84</a:t>
            </a:fld>
            <a:endParaRPr lang="en-US" altLang="zh-TW"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1481373" y="1273524"/>
            <a:ext cx="6178489" cy="513135"/>
          </a:xfrm>
          <a:custGeom>
            <a:avLst/>
            <a:gdLst>
              <a:gd name="connsiteX0" fmla="*/ 12700 w 7225400"/>
              <a:gd name="connsiteY0" fmla="*/ 102701 h 565399"/>
              <a:gd name="connsiteX1" fmla="*/ 12700 w 7225400"/>
              <a:gd name="connsiteY1" fmla="*/ 102701 h 565399"/>
              <a:gd name="connsiteX2" fmla="*/ 102702 w 7225400"/>
              <a:gd name="connsiteY2" fmla="*/ 12700 h 565399"/>
              <a:gd name="connsiteX3" fmla="*/ 7122697 w 7225400"/>
              <a:gd name="connsiteY3" fmla="*/ 12700 h 565399"/>
              <a:gd name="connsiteX4" fmla="*/ 7122697 w 7225400"/>
              <a:gd name="connsiteY4" fmla="*/ 12700 h 565399"/>
              <a:gd name="connsiteX5" fmla="*/ 7212699 w 7225400"/>
              <a:gd name="connsiteY5" fmla="*/ 102701 h 565399"/>
              <a:gd name="connsiteX6" fmla="*/ 7212699 w 7225400"/>
              <a:gd name="connsiteY6" fmla="*/ 102701 h 565399"/>
              <a:gd name="connsiteX7" fmla="*/ 7212699 w 7225400"/>
              <a:gd name="connsiteY7" fmla="*/ 462697 h 565399"/>
              <a:gd name="connsiteX8" fmla="*/ 7212699 w 7225400"/>
              <a:gd name="connsiteY8" fmla="*/ 462697 h 565399"/>
              <a:gd name="connsiteX9" fmla="*/ 7122697 w 7225400"/>
              <a:gd name="connsiteY9" fmla="*/ 552699 h 565399"/>
              <a:gd name="connsiteX10" fmla="*/ 7122697 w 7225400"/>
              <a:gd name="connsiteY10" fmla="*/ 552699 h 565399"/>
              <a:gd name="connsiteX11" fmla="*/ 102702 w 7225400"/>
              <a:gd name="connsiteY11" fmla="*/ 552699 h 565399"/>
              <a:gd name="connsiteX12" fmla="*/ 102702 w 7225400"/>
              <a:gd name="connsiteY12" fmla="*/ 552699 h 565399"/>
              <a:gd name="connsiteX13" fmla="*/ 12700 w 7225400"/>
              <a:gd name="connsiteY13" fmla="*/ 462697 h 565399"/>
              <a:gd name="connsiteX14" fmla="*/ 12700 w 7225400"/>
              <a:gd name="connsiteY14" fmla="*/ 462697 h 565399"/>
              <a:gd name="connsiteX15" fmla="*/ 12700 w 7225400"/>
              <a:gd name="connsiteY15" fmla="*/ 102701 h 56539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7225400" h="565399">
                <a:moveTo>
                  <a:pt x="12700" y="102701"/>
                </a:moveTo>
                <a:lnTo>
                  <a:pt x="12700" y="102701"/>
                </a:lnTo>
                <a:cubicBezTo>
                  <a:pt x="12700" y="52995"/>
                  <a:pt x="52995" y="12700"/>
                  <a:pt x="102702" y="12700"/>
                </a:cubicBezTo>
                <a:lnTo>
                  <a:pt x="7122697" y="12700"/>
                </a:lnTo>
                <a:lnTo>
                  <a:pt x="7122697" y="12700"/>
                </a:lnTo>
                <a:cubicBezTo>
                  <a:pt x="7172403" y="12700"/>
                  <a:pt x="7212699" y="52995"/>
                  <a:pt x="7212699" y="102701"/>
                </a:cubicBezTo>
                <a:cubicBezTo>
                  <a:pt x="7212699" y="102701"/>
                  <a:pt x="7212699" y="102701"/>
                  <a:pt x="7212699" y="102701"/>
                </a:cubicBezTo>
                <a:lnTo>
                  <a:pt x="7212699" y="462697"/>
                </a:lnTo>
                <a:lnTo>
                  <a:pt x="7212699" y="462697"/>
                </a:lnTo>
                <a:cubicBezTo>
                  <a:pt x="7212699" y="512404"/>
                  <a:pt x="7172403" y="552699"/>
                  <a:pt x="7122697" y="552699"/>
                </a:cubicBezTo>
                <a:cubicBezTo>
                  <a:pt x="7122697" y="552699"/>
                  <a:pt x="7122697" y="552699"/>
                  <a:pt x="7122697" y="552699"/>
                </a:cubicBezTo>
                <a:lnTo>
                  <a:pt x="102702" y="552699"/>
                </a:lnTo>
                <a:lnTo>
                  <a:pt x="102702" y="552699"/>
                </a:lnTo>
                <a:cubicBezTo>
                  <a:pt x="52995" y="552699"/>
                  <a:pt x="12700" y="512404"/>
                  <a:pt x="12700" y="462697"/>
                </a:cubicBezTo>
                <a:cubicBezTo>
                  <a:pt x="12700" y="462697"/>
                  <a:pt x="12700" y="462697"/>
                  <a:pt x="12700" y="462697"/>
                </a:cubicBezTo>
                <a:lnTo>
                  <a:pt x="12700" y="102701"/>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5" name="Freeform 3"/>
          <p:cNvSpPr/>
          <p:nvPr/>
        </p:nvSpPr>
        <p:spPr>
          <a:xfrm>
            <a:off x="5899429" y="4247244"/>
            <a:ext cx="1288413" cy="748275"/>
          </a:xfrm>
          <a:custGeom>
            <a:avLst/>
            <a:gdLst>
              <a:gd name="connsiteX0" fmla="*/ 12700 w 1506728"/>
              <a:gd name="connsiteY0" fmla="*/ 145883 h 824488"/>
              <a:gd name="connsiteX1" fmla="*/ 12700 w 1506728"/>
              <a:gd name="connsiteY1" fmla="*/ 145883 h 824488"/>
              <a:gd name="connsiteX2" fmla="*/ 145884 w 1506728"/>
              <a:gd name="connsiteY2" fmla="*/ 12700 h 824488"/>
              <a:gd name="connsiteX3" fmla="*/ 1360844 w 1506728"/>
              <a:gd name="connsiteY3" fmla="*/ 12700 h 824488"/>
              <a:gd name="connsiteX4" fmla="*/ 1360844 w 1506728"/>
              <a:gd name="connsiteY4" fmla="*/ 12700 h 824488"/>
              <a:gd name="connsiteX5" fmla="*/ 1494028 w 1506728"/>
              <a:gd name="connsiteY5" fmla="*/ 145883 h 824488"/>
              <a:gd name="connsiteX6" fmla="*/ 1494028 w 1506728"/>
              <a:gd name="connsiteY6" fmla="*/ 145883 h 824488"/>
              <a:gd name="connsiteX7" fmla="*/ 1494028 w 1506728"/>
              <a:gd name="connsiteY7" fmla="*/ 678604 h 824488"/>
              <a:gd name="connsiteX8" fmla="*/ 1494028 w 1506728"/>
              <a:gd name="connsiteY8" fmla="*/ 678604 h 824488"/>
              <a:gd name="connsiteX9" fmla="*/ 1360844 w 1506728"/>
              <a:gd name="connsiteY9" fmla="*/ 811788 h 824488"/>
              <a:gd name="connsiteX10" fmla="*/ 1360844 w 1506728"/>
              <a:gd name="connsiteY10" fmla="*/ 811788 h 824488"/>
              <a:gd name="connsiteX11" fmla="*/ 145884 w 1506728"/>
              <a:gd name="connsiteY11" fmla="*/ 811788 h 824488"/>
              <a:gd name="connsiteX12" fmla="*/ 145884 w 1506728"/>
              <a:gd name="connsiteY12" fmla="*/ 811788 h 824488"/>
              <a:gd name="connsiteX13" fmla="*/ 12700 w 1506728"/>
              <a:gd name="connsiteY13" fmla="*/ 678604 h 824488"/>
              <a:gd name="connsiteX14" fmla="*/ 12700 w 1506728"/>
              <a:gd name="connsiteY14" fmla="*/ 678604 h 824488"/>
              <a:gd name="connsiteX15" fmla="*/ 12700 w 1506728"/>
              <a:gd name="connsiteY15" fmla="*/ 145883 h 82448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1506728" h="824488">
                <a:moveTo>
                  <a:pt x="12700" y="145883"/>
                </a:moveTo>
                <a:lnTo>
                  <a:pt x="12700" y="145883"/>
                </a:lnTo>
                <a:cubicBezTo>
                  <a:pt x="12700" y="72327"/>
                  <a:pt x="72328" y="12700"/>
                  <a:pt x="145884" y="12700"/>
                </a:cubicBezTo>
                <a:lnTo>
                  <a:pt x="1360844" y="12700"/>
                </a:lnTo>
                <a:lnTo>
                  <a:pt x="1360844" y="12700"/>
                </a:lnTo>
                <a:cubicBezTo>
                  <a:pt x="1434400" y="12700"/>
                  <a:pt x="1494028" y="72327"/>
                  <a:pt x="1494028" y="145883"/>
                </a:cubicBezTo>
                <a:cubicBezTo>
                  <a:pt x="1494028" y="145883"/>
                  <a:pt x="1494028" y="145883"/>
                  <a:pt x="1494028" y="145883"/>
                </a:cubicBezTo>
                <a:lnTo>
                  <a:pt x="1494028" y="678604"/>
                </a:lnTo>
                <a:lnTo>
                  <a:pt x="1494028" y="678604"/>
                </a:lnTo>
                <a:cubicBezTo>
                  <a:pt x="1494028" y="752159"/>
                  <a:pt x="1434400" y="811788"/>
                  <a:pt x="1360844" y="811788"/>
                </a:cubicBezTo>
                <a:cubicBezTo>
                  <a:pt x="1360844" y="811788"/>
                  <a:pt x="1360844" y="811788"/>
                  <a:pt x="1360844" y="811788"/>
                </a:cubicBezTo>
                <a:lnTo>
                  <a:pt x="145884" y="811788"/>
                </a:lnTo>
                <a:lnTo>
                  <a:pt x="145884" y="811788"/>
                </a:lnTo>
                <a:cubicBezTo>
                  <a:pt x="72328" y="811788"/>
                  <a:pt x="12700" y="752159"/>
                  <a:pt x="12700" y="678604"/>
                </a:cubicBezTo>
                <a:cubicBezTo>
                  <a:pt x="12700" y="678604"/>
                  <a:pt x="12700" y="678604"/>
                  <a:pt x="12700" y="678604"/>
                </a:cubicBezTo>
                <a:lnTo>
                  <a:pt x="12700" y="145883"/>
                </a:lnTo>
              </a:path>
            </a:pathLst>
          </a:custGeom>
          <a:solidFill>
            <a:srgbClr val="000000">
              <a:alpha val="0"/>
            </a:srgbClr>
          </a:solidFill>
          <a:ln w="25400">
            <a:solidFill>
              <a:srgbClr val="666666">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6" name="Freeform 3"/>
          <p:cNvSpPr/>
          <p:nvPr/>
        </p:nvSpPr>
        <p:spPr>
          <a:xfrm>
            <a:off x="5211349" y="4593026"/>
            <a:ext cx="651757" cy="46103"/>
          </a:xfrm>
          <a:custGeom>
            <a:avLst/>
            <a:gdLst>
              <a:gd name="connsiteX0" fmla="*/ 12700 w 762194"/>
              <a:gd name="connsiteY0" fmla="*/ 12700 h 50799"/>
              <a:gd name="connsiteX1" fmla="*/ 749495 w 762194"/>
              <a:gd name="connsiteY1" fmla="*/ 14235 h 50799"/>
            </a:gdLst>
            <a:ahLst/>
            <a:cxnLst>
              <a:cxn ang="0">
                <a:pos x="connsiteX0" y="connsiteY0"/>
              </a:cxn>
              <a:cxn ang="1">
                <a:pos x="connsiteX1" y="connsiteY1"/>
              </a:cxn>
            </a:cxnLst>
            <a:rect l="l" t="t" r="r" b="b"/>
            <a:pathLst>
              <a:path w="762194" h="50799">
                <a:moveTo>
                  <a:pt x="12700" y="12700"/>
                </a:moveTo>
                <a:lnTo>
                  <a:pt x="749495" y="14235"/>
                </a:lnTo>
              </a:path>
            </a:pathLst>
          </a:custGeom>
          <a:ln w="25400">
            <a:solidFill>
              <a:srgbClr val="666666">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sp>
        <p:nvSpPr>
          <p:cNvPr id="7" name="Freeform 3"/>
          <p:cNvSpPr/>
          <p:nvPr/>
        </p:nvSpPr>
        <p:spPr>
          <a:xfrm>
            <a:off x="5777617" y="4555517"/>
            <a:ext cx="96183" cy="100593"/>
          </a:xfrm>
          <a:custGeom>
            <a:avLst/>
            <a:gdLst>
              <a:gd name="connsiteX0" fmla="*/ 112480 w 112481"/>
              <a:gd name="connsiteY0" fmla="*/ 55617 h 110839"/>
              <a:gd name="connsiteX1" fmla="*/ 17360 w 112481"/>
              <a:gd name="connsiteY1" fmla="*/ 110839 h 110839"/>
              <a:gd name="connsiteX2" fmla="*/ 17360 w 112481"/>
              <a:gd name="connsiteY2" fmla="*/ 110839 h 110839"/>
              <a:gd name="connsiteX3" fmla="*/ 0 w 112481"/>
              <a:gd name="connsiteY3" fmla="*/ 106231 h 110839"/>
              <a:gd name="connsiteX4" fmla="*/ 0 w 112481"/>
              <a:gd name="connsiteY4" fmla="*/ 106231 h 110839"/>
              <a:gd name="connsiteX5" fmla="*/ 4607 w 112481"/>
              <a:gd name="connsiteY5" fmla="*/ 88873 h 110839"/>
              <a:gd name="connsiteX6" fmla="*/ 4607 w 112481"/>
              <a:gd name="connsiteY6" fmla="*/ 88873 h 110839"/>
              <a:gd name="connsiteX7" fmla="*/ 62070 w 112481"/>
              <a:gd name="connsiteY7" fmla="*/ 55512 h 110839"/>
              <a:gd name="connsiteX8" fmla="*/ 4746 w 112481"/>
              <a:gd name="connsiteY8" fmla="*/ 21912 h 110839"/>
              <a:gd name="connsiteX9" fmla="*/ 4746 w 112481"/>
              <a:gd name="connsiteY9" fmla="*/ 21912 h 110839"/>
              <a:gd name="connsiteX10" fmla="*/ 213 w 112481"/>
              <a:gd name="connsiteY10" fmla="*/ 4533 h 110839"/>
              <a:gd name="connsiteX11" fmla="*/ 213 w 112481"/>
              <a:gd name="connsiteY11" fmla="*/ 4533 h 110839"/>
              <a:gd name="connsiteX12" fmla="*/ 213 w 112481"/>
              <a:gd name="connsiteY12" fmla="*/ 4533 h 110839"/>
              <a:gd name="connsiteX13" fmla="*/ 17591 w 112481"/>
              <a:gd name="connsiteY13" fmla="*/ 0 h 110839"/>
              <a:gd name="connsiteX14" fmla="*/ 112480 w 112481"/>
              <a:gd name="connsiteY14" fmla="*/ 55617 h 11083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Lst>
            <a:rect l="l" t="t" r="r" b="b"/>
            <a:pathLst>
              <a:path w="112481" h="110839">
                <a:moveTo>
                  <a:pt x="112480" y="55617"/>
                </a:moveTo>
                <a:lnTo>
                  <a:pt x="17360" y="110839"/>
                </a:lnTo>
                <a:lnTo>
                  <a:pt x="17360" y="110839"/>
                </a:lnTo>
                <a:cubicBezTo>
                  <a:pt x="11293" y="114360"/>
                  <a:pt x="3521" y="112298"/>
                  <a:pt x="0" y="106231"/>
                </a:cubicBezTo>
                <a:lnTo>
                  <a:pt x="0" y="106231"/>
                </a:lnTo>
                <a:cubicBezTo>
                  <a:pt x="-3522" y="100165"/>
                  <a:pt x="-1458" y="92393"/>
                  <a:pt x="4607" y="88873"/>
                </a:cubicBezTo>
                <a:cubicBezTo>
                  <a:pt x="4607" y="88873"/>
                  <a:pt x="4607" y="88873"/>
                  <a:pt x="4607" y="88873"/>
                </a:cubicBezTo>
                <a:lnTo>
                  <a:pt x="62070" y="55512"/>
                </a:lnTo>
                <a:lnTo>
                  <a:pt x="4746" y="21912"/>
                </a:lnTo>
                <a:lnTo>
                  <a:pt x="4746" y="21912"/>
                </a:lnTo>
                <a:cubicBezTo>
                  <a:pt x="-1304" y="18366"/>
                  <a:pt x="-3333" y="10585"/>
                  <a:pt x="213" y="4533"/>
                </a:cubicBezTo>
                <a:cubicBezTo>
                  <a:pt x="213" y="4533"/>
                  <a:pt x="213" y="4533"/>
                  <a:pt x="213" y="4533"/>
                </a:cubicBezTo>
                <a:lnTo>
                  <a:pt x="213" y="4533"/>
                </a:lnTo>
                <a:cubicBezTo>
                  <a:pt x="3758" y="-1516"/>
                  <a:pt x="11540" y="-3547"/>
                  <a:pt x="17591" y="0"/>
                </a:cubicBezTo>
                <a:lnTo>
                  <a:pt x="112480" y="55617"/>
                </a:lnTo>
              </a:path>
            </a:pathLst>
          </a:custGeom>
          <a:solidFill>
            <a:srgbClr val="666666">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7840817" cy="6235593"/>
          </a:xfrm>
          <a:prstGeom prst="rect">
            <a:avLst/>
          </a:prstGeom>
          <a:noFill/>
        </p:spPr>
      </p:pic>
      <p:sp>
        <p:nvSpPr>
          <p:cNvPr id="2" name="TextBox 1"/>
          <p:cNvSpPr txBox="1"/>
          <p:nvPr/>
        </p:nvSpPr>
        <p:spPr>
          <a:xfrm>
            <a:off x="8134033" y="6143385"/>
            <a:ext cx="317395" cy="173335"/>
          </a:xfrm>
          <a:prstGeom prst="rect">
            <a:avLst/>
          </a:prstGeom>
          <a:noFill/>
        </p:spPr>
        <p:txBody>
          <a:bodyPr wrap="none" lIns="0" tIns="0" rIns="0" bIns="40087" rtlCol="0">
            <a:spAutoFit/>
          </a:bodyPr>
          <a:lstStyle/>
          <a:p>
            <a:pPr>
              <a:lnSpc>
                <a:spcPts val="964"/>
              </a:lnSpc>
            </a:pPr>
            <a:r>
              <a:rPr lang="en-US" altLang="zh-CN" sz="900" dirty="0" smtClean="0">
                <a:solidFill>
                  <a:srgbClr val="B2B2B2"/>
                </a:solidFill>
                <a:latin typeface="Times New Roman" pitchFamily="18" charset="0"/>
                <a:cs typeface="Times New Roman" pitchFamily="18" charset="0"/>
              </a:rPr>
              <a:t>..…….</a:t>
            </a:r>
          </a:p>
        </p:txBody>
      </p:sp>
      <p:sp>
        <p:nvSpPr>
          <p:cNvPr id="8" name="TextBox 1"/>
          <p:cNvSpPr txBox="1"/>
          <p:nvPr/>
        </p:nvSpPr>
        <p:spPr>
          <a:xfrm>
            <a:off x="8166613" y="6304750"/>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26</a:t>
            </a:r>
          </a:p>
        </p:txBody>
      </p:sp>
      <p:sp>
        <p:nvSpPr>
          <p:cNvPr id="9"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10" name="TextBox 1"/>
          <p:cNvSpPr txBox="1"/>
          <p:nvPr/>
        </p:nvSpPr>
        <p:spPr>
          <a:xfrm>
            <a:off x="738470" y="6396958"/>
            <a:ext cx="995465" cy="130247"/>
          </a:xfrm>
          <a:prstGeom prst="rect">
            <a:avLst/>
          </a:prstGeom>
          <a:noFill/>
        </p:spPr>
        <p:txBody>
          <a:bodyPr wrap="none" lIns="0" tIns="0" rIns="0" bIns="40087" rtlCol="0">
            <a:spAutoFit/>
          </a:bodyPr>
          <a:lstStyle/>
          <a:p>
            <a:pPr>
              <a:lnSpc>
                <a:spcPts val="701"/>
              </a:lnSpc>
            </a:pPr>
            <a:r>
              <a:rPr lang="en-US" altLang="zh-CN" sz="700" dirty="0" smtClean="0">
                <a:solidFill>
                  <a:srgbClr val="666666"/>
                </a:solidFill>
                <a:latin typeface="Times New Roman" pitchFamily="18" charset="0"/>
                <a:cs typeface="Times New Roman" pitchFamily="18" charset="0"/>
              </a:rPr>
              <a:t>Source: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Apple,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Electronista</a:t>
            </a:r>
          </a:p>
        </p:txBody>
      </p:sp>
      <p:sp>
        <p:nvSpPr>
          <p:cNvPr id="11" name="TextBox 1"/>
          <p:cNvSpPr txBox="1"/>
          <p:nvPr/>
        </p:nvSpPr>
        <p:spPr>
          <a:xfrm>
            <a:off x="6081520" y="4322269"/>
            <a:ext cx="838371" cy="643208"/>
          </a:xfrm>
          <a:prstGeom prst="rect">
            <a:avLst/>
          </a:prstGeom>
          <a:noFill/>
        </p:spPr>
        <p:txBody>
          <a:bodyPr wrap="none" lIns="0" tIns="0" rIns="0" bIns="40087" rtlCol="0">
            <a:spAutoFit/>
          </a:bodyPr>
          <a:lstStyle/>
          <a:p>
            <a:pPr>
              <a:lnSpc>
                <a:spcPts val="1491"/>
              </a:lnSpc>
              <a:tabLst>
                <a:tab pos="55677" algn="l"/>
                <a:tab pos="133624"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Immediate</a:t>
            </a:r>
          </a:p>
          <a:p>
            <a:pPr>
              <a:lnSpc>
                <a:spcPts val="1578"/>
              </a:lnSpc>
              <a:tabLst>
                <a:tab pos="55677" algn="l"/>
                <a:tab pos="133624" algn="l"/>
              </a:tabLst>
            </a:pPr>
            <a:r>
              <a:rPr lang="en-US" altLang="zh-CN" sz="1400" dirty="0" smtClean="0">
                <a:solidFill>
                  <a:srgbClr val="666666"/>
                </a:solidFill>
                <a:latin typeface="Times New Roman" pitchFamily="18" charset="0"/>
                <a:cs typeface="Times New Roman" pitchFamily="18" charset="0"/>
              </a:rPr>
              <a:t>mainstream</a:t>
            </a:r>
          </a:p>
          <a:p>
            <a:pPr>
              <a:lnSpc>
                <a:spcPts val="1578"/>
              </a:lnSpc>
              <a:tabLst>
                <a:tab pos="55677" algn="l"/>
                <a:tab pos="133624"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adoption</a:t>
            </a:r>
          </a:p>
        </p:txBody>
      </p:sp>
      <p:sp>
        <p:nvSpPr>
          <p:cNvPr id="12" name="TextBox 1"/>
          <p:cNvSpPr txBox="1"/>
          <p:nvPr/>
        </p:nvSpPr>
        <p:spPr>
          <a:xfrm>
            <a:off x="4050727" y="4345321"/>
            <a:ext cx="963725" cy="591911"/>
          </a:xfrm>
          <a:prstGeom prst="rect">
            <a:avLst/>
          </a:prstGeom>
          <a:noFill/>
        </p:spPr>
        <p:txBody>
          <a:bodyPr wrap="none" lIns="0" tIns="0" rIns="0" bIns="40087" rtlCol="0">
            <a:spAutoFit/>
          </a:bodyPr>
          <a:lstStyle/>
          <a:p>
            <a:pPr>
              <a:lnSpc>
                <a:spcPts val="1315"/>
              </a:lnSpc>
              <a:tabLst>
                <a:tab pos="33406" algn="l"/>
                <a:tab pos="412008"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Killer</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products</a:t>
            </a:r>
          </a:p>
          <a:p>
            <a:pPr>
              <a:lnSpc>
                <a:spcPts val="1841"/>
              </a:lnSpc>
              <a:tabLst>
                <a:tab pos="33406" algn="l"/>
                <a:tab pos="412008" algn="l"/>
              </a:tabLst>
            </a:pPr>
            <a:r>
              <a:rPr lang="en-US" altLang="zh-CN" dirty="0" smtClean="0"/>
              <a:t>		</a:t>
            </a:r>
            <a:r>
              <a:rPr lang="en-US" altLang="zh-CN" dirty="0" smtClean="0">
                <a:solidFill>
                  <a:srgbClr val="666666"/>
                </a:solidFill>
                <a:latin typeface="Times New Roman" pitchFamily="18" charset="0"/>
                <a:cs typeface="Times New Roman" pitchFamily="18" charset="0"/>
              </a:rPr>
              <a:t>+</a:t>
            </a:r>
          </a:p>
          <a:p>
            <a:pPr>
              <a:lnSpc>
                <a:spcPts val="1228"/>
              </a:lnSpc>
              <a:tabLst>
                <a:tab pos="33406" algn="l"/>
                <a:tab pos="412008" algn="l"/>
              </a:tabLst>
            </a:pPr>
            <a:r>
              <a:rPr lang="en-US" altLang="zh-CN" sz="1200" dirty="0" smtClean="0">
                <a:solidFill>
                  <a:srgbClr val="666666"/>
                </a:solidFill>
                <a:latin typeface="Times New Roman" pitchFamily="18" charset="0"/>
                <a:cs typeface="Times New Roman" pitchFamily="18" charset="0"/>
              </a:rPr>
              <a:t>Brand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leverage</a:t>
            </a:r>
          </a:p>
        </p:txBody>
      </p:sp>
      <p:sp>
        <p:nvSpPr>
          <p:cNvPr id="13" name="TextBox 1"/>
          <p:cNvSpPr txBox="1"/>
          <p:nvPr/>
        </p:nvSpPr>
        <p:spPr>
          <a:xfrm>
            <a:off x="1455221" y="783772"/>
            <a:ext cx="5854167" cy="1284409"/>
          </a:xfrm>
          <a:prstGeom prst="rect">
            <a:avLst/>
          </a:prstGeom>
          <a:noFill/>
        </p:spPr>
        <p:txBody>
          <a:bodyPr wrap="none" lIns="0" tIns="0" rIns="0" bIns="40087" rtlCol="0">
            <a:spAutoFit/>
          </a:bodyPr>
          <a:lstStyle/>
          <a:p>
            <a:pPr>
              <a:lnSpc>
                <a:spcPts val="2718"/>
              </a:lnSpc>
              <a:tabLst>
                <a:tab pos="244978" algn="l"/>
                <a:tab pos="445414" algn="l"/>
              </a:tabLst>
            </a:pPr>
            <a:r>
              <a:rPr lang="en-US" altLang="zh-CN" sz="2500" b="1" dirty="0" smtClean="0">
                <a:solidFill>
                  <a:srgbClr val="666666"/>
                </a:solidFill>
                <a:latin typeface="Times New Roman" pitchFamily="18" charset="0"/>
                <a:cs typeface="Times New Roman" pitchFamily="18" charset="0"/>
              </a:rPr>
              <a:t>How</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did</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Apple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cross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the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chasm?</a:t>
            </a:r>
          </a:p>
          <a:p>
            <a:pPr>
              <a:lnSpc>
                <a:spcPts val="877"/>
              </a:lnSpc>
            </a:pPr>
            <a:endParaRPr lang="en-US" altLang="zh-CN" dirty="0" smtClean="0"/>
          </a:p>
          <a:p>
            <a:pPr>
              <a:lnSpc>
                <a:spcPts val="877"/>
              </a:lnSpc>
            </a:pPr>
            <a:endParaRPr lang="en-US" altLang="zh-CN" dirty="0" smtClean="0"/>
          </a:p>
          <a:p>
            <a:pPr>
              <a:lnSpc>
                <a:spcPts val="2280"/>
              </a:lnSpc>
              <a:tabLst>
                <a:tab pos="244978" algn="l"/>
                <a:tab pos="445414" algn="l"/>
              </a:tabLst>
            </a:pPr>
            <a:r>
              <a:rPr lang="en-US" altLang="zh-CN" dirty="0" smtClean="0"/>
              <a:t>	</a:t>
            </a:r>
            <a:r>
              <a:rPr lang="en-US" altLang="zh-CN" sz="1400" b="1" dirty="0" smtClean="0">
                <a:solidFill>
                  <a:srgbClr val="666666"/>
                </a:solidFill>
                <a:latin typeface="Times New Roman" pitchFamily="18" charset="0"/>
                <a:cs typeface="Times New Roman" pitchFamily="18" charset="0"/>
              </a:rPr>
              <a:t>iPhone</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and</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iPod</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sales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have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enabled</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the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Apple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brand</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to</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cross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the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chasm.</a:t>
            </a:r>
          </a:p>
          <a:p>
            <a:pPr>
              <a:lnSpc>
                <a:spcPts val="877"/>
              </a:lnSpc>
            </a:pPr>
            <a:endParaRPr lang="en-US" altLang="zh-CN" dirty="0" smtClean="0"/>
          </a:p>
          <a:p>
            <a:pPr>
              <a:lnSpc>
                <a:spcPts val="1666"/>
              </a:lnSpc>
              <a:tabLst>
                <a:tab pos="244978" algn="l"/>
                <a:tab pos="445414" algn="l"/>
              </a:tabLst>
            </a:pPr>
            <a:r>
              <a:rPr lang="en-US" altLang="zh-CN" dirty="0" smtClean="0"/>
              <a:t>		</a:t>
            </a:r>
            <a:r>
              <a:rPr lang="en-US" altLang="zh-CN" sz="1100" dirty="0" smtClean="0">
                <a:solidFill>
                  <a:srgbClr val="B2B2B2"/>
                </a:solidFill>
                <a:latin typeface="Times New Roman" pitchFamily="18" charset="0"/>
                <a:cs typeface="Times New Roman" pitchFamily="18" charset="0"/>
              </a:rPr>
              <a:t>Example: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Amazon</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Kindle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sold</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3</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m</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units</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in</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its</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first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year.</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Apple’s</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iPad</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did</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the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same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in</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80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days.</a:t>
            </a:r>
          </a:p>
        </p:txBody>
      </p:sp>
      <p:sp>
        <p:nvSpPr>
          <p:cNvPr id="16" name="投影片編號版面配置區 15"/>
          <p:cNvSpPr>
            <a:spLocks noGrp="1"/>
          </p:cNvSpPr>
          <p:nvPr>
            <p:ph type="sldNum" sz="quarter" idx="12"/>
          </p:nvPr>
        </p:nvSpPr>
        <p:spPr/>
        <p:txBody>
          <a:bodyPr/>
          <a:lstStyle/>
          <a:p>
            <a:pPr>
              <a:defRPr/>
            </a:pPr>
            <a:fld id="{8278A42D-3233-4C27-8266-CD8F709F771F}" type="slidenum">
              <a:rPr lang="en-US" altLang="zh-TW" smtClean="0"/>
              <a:pPr>
                <a:defRPr/>
              </a:pPr>
              <a:t>85</a:t>
            </a:fld>
            <a:endParaRPr lang="en-US" altLang="zh-TW"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1688662" y="3244478"/>
            <a:ext cx="5886084" cy="852928"/>
          </a:xfrm>
          <a:custGeom>
            <a:avLst/>
            <a:gdLst>
              <a:gd name="connsiteX0" fmla="*/ 12700 w 6883448"/>
              <a:gd name="connsiteY0" fmla="*/ 165103 h 939800"/>
              <a:gd name="connsiteX1" fmla="*/ 12700 w 6883448"/>
              <a:gd name="connsiteY1" fmla="*/ 165103 h 939800"/>
              <a:gd name="connsiteX2" fmla="*/ 165103 w 6883448"/>
              <a:gd name="connsiteY2" fmla="*/ 12700 h 939800"/>
              <a:gd name="connsiteX3" fmla="*/ 6718344 w 6883448"/>
              <a:gd name="connsiteY3" fmla="*/ 12700 h 939800"/>
              <a:gd name="connsiteX4" fmla="*/ 6718344 w 6883448"/>
              <a:gd name="connsiteY4" fmla="*/ 12700 h 939800"/>
              <a:gd name="connsiteX5" fmla="*/ 6870747 w 6883448"/>
              <a:gd name="connsiteY5" fmla="*/ 165103 h 939800"/>
              <a:gd name="connsiteX6" fmla="*/ 6870747 w 6883448"/>
              <a:gd name="connsiteY6" fmla="*/ 165103 h 939800"/>
              <a:gd name="connsiteX7" fmla="*/ 6870747 w 6883448"/>
              <a:gd name="connsiteY7" fmla="*/ 774696 h 939800"/>
              <a:gd name="connsiteX8" fmla="*/ 6870747 w 6883448"/>
              <a:gd name="connsiteY8" fmla="*/ 774696 h 939800"/>
              <a:gd name="connsiteX9" fmla="*/ 6718344 w 6883448"/>
              <a:gd name="connsiteY9" fmla="*/ 927100 h 939800"/>
              <a:gd name="connsiteX10" fmla="*/ 6718344 w 6883448"/>
              <a:gd name="connsiteY10" fmla="*/ 927100 h 939800"/>
              <a:gd name="connsiteX11" fmla="*/ 165103 w 6883448"/>
              <a:gd name="connsiteY11" fmla="*/ 927100 h 939800"/>
              <a:gd name="connsiteX12" fmla="*/ 165103 w 6883448"/>
              <a:gd name="connsiteY12" fmla="*/ 927100 h 939800"/>
              <a:gd name="connsiteX13" fmla="*/ 12700 w 6883448"/>
              <a:gd name="connsiteY13" fmla="*/ 774696 h 939800"/>
              <a:gd name="connsiteX14" fmla="*/ 12700 w 6883448"/>
              <a:gd name="connsiteY14" fmla="*/ 774696 h 939800"/>
              <a:gd name="connsiteX15" fmla="*/ 12700 w 6883448"/>
              <a:gd name="connsiteY15" fmla="*/ 165103 h 9398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6883448" h="939800">
                <a:moveTo>
                  <a:pt x="12700" y="165103"/>
                </a:moveTo>
                <a:lnTo>
                  <a:pt x="12700" y="165103"/>
                </a:lnTo>
                <a:cubicBezTo>
                  <a:pt x="12700" y="80933"/>
                  <a:pt x="80933" y="12700"/>
                  <a:pt x="165103" y="12700"/>
                </a:cubicBezTo>
                <a:lnTo>
                  <a:pt x="6718344" y="12700"/>
                </a:lnTo>
                <a:lnTo>
                  <a:pt x="6718344" y="12700"/>
                </a:lnTo>
                <a:cubicBezTo>
                  <a:pt x="6802515" y="12700"/>
                  <a:pt x="6870747" y="80933"/>
                  <a:pt x="6870747" y="165103"/>
                </a:cubicBezTo>
                <a:cubicBezTo>
                  <a:pt x="6870747" y="165103"/>
                  <a:pt x="6870747" y="165103"/>
                  <a:pt x="6870747" y="165103"/>
                </a:cubicBezTo>
                <a:lnTo>
                  <a:pt x="6870747" y="774696"/>
                </a:lnTo>
                <a:lnTo>
                  <a:pt x="6870747" y="774696"/>
                </a:lnTo>
                <a:cubicBezTo>
                  <a:pt x="6870747" y="858866"/>
                  <a:pt x="6802515" y="927100"/>
                  <a:pt x="6718344" y="927100"/>
                </a:cubicBezTo>
                <a:cubicBezTo>
                  <a:pt x="6718344" y="927100"/>
                  <a:pt x="6718344" y="927100"/>
                  <a:pt x="6718344" y="927100"/>
                </a:cubicBezTo>
                <a:lnTo>
                  <a:pt x="165103" y="927100"/>
                </a:lnTo>
                <a:lnTo>
                  <a:pt x="165103" y="927100"/>
                </a:lnTo>
                <a:cubicBezTo>
                  <a:pt x="80933" y="927100"/>
                  <a:pt x="12700" y="858866"/>
                  <a:pt x="12700" y="774696"/>
                </a:cubicBezTo>
                <a:cubicBezTo>
                  <a:pt x="12700" y="774696"/>
                  <a:pt x="12700" y="774696"/>
                  <a:pt x="12700" y="774696"/>
                </a:cubicBezTo>
                <a:lnTo>
                  <a:pt x="12700" y="165103"/>
                </a:lnTo>
              </a:path>
            </a:pathLst>
          </a:custGeom>
          <a:solidFill>
            <a:srgbClr val="000000">
              <a:alpha val="0"/>
            </a:srgbClr>
          </a:solidFill>
          <a:ln w="25400">
            <a:solidFill>
              <a:srgbClr val="EC008C">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7265245" y="299678"/>
            <a:ext cx="1227164" cy="772245"/>
          </a:xfrm>
          <a:prstGeom prst="rect">
            <a:avLst/>
          </a:prstGeom>
          <a:noFill/>
        </p:spPr>
      </p:pic>
      <p:pic>
        <p:nvPicPr>
          <p:cNvPr id="6" name="Picture 3"/>
          <p:cNvPicPr>
            <a:picLocks noChangeAspect="1" noChangeArrowheads="1"/>
          </p:cNvPicPr>
          <p:nvPr/>
        </p:nvPicPr>
        <p:blipFill>
          <a:blip r:embed="rId4" cstate="print"/>
          <a:srcRect/>
          <a:stretch>
            <a:fillRect/>
          </a:stretch>
        </p:blipFill>
        <p:spPr bwMode="auto">
          <a:xfrm>
            <a:off x="7276105" y="6316276"/>
            <a:ext cx="499553" cy="207469"/>
          </a:xfrm>
          <a:prstGeom prst="rect">
            <a:avLst/>
          </a:prstGeom>
          <a:noFill/>
        </p:spPr>
      </p:pic>
      <p:sp>
        <p:nvSpPr>
          <p:cNvPr id="2" name="TextBox 1"/>
          <p:cNvSpPr txBox="1"/>
          <p:nvPr/>
        </p:nvSpPr>
        <p:spPr>
          <a:xfrm>
            <a:off x="8166613" y="6304750"/>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27</a:t>
            </a:r>
          </a:p>
        </p:txBody>
      </p:sp>
      <p:sp>
        <p:nvSpPr>
          <p:cNvPr id="7"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8" name="TextBox 1"/>
          <p:cNvSpPr txBox="1"/>
          <p:nvPr/>
        </p:nvSpPr>
        <p:spPr>
          <a:xfrm>
            <a:off x="1281463" y="899032"/>
            <a:ext cx="7412286" cy="5580457"/>
          </a:xfrm>
          <a:prstGeom prst="rect">
            <a:avLst/>
          </a:prstGeom>
          <a:noFill/>
        </p:spPr>
        <p:txBody>
          <a:bodyPr wrap="none" lIns="0" tIns="0" rIns="0" bIns="40087" rtlCol="0">
            <a:spAutoFit/>
          </a:bodyPr>
          <a:lstStyle/>
          <a:p>
            <a:pPr>
              <a:lnSpc>
                <a:spcPts val="2718"/>
              </a:lnSpc>
              <a:tabLst>
                <a:tab pos="1425326" algn="l"/>
                <a:tab pos="7026412" algn="l"/>
              </a:tabLst>
            </a:pPr>
            <a:r>
              <a:rPr lang="en-US" altLang="zh-CN" sz="2500" b="1" dirty="0" smtClean="0">
                <a:solidFill>
                  <a:srgbClr val="666666"/>
                </a:solidFill>
                <a:latin typeface="Times New Roman" pitchFamily="18" charset="0"/>
                <a:cs typeface="Times New Roman" pitchFamily="18" charset="0"/>
              </a:rPr>
              <a:t>Step</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#6:</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Balance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control</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vs.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freedom</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893"/>
              </a:lnSpc>
              <a:tabLst>
                <a:tab pos="1425326" algn="l"/>
                <a:tab pos="7026412" algn="l"/>
              </a:tabLst>
            </a:pPr>
            <a:r>
              <a:rPr lang="en-US" altLang="zh-CN" dirty="0" smtClean="0"/>
              <a:t>	</a:t>
            </a:r>
            <a:r>
              <a:rPr lang="en-US" altLang="zh-CN" sz="2500" b="1" dirty="0" smtClean="0">
                <a:solidFill>
                  <a:srgbClr val="EC008C"/>
                </a:solidFill>
                <a:latin typeface="Times New Roman" pitchFamily="18" charset="0"/>
                <a:cs typeface="Times New Roman" pitchFamily="18" charset="0"/>
              </a:rPr>
              <a:t>Apple</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needs</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an</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ecosystem</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578"/>
              </a:lnSpc>
              <a:tabLst>
                <a:tab pos="1425326" algn="l"/>
                <a:tab pos="7026412" algn="l"/>
              </a:tabLst>
            </a:pPr>
            <a:r>
              <a:rPr lang="en-US" altLang="zh-CN" dirty="0" smtClean="0"/>
              <a:t>		</a:t>
            </a:r>
            <a:r>
              <a:rPr lang="en-US" altLang="zh-CN" sz="900" dirty="0" smtClean="0">
                <a:solidFill>
                  <a:srgbClr val="B2B2B2"/>
                </a:solidFill>
                <a:latin typeface="Times New Roman" pitchFamily="18" charset="0"/>
                <a:cs typeface="Times New Roman" pitchFamily="18" charset="0"/>
              </a:rPr>
              <a:t>..…….</a:t>
            </a:r>
          </a:p>
        </p:txBody>
      </p:sp>
      <p:sp>
        <p:nvSpPr>
          <p:cNvPr id="11" name="投影片編號版面配置區 10"/>
          <p:cNvSpPr>
            <a:spLocks noGrp="1"/>
          </p:cNvSpPr>
          <p:nvPr>
            <p:ph type="sldNum" sz="quarter" idx="12"/>
          </p:nvPr>
        </p:nvSpPr>
        <p:spPr/>
        <p:txBody>
          <a:bodyPr/>
          <a:lstStyle/>
          <a:p>
            <a:pPr>
              <a:defRPr/>
            </a:pPr>
            <a:fld id="{8278A42D-3233-4C27-8266-CD8F709F771F}" type="slidenum">
              <a:rPr lang="en-US" altLang="zh-TW" smtClean="0"/>
              <a:pPr>
                <a:defRPr/>
              </a:pPr>
              <a:t>86</a:t>
            </a:fld>
            <a:endParaRPr lang="en-US" altLang="zh-TW"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1481373" y="1273524"/>
            <a:ext cx="6178488" cy="676497"/>
          </a:xfrm>
          <a:custGeom>
            <a:avLst/>
            <a:gdLst>
              <a:gd name="connsiteX0" fmla="*/ 12700 w 7225399"/>
              <a:gd name="connsiteY0" fmla="*/ 132701 h 745400"/>
              <a:gd name="connsiteX1" fmla="*/ 12700 w 7225399"/>
              <a:gd name="connsiteY1" fmla="*/ 132701 h 745400"/>
              <a:gd name="connsiteX2" fmla="*/ 132701 w 7225399"/>
              <a:gd name="connsiteY2" fmla="*/ 12700 h 745400"/>
              <a:gd name="connsiteX3" fmla="*/ 7092697 w 7225399"/>
              <a:gd name="connsiteY3" fmla="*/ 12700 h 745400"/>
              <a:gd name="connsiteX4" fmla="*/ 7092697 w 7225399"/>
              <a:gd name="connsiteY4" fmla="*/ 12700 h 745400"/>
              <a:gd name="connsiteX5" fmla="*/ 7212699 w 7225399"/>
              <a:gd name="connsiteY5" fmla="*/ 132701 h 745400"/>
              <a:gd name="connsiteX6" fmla="*/ 7212699 w 7225399"/>
              <a:gd name="connsiteY6" fmla="*/ 132701 h 745400"/>
              <a:gd name="connsiteX7" fmla="*/ 7212699 w 7225399"/>
              <a:gd name="connsiteY7" fmla="*/ 612697 h 745400"/>
              <a:gd name="connsiteX8" fmla="*/ 7212699 w 7225399"/>
              <a:gd name="connsiteY8" fmla="*/ 612697 h 745400"/>
              <a:gd name="connsiteX9" fmla="*/ 7092697 w 7225399"/>
              <a:gd name="connsiteY9" fmla="*/ 732700 h 745400"/>
              <a:gd name="connsiteX10" fmla="*/ 7092697 w 7225399"/>
              <a:gd name="connsiteY10" fmla="*/ 732700 h 745400"/>
              <a:gd name="connsiteX11" fmla="*/ 132701 w 7225399"/>
              <a:gd name="connsiteY11" fmla="*/ 732700 h 745400"/>
              <a:gd name="connsiteX12" fmla="*/ 132701 w 7225399"/>
              <a:gd name="connsiteY12" fmla="*/ 732700 h 745400"/>
              <a:gd name="connsiteX13" fmla="*/ 12700 w 7225399"/>
              <a:gd name="connsiteY13" fmla="*/ 612697 h 745400"/>
              <a:gd name="connsiteX14" fmla="*/ 12700 w 7225399"/>
              <a:gd name="connsiteY14" fmla="*/ 612697 h 745400"/>
              <a:gd name="connsiteX15" fmla="*/ 12700 w 7225399"/>
              <a:gd name="connsiteY15" fmla="*/ 132701 h 7454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7225399" h="745400">
                <a:moveTo>
                  <a:pt x="12700" y="132701"/>
                </a:moveTo>
                <a:lnTo>
                  <a:pt x="12700" y="132701"/>
                </a:lnTo>
                <a:cubicBezTo>
                  <a:pt x="12700" y="66427"/>
                  <a:pt x="66426" y="12700"/>
                  <a:pt x="132701" y="12700"/>
                </a:cubicBezTo>
                <a:lnTo>
                  <a:pt x="7092697" y="12700"/>
                </a:lnTo>
                <a:lnTo>
                  <a:pt x="7092697" y="12700"/>
                </a:lnTo>
                <a:cubicBezTo>
                  <a:pt x="7158973" y="12700"/>
                  <a:pt x="7212699" y="66427"/>
                  <a:pt x="7212699" y="132701"/>
                </a:cubicBezTo>
                <a:cubicBezTo>
                  <a:pt x="7212699" y="132701"/>
                  <a:pt x="7212699" y="132701"/>
                  <a:pt x="7212699" y="132701"/>
                </a:cubicBezTo>
                <a:lnTo>
                  <a:pt x="7212699" y="612697"/>
                </a:lnTo>
                <a:lnTo>
                  <a:pt x="7212699" y="612697"/>
                </a:lnTo>
                <a:cubicBezTo>
                  <a:pt x="7212699" y="678972"/>
                  <a:pt x="7158973" y="732700"/>
                  <a:pt x="7092697" y="732700"/>
                </a:cubicBezTo>
                <a:cubicBezTo>
                  <a:pt x="7092697" y="732700"/>
                  <a:pt x="7092697" y="732700"/>
                  <a:pt x="7092697" y="732700"/>
                </a:cubicBezTo>
                <a:lnTo>
                  <a:pt x="132701" y="732700"/>
                </a:lnTo>
                <a:lnTo>
                  <a:pt x="132701" y="732700"/>
                </a:lnTo>
                <a:cubicBezTo>
                  <a:pt x="66426" y="732700"/>
                  <a:pt x="12700" y="678972"/>
                  <a:pt x="12700" y="612697"/>
                </a:cubicBezTo>
                <a:cubicBezTo>
                  <a:pt x="12700" y="612697"/>
                  <a:pt x="12700" y="612697"/>
                  <a:pt x="12700" y="612697"/>
                </a:cubicBezTo>
                <a:lnTo>
                  <a:pt x="12700" y="132701"/>
                </a:lnTo>
              </a:path>
            </a:pathLst>
          </a:custGeom>
          <a:solidFill>
            <a:srgbClr val="000000">
              <a:alpha val="0"/>
            </a:srgbClr>
          </a:solidFill>
          <a:ln w="25400">
            <a:solidFill>
              <a:srgbClr val="B2B2B2">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2215411" y="2155371"/>
            <a:ext cx="1748437" cy="1544491"/>
          </a:xfrm>
          <a:prstGeom prst="rect">
            <a:avLst/>
          </a:prstGeom>
          <a:noFill/>
        </p:spPr>
      </p:pic>
      <p:pic>
        <p:nvPicPr>
          <p:cNvPr id="6" name="Picture 3"/>
          <p:cNvPicPr>
            <a:picLocks noChangeAspect="1" noChangeArrowheads="1"/>
          </p:cNvPicPr>
          <p:nvPr/>
        </p:nvPicPr>
        <p:blipFill>
          <a:blip r:embed="rId4" cstate="print"/>
          <a:srcRect/>
          <a:stretch>
            <a:fillRect/>
          </a:stretch>
        </p:blipFill>
        <p:spPr bwMode="auto">
          <a:xfrm>
            <a:off x="5093273" y="2109267"/>
            <a:ext cx="1824456" cy="1463808"/>
          </a:xfrm>
          <a:prstGeom prst="rect">
            <a:avLst/>
          </a:prstGeom>
          <a:noFill/>
        </p:spPr>
      </p:pic>
      <p:pic>
        <p:nvPicPr>
          <p:cNvPr id="7" name="Picture 3"/>
          <p:cNvPicPr>
            <a:picLocks noChangeAspect="1" noChangeArrowheads="1"/>
          </p:cNvPicPr>
          <p:nvPr/>
        </p:nvPicPr>
        <p:blipFill>
          <a:blip r:embed="rId5" cstate="print"/>
          <a:srcRect/>
          <a:stretch>
            <a:fillRect/>
          </a:stretch>
        </p:blipFill>
        <p:spPr bwMode="auto">
          <a:xfrm>
            <a:off x="7265245" y="299678"/>
            <a:ext cx="1227164" cy="772245"/>
          </a:xfrm>
          <a:prstGeom prst="rect">
            <a:avLst/>
          </a:prstGeom>
          <a:noFill/>
        </p:spPr>
      </p:pic>
      <p:pic>
        <p:nvPicPr>
          <p:cNvPr id="8" name="Picture 3"/>
          <p:cNvPicPr>
            <a:picLocks noChangeAspect="1" noChangeArrowheads="1"/>
          </p:cNvPicPr>
          <p:nvPr/>
        </p:nvPicPr>
        <p:blipFill>
          <a:blip r:embed="rId6" cstate="print"/>
          <a:srcRect/>
          <a:stretch>
            <a:fillRect/>
          </a:stretch>
        </p:blipFill>
        <p:spPr bwMode="auto">
          <a:xfrm>
            <a:off x="7276105" y="6316276"/>
            <a:ext cx="499553" cy="207469"/>
          </a:xfrm>
          <a:prstGeom prst="rect">
            <a:avLst/>
          </a:prstGeom>
          <a:noFill/>
        </p:spPr>
      </p:pic>
      <p:sp>
        <p:nvSpPr>
          <p:cNvPr id="2" name="TextBox 1"/>
          <p:cNvSpPr txBox="1"/>
          <p:nvPr/>
        </p:nvSpPr>
        <p:spPr>
          <a:xfrm>
            <a:off x="8166613" y="6304750"/>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28</a:t>
            </a:r>
          </a:p>
        </p:txBody>
      </p:sp>
      <p:sp>
        <p:nvSpPr>
          <p:cNvPr id="9"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10" name="TextBox 1"/>
          <p:cNvSpPr txBox="1"/>
          <p:nvPr/>
        </p:nvSpPr>
        <p:spPr>
          <a:xfrm>
            <a:off x="912228" y="899032"/>
            <a:ext cx="7794441" cy="5503512"/>
          </a:xfrm>
          <a:prstGeom prst="rect">
            <a:avLst/>
          </a:prstGeom>
          <a:noFill/>
        </p:spPr>
        <p:txBody>
          <a:bodyPr wrap="none" lIns="0" tIns="0" rIns="0" bIns="40087" rtlCol="0">
            <a:spAutoFit/>
          </a:bodyPr>
          <a:lstStyle/>
          <a:p>
            <a:pPr>
              <a:lnSpc>
                <a:spcPts val="2718"/>
              </a:lnSpc>
              <a:tabLst>
                <a:tab pos="378602" algn="l"/>
                <a:tab pos="757204" algn="l"/>
                <a:tab pos="1213754" algn="l"/>
                <a:tab pos="7405014" algn="l"/>
              </a:tabLst>
            </a:pPr>
            <a:r>
              <a:rPr lang="en-US" altLang="zh-CN" dirty="0" smtClean="0"/>
              <a:t>	</a:t>
            </a:r>
            <a:r>
              <a:rPr lang="en-US" altLang="zh-CN" sz="2500" b="1" dirty="0" smtClean="0">
                <a:solidFill>
                  <a:srgbClr val="666666"/>
                </a:solidFill>
                <a:latin typeface="Times New Roman" pitchFamily="18" charset="0"/>
                <a:cs typeface="Times New Roman" pitchFamily="18" charset="0"/>
              </a:rPr>
              <a:t>Case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study:</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how</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Apple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failed</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in</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the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80’s</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491"/>
              </a:lnSpc>
              <a:tabLst>
                <a:tab pos="378602" algn="l"/>
                <a:tab pos="757204" algn="l"/>
                <a:tab pos="1213754" algn="l"/>
                <a:tab pos="7405014"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“We</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weren’t</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so</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good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partnering</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with</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people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If</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Apple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could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have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little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more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of</a:t>
            </a:r>
          </a:p>
          <a:p>
            <a:pPr>
              <a:lnSpc>
                <a:spcPts val="1491"/>
              </a:lnSpc>
              <a:tabLst>
                <a:tab pos="378602" algn="l"/>
                <a:tab pos="757204" algn="l"/>
                <a:tab pos="1213754" algn="l"/>
                <a:tab pos="7405014"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that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its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DNA,</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would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have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served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extremely</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well.”</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Steve</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Jobs,</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D5,</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2007</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367"/>
              </a:lnSpc>
              <a:tabLst>
                <a:tab pos="378602" algn="l"/>
                <a:tab pos="757204" algn="l"/>
                <a:tab pos="1213754" algn="l"/>
                <a:tab pos="7405014" algn="l"/>
              </a:tabLst>
            </a:pPr>
            <a:r>
              <a:rPr lang="en-US" altLang="zh-CN" dirty="0" smtClean="0">
                <a:solidFill>
                  <a:srgbClr val="EC008C"/>
                </a:solidFill>
                <a:latin typeface="Times New Roman" pitchFamily="18" charset="0"/>
                <a:cs typeface="Times New Roman" pitchFamily="18" charset="0"/>
              </a:rPr>
              <a:t>1982:</a:t>
            </a:r>
            <a:r>
              <a:rPr lang="en-US" altLang="zh-CN" dirty="0" smtClean="0">
                <a:latin typeface="Times New Roman" pitchFamily="18" charset="0"/>
                <a:cs typeface="Times New Roman" pitchFamily="18" charset="0"/>
              </a:rPr>
              <a:t> </a:t>
            </a:r>
            <a:r>
              <a:rPr lang="en-US" altLang="zh-CN" dirty="0" smtClean="0">
                <a:solidFill>
                  <a:srgbClr val="EC008C"/>
                </a:solidFill>
                <a:latin typeface="Times New Roman" pitchFamily="18" charset="0"/>
                <a:cs typeface="Times New Roman" pitchFamily="18" charset="0"/>
              </a:rPr>
              <a:t>Steve</a:t>
            </a:r>
            <a:r>
              <a:rPr lang="en-US" altLang="zh-CN" dirty="0" smtClean="0">
                <a:latin typeface="Times New Roman" pitchFamily="18" charset="0"/>
                <a:cs typeface="Times New Roman" pitchFamily="18" charset="0"/>
              </a:rPr>
              <a:t> </a:t>
            </a:r>
            <a:r>
              <a:rPr lang="en-US" altLang="zh-CN" dirty="0" smtClean="0">
                <a:solidFill>
                  <a:srgbClr val="EC008C"/>
                </a:solidFill>
                <a:latin typeface="Times New Roman" pitchFamily="18" charset="0"/>
                <a:cs typeface="Times New Roman" pitchFamily="18" charset="0"/>
              </a:rPr>
              <a:t>Jobs</a:t>
            </a:r>
            <a:r>
              <a:rPr lang="en-US" altLang="zh-CN" dirty="0" smtClean="0">
                <a:latin typeface="Times New Roman" pitchFamily="18" charset="0"/>
                <a:cs typeface="Times New Roman" pitchFamily="18" charset="0"/>
              </a:rPr>
              <a:t> </a:t>
            </a:r>
            <a:r>
              <a:rPr lang="en-US" altLang="zh-CN" dirty="0" smtClean="0">
                <a:solidFill>
                  <a:srgbClr val="EC008C"/>
                </a:solidFill>
                <a:latin typeface="Times New Roman" pitchFamily="18" charset="0"/>
                <a:cs typeface="Times New Roman" pitchFamily="18" charset="0"/>
              </a:rPr>
              <a:t>forces</a:t>
            </a:r>
            <a:r>
              <a:rPr lang="en-US" altLang="zh-CN" dirty="0" smtClean="0">
                <a:latin typeface="Times New Roman" pitchFamily="18" charset="0"/>
                <a:cs typeface="Times New Roman" pitchFamily="18" charset="0"/>
              </a:rPr>
              <a:t> </a:t>
            </a:r>
            <a:r>
              <a:rPr lang="en-US" altLang="zh-CN" dirty="0" smtClean="0">
                <a:solidFill>
                  <a:srgbClr val="EC008C"/>
                </a:solidFill>
                <a:latin typeface="Times New Roman" pitchFamily="18" charset="0"/>
                <a:cs typeface="Times New Roman" pitchFamily="18" charset="0"/>
              </a:rPr>
              <a:t>Bill</a:t>
            </a:r>
            <a:r>
              <a:rPr lang="en-US" altLang="zh-CN" dirty="0" smtClean="0">
                <a:latin typeface="Times New Roman" pitchFamily="18" charset="0"/>
                <a:cs typeface="Times New Roman" pitchFamily="18" charset="0"/>
              </a:rPr>
              <a:t> </a:t>
            </a:r>
            <a:r>
              <a:rPr lang="en-US" altLang="zh-CN" dirty="0" smtClean="0">
                <a:solidFill>
                  <a:srgbClr val="EC008C"/>
                </a:solidFill>
                <a:latin typeface="Times New Roman" pitchFamily="18" charset="0"/>
                <a:cs typeface="Times New Roman" pitchFamily="18" charset="0"/>
              </a:rPr>
              <a:t>Gates</a:t>
            </a:r>
            <a:r>
              <a:rPr lang="en-US" altLang="zh-CN" dirty="0" smtClean="0">
                <a:latin typeface="Times New Roman" pitchFamily="18" charset="0"/>
                <a:cs typeface="Times New Roman" pitchFamily="18" charset="0"/>
              </a:rPr>
              <a:t> </a:t>
            </a:r>
            <a:r>
              <a:rPr lang="en-US" altLang="zh-CN" dirty="0" smtClean="0">
                <a:solidFill>
                  <a:srgbClr val="EC008C"/>
                </a:solidFill>
                <a:latin typeface="Times New Roman" pitchFamily="18" charset="0"/>
                <a:cs typeface="Times New Roman" pitchFamily="18" charset="0"/>
              </a:rPr>
              <a:t>to</a:t>
            </a:r>
            <a:r>
              <a:rPr lang="en-US" altLang="zh-CN" dirty="0" smtClean="0">
                <a:latin typeface="Times New Roman" pitchFamily="18" charset="0"/>
                <a:cs typeface="Times New Roman" pitchFamily="18" charset="0"/>
              </a:rPr>
              <a:t> </a:t>
            </a:r>
            <a:r>
              <a:rPr lang="en-US" altLang="zh-CN" dirty="0" smtClean="0">
                <a:solidFill>
                  <a:srgbClr val="EC008C"/>
                </a:solidFill>
                <a:latin typeface="Times New Roman" pitchFamily="18" charset="0"/>
                <a:cs typeface="Times New Roman" pitchFamily="18" charset="0"/>
              </a:rPr>
              <a:t>develop</a:t>
            </a:r>
            <a:r>
              <a:rPr lang="en-US" altLang="zh-CN" dirty="0" smtClean="0">
                <a:latin typeface="Times New Roman" pitchFamily="18" charset="0"/>
                <a:cs typeface="Times New Roman" pitchFamily="18" charset="0"/>
              </a:rPr>
              <a:t> </a:t>
            </a:r>
            <a:r>
              <a:rPr lang="en-US" altLang="zh-CN" dirty="0" smtClean="0">
                <a:solidFill>
                  <a:srgbClr val="EC008C"/>
                </a:solidFill>
                <a:latin typeface="Times New Roman" pitchFamily="18" charset="0"/>
                <a:cs typeface="Times New Roman" pitchFamily="18" charset="0"/>
              </a:rPr>
              <a:t>productivity</a:t>
            </a:r>
            <a:r>
              <a:rPr lang="en-US" altLang="zh-CN" dirty="0" smtClean="0">
                <a:latin typeface="Times New Roman" pitchFamily="18" charset="0"/>
                <a:cs typeface="Times New Roman" pitchFamily="18" charset="0"/>
              </a:rPr>
              <a:t> </a:t>
            </a:r>
            <a:r>
              <a:rPr lang="en-US" altLang="zh-CN" dirty="0" smtClean="0">
                <a:solidFill>
                  <a:srgbClr val="EC008C"/>
                </a:solidFill>
                <a:latin typeface="Times New Roman" pitchFamily="18" charset="0"/>
                <a:cs typeface="Times New Roman" pitchFamily="18" charset="0"/>
              </a:rPr>
              <a:t>software</a:t>
            </a:r>
            <a:r>
              <a:rPr lang="en-US" altLang="zh-CN" dirty="0" smtClean="0">
                <a:latin typeface="Times New Roman" pitchFamily="18" charset="0"/>
                <a:cs typeface="Times New Roman" pitchFamily="18" charset="0"/>
              </a:rPr>
              <a:t> </a:t>
            </a:r>
            <a:r>
              <a:rPr lang="en-US" altLang="zh-CN" dirty="0" smtClean="0">
                <a:solidFill>
                  <a:srgbClr val="EC008C"/>
                </a:solidFill>
                <a:latin typeface="Times New Roman" pitchFamily="18" charset="0"/>
                <a:cs typeface="Times New Roman" pitchFamily="18" charset="0"/>
              </a:rPr>
              <a:t>only</a:t>
            </a:r>
            <a:r>
              <a:rPr lang="en-US" altLang="zh-CN" dirty="0" smtClean="0">
                <a:latin typeface="Times New Roman" pitchFamily="18" charset="0"/>
                <a:cs typeface="Times New Roman" pitchFamily="18" charset="0"/>
              </a:rPr>
              <a:t> </a:t>
            </a:r>
            <a:r>
              <a:rPr lang="en-US" altLang="zh-CN" dirty="0" smtClean="0">
                <a:solidFill>
                  <a:srgbClr val="EC008C"/>
                </a:solidFill>
                <a:latin typeface="Times New Roman" pitchFamily="18" charset="0"/>
                <a:cs typeface="Times New Roman" pitchFamily="18" charset="0"/>
              </a:rPr>
              <a:t>for</a:t>
            </a:r>
            <a:r>
              <a:rPr lang="en-US" altLang="zh-CN" dirty="0" smtClean="0">
                <a:latin typeface="Times New Roman" pitchFamily="18" charset="0"/>
                <a:cs typeface="Times New Roman" pitchFamily="18" charset="0"/>
              </a:rPr>
              <a:t> </a:t>
            </a:r>
            <a:r>
              <a:rPr lang="en-US" altLang="zh-CN" dirty="0" smtClean="0">
                <a:solidFill>
                  <a:srgbClr val="EC008C"/>
                </a:solidFill>
                <a:latin typeface="Times New Roman" pitchFamily="18" charset="0"/>
                <a:cs typeface="Times New Roman" pitchFamily="18" charset="0"/>
              </a:rPr>
              <a:t>the</a:t>
            </a:r>
          </a:p>
          <a:p>
            <a:pPr>
              <a:lnSpc>
                <a:spcPts val="1929"/>
              </a:lnSpc>
              <a:tabLst>
                <a:tab pos="378602" algn="l"/>
                <a:tab pos="757204" algn="l"/>
                <a:tab pos="1213754" algn="l"/>
                <a:tab pos="7405014" algn="l"/>
              </a:tabLst>
            </a:pPr>
            <a:r>
              <a:rPr lang="en-US" altLang="zh-CN" dirty="0" smtClean="0">
                <a:solidFill>
                  <a:srgbClr val="EC008C"/>
                </a:solidFill>
                <a:latin typeface="Times New Roman" pitchFamily="18" charset="0"/>
                <a:cs typeface="Times New Roman" pitchFamily="18" charset="0"/>
              </a:rPr>
              <a:t>Mac</a:t>
            </a:r>
          </a:p>
          <a:p>
            <a:pPr>
              <a:lnSpc>
                <a:spcPts val="877"/>
              </a:lnSpc>
            </a:pPr>
            <a:endParaRPr lang="en-US" altLang="zh-CN" dirty="0" smtClean="0"/>
          </a:p>
          <a:p>
            <a:pPr>
              <a:lnSpc>
                <a:spcPts val="2104"/>
              </a:lnSpc>
              <a:tabLst>
                <a:tab pos="378602" algn="l"/>
                <a:tab pos="757204" algn="l"/>
                <a:tab pos="1213754" algn="l"/>
                <a:tab pos="7405014" algn="l"/>
              </a:tabLst>
            </a:pPr>
            <a:r>
              <a:rPr lang="en-US" altLang="zh-CN" dirty="0" smtClean="0">
                <a:solidFill>
                  <a:srgbClr val="303188"/>
                </a:solidFill>
                <a:latin typeface="Times New Roman" pitchFamily="18" charset="0"/>
                <a:cs typeface="Times New Roman" pitchFamily="18" charset="0"/>
              </a:rPr>
              <a:t>1985:</a:t>
            </a:r>
            <a:r>
              <a:rPr lang="en-US" altLang="zh-CN" dirty="0" smtClean="0">
                <a:latin typeface="Times New Roman" pitchFamily="18" charset="0"/>
                <a:cs typeface="Times New Roman" pitchFamily="18" charset="0"/>
              </a:rPr>
              <a:t> </a:t>
            </a:r>
            <a:r>
              <a:rPr lang="en-US" altLang="zh-CN" dirty="0" smtClean="0">
                <a:solidFill>
                  <a:srgbClr val="303188"/>
                </a:solidFill>
                <a:latin typeface="Times New Roman" pitchFamily="18" charset="0"/>
                <a:cs typeface="Times New Roman" pitchFamily="18" charset="0"/>
              </a:rPr>
              <a:t>Apple</a:t>
            </a:r>
            <a:r>
              <a:rPr lang="en-US" altLang="zh-CN" dirty="0" smtClean="0">
                <a:latin typeface="Times New Roman" pitchFamily="18" charset="0"/>
                <a:cs typeface="Times New Roman" pitchFamily="18" charset="0"/>
              </a:rPr>
              <a:t> </a:t>
            </a:r>
            <a:r>
              <a:rPr lang="en-US" altLang="zh-CN" dirty="0" smtClean="0">
                <a:solidFill>
                  <a:srgbClr val="303188"/>
                </a:solidFill>
                <a:latin typeface="Times New Roman" pitchFamily="18" charset="0"/>
                <a:cs typeface="Times New Roman" pitchFamily="18" charset="0"/>
              </a:rPr>
              <a:t>allows</a:t>
            </a:r>
            <a:r>
              <a:rPr lang="en-US" altLang="zh-CN" dirty="0" smtClean="0">
                <a:latin typeface="Times New Roman" pitchFamily="18" charset="0"/>
                <a:cs typeface="Times New Roman" pitchFamily="18" charset="0"/>
              </a:rPr>
              <a:t> </a:t>
            </a:r>
            <a:r>
              <a:rPr lang="en-US" altLang="zh-CN" dirty="0" smtClean="0">
                <a:solidFill>
                  <a:srgbClr val="303188"/>
                </a:solidFill>
                <a:latin typeface="Times New Roman" pitchFamily="18" charset="0"/>
                <a:cs typeface="Times New Roman" pitchFamily="18" charset="0"/>
              </a:rPr>
              <a:t>Microsoft</a:t>
            </a:r>
            <a:r>
              <a:rPr lang="en-US" altLang="zh-CN" dirty="0" smtClean="0">
                <a:latin typeface="Times New Roman" pitchFamily="18" charset="0"/>
                <a:cs typeface="Times New Roman" pitchFamily="18" charset="0"/>
              </a:rPr>
              <a:t> </a:t>
            </a:r>
            <a:r>
              <a:rPr lang="en-US" altLang="zh-CN" dirty="0" smtClean="0">
                <a:solidFill>
                  <a:srgbClr val="303188"/>
                </a:solidFill>
                <a:latin typeface="Times New Roman" pitchFamily="18" charset="0"/>
                <a:cs typeface="Times New Roman" pitchFamily="18" charset="0"/>
              </a:rPr>
              <a:t>to</a:t>
            </a:r>
            <a:r>
              <a:rPr lang="en-US" altLang="zh-CN" dirty="0" smtClean="0">
                <a:latin typeface="Times New Roman" pitchFamily="18" charset="0"/>
                <a:cs typeface="Times New Roman" pitchFamily="18" charset="0"/>
              </a:rPr>
              <a:t> </a:t>
            </a:r>
            <a:r>
              <a:rPr lang="en-US" altLang="zh-CN" dirty="0" smtClean="0">
                <a:solidFill>
                  <a:srgbClr val="303188"/>
                </a:solidFill>
                <a:latin typeface="Times New Roman" pitchFamily="18" charset="0"/>
                <a:cs typeface="Times New Roman" pitchFamily="18" charset="0"/>
              </a:rPr>
              <a:t>use</a:t>
            </a:r>
            <a:r>
              <a:rPr lang="en-US" altLang="zh-CN" dirty="0" smtClean="0">
                <a:latin typeface="Times New Roman" pitchFamily="18" charset="0"/>
                <a:cs typeface="Times New Roman" pitchFamily="18" charset="0"/>
              </a:rPr>
              <a:t> </a:t>
            </a:r>
            <a:r>
              <a:rPr lang="en-US" altLang="zh-CN" dirty="0" smtClean="0">
                <a:solidFill>
                  <a:srgbClr val="303188"/>
                </a:solidFill>
                <a:latin typeface="Times New Roman" pitchFamily="18" charset="0"/>
                <a:cs typeface="Times New Roman" pitchFamily="18" charset="0"/>
              </a:rPr>
              <a:t>Mac</a:t>
            </a:r>
            <a:r>
              <a:rPr lang="en-US" altLang="zh-CN" dirty="0" smtClean="0">
                <a:latin typeface="Times New Roman" pitchFamily="18" charset="0"/>
                <a:cs typeface="Times New Roman" pitchFamily="18" charset="0"/>
              </a:rPr>
              <a:t> </a:t>
            </a:r>
            <a:r>
              <a:rPr lang="en-US" altLang="zh-CN" dirty="0" smtClean="0">
                <a:solidFill>
                  <a:srgbClr val="303188"/>
                </a:solidFill>
                <a:latin typeface="Times New Roman" pitchFamily="18" charset="0"/>
                <a:cs typeface="Times New Roman" pitchFamily="18" charset="0"/>
              </a:rPr>
              <a:t>technologies</a:t>
            </a:r>
            <a:r>
              <a:rPr lang="en-US" altLang="zh-CN" dirty="0" smtClean="0">
                <a:latin typeface="Times New Roman" pitchFamily="18" charset="0"/>
                <a:cs typeface="Times New Roman" pitchFamily="18" charset="0"/>
              </a:rPr>
              <a:t> </a:t>
            </a:r>
            <a:r>
              <a:rPr lang="en-US" altLang="zh-CN" dirty="0" smtClean="0">
                <a:solidFill>
                  <a:srgbClr val="303188"/>
                </a:solidFill>
                <a:latin typeface="Times New Roman" pitchFamily="18" charset="0"/>
                <a:cs typeface="Times New Roman" pitchFamily="18" charset="0"/>
              </a:rPr>
              <a:t>in</a:t>
            </a:r>
            <a:r>
              <a:rPr lang="en-US" altLang="zh-CN" dirty="0" smtClean="0">
                <a:latin typeface="Times New Roman" pitchFamily="18" charset="0"/>
                <a:cs typeface="Times New Roman" pitchFamily="18" charset="0"/>
              </a:rPr>
              <a:t> </a:t>
            </a:r>
            <a:r>
              <a:rPr lang="en-US" altLang="zh-CN" dirty="0" smtClean="0">
                <a:solidFill>
                  <a:srgbClr val="303188"/>
                </a:solidFill>
                <a:latin typeface="Times New Roman" pitchFamily="18" charset="0"/>
                <a:cs typeface="Times New Roman" pitchFamily="18" charset="0"/>
              </a:rPr>
              <a:t>Windows</a:t>
            </a:r>
            <a:r>
              <a:rPr lang="en-US" altLang="zh-CN" dirty="0" smtClean="0">
                <a:latin typeface="Times New Roman" pitchFamily="18" charset="0"/>
                <a:cs typeface="Times New Roman" pitchFamily="18" charset="0"/>
              </a:rPr>
              <a:t> </a:t>
            </a:r>
            <a:r>
              <a:rPr lang="en-US" altLang="zh-CN" dirty="0" smtClean="0">
                <a:solidFill>
                  <a:srgbClr val="303188"/>
                </a:solidFill>
                <a:latin typeface="Times New Roman" pitchFamily="18" charset="0"/>
                <a:cs typeface="Times New Roman" pitchFamily="18" charset="0"/>
              </a:rPr>
              <a:t>in</a:t>
            </a:r>
            <a:r>
              <a:rPr lang="en-US" altLang="zh-CN" dirty="0" smtClean="0">
                <a:latin typeface="Times New Roman" pitchFamily="18" charset="0"/>
                <a:cs typeface="Times New Roman" pitchFamily="18" charset="0"/>
              </a:rPr>
              <a:t> </a:t>
            </a:r>
            <a:r>
              <a:rPr lang="en-US" altLang="zh-CN" dirty="0" smtClean="0">
                <a:solidFill>
                  <a:srgbClr val="303188"/>
                </a:solidFill>
                <a:latin typeface="Times New Roman" pitchFamily="18" charset="0"/>
                <a:cs typeface="Times New Roman" pitchFamily="18" charset="0"/>
              </a:rPr>
              <a:t>exchange</a:t>
            </a:r>
            <a:r>
              <a:rPr lang="en-US" altLang="zh-CN" dirty="0" smtClean="0">
                <a:latin typeface="Times New Roman" pitchFamily="18" charset="0"/>
                <a:cs typeface="Times New Roman" pitchFamily="18" charset="0"/>
              </a:rPr>
              <a:t> </a:t>
            </a:r>
            <a:r>
              <a:rPr lang="en-US" altLang="zh-CN" dirty="0" smtClean="0">
                <a:solidFill>
                  <a:srgbClr val="303188"/>
                </a:solidFill>
                <a:latin typeface="Times New Roman" pitchFamily="18" charset="0"/>
                <a:cs typeface="Times New Roman" pitchFamily="18" charset="0"/>
              </a:rPr>
              <a:t>of</a:t>
            </a:r>
          </a:p>
          <a:p>
            <a:pPr>
              <a:lnSpc>
                <a:spcPts val="1929"/>
              </a:lnSpc>
              <a:tabLst>
                <a:tab pos="378602" algn="l"/>
                <a:tab pos="757204" algn="l"/>
                <a:tab pos="1213754" algn="l"/>
                <a:tab pos="7405014" algn="l"/>
              </a:tabLst>
            </a:pPr>
            <a:r>
              <a:rPr lang="en-US" altLang="zh-CN" dirty="0" smtClean="0">
                <a:solidFill>
                  <a:srgbClr val="303188"/>
                </a:solidFill>
                <a:latin typeface="Times New Roman" pitchFamily="18" charset="0"/>
                <a:cs typeface="Times New Roman" pitchFamily="18" charset="0"/>
              </a:rPr>
              <a:t>a</a:t>
            </a:r>
            <a:r>
              <a:rPr lang="en-US" altLang="zh-CN" dirty="0" smtClean="0">
                <a:latin typeface="Times New Roman" pitchFamily="18" charset="0"/>
                <a:cs typeface="Times New Roman" pitchFamily="18" charset="0"/>
              </a:rPr>
              <a:t> </a:t>
            </a:r>
            <a:r>
              <a:rPr lang="en-US" altLang="zh-CN" dirty="0" smtClean="0">
                <a:solidFill>
                  <a:srgbClr val="303188"/>
                </a:solidFill>
                <a:latin typeface="Times New Roman" pitchFamily="18" charset="0"/>
                <a:cs typeface="Times New Roman" pitchFamily="18" charset="0"/>
              </a:rPr>
              <a:t>Word</a:t>
            </a:r>
            <a:r>
              <a:rPr lang="en-US" altLang="zh-CN" dirty="0" smtClean="0">
                <a:latin typeface="Times New Roman" pitchFamily="18" charset="0"/>
                <a:cs typeface="Times New Roman" pitchFamily="18" charset="0"/>
              </a:rPr>
              <a:t> </a:t>
            </a:r>
            <a:r>
              <a:rPr lang="en-US" altLang="zh-CN" dirty="0" smtClean="0">
                <a:solidFill>
                  <a:srgbClr val="303188"/>
                </a:solidFill>
                <a:latin typeface="Times New Roman" pitchFamily="18" charset="0"/>
                <a:cs typeface="Times New Roman" pitchFamily="18" charset="0"/>
              </a:rPr>
              <a:t>and</a:t>
            </a:r>
            <a:r>
              <a:rPr lang="en-US" altLang="zh-CN" dirty="0" smtClean="0">
                <a:latin typeface="Times New Roman" pitchFamily="18" charset="0"/>
                <a:cs typeface="Times New Roman" pitchFamily="18" charset="0"/>
              </a:rPr>
              <a:t> </a:t>
            </a:r>
            <a:r>
              <a:rPr lang="en-US" altLang="zh-CN" dirty="0" smtClean="0">
                <a:solidFill>
                  <a:srgbClr val="303188"/>
                </a:solidFill>
                <a:latin typeface="Times New Roman" pitchFamily="18" charset="0"/>
                <a:cs typeface="Times New Roman" pitchFamily="18" charset="0"/>
              </a:rPr>
              <a:t>Excel</a:t>
            </a:r>
            <a:r>
              <a:rPr lang="en-US" altLang="zh-CN" dirty="0" smtClean="0">
                <a:latin typeface="Times New Roman" pitchFamily="18" charset="0"/>
                <a:cs typeface="Times New Roman" pitchFamily="18" charset="0"/>
              </a:rPr>
              <a:t> </a:t>
            </a:r>
            <a:r>
              <a:rPr lang="en-US" altLang="zh-CN" dirty="0" smtClean="0">
                <a:solidFill>
                  <a:srgbClr val="303188"/>
                </a:solidFill>
                <a:latin typeface="Times New Roman" pitchFamily="18" charset="0"/>
                <a:cs typeface="Times New Roman" pitchFamily="18" charset="0"/>
              </a:rPr>
              <a:t>upgrade</a:t>
            </a:r>
            <a:r>
              <a:rPr lang="en-US" altLang="zh-CN" dirty="0" smtClean="0">
                <a:latin typeface="Times New Roman" pitchFamily="18" charset="0"/>
                <a:cs typeface="Times New Roman" pitchFamily="18" charset="0"/>
              </a:rPr>
              <a:t> </a:t>
            </a:r>
            <a:r>
              <a:rPr lang="en-US" altLang="zh-CN" dirty="0" smtClean="0">
                <a:solidFill>
                  <a:srgbClr val="303188"/>
                </a:solidFill>
                <a:latin typeface="Times New Roman" pitchFamily="18" charset="0"/>
                <a:cs typeface="Times New Roman" pitchFamily="18" charset="0"/>
              </a:rPr>
              <a:t>for</a:t>
            </a:r>
            <a:r>
              <a:rPr lang="en-US" altLang="zh-CN" dirty="0" smtClean="0">
                <a:latin typeface="Times New Roman" pitchFamily="18" charset="0"/>
                <a:cs typeface="Times New Roman" pitchFamily="18" charset="0"/>
              </a:rPr>
              <a:t> </a:t>
            </a:r>
            <a:r>
              <a:rPr lang="en-US" altLang="zh-CN" dirty="0" smtClean="0">
                <a:solidFill>
                  <a:srgbClr val="303188"/>
                </a:solidFill>
                <a:latin typeface="Times New Roman" pitchFamily="18" charset="0"/>
                <a:cs typeface="Times New Roman" pitchFamily="18" charset="0"/>
              </a:rPr>
              <a:t>Macintosh</a:t>
            </a:r>
          </a:p>
          <a:p>
            <a:pPr>
              <a:lnSpc>
                <a:spcPts val="2455"/>
              </a:lnSpc>
              <a:tabLst>
                <a:tab pos="378602" algn="l"/>
                <a:tab pos="757204" algn="l"/>
                <a:tab pos="1213754" algn="l"/>
                <a:tab pos="7405014" algn="l"/>
              </a:tabLst>
            </a:pPr>
            <a:r>
              <a:rPr lang="en-US" altLang="zh-CN" dirty="0" smtClean="0">
                <a:solidFill>
                  <a:srgbClr val="23AA4A"/>
                </a:solidFill>
                <a:latin typeface="Times New Roman" pitchFamily="18" charset="0"/>
                <a:cs typeface="Times New Roman" pitchFamily="18" charset="0"/>
              </a:rPr>
              <a:t>1988-1995:</a:t>
            </a:r>
            <a:r>
              <a:rPr lang="en-US" altLang="zh-CN" dirty="0" smtClean="0">
                <a:latin typeface="Times New Roman" pitchFamily="18" charset="0"/>
                <a:cs typeface="Times New Roman" pitchFamily="18" charset="0"/>
              </a:rPr>
              <a:t> </a:t>
            </a:r>
            <a:r>
              <a:rPr lang="en-US" altLang="zh-CN" dirty="0" smtClean="0">
                <a:solidFill>
                  <a:srgbClr val="23AA4A"/>
                </a:solidFill>
                <a:latin typeface="Times New Roman" pitchFamily="18" charset="0"/>
                <a:cs typeface="Times New Roman" pitchFamily="18" charset="0"/>
              </a:rPr>
              <a:t>7-year</a:t>
            </a:r>
            <a:r>
              <a:rPr lang="en-US" altLang="zh-CN" dirty="0" smtClean="0">
                <a:latin typeface="Times New Roman" pitchFamily="18" charset="0"/>
                <a:cs typeface="Times New Roman" pitchFamily="18" charset="0"/>
              </a:rPr>
              <a:t> </a:t>
            </a:r>
            <a:r>
              <a:rPr lang="en-US" altLang="zh-CN" dirty="0" smtClean="0">
                <a:solidFill>
                  <a:srgbClr val="23AA4A"/>
                </a:solidFill>
                <a:latin typeface="Times New Roman" pitchFamily="18" charset="0"/>
                <a:cs typeface="Times New Roman" pitchFamily="18" charset="0"/>
              </a:rPr>
              <a:t>legal</a:t>
            </a:r>
            <a:r>
              <a:rPr lang="en-US" altLang="zh-CN" dirty="0" smtClean="0">
                <a:latin typeface="Times New Roman" pitchFamily="18" charset="0"/>
                <a:cs typeface="Times New Roman" pitchFamily="18" charset="0"/>
              </a:rPr>
              <a:t> </a:t>
            </a:r>
            <a:r>
              <a:rPr lang="en-US" altLang="zh-CN" dirty="0" smtClean="0">
                <a:solidFill>
                  <a:srgbClr val="23AA4A"/>
                </a:solidFill>
                <a:latin typeface="Times New Roman" pitchFamily="18" charset="0"/>
                <a:cs typeface="Times New Roman" pitchFamily="18" charset="0"/>
              </a:rPr>
              <a:t>battle</a:t>
            </a:r>
            <a:r>
              <a:rPr lang="en-US" altLang="zh-CN" dirty="0" smtClean="0">
                <a:latin typeface="Times New Roman" pitchFamily="18" charset="0"/>
                <a:cs typeface="Times New Roman" pitchFamily="18" charset="0"/>
              </a:rPr>
              <a:t> </a:t>
            </a:r>
            <a:r>
              <a:rPr lang="en-US" altLang="zh-CN" dirty="0" smtClean="0">
                <a:solidFill>
                  <a:srgbClr val="23AA4A"/>
                </a:solidFill>
                <a:latin typeface="Times New Roman" pitchFamily="18" charset="0"/>
                <a:cs typeface="Times New Roman" pitchFamily="18" charset="0"/>
              </a:rPr>
              <a:t>lost</a:t>
            </a:r>
            <a:r>
              <a:rPr lang="en-US" altLang="zh-CN" dirty="0" smtClean="0">
                <a:latin typeface="Times New Roman" pitchFamily="18" charset="0"/>
                <a:cs typeface="Times New Roman" pitchFamily="18" charset="0"/>
              </a:rPr>
              <a:t> </a:t>
            </a:r>
            <a:r>
              <a:rPr lang="en-US" altLang="zh-CN" dirty="0" smtClean="0">
                <a:solidFill>
                  <a:srgbClr val="23AA4A"/>
                </a:solidFill>
                <a:latin typeface="Times New Roman" pitchFamily="18" charset="0"/>
                <a:cs typeface="Times New Roman" pitchFamily="18" charset="0"/>
              </a:rPr>
              <a:t>by</a:t>
            </a:r>
            <a:r>
              <a:rPr lang="en-US" altLang="zh-CN" dirty="0" smtClean="0">
                <a:latin typeface="Times New Roman" pitchFamily="18" charset="0"/>
                <a:cs typeface="Times New Roman" pitchFamily="18" charset="0"/>
              </a:rPr>
              <a:t> </a:t>
            </a:r>
            <a:r>
              <a:rPr lang="en-US" altLang="zh-CN" dirty="0" smtClean="0">
                <a:solidFill>
                  <a:srgbClr val="23AA4A"/>
                </a:solidFill>
                <a:latin typeface="Times New Roman" pitchFamily="18" charset="0"/>
                <a:cs typeface="Times New Roman" pitchFamily="18" charset="0"/>
              </a:rPr>
              <a:t>Apple</a:t>
            </a:r>
          </a:p>
          <a:p>
            <a:pPr>
              <a:lnSpc>
                <a:spcPts val="877"/>
              </a:lnSpc>
            </a:pPr>
            <a:endParaRPr lang="en-US" altLang="zh-CN" dirty="0" smtClean="0"/>
          </a:p>
          <a:p>
            <a:pPr>
              <a:lnSpc>
                <a:spcPts val="2017"/>
              </a:lnSpc>
              <a:tabLst>
                <a:tab pos="378602" algn="l"/>
                <a:tab pos="757204" algn="l"/>
                <a:tab pos="1213754" algn="l"/>
                <a:tab pos="7405014" algn="l"/>
              </a:tabLst>
            </a:pPr>
            <a:r>
              <a:rPr lang="en-US" altLang="zh-CN" dirty="0" smtClean="0">
                <a:solidFill>
                  <a:srgbClr val="666666"/>
                </a:solidFill>
                <a:latin typeface="Times New Roman" pitchFamily="18" charset="0"/>
                <a:cs typeface="Times New Roman" pitchFamily="18" charset="0"/>
              </a:rPr>
              <a:t>1995:</a:t>
            </a:r>
            <a:r>
              <a:rPr lang="en-US" altLang="zh-CN" dirty="0" smtClean="0">
                <a:latin typeface="Times New Roman" pitchFamily="18" charset="0"/>
                <a:cs typeface="Times New Roman" pitchFamily="18" charset="0"/>
              </a:rPr>
              <a:t> </a:t>
            </a:r>
            <a:r>
              <a:rPr lang="en-US" altLang="zh-CN" dirty="0" smtClean="0">
                <a:solidFill>
                  <a:srgbClr val="666666"/>
                </a:solidFill>
                <a:latin typeface="Times New Roman" pitchFamily="18" charset="0"/>
                <a:cs typeface="Times New Roman" pitchFamily="18" charset="0"/>
              </a:rPr>
              <a:t>Launch</a:t>
            </a:r>
            <a:r>
              <a:rPr lang="en-US" altLang="zh-CN" dirty="0" smtClean="0">
                <a:latin typeface="Times New Roman" pitchFamily="18" charset="0"/>
                <a:cs typeface="Times New Roman" pitchFamily="18" charset="0"/>
              </a:rPr>
              <a:t> </a:t>
            </a:r>
            <a:r>
              <a:rPr lang="en-US" altLang="zh-CN" dirty="0" smtClean="0">
                <a:solidFill>
                  <a:srgbClr val="666666"/>
                </a:solidFill>
                <a:latin typeface="Times New Roman" pitchFamily="18" charset="0"/>
                <a:cs typeface="Times New Roman" pitchFamily="18" charset="0"/>
              </a:rPr>
              <a:t>of</a:t>
            </a:r>
            <a:r>
              <a:rPr lang="en-US" altLang="zh-CN" dirty="0" smtClean="0">
                <a:latin typeface="Times New Roman" pitchFamily="18" charset="0"/>
                <a:cs typeface="Times New Roman" pitchFamily="18" charset="0"/>
              </a:rPr>
              <a:t> </a:t>
            </a:r>
            <a:r>
              <a:rPr lang="en-US" altLang="zh-CN" dirty="0" smtClean="0">
                <a:solidFill>
                  <a:srgbClr val="666666"/>
                </a:solidFill>
                <a:latin typeface="Times New Roman" pitchFamily="18" charset="0"/>
                <a:cs typeface="Times New Roman" pitchFamily="18" charset="0"/>
              </a:rPr>
              <a:t>Windows</a:t>
            </a:r>
            <a:r>
              <a:rPr lang="en-US" altLang="zh-CN" dirty="0" smtClean="0">
                <a:latin typeface="Times New Roman" pitchFamily="18" charset="0"/>
                <a:cs typeface="Times New Roman" pitchFamily="18" charset="0"/>
              </a:rPr>
              <a:t> </a:t>
            </a:r>
            <a:r>
              <a:rPr lang="en-US" altLang="zh-CN" dirty="0" smtClean="0">
                <a:solidFill>
                  <a:srgbClr val="666666"/>
                </a:solidFill>
                <a:latin typeface="Times New Roman" pitchFamily="18" charset="0"/>
                <a:cs typeface="Times New Roman" pitchFamily="18" charset="0"/>
              </a:rPr>
              <a:t>95</a:t>
            </a:r>
            <a:r>
              <a:rPr lang="en-US" altLang="zh-CN" dirty="0" smtClean="0">
                <a:latin typeface="Times New Roman" pitchFamily="18" charset="0"/>
                <a:cs typeface="Times New Roman" pitchFamily="18" charset="0"/>
              </a:rPr>
              <a:t> </a:t>
            </a:r>
            <a:r>
              <a:rPr lang="en-US" altLang="zh-CN" dirty="0" smtClean="0">
                <a:solidFill>
                  <a:srgbClr val="666666"/>
                </a:solidFill>
                <a:latin typeface="Times New Roman" pitchFamily="18" charset="0"/>
                <a:cs typeface="Times New Roman" pitchFamily="18" charset="0"/>
              </a:rPr>
              <a:t>has</a:t>
            </a:r>
            <a:r>
              <a:rPr lang="en-US" altLang="zh-CN" dirty="0" smtClean="0">
                <a:latin typeface="Times New Roman" pitchFamily="18" charset="0"/>
                <a:cs typeface="Times New Roman" pitchFamily="18" charset="0"/>
              </a:rPr>
              <a:t> </a:t>
            </a:r>
            <a:r>
              <a:rPr lang="en-US" altLang="zh-CN" dirty="0" smtClean="0">
                <a:solidFill>
                  <a:srgbClr val="666666"/>
                </a:solidFill>
                <a:latin typeface="Times New Roman" pitchFamily="18" charset="0"/>
                <a:cs typeface="Times New Roman" pitchFamily="18" charset="0"/>
              </a:rPr>
              <a:t>definitively</a:t>
            </a:r>
            <a:r>
              <a:rPr lang="en-US" altLang="zh-CN" dirty="0" smtClean="0">
                <a:latin typeface="Times New Roman" pitchFamily="18" charset="0"/>
                <a:cs typeface="Times New Roman" pitchFamily="18" charset="0"/>
              </a:rPr>
              <a:t> </a:t>
            </a:r>
            <a:r>
              <a:rPr lang="en-US" altLang="zh-CN" dirty="0" smtClean="0">
                <a:solidFill>
                  <a:srgbClr val="666666"/>
                </a:solidFill>
                <a:latin typeface="Times New Roman" pitchFamily="18" charset="0"/>
                <a:cs typeface="Times New Roman" pitchFamily="18" charset="0"/>
              </a:rPr>
              <a:t>dwarfed</a:t>
            </a:r>
            <a:r>
              <a:rPr lang="en-US" altLang="zh-CN" dirty="0" smtClean="0">
                <a:latin typeface="Times New Roman" pitchFamily="18" charset="0"/>
                <a:cs typeface="Times New Roman" pitchFamily="18" charset="0"/>
              </a:rPr>
              <a:t> </a:t>
            </a:r>
            <a:r>
              <a:rPr lang="en-US" altLang="zh-CN" dirty="0" smtClean="0">
                <a:solidFill>
                  <a:srgbClr val="666666"/>
                </a:solidFill>
                <a:latin typeface="Times New Roman" pitchFamily="18" charset="0"/>
                <a:cs typeface="Times New Roman" pitchFamily="18" charset="0"/>
              </a:rPr>
              <a:t>Apple’s</a:t>
            </a:r>
            <a:r>
              <a:rPr lang="en-US" altLang="zh-CN" dirty="0" smtClean="0">
                <a:latin typeface="Times New Roman" pitchFamily="18" charset="0"/>
                <a:cs typeface="Times New Roman" pitchFamily="18" charset="0"/>
              </a:rPr>
              <a:t> </a:t>
            </a:r>
            <a:r>
              <a:rPr lang="en-US" altLang="zh-CN" dirty="0" smtClean="0">
                <a:solidFill>
                  <a:srgbClr val="666666"/>
                </a:solidFill>
                <a:latin typeface="Times New Roman" pitchFamily="18" charset="0"/>
                <a:cs typeface="Times New Roman" pitchFamily="18" charset="0"/>
              </a:rPr>
              <a:t>share</a:t>
            </a:r>
            <a:r>
              <a:rPr lang="en-US" altLang="zh-CN" dirty="0" smtClean="0">
                <a:latin typeface="Times New Roman" pitchFamily="18" charset="0"/>
                <a:cs typeface="Times New Roman" pitchFamily="18" charset="0"/>
              </a:rPr>
              <a:t> </a:t>
            </a:r>
            <a:r>
              <a:rPr lang="en-US" altLang="zh-CN" dirty="0" smtClean="0">
                <a:solidFill>
                  <a:srgbClr val="666666"/>
                </a:solidFill>
                <a:latin typeface="Times New Roman" pitchFamily="18" charset="0"/>
                <a:cs typeface="Times New Roman" pitchFamily="18" charset="0"/>
              </a:rPr>
              <a:t>in</a:t>
            </a:r>
            <a:r>
              <a:rPr lang="en-US" altLang="zh-CN" dirty="0" smtClean="0">
                <a:latin typeface="Times New Roman" pitchFamily="18" charset="0"/>
                <a:cs typeface="Times New Roman" pitchFamily="18" charset="0"/>
              </a:rPr>
              <a:t> </a:t>
            </a:r>
            <a:r>
              <a:rPr lang="en-US" altLang="zh-CN" dirty="0" smtClean="0">
                <a:solidFill>
                  <a:srgbClr val="666666"/>
                </a:solidFill>
                <a:latin typeface="Times New Roman" pitchFamily="18" charset="0"/>
                <a:cs typeface="Times New Roman" pitchFamily="18" charset="0"/>
              </a:rPr>
              <a:t>the</a:t>
            </a:r>
            <a:r>
              <a:rPr lang="en-US" altLang="zh-CN" dirty="0" smtClean="0">
                <a:latin typeface="Times New Roman" pitchFamily="18" charset="0"/>
                <a:cs typeface="Times New Roman" pitchFamily="18" charset="0"/>
              </a:rPr>
              <a:t> </a:t>
            </a:r>
            <a:r>
              <a:rPr lang="en-US" altLang="zh-CN" dirty="0" smtClean="0">
                <a:solidFill>
                  <a:srgbClr val="666666"/>
                </a:solidFill>
                <a:latin typeface="Times New Roman" pitchFamily="18" charset="0"/>
                <a:cs typeface="Times New Roman" pitchFamily="18" charset="0"/>
              </a:rPr>
              <a:t>PC</a:t>
            </a:r>
          </a:p>
          <a:p>
            <a:pPr>
              <a:lnSpc>
                <a:spcPts val="1929"/>
              </a:lnSpc>
              <a:tabLst>
                <a:tab pos="378602" algn="l"/>
                <a:tab pos="757204" algn="l"/>
                <a:tab pos="1213754" algn="l"/>
                <a:tab pos="7405014" algn="l"/>
              </a:tabLst>
            </a:pPr>
            <a:r>
              <a:rPr lang="en-US" altLang="zh-CN" dirty="0" smtClean="0">
                <a:solidFill>
                  <a:srgbClr val="666666"/>
                </a:solidFill>
                <a:latin typeface="Times New Roman" pitchFamily="18" charset="0"/>
                <a:cs typeface="Times New Roman" pitchFamily="18" charset="0"/>
              </a:rPr>
              <a:t>market</a:t>
            </a:r>
          </a:p>
          <a:p>
            <a:pPr>
              <a:lnSpc>
                <a:spcPts val="1491"/>
              </a:lnSpc>
              <a:tabLst>
                <a:tab pos="378602" algn="l"/>
                <a:tab pos="757204" algn="l"/>
                <a:tab pos="1213754" algn="l"/>
                <a:tab pos="7405014" algn="l"/>
              </a:tabLst>
            </a:pPr>
            <a:r>
              <a:rPr lang="en-US" altLang="zh-CN" dirty="0" smtClean="0"/>
              <a:t>				</a:t>
            </a:r>
            <a:r>
              <a:rPr lang="en-US" altLang="zh-CN" sz="900" dirty="0" smtClean="0">
                <a:solidFill>
                  <a:srgbClr val="B2B2B2"/>
                </a:solidFill>
                <a:latin typeface="Times New Roman" pitchFamily="18" charset="0"/>
                <a:cs typeface="Times New Roman" pitchFamily="18" charset="0"/>
              </a:rPr>
              <a:t>..…….</a:t>
            </a:r>
          </a:p>
        </p:txBody>
      </p:sp>
      <p:sp>
        <p:nvSpPr>
          <p:cNvPr id="13" name="投影片編號版面配置區 12"/>
          <p:cNvSpPr>
            <a:spLocks noGrp="1"/>
          </p:cNvSpPr>
          <p:nvPr>
            <p:ph type="sldNum" sz="quarter" idx="12"/>
          </p:nvPr>
        </p:nvSpPr>
        <p:spPr/>
        <p:txBody>
          <a:bodyPr/>
          <a:lstStyle/>
          <a:p>
            <a:pPr>
              <a:defRPr/>
            </a:pPr>
            <a:fld id="{8278A42D-3233-4C27-8266-CD8F709F771F}" type="slidenum">
              <a:rPr lang="en-US" altLang="zh-TW" smtClean="0"/>
              <a:pPr>
                <a:defRPr/>
              </a:pPr>
              <a:t>87</a:t>
            </a:fld>
            <a:endParaRPr lang="en-US" altLang="zh-TW"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1199989" y="1623627"/>
            <a:ext cx="3076054" cy="1746640"/>
          </a:xfrm>
          <a:custGeom>
            <a:avLst/>
            <a:gdLst>
              <a:gd name="connsiteX0" fmla="*/ 12700 w 3597274"/>
              <a:gd name="connsiteY0" fmla="*/ 329229 h 1924538"/>
              <a:gd name="connsiteX1" fmla="*/ 12700 w 3597274"/>
              <a:gd name="connsiteY1" fmla="*/ 329229 h 1924538"/>
              <a:gd name="connsiteX2" fmla="*/ 329228 w 3597274"/>
              <a:gd name="connsiteY2" fmla="*/ 12700 h 1924538"/>
              <a:gd name="connsiteX3" fmla="*/ 3268045 w 3597274"/>
              <a:gd name="connsiteY3" fmla="*/ 12700 h 1924538"/>
              <a:gd name="connsiteX4" fmla="*/ 3268045 w 3597274"/>
              <a:gd name="connsiteY4" fmla="*/ 12700 h 1924538"/>
              <a:gd name="connsiteX5" fmla="*/ 3584574 w 3597274"/>
              <a:gd name="connsiteY5" fmla="*/ 329229 h 1924538"/>
              <a:gd name="connsiteX6" fmla="*/ 3584574 w 3597274"/>
              <a:gd name="connsiteY6" fmla="*/ 329229 h 1924538"/>
              <a:gd name="connsiteX7" fmla="*/ 3584574 w 3597274"/>
              <a:gd name="connsiteY7" fmla="*/ 1595309 h 1924538"/>
              <a:gd name="connsiteX8" fmla="*/ 3584574 w 3597274"/>
              <a:gd name="connsiteY8" fmla="*/ 1595309 h 1924538"/>
              <a:gd name="connsiteX9" fmla="*/ 3268045 w 3597274"/>
              <a:gd name="connsiteY9" fmla="*/ 1911837 h 1924538"/>
              <a:gd name="connsiteX10" fmla="*/ 3268045 w 3597274"/>
              <a:gd name="connsiteY10" fmla="*/ 1911837 h 1924538"/>
              <a:gd name="connsiteX11" fmla="*/ 329228 w 3597274"/>
              <a:gd name="connsiteY11" fmla="*/ 1911837 h 1924538"/>
              <a:gd name="connsiteX12" fmla="*/ 329228 w 3597274"/>
              <a:gd name="connsiteY12" fmla="*/ 1911837 h 1924538"/>
              <a:gd name="connsiteX13" fmla="*/ 12700 w 3597274"/>
              <a:gd name="connsiteY13" fmla="*/ 1595309 h 1924538"/>
              <a:gd name="connsiteX14" fmla="*/ 12700 w 3597274"/>
              <a:gd name="connsiteY14" fmla="*/ 1595309 h 1924538"/>
              <a:gd name="connsiteX15" fmla="*/ 12700 w 3597274"/>
              <a:gd name="connsiteY15" fmla="*/ 329229 h 192453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3597274" h="1924538">
                <a:moveTo>
                  <a:pt x="12700" y="329229"/>
                </a:moveTo>
                <a:lnTo>
                  <a:pt x="12700" y="329229"/>
                </a:lnTo>
                <a:cubicBezTo>
                  <a:pt x="12700" y="154414"/>
                  <a:pt x="154414" y="12700"/>
                  <a:pt x="329228" y="12700"/>
                </a:cubicBezTo>
                <a:lnTo>
                  <a:pt x="3268045" y="12700"/>
                </a:lnTo>
                <a:lnTo>
                  <a:pt x="3268045" y="12700"/>
                </a:lnTo>
                <a:cubicBezTo>
                  <a:pt x="3442859" y="12700"/>
                  <a:pt x="3584574" y="154414"/>
                  <a:pt x="3584574" y="329229"/>
                </a:cubicBezTo>
                <a:cubicBezTo>
                  <a:pt x="3584574" y="329229"/>
                  <a:pt x="3584574" y="329229"/>
                  <a:pt x="3584574" y="329229"/>
                </a:cubicBezTo>
                <a:lnTo>
                  <a:pt x="3584574" y="1595309"/>
                </a:lnTo>
                <a:lnTo>
                  <a:pt x="3584574" y="1595309"/>
                </a:lnTo>
                <a:cubicBezTo>
                  <a:pt x="3584574" y="1770122"/>
                  <a:pt x="3442859" y="1911837"/>
                  <a:pt x="3268045" y="1911837"/>
                </a:cubicBezTo>
                <a:cubicBezTo>
                  <a:pt x="3268045" y="1911837"/>
                  <a:pt x="3268045" y="1911837"/>
                  <a:pt x="3268045" y="1911837"/>
                </a:cubicBezTo>
                <a:lnTo>
                  <a:pt x="329228" y="1911837"/>
                </a:lnTo>
                <a:lnTo>
                  <a:pt x="329228" y="1911837"/>
                </a:lnTo>
                <a:cubicBezTo>
                  <a:pt x="154414" y="1911837"/>
                  <a:pt x="12700" y="1770122"/>
                  <a:pt x="12700" y="1595309"/>
                </a:cubicBezTo>
                <a:cubicBezTo>
                  <a:pt x="12700" y="1595309"/>
                  <a:pt x="12700" y="1595309"/>
                  <a:pt x="12700" y="1595309"/>
                </a:cubicBezTo>
                <a:lnTo>
                  <a:pt x="12700" y="329229"/>
                </a:lnTo>
              </a:path>
            </a:pathLst>
          </a:custGeom>
          <a:solidFill>
            <a:srgbClr val="000000">
              <a:alpha val="0"/>
            </a:srgbClr>
          </a:solidFill>
          <a:ln w="25400">
            <a:solidFill>
              <a:srgbClr val="303188">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5" name="Freeform 3"/>
          <p:cNvSpPr/>
          <p:nvPr/>
        </p:nvSpPr>
        <p:spPr>
          <a:xfrm>
            <a:off x="4785778" y="1623627"/>
            <a:ext cx="3076054" cy="1746640"/>
          </a:xfrm>
          <a:custGeom>
            <a:avLst/>
            <a:gdLst>
              <a:gd name="connsiteX0" fmla="*/ 12700 w 3597274"/>
              <a:gd name="connsiteY0" fmla="*/ 329229 h 1924538"/>
              <a:gd name="connsiteX1" fmla="*/ 12700 w 3597274"/>
              <a:gd name="connsiteY1" fmla="*/ 329229 h 1924538"/>
              <a:gd name="connsiteX2" fmla="*/ 329229 w 3597274"/>
              <a:gd name="connsiteY2" fmla="*/ 12700 h 1924538"/>
              <a:gd name="connsiteX3" fmla="*/ 3268045 w 3597274"/>
              <a:gd name="connsiteY3" fmla="*/ 12700 h 1924538"/>
              <a:gd name="connsiteX4" fmla="*/ 3268045 w 3597274"/>
              <a:gd name="connsiteY4" fmla="*/ 12700 h 1924538"/>
              <a:gd name="connsiteX5" fmla="*/ 3584574 w 3597274"/>
              <a:gd name="connsiteY5" fmla="*/ 329229 h 1924538"/>
              <a:gd name="connsiteX6" fmla="*/ 3584574 w 3597274"/>
              <a:gd name="connsiteY6" fmla="*/ 329229 h 1924538"/>
              <a:gd name="connsiteX7" fmla="*/ 3584574 w 3597274"/>
              <a:gd name="connsiteY7" fmla="*/ 1595309 h 1924538"/>
              <a:gd name="connsiteX8" fmla="*/ 3584574 w 3597274"/>
              <a:gd name="connsiteY8" fmla="*/ 1595309 h 1924538"/>
              <a:gd name="connsiteX9" fmla="*/ 3268045 w 3597274"/>
              <a:gd name="connsiteY9" fmla="*/ 1911837 h 1924538"/>
              <a:gd name="connsiteX10" fmla="*/ 3268045 w 3597274"/>
              <a:gd name="connsiteY10" fmla="*/ 1911837 h 1924538"/>
              <a:gd name="connsiteX11" fmla="*/ 329229 w 3597274"/>
              <a:gd name="connsiteY11" fmla="*/ 1911837 h 1924538"/>
              <a:gd name="connsiteX12" fmla="*/ 329229 w 3597274"/>
              <a:gd name="connsiteY12" fmla="*/ 1911837 h 1924538"/>
              <a:gd name="connsiteX13" fmla="*/ 12700 w 3597274"/>
              <a:gd name="connsiteY13" fmla="*/ 1595309 h 1924538"/>
              <a:gd name="connsiteX14" fmla="*/ 12700 w 3597274"/>
              <a:gd name="connsiteY14" fmla="*/ 1595309 h 1924538"/>
              <a:gd name="connsiteX15" fmla="*/ 12700 w 3597274"/>
              <a:gd name="connsiteY15" fmla="*/ 329229 h 192453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3597274" h="1924538">
                <a:moveTo>
                  <a:pt x="12700" y="329229"/>
                </a:moveTo>
                <a:lnTo>
                  <a:pt x="12700" y="329229"/>
                </a:lnTo>
                <a:cubicBezTo>
                  <a:pt x="12700" y="154414"/>
                  <a:pt x="154414" y="12700"/>
                  <a:pt x="329229" y="12700"/>
                </a:cubicBezTo>
                <a:lnTo>
                  <a:pt x="3268045" y="12700"/>
                </a:lnTo>
                <a:lnTo>
                  <a:pt x="3268045" y="12700"/>
                </a:lnTo>
                <a:cubicBezTo>
                  <a:pt x="3442860" y="12700"/>
                  <a:pt x="3584574" y="154414"/>
                  <a:pt x="3584574" y="329229"/>
                </a:cubicBezTo>
                <a:cubicBezTo>
                  <a:pt x="3584574" y="329229"/>
                  <a:pt x="3584574" y="329229"/>
                  <a:pt x="3584574" y="329229"/>
                </a:cubicBezTo>
                <a:lnTo>
                  <a:pt x="3584574" y="1595309"/>
                </a:lnTo>
                <a:lnTo>
                  <a:pt x="3584574" y="1595309"/>
                </a:lnTo>
                <a:cubicBezTo>
                  <a:pt x="3584574" y="1770122"/>
                  <a:pt x="3442860" y="1911837"/>
                  <a:pt x="3268045" y="1911837"/>
                </a:cubicBezTo>
                <a:cubicBezTo>
                  <a:pt x="3268045" y="1911837"/>
                  <a:pt x="3268045" y="1911837"/>
                  <a:pt x="3268045" y="1911837"/>
                </a:cubicBezTo>
                <a:lnTo>
                  <a:pt x="329229" y="1911837"/>
                </a:lnTo>
                <a:lnTo>
                  <a:pt x="329229" y="1911837"/>
                </a:lnTo>
                <a:cubicBezTo>
                  <a:pt x="154414" y="1911837"/>
                  <a:pt x="12700" y="1770122"/>
                  <a:pt x="12700" y="1595309"/>
                </a:cubicBezTo>
                <a:cubicBezTo>
                  <a:pt x="12700" y="1595309"/>
                  <a:pt x="12700" y="1595309"/>
                  <a:pt x="12700" y="1595309"/>
                </a:cubicBezTo>
                <a:lnTo>
                  <a:pt x="12700" y="329229"/>
                </a:lnTo>
              </a:path>
            </a:pathLst>
          </a:custGeom>
          <a:solidFill>
            <a:srgbClr val="000000">
              <a:alpha val="0"/>
            </a:srgbClr>
          </a:solidFill>
          <a:ln w="25400">
            <a:solidFill>
              <a:srgbClr val="EC008C">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6" name="Freeform 3"/>
          <p:cNvSpPr/>
          <p:nvPr/>
        </p:nvSpPr>
        <p:spPr>
          <a:xfrm>
            <a:off x="1171482" y="3763151"/>
            <a:ext cx="3137141" cy="1890271"/>
          </a:xfrm>
          <a:custGeom>
            <a:avLst/>
            <a:gdLst>
              <a:gd name="connsiteX0" fmla="*/ 12700 w 3668712"/>
              <a:gd name="connsiteY0" fmla="*/ 355606 h 2082799"/>
              <a:gd name="connsiteX1" fmla="*/ 12700 w 3668712"/>
              <a:gd name="connsiteY1" fmla="*/ 355606 h 2082799"/>
              <a:gd name="connsiteX2" fmla="*/ 355606 w 3668712"/>
              <a:gd name="connsiteY2" fmla="*/ 12700 h 2082799"/>
              <a:gd name="connsiteX3" fmla="*/ 3313105 w 3668712"/>
              <a:gd name="connsiteY3" fmla="*/ 12700 h 2082799"/>
              <a:gd name="connsiteX4" fmla="*/ 3313105 w 3668712"/>
              <a:gd name="connsiteY4" fmla="*/ 12700 h 2082799"/>
              <a:gd name="connsiteX5" fmla="*/ 3656012 w 3668712"/>
              <a:gd name="connsiteY5" fmla="*/ 355606 h 2082799"/>
              <a:gd name="connsiteX6" fmla="*/ 3656012 w 3668712"/>
              <a:gd name="connsiteY6" fmla="*/ 355606 h 2082799"/>
              <a:gd name="connsiteX7" fmla="*/ 3656012 w 3668712"/>
              <a:gd name="connsiteY7" fmla="*/ 1727192 h 2082799"/>
              <a:gd name="connsiteX8" fmla="*/ 3656012 w 3668712"/>
              <a:gd name="connsiteY8" fmla="*/ 1727192 h 2082799"/>
              <a:gd name="connsiteX9" fmla="*/ 3313105 w 3668712"/>
              <a:gd name="connsiteY9" fmla="*/ 2070099 h 2082799"/>
              <a:gd name="connsiteX10" fmla="*/ 3313105 w 3668712"/>
              <a:gd name="connsiteY10" fmla="*/ 2070099 h 2082799"/>
              <a:gd name="connsiteX11" fmla="*/ 355606 w 3668712"/>
              <a:gd name="connsiteY11" fmla="*/ 2070099 h 2082799"/>
              <a:gd name="connsiteX12" fmla="*/ 355606 w 3668712"/>
              <a:gd name="connsiteY12" fmla="*/ 2070099 h 2082799"/>
              <a:gd name="connsiteX13" fmla="*/ 12700 w 3668712"/>
              <a:gd name="connsiteY13" fmla="*/ 1727192 h 2082799"/>
              <a:gd name="connsiteX14" fmla="*/ 12700 w 3668712"/>
              <a:gd name="connsiteY14" fmla="*/ 1727192 h 2082799"/>
              <a:gd name="connsiteX15" fmla="*/ 12700 w 3668712"/>
              <a:gd name="connsiteY15" fmla="*/ 355606 h 208279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3668712" h="2082799">
                <a:moveTo>
                  <a:pt x="12700" y="355606"/>
                </a:moveTo>
                <a:lnTo>
                  <a:pt x="12700" y="355606"/>
                </a:lnTo>
                <a:cubicBezTo>
                  <a:pt x="12700" y="166223"/>
                  <a:pt x="166224" y="12700"/>
                  <a:pt x="355606" y="12700"/>
                </a:cubicBezTo>
                <a:lnTo>
                  <a:pt x="3313105" y="12700"/>
                </a:lnTo>
                <a:lnTo>
                  <a:pt x="3313105" y="12700"/>
                </a:lnTo>
                <a:cubicBezTo>
                  <a:pt x="3502487" y="12700"/>
                  <a:pt x="3656012" y="166223"/>
                  <a:pt x="3656012" y="355606"/>
                </a:cubicBezTo>
                <a:cubicBezTo>
                  <a:pt x="3656012" y="355606"/>
                  <a:pt x="3656012" y="355606"/>
                  <a:pt x="3656012" y="355606"/>
                </a:cubicBezTo>
                <a:lnTo>
                  <a:pt x="3656012" y="1727192"/>
                </a:lnTo>
                <a:lnTo>
                  <a:pt x="3656012" y="1727192"/>
                </a:lnTo>
                <a:cubicBezTo>
                  <a:pt x="3656012" y="1916574"/>
                  <a:pt x="3502487" y="2070099"/>
                  <a:pt x="3313105" y="2070099"/>
                </a:cubicBezTo>
                <a:cubicBezTo>
                  <a:pt x="3313105" y="2070099"/>
                  <a:pt x="3313105" y="2070099"/>
                  <a:pt x="3313105" y="2070099"/>
                </a:cubicBezTo>
                <a:lnTo>
                  <a:pt x="355606" y="2070099"/>
                </a:lnTo>
                <a:lnTo>
                  <a:pt x="355606" y="2070099"/>
                </a:lnTo>
                <a:cubicBezTo>
                  <a:pt x="166224" y="2070099"/>
                  <a:pt x="12700" y="1916574"/>
                  <a:pt x="12700" y="1727192"/>
                </a:cubicBezTo>
                <a:cubicBezTo>
                  <a:pt x="12700" y="1727192"/>
                  <a:pt x="12700" y="1727192"/>
                  <a:pt x="12700" y="1727192"/>
                </a:cubicBezTo>
                <a:lnTo>
                  <a:pt x="12700" y="355606"/>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7" name="Freeform 3"/>
          <p:cNvSpPr/>
          <p:nvPr/>
        </p:nvSpPr>
        <p:spPr>
          <a:xfrm>
            <a:off x="4755235" y="3763151"/>
            <a:ext cx="3137141" cy="1890271"/>
          </a:xfrm>
          <a:custGeom>
            <a:avLst/>
            <a:gdLst>
              <a:gd name="connsiteX0" fmla="*/ 12700 w 3668712"/>
              <a:gd name="connsiteY0" fmla="*/ 355606 h 2082799"/>
              <a:gd name="connsiteX1" fmla="*/ 12700 w 3668712"/>
              <a:gd name="connsiteY1" fmla="*/ 355606 h 2082799"/>
              <a:gd name="connsiteX2" fmla="*/ 355606 w 3668712"/>
              <a:gd name="connsiteY2" fmla="*/ 12700 h 2082799"/>
              <a:gd name="connsiteX3" fmla="*/ 3313105 w 3668712"/>
              <a:gd name="connsiteY3" fmla="*/ 12700 h 2082799"/>
              <a:gd name="connsiteX4" fmla="*/ 3313105 w 3668712"/>
              <a:gd name="connsiteY4" fmla="*/ 12700 h 2082799"/>
              <a:gd name="connsiteX5" fmla="*/ 3656012 w 3668712"/>
              <a:gd name="connsiteY5" fmla="*/ 355606 h 2082799"/>
              <a:gd name="connsiteX6" fmla="*/ 3656012 w 3668712"/>
              <a:gd name="connsiteY6" fmla="*/ 355606 h 2082799"/>
              <a:gd name="connsiteX7" fmla="*/ 3656012 w 3668712"/>
              <a:gd name="connsiteY7" fmla="*/ 1727192 h 2082799"/>
              <a:gd name="connsiteX8" fmla="*/ 3656012 w 3668712"/>
              <a:gd name="connsiteY8" fmla="*/ 1727192 h 2082799"/>
              <a:gd name="connsiteX9" fmla="*/ 3313105 w 3668712"/>
              <a:gd name="connsiteY9" fmla="*/ 2070099 h 2082799"/>
              <a:gd name="connsiteX10" fmla="*/ 3313105 w 3668712"/>
              <a:gd name="connsiteY10" fmla="*/ 2070099 h 2082799"/>
              <a:gd name="connsiteX11" fmla="*/ 355606 w 3668712"/>
              <a:gd name="connsiteY11" fmla="*/ 2070099 h 2082799"/>
              <a:gd name="connsiteX12" fmla="*/ 355606 w 3668712"/>
              <a:gd name="connsiteY12" fmla="*/ 2070099 h 2082799"/>
              <a:gd name="connsiteX13" fmla="*/ 12700 w 3668712"/>
              <a:gd name="connsiteY13" fmla="*/ 1727192 h 2082799"/>
              <a:gd name="connsiteX14" fmla="*/ 12700 w 3668712"/>
              <a:gd name="connsiteY14" fmla="*/ 1727192 h 2082799"/>
              <a:gd name="connsiteX15" fmla="*/ 12700 w 3668712"/>
              <a:gd name="connsiteY15" fmla="*/ 355606 h 208279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3668712" h="2082799">
                <a:moveTo>
                  <a:pt x="12700" y="355606"/>
                </a:moveTo>
                <a:lnTo>
                  <a:pt x="12700" y="355606"/>
                </a:lnTo>
                <a:cubicBezTo>
                  <a:pt x="12700" y="166223"/>
                  <a:pt x="166223" y="12700"/>
                  <a:pt x="355606" y="12700"/>
                </a:cubicBezTo>
                <a:lnTo>
                  <a:pt x="3313105" y="12700"/>
                </a:lnTo>
                <a:lnTo>
                  <a:pt x="3313105" y="12700"/>
                </a:lnTo>
                <a:cubicBezTo>
                  <a:pt x="3502487" y="12700"/>
                  <a:pt x="3656012" y="166223"/>
                  <a:pt x="3656012" y="355606"/>
                </a:cubicBezTo>
                <a:cubicBezTo>
                  <a:pt x="3656012" y="355606"/>
                  <a:pt x="3656012" y="355606"/>
                  <a:pt x="3656012" y="355606"/>
                </a:cubicBezTo>
                <a:lnTo>
                  <a:pt x="3656012" y="1727192"/>
                </a:lnTo>
                <a:lnTo>
                  <a:pt x="3656012" y="1727192"/>
                </a:lnTo>
                <a:cubicBezTo>
                  <a:pt x="3656012" y="1916574"/>
                  <a:pt x="3502487" y="2070099"/>
                  <a:pt x="3313105" y="2070099"/>
                </a:cubicBezTo>
                <a:cubicBezTo>
                  <a:pt x="3313105" y="2070099"/>
                  <a:pt x="3313105" y="2070099"/>
                  <a:pt x="3313105" y="2070099"/>
                </a:cubicBezTo>
                <a:lnTo>
                  <a:pt x="355606" y="2070099"/>
                </a:lnTo>
                <a:lnTo>
                  <a:pt x="355606" y="2070099"/>
                </a:lnTo>
                <a:cubicBezTo>
                  <a:pt x="166223" y="2070099"/>
                  <a:pt x="12700" y="1916574"/>
                  <a:pt x="12700" y="1727192"/>
                </a:cubicBezTo>
                <a:cubicBezTo>
                  <a:pt x="12700" y="1727192"/>
                  <a:pt x="12700" y="1727192"/>
                  <a:pt x="12700" y="1727192"/>
                </a:cubicBezTo>
                <a:lnTo>
                  <a:pt x="12700" y="355606"/>
                </a:lnTo>
              </a:path>
            </a:pathLst>
          </a:custGeom>
          <a:solidFill>
            <a:srgbClr val="000000">
              <a:alpha val="0"/>
            </a:srgbClr>
          </a:solidFill>
          <a:ln w="25400">
            <a:solidFill>
              <a:srgbClr val="8C8C8C">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8" name="Freeform 3"/>
          <p:cNvSpPr/>
          <p:nvPr/>
        </p:nvSpPr>
        <p:spPr>
          <a:xfrm>
            <a:off x="1871943" y="1273523"/>
            <a:ext cx="1732146" cy="282388"/>
          </a:xfrm>
          <a:custGeom>
            <a:avLst/>
            <a:gdLst>
              <a:gd name="connsiteX0" fmla="*/ 12700 w 2025649"/>
              <a:gd name="connsiteY0" fmla="*/ 60325 h 311150"/>
              <a:gd name="connsiteX1" fmla="*/ 12700 w 2025649"/>
              <a:gd name="connsiteY1" fmla="*/ 60325 h 311150"/>
              <a:gd name="connsiteX2" fmla="*/ 60325 w 2025649"/>
              <a:gd name="connsiteY2" fmla="*/ 12700 h 311150"/>
              <a:gd name="connsiteX3" fmla="*/ 1965323 w 2025649"/>
              <a:gd name="connsiteY3" fmla="*/ 12700 h 311150"/>
              <a:gd name="connsiteX4" fmla="*/ 1965323 w 2025649"/>
              <a:gd name="connsiteY4" fmla="*/ 12700 h 311150"/>
              <a:gd name="connsiteX5" fmla="*/ 2012949 w 2025649"/>
              <a:gd name="connsiteY5" fmla="*/ 60325 h 311150"/>
              <a:gd name="connsiteX6" fmla="*/ 2012949 w 2025649"/>
              <a:gd name="connsiteY6" fmla="*/ 60325 h 311150"/>
              <a:gd name="connsiteX7" fmla="*/ 2012949 w 2025649"/>
              <a:gd name="connsiteY7" fmla="*/ 250824 h 311150"/>
              <a:gd name="connsiteX8" fmla="*/ 2012949 w 2025649"/>
              <a:gd name="connsiteY8" fmla="*/ 250824 h 311150"/>
              <a:gd name="connsiteX9" fmla="*/ 1965323 w 2025649"/>
              <a:gd name="connsiteY9" fmla="*/ 298450 h 311150"/>
              <a:gd name="connsiteX10" fmla="*/ 1965323 w 2025649"/>
              <a:gd name="connsiteY10" fmla="*/ 298450 h 311150"/>
              <a:gd name="connsiteX11" fmla="*/ 60325 w 2025649"/>
              <a:gd name="connsiteY11" fmla="*/ 298450 h 311150"/>
              <a:gd name="connsiteX12" fmla="*/ 60325 w 2025649"/>
              <a:gd name="connsiteY12" fmla="*/ 298450 h 311150"/>
              <a:gd name="connsiteX13" fmla="*/ 12700 w 2025649"/>
              <a:gd name="connsiteY13" fmla="*/ 250824 h 311150"/>
              <a:gd name="connsiteX14" fmla="*/ 12700 w 2025649"/>
              <a:gd name="connsiteY14" fmla="*/ 250824 h 311150"/>
              <a:gd name="connsiteX15" fmla="*/ 12700 w 2025649"/>
              <a:gd name="connsiteY15" fmla="*/ 60325 h 31115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025649" h="311150">
                <a:moveTo>
                  <a:pt x="12700" y="60325"/>
                </a:moveTo>
                <a:lnTo>
                  <a:pt x="12700" y="60325"/>
                </a:lnTo>
                <a:cubicBezTo>
                  <a:pt x="12700" y="34023"/>
                  <a:pt x="34022" y="12700"/>
                  <a:pt x="60325" y="12700"/>
                </a:cubicBezTo>
                <a:lnTo>
                  <a:pt x="1965323" y="12700"/>
                </a:lnTo>
                <a:lnTo>
                  <a:pt x="1965323" y="12700"/>
                </a:lnTo>
                <a:cubicBezTo>
                  <a:pt x="1991626" y="12700"/>
                  <a:pt x="2012949" y="34023"/>
                  <a:pt x="2012949" y="60325"/>
                </a:cubicBezTo>
                <a:cubicBezTo>
                  <a:pt x="2012949" y="60325"/>
                  <a:pt x="2012949" y="60325"/>
                  <a:pt x="2012949" y="60325"/>
                </a:cubicBezTo>
                <a:lnTo>
                  <a:pt x="2012949" y="250824"/>
                </a:lnTo>
                <a:lnTo>
                  <a:pt x="2012949" y="250824"/>
                </a:lnTo>
                <a:cubicBezTo>
                  <a:pt x="2012949" y="277127"/>
                  <a:pt x="1991626" y="298450"/>
                  <a:pt x="1965323" y="298450"/>
                </a:cubicBezTo>
                <a:cubicBezTo>
                  <a:pt x="1965323" y="298450"/>
                  <a:pt x="1965323" y="298450"/>
                  <a:pt x="1965323" y="298450"/>
                </a:cubicBezTo>
                <a:lnTo>
                  <a:pt x="60325" y="298450"/>
                </a:lnTo>
                <a:lnTo>
                  <a:pt x="60325" y="298450"/>
                </a:lnTo>
                <a:cubicBezTo>
                  <a:pt x="34022" y="298450"/>
                  <a:pt x="12700" y="277127"/>
                  <a:pt x="12700" y="250824"/>
                </a:cubicBezTo>
                <a:cubicBezTo>
                  <a:pt x="12700" y="250824"/>
                  <a:pt x="12700" y="250824"/>
                  <a:pt x="12700" y="250824"/>
                </a:cubicBezTo>
                <a:lnTo>
                  <a:pt x="12700" y="60325"/>
                </a:lnTo>
              </a:path>
            </a:pathLst>
          </a:custGeom>
          <a:solidFill>
            <a:srgbClr val="000000">
              <a:alpha val="0"/>
            </a:srgbClr>
          </a:solidFill>
          <a:ln w="254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9" name="Freeform 3"/>
          <p:cNvSpPr/>
          <p:nvPr/>
        </p:nvSpPr>
        <p:spPr>
          <a:xfrm>
            <a:off x="5468591" y="1285049"/>
            <a:ext cx="1710428" cy="259336"/>
          </a:xfrm>
          <a:custGeom>
            <a:avLst/>
            <a:gdLst>
              <a:gd name="connsiteX0" fmla="*/ 0 w 2000250"/>
              <a:gd name="connsiteY0" fmla="*/ 47626 h 285750"/>
              <a:gd name="connsiteX1" fmla="*/ 0 w 2000250"/>
              <a:gd name="connsiteY1" fmla="*/ 47626 h 285750"/>
              <a:gd name="connsiteX2" fmla="*/ 47625 w 2000250"/>
              <a:gd name="connsiteY2" fmla="*/ 0 h 285750"/>
              <a:gd name="connsiteX3" fmla="*/ 1952623 w 2000250"/>
              <a:gd name="connsiteY3" fmla="*/ 0 h 285750"/>
              <a:gd name="connsiteX4" fmla="*/ 1952623 w 2000250"/>
              <a:gd name="connsiteY4" fmla="*/ 0 h 285750"/>
              <a:gd name="connsiteX5" fmla="*/ 2000249 w 2000250"/>
              <a:gd name="connsiteY5" fmla="*/ 47626 h 285750"/>
              <a:gd name="connsiteX6" fmla="*/ 2000249 w 2000250"/>
              <a:gd name="connsiteY6" fmla="*/ 47626 h 285750"/>
              <a:gd name="connsiteX7" fmla="*/ 2000249 w 2000250"/>
              <a:gd name="connsiteY7" fmla="*/ 238123 h 285750"/>
              <a:gd name="connsiteX8" fmla="*/ 2000249 w 2000250"/>
              <a:gd name="connsiteY8" fmla="*/ 238123 h 285750"/>
              <a:gd name="connsiteX9" fmla="*/ 1952623 w 2000250"/>
              <a:gd name="connsiteY9" fmla="*/ 285750 h 285750"/>
              <a:gd name="connsiteX10" fmla="*/ 1952623 w 2000250"/>
              <a:gd name="connsiteY10" fmla="*/ 285750 h 285750"/>
              <a:gd name="connsiteX11" fmla="*/ 47625 w 2000250"/>
              <a:gd name="connsiteY11" fmla="*/ 285750 h 285750"/>
              <a:gd name="connsiteX12" fmla="*/ 47625 w 2000250"/>
              <a:gd name="connsiteY12" fmla="*/ 285750 h 285750"/>
              <a:gd name="connsiteX13" fmla="*/ 0 w 2000250"/>
              <a:gd name="connsiteY13" fmla="*/ 238123 h 285750"/>
              <a:gd name="connsiteX14" fmla="*/ 0 w 2000250"/>
              <a:gd name="connsiteY14" fmla="*/ 238123 h 285750"/>
              <a:gd name="connsiteX15" fmla="*/ 0 w 2000250"/>
              <a:gd name="connsiteY15" fmla="*/ 47626 h 28575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000250" h="285750">
                <a:moveTo>
                  <a:pt x="0" y="47626"/>
                </a:moveTo>
                <a:lnTo>
                  <a:pt x="0" y="47626"/>
                </a:lnTo>
                <a:cubicBezTo>
                  <a:pt x="0" y="21323"/>
                  <a:pt x="21321" y="0"/>
                  <a:pt x="47625" y="0"/>
                </a:cubicBezTo>
                <a:lnTo>
                  <a:pt x="1952623" y="0"/>
                </a:lnTo>
                <a:lnTo>
                  <a:pt x="1952623" y="0"/>
                </a:lnTo>
                <a:cubicBezTo>
                  <a:pt x="1978926" y="0"/>
                  <a:pt x="2000249" y="21323"/>
                  <a:pt x="2000249" y="47626"/>
                </a:cubicBezTo>
                <a:cubicBezTo>
                  <a:pt x="2000249" y="47626"/>
                  <a:pt x="2000249" y="47626"/>
                  <a:pt x="2000249" y="47626"/>
                </a:cubicBezTo>
                <a:lnTo>
                  <a:pt x="2000249" y="238123"/>
                </a:lnTo>
                <a:lnTo>
                  <a:pt x="2000249" y="238123"/>
                </a:lnTo>
                <a:cubicBezTo>
                  <a:pt x="2000249" y="264426"/>
                  <a:pt x="1978926" y="285750"/>
                  <a:pt x="1952623" y="285750"/>
                </a:cubicBezTo>
                <a:cubicBezTo>
                  <a:pt x="1952623" y="285750"/>
                  <a:pt x="1952623" y="285750"/>
                  <a:pt x="1952623" y="285750"/>
                </a:cubicBezTo>
                <a:lnTo>
                  <a:pt x="47625" y="285750"/>
                </a:lnTo>
                <a:lnTo>
                  <a:pt x="47625" y="285750"/>
                </a:lnTo>
                <a:cubicBezTo>
                  <a:pt x="21321" y="285750"/>
                  <a:pt x="0" y="264426"/>
                  <a:pt x="0" y="238123"/>
                </a:cubicBezTo>
                <a:cubicBezTo>
                  <a:pt x="0" y="238123"/>
                  <a:pt x="0" y="238123"/>
                  <a:pt x="0" y="238123"/>
                </a:cubicBezTo>
                <a:lnTo>
                  <a:pt x="0" y="47626"/>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0" name="Freeform 3"/>
          <p:cNvSpPr/>
          <p:nvPr/>
        </p:nvSpPr>
        <p:spPr>
          <a:xfrm>
            <a:off x="5468591" y="3424571"/>
            <a:ext cx="1710428" cy="259336"/>
          </a:xfrm>
          <a:custGeom>
            <a:avLst/>
            <a:gdLst>
              <a:gd name="connsiteX0" fmla="*/ 0 w 2000250"/>
              <a:gd name="connsiteY0" fmla="*/ 47626 h 285750"/>
              <a:gd name="connsiteX1" fmla="*/ 0 w 2000250"/>
              <a:gd name="connsiteY1" fmla="*/ 47626 h 285750"/>
              <a:gd name="connsiteX2" fmla="*/ 47625 w 2000250"/>
              <a:gd name="connsiteY2" fmla="*/ 0 h 285750"/>
              <a:gd name="connsiteX3" fmla="*/ 1952623 w 2000250"/>
              <a:gd name="connsiteY3" fmla="*/ 0 h 285750"/>
              <a:gd name="connsiteX4" fmla="*/ 1952623 w 2000250"/>
              <a:gd name="connsiteY4" fmla="*/ 0 h 285750"/>
              <a:gd name="connsiteX5" fmla="*/ 2000249 w 2000250"/>
              <a:gd name="connsiteY5" fmla="*/ 47626 h 285750"/>
              <a:gd name="connsiteX6" fmla="*/ 2000249 w 2000250"/>
              <a:gd name="connsiteY6" fmla="*/ 47626 h 285750"/>
              <a:gd name="connsiteX7" fmla="*/ 2000249 w 2000250"/>
              <a:gd name="connsiteY7" fmla="*/ 238125 h 285750"/>
              <a:gd name="connsiteX8" fmla="*/ 2000249 w 2000250"/>
              <a:gd name="connsiteY8" fmla="*/ 238125 h 285750"/>
              <a:gd name="connsiteX9" fmla="*/ 1952623 w 2000250"/>
              <a:gd name="connsiteY9" fmla="*/ 285750 h 285750"/>
              <a:gd name="connsiteX10" fmla="*/ 1952623 w 2000250"/>
              <a:gd name="connsiteY10" fmla="*/ 285750 h 285750"/>
              <a:gd name="connsiteX11" fmla="*/ 47625 w 2000250"/>
              <a:gd name="connsiteY11" fmla="*/ 285750 h 285750"/>
              <a:gd name="connsiteX12" fmla="*/ 47625 w 2000250"/>
              <a:gd name="connsiteY12" fmla="*/ 285750 h 285750"/>
              <a:gd name="connsiteX13" fmla="*/ 0 w 2000250"/>
              <a:gd name="connsiteY13" fmla="*/ 238125 h 285750"/>
              <a:gd name="connsiteX14" fmla="*/ 0 w 2000250"/>
              <a:gd name="connsiteY14" fmla="*/ 238125 h 285750"/>
              <a:gd name="connsiteX15" fmla="*/ 0 w 2000250"/>
              <a:gd name="connsiteY15" fmla="*/ 47626 h 28575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000250" h="285750">
                <a:moveTo>
                  <a:pt x="0" y="47626"/>
                </a:moveTo>
                <a:lnTo>
                  <a:pt x="0" y="47626"/>
                </a:lnTo>
                <a:cubicBezTo>
                  <a:pt x="0" y="21323"/>
                  <a:pt x="21321" y="0"/>
                  <a:pt x="47625" y="0"/>
                </a:cubicBezTo>
                <a:lnTo>
                  <a:pt x="1952623" y="0"/>
                </a:lnTo>
                <a:lnTo>
                  <a:pt x="1952623" y="0"/>
                </a:lnTo>
                <a:cubicBezTo>
                  <a:pt x="1978926" y="0"/>
                  <a:pt x="2000249" y="21323"/>
                  <a:pt x="2000249" y="47626"/>
                </a:cubicBezTo>
                <a:cubicBezTo>
                  <a:pt x="2000249" y="47626"/>
                  <a:pt x="2000249" y="47626"/>
                  <a:pt x="2000249" y="47626"/>
                </a:cubicBezTo>
                <a:lnTo>
                  <a:pt x="2000249" y="238125"/>
                </a:lnTo>
                <a:lnTo>
                  <a:pt x="2000249" y="238125"/>
                </a:lnTo>
                <a:cubicBezTo>
                  <a:pt x="2000249" y="264427"/>
                  <a:pt x="1978926" y="285750"/>
                  <a:pt x="1952623" y="285750"/>
                </a:cubicBezTo>
                <a:cubicBezTo>
                  <a:pt x="1952623" y="285750"/>
                  <a:pt x="1952623" y="285750"/>
                  <a:pt x="1952623" y="285750"/>
                </a:cubicBezTo>
                <a:lnTo>
                  <a:pt x="47625" y="285750"/>
                </a:lnTo>
                <a:lnTo>
                  <a:pt x="47625" y="285750"/>
                </a:lnTo>
                <a:cubicBezTo>
                  <a:pt x="21321" y="285750"/>
                  <a:pt x="0" y="264427"/>
                  <a:pt x="0" y="238125"/>
                </a:cubicBezTo>
                <a:cubicBezTo>
                  <a:pt x="0" y="238125"/>
                  <a:pt x="0" y="238125"/>
                  <a:pt x="0" y="238125"/>
                </a:cubicBezTo>
                <a:lnTo>
                  <a:pt x="0" y="47626"/>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1" name="Freeform 3"/>
          <p:cNvSpPr/>
          <p:nvPr/>
        </p:nvSpPr>
        <p:spPr>
          <a:xfrm>
            <a:off x="5457732" y="3413046"/>
            <a:ext cx="1732147" cy="282388"/>
          </a:xfrm>
          <a:custGeom>
            <a:avLst/>
            <a:gdLst>
              <a:gd name="connsiteX0" fmla="*/ 12700 w 2025650"/>
              <a:gd name="connsiteY0" fmla="*/ 60325 h 311150"/>
              <a:gd name="connsiteX1" fmla="*/ 12700 w 2025650"/>
              <a:gd name="connsiteY1" fmla="*/ 60325 h 311150"/>
              <a:gd name="connsiteX2" fmla="*/ 60325 w 2025650"/>
              <a:gd name="connsiteY2" fmla="*/ 12700 h 311150"/>
              <a:gd name="connsiteX3" fmla="*/ 1965322 w 2025650"/>
              <a:gd name="connsiteY3" fmla="*/ 12700 h 311150"/>
              <a:gd name="connsiteX4" fmla="*/ 1965322 w 2025650"/>
              <a:gd name="connsiteY4" fmla="*/ 12700 h 311150"/>
              <a:gd name="connsiteX5" fmla="*/ 2012950 w 2025650"/>
              <a:gd name="connsiteY5" fmla="*/ 60325 h 311150"/>
              <a:gd name="connsiteX6" fmla="*/ 2012950 w 2025650"/>
              <a:gd name="connsiteY6" fmla="*/ 60325 h 311150"/>
              <a:gd name="connsiteX7" fmla="*/ 2012950 w 2025650"/>
              <a:gd name="connsiteY7" fmla="*/ 250823 h 311150"/>
              <a:gd name="connsiteX8" fmla="*/ 2012950 w 2025650"/>
              <a:gd name="connsiteY8" fmla="*/ 250823 h 311150"/>
              <a:gd name="connsiteX9" fmla="*/ 1965322 w 2025650"/>
              <a:gd name="connsiteY9" fmla="*/ 298450 h 311150"/>
              <a:gd name="connsiteX10" fmla="*/ 1965322 w 2025650"/>
              <a:gd name="connsiteY10" fmla="*/ 298450 h 311150"/>
              <a:gd name="connsiteX11" fmla="*/ 60325 w 2025650"/>
              <a:gd name="connsiteY11" fmla="*/ 298450 h 311150"/>
              <a:gd name="connsiteX12" fmla="*/ 60325 w 2025650"/>
              <a:gd name="connsiteY12" fmla="*/ 298450 h 311150"/>
              <a:gd name="connsiteX13" fmla="*/ 12700 w 2025650"/>
              <a:gd name="connsiteY13" fmla="*/ 250823 h 311150"/>
              <a:gd name="connsiteX14" fmla="*/ 12700 w 2025650"/>
              <a:gd name="connsiteY14" fmla="*/ 250823 h 311150"/>
              <a:gd name="connsiteX15" fmla="*/ 12700 w 2025650"/>
              <a:gd name="connsiteY15" fmla="*/ 60325 h 31115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025650" h="311150">
                <a:moveTo>
                  <a:pt x="12700" y="60325"/>
                </a:moveTo>
                <a:lnTo>
                  <a:pt x="12700" y="60325"/>
                </a:lnTo>
                <a:cubicBezTo>
                  <a:pt x="12700" y="34022"/>
                  <a:pt x="34022" y="12700"/>
                  <a:pt x="60325" y="12700"/>
                </a:cubicBezTo>
                <a:lnTo>
                  <a:pt x="1965322" y="12700"/>
                </a:lnTo>
                <a:lnTo>
                  <a:pt x="1965322" y="12700"/>
                </a:lnTo>
                <a:cubicBezTo>
                  <a:pt x="1991626" y="12700"/>
                  <a:pt x="2012950" y="34022"/>
                  <a:pt x="2012950" y="60325"/>
                </a:cubicBezTo>
                <a:cubicBezTo>
                  <a:pt x="2012950" y="60325"/>
                  <a:pt x="2012950" y="60325"/>
                  <a:pt x="2012950" y="60325"/>
                </a:cubicBezTo>
                <a:lnTo>
                  <a:pt x="2012950" y="250823"/>
                </a:lnTo>
                <a:lnTo>
                  <a:pt x="2012950" y="250823"/>
                </a:lnTo>
                <a:cubicBezTo>
                  <a:pt x="2012950" y="277126"/>
                  <a:pt x="1991626" y="298450"/>
                  <a:pt x="1965322" y="298450"/>
                </a:cubicBezTo>
                <a:cubicBezTo>
                  <a:pt x="1965322" y="298450"/>
                  <a:pt x="1965322" y="298450"/>
                  <a:pt x="1965322" y="298450"/>
                </a:cubicBezTo>
                <a:lnTo>
                  <a:pt x="60325" y="298450"/>
                </a:lnTo>
                <a:lnTo>
                  <a:pt x="60325" y="298450"/>
                </a:lnTo>
                <a:cubicBezTo>
                  <a:pt x="34022" y="298450"/>
                  <a:pt x="12700" y="277126"/>
                  <a:pt x="12700" y="250823"/>
                </a:cubicBezTo>
                <a:cubicBezTo>
                  <a:pt x="12700" y="250823"/>
                  <a:pt x="12700" y="250823"/>
                  <a:pt x="12700" y="250823"/>
                </a:cubicBezTo>
                <a:lnTo>
                  <a:pt x="12700" y="60325"/>
                </a:lnTo>
              </a:path>
            </a:pathLst>
          </a:custGeom>
          <a:solidFill>
            <a:srgbClr val="000000">
              <a:alpha val="0"/>
            </a:srgbClr>
          </a:solidFill>
          <a:ln w="254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2" name="Freeform 3"/>
          <p:cNvSpPr/>
          <p:nvPr/>
        </p:nvSpPr>
        <p:spPr>
          <a:xfrm>
            <a:off x="1882802" y="3424571"/>
            <a:ext cx="1710428" cy="259336"/>
          </a:xfrm>
          <a:custGeom>
            <a:avLst/>
            <a:gdLst>
              <a:gd name="connsiteX0" fmla="*/ 0 w 2000250"/>
              <a:gd name="connsiteY0" fmla="*/ 47626 h 285750"/>
              <a:gd name="connsiteX1" fmla="*/ 0 w 2000250"/>
              <a:gd name="connsiteY1" fmla="*/ 47626 h 285750"/>
              <a:gd name="connsiteX2" fmla="*/ 47626 w 2000250"/>
              <a:gd name="connsiteY2" fmla="*/ 0 h 285750"/>
              <a:gd name="connsiteX3" fmla="*/ 1952623 w 2000250"/>
              <a:gd name="connsiteY3" fmla="*/ 0 h 285750"/>
              <a:gd name="connsiteX4" fmla="*/ 1952623 w 2000250"/>
              <a:gd name="connsiteY4" fmla="*/ 0 h 285750"/>
              <a:gd name="connsiteX5" fmla="*/ 2000250 w 2000250"/>
              <a:gd name="connsiteY5" fmla="*/ 47626 h 285750"/>
              <a:gd name="connsiteX6" fmla="*/ 2000250 w 2000250"/>
              <a:gd name="connsiteY6" fmla="*/ 47626 h 285750"/>
              <a:gd name="connsiteX7" fmla="*/ 2000250 w 2000250"/>
              <a:gd name="connsiteY7" fmla="*/ 238125 h 285750"/>
              <a:gd name="connsiteX8" fmla="*/ 2000250 w 2000250"/>
              <a:gd name="connsiteY8" fmla="*/ 238125 h 285750"/>
              <a:gd name="connsiteX9" fmla="*/ 1952623 w 2000250"/>
              <a:gd name="connsiteY9" fmla="*/ 285750 h 285750"/>
              <a:gd name="connsiteX10" fmla="*/ 1952623 w 2000250"/>
              <a:gd name="connsiteY10" fmla="*/ 285750 h 285750"/>
              <a:gd name="connsiteX11" fmla="*/ 47626 w 2000250"/>
              <a:gd name="connsiteY11" fmla="*/ 285750 h 285750"/>
              <a:gd name="connsiteX12" fmla="*/ 47626 w 2000250"/>
              <a:gd name="connsiteY12" fmla="*/ 285750 h 285750"/>
              <a:gd name="connsiteX13" fmla="*/ 0 w 2000250"/>
              <a:gd name="connsiteY13" fmla="*/ 238125 h 285750"/>
              <a:gd name="connsiteX14" fmla="*/ 0 w 2000250"/>
              <a:gd name="connsiteY14" fmla="*/ 238125 h 285750"/>
              <a:gd name="connsiteX15" fmla="*/ 0 w 2000250"/>
              <a:gd name="connsiteY15" fmla="*/ 47626 h 28575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000250" h="285750">
                <a:moveTo>
                  <a:pt x="0" y="47626"/>
                </a:moveTo>
                <a:lnTo>
                  <a:pt x="0" y="47626"/>
                </a:lnTo>
                <a:cubicBezTo>
                  <a:pt x="0" y="21323"/>
                  <a:pt x="21323" y="0"/>
                  <a:pt x="47626" y="0"/>
                </a:cubicBezTo>
                <a:lnTo>
                  <a:pt x="1952623" y="0"/>
                </a:lnTo>
                <a:lnTo>
                  <a:pt x="1952623" y="0"/>
                </a:lnTo>
                <a:cubicBezTo>
                  <a:pt x="1978926" y="0"/>
                  <a:pt x="2000250" y="21323"/>
                  <a:pt x="2000250" y="47626"/>
                </a:cubicBezTo>
                <a:cubicBezTo>
                  <a:pt x="2000250" y="47626"/>
                  <a:pt x="2000250" y="47626"/>
                  <a:pt x="2000250" y="47626"/>
                </a:cubicBezTo>
                <a:lnTo>
                  <a:pt x="2000250" y="238125"/>
                </a:lnTo>
                <a:lnTo>
                  <a:pt x="2000250" y="238125"/>
                </a:lnTo>
                <a:cubicBezTo>
                  <a:pt x="2000250" y="264427"/>
                  <a:pt x="1978926" y="285750"/>
                  <a:pt x="1952623" y="285750"/>
                </a:cubicBezTo>
                <a:cubicBezTo>
                  <a:pt x="1952623" y="285750"/>
                  <a:pt x="1952623" y="285750"/>
                  <a:pt x="1952623" y="285750"/>
                </a:cubicBezTo>
                <a:lnTo>
                  <a:pt x="47626" y="285750"/>
                </a:lnTo>
                <a:lnTo>
                  <a:pt x="47626" y="285750"/>
                </a:lnTo>
                <a:cubicBezTo>
                  <a:pt x="21323" y="285750"/>
                  <a:pt x="0" y="264427"/>
                  <a:pt x="0" y="238125"/>
                </a:cubicBezTo>
                <a:cubicBezTo>
                  <a:pt x="0" y="238125"/>
                  <a:pt x="0" y="238125"/>
                  <a:pt x="0" y="238125"/>
                </a:cubicBezTo>
                <a:lnTo>
                  <a:pt x="0" y="47626"/>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3" name="Freeform 3"/>
          <p:cNvSpPr/>
          <p:nvPr/>
        </p:nvSpPr>
        <p:spPr>
          <a:xfrm>
            <a:off x="1871943" y="3413046"/>
            <a:ext cx="1732146" cy="282388"/>
          </a:xfrm>
          <a:custGeom>
            <a:avLst/>
            <a:gdLst>
              <a:gd name="connsiteX0" fmla="*/ 12700 w 2025649"/>
              <a:gd name="connsiteY0" fmla="*/ 60325 h 311150"/>
              <a:gd name="connsiteX1" fmla="*/ 12700 w 2025649"/>
              <a:gd name="connsiteY1" fmla="*/ 60325 h 311150"/>
              <a:gd name="connsiteX2" fmla="*/ 60325 w 2025649"/>
              <a:gd name="connsiteY2" fmla="*/ 12700 h 311150"/>
              <a:gd name="connsiteX3" fmla="*/ 1965323 w 2025649"/>
              <a:gd name="connsiteY3" fmla="*/ 12700 h 311150"/>
              <a:gd name="connsiteX4" fmla="*/ 1965323 w 2025649"/>
              <a:gd name="connsiteY4" fmla="*/ 12700 h 311150"/>
              <a:gd name="connsiteX5" fmla="*/ 2012949 w 2025649"/>
              <a:gd name="connsiteY5" fmla="*/ 60325 h 311150"/>
              <a:gd name="connsiteX6" fmla="*/ 2012949 w 2025649"/>
              <a:gd name="connsiteY6" fmla="*/ 60325 h 311150"/>
              <a:gd name="connsiteX7" fmla="*/ 2012949 w 2025649"/>
              <a:gd name="connsiteY7" fmla="*/ 250823 h 311150"/>
              <a:gd name="connsiteX8" fmla="*/ 2012949 w 2025649"/>
              <a:gd name="connsiteY8" fmla="*/ 250823 h 311150"/>
              <a:gd name="connsiteX9" fmla="*/ 1965323 w 2025649"/>
              <a:gd name="connsiteY9" fmla="*/ 298450 h 311150"/>
              <a:gd name="connsiteX10" fmla="*/ 1965323 w 2025649"/>
              <a:gd name="connsiteY10" fmla="*/ 298450 h 311150"/>
              <a:gd name="connsiteX11" fmla="*/ 60325 w 2025649"/>
              <a:gd name="connsiteY11" fmla="*/ 298450 h 311150"/>
              <a:gd name="connsiteX12" fmla="*/ 60325 w 2025649"/>
              <a:gd name="connsiteY12" fmla="*/ 298450 h 311150"/>
              <a:gd name="connsiteX13" fmla="*/ 12700 w 2025649"/>
              <a:gd name="connsiteY13" fmla="*/ 250823 h 311150"/>
              <a:gd name="connsiteX14" fmla="*/ 12700 w 2025649"/>
              <a:gd name="connsiteY14" fmla="*/ 250823 h 311150"/>
              <a:gd name="connsiteX15" fmla="*/ 12700 w 2025649"/>
              <a:gd name="connsiteY15" fmla="*/ 60325 h 31115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025649" h="311150">
                <a:moveTo>
                  <a:pt x="12700" y="60325"/>
                </a:moveTo>
                <a:lnTo>
                  <a:pt x="12700" y="60325"/>
                </a:lnTo>
                <a:cubicBezTo>
                  <a:pt x="12700" y="34022"/>
                  <a:pt x="34022" y="12700"/>
                  <a:pt x="60325" y="12700"/>
                </a:cubicBezTo>
                <a:lnTo>
                  <a:pt x="1965323" y="12700"/>
                </a:lnTo>
                <a:lnTo>
                  <a:pt x="1965323" y="12700"/>
                </a:lnTo>
                <a:cubicBezTo>
                  <a:pt x="1991626" y="12700"/>
                  <a:pt x="2012949" y="34022"/>
                  <a:pt x="2012949" y="60325"/>
                </a:cubicBezTo>
                <a:cubicBezTo>
                  <a:pt x="2012949" y="60325"/>
                  <a:pt x="2012949" y="60325"/>
                  <a:pt x="2012949" y="60325"/>
                </a:cubicBezTo>
                <a:lnTo>
                  <a:pt x="2012949" y="250823"/>
                </a:lnTo>
                <a:lnTo>
                  <a:pt x="2012949" y="250823"/>
                </a:lnTo>
                <a:cubicBezTo>
                  <a:pt x="2012949" y="277126"/>
                  <a:pt x="1991626" y="298450"/>
                  <a:pt x="1965323" y="298450"/>
                </a:cubicBezTo>
                <a:cubicBezTo>
                  <a:pt x="1965323" y="298450"/>
                  <a:pt x="1965323" y="298450"/>
                  <a:pt x="1965323" y="298450"/>
                </a:cubicBezTo>
                <a:lnTo>
                  <a:pt x="60325" y="298450"/>
                </a:lnTo>
                <a:lnTo>
                  <a:pt x="60325" y="298450"/>
                </a:lnTo>
                <a:cubicBezTo>
                  <a:pt x="34022" y="298450"/>
                  <a:pt x="12700" y="277126"/>
                  <a:pt x="12700" y="250823"/>
                </a:cubicBezTo>
                <a:cubicBezTo>
                  <a:pt x="12700" y="250823"/>
                  <a:pt x="12700" y="250823"/>
                  <a:pt x="12700" y="250823"/>
                </a:cubicBezTo>
                <a:lnTo>
                  <a:pt x="12700" y="60325"/>
                </a:lnTo>
              </a:path>
            </a:pathLst>
          </a:custGeom>
          <a:solidFill>
            <a:srgbClr val="000000">
              <a:alpha val="0"/>
            </a:srgbClr>
          </a:solidFill>
          <a:ln w="254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4" name="Freeform 3"/>
          <p:cNvSpPr/>
          <p:nvPr/>
        </p:nvSpPr>
        <p:spPr>
          <a:xfrm>
            <a:off x="1481373" y="5762693"/>
            <a:ext cx="6178489" cy="513135"/>
          </a:xfrm>
          <a:custGeom>
            <a:avLst/>
            <a:gdLst>
              <a:gd name="connsiteX0" fmla="*/ 12700 w 7225400"/>
              <a:gd name="connsiteY0" fmla="*/ 102702 h 565399"/>
              <a:gd name="connsiteX1" fmla="*/ 12700 w 7225400"/>
              <a:gd name="connsiteY1" fmla="*/ 102702 h 565399"/>
              <a:gd name="connsiteX2" fmla="*/ 102702 w 7225400"/>
              <a:gd name="connsiteY2" fmla="*/ 12700 h 565399"/>
              <a:gd name="connsiteX3" fmla="*/ 7122697 w 7225400"/>
              <a:gd name="connsiteY3" fmla="*/ 12700 h 565399"/>
              <a:gd name="connsiteX4" fmla="*/ 7122697 w 7225400"/>
              <a:gd name="connsiteY4" fmla="*/ 12700 h 565399"/>
              <a:gd name="connsiteX5" fmla="*/ 7212699 w 7225400"/>
              <a:gd name="connsiteY5" fmla="*/ 102702 h 565399"/>
              <a:gd name="connsiteX6" fmla="*/ 7212699 w 7225400"/>
              <a:gd name="connsiteY6" fmla="*/ 102702 h 565399"/>
              <a:gd name="connsiteX7" fmla="*/ 7212699 w 7225400"/>
              <a:gd name="connsiteY7" fmla="*/ 462697 h 565399"/>
              <a:gd name="connsiteX8" fmla="*/ 7212699 w 7225400"/>
              <a:gd name="connsiteY8" fmla="*/ 462697 h 565399"/>
              <a:gd name="connsiteX9" fmla="*/ 7122697 w 7225400"/>
              <a:gd name="connsiteY9" fmla="*/ 552699 h 565399"/>
              <a:gd name="connsiteX10" fmla="*/ 7122697 w 7225400"/>
              <a:gd name="connsiteY10" fmla="*/ 552699 h 565399"/>
              <a:gd name="connsiteX11" fmla="*/ 102702 w 7225400"/>
              <a:gd name="connsiteY11" fmla="*/ 552699 h 565399"/>
              <a:gd name="connsiteX12" fmla="*/ 102702 w 7225400"/>
              <a:gd name="connsiteY12" fmla="*/ 552699 h 565399"/>
              <a:gd name="connsiteX13" fmla="*/ 12700 w 7225400"/>
              <a:gd name="connsiteY13" fmla="*/ 462697 h 565399"/>
              <a:gd name="connsiteX14" fmla="*/ 12700 w 7225400"/>
              <a:gd name="connsiteY14" fmla="*/ 462697 h 565399"/>
              <a:gd name="connsiteX15" fmla="*/ 12700 w 7225400"/>
              <a:gd name="connsiteY15" fmla="*/ 102702 h 56539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7225400" h="565399">
                <a:moveTo>
                  <a:pt x="12700" y="102702"/>
                </a:moveTo>
                <a:lnTo>
                  <a:pt x="12700" y="102702"/>
                </a:lnTo>
                <a:cubicBezTo>
                  <a:pt x="12700" y="52995"/>
                  <a:pt x="52995" y="12700"/>
                  <a:pt x="102702" y="12700"/>
                </a:cubicBezTo>
                <a:lnTo>
                  <a:pt x="7122697" y="12700"/>
                </a:lnTo>
                <a:lnTo>
                  <a:pt x="7122697" y="12700"/>
                </a:lnTo>
                <a:cubicBezTo>
                  <a:pt x="7172403" y="12700"/>
                  <a:pt x="7212699" y="52995"/>
                  <a:pt x="7212699" y="102702"/>
                </a:cubicBezTo>
                <a:cubicBezTo>
                  <a:pt x="7212699" y="102702"/>
                  <a:pt x="7212699" y="102702"/>
                  <a:pt x="7212699" y="102702"/>
                </a:cubicBezTo>
                <a:lnTo>
                  <a:pt x="7212699" y="462697"/>
                </a:lnTo>
                <a:lnTo>
                  <a:pt x="7212699" y="462697"/>
                </a:lnTo>
                <a:cubicBezTo>
                  <a:pt x="7212699" y="512403"/>
                  <a:pt x="7172403" y="552699"/>
                  <a:pt x="7122697" y="552699"/>
                </a:cubicBezTo>
                <a:cubicBezTo>
                  <a:pt x="7122697" y="552699"/>
                  <a:pt x="7122697" y="552699"/>
                  <a:pt x="7122697" y="552699"/>
                </a:cubicBezTo>
                <a:lnTo>
                  <a:pt x="102702" y="552699"/>
                </a:lnTo>
                <a:lnTo>
                  <a:pt x="102702" y="552699"/>
                </a:lnTo>
                <a:cubicBezTo>
                  <a:pt x="52995" y="552699"/>
                  <a:pt x="12700" y="512403"/>
                  <a:pt x="12700" y="462697"/>
                </a:cubicBezTo>
                <a:cubicBezTo>
                  <a:pt x="12700" y="462697"/>
                  <a:pt x="12700" y="462697"/>
                  <a:pt x="12700" y="462697"/>
                </a:cubicBezTo>
                <a:lnTo>
                  <a:pt x="12700" y="102702"/>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15" name="Picture 3"/>
          <p:cNvPicPr>
            <a:picLocks noChangeAspect="1" noChangeArrowheads="1"/>
          </p:cNvPicPr>
          <p:nvPr/>
        </p:nvPicPr>
        <p:blipFill>
          <a:blip r:embed="rId3" cstate="print"/>
          <a:srcRect/>
          <a:stretch>
            <a:fillRect/>
          </a:stretch>
        </p:blipFill>
        <p:spPr bwMode="auto">
          <a:xfrm>
            <a:off x="3323117" y="1890272"/>
            <a:ext cx="727610" cy="368834"/>
          </a:xfrm>
          <a:prstGeom prst="rect">
            <a:avLst/>
          </a:prstGeom>
          <a:noFill/>
        </p:spPr>
      </p:pic>
      <p:pic>
        <p:nvPicPr>
          <p:cNvPr id="16" name="Picture 3"/>
          <p:cNvPicPr>
            <a:picLocks noChangeAspect="1" noChangeArrowheads="1"/>
          </p:cNvPicPr>
          <p:nvPr/>
        </p:nvPicPr>
        <p:blipFill>
          <a:blip r:embed="rId4" cstate="print"/>
          <a:srcRect/>
          <a:stretch>
            <a:fillRect/>
          </a:stretch>
        </p:blipFill>
        <p:spPr bwMode="auto">
          <a:xfrm>
            <a:off x="3486014" y="2581835"/>
            <a:ext cx="401815" cy="610881"/>
          </a:xfrm>
          <a:prstGeom prst="rect">
            <a:avLst/>
          </a:prstGeom>
          <a:noFill/>
        </p:spPr>
      </p:pic>
      <p:pic>
        <p:nvPicPr>
          <p:cNvPr id="17" name="Picture 3"/>
          <p:cNvPicPr>
            <a:picLocks noChangeAspect="1" noChangeArrowheads="1"/>
          </p:cNvPicPr>
          <p:nvPr/>
        </p:nvPicPr>
        <p:blipFill>
          <a:blip r:embed="rId5" cstate="print"/>
          <a:srcRect/>
          <a:stretch>
            <a:fillRect/>
          </a:stretch>
        </p:blipFill>
        <p:spPr bwMode="auto">
          <a:xfrm>
            <a:off x="3247097" y="4449056"/>
            <a:ext cx="1009967" cy="714615"/>
          </a:xfrm>
          <a:prstGeom prst="rect">
            <a:avLst/>
          </a:prstGeom>
          <a:noFill/>
        </p:spPr>
      </p:pic>
      <p:pic>
        <p:nvPicPr>
          <p:cNvPr id="18" name="Picture 3"/>
          <p:cNvPicPr>
            <a:picLocks noChangeAspect="1" noChangeArrowheads="1"/>
          </p:cNvPicPr>
          <p:nvPr/>
        </p:nvPicPr>
        <p:blipFill>
          <a:blip r:embed="rId6" cstate="print"/>
          <a:srcRect/>
          <a:stretch>
            <a:fillRect/>
          </a:stretch>
        </p:blipFill>
        <p:spPr bwMode="auto">
          <a:xfrm>
            <a:off x="7265245" y="299678"/>
            <a:ext cx="1227164" cy="772245"/>
          </a:xfrm>
          <a:prstGeom prst="rect">
            <a:avLst/>
          </a:prstGeom>
          <a:noFill/>
        </p:spPr>
      </p:pic>
      <p:pic>
        <p:nvPicPr>
          <p:cNvPr id="19" name="Picture 3"/>
          <p:cNvPicPr>
            <a:picLocks noChangeAspect="1" noChangeArrowheads="1"/>
          </p:cNvPicPr>
          <p:nvPr/>
        </p:nvPicPr>
        <p:blipFill>
          <a:blip r:embed="rId7" cstate="print"/>
          <a:srcRect/>
          <a:stretch>
            <a:fillRect/>
          </a:stretch>
        </p:blipFill>
        <p:spPr bwMode="auto">
          <a:xfrm>
            <a:off x="7232665" y="2155371"/>
            <a:ext cx="456114" cy="691563"/>
          </a:xfrm>
          <a:prstGeom prst="rect">
            <a:avLst/>
          </a:prstGeom>
          <a:noFill/>
        </p:spPr>
      </p:pic>
      <p:pic>
        <p:nvPicPr>
          <p:cNvPr id="20" name="Picture 3"/>
          <p:cNvPicPr>
            <a:picLocks noChangeAspect="1" noChangeArrowheads="1"/>
          </p:cNvPicPr>
          <p:nvPr/>
        </p:nvPicPr>
        <p:blipFill>
          <a:blip r:embed="rId8" cstate="print"/>
          <a:srcRect/>
          <a:stretch>
            <a:fillRect/>
          </a:stretch>
        </p:blipFill>
        <p:spPr bwMode="auto">
          <a:xfrm>
            <a:off x="6255278" y="4725680"/>
            <a:ext cx="1422641" cy="576303"/>
          </a:xfrm>
          <a:prstGeom prst="rect">
            <a:avLst/>
          </a:prstGeom>
          <a:noFill/>
        </p:spPr>
      </p:pic>
      <p:pic>
        <p:nvPicPr>
          <p:cNvPr id="21" name="Picture 3"/>
          <p:cNvPicPr>
            <a:picLocks noChangeAspect="1" noChangeArrowheads="1"/>
          </p:cNvPicPr>
          <p:nvPr/>
        </p:nvPicPr>
        <p:blipFill>
          <a:blip r:embed="rId9" cstate="print"/>
          <a:srcRect/>
          <a:stretch>
            <a:fillRect/>
          </a:stretch>
        </p:blipFill>
        <p:spPr bwMode="auto">
          <a:xfrm>
            <a:off x="7276105" y="6316276"/>
            <a:ext cx="499553" cy="207469"/>
          </a:xfrm>
          <a:prstGeom prst="rect">
            <a:avLst/>
          </a:prstGeom>
          <a:noFill/>
        </p:spPr>
      </p:pic>
      <p:sp>
        <p:nvSpPr>
          <p:cNvPr id="2" name="TextBox 1"/>
          <p:cNvSpPr txBox="1"/>
          <p:nvPr/>
        </p:nvSpPr>
        <p:spPr>
          <a:xfrm>
            <a:off x="8166613" y="6304750"/>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29</a:t>
            </a:r>
          </a:p>
        </p:txBody>
      </p:sp>
      <p:sp>
        <p:nvSpPr>
          <p:cNvPr id="22"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23" name="TextBox 1"/>
          <p:cNvSpPr txBox="1"/>
          <p:nvPr/>
        </p:nvSpPr>
        <p:spPr>
          <a:xfrm>
            <a:off x="1281463" y="714615"/>
            <a:ext cx="2290692" cy="386727"/>
          </a:xfrm>
          <a:prstGeom prst="rect">
            <a:avLst/>
          </a:prstGeom>
          <a:noFill/>
        </p:spPr>
        <p:txBody>
          <a:bodyPr wrap="none" lIns="0" tIns="0" rIns="0" bIns="40087" rtlCol="0">
            <a:spAutoFit/>
          </a:bodyPr>
          <a:lstStyle/>
          <a:p>
            <a:pPr>
              <a:lnSpc>
                <a:spcPts val="2718"/>
              </a:lnSpc>
            </a:pPr>
            <a:r>
              <a:rPr lang="en-US" altLang="zh-CN" sz="2500" b="1" dirty="0" smtClean="0">
                <a:solidFill>
                  <a:srgbClr val="666666"/>
                </a:solidFill>
                <a:latin typeface="Times New Roman" pitchFamily="18" charset="0"/>
                <a:cs typeface="Times New Roman" pitchFamily="18" charset="0"/>
              </a:rPr>
              <a:t>Lessons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learned!</a:t>
            </a:r>
          </a:p>
        </p:txBody>
      </p:sp>
      <p:sp>
        <p:nvSpPr>
          <p:cNvPr id="24" name="TextBox 1"/>
          <p:cNvSpPr txBox="1"/>
          <p:nvPr/>
        </p:nvSpPr>
        <p:spPr>
          <a:xfrm>
            <a:off x="4919515" y="1440756"/>
            <a:ext cx="2309928" cy="3849213"/>
          </a:xfrm>
          <a:prstGeom prst="rect">
            <a:avLst/>
          </a:prstGeom>
          <a:noFill/>
        </p:spPr>
        <p:txBody>
          <a:bodyPr wrap="none" lIns="0" tIns="0" rIns="0" bIns="40087" rtlCol="0">
            <a:spAutoFit/>
          </a:bodyPr>
          <a:lstStyle/>
          <a:p>
            <a:pPr>
              <a:lnSpc>
                <a:spcPts val="1754"/>
              </a:lnSpc>
              <a:tabLst>
                <a:tab pos="33406" algn="l"/>
                <a:tab pos="1080130" algn="l"/>
                <a:tab pos="1113536" algn="l"/>
              </a:tabLst>
            </a:pPr>
            <a:r>
              <a:rPr lang="en-US" altLang="zh-CN" dirty="0" smtClean="0"/>
              <a:t>		</a:t>
            </a:r>
            <a:r>
              <a:rPr lang="en-US" altLang="zh-CN" dirty="0" smtClean="0">
                <a:solidFill>
                  <a:srgbClr val="EC008C"/>
                </a:solidFill>
                <a:latin typeface="Times New Roman" pitchFamily="18" charset="0"/>
                <a:cs typeface="Times New Roman" pitchFamily="18" charset="0"/>
              </a:rPr>
              <a:t>Carriers</a:t>
            </a:r>
          </a:p>
          <a:p>
            <a:pPr>
              <a:lnSpc>
                <a:spcPts val="877"/>
              </a:lnSpc>
            </a:pPr>
            <a:endParaRPr lang="en-US" altLang="zh-CN" dirty="0" smtClean="0"/>
          </a:p>
          <a:p>
            <a:pPr>
              <a:lnSpc>
                <a:spcPts val="877"/>
              </a:lnSpc>
            </a:pPr>
            <a:endParaRPr lang="en-US" altLang="zh-CN" dirty="0" smtClean="0"/>
          </a:p>
          <a:p>
            <a:pPr>
              <a:lnSpc>
                <a:spcPts val="1841"/>
              </a:lnSpc>
              <a:tabLst>
                <a:tab pos="33406" algn="l"/>
                <a:tab pos="1080130" algn="l"/>
                <a:tab pos="1113536"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Crucial</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to</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iPhone’s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success:</a:t>
            </a:r>
          </a:p>
          <a:p>
            <a:pPr>
              <a:lnSpc>
                <a:spcPts val="1491"/>
              </a:lnSpc>
              <a:tabLst>
                <a:tab pos="33406" algn="l"/>
                <a:tab pos="1080130" algn="l"/>
                <a:tab pos="1113536"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 AT&amp;T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first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allowed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Apple,</a:t>
            </a:r>
          </a:p>
          <a:p>
            <a:pPr>
              <a:lnSpc>
                <a:spcPts val="1403"/>
              </a:lnSpc>
              <a:tabLst>
                <a:tab pos="33406" algn="l"/>
                <a:tab pos="1080130" algn="l"/>
                <a:tab pos="1113536"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which</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had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no</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experience</a:t>
            </a:r>
          </a:p>
          <a:p>
            <a:pPr>
              <a:lnSpc>
                <a:spcPts val="1403"/>
              </a:lnSpc>
              <a:tabLst>
                <a:tab pos="33406" algn="l"/>
                <a:tab pos="1080130" algn="l"/>
                <a:tab pos="1113536"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in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this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market,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to</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make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phone</a:t>
            </a:r>
          </a:p>
          <a:p>
            <a:pPr>
              <a:lnSpc>
                <a:spcPts val="1491"/>
              </a:lnSpc>
              <a:tabLst>
                <a:tab pos="33406" algn="l"/>
                <a:tab pos="1080130" algn="l"/>
                <a:tab pos="1113536"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they</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wanted</a:t>
            </a:r>
          </a:p>
          <a:p>
            <a:pPr>
              <a:lnSpc>
                <a:spcPts val="1491"/>
              </a:lnSpc>
              <a:tabLst>
                <a:tab pos="33406" algn="l"/>
                <a:tab pos="1080130" algn="l"/>
                <a:tab pos="1113536"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 Set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standard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for</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others</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754"/>
              </a:lnSpc>
              <a:tabLst>
                <a:tab pos="33406" algn="l"/>
                <a:tab pos="1080130" algn="l"/>
                <a:tab pos="1113536" algn="l"/>
              </a:tabLst>
            </a:pPr>
            <a:r>
              <a:rPr lang="en-US" altLang="zh-CN" dirty="0" smtClean="0"/>
              <a:t>			</a:t>
            </a:r>
            <a:r>
              <a:rPr lang="en-US" altLang="zh-CN" dirty="0" smtClean="0">
                <a:solidFill>
                  <a:srgbClr val="B2B2B2"/>
                </a:solidFill>
                <a:latin typeface="Times New Roman" pitchFamily="18" charset="0"/>
                <a:cs typeface="Times New Roman" pitchFamily="18" charset="0"/>
              </a:rPr>
              <a:t>Google</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491"/>
              </a:lnSpc>
              <a:tabLst>
                <a:tab pos="33406" algn="l"/>
                <a:tab pos="1080130" algn="l"/>
                <a:tab pos="1113536" algn="l"/>
              </a:tabLst>
            </a:pPr>
            <a:r>
              <a:rPr lang="en-US" altLang="zh-CN" sz="1200" dirty="0" smtClean="0">
                <a:solidFill>
                  <a:srgbClr val="666666"/>
                </a:solidFill>
                <a:latin typeface="Times New Roman" pitchFamily="18" charset="0"/>
                <a:cs typeface="Times New Roman" pitchFamily="18" charset="0"/>
              </a:rPr>
              <a:t>Apple’s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keeps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partnering</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with</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its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#1</a:t>
            </a:r>
          </a:p>
          <a:p>
            <a:pPr>
              <a:lnSpc>
                <a:spcPts val="1491"/>
              </a:lnSpc>
              <a:tabLst>
                <a:tab pos="33406" algn="l"/>
                <a:tab pos="1080130" algn="l"/>
                <a:tab pos="1113536" algn="l"/>
              </a:tabLst>
            </a:pPr>
            <a:r>
              <a:rPr lang="en-US" altLang="zh-CN" sz="1200" dirty="0" smtClean="0">
                <a:solidFill>
                  <a:srgbClr val="666666"/>
                </a:solidFill>
                <a:latin typeface="Times New Roman" pitchFamily="18" charset="0"/>
                <a:cs typeface="Times New Roman" pitchFamily="18" charset="0"/>
              </a:rPr>
              <a:t>competitor</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because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it’s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best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at</a:t>
            </a:r>
          </a:p>
          <a:p>
            <a:pPr>
              <a:lnSpc>
                <a:spcPts val="1491"/>
              </a:lnSpc>
              <a:tabLst>
                <a:tab pos="33406" algn="l"/>
                <a:tab pos="1080130" algn="l"/>
                <a:tab pos="1113536" algn="l"/>
              </a:tabLst>
            </a:pPr>
            <a:r>
              <a:rPr lang="en-US" altLang="zh-CN" sz="1200" dirty="0" smtClean="0">
                <a:solidFill>
                  <a:srgbClr val="666666"/>
                </a:solidFill>
                <a:latin typeface="Times New Roman" pitchFamily="18" charset="0"/>
                <a:cs typeface="Times New Roman" pitchFamily="18" charset="0"/>
              </a:rPr>
              <a:t>certain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services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(native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apps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iOS):</a:t>
            </a:r>
          </a:p>
          <a:p>
            <a:pPr>
              <a:lnSpc>
                <a:spcPts val="1403"/>
              </a:lnSpc>
              <a:tabLst>
                <a:tab pos="33406" algn="l"/>
                <a:tab pos="1080130" algn="l"/>
                <a:tab pos="1113536" algn="l"/>
              </a:tabLst>
            </a:pPr>
            <a:r>
              <a:rPr lang="en-US" altLang="zh-CN" sz="1200" dirty="0" smtClean="0">
                <a:solidFill>
                  <a:srgbClr val="666666"/>
                </a:solidFill>
                <a:latin typeface="Times New Roman" pitchFamily="18" charset="0"/>
                <a:cs typeface="Times New Roman" pitchFamily="18" charset="0"/>
              </a:rPr>
              <a:t>• Search</a:t>
            </a:r>
          </a:p>
          <a:p>
            <a:pPr>
              <a:lnSpc>
                <a:spcPts val="1491"/>
              </a:lnSpc>
              <a:tabLst>
                <a:tab pos="33406" algn="l"/>
                <a:tab pos="1080130" algn="l"/>
                <a:tab pos="1113536" algn="l"/>
              </a:tabLst>
            </a:pPr>
            <a:r>
              <a:rPr lang="en-US" altLang="zh-CN" sz="1200" dirty="0" smtClean="0">
                <a:solidFill>
                  <a:srgbClr val="666666"/>
                </a:solidFill>
                <a:latin typeface="Times New Roman" pitchFamily="18" charset="0"/>
                <a:cs typeface="Times New Roman" pitchFamily="18" charset="0"/>
              </a:rPr>
              <a:t>• Maps</a:t>
            </a:r>
          </a:p>
          <a:p>
            <a:pPr>
              <a:lnSpc>
                <a:spcPts val="1491"/>
              </a:lnSpc>
              <a:tabLst>
                <a:tab pos="33406" algn="l"/>
                <a:tab pos="1080130" algn="l"/>
                <a:tab pos="1113536" algn="l"/>
              </a:tabLst>
            </a:pPr>
            <a:r>
              <a:rPr lang="en-US" altLang="zh-CN" sz="1200" dirty="0" smtClean="0">
                <a:solidFill>
                  <a:srgbClr val="666666"/>
                </a:solidFill>
                <a:latin typeface="Times New Roman" pitchFamily="18" charset="0"/>
                <a:cs typeface="Times New Roman" pitchFamily="18" charset="0"/>
              </a:rPr>
              <a:t>• YouTube</a:t>
            </a:r>
          </a:p>
        </p:txBody>
      </p:sp>
      <p:sp>
        <p:nvSpPr>
          <p:cNvPr id="25" name="TextBox 1"/>
          <p:cNvSpPr txBox="1"/>
          <p:nvPr/>
        </p:nvSpPr>
        <p:spPr>
          <a:xfrm>
            <a:off x="1335763" y="1440757"/>
            <a:ext cx="2508251" cy="4028750"/>
          </a:xfrm>
          <a:prstGeom prst="rect">
            <a:avLst/>
          </a:prstGeom>
          <a:noFill/>
        </p:spPr>
        <p:txBody>
          <a:bodyPr wrap="none" lIns="0" tIns="0" rIns="0" bIns="40087" rtlCol="0">
            <a:spAutoFit/>
          </a:bodyPr>
          <a:lstStyle/>
          <a:p>
            <a:pPr>
              <a:lnSpc>
                <a:spcPts val="1754"/>
              </a:lnSpc>
              <a:tabLst>
                <a:tab pos="22271" algn="l"/>
                <a:tab pos="656986" algn="l"/>
                <a:tab pos="924235" algn="l"/>
              </a:tabLst>
            </a:pPr>
            <a:r>
              <a:rPr lang="en-US" altLang="zh-CN" dirty="0" smtClean="0"/>
              <a:t>		</a:t>
            </a:r>
            <a:r>
              <a:rPr lang="en-US" altLang="zh-CN" dirty="0" smtClean="0">
                <a:solidFill>
                  <a:srgbClr val="303188"/>
                </a:solidFill>
                <a:latin typeface="Times New Roman" pitchFamily="18" charset="0"/>
                <a:cs typeface="Times New Roman" pitchFamily="18" charset="0"/>
              </a:rPr>
              <a:t>Copyright</a:t>
            </a:r>
            <a:r>
              <a:rPr lang="en-US" altLang="zh-CN" dirty="0" smtClean="0">
                <a:latin typeface="Times New Roman" pitchFamily="18" charset="0"/>
                <a:cs typeface="Times New Roman" pitchFamily="18" charset="0"/>
              </a:rPr>
              <a:t> </a:t>
            </a:r>
            <a:r>
              <a:rPr lang="en-US" altLang="zh-CN" dirty="0" smtClean="0">
                <a:solidFill>
                  <a:srgbClr val="303188"/>
                </a:solidFill>
                <a:latin typeface="Times New Roman" pitchFamily="18" charset="0"/>
                <a:cs typeface="Times New Roman" pitchFamily="18" charset="0"/>
              </a:rPr>
              <a:t>owners</a:t>
            </a:r>
          </a:p>
          <a:p>
            <a:pPr>
              <a:lnSpc>
                <a:spcPts val="877"/>
              </a:lnSpc>
            </a:pPr>
            <a:endParaRPr lang="en-US" altLang="zh-CN" dirty="0" smtClean="0"/>
          </a:p>
          <a:p>
            <a:pPr>
              <a:lnSpc>
                <a:spcPts val="877"/>
              </a:lnSpc>
            </a:pPr>
            <a:endParaRPr lang="en-US" altLang="zh-CN" dirty="0" smtClean="0"/>
          </a:p>
          <a:p>
            <a:pPr>
              <a:lnSpc>
                <a:spcPts val="1841"/>
              </a:lnSpc>
              <a:tabLst>
                <a:tab pos="22271" algn="l"/>
                <a:tab pos="656986" algn="l"/>
                <a:tab pos="924235"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Apple:</a:t>
            </a:r>
          </a:p>
          <a:p>
            <a:pPr>
              <a:lnSpc>
                <a:spcPts val="1491"/>
              </a:lnSpc>
              <a:tabLst>
                <a:tab pos="22271" algn="l"/>
                <a:tab pos="656986" algn="l"/>
                <a:tab pos="924235"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 understood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their</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market</a:t>
            </a:r>
          </a:p>
          <a:p>
            <a:pPr>
              <a:lnSpc>
                <a:spcPts val="1403"/>
              </a:lnSpc>
              <a:tabLst>
                <a:tab pos="22271" algn="l"/>
                <a:tab pos="656986" algn="l"/>
                <a:tab pos="924235"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structure</a:t>
            </a:r>
          </a:p>
          <a:p>
            <a:pPr>
              <a:lnSpc>
                <a:spcPts val="1403"/>
              </a:lnSpc>
              <a:tabLst>
                <a:tab pos="22271" algn="l"/>
                <a:tab pos="656986" algn="l"/>
                <a:tab pos="924235"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 gave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them</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what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they</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wanted</a:t>
            </a:r>
          </a:p>
          <a:p>
            <a:pPr>
              <a:lnSpc>
                <a:spcPts val="1403"/>
              </a:lnSpc>
              <a:tabLst>
                <a:tab pos="22271" algn="l"/>
                <a:tab pos="656986" algn="l"/>
                <a:tab pos="924235"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most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(DRM</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for</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music,</a:t>
            </a:r>
          </a:p>
          <a:p>
            <a:pPr>
              <a:lnSpc>
                <a:spcPts val="1491"/>
              </a:lnSpc>
              <a:tabLst>
                <a:tab pos="22271" algn="l"/>
                <a:tab pos="656986" algn="l"/>
                <a:tab pos="924235"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price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control</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for</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publishers)</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754"/>
              </a:lnSpc>
              <a:tabLst>
                <a:tab pos="22271" algn="l"/>
                <a:tab pos="656986" algn="l"/>
                <a:tab pos="924235" algn="l"/>
              </a:tabLst>
            </a:pPr>
            <a:r>
              <a:rPr lang="en-US" altLang="zh-CN" dirty="0" smtClean="0"/>
              <a:t>			</a:t>
            </a:r>
            <a:r>
              <a:rPr lang="en-US" altLang="zh-CN" dirty="0" smtClean="0">
                <a:solidFill>
                  <a:srgbClr val="23AA4A"/>
                </a:solidFill>
                <a:latin typeface="Times New Roman" pitchFamily="18" charset="0"/>
                <a:cs typeface="Times New Roman" pitchFamily="18" charset="0"/>
              </a:rPr>
              <a:t>Developers</a:t>
            </a:r>
          </a:p>
          <a:p>
            <a:pPr>
              <a:lnSpc>
                <a:spcPts val="877"/>
              </a:lnSpc>
            </a:pPr>
            <a:endParaRPr lang="en-US" altLang="zh-CN" dirty="0" smtClean="0"/>
          </a:p>
          <a:p>
            <a:pPr>
              <a:lnSpc>
                <a:spcPts val="877"/>
              </a:lnSpc>
            </a:pPr>
            <a:endParaRPr lang="en-US" altLang="zh-CN" dirty="0" smtClean="0"/>
          </a:p>
          <a:p>
            <a:pPr>
              <a:lnSpc>
                <a:spcPts val="1578"/>
              </a:lnSpc>
              <a:tabLst>
                <a:tab pos="22271" algn="l"/>
                <a:tab pos="656986" algn="l"/>
                <a:tab pos="924235" algn="l"/>
              </a:tabLst>
            </a:pPr>
            <a:r>
              <a:rPr lang="en-US" altLang="zh-CN" sz="1200" dirty="0" smtClean="0">
                <a:solidFill>
                  <a:srgbClr val="666666"/>
                </a:solidFill>
                <a:latin typeface="Times New Roman" pitchFamily="18" charset="0"/>
                <a:cs typeface="Times New Roman" pitchFamily="18" charset="0"/>
              </a:rPr>
              <a:t>Contrary</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to</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Mac,</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Apple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has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attracted</a:t>
            </a:r>
          </a:p>
          <a:p>
            <a:pPr>
              <a:lnSpc>
                <a:spcPts val="1491"/>
              </a:lnSpc>
              <a:tabLst>
                <a:tab pos="22271" algn="l"/>
                <a:tab pos="656986" algn="l"/>
                <a:tab pos="924235" algn="l"/>
              </a:tabLst>
            </a:pPr>
            <a:r>
              <a:rPr lang="en-US" altLang="zh-CN" sz="1200" dirty="0" smtClean="0">
                <a:solidFill>
                  <a:srgbClr val="666666"/>
                </a:solidFill>
                <a:latin typeface="Times New Roman" pitchFamily="18" charset="0"/>
                <a:cs typeface="Times New Roman" pitchFamily="18" charset="0"/>
              </a:rPr>
              <a:t>developers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iOS</a:t>
            </a:r>
          </a:p>
          <a:p>
            <a:pPr>
              <a:lnSpc>
                <a:spcPts val="1491"/>
              </a:lnSpc>
              <a:tabLst>
                <a:tab pos="22271" algn="l"/>
                <a:tab pos="656986" algn="l"/>
                <a:tab pos="924235" algn="l"/>
              </a:tabLst>
            </a:pPr>
            <a:r>
              <a:rPr lang="en-US" altLang="zh-CN" sz="1200" dirty="0" smtClean="0">
                <a:solidFill>
                  <a:srgbClr val="666666"/>
                </a:solidFill>
                <a:latin typeface="Times New Roman" pitchFamily="18" charset="0"/>
                <a:cs typeface="Times New Roman" pitchFamily="18" charset="0"/>
              </a:rPr>
              <a:t>• Ground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breaking</a:t>
            </a:r>
          </a:p>
          <a:p>
            <a:pPr>
              <a:lnSpc>
                <a:spcPts val="1315"/>
              </a:lnSpc>
              <a:tabLst>
                <a:tab pos="22271" algn="l"/>
                <a:tab pos="656986" algn="l"/>
                <a:tab pos="924235" algn="l"/>
              </a:tabLst>
            </a:pPr>
            <a:r>
              <a:rPr lang="en-US" altLang="zh-CN" sz="1200" dirty="0" smtClean="0">
                <a:solidFill>
                  <a:srgbClr val="666666"/>
                </a:solidFill>
                <a:latin typeface="Times New Roman" pitchFamily="18" charset="0"/>
                <a:cs typeface="Times New Roman" pitchFamily="18" charset="0"/>
              </a:rPr>
              <a:t>revenue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sharing</a:t>
            </a:r>
          </a:p>
          <a:p>
            <a:pPr>
              <a:lnSpc>
                <a:spcPts val="1491"/>
              </a:lnSpc>
              <a:tabLst>
                <a:tab pos="22271" algn="l"/>
                <a:tab pos="656986" algn="l"/>
                <a:tab pos="924235" algn="l"/>
              </a:tabLst>
            </a:pPr>
            <a:r>
              <a:rPr lang="en-US" altLang="zh-CN" sz="1200" dirty="0" smtClean="0">
                <a:solidFill>
                  <a:srgbClr val="666666"/>
                </a:solidFill>
                <a:latin typeface="Times New Roman" pitchFamily="18" charset="0"/>
                <a:cs typeface="Times New Roman" pitchFamily="18" charset="0"/>
              </a:rPr>
              <a:t>• 56</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of</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US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mobile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dev</a:t>
            </a:r>
          </a:p>
          <a:p>
            <a:pPr>
              <a:lnSpc>
                <a:spcPts val="1403"/>
              </a:lnSpc>
              <a:tabLst>
                <a:tab pos="22271" algn="l"/>
                <a:tab pos="656986" algn="l"/>
                <a:tab pos="924235" algn="l"/>
              </a:tabLst>
            </a:pPr>
            <a:r>
              <a:rPr lang="en-US" altLang="zh-CN" sz="1200" dirty="0" smtClean="0">
                <a:solidFill>
                  <a:srgbClr val="666666"/>
                </a:solidFill>
                <a:latin typeface="Times New Roman" pitchFamily="18" charset="0"/>
                <a:cs typeface="Times New Roman" pitchFamily="18" charset="0"/>
              </a:rPr>
              <a:t>on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iPhone</a:t>
            </a:r>
          </a:p>
          <a:p>
            <a:pPr>
              <a:lnSpc>
                <a:spcPts val="1491"/>
              </a:lnSpc>
              <a:tabLst>
                <a:tab pos="22271" algn="l"/>
                <a:tab pos="656986" algn="l"/>
                <a:tab pos="924235" algn="l"/>
              </a:tabLst>
            </a:pPr>
            <a:r>
              <a:rPr lang="en-US" altLang="zh-CN" sz="1200" dirty="0" smtClean="0">
                <a:solidFill>
                  <a:srgbClr val="666666"/>
                </a:solidFill>
                <a:latin typeface="Times New Roman" pitchFamily="18" charset="0"/>
                <a:cs typeface="Times New Roman" pitchFamily="18" charset="0"/>
              </a:rPr>
              <a:t>(90</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are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single-platform)</a:t>
            </a:r>
            <a:r>
              <a:rPr lang="en-US" altLang="zh-CN" sz="800" dirty="0" smtClean="0">
                <a:solidFill>
                  <a:srgbClr val="666666"/>
                </a:solidFill>
                <a:latin typeface="Times New Roman" pitchFamily="18" charset="0"/>
                <a:cs typeface="Times New Roman" pitchFamily="18" charset="0"/>
              </a:rPr>
              <a:t>1</a:t>
            </a:r>
          </a:p>
        </p:txBody>
      </p:sp>
      <p:sp>
        <p:nvSpPr>
          <p:cNvPr id="26" name="TextBox 1"/>
          <p:cNvSpPr txBox="1"/>
          <p:nvPr/>
        </p:nvSpPr>
        <p:spPr>
          <a:xfrm>
            <a:off x="738471" y="6396958"/>
            <a:ext cx="307777" cy="130247"/>
          </a:xfrm>
          <a:prstGeom prst="rect">
            <a:avLst/>
          </a:prstGeom>
          <a:noFill/>
        </p:spPr>
        <p:txBody>
          <a:bodyPr wrap="none" lIns="0" tIns="0" rIns="0" bIns="40087" rtlCol="0">
            <a:spAutoFit/>
          </a:bodyPr>
          <a:lstStyle/>
          <a:p>
            <a:pPr>
              <a:lnSpc>
                <a:spcPts val="701"/>
              </a:lnSpc>
            </a:pPr>
            <a:r>
              <a:rPr lang="en-US" altLang="zh-CN" sz="500" dirty="0" smtClean="0">
                <a:solidFill>
                  <a:srgbClr val="666666"/>
                </a:solidFill>
                <a:latin typeface="Times New Roman" pitchFamily="18" charset="0"/>
                <a:cs typeface="Times New Roman" pitchFamily="18" charset="0"/>
              </a:rPr>
              <a:t>1</a:t>
            </a:r>
            <a:r>
              <a:rPr lang="en-US" altLang="zh-CN" sz="700" dirty="0" smtClean="0">
                <a:solidFill>
                  <a:srgbClr val="666666"/>
                </a:solidFill>
                <a:latin typeface="Times New Roman" pitchFamily="18" charset="0"/>
                <a:cs typeface="Times New Roman" pitchFamily="18" charset="0"/>
              </a:rPr>
              <a:t>Source:</a:t>
            </a:r>
          </a:p>
        </p:txBody>
      </p:sp>
      <p:sp>
        <p:nvSpPr>
          <p:cNvPr id="27" name="TextBox 1"/>
          <p:cNvSpPr txBox="1"/>
          <p:nvPr/>
        </p:nvSpPr>
        <p:spPr>
          <a:xfrm>
            <a:off x="1107705" y="6396958"/>
            <a:ext cx="586699" cy="130247"/>
          </a:xfrm>
          <a:prstGeom prst="rect">
            <a:avLst/>
          </a:prstGeom>
          <a:noFill/>
        </p:spPr>
        <p:txBody>
          <a:bodyPr wrap="none" lIns="0" tIns="0" rIns="0" bIns="40087" rtlCol="0">
            <a:spAutoFit/>
          </a:bodyPr>
          <a:lstStyle/>
          <a:p>
            <a:pPr>
              <a:lnSpc>
                <a:spcPts val="701"/>
              </a:lnSpc>
            </a:pPr>
            <a:r>
              <a:rPr lang="en-US" altLang="zh-CN" sz="700" dirty="0" smtClean="0">
                <a:solidFill>
                  <a:srgbClr val="666666"/>
                </a:solidFill>
                <a:latin typeface="Times New Roman" pitchFamily="18" charset="0"/>
                <a:cs typeface="Times New Roman" pitchFamily="18" charset="0"/>
              </a:rPr>
              <a:t>Millenial</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Media</a:t>
            </a:r>
          </a:p>
        </p:txBody>
      </p:sp>
      <p:sp>
        <p:nvSpPr>
          <p:cNvPr id="28" name="TextBox 1"/>
          <p:cNvSpPr txBox="1"/>
          <p:nvPr/>
        </p:nvSpPr>
        <p:spPr>
          <a:xfrm>
            <a:off x="2356589" y="5935916"/>
            <a:ext cx="6299160" cy="373903"/>
          </a:xfrm>
          <a:prstGeom prst="rect">
            <a:avLst/>
          </a:prstGeom>
          <a:noFill/>
        </p:spPr>
        <p:txBody>
          <a:bodyPr wrap="none" lIns="0" tIns="0" rIns="0" bIns="40087" rtlCol="0">
            <a:spAutoFit/>
          </a:bodyPr>
          <a:lstStyle/>
          <a:p>
            <a:pPr>
              <a:lnSpc>
                <a:spcPts val="1491"/>
              </a:lnSpc>
              <a:tabLst>
                <a:tab pos="5924012" algn="l"/>
              </a:tabLst>
            </a:pPr>
            <a:r>
              <a:rPr lang="en-US" altLang="zh-CN" sz="1400" dirty="0" smtClean="0">
                <a:solidFill>
                  <a:srgbClr val="666666"/>
                </a:solidFill>
                <a:latin typeface="Times New Roman" pitchFamily="18" charset="0"/>
                <a:cs typeface="Times New Roman" pitchFamily="18" charset="0"/>
              </a:rPr>
              <a:t>Apple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understood</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it</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needed</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to</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partner</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with</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other</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players.</a:t>
            </a:r>
          </a:p>
          <a:p>
            <a:pPr>
              <a:lnSpc>
                <a:spcPts val="1052"/>
              </a:lnSpc>
              <a:tabLst>
                <a:tab pos="5924012" algn="l"/>
              </a:tabLst>
            </a:pPr>
            <a:r>
              <a:rPr lang="en-US" altLang="zh-CN" dirty="0" smtClean="0"/>
              <a:t>	</a:t>
            </a:r>
            <a:r>
              <a:rPr lang="en-US" altLang="zh-CN" sz="900" dirty="0" smtClean="0">
                <a:solidFill>
                  <a:srgbClr val="B2B2B2"/>
                </a:solidFill>
                <a:latin typeface="Times New Roman" pitchFamily="18" charset="0"/>
                <a:cs typeface="Times New Roman" pitchFamily="18" charset="0"/>
              </a:rPr>
              <a:t>..…….</a:t>
            </a:r>
          </a:p>
        </p:txBody>
      </p:sp>
      <p:sp>
        <p:nvSpPr>
          <p:cNvPr id="31" name="投影片編號版面配置區 30"/>
          <p:cNvSpPr>
            <a:spLocks noGrp="1"/>
          </p:cNvSpPr>
          <p:nvPr>
            <p:ph type="sldNum" sz="quarter" idx="12"/>
          </p:nvPr>
        </p:nvSpPr>
        <p:spPr/>
        <p:txBody>
          <a:bodyPr/>
          <a:lstStyle/>
          <a:p>
            <a:pPr>
              <a:defRPr/>
            </a:pPr>
            <a:fld id="{8278A42D-3233-4C27-8266-CD8F709F771F}" type="slidenum">
              <a:rPr lang="en-US" altLang="zh-TW" smtClean="0"/>
              <a:pPr>
                <a:defRPr/>
              </a:pPr>
              <a:t>88</a:t>
            </a:fld>
            <a:endParaRPr lang="en-US" altLang="zh-TW"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1481373" y="5077120"/>
            <a:ext cx="6178488" cy="676497"/>
          </a:xfrm>
          <a:custGeom>
            <a:avLst/>
            <a:gdLst>
              <a:gd name="connsiteX0" fmla="*/ 12700 w 7225399"/>
              <a:gd name="connsiteY0" fmla="*/ 132701 h 745399"/>
              <a:gd name="connsiteX1" fmla="*/ 12700 w 7225399"/>
              <a:gd name="connsiteY1" fmla="*/ 132701 h 745399"/>
              <a:gd name="connsiteX2" fmla="*/ 132701 w 7225399"/>
              <a:gd name="connsiteY2" fmla="*/ 12700 h 745399"/>
              <a:gd name="connsiteX3" fmla="*/ 7092697 w 7225399"/>
              <a:gd name="connsiteY3" fmla="*/ 12700 h 745399"/>
              <a:gd name="connsiteX4" fmla="*/ 7092697 w 7225399"/>
              <a:gd name="connsiteY4" fmla="*/ 12700 h 745399"/>
              <a:gd name="connsiteX5" fmla="*/ 7212699 w 7225399"/>
              <a:gd name="connsiteY5" fmla="*/ 132701 h 745399"/>
              <a:gd name="connsiteX6" fmla="*/ 7212699 w 7225399"/>
              <a:gd name="connsiteY6" fmla="*/ 132701 h 745399"/>
              <a:gd name="connsiteX7" fmla="*/ 7212699 w 7225399"/>
              <a:gd name="connsiteY7" fmla="*/ 612697 h 745399"/>
              <a:gd name="connsiteX8" fmla="*/ 7212699 w 7225399"/>
              <a:gd name="connsiteY8" fmla="*/ 612697 h 745399"/>
              <a:gd name="connsiteX9" fmla="*/ 7092697 w 7225399"/>
              <a:gd name="connsiteY9" fmla="*/ 732699 h 745399"/>
              <a:gd name="connsiteX10" fmla="*/ 7092697 w 7225399"/>
              <a:gd name="connsiteY10" fmla="*/ 732699 h 745399"/>
              <a:gd name="connsiteX11" fmla="*/ 132701 w 7225399"/>
              <a:gd name="connsiteY11" fmla="*/ 732699 h 745399"/>
              <a:gd name="connsiteX12" fmla="*/ 132701 w 7225399"/>
              <a:gd name="connsiteY12" fmla="*/ 732699 h 745399"/>
              <a:gd name="connsiteX13" fmla="*/ 12700 w 7225399"/>
              <a:gd name="connsiteY13" fmla="*/ 612697 h 745399"/>
              <a:gd name="connsiteX14" fmla="*/ 12700 w 7225399"/>
              <a:gd name="connsiteY14" fmla="*/ 612697 h 745399"/>
              <a:gd name="connsiteX15" fmla="*/ 12700 w 7225399"/>
              <a:gd name="connsiteY15" fmla="*/ 132701 h 74539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7225399" h="745399">
                <a:moveTo>
                  <a:pt x="12700" y="132701"/>
                </a:moveTo>
                <a:lnTo>
                  <a:pt x="12700" y="132701"/>
                </a:lnTo>
                <a:cubicBezTo>
                  <a:pt x="12700" y="66425"/>
                  <a:pt x="66426" y="12700"/>
                  <a:pt x="132701" y="12700"/>
                </a:cubicBezTo>
                <a:lnTo>
                  <a:pt x="7092697" y="12700"/>
                </a:lnTo>
                <a:lnTo>
                  <a:pt x="7092697" y="12700"/>
                </a:lnTo>
                <a:cubicBezTo>
                  <a:pt x="7158973" y="12700"/>
                  <a:pt x="7212699" y="66425"/>
                  <a:pt x="7212699" y="132701"/>
                </a:cubicBezTo>
                <a:cubicBezTo>
                  <a:pt x="7212699" y="132701"/>
                  <a:pt x="7212699" y="132701"/>
                  <a:pt x="7212699" y="132701"/>
                </a:cubicBezTo>
                <a:lnTo>
                  <a:pt x="7212699" y="612697"/>
                </a:lnTo>
                <a:lnTo>
                  <a:pt x="7212699" y="612697"/>
                </a:lnTo>
                <a:cubicBezTo>
                  <a:pt x="7212699" y="678972"/>
                  <a:pt x="7158973" y="732699"/>
                  <a:pt x="7092697" y="732699"/>
                </a:cubicBezTo>
                <a:cubicBezTo>
                  <a:pt x="7092697" y="732699"/>
                  <a:pt x="7092697" y="732699"/>
                  <a:pt x="7092697" y="732699"/>
                </a:cubicBezTo>
                <a:lnTo>
                  <a:pt x="132701" y="732699"/>
                </a:lnTo>
                <a:lnTo>
                  <a:pt x="132701" y="732699"/>
                </a:lnTo>
                <a:cubicBezTo>
                  <a:pt x="66426" y="732699"/>
                  <a:pt x="12700" y="678972"/>
                  <a:pt x="12700" y="612697"/>
                </a:cubicBezTo>
                <a:cubicBezTo>
                  <a:pt x="12700" y="612697"/>
                  <a:pt x="12700" y="612697"/>
                  <a:pt x="12700" y="612697"/>
                </a:cubicBezTo>
                <a:lnTo>
                  <a:pt x="12700" y="132701"/>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7265245" y="299678"/>
            <a:ext cx="1227164" cy="772245"/>
          </a:xfrm>
          <a:prstGeom prst="rect">
            <a:avLst/>
          </a:prstGeom>
          <a:noFill/>
        </p:spPr>
      </p:pic>
      <p:pic>
        <p:nvPicPr>
          <p:cNvPr id="6" name="Picture 3"/>
          <p:cNvPicPr>
            <a:picLocks noChangeAspect="1" noChangeArrowheads="1"/>
          </p:cNvPicPr>
          <p:nvPr/>
        </p:nvPicPr>
        <p:blipFill>
          <a:blip r:embed="rId4" cstate="print"/>
          <a:srcRect/>
          <a:stretch>
            <a:fillRect/>
          </a:stretch>
        </p:blipFill>
        <p:spPr bwMode="auto">
          <a:xfrm>
            <a:off x="814490" y="1602121"/>
            <a:ext cx="7515021" cy="3284924"/>
          </a:xfrm>
          <a:prstGeom prst="rect">
            <a:avLst/>
          </a:prstGeom>
          <a:noFill/>
        </p:spPr>
      </p:pic>
      <p:pic>
        <p:nvPicPr>
          <p:cNvPr id="7" name="Picture 3"/>
          <p:cNvPicPr>
            <a:picLocks noChangeAspect="1" noChangeArrowheads="1"/>
          </p:cNvPicPr>
          <p:nvPr/>
        </p:nvPicPr>
        <p:blipFill>
          <a:blip r:embed="rId5" cstate="print"/>
          <a:srcRect/>
          <a:stretch>
            <a:fillRect/>
          </a:stretch>
        </p:blipFill>
        <p:spPr bwMode="auto">
          <a:xfrm>
            <a:off x="7276105" y="6316276"/>
            <a:ext cx="499553" cy="207469"/>
          </a:xfrm>
          <a:prstGeom prst="rect">
            <a:avLst/>
          </a:prstGeom>
          <a:noFill/>
        </p:spPr>
      </p:pic>
      <p:sp>
        <p:nvSpPr>
          <p:cNvPr id="2" name="TextBox 1"/>
          <p:cNvSpPr txBox="1"/>
          <p:nvPr/>
        </p:nvSpPr>
        <p:spPr>
          <a:xfrm>
            <a:off x="5527667" y="6373906"/>
            <a:ext cx="1686359"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June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v1.0</a:t>
            </a:r>
          </a:p>
        </p:txBody>
      </p:sp>
      <p:sp>
        <p:nvSpPr>
          <p:cNvPr id="8" name="TextBox 1"/>
          <p:cNvSpPr txBox="1"/>
          <p:nvPr/>
        </p:nvSpPr>
        <p:spPr>
          <a:xfrm>
            <a:off x="8144893" y="6281697"/>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30</a:t>
            </a:r>
          </a:p>
        </p:txBody>
      </p:sp>
      <p:sp>
        <p:nvSpPr>
          <p:cNvPr id="9" name="TextBox 1"/>
          <p:cNvSpPr txBox="1"/>
          <p:nvPr/>
        </p:nvSpPr>
        <p:spPr>
          <a:xfrm>
            <a:off x="1281463" y="703089"/>
            <a:ext cx="7412286" cy="5772817"/>
          </a:xfrm>
          <a:prstGeom prst="rect">
            <a:avLst/>
          </a:prstGeom>
          <a:noFill/>
        </p:spPr>
        <p:txBody>
          <a:bodyPr wrap="none" lIns="0" tIns="0" rIns="0" bIns="40087" rtlCol="0">
            <a:spAutoFit/>
          </a:bodyPr>
          <a:lstStyle/>
          <a:p>
            <a:pPr>
              <a:lnSpc>
                <a:spcPts val="2718"/>
              </a:lnSpc>
              <a:tabLst>
                <a:tab pos="534497" algn="l"/>
                <a:tab pos="979912" algn="l"/>
                <a:tab pos="7026412" algn="l"/>
              </a:tabLst>
            </a:pPr>
            <a:r>
              <a:rPr lang="en-US" altLang="zh-CN" sz="2500" b="1" dirty="0" smtClean="0">
                <a:solidFill>
                  <a:srgbClr val="666666"/>
                </a:solidFill>
                <a:latin typeface="Times New Roman" pitchFamily="18" charset="0"/>
                <a:cs typeface="Times New Roman" pitchFamily="18" charset="0"/>
              </a:rPr>
              <a:t>Mobile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application</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paradigms:</a:t>
            </a:r>
          </a:p>
          <a:p>
            <a:pPr>
              <a:lnSpc>
                <a:spcPts val="2981"/>
              </a:lnSpc>
              <a:tabLst>
                <a:tab pos="534497" algn="l"/>
                <a:tab pos="979912" algn="l"/>
                <a:tab pos="7026412" algn="l"/>
              </a:tabLst>
            </a:pPr>
            <a:r>
              <a:rPr lang="en-US" altLang="zh-CN" sz="2500" b="1" dirty="0" smtClean="0">
                <a:solidFill>
                  <a:srgbClr val="666666"/>
                </a:solidFill>
                <a:latin typeface="Times New Roman" pitchFamily="18" charset="0"/>
                <a:cs typeface="Times New Roman" pitchFamily="18" charset="0"/>
              </a:rPr>
              <a:t>Native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Apps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vs.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Web</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Apps</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754"/>
              </a:lnSpc>
              <a:tabLst>
                <a:tab pos="534497" algn="l"/>
                <a:tab pos="979912" algn="l"/>
                <a:tab pos="7026412"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Apple’s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model</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put</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the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emphasis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on</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native</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apps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(iPhone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SDK),</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but</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also</a:t>
            </a:r>
          </a:p>
          <a:p>
            <a:pPr>
              <a:lnSpc>
                <a:spcPts val="1666"/>
              </a:lnSpc>
              <a:tabLst>
                <a:tab pos="534497" algn="l"/>
                <a:tab pos="979912" algn="l"/>
                <a:tab pos="7026412"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promotes</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HTML5</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(iAd,</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WebKit).</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Flash</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represents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“the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past”.</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315"/>
              </a:lnSpc>
              <a:tabLst>
                <a:tab pos="534497" algn="l"/>
                <a:tab pos="979912" algn="l"/>
                <a:tab pos="7026412" algn="l"/>
              </a:tabLst>
            </a:pPr>
            <a:r>
              <a:rPr lang="en-US" altLang="zh-CN" dirty="0" smtClean="0"/>
              <a:t>			</a:t>
            </a:r>
            <a:r>
              <a:rPr lang="en-US" altLang="zh-CN" sz="900" dirty="0" smtClean="0">
                <a:solidFill>
                  <a:srgbClr val="B2B2B2"/>
                </a:solidFill>
                <a:latin typeface="Times New Roman" pitchFamily="18" charset="0"/>
                <a:cs typeface="Times New Roman" pitchFamily="18" charset="0"/>
              </a:rPr>
              <a:t>..…….</a:t>
            </a:r>
          </a:p>
        </p:txBody>
      </p:sp>
      <p:sp>
        <p:nvSpPr>
          <p:cNvPr id="10" name="TextBox 1"/>
          <p:cNvSpPr txBox="1"/>
          <p:nvPr/>
        </p:nvSpPr>
        <p:spPr>
          <a:xfrm>
            <a:off x="738470" y="6396958"/>
            <a:ext cx="1590179" cy="130247"/>
          </a:xfrm>
          <a:prstGeom prst="rect">
            <a:avLst/>
          </a:prstGeom>
          <a:noFill/>
        </p:spPr>
        <p:txBody>
          <a:bodyPr wrap="none" lIns="0" tIns="0" rIns="0" bIns="40087" rtlCol="0">
            <a:spAutoFit/>
          </a:bodyPr>
          <a:lstStyle/>
          <a:p>
            <a:pPr>
              <a:lnSpc>
                <a:spcPts val="701"/>
              </a:lnSpc>
            </a:pPr>
            <a:r>
              <a:rPr lang="en-US" altLang="zh-CN" sz="700" dirty="0" smtClean="0">
                <a:solidFill>
                  <a:srgbClr val="666666"/>
                </a:solidFill>
                <a:latin typeface="Times New Roman" pitchFamily="18" charset="0"/>
                <a:cs typeface="Times New Roman" pitchFamily="18" charset="0"/>
              </a:rPr>
              <a:t>SaaS:</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Software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as</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a</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service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(see</a:t>
            </a:r>
            <a:r>
              <a:rPr lang="en-US" altLang="zh-CN" sz="700" dirty="0" smtClean="0">
                <a:latin typeface="Times New Roman" pitchFamily="18" charset="0"/>
                <a:cs typeface="Times New Roman" pitchFamily="18" charset="0"/>
              </a:rPr>
              <a:t> </a:t>
            </a:r>
            <a:r>
              <a:rPr lang="en-US" altLang="zh-CN" sz="700" u="sng" dirty="0" smtClean="0">
                <a:solidFill>
                  <a:srgbClr val="8C8C8C"/>
                </a:solidFill>
                <a:latin typeface="Times New Roman" pitchFamily="18" charset="0"/>
                <a:cs typeface="Times New Roman" pitchFamily="18" charset="0"/>
              </a:rPr>
              <a:t>Wikipedia</a:t>
            </a:r>
            <a:r>
              <a:rPr lang="en-US" altLang="zh-CN" sz="700" dirty="0" smtClean="0">
                <a:solidFill>
                  <a:srgbClr val="666666"/>
                </a:solidFill>
                <a:latin typeface="Times New Roman" pitchFamily="18" charset="0"/>
                <a:cs typeface="Times New Roman" pitchFamily="18" charset="0"/>
              </a:rPr>
              <a:t>)</a:t>
            </a:r>
          </a:p>
        </p:txBody>
      </p:sp>
      <p:sp>
        <p:nvSpPr>
          <p:cNvPr id="13" name="投影片編號版面配置區 12"/>
          <p:cNvSpPr>
            <a:spLocks noGrp="1"/>
          </p:cNvSpPr>
          <p:nvPr>
            <p:ph type="sldNum" sz="quarter" idx="12"/>
          </p:nvPr>
        </p:nvSpPr>
        <p:spPr/>
        <p:txBody>
          <a:bodyPr/>
          <a:lstStyle/>
          <a:p>
            <a:pPr>
              <a:defRPr/>
            </a:pPr>
            <a:fld id="{8278A42D-3233-4C27-8266-CD8F709F771F}" type="slidenum">
              <a:rPr lang="en-US" altLang="zh-TW" smtClean="0"/>
              <a:pPr>
                <a:defRPr/>
              </a:pPr>
              <a:t>89</a:t>
            </a:fld>
            <a:endParaRPr lang="en-US" altLang="zh-TW"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idx="1"/>
          </p:nvPr>
        </p:nvSpPr>
        <p:spPr>
          <a:xfrm>
            <a:off x="457200" y="2420938"/>
            <a:ext cx="8229600" cy="3709987"/>
          </a:xfrm>
          <a:noFill/>
          <a:ln/>
        </p:spPr>
        <p:txBody>
          <a:bodyPr/>
          <a:lstStyle/>
          <a:p>
            <a:pPr>
              <a:buFont typeface="Wingdings" pitchFamily="2" charset="2"/>
              <a:buNone/>
            </a:pPr>
            <a:r>
              <a:rPr lang="en-US" altLang="zh-TW" sz="4800" dirty="0">
                <a:solidFill>
                  <a:srgbClr val="CC3300"/>
                </a:solidFill>
                <a:latin typeface="Verdana" pitchFamily="34" charset="0"/>
                <a:ea typeface="新細明體" charset="-120"/>
              </a:rPr>
              <a:t>What is the Difference between the 13</a:t>
            </a:r>
            <a:r>
              <a:rPr lang="en-US" altLang="zh-TW" sz="4800" baseline="30000" dirty="0">
                <a:solidFill>
                  <a:srgbClr val="CC3300"/>
                </a:solidFill>
                <a:latin typeface="Verdana" pitchFamily="34" charset="0"/>
                <a:ea typeface="新細明體" charset="-120"/>
              </a:rPr>
              <a:t>th</a:t>
            </a:r>
            <a:r>
              <a:rPr lang="en-US" altLang="zh-TW" sz="4800" dirty="0">
                <a:solidFill>
                  <a:srgbClr val="CC3300"/>
                </a:solidFill>
                <a:latin typeface="Verdana" pitchFamily="34" charset="0"/>
                <a:ea typeface="新細明體" charset="-120"/>
              </a:rPr>
              <a:t> Century and </a:t>
            </a:r>
            <a:r>
              <a:rPr lang="en-US" altLang="zh-TW" sz="4800" dirty="0" smtClean="0">
                <a:solidFill>
                  <a:srgbClr val="CC3300"/>
                </a:solidFill>
                <a:latin typeface="Verdana" pitchFamily="34" charset="0"/>
                <a:ea typeface="新細明體" charset="-120"/>
              </a:rPr>
              <a:t>2012 </a:t>
            </a:r>
            <a:r>
              <a:rPr lang="en-US" altLang="zh-TW" sz="4800" dirty="0">
                <a:solidFill>
                  <a:srgbClr val="CC3300"/>
                </a:solidFill>
                <a:latin typeface="Verdana" pitchFamily="34" charset="0"/>
                <a:ea typeface="新細明體" charset="-120"/>
              </a:rPr>
              <a:t>?</a:t>
            </a:r>
          </a:p>
        </p:txBody>
      </p:sp>
      <p:pic>
        <p:nvPicPr>
          <p:cNvPr id="19459" name="Picture 3"/>
          <p:cNvPicPr>
            <a:picLocks noChangeArrowheads="1"/>
          </p:cNvPicPr>
          <p:nvPr/>
        </p:nvPicPr>
        <p:blipFill>
          <a:blip r:embed="rId3" cstate="print"/>
          <a:srcRect/>
          <a:stretch>
            <a:fillRect/>
          </a:stretch>
        </p:blipFill>
        <p:spPr bwMode="auto">
          <a:xfrm>
            <a:off x="539750" y="368300"/>
            <a:ext cx="1858963" cy="1563688"/>
          </a:xfrm>
          <a:prstGeom prst="rect">
            <a:avLst/>
          </a:prstGeom>
          <a:noFill/>
          <a:ln w="9525">
            <a:noFill/>
            <a:miter lim="800000"/>
            <a:headEnd/>
            <a:tailEnd/>
          </a:ln>
          <a:effectLst/>
        </p:spPr>
      </p:pic>
      <p:sp>
        <p:nvSpPr>
          <p:cNvPr id="19460" name="Rectangle 4"/>
          <p:cNvSpPr>
            <a:spLocks noChangeArrowheads="1"/>
          </p:cNvSpPr>
          <p:nvPr/>
        </p:nvSpPr>
        <p:spPr bwMode="auto">
          <a:xfrm>
            <a:off x="2411413" y="765175"/>
            <a:ext cx="5340350" cy="641350"/>
          </a:xfrm>
          <a:prstGeom prst="rect">
            <a:avLst/>
          </a:prstGeom>
          <a:noFill/>
          <a:ln w="9525">
            <a:noFill/>
            <a:miter lim="800000"/>
            <a:headEnd/>
            <a:tailEnd/>
          </a:ln>
          <a:effectLst/>
        </p:spPr>
        <p:txBody>
          <a:bodyPr wrap="none" lIns="92075" tIns="46038" rIns="92075" bIns="46038">
            <a:spAutoFit/>
          </a:bodyPr>
          <a:lstStyle/>
          <a:p>
            <a:r>
              <a:rPr lang="en-US" altLang="zh-TW" sz="3600" dirty="0">
                <a:solidFill>
                  <a:schemeClr val="tx2"/>
                </a:solidFill>
                <a:ea typeface="新細明體" charset="-120"/>
              </a:rPr>
              <a:t>Put on your Thinking Cap</a:t>
            </a:r>
          </a:p>
        </p:txBody>
      </p:sp>
    </p:spTree>
  </p:cSld>
  <p:clrMapOvr>
    <a:masterClrMapping/>
  </p:clrMapOvr>
  <p:transition>
    <p:wipe dir="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1481373" y="5530175"/>
            <a:ext cx="6178488" cy="676497"/>
          </a:xfrm>
          <a:custGeom>
            <a:avLst/>
            <a:gdLst>
              <a:gd name="connsiteX0" fmla="*/ 12700 w 7225399"/>
              <a:gd name="connsiteY0" fmla="*/ 132701 h 745399"/>
              <a:gd name="connsiteX1" fmla="*/ 12700 w 7225399"/>
              <a:gd name="connsiteY1" fmla="*/ 132701 h 745399"/>
              <a:gd name="connsiteX2" fmla="*/ 132701 w 7225399"/>
              <a:gd name="connsiteY2" fmla="*/ 12700 h 745399"/>
              <a:gd name="connsiteX3" fmla="*/ 7092697 w 7225399"/>
              <a:gd name="connsiteY3" fmla="*/ 12700 h 745399"/>
              <a:gd name="connsiteX4" fmla="*/ 7092697 w 7225399"/>
              <a:gd name="connsiteY4" fmla="*/ 12700 h 745399"/>
              <a:gd name="connsiteX5" fmla="*/ 7212699 w 7225399"/>
              <a:gd name="connsiteY5" fmla="*/ 132701 h 745399"/>
              <a:gd name="connsiteX6" fmla="*/ 7212699 w 7225399"/>
              <a:gd name="connsiteY6" fmla="*/ 132701 h 745399"/>
              <a:gd name="connsiteX7" fmla="*/ 7212699 w 7225399"/>
              <a:gd name="connsiteY7" fmla="*/ 612697 h 745399"/>
              <a:gd name="connsiteX8" fmla="*/ 7212699 w 7225399"/>
              <a:gd name="connsiteY8" fmla="*/ 612697 h 745399"/>
              <a:gd name="connsiteX9" fmla="*/ 7092697 w 7225399"/>
              <a:gd name="connsiteY9" fmla="*/ 732699 h 745399"/>
              <a:gd name="connsiteX10" fmla="*/ 7092697 w 7225399"/>
              <a:gd name="connsiteY10" fmla="*/ 732699 h 745399"/>
              <a:gd name="connsiteX11" fmla="*/ 132701 w 7225399"/>
              <a:gd name="connsiteY11" fmla="*/ 732699 h 745399"/>
              <a:gd name="connsiteX12" fmla="*/ 132701 w 7225399"/>
              <a:gd name="connsiteY12" fmla="*/ 732699 h 745399"/>
              <a:gd name="connsiteX13" fmla="*/ 12700 w 7225399"/>
              <a:gd name="connsiteY13" fmla="*/ 612697 h 745399"/>
              <a:gd name="connsiteX14" fmla="*/ 12700 w 7225399"/>
              <a:gd name="connsiteY14" fmla="*/ 612697 h 745399"/>
              <a:gd name="connsiteX15" fmla="*/ 12700 w 7225399"/>
              <a:gd name="connsiteY15" fmla="*/ 132701 h 74539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7225399" h="745399">
                <a:moveTo>
                  <a:pt x="12700" y="132701"/>
                </a:moveTo>
                <a:lnTo>
                  <a:pt x="12700" y="132701"/>
                </a:lnTo>
                <a:cubicBezTo>
                  <a:pt x="12700" y="66426"/>
                  <a:pt x="66426" y="12700"/>
                  <a:pt x="132701" y="12700"/>
                </a:cubicBezTo>
                <a:lnTo>
                  <a:pt x="7092697" y="12700"/>
                </a:lnTo>
                <a:lnTo>
                  <a:pt x="7092697" y="12700"/>
                </a:lnTo>
                <a:cubicBezTo>
                  <a:pt x="7158973" y="12700"/>
                  <a:pt x="7212699" y="66426"/>
                  <a:pt x="7212699" y="132701"/>
                </a:cubicBezTo>
                <a:cubicBezTo>
                  <a:pt x="7212699" y="132701"/>
                  <a:pt x="7212699" y="132701"/>
                  <a:pt x="7212699" y="132701"/>
                </a:cubicBezTo>
                <a:lnTo>
                  <a:pt x="7212699" y="612697"/>
                </a:lnTo>
                <a:lnTo>
                  <a:pt x="7212699" y="612697"/>
                </a:lnTo>
                <a:cubicBezTo>
                  <a:pt x="7212699" y="678972"/>
                  <a:pt x="7158973" y="732699"/>
                  <a:pt x="7092697" y="732699"/>
                </a:cubicBezTo>
                <a:cubicBezTo>
                  <a:pt x="7092697" y="732699"/>
                  <a:pt x="7092697" y="732699"/>
                  <a:pt x="7092697" y="732699"/>
                </a:cubicBezTo>
                <a:lnTo>
                  <a:pt x="132701" y="732699"/>
                </a:lnTo>
                <a:lnTo>
                  <a:pt x="132701" y="732699"/>
                </a:lnTo>
                <a:cubicBezTo>
                  <a:pt x="66426" y="732699"/>
                  <a:pt x="12700" y="678972"/>
                  <a:pt x="12700" y="612697"/>
                </a:cubicBezTo>
                <a:cubicBezTo>
                  <a:pt x="12700" y="612697"/>
                  <a:pt x="12700" y="612697"/>
                  <a:pt x="12700" y="612697"/>
                </a:cubicBezTo>
                <a:lnTo>
                  <a:pt x="12700" y="132701"/>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5" name="Freeform 3"/>
          <p:cNvSpPr/>
          <p:nvPr/>
        </p:nvSpPr>
        <p:spPr>
          <a:xfrm>
            <a:off x="1497278" y="1380797"/>
            <a:ext cx="6178488" cy="676497"/>
          </a:xfrm>
          <a:custGeom>
            <a:avLst/>
            <a:gdLst>
              <a:gd name="connsiteX0" fmla="*/ 12700 w 7225399"/>
              <a:gd name="connsiteY0" fmla="*/ 132701 h 745399"/>
              <a:gd name="connsiteX1" fmla="*/ 12700 w 7225399"/>
              <a:gd name="connsiteY1" fmla="*/ 132701 h 745399"/>
              <a:gd name="connsiteX2" fmla="*/ 132701 w 7225399"/>
              <a:gd name="connsiteY2" fmla="*/ 12700 h 745399"/>
              <a:gd name="connsiteX3" fmla="*/ 7092697 w 7225399"/>
              <a:gd name="connsiteY3" fmla="*/ 12700 h 745399"/>
              <a:gd name="connsiteX4" fmla="*/ 7092697 w 7225399"/>
              <a:gd name="connsiteY4" fmla="*/ 12700 h 745399"/>
              <a:gd name="connsiteX5" fmla="*/ 7212699 w 7225399"/>
              <a:gd name="connsiteY5" fmla="*/ 132701 h 745399"/>
              <a:gd name="connsiteX6" fmla="*/ 7212699 w 7225399"/>
              <a:gd name="connsiteY6" fmla="*/ 132701 h 745399"/>
              <a:gd name="connsiteX7" fmla="*/ 7212699 w 7225399"/>
              <a:gd name="connsiteY7" fmla="*/ 612697 h 745399"/>
              <a:gd name="connsiteX8" fmla="*/ 7212699 w 7225399"/>
              <a:gd name="connsiteY8" fmla="*/ 612697 h 745399"/>
              <a:gd name="connsiteX9" fmla="*/ 7092697 w 7225399"/>
              <a:gd name="connsiteY9" fmla="*/ 732699 h 745399"/>
              <a:gd name="connsiteX10" fmla="*/ 7092697 w 7225399"/>
              <a:gd name="connsiteY10" fmla="*/ 732699 h 745399"/>
              <a:gd name="connsiteX11" fmla="*/ 132701 w 7225399"/>
              <a:gd name="connsiteY11" fmla="*/ 732699 h 745399"/>
              <a:gd name="connsiteX12" fmla="*/ 132701 w 7225399"/>
              <a:gd name="connsiteY12" fmla="*/ 732699 h 745399"/>
              <a:gd name="connsiteX13" fmla="*/ 12700 w 7225399"/>
              <a:gd name="connsiteY13" fmla="*/ 612697 h 745399"/>
              <a:gd name="connsiteX14" fmla="*/ 12700 w 7225399"/>
              <a:gd name="connsiteY14" fmla="*/ 612697 h 745399"/>
              <a:gd name="connsiteX15" fmla="*/ 12700 w 7225399"/>
              <a:gd name="connsiteY15" fmla="*/ 132701 h 74539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7225399" h="745399">
                <a:moveTo>
                  <a:pt x="12700" y="132701"/>
                </a:moveTo>
                <a:lnTo>
                  <a:pt x="12700" y="132701"/>
                </a:lnTo>
                <a:cubicBezTo>
                  <a:pt x="12700" y="66426"/>
                  <a:pt x="66426" y="12700"/>
                  <a:pt x="132701" y="12700"/>
                </a:cubicBezTo>
                <a:lnTo>
                  <a:pt x="7092697" y="12700"/>
                </a:lnTo>
                <a:lnTo>
                  <a:pt x="7092697" y="12700"/>
                </a:lnTo>
                <a:cubicBezTo>
                  <a:pt x="7158972" y="12700"/>
                  <a:pt x="7212699" y="66426"/>
                  <a:pt x="7212699" y="132701"/>
                </a:cubicBezTo>
                <a:cubicBezTo>
                  <a:pt x="7212699" y="132701"/>
                  <a:pt x="7212699" y="132701"/>
                  <a:pt x="7212699" y="132701"/>
                </a:cubicBezTo>
                <a:lnTo>
                  <a:pt x="7212699" y="612697"/>
                </a:lnTo>
                <a:lnTo>
                  <a:pt x="7212699" y="612697"/>
                </a:lnTo>
                <a:cubicBezTo>
                  <a:pt x="7212699" y="678972"/>
                  <a:pt x="7158972" y="732699"/>
                  <a:pt x="7092697" y="732699"/>
                </a:cubicBezTo>
                <a:cubicBezTo>
                  <a:pt x="7092697" y="732699"/>
                  <a:pt x="7092697" y="732699"/>
                  <a:pt x="7092697" y="732699"/>
                </a:cubicBezTo>
                <a:lnTo>
                  <a:pt x="132701" y="732699"/>
                </a:lnTo>
                <a:lnTo>
                  <a:pt x="132701" y="732699"/>
                </a:lnTo>
                <a:cubicBezTo>
                  <a:pt x="66426" y="732699"/>
                  <a:pt x="12700" y="678972"/>
                  <a:pt x="12700" y="612697"/>
                </a:cubicBezTo>
                <a:cubicBezTo>
                  <a:pt x="12700" y="612697"/>
                  <a:pt x="12700" y="612697"/>
                  <a:pt x="12700" y="612697"/>
                </a:cubicBezTo>
                <a:lnTo>
                  <a:pt x="12700" y="132701"/>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6" name="Picture 3"/>
          <p:cNvPicPr>
            <a:picLocks noChangeAspect="1" noChangeArrowheads="1"/>
          </p:cNvPicPr>
          <p:nvPr/>
        </p:nvPicPr>
        <p:blipFill>
          <a:blip r:embed="rId3" cstate="print"/>
          <a:srcRect/>
          <a:stretch>
            <a:fillRect/>
          </a:stretch>
        </p:blipFill>
        <p:spPr bwMode="auto">
          <a:xfrm>
            <a:off x="2215411" y="2132319"/>
            <a:ext cx="4713178" cy="3250346"/>
          </a:xfrm>
          <a:prstGeom prst="rect">
            <a:avLst/>
          </a:prstGeom>
          <a:noFill/>
        </p:spPr>
      </p:pic>
      <p:pic>
        <p:nvPicPr>
          <p:cNvPr id="7" name="Picture 3"/>
          <p:cNvPicPr>
            <a:picLocks noChangeAspect="1" noChangeArrowheads="1"/>
          </p:cNvPicPr>
          <p:nvPr/>
        </p:nvPicPr>
        <p:blipFill>
          <a:blip r:embed="rId4" cstate="print"/>
          <a:srcRect/>
          <a:stretch>
            <a:fillRect/>
          </a:stretch>
        </p:blipFill>
        <p:spPr bwMode="auto">
          <a:xfrm>
            <a:off x="7265245" y="299678"/>
            <a:ext cx="1227164" cy="772245"/>
          </a:xfrm>
          <a:prstGeom prst="rect">
            <a:avLst/>
          </a:prstGeom>
          <a:noFill/>
        </p:spPr>
      </p:pic>
      <p:pic>
        <p:nvPicPr>
          <p:cNvPr id="8" name="Picture 3"/>
          <p:cNvPicPr>
            <a:picLocks noChangeAspect="1" noChangeArrowheads="1"/>
          </p:cNvPicPr>
          <p:nvPr/>
        </p:nvPicPr>
        <p:blipFill>
          <a:blip r:embed="rId5" cstate="print"/>
          <a:srcRect/>
          <a:stretch>
            <a:fillRect/>
          </a:stretch>
        </p:blipFill>
        <p:spPr bwMode="auto">
          <a:xfrm>
            <a:off x="7276105" y="6316276"/>
            <a:ext cx="499553" cy="207469"/>
          </a:xfrm>
          <a:prstGeom prst="rect">
            <a:avLst/>
          </a:prstGeom>
          <a:noFill/>
        </p:spPr>
      </p:pic>
      <p:sp>
        <p:nvSpPr>
          <p:cNvPr id="2" name="TextBox 1"/>
          <p:cNvSpPr txBox="1"/>
          <p:nvPr/>
        </p:nvSpPr>
        <p:spPr>
          <a:xfrm>
            <a:off x="8166613" y="6304750"/>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31</a:t>
            </a:r>
          </a:p>
        </p:txBody>
      </p:sp>
      <p:sp>
        <p:nvSpPr>
          <p:cNvPr id="9"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10" name="TextBox 1"/>
          <p:cNvSpPr txBox="1"/>
          <p:nvPr/>
        </p:nvSpPr>
        <p:spPr>
          <a:xfrm>
            <a:off x="1281463" y="703089"/>
            <a:ext cx="7412286" cy="5734345"/>
          </a:xfrm>
          <a:prstGeom prst="rect">
            <a:avLst/>
          </a:prstGeom>
          <a:noFill/>
        </p:spPr>
        <p:txBody>
          <a:bodyPr wrap="none" lIns="0" tIns="0" rIns="0" bIns="40087" rtlCol="0">
            <a:spAutoFit/>
          </a:bodyPr>
          <a:lstStyle/>
          <a:p>
            <a:pPr>
              <a:lnSpc>
                <a:spcPts val="2718"/>
              </a:lnSpc>
              <a:tabLst>
                <a:tab pos="345196" algn="l"/>
                <a:tab pos="400873" algn="l"/>
                <a:tab pos="634716" algn="l"/>
                <a:tab pos="1469868" algn="l"/>
                <a:tab pos="2850652" algn="l"/>
                <a:tab pos="7026412" algn="l"/>
              </a:tabLst>
            </a:pPr>
            <a:r>
              <a:rPr lang="en-US" altLang="zh-CN" sz="2500" b="1" dirty="0" smtClean="0">
                <a:solidFill>
                  <a:srgbClr val="666666"/>
                </a:solidFill>
                <a:latin typeface="Times New Roman" pitchFamily="18" charset="0"/>
                <a:cs typeface="Times New Roman" pitchFamily="18" charset="0"/>
              </a:rPr>
              <a:t>Case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study:</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What</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is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Apple’s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vision</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about</a:t>
            </a:r>
          </a:p>
          <a:p>
            <a:pPr>
              <a:lnSpc>
                <a:spcPts val="2981"/>
              </a:lnSpc>
              <a:tabLst>
                <a:tab pos="345196" algn="l"/>
                <a:tab pos="400873" algn="l"/>
                <a:tab pos="634716" algn="l"/>
                <a:tab pos="1469868" algn="l"/>
                <a:tab pos="2850652" algn="l"/>
                <a:tab pos="7026412" algn="l"/>
              </a:tabLst>
            </a:pPr>
            <a:r>
              <a:rPr lang="en-US" altLang="zh-CN" sz="2500" b="1" dirty="0" smtClean="0">
                <a:solidFill>
                  <a:srgbClr val="666666"/>
                </a:solidFill>
                <a:latin typeface="Times New Roman" pitchFamily="18" charset="0"/>
                <a:cs typeface="Times New Roman" pitchFamily="18" charset="0"/>
              </a:rPr>
              <a:t>mobile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applications?</a:t>
            </a:r>
          </a:p>
          <a:p>
            <a:pPr>
              <a:lnSpc>
                <a:spcPts val="877"/>
              </a:lnSpc>
            </a:pPr>
            <a:endParaRPr lang="en-US" altLang="zh-CN" dirty="0" smtClean="0"/>
          </a:p>
          <a:p>
            <a:pPr>
              <a:lnSpc>
                <a:spcPts val="877"/>
              </a:lnSpc>
            </a:pPr>
            <a:endParaRPr lang="en-US" altLang="zh-CN" dirty="0" smtClean="0"/>
          </a:p>
          <a:p>
            <a:pPr>
              <a:lnSpc>
                <a:spcPts val="1666"/>
              </a:lnSpc>
              <a:tabLst>
                <a:tab pos="345196" algn="l"/>
                <a:tab pos="400873" algn="l"/>
                <a:tab pos="634716" algn="l"/>
                <a:tab pos="1469868" algn="l"/>
                <a:tab pos="2850652" algn="l"/>
                <a:tab pos="7026412"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To</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Apple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HTML5</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is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complement</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to</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the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curated</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App</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Store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model,</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providing</a:t>
            </a:r>
          </a:p>
          <a:p>
            <a:pPr>
              <a:lnSpc>
                <a:spcPts val="1578"/>
              </a:lnSpc>
              <a:tabLst>
                <a:tab pos="345196" algn="l"/>
                <a:tab pos="400873" algn="l"/>
                <a:tab pos="634716" algn="l"/>
                <a:tab pos="1469868" algn="l"/>
                <a:tab pos="2850652" algn="l"/>
                <a:tab pos="7026412"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developers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with</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liberty</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and</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an</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open</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architecture.</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017"/>
              </a:lnSpc>
              <a:tabLst>
                <a:tab pos="345196" algn="l"/>
                <a:tab pos="400873" algn="l"/>
                <a:tab pos="634716" algn="l"/>
                <a:tab pos="1469868" algn="l"/>
                <a:tab pos="2850652" algn="l"/>
                <a:tab pos="7026412"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Near</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future</a:t>
            </a:r>
          </a:p>
          <a:p>
            <a:pPr>
              <a:lnSpc>
                <a:spcPts val="877"/>
              </a:lnSpc>
            </a:pPr>
            <a:endParaRPr lang="en-US" altLang="zh-CN" dirty="0" smtClean="0"/>
          </a:p>
          <a:p>
            <a:pPr>
              <a:lnSpc>
                <a:spcPts val="877"/>
              </a:lnSpc>
            </a:pPr>
            <a:endParaRPr lang="en-US" altLang="zh-CN" dirty="0" smtClean="0"/>
          </a:p>
          <a:p>
            <a:pPr>
              <a:lnSpc>
                <a:spcPts val="2367"/>
              </a:lnSpc>
              <a:tabLst>
                <a:tab pos="345196" algn="l"/>
                <a:tab pos="400873" algn="l"/>
                <a:tab pos="634716" algn="l"/>
                <a:tab pos="1469868" algn="l"/>
                <a:tab pos="2850652" algn="l"/>
                <a:tab pos="7026412"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Long-term</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vision:</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promoting</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open</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standards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will</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prevent</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other</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players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from</a:t>
            </a:r>
          </a:p>
          <a:p>
            <a:pPr>
              <a:lnSpc>
                <a:spcPts val="1666"/>
              </a:lnSpc>
              <a:tabLst>
                <a:tab pos="345196" algn="l"/>
                <a:tab pos="400873" algn="l"/>
                <a:tab pos="634716" algn="l"/>
                <a:tab pos="1469868" algn="l"/>
                <a:tab pos="2850652" algn="l"/>
                <a:tab pos="7026412" algn="l"/>
              </a:tabLst>
            </a:pPr>
            <a:r>
              <a:rPr lang="en-US" altLang="zh-CN" dirty="0" smtClean="0"/>
              <a:t>			</a:t>
            </a:r>
            <a:r>
              <a:rPr lang="en-US" altLang="zh-CN" sz="1400" b="1" dirty="0" smtClean="0">
                <a:solidFill>
                  <a:srgbClr val="666666"/>
                </a:solidFill>
                <a:latin typeface="Times New Roman" pitchFamily="18" charset="0"/>
                <a:cs typeface="Times New Roman" pitchFamily="18" charset="0"/>
              </a:rPr>
              <a:t>excluding</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Apple,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Microsoft</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did</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with</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its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Office</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proprietary</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formats.</a:t>
            </a:r>
          </a:p>
          <a:p>
            <a:pPr>
              <a:lnSpc>
                <a:spcPts val="1403"/>
              </a:lnSpc>
              <a:tabLst>
                <a:tab pos="345196" algn="l"/>
                <a:tab pos="400873" algn="l"/>
                <a:tab pos="634716" algn="l"/>
                <a:tab pos="1469868" algn="l"/>
                <a:tab pos="2850652" algn="l"/>
                <a:tab pos="7026412" algn="l"/>
              </a:tabLst>
            </a:pPr>
            <a:r>
              <a:rPr lang="en-US" altLang="zh-CN" dirty="0" smtClean="0"/>
              <a:t>						</a:t>
            </a:r>
            <a:r>
              <a:rPr lang="en-US" altLang="zh-CN" sz="900" dirty="0" smtClean="0">
                <a:solidFill>
                  <a:srgbClr val="B2B2B2"/>
                </a:solidFill>
                <a:latin typeface="Times New Roman" pitchFamily="18" charset="0"/>
                <a:cs typeface="Times New Roman" pitchFamily="18" charset="0"/>
              </a:rPr>
              <a:t>..…….</a:t>
            </a:r>
          </a:p>
        </p:txBody>
      </p:sp>
      <p:sp>
        <p:nvSpPr>
          <p:cNvPr id="13" name="投影片編號版面配置區 12"/>
          <p:cNvSpPr>
            <a:spLocks noGrp="1"/>
          </p:cNvSpPr>
          <p:nvPr>
            <p:ph type="sldNum" sz="quarter" idx="12"/>
          </p:nvPr>
        </p:nvSpPr>
        <p:spPr/>
        <p:txBody>
          <a:bodyPr/>
          <a:lstStyle/>
          <a:p>
            <a:pPr>
              <a:defRPr/>
            </a:pPr>
            <a:fld id="{8278A42D-3233-4C27-8266-CD8F709F771F}" type="slidenum">
              <a:rPr lang="en-US" altLang="zh-TW" smtClean="0"/>
              <a:pPr>
                <a:defRPr/>
              </a:pPr>
              <a:t>90</a:t>
            </a:fld>
            <a:endParaRPr lang="en-US" altLang="zh-TW"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1688662" y="3244478"/>
            <a:ext cx="5886084" cy="852928"/>
          </a:xfrm>
          <a:custGeom>
            <a:avLst/>
            <a:gdLst>
              <a:gd name="connsiteX0" fmla="*/ 12700 w 6883448"/>
              <a:gd name="connsiteY0" fmla="*/ 165103 h 939800"/>
              <a:gd name="connsiteX1" fmla="*/ 12700 w 6883448"/>
              <a:gd name="connsiteY1" fmla="*/ 165103 h 939800"/>
              <a:gd name="connsiteX2" fmla="*/ 165103 w 6883448"/>
              <a:gd name="connsiteY2" fmla="*/ 12700 h 939800"/>
              <a:gd name="connsiteX3" fmla="*/ 6718344 w 6883448"/>
              <a:gd name="connsiteY3" fmla="*/ 12700 h 939800"/>
              <a:gd name="connsiteX4" fmla="*/ 6718344 w 6883448"/>
              <a:gd name="connsiteY4" fmla="*/ 12700 h 939800"/>
              <a:gd name="connsiteX5" fmla="*/ 6870747 w 6883448"/>
              <a:gd name="connsiteY5" fmla="*/ 165103 h 939800"/>
              <a:gd name="connsiteX6" fmla="*/ 6870747 w 6883448"/>
              <a:gd name="connsiteY6" fmla="*/ 165103 h 939800"/>
              <a:gd name="connsiteX7" fmla="*/ 6870747 w 6883448"/>
              <a:gd name="connsiteY7" fmla="*/ 774696 h 939800"/>
              <a:gd name="connsiteX8" fmla="*/ 6870747 w 6883448"/>
              <a:gd name="connsiteY8" fmla="*/ 774696 h 939800"/>
              <a:gd name="connsiteX9" fmla="*/ 6718344 w 6883448"/>
              <a:gd name="connsiteY9" fmla="*/ 927100 h 939800"/>
              <a:gd name="connsiteX10" fmla="*/ 6718344 w 6883448"/>
              <a:gd name="connsiteY10" fmla="*/ 927100 h 939800"/>
              <a:gd name="connsiteX11" fmla="*/ 165103 w 6883448"/>
              <a:gd name="connsiteY11" fmla="*/ 927100 h 939800"/>
              <a:gd name="connsiteX12" fmla="*/ 165103 w 6883448"/>
              <a:gd name="connsiteY12" fmla="*/ 927100 h 939800"/>
              <a:gd name="connsiteX13" fmla="*/ 12700 w 6883448"/>
              <a:gd name="connsiteY13" fmla="*/ 774696 h 939800"/>
              <a:gd name="connsiteX14" fmla="*/ 12700 w 6883448"/>
              <a:gd name="connsiteY14" fmla="*/ 774696 h 939800"/>
              <a:gd name="connsiteX15" fmla="*/ 12700 w 6883448"/>
              <a:gd name="connsiteY15" fmla="*/ 165103 h 9398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6883448" h="939800">
                <a:moveTo>
                  <a:pt x="12700" y="165103"/>
                </a:moveTo>
                <a:lnTo>
                  <a:pt x="12700" y="165103"/>
                </a:lnTo>
                <a:cubicBezTo>
                  <a:pt x="12700" y="80933"/>
                  <a:pt x="80933" y="12700"/>
                  <a:pt x="165103" y="12700"/>
                </a:cubicBezTo>
                <a:lnTo>
                  <a:pt x="6718344" y="12700"/>
                </a:lnTo>
                <a:lnTo>
                  <a:pt x="6718344" y="12700"/>
                </a:lnTo>
                <a:cubicBezTo>
                  <a:pt x="6802515" y="12700"/>
                  <a:pt x="6870747" y="80933"/>
                  <a:pt x="6870747" y="165103"/>
                </a:cubicBezTo>
                <a:cubicBezTo>
                  <a:pt x="6870747" y="165103"/>
                  <a:pt x="6870747" y="165103"/>
                  <a:pt x="6870747" y="165103"/>
                </a:cubicBezTo>
                <a:lnTo>
                  <a:pt x="6870747" y="774696"/>
                </a:lnTo>
                <a:lnTo>
                  <a:pt x="6870747" y="774696"/>
                </a:lnTo>
                <a:cubicBezTo>
                  <a:pt x="6870747" y="858866"/>
                  <a:pt x="6802515" y="927100"/>
                  <a:pt x="6718344" y="927100"/>
                </a:cubicBezTo>
                <a:cubicBezTo>
                  <a:pt x="6718344" y="927100"/>
                  <a:pt x="6718344" y="927100"/>
                  <a:pt x="6718344" y="927100"/>
                </a:cubicBezTo>
                <a:lnTo>
                  <a:pt x="165103" y="927100"/>
                </a:lnTo>
                <a:lnTo>
                  <a:pt x="165103" y="927100"/>
                </a:lnTo>
                <a:cubicBezTo>
                  <a:pt x="80933" y="927100"/>
                  <a:pt x="12700" y="858866"/>
                  <a:pt x="12700" y="774696"/>
                </a:cubicBezTo>
                <a:cubicBezTo>
                  <a:pt x="12700" y="774696"/>
                  <a:pt x="12700" y="774696"/>
                  <a:pt x="12700" y="774696"/>
                </a:cubicBezTo>
                <a:lnTo>
                  <a:pt x="12700" y="165103"/>
                </a:lnTo>
              </a:path>
            </a:pathLst>
          </a:custGeom>
          <a:solidFill>
            <a:srgbClr val="000000">
              <a:alpha val="0"/>
            </a:srgbClr>
          </a:solidFill>
          <a:ln w="25400">
            <a:solidFill>
              <a:srgbClr val="EC008C">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7265245" y="299678"/>
            <a:ext cx="1227164" cy="772245"/>
          </a:xfrm>
          <a:prstGeom prst="rect">
            <a:avLst/>
          </a:prstGeom>
          <a:noFill/>
        </p:spPr>
      </p:pic>
      <p:pic>
        <p:nvPicPr>
          <p:cNvPr id="6" name="Picture 3"/>
          <p:cNvPicPr>
            <a:picLocks noChangeAspect="1" noChangeArrowheads="1"/>
          </p:cNvPicPr>
          <p:nvPr/>
        </p:nvPicPr>
        <p:blipFill>
          <a:blip r:embed="rId4" cstate="print"/>
          <a:srcRect/>
          <a:stretch>
            <a:fillRect/>
          </a:stretch>
        </p:blipFill>
        <p:spPr bwMode="auto">
          <a:xfrm>
            <a:off x="7276105" y="6316276"/>
            <a:ext cx="499553" cy="207469"/>
          </a:xfrm>
          <a:prstGeom prst="rect">
            <a:avLst/>
          </a:prstGeom>
          <a:noFill/>
        </p:spPr>
      </p:pic>
      <p:sp>
        <p:nvSpPr>
          <p:cNvPr id="2" name="TextBox 1"/>
          <p:cNvSpPr txBox="1"/>
          <p:nvPr/>
        </p:nvSpPr>
        <p:spPr>
          <a:xfrm>
            <a:off x="5527667" y="6373906"/>
            <a:ext cx="1686359"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June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v1.0</a:t>
            </a:r>
          </a:p>
        </p:txBody>
      </p:sp>
      <p:sp>
        <p:nvSpPr>
          <p:cNvPr id="7" name="TextBox 1"/>
          <p:cNvSpPr txBox="1"/>
          <p:nvPr/>
        </p:nvSpPr>
        <p:spPr>
          <a:xfrm>
            <a:off x="8144893" y="6281697"/>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32</a:t>
            </a:r>
          </a:p>
        </p:txBody>
      </p:sp>
      <p:sp>
        <p:nvSpPr>
          <p:cNvPr id="8" name="TextBox 1"/>
          <p:cNvSpPr txBox="1"/>
          <p:nvPr/>
        </p:nvSpPr>
        <p:spPr>
          <a:xfrm>
            <a:off x="738470" y="6281697"/>
            <a:ext cx="4294445" cy="245663"/>
          </a:xfrm>
          <a:prstGeom prst="rect">
            <a:avLst/>
          </a:prstGeom>
          <a:noFill/>
        </p:spPr>
        <p:txBody>
          <a:bodyPr wrap="none" lIns="0" tIns="0" rIns="0" bIns="40087" rtlCol="0">
            <a:spAutoFit/>
          </a:bodyPr>
          <a:lstStyle/>
          <a:p>
            <a:pPr>
              <a:lnSpc>
                <a:spcPts val="701"/>
              </a:lnSpc>
            </a:pPr>
            <a:r>
              <a:rPr lang="en-US" altLang="zh-CN" sz="700" dirty="0" smtClean="0">
                <a:solidFill>
                  <a:srgbClr val="666666"/>
                </a:solidFill>
                <a:latin typeface="Times New Roman" pitchFamily="18" charset="0"/>
                <a:cs typeface="Times New Roman" pitchFamily="18" charset="0"/>
              </a:rPr>
              <a:t>From</a:t>
            </a:r>
            <a:r>
              <a:rPr lang="en-US" altLang="zh-CN" sz="700" dirty="0" smtClean="0">
                <a:latin typeface="Times New Roman" pitchFamily="18" charset="0"/>
                <a:cs typeface="Times New Roman" pitchFamily="18" charset="0"/>
              </a:rPr>
              <a:t> </a:t>
            </a:r>
            <a:r>
              <a:rPr lang="en-US" altLang="zh-CN" sz="700" u="sng" dirty="0" smtClean="0">
                <a:solidFill>
                  <a:srgbClr val="8C8C8C"/>
                </a:solidFill>
                <a:latin typeface="Times New Roman" pitchFamily="18" charset="0"/>
                <a:cs typeface="Times New Roman" pitchFamily="18" charset="0"/>
              </a:rPr>
              <a:t>Wikipedia</a:t>
            </a:r>
            <a:r>
              <a:rPr lang="en-US" altLang="zh-CN" sz="700" dirty="0" smtClean="0">
                <a:solidFill>
                  <a:srgbClr val="666666"/>
                </a:solidFill>
                <a:latin typeface="Times New Roman" pitchFamily="18" charset="0"/>
                <a:cs typeface="Times New Roman" pitchFamily="18" charset="0"/>
              </a:rPr>
              <a:t>:</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a:t>
            </a:r>
            <a:r>
              <a:rPr lang="en-US" altLang="zh-CN" sz="700" i="1" dirty="0" smtClean="0">
                <a:solidFill>
                  <a:srgbClr val="666666"/>
                </a:solidFill>
                <a:latin typeface="Times New Roman" pitchFamily="18" charset="0"/>
                <a:cs typeface="Times New Roman" pitchFamily="18" charset="0"/>
              </a:rPr>
              <a:t>Cloud</a:t>
            </a:r>
            <a:r>
              <a:rPr lang="en-US" altLang="zh-CN" sz="700" dirty="0" smtClean="0">
                <a:latin typeface="Times New Roman" pitchFamily="18" charset="0"/>
                <a:cs typeface="Times New Roman" pitchFamily="18" charset="0"/>
              </a:rPr>
              <a:t> </a:t>
            </a:r>
            <a:r>
              <a:rPr lang="en-US" altLang="zh-CN" sz="700" i="1" dirty="0" smtClean="0">
                <a:solidFill>
                  <a:srgbClr val="666666"/>
                </a:solidFill>
                <a:latin typeface="Times New Roman" pitchFamily="18" charset="0"/>
                <a:cs typeface="Times New Roman" pitchFamily="18" charset="0"/>
              </a:rPr>
              <a:t>computing</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is</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Internet-based</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computing,</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whereby</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shared</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resources,</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software,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and</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information</a:t>
            </a:r>
          </a:p>
          <a:p>
            <a:pPr>
              <a:lnSpc>
                <a:spcPts val="877"/>
              </a:lnSpc>
            </a:pPr>
            <a:r>
              <a:rPr lang="en-US" altLang="zh-CN" sz="700" dirty="0" smtClean="0">
                <a:solidFill>
                  <a:srgbClr val="666666"/>
                </a:solidFill>
                <a:latin typeface="Times New Roman" pitchFamily="18" charset="0"/>
                <a:cs typeface="Times New Roman" pitchFamily="18" charset="0"/>
              </a:rPr>
              <a:t>are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provided</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to</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computers</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and</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other</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devices</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on</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demand,</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like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the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electricity</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grid.”</a:t>
            </a:r>
          </a:p>
        </p:txBody>
      </p:sp>
      <p:sp>
        <p:nvSpPr>
          <p:cNvPr id="9" name="TextBox 1"/>
          <p:cNvSpPr txBox="1"/>
          <p:nvPr/>
        </p:nvSpPr>
        <p:spPr>
          <a:xfrm>
            <a:off x="1281463" y="899032"/>
            <a:ext cx="7412286" cy="5567633"/>
          </a:xfrm>
          <a:prstGeom prst="rect">
            <a:avLst/>
          </a:prstGeom>
          <a:noFill/>
        </p:spPr>
        <p:txBody>
          <a:bodyPr wrap="none" lIns="0" tIns="0" rIns="0" bIns="40087" rtlCol="0">
            <a:spAutoFit/>
          </a:bodyPr>
          <a:lstStyle/>
          <a:p>
            <a:pPr>
              <a:lnSpc>
                <a:spcPts val="2718"/>
              </a:lnSpc>
              <a:tabLst>
                <a:tab pos="1068995" algn="l"/>
                <a:tab pos="1503274" algn="l"/>
                <a:tab pos="7026412" algn="l"/>
              </a:tabLst>
            </a:pPr>
            <a:r>
              <a:rPr lang="en-US" altLang="zh-CN" sz="2500" b="1" dirty="0" smtClean="0">
                <a:solidFill>
                  <a:srgbClr val="666666"/>
                </a:solidFill>
                <a:latin typeface="Times New Roman" pitchFamily="18" charset="0"/>
                <a:cs typeface="Times New Roman" pitchFamily="18" charset="0"/>
              </a:rPr>
              <a:t>Step</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#7:</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Think</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different</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3156"/>
              </a:lnSpc>
              <a:tabLst>
                <a:tab pos="1068995" algn="l"/>
                <a:tab pos="1503274" algn="l"/>
                <a:tab pos="7026412" algn="l"/>
              </a:tabLst>
            </a:pPr>
            <a:r>
              <a:rPr lang="en-US" altLang="zh-CN" dirty="0" smtClean="0"/>
              <a:t>	</a:t>
            </a:r>
            <a:r>
              <a:rPr lang="en-US" altLang="zh-CN" sz="2500" b="1" dirty="0" smtClean="0">
                <a:solidFill>
                  <a:srgbClr val="EC008C"/>
                </a:solidFill>
                <a:latin typeface="Times New Roman" pitchFamily="18" charset="0"/>
                <a:cs typeface="Times New Roman" pitchFamily="18" charset="0"/>
              </a:rPr>
              <a:t>Apple</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uses</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the</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cloud</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to</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foster</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a</a:t>
            </a:r>
          </a:p>
          <a:p>
            <a:pPr>
              <a:lnSpc>
                <a:spcPts val="2981"/>
              </a:lnSpc>
              <a:tabLst>
                <a:tab pos="1068995" algn="l"/>
                <a:tab pos="1503274" algn="l"/>
                <a:tab pos="7026412" algn="l"/>
              </a:tabLst>
            </a:pPr>
            <a:r>
              <a:rPr lang="en-US" altLang="zh-CN" dirty="0" smtClean="0"/>
              <a:t>		</a:t>
            </a:r>
            <a:r>
              <a:rPr lang="en-US" altLang="zh-CN" sz="2500" b="1" dirty="0" smtClean="0">
                <a:solidFill>
                  <a:srgbClr val="EC008C"/>
                </a:solidFill>
                <a:latin typeface="Times New Roman" pitchFamily="18" charset="0"/>
                <a:cs typeface="Times New Roman" pitchFamily="18" charset="0"/>
              </a:rPr>
              <a:t>new</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computing</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paradigm.</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841"/>
              </a:lnSpc>
              <a:tabLst>
                <a:tab pos="1068995" algn="l"/>
                <a:tab pos="1503274" algn="l"/>
                <a:tab pos="7026412" algn="l"/>
              </a:tabLst>
            </a:pPr>
            <a:r>
              <a:rPr lang="en-US" altLang="zh-CN" dirty="0" smtClean="0"/>
              <a:t>			</a:t>
            </a:r>
            <a:r>
              <a:rPr lang="en-US" altLang="zh-CN" sz="900" dirty="0" smtClean="0">
                <a:solidFill>
                  <a:srgbClr val="B2B2B2"/>
                </a:solidFill>
                <a:latin typeface="Times New Roman" pitchFamily="18" charset="0"/>
                <a:cs typeface="Times New Roman" pitchFamily="18" charset="0"/>
              </a:rPr>
              <a:t>..…….</a:t>
            </a:r>
          </a:p>
        </p:txBody>
      </p:sp>
      <p:sp>
        <p:nvSpPr>
          <p:cNvPr id="12" name="投影片編號版面配置區 11"/>
          <p:cNvSpPr>
            <a:spLocks noGrp="1"/>
          </p:cNvSpPr>
          <p:nvPr>
            <p:ph type="sldNum" sz="quarter" idx="12"/>
          </p:nvPr>
        </p:nvSpPr>
        <p:spPr/>
        <p:txBody>
          <a:bodyPr/>
          <a:lstStyle/>
          <a:p>
            <a:pPr>
              <a:defRPr/>
            </a:pPr>
            <a:fld id="{8278A42D-3233-4C27-8266-CD8F709F771F}" type="slidenum">
              <a:rPr lang="en-US" altLang="zh-TW" smtClean="0"/>
              <a:pPr>
                <a:defRPr/>
              </a:pPr>
              <a:t>91</a:t>
            </a:fld>
            <a:endParaRPr lang="en-US" altLang="zh-TW"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5648479" y="2241712"/>
            <a:ext cx="1930318" cy="556544"/>
          </a:xfrm>
          <a:custGeom>
            <a:avLst/>
            <a:gdLst>
              <a:gd name="connsiteX0" fmla="*/ 12700 w 2257400"/>
              <a:gd name="connsiteY0" fmla="*/ 110672 h 613229"/>
              <a:gd name="connsiteX1" fmla="*/ 12700 w 2257400"/>
              <a:gd name="connsiteY1" fmla="*/ 110672 h 613229"/>
              <a:gd name="connsiteX2" fmla="*/ 110673 w 2257400"/>
              <a:gd name="connsiteY2" fmla="*/ 12700 h 613229"/>
              <a:gd name="connsiteX3" fmla="*/ 2146727 w 2257400"/>
              <a:gd name="connsiteY3" fmla="*/ 12700 h 613229"/>
              <a:gd name="connsiteX4" fmla="*/ 2146727 w 2257400"/>
              <a:gd name="connsiteY4" fmla="*/ 12700 h 613229"/>
              <a:gd name="connsiteX5" fmla="*/ 2244700 w 2257400"/>
              <a:gd name="connsiteY5" fmla="*/ 110672 h 613229"/>
              <a:gd name="connsiteX6" fmla="*/ 2244700 w 2257400"/>
              <a:gd name="connsiteY6" fmla="*/ 110672 h 613229"/>
              <a:gd name="connsiteX7" fmla="*/ 2244700 w 2257400"/>
              <a:gd name="connsiteY7" fmla="*/ 502555 h 613229"/>
              <a:gd name="connsiteX8" fmla="*/ 2244700 w 2257400"/>
              <a:gd name="connsiteY8" fmla="*/ 502555 h 613229"/>
              <a:gd name="connsiteX9" fmla="*/ 2146727 w 2257400"/>
              <a:gd name="connsiteY9" fmla="*/ 600528 h 613229"/>
              <a:gd name="connsiteX10" fmla="*/ 2146727 w 2257400"/>
              <a:gd name="connsiteY10" fmla="*/ 600528 h 613229"/>
              <a:gd name="connsiteX11" fmla="*/ 110673 w 2257400"/>
              <a:gd name="connsiteY11" fmla="*/ 600528 h 613229"/>
              <a:gd name="connsiteX12" fmla="*/ 110673 w 2257400"/>
              <a:gd name="connsiteY12" fmla="*/ 600528 h 613229"/>
              <a:gd name="connsiteX13" fmla="*/ 12700 w 2257400"/>
              <a:gd name="connsiteY13" fmla="*/ 502555 h 613229"/>
              <a:gd name="connsiteX14" fmla="*/ 12700 w 2257400"/>
              <a:gd name="connsiteY14" fmla="*/ 502555 h 613229"/>
              <a:gd name="connsiteX15" fmla="*/ 12700 w 2257400"/>
              <a:gd name="connsiteY15" fmla="*/ 110672 h 61322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257400" h="613229">
                <a:moveTo>
                  <a:pt x="12700" y="110672"/>
                </a:moveTo>
                <a:lnTo>
                  <a:pt x="12700" y="110672"/>
                </a:lnTo>
                <a:cubicBezTo>
                  <a:pt x="12700" y="56563"/>
                  <a:pt x="56563" y="12700"/>
                  <a:pt x="110673" y="12700"/>
                </a:cubicBezTo>
                <a:lnTo>
                  <a:pt x="2146727" y="12700"/>
                </a:lnTo>
                <a:lnTo>
                  <a:pt x="2146727" y="12700"/>
                </a:lnTo>
                <a:cubicBezTo>
                  <a:pt x="2200836" y="12700"/>
                  <a:pt x="2244700" y="56563"/>
                  <a:pt x="2244700" y="110672"/>
                </a:cubicBezTo>
                <a:cubicBezTo>
                  <a:pt x="2244700" y="110672"/>
                  <a:pt x="2244700" y="110672"/>
                  <a:pt x="2244700" y="110672"/>
                </a:cubicBezTo>
                <a:lnTo>
                  <a:pt x="2244700" y="502555"/>
                </a:lnTo>
                <a:lnTo>
                  <a:pt x="2244700" y="502555"/>
                </a:lnTo>
                <a:cubicBezTo>
                  <a:pt x="2244700" y="556664"/>
                  <a:pt x="2200836" y="600528"/>
                  <a:pt x="2146727" y="600528"/>
                </a:cubicBezTo>
                <a:cubicBezTo>
                  <a:pt x="2146727" y="600528"/>
                  <a:pt x="2146727" y="600528"/>
                  <a:pt x="2146727" y="600528"/>
                </a:cubicBezTo>
                <a:lnTo>
                  <a:pt x="110673" y="600528"/>
                </a:lnTo>
                <a:lnTo>
                  <a:pt x="110673" y="600528"/>
                </a:lnTo>
                <a:cubicBezTo>
                  <a:pt x="56563" y="600528"/>
                  <a:pt x="12700" y="556664"/>
                  <a:pt x="12700" y="502555"/>
                </a:cubicBezTo>
                <a:cubicBezTo>
                  <a:pt x="12700" y="502555"/>
                  <a:pt x="12700" y="502555"/>
                  <a:pt x="12700" y="502555"/>
                </a:cubicBezTo>
                <a:lnTo>
                  <a:pt x="12700" y="110672"/>
                </a:lnTo>
              </a:path>
            </a:pathLst>
          </a:custGeom>
          <a:solidFill>
            <a:srgbClr val="000000">
              <a:alpha val="0"/>
            </a:srgbClr>
          </a:solidFill>
          <a:ln w="25400">
            <a:solidFill>
              <a:srgbClr val="EC008C">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5" name="Freeform 3"/>
          <p:cNvSpPr/>
          <p:nvPr/>
        </p:nvSpPr>
        <p:spPr>
          <a:xfrm>
            <a:off x="5648479" y="3557379"/>
            <a:ext cx="1930318" cy="556544"/>
          </a:xfrm>
          <a:custGeom>
            <a:avLst/>
            <a:gdLst>
              <a:gd name="connsiteX0" fmla="*/ 12700 w 2257400"/>
              <a:gd name="connsiteY0" fmla="*/ 110673 h 613229"/>
              <a:gd name="connsiteX1" fmla="*/ 12700 w 2257400"/>
              <a:gd name="connsiteY1" fmla="*/ 110673 h 613229"/>
              <a:gd name="connsiteX2" fmla="*/ 110673 w 2257400"/>
              <a:gd name="connsiteY2" fmla="*/ 12700 h 613229"/>
              <a:gd name="connsiteX3" fmla="*/ 2146727 w 2257400"/>
              <a:gd name="connsiteY3" fmla="*/ 12700 h 613229"/>
              <a:gd name="connsiteX4" fmla="*/ 2146727 w 2257400"/>
              <a:gd name="connsiteY4" fmla="*/ 12700 h 613229"/>
              <a:gd name="connsiteX5" fmla="*/ 2244700 w 2257400"/>
              <a:gd name="connsiteY5" fmla="*/ 110673 h 613229"/>
              <a:gd name="connsiteX6" fmla="*/ 2244700 w 2257400"/>
              <a:gd name="connsiteY6" fmla="*/ 110673 h 613229"/>
              <a:gd name="connsiteX7" fmla="*/ 2244700 w 2257400"/>
              <a:gd name="connsiteY7" fmla="*/ 502556 h 613229"/>
              <a:gd name="connsiteX8" fmla="*/ 2244700 w 2257400"/>
              <a:gd name="connsiteY8" fmla="*/ 502556 h 613229"/>
              <a:gd name="connsiteX9" fmla="*/ 2146727 w 2257400"/>
              <a:gd name="connsiteY9" fmla="*/ 600529 h 613229"/>
              <a:gd name="connsiteX10" fmla="*/ 2146727 w 2257400"/>
              <a:gd name="connsiteY10" fmla="*/ 600529 h 613229"/>
              <a:gd name="connsiteX11" fmla="*/ 110673 w 2257400"/>
              <a:gd name="connsiteY11" fmla="*/ 600529 h 613229"/>
              <a:gd name="connsiteX12" fmla="*/ 110673 w 2257400"/>
              <a:gd name="connsiteY12" fmla="*/ 600529 h 613229"/>
              <a:gd name="connsiteX13" fmla="*/ 12700 w 2257400"/>
              <a:gd name="connsiteY13" fmla="*/ 502556 h 613229"/>
              <a:gd name="connsiteX14" fmla="*/ 12700 w 2257400"/>
              <a:gd name="connsiteY14" fmla="*/ 502556 h 613229"/>
              <a:gd name="connsiteX15" fmla="*/ 12700 w 2257400"/>
              <a:gd name="connsiteY15" fmla="*/ 110673 h 61322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257400" h="613229">
                <a:moveTo>
                  <a:pt x="12700" y="110673"/>
                </a:moveTo>
                <a:lnTo>
                  <a:pt x="12700" y="110673"/>
                </a:lnTo>
                <a:cubicBezTo>
                  <a:pt x="12700" y="56563"/>
                  <a:pt x="56563" y="12700"/>
                  <a:pt x="110673" y="12700"/>
                </a:cubicBezTo>
                <a:lnTo>
                  <a:pt x="2146727" y="12700"/>
                </a:lnTo>
                <a:lnTo>
                  <a:pt x="2146727" y="12700"/>
                </a:lnTo>
                <a:cubicBezTo>
                  <a:pt x="2200836" y="12700"/>
                  <a:pt x="2244700" y="56563"/>
                  <a:pt x="2244700" y="110673"/>
                </a:cubicBezTo>
                <a:cubicBezTo>
                  <a:pt x="2244700" y="110673"/>
                  <a:pt x="2244700" y="110673"/>
                  <a:pt x="2244700" y="110673"/>
                </a:cubicBezTo>
                <a:lnTo>
                  <a:pt x="2244700" y="502556"/>
                </a:lnTo>
                <a:lnTo>
                  <a:pt x="2244700" y="502556"/>
                </a:lnTo>
                <a:cubicBezTo>
                  <a:pt x="2244700" y="556665"/>
                  <a:pt x="2200836" y="600529"/>
                  <a:pt x="2146727" y="600529"/>
                </a:cubicBezTo>
                <a:cubicBezTo>
                  <a:pt x="2146727" y="600529"/>
                  <a:pt x="2146727" y="600529"/>
                  <a:pt x="2146727" y="600529"/>
                </a:cubicBezTo>
                <a:lnTo>
                  <a:pt x="110673" y="600529"/>
                </a:lnTo>
                <a:lnTo>
                  <a:pt x="110673" y="600529"/>
                </a:lnTo>
                <a:cubicBezTo>
                  <a:pt x="56563" y="600529"/>
                  <a:pt x="12700" y="556665"/>
                  <a:pt x="12700" y="502556"/>
                </a:cubicBezTo>
                <a:cubicBezTo>
                  <a:pt x="12700" y="502556"/>
                  <a:pt x="12700" y="502556"/>
                  <a:pt x="12700" y="502556"/>
                </a:cubicBezTo>
                <a:lnTo>
                  <a:pt x="12700" y="110673"/>
                </a:lnTo>
              </a:path>
            </a:pathLst>
          </a:custGeom>
          <a:solidFill>
            <a:srgbClr val="000000">
              <a:alpha val="0"/>
            </a:srgbClr>
          </a:solidFill>
          <a:ln w="25400">
            <a:solidFill>
              <a:srgbClr val="303188">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6" name="Freeform 3"/>
          <p:cNvSpPr/>
          <p:nvPr/>
        </p:nvSpPr>
        <p:spPr>
          <a:xfrm>
            <a:off x="5648479" y="4873047"/>
            <a:ext cx="1930318" cy="556543"/>
          </a:xfrm>
          <a:custGeom>
            <a:avLst/>
            <a:gdLst>
              <a:gd name="connsiteX0" fmla="*/ 12700 w 2257400"/>
              <a:gd name="connsiteY0" fmla="*/ 110672 h 613228"/>
              <a:gd name="connsiteX1" fmla="*/ 12700 w 2257400"/>
              <a:gd name="connsiteY1" fmla="*/ 110672 h 613228"/>
              <a:gd name="connsiteX2" fmla="*/ 110673 w 2257400"/>
              <a:gd name="connsiteY2" fmla="*/ 12700 h 613228"/>
              <a:gd name="connsiteX3" fmla="*/ 2146727 w 2257400"/>
              <a:gd name="connsiteY3" fmla="*/ 12700 h 613228"/>
              <a:gd name="connsiteX4" fmla="*/ 2146727 w 2257400"/>
              <a:gd name="connsiteY4" fmla="*/ 12700 h 613228"/>
              <a:gd name="connsiteX5" fmla="*/ 2244700 w 2257400"/>
              <a:gd name="connsiteY5" fmla="*/ 110672 h 613228"/>
              <a:gd name="connsiteX6" fmla="*/ 2244700 w 2257400"/>
              <a:gd name="connsiteY6" fmla="*/ 110672 h 613228"/>
              <a:gd name="connsiteX7" fmla="*/ 2244700 w 2257400"/>
              <a:gd name="connsiteY7" fmla="*/ 502555 h 613228"/>
              <a:gd name="connsiteX8" fmla="*/ 2244700 w 2257400"/>
              <a:gd name="connsiteY8" fmla="*/ 502555 h 613228"/>
              <a:gd name="connsiteX9" fmla="*/ 2146727 w 2257400"/>
              <a:gd name="connsiteY9" fmla="*/ 600528 h 613228"/>
              <a:gd name="connsiteX10" fmla="*/ 2146727 w 2257400"/>
              <a:gd name="connsiteY10" fmla="*/ 600528 h 613228"/>
              <a:gd name="connsiteX11" fmla="*/ 110673 w 2257400"/>
              <a:gd name="connsiteY11" fmla="*/ 600528 h 613228"/>
              <a:gd name="connsiteX12" fmla="*/ 110673 w 2257400"/>
              <a:gd name="connsiteY12" fmla="*/ 600528 h 613228"/>
              <a:gd name="connsiteX13" fmla="*/ 12700 w 2257400"/>
              <a:gd name="connsiteY13" fmla="*/ 502555 h 613228"/>
              <a:gd name="connsiteX14" fmla="*/ 12700 w 2257400"/>
              <a:gd name="connsiteY14" fmla="*/ 502555 h 613228"/>
              <a:gd name="connsiteX15" fmla="*/ 12700 w 2257400"/>
              <a:gd name="connsiteY15" fmla="*/ 110672 h 61322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257400" h="613228">
                <a:moveTo>
                  <a:pt x="12700" y="110672"/>
                </a:moveTo>
                <a:lnTo>
                  <a:pt x="12700" y="110672"/>
                </a:lnTo>
                <a:cubicBezTo>
                  <a:pt x="12700" y="56563"/>
                  <a:pt x="56563" y="12700"/>
                  <a:pt x="110673" y="12700"/>
                </a:cubicBezTo>
                <a:lnTo>
                  <a:pt x="2146727" y="12700"/>
                </a:lnTo>
                <a:lnTo>
                  <a:pt x="2146727" y="12700"/>
                </a:lnTo>
                <a:cubicBezTo>
                  <a:pt x="2200836" y="12700"/>
                  <a:pt x="2244700" y="56563"/>
                  <a:pt x="2244700" y="110672"/>
                </a:cubicBezTo>
                <a:cubicBezTo>
                  <a:pt x="2244700" y="110672"/>
                  <a:pt x="2244700" y="110672"/>
                  <a:pt x="2244700" y="110672"/>
                </a:cubicBezTo>
                <a:lnTo>
                  <a:pt x="2244700" y="502555"/>
                </a:lnTo>
                <a:lnTo>
                  <a:pt x="2244700" y="502555"/>
                </a:lnTo>
                <a:cubicBezTo>
                  <a:pt x="2244700" y="556664"/>
                  <a:pt x="2200836" y="600528"/>
                  <a:pt x="2146727" y="600528"/>
                </a:cubicBezTo>
                <a:cubicBezTo>
                  <a:pt x="2146727" y="600528"/>
                  <a:pt x="2146727" y="600528"/>
                  <a:pt x="2146727" y="600528"/>
                </a:cubicBezTo>
                <a:lnTo>
                  <a:pt x="110673" y="600528"/>
                </a:lnTo>
                <a:lnTo>
                  <a:pt x="110673" y="600528"/>
                </a:lnTo>
                <a:cubicBezTo>
                  <a:pt x="56563" y="600528"/>
                  <a:pt x="12700" y="556664"/>
                  <a:pt x="12700" y="502555"/>
                </a:cubicBezTo>
                <a:cubicBezTo>
                  <a:pt x="12700" y="502555"/>
                  <a:pt x="12700" y="502555"/>
                  <a:pt x="12700" y="502555"/>
                </a:cubicBezTo>
                <a:lnTo>
                  <a:pt x="12700" y="110672"/>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7" name="Picture 3"/>
          <p:cNvPicPr>
            <a:picLocks noChangeAspect="1" noChangeArrowheads="1"/>
          </p:cNvPicPr>
          <p:nvPr/>
        </p:nvPicPr>
        <p:blipFill>
          <a:blip r:embed="rId3" cstate="print"/>
          <a:srcRect/>
          <a:stretch>
            <a:fillRect/>
          </a:stretch>
        </p:blipFill>
        <p:spPr bwMode="auto">
          <a:xfrm>
            <a:off x="1042547" y="1821116"/>
            <a:ext cx="3931268" cy="4172430"/>
          </a:xfrm>
          <a:prstGeom prst="rect">
            <a:avLst/>
          </a:prstGeom>
          <a:noFill/>
        </p:spPr>
      </p:pic>
      <p:pic>
        <p:nvPicPr>
          <p:cNvPr id="8" name="Picture 3"/>
          <p:cNvPicPr>
            <a:picLocks noChangeAspect="1" noChangeArrowheads="1"/>
          </p:cNvPicPr>
          <p:nvPr/>
        </p:nvPicPr>
        <p:blipFill>
          <a:blip r:embed="rId4" cstate="print"/>
          <a:srcRect/>
          <a:stretch>
            <a:fillRect/>
          </a:stretch>
        </p:blipFill>
        <p:spPr bwMode="auto">
          <a:xfrm>
            <a:off x="7265245" y="299678"/>
            <a:ext cx="1227164" cy="772245"/>
          </a:xfrm>
          <a:prstGeom prst="rect">
            <a:avLst/>
          </a:prstGeom>
          <a:noFill/>
        </p:spPr>
      </p:pic>
      <p:pic>
        <p:nvPicPr>
          <p:cNvPr id="9" name="Picture 3"/>
          <p:cNvPicPr>
            <a:picLocks noChangeAspect="1" noChangeArrowheads="1"/>
          </p:cNvPicPr>
          <p:nvPr/>
        </p:nvPicPr>
        <p:blipFill>
          <a:blip r:embed="rId5" cstate="print"/>
          <a:srcRect/>
          <a:stretch>
            <a:fillRect/>
          </a:stretch>
        </p:blipFill>
        <p:spPr bwMode="auto">
          <a:xfrm>
            <a:off x="7276105" y="6316276"/>
            <a:ext cx="499553" cy="207469"/>
          </a:xfrm>
          <a:prstGeom prst="rect">
            <a:avLst/>
          </a:prstGeom>
          <a:noFill/>
        </p:spPr>
      </p:pic>
      <p:sp>
        <p:nvSpPr>
          <p:cNvPr id="2" name="TextBox 1"/>
          <p:cNvSpPr txBox="1"/>
          <p:nvPr/>
        </p:nvSpPr>
        <p:spPr>
          <a:xfrm>
            <a:off x="8166613" y="6304750"/>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33</a:t>
            </a:r>
          </a:p>
        </p:txBody>
      </p:sp>
      <p:sp>
        <p:nvSpPr>
          <p:cNvPr id="10"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11" name="TextBox 1"/>
          <p:cNvSpPr txBox="1"/>
          <p:nvPr/>
        </p:nvSpPr>
        <p:spPr>
          <a:xfrm>
            <a:off x="1281463" y="899032"/>
            <a:ext cx="7412286" cy="5554809"/>
          </a:xfrm>
          <a:prstGeom prst="rect">
            <a:avLst/>
          </a:prstGeom>
          <a:noFill/>
        </p:spPr>
        <p:txBody>
          <a:bodyPr wrap="none" lIns="0" tIns="0" rIns="0" bIns="40087" rtlCol="0">
            <a:spAutoFit/>
          </a:bodyPr>
          <a:lstStyle/>
          <a:p>
            <a:pPr>
              <a:lnSpc>
                <a:spcPts val="2718"/>
              </a:lnSpc>
              <a:tabLst>
                <a:tab pos="4621174" algn="l"/>
                <a:tab pos="4665716" algn="l"/>
                <a:tab pos="4721393" algn="l"/>
                <a:tab pos="4743663" algn="l"/>
                <a:tab pos="4788205" algn="l"/>
                <a:tab pos="5200213" algn="l"/>
                <a:tab pos="7026412" algn="l"/>
              </a:tabLst>
            </a:pPr>
            <a:r>
              <a:rPr lang="en-US" altLang="zh-CN" sz="2500" b="1" dirty="0" smtClean="0">
                <a:solidFill>
                  <a:srgbClr val="666666"/>
                </a:solidFill>
                <a:latin typeface="Times New Roman" pitchFamily="18" charset="0"/>
                <a:cs typeface="Times New Roman" pitchFamily="18" charset="0"/>
              </a:rPr>
              <a:t>What</a:t>
            </a:r>
            <a:r>
              <a:rPr lang="en-US" altLang="zh-CN" sz="2500" dirty="0" smtClean="0">
                <a:latin typeface="Times New Roman" pitchFamily="18" charset="0"/>
                <a:cs typeface="Times New Roman" pitchFamily="18" charset="0"/>
              </a:rPr>
              <a:t> </a:t>
            </a:r>
            <a:r>
              <a:rPr lang="en-US" altLang="zh-CN" sz="2500" b="1" i="1" dirty="0" smtClean="0">
                <a:solidFill>
                  <a:srgbClr val="666666"/>
                </a:solidFill>
                <a:latin typeface="Times New Roman" pitchFamily="18" charset="0"/>
                <a:cs typeface="Times New Roman" pitchFamily="18" charset="0"/>
              </a:rPr>
              <a:t>was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Apple’s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vision</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of</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computing</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280"/>
              </a:lnSpc>
              <a:tabLst>
                <a:tab pos="4621174" algn="l"/>
                <a:tab pos="4665716" algn="l"/>
                <a:tab pos="4721393" algn="l"/>
                <a:tab pos="4743663" algn="l"/>
                <a:tab pos="4788205" algn="l"/>
                <a:tab pos="5200213" algn="l"/>
                <a:tab pos="7026412"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Personal</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computer</a:t>
            </a:r>
          </a:p>
          <a:p>
            <a:pPr>
              <a:lnSpc>
                <a:spcPts val="1666"/>
              </a:lnSpc>
              <a:tabLst>
                <a:tab pos="4621174" algn="l"/>
                <a:tab pos="4665716" algn="l"/>
                <a:tab pos="4721393" algn="l"/>
                <a:tab pos="4743663" algn="l"/>
                <a:tab pos="4788205" algn="l"/>
                <a:tab pos="5200213" algn="l"/>
                <a:tab pos="7026412"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only</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digital</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hub</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192"/>
              </a:lnSpc>
              <a:tabLst>
                <a:tab pos="4621174" algn="l"/>
                <a:tab pos="4665716" algn="l"/>
                <a:tab pos="4721393" algn="l"/>
                <a:tab pos="4743663" algn="l"/>
                <a:tab pos="4788205" algn="l"/>
                <a:tab pos="5200213" algn="l"/>
                <a:tab pos="7026412"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Applications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and</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UX</a:t>
            </a:r>
          </a:p>
          <a:p>
            <a:pPr>
              <a:lnSpc>
                <a:spcPts val="1666"/>
              </a:lnSpc>
              <a:tabLst>
                <a:tab pos="4621174" algn="l"/>
                <a:tab pos="4665716" algn="l"/>
                <a:tab pos="4721393" algn="l"/>
                <a:tab pos="4743663" algn="l"/>
                <a:tab pos="4788205" algn="l"/>
                <a:tab pos="5200213" algn="l"/>
                <a:tab pos="7026412"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a:t>
            </a:r>
            <a:r>
              <a:rPr lang="en-US" altLang="zh-CN" sz="1400" dirty="0" smtClean="0">
                <a:latin typeface="Times New Roman" pitchFamily="18" charset="0"/>
                <a:cs typeface="Times New Roman" pitchFamily="18" charset="0"/>
              </a:rPr>
              <a:t> </a:t>
            </a:r>
            <a:r>
              <a:rPr lang="en-US" altLang="zh-CN" sz="1400" b="1" dirty="0" smtClean="0">
                <a:solidFill>
                  <a:srgbClr val="666666"/>
                </a:solidFill>
                <a:latin typeface="Times New Roman" pitchFamily="18" charset="0"/>
                <a:cs typeface="Times New Roman" pitchFamily="18" charset="0"/>
              </a:rPr>
              <a:t>glue</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192"/>
              </a:lnSpc>
              <a:tabLst>
                <a:tab pos="4621174" algn="l"/>
                <a:tab pos="4665716" algn="l"/>
                <a:tab pos="4721393" algn="l"/>
                <a:tab pos="4743663" algn="l"/>
                <a:tab pos="4788205" algn="l"/>
                <a:tab pos="5200213" algn="l"/>
                <a:tab pos="7026412" algn="l"/>
              </a:tabLst>
            </a:pPr>
            <a:r>
              <a:rPr lang="en-US" altLang="zh-CN" dirty="0" smtClean="0"/>
              <a:t>					</a:t>
            </a:r>
            <a:r>
              <a:rPr lang="en-US" altLang="zh-CN" sz="1400" b="1" dirty="0" smtClean="0">
                <a:solidFill>
                  <a:srgbClr val="666666"/>
                </a:solidFill>
                <a:latin typeface="Times New Roman" pitchFamily="18" charset="0"/>
                <a:cs typeface="Times New Roman" pitchFamily="18" charset="0"/>
              </a:rPr>
              <a:t>Devices</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media</a:t>
            </a:r>
          </a:p>
          <a:p>
            <a:pPr>
              <a:lnSpc>
                <a:spcPts val="1578"/>
              </a:lnSpc>
              <a:tabLst>
                <a:tab pos="4621174" algn="l"/>
                <a:tab pos="4665716" algn="l"/>
                <a:tab pos="4721393" algn="l"/>
                <a:tab pos="4743663" algn="l"/>
                <a:tab pos="4788205" algn="l"/>
                <a:tab pos="5200213" algn="l"/>
                <a:tab pos="7026412"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consumption/creation</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578"/>
              </a:lnSpc>
              <a:tabLst>
                <a:tab pos="4621174" algn="l"/>
                <a:tab pos="4665716" algn="l"/>
                <a:tab pos="4721393" algn="l"/>
                <a:tab pos="4743663" algn="l"/>
                <a:tab pos="4788205" algn="l"/>
                <a:tab pos="5200213" algn="l"/>
                <a:tab pos="7026412" algn="l"/>
              </a:tabLst>
            </a:pPr>
            <a:r>
              <a:rPr lang="en-US" altLang="zh-CN" dirty="0" smtClean="0"/>
              <a:t>							</a:t>
            </a:r>
            <a:r>
              <a:rPr lang="en-US" altLang="zh-CN" sz="900" dirty="0" smtClean="0">
                <a:solidFill>
                  <a:srgbClr val="B2B2B2"/>
                </a:solidFill>
                <a:latin typeface="Times New Roman" pitchFamily="18" charset="0"/>
                <a:cs typeface="Times New Roman" pitchFamily="18" charset="0"/>
              </a:rPr>
              <a:t>..…….</a:t>
            </a:r>
          </a:p>
        </p:txBody>
      </p:sp>
      <p:sp>
        <p:nvSpPr>
          <p:cNvPr id="14" name="投影片編號版面配置區 13"/>
          <p:cNvSpPr>
            <a:spLocks noGrp="1"/>
          </p:cNvSpPr>
          <p:nvPr>
            <p:ph type="sldNum" sz="quarter" idx="12"/>
          </p:nvPr>
        </p:nvSpPr>
        <p:spPr/>
        <p:txBody>
          <a:bodyPr/>
          <a:lstStyle/>
          <a:p>
            <a:pPr>
              <a:defRPr/>
            </a:pPr>
            <a:fld id="{8278A42D-3233-4C27-8266-CD8F709F771F}" type="slidenum">
              <a:rPr lang="en-US" altLang="zh-TW" smtClean="0"/>
              <a:pPr>
                <a:defRPr/>
              </a:pPr>
              <a:t>92</a:t>
            </a:fld>
            <a:endParaRPr lang="en-US" altLang="zh-TW"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1481373" y="1411836"/>
            <a:ext cx="6178488" cy="676497"/>
          </a:xfrm>
          <a:custGeom>
            <a:avLst/>
            <a:gdLst>
              <a:gd name="connsiteX0" fmla="*/ 12700 w 7225399"/>
              <a:gd name="connsiteY0" fmla="*/ 132701 h 745399"/>
              <a:gd name="connsiteX1" fmla="*/ 12700 w 7225399"/>
              <a:gd name="connsiteY1" fmla="*/ 132701 h 745399"/>
              <a:gd name="connsiteX2" fmla="*/ 132701 w 7225399"/>
              <a:gd name="connsiteY2" fmla="*/ 12700 h 745399"/>
              <a:gd name="connsiteX3" fmla="*/ 7092697 w 7225399"/>
              <a:gd name="connsiteY3" fmla="*/ 12700 h 745399"/>
              <a:gd name="connsiteX4" fmla="*/ 7092697 w 7225399"/>
              <a:gd name="connsiteY4" fmla="*/ 12700 h 745399"/>
              <a:gd name="connsiteX5" fmla="*/ 7212699 w 7225399"/>
              <a:gd name="connsiteY5" fmla="*/ 132701 h 745399"/>
              <a:gd name="connsiteX6" fmla="*/ 7212699 w 7225399"/>
              <a:gd name="connsiteY6" fmla="*/ 132701 h 745399"/>
              <a:gd name="connsiteX7" fmla="*/ 7212699 w 7225399"/>
              <a:gd name="connsiteY7" fmla="*/ 612697 h 745399"/>
              <a:gd name="connsiteX8" fmla="*/ 7212699 w 7225399"/>
              <a:gd name="connsiteY8" fmla="*/ 612697 h 745399"/>
              <a:gd name="connsiteX9" fmla="*/ 7092697 w 7225399"/>
              <a:gd name="connsiteY9" fmla="*/ 732699 h 745399"/>
              <a:gd name="connsiteX10" fmla="*/ 7092697 w 7225399"/>
              <a:gd name="connsiteY10" fmla="*/ 732699 h 745399"/>
              <a:gd name="connsiteX11" fmla="*/ 132701 w 7225399"/>
              <a:gd name="connsiteY11" fmla="*/ 732699 h 745399"/>
              <a:gd name="connsiteX12" fmla="*/ 132701 w 7225399"/>
              <a:gd name="connsiteY12" fmla="*/ 732699 h 745399"/>
              <a:gd name="connsiteX13" fmla="*/ 12700 w 7225399"/>
              <a:gd name="connsiteY13" fmla="*/ 612697 h 745399"/>
              <a:gd name="connsiteX14" fmla="*/ 12700 w 7225399"/>
              <a:gd name="connsiteY14" fmla="*/ 612697 h 745399"/>
              <a:gd name="connsiteX15" fmla="*/ 12700 w 7225399"/>
              <a:gd name="connsiteY15" fmla="*/ 132701 h 74539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7225399" h="745399">
                <a:moveTo>
                  <a:pt x="12700" y="132701"/>
                </a:moveTo>
                <a:lnTo>
                  <a:pt x="12700" y="132701"/>
                </a:lnTo>
                <a:cubicBezTo>
                  <a:pt x="12700" y="66426"/>
                  <a:pt x="66426" y="12700"/>
                  <a:pt x="132701" y="12700"/>
                </a:cubicBezTo>
                <a:lnTo>
                  <a:pt x="7092697" y="12700"/>
                </a:lnTo>
                <a:lnTo>
                  <a:pt x="7092697" y="12700"/>
                </a:lnTo>
                <a:cubicBezTo>
                  <a:pt x="7158973" y="12700"/>
                  <a:pt x="7212699" y="66426"/>
                  <a:pt x="7212699" y="132701"/>
                </a:cubicBezTo>
                <a:cubicBezTo>
                  <a:pt x="7212699" y="132701"/>
                  <a:pt x="7212699" y="132701"/>
                  <a:pt x="7212699" y="132701"/>
                </a:cubicBezTo>
                <a:lnTo>
                  <a:pt x="7212699" y="612697"/>
                </a:lnTo>
                <a:lnTo>
                  <a:pt x="7212699" y="612697"/>
                </a:lnTo>
                <a:cubicBezTo>
                  <a:pt x="7212699" y="678972"/>
                  <a:pt x="7158973" y="732699"/>
                  <a:pt x="7092697" y="732699"/>
                </a:cubicBezTo>
                <a:cubicBezTo>
                  <a:pt x="7092697" y="732699"/>
                  <a:pt x="7092697" y="732699"/>
                  <a:pt x="7092697" y="732699"/>
                </a:cubicBezTo>
                <a:lnTo>
                  <a:pt x="132701" y="732699"/>
                </a:lnTo>
                <a:lnTo>
                  <a:pt x="132701" y="732699"/>
                </a:lnTo>
                <a:cubicBezTo>
                  <a:pt x="66426" y="732699"/>
                  <a:pt x="12700" y="678972"/>
                  <a:pt x="12700" y="612697"/>
                </a:cubicBezTo>
                <a:cubicBezTo>
                  <a:pt x="12700" y="612697"/>
                  <a:pt x="12700" y="612697"/>
                  <a:pt x="12700" y="612697"/>
                </a:cubicBezTo>
                <a:lnTo>
                  <a:pt x="12700" y="132701"/>
                </a:lnTo>
              </a:path>
            </a:pathLst>
          </a:custGeom>
          <a:solidFill>
            <a:srgbClr val="000000">
              <a:alpha val="0"/>
            </a:srgbClr>
          </a:solidFill>
          <a:ln w="25400">
            <a:solidFill>
              <a:srgbClr val="B2B2B2">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5" name="Freeform 3"/>
          <p:cNvSpPr/>
          <p:nvPr/>
        </p:nvSpPr>
        <p:spPr>
          <a:xfrm>
            <a:off x="1171482" y="3763151"/>
            <a:ext cx="1781016" cy="2236053"/>
          </a:xfrm>
          <a:custGeom>
            <a:avLst/>
            <a:gdLst>
              <a:gd name="connsiteX0" fmla="*/ 12700 w 2082799"/>
              <a:gd name="connsiteY0" fmla="*/ 355606 h 2463799"/>
              <a:gd name="connsiteX1" fmla="*/ 12700 w 2082799"/>
              <a:gd name="connsiteY1" fmla="*/ 355606 h 2463799"/>
              <a:gd name="connsiteX2" fmla="*/ 355606 w 2082799"/>
              <a:gd name="connsiteY2" fmla="*/ 12700 h 2463799"/>
              <a:gd name="connsiteX3" fmla="*/ 1727192 w 2082799"/>
              <a:gd name="connsiteY3" fmla="*/ 12700 h 2463799"/>
              <a:gd name="connsiteX4" fmla="*/ 1727192 w 2082799"/>
              <a:gd name="connsiteY4" fmla="*/ 12700 h 2463799"/>
              <a:gd name="connsiteX5" fmla="*/ 2070099 w 2082799"/>
              <a:gd name="connsiteY5" fmla="*/ 355606 h 2463799"/>
              <a:gd name="connsiteX6" fmla="*/ 2070099 w 2082799"/>
              <a:gd name="connsiteY6" fmla="*/ 355606 h 2463799"/>
              <a:gd name="connsiteX7" fmla="*/ 2070099 w 2082799"/>
              <a:gd name="connsiteY7" fmla="*/ 2108192 h 2463799"/>
              <a:gd name="connsiteX8" fmla="*/ 2070099 w 2082799"/>
              <a:gd name="connsiteY8" fmla="*/ 2108192 h 2463799"/>
              <a:gd name="connsiteX9" fmla="*/ 1727192 w 2082799"/>
              <a:gd name="connsiteY9" fmla="*/ 2451099 h 2463799"/>
              <a:gd name="connsiteX10" fmla="*/ 1727192 w 2082799"/>
              <a:gd name="connsiteY10" fmla="*/ 2451099 h 2463799"/>
              <a:gd name="connsiteX11" fmla="*/ 355606 w 2082799"/>
              <a:gd name="connsiteY11" fmla="*/ 2451099 h 2463799"/>
              <a:gd name="connsiteX12" fmla="*/ 355606 w 2082799"/>
              <a:gd name="connsiteY12" fmla="*/ 2451099 h 2463799"/>
              <a:gd name="connsiteX13" fmla="*/ 12700 w 2082799"/>
              <a:gd name="connsiteY13" fmla="*/ 2108192 h 2463799"/>
              <a:gd name="connsiteX14" fmla="*/ 12700 w 2082799"/>
              <a:gd name="connsiteY14" fmla="*/ 2108192 h 2463799"/>
              <a:gd name="connsiteX15" fmla="*/ 12700 w 2082799"/>
              <a:gd name="connsiteY15" fmla="*/ 355606 h 246379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082799" h="2463799">
                <a:moveTo>
                  <a:pt x="12700" y="355606"/>
                </a:moveTo>
                <a:lnTo>
                  <a:pt x="12700" y="355606"/>
                </a:lnTo>
                <a:cubicBezTo>
                  <a:pt x="12700" y="166223"/>
                  <a:pt x="166224" y="12700"/>
                  <a:pt x="355606" y="12700"/>
                </a:cubicBezTo>
                <a:lnTo>
                  <a:pt x="1727192" y="12700"/>
                </a:lnTo>
                <a:lnTo>
                  <a:pt x="1727192" y="12700"/>
                </a:lnTo>
                <a:cubicBezTo>
                  <a:pt x="1916574" y="12700"/>
                  <a:pt x="2070099" y="166223"/>
                  <a:pt x="2070099" y="355606"/>
                </a:cubicBezTo>
                <a:cubicBezTo>
                  <a:pt x="2070099" y="355606"/>
                  <a:pt x="2070099" y="355606"/>
                  <a:pt x="2070099" y="355606"/>
                </a:cubicBezTo>
                <a:lnTo>
                  <a:pt x="2070099" y="2108192"/>
                </a:lnTo>
                <a:lnTo>
                  <a:pt x="2070099" y="2108192"/>
                </a:lnTo>
                <a:cubicBezTo>
                  <a:pt x="2070099" y="2297574"/>
                  <a:pt x="1916574" y="2451099"/>
                  <a:pt x="1727192" y="2451099"/>
                </a:cubicBezTo>
                <a:cubicBezTo>
                  <a:pt x="1727192" y="2451099"/>
                  <a:pt x="1727192" y="2451099"/>
                  <a:pt x="1727192" y="2451099"/>
                </a:cubicBezTo>
                <a:lnTo>
                  <a:pt x="355606" y="2451099"/>
                </a:lnTo>
                <a:lnTo>
                  <a:pt x="355606" y="2451099"/>
                </a:lnTo>
                <a:cubicBezTo>
                  <a:pt x="166224" y="2451099"/>
                  <a:pt x="12700" y="2297574"/>
                  <a:pt x="12700" y="2108192"/>
                </a:cubicBezTo>
                <a:cubicBezTo>
                  <a:pt x="12700" y="2108192"/>
                  <a:pt x="12700" y="2108192"/>
                  <a:pt x="12700" y="2108192"/>
                </a:cubicBezTo>
                <a:lnTo>
                  <a:pt x="12700" y="355606"/>
                </a:lnTo>
              </a:path>
            </a:pathLst>
          </a:custGeom>
          <a:solidFill>
            <a:srgbClr val="000000">
              <a:alpha val="0"/>
            </a:srgbClr>
          </a:solidFill>
          <a:ln w="25400">
            <a:solidFill>
              <a:srgbClr val="303188">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6" name="Freeform 3"/>
          <p:cNvSpPr/>
          <p:nvPr/>
        </p:nvSpPr>
        <p:spPr>
          <a:xfrm>
            <a:off x="5928099" y="3763151"/>
            <a:ext cx="1781017" cy="2236053"/>
          </a:xfrm>
          <a:custGeom>
            <a:avLst/>
            <a:gdLst>
              <a:gd name="connsiteX0" fmla="*/ 12700 w 2082800"/>
              <a:gd name="connsiteY0" fmla="*/ 355606 h 2463799"/>
              <a:gd name="connsiteX1" fmla="*/ 12700 w 2082800"/>
              <a:gd name="connsiteY1" fmla="*/ 355606 h 2463799"/>
              <a:gd name="connsiteX2" fmla="*/ 355606 w 2082800"/>
              <a:gd name="connsiteY2" fmla="*/ 12700 h 2463799"/>
              <a:gd name="connsiteX3" fmla="*/ 1727193 w 2082800"/>
              <a:gd name="connsiteY3" fmla="*/ 12700 h 2463799"/>
              <a:gd name="connsiteX4" fmla="*/ 1727193 w 2082800"/>
              <a:gd name="connsiteY4" fmla="*/ 12700 h 2463799"/>
              <a:gd name="connsiteX5" fmla="*/ 2070100 w 2082800"/>
              <a:gd name="connsiteY5" fmla="*/ 355606 h 2463799"/>
              <a:gd name="connsiteX6" fmla="*/ 2070100 w 2082800"/>
              <a:gd name="connsiteY6" fmla="*/ 355606 h 2463799"/>
              <a:gd name="connsiteX7" fmla="*/ 2070100 w 2082800"/>
              <a:gd name="connsiteY7" fmla="*/ 2108192 h 2463799"/>
              <a:gd name="connsiteX8" fmla="*/ 2070100 w 2082800"/>
              <a:gd name="connsiteY8" fmla="*/ 2108192 h 2463799"/>
              <a:gd name="connsiteX9" fmla="*/ 1727193 w 2082800"/>
              <a:gd name="connsiteY9" fmla="*/ 2451099 h 2463799"/>
              <a:gd name="connsiteX10" fmla="*/ 1727193 w 2082800"/>
              <a:gd name="connsiteY10" fmla="*/ 2451099 h 2463799"/>
              <a:gd name="connsiteX11" fmla="*/ 355606 w 2082800"/>
              <a:gd name="connsiteY11" fmla="*/ 2451099 h 2463799"/>
              <a:gd name="connsiteX12" fmla="*/ 355606 w 2082800"/>
              <a:gd name="connsiteY12" fmla="*/ 2451099 h 2463799"/>
              <a:gd name="connsiteX13" fmla="*/ 12700 w 2082800"/>
              <a:gd name="connsiteY13" fmla="*/ 2108192 h 2463799"/>
              <a:gd name="connsiteX14" fmla="*/ 12700 w 2082800"/>
              <a:gd name="connsiteY14" fmla="*/ 2108192 h 2463799"/>
              <a:gd name="connsiteX15" fmla="*/ 12700 w 2082800"/>
              <a:gd name="connsiteY15" fmla="*/ 355606 h 246379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082800" h="2463799">
                <a:moveTo>
                  <a:pt x="12700" y="355606"/>
                </a:moveTo>
                <a:lnTo>
                  <a:pt x="12700" y="355606"/>
                </a:lnTo>
                <a:cubicBezTo>
                  <a:pt x="12700" y="166223"/>
                  <a:pt x="166223" y="12700"/>
                  <a:pt x="355606" y="12700"/>
                </a:cubicBezTo>
                <a:lnTo>
                  <a:pt x="1727193" y="12700"/>
                </a:lnTo>
                <a:lnTo>
                  <a:pt x="1727193" y="12700"/>
                </a:lnTo>
                <a:cubicBezTo>
                  <a:pt x="1916576" y="12700"/>
                  <a:pt x="2070100" y="166223"/>
                  <a:pt x="2070100" y="355606"/>
                </a:cubicBezTo>
                <a:cubicBezTo>
                  <a:pt x="2070100" y="355606"/>
                  <a:pt x="2070100" y="355606"/>
                  <a:pt x="2070100" y="355606"/>
                </a:cubicBezTo>
                <a:lnTo>
                  <a:pt x="2070100" y="2108192"/>
                </a:lnTo>
                <a:lnTo>
                  <a:pt x="2070100" y="2108192"/>
                </a:lnTo>
                <a:cubicBezTo>
                  <a:pt x="2070100" y="2297574"/>
                  <a:pt x="1916576" y="2451099"/>
                  <a:pt x="1727193" y="2451099"/>
                </a:cubicBezTo>
                <a:cubicBezTo>
                  <a:pt x="1727193" y="2451099"/>
                  <a:pt x="1727193" y="2451099"/>
                  <a:pt x="1727193" y="2451099"/>
                </a:cubicBezTo>
                <a:lnTo>
                  <a:pt x="355606" y="2451099"/>
                </a:lnTo>
                <a:lnTo>
                  <a:pt x="355606" y="2451099"/>
                </a:lnTo>
                <a:cubicBezTo>
                  <a:pt x="166223" y="2451099"/>
                  <a:pt x="12700" y="2297574"/>
                  <a:pt x="12700" y="2108192"/>
                </a:cubicBezTo>
                <a:cubicBezTo>
                  <a:pt x="12700" y="2108192"/>
                  <a:pt x="12700" y="2108192"/>
                  <a:pt x="12700" y="2108192"/>
                </a:cubicBezTo>
                <a:lnTo>
                  <a:pt x="12700" y="355606"/>
                </a:lnTo>
              </a:path>
            </a:pathLst>
          </a:custGeom>
          <a:solidFill>
            <a:srgbClr val="000000">
              <a:alpha val="0"/>
            </a:srgbClr>
          </a:solidFill>
          <a:ln w="25400">
            <a:solidFill>
              <a:srgbClr val="303188">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7" name="Freeform 3"/>
          <p:cNvSpPr/>
          <p:nvPr/>
        </p:nvSpPr>
        <p:spPr>
          <a:xfrm>
            <a:off x="3126257" y="3002431"/>
            <a:ext cx="2628085" cy="576303"/>
          </a:xfrm>
          <a:custGeom>
            <a:avLst/>
            <a:gdLst>
              <a:gd name="connsiteX0" fmla="*/ 12700 w 3073399"/>
              <a:gd name="connsiteY0" fmla="*/ 165100 h 635000"/>
              <a:gd name="connsiteX1" fmla="*/ 2755899 w 3073399"/>
              <a:gd name="connsiteY1" fmla="*/ 165100 h 635000"/>
              <a:gd name="connsiteX2" fmla="*/ 2755899 w 3073399"/>
              <a:gd name="connsiteY2" fmla="*/ 12700 h 635000"/>
              <a:gd name="connsiteX3" fmla="*/ 3060699 w 3073399"/>
              <a:gd name="connsiteY3" fmla="*/ 317500 h 635000"/>
              <a:gd name="connsiteX4" fmla="*/ 2755899 w 3073399"/>
              <a:gd name="connsiteY4" fmla="*/ 622300 h 635000"/>
              <a:gd name="connsiteX5" fmla="*/ 2755899 w 3073399"/>
              <a:gd name="connsiteY5" fmla="*/ 469900 h 635000"/>
              <a:gd name="connsiteX6" fmla="*/ 12700 w 3073399"/>
              <a:gd name="connsiteY6" fmla="*/ 469900 h 635000"/>
              <a:gd name="connsiteX7" fmla="*/ 12700 w 3073399"/>
              <a:gd name="connsiteY7" fmla="*/ 165100 h 6350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Lst>
            <a:rect l="l" t="t" r="r" b="b"/>
            <a:pathLst>
              <a:path w="3073399" h="635000">
                <a:moveTo>
                  <a:pt x="12700" y="165100"/>
                </a:moveTo>
                <a:lnTo>
                  <a:pt x="2755899" y="165100"/>
                </a:lnTo>
                <a:lnTo>
                  <a:pt x="2755899" y="12700"/>
                </a:lnTo>
                <a:lnTo>
                  <a:pt x="3060699" y="317500"/>
                </a:lnTo>
                <a:lnTo>
                  <a:pt x="2755899" y="622300"/>
                </a:lnTo>
                <a:lnTo>
                  <a:pt x="2755899" y="469900"/>
                </a:lnTo>
                <a:lnTo>
                  <a:pt x="12700" y="469900"/>
                </a:lnTo>
                <a:lnTo>
                  <a:pt x="12700" y="165100"/>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8" name="Picture 3"/>
          <p:cNvPicPr>
            <a:picLocks noChangeAspect="1" noChangeArrowheads="1"/>
          </p:cNvPicPr>
          <p:nvPr/>
        </p:nvPicPr>
        <p:blipFill>
          <a:blip r:embed="rId3" cstate="print"/>
          <a:srcRect/>
          <a:stretch>
            <a:fillRect/>
          </a:stretch>
        </p:blipFill>
        <p:spPr bwMode="auto">
          <a:xfrm>
            <a:off x="1498660" y="2374367"/>
            <a:ext cx="1151145" cy="1014292"/>
          </a:xfrm>
          <a:prstGeom prst="rect">
            <a:avLst/>
          </a:prstGeom>
          <a:noFill/>
        </p:spPr>
      </p:pic>
      <p:pic>
        <p:nvPicPr>
          <p:cNvPr id="9" name="Picture 3"/>
          <p:cNvPicPr>
            <a:picLocks noChangeAspect="1" noChangeArrowheads="1"/>
          </p:cNvPicPr>
          <p:nvPr/>
        </p:nvPicPr>
        <p:blipFill>
          <a:blip r:embed="rId4" cstate="print"/>
          <a:srcRect/>
          <a:stretch>
            <a:fillRect/>
          </a:stretch>
        </p:blipFill>
        <p:spPr bwMode="auto">
          <a:xfrm>
            <a:off x="1585539" y="3826649"/>
            <a:ext cx="977387" cy="1048871"/>
          </a:xfrm>
          <a:prstGeom prst="rect">
            <a:avLst/>
          </a:prstGeom>
          <a:noFill/>
        </p:spPr>
      </p:pic>
      <p:pic>
        <p:nvPicPr>
          <p:cNvPr id="10" name="Picture 3"/>
          <p:cNvPicPr>
            <a:picLocks noChangeAspect="1" noChangeArrowheads="1"/>
          </p:cNvPicPr>
          <p:nvPr/>
        </p:nvPicPr>
        <p:blipFill>
          <a:blip r:embed="rId5" cstate="print"/>
          <a:srcRect/>
          <a:stretch>
            <a:fillRect/>
          </a:stretch>
        </p:blipFill>
        <p:spPr bwMode="auto">
          <a:xfrm>
            <a:off x="7265245" y="299678"/>
            <a:ext cx="1227164" cy="772245"/>
          </a:xfrm>
          <a:prstGeom prst="rect">
            <a:avLst/>
          </a:prstGeom>
          <a:noFill/>
        </p:spPr>
      </p:pic>
      <p:pic>
        <p:nvPicPr>
          <p:cNvPr id="11" name="Picture 3"/>
          <p:cNvPicPr>
            <a:picLocks noChangeAspect="1" noChangeArrowheads="1"/>
          </p:cNvPicPr>
          <p:nvPr/>
        </p:nvPicPr>
        <p:blipFill>
          <a:blip r:embed="rId6" cstate="print"/>
          <a:srcRect/>
          <a:stretch>
            <a:fillRect/>
          </a:stretch>
        </p:blipFill>
        <p:spPr bwMode="auto">
          <a:xfrm>
            <a:off x="6450755" y="2351314"/>
            <a:ext cx="771050" cy="1002766"/>
          </a:xfrm>
          <a:prstGeom prst="rect">
            <a:avLst/>
          </a:prstGeom>
          <a:noFill/>
        </p:spPr>
      </p:pic>
      <p:pic>
        <p:nvPicPr>
          <p:cNvPr id="12" name="Picture 3"/>
          <p:cNvPicPr>
            <a:picLocks noChangeAspect="1" noChangeArrowheads="1"/>
          </p:cNvPicPr>
          <p:nvPr/>
        </p:nvPicPr>
        <p:blipFill>
          <a:blip r:embed="rId7" cstate="print"/>
          <a:srcRect/>
          <a:stretch>
            <a:fillRect/>
          </a:stretch>
        </p:blipFill>
        <p:spPr bwMode="auto">
          <a:xfrm>
            <a:off x="6320437" y="3826649"/>
            <a:ext cx="977387" cy="1048871"/>
          </a:xfrm>
          <a:prstGeom prst="rect">
            <a:avLst/>
          </a:prstGeom>
          <a:noFill/>
        </p:spPr>
      </p:pic>
      <p:pic>
        <p:nvPicPr>
          <p:cNvPr id="13" name="Picture 3"/>
          <p:cNvPicPr>
            <a:picLocks noChangeAspect="1" noChangeArrowheads="1"/>
          </p:cNvPicPr>
          <p:nvPr/>
        </p:nvPicPr>
        <p:blipFill>
          <a:blip r:embed="rId8" cstate="print"/>
          <a:srcRect/>
          <a:stretch>
            <a:fillRect/>
          </a:stretch>
        </p:blipFill>
        <p:spPr bwMode="auto">
          <a:xfrm>
            <a:off x="7276105" y="6316276"/>
            <a:ext cx="499553" cy="207469"/>
          </a:xfrm>
          <a:prstGeom prst="rect">
            <a:avLst/>
          </a:prstGeom>
          <a:noFill/>
        </p:spPr>
      </p:pic>
      <p:sp>
        <p:nvSpPr>
          <p:cNvPr id="2" name="TextBox 1"/>
          <p:cNvSpPr txBox="1"/>
          <p:nvPr/>
        </p:nvSpPr>
        <p:spPr>
          <a:xfrm>
            <a:off x="8134033" y="6143385"/>
            <a:ext cx="317395" cy="173335"/>
          </a:xfrm>
          <a:prstGeom prst="rect">
            <a:avLst/>
          </a:prstGeom>
          <a:noFill/>
        </p:spPr>
        <p:txBody>
          <a:bodyPr wrap="none" lIns="0" tIns="0" rIns="0" bIns="40087" rtlCol="0">
            <a:spAutoFit/>
          </a:bodyPr>
          <a:lstStyle/>
          <a:p>
            <a:pPr>
              <a:lnSpc>
                <a:spcPts val="964"/>
              </a:lnSpc>
            </a:pPr>
            <a:r>
              <a:rPr lang="en-US" altLang="zh-CN" sz="900" dirty="0" smtClean="0">
                <a:solidFill>
                  <a:srgbClr val="B2B2B2"/>
                </a:solidFill>
                <a:latin typeface="Times New Roman" pitchFamily="18" charset="0"/>
                <a:cs typeface="Times New Roman" pitchFamily="18" charset="0"/>
              </a:rPr>
              <a:t>..…….</a:t>
            </a:r>
          </a:p>
        </p:txBody>
      </p:sp>
      <p:sp>
        <p:nvSpPr>
          <p:cNvPr id="14" name="TextBox 1"/>
          <p:cNvSpPr txBox="1"/>
          <p:nvPr/>
        </p:nvSpPr>
        <p:spPr>
          <a:xfrm>
            <a:off x="8166613" y="6304750"/>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34</a:t>
            </a:r>
          </a:p>
        </p:txBody>
      </p:sp>
      <p:sp>
        <p:nvSpPr>
          <p:cNvPr id="15"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16" name="TextBox 1"/>
          <p:cNvSpPr txBox="1"/>
          <p:nvPr/>
        </p:nvSpPr>
        <p:spPr>
          <a:xfrm>
            <a:off x="3399136" y="2455049"/>
            <a:ext cx="710131" cy="322607"/>
          </a:xfrm>
          <a:prstGeom prst="rect">
            <a:avLst/>
          </a:prstGeom>
          <a:noFill/>
        </p:spPr>
        <p:txBody>
          <a:bodyPr wrap="none" lIns="0" tIns="0" rIns="0" bIns="40087" rtlCol="0">
            <a:spAutoFit/>
          </a:bodyPr>
          <a:lstStyle/>
          <a:p>
            <a:pPr>
              <a:lnSpc>
                <a:spcPts val="1140"/>
              </a:lnSpc>
              <a:tabLst>
                <a:tab pos="77948" algn="l"/>
              </a:tabLst>
            </a:pPr>
            <a:r>
              <a:rPr lang="en-US" altLang="zh-CN" dirty="0" smtClean="0"/>
              <a:t>	</a:t>
            </a:r>
            <a:r>
              <a:rPr lang="en-US" altLang="zh-CN" sz="1100" dirty="0" smtClean="0">
                <a:solidFill>
                  <a:srgbClr val="666666"/>
                </a:solidFill>
                <a:latin typeface="Times New Roman" pitchFamily="18" charset="0"/>
                <a:cs typeface="Times New Roman" pitchFamily="18" charset="0"/>
              </a:rPr>
              <a:t>New</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input</a:t>
            </a:r>
          </a:p>
          <a:p>
            <a:pPr>
              <a:lnSpc>
                <a:spcPts val="1140"/>
              </a:lnSpc>
              <a:tabLst>
                <a:tab pos="77948" algn="l"/>
              </a:tabLst>
            </a:pPr>
            <a:r>
              <a:rPr lang="en-US" altLang="zh-CN" sz="1100" dirty="0" smtClean="0">
                <a:solidFill>
                  <a:srgbClr val="666666"/>
                </a:solidFill>
                <a:latin typeface="Times New Roman" pitchFamily="18" charset="0"/>
                <a:cs typeface="Times New Roman" pitchFamily="18" charset="0"/>
              </a:rPr>
              <a:t>technologies</a:t>
            </a:r>
          </a:p>
        </p:txBody>
      </p:sp>
      <p:sp>
        <p:nvSpPr>
          <p:cNvPr id="17" name="TextBox 1"/>
          <p:cNvSpPr txBox="1"/>
          <p:nvPr/>
        </p:nvSpPr>
        <p:spPr>
          <a:xfrm>
            <a:off x="4257064" y="2489627"/>
            <a:ext cx="131446" cy="284135"/>
          </a:xfrm>
          <a:prstGeom prst="rect">
            <a:avLst/>
          </a:prstGeom>
          <a:noFill/>
        </p:spPr>
        <p:txBody>
          <a:bodyPr wrap="none" lIns="0" tIns="0" rIns="0" bIns="40087" rtlCol="0">
            <a:spAutoFit/>
          </a:bodyPr>
          <a:lstStyle/>
          <a:p>
            <a:pPr>
              <a:lnSpc>
                <a:spcPts val="1929"/>
              </a:lnSpc>
            </a:pPr>
            <a:r>
              <a:rPr lang="en-US" altLang="zh-CN" sz="1800" b="1" dirty="0" smtClean="0">
                <a:solidFill>
                  <a:srgbClr val="666666"/>
                </a:solidFill>
                <a:latin typeface="Times New Roman" pitchFamily="18" charset="0"/>
                <a:cs typeface="Times New Roman" pitchFamily="18" charset="0"/>
              </a:rPr>
              <a:t>+</a:t>
            </a:r>
          </a:p>
        </p:txBody>
      </p:sp>
      <p:sp>
        <p:nvSpPr>
          <p:cNvPr id="18" name="TextBox 1"/>
          <p:cNvSpPr txBox="1"/>
          <p:nvPr/>
        </p:nvSpPr>
        <p:spPr>
          <a:xfrm>
            <a:off x="4495981" y="2455049"/>
            <a:ext cx="628377" cy="322607"/>
          </a:xfrm>
          <a:prstGeom prst="rect">
            <a:avLst/>
          </a:prstGeom>
          <a:noFill/>
        </p:spPr>
        <p:txBody>
          <a:bodyPr wrap="none" lIns="0" tIns="0" rIns="0" bIns="40087" rtlCol="0">
            <a:spAutoFit/>
          </a:bodyPr>
          <a:lstStyle/>
          <a:p>
            <a:pPr>
              <a:lnSpc>
                <a:spcPts val="1140"/>
              </a:lnSpc>
              <a:tabLst>
                <a:tab pos="278384" algn="l"/>
              </a:tabLst>
            </a:pPr>
            <a:r>
              <a:rPr lang="en-US" altLang="zh-CN" sz="1100" dirty="0" smtClean="0">
                <a:solidFill>
                  <a:srgbClr val="666666"/>
                </a:solidFill>
                <a:latin typeface="Times New Roman" pitchFamily="18" charset="0"/>
                <a:cs typeface="Times New Roman" pitchFamily="18" charset="0"/>
              </a:rPr>
              <a:t>Progress</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in</a:t>
            </a:r>
          </a:p>
          <a:p>
            <a:pPr>
              <a:lnSpc>
                <a:spcPts val="1140"/>
              </a:lnSpc>
              <a:tabLst>
                <a:tab pos="278384" algn="l"/>
              </a:tabLst>
            </a:pPr>
            <a:r>
              <a:rPr lang="en-US" altLang="zh-CN" dirty="0" smtClean="0"/>
              <a:t>	</a:t>
            </a:r>
            <a:r>
              <a:rPr lang="en-US" altLang="zh-CN" sz="1100" dirty="0" smtClean="0">
                <a:solidFill>
                  <a:srgbClr val="666666"/>
                </a:solidFill>
                <a:latin typeface="Times New Roman" pitchFamily="18" charset="0"/>
                <a:cs typeface="Times New Roman" pitchFamily="18" charset="0"/>
              </a:rPr>
              <a:t>UI</a:t>
            </a:r>
          </a:p>
        </p:txBody>
      </p:sp>
      <p:sp>
        <p:nvSpPr>
          <p:cNvPr id="19" name="TextBox 1"/>
          <p:cNvSpPr txBox="1"/>
          <p:nvPr/>
        </p:nvSpPr>
        <p:spPr>
          <a:xfrm>
            <a:off x="1281463" y="553251"/>
            <a:ext cx="5688930" cy="1463945"/>
          </a:xfrm>
          <a:prstGeom prst="rect">
            <a:avLst/>
          </a:prstGeom>
          <a:noFill/>
        </p:spPr>
        <p:txBody>
          <a:bodyPr wrap="none" lIns="0" tIns="0" rIns="0" bIns="40087" rtlCol="0">
            <a:spAutoFit/>
          </a:bodyPr>
          <a:lstStyle/>
          <a:p>
            <a:pPr>
              <a:lnSpc>
                <a:spcPts val="2718"/>
              </a:lnSpc>
              <a:tabLst>
                <a:tab pos="478820" algn="l"/>
                <a:tab pos="1703710" algn="l"/>
              </a:tabLst>
            </a:pPr>
            <a:r>
              <a:rPr lang="en-US" altLang="zh-CN" sz="2500" b="1" dirty="0" smtClean="0">
                <a:solidFill>
                  <a:srgbClr val="666666"/>
                </a:solidFill>
                <a:latin typeface="Times New Roman" pitchFamily="18" charset="0"/>
                <a:cs typeface="Times New Roman" pitchFamily="18" charset="0"/>
              </a:rPr>
              <a:t>iPad</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embodies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the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transition</a:t>
            </a:r>
          </a:p>
          <a:p>
            <a:pPr>
              <a:lnSpc>
                <a:spcPts val="2981"/>
              </a:lnSpc>
              <a:tabLst>
                <a:tab pos="478820" algn="l"/>
                <a:tab pos="1703710" algn="l"/>
              </a:tabLst>
            </a:pPr>
            <a:r>
              <a:rPr lang="en-US" altLang="zh-CN" sz="2500" b="1" dirty="0" smtClean="0">
                <a:solidFill>
                  <a:srgbClr val="666666"/>
                </a:solidFill>
                <a:latin typeface="Times New Roman" pitchFamily="18" charset="0"/>
                <a:cs typeface="Times New Roman" pitchFamily="18" charset="0"/>
              </a:rPr>
              <a:t>to</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post-PC</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era</a:t>
            </a:r>
          </a:p>
          <a:p>
            <a:pPr>
              <a:lnSpc>
                <a:spcPts val="877"/>
              </a:lnSpc>
            </a:pPr>
            <a:endParaRPr lang="en-US" altLang="zh-CN" dirty="0" smtClean="0"/>
          </a:p>
          <a:p>
            <a:pPr>
              <a:lnSpc>
                <a:spcPts val="877"/>
              </a:lnSpc>
            </a:pPr>
            <a:endParaRPr lang="en-US" altLang="zh-CN" dirty="0" smtClean="0"/>
          </a:p>
          <a:p>
            <a:pPr>
              <a:lnSpc>
                <a:spcPts val="1929"/>
              </a:lnSpc>
              <a:tabLst>
                <a:tab pos="478820" algn="l"/>
                <a:tab pos="1703710"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“We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are</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scratching</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surface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kind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of</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apps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can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build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for</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One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can</a:t>
            </a:r>
          </a:p>
          <a:p>
            <a:pPr>
              <a:lnSpc>
                <a:spcPts val="1491"/>
              </a:lnSpc>
              <a:tabLst>
                <a:tab pos="478820" algn="l"/>
                <a:tab pos="1703710" algn="l"/>
              </a:tabLst>
            </a:pPr>
            <a:r>
              <a:rPr lang="en-US" altLang="zh-CN" dirty="0" smtClean="0"/>
              <a:t>		</a:t>
            </a:r>
            <a:r>
              <a:rPr lang="en-US" altLang="zh-CN" sz="1200" b="1" dirty="0" smtClean="0">
                <a:solidFill>
                  <a:srgbClr val="666666"/>
                </a:solidFill>
                <a:latin typeface="Times New Roman" pitchFamily="18" charset="0"/>
                <a:cs typeface="Times New Roman" pitchFamily="18" charset="0"/>
              </a:rPr>
              <a:t>create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lot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of</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content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tablet.”</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Steve</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Jobs,</a:t>
            </a:r>
            <a:r>
              <a:rPr lang="en-US" altLang="zh-CN" sz="1100" dirty="0" smtClean="0">
                <a:latin typeface="Times New Roman" pitchFamily="18" charset="0"/>
                <a:cs typeface="Times New Roman" pitchFamily="18" charset="0"/>
              </a:rPr>
              <a:t> </a:t>
            </a:r>
            <a:r>
              <a:rPr lang="en-US" altLang="zh-CN" sz="1100" dirty="0" smtClean="0">
                <a:solidFill>
                  <a:srgbClr val="8C8C8C"/>
                </a:solidFill>
                <a:latin typeface="Times New Roman" pitchFamily="18" charset="0"/>
                <a:cs typeface="Times New Roman" pitchFamily="18" charset="0"/>
              </a:rPr>
              <a:t>D8</a:t>
            </a:r>
          </a:p>
        </p:txBody>
      </p:sp>
      <p:sp>
        <p:nvSpPr>
          <p:cNvPr id="20" name="TextBox 1"/>
          <p:cNvSpPr txBox="1"/>
          <p:nvPr/>
        </p:nvSpPr>
        <p:spPr>
          <a:xfrm>
            <a:off x="1379202" y="4933150"/>
            <a:ext cx="1211870" cy="989456"/>
          </a:xfrm>
          <a:prstGeom prst="rect">
            <a:avLst/>
          </a:prstGeom>
          <a:noFill/>
        </p:spPr>
        <p:txBody>
          <a:bodyPr wrap="none" lIns="0" tIns="0" rIns="0" bIns="40087" rtlCol="0">
            <a:spAutoFit/>
          </a:bodyPr>
          <a:lstStyle/>
          <a:p>
            <a:pPr>
              <a:lnSpc>
                <a:spcPts val="1315"/>
              </a:lnSpc>
              <a:tabLst>
                <a:tab pos="33406" algn="l"/>
                <a:tab pos="77948" algn="l"/>
                <a:tab pos="111354" algn="l"/>
                <a:tab pos="378602" algn="l"/>
              </a:tabLst>
            </a:pPr>
            <a:r>
              <a:rPr lang="en-US" altLang="zh-CN" sz="1200" dirty="0" smtClean="0">
                <a:solidFill>
                  <a:srgbClr val="666666"/>
                </a:solidFill>
                <a:latin typeface="Times New Roman" pitchFamily="18" charset="0"/>
                <a:cs typeface="Times New Roman" pitchFamily="18" charset="0"/>
              </a:rPr>
              <a:t>Personal</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computers</a:t>
            </a:r>
          </a:p>
          <a:p>
            <a:pPr>
              <a:lnSpc>
                <a:spcPts val="1491"/>
              </a:lnSpc>
              <a:tabLst>
                <a:tab pos="33406" algn="l"/>
                <a:tab pos="77948" algn="l"/>
                <a:tab pos="111354" algn="l"/>
                <a:tab pos="378602"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are</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trucks</a:t>
            </a:r>
            <a:r>
              <a:rPr lang="en-US" altLang="zh-CN" sz="1200" dirty="0" smtClean="0">
                <a:solidFill>
                  <a:srgbClr val="666666"/>
                </a:solidFill>
                <a:latin typeface="Times New Roman" pitchFamily="18" charset="0"/>
                <a:cs typeface="Times New Roman" pitchFamily="18" charset="0"/>
              </a:rPr>
              <a: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most</a:t>
            </a:r>
          </a:p>
          <a:p>
            <a:pPr>
              <a:lnSpc>
                <a:spcPts val="1491"/>
              </a:lnSpc>
              <a:tabLst>
                <a:tab pos="33406" algn="l"/>
                <a:tab pos="77948" algn="l"/>
                <a:tab pos="111354" algn="l"/>
                <a:tab pos="378602"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people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do</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not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need</a:t>
            </a:r>
          </a:p>
          <a:p>
            <a:pPr>
              <a:lnSpc>
                <a:spcPts val="1403"/>
              </a:lnSpc>
              <a:tabLst>
                <a:tab pos="33406" algn="l"/>
                <a:tab pos="77948" algn="l"/>
                <a:tab pos="111354" algn="l"/>
                <a:tab pos="378602"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such</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extensive</a:t>
            </a:r>
          </a:p>
          <a:p>
            <a:pPr>
              <a:lnSpc>
                <a:spcPts val="1491"/>
              </a:lnSpc>
              <a:tabLst>
                <a:tab pos="33406" algn="l"/>
                <a:tab pos="77948" algn="l"/>
                <a:tab pos="111354" algn="l"/>
                <a:tab pos="378602"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interface.</a:t>
            </a:r>
          </a:p>
        </p:txBody>
      </p:sp>
      <p:sp>
        <p:nvSpPr>
          <p:cNvPr id="21" name="TextBox 1"/>
          <p:cNvSpPr txBox="1"/>
          <p:nvPr/>
        </p:nvSpPr>
        <p:spPr>
          <a:xfrm>
            <a:off x="6124960" y="4933150"/>
            <a:ext cx="1343316" cy="989456"/>
          </a:xfrm>
          <a:prstGeom prst="rect">
            <a:avLst/>
          </a:prstGeom>
          <a:noFill/>
        </p:spPr>
        <p:txBody>
          <a:bodyPr wrap="none" lIns="0" tIns="0" rIns="0" bIns="40087" rtlCol="0">
            <a:spAutoFit/>
          </a:bodyPr>
          <a:lstStyle/>
          <a:p>
            <a:pPr>
              <a:lnSpc>
                <a:spcPts val="1315"/>
              </a:lnSpc>
              <a:tabLst>
                <a:tab pos="33406" algn="l"/>
                <a:tab pos="200436" algn="l"/>
                <a:tab pos="244978"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Other</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devices,</a:t>
            </a:r>
          </a:p>
          <a:p>
            <a:pPr>
              <a:lnSpc>
                <a:spcPts val="1491"/>
              </a:lnSpc>
              <a:tabLst>
                <a:tab pos="33406" algn="l"/>
                <a:tab pos="200436" algn="l"/>
                <a:tab pos="244978" algn="l"/>
              </a:tabLst>
            </a:pPr>
            <a:r>
              <a:rPr lang="en-US" altLang="zh-CN" sz="1200" dirty="0" smtClean="0">
                <a:solidFill>
                  <a:srgbClr val="666666"/>
                </a:solidFill>
                <a:latin typeface="Times New Roman" pitchFamily="18" charset="0"/>
                <a:cs typeface="Times New Roman" pitchFamily="18" charset="0"/>
              </a:rPr>
              <a:t>including</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tablets,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will</a:t>
            </a:r>
          </a:p>
          <a:p>
            <a:pPr>
              <a:lnSpc>
                <a:spcPts val="1491"/>
              </a:lnSpc>
              <a:tabLst>
                <a:tab pos="33406" algn="l"/>
                <a:tab pos="200436" algn="l"/>
                <a:tab pos="244978"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be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mainstream,</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just</a:t>
            </a:r>
          </a:p>
          <a:p>
            <a:pPr>
              <a:lnSpc>
                <a:spcPts val="1403"/>
              </a:lnSpc>
              <a:tabLst>
                <a:tab pos="33406" algn="l"/>
                <a:tab pos="200436" algn="l"/>
                <a:tab pos="244978" algn="l"/>
              </a:tabLst>
            </a:pPr>
            <a:r>
              <a:rPr lang="en-US" altLang="zh-CN" sz="1200" dirty="0" smtClean="0">
                <a:solidFill>
                  <a:srgbClr val="666666"/>
                </a:solidFill>
                <a:latin typeface="Times New Roman" pitchFamily="18" charset="0"/>
                <a:cs typeface="Times New Roman" pitchFamily="18" charset="0"/>
              </a:rPr>
              <a:t>as</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cars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are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great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for</a:t>
            </a:r>
          </a:p>
          <a:p>
            <a:pPr>
              <a:lnSpc>
                <a:spcPts val="1491"/>
              </a:lnSpc>
              <a:tabLst>
                <a:tab pos="33406" algn="l"/>
                <a:tab pos="200436" algn="l"/>
                <a:tab pos="244978"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everyday</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life.</a:t>
            </a:r>
          </a:p>
        </p:txBody>
      </p:sp>
      <p:sp>
        <p:nvSpPr>
          <p:cNvPr id="22" name="TextBox 1"/>
          <p:cNvSpPr txBox="1"/>
          <p:nvPr/>
        </p:nvSpPr>
        <p:spPr>
          <a:xfrm>
            <a:off x="3268817" y="3699862"/>
            <a:ext cx="2196114" cy="335431"/>
          </a:xfrm>
          <a:prstGeom prst="rect">
            <a:avLst/>
          </a:prstGeom>
          <a:noFill/>
        </p:spPr>
        <p:txBody>
          <a:bodyPr wrap="none" lIns="0" tIns="0" rIns="0" bIns="40087" rtlCol="0">
            <a:spAutoFit/>
          </a:bodyPr>
          <a:lstStyle/>
          <a:p>
            <a:pPr>
              <a:lnSpc>
                <a:spcPts val="1140"/>
              </a:lnSpc>
              <a:tabLst>
                <a:tab pos="233843" algn="l"/>
              </a:tabLst>
            </a:pPr>
            <a:r>
              <a:rPr lang="en-US" altLang="zh-CN" sz="1100" dirty="0" smtClean="0">
                <a:solidFill>
                  <a:srgbClr val="666666"/>
                </a:solidFill>
                <a:latin typeface="Times New Roman" pitchFamily="18" charset="0"/>
                <a:cs typeface="Times New Roman" pitchFamily="18" charset="0"/>
              </a:rPr>
              <a:t>People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will</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turn</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to</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more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intimate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and</a:t>
            </a:r>
          </a:p>
          <a:p>
            <a:pPr>
              <a:lnSpc>
                <a:spcPts val="1228"/>
              </a:lnSpc>
              <a:tabLst>
                <a:tab pos="233843" algn="l"/>
              </a:tabLst>
            </a:pPr>
            <a:r>
              <a:rPr lang="en-US" altLang="zh-CN" dirty="0" smtClean="0"/>
              <a:t>	</a:t>
            </a:r>
            <a:r>
              <a:rPr lang="en-US" altLang="zh-CN" sz="1100" dirty="0" smtClean="0">
                <a:solidFill>
                  <a:srgbClr val="666666"/>
                </a:solidFill>
                <a:latin typeface="Times New Roman" pitchFamily="18" charset="0"/>
                <a:cs typeface="Times New Roman" pitchFamily="18" charset="0"/>
              </a:rPr>
              <a:t>direct</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relationship</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with</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content</a:t>
            </a:r>
          </a:p>
        </p:txBody>
      </p:sp>
      <p:sp>
        <p:nvSpPr>
          <p:cNvPr id="25" name="投影片編號版面配置區 24"/>
          <p:cNvSpPr>
            <a:spLocks noGrp="1"/>
          </p:cNvSpPr>
          <p:nvPr>
            <p:ph type="sldNum" sz="quarter" idx="12"/>
          </p:nvPr>
        </p:nvSpPr>
        <p:spPr/>
        <p:txBody>
          <a:bodyPr/>
          <a:lstStyle/>
          <a:p>
            <a:pPr>
              <a:defRPr/>
            </a:pPr>
            <a:fld id="{8278A42D-3233-4C27-8266-CD8F709F771F}" type="slidenum">
              <a:rPr lang="en-US" altLang="zh-TW" smtClean="0"/>
              <a:pPr>
                <a:defRPr/>
              </a:pPr>
              <a:t>93</a:t>
            </a:fld>
            <a:endParaRPr lang="en-US" altLang="zh-TW"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1344530" y="2208791"/>
            <a:ext cx="2587378" cy="2891380"/>
          </a:xfrm>
          <a:custGeom>
            <a:avLst/>
            <a:gdLst>
              <a:gd name="connsiteX0" fmla="*/ 12700 w 3025795"/>
              <a:gd name="connsiteY0" fmla="*/ 512776 h 3185872"/>
              <a:gd name="connsiteX1" fmla="*/ 12700 w 3025795"/>
              <a:gd name="connsiteY1" fmla="*/ 512776 h 3185872"/>
              <a:gd name="connsiteX2" fmla="*/ 512775 w 3025795"/>
              <a:gd name="connsiteY2" fmla="*/ 12700 h 3185872"/>
              <a:gd name="connsiteX3" fmla="*/ 2513019 w 3025795"/>
              <a:gd name="connsiteY3" fmla="*/ 12700 h 3185872"/>
              <a:gd name="connsiteX4" fmla="*/ 2513019 w 3025795"/>
              <a:gd name="connsiteY4" fmla="*/ 12700 h 3185872"/>
              <a:gd name="connsiteX5" fmla="*/ 3013095 w 3025795"/>
              <a:gd name="connsiteY5" fmla="*/ 512776 h 3185872"/>
              <a:gd name="connsiteX6" fmla="*/ 3013095 w 3025795"/>
              <a:gd name="connsiteY6" fmla="*/ 512776 h 3185872"/>
              <a:gd name="connsiteX7" fmla="*/ 3013095 w 3025795"/>
              <a:gd name="connsiteY7" fmla="*/ 2673096 h 3185872"/>
              <a:gd name="connsiteX8" fmla="*/ 3013095 w 3025795"/>
              <a:gd name="connsiteY8" fmla="*/ 2673096 h 3185872"/>
              <a:gd name="connsiteX9" fmla="*/ 2513019 w 3025795"/>
              <a:gd name="connsiteY9" fmla="*/ 3173172 h 3185872"/>
              <a:gd name="connsiteX10" fmla="*/ 2513019 w 3025795"/>
              <a:gd name="connsiteY10" fmla="*/ 3173172 h 3185872"/>
              <a:gd name="connsiteX11" fmla="*/ 512775 w 3025795"/>
              <a:gd name="connsiteY11" fmla="*/ 3173172 h 3185872"/>
              <a:gd name="connsiteX12" fmla="*/ 512775 w 3025795"/>
              <a:gd name="connsiteY12" fmla="*/ 3173172 h 3185872"/>
              <a:gd name="connsiteX13" fmla="*/ 12700 w 3025795"/>
              <a:gd name="connsiteY13" fmla="*/ 2673096 h 3185872"/>
              <a:gd name="connsiteX14" fmla="*/ 12700 w 3025795"/>
              <a:gd name="connsiteY14" fmla="*/ 2673096 h 3185872"/>
              <a:gd name="connsiteX15" fmla="*/ 12700 w 3025795"/>
              <a:gd name="connsiteY15" fmla="*/ 512776 h 31858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3025795" h="3185872">
                <a:moveTo>
                  <a:pt x="12700" y="512776"/>
                </a:moveTo>
                <a:lnTo>
                  <a:pt x="12700" y="512776"/>
                </a:lnTo>
                <a:cubicBezTo>
                  <a:pt x="12700" y="236590"/>
                  <a:pt x="236592" y="12700"/>
                  <a:pt x="512775" y="12700"/>
                </a:cubicBezTo>
                <a:lnTo>
                  <a:pt x="2513019" y="12700"/>
                </a:lnTo>
                <a:lnTo>
                  <a:pt x="2513019" y="12700"/>
                </a:lnTo>
                <a:cubicBezTo>
                  <a:pt x="2789203" y="12700"/>
                  <a:pt x="3013095" y="236590"/>
                  <a:pt x="3013095" y="512776"/>
                </a:cubicBezTo>
                <a:cubicBezTo>
                  <a:pt x="3013095" y="512776"/>
                  <a:pt x="3013095" y="512776"/>
                  <a:pt x="3013095" y="512776"/>
                </a:cubicBezTo>
                <a:lnTo>
                  <a:pt x="3013095" y="2673096"/>
                </a:lnTo>
                <a:lnTo>
                  <a:pt x="3013095" y="2673096"/>
                </a:lnTo>
                <a:cubicBezTo>
                  <a:pt x="3013095" y="2949280"/>
                  <a:pt x="2789203" y="3173172"/>
                  <a:pt x="2513019" y="3173172"/>
                </a:cubicBezTo>
                <a:cubicBezTo>
                  <a:pt x="2513019" y="3173172"/>
                  <a:pt x="2513019" y="3173172"/>
                  <a:pt x="2513019" y="3173172"/>
                </a:cubicBezTo>
                <a:lnTo>
                  <a:pt x="512775" y="3173172"/>
                </a:lnTo>
                <a:lnTo>
                  <a:pt x="512775" y="3173172"/>
                </a:lnTo>
                <a:cubicBezTo>
                  <a:pt x="236592" y="3173172"/>
                  <a:pt x="12700" y="2949280"/>
                  <a:pt x="12700" y="2673096"/>
                </a:cubicBezTo>
                <a:cubicBezTo>
                  <a:pt x="12700" y="2673096"/>
                  <a:pt x="12700" y="2673096"/>
                  <a:pt x="12700" y="2673096"/>
                </a:cubicBezTo>
                <a:lnTo>
                  <a:pt x="12700" y="512776"/>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5" name="Freeform 3"/>
          <p:cNvSpPr/>
          <p:nvPr/>
        </p:nvSpPr>
        <p:spPr>
          <a:xfrm>
            <a:off x="5188919" y="2208791"/>
            <a:ext cx="2587378" cy="2891380"/>
          </a:xfrm>
          <a:custGeom>
            <a:avLst/>
            <a:gdLst>
              <a:gd name="connsiteX0" fmla="*/ 12700 w 3025795"/>
              <a:gd name="connsiteY0" fmla="*/ 512776 h 3185872"/>
              <a:gd name="connsiteX1" fmla="*/ 12700 w 3025795"/>
              <a:gd name="connsiteY1" fmla="*/ 512776 h 3185872"/>
              <a:gd name="connsiteX2" fmla="*/ 512777 w 3025795"/>
              <a:gd name="connsiteY2" fmla="*/ 12700 h 3185872"/>
              <a:gd name="connsiteX3" fmla="*/ 2513021 w 3025795"/>
              <a:gd name="connsiteY3" fmla="*/ 12700 h 3185872"/>
              <a:gd name="connsiteX4" fmla="*/ 2513021 w 3025795"/>
              <a:gd name="connsiteY4" fmla="*/ 12700 h 3185872"/>
              <a:gd name="connsiteX5" fmla="*/ 3013095 w 3025795"/>
              <a:gd name="connsiteY5" fmla="*/ 512776 h 3185872"/>
              <a:gd name="connsiteX6" fmla="*/ 3013095 w 3025795"/>
              <a:gd name="connsiteY6" fmla="*/ 512776 h 3185872"/>
              <a:gd name="connsiteX7" fmla="*/ 3013095 w 3025795"/>
              <a:gd name="connsiteY7" fmla="*/ 2673096 h 3185872"/>
              <a:gd name="connsiteX8" fmla="*/ 3013095 w 3025795"/>
              <a:gd name="connsiteY8" fmla="*/ 2673096 h 3185872"/>
              <a:gd name="connsiteX9" fmla="*/ 2513021 w 3025795"/>
              <a:gd name="connsiteY9" fmla="*/ 3173172 h 3185872"/>
              <a:gd name="connsiteX10" fmla="*/ 2513021 w 3025795"/>
              <a:gd name="connsiteY10" fmla="*/ 3173172 h 3185872"/>
              <a:gd name="connsiteX11" fmla="*/ 512777 w 3025795"/>
              <a:gd name="connsiteY11" fmla="*/ 3173172 h 3185872"/>
              <a:gd name="connsiteX12" fmla="*/ 512777 w 3025795"/>
              <a:gd name="connsiteY12" fmla="*/ 3173172 h 3185872"/>
              <a:gd name="connsiteX13" fmla="*/ 12700 w 3025795"/>
              <a:gd name="connsiteY13" fmla="*/ 2673096 h 3185872"/>
              <a:gd name="connsiteX14" fmla="*/ 12700 w 3025795"/>
              <a:gd name="connsiteY14" fmla="*/ 2673096 h 3185872"/>
              <a:gd name="connsiteX15" fmla="*/ 12700 w 3025795"/>
              <a:gd name="connsiteY15" fmla="*/ 512776 h 31858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3025795" h="3185872">
                <a:moveTo>
                  <a:pt x="12700" y="512776"/>
                </a:moveTo>
                <a:lnTo>
                  <a:pt x="12700" y="512776"/>
                </a:lnTo>
                <a:cubicBezTo>
                  <a:pt x="12700" y="236590"/>
                  <a:pt x="236590" y="12700"/>
                  <a:pt x="512777" y="12700"/>
                </a:cubicBezTo>
                <a:lnTo>
                  <a:pt x="2513021" y="12700"/>
                </a:lnTo>
                <a:lnTo>
                  <a:pt x="2513021" y="12700"/>
                </a:lnTo>
                <a:cubicBezTo>
                  <a:pt x="2789204" y="12700"/>
                  <a:pt x="3013095" y="236590"/>
                  <a:pt x="3013095" y="512776"/>
                </a:cubicBezTo>
                <a:cubicBezTo>
                  <a:pt x="3013095" y="512776"/>
                  <a:pt x="3013095" y="512776"/>
                  <a:pt x="3013095" y="512776"/>
                </a:cubicBezTo>
                <a:lnTo>
                  <a:pt x="3013095" y="2673096"/>
                </a:lnTo>
                <a:lnTo>
                  <a:pt x="3013095" y="2673096"/>
                </a:lnTo>
                <a:cubicBezTo>
                  <a:pt x="3013095" y="2949280"/>
                  <a:pt x="2789204" y="3173172"/>
                  <a:pt x="2513021" y="3173172"/>
                </a:cubicBezTo>
                <a:cubicBezTo>
                  <a:pt x="2513021" y="3173172"/>
                  <a:pt x="2513021" y="3173172"/>
                  <a:pt x="2513021" y="3173172"/>
                </a:cubicBezTo>
                <a:lnTo>
                  <a:pt x="512777" y="3173172"/>
                </a:lnTo>
                <a:lnTo>
                  <a:pt x="512777" y="3173172"/>
                </a:lnTo>
                <a:cubicBezTo>
                  <a:pt x="236590" y="3173172"/>
                  <a:pt x="12700" y="2949280"/>
                  <a:pt x="12700" y="2673096"/>
                </a:cubicBezTo>
                <a:cubicBezTo>
                  <a:pt x="12700" y="2673096"/>
                  <a:pt x="12700" y="2673096"/>
                  <a:pt x="12700" y="2673096"/>
                </a:cubicBezTo>
                <a:lnTo>
                  <a:pt x="12700" y="512776"/>
                </a:lnTo>
              </a:path>
            </a:pathLst>
          </a:custGeom>
          <a:solidFill>
            <a:srgbClr val="000000">
              <a:alpha val="0"/>
            </a:srgbClr>
          </a:solidFill>
          <a:ln w="25400">
            <a:solidFill>
              <a:srgbClr val="EC008C">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6" name="Picture 3"/>
          <p:cNvPicPr>
            <a:picLocks noChangeAspect="1" noChangeArrowheads="1"/>
          </p:cNvPicPr>
          <p:nvPr/>
        </p:nvPicPr>
        <p:blipFill>
          <a:blip r:embed="rId3" cstate="print"/>
          <a:srcRect/>
          <a:stretch>
            <a:fillRect/>
          </a:stretch>
        </p:blipFill>
        <p:spPr bwMode="auto">
          <a:xfrm>
            <a:off x="7265245" y="299678"/>
            <a:ext cx="1227164" cy="772245"/>
          </a:xfrm>
          <a:prstGeom prst="rect">
            <a:avLst/>
          </a:prstGeom>
          <a:noFill/>
        </p:spPr>
      </p:pic>
      <p:pic>
        <p:nvPicPr>
          <p:cNvPr id="7" name="Picture 3"/>
          <p:cNvPicPr>
            <a:picLocks noChangeAspect="1" noChangeArrowheads="1"/>
          </p:cNvPicPr>
          <p:nvPr/>
        </p:nvPicPr>
        <p:blipFill>
          <a:blip r:embed="rId4" cstate="print"/>
          <a:srcRect/>
          <a:stretch>
            <a:fillRect/>
          </a:stretch>
        </p:blipFill>
        <p:spPr bwMode="auto">
          <a:xfrm>
            <a:off x="7276105" y="6316276"/>
            <a:ext cx="499553" cy="207469"/>
          </a:xfrm>
          <a:prstGeom prst="rect">
            <a:avLst/>
          </a:prstGeom>
          <a:noFill/>
        </p:spPr>
      </p:pic>
      <p:sp>
        <p:nvSpPr>
          <p:cNvPr id="2" name="TextBox 1"/>
          <p:cNvSpPr txBox="1"/>
          <p:nvPr/>
        </p:nvSpPr>
        <p:spPr>
          <a:xfrm>
            <a:off x="8166613" y="6304750"/>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35</a:t>
            </a:r>
          </a:p>
        </p:txBody>
      </p:sp>
      <p:sp>
        <p:nvSpPr>
          <p:cNvPr id="8"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9" name="TextBox 1"/>
          <p:cNvSpPr txBox="1"/>
          <p:nvPr/>
        </p:nvSpPr>
        <p:spPr>
          <a:xfrm>
            <a:off x="1281463" y="530198"/>
            <a:ext cx="5050485" cy="771448"/>
          </a:xfrm>
          <a:prstGeom prst="rect">
            <a:avLst/>
          </a:prstGeom>
          <a:noFill/>
        </p:spPr>
        <p:txBody>
          <a:bodyPr wrap="none" lIns="0" tIns="0" rIns="0" bIns="40087" rtlCol="0">
            <a:spAutoFit/>
          </a:bodyPr>
          <a:lstStyle/>
          <a:p>
            <a:pPr>
              <a:lnSpc>
                <a:spcPts val="2718"/>
              </a:lnSpc>
            </a:pPr>
            <a:r>
              <a:rPr lang="en-US" altLang="zh-CN" sz="2500" b="1" dirty="0" smtClean="0">
                <a:solidFill>
                  <a:srgbClr val="666666"/>
                </a:solidFill>
                <a:latin typeface="Times New Roman" pitchFamily="18" charset="0"/>
                <a:cs typeface="Times New Roman" pitchFamily="18" charset="0"/>
              </a:rPr>
              <a:t>To</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make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it</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happen</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Apple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is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investing</a:t>
            </a:r>
          </a:p>
          <a:p>
            <a:pPr>
              <a:lnSpc>
                <a:spcPts val="2981"/>
              </a:lnSpc>
            </a:pPr>
            <a:r>
              <a:rPr lang="en-US" altLang="zh-CN" sz="2500" b="1" dirty="0" smtClean="0">
                <a:solidFill>
                  <a:srgbClr val="666666"/>
                </a:solidFill>
                <a:latin typeface="Times New Roman" pitchFamily="18" charset="0"/>
                <a:cs typeface="Times New Roman" pitchFamily="18" charset="0"/>
              </a:rPr>
              <a:t>in</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cloud</a:t>
            </a:r>
          </a:p>
        </p:txBody>
      </p:sp>
      <p:sp>
        <p:nvSpPr>
          <p:cNvPr id="10" name="TextBox 1"/>
          <p:cNvSpPr txBox="1"/>
          <p:nvPr/>
        </p:nvSpPr>
        <p:spPr>
          <a:xfrm>
            <a:off x="1791877" y="4691103"/>
            <a:ext cx="6883936" cy="1656305"/>
          </a:xfrm>
          <a:prstGeom prst="rect">
            <a:avLst/>
          </a:prstGeom>
          <a:noFill/>
        </p:spPr>
        <p:txBody>
          <a:bodyPr wrap="none" lIns="0" tIns="0" rIns="0" bIns="40087" rtlCol="0">
            <a:spAutoFit/>
          </a:bodyPr>
          <a:lstStyle/>
          <a:p>
            <a:pPr>
              <a:lnSpc>
                <a:spcPts val="1315"/>
              </a:lnSpc>
              <a:tabLst>
                <a:tab pos="6503050" algn="l"/>
              </a:tabLst>
            </a:pPr>
            <a:r>
              <a:rPr lang="en-US" altLang="zh-CN" sz="1200" dirty="0" smtClean="0">
                <a:solidFill>
                  <a:srgbClr val="666666"/>
                </a:solidFill>
                <a:latin typeface="Times New Roman" pitchFamily="18" charset="0"/>
                <a:cs typeface="Times New Roman" pitchFamily="18" charset="0"/>
              </a:rPr>
              <a:t>Microsoft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Office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Online…</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403"/>
              </a:lnSpc>
              <a:tabLst>
                <a:tab pos="6503050" algn="l"/>
              </a:tabLst>
            </a:pPr>
            <a:r>
              <a:rPr lang="en-US" altLang="zh-CN" dirty="0" smtClean="0"/>
              <a:t>	</a:t>
            </a:r>
            <a:r>
              <a:rPr lang="en-US" altLang="zh-CN" sz="900" dirty="0" smtClean="0">
                <a:solidFill>
                  <a:srgbClr val="B2B2B2"/>
                </a:solidFill>
                <a:latin typeface="Times New Roman" pitchFamily="18" charset="0"/>
                <a:cs typeface="Times New Roman" pitchFamily="18" charset="0"/>
              </a:rPr>
              <a:t>..…….</a:t>
            </a:r>
          </a:p>
        </p:txBody>
      </p:sp>
      <p:sp>
        <p:nvSpPr>
          <p:cNvPr id="11" name="TextBox 1"/>
          <p:cNvSpPr txBox="1"/>
          <p:nvPr/>
        </p:nvSpPr>
        <p:spPr>
          <a:xfrm>
            <a:off x="1563820" y="1924851"/>
            <a:ext cx="2026004" cy="2861764"/>
          </a:xfrm>
          <a:prstGeom prst="rect">
            <a:avLst/>
          </a:prstGeom>
          <a:noFill/>
        </p:spPr>
        <p:txBody>
          <a:bodyPr wrap="none" lIns="0" tIns="0" rIns="0" bIns="40087" rtlCol="0">
            <a:spAutoFit/>
          </a:bodyPr>
          <a:lstStyle/>
          <a:p>
            <a:pPr>
              <a:lnSpc>
                <a:spcPts val="1754"/>
              </a:lnSpc>
              <a:tabLst>
                <a:tab pos="55677" algn="l"/>
                <a:tab pos="89083" algn="l"/>
                <a:tab pos="100218" algn="l"/>
                <a:tab pos="111354" algn="l"/>
                <a:tab pos="167030" algn="l"/>
                <a:tab pos="222707" algn="l"/>
                <a:tab pos="322925" algn="l"/>
                <a:tab pos="489956" algn="l"/>
                <a:tab pos="679257" algn="l"/>
              </a:tabLst>
            </a:pPr>
            <a:r>
              <a:rPr lang="en-US" altLang="zh-CN" dirty="0" smtClean="0"/>
              <a:t>								</a:t>
            </a:r>
            <a:r>
              <a:rPr lang="en-US" altLang="zh-CN" dirty="0" smtClean="0">
                <a:solidFill>
                  <a:srgbClr val="23AA4A"/>
                </a:solidFill>
                <a:latin typeface="Times New Roman" pitchFamily="18" charset="0"/>
                <a:cs typeface="Times New Roman" pitchFamily="18" charset="0"/>
              </a:rPr>
              <a:t>Differentiation</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104"/>
              </a:lnSpc>
              <a:tabLst>
                <a:tab pos="55677" algn="l"/>
                <a:tab pos="89083" algn="l"/>
                <a:tab pos="100218" algn="l"/>
                <a:tab pos="111354" algn="l"/>
                <a:tab pos="167030" algn="l"/>
                <a:tab pos="222707" algn="l"/>
                <a:tab pos="322925" algn="l"/>
                <a:tab pos="489956" algn="l"/>
                <a:tab pos="679257" algn="l"/>
              </a:tabLst>
            </a:pPr>
            <a:r>
              <a:rPr lang="en-US" altLang="zh-CN" sz="1200" dirty="0" smtClean="0">
                <a:solidFill>
                  <a:srgbClr val="666666"/>
                </a:solidFill>
                <a:latin typeface="Times New Roman" pitchFamily="18" charset="0"/>
                <a:cs typeface="Times New Roman" pitchFamily="18" charset="0"/>
              </a:rPr>
              <a:t>Without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cloud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computing,</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Apple</a:t>
            </a:r>
          </a:p>
          <a:p>
            <a:pPr>
              <a:lnSpc>
                <a:spcPts val="1491"/>
              </a:lnSpc>
              <a:tabLst>
                <a:tab pos="55677" algn="l"/>
                <a:tab pos="89083" algn="l"/>
                <a:tab pos="100218" algn="l"/>
                <a:tab pos="111354" algn="l"/>
                <a:tab pos="167030" algn="l"/>
                <a:tab pos="222707" algn="l"/>
                <a:tab pos="322925" algn="l"/>
                <a:tab pos="489956" algn="l"/>
                <a:tab pos="679257"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would</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lose</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ground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before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its</a:t>
            </a:r>
          </a:p>
          <a:p>
            <a:pPr>
              <a:lnSpc>
                <a:spcPts val="1491"/>
              </a:lnSpc>
              <a:tabLst>
                <a:tab pos="55677" algn="l"/>
                <a:tab pos="89083" algn="l"/>
                <a:tab pos="100218" algn="l"/>
                <a:tab pos="111354" algn="l"/>
                <a:tab pos="167030" algn="l"/>
                <a:tab pos="222707" algn="l"/>
                <a:tab pos="322925" algn="l"/>
                <a:tab pos="489956" algn="l"/>
                <a:tab pos="679257"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competitors.</a:t>
            </a:r>
          </a:p>
          <a:p>
            <a:pPr>
              <a:lnSpc>
                <a:spcPts val="877"/>
              </a:lnSpc>
            </a:pPr>
            <a:endParaRPr lang="en-US" altLang="zh-CN" dirty="0" smtClean="0"/>
          </a:p>
          <a:p>
            <a:pPr>
              <a:lnSpc>
                <a:spcPts val="2017"/>
              </a:lnSpc>
              <a:tabLst>
                <a:tab pos="55677" algn="l"/>
                <a:tab pos="89083" algn="l"/>
                <a:tab pos="100218" algn="l"/>
                <a:tab pos="111354" algn="l"/>
                <a:tab pos="167030" algn="l"/>
                <a:tab pos="222707" algn="l"/>
                <a:tab pos="322925" algn="l"/>
                <a:tab pos="489956" algn="l"/>
                <a:tab pos="679257"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 Mobile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resources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are</a:t>
            </a:r>
          </a:p>
          <a:p>
            <a:pPr>
              <a:lnSpc>
                <a:spcPts val="1403"/>
              </a:lnSpc>
              <a:tabLst>
                <a:tab pos="55677" algn="l"/>
                <a:tab pos="89083" algn="l"/>
                <a:tab pos="100218" algn="l"/>
                <a:tab pos="111354" algn="l"/>
                <a:tab pos="167030" algn="l"/>
                <a:tab pos="222707" algn="l"/>
                <a:tab pos="322925" algn="l"/>
                <a:tab pos="489956" algn="l"/>
                <a:tab pos="679257" algn="l"/>
              </a:tabLst>
            </a:pPr>
            <a:r>
              <a:rPr lang="en-US" altLang="zh-CN" dirty="0" smtClean="0"/>
              <a:t>				</a:t>
            </a:r>
            <a:r>
              <a:rPr lang="en-US" altLang="zh-CN" sz="1200" b="1" dirty="0" smtClean="0">
                <a:solidFill>
                  <a:srgbClr val="666666"/>
                </a:solidFill>
                <a:latin typeface="Times New Roman" pitchFamily="18" charset="0"/>
                <a:cs typeface="Times New Roman" pitchFamily="18" charset="0"/>
              </a:rPr>
              <a:t>constraints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(end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of</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Moore’s</a:t>
            </a:r>
          </a:p>
          <a:p>
            <a:pPr>
              <a:lnSpc>
                <a:spcPts val="1491"/>
              </a:lnSpc>
              <a:tabLst>
                <a:tab pos="55677" algn="l"/>
                <a:tab pos="89083" algn="l"/>
                <a:tab pos="100218" algn="l"/>
                <a:tab pos="111354" algn="l"/>
                <a:tab pos="167030" algn="l"/>
                <a:tab pos="222707" algn="l"/>
                <a:tab pos="322925" algn="l"/>
                <a:tab pos="489956" algn="l"/>
                <a:tab pos="679257"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law</a:t>
            </a:r>
            <a:r>
              <a:rPr lang="en-US" altLang="zh-CN" sz="800" dirty="0" smtClean="0">
                <a:solidFill>
                  <a:srgbClr val="666666"/>
                </a:solidFill>
                <a:latin typeface="Times New Roman" pitchFamily="18" charset="0"/>
                <a:cs typeface="Times New Roman" pitchFamily="18" charset="0"/>
              </a:rPr>
              <a:t>1</a:t>
            </a:r>
            <a:r>
              <a:rPr lang="en-US" altLang="zh-CN" sz="1200" dirty="0" smtClean="0">
                <a:solidFill>
                  <a:srgbClr val="666666"/>
                </a:solidFill>
                <a:latin typeface="Times New Roman" pitchFamily="18" charset="0"/>
                <a:cs typeface="Times New Roman" pitchFamily="18" charset="0"/>
              </a:rPr>
              <a: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battery</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life),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while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cloud</a:t>
            </a:r>
          </a:p>
          <a:p>
            <a:pPr>
              <a:lnSpc>
                <a:spcPts val="1491"/>
              </a:lnSpc>
              <a:tabLst>
                <a:tab pos="55677" algn="l"/>
                <a:tab pos="89083" algn="l"/>
                <a:tab pos="100218" algn="l"/>
                <a:tab pos="111354" algn="l"/>
                <a:tab pos="167030" algn="l"/>
                <a:tab pos="222707" algn="l"/>
                <a:tab pos="322925" algn="l"/>
                <a:tab pos="489956" algn="l"/>
                <a:tab pos="679257"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computing</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enables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speech</a:t>
            </a:r>
          </a:p>
          <a:p>
            <a:pPr>
              <a:lnSpc>
                <a:spcPts val="1403"/>
              </a:lnSpc>
              <a:tabLst>
                <a:tab pos="55677" algn="l"/>
                <a:tab pos="89083" algn="l"/>
                <a:tab pos="100218" algn="l"/>
                <a:tab pos="111354" algn="l"/>
                <a:tab pos="167030" algn="l"/>
                <a:tab pos="222707" algn="l"/>
                <a:tab pos="322925" algn="l"/>
                <a:tab pos="489956" algn="l"/>
                <a:tab pos="679257" algn="l"/>
              </a:tabLst>
            </a:pPr>
            <a:r>
              <a:rPr lang="en-US" altLang="zh-CN" sz="1200" dirty="0" smtClean="0">
                <a:solidFill>
                  <a:srgbClr val="666666"/>
                </a:solidFill>
                <a:latin typeface="Times New Roman" pitchFamily="18" charset="0"/>
                <a:cs typeface="Times New Roman" pitchFamily="18" charset="0"/>
              </a:rPr>
              <a:t>recognition,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unlimited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storage…</a:t>
            </a:r>
          </a:p>
          <a:p>
            <a:pPr>
              <a:lnSpc>
                <a:spcPts val="1491"/>
              </a:lnSpc>
              <a:tabLst>
                <a:tab pos="55677" algn="l"/>
                <a:tab pos="89083" algn="l"/>
                <a:tab pos="100218" algn="l"/>
                <a:tab pos="111354" algn="l"/>
                <a:tab pos="167030" algn="l"/>
                <a:tab pos="222707" algn="l"/>
                <a:tab pos="322925" algn="l"/>
                <a:tab pos="489956" algn="l"/>
                <a:tab pos="679257"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 Competitors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are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already</a:t>
            </a:r>
          </a:p>
          <a:p>
            <a:pPr>
              <a:lnSpc>
                <a:spcPts val="1403"/>
              </a:lnSpc>
              <a:tabLst>
                <a:tab pos="55677" algn="l"/>
                <a:tab pos="89083" algn="l"/>
                <a:tab pos="100218" algn="l"/>
                <a:tab pos="111354" algn="l"/>
                <a:tab pos="167030" algn="l"/>
                <a:tab pos="222707" algn="l"/>
                <a:tab pos="322925" algn="l"/>
                <a:tab pos="489956" algn="l"/>
                <a:tab pos="679257" algn="l"/>
              </a:tabLst>
            </a:pPr>
            <a:r>
              <a:rPr lang="en-US" altLang="zh-CN" dirty="0" smtClean="0"/>
              <a:t>	</a:t>
            </a:r>
            <a:r>
              <a:rPr lang="en-US" altLang="zh-CN" sz="1200" b="1" dirty="0" smtClean="0">
                <a:solidFill>
                  <a:srgbClr val="666666"/>
                </a:solidFill>
                <a:latin typeface="Times New Roman" pitchFamily="18" charset="0"/>
                <a:cs typeface="Times New Roman" pitchFamily="18" charset="0"/>
              </a:rPr>
              <a:t>differentiating</a:t>
            </a:r>
            <a:r>
              <a:rPr lang="en-US" altLang="zh-CN" sz="1200" dirty="0" smtClean="0">
                <a:solidFill>
                  <a:srgbClr val="666666"/>
                </a:solidFill>
                <a:latin typeface="Times New Roman" pitchFamily="18" charset="0"/>
                <a:cs typeface="Times New Roman" pitchFamily="18" charset="0"/>
              </a:rPr>
              <a: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Google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Voice,</a:t>
            </a:r>
          </a:p>
        </p:txBody>
      </p:sp>
      <p:sp>
        <p:nvSpPr>
          <p:cNvPr id="12" name="TextBox 1"/>
          <p:cNvSpPr txBox="1"/>
          <p:nvPr/>
        </p:nvSpPr>
        <p:spPr>
          <a:xfrm>
            <a:off x="5419069" y="1913324"/>
            <a:ext cx="2026004" cy="2759171"/>
          </a:xfrm>
          <a:prstGeom prst="rect">
            <a:avLst/>
          </a:prstGeom>
          <a:noFill/>
        </p:spPr>
        <p:txBody>
          <a:bodyPr wrap="none" lIns="0" tIns="0" rIns="0" bIns="40087" rtlCol="0">
            <a:spAutoFit/>
          </a:bodyPr>
          <a:lstStyle/>
          <a:p>
            <a:pPr>
              <a:lnSpc>
                <a:spcPts val="1754"/>
              </a:lnSpc>
              <a:tabLst>
                <a:tab pos="111354" algn="l"/>
                <a:tab pos="122489" algn="l"/>
                <a:tab pos="133624" algn="l"/>
                <a:tab pos="256113" algn="l"/>
                <a:tab pos="278384" algn="l"/>
                <a:tab pos="467685" algn="l"/>
                <a:tab pos="556768" algn="l"/>
                <a:tab pos="623580" algn="l"/>
              </a:tabLst>
            </a:pPr>
            <a:r>
              <a:rPr lang="en-US" altLang="zh-CN" dirty="0" smtClean="0"/>
              <a:t>						</a:t>
            </a:r>
            <a:r>
              <a:rPr lang="en-US" altLang="zh-CN" dirty="0" smtClean="0">
                <a:solidFill>
                  <a:srgbClr val="EC008C"/>
                </a:solidFill>
                <a:latin typeface="Times New Roman" pitchFamily="18" charset="0"/>
                <a:cs typeface="Times New Roman" pitchFamily="18" charset="0"/>
              </a:rPr>
              <a:t>Independence</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929"/>
              </a:lnSpc>
              <a:tabLst>
                <a:tab pos="111354" algn="l"/>
                <a:tab pos="122489" algn="l"/>
                <a:tab pos="133624" algn="l"/>
                <a:tab pos="256113" algn="l"/>
                <a:tab pos="278384" algn="l"/>
                <a:tab pos="467685" algn="l"/>
                <a:tab pos="556768" algn="l"/>
                <a:tab pos="623580" algn="l"/>
              </a:tabLst>
            </a:pPr>
            <a:r>
              <a:rPr lang="en-US" altLang="zh-CN" sz="1200" dirty="0" smtClean="0">
                <a:solidFill>
                  <a:srgbClr val="666666"/>
                </a:solidFill>
                <a:latin typeface="Times New Roman" pitchFamily="18" charset="0"/>
                <a:cs typeface="Times New Roman" pitchFamily="18" charset="0"/>
              </a:rPr>
              <a:t>Without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cloud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computing,</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Apple</a:t>
            </a:r>
          </a:p>
          <a:p>
            <a:pPr>
              <a:lnSpc>
                <a:spcPts val="1491"/>
              </a:lnSpc>
              <a:tabLst>
                <a:tab pos="111354" algn="l"/>
                <a:tab pos="122489" algn="l"/>
                <a:tab pos="133624" algn="l"/>
                <a:tab pos="256113" algn="l"/>
                <a:tab pos="278384" algn="l"/>
                <a:tab pos="467685" algn="l"/>
                <a:tab pos="556768" algn="l"/>
                <a:tab pos="623580"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would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fail</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to</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secure</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reliable</a:t>
            </a:r>
          </a:p>
          <a:p>
            <a:pPr>
              <a:lnSpc>
                <a:spcPts val="1491"/>
              </a:lnSpc>
              <a:tabLst>
                <a:tab pos="111354" algn="l"/>
                <a:tab pos="122489" algn="l"/>
                <a:tab pos="133624" algn="l"/>
                <a:tab pos="256113" algn="l"/>
                <a:tab pos="278384" algn="l"/>
                <a:tab pos="467685" algn="l"/>
                <a:tab pos="556768" algn="l"/>
                <a:tab pos="623580" algn="l"/>
              </a:tabLst>
            </a:pPr>
            <a:r>
              <a:rPr lang="en-US" altLang="zh-CN" dirty="0" smtClean="0"/>
              <a:t>							</a:t>
            </a:r>
            <a:r>
              <a:rPr lang="en-US" altLang="zh-CN" sz="1200" b="1" dirty="0" smtClean="0">
                <a:solidFill>
                  <a:srgbClr val="666666"/>
                </a:solidFill>
                <a:latin typeface="Times New Roman" pitchFamily="18" charset="0"/>
                <a:cs typeface="Times New Roman" pitchFamily="18" charset="0"/>
              </a:rPr>
              <a:t>infrastructure</a:t>
            </a:r>
            <a:r>
              <a:rPr lang="en-US" altLang="zh-CN" sz="1200" dirty="0" smtClean="0">
                <a:solidFill>
                  <a:srgbClr val="666666"/>
                </a:solidFill>
                <a:latin typeface="Times New Roman" pitchFamily="18" charset="0"/>
                <a:cs typeface="Times New Roman" pitchFamily="18" charset="0"/>
              </a:rPr>
              <a:t>.</a:t>
            </a:r>
          </a:p>
          <a:p>
            <a:pPr>
              <a:lnSpc>
                <a:spcPts val="877"/>
              </a:lnSpc>
            </a:pPr>
            <a:endParaRPr lang="en-US" altLang="zh-CN" dirty="0" smtClean="0"/>
          </a:p>
          <a:p>
            <a:pPr>
              <a:lnSpc>
                <a:spcPts val="2017"/>
              </a:lnSpc>
              <a:tabLst>
                <a:tab pos="111354" algn="l"/>
                <a:tab pos="122489" algn="l"/>
                <a:tab pos="133624" algn="l"/>
                <a:tab pos="256113" algn="l"/>
                <a:tab pos="278384" algn="l"/>
                <a:tab pos="467685" algn="l"/>
                <a:tab pos="556768" algn="l"/>
                <a:tab pos="623580"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 It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would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be</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dependent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on</a:t>
            </a:r>
          </a:p>
          <a:p>
            <a:pPr>
              <a:lnSpc>
                <a:spcPts val="1403"/>
              </a:lnSpc>
              <a:tabLst>
                <a:tab pos="111354" algn="l"/>
                <a:tab pos="122489" algn="l"/>
                <a:tab pos="133624" algn="l"/>
                <a:tab pos="256113" algn="l"/>
                <a:tab pos="278384" algn="l"/>
                <a:tab pos="467685" algn="l"/>
                <a:tab pos="556768" algn="l"/>
                <a:tab pos="623580"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competitors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(notably</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Google</a:t>
            </a:r>
          </a:p>
          <a:p>
            <a:pPr>
              <a:lnSpc>
                <a:spcPts val="1491"/>
              </a:lnSpc>
              <a:tabLst>
                <a:tab pos="111354" algn="l"/>
                <a:tab pos="122489" algn="l"/>
                <a:tab pos="133624" algn="l"/>
                <a:tab pos="256113" algn="l"/>
                <a:tab pos="278384" algn="l"/>
                <a:tab pos="467685" algn="l"/>
                <a:tab pos="556768" algn="l"/>
                <a:tab pos="623580"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and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Amazon)</a:t>
            </a:r>
          </a:p>
          <a:p>
            <a:pPr>
              <a:lnSpc>
                <a:spcPts val="1491"/>
              </a:lnSpc>
              <a:tabLst>
                <a:tab pos="111354" algn="l"/>
                <a:tab pos="122489" algn="l"/>
                <a:tab pos="133624" algn="l"/>
                <a:tab pos="256113" algn="l"/>
                <a:tab pos="278384" algn="l"/>
                <a:tab pos="467685" algn="l"/>
                <a:tab pos="556768" algn="l"/>
                <a:tab pos="623580" algn="l"/>
              </a:tabLst>
            </a:pPr>
            <a:r>
              <a:rPr lang="en-US" altLang="zh-CN" sz="1200" dirty="0" smtClean="0">
                <a:solidFill>
                  <a:srgbClr val="666666"/>
                </a:solidFill>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Entry</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barriers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are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increasing</a:t>
            </a:r>
          </a:p>
          <a:p>
            <a:pPr>
              <a:lnSpc>
                <a:spcPts val="1315"/>
              </a:lnSpc>
              <a:tabLst>
                <a:tab pos="111354" algn="l"/>
                <a:tab pos="122489" algn="l"/>
                <a:tab pos="133624" algn="l"/>
                <a:tab pos="256113" algn="l"/>
                <a:tab pos="278384" algn="l"/>
                <a:tab pos="467685" algn="l"/>
                <a:tab pos="556768" algn="l"/>
                <a:tab pos="623580"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(experience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maintaining</a:t>
            </a:r>
          </a:p>
          <a:p>
            <a:pPr>
              <a:lnSpc>
                <a:spcPts val="1491"/>
              </a:lnSpc>
              <a:tabLst>
                <a:tab pos="111354" algn="l"/>
                <a:tab pos="122489" algn="l"/>
                <a:tab pos="133624" algn="l"/>
                <a:tab pos="256113" algn="l"/>
                <a:tab pos="278384" algn="l"/>
                <a:tab pos="467685" algn="l"/>
                <a:tab pos="556768" algn="l"/>
                <a:tab pos="623580"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security</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and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scalability)</a:t>
            </a:r>
          </a:p>
        </p:txBody>
      </p:sp>
      <p:sp>
        <p:nvSpPr>
          <p:cNvPr id="13" name="TextBox 1"/>
          <p:cNvSpPr txBox="1"/>
          <p:nvPr/>
        </p:nvSpPr>
        <p:spPr>
          <a:xfrm>
            <a:off x="738471" y="6396958"/>
            <a:ext cx="338234" cy="130247"/>
          </a:xfrm>
          <a:prstGeom prst="rect">
            <a:avLst/>
          </a:prstGeom>
          <a:noFill/>
        </p:spPr>
        <p:txBody>
          <a:bodyPr wrap="none" lIns="0" tIns="0" rIns="0" bIns="40087" rtlCol="0">
            <a:spAutoFit/>
          </a:bodyPr>
          <a:lstStyle/>
          <a:p>
            <a:pPr>
              <a:lnSpc>
                <a:spcPts val="701"/>
              </a:lnSpc>
            </a:pPr>
            <a:r>
              <a:rPr lang="en-US" altLang="zh-CN" sz="500" dirty="0" smtClean="0">
                <a:solidFill>
                  <a:srgbClr val="666666"/>
                </a:solidFill>
                <a:latin typeface="Times New Roman" pitchFamily="18" charset="0"/>
                <a:cs typeface="Times New Roman" pitchFamily="18" charset="0"/>
              </a:rPr>
              <a:t>1</a:t>
            </a:r>
            <a:r>
              <a:rPr lang="en-US" altLang="zh-CN" sz="700" dirty="0" smtClean="0">
                <a:solidFill>
                  <a:srgbClr val="666666"/>
                </a:solidFill>
                <a:latin typeface="Times New Roman" pitchFamily="18" charset="0"/>
                <a:cs typeface="Times New Roman" pitchFamily="18" charset="0"/>
              </a:rPr>
              <a:t>Moore’s</a:t>
            </a:r>
          </a:p>
        </p:txBody>
      </p:sp>
      <p:sp>
        <p:nvSpPr>
          <p:cNvPr id="14" name="TextBox 1"/>
          <p:cNvSpPr txBox="1"/>
          <p:nvPr/>
        </p:nvSpPr>
        <p:spPr>
          <a:xfrm>
            <a:off x="1118565" y="6396958"/>
            <a:ext cx="743793" cy="130247"/>
          </a:xfrm>
          <a:prstGeom prst="rect">
            <a:avLst/>
          </a:prstGeom>
          <a:noFill/>
        </p:spPr>
        <p:txBody>
          <a:bodyPr wrap="none" lIns="0" tIns="0" rIns="0" bIns="40087" rtlCol="0">
            <a:spAutoFit/>
          </a:bodyPr>
          <a:lstStyle/>
          <a:p>
            <a:pPr>
              <a:lnSpc>
                <a:spcPts val="701"/>
              </a:lnSpc>
            </a:pPr>
            <a:r>
              <a:rPr lang="en-US" altLang="zh-CN" sz="700" dirty="0" smtClean="0">
                <a:solidFill>
                  <a:srgbClr val="666666"/>
                </a:solidFill>
                <a:latin typeface="Times New Roman" pitchFamily="18" charset="0"/>
                <a:cs typeface="Times New Roman" pitchFamily="18" charset="0"/>
              </a:rPr>
              <a:t>Law:</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see</a:t>
            </a:r>
            <a:r>
              <a:rPr lang="en-US" altLang="zh-CN" sz="700" dirty="0" smtClean="0">
                <a:latin typeface="Times New Roman" pitchFamily="18" charset="0"/>
                <a:cs typeface="Times New Roman" pitchFamily="18" charset="0"/>
              </a:rPr>
              <a:t> </a:t>
            </a:r>
            <a:r>
              <a:rPr lang="en-US" altLang="zh-CN" sz="700" u="sng" dirty="0" smtClean="0">
                <a:solidFill>
                  <a:srgbClr val="8C8C8C"/>
                </a:solidFill>
                <a:latin typeface="Times New Roman" pitchFamily="18" charset="0"/>
                <a:cs typeface="Times New Roman" pitchFamily="18" charset="0"/>
              </a:rPr>
              <a:t>Wikipedia</a:t>
            </a:r>
            <a:r>
              <a:rPr lang="en-US" altLang="zh-CN" sz="700" dirty="0" smtClean="0">
                <a:solidFill>
                  <a:srgbClr val="666666"/>
                </a:solidFill>
                <a:latin typeface="Times New Roman" pitchFamily="18" charset="0"/>
                <a:cs typeface="Times New Roman" pitchFamily="18" charset="0"/>
              </a:rPr>
              <a:t>.</a:t>
            </a:r>
          </a:p>
        </p:txBody>
      </p:sp>
      <p:sp>
        <p:nvSpPr>
          <p:cNvPr id="17" name="投影片編號版面配置區 16"/>
          <p:cNvSpPr>
            <a:spLocks noGrp="1"/>
          </p:cNvSpPr>
          <p:nvPr>
            <p:ph type="sldNum" sz="quarter" idx="12"/>
          </p:nvPr>
        </p:nvSpPr>
        <p:spPr/>
        <p:txBody>
          <a:bodyPr/>
          <a:lstStyle/>
          <a:p>
            <a:pPr>
              <a:defRPr/>
            </a:pPr>
            <a:fld id="{8278A42D-3233-4C27-8266-CD8F709F771F}" type="slidenum">
              <a:rPr lang="en-US" altLang="zh-TW" smtClean="0"/>
              <a:pPr>
                <a:defRPr/>
              </a:pPr>
              <a:t>94</a:t>
            </a:fld>
            <a:endParaRPr lang="en-US" altLang="zh-TW"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967833" y="2416259"/>
            <a:ext cx="2114983" cy="2268973"/>
          </a:xfrm>
          <a:custGeom>
            <a:avLst/>
            <a:gdLst>
              <a:gd name="connsiteX0" fmla="*/ 12700 w 2473355"/>
              <a:gd name="connsiteY0" fmla="*/ 420701 h 2500072"/>
              <a:gd name="connsiteX1" fmla="*/ 12700 w 2473355"/>
              <a:gd name="connsiteY1" fmla="*/ 420701 h 2500072"/>
              <a:gd name="connsiteX2" fmla="*/ 420700 w 2473355"/>
              <a:gd name="connsiteY2" fmla="*/ 12700 h 2500072"/>
              <a:gd name="connsiteX3" fmla="*/ 2052654 w 2473355"/>
              <a:gd name="connsiteY3" fmla="*/ 12700 h 2500072"/>
              <a:gd name="connsiteX4" fmla="*/ 2052654 w 2473355"/>
              <a:gd name="connsiteY4" fmla="*/ 12700 h 2500072"/>
              <a:gd name="connsiteX5" fmla="*/ 2460655 w 2473355"/>
              <a:gd name="connsiteY5" fmla="*/ 420701 h 2500072"/>
              <a:gd name="connsiteX6" fmla="*/ 2460655 w 2473355"/>
              <a:gd name="connsiteY6" fmla="*/ 420701 h 2500072"/>
              <a:gd name="connsiteX7" fmla="*/ 2460655 w 2473355"/>
              <a:gd name="connsiteY7" fmla="*/ 2079371 h 2500072"/>
              <a:gd name="connsiteX8" fmla="*/ 2460655 w 2473355"/>
              <a:gd name="connsiteY8" fmla="*/ 2079371 h 2500072"/>
              <a:gd name="connsiteX9" fmla="*/ 2052654 w 2473355"/>
              <a:gd name="connsiteY9" fmla="*/ 2487372 h 2500072"/>
              <a:gd name="connsiteX10" fmla="*/ 2052654 w 2473355"/>
              <a:gd name="connsiteY10" fmla="*/ 2487372 h 2500072"/>
              <a:gd name="connsiteX11" fmla="*/ 420700 w 2473355"/>
              <a:gd name="connsiteY11" fmla="*/ 2487372 h 2500072"/>
              <a:gd name="connsiteX12" fmla="*/ 420700 w 2473355"/>
              <a:gd name="connsiteY12" fmla="*/ 2487372 h 2500072"/>
              <a:gd name="connsiteX13" fmla="*/ 12700 w 2473355"/>
              <a:gd name="connsiteY13" fmla="*/ 2079371 h 2500072"/>
              <a:gd name="connsiteX14" fmla="*/ 12700 w 2473355"/>
              <a:gd name="connsiteY14" fmla="*/ 2079371 h 2500072"/>
              <a:gd name="connsiteX15" fmla="*/ 12700 w 2473355"/>
              <a:gd name="connsiteY15" fmla="*/ 420701 h 25000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473355" h="2500072">
                <a:moveTo>
                  <a:pt x="12700" y="420701"/>
                </a:moveTo>
                <a:lnTo>
                  <a:pt x="12700" y="420701"/>
                </a:lnTo>
                <a:cubicBezTo>
                  <a:pt x="12700" y="195368"/>
                  <a:pt x="195368" y="12700"/>
                  <a:pt x="420700" y="12700"/>
                </a:cubicBezTo>
                <a:lnTo>
                  <a:pt x="2052654" y="12700"/>
                </a:lnTo>
                <a:lnTo>
                  <a:pt x="2052654" y="12700"/>
                </a:lnTo>
                <a:cubicBezTo>
                  <a:pt x="2277987" y="12700"/>
                  <a:pt x="2460655" y="195368"/>
                  <a:pt x="2460655" y="420701"/>
                </a:cubicBezTo>
                <a:cubicBezTo>
                  <a:pt x="2460655" y="420701"/>
                  <a:pt x="2460655" y="420701"/>
                  <a:pt x="2460655" y="420701"/>
                </a:cubicBezTo>
                <a:lnTo>
                  <a:pt x="2460655" y="2079371"/>
                </a:lnTo>
                <a:lnTo>
                  <a:pt x="2460655" y="2079371"/>
                </a:lnTo>
                <a:cubicBezTo>
                  <a:pt x="2460655" y="2304704"/>
                  <a:pt x="2277987" y="2487372"/>
                  <a:pt x="2052654" y="2487372"/>
                </a:cubicBezTo>
                <a:cubicBezTo>
                  <a:pt x="2052654" y="2487372"/>
                  <a:pt x="2052654" y="2487372"/>
                  <a:pt x="2052654" y="2487372"/>
                </a:cubicBezTo>
                <a:lnTo>
                  <a:pt x="420700" y="2487372"/>
                </a:lnTo>
                <a:lnTo>
                  <a:pt x="420700" y="2487372"/>
                </a:lnTo>
                <a:cubicBezTo>
                  <a:pt x="195368" y="2487372"/>
                  <a:pt x="12700" y="2304704"/>
                  <a:pt x="12700" y="2079371"/>
                </a:cubicBezTo>
                <a:cubicBezTo>
                  <a:pt x="12700" y="2079371"/>
                  <a:pt x="12700" y="2079371"/>
                  <a:pt x="12700" y="2079371"/>
                </a:cubicBezTo>
                <a:lnTo>
                  <a:pt x="12700" y="420701"/>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5" name="Freeform 3"/>
          <p:cNvSpPr/>
          <p:nvPr/>
        </p:nvSpPr>
        <p:spPr>
          <a:xfrm>
            <a:off x="6038010" y="2416259"/>
            <a:ext cx="2114984" cy="2268973"/>
          </a:xfrm>
          <a:custGeom>
            <a:avLst/>
            <a:gdLst>
              <a:gd name="connsiteX0" fmla="*/ 12700 w 2473356"/>
              <a:gd name="connsiteY0" fmla="*/ 420701 h 2500072"/>
              <a:gd name="connsiteX1" fmla="*/ 12700 w 2473356"/>
              <a:gd name="connsiteY1" fmla="*/ 420701 h 2500072"/>
              <a:gd name="connsiteX2" fmla="*/ 420699 w 2473356"/>
              <a:gd name="connsiteY2" fmla="*/ 12700 h 2500072"/>
              <a:gd name="connsiteX3" fmla="*/ 2052653 w 2473356"/>
              <a:gd name="connsiteY3" fmla="*/ 12700 h 2500072"/>
              <a:gd name="connsiteX4" fmla="*/ 2052653 w 2473356"/>
              <a:gd name="connsiteY4" fmla="*/ 12700 h 2500072"/>
              <a:gd name="connsiteX5" fmla="*/ 2460656 w 2473356"/>
              <a:gd name="connsiteY5" fmla="*/ 420701 h 2500072"/>
              <a:gd name="connsiteX6" fmla="*/ 2460656 w 2473356"/>
              <a:gd name="connsiteY6" fmla="*/ 420701 h 2500072"/>
              <a:gd name="connsiteX7" fmla="*/ 2460656 w 2473356"/>
              <a:gd name="connsiteY7" fmla="*/ 2079371 h 2500072"/>
              <a:gd name="connsiteX8" fmla="*/ 2460656 w 2473356"/>
              <a:gd name="connsiteY8" fmla="*/ 2079371 h 2500072"/>
              <a:gd name="connsiteX9" fmla="*/ 2052653 w 2473356"/>
              <a:gd name="connsiteY9" fmla="*/ 2487372 h 2500072"/>
              <a:gd name="connsiteX10" fmla="*/ 2052653 w 2473356"/>
              <a:gd name="connsiteY10" fmla="*/ 2487372 h 2500072"/>
              <a:gd name="connsiteX11" fmla="*/ 420699 w 2473356"/>
              <a:gd name="connsiteY11" fmla="*/ 2487372 h 2500072"/>
              <a:gd name="connsiteX12" fmla="*/ 420699 w 2473356"/>
              <a:gd name="connsiteY12" fmla="*/ 2487372 h 2500072"/>
              <a:gd name="connsiteX13" fmla="*/ 12700 w 2473356"/>
              <a:gd name="connsiteY13" fmla="*/ 2079371 h 2500072"/>
              <a:gd name="connsiteX14" fmla="*/ 12700 w 2473356"/>
              <a:gd name="connsiteY14" fmla="*/ 2079371 h 2500072"/>
              <a:gd name="connsiteX15" fmla="*/ 12700 w 2473356"/>
              <a:gd name="connsiteY15" fmla="*/ 420701 h 25000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473356" h="2500072">
                <a:moveTo>
                  <a:pt x="12700" y="420701"/>
                </a:moveTo>
                <a:lnTo>
                  <a:pt x="12700" y="420701"/>
                </a:lnTo>
                <a:cubicBezTo>
                  <a:pt x="12700" y="195368"/>
                  <a:pt x="195367" y="12700"/>
                  <a:pt x="420699" y="12700"/>
                </a:cubicBezTo>
                <a:lnTo>
                  <a:pt x="2052653" y="12700"/>
                </a:lnTo>
                <a:lnTo>
                  <a:pt x="2052653" y="12700"/>
                </a:lnTo>
                <a:cubicBezTo>
                  <a:pt x="2277988" y="12700"/>
                  <a:pt x="2460656" y="195368"/>
                  <a:pt x="2460656" y="420701"/>
                </a:cubicBezTo>
                <a:cubicBezTo>
                  <a:pt x="2460656" y="420701"/>
                  <a:pt x="2460656" y="420701"/>
                  <a:pt x="2460656" y="420701"/>
                </a:cubicBezTo>
                <a:lnTo>
                  <a:pt x="2460656" y="2079371"/>
                </a:lnTo>
                <a:lnTo>
                  <a:pt x="2460656" y="2079371"/>
                </a:lnTo>
                <a:cubicBezTo>
                  <a:pt x="2460656" y="2304704"/>
                  <a:pt x="2277988" y="2487372"/>
                  <a:pt x="2052653" y="2487372"/>
                </a:cubicBezTo>
                <a:cubicBezTo>
                  <a:pt x="2052653" y="2487372"/>
                  <a:pt x="2052653" y="2487372"/>
                  <a:pt x="2052653" y="2487372"/>
                </a:cubicBezTo>
                <a:lnTo>
                  <a:pt x="420699" y="2487372"/>
                </a:lnTo>
                <a:lnTo>
                  <a:pt x="420699" y="2487372"/>
                </a:lnTo>
                <a:cubicBezTo>
                  <a:pt x="195367" y="2487372"/>
                  <a:pt x="12700" y="2304704"/>
                  <a:pt x="12700" y="2079371"/>
                </a:cubicBezTo>
                <a:cubicBezTo>
                  <a:pt x="12700" y="2079371"/>
                  <a:pt x="12700" y="2079371"/>
                  <a:pt x="12700" y="2079371"/>
                </a:cubicBezTo>
                <a:lnTo>
                  <a:pt x="12700" y="420701"/>
                </a:lnTo>
              </a:path>
            </a:pathLst>
          </a:custGeom>
          <a:solidFill>
            <a:srgbClr val="000000">
              <a:alpha val="0"/>
            </a:srgbClr>
          </a:solidFill>
          <a:ln w="25400">
            <a:solidFill>
              <a:srgbClr val="303188">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6" name="Freeform 3"/>
          <p:cNvSpPr/>
          <p:nvPr/>
        </p:nvSpPr>
        <p:spPr>
          <a:xfrm>
            <a:off x="1481373" y="1411836"/>
            <a:ext cx="6178488" cy="349774"/>
          </a:xfrm>
          <a:custGeom>
            <a:avLst/>
            <a:gdLst>
              <a:gd name="connsiteX0" fmla="*/ 12700 w 7225399"/>
              <a:gd name="connsiteY0" fmla="*/ 72700 h 385399"/>
              <a:gd name="connsiteX1" fmla="*/ 12700 w 7225399"/>
              <a:gd name="connsiteY1" fmla="*/ 72700 h 385399"/>
              <a:gd name="connsiteX2" fmla="*/ 72700 w 7225399"/>
              <a:gd name="connsiteY2" fmla="*/ 12700 h 385399"/>
              <a:gd name="connsiteX3" fmla="*/ 7152697 w 7225399"/>
              <a:gd name="connsiteY3" fmla="*/ 12700 h 385399"/>
              <a:gd name="connsiteX4" fmla="*/ 7152697 w 7225399"/>
              <a:gd name="connsiteY4" fmla="*/ 12700 h 385399"/>
              <a:gd name="connsiteX5" fmla="*/ 7212699 w 7225399"/>
              <a:gd name="connsiteY5" fmla="*/ 72700 h 385399"/>
              <a:gd name="connsiteX6" fmla="*/ 7212699 w 7225399"/>
              <a:gd name="connsiteY6" fmla="*/ 72700 h 385399"/>
              <a:gd name="connsiteX7" fmla="*/ 7212699 w 7225399"/>
              <a:gd name="connsiteY7" fmla="*/ 312698 h 385399"/>
              <a:gd name="connsiteX8" fmla="*/ 7212699 w 7225399"/>
              <a:gd name="connsiteY8" fmla="*/ 312698 h 385399"/>
              <a:gd name="connsiteX9" fmla="*/ 7152697 w 7225399"/>
              <a:gd name="connsiteY9" fmla="*/ 372699 h 385399"/>
              <a:gd name="connsiteX10" fmla="*/ 7152697 w 7225399"/>
              <a:gd name="connsiteY10" fmla="*/ 372699 h 385399"/>
              <a:gd name="connsiteX11" fmla="*/ 72700 w 7225399"/>
              <a:gd name="connsiteY11" fmla="*/ 372699 h 385399"/>
              <a:gd name="connsiteX12" fmla="*/ 72700 w 7225399"/>
              <a:gd name="connsiteY12" fmla="*/ 372699 h 385399"/>
              <a:gd name="connsiteX13" fmla="*/ 12700 w 7225399"/>
              <a:gd name="connsiteY13" fmla="*/ 312698 h 385399"/>
              <a:gd name="connsiteX14" fmla="*/ 12700 w 7225399"/>
              <a:gd name="connsiteY14" fmla="*/ 312698 h 385399"/>
              <a:gd name="connsiteX15" fmla="*/ 12700 w 7225399"/>
              <a:gd name="connsiteY15" fmla="*/ 72700 h 38539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7225399" h="385399">
                <a:moveTo>
                  <a:pt x="12700" y="72700"/>
                </a:moveTo>
                <a:lnTo>
                  <a:pt x="12700" y="72700"/>
                </a:lnTo>
                <a:cubicBezTo>
                  <a:pt x="12700" y="39562"/>
                  <a:pt x="39563" y="12700"/>
                  <a:pt x="72700" y="12700"/>
                </a:cubicBezTo>
                <a:lnTo>
                  <a:pt x="7152697" y="12700"/>
                </a:lnTo>
                <a:lnTo>
                  <a:pt x="7152697" y="12700"/>
                </a:lnTo>
                <a:cubicBezTo>
                  <a:pt x="7185835" y="12700"/>
                  <a:pt x="7212699" y="39562"/>
                  <a:pt x="7212699" y="72700"/>
                </a:cubicBezTo>
                <a:cubicBezTo>
                  <a:pt x="7212699" y="72700"/>
                  <a:pt x="7212699" y="72700"/>
                  <a:pt x="7212699" y="72700"/>
                </a:cubicBezTo>
                <a:lnTo>
                  <a:pt x="7212699" y="312698"/>
                </a:lnTo>
                <a:lnTo>
                  <a:pt x="7212699" y="312698"/>
                </a:lnTo>
                <a:cubicBezTo>
                  <a:pt x="7212699" y="345837"/>
                  <a:pt x="7185835" y="372699"/>
                  <a:pt x="7152697" y="372699"/>
                </a:cubicBezTo>
                <a:cubicBezTo>
                  <a:pt x="7152697" y="372699"/>
                  <a:pt x="7152697" y="372699"/>
                  <a:pt x="7152697" y="372699"/>
                </a:cubicBezTo>
                <a:lnTo>
                  <a:pt x="72700" y="372699"/>
                </a:lnTo>
                <a:lnTo>
                  <a:pt x="72700" y="372699"/>
                </a:lnTo>
                <a:cubicBezTo>
                  <a:pt x="39563" y="372699"/>
                  <a:pt x="12700" y="345837"/>
                  <a:pt x="12700" y="312698"/>
                </a:cubicBezTo>
                <a:cubicBezTo>
                  <a:pt x="12700" y="312698"/>
                  <a:pt x="12700" y="312698"/>
                  <a:pt x="12700" y="312698"/>
                </a:cubicBezTo>
                <a:lnTo>
                  <a:pt x="12700" y="72700"/>
                </a:lnTo>
              </a:path>
            </a:pathLst>
          </a:custGeom>
          <a:solidFill>
            <a:srgbClr val="000000">
              <a:alpha val="0"/>
            </a:srgbClr>
          </a:solidFill>
          <a:ln w="25400">
            <a:solidFill>
              <a:srgbClr val="B2B2B2">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7" name="Freeform 3"/>
          <p:cNvSpPr/>
          <p:nvPr/>
        </p:nvSpPr>
        <p:spPr>
          <a:xfrm>
            <a:off x="3496804" y="2416259"/>
            <a:ext cx="2114983" cy="2268973"/>
          </a:xfrm>
          <a:custGeom>
            <a:avLst/>
            <a:gdLst>
              <a:gd name="connsiteX0" fmla="*/ 12700 w 2473355"/>
              <a:gd name="connsiteY0" fmla="*/ 420701 h 2500072"/>
              <a:gd name="connsiteX1" fmla="*/ 12700 w 2473355"/>
              <a:gd name="connsiteY1" fmla="*/ 420701 h 2500072"/>
              <a:gd name="connsiteX2" fmla="*/ 420700 w 2473355"/>
              <a:gd name="connsiteY2" fmla="*/ 12700 h 2500072"/>
              <a:gd name="connsiteX3" fmla="*/ 2052654 w 2473355"/>
              <a:gd name="connsiteY3" fmla="*/ 12700 h 2500072"/>
              <a:gd name="connsiteX4" fmla="*/ 2052654 w 2473355"/>
              <a:gd name="connsiteY4" fmla="*/ 12700 h 2500072"/>
              <a:gd name="connsiteX5" fmla="*/ 2460655 w 2473355"/>
              <a:gd name="connsiteY5" fmla="*/ 420701 h 2500072"/>
              <a:gd name="connsiteX6" fmla="*/ 2460655 w 2473355"/>
              <a:gd name="connsiteY6" fmla="*/ 420701 h 2500072"/>
              <a:gd name="connsiteX7" fmla="*/ 2460655 w 2473355"/>
              <a:gd name="connsiteY7" fmla="*/ 2079371 h 2500072"/>
              <a:gd name="connsiteX8" fmla="*/ 2460655 w 2473355"/>
              <a:gd name="connsiteY8" fmla="*/ 2079371 h 2500072"/>
              <a:gd name="connsiteX9" fmla="*/ 2052654 w 2473355"/>
              <a:gd name="connsiteY9" fmla="*/ 2487372 h 2500072"/>
              <a:gd name="connsiteX10" fmla="*/ 2052654 w 2473355"/>
              <a:gd name="connsiteY10" fmla="*/ 2487372 h 2500072"/>
              <a:gd name="connsiteX11" fmla="*/ 420700 w 2473355"/>
              <a:gd name="connsiteY11" fmla="*/ 2487372 h 2500072"/>
              <a:gd name="connsiteX12" fmla="*/ 420700 w 2473355"/>
              <a:gd name="connsiteY12" fmla="*/ 2487372 h 2500072"/>
              <a:gd name="connsiteX13" fmla="*/ 12700 w 2473355"/>
              <a:gd name="connsiteY13" fmla="*/ 2079371 h 2500072"/>
              <a:gd name="connsiteX14" fmla="*/ 12700 w 2473355"/>
              <a:gd name="connsiteY14" fmla="*/ 2079371 h 2500072"/>
              <a:gd name="connsiteX15" fmla="*/ 12700 w 2473355"/>
              <a:gd name="connsiteY15" fmla="*/ 420701 h 25000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473355" h="2500072">
                <a:moveTo>
                  <a:pt x="12700" y="420701"/>
                </a:moveTo>
                <a:lnTo>
                  <a:pt x="12700" y="420701"/>
                </a:lnTo>
                <a:cubicBezTo>
                  <a:pt x="12700" y="195368"/>
                  <a:pt x="195367" y="12700"/>
                  <a:pt x="420700" y="12700"/>
                </a:cubicBezTo>
                <a:lnTo>
                  <a:pt x="2052654" y="12700"/>
                </a:lnTo>
                <a:lnTo>
                  <a:pt x="2052654" y="12700"/>
                </a:lnTo>
                <a:cubicBezTo>
                  <a:pt x="2277987" y="12700"/>
                  <a:pt x="2460655" y="195368"/>
                  <a:pt x="2460655" y="420701"/>
                </a:cubicBezTo>
                <a:cubicBezTo>
                  <a:pt x="2460655" y="420701"/>
                  <a:pt x="2460655" y="420701"/>
                  <a:pt x="2460655" y="420701"/>
                </a:cubicBezTo>
                <a:lnTo>
                  <a:pt x="2460655" y="2079371"/>
                </a:lnTo>
                <a:lnTo>
                  <a:pt x="2460655" y="2079371"/>
                </a:lnTo>
                <a:cubicBezTo>
                  <a:pt x="2460655" y="2304704"/>
                  <a:pt x="2277987" y="2487372"/>
                  <a:pt x="2052654" y="2487372"/>
                </a:cubicBezTo>
                <a:cubicBezTo>
                  <a:pt x="2052654" y="2487372"/>
                  <a:pt x="2052654" y="2487372"/>
                  <a:pt x="2052654" y="2487372"/>
                </a:cubicBezTo>
                <a:lnTo>
                  <a:pt x="420700" y="2487372"/>
                </a:lnTo>
                <a:lnTo>
                  <a:pt x="420700" y="2487372"/>
                </a:lnTo>
                <a:cubicBezTo>
                  <a:pt x="195367" y="2487372"/>
                  <a:pt x="12700" y="2304704"/>
                  <a:pt x="12700" y="2079371"/>
                </a:cubicBezTo>
                <a:cubicBezTo>
                  <a:pt x="12700" y="2079371"/>
                  <a:pt x="12700" y="2079371"/>
                  <a:pt x="12700" y="2079371"/>
                </a:cubicBezTo>
                <a:lnTo>
                  <a:pt x="12700" y="420701"/>
                </a:lnTo>
              </a:path>
            </a:pathLst>
          </a:custGeom>
          <a:solidFill>
            <a:srgbClr val="000000">
              <a:alpha val="0"/>
            </a:srgbClr>
          </a:solidFill>
          <a:ln w="25400">
            <a:solidFill>
              <a:srgbClr val="EC008C">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8" name="Picture 3"/>
          <p:cNvPicPr>
            <a:picLocks noChangeAspect="1" noChangeArrowheads="1"/>
          </p:cNvPicPr>
          <p:nvPr/>
        </p:nvPicPr>
        <p:blipFill>
          <a:blip r:embed="rId3" cstate="print"/>
          <a:srcRect/>
          <a:stretch>
            <a:fillRect/>
          </a:stretch>
        </p:blipFill>
        <p:spPr bwMode="auto">
          <a:xfrm>
            <a:off x="1433501" y="4771785"/>
            <a:ext cx="1205444" cy="945136"/>
          </a:xfrm>
          <a:prstGeom prst="rect">
            <a:avLst/>
          </a:prstGeom>
          <a:noFill/>
        </p:spPr>
      </p:pic>
      <p:pic>
        <p:nvPicPr>
          <p:cNvPr id="9" name="Picture 3"/>
          <p:cNvPicPr>
            <a:picLocks noChangeAspect="1" noChangeArrowheads="1"/>
          </p:cNvPicPr>
          <p:nvPr/>
        </p:nvPicPr>
        <p:blipFill>
          <a:blip r:embed="rId4" cstate="print"/>
          <a:srcRect/>
          <a:stretch>
            <a:fillRect/>
          </a:stretch>
        </p:blipFill>
        <p:spPr bwMode="auto">
          <a:xfrm>
            <a:off x="3920409" y="4587368"/>
            <a:ext cx="1292323" cy="945136"/>
          </a:xfrm>
          <a:prstGeom prst="rect">
            <a:avLst/>
          </a:prstGeom>
          <a:noFill/>
        </p:spPr>
      </p:pic>
      <p:pic>
        <p:nvPicPr>
          <p:cNvPr id="10" name="Picture 3"/>
          <p:cNvPicPr>
            <a:picLocks noChangeAspect="1" noChangeArrowheads="1"/>
          </p:cNvPicPr>
          <p:nvPr/>
        </p:nvPicPr>
        <p:blipFill>
          <a:blip r:embed="rId5" cstate="print"/>
          <a:srcRect/>
          <a:stretch>
            <a:fillRect/>
          </a:stretch>
        </p:blipFill>
        <p:spPr bwMode="auto">
          <a:xfrm>
            <a:off x="7265245" y="299678"/>
            <a:ext cx="1227164" cy="772245"/>
          </a:xfrm>
          <a:prstGeom prst="rect">
            <a:avLst/>
          </a:prstGeom>
          <a:noFill/>
        </p:spPr>
      </p:pic>
      <p:pic>
        <p:nvPicPr>
          <p:cNvPr id="11" name="Picture 3"/>
          <p:cNvPicPr>
            <a:picLocks noChangeAspect="1" noChangeArrowheads="1"/>
          </p:cNvPicPr>
          <p:nvPr/>
        </p:nvPicPr>
        <p:blipFill>
          <a:blip r:embed="rId6" cstate="print"/>
          <a:srcRect/>
          <a:stretch>
            <a:fillRect/>
          </a:stretch>
        </p:blipFill>
        <p:spPr bwMode="auto">
          <a:xfrm>
            <a:off x="6407316" y="4840941"/>
            <a:ext cx="1390062" cy="1383126"/>
          </a:xfrm>
          <a:prstGeom prst="rect">
            <a:avLst/>
          </a:prstGeom>
          <a:noFill/>
        </p:spPr>
      </p:pic>
      <p:pic>
        <p:nvPicPr>
          <p:cNvPr id="12" name="Picture 3"/>
          <p:cNvPicPr>
            <a:picLocks noChangeAspect="1" noChangeArrowheads="1"/>
          </p:cNvPicPr>
          <p:nvPr/>
        </p:nvPicPr>
        <p:blipFill>
          <a:blip r:embed="rId7" cstate="print"/>
          <a:srcRect/>
          <a:stretch>
            <a:fillRect/>
          </a:stretch>
        </p:blipFill>
        <p:spPr bwMode="auto">
          <a:xfrm>
            <a:off x="7276105" y="6316276"/>
            <a:ext cx="499553" cy="207469"/>
          </a:xfrm>
          <a:prstGeom prst="rect">
            <a:avLst/>
          </a:prstGeom>
          <a:noFill/>
        </p:spPr>
      </p:pic>
      <p:sp>
        <p:nvSpPr>
          <p:cNvPr id="2" name="TextBox 1"/>
          <p:cNvSpPr txBox="1"/>
          <p:nvPr/>
        </p:nvSpPr>
        <p:spPr>
          <a:xfrm>
            <a:off x="8166613" y="6304750"/>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36</a:t>
            </a:r>
          </a:p>
        </p:txBody>
      </p:sp>
      <p:sp>
        <p:nvSpPr>
          <p:cNvPr id="13"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14" name="TextBox 1"/>
          <p:cNvSpPr txBox="1"/>
          <p:nvPr/>
        </p:nvSpPr>
        <p:spPr>
          <a:xfrm>
            <a:off x="1227164" y="2097741"/>
            <a:ext cx="1498808" cy="2079498"/>
          </a:xfrm>
          <a:prstGeom prst="rect">
            <a:avLst/>
          </a:prstGeom>
          <a:noFill/>
        </p:spPr>
        <p:txBody>
          <a:bodyPr wrap="none" lIns="0" tIns="0" rIns="0" bIns="40087" rtlCol="0">
            <a:spAutoFit/>
          </a:bodyPr>
          <a:lstStyle/>
          <a:p>
            <a:pPr>
              <a:lnSpc>
                <a:spcPts val="1754"/>
              </a:lnSpc>
              <a:tabLst>
                <a:tab pos="33406" algn="l"/>
                <a:tab pos="55677" algn="l"/>
                <a:tab pos="389738" algn="l"/>
                <a:tab pos="478820" algn="l"/>
              </a:tabLst>
            </a:pPr>
            <a:r>
              <a:rPr lang="en-US" altLang="zh-CN" dirty="0" smtClean="0"/>
              <a:t>			</a:t>
            </a:r>
            <a:r>
              <a:rPr lang="en-US" altLang="zh-CN" dirty="0" smtClean="0">
                <a:solidFill>
                  <a:srgbClr val="23AA4A"/>
                </a:solidFill>
                <a:latin typeface="Times New Roman" pitchFamily="18" charset="0"/>
                <a:cs typeface="Times New Roman" pitchFamily="18" charset="0"/>
              </a:rPr>
              <a:t>MobileMe</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403"/>
              </a:lnSpc>
              <a:tabLst>
                <a:tab pos="33406" algn="l"/>
                <a:tab pos="55677" algn="l"/>
                <a:tab pos="389738" algn="l"/>
                <a:tab pos="478820" algn="l"/>
              </a:tabLst>
            </a:pPr>
            <a:r>
              <a:rPr lang="en-US" altLang="zh-CN" sz="1200" dirty="0" smtClean="0">
                <a:solidFill>
                  <a:srgbClr val="666666"/>
                </a:solidFill>
                <a:latin typeface="Times New Roman" pitchFamily="18" charset="0"/>
                <a:cs typeface="Times New Roman" pitchFamily="18" charset="0"/>
              </a:rPr>
              <a:t>Apple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makes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MobileMe</a:t>
            </a:r>
          </a:p>
          <a:p>
            <a:pPr>
              <a:lnSpc>
                <a:spcPts val="1491"/>
              </a:lnSpc>
              <a:tabLst>
                <a:tab pos="33406" algn="l"/>
                <a:tab pos="55677" algn="l"/>
                <a:tab pos="389738" algn="l"/>
                <a:tab pos="478820" algn="l"/>
              </a:tabLst>
            </a:pPr>
            <a:r>
              <a:rPr lang="en-US" altLang="zh-CN" dirty="0" smtClean="0"/>
              <a:t>	</a:t>
            </a:r>
            <a:r>
              <a:rPr lang="en-US" altLang="zh-CN" sz="1200" b="1" dirty="0" smtClean="0">
                <a:solidFill>
                  <a:srgbClr val="666666"/>
                </a:solidFill>
                <a:latin typeface="Times New Roman" pitchFamily="18" charset="0"/>
                <a:cs typeface="Times New Roman" pitchFamily="18" charset="0"/>
              </a:rPr>
              <a:t>free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for</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all</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Apple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users</a:t>
            </a:r>
          </a:p>
          <a:p>
            <a:pPr>
              <a:lnSpc>
                <a:spcPts val="877"/>
              </a:lnSpc>
            </a:pPr>
            <a:endParaRPr lang="en-US" altLang="zh-CN" dirty="0" smtClean="0"/>
          </a:p>
          <a:p>
            <a:pPr>
              <a:lnSpc>
                <a:spcPts val="2017"/>
              </a:lnSpc>
              <a:tabLst>
                <a:tab pos="33406" algn="l"/>
                <a:tab pos="55677" algn="l"/>
                <a:tab pos="389738" algn="l"/>
                <a:tab pos="478820"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Devices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will</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be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synced</a:t>
            </a:r>
          </a:p>
          <a:p>
            <a:pPr>
              <a:lnSpc>
                <a:spcPts val="1491"/>
              </a:lnSpc>
              <a:tabLst>
                <a:tab pos="33406" algn="l"/>
                <a:tab pos="55677" algn="l"/>
                <a:tab pos="389738" algn="l"/>
                <a:tab pos="478820"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wirelessly</a:t>
            </a:r>
          </a:p>
        </p:txBody>
      </p:sp>
      <p:sp>
        <p:nvSpPr>
          <p:cNvPr id="15" name="TextBox 1"/>
          <p:cNvSpPr txBox="1"/>
          <p:nvPr/>
        </p:nvSpPr>
        <p:spPr>
          <a:xfrm>
            <a:off x="6222699" y="2120793"/>
            <a:ext cx="1573701" cy="2348803"/>
          </a:xfrm>
          <a:prstGeom prst="rect">
            <a:avLst/>
          </a:prstGeom>
          <a:noFill/>
        </p:spPr>
        <p:txBody>
          <a:bodyPr wrap="none" lIns="0" tIns="0" rIns="0" bIns="40087" rtlCol="0">
            <a:spAutoFit/>
          </a:bodyPr>
          <a:lstStyle/>
          <a:p>
            <a:pPr>
              <a:lnSpc>
                <a:spcPts val="1754"/>
              </a:lnSpc>
              <a:tabLst>
                <a:tab pos="89083" algn="l"/>
                <a:tab pos="178166" algn="l"/>
                <a:tab pos="478820" algn="l"/>
                <a:tab pos="623580" algn="l"/>
              </a:tabLst>
            </a:pPr>
            <a:r>
              <a:rPr lang="en-US" altLang="zh-CN" dirty="0" smtClean="0"/>
              <a:t>			</a:t>
            </a:r>
            <a:r>
              <a:rPr lang="en-US" altLang="zh-CN" dirty="0" smtClean="0">
                <a:solidFill>
                  <a:srgbClr val="303188"/>
                </a:solidFill>
                <a:latin typeface="Times New Roman" pitchFamily="18" charset="0"/>
                <a:cs typeface="Times New Roman" pitchFamily="18" charset="0"/>
              </a:rPr>
              <a:t>New</a:t>
            </a:r>
            <a:r>
              <a:rPr lang="en-US" altLang="zh-CN" dirty="0" smtClean="0">
                <a:latin typeface="Times New Roman" pitchFamily="18" charset="0"/>
                <a:cs typeface="Times New Roman" pitchFamily="18" charset="0"/>
              </a:rPr>
              <a:t> </a:t>
            </a:r>
            <a:r>
              <a:rPr lang="en-US" altLang="zh-CN" dirty="0" smtClean="0">
                <a:solidFill>
                  <a:srgbClr val="303188"/>
                </a:solidFill>
                <a:latin typeface="Times New Roman" pitchFamily="18" charset="0"/>
                <a:cs typeface="Times New Roman" pitchFamily="18" charset="0"/>
              </a:rPr>
              <a:t>glue</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929"/>
              </a:lnSpc>
              <a:tabLst>
                <a:tab pos="89083" algn="l"/>
                <a:tab pos="178166" algn="l"/>
                <a:tab pos="478820" algn="l"/>
                <a:tab pos="623580"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The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cloud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new</a:t>
            </a:r>
          </a:p>
          <a:p>
            <a:pPr>
              <a:lnSpc>
                <a:spcPts val="1491"/>
              </a:lnSpc>
              <a:tabLst>
                <a:tab pos="89083" algn="l"/>
                <a:tab pos="178166" algn="l"/>
                <a:tab pos="478820" algn="l"/>
                <a:tab pos="623580" algn="l"/>
              </a:tabLst>
            </a:pPr>
            <a:r>
              <a:rPr lang="en-US" altLang="zh-CN" dirty="0" smtClean="0"/>
              <a:t>	</a:t>
            </a:r>
            <a:r>
              <a:rPr lang="en-US" altLang="zh-CN" sz="1200" b="1" dirty="0" smtClean="0">
                <a:solidFill>
                  <a:srgbClr val="404040"/>
                </a:solidFill>
                <a:latin typeface="Times New Roman" pitchFamily="18" charset="0"/>
                <a:cs typeface="Times New Roman" pitchFamily="18" charset="0"/>
              </a:rPr>
              <a:t>glue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that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links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all</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Apple</a:t>
            </a:r>
          </a:p>
          <a:p>
            <a:pPr>
              <a:lnSpc>
                <a:spcPts val="1491"/>
              </a:lnSpc>
              <a:tabLst>
                <a:tab pos="89083" algn="l"/>
                <a:tab pos="178166" algn="l"/>
                <a:tab pos="478820" algn="l"/>
                <a:tab pos="623580"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devices</a:t>
            </a:r>
          </a:p>
          <a:p>
            <a:pPr>
              <a:lnSpc>
                <a:spcPts val="877"/>
              </a:lnSpc>
            </a:pPr>
            <a:endParaRPr lang="en-US" altLang="zh-CN" dirty="0" smtClean="0"/>
          </a:p>
          <a:p>
            <a:pPr>
              <a:lnSpc>
                <a:spcPts val="2017"/>
              </a:lnSpc>
              <a:tabLst>
                <a:tab pos="89083" algn="l"/>
                <a:tab pos="178166" algn="l"/>
                <a:tab pos="478820" algn="l"/>
                <a:tab pos="623580" algn="l"/>
              </a:tabLst>
            </a:pPr>
            <a:r>
              <a:rPr lang="en-US" altLang="zh-CN" sz="1200" dirty="0" smtClean="0">
                <a:solidFill>
                  <a:srgbClr val="666666"/>
                </a:solidFill>
                <a:latin typeface="Times New Roman" pitchFamily="18" charset="0"/>
                <a:cs typeface="Times New Roman" pitchFamily="18" charset="0"/>
              </a:rPr>
              <a:t>• Unified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storage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(iDisk)</a:t>
            </a:r>
          </a:p>
          <a:p>
            <a:pPr>
              <a:lnSpc>
                <a:spcPts val="1491"/>
              </a:lnSpc>
              <a:tabLst>
                <a:tab pos="89083" algn="l"/>
                <a:tab pos="178166" algn="l"/>
                <a:tab pos="478820" algn="l"/>
                <a:tab pos="623580" algn="l"/>
              </a:tabLst>
            </a:pPr>
            <a:r>
              <a:rPr lang="en-US" altLang="zh-CN" sz="1200" dirty="0" smtClean="0">
                <a:solidFill>
                  <a:srgbClr val="666666"/>
                </a:solidFill>
                <a:latin typeface="Times New Roman" pitchFamily="18" charset="0"/>
                <a:cs typeface="Times New Roman" pitchFamily="18" charset="0"/>
              </a:rPr>
              <a:t>• Streaming</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vs.</a:t>
            </a:r>
          </a:p>
          <a:p>
            <a:pPr>
              <a:lnSpc>
                <a:spcPts val="1403"/>
              </a:lnSpc>
              <a:tabLst>
                <a:tab pos="89083" algn="l"/>
                <a:tab pos="178166" algn="l"/>
                <a:tab pos="478820" algn="l"/>
                <a:tab pos="623580" algn="l"/>
              </a:tabLst>
            </a:pPr>
            <a:r>
              <a:rPr lang="en-US" altLang="zh-CN" sz="1200" dirty="0" smtClean="0">
                <a:solidFill>
                  <a:srgbClr val="666666"/>
                </a:solidFill>
                <a:latin typeface="Times New Roman" pitchFamily="18" charset="0"/>
                <a:cs typeface="Times New Roman" pitchFamily="18" charset="0"/>
              </a:rPr>
              <a:t>downloading</a:t>
            </a:r>
          </a:p>
          <a:p>
            <a:pPr>
              <a:lnSpc>
                <a:spcPts val="1491"/>
              </a:lnSpc>
              <a:tabLst>
                <a:tab pos="89083" algn="l"/>
                <a:tab pos="178166" algn="l"/>
                <a:tab pos="478820" algn="l"/>
                <a:tab pos="623580" algn="l"/>
              </a:tabLst>
            </a:pPr>
            <a:r>
              <a:rPr lang="en-US" altLang="zh-CN" sz="1200" dirty="0" smtClean="0">
                <a:solidFill>
                  <a:srgbClr val="666666"/>
                </a:solidFill>
                <a:latin typeface="Times New Roman" pitchFamily="18" charset="0"/>
                <a:cs typeface="Times New Roman" pitchFamily="18" charset="0"/>
              </a:rPr>
              <a:t>• Would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greatly</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improve</a:t>
            </a:r>
          </a:p>
          <a:p>
            <a:pPr>
              <a:lnSpc>
                <a:spcPts val="1315"/>
              </a:lnSpc>
              <a:tabLst>
                <a:tab pos="89083" algn="l"/>
                <a:tab pos="178166" algn="l"/>
                <a:tab pos="478820" algn="l"/>
                <a:tab pos="623580" algn="l"/>
              </a:tabLst>
            </a:pPr>
            <a:r>
              <a:rPr lang="en-US" altLang="zh-CN" sz="1200" dirty="0" smtClean="0">
                <a:solidFill>
                  <a:srgbClr val="666666"/>
                </a:solidFill>
                <a:latin typeface="Times New Roman" pitchFamily="18" charset="0"/>
                <a:cs typeface="Times New Roman" pitchFamily="18" charset="0"/>
              </a:rPr>
              <a:t>the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iPad</a:t>
            </a:r>
          </a:p>
        </p:txBody>
      </p:sp>
      <p:sp>
        <p:nvSpPr>
          <p:cNvPr id="16" name="TextBox 1"/>
          <p:cNvSpPr txBox="1"/>
          <p:nvPr/>
        </p:nvSpPr>
        <p:spPr>
          <a:xfrm>
            <a:off x="1281463" y="541724"/>
            <a:ext cx="4774577" cy="1181817"/>
          </a:xfrm>
          <a:prstGeom prst="rect">
            <a:avLst/>
          </a:prstGeom>
          <a:noFill/>
        </p:spPr>
        <p:txBody>
          <a:bodyPr wrap="none" lIns="0" tIns="0" rIns="0" bIns="40087" rtlCol="0">
            <a:spAutoFit/>
          </a:bodyPr>
          <a:lstStyle/>
          <a:p>
            <a:pPr>
              <a:lnSpc>
                <a:spcPts val="2718"/>
              </a:lnSpc>
              <a:tabLst>
                <a:tab pos="1815064" algn="l"/>
              </a:tabLst>
            </a:pPr>
            <a:r>
              <a:rPr lang="en-US" altLang="zh-CN" sz="2500" b="1" dirty="0" smtClean="0">
                <a:solidFill>
                  <a:srgbClr val="666666"/>
                </a:solidFill>
                <a:latin typeface="Times New Roman" pitchFamily="18" charset="0"/>
                <a:cs typeface="Times New Roman" pitchFamily="18" charset="0"/>
              </a:rPr>
              <a:t>Three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upcoming</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features</a:t>
            </a:r>
          </a:p>
          <a:p>
            <a:pPr>
              <a:lnSpc>
                <a:spcPts val="2981"/>
              </a:lnSpc>
              <a:tabLst>
                <a:tab pos="1815064" algn="l"/>
              </a:tabLst>
            </a:pPr>
            <a:r>
              <a:rPr lang="en-US" altLang="zh-CN" sz="2500" b="1" dirty="0" smtClean="0">
                <a:solidFill>
                  <a:srgbClr val="666666"/>
                </a:solidFill>
                <a:latin typeface="Times New Roman" pitchFamily="18" charset="0"/>
                <a:cs typeface="Times New Roman" pitchFamily="18" charset="0"/>
              </a:rPr>
              <a:t>to</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build</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an</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Apple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cloud</a:t>
            </a:r>
          </a:p>
          <a:p>
            <a:pPr>
              <a:lnSpc>
                <a:spcPts val="877"/>
              </a:lnSpc>
            </a:pPr>
            <a:endParaRPr lang="en-US" altLang="zh-CN" dirty="0" smtClean="0"/>
          </a:p>
          <a:p>
            <a:pPr>
              <a:lnSpc>
                <a:spcPts val="877"/>
              </a:lnSpc>
            </a:pPr>
            <a:endParaRPr lang="en-US" altLang="zh-CN" dirty="0" smtClean="0"/>
          </a:p>
          <a:p>
            <a:pPr>
              <a:lnSpc>
                <a:spcPts val="1403"/>
              </a:lnSpc>
              <a:tabLst>
                <a:tab pos="1815064"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“We’re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working</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Steve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Jobs,</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D8,</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June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p>
        </p:txBody>
      </p:sp>
      <p:sp>
        <p:nvSpPr>
          <p:cNvPr id="17" name="TextBox 1"/>
          <p:cNvSpPr txBox="1"/>
          <p:nvPr/>
        </p:nvSpPr>
        <p:spPr>
          <a:xfrm>
            <a:off x="738470" y="6396958"/>
            <a:ext cx="32060" cy="93955"/>
          </a:xfrm>
          <a:prstGeom prst="rect">
            <a:avLst/>
          </a:prstGeom>
          <a:noFill/>
        </p:spPr>
        <p:txBody>
          <a:bodyPr wrap="none" lIns="0" tIns="0" rIns="0" bIns="40087" rtlCol="0">
            <a:spAutoFit/>
          </a:bodyPr>
          <a:lstStyle/>
          <a:p>
            <a:pPr>
              <a:lnSpc>
                <a:spcPts val="438"/>
              </a:lnSpc>
            </a:pPr>
            <a:r>
              <a:rPr lang="en-US" altLang="zh-CN" sz="500" dirty="0" smtClean="0">
                <a:solidFill>
                  <a:srgbClr val="666666"/>
                </a:solidFill>
                <a:latin typeface="Times New Roman" pitchFamily="18" charset="0"/>
                <a:cs typeface="Times New Roman" pitchFamily="18" charset="0"/>
              </a:rPr>
              <a:t>1</a:t>
            </a:r>
          </a:p>
        </p:txBody>
      </p:sp>
      <p:sp>
        <p:nvSpPr>
          <p:cNvPr id="18" name="TextBox 1"/>
          <p:cNvSpPr txBox="1"/>
          <p:nvPr/>
        </p:nvSpPr>
        <p:spPr>
          <a:xfrm>
            <a:off x="792770" y="6396958"/>
            <a:ext cx="2984791" cy="130247"/>
          </a:xfrm>
          <a:prstGeom prst="rect">
            <a:avLst/>
          </a:prstGeom>
          <a:noFill/>
        </p:spPr>
        <p:txBody>
          <a:bodyPr wrap="none" lIns="0" tIns="0" rIns="0" bIns="40087" rtlCol="0">
            <a:spAutoFit/>
          </a:bodyPr>
          <a:lstStyle/>
          <a:p>
            <a:pPr>
              <a:lnSpc>
                <a:spcPts val="701"/>
              </a:lnSpc>
            </a:pPr>
            <a:r>
              <a:rPr lang="en-US" altLang="zh-CN" sz="700" dirty="0" smtClean="0">
                <a:solidFill>
                  <a:srgbClr val="666666"/>
                </a:solidFill>
                <a:latin typeface="Times New Roman" pitchFamily="18" charset="0"/>
                <a:cs typeface="Times New Roman" pitchFamily="18" charset="0"/>
              </a:rPr>
              <a:t>Quattro</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Wireless</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is</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a</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mobile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advertising</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agency</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bought</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by</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Apple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in</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January</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2010.</a:t>
            </a:r>
          </a:p>
        </p:txBody>
      </p:sp>
      <p:sp>
        <p:nvSpPr>
          <p:cNvPr id="19" name="TextBox 1"/>
          <p:cNvSpPr txBox="1"/>
          <p:nvPr/>
        </p:nvSpPr>
        <p:spPr>
          <a:xfrm>
            <a:off x="3681492" y="2120793"/>
            <a:ext cx="1631857" cy="2438571"/>
          </a:xfrm>
          <a:prstGeom prst="rect">
            <a:avLst/>
          </a:prstGeom>
          <a:noFill/>
        </p:spPr>
        <p:txBody>
          <a:bodyPr wrap="none" lIns="0" tIns="0" rIns="0" bIns="40087" rtlCol="0">
            <a:spAutoFit/>
          </a:bodyPr>
          <a:lstStyle/>
          <a:p>
            <a:pPr>
              <a:lnSpc>
                <a:spcPts val="1754"/>
              </a:lnSpc>
              <a:tabLst>
                <a:tab pos="200436" algn="l"/>
                <a:tab pos="211572" algn="l"/>
                <a:tab pos="400873" algn="l"/>
                <a:tab pos="445414" algn="l"/>
              </a:tabLst>
            </a:pPr>
            <a:r>
              <a:rPr lang="en-US" altLang="zh-CN" dirty="0" smtClean="0"/>
              <a:t>				</a:t>
            </a:r>
            <a:r>
              <a:rPr lang="en-US" altLang="zh-CN" dirty="0" smtClean="0">
                <a:solidFill>
                  <a:srgbClr val="EC008C"/>
                </a:solidFill>
                <a:latin typeface="Times New Roman" pitchFamily="18" charset="0"/>
                <a:cs typeface="Times New Roman" pitchFamily="18" charset="0"/>
              </a:rPr>
              <a:t>Streaming</a:t>
            </a:r>
          </a:p>
          <a:p>
            <a:pPr>
              <a:lnSpc>
                <a:spcPts val="877"/>
              </a:lnSpc>
            </a:pPr>
            <a:endParaRPr lang="en-US" altLang="zh-CN" dirty="0" smtClean="0"/>
          </a:p>
          <a:p>
            <a:pPr>
              <a:lnSpc>
                <a:spcPts val="877"/>
              </a:lnSpc>
            </a:pPr>
            <a:endParaRPr lang="en-US" altLang="zh-CN" dirty="0" smtClean="0"/>
          </a:p>
          <a:p>
            <a:pPr>
              <a:lnSpc>
                <a:spcPts val="2104"/>
              </a:lnSpc>
              <a:tabLst>
                <a:tab pos="200436" algn="l"/>
                <a:tab pos="211572" algn="l"/>
                <a:tab pos="400873" algn="l"/>
                <a:tab pos="445414"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Streaming</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new</a:t>
            </a:r>
          </a:p>
          <a:p>
            <a:pPr>
              <a:lnSpc>
                <a:spcPts val="1491"/>
              </a:lnSpc>
              <a:tabLst>
                <a:tab pos="200436" algn="l"/>
                <a:tab pos="211572" algn="l"/>
                <a:tab pos="400873" algn="l"/>
                <a:tab pos="445414"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paradigm</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for</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media</a:t>
            </a:r>
          </a:p>
          <a:p>
            <a:pPr>
              <a:lnSpc>
                <a:spcPts val="1491"/>
              </a:lnSpc>
              <a:tabLst>
                <a:tab pos="200436" algn="l"/>
                <a:tab pos="211572" algn="l"/>
                <a:tab pos="400873" algn="l"/>
                <a:tab pos="445414" algn="l"/>
              </a:tabLst>
            </a:pPr>
            <a:r>
              <a:rPr lang="en-US" altLang="zh-CN" dirty="0" smtClean="0"/>
              <a:t>			</a:t>
            </a:r>
            <a:r>
              <a:rPr lang="en-US" altLang="zh-CN" sz="1200" b="1" dirty="0" smtClean="0">
                <a:solidFill>
                  <a:srgbClr val="666666"/>
                </a:solidFill>
                <a:latin typeface="Times New Roman" pitchFamily="18" charset="0"/>
                <a:cs typeface="Times New Roman" pitchFamily="18" charset="0"/>
              </a:rPr>
              <a:t>consumption</a:t>
            </a:r>
          </a:p>
          <a:p>
            <a:pPr>
              <a:lnSpc>
                <a:spcPts val="877"/>
              </a:lnSpc>
            </a:pPr>
            <a:endParaRPr lang="en-US" altLang="zh-CN" dirty="0" smtClean="0"/>
          </a:p>
          <a:p>
            <a:pPr>
              <a:lnSpc>
                <a:spcPts val="2017"/>
              </a:lnSpc>
              <a:tabLst>
                <a:tab pos="200436" algn="l"/>
                <a:tab pos="211572" algn="l"/>
                <a:tab pos="400873" algn="l"/>
                <a:tab pos="445414" algn="l"/>
              </a:tabLst>
            </a:pPr>
            <a:r>
              <a:rPr lang="en-US" altLang="zh-CN" sz="1200" dirty="0" smtClean="0">
                <a:solidFill>
                  <a:srgbClr val="666666"/>
                </a:solidFill>
                <a:latin typeface="Times New Roman" pitchFamily="18" charset="0"/>
                <a:cs typeface="Times New Roman" pitchFamily="18" charset="0"/>
              </a:rPr>
              <a:t>• Streamlined</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UX:</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no</a:t>
            </a:r>
          </a:p>
          <a:p>
            <a:pPr>
              <a:lnSpc>
                <a:spcPts val="1403"/>
              </a:lnSpc>
              <a:tabLst>
                <a:tab pos="200436" algn="l"/>
                <a:tab pos="211572" algn="l"/>
                <a:tab pos="400873" algn="l"/>
                <a:tab pos="445414" algn="l"/>
              </a:tabLst>
            </a:pPr>
            <a:r>
              <a:rPr lang="en-US" altLang="zh-CN" sz="1200" dirty="0" smtClean="0">
                <a:solidFill>
                  <a:srgbClr val="666666"/>
                </a:solidFill>
                <a:latin typeface="Times New Roman" pitchFamily="18" charset="0"/>
                <a:cs typeface="Times New Roman" pitchFamily="18" charset="0"/>
              </a:rPr>
              <a:t>more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downloading/buying</a:t>
            </a:r>
          </a:p>
          <a:p>
            <a:pPr>
              <a:lnSpc>
                <a:spcPts val="1491"/>
              </a:lnSpc>
              <a:tabLst>
                <a:tab pos="200436" algn="l"/>
                <a:tab pos="211572" algn="l"/>
                <a:tab pos="400873" algn="l"/>
                <a:tab pos="445414" algn="l"/>
              </a:tabLst>
            </a:pPr>
            <a:r>
              <a:rPr lang="en-US" altLang="zh-CN" sz="1200" dirty="0" smtClean="0">
                <a:solidFill>
                  <a:srgbClr val="666666"/>
                </a:solidFill>
                <a:latin typeface="Times New Roman" pitchFamily="18" charset="0"/>
                <a:cs typeface="Times New Roman" pitchFamily="18" charset="0"/>
              </a:rPr>
              <a:t>• Media</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&amp;</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entertainment</a:t>
            </a:r>
          </a:p>
          <a:p>
            <a:pPr>
              <a:lnSpc>
                <a:spcPts val="1403"/>
              </a:lnSpc>
              <a:tabLst>
                <a:tab pos="200436" algn="l"/>
                <a:tab pos="211572" algn="l"/>
                <a:tab pos="400873" algn="l"/>
                <a:tab pos="445414" algn="l"/>
              </a:tabLst>
            </a:pPr>
            <a:r>
              <a:rPr lang="en-US" altLang="zh-CN" sz="1200" dirty="0" smtClean="0">
                <a:solidFill>
                  <a:srgbClr val="666666"/>
                </a:solidFill>
                <a:latin typeface="Times New Roman" pitchFamily="18" charset="0"/>
                <a:cs typeface="Times New Roman" pitchFamily="18" charset="0"/>
              </a:rPr>
              <a:t>as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service</a:t>
            </a:r>
          </a:p>
          <a:p>
            <a:pPr>
              <a:lnSpc>
                <a:spcPts val="1403"/>
              </a:lnSpc>
              <a:tabLst>
                <a:tab pos="200436" algn="l"/>
                <a:tab pos="211572" algn="l"/>
                <a:tab pos="400873" algn="l"/>
                <a:tab pos="445414" algn="l"/>
              </a:tabLst>
            </a:pPr>
            <a:r>
              <a:rPr lang="en-US" altLang="zh-CN" sz="1200" dirty="0" smtClean="0">
                <a:solidFill>
                  <a:srgbClr val="666666"/>
                </a:solidFill>
                <a:latin typeface="Times New Roman" pitchFamily="18" charset="0"/>
                <a:cs typeface="Times New Roman" pitchFamily="18" charset="0"/>
              </a:rPr>
              <a:t>• Monetisation: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via</a:t>
            </a:r>
          </a:p>
          <a:p>
            <a:pPr>
              <a:lnSpc>
                <a:spcPts val="1403"/>
              </a:lnSpc>
              <a:tabLst>
                <a:tab pos="200436" algn="l"/>
                <a:tab pos="211572" algn="l"/>
                <a:tab pos="400873" algn="l"/>
                <a:tab pos="445414" algn="l"/>
              </a:tabLst>
            </a:pPr>
            <a:r>
              <a:rPr lang="en-US" altLang="zh-CN" sz="1200" dirty="0" smtClean="0">
                <a:solidFill>
                  <a:srgbClr val="666666"/>
                </a:solidFill>
                <a:latin typeface="Times New Roman" pitchFamily="18" charset="0"/>
                <a:cs typeface="Times New Roman" pitchFamily="18" charset="0"/>
              </a:rPr>
              <a:t>Quattro</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Wireless</a:t>
            </a:r>
            <a:r>
              <a:rPr lang="en-US" altLang="zh-CN" sz="800" dirty="0" smtClean="0">
                <a:solidFill>
                  <a:srgbClr val="666666"/>
                </a:solidFill>
                <a:latin typeface="Times New Roman" pitchFamily="18" charset="0"/>
                <a:cs typeface="Times New Roman" pitchFamily="18" charset="0"/>
              </a:rPr>
              <a:t>1</a:t>
            </a:r>
          </a:p>
        </p:txBody>
      </p:sp>
      <p:sp>
        <p:nvSpPr>
          <p:cNvPr id="20" name="TextBox 1"/>
          <p:cNvSpPr txBox="1"/>
          <p:nvPr/>
        </p:nvSpPr>
        <p:spPr>
          <a:xfrm>
            <a:off x="3670632" y="5509452"/>
            <a:ext cx="4938531" cy="784272"/>
          </a:xfrm>
          <a:prstGeom prst="rect">
            <a:avLst/>
          </a:prstGeom>
          <a:noFill/>
        </p:spPr>
        <p:txBody>
          <a:bodyPr wrap="none" lIns="0" tIns="0" rIns="0" bIns="40087" rtlCol="0">
            <a:spAutoFit/>
          </a:bodyPr>
          <a:lstStyle/>
          <a:p>
            <a:pPr>
              <a:lnSpc>
                <a:spcPts val="1140"/>
              </a:lnSpc>
              <a:tabLst>
                <a:tab pos="4576633" algn="l"/>
              </a:tabLst>
            </a:pPr>
            <a:r>
              <a:rPr lang="en-US" altLang="zh-CN" sz="1100" dirty="0" smtClean="0">
                <a:solidFill>
                  <a:srgbClr val="666666"/>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bought</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Lala</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(an</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online</a:t>
            </a:r>
          </a:p>
          <a:p>
            <a:pPr>
              <a:lnSpc>
                <a:spcPts val="1228"/>
              </a:lnSpc>
              <a:tabLst>
                <a:tab pos="4576633" algn="l"/>
              </a:tabLst>
            </a:pPr>
            <a:r>
              <a:rPr lang="en-US" altLang="zh-CN" sz="1100" dirty="0" smtClean="0">
                <a:solidFill>
                  <a:srgbClr val="666666"/>
                </a:solidFill>
                <a:latin typeface="Times New Roman" pitchFamily="18" charset="0"/>
                <a:cs typeface="Times New Roman" pitchFamily="18" charset="0"/>
              </a:rPr>
              <a:t>music</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store)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in</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2009,</a:t>
            </a:r>
          </a:p>
          <a:p>
            <a:pPr>
              <a:lnSpc>
                <a:spcPts val="1315"/>
              </a:lnSpc>
              <a:tabLst>
                <a:tab pos="4576633" algn="l"/>
              </a:tabLst>
            </a:pPr>
            <a:r>
              <a:rPr lang="en-US" altLang="zh-CN" sz="1100" dirty="0" smtClean="0">
                <a:solidFill>
                  <a:srgbClr val="666666"/>
                </a:solidFill>
                <a:latin typeface="Times New Roman" pitchFamily="18" charset="0"/>
                <a:cs typeface="Times New Roman" pitchFamily="18" charset="0"/>
              </a:rPr>
              <a:t>presumably</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to</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build</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up</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a:t>
            </a:r>
          </a:p>
          <a:p>
            <a:pPr>
              <a:lnSpc>
                <a:spcPts val="1228"/>
              </a:lnSpc>
              <a:tabLst>
                <a:tab pos="4576633" algn="l"/>
              </a:tabLst>
            </a:pPr>
            <a:r>
              <a:rPr lang="en-US" altLang="zh-CN" sz="1100" dirty="0" smtClean="0">
                <a:solidFill>
                  <a:srgbClr val="666666"/>
                </a:solidFill>
                <a:latin typeface="Times New Roman" pitchFamily="18" charset="0"/>
                <a:cs typeface="Times New Roman" pitchFamily="18" charset="0"/>
              </a:rPr>
              <a:t>cloud-based</a:t>
            </a:r>
            <a:r>
              <a:rPr lang="en-US" altLang="zh-CN" sz="1100" dirty="0" smtClean="0">
                <a:latin typeface="Times New Roman" pitchFamily="18" charset="0"/>
                <a:cs typeface="Times New Roman" pitchFamily="18" charset="0"/>
              </a:rPr>
              <a:t> </a:t>
            </a:r>
            <a:r>
              <a:rPr lang="en-US" altLang="zh-CN" sz="1100" i="1" dirty="0" smtClean="0">
                <a:solidFill>
                  <a:srgbClr val="666666"/>
                </a:solidFill>
                <a:latin typeface="Times New Roman" pitchFamily="18" charset="0"/>
                <a:cs typeface="Times New Roman" pitchFamily="18" charset="0"/>
              </a:rPr>
              <a:t>iTunes.com</a:t>
            </a:r>
          </a:p>
          <a:p>
            <a:pPr>
              <a:lnSpc>
                <a:spcPts val="964"/>
              </a:lnSpc>
              <a:tabLst>
                <a:tab pos="4576633" algn="l"/>
              </a:tabLst>
            </a:pPr>
            <a:r>
              <a:rPr lang="en-US" altLang="zh-CN" dirty="0" smtClean="0"/>
              <a:t>	</a:t>
            </a:r>
            <a:r>
              <a:rPr lang="en-US" altLang="zh-CN" sz="900" dirty="0" smtClean="0">
                <a:solidFill>
                  <a:srgbClr val="B2B2B2"/>
                </a:solidFill>
                <a:latin typeface="Times New Roman" pitchFamily="18" charset="0"/>
                <a:cs typeface="Times New Roman" pitchFamily="18" charset="0"/>
              </a:rPr>
              <a:t>..…….</a:t>
            </a:r>
          </a:p>
        </p:txBody>
      </p:sp>
      <p:sp>
        <p:nvSpPr>
          <p:cNvPr id="23" name="投影片編號版面配置區 22"/>
          <p:cNvSpPr>
            <a:spLocks noGrp="1"/>
          </p:cNvSpPr>
          <p:nvPr>
            <p:ph type="sldNum" sz="quarter" idx="12"/>
          </p:nvPr>
        </p:nvSpPr>
        <p:spPr/>
        <p:txBody>
          <a:bodyPr/>
          <a:lstStyle/>
          <a:p>
            <a:pPr>
              <a:defRPr/>
            </a:pPr>
            <a:fld id="{8278A42D-3233-4C27-8266-CD8F709F771F}" type="slidenum">
              <a:rPr lang="en-US" altLang="zh-TW" smtClean="0"/>
              <a:pPr>
                <a:defRPr/>
              </a:pPr>
              <a:t>95</a:t>
            </a:fld>
            <a:endParaRPr lang="en-US" altLang="zh-TW"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5648479" y="2241712"/>
            <a:ext cx="1930318" cy="556544"/>
          </a:xfrm>
          <a:custGeom>
            <a:avLst/>
            <a:gdLst>
              <a:gd name="connsiteX0" fmla="*/ 12700 w 2257400"/>
              <a:gd name="connsiteY0" fmla="*/ 110672 h 613229"/>
              <a:gd name="connsiteX1" fmla="*/ 12700 w 2257400"/>
              <a:gd name="connsiteY1" fmla="*/ 110672 h 613229"/>
              <a:gd name="connsiteX2" fmla="*/ 110673 w 2257400"/>
              <a:gd name="connsiteY2" fmla="*/ 12700 h 613229"/>
              <a:gd name="connsiteX3" fmla="*/ 2146727 w 2257400"/>
              <a:gd name="connsiteY3" fmla="*/ 12700 h 613229"/>
              <a:gd name="connsiteX4" fmla="*/ 2146727 w 2257400"/>
              <a:gd name="connsiteY4" fmla="*/ 12700 h 613229"/>
              <a:gd name="connsiteX5" fmla="*/ 2244700 w 2257400"/>
              <a:gd name="connsiteY5" fmla="*/ 110672 h 613229"/>
              <a:gd name="connsiteX6" fmla="*/ 2244700 w 2257400"/>
              <a:gd name="connsiteY6" fmla="*/ 110672 h 613229"/>
              <a:gd name="connsiteX7" fmla="*/ 2244700 w 2257400"/>
              <a:gd name="connsiteY7" fmla="*/ 502555 h 613229"/>
              <a:gd name="connsiteX8" fmla="*/ 2244700 w 2257400"/>
              <a:gd name="connsiteY8" fmla="*/ 502555 h 613229"/>
              <a:gd name="connsiteX9" fmla="*/ 2146727 w 2257400"/>
              <a:gd name="connsiteY9" fmla="*/ 600528 h 613229"/>
              <a:gd name="connsiteX10" fmla="*/ 2146727 w 2257400"/>
              <a:gd name="connsiteY10" fmla="*/ 600528 h 613229"/>
              <a:gd name="connsiteX11" fmla="*/ 110673 w 2257400"/>
              <a:gd name="connsiteY11" fmla="*/ 600528 h 613229"/>
              <a:gd name="connsiteX12" fmla="*/ 110673 w 2257400"/>
              <a:gd name="connsiteY12" fmla="*/ 600528 h 613229"/>
              <a:gd name="connsiteX13" fmla="*/ 12700 w 2257400"/>
              <a:gd name="connsiteY13" fmla="*/ 502555 h 613229"/>
              <a:gd name="connsiteX14" fmla="*/ 12700 w 2257400"/>
              <a:gd name="connsiteY14" fmla="*/ 502555 h 613229"/>
              <a:gd name="connsiteX15" fmla="*/ 12700 w 2257400"/>
              <a:gd name="connsiteY15" fmla="*/ 110672 h 61322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257400" h="613229">
                <a:moveTo>
                  <a:pt x="12700" y="110672"/>
                </a:moveTo>
                <a:lnTo>
                  <a:pt x="12700" y="110672"/>
                </a:lnTo>
                <a:cubicBezTo>
                  <a:pt x="12700" y="56563"/>
                  <a:pt x="56563" y="12700"/>
                  <a:pt x="110673" y="12700"/>
                </a:cubicBezTo>
                <a:lnTo>
                  <a:pt x="2146727" y="12700"/>
                </a:lnTo>
                <a:lnTo>
                  <a:pt x="2146727" y="12700"/>
                </a:lnTo>
                <a:cubicBezTo>
                  <a:pt x="2200836" y="12700"/>
                  <a:pt x="2244700" y="56563"/>
                  <a:pt x="2244700" y="110672"/>
                </a:cubicBezTo>
                <a:cubicBezTo>
                  <a:pt x="2244700" y="110672"/>
                  <a:pt x="2244700" y="110672"/>
                  <a:pt x="2244700" y="110672"/>
                </a:cubicBezTo>
                <a:lnTo>
                  <a:pt x="2244700" y="502555"/>
                </a:lnTo>
                <a:lnTo>
                  <a:pt x="2244700" y="502555"/>
                </a:lnTo>
                <a:cubicBezTo>
                  <a:pt x="2244700" y="556664"/>
                  <a:pt x="2200836" y="600528"/>
                  <a:pt x="2146727" y="600528"/>
                </a:cubicBezTo>
                <a:cubicBezTo>
                  <a:pt x="2146727" y="600528"/>
                  <a:pt x="2146727" y="600528"/>
                  <a:pt x="2146727" y="600528"/>
                </a:cubicBezTo>
                <a:lnTo>
                  <a:pt x="110673" y="600528"/>
                </a:lnTo>
                <a:lnTo>
                  <a:pt x="110673" y="600528"/>
                </a:lnTo>
                <a:cubicBezTo>
                  <a:pt x="56563" y="600528"/>
                  <a:pt x="12700" y="556664"/>
                  <a:pt x="12700" y="502555"/>
                </a:cubicBezTo>
                <a:cubicBezTo>
                  <a:pt x="12700" y="502555"/>
                  <a:pt x="12700" y="502555"/>
                  <a:pt x="12700" y="502555"/>
                </a:cubicBezTo>
                <a:lnTo>
                  <a:pt x="12700" y="110672"/>
                </a:lnTo>
              </a:path>
            </a:pathLst>
          </a:custGeom>
          <a:solidFill>
            <a:srgbClr val="000000">
              <a:alpha val="0"/>
            </a:srgbClr>
          </a:solidFill>
          <a:ln w="25400">
            <a:solidFill>
              <a:srgbClr val="EC008C">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5" name="Freeform 3"/>
          <p:cNvSpPr/>
          <p:nvPr/>
        </p:nvSpPr>
        <p:spPr>
          <a:xfrm>
            <a:off x="5648479" y="3557379"/>
            <a:ext cx="1930318" cy="556544"/>
          </a:xfrm>
          <a:custGeom>
            <a:avLst/>
            <a:gdLst>
              <a:gd name="connsiteX0" fmla="*/ 12700 w 2257400"/>
              <a:gd name="connsiteY0" fmla="*/ 110673 h 613229"/>
              <a:gd name="connsiteX1" fmla="*/ 12700 w 2257400"/>
              <a:gd name="connsiteY1" fmla="*/ 110673 h 613229"/>
              <a:gd name="connsiteX2" fmla="*/ 110673 w 2257400"/>
              <a:gd name="connsiteY2" fmla="*/ 12700 h 613229"/>
              <a:gd name="connsiteX3" fmla="*/ 2146727 w 2257400"/>
              <a:gd name="connsiteY3" fmla="*/ 12700 h 613229"/>
              <a:gd name="connsiteX4" fmla="*/ 2146727 w 2257400"/>
              <a:gd name="connsiteY4" fmla="*/ 12700 h 613229"/>
              <a:gd name="connsiteX5" fmla="*/ 2244700 w 2257400"/>
              <a:gd name="connsiteY5" fmla="*/ 110673 h 613229"/>
              <a:gd name="connsiteX6" fmla="*/ 2244700 w 2257400"/>
              <a:gd name="connsiteY6" fmla="*/ 110673 h 613229"/>
              <a:gd name="connsiteX7" fmla="*/ 2244700 w 2257400"/>
              <a:gd name="connsiteY7" fmla="*/ 502556 h 613229"/>
              <a:gd name="connsiteX8" fmla="*/ 2244700 w 2257400"/>
              <a:gd name="connsiteY8" fmla="*/ 502556 h 613229"/>
              <a:gd name="connsiteX9" fmla="*/ 2146727 w 2257400"/>
              <a:gd name="connsiteY9" fmla="*/ 600529 h 613229"/>
              <a:gd name="connsiteX10" fmla="*/ 2146727 w 2257400"/>
              <a:gd name="connsiteY10" fmla="*/ 600529 h 613229"/>
              <a:gd name="connsiteX11" fmla="*/ 110673 w 2257400"/>
              <a:gd name="connsiteY11" fmla="*/ 600529 h 613229"/>
              <a:gd name="connsiteX12" fmla="*/ 110673 w 2257400"/>
              <a:gd name="connsiteY12" fmla="*/ 600529 h 613229"/>
              <a:gd name="connsiteX13" fmla="*/ 12700 w 2257400"/>
              <a:gd name="connsiteY13" fmla="*/ 502556 h 613229"/>
              <a:gd name="connsiteX14" fmla="*/ 12700 w 2257400"/>
              <a:gd name="connsiteY14" fmla="*/ 502556 h 613229"/>
              <a:gd name="connsiteX15" fmla="*/ 12700 w 2257400"/>
              <a:gd name="connsiteY15" fmla="*/ 110673 h 61322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257400" h="613229">
                <a:moveTo>
                  <a:pt x="12700" y="110673"/>
                </a:moveTo>
                <a:lnTo>
                  <a:pt x="12700" y="110673"/>
                </a:lnTo>
                <a:cubicBezTo>
                  <a:pt x="12700" y="56563"/>
                  <a:pt x="56563" y="12700"/>
                  <a:pt x="110673" y="12700"/>
                </a:cubicBezTo>
                <a:lnTo>
                  <a:pt x="2146727" y="12700"/>
                </a:lnTo>
                <a:lnTo>
                  <a:pt x="2146727" y="12700"/>
                </a:lnTo>
                <a:cubicBezTo>
                  <a:pt x="2200836" y="12700"/>
                  <a:pt x="2244700" y="56563"/>
                  <a:pt x="2244700" y="110673"/>
                </a:cubicBezTo>
                <a:cubicBezTo>
                  <a:pt x="2244700" y="110673"/>
                  <a:pt x="2244700" y="110673"/>
                  <a:pt x="2244700" y="110673"/>
                </a:cubicBezTo>
                <a:lnTo>
                  <a:pt x="2244700" y="502556"/>
                </a:lnTo>
                <a:lnTo>
                  <a:pt x="2244700" y="502556"/>
                </a:lnTo>
                <a:cubicBezTo>
                  <a:pt x="2244700" y="556665"/>
                  <a:pt x="2200836" y="600529"/>
                  <a:pt x="2146727" y="600529"/>
                </a:cubicBezTo>
                <a:cubicBezTo>
                  <a:pt x="2146727" y="600529"/>
                  <a:pt x="2146727" y="600529"/>
                  <a:pt x="2146727" y="600529"/>
                </a:cubicBezTo>
                <a:lnTo>
                  <a:pt x="110673" y="600529"/>
                </a:lnTo>
                <a:lnTo>
                  <a:pt x="110673" y="600529"/>
                </a:lnTo>
                <a:cubicBezTo>
                  <a:pt x="56563" y="600529"/>
                  <a:pt x="12700" y="556665"/>
                  <a:pt x="12700" y="502556"/>
                </a:cubicBezTo>
                <a:cubicBezTo>
                  <a:pt x="12700" y="502556"/>
                  <a:pt x="12700" y="502556"/>
                  <a:pt x="12700" y="502556"/>
                </a:cubicBezTo>
                <a:lnTo>
                  <a:pt x="12700" y="110673"/>
                </a:lnTo>
              </a:path>
            </a:pathLst>
          </a:custGeom>
          <a:solidFill>
            <a:srgbClr val="000000">
              <a:alpha val="0"/>
            </a:srgbClr>
          </a:solidFill>
          <a:ln w="25400">
            <a:solidFill>
              <a:srgbClr val="303188">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6" name="Freeform 3"/>
          <p:cNvSpPr/>
          <p:nvPr/>
        </p:nvSpPr>
        <p:spPr>
          <a:xfrm>
            <a:off x="5648479" y="4873047"/>
            <a:ext cx="1930318" cy="556543"/>
          </a:xfrm>
          <a:custGeom>
            <a:avLst/>
            <a:gdLst>
              <a:gd name="connsiteX0" fmla="*/ 12700 w 2257400"/>
              <a:gd name="connsiteY0" fmla="*/ 110672 h 613228"/>
              <a:gd name="connsiteX1" fmla="*/ 12700 w 2257400"/>
              <a:gd name="connsiteY1" fmla="*/ 110672 h 613228"/>
              <a:gd name="connsiteX2" fmla="*/ 110673 w 2257400"/>
              <a:gd name="connsiteY2" fmla="*/ 12700 h 613228"/>
              <a:gd name="connsiteX3" fmla="*/ 2146727 w 2257400"/>
              <a:gd name="connsiteY3" fmla="*/ 12700 h 613228"/>
              <a:gd name="connsiteX4" fmla="*/ 2146727 w 2257400"/>
              <a:gd name="connsiteY4" fmla="*/ 12700 h 613228"/>
              <a:gd name="connsiteX5" fmla="*/ 2244700 w 2257400"/>
              <a:gd name="connsiteY5" fmla="*/ 110672 h 613228"/>
              <a:gd name="connsiteX6" fmla="*/ 2244700 w 2257400"/>
              <a:gd name="connsiteY6" fmla="*/ 110672 h 613228"/>
              <a:gd name="connsiteX7" fmla="*/ 2244700 w 2257400"/>
              <a:gd name="connsiteY7" fmla="*/ 502555 h 613228"/>
              <a:gd name="connsiteX8" fmla="*/ 2244700 w 2257400"/>
              <a:gd name="connsiteY8" fmla="*/ 502555 h 613228"/>
              <a:gd name="connsiteX9" fmla="*/ 2146727 w 2257400"/>
              <a:gd name="connsiteY9" fmla="*/ 600528 h 613228"/>
              <a:gd name="connsiteX10" fmla="*/ 2146727 w 2257400"/>
              <a:gd name="connsiteY10" fmla="*/ 600528 h 613228"/>
              <a:gd name="connsiteX11" fmla="*/ 110673 w 2257400"/>
              <a:gd name="connsiteY11" fmla="*/ 600528 h 613228"/>
              <a:gd name="connsiteX12" fmla="*/ 110673 w 2257400"/>
              <a:gd name="connsiteY12" fmla="*/ 600528 h 613228"/>
              <a:gd name="connsiteX13" fmla="*/ 12700 w 2257400"/>
              <a:gd name="connsiteY13" fmla="*/ 502555 h 613228"/>
              <a:gd name="connsiteX14" fmla="*/ 12700 w 2257400"/>
              <a:gd name="connsiteY14" fmla="*/ 502555 h 613228"/>
              <a:gd name="connsiteX15" fmla="*/ 12700 w 2257400"/>
              <a:gd name="connsiteY15" fmla="*/ 110672 h 61322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257400" h="613228">
                <a:moveTo>
                  <a:pt x="12700" y="110672"/>
                </a:moveTo>
                <a:lnTo>
                  <a:pt x="12700" y="110672"/>
                </a:lnTo>
                <a:cubicBezTo>
                  <a:pt x="12700" y="56563"/>
                  <a:pt x="56563" y="12700"/>
                  <a:pt x="110673" y="12700"/>
                </a:cubicBezTo>
                <a:lnTo>
                  <a:pt x="2146727" y="12700"/>
                </a:lnTo>
                <a:lnTo>
                  <a:pt x="2146727" y="12700"/>
                </a:lnTo>
                <a:cubicBezTo>
                  <a:pt x="2200836" y="12700"/>
                  <a:pt x="2244700" y="56563"/>
                  <a:pt x="2244700" y="110672"/>
                </a:cubicBezTo>
                <a:cubicBezTo>
                  <a:pt x="2244700" y="110672"/>
                  <a:pt x="2244700" y="110672"/>
                  <a:pt x="2244700" y="110672"/>
                </a:cubicBezTo>
                <a:lnTo>
                  <a:pt x="2244700" y="502555"/>
                </a:lnTo>
                <a:lnTo>
                  <a:pt x="2244700" y="502555"/>
                </a:lnTo>
                <a:cubicBezTo>
                  <a:pt x="2244700" y="556664"/>
                  <a:pt x="2200836" y="600528"/>
                  <a:pt x="2146727" y="600528"/>
                </a:cubicBezTo>
                <a:cubicBezTo>
                  <a:pt x="2146727" y="600528"/>
                  <a:pt x="2146727" y="600528"/>
                  <a:pt x="2146727" y="600528"/>
                </a:cubicBezTo>
                <a:lnTo>
                  <a:pt x="110673" y="600528"/>
                </a:lnTo>
                <a:lnTo>
                  <a:pt x="110673" y="600528"/>
                </a:lnTo>
                <a:cubicBezTo>
                  <a:pt x="56563" y="600528"/>
                  <a:pt x="12700" y="556664"/>
                  <a:pt x="12700" y="502555"/>
                </a:cubicBezTo>
                <a:cubicBezTo>
                  <a:pt x="12700" y="502555"/>
                  <a:pt x="12700" y="502555"/>
                  <a:pt x="12700" y="502555"/>
                </a:cubicBezTo>
                <a:lnTo>
                  <a:pt x="12700" y="110672"/>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7" name="Picture 3"/>
          <p:cNvPicPr>
            <a:picLocks noChangeAspect="1" noChangeArrowheads="1"/>
          </p:cNvPicPr>
          <p:nvPr/>
        </p:nvPicPr>
        <p:blipFill>
          <a:blip r:embed="rId3" cstate="print"/>
          <a:srcRect/>
          <a:stretch>
            <a:fillRect/>
          </a:stretch>
        </p:blipFill>
        <p:spPr bwMode="auto">
          <a:xfrm>
            <a:off x="1172864" y="1682803"/>
            <a:ext cx="3844390" cy="4091748"/>
          </a:xfrm>
          <a:prstGeom prst="rect">
            <a:avLst/>
          </a:prstGeom>
          <a:noFill/>
        </p:spPr>
      </p:pic>
      <p:pic>
        <p:nvPicPr>
          <p:cNvPr id="8" name="Picture 3"/>
          <p:cNvPicPr>
            <a:picLocks noChangeAspect="1" noChangeArrowheads="1"/>
          </p:cNvPicPr>
          <p:nvPr/>
        </p:nvPicPr>
        <p:blipFill>
          <a:blip r:embed="rId4" cstate="print"/>
          <a:srcRect/>
          <a:stretch>
            <a:fillRect/>
          </a:stretch>
        </p:blipFill>
        <p:spPr bwMode="auto">
          <a:xfrm>
            <a:off x="7265245" y="299678"/>
            <a:ext cx="1227164" cy="772245"/>
          </a:xfrm>
          <a:prstGeom prst="rect">
            <a:avLst/>
          </a:prstGeom>
          <a:noFill/>
        </p:spPr>
      </p:pic>
      <p:pic>
        <p:nvPicPr>
          <p:cNvPr id="9" name="Picture 3"/>
          <p:cNvPicPr>
            <a:picLocks noChangeAspect="1" noChangeArrowheads="1"/>
          </p:cNvPicPr>
          <p:nvPr/>
        </p:nvPicPr>
        <p:blipFill>
          <a:blip r:embed="rId5" cstate="print"/>
          <a:srcRect/>
          <a:stretch>
            <a:fillRect/>
          </a:stretch>
        </p:blipFill>
        <p:spPr bwMode="auto">
          <a:xfrm>
            <a:off x="7276105" y="6316276"/>
            <a:ext cx="499553" cy="207469"/>
          </a:xfrm>
          <a:prstGeom prst="rect">
            <a:avLst/>
          </a:prstGeom>
          <a:noFill/>
        </p:spPr>
      </p:pic>
      <p:sp>
        <p:nvSpPr>
          <p:cNvPr id="2" name="TextBox 1"/>
          <p:cNvSpPr txBox="1"/>
          <p:nvPr/>
        </p:nvSpPr>
        <p:spPr>
          <a:xfrm>
            <a:off x="8166613" y="6304750"/>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37</a:t>
            </a:r>
          </a:p>
        </p:txBody>
      </p:sp>
      <p:sp>
        <p:nvSpPr>
          <p:cNvPr id="10"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11" name="TextBox 1"/>
          <p:cNvSpPr txBox="1"/>
          <p:nvPr/>
        </p:nvSpPr>
        <p:spPr>
          <a:xfrm>
            <a:off x="1281463" y="899032"/>
            <a:ext cx="7412286" cy="5541985"/>
          </a:xfrm>
          <a:prstGeom prst="rect">
            <a:avLst/>
          </a:prstGeom>
          <a:noFill/>
        </p:spPr>
        <p:txBody>
          <a:bodyPr wrap="none" lIns="0" tIns="0" rIns="0" bIns="40087" rtlCol="0">
            <a:spAutoFit/>
          </a:bodyPr>
          <a:lstStyle/>
          <a:p>
            <a:pPr>
              <a:lnSpc>
                <a:spcPts val="2718"/>
              </a:lnSpc>
              <a:tabLst>
                <a:tab pos="4710257" algn="l"/>
                <a:tab pos="4743663" algn="l"/>
                <a:tab pos="4765934" algn="l"/>
                <a:tab pos="4899558" algn="l"/>
                <a:tab pos="7026412" algn="l"/>
              </a:tabLst>
            </a:pPr>
            <a:r>
              <a:rPr lang="en-US" altLang="zh-CN" sz="2500" b="1" dirty="0" smtClean="0">
                <a:solidFill>
                  <a:srgbClr val="666666"/>
                </a:solidFill>
                <a:latin typeface="Times New Roman" pitchFamily="18" charset="0"/>
                <a:cs typeface="Times New Roman" pitchFamily="18" charset="0"/>
              </a:rPr>
              <a:t>Fostering</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new</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Apple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environment</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192"/>
              </a:lnSpc>
              <a:tabLst>
                <a:tab pos="4710257" algn="l"/>
                <a:tab pos="4743663" algn="l"/>
                <a:tab pos="4765934" algn="l"/>
                <a:tab pos="4899558" algn="l"/>
                <a:tab pos="7026412" algn="l"/>
              </a:tabLst>
            </a:pPr>
            <a:r>
              <a:rPr lang="en-US" altLang="zh-CN" dirty="0" smtClean="0"/>
              <a:t>			</a:t>
            </a:r>
            <a:r>
              <a:rPr lang="en-US" altLang="zh-CN" sz="1400" b="1" dirty="0" smtClean="0">
                <a:solidFill>
                  <a:srgbClr val="666666"/>
                </a:solidFill>
                <a:latin typeface="Times New Roman" pitchFamily="18" charset="0"/>
                <a:cs typeface="Times New Roman" pitchFamily="18" charset="0"/>
              </a:rPr>
              <a:t>Decentralisation</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104"/>
              </a:lnSpc>
              <a:tabLst>
                <a:tab pos="4710257" algn="l"/>
                <a:tab pos="4743663" algn="l"/>
                <a:tab pos="4765934" algn="l"/>
                <a:tab pos="4899558" algn="l"/>
                <a:tab pos="7026412" algn="l"/>
              </a:tabLst>
            </a:pPr>
            <a:r>
              <a:rPr lang="en-US" altLang="zh-CN" dirty="0" smtClean="0"/>
              <a:t>	</a:t>
            </a:r>
            <a:r>
              <a:rPr lang="en-US" altLang="zh-CN" sz="1400" b="1" dirty="0" smtClean="0">
                <a:solidFill>
                  <a:srgbClr val="666666"/>
                </a:solidFill>
                <a:latin typeface="Times New Roman" pitchFamily="18" charset="0"/>
                <a:cs typeface="Times New Roman" pitchFamily="18" charset="0"/>
              </a:rPr>
              <a:t>Glue</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iTunes.com</a:t>
            </a:r>
          </a:p>
          <a:p>
            <a:pPr>
              <a:lnSpc>
                <a:spcPts val="1666"/>
              </a:lnSpc>
              <a:tabLst>
                <a:tab pos="4710257" algn="l"/>
                <a:tab pos="4743663" algn="l"/>
                <a:tab pos="4765934" algn="l"/>
                <a:tab pos="4899558" algn="l"/>
                <a:tab pos="7026412" algn="l"/>
              </a:tabLst>
            </a:pPr>
            <a:r>
              <a:rPr lang="en-US" altLang="zh-CN" dirty="0" smtClean="0"/>
              <a:t>				</a:t>
            </a:r>
            <a:r>
              <a:rPr lang="en-US" altLang="zh-CN" sz="1400" dirty="0" smtClean="0">
                <a:solidFill>
                  <a:srgbClr val="666666"/>
                </a:solidFill>
                <a:latin typeface="Times New Roman" pitchFamily="18" charset="0"/>
                <a:cs typeface="Times New Roman" pitchFamily="18" charset="0"/>
              </a:rPr>
              <a:t>and</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MobileMe</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104"/>
              </a:lnSpc>
              <a:tabLst>
                <a:tab pos="4710257" algn="l"/>
                <a:tab pos="4743663" algn="l"/>
                <a:tab pos="4765934" algn="l"/>
                <a:tab pos="4899558" algn="l"/>
                <a:tab pos="7026412" algn="l"/>
              </a:tabLst>
            </a:pPr>
            <a:r>
              <a:rPr lang="en-US" altLang="zh-CN" dirty="0" smtClean="0"/>
              <a:t>		</a:t>
            </a:r>
            <a:r>
              <a:rPr lang="en-US" altLang="zh-CN" sz="1400" b="1" dirty="0" smtClean="0">
                <a:solidFill>
                  <a:srgbClr val="666666"/>
                </a:solidFill>
                <a:latin typeface="Times New Roman" pitchFamily="18" charset="0"/>
                <a:cs typeface="Times New Roman" pitchFamily="18" charset="0"/>
              </a:rPr>
              <a:t>Variety</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of</a:t>
            </a:r>
            <a:r>
              <a:rPr lang="en-US" altLang="zh-CN" sz="1400" dirty="0" smtClean="0">
                <a:latin typeface="Times New Roman" pitchFamily="18" charset="0"/>
                <a:cs typeface="Times New Roman" pitchFamily="18" charset="0"/>
              </a:rPr>
              <a:t> </a:t>
            </a:r>
            <a:r>
              <a:rPr lang="en-US" altLang="zh-CN" sz="1400" dirty="0" smtClean="0">
                <a:solidFill>
                  <a:srgbClr val="666666"/>
                </a:solidFill>
                <a:latin typeface="Times New Roman" pitchFamily="18" charset="0"/>
                <a:cs typeface="Times New Roman" pitchFamily="18" charset="0"/>
              </a:rPr>
              <a:t>devices</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491"/>
              </a:lnSpc>
              <a:tabLst>
                <a:tab pos="4710257" algn="l"/>
                <a:tab pos="4743663" algn="l"/>
                <a:tab pos="4765934" algn="l"/>
                <a:tab pos="4899558" algn="l"/>
                <a:tab pos="7026412" algn="l"/>
              </a:tabLst>
            </a:pPr>
            <a:r>
              <a:rPr lang="en-US" altLang="zh-CN" dirty="0" smtClean="0"/>
              <a:t>					</a:t>
            </a:r>
            <a:r>
              <a:rPr lang="en-US" altLang="zh-CN" sz="900" dirty="0" smtClean="0">
                <a:solidFill>
                  <a:srgbClr val="B2B2B2"/>
                </a:solidFill>
                <a:latin typeface="Times New Roman" pitchFamily="18" charset="0"/>
                <a:cs typeface="Times New Roman" pitchFamily="18" charset="0"/>
              </a:rPr>
              <a:t>..…….</a:t>
            </a:r>
          </a:p>
        </p:txBody>
      </p:sp>
      <p:sp>
        <p:nvSpPr>
          <p:cNvPr id="14" name="投影片編號版面配置區 13"/>
          <p:cNvSpPr>
            <a:spLocks noGrp="1"/>
          </p:cNvSpPr>
          <p:nvPr>
            <p:ph type="sldNum" sz="quarter" idx="12"/>
          </p:nvPr>
        </p:nvSpPr>
        <p:spPr/>
        <p:txBody>
          <a:bodyPr/>
          <a:lstStyle/>
          <a:p>
            <a:pPr>
              <a:defRPr/>
            </a:pPr>
            <a:fld id="{8278A42D-3233-4C27-8266-CD8F709F771F}" type="slidenum">
              <a:rPr lang="en-US" altLang="zh-TW" smtClean="0"/>
              <a:pPr>
                <a:defRPr/>
              </a:pPr>
              <a:t>96</a:t>
            </a:fld>
            <a:endParaRPr lang="en-US" altLang="zh-TW"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1688662" y="3244478"/>
            <a:ext cx="5886084" cy="852928"/>
          </a:xfrm>
          <a:custGeom>
            <a:avLst/>
            <a:gdLst>
              <a:gd name="connsiteX0" fmla="*/ 12700 w 6883448"/>
              <a:gd name="connsiteY0" fmla="*/ 165103 h 939800"/>
              <a:gd name="connsiteX1" fmla="*/ 12700 w 6883448"/>
              <a:gd name="connsiteY1" fmla="*/ 165103 h 939800"/>
              <a:gd name="connsiteX2" fmla="*/ 165103 w 6883448"/>
              <a:gd name="connsiteY2" fmla="*/ 12700 h 939800"/>
              <a:gd name="connsiteX3" fmla="*/ 6718344 w 6883448"/>
              <a:gd name="connsiteY3" fmla="*/ 12700 h 939800"/>
              <a:gd name="connsiteX4" fmla="*/ 6718344 w 6883448"/>
              <a:gd name="connsiteY4" fmla="*/ 12700 h 939800"/>
              <a:gd name="connsiteX5" fmla="*/ 6870747 w 6883448"/>
              <a:gd name="connsiteY5" fmla="*/ 165103 h 939800"/>
              <a:gd name="connsiteX6" fmla="*/ 6870747 w 6883448"/>
              <a:gd name="connsiteY6" fmla="*/ 165103 h 939800"/>
              <a:gd name="connsiteX7" fmla="*/ 6870747 w 6883448"/>
              <a:gd name="connsiteY7" fmla="*/ 774696 h 939800"/>
              <a:gd name="connsiteX8" fmla="*/ 6870747 w 6883448"/>
              <a:gd name="connsiteY8" fmla="*/ 774696 h 939800"/>
              <a:gd name="connsiteX9" fmla="*/ 6718344 w 6883448"/>
              <a:gd name="connsiteY9" fmla="*/ 927100 h 939800"/>
              <a:gd name="connsiteX10" fmla="*/ 6718344 w 6883448"/>
              <a:gd name="connsiteY10" fmla="*/ 927100 h 939800"/>
              <a:gd name="connsiteX11" fmla="*/ 165103 w 6883448"/>
              <a:gd name="connsiteY11" fmla="*/ 927100 h 939800"/>
              <a:gd name="connsiteX12" fmla="*/ 165103 w 6883448"/>
              <a:gd name="connsiteY12" fmla="*/ 927100 h 939800"/>
              <a:gd name="connsiteX13" fmla="*/ 12700 w 6883448"/>
              <a:gd name="connsiteY13" fmla="*/ 774696 h 939800"/>
              <a:gd name="connsiteX14" fmla="*/ 12700 w 6883448"/>
              <a:gd name="connsiteY14" fmla="*/ 774696 h 939800"/>
              <a:gd name="connsiteX15" fmla="*/ 12700 w 6883448"/>
              <a:gd name="connsiteY15" fmla="*/ 165103 h 93980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6883448" h="939800">
                <a:moveTo>
                  <a:pt x="12700" y="165103"/>
                </a:moveTo>
                <a:lnTo>
                  <a:pt x="12700" y="165103"/>
                </a:lnTo>
                <a:cubicBezTo>
                  <a:pt x="12700" y="80933"/>
                  <a:pt x="80933" y="12700"/>
                  <a:pt x="165103" y="12700"/>
                </a:cubicBezTo>
                <a:lnTo>
                  <a:pt x="6718344" y="12700"/>
                </a:lnTo>
                <a:lnTo>
                  <a:pt x="6718344" y="12700"/>
                </a:lnTo>
                <a:cubicBezTo>
                  <a:pt x="6802515" y="12700"/>
                  <a:pt x="6870747" y="80933"/>
                  <a:pt x="6870747" y="165103"/>
                </a:cubicBezTo>
                <a:cubicBezTo>
                  <a:pt x="6870747" y="165103"/>
                  <a:pt x="6870747" y="165103"/>
                  <a:pt x="6870747" y="165103"/>
                </a:cubicBezTo>
                <a:lnTo>
                  <a:pt x="6870747" y="774696"/>
                </a:lnTo>
                <a:lnTo>
                  <a:pt x="6870747" y="774696"/>
                </a:lnTo>
                <a:cubicBezTo>
                  <a:pt x="6870747" y="858866"/>
                  <a:pt x="6802515" y="927100"/>
                  <a:pt x="6718344" y="927100"/>
                </a:cubicBezTo>
                <a:cubicBezTo>
                  <a:pt x="6718344" y="927100"/>
                  <a:pt x="6718344" y="927100"/>
                  <a:pt x="6718344" y="927100"/>
                </a:cubicBezTo>
                <a:lnTo>
                  <a:pt x="165103" y="927100"/>
                </a:lnTo>
                <a:lnTo>
                  <a:pt x="165103" y="927100"/>
                </a:lnTo>
                <a:cubicBezTo>
                  <a:pt x="80933" y="927100"/>
                  <a:pt x="12700" y="858866"/>
                  <a:pt x="12700" y="774696"/>
                </a:cubicBezTo>
                <a:cubicBezTo>
                  <a:pt x="12700" y="774696"/>
                  <a:pt x="12700" y="774696"/>
                  <a:pt x="12700" y="774696"/>
                </a:cubicBezTo>
                <a:lnTo>
                  <a:pt x="12700" y="165103"/>
                </a:lnTo>
              </a:path>
            </a:pathLst>
          </a:custGeom>
          <a:solidFill>
            <a:srgbClr val="000000">
              <a:alpha val="0"/>
            </a:srgbClr>
          </a:solidFill>
          <a:ln w="25400">
            <a:solidFill>
              <a:srgbClr val="EC008C">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7265245" y="299678"/>
            <a:ext cx="1227164" cy="772245"/>
          </a:xfrm>
          <a:prstGeom prst="rect">
            <a:avLst/>
          </a:prstGeom>
          <a:noFill/>
        </p:spPr>
      </p:pic>
      <p:pic>
        <p:nvPicPr>
          <p:cNvPr id="6" name="Picture 3"/>
          <p:cNvPicPr>
            <a:picLocks noChangeAspect="1" noChangeArrowheads="1"/>
          </p:cNvPicPr>
          <p:nvPr/>
        </p:nvPicPr>
        <p:blipFill>
          <a:blip r:embed="rId4" cstate="print"/>
          <a:srcRect/>
          <a:stretch>
            <a:fillRect/>
          </a:stretch>
        </p:blipFill>
        <p:spPr bwMode="auto">
          <a:xfrm>
            <a:off x="7276105" y="6316276"/>
            <a:ext cx="499553" cy="207469"/>
          </a:xfrm>
          <a:prstGeom prst="rect">
            <a:avLst/>
          </a:prstGeom>
          <a:noFill/>
        </p:spPr>
      </p:pic>
      <p:sp>
        <p:nvSpPr>
          <p:cNvPr id="2" name="TextBox 1"/>
          <p:cNvSpPr txBox="1"/>
          <p:nvPr/>
        </p:nvSpPr>
        <p:spPr>
          <a:xfrm>
            <a:off x="5527667" y="6373906"/>
            <a:ext cx="1686359"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June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v1.0</a:t>
            </a:r>
          </a:p>
        </p:txBody>
      </p:sp>
      <p:sp>
        <p:nvSpPr>
          <p:cNvPr id="7" name="TextBox 1"/>
          <p:cNvSpPr txBox="1"/>
          <p:nvPr/>
        </p:nvSpPr>
        <p:spPr>
          <a:xfrm>
            <a:off x="8144893" y="6281697"/>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38</a:t>
            </a:r>
          </a:p>
        </p:txBody>
      </p:sp>
      <p:sp>
        <p:nvSpPr>
          <p:cNvPr id="8" name="TextBox 1"/>
          <p:cNvSpPr txBox="1"/>
          <p:nvPr/>
        </p:nvSpPr>
        <p:spPr>
          <a:xfrm>
            <a:off x="1281463" y="899032"/>
            <a:ext cx="7412286" cy="5567633"/>
          </a:xfrm>
          <a:prstGeom prst="rect">
            <a:avLst/>
          </a:prstGeom>
          <a:noFill/>
        </p:spPr>
        <p:txBody>
          <a:bodyPr wrap="none" lIns="0" tIns="0" rIns="0" bIns="40087" rtlCol="0">
            <a:spAutoFit/>
          </a:bodyPr>
          <a:lstStyle/>
          <a:p>
            <a:pPr>
              <a:lnSpc>
                <a:spcPts val="2718"/>
              </a:lnSpc>
              <a:tabLst>
                <a:tab pos="1146942" algn="l"/>
                <a:tab pos="1648033" algn="l"/>
                <a:tab pos="7026412" algn="l"/>
              </a:tabLst>
            </a:pPr>
            <a:r>
              <a:rPr lang="en-US" altLang="zh-CN" sz="2500" b="1" dirty="0" smtClean="0">
                <a:solidFill>
                  <a:srgbClr val="666666"/>
                </a:solidFill>
                <a:latin typeface="Times New Roman" pitchFamily="18" charset="0"/>
                <a:cs typeface="Times New Roman" pitchFamily="18" charset="0"/>
              </a:rPr>
              <a:t>Step</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#8:</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Assess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risks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and</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competition</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3156"/>
              </a:lnSpc>
              <a:tabLst>
                <a:tab pos="1146942" algn="l"/>
                <a:tab pos="1648033" algn="l"/>
                <a:tab pos="7026412" algn="l"/>
              </a:tabLst>
            </a:pPr>
            <a:r>
              <a:rPr lang="en-US" altLang="zh-CN" dirty="0" smtClean="0"/>
              <a:t>	</a:t>
            </a:r>
            <a:r>
              <a:rPr lang="en-US" altLang="zh-CN" sz="2500" b="1" dirty="0" smtClean="0">
                <a:solidFill>
                  <a:srgbClr val="EC008C"/>
                </a:solidFill>
                <a:latin typeface="Times New Roman" pitchFamily="18" charset="0"/>
                <a:cs typeface="Times New Roman" pitchFamily="18" charset="0"/>
              </a:rPr>
              <a:t>Apple’s</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notion</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of</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control</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is</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the</a:t>
            </a:r>
          </a:p>
          <a:p>
            <a:pPr>
              <a:lnSpc>
                <a:spcPts val="2981"/>
              </a:lnSpc>
              <a:tabLst>
                <a:tab pos="1146942" algn="l"/>
                <a:tab pos="1648033" algn="l"/>
                <a:tab pos="7026412" algn="l"/>
              </a:tabLst>
            </a:pPr>
            <a:r>
              <a:rPr lang="en-US" altLang="zh-CN" dirty="0" smtClean="0"/>
              <a:t>		</a:t>
            </a:r>
            <a:r>
              <a:rPr lang="en-US" altLang="zh-CN" sz="2500" b="1" dirty="0" smtClean="0">
                <a:solidFill>
                  <a:srgbClr val="EC008C"/>
                </a:solidFill>
                <a:latin typeface="Times New Roman" pitchFamily="18" charset="0"/>
                <a:cs typeface="Times New Roman" pitchFamily="18" charset="0"/>
              </a:rPr>
              <a:t>company’s</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greatest</a:t>
            </a:r>
            <a:r>
              <a:rPr lang="en-US" altLang="zh-CN" sz="2500" dirty="0" smtClean="0">
                <a:latin typeface="Times New Roman" pitchFamily="18" charset="0"/>
                <a:cs typeface="Times New Roman" pitchFamily="18" charset="0"/>
              </a:rPr>
              <a:t> </a:t>
            </a:r>
            <a:r>
              <a:rPr lang="en-US" altLang="zh-CN" sz="2500" b="1" dirty="0" smtClean="0">
                <a:solidFill>
                  <a:srgbClr val="EC008C"/>
                </a:solidFill>
                <a:latin typeface="Times New Roman" pitchFamily="18" charset="0"/>
                <a:cs typeface="Times New Roman" pitchFamily="18" charset="0"/>
              </a:rPr>
              <a:t>risk</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841"/>
              </a:lnSpc>
              <a:tabLst>
                <a:tab pos="1146942" algn="l"/>
                <a:tab pos="1648033" algn="l"/>
                <a:tab pos="7026412" algn="l"/>
              </a:tabLst>
            </a:pPr>
            <a:r>
              <a:rPr lang="en-US" altLang="zh-CN" dirty="0" smtClean="0"/>
              <a:t>			</a:t>
            </a:r>
            <a:r>
              <a:rPr lang="en-US" altLang="zh-CN" sz="900" dirty="0" smtClean="0">
                <a:solidFill>
                  <a:srgbClr val="B2B2B2"/>
                </a:solidFill>
                <a:latin typeface="Times New Roman" pitchFamily="18" charset="0"/>
                <a:cs typeface="Times New Roman" pitchFamily="18" charset="0"/>
              </a:rPr>
              <a:t>..…….</a:t>
            </a:r>
          </a:p>
        </p:txBody>
      </p:sp>
      <p:sp>
        <p:nvSpPr>
          <p:cNvPr id="11" name="投影片編號版面配置區 10"/>
          <p:cNvSpPr>
            <a:spLocks noGrp="1"/>
          </p:cNvSpPr>
          <p:nvPr>
            <p:ph type="sldNum" sz="quarter" idx="12"/>
          </p:nvPr>
        </p:nvSpPr>
        <p:spPr/>
        <p:txBody>
          <a:bodyPr/>
          <a:lstStyle/>
          <a:p>
            <a:pPr>
              <a:defRPr/>
            </a:pPr>
            <a:fld id="{8278A42D-3233-4C27-8266-CD8F709F771F}" type="slidenum">
              <a:rPr lang="en-US" altLang="zh-TW" smtClean="0"/>
              <a:pPr>
                <a:defRPr/>
              </a:pPr>
              <a:t>97</a:t>
            </a:fld>
            <a:endParaRPr lang="en-US" altLang="zh-TW"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3" name="Picture 3"/>
          <p:cNvPicPr>
            <a:picLocks noChangeAspect="1" noChangeArrowheads="1"/>
          </p:cNvPicPr>
          <p:nvPr/>
        </p:nvPicPr>
        <p:blipFill>
          <a:blip r:embed="rId3" cstate="print"/>
          <a:srcRect/>
          <a:stretch>
            <a:fillRect/>
          </a:stretch>
        </p:blipFill>
        <p:spPr bwMode="auto">
          <a:xfrm>
            <a:off x="7265245" y="299678"/>
            <a:ext cx="1227164" cy="772245"/>
          </a:xfrm>
          <a:prstGeom prst="rect">
            <a:avLst/>
          </a:prstGeom>
          <a:noFill/>
        </p:spPr>
      </p:pic>
      <p:pic>
        <p:nvPicPr>
          <p:cNvPr id="5" name="Picture 3"/>
          <p:cNvPicPr>
            <a:picLocks noChangeAspect="1" noChangeArrowheads="1"/>
          </p:cNvPicPr>
          <p:nvPr/>
        </p:nvPicPr>
        <p:blipFill>
          <a:blip r:embed="rId4" cstate="print"/>
          <a:srcRect/>
          <a:stretch>
            <a:fillRect/>
          </a:stretch>
        </p:blipFill>
        <p:spPr bwMode="auto">
          <a:xfrm>
            <a:off x="1303183" y="1221762"/>
            <a:ext cx="6928589" cy="4910097"/>
          </a:xfrm>
          <a:prstGeom prst="rect">
            <a:avLst/>
          </a:prstGeom>
          <a:noFill/>
        </p:spPr>
      </p:pic>
      <p:pic>
        <p:nvPicPr>
          <p:cNvPr id="6" name="Picture 3"/>
          <p:cNvPicPr>
            <a:picLocks noChangeAspect="1" noChangeArrowheads="1"/>
          </p:cNvPicPr>
          <p:nvPr/>
        </p:nvPicPr>
        <p:blipFill>
          <a:blip r:embed="rId5" cstate="print"/>
          <a:srcRect/>
          <a:stretch>
            <a:fillRect/>
          </a:stretch>
        </p:blipFill>
        <p:spPr bwMode="auto">
          <a:xfrm>
            <a:off x="7276105" y="6316276"/>
            <a:ext cx="499553" cy="207469"/>
          </a:xfrm>
          <a:prstGeom prst="rect">
            <a:avLst/>
          </a:prstGeom>
          <a:noFill/>
        </p:spPr>
      </p:pic>
      <p:sp>
        <p:nvSpPr>
          <p:cNvPr id="2" name="TextBox 1"/>
          <p:cNvSpPr txBox="1"/>
          <p:nvPr/>
        </p:nvSpPr>
        <p:spPr>
          <a:xfrm>
            <a:off x="5527667" y="6373906"/>
            <a:ext cx="1686359"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June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v1.0</a:t>
            </a:r>
          </a:p>
        </p:txBody>
      </p:sp>
      <p:sp>
        <p:nvSpPr>
          <p:cNvPr id="7" name="TextBox 1"/>
          <p:cNvSpPr txBox="1"/>
          <p:nvPr/>
        </p:nvSpPr>
        <p:spPr>
          <a:xfrm>
            <a:off x="8144893" y="6281697"/>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39</a:t>
            </a:r>
          </a:p>
        </p:txBody>
      </p:sp>
      <p:sp>
        <p:nvSpPr>
          <p:cNvPr id="8" name="TextBox 1"/>
          <p:cNvSpPr txBox="1"/>
          <p:nvPr/>
        </p:nvSpPr>
        <p:spPr>
          <a:xfrm>
            <a:off x="1281463" y="899032"/>
            <a:ext cx="7412286" cy="5593281"/>
          </a:xfrm>
          <a:prstGeom prst="rect">
            <a:avLst/>
          </a:prstGeom>
          <a:noFill/>
        </p:spPr>
        <p:txBody>
          <a:bodyPr wrap="none" lIns="0" tIns="0" rIns="0" bIns="40087" rtlCol="0">
            <a:spAutoFit/>
          </a:bodyPr>
          <a:lstStyle/>
          <a:p>
            <a:pPr>
              <a:lnSpc>
                <a:spcPts val="2718"/>
              </a:lnSpc>
              <a:tabLst>
                <a:tab pos="7026412" algn="l"/>
              </a:tabLst>
            </a:pPr>
            <a:r>
              <a:rPr lang="en-US" altLang="zh-CN" sz="2500" b="1" dirty="0" smtClean="0">
                <a:solidFill>
                  <a:srgbClr val="666666"/>
                </a:solidFill>
                <a:latin typeface="Times New Roman" pitchFamily="18" charset="0"/>
                <a:cs typeface="Times New Roman" pitchFamily="18" charset="0"/>
              </a:rPr>
              <a:t>Overview</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of</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Apple,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Microsoft</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and</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Google</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964"/>
              </a:lnSpc>
              <a:tabLst>
                <a:tab pos="7026412" algn="l"/>
              </a:tabLst>
            </a:pPr>
            <a:r>
              <a:rPr lang="en-US" altLang="zh-CN" dirty="0" smtClean="0"/>
              <a:t>	</a:t>
            </a:r>
            <a:r>
              <a:rPr lang="en-US" altLang="zh-CN" sz="900" dirty="0" smtClean="0">
                <a:solidFill>
                  <a:srgbClr val="B2B2B2"/>
                </a:solidFill>
                <a:latin typeface="Times New Roman" pitchFamily="18" charset="0"/>
                <a:cs typeface="Times New Roman" pitchFamily="18" charset="0"/>
              </a:rPr>
              <a:t>..…….</a:t>
            </a:r>
          </a:p>
        </p:txBody>
      </p:sp>
      <p:sp>
        <p:nvSpPr>
          <p:cNvPr id="9" name="TextBox 1"/>
          <p:cNvSpPr txBox="1"/>
          <p:nvPr/>
        </p:nvSpPr>
        <p:spPr>
          <a:xfrm>
            <a:off x="738470" y="6396958"/>
            <a:ext cx="1059585" cy="130247"/>
          </a:xfrm>
          <a:prstGeom prst="rect">
            <a:avLst/>
          </a:prstGeom>
          <a:noFill/>
        </p:spPr>
        <p:txBody>
          <a:bodyPr wrap="none" lIns="0" tIns="0" rIns="0" bIns="40087" rtlCol="0">
            <a:spAutoFit/>
          </a:bodyPr>
          <a:lstStyle/>
          <a:p>
            <a:pPr>
              <a:lnSpc>
                <a:spcPts val="701"/>
              </a:lnSpc>
            </a:pPr>
            <a:r>
              <a:rPr lang="en-US" altLang="zh-CN" sz="700" dirty="0" smtClean="0">
                <a:solidFill>
                  <a:srgbClr val="666666"/>
                </a:solidFill>
                <a:latin typeface="Times New Roman" pitchFamily="18" charset="0"/>
                <a:cs typeface="Times New Roman" pitchFamily="18" charset="0"/>
              </a:rPr>
              <a:t>Source: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Google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Finance,</a:t>
            </a:r>
            <a:r>
              <a:rPr lang="en-US" altLang="zh-CN" sz="700" dirty="0" smtClean="0">
                <a:latin typeface="Times New Roman" pitchFamily="18" charset="0"/>
                <a:cs typeface="Times New Roman" pitchFamily="18" charset="0"/>
              </a:rPr>
              <a:t> </a:t>
            </a:r>
            <a:r>
              <a:rPr lang="en-US" altLang="zh-CN" sz="700" dirty="0" smtClean="0">
                <a:solidFill>
                  <a:srgbClr val="666666"/>
                </a:solidFill>
                <a:latin typeface="Times New Roman" pitchFamily="18" charset="0"/>
                <a:cs typeface="Times New Roman" pitchFamily="18" charset="0"/>
              </a:rPr>
              <a:t>IPO</a:t>
            </a:r>
          </a:p>
        </p:txBody>
      </p:sp>
      <p:sp>
        <p:nvSpPr>
          <p:cNvPr id="12" name="投影片編號版面配置區 11"/>
          <p:cNvSpPr>
            <a:spLocks noGrp="1"/>
          </p:cNvSpPr>
          <p:nvPr>
            <p:ph type="sldNum" sz="quarter" idx="12"/>
          </p:nvPr>
        </p:nvSpPr>
        <p:spPr/>
        <p:txBody>
          <a:bodyPr/>
          <a:lstStyle/>
          <a:p>
            <a:pPr>
              <a:defRPr/>
            </a:pPr>
            <a:fld id="{8278A42D-3233-4C27-8266-CD8F709F771F}" type="slidenum">
              <a:rPr lang="en-US" altLang="zh-TW" smtClean="0"/>
              <a:pPr>
                <a:defRPr/>
              </a:pPr>
              <a:t>98</a:t>
            </a:fld>
            <a:endParaRPr lang="en-US" altLang="zh-TW"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61068" y="316861"/>
            <a:ext cx="7819096" cy="6224065"/>
          </a:xfrm>
          <a:custGeom>
            <a:avLst/>
            <a:gdLst>
              <a:gd name="connsiteX0" fmla="*/ 0 w 9143998"/>
              <a:gd name="connsiteY0" fmla="*/ 6857998 h 6857998"/>
              <a:gd name="connsiteX1" fmla="*/ 9143998 w 9143998"/>
              <a:gd name="connsiteY1" fmla="*/ 6857998 h 6857998"/>
              <a:gd name="connsiteX2" fmla="*/ 9143998 w 9143998"/>
              <a:gd name="connsiteY2" fmla="*/ 0 h 6857998"/>
              <a:gd name="connsiteX3" fmla="*/ 0 w 9143998"/>
              <a:gd name="connsiteY3" fmla="*/ 0 h 6857998"/>
              <a:gd name="connsiteX4" fmla="*/ 0 w 9143998"/>
              <a:gd name="connsiteY4" fmla="*/ 6857998 h 685799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3998" h="6857998">
                <a:moveTo>
                  <a:pt x="0" y="6857998"/>
                </a:moveTo>
                <a:lnTo>
                  <a:pt x="9143998" y="6857998"/>
                </a:lnTo>
                <a:lnTo>
                  <a:pt x="9143998" y="0"/>
                </a:lnTo>
                <a:lnTo>
                  <a:pt x="0" y="0"/>
                </a:lnTo>
                <a:lnTo>
                  <a:pt x="0" y="685799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5490456" y="2106726"/>
            <a:ext cx="2115021" cy="1956101"/>
          </a:xfrm>
          <a:custGeom>
            <a:avLst/>
            <a:gdLst>
              <a:gd name="connsiteX0" fmla="*/ 12700 w 2473400"/>
              <a:gd name="connsiteY0" fmla="*/ 367695 h 2155333"/>
              <a:gd name="connsiteX1" fmla="*/ 12700 w 2473400"/>
              <a:gd name="connsiteY1" fmla="*/ 367695 h 2155333"/>
              <a:gd name="connsiteX2" fmla="*/ 367696 w 2473400"/>
              <a:gd name="connsiteY2" fmla="*/ 12700 h 2155333"/>
              <a:gd name="connsiteX3" fmla="*/ 2105704 w 2473400"/>
              <a:gd name="connsiteY3" fmla="*/ 12700 h 2155333"/>
              <a:gd name="connsiteX4" fmla="*/ 2105704 w 2473400"/>
              <a:gd name="connsiteY4" fmla="*/ 12700 h 2155333"/>
              <a:gd name="connsiteX5" fmla="*/ 2460699 w 2473400"/>
              <a:gd name="connsiteY5" fmla="*/ 367695 h 2155333"/>
              <a:gd name="connsiteX6" fmla="*/ 2460699 w 2473400"/>
              <a:gd name="connsiteY6" fmla="*/ 367695 h 2155333"/>
              <a:gd name="connsiteX7" fmla="*/ 2460699 w 2473400"/>
              <a:gd name="connsiteY7" fmla="*/ 1787637 h 2155333"/>
              <a:gd name="connsiteX8" fmla="*/ 2460699 w 2473400"/>
              <a:gd name="connsiteY8" fmla="*/ 1787637 h 2155333"/>
              <a:gd name="connsiteX9" fmla="*/ 2105704 w 2473400"/>
              <a:gd name="connsiteY9" fmla="*/ 2142633 h 2155333"/>
              <a:gd name="connsiteX10" fmla="*/ 2105704 w 2473400"/>
              <a:gd name="connsiteY10" fmla="*/ 2142633 h 2155333"/>
              <a:gd name="connsiteX11" fmla="*/ 367696 w 2473400"/>
              <a:gd name="connsiteY11" fmla="*/ 2142633 h 2155333"/>
              <a:gd name="connsiteX12" fmla="*/ 367696 w 2473400"/>
              <a:gd name="connsiteY12" fmla="*/ 2142633 h 2155333"/>
              <a:gd name="connsiteX13" fmla="*/ 12700 w 2473400"/>
              <a:gd name="connsiteY13" fmla="*/ 1787637 h 2155333"/>
              <a:gd name="connsiteX14" fmla="*/ 12700 w 2473400"/>
              <a:gd name="connsiteY14" fmla="*/ 1787637 h 2155333"/>
              <a:gd name="connsiteX15" fmla="*/ 12700 w 2473400"/>
              <a:gd name="connsiteY15" fmla="*/ 367695 h 215533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473400" h="2155333">
                <a:moveTo>
                  <a:pt x="12700" y="367695"/>
                </a:moveTo>
                <a:lnTo>
                  <a:pt x="12700" y="367695"/>
                </a:lnTo>
                <a:cubicBezTo>
                  <a:pt x="12700" y="171637"/>
                  <a:pt x="171636" y="12700"/>
                  <a:pt x="367696" y="12700"/>
                </a:cubicBezTo>
                <a:lnTo>
                  <a:pt x="2105704" y="12700"/>
                </a:lnTo>
                <a:lnTo>
                  <a:pt x="2105704" y="12700"/>
                </a:lnTo>
                <a:cubicBezTo>
                  <a:pt x="2301762" y="12700"/>
                  <a:pt x="2460699" y="171637"/>
                  <a:pt x="2460699" y="367695"/>
                </a:cubicBezTo>
                <a:cubicBezTo>
                  <a:pt x="2460699" y="367695"/>
                  <a:pt x="2460699" y="367695"/>
                  <a:pt x="2460699" y="367695"/>
                </a:cubicBezTo>
                <a:lnTo>
                  <a:pt x="2460699" y="1787637"/>
                </a:lnTo>
                <a:lnTo>
                  <a:pt x="2460699" y="1787637"/>
                </a:lnTo>
                <a:cubicBezTo>
                  <a:pt x="2460699" y="1983696"/>
                  <a:pt x="2301762" y="2142633"/>
                  <a:pt x="2105704" y="2142633"/>
                </a:cubicBezTo>
                <a:cubicBezTo>
                  <a:pt x="2105704" y="2142633"/>
                  <a:pt x="2105704" y="2142633"/>
                  <a:pt x="2105704" y="2142633"/>
                </a:cubicBezTo>
                <a:lnTo>
                  <a:pt x="367696" y="2142633"/>
                </a:lnTo>
                <a:lnTo>
                  <a:pt x="367696" y="2142633"/>
                </a:lnTo>
                <a:cubicBezTo>
                  <a:pt x="171636" y="2142633"/>
                  <a:pt x="12700" y="1983696"/>
                  <a:pt x="12700" y="1787637"/>
                </a:cubicBezTo>
                <a:cubicBezTo>
                  <a:pt x="12700" y="1787637"/>
                  <a:pt x="12700" y="1787637"/>
                  <a:pt x="12700" y="1787637"/>
                </a:cubicBezTo>
                <a:lnTo>
                  <a:pt x="12700" y="367695"/>
                </a:lnTo>
              </a:path>
            </a:pathLst>
          </a:custGeom>
          <a:solidFill>
            <a:srgbClr val="000000">
              <a:alpha val="0"/>
            </a:srgbClr>
          </a:solidFill>
          <a:ln w="25400">
            <a:solidFill>
              <a:srgbClr val="303188">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5" name="Freeform 3"/>
          <p:cNvSpPr/>
          <p:nvPr/>
        </p:nvSpPr>
        <p:spPr>
          <a:xfrm>
            <a:off x="1580907" y="2106726"/>
            <a:ext cx="2115021" cy="1956101"/>
          </a:xfrm>
          <a:custGeom>
            <a:avLst/>
            <a:gdLst>
              <a:gd name="connsiteX0" fmla="*/ 12700 w 2473399"/>
              <a:gd name="connsiteY0" fmla="*/ 367695 h 2155333"/>
              <a:gd name="connsiteX1" fmla="*/ 12700 w 2473399"/>
              <a:gd name="connsiteY1" fmla="*/ 367695 h 2155333"/>
              <a:gd name="connsiteX2" fmla="*/ 367695 w 2473399"/>
              <a:gd name="connsiteY2" fmla="*/ 12700 h 2155333"/>
              <a:gd name="connsiteX3" fmla="*/ 2105703 w 2473399"/>
              <a:gd name="connsiteY3" fmla="*/ 12700 h 2155333"/>
              <a:gd name="connsiteX4" fmla="*/ 2105703 w 2473399"/>
              <a:gd name="connsiteY4" fmla="*/ 12700 h 2155333"/>
              <a:gd name="connsiteX5" fmla="*/ 2460699 w 2473399"/>
              <a:gd name="connsiteY5" fmla="*/ 367695 h 2155333"/>
              <a:gd name="connsiteX6" fmla="*/ 2460699 w 2473399"/>
              <a:gd name="connsiteY6" fmla="*/ 367695 h 2155333"/>
              <a:gd name="connsiteX7" fmla="*/ 2460699 w 2473399"/>
              <a:gd name="connsiteY7" fmla="*/ 1787637 h 2155333"/>
              <a:gd name="connsiteX8" fmla="*/ 2460699 w 2473399"/>
              <a:gd name="connsiteY8" fmla="*/ 1787637 h 2155333"/>
              <a:gd name="connsiteX9" fmla="*/ 2105703 w 2473399"/>
              <a:gd name="connsiteY9" fmla="*/ 2142633 h 2155333"/>
              <a:gd name="connsiteX10" fmla="*/ 2105703 w 2473399"/>
              <a:gd name="connsiteY10" fmla="*/ 2142633 h 2155333"/>
              <a:gd name="connsiteX11" fmla="*/ 367695 w 2473399"/>
              <a:gd name="connsiteY11" fmla="*/ 2142633 h 2155333"/>
              <a:gd name="connsiteX12" fmla="*/ 367695 w 2473399"/>
              <a:gd name="connsiteY12" fmla="*/ 2142633 h 2155333"/>
              <a:gd name="connsiteX13" fmla="*/ 12700 w 2473399"/>
              <a:gd name="connsiteY13" fmla="*/ 1787637 h 2155333"/>
              <a:gd name="connsiteX14" fmla="*/ 12700 w 2473399"/>
              <a:gd name="connsiteY14" fmla="*/ 1787637 h 2155333"/>
              <a:gd name="connsiteX15" fmla="*/ 12700 w 2473399"/>
              <a:gd name="connsiteY15" fmla="*/ 367695 h 215533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2473399" h="2155333">
                <a:moveTo>
                  <a:pt x="12700" y="367695"/>
                </a:moveTo>
                <a:lnTo>
                  <a:pt x="12700" y="367695"/>
                </a:lnTo>
                <a:cubicBezTo>
                  <a:pt x="12700" y="171637"/>
                  <a:pt x="171636" y="12700"/>
                  <a:pt x="367695" y="12700"/>
                </a:cubicBezTo>
                <a:lnTo>
                  <a:pt x="2105703" y="12700"/>
                </a:lnTo>
                <a:lnTo>
                  <a:pt x="2105703" y="12700"/>
                </a:lnTo>
                <a:cubicBezTo>
                  <a:pt x="2301762" y="12700"/>
                  <a:pt x="2460699" y="171637"/>
                  <a:pt x="2460699" y="367695"/>
                </a:cubicBezTo>
                <a:cubicBezTo>
                  <a:pt x="2460699" y="367695"/>
                  <a:pt x="2460699" y="367695"/>
                  <a:pt x="2460699" y="367695"/>
                </a:cubicBezTo>
                <a:lnTo>
                  <a:pt x="2460699" y="1787637"/>
                </a:lnTo>
                <a:lnTo>
                  <a:pt x="2460699" y="1787637"/>
                </a:lnTo>
                <a:cubicBezTo>
                  <a:pt x="2460699" y="1983696"/>
                  <a:pt x="2301762" y="2142633"/>
                  <a:pt x="2105703" y="2142633"/>
                </a:cubicBezTo>
                <a:cubicBezTo>
                  <a:pt x="2105703" y="2142633"/>
                  <a:pt x="2105703" y="2142633"/>
                  <a:pt x="2105703" y="2142633"/>
                </a:cubicBezTo>
                <a:lnTo>
                  <a:pt x="367695" y="2142633"/>
                </a:lnTo>
                <a:lnTo>
                  <a:pt x="367695" y="2142633"/>
                </a:lnTo>
                <a:cubicBezTo>
                  <a:pt x="171636" y="2142633"/>
                  <a:pt x="12700" y="1983696"/>
                  <a:pt x="12700" y="1787637"/>
                </a:cubicBezTo>
                <a:cubicBezTo>
                  <a:pt x="12700" y="1787637"/>
                  <a:pt x="12700" y="1787637"/>
                  <a:pt x="12700" y="1787637"/>
                </a:cubicBezTo>
                <a:lnTo>
                  <a:pt x="12700" y="367695"/>
                </a:lnTo>
              </a:path>
            </a:pathLst>
          </a:custGeom>
          <a:solidFill>
            <a:srgbClr val="000000">
              <a:alpha val="0"/>
            </a:srgbClr>
          </a:solidFill>
          <a:ln w="25400">
            <a:solidFill>
              <a:srgbClr val="23AA4A">
                <a:alpha val="10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cstate="print"/>
          <a:srcRect/>
          <a:stretch>
            <a:fillRect/>
          </a:stretch>
        </p:blipFill>
        <p:spPr bwMode="auto">
          <a:xfrm>
            <a:off x="651592" y="299677"/>
            <a:ext cx="521273" cy="1129553"/>
          </a:xfrm>
          <a:prstGeom prst="rect">
            <a:avLst/>
          </a:prstGeom>
          <a:noFill/>
        </p:spPr>
      </p:pic>
      <p:pic>
        <p:nvPicPr>
          <p:cNvPr id="6" name="Picture 3"/>
          <p:cNvPicPr>
            <a:picLocks noChangeAspect="1" noChangeArrowheads="1"/>
          </p:cNvPicPr>
          <p:nvPr/>
        </p:nvPicPr>
        <p:blipFill>
          <a:blip r:embed="rId3" cstate="print"/>
          <a:srcRect/>
          <a:stretch>
            <a:fillRect/>
          </a:stretch>
        </p:blipFill>
        <p:spPr bwMode="auto">
          <a:xfrm>
            <a:off x="7265245" y="299678"/>
            <a:ext cx="1227164" cy="772245"/>
          </a:xfrm>
          <a:prstGeom prst="rect">
            <a:avLst/>
          </a:prstGeom>
          <a:noFill/>
        </p:spPr>
      </p:pic>
      <p:pic>
        <p:nvPicPr>
          <p:cNvPr id="7" name="Picture 3"/>
          <p:cNvPicPr>
            <a:picLocks noChangeAspect="1" noChangeArrowheads="1"/>
          </p:cNvPicPr>
          <p:nvPr/>
        </p:nvPicPr>
        <p:blipFill>
          <a:blip r:embed="rId4" cstate="print"/>
          <a:srcRect/>
          <a:stretch>
            <a:fillRect/>
          </a:stretch>
        </p:blipFill>
        <p:spPr bwMode="auto">
          <a:xfrm>
            <a:off x="7276105" y="6316276"/>
            <a:ext cx="499553" cy="207469"/>
          </a:xfrm>
          <a:prstGeom prst="rect">
            <a:avLst/>
          </a:prstGeom>
          <a:noFill/>
        </p:spPr>
      </p:pic>
      <p:sp>
        <p:nvSpPr>
          <p:cNvPr id="2" name="TextBox 1"/>
          <p:cNvSpPr txBox="1"/>
          <p:nvPr/>
        </p:nvSpPr>
        <p:spPr>
          <a:xfrm>
            <a:off x="8134033" y="6143385"/>
            <a:ext cx="317395" cy="173335"/>
          </a:xfrm>
          <a:prstGeom prst="rect">
            <a:avLst/>
          </a:prstGeom>
          <a:noFill/>
        </p:spPr>
        <p:txBody>
          <a:bodyPr wrap="none" lIns="0" tIns="0" rIns="0" bIns="40087" rtlCol="0">
            <a:spAutoFit/>
          </a:bodyPr>
          <a:lstStyle/>
          <a:p>
            <a:pPr>
              <a:lnSpc>
                <a:spcPts val="964"/>
              </a:lnSpc>
            </a:pPr>
            <a:r>
              <a:rPr lang="en-US" altLang="zh-CN" sz="900" dirty="0" smtClean="0">
                <a:solidFill>
                  <a:srgbClr val="B2B2B2"/>
                </a:solidFill>
                <a:latin typeface="Times New Roman" pitchFamily="18" charset="0"/>
                <a:cs typeface="Times New Roman" pitchFamily="18" charset="0"/>
              </a:rPr>
              <a:t>..…….</a:t>
            </a:r>
          </a:p>
        </p:txBody>
      </p:sp>
      <p:sp>
        <p:nvSpPr>
          <p:cNvPr id="8" name="TextBox 1"/>
          <p:cNvSpPr txBox="1"/>
          <p:nvPr/>
        </p:nvSpPr>
        <p:spPr>
          <a:xfrm>
            <a:off x="8166613" y="6304750"/>
            <a:ext cx="179536" cy="232839"/>
          </a:xfrm>
          <a:prstGeom prst="rect">
            <a:avLst/>
          </a:prstGeom>
          <a:noFill/>
        </p:spPr>
        <p:txBody>
          <a:bodyPr wrap="none" lIns="0" tIns="0" rIns="0" bIns="40087" rtlCol="0">
            <a:spAutoFit/>
          </a:bodyPr>
          <a:lstStyle/>
          <a:p>
            <a:pPr>
              <a:lnSpc>
                <a:spcPts val="1491"/>
              </a:lnSpc>
            </a:pPr>
            <a:r>
              <a:rPr lang="en-US" altLang="zh-CN" sz="1400" dirty="0" smtClean="0">
                <a:solidFill>
                  <a:srgbClr val="B2B2B2"/>
                </a:solidFill>
                <a:latin typeface="Times New Roman" pitchFamily="18" charset="0"/>
                <a:cs typeface="Times New Roman" pitchFamily="18" charset="0"/>
              </a:rPr>
              <a:t>40</a:t>
            </a:r>
          </a:p>
        </p:txBody>
      </p:sp>
      <p:sp>
        <p:nvSpPr>
          <p:cNvPr id="9" name="TextBox 1"/>
          <p:cNvSpPr txBox="1"/>
          <p:nvPr/>
        </p:nvSpPr>
        <p:spPr>
          <a:xfrm>
            <a:off x="5853463" y="6373906"/>
            <a:ext cx="1380186" cy="181543"/>
          </a:xfrm>
          <a:prstGeom prst="rect">
            <a:avLst/>
          </a:prstGeom>
          <a:noFill/>
        </p:spPr>
        <p:txBody>
          <a:bodyPr wrap="none" lIns="0" tIns="0" rIns="0" bIns="40087" rtlCol="0">
            <a:spAutoFit/>
          </a:bodyPr>
          <a:lstStyle/>
          <a:p>
            <a:pPr>
              <a:lnSpc>
                <a:spcPts val="1140"/>
              </a:lnSpc>
            </a:pPr>
            <a:r>
              <a:rPr lang="en-US" altLang="zh-CN" sz="1100" dirty="0" smtClean="0">
                <a:solidFill>
                  <a:srgbClr val="B2B2B2"/>
                </a:solidFill>
                <a:latin typeface="Times New Roman" pitchFamily="18" charset="0"/>
                <a:cs typeface="Times New Roman" pitchFamily="18" charset="0"/>
              </a:rPr>
              <a:t>July</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2010</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B2B2B2"/>
                </a:solidFill>
                <a:latin typeface="Times New Roman" pitchFamily="18" charset="0"/>
                <a:cs typeface="Times New Roman" pitchFamily="18" charset="0"/>
              </a:rPr>
              <a:t>Study</a:t>
            </a:r>
          </a:p>
        </p:txBody>
      </p:sp>
      <p:sp>
        <p:nvSpPr>
          <p:cNvPr id="10" name="TextBox 1"/>
          <p:cNvSpPr txBox="1"/>
          <p:nvPr/>
        </p:nvSpPr>
        <p:spPr>
          <a:xfrm>
            <a:off x="1281463" y="530198"/>
            <a:ext cx="5056192" cy="771448"/>
          </a:xfrm>
          <a:prstGeom prst="rect">
            <a:avLst/>
          </a:prstGeom>
          <a:noFill/>
        </p:spPr>
        <p:txBody>
          <a:bodyPr wrap="none" lIns="0" tIns="0" rIns="0" bIns="40087" rtlCol="0">
            <a:spAutoFit/>
          </a:bodyPr>
          <a:lstStyle/>
          <a:p>
            <a:pPr>
              <a:lnSpc>
                <a:spcPts val="2718"/>
              </a:lnSpc>
            </a:pPr>
            <a:r>
              <a:rPr lang="en-US" altLang="zh-CN" sz="2500" b="1" dirty="0" smtClean="0">
                <a:solidFill>
                  <a:srgbClr val="666666"/>
                </a:solidFill>
                <a:latin typeface="Times New Roman" pitchFamily="18" charset="0"/>
                <a:cs typeface="Times New Roman" pitchFamily="18" charset="0"/>
              </a:rPr>
              <a:t>Will</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iOS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vs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Android</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be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the</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revival</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of</a:t>
            </a:r>
          </a:p>
          <a:p>
            <a:pPr>
              <a:lnSpc>
                <a:spcPts val="2981"/>
              </a:lnSpc>
            </a:pPr>
            <a:r>
              <a:rPr lang="en-US" altLang="zh-CN" sz="2500" b="1" dirty="0" smtClean="0">
                <a:solidFill>
                  <a:srgbClr val="666666"/>
                </a:solidFill>
                <a:latin typeface="Times New Roman" pitchFamily="18" charset="0"/>
                <a:cs typeface="Times New Roman" pitchFamily="18" charset="0"/>
              </a:rPr>
              <a:t>Macintosh</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vs.</a:t>
            </a:r>
            <a:r>
              <a:rPr lang="en-US" altLang="zh-CN" sz="2500" dirty="0" smtClean="0">
                <a:latin typeface="Times New Roman" pitchFamily="18" charset="0"/>
                <a:cs typeface="Times New Roman" pitchFamily="18" charset="0"/>
              </a:rPr>
              <a:t> </a:t>
            </a:r>
            <a:r>
              <a:rPr lang="en-US" altLang="zh-CN" sz="2500" b="1" dirty="0" smtClean="0">
                <a:solidFill>
                  <a:srgbClr val="666666"/>
                </a:solidFill>
                <a:latin typeface="Times New Roman" pitchFamily="18" charset="0"/>
                <a:cs typeface="Times New Roman" pitchFamily="18" charset="0"/>
              </a:rPr>
              <a:t>Windows?</a:t>
            </a:r>
          </a:p>
        </p:txBody>
      </p:sp>
      <p:sp>
        <p:nvSpPr>
          <p:cNvPr id="11" name="TextBox 1"/>
          <p:cNvSpPr txBox="1"/>
          <p:nvPr/>
        </p:nvSpPr>
        <p:spPr>
          <a:xfrm>
            <a:off x="1216304" y="1855694"/>
            <a:ext cx="2761975" cy="3079772"/>
          </a:xfrm>
          <a:prstGeom prst="rect">
            <a:avLst/>
          </a:prstGeom>
          <a:noFill/>
        </p:spPr>
        <p:txBody>
          <a:bodyPr wrap="none" lIns="0" tIns="0" rIns="0" bIns="40087" rtlCol="0">
            <a:spAutoFit/>
          </a:bodyPr>
          <a:lstStyle/>
          <a:p>
            <a:pPr>
              <a:lnSpc>
                <a:spcPts val="1491"/>
              </a:lnSpc>
              <a:tabLst>
                <a:tab pos="445414" algn="l"/>
                <a:tab pos="590174" algn="l"/>
                <a:tab pos="634716" algn="l"/>
                <a:tab pos="757204" algn="l"/>
                <a:tab pos="812881" algn="l"/>
                <a:tab pos="968776" algn="l"/>
                <a:tab pos="1135807" algn="l"/>
              </a:tabLst>
            </a:pPr>
            <a:r>
              <a:rPr lang="en-US" altLang="zh-CN" dirty="0" smtClean="0"/>
              <a:t>	</a:t>
            </a:r>
            <a:r>
              <a:rPr lang="en-US" altLang="zh-CN" sz="1400" dirty="0" smtClean="0">
                <a:solidFill>
                  <a:srgbClr val="23AA4A"/>
                </a:solidFill>
                <a:latin typeface="Times New Roman" pitchFamily="18" charset="0"/>
                <a:cs typeface="Times New Roman" pitchFamily="18" charset="0"/>
              </a:rPr>
              <a:t>Apple:</a:t>
            </a:r>
            <a:r>
              <a:rPr lang="en-US" altLang="zh-CN" sz="1400" dirty="0" smtClean="0">
                <a:latin typeface="Times New Roman" pitchFamily="18" charset="0"/>
                <a:cs typeface="Times New Roman" pitchFamily="18" charset="0"/>
              </a:rPr>
              <a:t> </a:t>
            </a:r>
            <a:r>
              <a:rPr lang="en-US" altLang="zh-CN" sz="1400" dirty="0" smtClean="0">
                <a:solidFill>
                  <a:srgbClr val="23AA4A"/>
                </a:solidFill>
                <a:latin typeface="Times New Roman" pitchFamily="18" charset="0"/>
                <a:cs typeface="Times New Roman" pitchFamily="18" charset="0"/>
              </a:rPr>
              <a:t>control</a:t>
            </a:r>
            <a:r>
              <a:rPr lang="en-US" altLang="zh-CN" sz="1400" dirty="0" smtClean="0">
                <a:latin typeface="Times New Roman" pitchFamily="18" charset="0"/>
                <a:cs typeface="Times New Roman" pitchFamily="18" charset="0"/>
              </a:rPr>
              <a:t> </a:t>
            </a:r>
            <a:r>
              <a:rPr lang="en-US" altLang="zh-CN" sz="1400" dirty="0" smtClean="0">
                <a:solidFill>
                  <a:srgbClr val="23AA4A"/>
                </a:solidFill>
                <a:latin typeface="Times New Roman" pitchFamily="18" charset="0"/>
                <a:cs typeface="Times New Roman" pitchFamily="18" charset="0"/>
              </a:rPr>
              <a:t>and</a:t>
            </a:r>
            <a:r>
              <a:rPr lang="en-US" altLang="zh-CN" sz="1400" dirty="0" smtClean="0">
                <a:latin typeface="Times New Roman" pitchFamily="18" charset="0"/>
                <a:cs typeface="Times New Roman" pitchFamily="18" charset="0"/>
              </a:rPr>
              <a:t> </a:t>
            </a:r>
            <a:r>
              <a:rPr lang="en-US" altLang="zh-CN" sz="1400" dirty="0" smtClean="0">
                <a:solidFill>
                  <a:srgbClr val="23AA4A"/>
                </a:solidFill>
                <a:latin typeface="Times New Roman" pitchFamily="18" charset="0"/>
                <a:cs typeface="Times New Roman" pitchFamily="18" charset="0"/>
              </a:rPr>
              <a:t>decide</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2192"/>
              </a:lnSpc>
              <a:tabLst>
                <a:tab pos="445414" algn="l"/>
                <a:tab pos="590174" algn="l"/>
                <a:tab pos="634716" algn="l"/>
                <a:tab pos="757204" algn="l"/>
                <a:tab pos="812881" algn="l"/>
                <a:tab pos="968776" algn="l"/>
                <a:tab pos="1135807"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Tight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control</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on</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all</a:t>
            </a:r>
          </a:p>
          <a:p>
            <a:pPr>
              <a:lnSpc>
                <a:spcPts val="1491"/>
              </a:lnSpc>
              <a:tabLst>
                <a:tab pos="445414" algn="l"/>
                <a:tab pos="590174" algn="l"/>
                <a:tab pos="634716" algn="l"/>
                <a:tab pos="757204" algn="l"/>
                <a:tab pos="812881" algn="l"/>
                <a:tab pos="968776" algn="l"/>
                <a:tab pos="1135807"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aspects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of</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UX</a:t>
            </a:r>
          </a:p>
          <a:p>
            <a:pPr>
              <a:lnSpc>
                <a:spcPts val="877"/>
              </a:lnSpc>
            </a:pPr>
            <a:endParaRPr lang="en-US" altLang="zh-CN" dirty="0" smtClean="0"/>
          </a:p>
          <a:p>
            <a:pPr>
              <a:lnSpc>
                <a:spcPts val="1929"/>
              </a:lnSpc>
              <a:tabLst>
                <a:tab pos="445414" algn="l"/>
                <a:tab pos="590174" algn="l"/>
                <a:tab pos="634716" algn="l"/>
                <a:tab pos="757204" algn="l"/>
                <a:tab pos="812881" algn="l"/>
                <a:tab pos="968776" algn="l"/>
                <a:tab pos="1135807"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The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firm</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cannot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support</a:t>
            </a:r>
          </a:p>
          <a:p>
            <a:pPr>
              <a:lnSpc>
                <a:spcPts val="1491"/>
              </a:lnSpc>
              <a:tabLst>
                <a:tab pos="445414" algn="l"/>
                <a:tab pos="590174" algn="l"/>
                <a:tab pos="634716" algn="l"/>
                <a:tab pos="757204" algn="l"/>
                <a:tab pos="812881" algn="l"/>
                <a:tab pos="968776" algn="l"/>
                <a:tab pos="1135807"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all</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development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cost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and</a:t>
            </a:r>
          </a:p>
          <a:p>
            <a:pPr>
              <a:lnSpc>
                <a:spcPts val="1491"/>
              </a:lnSpc>
              <a:tabLst>
                <a:tab pos="445414" algn="l"/>
                <a:tab pos="590174" algn="l"/>
                <a:tab pos="634716" algn="l"/>
                <a:tab pos="757204" algn="l"/>
                <a:tab pos="812881" algn="l"/>
                <a:tab pos="968776" algn="l"/>
                <a:tab pos="1135807"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must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focus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on</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a</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few</a:t>
            </a:r>
          </a:p>
          <a:p>
            <a:pPr>
              <a:lnSpc>
                <a:spcPts val="1491"/>
              </a:lnSpc>
              <a:tabLst>
                <a:tab pos="445414" algn="l"/>
                <a:tab pos="590174" algn="l"/>
                <a:tab pos="634716" algn="l"/>
                <a:tab pos="757204" algn="l"/>
                <a:tab pos="812881" algn="l"/>
                <a:tab pos="968776" algn="l"/>
                <a:tab pos="1135807"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products.</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491"/>
              </a:lnSpc>
              <a:tabLst>
                <a:tab pos="445414" algn="l"/>
                <a:tab pos="590174" algn="l"/>
                <a:tab pos="634716" algn="l"/>
                <a:tab pos="757204" algn="l"/>
                <a:tab pos="812881" algn="l"/>
                <a:tab pos="968776" algn="l"/>
                <a:tab pos="1135807" algn="l"/>
              </a:tabLst>
            </a:pPr>
            <a:r>
              <a:rPr lang="en-US" altLang="zh-CN" sz="1100" dirty="0" smtClean="0">
                <a:solidFill>
                  <a:srgbClr val="666666"/>
                </a:solidFill>
                <a:latin typeface="Times New Roman" pitchFamily="18" charset="0"/>
                <a:cs typeface="Times New Roman" pitchFamily="18" charset="0"/>
              </a:rPr>
              <a:t>Microsoft</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Office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(at</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the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beginning</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only</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available</a:t>
            </a:r>
          </a:p>
          <a:p>
            <a:pPr>
              <a:lnSpc>
                <a:spcPts val="1228"/>
              </a:lnSpc>
              <a:tabLst>
                <a:tab pos="445414" algn="l"/>
                <a:tab pos="590174" algn="l"/>
                <a:tab pos="634716" algn="l"/>
                <a:tab pos="757204" algn="l"/>
                <a:tab pos="812881" algn="l"/>
                <a:tab pos="968776" algn="l"/>
                <a:tab pos="1135807" algn="l"/>
              </a:tabLst>
            </a:pPr>
            <a:r>
              <a:rPr lang="en-US" altLang="zh-CN" sz="1100" dirty="0" smtClean="0">
                <a:solidFill>
                  <a:srgbClr val="666666"/>
                </a:solidFill>
                <a:latin typeface="Times New Roman" pitchFamily="18" charset="0"/>
                <a:cs typeface="Times New Roman" pitchFamily="18" charset="0"/>
              </a:rPr>
              <a:t>for</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the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Macintosh</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platform)</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was</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instrumental</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in</a:t>
            </a:r>
          </a:p>
          <a:p>
            <a:pPr>
              <a:lnSpc>
                <a:spcPts val="1315"/>
              </a:lnSpc>
              <a:tabLst>
                <a:tab pos="445414" algn="l"/>
                <a:tab pos="590174" algn="l"/>
                <a:tab pos="634716" algn="l"/>
                <a:tab pos="757204" algn="l"/>
                <a:tab pos="812881" algn="l"/>
                <a:tab pos="968776" algn="l"/>
                <a:tab pos="1135807" algn="l"/>
              </a:tabLst>
            </a:pPr>
            <a:r>
              <a:rPr lang="en-US" altLang="zh-CN" sz="1100" dirty="0" smtClean="0">
                <a:solidFill>
                  <a:srgbClr val="666666"/>
                </a:solidFill>
                <a:latin typeface="Times New Roman" pitchFamily="18" charset="0"/>
                <a:cs typeface="Times New Roman" pitchFamily="18" charset="0"/>
              </a:rPr>
              <a:t>fostering</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its</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sales.</a:t>
            </a:r>
          </a:p>
        </p:txBody>
      </p:sp>
      <p:sp>
        <p:nvSpPr>
          <p:cNvPr id="12" name="TextBox 1"/>
          <p:cNvSpPr txBox="1"/>
          <p:nvPr/>
        </p:nvSpPr>
        <p:spPr>
          <a:xfrm>
            <a:off x="4984675" y="1890273"/>
            <a:ext cx="3028073" cy="4105694"/>
          </a:xfrm>
          <a:prstGeom prst="rect">
            <a:avLst/>
          </a:prstGeom>
          <a:noFill/>
        </p:spPr>
        <p:txBody>
          <a:bodyPr wrap="none" lIns="0" tIns="0" rIns="0" bIns="40087" rtlCol="0">
            <a:spAutoFit/>
          </a:bodyPr>
          <a:lstStyle/>
          <a:p>
            <a:pPr>
              <a:lnSpc>
                <a:spcPts val="1491"/>
              </a:lnSpc>
              <a:tabLst>
                <a:tab pos="144760" algn="l"/>
                <a:tab pos="757204" algn="l"/>
                <a:tab pos="768340" algn="l"/>
                <a:tab pos="801746" algn="l"/>
                <a:tab pos="924235" algn="l"/>
                <a:tab pos="946506" algn="l"/>
                <a:tab pos="957641" algn="l"/>
                <a:tab pos="1425326" algn="l"/>
              </a:tabLst>
            </a:pPr>
            <a:r>
              <a:rPr lang="en-US" altLang="zh-CN" sz="1400" dirty="0" smtClean="0">
                <a:solidFill>
                  <a:srgbClr val="303188"/>
                </a:solidFill>
                <a:latin typeface="Times New Roman" pitchFamily="18" charset="0"/>
                <a:cs typeface="Times New Roman" pitchFamily="18" charset="0"/>
              </a:rPr>
              <a:t>Microsoft</a:t>
            </a:r>
            <a:r>
              <a:rPr lang="en-US" altLang="zh-CN" sz="1400" dirty="0" smtClean="0">
                <a:latin typeface="Times New Roman" pitchFamily="18" charset="0"/>
                <a:cs typeface="Times New Roman" pitchFamily="18" charset="0"/>
              </a:rPr>
              <a:t> </a:t>
            </a:r>
            <a:r>
              <a:rPr lang="en-US" altLang="zh-CN" sz="1400" dirty="0" smtClean="0">
                <a:solidFill>
                  <a:srgbClr val="303188"/>
                </a:solidFill>
                <a:latin typeface="Times New Roman" pitchFamily="18" charset="0"/>
                <a:cs typeface="Times New Roman" pitchFamily="18" charset="0"/>
              </a:rPr>
              <a:t>&amp;</a:t>
            </a:r>
            <a:r>
              <a:rPr lang="en-US" altLang="zh-CN" sz="1400" dirty="0" smtClean="0">
                <a:latin typeface="Times New Roman" pitchFamily="18" charset="0"/>
                <a:cs typeface="Times New Roman" pitchFamily="18" charset="0"/>
              </a:rPr>
              <a:t> </a:t>
            </a:r>
            <a:r>
              <a:rPr lang="en-US" altLang="zh-CN" sz="1400" dirty="0" smtClean="0">
                <a:solidFill>
                  <a:srgbClr val="303188"/>
                </a:solidFill>
                <a:latin typeface="Times New Roman" pitchFamily="18" charset="0"/>
                <a:cs typeface="Times New Roman" pitchFamily="18" charset="0"/>
              </a:rPr>
              <a:t>Google:</a:t>
            </a:r>
            <a:r>
              <a:rPr lang="en-US" altLang="zh-CN" sz="1400" dirty="0" smtClean="0">
                <a:latin typeface="Times New Roman" pitchFamily="18" charset="0"/>
                <a:cs typeface="Times New Roman" pitchFamily="18" charset="0"/>
              </a:rPr>
              <a:t> </a:t>
            </a:r>
            <a:r>
              <a:rPr lang="en-US" altLang="zh-CN" sz="1400" dirty="0" smtClean="0">
                <a:solidFill>
                  <a:srgbClr val="303188"/>
                </a:solidFill>
                <a:latin typeface="Times New Roman" pitchFamily="18" charset="0"/>
                <a:cs typeface="Times New Roman" pitchFamily="18" charset="0"/>
              </a:rPr>
              <a:t>dominate</a:t>
            </a:r>
            <a:r>
              <a:rPr lang="en-US" altLang="zh-CN" sz="1400" dirty="0" smtClean="0">
                <a:latin typeface="Times New Roman" pitchFamily="18" charset="0"/>
                <a:cs typeface="Times New Roman" pitchFamily="18" charset="0"/>
              </a:rPr>
              <a:t> </a:t>
            </a:r>
            <a:r>
              <a:rPr lang="en-US" altLang="zh-CN" sz="1400" dirty="0" smtClean="0">
                <a:solidFill>
                  <a:srgbClr val="303188"/>
                </a:solidFill>
                <a:latin typeface="Times New Roman" pitchFamily="18" charset="0"/>
                <a:cs typeface="Times New Roman" pitchFamily="18" charset="0"/>
              </a:rPr>
              <a:t>and</a:t>
            </a:r>
            <a:r>
              <a:rPr lang="en-US" altLang="zh-CN" sz="1400" dirty="0" smtClean="0">
                <a:latin typeface="Times New Roman" pitchFamily="18" charset="0"/>
                <a:cs typeface="Times New Roman" pitchFamily="18" charset="0"/>
              </a:rPr>
              <a:t> </a:t>
            </a:r>
            <a:r>
              <a:rPr lang="en-US" altLang="zh-CN" sz="1400" dirty="0" smtClean="0">
                <a:solidFill>
                  <a:srgbClr val="303188"/>
                </a:solidFill>
                <a:latin typeface="Times New Roman" pitchFamily="18" charset="0"/>
                <a:cs typeface="Times New Roman" pitchFamily="18" charset="0"/>
              </a:rPr>
              <a:t>divide</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403"/>
              </a:lnSpc>
              <a:tabLst>
                <a:tab pos="144760" algn="l"/>
                <a:tab pos="757204" algn="l"/>
                <a:tab pos="768340" algn="l"/>
                <a:tab pos="801746" algn="l"/>
                <a:tab pos="924235" algn="l"/>
                <a:tab pos="946506" algn="l"/>
                <a:tab pos="957641" algn="l"/>
                <a:tab pos="1425326"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Focus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on</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one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strategic</a:t>
            </a:r>
          </a:p>
          <a:p>
            <a:pPr>
              <a:lnSpc>
                <a:spcPts val="1491"/>
              </a:lnSpc>
              <a:tabLst>
                <a:tab pos="144760" algn="l"/>
                <a:tab pos="757204" algn="l"/>
                <a:tab pos="768340" algn="l"/>
                <a:tab pos="801746" algn="l"/>
                <a:tab pos="924235" algn="l"/>
                <a:tab pos="946506" algn="l"/>
                <a:tab pos="957641" algn="l"/>
                <a:tab pos="1425326"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layer</a:t>
            </a:r>
          </a:p>
          <a:p>
            <a:pPr>
              <a:lnSpc>
                <a:spcPts val="1491"/>
              </a:lnSpc>
              <a:tabLst>
                <a:tab pos="144760" algn="l"/>
                <a:tab pos="757204" algn="l"/>
                <a:tab pos="768340" algn="l"/>
                <a:tab pos="801746" algn="l"/>
                <a:tab pos="924235" algn="l"/>
                <a:tab pos="946506" algn="l"/>
                <a:tab pos="957641" algn="l"/>
                <a:tab pos="1425326"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(Windows,</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Search)</a:t>
            </a:r>
          </a:p>
          <a:p>
            <a:pPr>
              <a:lnSpc>
                <a:spcPts val="877"/>
              </a:lnSpc>
            </a:pPr>
            <a:endParaRPr lang="en-US" altLang="zh-CN" dirty="0" smtClean="0"/>
          </a:p>
          <a:p>
            <a:pPr>
              <a:lnSpc>
                <a:spcPts val="2017"/>
              </a:lnSpc>
              <a:tabLst>
                <a:tab pos="144760" algn="l"/>
                <a:tab pos="757204" algn="l"/>
                <a:tab pos="768340" algn="l"/>
                <a:tab pos="801746" algn="l"/>
                <a:tab pos="924235" algn="l"/>
                <a:tab pos="946506" algn="l"/>
                <a:tab pos="957641" algn="l"/>
                <a:tab pos="1425326"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They</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create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competition</a:t>
            </a:r>
          </a:p>
          <a:p>
            <a:pPr>
              <a:lnSpc>
                <a:spcPts val="1491"/>
              </a:lnSpc>
              <a:tabLst>
                <a:tab pos="144760" algn="l"/>
                <a:tab pos="757204" algn="l"/>
                <a:tab pos="768340" algn="l"/>
                <a:tab pos="801746" algn="l"/>
                <a:tab pos="924235" algn="l"/>
                <a:tab pos="946506" algn="l"/>
                <a:tab pos="957641" algn="l"/>
                <a:tab pos="1425326"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to</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let</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others</a:t>
            </a:r>
            <a:r>
              <a:rPr lang="en-US" altLang="zh-CN" sz="1200" dirty="0" smtClean="0">
                <a:latin typeface="Times New Roman" pitchFamily="18" charset="0"/>
                <a:cs typeface="Times New Roman" pitchFamily="18" charset="0"/>
              </a:rPr>
              <a:t> </a:t>
            </a:r>
            <a:r>
              <a:rPr lang="en-US" altLang="zh-CN" sz="1200" b="1" dirty="0" smtClean="0">
                <a:solidFill>
                  <a:srgbClr val="666666"/>
                </a:solidFill>
                <a:latin typeface="Times New Roman" pitchFamily="18" charset="0"/>
                <a:cs typeface="Times New Roman" pitchFamily="18" charset="0"/>
              </a:rPr>
              <a:t>innovate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in</a:t>
            </a:r>
          </a:p>
          <a:p>
            <a:pPr>
              <a:lnSpc>
                <a:spcPts val="1491"/>
              </a:lnSpc>
              <a:tabLst>
                <a:tab pos="144760" algn="l"/>
                <a:tab pos="757204" algn="l"/>
                <a:tab pos="768340" algn="l"/>
                <a:tab pos="801746" algn="l"/>
                <a:tab pos="924235" algn="l"/>
                <a:tab pos="946506" algn="l"/>
                <a:tab pos="957641" algn="l"/>
                <a:tab pos="1425326"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all</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remaining</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layers</a:t>
            </a:r>
          </a:p>
          <a:p>
            <a:pPr>
              <a:lnSpc>
                <a:spcPts val="1491"/>
              </a:lnSpc>
              <a:tabLst>
                <a:tab pos="144760" algn="l"/>
                <a:tab pos="757204" algn="l"/>
                <a:tab pos="768340" algn="l"/>
                <a:tab pos="801746" algn="l"/>
                <a:tab pos="924235" algn="l"/>
                <a:tab pos="946506" algn="l"/>
                <a:tab pos="957641" algn="l"/>
                <a:tab pos="1425326" algn="l"/>
              </a:tabLst>
            </a:pPr>
            <a:r>
              <a:rPr lang="en-US" altLang="zh-CN" dirty="0" smtClean="0"/>
              <a:t>							</a:t>
            </a:r>
            <a:r>
              <a:rPr lang="en-US" altLang="zh-CN" sz="1200" dirty="0" smtClean="0">
                <a:solidFill>
                  <a:srgbClr val="666666"/>
                </a:solidFill>
                <a:latin typeface="Times New Roman" pitchFamily="18" charset="0"/>
                <a:cs typeface="Times New Roman" pitchFamily="18" charset="0"/>
              </a:rPr>
              <a:t>(hardware,</a:t>
            </a:r>
            <a:r>
              <a:rPr lang="en-US" altLang="zh-CN" sz="1200" dirty="0" smtClean="0">
                <a:latin typeface="Times New Roman" pitchFamily="18" charset="0"/>
                <a:cs typeface="Times New Roman" pitchFamily="18" charset="0"/>
              </a:rPr>
              <a:t> </a:t>
            </a:r>
            <a:r>
              <a:rPr lang="en-US" altLang="zh-CN" sz="1200" dirty="0" smtClean="0">
                <a:solidFill>
                  <a:srgbClr val="666666"/>
                </a:solidFill>
                <a:latin typeface="Times New Roman" pitchFamily="18" charset="0"/>
                <a:cs typeface="Times New Roman" pitchFamily="18" charset="0"/>
              </a:rPr>
              <a:t>web…)</a:t>
            </a:r>
          </a:p>
          <a:p>
            <a:pPr>
              <a:lnSpc>
                <a:spcPts val="877"/>
              </a:lnSpc>
            </a:pPr>
            <a:endParaRPr lang="en-US" altLang="zh-CN" dirty="0" smtClean="0"/>
          </a:p>
          <a:p>
            <a:pPr>
              <a:lnSpc>
                <a:spcPts val="877"/>
              </a:lnSpc>
            </a:pPr>
            <a:endParaRPr lang="en-US" altLang="zh-CN" dirty="0" smtClean="0"/>
          </a:p>
          <a:p>
            <a:pPr>
              <a:lnSpc>
                <a:spcPts val="877"/>
              </a:lnSpc>
            </a:pPr>
            <a:endParaRPr lang="en-US" altLang="zh-CN" dirty="0" smtClean="0"/>
          </a:p>
          <a:p>
            <a:pPr>
              <a:lnSpc>
                <a:spcPts val="1666"/>
              </a:lnSpc>
              <a:tabLst>
                <a:tab pos="144760" algn="l"/>
                <a:tab pos="757204" algn="l"/>
                <a:tab pos="768340" algn="l"/>
                <a:tab pos="801746" algn="l"/>
                <a:tab pos="924235" algn="l"/>
                <a:tab pos="946506" algn="l"/>
                <a:tab pos="957641" algn="l"/>
                <a:tab pos="1425326" algn="l"/>
              </a:tabLst>
            </a:pPr>
            <a:r>
              <a:rPr lang="en-US" altLang="zh-CN" dirty="0" smtClean="0"/>
              <a:t>	</a:t>
            </a:r>
            <a:r>
              <a:rPr lang="en-US" altLang="zh-CN" sz="1100" dirty="0" smtClean="0">
                <a:solidFill>
                  <a:srgbClr val="666666"/>
                </a:solidFill>
                <a:latin typeface="Times New Roman" pitchFamily="18" charset="0"/>
                <a:cs typeface="Times New Roman" pitchFamily="18" charset="0"/>
              </a:rPr>
              <a:t>1985:</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Bill</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Gates</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begs</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to</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consider</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licensing</a:t>
            </a:r>
          </a:p>
          <a:p>
            <a:pPr>
              <a:lnSpc>
                <a:spcPts val="1228"/>
              </a:lnSpc>
              <a:tabLst>
                <a:tab pos="144760" algn="l"/>
                <a:tab pos="757204" algn="l"/>
                <a:tab pos="768340" algn="l"/>
                <a:tab pos="801746" algn="l"/>
                <a:tab pos="924235" algn="l"/>
                <a:tab pos="946506" algn="l"/>
                <a:tab pos="957641" algn="l"/>
                <a:tab pos="1425326" algn="l"/>
              </a:tabLst>
            </a:pPr>
            <a:r>
              <a:rPr lang="en-US" altLang="zh-CN" dirty="0" smtClean="0"/>
              <a:t>	</a:t>
            </a:r>
            <a:r>
              <a:rPr lang="en-US" altLang="zh-CN" sz="1100" dirty="0" smtClean="0">
                <a:solidFill>
                  <a:srgbClr val="666666"/>
                </a:solidFill>
                <a:latin typeface="Times New Roman" pitchFamily="18" charset="0"/>
                <a:cs typeface="Times New Roman" pitchFamily="18" charset="0"/>
              </a:rPr>
              <a:t>the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Macintosh:</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must</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make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Macintosh</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a:t>
            </a:r>
          </a:p>
          <a:p>
            <a:pPr>
              <a:lnSpc>
                <a:spcPts val="1315"/>
              </a:lnSpc>
              <a:tabLst>
                <a:tab pos="144760" algn="l"/>
                <a:tab pos="757204" algn="l"/>
                <a:tab pos="768340" algn="l"/>
                <a:tab pos="801746" algn="l"/>
                <a:tab pos="924235" algn="l"/>
                <a:tab pos="946506" algn="l"/>
                <a:tab pos="957641" algn="l"/>
                <a:tab pos="1425326" algn="l"/>
              </a:tabLst>
            </a:pPr>
            <a:r>
              <a:rPr lang="en-US" altLang="zh-CN" dirty="0" smtClean="0"/>
              <a:t>	</a:t>
            </a:r>
            <a:r>
              <a:rPr lang="en-US" altLang="zh-CN" sz="1100" dirty="0" smtClean="0">
                <a:solidFill>
                  <a:srgbClr val="666666"/>
                </a:solidFill>
                <a:latin typeface="Times New Roman" pitchFamily="18" charset="0"/>
                <a:cs typeface="Times New Roman" pitchFamily="18" charset="0"/>
              </a:rPr>
              <a:t>standard”.</a:t>
            </a:r>
          </a:p>
          <a:p>
            <a:pPr>
              <a:lnSpc>
                <a:spcPts val="877"/>
              </a:lnSpc>
            </a:pPr>
            <a:endParaRPr lang="en-US" altLang="zh-CN" dirty="0" smtClean="0"/>
          </a:p>
          <a:p>
            <a:pPr>
              <a:lnSpc>
                <a:spcPts val="1666"/>
              </a:lnSpc>
              <a:tabLst>
                <a:tab pos="144760" algn="l"/>
                <a:tab pos="757204" algn="l"/>
                <a:tab pos="768340" algn="l"/>
                <a:tab pos="801746" algn="l"/>
                <a:tab pos="924235" algn="l"/>
                <a:tab pos="946506" algn="l"/>
                <a:tab pos="957641" algn="l"/>
                <a:tab pos="1425326" algn="l"/>
              </a:tabLst>
            </a:pPr>
            <a:r>
              <a:rPr lang="en-US" altLang="zh-CN" dirty="0" smtClean="0"/>
              <a:t>	</a:t>
            </a:r>
            <a:r>
              <a:rPr lang="en-US" altLang="zh-CN" sz="1100" dirty="0" smtClean="0">
                <a:solidFill>
                  <a:srgbClr val="666666"/>
                </a:solidFill>
                <a:latin typeface="Times New Roman" pitchFamily="18" charset="0"/>
                <a:cs typeface="Times New Roman" pitchFamily="18" charset="0"/>
              </a:rPr>
              <a:t>1996:</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“If</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we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had</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licensed</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earlier,</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we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would</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be</a:t>
            </a:r>
          </a:p>
          <a:p>
            <a:pPr>
              <a:lnSpc>
                <a:spcPts val="1228"/>
              </a:lnSpc>
              <a:tabLst>
                <a:tab pos="144760" algn="l"/>
                <a:tab pos="757204" algn="l"/>
                <a:tab pos="768340" algn="l"/>
                <a:tab pos="801746" algn="l"/>
                <a:tab pos="924235" algn="l"/>
                <a:tab pos="946506" algn="l"/>
                <a:tab pos="957641" algn="l"/>
                <a:tab pos="1425326" algn="l"/>
              </a:tabLst>
            </a:pPr>
            <a:r>
              <a:rPr lang="en-US" altLang="zh-CN" dirty="0" smtClean="0"/>
              <a:t>	</a:t>
            </a:r>
            <a:r>
              <a:rPr lang="en-US" altLang="zh-CN" sz="1100" dirty="0" smtClean="0">
                <a:solidFill>
                  <a:srgbClr val="666666"/>
                </a:solidFill>
                <a:latin typeface="Times New Roman" pitchFamily="18" charset="0"/>
                <a:cs typeface="Times New Roman" pitchFamily="18" charset="0"/>
              </a:rPr>
              <a:t>the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Microsoft</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of</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today”</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executive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VP</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Ian</a:t>
            </a:r>
          </a:p>
          <a:p>
            <a:pPr>
              <a:lnSpc>
                <a:spcPts val="1228"/>
              </a:lnSpc>
              <a:tabLst>
                <a:tab pos="144760" algn="l"/>
                <a:tab pos="757204" algn="l"/>
                <a:tab pos="768340" algn="l"/>
                <a:tab pos="801746" algn="l"/>
                <a:tab pos="924235" algn="l"/>
                <a:tab pos="946506" algn="l"/>
                <a:tab pos="957641" algn="l"/>
                <a:tab pos="1425326" algn="l"/>
              </a:tabLst>
            </a:pPr>
            <a:r>
              <a:rPr lang="en-US" altLang="zh-CN" dirty="0" smtClean="0"/>
              <a:t>	</a:t>
            </a:r>
            <a:r>
              <a:rPr lang="en-US" altLang="zh-CN" sz="1100" dirty="0" smtClean="0">
                <a:solidFill>
                  <a:srgbClr val="666666"/>
                </a:solidFill>
                <a:latin typeface="Times New Roman" pitchFamily="18" charset="0"/>
                <a:cs typeface="Times New Roman" pitchFamily="18" charset="0"/>
              </a:rPr>
              <a:t>W.</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Diery)</a:t>
            </a:r>
          </a:p>
          <a:p>
            <a:pPr>
              <a:lnSpc>
                <a:spcPts val="877"/>
              </a:lnSpc>
            </a:pPr>
            <a:endParaRPr lang="en-US" altLang="zh-CN" dirty="0" smtClean="0"/>
          </a:p>
          <a:p>
            <a:pPr>
              <a:lnSpc>
                <a:spcPts val="1666"/>
              </a:lnSpc>
              <a:tabLst>
                <a:tab pos="144760" algn="l"/>
                <a:tab pos="757204" algn="l"/>
                <a:tab pos="768340" algn="l"/>
                <a:tab pos="801746" algn="l"/>
                <a:tab pos="924235" algn="l"/>
                <a:tab pos="946506" algn="l"/>
                <a:tab pos="957641" algn="l"/>
                <a:tab pos="1425326" algn="l"/>
              </a:tabLst>
            </a:pPr>
            <a:r>
              <a:rPr lang="en-US" altLang="zh-CN" dirty="0" smtClean="0"/>
              <a:t>	</a:t>
            </a:r>
            <a:r>
              <a:rPr lang="en-US" altLang="zh-CN" sz="1100" dirty="0" smtClean="0">
                <a:solidFill>
                  <a:srgbClr val="666666"/>
                </a:solidFill>
                <a:latin typeface="Times New Roman" pitchFamily="18" charset="0"/>
                <a:cs typeface="Times New Roman" pitchFamily="18" charset="0"/>
              </a:rPr>
              <a:t>The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same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year,</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Apple</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reports</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$740</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m</a:t>
            </a:r>
            <a:r>
              <a:rPr lang="en-US" altLang="zh-CN" sz="1100" dirty="0" smtClean="0">
                <a:latin typeface="Times New Roman" pitchFamily="18" charset="0"/>
                <a:cs typeface="Times New Roman" pitchFamily="18" charset="0"/>
              </a:rPr>
              <a:t> </a:t>
            </a:r>
            <a:r>
              <a:rPr lang="en-US" altLang="zh-CN" sz="1100" dirty="0" smtClean="0">
                <a:solidFill>
                  <a:srgbClr val="666666"/>
                </a:solidFill>
                <a:latin typeface="Times New Roman" pitchFamily="18" charset="0"/>
                <a:cs typeface="Times New Roman" pitchFamily="18" charset="0"/>
              </a:rPr>
              <a:t>loss.</a:t>
            </a:r>
          </a:p>
        </p:txBody>
      </p:sp>
      <p:sp>
        <p:nvSpPr>
          <p:cNvPr id="15" name="投影片編號版面配置區 14"/>
          <p:cNvSpPr>
            <a:spLocks noGrp="1"/>
          </p:cNvSpPr>
          <p:nvPr>
            <p:ph type="sldNum" sz="quarter" idx="12"/>
          </p:nvPr>
        </p:nvSpPr>
        <p:spPr/>
        <p:txBody>
          <a:bodyPr/>
          <a:lstStyle/>
          <a:p>
            <a:pPr>
              <a:defRPr/>
            </a:pPr>
            <a:fld id="{8278A42D-3233-4C27-8266-CD8F709F771F}" type="slidenum">
              <a:rPr lang="en-US" altLang="zh-TW" smtClean="0"/>
              <a:pPr>
                <a:defRPr/>
              </a:pPr>
              <a:t>99</a:t>
            </a:fld>
            <a:endParaRPr lang="en-US" altLang="zh-TW" dirty="0"/>
          </a:p>
        </p:txBody>
      </p:sp>
    </p:spTree>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12047</TotalTime>
  <Words>7464</Words>
  <Application>Microsoft Office PowerPoint</Application>
  <PresentationFormat>如螢幕大小 (4:3)</PresentationFormat>
  <Paragraphs>2505</Paragraphs>
  <Slides>149</Slides>
  <Notes>14</Notes>
  <HiddenSlides>0</HiddenSlides>
  <MMClips>0</MMClips>
  <ScaleCrop>false</ScaleCrop>
  <HeadingPairs>
    <vt:vector size="4" baseType="variant">
      <vt:variant>
        <vt:lpstr>佈景主題</vt:lpstr>
      </vt:variant>
      <vt:variant>
        <vt:i4>1</vt:i4>
      </vt:variant>
      <vt:variant>
        <vt:lpstr>投影片標題</vt:lpstr>
      </vt:variant>
      <vt:variant>
        <vt:i4>149</vt:i4>
      </vt:variant>
    </vt:vector>
  </HeadingPairs>
  <TitlesOfParts>
    <vt:vector size="150" baseType="lpstr">
      <vt:lpstr>預設簡報設計</vt:lpstr>
      <vt:lpstr>The Medici Effect</vt:lpstr>
      <vt:lpstr>Medicis and Renaissance</vt:lpstr>
      <vt:lpstr>The MEDICI EFFECT Frans Johansson</vt:lpstr>
      <vt:lpstr>What is the Medici Effect ?</vt:lpstr>
      <vt:lpstr>AND . . . The implications are …..</vt:lpstr>
      <vt:lpstr>The Medici Family </vt:lpstr>
      <vt:lpstr>投影片 7</vt:lpstr>
      <vt:lpstr>Significant accomplishments of the Medici were: </vt:lpstr>
      <vt:lpstr>投影片 9</vt:lpstr>
      <vt:lpstr>The Difference between the 13th Century and 2012</vt:lpstr>
      <vt:lpstr>The Medici Effect</vt:lpstr>
      <vt:lpstr>All new ideas are combinations of existing ideas</vt:lpstr>
      <vt:lpstr>Modern Example: Mick Pearce (architect)</vt:lpstr>
      <vt:lpstr>Biomimetic Building Uses Termite Mound As Model </vt:lpstr>
      <vt:lpstr>Connection between termites, office buildings, and air conditioning!</vt:lpstr>
      <vt:lpstr>George Soros</vt:lpstr>
      <vt:lpstr>Chapter 1:  The Intersection—Your Best Chance to Innovate  </vt:lpstr>
      <vt:lpstr>Creative Ideas are . . . . </vt:lpstr>
      <vt:lpstr>The Intersection</vt:lpstr>
      <vt:lpstr>Ideas make you do a double take</vt:lpstr>
      <vt:lpstr> Intersectional ideas compete for attention. </vt:lpstr>
      <vt:lpstr>Chapter 2:  The Rise of Intersections— The Sounds of Shakira and the Emotions of Shrek </vt:lpstr>
      <vt:lpstr> Chapter 3: Break Down Barriers Between Fields Sea Urchin Lollipops and Darwin’s Finches </vt:lpstr>
      <vt:lpstr>What Are Associative Barriers?</vt:lpstr>
      <vt:lpstr>Chapter 4:  How to Make the Barriers Fall Heathrow Tunnel and Restaurants Without Food </vt:lpstr>
      <vt:lpstr>投影片 26</vt:lpstr>
      <vt:lpstr>投影片 27</vt:lpstr>
      <vt:lpstr>Chapter 5:  Randomly Combine Concepts  Card Games and Sky Rises </vt:lpstr>
      <vt:lpstr>Story</vt:lpstr>
      <vt:lpstr>Cont. Lesson 1: It’s a Combination of Different Concepts</vt:lpstr>
      <vt:lpstr>Lesson 2: It’s Appearing Random</vt:lpstr>
      <vt:lpstr>Prepared-mind Discoveries</vt:lpstr>
      <vt:lpstr>Chapter 6:  How to Find the Combinations  Meteorite Crashes and Code Breakers </vt:lpstr>
      <vt:lpstr>Chapter 7:  Ignite an Explosion of Ideas  Submarines and Tubular Bells </vt:lpstr>
      <vt:lpstr>The Medici Effect: An Exponential Increase in Concept Combinations </vt:lpstr>
      <vt:lpstr>Chapter 8:  How to Capture the Explosion  MacGyver and Boiling Potatoes </vt:lpstr>
      <vt:lpstr> Chapter 9: Execute Past Your Failures—Violence and School Curricula </vt:lpstr>
      <vt:lpstr>Chapter 9: Execute Past Your Failures</vt:lpstr>
      <vt:lpstr>Chapter 10: How to Succeed in Failure Palm Pilots and Counterproductive Carrots </vt:lpstr>
      <vt:lpstr>The Relationship Of Multiple Ideas To New Product Development Success</vt:lpstr>
      <vt:lpstr>How do you reward failure?</vt:lpstr>
      <vt:lpstr>Reserve Resources for Many Trials</vt:lpstr>
      <vt:lpstr>Chapter 11: Break Out of Your Network— Ants and Truck Drivers </vt:lpstr>
      <vt:lpstr>Chapter 12: Leave the Network Behind— Penguins and Meditation </vt:lpstr>
      <vt:lpstr>Chapter 13: Take Risks / Overcome Fear Airplanes and Serial Entrepreneurs </vt:lpstr>
      <vt:lpstr>Chapter 14: Adopt a Balanced View of Risk— Elephants and Epidemics</vt:lpstr>
      <vt:lpstr>Acknowledge Fear and Risks</vt:lpstr>
      <vt:lpstr>Chapter 15:  Step into the Intersection … — Create the Medici Effect</vt:lpstr>
      <vt:lpstr>The Modern Day Medici: Steve Jobs</vt:lpstr>
      <vt:lpstr>Case Studies</vt:lpstr>
      <vt:lpstr>Apple iPod</vt:lpstr>
      <vt:lpstr>投影片 52</vt:lpstr>
      <vt:lpstr>投影片 53</vt:lpstr>
      <vt:lpstr>Innovation and Organic Growth</vt:lpstr>
      <vt:lpstr>Value-creating vs. Value-enhancing Strategy</vt:lpstr>
      <vt:lpstr>Apple’s iPod Innovation Network</vt:lpstr>
      <vt:lpstr>投影片 57</vt:lpstr>
      <vt:lpstr>Apple (Close System) vs  Microsoft (Open EcoSystem)</vt:lpstr>
      <vt:lpstr>Google vs. Apple</vt:lpstr>
      <vt:lpstr>投影片 60</vt:lpstr>
      <vt:lpstr>投影片 61</vt:lpstr>
      <vt:lpstr>投影片 62</vt:lpstr>
      <vt:lpstr>投影片 63</vt:lpstr>
      <vt:lpstr>投影片 64</vt:lpstr>
      <vt:lpstr>投影片 65</vt:lpstr>
      <vt:lpstr>投影片 66</vt:lpstr>
      <vt:lpstr>投影片 67</vt:lpstr>
      <vt:lpstr>投影片 68</vt:lpstr>
      <vt:lpstr>投影片 69</vt:lpstr>
      <vt:lpstr>投影片 70</vt:lpstr>
      <vt:lpstr>投影片 71</vt:lpstr>
      <vt:lpstr>投影片 72</vt:lpstr>
      <vt:lpstr>投影片 73</vt:lpstr>
      <vt:lpstr>投影片 74</vt:lpstr>
      <vt:lpstr>投影片 75</vt:lpstr>
      <vt:lpstr>投影片 76</vt:lpstr>
      <vt:lpstr>投影片 77</vt:lpstr>
      <vt:lpstr>投影片 78</vt:lpstr>
      <vt:lpstr>投影片 79</vt:lpstr>
      <vt:lpstr>投影片 80</vt:lpstr>
      <vt:lpstr>投影片 81</vt:lpstr>
      <vt:lpstr>投影片 82</vt:lpstr>
      <vt:lpstr>投影片 83</vt:lpstr>
      <vt:lpstr>投影片 84</vt:lpstr>
      <vt:lpstr>投影片 85</vt:lpstr>
      <vt:lpstr>投影片 86</vt:lpstr>
      <vt:lpstr>投影片 87</vt:lpstr>
      <vt:lpstr>投影片 88</vt:lpstr>
      <vt:lpstr>投影片 89</vt:lpstr>
      <vt:lpstr>投影片 90</vt:lpstr>
      <vt:lpstr>投影片 91</vt:lpstr>
      <vt:lpstr>投影片 92</vt:lpstr>
      <vt:lpstr>投影片 93</vt:lpstr>
      <vt:lpstr>投影片 94</vt:lpstr>
      <vt:lpstr>投影片 95</vt:lpstr>
      <vt:lpstr>投影片 96</vt:lpstr>
      <vt:lpstr>投影片 97</vt:lpstr>
      <vt:lpstr>投影片 98</vt:lpstr>
      <vt:lpstr>投影片 99</vt:lpstr>
      <vt:lpstr>投影片 100</vt:lpstr>
      <vt:lpstr>投影片 101</vt:lpstr>
      <vt:lpstr>投影片 102</vt:lpstr>
      <vt:lpstr>投影片 103</vt:lpstr>
      <vt:lpstr>Coevolution of Business and Technology</vt:lpstr>
      <vt:lpstr>About the Future</vt:lpstr>
      <vt:lpstr>Definition of Coevolution</vt:lpstr>
      <vt:lpstr>Amusing things all happened once in a lifetime we may experience</vt:lpstr>
      <vt:lpstr>10 most disruptive technology combinations over last 25 years (1)</vt:lpstr>
      <vt:lpstr>10 most disruptive technology combinations over last 25 years (2)</vt:lpstr>
      <vt:lpstr>Disruption in business models has been the dominant historical mechanism for making things more affordable and accessible. </vt:lpstr>
      <vt:lpstr>The Historical S, T &amp; A Co-evolution Process Perspective</vt:lpstr>
      <vt:lpstr>Trajectories of Underlying  Scientific Disciplines</vt:lpstr>
      <vt:lpstr>投影片 113</vt:lpstr>
      <vt:lpstr>Information-Power Economy</vt:lpstr>
      <vt:lpstr>Co-evolution of Business Models and Enabling Technologies</vt:lpstr>
      <vt:lpstr>"The Nature of the Firm" – Coase (1937)</vt:lpstr>
      <vt:lpstr>"Transaction Costs"</vt:lpstr>
      <vt:lpstr>"The New Industrial State"</vt:lpstr>
      <vt:lpstr>The Hierarchical Firm</vt:lpstr>
      <vt:lpstr>Example: Ford's River Rouge Plant</vt:lpstr>
      <vt:lpstr>River Rouge -- 1940s Aerial View</vt:lpstr>
      <vt:lpstr>River Rouge -- 1940s Tool and Die Works</vt:lpstr>
      <vt:lpstr>Transaction Costs and New Technologies</vt:lpstr>
      <vt:lpstr>From Hierarchy to Network</vt:lpstr>
      <vt:lpstr>Information About Goods Becomes a Good</vt:lpstr>
      <vt:lpstr>Example: UPS Supply Chain Solutions</vt:lpstr>
      <vt:lpstr>Smart Firms Outsource Their Logistics</vt:lpstr>
      <vt:lpstr>Toward On Demand/Event-Driven Business Models</vt:lpstr>
      <vt:lpstr>Example: GPS &amp; Sensor-Driven "Precision Agriculture"</vt:lpstr>
      <vt:lpstr>Example: GPS &amp; Sensor-Driven "Precision Agriculture"</vt:lpstr>
      <vt:lpstr>Example: Mobile Telemedicine for Home Care and Patient Monitoring</vt:lpstr>
      <vt:lpstr>Example: Mobile Telemedicine – Patient Monitor</vt:lpstr>
      <vt:lpstr>EDF+ Data Format</vt:lpstr>
      <vt:lpstr>Tight Coupling</vt:lpstr>
      <vt:lpstr>Co-Evolution of Business and Technology Architecture</vt:lpstr>
      <vt:lpstr>Document- or Service-Oriented Integration</vt:lpstr>
      <vt:lpstr>Co-evolution of Business and Information Technology (IT)</vt:lpstr>
      <vt:lpstr>On Demand Real-time Enterprise –  an example</vt:lpstr>
      <vt:lpstr>On demand Real-time Enterprise</vt:lpstr>
      <vt:lpstr>On Demand Business Processes</vt:lpstr>
      <vt:lpstr>Information Enabling Existing Applications</vt:lpstr>
      <vt:lpstr>Ecosystem of Services</vt:lpstr>
      <vt:lpstr>Virtualization  Cloud</vt:lpstr>
      <vt:lpstr>Real-time Enterprise: Retail example</vt:lpstr>
      <vt:lpstr>Retail Layered Architecture</vt:lpstr>
      <vt:lpstr>New Business Model of Cloud Service</vt:lpstr>
      <vt:lpstr>Cloud Computing(1)</vt:lpstr>
      <vt:lpstr>Cloud Computing(2)</vt:lpstr>
      <vt:lpstr>Technology Innovation: Future Trends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高科技產業競爭或策略創新</dc:title>
  <dc:creator>dlee</dc:creator>
  <cp:lastModifiedBy>superuser</cp:lastModifiedBy>
  <cp:revision>811</cp:revision>
  <dcterms:created xsi:type="dcterms:W3CDTF">2008-05-06T05:19:34Z</dcterms:created>
  <dcterms:modified xsi:type="dcterms:W3CDTF">2012-12-10T07:54:16Z</dcterms:modified>
</cp:coreProperties>
</file>