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4"/>
  </p:notesMasterIdLst>
  <p:sldIdLst>
    <p:sldId id="256" r:id="rId2"/>
    <p:sldId id="353" r:id="rId3"/>
    <p:sldId id="356" r:id="rId4"/>
    <p:sldId id="357" r:id="rId5"/>
    <p:sldId id="358" r:id="rId6"/>
    <p:sldId id="359" r:id="rId7"/>
    <p:sldId id="360" r:id="rId8"/>
    <p:sldId id="354" r:id="rId9"/>
    <p:sldId id="361" r:id="rId10"/>
    <p:sldId id="362" r:id="rId11"/>
    <p:sldId id="355"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CCFF"/>
    <a:srgbClr val="0099FF"/>
    <a:srgbClr val="173CD7"/>
    <a:srgbClr val="FF9900"/>
    <a:srgbClr val="F81D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4" d="100"/>
          <a:sy n="84" d="100"/>
        </p:scale>
        <p:origin x="-2045" y="49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C6C60C57-2AC9-4999-BD4C-87228A29B382}" type="slidenum">
              <a:rPr lang="en-US" altLang="zh-TW" smtClean="0"/>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D0883B7D-4C67-4142-B216-6E8A4A477BC4}" type="slidenum">
              <a:rPr lang="en-US" altLang="zh-TW" smtClean="0"/>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3A24DEAE-0279-4C62-9B84-23402100B2CA}" type="slidenum">
              <a:rPr lang="en-US" altLang="zh-TW" smtClean="0"/>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62C43CB0-32A1-4574-A96B-67832569ECC3}" type="slidenum">
              <a:rPr lang="en-US" altLang="zh-TW" smtClean="0"/>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152400"/>
            <a:ext cx="7772400" cy="838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371600"/>
            <a:ext cx="7772400" cy="51054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F4CFEDF-BC71-4127-94FC-CD6D8B1F5667}"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normAutofit/>
          </a:bodyPr>
          <a:lstStyle>
            <a:lvl1pP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12776"/>
            <a:ext cx="8229600" cy="4896544"/>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94C5B75D-8FB0-4BCA-8FA5-1E29BF5339BD}" type="slidenum">
              <a:rPr lang="en-US" altLang="zh-TW" smtClean="0"/>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6BF61304-D730-4430-B989-EF349A56A20F}" type="slidenum">
              <a:rPr lang="en-US" altLang="zh-TW" smtClean="0"/>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0AFBE9AB-D9D9-40AE-9AD5-BB03C7C20D25}" type="slidenum">
              <a:rPr lang="en-US" altLang="zh-TW" smtClean="0"/>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8DE9E719-464E-4F91-A986-D7A5E7396B46}" type="slidenum">
              <a:rPr lang="en-US" altLang="zh-TW" smtClean="0"/>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B1D16CC8-CA03-4F08-9D70-F12B4C541A80}" type="slidenum">
              <a:rPr lang="en-US" altLang="zh-TW" smtClean="0"/>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72FB2C3A-C2FC-45E0-97F9-2EB3D88C4A94}" type="slidenum">
              <a:rPr lang="en-US" altLang="zh-TW" smtClean="0"/>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
        <p:nvSpPr>
          <p:cNvPr id="4" name="投影片編號版面配置區 3"/>
          <p:cNvSpPr>
            <a:spLocks noGrp="1"/>
          </p:cNvSpPr>
          <p:nvPr>
            <p:ph type="sldNum" sz="quarter" idx="12"/>
          </p:nvPr>
        </p:nvSpPr>
        <p:spPr/>
        <p:txBody>
          <a:bodyPr/>
          <a:lstStyle/>
          <a:p>
            <a:pPr>
              <a:defRPr/>
            </a:pPr>
            <a:fld id="{A7A03958-93C2-4FCB-9B20-B434545015E1}" type="slidenum">
              <a:rPr lang="en-US" altLang="zh-TW" smtClean="0"/>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54943BCB-13EA-42FA-8A58-9BAFE58A76CC}" type="slidenum">
              <a:rPr lang="en-US" altLang="zh-TW" smtClean="0"/>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F61304-D730-4430-B989-EF349A56A20F}" type="slidenum">
              <a:rPr lang="en-US" altLang="zh-TW" smtClean="0"/>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anieleewww.yolasite.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elgar.co.uk/g_emag.lasso?ebook13isbn=9781781005323&amp;title=Technological%20Revolutions%20And%20Financial%20Capi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k8S0OSxWmuo&amp;list=UUX6QveqMpgeaEIPJvndQ90Q&amp;index=1&amp;feature=plcp" TargetMode="External"/><Relationship Id="rId2" Type="http://schemas.openxmlformats.org/officeDocument/2006/relationships/hyperlink" Target="https://www.youtube.com/watch?v=X43shMedAy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Stee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fontScale="90000"/>
          </a:bodyPr>
          <a:lstStyle/>
          <a:p>
            <a:r>
              <a:rPr lang="en-US" altLang="zh-TW" dirty="0" smtClean="0">
                <a:solidFill>
                  <a:srgbClr val="173CD7"/>
                </a:solidFill>
              </a:rPr>
              <a:t>Technology Revolution with Contemporary Industry/Business </a:t>
            </a:r>
            <a:r>
              <a:rPr lang="en-US" altLang="zh-TW" smtClean="0">
                <a:solidFill>
                  <a:srgbClr val="173CD7"/>
                </a:solidFill>
              </a:rPr>
              <a:t>Evolution II </a:t>
            </a:r>
            <a:endParaRPr lang="en-US" altLang="zh-TW" dirty="0" smtClean="0">
              <a:solidFill>
                <a:srgbClr val="173CD7"/>
              </a:solidFill>
            </a:endParaRPr>
          </a:p>
        </p:txBody>
      </p:sp>
      <p:sp>
        <p:nvSpPr>
          <p:cNvPr id="2051" name="Text Box 4"/>
          <p:cNvSpPr txBox="1">
            <a:spLocks noChangeArrowheads="1"/>
          </p:cNvSpPr>
          <p:nvPr/>
        </p:nvSpPr>
        <p:spPr bwMode="auto">
          <a:xfrm>
            <a:off x="2713038" y="4941888"/>
            <a:ext cx="3530600" cy="369887"/>
          </a:xfrm>
          <a:prstGeom prst="rect">
            <a:avLst/>
          </a:prstGeom>
          <a:noFill/>
          <a:ln w="9525">
            <a:noFill/>
            <a:miter lim="800000"/>
            <a:headEnd/>
            <a:tailEnd/>
          </a:ln>
        </p:spPr>
        <p:txBody>
          <a:bodyPr wrap="none">
            <a:spAutoFit/>
          </a:bodyPr>
          <a:lstStyle/>
          <a:p>
            <a:pPr algn="ctr"/>
            <a:r>
              <a:rPr lang="en-US" altLang="zh-TW">
                <a:hlinkClick r:id="rId2"/>
              </a:rPr>
              <a:t>http://danieleewww.yolasite.com/</a:t>
            </a:r>
            <a:endParaRPr lang="en-US" altLang="zh-TW"/>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825" y="333375"/>
            <a:ext cx="8569325" cy="838200"/>
          </a:xfrm>
        </p:spPr>
        <p:txBody>
          <a:bodyPr>
            <a:normAutofit fontScale="90000"/>
          </a:bodyPr>
          <a:lstStyle/>
          <a:p>
            <a:pPr eaLnBrk="1" hangingPunct="1"/>
            <a:r>
              <a:rPr lang="en-US" altLang="zh-TW" sz="3200" smtClean="0"/>
              <a:t>Big-Bang of Each Revolution</a:t>
            </a:r>
            <a:br>
              <a:rPr lang="en-US" altLang="zh-TW" sz="3200" smtClean="0"/>
            </a:br>
            <a:r>
              <a:rPr lang="en-US" altLang="zh-TW" sz="3200" smtClean="0"/>
              <a:t>(</a:t>
            </a:r>
            <a:r>
              <a:rPr lang="en-US" altLang="zh-TW" sz="3200" smtClean="0">
                <a:solidFill>
                  <a:srgbClr val="FF0000"/>
                </a:solidFill>
              </a:rPr>
              <a:t>initiated by a narrow community of entrepreneurs and technical people</a:t>
            </a:r>
            <a:r>
              <a:rPr lang="en-US" altLang="zh-TW" sz="3200" smtClean="0"/>
              <a:t>)</a:t>
            </a:r>
          </a:p>
        </p:txBody>
      </p:sp>
      <p:sp>
        <p:nvSpPr>
          <p:cNvPr id="8195" name="Rectangle 3"/>
          <p:cNvSpPr>
            <a:spLocks noGrp="1" noChangeArrowheads="1"/>
          </p:cNvSpPr>
          <p:nvPr>
            <p:ph idx="1"/>
          </p:nvPr>
        </p:nvSpPr>
        <p:spPr>
          <a:xfrm>
            <a:off x="683568" y="1484784"/>
            <a:ext cx="7772400" cy="5229200"/>
          </a:xfrm>
        </p:spPr>
        <p:txBody>
          <a:bodyPr>
            <a:normAutofit/>
          </a:bodyPr>
          <a:lstStyle/>
          <a:p>
            <a:pPr eaLnBrk="1" hangingPunct="1"/>
            <a:r>
              <a:rPr lang="en-US" altLang="zh-TW" sz="2200" dirty="0" smtClean="0"/>
              <a:t>Arkwright’s </a:t>
            </a:r>
            <a:r>
              <a:rPr lang="en-US" altLang="zh-TW" sz="2200" dirty="0" err="1" smtClean="0"/>
              <a:t>Cromford</a:t>
            </a:r>
            <a:r>
              <a:rPr lang="en-US" altLang="zh-TW" sz="2200" dirty="0" smtClean="0"/>
              <a:t> mill opened in 1771: the future paths to cost reducing mechanization of the cotton textile and other industries were powerfully visible</a:t>
            </a:r>
          </a:p>
          <a:p>
            <a:pPr eaLnBrk="1" hangingPunct="1"/>
            <a:r>
              <a:rPr lang="en-US" altLang="zh-TW" sz="2200" dirty="0" smtClean="0"/>
              <a:t>Stephenson’s ‘Rocket’ steam locomotive announced and triumphed in 1829: the world of railways and steam power were non-stoppable</a:t>
            </a:r>
          </a:p>
          <a:p>
            <a:pPr eaLnBrk="1" hangingPunct="1"/>
            <a:r>
              <a:rPr lang="en-US" altLang="zh-TW" sz="2200" dirty="0" smtClean="0"/>
              <a:t>Carnegie’s highly efficient Bessemer steel plant opened in 1875: inaugurating the Age of Steel</a:t>
            </a:r>
          </a:p>
          <a:p>
            <a:pPr eaLnBrk="1" hangingPunct="1"/>
            <a:r>
              <a:rPr lang="en-US" altLang="zh-TW" sz="2200" dirty="0" smtClean="0"/>
              <a:t>Ford’s the first Model-T prototype in 1908: layout of the future of production patterns for standardized, identical products, and choice of Age of Oil</a:t>
            </a:r>
          </a:p>
          <a:p>
            <a:pPr eaLnBrk="1" hangingPunct="1"/>
            <a:r>
              <a:rPr lang="en-US" altLang="zh-TW" sz="2200" dirty="0" smtClean="0"/>
              <a:t>Intel’s first microprocessor in 1971: the original and simplest ‘computer on a chip’ seen as the birth of the Information Age, based on the amazing power of low-cost microelectronics </a:t>
            </a:r>
          </a:p>
          <a:p>
            <a:pPr eaLnBrk="1" hangingPunct="1"/>
            <a:endParaRPr lang="en-US" altLang="zh-TW" sz="2200" dirty="0" smtClean="0"/>
          </a:p>
          <a:p>
            <a:pPr eaLnBrk="1" hangingPunct="1"/>
            <a:endParaRPr lang="en-US" altLang="zh-TW" sz="2200" dirty="0" smtClean="0"/>
          </a:p>
          <a:p>
            <a:pPr eaLnBrk="1" hangingPunct="1"/>
            <a:endParaRPr lang="en-US" altLang="zh-TW"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tLang="zh-TW" sz="3600" smtClean="0"/>
              <a:t>Double Nature of Technological Revolutions</a:t>
            </a:r>
          </a:p>
        </p:txBody>
      </p:sp>
      <p:sp>
        <p:nvSpPr>
          <p:cNvPr id="5124" name="Text Box 4"/>
          <p:cNvSpPr txBox="1">
            <a:spLocks noChangeArrowheads="1"/>
          </p:cNvSpPr>
          <p:nvPr/>
        </p:nvSpPr>
        <p:spPr bwMode="auto">
          <a:xfrm>
            <a:off x="6659563" y="6453188"/>
            <a:ext cx="1860550" cy="274637"/>
          </a:xfrm>
          <a:prstGeom prst="rect">
            <a:avLst/>
          </a:prstGeom>
          <a:noFill/>
          <a:ln w="9525">
            <a:noFill/>
            <a:miter lim="800000"/>
            <a:headEnd/>
            <a:tailEnd/>
          </a:ln>
        </p:spPr>
        <p:txBody>
          <a:bodyPr wrap="none">
            <a:spAutoFit/>
          </a:bodyPr>
          <a:lstStyle/>
          <a:p>
            <a:r>
              <a:rPr lang="en-US" altLang="zh-TW" sz="1200"/>
              <a:t>Source: Carlota Perez 1998</a:t>
            </a:r>
          </a:p>
        </p:txBody>
      </p:sp>
      <p:sp>
        <p:nvSpPr>
          <p:cNvPr id="5125" name="Rectangle 5"/>
          <p:cNvSpPr>
            <a:spLocks noChangeArrowheads="1"/>
          </p:cNvSpPr>
          <p:nvPr/>
        </p:nvSpPr>
        <p:spPr bwMode="auto">
          <a:xfrm>
            <a:off x="250825" y="1628775"/>
            <a:ext cx="3673475" cy="1512888"/>
          </a:xfrm>
          <a:prstGeom prst="rect">
            <a:avLst/>
          </a:prstGeom>
          <a:solidFill>
            <a:schemeClr val="bg1"/>
          </a:solidFill>
          <a:ln w="9525">
            <a:solidFill>
              <a:schemeClr val="tx1"/>
            </a:solidFill>
            <a:miter lim="800000"/>
            <a:headEnd/>
            <a:tailEnd/>
          </a:ln>
        </p:spPr>
        <p:txBody>
          <a:bodyPr wrap="none" anchor="ctr"/>
          <a:lstStyle/>
          <a:p>
            <a:pPr algn="ctr"/>
            <a:r>
              <a:rPr lang="en-US" altLang="zh-TW" sz="1600"/>
              <a:t>A CLUSTER OF NEW DYNAMIC </a:t>
            </a:r>
          </a:p>
          <a:p>
            <a:pPr algn="ctr"/>
            <a:r>
              <a:rPr lang="en-US" altLang="zh-TW" sz="1600"/>
              <a:t>PRODUCTS, TECHNOLOGIES </a:t>
            </a:r>
          </a:p>
          <a:p>
            <a:pPr algn="ctr"/>
            <a:r>
              <a:rPr lang="en-US" altLang="zh-TW" sz="1600"/>
              <a:t>INDUSTRIES AND INFRASTRUCTURES</a:t>
            </a:r>
          </a:p>
          <a:p>
            <a:pPr algn="ctr"/>
            <a:r>
              <a:rPr lang="en-US" altLang="zh-TW" sz="1800"/>
              <a:t>generating explosive growth </a:t>
            </a:r>
          </a:p>
          <a:p>
            <a:pPr algn="ctr"/>
            <a:r>
              <a:rPr lang="en-US" altLang="zh-TW" sz="1800"/>
              <a:t>and structural change</a:t>
            </a:r>
          </a:p>
        </p:txBody>
      </p:sp>
      <p:sp>
        <p:nvSpPr>
          <p:cNvPr id="5126" name="Rectangle 7"/>
          <p:cNvSpPr>
            <a:spLocks noChangeArrowheads="1"/>
          </p:cNvSpPr>
          <p:nvPr/>
        </p:nvSpPr>
        <p:spPr bwMode="auto">
          <a:xfrm>
            <a:off x="5219700" y="1628775"/>
            <a:ext cx="3673475" cy="1512888"/>
          </a:xfrm>
          <a:prstGeom prst="rect">
            <a:avLst/>
          </a:prstGeom>
          <a:solidFill>
            <a:schemeClr val="bg1"/>
          </a:solidFill>
          <a:ln w="9525">
            <a:solidFill>
              <a:schemeClr val="tx1"/>
            </a:solidFill>
            <a:miter lim="800000"/>
            <a:headEnd/>
            <a:tailEnd/>
          </a:ln>
        </p:spPr>
        <p:txBody>
          <a:bodyPr wrap="none" anchor="ctr"/>
          <a:lstStyle/>
          <a:p>
            <a:pPr algn="ctr"/>
            <a:r>
              <a:rPr lang="en-US" altLang="zh-TW" sz="1600"/>
              <a:t>NEW INTERRELATED</a:t>
            </a:r>
          </a:p>
          <a:p>
            <a:pPr algn="ctr"/>
            <a:r>
              <a:rPr lang="en-US" altLang="zh-TW" sz="1600"/>
              <a:t>GENERIC TECHNOLOGIES</a:t>
            </a:r>
          </a:p>
          <a:p>
            <a:pPr algn="ctr"/>
            <a:r>
              <a:rPr lang="en-US" altLang="zh-TW" sz="1600"/>
              <a:t>AND ORGANIZATIONAL PRINCIPLES</a:t>
            </a:r>
          </a:p>
          <a:p>
            <a:pPr algn="ctr"/>
            <a:r>
              <a:rPr lang="en-US" altLang="zh-TW" sz="1800"/>
              <a:t>capable of rejuvenating and </a:t>
            </a:r>
          </a:p>
          <a:p>
            <a:pPr algn="ctr"/>
            <a:r>
              <a:rPr lang="en-US" altLang="zh-TW" sz="1800"/>
              <a:t>upgrading mature industries</a:t>
            </a:r>
          </a:p>
        </p:txBody>
      </p:sp>
      <p:sp>
        <p:nvSpPr>
          <p:cNvPr id="5127" name="Line 8"/>
          <p:cNvSpPr>
            <a:spLocks noChangeShapeType="1"/>
          </p:cNvSpPr>
          <p:nvPr/>
        </p:nvSpPr>
        <p:spPr bwMode="auto">
          <a:xfrm>
            <a:off x="3924300" y="2349500"/>
            <a:ext cx="1295400" cy="0"/>
          </a:xfrm>
          <a:prstGeom prst="line">
            <a:avLst/>
          </a:prstGeom>
          <a:noFill/>
          <a:ln w="127000">
            <a:solidFill>
              <a:schemeClr val="tx1"/>
            </a:solidFill>
            <a:round/>
            <a:headEnd type="triangle" w="lg" len="med"/>
            <a:tailEnd type="triangle" w="lg" len="med"/>
          </a:ln>
        </p:spPr>
        <p:txBody>
          <a:bodyPr/>
          <a:lstStyle/>
          <a:p>
            <a:endParaRPr lang="zh-TW" altLang="en-US"/>
          </a:p>
        </p:txBody>
      </p:sp>
      <p:sp>
        <p:nvSpPr>
          <p:cNvPr id="5128" name="Line 9"/>
          <p:cNvSpPr>
            <a:spLocks noChangeShapeType="1"/>
          </p:cNvSpPr>
          <p:nvPr/>
        </p:nvSpPr>
        <p:spPr bwMode="auto">
          <a:xfrm>
            <a:off x="1979613" y="3141663"/>
            <a:ext cx="0" cy="719137"/>
          </a:xfrm>
          <a:prstGeom prst="line">
            <a:avLst/>
          </a:prstGeom>
          <a:noFill/>
          <a:ln w="127000">
            <a:solidFill>
              <a:schemeClr val="tx1"/>
            </a:solidFill>
            <a:round/>
            <a:headEnd/>
            <a:tailEnd type="triangle" w="med" len="med"/>
          </a:ln>
        </p:spPr>
        <p:txBody>
          <a:bodyPr/>
          <a:lstStyle/>
          <a:p>
            <a:endParaRPr lang="zh-TW" altLang="en-US"/>
          </a:p>
        </p:txBody>
      </p:sp>
      <p:sp>
        <p:nvSpPr>
          <p:cNvPr id="5129" name="Line 10"/>
          <p:cNvSpPr>
            <a:spLocks noChangeShapeType="1"/>
          </p:cNvSpPr>
          <p:nvPr/>
        </p:nvSpPr>
        <p:spPr bwMode="auto">
          <a:xfrm>
            <a:off x="7092950" y="3141663"/>
            <a:ext cx="0" cy="719137"/>
          </a:xfrm>
          <a:prstGeom prst="line">
            <a:avLst/>
          </a:prstGeom>
          <a:noFill/>
          <a:ln w="127000">
            <a:solidFill>
              <a:schemeClr val="tx1"/>
            </a:solidFill>
            <a:round/>
            <a:headEnd/>
            <a:tailEnd type="triangle" w="med" len="med"/>
          </a:ln>
        </p:spPr>
        <p:txBody>
          <a:bodyPr/>
          <a:lstStyle/>
          <a:p>
            <a:endParaRPr lang="zh-TW" altLang="en-US"/>
          </a:p>
        </p:txBody>
      </p:sp>
      <p:sp>
        <p:nvSpPr>
          <p:cNvPr id="5130" name="Oval 11"/>
          <p:cNvSpPr>
            <a:spLocks noChangeArrowheads="1"/>
          </p:cNvSpPr>
          <p:nvPr/>
        </p:nvSpPr>
        <p:spPr bwMode="auto">
          <a:xfrm>
            <a:off x="107950" y="3860800"/>
            <a:ext cx="3744913" cy="1800225"/>
          </a:xfrm>
          <a:prstGeom prst="ellipse">
            <a:avLst/>
          </a:prstGeom>
          <a:solidFill>
            <a:schemeClr val="bg1"/>
          </a:solidFill>
          <a:ln w="9525">
            <a:solidFill>
              <a:schemeClr val="tx1"/>
            </a:solidFill>
            <a:round/>
            <a:headEnd/>
            <a:tailEnd/>
          </a:ln>
        </p:spPr>
        <p:txBody>
          <a:bodyPr wrap="none" anchor="ctr"/>
          <a:lstStyle/>
          <a:p>
            <a:pPr algn="ctr"/>
            <a:r>
              <a:rPr lang="en-US" altLang="zh-TW" sz="1800"/>
              <a:t>New engines of growth</a:t>
            </a:r>
          </a:p>
          <a:p>
            <a:pPr algn="ctr"/>
            <a:r>
              <a:rPr lang="en-US" altLang="zh-TW" sz="1800"/>
              <a:t>for a long-term upsurge</a:t>
            </a:r>
          </a:p>
          <a:p>
            <a:pPr algn="ctr"/>
            <a:r>
              <a:rPr lang="en-US" altLang="zh-TW" sz="1800"/>
              <a:t>of development</a:t>
            </a:r>
          </a:p>
        </p:txBody>
      </p:sp>
      <p:sp>
        <p:nvSpPr>
          <p:cNvPr id="5131" name="Oval 12"/>
          <p:cNvSpPr>
            <a:spLocks noChangeArrowheads="1"/>
          </p:cNvSpPr>
          <p:nvPr/>
        </p:nvSpPr>
        <p:spPr bwMode="auto">
          <a:xfrm>
            <a:off x="5292725" y="3860800"/>
            <a:ext cx="3600450" cy="1800225"/>
          </a:xfrm>
          <a:prstGeom prst="ellipse">
            <a:avLst/>
          </a:prstGeom>
          <a:solidFill>
            <a:schemeClr val="bg1"/>
          </a:solidFill>
          <a:ln w="9525">
            <a:solidFill>
              <a:schemeClr val="tx1"/>
            </a:solidFill>
            <a:round/>
            <a:headEnd/>
            <a:tailEnd/>
          </a:ln>
        </p:spPr>
        <p:txBody>
          <a:bodyPr wrap="none" anchor="ctr"/>
          <a:lstStyle/>
          <a:p>
            <a:pPr algn="ctr"/>
            <a:r>
              <a:rPr lang="en-US" altLang="zh-TW" sz="1800"/>
              <a:t>A higher level </a:t>
            </a:r>
          </a:p>
          <a:p>
            <a:pPr algn="ctr"/>
            <a:r>
              <a:rPr lang="en-US" altLang="zh-TW" sz="1800"/>
              <a:t>of potential productivity</a:t>
            </a:r>
          </a:p>
          <a:p>
            <a:pPr algn="ctr"/>
            <a:r>
              <a:rPr lang="en-US" altLang="zh-TW" sz="1800"/>
              <a:t>for the whole</a:t>
            </a:r>
          </a:p>
          <a:p>
            <a:pPr algn="ctr"/>
            <a:r>
              <a:rPr lang="en-US" altLang="zh-TW" sz="1800"/>
              <a:t>productive system</a:t>
            </a:r>
          </a:p>
        </p:txBody>
      </p:sp>
      <p:sp>
        <p:nvSpPr>
          <p:cNvPr id="5132" name="Text Box 16"/>
          <p:cNvSpPr txBox="1">
            <a:spLocks noChangeArrowheads="1"/>
          </p:cNvSpPr>
          <p:nvPr/>
        </p:nvSpPr>
        <p:spPr bwMode="auto">
          <a:xfrm>
            <a:off x="1887538" y="3235325"/>
            <a:ext cx="184150" cy="457200"/>
          </a:xfrm>
          <a:prstGeom prst="rect">
            <a:avLst/>
          </a:prstGeom>
          <a:noFill/>
          <a:ln w="9525">
            <a:noFill/>
            <a:miter lim="800000"/>
            <a:headEnd/>
            <a:tailEnd/>
          </a:ln>
        </p:spPr>
        <p:txBody>
          <a:bodyPr wrap="none">
            <a:spAutoFit/>
          </a:bodyPr>
          <a:lstStyle/>
          <a:p>
            <a:endParaRPr lang="zh-TW" altLang="zh-TW"/>
          </a:p>
        </p:txBody>
      </p:sp>
      <p:sp>
        <p:nvSpPr>
          <p:cNvPr id="219153" name="Text Box 17"/>
          <p:cNvSpPr txBox="1">
            <a:spLocks noChangeArrowheads="1"/>
          </p:cNvSpPr>
          <p:nvPr/>
        </p:nvSpPr>
        <p:spPr bwMode="auto">
          <a:xfrm>
            <a:off x="468313" y="3213100"/>
            <a:ext cx="8093075" cy="519113"/>
          </a:xfrm>
          <a:prstGeom prst="rect">
            <a:avLst/>
          </a:prstGeom>
          <a:noFill/>
          <a:ln w="9525">
            <a:noFill/>
            <a:miter lim="800000"/>
            <a:headEnd/>
            <a:tailEnd/>
          </a:ln>
          <a:effectLst/>
        </p:spPr>
        <p:txBody>
          <a:bodyPr wrap="none">
            <a:spAutoFit/>
          </a:bodyPr>
          <a:lstStyle/>
          <a:p>
            <a:pPr>
              <a:defRPr/>
            </a:pPr>
            <a:r>
              <a:rPr lang="en-US" altLang="zh-TW" sz="2800">
                <a:effectLst>
                  <a:outerShdw blurRad="38100" dist="38100" dir="2700000" algn="tl">
                    <a:srgbClr val="C0C0C0"/>
                  </a:outerShdw>
                </a:effectLst>
              </a:rPr>
              <a:t>A CHANGE OF TECHNO-ECONOMIC PARADIGM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27088" y="2924175"/>
            <a:ext cx="7772400" cy="838200"/>
          </a:xfrm>
        </p:spPr>
        <p:txBody>
          <a:bodyPr>
            <a:normAutofit/>
          </a:bodyPr>
          <a:lstStyle/>
          <a:p>
            <a:pPr eaLnBrk="1" hangingPunct="1"/>
            <a:r>
              <a:rPr lang="en-US" altLang="zh-TW" sz="4000" dirty="0" smtClean="0"/>
              <a:t>Big-Bang as Creative Destruction</a:t>
            </a:r>
          </a:p>
        </p:txBody>
      </p:sp>
      <p:sp>
        <p:nvSpPr>
          <p:cNvPr id="3" name="矩形 2"/>
          <p:cNvSpPr/>
          <p:nvPr/>
        </p:nvSpPr>
        <p:spPr>
          <a:xfrm>
            <a:off x="107504" y="4437112"/>
            <a:ext cx="9036496" cy="261610"/>
          </a:xfrm>
          <a:prstGeom prst="rect">
            <a:avLst/>
          </a:prstGeom>
        </p:spPr>
        <p:txBody>
          <a:bodyPr wrap="square">
            <a:spAutoFit/>
          </a:bodyPr>
          <a:lstStyle/>
          <a:p>
            <a:r>
              <a:rPr lang="en-US" altLang="zh-TW" sz="1100" dirty="0" smtClean="0">
                <a:hlinkClick r:id="rId2"/>
              </a:rPr>
              <a:t>http://www.e-elgar.co.uk/g_emag.lasso?ebook13isbn=9781781005323&amp;title=Technological%20Revolutions%20And%20Financial%20Capital</a:t>
            </a:r>
            <a:endParaRPr lang="zh-TW" alt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60350"/>
            <a:ext cx="9144000" cy="777875"/>
          </a:xfrm>
        </p:spPr>
        <p:txBody>
          <a:bodyPr>
            <a:normAutofit fontScale="90000"/>
          </a:bodyPr>
          <a:lstStyle/>
          <a:p>
            <a:pPr eaLnBrk="1" hangingPunct="1"/>
            <a:r>
              <a:rPr lang="en-US" altLang="zh-TW" sz="3200" smtClean="0"/>
              <a:t>Five Great Surges of Development in 240 Years</a:t>
            </a:r>
            <a:r>
              <a:rPr lang="en-US" altLang="zh-TW" sz="2400" smtClean="0"/>
              <a:t> </a:t>
            </a:r>
            <a:br>
              <a:rPr lang="en-US" altLang="zh-TW" sz="2400" smtClean="0"/>
            </a:br>
            <a:r>
              <a:rPr lang="en-US" altLang="zh-TW" sz="2800" smtClean="0">
                <a:solidFill>
                  <a:srgbClr val="FF0000"/>
                </a:solidFill>
              </a:rPr>
              <a:t>(driven by successive technological revolutions with collapse and readjustment)</a:t>
            </a:r>
          </a:p>
        </p:txBody>
      </p:sp>
      <p:sp>
        <p:nvSpPr>
          <p:cNvPr id="14339" name="Text Box 4"/>
          <p:cNvSpPr txBox="1">
            <a:spLocks noChangeArrowheads="1"/>
          </p:cNvSpPr>
          <p:nvPr/>
        </p:nvSpPr>
        <p:spPr bwMode="auto">
          <a:xfrm>
            <a:off x="2133600" y="6400800"/>
            <a:ext cx="6572250" cy="457200"/>
          </a:xfrm>
          <a:prstGeom prst="rect">
            <a:avLst/>
          </a:prstGeom>
          <a:noFill/>
          <a:ln w="9525">
            <a:noFill/>
            <a:miter lim="800000"/>
            <a:headEnd/>
            <a:tailEnd/>
          </a:ln>
        </p:spPr>
        <p:txBody>
          <a:bodyPr>
            <a:spAutoFit/>
          </a:bodyPr>
          <a:lstStyle/>
          <a:p>
            <a:r>
              <a:rPr lang="en-US" altLang="zh-TW" sz="1200" dirty="0">
                <a:latin typeface="Arial" pitchFamily="34" charset="0"/>
              </a:rPr>
              <a:t>Courtesy of Source: Based on Technological Revolutions and Financial Capital: The Dynamics of Bubbles and Golden Ages, Carlota Perez; IBM 2004 Annual Report</a:t>
            </a:r>
          </a:p>
        </p:txBody>
      </p:sp>
      <p:pic>
        <p:nvPicPr>
          <p:cNvPr id="14340" name="Picture 6"/>
          <p:cNvPicPr>
            <a:picLocks noChangeAspect="1" noChangeArrowheads="1"/>
          </p:cNvPicPr>
          <p:nvPr/>
        </p:nvPicPr>
        <p:blipFill>
          <a:blip r:embed="rId2" cstate="print"/>
          <a:srcRect/>
          <a:stretch>
            <a:fillRect/>
          </a:stretch>
        </p:blipFill>
        <p:spPr bwMode="auto">
          <a:xfrm>
            <a:off x="762000" y="1447800"/>
            <a:ext cx="7543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260350"/>
            <a:ext cx="8713787" cy="777875"/>
          </a:xfrm>
        </p:spPr>
        <p:txBody>
          <a:bodyPr>
            <a:normAutofit fontScale="90000"/>
          </a:bodyPr>
          <a:lstStyle/>
          <a:p>
            <a:pPr eaLnBrk="1" hangingPunct="1"/>
            <a:r>
              <a:rPr lang="en-US" altLang="zh-TW" sz="3600" smtClean="0"/>
              <a:t>Scientific Technology Revolution Cycles</a:t>
            </a:r>
            <a:r>
              <a:rPr lang="en-US" altLang="zh-TW" sz="3200" smtClean="0"/>
              <a:t> </a:t>
            </a:r>
            <a:r>
              <a:rPr lang="en-US" altLang="zh-TW" sz="3600" smtClean="0"/>
              <a:t/>
            </a:r>
            <a:br>
              <a:rPr lang="en-US" altLang="zh-TW" sz="3600" smtClean="0"/>
            </a:br>
            <a:r>
              <a:rPr lang="en-US" altLang="zh-TW" sz="2000" smtClean="0"/>
              <a:t> </a:t>
            </a:r>
            <a:r>
              <a:rPr lang="en-US" altLang="zh-TW" sz="2400" smtClean="0">
                <a:solidFill>
                  <a:schemeClr val="tx1"/>
                </a:solidFill>
              </a:rPr>
              <a:t>(Nominal Time 50-60 Years: Perez 2002, Hirooka, 2003)</a:t>
            </a:r>
          </a:p>
        </p:txBody>
      </p:sp>
      <p:pic>
        <p:nvPicPr>
          <p:cNvPr id="15363" name="Picture 3"/>
          <p:cNvPicPr>
            <a:picLocks noChangeAspect="1" noChangeArrowheads="1"/>
          </p:cNvPicPr>
          <p:nvPr/>
        </p:nvPicPr>
        <p:blipFill>
          <a:blip r:embed="rId2" cstate="print"/>
          <a:srcRect/>
          <a:stretch>
            <a:fillRect/>
          </a:stretch>
        </p:blipFill>
        <p:spPr bwMode="auto">
          <a:xfrm>
            <a:off x="395288" y="1773238"/>
            <a:ext cx="8353425" cy="4679950"/>
          </a:xfrm>
          <a:prstGeom prst="rect">
            <a:avLst/>
          </a:prstGeom>
          <a:noFill/>
          <a:ln w="9525">
            <a:noFill/>
            <a:miter lim="800000"/>
            <a:headEnd/>
            <a:tailEnd/>
          </a:ln>
        </p:spPr>
      </p:pic>
      <p:sp>
        <p:nvSpPr>
          <p:cNvPr id="15364" name="Text Box 4"/>
          <p:cNvSpPr txBox="1">
            <a:spLocks noChangeArrowheads="1"/>
          </p:cNvSpPr>
          <p:nvPr/>
        </p:nvSpPr>
        <p:spPr bwMode="auto">
          <a:xfrm>
            <a:off x="4932363" y="6583363"/>
            <a:ext cx="3397250" cy="274637"/>
          </a:xfrm>
          <a:prstGeom prst="rect">
            <a:avLst/>
          </a:prstGeom>
          <a:noFill/>
          <a:ln w="9525">
            <a:noFill/>
            <a:miter lim="800000"/>
            <a:headEnd/>
            <a:tailEnd/>
          </a:ln>
        </p:spPr>
        <p:txBody>
          <a:bodyPr wrap="none">
            <a:spAutoFit/>
          </a:bodyPr>
          <a:lstStyle/>
          <a:p>
            <a:r>
              <a:rPr lang="en-US" altLang="zh-TW" sz="1200">
                <a:latin typeface="Arial" pitchFamily="34" charset="0"/>
              </a:rPr>
              <a:t>Courtesy of John. P. Dismukes, U. Toledo 2005</a:t>
            </a:r>
          </a:p>
        </p:txBody>
      </p:sp>
      <p:sp>
        <p:nvSpPr>
          <p:cNvPr id="15365" name="文字方塊 4"/>
          <p:cNvSpPr txBox="1">
            <a:spLocks noChangeArrowheads="1"/>
          </p:cNvSpPr>
          <p:nvPr/>
        </p:nvSpPr>
        <p:spPr bwMode="auto">
          <a:xfrm>
            <a:off x="900113" y="1052513"/>
            <a:ext cx="7724775" cy="831850"/>
          </a:xfrm>
          <a:prstGeom prst="rect">
            <a:avLst/>
          </a:prstGeom>
          <a:noFill/>
          <a:ln w="9525">
            <a:noFill/>
            <a:miter lim="800000"/>
            <a:headEnd/>
            <a:tailEnd/>
          </a:ln>
        </p:spPr>
        <p:txBody>
          <a:bodyPr wrap="none">
            <a:spAutoFit/>
          </a:bodyPr>
          <a:lstStyle/>
          <a:p>
            <a:r>
              <a:rPr lang="en-US" altLang="zh-TW">
                <a:solidFill>
                  <a:srgbClr val="FF0000"/>
                </a:solidFill>
              </a:rPr>
              <a:t>Is modern technology revolution driven by model or luck, or </a:t>
            </a:r>
          </a:p>
          <a:p>
            <a:r>
              <a:rPr lang="en-US" altLang="zh-TW">
                <a:solidFill>
                  <a:srgbClr val="FF0000"/>
                </a:solidFill>
              </a:rPr>
              <a:t>spirit ? </a:t>
            </a:r>
            <a:endParaRPr lang="zh-TW" altLang="en-US">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5888"/>
            <a:ext cx="9144000" cy="649287"/>
          </a:xfrm>
        </p:spPr>
        <p:txBody>
          <a:bodyPr/>
          <a:lstStyle/>
          <a:p>
            <a:pPr eaLnBrk="1" hangingPunct="1"/>
            <a:r>
              <a:rPr lang="en-US" altLang="zh-TW" sz="3600" smtClean="0"/>
              <a:t>Life Cycle of a Technological Revolution</a:t>
            </a:r>
          </a:p>
        </p:txBody>
      </p:sp>
      <p:sp>
        <p:nvSpPr>
          <p:cNvPr id="16387" name="Text Box 4"/>
          <p:cNvSpPr txBox="1">
            <a:spLocks noChangeArrowheads="1"/>
          </p:cNvSpPr>
          <p:nvPr/>
        </p:nvSpPr>
        <p:spPr bwMode="auto">
          <a:xfrm>
            <a:off x="6084888" y="6597650"/>
            <a:ext cx="2355850" cy="274638"/>
          </a:xfrm>
          <a:prstGeom prst="rect">
            <a:avLst/>
          </a:prstGeom>
          <a:noFill/>
          <a:ln w="9525">
            <a:noFill/>
            <a:miter lim="800000"/>
            <a:headEnd/>
            <a:tailEnd/>
          </a:ln>
        </p:spPr>
        <p:txBody>
          <a:bodyPr>
            <a:spAutoFit/>
          </a:bodyPr>
          <a:lstStyle/>
          <a:p>
            <a:r>
              <a:rPr lang="en-US" altLang="zh-TW" sz="1200">
                <a:latin typeface="Arial" pitchFamily="34" charset="0"/>
              </a:rPr>
              <a:t>Courtesy of Carlota Perez 2002 </a:t>
            </a:r>
          </a:p>
        </p:txBody>
      </p:sp>
      <p:sp>
        <p:nvSpPr>
          <p:cNvPr id="16388" name="Line 5"/>
          <p:cNvSpPr>
            <a:spLocks noChangeShapeType="1"/>
          </p:cNvSpPr>
          <p:nvPr/>
        </p:nvSpPr>
        <p:spPr bwMode="auto">
          <a:xfrm>
            <a:off x="658813" y="981075"/>
            <a:ext cx="0" cy="4392613"/>
          </a:xfrm>
          <a:prstGeom prst="line">
            <a:avLst/>
          </a:prstGeom>
          <a:noFill/>
          <a:ln w="50800">
            <a:solidFill>
              <a:schemeClr val="tx1"/>
            </a:solidFill>
            <a:round/>
            <a:headEnd type="stealth" w="med" len="med"/>
            <a:tailEnd/>
          </a:ln>
        </p:spPr>
        <p:txBody>
          <a:bodyPr/>
          <a:lstStyle/>
          <a:p>
            <a:endParaRPr lang="zh-TW" altLang="en-US"/>
          </a:p>
        </p:txBody>
      </p:sp>
      <p:sp>
        <p:nvSpPr>
          <p:cNvPr id="16389" name="Line 6"/>
          <p:cNvSpPr>
            <a:spLocks noChangeShapeType="1"/>
          </p:cNvSpPr>
          <p:nvPr/>
        </p:nvSpPr>
        <p:spPr bwMode="auto">
          <a:xfrm flipH="1">
            <a:off x="658813" y="5373688"/>
            <a:ext cx="7991475" cy="0"/>
          </a:xfrm>
          <a:prstGeom prst="line">
            <a:avLst/>
          </a:prstGeom>
          <a:noFill/>
          <a:ln w="50800">
            <a:solidFill>
              <a:schemeClr val="tx1"/>
            </a:solidFill>
            <a:round/>
            <a:headEnd type="stealth" w="med" len="med"/>
            <a:tailEnd/>
          </a:ln>
        </p:spPr>
        <p:txBody>
          <a:bodyPr/>
          <a:lstStyle/>
          <a:p>
            <a:endParaRPr lang="zh-TW" altLang="en-US"/>
          </a:p>
        </p:txBody>
      </p:sp>
      <p:sp>
        <p:nvSpPr>
          <p:cNvPr id="16390" name="Line 8"/>
          <p:cNvSpPr>
            <a:spLocks noChangeShapeType="1"/>
          </p:cNvSpPr>
          <p:nvPr/>
        </p:nvSpPr>
        <p:spPr bwMode="auto">
          <a:xfrm>
            <a:off x="1593850" y="1196975"/>
            <a:ext cx="0" cy="4176713"/>
          </a:xfrm>
          <a:prstGeom prst="line">
            <a:avLst/>
          </a:prstGeom>
          <a:noFill/>
          <a:ln w="25400" cap="rnd">
            <a:solidFill>
              <a:schemeClr val="tx1"/>
            </a:solidFill>
            <a:prstDash val="sysDot"/>
            <a:round/>
            <a:headEnd/>
            <a:tailEnd/>
          </a:ln>
        </p:spPr>
        <p:txBody>
          <a:bodyPr/>
          <a:lstStyle/>
          <a:p>
            <a:endParaRPr lang="zh-TW" altLang="en-US"/>
          </a:p>
        </p:txBody>
      </p:sp>
      <p:sp>
        <p:nvSpPr>
          <p:cNvPr id="16391" name="Line 9"/>
          <p:cNvSpPr>
            <a:spLocks noChangeShapeType="1"/>
          </p:cNvSpPr>
          <p:nvPr/>
        </p:nvSpPr>
        <p:spPr bwMode="auto">
          <a:xfrm>
            <a:off x="3251200" y="1196975"/>
            <a:ext cx="0" cy="4752975"/>
          </a:xfrm>
          <a:prstGeom prst="line">
            <a:avLst/>
          </a:prstGeom>
          <a:noFill/>
          <a:ln w="25400" cap="rnd">
            <a:solidFill>
              <a:schemeClr val="tx1"/>
            </a:solidFill>
            <a:prstDash val="sysDot"/>
            <a:round/>
            <a:headEnd/>
            <a:tailEnd/>
          </a:ln>
        </p:spPr>
        <p:txBody>
          <a:bodyPr/>
          <a:lstStyle/>
          <a:p>
            <a:endParaRPr lang="zh-TW" altLang="en-US"/>
          </a:p>
        </p:txBody>
      </p:sp>
      <p:sp>
        <p:nvSpPr>
          <p:cNvPr id="16392" name="Line 10"/>
          <p:cNvSpPr>
            <a:spLocks noChangeShapeType="1"/>
          </p:cNvSpPr>
          <p:nvPr/>
        </p:nvSpPr>
        <p:spPr bwMode="auto">
          <a:xfrm>
            <a:off x="4978400" y="1196975"/>
            <a:ext cx="0" cy="4176713"/>
          </a:xfrm>
          <a:prstGeom prst="line">
            <a:avLst/>
          </a:prstGeom>
          <a:noFill/>
          <a:ln w="25400" cap="rnd">
            <a:solidFill>
              <a:schemeClr val="tx1"/>
            </a:solidFill>
            <a:prstDash val="sysDot"/>
            <a:round/>
            <a:headEnd/>
            <a:tailEnd/>
          </a:ln>
        </p:spPr>
        <p:txBody>
          <a:bodyPr/>
          <a:lstStyle/>
          <a:p>
            <a:endParaRPr lang="zh-TW" altLang="en-US"/>
          </a:p>
        </p:txBody>
      </p:sp>
      <p:sp>
        <p:nvSpPr>
          <p:cNvPr id="16393" name="Line 11"/>
          <p:cNvSpPr>
            <a:spLocks noChangeShapeType="1"/>
          </p:cNvSpPr>
          <p:nvPr/>
        </p:nvSpPr>
        <p:spPr bwMode="auto">
          <a:xfrm>
            <a:off x="6778625" y="1196975"/>
            <a:ext cx="0" cy="4752975"/>
          </a:xfrm>
          <a:prstGeom prst="line">
            <a:avLst/>
          </a:prstGeom>
          <a:noFill/>
          <a:ln w="25400" cap="rnd">
            <a:solidFill>
              <a:schemeClr val="tx1"/>
            </a:solidFill>
            <a:prstDash val="sysDot"/>
            <a:round/>
            <a:headEnd/>
            <a:tailEnd/>
          </a:ln>
        </p:spPr>
        <p:txBody>
          <a:bodyPr/>
          <a:lstStyle/>
          <a:p>
            <a:endParaRPr lang="zh-TW" altLang="en-US"/>
          </a:p>
        </p:txBody>
      </p:sp>
      <p:sp>
        <p:nvSpPr>
          <p:cNvPr id="16394" name="Text Box 13"/>
          <p:cNvSpPr txBox="1">
            <a:spLocks noChangeArrowheads="1"/>
          </p:cNvSpPr>
          <p:nvPr/>
        </p:nvSpPr>
        <p:spPr bwMode="auto">
          <a:xfrm>
            <a:off x="1738313" y="838200"/>
            <a:ext cx="1263650" cy="396875"/>
          </a:xfrm>
          <a:prstGeom prst="rect">
            <a:avLst/>
          </a:prstGeom>
          <a:noFill/>
          <a:ln w="9525">
            <a:noFill/>
            <a:miter lim="800000"/>
            <a:headEnd/>
            <a:tailEnd/>
          </a:ln>
        </p:spPr>
        <p:txBody>
          <a:bodyPr wrap="none">
            <a:spAutoFit/>
          </a:bodyPr>
          <a:lstStyle/>
          <a:p>
            <a:r>
              <a:rPr lang="en-US" altLang="zh-TW" sz="2000"/>
              <a:t>Phase One</a:t>
            </a:r>
          </a:p>
        </p:txBody>
      </p:sp>
      <p:sp>
        <p:nvSpPr>
          <p:cNvPr id="16395" name="Text Box 14"/>
          <p:cNvSpPr txBox="1">
            <a:spLocks noChangeArrowheads="1"/>
          </p:cNvSpPr>
          <p:nvPr/>
        </p:nvSpPr>
        <p:spPr bwMode="auto">
          <a:xfrm>
            <a:off x="3394075" y="838200"/>
            <a:ext cx="1306513" cy="396875"/>
          </a:xfrm>
          <a:prstGeom prst="rect">
            <a:avLst/>
          </a:prstGeom>
          <a:noFill/>
          <a:ln w="9525">
            <a:noFill/>
            <a:miter lim="800000"/>
            <a:headEnd/>
            <a:tailEnd/>
          </a:ln>
        </p:spPr>
        <p:txBody>
          <a:bodyPr wrap="none">
            <a:spAutoFit/>
          </a:bodyPr>
          <a:lstStyle/>
          <a:p>
            <a:r>
              <a:rPr lang="en-US" altLang="zh-TW" sz="2000"/>
              <a:t>Phase Two</a:t>
            </a:r>
          </a:p>
        </p:txBody>
      </p:sp>
      <p:sp>
        <p:nvSpPr>
          <p:cNvPr id="16396" name="Text Box 15"/>
          <p:cNvSpPr txBox="1">
            <a:spLocks noChangeArrowheads="1"/>
          </p:cNvSpPr>
          <p:nvPr/>
        </p:nvSpPr>
        <p:spPr bwMode="auto">
          <a:xfrm>
            <a:off x="5194300" y="838200"/>
            <a:ext cx="1431925" cy="396875"/>
          </a:xfrm>
          <a:prstGeom prst="rect">
            <a:avLst/>
          </a:prstGeom>
          <a:noFill/>
          <a:ln w="9525">
            <a:noFill/>
            <a:miter lim="800000"/>
            <a:headEnd/>
            <a:tailEnd/>
          </a:ln>
        </p:spPr>
        <p:txBody>
          <a:bodyPr wrap="none">
            <a:spAutoFit/>
          </a:bodyPr>
          <a:lstStyle/>
          <a:p>
            <a:r>
              <a:rPr lang="en-US" altLang="zh-TW" sz="2000"/>
              <a:t>Phase Three</a:t>
            </a:r>
          </a:p>
        </p:txBody>
      </p:sp>
      <p:sp>
        <p:nvSpPr>
          <p:cNvPr id="16397" name="Text Box 17"/>
          <p:cNvSpPr txBox="1">
            <a:spLocks noChangeArrowheads="1"/>
          </p:cNvSpPr>
          <p:nvPr/>
        </p:nvSpPr>
        <p:spPr bwMode="auto">
          <a:xfrm>
            <a:off x="7067550" y="838200"/>
            <a:ext cx="1319213" cy="396875"/>
          </a:xfrm>
          <a:prstGeom prst="rect">
            <a:avLst/>
          </a:prstGeom>
          <a:noFill/>
          <a:ln w="9525">
            <a:noFill/>
            <a:miter lim="800000"/>
            <a:headEnd/>
            <a:tailEnd/>
          </a:ln>
        </p:spPr>
        <p:txBody>
          <a:bodyPr wrap="none">
            <a:spAutoFit/>
          </a:bodyPr>
          <a:lstStyle/>
          <a:p>
            <a:r>
              <a:rPr lang="en-US" altLang="zh-TW" sz="2000"/>
              <a:t>Phase Four</a:t>
            </a:r>
          </a:p>
        </p:txBody>
      </p:sp>
      <p:sp>
        <p:nvSpPr>
          <p:cNvPr id="16398" name="Line 19"/>
          <p:cNvSpPr>
            <a:spLocks noChangeShapeType="1"/>
          </p:cNvSpPr>
          <p:nvPr/>
        </p:nvSpPr>
        <p:spPr bwMode="auto">
          <a:xfrm flipV="1">
            <a:off x="1593850" y="5373688"/>
            <a:ext cx="0" cy="576262"/>
          </a:xfrm>
          <a:prstGeom prst="line">
            <a:avLst/>
          </a:prstGeom>
          <a:noFill/>
          <a:ln w="50800">
            <a:solidFill>
              <a:schemeClr val="tx1"/>
            </a:solidFill>
            <a:round/>
            <a:headEnd/>
            <a:tailEnd type="triangle" w="med" len="med"/>
          </a:ln>
        </p:spPr>
        <p:txBody>
          <a:bodyPr/>
          <a:lstStyle/>
          <a:p>
            <a:endParaRPr lang="zh-TW" altLang="en-US"/>
          </a:p>
        </p:txBody>
      </p:sp>
      <p:sp>
        <p:nvSpPr>
          <p:cNvPr id="16399" name="Text Box 20"/>
          <p:cNvSpPr txBox="1">
            <a:spLocks noChangeArrowheads="1"/>
          </p:cNvSpPr>
          <p:nvPr/>
        </p:nvSpPr>
        <p:spPr bwMode="auto">
          <a:xfrm>
            <a:off x="638175" y="5346700"/>
            <a:ext cx="965200" cy="581025"/>
          </a:xfrm>
          <a:prstGeom prst="rect">
            <a:avLst/>
          </a:prstGeom>
          <a:noFill/>
          <a:ln w="9525">
            <a:noFill/>
            <a:miter lim="800000"/>
            <a:headEnd/>
            <a:tailEnd/>
          </a:ln>
        </p:spPr>
        <p:txBody>
          <a:bodyPr wrap="none">
            <a:spAutoFit/>
          </a:bodyPr>
          <a:lstStyle/>
          <a:p>
            <a:r>
              <a:rPr lang="en-US" altLang="zh-TW" sz="1600"/>
              <a:t>Gestation</a:t>
            </a:r>
          </a:p>
          <a:p>
            <a:r>
              <a:rPr lang="en-US" altLang="zh-TW" sz="1600"/>
              <a:t>period</a:t>
            </a:r>
          </a:p>
        </p:txBody>
      </p:sp>
      <p:sp>
        <p:nvSpPr>
          <p:cNvPr id="16400" name="Text Box 21"/>
          <p:cNvSpPr txBox="1">
            <a:spLocks noChangeArrowheads="1"/>
          </p:cNvSpPr>
          <p:nvPr/>
        </p:nvSpPr>
        <p:spPr bwMode="auto">
          <a:xfrm>
            <a:off x="1162050" y="5878513"/>
            <a:ext cx="941388" cy="336550"/>
          </a:xfrm>
          <a:prstGeom prst="rect">
            <a:avLst/>
          </a:prstGeom>
          <a:noFill/>
          <a:ln w="9525">
            <a:noFill/>
            <a:miter lim="800000"/>
            <a:headEnd/>
            <a:tailEnd/>
          </a:ln>
        </p:spPr>
        <p:txBody>
          <a:bodyPr wrap="none">
            <a:spAutoFit/>
          </a:bodyPr>
          <a:lstStyle/>
          <a:p>
            <a:r>
              <a:rPr lang="en-US" altLang="zh-TW" sz="1600"/>
              <a:t>Big-bang</a:t>
            </a:r>
          </a:p>
        </p:txBody>
      </p:sp>
      <p:sp>
        <p:nvSpPr>
          <p:cNvPr id="16401" name="Text Box 22"/>
          <p:cNvSpPr txBox="1">
            <a:spLocks noChangeArrowheads="1"/>
          </p:cNvSpPr>
          <p:nvPr/>
        </p:nvSpPr>
        <p:spPr bwMode="auto">
          <a:xfrm>
            <a:off x="1882775" y="5373688"/>
            <a:ext cx="1282700" cy="581025"/>
          </a:xfrm>
          <a:prstGeom prst="rect">
            <a:avLst/>
          </a:prstGeom>
          <a:noFill/>
          <a:ln w="9525">
            <a:noFill/>
            <a:miter lim="800000"/>
            <a:headEnd/>
            <a:tailEnd/>
          </a:ln>
        </p:spPr>
        <p:txBody>
          <a:bodyPr wrap="none">
            <a:spAutoFit/>
          </a:bodyPr>
          <a:lstStyle/>
          <a:p>
            <a:r>
              <a:rPr lang="en-US" altLang="zh-TW" sz="1600"/>
              <a:t>Paradigm </a:t>
            </a:r>
          </a:p>
          <a:p>
            <a:r>
              <a:rPr lang="en-US" altLang="zh-TW" sz="1600"/>
              <a:t>configuration</a:t>
            </a:r>
          </a:p>
        </p:txBody>
      </p:sp>
      <p:sp>
        <p:nvSpPr>
          <p:cNvPr id="16402" name="Text Box 23"/>
          <p:cNvSpPr txBox="1">
            <a:spLocks noChangeArrowheads="1"/>
          </p:cNvSpPr>
          <p:nvPr/>
        </p:nvSpPr>
        <p:spPr bwMode="auto">
          <a:xfrm>
            <a:off x="3394075" y="5373688"/>
            <a:ext cx="3240088" cy="1069975"/>
          </a:xfrm>
          <a:prstGeom prst="rect">
            <a:avLst/>
          </a:prstGeom>
          <a:noFill/>
          <a:ln w="9525">
            <a:noFill/>
            <a:miter lim="800000"/>
            <a:headEnd/>
            <a:tailEnd/>
          </a:ln>
        </p:spPr>
        <p:txBody>
          <a:bodyPr>
            <a:spAutoFit/>
          </a:bodyPr>
          <a:lstStyle/>
          <a:p>
            <a:r>
              <a:rPr lang="en-US" altLang="zh-TW" sz="1600"/>
              <a:t>Introduction of successive new products, industries and technology systems, plus modernization of existing ones</a:t>
            </a:r>
          </a:p>
        </p:txBody>
      </p:sp>
      <p:sp>
        <p:nvSpPr>
          <p:cNvPr id="16403" name="Text Box 24"/>
          <p:cNvSpPr txBox="1">
            <a:spLocks noChangeArrowheads="1"/>
          </p:cNvSpPr>
          <p:nvPr/>
        </p:nvSpPr>
        <p:spPr bwMode="auto">
          <a:xfrm>
            <a:off x="1593850" y="3429000"/>
            <a:ext cx="1746250" cy="1314450"/>
          </a:xfrm>
          <a:prstGeom prst="rect">
            <a:avLst/>
          </a:prstGeom>
          <a:noFill/>
          <a:ln w="9525">
            <a:noFill/>
            <a:miter lim="800000"/>
            <a:headEnd/>
            <a:tailEnd/>
          </a:ln>
        </p:spPr>
        <p:txBody>
          <a:bodyPr wrap="none">
            <a:spAutoFit/>
          </a:bodyPr>
          <a:lstStyle/>
          <a:p>
            <a:r>
              <a:rPr lang="en-US" altLang="zh-TW" sz="1600"/>
              <a:t>Early new </a:t>
            </a:r>
          </a:p>
          <a:p>
            <a:r>
              <a:rPr lang="en-US" altLang="zh-TW" sz="1600"/>
              <a:t>products and</a:t>
            </a:r>
          </a:p>
          <a:p>
            <a:r>
              <a:rPr lang="en-US" altLang="zh-TW" sz="1600"/>
              <a:t>industries.</a:t>
            </a:r>
          </a:p>
          <a:p>
            <a:r>
              <a:rPr lang="en-US" altLang="zh-TW" sz="1600"/>
              <a:t>Explosive growth</a:t>
            </a:r>
          </a:p>
          <a:p>
            <a:r>
              <a:rPr lang="en-US" altLang="zh-TW" sz="1600"/>
              <a:t>and fast innovation</a:t>
            </a:r>
          </a:p>
        </p:txBody>
      </p:sp>
      <p:sp>
        <p:nvSpPr>
          <p:cNvPr id="16404" name="Text Box 25"/>
          <p:cNvSpPr txBox="1">
            <a:spLocks noChangeArrowheads="1"/>
          </p:cNvSpPr>
          <p:nvPr/>
        </p:nvSpPr>
        <p:spPr bwMode="auto">
          <a:xfrm>
            <a:off x="3251200" y="1846263"/>
            <a:ext cx="1831975" cy="1069975"/>
          </a:xfrm>
          <a:prstGeom prst="rect">
            <a:avLst/>
          </a:prstGeom>
          <a:noFill/>
          <a:ln w="9525">
            <a:noFill/>
            <a:miter lim="800000"/>
            <a:headEnd/>
            <a:tailEnd/>
          </a:ln>
        </p:spPr>
        <p:txBody>
          <a:bodyPr wrap="none">
            <a:spAutoFit/>
          </a:bodyPr>
          <a:lstStyle/>
          <a:p>
            <a:r>
              <a:rPr lang="en-US" altLang="zh-TW" sz="1600"/>
              <a:t>Full constellation </a:t>
            </a:r>
          </a:p>
          <a:p>
            <a:r>
              <a:rPr lang="en-US" altLang="zh-TW" sz="1600"/>
              <a:t>(new industries, </a:t>
            </a:r>
          </a:p>
          <a:p>
            <a:r>
              <a:rPr lang="en-US" altLang="zh-TW" sz="1600"/>
              <a:t>technology systems</a:t>
            </a:r>
          </a:p>
          <a:p>
            <a:r>
              <a:rPr lang="en-US" altLang="zh-TW" sz="1600"/>
              <a:t>And infrastructures)</a:t>
            </a:r>
          </a:p>
        </p:txBody>
      </p:sp>
      <p:sp>
        <p:nvSpPr>
          <p:cNvPr id="16405" name="Text Box 26"/>
          <p:cNvSpPr txBox="1">
            <a:spLocks noChangeArrowheads="1"/>
          </p:cNvSpPr>
          <p:nvPr/>
        </p:nvSpPr>
        <p:spPr bwMode="auto">
          <a:xfrm>
            <a:off x="4978400" y="3070225"/>
            <a:ext cx="1660525" cy="825500"/>
          </a:xfrm>
          <a:prstGeom prst="rect">
            <a:avLst/>
          </a:prstGeom>
          <a:noFill/>
          <a:ln w="9525">
            <a:noFill/>
            <a:miter lim="800000"/>
            <a:headEnd/>
            <a:tailEnd/>
          </a:ln>
        </p:spPr>
        <p:txBody>
          <a:bodyPr wrap="none">
            <a:spAutoFit/>
          </a:bodyPr>
          <a:lstStyle/>
          <a:p>
            <a:r>
              <a:rPr lang="en-US" altLang="zh-TW" sz="1600"/>
              <a:t>Full expansion of </a:t>
            </a:r>
          </a:p>
          <a:p>
            <a:r>
              <a:rPr lang="en-US" altLang="zh-TW" sz="1600"/>
              <a:t>innovation and </a:t>
            </a:r>
          </a:p>
          <a:p>
            <a:r>
              <a:rPr lang="en-US" altLang="zh-TW" sz="1600"/>
              <a:t>market potential</a:t>
            </a:r>
          </a:p>
        </p:txBody>
      </p:sp>
      <p:sp>
        <p:nvSpPr>
          <p:cNvPr id="16406" name="Text Box 27"/>
          <p:cNvSpPr txBox="1">
            <a:spLocks noChangeArrowheads="1"/>
          </p:cNvSpPr>
          <p:nvPr/>
        </p:nvSpPr>
        <p:spPr bwMode="auto">
          <a:xfrm>
            <a:off x="6923088" y="1341438"/>
            <a:ext cx="2220912" cy="1314450"/>
          </a:xfrm>
          <a:prstGeom prst="rect">
            <a:avLst/>
          </a:prstGeom>
          <a:noFill/>
          <a:ln w="9525">
            <a:noFill/>
            <a:miter lim="800000"/>
            <a:headEnd/>
            <a:tailEnd/>
          </a:ln>
        </p:spPr>
        <p:txBody>
          <a:bodyPr wrap="none">
            <a:spAutoFit/>
          </a:bodyPr>
          <a:lstStyle/>
          <a:p>
            <a:r>
              <a:rPr lang="en-US" altLang="zh-TW" sz="1600"/>
              <a:t>Last new products</a:t>
            </a:r>
          </a:p>
          <a:p>
            <a:r>
              <a:rPr lang="en-US" altLang="zh-TW" sz="1600"/>
              <a:t>and industries. </a:t>
            </a:r>
          </a:p>
          <a:p>
            <a:r>
              <a:rPr lang="en-US" altLang="zh-TW" sz="1600"/>
              <a:t>Earlier ones approaching</a:t>
            </a:r>
          </a:p>
          <a:p>
            <a:r>
              <a:rPr lang="en-US" altLang="zh-TW" sz="1600"/>
              <a:t>maturity and market</a:t>
            </a:r>
          </a:p>
          <a:p>
            <a:r>
              <a:rPr lang="en-US" altLang="zh-TW" sz="1600"/>
              <a:t>saturation</a:t>
            </a:r>
          </a:p>
        </p:txBody>
      </p:sp>
      <p:sp>
        <p:nvSpPr>
          <p:cNvPr id="16407" name="Arc 28"/>
          <p:cNvSpPr>
            <a:spLocks/>
          </p:cNvSpPr>
          <p:nvPr/>
        </p:nvSpPr>
        <p:spPr bwMode="auto">
          <a:xfrm flipV="1">
            <a:off x="658813" y="4687888"/>
            <a:ext cx="2592387" cy="620712"/>
          </a:xfrm>
          <a:custGeom>
            <a:avLst/>
            <a:gdLst>
              <a:gd name="T0" fmla="*/ 0 w 21600"/>
              <a:gd name="T1" fmla="*/ 0 h 23255"/>
              <a:gd name="T2" fmla="*/ 2147483647 w 21600"/>
              <a:gd name="T3" fmla="*/ 2147483647 h 23255"/>
              <a:gd name="T4" fmla="*/ 0 w 21600"/>
              <a:gd name="T5" fmla="*/ 2147483647 h 23255"/>
              <a:gd name="T6" fmla="*/ 0 60000 65536"/>
              <a:gd name="T7" fmla="*/ 0 60000 65536"/>
              <a:gd name="T8" fmla="*/ 0 60000 65536"/>
              <a:gd name="T9" fmla="*/ 0 w 21600"/>
              <a:gd name="T10" fmla="*/ 0 h 23255"/>
              <a:gd name="T11" fmla="*/ 21600 w 21600"/>
              <a:gd name="T12" fmla="*/ 23255 h 23255"/>
            </a:gdLst>
            <a:ahLst/>
            <a:cxnLst>
              <a:cxn ang="T6">
                <a:pos x="T0" y="T1"/>
              </a:cxn>
              <a:cxn ang="T7">
                <a:pos x="T2" y="T3"/>
              </a:cxn>
              <a:cxn ang="T8">
                <a:pos x="T4" y="T5"/>
              </a:cxn>
            </a:cxnLst>
            <a:rect l="T9" t="T10" r="T11" b="T12"/>
            <a:pathLst>
              <a:path w="21600" h="23255" fill="none" extrusionOk="0">
                <a:moveTo>
                  <a:pt x="-1" y="0"/>
                </a:moveTo>
                <a:cubicBezTo>
                  <a:pt x="11929" y="0"/>
                  <a:pt x="21600" y="9670"/>
                  <a:pt x="21600" y="21600"/>
                </a:cubicBezTo>
                <a:cubicBezTo>
                  <a:pt x="21600" y="22152"/>
                  <a:pt x="21578" y="22704"/>
                  <a:pt x="21536" y="23255"/>
                </a:cubicBezTo>
              </a:path>
              <a:path w="21600" h="23255" stroke="0" extrusionOk="0">
                <a:moveTo>
                  <a:pt x="-1" y="0"/>
                </a:moveTo>
                <a:cubicBezTo>
                  <a:pt x="11929" y="0"/>
                  <a:pt x="21600" y="9670"/>
                  <a:pt x="21600" y="21600"/>
                </a:cubicBezTo>
                <a:cubicBezTo>
                  <a:pt x="21600" y="22152"/>
                  <a:pt x="21578" y="22704"/>
                  <a:pt x="21536" y="23255"/>
                </a:cubicBezTo>
                <a:lnTo>
                  <a:pt x="0" y="21600"/>
                </a:lnTo>
                <a:close/>
              </a:path>
            </a:pathLst>
          </a:custGeom>
          <a:noFill/>
          <a:ln w="38100">
            <a:solidFill>
              <a:schemeClr val="tx1"/>
            </a:solidFill>
            <a:round/>
            <a:headEnd/>
            <a:tailEnd/>
          </a:ln>
        </p:spPr>
        <p:txBody>
          <a:bodyPr wrap="none" anchor="ctr"/>
          <a:lstStyle/>
          <a:p>
            <a:endParaRPr lang="zh-TW" altLang="en-US"/>
          </a:p>
        </p:txBody>
      </p:sp>
      <p:sp>
        <p:nvSpPr>
          <p:cNvPr id="16408" name="Freeform 31"/>
          <p:cNvSpPr>
            <a:spLocks/>
          </p:cNvSpPr>
          <p:nvPr/>
        </p:nvSpPr>
        <p:spPr bwMode="auto">
          <a:xfrm>
            <a:off x="3251200" y="1628775"/>
            <a:ext cx="3240088" cy="3097213"/>
          </a:xfrm>
          <a:custGeom>
            <a:avLst/>
            <a:gdLst>
              <a:gd name="T0" fmla="*/ 0 w 1088"/>
              <a:gd name="T1" fmla="*/ 2147483647 h 998"/>
              <a:gd name="T2" fmla="*/ 2147483647 w 1088"/>
              <a:gd name="T3" fmla="*/ 0 h 998"/>
              <a:gd name="T4" fmla="*/ 0 60000 65536"/>
              <a:gd name="T5" fmla="*/ 0 60000 65536"/>
              <a:gd name="T6" fmla="*/ 0 w 1088"/>
              <a:gd name="T7" fmla="*/ 0 h 998"/>
              <a:gd name="T8" fmla="*/ 1088 w 1088"/>
              <a:gd name="T9" fmla="*/ 998 h 998"/>
            </a:gdLst>
            <a:ahLst/>
            <a:cxnLst>
              <a:cxn ang="T4">
                <a:pos x="T0" y="T1"/>
              </a:cxn>
              <a:cxn ang="T5">
                <a:pos x="T2" y="T3"/>
              </a:cxn>
            </a:cxnLst>
            <a:rect l="T6" t="T7" r="T8" b="T9"/>
            <a:pathLst>
              <a:path w="1088" h="998">
                <a:moveTo>
                  <a:pt x="0" y="998"/>
                </a:moveTo>
                <a:cubicBezTo>
                  <a:pt x="453" y="582"/>
                  <a:pt x="907" y="166"/>
                  <a:pt x="1088" y="0"/>
                </a:cubicBezTo>
              </a:path>
            </a:pathLst>
          </a:custGeom>
          <a:noFill/>
          <a:ln w="38100">
            <a:solidFill>
              <a:schemeClr val="tx1"/>
            </a:solidFill>
            <a:round/>
            <a:headEnd/>
            <a:tailEnd/>
          </a:ln>
        </p:spPr>
        <p:txBody>
          <a:bodyPr/>
          <a:lstStyle/>
          <a:p>
            <a:endParaRPr lang="zh-TW" altLang="en-US"/>
          </a:p>
        </p:txBody>
      </p:sp>
      <p:sp>
        <p:nvSpPr>
          <p:cNvPr id="16409" name="Freeform 36"/>
          <p:cNvSpPr>
            <a:spLocks/>
          </p:cNvSpPr>
          <p:nvPr/>
        </p:nvSpPr>
        <p:spPr bwMode="auto">
          <a:xfrm>
            <a:off x="6418263" y="1270000"/>
            <a:ext cx="1363662" cy="431800"/>
          </a:xfrm>
          <a:custGeom>
            <a:avLst/>
            <a:gdLst>
              <a:gd name="T0" fmla="*/ 0 w 828"/>
              <a:gd name="T1" fmla="*/ 2147483647 h 205"/>
              <a:gd name="T2" fmla="*/ 2147483647 w 828"/>
              <a:gd name="T3" fmla="*/ 2147483647 h 205"/>
              <a:gd name="T4" fmla="*/ 2147483647 w 828"/>
              <a:gd name="T5" fmla="*/ 2147483647 h 205"/>
              <a:gd name="T6" fmla="*/ 2147483647 w 828"/>
              <a:gd name="T7" fmla="*/ 2147483647 h 205"/>
              <a:gd name="T8" fmla="*/ 2147483647 w 828"/>
              <a:gd name="T9" fmla="*/ 2147483647 h 205"/>
              <a:gd name="T10" fmla="*/ 0 60000 65536"/>
              <a:gd name="T11" fmla="*/ 0 60000 65536"/>
              <a:gd name="T12" fmla="*/ 0 60000 65536"/>
              <a:gd name="T13" fmla="*/ 0 60000 65536"/>
              <a:gd name="T14" fmla="*/ 0 60000 65536"/>
              <a:gd name="T15" fmla="*/ 0 w 828"/>
              <a:gd name="T16" fmla="*/ 0 h 205"/>
              <a:gd name="T17" fmla="*/ 828 w 828"/>
              <a:gd name="T18" fmla="*/ 205 h 205"/>
            </a:gdLst>
            <a:ahLst/>
            <a:cxnLst>
              <a:cxn ang="T10">
                <a:pos x="T0" y="T1"/>
              </a:cxn>
              <a:cxn ang="T11">
                <a:pos x="T2" y="T3"/>
              </a:cxn>
              <a:cxn ang="T12">
                <a:pos x="T4" y="T5"/>
              </a:cxn>
              <a:cxn ang="T13">
                <a:pos x="T6" y="T7"/>
              </a:cxn>
              <a:cxn ang="T14">
                <a:pos x="T8" y="T9"/>
              </a:cxn>
            </a:cxnLst>
            <a:rect l="T15" t="T16" r="T17" b="T18"/>
            <a:pathLst>
              <a:path w="828" h="205">
                <a:moveTo>
                  <a:pt x="0" y="205"/>
                </a:moveTo>
                <a:cubicBezTo>
                  <a:pt x="13" y="196"/>
                  <a:pt x="34" y="196"/>
                  <a:pt x="43" y="183"/>
                </a:cubicBezTo>
                <a:cubicBezTo>
                  <a:pt x="51" y="172"/>
                  <a:pt x="61" y="119"/>
                  <a:pt x="64" y="118"/>
                </a:cubicBezTo>
                <a:cubicBezTo>
                  <a:pt x="186" y="79"/>
                  <a:pt x="307" y="39"/>
                  <a:pt x="432" y="10"/>
                </a:cubicBezTo>
                <a:cubicBezTo>
                  <a:pt x="475" y="0"/>
                  <a:pt x="811" y="3"/>
                  <a:pt x="828" y="3"/>
                </a:cubicBezTo>
              </a:path>
            </a:pathLst>
          </a:custGeom>
          <a:noFill/>
          <a:ln w="38100">
            <a:solidFill>
              <a:schemeClr val="tx1"/>
            </a:solidFill>
            <a:round/>
            <a:headEnd/>
            <a:tailEnd/>
          </a:ln>
        </p:spPr>
        <p:txBody>
          <a:bodyPr/>
          <a:lstStyle/>
          <a:p>
            <a:endParaRPr lang="zh-TW" altLang="en-US"/>
          </a:p>
        </p:txBody>
      </p:sp>
      <p:sp>
        <p:nvSpPr>
          <p:cNvPr id="16410" name="Line 37"/>
          <p:cNvSpPr>
            <a:spLocks noChangeShapeType="1"/>
          </p:cNvSpPr>
          <p:nvPr/>
        </p:nvSpPr>
        <p:spPr bwMode="auto">
          <a:xfrm>
            <a:off x="7786688" y="1270000"/>
            <a:ext cx="720725" cy="0"/>
          </a:xfrm>
          <a:prstGeom prst="line">
            <a:avLst/>
          </a:prstGeom>
          <a:noFill/>
          <a:ln w="38100">
            <a:solidFill>
              <a:schemeClr val="tx1"/>
            </a:solidFill>
            <a:prstDash val="sysDot"/>
            <a:round/>
            <a:headEnd/>
            <a:tailEnd/>
          </a:ln>
        </p:spPr>
        <p:txBody>
          <a:bodyPr/>
          <a:lstStyle/>
          <a:p>
            <a:endParaRPr lang="zh-TW" altLang="en-US"/>
          </a:p>
        </p:txBody>
      </p:sp>
      <p:sp>
        <p:nvSpPr>
          <p:cNvPr id="16411" name="Text Box 38"/>
          <p:cNvSpPr txBox="1">
            <a:spLocks noChangeArrowheads="1"/>
          </p:cNvSpPr>
          <p:nvPr/>
        </p:nvSpPr>
        <p:spPr bwMode="auto">
          <a:xfrm>
            <a:off x="6778625" y="5446713"/>
            <a:ext cx="2178050" cy="336550"/>
          </a:xfrm>
          <a:prstGeom prst="rect">
            <a:avLst/>
          </a:prstGeom>
          <a:noFill/>
          <a:ln w="9525">
            <a:noFill/>
            <a:miter lim="800000"/>
            <a:headEnd/>
            <a:tailEnd/>
          </a:ln>
        </p:spPr>
        <p:txBody>
          <a:bodyPr wrap="none">
            <a:spAutoFit/>
          </a:bodyPr>
          <a:lstStyle/>
          <a:p>
            <a:r>
              <a:rPr lang="en-US" altLang="zh-TW" sz="1600"/>
              <a:t>Constriction of potential</a:t>
            </a:r>
          </a:p>
        </p:txBody>
      </p:sp>
      <p:sp>
        <p:nvSpPr>
          <p:cNvPr id="16412" name="Line 39"/>
          <p:cNvSpPr>
            <a:spLocks noChangeShapeType="1"/>
          </p:cNvSpPr>
          <p:nvPr/>
        </p:nvSpPr>
        <p:spPr bwMode="auto">
          <a:xfrm>
            <a:off x="1619250" y="6524625"/>
            <a:ext cx="2665413" cy="0"/>
          </a:xfrm>
          <a:prstGeom prst="line">
            <a:avLst/>
          </a:prstGeom>
          <a:noFill/>
          <a:ln w="25400">
            <a:solidFill>
              <a:schemeClr val="tx1"/>
            </a:solidFill>
            <a:round/>
            <a:headEnd/>
            <a:tailEnd/>
          </a:ln>
        </p:spPr>
        <p:txBody>
          <a:bodyPr/>
          <a:lstStyle/>
          <a:p>
            <a:endParaRPr lang="zh-TW" altLang="en-US"/>
          </a:p>
        </p:txBody>
      </p:sp>
      <p:sp>
        <p:nvSpPr>
          <p:cNvPr id="16413" name="Text Box 40"/>
          <p:cNvSpPr txBox="1">
            <a:spLocks noChangeArrowheads="1"/>
          </p:cNvSpPr>
          <p:nvPr/>
        </p:nvSpPr>
        <p:spPr bwMode="auto">
          <a:xfrm>
            <a:off x="4284663" y="6308725"/>
            <a:ext cx="1976437" cy="336550"/>
          </a:xfrm>
          <a:prstGeom prst="rect">
            <a:avLst/>
          </a:prstGeom>
          <a:noFill/>
          <a:ln w="9525">
            <a:noFill/>
            <a:miter lim="800000"/>
            <a:headEnd/>
            <a:tailEnd/>
          </a:ln>
        </p:spPr>
        <p:txBody>
          <a:bodyPr wrap="none">
            <a:spAutoFit/>
          </a:bodyPr>
          <a:lstStyle/>
          <a:p>
            <a:r>
              <a:rPr lang="en-US" altLang="zh-TW" sz="1600"/>
              <a:t>Around half a century</a:t>
            </a:r>
          </a:p>
        </p:txBody>
      </p:sp>
      <p:sp>
        <p:nvSpPr>
          <p:cNvPr id="16414" name="Line 41"/>
          <p:cNvSpPr>
            <a:spLocks noChangeShapeType="1"/>
          </p:cNvSpPr>
          <p:nvPr/>
        </p:nvSpPr>
        <p:spPr bwMode="auto">
          <a:xfrm>
            <a:off x="6227763" y="6524625"/>
            <a:ext cx="1728787" cy="0"/>
          </a:xfrm>
          <a:prstGeom prst="line">
            <a:avLst/>
          </a:prstGeom>
          <a:noFill/>
          <a:ln w="25400">
            <a:solidFill>
              <a:schemeClr val="tx1"/>
            </a:solidFill>
            <a:round/>
            <a:headEnd/>
            <a:tailEnd/>
          </a:ln>
        </p:spPr>
        <p:txBody>
          <a:bodyPr/>
          <a:lstStyle/>
          <a:p>
            <a:endParaRPr lang="zh-TW" altLang="en-US"/>
          </a:p>
        </p:txBody>
      </p:sp>
      <p:sp>
        <p:nvSpPr>
          <p:cNvPr id="16415" name="Line 42"/>
          <p:cNvSpPr>
            <a:spLocks noChangeShapeType="1"/>
          </p:cNvSpPr>
          <p:nvPr/>
        </p:nvSpPr>
        <p:spPr bwMode="auto">
          <a:xfrm>
            <a:off x="7956550" y="6524625"/>
            <a:ext cx="719138" cy="0"/>
          </a:xfrm>
          <a:prstGeom prst="line">
            <a:avLst/>
          </a:prstGeom>
          <a:noFill/>
          <a:ln w="25400">
            <a:solidFill>
              <a:schemeClr val="tx1"/>
            </a:solidFill>
            <a:prstDash val="sysDot"/>
            <a:round/>
            <a:headEnd/>
            <a:tailEnd type="triangle" w="med" len="med"/>
          </a:ln>
        </p:spPr>
        <p:txBody>
          <a:bodyP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38" descr="5%"/>
          <p:cNvSpPr>
            <a:spLocks noChangeArrowheads="1"/>
          </p:cNvSpPr>
          <p:nvPr/>
        </p:nvSpPr>
        <p:spPr bwMode="auto">
          <a:xfrm>
            <a:off x="4572000" y="765175"/>
            <a:ext cx="792163" cy="863600"/>
          </a:xfrm>
          <a:prstGeom prst="ellipse">
            <a:avLst/>
          </a:prstGeom>
          <a:pattFill prst="pct5">
            <a:fgClr>
              <a:schemeClr val="accent1"/>
            </a:fgClr>
            <a:bgClr>
              <a:schemeClr val="bg1"/>
            </a:bgClr>
          </a:pattFill>
          <a:ln w="9525">
            <a:solidFill>
              <a:schemeClr val="tx1"/>
            </a:solidFill>
            <a:round/>
            <a:headEnd/>
            <a:tailEnd/>
          </a:ln>
        </p:spPr>
        <p:txBody>
          <a:bodyPr wrap="none" anchor="ctr"/>
          <a:lstStyle/>
          <a:p>
            <a:endParaRPr lang="zh-TW" altLang="en-US"/>
          </a:p>
        </p:txBody>
      </p:sp>
      <p:sp>
        <p:nvSpPr>
          <p:cNvPr id="17411" name="Rectangle 2"/>
          <p:cNvSpPr>
            <a:spLocks noGrp="1" noChangeArrowheads="1"/>
          </p:cNvSpPr>
          <p:nvPr>
            <p:ph type="title"/>
          </p:nvPr>
        </p:nvSpPr>
        <p:spPr>
          <a:xfrm>
            <a:off x="0" y="115888"/>
            <a:ext cx="9144000" cy="649287"/>
          </a:xfrm>
        </p:spPr>
        <p:txBody>
          <a:bodyPr/>
          <a:lstStyle/>
          <a:p>
            <a:pPr eaLnBrk="1" hangingPunct="1"/>
            <a:r>
              <a:rPr lang="en-US" altLang="zh-TW" sz="3600" smtClean="0"/>
              <a:t>Two Different Periods in Each Great Surge</a:t>
            </a:r>
          </a:p>
        </p:txBody>
      </p:sp>
      <p:sp>
        <p:nvSpPr>
          <p:cNvPr id="17412" name="Text Box 3"/>
          <p:cNvSpPr txBox="1">
            <a:spLocks noChangeArrowheads="1"/>
          </p:cNvSpPr>
          <p:nvPr/>
        </p:nvSpPr>
        <p:spPr bwMode="auto">
          <a:xfrm>
            <a:off x="6084888" y="6597650"/>
            <a:ext cx="2355850" cy="274638"/>
          </a:xfrm>
          <a:prstGeom prst="rect">
            <a:avLst/>
          </a:prstGeom>
          <a:noFill/>
          <a:ln w="9525">
            <a:noFill/>
            <a:miter lim="800000"/>
            <a:headEnd/>
            <a:tailEnd/>
          </a:ln>
        </p:spPr>
        <p:txBody>
          <a:bodyPr>
            <a:spAutoFit/>
          </a:bodyPr>
          <a:lstStyle/>
          <a:p>
            <a:r>
              <a:rPr lang="en-US" altLang="zh-TW" sz="1200">
                <a:latin typeface="Arial" pitchFamily="34" charset="0"/>
              </a:rPr>
              <a:t>Courtesy of Carlota Perez 2002 </a:t>
            </a:r>
          </a:p>
        </p:txBody>
      </p:sp>
      <p:sp>
        <p:nvSpPr>
          <p:cNvPr id="17413" name="Line 4"/>
          <p:cNvSpPr>
            <a:spLocks noChangeShapeType="1"/>
          </p:cNvSpPr>
          <p:nvPr/>
        </p:nvSpPr>
        <p:spPr bwMode="auto">
          <a:xfrm>
            <a:off x="658813" y="981075"/>
            <a:ext cx="0" cy="4392613"/>
          </a:xfrm>
          <a:prstGeom prst="line">
            <a:avLst/>
          </a:prstGeom>
          <a:noFill/>
          <a:ln w="50800">
            <a:solidFill>
              <a:schemeClr val="tx1"/>
            </a:solidFill>
            <a:round/>
            <a:headEnd type="stealth" w="med" len="med"/>
            <a:tailEnd/>
          </a:ln>
        </p:spPr>
        <p:txBody>
          <a:bodyPr/>
          <a:lstStyle/>
          <a:p>
            <a:endParaRPr lang="zh-TW" altLang="en-US"/>
          </a:p>
        </p:txBody>
      </p:sp>
      <p:sp>
        <p:nvSpPr>
          <p:cNvPr id="17414" name="Line 5"/>
          <p:cNvSpPr>
            <a:spLocks noChangeShapeType="1"/>
          </p:cNvSpPr>
          <p:nvPr/>
        </p:nvSpPr>
        <p:spPr bwMode="auto">
          <a:xfrm flipH="1">
            <a:off x="658813" y="5373688"/>
            <a:ext cx="7991475" cy="0"/>
          </a:xfrm>
          <a:prstGeom prst="line">
            <a:avLst/>
          </a:prstGeom>
          <a:noFill/>
          <a:ln w="50800">
            <a:solidFill>
              <a:schemeClr val="tx1"/>
            </a:solidFill>
            <a:round/>
            <a:headEnd type="stealth" w="med" len="med"/>
            <a:tailEnd/>
          </a:ln>
        </p:spPr>
        <p:txBody>
          <a:bodyPr/>
          <a:lstStyle/>
          <a:p>
            <a:endParaRPr lang="zh-TW" altLang="en-US"/>
          </a:p>
        </p:txBody>
      </p:sp>
      <p:sp>
        <p:nvSpPr>
          <p:cNvPr id="17415" name="Line 6"/>
          <p:cNvSpPr>
            <a:spLocks noChangeShapeType="1"/>
          </p:cNvSpPr>
          <p:nvPr/>
        </p:nvSpPr>
        <p:spPr bwMode="auto">
          <a:xfrm>
            <a:off x="1593850" y="1196975"/>
            <a:ext cx="0" cy="4176713"/>
          </a:xfrm>
          <a:prstGeom prst="line">
            <a:avLst/>
          </a:prstGeom>
          <a:noFill/>
          <a:ln w="25400" cap="rnd">
            <a:solidFill>
              <a:schemeClr val="tx1"/>
            </a:solidFill>
            <a:prstDash val="sysDot"/>
            <a:round/>
            <a:headEnd/>
            <a:tailEnd/>
          </a:ln>
        </p:spPr>
        <p:txBody>
          <a:bodyPr/>
          <a:lstStyle/>
          <a:p>
            <a:endParaRPr lang="zh-TW" altLang="en-US"/>
          </a:p>
        </p:txBody>
      </p:sp>
      <p:sp>
        <p:nvSpPr>
          <p:cNvPr id="17416" name="Line 7"/>
          <p:cNvSpPr>
            <a:spLocks noChangeShapeType="1"/>
          </p:cNvSpPr>
          <p:nvPr/>
        </p:nvSpPr>
        <p:spPr bwMode="auto">
          <a:xfrm>
            <a:off x="3251200" y="1196975"/>
            <a:ext cx="0" cy="4752975"/>
          </a:xfrm>
          <a:prstGeom prst="line">
            <a:avLst/>
          </a:prstGeom>
          <a:noFill/>
          <a:ln w="25400" cap="rnd">
            <a:solidFill>
              <a:schemeClr val="tx1"/>
            </a:solidFill>
            <a:prstDash val="sysDot"/>
            <a:round/>
            <a:headEnd/>
            <a:tailEnd/>
          </a:ln>
        </p:spPr>
        <p:txBody>
          <a:bodyPr/>
          <a:lstStyle/>
          <a:p>
            <a:endParaRPr lang="zh-TW" altLang="en-US"/>
          </a:p>
        </p:txBody>
      </p:sp>
      <p:sp>
        <p:nvSpPr>
          <p:cNvPr id="17417" name="Line 8"/>
          <p:cNvSpPr>
            <a:spLocks noChangeShapeType="1"/>
          </p:cNvSpPr>
          <p:nvPr/>
        </p:nvSpPr>
        <p:spPr bwMode="auto">
          <a:xfrm>
            <a:off x="4787900" y="1196975"/>
            <a:ext cx="0" cy="4176713"/>
          </a:xfrm>
          <a:prstGeom prst="line">
            <a:avLst/>
          </a:prstGeom>
          <a:noFill/>
          <a:ln w="25400" cap="rnd">
            <a:solidFill>
              <a:schemeClr val="tx1"/>
            </a:solidFill>
            <a:prstDash val="sysDot"/>
            <a:round/>
            <a:headEnd/>
            <a:tailEnd/>
          </a:ln>
        </p:spPr>
        <p:txBody>
          <a:bodyPr/>
          <a:lstStyle/>
          <a:p>
            <a:endParaRPr lang="zh-TW" altLang="en-US"/>
          </a:p>
        </p:txBody>
      </p:sp>
      <p:sp>
        <p:nvSpPr>
          <p:cNvPr id="17418" name="Line 9"/>
          <p:cNvSpPr>
            <a:spLocks noChangeShapeType="1"/>
          </p:cNvSpPr>
          <p:nvPr/>
        </p:nvSpPr>
        <p:spPr bwMode="auto">
          <a:xfrm>
            <a:off x="7812088" y="908050"/>
            <a:ext cx="0" cy="4752975"/>
          </a:xfrm>
          <a:prstGeom prst="line">
            <a:avLst/>
          </a:prstGeom>
          <a:noFill/>
          <a:ln w="25400" cap="rnd">
            <a:solidFill>
              <a:schemeClr val="tx1"/>
            </a:solidFill>
            <a:prstDash val="sysDot"/>
            <a:round/>
            <a:headEnd/>
            <a:tailEnd/>
          </a:ln>
        </p:spPr>
        <p:txBody>
          <a:bodyPr/>
          <a:lstStyle/>
          <a:p>
            <a:endParaRPr lang="zh-TW" altLang="en-US"/>
          </a:p>
        </p:txBody>
      </p:sp>
      <p:sp>
        <p:nvSpPr>
          <p:cNvPr id="17419" name="Line 14"/>
          <p:cNvSpPr>
            <a:spLocks noChangeShapeType="1"/>
          </p:cNvSpPr>
          <p:nvPr/>
        </p:nvSpPr>
        <p:spPr bwMode="auto">
          <a:xfrm flipV="1">
            <a:off x="1593850" y="5373688"/>
            <a:ext cx="0" cy="576262"/>
          </a:xfrm>
          <a:prstGeom prst="line">
            <a:avLst/>
          </a:prstGeom>
          <a:noFill/>
          <a:ln w="50800">
            <a:solidFill>
              <a:schemeClr val="tx1"/>
            </a:solidFill>
            <a:round/>
            <a:headEnd/>
            <a:tailEnd type="triangle" w="med" len="med"/>
          </a:ln>
        </p:spPr>
        <p:txBody>
          <a:bodyPr/>
          <a:lstStyle/>
          <a:p>
            <a:endParaRPr lang="zh-TW" altLang="en-US"/>
          </a:p>
        </p:txBody>
      </p:sp>
      <p:sp>
        <p:nvSpPr>
          <p:cNvPr id="17420" name="Text Box 16"/>
          <p:cNvSpPr txBox="1">
            <a:spLocks noChangeArrowheads="1"/>
          </p:cNvSpPr>
          <p:nvPr/>
        </p:nvSpPr>
        <p:spPr bwMode="auto">
          <a:xfrm>
            <a:off x="1162050" y="5878513"/>
            <a:ext cx="941388" cy="336550"/>
          </a:xfrm>
          <a:prstGeom prst="rect">
            <a:avLst/>
          </a:prstGeom>
          <a:noFill/>
          <a:ln w="9525">
            <a:noFill/>
            <a:miter lim="800000"/>
            <a:headEnd/>
            <a:tailEnd/>
          </a:ln>
        </p:spPr>
        <p:txBody>
          <a:bodyPr wrap="none">
            <a:spAutoFit/>
          </a:bodyPr>
          <a:lstStyle/>
          <a:p>
            <a:r>
              <a:rPr lang="en-US" altLang="zh-TW" sz="1600"/>
              <a:t>Big-bang</a:t>
            </a:r>
          </a:p>
        </p:txBody>
      </p:sp>
      <p:sp>
        <p:nvSpPr>
          <p:cNvPr id="17421" name="Text Box 20"/>
          <p:cNvSpPr txBox="1">
            <a:spLocks noChangeArrowheads="1"/>
          </p:cNvSpPr>
          <p:nvPr/>
        </p:nvSpPr>
        <p:spPr bwMode="auto">
          <a:xfrm>
            <a:off x="1258888" y="981075"/>
            <a:ext cx="3600450" cy="336550"/>
          </a:xfrm>
          <a:prstGeom prst="rect">
            <a:avLst/>
          </a:prstGeom>
          <a:noFill/>
          <a:ln w="9525">
            <a:noFill/>
            <a:miter lim="800000"/>
            <a:headEnd/>
            <a:tailEnd/>
          </a:ln>
        </p:spPr>
        <p:txBody>
          <a:bodyPr>
            <a:spAutoFit/>
          </a:bodyPr>
          <a:lstStyle/>
          <a:p>
            <a:r>
              <a:rPr lang="en-US" altLang="zh-TW" sz="1600"/>
              <a:t>             -- INSTALLATION PERIOD</a:t>
            </a:r>
            <a:r>
              <a:rPr lang="en-US" altLang="zh-TW" sz="1600">
                <a:sym typeface="Wingdings" pitchFamily="2" charset="2"/>
              </a:rPr>
              <a:t></a:t>
            </a:r>
            <a:endParaRPr lang="en-US" altLang="zh-TW" sz="1600"/>
          </a:p>
        </p:txBody>
      </p:sp>
      <p:sp>
        <p:nvSpPr>
          <p:cNvPr id="17422" name="Arc 23"/>
          <p:cNvSpPr>
            <a:spLocks/>
          </p:cNvSpPr>
          <p:nvPr/>
        </p:nvSpPr>
        <p:spPr bwMode="auto">
          <a:xfrm flipV="1">
            <a:off x="658813" y="4687888"/>
            <a:ext cx="2592387" cy="620712"/>
          </a:xfrm>
          <a:custGeom>
            <a:avLst/>
            <a:gdLst>
              <a:gd name="T0" fmla="*/ 0 w 21600"/>
              <a:gd name="T1" fmla="*/ 0 h 23255"/>
              <a:gd name="T2" fmla="*/ 2147483647 w 21600"/>
              <a:gd name="T3" fmla="*/ 2147483647 h 23255"/>
              <a:gd name="T4" fmla="*/ 0 w 21600"/>
              <a:gd name="T5" fmla="*/ 2147483647 h 23255"/>
              <a:gd name="T6" fmla="*/ 0 60000 65536"/>
              <a:gd name="T7" fmla="*/ 0 60000 65536"/>
              <a:gd name="T8" fmla="*/ 0 60000 65536"/>
              <a:gd name="T9" fmla="*/ 0 w 21600"/>
              <a:gd name="T10" fmla="*/ 0 h 23255"/>
              <a:gd name="T11" fmla="*/ 21600 w 21600"/>
              <a:gd name="T12" fmla="*/ 23255 h 23255"/>
            </a:gdLst>
            <a:ahLst/>
            <a:cxnLst>
              <a:cxn ang="T6">
                <a:pos x="T0" y="T1"/>
              </a:cxn>
              <a:cxn ang="T7">
                <a:pos x="T2" y="T3"/>
              </a:cxn>
              <a:cxn ang="T8">
                <a:pos x="T4" y="T5"/>
              </a:cxn>
            </a:cxnLst>
            <a:rect l="T9" t="T10" r="T11" b="T12"/>
            <a:pathLst>
              <a:path w="21600" h="23255" fill="none" extrusionOk="0">
                <a:moveTo>
                  <a:pt x="-1" y="0"/>
                </a:moveTo>
                <a:cubicBezTo>
                  <a:pt x="11929" y="0"/>
                  <a:pt x="21600" y="9670"/>
                  <a:pt x="21600" y="21600"/>
                </a:cubicBezTo>
                <a:cubicBezTo>
                  <a:pt x="21600" y="22152"/>
                  <a:pt x="21578" y="22704"/>
                  <a:pt x="21536" y="23255"/>
                </a:cubicBezTo>
              </a:path>
              <a:path w="21600" h="23255" stroke="0" extrusionOk="0">
                <a:moveTo>
                  <a:pt x="-1" y="0"/>
                </a:moveTo>
                <a:cubicBezTo>
                  <a:pt x="11929" y="0"/>
                  <a:pt x="21600" y="9670"/>
                  <a:pt x="21600" y="21600"/>
                </a:cubicBezTo>
                <a:cubicBezTo>
                  <a:pt x="21600" y="22152"/>
                  <a:pt x="21578" y="22704"/>
                  <a:pt x="21536" y="23255"/>
                </a:cubicBezTo>
                <a:lnTo>
                  <a:pt x="0" y="21600"/>
                </a:lnTo>
                <a:close/>
              </a:path>
            </a:pathLst>
          </a:custGeom>
          <a:noFill/>
          <a:ln w="38100">
            <a:solidFill>
              <a:schemeClr val="tx1"/>
            </a:solidFill>
            <a:round/>
            <a:headEnd/>
            <a:tailEnd/>
          </a:ln>
        </p:spPr>
        <p:txBody>
          <a:bodyPr wrap="none" anchor="ctr"/>
          <a:lstStyle/>
          <a:p>
            <a:endParaRPr lang="zh-TW" altLang="en-US"/>
          </a:p>
        </p:txBody>
      </p:sp>
      <p:sp>
        <p:nvSpPr>
          <p:cNvPr id="17423" name="Freeform 24"/>
          <p:cNvSpPr>
            <a:spLocks/>
          </p:cNvSpPr>
          <p:nvPr/>
        </p:nvSpPr>
        <p:spPr bwMode="auto">
          <a:xfrm>
            <a:off x="3276600" y="3141663"/>
            <a:ext cx="1511300" cy="1584325"/>
          </a:xfrm>
          <a:custGeom>
            <a:avLst/>
            <a:gdLst>
              <a:gd name="T0" fmla="*/ 0 w 1088"/>
              <a:gd name="T1" fmla="*/ 2147483647 h 998"/>
              <a:gd name="T2" fmla="*/ 2147483647 w 1088"/>
              <a:gd name="T3" fmla="*/ 0 h 998"/>
              <a:gd name="T4" fmla="*/ 0 60000 65536"/>
              <a:gd name="T5" fmla="*/ 0 60000 65536"/>
              <a:gd name="T6" fmla="*/ 0 w 1088"/>
              <a:gd name="T7" fmla="*/ 0 h 998"/>
              <a:gd name="T8" fmla="*/ 1088 w 1088"/>
              <a:gd name="T9" fmla="*/ 998 h 998"/>
            </a:gdLst>
            <a:ahLst/>
            <a:cxnLst>
              <a:cxn ang="T4">
                <a:pos x="T0" y="T1"/>
              </a:cxn>
              <a:cxn ang="T5">
                <a:pos x="T2" y="T3"/>
              </a:cxn>
            </a:cxnLst>
            <a:rect l="T6" t="T7" r="T8" b="T9"/>
            <a:pathLst>
              <a:path w="1088" h="998">
                <a:moveTo>
                  <a:pt x="0" y="998"/>
                </a:moveTo>
                <a:cubicBezTo>
                  <a:pt x="453" y="582"/>
                  <a:pt x="907" y="166"/>
                  <a:pt x="1088" y="0"/>
                </a:cubicBezTo>
              </a:path>
            </a:pathLst>
          </a:custGeom>
          <a:noFill/>
          <a:ln w="38100">
            <a:solidFill>
              <a:schemeClr val="tx1"/>
            </a:solidFill>
            <a:round/>
            <a:headEnd/>
            <a:tailEnd/>
          </a:ln>
        </p:spPr>
        <p:txBody>
          <a:bodyPr/>
          <a:lstStyle/>
          <a:p>
            <a:endParaRPr lang="zh-TW" altLang="en-US"/>
          </a:p>
        </p:txBody>
      </p:sp>
      <p:sp>
        <p:nvSpPr>
          <p:cNvPr id="17424" name="Freeform 25"/>
          <p:cNvSpPr>
            <a:spLocks/>
          </p:cNvSpPr>
          <p:nvPr/>
        </p:nvSpPr>
        <p:spPr bwMode="auto">
          <a:xfrm>
            <a:off x="6418263" y="1270000"/>
            <a:ext cx="1363662" cy="431800"/>
          </a:xfrm>
          <a:custGeom>
            <a:avLst/>
            <a:gdLst>
              <a:gd name="T0" fmla="*/ 0 w 828"/>
              <a:gd name="T1" fmla="*/ 2147483647 h 205"/>
              <a:gd name="T2" fmla="*/ 2147483647 w 828"/>
              <a:gd name="T3" fmla="*/ 2147483647 h 205"/>
              <a:gd name="T4" fmla="*/ 2147483647 w 828"/>
              <a:gd name="T5" fmla="*/ 2147483647 h 205"/>
              <a:gd name="T6" fmla="*/ 2147483647 w 828"/>
              <a:gd name="T7" fmla="*/ 2147483647 h 205"/>
              <a:gd name="T8" fmla="*/ 2147483647 w 828"/>
              <a:gd name="T9" fmla="*/ 2147483647 h 205"/>
              <a:gd name="T10" fmla="*/ 0 60000 65536"/>
              <a:gd name="T11" fmla="*/ 0 60000 65536"/>
              <a:gd name="T12" fmla="*/ 0 60000 65536"/>
              <a:gd name="T13" fmla="*/ 0 60000 65536"/>
              <a:gd name="T14" fmla="*/ 0 60000 65536"/>
              <a:gd name="T15" fmla="*/ 0 w 828"/>
              <a:gd name="T16" fmla="*/ 0 h 205"/>
              <a:gd name="T17" fmla="*/ 828 w 828"/>
              <a:gd name="T18" fmla="*/ 205 h 205"/>
            </a:gdLst>
            <a:ahLst/>
            <a:cxnLst>
              <a:cxn ang="T10">
                <a:pos x="T0" y="T1"/>
              </a:cxn>
              <a:cxn ang="T11">
                <a:pos x="T2" y="T3"/>
              </a:cxn>
              <a:cxn ang="T12">
                <a:pos x="T4" y="T5"/>
              </a:cxn>
              <a:cxn ang="T13">
                <a:pos x="T6" y="T7"/>
              </a:cxn>
              <a:cxn ang="T14">
                <a:pos x="T8" y="T9"/>
              </a:cxn>
            </a:cxnLst>
            <a:rect l="T15" t="T16" r="T17" b="T18"/>
            <a:pathLst>
              <a:path w="828" h="205">
                <a:moveTo>
                  <a:pt x="0" y="205"/>
                </a:moveTo>
                <a:cubicBezTo>
                  <a:pt x="13" y="196"/>
                  <a:pt x="34" y="196"/>
                  <a:pt x="43" y="183"/>
                </a:cubicBezTo>
                <a:cubicBezTo>
                  <a:pt x="51" y="172"/>
                  <a:pt x="61" y="119"/>
                  <a:pt x="64" y="118"/>
                </a:cubicBezTo>
                <a:cubicBezTo>
                  <a:pt x="186" y="79"/>
                  <a:pt x="307" y="39"/>
                  <a:pt x="432" y="10"/>
                </a:cubicBezTo>
                <a:cubicBezTo>
                  <a:pt x="475" y="0"/>
                  <a:pt x="811" y="3"/>
                  <a:pt x="828" y="3"/>
                </a:cubicBezTo>
              </a:path>
            </a:pathLst>
          </a:custGeom>
          <a:noFill/>
          <a:ln w="38100">
            <a:solidFill>
              <a:schemeClr val="tx1"/>
            </a:solidFill>
            <a:round/>
            <a:headEnd/>
            <a:tailEnd/>
          </a:ln>
        </p:spPr>
        <p:txBody>
          <a:bodyPr/>
          <a:lstStyle/>
          <a:p>
            <a:endParaRPr lang="zh-TW" altLang="en-US"/>
          </a:p>
        </p:txBody>
      </p:sp>
      <p:sp>
        <p:nvSpPr>
          <p:cNvPr id="17425" name="Line 26"/>
          <p:cNvSpPr>
            <a:spLocks noChangeShapeType="1"/>
          </p:cNvSpPr>
          <p:nvPr/>
        </p:nvSpPr>
        <p:spPr bwMode="auto">
          <a:xfrm>
            <a:off x="7786688" y="1270000"/>
            <a:ext cx="720725" cy="0"/>
          </a:xfrm>
          <a:prstGeom prst="line">
            <a:avLst/>
          </a:prstGeom>
          <a:noFill/>
          <a:ln w="38100">
            <a:solidFill>
              <a:schemeClr val="tx1"/>
            </a:solidFill>
            <a:prstDash val="sysDot"/>
            <a:round/>
            <a:headEnd/>
            <a:tailEnd/>
          </a:ln>
        </p:spPr>
        <p:txBody>
          <a:bodyPr/>
          <a:lstStyle/>
          <a:p>
            <a:endParaRPr lang="zh-TW" altLang="en-US"/>
          </a:p>
        </p:txBody>
      </p:sp>
      <p:sp>
        <p:nvSpPr>
          <p:cNvPr id="17426" name="Line 32"/>
          <p:cNvSpPr>
            <a:spLocks noChangeShapeType="1"/>
          </p:cNvSpPr>
          <p:nvPr/>
        </p:nvSpPr>
        <p:spPr bwMode="auto">
          <a:xfrm flipV="1">
            <a:off x="7812088" y="5372100"/>
            <a:ext cx="0" cy="576263"/>
          </a:xfrm>
          <a:prstGeom prst="line">
            <a:avLst/>
          </a:prstGeom>
          <a:noFill/>
          <a:ln w="50800">
            <a:solidFill>
              <a:schemeClr val="tx1"/>
            </a:solidFill>
            <a:round/>
            <a:headEnd/>
            <a:tailEnd type="triangle" w="med" len="med"/>
          </a:ln>
        </p:spPr>
        <p:txBody>
          <a:bodyPr/>
          <a:lstStyle/>
          <a:p>
            <a:endParaRPr lang="zh-TW" altLang="en-US"/>
          </a:p>
        </p:txBody>
      </p:sp>
      <p:sp>
        <p:nvSpPr>
          <p:cNvPr id="17427" name="Text Box 33"/>
          <p:cNvSpPr txBox="1">
            <a:spLocks noChangeArrowheads="1"/>
          </p:cNvSpPr>
          <p:nvPr/>
        </p:nvSpPr>
        <p:spPr bwMode="auto">
          <a:xfrm>
            <a:off x="7380288" y="5876925"/>
            <a:ext cx="1387475" cy="336550"/>
          </a:xfrm>
          <a:prstGeom prst="rect">
            <a:avLst/>
          </a:prstGeom>
          <a:noFill/>
          <a:ln w="9525">
            <a:noFill/>
            <a:miter lim="800000"/>
            <a:headEnd/>
            <a:tailEnd/>
          </a:ln>
        </p:spPr>
        <p:txBody>
          <a:bodyPr wrap="none">
            <a:spAutoFit/>
          </a:bodyPr>
          <a:lstStyle/>
          <a:p>
            <a:r>
              <a:rPr lang="en-US" altLang="zh-TW" sz="1600"/>
              <a:t>Next Big-bang</a:t>
            </a:r>
          </a:p>
        </p:txBody>
      </p:sp>
      <p:sp>
        <p:nvSpPr>
          <p:cNvPr id="17428" name="Line 34"/>
          <p:cNvSpPr>
            <a:spLocks noChangeShapeType="1"/>
          </p:cNvSpPr>
          <p:nvPr/>
        </p:nvSpPr>
        <p:spPr bwMode="auto">
          <a:xfrm>
            <a:off x="5219700" y="1196975"/>
            <a:ext cx="0" cy="4176713"/>
          </a:xfrm>
          <a:prstGeom prst="line">
            <a:avLst/>
          </a:prstGeom>
          <a:noFill/>
          <a:ln w="25400" cap="rnd">
            <a:solidFill>
              <a:schemeClr val="tx1"/>
            </a:solidFill>
            <a:prstDash val="sysDot"/>
            <a:round/>
            <a:headEnd/>
            <a:tailEnd/>
          </a:ln>
        </p:spPr>
        <p:txBody>
          <a:bodyPr/>
          <a:lstStyle/>
          <a:p>
            <a:endParaRPr lang="zh-TW" altLang="en-US"/>
          </a:p>
        </p:txBody>
      </p:sp>
      <p:sp>
        <p:nvSpPr>
          <p:cNvPr id="17429" name="Line 35"/>
          <p:cNvSpPr>
            <a:spLocks noChangeShapeType="1"/>
          </p:cNvSpPr>
          <p:nvPr/>
        </p:nvSpPr>
        <p:spPr bwMode="auto">
          <a:xfrm flipV="1">
            <a:off x="5219700" y="1700213"/>
            <a:ext cx="1223963" cy="1512887"/>
          </a:xfrm>
          <a:prstGeom prst="line">
            <a:avLst/>
          </a:prstGeom>
          <a:noFill/>
          <a:ln w="38100">
            <a:solidFill>
              <a:schemeClr val="tx1"/>
            </a:solidFill>
            <a:round/>
            <a:headEnd/>
            <a:tailEnd/>
          </a:ln>
        </p:spPr>
        <p:txBody>
          <a:bodyPr/>
          <a:lstStyle/>
          <a:p>
            <a:endParaRPr lang="zh-TW" altLang="en-US"/>
          </a:p>
        </p:txBody>
      </p:sp>
      <p:sp>
        <p:nvSpPr>
          <p:cNvPr id="17430" name="Text Box 36"/>
          <p:cNvSpPr txBox="1">
            <a:spLocks noChangeArrowheads="1"/>
          </p:cNvSpPr>
          <p:nvPr/>
        </p:nvSpPr>
        <p:spPr bwMode="auto">
          <a:xfrm>
            <a:off x="4500563" y="981075"/>
            <a:ext cx="3600450" cy="336550"/>
          </a:xfrm>
          <a:prstGeom prst="rect">
            <a:avLst/>
          </a:prstGeom>
          <a:noFill/>
          <a:ln w="9525">
            <a:noFill/>
            <a:miter lim="800000"/>
            <a:headEnd/>
            <a:tailEnd/>
          </a:ln>
        </p:spPr>
        <p:txBody>
          <a:bodyPr>
            <a:spAutoFit/>
          </a:bodyPr>
          <a:lstStyle/>
          <a:p>
            <a:r>
              <a:rPr lang="en-US" altLang="zh-TW" sz="1600"/>
              <a:t>             -- DEPLOYMENT PERIOD</a:t>
            </a:r>
            <a:r>
              <a:rPr lang="en-US" altLang="zh-TW" sz="1600">
                <a:sym typeface="Wingdings" pitchFamily="2" charset="2"/>
              </a:rPr>
              <a:t></a:t>
            </a:r>
            <a:endParaRPr lang="en-US" altLang="zh-TW" sz="1600"/>
          </a:p>
        </p:txBody>
      </p:sp>
      <p:sp>
        <p:nvSpPr>
          <p:cNvPr id="17431" name="Text Box 37"/>
          <p:cNvSpPr txBox="1">
            <a:spLocks noChangeArrowheads="1"/>
          </p:cNvSpPr>
          <p:nvPr/>
        </p:nvSpPr>
        <p:spPr bwMode="auto">
          <a:xfrm>
            <a:off x="4572000" y="908050"/>
            <a:ext cx="890588" cy="581025"/>
          </a:xfrm>
          <a:prstGeom prst="rect">
            <a:avLst/>
          </a:prstGeom>
          <a:noFill/>
          <a:ln w="9525">
            <a:noFill/>
            <a:miter lim="800000"/>
            <a:headEnd/>
            <a:tailEnd/>
          </a:ln>
        </p:spPr>
        <p:txBody>
          <a:bodyPr wrap="none">
            <a:spAutoFit/>
          </a:bodyPr>
          <a:lstStyle/>
          <a:p>
            <a:r>
              <a:rPr lang="en-US" altLang="zh-TW" sz="1600"/>
              <a:t>Turning </a:t>
            </a:r>
          </a:p>
          <a:p>
            <a:r>
              <a:rPr lang="en-US" altLang="zh-TW" sz="1600"/>
              <a:t>point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9"/>
          <p:cNvSpPr>
            <a:spLocks noChangeArrowheads="1"/>
          </p:cNvSpPr>
          <p:nvPr/>
        </p:nvSpPr>
        <p:spPr bwMode="auto">
          <a:xfrm>
            <a:off x="6300788" y="1557338"/>
            <a:ext cx="2087562" cy="1871662"/>
          </a:xfrm>
          <a:prstGeom prst="ellipse">
            <a:avLst/>
          </a:prstGeom>
          <a:solidFill>
            <a:schemeClr val="bg1"/>
          </a:solidFill>
          <a:ln w="9525">
            <a:solidFill>
              <a:schemeClr val="tx1"/>
            </a:solidFill>
            <a:round/>
            <a:headEnd/>
            <a:tailEnd/>
          </a:ln>
        </p:spPr>
        <p:txBody>
          <a:bodyPr wrap="none" anchor="ctr"/>
          <a:lstStyle/>
          <a:p>
            <a:r>
              <a:rPr lang="en-US" altLang="zh-TW" sz="2000" b="1"/>
              <a:t>MATURITY</a:t>
            </a:r>
          </a:p>
          <a:p>
            <a:r>
              <a:rPr lang="en-US" altLang="zh-TW" sz="1400" b="1"/>
              <a:t>Socio-political split</a:t>
            </a:r>
          </a:p>
          <a:p>
            <a:r>
              <a:rPr lang="en-US" altLang="zh-TW" sz="1200" b="1"/>
              <a:t>Last products and industries</a:t>
            </a:r>
          </a:p>
          <a:p>
            <a:r>
              <a:rPr lang="en-US" altLang="zh-TW" sz="1200" b="1"/>
              <a:t>Market saturation and </a:t>
            </a:r>
          </a:p>
          <a:p>
            <a:r>
              <a:rPr lang="en-US" altLang="zh-TW" sz="1200" b="1"/>
              <a:t>technological maturities</a:t>
            </a:r>
          </a:p>
          <a:p>
            <a:r>
              <a:rPr lang="en-US" altLang="zh-TW" sz="1200" b="1"/>
              <a:t>of main industries</a:t>
            </a:r>
          </a:p>
          <a:p>
            <a:r>
              <a:rPr lang="en-US" altLang="zh-TW" sz="1200" b="1"/>
              <a:t>Disappointment vs. complacency</a:t>
            </a:r>
          </a:p>
        </p:txBody>
      </p:sp>
      <p:sp>
        <p:nvSpPr>
          <p:cNvPr id="18435" name="Oval 26"/>
          <p:cNvSpPr>
            <a:spLocks noChangeArrowheads="1"/>
          </p:cNvSpPr>
          <p:nvPr/>
        </p:nvSpPr>
        <p:spPr bwMode="auto">
          <a:xfrm>
            <a:off x="2987675" y="3357563"/>
            <a:ext cx="2017713" cy="1871662"/>
          </a:xfrm>
          <a:prstGeom prst="ellipse">
            <a:avLst/>
          </a:prstGeom>
          <a:solidFill>
            <a:schemeClr val="bg1"/>
          </a:solidFill>
          <a:ln w="9525">
            <a:solidFill>
              <a:schemeClr val="tx1"/>
            </a:solidFill>
            <a:round/>
            <a:headEnd/>
            <a:tailEnd/>
          </a:ln>
        </p:spPr>
        <p:txBody>
          <a:bodyPr wrap="none" anchor="ctr"/>
          <a:lstStyle/>
          <a:p>
            <a:r>
              <a:rPr lang="en-US" altLang="zh-TW" sz="2000" b="1"/>
              <a:t>FRENZY</a:t>
            </a:r>
          </a:p>
          <a:p>
            <a:r>
              <a:rPr lang="en-US" altLang="zh-TW" sz="1400" b="1"/>
              <a:t>Financial bubble time</a:t>
            </a:r>
          </a:p>
          <a:p>
            <a:r>
              <a:rPr lang="en-US" altLang="zh-TW" sz="1200" b="1"/>
              <a:t>Intensive investment in the revolution</a:t>
            </a:r>
          </a:p>
          <a:p>
            <a:r>
              <a:rPr lang="en-US" altLang="zh-TW" sz="1200" b="1"/>
              <a:t>Decoupling of the whole system</a:t>
            </a:r>
          </a:p>
          <a:p>
            <a:r>
              <a:rPr lang="en-US" altLang="zh-TW" sz="1200" b="1"/>
              <a:t>Polarization of rich and poor</a:t>
            </a:r>
          </a:p>
          <a:p>
            <a:r>
              <a:rPr lang="en-US" altLang="zh-TW" sz="1200" b="1"/>
              <a:t>Gilded Age</a:t>
            </a:r>
          </a:p>
        </p:txBody>
      </p:sp>
      <p:sp>
        <p:nvSpPr>
          <p:cNvPr id="18436" name="Oval 27"/>
          <p:cNvSpPr>
            <a:spLocks noChangeArrowheads="1"/>
          </p:cNvSpPr>
          <p:nvPr/>
        </p:nvSpPr>
        <p:spPr bwMode="auto">
          <a:xfrm>
            <a:off x="4932363" y="2276475"/>
            <a:ext cx="1727200" cy="1800225"/>
          </a:xfrm>
          <a:prstGeom prst="ellipse">
            <a:avLst/>
          </a:prstGeom>
          <a:solidFill>
            <a:schemeClr val="bg1"/>
          </a:solidFill>
          <a:ln w="9525">
            <a:solidFill>
              <a:schemeClr val="tx1"/>
            </a:solidFill>
            <a:round/>
            <a:headEnd/>
            <a:tailEnd/>
          </a:ln>
        </p:spPr>
        <p:txBody>
          <a:bodyPr wrap="none" anchor="ctr"/>
          <a:lstStyle/>
          <a:p>
            <a:r>
              <a:rPr lang="en-US" altLang="zh-TW" sz="2000" b="1"/>
              <a:t>SYNERGY</a:t>
            </a:r>
          </a:p>
          <a:p>
            <a:r>
              <a:rPr lang="en-US" altLang="zh-TW" sz="1400" b="1"/>
              <a:t>Golden Age</a:t>
            </a:r>
          </a:p>
          <a:p>
            <a:r>
              <a:rPr lang="en-US" altLang="zh-TW" sz="1200" b="1"/>
              <a:t>Coherent growth with</a:t>
            </a:r>
          </a:p>
          <a:p>
            <a:r>
              <a:rPr lang="en-US" altLang="zh-TW" sz="1200" b="1"/>
              <a:t>Increasing externities</a:t>
            </a:r>
          </a:p>
          <a:p>
            <a:r>
              <a:rPr lang="en-US" altLang="zh-TW" sz="1200" b="1"/>
              <a:t>Production and employment</a:t>
            </a:r>
          </a:p>
        </p:txBody>
      </p:sp>
      <p:sp>
        <p:nvSpPr>
          <p:cNvPr id="18437" name="Oval 24"/>
          <p:cNvSpPr>
            <a:spLocks noChangeArrowheads="1"/>
          </p:cNvSpPr>
          <p:nvPr/>
        </p:nvSpPr>
        <p:spPr bwMode="auto">
          <a:xfrm>
            <a:off x="1258888" y="4005263"/>
            <a:ext cx="2017712" cy="1871662"/>
          </a:xfrm>
          <a:prstGeom prst="ellipse">
            <a:avLst/>
          </a:prstGeom>
          <a:solidFill>
            <a:schemeClr val="bg1"/>
          </a:solidFill>
          <a:ln w="9525">
            <a:solidFill>
              <a:schemeClr val="tx1"/>
            </a:solidFill>
            <a:round/>
            <a:headEnd/>
            <a:tailEnd/>
          </a:ln>
        </p:spPr>
        <p:txBody>
          <a:bodyPr wrap="none" anchor="ctr"/>
          <a:lstStyle/>
          <a:p>
            <a:endParaRPr lang="en-US" altLang="zh-TW" sz="2000" b="1"/>
          </a:p>
          <a:p>
            <a:r>
              <a:rPr lang="en-US" altLang="zh-TW" sz="2000" b="1"/>
              <a:t>IRRUPTION</a:t>
            </a:r>
          </a:p>
          <a:p>
            <a:r>
              <a:rPr lang="en-US" altLang="zh-TW" sz="1400" b="1"/>
              <a:t>Techno-economic split</a:t>
            </a:r>
          </a:p>
          <a:p>
            <a:r>
              <a:rPr lang="en-US" altLang="zh-TW" sz="1200" b="1"/>
              <a:t>Irruption of the technological </a:t>
            </a:r>
          </a:p>
          <a:p>
            <a:r>
              <a:rPr lang="en-US" altLang="zh-TW" sz="1200" b="1"/>
              <a:t>revolution</a:t>
            </a:r>
          </a:p>
          <a:p>
            <a:r>
              <a:rPr lang="en-US" altLang="zh-TW" sz="1200" b="1"/>
              <a:t>Decline of old industries</a:t>
            </a:r>
          </a:p>
          <a:p>
            <a:r>
              <a:rPr lang="en-US" altLang="zh-TW" sz="1200" b="1"/>
              <a:t>Unemployment</a:t>
            </a:r>
          </a:p>
        </p:txBody>
      </p:sp>
      <p:sp>
        <p:nvSpPr>
          <p:cNvPr id="18438" name="Oval 2" descr="5%"/>
          <p:cNvSpPr>
            <a:spLocks noChangeArrowheads="1"/>
          </p:cNvSpPr>
          <p:nvPr/>
        </p:nvSpPr>
        <p:spPr bwMode="auto">
          <a:xfrm>
            <a:off x="4500563" y="1052513"/>
            <a:ext cx="792162" cy="863600"/>
          </a:xfrm>
          <a:prstGeom prst="ellipse">
            <a:avLst/>
          </a:prstGeom>
          <a:pattFill prst="pct5">
            <a:fgClr>
              <a:schemeClr val="accent1"/>
            </a:fgClr>
            <a:bgClr>
              <a:schemeClr val="bg1"/>
            </a:bgClr>
          </a:pattFill>
          <a:ln w="9525">
            <a:solidFill>
              <a:schemeClr val="tx1"/>
            </a:solidFill>
            <a:round/>
            <a:headEnd/>
            <a:tailEnd/>
          </a:ln>
        </p:spPr>
        <p:txBody>
          <a:bodyPr wrap="none" anchor="ctr"/>
          <a:lstStyle/>
          <a:p>
            <a:endParaRPr lang="zh-TW" altLang="en-US"/>
          </a:p>
        </p:txBody>
      </p:sp>
      <p:sp>
        <p:nvSpPr>
          <p:cNvPr id="18439" name="Rectangle 3"/>
          <p:cNvSpPr>
            <a:spLocks noGrp="1" noChangeArrowheads="1"/>
          </p:cNvSpPr>
          <p:nvPr>
            <p:ph type="title"/>
          </p:nvPr>
        </p:nvSpPr>
        <p:spPr>
          <a:xfrm>
            <a:off x="0" y="188913"/>
            <a:ext cx="9144000" cy="649287"/>
          </a:xfrm>
        </p:spPr>
        <p:txBody>
          <a:bodyPr>
            <a:normAutofit fontScale="90000"/>
          </a:bodyPr>
          <a:lstStyle/>
          <a:p>
            <a:pPr eaLnBrk="1" hangingPunct="1"/>
            <a:r>
              <a:rPr lang="en-US" altLang="zh-TW" sz="3600" smtClean="0"/>
              <a:t>Recurring Phases of Each Great Surge in the Core Countries</a:t>
            </a:r>
          </a:p>
        </p:txBody>
      </p:sp>
      <p:sp>
        <p:nvSpPr>
          <p:cNvPr id="18440" name="Text Box 4"/>
          <p:cNvSpPr txBox="1">
            <a:spLocks noChangeArrowheads="1"/>
          </p:cNvSpPr>
          <p:nvPr/>
        </p:nvSpPr>
        <p:spPr bwMode="auto">
          <a:xfrm>
            <a:off x="6084888" y="6597650"/>
            <a:ext cx="2355850" cy="274638"/>
          </a:xfrm>
          <a:prstGeom prst="rect">
            <a:avLst/>
          </a:prstGeom>
          <a:noFill/>
          <a:ln w="9525">
            <a:noFill/>
            <a:miter lim="800000"/>
            <a:headEnd/>
            <a:tailEnd/>
          </a:ln>
        </p:spPr>
        <p:txBody>
          <a:bodyPr>
            <a:spAutoFit/>
          </a:bodyPr>
          <a:lstStyle/>
          <a:p>
            <a:r>
              <a:rPr lang="en-US" altLang="zh-TW" sz="1200">
                <a:latin typeface="Arial" pitchFamily="34" charset="0"/>
              </a:rPr>
              <a:t>Courtesy of Carlota Perez 2002 </a:t>
            </a:r>
          </a:p>
        </p:txBody>
      </p:sp>
      <p:sp>
        <p:nvSpPr>
          <p:cNvPr id="18441" name="Line 5"/>
          <p:cNvSpPr>
            <a:spLocks noChangeShapeType="1"/>
          </p:cNvSpPr>
          <p:nvPr/>
        </p:nvSpPr>
        <p:spPr bwMode="auto">
          <a:xfrm>
            <a:off x="515938" y="1628775"/>
            <a:ext cx="0" cy="4392613"/>
          </a:xfrm>
          <a:prstGeom prst="line">
            <a:avLst/>
          </a:prstGeom>
          <a:noFill/>
          <a:ln w="50800">
            <a:solidFill>
              <a:schemeClr val="tx1"/>
            </a:solidFill>
            <a:round/>
            <a:headEnd type="stealth" w="med" len="med"/>
            <a:tailEnd/>
          </a:ln>
        </p:spPr>
        <p:txBody>
          <a:bodyPr/>
          <a:lstStyle/>
          <a:p>
            <a:endParaRPr lang="zh-TW" altLang="en-US"/>
          </a:p>
        </p:txBody>
      </p:sp>
      <p:sp>
        <p:nvSpPr>
          <p:cNvPr id="18442" name="Line 6"/>
          <p:cNvSpPr>
            <a:spLocks noChangeShapeType="1"/>
          </p:cNvSpPr>
          <p:nvPr/>
        </p:nvSpPr>
        <p:spPr bwMode="auto">
          <a:xfrm flipH="1">
            <a:off x="515938" y="6021388"/>
            <a:ext cx="7991475" cy="0"/>
          </a:xfrm>
          <a:prstGeom prst="line">
            <a:avLst/>
          </a:prstGeom>
          <a:noFill/>
          <a:ln w="50800">
            <a:solidFill>
              <a:schemeClr val="tx1"/>
            </a:solidFill>
            <a:round/>
            <a:headEnd type="stealth" w="med" len="med"/>
            <a:tailEnd/>
          </a:ln>
        </p:spPr>
        <p:txBody>
          <a:bodyPr/>
          <a:lstStyle/>
          <a:p>
            <a:endParaRPr lang="zh-TW" altLang="en-US"/>
          </a:p>
        </p:txBody>
      </p:sp>
      <p:sp>
        <p:nvSpPr>
          <p:cNvPr id="18443" name="Line 7"/>
          <p:cNvSpPr>
            <a:spLocks noChangeShapeType="1"/>
          </p:cNvSpPr>
          <p:nvPr/>
        </p:nvSpPr>
        <p:spPr bwMode="auto">
          <a:xfrm flipH="1">
            <a:off x="1450975" y="981075"/>
            <a:ext cx="25400" cy="5040313"/>
          </a:xfrm>
          <a:prstGeom prst="line">
            <a:avLst/>
          </a:prstGeom>
          <a:noFill/>
          <a:ln w="25400" cap="rnd">
            <a:solidFill>
              <a:schemeClr val="tx1"/>
            </a:solidFill>
            <a:prstDash val="sysDot"/>
            <a:round/>
            <a:headEnd/>
            <a:tailEnd/>
          </a:ln>
        </p:spPr>
        <p:txBody>
          <a:bodyPr/>
          <a:lstStyle/>
          <a:p>
            <a:endParaRPr lang="zh-TW" altLang="en-US"/>
          </a:p>
        </p:txBody>
      </p:sp>
      <p:sp>
        <p:nvSpPr>
          <p:cNvPr id="18444" name="Line 8"/>
          <p:cNvSpPr>
            <a:spLocks noChangeShapeType="1"/>
          </p:cNvSpPr>
          <p:nvPr/>
        </p:nvSpPr>
        <p:spPr bwMode="auto">
          <a:xfrm flipH="1">
            <a:off x="3108325" y="1123950"/>
            <a:ext cx="23813" cy="5473700"/>
          </a:xfrm>
          <a:prstGeom prst="line">
            <a:avLst/>
          </a:prstGeom>
          <a:noFill/>
          <a:ln w="25400" cap="rnd">
            <a:solidFill>
              <a:schemeClr val="tx1"/>
            </a:solidFill>
            <a:prstDash val="sysDot"/>
            <a:round/>
            <a:headEnd/>
            <a:tailEnd/>
          </a:ln>
        </p:spPr>
        <p:txBody>
          <a:bodyPr/>
          <a:lstStyle/>
          <a:p>
            <a:endParaRPr lang="zh-TW" altLang="en-US"/>
          </a:p>
        </p:txBody>
      </p:sp>
      <p:sp>
        <p:nvSpPr>
          <p:cNvPr id="18445" name="Line 9"/>
          <p:cNvSpPr>
            <a:spLocks noChangeShapeType="1"/>
          </p:cNvSpPr>
          <p:nvPr/>
        </p:nvSpPr>
        <p:spPr bwMode="auto">
          <a:xfrm>
            <a:off x="4643438" y="1123950"/>
            <a:ext cx="1587" cy="4897438"/>
          </a:xfrm>
          <a:prstGeom prst="line">
            <a:avLst/>
          </a:prstGeom>
          <a:noFill/>
          <a:ln w="25400" cap="rnd">
            <a:solidFill>
              <a:schemeClr val="tx1"/>
            </a:solidFill>
            <a:prstDash val="sysDot"/>
            <a:round/>
            <a:headEnd/>
            <a:tailEnd/>
          </a:ln>
        </p:spPr>
        <p:txBody>
          <a:bodyPr/>
          <a:lstStyle/>
          <a:p>
            <a:endParaRPr lang="zh-TW" altLang="en-US"/>
          </a:p>
        </p:txBody>
      </p:sp>
      <p:sp>
        <p:nvSpPr>
          <p:cNvPr id="18446" name="Line 10"/>
          <p:cNvSpPr>
            <a:spLocks noChangeShapeType="1"/>
          </p:cNvSpPr>
          <p:nvPr/>
        </p:nvSpPr>
        <p:spPr bwMode="auto">
          <a:xfrm>
            <a:off x="7740650" y="1196975"/>
            <a:ext cx="1588" cy="5111750"/>
          </a:xfrm>
          <a:prstGeom prst="line">
            <a:avLst/>
          </a:prstGeom>
          <a:noFill/>
          <a:ln w="25400" cap="rnd">
            <a:solidFill>
              <a:schemeClr val="tx1"/>
            </a:solidFill>
            <a:prstDash val="sysDot"/>
            <a:round/>
            <a:headEnd/>
            <a:tailEnd/>
          </a:ln>
        </p:spPr>
        <p:txBody>
          <a:bodyPr/>
          <a:lstStyle/>
          <a:p>
            <a:endParaRPr lang="zh-TW" altLang="en-US"/>
          </a:p>
        </p:txBody>
      </p:sp>
      <p:sp>
        <p:nvSpPr>
          <p:cNvPr id="18447" name="Line 11"/>
          <p:cNvSpPr>
            <a:spLocks noChangeShapeType="1"/>
          </p:cNvSpPr>
          <p:nvPr/>
        </p:nvSpPr>
        <p:spPr bwMode="auto">
          <a:xfrm flipH="1" flipV="1">
            <a:off x="1450975" y="6021388"/>
            <a:ext cx="25400" cy="503237"/>
          </a:xfrm>
          <a:prstGeom prst="line">
            <a:avLst/>
          </a:prstGeom>
          <a:noFill/>
          <a:ln w="50800">
            <a:solidFill>
              <a:schemeClr val="tx1"/>
            </a:solidFill>
            <a:round/>
            <a:headEnd/>
            <a:tailEnd type="triangle" w="med" len="med"/>
          </a:ln>
        </p:spPr>
        <p:txBody>
          <a:bodyPr/>
          <a:lstStyle/>
          <a:p>
            <a:endParaRPr lang="zh-TW" altLang="en-US"/>
          </a:p>
        </p:txBody>
      </p:sp>
      <p:sp>
        <p:nvSpPr>
          <p:cNvPr id="18448" name="Text Box 12"/>
          <p:cNvSpPr txBox="1">
            <a:spLocks noChangeArrowheads="1"/>
          </p:cNvSpPr>
          <p:nvPr/>
        </p:nvSpPr>
        <p:spPr bwMode="auto">
          <a:xfrm>
            <a:off x="1042988" y="6381750"/>
            <a:ext cx="941387" cy="336550"/>
          </a:xfrm>
          <a:prstGeom prst="rect">
            <a:avLst/>
          </a:prstGeom>
          <a:noFill/>
          <a:ln w="9525">
            <a:noFill/>
            <a:miter lim="800000"/>
            <a:headEnd/>
            <a:tailEnd/>
          </a:ln>
        </p:spPr>
        <p:txBody>
          <a:bodyPr wrap="none">
            <a:spAutoFit/>
          </a:bodyPr>
          <a:lstStyle/>
          <a:p>
            <a:r>
              <a:rPr lang="en-US" altLang="zh-TW" sz="1600"/>
              <a:t>Big-bang</a:t>
            </a:r>
          </a:p>
        </p:txBody>
      </p:sp>
      <p:sp>
        <p:nvSpPr>
          <p:cNvPr id="18449" name="Text Box 13"/>
          <p:cNvSpPr txBox="1">
            <a:spLocks noChangeArrowheads="1"/>
          </p:cNvSpPr>
          <p:nvPr/>
        </p:nvSpPr>
        <p:spPr bwMode="auto">
          <a:xfrm>
            <a:off x="1187450" y="1268413"/>
            <a:ext cx="3600450" cy="336550"/>
          </a:xfrm>
          <a:prstGeom prst="rect">
            <a:avLst/>
          </a:prstGeom>
          <a:noFill/>
          <a:ln w="9525">
            <a:noFill/>
            <a:miter lim="800000"/>
            <a:headEnd/>
            <a:tailEnd/>
          </a:ln>
        </p:spPr>
        <p:txBody>
          <a:bodyPr>
            <a:spAutoFit/>
          </a:bodyPr>
          <a:lstStyle/>
          <a:p>
            <a:r>
              <a:rPr lang="en-US" altLang="zh-TW" sz="1600"/>
              <a:t>    --------INSTALLATION PERIOD</a:t>
            </a:r>
            <a:r>
              <a:rPr lang="en-US" altLang="zh-TW" sz="1600">
                <a:sym typeface="Wingdings" pitchFamily="2" charset="2"/>
              </a:rPr>
              <a:t></a:t>
            </a:r>
            <a:endParaRPr lang="en-US" altLang="zh-TW" sz="1600"/>
          </a:p>
        </p:txBody>
      </p:sp>
      <p:sp>
        <p:nvSpPr>
          <p:cNvPr id="18450" name="Arc 14"/>
          <p:cNvSpPr>
            <a:spLocks/>
          </p:cNvSpPr>
          <p:nvPr/>
        </p:nvSpPr>
        <p:spPr bwMode="auto">
          <a:xfrm flipV="1">
            <a:off x="515938" y="5335588"/>
            <a:ext cx="2592387" cy="620712"/>
          </a:xfrm>
          <a:custGeom>
            <a:avLst/>
            <a:gdLst>
              <a:gd name="T0" fmla="*/ 0 w 21600"/>
              <a:gd name="T1" fmla="*/ 0 h 23255"/>
              <a:gd name="T2" fmla="*/ 2147483647 w 21600"/>
              <a:gd name="T3" fmla="*/ 2147483647 h 23255"/>
              <a:gd name="T4" fmla="*/ 0 w 21600"/>
              <a:gd name="T5" fmla="*/ 2147483647 h 23255"/>
              <a:gd name="T6" fmla="*/ 0 60000 65536"/>
              <a:gd name="T7" fmla="*/ 0 60000 65536"/>
              <a:gd name="T8" fmla="*/ 0 60000 65536"/>
              <a:gd name="T9" fmla="*/ 0 w 21600"/>
              <a:gd name="T10" fmla="*/ 0 h 23255"/>
              <a:gd name="T11" fmla="*/ 21600 w 21600"/>
              <a:gd name="T12" fmla="*/ 23255 h 23255"/>
            </a:gdLst>
            <a:ahLst/>
            <a:cxnLst>
              <a:cxn ang="T6">
                <a:pos x="T0" y="T1"/>
              </a:cxn>
              <a:cxn ang="T7">
                <a:pos x="T2" y="T3"/>
              </a:cxn>
              <a:cxn ang="T8">
                <a:pos x="T4" y="T5"/>
              </a:cxn>
            </a:cxnLst>
            <a:rect l="T9" t="T10" r="T11" b="T12"/>
            <a:pathLst>
              <a:path w="21600" h="23255" fill="none" extrusionOk="0">
                <a:moveTo>
                  <a:pt x="-1" y="0"/>
                </a:moveTo>
                <a:cubicBezTo>
                  <a:pt x="11929" y="0"/>
                  <a:pt x="21600" y="9670"/>
                  <a:pt x="21600" y="21600"/>
                </a:cubicBezTo>
                <a:cubicBezTo>
                  <a:pt x="21600" y="22152"/>
                  <a:pt x="21578" y="22704"/>
                  <a:pt x="21536" y="23255"/>
                </a:cubicBezTo>
              </a:path>
              <a:path w="21600" h="23255" stroke="0" extrusionOk="0">
                <a:moveTo>
                  <a:pt x="-1" y="0"/>
                </a:moveTo>
                <a:cubicBezTo>
                  <a:pt x="11929" y="0"/>
                  <a:pt x="21600" y="9670"/>
                  <a:pt x="21600" y="21600"/>
                </a:cubicBezTo>
                <a:cubicBezTo>
                  <a:pt x="21600" y="22152"/>
                  <a:pt x="21578" y="22704"/>
                  <a:pt x="21536" y="23255"/>
                </a:cubicBezTo>
                <a:lnTo>
                  <a:pt x="0" y="21600"/>
                </a:lnTo>
                <a:close/>
              </a:path>
            </a:pathLst>
          </a:custGeom>
          <a:noFill/>
          <a:ln w="38100">
            <a:solidFill>
              <a:schemeClr val="tx1"/>
            </a:solidFill>
            <a:round/>
            <a:headEnd/>
            <a:tailEnd/>
          </a:ln>
        </p:spPr>
        <p:txBody>
          <a:bodyPr wrap="none" anchor="ctr"/>
          <a:lstStyle/>
          <a:p>
            <a:endParaRPr lang="zh-TW" altLang="en-US"/>
          </a:p>
        </p:txBody>
      </p:sp>
      <p:sp>
        <p:nvSpPr>
          <p:cNvPr id="18451" name="Freeform 15"/>
          <p:cNvSpPr>
            <a:spLocks/>
          </p:cNvSpPr>
          <p:nvPr/>
        </p:nvSpPr>
        <p:spPr bwMode="auto">
          <a:xfrm>
            <a:off x="3133725" y="3789363"/>
            <a:ext cx="1511300" cy="1584325"/>
          </a:xfrm>
          <a:custGeom>
            <a:avLst/>
            <a:gdLst>
              <a:gd name="T0" fmla="*/ 0 w 1088"/>
              <a:gd name="T1" fmla="*/ 2147483647 h 998"/>
              <a:gd name="T2" fmla="*/ 2147483647 w 1088"/>
              <a:gd name="T3" fmla="*/ 0 h 998"/>
              <a:gd name="T4" fmla="*/ 0 60000 65536"/>
              <a:gd name="T5" fmla="*/ 0 60000 65536"/>
              <a:gd name="T6" fmla="*/ 0 w 1088"/>
              <a:gd name="T7" fmla="*/ 0 h 998"/>
              <a:gd name="T8" fmla="*/ 1088 w 1088"/>
              <a:gd name="T9" fmla="*/ 998 h 998"/>
            </a:gdLst>
            <a:ahLst/>
            <a:cxnLst>
              <a:cxn ang="T4">
                <a:pos x="T0" y="T1"/>
              </a:cxn>
              <a:cxn ang="T5">
                <a:pos x="T2" y="T3"/>
              </a:cxn>
            </a:cxnLst>
            <a:rect l="T6" t="T7" r="T8" b="T9"/>
            <a:pathLst>
              <a:path w="1088" h="998">
                <a:moveTo>
                  <a:pt x="0" y="998"/>
                </a:moveTo>
                <a:cubicBezTo>
                  <a:pt x="453" y="582"/>
                  <a:pt x="907" y="166"/>
                  <a:pt x="1088" y="0"/>
                </a:cubicBezTo>
              </a:path>
            </a:pathLst>
          </a:custGeom>
          <a:noFill/>
          <a:ln w="38100">
            <a:solidFill>
              <a:schemeClr val="tx1"/>
            </a:solidFill>
            <a:round/>
            <a:headEnd/>
            <a:tailEnd/>
          </a:ln>
        </p:spPr>
        <p:txBody>
          <a:bodyPr/>
          <a:lstStyle/>
          <a:p>
            <a:endParaRPr lang="zh-TW" altLang="en-US"/>
          </a:p>
        </p:txBody>
      </p:sp>
      <p:sp>
        <p:nvSpPr>
          <p:cNvPr id="18452" name="Freeform 16"/>
          <p:cNvSpPr>
            <a:spLocks/>
          </p:cNvSpPr>
          <p:nvPr/>
        </p:nvSpPr>
        <p:spPr bwMode="auto">
          <a:xfrm>
            <a:off x="6275388" y="1916113"/>
            <a:ext cx="1465262" cy="433387"/>
          </a:xfrm>
          <a:custGeom>
            <a:avLst/>
            <a:gdLst>
              <a:gd name="T0" fmla="*/ 0 w 828"/>
              <a:gd name="T1" fmla="*/ 2147483647 h 205"/>
              <a:gd name="T2" fmla="*/ 2147483647 w 828"/>
              <a:gd name="T3" fmla="*/ 2147483647 h 205"/>
              <a:gd name="T4" fmla="*/ 2147483647 w 828"/>
              <a:gd name="T5" fmla="*/ 2147483647 h 205"/>
              <a:gd name="T6" fmla="*/ 2147483647 w 828"/>
              <a:gd name="T7" fmla="*/ 2147483647 h 205"/>
              <a:gd name="T8" fmla="*/ 2147483647 w 828"/>
              <a:gd name="T9" fmla="*/ 2147483647 h 205"/>
              <a:gd name="T10" fmla="*/ 0 60000 65536"/>
              <a:gd name="T11" fmla="*/ 0 60000 65536"/>
              <a:gd name="T12" fmla="*/ 0 60000 65536"/>
              <a:gd name="T13" fmla="*/ 0 60000 65536"/>
              <a:gd name="T14" fmla="*/ 0 60000 65536"/>
              <a:gd name="T15" fmla="*/ 0 w 828"/>
              <a:gd name="T16" fmla="*/ 0 h 205"/>
              <a:gd name="T17" fmla="*/ 828 w 828"/>
              <a:gd name="T18" fmla="*/ 205 h 205"/>
            </a:gdLst>
            <a:ahLst/>
            <a:cxnLst>
              <a:cxn ang="T10">
                <a:pos x="T0" y="T1"/>
              </a:cxn>
              <a:cxn ang="T11">
                <a:pos x="T2" y="T3"/>
              </a:cxn>
              <a:cxn ang="T12">
                <a:pos x="T4" y="T5"/>
              </a:cxn>
              <a:cxn ang="T13">
                <a:pos x="T6" y="T7"/>
              </a:cxn>
              <a:cxn ang="T14">
                <a:pos x="T8" y="T9"/>
              </a:cxn>
            </a:cxnLst>
            <a:rect l="T15" t="T16" r="T17" b="T18"/>
            <a:pathLst>
              <a:path w="828" h="205">
                <a:moveTo>
                  <a:pt x="0" y="205"/>
                </a:moveTo>
                <a:cubicBezTo>
                  <a:pt x="13" y="196"/>
                  <a:pt x="34" y="196"/>
                  <a:pt x="43" y="183"/>
                </a:cubicBezTo>
                <a:cubicBezTo>
                  <a:pt x="51" y="172"/>
                  <a:pt x="61" y="119"/>
                  <a:pt x="64" y="118"/>
                </a:cubicBezTo>
                <a:cubicBezTo>
                  <a:pt x="186" y="79"/>
                  <a:pt x="307" y="39"/>
                  <a:pt x="432" y="10"/>
                </a:cubicBezTo>
                <a:cubicBezTo>
                  <a:pt x="475" y="0"/>
                  <a:pt x="811" y="3"/>
                  <a:pt x="828" y="3"/>
                </a:cubicBezTo>
              </a:path>
            </a:pathLst>
          </a:custGeom>
          <a:noFill/>
          <a:ln w="38100">
            <a:solidFill>
              <a:schemeClr val="tx1"/>
            </a:solidFill>
            <a:round/>
            <a:headEnd/>
            <a:tailEnd/>
          </a:ln>
        </p:spPr>
        <p:txBody>
          <a:bodyPr/>
          <a:lstStyle/>
          <a:p>
            <a:endParaRPr lang="zh-TW" altLang="en-US"/>
          </a:p>
        </p:txBody>
      </p:sp>
      <p:sp>
        <p:nvSpPr>
          <p:cNvPr id="18453" name="Line 17"/>
          <p:cNvSpPr>
            <a:spLocks noChangeShapeType="1"/>
          </p:cNvSpPr>
          <p:nvPr/>
        </p:nvSpPr>
        <p:spPr bwMode="auto">
          <a:xfrm>
            <a:off x="7643813" y="1917700"/>
            <a:ext cx="720725" cy="0"/>
          </a:xfrm>
          <a:prstGeom prst="line">
            <a:avLst/>
          </a:prstGeom>
          <a:noFill/>
          <a:ln w="38100">
            <a:solidFill>
              <a:schemeClr val="tx1"/>
            </a:solidFill>
            <a:prstDash val="sysDot"/>
            <a:round/>
            <a:headEnd/>
            <a:tailEnd/>
          </a:ln>
        </p:spPr>
        <p:txBody>
          <a:bodyPr/>
          <a:lstStyle/>
          <a:p>
            <a:endParaRPr lang="zh-TW" altLang="en-US"/>
          </a:p>
        </p:txBody>
      </p:sp>
      <p:sp>
        <p:nvSpPr>
          <p:cNvPr id="18454" name="Line 18"/>
          <p:cNvSpPr>
            <a:spLocks noChangeShapeType="1"/>
          </p:cNvSpPr>
          <p:nvPr/>
        </p:nvSpPr>
        <p:spPr bwMode="auto">
          <a:xfrm flipV="1">
            <a:off x="7740650" y="5949950"/>
            <a:ext cx="0" cy="503238"/>
          </a:xfrm>
          <a:prstGeom prst="line">
            <a:avLst/>
          </a:prstGeom>
          <a:noFill/>
          <a:ln w="50800">
            <a:solidFill>
              <a:schemeClr val="tx1"/>
            </a:solidFill>
            <a:round/>
            <a:headEnd/>
            <a:tailEnd type="triangle" w="med" len="med"/>
          </a:ln>
        </p:spPr>
        <p:txBody>
          <a:bodyPr/>
          <a:lstStyle/>
          <a:p>
            <a:endParaRPr lang="zh-TW" altLang="en-US"/>
          </a:p>
        </p:txBody>
      </p:sp>
      <p:sp>
        <p:nvSpPr>
          <p:cNvPr id="18455" name="Text Box 19"/>
          <p:cNvSpPr txBox="1">
            <a:spLocks noChangeArrowheads="1"/>
          </p:cNvSpPr>
          <p:nvPr/>
        </p:nvSpPr>
        <p:spPr bwMode="auto">
          <a:xfrm>
            <a:off x="7235825" y="6308725"/>
            <a:ext cx="1387475" cy="336550"/>
          </a:xfrm>
          <a:prstGeom prst="rect">
            <a:avLst/>
          </a:prstGeom>
          <a:noFill/>
          <a:ln w="9525">
            <a:noFill/>
            <a:miter lim="800000"/>
            <a:headEnd/>
            <a:tailEnd/>
          </a:ln>
        </p:spPr>
        <p:txBody>
          <a:bodyPr wrap="none">
            <a:spAutoFit/>
          </a:bodyPr>
          <a:lstStyle/>
          <a:p>
            <a:r>
              <a:rPr lang="en-US" altLang="zh-TW" sz="1600"/>
              <a:t>Next Big-bang</a:t>
            </a:r>
          </a:p>
        </p:txBody>
      </p:sp>
      <p:sp>
        <p:nvSpPr>
          <p:cNvPr id="18456" name="Line 20"/>
          <p:cNvSpPr>
            <a:spLocks noChangeShapeType="1"/>
          </p:cNvSpPr>
          <p:nvPr/>
        </p:nvSpPr>
        <p:spPr bwMode="auto">
          <a:xfrm>
            <a:off x="5076825" y="1052513"/>
            <a:ext cx="0" cy="4968875"/>
          </a:xfrm>
          <a:prstGeom prst="line">
            <a:avLst/>
          </a:prstGeom>
          <a:noFill/>
          <a:ln w="25400" cap="rnd">
            <a:solidFill>
              <a:schemeClr val="tx1"/>
            </a:solidFill>
            <a:prstDash val="sysDot"/>
            <a:round/>
            <a:headEnd/>
            <a:tailEnd/>
          </a:ln>
        </p:spPr>
        <p:txBody>
          <a:bodyPr/>
          <a:lstStyle/>
          <a:p>
            <a:endParaRPr lang="zh-TW" altLang="en-US"/>
          </a:p>
        </p:txBody>
      </p:sp>
      <p:sp>
        <p:nvSpPr>
          <p:cNvPr id="18457" name="Line 21"/>
          <p:cNvSpPr>
            <a:spLocks noChangeShapeType="1"/>
          </p:cNvSpPr>
          <p:nvPr/>
        </p:nvSpPr>
        <p:spPr bwMode="auto">
          <a:xfrm flipV="1">
            <a:off x="5076825" y="2347913"/>
            <a:ext cx="1223963" cy="1512887"/>
          </a:xfrm>
          <a:prstGeom prst="line">
            <a:avLst/>
          </a:prstGeom>
          <a:noFill/>
          <a:ln w="38100">
            <a:solidFill>
              <a:schemeClr val="tx1"/>
            </a:solidFill>
            <a:round/>
            <a:headEnd/>
            <a:tailEnd/>
          </a:ln>
        </p:spPr>
        <p:txBody>
          <a:bodyPr/>
          <a:lstStyle/>
          <a:p>
            <a:endParaRPr lang="zh-TW" altLang="en-US"/>
          </a:p>
        </p:txBody>
      </p:sp>
      <p:sp>
        <p:nvSpPr>
          <p:cNvPr id="18458" name="Text Box 22"/>
          <p:cNvSpPr txBox="1">
            <a:spLocks noChangeArrowheads="1"/>
          </p:cNvSpPr>
          <p:nvPr/>
        </p:nvSpPr>
        <p:spPr bwMode="auto">
          <a:xfrm>
            <a:off x="4500563" y="1268413"/>
            <a:ext cx="3600450" cy="336550"/>
          </a:xfrm>
          <a:prstGeom prst="rect">
            <a:avLst/>
          </a:prstGeom>
          <a:noFill/>
          <a:ln w="9525">
            <a:noFill/>
            <a:miter lim="800000"/>
            <a:headEnd/>
            <a:tailEnd/>
          </a:ln>
        </p:spPr>
        <p:txBody>
          <a:bodyPr>
            <a:spAutoFit/>
          </a:bodyPr>
          <a:lstStyle/>
          <a:p>
            <a:r>
              <a:rPr lang="en-US" altLang="zh-TW" sz="1600"/>
              <a:t>             -- DEPLOYMENT PERIOD</a:t>
            </a:r>
            <a:r>
              <a:rPr lang="en-US" altLang="zh-TW" sz="1600">
                <a:sym typeface="Wingdings" pitchFamily="2" charset="2"/>
              </a:rPr>
              <a:t></a:t>
            </a:r>
            <a:endParaRPr lang="en-US" altLang="zh-TW" sz="1600"/>
          </a:p>
        </p:txBody>
      </p:sp>
      <p:sp>
        <p:nvSpPr>
          <p:cNvPr id="18459" name="Text Box 23"/>
          <p:cNvSpPr txBox="1">
            <a:spLocks noChangeArrowheads="1"/>
          </p:cNvSpPr>
          <p:nvPr/>
        </p:nvSpPr>
        <p:spPr bwMode="auto">
          <a:xfrm>
            <a:off x="4500563" y="1123950"/>
            <a:ext cx="890587" cy="581025"/>
          </a:xfrm>
          <a:prstGeom prst="rect">
            <a:avLst/>
          </a:prstGeom>
          <a:noFill/>
          <a:ln w="9525">
            <a:noFill/>
            <a:miter lim="800000"/>
            <a:headEnd/>
            <a:tailEnd/>
          </a:ln>
        </p:spPr>
        <p:txBody>
          <a:bodyPr wrap="none">
            <a:spAutoFit/>
          </a:bodyPr>
          <a:lstStyle/>
          <a:p>
            <a:r>
              <a:rPr lang="en-US" altLang="zh-TW" sz="1600"/>
              <a:t>Turning </a:t>
            </a:r>
          </a:p>
          <a:p>
            <a:r>
              <a:rPr lang="en-US" altLang="zh-TW" sz="1600"/>
              <a:t>point</a:t>
            </a:r>
          </a:p>
        </p:txBody>
      </p:sp>
      <p:sp>
        <p:nvSpPr>
          <p:cNvPr id="18460" name="Line 28"/>
          <p:cNvSpPr>
            <a:spLocks noChangeShapeType="1"/>
          </p:cNvSpPr>
          <p:nvPr/>
        </p:nvSpPr>
        <p:spPr bwMode="auto">
          <a:xfrm>
            <a:off x="6372225" y="908050"/>
            <a:ext cx="1588" cy="5111750"/>
          </a:xfrm>
          <a:prstGeom prst="line">
            <a:avLst/>
          </a:prstGeom>
          <a:noFill/>
          <a:ln w="25400" cap="rnd">
            <a:solidFill>
              <a:schemeClr val="tx1"/>
            </a:solidFill>
            <a:prstDash val="sysDot"/>
            <a:round/>
            <a:headEnd/>
            <a:tailEnd/>
          </a:ln>
        </p:spPr>
        <p:txBody>
          <a:bodyPr/>
          <a:lstStyle/>
          <a:p>
            <a:endParaRPr lang="zh-TW" altLang="en-US"/>
          </a:p>
        </p:txBody>
      </p:sp>
      <p:sp>
        <p:nvSpPr>
          <p:cNvPr id="18461" name="Line 30"/>
          <p:cNvSpPr>
            <a:spLocks noChangeShapeType="1"/>
          </p:cNvSpPr>
          <p:nvPr/>
        </p:nvSpPr>
        <p:spPr bwMode="auto">
          <a:xfrm flipH="1">
            <a:off x="4500563" y="6021388"/>
            <a:ext cx="142875" cy="360362"/>
          </a:xfrm>
          <a:prstGeom prst="line">
            <a:avLst/>
          </a:prstGeom>
          <a:noFill/>
          <a:ln w="38100">
            <a:solidFill>
              <a:schemeClr val="tx1"/>
            </a:solidFill>
            <a:round/>
            <a:headEnd/>
            <a:tailEnd type="triangle" w="med" len="med"/>
          </a:ln>
        </p:spPr>
        <p:txBody>
          <a:bodyPr/>
          <a:lstStyle/>
          <a:p>
            <a:endParaRPr lang="zh-TW" altLang="en-US"/>
          </a:p>
        </p:txBody>
      </p:sp>
      <p:sp>
        <p:nvSpPr>
          <p:cNvPr id="18462" name="Text Box 31"/>
          <p:cNvSpPr txBox="1">
            <a:spLocks noChangeArrowheads="1"/>
          </p:cNvSpPr>
          <p:nvPr/>
        </p:nvSpPr>
        <p:spPr bwMode="auto">
          <a:xfrm>
            <a:off x="3707905" y="6308725"/>
            <a:ext cx="1018084" cy="336550"/>
          </a:xfrm>
          <a:prstGeom prst="rect">
            <a:avLst/>
          </a:prstGeom>
          <a:noFill/>
          <a:ln w="9525">
            <a:noFill/>
            <a:miter lim="800000"/>
            <a:headEnd/>
            <a:tailEnd/>
          </a:ln>
        </p:spPr>
        <p:txBody>
          <a:bodyPr wrap="square">
            <a:spAutoFit/>
          </a:bodyPr>
          <a:lstStyle/>
          <a:p>
            <a:r>
              <a:rPr lang="en-US" altLang="zh-TW" sz="1600" dirty="0">
                <a:solidFill>
                  <a:srgbClr val="FF3300"/>
                </a:solidFill>
              </a:rPr>
              <a:t>Crash</a:t>
            </a:r>
          </a:p>
        </p:txBody>
      </p:sp>
      <p:sp>
        <p:nvSpPr>
          <p:cNvPr id="18463" name="Line 32"/>
          <p:cNvSpPr>
            <a:spLocks noChangeShapeType="1"/>
          </p:cNvSpPr>
          <p:nvPr/>
        </p:nvSpPr>
        <p:spPr bwMode="auto">
          <a:xfrm flipV="1">
            <a:off x="5076825" y="6021388"/>
            <a:ext cx="0" cy="287337"/>
          </a:xfrm>
          <a:prstGeom prst="line">
            <a:avLst/>
          </a:prstGeom>
          <a:noFill/>
          <a:ln w="38100">
            <a:solidFill>
              <a:schemeClr val="tx1"/>
            </a:solidFill>
            <a:round/>
            <a:headEnd/>
            <a:tailEnd type="triangle" w="med" len="med"/>
          </a:ln>
        </p:spPr>
        <p:txBody>
          <a:bodyPr/>
          <a:lstStyle/>
          <a:p>
            <a:endParaRPr lang="zh-TW" altLang="en-US"/>
          </a:p>
        </p:txBody>
      </p:sp>
      <p:sp>
        <p:nvSpPr>
          <p:cNvPr id="18464" name="Text Box 33"/>
          <p:cNvSpPr txBox="1">
            <a:spLocks noChangeArrowheads="1"/>
          </p:cNvSpPr>
          <p:nvPr/>
        </p:nvSpPr>
        <p:spPr bwMode="auto">
          <a:xfrm>
            <a:off x="4716463" y="6165850"/>
            <a:ext cx="1350962" cy="581025"/>
          </a:xfrm>
          <a:prstGeom prst="rect">
            <a:avLst/>
          </a:prstGeom>
          <a:noFill/>
          <a:ln w="9525">
            <a:noFill/>
            <a:miter lim="800000"/>
            <a:headEnd/>
            <a:tailEnd/>
          </a:ln>
        </p:spPr>
        <p:txBody>
          <a:bodyPr wrap="none">
            <a:spAutoFit/>
          </a:bodyPr>
          <a:lstStyle/>
          <a:p>
            <a:r>
              <a:rPr lang="en-US" altLang="zh-TW" sz="1600"/>
              <a:t>Institutional</a:t>
            </a:r>
          </a:p>
          <a:p>
            <a:r>
              <a:rPr lang="en-US" altLang="zh-TW" sz="1600"/>
              <a:t>recomposition</a:t>
            </a:r>
          </a:p>
        </p:txBody>
      </p:sp>
      <p:sp>
        <p:nvSpPr>
          <p:cNvPr id="18465" name="Freeform 35"/>
          <p:cNvSpPr>
            <a:spLocks/>
          </p:cNvSpPr>
          <p:nvPr/>
        </p:nvSpPr>
        <p:spPr bwMode="auto">
          <a:xfrm>
            <a:off x="549275" y="2217738"/>
            <a:ext cx="1085850" cy="239712"/>
          </a:xfrm>
          <a:custGeom>
            <a:avLst/>
            <a:gdLst>
              <a:gd name="T0" fmla="*/ 0 w 684"/>
              <a:gd name="T1" fmla="*/ 2147483647 h 151"/>
              <a:gd name="T2" fmla="*/ 2147483647 w 684"/>
              <a:gd name="T3" fmla="*/ 2147483647 h 151"/>
              <a:gd name="T4" fmla="*/ 2147483647 w 684"/>
              <a:gd name="T5" fmla="*/ 2147483647 h 151"/>
              <a:gd name="T6" fmla="*/ 2147483647 w 684"/>
              <a:gd name="T7" fmla="*/ 2147483647 h 151"/>
              <a:gd name="T8" fmla="*/ 2147483647 w 684"/>
              <a:gd name="T9" fmla="*/ 2147483647 h 151"/>
              <a:gd name="T10" fmla="*/ 2147483647 w 684"/>
              <a:gd name="T11" fmla="*/ 2147483647 h 151"/>
              <a:gd name="T12" fmla="*/ 2147483647 w 684"/>
              <a:gd name="T13" fmla="*/ 2147483647 h 151"/>
              <a:gd name="T14" fmla="*/ 0 60000 65536"/>
              <a:gd name="T15" fmla="*/ 0 60000 65536"/>
              <a:gd name="T16" fmla="*/ 0 60000 65536"/>
              <a:gd name="T17" fmla="*/ 0 60000 65536"/>
              <a:gd name="T18" fmla="*/ 0 60000 65536"/>
              <a:gd name="T19" fmla="*/ 0 60000 65536"/>
              <a:gd name="T20" fmla="*/ 0 60000 65536"/>
              <a:gd name="T21" fmla="*/ 0 w 684"/>
              <a:gd name="T22" fmla="*/ 0 h 151"/>
              <a:gd name="T23" fmla="*/ 684 w 684"/>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151">
                <a:moveTo>
                  <a:pt x="0" y="151"/>
                </a:moveTo>
                <a:cubicBezTo>
                  <a:pt x="22" y="144"/>
                  <a:pt x="21" y="147"/>
                  <a:pt x="36" y="129"/>
                </a:cubicBezTo>
                <a:cubicBezTo>
                  <a:pt x="38" y="126"/>
                  <a:pt x="57" y="95"/>
                  <a:pt x="64" y="93"/>
                </a:cubicBezTo>
                <a:cubicBezTo>
                  <a:pt x="87" y="87"/>
                  <a:pt x="112" y="88"/>
                  <a:pt x="136" y="86"/>
                </a:cubicBezTo>
                <a:cubicBezTo>
                  <a:pt x="179" y="58"/>
                  <a:pt x="201" y="64"/>
                  <a:pt x="259" y="57"/>
                </a:cubicBezTo>
                <a:cubicBezTo>
                  <a:pt x="346" y="47"/>
                  <a:pt x="430" y="35"/>
                  <a:pt x="518" y="29"/>
                </a:cubicBezTo>
                <a:cubicBezTo>
                  <a:pt x="600" y="0"/>
                  <a:pt x="546" y="14"/>
                  <a:pt x="684" y="14"/>
                </a:cubicBezTo>
              </a:path>
            </a:pathLst>
          </a:custGeom>
          <a:noFill/>
          <a:ln w="38100">
            <a:solidFill>
              <a:schemeClr val="tx1"/>
            </a:solidFill>
            <a:round/>
            <a:headEnd/>
            <a:tailEnd/>
          </a:ln>
        </p:spPr>
        <p:txBody>
          <a:bodyPr/>
          <a:lstStyle/>
          <a:p>
            <a:endParaRPr lang="zh-TW" altLang="en-US"/>
          </a:p>
        </p:txBody>
      </p:sp>
      <p:sp>
        <p:nvSpPr>
          <p:cNvPr id="18466" name="Line 36"/>
          <p:cNvSpPr>
            <a:spLocks noChangeShapeType="1"/>
          </p:cNvSpPr>
          <p:nvPr/>
        </p:nvSpPr>
        <p:spPr bwMode="auto">
          <a:xfrm flipV="1">
            <a:off x="1692275" y="2133600"/>
            <a:ext cx="1584325" cy="71438"/>
          </a:xfrm>
          <a:prstGeom prst="line">
            <a:avLst/>
          </a:prstGeom>
          <a:noFill/>
          <a:ln w="38100">
            <a:solidFill>
              <a:schemeClr val="tx1"/>
            </a:solidFill>
            <a:prstDash val="sysDot"/>
            <a:round/>
            <a:headEnd/>
            <a:tailEnd/>
          </a:ln>
        </p:spPr>
        <p:txBody>
          <a:bodyPr/>
          <a:lstStyle/>
          <a:p>
            <a:endParaRPr lang="zh-TW" altLang="en-US"/>
          </a:p>
        </p:txBody>
      </p:sp>
      <p:sp>
        <p:nvSpPr>
          <p:cNvPr id="18467" name="Text Box 37"/>
          <p:cNvSpPr txBox="1">
            <a:spLocks noChangeArrowheads="1"/>
          </p:cNvSpPr>
          <p:nvPr/>
        </p:nvSpPr>
        <p:spPr bwMode="auto">
          <a:xfrm>
            <a:off x="1042988" y="2205038"/>
            <a:ext cx="2101850" cy="366712"/>
          </a:xfrm>
          <a:prstGeom prst="rect">
            <a:avLst/>
          </a:prstGeom>
          <a:noFill/>
          <a:ln w="9525">
            <a:noFill/>
            <a:miter lim="800000"/>
            <a:headEnd/>
            <a:tailEnd/>
          </a:ln>
        </p:spPr>
        <p:txBody>
          <a:bodyPr wrap="none">
            <a:spAutoFit/>
          </a:bodyPr>
          <a:lstStyle/>
          <a:p>
            <a:r>
              <a:rPr lang="en-US" altLang="zh-TW" sz="1800"/>
              <a:t>Previous Great surge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altLang="zh-TW" sz="3600" smtClean="0"/>
              <a:t>The Irruption Phase:</a:t>
            </a:r>
            <a:br>
              <a:rPr lang="en-US" altLang="zh-TW" sz="3600" smtClean="0"/>
            </a:br>
            <a:r>
              <a:rPr lang="en-US" altLang="zh-TW" sz="3600" smtClean="0"/>
              <a:t>A Time for Technology</a:t>
            </a:r>
          </a:p>
        </p:txBody>
      </p:sp>
      <p:sp>
        <p:nvSpPr>
          <p:cNvPr id="19459" name="Rectangle 3"/>
          <p:cNvSpPr>
            <a:spLocks noGrp="1" noChangeArrowheads="1"/>
          </p:cNvSpPr>
          <p:nvPr>
            <p:ph idx="1"/>
          </p:nvPr>
        </p:nvSpPr>
        <p:spPr/>
        <p:txBody>
          <a:bodyPr/>
          <a:lstStyle/>
          <a:p>
            <a:pPr eaLnBrk="1" hangingPunct="1">
              <a:lnSpc>
                <a:spcPct val="90000"/>
              </a:lnSpc>
            </a:pPr>
            <a:r>
              <a:rPr lang="en-US" altLang="zh-TW" sz="2400" smtClean="0"/>
              <a:t>It begins with the big-bang of the technological revolution amidst a world threatened with stagnation, as in Britain in the 1830s and 1870s or the USA in the 1970s.</a:t>
            </a:r>
          </a:p>
          <a:p>
            <a:pPr eaLnBrk="1" hangingPunct="1">
              <a:lnSpc>
                <a:spcPct val="90000"/>
              </a:lnSpc>
            </a:pPr>
            <a:r>
              <a:rPr lang="en-US" altLang="zh-TW" sz="2400" smtClean="0"/>
              <a:t>This period is marked by increasing unemployment stemming from various sources, ranging from economic stagnation, through rationalization efforts, to technological replacement. – The world seems to be falling apart and the old behaviors and polices are impotent to save it.</a:t>
            </a:r>
          </a:p>
          <a:p>
            <a:pPr eaLnBrk="1" hangingPunct="1">
              <a:lnSpc>
                <a:spcPct val="90000"/>
              </a:lnSpc>
            </a:pPr>
            <a:r>
              <a:rPr lang="en-US" altLang="zh-TW" sz="2400" smtClean="0"/>
              <a:t>Meanwhile, the new entrepreneurs are gradually articulating the new ideas and successful behaviors into a new best-practice frontier that serves as the guiding model or techno-economic paradigm.</a:t>
            </a:r>
          </a:p>
          <a:p>
            <a:pPr eaLnBrk="1" hangingPunct="1">
              <a:lnSpc>
                <a:spcPct val="90000"/>
              </a:lnSpc>
              <a:buFontTx/>
              <a:buNone/>
            </a:pPr>
            <a:endParaRPr lang="en-US" altLang="zh-TW"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altLang="zh-TW" sz="3600" smtClean="0"/>
              <a:t>The Frenzy Phase:</a:t>
            </a:r>
            <a:br>
              <a:rPr lang="en-US" altLang="zh-TW" sz="3600" smtClean="0"/>
            </a:br>
            <a:r>
              <a:rPr lang="en-US" altLang="zh-TW" sz="3600" smtClean="0"/>
              <a:t>A Time for Finance</a:t>
            </a:r>
          </a:p>
        </p:txBody>
      </p:sp>
      <p:sp>
        <p:nvSpPr>
          <p:cNvPr id="20483" name="Rectangle 3"/>
          <p:cNvSpPr>
            <a:spLocks noGrp="1" noChangeArrowheads="1"/>
          </p:cNvSpPr>
          <p:nvPr>
            <p:ph idx="1"/>
          </p:nvPr>
        </p:nvSpPr>
        <p:spPr/>
        <p:txBody>
          <a:bodyPr/>
          <a:lstStyle/>
          <a:p>
            <a:pPr eaLnBrk="1" hangingPunct="1">
              <a:lnSpc>
                <a:spcPct val="90000"/>
              </a:lnSpc>
            </a:pPr>
            <a:r>
              <a:rPr lang="en-US" altLang="zh-TW" sz="2000" smtClean="0"/>
              <a:t>A phase characterized by very strong centrifugal trends in society at large – a small but growing portion at the top is rich and getting richer while there is deterioration and growing outright poverty at the bottom </a:t>
            </a:r>
          </a:p>
          <a:p>
            <a:pPr eaLnBrk="1" hangingPunct="1">
              <a:lnSpc>
                <a:spcPct val="90000"/>
              </a:lnSpc>
            </a:pPr>
            <a:r>
              <a:rPr lang="en-US" altLang="zh-TW" sz="2000" smtClean="0"/>
              <a:t>A time of speculation, corruption and unashamed love of wealth – ‘The Gilded Age’ which appears of shinning prosperity and its socially insensitive inside of base metal</a:t>
            </a:r>
          </a:p>
          <a:p>
            <a:pPr eaLnBrk="1" hangingPunct="1">
              <a:lnSpc>
                <a:spcPct val="90000"/>
              </a:lnSpc>
            </a:pPr>
            <a:r>
              <a:rPr lang="en-US" altLang="zh-TW" sz="2000" smtClean="0"/>
              <a:t>Frenzy phase is also one of intense exploration of all the possibilities opened up by the technological revolution – though bold and diversified trial and error investment</a:t>
            </a:r>
          </a:p>
          <a:p>
            <a:pPr eaLnBrk="1" hangingPunct="1">
              <a:lnSpc>
                <a:spcPct val="90000"/>
              </a:lnSpc>
            </a:pPr>
            <a:r>
              <a:rPr lang="en-US" altLang="zh-TW" sz="2000" smtClean="0"/>
              <a:t>A phase of fierce ‘free’ free competition with tremendous excess money poured into the infrastructure (e.g. canal mania, railway mania, Internet mania), often leading to overinvestment that might not fulfill expectations – a sort of gambling economy with asset inflation in the stock market, looking like a miraculous multiplication of wealth </a:t>
            </a:r>
            <a:r>
              <a:rPr lang="en-US" altLang="zh-TW" sz="2000" smtClean="0">
                <a:sym typeface="Wingdings" pitchFamily="2" charset="2"/>
              </a:rPr>
              <a:t> so late Frenzy phase becomes “Financial Bubble time”  Recession time</a:t>
            </a:r>
            <a:endParaRPr lang="en-US" altLang="zh-TW" sz="2000" smtClean="0"/>
          </a:p>
          <a:p>
            <a:pPr eaLnBrk="1" hangingPunct="1">
              <a:lnSpc>
                <a:spcPct val="90000"/>
              </a:lnSpc>
            </a:pPr>
            <a:endParaRPr lang="en-US" altLang="zh-TW"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188913"/>
            <a:ext cx="8229600" cy="865187"/>
          </a:xfrm>
        </p:spPr>
        <p:txBody>
          <a:bodyPr>
            <a:normAutofit/>
          </a:bodyPr>
          <a:lstStyle/>
          <a:p>
            <a:r>
              <a:rPr lang="en-US" altLang="zh-TW" sz="4400" dirty="0" smtClean="0">
                <a:solidFill>
                  <a:srgbClr val="173CD7"/>
                </a:solidFill>
              </a:rPr>
              <a:t>Outline</a:t>
            </a:r>
          </a:p>
        </p:txBody>
      </p:sp>
      <p:sp>
        <p:nvSpPr>
          <p:cNvPr id="3075" name="Rectangle 3"/>
          <p:cNvSpPr>
            <a:spLocks noGrp="1" noChangeArrowheads="1"/>
          </p:cNvSpPr>
          <p:nvPr>
            <p:ph idx="1"/>
          </p:nvPr>
        </p:nvSpPr>
        <p:spPr>
          <a:xfrm>
            <a:off x="468313" y="1125538"/>
            <a:ext cx="8229600" cy="5280025"/>
          </a:xfrm>
        </p:spPr>
        <p:txBody>
          <a:bodyPr>
            <a:normAutofit/>
          </a:bodyPr>
          <a:lstStyle/>
          <a:p>
            <a:pPr>
              <a:lnSpc>
                <a:spcPct val="80000"/>
              </a:lnSpc>
            </a:pPr>
            <a:r>
              <a:rPr lang="en-US" altLang="zh-TW" dirty="0" err="1" smtClean="0">
                <a:latin typeface="+mj-lt"/>
              </a:rPr>
              <a:t>Kondratiev</a:t>
            </a:r>
            <a:r>
              <a:rPr lang="en-US" altLang="zh-TW" dirty="0" smtClean="0">
                <a:latin typeface="+mj-lt"/>
              </a:rPr>
              <a:t> Wave</a:t>
            </a:r>
          </a:p>
          <a:p>
            <a:pPr>
              <a:lnSpc>
                <a:spcPct val="80000"/>
              </a:lnSpc>
            </a:pPr>
            <a:r>
              <a:rPr lang="en-US" altLang="zh-TW" dirty="0" smtClean="0">
                <a:latin typeface="+mj-lt"/>
              </a:rPr>
              <a:t>Big Pictures of Carlota Perez’s: : The Dynamics of Bubbles and Golden Ages</a:t>
            </a:r>
          </a:p>
          <a:p>
            <a:pPr>
              <a:lnSpc>
                <a:spcPct val="80000"/>
              </a:lnSpc>
            </a:pPr>
            <a:r>
              <a:rPr lang="en-US" altLang="zh-TW" dirty="0" smtClean="0">
                <a:latin typeface="+mj-lt"/>
              </a:rPr>
              <a:t>Video Course: Prof Carlota Perez</a:t>
            </a:r>
          </a:p>
          <a:p>
            <a:pPr lvl="1">
              <a:lnSpc>
                <a:spcPct val="80000"/>
              </a:lnSpc>
            </a:pPr>
            <a:r>
              <a:rPr lang="en-US" altLang="zh-TW" dirty="0" smtClean="0">
                <a:hlinkClick r:id="rId2"/>
              </a:rPr>
              <a:t>https://www.youtube.com/watch?v=X43shMedAy8</a:t>
            </a:r>
            <a:endParaRPr lang="en-US" altLang="zh-TW" dirty="0" smtClean="0">
              <a:latin typeface="+mj-lt"/>
            </a:endParaRPr>
          </a:p>
          <a:p>
            <a:pPr lvl="1">
              <a:lnSpc>
                <a:spcPct val="80000"/>
              </a:lnSpc>
            </a:pPr>
            <a:r>
              <a:rPr lang="en-US" altLang="zh-TW" dirty="0" smtClean="0">
                <a:hlinkClick r:id="rId3"/>
              </a:rPr>
              <a:t>http://www.youtube.com/watch?v=k8S0OSxWmuo&amp;list=UUX6QveqMpgeaEIPJvndQ90Q&amp;index=1&amp;feature=plcp</a:t>
            </a:r>
            <a:endParaRPr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52400"/>
            <a:ext cx="8424862" cy="838200"/>
          </a:xfrm>
        </p:spPr>
        <p:txBody>
          <a:bodyPr>
            <a:normAutofit fontScale="90000"/>
          </a:bodyPr>
          <a:lstStyle/>
          <a:p>
            <a:pPr eaLnBrk="1" hangingPunct="1"/>
            <a:r>
              <a:rPr lang="en-US" altLang="zh-TW" sz="3600" smtClean="0"/>
              <a:t>The Turning Point:</a:t>
            </a:r>
            <a:br>
              <a:rPr lang="en-US" altLang="zh-TW" sz="3600" smtClean="0"/>
            </a:br>
            <a:r>
              <a:rPr lang="en-US" altLang="zh-TW" sz="3600" smtClean="0"/>
              <a:t>Rethinking and Rerouting Development</a:t>
            </a:r>
          </a:p>
        </p:txBody>
      </p:sp>
      <p:sp>
        <p:nvSpPr>
          <p:cNvPr id="21507" name="Rectangle 3"/>
          <p:cNvSpPr>
            <a:spLocks noGrp="1" noChangeArrowheads="1"/>
          </p:cNvSpPr>
          <p:nvPr>
            <p:ph idx="1"/>
          </p:nvPr>
        </p:nvSpPr>
        <p:spPr/>
        <p:txBody>
          <a:bodyPr/>
          <a:lstStyle/>
          <a:p>
            <a:pPr eaLnBrk="1" hangingPunct="1">
              <a:lnSpc>
                <a:spcPct val="80000"/>
              </a:lnSpc>
            </a:pPr>
            <a:r>
              <a:rPr lang="en-US" altLang="zh-TW" sz="2000" smtClean="0"/>
              <a:t>A process of contextual change to move the economy from a Frenzy mode, shaped by financial criteria, to a Synergy mode, solidly based on growing production capabilities</a:t>
            </a:r>
          </a:p>
          <a:p>
            <a:pPr lvl="1" eaLnBrk="1" hangingPunct="1">
              <a:lnSpc>
                <a:spcPct val="80000"/>
              </a:lnSpc>
            </a:pPr>
            <a:r>
              <a:rPr lang="en-US" altLang="zh-TW" sz="1800" smtClean="0"/>
              <a:t>e.g. Bretton Woods meetings, enabling the orderly international Deployment of the fourth surge</a:t>
            </a:r>
          </a:p>
          <a:p>
            <a:pPr lvl="1" eaLnBrk="1" hangingPunct="1">
              <a:lnSpc>
                <a:spcPct val="80000"/>
              </a:lnSpc>
            </a:pPr>
            <a:r>
              <a:rPr lang="en-US" altLang="zh-TW" sz="1800" smtClean="0"/>
              <a:t>e.g. The repeal of the Corn Laws in Britain, facilitating the Synergy of the second</a:t>
            </a:r>
          </a:p>
          <a:p>
            <a:pPr eaLnBrk="1" hangingPunct="1">
              <a:lnSpc>
                <a:spcPct val="80000"/>
              </a:lnSpc>
            </a:pPr>
            <a:r>
              <a:rPr lang="en-US" altLang="zh-TW" sz="2000" smtClean="0"/>
              <a:t>The turning point has to do with the balance between individual and social interests within capitalism – it is the swing of the pendulum from the extreme individualism of Frenzy to giving greater attention to collective well being, usually through the regulatory intervention of the state and civil societies</a:t>
            </a:r>
          </a:p>
          <a:p>
            <a:pPr eaLnBrk="1" hangingPunct="1">
              <a:lnSpc>
                <a:spcPct val="80000"/>
              </a:lnSpc>
            </a:pPr>
            <a:r>
              <a:rPr lang="en-US" altLang="zh-TW" sz="2000" smtClean="0"/>
              <a:t>The unsustainable structural tensions that build up the economy and society, especially during Frenzy, must be overcome by a recomposition of the conditions for growth and development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152400"/>
            <a:ext cx="8424862" cy="838200"/>
          </a:xfrm>
        </p:spPr>
        <p:txBody>
          <a:bodyPr>
            <a:normAutofit fontScale="90000"/>
          </a:bodyPr>
          <a:lstStyle/>
          <a:p>
            <a:pPr eaLnBrk="1" hangingPunct="1"/>
            <a:r>
              <a:rPr lang="en-US" altLang="zh-TW" sz="3600" smtClean="0"/>
              <a:t>The Synergy Phase:</a:t>
            </a:r>
            <a:br>
              <a:rPr lang="en-US" altLang="zh-TW" sz="3600" smtClean="0"/>
            </a:br>
            <a:r>
              <a:rPr lang="en-US" altLang="zh-TW" sz="3600" smtClean="0"/>
              <a:t>A Time for Production</a:t>
            </a:r>
          </a:p>
        </p:txBody>
      </p:sp>
      <p:sp>
        <p:nvSpPr>
          <p:cNvPr id="22531" name="Rectangle 3"/>
          <p:cNvSpPr>
            <a:spLocks noGrp="1" noChangeArrowheads="1"/>
          </p:cNvSpPr>
          <p:nvPr>
            <p:ph idx="1"/>
          </p:nvPr>
        </p:nvSpPr>
        <p:spPr/>
        <p:txBody>
          <a:bodyPr/>
          <a:lstStyle/>
          <a:p>
            <a:pPr eaLnBrk="1" hangingPunct="1">
              <a:lnSpc>
                <a:spcPct val="80000"/>
              </a:lnSpc>
            </a:pPr>
            <a:r>
              <a:rPr lang="en-US" altLang="zh-TW" sz="2400" smtClean="0"/>
              <a:t>Synergy is the early half of the deployment period.  This phase can be the true ‘Golden Age’</a:t>
            </a:r>
          </a:p>
          <a:p>
            <a:pPr lvl="1" eaLnBrk="1" hangingPunct="1">
              <a:lnSpc>
                <a:spcPct val="80000"/>
              </a:lnSpc>
            </a:pPr>
            <a:r>
              <a:rPr lang="en-US" altLang="zh-TW" sz="2000" smtClean="0"/>
              <a:t>e.g. Victorian England after the Great exhibition</a:t>
            </a:r>
          </a:p>
          <a:p>
            <a:pPr lvl="1" eaLnBrk="1" hangingPunct="1">
              <a:lnSpc>
                <a:spcPct val="80000"/>
              </a:lnSpc>
            </a:pPr>
            <a:r>
              <a:rPr lang="en-US" altLang="zh-TW" sz="2000" smtClean="0"/>
              <a:t>e.g. America after the Second World War</a:t>
            </a:r>
          </a:p>
          <a:p>
            <a:pPr eaLnBrk="1" hangingPunct="1">
              <a:lnSpc>
                <a:spcPct val="80000"/>
              </a:lnSpc>
            </a:pPr>
            <a:r>
              <a:rPr lang="en-US" altLang="zh-TW" sz="2400" smtClean="0"/>
              <a:t>A mode of growth based on social cohesiveness, moral principles are in force, ideas of confidence flourish and business is satisfied about its positive social role – it’s a time of advance in labor laws and other measures for social protection of the weak, a time for income redistribution in one form or another, leading to enlarged consumption markets. It’s above all the reign of the ‘middle class’. Fast and easy millionaires are rare, though investment and work lead to persistent accumulation of wealth. “ Production is the key word in this phase”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52400"/>
            <a:ext cx="8424862" cy="838200"/>
          </a:xfrm>
        </p:spPr>
        <p:txBody>
          <a:bodyPr>
            <a:normAutofit fontScale="90000"/>
          </a:bodyPr>
          <a:lstStyle/>
          <a:p>
            <a:pPr eaLnBrk="1" hangingPunct="1"/>
            <a:r>
              <a:rPr lang="en-US" altLang="zh-TW" sz="3600" smtClean="0"/>
              <a:t>The Maturity Phase:</a:t>
            </a:r>
            <a:br>
              <a:rPr lang="en-US" altLang="zh-TW" sz="3600" smtClean="0"/>
            </a:br>
            <a:r>
              <a:rPr lang="en-US" altLang="zh-TW" sz="3600" smtClean="0"/>
              <a:t>A Time for Questioning Complacency</a:t>
            </a:r>
          </a:p>
        </p:txBody>
      </p:sp>
      <p:sp>
        <p:nvSpPr>
          <p:cNvPr id="23555" name="Rectangle 3"/>
          <p:cNvSpPr>
            <a:spLocks noGrp="1" noChangeArrowheads="1"/>
          </p:cNvSpPr>
          <p:nvPr>
            <p:ph idx="1"/>
          </p:nvPr>
        </p:nvSpPr>
        <p:spPr/>
        <p:txBody>
          <a:bodyPr/>
          <a:lstStyle/>
          <a:p>
            <a:pPr eaLnBrk="1" hangingPunct="1">
              <a:lnSpc>
                <a:spcPct val="80000"/>
              </a:lnSpc>
            </a:pPr>
            <a:r>
              <a:rPr lang="en-US" altLang="zh-TW" sz="2800" smtClean="0"/>
              <a:t>All the signs of prosperity and success are still around. Those who reaped the full benefits of the ‘golden age’ continue to hold on to their belief in the virtues of the system and to proclaim eternal and unstoppable progress, in a complacent blindness, which could be called the ‘Great Society Syndrome’</a:t>
            </a:r>
          </a:p>
          <a:p>
            <a:pPr eaLnBrk="1" hangingPunct="1">
              <a:lnSpc>
                <a:spcPct val="80000"/>
              </a:lnSpc>
            </a:pPr>
            <a:r>
              <a:rPr lang="en-US" altLang="zh-TW" sz="2800" smtClean="0"/>
              <a:t>Markets are saturating and technologies maturing, therefore profits begin to feel the productivity constriction, leads to concentration through mergers or acquisitions, as well as export drives and migration of activities to less-saturated markets abroad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altLang="zh-TW" sz="3600" smtClean="0"/>
              <a:t>Approximate Timeline of Each Great Surge of Development</a:t>
            </a:r>
          </a:p>
        </p:txBody>
      </p:sp>
      <p:pic>
        <p:nvPicPr>
          <p:cNvPr id="24579" name="Picture 3"/>
          <p:cNvPicPr>
            <a:picLocks noChangeAspect="1" noChangeArrowheads="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24580" name="Line 4"/>
          <p:cNvSpPr>
            <a:spLocks noChangeShapeType="1"/>
          </p:cNvSpPr>
          <p:nvPr/>
        </p:nvSpPr>
        <p:spPr bwMode="auto">
          <a:xfrm>
            <a:off x="5364163" y="1557338"/>
            <a:ext cx="142875" cy="0"/>
          </a:xfrm>
          <a:prstGeom prst="line">
            <a:avLst/>
          </a:prstGeom>
          <a:noFill/>
          <a:ln w="22225">
            <a:solidFill>
              <a:schemeClr val="tx1"/>
            </a:solidFill>
            <a:round/>
            <a:headEnd/>
            <a:tailEnd/>
          </a:ln>
        </p:spPr>
        <p:txBody>
          <a:bodyPr/>
          <a:lstStyle/>
          <a:p>
            <a:endParaRPr lang="zh-TW" altLang="en-US"/>
          </a:p>
        </p:txBody>
      </p:sp>
      <p:sp>
        <p:nvSpPr>
          <p:cNvPr id="24581" name="Text Box 5"/>
          <p:cNvSpPr txBox="1">
            <a:spLocks noChangeArrowheads="1"/>
          </p:cNvSpPr>
          <p:nvPr/>
        </p:nvSpPr>
        <p:spPr bwMode="auto">
          <a:xfrm>
            <a:off x="2987675" y="1966913"/>
            <a:ext cx="968375" cy="457200"/>
          </a:xfrm>
          <a:prstGeom prst="rect">
            <a:avLst/>
          </a:prstGeom>
          <a:noFill/>
          <a:ln w="9525">
            <a:noFill/>
            <a:miter lim="800000"/>
            <a:headEnd/>
            <a:tailEnd/>
          </a:ln>
        </p:spPr>
        <p:txBody>
          <a:bodyPr wrap="none">
            <a:spAutoFit/>
          </a:bodyPr>
          <a:lstStyle/>
          <a:p>
            <a:r>
              <a:rPr lang="en-US" altLang="zh-TW" sz="1200" b="1">
                <a:solidFill>
                  <a:srgbClr val="FF3300"/>
                </a:solidFill>
              </a:rPr>
              <a:t>(1770s and </a:t>
            </a:r>
          </a:p>
          <a:p>
            <a:r>
              <a:rPr lang="en-US" altLang="zh-TW" sz="1200" b="1">
                <a:solidFill>
                  <a:srgbClr val="FF3300"/>
                </a:solidFill>
              </a:rPr>
              <a:t>early 1980s)</a:t>
            </a:r>
          </a:p>
        </p:txBody>
      </p:sp>
      <p:sp>
        <p:nvSpPr>
          <p:cNvPr id="24582" name="Text Box 6"/>
          <p:cNvSpPr txBox="1">
            <a:spLocks noChangeArrowheads="1"/>
          </p:cNvSpPr>
          <p:nvPr/>
        </p:nvSpPr>
        <p:spPr bwMode="auto">
          <a:xfrm>
            <a:off x="4140200" y="1916113"/>
            <a:ext cx="1223963" cy="639762"/>
          </a:xfrm>
          <a:prstGeom prst="rect">
            <a:avLst/>
          </a:prstGeom>
          <a:solidFill>
            <a:srgbClr val="6699FF"/>
          </a:solidFill>
          <a:ln w="9525">
            <a:noFill/>
            <a:miter lim="800000"/>
            <a:headEnd/>
            <a:tailEnd/>
          </a:ln>
        </p:spPr>
        <p:txBody>
          <a:bodyPr>
            <a:spAutoFit/>
          </a:bodyPr>
          <a:lstStyle/>
          <a:p>
            <a:r>
              <a:rPr lang="en-US" altLang="zh-TW" sz="1200" b="1">
                <a:solidFill>
                  <a:srgbClr val="FF3300"/>
                </a:solidFill>
              </a:rPr>
              <a:t>(late 1780s and early 1790)</a:t>
            </a:r>
          </a:p>
          <a:p>
            <a:r>
              <a:rPr lang="en-US" altLang="zh-TW" sz="1200" b="1">
                <a:solidFill>
                  <a:srgbClr val="FF3300"/>
                </a:solidFill>
              </a:rPr>
              <a:t> </a:t>
            </a:r>
          </a:p>
        </p:txBody>
      </p:sp>
      <p:sp>
        <p:nvSpPr>
          <p:cNvPr id="24583" name="Text Box 8"/>
          <p:cNvSpPr txBox="1">
            <a:spLocks noChangeArrowheads="1"/>
          </p:cNvSpPr>
          <p:nvPr/>
        </p:nvSpPr>
        <p:spPr bwMode="auto">
          <a:xfrm>
            <a:off x="5292725" y="2060575"/>
            <a:ext cx="819150" cy="274638"/>
          </a:xfrm>
          <a:prstGeom prst="rect">
            <a:avLst/>
          </a:prstGeom>
          <a:noFill/>
          <a:ln w="9525">
            <a:noFill/>
            <a:miter lim="800000"/>
            <a:headEnd/>
            <a:tailEnd/>
          </a:ln>
        </p:spPr>
        <p:txBody>
          <a:bodyPr>
            <a:spAutoFit/>
          </a:bodyPr>
          <a:lstStyle/>
          <a:p>
            <a:r>
              <a:rPr lang="en-US" altLang="zh-TW" sz="1200" b="1">
                <a:solidFill>
                  <a:srgbClr val="FF3300"/>
                </a:solidFill>
              </a:rPr>
              <a:t>1793-97</a:t>
            </a:r>
          </a:p>
        </p:txBody>
      </p:sp>
      <p:sp>
        <p:nvSpPr>
          <p:cNvPr id="24584" name="Text Box 9"/>
          <p:cNvSpPr txBox="1">
            <a:spLocks noChangeArrowheads="1"/>
          </p:cNvSpPr>
          <p:nvPr/>
        </p:nvSpPr>
        <p:spPr bwMode="auto">
          <a:xfrm>
            <a:off x="5292725" y="2924175"/>
            <a:ext cx="819150" cy="274638"/>
          </a:xfrm>
          <a:prstGeom prst="rect">
            <a:avLst/>
          </a:prstGeom>
          <a:noFill/>
          <a:ln w="9525">
            <a:noFill/>
            <a:miter lim="800000"/>
            <a:headEnd/>
            <a:tailEnd/>
          </a:ln>
        </p:spPr>
        <p:txBody>
          <a:bodyPr>
            <a:spAutoFit/>
          </a:bodyPr>
          <a:lstStyle/>
          <a:p>
            <a:r>
              <a:rPr lang="en-US" altLang="zh-TW" sz="1200" b="1">
                <a:solidFill>
                  <a:srgbClr val="FF3300"/>
                </a:solidFill>
              </a:rPr>
              <a:t>1848-50</a:t>
            </a:r>
          </a:p>
        </p:txBody>
      </p:sp>
      <p:sp>
        <p:nvSpPr>
          <p:cNvPr id="24585" name="Text Box 10"/>
          <p:cNvSpPr txBox="1">
            <a:spLocks noChangeArrowheads="1"/>
          </p:cNvSpPr>
          <p:nvPr/>
        </p:nvSpPr>
        <p:spPr bwMode="auto">
          <a:xfrm>
            <a:off x="5292725" y="3789363"/>
            <a:ext cx="819150" cy="274637"/>
          </a:xfrm>
          <a:prstGeom prst="rect">
            <a:avLst/>
          </a:prstGeom>
          <a:noFill/>
          <a:ln w="9525">
            <a:noFill/>
            <a:miter lim="800000"/>
            <a:headEnd/>
            <a:tailEnd/>
          </a:ln>
        </p:spPr>
        <p:txBody>
          <a:bodyPr>
            <a:spAutoFit/>
          </a:bodyPr>
          <a:lstStyle/>
          <a:p>
            <a:r>
              <a:rPr lang="en-US" altLang="zh-TW" sz="1200" b="1">
                <a:solidFill>
                  <a:srgbClr val="FF3300"/>
                </a:solidFill>
              </a:rPr>
              <a:t>1893-95</a:t>
            </a:r>
          </a:p>
        </p:txBody>
      </p:sp>
      <p:sp>
        <p:nvSpPr>
          <p:cNvPr id="24586" name="Oval 12"/>
          <p:cNvSpPr>
            <a:spLocks noChangeArrowheads="1"/>
          </p:cNvSpPr>
          <p:nvPr/>
        </p:nvSpPr>
        <p:spPr bwMode="auto">
          <a:xfrm>
            <a:off x="5292725" y="4365625"/>
            <a:ext cx="719138" cy="1008063"/>
          </a:xfrm>
          <a:prstGeom prst="ellipse">
            <a:avLst/>
          </a:prstGeom>
          <a:solidFill>
            <a:schemeClr val="bg1"/>
          </a:solidFill>
          <a:ln w="9525">
            <a:solidFill>
              <a:schemeClr val="tx1"/>
            </a:solidFill>
            <a:round/>
            <a:headEnd/>
            <a:tailEnd/>
          </a:ln>
        </p:spPr>
        <p:txBody>
          <a:bodyPr wrap="none" anchor="ctr"/>
          <a:lstStyle/>
          <a:p>
            <a:pPr algn="ctr"/>
            <a:r>
              <a:rPr lang="en-US" altLang="zh-TW" sz="1200" b="1">
                <a:solidFill>
                  <a:srgbClr val="FF3300"/>
                </a:solidFill>
              </a:rPr>
              <a:t>Europe</a:t>
            </a:r>
          </a:p>
          <a:p>
            <a:pPr algn="ctr"/>
            <a:r>
              <a:rPr lang="en-US" altLang="zh-TW" sz="1200" b="1">
                <a:solidFill>
                  <a:srgbClr val="FF3300"/>
                </a:solidFill>
              </a:rPr>
              <a:t>1929-33</a:t>
            </a:r>
          </a:p>
          <a:p>
            <a:pPr algn="ctr"/>
            <a:r>
              <a:rPr lang="en-US" altLang="zh-TW" sz="1200" b="1">
                <a:solidFill>
                  <a:srgbClr val="FF3300"/>
                </a:solidFill>
              </a:rPr>
              <a:t>USA</a:t>
            </a:r>
          </a:p>
          <a:p>
            <a:pPr algn="ctr"/>
            <a:r>
              <a:rPr lang="en-US" altLang="zh-TW" sz="1200" b="1">
                <a:solidFill>
                  <a:srgbClr val="FF3300"/>
                </a:solidFill>
              </a:rPr>
              <a:t>1929-43</a:t>
            </a:r>
          </a:p>
        </p:txBody>
      </p:sp>
      <p:sp>
        <p:nvSpPr>
          <p:cNvPr id="24587" name="Oval 13"/>
          <p:cNvSpPr>
            <a:spLocks noChangeArrowheads="1"/>
          </p:cNvSpPr>
          <p:nvPr/>
        </p:nvSpPr>
        <p:spPr bwMode="auto">
          <a:xfrm>
            <a:off x="5364163" y="5445125"/>
            <a:ext cx="647700" cy="720725"/>
          </a:xfrm>
          <a:prstGeom prst="ellipse">
            <a:avLst/>
          </a:prstGeom>
          <a:solidFill>
            <a:schemeClr val="bg1"/>
          </a:solidFill>
          <a:ln w="9525">
            <a:solidFill>
              <a:schemeClr val="tx1"/>
            </a:solidFill>
            <a:round/>
            <a:headEnd/>
            <a:tailEnd/>
          </a:ln>
        </p:spPr>
        <p:txBody>
          <a:bodyPr wrap="none" anchor="ctr"/>
          <a:lstStyle/>
          <a:p>
            <a:pPr algn="ctr"/>
            <a:r>
              <a:rPr lang="en-US" altLang="zh-TW" sz="1200" b="1">
                <a:solidFill>
                  <a:srgbClr val="FF3300"/>
                </a:solidFill>
              </a:rPr>
              <a:t>2001-?</a:t>
            </a:r>
          </a:p>
        </p:txBody>
      </p:sp>
      <p:sp>
        <p:nvSpPr>
          <p:cNvPr id="24588" name="Text Box 14"/>
          <p:cNvSpPr txBox="1">
            <a:spLocks noChangeArrowheads="1"/>
          </p:cNvSpPr>
          <p:nvPr/>
        </p:nvSpPr>
        <p:spPr bwMode="auto">
          <a:xfrm>
            <a:off x="6011863" y="1916113"/>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(1798-1812)</a:t>
            </a:r>
          </a:p>
        </p:txBody>
      </p:sp>
      <p:sp>
        <p:nvSpPr>
          <p:cNvPr id="24589" name="Text Box 15"/>
          <p:cNvSpPr txBox="1">
            <a:spLocks noChangeArrowheads="1"/>
          </p:cNvSpPr>
          <p:nvPr/>
        </p:nvSpPr>
        <p:spPr bwMode="auto">
          <a:xfrm>
            <a:off x="7164388" y="1844675"/>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(1813-1829)</a:t>
            </a:r>
          </a:p>
        </p:txBody>
      </p:sp>
      <p:sp>
        <p:nvSpPr>
          <p:cNvPr id="24590" name="Text Box 16"/>
          <p:cNvSpPr txBox="1">
            <a:spLocks noChangeArrowheads="1"/>
          </p:cNvSpPr>
          <p:nvPr/>
        </p:nvSpPr>
        <p:spPr bwMode="auto">
          <a:xfrm>
            <a:off x="6011863" y="27813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(1850-1857)</a:t>
            </a:r>
          </a:p>
        </p:txBody>
      </p:sp>
      <p:sp>
        <p:nvSpPr>
          <p:cNvPr id="24591" name="Text Box 17"/>
          <p:cNvSpPr txBox="1">
            <a:spLocks noChangeArrowheads="1"/>
          </p:cNvSpPr>
          <p:nvPr/>
        </p:nvSpPr>
        <p:spPr bwMode="auto">
          <a:xfrm>
            <a:off x="7164388" y="2708275"/>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(1857-1873)</a:t>
            </a:r>
          </a:p>
        </p:txBody>
      </p:sp>
      <p:sp>
        <p:nvSpPr>
          <p:cNvPr id="24592" name="Text Box 18"/>
          <p:cNvSpPr txBox="1">
            <a:spLocks noChangeArrowheads="1"/>
          </p:cNvSpPr>
          <p:nvPr/>
        </p:nvSpPr>
        <p:spPr bwMode="auto">
          <a:xfrm>
            <a:off x="2987675" y="2924175"/>
            <a:ext cx="649288" cy="274638"/>
          </a:xfrm>
          <a:prstGeom prst="rect">
            <a:avLst/>
          </a:prstGeom>
          <a:noFill/>
          <a:ln w="9525">
            <a:noFill/>
            <a:miter lim="800000"/>
            <a:headEnd/>
            <a:tailEnd/>
          </a:ln>
        </p:spPr>
        <p:txBody>
          <a:bodyPr wrap="none">
            <a:spAutoFit/>
          </a:bodyPr>
          <a:lstStyle/>
          <a:p>
            <a:r>
              <a:rPr lang="en-US" altLang="zh-TW" sz="1200" b="1">
                <a:solidFill>
                  <a:srgbClr val="FF3300"/>
                </a:solidFill>
              </a:rPr>
              <a:t>(1830s)</a:t>
            </a:r>
          </a:p>
        </p:txBody>
      </p:sp>
      <p:sp>
        <p:nvSpPr>
          <p:cNvPr id="24593" name="Text Box 19"/>
          <p:cNvSpPr txBox="1">
            <a:spLocks noChangeArrowheads="1"/>
          </p:cNvSpPr>
          <p:nvPr/>
        </p:nvSpPr>
        <p:spPr bwMode="auto">
          <a:xfrm>
            <a:off x="4356100" y="2708275"/>
            <a:ext cx="649288" cy="274638"/>
          </a:xfrm>
          <a:prstGeom prst="rect">
            <a:avLst/>
          </a:prstGeom>
          <a:noFill/>
          <a:ln w="9525">
            <a:noFill/>
            <a:miter lim="800000"/>
            <a:headEnd/>
            <a:tailEnd/>
          </a:ln>
        </p:spPr>
        <p:txBody>
          <a:bodyPr wrap="none">
            <a:spAutoFit/>
          </a:bodyPr>
          <a:lstStyle/>
          <a:p>
            <a:r>
              <a:rPr lang="en-US" altLang="zh-TW" sz="1200" b="1">
                <a:solidFill>
                  <a:srgbClr val="FF3300"/>
                </a:solidFill>
              </a:rPr>
              <a:t>(1840s)</a:t>
            </a:r>
          </a:p>
        </p:txBody>
      </p:sp>
      <p:sp>
        <p:nvSpPr>
          <p:cNvPr id="24594" name="Text Box 20"/>
          <p:cNvSpPr txBox="1">
            <a:spLocks noChangeArrowheads="1"/>
          </p:cNvSpPr>
          <p:nvPr/>
        </p:nvSpPr>
        <p:spPr bwMode="auto">
          <a:xfrm>
            <a:off x="2987675" y="36449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(1875-1884)</a:t>
            </a:r>
          </a:p>
        </p:txBody>
      </p:sp>
      <p:sp>
        <p:nvSpPr>
          <p:cNvPr id="24595" name="Text Box 21"/>
          <p:cNvSpPr txBox="1">
            <a:spLocks noChangeArrowheads="1"/>
          </p:cNvSpPr>
          <p:nvPr/>
        </p:nvSpPr>
        <p:spPr bwMode="auto">
          <a:xfrm>
            <a:off x="4067175" y="40767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(1884-1893)</a:t>
            </a:r>
          </a:p>
        </p:txBody>
      </p:sp>
      <p:sp>
        <p:nvSpPr>
          <p:cNvPr id="24596" name="Text Box 22"/>
          <p:cNvSpPr txBox="1">
            <a:spLocks noChangeArrowheads="1"/>
          </p:cNvSpPr>
          <p:nvPr/>
        </p:nvSpPr>
        <p:spPr bwMode="auto">
          <a:xfrm>
            <a:off x="5940425" y="3500438"/>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(1895-1907)</a:t>
            </a:r>
          </a:p>
        </p:txBody>
      </p:sp>
      <p:sp>
        <p:nvSpPr>
          <p:cNvPr id="24597" name="Text Box 23"/>
          <p:cNvSpPr txBox="1">
            <a:spLocks noChangeArrowheads="1"/>
          </p:cNvSpPr>
          <p:nvPr/>
        </p:nvSpPr>
        <p:spPr bwMode="auto">
          <a:xfrm>
            <a:off x="7235825" y="36449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(1908-1918)</a:t>
            </a:r>
          </a:p>
        </p:txBody>
      </p:sp>
      <p:sp>
        <p:nvSpPr>
          <p:cNvPr id="24598" name="Text Box 24"/>
          <p:cNvSpPr txBox="1">
            <a:spLocks noChangeArrowheads="1"/>
          </p:cNvSpPr>
          <p:nvPr/>
        </p:nvSpPr>
        <p:spPr bwMode="auto">
          <a:xfrm>
            <a:off x="2987675" y="45085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(1908-1920)</a:t>
            </a:r>
          </a:p>
        </p:txBody>
      </p:sp>
      <p:sp>
        <p:nvSpPr>
          <p:cNvPr id="24599" name="Text Box 25"/>
          <p:cNvSpPr txBox="1">
            <a:spLocks noChangeArrowheads="1"/>
          </p:cNvSpPr>
          <p:nvPr/>
        </p:nvSpPr>
        <p:spPr bwMode="auto">
          <a:xfrm>
            <a:off x="4211638" y="4437063"/>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(1920-1929)</a:t>
            </a:r>
          </a:p>
        </p:txBody>
      </p:sp>
      <p:sp>
        <p:nvSpPr>
          <p:cNvPr id="24600" name="Text Box 26"/>
          <p:cNvSpPr txBox="1">
            <a:spLocks noChangeArrowheads="1"/>
          </p:cNvSpPr>
          <p:nvPr/>
        </p:nvSpPr>
        <p:spPr bwMode="auto">
          <a:xfrm>
            <a:off x="6011863" y="4437063"/>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(1943-1959)</a:t>
            </a:r>
          </a:p>
        </p:txBody>
      </p:sp>
      <p:sp>
        <p:nvSpPr>
          <p:cNvPr id="24601" name="Text Box 27"/>
          <p:cNvSpPr txBox="1">
            <a:spLocks noChangeArrowheads="1"/>
          </p:cNvSpPr>
          <p:nvPr/>
        </p:nvSpPr>
        <p:spPr bwMode="auto">
          <a:xfrm>
            <a:off x="7235825" y="4508500"/>
            <a:ext cx="946150" cy="274638"/>
          </a:xfrm>
          <a:prstGeom prst="rect">
            <a:avLst/>
          </a:prstGeom>
          <a:noFill/>
          <a:ln w="9525">
            <a:noFill/>
            <a:miter lim="800000"/>
            <a:headEnd/>
            <a:tailEnd/>
          </a:ln>
        </p:spPr>
        <p:txBody>
          <a:bodyPr wrap="none">
            <a:spAutoFit/>
          </a:bodyPr>
          <a:lstStyle/>
          <a:p>
            <a:r>
              <a:rPr lang="en-US" altLang="zh-TW" sz="1200" b="1">
                <a:solidFill>
                  <a:srgbClr val="FF3300"/>
                </a:solidFill>
              </a:rPr>
              <a:t>(1960-1974)</a:t>
            </a:r>
          </a:p>
        </p:txBody>
      </p:sp>
      <p:sp>
        <p:nvSpPr>
          <p:cNvPr id="24602" name="Text Box 28"/>
          <p:cNvSpPr txBox="1">
            <a:spLocks noChangeArrowheads="1"/>
          </p:cNvSpPr>
          <p:nvPr/>
        </p:nvSpPr>
        <p:spPr bwMode="auto">
          <a:xfrm>
            <a:off x="2987675" y="5373688"/>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(1971-1987)</a:t>
            </a:r>
          </a:p>
        </p:txBody>
      </p:sp>
      <p:sp>
        <p:nvSpPr>
          <p:cNvPr id="24603" name="Text Box 29"/>
          <p:cNvSpPr txBox="1">
            <a:spLocks noChangeArrowheads="1"/>
          </p:cNvSpPr>
          <p:nvPr/>
        </p:nvSpPr>
        <p:spPr bwMode="auto">
          <a:xfrm>
            <a:off x="4211638" y="5300663"/>
            <a:ext cx="946150" cy="274637"/>
          </a:xfrm>
          <a:prstGeom prst="rect">
            <a:avLst/>
          </a:prstGeom>
          <a:noFill/>
          <a:ln w="9525">
            <a:noFill/>
            <a:miter lim="800000"/>
            <a:headEnd/>
            <a:tailEnd/>
          </a:ln>
        </p:spPr>
        <p:txBody>
          <a:bodyPr wrap="none">
            <a:spAutoFit/>
          </a:bodyPr>
          <a:lstStyle/>
          <a:p>
            <a:r>
              <a:rPr lang="en-US" altLang="zh-TW" sz="1200" b="1">
                <a:solidFill>
                  <a:srgbClr val="FF3300"/>
                </a:solidFill>
              </a:rPr>
              <a:t>(1987-2001)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925" y="152400"/>
            <a:ext cx="9001125" cy="838200"/>
          </a:xfrm>
        </p:spPr>
        <p:txBody>
          <a:bodyPr>
            <a:normAutofit fontScale="90000"/>
          </a:bodyPr>
          <a:lstStyle/>
          <a:p>
            <a:pPr eaLnBrk="1" hangingPunct="1"/>
            <a:r>
              <a:rPr lang="en-US" altLang="zh-TW" sz="3600" smtClean="0"/>
              <a:t>Geographic Outspreading of Technologies as They Mature (USA case)</a:t>
            </a:r>
          </a:p>
        </p:txBody>
      </p:sp>
      <p:graphicFrame>
        <p:nvGraphicFramePr>
          <p:cNvPr id="231483" name="Group 59"/>
          <p:cNvGraphicFramePr>
            <a:graphicFrameLocks noGrp="1"/>
          </p:cNvGraphicFramePr>
          <p:nvPr>
            <p:ph type="tbl" idx="1"/>
          </p:nvPr>
        </p:nvGraphicFramePr>
        <p:xfrm>
          <a:off x="1187450" y="4005263"/>
          <a:ext cx="6985000" cy="2079626"/>
        </p:xfrm>
        <a:graphic>
          <a:graphicData uri="http://schemas.openxmlformats.org/drawingml/2006/table">
            <a:tbl>
              <a:tblPr/>
              <a:tblGrid>
                <a:gridCol w="1296988"/>
                <a:gridCol w="1295400"/>
                <a:gridCol w="1439862"/>
                <a:gridCol w="1368425"/>
                <a:gridCol w="1584325"/>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Arial" charset="0"/>
                          <a:ea typeface="新細明體" pitchFamily="18" charset="-120"/>
                        </a:rPr>
                        <a:t>Phase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Arial" charset="0"/>
                          <a:ea typeface="新細明體" pitchFamily="18" charset="-120"/>
                        </a:rPr>
                        <a:t>Phase II</a:t>
                      </a:r>
                      <a:endParaRPr kumimoji="1" lang="en-US" altLang="zh-TW" sz="2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Arial" charset="0"/>
                          <a:ea typeface="新細明體" pitchFamily="18" charset="-120"/>
                        </a:rPr>
                        <a:t>Phase III</a:t>
                      </a:r>
                      <a:endParaRPr kumimoji="1" lang="en-US" altLang="zh-TW" sz="2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Arial" charset="0"/>
                          <a:ea typeface="新細明體" pitchFamily="18" charset="-120"/>
                        </a:rPr>
                        <a:t>Phase IV</a:t>
                      </a:r>
                      <a:endParaRPr kumimoji="1" lang="en-US" altLang="zh-TW" sz="2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Arial" charset="0"/>
                          <a:ea typeface="新細明體" pitchFamily="18" charset="-120"/>
                        </a:rPr>
                        <a:t>Phase V</a:t>
                      </a:r>
                      <a:endParaRPr kumimoji="1" lang="en-US" altLang="zh-TW" sz="28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All production in USA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Production started in Europe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Europe exports to LDCs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Europe exports to USA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LDCs exports to USA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 Exports to many countries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 Exports mostly to LDCs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 Exports to LDCs displaced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4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03" name="Line 4"/>
          <p:cNvSpPr>
            <a:spLocks noChangeShapeType="1"/>
          </p:cNvSpPr>
          <p:nvPr/>
        </p:nvSpPr>
        <p:spPr bwMode="auto">
          <a:xfrm>
            <a:off x="1187450" y="1412875"/>
            <a:ext cx="0" cy="2663825"/>
          </a:xfrm>
          <a:prstGeom prst="line">
            <a:avLst/>
          </a:prstGeom>
          <a:noFill/>
          <a:ln w="38100">
            <a:solidFill>
              <a:schemeClr val="tx1"/>
            </a:solidFill>
            <a:round/>
            <a:headEnd/>
            <a:tailEnd/>
          </a:ln>
        </p:spPr>
        <p:txBody>
          <a:bodyPr/>
          <a:lstStyle/>
          <a:p>
            <a:endParaRPr lang="zh-TW" altLang="en-US"/>
          </a:p>
        </p:txBody>
      </p:sp>
      <p:sp>
        <p:nvSpPr>
          <p:cNvPr id="25604" name="Line 5"/>
          <p:cNvSpPr>
            <a:spLocks noChangeShapeType="1"/>
          </p:cNvSpPr>
          <p:nvPr/>
        </p:nvSpPr>
        <p:spPr bwMode="auto">
          <a:xfrm>
            <a:off x="1187450" y="2708275"/>
            <a:ext cx="6985000" cy="0"/>
          </a:xfrm>
          <a:prstGeom prst="line">
            <a:avLst/>
          </a:prstGeom>
          <a:noFill/>
          <a:ln w="38100">
            <a:solidFill>
              <a:schemeClr val="tx1"/>
            </a:solidFill>
            <a:round/>
            <a:headEnd/>
            <a:tailEnd/>
          </a:ln>
        </p:spPr>
        <p:txBody>
          <a:bodyPr/>
          <a:lstStyle/>
          <a:p>
            <a:endParaRPr lang="zh-TW" altLang="en-US"/>
          </a:p>
        </p:txBody>
      </p:sp>
      <p:sp>
        <p:nvSpPr>
          <p:cNvPr id="25605" name="Line 6"/>
          <p:cNvSpPr>
            <a:spLocks noChangeShapeType="1"/>
          </p:cNvSpPr>
          <p:nvPr/>
        </p:nvSpPr>
        <p:spPr bwMode="auto">
          <a:xfrm>
            <a:off x="2484438" y="2565400"/>
            <a:ext cx="0" cy="287338"/>
          </a:xfrm>
          <a:prstGeom prst="line">
            <a:avLst/>
          </a:prstGeom>
          <a:noFill/>
          <a:ln w="38100">
            <a:solidFill>
              <a:schemeClr val="tx1"/>
            </a:solidFill>
            <a:round/>
            <a:headEnd/>
            <a:tailEnd/>
          </a:ln>
        </p:spPr>
        <p:txBody>
          <a:bodyPr/>
          <a:lstStyle/>
          <a:p>
            <a:endParaRPr lang="zh-TW" altLang="en-US"/>
          </a:p>
        </p:txBody>
      </p:sp>
      <p:sp>
        <p:nvSpPr>
          <p:cNvPr id="25606" name="Line 7"/>
          <p:cNvSpPr>
            <a:spLocks noChangeShapeType="1"/>
          </p:cNvSpPr>
          <p:nvPr/>
        </p:nvSpPr>
        <p:spPr bwMode="auto">
          <a:xfrm>
            <a:off x="3779838" y="2565400"/>
            <a:ext cx="0" cy="287338"/>
          </a:xfrm>
          <a:prstGeom prst="line">
            <a:avLst/>
          </a:prstGeom>
          <a:noFill/>
          <a:ln w="38100">
            <a:solidFill>
              <a:schemeClr val="tx1"/>
            </a:solidFill>
            <a:round/>
            <a:headEnd/>
            <a:tailEnd/>
          </a:ln>
        </p:spPr>
        <p:txBody>
          <a:bodyPr/>
          <a:lstStyle/>
          <a:p>
            <a:endParaRPr lang="zh-TW" altLang="en-US"/>
          </a:p>
        </p:txBody>
      </p:sp>
      <p:sp>
        <p:nvSpPr>
          <p:cNvPr id="25607" name="Line 8"/>
          <p:cNvSpPr>
            <a:spLocks noChangeShapeType="1"/>
          </p:cNvSpPr>
          <p:nvPr/>
        </p:nvSpPr>
        <p:spPr bwMode="auto">
          <a:xfrm>
            <a:off x="5219700" y="2565400"/>
            <a:ext cx="0" cy="287338"/>
          </a:xfrm>
          <a:prstGeom prst="line">
            <a:avLst/>
          </a:prstGeom>
          <a:noFill/>
          <a:ln w="38100">
            <a:solidFill>
              <a:schemeClr val="tx1"/>
            </a:solidFill>
            <a:round/>
            <a:headEnd/>
            <a:tailEnd/>
          </a:ln>
        </p:spPr>
        <p:txBody>
          <a:bodyPr/>
          <a:lstStyle/>
          <a:p>
            <a:endParaRPr lang="zh-TW" altLang="en-US"/>
          </a:p>
        </p:txBody>
      </p:sp>
      <p:sp>
        <p:nvSpPr>
          <p:cNvPr id="25608" name="Line 9"/>
          <p:cNvSpPr>
            <a:spLocks noChangeShapeType="1"/>
          </p:cNvSpPr>
          <p:nvPr/>
        </p:nvSpPr>
        <p:spPr bwMode="auto">
          <a:xfrm>
            <a:off x="6588125" y="2565400"/>
            <a:ext cx="0" cy="287338"/>
          </a:xfrm>
          <a:prstGeom prst="line">
            <a:avLst/>
          </a:prstGeom>
          <a:noFill/>
          <a:ln w="38100">
            <a:solidFill>
              <a:schemeClr val="tx1"/>
            </a:solidFill>
            <a:round/>
            <a:headEnd/>
            <a:tailEnd/>
          </a:ln>
        </p:spPr>
        <p:txBody>
          <a:bodyPr/>
          <a:lstStyle/>
          <a:p>
            <a:endParaRPr lang="zh-TW" altLang="en-US"/>
          </a:p>
        </p:txBody>
      </p:sp>
      <p:sp>
        <p:nvSpPr>
          <p:cNvPr id="25609" name="Line 10"/>
          <p:cNvSpPr>
            <a:spLocks noChangeShapeType="1"/>
          </p:cNvSpPr>
          <p:nvPr/>
        </p:nvSpPr>
        <p:spPr bwMode="auto">
          <a:xfrm>
            <a:off x="8172450" y="2565400"/>
            <a:ext cx="0" cy="287338"/>
          </a:xfrm>
          <a:prstGeom prst="line">
            <a:avLst/>
          </a:prstGeom>
          <a:noFill/>
          <a:ln w="38100">
            <a:solidFill>
              <a:schemeClr val="tx1"/>
            </a:solidFill>
            <a:round/>
            <a:headEnd/>
            <a:tailEnd/>
          </a:ln>
        </p:spPr>
        <p:txBody>
          <a:bodyPr/>
          <a:lstStyle/>
          <a:p>
            <a:endParaRPr lang="zh-TW" altLang="en-US"/>
          </a:p>
        </p:txBody>
      </p:sp>
      <p:sp>
        <p:nvSpPr>
          <p:cNvPr id="25636" name="Text Box 44"/>
          <p:cNvSpPr txBox="1">
            <a:spLocks noChangeArrowheads="1"/>
          </p:cNvSpPr>
          <p:nvPr/>
        </p:nvSpPr>
        <p:spPr bwMode="auto">
          <a:xfrm>
            <a:off x="158750" y="1217613"/>
            <a:ext cx="946150" cy="641350"/>
          </a:xfrm>
          <a:prstGeom prst="rect">
            <a:avLst/>
          </a:prstGeom>
          <a:noFill/>
          <a:ln w="9525">
            <a:noFill/>
            <a:miter lim="800000"/>
            <a:headEnd/>
            <a:tailEnd/>
          </a:ln>
        </p:spPr>
        <p:txBody>
          <a:bodyPr wrap="none">
            <a:spAutoFit/>
          </a:bodyPr>
          <a:lstStyle/>
          <a:p>
            <a:r>
              <a:rPr lang="en-US" altLang="zh-TW" sz="1800"/>
              <a:t>Net </a:t>
            </a:r>
          </a:p>
          <a:p>
            <a:r>
              <a:rPr lang="en-US" altLang="zh-TW" sz="1800"/>
              <a:t>exporter</a:t>
            </a:r>
          </a:p>
        </p:txBody>
      </p:sp>
      <p:sp>
        <p:nvSpPr>
          <p:cNvPr id="25637" name="Text Box 45"/>
          <p:cNvSpPr txBox="1">
            <a:spLocks noChangeArrowheads="1"/>
          </p:cNvSpPr>
          <p:nvPr/>
        </p:nvSpPr>
        <p:spPr bwMode="auto">
          <a:xfrm>
            <a:off x="179388" y="3213100"/>
            <a:ext cx="971550" cy="641350"/>
          </a:xfrm>
          <a:prstGeom prst="rect">
            <a:avLst/>
          </a:prstGeom>
          <a:noFill/>
          <a:ln w="9525">
            <a:noFill/>
            <a:miter lim="800000"/>
            <a:headEnd/>
            <a:tailEnd/>
          </a:ln>
        </p:spPr>
        <p:txBody>
          <a:bodyPr wrap="none">
            <a:spAutoFit/>
          </a:bodyPr>
          <a:lstStyle/>
          <a:p>
            <a:r>
              <a:rPr lang="en-US" altLang="zh-TW" sz="1800"/>
              <a:t>Net </a:t>
            </a:r>
          </a:p>
          <a:p>
            <a:r>
              <a:rPr lang="en-US" altLang="zh-TW" sz="1800"/>
              <a:t>importer</a:t>
            </a:r>
          </a:p>
        </p:txBody>
      </p:sp>
      <p:sp>
        <p:nvSpPr>
          <p:cNvPr id="25638" name="Text Box 46"/>
          <p:cNvSpPr txBox="1">
            <a:spLocks noChangeArrowheads="1"/>
          </p:cNvSpPr>
          <p:nvPr/>
        </p:nvSpPr>
        <p:spPr bwMode="auto">
          <a:xfrm>
            <a:off x="1187450" y="2781300"/>
            <a:ext cx="1460500" cy="366713"/>
          </a:xfrm>
          <a:prstGeom prst="rect">
            <a:avLst/>
          </a:prstGeom>
          <a:noFill/>
          <a:ln w="9525">
            <a:noFill/>
            <a:miter lim="800000"/>
            <a:headEnd/>
            <a:tailEnd/>
          </a:ln>
        </p:spPr>
        <p:txBody>
          <a:bodyPr wrap="none">
            <a:spAutoFit/>
          </a:bodyPr>
          <a:lstStyle/>
          <a:p>
            <a:r>
              <a:rPr lang="en-US" altLang="zh-TW" sz="1800"/>
              <a:t>New products</a:t>
            </a:r>
          </a:p>
        </p:txBody>
      </p:sp>
      <p:sp>
        <p:nvSpPr>
          <p:cNvPr id="25639" name="Text Box 47"/>
          <p:cNvSpPr txBox="1">
            <a:spLocks noChangeArrowheads="1"/>
          </p:cNvSpPr>
          <p:nvPr/>
        </p:nvSpPr>
        <p:spPr bwMode="auto">
          <a:xfrm>
            <a:off x="6300788" y="2781300"/>
            <a:ext cx="1819275" cy="366713"/>
          </a:xfrm>
          <a:prstGeom prst="rect">
            <a:avLst/>
          </a:prstGeom>
          <a:noFill/>
          <a:ln w="9525">
            <a:noFill/>
            <a:miter lim="800000"/>
            <a:headEnd/>
            <a:tailEnd/>
          </a:ln>
        </p:spPr>
        <p:txBody>
          <a:bodyPr>
            <a:spAutoFit/>
          </a:bodyPr>
          <a:lstStyle/>
          <a:p>
            <a:r>
              <a:rPr lang="en-US" altLang="zh-TW" sz="1800"/>
              <a:t>Mature products</a:t>
            </a:r>
          </a:p>
        </p:txBody>
      </p:sp>
      <p:sp>
        <p:nvSpPr>
          <p:cNvPr id="25640" name="Text Box 48"/>
          <p:cNvSpPr txBox="1">
            <a:spLocks noChangeArrowheads="1"/>
          </p:cNvSpPr>
          <p:nvPr/>
        </p:nvSpPr>
        <p:spPr bwMode="auto">
          <a:xfrm>
            <a:off x="7667625" y="2205038"/>
            <a:ext cx="666750" cy="366712"/>
          </a:xfrm>
          <a:prstGeom prst="rect">
            <a:avLst/>
          </a:prstGeom>
          <a:noFill/>
          <a:ln w="9525">
            <a:noFill/>
            <a:miter lim="800000"/>
            <a:headEnd/>
            <a:tailEnd/>
          </a:ln>
        </p:spPr>
        <p:txBody>
          <a:bodyPr wrap="none">
            <a:spAutoFit/>
          </a:bodyPr>
          <a:lstStyle/>
          <a:p>
            <a:r>
              <a:rPr lang="en-US" altLang="zh-TW" sz="1800"/>
              <a:t>Time</a:t>
            </a:r>
          </a:p>
        </p:txBody>
      </p:sp>
      <p:sp>
        <p:nvSpPr>
          <p:cNvPr id="25641" name="Freeform 68"/>
          <p:cNvSpPr>
            <a:spLocks/>
          </p:cNvSpPr>
          <p:nvPr/>
        </p:nvSpPr>
        <p:spPr bwMode="auto">
          <a:xfrm>
            <a:off x="1211263" y="1836738"/>
            <a:ext cx="6835775" cy="1627187"/>
          </a:xfrm>
          <a:custGeom>
            <a:avLst/>
            <a:gdLst>
              <a:gd name="T0" fmla="*/ 0 w 4306"/>
              <a:gd name="T1" fmla="*/ 2147483647 h 1025"/>
              <a:gd name="T2" fmla="*/ 2147483647 w 4306"/>
              <a:gd name="T3" fmla="*/ 2147483647 h 1025"/>
              <a:gd name="T4" fmla="*/ 2147483647 w 4306"/>
              <a:gd name="T5" fmla="*/ 2147483647 h 1025"/>
              <a:gd name="T6" fmla="*/ 2147483647 w 4306"/>
              <a:gd name="T7" fmla="*/ 2147483647 h 1025"/>
              <a:gd name="T8" fmla="*/ 2147483647 w 4306"/>
              <a:gd name="T9" fmla="*/ 2147483647 h 1025"/>
              <a:gd name="T10" fmla="*/ 2147483647 w 4306"/>
              <a:gd name="T11" fmla="*/ 2147483647 h 1025"/>
              <a:gd name="T12" fmla="*/ 2147483647 w 4306"/>
              <a:gd name="T13" fmla="*/ 2147483647 h 1025"/>
              <a:gd name="T14" fmla="*/ 2147483647 w 4306"/>
              <a:gd name="T15" fmla="*/ 2147483647 h 1025"/>
              <a:gd name="T16" fmla="*/ 2147483647 w 4306"/>
              <a:gd name="T17" fmla="*/ 2147483647 h 1025"/>
              <a:gd name="T18" fmla="*/ 2147483647 w 4306"/>
              <a:gd name="T19" fmla="*/ 2147483647 h 1025"/>
              <a:gd name="T20" fmla="*/ 2147483647 w 4306"/>
              <a:gd name="T21" fmla="*/ 2147483647 h 1025"/>
              <a:gd name="T22" fmla="*/ 2147483647 w 4306"/>
              <a:gd name="T23" fmla="*/ 2147483647 h 1025"/>
              <a:gd name="T24" fmla="*/ 2147483647 w 4306"/>
              <a:gd name="T25" fmla="*/ 2147483647 h 1025"/>
              <a:gd name="T26" fmla="*/ 2147483647 w 4306"/>
              <a:gd name="T27" fmla="*/ 2147483647 h 1025"/>
              <a:gd name="T28" fmla="*/ 2147483647 w 4306"/>
              <a:gd name="T29" fmla="*/ 2147483647 h 1025"/>
              <a:gd name="T30" fmla="*/ 2147483647 w 4306"/>
              <a:gd name="T31" fmla="*/ 2147483647 h 1025"/>
              <a:gd name="T32" fmla="*/ 2147483647 w 4306"/>
              <a:gd name="T33" fmla="*/ 2147483647 h 1025"/>
              <a:gd name="T34" fmla="*/ 2147483647 w 4306"/>
              <a:gd name="T35" fmla="*/ 2147483647 h 1025"/>
              <a:gd name="T36" fmla="*/ 2147483647 w 4306"/>
              <a:gd name="T37" fmla="*/ 2147483647 h 1025"/>
              <a:gd name="T38" fmla="*/ 2147483647 w 4306"/>
              <a:gd name="T39" fmla="*/ 2147483647 h 1025"/>
              <a:gd name="T40" fmla="*/ 2147483647 w 4306"/>
              <a:gd name="T41" fmla="*/ 2147483647 h 1025"/>
              <a:gd name="T42" fmla="*/ 2147483647 w 4306"/>
              <a:gd name="T43" fmla="*/ 2147483647 h 1025"/>
              <a:gd name="T44" fmla="*/ 2147483647 w 4306"/>
              <a:gd name="T45" fmla="*/ 2147483647 h 1025"/>
              <a:gd name="T46" fmla="*/ 2147483647 w 4306"/>
              <a:gd name="T47" fmla="*/ 2147483647 h 1025"/>
              <a:gd name="T48" fmla="*/ 2147483647 w 4306"/>
              <a:gd name="T49" fmla="*/ 2147483647 h 1025"/>
              <a:gd name="T50" fmla="*/ 2147483647 w 4306"/>
              <a:gd name="T51" fmla="*/ 2147483647 h 1025"/>
              <a:gd name="T52" fmla="*/ 2147483647 w 4306"/>
              <a:gd name="T53" fmla="*/ 2147483647 h 1025"/>
              <a:gd name="T54" fmla="*/ 2147483647 w 4306"/>
              <a:gd name="T55" fmla="*/ 2147483647 h 1025"/>
              <a:gd name="T56" fmla="*/ 2147483647 w 4306"/>
              <a:gd name="T57" fmla="*/ 2147483647 h 1025"/>
              <a:gd name="T58" fmla="*/ 2147483647 w 4306"/>
              <a:gd name="T59" fmla="*/ 2147483647 h 1025"/>
              <a:gd name="T60" fmla="*/ 2147483647 w 4306"/>
              <a:gd name="T61" fmla="*/ 2147483647 h 1025"/>
              <a:gd name="T62" fmla="*/ 2147483647 w 4306"/>
              <a:gd name="T63" fmla="*/ 2147483647 h 1025"/>
              <a:gd name="T64" fmla="*/ 2147483647 w 4306"/>
              <a:gd name="T65" fmla="*/ 2147483647 h 1025"/>
              <a:gd name="T66" fmla="*/ 2147483647 w 4306"/>
              <a:gd name="T67" fmla="*/ 2147483647 h 1025"/>
              <a:gd name="T68" fmla="*/ 2147483647 w 4306"/>
              <a:gd name="T69" fmla="*/ 2147483647 h 1025"/>
              <a:gd name="T70" fmla="*/ 2147483647 w 4306"/>
              <a:gd name="T71" fmla="*/ 2147483647 h 1025"/>
              <a:gd name="T72" fmla="*/ 2147483647 w 4306"/>
              <a:gd name="T73" fmla="*/ 2147483647 h 1025"/>
              <a:gd name="T74" fmla="*/ 2147483647 w 4306"/>
              <a:gd name="T75" fmla="*/ 2147483647 h 1025"/>
              <a:gd name="T76" fmla="*/ 2147483647 w 4306"/>
              <a:gd name="T77" fmla="*/ 2147483647 h 1025"/>
              <a:gd name="T78" fmla="*/ 2147483647 w 4306"/>
              <a:gd name="T79" fmla="*/ 2147483647 h 1025"/>
              <a:gd name="T80" fmla="*/ 2147483647 w 4306"/>
              <a:gd name="T81" fmla="*/ 2147483647 h 1025"/>
              <a:gd name="T82" fmla="*/ 2147483647 w 4306"/>
              <a:gd name="T83" fmla="*/ 2147483647 h 1025"/>
              <a:gd name="T84" fmla="*/ 2147483647 w 4306"/>
              <a:gd name="T85" fmla="*/ 2147483647 h 1025"/>
              <a:gd name="T86" fmla="*/ 2147483647 w 4306"/>
              <a:gd name="T87" fmla="*/ 2147483647 h 1025"/>
              <a:gd name="T88" fmla="*/ 2147483647 w 4306"/>
              <a:gd name="T89" fmla="*/ 2147483647 h 1025"/>
              <a:gd name="T90" fmla="*/ 2147483647 w 4306"/>
              <a:gd name="T91" fmla="*/ 2147483647 h 1025"/>
              <a:gd name="T92" fmla="*/ 2147483647 w 4306"/>
              <a:gd name="T93" fmla="*/ 2147483647 h 1025"/>
              <a:gd name="T94" fmla="*/ 2147483647 w 4306"/>
              <a:gd name="T95" fmla="*/ 2147483647 h 10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306"/>
              <a:gd name="T145" fmla="*/ 0 h 1025"/>
              <a:gd name="T146" fmla="*/ 4306 w 4306"/>
              <a:gd name="T147" fmla="*/ 1025 h 10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306" h="1025">
                <a:moveTo>
                  <a:pt x="0" y="549"/>
                </a:moveTo>
                <a:cubicBezTo>
                  <a:pt x="24" y="541"/>
                  <a:pt x="41" y="529"/>
                  <a:pt x="65" y="521"/>
                </a:cubicBezTo>
                <a:cubicBezTo>
                  <a:pt x="86" y="487"/>
                  <a:pt x="95" y="502"/>
                  <a:pt x="123" y="477"/>
                </a:cubicBezTo>
                <a:cubicBezTo>
                  <a:pt x="153" y="451"/>
                  <a:pt x="165" y="425"/>
                  <a:pt x="202" y="413"/>
                </a:cubicBezTo>
                <a:cubicBezTo>
                  <a:pt x="236" y="377"/>
                  <a:pt x="260" y="377"/>
                  <a:pt x="310" y="369"/>
                </a:cubicBezTo>
                <a:cubicBezTo>
                  <a:pt x="333" y="361"/>
                  <a:pt x="344" y="349"/>
                  <a:pt x="367" y="341"/>
                </a:cubicBezTo>
                <a:cubicBezTo>
                  <a:pt x="372" y="336"/>
                  <a:pt x="376" y="329"/>
                  <a:pt x="382" y="326"/>
                </a:cubicBezTo>
                <a:cubicBezTo>
                  <a:pt x="395" y="319"/>
                  <a:pt x="425" y="312"/>
                  <a:pt x="425" y="312"/>
                </a:cubicBezTo>
                <a:cubicBezTo>
                  <a:pt x="459" y="289"/>
                  <a:pt x="494" y="265"/>
                  <a:pt x="526" y="240"/>
                </a:cubicBezTo>
                <a:cubicBezTo>
                  <a:pt x="562" y="211"/>
                  <a:pt x="517" y="239"/>
                  <a:pt x="555" y="211"/>
                </a:cubicBezTo>
                <a:cubicBezTo>
                  <a:pt x="576" y="196"/>
                  <a:pt x="601" y="186"/>
                  <a:pt x="619" y="168"/>
                </a:cubicBezTo>
                <a:cubicBezTo>
                  <a:pt x="624" y="163"/>
                  <a:pt x="628" y="156"/>
                  <a:pt x="634" y="153"/>
                </a:cubicBezTo>
                <a:cubicBezTo>
                  <a:pt x="685" y="128"/>
                  <a:pt x="745" y="133"/>
                  <a:pt x="799" y="117"/>
                </a:cubicBezTo>
                <a:cubicBezTo>
                  <a:pt x="823" y="110"/>
                  <a:pt x="841" y="101"/>
                  <a:pt x="857" y="81"/>
                </a:cubicBezTo>
                <a:cubicBezTo>
                  <a:pt x="863" y="74"/>
                  <a:pt x="875" y="50"/>
                  <a:pt x="886" y="45"/>
                </a:cubicBezTo>
                <a:cubicBezTo>
                  <a:pt x="897" y="40"/>
                  <a:pt x="910" y="41"/>
                  <a:pt x="922" y="38"/>
                </a:cubicBezTo>
                <a:cubicBezTo>
                  <a:pt x="937" y="34"/>
                  <a:pt x="965" y="24"/>
                  <a:pt x="965" y="24"/>
                </a:cubicBezTo>
                <a:cubicBezTo>
                  <a:pt x="1000" y="0"/>
                  <a:pt x="990" y="2"/>
                  <a:pt x="1051" y="2"/>
                </a:cubicBezTo>
                <a:cubicBezTo>
                  <a:pt x="1217" y="2"/>
                  <a:pt x="1382" y="7"/>
                  <a:pt x="1548" y="9"/>
                </a:cubicBezTo>
                <a:cubicBezTo>
                  <a:pt x="1571" y="32"/>
                  <a:pt x="1599" y="27"/>
                  <a:pt x="1627" y="45"/>
                </a:cubicBezTo>
                <a:cubicBezTo>
                  <a:pt x="1630" y="54"/>
                  <a:pt x="1651" y="105"/>
                  <a:pt x="1656" y="110"/>
                </a:cubicBezTo>
                <a:cubicBezTo>
                  <a:pt x="1678" y="132"/>
                  <a:pt x="1797" y="138"/>
                  <a:pt x="1807" y="139"/>
                </a:cubicBezTo>
                <a:cubicBezTo>
                  <a:pt x="1836" y="157"/>
                  <a:pt x="1866" y="184"/>
                  <a:pt x="1887" y="211"/>
                </a:cubicBezTo>
                <a:cubicBezTo>
                  <a:pt x="1892" y="218"/>
                  <a:pt x="1894" y="227"/>
                  <a:pt x="1901" y="233"/>
                </a:cubicBezTo>
                <a:cubicBezTo>
                  <a:pt x="1932" y="260"/>
                  <a:pt x="1950" y="263"/>
                  <a:pt x="1987" y="276"/>
                </a:cubicBezTo>
                <a:cubicBezTo>
                  <a:pt x="1994" y="278"/>
                  <a:pt x="2009" y="283"/>
                  <a:pt x="2009" y="283"/>
                </a:cubicBezTo>
                <a:cubicBezTo>
                  <a:pt x="2017" y="296"/>
                  <a:pt x="2031" y="305"/>
                  <a:pt x="2038" y="319"/>
                </a:cubicBezTo>
                <a:cubicBezTo>
                  <a:pt x="2052" y="346"/>
                  <a:pt x="2056" y="389"/>
                  <a:pt x="2074" y="413"/>
                </a:cubicBezTo>
                <a:cubicBezTo>
                  <a:pt x="2084" y="427"/>
                  <a:pt x="2101" y="435"/>
                  <a:pt x="2110" y="449"/>
                </a:cubicBezTo>
                <a:cubicBezTo>
                  <a:pt x="2115" y="456"/>
                  <a:pt x="2116" y="467"/>
                  <a:pt x="2124" y="470"/>
                </a:cubicBezTo>
                <a:cubicBezTo>
                  <a:pt x="2145" y="477"/>
                  <a:pt x="2167" y="475"/>
                  <a:pt x="2189" y="477"/>
                </a:cubicBezTo>
                <a:cubicBezTo>
                  <a:pt x="2195" y="496"/>
                  <a:pt x="2224" y="537"/>
                  <a:pt x="2239" y="549"/>
                </a:cubicBezTo>
                <a:cubicBezTo>
                  <a:pt x="2252" y="559"/>
                  <a:pt x="2307" y="563"/>
                  <a:pt x="2311" y="564"/>
                </a:cubicBezTo>
                <a:cubicBezTo>
                  <a:pt x="2340" y="573"/>
                  <a:pt x="2340" y="591"/>
                  <a:pt x="2369" y="600"/>
                </a:cubicBezTo>
                <a:cubicBezTo>
                  <a:pt x="2413" y="586"/>
                  <a:pt x="2382" y="607"/>
                  <a:pt x="2427" y="621"/>
                </a:cubicBezTo>
                <a:cubicBezTo>
                  <a:pt x="2492" y="691"/>
                  <a:pt x="2466" y="664"/>
                  <a:pt x="2607" y="672"/>
                </a:cubicBezTo>
                <a:cubicBezTo>
                  <a:pt x="2642" y="678"/>
                  <a:pt x="2683" y="683"/>
                  <a:pt x="2715" y="701"/>
                </a:cubicBezTo>
                <a:cubicBezTo>
                  <a:pt x="2748" y="719"/>
                  <a:pt x="2773" y="753"/>
                  <a:pt x="2808" y="765"/>
                </a:cubicBezTo>
                <a:cubicBezTo>
                  <a:pt x="2849" y="806"/>
                  <a:pt x="2931" y="797"/>
                  <a:pt x="2981" y="801"/>
                </a:cubicBezTo>
                <a:cubicBezTo>
                  <a:pt x="3026" y="811"/>
                  <a:pt x="3055" y="851"/>
                  <a:pt x="3096" y="859"/>
                </a:cubicBezTo>
                <a:cubicBezTo>
                  <a:pt x="3174" y="874"/>
                  <a:pt x="3256" y="876"/>
                  <a:pt x="3334" y="881"/>
                </a:cubicBezTo>
                <a:cubicBezTo>
                  <a:pt x="3348" y="886"/>
                  <a:pt x="3363" y="890"/>
                  <a:pt x="3377" y="895"/>
                </a:cubicBezTo>
                <a:cubicBezTo>
                  <a:pt x="3384" y="897"/>
                  <a:pt x="3399" y="902"/>
                  <a:pt x="3399" y="902"/>
                </a:cubicBezTo>
                <a:cubicBezTo>
                  <a:pt x="3453" y="941"/>
                  <a:pt x="3515" y="934"/>
                  <a:pt x="3579" y="945"/>
                </a:cubicBezTo>
                <a:cubicBezTo>
                  <a:pt x="3630" y="954"/>
                  <a:pt x="3681" y="965"/>
                  <a:pt x="3730" y="981"/>
                </a:cubicBezTo>
                <a:cubicBezTo>
                  <a:pt x="3805" y="1005"/>
                  <a:pt x="3888" y="986"/>
                  <a:pt x="3967" y="989"/>
                </a:cubicBezTo>
                <a:cubicBezTo>
                  <a:pt x="4010" y="991"/>
                  <a:pt x="4054" y="994"/>
                  <a:pt x="4097" y="996"/>
                </a:cubicBezTo>
                <a:cubicBezTo>
                  <a:pt x="4170" y="1019"/>
                  <a:pt x="4228" y="1025"/>
                  <a:pt x="4306" y="1025"/>
                </a:cubicBezTo>
              </a:path>
            </a:pathLst>
          </a:custGeom>
          <a:noFill/>
          <a:ln w="25400">
            <a:solidFill>
              <a:schemeClr val="tx1"/>
            </a:solidFill>
            <a:round/>
            <a:headEnd/>
            <a:tailEnd/>
          </a:ln>
        </p:spPr>
        <p:txBody>
          <a:bodyPr/>
          <a:lstStyle/>
          <a:p>
            <a:endParaRPr lang="zh-TW" altLang="en-US"/>
          </a:p>
        </p:txBody>
      </p:sp>
      <p:sp>
        <p:nvSpPr>
          <p:cNvPr id="25642" name="文字方塊 16"/>
          <p:cNvSpPr txBox="1">
            <a:spLocks noChangeArrowheads="1"/>
          </p:cNvSpPr>
          <p:nvPr/>
        </p:nvSpPr>
        <p:spPr bwMode="auto">
          <a:xfrm>
            <a:off x="3203575" y="3429000"/>
            <a:ext cx="2884488" cy="369888"/>
          </a:xfrm>
          <a:prstGeom prst="rect">
            <a:avLst/>
          </a:prstGeom>
          <a:noFill/>
          <a:ln w="9525">
            <a:noFill/>
            <a:miter lim="800000"/>
            <a:headEnd/>
            <a:tailEnd/>
          </a:ln>
        </p:spPr>
        <p:txBody>
          <a:bodyPr wrap="none">
            <a:spAutoFit/>
          </a:bodyPr>
          <a:lstStyle/>
          <a:p>
            <a:r>
              <a:rPr lang="en-US" altLang="zh-TW" sz="1800"/>
              <a:t>LDC: less developed country</a:t>
            </a:r>
            <a:endParaRPr lang="zh-TW"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altLang="zh-TW" sz="3600" smtClean="0"/>
              <a:t>Mass-Production Paradigm and Information Revolution</a:t>
            </a:r>
          </a:p>
        </p:txBody>
      </p:sp>
      <p:sp>
        <p:nvSpPr>
          <p:cNvPr id="26627" name="Rectangle 3"/>
          <p:cNvSpPr>
            <a:spLocks noGrp="1" noChangeArrowheads="1"/>
          </p:cNvSpPr>
          <p:nvPr>
            <p:ph idx="1"/>
          </p:nvPr>
        </p:nvSpPr>
        <p:spPr/>
        <p:txBody>
          <a:bodyPr>
            <a:normAutofit/>
          </a:bodyPr>
          <a:lstStyle/>
          <a:p>
            <a:pPr eaLnBrk="1" hangingPunct="1">
              <a:lnSpc>
                <a:spcPct val="80000"/>
              </a:lnSpc>
            </a:pPr>
            <a:r>
              <a:rPr lang="en-US" altLang="zh-TW" sz="2400" smtClean="0"/>
              <a:t>1950s was a period of expansion in the USA, which served to pull the front-running European countries</a:t>
            </a:r>
          </a:p>
          <a:p>
            <a:pPr eaLnBrk="1" hangingPunct="1">
              <a:lnSpc>
                <a:spcPct val="80000"/>
              </a:lnSpc>
            </a:pPr>
            <a:r>
              <a:rPr lang="en-US" altLang="zh-TW" sz="2400" smtClean="0"/>
              <a:t>By the 1960s the main dynamism moved towards Europe and Asia, producing the so-called ‘miracles’ in Germany, Italy and Japan</a:t>
            </a:r>
          </a:p>
          <a:p>
            <a:pPr eaLnBrk="1" hangingPunct="1">
              <a:lnSpc>
                <a:spcPct val="80000"/>
              </a:lnSpc>
            </a:pPr>
            <a:r>
              <a:rPr lang="en-US" altLang="zh-TW" sz="2400" smtClean="0"/>
              <a:t>In the 1970s, it was Brazil, Taiwan and Korea that had taken over the baton</a:t>
            </a:r>
          </a:p>
          <a:p>
            <a:pPr eaLnBrk="1" hangingPunct="1">
              <a:lnSpc>
                <a:spcPct val="80000"/>
              </a:lnSpc>
            </a:pPr>
            <a:r>
              <a:rPr lang="en-US" altLang="zh-TW" sz="2400" smtClean="0"/>
              <a:t>After the mid-1970s, some of the oil countries were able to attempt growth using the mature energy-intensive technologies in aluminum, petrochemicals and so on. But by then, the information revolution was already taking force in the USA and other core countries and the organizational revolution was catapulting Japan to the front ranks while the stagflation of the irruption phase was entering he scene of the old advanced countries.</a:t>
            </a:r>
          </a:p>
          <a:p>
            <a:pPr eaLnBrk="1" hangingPunct="1">
              <a:lnSpc>
                <a:spcPct val="80000"/>
              </a:lnSpc>
            </a:pPr>
            <a:endParaRPr lang="en-US" altLang="zh-TW" sz="2400" smtClean="0"/>
          </a:p>
          <a:p>
            <a:pPr eaLnBrk="1" hangingPunct="1">
              <a:lnSpc>
                <a:spcPct val="80000"/>
              </a:lnSpc>
            </a:pPr>
            <a:endParaRPr lang="en-US" altLang="zh-TW" sz="2400" smtClean="0"/>
          </a:p>
          <a:p>
            <a:pPr eaLnBrk="1" hangingPunct="1">
              <a:lnSpc>
                <a:spcPct val="80000"/>
              </a:lnSpc>
            </a:pPr>
            <a:endParaRPr lang="en-US" altLang="zh-TW"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152400"/>
            <a:ext cx="9001125" cy="838200"/>
          </a:xfrm>
        </p:spPr>
        <p:txBody>
          <a:bodyPr>
            <a:normAutofit fontScale="90000"/>
          </a:bodyPr>
          <a:lstStyle/>
          <a:p>
            <a:pPr eaLnBrk="1" hangingPunct="1"/>
            <a:r>
              <a:rPr lang="en-US" altLang="zh-TW" sz="3600" smtClean="0"/>
              <a:t>Definition of Financial Capital and Production Capital</a:t>
            </a:r>
          </a:p>
        </p:txBody>
      </p:sp>
      <p:sp>
        <p:nvSpPr>
          <p:cNvPr id="27651" name="Rectangle 3"/>
          <p:cNvSpPr>
            <a:spLocks noGrp="1" noChangeArrowheads="1"/>
          </p:cNvSpPr>
          <p:nvPr>
            <p:ph idx="1"/>
          </p:nvPr>
        </p:nvSpPr>
        <p:spPr>
          <a:xfrm>
            <a:off x="685800" y="1371600"/>
            <a:ext cx="7772400" cy="5297488"/>
          </a:xfrm>
        </p:spPr>
        <p:txBody>
          <a:bodyPr/>
          <a:lstStyle/>
          <a:p>
            <a:pPr eaLnBrk="1" hangingPunct="1">
              <a:lnSpc>
                <a:spcPct val="80000"/>
              </a:lnSpc>
            </a:pPr>
            <a:r>
              <a:rPr lang="en-US" altLang="zh-TW" sz="1800" smtClean="0"/>
              <a:t>Financial capital (paper wealth/economy)</a:t>
            </a:r>
          </a:p>
          <a:p>
            <a:pPr lvl="1" eaLnBrk="1" hangingPunct="1">
              <a:lnSpc>
                <a:spcPct val="80000"/>
              </a:lnSpc>
            </a:pPr>
            <a:r>
              <a:rPr lang="en-US" altLang="zh-TW" sz="1600" smtClean="0"/>
              <a:t>Represents criteria and behavior of possessing wealth in the form of money or other paper assets – to use money to make more money by receiving interest, dividends or capital gains</a:t>
            </a:r>
          </a:p>
          <a:p>
            <a:pPr lvl="1" eaLnBrk="1" hangingPunct="1">
              <a:lnSpc>
                <a:spcPct val="80000"/>
              </a:lnSpc>
            </a:pPr>
            <a:r>
              <a:rPr lang="en-US" altLang="zh-TW" sz="1600" smtClean="0"/>
              <a:t>Tools: deposits, stocks, bonds, oil futures, derivatives, diamonds or whatever</a:t>
            </a:r>
          </a:p>
          <a:p>
            <a:pPr lvl="1" eaLnBrk="1" hangingPunct="1">
              <a:lnSpc>
                <a:spcPct val="80000"/>
              </a:lnSpc>
            </a:pPr>
            <a:r>
              <a:rPr lang="en-US" altLang="zh-TW" sz="1600" smtClean="0"/>
              <a:t>Services: banks, brokers and other intermediaries who provide information to make paper wealth growth</a:t>
            </a:r>
          </a:p>
          <a:p>
            <a:pPr lvl="1" eaLnBrk="1" hangingPunct="1">
              <a:lnSpc>
                <a:spcPct val="80000"/>
              </a:lnSpc>
            </a:pPr>
            <a:r>
              <a:rPr lang="en-US" altLang="zh-TW" sz="1600" smtClean="0"/>
              <a:t>Mobile and footloose in nature</a:t>
            </a:r>
          </a:p>
          <a:p>
            <a:pPr lvl="1" eaLnBrk="1" hangingPunct="1">
              <a:lnSpc>
                <a:spcPct val="80000"/>
              </a:lnSpc>
            </a:pPr>
            <a:r>
              <a:rPr lang="en-US" altLang="zh-TW" sz="1600" smtClean="0"/>
              <a:t>Flee from danger but enable the rise of the new entrepreneurs</a:t>
            </a:r>
          </a:p>
          <a:p>
            <a:pPr eaLnBrk="1" hangingPunct="1">
              <a:lnSpc>
                <a:spcPct val="80000"/>
              </a:lnSpc>
            </a:pPr>
            <a:r>
              <a:rPr lang="en-US" altLang="zh-TW" sz="1800" smtClean="0"/>
              <a:t>Production capital (real wealth/economy)</a:t>
            </a:r>
          </a:p>
          <a:p>
            <a:pPr lvl="1" eaLnBrk="1" hangingPunct="1">
              <a:lnSpc>
                <a:spcPct val="80000"/>
              </a:lnSpc>
            </a:pPr>
            <a:r>
              <a:rPr lang="en-US" altLang="zh-TW" sz="1600" smtClean="0"/>
              <a:t>Generate new wealth by producing goods or performing services (including transport, trade and other enabling activities)</a:t>
            </a:r>
          </a:p>
          <a:p>
            <a:pPr lvl="1" eaLnBrk="1" hangingPunct="1">
              <a:lnSpc>
                <a:spcPct val="80000"/>
              </a:lnSpc>
            </a:pPr>
            <a:r>
              <a:rPr lang="en-US" altLang="zh-TW" sz="1600" smtClean="0"/>
              <a:t>Typical with borrowed money from financial capital or use their own money</a:t>
            </a:r>
          </a:p>
          <a:p>
            <a:pPr lvl="1" eaLnBrk="1" hangingPunct="1">
              <a:lnSpc>
                <a:spcPct val="80000"/>
              </a:lnSpc>
            </a:pPr>
            <a:r>
              <a:rPr lang="en-US" altLang="zh-TW" sz="1600" smtClean="0"/>
              <a:t>Purpose of production capital is to produce in order to be able to produce more – objective is to accumulate greater and greater profit-making capacity</a:t>
            </a:r>
          </a:p>
          <a:p>
            <a:pPr lvl="1" eaLnBrk="1" hangingPunct="1">
              <a:lnSpc>
                <a:spcPct val="80000"/>
              </a:lnSpc>
            </a:pPr>
            <a:r>
              <a:rPr lang="en-US" altLang="zh-TW" sz="1600" smtClean="0"/>
              <a:t>Tied to concrete products, and knowledge about product, process and markets is the very foundation to potential success</a:t>
            </a:r>
          </a:p>
          <a:p>
            <a:pPr lvl="1" eaLnBrk="1" hangingPunct="1">
              <a:lnSpc>
                <a:spcPct val="80000"/>
              </a:lnSpc>
            </a:pPr>
            <a:r>
              <a:rPr lang="en-US" altLang="zh-TW" sz="1600" smtClean="0"/>
              <a:t>Roots in an area of competence and even in a geographic region</a:t>
            </a:r>
          </a:p>
          <a:p>
            <a:pPr lvl="1" eaLnBrk="1" hangingPunct="1">
              <a:lnSpc>
                <a:spcPct val="80000"/>
              </a:lnSpc>
            </a:pPr>
            <a:r>
              <a:rPr lang="en-US" altLang="zh-TW" sz="1600" smtClean="0"/>
              <a:t>Has to face every storm by holding fast, ducking down or innovating its way forward or sideways – but when it comes to radical changes, incumbent production capital can become conservative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2"/>
          <p:cNvSpPr>
            <a:spLocks noChangeArrowheads="1"/>
          </p:cNvSpPr>
          <p:nvPr/>
        </p:nvSpPr>
        <p:spPr bwMode="auto">
          <a:xfrm>
            <a:off x="2987675" y="3357563"/>
            <a:ext cx="2017713" cy="1871662"/>
          </a:xfrm>
          <a:prstGeom prst="ellipse">
            <a:avLst/>
          </a:prstGeom>
          <a:solidFill>
            <a:schemeClr val="bg1"/>
          </a:solidFill>
          <a:ln w="9525">
            <a:solidFill>
              <a:schemeClr val="tx1"/>
            </a:solidFill>
            <a:round/>
            <a:headEnd/>
            <a:tailEnd/>
          </a:ln>
        </p:spPr>
        <p:txBody>
          <a:bodyPr wrap="none" anchor="ctr"/>
          <a:lstStyle/>
          <a:p>
            <a:r>
              <a:rPr lang="en-US" altLang="zh-TW" sz="2000" b="1" dirty="0"/>
              <a:t>FRENZY</a:t>
            </a:r>
          </a:p>
          <a:p>
            <a:r>
              <a:rPr lang="en-US" altLang="zh-TW" sz="1400" b="1" dirty="0"/>
              <a:t>Decoupling FK-PK</a:t>
            </a:r>
          </a:p>
          <a:p>
            <a:endParaRPr lang="en-US" altLang="zh-TW" sz="1400" b="1" dirty="0"/>
          </a:p>
          <a:p>
            <a:r>
              <a:rPr lang="en-US" altLang="zh-TW" sz="1400" b="1" dirty="0"/>
              <a:t>Bubble economy</a:t>
            </a:r>
          </a:p>
          <a:p>
            <a:r>
              <a:rPr lang="en-US" altLang="zh-TW" sz="1400" dirty="0"/>
              <a:t>Divorce between paper and real value</a:t>
            </a:r>
          </a:p>
          <a:p>
            <a:r>
              <a:rPr lang="en-US" altLang="zh-TW" sz="1400" dirty="0"/>
              <a:t>Asset inflation</a:t>
            </a:r>
          </a:p>
          <a:p>
            <a:endParaRPr lang="en-US" altLang="zh-TW" sz="1400" dirty="0"/>
          </a:p>
        </p:txBody>
      </p:sp>
      <p:sp>
        <p:nvSpPr>
          <p:cNvPr id="28676" name="Oval 5"/>
          <p:cNvSpPr>
            <a:spLocks noChangeArrowheads="1"/>
          </p:cNvSpPr>
          <p:nvPr/>
        </p:nvSpPr>
        <p:spPr bwMode="auto">
          <a:xfrm>
            <a:off x="1258888" y="4005263"/>
            <a:ext cx="2017712" cy="2016125"/>
          </a:xfrm>
          <a:prstGeom prst="ellipse">
            <a:avLst/>
          </a:prstGeom>
          <a:solidFill>
            <a:schemeClr val="bg1"/>
          </a:solidFill>
          <a:ln w="9525">
            <a:solidFill>
              <a:schemeClr val="tx1"/>
            </a:solidFill>
            <a:round/>
            <a:headEnd/>
            <a:tailEnd/>
          </a:ln>
        </p:spPr>
        <p:txBody>
          <a:bodyPr wrap="none" anchor="ctr"/>
          <a:lstStyle/>
          <a:p>
            <a:r>
              <a:rPr lang="en-US" altLang="zh-TW" sz="2000" b="1"/>
              <a:t>IRRUPTION</a:t>
            </a:r>
          </a:p>
          <a:p>
            <a:r>
              <a:rPr lang="en-US" altLang="zh-TW" sz="1400" b="1"/>
              <a:t>Love affair of FK </a:t>
            </a:r>
          </a:p>
          <a:p>
            <a:r>
              <a:rPr lang="en-US" altLang="zh-TW" sz="1400" b="1"/>
              <a:t>with revolution</a:t>
            </a:r>
          </a:p>
          <a:p>
            <a:endParaRPr lang="en-US" altLang="zh-TW" sz="1400" b="1"/>
          </a:p>
          <a:p>
            <a:r>
              <a:rPr lang="en-US" altLang="zh-TW" sz="1400" b="1"/>
              <a:t>Financial Revolution</a:t>
            </a:r>
          </a:p>
          <a:p>
            <a:r>
              <a:rPr lang="en-US" altLang="zh-TW" sz="1400"/>
              <a:t>Intense funding of the new technologies</a:t>
            </a:r>
          </a:p>
          <a:p>
            <a:r>
              <a:rPr lang="en-US" altLang="zh-TW" sz="1400"/>
              <a:t>Disdain of old assets</a:t>
            </a:r>
          </a:p>
          <a:p>
            <a:endParaRPr lang="en-US" altLang="zh-TW" sz="1200" b="1"/>
          </a:p>
        </p:txBody>
      </p:sp>
      <p:sp>
        <p:nvSpPr>
          <p:cNvPr id="28677" name="Oval 6" descr="5%"/>
          <p:cNvSpPr>
            <a:spLocks noChangeArrowheads="1"/>
          </p:cNvSpPr>
          <p:nvPr/>
        </p:nvSpPr>
        <p:spPr bwMode="auto">
          <a:xfrm>
            <a:off x="4500563" y="1052513"/>
            <a:ext cx="792162" cy="863600"/>
          </a:xfrm>
          <a:prstGeom prst="ellipse">
            <a:avLst/>
          </a:prstGeom>
          <a:pattFill prst="pct5">
            <a:fgClr>
              <a:schemeClr val="accent1"/>
            </a:fgClr>
            <a:bgClr>
              <a:schemeClr val="bg1"/>
            </a:bgClr>
          </a:pattFill>
          <a:ln w="9525">
            <a:solidFill>
              <a:schemeClr val="tx1"/>
            </a:solidFill>
            <a:round/>
            <a:headEnd/>
            <a:tailEnd/>
          </a:ln>
        </p:spPr>
        <p:txBody>
          <a:bodyPr wrap="none" anchor="ctr"/>
          <a:lstStyle/>
          <a:p>
            <a:endParaRPr lang="zh-TW" altLang="en-US"/>
          </a:p>
        </p:txBody>
      </p:sp>
      <p:sp>
        <p:nvSpPr>
          <p:cNvPr id="28678" name="Rectangle 7"/>
          <p:cNvSpPr>
            <a:spLocks noGrp="1" noChangeArrowheads="1"/>
          </p:cNvSpPr>
          <p:nvPr>
            <p:ph type="title"/>
          </p:nvPr>
        </p:nvSpPr>
        <p:spPr>
          <a:xfrm>
            <a:off x="0" y="188913"/>
            <a:ext cx="9144000" cy="649287"/>
          </a:xfrm>
        </p:spPr>
        <p:txBody>
          <a:bodyPr>
            <a:normAutofit fontScale="90000"/>
          </a:bodyPr>
          <a:lstStyle/>
          <a:p>
            <a:pPr eaLnBrk="1" hangingPunct="1"/>
            <a:r>
              <a:rPr lang="en-US" altLang="zh-TW" sz="3200" smtClean="0"/>
              <a:t>Recurring sequence in the relationship between financial capital (FK) and production capital (PK)</a:t>
            </a:r>
          </a:p>
        </p:txBody>
      </p:sp>
      <p:sp>
        <p:nvSpPr>
          <p:cNvPr id="28679" name="Text Box 8"/>
          <p:cNvSpPr txBox="1">
            <a:spLocks noChangeArrowheads="1"/>
          </p:cNvSpPr>
          <p:nvPr/>
        </p:nvSpPr>
        <p:spPr bwMode="auto">
          <a:xfrm>
            <a:off x="6084888" y="6597650"/>
            <a:ext cx="2355850" cy="274638"/>
          </a:xfrm>
          <a:prstGeom prst="rect">
            <a:avLst/>
          </a:prstGeom>
          <a:noFill/>
          <a:ln w="9525">
            <a:noFill/>
            <a:miter lim="800000"/>
            <a:headEnd/>
            <a:tailEnd/>
          </a:ln>
        </p:spPr>
        <p:txBody>
          <a:bodyPr>
            <a:spAutoFit/>
          </a:bodyPr>
          <a:lstStyle/>
          <a:p>
            <a:r>
              <a:rPr lang="en-US" altLang="zh-TW" sz="1200">
                <a:latin typeface="Arial" pitchFamily="34" charset="0"/>
              </a:rPr>
              <a:t>Courtesy of Carlota Perez 2002 </a:t>
            </a:r>
          </a:p>
        </p:txBody>
      </p:sp>
      <p:sp>
        <p:nvSpPr>
          <p:cNvPr id="28680" name="Line 9"/>
          <p:cNvSpPr>
            <a:spLocks noChangeShapeType="1"/>
          </p:cNvSpPr>
          <p:nvPr/>
        </p:nvSpPr>
        <p:spPr bwMode="auto">
          <a:xfrm>
            <a:off x="515938" y="1628775"/>
            <a:ext cx="0" cy="4392613"/>
          </a:xfrm>
          <a:prstGeom prst="line">
            <a:avLst/>
          </a:prstGeom>
          <a:noFill/>
          <a:ln w="50800">
            <a:solidFill>
              <a:schemeClr val="tx1"/>
            </a:solidFill>
            <a:round/>
            <a:headEnd type="stealth" w="med" len="med"/>
            <a:tailEnd/>
          </a:ln>
        </p:spPr>
        <p:txBody>
          <a:bodyPr/>
          <a:lstStyle/>
          <a:p>
            <a:endParaRPr lang="zh-TW" altLang="en-US"/>
          </a:p>
        </p:txBody>
      </p:sp>
      <p:sp>
        <p:nvSpPr>
          <p:cNvPr id="28681" name="Line 10"/>
          <p:cNvSpPr>
            <a:spLocks noChangeShapeType="1"/>
          </p:cNvSpPr>
          <p:nvPr/>
        </p:nvSpPr>
        <p:spPr bwMode="auto">
          <a:xfrm flipH="1">
            <a:off x="515938" y="6021388"/>
            <a:ext cx="7991475" cy="0"/>
          </a:xfrm>
          <a:prstGeom prst="line">
            <a:avLst/>
          </a:prstGeom>
          <a:noFill/>
          <a:ln w="50800">
            <a:solidFill>
              <a:schemeClr val="tx1"/>
            </a:solidFill>
            <a:round/>
            <a:headEnd type="stealth" w="med" len="med"/>
            <a:tailEnd/>
          </a:ln>
        </p:spPr>
        <p:txBody>
          <a:bodyPr/>
          <a:lstStyle/>
          <a:p>
            <a:endParaRPr lang="zh-TW" altLang="en-US"/>
          </a:p>
        </p:txBody>
      </p:sp>
      <p:sp>
        <p:nvSpPr>
          <p:cNvPr id="28682" name="Line 11"/>
          <p:cNvSpPr>
            <a:spLocks noChangeShapeType="1"/>
          </p:cNvSpPr>
          <p:nvPr/>
        </p:nvSpPr>
        <p:spPr bwMode="auto">
          <a:xfrm flipH="1">
            <a:off x="1450975" y="981075"/>
            <a:ext cx="25400" cy="5040313"/>
          </a:xfrm>
          <a:prstGeom prst="line">
            <a:avLst/>
          </a:prstGeom>
          <a:noFill/>
          <a:ln w="25400" cap="rnd">
            <a:solidFill>
              <a:schemeClr val="tx1"/>
            </a:solidFill>
            <a:prstDash val="sysDot"/>
            <a:round/>
            <a:headEnd/>
            <a:tailEnd/>
          </a:ln>
        </p:spPr>
        <p:txBody>
          <a:bodyPr/>
          <a:lstStyle/>
          <a:p>
            <a:endParaRPr lang="zh-TW" altLang="en-US"/>
          </a:p>
        </p:txBody>
      </p:sp>
      <p:sp>
        <p:nvSpPr>
          <p:cNvPr id="28683" name="Line 12"/>
          <p:cNvSpPr>
            <a:spLocks noChangeShapeType="1"/>
          </p:cNvSpPr>
          <p:nvPr/>
        </p:nvSpPr>
        <p:spPr bwMode="auto">
          <a:xfrm flipH="1">
            <a:off x="3108325" y="1123950"/>
            <a:ext cx="23813" cy="5473700"/>
          </a:xfrm>
          <a:prstGeom prst="line">
            <a:avLst/>
          </a:prstGeom>
          <a:noFill/>
          <a:ln w="25400" cap="rnd">
            <a:solidFill>
              <a:schemeClr val="tx1"/>
            </a:solidFill>
            <a:prstDash val="sysDot"/>
            <a:round/>
            <a:headEnd/>
            <a:tailEnd/>
          </a:ln>
        </p:spPr>
        <p:txBody>
          <a:bodyPr/>
          <a:lstStyle/>
          <a:p>
            <a:endParaRPr lang="zh-TW" altLang="en-US"/>
          </a:p>
        </p:txBody>
      </p:sp>
      <p:sp>
        <p:nvSpPr>
          <p:cNvPr id="28684" name="Line 13"/>
          <p:cNvSpPr>
            <a:spLocks noChangeShapeType="1"/>
          </p:cNvSpPr>
          <p:nvPr/>
        </p:nvSpPr>
        <p:spPr bwMode="auto">
          <a:xfrm>
            <a:off x="4643438" y="1123950"/>
            <a:ext cx="1587" cy="4897438"/>
          </a:xfrm>
          <a:prstGeom prst="line">
            <a:avLst/>
          </a:prstGeom>
          <a:noFill/>
          <a:ln w="25400" cap="rnd">
            <a:solidFill>
              <a:schemeClr val="tx1"/>
            </a:solidFill>
            <a:prstDash val="sysDot"/>
            <a:round/>
            <a:headEnd/>
            <a:tailEnd/>
          </a:ln>
        </p:spPr>
        <p:txBody>
          <a:bodyPr/>
          <a:lstStyle/>
          <a:p>
            <a:endParaRPr lang="zh-TW" altLang="en-US"/>
          </a:p>
        </p:txBody>
      </p:sp>
      <p:sp>
        <p:nvSpPr>
          <p:cNvPr id="28685" name="Line 14"/>
          <p:cNvSpPr>
            <a:spLocks noChangeShapeType="1"/>
          </p:cNvSpPr>
          <p:nvPr/>
        </p:nvSpPr>
        <p:spPr bwMode="auto">
          <a:xfrm>
            <a:off x="7740650" y="1196975"/>
            <a:ext cx="1588" cy="5111750"/>
          </a:xfrm>
          <a:prstGeom prst="line">
            <a:avLst/>
          </a:prstGeom>
          <a:noFill/>
          <a:ln w="25400" cap="rnd">
            <a:solidFill>
              <a:schemeClr val="tx1"/>
            </a:solidFill>
            <a:prstDash val="sysDot"/>
            <a:round/>
            <a:headEnd/>
            <a:tailEnd/>
          </a:ln>
        </p:spPr>
        <p:txBody>
          <a:bodyPr/>
          <a:lstStyle/>
          <a:p>
            <a:endParaRPr lang="zh-TW" altLang="en-US"/>
          </a:p>
        </p:txBody>
      </p:sp>
      <p:sp>
        <p:nvSpPr>
          <p:cNvPr id="28686" name="Line 15"/>
          <p:cNvSpPr>
            <a:spLocks noChangeShapeType="1"/>
          </p:cNvSpPr>
          <p:nvPr/>
        </p:nvSpPr>
        <p:spPr bwMode="auto">
          <a:xfrm flipH="1" flipV="1">
            <a:off x="1450975" y="6021388"/>
            <a:ext cx="25400" cy="503237"/>
          </a:xfrm>
          <a:prstGeom prst="line">
            <a:avLst/>
          </a:prstGeom>
          <a:noFill/>
          <a:ln w="50800">
            <a:solidFill>
              <a:schemeClr val="tx1"/>
            </a:solidFill>
            <a:round/>
            <a:headEnd/>
            <a:tailEnd type="triangle" w="med" len="med"/>
          </a:ln>
        </p:spPr>
        <p:txBody>
          <a:bodyPr/>
          <a:lstStyle/>
          <a:p>
            <a:endParaRPr lang="zh-TW" altLang="en-US"/>
          </a:p>
        </p:txBody>
      </p:sp>
      <p:sp>
        <p:nvSpPr>
          <p:cNvPr id="28687" name="Text Box 16"/>
          <p:cNvSpPr txBox="1">
            <a:spLocks noChangeArrowheads="1"/>
          </p:cNvSpPr>
          <p:nvPr/>
        </p:nvSpPr>
        <p:spPr bwMode="auto">
          <a:xfrm>
            <a:off x="1042988" y="6381750"/>
            <a:ext cx="941387" cy="336550"/>
          </a:xfrm>
          <a:prstGeom prst="rect">
            <a:avLst/>
          </a:prstGeom>
          <a:noFill/>
          <a:ln w="9525">
            <a:noFill/>
            <a:miter lim="800000"/>
            <a:headEnd/>
            <a:tailEnd/>
          </a:ln>
        </p:spPr>
        <p:txBody>
          <a:bodyPr wrap="none">
            <a:spAutoFit/>
          </a:bodyPr>
          <a:lstStyle/>
          <a:p>
            <a:r>
              <a:rPr lang="en-US" altLang="zh-TW" sz="1600"/>
              <a:t>Big-bang</a:t>
            </a:r>
          </a:p>
        </p:txBody>
      </p:sp>
      <p:sp>
        <p:nvSpPr>
          <p:cNvPr id="28688" name="Text Box 17"/>
          <p:cNvSpPr txBox="1">
            <a:spLocks noChangeArrowheads="1"/>
          </p:cNvSpPr>
          <p:nvPr/>
        </p:nvSpPr>
        <p:spPr bwMode="auto">
          <a:xfrm>
            <a:off x="1187450" y="1268413"/>
            <a:ext cx="3600450" cy="336550"/>
          </a:xfrm>
          <a:prstGeom prst="rect">
            <a:avLst/>
          </a:prstGeom>
          <a:noFill/>
          <a:ln w="9525">
            <a:noFill/>
            <a:miter lim="800000"/>
            <a:headEnd/>
            <a:tailEnd/>
          </a:ln>
        </p:spPr>
        <p:txBody>
          <a:bodyPr>
            <a:spAutoFit/>
          </a:bodyPr>
          <a:lstStyle/>
          <a:p>
            <a:r>
              <a:rPr lang="en-US" altLang="zh-TW" sz="1600"/>
              <a:t>    --------INSTALLATION PERIOD</a:t>
            </a:r>
            <a:r>
              <a:rPr lang="en-US" altLang="zh-TW" sz="1600">
                <a:sym typeface="Wingdings" pitchFamily="2" charset="2"/>
              </a:rPr>
              <a:t></a:t>
            </a:r>
            <a:endParaRPr lang="en-US" altLang="zh-TW" sz="1600"/>
          </a:p>
        </p:txBody>
      </p:sp>
      <p:sp>
        <p:nvSpPr>
          <p:cNvPr id="28689" name="Arc 18"/>
          <p:cNvSpPr>
            <a:spLocks/>
          </p:cNvSpPr>
          <p:nvPr/>
        </p:nvSpPr>
        <p:spPr bwMode="auto">
          <a:xfrm flipV="1">
            <a:off x="515938" y="5335588"/>
            <a:ext cx="2592387" cy="620712"/>
          </a:xfrm>
          <a:custGeom>
            <a:avLst/>
            <a:gdLst>
              <a:gd name="T0" fmla="*/ 0 w 21600"/>
              <a:gd name="T1" fmla="*/ 0 h 23255"/>
              <a:gd name="T2" fmla="*/ 2147483647 w 21600"/>
              <a:gd name="T3" fmla="*/ 2147483647 h 23255"/>
              <a:gd name="T4" fmla="*/ 0 w 21600"/>
              <a:gd name="T5" fmla="*/ 2147483647 h 23255"/>
              <a:gd name="T6" fmla="*/ 0 60000 65536"/>
              <a:gd name="T7" fmla="*/ 0 60000 65536"/>
              <a:gd name="T8" fmla="*/ 0 60000 65536"/>
              <a:gd name="T9" fmla="*/ 0 w 21600"/>
              <a:gd name="T10" fmla="*/ 0 h 23255"/>
              <a:gd name="T11" fmla="*/ 21600 w 21600"/>
              <a:gd name="T12" fmla="*/ 23255 h 23255"/>
            </a:gdLst>
            <a:ahLst/>
            <a:cxnLst>
              <a:cxn ang="T6">
                <a:pos x="T0" y="T1"/>
              </a:cxn>
              <a:cxn ang="T7">
                <a:pos x="T2" y="T3"/>
              </a:cxn>
              <a:cxn ang="T8">
                <a:pos x="T4" y="T5"/>
              </a:cxn>
            </a:cxnLst>
            <a:rect l="T9" t="T10" r="T11" b="T12"/>
            <a:pathLst>
              <a:path w="21600" h="23255" fill="none" extrusionOk="0">
                <a:moveTo>
                  <a:pt x="-1" y="0"/>
                </a:moveTo>
                <a:cubicBezTo>
                  <a:pt x="11929" y="0"/>
                  <a:pt x="21600" y="9670"/>
                  <a:pt x="21600" y="21600"/>
                </a:cubicBezTo>
                <a:cubicBezTo>
                  <a:pt x="21600" y="22152"/>
                  <a:pt x="21578" y="22704"/>
                  <a:pt x="21536" y="23255"/>
                </a:cubicBezTo>
              </a:path>
              <a:path w="21600" h="23255" stroke="0" extrusionOk="0">
                <a:moveTo>
                  <a:pt x="-1" y="0"/>
                </a:moveTo>
                <a:cubicBezTo>
                  <a:pt x="11929" y="0"/>
                  <a:pt x="21600" y="9670"/>
                  <a:pt x="21600" y="21600"/>
                </a:cubicBezTo>
                <a:cubicBezTo>
                  <a:pt x="21600" y="22152"/>
                  <a:pt x="21578" y="22704"/>
                  <a:pt x="21536" y="23255"/>
                </a:cubicBezTo>
                <a:lnTo>
                  <a:pt x="0" y="21600"/>
                </a:lnTo>
                <a:close/>
              </a:path>
            </a:pathLst>
          </a:custGeom>
          <a:noFill/>
          <a:ln w="38100">
            <a:solidFill>
              <a:schemeClr val="tx1"/>
            </a:solidFill>
            <a:round/>
            <a:headEnd/>
            <a:tailEnd/>
          </a:ln>
        </p:spPr>
        <p:txBody>
          <a:bodyPr wrap="none" anchor="ctr"/>
          <a:lstStyle/>
          <a:p>
            <a:endParaRPr lang="zh-TW" altLang="en-US"/>
          </a:p>
        </p:txBody>
      </p:sp>
      <p:sp>
        <p:nvSpPr>
          <p:cNvPr id="28690" name="Freeform 19"/>
          <p:cNvSpPr>
            <a:spLocks/>
          </p:cNvSpPr>
          <p:nvPr/>
        </p:nvSpPr>
        <p:spPr bwMode="auto">
          <a:xfrm>
            <a:off x="3133725" y="3789363"/>
            <a:ext cx="1511300" cy="1584325"/>
          </a:xfrm>
          <a:custGeom>
            <a:avLst/>
            <a:gdLst>
              <a:gd name="T0" fmla="*/ 0 w 1088"/>
              <a:gd name="T1" fmla="*/ 2147483647 h 998"/>
              <a:gd name="T2" fmla="*/ 2147483647 w 1088"/>
              <a:gd name="T3" fmla="*/ 0 h 998"/>
              <a:gd name="T4" fmla="*/ 0 60000 65536"/>
              <a:gd name="T5" fmla="*/ 0 60000 65536"/>
              <a:gd name="T6" fmla="*/ 0 w 1088"/>
              <a:gd name="T7" fmla="*/ 0 h 998"/>
              <a:gd name="T8" fmla="*/ 1088 w 1088"/>
              <a:gd name="T9" fmla="*/ 998 h 998"/>
            </a:gdLst>
            <a:ahLst/>
            <a:cxnLst>
              <a:cxn ang="T4">
                <a:pos x="T0" y="T1"/>
              </a:cxn>
              <a:cxn ang="T5">
                <a:pos x="T2" y="T3"/>
              </a:cxn>
            </a:cxnLst>
            <a:rect l="T6" t="T7" r="T8" b="T9"/>
            <a:pathLst>
              <a:path w="1088" h="998">
                <a:moveTo>
                  <a:pt x="0" y="998"/>
                </a:moveTo>
                <a:cubicBezTo>
                  <a:pt x="453" y="582"/>
                  <a:pt x="907" y="166"/>
                  <a:pt x="1088" y="0"/>
                </a:cubicBezTo>
              </a:path>
            </a:pathLst>
          </a:custGeom>
          <a:noFill/>
          <a:ln w="38100">
            <a:solidFill>
              <a:schemeClr val="tx1"/>
            </a:solidFill>
            <a:round/>
            <a:headEnd/>
            <a:tailEnd/>
          </a:ln>
        </p:spPr>
        <p:txBody>
          <a:bodyPr/>
          <a:lstStyle/>
          <a:p>
            <a:endParaRPr lang="zh-TW" altLang="en-US"/>
          </a:p>
        </p:txBody>
      </p:sp>
      <p:sp>
        <p:nvSpPr>
          <p:cNvPr id="28691" name="Freeform 20"/>
          <p:cNvSpPr>
            <a:spLocks/>
          </p:cNvSpPr>
          <p:nvPr/>
        </p:nvSpPr>
        <p:spPr bwMode="auto">
          <a:xfrm>
            <a:off x="6275388" y="1916113"/>
            <a:ext cx="1465262" cy="433387"/>
          </a:xfrm>
          <a:custGeom>
            <a:avLst/>
            <a:gdLst>
              <a:gd name="T0" fmla="*/ 0 w 828"/>
              <a:gd name="T1" fmla="*/ 2147483647 h 205"/>
              <a:gd name="T2" fmla="*/ 2147483647 w 828"/>
              <a:gd name="T3" fmla="*/ 2147483647 h 205"/>
              <a:gd name="T4" fmla="*/ 2147483647 w 828"/>
              <a:gd name="T5" fmla="*/ 2147483647 h 205"/>
              <a:gd name="T6" fmla="*/ 2147483647 w 828"/>
              <a:gd name="T7" fmla="*/ 2147483647 h 205"/>
              <a:gd name="T8" fmla="*/ 2147483647 w 828"/>
              <a:gd name="T9" fmla="*/ 2147483647 h 205"/>
              <a:gd name="T10" fmla="*/ 0 60000 65536"/>
              <a:gd name="T11" fmla="*/ 0 60000 65536"/>
              <a:gd name="T12" fmla="*/ 0 60000 65536"/>
              <a:gd name="T13" fmla="*/ 0 60000 65536"/>
              <a:gd name="T14" fmla="*/ 0 60000 65536"/>
              <a:gd name="T15" fmla="*/ 0 w 828"/>
              <a:gd name="T16" fmla="*/ 0 h 205"/>
              <a:gd name="T17" fmla="*/ 828 w 828"/>
              <a:gd name="T18" fmla="*/ 205 h 205"/>
            </a:gdLst>
            <a:ahLst/>
            <a:cxnLst>
              <a:cxn ang="T10">
                <a:pos x="T0" y="T1"/>
              </a:cxn>
              <a:cxn ang="T11">
                <a:pos x="T2" y="T3"/>
              </a:cxn>
              <a:cxn ang="T12">
                <a:pos x="T4" y="T5"/>
              </a:cxn>
              <a:cxn ang="T13">
                <a:pos x="T6" y="T7"/>
              </a:cxn>
              <a:cxn ang="T14">
                <a:pos x="T8" y="T9"/>
              </a:cxn>
            </a:cxnLst>
            <a:rect l="T15" t="T16" r="T17" b="T18"/>
            <a:pathLst>
              <a:path w="828" h="205">
                <a:moveTo>
                  <a:pt x="0" y="205"/>
                </a:moveTo>
                <a:cubicBezTo>
                  <a:pt x="13" y="196"/>
                  <a:pt x="34" y="196"/>
                  <a:pt x="43" y="183"/>
                </a:cubicBezTo>
                <a:cubicBezTo>
                  <a:pt x="51" y="172"/>
                  <a:pt x="61" y="119"/>
                  <a:pt x="64" y="118"/>
                </a:cubicBezTo>
                <a:cubicBezTo>
                  <a:pt x="186" y="79"/>
                  <a:pt x="307" y="39"/>
                  <a:pt x="432" y="10"/>
                </a:cubicBezTo>
                <a:cubicBezTo>
                  <a:pt x="475" y="0"/>
                  <a:pt x="811" y="3"/>
                  <a:pt x="828" y="3"/>
                </a:cubicBezTo>
              </a:path>
            </a:pathLst>
          </a:custGeom>
          <a:noFill/>
          <a:ln w="38100">
            <a:solidFill>
              <a:schemeClr val="tx1"/>
            </a:solidFill>
            <a:round/>
            <a:headEnd/>
            <a:tailEnd/>
          </a:ln>
        </p:spPr>
        <p:txBody>
          <a:bodyPr/>
          <a:lstStyle/>
          <a:p>
            <a:endParaRPr lang="zh-TW" altLang="en-US"/>
          </a:p>
        </p:txBody>
      </p:sp>
      <p:sp>
        <p:nvSpPr>
          <p:cNvPr id="28692" name="Line 21"/>
          <p:cNvSpPr>
            <a:spLocks noChangeShapeType="1"/>
          </p:cNvSpPr>
          <p:nvPr/>
        </p:nvSpPr>
        <p:spPr bwMode="auto">
          <a:xfrm>
            <a:off x="7643813" y="1917700"/>
            <a:ext cx="720725" cy="0"/>
          </a:xfrm>
          <a:prstGeom prst="line">
            <a:avLst/>
          </a:prstGeom>
          <a:noFill/>
          <a:ln w="38100">
            <a:solidFill>
              <a:schemeClr val="tx1"/>
            </a:solidFill>
            <a:prstDash val="sysDot"/>
            <a:round/>
            <a:headEnd/>
            <a:tailEnd/>
          </a:ln>
        </p:spPr>
        <p:txBody>
          <a:bodyPr/>
          <a:lstStyle/>
          <a:p>
            <a:endParaRPr lang="zh-TW" altLang="en-US"/>
          </a:p>
        </p:txBody>
      </p:sp>
      <p:sp>
        <p:nvSpPr>
          <p:cNvPr id="28693" name="Line 22"/>
          <p:cNvSpPr>
            <a:spLocks noChangeShapeType="1"/>
          </p:cNvSpPr>
          <p:nvPr/>
        </p:nvSpPr>
        <p:spPr bwMode="auto">
          <a:xfrm flipV="1">
            <a:off x="7740650" y="5949950"/>
            <a:ext cx="0" cy="503238"/>
          </a:xfrm>
          <a:prstGeom prst="line">
            <a:avLst/>
          </a:prstGeom>
          <a:noFill/>
          <a:ln w="50800">
            <a:solidFill>
              <a:schemeClr val="tx1"/>
            </a:solidFill>
            <a:round/>
            <a:headEnd/>
            <a:tailEnd type="triangle" w="med" len="med"/>
          </a:ln>
        </p:spPr>
        <p:txBody>
          <a:bodyPr/>
          <a:lstStyle/>
          <a:p>
            <a:endParaRPr lang="zh-TW" altLang="en-US"/>
          </a:p>
        </p:txBody>
      </p:sp>
      <p:sp>
        <p:nvSpPr>
          <p:cNvPr id="28694" name="Text Box 23"/>
          <p:cNvSpPr txBox="1">
            <a:spLocks noChangeArrowheads="1"/>
          </p:cNvSpPr>
          <p:nvPr/>
        </p:nvSpPr>
        <p:spPr bwMode="auto">
          <a:xfrm>
            <a:off x="7235825" y="6308725"/>
            <a:ext cx="1387475" cy="336550"/>
          </a:xfrm>
          <a:prstGeom prst="rect">
            <a:avLst/>
          </a:prstGeom>
          <a:noFill/>
          <a:ln w="9525">
            <a:noFill/>
            <a:miter lim="800000"/>
            <a:headEnd/>
            <a:tailEnd/>
          </a:ln>
        </p:spPr>
        <p:txBody>
          <a:bodyPr wrap="none">
            <a:spAutoFit/>
          </a:bodyPr>
          <a:lstStyle/>
          <a:p>
            <a:r>
              <a:rPr lang="en-US" altLang="zh-TW" sz="1600"/>
              <a:t>Next Big-bang</a:t>
            </a:r>
          </a:p>
        </p:txBody>
      </p:sp>
      <p:sp>
        <p:nvSpPr>
          <p:cNvPr id="28695" name="Line 24"/>
          <p:cNvSpPr>
            <a:spLocks noChangeShapeType="1"/>
          </p:cNvSpPr>
          <p:nvPr/>
        </p:nvSpPr>
        <p:spPr bwMode="auto">
          <a:xfrm>
            <a:off x="5076825" y="1052513"/>
            <a:ext cx="0" cy="4968875"/>
          </a:xfrm>
          <a:prstGeom prst="line">
            <a:avLst/>
          </a:prstGeom>
          <a:noFill/>
          <a:ln w="25400" cap="rnd">
            <a:solidFill>
              <a:schemeClr val="tx1"/>
            </a:solidFill>
            <a:prstDash val="sysDot"/>
            <a:round/>
            <a:headEnd/>
            <a:tailEnd/>
          </a:ln>
        </p:spPr>
        <p:txBody>
          <a:bodyPr/>
          <a:lstStyle/>
          <a:p>
            <a:endParaRPr lang="zh-TW" altLang="en-US"/>
          </a:p>
        </p:txBody>
      </p:sp>
      <p:sp>
        <p:nvSpPr>
          <p:cNvPr id="28696" name="Line 25"/>
          <p:cNvSpPr>
            <a:spLocks noChangeShapeType="1"/>
          </p:cNvSpPr>
          <p:nvPr/>
        </p:nvSpPr>
        <p:spPr bwMode="auto">
          <a:xfrm flipV="1">
            <a:off x="5076825" y="2347913"/>
            <a:ext cx="1223963" cy="1512887"/>
          </a:xfrm>
          <a:prstGeom prst="line">
            <a:avLst/>
          </a:prstGeom>
          <a:noFill/>
          <a:ln w="38100">
            <a:solidFill>
              <a:schemeClr val="tx1"/>
            </a:solidFill>
            <a:round/>
            <a:headEnd/>
            <a:tailEnd/>
          </a:ln>
        </p:spPr>
        <p:txBody>
          <a:bodyPr/>
          <a:lstStyle/>
          <a:p>
            <a:endParaRPr lang="zh-TW" altLang="en-US"/>
          </a:p>
        </p:txBody>
      </p:sp>
      <p:sp>
        <p:nvSpPr>
          <p:cNvPr id="28697" name="Text Box 26"/>
          <p:cNvSpPr txBox="1">
            <a:spLocks noChangeArrowheads="1"/>
          </p:cNvSpPr>
          <p:nvPr/>
        </p:nvSpPr>
        <p:spPr bwMode="auto">
          <a:xfrm>
            <a:off x="4500563" y="1268413"/>
            <a:ext cx="3600450" cy="336550"/>
          </a:xfrm>
          <a:prstGeom prst="rect">
            <a:avLst/>
          </a:prstGeom>
          <a:noFill/>
          <a:ln w="9525">
            <a:noFill/>
            <a:miter lim="800000"/>
            <a:headEnd/>
            <a:tailEnd/>
          </a:ln>
        </p:spPr>
        <p:txBody>
          <a:bodyPr>
            <a:spAutoFit/>
          </a:bodyPr>
          <a:lstStyle/>
          <a:p>
            <a:r>
              <a:rPr lang="en-US" altLang="zh-TW" sz="1600"/>
              <a:t>             -- DEPLOYMENT PERIOD</a:t>
            </a:r>
            <a:r>
              <a:rPr lang="en-US" altLang="zh-TW" sz="1600">
                <a:sym typeface="Wingdings" pitchFamily="2" charset="2"/>
              </a:rPr>
              <a:t></a:t>
            </a:r>
            <a:endParaRPr lang="en-US" altLang="zh-TW" sz="1600"/>
          </a:p>
        </p:txBody>
      </p:sp>
      <p:sp>
        <p:nvSpPr>
          <p:cNvPr id="28698" name="Text Box 27"/>
          <p:cNvSpPr txBox="1">
            <a:spLocks noChangeArrowheads="1"/>
          </p:cNvSpPr>
          <p:nvPr/>
        </p:nvSpPr>
        <p:spPr bwMode="auto">
          <a:xfrm>
            <a:off x="4500563" y="1123950"/>
            <a:ext cx="890587" cy="581025"/>
          </a:xfrm>
          <a:prstGeom prst="rect">
            <a:avLst/>
          </a:prstGeom>
          <a:noFill/>
          <a:ln w="9525">
            <a:noFill/>
            <a:miter lim="800000"/>
            <a:headEnd/>
            <a:tailEnd/>
          </a:ln>
        </p:spPr>
        <p:txBody>
          <a:bodyPr wrap="none">
            <a:spAutoFit/>
          </a:bodyPr>
          <a:lstStyle/>
          <a:p>
            <a:r>
              <a:rPr lang="en-US" altLang="zh-TW" sz="1600"/>
              <a:t>Turning </a:t>
            </a:r>
          </a:p>
          <a:p>
            <a:r>
              <a:rPr lang="en-US" altLang="zh-TW" sz="1600"/>
              <a:t>point</a:t>
            </a:r>
          </a:p>
        </p:txBody>
      </p:sp>
      <p:sp>
        <p:nvSpPr>
          <p:cNvPr id="28699" name="Line 28"/>
          <p:cNvSpPr>
            <a:spLocks noChangeShapeType="1"/>
          </p:cNvSpPr>
          <p:nvPr/>
        </p:nvSpPr>
        <p:spPr bwMode="auto">
          <a:xfrm>
            <a:off x="6372225" y="908050"/>
            <a:ext cx="1588" cy="5111750"/>
          </a:xfrm>
          <a:prstGeom prst="line">
            <a:avLst/>
          </a:prstGeom>
          <a:noFill/>
          <a:ln w="25400" cap="rnd">
            <a:solidFill>
              <a:schemeClr val="tx1"/>
            </a:solidFill>
            <a:prstDash val="sysDot"/>
            <a:round/>
            <a:headEnd/>
            <a:tailEnd/>
          </a:ln>
        </p:spPr>
        <p:txBody>
          <a:bodyPr/>
          <a:lstStyle/>
          <a:p>
            <a:endParaRPr lang="zh-TW" altLang="en-US"/>
          </a:p>
        </p:txBody>
      </p:sp>
      <p:sp>
        <p:nvSpPr>
          <p:cNvPr id="28700" name="Line 29"/>
          <p:cNvSpPr>
            <a:spLocks noChangeShapeType="1"/>
          </p:cNvSpPr>
          <p:nvPr/>
        </p:nvSpPr>
        <p:spPr bwMode="auto">
          <a:xfrm flipH="1">
            <a:off x="4500563" y="6021388"/>
            <a:ext cx="142875" cy="360362"/>
          </a:xfrm>
          <a:prstGeom prst="line">
            <a:avLst/>
          </a:prstGeom>
          <a:noFill/>
          <a:ln w="38100">
            <a:solidFill>
              <a:schemeClr val="tx1"/>
            </a:solidFill>
            <a:round/>
            <a:headEnd/>
            <a:tailEnd type="triangle" w="med" len="med"/>
          </a:ln>
        </p:spPr>
        <p:txBody>
          <a:bodyPr/>
          <a:lstStyle/>
          <a:p>
            <a:endParaRPr lang="zh-TW" altLang="en-US"/>
          </a:p>
        </p:txBody>
      </p:sp>
      <p:sp>
        <p:nvSpPr>
          <p:cNvPr id="28701" name="Text Box 30"/>
          <p:cNvSpPr txBox="1">
            <a:spLocks noChangeArrowheads="1"/>
          </p:cNvSpPr>
          <p:nvPr/>
        </p:nvSpPr>
        <p:spPr bwMode="auto">
          <a:xfrm>
            <a:off x="3851921" y="6308725"/>
            <a:ext cx="874068" cy="336550"/>
          </a:xfrm>
          <a:prstGeom prst="rect">
            <a:avLst/>
          </a:prstGeom>
          <a:noFill/>
          <a:ln w="9525">
            <a:noFill/>
            <a:miter lim="800000"/>
            <a:headEnd/>
            <a:tailEnd/>
          </a:ln>
        </p:spPr>
        <p:txBody>
          <a:bodyPr wrap="square">
            <a:spAutoFit/>
          </a:bodyPr>
          <a:lstStyle/>
          <a:p>
            <a:r>
              <a:rPr lang="en-US" altLang="zh-TW" sz="1600">
                <a:solidFill>
                  <a:srgbClr val="FF3300"/>
                </a:solidFill>
              </a:rPr>
              <a:t>Crash</a:t>
            </a:r>
          </a:p>
        </p:txBody>
      </p:sp>
      <p:sp>
        <p:nvSpPr>
          <p:cNvPr id="28702" name="Line 31"/>
          <p:cNvSpPr>
            <a:spLocks noChangeShapeType="1"/>
          </p:cNvSpPr>
          <p:nvPr/>
        </p:nvSpPr>
        <p:spPr bwMode="auto">
          <a:xfrm flipV="1">
            <a:off x="5076825" y="6021388"/>
            <a:ext cx="0" cy="287337"/>
          </a:xfrm>
          <a:prstGeom prst="line">
            <a:avLst/>
          </a:prstGeom>
          <a:noFill/>
          <a:ln w="38100">
            <a:solidFill>
              <a:schemeClr val="tx1"/>
            </a:solidFill>
            <a:round/>
            <a:headEnd/>
            <a:tailEnd type="triangle" w="med" len="med"/>
          </a:ln>
        </p:spPr>
        <p:txBody>
          <a:bodyPr/>
          <a:lstStyle/>
          <a:p>
            <a:endParaRPr lang="zh-TW" altLang="en-US"/>
          </a:p>
        </p:txBody>
      </p:sp>
      <p:sp>
        <p:nvSpPr>
          <p:cNvPr id="28703" name="Text Box 32"/>
          <p:cNvSpPr txBox="1">
            <a:spLocks noChangeArrowheads="1"/>
          </p:cNvSpPr>
          <p:nvPr/>
        </p:nvSpPr>
        <p:spPr bwMode="auto">
          <a:xfrm>
            <a:off x="4716463" y="6165850"/>
            <a:ext cx="1350962" cy="581025"/>
          </a:xfrm>
          <a:prstGeom prst="rect">
            <a:avLst/>
          </a:prstGeom>
          <a:noFill/>
          <a:ln w="9525">
            <a:noFill/>
            <a:miter lim="800000"/>
            <a:headEnd/>
            <a:tailEnd/>
          </a:ln>
        </p:spPr>
        <p:txBody>
          <a:bodyPr wrap="none">
            <a:spAutoFit/>
          </a:bodyPr>
          <a:lstStyle/>
          <a:p>
            <a:r>
              <a:rPr lang="en-US" altLang="zh-TW" sz="1600"/>
              <a:t>Institutional</a:t>
            </a:r>
          </a:p>
          <a:p>
            <a:r>
              <a:rPr lang="en-US" altLang="zh-TW" sz="1600"/>
              <a:t>recomposition</a:t>
            </a:r>
          </a:p>
        </p:txBody>
      </p:sp>
      <p:sp>
        <p:nvSpPr>
          <p:cNvPr id="28704" name="Freeform 33"/>
          <p:cNvSpPr>
            <a:spLocks/>
          </p:cNvSpPr>
          <p:nvPr/>
        </p:nvSpPr>
        <p:spPr bwMode="auto">
          <a:xfrm>
            <a:off x="549275" y="2217738"/>
            <a:ext cx="1085850" cy="239712"/>
          </a:xfrm>
          <a:custGeom>
            <a:avLst/>
            <a:gdLst>
              <a:gd name="T0" fmla="*/ 0 w 684"/>
              <a:gd name="T1" fmla="*/ 2147483647 h 151"/>
              <a:gd name="T2" fmla="*/ 2147483647 w 684"/>
              <a:gd name="T3" fmla="*/ 2147483647 h 151"/>
              <a:gd name="T4" fmla="*/ 2147483647 w 684"/>
              <a:gd name="T5" fmla="*/ 2147483647 h 151"/>
              <a:gd name="T6" fmla="*/ 2147483647 w 684"/>
              <a:gd name="T7" fmla="*/ 2147483647 h 151"/>
              <a:gd name="T8" fmla="*/ 2147483647 w 684"/>
              <a:gd name="T9" fmla="*/ 2147483647 h 151"/>
              <a:gd name="T10" fmla="*/ 2147483647 w 684"/>
              <a:gd name="T11" fmla="*/ 2147483647 h 151"/>
              <a:gd name="T12" fmla="*/ 2147483647 w 684"/>
              <a:gd name="T13" fmla="*/ 2147483647 h 151"/>
              <a:gd name="T14" fmla="*/ 0 60000 65536"/>
              <a:gd name="T15" fmla="*/ 0 60000 65536"/>
              <a:gd name="T16" fmla="*/ 0 60000 65536"/>
              <a:gd name="T17" fmla="*/ 0 60000 65536"/>
              <a:gd name="T18" fmla="*/ 0 60000 65536"/>
              <a:gd name="T19" fmla="*/ 0 60000 65536"/>
              <a:gd name="T20" fmla="*/ 0 60000 65536"/>
              <a:gd name="T21" fmla="*/ 0 w 684"/>
              <a:gd name="T22" fmla="*/ 0 h 151"/>
              <a:gd name="T23" fmla="*/ 684 w 684"/>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4" h="151">
                <a:moveTo>
                  <a:pt x="0" y="151"/>
                </a:moveTo>
                <a:cubicBezTo>
                  <a:pt x="22" y="144"/>
                  <a:pt x="21" y="147"/>
                  <a:pt x="36" y="129"/>
                </a:cubicBezTo>
                <a:cubicBezTo>
                  <a:pt x="38" y="126"/>
                  <a:pt x="57" y="95"/>
                  <a:pt x="64" y="93"/>
                </a:cubicBezTo>
                <a:cubicBezTo>
                  <a:pt x="87" y="87"/>
                  <a:pt x="112" y="88"/>
                  <a:pt x="136" y="86"/>
                </a:cubicBezTo>
                <a:cubicBezTo>
                  <a:pt x="179" y="58"/>
                  <a:pt x="201" y="64"/>
                  <a:pt x="259" y="57"/>
                </a:cubicBezTo>
                <a:cubicBezTo>
                  <a:pt x="346" y="47"/>
                  <a:pt x="430" y="35"/>
                  <a:pt x="518" y="29"/>
                </a:cubicBezTo>
                <a:cubicBezTo>
                  <a:pt x="600" y="0"/>
                  <a:pt x="546" y="14"/>
                  <a:pt x="684" y="14"/>
                </a:cubicBezTo>
              </a:path>
            </a:pathLst>
          </a:custGeom>
          <a:noFill/>
          <a:ln w="38100">
            <a:solidFill>
              <a:schemeClr val="tx1"/>
            </a:solidFill>
            <a:round/>
            <a:headEnd/>
            <a:tailEnd/>
          </a:ln>
        </p:spPr>
        <p:txBody>
          <a:bodyPr/>
          <a:lstStyle/>
          <a:p>
            <a:endParaRPr lang="zh-TW" altLang="en-US"/>
          </a:p>
        </p:txBody>
      </p:sp>
      <p:sp>
        <p:nvSpPr>
          <p:cNvPr id="28705" name="Line 34"/>
          <p:cNvSpPr>
            <a:spLocks noChangeShapeType="1"/>
          </p:cNvSpPr>
          <p:nvPr/>
        </p:nvSpPr>
        <p:spPr bwMode="auto">
          <a:xfrm flipV="1">
            <a:off x="1692275" y="2133600"/>
            <a:ext cx="1584325" cy="71438"/>
          </a:xfrm>
          <a:prstGeom prst="line">
            <a:avLst/>
          </a:prstGeom>
          <a:noFill/>
          <a:ln w="38100">
            <a:solidFill>
              <a:schemeClr val="tx1"/>
            </a:solidFill>
            <a:prstDash val="sysDot"/>
            <a:round/>
            <a:headEnd/>
            <a:tailEnd/>
          </a:ln>
        </p:spPr>
        <p:txBody>
          <a:bodyPr/>
          <a:lstStyle/>
          <a:p>
            <a:endParaRPr lang="zh-TW" altLang="en-US"/>
          </a:p>
        </p:txBody>
      </p:sp>
      <p:sp>
        <p:nvSpPr>
          <p:cNvPr id="28706" name="Text Box 35"/>
          <p:cNvSpPr txBox="1">
            <a:spLocks noChangeArrowheads="1"/>
          </p:cNvSpPr>
          <p:nvPr/>
        </p:nvSpPr>
        <p:spPr bwMode="auto">
          <a:xfrm>
            <a:off x="1042988" y="2205038"/>
            <a:ext cx="2101850" cy="366712"/>
          </a:xfrm>
          <a:prstGeom prst="rect">
            <a:avLst/>
          </a:prstGeom>
          <a:noFill/>
          <a:ln w="9525">
            <a:noFill/>
            <a:miter lim="800000"/>
            <a:headEnd/>
            <a:tailEnd/>
          </a:ln>
        </p:spPr>
        <p:txBody>
          <a:bodyPr wrap="none">
            <a:spAutoFit/>
          </a:bodyPr>
          <a:lstStyle/>
          <a:p>
            <a:r>
              <a:rPr lang="en-US" altLang="zh-TW" sz="1800"/>
              <a:t>Previous Great surge</a:t>
            </a:r>
          </a:p>
        </p:txBody>
      </p:sp>
      <p:sp>
        <p:nvSpPr>
          <p:cNvPr id="28707" name="Oval 4"/>
          <p:cNvSpPr>
            <a:spLocks noChangeArrowheads="1"/>
          </p:cNvSpPr>
          <p:nvPr/>
        </p:nvSpPr>
        <p:spPr bwMode="auto">
          <a:xfrm>
            <a:off x="6300192" y="1484784"/>
            <a:ext cx="1800225" cy="1728787"/>
          </a:xfrm>
          <a:prstGeom prst="ellipse">
            <a:avLst/>
          </a:prstGeom>
          <a:solidFill>
            <a:schemeClr val="bg1"/>
          </a:solidFill>
          <a:ln w="9525">
            <a:solidFill>
              <a:schemeClr val="tx1"/>
            </a:solidFill>
            <a:round/>
            <a:headEnd/>
            <a:tailEnd/>
          </a:ln>
        </p:spPr>
        <p:txBody>
          <a:bodyPr wrap="none" anchor="ctr"/>
          <a:lstStyle/>
          <a:p>
            <a:r>
              <a:rPr lang="en-US" altLang="zh-TW" sz="2000" b="1" dirty="0"/>
              <a:t>MATURITY</a:t>
            </a:r>
          </a:p>
          <a:p>
            <a:r>
              <a:rPr lang="en-US" altLang="zh-TW" sz="1400" b="1" dirty="0"/>
              <a:t>Signs of Separation</a:t>
            </a:r>
          </a:p>
          <a:p>
            <a:endParaRPr lang="en-US" altLang="zh-TW" sz="1400" b="1" dirty="0"/>
          </a:p>
          <a:p>
            <a:r>
              <a:rPr lang="en-US" altLang="zh-TW" sz="1400" b="1" dirty="0"/>
              <a:t>Financial capital</a:t>
            </a:r>
          </a:p>
          <a:p>
            <a:r>
              <a:rPr lang="en-US" altLang="zh-TW" sz="1400" dirty="0"/>
              <a:t>searching on its own </a:t>
            </a:r>
          </a:p>
          <a:p>
            <a:r>
              <a:rPr lang="en-US" altLang="zh-TW" sz="1400" dirty="0"/>
              <a:t>Decreasing investment opportunities</a:t>
            </a:r>
          </a:p>
          <a:p>
            <a:r>
              <a:rPr lang="en-US" altLang="zh-TW" sz="1400" dirty="0"/>
              <a:t>Idle money moving to new area, </a:t>
            </a:r>
          </a:p>
          <a:p>
            <a:r>
              <a:rPr lang="en-US" altLang="zh-TW" sz="1400" dirty="0"/>
              <a:t>sectors and regions</a:t>
            </a:r>
          </a:p>
        </p:txBody>
      </p:sp>
      <p:sp>
        <p:nvSpPr>
          <p:cNvPr id="28708" name="Line 36"/>
          <p:cNvSpPr>
            <a:spLocks noChangeShapeType="1"/>
          </p:cNvSpPr>
          <p:nvPr/>
        </p:nvSpPr>
        <p:spPr bwMode="auto">
          <a:xfrm>
            <a:off x="6948488" y="5734050"/>
            <a:ext cx="647700" cy="0"/>
          </a:xfrm>
          <a:prstGeom prst="line">
            <a:avLst/>
          </a:prstGeom>
          <a:noFill/>
          <a:ln w="38100">
            <a:solidFill>
              <a:schemeClr val="tx1"/>
            </a:solidFill>
            <a:prstDash val="sysDot"/>
            <a:round/>
            <a:headEnd/>
            <a:tailEnd/>
          </a:ln>
        </p:spPr>
        <p:txBody>
          <a:bodyPr/>
          <a:lstStyle/>
          <a:p>
            <a:endParaRPr lang="zh-TW" altLang="en-US"/>
          </a:p>
        </p:txBody>
      </p:sp>
      <p:sp>
        <p:nvSpPr>
          <p:cNvPr id="28709" name="Freeform 37"/>
          <p:cNvSpPr>
            <a:spLocks/>
          </p:cNvSpPr>
          <p:nvPr/>
        </p:nvSpPr>
        <p:spPr bwMode="auto">
          <a:xfrm>
            <a:off x="7667625" y="5565775"/>
            <a:ext cx="912813" cy="168275"/>
          </a:xfrm>
          <a:custGeom>
            <a:avLst/>
            <a:gdLst>
              <a:gd name="T0" fmla="*/ 0 w 575"/>
              <a:gd name="T1" fmla="*/ 2147483647 h 106"/>
              <a:gd name="T2" fmla="*/ 2147483647 w 575"/>
              <a:gd name="T3" fmla="*/ 2147483647 h 106"/>
              <a:gd name="T4" fmla="*/ 2147483647 w 575"/>
              <a:gd name="T5" fmla="*/ 2147483647 h 106"/>
              <a:gd name="T6" fmla="*/ 0 60000 65536"/>
              <a:gd name="T7" fmla="*/ 0 60000 65536"/>
              <a:gd name="T8" fmla="*/ 0 60000 65536"/>
              <a:gd name="T9" fmla="*/ 0 w 575"/>
              <a:gd name="T10" fmla="*/ 0 h 106"/>
              <a:gd name="T11" fmla="*/ 575 w 575"/>
              <a:gd name="T12" fmla="*/ 106 h 106"/>
            </a:gdLst>
            <a:ahLst/>
            <a:cxnLst>
              <a:cxn ang="T6">
                <a:pos x="T0" y="T1"/>
              </a:cxn>
              <a:cxn ang="T7">
                <a:pos x="T2" y="T3"/>
              </a:cxn>
              <a:cxn ang="T8">
                <a:pos x="T4" y="T5"/>
              </a:cxn>
            </a:cxnLst>
            <a:rect l="T9" t="T10" r="T11" b="T12"/>
            <a:pathLst>
              <a:path w="575" h="106">
                <a:moveTo>
                  <a:pt x="0" y="106"/>
                </a:moveTo>
                <a:cubicBezTo>
                  <a:pt x="211" y="68"/>
                  <a:pt x="423" y="30"/>
                  <a:pt x="499" y="15"/>
                </a:cubicBezTo>
                <a:cubicBezTo>
                  <a:pt x="575" y="0"/>
                  <a:pt x="514" y="7"/>
                  <a:pt x="454" y="15"/>
                </a:cubicBezTo>
              </a:path>
            </a:pathLst>
          </a:custGeom>
          <a:noFill/>
          <a:ln w="38100">
            <a:solidFill>
              <a:schemeClr val="tx1"/>
            </a:solidFill>
            <a:round/>
            <a:headEnd/>
            <a:tailEnd/>
          </a:ln>
        </p:spPr>
        <p:txBody>
          <a:bodyPr/>
          <a:lstStyle/>
          <a:p>
            <a:endParaRPr lang="zh-TW" altLang="en-US"/>
          </a:p>
        </p:txBody>
      </p:sp>
      <p:sp>
        <p:nvSpPr>
          <p:cNvPr id="28710" name="Text Box 38"/>
          <p:cNvSpPr txBox="1">
            <a:spLocks noChangeArrowheads="1"/>
          </p:cNvSpPr>
          <p:nvPr/>
        </p:nvSpPr>
        <p:spPr bwMode="auto">
          <a:xfrm>
            <a:off x="7451725" y="5157788"/>
            <a:ext cx="1608138" cy="336550"/>
          </a:xfrm>
          <a:prstGeom prst="rect">
            <a:avLst/>
          </a:prstGeom>
          <a:noFill/>
          <a:ln w="9525">
            <a:noFill/>
            <a:miter lim="800000"/>
            <a:headEnd/>
            <a:tailEnd/>
          </a:ln>
        </p:spPr>
        <p:txBody>
          <a:bodyPr wrap="none">
            <a:spAutoFit/>
          </a:bodyPr>
          <a:lstStyle/>
          <a:p>
            <a:r>
              <a:rPr lang="en-US" altLang="zh-TW" sz="1600"/>
              <a:t>Next Great Surge</a:t>
            </a:r>
          </a:p>
        </p:txBody>
      </p:sp>
      <p:sp>
        <p:nvSpPr>
          <p:cNvPr id="28675" name="Oval 3"/>
          <p:cNvSpPr>
            <a:spLocks noChangeArrowheads="1"/>
          </p:cNvSpPr>
          <p:nvPr/>
        </p:nvSpPr>
        <p:spPr bwMode="auto">
          <a:xfrm>
            <a:off x="4716463" y="2349500"/>
            <a:ext cx="1873250" cy="1800225"/>
          </a:xfrm>
          <a:prstGeom prst="ellipse">
            <a:avLst/>
          </a:prstGeom>
          <a:solidFill>
            <a:schemeClr val="bg1"/>
          </a:solidFill>
          <a:ln w="9525">
            <a:solidFill>
              <a:schemeClr val="tx1"/>
            </a:solidFill>
            <a:round/>
            <a:headEnd/>
            <a:tailEnd/>
          </a:ln>
        </p:spPr>
        <p:txBody>
          <a:bodyPr wrap="none" anchor="ctr"/>
          <a:lstStyle/>
          <a:p>
            <a:r>
              <a:rPr lang="en-US" altLang="zh-TW" sz="2000" b="1" dirty="0"/>
              <a:t>SYNERGY</a:t>
            </a:r>
          </a:p>
          <a:p>
            <a:r>
              <a:rPr lang="en-US" altLang="zh-TW" sz="1400" b="1" dirty="0" err="1"/>
              <a:t>Recoupling</a:t>
            </a:r>
            <a:r>
              <a:rPr lang="en-US" altLang="zh-TW" sz="1400" b="1" dirty="0"/>
              <a:t> FK-PK</a:t>
            </a:r>
          </a:p>
          <a:p>
            <a:endParaRPr lang="en-US" altLang="zh-TW" sz="1400" b="1" dirty="0"/>
          </a:p>
          <a:p>
            <a:r>
              <a:rPr lang="en-US" altLang="zh-TW" sz="1400" b="1" dirty="0"/>
              <a:t>Production capital at the helm</a:t>
            </a:r>
          </a:p>
          <a:p>
            <a:r>
              <a:rPr lang="en-US" altLang="zh-TW" sz="1400" dirty="0" err="1"/>
              <a:t>Recoupling</a:t>
            </a:r>
            <a:r>
              <a:rPr lang="en-US" altLang="zh-TW" sz="1400" dirty="0"/>
              <a:t> of real and paper wealth</a:t>
            </a:r>
          </a:p>
          <a:p>
            <a:r>
              <a:rPr lang="en-US" altLang="zh-TW" sz="1400" dirty="0"/>
              <a:t>Coherent growth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altLang="zh-TW" sz="3200" smtClean="0">
                <a:solidFill>
                  <a:srgbClr val="FF0000"/>
                </a:solidFill>
              </a:rPr>
              <a:t>Five successive surges, recurrent parallel periods and major financial crises</a:t>
            </a:r>
          </a:p>
        </p:txBody>
      </p:sp>
      <p:pic>
        <p:nvPicPr>
          <p:cNvPr id="29699" name="Picture 3"/>
          <p:cNvPicPr>
            <a:picLocks noChangeAspect="1" noChangeArrowheads="1"/>
          </p:cNvPicPr>
          <p:nvPr/>
        </p:nvPicPr>
        <p:blipFill>
          <a:blip r:embed="rId2" cstate="print"/>
          <a:srcRect/>
          <a:stretch>
            <a:fillRect/>
          </a:stretch>
        </p:blipFill>
        <p:spPr bwMode="auto">
          <a:xfrm>
            <a:off x="0" y="1341438"/>
            <a:ext cx="9144000" cy="5516562"/>
          </a:xfrm>
          <a:prstGeom prst="rect">
            <a:avLst/>
          </a:prstGeom>
          <a:noFill/>
          <a:ln w="9525">
            <a:noFill/>
            <a:miter lim="800000"/>
            <a:headEnd/>
            <a:tailEnd/>
          </a:ln>
        </p:spPr>
      </p:pic>
      <p:sp>
        <p:nvSpPr>
          <p:cNvPr id="29700" name="Line 5"/>
          <p:cNvSpPr>
            <a:spLocks noChangeShapeType="1"/>
          </p:cNvSpPr>
          <p:nvPr/>
        </p:nvSpPr>
        <p:spPr bwMode="auto">
          <a:xfrm>
            <a:off x="5364163" y="1341438"/>
            <a:ext cx="144462" cy="0"/>
          </a:xfrm>
          <a:prstGeom prst="line">
            <a:avLst/>
          </a:prstGeom>
          <a:noFill/>
          <a:ln w="9525">
            <a:solidFill>
              <a:schemeClr val="tx1"/>
            </a:solidFill>
            <a:round/>
            <a:headEnd/>
            <a:tailEnd/>
          </a:ln>
        </p:spPr>
        <p:txBody>
          <a:bodyPr/>
          <a:lstStyle/>
          <a:p>
            <a:endParaRPr lang="zh-TW" altLang="en-US"/>
          </a:p>
        </p:txBody>
      </p:sp>
      <p:sp>
        <p:nvSpPr>
          <p:cNvPr id="29701" name="Text Box 6"/>
          <p:cNvSpPr txBox="1">
            <a:spLocks noChangeArrowheads="1"/>
          </p:cNvSpPr>
          <p:nvPr/>
        </p:nvSpPr>
        <p:spPr bwMode="auto">
          <a:xfrm>
            <a:off x="5559425" y="5537200"/>
            <a:ext cx="319088" cy="457200"/>
          </a:xfrm>
          <a:prstGeom prst="rect">
            <a:avLst/>
          </a:prstGeom>
          <a:noFill/>
          <a:ln w="9525">
            <a:noFill/>
            <a:miter lim="800000"/>
            <a:headEnd/>
            <a:tailEnd/>
          </a:ln>
        </p:spPr>
        <p:txBody>
          <a:bodyPr wrap="none">
            <a:spAutoFit/>
          </a:bodyPr>
          <a:lstStyle/>
          <a:p>
            <a:r>
              <a:rPr lang="en-US" altLang="zh-TW">
                <a:cs typeface="Times New Roman"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9144000" cy="778098"/>
          </a:xfrm>
        </p:spPr>
        <p:txBody>
          <a:bodyPr>
            <a:normAutofit fontScale="90000"/>
          </a:bodyPr>
          <a:lstStyle/>
          <a:p>
            <a:pPr eaLnBrk="1" hangingPunct="1"/>
            <a:r>
              <a:rPr lang="en-US" altLang="zh-TW" sz="3600" dirty="0" smtClean="0"/>
              <a:t>Financial and Social Impact by Technology Revolution</a:t>
            </a:r>
          </a:p>
        </p:txBody>
      </p:sp>
      <p:sp>
        <p:nvSpPr>
          <p:cNvPr id="30723" name="Rectangle 3"/>
          <p:cNvSpPr>
            <a:spLocks noGrp="1" noChangeArrowheads="1"/>
          </p:cNvSpPr>
          <p:nvPr>
            <p:ph idx="1"/>
          </p:nvPr>
        </p:nvSpPr>
        <p:spPr>
          <a:xfrm>
            <a:off x="467544" y="1124744"/>
            <a:ext cx="8229600" cy="4896544"/>
          </a:xfrm>
        </p:spPr>
        <p:txBody>
          <a:bodyPr>
            <a:noAutofit/>
          </a:bodyPr>
          <a:lstStyle/>
          <a:p>
            <a:pPr eaLnBrk="1" hangingPunct="1">
              <a:lnSpc>
                <a:spcPct val="80000"/>
              </a:lnSpc>
            </a:pPr>
            <a:r>
              <a:rPr lang="en-US" altLang="zh-TW" sz="2000" dirty="0" smtClean="0">
                <a:solidFill>
                  <a:srgbClr val="FF0000"/>
                </a:solidFill>
              </a:rPr>
              <a:t>National market in the Victorian boom</a:t>
            </a:r>
            <a:r>
              <a:rPr lang="en-US" altLang="zh-TW" sz="2000" dirty="0" smtClean="0"/>
              <a:t>, from the mid-nineteenth century after the 2nd. technology revolution: That prosperity was brought about on the basis of a whole set of new institutions that </a:t>
            </a:r>
            <a:r>
              <a:rPr lang="en-US" altLang="zh-TW" sz="2000" dirty="0" smtClean="0">
                <a:solidFill>
                  <a:srgbClr val="FF0000"/>
                </a:solidFill>
              </a:rPr>
              <a:t>ordered national markets and regulated the national banking and financial worlds</a:t>
            </a:r>
            <a:r>
              <a:rPr lang="en-US" altLang="zh-TW" sz="2000" dirty="0" smtClean="0"/>
              <a:t>, which facilitated the continued expansion of the railway system and the network of steam-powered factories in the growing industrial cities.</a:t>
            </a:r>
          </a:p>
          <a:p>
            <a:pPr eaLnBrk="1" hangingPunct="1">
              <a:lnSpc>
                <a:spcPct val="80000"/>
              </a:lnSpc>
            </a:pPr>
            <a:r>
              <a:rPr lang="en-US" altLang="zh-TW" sz="2000" dirty="0" smtClean="0">
                <a:solidFill>
                  <a:srgbClr val="FF0000"/>
                </a:solidFill>
              </a:rPr>
              <a:t>International markets arisen, two decades after the big-bang of Age of Steel</a:t>
            </a:r>
            <a:r>
              <a:rPr lang="en-US" altLang="zh-TW" sz="2000" dirty="0" smtClean="0"/>
              <a:t>, </a:t>
            </a:r>
            <a:r>
              <a:rPr lang="en-US" altLang="zh-TW" sz="2000" dirty="0" smtClean="0">
                <a:solidFill>
                  <a:srgbClr val="FF0000"/>
                </a:solidFill>
              </a:rPr>
              <a:t>required worldwide regulation </a:t>
            </a:r>
            <a:r>
              <a:rPr lang="en-US" altLang="zh-TW" sz="2000" dirty="0" smtClean="0"/>
              <a:t>(from the general acceptance of the London-based Gold Standard to universal agreements on measurement, patents, insurance, transport, communications and shipping practices), which the structural changes in production, including the growth of </a:t>
            </a:r>
            <a:r>
              <a:rPr lang="en-US" altLang="zh-TW" sz="2000" dirty="0" smtClean="0">
                <a:solidFill>
                  <a:srgbClr val="FF0000"/>
                </a:solidFill>
              </a:rPr>
              <a:t>important science-related industries had to be facilitated by deep educational reforms and social legislation</a:t>
            </a:r>
            <a:r>
              <a:rPr lang="en-US" altLang="zh-TW" sz="2000" dirty="0" smtClean="0"/>
              <a:t>.</a:t>
            </a:r>
          </a:p>
          <a:p>
            <a:pPr eaLnBrk="1" hangingPunct="1">
              <a:lnSpc>
                <a:spcPct val="80000"/>
              </a:lnSpc>
            </a:pPr>
            <a:r>
              <a:rPr lang="en-US" altLang="zh-TW" sz="2000" dirty="0" smtClean="0">
                <a:solidFill>
                  <a:srgbClr val="FF0000"/>
                </a:solidFill>
              </a:rPr>
              <a:t>Mass production and massive consumption</a:t>
            </a:r>
            <a:r>
              <a:rPr lang="en-US" altLang="zh-TW" sz="2000" dirty="0" smtClean="0"/>
              <a:t>, based on the mass-production technologies of the fourth paradigm had been diffusing since the 1910s and 1920s </a:t>
            </a:r>
            <a:r>
              <a:rPr lang="en-US" altLang="zh-TW" sz="2000" dirty="0" smtClean="0">
                <a:solidFill>
                  <a:srgbClr val="FF0000"/>
                </a:solidFill>
              </a:rPr>
              <a:t>demanded institutions facilitating massive consumption, by the people or by the governments</a:t>
            </a:r>
            <a:r>
              <a:rPr lang="en-US" altLang="zh-TW" sz="2000" dirty="0" smtClean="0"/>
              <a:t>. Only is such a context could full flourishing be achieved.</a:t>
            </a:r>
          </a:p>
          <a:p>
            <a:pPr eaLnBrk="1" hangingPunct="1">
              <a:lnSpc>
                <a:spcPct val="80000"/>
              </a:lnSpc>
            </a:pPr>
            <a:r>
              <a:rPr lang="en-US" altLang="zh-TW" sz="2000" dirty="0" smtClean="0">
                <a:solidFill>
                  <a:srgbClr val="FF0000"/>
                </a:solidFill>
              </a:rPr>
              <a:t>Cohesive growth based on the information revolution</a:t>
            </a:r>
            <a:r>
              <a:rPr lang="en-US" altLang="zh-TW" sz="2000" dirty="0" smtClean="0"/>
              <a:t>, would seem to require a global network of institutions, involving the supranational, national and local regulatory levels --- </a:t>
            </a:r>
            <a:r>
              <a:rPr lang="en-US" altLang="zh-TW" sz="2000" dirty="0" smtClean="0">
                <a:solidFill>
                  <a:srgbClr val="FF0000"/>
                </a:solidFill>
              </a:rPr>
              <a:t>Globalization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Kondratiev</a:t>
            </a:r>
            <a:r>
              <a:rPr lang="en-US" altLang="zh-TW" dirty="0" smtClean="0"/>
              <a:t> Wave</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t>The Kondratieff Wave is an economic theory that states that Western capitalist economies are susceptible to extreme performance volatility as they expand and contract over the years. Unlike what is referred to as the business cycle, the Kondratieff Wave holds that these fluctuations are in fact part of a much longer cycle periods known as “super cycles” that last between 50-60 years or longer depending upon factors such as technology, life expectancy, etc</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zh-TW" smtClean="0"/>
              <a:t>Impact of War Expenditure</a:t>
            </a:r>
          </a:p>
        </p:txBody>
      </p:sp>
      <p:sp>
        <p:nvSpPr>
          <p:cNvPr id="31747" name="Rectangle 3"/>
          <p:cNvSpPr>
            <a:spLocks noGrp="1" noChangeArrowheads="1"/>
          </p:cNvSpPr>
          <p:nvPr>
            <p:ph idx="1"/>
          </p:nvPr>
        </p:nvSpPr>
        <p:spPr/>
        <p:txBody>
          <a:bodyPr/>
          <a:lstStyle/>
          <a:p>
            <a:pPr eaLnBrk="1" hangingPunct="1"/>
            <a:r>
              <a:rPr lang="en-US" altLang="zh-TW" sz="2800" smtClean="0"/>
              <a:t>War served to spread technology among the adversaries and thus create future peace-time competitors.</a:t>
            </a:r>
          </a:p>
          <a:p>
            <a:pPr lvl="1" eaLnBrk="1" hangingPunct="1"/>
            <a:r>
              <a:rPr lang="en-US" altLang="zh-TW" sz="2400" smtClean="0"/>
              <a:t>The massive war expenditures of the First and Second World War came to rescue of investment opportunities and profits in the maturity phase of the third and fourth surge ,respectively, in the main advanced countries.</a:t>
            </a:r>
          </a:p>
          <a:p>
            <a:pPr lvl="1" eaLnBrk="1" hangingPunct="1"/>
            <a:r>
              <a:rPr lang="en-US" altLang="zh-TW" sz="2400" smtClean="0"/>
              <a:t>Vietnam war plus the intensification of the Cold War and the Space Race, had a similar effect for the US economy during Maturity in the fourth surge.</a:t>
            </a:r>
          </a:p>
          <a:p>
            <a:pPr eaLnBrk="1" hangingPunct="1"/>
            <a:endParaRPr lang="en-US" altLang="zh-TW" sz="28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028"/>
          <p:cNvSpPr>
            <a:spLocks noGrp="1" noChangeArrowheads="1"/>
          </p:cNvSpPr>
          <p:nvPr>
            <p:ph type="title"/>
          </p:nvPr>
        </p:nvSpPr>
        <p:spPr/>
        <p:txBody>
          <a:bodyPr/>
          <a:lstStyle/>
          <a:p>
            <a:pPr eaLnBrk="1" hangingPunct="1"/>
            <a:r>
              <a:rPr lang="en-US" altLang="zh-TW" smtClean="0"/>
              <a:t>Attributes of Past Revolutions </a:t>
            </a:r>
          </a:p>
        </p:txBody>
      </p:sp>
      <p:sp>
        <p:nvSpPr>
          <p:cNvPr id="32770" name="Rectangle 1027"/>
          <p:cNvSpPr>
            <a:spLocks noGrp="1" noChangeArrowheads="1"/>
          </p:cNvSpPr>
          <p:nvPr>
            <p:ph idx="1"/>
          </p:nvPr>
        </p:nvSpPr>
        <p:spPr>
          <a:xfrm>
            <a:off x="611188" y="1196975"/>
            <a:ext cx="7772400" cy="5105400"/>
          </a:xfrm>
        </p:spPr>
        <p:txBody>
          <a:bodyPr/>
          <a:lstStyle/>
          <a:p>
            <a:pPr eaLnBrk="1" hangingPunct="1">
              <a:lnSpc>
                <a:spcPct val="80000"/>
              </a:lnSpc>
            </a:pPr>
            <a:r>
              <a:rPr lang="en-US" altLang="zh-TW" sz="2400" smtClean="0"/>
              <a:t>Each begins in a core country and later becomes dominant both in economy and politics worldwide.</a:t>
            </a:r>
          </a:p>
          <a:p>
            <a:pPr eaLnBrk="1" hangingPunct="1">
              <a:lnSpc>
                <a:spcPct val="80000"/>
              </a:lnSpc>
            </a:pPr>
            <a:r>
              <a:rPr lang="en-US" altLang="zh-TW" sz="2400" smtClean="0"/>
              <a:t>Each defines new/or redefines industries and infrastructures.</a:t>
            </a:r>
          </a:p>
          <a:p>
            <a:pPr eaLnBrk="1" hangingPunct="1">
              <a:lnSpc>
                <a:spcPct val="80000"/>
              </a:lnSpc>
            </a:pPr>
            <a:r>
              <a:rPr lang="en-US" altLang="zh-TW" sz="2400" smtClean="0"/>
              <a:t>Each generates new techno-economic paradigm</a:t>
            </a:r>
          </a:p>
          <a:p>
            <a:pPr lvl="1" eaLnBrk="1" hangingPunct="1">
              <a:lnSpc>
                <a:spcPct val="80000"/>
              </a:lnSpc>
            </a:pPr>
            <a:r>
              <a:rPr lang="en-US" altLang="zh-TW" sz="2000" smtClean="0"/>
              <a:t>New “common sense” innovation principles which define best competitive practices.  </a:t>
            </a:r>
          </a:p>
          <a:p>
            <a:pPr eaLnBrk="1" hangingPunct="1">
              <a:lnSpc>
                <a:spcPct val="80000"/>
              </a:lnSpc>
            </a:pPr>
            <a:r>
              <a:rPr lang="en-US" altLang="zh-TW" sz="2400" smtClean="0"/>
              <a:t>Each takes 40-60 years going through Carlota Perez’s 3-stage model to spread across world:</a:t>
            </a:r>
          </a:p>
          <a:p>
            <a:pPr lvl="1" eaLnBrk="1" hangingPunct="1">
              <a:lnSpc>
                <a:spcPct val="80000"/>
              </a:lnSpc>
            </a:pPr>
            <a:r>
              <a:rPr lang="en-US" altLang="zh-TW" sz="2000" smtClean="0"/>
              <a:t>Installation period (Irruption and Frenzy Bubble)</a:t>
            </a:r>
          </a:p>
          <a:p>
            <a:pPr lvl="2" eaLnBrk="1" hangingPunct="1">
              <a:lnSpc>
                <a:spcPct val="80000"/>
              </a:lnSpc>
            </a:pPr>
            <a:r>
              <a:rPr lang="en-US" altLang="zh-TW" sz="1800" smtClean="0"/>
              <a:t>Each generates technology bubble (massive over-investment) and later spearheads into financial panic and collapse.</a:t>
            </a:r>
          </a:p>
          <a:p>
            <a:pPr lvl="1" eaLnBrk="1" hangingPunct="1">
              <a:lnSpc>
                <a:spcPct val="80000"/>
              </a:lnSpc>
            </a:pPr>
            <a:r>
              <a:rPr lang="en-US" altLang="zh-TW" sz="2000" smtClean="0"/>
              <a:t>Turning point</a:t>
            </a:r>
          </a:p>
          <a:p>
            <a:pPr lvl="2" eaLnBrk="1" hangingPunct="1">
              <a:lnSpc>
                <a:spcPct val="80000"/>
              </a:lnSpc>
            </a:pPr>
            <a:r>
              <a:rPr lang="en-US" altLang="zh-TW" sz="1800" smtClean="0"/>
              <a:t>Each turning point required collective vision.</a:t>
            </a:r>
          </a:p>
          <a:p>
            <a:pPr lvl="1" eaLnBrk="1" hangingPunct="1">
              <a:lnSpc>
                <a:spcPct val="80000"/>
              </a:lnSpc>
            </a:pPr>
            <a:r>
              <a:rPr lang="en-US" altLang="zh-TW" sz="2000" smtClean="0"/>
              <a:t>Deployment period (Golden Age (Synergy) and Maturity)</a:t>
            </a:r>
          </a:p>
          <a:p>
            <a:pPr lvl="2" eaLnBrk="1" hangingPunct="1">
              <a:lnSpc>
                <a:spcPct val="80000"/>
              </a:lnSpc>
            </a:pPr>
            <a:r>
              <a:rPr lang="en-US" altLang="zh-TW" sz="1800" smtClean="0"/>
              <a:t>Each Golden Age has been facilitated by enabling regulation and policies for shaping and widening markets.</a:t>
            </a:r>
          </a:p>
          <a:p>
            <a:pPr eaLnBrk="1" hangingPunct="1">
              <a:lnSpc>
                <a:spcPct val="80000"/>
              </a:lnSpc>
            </a:pPr>
            <a:endParaRPr lang="en-US" altLang="zh-TW" sz="2400" smtClean="0"/>
          </a:p>
          <a:p>
            <a:pPr eaLnBrk="1" hangingPunct="1">
              <a:lnSpc>
                <a:spcPct val="80000"/>
              </a:lnSpc>
            </a:pPr>
            <a:endParaRPr lang="en-US" altLang="zh-TW" sz="2400" smtClean="0"/>
          </a:p>
          <a:p>
            <a:pPr eaLnBrk="1" hangingPunct="1">
              <a:lnSpc>
                <a:spcPct val="80000"/>
              </a:lnSpc>
            </a:pPr>
            <a:endParaRPr lang="en-US" altLang="zh-TW"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eaLnBrk="1" hangingPunct="1"/>
            <a:r>
              <a:rPr lang="en-US" altLang="zh-TW" smtClean="0"/>
              <a:t>Attributes of Past Revolutions </a:t>
            </a:r>
          </a:p>
        </p:txBody>
      </p:sp>
      <p:sp>
        <p:nvSpPr>
          <p:cNvPr id="33794" name="Rectangle 2"/>
          <p:cNvSpPr>
            <a:spLocks noGrp="1" noChangeArrowheads="1"/>
          </p:cNvSpPr>
          <p:nvPr>
            <p:ph idx="1"/>
          </p:nvPr>
        </p:nvSpPr>
        <p:spPr>
          <a:xfrm>
            <a:off x="611188" y="1196975"/>
            <a:ext cx="7772400" cy="5105400"/>
          </a:xfrm>
        </p:spPr>
        <p:txBody>
          <a:bodyPr/>
          <a:lstStyle/>
          <a:p>
            <a:pPr eaLnBrk="1" hangingPunct="1">
              <a:lnSpc>
                <a:spcPct val="80000"/>
              </a:lnSpc>
            </a:pPr>
            <a:r>
              <a:rPr lang="en-US" altLang="zh-TW" sz="2400" smtClean="0"/>
              <a:t>Resistance from established firms/institutions</a:t>
            </a:r>
          </a:p>
          <a:p>
            <a:pPr eaLnBrk="1" hangingPunct="1">
              <a:lnSpc>
                <a:spcPct val="80000"/>
              </a:lnSpc>
            </a:pPr>
            <a:r>
              <a:rPr lang="en-US" altLang="zh-TW" sz="2400" smtClean="0"/>
              <a:t>Functional separation between financial capital and production capital</a:t>
            </a:r>
          </a:p>
          <a:p>
            <a:pPr eaLnBrk="1" hangingPunct="1">
              <a:lnSpc>
                <a:spcPct val="80000"/>
              </a:lnSpc>
            </a:pPr>
            <a:r>
              <a:rPr lang="en-US" altLang="zh-TW" sz="2400" smtClean="0"/>
              <a:t>Paradigm shift led by financial capital, which forms bubble, which bursts, leading to hyper-adaptation (common-sense)</a:t>
            </a:r>
          </a:p>
          <a:p>
            <a:pPr eaLnBrk="1" hangingPunct="1">
              <a:lnSpc>
                <a:spcPct val="80000"/>
              </a:lnSpc>
            </a:pPr>
            <a:r>
              <a:rPr lang="en-US" altLang="zh-TW" sz="2400" smtClean="0"/>
              <a:t>Production capital then controls propagation</a:t>
            </a:r>
          </a:p>
          <a:p>
            <a:pPr eaLnBrk="1" hangingPunct="1">
              <a:lnSpc>
                <a:spcPct val="80000"/>
              </a:lnSpc>
            </a:pPr>
            <a:r>
              <a:rPr lang="en-US" altLang="zh-TW" sz="2400" smtClean="0"/>
              <a:t>Huge surge is divided into two extremely different periods.  Installation period vs. Deployment period</a:t>
            </a:r>
          </a:p>
          <a:p>
            <a:pPr eaLnBrk="1" hangingPunct="1">
              <a:lnSpc>
                <a:spcPct val="80000"/>
              </a:lnSpc>
            </a:pPr>
            <a:endParaRPr lang="en-US" altLang="zh-TW"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sz="3600" dirty="0" err="1" smtClean="0"/>
              <a:t>Kondratiev</a:t>
            </a:r>
            <a:r>
              <a:rPr lang="en-US" altLang="zh-TW" sz="3600" dirty="0" smtClean="0"/>
              <a:t> Wave</a:t>
            </a:r>
            <a:endParaRPr lang="zh-TW" altLang="en-US" sz="3600" dirty="0"/>
          </a:p>
        </p:txBody>
      </p:sp>
      <p:pic>
        <p:nvPicPr>
          <p:cNvPr id="1026" name="Picture 2" descr="File:Kondratieff Wave.svg"/>
          <p:cNvPicPr>
            <a:picLocks noChangeAspect="1" noChangeArrowheads="1"/>
          </p:cNvPicPr>
          <p:nvPr/>
        </p:nvPicPr>
        <p:blipFill>
          <a:blip r:embed="rId2" cstate="print"/>
          <a:srcRect/>
          <a:stretch>
            <a:fillRect/>
          </a:stretch>
        </p:blipFill>
        <p:spPr bwMode="auto">
          <a:xfrm>
            <a:off x="1115616" y="908720"/>
            <a:ext cx="6768752" cy="3096344"/>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1043608" y="4149080"/>
            <a:ext cx="7099300"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sz="3600" dirty="0" err="1" smtClean="0"/>
              <a:t>Kondratiev</a:t>
            </a:r>
            <a:r>
              <a:rPr lang="en-US" altLang="zh-TW" sz="3600" dirty="0" smtClean="0"/>
              <a:t> Wave</a:t>
            </a:r>
            <a:endParaRPr lang="zh-TW" altLang="en-US" sz="3600" dirty="0"/>
          </a:p>
        </p:txBody>
      </p:sp>
      <p:graphicFrame>
        <p:nvGraphicFramePr>
          <p:cNvPr id="6" name="表格 5"/>
          <p:cNvGraphicFramePr>
            <a:graphicFrameLocks noGrp="1"/>
          </p:cNvGraphicFramePr>
          <p:nvPr/>
        </p:nvGraphicFramePr>
        <p:xfrm>
          <a:off x="0" y="895554"/>
          <a:ext cx="9144000" cy="5552062"/>
        </p:xfrm>
        <a:graphic>
          <a:graphicData uri="http://schemas.openxmlformats.org/drawingml/2006/table">
            <a:tbl>
              <a:tblPr firstRow="1" bandRow="1">
                <a:tableStyleId>{5C22544A-7EE6-4342-B048-85BDC9FD1C3A}</a:tableStyleId>
              </a:tblPr>
              <a:tblGrid>
                <a:gridCol w="1691680"/>
                <a:gridCol w="936104"/>
                <a:gridCol w="3456384"/>
                <a:gridCol w="3059832"/>
              </a:tblGrid>
              <a:tr h="490727">
                <a:tc>
                  <a:txBody>
                    <a:bodyPr/>
                    <a:lstStyle/>
                    <a:p>
                      <a:r>
                        <a:rPr lang="en-US" sz="1200" dirty="0"/>
                        <a:t>Period</a:t>
                      </a:r>
                    </a:p>
                  </a:txBody>
                  <a:tcPr anchor="ctr"/>
                </a:tc>
                <a:tc>
                  <a:txBody>
                    <a:bodyPr/>
                    <a:lstStyle/>
                    <a:p>
                      <a:r>
                        <a:rPr lang="en-US" sz="1200"/>
                        <a:t>Date (Prosperity to prosperity)</a:t>
                      </a:r>
                    </a:p>
                  </a:txBody>
                  <a:tcPr anchor="ctr"/>
                </a:tc>
                <a:tc>
                  <a:txBody>
                    <a:bodyPr/>
                    <a:lstStyle/>
                    <a:p>
                      <a:r>
                        <a:rPr lang="en-US" sz="1200"/>
                        <a:t>Innovation</a:t>
                      </a:r>
                    </a:p>
                  </a:txBody>
                  <a:tcPr anchor="ctr"/>
                </a:tc>
                <a:tc>
                  <a:txBody>
                    <a:bodyPr/>
                    <a:lstStyle/>
                    <a:p>
                      <a:r>
                        <a:rPr lang="en-US" sz="1200"/>
                        <a:t>Saturation point</a:t>
                      </a:r>
                    </a:p>
                  </a:txBody>
                  <a:tcPr anchor="ctr"/>
                </a:tc>
              </a:tr>
              <a:tr h="763354">
                <a:tc>
                  <a:txBody>
                    <a:bodyPr/>
                    <a:lstStyle/>
                    <a:p>
                      <a:r>
                        <a:rPr lang="en-US" sz="1200"/>
                        <a:t>First Industrial Revolution (Mechanical Age)</a:t>
                      </a:r>
                    </a:p>
                  </a:txBody>
                  <a:tcPr anchor="ctr"/>
                </a:tc>
                <a:tc>
                  <a:txBody>
                    <a:bodyPr/>
                    <a:lstStyle/>
                    <a:p>
                      <a:r>
                        <a:rPr lang="en-US" sz="1200"/>
                        <a:t>Circa 1787–1843</a:t>
                      </a:r>
                    </a:p>
                  </a:txBody>
                  <a:tcPr anchor="ctr"/>
                </a:tc>
                <a:tc>
                  <a:txBody>
                    <a:bodyPr/>
                    <a:lstStyle/>
                    <a:p>
                      <a:r>
                        <a:rPr lang="en-US" sz="1200" dirty="0"/>
                        <a:t>Cotton-based technology: spinning weaving; atmospheric stationary steam engines replaced by high pressure engines, wrought iron, iron displaces wood in </a:t>
                      </a:r>
                      <a:r>
                        <a:rPr lang="en-US" sz="1200" dirty="0" smtClean="0"/>
                        <a:t>machinery,</a:t>
                      </a:r>
                      <a:r>
                        <a:rPr lang="en-US" sz="1200" baseline="30000" dirty="0" smtClean="0"/>
                        <a:t> </a:t>
                      </a:r>
                      <a:r>
                        <a:rPr lang="en-US" sz="1200" dirty="0" smtClean="0"/>
                        <a:t>canals</a:t>
                      </a:r>
                      <a:r>
                        <a:rPr lang="en-US" sz="1200" dirty="0"/>
                        <a:t>, </a:t>
                      </a:r>
                      <a:r>
                        <a:rPr lang="en-US" sz="1200" dirty="0" smtClean="0"/>
                        <a:t>turnpikes.</a:t>
                      </a:r>
                      <a:r>
                        <a:rPr lang="en-US" sz="1200" baseline="30000" dirty="0" smtClean="0"/>
                        <a:t> </a:t>
                      </a:r>
                      <a:r>
                        <a:rPr lang="en-US" sz="1200" dirty="0" smtClean="0"/>
                        <a:t>Development </a:t>
                      </a:r>
                      <a:r>
                        <a:rPr lang="en-US" sz="1200" dirty="0"/>
                        <a:t>of machine tools</a:t>
                      </a:r>
                    </a:p>
                  </a:txBody>
                  <a:tcPr anchor="ctr"/>
                </a:tc>
                <a:tc>
                  <a:txBody>
                    <a:bodyPr/>
                    <a:lstStyle/>
                    <a:p>
                      <a:r>
                        <a:rPr lang="en-US" sz="1200" dirty="0"/>
                        <a:t>Cotton textiles: British market saturated ca. 1800. By 1840, 71% of British cotton textiles were </a:t>
                      </a:r>
                      <a:r>
                        <a:rPr lang="en-US" sz="1200" dirty="0" smtClean="0"/>
                        <a:t>exported</a:t>
                      </a:r>
                      <a:endParaRPr lang="en-US" sz="1200" dirty="0"/>
                    </a:p>
                  </a:txBody>
                  <a:tcPr anchor="ctr"/>
                </a:tc>
              </a:tr>
              <a:tr h="1035980">
                <a:tc>
                  <a:txBody>
                    <a:bodyPr/>
                    <a:lstStyle/>
                    <a:p>
                      <a:r>
                        <a:rPr lang="en-US" sz="1200"/>
                        <a:t>Railroad and Steam Engine Era</a:t>
                      </a:r>
                    </a:p>
                  </a:txBody>
                  <a:tcPr anchor="ctr"/>
                </a:tc>
                <a:tc>
                  <a:txBody>
                    <a:bodyPr/>
                    <a:lstStyle/>
                    <a:p>
                      <a:r>
                        <a:rPr lang="en-US" sz="1200"/>
                        <a:t>Circa 1842–1897</a:t>
                      </a:r>
                    </a:p>
                  </a:txBody>
                  <a:tcPr anchor="ctr"/>
                </a:tc>
                <a:tc>
                  <a:txBody>
                    <a:bodyPr/>
                    <a:lstStyle/>
                    <a:p>
                      <a:r>
                        <a:rPr lang="en-US" sz="1200" dirty="0"/>
                        <a:t>Age of steam railways, steam shipping and machinery. First inexpensive stee</a:t>
                      </a:r>
                      <a:r>
                        <a:rPr lang="en-US" sz="1200" dirty="0">
                          <a:hlinkClick r:id="rId2" tooltip="Steel"/>
                        </a:rPr>
                        <a:t>l</a:t>
                      </a:r>
                      <a:r>
                        <a:rPr lang="en-US" sz="1200" dirty="0"/>
                        <a:t>, telegraph, animal powered combine harvesters, etc. Final development of and diffusion of machine tools and interchangeable parts</a:t>
                      </a:r>
                      <a:r>
                        <a:rPr lang="en-US" sz="1200" dirty="0" smtClean="0"/>
                        <a:t>. </a:t>
                      </a:r>
                      <a:r>
                        <a:rPr lang="en-US" sz="1200" dirty="0"/>
                        <a:t>Emergence of petroleum and chemical industries and heavy industries after 1870</a:t>
                      </a:r>
                      <a:r>
                        <a:rPr lang="en-US" sz="1200" dirty="0" smtClean="0"/>
                        <a:t>. </a:t>
                      </a:r>
                      <a:r>
                        <a:rPr lang="en-US" sz="1200" dirty="0"/>
                        <a:t>Beginning of public water and sewer systems.</a:t>
                      </a:r>
                    </a:p>
                  </a:txBody>
                  <a:tcPr anchor="ctr"/>
                </a:tc>
                <a:tc>
                  <a:txBody>
                    <a:bodyPr/>
                    <a:lstStyle/>
                    <a:p>
                      <a:r>
                        <a:rPr lang="en-US" sz="1200" dirty="0"/>
                        <a:t>Canals: Late </a:t>
                      </a:r>
                      <a:r>
                        <a:rPr lang="en-US" sz="1200" dirty="0" smtClean="0"/>
                        <a:t>1840s1870</a:t>
                      </a:r>
                      <a:r>
                        <a:rPr lang="en-US" sz="1200" dirty="0"/>
                        <a:t>: Steam exceeds water power and animal power</a:t>
                      </a:r>
                      <a:r>
                        <a:rPr lang="en-US" sz="1200" dirty="0" smtClean="0"/>
                        <a:t>. </a:t>
                      </a:r>
                      <a:r>
                        <a:rPr lang="en-US" sz="1200" dirty="0"/>
                        <a:t>1890s: Railroads. Track mileage continued to grow but much is later abandoned</a:t>
                      </a:r>
                      <a:r>
                        <a:rPr lang="en-US" sz="1200" dirty="0" smtClean="0"/>
                        <a:t>.</a:t>
                      </a:r>
                      <a:endParaRPr lang="en-US" sz="1200" dirty="0"/>
                    </a:p>
                  </a:txBody>
                  <a:tcPr anchor="ctr"/>
                </a:tc>
              </a:tr>
              <a:tr h="2351662">
                <a:tc>
                  <a:txBody>
                    <a:bodyPr/>
                    <a:lstStyle/>
                    <a:p>
                      <a:r>
                        <a:rPr lang="en-US" sz="1200"/>
                        <a:t>Age of steel, electricity and internal combustion</a:t>
                      </a:r>
                    </a:p>
                  </a:txBody>
                  <a:tcPr anchor="ctr"/>
                </a:tc>
                <a:tc>
                  <a:txBody>
                    <a:bodyPr/>
                    <a:lstStyle/>
                    <a:p>
                      <a:r>
                        <a:rPr lang="en-US" altLang="zh-TW" sz="1200"/>
                        <a:t>1897–1939</a:t>
                      </a:r>
                    </a:p>
                  </a:txBody>
                  <a:tcPr anchor="ctr"/>
                </a:tc>
                <a:tc>
                  <a:txBody>
                    <a:bodyPr/>
                    <a:lstStyle/>
                    <a:p>
                      <a:r>
                        <a:rPr lang="en-US" sz="1200" dirty="0"/>
                        <a:t>Steel, electric motors, electrification of </a:t>
                      </a:r>
                      <a:r>
                        <a:rPr lang="en-US" sz="1200" dirty="0" smtClean="0"/>
                        <a:t>factories</a:t>
                      </a:r>
                      <a:r>
                        <a:rPr lang="en-US" sz="1200" baseline="30000" dirty="0" smtClean="0"/>
                        <a:t> </a:t>
                      </a:r>
                      <a:r>
                        <a:rPr lang="en-US" sz="1200" dirty="0" smtClean="0"/>
                        <a:t>and </a:t>
                      </a:r>
                      <a:r>
                        <a:rPr lang="en-US" sz="1200" dirty="0"/>
                        <a:t>households, electric utilities, aluminum, chemicals and petrochemicals, internal combustion engine, automobiles, highway system, </a:t>
                      </a:r>
                      <a:r>
                        <a:rPr lang="en-US" sz="1200" dirty="0" err="1"/>
                        <a:t>Fordist</a:t>
                      </a:r>
                      <a:r>
                        <a:rPr lang="en-US" sz="1200" dirty="0"/>
                        <a:t> mass production, telephony, beginning of motorized agricultural mechanization, radio</a:t>
                      </a:r>
                      <a:r>
                        <a:rPr lang="en-US" sz="1200" dirty="0" smtClean="0"/>
                        <a:t>. </a:t>
                      </a:r>
                      <a:r>
                        <a:rPr lang="en-US" sz="1200" dirty="0"/>
                        <a:t>Electric street railways help create streetcar suburbs. Build out of urban public water supply and sewage systems</a:t>
                      </a:r>
                      <a:r>
                        <a:rPr lang="en-US" sz="1200" dirty="0" smtClean="0"/>
                        <a:t>.</a:t>
                      </a:r>
                      <a:endParaRPr lang="en-US" sz="1200" dirty="0"/>
                    </a:p>
                  </a:txBody>
                  <a:tcPr anchor="ctr"/>
                </a:tc>
                <a:tc>
                  <a:txBody>
                    <a:bodyPr/>
                    <a:lstStyle/>
                    <a:p>
                      <a:r>
                        <a:rPr lang="en-US" sz="1200" dirty="0"/>
                        <a:t>1917: Railroads nationalized. Post World War I short depression. Railroads and electric street railways decline after 1920. Horses, mules and agricultural commodities: 1919. After 1923 industrial output rises as workforce slowly declines</a:t>
                      </a:r>
                      <a:r>
                        <a:rPr lang="en-US" sz="1200" dirty="0" smtClean="0"/>
                        <a:t>. </a:t>
                      </a:r>
                      <a:r>
                        <a:rPr lang="en-US" sz="1200" dirty="0"/>
                        <a:t>Depression of 1930s: Overcapacity in manufacturing, real estate. Work week reduced from 50 to 40 hours in mid-1930s. Total debt reaches 260% of GDP during early 1930s.</a:t>
                      </a: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1"/>
            <a:r>
              <a:rPr lang="en-US" altLang="zh-TW" sz="3600" dirty="0" err="1" smtClean="0"/>
              <a:t>Kondratiev</a:t>
            </a:r>
            <a:r>
              <a:rPr lang="en-US" altLang="zh-TW" sz="3600" dirty="0" smtClean="0"/>
              <a:t> Wave</a:t>
            </a:r>
            <a:endParaRPr lang="zh-TW" altLang="en-US" sz="3600" dirty="0"/>
          </a:p>
        </p:txBody>
      </p:sp>
      <p:graphicFrame>
        <p:nvGraphicFramePr>
          <p:cNvPr id="6" name="表格 5"/>
          <p:cNvGraphicFramePr>
            <a:graphicFrameLocks noGrp="1"/>
          </p:cNvGraphicFramePr>
          <p:nvPr/>
        </p:nvGraphicFramePr>
        <p:xfrm>
          <a:off x="0" y="1052736"/>
          <a:ext cx="9036496" cy="5082898"/>
        </p:xfrm>
        <a:graphic>
          <a:graphicData uri="http://schemas.openxmlformats.org/drawingml/2006/table">
            <a:tbl>
              <a:tblPr firstRow="1" bandRow="1">
                <a:tableStyleId>{5C22544A-7EE6-4342-B048-85BDC9FD1C3A}</a:tableStyleId>
              </a:tblPr>
              <a:tblGrid>
                <a:gridCol w="1738710"/>
                <a:gridCol w="1023054"/>
                <a:gridCol w="3250874"/>
                <a:gridCol w="3023858"/>
              </a:tblGrid>
              <a:tr h="673191">
                <a:tc>
                  <a:txBody>
                    <a:bodyPr/>
                    <a:lstStyle/>
                    <a:p>
                      <a:r>
                        <a:rPr lang="en-US" sz="1200" dirty="0"/>
                        <a:t>Period</a:t>
                      </a:r>
                    </a:p>
                  </a:txBody>
                  <a:tcPr anchor="ctr"/>
                </a:tc>
                <a:tc>
                  <a:txBody>
                    <a:bodyPr/>
                    <a:lstStyle/>
                    <a:p>
                      <a:r>
                        <a:rPr lang="en-US" sz="1200" dirty="0"/>
                        <a:t>Date (Prosperity to prosperity)</a:t>
                      </a:r>
                    </a:p>
                  </a:txBody>
                  <a:tcPr anchor="ctr"/>
                </a:tc>
                <a:tc>
                  <a:txBody>
                    <a:bodyPr/>
                    <a:lstStyle/>
                    <a:p>
                      <a:r>
                        <a:rPr lang="en-US" sz="1200" dirty="0"/>
                        <a:t>Innovation</a:t>
                      </a:r>
                    </a:p>
                  </a:txBody>
                  <a:tcPr anchor="ctr"/>
                </a:tc>
                <a:tc>
                  <a:txBody>
                    <a:bodyPr/>
                    <a:lstStyle/>
                    <a:p>
                      <a:r>
                        <a:rPr lang="en-US" sz="1200"/>
                        <a:t>Saturation point</a:t>
                      </a:r>
                    </a:p>
                  </a:txBody>
                  <a:tcPr anchor="ctr"/>
                </a:tc>
              </a:tr>
              <a:tr h="1608178">
                <a:tc>
                  <a:txBody>
                    <a:bodyPr/>
                    <a:lstStyle/>
                    <a:p>
                      <a:r>
                        <a:rPr lang="en-US" sz="1200" dirty="0"/>
                        <a:t>War and Post-war Boom: Suburbia</a:t>
                      </a:r>
                    </a:p>
                  </a:txBody>
                  <a:tcPr anchor="ctr"/>
                </a:tc>
                <a:tc>
                  <a:txBody>
                    <a:bodyPr/>
                    <a:lstStyle/>
                    <a:p>
                      <a:r>
                        <a:rPr lang="en-US" altLang="zh-TW" sz="1200"/>
                        <a:t>1939–1982?</a:t>
                      </a:r>
                    </a:p>
                  </a:txBody>
                  <a:tcPr anchor="ctr"/>
                </a:tc>
                <a:tc>
                  <a:txBody>
                    <a:bodyPr/>
                    <a:lstStyle/>
                    <a:p>
                      <a:r>
                        <a:rPr lang="en-US" sz="1200" dirty="0"/>
                        <a:t>Oil displaces coal. Suburban growth and infrastructure. Greatest period of agricultural productivity growth </a:t>
                      </a:r>
                      <a:r>
                        <a:rPr lang="en-US" sz="1200" dirty="0" smtClean="0"/>
                        <a:t>1940s-1970s.</a:t>
                      </a:r>
                      <a:r>
                        <a:rPr lang="en-US" sz="1200" baseline="30000" dirty="0" smtClean="0"/>
                        <a:t> </a:t>
                      </a:r>
                      <a:r>
                        <a:rPr lang="en-US" sz="1200" dirty="0" smtClean="0"/>
                        <a:t>Consumer </a:t>
                      </a:r>
                      <a:r>
                        <a:rPr lang="en-US" sz="1200" dirty="0"/>
                        <a:t>goods, semiconductors, business computers, plastics, synthetic fibers, fertilizers, television and electronics, green revolution, military-industrial complex, diffusion of commercial aviation and air conditioning, beginning nuclear utilities</a:t>
                      </a:r>
                      <a:r>
                        <a:rPr lang="en-US" sz="1200" dirty="0" smtClean="0"/>
                        <a:t>.</a:t>
                      </a:r>
                      <a:endParaRPr lang="en-US" sz="1200" dirty="0"/>
                    </a:p>
                  </a:txBody>
                  <a:tcPr anchor="ctr"/>
                </a:tc>
                <a:tc>
                  <a:txBody>
                    <a:bodyPr/>
                    <a:lstStyle/>
                    <a:p>
                      <a:r>
                        <a:rPr lang="en-US" sz="1200" dirty="0"/>
                        <a:t>1940s-50s: Diesel locomotives replace </a:t>
                      </a:r>
                      <a:r>
                        <a:rPr lang="en-US" sz="1200" dirty="0" smtClean="0"/>
                        <a:t>steam.1971</a:t>
                      </a:r>
                      <a:r>
                        <a:rPr lang="en-US" sz="1200" dirty="0"/>
                        <a:t>: Peak U.S. oil production 1973: Peak steel consumption in </a:t>
                      </a:r>
                      <a:r>
                        <a:rPr lang="en-US" sz="1200" dirty="0" smtClean="0"/>
                        <a:t>U.S.</a:t>
                      </a:r>
                      <a:r>
                        <a:rPr lang="en-US" sz="1200" baseline="30000" dirty="0" smtClean="0"/>
                        <a:t> </a:t>
                      </a:r>
                      <a:r>
                        <a:rPr lang="en-US" sz="1200" dirty="0" smtClean="0"/>
                        <a:t>Pennsylvania </a:t>
                      </a:r>
                      <a:r>
                        <a:rPr lang="en-US" sz="1200" dirty="0"/>
                        <a:t>steel cities and industrial </a:t>
                      </a:r>
                      <a:r>
                        <a:rPr lang="en-US" sz="1200" dirty="0" err="1"/>
                        <a:t>midwest</a:t>
                      </a:r>
                      <a:r>
                        <a:rPr lang="en-US" sz="1200" dirty="0"/>
                        <a:t> turn into "rust belt".</a:t>
                      </a:r>
                    </a:p>
                    <a:p>
                      <a:r>
                        <a:rPr lang="en-US" sz="1200" dirty="0"/>
                        <a:t>1973: Slow economic and productivity growth noted. 1980s: Highway system near </a:t>
                      </a:r>
                      <a:r>
                        <a:rPr lang="en-US" sz="1200" dirty="0" smtClean="0"/>
                        <a:t>saturation</a:t>
                      </a:r>
                      <a:endParaRPr lang="en-US" sz="1200" dirty="0"/>
                    </a:p>
                  </a:txBody>
                  <a:tcPr anchor="ctr"/>
                </a:tc>
              </a:tr>
              <a:tr h="2543167">
                <a:tc>
                  <a:txBody>
                    <a:bodyPr/>
                    <a:lstStyle/>
                    <a:p>
                      <a:r>
                        <a:rPr lang="en-US" sz="1200"/>
                        <a:t>Post Industrial Era: Information Technology and care of elderly</a:t>
                      </a:r>
                    </a:p>
                  </a:txBody>
                  <a:tcPr anchor="ctr"/>
                </a:tc>
                <a:tc>
                  <a:txBody>
                    <a:bodyPr/>
                    <a:lstStyle/>
                    <a:p>
                      <a:r>
                        <a:rPr lang="en-US" altLang="zh-TW" sz="1200"/>
                        <a:t>1982? – ??</a:t>
                      </a:r>
                    </a:p>
                  </a:txBody>
                  <a:tcPr anchor="ctr"/>
                </a:tc>
                <a:tc>
                  <a:txBody>
                    <a:bodyPr/>
                    <a:lstStyle/>
                    <a:p>
                      <a:r>
                        <a:rPr lang="en-US" sz="1200" dirty="0"/>
                        <a:t>Fiber optics and </a:t>
                      </a:r>
                      <a:r>
                        <a:rPr lang="en-US" sz="1200" dirty="0" smtClean="0"/>
                        <a:t>Internet,</a:t>
                      </a:r>
                      <a:r>
                        <a:rPr lang="en-US" sz="1200" baseline="30000" dirty="0" smtClean="0"/>
                        <a:t> </a:t>
                      </a:r>
                      <a:r>
                        <a:rPr lang="en-US" sz="1200" dirty="0" smtClean="0"/>
                        <a:t>personal </a:t>
                      </a:r>
                      <a:r>
                        <a:rPr lang="en-US" sz="1200" dirty="0"/>
                        <a:t>computers, wireless technology, on line commerce, biotechnology, Reagan's "Star Wars" military projects. Energy conservation. Beginning of industrial robots. In the U.S. health care becomes a major sector of the economy (16%) and financial sector increases to 7.5% of economy.</a:t>
                      </a:r>
                    </a:p>
                  </a:txBody>
                  <a:tcPr anchor="ctr"/>
                </a:tc>
                <a:tc>
                  <a:txBody>
                    <a:bodyPr/>
                    <a:lstStyle/>
                    <a:p>
                      <a:r>
                        <a:rPr lang="en-US" sz="1200" dirty="0"/>
                        <a:t>1984: Peak U.S. employment in computer </a:t>
                      </a:r>
                      <a:r>
                        <a:rPr lang="en-US" sz="1200" dirty="0" smtClean="0"/>
                        <a:t>manufacturing.</a:t>
                      </a:r>
                      <a:r>
                        <a:rPr lang="en-US" sz="1200" baseline="30000" dirty="0" smtClean="0"/>
                        <a:t> </a:t>
                      </a:r>
                      <a:r>
                        <a:rPr lang="en-US" sz="1200" dirty="0" smtClean="0"/>
                        <a:t>Long </a:t>
                      </a:r>
                      <a:r>
                        <a:rPr lang="en-US" sz="1200" dirty="0"/>
                        <a:t>term decline in U.S. capacity utilization</a:t>
                      </a:r>
                    </a:p>
                    <a:p>
                      <a:r>
                        <a:rPr lang="en-US" sz="1200" dirty="0"/>
                        <a:t>1990s: Automobiles, land line telephones, chemicals, plastics, appliances, paper, other basic materials, commercial aviation. 2001:Computers, fiber optics 2000s: Crop yields approach limits of photosynthesis. 2008: Developed world on verge of depression. Widespread overcapacity except some nonferrous metals and oil. Large housing and commercial real estate surplus. GDP no longer responds to increases in debt. Total debt exceeds 360% of GDP by late 2009.</a:t>
                      </a: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036496" cy="778098"/>
          </a:xfrm>
        </p:spPr>
        <p:txBody>
          <a:bodyPr>
            <a:normAutofit fontScale="90000"/>
          </a:bodyPr>
          <a:lstStyle/>
          <a:p>
            <a:r>
              <a:rPr lang="en-US" altLang="zh-TW" dirty="0" smtClean="0"/>
              <a:t>Kondratieff cycles – long waves of prosperity.</a:t>
            </a:r>
            <a:br>
              <a:rPr lang="en-US" altLang="zh-TW" dirty="0" smtClean="0"/>
            </a:br>
            <a:r>
              <a:rPr lang="en-US" altLang="zh-TW" dirty="0" smtClean="0"/>
              <a:t>Rolling 10-year yield on the S&amp;P 500 since 1814 till March 2009 (in %, p. a.)</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0" y="1484784"/>
            <a:ext cx="9144000"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7" descr="http://www.thocp.net/hardware/pictures/cpu/intel_4004_2.jpg"/>
          <p:cNvPicPr>
            <a:picLocks noChangeAspect="1" noChangeArrowheads="1"/>
          </p:cNvPicPr>
          <p:nvPr/>
        </p:nvPicPr>
        <p:blipFill>
          <a:blip r:embed="rId2" cstate="print"/>
          <a:srcRect/>
          <a:stretch>
            <a:fillRect/>
          </a:stretch>
        </p:blipFill>
        <p:spPr bwMode="auto">
          <a:xfrm>
            <a:off x="395288" y="5516563"/>
            <a:ext cx="1439862" cy="792162"/>
          </a:xfrm>
          <a:prstGeom prst="rect">
            <a:avLst/>
          </a:prstGeom>
          <a:noFill/>
          <a:ln w="9525">
            <a:noFill/>
            <a:miter lim="800000"/>
            <a:headEnd/>
            <a:tailEnd/>
          </a:ln>
        </p:spPr>
      </p:pic>
      <p:pic>
        <p:nvPicPr>
          <p:cNvPr id="6147" name="Picture 55" descr="http://t1.gstatic.com/images?q=tbn:ANd9GcRZQ9u_odqHrmwg8bNBqkZp5AXPi3a7kiMvlk68RqIsMjeEQaCzsw"/>
          <p:cNvPicPr>
            <a:picLocks noChangeAspect="1" noChangeArrowheads="1"/>
          </p:cNvPicPr>
          <p:nvPr/>
        </p:nvPicPr>
        <p:blipFill>
          <a:blip r:embed="rId3" cstate="print"/>
          <a:srcRect/>
          <a:stretch>
            <a:fillRect/>
          </a:stretch>
        </p:blipFill>
        <p:spPr bwMode="auto">
          <a:xfrm>
            <a:off x="395288" y="4508500"/>
            <a:ext cx="1439862" cy="971550"/>
          </a:xfrm>
          <a:prstGeom prst="rect">
            <a:avLst/>
          </a:prstGeom>
          <a:noFill/>
          <a:ln w="9525">
            <a:noFill/>
            <a:miter lim="800000"/>
            <a:headEnd/>
            <a:tailEnd/>
          </a:ln>
        </p:spPr>
      </p:pic>
      <p:pic>
        <p:nvPicPr>
          <p:cNvPr id="6148" name="Picture 53" descr="http://www.lainesweb.com/page25/files/2121487586_f3af3a15ae-2.jpg"/>
          <p:cNvPicPr>
            <a:picLocks noChangeAspect="1" noChangeArrowheads="1"/>
          </p:cNvPicPr>
          <p:nvPr/>
        </p:nvPicPr>
        <p:blipFill>
          <a:blip r:embed="rId4" cstate="print"/>
          <a:srcRect/>
          <a:stretch>
            <a:fillRect/>
          </a:stretch>
        </p:blipFill>
        <p:spPr bwMode="auto">
          <a:xfrm>
            <a:off x="395288" y="3644900"/>
            <a:ext cx="1439862" cy="866775"/>
          </a:xfrm>
          <a:prstGeom prst="rect">
            <a:avLst/>
          </a:prstGeom>
          <a:noFill/>
          <a:ln w="9525">
            <a:noFill/>
            <a:miter lim="800000"/>
            <a:headEnd/>
            <a:tailEnd/>
          </a:ln>
        </p:spPr>
      </p:pic>
      <p:pic>
        <p:nvPicPr>
          <p:cNvPr id="6149" name="Picture 51" descr="http://shootingparrots.co.uk/wp-content/uploads/2011/05/Stephensons_Rocket.jpg"/>
          <p:cNvPicPr>
            <a:picLocks noChangeAspect="1" noChangeArrowheads="1"/>
          </p:cNvPicPr>
          <p:nvPr/>
        </p:nvPicPr>
        <p:blipFill>
          <a:blip r:embed="rId5" cstate="print"/>
          <a:srcRect/>
          <a:stretch>
            <a:fillRect/>
          </a:stretch>
        </p:blipFill>
        <p:spPr bwMode="auto">
          <a:xfrm>
            <a:off x="395288" y="2852738"/>
            <a:ext cx="1439862" cy="828675"/>
          </a:xfrm>
          <a:prstGeom prst="rect">
            <a:avLst/>
          </a:prstGeom>
          <a:noFill/>
          <a:ln w="9525">
            <a:noFill/>
            <a:miter lim="800000"/>
            <a:headEnd/>
            <a:tailEnd/>
          </a:ln>
        </p:spPr>
      </p:pic>
      <p:pic>
        <p:nvPicPr>
          <p:cNvPr id="6150" name="Picture 49" descr="http://www.tate.org.uk/collection/N/N02/N02413_9.jpg"/>
          <p:cNvPicPr>
            <a:picLocks noChangeAspect="1" noChangeArrowheads="1"/>
          </p:cNvPicPr>
          <p:nvPr/>
        </p:nvPicPr>
        <p:blipFill>
          <a:blip r:embed="rId6" cstate="print"/>
          <a:srcRect/>
          <a:stretch>
            <a:fillRect/>
          </a:stretch>
        </p:blipFill>
        <p:spPr bwMode="auto">
          <a:xfrm>
            <a:off x="395288" y="1989138"/>
            <a:ext cx="1428750" cy="871537"/>
          </a:xfrm>
          <a:prstGeom prst="rect">
            <a:avLst/>
          </a:prstGeom>
          <a:noFill/>
          <a:ln w="9525">
            <a:noFill/>
            <a:miter lim="800000"/>
            <a:headEnd/>
            <a:tailEnd/>
          </a:ln>
        </p:spPr>
      </p:pic>
      <p:sp>
        <p:nvSpPr>
          <p:cNvPr id="6151" name="Rectangle 49"/>
          <p:cNvSpPr>
            <a:spLocks noGrp="1" noChangeArrowheads="1"/>
          </p:cNvSpPr>
          <p:nvPr>
            <p:ph type="title"/>
          </p:nvPr>
        </p:nvSpPr>
        <p:spPr/>
        <p:txBody>
          <a:bodyPr>
            <a:normAutofit fontScale="90000"/>
          </a:bodyPr>
          <a:lstStyle/>
          <a:p>
            <a:pPr eaLnBrk="1" hangingPunct="1"/>
            <a:r>
              <a:rPr lang="en-US" altLang="zh-TW" sz="3600" dirty="0" smtClean="0"/>
              <a:t>Five Successive Technological Revolutions, 1770s to 2000s</a:t>
            </a:r>
          </a:p>
        </p:txBody>
      </p:sp>
      <p:graphicFrame>
        <p:nvGraphicFramePr>
          <p:cNvPr id="220439" name="Group 279"/>
          <p:cNvGraphicFramePr>
            <a:graphicFrameLocks noGrp="1"/>
          </p:cNvGraphicFramePr>
          <p:nvPr>
            <p:ph type="tbl" idx="1"/>
          </p:nvPr>
        </p:nvGraphicFramePr>
        <p:xfrm>
          <a:off x="395288" y="1177925"/>
          <a:ext cx="8353425" cy="5154931"/>
        </p:xfrm>
        <a:graphic>
          <a:graphicData uri="http://schemas.openxmlformats.org/drawingml/2006/table">
            <a:tbl>
              <a:tblPr/>
              <a:tblGrid>
                <a:gridCol w="1439862"/>
                <a:gridCol w="1873250"/>
                <a:gridCol w="1870075"/>
                <a:gridCol w="2449513"/>
                <a:gridCol w="720725"/>
              </a:tblGrid>
              <a:tr h="836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dirty="0" smtClean="0">
                          <a:ln>
                            <a:noFill/>
                          </a:ln>
                          <a:solidFill>
                            <a:schemeClr val="tx1"/>
                          </a:solidFill>
                          <a:effectLst/>
                          <a:latin typeface="Arial" charset="0"/>
                          <a:ea typeface="新細明體" pitchFamily="18" charset="-120"/>
                        </a:rPr>
                        <a:t>Technological revolution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Popular name for the period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Core country or countries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1" i="1" u="none" strike="noStrike" cap="none" normalizeH="0" baseline="0" smtClean="0">
                          <a:ln>
                            <a:noFill/>
                          </a:ln>
                          <a:solidFill>
                            <a:schemeClr val="tx1"/>
                          </a:solidFill>
                          <a:effectLst/>
                          <a:latin typeface="Arial" charset="0"/>
                          <a:ea typeface="新細明體" pitchFamily="18" charset="-120"/>
                        </a:rPr>
                        <a:t>Big-bang initiating the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Year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FIRST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The ‘Industrial Revolution’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Britain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Arkwright’s mill opens in </a:t>
                      </a:r>
                      <a:r>
                        <a:rPr kumimoji="1" lang="en-US" altLang="zh-TW" sz="1400" b="0" i="0" u="none" strike="noStrike" cap="none" normalizeH="0" baseline="0" dirty="0" err="1" smtClean="0">
                          <a:ln>
                            <a:noFill/>
                          </a:ln>
                          <a:solidFill>
                            <a:schemeClr val="tx1"/>
                          </a:solidFill>
                          <a:effectLst/>
                          <a:latin typeface="Arial" charset="0"/>
                          <a:ea typeface="新細明體" pitchFamily="18" charset="-120"/>
                        </a:rPr>
                        <a:t>Cromford</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1771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SECOND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Age of Steam and Railways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Britain (spreading to Continent and USA)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Test of the ‘Rocket’ steam engine for the Liverpool-Manchester railway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1829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rPr>
                        <a:t>THIRD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Age of Steel, Electricity and Heavy Engineering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and Germany forging ahead and overtaking Britain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The Carnegie Bessemer steel plant opens in Pittsburgh, Pennsylvania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1875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新細明體" pitchFamily="18" charset="-120"/>
                        </a:rPr>
                        <a:t>FOURTH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Age of Oil, the Automobile and Mass Production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(with Germany at first vying for world leadership), later spreading to Europe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First Model-T comes out of the Ford plant in Detroit, Michigan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1908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smtClean="0">
                          <a:ln>
                            <a:noFill/>
                          </a:ln>
                          <a:solidFill>
                            <a:schemeClr val="tx1"/>
                          </a:solidFill>
                          <a:effectLst/>
                          <a:latin typeface="Arial" charset="0"/>
                          <a:ea typeface="新細明體" pitchFamily="18" charset="-120"/>
                        </a:rPr>
                        <a:t>FIFTH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Age of Information, Computing, and Telecommunications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USA (spreading to Europe and 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The Intel microprocessor is announced in Santa Clara, California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Arial" charset="0"/>
                          <a:ea typeface="新細明體" pitchFamily="18" charset="-120"/>
                        </a:rPr>
                        <a:t>1971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96" name="Text Box 280"/>
          <p:cNvSpPr txBox="1">
            <a:spLocks noChangeArrowheads="1"/>
          </p:cNvSpPr>
          <p:nvPr/>
        </p:nvSpPr>
        <p:spPr bwMode="auto">
          <a:xfrm>
            <a:off x="6659563" y="6453188"/>
            <a:ext cx="1860550" cy="274637"/>
          </a:xfrm>
          <a:prstGeom prst="rect">
            <a:avLst/>
          </a:prstGeom>
          <a:noFill/>
          <a:ln w="9525">
            <a:noFill/>
            <a:miter lim="800000"/>
            <a:headEnd/>
            <a:tailEnd/>
          </a:ln>
        </p:spPr>
        <p:txBody>
          <a:bodyPr wrap="none">
            <a:spAutoFit/>
          </a:bodyPr>
          <a:lstStyle/>
          <a:p>
            <a:r>
              <a:rPr lang="en-US" altLang="zh-TW" sz="1200"/>
              <a:t>Source: Carlota Perez 2002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smtClean="0"/>
              <a:t>Big-Bang</a:t>
            </a:r>
          </a:p>
        </p:txBody>
      </p:sp>
      <p:sp>
        <p:nvSpPr>
          <p:cNvPr id="7171" name="Rectangle 3"/>
          <p:cNvSpPr>
            <a:spLocks noGrp="1" noChangeArrowheads="1"/>
          </p:cNvSpPr>
          <p:nvPr>
            <p:ph idx="1"/>
          </p:nvPr>
        </p:nvSpPr>
        <p:spPr/>
        <p:txBody>
          <a:bodyPr/>
          <a:lstStyle/>
          <a:p>
            <a:pPr eaLnBrk="1" hangingPunct="1">
              <a:lnSpc>
                <a:spcPct val="80000"/>
              </a:lnSpc>
            </a:pPr>
            <a:r>
              <a:rPr lang="en-US" altLang="zh-TW" sz="2800" dirty="0" smtClean="0"/>
              <a:t>For society to veer strongly in the direction of a new set of technologies, a highly visible ‘</a:t>
            </a:r>
            <a:r>
              <a:rPr lang="en-US" altLang="zh-TW" sz="2800" dirty="0" smtClean="0">
                <a:solidFill>
                  <a:srgbClr val="FF0000"/>
                </a:solidFill>
              </a:rPr>
              <a:t>attractor</a:t>
            </a:r>
            <a:r>
              <a:rPr lang="en-US" altLang="zh-TW" sz="2800" dirty="0" smtClean="0"/>
              <a:t>’ needs to appear, symbolizing the whole new potential and capable of sparking the technological and business imagination of a cluster of pioneers.</a:t>
            </a:r>
          </a:p>
          <a:p>
            <a:pPr eaLnBrk="1" hangingPunct="1">
              <a:lnSpc>
                <a:spcPct val="80000"/>
              </a:lnSpc>
            </a:pPr>
            <a:r>
              <a:rPr lang="en-US" altLang="zh-TW" sz="2800" dirty="0" smtClean="0"/>
              <a:t>This attractor is not only a technical breakthrough. What makes it so powerful is that it is also cheap or that is makes it clear that business based on the associated innovations will be </a:t>
            </a:r>
            <a:r>
              <a:rPr lang="en-US" altLang="zh-TW" sz="2800" dirty="0" smtClean="0">
                <a:solidFill>
                  <a:srgbClr val="FF0000"/>
                </a:solidFill>
              </a:rPr>
              <a:t>cost-competitive</a:t>
            </a:r>
            <a:r>
              <a:rPr lang="en-US" altLang="zh-TW" sz="2800" dirty="0" smtClean="0"/>
              <a:t>.  That event is defined here as the big-bang of the revolution.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7827</TotalTime>
  <Words>3264</Words>
  <Application>Microsoft Office PowerPoint</Application>
  <PresentationFormat>如螢幕大小 (4:3)</PresentationFormat>
  <Paragraphs>355</Paragraphs>
  <Slides>32</Slides>
  <Notes>0</Notes>
  <HiddenSlides>0</HiddenSlides>
  <MMClips>0</MMClips>
  <ScaleCrop>false</ScaleCrop>
  <HeadingPairs>
    <vt:vector size="6" baseType="variant">
      <vt:variant>
        <vt:lpstr>佈景主題</vt:lpstr>
      </vt:variant>
      <vt:variant>
        <vt:i4>1</vt:i4>
      </vt:variant>
      <vt:variant>
        <vt:lpstr>投影片標題</vt:lpstr>
      </vt:variant>
      <vt:variant>
        <vt:i4>32</vt:i4>
      </vt:variant>
      <vt:variant>
        <vt:lpstr>自訂放映</vt:lpstr>
      </vt:variant>
      <vt:variant>
        <vt:i4>1</vt:i4>
      </vt:variant>
    </vt:vector>
  </HeadingPairs>
  <TitlesOfParts>
    <vt:vector size="34" baseType="lpstr">
      <vt:lpstr>Office 佈景主題</vt:lpstr>
      <vt:lpstr>Technology Revolution with Contemporary Industry/Business Evolution II </vt:lpstr>
      <vt:lpstr>Outline</vt:lpstr>
      <vt:lpstr>Kondratiev Wave</vt:lpstr>
      <vt:lpstr>Kondratiev Wave</vt:lpstr>
      <vt:lpstr>Kondratiev Wave</vt:lpstr>
      <vt:lpstr>Kondratiev Wave</vt:lpstr>
      <vt:lpstr>Kondratieff cycles – long waves of prosperity. Rolling 10-year yield on the S&amp;P 500 since 1814 till March 2009 (in %, p. a.)</vt:lpstr>
      <vt:lpstr>Five Successive Technological Revolutions, 1770s to 2000s</vt:lpstr>
      <vt:lpstr>Big-Bang</vt:lpstr>
      <vt:lpstr>Big-Bang of Each Revolution (initiated by a narrow community of entrepreneurs and technical people)</vt:lpstr>
      <vt:lpstr>Double Nature of Technological Revolutions</vt:lpstr>
      <vt:lpstr>Big-Bang as Creative Destruction</vt:lpstr>
      <vt:lpstr>Five Great Surges of Development in 240 Years  (driven by successive technological revolutions with collapse and readjustment)</vt:lpstr>
      <vt:lpstr>Scientific Technology Revolution Cycles   (Nominal Time 50-60 Years: Perez 2002, Hirooka, 2003)</vt:lpstr>
      <vt:lpstr>Life Cycle of a Technological Revolution</vt:lpstr>
      <vt:lpstr>Two Different Periods in Each Great Surge</vt:lpstr>
      <vt:lpstr>Recurring Phases of Each Great Surge in the Core Countries</vt:lpstr>
      <vt:lpstr>The Irruption Phase: A Time for Technology</vt:lpstr>
      <vt:lpstr>The Frenzy Phase: A Time for Finance</vt:lpstr>
      <vt:lpstr>The Turning Point: Rethinking and Rerouting Development</vt:lpstr>
      <vt:lpstr>The Synergy Phase: A Time for Production</vt:lpstr>
      <vt:lpstr>The Maturity Phase: A Time for Questioning Complacency</vt:lpstr>
      <vt:lpstr>Approximate Timeline of Each Great Surge of Development</vt:lpstr>
      <vt:lpstr>Geographic Outspreading of Technologies as They Mature (USA case)</vt:lpstr>
      <vt:lpstr>Mass-Production Paradigm and Information Revolution</vt:lpstr>
      <vt:lpstr>Definition of Financial Capital and Production Capital</vt:lpstr>
      <vt:lpstr>Recurring sequence in the relationship between financial capital (FK) and production capital (PK)</vt:lpstr>
      <vt:lpstr>Five successive surges, recurrent parallel periods and major financial crises</vt:lpstr>
      <vt:lpstr>Financial and Social Impact by Technology Revolution</vt:lpstr>
      <vt:lpstr>Impact of War Expenditure</vt:lpstr>
      <vt:lpstr>Attributes of Past Revolutions </vt:lpstr>
      <vt:lpstr>Attributes of Past Revolutions </vt:lpstr>
      <vt:lpstr>自訂放映1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superuser</cp:lastModifiedBy>
  <cp:revision>359</cp:revision>
  <dcterms:created xsi:type="dcterms:W3CDTF">2009-10-28T05:58:26Z</dcterms:created>
  <dcterms:modified xsi:type="dcterms:W3CDTF">2013-11-05T01:50:47Z</dcterms:modified>
</cp:coreProperties>
</file>