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256" r:id="rId2"/>
    <p:sldId id="353" r:id="rId3"/>
    <p:sldId id="354" r:id="rId4"/>
    <p:sldId id="366" r:id="rId5"/>
    <p:sldId id="369" r:id="rId6"/>
    <p:sldId id="365" r:id="rId7"/>
    <p:sldId id="370" r:id="rId8"/>
    <p:sldId id="362" r:id="rId9"/>
    <p:sldId id="363" r:id="rId10"/>
    <p:sldId id="371" r:id="rId11"/>
    <p:sldId id="359" r:id="rId12"/>
    <p:sldId id="361" r:id="rId13"/>
    <p:sldId id="360" r:id="rId14"/>
    <p:sldId id="372" r:id="rId15"/>
    <p:sldId id="380" r:id="rId16"/>
    <p:sldId id="376" r:id="rId17"/>
    <p:sldId id="325" r:id="rId18"/>
    <p:sldId id="379" r:id="rId19"/>
    <p:sldId id="378" r:id="rId20"/>
    <p:sldId id="326" r:id="rId21"/>
    <p:sldId id="327" r:id="rId22"/>
    <p:sldId id="373" r:id="rId23"/>
    <p:sldId id="381" r:id="rId24"/>
    <p:sldId id="281" r:id="rId25"/>
    <p:sldId id="321" r:id="rId26"/>
    <p:sldId id="332" r:id="rId27"/>
  </p:sldIdLst>
  <p:sldSz cx="9144000" cy="6858000" type="screen4x3"/>
  <p:notesSz cx="6858000" cy="9144000"/>
  <p:custShowLst>
    <p:custShow name="自訂放映1" id="0">
      <p:sldLst>
        <p:sld r:id="rId25"/>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73CD7"/>
    <a:srgbClr val="99CCFF"/>
    <a:srgbClr val="0099FF"/>
    <a:srgbClr val="FF9900"/>
    <a:srgbClr val="F81D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4" d="100"/>
          <a:sy n="84" d="100"/>
        </p:scale>
        <p:origin x="-2045"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095CC96-250B-4811-A2DD-046B278571CF}" type="slidenum">
              <a:rPr lang="en-US" altLang="zh-TW" smtClean="0">
                <a:latin typeface="Arial" pitchFamily="34" charset="0"/>
              </a:rPr>
              <a:pPr/>
              <a:t>24</a:t>
            </a:fld>
            <a:endParaRPr lang="en-US" altLang="zh-TW" smtClean="0">
              <a:latin typeface="Arial" pitchFamily="34" charset="0"/>
            </a:endParaRPr>
          </a:p>
        </p:txBody>
      </p:sp>
      <p:sp>
        <p:nvSpPr>
          <p:cNvPr id="70659" name="Slide Image Placeholder 1"/>
          <p:cNvSpPr>
            <a:spLocks noGrp="1" noRot="1" noChangeAspect="1" noTextEdit="1"/>
          </p:cNvSpPr>
          <p:nvPr>
            <p:ph type="sldImg"/>
          </p:nvPr>
        </p:nvSpPr>
        <p:spPr>
          <a:solidFill>
            <a:srgbClr val="FFFFFF"/>
          </a:solidFill>
          <a:ln/>
        </p:spPr>
      </p:sp>
      <p:sp>
        <p:nvSpPr>
          <p:cNvPr id="70660" name="Notes Placeholder 2"/>
          <p:cNvSpPr>
            <a:spLocks noGrp="1"/>
          </p:cNvSpPr>
          <p:nvPr>
            <p:ph type="body" idx="1"/>
          </p:nvPr>
        </p:nvSpPr>
        <p:spPr>
          <a:noFill/>
          <a:ln>
            <a:solidFill>
              <a:srgbClr val="000000"/>
            </a:solidFill>
          </a:ln>
        </p:spPr>
        <p:txBody>
          <a:bodyPr lIns="91438" tIns="45719" rIns="91438" bIns="45719"/>
          <a:lstStyle/>
          <a:p>
            <a:pPr eaLnBrk="1" hangingPunct="1"/>
            <a:endParaRPr lang="zh-TW" altLang="zh-TW" smtClean="0">
              <a:latin typeface="Arial" pitchFamily="34" charset="0"/>
            </a:endParaRPr>
          </a:p>
        </p:txBody>
      </p:sp>
      <p:sp>
        <p:nvSpPr>
          <p:cNvPr id="7066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a:fld id="{D200403B-34E7-4BF9-9A1B-B2A88EEACCCF}" type="slidenum">
              <a:rPr kumimoji="0" lang="en-US" altLang="zh-TW" sz="1200">
                <a:latin typeface="Times New Roman" pitchFamily="18" charset="0"/>
              </a:rPr>
              <a:pPr algn="r"/>
              <a:t>24</a:t>
            </a:fld>
            <a:endParaRPr kumimoji="0" lang="en-US" altLang="zh-TW"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FEDC901-8304-48AE-A02B-26409259DA43}" type="slidenum">
              <a:rPr lang="en-US" altLang="zh-TW" sz="1200"/>
              <a:pPr algn="r"/>
              <a:t>25</a:t>
            </a:fld>
            <a:endParaRPr lang="en-US" altLang="zh-TW" sz="1200"/>
          </a:p>
        </p:txBody>
      </p:sp>
      <p:sp>
        <p:nvSpPr>
          <p:cNvPr id="71683" name="Slide Image Placeholder 1"/>
          <p:cNvSpPr>
            <a:spLocks noGrp="1" noRot="1" noChangeAspect="1" noTextEdit="1"/>
          </p:cNvSpPr>
          <p:nvPr>
            <p:ph type="sldImg"/>
          </p:nvPr>
        </p:nvSpPr>
        <p:spPr>
          <a:solidFill>
            <a:srgbClr val="FFFFFF"/>
          </a:solidFill>
          <a:ln/>
        </p:spPr>
      </p:sp>
      <p:sp>
        <p:nvSpPr>
          <p:cNvPr id="71684" name="Notes Placeholder 2"/>
          <p:cNvSpPr>
            <a:spLocks noGrp="1"/>
          </p:cNvSpPr>
          <p:nvPr>
            <p:ph type="body" idx="1"/>
          </p:nvPr>
        </p:nvSpPr>
        <p:spPr>
          <a:noFill/>
          <a:ln>
            <a:solidFill>
              <a:srgbClr val="000000"/>
            </a:solidFill>
          </a:ln>
        </p:spPr>
        <p:txBody>
          <a:bodyPr lIns="91438" tIns="45719" rIns="91438" bIns="45719"/>
          <a:lstStyle/>
          <a:p>
            <a:pPr eaLnBrk="1" hangingPunct="1"/>
            <a:endParaRPr lang="zh-TW" altLang="zh-TW" smtClean="0">
              <a:latin typeface="Arial" pitchFamily="34" charset="0"/>
            </a:endParaRPr>
          </a:p>
        </p:txBody>
      </p:sp>
      <p:sp>
        <p:nvSpPr>
          <p:cNvPr id="7168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a:fld id="{E33CBE0F-F0EF-4DDA-A09C-DB1C13EE1830}" type="slidenum">
              <a:rPr kumimoji="0" lang="en-US" altLang="zh-TW" sz="1200">
                <a:latin typeface="Times New Roman" pitchFamily="18" charset="0"/>
              </a:rPr>
              <a:pPr algn="r"/>
              <a:t>25</a:t>
            </a:fld>
            <a:endParaRPr kumimoji="0" lang="en-US" altLang="zh-TW"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26922D3-F8F0-4836-9116-1C90A9313C34}" type="slidenum">
              <a:rPr lang="en-US" altLang="zh-TW" smtClean="0">
                <a:latin typeface="Arial" pitchFamily="34" charset="0"/>
              </a:rPr>
              <a:pPr/>
              <a:t>26</a:t>
            </a:fld>
            <a:endParaRPr lang="en-US" altLang="zh-TW" smtClean="0">
              <a:latin typeface="Arial" pitchFamily="34" charset="0"/>
            </a:endParaRPr>
          </a:p>
        </p:txBody>
      </p:sp>
      <p:sp>
        <p:nvSpPr>
          <p:cNvPr id="72707" name="Slide Image Placeholder 1"/>
          <p:cNvSpPr>
            <a:spLocks noGrp="1" noRot="1" noChangeAspect="1" noTextEdit="1"/>
          </p:cNvSpPr>
          <p:nvPr>
            <p:ph type="sldImg"/>
          </p:nvPr>
        </p:nvSpPr>
        <p:spPr>
          <a:solidFill>
            <a:srgbClr val="FFFFFF"/>
          </a:solidFill>
          <a:ln/>
        </p:spPr>
      </p:sp>
      <p:sp>
        <p:nvSpPr>
          <p:cNvPr id="72708" name="Notes Placeholder 2"/>
          <p:cNvSpPr>
            <a:spLocks noGrp="1"/>
          </p:cNvSpPr>
          <p:nvPr>
            <p:ph type="body" idx="1"/>
          </p:nvPr>
        </p:nvSpPr>
        <p:spPr>
          <a:noFill/>
          <a:ln>
            <a:solidFill>
              <a:srgbClr val="000000"/>
            </a:solidFill>
          </a:ln>
        </p:spPr>
        <p:txBody>
          <a:bodyPr lIns="91438" tIns="45719" rIns="91438" bIns="45719"/>
          <a:lstStyle/>
          <a:p>
            <a:pPr eaLnBrk="1" hangingPunct="1"/>
            <a:endParaRPr lang="zh-TW" altLang="zh-TW" smtClean="0">
              <a:latin typeface="Arial" pitchFamily="34" charset="0"/>
            </a:endParaRPr>
          </a:p>
        </p:txBody>
      </p:sp>
      <p:sp>
        <p:nvSpPr>
          <p:cNvPr id="7270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8" tIns="45719" rIns="91438" bIns="45719" anchor="b"/>
          <a:lstStyle/>
          <a:p>
            <a:pPr algn="r"/>
            <a:fld id="{9323D3C4-CD5B-4368-BE0B-AC84D9B4910C}" type="slidenum">
              <a:rPr kumimoji="0" lang="en-US" altLang="zh-TW" sz="1200">
                <a:latin typeface="Times New Roman" pitchFamily="18" charset="0"/>
              </a:rPr>
              <a:pPr algn="r"/>
              <a:t>26</a:t>
            </a:fld>
            <a:endParaRPr kumimoji="0" lang="en-US" altLang="zh-TW"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C6C60C57-2AC9-4999-BD4C-87228A29B382}" type="slidenum">
              <a:rPr lang="en-US" altLang="zh-TW" smtClean="0"/>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D0883B7D-4C67-4142-B216-6E8A4A477BC4}" type="slidenum">
              <a:rPr lang="en-US" altLang="zh-TW" smtClean="0"/>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3A24DEAE-0279-4C62-9B84-23402100B2CA}" type="slidenum">
              <a:rPr lang="en-US" altLang="zh-TW" smtClean="0"/>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62C43CB0-32A1-4574-A96B-67832569ECC3}" type="slidenum">
              <a:rPr lang="en-US" altLang="zh-TW" smtClean="0"/>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7772400" cy="8382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371600"/>
            <a:ext cx="7772400" cy="51054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F4CFEDF-BC71-4127-94FC-CD6D8B1F5667}"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normAutofit/>
          </a:bodyPr>
          <a:lstStyle>
            <a:lvl1pP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12776"/>
            <a:ext cx="8229600" cy="4896544"/>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94C5B75D-8FB0-4BCA-8FA5-1E29BF5339BD}" type="slidenum">
              <a:rPr lang="en-US" altLang="zh-TW" smtClean="0"/>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6BF61304-D730-4430-B989-EF349A56A20F}" type="slidenum">
              <a:rPr lang="en-US" altLang="zh-TW" smtClean="0"/>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0AFBE9AB-D9D9-40AE-9AD5-BB03C7C20D25}" type="slidenum">
              <a:rPr lang="en-US" altLang="zh-TW" smtClean="0"/>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8DE9E719-464E-4F91-A986-D7A5E7396B46}" type="slidenum">
              <a:rPr lang="en-US" altLang="zh-TW" smtClean="0"/>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B1D16CC8-CA03-4F08-9D70-F12B4C541A80}" type="slidenum">
              <a:rPr lang="en-US" altLang="zh-TW" smtClean="0"/>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72FB2C3A-C2FC-45E0-97F9-2EB3D88C4A94}" type="slidenum">
              <a:rPr lang="en-US" altLang="zh-TW" smtClean="0"/>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4" name="投影片編號版面配置區 3"/>
          <p:cNvSpPr>
            <a:spLocks noGrp="1"/>
          </p:cNvSpPr>
          <p:nvPr>
            <p:ph type="sldNum" sz="quarter" idx="12"/>
          </p:nvPr>
        </p:nvSpPr>
        <p:spPr/>
        <p:txBody>
          <a:bodyPr/>
          <a:lstStyle/>
          <a:p>
            <a:pPr>
              <a:defRPr/>
            </a:pPr>
            <a:fld id="{A7A03958-93C2-4FCB-9B20-B434545015E1}" type="slidenum">
              <a:rPr lang="en-US" altLang="zh-TW" smtClean="0"/>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54943BCB-13EA-42FA-8A58-9BAFE58A76CC}" type="slidenum">
              <a:rPr lang="en-US" altLang="zh-TW" smtClean="0"/>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F61304-D730-4430-B989-EF349A56A20F}" type="slidenum">
              <a:rPr lang="en-US"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anieleewww.yolasit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e-elgar.co.uk/g_emag.lasso?ebook13isbn=9781781005323&amp;title=Technological%20Revolutions%20And%20Financial%20Capit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www.youtube.com/watch?v=S4KrIMZpwC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e-elgar.co.uk/g_emag.lasso?ebook13isbn=9781781005323&amp;title=Technological%20Revolutions%20And%20Financial%20Capita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www.youtube.com/watch?v=FSIIJkW8Dq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elgar.co.uk/g_emag.lasso?ebook13isbn=9781781005323&amp;title=Technological%20Revolutions%20And%20Financial%20Capit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e-elgar.co.uk/g_emag.lasso?ebook13isbn=9781781005323&amp;title=Technological%20Revolutions%20And%20Financial%20Capita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itcandor.net/2012/07/11/cloud-computing-2011/"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youtube.com/watch?v=JhF_zVrZ3RQ"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elgar.co.uk/g_emag.lasso?ebook13isbn=9781781005323&amp;title=Technological%20Revolutions%20And%20Financial%20Capita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djnVXdNUUo"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youtube.com/watch?v=QXBwzC4JYC0&amp;list=TLdEo9oIicE8Nh6tasTfQMD_lH1rnBQR_-"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e-elgar.co.uk/g_emag.lasso?ebook13isbn=9781781005323&amp;title=Technological%20Revolutions%20And%20Financial%20Capit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hyperlink" Target="https://www.youtube.com/watch?v=C9Clp0Hz9W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www.youtube.com/watch?v=VVL8ptff7yI"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fontScale="90000"/>
          </a:bodyPr>
          <a:lstStyle/>
          <a:p>
            <a:r>
              <a:rPr lang="en-US" altLang="zh-TW" dirty="0" smtClean="0">
                <a:solidFill>
                  <a:srgbClr val="173CD7"/>
                </a:solidFill>
              </a:rPr>
              <a:t>Technology Revolution with Contemporary Industry/Business Evolution I </a:t>
            </a:r>
          </a:p>
        </p:txBody>
      </p:sp>
      <p:sp>
        <p:nvSpPr>
          <p:cNvPr id="2051" name="Text Box 4"/>
          <p:cNvSpPr txBox="1">
            <a:spLocks noChangeArrowheads="1"/>
          </p:cNvSpPr>
          <p:nvPr/>
        </p:nvSpPr>
        <p:spPr bwMode="auto">
          <a:xfrm>
            <a:off x="2713038" y="4941888"/>
            <a:ext cx="3530600" cy="369887"/>
          </a:xfrm>
          <a:prstGeom prst="rect">
            <a:avLst/>
          </a:prstGeom>
          <a:noFill/>
          <a:ln w="9525">
            <a:noFill/>
            <a:miter lim="800000"/>
            <a:headEnd/>
            <a:tailEnd/>
          </a:ln>
        </p:spPr>
        <p:txBody>
          <a:bodyPr wrap="none">
            <a:spAutoFit/>
          </a:bodyPr>
          <a:lstStyle/>
          <a:p>
            <a:pPr algn="ctr"/>
            <a:r>
              <a:rPr lang="en-US" altLang="zh-TW">
                <a:hlinkClick r:id="rId2"/>
              </a:rPr>
              <a:t>http://danieleewww.yolasite.com/</a:t>
            </a:r>
            <a:endParaRPr lang="en-US" altLang="zh-TW"/>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Industries, Infrastructures and Paradigms of 3</a:t>
            </a:r>
            <a:r>
              <a:rPr lang="en-US" altLang="zh-TW" baseline="30000" dirty="0" smtClean="0"/>
              <a:t>rd</a:t>
            </a:r>
            <a:r>
              <a:rPr lang="en-US" altLang="zh-TW" dirty="0" smtClean="0"/>
              <a:t>. Technological Revolution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395536" y="1844824"/>
            <a:ext cx="8280920" cy="3024336"/>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23528" y="2852936"/>
            <a:ext cx="8496944" cy="2880320"/>
          </a:xfrm>
          <a:prstGeom prst="rect">
            <a:avLst/>
          </a:prstGeom>
          <a:noFill/>
          <a:ln w="9525">
            <a:noFill/>
            <a:miter lim="800000"/>
            <a:headEnd/>
            <a:tailEnd/>
          </a:ln>
        </p:spPr>
      </p:pic>
      <p:sp>
        <p:nvSpPr>
          <p:cNvPr id="5" name="矩形 4"/>
          <p:cNvSpPr/>
          <p:nvPr/>
        </p:nvSpPr>
        <p:spPr>
          <a:xfrm>
            <a:off x="2483768" y="6165304"/>
            <a:ext cx="6139245" cy="276999"/>
          </a:xfrm>
          <a:prstGeom prst="rect">
            <a:avLst/>
          </a:prstGeom>
        </p:spPr>
        <p:txBody>
          <a:bodyPr wrap="none">
            <a:spAutoFit/>
          </a:bodyPr>
          <a:lstStyle/>
          <a:p>
            <a:r>
              <a:rPr lang="en-US" altLang="zh-TW" sz="1200" dirty="0" smtClean="0"/>
              <a:t>Source: Technological revolutions and techno-economic paradigms, Carlota Perez 2009</a:t>
            </a:r>
            <a:endParaRPr lang="zh-TW" altLang="en-US" sz="1200" dirty="0"/>
          </a:p>
        </p:txBody>
      </p:sp>
      <p:sp>
        <p:nvSpPr>
          <p:cNvPr id="6" name="矩形 5"/>
          <p:cNvSpPr/>
          <p:nvPr/>
        </p:nvSpPr>
        <p:spPr>
          <a:xfrm>
            <a:off x="107504" y="6596390"/>
            <a:ext cx="9036496" cy="261610"/>
          </a:xfrm>
          <a:prstGeom prst="rect">
            <a:avLst/>
          </a:prstGeom>
        </p:spPr>
        <p:txBody>
          <a:bodyPr wrap="square">
            <a:spAutoFit/>
          </a:bodyPr>
          <a:lstStyle/>
          <a:p>
            <a:r>
              <a:rPr lang="en-US" altLang="zh-TW" sz="1100" dirty="0" smtClean="0">
                <a:hlinkClick r:id="rId4"/>
              </a:rPr>
              <a:t>http://www.e-elgar.co.uk/g_emag.lasso?ebook13isbn=9781781005323&amp;title=Technological%20Revolutions%20And%20Financial%20Capital</a:t>
            </a:r>
            <a:endParaRPr lang="zh-TW" alt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0"/>
            <a:ext cx="8784976" cy="954088"/>
          </a:xfrm>
        </p:spPr>
        <p:txBody>
          <a:bodyPr>
            <a:normAutofit fontScale="90000"/>
          </a:bodyPr>
          <a:lstStyle/>
          <a:p>
            <a:r>
              <a:rPr lang="en-US" altLang="zh-TW" sz="3600" dirty="0" smtClean="0"/>
              <a:t>Age of Automobiles and Mass Production: </a:t>
            </a:r>
            <a:br>
              <a:rPr lang="en-US" altLang="zh-TW" sz="3600" dirty="0" smtClean="0"/>
            </a:br>
            <a:r>
              <a:rPr lang="en-US" altLang="zh-TW" sz="3600" dirty="0" smtClean="0"/>
              <a:t> Henry Ford Changes the World (1908)</a:t>
            </a:r>
            <a:endParaRPr lang="zh-TW" altLang="en-US" sz="3600" dirty="0"/>
          </a:p>
        </p:txBody>
      </p:sp>
      <p:sp>
        <p:nvSpPr>
          <p:cNvPr id="3" name="內容版面配置區 2"/>
          <p:cNvSpPr>
            <a:spLocks noGrp="1"/>
          </p:cNvSpPr>
          <p:nvPr>
            <p:ph idx="1"/>
          </p:nvPr>
        </p:nvSpPr>
        <p:spPr/>
        <p:txBody>
          <a:bodyPr/>
          <a:lstStyle/>
          <a:p>
            <a:r>
              <a:rPr lang="en-US" altLang="zh-TW" sz="2400" dirty="0" smtClean="0"/>
              <a:t>The 1908 Model T. Two forward</a:t>
            </a:r>
            <a:br>
              <a:rPr lang="en-US" altLang="zh-TW" sz="2400" dirty="0" smtClean="0"/>
            </a:br>
            <a:r>
              <a:rPr lang="en-US" altLang="zh-TW" sz="2400" dirty="0" smtClean="0"/>
              <a:t>gears, a 20 horsepower engine</a:t>
            </a:r>
            <a:br>
              <a:rPr lang="en-US" altLang="zh-TW" sz="2400" dirty="0" smtClean="0"/>
            </a:br>
            <a:r>
              <a:rPr lang="en-US" altLang="zh-TW" sz="2400" dirty="0" smtClean="0"/>
              <a:t>and no driver doors.</a:t>
            </a:r>
            <a:br>
              <a:rPr lang="en-US" altLang="zh-TW" sz="2400" dirty="0" smtClean="0"/>
            </a:br>
            <a:r>
              <a:rPr lang="en-US" altLang="zh-TW" sz="2400" dirty="0" smtClean="0"/>
              <a:t>They sold like hot cakes</a:t>
            </a:r>
          </a:p>
          <a:p>
            <a:r>
              <a:rPr lang="en-US" altLang="zh-TW" sz="2400" dirty="0" smtClean="0"/>
              <a:t>1908: Birth of the Assembly Line @ Ford (Mass Production)</a:t>
            </a:r>
            <a:endParaRPr lang="zh-TW" altLang="en-US" sz="2400" dirty="0"/>
          </a:p>
        </p:txBody>
      </p:sp>
      <p:pic>
        <p:nvPicPr>
          <p:cNvPr id="1026" name="Picture 2" descr="http://www.eyewitnesstohistory.com/images/ford2.jpg"/>
          <p:cNvPicPr>
            <a:picLocks noChangeAspect="1" noChangeArrowheads="1"/>
          </p:cNvPicPr>
          <p:nvPr/>
        </p:nvPicPr>
        <p:blipFill>
          <a:blip r:embed="rId2" cstate="print"/>
          <a:srcRect/>
          <a:stretch>
            <a:fillRect/>
          </a:stretch>
        </p:blipFill>
        <p:spPr bwMode="auto">
          <a:xfrm>
            <a:off x="5652120" y="1340768"/>
            <a:ext cx="2736304" cy="1440160"/>
          </a:xfrm>
          <a:prstGeom prst="rect">
            <a:avLst/>
          </a:prstGeom>
          <a:noFill/>
        </p:spPr>
      </p:pic>
      <p:pic>
        <p:nvPicPr>
          <p:cNvPr id="1028" name="Picture 4" descr="http://www.eyewitnesstohistory.com/images/ford3.jpg"/>
          <p:cNvPicPr>
            <a:picLocks noChangeAspect="1" noChangeArrowheads="1"/>
          </p:cNvPicPr>
          <p:nvPr/>
        </p:nvPicPr>
        <p:blipFill>
          <a:blip r:embed="rId3" cstate="print"/>
          <a:srcRect/>
          <a:stretch>
            <a:fillRect/>
          </a:stretch>
        </p:blipFill>
        <p:spPr bwMode="auto">
          <a:xfrm>
            <a:off x="2843808" y="3501008"/>
            <a:ext cx="4464496" cy="2808312"/>
          </a:xfrm>
          <a:prstGeom prst="rect">
            <a:avLst/>
          </a:prstGeom>
          <a:noFill/>
        </p:spPr>
      </p:pic>
      <p:sp>
        <p:nvSpPr>
          <p:cNvPr id="6" name="矩形 5"/>
          <p:cNvSpPr/>
          <p:nvPr/>
        </p:nvSpPr>
        <p:spPr>
          <a:xfrm>
            <a:off x="251520" y="1052736"/>
            <a:ext cx="5472608" cy="369332"/>
          </a:xfrm>
          <a:prstGeom prst="rect">
            <a:avLst/>
          </a:prstGeom>
        </p:spPr>
        <p:txBody>
          <a:bodyPr wrap="square">
            <a:spAutoFit/>
          </a:bodyPr>
          <a:lstStyle/>
          <a:p>
            <a:r>
              <a:rPr lang="en-US" altLang="zh-TW" dirty="0" smtClean="0">
                <a:hlinkClick r:id="rId4"/>
              </a:rPr>
              <a:t>https://www.youtube.com/watch?v=S4KrIMZpwCY</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Oil Age: Technological Innovations</a:t>
            </a:r>
            <a:endParaRPr lang="zh-TW" altLang="en-US" dirty="0"/>
          </a:p>
        </p:txBody>
      </p:sp>
      <p:sp>
        <p:nvSpPr>
          <p:cNvPr id="3" name="內容版面配置區 2"/>
          <p:cNvSpPr>
            <a:spLocks noGrp="1"/>
          </p:cNvSpPr>
          <p:nvPr>
            <p:ph idx="1"/>
          </p:nvPr>
        </p:nvSpPr>
        <p:spPr>
          <a:xfrm>
            <a:off x="457200" y="1295400"/>
            <a:ext cx="4042792" cy="5181600"/>
          </a:xfrm>
        </p:spPr>
        <p:txBody>
          <a:bodyPr/>
          <a:lstStyle/>
          <a:p>
            <a:r>
              <a:rPr lang="en-US" altLang="zh-TW" dirty="0" smtClean="0"/>
              <a:t>1896: First off-shore wells</a:t>
            </a:r>
          </a:p>
          <a:p>
            <a:r>
              <a:rPr lang="en-US" altLang="zh-TW" dirty="0" smtClean="0"/>
              <a:t>1900: ‘Mudding’</a:t>
            </a:r>
          </a:p>
          <a:p>
            <a:r>
              <a:rPr lang="en-US" altLang="zh-TW" dirty="0" smtClean="0"/>
              <a:t>1947: First off-shore well built ‘out of sight’ of coast</a:t>
            </a:r>
            <a:endParaRPr lang="zh-TW" altLang="en-US" dirty="0"/>
          </a:p>
        </p:txBody>
      </p:sp>
      <p:pic>
        <p:nvPicPr>
          <p:cNvPr id="33795" name="Picture 3"/>
          <p:cNvPicPr>
            <a:picLocks noChangeAspect="1" noChangeArrowheads="1"/>
          </p:cNvPicPr>
          <p:nvPr/>
        </p:nvPicPr>
        <p:blipFill>
          <a:blip r:embed="rId2" cstate="print"/>
          <a:srcRect/>
          <a:stretch>
            <a:fillRect/>
          </a:stretch>
        </p:blipFill>
        <p:spPr bwMode="auto">
          <a:xfrm>
            <a:off x="4499992" y="1052736"/>
            <a:ext cx="4413126" cy="495719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778098"/>
          </a:xfrm>
        </p:spPr>
        <p:txBody>
          <a:bodyPr/>
          <a:lstStyle/>
          <a:p>
            <a:r>
              <a:rPr lang="en-US" altLang="zh-TW" dirty="0" smtClean="0"/>
              <a:t>Age of Oil</a:t>
            </a:r>
            <a:endParaRPr lang="zh-TW" altLang="en-US" dirty="0"/>
          </a:p>
        </p:txBody>
      </p:sp>
      <p:sp>
        <p:nvSpPr>
          <p:cNvPr id="3" name="內容版面配置區 2"/>
          <p:cNvSpPr>
            <a:spLocks noGrp="1"/>
          </p:cNvSpPr>
          <p:nvPr>
            <p:ph idx="1"/>
          </p:nvPr>
        </p:nvSpPr>
        <p:spPr>
          <a:xfrm>
            <a:off x="179512" y="836712"/>
            <a:ext cx="4474840" cy="5181600"/>
          </a:xfrm>
        </p:spPr>
        <p:txBody>
          <a:bodyPr/>
          <a:lstStyle/>
          <a:p>
            <a:r>
              <a:rPr lang="en-US" altLang="zh-TW" sz="2400" dirty="0" smtClean="0"/>
              <a:t>In 1859 Drake’s find leads to Pennsylvania ‘</a:t>
            </a:r>
            <a:r>
              <a:rPr lang="en-US" altLang="zh-TW" sz="2400" dirty="0" err="1" smtClean="0"/>
              <a:t>oilrush</a:t>
            </a:r>
            <a:r>
              <a:rPr lang="en-US" altLang="zh-TW" sz="2400" dirty="0" smtClean="0"/>
              <a:t>’</a:t>
            </a:r>
          </a:p>
          <a:p>
            <a:r>
              <a:rPr lang="en-US" altLang="zh-TW" sz="2400" dirty="0" smtClean="0"/>
              <a:t>Pennsylvania becomes responsible for half of world’s oil production until 1901 finds in Texas, Birth place of oil giants Gulf Oil, Amoco, and Humble Oil Company</a:t>
            </a:r>
          </a:p>
          <a:p>
            <a:r>
              <a:rPr lang="en-US" altLang="zh-TW" sz="2400" dirty="0" smtClean="0"/>
              <a:t>U.S. remained the world’s foremost producer until 1950s </a:t>
            </a:r>
          </a:p>
        </p:txBody>
      </p:sp>
      <p:pic>
        <p:nvPicPr>
          <p:cNvPr id="32770" name="Picture 2"/>
          <p:cNvPicPr>
            <a:picLocks noChangeAspect="1" noChangeArrowheads="1"/>
          </p:cNvPicPr>
          <p:nvPr/>
        </p:nvPicPr>
        <p:blipFill>
          <a:blip r:embed="rId2" cstate="print"/>
          <a:srcRect/>
          <a:stretch>
            <a:fillRect/>
          </a:stretch>
        </p:blipFill>
        <p:spPr bwMode="auto">
          <a:xfrm>
            <a:off x="4572000" y="836712"/>
            <a:ext cx="4392488" cy="324036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4524375" y="4149080"/>
            <a:ext cx="4619625" cy="260913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Industries, Infrastructures and Paradigms of 4</a:t>
            </a:r>
            <a:r>
              <a:rPr lang="en-US" altLang="zh-TW" baseline="30000" dirty="0" smtClean="0"/>
              <a:t>th</a:t>
            </a:r>
            <a:r>
              <a:rPr lang="en-US" altLang="zh-TW" dirty="0" smtClean="0"/>
              <a:t>. Technological Revolution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395536" y="1844824"/>
            <a:ext cx="8280920" cy="3024336"/>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323528" y="2780928"/>
            <a:ext cx="8568952" cy="2952328"/>
          </a:xfrm>
          <a:prstGeom prst="rect">
            <a:avLst/>
          </a:prstGeom>
          <a:noFill/>
          <a:ln w="9525">
            <a:noFill/>
            <a:miter lim="800000"/>
            <a:headEnd/>
            <a:tailEnd/>
          </a:ln>
        </p:spPr>
      </p:pic>
      <p:sp>
        <p:nvSpPr>
          <p:cNvPr id="5" name="矩形 4"/>
          <p:cNvSpPr/>
          <p:nvPr/>
        </p:nvSpPr>
        <p:spPr>
          <a:xfrm>
            <a:off x="2483768" y="6165304"/>
            <a:ext cx="6139245" cy="276999"/>
          </a:xfrm>
          <a:prstGeom prst="rect">
            <a:avLst/>
          </a:prstGeom>
        </p:spPr>
        <p:txBody>
          <a:bodyPr wrap="none">
            <a:spAutoFit/>
          </a:bodyPr>
          <a:lstStyle/>
          <a:p>
            <a:r>
              <a:rPr lang="en-US" altLang="zh-TW" sz="1200" dirty="0" smtClean="0"/>
              <a:t>Source: Technological revolutions and techno-economic paradigms, Carlota Perez 2009</a:t>
            </a:r>
            <a:endParaRPr lang="zh-TW" altLang="en-US" sz="1200" dirty="0"/>
          </a:p>
        </p:txBody>
      </p:sp>
      <p:sp>
        <p:nvSpPr>
          <p:cNvPr id="6" name="矩形 5"/>
          <p:cNvSpPr/>
          <p:nvPr/>
        </p:nvSpPr>
        <p:spPr>
          <a:xfrm>
            <a:off x="107504" y="6596390"/>
            <a:ext cx="9036496" cy="261610"/>
          </a:xfrm>
          <a:prstGeom prst="rect">
            <a:avLst/>
          </a:prstGeom>
        </p:spPr>
        <p:txBody>
          <a:bodyPr wrap="square">
            <a:spAutoFit/>
          </a:bodyPr>
          <a:lstStyle/>
          <a:p>
            <a:r>
              <a:rPr lang="en-US" altLang="zh-TW" sz="1100" dirty="0" smtClean="0">
                <a:hlinkClick r:id="rId4"/>
              </a:rPr>
              <a:t>http://www.e-elgar.co.uk/g_emag.lasso?ebook13isbn=9781781005323&amp;title=Technological%20Revolutions%20And%20Financial%20Capital</a:t>
            </a:r>
            <a:endParaRPr lang="zh-TW" alt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Age of ICT Revolution</a:t>
            </a:r>
            <a:endParaRPr lang="zh-TW" altLang="en-US" dirty="0"/>
          </a:p>
        </p:txBody>
      </p:sp>
      <p:sp>
        <p:nvSpPr>
          <p:cNvPr id="3" name="內容版面配置區 2"/>
          <p:cNvSpPr>
            <a:spLocks noGrp="1"/>
          </p:cNvSpPr>
          <p:nvPr>
            <p:ph idx="1"/>
          </p:nvPr>
        </p:nvSpPr>
        <p:spPr>
          <a:xfrm>
            <a:off x="251520" y="1196752"/>
            <a:ext cx="4248472" cy="5112568"/>
          </a:xfrm>
        </p:spPr>
        <p:txBody>
          <a:bodyPr>
            <a:normAutofit fontScale="92500" lnSpcReduction="10000"/>
          </a:bodyPr>
          <a:lstStyle/>
          <a:p>
            <a:r>
              <a:rPr lang="en-US" altLang="zh-TW" sz="2000" dirty="0" smtClean="0"/>
              <a:t>1965: Uncanny Moor’s Law “The number of transistors that can be fit on a computer chip will double every 1-2 years” published</a:t>
            </a:r>
          </a:p>
          <a:p>
            <a:r>
              <a:rPr lang="en-US" altLang="zh-TW" sz="2000" dirty="0" smtClean="0"/>
              <a:t>1971: 1</a:t>
            </a:r>
            <a:r>
              <a:rPr lang="en-US" altLang="zh-TW" sz="2000" baseline="30000" dirty="0" smtClean="0"/>
              <a:t>st</a:t>
            </a:r>
            <a:r>
              <a:rPr lang="en-US" altLang="zh-TW" sz="2000" dirty="0" smtClean="0"/>
              <a:t>. CPU announced by Intel</a:t>
            </a:r>
          </a:p>
          <a:p>
            <a:r>
              <a:rPr lang="en-US" altLang="zh-TW" sz="2000" dirty="0" smtClean="0"/>
              <a:t>1972: 1</a:t>
            </a:r>
            <a:r>
              <a:rPr lang="en-US" altLang="zh-TW" sz="2000" baseline="30000" dirty="0" smtClean="0"/>
              <a:t>st</a:t>
            </a:r>
            <a:r>
              <a:rPr lang="en-US" altLang="zh-TW" sz="2000" dirty="0" smtClean="0"/>
              <a:t>. PC Xerox Alto</a:t>
            </a:r>
          </a:p>
          <a:p>
            <a:r>
              <a:rPr lang="en-US" altLang="zh-TW" sz="2000" dirty="0" smtClean="0"/>
              <a:t>1976: Apple I (The Apple I was Apple's first product, and to finance its creation, Jobs sold his only means of transportation, a VW van and Wozniak sold his HP-65 calculator for $500) </a:t>
            </a:r>
          </a:p>
          <a:p>
            <a:r>
              <a:rPr lang="en-US" altLang="zh-TW" sz="2000" dirty="0" smtClean="0"/>
              <a:t>1981: 1</a:t>
            </a:r>
            <a:r>
              <a:rPr lang="en-US" altLang="zh-TW" sz="2000" baseline="30000" dirty="0" smtClean="0"/>
              <a:t>st</a:t>
            </a:r>
            <a:r>
              <a:rPr lang="en-US" altLang="zh-TW" sz="2000" dirty="0" smtClean="0"/>
              <a:t>. IBM PC Launched</a:t>
            </a:r>
          </a:p>
          <a:p>
            <a:r>
              <a:rPr lang="en-US" altLang="zh-TW" sz="2000" dirty="0" smtClean="0"/>
              <a:t>1981: MS-DOS 1.0. This was Microsoft's first operating system, and it also became the first widely used operating system for the IBM PC and its clones.</a:t>
            </a:r>
          </a:p>
          <a:p>
            <a:endParaRPr lang="en-US" altLang="zh-TW" sz="2000" dirty="0" smtClean="0"/>
          </a:p>
          <a:p>
            <a:endParaRPr lang="zh-TW" altLang="en-US" sz="2000" dirty="0"/>
          </a:p>
        </p:txBody>
      </p:sp>
      <p:pic>
        <p:nvPicPr>
          <p:cNvPr id="47106" name="Picture 2" descr="http://cdn.uberreview.com/wp-content/uploads/4004.jpg"/>
          <p:cNvPicPr>
            <a:picLocks noChangeAspect="1" noChangeArrowheads="1"/>
          </p:cNvPicPr>
          <p:nvPr/>
        </p:nvPicPr>
        <p:blipFill>
          <a:blip r:embed="rId2" cstate="print"/>
          <a:srcRect/>
          <a:stretch>
            <a:fillRect/>
          </a:stretch>
        </p:blipFill>
        <p:spPr bwMode="auto">
          <a:xfrm>
            <a:off x="4355976" y="1556792"/>
            <a:ext cx="2160240" cy="1224136"/>
          </a:xfrm>
          <a:prstGeom prst="rect">
            <a:avLst/>
          </a:prstGeom>
          <a:noFill/>
        </p:spPr>
      </p:pic>
      <p:pic>
        <p:nvPicPr>
          <p:cNvPr id="47108" name="Picture 4" descr="Xerox Alto.jpg"/>
          <p:cNvPicPr>
            <a:picLocks noChangeAspect="1" noChangeArrowheads="1"/>
          </p:cNvPicPr>
          <p:nvPr/>
        </p:nvPicPr>
        <p:blipFill>
          <a:blip r:embed="rId3" cstate="print"/>
          <a:srcRect/>
          <a:stretch>
            <a:fillRect/>
          </a:stretch>
        </p:blipFill>
        <p:spPr bwMode="auto">
          <a:xfrm>
            <a:off x="6588224" y="2276872"/>
            <a:ext cx="1512168" cy="1656184"/>
          </a:xfrm>
          <a:prstGeom prst="rect">
            <a:avLst/>
          </a:prstGeom>
          <a:noFill/>
        </p:spPr>
      </p:pic>
      <p:pic>
        <p:nvPicPr>
          <p:cNvPr id="47114" name="Picture 10" descr="Ibm pc 5150.jpg"/>
          <p:cNvPicPr>
            <a:picLocks noChangeAspect="1" noChangeArrowheads="1"/>
          </p:cNvPicPr>
          <p:nvPr/>
        </p:nvPicPr>
        <p:blipFill>
          <a:blip r:embed="rId4" cstate="print"/>
          <a:srcRect/>
          <a:stretch>
            <a:fillRect/>
          </a:stretch>
        </p:blipFill>
        <p:spPr bwMode="auto">
          <a:xfrm>
            <a:off x="6588224" y="4437112"/>
            <a:ext cx="1440160" cy="1440160"/>
          </a:xfrm>
          <a:prstGeom prst="rect">
            <a:avLst/>
          </a:prstGeom>
          <a:noFill/>
        </p:spPr>
      </p:pic>
      <p:pic>
        <p:nvPicPr>
          <p:cNvPr id="47116" name="Picture 12" descr="Apple I computer"/>
          <p:cNvPicPr>
            <a:picLocks noChangeAspect="1" noChangeArrowheads="1"/>
          </p:cNvPicPr>
          <p:nvPr/>
        </p:nvPicPr>
        <p:blipFill>
          <a:blip r:embed="rId5" cstate="print"/>
          <a:srcRect/>
          <a:stretch>
            <a:fillRect/>
          </a:stretch>
        </p:blipFill>
        <p:spPr bwMode="auto">
          <a:xfrm>
            <a:off x="4499992" y="3501008"/>
            <a:ext cx="2016224" cy="1087761"/>
          </a:xfrm>
          <a:prstGeom prst="rect">
            <a:avLst/>
          </a:prstGeom>
          <a:noFill/>
        </p:spPr>
      </p:pic>
      <p:pic>
        <p:nvPicPr>
          <p:cNvPr id="47118" name="Picture 14" descr="MS-DOS icon.png"/>
          <p:cNvPicPr>
            <a:picLocks noChangeAspect="1" noChangeArrowheads="1"/>
          </p:cNvPicPr>
          <p:nvPr/>
        </p:nvPicPr>
        <p:blipFill>
          <a:blip r:embed="rId6" cstate="print"/>
          <a:srcRect/>
          <a:stretch>
            <a:fillRect/>
          </a:stretch>
        </p:blipFill>
        <p:spPr bwMode="auto">
          <a:xfrm>
            <a:off x="4644008" y="5445224"/>
            <a:ext cx="864096" cy="1008112"/>
          </a:xfrm>
          <a:prstGeom prst="rect">
            <a:avLst/>
          </a:prstGeom>
          <a:noFill/>
        </p:spPr>
      </p:pic>
      <p:sp>
        <p:nvSpPr>
          <p:cNvPr id="9" name="矩形 8"/>
          <p:cNvSpPr/>
          <p:nvPr/>
        </p:nvSpPr>
        <p:spPr>
          <a:xfrm>
            <a:off x="2195736" y="836712"/>
            <a:ext cx="5760640" cy="369332"/>
          </a:xfrm>
          <a:prstGeom prst="rect">
            <a:avLst/>
          </a:prstGeom>
        </p:spPr>
        <p:txBody>
          <a:bodyPr wrap="square">
            <a:spAutoFit/>
          </a:bodyPr>
          <a:lstStyle/>
          <a:p>
            <a:r>
              <a:rPr lang="en-US" altLang="zh-TW" dirty="0" smtClean="0">
                <a:hlinkClick r:id="rId7"/>
              </a:rPr>
              <a:t>https://www.youtube.com/watch?v=FSIIJkW8Dqg</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778098"/>
          </a:xfrm>
        </p:spPr>
        <p:txBody>
          <a:bodyPr/>
          <a:lstStyle/>
          <a:p>
            <a:r>
              <a:rPr lang="en-US" altLang="zh-TW" dirty="0" smtClean="0"/>
              <a:t>Age of ICT Revolution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3010" name="Picture 2" descr="http://upload.wikimedia.org/wikipedia/commons/c/c5/PPTMooresLawai.jpg"/>
          <p:cNvPicPr>
            <a:picLocks noChangeAspect="1" noChangeArrowheads="1"/>
          </p:cNvPicPr>
          <p:nvPr/>
        </p:nvPicPr>
        <p:blipFill>
          <a:blip r:embed="rId2" cstate="print"/>
          <a:srcRect/>
          <a:stretch>
            <a:fillRect/>
          </a:stretch>
        </p:blipFill>
        <p:spPr bwMode="auto">
          <a:xfrm>
            <a:off x="251520" y="908720"/>
            <a:ext cx="8712968" cy="59492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60350"/>
            <a:ext cx="8291512" cy="954088"/>
          </a:xfrm>
        </p:spPr>
        <p:txBody>
          <a:bodyPr>
            <a:normAutofit fontScale="90000"/>
          </a:bodyPr>
          <a:lstStyle/>
          <a:p>
            <a:r>
              <a:rPr lang="en-US" altLang="zh-TW" sz="3600" dirty="0" smtClean="0"/>
              <a:t>New technologies and new or redefined industries of 5th. Revolution (ICT 1971)</a:t>
            </a:r>
          </a:p>
        </p:txBody>
      </p:sp>
      <p:sp>
        <p:nvSpPr>
          <p:cNvPr id="22531" name="Rectangle 3"/>
          <p:cNvSpPr>
            <a:spLocks noGrp="1" noChangeArrowheads="1"/>
          </p:cNvSpPr>
          <p:nvPr>
            <p:ph idx="1"/>
          </p:nvPr>
        </p:nvSpPr>
        <p:spPr>
          <a:xfrm>
            <a:off x="457200" y="1557338"/>
            <a:ext cx="8229600" cy="4919662"/>
          </a:xfrm>
        </p:spPr>
        <p:txBody>
          <a:bodyPr/>
          <a:lstStyle/>
          <a:p>
            <a:r>
              <a:rPr lang="en-US" altLang="zh-TW" smtClean="0"/>
              <a:t>Cheap microelectronics</a:t>
            </a:r>
          </a:p>
          <a:p>
            <a:r>
              <a:rPr lang="en-US" altLang="zh-TW" smtClean="0"/>
              <a:t>Computers and Software</a:t>
            </a:r>
          </a:p>
          <a:p>
            <a:r>
              <a:rPr lang="en-US" altLang="zh-TW" smtClean="0"/>
              <a:t>Telecommunications</a:t>
            </a:r>
          </a:p>
          <a:p>
            <a:r>
              <a:rPr lang="en-US" altLang="zh-TW" smtClean="0"/>
              <a:t>Control instruments</a:t>
            </a:r>
          </a:p>
          <a:p>
            <a:r>
              <a:rPr lang="en-US" altLang="zh-TW" smtClean="0"/>
              <a:t>Computer-aided biotechnology and new materials</a:t>
            </a:r>
          </a:p>
          <a:p>
            <a:r>
              <a:rPr lang="en-US" altLang="zh-TW" smtClean="0"/>
              <a:t>New or redefined infrastructures</a:t>
            </a:r>
          </a:p>
          <a:p>
            <a:endParaRPr lang="en-US" altLang="zh-TW"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Acceleration of Change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6082" name="Picture 2" descr="http://trickvilla.com/wp-content/uploads/Moores-law-graph.gif"/>
          <p:cNvPicPr>
            <a:picLocks noChangeAspect="1" noChangeArrowheads="1"/>
          </p:cNvPicPr>
          <p:nvPr/>
        </p:nvPicPr>
        <p:blipFill>
          <a:blip r:embed="rId2" cstate="print"/>
          <a:srcRect/>
          <a:stretch>
            <a:fillRect/>
          </a:stretch>
        </p:blipFill>
        <p:spPr bwMode="auto">
          <a:xfrm>
            <a:off x="323528" y="1268760"/>
            <a:ext cx="8820472" cy="526008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Moor’s Law and CPU Transistor Counts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5058" name="Picture 2" descr="http://2.bp.blogspot.com/-Qn85upFSloQ/TtJGQK7JsKI/AAAAAAAAADg/Y4wbnTkHUHM/s1600/Moores_Law.jpg"/>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normAutofit/>
          </a:bodyPr>
          <a:lstStyle/>
          <a:p>
            <a:r>
              <a:rPr lang="en-US" altLang="zh-TW" sz="4400" dirty="0" smtClean="0">
                <a:solidFill>
                  <a:srgbClr val="173CD7"/>
                </a:solidFill>
              </a:rPr>
              <a:t>Outline</a:t>
            </a:r>
          </a:p>
        </p:txBody>
      </p:sp>
      <p:sp>
        <p:nvSpPr>
          <p:cNvPr id="3075" name="Rectangle 3"/>
          <p:cNvSpPr>
            <a:spLocks noGrp="1" noChangeArrowheads="1"/>
          </p:cNvSpPr>
          <p:nvPr>
            <p:ph idx="1"/>
          </p:nvPr>
        </p:nvSpPr>
        <p:spPr>
          <a:xfrm>
            <a:off x="468313" y="1125538"/>
            <a:ext cx="8229600" cy="5280025"/>
          </a:xfrm>
        </p:spPr>
        <p:txBody>
          <a:bodyPr>
            <a:normAutofit/>
          </a:bodyPr>
          <a:lstStyle/>
          <a:p>
            <a:pPr>
              <a:lnSpc>
                <a:spcPct val="80000"/>
              </a:lnSpc>
            </a:pPr>
            <a:r>
              <a:rPr lang="en-US" altLang="zh-TW" sz="2800" dirty="0" smtClean="0">
                <a:solidFill>
                  <a:srgbClr val="173CD7"/>
                </a:solidFill>
              </a:rPr>
              <a:t>Five Consecutive Technology Revolutions in the past 250 Years</a:t>
            </a:r>
          </a:p>
          <a:p>
            <a:pPr>
              <a:lnSpc>
                <a:spcPct val="80000"/>
              </a:lnSpc>
            </a:pPr>
            <a:r>
              <a:rPr lang="en-US" altLang="zh-TW" sz="2800" dirty="0" smtClean="0">
                <a:solidFill>
                  <a:srgbClr val="173CD7"/>
                </a:solidFill>
              </a:rPr>
              <a:t>The Industries, Infrastructures and Paradigms of Each Technological Revolution</a:t>
            </a:r>
          </a:p>
          <a:p>
            <a:pPr lvl="1">
              <a:lnSpc>
                <a:spcPct val="80000"/>
              </a:lnSpc>
            </a:pPr>
            <a:r>
              <a:rPr lang="en-US" altLang="zh-TW" sz="2400" dirty="0" smtClean="0">
                <a:solidFill>
                  <a:srgbClr val="173CD7"/>
                </a:solidFill>
                <a:ea typeface="新細明體" pitchFamily="18" charset="-120"/>
              </a:rPr>
              <a:t>The ‘Industrial Revolution’</a:t>
            </a:r>
            <a:endParaRPr lang="en-US" altLang="zh-TW" sz="2400" dirty="0" smtClean="0">
              <a:solidFill>
                <a:srgbClr val="173CD7"/>
              </a:solidFill>
            </a:endParaRPr>
          </a:p>
          <a:p>
            <a:pPr lvl="1">
              <a:lnSpc>
                <a:spcPct val="80000"/>
              </a:lnSpc>
            </a:pPr>
            <a:r>
              <a:rPr lang="en-US" altLang="zh-TW" sz="2400" dirty="0" smtClean="0">
                <a:solidFill>
                  <a:srgbClr val="173CD7"/>
                </a:solidFill>
                <a:ea typeface="新細明體" pitchFamily="18" charset="-120"/>
              </a:rPr>
              <a:t>Age of Steam and Railways</a:t>
            </a:r>
            <a:endParaRPr lang="en-US" altLang="zh-TW" sz="2400" dirty="0" smtClean="0">
              <a:solidFill>
                <a:srgbClr val="173CD7"/>
              </a:solidFill>
            </a:endParaRPr>
          </a:p>
          <a:p>
            <a:pPr lvl="1">
              <a:lnSpc>
                <a:spcPct val="80000"/>
              </a:lnSpc>
            </a:pPr>
            <a:r>
              <a:rPr lang="en-US" altLang="zh-TW" sz="2400" dirty="0" smtClean="0">
                <a:solidFill>
                  <a:srgbClr val="173CD7"/>
                </a:solidFill>
                <a:ea typeface="新細明體" pitchFamily="18" charset="-120"/>
              </a:rPr>
              <a:t>Age of Steel, Electricity and Heavy Engineering</a:t>
            </a:r>
            <a:endParaRPr lang="en-US" altLang="zh-TW" sz="2400" dirty="0" smtClean="0">
              <a:solidFill>
                <a:srgbClr val="173CD7"/>
              </a:solidFill>
            </a:endParaRPr>
          </a:p>
          <a:p>
            <a:pPr lvl="1">
              <a:lnSpc>
                <a:spcPct val="80000"/>
              </a:lnSpc>
            </a:pPr>
            <a:r>
              <a:rPr lang="en-US" altLang="zh-TW" sz="2400" dirty="0" smtClean="0">
                <a:solidFill>
                  <a:srgbClr val="173CD7"/>
                </a:solidFill>
                <a:ea typeface="新細明體" pitchFamily="18" charset="-120"/>
              </a:rPr>
              <a:t>Age of Oil, the Automobile and Mass Production</a:t>
            </a:r>
            <a:endParaRPr lang="en-US" altLang="zh-TW" sz="2400" dirty="0" smtClean="0">
              <a:solidFill>
                <a:srgbClr val="173CD7"/>
              </a:solidFill>
            </a:endParaRPr>
          </a:p>
          <a:p>
            <a:pPr lvl="1">
              <a:lnSpc>
                <a:spcPct val="80000"/>
              </a:lnSpc>
            </a:pPr>
            <a:r>
              <a:rPr lang="en-US" altLang="zh-TW" sz="2400" dirty="0" smtClean="0">
                <a:solidFill>
                  <a:srgbClr val="173CD7"/>
                </a:solidFill>
              </a:rPr>
              <a:t>Age of Information, Computing and Telecommunication (ICT)</a:t>
            </a:r>
          </a:p>
          <a:p>
            <a:pPr lvl="1">
              <a:lnSpc>
                <a:spcPct val="80000"/>
              </a:lnSpc>
            </a:pPr>
            <a:r>
              <a:rPr lang="en-US" altLang="zh-TW" sz="2400" dirty="0" smtClean="0">
                <a:solidFill>
                  <a:srgbClr val="173CD7"/>
                </a:solidFill>
              </a:rPr>
              <a:t>High-Tech Competition and Evolution</a:t>
            </a:r>
          </a:p>
          <a:p>
            <a:pPr lvl="1">
              <a:lnSpc>
                <a:spcPct val="80000"/>
              </a:lnSpc>
            </a:pPr>
            <a:endParaRPr lang="en-US" altLang="zh-TW" sz="2400" dirty="0" smtClean="0">
              <a:solidFill>
                <a:srgbClr val="173CD7"/>
              </a:solidFill>
            </a:endParaRPr>
          </a:p>
          <a:p>
            <a:pPr>
              <a:lnSpc>
                <a:spcPct val="80000"/>
              </a:lnSpc>
            </a:pPr>
            <a:endParaRPr lang="en-US" altLang="zh-TW" sz="2800" dirty="0" smtClean="0">
              <a:solidFill>
                <a:srgbClr val="173CD7"/>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260350"/>
            <a:ext cx="8291512" cy="954088"/>
          </a:xfrm>
        </p:spPr>
        <p:txBody>
          <a:bodyPr>
            <a:normAutofit fontScale="90000"/>
          </a:bodyPr>
          <a:lstStyle/>
          <a:p>
            <a:r>
              <a:rPr lang="en-US" altLang="zh-TW" sz="3600" smtClean="0"/>
              <a:t>New or Redefined Infrastructures of 5th. Revolution (ICT)</a:t>
            </a:r>
          </a:p>
        </p:txBody>
      </p:sp>
      <p:sp>
        <p:nvSpPr>
          <p:cNvPr id="23555" name="Rectangle 3"/>
          <p:cNvSpPr>
            <a:spLocks noGrp="1" noChangeArrowheads="1"/>
          </p:cNvSpPr>
          <p:nvPr>
            <p:ph idx="1"/>
          </p:nvPr>
        </p:nvSpPr>
        <p:spPr>
          <a:xfrm>
            <a:off x="457200" y="1557338"/>
            <a:ext cx="8229600" cy="4919662"/>
          </a:xfrm>
        </p:spPr>
        <p:txBody>
          <a:bodyPr/>
          <a:lstStyle/>
          <a:p>
            <a:r>
              <a:rPr lang="en-US" altLang="zh-TW" smtClean="0"/>
              <a:t>World digital telecommunications (cable, fiber optics, radio and satellite)</a:t>
            </a:r>
          </a:p>
          <a:p>
            <a:r>
              <a:rPr lang="en-US" altLang="zh-TW" smtClean="0"/>
              <a:t>Internet/Electronic mail and other e-services</a:t>
            </a:r>
          </a:p>
          <a:p>
            <a:r>
              <a:rPr lang="en-US" altLang="zh-TW" smtClean="0"/>
              <a:t>Multiple source, flexible use, electricity networks</a:t>
            </a:r>
          </a:p>
          <a:p>
            <a:r>
              <a:rPr lang="en-US" altLang="zh-TW" smtClean="0"/>
              <a:t>High-speed physical transport links (by land, air and water)</a:t>
            </a:r>
          </a:p>
          <a:p>
            <a:r>
              <a:rPr lang="en-US" altLang="zh-TW" smtClean="0"/>
              <a:t>Social-networking</a:t>
            </a:r>
          </a:p>
          <a:p>
            <a:endParaRPr lang="en-US" altLang="zh-TW"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91512" cy="954088"/>
          </a:xfrm>
        </p:spPr>
        <p:txBody>
          <a:bodyPr>
            <a:normAutofit fontScale="90000"/>
          </a:bodyPr>
          <a:lstStyle/>
          <a:p>
            <a:r>
              <a:rPr lang="en-US" altLang="zh-TW" sz="3600" smtClean="0"/>
              <a:t>Techno-Economic Paradigm of 5th. Revolution (ICT)</a:t>
            </a:r>
          </a:p>
        </p:txBody>
      </p:sp>
      <p:sp>
        <p:nvSpPr>
          <p:cNvPr id="24579" name="Rectangle 3"/>
          <p:cNvSpPr>
            <a:spLocks noGrp="1" noChangeArrowheads="1"/>
          </p:cNvSpPr>
          <p:nvPr>
            <p:ph idx="1"/>
          </p:nvPr>
        </p:nvSpPr>
        <p:spPr>
          <a:xfrm>
            <a:off x="457200" y="1557338"/>
            <a:ext cx="8229600" cy="4919662"/>
          </a:xfrm>
        </p:spPr>
        <p:txBody>
          <a:bodyPr/>
          <a:lstStyle/>
          <a:p>
            <a:pPr>
              <a:lnSpc>
                <a:spcPct val="90000"/>
              </a:lnSpc>
            </a:pPr>
            <a:r>
              <a:rPr lang="en-US" altLang="zh-TW" sz="2400" smtClean="0"/>
              <a:t>Information-intensity (microelectronics-based ICT)</a:t>
            </a:r>
          </a:p>
          <a:p>
            <a:pPr>
              <a:lnSpc>
                <a:spcPct val="90000"/>
              </a:lnSpc>
            </a:pPr>
            <a:r>
              <a:rPr lang="en-US" altLang="zh-TW" sz="2400" smtClean="0"/>
              <a:t>Decentralized integration/network structures</a:t>
            </a:r>
          </a:p>
          <a:p>
            <a:pPr>
              <a:lnSpc>
                <a:spcPct val="90000"/>
              </a:lnSpc>
            </a:pPr>
            <a:r>
              <a:rPr lang="en-US" altLang="zh-TW" sz="2400" smtClean="0"/>
              <a:t>Knowledge as capital/intangible value added</a:t>
            </a:r>
          </a:p>
          <a:p>
            <a:pPr>
              <a:lnSpc>
                <a:spcPct val="90000"/>
              </a:lnSpc>
            </a:pPr>
            <a:r>
              <a:rPr lang="en-US" altLang="zh-TW" sz="2400" smtClean="0"/>
              <a:t>Heterogeneity, diversity, and adaptability</a:t>
            </a:r>
          </a:p>
          <a:p>
            <a:pPr>
              <a:lnSpc>
                <a:spcPct val="90000"/>
              </a:lnSpc>
            </a:pPr>
            <a:r>
              <a:rPr lang="en-US" altLang="zh-TW" sz="2400" smtClean="0"/>
              <a:t>Segmentation of markets/proliferation of niches</a:t>
            </a:r>
          </a:p>
          <a:p>
            <a:pPr>
              <a:lnSpc>
                <a:spcPct val="90000"/>
              </a:lnSpc>
            </a:pPr>
            <a:r>
              <a:rPr lang="en-US" altLang="zh-TW" sz="2400" smtClean="0"/>
              <a:t>Economies of scope and specialization combined with scale</a:t>
            </a:r>
          </a:p>
          <a:p>
            <a:pPr>
              <a:lnSpc>
                <a:spcPct val="90000"/>
              </a:lnSpc>
            </a:pPr>
            <a:r>
              <a:rPr lang="en-US" altLang="zh-TW" sz="2400" smtClean="0"/>
              <a:t>Globalization/integration between the global and the local</a:t>
            </a:r>
          </a:p>
          <a:p>
            <a:pPr>
              <a:lnSpc>
                <a:spcPct val="90000"/>
              </a:lnSpc>
            </a:pPr>
            <a:r>
              <a:rPr lang="en-US" altLang="zh-TW" sz="2400" smtClean="0"/>
              <a:t>Inward and outward cooperation/clusters</a:t>
            </a:r>
          </a:p>
          <a:p>
            <a:pPr>
              <a:lnSpc>
                <a:spcPct val="90000"/>
              </a:lnSpc>
            </a:pPr>
            <a:r>
              <a:rPr lang="en-US" altLang="zh-TW" sz="2400" smtClean="0"/>
              <a:t>Instant contact and action/instant global communications</a:t>
            </a:r>
          </a:p>
          <a:p>
            <a:pPr>
              <a:lnSpc>
                <a:spcPct val="90000"/>
              </a:lnSpc>
            </a:pPr>
            <a:endParaRPr lang="en-US" altLang="zh-TW" sz="2400" smtClean="0"/>
          </a:p>
        </p:txBody>
      </p:sp>
      <p:sp>
        <p:nvSpPr>
          <p:cNvPr id="4" name="矩形 3"/>
          <p:cNvSpPr/>
          <p:nvPr/>
        </p:nvSpPr>
        <p:spPr>
          <a:xfrm>
            <a:off x="107504" y="6596390"/>
            <a:ext cx="9036496" cy="261610"/>
          </a:xfrm>
          <a:prstGeom prst="rect">
            <a:avLst/>
          </a:prstGeom>
        </p:spPr>
        <p:txBody>
          <a:bodyPr wrap="square">
            <a:spAutoFit/>
          </a:bodyPr>
          <a:lstStyle/>
          <a:p>
            <a:r>
              <a:rPr lang="en-US" altLang="zh-TW" sz="1100" dirty="0" smtClean="0">
                <a:hlinkClick r:id="rId2"/>
              </a:rPr>
              <a:t>http://www.e-elgar.co.uk/g_emag.lasso?ebook13isbn=9781781005323&amp;title=Technological%20Revolutions%20And%20Financial%20Capital</a:t>
            </a:r>
            <a:endParaRPr lang="zh-TW" altLang="en-US" sz="1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Industries, Infrastructures and Paradigms of 5</a:t>
            </a:r>
            <a:r>
              <a:rPr lang="en-US" altLang="zh-TW" baseline="30000" dirty="0" smtClean="0"/>
              <a:t>th</a:t>
            </a:r>
            <a:r>
              <a:rPr lang="en-US" altLang="zh-TW" dirty="0" smtClean="0"/>
              <a:t>. Technological Revolution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395536" y="1844824"/>
            <a:ext cx="8280920" cy="3024336"/>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79512" y="2852936"/>
            <a:ext cx="8712968" cy="3096344"/>
          </a:xfrm>
          <a:prstGeom prst="rect">
            <a:avLst/>
          </a:prstGeom>
          <a:noFill/>
          <a:ln w="9525">
            <a:noFill/>
            <a:miter lim="800000"/>
            <a:headEnd/>
            <a:tailEnd/>
          </a:ln>
        </p:spPr>
      </p:pic>
      <p:sp>
        <p:nvSpPr>
          <p:cNvPr id="5" name="矩形 4"/>
          <p:cNvSpPr/>
          <p:nvPr/>
        </p:nvSpPr>
        <p:spPr>
          <a:xfrm>
            <a:off x="2483768" y="6165304"/>
            <a:ext cx="6139245" cy="276999"/>
          </a:xfrm>
          <a:prstGeom prst="rect">
            <a:avLst/>
          </a:prstGeom>
        </p:spPr>
        <p:txBody>
          <a:bodyPr wrap="none">
            <a:spAutoFit/>
          </a:bodyPr>
          <a:lstStyle/>
          <a:p>
            <a:r>
              <a:rPr lang="en-US" altLang="zh-TW" sz="1200" dirty="0" smtClean="0"/>
              <a:t>Source: Technological revolutions and techno-economic paradigms, Carlota Perez 2009</a:t>
            </a:r>
            <a:endParaRPr lang="zh-TW" altLang="en-US" sz="1200" dirty="0"/>
          </a:p>
        </p:txBody>
      </p:sp>
      <p:sp>
        <p:nvSpPr>
          <p:cNvPr id="6" name="矩形 5"/>
          <p:cNvSpPr/>
          <p:nvPr/>
        </p:nvSpPr>
        <p:spPr>
          <a:xfrm>
            <a:off x="107504" y="6596390"/>
            <a:ext cx="9036496" cy="261610"/>
          </a:xfrm>
          <a:prstGeom prst="rect">
            <a:avLst/>
          </a:prstGeom>
        </p:spPr>
        <p:txBody>
          <a:bodyPr wrap="square">
            <a:spAutoFit/>
          </a:bodyPr>
          <a:lstStyle/>
          <a:p>
            <a:r>
              <a:rPr lang="en-US" altLang="zh-TW" sz="1100" dirty="0" smtClean="0">
                <a:hlinkClick r:id="rId4"/>
              </a:rPr>
              <a:t>http://www.e-elgar.co.uk/g_emag.lasso?ebook13isbn=9781781005323&amp;title=Technological%20Revolutions%20And%20Financial%20Capital</a:t>
            </a:r>
            <a:endParaRPr lang="zh-TW" altLang="en-US"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36912"/>
            <a:ext cx="7772400" cy="1470025"/>
          </a:xfrm>
        </p:spPr>
        <p:txBody>
          <a:bodyPr>
            <a:normAutofit fontScale="90000"/>
          </a:bodyPr>
          <a:lstStyle/>
          <a:p>
            <a:r>
              <a:rPr lang="en-US" altLang="zh-TW" dirty="0" smtClean="0">
                <a:solidFill>
                  <a:srgbClr val="173CD7"/>
                </a:solidFill>
              </a:rPr>
              <a:t>High-Tech Competition</a:t>
            </a:r>
            <a:br>
              <a:rPr lang="en-US" altLang="zh-TW" dirty="0" smtClean="0">
                <a:solidFill>
                  <a:srgbClr val="173CD7"/>
                </a:solidFill>
              </a:rPr>
            </a:br>
            <a:r>
              <a:rPr lang="en-US" altLang="zh-TW" dirty="0" smtClean="0">
                <a:solidFill>
                  <a:srgbClr val="173CD7"/>
                </a:solidFill>
              </a:rPr>
              <a:t>and Evolution:</a:t>
            </a:r>
            <a:br>
              <a:rPr lang="en-US" altLang="zh-TW" dirty="0" smtClean="0">
                <a:solidFill>
                  <a:srgbClr val="173CD7"/>
                </a:solidFill>
              </a:rPr>
            </a:br>
            <a:r>
              <a:rPr lang="en-US" altLang="zh-TW" dirty="0" smtClean="0">
                <a:solidFill>
                  <a:srgbClr val="173CD7"/>
                </a:solidFill>
              </a:rPr>
              <a:t>The </a:t>
            </a:r>
            <a:r>
              <a:rPr lang="en-US" altLang="zh-TW" smtClean="0">
                <a:solidFill>
                  <a:srgbClr val="173CD7"/>
                </a:solidFill>
              </a:rPr>
              <a:t>alikes</a:t>
            </a:r>
            <a:r>
              <a:rPr lang="en-US" altLang="zh-TW" dirty="0" smtClean="0">
                <a:solidFill>
                  <a:srgbClr val="173CD7"/>
                </a:solidFill>
              </a:rPr>
              <a:t> of Darwin’s Evolution? </a:t>
            </a:r>
            <a:endParaRPr lang="zh-TW" altLang="en-US" dirty="0">
              <a:solidFill>
                <a:srgbClr val="173CD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5" name="Group 51"/>
          <p:cNvGraphicFramePr>
            <a:graphicFrameLocks noGrp="1"/>
          </p:cNvGraphicFramePr>
          <p:nvPr/>
        </p:nvGraphicFramePr>
        <p:xfrm>
          <a:off x="0" y="0"/>
          <a:ext cx="9144000" cy="6869431"/>
        </p:xfrm>
        <a:graphic>
          <a:graphicData uri="http://schemas.openxmlformats.org/drawingml/2006/table">
            <a:tbl>
              <a:tblPr/>
              <a:tblGrid>
                <a:gridCol w="838200"/>
                <a:gridCol w="1676400"/>
                <a:gridCol w="1524000"/>
                <a:gridCol w="1828800"/>
                <a:gridCol w="1676400"/>
                <a:gridCol w="1600200"/>
              </a:tblGrid>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800" b="1" i="0" u="none" strike="noStrike" cap="none" normalizeH="0" baseline="0" dirty="0" smtClean="0">
                        <a:ln>
                          <a:noFill/>
                        </a:ln>
                        <a:solidFill>
                          <a:schemeClr val="bg1"/>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Components</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Device</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Network</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Software</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Applications</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1980s &amp; before</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Semiconductors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Memory</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Storage</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Computers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TCP/IP</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54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1990s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600" b="0" i="0" u="none" strike="noStrike" cap="none" normalizeH="0" baseline="0" dirty="0" smtClean="0">
                          <a:ln>
                            <a:noFill/>
                          </a:ln>
                          <a:solidFill>
                            <a:srgbClr val="000000"/>
                          </a:solidFill>
                          <a:effectLst/>
                          <a:latin typeface="Arial" charset="0"/>
                          <a:ea typeface="新細明體" pitchFamily="18" charset="-120"/>
                          <a:cs typeface="Arial" charset="0"/>
                        </a:rPr>
                        <a:t>Semiconductor Foundry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Cellular Phones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Personal Computers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Private Networks / LAN</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Telecoms / PSTN</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Operating systems / GUI</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r>
              <a:tr h="2420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Early 2000s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Fabless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Mobile computing / Laptops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Mobile phones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Consumer electronics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Public Networks / Internet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Cellular</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Browsers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Enterprise software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Open-source / GPL(general public license)</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BPO(business process outsourcing)</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Internet Search</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E-commerce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54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Late 2000s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rPr>
                        <a:t>SOC(system-on</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rPr>
                        <a:t>-chip)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SmartPhones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3D</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Mobile Internet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3G</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Wi-Fi</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SaaS(software as a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Cloud Computing</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Web 2.0 / Social media</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Virtual Reality</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Group 2"/>
          <p:cNvGraphicFramePr>
            <a:graphicFrameLocks noGrp="1"/>
          </p:cNvGraphicFramePr>
          <p:nvPr/>
        </p:nvGraphicFramePr>
        <p:xfrm>
          <a:off x="0" y="0"/>
          <a:ext cx="9144000" cy="6869431"/>
        </p:xfrm>
        <a:graphic>
          <a:graphicData uri="http://schemas.openxmlformats.org/drawingml/2006/table">
            <a:tbl>
              <a:tblPr/>
              <a:tblGrid>
                <a:gridCol w="838200"/>
                <a:gridCol w="1676400"/>
                <a:gridCol w="1524000"/>
                <a:gridCol w="1828800"/>
                <a:gridCol w="1676400"/>
                <a:gridCol w="1600200"/>
              </a:tblGrid>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800" b="1" i="0" u="none" strike="noStrike" cap="none" normalizeH="0" baseline="0" dirty="0" smtClean="0">
                        <a:ln>
                          <a:noFill/>
                        </a:ln>
                        <a:solidFill>
                          <a:schemeClr val="bg1"/>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Components</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Device</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Network</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Software</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Applications</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1980s &amp; before</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Semiconductors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Memory</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Storage</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Computers</a:t>
                      </a:r>
                      <a:endParaRPr kumimoji="1" lang="en-GB" altLang="zh-TW" sz="16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TCP/IP</a:t>
                      </a:r>
                      <a:endParaRPr kumimoji="1" lang="en-GB" altLang="zh-TW" sz="16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dirty="0" smtClean="0">
                        <a:ln>
                          <a:noFill/>
                        </a:ln>
                        <a:solidFill>
                          <a:srgbClr val="000000"/>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54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1990s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600" b="0" i="0" u="none" strike="noStrike" cap="none" normalizeH="0" baseline="0" dirty="0" smtClean="0">
                          <a:ln>
                            <a:noFill/>
                          </a:ln>
                          <a:solidFill>
                            <a:srgbClr val="000000"/>
                          </a:solidFill>
                          <a:effectLst/>
                          <a:latin typeface="Arial" charset="0"/>
                          <a:ea typeface="新細明體" pitchFamily="18" charset="-120"/>
                          <a:cs typeface="Arial" charset="0"/>
                        </a:rPr>
                        <a:t>Semiconductor Foundry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Cellular Phones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Personal Computers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Private Networks / LAN</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Telecoms / PSTN</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Operating systems / GUI</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r>
              <a:tr h="2420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Early 2000s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Fabless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Mobile computing / Laptops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Mobile phones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Consumer electronics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Public Networks / Internet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Cellular</a:t>
                      </a:r>
                      <a:endParaRPr kumimoji="1" lang="en-GB" altLang="zh-TW" sz="16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Browsers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Enterprise software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Open-source / GPL(general public license)</a:t>
                      </a:r>
                      <a:endParaRPr kumimoji="1" lang="en-GB" altLang="zh-TW" sz="16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BPO(business process outsourcing)</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Internet Search</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E-commerce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54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Late 2000s</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600" b="0" i="0" u="none" strike="noStrike" cap="none" normalizeH="0" baseline="0" dirty="0" smtClean="0">
                          <a:ln>
                            <a:noFill/>
                          </a:ln>
                          <a:solidFill>
                            <a:srgbClr val="000000"/>
                          </a:solidFill>
                          <a:effectLst/>
                          <a:latin typeface="Arial" charset="0"/>
                          <a:ea typeface="新細明體" pitchFamily="18" charset="-120"/>
                          <a:cs typeface="Arial" charset="0"/>
                        </a:rPr>
                        <a:t>SOC(system-on-chip)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SmartPhones</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3D</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Mobile Internet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3G</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Wi-Fi</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SaaS(software as a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Cloud Computing</a:t>
                      </a:r>
                      <a:endParaRPr kumimoji="1" lang="en-GB" altLang="zh-TW" sz="16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Web 2.0 / Social media</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rgbClr val="000000"/>
                        </a:solidFill>
                        <a:effectLst/>
                        <a:latin typeface="Arial" charset="0"/>
                        <a:ea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Virtual Reality</a:t>
                      </a:r>
                      <a:endParaRPr kumimoji="1" lang="en-GB" altLang="zh-TW" sz="16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r>
            </a:tbl>
          </a:graphicData>
        </a:graphic>
      </p:graphicFrame>
      <p:sp>
        <p:nvSpPr>
          <p:cNvPr id="7" name="Oval 6"/>
          <p:cNvSpPr/>
          <p:nvPr/>
        </p:nvSpPr>
        <p:spPr>
          <a:xfrm>
            <a:off x="1908175" y="1341438"/>
            <a:ext cx="2971800" cy="914400"/>
          </a:xfrm>
          <a:prstGeom prst="ellips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sz="1400" b="1" dirty="0">
                <a:solidFill>
                  <a:schemeClr val="tx1"/>
                </a:solidFill>
              </a:rPr>
              <a:t>Competitive Advantage of a Firm within a Country: Finland and Nokia</a:t>
            </a:r>
          </a:p>
        </p:txBody>
      </p:sp>
      <p:sp>
        <p:nvSpPr>
          <p:cNvPr id="10" name="Oval 9"/>
          <p:cNvSpPr/>
          <p:nvPr/>
        </p:nvSpPr>
        <p:spPr>
          <a:xfrm>
            <a:off x="1979613" y="2278063"/>
            <a:ext cx="2057400" cy="1223962"/>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sz="1400" b="1">
                <a:solidFill>
                  <a:schemeClr val="tx1"/>
                </a:solidFill>
                <a:latin typeface="Gill Sans MT" pitchFamily="34" charset="0"/>
                <a:cs typeface="Arial" charset="0"/>
              </a:rPr>
              <a:t>Mapping out the Global PC Value Chain</a:t>
            </a:r>
          </a:p>
          <a:p>
            <a:pPr algn="ctr">
              <a:defRPr/>
            </a:pPr>
            <a:r>
              <a:rPr kumimoji="0" lang="en-GB" sz="1400" b="1">
                <a:solidFill>
                  <a:schemeClr val="tx1"/>
                </a:solidFill>
                <a:latin typeface="Gill Sans MT" pitchFamily="34" charset="0"/>
                <a:cs typeface="Arial" charset="0"/>
              </a:rPr>
              <a:t>WINTEL</a:t>
            </a:r>
          </a:p>
        </p:txBody>
      </p:sp>
      <p:sp>
        <p:nvSpPr>
          <p:cNvPr id="12" name="Oval 11">
            <a:hlinkClick r:id="" action="ppaction://noaction" highlightClick="1"/>
          </p:cNvPr>
          <p:cNvSpPr>
            <a:spLocks noChangeArrowheads="1"/>
          </p:cNvSpPr>
          <p:nvPr/>
        </p:nvSpPr>
        <p:spPr bwMode="auto">
          <a:xfrm>
            <a:off x="395536" y="404664"/>
            <a:ext cx="2232248" cy="990600"/>
          </a:xfrm>
          <a:prstGeom prst="ellipse">
            <a:avLst/>
          </a:prstGeom>
          <a:solidFill>
            <a:srgbClr val="173CD7">
              <a:alpha val="79999"/>
            </a:srgbClr>
          </a:solidFill>
          <a:ln w="25400" algn="ctr">
            <a:noFill/>
            <a:round/>
            <a:headEnd/>
            <a:tailEnd/>
          </a:ln>
        </p:spPr>
        <p:txBody>
          <a:bodyPr anchor="ctr"/>
          <a:lstStyle/>
          <a:p>
            <a:pPr algn="ctr">
              <a:defRPr/>
            </a:pPr>
            <a:r>
              <a:rPr kumimoji="0" lang="en-GB" sz="1400" b="1" dirty="0">
                <a:latin typeface="+mn-lt"/>
                <a:ea typeface="+mn-ea"/>
              </a:rPr>
              <a:t>Competing against better and cheaper: Samsung Electronics</a:t>
            </a:r>
          </a:p>
        </p:txBody>
      </p:sp>
      <p:sp>
        <p:nvSpPr>
          <p:cNvPr id="15" name="Oval 14"/>
          <p:cNvSpPr/>
          <p:nvPr/>
        </p:nvSpPr>
        <p:spPr>
          <a:xfrm>
            <a:off x="6781800" y="3586163"/>
            <a:ext cx="2362200" cy="1211262"/>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sz="1400" b="1">
                <a:solidFill>
                  <a:schemeClr val="tx1"/>
                </a:solidFill>
                <a:latin typeface="Gill Sans MT" pitchFamily="34" charset="0"/>
                <a:cs typeface="Arial" charset="0"/>
              </a:rPr>
              <a:t>Rise of Global Internet Giants: Google and Tencent, Alibaba</a:t>
            </a:r>
          </a:p>
        </p:txBody>
      </p:sp>
      <p:sp>
        <p:nvSpPr>
          <p:cNvPr id="17" name="Oval 16"/>
          <p:cNvSpPr/>
          <p:nvPr/>
        </p:nvSpPr>
        <p:spPr>
          <a:xfrm>
            <a:off x="3924300" y="2349500"/>
            <a:ext cx="2160588" cy="1439863"/>
          </a:xfrm>
          <a:prstGeom prst="ellips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sz="1400" b="1">
                <a:solidFill>
                  <a:schemeClr val="tx1"/>
                </a:solidFill>
                <a:latin typeface="Gill Sans MT" pitchFamily="34" charset="0"/>
                <a:cs typeface="Arial" charset="0"/>
              </a:rPr>
              <a:t>Competitive Advantage of High-tech Nations: Taiwan, S. Korea, Singapore and Israel</a:t>
            </a:r>
          </a:p>
        </p:txBody>
      </p:sp>
      <p:sp>
        <p:nvSpPr>
          <p:cNvPr id="80949" name="Oval 17"/>
          <p:cNvSpPr>
            <a:spLocks noChangeArrowheads="1"/>
          </p:cNvSpPr>
          <p:nvPr/>
        </p:nvSpPr>
        <p:spPr bwMode="auto">
          <a:xfrm>
            <a:off x="5148263" y="5445125"/>
            <a:ext cx="2130425" cy="1152525"/>
          </a:xfrm>
          <a:prstGeom prst="ellipse">
            <a:avLst/>
          </a:prstGeom>
          <a:solidFill>
            <a:srgbClr val="FF6600">
              <a:alpha val="79999"/>
            </a:srgbClr>
          </a:solidFill>
          <a:ln w="19050" algn="ctr">
            <a:noFill/>
            <a:round/>
            <a:headEnd/>
            <a:tailEnd/>
          </a:ln>
        </p:spPr>
        <p:txBody>
          <a:bodyPr anchor="ctr"/>
          <a:lstStyle/>
          <a:p>
            <a:pPr algn="ctr"/>
            <a:r>
              <a:rPr kumimoji="0" lang="en-GB" altLang="zh-TW" sz="1400" b="1">
                <a:latin typeface="Gill Sans MT" pitchFamily="34" charset="0"/>
                <a:cs typeface="Arial" pitchFamily="34" charset="0"/>
              </a:rPr>
              <a:t>Development of the IaaS, PaaS, SaaS Industries</a:t>
            </a:r>
          </a:p>
        </p:txBody>
      </p:sp>
      <p:sp>
        <p:nvSpPr>
          <p:cNvPr id="20" name="Oval 19"/>
          <p:cNvSpPr/>
          <p:nvPr/>
        </p:nvSpPr>
        <p:spPr>
          <a:xfrm>
            <a:off x="2209800" y="4149725"/>
            <a:ext cx="2057400" cy="1366838"/>
          </a:xfrm>
          <a:prstGeom prst="ellipse">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sz="1400" b="1" dirty="0">
                <a:solidFill>
                  <a:schemeClr val="tx1"/>
                </a:solidFill>
                <a:latin typeface="Gill Sans MT" pitchFamily="34" charset="0"/>
                <a:cs typeface="Arial" charset="0"/>
              </a:rPr>
              <a:t>Consumer Electronics: Then and Now</a:t>
            </a:r>
          </a:p>
          <a:p>
            <a:pPr algn="ctr">
              <a:defRPr/>
            </a:pPr>
            <a:r>
              <a:rPr kumimoji="0" lang="en-GB" sz="1400" b="1" dirty="0">
                <a:solidFill>
                  <a:schemeClr val="tx1"/>
                </a:solidFill>
                <a:latin typeface="Gill Sans MT" pitchFamily="34" charset="0"/>
                <a:cs typeface="Arial" charset="0"/>
              </a:rPr>
              <a:t>Sony, Samsung and Apple</a:t>
            </a:r>
          </a:p>
        </p:txBody>
      </p:sp>
      <p:sp>
        <p:nvSpPr>
          <p:cNvPr id="13" name="Oval 12"/>
          <p:cNvSpPr/>
          <p:nvPr/>
        </p:nvSpPr>
        <p:spPr>
          <a:xfrm>
            <a:off x="7019925" y="1773238"/>
            <a:ext cx="2124075" cy="1728787"/>
          </a:xfrm>
          <a:prstGeom prst="ellipse">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altLang="zh-TW" sz="1400" b="1">
                <a:solidFill>
                  <a:schemeClr val="tx1"/>
                </a:solidFill>
                <a:latin typeface="Gill Sans MT" pitchFamily="34" charset="0"/>
                <a:cs typeface="Arial" charset="0"/>
              </a:rPr>
              <a:t>Outsourcing for the World:</a:t>
            </a:r>
          </a:p>
          <a:p>
            <a:pPr algn="ctr">
              <a:defRPr/>
            </a:pPr>
            <a:r>
              <a:rPr kumimoji="0" lang="en-GB" altLang="zh-TW" sz="1400" b="1">
                <a:solidFill>
                  <a:schemeClr val="tx1"/>
                </a:solidFill>
                <a:latin typeface="Gill Sans MT" pitchFamily="34" charset="0"/>
                <a:cs typeface="Arial" charset="0"/>
              </a:rPr>
              <a:t>Taiwan, China and India</a:t>
            </a:r>
          </a:p>
        </p:txBody>
      </p:sp>
      <p:sp>
        <p:nvSpPr>
          <p:cNvPr id="80952" name="Oval 17"/>
          <p:cNvSpPr>
            <a:spLocks noChangeArrowheads="1"/>
          </p:cNvSpPr>
          <p:nvPr/>
        </p:nvSpPr>
        <p:spPr bwMode="auto">
          <a:xfrm>
            <a:off x="6705600" y="4805363"/>
            <a:ext cx="2438400" cy="1981200"/>
          </a:xfrm>
          <a:prstGeom prst="ellipse">
            <a:avLst/>
          </a:prstGeom>
          <a:solidFill>
            <a:srgbClr val="F81D06">
              <a:alpha val="79999"/>
            </a:srgbClr>
          </a:solidFill>
          <a:ln w="19050" algn="ctr">
            <a:noFill/>
            <a:round/>
            <a:headEnd/>
            <a:tailEnd/>
          </a:ln>
        </p:spPr>
        <p:txBody>
          <a:bodyPr anchor="ctr"/>
          <a:lstStyle/>
          <a:p>
            <a:pPr algn="ctr"/>
            <a:r>
              <a:rPr kumimoji="0" lang="en-GB" altLang="zh-TW" sz="1400" b="1" dirty="0">
                <a:latin typeface="Gill Sans MT" pitchFamily="34" charset="0"/>
                <a:cs typeface="Arial" pitchFamily="34" charset="0"/>
              </a:rPr>
              <a:t>Web20 Development of Free, No Business Model Service: Skype, </a:t>
            </a:r>
            <a:r>
              <a:rPr kumimoji="0" lang="en-GB" altLang="zh-TW" sz="1400" b="1" dirty="0" err="1">
                <a:latin typeface="Gill Sans MT" pitchFamily="34" charset="0"/>
                <a:cs typeface="Arial" pitchFamily="34" charset="0"/>
              </a:rPr>
              <a:t>Youtube</a:t>
            </a:r>
            <a:r>
              <a:rPr kumimoji="0" lang="en-GB" altLang="zh-TW" sz="1400" b="1" dirty="0">
                <a:latin typeface="Gill Sans MT" pitchFamily="34" charset="0"/>
                <a:cs typeface="Arial" pitchFamily="34" charset="0"/>
              </a:rPr>
              <a:t>, </a:t>
            </a:r>
            <a:r>
              <a:rPr kumimoji="0" lang="en-GB" altLang="zh-TW" sz="1400" b="1" dirty="0" err="1">
                <a:latin typeface="Gill Sans MT" pitchFamily="34" charset="0"/>
                <a:cs typeface="Arial" pitchFamily="34" charset="0"/>
              </a:rPr>
              <a:t>Facebook</a:t>
            </a:r>
            <a:r>
              <a:rPr kumimoji="0" lang="en-GB" altLang="zh-TW" sz="1400" b="1" dirty="0">
                <a:latin typeface="Gill Sans MT" pitchFamily="34" charset="0"/>
                <a:cs typeface="Arial" pitchFamily="34" charset="0"/>
              </a:rPr>
              <a:t> Wikipedia, Twitter, </a:t>
            </a:r>
            <a:r>
              <a:rPr kumimoji="0" lang="en-GB" altLang="zh-TW" sz="1400" b="1" dirty="0" err="1">
                <a:latin typeface="Gill Sans MT" pitchFamily="34" charset="0"/>
                <a:cs typeface="Arial" pitchFamily="34" charset="0"/>
              </a:rPr>
              <a:t>Flickr</a:t>
            </a:r>
            <a:r>
              <a:rPr kumimoji="0" lang="en-GB" altLang="zh-TW" sz="1400" b="1" dirty="0">
                <a:latin typeface="Gill Sans MT" pitchFamily="34" charset="0"/>
                <a:cs typeface="Arial" pitchFamily="34" charset="0"/>
              </a:rPr>
              <a:t>, </a:t>
            </a:r>
            <a:r>
              <a:rPr kumimoji="0" lang="en-GB" altLang="zh-TW" sz="1400" b="1" dirty="0" smtClean="0">
                <a:latin typeface="Gill Sans MT" pitchFamily="34" charset="0"/>
                <a:cs typeface="Arial" pitchFamily="34" charset="0"/>
              </a:rPr>
              <a:t>LinkedIn etc</a:t>
            </a:r>
            <a:r>
              <a:rPr kumimoji="0" lang="en-GB" altLang="zh-TW" sz="1400" b="1" dirty="0">
                <a:latin typeface="Gill Sans MT" pitchFamily="34" charset="0"/>
                <a:cs typeface="Arial" pitchFamily="34" charset="0"/>
              </a:rPr>
              <a:t>.</a:t>
            </a:r>
          </a:p>
        </p:txBody>
      </p:sp>
      <p:sp>
        <p:nvSpPr>
          <p:cNvPr id="2" name="Oval 16"/>
          <p:cNvSpPr>
            <a:spLocks noChangeArrowheads="1"/>
          </p:cNvSpPr>
          <p:nvPr/>
        </p:nvSpPr>
        <p:spPr bwMode="auto">
          <a:xfrm>
            <a:off x="323528" y="1340768"/>
            <a:ext cx="1871663" cy="1153418"/>
          </a:xfrm>
          <a:prstGeom prst="ellipse">
            <a:avLst/>
          </a:prstGeom>
          <a:solidFill>
            <a:srgbClr val="FF9900">
              <a:alpha val="79999"/>
            </a:srgbClr>
          </a:solidFill>
          <a:ln w="25400" algn="ctr">
            <a:solidFill>
              <a:srgbClr val="FF9900"/>
            </a:solidFill>
            <a:round/>
            <a:headEnd/>
            <a:tailEnd/>
          </a:ln>
        </p:spPr>
        <p:txBody>
          <a:bodyPr anchor="ctr"/>
          <a:lstStyle/>
          <a:p>
            <a:pPr algn="ctr"/>
            <a:r>
              <a:rPr kumimoji="0" lang="en-GB" altLang="zh-TW" sz="1400" b="1" dirty="0">
                <a:latin typeface="Gill Sans MT" pitchFamily="34" charset="0"/>
                <a:cs typeface="Arial" pitchFamily="34" charset="0"/>
              </a:rPr>
              <a:t>TSMC, UMC, </a:t>
            </a:r>
            <a:r>
              <a:rPr kumimoji="0" lang="en-GB" altLang="zh-TW" sz="1400" b="1" dirty="0" smtClean="0">
                <a:latin typeface="Gill Sans MT" pitchFamily="34" charset="0"/>
                <a:cs typeface="Arial" pitchFamily="34" charset="0"/>
              </a:rPr>
              <a:t>Chartered, etc</a:t>
            </a:r>
            <a:r>
              <a:rPr kumimoji="0" lang="en-GB" altLang="zh-TW" sz="1400" b="1" dirty="0">
                <a:latin typeface="Gill Sans MT" pitchFamily="34" charset="0"/>
                <a:cs typeface="Arial" pitchFamily="34" charset="0"/>
              </a:rPr>
              <a:t>.</a:t>
            </a:r>
          </a:p>
        </p:txBody>
      </p:sp>
      <p:sp>
        <p:nvSpPr>
          <p:cNvPr id="14" name="Oval 13"/>
          <p:cNvSpPr/>
          <p:nvPr/>
        </p:nvSpPr>
        <p:spPr>
          <a:xfrm>
            <a:off x="5795963" y="1123950"/>
            <a:ext cx="2232025" cy="1584325"/>
          </a:xfrm>
          <a:prstGeom prst="ellipse">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GB" sz="1400" b="1" dirty="0">
                <a:solidFill>
                  <a:schemeClr val="tx1"/>
                </a:solidFill>
              </a:rPr>
              <a:t>Evolution of Microsoft’s Business Model</a:t>
            </a:r>
          </a:p>
        </p:txBody>
      </p:sp>
      <p:sp>
        <p:nvSpPr>
          <p:cNvPr id="16" name="Oval 16"/>
          <p:cNvSpPr>
            <a:spLocks noChangeArrowheads="1"/>
          </p:cNvSpPr>
          <p:nvPr/>
        </p:nvSpPr>
        <p:spPr bwMode="auto">
          <a:xfrm>
            <a:off x="0" y="4437112"/>
            <a:ext cx="2195736" cy="1124744"/>
          </a:xfrm>
          <a:prstGeom prst="ellipse">
            <a:avLst/>
          </a:prstGeom>
          <a:solidFill>
            <a:srgbClr val="FF9900">
              <a:alpha val="79999"/>
            </a:srgbClr>
          </a:solidFill>
          <a:ln w="25400" algn="ctr">
            <a:solidFill>
              <a:srgbClr val="FF9900"/>
            </a:solidFill>
            <a:round/>
            <a:headEnd/>
            <a:tailEnd/>
          </a:ln>
        </p:spPr>
        <p:txBody>
          <a:bodyPr anchor="ctr"/>
          <a:lstStyle/>
          <a:p>
            <a:pPr algn="ctr"/>
            <a:r>
              <a:rPr kumimoji="0" lang="en-GB" altLang="zh-TW" sz="1400" b="1" dirty="0" err="1" smtClean="0">
                <a:latin typeface="Gill Sans MT" pitchFamily="34" charset="0"/>
                <a:cs typeface="Arial" pitchFamily="34" charset="0"/>
              </a:rPr>
              <a:t>GlobalFoundries</a:t>
            </a:r>
            <a:r>
              <a:rPr kumimoji="0" lang="en-GB" altLang="zh-TW" sz="1400" b="1" dirty="0" smtClean="0">
                <a:latin typeface="Gill Sans MT" pitchFamily="34" charset="0"/>
                <a:cs typeface="Arial" pitchFamily="34" charset="0"/>
              </a:rPr>
              <a:t>, Samsung</a:t>
            </a:r>
            <a:endParaRPr kumimoji="0" lang="en-GB" altLang="zh-TW" sz="1400" b="1" dirty="0">
              <a:latin typeface="Gill Sans MT" pitchFamily="34" charset="0"/>
              <a:cs typeface="Arial" pitchFamily="34" charset="0"/>
            </a:endParaRPr>
          </a:p>
        </p:txBody>
      </p:sp>
      <p:sp>
        <p:nvSpPr>
          <p:cNvPr id="18" name="橢圓 17"/>
          <p:cNvSpPr/>
          <p:nvPr/>
        </p:nvSpPr>
        <p:spPr>
          <a:xfrm>
            <a:off x="2483768" y="476672"/>
            <a:ext cx="1656184" cy="864096"/>
          </a:xfrm>
          <a:prstGeom prst="ellipse">
            <a:avLst/>
          </a:prstGeom>
          <a:solidFill>
            <a:srgbClr val="99CCFF"/>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n>
                  <a:solidFill>
                    <a:schemeClr val="tx1"/>
                  </a:solidFill>
                </a:ln>
                <a:solidFill>
                  <a:schemeClr val="tx1"/>
                </a:solidFill>
              </a:rPr>
              <a:t>IBM</a:t>
            </a:r>
            <a:endParaRPr lang="zh-TW" altLang="en-US" b="1" dirty="0">
              <a:ln>
                <a:solidFill>
                  <a:schemeClr val="tx1"/>
                </a:solidFill>
              </a:ln>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0949"/>
                                        </p:tgtEl>
                                        <p:attrNameLst>
                                          <p:attrName>style.visibility</p:attrName>
                                        </p:attrNameLst>
                                      </p:cBhvr>
                                      <p:to>
                                        <p:strVal val="visible"/>
                                      </p:to>
                                    </p:set>
                                    <p:animEffect transition="in" filter="box(in)">
                                      <p:cBhvr>
                                        <p:cTn id="42" dur="500"/>
                                        <p:tgtEl>
                                          <p:spTgt spid="8094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0952"/>
                                        </p:tgtEl>
                                        <p:attrNameLst>
                                          <p:attrName>style.visibility</p:attrName>
                                        </p:attrNameLst>
                                      </p:cBhvr>
                                      <p:to>
                                        <p:strVal val="visible"/>
                                      </p:to>
                                    </p:set>
                                    <p:animEffect transition="in" filter="box(in)">
                                      <p:cBhvr>
                                        <p:cTn id="57" dur="500"/>
                                        <p:tgtEl>
                                          <p:spTgt spid="8095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5" grpId="0" animBg="1"/>
      <p:bldP spid="17" grpId="0" animBg="1"/>
      <p:bldP spid="80949" grpId="0" animBg="1"/>
      <p:bldP spid="20" grpId="0" animBg="1"/>
      <p:bldP spid="13" grpId="0" animBg="1"/>
      <p:bldP spid="80952" grpId="0" animBg="1"/>
      <p:bldP spid="2" grpId="0" animBg="1"/>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5" name="Group 51"/>
          <p:cNvGraphicFramePr>
            <a:graphicFrameLocks noGrp="1"/>
          </p:cNvGraphicFramePr>
          <p:nvPr/>
        </p:nvGraphicFramePr>
        <p:xfrm>
          <a:off x="0" y="0"/>
          <a:ext cx="9144001" cy="7430303"/>
        </p:xfrm>
        <a:graphic>
          <a:graphicData uri="http://schemas.openxmlformats.org/drawingml/2006/table">
            <a:tbl>
              <a:tblPr/>
              <a:tblGrid>
                <a:gridCol w="971600"/>
                <a:gridCol w="1512168"/>
                <a:gridCol w="1368152"/>
                <a:gridCol w="1080120"/>
                <a:gridCol w="1152128"/>
                <a:gridCol w="1368152"/>
                <a:gridCol w="1691681"/>
              </a:tblGrid>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800" b="1" i="0" u="none" strike="noStrike" cap="none" normalizeH="0" baseline="0" dirty="0" smtClean="0">
                        <a:ln>
                          <a:noFill/>
                        </a:ln>
                        <a:solidFill>
                          <a:schemeClr val="bg1"/>
                        </a:solidFill>
                        <a:effectLst/>
                        <a:latin typeface="Arial" charset="0"/>
                        <a:ea typeface="新細明體" pitchFamily="18" charset="-12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新細明體" pitchFamily="18" charset="-120"/>
                        </a:rPr>
                        <a:t>Components</a:t>
                      </a:r>
                      <a:endParaRPr kumimoji="1" lang="en-GB" altLang="zh-TW" sz="1800" b="1" i="0" u="none" strike="noStrike" cap="none" normalizeH="0" baseline="0" dirty="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新細明體" pitchFamily="18" charset="-120"/>
                        </a:rPr>
                        <a:t>Device</a:t>
                      </a:r>
                      <a:endParaRPr kumimoji="1" lang="en-GB" altLang="zh-TW" sz="1800" b="1" i="0" u="none" strike="noStrike" cap="none" normalizeH="0" baseline="0" dirty="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Network</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800" b="1" i="0" u="none" strike="noStrike" cap="none" normalizeH="0" baseline="0" dirty="0" smtClean="0">
                          <a:ln>
                            <a:noFill/>
                          </a:ln>
                          <a:solidFill>
                            <a:schemeClr val="bg1"/>
                          </a:solidFill>
                          <a:effectLst/>
                          <a:latin typeface="Arial" charset="0"/>
                          <a:ea typeface="新細明體" pitchFamily="18" charset="-120"/>
                        </a:rPr>
                        <a:t>AI Robot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新細明體" pitchFamily="18" charset="-120"/>
                        </a:rPr>
                        <a:t>Software</a:t>
                      </a:r>
                      <a:endParaRPr kumimoji="1" lang="en-GB" altLang="zh-TW" sz="1800" b="1" i="0" u="none" strike="noStrike" cap="none" normalizeH="0" baseline="0" dirty="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bg1"/>
                          </a:solidFill>
                          <a:effectLst/>
                          <a:latin typeface="Arial" charset="0"/>
                          <a:ea typeface="新細明體" pitchFamily="18" charset="-120"/>
                        </a:rPr>
                        <a:t>Applications</a:t>
                      </a:r>
                      <a:endParaRPr kumimoji="1" lang="en-GB" altLang="zh-TW" sz="1800" b="1" i="0" u="none" strike="noStrike" cap="none" normalizeH="0" baseline="0" smtClean="0">
                        <a:ln>
                          <a:noFill/>
                        </a:ln>
                        <a:solidFill>
                          <a:schemeClr val="bg1"/>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rPr>
                        <a:t>Emerging @ 2010 &amp; before</a:t>
                      </a:r>
                      <a:endParaRPr kumimoji="1" lang="en-GB" altLang="zh-TW" sz="14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err="1" smtClean="0">
                          <a:ln>
                            <a:noFill/>
                          </a:ln>
                          <a:solidFill>
                            <a:srgbClr val="000000"/>
                          </a:solidFill>
                          <a:effectLst/>
                          <a:latin typeface="Arial" pitchFamily="34" charset="0"/>
                          <a:ea typeface="新細明體" pitchFamily="18" charset="-120"/>
                          <a:cs typeface="Arial" pitchFamily="34" charset="0"/>
                        </a:rPr>
                        <a:t>Memrister</a:t>
                      </a:r>
                      <a:r>
                        <a:rPr kumimoji="1" lang="en-US"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 SCM (storage class memory; RRAM, PCM etc.), </a:t>
                      </a: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Tablet Computing Device, Soft Display,</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Light Field Camera(handheld)</a:t>
                      </a: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IPV6 and 4G</a:t>
                      </a: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hlinkClick r:id="rId3"/>
                        </a:rPr>
                        <a:t>Cloud Computing ,</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hlinkClick r:id="rId3"/>
                        </a:rPr>
                        <a:t>Cloud Service</a:t>
                      </a: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54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rPr>
                        <a:t>2010s</a:t>
                      </a:r>
                      <a:endParaRPr kumimoji="1" lang="en-GB" altLang="zh-TW" sz="14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3DIC,</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Biochip,</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400" b="0" i="0" u="none" strike="noStrike" cap="none" normalizeH="0" baseline="0" dirty="0" err="1" smtClean="0">
                          <a:ln>
                            <a:noFill/>
                          </a:ln>
                          <a:solidFill>
                            <a:srgbClr val="000000"/>
                          </a:solidFill>
                          <a:effectLst/>
                          <a:latin typeface="Arial" pitchFamily="34" charset="0"/>
                          <a:ea typeface="新細明體" pitchFamily="18" charset="-120"/>
                          <a:cs typeface="Arial" pitchFamily="34" charset="0"/>
                        </a:rPr>
                        <a:t>LoC</a:t>
                      </a: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err="1" smtClean="0">
                          <a:latin typeface="Arial" pitchFamily="34" charset="0"/>
                          <a:cs typeface="Arial" pitchFamily="34" charset="0"/>
                        </a:rPr>
                        <a:t>iPad</a:t>
                      </a:r>
                      <a:r>
                        <a:rPr lang="en-US" altLang="zh-TW" sz="1400" dirty="0" smtClean="0">
                          <a:latin typeface="Arial" pitchFamily="34" charset="0"/>
                          <a:cs typeface="Arial" pitchFamily="34" charset="0"/>
                        </a:rPr>
                        <a:t>, Kindle,</a:t>
                      </a:r>
                    </a:p>
                    <a:p>
                      <a:r>
                        <a:rPr lang="en-US" altLang="zh-TW" sz="1400" dirty="0" smtClean="0">
                          <a:latin typeface="Arial" pitchFamily="34" charset="0"/>
                          <a:cs typeface="Arial" pitchFamily="34" charset="0"/>
                        </a:rPr>
                        <a:t>Smart</a:t>
                      </a:r>
                      <a:r>
                        <a:rPr lang="en-US" altLang="zh-TW" sz="1400" baseline="0" dirty="0" smtClean="0">
                          <a:latin typeface="Arial" pitchFamily="34" charset="0"/>
                          <a:cs typeface="Arial" pitchFamily="34" charset="0"/>
                        </a:rPr>
                        <a:t> Phone,</a:t>
                      </a:r>
                    </a:p>
                    <a:p>
                      <a:r>
                        <a:rPr lang="en-US" altLang="zh-TW" sz="1400" baseline="0" dirty="0" smtClean="0">
                          <a:latin typeface="Arial" pitchFamily="34" charset="0"/>
                          <a:cs typeface="Arial" pitchFamily="34" charset="0"/>
                        </a:rPr>
                        <a:t>3D-TV glasses-less,</a:t>
                      </a:r>
                    </a:p>
                    <a:p>
                      <a:r>
                        <a:rPr lang="en-US" altLang="zh-TW" sz="1400" baseline="0" dirty="0" smtClean="0">
                          <a:latin typeface="Arial" pitchFamily="34" charset="0"/>
                          <a:cs typeface="Arial" pitchFamily="34" charset="0"/>
                        </a:rPr>
                        <a:t>3D Printer</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smtClean="0">
                          <a:latin typeface="Arial" pitchFamily="34" charset="0"/>
                          <a:cs typeface="Arial" pitchFamily="34" charset="0"/>
                        </a:rPr>
                        <a:t>Ubiquitous 4G and IPV6 Devices,</a:t>
                      </a:r>
                    </a:p>
                    <a:p>
                      <a:r>
                        <a:rPr lang="en-US" altLang="zh-TW" sz="1400" dirty="0" err="1" smtClean="0">
                          <a:latin typeface="Arial" pitchFamily="34" charset="0"/>
                          <a:cs typeface="Arial" pitchFamily="34" charset="0"/>
                        </a:rPr>
                        <a:t>IoT</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err="1" smtClean="0">
                          <a:latin typeface="Arial" pitchFamily="34" charset="0"/>
                          <a:cs typeface="Arial" pitchFamily="34" charset="0"/>
                        </a:rPr>
                        <a:t>Siri-iPhone</a:t>
                      </a:r>
                      <a:r>
                        <a:rPr lang="en-US" altLang="zh-TW" sz="1400" dirty="0" smtClean="0">
                          <a:latin typeface="Arial" pitchFamily="34" charset="0"/>
                          <a:cs typeface="Arial" pitchFamily="34" charset="0"/>
                        </a:rPr>
                        <a:t> and </a:t>
                      </a:r>
                      <a:r>
                        <a:rPr lang="en-US" altLang="zh-TW" sz="1400" dirty="0" err="1" smtClean="0">
                          <a:latin typeface="Arial" pitchFamily="34" charset="0"/>
                          <a:cs typeface="Arial" pitchFamily="34" charset="0"/>
                        </a:rPr>
                        <a:t>alikes</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smtClean="0">
                          <a:latin typeface="Arial" pitchFamily="34" charset="0"/>
                          <a:cs typeface="Arial" pitchFamily="34" charset="0"/>
                        </a:rPr>
                        <a:t>Augmented Reality</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err="1" smtClean="0">
                          <a:latin typeface="Arial" pitchFamily="34" charset="0"/>
                          <a:cs typeface="Arial" pitchFamily="34" charset="0"/>
                        </a:rPr>
                        <a:t>iCloud</a:t>
                      </a:r>
                      <a:r>
                        <a:rPr lang="en-US" altLang="zh-TW" sz="1400" dirty="0" smtClean="0">
                          <a:latin typeface="Arial" pitchFamily="34" charset="0"/>
                          <a:cs typeface="Arial" pitchFamily="34" charset="0"/>
                        </a:rPr>
                        <a:t>,</a:t>
                      </a:r>
                    </a:p>
                    <a:p>
                      <a:r>
                        <a:rPr lang="en-US" altLang="zh-TW" sz="1400" dirty="0" smtClean="0">
                          <a:latin typeface="Arial" pitchFamily="34" charset="0"/>
                          <a:cs typeface="Arial" pitchFamily="34" charset="0"/>
                        </a:rPr>
                        <a:t>Amazon,</a:t>
                      </a:r>
                    </a:p>
                    <a:p>
                      <a:r>
                        <a:rPr lang="en-US" altLang="zh-TW" sz="1400" dirty="0" smtClean="0">
                          <a:latin typeface="Arial" pitchFamily="34" charset="0"/>
                          <a:cs typeface="Arial" pitchFamily="34" charset="0"/>
                        </a:rPr>
                        <a:t>Blue Cloud,</a:t>
                      </a:r>
                      <a:endParaRPr lang="zh-TW" altLang="en-US" sz="1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zh-TW" altLang="en-US" sz="1400" dirty="0" smtClean="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r>
              <a:tr h="2119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rPr>
                        <a:t>2020s</a:t>
                      </a:r>
                      <a:endParaRPr kumimoji="1" lang="en-GB" altLang="zh-TW" sz="14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r>
                        <a:rPr lang="en-US" altLang="zh-TW" sz="1400" dirty="0" err="1" smtClean="0">
                          <a:latin typeface="Arial" pitchFamily="34" charset="0"/>
                          <a:cs typeface="Arial" pitchFamily="34" charset="0"/>
                        </a:rPr>
                        <a:t>TeraHertz</a:t>
                      </a:r>
                      <a:r>
                        <a:rPr lang="en-US" altLang="zh-TW" sz="1400" baseline="0" dirty="0" smtClean="0">
                          <a:latin typeface="Arial" pitchFamily="34" charset="0"/>
                          <a:cs typeface="Arial" pitchFamily="34" charset="0"/>
                        </a:rPr>
                        <a:t> Components,</a:t>
                      </a:r>
                    </a:p>
                    <a:p>
                      <a:r>
                        <a:rPr lang="en-US" altLang="zh-TW" sz="1400" baseline="0" dirty="0" smtClean="0">
                          <a:latin typeface="Arial" pitchFamily="34" charset="0"/>
                          <a:cs typeface="Arial" pitchFamily="34" charset="0"/>
                        </a:rPr>
                        <a:t>Organic Components,</a:t>
                      </a:r>
                    </a:p>
                    <a:p>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r>
                        <a:rPr lang="en-US" altLang="zh-TW" sz="1400" dirty="0" smtClean="0">
                          <a:latin typeface="Arial" pitchFamily="34" charset="0"/>
                          <a:cs typeface="Arial" pitchFamily="34" charset="0"/>
                        </a:rPr>
                        <a:t>Quantum Computing, </a:t>
                      </a:r>
                      <a:r>
                        <a:rPr kumimoji="1" lang="en-US"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Analog Computing,</a:t>
                      </a:r>
                      <a:endParaRPr lang="zh-TW" altLang="en-US" sz="1400" dirty="0" smtClean="0">
                        <a:latin typeface="Arial" pitchFamily="34" charset="0"/>
                        <a:cs typeface="Arial" pitchFamily="34" charset="0"/>
                      </a:endParaRPr>
                    </a:p>
                    <a:p>
                      <a:r>
                        <a:rPr lang="en-US" altLang="zh-TW" sz="1400" dirty="0" smtClean="0">
                          <a:latin typeface="Arial" pitchFamily="34" charset="0"/>
                          <a:cs typeface="Arial" pitchFamily="34" charset="0"/>
                        </a:rPr>
                        <a:t>Optical Computing</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r>
                        <a:rPr lang="en-US" altLang="zh-TW" sz="1400" dirty="0" smtClean="0">
                          <a:latin typeface="Arial" pitchFamily="34" charset="0"/>
                          <a:cs typeface="Arial" pitchFamily="34" charset="0"/>
                        </a:rPr>
                        <a:t>Sensor Networking,</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r>
                        <a:rPr lang="en-US" altLang="zh-TW" sz="1400" dirty="0" smtClean="0">
                          <a:latin typeface="Arial" pitchFamily="34" charset="0"/>
                          <a:cs typeface="Arial" pitchFamily="34" charset="0"/>
                        </a:rPr>
                        <a:t>Avatar(web)</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400" dirty="0" smtClean="0">
                          <a:latin typeface="Arial" pitchFamily="34" charset="0"/>
                          <a:cs typeface="Arial" pitchFamily="34" charset="0"/>
                        </a:rPr>
                        <a:t>Contextual Search,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1400" dirty="0" smtClean="0">
                          <a:latin typeface="Arial" pitchFamily="34" charset="0"/>
                          <a:cs typeface="Arial" pitchFamily="34" charset="0"/>
                        </a:rPr>
                        <a:t>Analytic Search</a:t>
                      </a:r>
                      <a:r>
                        <a:rPr lang="en-US" altLang="zh-TW" sz="1400" baseline="0" dirty="0" smtClean="0">
                          <a:latin typeface="Arial" pitchFamily="34" charset="0"/>
                          <a:cs typeface="Arial" pitchFamily="34" charset="0"/>
                        </a:rPr>
                        <a:t> Engine,</a:t>
                      </a:r>
                      <a:endPar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zh-TW" sz="1400" b="0"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Virtual Reality</a:t>
                      </a:r>
                    </a:p>
                    <a:p>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r>
                        <a:rPr lang="en-US" altLang="zh-TW" sz="1400" dirty="0" smtClean="0">
                          <a:latin typeface="Arial" pitchFamily="34" charset="0"/>
                          <a:cs typeface="Arial" pitchFamily="34" charset="0"/>
                        </a:rPr>
                        <a:t>Semantic Web,</a:t>
                      </a:r>
                    </a:p>
                    <a:p>
                      <a:r>
                        <a:rPr lang="en-US" altLang="zh-TW" sz="1400" baseline="0" dirty="0" smtClean="0">
                          <a:latin typeface="Arial" pitchFamily="34" charset="0"/>
                          <a:cs typeface="Arial" pitchFamily="34" charset="0"/>
                        </a:rPr>
                        <a:t>Real-time Predictive  Analytics,</a:t>
                      </a:r>
                      <a:endParaRPr lang="zh-TW" altLang="en-US" sz="1400" dirty="0" smtClean="0">
                        <a:latin typeface="Arial" pitchFamily="34" charset="0"/>
                        <a:cs typeface="Arial" pitchFamily="34" charset="0"/>
                      </a:endParaRPr>
                    </a:p>
                    <a:p>
                      <a:endParaRPr lang="zh-TW" altLang="en-US" sz="1400" dirty="0" smtClean="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54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rPr>
                        <a:t>2030s</a:t>
                      </a:r>
                      <a:endParaRPr kumimoji="1" lang="en-GB" altLang="zh-TW" sz="1400" b="0" i="0" u="none" strike="noStrike" cap="none" normalizeH="0" baseline="0" dirty="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err="1" smtClean="0">
                          <a:latin typeface="Arial" pitchFamily="34" charset="0"/>
                          <a:cs typeface="Arial" pitchFamily="34" charset="0"/>
                        </a:rPr>
                        <a:t>Nanomachine</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err="1" smtClean="0">
                          <a:latin typeface="Arial" pitchFamily="34" charset="0"/>
                          <a:cs typeface="Arial" pitchFamily="34" charset="0"/>
                        </a:rPr>
                        <a:t>BioComputing</a:t>
                      </a:r>
                      <a:r>
                        <a:rPr lang="en-US" altLang="zh-TW" sz="1400" dirty="0" smtClean="0">
                          <a:latin typeface="Arial" pitchFamily="34" charset="0"/>
                          <a:cs typeface="Arial" pitchFamily="34" charset="0"/>
                        </a:rPr>
                        <a:t>,</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r>
                        <a:rPr lang="en-US" altLang="zh-TW" sz="1400" dirty="0" smtClean="0">
                          <a:latin typeface="Arial" pitchFamily="34" charset="0"/>
                          <a:cs typeface="Arial" pitchFamily="34" charset="0"/>
                        </a:rPr>
                        <a:t>Avatar(physical)</a:t>
                      </a:r>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c>
                  <a:txBody>
                    <a:bodyPr/>
                    <a:lstStyle/>
                    <a:p>
                      <a:endParaRPr lang="zh-TW" altLang="en-US" sz="14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1F5"/>
                    </a:solidFill>
                  </a:tcPr>
                </a:tc>
              </a:tr>
            </a:tbl>
          </a:graphicData>
        </a:graphic>
      </p:graphicFrame>
      <p:sp>
        <p:nvSpPr>
          <p:cNvPr id="3" name="橢圓 2"/>
          <p:cNvSpPr/>
          <p:nvPr/>
        </p:nvSpPr>
        <p:spPr>
          <a:xfrm>
            <a:off x="7524328" y="476672"/>
            <a:ext cx="1512168" cy="792088"/>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IBM </a:t>
            </a:r>
          </a:p>
          <a:p>
            <a:pPr algn="ctr"/>
            <a:r>
              <a:rPr lang="en-US" altLang="zh-TW" dirty="0" smtClean="0"/>
              <a:t>2</a:t>
            </a:r>
            <a:r>
              <a:rPr lang="en-US" altLang="zh-TW" baseline="30000" dirty="0" smtClean="0"/>
              <a:t>nd</a:t>
            </a:r>
            <a:r>
              <a:rPr lang="en-US" altLang="zh-TW" dirty="0" smtClean="0"/>
              <a:t>. Life</a:t>
            </a:r>
            <a:endParaRPr lang="zh-TW"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7" descr="http://www.thocp.net/hardware/pictures/cpu/intel_4004_2.jpg"/>
          <p:cNvPicPr>
            <a:picLocks noChangeAspect="1" noChangeArrowheads="1"/>
          </p:cNvPicPr>
          <p:nvPr/>
        </p:nvPicPr>
        <p:blipFill>
          <a:blip r:embed="rId2" cstate="print"/>
          <a:srcRect/>
          <a:stretch>
            <a:fillRect/>
          </a:stretch>
        </p:blipFill>
        <p:spPr bwMode="auto">
          <a:xfrm>
            <a:off x="395288" y="5516563"/>
            <a:ext cx="1439862" cy="792162"/>
          </a:xfrm>
          <a:prstGeom prst="rect">
            <a:avLst/>
          </a:prstGeom>
          <a:noFill/>
          <a:ln w="9525">
            <a:noFill/>
            <a:miter lim="800000"/>
            <a:headEnd/>
            <a:tailEnd/>
          </a:ln>
        </p:spPr>
      </p:pic>
      <p:pic>
        <p:nvPicPr>
          <p:cNvPr id="6147" name="Picture 55" descr="http://t1.gstatic.com/images?q=tbn:ANd9GcRZQ9u_odqHrmwg8bNBqkZp5AXPi3a7kiMvlk68RqIsMjeEQaCzsw"/>
          <p:cNvPicPr>
            <a:picLocks noChangeAspect="1" noChangeArrowheads="1"/>
          </p:cNvPicPr>
          <p:nvPr/>
        </p:nvPicPr>
        <p:blipFill>
          <a:blip r:embed="rId3" cstate="print"/>
          <a:srcRect/>
          <a:stretch>
            <a:fillRect/>
          </a:stretch>
        </p:blipFill>
        <p:spPr bwMode="auto">
          <a:xfrm>
            <a:off x="395288" y="4508500"/>
            <a:ext cx="1439862" cy="971550"/>
          </a:xfrm>
          <a:prstGeom prst="rect">
            <a:avLst/>
          </a:prstGeom>
          <a:noFill/>
          <a:ln w="9525">
            <a:noFill/>
            <a:miter lim="800000"/>
            <a:headEnd/>
            <a:tailEnd/>
          </a:ln>
        </p:spPr>
      </p:pic>
      <p:pic>
        <p:nvPicPr>
          <p:cNvPr id="6148" name="Picture 53" descr="http://www.lainesweb.com/page25/files/2121487586_f3af3a15ae-2.jpg"/>
          <p:cNvPicPr>
            <a:picLocks noChangeAspect="1" noChangeArrowheads="1"/>
          </p:cNvPicPr>
          <p:nvPr/>
        </p:nvPicPr>
        <p:blipFill>
          <a:blip r:embed="rId4" cstate="print"/>
          <a:srcRect/>
          <a:stretch>
            <a:fillRect/>
          </a:stretch>
        </p:blipFill>
        <p:spPr bwMode="auto">
          <a:xfrm>
            <a:off x="395288" y="3644900"/>
            <a:ext cx="1439862" cy="866775"/>
          </a:xfrm>
          <a:prstGeom prst="rect">
            <a:avLst/>
          </a:prstGeom>
          <a:noFill/>
          <a:ln w="9525">
            <a:noFill/>
            <a:miter lim="800000"/>
            <a:headEnd/>
            <a:tailEnd/>
          </a:ln>
        </p:spPr>
      </p:pic>
      <p:pic>
        <p:nvPicPr>
          <p:cNvPr id="6149" name="Picture 51" descr="http://shootingparrots.co.uk/wp-content/uploads/2011/05/Stephensons_Rocket.jpg"/>
          <p:cNvPicPr>
            <a:picLocks noChangeAspect="1" noChangeArrowheads="1"/>
          </p:cNvPicPr>
          <p:nvPr/>
        </p:nvPicPr>
        <p:blipFill>
          <a:blip r:embed="rId5" cstate="print"/>
          <a:srcRect/>
          <a:stretch>
            <a:fillRect/>
          </a:stretch>
        </p:blipFill>
        <p:spPr bwMode="auto">
          <a:xfrm>
            <a:off x="395288" y="2852738"/>
            <a:ext cx="1439862" cy="828675"/>
          </a:xfrm>
          <a:prstGeom prst="rect">
            <a:avLst/>
          </a:prstGeom>
          <a:noFill/>
          <a:ln w="9525">
            <a:noFill/>
            <a:miter lim="800000"/>
            <a:headEnd/>
            <a:tailEnd/>
          </a:ln>
        </p:spPr>
      </p:pic>
      <p:pic>
        <p:nvPicPr>
          <p:cNvPr id="6150" name="Picture 49" descr="http://www.tate.org.uk/collection/N/N02/N02413_9.jpg"/>
          <p:cNvPicPr>
            <a:picLocks noChangeAspect="1" noChangeArrowheads="1"/>
          </p:cNvPicPr>
          <p:nvPr/>
        </p:nvPicPr>
        <p:blipFill>
          <a:blip r:embed="rId6" cstate="print"/>
          <a:srcRect/>
          <a:stretch>
            <a:fillRect/>
          </a:stretch>
        </p:blipFill>
        <p:spPr bwMode="auto">
          <a:xfrm>
            <a:off x="395288" y="1989138"/>
            <a:ext cx="1428750" cy="871537"/>
          </a:xfrm>
          <a:prstGeom prst="rect">
            <a:avLst/>
          </a:prstGeom>
          <a:noFill/>
          <a:ln w="9525">
            <a:noFill/>
            <a:miter lim="800000"/>
            <a:headEnd/>
            <a:tailEnd/>
          </a:ln>
        </p:spPr>
      </p:pic>
      <p:sp>
        <p:nvSpPr>
          <p:cNvPr id="6151" name="Rectangle 49"/>
          <p:cNvSpPr>
            <a:spLocks noGrp="1" noChangeArrowheads="1"/>
          </p:cNvSpPr>
          <p:nvPr>
            <p:ph type="title"/>
          </p:nvPr>
        </p:nvSpPr>
        <p:spPr/>
        <p:txBody>
          <a:bodyPr>
            <a:normAutofit fontScale="90000"/>
          </a:bodyPr>
          <a:lstStyle/>
          <a:p>
            <a:pPr eaLnBrk="1" hangingPunct="1"/>
            <a:r>
              <a:rPr lang="en-US" altLang="zh-TW" sz="3600" dirty="0" smtClean="0"/>
              <a:t>Five Successive Technological Revolutions, 1770s to 2000s</a:t>
            </a:r>
          </a:p>
        </p:txBody>
      </p:sp>
      <p:graphicFrame>
        <p:nvGraphicFramePr>
          <p:cNvPr id="220439" name="Group 279"/>
          <p:cNvGraphicFramePr>
            <a:graphicFrameLocks noGrp="1"/>
          </p:cNvGraphicFramePr>
          <p:nvPr>
            <p:ph type="tbl" idx="1"/>
          </p:nvPr>
        </p:nvGraphicFramePr>
        <p:xfrm>
          <a:off x="395288" y="1177925"/>
          <a:ext cx="8353425" cy="5154931"/>
        </p:xfrm>
        <a:graphic>
          <a:graphicData uri="http://schemas.openxmlformats.org/drawingml/2006/table">
            <a:tbl>
              <a:tblPr/>
              <a:tblGrid>
                <a:gridCol w="1439862"/>
                <a:gridCol w="1873250"/>
                <a:gridCol w="1870075"/>
                <a:gridCol w="2449513"/>
                <a:gridCol w="720725"/>
              </a:tblGrid>
              <a:tr h="836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dirty="0" smtClean="0">
                          <a:ln>
                            <a:noFill/>
                          </a:ln>
                          <a:solidFill>
                            <a:schemeClr val="tx1"/>
                          </a:solidFill>
                          <a:effectLst/>
                          <a:latin typeface="Arial" charset="0"/>
                          <a:ea typeface="新細明體" pitchFamily="18" charset="-120"/>
                        </a:rPr>
                        <a:t>Technological revolution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smtClean="0">
                          <a:ln>
                            <a:noFill/>
                          </a:ln>
                          <a:solidFill>
                            <a:schemeClr val="tx1"/>
                          </a:solidFill>
                          <a:effectLst/>
                          <a:latin typeface="Arial" charset="0"/>
                          <a:ea typeface="新細明體" pitchFamily="18" charset="-120"/>
                        </a:rPr>
                        <a:t>Popular name for the period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smtClean="0">
                          <a:ln>
                            <a:noFill/>
                          </a:ln>
                          <a:solidFill>
                            <a:schemeClr val="tx1"/>
                          </a:solidFill>
                          <a:effectLst/>
                          <a:latin typeface="Arial" charset="0"/>
                          <a:ea typeface="新細明體" pitchFamily="18" charset="-120"/>
                        </a:rPr>
                        <a:t>Core country or countries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smtClean="0">
                          <a:ln>
                            <a:noFill/>
                          </a:ln>
                          <a:solidFill>
                            <a:schemeClr val="tx1"/>
                          </a:solidFill>
                          <a:effectLst/>
                          <a:latin typeface="Arial" charset="0"/>
                          <a:ea typeface="新細明體" pitchFamily="18" charset="-120"/>
                        </a:rPr>
                        <a:t>Big-bang initiating the revolution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rPr>
                        <a:t>FIRST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The ‘Industrial Revolution’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Britain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Arkwright’s mill opens in </a:t>
                      </a:r>
                      <a:r>
                        <a:rPr kumimoji="1" lang="en-US" altLang="zh-TW" sz="1400" b="0" i="0" u="none" strike="noStrike" cap="none" normalizeH="0" baseline="0" dirty="0" err="1" smtClean="0">
                          <a:ln>
                            <a:noFill/>
                          </a:ln>
                          <a:solidFill>
                            <a:schemeClr val="tx1"/>
                          </a:solidFill>
                          <a:effectLst/>
                          <a:latin typeface="Arial" charset="0"/>
                          <a:ea typeface="新細明體" pitchFamily="18" charset="-120"/>
                        </a:rPr>
                        <a:t>Cromford</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1771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Age of Steam and Railways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Britain (spreading to Continent and USA)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Test of the ‘Rocket’ steam engine for the Liverpool-Manchester railway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1829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rPr>
                        <a:t>THIRD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Age of Steel, Electricity and Heavy Engineering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USA and Germany forging ahead and overtaking Britain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The Carnegie Bessemer steel plant opens in Pittsburgh, Pennsylvania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1875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charset="0"/>
                          <a:ea typeface="新細明體" pitchFamily="18" charset="-120"/>
                        </a:rPr>
                        <a:t>FOURTH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Age of Oil, the Automobile and Mass Production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USA (with Germany at first vying for world leadership), later spreading to Europe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First Model-T comes out of the Ford plant in Detroit, Michigan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1908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charset="0"/>
                          <a:ea typeface="新細明體" pitchFamily="18" charset="-120"/>
                        </a:rPr>
                        <a:t>FIFTH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Age of Information, Computing, and Telecommunications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USA (spreading to Europe and 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The Intel microprocessor is announced in Santa Clara, California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1971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96" name="Text Box 280"/>
          <p:cNvSpPr txBox="1">
            <a:spLocks noChangeArrowheads="1"/>
          </p:cNvSpPr>
          <p:nvPr/>
        </p:nvSpPr>
        <p:spPr bwMode="auto">
          <a:xfrm>
            <a:off x="6659563" y="6453188"/>
            <a:ext cx="1860550" cy="274637"/>
          </a:xfrm>
          <a:prstGeom prst="rect">
            <a:avLst/>
          </a:prstGeom>
          <a:noFill/>
          <a:ln w="9525">
            <a:noFill/>
            <a:miter lim="800000"/>
            <a:headEnd/>
            <a:tailEnd/>
          </a:ln>
        </p:spPr>
        <p:txBody>
          <a:bodyPr wrap="none">
            <a:spAutoFit/>
          </a:bodyPr>
          <a:lstStyle/>
          <a:p>
            <a:r>
              <a:rPr lang="en-US" altLang="zh-TW" sz="1200" dirty="0"/>
              <a:t>Source: Carlota Perez 2002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Industrial Revolution (1771)</a:t>
            </a:r>
            <a:endParaRPr lang="zh-TW" altLang="en-US" dirty="0"/>
          </a:p>
        </p:txBody>
      </p:sp>
      <p:sp>
        <p:nvSpPr>
          <p:cNvPr id="3" name="內容版面配置區 2"/>
          <p:cNvSpPr>
            <a:spLocks noGrp="1"/>
          </p:cNvSpPr>
          <p:nvPr>
            <p:ph idx="1"/>
          </p:nvPr>
        </p:nvSpPr>
        <p:spPr>
          <a:xfrm>
            <a:off x="457200" y="1295400"/>
            <a:ext cx="4114800" cy="5181600"/>
          </a:xfrm>
        </p:spPr>
        <p:txBody>
          <a:bodyPr/>
          <a:lstStyle/>
          <a:p>
            <a:r>
              <a:rPr lang="en-US" altLang="zh-TW" sz="1800" dirty="0" err="1" smtClean="0"/>
              <a:t>Cromford</a:t>
            </a:r>
            <a:r>
              <a:rPr lang="en-US" altLang="zh-TW" sz="1800" dirty="0" smtClean="0"/>
              <a:t> Mill was Sir Richard Arkwright's first and most important cotton mill, at which he pioneered the development of his water frame spinning machine and </a:t>
            </a:r>
            <a:r>
              <a:rPr lang="en-US" altLang="zh-TW" sz="1800" dirty="0" err="1" smtClean="0"/>
              <a:t>revolutionised</a:t>
            </a:r>
            <a:r>
              <a:rPr lang="en-US" altLang="zh-TW" sz="1800" dirty="0" smtClean="0"/>
              <a:t> the manufacture of cloth, thereby laying one of the cornerstones of the Industrial Revolution.</a:t>
            </a:r>
            <a:endParaRPr lang="zh-TW" altLang="en-US" sz="1800" dirty="0"/>
          </a:p>
        </p:txBody>
      </p:sp>
      <p:pic>
        <p:nvPicPr>
          <p:cNvPr id="38914" name="Picture 2" descr="http://www.cromfordvillage.co.uk/crom_hisbrown.jpg"/>
          <p:cNvPicPr>
            <a:picLocks noChangeAspect="1" noChangeArrowheads="1"/>
          </p:cNvPicPr>
          <p:nvPr/>
        </p:nvPicPr>
        <p:blipFill>
          <a:blip r:embed="rId2" cstate="print"/>
          <a:srcRect/>
          <a:stretch>
            <a:fillRect/>
          </a:stretch>
        </p:blipFill>
        <p:spPr bwMode="auto">
          <a:xfrm>
            <a:off x="4788024" y="1268760"/>
            <a:ext cx="3888432" cy="2448272"/>
          </a:xfrm>
          <a:prstGeom prst="rect">
            <a:avLst/>
          </a:prstGeom>
          <a:noFill/>
        </p:spPr>
      </p:pic>
      <p:pic>
        <p:nvPicPr>
          <p:cNvPr id="38916" name="Picture 4" descr="http://www.cottontimes.co.uk/cottonpix/millframe.jpg"/>
          <p:cNvPicPr>
            <a:picLocks noChangeAspect="1" noChangeArrowheads="1"/>
          </p:cNvPicPr>
          <p:nvPr/>
        </p:nvPicPr>
        <p:blipFill>
          <a:blip r:embed="rId3" cstate="print"/>
          <a:srcRect/>
          <a:stretch>
            <a:fillRect/>
          </a:stretch>
        </p:blipFill>
        <p:spPr bwMode="auto">
          <a:xfrm>
            <a:off x="4476750" y="4077072"/>
            <a:ext cx="4667250" cy="2419351"/>
          </a:xfrm>
          <a:prstGeom prst="rect">
            <a:avLst/>
          </a:prstGeom>
          <a:noFill/>
        </p:spPr>
      </p:pic>
      <p:sp>
        <p:nvSpPr>
          <p:cNvPr id="6" name="矩形 5"/>
          <p:cNvSpPr/>
          <p:nvPr/>
        </p:nvSpPr>
        <p:spPr>
          <a:xfrm>
            <a:off x="1763688" y="836712"/>
            <a:ext cx="5616624" cy="369332"/>
          </a:xfrm>
          <a:prstGeom prst="rect">
            <a:avLst/>
          </a:prstGeom>
        </p:spPr>
        <p:txBody>
          <a:bodyPr wrap="square">
            <a:spAutoFit/>
          </a:bodyPr>
          <a:lstStyle/>
          <a:p>
            <a:r>
              <a:rPr lang="en-US" altLang="zh-TW" dirty="0" smtClean="0">
                <a:hlinkClick r:id="rId4"/>
              </a:rPr>
              <a:t>https://www.youtube.com/watch?v=JhF_zVrZ3RQ</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Industries, Infrastructures and Paradigms of 1</a:t>
            </a:r>
            <a:r>
              <a:rPr lang="en-US" altLang="zh-TW" baseline="30000" dirty="0" smtClean="0"/>
              <a:t>st</a:t>
            </a:r>
            <a:r>
              <a:rPr lang="en-US" altLang="zh-TW" dirty="0" smtClean="0"/>
              <a:t>. Technological Revolution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395536" y="2204864"/>
            <a:ext cx="8280920" cy="3024336"/>
          </a:xfrm>
          <a:prstGeom prst="rect">
            <a:avLst/>
          </a:prstGeom>
          <a:noFill/>
          <a:ln w="9525">
            <a:noFill/>
            <a:miter lim="800000"/>
            <a:headEnd/>
            <a:tailEnd/>
          </a:ln>
        </p:spPr>
      </p:pic>
      <p:sp>
        <p:nvSpPr>
          <p:cNvPr id="4" name="矩形 3"/>
          <p:cNvSpPr/>
          <p:nvPr/>
        </p:nvSpPr>
        <p:spPr>
          <a:xfrm>
            <a:off x="2483768" y="6165304"/>
            <a:ext cx="6139245" cy="276999"/>
          </a:xfrm>
          <a:prstGeom prst="rect">
            <a:avLst/>
          </a:prstGeom>
        </p:spPr>
        <p:txBody>
          <a:bodyPr wrap="none">
            <a:spAutoFit/>
          </a:bodyPr>
          <a:lstStyle/>
          <a:p>
            <a:r>
              <a:rPr lang="en-US" altLang="zh-TW" sz="1200" dirty="0" smtClean="0"/>
              <a:t>Source: Technological revolutions and techno-economic paradigms, Carlota Perez 2009</a:t>
            </a:r>
            <a:endParaRPr lang="zh-TW" altLang="en-US" sz="1200" dirty="0"/>
          </a:p>
        </p:txBody>
      </p:sp>
      <p:sp>
        <p:nvSpPr>
          <p:cNvPr id="5" name="矩形 4"/>
          <p:cNvSpPr/>
          <p:nvPr/>
        </p:nvSpPr>
        <p:spPr>
          <a:xfrm>
            <a:off x="107504" y="6596390"/>
            <a:ext cx="9036496" cy="261610"/>
          </a:xfrm>
          <a:prstGeom prst="rect">
            <a:avLst/>
          </a:prstGeom>
        </p:spPr>
        <p:txBody>
          <a:bodyPr wrap="square">
            <a:spAutoFit/>
          </a:bodyPr>
          <a:lstStyle/>
          <a:p>
            <a:r>
              <a:rPr lang="en-US" altLang="zh-TW" sz="1100" dirty="0" smtClean="0">
                <a:hlinkClick r:id="rId3"/>
              </a:rPr>
              <a:t>http://www.e-elgar.co.uk/g_emag.lasso?ebook13isbn=9781781005323&amp;title=Technological%20Revolutions%20And%20Financial%20Capital</a:t>
            </a:r>
            <a:endParaRPr lang="zh-TW" alt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rmAutofit fontScale="90000"/>
          </a:bodyPr>
          <a:lstStyle/>
          <a:p>
            <a:r>
              <a:rPr lang="en-US" altLang="zh-TW" sz="3600" dirty="0" smtClean="0"/>
              <a:t>Age of Steam and Railway (1829)</a:t>
            </a:r>
            <a:endParaRPr lang="zh-TW" altLang="en-US" sz="3600" dirty="0"/>
          </a:p>
        </p:txBody>
      </p:sp>
      <p:sp>
        <p:nvSpPr>
          <p:cNvPr id="3" name="內容版面配置區 2"/>
          <p:cNvSpPr>
            <a:spLocks noGrp="1"/>
          </p:cNvSpPr>
          <p:nvPr>
            <p:ph idx="1"/>
          </p:nvPr>
        </p:nvSpPr>
        <p:spPr>
          <a:xfrm>
            <a:off x="323528" y="1676400"/>
            <a:ext cx="3394720" cy="5181600"/>
          </a:xfrm>
        </p:spPr>
        <p:txBody>
          <a:bodyPr/>
          <a:lstStyle/>
          <a:p>
            <a:r>
              <a:rPr lang="en-US" altLang="zh-TW" sz="1600" b="1" dirty="0" smtClean="0"/>
              <a:t>Stephenson's </a:t>
            </a:r>
            <a:r>
              <a:rPr lang="en-US" altLang="zh-TW" sz="1600" b="1" i="1" dirty="0" smtClean="0"/>
              <a:t>Rocket</a:t>
            </a:r>
            <a:r>
              <a:rPr lang="en-US" altLang="zh-TW" sz="1600" dirty="0" smtClean="0"/>
              <a:t> was an early steam locomotive of 0-2-2 wheel arrangement, built in 1829 at the Forth Street Works of Robert Stephenson and Company in Newcastle Upon Tyne.</a:t>
            </a:r>
          </a:p>
          <a:p>
            <a:r>
              <a:rPr lang="en-US" altLang="zh-TW" sz="1600" dirty="0" smtClean="0"/>
              <a:t>It was built for, and won, the </a:t>
            </a:r>
            <a:r>
              <a:rPr lang="en-US" altLang="zh-TW" sz="1600" dirty="0" err="1" smtClean="0"/>
              <a:t>Rainhill</a:t>
            </a:r>
            <a:r>
              <a:rPr lang="en-US" altLang="zh-TW" sz="1600" dirty="0" smtClean="0"/>
              <a:t> Trials held by the Liverpool &amp; Manchester Railway in 1829 to choose the best design to power the railway.</a:t>
            </a:r>
          </a:p>
          <a:p>
            <a:r>
              <a:rPr lang="en-US" altLang="zh-TW" sz="1600" dirty="0" smtClean="0"/>
              <a:t>Though the </a:t>
            </a:r>
            <a:r>
              <a:rPr lang="en-US" altLang="zh-TW" sz="1600" i="1" dirty="0" smtClean="0"/>
              <a:t>Rocket</a:t>
            </a:r>
            <a:r>
              <a:rPr lang="en-US" altLang="zh-TW" sz="1600" dirty="0" smtClean="0"/>
              <a:t> was not the first steam locomotive, it was the first to bring together several innovations to produce the most advanced locomotive of its day.</a:t>
            </a:r>
          </a:p>
          <a:p>
            <a:endParaRPr lang="zh-TW" altLang="en-US" sz="1600" dirty="0"/>
          </a:p>
        </p:txBody>
      </p:sp>
      <p:pic>
        <p:nvPicPr>
          <p:cNvPr id="35842" name="Picture 2" descr="File:Stephenson's Rocket drawing.jpg"/>
          <p:cNvPicPr>
            <a:picLocks noChangeAspect="1" noChangeArrowheads="1"/>
          </p:cNvPicPr>
          <p:nvPr/>
        </p:nvPicPr>
        <p:blipFill>
          <a:blip r:embed="rId2" cstate="print"/>
          <a:srcRect/>
          <a:stretch>
            <a:fillRect/>
          </a:stretch>
        </p:blipFill>
        <p:spPr bwMode="auto">
          <a:xfrm>
            <a:off x="4086225" y="1844824"/>
            <a:ext cx="5057775" cy="3533776"/>
          </a:xfrm>
          <a:prstGeom prst="rect">
            <a:avLst/>
          </a:prstGeom>
          <a:noFill/>
        </p:spPr>
      </p:pic>
      <p:sp>
        <p:nvSpPr>
          <p:cNvPr id="5" name="矩形 4"/>
          <p:cNvSpPr/>
          <p:nvPr/>
        </p:nvSpPr>
        <p:spPr>
          <a:xfrm>
            <a:off x="1691680" y="764704"/>
            <a:ext cx="6480720" cy="369332"/>
          </a:xfrm>
          <a:prstGeom prst="rect">
            <a:avLst/>
          </a:prstGeom>
        </p:spPr>
        <p:txBody>
          <a:bodyPr wrap="square">
            <a:spAutoFit/>
          </a:bodyPr>
          <a:lstStyle/>
          <a:p>
            <a:r>
              <a:rPr lang="en-US" altLang="zh-TW" dirty="0" smtClean="0">
                <a:hlinkClick r:id="rId3"/>
              </a:rPr>
              <a:t>https://www.youtube.com/watch?v=KdjnVXdNUUo</a:t>
            </a:r>
            <a:endParaRPr lang="zh-TW" altLang="en-US" dirty="0"/>
          </a:p>
        </p:txBody>
      </p:sp>
      <p:sp>
        <p:nvSpPr>
          <p:cNvPr id="6" name="矩形 5"/>
          <p:cNvSpPr/>
          <p:nvPr/>
        </p:nvSpPr>
        <p:spPr>
          <a:xfrm>
            <a:off x="0" y="1052736"/>
            <a:ext cx="9144000" cy="338554"/>
          </a:xfrm>
          <a:prstGeom prst="rect">
            <a:avLst/>
          </a:prstGeom>
        </p:spPr>
        <p:txBody>
          <a:bodyPr wrap="square">
            <a:spAutoFit/>
          </a:bodyPr>
          <a:lstStyle/>
          <a:p>
            <a:r>
              <a:rPr lang="en-US" altLang="zh-TW" sz="1600" dirty="0" smtClean="0">
                <a:hlinkClick r:id="rId4"/>
              </a:rPr>
              <a:t>https://www.youtube.com/watch?v=QXBwzC4JYC0&amp;list=TLdEo9oIicE8Nh6tasTfQMD_lH1rnBQR_-</a:t>
            </a:r>
            <a:endParaRPr lang="zh-TW"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Industries, Infrastructures and Paradigms of 2</a:t>
            </a:r>
            <a:r>
              <a:rPr lang="en-US" altLang="zh-TW" baseline="30000" dirty="0" smtClean="0"/>
              <a:t>nd</a:t>
            </a:r>
            <a:r>
              <a:rPr lang="en-US" altLang="zh-TW" dirty="0" smtClean="0"/>
              <a:t>. Technological Revolution</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395536" y="1916832"/>
            <a:ext cx="8280920" cy="3024336"/>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23528" y="2924944"/>
            <a:ext cx="8496944" cy="2088232"/>
          </a:xfrm>
          <a:prstGeom prst="rect">
            <a:avLst/>
          </a:prstGeom>
          <a:noFill/>
          <a:ln w="9525">
            <a:noFill/>
            <a:miter lim="800000"/>
            <a:headEnd/>
            <a:tailEnd/>
          </a:ln>
        </p:spPr>
      </p:pic>
      <p:sp>
        <p:nvSpPr>
          <p:cNvPr id="5" name="矩形 4"/>
          <p:cNvSpPr/>
          <p:nvPr/>
        </p:nvSpPr>
        <p:spPr>
          <a:xfrm>
            <a:off x="2483768" y="6165304"/>
            <a:ext cx="6139245" cy="276999"/>
          </a:xfrm>
          <a:prstGeom prst="rect">
            <a:avLst/>
          </a:prstGeom>
        </p:spPr>
        <p:txBody>
          <a:bodyPr wrap="none">
            <a:spAutoFit/>
          </a:bodyPr>
          <a:lstStyle/>
          <a:p>
            <a:r>
              <a:rPr lang="en-US" altLang="zh-TW" sz="1200" dirty="0" smtClean="0"/>
              <a:t>Source: Technological revolutions and techno-economic paradigms, Carlota Perez 2009</a:t>
            </a:r>
            <a:endParaRPr lang="zh-TW" altLang="en-US" sz="1200" dirty="0"/>
          </a:p>
        </p:txBody>
      </p:sp>
      <p:sp>
        <p:nvSpPr>
          <p:cNvPr id="6" name="矩形 5"/>
          <p:cNvSpPr/>
          <p:nvPr/>
        </p:nvSpPr>
        <p:spPr>
          <a:xfrm>
            <a:off x="107504" y="6596390"/>
            <a:ext cx="9036496" cy="261610"/>
          </a:xfrm>
          <a:prstGeom prst="rect">
            <a:avLst/>
          </a:prstGeom>
        </p:spPr>
        <p:txBody>
          <a:bodyPr wrap="square">
            <a:spAutoFit/>
          </a:bodyPr>
          <a:lstStyle/>
          <a:p>
            <a:r>
              <a:rPr lang="en-US" altLang="zh-TW" sz="1100" dirty="0" smtClean="0">
                <a:hlinkClick r:id="rId4"/>
              </a:rPr>
              <a:t>http://www.e-elgar.co.uk/g_emag.lasso?ebook13isbn=9781781005323&amp;title=Technological%20Revolutions%20And%20Financial%20Capital</a:t>
            </a:r>
            <a:endParaRPr lang="zh-TW" alt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Age of Steel (1875)</a:t>
            </a:r>
            <a:endParaRPr lang="zh-TW" altLang="en-US" sz="3600" dirty="0"/>
          </a:p>
        </p:txBody>
      </p:sp>
      <p:sp>
        <p:nvSpPr>
          <p:cNvPr id="4" name="內容版面配置區 3"/>
          <p:cNvSpPr>
            <a:spLocks noGrp="1"/>
          </p:cNvSpPr>
          <p:nvPr>
            <p:ph idx="1"/>
          </p:nvPr>
        </p:nvSpPr>
        <p:spPr>
          <a:xfrm>
            <a:off x="179512" y="980728"/>
            <a:ext cx="4474840" cy="3600400"/>
          </a:xfrm>
        </p:spPr>
        <p:txBody>
          <a:bodyPr>
            <a:normAutofit fontScale="92500" lnSpcReduction="10000"/>
          </a:bodyPr>
          <a:lstStyle/>
          <a:p>
            <a:r>
              <a:rPr lang="en-US" altLang="zh-TW" sz="1600" dirty="0" smtClean="0"/>
              <a:t>Carnegie learned about a new process of mass-producing steel that was invented in England. It was called the Bessemer Converter, or blast furnace (right). It produced steel by blowing air under high pressure through a mix of molten iron limestone, and other materials.</a:t>
            </a:r>
          </a:p>
          <a:p>
            <a:r>
              <a:rPr lang="en-US" altLang="zh-TW" sz="1600" dirty="0" smtClean="0"/>
              <a:t>Carnegie's first steel mill opened in 1875 just outside Pittsburgh, Pennsylvania. His company was called the Carnegie Steel Company.</a:t>
            </a:r>
          </a:p>
          <a:p>
            <a:r>
              <a:rPr lang="en-US" altLang="zh-TW" sz="1600" dirty="0" smtClean="0"/>
              <a:t>Carnegie succeeded because he understood that steel making had to be done on a very large scale. The rolling equipment shown below is used to force red-hot steel through rollers, again and again, to make rails for railroad tracks. Large scale production made it possible to produce better steel at lower prices.</a:t>
            </a:r>
            <a:endParaRPr lang="zh-TW" altLang="en-US" sz="1600" dirty="0"/>
          </a:p>
        </p:txBody>
      </p:sp>
      <p:pic>
        <p:nvPicPr>
          <p:cNvPr id="1026" name="Picture 2" descr="http://www.fasttrackteaching.com/burns/Unit_3_Industry/Steel_making_Converter_1876_dbloc.gif"/>
          <p:cNvPicPr>
            <a:picLocks noChangeAspect="1" noChangeArrowheads="1"/>
          </p:cNvPicPr>
          <p:nvPr/>
        </p:nvPicPr>
        <p:blipFill>
          <a:blip r:embed="rId2" cstate="print"/>
          <a:srcRect/>
          <a:stretch>
            <a:fillRect/>
          </a:stretch>
        </p:blipFill>
        <p:spPr bwMode="auto">
          <a:xfrm>
            <a:off x="4716016" y="836712"/>
            <a:ext cx="4176464" cy="2952328"/>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716016" y="3789040"/>
            <a:ext cx="4283968" cy="2912492"/>
          </a:xfrm>
          <a:prstGeom prst="rect">
            <a:avLst/>
          </a:prstGeom>
          <a:noFill/>
          <a:ln w="9525">
            <a:noFill/>
            <a:miter lim="800000"/>
            <a:headEnd/>
            <a:tailEnd/>
          </a:ln>
        </p:spPr>
      </p:pic>
      <p:sp>
        <p:nvSpPr>
          <p:cNvPr id="6" name="矩形 5"/>
          <p:cNvSpPr/>
          <p:nvPr/>
        </p:nvSpPr>
        <p:spPr>
          <a:xfrm>
            <a:off x="107504" y="4869160"/>
            <a:ext cx="4572000" cy="646331"/>
          </a:xfrm>
          <a:prstGeom prst="rect">
            <a:avLst/>
          </a:prstGeom>
        </p:spPr>
        <p:txBody>
          <a:bodyPr>
            <a:spAutoFit/>
          </a:bodyPr>
          <a:lstStyle/>
          <a:p>
            <a:r>
              <a:rPr lang="en-US" altLang="zh-TW" dirty="0" smtClean="0">
                <a:hlinkClick r:id="rId4"/>
              </a:rPr>
              <a:t>https://www.youtube.com/watch?v=C9Clp0Hz9WY</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omas Edison"/>
          <p:cNvPicPr>
            <a:picLocks noChangeAspect="1" noChangeArrowheads="1"/>
          </p:cNvPicPr>
          <p:nvPr/>
        </p:nvPicPr>
        <p:blipFill>
          <a:blip r:embed="rId2" cstate="print"/>
          <a:srcRect/>
          <a:stretch>
            <a:fillRect/>
          </a:stretch>
        </p:blipFill>
        <p:spPr bwMode="auto">
          <a:xfrm>
            <a:off x="5652120" y="836712"/>
            <a:ext cx="2160240" cy="2627784"/>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0" y="1052736"/>
            <a:ext cx="5648325" cy="4724400"/>
          </a:xfrm>
          <a:prstGeom prst="rect">
            <a:avLst/>
          </a:prstGeom>
          <a:noFill/>
          <a:ln w="9525">
            <a:noFill/>
            <a:miter lim="800000"/>
            <a:headEnd/>
            <a:tailEnd/>
          </a:ln>
        </p:spPr>
      </p:pic>
      <p:sp>
        <p:nvSpPr>
          <p:cNvPr id="2" name="標題 1"/>
          <p:cNvSpPr>
            <a:spLocks noGrp="1"/>
          </p:cNvSpPr>
          <p:nvPr>
            <p:ph type="title"/>
          </p:nvPr>
        </p:nvSpPr>
        <p:spPr>
          <a:xfrm>
            <a:off x="395536" y="116632"/>
            <a:ext cx="8229600" cy="778098"/>
          </a:xfrm>
        </p:spPr>
        <p:txBody>
          <a:bodyPr/>
          <a:lstStyle/>
          <a:p>
            <a:r>
              <a:rPr lang="en-US" altLang="zh-TW" sz="3600" smtClean="0"/>
              <a:t>Age of Electricity (1879)</a:t>
            </a:r>
            <a:endParaRPr lang="zh-TW" altLang="en-US" sz="3600" dirty="0"/>
          </a:p>
        </p:txBody>
      </p:sp>
      <p:sp>
        <p:nvSpPr>
          <p:cNvPr id="3" name="內容版面配置區 2"/>
          <p:cNvSpPr>
            <a:spLocks noGrp="1"/>
          </p:cNvSpPr>
          <p:nvPr>
            <p:ph idx="1"/>
          </p:nvPr>
        </p:nvSpPr>
        <p:spPr>
          <a:xfrm>
            <a:off x="3779912" y="3573016"/>
            <a:ext cx="5112568" cy="3048000"/>
          </a:xfrm>
        </p:spPr>
        <p:txBody>
          <a:bodyPr/>
          <a:lstStyle/>
          <a:p>
            <a:r>
              <a:rPr lang="en-US" altLang="zh-TW" sz="1600" dirty="0" smtClean="0"/>
              <a:t>Thomas Edison built a laboratory in Menlo Park, New Jersey in 1876 . It was here with his employees he made many of his inventions. He would work night after night, and sometimes he would fall asleep at his workbench. His wife wouldn't see him for days at a time. </a:t>
            </a:r>
          </a:p>
          <a:p>
            <a:r>
              <a:rPr lang="en-US" altLang="zh-TW" sz="1600" dirty="0" smtClean="0"/>
              <a:t>He and his team worked to make a light bulb which would burn for a long time without burning out. They tried 1,500 materials and nothing worked well. Finally he tried a new material in the filament * that burned nearly 200 hours. </a:t>
            </a:r>
          </a:p>
          <a:p>
            <a:endParaRPr lang="zh-TW" altLang="en-US" sz="1600" dirty="0"/>
          </a:p>
        </p:txBody>
      </p:sp>
      <p:pic>
        <p:nvPicPr>
          <p:cNvPr id="1028" name="Picture 4" descr="http://www.gardenofpraise.com/images/light.png"/>
          <p:cNvPicPr>
            <a:picLocks noChangeAspect="1" noChangeArrowheads="1"/>
          </p:cNvPicPr>
          <p:nvPr/>
        </p:nvPicPr>
        <p:blipFill>
          <a:blip r:embed="rId4" cstate="print"/>
          <a:srcRect/>
          <a:stretch>
            <a:fillRect/>
          </a:stretch>
        </p:blipFill>
        <p:spPr bwMode="auto">
          <a:xfrm>
            <a:off x="7848600" y="980728"/>
            <a:ext cx="1295400" cy="2209801"/>
          </a:xfrm>
          <a:prstGeom prst="rect">
            <a:avLst/>
          </a:prstGeom>
          <a:noFill/>
        </p:spPr>
      </p:pic>
      <p:sp>
        <p:nvSpPr>
          <p:cNvPr id="8" name="矩形 7"/>
          <p:cNvSpPr/>
          <p:nvPr/>
        </p:nvSpPr>
        <p:spPr>
          <a:xfrm>
            <a:off x="539552" y="764704"/>
            <a:ext cx="5040560" cy="369332"/>
          </a:xfrm>
          <a:prstGeom prst="rect">
            <a:avLst/>
          </a:prstGeom>
        </p:spPr>
        <p:txBody>
          <a:bodyPr wrap="square">
            <a:spAutoFit/>
          </a:bodyPr>
          <a:lstStyle/>
          <a:p>
            <a:r>
              <a:rPr lang="en-US" altLang="zh-TW" dirty="0" smtClean="0">
                <a:hlinkClick r:id="rId5"/>
              </a:rPr>
              <a:t>https://www.youtube.com/watch?v=VVL8ptff7yI</a:t>
            </a:r>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7718</TotalTime>
  <Words>1581</Words>
  <Application>Microsoft Office PowerPoint</Application>
  <PresentationFormat>如螢幕大小 (4:3)</PresentationFormat>
  <Paragraphs>308</Paragraphs>
  <Slides>26</Slides>
  <Notes>3</Notes>
  <HiddenSlides>0</HiddenSlides>
  <MMClips>0</MMClips>
  <ScaleCrop>false</ScaleCrop>
  <HeadingPairs>
    <vt:vector size="6" baseType="variant">
      <vt:variant>
        <vt:lpstr>佈景主題</vt:lpstr>
      </vt:variant>
      <vt:variant>
        <vt:i4>1</vt:i4>
      </vt:variant>
      <vt:variant>
        <vt:lpstr>投影片標題</vt:lpstr>
      </vt:variant>
      <vt:variant>
        <vt:i4>26</vt:i4>
      </vt:variant>
      <vt:variant>
        <vt:lpstr>自訂放映</vt:lpstr>
      </vt:variant>
      <vt:variant>
        <vt:i4>1</vt:i4>
      </vt:variant>
    </vt:vector>
  </HeadingPairs>
  <TitlesOfParts>
    <vt:vector size="28" baseType="lpstr">
      <vt:lpstr>Office 佈景主題</vt:lpstr>
      <vt:lpstr>Technology Revolution with Contemporary Industry/Business Evolution I </vt:lpstr>
      <vt:lpstr>Outline</vt:lpstr>
      <vt:lpstr>Five Successive Technological Revolutions, 1770s to 2000s</vt:lpstr>
      <vt:lpstr>The Industrial Revolution (1771)</vt:lpstr>
      <vt:lpstr>The Industries, Infrastructures and Paradigms of 1st. Technological Revolution</vt:lpstr>
      <vt:lpstr>Age of Steam and Railway (1829)</vt:lpstr>
      <vt:lpstr>The Industries, Infrastructures and Paradigms of 2nd. Technological Revolution</vt:lpstr>
      <vt:lpstr>Age of Steel (1875)</vt:lpstr>
      <vt:lpstr>Age of Electricity (1879)</vt:lpstr>
      <vt:lpstr>The Industries, Infrastructures and Paradigms of 3rd. Technological Revolution</vt:lpstr>
      <vt:lpstr>Age of Automobiles and Mass Production:   Henry Ford Changes the World (1908)</vt:lpstr>
      <vt:lpstr>Oil Age: Technological Innovations</vt:lpstr>
      <vt:lpstr>Age of Oil</vt:lpstr>
      <vt:lpstr>The Industries, Infrastructures and Paradigms of 4th. Technological Revolution</vt:lpstr>
      <vt:lpstr>Age of ICT Revolution</vt:lpstr>
      <vt:lpstr>Age of ICT Revolution</vt:lpstr>
      <vt:lpstr>New technologies and new or redefined industries of 5th. Revolution (ICT 1971)</vt:lpstr>
      <vt:lpstr>Acceleration of Change</vt:lpstr>
      <vt:lpstr>Moor’s Law and CPU Transistor Counts</vt:lpstr>
      <vt:lpstr>New or Redefined Infrastructures of 5th. Revolution (ICT)</vt:lpstr>
      <vt:lpstr>Techno-Economic Paradigm of 5th. Revolution (ICT)</vt:lpstr>
      <vt:lpstr>The Industries, Infrastructures and Paradigms of 5th. Technological Revolution</vt:lpstr>
      <vt:lpstr>High-Tech Competition and Evolution: The alikes of Darwin’s Evolution? </vt:lpstr>
      <vt:lpstr>投影片 24</vt:lpstr>
      <vt:lpstr>投影片 25</vt:lpstr>
      <vt:lpstr>投影片 26</vt:lpstr>
      <vt:lpstr>自訂放映1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superuser</cp:lastModifiedBy>
  <cp:revision>370</cp:revision>
  <dcterms:created xsi:type="dcterms:W3CDTF">2009-10-28T05:58:26Z</dcterms:created>
  <dcterms:modified xsi:type="dcterms:W3CDTF">2013-10-28T02:40:40Z</dcterms:modified>
</cp:coreProperties>
</file>