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81" r:id="rId2"/>
    <p:sldId id="404" r:id="rId3"/>
    <p:sldId id="399" r:id="rId4"/>
    <p:sldId id="398" r:id="rId5"/>
    <p:sldId id="400" r:id="rId6"/>
    <p:sldId id="401" r:id="rId7"/>
    <p:sldId id="402" r:id="rId8"/>
    <p:sldId id="403" r:id="rId9"/>
    <p:sldId id="366" r:id="rId10"/>
    <p:sldId id="283" r:id="rId11"/>
    <p:sldId id="341" r:id="rId12"/>
    <p:sldId id="282" r:id="rId13"/>
    <p:sldId id="396" r:id="rId14"/>
    <p:sldId id="361" r:id="rId15"/>
    <p:sldId id="298" r:id="rId16"/>
    <p:sldId id="292" r:id="rId17"/>
    <p:sldId id="358" r:id="rId18"/>
    <p:sldId id="294" r:id="rId19"/>
    <p:sldId id="293" r:id="rId20"/>
    <p:sldId id="291" r:id="rId21"/>
    <p:sldId id="290" r:id="rId22"/>
    <p:sldId id="289" r:id="rId23"/>
    <p:sldId id="307" r:id="rId24"/>
    <p:sldId id="356" r:id="rId25"/>
    <p:sldId id="357" r:id="rId26"/>
    <p:sldId id="299" r:id="rId27"/>
    <p:sldId id="352" r:id="rId28"/>
    <p:sldId id="354" r:id="rId29"/>
    <p:sldId id="301" r:id="rId30"/>
    <p:sldId id="302" r:id="rId31"/>
    <p:sldId id="304" r:id="rId32"/>
    <p:sldId id="306" r:id="rId33"/>
    <p:sldId id="359" r:id="rId34"/>
    <p:sldId id="364" r:id="rId35"/>
    <p:sldId id="362" r:id="rId36"/>
    <p:sldId id="360" r:id="rId37"/>
    <p:sldId id="365" r:id="rId38"/>
    <p:sldId id="367" r:id="rId39"/>
    <p:sldId id="368"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7" r:id="rId6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4FA"/>
    <a:srgbClr val="0000FF"/>
    <a:srgbClr val="3333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94641" autoAdjust="0"/>
  </p:normalViewPr>
  <p:slideViewPr>
    <p:cSldViewPr>
      <p:cViewPr varScale="1">
        <p:scale>
          <a:sx n="77" d="100"/>
          <a:sy n="77" d="100"/>
        </p:scale>
        <p:origin x="1666"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2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3C4CB-8565-4A7F-8D96-7C405E0CCAB5}" type="datetimeFigureOut">
              <a:rPr lang="zh-TW" altLang="en-US" smtClean="0"/>
              <a:pPr/>
              <a:t>2015/9/8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04C3A-AFEE-4023-9858-C6729FA254D7}" type="slidenum">
              <a:rPr lang="zh-TW" altLang="en-US" smtClean="0"/>
              <a:pPr/>
              <a:t>‹#›</a:t>
            </a:fld>
            <a:endParaRPr lang="zh-TW" altLang="en-US"/>
          </a:p>
        </p:txBody>
      </p:sp>
    </p:spTree>
    <p:extLst>
      <p:ext uri="{BB962C8B-B14F-4D97-AF65-F5344CB8AC3E}">
        <p14:creationId xmlns:p14="http://schemas.microsoft.com/office/powerpoint/2010/main" val="9017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solidFill>
            <a:srgbClr val="FFFFFF"/>
          </a:solidFill>
          <a:ln/>
        </p:spPr>
      </p:sp>
      <p:sp>
        <p:nvSpPr>
          <p:cNvPr id="163843" name="Rectangle 3"/>
          <p:cNvSpPr>
            <a:spLocks noGrp="1" noChangeArrowheads="1"/>
          </p:cNvSpPr>
          <p:nvPr>
            <p:ph type="body" idx="1"/>
          </p:nvPr>
        </p:nvSpPr>
        <p:spPr>
          <a:solidFill>
            <a:srgbClr val="FFFFFF"/>
          </a:solidFill>
          <a:ln>
            <a:solidFill>
              <a:srgbClr val="000000"/>
            </a:solidFill>
          </a:ln>
        </p:spPr>
        <p:txBody>
          <a:bodyPr/>
          <a:lstStyle/>
          <a:p>
            <a:r>
              <a:rPr lang="en-US" altLang="zh-TW" smtClean="0"/>
              <a:t>Buying a bottle of wine…</a:t>
            </a:r>
          </a:p>
        </p:txBody>
      </p:sp>
    </p:spTree>
    <p:extLst>
      <p:ext uri="{BB962C8B-B14F-4D97-AF65-F5344CB8AC3E}">
        <p14:creationId xmlns:p14="http://schemas.microsoft.com/office/powerpoint/2010/main" val="7812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26"/>
          <p:cNvSpPr>
            <a:spLocks noGrp="1" noRot="1" noChangeAspect="1" noChangeArrowheads="1" noTextEdit="1"/>
          </p:cNvSpPr>
          <p:nvPr>
            <p:ph type="sldImg"/>
          </p:nvPr>
        </p:nvSpPr>
        <p:spPr>
          <a:solidFill>
            <a:srgbClr val="FFFFFF"/>
          </a:solidFill>
          <a:ln/>
        </p:spPr>
      </p:sp>
      <p:sp>
        <p:nvSpPr>
          <p:cNvPr id="165891" name="Rectangle 1027"/>
          <p:cNvSpPr>
            <a:spLocks noGrp="1" noChangeArrowheads="1"/>
          </p:cNvSpPr>
          <p:nvPr>
            <p:ph type="body" idx="1"/>
          </p:nvPr>
        </p:nvSpPr>
        <p:spPr>
          <a:solidFill>
            <a:srgbClr val="FFFFFF"/>
          </a:solidFill>
          <a:ln>
            <a:solidFill>
              <a:srgbClr val="000000"/>
            </a:solidFill>
          </a:ln>
        </p:spPr>
        <p:txBody>
          <a:bodyPr/>
          <a:lstStyle/>
          <a:p>
            <a:endParaRPr lang="zh-TW" altLang="en-US" dirty="0" smtClean="0"/>
          </a:p>
        </p:txBody>
      </p:sp>
    </p:spTree>
    <p:extLst>
      <p:ext uri="{BB962C8B-B14F-4D97-AF65-F5344CB8AC3E}">
        <p14:creationId xmlns:p14="http://schemas.microsoft.com/office/powerpoint/2010/main" val="3950110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normAutofit/>
          </a:bodyPr>
          <a:lstStyle>
            <a:lvl1pPr>
              <a:defRPr sz="44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sz="4000">
                <a:latin typeface="+mn-lt"/>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454126C-CEDC-483B-AD86-01B574E72044}" type="datetimeFigureOut">
              <a:rPr lang="zh-TW" altLang="en-US" smtClean="0"/>
              <a:pPr/>
              <a:t>2015/9/8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544BD46-C9D9-45DD-9216-E0D965F3C95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126C-CEDC-483B-AD86-01B574E72044}" type="datetimeFigureOut">
              <a:rPr lang="zh-TW" altLang="en-US" smtClean="0"/>
              <a:pPr/>
              <a:t>2015/9/8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4BD46-C9D9-45DD-9216-E0D965F3C959}"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brookings.edu/research/opinions/2013/12/04-taiwan-production-supply-chain" TargetMode="External"/><Relationship Id="rId2" Type="http://schemas.openxmlformats.org/officeDocument/2006/relationships/hyperlink" Target="http://www.mckinsey.com/client_service/semiconductors/latest_thinking/the_evolution_of_business_models_in_a_disrupted_value_chain" TargetMode="External"/><Relationship Id="rId1" Type="http://schemas.openxmlformats.org/officeDocument/2006/relationships/slideLayout" Target="../slideLayouts/slideLayout2.xml"/><Relationship Id="rId4" Type="http://schemas.openxmlformats.org/officeDocument/2006/relationships/hyperlink" Target="http://www.taiwanexcellence.org/index_en.htm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33.jpe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prezi.com/kevntzypz4rf/taiwans-economic-and-education-connection/?hid=0" TargetMode="External"/><Relationship Id="rId3" Type="http://schemas.openxmlformats.org/officeDocument/2006/relationships/hyperlink" Target="https://dspace.mit.edu/bitstream/handle/1721.1/16598/JP-WP-02-02-52147885.pdf?sequence=1" TargetMode="External"/><Relationship Id="rId7" Type="http://schemas.openxmlformats.org/officeDocument/2006/relationships/hyperlink" Target="http://librairie.immateriel.fr/fr/read_book/9789461861979/978-94-6186-197-9-TXT-6" TargetMode="External"/><Relationship Id="rId2" Type="http://schemas.openxmlformats.org/officeDocument/2006/relationships/hyperlink" Target="http://www.digitimes.com/news/a20110829PR201.html?chid=1" TargetMode="External"/><Relationship Id="rId1" Type="http://schemas.openxmlformats.org/officeDocument/2006/relationships/slideLayout" Target="../slideLayouts/slideLayout2.xml"/><Relationship Id="rId6" Type="http://schemas.openxmlformats.org/officeDocument/2006/relationships/hyperlink" Target="http://www.econ.yale.edu/~granis/papers/Taiwans-success.pdf" TargetMode="External"/><Relationship Id="rId5" Type="http://schemas.openxmlformats.org/officeDocument/2006/relationships/hyperlink" Target="http://www.nber.org/chapters/c8082.pdf" TargetMode="External"/><Relationship Id="rId4" Type="http://schemas.openxmlformats.org/officeDocument/2006/relationships/hyperlink" Target="http://www.ebusinessforum.gr/old/content/downloads/Taiwan.pdf" TargetMode="External"/><Relationship Id="rId9" Type="http://schemas.openxmlformats.org/officeDocument/2006/relationships/hyperlink" Target="http://www.ukessays.com/essays/information-technology/looking-at-taiwans-electronics-industry-information-technology-essay.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Taiwan’s ICT Establishment</a:t>
            </a:r>
            <a:endParaRPr lang="zh-TW" altLang="en-US" dirty="0"/>
          </a:p>
        </p:txBody>
      </p:sp>
      <p:sp>
        <p:nvSpPr>
          <p:cNvPr id="3" name="內容版面配置區 2"/>
          <p:cNvSpPr>
            <a:spLocks noGrp="1"/>
          </p:cNvSpPr>
          <p:nvPr>
            <p:ph idx="1"/>
          </p:nvPr>
        </p:nvSpPr>
        <p:spPr/>
        <p:txBody>
          <a:bodyPr/>
          <a:lstStyle/>
          <a:p>
            <a:r>
              <a:rPr lang="en-US" altLang="zh-TW" dirty="0" smtClean="0"/>
              <a:t>Competitive hardware design and manufacturing  in components, device, and network sectors</a:t>
            </a:r>
          </a:p>
          <a:p>
            <a:r>
              <a:rPr lang="en-US" altLang="zh-TW" dirty="0" smtClean="0"/>
              <a:t>Lesser competitive in software and application</a:t>
            </a:r>
          </a:p>
          <a:p>
            <a:endParaRPr lang="en-US" altLang="zh-TW" dirty="0" smtClean="0"/>
          </a:p>
          <a:p>
            <a:endParaRPr lang="zh-TW" altLang="en-US" dirty="0"/>
          </a:p>
        </p:txBody>
      </p:sp>
      <p:sp>
        <p:nvSpPr>
          <p:cNvPr id="4" name="文字方塊 3"/>
          <p:cNvSpPr txBox="1"/>
          <p:nvPr/>
        </p:nvSpPr>
        <p:spPr>
          <a:xfrm>
            <a:off x="2123728" y="4509120"/>
            <a:ext cx="4536504" cy="461665"/>
          </a:xfrm>
          <a:prstGeom prst="rect">
            <a:avLst/>
          </a:prstGeom>
          <a:noFill/>
        </p:spPr>
        <p:txBody>
          <a:bodyPr wrap="square" rtlCol="0">
            <a:spAutoFit/>
          </a:bodyPr>
          <a:lstStyle/>
          <a:p>
            <a:r>
              <a:rPr lang="en-US" altLang="zh-TW" sz="2400" b="1" i="1" dirty="0" smtClean="0">
                <a:solidFill>
                  <a:srgbClr val="FF0000"/>
                </a:solidFill>
              </a:rPr>
              <a:t>You may wonder why!</a:t>
            </a:r>
            <a:endParaRPr lang="zh-TW" alt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Insight of Taiwan ICT Business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err="1" smtClean="0"/>
              <a:t>WinTel</a:t>
            </a:r>
            <a:r>
              <a:rPr lang="en-US" altLang="zh-TW" dirty="0" smtClean="0"/>
              <a:t> Roadmap follower: 2</a:t>
            </a:r>
            <a:r>
              <a:rPr lang="en-US" altLang="zh-TW" baseline="30000" dirty="0" smtClean="0"/>
              <a:t>nd</a:t>
            </a:r>
            <a:r>
              <a:rPr lang="en-US" altLang="zh-TW" dirty="0" smtClean="0"/>
              <a:t>. Follower </a:t>
            </a:r>
            <a:r>
              <a:rPr lang="en-US" altLang="zh-TW" dirty="0" smtClean="0">
                <a:sym typeface="Wingdings" pitchFamily="2" charset="2"/>
              </a:rPr>
              <a:t> 1</a:t>
            </a:r>
            <a:r>
              <a:rPr lang="en-US" altLang="zh-TW" baseline="30000" dirty="0" smtClean="0">
                <a:sym typeface="Wingdings" pitchFamily="2" charset="2"/>
              </a:rPr>
              <a:t>st</a:t>
            </a:r>
            <a:r>
              <a:rPr lang="en-US" altLang="zh-TW" dirty="0" smtClean="0">
                <a:sym typeface="Wingdings" pitchFamily="2" charset="2"/>
              </a:rPr>
              <a:t>. Follower  Innovator ?</a:t>
            </a:r>
          </a:p>
          <a:p>
            <a:r>
              <a:rPr lang="en-US" altLang="zh-TW" dirty="0" smtClean="0"/>
              <a:t> Main focus on value improvements and imitation (</a:t>
            </a:r>
            <a:r>
              <a:rPr lang="en-US" altLang="zh-TW" dirty="0" err="1" smtClean="0"/>
              <a:t>migrators</a:t>
            </a:r>
            <a:r>
              <a:rPr lang="en-US" altLang="zh-TW" dirty="0" smtClean="0"/>
              <a:t> and settlers) </a:t>
            </a:r>
            <a:r>
              <a:rPr lang="en-US" altLang="zh-TW" dirty="0" smtClean="0">
                <a:sym typeface="Wingdings" pitchFamily="2" charset="2"/>
              </a:rPr>
              <a:t> value innovation (pioneers) ?  </a:t>
            </a:r>
          </a:p>
          <a:p>
            <a:r>
              <a:rPr lang="en-US" altLang="zh-TW" dirty="0" smtClean="0">
                <a:sym typeface="Wingdings" pitchFamily="2" charset="2"/>
              </a:rPr>
              <a:t>PC industry provide successful stories for Taiwan ICT industry, but post-PC era pose tremendous challenge since no such “</a:t>
            </a:r>
            <a:r>
              <a:rPr lang="en-US" altLang="zh-TW" dirty="0" err="1" smtClean="0">
                <a:sym typeface="Wingdings" pitchFamily="2" charset="2"/>
              </a:rPr>
              <a:t>WinTel</a:t>
            </a:r>
            <a:r>
              <a:rPr lang="en-US" altLang="zh-TW" dirty="0" smtClean="0">
                <a:sym typeface="Wingdings" pitchFamily="2" charset="2"/>
              </a:rPr>
              <a:t>-like” roadmap existed,  post-PC era render more dynamic and uncertain situations for followers!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rpogson.com/wp-content/uploads/2013/03/Wintel_Crumbling1.png"/>
          <p:cNvPicPr>
            <a:picLocks noChangeAspect="1" noChangeArrowheads="1"/>
          </p:cNvPicPr>
          <p:nvPr/>
        </p:nvPicPr>
        <p:blipFill>
          <a:blip r:embed="rId2" cstate="print"/>
          <a:srcRect/>
          <a:stretch>
            <a:fillRect/>
          </a:stretch>
        </p:blipFill>
        <p:spPr bwMode="auto">
          <a:xfrm>
            <a:off x="1979712" y="980728"/>
            <a:ext cx="4762500" cy="4867276"/>
          </a:xfrm>
          <a:prstGeom prst="rect">
            <a:avLst/>
          </a:prstGeom>
          <a:noFill/>
        </p:spPr>
      </p:pic>
      <p:sp>
        <p:nvSpPr>
          <p:cNvPr id="4" name="矩形 3"/>
          <p:cNvSpPr/>
          <p:nvPr/>
        </p:nvSpPr>
        <p:spPr>
          <a:xfrm>
            <a:off x="6012160" y="5229200"/>
            <a:ext cx="3024336" cy="369332"/>
          </a:xfrm>
          <a:prstGeom prst="rect">
            <a:avLst/>
          </a:prstGeom>
        </p:spPr>
        <p:txBody>
          <a:bodyPr wrap="square">
            <a:spAutoFit/>
          </a:bodyPr>
          <a:lstStyle/>
          <a:p>
            <a:r>
              <a:rPr lang="en-US" altLang="zh-TW" b="1" dirty="0" smtClean="0"/>
              <a:t>(end-user license agreement</a:t>
            </a:r>
            <a:r>
              <a:rPr lang="en-US" altLang="zh-TW" dirty="0" smtClean="0"/>
              <a:t>)</a:t>
            </a:r>
            <a:endParaRPr lang="zh-TW" altLang="en-US" dirty="0"/>
          </a:p>
        </p:txBody>
      </p:sp>
      <p:sp>
        <p:nvSpPr>
          <p:cNvPr id="5" name="文字方塊 4"/>
          <p:cNvSpPr txBox="1"/>
          <p:nvPr/>
        </p:nvSpPr>
        <p:spPr>
          <a:xfrm>
            <a:off x="755576" y="5877272"/>
            <a:ext cx="7655622" cy="646331"/>
          </a:xfrm>
          <a:prstGeom prst="rect">
            <a:avLst/>
          </a:prstGeom>
          <a:noFill/>
        </p:spPr>
        <p:txBody>
          <a:bodyPr wrap="none" rtlCol="0">
            <a:spAutoFit/>
          </a:bodyPr>
          <a:lstStyle/>
          <a:p>
            <a:r>
              <a:rPr lang="en-US" altLang="zh-TW" b="1" i="1" dirty="0" smtClean="0">
                <a:solidFill>
                  <a:srgbClr val="0000FF"/>
                </a:solidFill>
              </a:rPr>
              <a:t>PC Branding opportunities was wide open for followers,</a:t>
            </a:r>
          </a:p>
          <a:p>
            <a:r>
              <a:rPr lang="en-US" altLang="zh-TW" b="1" i="1" dirty="0" smtClean="0">
                <a:solidFill>
                  <a:srgbClr val="0000FF"/>
                </a:solidFill>
              </a:rPr>
              <a:t>since Microsoft and Intel only cared for Microsoft and Intel inside, respectively</a:t>
            </a:r>
            <a:endParaRPr lang="zh-TW" altLang="en-US"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Horizont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Role Players of ICT Evolution in Taiwan</a:t>
            </a:r>
            <a:endParaRPr lang="zh-TW" altLang="en-US" dirty="0"/>
          </a:p>
        </p:txBody>
      </p:sp>
      <p:sp>
        <p:nvSpPr>
          <p:cNvPr id="3" name="內容版面配置區 2"/>
          <p:cNvSpPr>
            <a:spLocks noGrp="1"/>
          </p:cNvSpPr>
          <p:nvPr>
            <p:ph idx="1"/>
          </p:nvPr>
        </p:nvSpPr>
        <p:spPr/>
        <p:txBody>
          <a:bodyPr/>
          <a:lstStyle/>
          <a:p>
            <a:r>
              <a:rPr lang="en-US" altLang="zh-TW" dirty="0" smtClean="0"/>
              <a:t>Infrastructure Builder: Government Policy Makers</a:t>
            </a:r>
          </a:p>
          <a:p>
            <a:r>
              <a:rPr lang="en-US" altLang="zh-TW" dirty="0" smtClean="0"/>
              <a:t>Entrepreneurs: Locals mainly + Oversea Returnees  </a:t>
            </a:r>
          </a:p>
          <a:p>
            <a:r>
              <a:rPr lang="en-US" altLang="zh-TW" dirty="0" smtClean="0"/>
              <a:t>Engineers: Locals</a:t>
            </a:r>
          </a:p>
          <a:p>
            <a:r>
              <a:rPr lang="en-US" altLang="zh-TW" dirty="0" smtClean="0"/>
              <a:t>Consumers: US, EU, Japan, China…</a:t>
            </a:r>
          </a:p>
          <a:p>
            <a:r>
              <a:rPr lang="en-US" altLang="zh-TW" dirty="0" smtClean="0"/>
              <a:t>Financiers: Government Fund + Angel Fund + VC + Bank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Government Policy</a:t>
            </a:r>
            <a:endParaRPr lang="zh-TW" altLang="en-US" dirty="0"/>
          </a:p>
        </p:txBody>
      </p:sp>
      <p:sp>
        <p:nvSpPr>
          <p:cNvPr id="3" name="內容版面配置區 2"/>
          <p:cNvSpPr>
            <a:spLocks noGrp="1"/>
          </p:cNvSpPr>
          <p:nvPr>
            <p:ph idx="1"/>
          </p:nvPr>
        </p:nvSpPr>
        <p:spPr/>
        <p:txBody>
          <a:bodyPr>
            <a:normAutofit fontScale="55000" lnSpcReduction="20000"/>
          </a:bodyPr>
          <a:lstStyle/>
          <a:p>
            <a:r>
              <a:rPr lang="en-US" altLang="zh-TW" dirty="0" smtClean="0"/>
              <a:t>Tax Incentives </a:t>
            </a:r>
          </a:p>
          <a:p>
            <a:pPr lvl="1"/>
            <a:r>
              <a:rPr lang="en-US" altLang="zh-TW" dirty="0" smtClean="0"/>
              <a:t>Reward important strategic emerging industries (five-year tax exemption, shareholder investment tax credit) </a:t>
            </a:r>
          </a:p>
          <a:p>
            <a:pPr lvl="1"/>
            <a:r>
              <a:rPr lang="en-US" altLang="zh-TW" dirty="0" smtClean="0"/>
              <a:t>Investment in research and development expenses of the investment tax credit and training expenses deduction </a:t>
            </a:r>
          </a:p>
          <a:p>
            <a:pPr lvl="1"/>
            <a:r>
              <a:rPr lang="en-US" altLang="zh-TW" dirty="0" smtClean="0"/>
              <a:t>Purchase of equipment or technology investment tax credit </a:t>
            </a:r>
          </a:p>
          <a:p>
            <a:r>
              <a:rPr lang="en-US" altLang="zh-TW" dirty="0" smtClean="0"/>
              <a:t>Concessional Financing </a:t>
            </a:r>
          </a:p>
          <a:p>
            <a:pPr lvl="1"/>
            <a:r>
              <a:rPr lang="en-US" altLang="zh-TW" dirty="0" smtClean="0"/>
              <a:t>R &amp; D loans </a:t>
            </a:r>
          </a:p>
          <a:p>
            <a:pPr lvl="1"/>
            <a:r>
              <a:rPr lang="en-US" altLang="zh-TW" dirty="0" smtClean="0"/>
              <a:t>Creative industries preferential loans </a:t>
            </a:r>
          </a:p>
          <a:p>
            <a:pPr lvl="1"/>
            <a:r>
              <a:rPr lang="en-US" altLang="zh-TW" dirty="0" smtClean="0"/>
              <a:t>Concessional financing </a:t>
            </a:r>
          </a:p>
          <a:p>
            <a:r>
              <a:rPr lang="en-US" altLang="zh-TW" dirty="0" smtClean="0"/>
              <a:t>R &amp; D subsidies </a:t>
            </a:r>
          </a:p>
          <a:p>
            <a:pPr lvl="1"/>
            <a:r>
              <a:rPr lang="en-US" altLang="zh-TW" dirty="0" smtClean="0"/>
              <a:t>Leading new product development counseling program </a:t>
            </a:r>
          </a:p>
          <a:p>
            <a:pPr lvl="1"/>
            <a:r>
              <a:rPr lang="en-US" altLang="zh-TW" dirty="0" smtClean="0"/>
              <a:t>Industry lead counseling program</a:t>
            </a:r>
          </a:p>
          <a:p>
            <a:pPr lvl="1"/>
            <a:r>
              <a:rPr lang="en-US" altLang="zh-TW" dirty="0" smtClean="0"/>
              <a:t>Encourage SMEs to develop new technologies to promote the project</a:t>
            </a:r>
          </a:p>
          <a:p>
            <a:r>
              <a:rPr lang="en-US" altLang="zh-TW" dirty="0" smtClean="0"/>
              <a:t>Training </a:t>
            </a:r>
          </a:p>
          <a:p>
            <a:r>
              <a:rPr lang="en-US" altLang="zh-TW" dirty="0" smtClean="0"/>
              <a:t>Land concessions </a:t>
            </a:r>
          </a:p>
          <a:p>
            <a:r>
              <a:rPr lang="en-US" altLang="zh-TW" dirty="0" smtClean="0"/>
              <a:t>Investment barriers excluding</a:t>
            </a:r>
          </a:p>
          <a:p>
            <a:r>
              <a:rPr lang="en-US" altLang="zh-TW" dirty="0" smtClean="0"/>
              <a:t>Free use of stock dividends and tax exempt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Infrastructure</a:t>
            </a:r>
            <a:endParaRPr lang="zh-TW" altLang="en-US" dirty="0"/>
          </a:p>
        </p:txBody>
      </p:sp>
      <p:sp>
        <p:nvSpPr>
          <p:cNvPr id="3" name="內容版面配置區 2"/>
          <p:cNvSpPr>
            <a:spLocks noGrp="1"/>
          </p:cNvSpPr>
          <p:nvPr>
            <p:ph idx="1"/>
          </p:nvPr>
        </p:nvSpPr>
        <p:spPr/>
        <p:txBody>
          <a:bodyPr/>
          <a:lstStyle/>
          <a:p>
            <a:r>
              <a:rPr lang="en-US" altLang="zh-TW" dirty="0" err="1" smtClean="0"/>
              <a:t>Hsinchu</a:t>
            </a:r>
            <a:r>
              <a:rPr lang="en-US" altLang="zh-TW" dirty="0" smtClean="0"/>
              <a:t> Science Park(</a:t>
            </a:r>
            <a:r>
              <a:rPr lang="zh-TW" altLang="en-US" dirty="0" smtClean="0"/>
              <a:t>新竹科學工業園區</a:t>
            </a:r>
            <a:r>
              <a:rPr lang="en-US" altLang="zh-TW" dirty="0" smtClean="0"/>
              <a:t>)</a:t>
            </a:r>
          </a:p>
          <a:p>
            <a:r>
              <a:rPr lang="en-US" altLang="zh-TW" dirty="0" smtClean="0"/>
              <a:t>ITRI(</a:t>
            </a:r>
            <a:r>
              <a:rPr lang="zh-TW" altLang="en-US" dirty="0" smtClean="0"/>
              <a:t>工業技術研究院</a:t>
            </a:r>
            <a:r>
              <a:rPr lang="en-US" altLang="zh-TW" dirty="0" smtClean="0"/>
              <a:t>)</a:t>
            </a:r>
          </a:p>
          <a:p>
            <a:r>
              <a:rPr lang="en-US" altLang="zh-TW" dirty="0" smtClean="0"/>
              <a:t>Universities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Starting with Stories!</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Stories…. To be told</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Why semiconductor foundry business is  sustainable in Taiwan?  </a:t>
            </a:r>
          </a:p>
          <a:p>
            <a:r>
              <a:rPr lang="en-US" altLang="zh-TW" dirty="0" smtClean="0"/>
              <a:t>Why DRAM business is not so sustainable in Taiwan?</a:t>
            </a:r>
          </a:p>
          <a:p>
            <a:r>
              <a:rPr lang="en-US" altLang="zh-TW" dirty="0" smtClean="0"/>
              <a:t>Why LCD business in Taiwan is still not so sustainable?</a:t>
            </a:r>
          </a:p>
          <a:p>
            <a:r>
              <a:rPr lang="en-US" altLang="zh-TW" dirty="0" smtClean="0"/>
              <a:t>UPs and DOWNs from PC branding to mobile device branding</a:t>
            </a:r>
          </a:p>
          <a:p>
            <a:r>
              <a:rPr lang="en-US" altLang="zh-TW" dirty="0" smtClean="0"/>
              <a:t>OEM/ODM/EMS stories</a:t>
            </a:r>
          </a:p>
          <a:p>
            <a:r>
              <a:rPr lang="en-US" altLang="zh-TW" dirty="0" smtClean="0"/>
              <a:t>…and your stories to be addressed?</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in)">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Taiwan ICT Business Model and </a:t>
            </a:r>
            <a:br>
              <a:rPr lang="en-US" altLang="zh-TW" dirty="0" smtClean="0"/>
            </a:br>
            <a:r>
              <a:rPr lang="en-US" altLang="zh-TW" dirty="0" smtClean="0"/>
              <a:t>Successful Factors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Decouple and De-integrated semiconductor business trend: Pure play foundry </a:t>
            </a:r>
            <a:r>
              <a:rPr lang="en-US" altLang="zh-TW" dirty="0" err="1" smtClean="0"/>
              <a:t>vs</a:t>
            </a:r>
            <a:r>
              <a:rPr lang="en-US" altLang="zh-TW" dirty="0" smtClean="0"/>
              <a:t> IDM</a:t>
            </a:r>
          </a:p>
          <a:p>
            <a:r>
              <a:rPr lang="en-US" altLang="zh-TW" dirty="0" smtClean="0"/>
              <a:t>Market and Product Granularity </a:t>
            </a:r>
            <a:r>
              <a:rPr lang="en-US" altLang="zh-TW" dirty="0" err="1" smtClean="0"/>
              <a:t>vs</a:t>
            </a:r>
            <a:r>
              <a:rPr lang="en-US" altLang="zh-TW" dirty="0" smtClean="0"/>
              <a:t> Singular</a:t>
            </a:r>
          </a:p>
          <a:p>
            <a:r>
              <a:rPr lang="en-US" altLang="zh-TW" dirty="0" smtClean="0"/>
              <a:t>Patient Capital(Financial Capital) </a:t>
            </a:r>
            <a:r>
              <a:rPr lang="en-US" altLang="zh-TW" dirty="0" err="1" smtClean="0"/>
              <a:t>vs</a:t>
            </a:r>
            <a:r>
              <a:rPr lang="en-US" altLang="zh-TW" dirty="0" smtClean="0"/>
              <a:t> Production Capital</a:t>
            </a:r>
          </a:p>
          <a:p>
            <a:r>
              <a:rPr lang="en-US" altLang="zh-TW" dirty="0" smtClean="0"/>
              <a:t>Government Policy</a:t>
            </a:r>
          </a:p>
          <a:p>
            <a:r>
              <a:rPr lang="en-US" altLang="zh-TW" dirty="0" smtClean="0"/>
              <a:t>Domestic strength (engineering, education, culture, work ethics etc.)</a:t>
            </a:r>
          </a:p>
          <a:p>
            <a:r>
              <a:rPr lang="en-US" altLang="zh-TW" dirty="0" smtClean="0"/>
              <a:t>Others…..</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heckerboard(across)">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The High-Tech Ecosystem </a:t>
            </a:r>
            <a:endParaRPr lang="zh-TW" altLang="en-US" sz="3600" dirty="0"/>
          </a:p>
        </p:txBody>
      </p:sp>
      <p:sp>
        <p:nvSpPr>
          <p:cNvPr id="3" name="投影片編號版面配置區 2"/>
          <p:cNvSpPr>
            <a:spLocks noGrp="1"/>
          </p:cNvSpPr>
          <p:nvPr>
            <p:ph type="sldNum" sz="quarter" idx="12"/>
          </p:nvPr>
        </p:nvSpPr>
        <p:spPr/>
        <p:txBody>
          <a:bodyPr/>
          <a:lstStyle/>
          <a:p>
            <a:pPr>
              <a:defRPr/>
            </a:pPr>
            <a:fld id="{EC55BF54-774B-4577-B3ED-B7F8DB86B2D9}" type="slidenum">
              <a:rPr lang="en-US" altLang="zh-TW" smtClean="0"/>
              <a:pPr>
                <a:defRPr/>
              </a:pPr>
              <a:t>18</a:t>
            </a:fld>
            <a:endParaRPr lang="en-US" altLang="zh-TW"/>
          </a:p>
        </p:txBody>
      </p:sp>
      <p:pic>
        <p:nvPicPr>
          <p:cNvPr id="256002" name="Picture 2"/>
          <p:cNvPicPr>
            <a:picLocks noChangeAspect="1" noChangeArrowheads="1"/>
          </p:cNvPicPr>
          <p:nvPr/>
        </p:nvPicPr>
        <p:blipFill>
          <a:blip r:embed="rId2" cstate="print"/>
          <a:srcRect/>
          <a:stretch>
            <a:fillRect/>
          </a:stretch>
        </p:blipFill>
        <p:spPr bwMode="auto">
          <a:xfrm>
            <a:off x="323528" y="1340768"/>
            <a:ext cx="8496944" cy="5268590"/>
          </a:xfrm>
          <a:prstGeom prst="rect">
            <a:avLst/>
          </a:prstGeom>
          <a:noFill/>
          <a:ln w="9525">
            <a:noFill/>
            <a:miter lim="800000"/>
            <a:headEnd/>
            <a:tailEnd/>
          </a:ln>
        </p:spPr>
      </p:pic>
      <p:sp>
        <p:nvSpPr>
          <p:cNvPr id="5" name="文字方塊 4"/>
          <p:cNvSpPr txBox="1"/>
          <p:nvPr/>
        </p:nvSpPr>
        <p:spPr>
          <a:xfrm>
            <a:off x="323528" y="1196752"/>
            <a:ext cx="7776864" cy="830997"/>
          </a:xfrm>
          <a:prstGeom prst="rect">
            <a:avLst/>
          </a:prstGeom>
          <a:noFill/>
        </p:spPr>
        <p:txBody>
          <a:bodyPr wrap="square" rtlCol="0">
            <a:spAutoFit/>
          </a:bodyPr>
          <a:lstStyle/>
          <a:p>
            <a:r>
              <a:rPr lang="en-US" altLang="zh-TW" sz="2400" b="1" i="1" dirty="0" smtClean="0">
                <a:solidFill>
                  <a:srgbClr val="FF0000"/>
                </a:solidFill>
              </a:rPr>
              <a:t>It’s obvious now, but not so obvious in the past, and how about in the future</a:t>
            </a:r>
            <a:endParaRPr lang="zh-TW" altLang="en-US" sz="2400" b="1" i="1" dirty="0">
              <a:solidFill>
                <a:srgbClr val="FF0000"/>
              </a:solidFill>
            </a:endParaRPr>
          </a:p>
        </p:txBody>
      </p:sp>
      <p:sp>
        <p:nvSpPr>
          <p:cNvPr id="6" name="文字方塊 5"/>
          <p:cNvSpPr txBox="1"/>
          <p:nvPr/>
        </p:nvSpPr>
        <p:spPr>
          <a:xfrm>
            <a:off x="323528" y="5949280"/>
            <a:ext cx="4406976" cy="369332"/>
          </a:xfrm>
          <a:prstGeom prst="rect">
            <a:avLst/>
          </a:prstGeom>
          <a:noFill/>
        </p:spPr>
        <p:txBody>
          <a:bodyPr wrap="none" rtlCol="0">
            <a:spAutoFit/>
          </a:bodyPr>
          <a:lstStyle/>
          <a:p>
            <a:r>
              <a:rPr lang="en-US" altLang="zh-TW" b="1" dirty="0" smtClean="0">
                <a:solidFill>
                  <a:srgbClr val="0000FF"/>
                </a:solidFill>
              </a:rPr>
              <a:t>Vertical integration </a:t>
            </a:r>
            <a:r>
              <a:rPr lang="en-US" altLang="zh-TW" b="1" dirty="0" err="1" smtClean="0">
                <a:solidFill>
                  <a:srgbClr val="0000FF"/>
                </a:solidFill>
              </a:rPr>
              <a:t>vs</a:t>
            </a:r>
            <a:r>
              <a:rPr lang="en-US" altLang="zh-TW" b="1" dirty="0" smtClean="0">
                <a:solidFill>
                  <a:srgbClr val="0000FF"/>
                </a:solidFill>
              </a:rPr>
              <a:t> Horizontal integration</a:t>
            </a:r>
            <a:endParaRPr lang="zh-TW" altLang="en-US" b="1" dirty="0">
              <a:solidFill>
                <a:srgbClr val="0000FF"/>
              </a:solidFill>
            </a:endParaRPr>
          </a:p>
        </p:txBody>
      </p:sp>
      <p:sp>
        <p:nvSpPr>
          <p:cNvPr id="8" name="文字方塊 7"/>
          <p:cNvSpPr txBox="1"/>
          <p:nvPr/>
        </p:nvSpPr>
        <p:spPr>
          <a:xfrm>
            <a:off x="323528" y="5589240"/>
            <a:ext cx="2960169" cy="369332"/>
          </a:xfrm>
          <a:prstGeom prst="rect">
            <a:avLst/>
          </a:prstGeom>
          <a:noFill/>
        </p:spPr>
        <p:txBody>
          <a:bodyPr wrap="none" rtlCol="0">
            <a:spAutoFit/>
          </a:bodyPr>
          <a:lstStyle/>
          <a:p>
            <a:r>
              <a:rPr lang="en-US" altLang="zh-TW" b="1" dirty="0" err="1" smtClean="0">
                <a:solidFill>
                  <a:srgbClr val="0000FF"/>
                </a:solidFill>
              </a:rPr>
              <a:t>Dis</a:t>
            </a:r>
            <a:r>
              <a:rPr lang="en-US" altLang="zh-TW" b="1" dirty="0" smtClean="0">
                <a:solidFill>
                  <a:srgbClr val="0000FF"/>
                </a:solidFill>
              </a:rPr>
              <a:t>-integration </a:t>
            </a:r>
            <a:r>
              <a:rPr lang="en-US" altLang="zh-TW" b="1" dirty="0" err="1" smtClean="0">
                <a:solidFill>
                  <a:srgbClr val="0000FF"/>
                </a:solidFill>
              </a:rPr>
              <a:t>vs</a:t>
            </a:r>
            <a:r>
              <a:rPr lang="en-US" altLang="zh-TW" b="1" dirty="0" smtClean="0">
                <a:solidFill>
                  <a:srgbClr val="0000FF"/>
                </a:solidFill>
              </a:rPr>
              <a:t> Integration</a:t>
            </a:r>
            <a:endParaRPr lang="zh-TW" altLang="en-US" b="1" dirty="0">
              <a:solidFill>
                <a:srgbClr val="0000FF"/>
              </a:solidFill>
            </a:endParaRPr>
          </a:p>
        </p:txBody>
      </p:sp>
      <p:sp>
        <p:nvSpPr>
          <p:cNvPr id="9" name="文字方塊 8"/>
          <p:cNvSpPr txBox="1"/>
          <p:nvPr/>
        </p:nvSpPr>
        <p:spPr>
          <a:xfrm>
            <a:off x="4716016" y="6093296"/>
            <a:ext cx="4279698" cy="369332"/>
          </a:xfrm>
          <a:prstGeom prst="rect">
            <a:avLst/>
          </a:prstGeom>
          <a:noFill/>
        </p:spPr>
        <p:txBody>
          <a:bodyPr wrap="none" rtlCol="0">
            <a:spAutoFit/>
          </a:bodyPr>
          <a:lstStyle/>
          <a:p>
            <a:r>
              <a:rPr lang="en-US" altLang="zh-TW" b="1" dirty="0" smtClean="0">
                <a:solidFill>
                  <a:srgbClr val="0000FF"/>
                </a:solidFill>
              </a:rPr>
              <a:t>Value Creation and Value Chain Integration</a:t>
            </a:r>
            <a:endParaRPr lang="zh-TW" alt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6002"/>
                                        </p:tgtEl>
                                        <p:attrNameLst>
                                          <p:attrName>style.visibility</p:attrName>
                                        </p:attrNameLst>
                                      </p:cBhvr>
                                      <p:to>
                                        <p:strVal val="visible"/>
                                      </p:to>
                                    </p:set>
                                    <p:animEffect transition="in" filter="blinds(horizontal)">
                                      <p:cBhvr>
                                        <p:cTn id="12" dur="500"/>
                                        <p:tgtEl>
                                          <p:spTgt spid="2560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1143000"/>
          </a:xfrm>
        </p:spPr>
        <p:txBody>
          <a:bodyPr/>
          <a:lstStyle/>
          <a:p>
            <a:r>
              <a:rPr lang="en-US" altLang="zh-TW" sz="3600" dirty="0" smtClean="0"/>
              <a:t>Technical Standards for PCs </a:t>
            </a:r>
            <a:endParaRPr lang="zh-TW" altLang="en-US" sz="3600" dirty="0"/>
          </a:p>
        </p:txBody>
      </p:sp>
      <p:sp>
        <p:nvSpPr>
          <p:cNvPr id="3" name="投影片編號版面配置區 2"/>
          <p:cNvSpPr>
            <a:spLocks noGrp="1"/>
          </p:cNvSpPr>
          <p:nvPr>
            <p:ph type="sldNum" sz="quarter" idx="12"/>
          </p:nvPr>
        </p:nvSpPr>
        <p:spPr/>
        <p:txBody>
          <a:bodyPr/>
          <a:lstStyle/>
          <a:p>
            <a:pPr>
              <a:defRPr/>
            </a:pPr>
            <a:fld id="{EC55BF54-774B-4577-B3ED-B7F8DB86B2D9}" type="slidenum">
              <a:rPr lang="en-US" altLang="zh-TW" smtClean="0"/>
              <a:pPr>
                <a:defRPr/>
              </a:pPr>
              <a:t>19</a:t>
            </a:fld>
            <a:endParaRPr lang="en-US" altLang="zh-TW"/>
          </a:p>
        </p:txBody>
      </p:sp>
      <p:pic>
        <p:nvPicPr>
          <p:cNvPr id="4" name="Picture 3" descr="47_324880_la_07_01"/>
          <p:cNvPicPr>
            <a:picLocks noChangeAspect="1" noChangeArrowheads="1"/>
          </p:cNvPicPr>
          <p:nvPr/>
        </p:nvPicPr>
        <p:blipFill>
          <a:blip r:embed="rId2" cstate="print"/>
          <a:srcRect/>
          <a:stretch>
            <a:fillRect/>
          </a:stretch>
        </p:blipFill>
        <p:spPr bwMode="auto">
          <a:xfrm>
            <a:off x="629562" y="1214754"/>
            <a:ext cx="7848600" cy="5328591"/>
          </a:xfrm>
          <a:prstGeom prst="rect">
            <a:avLst/>
          </a:prstGeom>
          <a:noFill/>
          <a:ln w="12700">
            <a:noFill/>
            <a:miter lim="800000"/>
            <a:headEnd/>
            <a:tailEnd/>
          </a:ln>
        </p:spPr>
      </p:pic>
      <p:sp>
        <p:nvSpPr>
          <p:cNvPr id="5" name="文字方塊 4"/>
          <p:cNvSpPr txBox="1"/>
          <p:nvPr/>
        </p:nvSpPr>
        <p:spPr>
          <a:xfrm>
            <a:off x="0" y="1196752"/>
            <a:ext cx="4288353" cy="369332"/>
          </a:xfrm>
          <a:prstGeom prst="rect">
            <a:avLst/>
          </a:prstGeom>
          <a:noFill/>
        </p:spPr>
        <p:txBody>
          <a:bodyPr wrap="none" rtlCol="0">
            <a:spAutoFit/>
          </a:bodyPr>
          <a:lstStyle/>
          <a:p>
            <a:r>
              <a:rPr lang="en-US" altLang="zh-TW" dirty="0" smtClean="0"/>
              <a:t>Apple adopt no-standard for PC device </a:t>
            </a:r>
            <a:endParaRPr lang="zh-TW" altLang="en-US" dirty="0"/>
          </a:p>
        </p:txBody>
      </p:sp>
      <p:sp>
        <p:nvSpPr>
          <p:cNvPr id="6" name="文字方塊 5"/>
          <p:cNvSpPr txBox="1"/>
          <p:nvPr/>
        </p:nvSpPr>
        <p:spPr>
          <a:xfrm>
            <a:off x="1115616" y="6165304"/>
            <a:ext cx="3351430" cy="461665"/>
          </a:xfrm>
          <a:prstGeom prst="rect">
            <a:avLst/>
          </a:prstGeom>
          <a:noFill/>
        </p:spPr>
        <p:txBody>
          <a:bodyPr wrap="none" rtlCol="0">
            <a:spAutoFit/>
          </a:bodyPr>
          <a:lstStyle/>
          <a:p>
            <a:r>
              <a:rPr lang="en-US" altLang="zh-TW" sz="2400" b="1" i="1" dirty="0" smtClean="0">
                <a:solidFill>
                  <a:srgbClr val="FF0000"/>
                </a:solidFill>
              </a:rPr>
              <a:t>Is standard good or bad?</a:t>
            </a:r>
            <a:endParaRPr lang="zh-TW" altLang="en-US" sz="24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23825" y="385763"/>
            <a:ext cx="8896350" cy="60864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Why DRAM/LCD industries are not so sustainable in Taiwan!</a:t>
            </a:r>
            <a:endParaRPr lang="zh-TW"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idx="4294967295"/>
          </p:nvPr>
        </p:nvSpPr>
        <p:spPr>
          <a:xfrm>
            <a:off x="457200" y="274638"/>
            <a:ext cx="8229600" cy="778098"/>
          </a:xfrm>
        </p:spPr>
        <p:txBody>
          <a:bodyPr>
            <a:normAutofit/>
          </a:bodyPr>
          <a:lstStyle/>
          <a:p>
            <a:pPr eaLnBrk="1" hangingPunct="1"/>
            <a:r>
              <a:rPr lang="en-US" altLang="zh-TW" sz="4000" dirty="0" smtClean="0"/>
              <a:t>DRAM/LCD Crystal Cycle (Dizziness?)</a:t>
            </a:r>
          </a:p>
        </p:txBody>
      </p:sp>
      <p:pic>
        <p:nvPicPr>
          <p:cNvPr id="6149" name="Picture 5"/>
          <p:cNvPicPr>
            <a:picLocks noChangeAspect="1" noChangeArrowheads="1"/>
          </p:cNvPicPr>
          <p:nvPr/>
        </p:nvPicPr>
        <p:blipFill>
          <a:blip r:embed="rId2" cstate="print"/>
          <a:srcRect/>
          <a:stretch>
            <a:fillRect/>
          </a:stretch>
        </p:blipFill>
        <p:spPr bwMode="auto">
          <a:xfrm>
            <a:off x="1285875" y="1433513"/>
            <a:ext cx="6191250" cy="4902200"/>
          </a:xfrm>
          <a:prstGeom prst="rect">
            <a:avLst/>
          </a:prstGeom>
          <a:noFill/>
          <a:ln w="9525">
            <a:noFill/>
            <a:miter lim="800000"/>
            <a:headEnd/>
            <a:tailEnd/>
          </a:ln>
        </p:spPr>
      </p:pic>
      <p:sp>
        <p:nvSpPr>
          <p:cNvPr id="6150" name="Rectangle 6"/>
          <p:cNvSpPr>
            <a:spLocks noChangeArrowheads="1"/>
          </p:cNvSpPr>
          <p:nvPr/>
        </p:nvSpPr>
        <p:spPr bwMode="auto">
          <a:xfrm>
            <a:off x="4067944" y="3645024"/>
            <a:ext cx="649288" cy="360610"/>
          </a:xfrm>
          <a:prstGeom prst="rect">
            <a:avLst/>
          </a:prstGeom>
          <a:solidFill>
            <a:schemeClr val="accent1"/>
          </a:solidFill>
          <a:ln w="9525">
            <a:solidFill>
              <a:schemeClr val="tx1"/>
            </a:solidFill>
            <a:miter lim="800000"/>
            <a:headEnd/>
            <a:tailEnd/>
          </a:ln>
        </p:spPr>
        <p:txBody>
          <a:bodyPr wrap="none" anchor="ctr"/>
          <a:lstStyle/>
          <a:p>
            <a:pPr algn="ctr" eaLnBrk="1" hangingPunct="1">
              <a:lnSpc>
                <a:spcPct val="100000"/>
              </a:lnSpc>
              <a:spcBef>
                <a:spcPct val="0"/>
              </a:spcBef>
              <a:buFontTx/>
              <a:buNone/>
            </a:pPr>
            <a:endParaRPr lang="en-US" altLang="zh-TW" sz="1200" b="1" dirty="0" smtClean="0">
              <a:latin typeface="Times New Roman" pitchFamily="18" charset="0"/>
            </a:endParaRPr>
          </a:p>
          <a:p>
            <a:pPr algn="ctr" eaLnBrk="1" hangingPunct="1">
              <a:lnSpc>
                <a:spcPct val="100000"/>
              </a:lnSpc>
              <a:spcBef>
                <a:spcPct val="0"/>
              </a:spcBef>
              <a:buFontTx/>
              <a:buNone/>
            </a:pPr>
            <a:r>
              <a:rPr lang="en-US" altLang="zh-TW" sz="1200" b="1" dirty="0" smtClean="0">
                <a:latin typeface="Times New Roman" pitchFamily="18" charset="0"/>
              </a:rPr>
              <a:t>DRAM</a:t>
            </a:r>
          </a:p>
          <a:p>
            <a:pPr algn="ctr" eaLnBrk="1" hangingPunct="1">
              <a:lnSpc>
                <a:spcPct val="100000"/>
              </a:lnSpc>
              <a:spcBef>
                <a:spcPct val="0"/>
              </a:spcBef>
              <a:buFontTx/>
              <a:buNone/>
            </a:pPr>
            <a:r>
              <a:rPr lang="en-US" altLang="zh-TW" sz="1200" b="1" dirty="0" smtClean="0">
                <a:latin typeface="Times New Roman" pitchFamily="18" charset="0"/>
              </a:rPr>
              <a:t>/LCD</a:t>
            </a:r>
            <a:endParaRPr lang="en-US" altLang="zh-TW" sz="1200" b="1" dirty="0">
              <a:latin typeface="Times New Roman" pitchFamily="18" charset="0"/>
            </a:endParaRPr>
          </a:p>
          <a:p>
            <a:pPr algn="ctr" eaLnBrk="1" hangingPunct="1">
              <a:lnSpc>
                <a:spcPct val="100000"/>
              </a:lnSpc>
              <a:spcBef>
                <a:spcPct val="0"/>
              </a:spcBef>
              <a:buFontTx/>
              <a:buNone/>
            </a:pPr>
            <a:endParaRPr lang="en-US" altLang="zh-TW" sz="1200" b="1" dirty="0">
              <a:latin typeface="Times New Roman" pitchFamily="18" charset="0"/>
            </a:endParaRPr>
          </a:p>
        </p:txBody>
      </p:sp>
      <p:sp>
        <p:nvSpPr>
          <p:cNvPr id="6151" name="Arc 7"/>
          <p:cNvSpPr>
            <a:spLocks/>
          </p:cNvSpPr>
          <p:nvPr/>
        </p:nvSpPr>
        <p:spPr bwMode="auto">
          <a:xfrm>
            <a:off x="5364163" y="2276475"/>
            <a:ext cx="647700" cy="792163"/>
          </a:xfrm>
          <a:custGeom>
            <a:avLst/>
            <a:gdLst>
              <a:gd name="T0" fmla="*/ 0 w 21600"/>
              <a:gd name="T1" fmla="*/ 0 h 21600"/>
              <a:gd name="T2" fmla="*/ 647700 w 21600"/>
              <a:gd name="T3" fmla="*/ 792163 h 21600"/>
              <a:gd name="T4" fmla="*/ 0 w 21600"/>
              <a:gd name="T5" fmla="*/ 79216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zh-TW" altLang="en-US"/>
          </a:p>
        </p:txBody>
      </p:sp>
      <p:sp>
        <p:nvSpPr>
          <p:cNvPr id="6152" name="Arc 8"/>
          <p:cNvSpPr>
            <a:spLocks/>
          </p:cNvSpPr>
          <p:nvPr/>
        </p:nvSpPr>
        <p:spPr bwMode="auto">
          <a:xfrm>
            <a:off x="6011863" y="3068638"/>
            <a:ext cx="73025" cy="1368425"/>
          </a:xfrm>
          <a:custGeom>
            <a:avLst/>
            <a:gdLst>
              <a:gd name="T0" fmla="*/ 0 w 21600"/>
              <a:gd name="T1" fmla="*/ 0 h 21600"/>
              <a:gd name="T2" fmla="*/ 73025 w 21600"/>
              <a:gd name="T3" fmla="*/ 1368425 h 21600"/>
              <a:gd name="T4" fmla="*/ 0 w 21600"/>
              <a:gd name="T5" fmla="*/ 13684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p:spPr>
        <p:txBody>
          <a:bodyPr wrap="none" anchor="ctr"/>
          <a:lstStyle/>
          <a:p>
            <a:endParaRPr lang="zh-TW" altLang="en-US"/>
          </a:p>
        </p:txBody>
      </p:sp>
      <p:sp>
        <p:nvSpPr>
          <p:cNvPr id="6153" name="Line 9"/>
          <p:cNvSpPr>
            <a:spLocks noChangeShapeType="1"/>
          </p:cNvSpPr>
          <p:nvPr/>
        </p:nvSpPr>
        <p:spPr bwMode="auto">
          <a:xfrm flipH="1">
            <a:off x="5076825" y="4437063"/>
            <a:ext cx="1008063" cy="1008062"/>
          </a:xfrm>
          <a:prstGeom prst="line">
            <a:avLst/>
          </a:prstGeom>
          <a:noFill/>
          <a:ln w="9525">
            <a:solidFill>
              <a:schemeClr val="tx1"/>
            </a:solidFill>
            <a:round/>
            <a:headEnd/>
            <a:tailEnd/>
          </a:ln>
        </p:spPr>
        <p:txBody>
          <a:bodyPr/>
          <a:lstStyle/>
          <a:p>
            <a:endParaRPr lang="zh-TW" altLang="en-US"/>
          </a:p>
        </p:txBody>
      </p:sp>
      <p:sp>
        <p:nvSpPr>
          <p:cNvPr id="6154" name="Line 10"/>
          <p:cNvSpPr>
            <a:spLocks noChangeShapeType="1"/>
          </p:cNvSpPr>
          <p:nvPr/>
        </p:nvSpPr>
        <p:spPr bwMode="auto">
          <a:xfrm flipH="1">
            <a:off x="3635375" y="5445125"/>
            <a:ext cx="1441450" cy="71438"/>
          </a:xfrm>
          <a:prstGeom prst="line">
            <a:avLst/>
          </a:prstGeom>
          <a:noFill/>
          <a:ln w="9525">
            <a:solidFill>
              <a:schemeClr val="tx1"/>
            </a:solidFill>
            <a:round/>
            <a:headEnd/>
            <a:tailEnd/>
          </a:ln>
        </p:spPr>
        <p:txBody>
          <a:bodyPr/>
          <a:lstStyle/>
          <a:p>
            <a:endParaRPr lang="zh-TW" altLang="en-US"/>
          </a:p>
        </p:txBody>
      </p:sp>
      <p:sp>
        <p:nvSpPr>
          <p:cNvPr id="6155" name="Line 11"/>
          <p:cNvSpPr>
            <a:spLocks noChangeShapeType="1"/>
          </p:cNvSpPr>
          <p:nvPr/>
        </p:nvSpPr>
        <p:spPr bwMode="auto">
          <a:xfrm flipH="1" flipV="1">
            <a:off x="2555875" y="4508500"/>
            <a:ext cx="1008063" cy="1008063"/>
          </a:xfrm>
          <a:prstGeom prst="line">
            <a:avLst/>
          </a:prstGeom>
          <a:noFill/>
          <a:ln w="9525">
            <a:solidFill>
              <a:schemeClr val="tx1"/>
            </a:solidFill>
            <a:round/>
            <a:headEnd/>
            <a:tailEnd/>
          </a:ln>
        </p:spPr>
        <p:txBody>
          <a:bodyPr/>
          <a:lstStyle/>
          <a:p>
            <a:endParaRPr lang="zh-TW" altLang="en-US"/>
          </a:p>
        </p:txBody>
      </p:sp>
      <p:sp>
        <p:nvSpPr>
          <p:cNvPr id="6156" name="Line 12"/>
          <p:cNvSpPr>
            <a:spLocks noChangeShapeType="1"/>
          </p:cNvSpPr>
          <p:nvPr/>
        </p:nvSpPr>
        <p:spPr bwMode="auto">
          <a:xfrm flipV="1">
            <a:off x="2555875" y="3068638"/>
            <a:ext cx="0" cy="1368425"/>
          </a:xfrm>
          <a:prstGeom prst="line">
            <a:avLst/>
          </a:prstGeom>
          <a:noFill/>
          <a:ln w="9525">
            <a:solidFill>
              <a:schemeClr val="tx1"/>
            </a:solidFill>
            <a:round/>
            <a:headEnd/>
            <a:tailEnd/>
          </a:ln>
        </p:spPr>
        <p:txBody>
          <a:bodyPr/>
          <a:lstStyle/>
          <a:p>
            <a:endParaRPr lang="zh-TW" altLang="en-US"/>
          </a:p>
        </p:txBody>
      </p:sp>
      <p:sp>
        <p:nvSpPr>
          <p:cNvPr id="6157" name="Line 13"/>
          <p:cNvSpPr>
            <a:spLocks noChangeShapeType="1"/>
          </p:cNvSpPr>
          <p:nvPr/>
        </p:nvSpPr>
        <p:spPr bwMode="auto">
          <a:xfrm flipV="1">
            <a:off x="2555875" y="1773238"/>
            <a:ext cx="936625" cy="1223962"/>
          </a:xfrm>
          <a:prstGeom prst="line">
            <a:avLst/>
          </a:prstGeom>
          <a:noFill/>
          <a:ln w="9525">
            <a:solidFill>
              <a:schemeClr val="tx1"/>
            </a:solidFill>
            <a:round/>
            <a:headEnd/>
            <a:tailEnd/>
          </a:ln>
        </p:spPr>
        <p:txBody>
          <a:bodyPr/>
          <a:lstStyle/>
          <a:p>
            <a:endParaRPr lang="zh-TW" altLang="en-US"/>
          </a:p>
        </p:txBody>
      </p:sp>
      <p:sp>
        <p:nvSpPr>
          <p:cNvPr id="6158" name="Line 14"/>
          <p:cNvSpPr>
            <a:spLocks noChangeShapeType="1"/>
          </p:cNvSpPr>
          <p:nvPr/>
        </p:nvSpPr>
        <p:spPr bwMode="auto">
          <a:xfrm>
            <a:off x="3563938" y="1700213"/>
            <a:ext cx="1584325" cy="73025"/>
          </a:xfrm>
          <a:prstGeom prst="line">
            <a:avLst/>
          </a:prstGeom>
          <a:noFill/>
          <a:ln w="9525">
            <a:solidFill>
              <a:schemeClr val="tx1"/>
            </a:solidFill>
            <a:round/>
            <a:headEnd/>
            <a:tailEnd/>
          </a:ln>
        </p:spPr>
        <p:txBody>
          <a:bodyPr/>
          <a:lstStyle/>
          <a:p>
            <a:endParaRPr lang="zh-TW" altLang="en-US"/>
          </a:p>
        </p:txBody>
      </p:sp>
      <p:sp>
        <p:nvSpPr>
          <p:cNvPr id="6159" name="Line 15"/>
          <p:cNvSpPr>
            <a:spLocks noChangeShapeType="1"/>
          </p:cNvSpPr>
          <p:nvPr/>
        </p:nvSpPr>
        <p:spPr bwMode="auto">
          <a:xfrm>
            <a:off x="5148263" y="1773238"/>
            <a:ext cx="1295400" cy="1079500"/>
          </a:xfrm>
          <a:prstGeom prst="line">
            <a:avLst/>
          </a:prstGeom>
          <a:noFill/>
          <a:ln w="9525">
            <a:solidFill>
              <a:schemeClr val="tx1"/>
            </a:solidFill>
            <a:round/>
            <a:headEnd/>
            <a:tailEnd/>
          </a:ln>
        </p:spPr>
        <p:txBody>
          <a:bodyPr/>
          <a:lstStyle/>
          <a:p>
            <a:endParaRPr lang="zh-TW" altLang="en-US"/>
          </a:p>
        </p:txBody>
      </p:sp>
      <p:sp>
        <p:nvSpPr>
          <p:cNvPr id="6160" name="Line 16"/>
          <p:cNvSpPr>
            <a:spLocks noChangeShapeType="1"/>
          </p:cNvSpPr>
          <p:nvPr/>
        </p:nvSpPr>
        <p:spPr bwMode="auto">
          <a:xfrm flipH="1">
            <a:off x="6372225" y="2852738"/>
            <a:ext cx="71438" cy="1728787"/>
          </a:xfrm>
          <a:prstGeom prst="line">
            <a:avLst/>
          </a:prstGeom>
          <a:noFill/>
          <a:ln w="9525">
            <a:solidFill>
              <a:schemeClr val="tx1"/>
            </a:solidFill>
            <a:round/>
            <a:headEnd/>
            <a:tailEnd/>
          </a:ln>
        </p:spPr>
        <p:txBody>
          <a:bodyPr/>
          <a:lstStyle/>
          <a:p>
            <a:endParaRPr lang="zh-TW" altLang="en-US"/>
          </a:p>
        </p:txBody>
      </p:sp>
      <p:sp>
        <p:nvSpPr>
          <p:cNvPr id="6161" name="Text Box 17"/>
          <p:cNvSpPr txBox="1">
            <a:spLocks noChangeArrowheads="1"/>
          </p:cNvSpPr>
          <p:nvPr/>
        </p:nvSpPr>
        <p:spPr bwMode="auto">
          <a:xfrm>
            <a:off x="5292725" y="2349500"/>
            <a:ext cx="735013"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2004-2005</a:t>
            </a:r>
          </a:p>
        </p:txBody>
      </p:sp>
      <p:sp>
        <p:nvSpPr>
          <p:cNvPr id="6162" name="Text Box 18"/>
          <p:cNvSpPr txBox="1">
            <a:spLocks noChangeArrowheads="1"/>
          </p:cNvSpPr>
          <p:nvPr/>
        </p:nvSpPr>
        <p:spPr bwMode="auto">
          <a:xfrm>
            <a:off x="5867400" y="350043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2005</a:t>
            </a:r>
          </a:p>
        </p:txBody>
      </p:sp>
      <p:sp>
        <p:nvSpPr>
          <p:cNvPr id="6163" name="Text Box 19"/>
          <p:cNvSpPr txBox="1">
            <a:spLocks noChangeArrowheads="1"/>
          </p:cNvSpPr>
          <p:nvPr/>
        </p:nvSpPr>
        <p:spPr bwMode="auto">
          <a:xfrm>
            <a:off x="5435600" y="47974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2006</a:t>
            </a:r>
          </a:p>
        </p:txBody>
      </p:sp>
      <p:sp>
        <p:nvSpPr>
          <p:cNvPr id="6164" name="Text Box 20"/>
          <p:cNvSpPr txBox="1">
            <a:spLocks noChangeArrowheads="1"/>
          </p:cNvSpPr>
          <p:nvPr/>
        </p:nvSpPr>
        <p:spPr bwMode="auto">
          <a:xfrm>
            <a:off x="4211638" y="537368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2007</a:t>
            </a:r>
          </a:p>
        </p:txBody>
      </p:sp>
      <p:sp>
        <p:nvSpPr>
          <p:cNvPr id="6165" name="Text Box 21"/>
          <p:cNvSpPr txBox="1">
            <a:spLocks noChangeArrowheads="1"/>
          </p:cNvSpPr>
          <p:nvPr/>
        </p:nvSpPr>
        <p:spPr bwMode="auto">
          <a:xfrm>
            <a:off x="2843213" y="486886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2008</a:t>
            </a:r>
          </a:p>
        </p:txBody>
      </p:sp>
      <p:sp>
        <p:nvSpPr>
          <p:cNvPr id="6166" name="Text Box 22"/>
          <p:cNvSpPr txBox="1">
            <a:spLocks noChangeArrowheads="1"/>
          </p:cNvSpPr>
          <p:nvPr/>
        </p:nvSpPr>
        <p:spPr bwMode="auto">
          <a:xfrm>
            <a:off x="2268538" y="3429000"/>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2009</a:t>
            </a:r>
          </a:p>
        </p:txBody>
      </p:sp>
      <p:sp>
        <p:nvSpPr>
          <p:cNvPr id="6167" name="Text Box 23"/>
          <p:cNvSpPr txBox="1">
            <a:spLocks noChangeArrowheads="1"/>
          </p:cNvSpPr>
          <p:nvPr/>
        </p:nvSpPr>
        <p:spPr bwMode="auto">
          <a:xfrm>
            <a:off x="2987675" y="191611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2010</a:t>
            </a:r>
          </a:p>
        </p:txBody>
      </p:sp>
      <p:sp>
        <p:nvSpPr>
          <p:cNvPr id="6168" name="Text Box 24"/>
          <p:cNvSpPr txBox="1">
            <a:spLocks noChangeArrowheads="1"/>
          </p:cNvSpPr>
          <p:nvPr/>
        </p:nvSpPr>
        <p:spPr bwMode="auto">
          <a:xfrm>
            <a:off x="4500563" y="162877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2011</a:t>
            </a:r>
          </a:p>
        </p:txBody>
      </p:sp>
      <p:sp>
        <p:nvSpPr>
          <p:cNvPr id="6169" name="Text Box 25"/>
          <p:cNvSpPr txBox="1">
            <a:spLocks noChangeArrowheads="1"/>
          </p:cNvSpPr>
          <p:nvPr/>
        </p:nvSpPr>
        <p:spPr bwMode="auto">
          <a:xfrm>
            <a:off x="5940425" y="242093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2012</a:t>
            </a:r>
          </a:p>
        </p:txBody>
      </p:sp>
      <p:sp>
        <p:nvSpPr>
          <p:cNvPr id="6170" name="Text Box 26"/>
          <p:cNvSpPr txBox="1">
            <a:spLocks noChangeArrowheads="1"/>
          </p:cNvSpPr>
          <p:nvPr/>
        </p:nvSpPr>
        <p:spPr bwMode="auto">
          <a:xfrm>
            <a:off x="6300788" y="335756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2013</a:t>
            </a:r>
          </a:p>
        </p:txBody>
      </p:sp>
      <p:sp>
        <p:nvSpPr>
          <p:cNvPr id="6171" name="Line 27"/>
          <p:cNvSpPr>
            <a:spLocks noChangeShapeType="1"/>
          </p:cNvSpPr>
          <p:nvPr/>
        </p:nvSpPr>
        <p:spPr bwMode="auto">
          <a:xfrm flipH="1">
            <a:off x="5148263" y="4581525"/>
            <a:ext cx="1223962" cy="1152525"/>
          </a:xfrm>
          <a:prstGeom prst="line">
            <a:avLst/>
          </a:prstGeom>
          <a:noFill/>
          <a:ln w="9525">
            <a:solidFill>
              <a:schemeClr val="tx1"/>
            </a:solidFill>
            <a:round/>
            <a:headEnd/>
            <a:tailEnd/>
          </a:ln>
        </p:spPr>
        <p:txBody>
          <a:bodyPr/>
          <a:lstStyle/>
          <a:p>
            <a:endParaRPr lang="zh-TW" altLang="en-US"/>
          </a:p>
        </p:txBody>
      </p:sp>
      <p:sp>
        <p:nvSpPr>
          <p:cNvPr id="6172" name="Text Box 28"/>
          <p:cNvSpPr txBox="1">
            <a:spLocks noChangeArrowheads="1"/>
          </p:cNvSpPr>
          <p:nvPr/>
        </p:nvSpPr>
        <p:spPr bwMode="auto">
          <a:xfrm>
            <a:off x="5940425" y="47974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2014</a:t>
            </a:r>
          </a:p>
        </p:txBody>
      </p:sp>
      <p:sp>
        <p:nvSpPr>
          <p:cNvPr id="6173" name="Line 29"/>
          <p:cNvSpPr>
            <a:spLocks noChangeShapeType="1"/>
          </p:cNvSpPr>
          <p:nvPr/>
        </p:nvSpPr>
        <p:spPr bwMode="auto">
          <a:xfrm flipH="1">
            <a:off x="3492500" y="5734050"/>
            <a:ext cx="1655763" cy="0"/>
          </a:xfrm>
          <a:prstGeom prst="line">
            <a:avLst/>
          </a:prstGeom>
          <a:noFill/>
          <a:ln w="9525">
            <a:solidFill>
              <a:schemeClr val="tx1"/>
            </a:solidFill>
            <a:round/>
            <a:headEnd/>
            <a:tailEnd/>
          </a:ln>
        </p:spPr>
        <p:txBody>
          <a:bodyPr/>
          <a:lstStyle/>
          <a:p>
            <a:endParaRPr lang="zh-TW" altLang="en-US"/>
          </a:p>
        </p:txBody>
      </p:sp>
      <p:sp>
        <p:nvSpPr>
          <p:cNvPr id="6174" name="Text Box 30"/>
          <p:cNvSpPr txBox="1">
            <a:spLocks noChangeArrowheads="1"/>
          </p:cNvSpPr>
          <p:nvPr/>
        </p:nvSpPr>
        <p:spPr bwMode="auto">
          <a:xfrm>
            <a:off x="4572000" y="56610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2015</a:t>
            </a:r>
          </a:p>
        </p:txBody>
      </p:sp>
      <p:sp>
        <p:nvSpPr>
          <p:cNvPr id="6175" name="Line 31"/>
          <p:cNvSpPr>
            <a:spLocks noChangeShapeType="1"/>
          </p:cNvSpPr>
          <p:nvPr/>
        </p:nvSpPr>
        <p:spPr bwMode="auto">
          <a:xfrm>
            <a:off x="2268538" y="4581525"/>
            <a:ext cx="1223962" cy="1152525"/>
          </a:xfrm>
          <a:prstGeom prst="line">
            <a:avLst/>
          </a:prstGeom>
          <a:noFill/>
          <a:ln w="9525">
            <a:solidFill>
              <a:schemeClr val="tx1"/>
            </a:solidFill>
            <a:round/>
            <a:headEnd/>
            <a:tailEnd/>
          </a:ln>
        </p:spPr>
        <p:txBody>
          <a:bodyPr/>
          <a:lstStyle/>
          <a:p>
            <a:endParaRPr lang="zh-TW" altLang="en-US"/>
          </a:p>
        </p:txBody>
      </p:sp>
      <p:sp>
        <p:nvSpPr>
          <p:cNvPr id="6176" name="Text Box 32"/>
          <p:cNvSpPr txBox="1">
            <a:spLocks noChangeArrowheads="1"/>
          </p:cNvSpPr>
          <p:nvPr/>
        </p:nvSpPr>
        <p:spPr bwMode="auto">
          <a:xfrm>
            <a:off x="2268538" y="4797425"/>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2016</a:t>
            </a:r>
          </a:p>
        </p:txBody>
      </p:sp>
      <p:sp>
        <p:nvSpPr>
          <p:cNvPr id="6177" name="Line 33"/>
          <p:cNvSpPr>
            <a:spLocks noChangeShapeType="1"/>
          </p:cNvSpPr>
          <p:nvPr/>
        </p:nvSpPr>
        <p:spPr bwMode="auto">
          <a:xfrm>
            <a:off x="2268538" y="2852738"/>
            <a:ext cx="0" cy="1728787"/>
          </a:xfrm>
          <a:prstGeom prst="line">
            <a:avLst/>
          </a:prstGeom>
          <a:noFill/>
          <a:ln w="9525">
            <a:solidFill>
              <a:schemeClr val="tx1"/>
            </a:solidFill>
            <a:round/>
            <a:headEnd/>
            <a:tailEnd/>
          </a:ln>
        </p:spPr>
        <p:txBody>
          <a:bodyPr/>
          <a:lstStyle/>
          <a:p>
            <a:endParaRPr lang="zh-TW" altLang="en-US"/>
          </a:p>
        </p:txBody>
      </p:sp>
      <p:sp>
        <p:nvSpPr>
          <p:cNvPr id="6178" name="Text Box 34"/>
          <p:cNvSpPr txBox="1">
            <a:spLocks noChangeArrowheads="1"/>
          </p:cNvSpPr>
          <p:nvPr/>
        </p:nvSpPr>
        <p:spPr bwMode="auto">
          <a:xfrm>
            <a:off x="2051050" y="3213100"/>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2017</a:t>
            </a:r>
          </a:p>
        </p:txBody>
      </p:sp>
      <p:sp>
        <p:nvSpPr>
          <p:cNvPr id="6179" name="Line 35"/>
          <p:cNvSpPr>
            <a:spLocks noChangeShapeType="1"/>
          </p:cNvSpPr>
          <p:nvPr/>
        </p:nvSpPr>
        <p:spPr bwMode="auto">
          <a:xfrm flipV="1">
            <a:off x="2268538" y="1484313"/>
            <a:ext cx="1150937" cy="1368425"/>
          </a:xfrm>
          <a:prstGeom prst="line">
            <a:avLst/>
          </a:prstGeom>
          <a:noFill/>
          <a:ln w="9525">
            <a:solidFill>
              <a:schemeClr val="tx1"/>
            </a:solidFill>
            <a:round/>
            <a:headEnd/>
            <a:tailEnd/>
          </a:ln>
        </p:spPr>
        <p:txBody>
          <a:bodyPr/>
          <a:lstStyle/>
          <a:p>
            <a:endParaRPr lang="zh-TW" altLang="en-US"/>
          </a:p>
        </p:txBody>
      </p:sp>
      <p:sp>
        <p:nvSpPr>
          <p:cNvPr id="6180" name="Text Box 36"/>
          <p:cNvSpPr txBox="1">
            <a:spLocks noChangeArrowheads="1"/>
          </p:cNvSpPr>
          <p:nvPr/>
        </p:nvSpPr>
        <p:spPr bwMode="auto">
          <a:xfrm>
            <a:off x="2771775" y="1700213"/>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2018</a:t>
            </a:r>
          </a:p>
        </p:txBody>
      </p:sp>
      <p:sp>
        <p:nvSpPr>
          <p:cNvPr id="6181" name="Line 37"/>
          <p:cNvSpPr>
            <a:spLocks noChangeShapeType="1"/>
          </p:cNvSpPr>
          <p:nvPr/>
        </p:nvSpPr>
        <p:spPr bwMode="auto">
          <a:xfrm>
            <a:off x="3419475" y="1484313"/>
            <a:ext cx="1873250" cy="73025"/>
          </a:xfrm>
          <a:prstGeom prst="line">
            <a:avLst/>
          </a:prstGeom>
          <a:noFill/>
          <a:ln w="9525">
            <a:solidFill>
              <a:schemeClr val="tx1"/>
            </a:solidFill>
            <a:round/>
            <a:headEnd/>
            <a:tailEnd type="triangle" w="med" len="med"/>
          </a:ln>
        </p:spPr>
        <p:txBody>
          <a:bodyPr/>
          <a:lstStyle/>
          <a:p>
            <a:endParaRPr lang="zh-TW" altLang="en-US"/>
          </a:p>
        </p:txBody>
      </p:sp>
      <p:sp>
        <p:nvSpPr>
          <p:cNvPr id="6182" name="Text Box 38"/>
          <p:cNvSpPr txBox="1">
            <a:spLocks noChangeArrowheads="1"/>
          </p:cNvSpPr>
          <p:nvPr/>
        </p:nvSpPr>
        <p:spPr bwMode="auto">
          <a:xfrm>
            <a:off x="4500563" y="1341438"/>
            <a:ext cx="438150" cy="244475"/>
          </a:xfrm>
          <a:prstGeom prst="rect">
            <a:avLst/>
          </a:prstGeom>
          <a:no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2019</a:t>
            </a:r>
          </a:p>
        </p:txBody>
      </p:sp>
      <p:sp>
        <p:nvSpPr>
          <p:cNvPr id="6183" name="Text Box 39"/>
          <p:cNvSpPr txBox="1">
            <a:spLocks noChangeArrowheads="1"/>
          </p:cNvSpPr>
          <p:nvPr/>
        </p:nvSpPr>
        <p:spPr bwMode="auto">
          <a:xfrm>
            <a:off x="5219700" y="2565400"/>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2000</a:t>
            </a:r>
          </a:p>
        </p:txBody>
      </p:sp>
      <p:sp>
        <p:nvSpPr>
          <p:cNvPr id="6184" name="Text Box 40"/>
          <p:cNvSpPr txBox="1">
            <a:spLocks noChangeArrowheads="1"/>
          </p:cNvSpPr>
          <p:nvPr/>
        </p:nvSpPr>
        <p:spPr bwMode="auto">
          <a:xfrm>
            <a:off x="4932363" y="2781300"/>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1995</a:t>
            </a:r>
          </a:p>
        </p:txBody>
      </p:sp>
      <p:sp>
        <p:nvSpPr>
          <p:cNvPr id="6185" name="Text Box 41"/>
          <p:cNvSpPr txBox="1">
            <a:spLocks noChangeArrowheads="1"/>
          </p:cNvSpPr>
          <p:nvPr/>
        </p:nvSpPr>
        <p:spPr bwMode="auto">
          <a:xfrm>
            <a:off x="4716463" y="3068638"/>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1988</a:t>
            </a:r>
          </a:p>
        </p:txBody>
      </p:sp>
      <p:sp>
        <p:nvSpPr>
          <p:cNvPr id="6186" name="Text Box 42"/>
          <p:cNvSpPr txBox="1">
            <a:spLocks noChangeArrowheads="1"/>
          </p:cNvSpPr>
          <p:nvPr/>
        </p:nvSpPr>
        <p:spPr bwMode="auto">
          <a:xfrm>
            <a:off x="4427538" y="3284538"/>
            <a:ext cx="438150" cy="244475"/>
          </a:xfrm>
          <a:prstGeom prst="rect">
            <a:avLst/>
          </a:prstGeom>
          <a:solidFill>
            <a:schemeClr val="bg1"/>
          </a:solidFill>
          <a:ln w="9525">
            <a:noFill/>
            <a:miter lim="800000"/>
            <a:headEnd/>
            <a:tailEnd/>
          </a:ln>
        </p:spPr>
        <p:txBody>
          <a:bodyPr wrap="none">
            <a:spAutoFit/>
          </a:bodyPr>
          <a:lstStyle/>
          <a:p>
            <a:pPr eaLnBrk="1" hangingPunct="1">
              <a:lnSpc>
                <a:spcPct val="100000"/>
              </a:lnSpc>
              <a:spcBef>
                <a:spcPct val="0"/>
              </a:spcBef>
              <a:buFontTx/>
              <a:buNone/>
            </a:pPr>
            <a:r>
              <a:rPr lang="en-US" altLang="zh-TW" sz="1000" b="1">
                <a:latin typeface="Times New Roman" pitchFamily="18" charset="0"/>
              </a:rPr>
              <a:t>1984</a:t>
            </a:r>
          </a:p>
        </p:txBody>
      </p:sp>
      <p:sp>
        <p:nvSpPr>
          <p:cNvPr id="6187" name="文字方塊 42"/>
          <p:cNvSpPr txBox="1">
            <a:spLocks noChangeArrowheads="1"/>
          </p:cNvSpPr>
          <p:nvPr/>
        </p:nvSpPr>
        <p:spPr bwMode="auto">
          <a:xfrm>
            <a:off x="0" y="857250"/>
            <a:ext cx="9144000" cy="400110"/>
          </a:xfrm>
          <a:prstGeom prst="rect">
            <a:avLst/>
          </a:prstGeom>
          <a:noFill/>
          <a:ln w="9525">
            <a:noFill/>
            <a:miter lim="800000"/>
            <a:headEnd/>
            <a:tailEnd/>
          </a:ln>
        </p:spPr>
        <p:txBody>
          <a:bodyPr>
            <a:spAutoFit/>
          </a:bodyPr>
          <a:lstStyle/>
          <a:p>
            <a:pPr>
              <a:buFontTx/>
              <a:buNone/>
            </a:pPr>
            <a:r>
              <a:rPr lang="en-US" altLang="zh-TW" sz="2000" b="1" i="1" dirty="0">
                <a:solidFill>
                  <a:srgbClr val="FF0000"/>
                </a:solidFill>
              </a:rPr>
              <a:t>Crystal cycle is so obvious; why so many companies were </a:t>
            </a:r>
            <a:r>
              <a:rPr lang="en-US" altLang="zh-TW" sz="2000" b="1" i="1" dirty="0" smtClean="0">
                <a:solidFill>
                  <a:srgbClr val="FF0000"/>
                </a:solidFill>
              </a:rPr>
              <a:t>fallen “down-and-out!”</a:t>
            </a:r>
            <a:endParaRPr lang="zh-TW" altLang="en-US" sz="2000" b="1" i="1"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idx="4294967295"/>
          </p:nvPr>
        </p:nvSpPr>
        <p:spPr>
          <a:xfrm>
            <a:off x="685800" y="228600"/>
            <a:ext cx="7772400" cy="452438"/>
          </a:xfrm>
        </p:spPr>
        <p:txBody>
          <a:bodyPr>
            <a:normAutofit fontScale="90000"/>
          </a:bodyPr>
          <a:lstStyle/>
          <a:p>
            <a:pPr eaLnBrk="1" hangingPunct="1"/>
            <a:r>
              <a:rPr lang="en-US" altLang="zh-TW" smtClean="0"/>
              <a:t>DRAM Business Model Review</a:t>
            </a:r>
          </a:p>
        </p:txBody>
      </p:sp>
      <p:sp>
        <p:nvSpPr>
          <p:cNvPr id="3075" name="Rectangle 3"/>
          <p:cNvSpPr>
            <a:spLocks noGrp="1" noChangeArrowheads="1"/>
          </p:cNvSpPr>
          <p:nvPr>
            <p:ph type="body" idx="4294967295"/>
          </p:nvPr>
        </p:nvSpPr>
        <p:spPr>
          <a:xfrm>
            <a:off x="107504" y="1196752"/>
            <a:ext cx="8839200" cy="4724400"/>
          </a:xfrm>
        </p:spPr>
        <p:txBody>
          <a:bodyPr>
            <a:normAutofit fontScale="92500" lnSpcReduction="20000"/>
          </a:bodyPr>
          <a:lstStyle/>
          <a:p>
            <a:pPr eaLnBrk="1" hangingPunct="1">
              <a:lnSpc>
                <a:spcPct val="90000"/>
              </a:lnSpc>
            </a:pPr>
            <a:r>
              <a:rPr lang="en-US" altLang="zh-TW" sz="2400" dirty="0" smtClean="0"/>
              <a:t>Leading goose without partnership (live-and-die with pride)</a:t>
            </a:r>
          </a:p>
          <a:p>
            <a:pPr lvl="1" eaLnBrk="1" hangingPunct="1">
              <a:lnSpc>
                <a:spcPct val="90000"/>
              </a:lnSpc>
            </a:pPr>
            <a:r>
              <a:rPr lang="en-US" altLang="zh-TW" sz="2000" dirty="0" smtClean="0"/>
              <a:t>Samsung</a:t>
            </a:r>
          </a:p>
          <a:p>
            <a:pPr lvl="1" eaLnBrk="1" hangingPunct="1">
              <a:lnSpc>
                <a:spcPct val="90000"/>
              </a:lnSpc>
            </a:pPr>
            <a:r>
              <a:rPr lang="en-US" altLang="zh-TW" sz="2000" dirty="0" err="1" smtClean="0"/>
              <a:t>Hynix</a:t>
            </a:r>
            <a:endParaRPr lang="en-US" altLang="zh-TW" sz="2000" dirty="0" smtClean="0"/>
          </a:p>
          <a:p>
            <a:pPr lvl="1" eaLnBrk="1" hangingPunct="1">
              <a:lnSpc>
                <a:spcPct val="90000"/>
              </a:lnSpc>
            </a:pPr>
            <a:r>
              <a:rPr lang="en-US" altLang="zh-TW" sz="2000" dirty="0" smtClean="0"/>
              <a:t>Micron(before 2008)</a:t>
            </a:r>
          </a:p>
          <a:p>
            <a:pPr eaLnBrk="1" hangingPunct="1">
              <a:lnSpc>
                <a:spcPct val="90000"/>
              </a:lnSpc>
            </a:pPr>
            <a:r>
              <a:rPr lang="en-US" altLang="zh-TW" sz="2400" dirty="0" smtClean="0"/>
              <a:t>Leading goose + Cooked goose (exit with pride)</a:t>
            </a:r>
          </a:p>
          <a:p>
            <a:pPr lvl="1" eaLnBrk="1" hangingPunct="1">
              <a:lnSpc>
                <a:spcPct val="90000"/>
              </a:lnSpc>
            </a:pPr>
            <a:r>
              <a:rPr lang="en-US" altLang="zh-TW" sz="2000" dirty="0" smtClean="0"/>
              <a:t>Micron + Ti(exit) + Toshiba(exit)  </a:t>
            </a:r>
          </a:p>
          <a:p>
            <a:pPr lvl="1" eaLnBrk="1" hangingPunct="1">
              <a:lnSpc>
                <a:spcPct val="90000"/>
              </a:lnSpc>
            </a:pPr>
            <a:r>
              <a:rPr lang="en-US" altLang="zh-TW" sz="2000" dirty="0" err="1" smtClean="0"/>
              <a:t>Elpida</a:t>
            </a:r>
            <a:r>
              <a:rPr lang="en-US" altLang="zh-TW" sz="2000" dirty="0" smtClean="0"/>
              <a:t>(NEC + Hitachi + Mitsubishi)</a:t>
            </a:r>
          </a:p>
          <a:p>
            <a:pPr lvl="1" eaLnBrk="1" hangingPunct="1">
              <a:lnSpc>
                <a:spcPct val="90000"/>
              </a:lnSpc>
            </a:pPr>
            <a:r>
              <a:rPr lang="en-US" altLang="zh-TW" sz="2000" dirty="0" err="1" smtClean="0"/>
              <a:t>Hynix</a:t>
            </a:r>
            <a:r>
              <a:rPr lang="en-US" altLang="zh-TW" sz="2000" dirty="0" smtClean="0"/>
              <a:t>/Hyundai + LG Semi.(exit)</a:t>
            </a:r>
          </a:p>
          <a:p>
            <a:pPr eaLnBrk="1" hangingPunct="1">
              <a:lnSpc>
                <a:spcPct val="90000"/>
              </a:lnSpc>
            </a:pPr>
            <a:r>
              <a:rPr lang="en-US" altLang="zh-TW" sz="2400" dirty="0" smtClean="0"/>
              <a:t>Leading goose + Following goose (share risk without self-ego out front)</a:t>
            </a:r>
          </a:p>
          <a:p>
            <a:pPr lvl="1" eaLnBrk="1" hangingPunct="1">
              <a:lnSpc>
                <a:spcPct val="90000"/>
              </a:lnSpc>
            </a:pPr>
            <a:r>
              <a:rPr lang="en-US" altLang="zh-TW" sz="2000" dirty="0" smtClean="0"/>
              <a:t>Siemens + Mosel + </a:t>
            </a:r>
            <a:r>
              <a:rPr lang="en-US" altLang="zh-TW" sz="2000" dirty="0" err="1" smtClean="0"/>
              <a:t>ProMOS</a:t>
            </a:r>
            <a:r>
              <a:rPr lang="en-US" altLang="zh-TW" sz="2000" dirty="0" smtClean="0"/>
              <a:t>(JD foundry)</a:t>
            </a:r>
          </a:p>
          <a:p>
            <a:pPr lvl="1" eaLnBrk="1" hangingPunct="1">
              <a:lnSpc>
                <a:spcPct val="90000"/>
              </a:lnSpc>
            </a:pPr>
            <a:r>
              <a:rPr lang="en-US" altLang="zh-TW" sz="2000" dirty="0" smtClean="0"/>
              <a:t>IBM + </a:t>
            </a:r>
            <a:r>
              <a:rPr lang="en-US" altLang="zh-TW" sz="2000" dirty="0" err="1" smtClean="0"/>
              <a:t>Nanya</a:t>
            </a:r>
            <a:r>
              <a:rPr lang="en-US" altLang="zh-TW" sz="2000" dirty="0" smtClean="0"/>
              <a:t>(JD foundry)</a:t>
            </a:r>
          </a:p>
          <a:p>
            <a:pPr lvl="1" eaLnBrk="1" hangingPunct="1">
              <a:lnSpc>
                <a:spcPct val="90000"/>
              </a:lnSpc>
            </a:pPr>
            <a:r>
              <a:rPr lang="en-US" altLang="zh-TW" sz="2000" dirty="0" err="1" smtClean="0"/>
              <a:t>Elpida</a:t>
            </a:r>
            <a:r>
              <a:rPr lang="en-US" altLang="zh-TW" sz="2000" dirty="0" smtClean="0"/>
              <a:t> + </a:t>
            </a:r>
            <a:r>
              <a:rPr lang="en-US" altLang="zh-TW" sz="2000" dirty="0" err="1" smtClean="0"/>
              <a:t>Powership</a:t>
            </a:r>
            <a:r>
              <a:rPr lang="en-US" altLang="zh-TW" sz="2000" dirty="0" smtClean="0"/>
              <a:t>(foundry) + </a:t>
            </a:r>
            <a:r>
              <a:rPr lang="en-US" altLang="zh-TW" sz="2000" dirty="0" err="1" smtClean="0"/>
              <a:t>RexChip</a:t>
            </a:r>
            <a:r>
              <a:rPr lang="en-US" altLang="zh-TW" sz="2000" dirty="0" smtClean="0"/>
              <a:t>(foundry)</a:t>
            </a:r>
          </a:p>
          <a:p>
            <a:pPr lvl="1" eaLnBrk="1" hangingPunct="1">
              <a:lnSpc>
                <a:spcPct val="90000"/>
              </a:lnSpc>
            </a:pPr>
            <a:r>
              <a:rPr lang="en-US" altLang="zh-TW" sz="2000" dirty="0" smtClean="0"/>
              <a:t>Infineon + SMICS(foundry)</a:t>
            </a:r>
          </a:p>
          <a:p>
            <a:pPr lvl="1" eaLnBrk="1" hangingPunct="1">
              <a:lnSpc>
                <a:spcPct val="90000"/>
              </a:lnSpc>
            </a:pPr>
            <a:r>
              <a:rPr lang="en-US" altLang="zh-TW" sz="2000" dirty="0" err="1" smtClean="0"/>
              <a:t>Elpida</a:t>
            </a:r>
            <a:r>
              <a:rPr lang="en-US" altLang="zh-TW" sz="2000" dirty="0" smtClean="0"/>
              <a:t> + SMICS(foundry)</a:t>
            </a:r>
          </a:p>
          <a:p>
            <a:pPr lvl="1" eaLnBrk="1" hangingPunct="1">
              <a:lnSpc>
                <a:spcPct val="90000"/>
              </a:lnSpc>
            </a:pPr>
            <a:r>
              <a:rPr lang="en-US" altLang="zh-TW" sz="2000" dirty="0" smtClean="0"/>
              <a:t>Micron + </a:t>
            </a:r>
            <a:r>
              <a:rPr lang="en-US" altLang="zh-TW" sz="2000" dirty="0" err="1" smtClean="0"/>
              <a:t>Nanya</a:t>
            </a:r>
            <a:r>
              <a:rPr lang="en-US" altLang="zh-TW" sz="2000" dirty="0" smtClean="0"/>
              <a:t> + </a:t>
            </a:r>
            <a:r>
              <a:rPr lang="en-US" altLang="zh-TW" sz="2000" dirty="0" err="1" smtClean="0"/>
              <a:t>Inotera</a:t>
            </a:r>
            <a:r>
              <a:rPr lang="en-US" altLang="zh-TW" sz="2000" dirty="0" smtClean="0"/>
              <a:t>(foundry)</a:t>
            </a:r>
          </a:p>
          <a:p>
            <a:pPr lvl="1" eaLnBrk="1" hangingPunct="1">
              <a:lnSpc>
                <a:spcPct val="90000"/>
              </a:lnSpc>
            </a:pPr>
            <a:r>
              <a:rPr lang="en-US" altLang="zh-TW" sz="2000" dirty="0" err="1" smtClean="0"/>
              <a:t>Elpida</a:t>
            </a:r>
            <a:r>
              <a:rPr lang="en-US" altLang="zh-TW" sz="2000" dirty="0" smtClean="0"/>
              <a:t> + TMC? + </a:t>
            </a:r>
            <a:r>
              <a:rPr lang="en-US" altLang="zh-TW" sz="2000" dirty="0" err="1" smtClean="0"/>
              <a:t>ProMOS</a:t>
            </a:r>
            <a:r>
              <a:rPr lang="en-US" altLang="zh-TW" sz="2000" dirty="0" smtClean="0"/>
              <a:t>?(foundry) + </a:t>
            </a:r>
            <a:r>
              <a:rPr lang="en-US" altLang="zh-TW" sz="2000" dirty="0" err="1" smtClean="0"/>
              <a:t>Winbond</a:t>
            </a:r>
            <a:r>
              <a:rPr lang="en-US" altLang="zh-TW" sz="2000" dirty="0" smtClean="0"/>
              <a:t>(foundry)?</a:t>
            </a:r>
          </a:p>
          <a:p>
            <a:pPr eaLnBrk="1" hangingPunct="1">
              <a:lnSpc>
                <a:spcPct val="90000"/>
              </a:lnSpc>
            </a:pPr>
            <a:endParaRPr lang="en-US" altLang="zh-TW" sz="2400" dirty="0" smtClean="0"/>
          </a:p>
          <a:p>
            <a:pPr eaLnBrk="1" hangingPunct="1">
              <a:lnSpc>
                <a:spcPct val="90000"/>
              </a:lnSpc>
            </a:pPr>
            <a:endParaRPr lang="en-US" altLang="zh-TW" sz="2400" dirty="0" smtClean="0"/>
          </a:p>
          <a:p>
            <a:pPr eaLnBrk="1" hangingPunct="1">
              <a:lnSpc>
                <a:spcPct val="90000"/>
              </a:lnSpc>
            </a:pPr>
            <a:endParaRPr lang="en-US" altLang="zh-TW"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arn(inHorizontal)">
                                      <p:cBhvr>
                                        <p:cTn id="7" dur="500"/>
                                        <p:tgtEl>
                                          <p:spTgt spid="3075">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barn(inHorizontal)">
                                      <p:cBhvr>
                                        <p:cTn id="10" dur="500"/>
                                        <p:tgtEl>
                                          <p:spTgt spid="3075">
                                            <p:txEl>
                                              <p:pRg st="1" end="1"/>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barn(inHorizontal)">
                                      <p:cBhvr>
                                        <p:cTn id="13" dur="500"/>
                                        <p:tgtEl>
                                          <p:spTgt spid="3075">
                                            <p:txEl>
                                              <p:pRg st="2" end="2"/>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barn(inHorizontal)">
                                      <p:cBhvr>
                                        <p:cTn id="16" dur="500"/>
                                        <p:tgtEl>
                                          <p:spTgt spid="307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box(in)">
                                      <p:cBhvr>
                                        <p:cTn id="21" dur="500"/>
                                        <p:tgtEl>
                                          <p:spTgt spid="3075">
                                            <p:txEl>
                                              <p:pRg st="4" end="4"/>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075">
                                            <p:txEl>
                                              <p:pRg st="5" end="5"/>
                                            </p:txEl>
                                          </p:spTgt>
                                        </p:tgtEl>
                                        <p:attrNameLst>
                                          <p:attrName>style.visibility</p:attrName>
                                        </p:attrNameLst>
                                      </p:cBhvr>
                                      <p:to>
                                        <p:strVal val="visible"/>
                                      </p:to>
                                    </p:set>
                                    <p:animEffect transition="in" filter="box(in)">
                                      <p:cBhvr>
                                        <p:cTn id="24" dur="500"/>
                                        <p:tgtEl>
                                          <p:spTgt spid="3075">
                                            <p:txEl>
                                              <p:pRg st="5" end="5"/>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box(in)">
                                      <p:cBhvr>
                                        <p:cTn id="27" dur="500"/>
                                        <p:tgtEl>
                                          <p:spTgt spid="3075">
                                            <p:txEl>
                                              <p:pRg st="6" end="6"/>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075">
                                            <p:txEl>
                                              <p:pRg st="7" end="7"/>
                                            </p:txEl>
                                          </p:spTgt>
                                        </p:tgtEl>
                                        <p:attrNameLst>
                                          <p:attrName>style.visibility</p:attrName>
                                        </p:attrNameLst>
                                      </p:cBhvr>
                                      <p:to>
                                        <p:strVal val="visible"/>
                                      </p:to>
                                    </p:set>
                                    <p:animEffect transition="in" filter="box(in)">
                                      <p:cBhvr>
                                        <p:cTn id="30" dur="500"/>
                                        <p:tgtEl>
                                          <p:spTgt spid="3075">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blinds(horizontal)">
                                      <p:cBhvr>
                                        <p:cTn id="35" dur="500"/>
                                        <p:tgtEl>
                                          <p:spTgt spid="3075">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075">
                                            <p:txEl>
                                              <p:pRg st="9" end="9"/>
                                            </p:txEl>
                                          </p:spTgt>
                                        </p:tgtEl>
                                        <p:attrNameLst>
                                          <p:attrName>style.visibility</p:attrName>
                                        </p:attrNameLst>
                                      </p:cBhvr>
                                      <p:to>
                                        <p:strVal val="visible"/>
                                      </p:to>
                                    </p:set>
                                    <p:animEffect transition="in" filter="blinds(horizontal)">
                                      <p:cBhvr>
                                        <p:cTn id="38" dur="500"/>
                                        <p:tgtEl>
                                          <p:spTgt spid="3075">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075">
                                            <p:txEl>
                                              <p:pRg st="10" end="10"/>
                                            </p:txEl>
                                          </p:spTgt>
                                        </p:tgtEl>
                                        <p:attrNameLst>
                                          <p:attrName>style.visibility</p:attrName>
                                        </p:attrNameLst>
                                      </p:cBhvr>
                                      <p:to>
                                        <p:strVal val="visible"/>
                                      </p:to>
                                    </p:set>
                                    <p:animEffect transition="in" filter="blinds(horizontal)">
                                      <p:cBhvr>
                                        <p:cTn id="41" dur="500"/>
                                        <p:tgtEl>
                                          <p:spTgt spid="3075">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075">
                                            <p:txEl>
                                              <p:pRg st="11" end="11"/>
                                            </p:txEl>
                                          </p:spTgt>
                                        </p:tgtEl>
                                        <p:attrNameLst>
                                          <p:attrName>style.visibility</p:attrName>
                                        </p:attrNameLst>
                                      </p:cBhvr>
                                      <p:to>
                                        <p:strVal val="visible"/>
                                      </p:to>
                                    </p:set>
                                    <p:animEffect transition="in" filter="blinds(horizontal)">
                                      <p:cBhvr>
                                        <p:cTn id="44" dur="500"/>
                                        <p:tgtEl>
                                          <p:spTgt spid="3075">
                                            <p:txEl>
                                              <p:pRg st="11" end="11"/>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3075">
                                            <p:txEl>
                                              <p:pRg st="12" end="12"/>
                                            </p:txEl>
                                          </p:spTgt>
                                        </p:tgtEl>
                                        <p:attrNameLst>
                                          <p:attrName>style.visibility</p:attrName>
                                        </p:attrNameLst>
                                      </p:cBhvr>
                                      <p:to>
                                        <p:strVal val="visible"/>
                                      </p:to>
                                    </p:set>
                                    <p:animEffect transition="in" filter="blinds(horizontal)">
                                      <p:cBhvr>
                                        <p:cTn id="47" dur="500"/>
                                        <p:tgtEl>
                                          <p:spTgt spid="3075">
                                            <p:txEl>
                                              <p:pRg st="12" end="12"/>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3075">
                                            <p:txEl>
                                              <p:pRg st="13" end="13"/>
                                            </p:txEl>
                                          </p:spTgt>
                                        </p:tgtEl>
                                        <p:attrNameLst>
                                          <p:attrName>style.visibility</p:attrName>
                                        </p:attrNameLst>
                                      </p:cBhvr>
                                      <p:to>
                                        <p:strVal val="visible"/>
                                      </p:to>
                                    </p:set>
                                    <p:animEffect transition="in" filter="blinds(horizontal)">
                                      <p:cBhvr>
                                        <p:cTn id="50" dur="500"/>
                                        <p:tgtEl>
                                          <p:spTgt spid="3075">
                                            <p:txEl>
                                              <p:pRg st="13" end="13"/>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3075">
                                            <p:txEl>
                                              <p:pRg st="14" end="14"/>
                                            </p:txEl>
                                          </p:spTgt>
                                        </p:tgtEl>
                                        <p:attrNameLst>
                                          <p:attrName>style.visibility</p:attrName>
                                        </p:attrNameLst>
                                      </p:cBhvr>
                                      <p:to>
                                        <p:strVal val="visible"/>
                                      </p:to>
                                    </p:set>
                                    <p:animEffect transition="in" filter="blinds(horizontal)">
                                      <p:cBhvr>
                                        <p:cTn id="53" dur="500"/>
                                        <p:tgtEl>
                                          <p:spTgt spid="3075">
                                            <p:txEl>
                                              <p:pRg st="14" end="14"/>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3075">
                                            <p:txEl>
                                              <p:pRg st="15" end="15"/>
                                            </p:txEl>
                                          </p:spTgt>
                                        </p:tgtEl>
                                        <p:attrNameLst>
                                          <p:attrName>style.visibility</p:attrName>
                                        </p:attrNameLst>
                                      </p:cBhvr>
                                      <p:to>
                                        <p:strVal val="visible"/>
                                      </p:to>
                                    </p:set>
                                    <p:animEffect transition="in" filter="blinds(horizontal)">
                                      <p:cBhvr>
                                        <p:cTn id="56" dur="500"/>
                                        <p:tgtEl>
                                          <p:spTgt spid="307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DRAM/Pig Market Analogy</a:t>
            </a: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611560" y="1340768"/>
            <a:ext cx="8158485" cy="5517232"/>
          </a:xfrm>
          <a:prstGeom prst="rect">
            <a:avLst/>
          </a:prstGeom>
          <a:noFill/>
          <a:ln w="9525">
            <a:noFill/>
            <a:miter lim="800000"/>
            <a:headEnd/>
            <a:tailEnd/>
          </a:ln>
          <a:effectLst/>
        </p:spPr>
      </p:pic>
      <p:sp>
        <p:nvSpPr>
          <p:cNvPr id="5" name="文字方塊 4"/>
          <p:cNvSpPr txBox="1"/>
          <p:nvPr/>
        </p:nvSpPr>
        <p:spPr>
          <a:xfrm>
            <a:off x="1943201" y="5949280"/>
            <a:ext cx="7200799" cy="646331"/>
          </a:xfrm>
          <a:prstGeom prst="rect">
            <a:avLst/>
          </a:prstGeom>
          <a:noFill/>
        </p:spPr>
        <p:txBody>
          <a:bodyPr wrap="square" rtlCol="0">
            <a:spAutoFit/>
          </a:bodyPr>
          <a:lstStyle/>
          <a:p>
            <a:r>
              <a:rPr lang="en-US" altLang="zh-TW" b="1" i="1" dirty="0" smtClean="0">
                <a:solidFill>
                  <a:srgbClr val="FF0000"/>
                </a:solidFill>
              </a:rPr>
              <a:t>More detrimental factor: too many </a:t>
            </a:r>
            <a:r>
              <a:rPr lang="zh-TW" altLang="en-US" b="1" i="1" dirty="0" smtClean="0">
                <a:solidFill>
                  <a:srgbClr val="FF0000"/>
                </a:solidFill>
              </a:rPr>
              <a:t>種豬 </a:t>
            </a:r>
            <a:r>
              <a:rPr lang="en-US" altLang="zh-TW" b="1" i="1" dirty="0" smtClean="0">
                <a:solidFill>
                  <a:srgbClr val="FF0000"/>
                </a:solidFill>
              </a:rPr>
              <a:t>(US, Japan, Germany)</a:t>
            </a:r>
            <a:r>
              <a:rPr lang="zh-TW" altLang="en-US" b="1" i="1" dirty="0" smtClean="0">
                <a:solidFill>
                  <a:srgbClr val="FF0000"/>
                </a:solidFill>
              </a:rPr>
              <a:t> </a:t>
            </a:r>
            <a:r>
              <a:rPr lang="en-US" altLang="zh-TW" b="1" i="1" dirty="0" smtClean="0">
                <a:solidFill>
                  <a:srgbClr val="FF0000"/>
                </a:solidFill>
              </a:rPr>
              <a:t>desperately for mating, since DRAM business is so capital intensive. </a:t>
            </a:r>
            <a:endParaRPr lang="zh-TW" alt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DRAM Industry Un-Success Factors</a:t>
            </a:r>
            <a:endParaRPr lang="zh-TW" altLang="en-US" dirty="0"/>
          </a:p>
        </p:txBody>
      </p:sp>
      <p:sp>
        <p:nvSpPr>
          <p:cNvPr id="3" name="內容版面配置區 2"/>
          <p:cNvSpPr>
            <a:spLocks noGrp="1"/>
          </p:cNvSpPr>
          <p:nvPr>
            <p:ph idx="1"/>
          </p:nvPr>
        </p:nvSpPr>
        <p:spPr>
          <a:xfrm>
            <a:off x="467544" y="1484784"/>
            <a:ext cx="8496944" cy="4525963"/>
          </a:xfrm>
        </p:spPr>
        <p:txBody>
          <a:bodyPr>
            <a:normAutofit fontScale="85000" lnSpcReduction="10000"/>
          </a:bodyPr>
          <a:lstStyle/>
          <a:p>
            <a:r>
              <a:rPr lang="en-US" altLang="zh-TW" dirty="0" smtClean="0"/>
              <a:t>Too many innovators(technology transfer partners) and settlers (value imitation); failure to become innovators</a:t>
            </a:r>
          </a:p>
          <a:p>
            <a:r>
              <a:rPr lang="en-US" altLang="zh-TW" dirty="0" smtClean="0"/>
              <a:t>High capital costs and extreme cycles dictate the need for type of patience capital that does not exist in Taiwan</a:t>
            </a:r>
          </a:p>
          <a:p>
            <a:r>
              <a:rPr lang="en-US" altLang="zh-TW" dirty="0" smtClean="0"/>
              <a:t>Small lock-in value in business and too many option for customers, market and product granularity is low </a:t>
            </a:r>
          </a:p>
          <a:p>
            <a:r>
              <a:rPr lang="en-US" altLang="zh-TW" dirty="0" smtClean="0"/>
              <a:t>IDM, fab-lite, fabless, foundry players all competing for cost and capacity, and the same market </a:t>
            </a:r>
            <a:r>
              <a:rPr lang="en-US" altLang="zh-TW" dirty="0" smtClean="0">
                <a:sym typeface="Wingdings" pitchFamily="2" charset="2"/>
              </a:rPr>
              <a:t> collapse of US, Japan, Taiwan DRAM industries (cooked gooses).</a:t>
            </a:r>
            <a:endParaRPr lang="en-US" altLang="zh-TW" dirty="0" smtClean="0"/>
          </a:p>
          <a:p>
            <a:r>
              <a:rPr lang="en-US" altLang="zh-TW" dirty="0" smtClean="0"/>
              <a:t>Other untold factors………</a:t>
            </a:r>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LCD Un-Success Factors</a:t>
            </a:r>
            <a:endParaRPr lang="zh-TW" altLang="en-US" dirty="0"/>
          </a:p>
        </p:txBody>
      </p:sp>
      <p:sp>
        <p:nvSpPr>
          <p:cNvPr id="3" name="內容版面配置區 2"/>
          <p:cNvSpPr>
            <a:spLocks noGrp="1"/>
          </p:cNvSpPr>
          <p:nvPr>
            <p:ph idx="1"/>
          </p:nvPr>
        </p:nvSpPr>
        <p:spPr/>
        <p:txBody>
          <a:bodyPr/>
          <a:lstStyle/>
          <a:p>
            <a:r>
              <a:rPr lang="en-US" altLang="zh-TW" dirty="0" smtClean="0"/>
              <a:t>Settler role fail to become </a:t>
            </a:r>
            <a:r>
              <a:rPr lang="en-US" altLang="zh-TW" dirty="0" err="1" smtClean="0"/>
              <a:t>migrator</a:t>
            </a:r>
            <a:r>
              <a:rPr lang="en-US" altLang="zh-TW" dirty="0" smtClean="0"/>
              <a:t> and innovator</a:t>
            </a:r>
          </a:p>
          <a:p>
            <a:r>
              <a:rPr lang="en-US" altLang="zh-TW" dirty="0" smtClean="0"/>
              <a:t>Market and product granularity is low</a:t>
            </a:r>
          </a:p>
          <a:p>
            <a:r>
              <a:rPr lang="en-US" altLang="zh-TW" dirty="0" smtClean="0"/>
              <a:t>Others…..</a:t>
            </a:r>
          </a:p>
          <a:p>
            <a:endParaRPr lang="en-US" altLang="zh-TW" dirty="0" smtClean="0"/>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CMOS Semiconductor Foundry Business Story</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s://www.semiwiki.com/forum/content/attachments/915d1302465283-gfi-42.jpg"/>
          <p:cNvPicPr>
            <a:picLocks noChangeAspect="1" noChangeArrowheads="1"/>
          </p:cNvPicPr>
          <p:nvPr/>
        </p:nvPicPr>
        <p:blipFill>
          <a:blip r:embed="rId2" cstate="print"/>
          <a:srcRect/>
          <a:stretch>
            <a:fillRect/>
          </a:stretch>
        </p:blipFill>
        <p:spPr bwMode="auto">
          <a:xfrm>
            <a:off x="1475656" y="1628800"/>
            <a:ext cx="5715000" cy="4305301"/>
          </a:xfrm>
          <a:prstGeom prst="rect">
            <a:avLst/>
          </a:prstGeom>
          <a:noFill/>
        </p:spPr>
      </p:pic>
      <p:sp>
        <p:nvSpPr>
          <p:cNvPr id="3" name="標題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CMOS Manufacturing Cost is</a:t>
            </a:r>
            <a:r>
              <a:rPr kumimoji="0" lang="en-US" altLang="zh-TW" sz="4000" b="0" i="0" u="none" strike="noStrike" kern="1200" cap="none" spc="0" normalizeH="0" noProof="0" dirty="0" smtClean="0">
                <a:ln>
                  <a:noFill/>
                </a:ln>
                <a:solidFill>
                  <a:schemeClr val="tx1"/>
                </a:solidFill>
                <a:effectLst/>
                <a:uLnTx/>
                <a:uFillTx/>
                <a:latin typeface="+mj-lt"/>
                <a:ea typeface="+mj-ea"/>
                <a:cs typeface="+mj-cs"/>
              </a:rPr>
              <a:t> too high and risky for IDM to sustain</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http://www.future-fab.com/assets/images/FFI14/FFI14E1001F1.jpg"/>
          <p:cNvPicPr>
            <a:picLocks noChangeAspect="1" noChangeArrowheads="1"/>
          </p:cNvPicPr>
          <p:nvPr/>
        </p:nvPicPr>
        <p:blipFill>
          <a:blip r:embed="rId2" cstate="print"/>
          <a:srcRect/>
          <a:stretch>
            <a:fillRect/>
          </a:stretch>
        </p:blipFill>
        <p:spPr bwMode="auto">
          <a:xfrm>
            <a:off x="1043608" y="1556792"/>
            <a:ext cx="7200800" cy="4104456"/>
          </a:xfrm>
          <a:prstGeom prst="rect">
            <a:avLst/>
          </a:prstGeom>
          <a:noFill/>
        </p:spPr>
      </p:pic>
      <p:sp>
        <p:nvSpPr>
          <p:cNvPr id="3" name="標題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4000" dirty="0" smtClean="0">
                <a:latin typeface="+mj-lt"/>
                <a:ea typeface="+mj-ea"/>
                <a:cs typeface="+mj-cs"/>
              </a:rPr>
              <a:t>Disintegration of IDM Business Model</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Success Factors</a:t>
            </a:r>
            <a:endParaRPr lang="zh-TW" altLang="en-US" dirty="0"/>
          </a:p>
        </p:txBody>
      </p:sp>
      <p:sp>
        <p:nvSpPr>
          <p:cNvPr id="3" name="內容版面配置區 2"/>
          <p:cNvSpPr>
            <a:spLocks noGrp="1"/>
          </p:cNvSpPr>
          <p:nvPr>
            <p:ph idx="1"/>
          </p:nvPr>
        </p:nvSpPr>
        <p:spPr>
          <a:xfrm>
            <a:off x="467544" y="1484784"/>
            <a:ext cx="8496944" cy="4525963"/>
          </a:xfrm>
        </p:spPr>
        <p:txBody>
          <a:bodyPr>
            <a:normAutofit fontScale="55000" lnSpcReduction="20000"/>
          </a:bodyPr>
          <a:lstStyle/>
          <a:p>
            <a:r>
              <a:rPr lang="en-US" altLang="zh-TW" dirty="0" smtClean="0"/>
              <a:t>Early </a:t>
            </a:r>
            <a:r>
              <a:rPr lang="en-US" altLang="zh-TW" dirty="0" err="1" smtClean="0"/>
              <a:t>Migrators</a:t>
            </a:r>
            <a:r>
              <a:rPr lang="en-US" altLang="zh-TW" dirty="0" smtClean="0"/>
              <a:t> (first mover in business) and technology followers become technology innovators</a:t>
            </a:r>
          </a:p>
          <a:p>
            <a:r>
              <a:rPr lang="en-US" altLang="zh-TW" dirty="0" smtClean="0"/>
              <a:t>Consolidation of High-Tech Hub: </a:t>
            </a:r>
            <a:r>
              <a:rPr lang="en-US" altLang="zh-TW" dirty="0" err="1" smtClean="0"/>
              <a:t>Hsinchu</a:t>
            </a:r>
            <a:r>
              <a:rPr lang="en-US" altLang="zh-TW" dirty="0" smtClean="0"/>
              <a:t> Science Park </a:t>
            </a:r>
          </a:p>
          <a:p>
            <a:r>
              <a:rPr lang="en-US" altLang="zh-TW" dirty="0" smtClean="0"/>
              <a:t>Business lock-in value in high: limited options for customers, and market granularity is high</a:t>
            </a:r>
          </a:p>
          <a:p>
            <a:r>
              <a:rPr lang="en-US" altLang="zh-TW" dirty="0" smtClean="0"/>
              <a:t>IDM, </a:t>
            </a:r>
            <a:r>
              <a:rPr lang="en-US" altLang="zh-TW" dirty="0" err="1" smtClean="0"/>
              <a:t>fab-lite</a:t>
            </a:r>
            <a:r>
              <a:rPr lang="en-US" altLang="zh-TW" dirty="0" smtClean="0"/>
              <a:t>, </a:t>
            </a:r>
            <a:r>
              <a:rPr lang="en-US" altLang="zh-TW" dirty="0" err="1" smtClean="0"/>
              <a:t>fabless</a:t>
            </a:r>
            <a:r>
              <a:rPr lang="en-US" altLang="zh-TW" dirty="0" smtClean="0"/>
              <a:t>, foundry players competing for cost, performance, capacity, various of application market, respectively </a:t>
            </a:r>
            <a:r>
              <a:rPr lang="en-US" altLang="zh-TW" dirty="0" smtClean="0">
                <a:sym typeface="Wingdings" pitchFamily="2" charset="2"/>
              </a:rPr>
              <a:t> collapse of IDM industries in US and Japan</a:t>
            </a:r>
            <a:endParaRPr lang="en-US" altLang="zh-TW" dirty="0" smtClean="0"/>
          </a:p>
          <a:p>
            <a:r>
              <a:rPr lang="en-US" altLang="zh-TW" dirty="0" smtClean="0"/>
              <a:t>Technology and Patent Umbrella</a:t>
            </a:r>
          </a:p>
          <a:p>
            <a:r>
              <a:rPr lang="en-US" altLang="zh-TW" dirty="0" smtClean="0"/>
              <a:t>Advantage of tax code and operating cost </a:t>
            </a:r>
          </a:p>
          <a:p>
            <a:pPr lvl="1"/>
            <a:r>
              <a:rPr lang="en-US" altLang="zh-TW" dirty="0" smtClean="0"/>
              <a:t>Competitive infrastructure cost</a:t>
            </a:r>
          </a:p>
          <a:p>
            <a:pPr lvl="1"/>
            <a:r>
              <a:rPr lang="en-US" altLang="zh-TW" dirty="0" smtClean="0"/>
              <a:t>Attraction of stock dividend with ~0% financial cost </a:t>
            </a:r>
          </a:p>
          <a:p>
            <a:pPr lvl="1"/>
            <a:r>
              <a:rPr lang="en-US" altLang="zh-TW" dirty="0" smtClean="0"/>
              <a:t>Near-Tax-free for business revenue </a:t>
            </a:r>
          </a:p>
          <a:p>
            <a:r>
              <a:rPr lang="en-US" altLang="zh-TW" dirty="0" smtClean="0"/>
              <a:t>Proactive attitude and project oriented workaholic</a:t>
            </a:r>
          </a:p>
          <a:p>
            <a:r>
              <a:rPr lang="en-US" altLang="zh-TW" dirty="0" smtClean="0"/>
              <a:t>Dedication to pure-play foundry business model</a:t>
            </a:r>
          </a:p>
          <a:p>
            <a:r>
              <a:rPr lang="en-US" altLang="zh-TW" dirty="0" smtClean="0"/>
              <a:t>Other untold factors………</a:t>
            </a:r>
          </a:p>
          <a:p>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4)">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4)">
                                      <p:cBhvr>
                                        <p:cTn id="38" dur="2000"/>
                                        <p:tgtEl>
                                          <p:spTgt spid="3">
                                            <p:txEl>
                                              <p:pRg st="5" end="5"/>
                                            </p:txEl>
                                          </p:spTgt>
                                        </p:tgtEl>
                                      </p:cBhvr>
                                    </p:animEffect>
                                  </p:childTnLst>
                                </p:cTn>
                              </p:par>
                              <p:par>
                                <p:cTn id="39" presetID="21"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heel(4)">
                                      <p:cBhvr>
                                        <p:cTn id="41" dur="2000"/>
                                        <p:tgtEl>
                                          <p:spTgt spid="3">
                                            <p:txEl>
                                              <p:pRg st="6" end="6"/>
                                            </p:txEl>
                                          </p:spTgt>
                                        </p:tgtEl>
                                      </p:cBhvr>
                                    </p:animEffect>
                                  </p:childTnLst>
                                </p:cTn>
                              </p:par>
                              <p:par>
                                <p:cTn id="42" presetID="21"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heel(4)">
                                      <p:cBhvr>
                                        <p:cTn id="44" dur="2000"/>
                                        <p:tgtEl>
                                          <p:spTgt spid="3">
                                            <p:txEl>
                                              <p:pRg st="7" end="7"/>
                                            </p:txEl>
                                          </p:spTgt>
                                        </p:tgtEl>
                                      </p:cBhvr>
                                    </p:animEffect>
                                  </p:childTnLst>
                                </p:cTn>
                              </p:par>
                              <p:par>
                                <p:cTn id="45" presetID="21"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heel(4)">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09800" y="152400"/>
            <a:ext cx="5105400" cy="6096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600" b="0" i="0" u="none" strike="noStrike" kern="1200" cap="none" spc="0" normalizeH="0" baseline="0" noProof="0" smtClean="0">
                <a:ln>
                  <a:noFill/>
                </a:ln>
                <a:solidFill>
                  <a:srgbClr val="FF3300"/>
                </a:solidFill>
                <a:effectLst/>
                <a:uLnTx/>
                <a:uFillTx/>
                <a:latin typeface="Arial" charset="0"/>
                <a:ea typeface="標楷體" pitchFamily="65" charset="-120"/>
                <a:cs typeface="+mj-cs"/>
              </a:rPr>
              <a:t>Taiwan As No. 1</a:t>
            </a:r>
            <a:endParaRPr kumimoji="0" lang="en-US" altLang="zh-TW" sz="3600" b="0" i="0" u="none" strike="noStrike" kern="1200" cap="none" spc="0" normalizeH="0" baseline="0" noProof="0" dirty="0">
              <a:ln>
                <a:noFill/>
              </a:ln>
              <a:solidFill>
                <a:srgbClr val="FF3300"/>
              </a:solidFill>
              <a:effectLst/>
              <a:uLnTx/>
              <a:uFillTx/>
              <a:latin typeface="Arial" charset="0"/>
              <a:ea typeface="標楷體" pitchFamily="65" charset="-120"/>
              <a:cs typeface="+mj-cs"/>
            </a:endParaRPr>
          </a:p>
        </p:txBody>
      </p:sp>
      <p:graphicFrame>
        <p:nvGraphicFramePr>
          <p:cNvPr id="3" name="Group 132"/>
          <p:cNvGraphicFramePr>
            <a:graphicFrameLocks/>
          </p:cNvGraphicFramePr>
          <p:nvPr/>
        </p:nvGraphicFramePr>
        <p:xfrm>
          <a:off x="381000" y="838200"/>
          <a:ext cx="8534400" cy="5486400"/>
        </p:xfrm>
        <a:graphic>
          <a:graphicData uri="http://schemas.openxmlformats.org/drawingml/2006/table">
            <a:tbl>
              <a:tblPr/>
              <a:tblGrid>
                <a:gridCol w="1524000"/>
                <a:gridCol w="1524000"/>
                <a:gridCol w="1524000"/>
                <a:gridCol w="1752600"/>
                <a:gridCol w="2209800"/>
              </a:tblGrid>
              <a:tr h="1038225">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1971~1980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1981~1990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1991~1999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2000 -2004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Tx/>
                        <a:buFontTx/>
                        <a:buNone/>
                        <a:tabLst/>
                      </a:pPr>
                      <a:r>
                        <a:rPr kumimoji="1" lang="en-US" altLang="zh-TW" sz="2000" b="1" i="0" u="none" strike="noStrike" cap="none" normalizeH="0" baseline="0" smtClean="0">
                          <a:ln>
                            <a:noFill/>
                          </a:ln>
                          <a:solidFill>
                            <a:srgbClr val="CC0000"/>
                          </a:solidFill>
                          <a:effectLst/>
                          <a:latin typeface="Arial" charset="0"/>
                          <a:ea typeface="標楷體" pitchFamily="65" charset="-120"/>
                        </a:rPr>
                        <a:t>2005 –2006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r>
              <a:tr h="4448175">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Decoration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lamps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Ship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dismantling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Footwear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Electric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fans</a:t>
                      </a:r>
                    </a:p>
                    <a:p>
                      <a:pPr marL="193675" marR="0" lvl="1"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Gourmet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powder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umbrella</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Hat</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Tennis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rackets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Bicycle</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ABS    resin</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Mini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electronics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Sewing</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machines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Yachts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Monitors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Scanners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Mother boards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Notebook  </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r>
                        <a:rPr kumimoji="1" lang="en-US" altLang="zh-TW" sz="1200" b="1" i="0" u="none" strike="noStrike" cap="none" normalizeH="0" baseline="0" smtClean="0">
                          <a:ln>
                            <a:noFill/>
                          </a:ln>
                          <a:solidFill>
                            <a:schemeClr val="tx1"/>
                          </a:solidFill>
                          <a:effectLst/>
                          <a:latin typeface="Arial" charset="0"/>
                          <a:ea typeface="標楷體" pitchFamily="65" charset="-120"/>
                        </a:rPr>
                        <a:t>  computers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IC packaging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Wafer foundry</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p>
                      <a:pPr marL="190500" marR="0" lvl="1"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Hub</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Record Optical  Disk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Mother Board </a:t>
                      </a:r>
                      <a:r>
                        <a:rPr kumimoji="1" lang="en-US" altLang="zh-TW" sz="1200" b="1" i="0" u="sng" strike="noStrike" cap="none" normalizeH="0" baseline="0" smtClean="0">
                          <a:ln>
                            <a:noFill/>
                          </a:ln>
                          <a:solidFill>
                            <a:schemeClr val="tx1"/>
                          </a:solidFill>
                          <a:effectLst/>
                          <a:latin typeface="Arial" charset="0"/>
                          <a:ea typeface="標楷體" pitchFamily="65" charset="-120"/>
                        </a:rPr>
                        <a:t>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Foundry</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Notebook PC</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SOHO Router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LCD Monitor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WLAN</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Cable Modem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DSL Modem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Optical Disk Driver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IC Packaging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Glass Fiber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Network Interface Card</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ABS Copolymer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Switch</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CDT Monitor</a:t>
                      </a:r>
                    </a:p>
                    <a:p>
                      <a:pPr marL="0" marR="0" lvl="0" indent="0" algn="l" defTabSz="914400" rtl="0" eaLnBrk="1" fontAlgn="base" latinLnBrk="0" hangingPunct="1">
                        <a:lnSpc>
                          <a:spcPct val="100000"/>
                        </a:lnSpc>
                        <a:spcBef>
                          <a:spcPct val="20000"/>
                        </a:spcBef>
                        <a:spcAft>
                          <a:spcPct val="0"/>
                        </a:spcAft>
                        <a:buClr>
                          <a:srgbClr val="99CCFF"/>
                        </a:buClr>
                        <a:buSzTx/>
                        <a:buFontTx/>
                        <a:buNone/>
                        <a:tabLst/>
                      </a:pPr>
                      <a:endParaRPr kumimoji="1" lang="en-US" altLang="zh-TW" sz="1200" b="1"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PDAs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 Servers(System&amp;Pure MB)</a:t>
                      </a:r>
                      <a:r>
                        <a:rPr kumimoji="1" lang="en-US" altLang="zh-TW" sz="1200" b="1" i="0" u="none" strike="noStrike" cap="none" normalizeH="0" baseline="0" smtClean="0">
                          <a:ln>
                            <a:noFill/>
                          </a:ln>
                          <a:solidFill>
                            <a:schemeClr val="tx1"/>
                          </a:solidFill>
                          <a:effectLst/>
                          <a:latin typeface="Arial" charset="0"/>
                          <a:ea typeface="標楷體" pitchFamily="65" charset="-120"/>
                        </a:rPr>
                        <a:t>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Mother Board</a:t>
                      </a: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sng" strike="noStrike" cap="none" normalizeH="0" baseline="0" smtClean="0">
                          <a:ln>
                            <a:noFill/>
                          </a:ln>
                          <a:solidFill>
                            <a:schemeClr val="tx1"/>
                          </a:solidFill>
                          <a:effectLst/>
                          <a:latin typeface="Arial" charset="0"/>
                          <a:ea typeface="標楷體" pitchFamily="65" charset="-120"/>
                        </a:rPr>
                        <a:t>                              </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IP Phones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Notebook PC</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SOHO Router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LCD Monitor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0" i="0" u="none" strike="noStrike" cap="none" normalizeH="0" baseline="0" smtClean="0">
                          <a:ln>
                            <a:noFill/>
                          </a:ln>
                          <a:solidFill>
                            <a:schemeClr val="tx1"/>
                          </a:solidFill>
                          <a:effectLst/>
                          <a:latin typeface="Arial" charset="0"/>
                          <a:ea typeface="標楷體" pitchFamily="65" charset="-120"/>
                        </a:rPr>
                        <a:t> WLAN</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1" i="0" u="none" strike="noStrike" cap="none" normalizeH="0" baseline="0" smtClean="0">
                          <a:ln>
                            <a:noFill/>
                          </a:ln>
                          <a:solidFill>
                            <a:srgbClr val="990000"/>
                          </a:solidFill>
                          <a:effectLst/>
                          <a:latin typeface="Arial" charset="0"/>
                          <a:ea typeface="標楷體" pitchFamily="65" charset="-120"/>
                        </a:rPr>
                        <a:t>WLAN NIC</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SOHO Routers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DSL Modem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VoIP Routers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Blank Optical Disks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IC Packaging</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0" i="0" u="none" strike="noStrike" cap="none" normalizeH="0" baseline="0" smtClean="0">
                          <a:ln>
                            <a:noFill/>
                          </a:ln>
                          <a:solidFill>
                            <a:schemeClr val="tx1"/>
                          </a:solidFill>
                          <a:effectLst/>
                          <a:latin typeface="Arial" charset="0"/>
                          <a:ea typeface="標楷體" pitchFamily="65" charset="-120"/>
                        </a:rPr>
                        <a:t> LAN Switches</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IC Foundry</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 Mask ROM</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chemeClr val="tx1"/>
                          </a:solidFill>
                          <a:effectLst/>
                          <a:latin typeface="Arial" charset="0"/>
                          <a:ea typeface="標楷體" pitchFamily="65" charset="-120"/>
                        </a:rPr>
                        <a:t> </a:t>
                      </a:r>
                      <a:r>
                        <a:rPr kumimoji="1" lang="en-US" altLang="zh-TW" sz="1200" b="0" i="0" u="none" strike="noStrike" cap="none" normalizeH="0" baseline="0" smtClean="0">
                          <a:ln>
                            <a:noFill/>
                          </a:ln>
                          <a:solidFill>
                            <a:schemeClr val="tx1"/>
                          </a:solidFill>
                          <a:effectLst/>
                          <a:latin typeface="Arial" charset="0"/>
                          <a:ea typeface="標楷體" pitchFamily="65" charset="-120"/>
                        </a:rPr>
                        <a:t>ABS Copolymer</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0" i="0" u="none" strike="noStrike" cap="none" normalizeH="0" baseline="0" smtClean="0">
                          <a:ln>
                            <a:noFill/>
                          </a:ln>
                          <a:solidFill>
                            <a:schemeClr val="tx1"/>
                          </a:solidFill>
                          <a:effectLst/>
                          <a:latin typeface="Arial" charset="0"/>
                          <a:ea typeface="標楷體" pitchFamily="65" charset="-120"/>
                        </a:rPr>
                        <a:t>Switch</a:t>
                      </a:r>
                    </a:p>
                    <a:p>
                      <a:pPr marL="0" marR="0" lvl="0" indent="0" algn="l" defTabSz="914400" rtl="0" eaLnBrk="1" fontAlgn="base" latinLnBrk="0" hangingPunct="1">
                        <a:lnSpc>
                          <a:spcPct val="100000"/>
                        </a:lnSpc>
                        <a:spcBef>
                          <a:spcPct val="20000"/>
                        </a:spcBef>
                        <a:spcAft>
                          <a:spcPct val="0"/>
                        </a:spcAft>
                        <a:buClr>
                          <a:srgbClr val="99CCFF"/>
                        </a:buClr>
                        <a:buSzTx/>
                        <a:buFontTx/>
                        <a:buChar char="•"/>
                        <a:tabLst/>
                      </a:pPr>
                      <a:r>
                        <a:rPr kumimoji="1" lang="en-US" altLang="zh-TW" sz="1200" b="1" i="0" u="none" strike="noStrike" cap="none" normalizeH="0" baseline="0" smtClean="0">
                          <a:ln>
                            <a:noFill/>
                          </a:ln>
                          <a:solidFill>
                            <a:srgbClr val="990000"/>
                          </a:solidFill>
                          <a:effectLst/>
                          <a:latin typeface="Arial" charset="0"/>
                          <a:ea typeface="標楷體" pitchFamily="65" charset="-120"/>
                        </a:rPr>
                        <a:t>Diving Suits</a:t>
                      </a:r>
                      <a:endParaRPr kumimoji="1" lang="en-US" altLang="zh-TW" sz="1200" b="0" i="0" u="none" strike="noStrike" cap="none" normalizeH="0" baseline="0" smtClean="0">
                        <a:ln>
                          <a:noFill/>
                        </a:ln>
                        <a:solidFill>
                          <a:schemeClr val="tx1"/>
                        </a:solidFill>
                        <a:effectLst/>
                        <a:latin typeface="Arial"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alpha val="50000"/>
                      </a:srgbClr>
                    </a:solidFill>
                  </a:tcPr>
                </a:tc>
              </a:tr>
            </a:tbl>
          </a:graphicData>
        </a:graphic>
      </p:graphicFrame>
      <p:sp>
        <p:nvSpPr>
          <p:cNvPr id="4" name="Text Box 41"/>
          <p:cNvSpPr txBox="1">
            <a:spLocks noChangeArrowheads="1"/>
          </p:cNvSpPr>
          <p:nvPr/>
        </p:nvSpPr>
        <p:spPr bwMode="auto">
          <a:xfrm>
            <a:off x="381000" y="6400800"/>
            <a:ext cx="8397875" cy="265113"/>
          </a:xfrm>
          <a:prstGeom prst="rect">
            <a:avLst/>
          </a:prstGeom>
          <a:noFill/>
          <a:ln w="9525">
            <a:noFill/>
            <a:miter lim="800000"/>
            <a:headEnd/>
            <a:tailEnd/>
          </a:ln>
          <a:effectLst/>
        </p:spPr>
        <p:txBody>
          <a:bodyPr>
            <a:spAutoFit/>
          </a:bodyPr>
          <a:lstStyle/>
          <a:p>
            <a:pPr algn="l" fontAlgn="base">
              <a:lnSpc>
                <a:spcPct val="95000"/>
              </a:lnSpc>
              <a:spcBef>
                <a:spcPct val="30000"/>
              </a:spcBef>
            </a:pPr>
            <a:r>
              <a:rPr lang="en-US" altLang="zh-TW" sz="1200" dirty="0">
                <a:solidFill>
                  <a:srgbClr val="000066"/>
                </a:solidFill>
                <a:ea typeface="新細明體" charset="-120"/>
              </a:rPr>
              <a:t>Sources: Industry &amp;Technology Intelligence Service (ITIS)and IDB</a:t>
            </a:r>
            <a:endParaRPr lang="en-US" altLang="zh-TW" sz="1400" b="0" dirty="0">
              <a:latin typeface="Arial" charset="0"/>
            </a:endParaRPr>
          </a:p>
        </p:txBody>
      </p:sp>
      <p:sp>
        <p:nvSpPr>
          <p:cNvPr id="5" name="Rectangle 42"/>
          <p:cNvSpPr txBox="1">
            <a:spLocks noChangeArrowheads="1"/>
          </p:cNvSpPr>
          <p:nvPr/>
        </p:nvSpPr>
        <p:spPr>
          <a:xfrm>
            <a:off x="685800" y="1981200"/>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3200" b="0" i="0" u="none" strike="noStrike" kern="1200" cap="none" spc="0" normalizeH="0" baseline="0" noProof="0" smtClean="0">
              <a:ln>
                <a:noFill/>
              </a:ln>
              <a:solidFill>
                <a:schemeClr val="accent2"/>
              </a:solidFill>
              <a:effectLst/>
              <a:uLnTx/>
              <a:uFillTx/>
              <a:latin typeface="+mn-lt"/>
              <a:ea typeface="華康楷書體W5" pitchFamily="49" charset="-120"/>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zh-TW" sz="3200" b="0" i="0" u="none" strike="noStrike" kern="1200" cap="none" spc="0" normalizeH="0" baseline="0" noProof="0" smtClean="0">
                <a:ln>
                  <a:noFill/>
                </a:ln>
                <a:solidFill>
                  <a:schemeClr val="accent2"/>
                </a:solidFill>
                <a:effectLst/>
                <a:uLnTx/>
                <a:uFillTx/>
                <a:latin typeface="+mn-lt"/>
                <a:ea typeface="華康楷書體W5" pitchFamily="49" charset="-120"/>
                <a:cs typeface="+mn-cs"/>
              </a:rPr>
              <a:t> </a:t>
            </a:r>
            <a:endParaRPr kumimoji="0" lang="en-US" altLang="zh-TW" sz="3200" b="0" i="0" u="none" strike="noStrike" kern="1200" cap="none" spc="0" normalizeH="0" baseline="0" noProof="0">
              <a:ln>
                <a:noFill/>
              </a:ln>
              <a:solidFill>
                <a:schemeClr val="accent2"/>
              </a:solidFill>
              <a:effectLst/>
              <a:uLnTx/>
              <a:uFillTx/>
              <a:latin typeface="+mn-lt"/>
              <a:ea typeface="華康楷書體W5" pitchFamily="49" charset="-12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dirty="0" smtClean="0"/>
              <a:t>UPs an DOWNs: Taiwan Branding</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2"/>
          <p:cNvSpPr txBox="1">
            <a:spLocks noChangeArrowheads="1"/>
          </p:cNvSpPr>
          <p:nvPr/>
        </p:nvSpPr>
        <p:spPr bwMode="auto">
          <a:xfrm>
            <a:off x="827088" y="1233488"/>
            <a:ext cx="8015287" cy="1203325"/>
          </a:xfrm>
          <a:prstGeom prst="rect">
            <a:avLst/>
          </a:prstGeom>
          <a:noFill/>
          <a:ln w="9525">
            <a:noFill/>
            <a:miter lim="800000"/>
            <a:headEnd/>
            <a:tailEnd/>
          </a:ln>
        </p:spPr>
        <p:txBody>
          <a:bodyPr>
            <a:spAutoFit/>
          </a:bodyPr>
          <a:lstStyle/>
          <a:p>
            <a:pPr>
              <a:lnSpc>
                <a:spcPct val="100000"/>
              </a:lnSpc>
              <a:spcBef>
                <a:spcPct val="0"/>
              </a:spcBef>
              <a:buFontTx/>
              <a:buNone/>
            </a:pPr>
            <a:endParaRPr kumimoji="0" lang="zh-TW" altLang="en-US" sz="2000" b="1">
              <a:latin typeface="Univers Condensed" pitchFamily="34" charset="0"/>
            </a:endParaRPr>
          </a:p>
          <a:p>
            <a:pPr>
              <a:lnSpc>
                <a:spcPct val="100000"/>
              </a:lnSpc>
              <a:spcBef>
                <a:spcPct val="0"/>
              </a:spcBef>
              <a:buFontTx/>
              <a:buNone/>
            </a:pPr>
            <a:r>
              <a:rPr kumimoji="0" lang="en-US" altLang="zh-TW" sz="2000" b="1">
                <a:latin typeface="Univers Condensed" pitchFamily="34" charset="0"/>
              </a:rPr>
              <a:t>A brand is a </a:t>
            </a:r>
            <a:r>
              <a:rPr kumimoji="0" lang="en-US" altLang="zh-TW" sz="2000" b="1">
                <a:solidFill>
                  <a:schemeClr val="accent2"/>
                </a:solidFill>
                <a:latin typeface="Univers Condensed" pitchFamily="34" charset="0"/>
              </a:rPr>
              <a:t>meaningful and unique</a:t>
            </a:r>
            <a:r>
              <a:rPr kumimoji="0" lang="en-US" altLang="zh-TW" sz="2000" b="1">
                <a:latin typeface="Univers Condensed" pitchFamily="34" charset="0"/>
              </a:rPr>
              <a:t> </a:t>
            </a:r>
            <a:r>
              <a:rPr kumimoji="0" lang="en-US" altLang="zh-TW" sz="2000" b="1">
                <a:solidFill>
                  <a:schemeClr val="accent2"/>
                </a:solidFill>
                <a:latin typeface="Univers Condensed" pitchFamily="34" charset="0"/>
              </a:rPr>
              <a:t>promise.</a:t>
            </a:r>
            <a:endParaRPr kumimoji="0" lang="en-US" altLang="zh-TW" sz="2000" b="1">
              <a:latin typeface="Univers Condensed" pitchFamily="34" charset="0"/>
            </a:endParaRPr>
          </a:p>
          <a:p>
            <a:pPr>
              <a:lnSpc>
                <a:spcPct val="100000"/>
              </a:lnSpc>
              <a:spcBef>
                <a:spcPct val="50000"/>
              </a:spcBef>
              <a:buFontTx/>
              <a:buNone/>
            </a:pPr>
            <a:endParaRPr kumimoji="0" lang="zh-TW" altLang="en-US" sz="2000" b="1">
              <a:latin typeface="Univers Condensed" pitchFamily="34" charset="0"/>
            </a:endParaRPr>
          </a:p>
        </p:txBody>
      </p:sp>
      <p:pic>
        <p:nvPicPr>
          <p:cNvPr id="44037" name="Picture 3"/>
          <p:cNvPicPr>
            <a:picLocks noChangeAspect="1" noChangeArrowheads="1"/>
          </p:cNvPicPr>
          <p:nvPr/>
        </p:nvPicPr>
        <p:blipFill>
          <a:blip r:embed="rId3" cstate="print"/>
          <a:srcRect/>
          <a:stretch>
            <a:fillRect/>
          </a:stretch>
        </p:blipFill>
        <p:spPr bwMode="auto">
          <a:xfrm>
            <a:off x="3890963" y="2689225"/>
            <a:ext cx="1508125" cy="2036763"/>
          </a:xfrm>
          <a:prstGeom prst="rect">
            <a:avLst/>
          </a:prstGeom>
          <a:noFill/>
          <a:ln w="9525">
            <a:noFill/>
            <a:miter lim="800000"/>
            <a:headEnd/>
            <a:tailEnd/>
          </a:ln>
        </p:spPr>
      </p:pic>
      <p:sp>
        <p:nvSpPr>
          <p:cNvPr id="44038" name="Rectangle 4"/>
          <p:cNvSpPr>
            <a:spLocks noChangeArrowheads="1"/>
          </p:cNvSpPr>
          <p:nvPr/>
        </p:nvSpPr>
        <p:spPr bwMode="auto">
          <a:xfrm>
            <a:off x="1119188" y="3613150"/>
            <a:ext cx="2643187" cy="2578100"/>
          </a:xfrm>
          <a:prstGeom prst="rect">
            <a:avLst/>
          </a:prstGeom>
          <a:noFill/>
          <a:ln w="12700">
            <a:no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Rational</a:t>
            </a:r>
            <a:endParaRPr kumimoji="0" lang="en-US" altLang="zh-TW" sz="2000">
              <a:latin typeface="Univers Condensed" pitchFamily="34" charset="0"/>
            </a:endParaRPr>
          </a:p>
          <a:p>
            <a:pPr algn="ctr">
              <a:lnSpc>
                <a:spcPts val="2800"/>
              </a:lnSpc>
              <a:spcBef>
                <a:spcPct val="0"/>
              </a:spcBef>
              <a:buFontTx/>
              <a:buNone/>
            </a:pPr>
            <a:r>
              <a:rPr kumimoji="0" lang="en-US" altLang="zh-TW" sz="2000">
                <a:latin typeface="Univers Condensed" pitchFamily="34" charset="0"/>
              </a:rPr>
              <a:t>Tangible</a:t>
            </a:r>
          </a:p>
          <a:p>
            <a:pPr algn="ctr">
              <a:lnSpc>
                <a:spcPts val="2800"/>
              </a:lnSpc>
              <a:spcBef>
                <a:spcPct val="0"/>
              </a:spcBef>
              <a:buFontTx/>
              <a:buNone/>
            </a:pPr>
            <a:r>
              <a:rPr kumimoji="0" lang="en-US" altLang="zh-TW" sz="2000">
                <a:latin typeface="Univers Condensed" pitchFamily="34" charset="0"/>
              </a:rPr>
              <a:t>Features</a:t>
            </a:r>
          </a:p>
          <a:p>
            <a:pPr algn="ctr">
              <a:lnSpc>
                <a:spcPts val="2800"/>
              </a:lnSpc>
              <a:spcBef>
                <a:spcPct val="0"/>
              </a:spcBef>
              <a:buFontTx/>
              <a:buNone/>
            </a:pPr>
            <a:r>
              <a:rPr kumimoji="0" lang="en-US" altLang="zh-TW" sz="2000">
                <a:latin typeface="Univers Condensed" pitchFamily="34" charset="0"/>
              </a:rPr>
              <a:t>Functional</a:t>
            </a:r>
          </a:p>
          <a:p>
            <a:pPr algn="ctr">
              <a:lnSpc>
                <a:spcPts val="2800"/>
              </a:lnSpc>
              <a:spcBef>
                <a:spcPct val="0"/>
              </a:spcBef>
              <a:buFontTx/>
              <a:buNone/>
            </a:pPr>
            <a:r>
              <a:rPr kumimoji="0" lang="en-US" altLang="zh-TW" sz="2000">
                <a:latin typeface="Univers Condensed" pitchFamily="34" charset="0"/>
              </a:rPr>
              <a:t>Measurable</a:t>
            </a:r>
          </a:p>
          <a:p>
            <a:pPr algn="ctr">
              <a:lnSpc>
                <a:spcPts val="2800"/>
              </a:lnSpc>
              <a:spcBef>
                <a:spcPct val="0"/>
              </a:spcBef>
              <a:buFontTx/>
              <a:buNone/>
            </a:pPr>
            <a:r>
              <a:rPr kumimoji="0" lang="en-US" altLang="zh-TW" sz="2000">
                <a:latin typeface="Univers Condensed" pitchFamily="34" charset="0"/>
              </a:rPr>
              <a:t>Analytical</a:t>
            </a:r>
          </a:p>
          <a:p>
            <a:pPr algn="ctr">
              <a:lnSpc>
                <a:spcPts val="2800"/>
              </a:lnSpc>
              <a:spcBef>
                <a:spcPct val="0"/>
              </a:spcBef>
              <a:buFontTx/>
              <a:buNone/>
            </a:pPr>
            <a:r>
              <a:rPr kumimoji="0" lang="en-US" altLang="zh-TW" sz="2000" b="1">
                <a:solidFill>
                  <a:schemeClr val="hlink"/>
                </a:solidFill>
                <a:latin typeface="Univers Condensed" pitchFamily="34" charset="0"/>
              </a:rPr>
              <a:t>(mind share)</a:t>
            </a:r>
          </a:p>
        </p:txBody>
      </p:sp>
      <p:sp>
        <p:nvSpPr>
          <p:cNvPr id="44039" name="Rectangle 5"/>
          <p:cNvSpPr>
            <a:spLocks noChangeArrowheads="1"/>
          </p:cNvSpPr>
          <p:nvPr/>
        </p:nvSpPr>
        <p:spPr bwMode="auto">
          <a:xfrm>
            <a:off x="5475288" y="3613150"/>
            <a:ext cx="2706687" cy="2578100"/>
          </a:xfrm>
          <a:prstGeom prst="rect">
            <a:avLst/>
          </a:prstGeom>
          <a:noFill/>
          <a:ln w="12700">
            <a:no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Emotional</a:t>
            </a:r>
            <a:endParaRPr kumimoji="0" lang="en-US" altLang="zh-TW" sz="2200" b="1">
              <a:solidFill>
                <a:srgbClr val="559349"/>
              </a:solidFill>
              <a:latin typeface="Univers Condensed" pitchFamily="34" charset="0"/>
            </a:endParaRPr>
          </a:p>
          <a:p>
            <a:pPr algn="ctr">
              <a:lnSpc>
                <a:spcPts val="2800"/>
              </a:lnSpc>
              <a:spcBef>
                <a:spcPct val="0"/>
              </a:spcBef>
              <a:buFontTx/>
              <a:buNone/>
            </a:pPr>
            <a:r>
              <a:rPr kumimoji="0" lang="en-US" altLang="zh-TW" sz="2000">
                <a:latin typeface="Univers Condensed" pitchFamily="34" charset="0"/>
              </a:rPr>
              <a:t>Intangible</a:t>
            </a:r>
          </a:p>
          <a:p>
            <a:pPr algn="ctr">
              <a:lnSpc>
                <a:spcPts val="2800"/>
              </a:lnSpc>
              <a:spcBef>
                <a:spcPct val="0"/>
              </a:spcBef>
              <a:buFontTx/>
              <a:buNone/>
            </a:pPr>
            <a:r>
              <a:rPr kumimoji="0" lang="en-US" altLang="zh-TW" sz="2000">
                <a:latin typeface="Univers Condensed" pitchFamily="34" charset="0"/>
              </a:rPr>
              <a:t>Benefits</a:t>
            </a:r>
          </a:p>
          <a:p>
            <a:pPr algn="ctr">
              <a:lnSpc>
                <a:spcPts val="2800"/>
              </a:lnSpc>
              <a:spcBef>
                <a:spcPct val="0"/>
              </a:spcBef>
              <a:buFontTx/>
              <a:buNone/>
            </a:pPr>
            <a:r>
              <a:rPr kumimoji="0" lang="en-US" altLang="zh-TW" sz="2000">
                <a:latin typeface="Univers Condensed" pitchFamily="34" charset="0"/>
              </a:rPr>
              <a:t>Experiential</a:t>
            </a:r>
          </a:p>
          <a:p>
            <a:pPr algn="ctr">
              <a:lnSpc>
                <a:spcPts val="2800"/>
              </a:lnSpc>
              <a:spcBef>
                <a:spcPct val="0"/>
              </a:spcBef>
              <a:buFontTx/>
              <a:buNone/>
            </a:pPr>
            <a:r>
              <a:rPr kumimoji="0" lang="en-US" altLang="zh-TW" sz="2000">
                <a:latin typeface="Univers Condensed" pitchFamily="34" charset="0"/>
              </a:rPr>
              <a:t>Judgmental</a:t>
            </a:r>
          </a:p>
          <a:p>
            <a:pPr algn="ctr">
              <a:lnSpc>
                <a:spcPts val="2800"/>
              </a:lnSpc>
              <a:spcBef>
                <a:spcPct val="0"/>
              </a:spcBef>
              <a:buFontTx/>
              <a:buNone/>
            </a:pPr>
            <a:r>
              <a:rPr kumimoji="0" lang="en-US" altLang="zh-TW" sz="2000">
                <a:latin typeface="Univers Condensed" pitchFamily="34" charset="0"/>
              </a:rPr>
              <a:t>Intuitive</a:t>
            </a:r>
          </a:p>
          <a:p>
            <a:pPr algn="ctr">
              <a:lnSpc>
                <a:spcPts val="2800"/>
              </a:lnSpc>
              <a:spcBef>
                <a:spcPct val="0"/>
              </a:spcBef>
              <a:buFontTx/>
              <a:buNone/>
            </a:pPr>
            <a:r>
              <a:rPr kumimoji="0" lang="en-US" altLang="zh-TW" sz="2200">
                <a:solidFill>
                  <a:schemeClr val="hlink"/>
                </a:solidFill>
                <a:latin typeface="Univers Condensed" pitchFamily="34" charset="0"/>
              </a:rPr>
              <a:t>(heart share)</a:t>
            </a:r>
          </a:p>
        </p:txBody>
      </p:sp>
      <p:sp>
        <p:nvSpPr>
          <p:cNvPr id="44040" name="Line 6"/>
          <p:cNvSpPr>
            <a:spLocks noChangeShapeType="1"/>
          </p:cNvSpPr>
          <p:nvPr/>
        </p:nvSpPr>
        <p:spPr bwMode="auto">
          <a:xfrm>
            <a:off x="3292475" y="3800475"/>
            <a:ext cx="1063625" cy="0"/>
          </a:xfrm>
          <a:prstGeom prst="line">
            <a:avLst/>
          </a:prstGeom>
          <a:noFill/>
          <a:ln w="9525">
            <a:solidFill>
              <a:srgbClr val="FF0000"/>
            </a:solidFill>
            <a:round/>
            <a:headEnd/>
            <a:tailEnd type="triangle" w="med" len="med"/>
          </a:ln>
        </p:spPr>
        <p:txBody>
          <a:bodyPr wrap="none" anchor="ctr"/>
          <a:lstStyle/>
          <a:p>
            <a:endParaRPr lang="zh-TW" altLang="en-US"/>
          </a:p>
        </p:txBody>
      </p:sp>
      <p:sp>
        <p:nvSpPr>
          <p:cNvPr id="44041" name="Line 7"/>
          <p:cNvSpPr>
            <a:spLocks noChangeShapeType="1"/>
          </p:cNvSpPr>
          <p:nvPr/>
        </p:nvSpPr>
        <p:spPr bwMode="auto">
          <a:xfrm rot="10800000">
            <a:off x="4935538" y="3800475"/>
            <a:ext cx="1095375" cy="0"/>
          </a:xfrm>
          <a:prstGeom prst="line">
            <a:avLst/>
          </a:prstGeom>
          <a:noFill/>
          <a:ln w="9525">
            <a:solidFill>
              <a:srgbClr val="FF0000"/>
            </a:solidFill>
            <a:round/>
            <a:headEnd/>
            <a:tailEnd type="triangle" w="med" len="med"/>
          </a:ln>
        </p:spPr>
        <p:txBody>
          <a:bodyPr wrap="none" anchor="ctr"/>
          <a:lstStyle/>
          <a:p>
            <a:endParaRPr lang="zh-TW" altLang="en-US"/>
          </a:p>
        </p:txBody>
      </p:sp>
      <p:sp>
        <p:nvSpPr>
          <p:cNvPr id="44042" name="Rectangle 8"/>
          <p:cNvSpPr>
            <a:spLocks noGrp="1" noChangeArrowheads="1"/>
          </p:cNvSpPr>
          <p:nvPr>
            <p:ph type="title"/>
          </p:nvPr>
        </p:nvSpPr>
        <p:spPr bwMode="white">
          <a:xfrm>
            <a:off x="439738" y="207963"/>
            <a:ext cx="8707437" cy="839787"/>
          </a:xfrm>
          <a:noFill/>
        </p:spPr>
        <p:txBody>
          <a:bodyPr lIns="0" tIns="0" rIns="0" bIns="0" anchor="b">
            <a:normAutofit/>
          </a:bodyPr>
          <a:lstStyle/>
          <a:p>
            <a:r>
              <a:rPr lang="en-US" altLang="zh-TW" sz="4000" dirty="0" smtClean="0"/>
              <a:t>What is a brand?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1026"/>
          <p:cNvSpPr txBox="1">
            <a:spLocks noChangeArrowheads="1"/>
          </p:cNvSpPr>
          <p:nvPr/>
        </p:nvSpPr>
        <p:spPr bwMode="auto">
          <a:xfrm>
            <a:off x="711200" y="2628900"/>
            <a:ext cx="7832725" cy="3235325"/>
          </a:xfrm>
          <a:prstGeom prst="rect">
            <a:avLst/>
          </a:prstGeom>
          <a:noFill/>
          <a:ln w="9525">
            <a:noFill/>
            <a:miter lim="800000"/>
            <a:headEnd/>
            <a:tailEnd/>
          </a:ln>
        </p:spPr>
        <p:txBody>
          <a:bodyPr>
            <a:spAutoFit/>
          </a:bodyPr>
          <a:lstStyle/>
          <a:p>
            <a:pPr>
              <a:lnSpc>
                <a:spcPct val="100000"/>
              </a:lnSpc>
              <a:spcBef>
                <a:spcPct val="0"/>
              </a:spcBef>
              <a:buFontTx/>
              <a:buNone/>
            </a:pPr>
            <a:endParaRPr kumimoji="0" lang="zh-TW" altLang="en-US" sz="1800">
              <a:latin typeface="Univers Condensed" pitchFamily="34" charset="0"/>
            </a:endParaRPr>
          </a:p>
          <a:p>
            <a:pPr>
              <a:lnSpc>
                <a:spcPct val="100000"/>
              </a:lnSpc>
              <a:spcBef>
                <a:spcPct val="0"/>
              </a:spcBef>
              <a:buFontTx/>
              <a:buNone/>
            </a:pPr>
            <a:r>
              <a:rPr kumimoji="0" lang="zh-TW" altLang="en-US" sz="1800">
                <a:latin typeface="Univers Condensed" pitchFamily="34" charset="0"/>
              </a:rPr>
              <a:t>	</a:t>
            </a:r>
            <a:r>
              <a:rPr kumimoji="0" lang="en-US" altLang="zh-TW" sz="1800">
                <a:latin typeface="Univers Condensed" pitchFamily="34" charset="0"/>
              </a:rPr>
              <a:t>Experience Points</a:t>
            </a: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r>
              <a:rPr kumimoji="0" lang="en-US" altLang="zh-TW" sz="1800">
                <a:latin typeface="Univers Condensed" pitchFamily="34" charset="0"/>
              </a:rPr>
              <a:t>	Strategy</a:t>
            </a: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r>
              <a:rPr kumimoji="0" lang="en-US" altLang="zh-TW" sz="1800">
                <a:latin typeface="Univers Condensed" pitchFamily="34" charset="0"/>
              </a:rPr>
              <a:t>	Analysis / Implications</a:t>
            </a: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endParaRPr kumimoji="0" lang="en-US" altLang="zh-TW" sz="1800">
              <a:latin typeface="Univers Condensed" pitchFamily="34" charset="0"/>
            </a:endParaRPr>
          </a:p>
          <a:p>
            <a:pPr>
              <a:lnSpc>
                <a:spcPct val="100000"/>
              </a:lnSpc>
              <a:spcBef>
                <a:spcPct val="0"/>
              </a:spcBef>
              <a:buFontTx/>
              <a:buNone/>
            </a:pPr>
            <a:r>
              <a:rPr kumimoji="0" lang="en-US" altLang="zh-TW" sz="1800">
                <a:latin typeface="Univers Condensed" pitchFamily="34" charset="0"/>
              </a:rPr>
              <a:t>	Findings</a:t>
            </a:r>
          </a:p>
        </p:txBody>
      </p:sp>
      <p:pic>
        <p:nvPicPr>
          <p:cNvPr id="46085" name="Picture 1027"/>
          <p:cNvPicPr>
            <a:picLocks noChangeAspect="1" noChangeArrowheads="1"/>
          </p:cNvPicPr>
          <p:nvPr/>
        </p:nvPicPr>
        <p:blipFill>
          <a:blip r:embed="rId3" cstate="print">
            <a:lum bright="16000"/>
          </a:blip>
          <a:srcRect l="49487" t="9164" r="3665" b="12830"/>
          <a:stretch>
            <a:fillRect/>
          </a:stretch>
        </p:blipFill>
        <p:spPr bwMode="auto">
          <a:xfrm>
            <a:off x="5099050" y="2711450"/>
            <a:ext cx="2901950" cy="3405188"/>
          </a:xfrm>
          <a:prstGeom prst="rect">
            <a:avLst/>
          </a:prstGeom>
          <a:noFill/>
          <a:ln w="9525">
            <a:noFill/>
            <a:miter lim="800000"/>
            <a:headEnd/>
            <a:tailEnd/>
          </a:ln>
        </p:spPr>
      </p:pic>
      <p:sp>
        <p:nvSpPr>
          <p:cNvPr id="46086" name="Line 1028"/>
          <p:cNvSpPr>
            <a:spLocks noChangeShapeType="1"/>
          </p:cNvSpPr>
          <p:nvPr/>
        </p:nvSpPr>
        <p:spPr bwMode="auto">
          <a:xfrm>
            <a:off x="3865563" y="3116263"/>
            <a:ext cx="2778125" cy="0"/>
          </a:xfrm>
          <a:prstGeom prst="line">
            <a:avLst/>
          </a:prstGeom>
          <a:noFill/>
          <a:ln w="6350">
            <a:solidFill>
              <a:srgbClr val="FF0000"/>
            </a:solidFill>
            <a:round/>
            <a:headEnd/>
            <a:tailEnd/>
          </a:ln>
        </p:spPr>
        <p:txBody>
          <a:bodyPr/>
          <a:lstStyle/>
          <a:p>
            <a:endParaRPr lang="zh-TW" altLang="en-US"/>
          </a:p>
        </p:txBody>
      </p:sp>
      <p:sp>
        <p:nvSpPr>
          <p:cNvPr id="46087" name="Line 1029"/>
          <p:cNvSpPr>
            <a:spLocks noChangeShapeType="1"/>
          </p:cNvSpPr>
          <p:nvPr/>
        </p:nvSpPr>
        <p:spPr bwMode="auto">
          <a:xfrm>
            <a:off x="2879725" y="3933825"/>
            <a:ext cx="3763963" cy="0"/>
          </a:xfrm>
          <a:prstGeom prst="line">
            <a:avLst/>
          </a:prstGeom>
          <a:noFill/>
          <a:ln w="6350">
            <a:solidFill>
              <a:srgbClr val="FF0000"/>
            </a:solidFill>
            <a:round/>
            <a:headEnd/>
            <a:tailEnd/>
          </a:ln>
        </p:spPr>
        <p:txBody>
          <a:bodyPr/>
          <a:lstStyle/>
          <a:p>
            <a:endParaRPr lang="zh-TW" altLang="en-US"/>
          </a:p>
        </p:txBody>
      </p:sp>
      <p:sp>
        <p:nvSpPr>
          <p:cNvPr id="46088" name="Line 1030"/>
          <p:cNvSpPr>
            <a:spLocks noChangeShapeType="1"/>
          </p:cNvSpPr>
          <p:nvPr/>
        </p:nvSpPr>
        <p:spPr bwMode="auto">
          <a:xfrm>
            <a:off x="4241800" y="4733925"/>
            <a:ext cx="2401888" cy="0"/>
          </a:xfrm>
          <a:prstGeom prst="line">
            <a:avLst/>
          </a:prstGeom>
          <a:noFill/>
          <a:ln w="6350">
            <a:solidFill>
              <a:srgbClr val="FF0000"/>
            </a:solidFill>
            <a:round/>
            <a:headEnd/>
            <a:tailEnd/>
          </a:ln>
        </p:spPr>
        <p:txBody>
          <a:bodyPr/>
          <a:lstStyle/>
          <a:p>
            <a:endParaRPr lang="zh-TW" altLang="en-US"/>
          </a:p>
        </p:txBody>
      </p:sp>
      <p:sp>
        <p:nvSpPr>
          <p:cNvPr id="46089" name="Line 1031"/>
          <p:cNvSpPr>
            <a:spLocks noChangeShapeType="1"/>
          </p:cNvSpPr>
          <p:nvPr/>
        </p:nvSpPr>
        <p:spPr bwMode="auto">
          <a:xfrm>
            <a:off x="2935288" y="5576888"/>
            <a:ext cx="3708400" cy="0"/>
          </a:xfrm>
          <a:prstGeom prst="line">
            <a:avLst/>
          </a:prstGeom>
          <a:noFill/>
          <a:ln w="6350">
            <a:solidFill>
              <a:srgbClr val="FF0000"/>
            </a:solidFill>
            <a:round/>
            <a:headEnd/>
            <a:tailEnd/>
          </a:ln>
        </p:spPr>
        <p:txBody>
          <a:bodyPr/>
          <a:lstStyle/>
          <a:p>
            <a:endParaRPr lang="zh-TW" altLang="en-US"/>
          </a:p>
        </p:txBody>
      </p:sp>
      <p:sp>
        <p:nvSpPr>
          <p:cNvPr id="46090" name="Rectangle 1032"/>
          <p:cNvSpPr>
            <a:spLocks noChangeArrowheads="1"/>
          </p:cNvSpPr>
          <p:nvPr/>
        </p:nvSpPr>
        <p:spPr bwMode="auto">
          <a:xfrm>
            <a:off x="493713" y="4024313"/>
            <a:ext cx="1587500" cy="600075"/>
          </a:xfrm>
          <a:prstGeom prst="rect">
            <a:avLst/>
          </a:prstGeom>
          <a:noFill/>
          <a:ln w="9525">
            <a:noFill/>
            <a:miter lim="800000"/>
            <a:headEnd/>
            <a:tailEnd/>
          </a:ln>
        </p:spPr>
        <p:txBody>
          <a:bodyPr>
            <a:spAutoFit/>
          </a:bodyPr>
          <a:lstStyle/>
          <a:p>
            <a:pPr>
              <a:lnSpc>
                <a:spcPct val="100000"/>
              </a:lnSpc>
              <a:spcBef>
                <a:spcPct val="0"/>
              </a:spcBef>
              <a:buFontTx/>
              <a:buNone/>
            </a:pPr>
            <a:r>
              <a:rPr kumimoji="0" lang="en-US" altLang="zh-TW" sz="1600">
                <a:latin typeface="Univers Condensed" pitchFamily="34" charset="0"/>
              </a:rPr>
              <a:t>Ongoing</a:t>
            </a:r>
          </a:p>
          <a:p>
            <a:pPr>
              <a:lnSpc>
                <a:spcPct val="100000"/>
              </a:lnSpc>
              <a:spcBef>
                <a:spcPct val="0"/>
              </a:spcBef>
              <a:buFontTx/>
              <a:buNone/>
            </a:pPr>
            <a:r>
              <a:rPr kumimoji="0" lang="en-US" altLang="zh-TW" sz="1600">
                <a:latin typeface="Univers Condensed" pitchFamily="34" charset="0"/>
              </a:rPr>
              <a:t>Monitoring</a:t>
            </a:r>
          </a:p>
        </p:txBody>
      </p:sp>
      <p:sp>
        <p:nvSpPr>
          <p:cNvPr id="46091" name="Line 1033"/>
          <p:cNvSpPr>
            <a:spLocks noChangeShapeType="1"/>
          </p:cNvSpPr>
          <p:nvPr/>
        </p:nvSpPr>
        <p:spPr bwMode="auto">
          <a:xfrm flipV="1">
            <a:off x="2292350" y="3294063"/>
            <a:ext cx="0" cy="384175"/>
          </a:xfrm>
          <a:prstGeom prst="line">
            <a:avLst/>
          </a:prstGeom>
          <a:noFill/>
          <a:ln w="9525">
            <a:solidFill>
              <a:schemeClr val="tx1"/>
            </a:solidFill>
            <a:round/>
            <a:headEnd/>
            <a:tailEnd type="triangle" w="med" len="med"/>
          </a:ln>
        </p:spPr>
        <p:txBody>
          <a:bodyPr/>
          <a:lstStyle/>
          <a:p>
            <a:endParaRPr lang="zh-TW" altLang="en-US"/>
          </a:p>
        </p:txBody>
      </p:sp>
      <p:sp>
        <p:nvSpPr>
          <p:cNvPr id="46092" name="Arc 1034"/>
          <p:cNvSpPr>
            <a:spLocks/>
          </p:cNvSpPr>
          <p:nvPr/>
        </p:nvSpPr>
        <p:spPr bwMode="auto">
          <a:xfrm rot="-8100000">
            <a:off x="1208087" y="3606801"/>
            <a:ext cx="1033463" cy="1960562"/>
          </a:xfrm>
          <a:custGeom>
            <a:avLst/>
            <a:gdLst>
              <a:gd name="T0" fmla="*/ 0 w 13315"/>
              <a:gd name="T1" fmla="*/ 0 h 21600"/>
              <a:gd name="T2" fmla="*/ 1033463 w 13315"/>
              <a:gd name="T3" fmla="*/ 416801 h 21600"/>
              <a:gd name="T4" fmla="*/ 0 w 13315"/>
              <a:gd name="T5" fmla="*/ 1960562 h 21600"/>
              <a:gd name="T6" fmla="*/ 0 60000 65536"/>
              <a:gd name="T7" fmla="*/ 0 60000 65536"/>
              <a:gd name="T8" fmla="*/ 0 60000 65536"/>
              <a:gd name="T9" fmla="*/ 0 w 13315"/>
              <a:gd name="T10" fmla="*/ 0 h 21600"/>
              <a:gd name="T11" fmla="*/ 13315 w 13315"/>
              <a:gd name="T12" fmla="*/ 21600 h 21600"/>
            </a:gdLst>
            <a:ahLst/>
            <a:cxnLst>
              <a:cxn ang="T6">
                <a:pos x="T0" y="T1"/>
              </a:cxn>
              <a:cxn ang="T7">
                <a:pos x="T2" y="T3"/>
              </a:cxn>
              <a:cxn ang="T8">
                <a:pos x="T4" y="T5"/>
              </a:cxn>
            </a:cxnLst>
            <a:rect l="T9" t="T10" r="T11" b="T12"/>
            <a:pathLst>
              <a:path w="13315" h="21600" fill="none" extrusionOk="0">
                <a:moveTo>
                  <a:pt x="-1" y="0"/>
                </a:moveTo>
                <a:cubicBezTo>
                  <a:pt x="4826" y="0"/>
                  <a:pt x="9514" y="1616"/>
                  <a:pt x="13314" y="4592"/>
                </a:cubicBezTo>
              </a:path>
              <a:path w="13315" h="21600" stroke="0" extrusionOk="0">
                <a:moveTo>
                  <a:pt x="-1" y="0"/>
                </a:moveTo>
                <a:cubicBezTo>
                  <a:pt x="4826" y="0"/>
                  <a:pt x="9514" y="1616"/>
                  <a:pt x="13314" y="4592"/>
                </a:cubicBezTo>
                <a:lnTo>
                  <a:pt x="0" y="21600"/>
                </a:lnTo>
                <a:close/>
              </a:path>
            </a:pathLst>
          </a:custGeom>
          <a:noFill/>
          <a:ln w="9525">
            <a:solidFill>
              <a:schemeClr val="tx1"/>
            </a:solidFill>
            <a:round/>
            <a:headEnd type="triangle" w="med" len="med"/>
            <a:tailEnd/>
          </a:ln>
        </p:spPr>
        <p:txBody>
          <a:bodyPr wrap="none" anchor="ctr"/>
          <a:lstStyle/>
          <a:p>
            <a:endParaRPr lang="zh-TW" altLang="en-US"/>
          </a:p>
        </p:txBody>
      </p:sp>
      <p:sp>
        <p:nvSpPr>
          <p:cNvPr id="46093" name="Arc 1035"/>
          <p:cNvSpPr>
            <a:spLocks/>
          </p:cNvSpPr>
          <p:nvPr/>
        </p:nvSpPr>
        <p:spPr bwMode="auto">
          <a:xfrm rot="-8100000">
            <a:off x="803276" y="3455987"/>
            <a:ext cx="1898650" cy="1095375"/>
          </a:xfrm>
          <a:custGeom>
            <a:avLst/>
            <a:gdLst>
              <a:gd name="T0" fmla="*/ 1551531 w 21600"/>
              <a:gd name="T1" fmla="*/ 0 h 12450"/>
              <a:gd name="T2" fmla="*/ 1898650 w 21600"/>
              <a:gd name="T3" fmla="*/ 1095375 h 12450"/>
              <a:gd name="T4" fmla="*/ 0 w 21600"/>
              <a:gd name="T5" fmla="*/ 1095375 h 12450"/>
              <a:gd name="T6" fmla="*/ 0 60000 65536"/>
              <a:gd name="T7" fmla="*/ 0 60000 65536"/>
              <a:gd name="T8" fmla="*/ 0 60000 65536"/>
              <a:gd name="T9" fmla="*/ 0 w 21600"/>
              <a:gd name="T10" fmla="*/ 0 h 12450"/>
              <a:gd name="T11" fmla="*/ 21600 w 21600"/>
              <a:gd name="T12" fmla="*/ 12450 h 12450"/>
            </a:gdLst>
            <a:ahLst/>
            <a:cxnLst>
              <a:cxn ang="T6">
                <a:pos x="T0" y="T1"/>
              </a:cxn>
              <a:cxn ang="T7">
                <a:pos x="T2" y="T3"/>
              </a:cxn>
              <a:cxn ang="T8">
                <a:pos x="T4" y="T5"/>
              </a:cxn>
            </a:cxnLst>
            <a:rect l="T9" t="T10" r="T11" b="T12"/>
            <a:pathLst>
              <a:path w="21600" h="12450" fill="none" extrusionOk="0">
                <a:moveTo>
                  <a:pt x="17650" y="0"/>
                </a:moveTo>
                <a:cubicBezTo>
                  <a:pt x="20220" y="3643"/>
                  <a:pt x="21600" y="7991"/>
                  <a:pt x="21600" y="12450"/>
                </a:cubicBezTo>
              </a:path>
              <a:path w="21600" h="12450" stroke="0" extrusionOk="0">
                <a:moveTo>
                  <a:pt x="17650" y="0"/>
                </a:moveTo>
                <a:cubicBezTo>
                  <a:pt x="20220" y="3643"/>
                  <a:pt x="21600" y="7991"/>
                  <a:pt x="21600" y="12450"/>
                </a:cubicBezTo>
                <a:lnTo>
                  <a:pt x="0" y="12450"/>
                </a:lnTo>
                <a:close/>
              </a:path>
            </a:pathLst>
          </a:custGeom>
          <a:noFill/>
          <a:ln w="9525">
            <a:solidFill>
              <a:schemeClr val="tx1"/>
            </a:solidFill>
            <a:round/>
            <a:headEnd type="triangle" w="med" len="med"/>
            <a:tailEnd/>
          </a:ln>
        </p:spPr>
        <p:txBody>
          <a:bodyPr wrap="none" anchor="ctr"/>
          <a:lstStyle/>
          <a:p>
            <a:endParaRPr lang="zh-TW" altLang="en-US"/>
          </a:p>
        </p:txBody>
      </p:sp>
      <p:pic>
        <p:nvPicPr>
          <p:cNvPr id="46094" name="Picture 1036"/>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3881438"/>
            <a:ext cx="92075" cy="92075"/>
          </a:xfrm>
          <a:prstGeom prst="rect">
            <a:avLst/>
          </a:prstGeom>
          <a:noFill/>
          <a:ln w="9525">
            <a:noFill/>
            <a:miter lim="800000"/>
            <a:headEnd/>
            <a:tailEnd/>
          </a:ln>
        </p:spPr>
      </p:pic>
      <p:pic>
        <p:nvPicPr>
          <p:cNvPr id="46095" name="Picture 1037"/>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3076575"/>
            <a:ext cx="92075" cy="92075"/>
          </a:xfrm>
          <a:prstGeom prst="rect">
            <a:avLst/>
          </a:prstGeom>
          <a:noFill/>
          <a:ln w="9525">
            <a:noFill/>
            <a:miter lim="800000"/>
            <a:headEnd/>
            <a:tailEnd/>
          </a:ln>
        </p:spPr>
      </p:pic>
      <p:pic>
        <p:nvPicPr>
          <p:cNvPr id="46096" name="Picture 1038"/>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4689475"/>
            <a:ext cx="92075" cy="92075"/>
          </a:xfrm>
          <a:prstGeom prst="rect">
            <a:avLst/>
          </a:prstGeom>
          <a:noFill/>
          <a:ln w="9525">
            <a:noFill/>
            <a:miter lim="800000"/>
            <a:headEnd/>
            <a:tailEnd/>
          </a:ln>
        </p:spPr>
      </p:pic>
      <p:pic>
        <p:nvPicPr>
          <p:cNvPr id="46097" name="Picture 1039"/>
          <p:cNvPicPr>
            <a:picLocks noChangeAspect="1" noChangeArrowheads="1"/>
          </p:cNvPicPr>
          <p:nvPr/>
        </p:nvPicPr>
        <p:blipFill>
          <a:blip r:embed="rId4" cstate="print">
            <a:clrChange>
              <a:clrFrom>
                <a:srgbClr val="323232"/>
              </a:clrFrom>
              <a:clrTo>
                <a:srgbClr val="323232">
                  <a:alpha val="0"/>
                </a:srgbClr>
              </a:clrTo>
            </a:clrChange>
          </a:blip>
          <a:srcRect/>
          <a:stretch>
            <a:fillRect/>
          </a:stretch>
        </p:blipFill>
        <p:spPr bwMode="auto">
          <a:xfrm>
            <a:off x="6586538" y="5524500"/>
            <a:ext cx="92075" cy="92075"/>
          </a:xfrm>
          <a:prstGeom prst="rect">
            <a:avLst/>
          </a:prstGeom>
          <a:noFill/>
          <a:ln w="9525">
            <a:noFill/>
            <a:miter lim="800000"/>
            <a:headEnd/>
            <a:tailEnd/>
          </a:ln>
        </p:spPr>
      </p:pic>
      <p:sp>
        <p:nvSpPr>
          <p:cNvPr id="46098" name="Line 1040"/>
          <p:cNvSpPr>
            <a:spLocks noChangeShapeType="1"/>
          </p:cNvSpPr>
          <p:nvPr/>
        </p:nvSpPr>
        <p:spPr bwMode="auto">
          <a:xfrm flipV="1">
            <a:off x="2300288" y="4129088"/>
            <a:ext cx="0" cy="384175"/>
          </a:xfrm>
          <a:prstGeom prst="line">
            <a:avLst/>
          </a:prstGeom>
          <a:noFill/>
          <a:ln w="9525">
            <a:solidFill>
              <a:schemeClr val="tx1"/>
            </a:solidFill>
            <a:round/>
            <a:headEnd/>
            <a:tailEnd type="triangle" w="med" len="med"/>
          </a:ln>
        </p:spPr>
        <p:txBody>
          <a:bodyPr/>
          <a:lstStyle/>
          <a:p>
            <a:endParaRPr lang="zh-TW" altLang="en-US"/>
          </a:p>
        </p:txBody>
      </p:sp>
      <p:sp>
        <p:nvSpPr>
          <p:cNvPr id="46099" name="Line 1041"/>
          <p:cNvSpPr>
            <a:spLocks noChangeShapeType="1"/>
          </p:cNvSpPr>
          <p:nvPr/>
        </p:nvSpPr>
        <p:spPr bwMode="auto">
          <a:xfrm flipV="1">
            <a:off x="2314575" y="4970463"/>
            <a:ext cx="0" cy="384175"/>
          </a:xfrm>
          <a:prstGeom prst="line">
            <a:avLst/>
          </a:prstGeom>
          <a:noFill/>
          <a:ln w="9525">
            <a:solidFill>
              <a:schemeClr val="tx1"/>
            </a:solidFill>
            <a:round/>
            <a:headEnd/>
            <a:tailEnd type="triangle" w="med" len="med"/>
          </a:ln>
        </p:spPr>
        <p:txBody>
          <a:bodyPr/>
          <a:lstStyle/>
          <a:p>
            <a:endParaRPr lang="zh-TW" altLang="en-US"/>
          </a:p>
        </p:txBody>
      </p:sp>
      <p:sp>
        <p:nvSpPr>
          <p:cNvPr id="46100" name="Text Box 1042"/>
          <p:cNvSpPr txBox="1">
            <a:spLocks noChangeArrowheads="1"/>
          </p:cNvSpPr>
          <p:nvPr/>
        </p:nvSpPr>
        <p:spPr bwMode="auto">
          <a:xfrm>
            <a:off x="0" y="1714500"/>
            <a:ext cx="8015288" cy="923925"/>
          </a:xfrm>
          <a:prstGeom prst="rect">
            <a:avLst/>
          </a:prstGeom>
          <a:noFill/>
          <a:ln w="9525">
            <a:noFill/>
            <a:miter lim="800000"/>
            <a:headEnd/>
            <a:tailEnd/>
          </a:ln>
        </p:spPr>
        <p:txBody>
          <a:bodyPr>
            <a:spAutoFit/>
          </a:bodyPr>
          <a:lstStyle/>
          <a:p>
            <a:pPr>
              <a:lnSpc>
                <a:spcPts val="2800"/>
              </a:lnSpc>
              <a:spcBef>
                <a:spcPct val="0"/>
              </a:spcBef>
              <a:buFontTx/>
              <a:buNone/>
            </a:pPr>
            <a:r>
              <a:rPr kumimoji="0" lang="en-US" altLang="zh-TW" sz="2000" b="1">
                <a:latin typeface="Univers Condensed" pitchFamily="34" charset="0"/>
              </a:rPr>
              <a:t>Know that building a brand is an ongoing process</a:t>
            </a:r>
          </a:p>
          <a:p>
            <a:pPr>
              <a:lnSpc>
                <a:spcPct val="100000"/>
              </a:lnSpc>
              <a:spcBef>
                <a:spcPct val="50000"/>
              </a:spcBef>
              <a:buFontTx/>
              <a:buNone/>
            </a:pPr>
            <a:endParaRPr kumimoji="0" lang="zh-TW" altLang="en-US" sz="2000" b="1">
              <a:latin typeface="Univers Condensed" pitchFamily="34" charset="0"/>
            </a:endParaRPr>
          </a:p>
        </p:txBody>
      </p:sp>
      <p:sp>
        <p:nvSpPr>
          <p:cNvPr id="46101" name="Rectangle 1043"/>
          <p:cNvSpPr>
            <a:spLocks noGrp="1" noChangeArrowheads="1"/>
          </p:cNvSpPr>
          <p:nvPr>
            <p:ph type="title"/>
          </p:nvPr>
        </p:nvSpPr>
        <p:spPr bwMode="white">
          <a:xfrm>
            <a:off x="439738" y="207963"/>
            <a:ext cx="8707437" cy="839787"/>
          </a:xfrm>
          <a:noFill/>
        </p:spPr>
        <p:txBody>
          <a:bodyPr lIns="0" tIns="0" rIns="0" bIns="0" anchor="b">
            <a:normAutofit/>
          </a:bodyPr>
          <a:lstStyle/>
          <a:p>
            <a:r>
              <a:rPr lang="en-US" altLang="zh-TW" sz="4000" dirty="0" smtClean="0"/>
              <a:t>How do you build a brand?</a:t>
            </a:r>
          </a:p>
        </p:txBody>
      </p:sp>
      <p:sp>
        <p:nvSpPr>
          <p:cNvPr id="46102" name="Rectangle 1044"/>
          <p:cNvSpPr>
            <a:spLocks noChangeArrowheads="1"/>
          </p:cNvSpPr>
          <p:nvPr/>
        </p:nvSpPr>
        <p:spPr bwMode="auto">
          <a:xfrm>
            <a:off x="5257800" y="4114800"/>
            <a:ext cx="2438400" cy="2590800"/>
          </a:xfrm>
          <a:prstGeom prst="rect">
            <a:avLst/>
          </a:prstGeom>
          <a:noFill/>
          <a:ln w="12700">
            <a:solidFill>
              <a:schemeClr val="tx1"/>
            </a:solid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Emotional</a:t>
            </a:r>
            <a:endParaRPr kumimoji="0" lang="en-US" altLang="zh-TW" sz="2200" b="1">
              <a:solidFill>
                <a:srgbClr val="559349"/>
              </a:solidFill>
              <a:latin typeface="Univers Condensed" pitchFamily="34" charset="0"/>
            </a:endParaRPr>
          </a:p>
          <a:p>
            <a:pPr algn="ctr">
              <a:lnSpc>
                <a:spcPts val="2800"/>
              </a:lnSpc>
              <a:spcBef>
                <a:spcPct val="0"/>
              </a:spcBef>
              <a:buFontTx/>
              <a:buNone/>
            </a:pPr>
            <a:r>
              <a:rPr kumimoji="0" lang="en-US" altLang="zh-TW" sz="2000">
                <a:latin typeface="Univers Condensed" pitchFamily="34" charset="0"/>
              </a:rPr>
              <a:t>Intangible</a:t>
            </a:r>
          </a:p>
          <a:p>
            <a:pPr algn="ctr">
              <a:lnSpc>
                <a:spcPts val="2800"/>
              </a:lnSpc>
              <a:spcBef>
                <a:spcPct val="0"/>
              </a:spcBef>
              <a:buFontTx/>
              <a:buNone/>
            </a:pPr>
            <a:r>
              <a:rPr kumimoji="0" lang="en-US" altLang="zh-TW" sz="2000">
                <a:latin typeface="Univers Condensed" pitchFamily="34" charset="0"/>
              </a:rPr>
              <a:t>Benefits</a:t>
            </a:r>
          </a:p>
          <a:p>
            <a:pPr algn="ctr">
              <a:lnSpc>
                <a:spcPts val="2800"/>
              </a:lnSpc>
              <a:spcBef>
                <a:spcPct val="0"/>
              </a:spcBef>
              <a:buFontTx/>
              <a:buNone/>
            </a:pPr>
            <a:r>
              <a:rPr kumimoji="0" lang="en-US" altLang="zh-TW" sz="2000">
                <a:latin typeface="Univers Condensed" pitchFamily="34" charset="0"/>
              </a:rPr>
              <a:t>Experiential</a:t>
            </a:r>
          </a:p>
          <a:p>
            <a:pPr algn="ctr">
              <a:lnSpc>
                <a:spcPts val="2800"/>
              </a:lnSpc>
              <a:spcBef>
                <a:spcPct val="0"/>
              </a:spcBef>
              <a:buFontTx/>
              <a:buNone/>
            </a:pPr>
            <a:r>
              <a:rPr kumimoji="0" lang="en-US" altLang="zh-TW" sz="2000">
                <a:latin typeface="Univers Condensed" pitchFamily="34" charset="0"/>
              </a:rPr>
              <a:t>Judgmental</a:t>
            </a:r>
          </a:p>
          <a:p>
            <a:pPr algn="ctr">
              <a:lnSpc>
                <a:spcPts val="2800"/>
              </a:lnSpc>
              <a:spcBef>
                <a:spcPct val="0"/>
              </a:spcBef>
              <a:buFontTx/>
              <a:buNone/>
            </a:pPr>
            <a:r>
              <a:rPr kumimoji="0" lang="en-US" altLang="zh-TW" sz="2000">
                <a:latin typeface="Univers Condensed" pitchFamily="34" charset="0"/>
              </a:rPr>
              <a:t>Intuitive</a:t>
            </a:r>
          </a:p>
          <a:p>
            <a:pPr algn="ctr">
              <a:lnSpc>
                <a:spcPts val="2800"/>
              </a:lnSpc>
              <a:spcBef>
                <a:spcPct val="0"/>
              </a:spcBef>
              <a:buFontTx/>
              <a:buNone/>
            </a:pPr>
            <a:r>
              <a:rPr kumimoji="0" lang="en-US" altLang="zh-TW" sz="2200" b="1">
                <a:solidFill>
                  <a:srgbClr val="FF0000"/>
                </a:solidFill>
                <a:latin typeface="Univers Condensed" pitchFamily="34" charset="0"/>
              </a:rPr>
              <a:t>(heart share)</a:t>
            </a:r>
          </a:p>
        </p:txBody>
      </p:sp>
      <p:sp>
        <p:nvSpPr>
          <p:cNvPr id="46103" name="Rectangle 1045"/>
          <p:cNvSpPr>
            <a:spLocks noChangeArrowheads="1"/>
          </p:cNvSpPr>
          <p:nvPr/>
        </p:nvSpPr>
        <p:spPr bwMode="auto">
          <a:xfrm>
            <a:off x="5857875" y="1143000"/>
            <a:ext cx="1562100" cy="2962275"/>
          </a:xfrm>
          <a:prstGeom prst="rect">
            <a:avLst/>
          </a:prstGeom>
          <a:noFill/>
          <a:ln w="12700">
            <a:solidFill>
              <a:schemeClr val="tx1"/>
            </a:solidFill>
            <a:miter lim="800000"/>
            <a:headEnd/>
            <a:tailEnd/>
          </a:ln>
        </p:spPr>
        <p:txBody>
          <a:bodyPr lIns="90487" tIns="44450" rIns="90487" bIns="44450">
            <a:spAutoFit/>
          </a:bodyPr>
          <a:lstStyle/>
          <a:p>
            <a:pPr algn="ctr">
              <a:lnSpc>
                <a:spcPts val="2800"/>
              </a:lnSpc>
              <a:spcBef>
                <a:spcPct val="0"/>
              </a:spcBef>
              <a:buFontTx/>
              <a:buNone/>
            </a:pPr>
            <a:r>
              <a:rPr kumimoji="0" lang="en-US" altLang="zh-TW" sz="2200" b="1">
                <a:solidFill>
                  <a:schemeClr val="accent2"/>
                </a:solidFill>
                <a:latin typeface="Univers Condensed" pitchFamily="34" charset="0"/>
              </a:rPr>
              <a:t>Rational</a:t>
            </a:r>
            <a:endParaRPr kumimoji="0" lang="en-US" altLang="zh-TW" sz="2000">
              <a:latin typeface="Univers Condensed" pitchFamily="34" charset="0"/>
            </a:endParaRPr>
          </a:p>
          <a:p>
            <a:pPr algn="ctr">
              <a:lnSpc>
                <a:spcPts val="2800"/>
              </a:lnSpc>
              <a:spcBef>
                <a:spcPct val="0"/>
              </a:spcBef>
              <a:buFontTx/>
              <a:buNone/>
            </a:pPr>
            <a:r>
              <a:rPr kumimoji="0" lang="en-US" altLang="zh-TW" sz="2000">
                <a:latin typeface="Univers Condensed" pitchFamily="34" charset="0"/>
              </a:rPr>
              <a:t>Tangible</a:t>
            </a:r>
          </a:p>
          <a:p>
            <a:pPr algn="ctr">
              <a:lnSpc>
                <a:spcPts val="2800"/>
              </a:lnSpc>
              <a:spcBef>
                <a:spcPct val="0"/>
              </a:spcBef>
              <a:buFontTx/>
              <a:buNone/>
            </a:pPr>
            <a:r>
              <a:rPr kumimoji="0" lang="en-US" altLang="zh-TW" sz="2000">
                <a:latin typeface="Univers Condensed" pitchFamily="34" charset="0"/>
              </a:rPr>
              <a:t>Features</a:t>
            </a:r>
          </a:p>
          <a:p>
            <a:pPr algn="ctr">
              <a:lnSpc>
                <a:spcPts val="2800"/>
              </a:lnSpc>
              <a:spcBef>
                <a:spcPct val="0"/>
              </a:spcBef>
              <a:buFontTx/>
              <a:buNone/>
            </a:pPr>
            <a:r>
              <a:rPr kumimoji="0" lang="en-US" altLang="zh-TW" sz="2000">
                <a:latin typeface="Univers Condensed" pitchFamily="34" charset="0"/>
              </a:rPr>
              <a:t>Functional</a:t>
            </a:r>
          </a:p>
          <a:p>
            <a:pPr algn="ctr">
              <a:lnSpc>
                <a:spcPts val="2800"/>
              </a:lnSpc>
              <a:spcBef>
                <a:spcPct val="0"/>
              </a:spcBef>
              <a:buFontTx/>
              <a:buNone/>
            </a:pPr>
            <a:r>
              <a:rPr kumimoji="0" lang="en-US" altLang="zh-TW" sz="2000">
                <a:latin typeface="Univers Condensed" pitchFamily="34" charset="0"/>
              </a:rPr>
              <a:t>Measurable</a:t>
            </a:r>
          </a:p>
          <a:p>
            <a:pPr algn="ctr">
              <a:lnSpc>
                <a:spcPts val="2800"/>
              </a:lnSpc>
              <a:spcBef>
                <a:spcPct val="0"/>
              </a:spcBef>
              <a:buFontTx/>
              <a:buNone/>
            </a:pPr>
            <a:r>
              <a:rPr kumimoji="0" lang="en-US" altLang="zh-TW" sz="2000">
                <a:latin typeface="Univers Condensed" pitchFamily="34" charset="0"/>
              </a:rPr>
              <a:t>Analytical</a:t>
            </a:r>
          </a:p>
          <a:p>
            <a:pPr algn="ctr">
              <a:lnSpc>
                <a:spcPts val="2800"/>
              </a:lnSpc>
              <a:spcBef>
                <a:spcPct val="0"/>
              </a:spcBef>
              <a:buFontTx/>
              <a:buNone/>
            </a:pPr>
            <a:r>
              <a:rPr kumimoji="0" lang="en-US" altLang="zh-TW" sz="2000" b="1">
                <a:solidFill>
                  <a:srgbClr val="FF0000"/>
                </a:solidFill>
                <a:latin typeface="Univers Condensed" pitchFamily="34" charset="0"/>
              </a:rPr>
              <a:t>(mind share)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712968" cy="1143000"/>
          </a:xfrm>
        </p:spPr>
        <p:txBody>
          <a:bodyPr>
            <a:normAutofit fontScale="90000"/>
          </a:bodyPr>
          <a:lstStyle/>
          <a:p>
            <a:r>
              <a:rPr lang="zh-TW" altLang="en-US" dirty="0" smtClean="0"/>
              <a:t>微笑曲線的迷惑</a:t>
            </a:r>
            <a:r>
              <a:rPr lang="en-US" altLang="zh-TW" dirty="0" smtClean="0"/>
              <a:t>: Old-timer thinking</a:t>
            </a:r>
            <a:br>
              <a:rPr lang="en-US" altLang="zh-TW" dirty="0" smtClean="0"/>
            </a:br>
            <a:r>
              <a:rPr lang="en-US" altLang="zh-TW" dirty="0" smtClean="0"/>
              <a:t>Why this is not so sustainable in PC business</a:t>
            </a:r>
            <a:endParaRPr lang="zh-TW" altLang="en-US" dirty="0"/>
          </a:p>
        </p:txBody>
      </p:sp>
      <p:pic>
        <p:nvPicPr>
          <p:cNvPr id="119810" name="Picture 2" descr="http://www.innosociety.org/ezcatfiles/red061/img/img/2826/smile.jpg"/>
          <p:cNvPicPr>
            <a:picLocks noChangeAspect="1" noChangeArrowheads="1"/>
          </p:cNvPicPr>
          <p:nvPr/>
        </p:nvPicPr>
        <p:blipFill>
          <a:blip r:embed="rId2" cstate="print"/>
          <a:srcRect/>
          <a:stretch>
            <a:fillRect/>
          </a:stretch>
        </p:blipFill>
        <p:spPr bwMode="auto">
          <a:xfrm>
            <a:off x="251520" y="1916832"/>
            <a:ext cx="4762500" cy="4238626"/>
          </a:xfrm>
          <a:prstGeom prst="rect">
            <a:avLst/>
          </a:prstGeom>
          <a:noFill/>
        </p:spPr>
      </p:pic>
      <p:pic>
        <p:nvPicPr>
          <p:cNvPr id="119812" name="Picture 4" descr="http://sme.mpfinance.com/ftp/SME/20071207/ba02/07ly501.gif"/>
          <p:cNvPicPr>
            <a:picLocks noChangeAspect="1" noChangeArrowheads="1"/>
          </p:cNvPicPr>
          <p:nvPr/>
        </p:nvPicPr>
        <p:blipFill>
          <a:blip r:embed="rId3" cstate="print"/>
          <a:srcRect/>
          <a:stretch>
            <a:fillRect/>
          </a:stretch>
        </p:blipFill>
        <p:spPr bwMode="auto">
          <a:xfrm>
            <a:off x="4788024" y="2780928"/>
            <a:ext cx="4355976" cy="2857500"/>
          </a:xfrm>
          <a:prstGeom prst="rect">
            <a:avLst/>
          </a:prstGeom>
          <a:noFill/>
        </p:spPr>
      </p:pic>
      <p:sp>
        <p:nvSpPr>
          <p:cNvPr id="5" name="文字方塊 4"/>
          <p:cNvSpPr txBox="1"/>
          <p:nvPr/>
        </p:nvSpPr>
        <p:spPr>
          <a:xfrm>
            <a:off x="4355976" y="5805264"/>
            <a:ext cx="2529347" cy="369332"/>
          </a:xfrm>
          <a:prstGeom prst="rect">
            <a:avLst/>
          </a:prstGeom>
          <a:noFill/>
        </p:spPr>
        <p:txBody>
          <a:bodyPr wrap="none" rtlCol="0">
            <a:spAutoFit/>
          </a:bodyPr>
          <a:lstStyle/>
          <a:p>
            <a:r>
              <a:rPr lang="en-US" altLang="zh-TW" b="1" i="1" dirty="0" smtClean="0">
                <a:solidFill>
                  <a:srgbClr val="FF0000"/>
                </a:solidFill>
              </a:rPr>
              <a:t>Where is the value here!</a:t>
            </a:r>
            <a:endParaRPr lang="zh-TW" altLang="en-US" b="1" i="1"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TAIC-SIMO Business Model</a:t>
            </a:r>
            <a:endParaRPr lang="zh-TW" altLang="en-US" dirty="0"/>
          </a:p>
        </p:txBody>
      </p:sp>
      <p:sp>
        <p:nvSpPr>
          <p:cNvPr id="3" name="內容版面配置區 2"/>
          <p:cNvSpPr>
            <a:spLocks noGrp="1"/>
          </p:cNvSpPr>
          <p:nvPr>
            <p:ph idx="1"/>
          </p:nvPr>
        </p:nvSpPr>
        <p:spPr>
          <a:xfrm>
            <a:off x="413538" y="1412776"/>
            <a:ext cx="8229600" cy="4713548"/>
          </a:xfrm>
        </p:spPr>
        <p:txBody>
          <a:bodyPr>
            <a:noAutofit/>
          </a:bodyPr>
          <a:lstStyle/>
          <a:p>
            <a:r>
              <a:rPr lang="en-US" altLang="zh-TW" sz="2400" dirty="0" smtClean="0"/>
              <a:t>Today´s media and ICT businesses has four dimensions: Screen &amp; Internet &amp; Media &amp; Operator businesses SIMO or in other words TAIC  Technology – Access – Interest – Channel</a:t>
            </a:r>
          </a:p>
          <a:p>
            <a:r>
              <a:rPr lang="en-US" altLang="zh-TW" sz="2400" dirty="0" smtClean="0"/>
              <a:t>TAIC model equals with SIMO model (Screen – Internet – Media – Operator). If a company dominates all dimensions like Apple or Google they´ll survive. If a company has only one dimension under control like Nokia = Screen, </a:t>
            </a:r>
            <a:r>
              <a:rPr lang="en-US" altLang="zh-TW" sz="2400" dirty="0" err="1" smtClean="0"/>
              <a:t>Facebook</a:t>
            </a:r>
            <a:r>
              <a:rPr lang="en-US" altLang="zh-TW" sz="2400" dirty="0" smtClean="0"/>
              <a:t> or </a:t>
            </a:r>
            <a:r>
              <a:rPr lang="en-US" altLang="zh-TW" sz="2400" dirty="0" err="1" smtClean="0"/>
              <a:t>Linkedin</a:t>
            </a:r>
            <a:r>
              <a:rPr lang="en-US" altLang="zh-TW" sz="2400" dirty="0" smtClean="0"/>
              <a:t> = Access, Disney or CBS = Interest, Vodafone = Channel, they need to join or form a holistic joint venture to survive.</a:t>
            </a:r>
            <a:endParaRPr lang="zh-TW" altLang="en-US" sz="2400" dirty="0"/>
          </a:p>
        </p:txBody>
      </p:sp>
      <p:sp>
        <p:nvSpPr>
          <p:cNvPr id="4" name="文字方塊 3"/>
          <p:cNvSpPr txBox="1"/>
          <p:nvPr/>
        </p:nvSpPr>
        <p:spPr>
          <a:xfrm>
            <a:off x="3545886" y="6581001"/>
            <a:ext cx="4501553" cy="276999"/>
          </a:xfrm>
          <a:prstGeom prst="rect">
            <a:avLst/>
          </a:prstGeom>
          <a:noFill/>
        </p:spPr>
        <p:txBody>
          <a:bodyPr wrap="none" rtlCol="0">
            <a:spAutoFit/>
          </a:bodyPr>
          <a:lstStyle/>
          <a:p>
            <a:r>
              <a:rPr lang="en-US" altLang="zh-TW" sz="1200" dirty="0" smtClean="0"/>
              <a:t>http://abstractionshift.wordpress.com/2012/02/21/design-driven/</a:t>
            </a:r>
            <a:endParaRPr lang="zh-TW" alt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5" name="Picture 3"/>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Stories</a:t>
            </a:r>
            <a:endParaRPr lang="zh-TW" altLang="en-US" dirty="0"/>
          </a:p>
        </p:txBody>
      </p:sp>
      <p:sp>
        <p:nvSpPr>
          <p:cNvPr id="3" name="內容版面配置區 2"/>
          <p:cNvSpPr>
            <a:spLocks noGrp="1"/>
          </p:cNvSpPr>
          <p:nvPr>
            <p:ph idx="1"/>
          </p:nvPr>
        </p:nvSpPr>
        <p:spPr/>
        <p:txBody>
          <a:bodyPr/>
          <a:lstStyle/>
          <a:p>
            <a:r>
              <a:rPr lang="en-US" altLang="zh-TW" dirty="0" smtClean="0"/>
              <a:t>Acer: Settler in PC business, follower in technology, </a:t>
            </a:r>
            <a:r>
              <a:rPr lang="en-US" altLang="zh-TW" dirty="0" err="1" smtClean="0"/>
              <a:t>stuck@PC</a:t>
            </a:r>
            <a:r>
              <a:rPr lang="en-US" altLang="zh-TW" dirty="0" smtClean="0"/>
              <a:t> hardware business with diminishing value </a:t>
            </a:r>
          </a:p>
          <a:p>
            <a:r>
              <a:rPr lang="en-US" altLang="zh-TW" dirty="0" smtClean="0"/>
              <a:t>HTC: 1</a:t>
            </a:r>
            <a:r>
              <a:rPr lang="en-US" altLang="zh-TW" baseline="30000" dirty="0" smtClean="0"/>
              <a:t>st</a:t>
            </a:r>
            <a:r>
              <a:rPr lang="en-US" altLang="zh-TW" dirty="0" smtClean="0"/>
              <a:t>. Mover in the business, follower in technology, </a:t>
            </a:r>
            <a:r>
              <a:rPr lang="en-US" altLang="zh-TW" dirty="0" err="1" smtClean="0"/>
              <a:t>stuck@SP</a:t>
            </a:r>
            <a:r>
              <a:rPr lang="en-US" altLang="zh-TW" dirty="0" smtClean="0"/>
              <a:t> hardware business with lesser value</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Update</a:t>
            </a:r>
            <a:endParaRPr lang="zh-TW" altLang="en-US" dirty="0"/>
          </a:p>
        </p:txBody>
      </p:sp>
      <p:sp>
        <p:nvSpPr>
          <p:cNvPr id="3" name="內容版面配置區 2"/>
          <p:cNvSpPr>
            <a:spLocks noGrp="1"/>
          </p:cNvSpPr>
          <p:nvPr>
            <p:ph idx="1"/>
          </p:nvPr>
        </p:nvSpPr>
        <p:spPr/>
        <p:txBody>
          <a:bodyPr/>
          <a:lstStyle/>
          <a:p>
            <a:r>
              <a:rPr lang="en-US" altLang="zh-TW" dirty="0" smtClean="0">
                <a:hlinkClick r:id="rId2"/>
              </a:rPr>
              <a:t>http://www.mckinsey.com/client_service/semiconductors/latest_thinking/the_evolution_of_business_models_in_a_disrupted_value_chain</a:t>
            </a:r>
            <a:endParaRPr lang="en-US" altLang="zh-TW" dirty="0" smtClean="0"/>
          </a:p>
          <a:p>
            <a:r>
              <a:rPr lang="en-US" altLang="zh-TW" dirty="0" smtClean="0">
                <a:hlinkClick r:id="rId3"/>
              </a:rPr>
              <a:t>http://www.brookings.edu/research/opinions/2013/12/04-taiwan-production-supply-chain</a:t>
            </a:r>
            <a:endParaRPr lang="en-US" altLang="zh-TW" dirty="0" smtClean="0"/>
          </a:p>
          <a:p>
            <a:r>
              <a:rPr lang="en-US" altLang="zh-TW" dirty="0" smtClean="0">
                <a:hlinkClick r:id="rId4"/>
              </a:rPr>
              <a:t>http://www.taiwanexcellence.org/index_en.html</a:t>
            </a:r>
            <a:endParaRPr lang="en-US" altLang="zh-TW" dirty="0" smtClean="0"/>
          </a:p>
          <a:p>
            <a:endParaRPr lang="en-US" altLang="zh-TW" dirty="0" smtClean="0"/>
          </a:p>
          <a:p>
            <a:endParaRPr lang="zh-TW"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smtClean="0"/>
              <a:t>MIT(Made-in-Taiwan) Inside: </a:t>
            </a:r>
            <a:br>
              <a:rPr lang="en-US" altLang="zh-TW" dirty="0" smtClean="0"/>
            </a:br>
            <a:r>
              <a:rPr lang="en-US" altLang="zh-TW" dirty="0" smtClean="0"/>
              <a:t>Value Chain of Eight Industry Map : </a:t>
            </a:r>
            <a:r>
              <a:rPr lang="en-US" altLang="zh-TW" dirty="0" err="1" smtClean="0"/>
              <a:t>Dis</a:t>
            </a:r>
            <a:r>
              <a:rPr lang="en-US" altLang="zh-TW" dirty="0" smtClean="0"/>
              <a:t>-integrated Ecosystem</a:t>
            </a:r>
            <a:endParaRPr lang="zh-TW" altLang="en-US" dirty="0"/>
          </a:p>
        </p:txBody>
      </p:sp>
      <p:sp>
        <p:nvSpPr>
          <p:cNvPr id="4" name="矩形 3"/>
          <p:cNvSpPr/>
          <p:nvPr/>
        </p:nvSpPr>
        <p:spPr>
          <a:xfrm>
            <a:off x="1547664" y="5517232"/>
            <a:ext cx="6624736" cy="369332"/>
          </a:xfrm>
          <a:prstGeom prst="rect">
            <a:avLst/>
          </a:prstGeom>
        </p:spPr>
        <p:txBody>
          <a:bodyPr wrap="square">
            <a:spAutoFit/>
          </a:bodyPr>
          <a:lstStyle/>
          <a:p>
            <a:r>
              <a:rPr lang="en-US" altLang="zh-TW" dirty="0" smtClean="0"/>
              <a:t>Courtesy of http://www.hiddenchampions.tw/files/20130930.pdf</a:t>
            </a:r>
            <a:endParaRPr lang="zh-TW"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171400"/>
            <a:ext cx="9144000" cy="6858000"/>
          </a:xfrm>
          <a:prstGeom prst="rect">
            <a:avLst/>
          </a:prstGeom>
          <a:noFill/>
        </p:spPr>
      </p:pic>
      <p:sp>
        <p:nvSpPr>
          <p:cNvPr id="2" name="TextBox 1"/>
          <p:cNvSpPr txBox="1"/>
          <p:nvPr/>
        </p:nvSpPr>
        <p:spPr>
          <a:xfrm>
            <a:off x="4521200" y="6489700"/>
            <a:ext cx="76200" cy="139700"/>
          </a:xfrm>
          <a:prstGeom prst="rect">
            <a:avLst/>
          </a:prstGeom>
          <a:noFill/>
        </p:spPr>
        <p:txBody>
          <a:bodyPr wrap="none" lIns="0" tIns="0" rIns="0" rtlCol="0">
            <a:spAutoFit/>
          </a:bodyPr>
          <a:lstStyle/>
          <a:p>
            <a:pPr>
              <a:lnSpc>
                <a:spcPts val="1100"/>
              </a:lnSpc>
              <a:tabLst/>
            </a:pPr>
            <a:r>
              <a:rPr lang="en-US" altLang="zh-CN" sz="1200" dirty="0" smtClean="0">
                <a:solidFill>
                  <a:srgbClr val="898989"/>
                </a:solidFill>
                <a:latin typeface="Times New Roman" pitchFamily="18" charset="0"/>
                <a:cs typeface="Times New Roman" pitchFamily="18" charset="0"/>
              </a:rPr>
              <a:t>3</a:t>
            </a:r>
          </a:p>
        </p:txBody>
      </p:sp>
      <p:sp>
        <p:nvSpPr>
          <p:cNvPr id="4" name="TextBox 1"/>
          <p:cNvSpPr txBox="1"/>
          <p:nvPr/>
        </p:nvSpPr>
        <p:spPr>
          <a:xfrm>
            <a:off x="395536" y="1700808"/>
            <a:ext cx="1889043"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Design Tool</a:t>
            </a:r>
          </a:p>
          <a:p>
            <a:pPr>
              <a:lnSpc>
                <a:spcPts val="2100"/>
              </a:lnSpc>
              <a:tabLst/>
            </a:pPr>
            <a:r>
              <a:rPr lang="en-US" altLang="zh-CN" b="1" dirty="0" smtClean="0">
                <a:solidFill>
                  <a:srgbClr val="000099"/>
                </a:solidFill>
                <a:latin typeface="Segoe UI" pitchFamily="18" charset="0"/>
                <a:cs typeface="Segoe UI" pitchFamily="18" charset="0"/>
              </a:rPr>
              <a:t>And IP (</a:t>
            </a:r>
            <a:r>
              <a:rPr lang="en-US" altLang="zh-CN" b="1" dirty="0" err="1" smtClean="0">
                <a:solidFill>
                  <a:srgbClr val="000099"/>
                </a:solidFill>
                <a:latin typeface="Segoe UI" pitchFamily="18" charset="0"/>
                <a:cs typeface="Segoe UI" pitchFamily="18" charset="0"/>
              </a:rPr>
              <a:t>upsteam</a:t>
            </a:r>
            <a:r>
              <a:rPr lang="en-US" altLang="zh-CN" b="1" dirty="0" smtClean="0">
                <a:solidFill>
                  <a:srgbClr val="000099"/>
                </a:solidFill>
                <a:latin typeface="Segoe UI" pitchFamily="18" charset="0"/>
                <a:cs typeface="Segoe UI" pitchFamily="18" charset="0"/>
              </a:rPr>
              <a:t>)</a:t>
            </a:r>
            <a:endParaRPr lang="en-US" altLang="zh-CN" sz="1802" b="1" dirty="0" smtClean="0">
              <a:solidFill>
                <a:srgbClr val="000099"/>
              </a:solidFill>
              <a:latin typeface="Segoe UI" pitchFamily="18" charset="0"/>
              <a:cs typeface="Segoe UI" pitchFamily="18" charset="0"/>
            </a:endParaRPr>
          </a:p>
        </p:txBody>
      </p:sp>
      <p:sp>
        <p:nvSpPr>
          <p:cNvPr id="5" name="TextBox 1"/>
          <p:cNvSpPr txBox="1"/>
          <p:nvPr/>
        </p:nvSpPr>
        <p:spPr>
          <a:xfrm>
            <a:off x="179512" y="5445224"/>
            <a:ext cx="1693349" cy="341119"/>
          </a:xfrm>
          <a:prstGeom prst="rect">
            <a:avLst/>
          </a:prstGeom>
          <a:noFill/>
        </p:spPr>
        <p:txBody>
          <a:bodyPr wrap="none" lIns="0" tIns="0" rIns="0" rtlCol="0">
            <a:spAutoFit/>
          </a:bodyPr>
          <a:lstStyle/>
          <a:p>
            <a:pPr>
              <a:lnSpc>
                <a:spcPts val="2300"/>
              </a:lnSpc>
              <a:tabLst/>
            </a:pPr>
            <a:r>
              <a:rPr lang="en-US" altLang="zh-CN" sz="2004" b="1" dirty="0" smtClean="0">
                <a:solidFill>
                  <a:srgbClr val="000099"/>
                </a:solidFill>
                <a:latin typeface="Segoe UI" pitchFamily="18" charset="0"/>
                <a:cs typeface="Segoe UI" pitchFamily="18" charset="0"/>
              </a:rPr>
              <a:t>(downstream)</a:t>
            </a:r>
          </a:p>
        </p:txBody>
      </p:sp>
      <p:sp>
        <p:nvSpPr>
          <p:cNvPr id="6" name="TextBox 1"/>
          <p:cNvSpPr txBox="1"/>
          <p:nvPr/>
        </p:nvSpPr>
        <p:spPr>
          <a:xfrm>
            <a:off x="179512" y="4725144"/>
            <a:ext cx="2016578" cy="687368"/>
          </a:xfrm>
          <a:prstGeom prst="rect">
            <a:avLst/>
          </a:prstGeom>
          <a:noFill/>
        </p:spPr>
        <p:txBody>
          <a:bodyPr wrap="none" lIns="0" tIns="0" rIns="0" rtlCol="0">
            <a:spAutoFit/>
          </a:bodyPr>
          <a:lstStyle/>
          <a:p>
            <a:pPr>
              <a:lnSpc>
                <a:spcPts val="2500"/>
              </a:lnSpc>
              <a:tabLst/>
            </a:pPr>
            <a:r>
              <a:rPr lang="en-US" altLang="zh-CN" sz="2006" b="1" dirty="0" smtClean="0">
                <a:solidFill>
                  <a:srgbClr val="000099"/>
                </a:solidFill>
                <a:latin typeface="Times New Roman" pitchFamily="18" charset="0"/>
                <a:cs typeface="Times New Roman" pitchFamily="18" charset="0"/>
              </a:rPr>
              <a:t>IC Manufacturing</a:t>
            </a:r>
          </a:p>
          <a:p>
            <a:pPr>
              <a:lnSpc>
                <a:spcPts val="2500"/>
              </a:lnSpc>
              <a:tabLst/>
            </a:pPr>
            <a:r>
              <a:rPr lang="en-US" altLang="zh-CN" sz="2006" b="1" dirty="0" smtClean="0">
                <a:solidFill>
                  <a:srgbClr val="000099"/>
                </a:solidFill>
                <a:latin typeface="Times New Roman" pitchFamily="18" charset="0"/>
                <a:cs typeface="Times New Roman" pitchFamily="18" charset="0"/>
              </a:rPr>
              <a:t>and Packaging</a:t>
            </a:r>
            <a:endParaRPr lang="en-US" altLang="zh-CN" sz="2004" b="1" dirty="0" smtClean="0">
              <a:solidFill>
                <a:srgbClr val="000099"/>
              </a:solidFill>
              <a:latin typeface="Segoe UI" pitchFamily="18" charset="0"/>
              <a:cs typeface="Segoe UI" pitchFamily="18" charset="0"/>
            </a:endParaRPr>
          </a:p>
        </p:txBody>
      </p:sp>
      <p:sp>
        <p:nvSpPr>
          <p:cNvPr id="7" name="TextBox 1"/>
          <p:cNvSpPr txBox="1"/>
          <p:nvPr/>
        </p:nvSpPr>
        <p:spPr>
          <a:xfrm>
            <a:off x="88900" y="609600"/>
            <a:ext cx="6469913" cy="1161857"/>
          </a:xfrm>
          <a:prstGeom prst="rect">
            <a:avLst/>
          </a:prstGeom>
          <a:noFill/>
        </p:spPr>
        <p:txBody>
          <a:bodyPr wrap="none" lIns="0" tIns="0" rIns="0" rtlCol="0">
            <a:spAutoFit/>
          </a:bodyPr>
          <a:lstStyle/>
          <a:p>
            <a:pPr>
              <a:lnSpc>
                <a:spcPts val="4600"/>
              </a:lnSpc>
              <a:tabLst>
                <a:tab pos="4940300" algn="l"/>
              </a:tabLst>
            </a:pPr>
            <a:r>
              <a:rPr lang="en-US" altLang="zh-CN" sz="3602" b="1" dirty="0" smtClean="0">
                <a:solidFill>
                  <a:srgbClr val="5D94BA"/>
                </a:solidFill>
                <a:latin typeface="Segoe UI" pitchFamily="18" charset="0"/>
                <a:cs typeface="Segoe UI" pitchFamily="18" charset="0"/>
              </a:rPr>
              <a:t>Industrial Map</a:t>
            </a:r>
            <a:r>
              <a:rPr lang="en-US" altLang="zh-CN" sz="3602" b="1" dirty="0" smtClean="0">
                <a:solidFill>
                  <a:srgbClr val="5D94BA"/>
                </a:solidFill>
                <a:latin typeface="Times New Roman" pitchFamily="18" charset="0"/>
                <a:cs typeface="Times New Roman" pitchFamily="18" charset="0"/>
              </a:rPr>
              <a:t>(1/8)-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Design</a:t>
            </a:r>
          </a:p>
          <a:p>
            <a:pPr>
              <a:lnSpc>
                <a:spcPts val="1000"/>
              </a:lnSpc>
            </a:pPr>
            <a:endParaRPr lang="en-US" altLang="zh-CN" dirty="0" smtClean="0"/>
          </a:p>
          <a:p>
            <a:pPr>
              <a:lnSpc>
                <a:spcPts val="1000"/>
              </a:lnSpc>
            </a:pPr>
            <a:endParaRPr lang="en-US" altLang="zh-CN" dirty="0" smtClean="0"/>
          </a:p>
          <a:p>
            <a:pPr>
              <a:lnSpc>
                <a:spcPts val="2100"/>
              </a:lnSpc>
              <a:tabLst>
                <a:tab pos="4940300" algn="l"/>
              </a:tabLst>
            </a:pPr>
            <a:r>
              <a:rPr lang="en-US" altLang="zh-CN" dirty="0" smtClean="0"/>
              <a:t>	</a:t>
            </a:r>
            <a:r>
              <a:rPr lang="en-US" altLang="zh-CN" sz="996" dirty="0" err="1" smtClean="0">
                <a:solidFill>
                  <a:srgbClr val="000000"/>
                </a:solidFill>
                <a:latin typeface="Segoe UI" pitchFamily="18" charset="0"/>
                <a:cs typeface="Segoe UI" pitchFamily="18" charset="0"/>
              </a:rPr>
              <a:t>Ememory</a:t>
            </a:r>
            <a:r>
              <a:rPr lang="en-US" altLang="zh-CN" sz="996" dirty="0" smtClean="0">
                <a:solidFill>
                  <a:srgbClr val="000000"/>
                </a:solidFill>
                <a:latin typeface="Segoe UI" pitchFamily="18" charset="0"/>
                <a:cs typeface="Segoe UI" pitchFamily="18" charset="0"/>
              </a:rPr>
              <a:t>, Andes</a:t>
            </a:r>
          </a:p>
        </p:txBody>
      </p:sp>
      <p:sp>
        <p:nvSpPr>
          <p:cNvPr id="8" name="TextBox 1"/>
          <p:cNvSpPr txBox="1"/>
          <p:nvPr/>
        </p:nvSpPr>
        <p:spPr>
          <a:xfrm>
            <a:off x="5220072" y="1700808"/>
            <a:ext cx="192360" cy="276999"/>
          </a:xfrm>
          <a:prstGeom prst="rect">
            <a:avLst/>
          </a:prstGeom>
          <a:noFill/>
        </p:spPr>
        <p:txBody>
          <a:bodyPr wrap="none" lIns="0" tIns="0" rIns="0" rtlCol="0">
            <a:spAutoFit/>
          </a:bodyPr>
          <a:lstStyle/>
          <a:p>
            <a:pPr>
              <a:lnSpc>
                <a:spcPts val="1800"/>
              </a:lnSpc>
              <a:tabLst/>
            </a:pPr>
            <a:r>
              <a:rPr lang="en-US" altLang="zh-CN" sz="1598" b="1" dirty="0" smtClean="0">
                <a:solidFill>
                  <a:srgbClr val="000099"/>
                </a:solidFill>
                <a:latin typeface="Segoe UI" pitchFamily="18" charset="0"/>
                <a:cs typeface="Segoe UI" pitchFamily="18" charset="0"/>
              </a:rPr>
              <a:t>IP</a:t>
            </a:r>
          </a:p>
        </p:txBody>
      </p:sp>
      <p:sp>
        <p:nvSpPr>
          <p:cNvPr id="9" name="TextBox 1"/>
          <p:cNvSpPr txBox="1"/>
          <p:nvPr/>
        </p:nvSpPr>
        <p:spPr>
          <a:xfrm>
            <a:off x="2051720" y="3356992"/>
            <a:ext cx="774700" cy="177800"/>
          </a:xfrm>
          <a:prstGeom prst="rect">
            <a:avLst/>
          </a:prstGeom>
          <a:noFill/>
        </p:spPr>
        <p:txBody>
          <a:bodyPr wrap="none" lIns="0" tIns="0" rIns="0" rtlCol="0">
            <a:spAutoFit/>
          </a:bodyPr>
          <a:lstStyle/>
          <a:p>
            <a:pPr>
              <a:lnSpc>
                <a:spcPts val="1400"/>
              </a:lnSpc>
              <a:tabLst/>
            </a:pPr>
            <a:r>
              <a:rPr lang="en-US" altLang="zh-CN" sz="1598" b="1" dirty="0" smtClean="0">
                <a:solidFill>
                  <a:srgbClr val="000099"/>
                </a:solidFill>
                <a:latin typeface="Times New Roman" pitchFamily="18" charset="0"/>
                <a:cs typeface="Times New Roman" pitchFamily="18" charset="0"/>
              </a:rPr>
              <a:t>Memory</a:t>
            </a:r>
          </a:p>
        </p:txBody>
      </p:sp>
      <p:sp>
        <p:nvSpPr>
          <p:cNvPr id="10" name="TextBox 1"/>
          <p:cNvSpPr txBox="1"/>
          <p:nvPr/>
        </p:nvSpPr>
        <p:spPr>
          <a:xfrm>
            <a:off x="2843808" y="4725144"/>
            <a:ext cx="3917419"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Segoe UI" pitchFamily="18" charset="0"/>
                <a:cs typeface="Segoe UI" pitchFamily="18" charset="0"/>
              </a:rPr>
              <a:t>Wafer Foundry, Assembly and Packaging</a:t>
            </a:r>
          </a:p>
        </p:txBody>
      </p:sp>
      <p:sp>
        <p:nvSpPr>
          <p:cNvPr id="11" name="TextBox 1"/>
          <p:cNvSpPr txBox="1"/>
          <p:nvPr/>
        </p:nvSpPr>
        <p:spPr>
          <a:xfrm>
            <a:off x="2051720" y="5589240"/>
            <a:ext cx="622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PC/NB</a:t>
            </a:r>
          </a:p>
        </p:txBody>
      </p:sp>
      <p:sp>
        <p:nvSpPr>
          <p:cNvPr id="12" name="TextBox 1"/>
          <p:cNvSpPr txBox="1"/>
          <p:nvPr/>
        </p:nvSpPr>
        <p:spPr>
          <a:xfrm>
            <a:off x="2915816" y="5517232"/>
            <a:ext cx="1016304" cy="507831"/>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Communi</a:t>
            </a:r>
            <a:r>
              <a:rPr lang="en-US" altLang="zh-CN" sz="1596" b="1" dirty="0" smtClean="0">
                <a:solidFill>
                  <a:srgbClr val="000099"/>
                </a:solidFill>
                <a:latin typeface="Segoe UI" pitchFamily="18" charset="0"/>
                <a:cs typeface="Segoe UI" pitchFamily="18" charset="0"/>
              </a:rPr>
              <a:t>-</a:t>
            </a:r>
          </a:p>
          <a:p>
            <a:pPr>
              <a:lnSpc>
                <a:spcPts val="1800"/>
              </a:lnSpc>
              <a:tabLst/>
            </a:pPr>
            <a:r>
              <a:rPr lang="en-US" altLang="zh-CN" sz="1596" b="1" dirty="0" err="1" smtClean="0">
                <a:solidFill>
                  <a:srgbClr val="000099"/>
                </a:solidFill>
                <a:latin typeface="Segoe UI" pitchFamily="18" charset="0"/>
                <a:cs typeface="Segoe UI" pitchFamily="18" charset="0"/>
              </a:rPr>
              <a:t>cation</a:t>
            </a:r>
            <a:endParaRPr lang="en-US" altLang="zh-CN" sz="1596" b="1" dirty="0" smtClean="0">
              <a:solidFill>
                <a:srgbClr val="000099"/>
              </a:solidFill>
              <a:latin typeface="Segoe UI" pitchFamily="18" charset="0"/>
              <a:cs typeface="Segoe UI" pitchFamily="18" charset="0"/>
            </a:endParaRPr>
          </a:p>
        </p:txBody>
      </p:sp>
      <p:sp>
        <p:nvSpPr>
          <p:cNvPr id="13" name="TextBox 1"/>
          <p:cNvSpPr txBox="1"/>
          <p:nvPr/>
        </p:nvSpPr>
        <p:spPr>
          <a:xfrm>
            <a:off x="3923928" y="5445224"/>
            <a:ext cx="1029962"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Consumer</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4" name="TextBox 1"/>
          <p:cNvSpPr txBox="1"/>
          <p:nvPr/>
        </p:nvSpPr>
        <p:spPr>
          <a:xfrm>
            <a:off x="6228184" y="5589240"/>
            <a:ext cx="916085"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Industrial</a:t>
            </a:r>
          </a:p>
        </p:txBody>
      </p:sp>
      <p:sp>
        <p:nvSpPr>
          <p:cNvPr id="15" name="TextBox 1"/>
          <p:cNvSpPr txBox="1"/>
          <p:nvPr/>
        </p:nvSpPr>
        <p:spPr>
          <a:xfrm>
            <a:off x="7308304" y="5589240"/>
            <a:ext cx="76001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Military</a:t>
            </a:r>
          </a:p>
        </p:txBody>
      </p:sp>
      <p:sp>
        <p:nvSpPr>
          <p:cNvPr id="16" name="TextBox 1"/>
          <p:cNvSpPr txBox="1"/>
          <p:nvPr/>
        </p:nvSpPr>
        <p:spPr>
          <a:xfrm>
            <a:off x="467544" y="3284984"/>
            <a:ext cx="1186222" cy="346441"/>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Design</a:t>
            </a:r>
          </a:p>
        </p:txBody>
      </p:sp>
      <p:sp>
        <p:nvSpPr>
          <p:cNvPr id="17" name="TextBox 1"/>
          <p:cNvSpPr txBox="1"/>
          <p:nvPr/>
        </p:nvSpPr>
        <p:spPr>
          <a:xfrm>
            <a:off x="3131840" y="3356992"/>
            <a:ext cx="1372748" cy="228781"/>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Microprocessor</a:t>
            </a:r>
          </a:p>
        </p:txBody>
      </p:sp>
      <p:sp>
        <p:nvSpPr>
          <p:cNvPr id="18" name="TextBox 1"/>
          <p:cNvSpPr txBox="1"/>
          <p:nvPr/>
        </p:nvSpPr>
        <p:spPr>
          <a:xfrm>
            <a:off x="5004048" y="3356992"/>
            <a:ext cx="800100" cy="177800"/>
          </a:xfrm>
          <a:prstGeom prst="rect">
            <a:avLst/>
          </a:prstGeom>
          <a:noFill/>
        </p:spPr>
        <p:txBody>
          <a:bodyPr wrap="none" lIns="0" tIns="0" rIns="0" rtlCol="0">
            <a:spAutoFit/>
          </a:bodyPr>
          <a:lstStyle/>
          <a:p>
            <a:pPr>
              <a:lnSpc>
                <a:spcPts val="1400"/>
              </a:lnSpc>
              <a:tabLst/>
            </a:pPr>
            <a:r>
              <a:rPr lang="en-US" altLang="zh-CN" sz="1598" b="1" dirty="0" smtClean="0">
                <a:solidFill>
                  <a:srgbClr val="000099"/>
                </a:solidFill>
                <a:latin typeface="Times New Roman" pitchFamily="18" charset="0"/>
                <a:cs typeface="Times New Roman" pitchFamily="18" charset="0"/>
              </a:rPr>
              <a:t>Logic</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Times New Roman" pitchFamily="18" charset="0"/>
                <a:cs typeface="Times New Roman" pitchFamily="18" charset="0"/>
              </a:rPr>
              <a:t>IC</a:t>
            </a:r>
          </a:p>
        </p:txBody>
      </p:sp>
      <p:sp>
        <p:nvSpPr>
          <p:cNvPr id="19" name="TextBox 1"/>
          <p:cNvSpPr txBox="1"/>
          <p:nvPr/>
        </p:nvSpPr>
        <p:spPr>
          <a:xfrm>
            <a:off x="6012160" y="3356992"/>
            <a:ext cx="9398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Analog</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IC</a:t>
            </a:r>
          </a:p>
        </p:txBody>
      </p:sp>
      <p:sp>
        <p:nvSpPr>
          <p:cNvPr id="20" name="TextBox 1"/>
          <p:cNvSpPr txBox="1"/>
          <p:nvPr/>
        </p:nvSpPr>
        <p:spPr>
          <a:xfrm>
            <a:off x="7164288" y="3356992"/>
            <a:ext cx="10795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ASIC/ASSP</a:t>
            </a:r>
          </a:p>
        </p:txBody>
      </p:sp>
      <p:sp>
        <p:nvSpPr>
          <p:cNvPr id="21" name="TextBox 1"/>
          <p:cNvSpPr txBox="1"/>
          <p:nvPr/>
        </p:nvSpPr>
        <p:spPr>
          <a:xfrm>
            <a:off x="4067944" y="1700808"/>
            <a:ext cx="419100" cy="177800"/>
          </a:xfrm>
          <a:prstGeom prst="rect">
            <a:avLst/>
          </a:prstGeom>
          <a:noFill/>
        </p:spPr>
        <p:txBody>
          <a:bodyPr wrap="none" lIns="0" tIns="0" rIns="0" rtlCol="0">
            <a:spAutoFit/>
          </a:bodyPr>
          <a:lstStyle/>
          <a:p>
            <a:pPr>
              <a:lnSpc>
                <a:spcPts val="1400"/>
              </a:lnSpc>
              <a:tabLst/>
            </a:pPr>
            <a:r>
              <a:rPr lang="en-US" altLang="zh-CN" sz="1598" b="1" dirty="0" smtClean="0">
                <a:solidFill>
                  <a:srgbClr val="000099"/>
                </a:solidFill>
                <a:latin typeface="Times New Roman" pitchFamily="18" charset="0"/>
                <a:cs typeface="Times New Roman" pitchFamily="18" charset="0"/>
              </a:rPr>
              <a:t>EDA</a:t>
            </a:r>
          </a:p>
        </p:txBody>
      </p:sp>
      <p:sp>
        <p:nvSpPr>
          <p:cNvPr id="22" name="TextBox 1"/>
          <p:cNvSpPr txBox="1"/>
          <p:nvPr/>
        </p:nvSpPr>
        <p:spPr>
          <a:xfrm>
            <a:off x="4067944" y="2348880"/>
            <a:ext cx="3024336" cy="482183"/>
          </a:xfrm>
          <a:prstGeom prst="rect">
            <a:avLst/>
          </a:prstGeom>
          <a:noFill/>
        </p:spPr>
        <p:txBody>
          <a:bodyPr wrap="square" lIns="0" tIns="0" rIns="0" rtlCol="0">
            <a:spAutoFit/>
          </a:bodyPr>
          <a:lstStyle/>
          <a:p>
            <a:pPr>
              <a:lnSpc>
                <a:spcPts val="1100"/>
              </a:lnSpc>
              <a:tabLst>
                <a:tab pos="63500" algn="l"/>
              </a:tabLst>
            </a:pPr>
            <a:r>
              <a:rPr lang="en-US" altLang="zh-CN" dirty="0" smtClean="0"/>
              <a:t>	</a:t>
            </a:r>
            <a:r>
              <a:rPr lang="en-US" altLang="zh-CN" sz="996" dirty="0" err="1" smtClean="0">
                <a:solidFill>
                  <a:srgbClr val="000000"/>
                </a:solidFill>
                <a:latin typeface="Segoe UI" pitchFamily="18" charset="0"/>
                <a:cs typeface="Segoe UI" pitchFamily="18" charset="0"/>
              </a:rPr>
              <a:t>GlobalUnichip、Faraday</a:t>
            </a:r>
            <a:r>
              <a:rPr lang="en-US" altLang="zh-CN" sz="996" dirty="0" smtClean="0">
                <a:solidFill>
                  <a:srgbClr val="000000"/>
                </a:solidFill>
                <a:latin typeface="Segoe UI" pitchFamily="18" charset="0"/>
                <a:cs typeface="Segoe UI" pitchFamily="18" charset="0"/>
              </a:rPr>
              <a:t>-Tech</a:t>
            </a:r>
          </a:p>
          <a:p>
            <a:pPr>
              <a:lnSpc>
                <a:spcPts val="2300"/>
              </a:lnSpc>
              <a:tabLst>
                <a:tab pos="63500" algn="l"/>
              </a:tabLst>
            </a:pPr>
            <a:r>
              <a:rPr lang="en-US" altLang="zh-CN" sz="1596" b="1" dirty="0" smtClean="0">
                <a:solidFill>
                  <a:srgbClr val="000099"/>
                </a:solidFill>
                <a:latin typeface="Segoe UI" pitchFamily="18" charset="0"/>
                <a:cs typeface="Segoe UI" pitchFamily="18" charset="0"/>
              </a:rPr>
              <a:t>Design Service</a:t>
            </a:r>
          </a:p>
        </p:txBody>
      </p:sp>
      <p:sp>
        <p:nvSpPr>
          <p:cNvPr id="23" name="TextBox 1"/>
          <p:cNvSpPr txBox="1"/>
          <p:nvPr/>
        </p:nvSpPr>
        <p:spPr>
          <a:xfrm>
            <a:off x="2051720" y="3645024"/>
            <a:ext cx="777457" cy="187231"/>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ESMT, ETRON</a:t>
            </a:r>
          </a:p>
        </p:txBody>
      </p:sp>
      <p:sp>
        <p:nvSpPr>
          <p:cNvPr id="24" name="TextBox 1"/>
          <p:cNvSpPr txBox="1"/>
          <p:nvPr/>
        </p:nvSpPr>
        <p:spPr>
          <a:xfrm>
            <a:off x="3347864" y="3573016"/>
            <a:ext cx="720080" cy="469359"/>
          </a:xfrm>
          <a:prstGeom prst="rect">
            <a:avLst/>
          </a:prstGeom>
          <a:noFill/>
        </p:spPr>
        <p:txBody>
          <a:bodyPr wrap="squar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Vistech</a:t>
            </a:r>
            <a:endParaRPr lang="en-US" altLang="zh-CN" sz="996" dirty="0" smtClean="0">
              <a:solidFill>
                <a:srgbClr val="000000"/>
              </a:solidFill>
              <a:latin typeface="Segoe UI" pitchFamily="18" charset="0"/>
              <a:cs typeface="Segoe UI" pitchFamily="18" charset="0"/>
            </a:endParaRPr>
          </a:p>
          <a:p>
            <a:pPr>
              <a:lnSpc>
                <a:spcPts val="1100"/>
              </a:lnSpc>
              <a:tabLst/>
            </a:pPr>
            <a:r>
              <a:rPr lang="en-US" altLang="zh-CN" sz="996" dirty="0" err="1" smtClean="0">
                <a:solidFill>
                  <a:srgbClr val="000000"/>
                </a:solidFill>
                <a:latin typeface="Segoe UI" pitchFamily="18" charset="0"/>
                <a:cs typeface="Segoe UI" pitchFamily="18" charset="0"/>
              </a:rPr>
              <a:t>Sunplus</a:t>
            </a:r>
            <a:endParaRPr lang="en-US" altLang="zh-CN" sz="996" dirty="0" smtClean="0">
              <a:solidFill>
                <a:srgbClr val="000000"/>
              </a:solidFill>
              <a:latin typeface="Segoe UI" pitchFamily="18" charset="0"/>
              <a:cs typeface="Segoe UI" pitchFamily="18" charset="0"/>
            </a:endParaRPr>
          </a:p>
          <a:p>
            <a:pPr>
              <a:lnSpc>
                <a:spcPts val="1100"/>
              </a:lnSpc>
              <a:tabLst/>
            </a:pPr>
            <a:r>
              <a:rPr lang="en-US" altLang="zh-CN" sz="996" dirty="0" err="1" smtClean="0">
                <a:solidFill>
                  <a:srgbClr val="000000"/>
                </a:solidFill>
                <a:latin typeface="Segoe UI" pitchFamily="18" charset="0"/>
                <a:cs typeface="Segoe UI" pitchFamily="18" charset="0"/>
              </a:rPr>
              <a:t>Holtech</a:t>
            </a:r>
            <a:endParaRPr lang="en-US" altLang="zh-CN" sz="998" dirty="0" smtClean="0">
              <a:solidFill>
                <a:srgbClr val="000000"/>
              </a:solidFill>
              <a:latin typeface="Segoe UI" pitchFamily="18" charset="0"/>
              <a:cs typeface="Segoe UI" pitchFamily="18" charset="0"/>
            </a:endParaRPr>
          </a:p>
        </p:txBody>
      </p:sp>
      <p:sp>
        <p:nvSpPr>
          <p:cNvPr id="25" name="TextBox 1"/>
          <p:cNvSpPr txBox="1"/>
          <p:nvPr/>
        </p:nvSpPr>
        <p:spPr>
          <a:xfrm>
            <a:off x="4644008" y="3717032"/>
            <a:ext cx="1686359" cy="482183"/>
          </a:xfrm>
          <a:prstGeom prst="rect">
            <a:avLst/>
          </a:prstGeom>
          <a:noFill/>
        </p:spPr>
        <p:txBody>
          <a:bodyPr wrap="non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Novatek</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Himax</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Rad</a:t>
            </a:r>
            <a:r>
              <a:rPr lang="en-US" altLang="zh-CN" sz="996" dirty="0" smtClean="0">
                <a:solidFill>
                  <a:srgbClr val="000000"/>
                </a:solidFill>
                <a:latin typeface="Segoe UI" pitchFamily="18" charset="0"/>
                <a:cs typeface="Segoe UI" pitchFamily="18" charset="0"/>
              </a:rPr>
              <a:t>-IC、</a:t>
            </a:r>
          </a:p>
          <a:p>
            <a:pPr>
              <a:lnSpc>
                <a:spcPts val="1100"/>
              </a:lnSpc>
              <a:tabLst/>
            </a:pPr>
            <a:r>
              <a:rPr lang="en-US" altLang="zh-CN" sz="996" dirty="0" err="1" smtClean="0">
                <a:solidFill>
                  <a:srgbClr val="000000"/>
                </a:solidFill>
                <a:latin typeface="Segoe UI" pitchFamily="18" charset="0"/>
                <a:cs typeface="Segoe UI" pitchFamily="18" charset="0"/>
              </a:rPr>
              <a:t>Iitek</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Orisetech、Elan</a:t>
            </a:r>
            <a:r>
              <a:rPr lang="en-US" altLang="zh-CN" sz="996" dirty="0" smtClean="0">
                <a:solidFill>
                  <a:srgbClr val="000000"/>
                </a:solidFill>
                <a:latin typeface="Segoe UI" pitchFamily="18" charset="0"/>
                <a:cs typeface="Segoe UI" pitchFamily="18" charset="0"/>
              </a:rPr>
              <a:t> Micro、</a:t>
            </a:r>
          </a:p>
          <a:p>
            <a:pPr>
              <a:lnSpc>
                <a:spcPts val="1200"/>
              </a:lnSpc>
              <a:tabLst/>
            </a:pPr>
            <a:r>
              <a:rPr lang="en-US" altLang="zh-CN" sz="998" dirty="0" err="1" smtClean="0">
                <a:solidFill>
                  <a:srgbClr val="000000"/>
                </a:solidFill>
                <a:latin typeface="Segoe UI" pitchFamily="18" charset="0"/>
                <a:cs typeface="Segoe UI" pitchFamily="18" charset="0"/>
              </a:rPr>
              <a:t>Siltronix</a:t>
            </a:r>
            <a:r>
              <a:rPr lang="en-US" altLang="zh-CN" sz="998" dirty="0" smtClean="0">
                <a:solidFill>
                  <a:srgbClr val="000000"/>
                </a:solidFill>
                <a:latin typeface="Segoe UI" pitchFamily="18" charset="0"/>
                <a:cs typeface="Segoe UI" pitchFamily="18" charset="0"/>
              </a:rPr>
              <a:t>, </a:t>
            </a:r>
            <a:r>
              <a:rPr lang="en-US" altLang="zh-CN" sz="998" dirty="0" err="1" smtClean="0">
                <a:solidFill>
                  <a:srgbClr val="000000"/>
                </a:solidFill>
                <a:latin typeface="Segoe UI" pitchFamily="18" charset="0"/>
                <a:cs typeface="Segoe UI" pitchFamily="18" charset="0"/>
              </a:rPr>
              <a:t>Alitech</a:t>
            </a:r>
            <a:endParaRPr lang="en-US" altLang="zh-CN" sz="998" dirty="0" smtClean="0">
              <a:solidFill>
                <a:srgbClr val="000000"/>
              </a:solidFill>
              <a:latin typeface="Segoe UI" pitchFamily="18" charset="0"/>
              <a:cs typeface="Segoe UI" pitchFamily="18" charset="0"/>
            </a:endParaRPr>
          </a:p>
        </p:txBody>
      </p:sp>
      <p:sp>
        <p:nvSpPr>
          <p:cNvPr id="26" name="TextBox 1"/>
          <p:cNvSpPr txBox="1"/>
          <p:nvPr/>
        </p:nvSpPr>
        <p:spPr>
          <a:xfrm>
            <a:off x="6156176" y="3573016"/>
            <a:ext cx="904094" cy="520655"/>
          </a:xfrm>
          <a:prstGeom prst="rect">
            <a:avLst/>
          </a:prstGeom>
          <a:noFill/>
        </p:spPr>
        <p:txBody>
          <a:bodyPr wrap="non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Richtek</a:t>
            </a:r>
            <a:r>
              <a:rPr lang="en-US" altLang="zh-CN" sz="996" dirty="0" smtClean="0">
                <a:solidFill>
                  <a:srgbClr val="000000"/>
                </a:solidFill>
                <a:latin typeface="Segoe UI" pitchFamily="18" charset="0"/>
                <a:cs typeface="Segoe UI" pitchFamily="18" charset="0"/>
              </a:rPr>
              <a:t>, GMT</a:t>
            </a:r>
          </a:p>
          <a:p>
            <a:pPr>
              <a:lnSpc>
                <a:spcPts val="1300"/>
              </a:lnSpc>
              <a:tabLst/>
            </a:pPr>
            <a:r>
              <a:rPr lang="en-US" altLang="zh-CN" sz="996" dirty="0" smtClean="0">
                <a:solidFill>
                  <a:srgbClr val="000000"/>
                </a:solidFill>
                <a:latin typeface="Segoe UI" pitchFamily="18" charset="0"/>
                <a:cs typeface="Segoe UI" pitchFamily="18" charset="0"/>
              </a:rPr>
              <a:t>A-Power, </a:t>
            </a:r>
            <a:r>
              <a:rPr lang="en-US" altLang="zh-CN" sz="996" dirty="0" err="1" smtClean="0">
                <a:solidFill>
                  <a:srgbClr val="000000"/>
                </a:solidFill>
                <a:latin typeface="Segoe UI" pitchFamily="18" charset="0"/>
                <a:cs typeface="Segoe UI" pitchFamily="18" charset="0"/>
              </a:rPr>
              <a:t>Anpec</a:t>
            </a:r>
            <a:endParaRPr lang="en-US" altLang="zh-CN" sz="996" dirty="0" smtClean="0">
              <a:solidFill>
                <a:srgbClr val="000000"/>
              </a:solidFill>
              <a:latin typeface="Segoe UI" pitchFamily="18" charset="0"/>
              <a:cs typeface="Segoe UI" pitchFamily="18" charset="0"/>
            </a:endParaRPr>
          </a:p>
          <a:p>
            <a:pPr>
              <a:lnSpc>
                <a:spcPts val="1300"/>
              </a:lnSpc>
              <a:tabLst/>
            </a:pPr>
            <a:r>
              <a:rPr lang="en-US" altLang="zh-CN" sz="998" dirty="0" err="1" smtClean="0">
                <a:solidFill>
                  <a:srgbClr val="000000"/>
                </a:solidFill>
                <a:latin typeface="Segoe UI" pitchFamily="18" charset="0"/>
                <a:cs typeface="Segoe UI" pitchFamily="18" charset="0"/>
              </a:rPr>
              <a:t>Niko-Sem</a:t>
            </a:r>
            <a:endParaRPr lang="en-US" altLang="zh-CN" sz="998" dirty="0" smtClean="0">
              <a:solidFill>
                <a:srgbClr val="000000"/>
              </a:solidFill>
              <a:latin typeface="Segoe UI" pitchFamily="18" charset="0"/>
              <a:cs typeface="Segoe UI" pitchFamily="18" charset="0"/>
            </a:endParaRPr>
          </a:p>
        </p:txBody>
      </p:sp>
      <p:sp>
        <p:nvSpPr>
          <p:cNvPr id="27" name="TextBox 1"/>
          <p:cNvSpPr txBox="1"/>
          <p:nvPr/>
        </p:nvSpPr>
        <p:spPr>
          <a:xfrm>
            <a:off x="7380312" y="3573016"/>
            <a:ext cx="854401" cy="520655"/>
          </a:xfrm>
          <a:prstGeom prst="rect">
            <a:avLst/>
          </a:prstGeom>
          <a:noFill/>
        </p:spPr>
        <p:txBody>
          <a:bodyPr wrap="none" lIns="0" tIns="0" rIns="0" rtlCol="0">
            <a:spAutoFit/>
          </a:bodyPr>
          <a:lstStyle/>
          <a:p>
            <a:pPr>
              <a:lnSpc>
                <a:spcPts val="1100"/>
              </a:lnSpc>
              <a:tabLst/>
            </a:pPr>
            <a:r>
              <a:rPr lang="en-US" altLang="zh-CN" sz="996" dirty="0" err="1" smtClean="0">
                <a:solidFill>
                  <a:srgbClr val="000000"/>
                </a:solidFill>
                <a:latin typeface="Segoe UI" pitchFamily="18" charset="0"/>
                <a:cs typeface="Segoe UI" pitchFamily="18" charset="0"/>
              </a:rPr>
              <a:t>Mediatek</a:t>
            </a:r>
            <a:endParaRPr lang="en-US" altLang="zh-CN" sz="996" dirty="0" smtClean="0">
              <a:solidFill>
                <a:srgbClr val="000000"/>
              </a:solidFill>
              <a:latin typeface="Segoe UI" pitchFamily="18" charset="0"/>
              <a:cs typeface="Segoe UI" pitchFamily="18" charset="0"/>
            </a:endParaRPr>
          </a:p>
          <a:p>
            <a:pPr>
              <a:lnSpc>
                <a:spcPts val="1300"/>
              </a:lnSpc>
              <a:tabLst/>
            </a:pPr>
            <a:r>
              <a:rPr lang="en-US" altLang="zh-CN" sz="996" dirty="0" err="1" smtClean="0">
                <a:solidFill>
                  <a:srgbClr val="000000"/>
                </a:solidFill>
                <a:latin typeface="Segoe UI" pitchFamily="18" charset="0"/>
                <a:cs typeface="Segoe UI" pitchFamily="18" charset="0"/>
              </a:rPr>
              <a:t>Phison</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Realtek</a:t>
            </a:r>
            <a:endParaRPr lang="en-US" altLang="zh-CN" sz="996" dirty="0" smtClean="0">
              <a:solidFill>
                <a:srgbClr val="000000"/>
              </a:solidFill>
              <a:latin typeface="Segoe UI" pitchFamily="18" charset="0"/>
              <a:cs typeface="Segoe UI" pitchFamily="18" charset="0"/>
            </a:endParaRPr>
          </a:p>
          <a:p>
            <a:pPr>
              <a:lnSpc>
                <a:spcPts val="1300"/>
              </a:lnSpc>
              <a:tabLst/>
            </a:pPr>
            <a:r>
              <a:rPr lang="en-US" altLang="zh-CN" sz="998" dirty="0" err="1" smtClean="0">
                <a:solidFill>
                  <a:srgbClr val="000000"/>
                </a:solidFill>
                <a:latin typeface="Segoe UI" pitchFamily="18" charset="0"/>
                <a:cs typeface="Segoe UI" pitchFamily="18" charset="0"/>
              </a:rPr>
              <a:t>Modiotek</a:t>
            </a:r>
            <a:endParaRPr lang="en-US" altLang="zh-CN" sz="998" dirty="0" smtClean="0">
              <a:solidFill>
                <a:srgbClr val="000000"/>
              </a:solidFill>
              <a:latin typeface="Segoe UI" pitchFamily="18" charset="0"/>
              <a:cs typeface="Segoe UI" pitchFamily="18" charset="0"/>
            </a:endParaRPr>
          </a:p>
        </p:txBody>
      </p:sp>
      <p:sp>
        <p:nvSpPr>
          <p:cNvPr id="29" name="文字方塊 28"/>
          <p:cNvSpPr txBox="1"/>
          <p:nvPr/>
        </p:nvSpPr>
        <p:spPr>
          <a:xfrm>
            <a:off x="4644008" y="-243408"/>
            <a:ext cx="4409349" cy="738664"/>
          </a:xfrm>
          <a:prstGeom prst="rect">
            <a:avLst/>
          </a:prstGeom>
          <a:noFill/>
        </p:spPr>
        <p:txBody>
          <a:bodyPr wrap="none" rtlCol="0">
            <a:spAutoFit/>
          </a:bodyPr>
          <a:lstStyle/>
          <a:p>
            <a:r>
              <a:rPr lang="en-US" altLang="zh-TW" sz="1400" b="1" i="1" dirty="0" smtClean="0">
                <a:solidFill>
                  <a:srgbClr val="0000FF"/>
                </a:solidFill>
              </a:rPr>
              <a:t>Innovation and Technology Centric</a:t>
            </a:r>
          </a:p>
          <a:p>
            <a:r>
              <a:rPr lang="en-US" altLang="zh-TW" sz="1400" b="1" i="1" dirty="0" smtClean="0">
                <a:solidFill>
                  <a:srgbClr val="0000FF"/>
                </a:solidFill>
              </a:rPr>
              <a:t>(</a:t>
            </a:r>
            <a:r>
              <a:rPr lang="en-US" altLang="zh-CN" sz="1400" b="1" i="1" dirty="0" err="1" smtClean="0">
                <a:solidFill>
                  <a:srgbClr val="0000FF"/>
                </a:solidFill>
                <a:latin typeface="Segoe UI" pitchFamily="18" charset="0"/>
                <a:cs typeface="Segoe UI" pitchFamily="18" charset="0"/>
              </a:rPr>
              <a:t>聯發科</a:t>
            </a:r>
            <a:r>
              <a:rPr lang="en-US" altLang="zh-CN" sz="1400" b="1" i="1" dirty="0" smtClean="0">
                <a:solidFill>
                  <a:srgbClr val="0000FF"/>
                </a:solidFill>
                <a:latin typeface="Segoe UI" pitchFamily="18" charset="0"/>
                <a:cs typeface="Segoe UI" pitchFamily="18" charset="0"/>
              </a:rPr>
              <a:t>  </a:t>
            </a:r>
            <a:r>
              <a:rPr lang="en-US" altLang="zh-CN" sz="1400" b="1" i="1" dirty="0" err="1" smtClean="0">
                <a:solidFill>
                  <a:srgbClr val="0000FF"/>
                </a:solidFill>
                <a:latin typeface="Segoe UI" pitchFamily="18" charset="0"/>
                <a:cs typeface="Segoe UI" pitchFamily="18" charset="0"/>
              </a:rPr>
              <a:t>Mediatek</a:t>
            </a:r>
            <a:r>
              <a:rPr lang="en-US" altLang="zh-CN" sz="1400" b="1" i="1" dirty="0" smtClean="0">
                <a:solidFill>
                  <a:srgbClr val="0000FF"/>
                </a:solidFill>
                <a:latin typeface="Segoe UI" pitchFamily="18" charset="0"/>
                <a:cs typeface="Segoe UI" pitchFamily="18" charset="0"/>
              </a:rPr>
              <a:t> 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for US$8.5 revenue</a:t>
            </a:r>
          </a:p>
          <a:p>
            <a:r>
              <a:rPr lang="en-US" altLang="zh-TW" sz="1400" b="1" i="1" dirty="0" smtClean="0">
                <a:solidFill>
                  <a:srgbClr val="0000FF"/>
                </a:solidFill>
                <a:latin typeface="Segoe UI" pitchFamily="18" charset="0"/>
                <a:cs typeface="Segoe UI" pitchFamily="18" charset="0"/>
              </a:rPr>
              <a:t>US$0.65M/human capital, GPM:46% )</a:t>
            </a:r>
            <a:endParaRPr lang="zh-TW" altLang="en-US" sz="1400" b="1" i="1" dirty="0">
              <a:solidFill>
                <a:srgbClr val="0000FF"/>
              </a:solidFill>
            </a:endParaRPr>
          </a:p>
        </p:txBody>
      </p:sp>
      <p:sp>
        <p:nvSpPr>
          <p:cNvPr id="30" name="TextBox 1"/>
          <p:cNvSpPr txBox="1"/>
          <p:nvPr/>
        </p:nvSpPr>
        <p:spPr>
          <a:xfrm>
            <a:off x="5076056" y="5589240"/>
            <a:ext cx="113736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Automobile</a:t>
            </a:r>
          </a:p>
        </p:txBody>
      </p:sp>
      <p:sp>
        <p:nvSpPr>
          <p:cNvPr id="31" name="文字方塊 30"/>
          <p:cNvSpPr txBox="1"/>
          <p:nvPr/>
        </p:nvSpPr>
        <p:spPr>
          <a:xfrm>
            <a:off x="395536" y="-171400"/>
            <a:ext cx="3976923" cy="954107"/>
          </a:xfrm>
          <a:prstGeom prst="rect">
            <a:avLst/>
          </a:prstGeom>
          <a:noFill/>
        </p:spPr>
        <p:txBody>
          <a:bodyPr wrap="none" rtlCol="0">
            <a:spAutoFit/>
          </a:bodyPr>
          <a:lstStyle/>
          <a:p>
            <a:r>
              <a:rPr lang="en-US" altLang="zh-TW" sz="2800" b="1" dirty="0" smtClean="0">
                <a:solidFill>
                  <a:srgbClr val="FF0000"/>
                </a:solidFill>
              </a:rPr>
              <a:t>Technology Driven</a:t>
            </a:r>
          </a:p>
          <a:p>
            <a:r>
              <a:rPr lang="en-US" altLang="zh-TW" sz="2800" b="1" dirty="0" smtClean="0">
                <a:solidFill>
                  <a:srgbClr val="FF0000"/>
                </a:solidFill>
              </a:rPr>
              <a:t>Know-How Base Business</a:t>
            </a:r>
            <a:endParaRPr lang="zh-TW"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P spid="18" grpId="0"/>
      <p:bldP spid="19" grpId="0"/>
      <p:bldP spid="20" grpId="0"/>
      <p:bldP spid="21" grpId="0"/>
      <p:bldP spid="22"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39552" y="980728"/>
            <a:ext cx="7800975" cy="534352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6223691"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(1/8)-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Design</a:t>
            </a:r>
          </a:p>
        </p:txBody>
      </p:sp>
      <p:sp>
        <p:nvSpPr>
          <p:cNvPr id="5" name="TextBox 1"/>
          <p:cNvSpPr txBox="1"/>
          <p:nvPr/>
        </p:nvSpPr>
        <p:spPr>
          <a:xfrm>
            <a:off x="323528" y="1268760"/>
            <a:ext cx="8423845" cy="1661993"/>
          </a:xfrm>
          <a:prstGeom prst="rect">
            <a:avLst/>
          </a:prstGeom>
          <a:noFill/>
        </p:spPr>
        <p:txBody>
          <a:bodyPr wrap="none" lIns="0" tIns="0" rIns="0" rtlCol="0">
            <a:spAutoFit/>
          </a:bodyPr>
          <a:lstStyle/>
          <a:p>
            <a:pPr>
              <a:lnSpc>
                <a:spcPts val="1800"/>
              </a:lnSpc>
              <a:tabLst>
                <a:tab pos="355600" algn="l"/>
              </a:tabLst>
            </a:pPr>
            <a:r>
              <a:rPr lang="en-US" altLang="zh-CN" dirty="0" smtClean="0"/>
              <a:t>In 2012, US IC design industry occupied 60% market share and Taiwan was second with</a:t>
            </a:r>
          </a:p>
          <a:p>
            <a:pPr>
              <a:lnSpc>
                <a:spcPts val="1800"/>
              </a:lnSpc>
              <a:tabLst>
                <a:tab pos="355600" algn="l"/>
              </a:tabLst>
            </a:pPr>
            <a:r>
              <a:rPr lang="en-US" altLang="zh-CN" dirty="0" smtClean="0"/>
              <a:t>20% market share </a:t>
            </a:r>
            <a:r>
              <a:rPr lang="en-US" altLang="zh-CN" sz="1600" dirty="0" smtClean="0"/>
              <a:t>in the world. There are 270 IC design firms in Taiwan, mostly SMEs. Major top IC </a:t>
            </a:r>
          </a:p>
          <a:p>
            <a:pPr>
              <a:lnSpc>
                <a:spcPts val="1800"/>
              </a:lnSpc>
              <a:tabLst>
                <a:tab pos="355600" algn="l"/>
              </a:tabLst>
            </a:pPr>
            <a:r>
              <a:rPr lang="en-US" altLang="zh-CN" sz="1600" dirty="0" smtClean="0"/>
              <a:t>firms in the world:</a:t>
            </a:r>
          </a:p>
          <a:p>
            <a:pPr>
              <a:lnSpc>
                <a:spcPts val="1800"/>
              </a:lnSpc>
              <a:tabLst>
                <a:tab pos="355600" algn="l"/>
              </a:tabLst>
            </a:pPr>
            <a:r>
              <a:rPr lang="en-US" altLang="zh-CN" sz="1600" dirty="0" err="1" smtClean="0"/>
              <a:t>Novatek</a:t>
            </a:r>
            <a:r>
              <a:rPr lang="en-US" altLang="zh-CN" sz="1600" dirty="0" smtClean="0"/>
              <a:t> No.1 in panel driver IC</a:t>
            </a:r>
          </a:p>
          <a:p>
            <a:pPr>
              <a:lnSpc>
                <a:spcPts val="1800"/>
              </a:lnSpc>
              <a:tabLst>
                <a:tab pos="355600" algn="l"/>
              </a:tabLst>
            </a:pPr>
            <a:r>
              <a:rPr lang="en-US" altLang="zh-CN" sz="1600" dirty="0" err="1" smtClean="0"/>
              <a:t>Mediatek</a:t>
            </a:r>
            <a:r>
              <a:rPr lang="en-US" altLang="zh-CN" sz="1600" dirty="0" smtClean="0"/>
              <a:t> No.1 in TV video controller and No.2 in baseband IC for mobile phone</a:t>
            </a:r>
          </a:p>
          <a:p>
            <a:pPr>
              <a:lnSpc>
                <a:spcPts val="1800"/>
              </a:lnSpc>
              <a:tabLst>
                <a:tab pos="355600" algn="l"/>
              </a:tabLst>
            </a:pPr>
            <a:r>
              <a:rPr lang="en-US" altLang="zh-CN" sz="1600" dirty="0" err="1" smtClean="0"/>
              <a:t>Realtek</a:t>
            </a:r>
            <a:r>
              <a:rPr lang="en-US" altLang="zh-CN" sz="1600" dirty="0" smtClean="0"/>
              <a:t> No.1 communication IC</a:t>
            </a:r>
          </a:p>
          <a:p>
            <a:pPr>
              <a:lnSpc>
                <a:spcPts val="1800"/>
              </a:lnSpc>
              <a:tabLst>
                <a:tab pos="355600" algn="l"/>
              </a:tabLst>
            </a:pPr>
            <a:r>
              <a:rPr lang="en-US" altLang="zh-CN" sz="1600" dirty="0" err="1" smtClean="0"/>
              <a:t>Himax</a:t>
            </a:r>
            <a:r>
              <a:rPr lang="en-US" altLang="zh-CN" sz="1600" dirty="0" smtClean="0"/>
              <a:t> No. 2 in panel driver IC </a:t>
            </a:r>
            <a:endParaRPr lang="en-US" altLang="zh-CN" sz="1403" dirty="0" smtClean="0">
              <a:solidFill>
                <a:srgbClr val="000000"/>
              </a:solidFill>
              <a:latin typeface="Segoe UI" pitchFamily="18" charset="0"/>
              <a:cs typeface="Segoe UI" pitchFamily="18" charset="0"/>
            </a:endParaRPr>
          </a:p>
        </p:txBody>
      </p:sp>
      <p:sp>
        <p:nvSpPr>
          <p:cNvPr id="6" name="TextBox 1"/>
          <p:cNvSpPr txBox="1"/>
          <p:nvPr/>
        </p:nvSpPr>
        <p:spPr>
          <a:xfrm>
            <a:off x="292100" y="2870200"/>
            <a:ext cx="8452635" cy="1238801"/>
          </a:xfrm>
          <a:prstGeom prst="rect">
            <a:avLst/>
          </a:prstGeom>
          <a:noFill/>
        </p:spPr>
        <p:txBody>
          <a:bodyPr wrap="none" lIns="0" tIns="0" rIns="0" rtlCol="0">
            <a:spAutoFit/>
          </a:bodyPr>
          <a:lstStyle/>
          <a:p>
            <a:pPr>
              <a:lnSpc>
                <a:spcPts val="1800"/>
              </a:lnSpc>
              <a:tabLst>
                <a:tab pos="355600" algn="l"/>
              </a:tabLst>
            </a:pPr>
            <a:r>
              <a:rPr lang="en-US" altLang="zh-CN" dirty="0" smtClean="0"/>
              <a:t>	</a:t>
            </a:r>
            <a:r>
              <a:rPr lang="en-US" altLang="zh-CN" sz="1403" dirty="0" smtClean="0">
                <a:solidFill>
                  <a:srgbClr val="000000"/>
                </a:solidFill>
                <a:latin typeface="Times New Roman" pitchFamily="18" charset="0"/>
                <a:cs typeface="Times New Roman" pitchFamily="18" charset="0"/>
              </a:rPr>
              <a:t>2012</a:t>
            </a:r>
            <a:r>
              <a:rPr lang="en-US" altLang="zh-CN" sz="1403" dirty="0" smtClean="0">
                <a:solidFill>
                  <a:srgbClr val="000000"/>
                </a:solidFill>
                <a:latin typeface="Segoe UI" pitchFamily="18" charset="0"/>
                <a:cs typeface="Segoe UI" pitchFamily="18" charset="0"/>
              </a:rPr>
              <a:t>年台灣</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設計業產值超過</a:t>
            </a:r>
            <a:r>
              <a:rPr lang="en-US" altLang="zh-CN" sz="1403" dirty="0" smtClean="0">
                <a:solidFill>
                  <a:srgbClr val="000000"/>
                </a:solidFill>
                <a:latin typeface="Times New Roman" pitchFamily="18" charset="0"/>
                <a:cs typeface="Times New Roman" pitchFamily="18" charset="0"/>
              </a:rPr>
              <a:t>4</a:t>
            </a:r>
            <a:r>
              <a:rPr lang="en-US" altLang="zh-CN" sz="1403" dirty="0" smtClean="0">
                <a:solidFill>
                  <a:srgbClr val="000000"/>
                </a:solidFill>
                <a:latin typeface="Segoe UI" pitchFamily="18" charset="0"/>
                <a:cs typeface="Segoe UI" pitchFamily="18" charset="0"/>
              </a:rPr>
              <a:t>千億新台幣，為全球第二大，預估</a:t>
            </a:r>
            <a:r>
              <a:rPr lang="en-US" altLang="zh-CN" sz="1403" dirty="0" smtClean="0">
                <a:solidFill>
                  <a:srgbClr val="000000"/>
                </a:solidFill>
                <a:latin typeface="Times New Roman" pitchFamily="18" charset="0"/>
                <a:cs typeface="Times New Roman" pitchFamily="18" charset="0"/>
              </a:rPr>
              <a:t>2013</a:t>
            </a:r>
            <a:r>
              <a:rPr lang="en-US" altLang="zh-CN" sz="1403" dirty="0" smtClean="0">
                <a:solidFill>
                  <a:srgbClr val="000000"/>
                </a:solidFill>
                <a:latin typeface="Segoe UI" pitchFamily="18" charset="0"/>
                <a:cs typeface="Segoe UI" pitchFamily="18" charset="0"/>
              </a:rPr>
              <a:t>年產值達新台幣</a:t>
            </a:r>
            <a:r>
              <a:rPr lang="en-US" altLang="zh-CN" sz="1403" dirty="0" smtClean="0">
                <a:solidFill>
                  <a:srgbClr val="000000"/>
                </a:solidFill>
                <a:latin typeface="Times New Roman" pitchFamily="18" charset="0"/>
                <a:cs typeface="Times New Roman" pitchFamily="18" charset="0"/>
              </a:rPr>
              <a:t>4,830</a:t>
            </a:r>
            <a:r>
              <a:rPr lang="en-US" altLang="zh-CN" sz="1403" dirty="0" smtClean="0">
                <a:solidFill>
                  <a:srgbClr val="000000"/>
                </a:solidFill>
                <a:latin typeface="Segoe UI" pitchFamily="18" charset="0"/>
                <a:cs typeface="Segoe UI" pitchFamily="18" charset="0"/>
              </a:rPr>
              <a:t>億元，較去</a:t>
            </a:r>
          </a:p>
          <a:p>
            <a:pPr>
              <a:lnSpc>
                <a:spcPts val="2500"/>
              </a:lnSpc>
              <a:tabLst>
                <a:tab pos="355600" algn="l"/>
              </a:tabLst>
            </a:pPr>
            <a:r>
              <a:rPr lang="en-US" altLang="zh-CN" sz="1403" dirty="0" smtClean="0">
                <a:solidFill>
                  <a:srgbClr val="000000"/>
                </a:solidFill>
                <a:latin typeface="Segoe UI" pitchFamily="18" charset="0"/>
                <a:cs typeface="Segoe UI" pitchFamily="18" charset="0"/>
              </a:rPr>
              <a:t>年成長</a:t>
            </a:r>
            <a:r>
              <a:rPr lang="en-US" altLang="zh-CN" sz="1403" dirty="0" smtClean="0">
                <a:solidFill>
                  <a:srgbClr val="000000"/>
                </a:solidFill>
                <a:latin typeface="Times New Roman" pitchFamily="18" charset="0"/>
                <a:cs typeface="Times New Roman" pitchFamily="18" charset="0"/>
              </a:rPr>
              <a:t>17.4%</a:t>
            </a:r>
            <a:r>
              <a:rPr lang="en-US" altLang="zh-CN" sz="1403" dirty="0" smtClean="0">
                <a:solidFill>
                  <a:srgbClr val="000000"/>
                </a:solidFill>
                <a:latin typeface="Segoe UI" pitchFamily="18" charset="0"/>
                <a:cs typeface="Segoe UI" pitchFamily="18" charset="0"/>
              </a:rPr>
              <a:t>。產業結構以中小企業為主，</a:t>
            </a:r>
            <a:r>
              <a:rPr lang="en-US" altLang="zh-CN" sz="1403" dirty="0" smtClean="0">
                <a:solidFill>
                  <a:srgbClr val="0000FF"/>
                </a:solidFill>
                <a:latin typeface="Segoe UI" pitchFamily="18" charset="0"/>
                <a:cs typeface="Segoe UI" pitchFamily="18" charset="0"/>
              </a:rPr>
              <a:t>廠商家數眾多共</a:t>
            </a:r>
            <a:r>
              <a:rPr lang="en-US" altLang="zh-CN" sz="1403" dirty="0" smtClean="0">
                <a:solidFill>
                  <a:srgbClr val="0000FF"/>
                </a:solidFill>
                <a:latin typeface="Times New Roman" pitchFamily="18" charset="0"/>
                <a:cs typeface="Times New Roman" pitchFamily="18" charset="0"/>
              </a:rPr>
              <a:t>270</a:t>
            </a:r>
            <a:r>
              <a:rPr lang="en-US" altLang="zh-CN" sz="1403" dirty="0" smtClean="0">
                <a:solidFill>
                  <a:srgbClr val="0000FF"/>
                </a:solidFill>
                <a:latin typeface="Segoe UI" pitchFamily="18" charset="0"/>
                <a:cs typeface="Segoe UI" pitchFamily="18" charset="0"/>
              </a:rPr>
              <a:t>家</a:t>
            </a:r>
            <a:r>
              <a:rPr lang="en-US" altLang="zh-CN" sz="1403" dirty="0" smtClean="0">
                <a:solidFill>
                  <a:srgbClr val="000000"/>
                </a:solidFill>
                <a:latin typeface="Segoe UI" pitchFamily="18" charset="0"/>
                <a:cs typeface="Segoe UI" pitchFamily="18" charset="0"/>
              </a:rPr>
              <a:t>，然而廠商規模超過</a:t>
            </a:r>
            <a:r>
              <a:rPr lang="en-US" altLang="zh-CN" sz="1403" dirty="0" smtClean="0">
                <a:solidFill>
                  <a:srgbClr val="000000"/>
                </a:solidFill>
                <a:latin typeface="Times New Roman" pitchFamily="18" charset="0"/>
                <a:cs typeface="Times New Roman" pitchFamily="18" charset="0"/>
              </a:rPr>
              <a:t>100</a:t>
            </a:r>
            <a:r>
              <a:rPr lang="en-US" altLang="zh-CN" sz="1403" dirty="0" smtClean="0">
                <a:solidFill>
                  <a:srgbClr val="000000"/>
                </a:solidFill>
                <a:latin typeface="Segoe UI" pitchFamily="18" charset="0"/>
                <a:cs typeface="Segoe UI" pitchFamily="18" charset="0"/>
              </a:rPr>
              <a:t>億新台幣者僅</a:t>
            </a:r>
            <a:r>
              <a:rPr lang="en-US" altLang="zh-CN" sz="1403" dirty="0" smtClean="0">
                <a:solidFill>
                  <a:srgbClr val="000000"/>
                </a:solidFill>
                <a:latin typeface="Times New Roman" pitchFamily="18" charset="0"/>
                <a:cs typeface="Times New Roman" pitchFamily="18" charset="0"/>
              </a:rPr>
              <a:t>8</a:t>
            </a:r>
            <a:r>
              <a:rPr lang="en-US" altLang="zh-CN" sz="1403" dirty="0" smtClean="0">
                <a:solidFill>
                  <a:srgbClr val="000000"/>
                </a:solidFill>
                <a:latin typeface="Segoe UI" pitchFamily="18" charset="0"/>
                <a:cs typeface="Segoe UI" pitchFamily="18" charset="0"/>
              </a:rPr>
              <a:t>家。</a:t>
            </a:r>
          </a:p>
          <a:p>
            <a:pPr>
              <a:lnSpc>
                <a:spcPts val="2500"/>
              </a:lnSpc>
              <a:tabLst>
                <a:tab pos="355600" algn="l"/>
              </a:tabLst>
            </a:pPr>
            <a:r>
              <a:rPr lang="en-US" altLang="zh-CN" sz="1403" dirty="0" smtClean="0">
                <a:solidFill>
                  <a:srgbClr val="000000"/>
                </a:solidFill>
                <a:latin typeface="Segoe UI" pitchFamily="18" charset="0"/>
                <a:cs typeface="Segoe UI" pitchFamily="18" charset="0"/>
              </a:rPr>
              <a:t>產品範疇廣泛，包括</a:t>
            </a:r>
            <a:r>
              <a:rPr lang="en-US" altLang="zh-CN" sz="1403" dirty="0" smtClean="0">
                <a:solidFill>
                  <a:srgbClr val="000000"/>
                </a:solidFill>
                <a:latin typeface="Times New Roman" pitchFamily="18" charset="0"/>
                <a:cs typeface="Times New Roman" pitchFamily="18" charset="0"/>
              </a:rPr>
              <a:t>Memory</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Microcomponent</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Logic</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Analog</a:t>
            </a:r>
            <a:r>
              <a:rPr lang="en-US" altLang="zh-CN" sz="1403" dirty="0" smtClean="0">
                <a:solidFill>
                  <a:srgbClr val="000000"/>
                </a:solidFill>
                <a:latin typeface="Segoe UI" pitchFamily="18" charset="0"/>
                <a:cs typeface="Segoe UI" pitchFamily="18" charset="0"/>
              </a:rPr>
              <a:t>、</a:t>
            </a:r>
            <a:r>
              <a:rPr lang="en-US" altLang="zh-CN" sz="1403" dirty="0" smtClean="0">
                <a:solidFill>
                  <a:srgbClr val="000000"/>
                </a:solidFill>
                <a:latin typeface="Times New Roman" pitchFamily="18" charset="0"/>
                <a:cs typeface="Times New Roman" pitchFamily="18" charset="0"/>
              </a:rPr>
              <a:t>ASIC/ASSP</a:t>
            </a:r>
            <a:r>
              <a:rPr lang="en-US" altLang="zh-CN" sz="1403" dirty="0" smtClean="0">
                <a:solidFill>
                  <a:srgbClr val="000000"/>
                </a:solidFill>
                <a:latin typeface="Segoe UI" pitchFamily="18" charset="0"/>
                <a:cs typeface="Segoe UI" pitchFamily="18" charset="0"/>
              </a:rPr>
              <a:t>等，下游應用領域包括</a:t>
            </a:r>
          </a:p>
          <a:p>
            <a:pPr>
              <a:lnSpc>
                <a:spcPts val="2500"/>
              </a:lnSpc>
              <a:tabLst>
                <a:tab pos="355600" algn="l"/>
              </a:tabLst>
            </a:pPr>
            <a:r>
              <a:rPr lang="en-US" altLang="zh-CN" sz="1403" dirty="0" smtClean="0">
                <a:solidFill>
                  <a:srgbClr val="000000"/>
                </a:solidFill>
                <a:latin typeface="Times New Roman" pitchFamily="18" charset="0"/>
                <a:cs typeface="Times New Roman" pitchFamily="18" charset="0"/>
              </a:rPr>
              <a:t>PC/NB</a:t>
            </a:r>
            <a:r>
              <a:rPr lang="en-US" altLang="zh-CN" sz="1403" dirty="0" smtClean="0">
                <a:solidFill>
                  <a:srgbClr val="000000"/>
                </a:solidFill>
                <a:latin typeface="Segoe UI" pitchFamily="18" charset="0"/>
                <a:cs typeface="Segoe UI" pitchFamily="18" charset="0"/>
              </a:rPr>
              <a:t>、通訊、消費性電子、汽車電子、工業、國防等。</a:t>
            </a:r>
          </a:p>
        </p:txBody>
      </p:sp>
      <p:sp>
        <p:nvSpPr>
          <p:cNvPr id="7" name="TextBox 1"/>
          <p:cNvSpPr txBox="1"/>
          <p:nvPr/>
        </p:nvSpPr>
        <p:spPr>
          <a:xfrm>
            <a:off x="292100" y="4203700"/>
            <a:ext cx="8445500" cy="863600"/>
          </a:xfrm>
          <a:prstGeom prst="rect">
            <a:avLst/>
          </a:prstGeom>
          <a:noFill/>
        </p:spPr>
        <p:txBody>
          <a:bodyPr wrap="none" lIns="0" tIns="0" rIns="0" rtlCol="0">
            <a:spAutoFit/>
          </a:bodyPr>
          <a:lstStyle/>
          <a:p>
            <a:pPr>
              <a:lnSpc>
                <a:spcPts val="1800"/>
              </a:lnSpc>
              <a:tabLst>
                <a:tab pos="355600" algn="l"/>
              </a:tabLst>
            </a:pPr>
            <a:r>
              <a:rPr lang="en-US" altLang="zh-CN" dirty="0" smtClean="0"/>
              <a:t>	</a:t>
            </a:r>
            <a:r>
              <a:rPr lang="en-US" altLang="zh-CN" sz="1403" dirty="0" smtClean="0">
                <a:solidFill>
                  <a:srgbClr val="000000"/>
                </a:solidFill>
                <a:latin typeface="Segoe UI" pitchFamily="18" charset="0"/>
                <a:cs typeface="Segoe UI" pitchFamily="18" charset="0"/>
              </a:rPr>
              <a:t>在</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設計產業價值鏈，上游矽智財與設計服務的主要廠商有晶心、力旺、創意、智原等。</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晶片設計主</a:t>
            </a:r>
          </a:p>
          <a:p>
            <a:pPr>
              <a:lnSpc>
                <a:spcPts val="2300"/>
              </a:lnSpc>
              <a:tabLst>
                <a:tab pos="355600" algn="l"/>
              </a:tabLst>
            </a:pPr>
            <a:r>
              <a:rPr lang="en-US" altLang="zh-CN" sz="1403" dirty="0" smtClean="0">
                <a:solidFill>
                  <a:srgbClr val="000000"/>
                </a:solidFill>
                <a:latin typeface="Segoe UI" pitchFamily="18" charset="0"/>
                <a:cs typeface="Segoe UI" pitchFamily="18" charset="0"/>
              </a:rPr>
              <a:t>要廠商包括聯發科、聯詠、晨星、群聯、瑞昱、奇景等，其中聯發科是全球手機基頻晶片第二大，聯詠是全</a:t>
            </a:r>
          </a:p>
          <a:p>
            <a:pPr>
              <a:lnSpc>
                <a:spcPts val="2600"/>
              </a:lnSpc>
              <a:tabLst>
                <a:tab pos="355600" algn="l"/>
              </a:tabLst>
            </a:pPr>
            <a:r>
              <a:rPr lang="en-US" altLang="zh-CN" sz="1403" dirty="0" smtClean="0">
                <a:solidFill>
                  <a:srgbClr val="000000"/>
                </a:solidFill>
                <a:latin typeface="Segoe UI" pitchFamily="18" charset="0"/>
                <a:cs typeface="Segoe UI" pitchFamily="18" charset="0"/>
              </a:rPr>
              <a:t>球驅動</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第一大，晨星是中國大陸數位電視晶片第一大，奇景是全球驅動</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第二大。</a:t>
            </a:r>
          </a:p>
        </p:txBody>
      </p:sp>
      <p:sp>
        <p:nvSpPr>
          <p:cNvPr id="8" name="TextBox 1"/>
          <p:cNvSpPr txBox="1"/>
          <p:nvPr/>
        </p:nvSpPr>
        <p:spPr>
          <a:xfrm>
            <a:off x="292100" y="5257800"/>
            <a:ext cx="8445500" cy="1181100"/>
          </a:xfrm>
          <a:prstGeom prst="rect">
            <a:avLst/>
          </a:prstGeom>
          <a:noFill/>
        </p:spPr>
        <p:txBody>
          <a:bodyPr wrap="none" lIns="0" tIns="0" rIns="0" rtlCol="0">
            <a:spAutoFit/>
          </a:bodyPr>
          <a:lstStyle/>
          <a:p>
            <a:pPr>
              <a:lnSpc>
                <a:spcPts val="1800"/>
              </a:lnSpc>
              <a:tabLst>
                <a:tab pos="355600" algn="l"/>
              </a:tabLst>
            </a:pPr>
            <a:r>
              <a:rPr lang="en-US" altLang="zh-CN" dirty="0" smtClean="0"/>
              <a:t>	</a:t>
            </a:r>
            <a:r>
              <a:rPr lang="en-US" altLang="zh-CN" sz="1403" dirty="0" smtClean="0">
                <a:solidFill>
                  <a:srgbClr val="000000"/>
                </a:solidFill>
                <a:latin typeface="Segoe UI" pitchFamily="18" charset="0"/>
                <a:cs typeface="Segoe UI" pitchFamily="18" charset="0"/>
              </a:rPr>
              <a:t>展望未來，隨著台灣</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設計業產品線的調整與轉型，不僅中低價智慧手持裝置晶片出貨大幅提升，已開</a:t>
            </a:r>
          </a:p>
          <a:p>
            <a:pPr>
              <a:lnSpc>
                <a:spcPts val="2300"/>
              </a:lnSpc>
              <a:tabLst>
                <a:tab pos="355600" algn="l"/>
              </a:tabLst>
            </a:pPr>
            <a:r>
              <a:rPr lang="en-US" altLang="zh-CN" sz="1403" dirty="0" smtClean="0">
                <a:solidFill>
                  <a:srgbClr val="000000"/>
                </a:solidFill>
                <a:latin typeface="Segoe UI" pitchFamily="18" charset="0"/>
                <a:cs typeface="Segoe UI" pitchFamily="18" charset="0"/>
              </a:rPr>
              <a:t>始搶食由國際晶片大廠掌控的高階市場。預期在平板電腦、智慧型手機、智慧電視等行動終端裝置持續熱賣</a:t>
            </a:r>
          </a:p>
          <a:p>
            <a:pPr>
              <a:lnSpc>
                <a:spcPts val="2600"/>
              </a:lnSpc>
              <a:tabLst>
                <a:tab pos="355600" algn="l"/>
              </a:tabLst>
            </a:pPr>
            <a:r>
              <a:rPr lang="en-US" altLang="zh-CN" sz="1403" dirty="0" smtClean="0">
                <a:solidFill>
                  <a:srgbClr val="000000"/>
                </a:solidFill>
                <a:latin typeface="Segoe UI" pitchFamily="18" charset="0"/>
                <a:cs typeface="Segoe UI" pitchFamily="18" charset="0"/>
              </a:rPr>
              <a:t>下，</a:t>
            </a:r>
            <a:r>
              <a:rPr lang="en-US" altLang="zh-CN" sz="1403" dirty="0" smtClean="0">
                <a:solidFill>
                  <a:srgbClr val="000000"/>
                </a:solidFill>
                <a:latin typeface="Times New Roman" pitchFamily="18" charset="0"/>
                <a:cs typeface="Times New Roman" pitchFamily="18" charset="0"/>
              </a:rPr>
              <a:t>3G/4G</a:t>
            </a:r>
            <a:r>
              <a:rPr lang="en-US" altLang="zh-CN" sz="1403" dirty="0" smtClean="0">
                <a:solidFill>
                  <a:srgbClr val="000000"/>
                </a:solidFill>
                <a:latin typeface="Segoe UI" pitchFamily="18" charset="0"/>
                <a:cs typeface="Segoe UI" pitchFamily="18" charset="0"/>
              </a:rPr>
              <a:t>基頻晶片、應用處理器、無線網通晶片，以及驅動</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、觸控</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、電源管理</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等晶片將可望帶動台</a:t>
            </a:r>
          </a:p>
          <a:p>
            <a:pPr>
              <a:lnSpc>
                <a:spcPts val="2500"/>
              </a:lnSpc>
              <a:tabLst>
                <a:tab pos="355600" algn="l"/>
              </a:tabLst>
            </a:pPr>
            <a:r>
              <a:rPr lang="en-US" altLang="zh-CN" sz="1403" dirty="0" smtClean="0">
                <a:solidFill>
                  <a:srgbClr val="000000"/>
                </a:solidFill>
                <a:latin typeface="Segoe UI" pitchFamily="18" charset="0"/>
                <a:cs typeface="Segoe UI" pitchFamily="18" charset="0"/>
              </a:rPr>
              <a:t>灣</a:t>
            </a:r>
            <a:r>
              <a:rPr lang="en-US" altLang="zh-CN" sz="1403" dirty="0" smtClean="0">
                <a:solidFill>
                  <a:srgbClr val="000000"/>
                </a:solidFill>
                <a:latin typeface="Times New Roman" pitchFamily="18" charset="0"/>
                <a:cs typeface="Times New Roman" pitchFamily="18" charset="0"/>
              </a:rPr>
              <a:t>IC</a:t>
            </a:r>
            <a:r>
              <a:rPr lang="en-US" altLang="zh-CN" sz="1403" dirty="0" smtClean="0">
                <a:solidFill>
                  <a:srgbClr val="000000"/>
                </a:solidFill>
                <a:latin typeface="Segoe UI" pitchFamily="18" charset="0"/>
                <a:cs typeface="Segoe UI" pitchFamily="18" charset="0"/>
              </a:rPr>
              <a:t>設計產業營收成長。</a:t>
            </a:r>
          </a:p>
        </p:txBody>
      </p:sp>
      <p:sp>
        <p:nvSpPr>
          <p:cNvPr id="9"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4</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370077" y="1982470"/>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370077" y="5367273"/>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508505" y="1362202"/>
            <a:ext cx="24892" cy="4810252"/>
          </a:xfrm>
          <a:custGeom>
            <a:avLst/>
            <a:gdLst>
              <a:gd name="connsiteX0" fmla="*/ 6350 w 24892"/>
              <a:gd name="connsiteY0" fmla="*/ 6350 h 4810252"/>
              <a:gd name="connsiteX1" fmla="*/ 6350 w 24892"/>
              <a:gd name="connsiteY1" fmla="*/ 4803901 h 4810252"/>
            </a:gdLst>
            <a:ahLst/>
            <a:cxnLst>
              <a:cxn ang="0">
                <a:pos x="connsiteX0" y="connsiteY0"/>
              </a:cxn>
              <a:cxn ang="1">
                <a:pos x="connsiteX1" y="connsiteY1"/>
              </a:cxn>
            </a:cxnLst>
            <a:rect l="l" t="t" r="r" b="b"/>
            <a:pathLst>
              <a:path w="24892" h="4810252">
                <a:moveTo>
                  <a:pt x="6350" y="6350"/>
                </a:moveTo>
                <a:lnTo>
                  <a:pt x="6350" y="4803901"/>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370077" y="4719573"/>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090927" y="2410967"/>
            <a:ext cx="961643" cy="312419"/>
          </a:xfrm>
          <a:custGeom>
            <a:avLst/>
            <a:gdLst>
              <a:gd name="connsiteX0" fmla="*/ 12954 w 961643"/>
              <a:gd name="connsiteY0" fmla="*/ 299466 h 312419"/>
              <a:gd name="connsiteX1" fmla="*/ 948689 w 961643"/>
              <a:gd name="connsiteY1" fmla="*/ 299466 h 312419"/>
              <a:gd name="connsiteX2" fmla="*/ 948689 w 961643"/>
              <a:gd name="connsiteY2" fmla="*/ 12954 h 312419"/>
              <a:gd name="connsiteX3" fmla="*/ 12954 w 961643"/>
              <a:gd name="connsiteY3" fmla="*/ 12954 h 312419"/>
              <a:gd name="connsiteX4" fmla="*/ 12954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4" y="299466"/>
                </a:moveTo>
                <a:lnTo>
                  <a:pt x="948689" y="299466"/>
                </a:lnTo>
                <a:lnTo>
                  <a:pt x="948689"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3602736" y="2410967"/>
            <a:ext cx="960119" cy="312419"/>
          </a:xfrm>
          <a:custGeom>
            <a:avLst/>
            <a:gdLst>
              <a:gd name="connsiteX0" fmla="*/ 12953 w 960119"/>
              <a:gd name="connsiteY0" fmla="*/ 299466 h 312419"/>
              <a:gd name="connsiteX1" fmla="*/ 947165 w 960119"/>
              <a:gd name="connsiteY1" fmla="*/ 299466 h 312419"/>
              <a:gd name="connsiteX2" fmla="*/ 947165 w 960119"/>
              <a:gd name="connsiteY2" fmla="*/ 12954 h 312419"/>
              <a:gd name="connsiteX3" fmla="*/ 12953 w 960119"/>
              <a:gd name="connsiteY3" fmla="*/ 12954 h 312419"/>
              <a:gd name="connsiteX4" fmla="*/ 12953 w 960119"/>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3" y="299466"/>
                </a:moveTo>
                <a:lnTo>
                  <a:pt x="947165" y="299466"/>
                </a:lnTo>
                <a:lnTo>
                  <a:pt x="947165"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2740151" y="4066032"/>
            <a:ext cx="961643" cy="313943"/>
          </a:xfrm>
          <a:custGeom>
            <a:avLst/>
            <a:gdLst>
              <a:gd name="connsiteX0" fmla="*/ 12954 w 961643"/>
              <a:gd name="connsiteY0" fmla="*/ 300989 h 313943"/>
              <a:gd name="connsiteX1" fmla="*/ 948689 w 961643"/>
              <a:gd name="connsiteY1" fmla="*/ 300989 h 313943"/>
              <a:gd name="connsiteX2" fmla="*/ 948689 w 961643"/>
              <a:gd name="connsiteY2" fmla="*/ 12953 h 313943"/>
              <a:gd name="connsiteX3" fmla="*/ 12954 w 961643"/>
              <a:gd name="connsiteY3" fmla="*/ 12953 h 313943"/>
              <a:gd name="connsiteX4" fmla="*/ 12954 w 9616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3">
                <a:moveTo>
                  <a:pt x="12954" y="300989"/>
                </a:moveTo>
                <a:lnTo>
                  <a:pt x="948689" y="300989"/>
                </a:lnTo>
                <a:lnTo>
                  <a:pt x="948689"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027932" y="3502152"/>
            <a:ext cx="1104900" cy="313943"/>
          </a:xfrm>
          <a:custGeom>
            <a:avLst/>
            <a:gdLst>
              <a:gd name="connsiteX0" fmla="*/ 12953 w 1104900"/>
              <a:gd name="connsiteY0" fmla="*/ 300989 h 313943"/>
              <a:gd name="connsiteX1" fmla="*/ 1091946 w 1104900"/>
              <a:gd name="connsiteY1" fmla="*/ 300989 h 313943"/>
              <a:gd name="connsiteX2" fmla="*/ 1091946 w 1104900"/>
              <a:gd name="connsiteY2" fmla="*/ 12953 h 313943"/>
              <a:gd name="connsiteX3" fmla="*/ 12953 w 1104900"/>
              <a:gd name="connsiteY3" fmla="*/ 12953 h 313943"/>
              <a:gd name="connsiteX4" fmla="*/ 12953 w 110490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3943">
                <a:moveTo>
                  <a:pt x="12953" y="300989"/>
                </a:moveTo>
                <a:lnTo>
                  <a:pt x="1091946" y="300989"/>
                </a:lnTo>
                <a:lnTo>
                  <a:pt x="1091946"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3890772" y="4930140"/>
            <a:ext cx="1178052" cy="312419"/>
          </a:xfrm>
          <a:custGeom>
            <a:avLst/>
            <a:gdLst>
              <a:gd name="connsiteX0" fmla="*/ 12953 w 1178052"/>
              <a:gd name="connsiteY0" fmla="*/ 299465 h 312419"/>
              <a:gd name="connsiteX1" fmla="*/ 1165097 w 1178052"/>
              <a:gd name="connsiteY1" fmla="*/ 299465 h 312419"/>
              <a:gd name="connsiteX2" fmla="*/ 1165097 w 1178052"/>
              <a:gd name="connsiteY2" fmla="*/ 12953 h 312419"/>
              <a:gd name="connsiteX3" fmla="*/ 12953 w 1178052"/>
              <a:gd name="connsiteY3" fmla="*/ 12953 h 312419"/>
              <a:gd name="connsiteX4" fmla="*/ 12953 w 1178052"/>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8052" h="312419">
                <a:moveTo>
                  <a:pt x="12953" y="299465"/>
                </a:moveTo>
                <a:lnTo>
                  <a:pt x="1165097" y="299465"/>
                </a:lnTo>
                <a:lnTo>
                  <a:pt x="1165097"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88036" y="1353311"/>
            <a:ext cx="8334756" cy="4928615"/>
          </a:xfrm>
          <a:custGeom>
            <a:avLst/>
            <a:gdLst>
              <a:gd name="connsiteX0" fmla="*/ 16002 w 8334756"/>
              <a:gd name="connsiteY0" fmla="*/ 4912614 h 4928615"/>
              <a:gd name="connsiteX1" fmla="*/ 8318754 w 8334756"/>
              <a:gd name="connsiteY1" fmla="*/ 4912614 h 4928615"/>
              <a:gd name="connsiteX2" fmla="*/ 8318754 w 8334756"/>
              <a:gd name="connsiteY2" fmla="*/ 16002 h 4928615"/>
              <a:gd name="connsiteX3" fmla="*/ 16002 w 8334756"/>
              <a:gd name="connsiteY3" fmla="*/ 16002 h 4928615"/>
              <a:gd name="connsiteX4" fmla="*/ 16002 w 8334756"/>
              <a:gd name="connsiteY4" fmla="*/ 4912614 h 49286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334756" h="4928615">
                <a:moveTo>
                  <a:pt x="16002" y="4912614"/>
                </a:moveTo>
                <a:lnTo>
                  <a:pt x="8318754" y="4912614"/>
                </a:lnTo>
                <a:lnTo>
                  <a:pt x="8318754" y="16002"/>
                </a:lnTo>
                <a:lnTo>
                  <a:pt x="16002" y="16002"/>
                </a:lnTo>
                <a:lnTo>
                  <a:pt x="16002" y="4912614"/>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5330952" y="4066032"/>
            <a:ext cx="1249680" cy="313943"/>
          </a:xfrm>
          <a:custGeom>
            <a:avLst/>
            <a:gdLst>
              <a:gd name="connsiteX0" fmla="*/ 12953 w 1249680"/>
              <a:gd name="connsiteY0" fmla="*/ 300989 h 313943"/>
              <a:gd name="connsiteX1" fmla="*/ 1236726 w 1249680"/>
              <a:gd name="connsiteY1" fmla="*/ 300989 h 313943"/>
              <a:gd name="connsiteX2" fmla="*/ 1236726 w 1249680"/>
              <a:gd name="connsiteY2" fmla="*/ 12953 h 313943"/>
              <a:gd name="connsiteX3" fmla="*/ 12953 w 1249680"/>
              <a:gd name="connsiteY3" fmla="*/ 12953 h 313943"/>
              <a:gd name="connsiteX4" fmla="*/ 12953 w 124968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9680" h="313943">
                <a:moveTo>
                  <a:pt x="12953" y="300989"/>
                </a:moveTo>
                <a:lnTo>
                  <a:pt x="1236726" y="300989"/>
                </a:lnTo>
                <a:lnTo>
                  <a:pt x="1236726"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4107180" y="1545336"/>
            <a:ext cx="961643" cy="312419"/>
          </a:xfrm>
          <a:custGeom>
            <a:avLst/>
            <a:gdLst>
              <a:gd name="connsiteX0" fmla="*/ 12953 w 961643"/>
              <a:gd name="connsiteY0" fmla="*/ 299465 h 312419"/>
              <a:gd name="connsiteX1" fmla="*/ 948689 w 961643"/>
              <a:gd name="connsiteY1" fmla="*/ 299465 h 312419"/>
              <a:gd name="connsiteX2" fmla="*/ 948689 w 961643"/>
              <a:gd name="connsiteY2" fmla="*/ 12953 h 312419"/>
              <a:gd name="connsiteX3" fmla="*/ 12953 w 961643"/>
              <a:gd name="connsiteY3" fmla="*/ 12953 h 312419"/>
              <a:gd name="connsiteX4" fmla="*/ 12953 w 961643"/>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5"/>
                </a:moveTo>
                <a:lnTo>
                  <a:pt x="948689" y="299465"/>
                </a:lnTo>
                <a:lnTo>
                  <a:pt x="948689"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734311" y="5719572"/>
            <a:ext cx="886968" cy="315467"/>
          </a:xfrm>
          <a:custGeom>
            <a:avLst/>
            <a:gdLst>
              <a:gd name="connsiteX0" fmla="*/ 12954 w 886968"/>
              <a:gd name="connsiteY0" fmla="*/ 302513 h 315467"/>
              <a:gd name="connsiteX1" fmla="*/ 874014 w 886968"/>
              <a:gd name="connsiteY1" fmla="*/ 302513 h 315467"/>
              <a:gd name="connsiteX2" fmla="*/ 874014 w 886968"/>
              <a:gd name="connsiteY2" fmla="*/ 12953 h 315467"/>
              <a:gd name="connsiteX3" fmla="*/ 12954 w 886968"/>
              <a:gd name="connsiteY3" fmla="*/ 12953 h 315467"/>
              <a:gd name="connsiteX4" fmla="*/ 12954 w 886968"/>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6968" h="315467">
                <a:moveTo>
                  <a:pt x="12954" y="302513"/>
                </a:moveTo>
                <a:lnTo>
                  <a:pt x="874014" y="302513"/>
                </a:lnTo>
                <a:lnTo>
                  <a:pt x="874014"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3747516" y="5719572"/>
            <a:ext cx="1106423" cy="315467"/>
          </a:xfrm>
          <a:custGeom>
            <a:avLst/>
            <a:gdLst>
              <a:gd name="connsiteX0" fmla="*/ 12953 w 1106423"/>
              <a:gd name="connsiteY0" fmla="*/ 302513 h 315467"/>
              <a:gd name="connsiteX1" fmla="*/ 1093469 w 1106423"/>
              <a:gd name="connsiteY1" fmla="*/ 302513 h 315467"/>
              <a:gd name="connsiteX2" fmla="*/ 1093469 w 1106423"/>
              <a:gd name="connsiteY2" fmla="*/ 12953 h 315467"/>
              <a:gd name="connsiteX3" fmla="*/ 12953 w 1106423"/>
              <a:gd name="connsiteY3" fmla="*/ 12953 h 315467"/>
              <a:gd name="connsiteX4" fmla="*/ 12953 w 1106423"/>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3" h="315467">
                <a:moveTo>
                  <a:pt x="12953" y="302513"/>
                </a:moveTo>
                <a:lnTo>
                  <a:pt x="1093469" y="302513"/>
                </a:lnTo>
                <a:lnTo>
                  <a:pt x="1093469"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2741675" y="5719572"/>
            <a:ext cx="888492" cy="315467"/>
          </a:xfrm>
          <a:custGeom>
            <a:avLst/>
            <a:gdLst>
              <a:gd name="connsiteX0" fmla="*/ 12954 w 888492"/>
              <a:gd name="connsiteY0" fmla="*/ 302513 h 315467"/>
              <a:gd name="connsiteX1" fmla="*/ 875538 w 888492"/>
              <a:gd name="connsiteY1" fmla="*/ 302513 h 315467"/>
              <a:gd name="connsiteX2" fmla="*/ 875538 w 888492"/>
              <a:gd name="connsiteY2" fmla="*/ 12953 h 315467"/>
              <a:gd name="connsiteX3" fmla="*/ 12954 w 888492"/>
              <a:gd name="connsiteY3" fmla="*/ 12953 h 315467"/>
              <a:gd name="connsiteX4" fmla="*/ 12954 w 88849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5467">
                <a:moveTo>
                  <a:pt x="12954" y="302513"/>
                </a:moveTo>
                <a:lnTo>
                  <a:pt x="875538" y="302513"/>
                </a:lnTo>
                <a:lnTo>
                  <a:pt x="875538"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4974336" y="5719572"/>
            <a:ext cx="888491" cy="315467"/>
          </a:xfrm>
          <a:custGeom>
            <a:avLst/>
            <a:gdLst>
              <a:gd name="connsiteX0" fmla="*/ 12953 w 888491"/>
              <a:gd name="connsiteY0" fmla="*/ 302513 h 315467"/>
              <a:gd name="connsiteX1" fmla="*/ 875537 w 888491"/>
              <a:gd name="connsiteY1" fmla="*/ 302513 h 315467"/>
              <a:gd name="connsiteX2" fmla="*/ 875537 w 888491"/>
              <a:gd name="connsiteY2" fmla="*/ 12953 h 315467"/>
              <a:gd name="connsiteX3" fmla="*/ 12953 w 888491"/>
              <a:gd name="connsiteY3" fmla="*/ 12953 h 315467"/>
              <a:gd name="connsiteX4" fmla="*/ 12953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3" y="302513"/>
                </a:moveTo>
                <a:lnTo>
                  <a:pt x="875537" y="302513"/>
                </a:lnTo>
                <a:lnTo>
                  <a:pt x="875537"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5981700" y="5719572"/>
            <a:ext cx="888492" cy="315467"/>
          </a:xfrm>
          <a:custGeom>
            <a:avLst/>
            <a:gdLst>
              <a:gd name="connsiteX0" fmla="*/ 12953 w 888492"/>
              <a:gd name="connsiteY0" fmla="*/ 302513 h 315467"/>
              <a:gd name="connsiteX1" fmla="*/ 875538 w 888492"/>
              <a:gd name="connsiteY1" fmla="*/ 302513 h 315467"/>
              <a:gd name="connsiteX2" fmla="*/ 875538 w 888492"/>
              <a:gd name="connsiteY2" fmla="*/ 12953 h 315467"/>
              <a:gd name="connsiteX3" fmla="*/ 12953 w 888492"/>
              <a:gd name="connsiteY3" fmla="*/ 12953 h 315467"/>
              <a:gd name="connsiteX4" fmla="*/ 12953 w 88849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5467">
                <a:moveTo>
                  <a:pt x="12953" y="302513"/>
                </a:moveTo>
                <a:lnTo>
                  <a:pt x="875538" y="302513"/>
                </a:lnTo>
                <a:lnTo>
                  <a:pt x="875538"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6990588" y="5719572"/>
            <a:ext cx="886967" cy="315467"/>
          </a:xfrm>
          <a:custGeom>
            <a:avLst/>
            <a:gdLst>
              <a:gd name="connsiteX0" fmla="*/ 12954 w 886967"/>
              <a:gd name="connsiteY0" fmla="*/ 302513 h 315467"/>
              <a:gd name="connsiteX1" fmla="*/ 874014 w 886967"/>
              <a:gd name="connsiteY1" fmla="*/ 302513 h 315467"/>
              <a:gd name="connsiteX2" fmla="*/ 874014 w 886967"/>
              <a:gd name="connsiteY2" fmla="*/ 12953 h 315467"/>
              <a:gd name="connsiteX3" fmla="*/ 12954 w 886967"/>
              <a:gd name="connsiteY3" fmla="*/ 12953 h 315467"/>
              <a:gd name="connsiteX4" fmla="*/ 12954 w 886967"/>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6967" h="315467">
                <a:moveTo>
                  <a:pt x="12954" y="302513"/>
                </a:moveTo>
                <a:lnTo>
                  <a:pt x="874014" y="302513"/>
                </a:lnTo>
                <a:lnTo>
                  <a:pt x="874014"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4579365" y="1837689"/>
            <a:ext cx="14224" cy="1763776"/>
          </a:xfrm>
          <a:custGeom>
            <a:avLst/>
            <a:gdLst>
              <a:gd name="connsiteX0" fmla="*/ 6350 w 14224"/>
              <a:gd name="connsiteY0" fmla="*/ 6350 h 1763776"/>
              <a:gd name="connsiteX1" fmla="*/ 6350 w 14224"/>
              <a:gd name="connsiteY1" fmla="*/ 881888 h 1763776"/>
              <a:gd name="connsiteX2" fmla="*/ 7874 w 14224"/>
              <a:gd name="connsiteY2" fmla="*/ 881888 h 1763776"/>
              <a:gd name="connsiteX3" fmla="*/ 7874 w 14224"/>
              <a:gd name="connsiteY3" fmla="*/ 1757425 h 1763776"/>
            </a:gdLst>
            <a:ahLst/>
            <a:cxnLst>
              <a:cxn ang="0">
                <a:pos x="connsiteX0" y="connsiteY0"/>
              </a:cxn>
              <a:cxn ang="1">
                <a:pos x="connsiteX1" y="connsiteY1"/>
              </a:cxn>
              <a:cxn ang="2">
                <a:pos x="connsiteX2" y="connsiteY2"/>
              </a:cxn>
              <a:cxn ang="3">
                <a:pos x="connsiteX3" y="connsiteY3"/>
              </a:cxn>
            </a:cxnLst>
            <a:rect l="l" t="t" r="r" b="b"/>
            <a:pathLst>
              <a:path w="14224" h="1763776">
                <a:moveTo>
                  <a:pt x="6350" y="6350"/>
                </a:moveTo>
                <a:lnTo>
                  <a:pt x="6350" y="881888"/>
                </a:lnTo>
                <a:lnTo>
                  <a:pt x="7874" y="881888"/>
                </a:lnTo>
                <a:lnTo>
                  <a:pt x="7874" y="17574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2530855" y="2703322"/>
            <a:ext cx="2062860" cy="414273"/>
          </a:xfrm>
          <a:custGeom>
            <a:avLst/>
            <a:gdLst>
              <a:gd name="connsiteX0" fmla="*/ 223011 w 2062860"/>
              <a:gd name="connsiteY0" fmla="*/ 6350 h 414273"/>
              <a:gd name="connsiteX1" fmla="*/ 6350 w 2062860"/>
              <a:gd name="connsiteY1" fmla="*/ 6350 h 414273"/>
              <a:gd name="connsiteX2" fmla="*/ 6350 w 2062860"/>
              <a:gd name="connsiteY2" fmla="*/ 407923 h 414273"/>
              <a:gd name="connsiteX3" fmla="*/ 2056510 w 2062860"/>
              <a:gd name="connsiteY3" fmla="*/ 407923 h 414273"/>
            </a:gdLst>
            <a:ahLst/>
            <a:cxnLst>
              <a:cxn ang="0">
                <a:pos x="connsiteX0" y="connsiteY0"/>
              </a:cxn>
              <a:cxn ang="1">
                <a:pos x="connsiteX1" y="connsiteY1"/>
              </a:cxn>
              <a:cxn ang="2">
                <a:pos x="connsiteX2" y="connsiteY2"/>
              </a:cxn>
              <a:cxn ang="3">
                <a:pos x="connsiteX3" y="connsiteY3"/>
              </a:cxn>
            </a:cxnLst>
            <a:rect l="l" t="t" r="r" b="b"/>
            <a:pathLst>
              <a:path w="2062860" h="414273">
                <a:moveTo>
                  <a:pt x="223011" y="6350"/>
                </a:moveTo>
                <a:lnTo>
                  <a:pt x="6350" y="6350"/>
                </a:lnTo>
                <a:lnTo>
                  <a:pt x="6350" y="407923"/>
                </a:lnTo>
                <a:lnTo>
                  <a:pt x="2056510" y="40792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4076446" y="2703322"/>
            <a:ext cx="509651" cy="817499"/>
          </a:xfrm>
          <a:custGeom>
            <a:avLst/>
            <a:gdLst>
              <a:gd name="connsiteX0" fmla="*/ 6350 w 509651"/>
              <a:gd name="connsiteY0" fmla="*/ 6350 h 817499"/>
              <a:gd name="connsiteX1" fmla="*/ 6350 w 509651"/>
              <a:gd name="connsiteY1" fmla="*/ 408813 h 817499"/>
              <a:gd name="connsiteX2" fmla="*/ 503300 w 509651"/>
              <a:gd name="connsiteY2" fmla="*/ 408813 h 817499"/>
              <a:gd name="connsiteX3" fmla="*/ 503300 w 509651"/>
              <a:gd name="connsiteY3" fmla="*/ 811149 h 817499"/>
            </a:gdLst>
            <a:ahLst/>
            <a:cxnLst>
              <a:cxn ang="0">
                <a:pos x="connsiteX0" y="connsiteY0"/>
              </a:cxn>
              <a:cxn ang="1">
                <a:pos x="connsiteX1" y="connsiteY1"/>
              </a:cxn>
              <a:cxn ang="2">
                <a:pos x="connsiteX2" y="connsiteY2"/>
              </a:cxn>
              <a:cxn ang="3">
                <a:pos x="connsiteX3" y="connsiteY3"/>
              </a:cxn>
            </a:cxnLst>
            <a:rect l="l" t="t" r="r" b="b"/>
            <a:pathLst>
              <a:path w="509651" h="817499">
                <a:moveTo>
                  <a:pt x="6350" y="6350"/>
                </a:moveTo>
                <a:lnTo>
                  <a:pt x="6350" y="408813"/>
                </a:lnTo>
                <a:lnTo>
                  <a:pt x="503300" y="408813"/>
                </a:lnTo>
                <a:lnTo>
                  <a:pt x="503300" y="81114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3215385" y="3796029"/>
            <a:ext cx="1379473" cy="276225"/>
          </a:xfrm>
          <a:custGeom>
            <a:avLst/>
            <a:gdLst>
              <a:gd name="connsiteX0" fmla="*/ 1373123 w 1379473"/>
              <a:gd name="connsiteY0" fmla="*/ 6350 h 276225"/>
              <a:gd name="connsiteX1" fmla="*/ 1373123 w 1379473"/>
              <a:gd name="connsiteY1" fmla="*/ 136525 h 276225"/>
              <a:gd name="connsiteX2" fmla="*/ 6350 w 1379473"/>
              <a:gd name="connsiteY2" fmla="*/ 136525 h 276225"/>
              <a:gd name="connsiteX3" fmla="*/ 6350 w 1379473"/>
              <a:gd name="connsiteY3" fmla="*/ 269875 h 276225"/>
            </a:gdLst>
            <a:ahLst/>
            <a:cxnLst>
              <a:cxn ang="0">
                <a:pos x="connsiteX0" y="connsiteY0"/>
              </a:cxn>
              <a:cxn ang="1">
                <a:pos x="connsiteX1" y="connsiteY1"/>
              </a:cxn>
              <a:cxn ang="2">
                <a:pos x="connsiteX2" y="connsiteY2"/>
              </a:cxn>
              <a:cxn ang="3">
                <a:pos x="connsiteX3" y="connsiteY3"/>
              </a:cxn>
            </a:cxnLst>
            <a:rect l="l" t="t" r="r" b="b"/>
            <a:pathLst>
              <a:path w="1379473" h="276225">
                <a:moveTo>
                  <a:pt x="1373123" y="6350"/>
                </a:moveTo>
                <a:lnTo>
                  <a:pt x="1373123" y="136525"/>
                </a:lnTo>
                <a:lnTo>
                  <a:pt x="6350" y="136525"/>
                </a:lnTo>
                <a:lnTo>
                  <a:pt x="6350" y="2698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4580890" y="3796029"/>
            <a:ext cx="1381125" cy="276225"/>
          </a:xfrm>
          <a:custGeom>
            <a:avLst/>
            <a:gdLst>
              <a:gd name="connsiteX0" fmla="*/ 6350 w 1381125"/>
              <a:gd name="connsiteY0" fmla="*/ 6350 h 276225"/>
              <a:gd name="connsiteX1" fmla="*/ 6350 w 1381125"/>
              <a:gd name="connsiteY1" fmla="*/ 136525 h 276225"/>
              <a:gd name="connsiteX2" fmla="*/ 1374775 w 1381125"/>
              <a:gd name="connsiteY2" fmla="*/ 136525 h 276225"/>
              <a:gd name="connsiteX3" fmla="*/ 1374775 w 1381125"/>
              <a:gd name="connsiteY3" fmla="*/ 269875 h 276225"/>
            </a:gdLst>
            <a:ahLst/>
            <a:cxnLst>
              <a:cxn ang="0">
                <a:pos x="connsiteX0" y="connsiteY0"/>
              </a:cxn>
              <a:cxn ang="1">
                <a:pos x="connsiteX1" y="connsiteY1"/>
              </a:cxn>
              <a:cxn ang="2">
                <a:pos x="connsiteX2" y="connsiteY2"/>
              </a:cxn>
              <a:cxn ang="3">
                <a:pos x="connsiteX3" y="connsiteY3"/>
              </a:cxn>
            </a:cxnLst>
            <a:rect l="l" t="t" r="r" b="b"/>
            <a:pathLst>
              <a:path w="1381125" h="276225">
                <a:moveTo>
                  <a:pt x="6350" y="6350"/>
                </a:moveTo>
                <a:lnTo>
                  <a:pt x="6350" y="136525"/>
                </a:lnTo>
                <a:lnTo>
                  <a:pt x="1374775" y="136525"/>
                </a:lnTo>
                <a:lnTo>
                  <a:pt x="1374775" y="2698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3215385" y="4359909"/>
            <a:ext cx="1271523" cy="589026"/>
          </a:xfrm>
          <a:custGeom>
            <a:avLst/>
            <a:gdLst>
              <a:gd name="connsiteX0" fmla="*/ 6350 w 1271523"/>
              <a:gd name="connsiteY0" fmla="*/ 6350 h 589026"/>
              <a:gd name="connsiteX1" fmla="*/ 6350 w 1271523"/>
              <a:gd name="connsiteY1" fmla="*/ 294513 h 589026"/>
              <a:gd name="connsiteX2" fmla="*/ 1265173 w 1271523"/>
              <a:gd name="connsiteY2" fmla="*/ 294513 h 589026"/>
              <a:gd name="connsiteX3" fmla="*/ 1265173 w 1271523"/>
              <a:gd name="connsiteY3" fmla="*/ 582676 h 589026"/>
            </a:gdLst>
            <a:ahLst/>
            <a:cxnLst>
              <a:cxn ang="0">
                <a:pos x="connsiteX0" y="connsiteY0"/>
              </a:cxn>
              <a:cxn ang="1">
                <a:pos x="connsiteX1" y="connsiteY1"/>
              </a:cxn>
              <a:cxn ang="2">
                <a:pos x="connsiteX2" y="connsiteY2"/>
              </a:cxn>
              <a:cxn ang="3">
                <a:pos x="connsiteX3" y="connsiteY3"/>
              </a:cxn>
            </a:cxnLst>
            <a:rect l="l" t="t" r="r" b="b"/>
            <a:pathLst>
              <a:path w="1271523" h="589026">
                <a:moveTo>
                  <a:pt x="6350" y="6350"/>
                </a:moveTo>
                <a:lnTo>
                  <a:pt x="6350" y="294513"/>
                </a:lnTo>
                <a:lnTo>
                  <a:pt x="1265173" y="294513"/>
                </a:lnTo>
                <a:lnTo>
                  <a:pt x="1265173" y="58267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4474209" y="4359909"/>
            <a:ext cx="1489075" cy="589026"/>
          </a:xfrm>
          <a:custGeom>
            <a:avLst/>
            <a:gdLst>
              <a:gd name="connsiteX0" fmla="*/ 1482725 w 1489075"/>
              <a:gd name="connsiteY0" fmla="*/ 6350 h 589026"/>
              <a:gd name="connsiteX1" fmla="*/ 1482725 w 1489075"/>
              <a:gd name="connsiteY1" fmla="*/ 294513 h 589026"/>
              <a:gd name="connsiteX2" fmla="*/ 6350 w 1489075"/>
              <a:gd name="connsiteY2" fmla="*/ 294513 h 589026"/>
              <a:gd name="connsiteX3" fmla="*/ 6350 w 1489075"/>
              <a:gd name="connsiteY3" fmla="*/ 582676 h 589026"/>
            </a:gdLst>
            <a:ahLst/>
            <a:cxnLst>
              <a:cxn ang="0">
                <a:pos x="connsiteX0" y="connsiteY0"/>
              </a:cxn>
              <a:cxn ang="1">
                <a:pos x="connsiteX1" y="connsiteY1"/>
              </a:cxn>
              <a:cxn ang="2">
                <a:pos x="connsiteX2" y="connsiteY2"/>
              </a:cxn>
              <a:cxn ang="3">
                <a:pos x="connsiteX3" y="connsiteY3"/>
              </a:cxn>
            </a:cxnLst>
            <a:rect l="l" t="t" r="r" b="b"/>
            <a:pathLst>
              <a:path w="1489075" h="589026">
                <a:moveTo>
                  <a:pt x="1482725" y="6350"/>
                </a:moveTo>
                <a:lnTo>
                  <a:pt x="1482725" y="294513"/>
                </a:lnTo>
                <a:lnTo>
                  <a:pt x="6350" y="294513"/>
                </a:lnTo>
                <a:lnTo>
                  <a:pt x="6350" y="58267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5253228" y="2423160"/>
            <a:ext cx="963168" cy="312419"/>
          </a:xfrm>
          <a:custGeom>
            <a:avLst/>
            <a:gdLst>
              <a:gd name="connsiteX0" fmla="*/ 12953 w 963168"/>
              <a:gd name="connsiteY0" fmla="*/ 299466 h 312419"/>
              <a:gd name="connsiteX1" fmla="*/ 950213 w 963168"/>
              <a:gd name="connsiteY1" fmla="*/ 299466 h 312419"/>
              <a:gd name="connsiteX2" fmla="*/ 950213 w 963168"/>
              <a:gd name="connsiteY2" fmla="*/ 12954 h 312419"/>
              <a:gd name="connsiteX3" fmla="*/ 12953 w 963168"/>
              <a:gd name="connsiteY3" fmla="*/ 12954 h 312419"/>
              <a:gd name="connsiteX4" fmla="*/ 12953 w 963168"/>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3168" h="312419">
                <a:moveTo>
                  <a:pt x="12953" y="299466"/>
                </a:moveTo>
                <a:lnTo>
                  <a:pt x="950213" y="299466"/>
                </a:lnTo>
                <a:lnTo>
                  <a:pt x="950213"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6926579" y="2415539"/>
            <a:ext cx="961643" cy="312419"/>
          </a:xfrm>
          <a:custGeom>
            <a:avLst/>
            <a:gdLst>
              <a:gd name="connsiteX0" fmla="*/ 12954 w 961643"/>
              <a:gd name="connsiteY0" fmla="*/ 299466 h 312419"/>
              <a:gd name="connsiteX1" fmla="*/ 948690 w 961643"/>
              <a:gd name="connsiteY1" fmla="*/ 299466 h 312419"/>
              <a:gd name="connsiteX2" fmla="*/ 948690 w 961643"/>
              <a:gd name="connsiteY2" fmla="*/ 12954 h 312419"/>
              <a:gd name="connsiteX3" fmla="*/ 12954 w 961643"/>
              <a:gd name="connsiteY3" fmla="*/ 12954 h 312419"/>
              <a:gd name="connsiteX4" fmla="*/ 12954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4" y="299466"/>
                </a:moveTo>
                <a:lnTo>
                  <a:pt x="948690" y="299466"/>
                </a:lnTo>
                <a:lnTo>
                  <a:pt x="948690"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4573270" y="2729229"/>
            <a:ext cx="1166748" cy="779398"/>
          </a:xfrm>
          <a:custGeom>
            <a:avLst/>
            <a:gdLst>
              <a:gd name="connsiteX0" fmla="*/ 1160398 w 1166748"/>
              <a:gd name="connsiteY0" fmla="*/ 6350 h 779398"/>
              <a:gd name="connsiteX1" fmla="*/ 1160398 w 1166748"/>
              <a:gd name="connsiteY1" fmla="*/ 389001 h 779398"/>
              <a:gd name="connsiteX2" fmla="*/ 6350 w 1166748"/>
              <a:gd name="connsiteY2" fmla="*/ 389001 h 779398"/>
              <a:gd name="connsiteX3" fmla="*/ 6350 w 1166748"/>
              <a:gd name="connsiteY3" fmla="*/ 773048 h 779398"/>
            </a:gdLst>
            <a:ahLst/>
            <a:cxnLst>
              <a:cxn ang="0">
                <a:pos x="connsiteX0" y="connsiteY0"/>
              </a:cxn>
              <a:cxn ang="1">
                <a:pos x="connsiteX1" y="connsiteY1"/>
              </a:cxn>
              <a:cxn ang="2">
                <a:pos x="connsiteX2" y="connsiteY2"/>
              </a:cxn>
              <a:cxn ang="3">
                <a:pos x="connsiteX3" y="connsiteY3"/>
              </a:cxn>
            </a:cxnLst>
            <a:rect l="l" t="t" r="r" b="b"/>
            <a:pathLst>
              <a:path w="1166748" h="779398">
                <a:moveTo>
                  <a:pt x="1160398" y="6350"/>
                </a:moveTo>
                <a:lnTo>
                  <a:pt x="1160398" y="389001"/>
                </a:lnTo>
                <a:lnTo>
                  <a:pt x="6350" y="389001"/>
                </a:lnTo>
                <a:lnTo>
                  <a:pt x="6350" y="77304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4573270" y="2721610"/>
            <a:ext cx="2839973" cy="787399"/>
          </a:xfrm>
          <a:custGeom>
            <a:avLst/>
            <a:gdLst>
              <a:gd name="connsiteX0" fmla="*/ 2833623 w 2839973"/>
              <a:gd name="connsiteY0" fmla="*/ 6350 h 787399"/>
              <a:gd name="connsiteX1" fmla="*/ 2833623 w 2839973"/>
              <a:gd name="connsiteY1" fmla="*/ 392175 h 787399"/>
              <a:gd name="connsiteX2" fmla="*/ 6350 w 2839973"/>
              <a:gd name="connsiteY2" fmla="*/ 392175 h 787399"/>
              <a:gd name="connsiteX3" fmla="*/ 6350 w 2839973"/>
              <a:gd name="connsiteY3" fmla="*/ 781049 h 787399"/>
            </a:gdLst>
            <a:ahLst/>
            <a:cxnLst>
              <a:cxn ang="0">
                <a:pos x="connsiteX0" y="connsiteY0"/>
              </a:cxn>
              <a:cxn ang="1">
                <a:pos x="connsiteX1" y="connsiteY1"/>
              </a:cxn>
              <a:cxn ang="2">
                <a:pos x="connsiteX2" y="connsiteY2"/>
              </a:cxn>
              <a:cxn ang="3">
                <a:pos x="connsiteX3" y="connsiteY3"/>
              </a:cxn>
            </a:cxnLst>
            <a:rect l="l" t="t" r="r" b="b"/>
            <a:pathLst>
              <a:path w="2839973" h="787399">
                <a:moveTo>
                  <a:pt x="2833623" y="6350"/>
                </a:moveTo>
                <a:lnTo>
                  <a:pt x="2833623" y="392175"/>
                </a:lnTo>
                <a:lnTo>
                  <a:pt x="6350" y="392175"/>
                </a:lnTo>
                <a:lnTo>
                  <a:pt x="6350" y="78104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4474209" y="5222494"/>
            <a:ext cx="2965450" cy="515937"/>
          </a:xfrm>
          <a:custGeom>
            <a:avLst/>
            <a:gdLst>
              <a:gd name="connsiteX0" fmla="*/ 6350 w 2965450"/>
              <a:gd name="connsiteY0" fmla="*/ 6350 h 515937"/>
              <a:gd name="connsiteX1" fmla="*/ 6350 w 2965450"/>
              <a:gd name="connsiteY1" fmla="*/ 257936 h 515937"/>
              <a:gd name="connsiteX2" fmla="*/ 2959100 w 2965450"/>
              <a:gd name="connsiteY2" fmla="*/ 257936 h 515937"/>
              <a:gd name="connsiteX3" fmla="*/ 2959100 w 2965450"/>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2965450" h="515937">
                <a:moveTo>
                  <a:pt x="6350" y="6350"/>
                </a:moveTo>
                <a:lnTo>
                  <a:pt x="6350" y="257936"/>
                </a:lnTo>
                <a:lnTo>
                  <a:pt x="2959100" y="257936"/>
                </a:lnTo>
                <a:lnTo>
                  <a:pt x="295910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4474209" y="5222494"/>
            <a:ext cx="1957451" cy="515937"/>
          </a:xfrm>
          <a:custGeom>
            <a:avLst/>
            <a:gdLst>
              <a:gd name="connsiteX0" fmla="*/ 6350 w 1957451"/>
              <a:gd name="connsiteY0" fmla="*/ 6350 h 515937"/>
              <a:gd name="connsiteX1" fmla="*/ 6350 w 1957451"/>
              <a:gd name="connsiteY1" fmla="*/ 257936 h 515937"/>
              <a:gd name="connsiteX2" fmla="*/ 1951101 w 1957451"/>
              <a:gd name="connsiteY2" fmla="*/ 257936 h 515937"/>
              <a:gd name="connsiteX3" fmla="*/ 1951101 w 1957451"/>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1957451" h="515937">
                <a:moveTo>
                  <a:pt x="6350" y="6350"/>
                </a:moveTo>
                <a:lnTo>
                  <a:pt x="6350" y="257936"/>
                </a:lnTo>
                <a:lnTo>
                  <a:pt x="1951101" y="257936"/>
                </a:lnTo>
                <a:lnTo>
                  <a:pt x="1951101"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4474209" y="5222494"/>
            <a:ext cx="949325" cy="515937"/>
          </a:xfrm>
          <a:custGeom>
            <a:avLst/>
            <a:gdLst>
              <a:gd name="connsiteX0" fmla="*/ 6350 w 949325"/>
              <a:gd name="connsiteY0" fmla="*/ 6350 h 515937"/>
              <a:gd name="connsiteX1" fmla="*/ 6350 w 949325"/>
              <a:gd name="connsiteY1" fmla="*/ 257936 h 515937"/>
              <a:gd name="connsiteX2" fmla="*/ 942975 w 949325"/>
              <a:gd name="connsiteY2" fmla="*/ 257936 h 515937"/>
              <a:gd name="connsiteX3" fmla="*/ 942975 w 949325"/>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949325" h="515937">
                <a:moveTo>
                  <a:pt x="6350" y="6350"/>
                </a:moveTo>
                <a:lnTo>
                  <a:pt x="6350" y="257936"/>
                </a:lnTo>
                <a:lnTo>
                  <a:pt x="942975" y="257936"/>
                </a:lnTo>
                <a:lnTo>
                  <a:pt x="942975"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4292853" y="5222494"/>
            <a:ext cx="193675" cy="515937"/>
          </a:xfrm>
          <a:custGeom>
            <a:avLst/>
            <a:gdLst>
              <a:gd name="connsiteX0" fmla="*/ 187325 w 193675"/>
              <a:gd name="connsiteY0" fmla="*/ 6350 h 515937"/>
              <a:gd name="connsiteX1" fmla="*/ 187325 w 193675"/>
              <a:gd name="connsiteY1" fmla="*/ 257936 h 515937"/>
              <a:gd name="connsiteX2" fmla="*/ 6350 w 193675"/>
              <a:gd name="connsiteY2" fmla="*/ 257936 h 515937"/>
              <a:gd name="connsiteX3" fmla="*/ 6350 w 193675"/>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193675" h="515937">
                <a:moveTo>
                  <a:pt x="187325" y="6350"/>
                </a:moveTo>
                <a:lnTo>
                  <a:pt x="187325" y="257936"/>
                </a:lnTo>
                <a:lnTo>
                  <a:pt x="6350" y="257936"/>
                </a:lnTo>
                <a:lnTo>
                  <a:pt x="635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3180333" y="5222494"/>
            <a:ext cx="1306449" cy="515937"/>
          </a:xfrm>
          <a:custGeom>
            <a:avLst/>
            <a:gdLst>
              <a:gd name="connsiteX0" fmla="*/ 1300099 w 1306449"/>
              <a:gd name="connsiteY0" fmla="*/ 6350 h 515937"/>
              <a:gd name="connsiteX1" fmla="*/ 1300099 w 1306449"/>
              <a:gd name="connsiteY1" fmla="*/ 257936 h 515937"/>
              <a:gd name="connsiteX2" fmla="*/ 6350 w 1306449"/>
              <a:gd name="connsiteY2" fmla="*/ 257936 h 515937"/>
              <a:gd name="connsiteX3" fmla="*/ 6350 w 1306449"/>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1306449" h="515937">
                <a:moveTo>
                  <a:pt x="1300099" y="6350"/>
                </a:moveTo>
                <a:lnTo>
                  <a:pt x="1300099" y="257936"/>
                </a:lnTo>
                <a:lnTo>
                  <a:pt x="6350" y="257936"/>
                </a:lnTo>
                <a:lnTo>
                  <a:pt x="635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2171445" y="5222494"/>
            <a:ext cx="2314575" cy="515937"/>
          </a:xfrm>
          <a:custGeom>
            <a:avLst/>
            <a:gdLst>
              <a:gd name="connsiteX0" fmla="*/ 2308225 w 2314575"/>
              <a:gd name="connsiteY0" fmla="*/ 6350 h 515937"/>
              <a:gd name="connsiteX1" fmla="*/ 2308225 w 2314575"/>
              <a:gd name="connsiteY1" fmla="*/ 257936 h 515937"/>
              <a:gd name="connsiteX2" fmla="*/ 6350 w 2314575"/>
              <a:gd name="connsiteY2" fmla="*/ 257936 h 515937"/>
              <a:gd name="connsiteX3" fmla="*/ 6350 w 2314575"/>
              <a:gd name="connsiteY3" fmla="*/ 509587 h 515937"/>
            </a:gdLst>
            <a:ahLst/>
            <a:cxnLst>
              <a:cxn ang="0">
                <a:pos x="connsiteX0" y="connsiteY0"/>
              </a:cxn>
              <a:cxn ang="1">
                <a:pos x="connsiteX1" y="connsiteY1"/>
              </a:cxn>
              <a:cxn ang="2">
                <a:pos x="connsiteX2" y="connsiteY2"/>
              </a:cxn>
              <a:cxn ang="3">
                <a:pos x="connsiteX3" y="connsiteY3"/>
              </a:cxn>
            </a:cxnLst>
            <a:rect l="l" t="t" r="r" b="b"/>
            <a:pathLst>
              <a:path w="2314575" h="515937">
                <a:moveTo>
                  <a:pt x="2308225" y="6350"/>
                </a:moveTo>
                <a:lnTo>
                  <a:pt x="2308225" y="257936"/>
                </a:lnTo>
                <a:lnTo>
                  <a:pt x="6350" y="257936"/>
                </a:lnTo>
                <a:lnTo>
                  <a:pt x="6350" y="50958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6419088" y="3502152"/>
            <a:ext cx="1178052" cy="313943"/>
          </a:xfrm>
          <a:custGeom>
            <a:avLst/>
            <a:gdLst>
              <a:gd name="connsiteX0" fmla="*/ 12953 w 1178052"/>
              <a:gd name="connsiteY0" fmla="*/ 300989 h 313943"/>
              <a:gd name="connsiteX1" fmla="*/ 1165097 w 1178052"/>
              <a:gd name="connsiteY1" fmla="*/ 300989 h 313943"/>
              <a:gd name="connsiteX2" fmla="*/ 1165097 w 1178052"/>
              <a:gd name="connsiteY2" fmla="*/ 12953 h 313943"/>
              <a:gd name="connsiteX3" fmla="*/ 12953 w 1178052"/>
              <a:gd name="connsiteY3" fmla="*/ 12953 h 313943"/>
              <a:gd name="connsiteX4" fmla="*/ 12953 w 117805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8052" h="313943">
                <a:moveTo>
                  <a:pt x="12953" y="300989"/>
                </a:moveTo>
                <a:lnTo>
                  <a:pt x="1165097" y="300989"/>
                </a:lnTo>
                <a:lnTo>
                  <a:pt x="1165097"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5123434" y="3672585"/>
            <a:ext cx="1308100" cy="21844"/>
          </a:xfrm>
          <a:custGeom>
            <a:avLst/>
            <a:gdLst>
              <a:gd name="connsiteX0" fmla="*/ 6350 w 1308100"/>
              <a:gd name="connsiteY0" fmla="*/ 6350 h 21844"/>
              <a:gd name="connsiteX1" fmla="*/ 1301750 w 1308100"/>
              <a:gd name="connsiteY1" fmla="*/ 6350 h 21844"/>
            </a:gdLst>
            <a:ahLst/>
            <a:cxnLst>
              <a:cxn ang="0">
                <a:pos x="connsiteX0" y="connsiteY0"/>
              </a:cxn>
              <a:cxn ang="1">
                <a:pos x="connsiteX1" y="connsiteY1"/>
              </a:cxn>
            </a:cxnLst>
            <a:rect l="l" t="t" r="r" b="b"/>
            <a:pathLst>
              <a:path w="1308100" h="21844">
                <a:moveTo>
                  <a:pt x="6350" y="6350"/>
                </a:moveTo>
                <a:lnTo>
                  <a:pt x="130175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370077" y="3351021"/>
            <a:ext cx="8137143" cy="24892"/>
          </a:xfrm>
          <a:custGeom>
            <a:avLst/>
            <a:gdLst>
              <a:gd name="connsiteX0" fmla="*/ 6350 w 8137143"/>
              <a:gd name="connsiteY0" fmla="*/ 6350 h 24892"/>
              <a:gd name="connsiteX1" fmla="*/ 8130793 w 8137143"/>
              <a:gd name="connsiteY1" fmla="*/ 6350 h 24892"/>
            </a:gdLst>
            <a:ahLst/>
            <a:cxnLst>
              <a:cxn ang="0">
                <a:pos x="connsiteX0" y="connsiteY0"/>
              </a:cxn>
              <a:cxn ang="1">
                <a:pos x="connsiteX1" y="connsiteY1"/>
              </a:cxn>
            </a:cxnLst>
            <a:rect l="l" t="t" r="r" b="b"/>
            <a:pathLst>
              <a:path w="8137143" h="24892">
                <a:moveTo>
                  <a:pt x="6350" y="6350"/>
                </a:moveTo>
                <a:lnTo>
                  <a:pt x="813079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3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323528" y="764704"/>
            <a:ext cx="7071423"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Manufacturing</a:t>
            </a:r>
          </a:p>
        </p:txBody>
      </p:sp>
      <p:sp>
        <p:nvSpPr>
          <p:cNvPr id="1036" name="TextBox 1"/>
          <p:cNvSpPr txBox="1"/>
          <p:nvPr/>
        </p:nvSpPr>
        <p:spPr>
          <a:xfrm>
            <a:off x="323528" y="1484784"/>
            <a:ext cx="1186222" cy="366767"/>
          </a:xfrm>
          <a:prstGeom prst="rect">
            <a:avLst/>
          </a:prstGeom>
          <a:noFill/>
        </p:spPr>
        <p:txBody>
          <a:bodyPr wrap="none" lIns="0" tIns="0" rIns="0" rtlCol="0">
            <a:spAutoFit/>
          </a:bodyPr>
          <a:lstStyle/>
          <a:p>
            <a:pPr>
              <a:lnSpc>
                <a:spcPts val="2500"/>
              </a:lnSpc>
              <a:tabLst/>
            </a:pPr>
            <a:r>
              <a:rPr lang="en-US" altLang="zh-CN" sz="2006" b="1" dirty="0" smtClean="0">
                <a:solidFill>
                  <a:srgbClr val="000099"/>
                </a:solidFill>
                <a:latin typeface="Times New Roman" pitchFamily="18" charset="0"/>
                <a:cs typeface="Times New Roman" pitchFamily="18" charset="0"/>
              </a:rPr>
              <a:t>IC</a:t>
            </a:r>
            <a:r>
              <a:rPr lang="en-US" altLang="zh-CN" sz="2006" b="1" dirty="0" smtClean="0">
                <a:solidFill>
                  <a:srgbClr val="000099"/>
                </a:solidFill>
                <a:latin typeface="Segoe UI" pitchFamily="18" charset="0"/>
                <a:cs typeface="Segoe UI" pitchFamily="18" charset="0"/>
              </a:rPr>
              <a:t> Design</a:t>
            </a:r>
          </a:p>
        </p:txBody>
      </p:sp>
      <p:sp>
        <p:nvSpPr>
          <p:cNvPr id="1037" name="TextBox 1"/>
          <p:cNvSpPr txBox="1"/>
          <p:nvPr/>
        </p:nvSpPr>
        <p:spPr>
          <a:xfrm>
            <a:off x="323528" y="3861048"/>
            <a:ext cx="1203856" cy="366767"/>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Manuf.</a:t>
            </a:r>
          </a:p>
        </p:txBody>
      </p:sp>
      <p:sp>
        <p:nvSpPr>
          <p:cNvPr id="1038" name="TextBox 1"/>
          <p:cNvSpPr txBox="1"/>
          <p:nvPr/>
        </p:nvSpPr>
        <p:spPr>
          <a:xfrm>
            <a:off x="179512" y="5589240"/>
            <a:ext cx="1376082" cy="636072"/>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Downstream</a:t>
            </a:r>
          </a:p>
          <a:p>
            <a:pPr>
              <a:lnSpc>
                <a:spcPts val="2300"/>
              </a:lnSpc>
              <a:tabLst/>
            </a:pPr>
            <a:r>
              <a:rPr lang="en-US" altLang="zh-CN" b="1" dirty="0" smtClean="0">
                <a:solidFill>
                  <a:srgbClr val="000099"/>
                </a:solidFill>
                <a:latin typeface="Segoe UI" pitchFamily="18" charset="0"/>
                <a:cs typeface="Segoe UI" pitchFamily="18" charset="0"/>
              </a:rPr>
              <a:t>Application</a:t>
            </a:r>
          </a:p>
        </p:txBody>
      </p:sp>
      <p:sp>
        <p:nvSpPr>
          <p:cNvPr id="1039" name="TextBox 1"/>
          <p:cNvSpPr txBox="1"/>
          <p:nvPr/>
        </p:nvSpPr>
        <p:spPr>
          <a:xfrm>
            <a:off x="5156200" y="4978400"/>
            <a:ext cx="2123979" cy="200055"/>
          </a:xfrm>
          <a:prstGeom prst="rect">
            <a:avLst/>
          </a:prstGeom>
          <a:noFill/>
        </p:spPr>
        <p:txBody>
          <a:bodyPr wrap="none" lIns="0" tIns="0" rIns="0" rtlCol="0">
            <a:spAutoFit/>
          </a:bodyPr>
          <a:lstStyle/>
          <a:p>
            <a:pPr>
              <a:lnSpc>
                <a:spcPts val="1200"/>
              </a:lnSpc>
              <a:tabLst/>
            </a:pPr>
            <a:r>
              <a:rPr lang="en-US" altLang="zh-CN" sz="998" dirty="0" smtClean="0">
                <a:solidFill>
                  <a:srgbClr val="000000"/>
                </a:solidFill>
                <a:latin typeface="Segoe UI" pitchFamily="18" charset="0"/>
                <a:cs typeface="Segoe UI" pitchFamily="18" charset="0"/>
              </a:rPr>
              <a:t>ASE, SPIL, PTI, KYEC, Walton, </a:t>
            </a:r>
            <a:r>
              <a:rPr lang="en-US" altLang="zh-CN" sz="998" dirty="0" err="1" smtClean="0">
                <a:solidFill>
                  <a:srgbClr val="000000"/>
                </a:solidFill>
                <a:latin typeface="Segoe UI" pitchFamily="18" charset="0"/>
                <a:cs typeface="Segoe UI" pitchFamily="18" charset="0"/>
              </a:rPr>
              <a:t>Chipmos</a:t>
            </a:r>
            <a:endParaRPr lang="en-US" altLang="zh-CN" sz="998" dirty="0" smtClean="0">
              <a:solidFill>
                <a:srgbClr val="000000"/>
              </a:solidFill>
              <a:latin typeface="Times New Roman" pitchFamily="18" charset="0"/>
              <a:cs typeface="Times New Roman" pitchFamily="18" charset="0"/>
            </a:endParaRPr>
          </a:p>
        </p:txBody>
      </p:sp>
      <p:sp>
        <p:nvSpPr>
          <p:cNvPr id="1040" name="TextBox 1"/>
          <p:cNvSpPr txBox="1"/>
          <p:nvPr/>
        </p:nvSpPr>
        <p:spPr>
          <a:xfrm>
            <a:off x="1547664" y="3717032"/>
            <a:ext cx="1343316" cy="469359"/>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TSMC, UMC, Vanguard</a:t>
            </a:r>
          </a:p>
          <a:p>
            <a:pPr>
              <a:lnSpc>
                <a:spcPts val="1100"/>
              </a:lnSpc>
              <a:tabLst/>
            </a:pPr>
            <a:r>
              <a:rPr lang="en-US" altLang="zh-CN" sz="996" dirty="0" err="1" smtClean="0">
                <a:solidFill>
                  <a:srgbClr val="000000"/>
                </a:solidFill>
                <a:latin typeface="Segoe UI" pitchFamily="18" charset="0"/>
                <a:cs typeface="Segoe UI" pitchFamily="18" charset="0"/>
              </a:rPr>
              <a:t>Powerchip</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Winfoundry</a:t>
            </a:r>
            <a:r>
              <a:rPr lang="en-US" altLang="zh-CN" sz="996" dirty="0" smtClean="0">
                <a:solidFill>
                  <a:srgbClr val="000000"/>
                </a:solidFill>
                <a:latin typeface="Segoe UI" pitchFamily="18" charset="0"/>
                <a:cs typeface="Segoe UI" pitchFamily="18" charset="0"/>
              </a:rPr>
              <a:t>,</a:t>
            </a:r>
          </a:p>
          <a:p>
            <a:pPr>
              <a:lnSpc>
                <a:spcPts val="1100"/>
              </a:lnSpc>
              <a:tabLst/>
            </a:pPr>
            <a:r>
              <a:rPr lang="en-US" altLang="zh-CN" sz="996" dirty="0" err="1" smtClean="0">
                <a:solidFill>
                  <a:srgbClr val="000000"/>
                </a:solidFill>
                <a:latin typeface="Segoe UI" pitchFamily="18" charset="0"/>
                <a:cs typeface="Segoe UI" pitchFamily="18" charset="0"/>
              </a:rPr>
              <a:t>Maxchip</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Episil</a:t>
            </a:r>
            <a:endParaRPr lang="en-US" altLang="zh-CN" sz="996" dirty="0" smtClean="0">
              <a:solidFill>
                <a:srgbClr val="000000"/>
              </a:solidFill>
              <a:latin typeface="Segoe UI" pitchFamily="18" charset="0"/>
              <a:cs typeface="Segoe UI" pitchFamily="18" charset="0"/>
            </a:endParaRPr>
          </a:p>
        </p:txBody>
      </p:sp>
      <p:sp>
        <p:nvSpPr>
          <p:cNvPr id="1041" name="TextBox 1"/>
          <p:cNvSpPr txBox="1"/>
          <p:nvPr/>
        </p:nvSpPr>
        <p:spPr>
          <a:xfrm>
            <a:off x="323528" y="4797152"/>
            <a:ext cx="1621278" cy="687368"/>
          </a:xfrm>
          <a:prstGeom prst="rect">
            <a:avLst/>
          </a:prstGeom>
          <a:noFill/>
        </p:spPr>
        <p:txBody>
          <a:bodyPr wrap="none" lIns="0" tIns="0" rIns="0" rtlCol="0">
            <a:spAutoFit/>
          </a:bodyPr>
          <a:lstStyle/>
          <a:p>
            <a:pPr>
              <a:lnSpc>
                <a:spcPts val="2500"/>
              </a:lnSpc>
              <a:tabLst/>
            </a:pPr>
            <a:r>
              <a:rPr lang="en-US" altLang="zh-CN" b="1" dirty="0" smtClean="0">
                <a:solidFill>
                  <a:srgbClr val="000099"/>
                </a:solidFill>
                <a:latin typeface="Times New Roman" pitchFamily="18" charset="0"/>
                <a:cs typeface="Times New Roman" pitchFamily="18" charset="0"/>
              </a:rPr>
              <a:t>IC</a:t>
            </a:r>
            <a:r>
              <a:rPr lang="en-US" altLang="zh-CN" b="1" dirty="0" smtClean="0">
                <a:solidFill>
                  <a:srgbClr val="000099"/>
                </a:solidFill>
                <a:latin typeface="Segoe UI" pitchFamily="18" charset="0"/>
                <a:cs typeface="Segoe UI" pitchFamily="18" charset="0"/>
              </a:rPr>
              <a:t> Assemble</a:t>
            </a:r>
          </a:p>
          <a:p>
            <a:pPr>
              <a:lnSpc>
                <a:spcPts val="2500"/>
              </a:lnSpc>
              <a:tabLst/>
            </a:pPr>
            <a:r>
              <a:rPr lang="en-US" altLang="zh-CN" b="1" dirty="0" smtClean="0">
                <a:solidFill>
                  <a:srgbClr val="000099"/>
                </a:solidFill>
                <a:latin typeface="Segoe UI" pitchFamily="18" charset="0"/>
                <a:cs typeface="Segoe UI" pitchFamily="18" charset="0"/>
              </a:rPr>
              <a:t>And Packaging</a:t>
            </a:r>
          </a:p>
        </p:txBody>
      </p:sp>
      <p:sp>
        <p:nvSpPr>
          <p:cNvPr id="1042" name="TextBox 1"/>
          <p:cNvSpPr txBox="1"/>
          <p:nvPr/>
        </p:nvSpPr>
        <p:spPr>
          <a:xfrm>
            <a:off x="1612900" y="2451100"/>
            <a:ext cx="1662956" cy="802784"/>
          </a:xfrm>
          <a:prstGeom prst="rect">
            <a:avLst/>
          </a:prstGeom>
          <a:noFill/>
        </p:spPr>
        <p:txBody>
          <a:bodyPr wrap="square" lIns="0" tIns="0" rIns="0" rtlCol="0">
            <a:spAutoFit/>
          </a:bodyPr>
          <a:lstStyle/>
          <a:p>
            <a:pPr>
              <a:lnSpc>
                <a:spcPts val="1800"/>
              </a:lnSpc>
              <a:tabLst>
                <a:tab pos="647700" algn="l"/>
              </a:tabLst>
            </a:pPr>
            <a:r>
              <a:rPr lang="en-US" altLang="zh-CN" dirty="0" smtClean="0"/>
              <a:t>	</a:t>
            </a:r>
            <a:r>
              <a:rPr lang="en-US" altLang="zh-CN" sz="1596" b="1" dirty="0" smtClean="0">
                <a:solidFill>
                  <a:srgbClr val="000099"/>
                </a:solidFill>
                <a:latin typeface="Segoe UI" pitchFamily="18" charset="0"/>
                <a:cs typeface="Segoe UI" pitchFamily="18" charset="0"/>
              </a:rPr>
              <a:t>Si Wafer</a:t>
            </a:r>
          </a:p>
          <a:p>
            <a:pPr>
              <a:lnSpc>
                <a:spcPts val="1900"/>
              </a:lnSpc>
              <a:tabLst>
                <a:tab pos="647700" algn="l"/>
              </a:tabLst>
            </a:pPr>
            <a:r>
              <a:rPr lang="en-US" altLang="zh-CN" sz="996" dirty="0" err="1" smtClean="0">
                <a:solidFill>
                  <a:srgbClr val="000000"/>
                </a:solidFill>
                <a:latin typeface="Segoe UI" pitchFamily="18" charset="0"/>
                <a:cs typeface="Segoe UI" pitchFamily="18" charset="0"/>
              </a:rPr>
              <a:t>Fstech</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Wwopt</a:t>
            </a:r>
            <a:endParaRPr lang="en-US" altLang="zh-CN" sz="996" dirty="0" smtClean="0">
              <a:solidFill>
                <a:srgbClr val="000000"/>
              </a:solidFill>
              <a:latin typeface="Segoe UI" pitchFamily="18" charset="0"/>
              <a:cs typeface="Segoe UI" pitchFamily="18" charset="0"/>
            </a:endParaRPr>
          </a:p>
          <a:p>
            <a:pPr>
              <a:lnSpc>
                <a:spcPts val="1100"/>
              </a:lnSpc>
              <a:tabLst>
                <a:tab pos="647700" algn="l"/>
              </a:tabLst>
            </a:pPr>
            <a:r>
              <a:rPr lang="en-US" altLang="zh-CN" sz="996" dirty="0" err="1" smtClean="0">
                <a:solidFill>
                  <a:srgbClr val="000000"/>
                </a:solidFill>
                <a:latin typeface="Segoe UI" pitchFamily="18" charset="0"/>
                <a:cs typeface="Segoe UI" pitchFamily="18" charset="0"/>
              </a:rPr>
              <a:t>Shinetsu</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Sunedisonsemi</a:t>
            </a:r>
            <a:endParaRPr lang="en-US" altLang="zh-CN" sz="996" dirty="0" smtClean="0">
              <a:solidFill>
                <a:srgbClr val="000000"/>
              </a:solidFill>
              <a:latin typeface="Segoe UI" pitchFamily="18" charset="0"/>
              <a:cs typeface="Segoe UI" pitchFamily="18" charset="0"/>
            </a:endParaRPr>
          </a:p>
          <a:p>
            <a:pPr>
              <a:lnSpc>
                <a:spcPts val="1100"/>
              </a:lnSpc>
              <a:tabLst>
                <a:tab pos="647700" algn="l"/>
              </a:tabLst>
            </a:pPr>
            <a:endParaRPr lang="en-US" altLang="zh-CN" sz="996" dirty="0" smtClean="0">
              <a:solidFill>
                <a:srgbClr val="000000"/>
              </a:solidFill>
              <a:latin typeface="Segoe UI" pitchFamily="18" charset="0"/>
              <a:cs typeface="Segoe UI" pitchFamily="18" charset="0"/>
            </a:endParaRPr>
          </a:p>
        </p:txBody>
      </p:sp>
      <p:sp>
        <p:nvSpPr>
          <p:cNvPr id="1043" name="TextBox 1"/>
          <p:cNvSpPr txBox="1"/>
          <p:nvPr/>
        </p:nvSpPr>
        <p:spPr>
          <a:xfrm>
            <a:off x="2627784" y="4077072"/>
            <a:ext cx="143949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Wafer Foundry</a:t>
            </a:r>
          </a:p>
        </p:txBody>
      </p:sp>
      <p:sp>
        <p:nvSpPr>
          <p:cNvPr id="1044" name="TextBox 1"/>
          <p:cNvSpPr txBox="1"/>
          <p:nvPr/>
        </p:nvSpPr>
        <p:spPr>
          <a:xfrm>
            <a:off x="4139952" y="3501008"/>
            <a:ext cx="961225" cy="302647"/>
          </a:xfrm>
          <a:prstGeom prst="rect">
            <a:avLst/>
          </a:prstGeom>
          <a:noFill/>
        </p:spPr>
        <p:txBody>
          <a:bodyPr wrap="none" lIns="0" tIns="0" rIns="0" rtlCol="0">
            <a:spAutoFit/>
          </a:bodyPr>
          <a:lstStyle/>
          <a:p>
            <a:pPr>
              <a:lnSpc>
                <a:spcPts val="2000"/>
              </a:lnSpc>
              <a:tabLst/>
            </a:pPr>
            <a:r>
              <a:rPr lang="en-US" altLang="zh-CN" sz="1598" b="1" dirty="0" smtClean="0">
                <a:solidFill>
                  <a:srgbClr val="000099"/>
                </a:solidFill>
                <a:latin typeface="Times New Roman" pitchFamily="18" charset="0"/>
                <a:cs typeface="Times New Roman" pitchFamily="18" charset="0"/>
              </a:rPr>
              <a:t>IC</a:t>
            </a:r>
            <a:r>
              <a:rPr lang="en-US" altLang="zh-CN" sz="1598" b="1" dirty="0" smtClean="0">
                <a:solidFill>
                  <a:srgbClr val="000099"/>
                </a:solidFill>
                <a:latin typeface="Segoe UI" pitchFamily="18" charset="0"/>
                <a:cs typeface="Segoe UI" pitchFamily="18" charset="0"/>
              </a:rPr>
              <a:t> Manuf.</a:t>
            </a:r>
          </a:p>
        </p:txBody>
      </p:sp>
      <p:sp>
        <p:nvSpPr>
          <p:cNvPr id="1045" name="TextBox 1"/>
          <p:cNvSpPr txBox="1"/>
          <p:nvPr/>
        </p:nvSpPr>
        <p:spPr>
          <a:xfrm>
            <a:off x="3962400" y="4940300"/>
            <a:ext cx="1270925" cy="55912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Packaging</a:t>
            </a:r>
          </a:p>
          <a:p>
            <a:pPr>
              <a:lnSpc>
                <a:spcPts val="2000"/>
              </a:lnSpc>
              <a:tabLst/>
            </a:pPr>
            <a:r>
              <a:rPr lang="en-US" altLang="zh-CN" sz="1596" b="1" dirty="0" smtClean="0">
                <a:solidFill>
                  <a:srgbClr val="000099"/>
                </a:solidFill>
                <a:latin typeface="Segoe UI" pitchFamily="18" charset="0"/>
                <a:cs typeface="Segoe UI" pitchFamily="18" charset="0"/>
              </a:rPr>
              <a:t>and Testing</a:t>
            </a:r>
          </a:p>
        </p:txBody>
      </p:sp>
      <p:sp>
        <p:nvSpPr>
          <p:cNvPr id="1046" name="TextBox 1"/>
          <p:cNvSpPr txBox="1"/>
          <p:nvPr/>
        </p:nvSpPr>
        <p:spPr>
          <a:xfrm>
            <a:off x="5448300" y="4076700"/>
            <a:ext cx="81932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Memory</a:t>
            </a:r>
          </a:p>
        </p:txBody>
      </p:sp>
      <p:sp>
        <p:nvSpPr>
          <p:cNvPr id="1047" name="TextBox 1"/>
          <p:cNvSpPr txBox="1"/>
          <p:nvPr/>
        </p:nvSpPr>
        <p:spPr>
          <a:xfrm>
            <a:off x="3454400" y="2438400"/>
            <a:ext cx="929742" cy="495007"/>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b="1" dirty="0" smtClean="0">
                <a:solidFill>
                  <a:srgbClr val="000099"/>
                </a:solidFill>
                <a:latin typeface="Segoe UI" pitchFamily="18" charset="0"/>
                <a:cs typeface="Segoe UI" pitchFamily="18" charset="0"/>
              </a:rPr>
              <a:t>Mask</a:t>
            </a:r>
          </a:p>
          <a:p>
            <a:pPr>
              <a:lnSpc>
                <a:spcPts val="1700"/>
              </a:lnSpc>
              <a:tabLst>
                <a:tab pos="419100" algn="l"/>
              </a:tabLst>
            </a:pPr>
            <a:r>
              <a:rPr lang="en-US" altLang="zh-CN" sz="998" dirty="0" smtClean="0">
                <a:solidFill>
                  <a:srgbClr val="000000"/>
                </a:solidFill>
                <a:latin typeface="Segoe UI" pitchFamily="18" charset="0"/>
                <a:cs typeface="Segoe UI" pitchFamily="18" charset="0"/>
              </a:rPr>
              <a:t>PSMC, TMC, TCE</a:t>
            </a:r>
            <a:endParaRPr lang="en-US" altLang="zh-CN" sz="996" dirty="0" smtClean="0">
              <a:solidFill>
                <a:srgbClr val="000000"/>
              </a:solidFill>
              <a:latin typeface="Segoe UI" pitchFamily="18" charset="0"/>
              <a:cs typeface="Segoe UI" pitchFamily="18" charset="0"/>
            </a:endParaRPr>
          </a:p>
        </p:txBody>
      </p:sp>
      <p:sp>
        <p:nvSpPr>
          <p:cNvPr id="1048" name="TextBox 1"/>
          <p:cNvSpPr txBox="1"/>
          <p:nvPr/>
        </p:nvSpPr>
        <p:spPr>
          <a:xfrm>
            <a:off x="4139952" y="1556792"/>
            <a:ext cx="870431" cy="286169"/>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IC Design</a:t>
            </a:r>
            <a:endParaRPr lang="en-US" altLang="zh-CN" sz="1596" b="1" dirty="0" smtClean="0">
              <a:solidFill>
                <a:srgbClr val="000099"/>
              </a:solidFill>
              <a:latin typeface="Segoe UI" pitchFamily="18" charset="0"/>
              <a:cs typeface="Segoe UI" pitchFamily="18" charset="0"/>
            </a:endParaRPr>
          </a:p>
        </p:txBody>
      </p:sp>
      <p:sp>
        <p:nvSpPr>
          <p:cNvPr id="1049" name="TextBox 1"/>
          <p:cNvSpPr txBox="1"/>
          <p:nvPr/>
        </p:nvSpPr>
        <p:spPr>
          <a:xfrm>
            <a:off x="5219700" y="1549400"/>
            <a:ext cx="1064394" cy="341119"/>
          </a:xfrm>
          <a:prstGeom prst="rect">
            <a:avLst/>
          </a:prstGeom>
          <a:noFill/>
        </p:spPr>
        <p:txBody>
          <a:bodyPr wrap="none" lIns="0" tIns="0" rIns="0" rtlCol="0">
            <a:spAutoFit/>
          </a:bodyPr>
          <a:lstStyle/>
          <a:p>
            <a:pPr>
              <a:lnSpc>
                <a:spcPts val="1100"/>
              </a:lnSpc>
              <a:tabLst/>
            </a:pPr>
            <a:r>
              <a:rPr lang="en-US" altLang="zh-CN" sz="998" dirty="0" err="1" smtClean="0">
                <a:solidFill>
                  <a:srgbClr val="000000"/>
                </a:solidFill>
                <a:latin typeface="Segoe UI" pitchFamily="18" charset="0"/>
                <a:cs typeface="Segoe UI" pitchFamily="18" charset="0"/>
              </a:rPr>
              <a:t>Mediatek</a:t>
            </a:r>
            <a:r>
              <a:rPr lang="en-US" altLang="zh-CN" sz="998" dirty="0" smtClean="0">
                <a:solidFill>
                  <a:srgbClr val="000000"/>
                </a:solidFill>
                <a:latin typeface="Segoe UI" pitchFamily="18" charset="0"/>
                <a:cs typeface="Segoe UI" pitchFamily="18" charset="0"/>
              </a:rPr>
              <a:t>, </a:t>
            </a:r>
            <a:r>
              <a:rPr lang="en-US" altLang="zh-CN" sz="998" dirty="0" err="1" smtClean="0">
                <a:solidFill>
                  <a:srgbClr val="000000"/>
                </a:solidFill>
                <a:latin typeface="Segoe UI" pitchFamily="18" charset="0"/>
                <a:cs typeface="Segoe UI" pitchFamily="18" charset="0"/>
              </a:rPr>
              <a:t>Novatek</a:t>
            </a:r>
            <a:endParaRPr lang="en-US" altLang="zh-CN" sz="998" dirty="0" smtClean="0">
              <a:solidFill>
                <a:srgbClr val="000000"/>
              </a:solidFill>
              <a:latin typeface="Segoe UI" pitchFamily="18" charset="0"/>
              <a:cs typeface="Segoe UI" pitchFamily="18" charset="0"/>
            </a:endParaRPr>
          </a:p>
          <a:p>
            <a:pPr>
              <a:lnSpc>
                <a:spcPts val="1200"/>
              </a:lnSpc>
              <a:tabLst/>
            </a:pPr>
            <a:r>
              <a:rPr lang="en-US" altLang="zh-CN" sz="996" dirty="0" err="1" smtClean="0">
                <a:solidFill>
                  <a:srgbClr val="000000"/>
                </a:solidFill>
                <a:latin typeface="Segoe UI" pitchFamily="18" charset="0"/>
                <a:cs typeface="Segoe UI" pitchFamily="18" charset="0"/>
              </a:rPr>
              <a:t>Phison</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Realtek</a:t>
            </a:r>
            <a:endParaRPr lang="en-US" altLang="zh-CN" sz="996" dirty="0" smtClean="0">
              <a:solidFill>
                <a:srgbClr val="000000"/>
              </a:solidFill>
              <a:latin typeface="Segoe UI" pitchFamily="18" charset="0"/>
              <a:cs typeface="Segoe UI" pitchFamily="18" charset="0"/>
            </a:endParaRPr>
          </a:p>
        </p:txBody>
      </p:sp>
      <p:sp>
        <p:nvSpPr>
          <p:cNvPr id="1050" name="TextBox 1"/>
          <p:cNvSpPr txBox="1"/>
          <p:nvPr/>
        </p:nvSpPr>
        <p:spPr>
          <a:xfrm>
            <a:off x="1854200" y="5803900"/>
            <a:ext cx="622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PC/NB</a:t>
            </a:r>
          </a:p>
        </p:txBody>
      </p:sp>
      <p:sp>
        <p:nvSpPr>
          <p:cNvPr id="1051" name="TextBox 1"/>
          <p:cNvSpPr txBox="1"/>
          <p:nvPr/>
        </p:nvSpPr>
        <p:spPr>
          <a:xfrm>
            <a:off x="3784600" y="5740400"/>
            <a:ext cx="1029962"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Consumer</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2" name="TextBox 1"/>
          <p:cNvSpPr txBox="1"/>
          <p:nvPr/>
        </p:nvSpPr>
        <p:spPr>
          <a:xfrm>
            <a:off x="2843808" y="5733256"/>
            <a:ext cx="835165" cy="507831"/>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Commu</a:t>
            </a:r>
            <a:r>
              <a:rPr lang="en-US" altLang="zh-CN" sz="1596" b="1" dirty="0" smtClean="0">
                <a:solidFill>
                  <a:srgbClr val="000099"/>
                </a:solidFill>
                <a:latin typeface="Segoe UI" pitchFamily="18" charset="0"/>
                <a:cs typeface="Segoe UI" pitchFamily="18" charset="0"/>
              </a:rPr>
              <a:t>-</a:t>
            </a:r>
          </a:p>
          <a:p>
            <a:pPr>
              <a:lnSpc>
                <a:spcPts val="1800"/>
              </a:lnSpc>
              <a:tabLst/>
            </a:pPr>
            <a:r>
              <a:rPr lang="en-US" altLang="zh-CN" sz="1596" b="1" dirty="0" err="1" smtClean="0">
                <a:solidFill>
                  <a:srgbClr val="000099"/>
                </a:solidFill>
                <a:latin typeface="Segoe UI" pitchFamily="18" charset="0"/>
                <a:cs typeface="Segoe UI" pitchFamily="18" charset="0"/>
              </a:rPr>
              <a:t>nication</a:t>
            </a:r>
            <a:endParaRPr lang="en-US" altLang="zh-CN" sz="1596" b="1" dirty="0" smtClean="0">
              <a:solidFill>
                <a:srgbClr val="000099"/>
              </a:solidFill>
              <a:latin typeface="Segoe UI" pitchFamily="18" charset="0"/>
              <a:cs typeface="Segoe UI" pitchFamily="18" charset="0"/>
            </a:endParaRPr>
          </a:p>
        </p:txBody>
      </p:sp>
      <p:sp>
        <p:nvSpPr>
          <p:cNvPr id="1053" name="TextBox 1"/>
          <p:cNvSpPr txBox="1"/>
          <p:nvPr/>
        </p:nvSpPr>
        <p:spPr>
          <a:xfrm>
            <a:off x="4932040" y="5733256"/>
            <a:ext cx="1137363"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Automobile</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4" name="TextBox 1"/>
          <p:cNvSpPr txBox="1"/>
          <p:nvPr/>
        </p:nvSpPr>
        <p:spPr>
          <a:xfrm>
            <a:off x="6084168" y="5733256"/>
            <a:ext cx="916085"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Industrial</a:t>
            </a:r>
          </a:p>
        </p:txBody>
      </p:sp>
      <p:sp>
        <p:nvSpPr>
          <p:cNvPr id="1055" name="TextBox 1"/>
          <p:cNvSpPr txBox="1"/>
          <p:nvPr/>
        </p:nvSpPr>
        <p:spPr>
          <a:xfrm>
            <a:off x="7226300" y="5740400"/>
            <a:ext cx="76001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Military</a:t>
            </a:r>
          </a:p>
        </p:txBody>
      </p:sp>
      <p:sp>
        <p:nvSpPr>
          <p:cNvPr id="1056" name="TextBox 1"/>
          <p:cNvSpPr txBox="1"/>
          <p:nvPr/>
        </p:nvSpPr>
        <p:spPr>
          <a:xfrm>
            <a:off x="5118100" y="2451100"/>
            <a:ext cx="1427763" cy="520655"/>
          </a:xfrm>
          <a:prstGeom prst="rect">
            <a:avLst/>
          </a:prstGeom>
          <a:noFill/>
        </p:spPr>
        <p:txBody>
          <a:bodyPr wrap="none" lIns="0" tIns="0" rIns="0" rtlCol="0">
            <a:spAutoFit/>
          </a:bodyPr>
          <a:lstStyle/>
          <a:p>
            <a:pPr>
              <a:lnSpc>
                <a:spcPts val="1800"/>
              </a:lnSpc>
              <a:tabLst>
                <a:tab pos="203200" algn="l"/>
              </a:tabLst>
            </a:pPr>
            <a:r>
              <a:rPr lang="en-US" altLang="zh-CN" dirty="0" smtClean="0"/>
              <a:t>	</a:t>
            </a:r>
            <a:r>
              <a:rPr lang="en-US" altLang="zh-CN" sz="1596" b="1" dirty="0" smtClean="0">
                <a:solidFill>
                  <a:srgbClr val="000099"/>
                </a:solidFill>
                <a:latin typeface="Segoe UI" pitchFamily="18" charset="0"/>
                <a:cs typeface="Segoe UI" pitchFamily="18" charset="0"/>
              </a:rPr>
              <a:t>Metal Target</a:t>
            </a:r>
          </a:p>
          <a:p>
            <a:pPr>
              <a:lnSpc>
                <a:spcPts val="1900"/>
              </a:lnSpc>
              <a:tabLst>
                <a:tab pos="203200" algn="l"/>
              </a:tabLst>
            </a:pPr>
            <a:r>
              <a:rPr lang="en-US" altLang="zh-CN" sz="998" dirty="0" err="1" smtClean="0">
                <a:solidFill>
                  <a:srgbClr val="000000"/>
                </a:solidFill>
                <a:latin typeface="Segoe UI" pitchFamily="18" charset="0"/>
                <a:cs typeface="Segoe UI" pitchFamily="18" charset="0"/>
              </a:rPr>
              <a:t>Altra</a:t>
            </a:r>
            <a:r>
              <a:rPr lang="en-US" altLang="zh-CN" sz="998" dirty="0" smtClean="0">
                <a:solidFill>
                  <a:srgbClr val="000000"/>
                </a:solidFill>
                <a:latin typeface="Segoe UI" pitchFamily="18" charset="0"/>
                <a:cs typeface="Segoe UI" pitchFamily="18" charset="0"/>
              </a:rPr>
              <a:t> , </a:t>
            </a:r>
            <a:r>
              <a:rPr lang="en-US" altLang="zh-CN" sz="998" dirty="0" err="1" smtClean="0">
                <a:solidFill>
                  <a:srgbClr val="000000"/>
                </a:solidFill>
                <a:latin typeface="Segoe UI" pitchFamily="18" charset="0"/>
                <a:cs typeface="Segoe UI" pitchFamily="18" charset="0"/>
              </a:rPr>
              <a:t>Solartech</a:t>
            </a:r>
            <a:r>
              <a:rPr lang="en-US" altLang="zh-CN" sz="998" dirty="0" smtClean="0">
                <a:solidFill>
                  <a:srgbClr val="000000"/>
                </a:solidFill>
                <a:latin typeface="Segoe UI" pitchFamily="18" charset="0"/>
                <a:cs typeface="Segoe UI" pitchFamily="18" charset="0"/>
              </a:rPr>
              <a:t>, </a:t>
            </a:r>
            <a:r>
              <a:rPr lang="en-US" altLang="zh-CN" sz="998" dirty="0" err="1" smtClean="0">
                <a:solidFill>
                  <a:srgbClr val="000000"/>
                </a:solidFill>
                <a:latin typeface="Segoe UI" pitchFamily="18" charset="0"/>
                <a:cs typeface="Segoe UI" pitchFamily="18" charset="0"/>
              </a:rPr>
              <a:t>Ettmc</a:t>
            </a:r>
            <a:endParaRPr lang="en-US" altLang="zh-CN" sz="998" dirty="0" smtClean="0">
              <a:solidFill>
                <a:srgbClr val="000000"/>
              </a:solidFill>
              <a:latin typeface="Segoe UI" pitchFamily="18" charset="0"/>
              <a:cs typeface="Segoe UI" pitchFamily="18" charset="0"/>
            </a:endParaRPr>
          </a:p>
        </p:txBody>
      </p:sp>
      <p:sp>
        <p:nvSpPr>
          <p:cNvPr id="1057" name="TextBox 1"/>
          <p:cNvSpPr txBox="1"/>
          <p:nvPr/>
        </p:nvSpPr>
        <p:spPr>
          <a:xfrm>
            <a:off x="6660232" y="2420888"/>
            <a:ext cx="1912383" cy="482183"/>
          </a:xfrm>
          <a:prstGeom prst="rect">
            <a:avLst/>
          </a:prstGeom>
          <a:noFill/>
        </p:spPr>
        <p:txBody>
          <a:bodyPr wrap="none" lIns="0" tIns="0" rIns="0" rtlCol="0">
            <a:spAutoFit/>
          </a:bodyPr>
          <a:lstStyle/>
          <a:p>
            <a:pPr>
              <a:lnSpc>
                <a:spcPts val="1800"/>
              </a:lnSpc>
              <a:tabLst>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Chemicals</a:t>
            </a:r>
          </a:p>
          <a:p>
            <a:pPr>
              <a:lnSpc>
                <a:spcPts val="1600"/>
              </a:lnSpc>
              <a:tabLst>
                <a:tab pos="317500" algn="l"/>
              </a:tabLst>
            </a:pPr>
            <a:r>
              <a:rPr lang="en-US" altLang="zh-CN" sz="996" dirty="0" smtClean="0">
                <a:solidFill>
                  <a:srgbClr val="000000"/>
                </a:solidFill>
                <a:latin typeface="Segoe UI" pitchFamily="18" charset="0"/>
                <a:cs typeface="Segoe UI" pitchFamily="18" charset="0"/>
              </a:rPr>
              <a:t>CCP, Eternal, </a:t>
            </a:r>
            <a:r>
              <a:rPr lang="en-US" altLang="zh-CN" sz="996" dirty="0" err="1" smtClean="0">
                <a:solidFill>
                  <a:srgbClr val="000000"/>
                </a:solidFill>
                <a:latin typeface="Segoe UI" pitchFamily="18" charset="0"/>
                <a:cs typeface="Segoe UI" pitchFamily="18" charset="0"/>
              </a:rPr>
              <a:t>Boclh</a:t>
            </a:r>
            <a:r>
              <a:rPr lang="en-US" altLang="zh-CN" sz="996" dirty="0" smtClean="0">
                <a:solidFill>
                  <a:srgbClr val="000000"/>
                </a:solidFill>
                <a:latin typeface="Segoe UI" pitchFamily="18" charset="0"/>
                <a:cs typeface="Segoe UI" pitchFamily="18" charset="0"/>
              </a:rPr>
              <a:t>, ECIC, SFCHEM</a:t>
            </a:r>
          </a:p>
        </p:txBody>
      </p:sp>
      <p:sp>
        <p:nvSpPr>
          <p:cNvPr id="1058" name="TextBox 1"/>
          <p:cNvSpPr txBox="1"/>
          <p:nvPr/>
        </p:nvSpPr>
        <p:spPr>
          <a:xfrm>
            <a:off x="6489700" y="3543300"/>
            <a:ext cx="2186496" cy="828432"/>
          </a:xfrm>
          <a:prstGeom prst="rect">
            <a:avLst/>
          </a:prstGeom>
          <a:noFill/>
        </p:spPr>
        <p:txBody>
          <a:bodyPr wrap="none" lIns="0" tIns="0" rIns="0" rtlCol="0">
            <a:spAutoFit/>
          </a:bodyPr>
          <a:lstStyle/>
          <a:p>
            <a:pPr>
              <a:lnSpc>
                <a:spcPts val="2000"/>
              </a:lnSpc>
              <a:tabLst>
                <a:tab pos="165100" algn="l"/>
              </a:tabLst>
            </a:pPr>
            <a:r>
              <a:rPr lang="en-US" altLang="zh-CN" sz="1598" b="1" dirty="0" smtClean="0">
                <a:solidFill>
                  <a:srgbClr val="000099"/>
                </a:solidFill>
                <a:latin typeface="Times New Roman" pitchFamily="18" charset="0"/>
                <a:cs typeface="Times New Roman" pitchFamily="18" charset="0"/>
              </a:rPr>
              <a:t>IC</a:t>
            </a:r>
            <a:r>
              <a:rPr lang="en-US" altLang="zh-CN" sz="1598" b="1" dirty="0" smtClean="0">
                <a:solidFill>
                  <a:srgbClr val="000099"/>
                </a:solidFill>
                <a:latin typeface="Segoe UI" pitchFamily="18" charset="0"/>
                <a:cs typeface="Segoe UI" pitchFamily="18" charset="0"/>
              </a:rPr>
              <a:t> Manuf. </a:t>
            </a:r>
          </a:p>
          <a:p>
            <a:pPr>
              <a:lnSpc>
                <a:spcPts val="2000"/>
              </a:lnSpc>
              <a:tabLst>
                <a:tab pos="165100" algn="l"/>
              </a:tabLst>
            </a:pPr>
            <a:r>
              <a:rPr lang="en-US" altLang="zh-CN" sz="1598" b="1" dirty="0" smtClean="0">
                <a:solidFill>
                  <a:srgbClr val="000099"/>
                </a:solidFill>
                <a:latin typeface="Segoe UI" pitchFamily="18" charset="0"/>
                <a:cs typeface="Segoe UI" pitchFamily="18" charset="0"/>
              </a:rPr>
              <a:t>Equipment</a:t>
            </a:r>
          </a:p>
          <a:p>
            <a:pPr>
              <a:lnSpc>
                <a:spcPts val="2100"/>
              </a:lnSpc>
              <a:tabLst>
                <a:tab pos="165100" algn="l"/>
              </a:tabLst>
            </a:pPr>
            <a:r>
              <a:rPr lang="en-US" altLang="zh-CN" dirty="0" smtClean="0"/>
              <a:t>   </a:t>
            </a:r>
            <a:r>
              <a:rPr lang="en-US" altLang="zh-CN" sz="996" dirty="0" err="1" smtClean="0">
                <a:solidFill>
                  <a:srgbClr val="000000"/>
                </a:solidFill>
                <a:latin typeface="Segoe UI" pitchFamily="18" charset="0"/>
                <a:cs typeface="Segoe UI" pitchFamily="18" charset="0"/>
              </a:rPr>
              <a:t>Innotera</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Powership</a:t>
            </a:r>
            <a:r>
              <a:rPr lang="en-US" altLang="zh-CN" sz="996" dirty="0" smtClean="0">
                <a:solidFill>
                  <a:srgbClr val="000000"/>
                </a:solidFill>
                <a:latin typeface="Segoe UI" pitchFamily="18" charset="0"/>
                <a:cs typeface="Segoe UI" pitchFamily="18" charset="0"/>
              </a:rPr>
              <a:t>, Micron-Taiwan</a:t>
            </a:r>
            <a:endParaRPr lang="en-US" altLang="zh-CN" sz="998" dirty="0" smtClean="0">
              <a:solidFill>
                <a:srgbClr val="000000"/>
              </a:solidFill>
              <a:latin typeface="Segoe UI" pitchFamily="18" charset="0"/>
              <a:cs typeface="Segoe UI" pitchFamily="18" charset="0"/>
            </a:endParaRPr>
          </a:p>
        </p:txBody>
      </p:sp>
      <p:sp>
        <p:nvSpPr>
          <p:cNvPr id="1059" name="TextBox 1"/>
          <p:cNvSpPr txBox="1"/>
          <p:nvPr/>
        </p:nvSpPr>
        <p:spPr>
          <a:xfrm>
            <a:off x="7670800" y="3441700"/>
            <a:ext cx="1163780" cy="469359"/>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Hermes-</a:t>
            </a:r>
            <a:r>
              <a:rPr lang="en-US" altLang="zh-CN" sz="998" dirty="0" err="1" smtClean="0">
                <a:solidFill>
                  <a:srgbClr val="000000"/>
                </a:solidFill>
                <a:latin typeface="Segoe UI" pitchFamily="18" charset="0"/>
                <a:cs typeface="Segoe UI" pitchFamily="18" charset="0"/>
              </a:rPr>
              <a:t>Microvision</a:t>
            </a:r>
            <a:r>
              <a:rPr lang="en-US" altLang="zh-CN" sz="998" dirty="0" smtClean="0">
                <a:solidFill>
                  <a:srgbClr val="000000"/>
                </a:solidFill>
                <a:latin typeface="Segoe UI" pitchFamily="18" charset="0"/>
                <a:cs typeface="Segoe UI" pitchFamily="18" charset="0"/>
              </a:rPr>
              <a:t>,</a:t>
            </a:r>
          </a:p>
          <a:p>
            <a:pPr>
              <a:lnSpc>
                <a:spcPts val="1100"/>
              </a:lnSpc>
              <a:tabLst/>
            </a:pPr>
            <a:r>
              <a:rPr lang="en-US" altLang="zh-CN" sz="998" dirty="0" err="1" smtClean="0">
                <a:solidFill>
                  <a:srgbClr val="000000"/>
                </a:solidFill>
                <a:latin typeface="Segoe UI" pitchFamily="18" charset="0"/>
                <a:cs typeface="Segoe UI" pitchFamily="18" charset="0"/>
              </a:rPr>
              <a:t>Gudeng</a:t>
            </a:r>
            <a:r>
              <a:rPr lang="en-US" altLang="zh-CN" sz="998" dirty="0" smtClean="0">
                <a:solidFill>
                  <a:srgbClr val="000000"/>
                </a:solidFill>
                <a:latin typeface="Segoe UI" pitchFamily="18" charset="0"/>
                <a:cs typeface="Segoe UI" pitchFamily="18" charset="0"/>
              </a:rPr>
              <a:t>, AIBT-INC,</a:t>
            </a:r>
          </a:p>
          <a:p>
            <a:pPr>
              <a:lnSpc>
                <a:spcPts val="1100"/>
              </a:lnSpc>
              <a:tabLst/>
            </a:pPr>
            <a:r>
              <a:rPr lang="en-US" altLang="zh-CN" sz="998" dirty="0" smtClean="0">
                <a:solidFill>
                  <a:srgbClr val="000000"/>
                </a:solidFill>
                <a:latin typeface="Segoe UI" pitchFamily="18" charset="0"/>
                <a:cs typeface="Segoe UI" pitchFamily="18" charset="0"/>
              </a:rPr>
              <a:t>HIWIN</a:t>
            </a:r>
            <a:endParaRPr lang="en-US" altLang="zh-CN" sz="996" dirty="0" smtClean="0">
              <a:solidFill>
                <a:srgbClr val="000000"/>
              </a:solidFill>
              <a:latin typeface="Segoe UI" pitchFamily="18" charset="0"/>
              <a:cs typeface="Segoe UI" pitchFamily="18" charset="0"/>
            </a:endParaRPr>
          </a:p>
        </p:txBody>
      </p:sp>
      <p:sp>
        <p:nvSpPr>
          <p:cNvPr id="1060" name="TextBox 1"/>
          <p:cNvSpPr txBox="1"/>
          <p:nvPr/>
        </p:nvSpPr>
        <p:spPr>
          <a:xfrm>
            <a:off x="251520" y="2204864"/>
            <a:ext cx="1203856" cy="687368"/>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Manuf.</a:t>
            </a:r>
          </a:p>
          <a:p>
            <a:pPr>
              <a:lnSpc>
                <a:spcPts val="2500"/>
              </a:lnSpc>
              <a:tabLst/>
            </a:pPr>
            <a:r>
              <a:rPr lang="en-US" altLang="zh-CN" sz="2004" b="1" dirty="0" smtClean="0">
                <a:solidFill>
                  <a:srgbClr val="000099"/>
                </a:solidFill>
                <a:latin typeface="Segoe UI" pitchFamily="18" charset="0"/>
                <a:cs typeface="Segoe UI" pitchFamily="18" charset="0"/>
              </a:rPr>
              <a:t>Material</a:t>
            </a:r>
          </a:p>
        </p:txBody>
      </p:sp>
      <p:sp>
        <p:nvSpPr>
          <p:cNvPr id="1061"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5</a:t>
            </a:r>
          </a:p>
        </p:txBody>
      </p:sp>
      <p:sp>
        <p:nvSpPr>
          <p:cNvPr id="70" name="文字方塊 69"/>
          <p:cNvSpPr txBox="1"/>
          <p:nvPr/>
        </p:nvSpPr>
        <p:spPr>
          <a:xfrm>
            <a:off x="6012160" y="0"/>
            <a:ext cx="3312368" cy="954107"/>
          </a:xfrm>
          <a:prstGeom prst="rect">
            <a:avLst/>
          </a:prstGeom>
          <a:noFill/>
        </p:spPr>
        <p:txBody>
          <a:bodyPr wrap="square" rtlCol="0">
            <a:spAutoFit/>
          </a:bodyPr>
          <a:lstStyle/>
          <a:p>
            <a:r>
              <a:rPr lang="en-US" altLang="zh-TW" sz="1400" b="1" i="1" dirty="0" smtClean="0">
                <a:solidFill>
                  <a:srgbClr val="0000FF"/>
                </a:solidFill>
              </a:rPr>
              <a:t>Capital Intensive and Engineering/Technical Centric (</a:t>
            </a:r>
            <a:r>
              <a:rPr lang="en-US" altLang="zh-CN" sz="1400" b="1" i="1" dirty="0" smtClean="0">
                <a:solidFill>
                  <a:srgbClr val="0000FF"/>
                </a:solidFill>
                <a:latin typeface="Segoe UI" pitchFamily="18" charset="0"/>
                <a:cs typeface="Segoe UI" pitchFamily="18" charset="0"/>
              </a:rPr>
              <a:t>TSMC 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 for US$2</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revenue,</a:t>
            </a:r>
          </a:p>
          <a:p>
            <a:r>
              <a:rPr lang="en-US" altLang="zh-TW" sz="1400" b="1" i="1" dirty="0" smtClean="0">
                <a:solidFill>
                  <a:srgbClr val="0000FF"/>
                </a:solidFill>
                <a:latin typeface="Segoe UI" pitchFamily="18" charset="0"/>
                <a:cs typeface="Segoe UI" pitchFamily="18" charset="0"/>
              </a:rPr>
              <a:t>US$0.5M/human capital, GPM: 47%)</a:t>
            </a:r>
            <a:endParaRPr lang="zh-TW" altLang="en-US" sz="1400" b="1" i="1" dirty="0">
              <a:solidFill>
                <a:srgbClr val="0000FF"/>
              </a:solidFill>
            </a:endParaRPr>
          </a:p>
        </p:txBody>
      </p:sp>
      <p:sp>
        <p:nvSpPr>
          <p:cNvPr id="71" name="文字方塊 70"/>
          <p:cNvSpPr txBox="1"/>
          <p:nvPr/>
        </p:nvSpPr>
        <p:spPr>
          <a:xfrm>
            <a:off x="395536" y="0"/>
            <a:ext cx="4571508" cy="954107"/>
          </a:xfrm>
          <a:prstGeom prst="rect">
            <a:avLst/>
          </a:prstGeom>
          <a:noFill/>
        </p:spPr>
        <p:txBody>
          <a:bodyPr wrap="square" rtlCol="0">
            <a:spAutoFit/>
          </a:bodyPr>
          <a:lstStyle/>
          <a:p>
            <a:r>
              <a:rPr lang="en-US" altLang="zh-TW" sz="2800" b="1" dirty="0" smtClean="0">
                <a:solidFill>
                  <a:srgbClr val="FF0000"/>
                </a:solidFill>
              </a:rPr>
              <a:t>Technology Driven-</a:t>
            </a:r>
          </a:p>
          <a:p>
            <a:r>
              <a:rPr lang="en-US" altLang="zh-TW" sz="2800" b="1" dirty="0" smtClean="0">
                <a:solidFill>
                  <a:srgbClr val="FF0000"/>
                </a:solidFill>
              </a:rPr>
              <a:t>Capital Intensive Business</a:t>
            </a:r>
            <a:endParaRPr lang="zh-TW"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43"/>
                                        </p:tgtEl>
                                        <p:attrNameLst>
                                          <p:attrName>style.visibility</p:attrName>
                                        </p:attrNameLst>
                                      </p:cBhvr>
                                      <p:to>
                                        <p:strVal val="visible"/>
                                      </p:to>
                                    </p:set>
                                    <p:animEffect transition="in" filter="plus(in)">
                                      <p:cBhvr>
                                        <p:cTn id="7" dur="2000"/>
                                        <p:tgtEl>
                                          <p:spTgt spid="1043"/>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40"/>
                                        </p:tgtEl>
                                        <p:attrNameLst>
                                          <p:attrName>style.visibility</p:attrName>
                                        </p:attrNameLst>
                                      </p:cBhvr>
                                      <p:to>
                                        <p:strVal val="visible"/>
                                      </p:to>
                                    </p:set>
                                    <p:animEffect transition="in" filter="plus(in)">
                                      <p:cBhvr>
                                        <p:cTn id="10" dur="2000"/>
                                        <p:tgtEl>
                                          <p:spTgt spid="10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046"/>
                                        </p:tgtEl>
                                        <p:attrNameLst>
                                          <p:attrName>style.visibility</p:attrName>
                                        </p:attrNameLst>
                                      </p:cBhvr>
                                      <p:to>
                                        <p:strVal val="visible"/>
                                      </p:to>
                                    </p:set>
                                    <p:animEffect transition="in" filter="barn(inHorizontal)">
                                      <p:cBhvr>
                                        <p:cTn id="15" dur="500"/>
                                        <p:tgtEl>
                                          <p:spTgt spid="1046"/>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1058"/>
                                        </p:tgtEl>
                                        <p:attrNameLst>
                                          <p:attrName>style.visibility</p:attrName>
                                        </p:attrNameLst>
                                      </p:cBhvr>
                                      <p:to>
                                        <p:strVal val="visible"/>
                                      </p:to>
                                    </p:set>
                                    <p:animEffect transition="in" filter="barn(inHorizontal)">
                                      <p:cBhvr>
                                        <p:cTn id="18" dur="500"/>
                                        <p:tgtEl>
                                          <p:spTgt spid="1058"/>
                                        </p:tgtEl>
                                      </p:cBhvr>
                                    </p:animEffect>
                                  </p:childTnLst>
                                </p:cTn>
                              </p:par>
                              <p:par>
                                <p:cTn id="19" presetID="16" presetClass="entr" presetSubtype="26" fill="hold" grpId="0" nodeType="withEffect">
                                  <p:stCondLst>
                                    <p:cond delay="0"/>
                                  </p:stCondLst>
                                  <p:childTnLst>
                                    <p:set>
                                      <p:cBhvr>
                                        <p:cTn id="20" dur="1" fill="hold">
                                          <p:stCondLst>
                                            <p:cond delay="0"/>
                                          </p:stCondLst>
                                        </p:cTn>
                                        <p:tgtEl>
                                          <p:spTgt spid="1059"/>
                                        </p:tgtEl>
                                        <p:attrNameLst>
                                          <p:attrName>style.visibility</p:attrName>
                                        </p:attrNameLst>
                                      </p:cBhvr>
                                      <p:to>
                                        <p:strVal val="visible"/>
                                      </p:to>
                                    </p:set>
                                    <p:animEffect transition="in" filter="barn(inHorizontal)">
                                      <p:cBhvr>
                                        <p:cTn id="21" dur="500"/>
                                        <p:tgtEl>
                                          <p:spTgt spid="105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42"/>
                                        </p:tgtEl>
                                        <p:attrNameLst>
                                          <p:attrName>style.visibility</p:attrName>
                                        </p:attrNameLst>
                                      </p:cBhvr>
                                      <p:to>
                                        <p:strVal val="visible"/>
                                      </p:to>
                                    </p:set>
                                    <p:animEffect transition="in" filter="blinds(horizontal)">
                                      <p:cBhvr>
                                        <p:cTn id="26" dur="500"/>
                                        <p:tgtEl>
                                          <p:spTgt spid="104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047"/>
                                        </p:tgtEl>
                                        <p:attrNameLst>
                                          <p:attrName>style.visibility</p:attrName>
                                        </p:attrNameLst>
                                      </p:cBhvr>
                                      <p:to>
                                        <p:strVal val="visible"/>
                                      </p:to>
                                    </p:set>
                                    <p:animEffect transition="in" filter="blinds(horizontal)">
                                      <p:cBhvr>
                                        <p:cTn id="29" dur="500"/>
                                        <p:tgtEl>
                                          <p:spTgt spid="10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056"/>
                                        </p:tgtEl>
                                        <p:attrNameLst>
                                          <p:attrName>style.visibility</p:attrName>
                                        </p:attrNameLst>
                                      </p:cBhvr>
                                      <p:to>
                                        <p:strVal val="visible"/>
                                      </p:to>
                                    </p:set>
                                    <p:animEffect transition="in" filter="blinds(horizontal)">
                                      <p:cBhvr>
                                        <p:cTn id="32" dur="500"/>
                                        <p:tgtEl>
                                          <p:spTgt spid="105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057"/>
                                        </p:tgtEl>
                                        <p:attrNameLst>
                                          <p:attrName>style.visibility</p:attrName>
                                        </p:attrNameLst>
                                      </p:cBhvr>
                                      <p:to>
                                        <p:strVal val="visible"/>
                                      </p:to>
                                    </p:set>
                                    <p:animEffect transition="in" filter="blinds(horizontal)">
                                      <p:cBhvr>
                                        <p:cTn id="35" dur="500"/>
                                        <p:tgtEl>
                                          <p:spTgt spid="105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blinds(horizontal)">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0" grpId="0"/>
      <p:bldP spid="1042" grpId="0"/>
      <p:bldP spid="1043" grpId="0"/>
      <p:bldP spid="1046" grpId="0"/>
      <p:bldP spid="1047" grpId="0"/>
      <p:bldP spid="1056" grpId="0"/>
      <p:bldP spid="1057" grpId="0"/>
      <p:bldP spid="1058" grpId="0"/>
      <p:bldP spid="1059" grpId="0"/>
      <p:bldP spid="7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774700"/>
            <a:ext cx="8255000" cy="5689600"/>
          </a:xfrm>
          <a:prstGeom prst="rect">
            <a:avLst/>
          </a:prstGeom>
          <a:noFill/>
        </p:spPr>
        <p:txBody>
          <a:bodyPr wrap="none" lIns="0" tIns="0" rIns="0" rtlCol="0">
            <a:spAutoFit/>
          </a:bodyPr>
          <a:lstStyle/>
          <a:p>
            <a:pPr>
              <a:lnSpc>
                <a:spcPts val="4600"/>
              </a:lnSpc>
              <a:tabLst>
                <a:tab pos="444500" algn="l"/>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(2/8)-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製造產業</a:t>
            </a:r>
          </a:p>
          <a:p>
            <a:pPr>
              <a:lnSpc>
                <a:spcPts val="2600"/>
              </a:lnSpc>
              <a:tabLst>
                <a:tab pos="444500" algn="l"/>
              </a:tabLst>
            </a:pPr>
            <a:r>
              <a:rPr lang="en-US" altLang="zh-CN" dirty="0" smtClean="0"/>
              <a:t>	</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製造主要為</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晶圓製造的部份，將</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電路具體化，為資本與技術密集產業。晶圓尺</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寸可區分為</a:t>
            </a:r>
            <a:r>
              <a:rPr lang="en-US" altLang="zh-CN" sz="1596" dirty="0" smtClean="0">
                <a:solidFill>
                  <a:srgbClr val="000000"/>
                </a:solidFill>
                <a:latin typeface="Times New Roman" pitchFamily="18" charset="0"/>
                <a:cs typeface="Times New Roman" pitchFamily="18" charset="0"/>
              </a:rPr>
              <a:t>4</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5</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6</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8</a:t>
            </a:r>
            <a:r>
              <a:rPr lang="en-US" altLang="zh-CN" sz="1596" dirty="0" smtClean="0">
                <a:solidFill>
                  <a:srgbClr val="000000"/>
                </a:solidFill>
                <a:latin typeface="Segoe UI" pitchFamily="18" charset="0"/>
                <a:cs typeface="Segoe UI" pitchFamily="18" charset="0"/>
              </a:rPr>
              <a:t>吋、</a:t>
            </a:r>
            <a:r>
              <a:rPr lang="en-US" altLang="zh-CN" sz="1596" dirty="0" smtClean="0">
                <a:solidFill>
                  <a:srgbClr val="000000"/>
                </a:solidFill>
                <a:latin typeface="Times New Roman" pitchFamily="18" charset="0"/>
                <a:cs typeface="Times New Roman" pitchFamily="18" charset="0"/>
              </a:rPr>
              <a:t>12</a:t>
            </a:r>
            <a:r>
              <a:rPr lang="en-US" altLang="zh-CN" sz="1596" dirty="0" smtClean="0">
                <a:solidFill>
                  <a:srgbClr val="000000"/>
                </a:solidFill>
                <a:latin typeface="Segoe UI" pitchFamily="18" charset="0"/>
                <a:cs typeface="Segoe UI" pitchFamily="18" charset="0"/>
              </a:rPr>
              <a:t>吋，預估</a:t>
            </a:r>
            <a:r>
              <a:rPr lang="en-US" altLang="zh-CN" sz="1596" dirty="0" smtClean="0">
                <a:solidFill>
                  <a:srgbClr val="000000"/>
                </a:solidFill>
                <a:latin typeface="Times New Roman" pitchFamily="18" charset="0"/>
                <a:cs typeface="Times New Roman" pitchFamily="18" charset="0"/>
              </a:rPr>
              <a:t>2016</a:t>
            </a:r>
            <a:r>
              <a:rPr lang="en-US" altLang="zh-CN" sz="1596" dirty="0" smtClean="0">
                <a:solidFill>
                  <a:srgbClr val="000000"/>
                </a:solidFill>
                <a:latin typeface="Segoe UI" pitchFamily="18" charset="0"/>
                <a:cs typeface="Segoe UI" pitchFamily="18" charset="0"/>
              </a:rPr>
              <a:t>年第一條</a:t>
            </a:r>
            <a:r>
              <a:rPr lang="en-US" altLang="zh-CN" sz="1596" dirty="0" smtClean="0">
                <a:solidFill>
                  <a:srgbClr val="000000"/>
                </a:solidFill>
                <a:latin typeface="Times New Roman" pitchFamily="18" charset="0"/>
                <a:cs typeface="Times New Roman" pitchFamily="18" charset="0"/>
              </a:rPr>
              <a:t>18</a:t>
            </a:r>
            <a:r>
              <a:rPr lang="en-US" altLang="zh-CN" sz="1596" dirty="0" smtClean="0">
                <a:solidFill>
                  <a:srgbClr val="000000"/>
                </a:solidFill>
                <a:latin typeface="Segoe UI" pitchFamily="18" charset="0"/>
                <a:cs typeface="Segoe UI" pitchFamily="18" charset="0"/>
              </a:rPr>
              <a:t>吋晶圓試產線將開始運作，</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半導體製程也由過去的微米製程進入奈米製程；晶圓代工</a:t>
            </a:r>
            <a:r>
              <a:rPr lang="en-US" altLang="zh-CN" sz="1596" dirty="0" smtClean="0">
                <a:solidFill>
                  <a:srgbClr val="000000"/>
                </a:solidFill>
                <a:latin typeface="Times New Roman" pitchFamily="18" charset="0"/>
                <a:cs typeface="Times New Roman" pitchFamily="18" charset="0"/>
              </a:rPr>
              <a:t>20</a:t>
            </a:r>
            <a:r>
              <a:rPr lang="en-US" altLang="zh-CN" sz="1596" dirty="0" smtClean="0">
                <a:solidFill>
                  <a:srgbClr val="000000"/>
                </a:solidFill>
                <a:latin typeface="Segoe UI" pitchFamily="18" charset="0"/>
                <a:cs typeface="Segoe UI" pitchFamily="18" charset="0"/>
              </a:rPr>
              <a:t>奈米製程預估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年底將量產。</a:t>
            </a:r>
          </a:p>
          <a:p>
            <a:pPr>
              <a:lnSpc>
                <a:spcPts val="2200"/>
              </a:lnSpc>
              <a:tabLst>
                <a:tab pos="444500" algn="l"/>
              </a:tabLst>
            </a:pPr>
            <a:r>
              <a:rPr lang="en-US" altLang="zh-CN" sz="1596" dirty="0" smtClean="0">
                <a:solidFill>
                  <a:srgbClr val="0000FF"/>
                </a:solidFill>
                <a:latin typeface="Times New Roman" pitchFamily="18" charset="0"/>
                <a:cs typeface="Times New Roman" pitchFamily="18" charset="0"/>
              </a:rPr>
              <a:t>IC</a:t>
            </a:r>
            <a:r>
              <a:rPr lang="en-US" altLang="zh-CN" sz="1596" dirty="0" smtClean="0">
                <a:solidFill>
                  <a:srgbClr val="0000FF"/>
                </a:solidFill>
                <a:latin typeface="Segoe UI" pitchFamily="18" charset="0"/>
                <a:cs typeface="Segoe UI" pitchFamily="18" charset="0"/>
              </a:rPr>
              <a:t>製造可分為</a:t>
            </a:r>
            <a:r>
              <a:rPr lang="en-US" altLang="zh-CN" sz="1596" dirty="0" smtClean="0">
                <a:solidFill>
                  <a:srgbClr val="0000FF"/>
                </a:solidFill>
                <a:latin typeface="Times New Roman" pitchFamily="18" charset="0"/>
                <a:cs typeface="Times New Roman" pitchFamily="18" charset="0"/>
              </a:rPr>
              <a:t>IDM(</a:t>
            </a:r>
            <a:r>
              <a:rPr lang="en-US" altLang="zh-CN" sz="1596" dirty="0" smtClean="0">
                <a:solidFill>
                  <a:srgbClr val="0000FF"/>
                </a:solidFill>
                <a:latin typeface="Segoe UI" pitchFamily="18" charset="0"/>
                <a:cs typeface="Segoe UI" pitchFamily="18" charset="0"/>
              </a:rPr>
              <a:t>整合元件製造商</a:t>
            </a:r>
            <a:r>
              <a:rPr lang="en-US" altLang="zh-CN" sz="1596" dirty="0" smtClean="0">
                <a:solidFill>
                  <a:srgbClr val="0000FF"/>
                </a:solidFill>
                <a:latin typeface="Times New Roman" pitchFamily="18" charset="0"/>
                <a:cs typeface="Times New Roman" pitchFamily="18" charset="0"/>
              </a:rPr>
              <a:t>)</a:t>
            </a:r>
            <a:r>
              <a:rPr lang="en-US" altLang="zh-CN" sz="1596" dirty="0" smtClean="0">
                <a:solidFill>
                  <a:srgbClr val="0000FF"/>
                </a:solidFill>
                <a:latin typeface="Segoe UI" pitchFamily="18" charset="0"/>
                <a:cs typeface="Segoe UI" pitchFamily="18" charset="0"/>
              </a:rPr>
              <a:t>、</a:t>
            </a:r>
            <a:r>
              <a:rPr lang="en-US" altLang="zh-CN" sz="1596" dirty="0" smtClean="0">
                <a:solidFill>
                  <a:srgbClr val="0000FF"/>
                </a:solidFill>
                <a:latin typeface="Times New Roman" pitchFamily="18" charset="0"/>
                <a:cs typeface="Times New Roman" pitchFamily="18" charset="0"/>
              </a:rPr>
              <a:t>Foundry(</a:t>
            </a:r>
            <a:r>
              <a:rPr lang="en-US" altLang="zh-CN" sz="1596" dirty="0" smtClean="0">
                <a:solidFill>
                  <a:srgbClr val="0000FF"/>
                </a:solidFill>
                <a:latin typeface="Segoe UI" pitchFamily="18" charset="0"/>
                <a:cs typeface="Segoe UI" pitchFamily="18" charset="0"/>
              </a:rPr>
              <a:t>晶圓代工廠</a:t>
            </a:r>
            <a:r>
              <a:rPr lang="en-US" altLang="zh-CN" sz="1596" dirty="0" smtClean="0">
                <a:solidFill>
                  <a:srgbClr val="0000FF"/>
                </a:solidFill>
                <a:latin typeface="Times New Roman" pitchFamily="18" charset="0"/>
                <a:cs typeface="Times New Roman" pitchFamily="18" charset="0"/>
              </a:rPr>
              <a:t>)</a:t>
            </a:r>
            <a:r>
              <a:rPr lang="en-US" altLang="zh-CN" sz="1596" dirty="0" smtClean="0">
                <a:solidFill>
                  <a:srgbClr val="0000FF"/>
                </a:solidFill>
                <a:latin typeface="Segoe UI" pitchFamily="18" charset="0"/>
                <a:cs typeface="Segoe UI" pitchFamily="18" charset="0"/>
              </a:rPr>
              <a:t>與</a:t>
            </a:r>
            <a:r>
              <a:rPr lang="en-US" altLang="zh-CN" sz="1596" dirty="0" smtClean="0">
                <a:solidFill>
                  <a:srgbClr val="0000FF"/>
                </a:solidFill>
                <a:latin typeface="Times New Roman" pitchFamily="18" charset="0"/>
                <a:cs typeface="Times New Roman" pitchFamily="18" charset="0"/>
              </a:rPr>
              <a:t>Memory(</a:t>
            </a:r>
            <a:r>
              <a:rPr lang="en-US" altLang="zh-CN" sz="1596" dirty="0" smtClean="0">
                <a:solidFill>
                  <a:srgbClr val="0000FF"/>
                </a:solidFill>
                <a:latin typeface="Segoe UI" pitchFamily="18" charset="0"/>
                <a:cs typeface="Segoe UI" pitchFamily="18" charset="0"/>
              </a:rPr>
              <a:t>記憶體</a:t>
            </a:r>
            <a:r>
              <a:rPr lang="en-US" altLang="zh-CN" sz="1596" dirty="0" smtClean="0">
                <a:solidFill>
                  <a:srgbClr val="0000FF"/>
                </a:solidFill>
                <a:latin typeface="Times New Roman" pitchFamily="18" charset="0"/>
                <a:cs typeface="Times New Roman" pitchFamily="18" charset="0"/>
              </a:rPr>
              <a:t>)</a:t>
            </a:r>
            <a:r>
              <a:rPr lang="en-US" altLang="zh-CN" sz="1596" dirty="0" smtClean="0">
                <a:solidFill>
                  <a:srgbClr val="0000FF"/>
                </a:solidFill>
                <a:latin typeface="Segoe UI" pitchFamily="18" charset="0"/>
                <a:cs typeface="Segoe UI" pitchFamily="18" charset="0"/>
              </a:rPr>
              <a:t>製造等三大</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部份。</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廠商主要以自產自銷為主，自行設計、製造與封裝測試。</a:t>
            </a:r>
            <a:r>
              <a:rPr lang="en-US" altLang="zh-CN" sz="1596" dirty="0" smtClean="0">
                <a:solidFill>
                  <a:srgbClr val="000000"/>
                </a:solidFill>
                <a:latin typeface="Times New Roman" pitchFamily="18" charset="0"/>
                <a:cs typeface="Times New Roman" pitchFamily="18" charset="0"/>
              </a:rPr>
              <a:t>Foundry</a:t>
            </a:r>
            <a:r>
              <a:rPr lang="en-US" altLang="zh-CN" sz="1596" dirty="0" smtClean="0">
                <a:solidFill>
                  <a:srgbClr val="000000"/>
                </a:solidFill>
                <a:latin typeface="Segoe UI" pitchFamily="18" charset="0"/>
                <a:cs typeface="Segoe UI" pitchFamily="18" charset="0"/>
              </a:rPr>
              <a:t>廠主要負責上</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游</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設計公司委託製造，為提供完整服務，近幾年也提供一條龍服務，協助設計、製造與</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封裝。</a:t>
            </a:r>
            <a:r>
              <a:rPr lang="en-US" altLang="zh-CN" sz="1596" dirty="0" smtClean="0">
                <a:solidFill>
                  <a:srgbClr val="000000"/>
                </a:solidFill>
                <a:latin typeface="Times New Roman" pitchFamily="18" charset="0"/>
                <a:cs typeface="Times New Roman" pitchFamily="18" charset="0"/>
              </a:rPr>
              <a:t>Memory</a:t>
            </a:r>
            <a:r>
              <a:rPr lang="en-US" altLang="zh-CN" sz="1596" dirty="0" smtClean="0">
                <a:solidFill>
                  <a:srgbClr val="000000"/>
                </a:solidFill>
                <a:latin typeface="Segoe UI" pitchFamily="18" charset="0"/>
                <a:cs typeface="Segoe UI" pitchFamily="18" charset="0"/>
              </a:rPr>
              <a:t>即生產相關記憶體產品，如</a:t>
            </a:r>
            <a:r>
              <a:rPr lang="en-US" altLang="zh-CN" sz="1596" dirty="0" smtClean="0">
                <a:solidFill>
                  <a:srgbClr val="000000"/>
                </a:solidFill>
                <a:latin typeface="Times New Roman" pitchFamily="18" charset="0"/>
                <a:cs typeface="Times New Roman" pitchFamily="18" charset="0"/>
              </a:rPr>
              <a:t>DRAM</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NAND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Flash</a:t>
            </a:r>
            <a:r>
              <a:rPr lang="en-US" altLang="zh-CN" sz="1596" dirty="0" smtClean="0">
                <a:solidFill>
                  <a:srgbClr val="000000"/>
                </a:solidFill>
                <a:latin typeface="Segoe UI" pitchFamily="18" charset="0"/>
                <a:cs typeface="Segoe UI" pitchFamily="18" charset="0"/>
              </a:rPr>
              <a:t>等。截至</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年底為止，</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全球</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Foundry</a:t>
            </a:r>
            <a:r>
              <a:rPr lang="en-US" altLang="zh-CN" sz="1596" dirty="0" smtClean="0">
                <a:solidFill>
                  <a:srgbClr val="000000"/>
                </a:solidFill>
                <a:latin typeface="Segoe UI" pitchFamily="18" charset="0"/>
                <a:cs typeface="Segoe UI" pitchFamily="18" charset="0"/>
              </a:rPr>
              <a:t>與</a:t>
            </a:r>
            <a:r>
              <a:rPr lang="en-US" altLang="zh-CN" sz="1596" dirty="0" smtClean="0">
                <a:solidFill>
                  <a:srgbClr val="000000"/>
                </a:solidFill>
                <a:latin typeface="Times New Roman" pitchFamily="18" charset="0"/>
                <a:cs typeface="Times New Roman" pitchFamily="18" charset="0"/>
              </a:rPr>
              <a:t>Memory</a:t>
            </a:r>
            <a:r>
              <a:rPr lang="en-US" altLang="zh-CN" sz="1596" dirty="0" smtClean="0">
                <a:solidFill>
                  <a:srgbClr val="000000"/>
                </a:solidFill>
                <a:latin typeface="Segoe UI" pitchFamily="18" charset="0"/>
                <a:cs typeface="Segoe UI" pitchFamily="18" charset="0"/>
              </a:rPr>
              <a:t>製造龍頭廠商分別為英特爾、台積電與三星電子。</a:t>
            </a:r>
          </a:p>
          <a:p>
            <a:pPr>
              <a:lnSpc>
                <a:spcPts val="1000"/>
              </a:lnSpc>
            </a:pPr>
            <a:endParaRPr lang="en-US" altLang="zh-CN" dirty="0" smtClean="0"/>
          </a:p>
          <a:p>
            <a:pPr>
              <a:lnSpc>
                <a:spcPts val="2300"/>
              </a:lnSpc>
              <a:tabLst>
                <a:tab pos="4445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製造業產值已突破</a:t>
            </a:r>
            <a:r>
              <a:rPr lang="en-US" altLang="zh-CN" sz="1596" dirty="0" smtClean="0">
                <a:solidFill>
                  <a:srgbClr val="000000"/>
                </a:solidFill>
                <a:latin typeface="Times New Roman" pitchFamily="18" charset="0"/>
                <a:cs typeface="Times New Roman" pitchFamily="18" charset="0"/>
              </a:rPr>
              <a:t>8</a:t>
            </a:r>
            <a:r>
              <a:rPr lang="en-US" altLang="zh-CN" sz="1596" dirty="0" smtClean="0">
                <a:solidFill>
                  <a:srgbClr val="000000"/>
                </a:solidFill>
                <a:latin typeface="Segoe UI" pitchFamily="18" charset="0"/>
                <a:cs typeface="Segoe UI" pitchFamily="18" charset="0"/>
              </a:rPr>
              <a:t>千億新台幣，為新台幣</a:t>
            </a:r>
            <a:r>
              <a:rPr lang="en-US" altLang="zh-CN" sz="1596" dirty="0" smtClean="0">
                <a:solidFill>
                  <a:srgbClr val="000000"/>
                </a:solidFill>
                <a:latin typeface="Times New Roman" pitchFamily="18" charset="0"/>
                <a:cs typeface="Times New Roman" pitchFamily="18" charset="0"/>
              </a:rPr>
              <a:t>8,292</a:t>
            </a:r>
            <a:r>
              <a:rPr lang="en-US" altLang="zh-CN" sz="1596" dirty="0" smtClean="0">
                <a:solidFill>
                  <a:srgbClr val="000000"/>
                </a:solidFill>
                <a:latin typeface="Segoe UI" pitchFamily="18" charset="0"/>
                <a:cs typeface="Segoe UI" pitchFamily="18" charset="0"/>
              </a:rPr>
              <a:t>億元，預估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a:t>
            </a:r>
          </a:p>
          <a:p>
            <a:pPr>
              <a:lnSpc>
                <a:spcPts val="2200"/>
              </a:lnSpc>
              <a:tabLst>
                <a:tab pos="444500" algn="l"/>
              </a:tabLst>
            </a:pPr>
            <a:r>
              <a:rPr lang="en-US" altLang="zh-CN" sz="1598" dirty="0" smtClean="0">
                <a:solidFill>
                  <a:srgbClr val="000000"/>
                </a:solidFill>
                <a:latin typeface="Segoe UI" pitchFamily="18" charset="0"/>
                <a:cs typeface="Segoe UI" pitchFamily="18" charset="0"/>
              </a:rPr>
              <a:t>值達新台幣</a:t>
            </a:r>
            <a:r>
              <a:rPr lang="en-US" altLang="zh-CN" sz="1598" dirty="0" smtClean="0">
                <a:solidFill>
                  <a:srgbClr val="000000"/>
                </a:solidFill>
                <a:latin typeface="Times New Roman" pitchFamily="18" charset="0"/>
                <a:cs typeface="Times New Roman" pitchFamily="18" charset="0"/>
              </a:rPr>
              <a:t>9,694</a:t>
            </a:r>
            <a:r>
              <a:rPr lang="en-US" altLang="zh-CN" sz="1598" dirty="0" smtClean="0">
                <a:solidFill>
                  <a:srgbClr val="000000"/>
                </a:solidFill>
                <a:latin typeface="Segoe UI" pitchFamily="18" charset="0"/>
                <a:cs typeface="Segoe UI" pitchFamily="18" charset="0"/>
              </a:rPr>
              <a:t>億元，較去年成長</a:t>
            </a:r>
            <a:r>
              <a:rPr lang="en-US" altLang="zh-CN" sz="1598" dirty="0" smtClean="0">
                <a:solidFill>
                  <a:srgbClr val="000000"/>
                </a:solidFill>
                <a:latin typeface="Times New Roman" pitchFamily="18" charset="0"/>
                <a:cs typeface="Times New Roman" pitchFamily="18" charset="0"/>
              </a:rPr>
              <a:t>16.9%</a:t>
            </a:r>
            <a:r>
              <a:rPr lang="en-US" altLang="zh-CN" sz="1598" dirty="0" smtClean="0">
                <a:solidFill>
                  <a:srgbClr val="000000"/>
                </a:solidFill>
                <a:latin typeface="Segoe UI" pitchFamily="18" charset="0"/>
                <a:cs typeface="Segoe UI" pitchFamily="18" charset="0"/>
              </a:rPr>
              <a:t>。</a:t>
            </a:r>
            <a:r>
              <a:rPr lang="en-US" altLang="zh-CN" sz="1598" dirty="0" smtClean="0">
                <a:solidFill>
                  <a:srgbClr val="000000"/>
                </a:solidFill>
                <a:latin typeface="Times New Roman" pitchFamily="18" charset="0"/>
                <a:cs typeface="Times New Roman" pitchFamily="18" charset="0"/>
              </a:rPr>
              <a:t>IC</a:t>
            </a:r>
            <a:r>
              <a:rPr lang="en-US" altLang="zh-CN" sz="1598" dirty="0" smtClean="0">
                <a:solidFill>
                  <a:srgbClr val="000000"/>
                </a:solidFill>
                <a:latin typeface="Segoe UI" pitchFamily="18" charset="0"/>
                <a:cs typeface="Segoe UI" pitchFamily="18" charset="0"/>
              </a:rPr>
              <a:t>製造公司則為專注晶圓代工的台積電、聯電、</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世界先進、漢磊、鉅晶等七家。</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如華邦、旺宏等二家與</a:t>
            </a:r>
            <a:r>
              <a:rPr lang="en-US" altLang="zh-CN" sz="1596" dirty="0" smtClean="0">
                <a:solidFill>
                  <a:srgbClr val="000000"/>
                </a:solidFill>
                <a:latin typeface="Times New Roman" pitchFamily="18" charset="0"/>
                <a:cs typeface="Times New Roman" pitchFamily="18" charset="0"/>
              </a:rPr>
              <a:t>DRAM</a:t>
            </a:r>
            <a:r>
              <a:rPr lang="en-US" altLang="zh-CN" sz="1596" dirty="0" smtClean="0">
                <a:solidFill>
                  <a:srgbClr val="000000"/>
                </a:solidFill>
                <a:latin typeface="Segoe UI" pitchFamily="18" charset="0"/>
                <a:cs typeface="Segoe UI" pitchFamily="18" charset="0"/>
              </a:rPr>
              <a:t>製造的華亞科技、力晶</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及瑞晶等三家。</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年資本支出方面，台積電與聯電皆創下新高，積極擴產以滿足客戶需</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求，資本支出分別為</a:t>
            </a:r>
            <a:r>
              <a:rPr lang="en-US" altLang="zh-CN" sz="1596" dirty="0" smtClean="0">
                <a:solidFill>
                  <a:srgbClr val="000000"/>
                </a:solidFill>
                <a:latin typeface="Times New Roman" pitchFamily="18" charset="0"/>
                <a:cs typeface="Times New Roman" pitchFamily="18" charset="0"/>
              </a:rPr>
              <a:t>83</a:t>
            </a:r>
            <a:r>
              <a:rPr lang="en-US" altLang="zh-CN" sz="1596" dirty="0" smtClean="0">
                <a:solidFill>
                  <a:srgbClr val="000000"/>
                </a:solidFill>
                <a:latin typeface="Segoe UI" pitchFamily="18" charset="0"/>
                <a:cs typeface="Segoe UI" pitchFamily="18" charset="0"/>
              </a:rPr>
              <a:t>億美元與</a:t>
            </a:r>
            <a:r>
              <a:rPr lang="en-US" altLang="zh-CN" sz="1596" dirty="0" smtClean="0">
                <a:solidFill>
                  <a:srgbClr val="000000"/>
                </a:solidFill>
                <a:latin typeface="Times New Roman" pitchFamily="18" charset="0"/>
                <a:cs typeface="Times New Roman" pitchFamily="18" charset="0"/>
              </a:rPr>
              <a:t>20</a:t>
            </a:r>
            <a:r>
              <a:rPr lang="en-US" altLang="zh-CN" sz="1596" dirty="0" smtClean="0">
                <a:solidFill>
                  <a:srgbClr val="000000"/>
                </a:solidFill>
                <a:latin typeface="Segoe UI" pitchFamily="18" charset="0"/>
                <a:cs typeface="Segoe UI" pitchFamily="18" charset="0"/>
              </a:rPr>
              <a:t>億美元，其他因記憶體需求疲軟，故資本支出相對晶圓</a:t>
            </a:r>
          </a:p>
          <a:p>
            <a:pPr>
              <a:lnSpc>
                <a:spcPts val="2000"/>
              </a:lnSpc>
              <a:tabLst>
                <a:tab pos="444500" algn="l"/>
              </a:tabLst>
            </a:pPr>
            <a:r>
              <a:rPr lang="en-US" altLang="zh-CN" sz="1596" dirty="0" smtClean="0">
                <a:solidFill>
                  <a:srgbClr val="000000"/>
                </a:solidFill>
                <a:latin typeface="Segoe UI" pitchFamily="18" charset="0"/>
                <a:cs typeface="Segoe UI" pitchFamily="18" charset="0"/>
              </a:rPr>
              <a:t>代工較低。</a:t>
            </a:r>
          </a:p>
          <a:p>
            <a:pPr>
              <a:lnSpc>
                <a:spcPts val="1000"/>
              </a:lnSpc>
            </a:pPr>
            <a:endParaRPr lang="en-US" altLang="zh-CN" dirty="0" smtClean="0"/>
          </a:p>
          <a:p>
            <a:pPr>
              <a:lnSpc>
                <a:spcPts val="25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展望未來，</a:t>
            </a:r>
            <a:r>
              <a:rPr lang="en-US" altLang="zh-CN" sz="1596" dirty="0" smtClean="0">
                <a:solidFill>
                  <a:srgbClr val="0000FF"/>
                </a:solidFill>
                <a:latin typeface="Segoe UI" pitchFamily="18" charset="0"/>
                <a:cs typeface="Segoe UI" pitchFamily="18" charset="0"/>
              </a:rPr>
              <a:t>由於製程技術的快速演進，研發成本過高，許多</a:t>
            </a:r>
            <a:r>
              <a:rPr lang="en-US" altLang="zh-CN" sz="1596" dirty="0" smtClean="0">
                <a:solidFill>
                  <a:srgbClr val="0000FF"/>
                </a:solidFill>
                <a:latin typeface="Times New Roman" pitchFamily="18" charset="0"/>
                <a:cs typeface="Times New Roman" pitchFamily="18" charset="0"/>
              </a:rPr>
              <a:t>IDM</a:t>
            </a:r>
            <a:r>
              <a:rPr lang="en-US" altLang="zh-CN" sz="1596" dirty="0" smtClean="0">
                <a:solidFill>
                  <a:srgbClr val="0000FF"/>
                </a:solidFill>
                <a:latin typeface="Segoe UI" pitchFamily="18" charset="0"/>
                <a:cs typeface="Segoe UI" pitchFamily="18" charset="0"/>
              </a:rPr>
              <a:t>大廠將漸漸轉型</a:t>
            </a:r>
            <a:r>
              <a:rPr lang="en-US" altLang="zh-CN" sz="1596" dirty="0" smtClean="0">
                <a:solidFill>
                  <a:srgbClr val="0000FF"/>
                </a:solidFill>
                <a:latin typeface="Times New Roman" pitchFamily="18" charset="0"/>
                <a:cs typeface="Times New Roman" pitchFamily="18" charset="0"/>
              </a:rPr>
              <a:t>Fab-</a:t>
            </a:r>
          </a:p>
          <a:p>
            <a:pPr>
              <a:lnSpc>
                <a:spcPts val="2200"/>
              </a:lnSpc>
              <a:tabLst>
                <a:tab pos="444500" algn="l"/>
              </a:tabLst>
            </a:pPr>
            <a:r>
              <a:rPr lang="en-US" altLang="zh-CN" sz="1596" dirty="0" smtClean="0">
                <a:solidFill>
                  <a:srgbClr val="0000FF"/>
                </a:solidFill>
                <a:latin typeface="Times New Roman" pitchFamily="18" charset="0"/>
                <a:cs typeface="Times New Roman" pitchFamily="18" charset="0"/>
              </a:rPr>
              <a:t>lite</a:t>
            </a:r>
            <a:r>
              <a:rPr lang="en-US" altLang="zh-CN" sz="1596" dirty="0" smtClean="0">
                <a:solidFill>
                  <a:srgbClr val="0000FF"/>
                </a:solidFill>
                <a:latin typeface="Segoe UI" pitchFamily="18" charset="0"/>
                <a:cs typeface="Segoe UI" pitchFamily="18" charset="0"/>
              </a:rPr>
              <a:t>公司</a:t>
            </a:r>
            <a:r>
              <a:rPr lang="en-US" altLang="zh-CN" sz="1596" dirty="0" smtClean="0">
                <a:solidFill>
                  <a:srgbClr val="000000"/>
                </a:solidFill>
                <a:latin typeface="Segoe UI" pitchFamily="18" charset="0"/>
                <a:cs typeface="Segoe UI" pitchFamily="18" charset="0"/>
              </a:rPr>
              <a:t>，如日本</a:t>
            </a:r>
            <a:r>
              <a:rPr lang="en-US" altLang="zh-CN" sz="1596" dirty="0" smtClean="0">
                <a:solidFill>
                  <a:srgbClr val="000000"/>
                </a:solidFill>
                <a:latin typeface="Times New Roman" pitchFamily="18" charset="0"/>
                <a:cs typeface="Times New Roman" pitchFamily="18" charset="0"/>
              </a:rPr>
              <a:t>Renesas</a:t>
            </a:r>
            <a:r>
              <a:rPr lang="en-US" altLang="zh-CN" sz="1596" dirty="0" smtClean="0">
                <a:solidFill>
                  <a:srgbClr val="000000"/>
                </a:solidFill>
                <a:latin typeface="Segoe UI" pitchFamily="18" charset="0"/>
                <a:cs typeface="Segoe UI" pitchFamily="18" charset="0"/>
              </a:rPr>
              <a:t>、美商</a:t>
            </a:r>
            <a:r>
              <a:rPr lang="en-US" altLang="zh-CN" sz="1596" dirty="0" smtClean="0">
                <a:solidFill>
                  <a:srgbClr val="000000"/>
                </a:solidFill>
                <a:latin typeface="Times New Roman" pitchFamily="18" charset="0"/>
                <a:cs typeface="Times New Roman" pitchFamily="18" charset="0"/>
              </a:rPr>
              <a:t>TI(</a:t>
            </a:r>
            <a:r>
              <a:rPr lang="en-US" altLang="zh-CN" sz="1596" dirty="0" smtClean="0">
                <a:solidFill>
                  <a:srgbClr val="000000"/>
                </a:solidFill>
                <a:latin typeface="Segoe UI" pitchFamily="18" charset="0"/>
                <a:cs typeface="Segoe UI" pitchFamily="18" charset="0"/>
              </a:rPr>
              <a:t>德州儀器</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等；以及</a:t>
            </a:r>
            <a:r>
              <a:rPr lang="en-US" altLang="zh-CN" sz="1596" dirty="0" smtClean="0">
                <a:solidFill>
                  <a:srgbClr val="000000"/>
                </a:solidFill>
                <a:latin typeface="Times New Roman" pitchFamily="18" charset="0"/>
                <a:cs typeface="Times New Roman" pitchFamily="18" charset="0"/>
              </a:rPr>
              <a:t>Fabless</a:t>
            </a:r>
            <a:r>
              <a:rPr lang="en-US" altLang="zh-CN" sz="1596" dirty="0" smtClean="0">
                <a:solidFill>
                  <a:srgbClr val="000000"/>
                </a:solidFill>
                <a:latin typeface="Segoe UI" pitchFamily="18" charset="0"/>
                <a:cs typeface="Segoe UI" pitchFamily="18" charset="0"/>
              </a:rPr>
              <a:t>公司如高通、博通與</a:t>
            </a:r>
            <a:r>
              <a:rPr lang="en-US" altLang="zh-CN" sz="1596" dirty="0" smtClean="0">
                <a:solidFill>
                  <a:srgbClr val="000000"/>
                </a:solidFill>
                <a:latin typeface="Times New Roman" pitchFamily="18" charset="0"/>
                <a:cs typeface="Times New Roman" pitchFamily="18" charset="0"/>
              </a:rPr>
              <a:t>AMD</a:t>
            </a:r>
            <a:r>
              <a:rPr lang="en-US" altLang="zh-CN" sz="1596" dirty="0" smtClean="0">
                <a:solidFill>
                  <a:srgbClr val="000000"/>
                </a:solidFill>
                <a:latin typeface="Segoe UI" pitchFamily="18" charset="0"/>
                <a:cs typeface="Segoe UI" pitchFamily="18" charset="0"/>
              </a:rPr>
              <a:t>等，</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皆將</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製造轉往專業代工廠。全球晶圓代工龍頭與第三大的台積電與聯電將會是晶圓製造</a:t>
            </a:r>
          </a:p>
        </p:txBody>
      </p:sp>
      <p:sp>
        <p:nvSpPr>
          <p:cNvPr id="5" name="TextBox 1"/>
          <p:cNvSpPr txBox="1"/>
          <p:nvPr/>
        </p:nvSpPr>
        <p:spPr>
          <a:xfrm>
            <a:off x="558800" y="6299200"/>
            <a:ext cx="2425700" cy="228600"/>
          </a:xfrm>
          <a:prstGeom prst="rect">
            <a:avLst/>
          </a:prstGeom>
          <a:noFill/>
        </p:spPr>
        <p:txBody>
          <a:bodyPr wrap="none" lIns="0" tIns="0" rIns="0" rtlCol="0">
            <a:spAutoFit/>
          </a:bodyPr>
          <a:lstStyle/>
          <a:p>
            <a:pPr>
              <a:lnSpc>
                <a:spcPts val="1800"/>
              </a:lnSpc>
              <a:tabLst/>
            </a:pPr>
            <a:r>
              <a:rPr lang="en-US" altLang="zh-CN" sz="1596" dirty="0" smtClean="0">
                <a:solidFill>
                  <a:srgbClr val="000000"/>
                </a:solidFill>
                <a:latin typeface="Segoe UI" pitchFamily="18" charset="0"/>
                <a:cs typeface="Segoe UI" pitchFamily="18" charset="0"/>
              </a:rPr>
              <a:t>委外代工趨勢下的受益者。</a:t>
            </a:r>
          </a:p>
        </p:txBody>
      </p:sp>
      <p:sp>
        <p:nvSpPr>
          <p:cNvPr id="6"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6</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531622" y="2558542"/>
            <a:ext cx="8150859" cy="24892"/>
          </a:xfrm>
          <a:custGeom>
            <a:avLst/>
            <a:gdLst>
              <a:gd name="connsiteX0" fmla="*/ 6350 w 8150859"/>
              <a:gd name="connsiteY0" fmla="*/ 6350 h 24892"/>
              <a:gd name="connsiteX1" fmla="*/ 8144509 w 8150859"/>
              <a:gd name="connsiteY1" fmla="*/ 6350 h 24892"/>
            </a:gdLst>
            <a:ahLst/>
            <a:cxnLst>
              <a:cxn ang="0">
                <a:pos x="connsiteX0" y="connsiteY0"/>
              </a:cxn>
              <a:cxn ang="1">
                <a:pos x="connsiteX1" y="connsiteY1"/>
              </a:cxn>
            </a:cxnLst>
            <a:rect l="l" t="t" r="r" b="b"/>
            <a:pathLst>
              <a:path w="8150859" h="24892">
                <a:moveTo>
                  <a:pt x="6350" y="6350"/>
                </a:moveTo>
                <a:lnTo>
                  <a:pt x="8144509"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531622" y="5367273"/>
            <a:ext cx="8150859" cy="24892"/>
          </a:xfrm>
          <a:custGeom>
            <a:avLst/>
            <a:gdLst>
              <a:gd name="connsiteX0" fmla="*/ 6350 w 8150859"/>
              <a:gd name="connsiteY0" fmla="*/ 6350 h 24892"/>
              <a:gd name="connsiteX1" fmla="*/ 8144509 w 8150859"/>
              <a:gd name="connsiteY1" fmla="*/ 6350 h 24892"/>
            </a:gdLst>
            <a:ahLst/>
            <a:cxnLst>
              <a:cxn ang="0">
                <a:pos x="connsiteX0" y="connsiteY0"/>
              </a:cxn>
              <a:cxn ang="1">
                <a:pos x="connsiteX1" y="connsiteY1"/>
              </a:cxn>
            </a:cxnLst>
            <a:rect l="l" t="t" r="r" b="b"/>
            <a:pathLst>
              <a:path w="8150859" h="24892">
                <a:moveTo>
                  <a:pt x="6350" y="6350"/>
                </a:moveTo>
                <a:lnTo>
                  <a:pt x="8144509"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755394" y="1334769"/>
            <a:ext cx="24892" cy="4798059"/>
          </a:xfrm>
          <a:custGeom>
            <a:avLst/>
            <a:gdLst>
              <a:gd name="connsiteX0" fmla="*/ 6350 w 24892"/>
              <a:gd name="connsiteY0" fmla="*/ 6350 h 4798059"/>
              <a:gd name="connsiteX1" fmla="*/ 6350 w 24892"/>
              <a:gd name="connsiteY1" fmla="*/ 4791709 h 4798059"/>
            </a:gdLst>
            <a:ahLst/>
            <a:cxnLst>
              <a:cxn ang="0">
                <a:pos x="connsiteX0" y="connsiteY0"/>
              </a:cxn>
              <a:cxn ang="1">
                <a:pos x="connsiteX1" y="connsiteY1"/>
              </a:cxn>
            </a:cxnLst>
            <a:rect l="l" t="t" r="r" b="b"/>
            <a:pathLst>
              <a:path w="24892" h="4798059">
                <a:moveTo>
                  <a:pt x="6350" y="6350"/>
                </a:moveTo>
                <a:lnTo>
                  <a:pt x="6350" y="4791709"/>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531622" y="3927094"/>
            <a:ext cx="8006080" cy="24892"/>
          </a:xfrm>
          <a:custGeom>
            <a:avLst/>
            <a:gdLst>
              <a:gd name="connsiteX0" fmla="*/ 6350 w 8006080"/>
              <a:gd name="connsiteY0" fmla="*/ 6350 h 24892"/>
              <a:gd name="connsiteX1" fmla="*/ 7999730 w 8006080"/>
              <a:gd name="connsiteY1" fmla="*/ 6350 h 24892"/>
            </a:gdLst>
            <a:ahLst/>
            <a:cxnLst>
              <a:cxn ang="0">
                <a:pos x="connsiteX0" y="connsiteY0"/>
              </a:cxn>
              <a:cxn ang="1">
                <a:pos x="connsiteX1" y="connsiteY1"/>
              </a:cxn>
            </a:cxnLst>
            <a:rect l="l" t="t" r="r" b="b"/>
            <a:pathLst>
              <a:path w="8006080" h="24892">
                <a:moveTo>
                  <a:pt x="6350" y="6350"/>
                </a:moveTo>
                <a:lnTo>
                  <a:pt x="7999730"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4270248" y="2103119"/>
            <a:ext cx="1106424" cy="312419"/>
          </a:xfrm>
          <a:custGeom>
            <a:avLst/>
            <a:gdLst>
              <a:gd name="connsiteX0" fmla="*/ 12953 w 1106424"/>
              <a:gd name="connsiteY0" fmla="*/ 299466 h 312419"/>
              <a:gd name="connsiteX1" fmla="*/ 1093469 w 1106424"/>
              <a:gd name="connsiteY1" fmla="*/ 299466 h 312419"/>
              <a:gd name="connsiteX2" fmla="*/ 1093469 w 1106424"/>
              <a:gd name="connsiteY2" fmla="*/ 12954 h 312419"/>
              <a:gd name="connsiteX3" fmla="*/ 12953 w 1106424"/>
              <a:gd name="connsiteY3" fmla="*/ 12954 h 312419"/>
              <a:gd name="connsiteX4" fmla="*/ 12953 w 1106424"/>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2419">
                <a:moveTo>
                  <a:pt x="12953" y="299466"/>
                </a:moveTo>
                <a:lnTo>
                  <a:pt x="1093469" y="299466"/>
                </a:lnTo>
                <a:lnTo>
                  <a:pt x="109346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p:cNvSpPr/>
          <p:nvPr/>
        </p:nvSpPr>
        <p:spPr>
          <a:xfrm>
            <a:off x="4343400" y="4209288"/>
            <a:ext cx="961644" cy="312419"/>
          </a:xfrm>
          <a:custGeom>
            <a:avLst/>
            <a:gdLst>
              <a:gd name="connsiteX0" fmla="*/ 12953 w 961644"/>
              <a:gd name="connsiteY0" fmla="*/ 299465 h 312419"/>
              <a:gd name="connsiteX1" fmla="*/ 948690 w 961644"/>
              <a:gd name="connsiteY1" fmla="*/ 299465 h 312419"/>
              <a:gd name="connsiteX2" fmla="*/ 948690 w 961644"/>
              <a:gd name="connsiteY2" fmla="*/ 12953 h 312419"/>
              <a:gd name="connsiteX3" fmla="*/ 12953 w 961644"/>
              <a:gd name="connsiteY3" fmla="*/ 12953 h 312419"/>
              <a:gd name="connsiteX4" fmla="*/ 12953 w 961644"/>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2419">
                <a:moveTo>
                  <a:pt x="12953" y="299465"/>
                </a:moveTo>
                <a:lnTo>
                  <a:pt x="948690" y="299465"/>
                </a:lnTo>
                <a:lnTo>
                  <a:pt x="948690"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451104" y="1325880"/>
            <a:ext cx="8241791" cy="4930139"/>
          </a:xfrm>
          <a:custGeom>
            <a:avLst/>
            <a:gdLst>
              <a:gd name="connsiteX0" fmla="*/ 16001 w 8241791"/>
              <a:gd name="connsiteY0" fmla="*/ 4914137 h 4930139"/>
              <a:gd name="connsiteX1" fmla="*/ 8225789 w 8241791"/>
              <a:gd name="connsiteY1" fmla="*/ 4914137 h 4930139"/>
              <a:gd name="connsiteX2" fmla="*/ 8225789 w 8241791"/>
              <a:gd name="connsiteY2" fmla="*/ 16002 h 4930139"/>
              <a:gd name="connsiteX3" fmla="*/ 16001 w 8241791"/>
              <a:gd name="connsiteY3" fmla="*/ 16002 h 4930139"/>
              <a:gd name="connsiteX4" fmla="*/ 16001 w 8241791"/>
              <a:gd name="connsiteY4" fmla="*/ 4914137 h 49301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1" h="4930139">
                <a:moveTo>
                  <a:pt x="16001" y="4914137"/>
                </a:moveTo>
                <a:lnTo>
                  <a:pt x="8225789" y="4914137"/>
                </a:lnTo>
                <a:lnTo>
                  <a:pt x="8225789" y="16002"/>
                </a:lnTo>
                <a:lnTo>
                  <a:pt x="16001" y="16002"/>
                </a:lnTo>
                <a:lnTo>
                  <a:pt x="16001" y="4914137"/>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4270248" y="1525524"/>
            <a:ext cx="1106424" cy="313944"/>
          </a:xfrm>
          <a:custGeom>
            <a:avLst/>
            <a:gdLst>
              <a:gd name="connsiteX0" fmla="*/ 12953 w 1106424"/>
              <a:gd name="connsiteY0" fmla="*/ 300990 h 313944"/>
              <a:gd name="connsiteX1" fmla="*/ 1093469 w 1106424"/>
              <a:gd name="connsiteY1" fmla="*/ 300990 h 313944"/>
              <a:gd name="connsiteX2" fmla="*/ 1093469 w 1106424"/>
              <a:gd name="connsiteY2" fmla="*/ 12953 h 313944"/>
              <a:gd name="connsiteX3" fmla="*/ 12953 w 1106424"/>
              <a:gd name="connsiteY3" fmla="*/ 12953 h 313944"/>
              <a:gd name="connsiteX4" fmla="*/ 12953 w 1106424"/>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3944">
                <a:moveTo>
                  <a:pt x="12953" y="300990"/>
                </a:moveTo>
                <a:lnTo>
                  <a:pt x="1093469" y="300990"/>
                </a:lnTo>
                <a:lnTo>
                  <a:pt x="1093469" y="12953"/>
                </a:lnTo>
                <a:lnTo>
                  <a:pt x="12953" y="12953"/>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3"/>
          <p:cNvSpPr/>
          <p:nvPr/>
        </p:nvSpPr>
        <p:spPr>
          <a:xfrm>
            <a:off x="4343400" y="4858511"/>
            <a:ext cx="961644" cy="312420"/>
          </a:xfrm>
          <a:custGeom>
            <a:avLst/>
            <a:gdLst>
              <a:gd name="connsiteX0" fmla="*/ 12953 w 961644"/>
              <a:gd name="connsiteY0" fmla="*/ 299466 h 312420"/>
              <a:gd name="connsiteX1" fmla="*/ 948690 w 961644"/>
              <a:gd name="connsiteY1" fmla="*/ 299466 h 312420"/>
              <a:gd name="connsiteX2" fmla="*/ 948690 w 961644"/>
              <a:gd name="connsiteY2" fmla="*/ 12953 h 312420"/>
              <a:gd name="connsiteX3" fmla="*/ 12953 w 961644"/>
              <a:gd name="connsiteY3" fmla="*/ 12953 h 312420"/>
              <a:gd name="connsiteX4" fmla="*/ 12953 w 961644"/>
              <a:gd name="connsiteY4" fmla="*/ 299466 h 312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2420">
                <a:moveTo>
                  <a:pt x="12953" y="299466"/>
                </a:moveTo>
                <a:lnTo>
                  <a:pt x="948690" y="299466"/>
                </a:lnTo>
                <a:lnTo>
                  <a:pt x="948690" y="12953"/>
                </a:lnTo>
                <a:lnTo>
                  <a:pt x="12953" y="12953"/>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2042160" y="2840735"/>
            <a:ext cx="960119" cy="312419"/>
          </a:xfrm>
          <a:custGeom>
            <a:avLst/>
            <a:gdLst>
              <a:gd name="connsiteX0" fmla="*/ 12954 w 960119"/>
              <a:gd name="connsiteY0" fmla="*/ 299466 h 312419"/>
              <a:gd name="connsiteX1" fmla="*/ 947166 w 960119"/>
              <a:gd name="connsiteY1" fmla="*/ 299466 h 312419"/>
              <a:gd name="connsiteX2" fmla="*/ 947166 w 960119"/>
              <a:gd name="connsiteY2" fmla="*/ 12954 h 312419"/>
              <a:gd name="connsiteX3" fmla="*/ 12954 w 960119"/>
              <a:gd name="connsiteY3" fmla="*/ 12954 h 312419"/>
              <a:gd name="connsiteX4" fmla="*/ 12954 w 960119"/>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4" y="299466"/>
                </a:moveTo>
                <a:lnTo>
                  <a:pt x="947166" y="299466"/>
                </a:lnTo>
                <a:lnTo>
                  <a:pt x="947166"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3122675" y="2840735"/>
            <a:ext cx="1106424" cy="312419"/>
          </a:xfrm>
          <a:custGeom>
            <a:avLst/>
            <a:gdLst>
              <a:gd name="connsiteX0" fmla="*/ 12954 w 1106424"/>
              <a:gd name="connsiteY0" fmla="*/ 299466 h 312419"/>
              <a:gd name="connsiteX1" fmla="*/ 1093470 w 1106424"/>
              <a:gd name="connsiteY1" fmla="*/ 299466 h 312419"/>
              <a:gd name="connsiteX2" fmla="*/ 1093470 w 1106424"/>
              <a:gd name="connsiteY2" fmla="*/ 12954 h 312419"/>
              <a:gd name="connsiteX3" fmla="*/ 12954 w 1106424"/>
              <a:gd name="connsiteY3" fmla="*/ 12954 h 312419"/>
              <a:gd name="connsiteX4" fmla="*/ 12954 w 1106424"/>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2419">
                <a:moveTo>
                  <a:pt x="12954" y="299466"/>
                </a:moveTo>
                <a:lnTo>
                  <a:pt x="1093470" y="299466"/>
                </a:lnTo>
                <a:lnTo>
                  <a:pt x="1093470"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4346448" y="2840735"/>
            <a:ext cx="961643" cy="312419"/>
          </a:xfrm>
          <a:custGeom>
            <a:avLst/>
            <a:gdLst>
              <a:gd name="connsiteX0" fmla="*/ 12953 w 961643"/>
              <a:gd name="connsiteY0" fmla="*/ 299466 h 312419"/>
              <a:gd name="connsiteX1" fmla="*/ 948689 w 961643"/>
              <a:gd name="connsiteY1" fmla="*/ 299466 h 312419"/>
              <a:gd name="connsiteX2" fmla="*/ 948689 w 961643"/>
              <a:gd name="connsiteY2" fmla="*/ 12954 h 312419"/>
              <a:gd name="connsiteX3" fmla="*/ 12953 w 961643"/>
              <a:gd name="connsiteY3" fmla="*/ 12954 h 312419"/>
              <a:gd name="connsiteX4" fmla="*/ 12953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426964" y="2840735"/>
            <a:ext cx="960119" cy="312419"/>
          </a:xfrm>
          <a:custGeom>
            <a:avLst/>
            <a:gdLst>
              <a:gd name="connsiteX0" fmla="*/ 12953 w 960119"/>
              <a:gd name="connsiteY0" fmla="*/ 299466 h 312419"/>
              <a:gd name="connsiteX1" fmla="*/ 947165 w 960119"/>
              <a:gd name="connsiteY1" fmla="*/ 299466 h 312419"/>
              <a:gd name="connsiteX2" fmla="*/ 947165 w 960119"/>
              <a:gd name="connsiteY2" fmla="*/ 12954 h 312419"/>
              <a:gd name="connsiteX3" fmla="*/ 12953 w 960119"/>
              <a:gd name="connsiteY3" fmla="*/ 12954 h 312419"/>
              <a:gd name="connsiteX4" fmla="*/ 12953 w 960119"/>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3" y="299466"/>
                </a:moveTo>
                <a:lnTo>
                  <a:pt x="947165" y="299466"/>
                </a:lnTo>
                <a:lnTo>
                  <a:pt x="947165"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6579107" y="2840735"/>
            <a:ext cx="673608" cy="312419"/>
          </a:xfrm>
          <a:custGeom>
            <a:avLst/>
            <a:gdLst>
              <a:gd name="connsiteX0" fmla="*/ 12954 w 673608"/>
              <a:gd name="connsiteY0" fmla="*/ 299466 h 312419"/>
              <a:gd name="connsiteX1" fmla="*/ 660654 w 673608"/>
              <a:gd name="connsiteY1" fmla="*/ 299466 h 312419"/>
              <a:gd name="connsiteX2" fmla="*/ 660654 w 673608"/>
              <a:gd name="connsiteY2" fmla="*/ 12954 h 312419"/>
              <a:gd name="connsiteX3" fmla="*/ 12954 w 673608"/>
              <a:gd name="connsiteY3" fmla="*/ 12954 h 312419"/>
              <a:gd name="connsiteX4" fmla="*/ 12954 w 673608"/>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73608" h="312419">
                <a:moveTo>
                  <a:pt x="12954" y="299466"/>
                </a:moveTo>
                <a:lnTo>
                  <a:pt x="660654" y="299466"/>
                </a:lnTo>
                <a:lnTo>
                  <a:pt x="660654"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65960" y="5719572"/>
            <a:ext cx="888491" cy="315467"/>
          </a:xfrm>
          <a:custGeom>
            <a:avLst/>
            <a:gdLst>
              <a:gd name="connsiteX0" fmla="*/ 12954 w 888491"/>
              <a:gd name="connsiteY0" fmla="*/ 302513 h 315467"/>
              <a:gd name="connsiteX1" fmla="*/ 875538 w 888491"/>
              <a:gd name="connsiteY1" fmla="*/ 302513 h 315467"/>
              <a:gd name="connsiteX2" fmla="*/ 875538 w 888491"/>
              <a:gd name="connsiteY2" fmla="*/ 12953 h 315467"/>
              <a:gd name="connsiteX3" fmla="*/ 12954 w 888491"/>
              <a:gd name="connsiteY3" fmla="*/ 12953 h 315467"/>
              <a:gd name="connsiteX4" fmla="*/ 12954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4" y="302513"/>
                </a:moveTo>
                <a:lnTo>
                  <a:pt x="875538" y="302513"/>
                </a:lnTo>
                <a:lnTo>
                  <a:pt x="875538"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982211" y="5719572"/>
            <a:ext cx="1178052" cy="315467"/>
          </a:xfrm>
          <a:custGeom>
            <a:avLst/>
            <a:gdLst>
              <a:gd name="connsiteX0" fmla="*/ 12953 w 1178052"/>
              <a:gd name="connsiteY0" fmla="*/ 302513 h 315467"/>
              <a:gd name="connsiteX1" fmla="*/ 1165097 w 1178052"/>
              <a:gd name="connsiteY1" fmla="*/ 302513 h 315467"/>
              <a:gd name="connsiteX2" fmla="*/ 1165097 w 1178052"/>
              <a:gd name="connsiteY2" fmla="*/ 12953 h 315467"/>
              <a:gd name="connsiteX3" fmla="*/ 12953 w 1178052"/>
              <a:gd name="connsiteY3" fmla="*/ 12953 h 315467"/>
              <a:gd name="connsiteX4" fmla="*/ 12953 w 117805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8052" h="315467">
                <a:moveTo>
                  <a:pt x="12953" y="302513"/>
                </a:moveTo>
                <a:lnTo>
                  <a:pt x="1165097" y="302513"/>
                </a:lnTo>
                <a:lnTo>
                  <a:pt x="1165097"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2973323" y="5719572"/>
            <a:ext cx="888491" cy="315467"/>
          </a:xfrm>
          <a:custGeom>
            <a:avLst/>
            <a:gdLst>
              <a:gd name="connsiteX0" fmla="*/ 12954 w 888491"/>
              <a:gd name="connsiteY0" fmla="*/ 302513 h 315467"/>
              <a:gd name="connsiteX1" fmla="*/ 875538 w 888491"/>
              <a:gd name="connsiteY1" fmla="*/ 302513 h 315467"/>
              <a:gd name="connsiteX2" fmla="*/ 875538 w 888491"/>
              <a:gd name="connsiteY2" fmla="*/ 12953 h 315467"/>
              <a:gd name="connsiteX3" fmla="*/ 12954 w 888491"/>
              <a:gd name="connsiteY3" fmla="*/ 12953 h 315467"/>
              <a:gd name="connsiteX4" fmla="*/ 12954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4" y="302513"/>
                </a:moveTo>
                <a:lnTo>
                  <a:pt x="875538" y="302513"/>
                </a:lnTo>
                <a:lnTo>
                  <a:pt x="875538"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5279136" y="5719572"/>
            <a:ext cx="888491" cy="315467"/>
          </a:xfrm>
          <a:custGeom>
            <a:avLst/>
            <a:gdLst>
              <a:gd name="connsiteX0" fmla="*/ 12953 w 888491"/>
              <a:gd name="connsiteY0" fmla="*/ 302513 h 315467"/>
              <a:gd name="connsiteX1" fmla="*/ 875537 w 888491"/>
              <a:gd name="connsiteY1" fmla="*/ 302513 h 315467"/>
              <a:gd name="connsiteX2" fmla="*/ 875537 w 888491"/>
              <a:gd name="connsiteY2" fmla="*/ 12953 h 315467"/>
              <a:gd name="connsiteX3" fmla="*/ 12953 w 888491"/>
              <a:gd name="connsiteY3" fmla="*/ 12953 h 315467"/>
              <a:gd name="connsiteX4" fmla="*/ 12953 w 888491"/>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1" h="315467">
                <a:moveTo>
                  <a:pt x="12953" y="302513"/>
                </a:moveTo>
                <a:lnTo>
                  <a:pt x="875537" y="302513"/>
                </a:lnTo>
                <a:lnTo>
                  <a:pt x="875537"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286500" y="5719572"/>
            <a:ext cx="888492" cy="315467"/>
          </a:xfrm>
          <a:custGeom>
            <a:avLst/>
            <a:gdLst>
              <a:gd name="connsiteX0" fmla="*/ 12953 w 888492"/>
              <a:gd name="connsiteY0" fmla="*/ 302513 h 315467"/>
              <a:gd name="connsiteX1" fmla="*/ 875538 w 888492"/>
              <a:gd name="connsiteY1" fmla="*/ 302513 h 315467"/>
              <a:gd name="connsiteX2" fmla="*/ 875538 w 888492"/>
              <a:gd name="connsiteY2" fmla="*/ 12953 h 315467"/>
              <a:gd name="connsiteX3" fmla="*/ 12953 w 888492"/>
              <a:gd name="connsiteY3" fmla="*/ 12953 h 315467"/>
              <a:gd name="connsiteX4" fmla="*/ 12953 w 888492"/>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5467">
                <a:moveTo>
                  <a:pt x="12953" y="302513"/>
                </a:moveTo>
                <a:lnTo>
                  <a:pt x="875538" y="302513"/>
                </a:lnTo>
                <a:lnTo>
                  <a:pt x="875538"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7295388" y="5719572"/>
            <a:ext cx="886967" cy="315467"/>
          </a:xfrm>
          <a:custGeom>
            <a:avLst/>
            <a:gdLst>
              <a:gd name="connsiteX0" fmla="*/ 12954 w 886967"/>
              <a:gd name="connsiteY0" fmla="*/ 302513 h 315467"/>
              <a:gd name="connsiteX1" fmla="*/ 874014 w 886967"/>
              <a:gd name="connsiteY1" fmla="*/ 302513 h 315467"/>
              <a:gd name="connsiteX2" fmla="*/ 874014 w 886967"/>
              <a:gd name="connsiteY2" fmla="*/ 12953 h 315467"/>
              <a:gd name="connsiteX3" fmla="*/ 12954 w 886967"/>
              <a:gd name="connsiteY3" fmla="*/ 12953 h 315467"/>
              <a:gd name="connsiteX4" fmla="*/ 12954 w 886967"/>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6967" h="315467">
                <a:moveTo>
                  <a:pt x="12954" y="302513"/>
                </a:moveTo>
                <a:lnTo>
                  <a:pt x="874014" y="302513"/>
                </a:lnTo>
                <a:lnTo>
                  <a:pt x="874014" y="12953"/>
                </a:lnTo>
                <a:lnTo>
                  <a:pt x="12954" y="12953"/>
                </a:lnTo>
                <a:lnTo>
                  <a:pt x="12954"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3"/>
          <p:cNvSpPr/>
          <p:nvPr/>
        </p:nvSpPr>
        <p:spPr>
          <a:xfrm>
            <a:off x="4817109" y="1819401"/>
            <a:ext cx="21844" cy="301625"/>
          </a:xfrm>
          <a:custGeom>
            <a:avLst/>
            <a:gdLst>
              <a:gd name="connsiteX0" fmla="*/ 6350 w 21844"/>
              <a:gd name="connsiteY0" fmla="*/ 6350 h 301625"/>
              <a:gd name="connsiteX1" fmla="*/ 6350 w 21844"/>
              <a:gd name="connsiteY1" fmla="*/ 295275 h 301625"/>
            </a:gdLst>
            <a:ahLst/>
            <a:cxnLst>
              <a:cxn ang="0">
                <a:pos x="connsiteX0" y="connsiteY0"/>
              </a:cxn>
              <a:cxn ang="1">
                <a:pos x="connsiteX1" y="connsiteY1"/>
              </a:cxn>
            </a:cxnLst>
            <a:rect l="l" t="t" r="r" b="b"/>
            <a:pathLst>
              <a:path w="21844" h="301625">
                <a:moveTo>
                  <a:pt x="6350" y="6350"/>
                </a:moveTo>
                <a:lnTo>
                  <a:pt x="6350" y="2952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4817109" y="2395473"/>
            <a:ext cx="2133600" cy="238125"/>
          </a:xfrm>
          <a:custGeom>
            <a:avLst/>
            <a:gdLst>
              <a:gd name="connsiteX0" fmla="*/ 6350 w 2133600"/>
              <a:gd name="connsiteY0" fmla="*/ 6350 h 238125"/>
              <a:gd name="connsiteX1" fmla="*/ 6350 w 2133600"/>
              <a:gd name="connsiteY1" fmla="*/ 231775 h 238125"/>
              <a:gd name="connsiteX2" fmla="*/ 2127250 w 2133600"/>
              <a:gd name="connsiteY2" fmla="*/ 231775 h 238125"/>
            </a:gdLst>
            <a:ahLst/>
            <a:cxnLst>
              <a:cxn ang="0">
                <a:pos x="connsiteX0" y="connsiteY0"/>
              </a:cxn>
              <a:cxn ang="1">
                <a:pos x="connsiteX1" y="connsiteY1"/>
              </a:cxn>
              <a:cxn ang="2">
                <a:pos x="connsiteX2" y="connsiteY2"/>
              </a:cxn>
            </a:cxnLst>
            <a:rect l="l" t="t" r="r" b="b"/>
            <a:pathLst>
              <a:path w="2133600" h="238125">
                <a:moveTo>
                  <a:pt x="6350" y="6350"/>
                </a:moveTo>
                <a:lnTo>
                  <a:pt x="6350" y="231775"/>
                </a:lnTo>
                <a:lnTo>
                  <a:pt x="2127250" y="23177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4817109" y="2395473"/>
            <a:ext cx="2105025" cy="463550"/>
          </a:xfrm>
          <a:custGeom>
            <a:avLst/>
            <a:gdLst>
              <a:gd name="connsiteX0" fmla="*/ 6350 w 2105025"/>
              <a:gd name="connsiteY0" fmla="*/ 6350 h 463550"/>
              <a:gd name="connsiteX1" fmla="*/ 6350 w 2105025"/>
              <a:gd name="connsiteY1" fmla="*/ 231775 h 463550"/>
              <a:gd name="connsiteX2" fmla="*/ 2098675 w 2105025"/>
              <a:gd name="connsiteY2" fmla="*/ 231775 h 463550"/>
              <a:gd name="connsiteX3" fmla="*/ 2098675 w 2105025"/>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2105025" h="463550">
                <a:moveTo>
                  <a:pt x="6350" y="6350"/>
                </a:moveTo>
                <a:lnTo>
                  <a:pt x="6350" y="231775"/>
                </a:lnTo>
                <a:lnTo>
                  <a:pt x="2098675" y="231775"/>
                </a:lnTo>
                <a:lnTo>
                  <a:pt x="2098675"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4817109" y="2395473"/>
            <a:ext cx="1095375" cy="463550"/>
          </a:xfrm>
          <a:custGeom>
            <a:avLst/>
            <a:gdLst>
              <a:gd name="connsiteX0" fmla="*/ 6350 w 1095375"/>
              <a:gd name="connsiteY0" fmla="*/ 6350 h 463550"/>
              <a:gd name="connsiteX1" fmla="*/ 6350 w 1095375"/>
              <a:gd name="connsiteY1" fmla="*/ 231775 h 463550"/>
              <a:gd name="connsiteX2" fmla="*/ 1089025 w 1095375"/>
              <a:gd name="connsiteY2" fmla="*/ 231775 h 463550"/>
              <a:gd name="connsiteX3" fmla="*/ 1089025 w 1095375"/>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1095375" h="463550">
                <a:moveTo>
                  <a:pt x="6350" y="6350"/>
                </a:moveTo>
                <a:lnTo>
                  <a:pt x="6350" y="231775"/>
                </a:lnTo>
                <a:lnTo>
                  <a:pt x="1089025" y="231775"/>
                </a:lnTo>
                <a:lnTo>
                  <a:pt x="1089025"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4817109" y="2395473"/>
            <a:ext cx="15875" cy="463550"/>
          </a:xfrm>
          <a:custGeom>
            <a:avLst/>
            <a:gdLst>
              <a:gd name="connsiteX0" fmla="*/ 6350 w 15875"/>
              <a:gd name="connsiteY0" fmla="*/ 6350 h 463550"/>
              <a:gd name="connsiteX1" fmla="*/ 6350 w 15875"/>
              <a:gd name="connsiteY1" fmla="*/ 231775 h 463550"/>
              <a:gd name="connsiteX2" fmla="*/ 9525 w 15875"/>
              <a:gd name="connsiteY2" fmla="*/ 231775 h 463550"/>
              <a:gd name="connsiteX3" fmla="*/ 9525 w 15875"/>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15875" h="463550">
                <a:moveTo>
                  <a:pt x="6350" y="6350"/>
                </a:moveTo>
                <a:lnTo>
                  <a:pt x="6350" y="231775"/>
                </a:lnTo>
                <a:lnTo>
                  <a:pt x="9525" y="231775"/>
                </a:lnTo>
                <a:lnTo>
                  <a:pt x="9525"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3668014" y="2395473"/>
            <a:ext cx="1160398" cy="463550"/>
          </a:xfrm>
          <a:custGeom>
            <a:avLst/>
            <a:gdLst>
              <a:gd name="connsiteX0" fmla="*/ 1154048 w 1160398"/>
              <a:gd name="connsiteY0" fmla="*/ 6350 h 463550"/>
              <a:gd name="connsiteX1" fmla="*/ 1154048 w 1160398"/>
              <a:gd name="connsiteY1" fmla="*/ 231775 h 463550"/>
              <a:gd name="connsiteX2" fmla="*/ 6350 w 1160398"/>
              <a:gd name="connsiteY2" fmla="*/ 231775 h 463550"/>
              <a:gd name="connsiteX3" fmla="*/ 6350 w 1160398"/>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1160398" h="463550">
                <a:moveTo>
                  <a:pt x="1154048" y="6350"/>
                </a:moveTo>
                <a:lnTo>
                  <a:pt x="1154048" y="231775"/>
                </a:lnTo>
                <a:lnTo>
                  <a:pt x="6350" y="231775"/>
                </a:lnTo>
                <a:lnTo>
                  <a:pt x="6350"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2515870" y="2395473"/>
            <a:ext cx="2312923" cy="463550"/>
          </a:xfrm>
          <a:custGeom>
            <a:avLst/>
            <a:gdLst>
              <a:gd name="connsiteX0" fmla="*/ 2306573 w 2312923"/>
              <a:gd name="connsiteY0" fmla="*/ 6350 h 463550"/>
              <a:gd name="connsiteX1" fmla="*/ 2306573 w 2312923"/>
              <a:gd name="connsiteY1" fmla="*/ 231775 h 463550"/>
              <a:gd name="connsiteX2" fmla="*/ 6350 w 2312923"/>
              <a:gd name="connsiteY2" fmla="*/ 231775 h 463550"/>
              <a:gd name="connsiteX3" fmla="*/ 6350 w 2312923"/>
              <a:gd name="connsiteY3" fmla="*/ 457200 h 463550"/>
            </a:gdLst>
            <a:ahLst/>
            <a:cxnLst>
              <a:cxn ang="0">
                <a:pos x="connsiteX0" y="connsiteY0"/>
              </a:cxn>
              <a:cxn ang="1">
                <a:pos x="connsiteX1" y="connsiteY1"/>
              </a:cxn>
              <a:cxn ang="2">
                <a:pos x="connsiteX2" y="connsiteY2"/>
              </a:cxn>
              <a:cxn ang="3">
                <a:pos x="connsiteX3" y="connsiteY3"/>
              </a:cxn>
            </a:cxnLst>
            <a:rect l="l" t="t" r="r" b="b"/>
            <a:pathLst>
              <a:path w="2312923" h="463550">
                <a:moveTo>
                  <a:pt x="2306573" y="6350"/>
                </a:moveTo>
                <a:lnTo>
                  <a:pt x="2306573" y="231775"/>
                </a:lnTo>
                <a:lnTo>
                  <a:pt x="6350" y="231775"/>
                </a:lnTo>
                <a:lnTo>
                  <a:pt x="6350" y="4572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2514345" y="3133089"/>
            <a:ext cx="2314575" cy="1093851"/>
          </a:xfrm>
          <a:custGeom>
            <a:avLst/>
            <a:gdLst>
              <a:gd name="connsiteX0" fmla="*/ 6350 w 2314575"/>
              <a:gd name="connsiteY0" fmla="*/ 6350 h 1093851"/>
              <a:gd name="connsiteX1" fmla="*/ 6350 w 2314575"/>
              <a:gd name="connsiteY1" fmla="*/ 546862 h 1093851"/>
              <a:gd name="connsiteX2" fmla="*/ 2308225 w 2314575"/>
              <a:gd name="connsiteY2" fmla="*/ 546862 h 1093851"/>
              <a:gd name="connsiteX3" fmla="*/ 2308225 w 2314575"/>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2314575" h="1093851">
                <a:moveTo>
                  <a:pt x="6350" y="6350"/>
                </a:moveTo>
                <a:lnTo>
                  <a:pt x="6350" y="546862"/>
                </a:lnTo>
                <a:lnTo>
                  <a:pt x="2308225" y="546862"/>
                </a:lnTo>
                <a:lnTo>
                  <a:pt x="2308225"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3668014" y="3133089"/>
            <a:ext cx="1160398" cy="1093851"/>
          </a:xfrm>
          <a:custGeom>
            <a:avLst/>
            <a:gdLst>
              <a:gd name="connsiteX0" fmla="*/ 6350 w 1160398"/>
              <a:gd name="connsiteY0" fmla="*/ 6350 h 1093851"/>
              <a:gd name="connsiteX1" fmla="*/ 6350 w 1160398"/>
              <a:gd name="connsiteY1" fmla="*/ 546862 h 1093851"/>
              <a:gd name="connsiteX2" fmla="*/ 1154048 w 1160398"/>
              <a:gd name="connsiteY2" fmla="*/ 546862 h 1093851"/>
              <a:gd name="connsiteX3" fmla="*/ 1154048 w 1160398"/>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1160398" h="1093851">
                <a:moveTo>
                  <a:pt x="6350" y="6350"/>
                </a:moveTo>
                <a:lnTo>
                  <a:pt x="6350" y="546862"/>
                </a:lnTo>
                <a:lnTo>
                  <a:pt x="1154048" y="546862"/>
                </a:lnTo>
                <a:lnTo>
                  <a:pt x="1154048"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4817109" y="3133089"/>
            <a:ext cx="17526" cy="1093724"/>
          </a:xfrm>
          <a:custGeom>
            <a:avLst/>
            <a:gdLst>
              <a:gd name="connsiteX0" fmla="*/ 11176 w 17526"/>
              <a:gd name="connsiteY0" fmla="*/ 6350 h 1093724"/>
              <a:gd name="connsiteX1" fmla="*/ 11176 w 17526"/>
              <a:gd name="connsiteY1" fmla="*/ 546862 h 1093724"/>
              <a:gd name="connsiteX2" fmla="*/ 6350 w 17526"/>
              <a:gd name="connsiteY2" fmla="*/ 546862 h 1093724"/>
              <a:gd name="connsiteX3" fmla="*/ 6350 w 17526"/>
              <a:gd name="connsiteY3" fmla="*/ 1087374 h 1093724"/>
            </a:gdLst>
            <a:ahLst/>
            <a:cxnLst>
              <a:cxn ang="0">
                <a:pos x="connsiteX0" y="connsiteY0"/>
              </a:cxn>
              <a:cxn ang="1">
                <a:pos x="connsiteX1" y="connsiteY1"/>
              </a:cxn>
              <a:cxn ang="2">
                <a:pos x="connsiteX2" y="connsiteY2"/>
              </a:cxn>
              <a:cxn ang="3">
                <a:pos x="connsiteX3" y="connsiteY3"/>
              </a:cxn>
            </a:cxnLst>
            <a:rect l="l" t="t" r="r" b="b"/>
            <a:pathLst>
              <a:path w="17526" h="1093724">
                <a:moveTo>
                  <a:pt x="11176" y="6350"/>
                </a:moveTo>
                <a:lnTo>
                  <a:pt x="11176" y="546862"/>
                </a:lnTo>
                <a:lnTo>
                  <a:pt x="6350" y="546862"/>
                </a:lnTo>
                <a:lnTo>
                  <a:pt x="6350" y="108737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4817109" y="3133089"/>
            <a:ext cx="1096899" cy="1093851"/>
          </a:xfrm>
          <a:custGeom>
            <a:avLst/>
            <a:gdLst>
              <a:gd name="connsiteX0" fmla="*/ 1090549 w 1096899"/>
              <a:gd name="connsiteY0" fmla="*/ 6350 h 1093851"/>
              <a:gd name="connsiteX1" fmla="*/ 1090549 w 1096899"/>
              <a:gd name="connsiteY1" fmla="*/ 546862 h 1093851"/>
              <a:gd name="connsiteX2" fmla="*/ 6350 w 1096899"/>
              <a:gd name="connsiteY2" fmla="*/ 546862 h 1093851"/>
              <a:gd name="connsiteX3" fmla="*/ 6350 w 1096899"/>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1096899" h="1093851">
                <a:moveTo>
                  <a:pt x="1090549" y="6350"/>
                </a:moveTo>
                <a:lnTo>
                  <a:pt x="1090549" y="546862"/>
                </a:lnTo>
                <a:lnTo>
                  <a:pt x="6350" y="546862"/>
                </a:lnTo>
                <a:lnTo>
                  <a:pt x="6350"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4817109" y="3133089"/>
            <a:ext cx="2105025" cy="1093851"/>
          </a:xfrm>
          <a:custGeom>
            <a:avLst/>
            <a:gdLst>
              <a:gd name="connsiteX0" fmla="*/ 2098675 w 2105025"/>
              <a:gd name="connsiteY0" fmla="*/ 6350 h 1093851"/>
              <a:gd name="connsiteX1" fmla="*/ 2098675 w 2105025"/>
              <a:gd name="connsiteY1" fmla="*/ 546862 h 1093851"/>
              <a:gd name="connsiteX2" fmla="*/ 6350 w 2105025"/>
              <a:gd name="connsiteY2" fmla="*/ 546862 h 1093851"/>
              <a:gd name="connsiteX3" fmla="*/ 6350 w 2105025"/>
              <a:gd name="connsiteY3" fmla="*/ 1087500 h 1093851"/>
            </a:gdLst>
            <a:ahLst/>
            <a:cxnLst>
              <a:cxn ang="0">
                <a:pos x="connsiteX0" y="connsiteY0"/>
              </a:cxn>
              <a:cxn ang="1">
                <a:pos x="connsiteX1" y="connsiteY1"/>
              </a:cxn>
              <a:cxn ang="2">
                <a:pos x="connsiteX2" y="connsiteY2"/>
              </a:cxn>
              <a:cxn ang="3">
                <a:pos x="connsiteX3" y="connsiteY3"/>
              </a:cxn>
            </a:cxnLst>
            <a:rect l="l" t="t" r="r" b="b"/>
            <a:pathLst>
              <a:path w="2105025" h="1093851">
                <a:moveTo>
                  <a:pt x="2098675" y="6350"/>
                </a:moveTo>
                <a:lnTo>
                  <a:pt x="2098675" y="546862"/>
                </a:lnTo>
                <a:lnTo>
                  <a:pt x="6350" y="546862"/>
                </a:lnTo>
                <a:lnTo>
                  <a:pt x="6350" y="10875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4817109" y="3674109"/>
            <a:ext cx="2100198" cy="554101"/>
          </a:xfrm>
          <a:custGeom>
            <a:avLst/>
            <a:gdLst>
              <a:gd name="connsiteX0" fmla="*/ 2093848 w 2100198"/>
              <a:gd name="connsiteY0" fmla="*/ 6350 h 554101"/>
              <a:gd name="connsiteX1" fmla="*/ 6350 w 2100198"/>
              <a:gd name="connsiteY1" fmla="*/ 6350 h 554101"/>
              <a:gd name="connsiteX2" fmla="*/ 6350 w 2100198"/>
              <a:gd name="connsiteY2" fmla="*/ 547751 h 554101"/>
            </a:gdLst>
            <a:ahLst/>
            <a:cxnLst>
              <a:cxn ang="0">
                <a:pos x="connsiteX0" y="connsiteY0"/>
              </a:cxn>
              <a:cxn ang="1">
                <a:pos x="connsiteX1" y="connsiteY1"/>
              </a:cxn>
              <a:cxn ang="2">
                <a:pos x="connsiteX2" y="connsiteY2"/>
              </a:cxn>
            </a:cxnLst>
            <a:rect l="l" t="t" r="r" b="b"/>
            <a:pathLst>
              <a:path w="2100198" h="554101">
                <a:moveTo>
                  <a:pt x="2093848" y="6350"/>
                </a:moveTo>
                <a:lnTo>
                  <a:pt x="6350" y="6350"/>
                </a:lnTo>
                <a:lnTo>
                  <a:pt x="6350" y="54775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0" name="Freeform 3"/>
          <p:cNvSpPr/>
          <p:nvPr/>
        </p:nvSpPr>
        <p:spPr>
          <a:xfrm>
            <a:off x="4817109" y="4501641"/>
            <a:ext cx="21844" cy="374650"/>
          </a:xfrm>
          <a:custGeom>
            <a:avLst/>
            <a:gdLst>
              <a:gd name="connsiteX0" fmla="*/ 6350 w 21844"/>
              <a:gd name="connsiteY0" fmla="*/ 6350 h 374650"/>
              <a:gd name="connsiteX1" fmla="*/ 6350 w 21844"/>
              <a:gd name="connsiteY1" fmla="*/ 368300 h 374650"/>
            </a:gdLst>
            <a:ahLst/>
            <a:cxnLst>
              <a:cxn ang="0">
                <a:pos x="connsiteX0" y="connsiteY0"/>
              </a:cxn>
              <a:cxn ang="1">
                <a:pos x="connsiteX1" y="connsiteY1"/>
              </a:cxn>
            </a:cxnLst>
            <a:rect l="l" t="t" r="r" b="b"/>
            <a:pathLst>
              <a:path w="21844" h="374650">
                <a:moveTo>
                  <a:pt x="6350" y="6350"/>
                </a:moveTo>
                <a:lnTo>
                  <a:pt x="6350" y="36830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6431280" y="4209288"/>
            <a:ext cx="1176528" cy="312419"/>
          </a:xfrm>
          <a:custGeom>
            <a:avLst/>
            <a:gdLst>
              <a:gd name="connsiteX0" fmla="*/ 12953 w 1176528"/>
              <a:gd name="connsiteY0" fmla="*/ 299465 h 312419"/>
              <a:gd name="connsiteX1" fmla="*/ 1163573 w 1176528"/>
              <a:gd name="connsiteY1" fmla="*/ 299465 h 312419"/>
              <a:gd name="connsiteX2" fmla="*/ 1163573 w 1176528"/>
              <a:gd name="connsiteY2" fmla="*/ 12953 h 312419"/>
              <a:gd name="connsiteX3" fmla="*/ 12953 w 1176528"/>
              <a:gd name="connsiteY3" fmla="*/ 12953 h 312419"/>
              <a:gd name="connsiteX4" fmla="*/ 12953 w 1176528"/>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6528" h="312419">
                <a:moveTo>
                  <a:pt x="12953" y="299465"/>
                </a:moveTo>
                <a:lnTo>
                  <a:pt x="1163573" y="299465"/>
                </a:lnTo>
                <a:lnTo>
                  <a:pt x="1163573"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5297170" y="4359909"/>
            <a:ext cx="1139825" cy="21844"/>
          </a:xfrm>
          <a:custGeom>
            <a:avLst/>
            <a:gdLst>
              <a:gd name="connsiteX0" fmla="*/ 6350 w 1139825"/>
              <a:gd name="connsiteY0" fmla="*/ 6350 h 21844"/>
              <a:gd name="connsiteX1" fmla="*/ 1133475 w 1139825"/>
              <a:gd name="connsiteY1" fmla="*/ 6350 h 21844"/>
            </a:gdLst>
            <a:ahLst/>
            <a:cxnLst>
              <a:cxn ang="0">
                <a:pos x="connsiteX0" y="connsiteY0"/>
              </a:cxn>
              <a:cxn ang="1">
                <a:pos x="connsiteX1" y="connsiteY1"/>
              </a:cxn>
            </a:cxnLst>
            <a:rect l="l" t="t" r="r" b="b"/>
            <a:pathLst>
              <a:path w="1139825" h="21844">
                <a:moveTo>
                  <a:pt x="6350" y="6350"/>
                </a:moveTo>
                <a:lnTo>
                  <a:pt x="113347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6431280" y="4856988"/>
            <a:ext cx="1176528" cy="313944"/>
          </a:xfrm>
          <a:custGeom>
            <a:avLst/>
            <a:gdLst>
              <a:gd name="connsiteX0" fmla="*/ 12953 w 1176528"/>
              <a:gd name="connsiteY0" fmla="*/ 300990 h 313944"/>
              <a:gd name="connsiteX1" fmla="*/ 1163573 w 1176528"/>
              <a:gd name="connsiteY1" fmla="*/ 300990 h 313944"/>
              <a:gd name="connsiteX2" fmla="*/ 1163573 w 1176528"/>
              <a:gd name="connsiteY2" fmla="*/ 12953 h 313944"/>
              <a:gd name="connsiteX3" fmla="*/ 12953 w 1176528"/>
              <a:gd name="connsiteY3" fmla="*/ 12953 h 313944"/>
              <a:gd name="connsiteX4" fmla="*/ 12953 w 1176528"/>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76528" h="313944">
                <a:moveTo>
                  <a:pt x="12953" y="300990"/>
                </a:moveTo>
                <a:lnTo>
                  <a:pt x="1163573" y="300990"/>
                </a:lnTo>
                <a:lnTo>
                  <a:pt x="1163573" y="12953"/>
                </a:lnTo>
                <a:lnTo>
                  <a:pt x="12953" y="12953"/>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5297170" y="5007609"/>
            <a:ext cx="1139825" cy="21844"/>
          </a:xfrm>
          <a:custGeom>
            <a:avLst/>
            <a:gdLst>
              <a:gd name="connsiteX0" fmla="*/ 6350 w 1139825"/>
              <a:gd name="connsiteY0" fmla="*/ 8001 h 21844"/>
              <a:gd name="connsiteX1" fmla="*/ 1133475 w 1139825"/>
              <a:gd name="connsiteY1" fmla="*/ 6350 h 21844"/>
            </a:gdLst>
            <a:ahLst/>
            <a:cxnLst>
              <a:cxn ang="0">
                <a:pos x="connsiteX0" y="connsiteY0"/>
              </a:cxn>
              <a:cxn ang="1">
                <a:pos x="connsiteX1" y="connsiteY1"/>
              </a:cxn>
            </a:cxnLst>
            <a:rect l="l" t="t" r="r" b="b"/>
            <a:pathLst>
              <a:path w="1139825" h="21844">
                <a:moveTo>
                  <a:pt x="6350" y="8001"/>
                </a:moveTo>
                <a:lnTo>
                  <a:pt x="113347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2403094" y="5150865"/>
            <a:ext cx="2425700" cy="588962"/>
          </a:xfrm>
          <a:custGeom>
            <a:avLst/>
            <a:gdLst>
              <a:gd name="connsiteX0" fmla="*/ 2419350 w 2425700"/>
              <a:gd name="connsiteY0" fmla="*/ 6350 h 588962"/>
              <a:gd name="connsiteX1" fmla="*/ 2419350 w 2425700"/>
              <a:gd name="connsiteY1" fmla="*/ 294513 h 588962"/>
              <a:gd name="connsiteX2" fmla="*/ 6350 w 2425700"/>
              <a:gd name="connsiteY2" fmla="*/ 294513 h 588962"/>
              <a:gd name="connsiteX3" fmla="*/ 6350 w 2425700"/>
              <a:gd name="connsiteY3" fmla="*/ 582612 h 588962"/>
            </a:gdLst>
            <a:ahLst/>
            <a:cxnLst>
              <a:cxn ang="0">
                <a:pos x="connsiteX0" y="connsiteY0"/>
              </a:cxn>
              <a:cxn ang="1">
                <a:pos x="connsiteX1" y="connsiteY1"/>
              </a:cxn>
              <a:cxn ang="2">
                <a:pos x="connsiteX2" y="connsiteY2"/>
              </a:cxn>
              <a:cxn ang="3">
                <a:pos x="connsiteX3" y="connsiteY3"/>
              </a:cxn>
            </a:cxnLst>
            <a:rect l="l" t="t" r="r" b="b"/>
            <a:pathLst>
              <a:path w="2425700" h="588962">
                <a:moveTo>
                  <a:pt x="2419350" y="6350"/>
                </a:moveTo>
                <a:lnTo>
                  <a:pt x="2419350" y="294513"/>
                </a:lnTo>
                <a:lnTo>
                  <a:pt x="6350" y="294513"/>
                </a:lnTo>
                <a:lnTo>
                  <a:pt x="6350" y="58261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6" name="Freeform 3"/>
          <p:cNvSpPr/>
          <p:nvPr/>
        </p:nvSpPr>
        <p:spPr>
          <a:xfrm>
            <a:off x="3411982" y="5150865"/>
            <a:ext cx="1417573" cy="588962"/>
          </a:xfrm>
          <a:custGeom>
            <a:avLst/>
            <a:gdLst>
              <a:gd name="connsiteX0" fmla="*/ 1411223 w 1417573"/>
              <a:gd name="connsiteY0" fmla="*/ 6350 h 588962"/>
              <a:gd name="connsiteX1" fmla="*/ 1411223 w 1417573"/>
              <a:gd name="connsiteY1" fmla="*/ 294513 h 588962"/>
              <a:gd name="connsiteX2" fmla="*/ 6350 w 1417573"/>
              <a:gd name="connsiteY2" fmla="*/ 294513 h 588962"/>
              <a:gd name="connsiteX3" fmla="*/ 6350 w 1417573"/>
              <a:gd name="connsiteY3" fmla="*/ 582612 h 588962"/>
            </a:gdLst>
            <a:ahLst/>
            <a:cxnLst>
              <a:cxn ang="0">
                <a:pos x="connsiteX0" y="connsiteY0"/>
              </a:cxn>
              <a:cxn ang="1">
                <a:pos x="connsiteX1" y="connsiteY1"/>
              </a:cxn>
              <a:cxn ang="2">
                <a:pos x="connsiteX2" y="connsiteY2"/>
              </a:cxn>
              <a:cxn ang="3">
                <a:pos x="connsiteX3" y="connsiteY3"/>
              </a:cxn>
            </a:cxnLst>
            <a:rect l="l" t="t" r="r" b="b"/>
            <a:pathLst>
              <a:path w="1417573" h="588962">
                <a:moveTo>
                  <a:pt x="1411223" y="6350"/>
                </a:moveTo>
                <a:lnTo>
                  <a:pt x="1411223" y="294513"/>
                </a:lnTo>
                <a:lnTo>
                  <a:pt x="6350" y="294513"/>
                </a:lnTo>
                <a:lnTo>
                  <a:pt x="6350" y="58261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7" name="Freeform 3"/>
          <p:cNvSpPr/>
          <p:nvPr/>
        </p:nvSpPr>
        <p:spPr>
          <a:xfrm>
            <a:off x="4564126" y="5150865"/>
            <a:ext cx="265048" cy="587375"/>
          </a:xfrm>
          <a:custGeom>
            <a:avLst/>
            <a:gdLst>
              <a:gd name="connsiteX0" fmla="*/ 258698 w 265048"/>
              <a:gd name="connsiteY0" fmla="*/ 6350 h 587375"/>
              <a:gd name="connsiteX1" fmla="*/ 258698 w 265048"/>
              <a:gd name="connsiteY1" fmla="*/ 293624 h 587375"/>
              <a:gd name="connsiteX2" fmla="*/ 6350 w 265048"/>
              <a:gd name="connsiteY2" fmla="*/ 293624 h 587375"/>
              <a:gd name="connsiteX3" fmla="*/ 6350 w 265048"/>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265048" h="587375">
                <a:moveTo>
                  <a:pt x="258698" y="6350"/>
                </a:moveTo>
                <a:lnTo>
                  <a:pt x="258698" y="293624"/>
                </a:lnTo>
                <a:lnTo>
                  <a:pt x="6350" y="293624"/>
                </a:lnTo>
                <a:lnTo>
                  <a:pt x="6350"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4817109" y="5150865"/>
            <a:ext cx="912876" cy="587375"/>
          </a:xfrm>
          <a:custGeom>
            <a:avLst/>
            <a:gdLst>
              <a:gd name="connsiteX0" fmla="*/ 6350 w 912876"/>
              <a:gd name="connsiteY0" fmla="*/ 6350 h 587375"/>
              <a:gd name="connsiteX1" fmla="*/ 6350 w 912876"/>
              <a:gd name="connsiteY1" fmla="*/ 293624 h 587375"/>
              <a:gd name="connsiteX2" fmla="*/ 906526 w 912876"/>
              <a:gd name="connsiteY2" fmla="*/ 293624 h 587375"/>
              <a:gd name="connsiteX3" fmla="*/ 906526 w 912876"/>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912876" h="587375">
                <a:moveTo>
                  <a:pt x="6350" y="6350"/>
                </a:moveTo>
                <a:lnTo>
                  <a:pt x="6350" y="293624"/>
                </a:lnTo>
                <a:lnTo>
                  <a:pt x="906526" y="293624"/>
                </a:lnTo>
                <a:lnTo>
                  <a:pt x="906526"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9" name="Freeform 3"/>
          <p:cNvSpPr/>
          <p:nvPr/>
        </p:nvSpPr>
        <p:spPr>
          <a:xfrm>
            <a:off x="4817109" y="5150865"/>
            <a:ext cx="1920875" cy="587375"/>
          </a:xfrm>
          <a:custGeom>
            <a:avLst/>
            <a:gdLst>
              <a:gd name="connsiteX0" fmla="*/ 6350 w 1920875"/>
              <a:gd name="connsiteY0" fmla="*/ 6350 h 587375"/>
              <a:gd name="connsiteX1" fmla="*/ 6350 w 1920875"/>
              <a:gd name="connsiteY1" fmla="*/ 293751 h 587375"/>
              <a:gd name="connsiteX2" fmla="*/ 1914525 w 1920875"/>
              <a:gd name="connsiteY2" fmla="*/ 293751 h 587375"/>
              <a:gd name="connsiteX3" fmla="*/ 1914525 w 1920875"/>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1920875" h="587375">
                <a:moveTo>
                  <a:pt x="6350" y="6350"/>
                </a:moveTo>
                <a:lnTo>
                  <a:pt x="6350" y="293751"/>
                </a:lnTo>
                <a:lnTo>
                  <a:pt x="1914525" y="293751"/>
                </a:lnTo>
                <a:lnTo>
                  <a:pt x="1914525"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0" name="Freeform 3"/>
          <p:cNvSpPr/>
          <p:nvPr/>
        </p:nvSpPr>
        <p:spPr>
          <a:xfrm>
            <a:off x="4817109" y="5150865"/>
            <a:ext cx="2928873" cy="587375"/>
          </a:xfrm>
          <a:custGeom>
            <a:avLst/>
            <a:gdLst>
              <a:gd name="connsiteX0" fmla="*/ 6350 w 2928873"/>
              <a:gd name="connsiteY0" fmla="*/ 6350 h 587375"/>
              <a:gd name="connsiteX1" fmla="*/ 6350 w 2928873"/>
              <a:gd name="connsiteY1" fmla="*/ 293751 h 587375"/>
              <a:gd name="connsiteX2" fmla="*/ 2922523 w 2928873"/>
              <a:gd name="connsiteY2" fmla="*/ 293751 h 587375"/>
              <a:gd name="connsiteX3" fmla="*/ 2922523 w 2928873"/>
              <a:gd name="connsiteY3" fmla="*/ 581025 h 587375"/>
            </a:gdLst>
            <a:ahLst/>
            <a:cxnLst>
              <a:cxn ang="0">
                <a:pos x="connsiteX0" y="connsiteY0"/>
              </a:cxn>
              <a:cxn ang="1">
                <a:pos x="connsiteX1" y="connsiteY1"/>
              </a:cxn>
              <a:cxn ang="2">
                <a:pos x="connsiteX2" y="connsiteY2"/>
              </a:cxn>
              <a:cxn ang="3">
                <a:pos x="connsiteX3" y="connsiteY3"/>
              </a:cxn>
            </a:cxnLst>
            <a:rect l="l" t="t" r="r" b="b"/>
            <a:pathLst>
              <a:path w="2928873" h="587375">
                <a:moveTo>
                  <a:pt x="6350" y="6350"/>
                </a:moveTo>
                <a:lnTo>
                  <a:pt x="6350" y="293751"/>
                </a:lnTo>
                <a:lnTo>
                  <a:pt x="2922523" y="293751"/>
                </a:lnTo>
                <a:lnTo>
                  <a:pt x="2922523" y="581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4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395536" y="548680"/>
            <a:ext cx="8142037"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(2/8)-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 Packing/Testing</a:t>
            </a:r>
          </a:p>
        </p:txBody>
      </p:sp>
      <p:sp>
        <p:nvSpPr>
          <p:cNvPr id="1042" name="TextBox 1"/>
          <p:cNvSpPr txBox="1"/>
          <p:nvPr/>
        </p:nvSpPr>
        <p:spPr>
          <a:xfrm>
            <a:off x="467544" y="2780928"/>
            <a:ext cx="1433726" cy="687368"/>
          </a:xfrm>
          <a:prstGeom prst="rect">
            <a:avLst/>
          </a:prstGeom>
          <a:noFill/>
        </p:spPr>
        <p:txBody>
          <a:bodyPr wrap="none" lIns="0" tIns="0" rIns="0" rtlCol="0">
            <a:spAutoFit/>
          </a:bodyPr>
          <a:lstStyle/>
          <a:p>
            <a:pPr>
              <a:lnSpc>
                <a:spcPts val="2500"/>
              </a:lnSpc>
              <a:tabLst/>
            </a:pPr>
            <a:r>
              <a:rPr lang="en-US" altLang="zh-CN" b="1" dirty="0" smtClean="0">
                <a:solidFill>
                  <a:srgbClr val="000099"/>
                </a:solidFill>
                <a:latin typeface="Times New Roman" pitchFamily="18" charset="0"/>
                <a:cs typeface="Times New Roman" pitchFamily="18" charset="0"/>
              </a:rPr>
              <a:t>IC</a:t>
            </a:r>
            <a:r>
              <a:rPr lang="en-US" altLang="zh-CN" b="1" dirty="0" smtClean="0">
                <a:solidFill>
                  <a:srgbClr val="000099"/>
                </a:solidFill>
                <a:latin typeface="Segoe UI" pitchFamily="18" charset="0"/>
                <a:cs typeface="Segoe UI" pitchFamily="18" charset="0"/>
              </a:rPr>
              <a:t> Packaging</a:t>
            </a:r>
          </a:p>
          <a:p>
            <a:pPr>
              <a:lnSpc>
                <a:spcPts val="2500"/>
              </a:lnSpc>
              <a:tabLst/>
            </a:pPr>
            <a:r>
              <a:rPr lang="en-US" altLang="zh-CN" b="1" dirty="0" smtClean="0">
                <a:solidFill>
                  <a:srgbClr val="000099"/>
                </a:solidFill>
                <a:latin typeface="Segoe UI" pitchFamily="18" charset="0"/>
                <a:cs typeface="Segoe UI" pitchFamily="18" charset="0"/>
              </a:rPr>
              <a:t>Material</a:t>
            </a:r>
          </a:p>
        </p:txBody>
      </p:sp>
      <p:sp>
        <p:nvSpPr>
          <p:cNvPr id="1043" name="TextBox 1"/>
          <p:cNvSpPr txBox="1"/>
          <p:nvPr/>
        </p:nvSpPr>
        <p:spPr>
          <a:xfrm>
            <a:off x="622300" y="1600200"/>
            <a:ext cx="1207062" cy="674544"/>
          </a:xfrm>
          <a:prstGeom prst="rect">
            <a:avLst/>
          </a:prstGeom>
          <a:noFill/>
        </p:spPr>
        <p:txBody>
          <a:bodyPr wrap="none" lIns="0" tIns="0" rIns="0" rtlCol="0">
            <a:spAutoFit/>
          </a:bodyPr>
          <a:lstStyle/>
          <a:p>
            <a:pPr>
              <a:lnSpc>
                <a:spcPts val="2500"/>
              </a:lnSpc>
              <a:tabLst/>
            </a:pPr>
            <a:r>
              <a:rPr lang="en-US" altLang="zh-CN" sz="2004" b="1" dirty="0" smtClean="0">
                <a:solidFill>
                  <a:srgbClr val="000099"/>
                </a:solidFill>
                <a:latin typeface="Times New Roman" pitchFamily="18" charset="0"/>
                <a:cs typeface="Times New Roman" pitchFamily="18" charset="0"/>
              </a:rPr>
              <a:t>IC</a:t>
            </a:r>
            <a:r>
              <a:rPr lang="en-US" altLang="zh-CN" sz="2004" b="1" dirty="0" smtClean="0">
                <a:solidFill>
                  <a:srgbClr val="000099"/>
                </a:solidFill>
                <a:latin typeface="Segoe UI" pitchFamily="18" charset="0"/>
                <a:cs typeface="Segoe UI" pitchFamily="18" charset="0"/>
              </a:rPr>
              <a:t> Design</a:t>
            </a:r>
          </a:p>
          <a:p>
            <a:pPr>
              <a:lnSpc>
                <a:spcPts val="2400"/>
              </a:lnSpc>
              <a:tabLst/>
            </a:pPr>
            <a:r>
              <a:rPr lang="en-US" altLang="zh-CN" sz="2006" b="1" dirty="0" smtClean="0">
                <a:solidFill>
                  <a:srgbClr val="000099"/>
                </a:solidFill>
                <a:latin typeface="Times New Roman" pitchFamily="18" charset="0"/>
                <a:cs typeface="Times New Roman" pitchFamily="18" charset="0"/>
              </a:rPr>
              <a:t>IC</a:t>
            </a:r>
            <a:r>
              <a:rPr lang="en-US" altLang="zh-CN" sz="2006" b="1" dirty="0" smtClean="0">
                <a:solidFill>
                  <a:srgbClr val="000099"/>
                </a:solidFill>
                <a:latin typeface="Segoe UI" pitchFamily="18" charset="0"/>
                <a:cs typeface="Segoe UI" pitchFamily="18" charset="0"/>
              </a:rPr>
              <a:t> Manuf.</a:t>
            </a:r>
          </a:p>
        </p:txBody>
      </p:sp>
      <p:sp>
        <p:nvSpPr>
          <p:cNvPr id="1044" name="TextBox 1"/>
          <p:cNvSpPr txBox="1"/>
          <p:nvPr/>
        </p:nvSpPr>
        <p:spPr>
          <a:xfrm>
            <a:off x="323528" y="5589240"/>
            <a:ext cx="1376082" cy="636072"/>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Downstream</a:t>
            </a:r>
          </a:p>
          <a:p>
            <a:pPr>
              <a:lnSpc>
                <a:spcPts val="2300"/>
              </a:lnSpc>
              <a:tabLst/>
            </a:pPr>
            <a:r>
              <a:rPr lang="en-US" altLang="zh-CN" b="1" dirty="0" smtClean="0">
                <a:solidFill>
                  <a:srgbClr val="000099"/>
                </a:solidFill>
                <a:latin typeface="Segoe UI" pitchFamily="18" charset="0"/>
                <a:cs typeface="Segoe UI" pitchFamily="18" charset="0"/>
              </a:rPr>
              <a:t>Application</a:t>
            </a:r>
          </a:p>
        </p:txBody>
      </p:sp>
      <p:sp>
        <p:nvSpPr>
          <p:cNvPr id="1045" name="TextBox 1"/>
          <p:cNvSpPr txBox="1"/>
          <p:nvPr/>
        </p:nvSpPr>
        <p:spPr>
          <a:xfrm>
            <a:off x="467544" y="4293096"/>
            <a:ext cx="1468992" cy="687368"/>
          </a:xfrm>
          <a:prstGeom prst="rect">
            <a:avLst/>
          </a:prstGeom>
          <a:noFill/>
        </p:spPr>
        <p:txBody>
          <a:bodyPr wrap="none" lIns="0" tIns="0" rIns="0" rtlCol="0">
            <a:spAutoFit/>
          </a:bodyPr>
          <a:lstStyle/>
          <a:p>
            <a:pPr>
              <a:lnSpc>
                <a:spcPts val="2500"/>
              </a:lnSpc>
              <a:tabLst/>
            </a:pPr>
            <a:r>
              <a:rPr lang="en-US" altLang="zh-CN" b="1" dirty="0" smtClean="0">
                <a:solidFill>
                  <a:srgbClr val="000099"/>
                </a:solidFill>
                <a:latin typeface="Times New Roman" pitchFamily="18" charset="0"/>
                <a:cs typeface="Times New Roman" pitchFamily="18" charset="0"/>
              </a:rPr>
              <a:t>IC</a:t>
            </a:r>
            <a:r>
              <a:rPr lang="en-US" altLang="zh-CN" b="1" dirty="0" smtClean="0">
                <a:solidFill>
                  <a:srgbClr val="000099"/>
                </a:solidFill>
                <a:latin typeface="Segoe UI" pitchFamily="18" charset="0"/>
                <a:cs typeface="Segoe UI" pitchFamily="18" charset="0"/>
              </a:rPr>
              <a:t> Packaging</a:t>
            </a:r>
          </a:p>
          <a:p>
            <a:pPr>
              <a:lnSpc>
                <a:spcPts val="2500"/>
              </a:lnSpc>
              <a:tabLst/>
            </a:pPr>
            <a:r>
              <a:rPr lang="en-US" altLang="zh-CN" b="1" dirty="0" smtClean="0">
                <a:solidFill>
                  <a:srgbClr val="000099"/>
                </a:solidFill>
                <a:latin typeface="Segoe UI" pitchFamily="18" charset="0"/>
                <a:cs typeface="Segoe UI" pitchFamily="18" charset="0"/>
              </a:rPr>
              <a:t>and Testing</a:t>
            </a:r>
          </a:p>
        </p:txBody>
      </p:sp>
      <p:sp>
        <p:nvSpPr>
          <p:cNvPr id="1046" name="TextBox 1"/>
          <p:cNvSpPr txBox="1"/>
          <p:nvPr/>
        </p:nvSpPr>
        <p:spPr>
          <a:xfrm>
            <a:off x="4355976" y="1556792"/>
            <a:ext cx="961225" cy="879728"/>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Design</a:t>
            </a:r>
          </a:p>
          <a:p>
            <a:pPr>
              <a:lnSpc>
                <a:spcPts val="1000"/>
              </a:lnSpc>
            </a:pPr>
            <a:endParaRPr lang="en-US" altLang="zh-CN" dirty="0" smtClean="0"/>
          </a:p>
          <a:p>
            <a:pPr>
              <a:lnSpc>
                <a:spcPts val="1000"/>
              </a:lnSpc>
            </a:pPr>
            <a:endParaRPr lang="en-US" altLang="zh-CN" dirty="0" smtClean="0"/>
          </a:p>
          <a:p>
            <a:pPr>
              <a:lnSpc>
                <a:spcPts val="2500"/>
              </a:lnSpc>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Manuf.</a:t>
            </a:r>
          </a:p>
        </p:txBody>
      </p:sp>
      <p:sp>
        <p:nvSpPr>
          <p:cNvPr id="1047" name="TextBox 1"/>
          <p:cNvSpPr txBox="1"/>
          <p:nvPr/>
        </p:nvSpPr>
        <p:spPr>
          <a:xfrm>
            <a:off x="5448300" y="1536700"/>
            <a:ext cx="1384300" cy="8636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聯發科、聯詠、晨星、</a:t>
            </a:r>
          </a:p>
          <a:p>
            <a:pPr>
              <a:lnSpc>
                <a:spcPts val="1200"/>
              </a:lnSpc>
              <a:tabLst/>
            </a:pPr>
            <a:r>
              <a:rPr lang="en-US" altLang="zh-CN" sz="996" dirty="0" smtClean="0">
                <a:solidFill>
                  <a:srgbClr val="000000"/>
                </a:solidFill>
                <a:latin typeface="Segoe UI" pitchFamily="18" charset="0"/>
                <a:cs typeface="Segoe UI" pitchFamily="18" charset="0"/>
              </a:rPr>
              <a:t>群聯、瑞昱</a:t>
            </a:r>
            <a:r>
              <a:rPr lang="en-US" altLang="zh-CN" sz="996"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2100"/>
              </a:lnSpc>
              <a:tabLst/>
            </a:pPr>
            <a:r>
              <a:rPr lang="en-US" altLang="zh-CN" sz="996" dirty="0" smtClean="0">
                <a:solidFill>
                  <a:srgbClr val="000000"/>
                </a:solidFill>
                <a:latin typeface="Segoe UI" pitchFamily="18" charset="0"/>
                <a:cs typeface="Segoe UI" pitchFamily="18" charset="0"/>
              </a:rPr>
              <a:t>台積電、聯電、世界先進</a:t>
            </a:r>
          </a:p>
          <a:p>
            <a:pPr>
              <a:lnSpc>
                <a:spcPts val="1200"/>
              </a:lnSpc>
              <a:tabLst/>
            </a:pPr>
            <a:r>
              <a:rPr lang="en-US" altLang="zh-CN" sz="996" dirty="0" smtClean="0">
                <a:solidFill>
                  <a:srgbClr val="000000"/>
                </a:solidFill>
                <a:latin typeface="Segoe UI" pitchFamily="18" charset="0"/>
                <a:cs typeface="Segoe UI" pitchFamily="18" charset="0"/>
              </a:rPr>
              <a:t>力晶、</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南亞科技</a:t>
            </a:r>
            <a:r>
              <a:rPr lang="en-US" altLang="zh-CN" sz="996" dirty="0" smtClean="0">
                <a:solidFill>
                  <a:srgbClr val="000000"/>
                </a:solidFill>
                <a:latin typeface="Times New Roman" pitchFamily="18" charset="0"/>
                <a:cs typeface="Times New Roman" pitchFamily="18" charset="0"/>
              </a:rPr>
              <a:t>…</a:t>
            </a:r>
          </a:p>
        </p:txBody>
      </p:sp>
      <p:sp>
        <p:nvSpPr>
          <p:cNvPr id="1048" name="TextBox 1"/>
          <p:cNvSpPr txBox="1"/>
          <p:nvPr/>
        </p:nvSpPr>
        <p:spPr>
          <a:xfrm>
            <a:off x="4508500" y="4876800"/>
            <a:ext cx="973856" cy="302647"/>
          </a:xfrm>
          <a:prstGeom prst="rect">
            <a:avLst/>
          </a:prstGeom>
          <a:noFill/>
        </p:spPr>
        <p:txBody>
          <a:bodyPr wrap="none" lIns="0" tIns="0" rIns="0" rtlCol="0">
            <a:spAutoFit/>
          </a:bodyPr>
          <a:lstStyle/>
          <a:p>
            <a:pPr>
              <a:lnSpc>
                <a:spcPts val="2000"/>
              </a:lnSpc>
              <a:tabLst/>
            </a:pPr>
            <a:r>
              <a:rPr lang="en-US" altLang="zh-CN" sz="1598" b="1" dirty="0" smtClean="0">
                <a:solidFill>
                  <a:srgbClr val="000099"/>
                </a:solidFill>
                <a:latin typeface="Times New Roman" pitchFamily="18" charset="0"/>
                <a:cs typeface="Times New Roman" pitchFamily="18" charset="0"/>
              </a:rPr>
              <a:t>IC</a:t>
            </a:r>
            <a:r>
              <a:rPr lang="en-US" altLang="zh-CN" sz="1598" b="1" dirty="0" smtClean="0">
                <a:solidFill>
                  <a:srgbClr val="000099"/>
                </a:solidFill>
                <a:latin typeface="Segoe UI" pitchFamily="18" charset="0"/>
                <a:cs typeface="Segoe UI" pitchFamily="18" charset="0"/>
              </a:rPr>
              <a:t> Testing</a:t>
            </a:r>
          </a:p>
        </p:txBody>
      </p:sp>
      <p:sp>
        <p:nvSpPr>
          <p:cNvPr id="1049" name="TextBox 1"/>
          <p:cNvSpPr txBox="1"/>
          <p:nvPr/>
        </p:nvSpPr>
        <p:spPr>
          <a:xfrm>
            <a:off x="1763688" y="2924944"/>
            <a:ext cx="1286442" cy="674544"/>
          </a:xfrm>
          <a:prstGeom prst="rect">
            <a:avLst/>
          </a:prstGeom>
          <a:noFill/>
        </p:spPr>
        <p:txBody>
          <a:bodyPr wrap="none" lIns="0" tIns="0" rIns="0" rtlCol="0">
            <a:spAutoFit/>
          </a:bodyPr>
          <a:lstStyle/>
          <a:p>
            <a:pPr>
              <a:lnSpc>
                <a:spcPts val="1800"/>
              </a:lnSpc>
              <a:tabLst>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Gold Wire</a:t>
            </a:r>
          </a:p>
          <a:p>
            <a:pPr>
              <a:lnSpc>
                <a:spcPts val="1800"/>
              </a:lnSpc>
              <a:tabLst>
                <a:tab pos="317500" algn="l"/>
              </a:tabLst>
            </a:pPr>
            <a:r>
              <a:rPr lang="en-US" altLang="zh-CN" sz="996" dirty="0" smtClean="0">
                <a:solidFill>
                  <a:srgbClr val="000000"/>
                </a:solidFill>
                <a:latin typeface="Segoe UI" pitchFamily="18" charset="0"/>
                <a:cs typeface="Segoe UI" pitchFamily="18" charset="0"/>
              </a:rPr>
              <a:t>致茂、</a:t>
            </a:r>
          </a:p>
          <a:p>
            <a:pPr>
              <a:lnSpc>
                <a:spcPts val="1300"/>
              </a:lnSpc>
              <a:tabLst>
                <a:tab pos="317500" algn="l"/>
              </a:tabLst>
            </a:pPr>
            <a:r>
              <a:rPr lang="en-US" altLang="zh-CN" sz="996" dirty="0" smtClean="0">
                <a:solidFill>
                  <a:srgbClr val="000000"/>
                </a:solidFill>
                <a:latin typeface="Segoe UI" pitchFamily="18" charset="0"/>
                <a:cs typeface="Segoe UI" pitchFamily="18" charset="0"/>
              </a:rPr>
              <a:t>長華電材</a:t>
            </a:r>
          </a:p>
        </p:txBody>
      </p:sp>
      <p:sp>
        <p:nvSpPr>
          <p:cNvPr id="1050" name="TextBox 1"/>
          <p:cNvSpPr txBox="1"/>
          <p:nvPr/>
        </p:nvSpPr>
        <p:spPr>
          <a:xfrm>
            <a:off x="2987824" y="2924944"/>
            <a:ext cx="1351332" cy="1803058"/>
          </a:xfrm>
          <a:prstGeom prst="rect">
            <a:avLst/>
          </a:prstGeom>
          <a:noFill/>
        </p:spPr>
        <p:txBody>
          <a:bodyPr wrap="none" lIns="0" tIns="0" rIns="0" rtlCol="0">
            <a:spAutoFit/>
          </a:bodyPr>
          <a:lstStyle/>
          <a:p>
            <a:pPr>
              <a:lnSpc>
                <a:spcPts val="1800"/>
              </a:lnSpc>
              <a:tabLst>
                <a:tab pos="88900" algn="l"/>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lead frame</a:t>
            </a:r>
          </a:p>
          <a:p>
            <a:pPr>
              <a:lnSpc>
                <a:spcPts val="1600"/>
              </a:lnSpc>
              <a:tabLst>
                <a:tab pos="889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長華電材、</a:t>
            </a:r>
          </a:p>
          <a:p>
            <a:pPr>
              <a:lnSpc>
                <a:spcPts val="1300"/>
              </a:lnSpc>
              <a:tabLst>
                <a:tab pos="889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復盛、順德</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000"/>
              </a:lnSpc>
              <a:tabLst>
                <a:tab pos="88900" algn="l"/>
                <a:tab pos="317500" algn="l"/>
              </a:tabLst>
            </a:pPr>
            <a:r>
              <a:rPr lang="en-US" altLang="zh-CN" sz="996" dirty="0" smtClean="0">
                <a:solidFill>
                  <a:srgbClr val="000000"/>
                </a:solidFill>
                <a:latin typeface="Segoe UI" pitchFamily="18" charset="0"/>
                <a:cs typeface="Segoe UI" pitchFamily="18" charset="0"/>
              </a:rPr>
              <a:t>ASE, SPIL, </a:t>
            </a:r>
            <a:r>
              <a:rPr lang="en-US" altLang="zh-CN" sz="996" dirty="0" err="1" smtClean="0">
                <a:solidFill>
                  <a:srgbClr val="000000"/>
                </a:solidFill>
                <a:latin typeface="Segoe UI" pitchFamily="18" charset="0"/>
                <a:cs typeface="Segoe UI" pitchFamily="18" charset="0"/>
              </a:rPr>
              <a:t>ChipMos</a:t>
            </a:r>
            <a:endParaRPr lang="en-US" altLang="zh-CN" sz="996" dirty="0" smtClean="0">
              <a:solidFill>
                <a:srgbClr val="000000"/>
              </a:solidFill>
              <a:latin typeface="Segoe UI" pitchFamily="18" charset="0"/>
              <a:cs typeface="Segoe UI" pitchFamily="18" charset="0"/>
            </a:endParaRPr>
          </a:p>
          <a:p>
            <a:pPr>
              <a:lnSpc>
                <a:spcPts val="2000"/>
              </a:lnSpc>
              <a:tabLst>
                <a:tab pos="88900" algn="l"/>
                <a:tab pos="317500" algn="l"/>
              </a:tabLst>
            </a:pPr>
            <a:r>
              <a:rPr lang="en-US" altLang="zh-CN" sz="996" dirty="0" err="1" smtClean="0">
                <a:solidFill>
                  <a:srgbClr val="000000"/>
                </a:solidFill>
                <a:latin typeface="Segoe UI" pitchFamily="18" charset="0"/>
                <a:cs typeface="Segoe UI" pitchFamily="18" charset="0"/>
              </a:rPr>
              <a:t>Chipbond</a:t>
            </a:r>
            <a:r>
              <a:rPr lang="en-US" altLang="zh-CN" sz="996" dirty="0" smtClean="0">
                <a:solidFill>
                  <a:srgbClr val="000000"/>
                </a:solidFill>
                <a:latin typeface="Segoe UI" pitchFamily="18" charset="0"/>
                <a:cs typeface="Segoe UI" pitchFamily="18" charset="0"/>
              </a:rPr>
              <a:t>, Walton, </a:t>
            </a:r>
            <a:endParaRPr lang="en-US" altLang="zh-CN" sz="996" dirty="0" smtClean="0">
              <a:solidFill>
                <a:srgbClr val="000000"/>
              </a:solidFill>
              <a:latin typeface="Times New Roman" pitchFamily="18" charset="0"/>
              <a:cs typeface="Times New Roman" pitchFamily="18" charset="0"/>
            </a:endParaRPr>
          </a:p>
        </p:txBody>
      </p:sp>
      <p:sp>
        <p:nvSpPr>
          <p:cNvPr id="1051" name="TextBox 1"/>
          <p:cNvSpPr txBox="1"/>
          <p:nvPr/>
        </p:nvSpPr>
        <p:spPr>
          <a:xfrm>
            <a:off x="4368800" y="2908300"/>
            <a:ext cx="1411990" cy="1649169"/>
          </a:xfrm>
          <a:prstGeom prst="rect">
            <a:avLst/>
          </a:prstGeom>
          <a:noFill/>
        </p:spPr>
        <p:txBody>
          <a:bodyPr wrap="none" lIns="0" tIns="0" rIns="0" rtlCol="0">
            <a:spAutoFit/>
          </a:bodyPr>
          <a:lstStyle/>
          <a:p>
            <a:pPr>
              <a:lnSpc>
                <a:spcPts val="2000"/>
              </a:lnSpc>
              <a:tabLst>
                <a:tab pos="139700" algn="l"/>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PCB</a:t>
            </a:r>
          </a:p>
          <a:p>
            <a:pPr>
              <a:lnSpc>
                <a:spcPts val="1600"/>
              </a:lnSpc>
              <a:tabLst>
                <a:tab pos="139700" algn="l"/>
                <a:tab pos="152400" algn="l"/>
              </a:tabLst>
            </a:pPr>
            <a:r>
              <a:rPr lang="en-US" altLang="zh-CN" sz="996" dirty="0" smtClean="0">
                <a:solidFill>
                  <a:srgbClr val="000000"/>
                </a:solidFill>
                <a:latin typeface="Segoe UI" pitchFamily="18" charset="0"/>
                <a:cs typeface="Segoe UI" pitchFamily="18" charset="0"/>
              </a:rPr>
              <a:t>欣興、</a:t>
            </a:r>
          </a:p>
          <a:p>
            <a:pPr>
              <a:lnSpc>
                <a:spcPts val="1100"/>
              </a:lnSpc>
              <a:tabLst>
                <a:tab pos="139700" algn="l"/>
                <a:tab pos="152400" algn="l"/>
              </a:tabLst>
            </a:pPr>
            <a:r>
              <a:rPr lang="en-US" altLang="zh-CN" sz="996" dirty="0" smtClean="0">
                <a:solidFill>
                  <a:srgbClr val="000000"/>
                </a:solidFill>
                <a:latin typeface="Segoe UI" pitchFamily="18" charset="0"/>
                <a:cs typeface="Segoe UI" pitchFamily="18" charset="0"/>
              </a:rPr>
              <a:t>景碩、</a:t>
            </a:r>
          </a:p>
          <a:p>
            <a:pPr>
              <a:lnSpc>
                <a:spcPts val="1100"/>
              </a:lnSpc>
              <a:tabLst>
                <a:tab pos="139700" algn="l"/>
                <a:tab pos="152400" algn="l"/>
              </a:tabLst>
            </a:pPr>
            <a:r>
              <a:rPr lang="en-US" altLang="zh-CN" sz="996" dirty="0" smtClean="0">
                <a:solidFill>
                  <a:srgbClr val="000000"/>
                </a:solidFill>
                <a:latin typeface="Segoe UI" pitchFamily="18" charset="0"/>
                <a:cs typeface="Segoe UI" pitchFamily="18" charset="0"/>
              </a:rPr>
              <a:t>南亞、</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700"/>
              </a:lnSpc>
              <a:tabLst>
                <a:tab pos="139700" algn="l"/>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Packaging</a:t>
            </a:r>
          </a:p>
        </p:txBody>
      </p:sp>
      <p:sp>
        <p:nvSpPr>
          <p:cNvPr id="1052" name="TextBox 1"/>
          <p:cNvSpPr txBox="1"/>
          <p:nvPr/>
        </p:nvSpPr>
        <p:spPr>
          <a:xfrm>
            <a:off x="5448300" y="2870200"/>
            <a:ext cx="1065997" cy="1072088"/>
          </a:xfrm>
          <a:prstGeom prst="rect">
            <a:avLst/>
          </a:prstGeom>
          <a:noFill/>
        </p:spPr>
        <p:txBody>
          <a:bodyPr wrap="none" lIns="0" tIns="0" rIns="0" rtlCol="0">
            <a:spAutoFit/>
          </a:bodyPr>
          <a:lstStyle/>
          <a:p>
            <a:pPr>
              <a:lnSpc>
                <a:spcPts val="1800"/>
              </a:lnSpc>
              <a:tabLst>
                <a:tab pos="50800" algn="l"/>
              </a:tabLst>
            </a:pPr>
            <a:r>
              <a:rPr lang="en-US" altLang="zh-CN" dirty="0" smtClean="0"/>
              <a:t>	</a:t>
            </a:r>
            <a:r>
              <a:rPr lang="en-US" altLang="zh-CN" sz="1596" b="1" dirty="0" smtClean="0">
                <a:solidFill>
                  <a:srgbClr val="000099"/>
                </a:solidFill>
                <a:latin typeface="Segoe UI" pitchFamily="18" charset="0"/>
                <a:cs typeface="Segoe UI" pitchFamily="18" charset="0"/>
              </a:rPr>
              <a:t>Molding </a:t>
            </a:r>
          </a:p>
          <a:p>
            <a:pPr>
              <a:lnSpc>
                <a:spcPts val="1800"/>
              </a:lnSpc>
              <a:tabLst>
                <a:tab pos="50800" algn="l"/>
              </a:tabLst>
            </a:pPr>
            <a:r>
              <a:rPr lang="en-US" altLang="zh-CN" sz="1596" b="1" dirty="0" smtClean="0">
                <a:solidFill>
                  <a:srgbClr val="000099"/>
                </a:solidFill>
                <a:latin typeface="Segoe UI" pitchFamily="18" charset="0"/>
                <a:cs typeface="Segoe UI" pitchFamily="18" charset="0"/>
              </a:rPr>
              <a:t>Compound</a:t>
            </a:r>
          </a:p>
          <a:p>
            <a:pPr>
              <a:lnSpc>
                <a:spcPts val="1800"/>
              </a:lnSpc>
              <a:tabLst>
                <a:tab pos="50800" algn="l"/>
              </a:tabLst>
            </a:pPr>
            <a:r>
              <a:rPr lang="en-US" altLang="zh-CN" sz="996" dirty="0" smtClean="0">
                <a:solidFill>
                  <a:srgbClr val="000000"/>
                </a:solidFill>
                <a:latin typeface="Segoe UI" pitchFamily="18" charset="0"/>
                <a:cs typeface="Segoe UI" pitchFamily="18" charset="0"/>
              </a:rPr>
              <a:t>長興化工、</a:t>
            </a:r>
          </a:p>
          <a:p>
            <a:pPr>
              <a:lnSpc>
                <a:spcPts val="1300"/>
              </a:lnSpc>
              <a:tabLst>
                <a:tab pos="50800" algn="l"/>
              </a:tabLst>
            </a:pPr>
            <a:r>
              <a:rPr lang="en-US" altLang="zh-CN" sz="996" dirty="0" smtClean="0">
                <a:solidFill>
                  <a:srgbClr val="000000"/>
                </a:solidFill>
                <a:latin typeface="Segoe UI" pitchFamily="18" charset="0"/>
                <a:cs typeface="Segoe UI" pitchFamily="18" charset="0"/>
              </a:rPr>
              <a:t>長春石化、</a:t>
            </a:r>
          </a:p>
          <a:p>
            <a:pPr>
              <a:lnSpc>
                <a:spcPts val="1300"/>
              </a:lnSpc>
              <a:tabLst>
                <a:tab pos="50800" algn="l"/>
              </a:tabLst>
            </a:pPr>
            <a:r>
              <a:rPr lang="en-US" altLang="zh-CN" sz="996" dirty="0" smtClean="0">
                <a:solidFill>
                  <a:srgbClr val="000000"/>
                </a:solidFill>
                <a:latin typeface="Segoe UI" pitchFamily="18" charset="0"/>
                <a:cs typeface="Segoe UI" pitchFamily="18" charset="0"/>
              </a:rPr>
              <a:t>崇越</a:t>
            </a:r>
          </a:p>
        </p:txBody>
      </p:sp>
      <p:sp>
        <p:nvSpPr>
          <p:cNvPr id="1053" name="TextBox 1"/>
          <p:cNvSpPr txBox="1"/>
          <p:nvPr/>
        </p:nvSpPr>
        <p:spPr>
          <a:xfrm>
            <a:off x="3048000" y="4864100"/>
            <a:ext cx="989053" cy="341119"/>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ASE, KYEC, PTI, 、</a:t>
            </a:r>
          </a:p>
          <a:p>
            <a:pPr>
              <a:lnSpc>
                <a:spcPts val="1200"/>
              </a:lnSpc>
              <a:tabLst/>
            </a:pPr>
            <a:r>
              <a:rPr lang="en-US" altLang="zh-CN" sz="996" dirty="0" err="1" smtClean="0">
                <a:solidFill>
                  <a:srgbClr val="000000"/>
                </a:solidFill>
                <a:latin typeface="Segoe UI" pitchFamily="18" charset="0"/>
                <a:cs typeface="Segoe UI" pitchFamily="18" charset="0"/>
              </a:rPr>
              <a:t>Ardentec</a:t>
            </a:r>
            <a:r>
              <a:rPr lang="en-US" altLang="zh-CN" sz="996" dirty="0" smtClean="0">
                <a:solidFill>
                  <a:srgbClr val="000000"/>
                </a:solidFill>
                <a:latin typeface="Segoe UI" pitchFamily="18" charset="0"/>
                <a:cs typeface="Segoe UI" pitchFamily="18" charset="0"/>
              </a:rPr>
              <a:t>, </a:t>
            </a:r>
            <a:r>
              <a:rPr lang="en-US" altLang="zh-CN" sz="996" dirty="0" err="1" smtClean="0">
                <a:solidFill>
                  <a:srgbClr val="000000"/>
                </a:solidFill>
                <a:latin typeface="Segoe UI" pitchFamily="18" charset="0"/>
                <a:cs typeface="Segoe UI" pitchFamily="18" charset="0"/>
              </a:rPr>
              <a:t>Sigurd</a:t>
            </a:r>
            <a:endParaRPr lang="en-US" altLang="zh-CN" sz="996" dirty="0" smtClean="0">
              <a:solidFill>
                <a:srgbClr val="000000"/>
              </a:solidFill>
              <a:latin typeface="Times New Roman" pitchFamily="18" charset="0"/>
              <a:cs typeface="Times New Roman" pitchFamily="18" charset="0"/>
            </a:endParaRPr>
          </a:p>
        </p:txBody>
      </p:sp>
      <p:sp>
        <p:nvSpPr>
          <p:cNvPr id="1054" name="TextBox 1"/>
          <p:cNvSpPr txBox="1"/>
          <p:nvPr/>
        </p:nvSpPr>
        <p:spPr>
          <a:xfrm>
            <a:off x="2082800" y="5803900"/>
            <a:ext cx="622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PC/NB</a:t>
            </a:r>
          </a:p>
        </p:txBody>
      </p:sp>
      <p:sp>
        <p:nvSpPr>
          <p:cNvPr id="1055" name="TextBox 1"/>
          <p:cNvSpPr txBox="1"/>
          <p:nvPr/>
        </p:nvSpPr>
        <p:spPr>
          <a:xfrm>
            <a:off x="4051300" y="5740400"/>
            <a:ext cx="1029962"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Consumer</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6" name="TextBox 1"/>
          <p:cNvSpPr txBox="1"/>
          <p:nvPr/>
        </p:nvSpPr>
        <p:spPr>
          <a:xfrm>
            <a:off x="2987824" y="5733256"/>
            <a:ext cx="875240" cy="276999"/>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Commun</a:t>
            </a:r>
            <a:endParaRPr lang="en-US" altLang="zh-CN" sz="1596" b="1" dirty="0" smtClean="0">
              <a:solidFill>
                <a:srgbClr val="000099"/>
              </a:solidFill>
              <a:latin typeface="Segoe UI" pitchFamily="18" charset="0"/>
              <a:cs typeface="Segoe UI" pitchFamily="18" charset="0"/>
            </a:endParaRPr>
          </a:p>
        </p:txBody>
      </p:sp>
      <p:sp>
        <p:nvSpPr>
          <p:cNvPr id="1057" name="TextBox 1"/>
          <p:cNvSpPr txBox="1"/>
          <p:nvPr/>
        </p:nvSpPr>
        <p:spPr>
          <a:xfrm>
            <a:off x="5308600" y="5740400"/>
            <a:ext cx="1137363"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Automobile</a:t>
            </a:r>
          </a:p>
          <a:p>
            <a:pPr>
              <a:lnSpc>
                <a:spcPts val="1800"/>
              </a:lnSpc>
              <a:tabLst/>
            </a:pPr>
            <a:r>
              <a:rPr lang="en-US" altLang="zh-CN" sz="1596" b="1" dirty="0" smtClean="0">
                <a:solidFill>
                  <a:srgbClr val="000099"/>
                </a:solidFill>
                <a:latin typeface="Segoe UI" pitchFamily="18" charset="0"/>
                <a:cs typeface="Segoe UI" pitchFamily="18" charset="0"/>
              </a:rPr>
              <a:t>Electronics</a:t>
            </a:r>
          </a:p>
        </p:txBody>
      </p:sp>
      <p:sp>
        <p:nvSpPr>
          <p:cNvPr id="1058" name="TextBox 1"/>
          <p:cNvSpPr txBox="1"/>
          <p:nvPr/>
        </p:nvSpPr>
        <p:spPr>
          <a:xfrm>
            <a:off x="6444208" y="5733256"/>
            <a:ext cx="916085"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Industrial</a:t>
            </a:r>
          </a:p>
        </p:txBody>
      </p:sp>
      <p:sp>
        <p:nvSpPr>
          <p:cNvPr id="1059" name="TextBox 1"/>
          <p:cNvSpPr txBox="1"/>
          <p:nvPr/>
        </p:nvSpPr>
        <p:spPr>
          <a:xfrm>
            <a:off x="7531100" y="5740400"/>
            <a:ext cx="76001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Military</a:t>
            </a:r>
          </a:p>
        </p:txBody>
      </p:sp>
      <p:sp>
        <p:nvSpPr>
          <p:cNvPr id="1060" name="TextBox 1"/>
          <p:cNvSpPr txBox="1"/>
          <p:nvPr/>
        </p:nvSpPr>
        <p:spPr>
          <a:xfrm>
            <a:off x="6502400" y="2908300"/>
            <a:ext cx="1270925" cy="1806905"/>
          </a:xfrm>
          <a:prstGeom prst="rect">
            <a:avLst/>
          </a:prstGeom>
          <a:noFill/>
        </p:spPr>
        <p:txBody>
          <a:bodyPr wrap="none" lIns="0" tIns="0" rIns="0" rtlCol="0">
            <a:spAutoFit/>
          </a:bodyPr>
          <a:lstStyle/>
          <a:p>
            <a:pPr>
              <a:lnSpc>
                <a:spcPts val="1800"/>
              </a:lnSpc>
              <a:tabLst>
                <a:tab pos="101600" algn="l"/>
                <a:tab pos="203200" algn="l"/>
              </a:tabLst>
            </a:pPr>
            <a:r>
              <a:rPr lang="en-US" altLang="zh-CN" dirty="0" smtClean="0"/>
              <a:t>		</a:t>
            </a:r>
            <a:r>
              <a:rPr lang="en-US" altLang="zh-CN" sz="1596" b="1" dirty="0" smtClean="0">
                <a:solidFill>
                  <a:srgbClr val="000099"/>
                </a:solidFill>
                <a:latin typeface="Segoe UI" pitchFamily="18" charset="0"/>
                <a:cs typeface="Segoe UI" pitchFamily="18" charset="0"/>
              </a:rPr>
              <a:t>Solder Ball</a:t>
            </a:r>
          </a:p>
          <a:p>
            <a:pPr>
              <a:lnSpc>
                <a:spcPts val="1800"/>
              </a:lnSpc>
              <a:tabLst>
                <a:tab pos="101600" algn="l"/>
                <a:tab pos="203200" algn="l"/>
              </a:tabLst>
            </a:pPr>
            <a:r>
              <a:rPr lang="en-US" altLang="zh-CN" dirty="0" smtClean="0"/>
              <a:t>	</a:t>
            </a:r>
            <a:r>
              <a:rPr lang="en-US" altLang="zh-CN" sz="996" dirty="0" smtClean="0">
                <a:solidFill>
                  <a:srgbClr val="000000"/>
                </a:solidFill>
                <a:latin typeface="Segoe UI" pitchFamily="18" charset="0"/>
                <a:cs typeface="Segoe UI" pitchFamily="18" charset="0"/>
              </a:rPr>
              <a:t>業強、昇</a:t>
            </a:r>
          </a:p>
          <a:p>
            <a:pPr>
              <a:lnSpc>
                <a:spcPts val="1300"/>
              </a:lnSpc>
              <a:tabLst>
                <a:tab pos="101600" algn="l"/>
                <a:tab pos="203200" algn="l"/>
              </a:tabLst>
            </a:pPr>
            <a:r>
              <a:rPr lang="en-US" altLang="zh-CN" dirty="0" smtClean="0"/>
              <a:t>	</a:t>
            </a:r>
            <a:r>
              <a:rPr lang="en-US" altLang="zh-CN" sz="996" dirty="0" smtClean="0">
                <a:solidFill>
                  <a:srgbClr val="000000"/>
                </a:solidFill>
                <a:latin typeface="Segoe UI" pitchFamily="18" charset="0"/>
                <a:cs typeface="Segoe UI" pitchFamily="18" charset="0"/>
              </a:rPr>
              <a:t>貿、恆碩</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tabLst>
                <a:tab pos="101600" algn="l"/>
                <a:tab pos="203200" algn="l"/>
              </a:tabLst>
            </a:pPr>
            <a:r>
              <a:rPr lang="en-US" altLang="zh-CN" sz="1596" b="1" dirty="0" smtClean="0">
                <a:solidFill>
                  <a:srgbClr val="000099"/>
                </a:solidFill>
                <a:latin typeface="Times New Roman" pitchFamily="18" charset="0"/>
                <a:cs typeface="Times New Roman" pitchFamily="18" charset="0"/>
              </a:rPr>
              <a:t>IC</a:t>
            </a:r>
            <a:r>
              <a:rPr lang="en-US" altLang="zh-CN" sz="1596" b="1" dirty="0" smtClean="0">
                <a:solidFill>
                  <a:srgbClr val="000099"/>
                </a:solidFill>
                <a:latin typeface="Segoe UI" pitchFamily="18" charset="0"/>
                <a:cs typeface="Segoe UI" pitchFamily="18" charset="0"/>
              </a:rPr>
              <a:t> Packaging</a:t>
            </a:r>
          </a:p>
          <a:p>
            <a:pPr>
              <a:tabLst>
                <a:tab pos="101600" algn="l"/>
                <a:tab pos="203200" algn="l"/>
              </a:tabLst>
            </a:pPr>
            <a:r>
              <a:rPr lang="en-US" altLang="zh-CN" sz="1596" b="1" dirty="0" smtClean="0">
                <a:solidFill>
                  <a:srgbClr val="000099"/>
                </a:solidFill>
                <a:latin typeface="Segoe UI" pitchFamily="18" charset="0"/>
                <a:cs typeface="Segoe UI" pitchFamily="18" charset="0"/>
              </a:rPr>
              <a:t>Equipment</a:t>
            </a:r>
          </a:p>
        </p:txBody>
      </p:sp>
      <p:sp>
        <p:nvSpPr>
          <p:cNvPr id="1061" name="TextBox 1"/>
          <p:cNvSpPr txBox="1"/>
          <p:nvPr/>
        </p:nvSpPr>
        <p:spPr>
          <a:xfrm>
            <a:off x="6502400" y="4876800"/>
            <a:ext cx="973856" cy="559127"/>
          </a:xfrm>
          <a:prstGeom prst="rect">
            <a:avLst/>
          </a:prstGeom>
          <a:noFill/>
        </p:spPr>
        <p:txBody>
          <a:bodyPr wrap="none" lIns="0" tIns="0" rIns="0" rtlCol="0">
            <a:spAutoFit/>
          </a:bodyPr>
          <a:lstStyle/>
          <a:p>
            <a:pPr>
              <a:lnSpc>
                <a:spcPts val="2000"/>
              </a:lnSpc>
              <a:tabLst/>
            </a:pPr>
            <a:r>
              <a:rPr lang="en-US" altLang="zh-CN" sz="1596" b="1" dirty="0" err="1" smtClean="0">
                <a:solidFill>
                  <a:srgbClr val="000099"/>
                </a:solidFill>
                <a:latin typeface="Times New Roman" pitchFamily="18" charset="0"/>
                <a:cs typeface="Times New Roman" pitchFamily="18" charset="0"/>
              </a:rPr>
              <a:t>IC</a:t>
            </a:r>
            <a:r>
              <a:rPr lang="en-US" altLang="zh-CN" sz="1596" b="1" dirty="0" err="1" smtClean="0">
                <a:solidFill>
                  <a:srgbClr val="000099"/>
                </a:solidFill>
                <a:latin typeface="Segoe UI" pitchFamily="18" charset="0"/>
                <a:cs typeface="Segoe UI" pitchFamily="18" charset="0"/>
              </a:rPr>
              <a:t>Testing</a:t>
            </a:r>
            <a:r>
              <a:rPr lang="en-US" altLang="zh-CN" sz="1596" b="1" dirty="0" smtClean="0">
                <a:solidFill>
                  <a:srgbClr val="000099"/>
                </a:solidFill>
                <a:latin typeface="Segoe UI" pitchFamily="18" charset="0"/>
                <a:cs typeface="Segoe UI" pitchFamily="18" charset="0"/>
              </a:rPr>
              <a:t> </a:t>
            </a:r>
          </a:p>
          <a:p>
            <a:pPr>
              <a:lnSpc>
                <a:spcPts val="2000"/>
              </a:lnSpc>
              <a:tabLst/>
            </a:pPr>
            <a:r>
              <a:rPr lang="en-US" altLang="zh-CN" sz="1596" b="1" dirty="0" err="1" smtClean="0">
                <a:solidFill>
                  <a:srgbClr val="000099"/>
                </a:solidFill>
                <a:latin typeface="Segoe UI" pitchFamily="18" charset="0"/>
                <a:cs typeface="Segoe UI" pitchFamily="18" charset="0"/>
              </a:rPr>
              <a:t>Eqio</a:t>
            </a:r>
            <a:r>
              <a:rPr lang="en-US" altLang="zh-CN" sz="1596" b="1" dirty="0" smtClean="0">
                <a:solidFill>
                  <a:srgbClr val="000099"/>
                </a:solidFill>
                <a:latin typeface="Segoe UI" pitchFamily="18" charset="0"/>
                <a:cs typeface="Segoe UI" pitchFamily="18" charset="0"/>
              </a:rPr>
              <a:t>[,</a:t>
            </a:r>
            <a:r>
              <a:rPr lang="en-US" altLang="zh-CN" sz="1596" b="1" dirty="0" err="1" smtClean="0">
                <a:solidFill>
                  <a:srgbClr val="000099"/>
                </a:solidFill>
                <a:latin typeface="Segoe UI" pitchFamily="18" charset="0"/>
                <a:cs typeface="Segoe UI" pitchFamily="18" charset="0"/>
              </a:rPr>
              <a:t>emt</a:t>
            </a:r>
            <a:endParaRPr lang="en-US" altLang="zh-CN" sz="1596" b="1" dirty="0" smtClean="0">
              <a:solidFill>
                <a:srgbClr val="000099"/>
              </a:solidFill>
              <a:latin typeface="Segoe UI" pitchFamily="18" charset="0"/>
              <a:cs typeface="Segoe UI" pitchFamily="18" charset="0"/>
            </a:endParaRPr>
          </a:p>
        </p:txBody>
      </p:sp>
      <p:sp>
        <p:nvSpPr>
          <p:cNvPr id="1062" name="TextBox 1"/>
          <p:cNvSpPr txBox="1"/>
          <p:nvPr/>
        </p:nvSpPr>
        <p:spPr>
          <a:xfrm>
            <a:off x="7683500" y="4838700"/>
            <a:ext cx="622300" cy="317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致茂電子、</a:t>
            </a:r>
          </a:p>
          <a:p>
            <a:pPr>
              <a:lnSpc>
                <a:spcPts val="1300"/>
              </a:lnSpc>
              <a:tabLst/>
            </a:pPr>
            <a:r>
              <a:rPr lang="en-US" altLang="zh-CN" sz="996" dirty="0" smtClean="0">
                <a:solidFill>
                  <a:srgbClr val="000000"/>
                </a:solidFill>
                <a:latin typeface="Segoe UI" pitchFamily="18" charset="0"/>
                <a:cs typeface="Segoe UI" pitchFamily="18" charset="0"/>
              </a:rPr>
              <a:t>德律科技</a:t>
            </a:r>
          </a:p>
        </p:txBody>
      </p:sp>
      <p:sp>
        <p:nvSpPr>
          <p:cNvPr id="1063" name="TextBox 1"/>
          <p:cNvSpPr txBox="1"/>
          <p:nvPr/>
        </p:nvSpPr>
        <p:spPr>
          <a:xfrm>
            <a:off x="7683500" y="4140200"/>
            <a:ext cx="622300" cy="317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均豪精密、</a:t>
            </a:r>
          </a:p>
          <a:p>
            <a:pPr>
              <a:lnSpc>
                <a:spcPts val="1300"/>
              </a:lnSpc>
              <a:tabLst/>
            </a:pPr>
            <a:r>
              <a:rPr lang="en-US" altLang="zh-CN" sz="996" dirty="0" smtClean="0">
                <a:solidFill>
                  <a:srgbClr val="000000"/>
                </a:solidFill>
                <a:latin typeface="Segoe UI" pitchFamily="18" charset="0"/>
                <a:cs typeface="Segoe UI" pitchFamily="18" charset="0"/>
              </a:rPr>
              <a:t>弘塑</a:t>
            </a:r>
          </a:p>
        </p:txBody>
      </p:sp>
      <p:sp>
        <p:nvSpPr>
          <p:cNvPr id="1064"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7</a:t>
            </a:r>
          </a:p>
        </p:txBody>
      </p:sp>
      <p:sp>
        <p:nvSpPr>
          <p:cNvPr id="73" name="文字方塊 72"/>
          <p:cNvSpPr txBox="1"/>
          <p:nvPr/>
        </p:nvSpPr>
        <p:spPr>
          <a:xfrm>
            <a:off x="5292080" y="0"/>
            <a:ext cx="3851920" cy="954107"/>
          </a:xfrm>
          <a:prstGeom prst="rect">
            <a:avLst/>
          </a:prstGeom>
          <a:noFill/>
        </p:spPr>
        <p:txBody>
          <a:bodyPr wrap="square" rtlCol="0">
            <a:spAutoFit/>
          </a:bodyPr>
          <a:lstStyle/>
          <a:p>
            <a:r>
              <a:rPr lang="en-US" altLang="zh-TW" sz="1400" b="1" i="1" dirty="0" smtClean="0">
                <a:solidFill>
                  <a:srgbClr val="0000FF"/>
                </a:solidFill>
              </a:rPr>
              <a:t>Capital Intensive Centric (</a:t>
            </a:r>
            <a:r>
              <a:rPr lang="en-US" altLang="zh-CN" sz="1400" b="1" i="1" dirty="0" smtClean="0">
                <a:solidFill>
                  <a:srgbClr val="0000FF"/>
                </a:solidFill>
                <a:latin typeface="Segoe UI" pitchFamily="18" charset="0"/>
                <a:cs typeface="Segoe UI" pitchFamily="18" charset="0"/>
              </a:rPr>
              <a:t>ASE US$1</a:t>
            </a:r>
            <a:r>
              <a:rPr lang="en-US" altLang="zh-TW" sz="1400" b="1" i="1" dirty="0" smtClean="0">
                <a:solidFill>
                  <a:srgbClr val="0000FF"/>
                </a:solidFill>
                <a:latin typeface="Segoe UI" pitchFamily="18" charset="0"/>
                <a:cs typeface="Segoe UI" pitchFamily="18" charset="0"/>
              </a:rPr>
              <a:t>capital for US$1.8 revenue</a:t>
            </a:r>
          </a:p>
          <a:p>
            <a:r>
              <a:rPr lang="en-US" altLang="zh-TW" sz="1400" b="1" i="1" dirty="0" smtClean="0">
                <a:solidFill>
                  <a:srgbClr val="0000FF"/>
                </a:solidFill>
                <a:latin typeface="Segoe UI" pitchFamily="18" charset="0"/>
                <a:cs typeface="Segoe UI" pitchFamily="18" charset="0"/>
              </a:rPr>
              <a:t>US$0.12M/human capital, GPM:25%)</a:t>
            </a:r>
          </a:p>
          <a:p>
            <a:endParaRPr lang="zh-TW" altLang="en-US" sz="1400" b="1" i="1" dirty="0">
              <a:solidFill>
                <a:srgbClr val="0000FF"/>
              </a:solidFill>
            </a:endParaRPr>
          </a:p>
        </p:txBody>
      </p:sp>
      <p:sp>
        <p:nvSpPr>
          <p:cNvPr id="74" name="文字方塊 73"/>
          <p:cNvSpPr txBox="1"/>
          <p:nvPr/>
        </p:nvSpPr>
        <p:spPr>
          <a:xfrm>
            <a:off x="395536" y="0"/>
            <a:ext cx="3988784" cy="584775"/>
          </a:xfrm>
          <a:prstGeom prst="rect">
            <a:avLst/>
          </a:prstGeom>
          <a:noFill/>
        </p:spPr>
        <p:txBody>
          <a:bodyPr wrap="none" rtlCol="0">
            <a:spAutoFit/>
          </a:bodyPr>
          <a:lstStyle/>
          <a:p>
            <a:r>
              <a:rPr lang="en-US" altLang="zh-TW" sz="3200" b="1" dirty="0" smtClean="0">
                <a:solidFill>
                  <a:srgbClr val="FF0000"/>
                </a:solidFill>
              </a:rPr>
              <a:t>Human Capital Centric</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plus(in)">
                                      <p:cBhvr>
                                        <p:cTn id="7" dur="2000"/>
                                        <p:tgtEl>
                                          <p:spTgt spid="104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50"/>
                                        </p:tgtEl>
                                        <p:attrNameLst>
                                          <p:attrName>style.visibility</p:attrName>
                                        </p:attrNameLst>
                                      </p:cBhvr>
                                      <p:to>
                                        <p:strVal val="visible"/>
                                      </p:to>
                                    </p:set>
                                    <p:animEffect transition="in" filter="plus(in)">
                                      <p:cBhvr>
                                        <p:cTn id="10" dur="2000"/>
                                        <p:tgtEl>
                                          <p:spTgt spid="1050"/>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051"/>
                                        </p:tgtEl>
                                        <p:attrNameLst>
                                          <p:attrName>style.visibility</p:attrName>
                                        </p:attrNameLst>
                                      </p:cBhvr>
                                      <p:to>
                                        <p:strVal val="visible"/>
                                      </p:to>
                                    </p:set>
                                    <p:animEffect transition="in" filter="plus(in)">
                                      <p:cBhvr>
                                        <p:cTn id="13" dur="2000"/>
                                        <p:tgtEl>
                                          <p:spTgt spid="1051"/>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052"/>
                                        </p:tgtEl>
                                        <p:attrNameLst>
                                          <p:attrName>style.visibility</p:attrName>
                                        </p:attrNameLst>
                                      </p:cBhvr>
                                      <p:to>
                                        <p:strVal val="visible"/>
                                      </p:to>
                                    </p:set>
                                    <p:animEffect transition="in" filter="plus(in)">
                                      <p:cBhvr>
                                        <p:cTn id="16" dur="2000"/>
                                        <p:tgtEl>
                                          <p:spTgt spid="105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060"/>
                                        </p:tgtEl>
                                        <p:attrNameLst>
                                          <p:attrName>style.visibility</p:attrName>
                                        </p:attrNameLst>
                                      </p:cBhvr>
                                      <p:to>
                                        <p:strVal val="visible"/>
                                      </p:to>
                                    </p:set>
                                    <p:animEffect transition="in" filter="plus(in)">
                                      <p:cBhvr>
                                        <p:cTn id="19" dur="2000"/>
                                        <p:tgtEl>
                                          <p:spTgt spid="1060"/>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1053"/>
                                        </p:tgtEl>
                                        <p:attrNameLst>
                                          <p:attrName>style.visibility</p:attrName>
                                        </p:attrNameLst>
                                      </p:cBhvr>
                                      <p:to>
                                        <p:strVal val="visible"/>
                                      </p:to>
                                    </p:set>
                                    <p:animEffect transition="in" filter="plus(in)">
                                      <p:cBhvr>
                                        <p:cTn id="22" dur="2000"/>
                                        <p:tgtEl>
                                          <p:spTgt spid="1053"/>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1048"/>
                                        </p:tgtEl>
                                        <p:attrNameLst>
                                          <p:attrName>style.visibility</p:attrName>
                                        </p:attrNameLst>
                                      </p:cBhvr>
                                      <p:to>
                                        <p:strVal val="visible"/>
                                      </p:to>
                                    </p:set>
                                    <p:animEffect transition="in" filter="plus(in)">
                                      <p:cBhvr>
                                        <p:cTn id="25" dur="2000"/>
                                        <p:tgtEl>
                                          <p:spTgt spid="1048"/>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1061"/>
                                        </p:tgtEl>
                                        <p:attrNameLst>
                                          <p:attrName>style.visibility</p:attrName>
                                        </p:attrNameLst>
                                      </p:cBhvr>
                                      <p:to>
                                        <p:strVal val="visible"/>
                                      </p:to>
                                    </p:set>
                                    <p:animEffect transition="in" filter="plus(in)">
                                      <p:cBhvr>
                                        <p:cTn id="28" dur="2000"/>
                                        <p:tgtEl>
                                          <p:spTgt spid="1061"/>
                                        </p:tgtEl>
                                      </p:cBhvr>
                                    </p:animEffect>
                                  </p:childTnLst>
                                </p:cTn>
                              </p:par>
                              <p:par>
                                <p:cTn id="29" presetID="13" presetClass="entr" presetSubtype="16" fill="hold" grpId="0" nodeType="withEffect">
                                  <p:stCondLst>
                                    <p:cond delay="0"/>
                                  </p:stCondLst>
                                  <p:childTnLst>
                                    <p:set>
                                      <p:cBhvr>
                                        <p:cTn id="30" dur="1" fill="hold">
                                          <p:stCondLst>
                                            <p:cond delay="0"/>
                                          </p:stCondLst>
                                        </p:cTn>
                                        <p:tgtEl>
                                          <p:spTgt spid="1062"/>
                                        </p:tgtEl>
                                        <p:attrNameLst>
                                          <p:attrName>style.visibility</p:attrName>
                                        </p:attrNameLst>
                                      </p:cBhvr>
                                      <p:to>
                                        <p:strVal val="visible"/>
                                      </p:to>
                                    </p:set>
                                    <p:animEffect transition="in" filter="plus(in)">
                                      <p:cBhvr>
                                        <p:cTn id="31" dur="2000"/>
                                        <p:tgtEl>
                                          <p:spTgt spid="1062"/>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1063"/>
                                        </p:tgtEl>
                                        <p:attrNameLst>
                                          <p:attrName>style.visibility</p:attrName>
                                        </p:attrNameLst>
                                      </p:cBhvr>
                                      <p:to>
                                        <p:strVal val="visible"/>
                                      </p:to>
                                    </p:set>
                                    <p:animEffect transition="in" filter="plus(in)">
                                      <p:cBhvr>
                                        <p:cTn id="34" dur="2000"/>
                                        <p:tgtEl>
                                          <p:spTgt spid="106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barn(inHorizontal)">
                                      <p:cBhvr>
                                        <p:cTn id="3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 grpId="0"/>
      <p:bldP spid="1049" grpId="0"/>
      <p:bldP spid="1050" grpId="0"/>
      <p:bldP spid="1051" grpId="0"/>
      <p:bldP spid="1052" grpId="0"/>
      <p:bldP spid="1053" grpId="0"/>
      <p:bldP spid="1060" grpId="0"/>
      <p:bldP spid="1061" grpId="0"/>
      <p:bldP spid="1062" grpId="0"/>
      <p:bldP spid="1063" grpId="0"/>
      <p:bldP spid="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53340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(2/8)-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IC</a:t>
            </a:r>
            <a:r>
              <a:rPr lang="en-US" altLang="zh-CN" sz="3602" b="1" dirty="0" smtClean="0">
                <a:solidFill>
                  <a:srgbClr val="5D94BA"/>
                </a:solidFill>
                <a:latin typeface="Segoe UI" pitchFamily="18" charset="0"/>
                <a:cs typeface="Segoe UI" pitchFamily="18" charset="0"/>
              </a:rPr>
              <a:t>封測產業</a:t>
            </a:r>
          </a:p>
        </p:txBody>
      </p:sp>
      <p:sp>
        <p:nvSpPr>
          <p:cNvPr id="5" name="TextBox 1"/>
          <p:cNvSpPr txBox="1"/>
          <p:nvPr/>
        </p:nvSpPr>
        <p:spPr>
          <a:xfrm>
            <a:off x="508000" y="1333500"/>
            <a:ext cx="8140700" cy="2286000"/>
          </a:xfrm>
          <a:prstGeom prst="rect">
            <a:avLst/>
          </a:prstGeom>
          <a:noFill/>
        </p:spPr>
        <p:txBody>
          <a:bodyPr wrap="none" lIns="0" tIns="0" rIns="0" rtlCol="0">
            <a:spAutoFit/>
          </a:bodyPr>
          <a:lstStyle/>
          <a:p>
            <a:pPr>
              <a:lnSpc>
                <a:spcPts val="2000"/>
              </a:lnSpc>
              <a:tabLst>
                <a:tab pos="368300" algn="l"/>
                <a:tab pos="4191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封裝係指將晶片上的功能訊號透過一個載具將其引接到外部，保護晶片免於受破壞。</a:t>
            </a:r>
          </a:p>
          <a:p>
            <a:pPr>
              <a:lnSpc>
                <a:spcPts val="2500"/>
              </a:lnSpc>
              <a:tabLst>
                <a:tab pos="368300" algn="l"/>
                <a:tab pos="419100" algn="l"/>
              </a:tabLst>
            </a:pP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測試乃指晶圓製造完成之後，利用測試機台，分別在封裝前後兩階段，測試是否為良品。</a:t>
            </a:r>
          </a:p>
          <a:p>
            <a:pPr>
              <a:lnSpc>
                <a:spcPts val="1000"/>
              </a:lnSpc>
            </a:pPr>
            <a:endParaRPr lang="en-US" altLang="zh-CN" dirty="0" smtClean="0"/>
          </a:p>
          <a:p>
            <a:pPr>
              <a:lnSpc>
                <a:spcPts val="2600"/>
              </a:lnSpc>
              <a:tabLst>
                <a:tab pos="368300" algn="l"/>
                <a:tab pos="4191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封測產業產值為新台幣</a:t>
            </a:r>
            <a:r>
              <a:rPr lang="en-US" altLang="zh-CN" sz="1596" dirty="0" smtClean="0">
                <a:solidFill>
                  <a:srgbClr val="000000"/>
                </a:solidFill>
                <a:latin typeface="Times New Roman" pitchFamily="18" charset="0"/>
                <a:cs typeface="Times New Roman" pitchFamily="18" charset="0"/>
              </a:rPr>
              <a:t>3,935</a:t>
            </a:r>
            <a:r>
              <a:rPr lang="en-US" altLang="zh-CN" sz="1596" dirty="0" smtClean="0">
                <a:solidFill>
                  <a:srgbClr val="000000"/>
                </a:solidFill>
                <a:latin typeface="Segoe UI" pitchFamily="18" charset="0"/>
                <a:cs typeface="Segoe UI" pitchFamily="18" charset="0"/>
              </a:rPr>
              <a:t>億元，為全球第一大，預估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年產值達新</a:t>
            </a:r>
          </a:p>
          <a:p>
            <a:pPr>
              <a:lnSpc>
                <a:spcPts val="2400"/>
              </a:lnSpc>
              <a:tabLst>
                <a:tab pos="368300" algn="l"/>
                <a:tab pos="419100" algn="l"/>
              </a:tabLst>
            </a:pPr>
            <a:r>
              <a:rPr lang="en-US" altLang="zh-CN" sz="1598" dirty="0" smtClean="0">
                <a:solidFill>
                  <a:srgbClr val="000000"/>
                </a:solidFill>
                <a:latin typeface="Segoe UI" pitchFamily="18" charset="0"/>
                <a:cs typeface="Segoe UI" pitchFamily="18" charset="0"/>
              </a:rPr>
              <a:t>台幣</a:t>
            </a:r>
            <a:r>
              <a:rPr lang="en-US" altLang="zh-CN" sz="1598" dirty="0" smtClean="0">
                <a:solidFill>
                  <a:srgbClr val="000000"/>
                </a:solidFill>
                <a:latin typeface="Times New Roman" pitchFamily="18" charset="0"/>
                <a:cs typeface="Times New Roman" pitchFamily="18" charset="0"/>
              </a:rPr>
              <a:t>4,179</a:t>
            </a:r>
            <a:r>
              <a:rPr lang="en-US" altLang="zh-CN" sz="1598" dirty="0" smtClean="0">
                <a:solidFill>
                  <a:srgbClr val="000000"/>
                </a:solidFill>
                <a:latin typeface="Segoe UI" pitchFamily="18" charset="0"/>
                <a:cs typeface="Segoe UI" pitchFamily="18" charset="0"/>
              </a:rPr>
              <a:t>億元，較去年成長</a:t>
            </a:r>
            <a:r>
              <a:rPr lang="en-US" altLang="zh-CN" sz="1598" dirty="0" smtClean="0">
                <a:solidFill>
                  <a:srgbClr val="000000"/>
                </a:solidFill>
                <a:latin typeface="Times New Roman" pitchFamily="18" charset="0"/>
                <a:cs typeface="Times New Roman" pitchFamily="18" charset="0"/>
              </a:rPr>
              <a:t>7%</a:t>
            </a:r>
            <a:r>
              <a:rPr lang="en-US" altLang="zh-CN" sz="1598" dirty="0" smtClean="0">
                <a:solidFill>
                  <a:srgbClr val="000000"/>
                </a:solidFill>
                <a:latin typeface="Segoe UI" pitchFamily="18" charset="0"/>
                <a:cs typeface="Segoe UI" pitchFamily="18" charset="0"/>
              </a:rPr>
              <a:t>，</a:t>
            </a:r>
            <a:r>
              <a:rPr lang="en-US" altLang="zh-CN" sz="1598" dirty="0" smtClean="0">
                <a:solidFill>
                  <a:srgbClr val="000000"/>
                </a:solidFill>
                <a:latin typeface="Times New Roman" pitchFamily="18" charset="0"/>
                <a:cs typeface="Times New Roman" pitchFamily="18" charset="0"/>
              </a:rPr>
              <a:t>2012</a:t>
            </a:r>
            <a:r>
              <a:rPr lang="en-US" altLang="zh-CN" sz="1598" dirty="0" smtClean="0">
                <a:solidFill>
                  <a:srgbClr val="000000"/>
                </a:solidFill>
                <a:latin typeface="Segoe UI" pitchFamily="18" charset="0"/>
                <a:cs typeface="Segoe UI" pitchFamily="18" charset="0"/>
              </a:rPr>
              <a:t>年台灣廠商的家數共</a:t>
            </a:r>
            <a:r>
              <a:rPr lang="en-US" altLang="zh-CN" sz="1598" dirty="0" smtClean="0">
                <a:solidFill>
                  <a:srgbClr val="000000"/>
                </a:solidFill>
                <a:latin typeface="Times New Roman" pitchFamily="18" charset="0"/>
                <a:cs typeface="Times New Roman" pitchFamily="18" charset="0"/>
              </a:rPr>
              <a:t>37</a:t>
            </a:r>
            <a:r>
              <a:rPr lang="en-US" altLang="zh-CN" sz="1598" dirty="0" smtClean="0">
                <a:solidFill>
                  <a:srgbClr val="000000"/>
                </a:solidFill>
                <a:latin typeface="Segoe UI" pitchFamily="18" charset="0"/>
                <a:cs typeface="Segoe UI" pitchFamily="18" charset="0"/>
              </a:rPr>
              <a:t>家，前五大廠商營收占台灣</a:t>
            </a:r>
          </a:p>
          <a:p>
            <a:pPr>
              <a:lnSpc>
                <a:spcPts val="2500"/>
              </a:lnSpc>
              <a:tabLst>
                <a:tab pos="368300" algn="l"/>
                <a:tab pos="419100" algn="l"/>
              </a:tabLst>
            </a:pPr>
            <a:r>
              <a:rPr lang="en-US" altLang="zh-CN" sz="1596" dirty="0" smtClean="0">
                <a:solidFill>
                  <a:srgbClr val="000000"/>
                </a:solidFill>
                <a:latin typeface="Segoe UI" pitchFamily="18" charset="0"/>
                <a:cs typeface="Segoe UI" pitchFamily="18" charset="0"/>
              </a:rPr>
              <a:t>全體封測廠商營收比重達</a:t>
            </a:r>
            <a:r>
              <a:rPr lang="en-US" altLang="zh-CN" sz="1596" dirty="0" smtClean="0">
                <a:solidFill>
                  <a:srgbClr val="000000"/>
                </a:solidFill>
                <a:latin typeface="Times New Roman" pitchFamily="18" charset="0"/>
                <a:cs typeface="Times New Roman" pitchFamily="18" charset="0"/>
              </a:rPr>
              <a:t>70%</a:t>
            </a:r>
            <a:r>
              <a:rPr lang="en-US" altLang="zh-CN" sz="1596" dirty="0" smtClean="0">
                <a:solidFill>
                  <a:srgbClr val="000000"/>
                </a:solidFill>
                <a:latin typeface="Segoe UI" pitchFamily="18" charset="0"/>
                <a:cs typeface="Segoe UI" pitchFamily="18" charset="0"/>
              </a:rPr>
              <a:t>，產業集中度甚為明顯，。此一現象說明了大廠業務範圍愈來</a:t>
            </a:r>
          </a:p>
          <a:p>
            <a:pPr>
              <a:lnSpc>
                <a:spcPts val="2300"/>
              </a:lnSpc>
              <a:tabLst>
                <a:tab pos="368300" algn="l"/>
                <a:tab pos="419100" algn="l"/>
              </a:tabLst>
            </a:pPr>
            <a:r>
              <a:rPr lang="en-US" altLang="zh-CN" sz="1596" dirty="0" smtClean="0">
                <a:solidFill>
                  <a:srgbClr val="000000"/>
                </a:solidFill>
                <a:latin typeface="Segoe UI" pitchFamily="18" charset="0"/>
                <a:cs typeface="Segoe UI" pitchFamily="18" charset="0"/>
              </a:rPr>
              <a:t>愈廣，甚至已開始出現擠壓小廠生存空間的情形。台灣二線封測廠若無法掌握獨特利基型產</a:t>
            </a:r>
          </a:p>
          <a:p>
            <a:pPr>
              <a:lnSpc>
                <a:spcPts val="2400"/>
              </a:lnSpc>
              <a:tabLst>
                <a:tab pos="368300" algn="l"/>
                <a:tab pos="419100" algn="l"/>
              </a:tabLst>
            </a:pPr>
            <a:r>
              <a:rPr lang="en-US" altLang="zh-CN" sz="1596" dirty="0" smtClean="0">
                <a:solidFill>
                  <a:srgbClr val="000000"/>
                </a:solidFill>
                <a:latin typeface="Segoe UI" pitchFamily="18" charset="0"/>
                <a:cs typeface="Segoe UI" pitchFamily="18" charset="0"/>
              </a:rPr>
              <a:t>品，將來要在封測產業生存將愈發困難</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Segoe UI" pitchFamily="18" charset="0"/>
                <a:cs typeface="Segoe UI" pitchFamily="18" charset="0"/>
              </a:rPr>
              <a:t>。</a:t>
            </a:r>
          </a:p>
        </p:txBody>
      </p:sp>
      <p:sp>
        <p:nvSpPr>
          <p:cNvPr id="6" name="TextBox 1"/>
          <p:cNvSpPr txBox="1"/>
          <p:nvPr/>
        </p:nvSpPr>
        <p:spPr>
          <a:xfrm>
            <a:off x="508000" y="3873500"/>
            <a:ext cx="8343900" cy="2628900"/>
          </a:xfrm>
          <a:prstGeom prst="rect">
            <a:avLst/>
          </a:prstGeom>
          <a:noFill/>
        </p:spPr>
        <p:txBody>
          <a:bodyPr wrap="none" lIns="0" tIns="0" rIns="0" rtlCol="0">
            <a:spAutoFit/>
          </a:bodyPr>
          <a:lstStyle/>
          <a:p>
            <a:pPr>
              <a:lnSpc>
                <a:spcPts val="2000"/>
              </a:lnSpc>
              <a:tabLst>
                <a:tab pos="368300" algn="l"/>
              </a:tabLst>
            </a:pPr>
            <a:r>
              <a:rPr lang="en-US" altLang="zh-CN" dirty="0" smtClean="0"/>
              <a:t>	</a:t>
            </a:r>
            <a:r>
              <a:rPr lang="en-US" altLang="zh-CN" sz="1596" dirty="0" smtClean="0">
                <a:solidFill>
                  <a:srgbClr val="000000"/>
                </a:solidFill>
                <a:latin typeface="Segoe UI" pitchFamily="18" charset="0"/>
                <a:cs typeface="Segoe UI" pitchFamily="18" charset="0"/>
              </a:rPr>
              <a:t>在</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封測產業價值鏈，上游封裝材料佔封裝主要成本，包括載板、導線架、金線、錫球、</a:t>
            </a:r>
          </a:p>
          <a:p>
            <a:pPr>
              <a:lnSpc>
                <a:spcPts val="2300"/>
              </a:lnSpc>
              <a:tabLst>
                <a:tab pos="368300" algn="l"/>
              </a:tabLst>
            </a:pPr>
            <a:r>
              <a:rPr lang="en-US" altLang="zh-CN" sz="1596" dirty="0" smtClean="0">
                <a:solidFill>
                  <a:srgbClr val="000000"/>
                </a:solidFill>
                <a:latin typeface="Segoe UI" pitchFamily="18" charset="0"/>
                <a:cs typeface="Segoe UI" pitchFamily="18" charset="0"/>
              </a:rPr>
              <a:t>銀膠和模封材料等。主要材料供應商有致茂、長華電材、欣興、南亞、長春及日立化成等。</a:t>
            </a:r>
          </a:p>
          <a:p>
            <a:pPr>
              <a:lnSpc>
                <a:spcPts val="2600"/>
              </a:lnSpc>
              <a:tabLst>
                <a:tab pos="368300" algn="l"/>
              </a:tabLst>
            </a:pPr>
            <a:r>
              <a:rPr lang="en-US" altLang="zh-CN" sz="1596" dirty="0" smtClean="0">
                <a:solidFill>
                  <a:srgbClr val="000000"/>
                </a:solidFill>
                <a:latin typeface="Segoe UI" pitchFamily="18" charset="0"/>
                <a:cs typeface="Segoe UI" pitchFamily="18" charset="0"/>
              </a:rPr>
              <a:t>台灣</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封測前三大為日月光、矽品、力成和京元電，其中日月光是全球第一大封測廠。</a:t>
            </a:r>
          </a:p>
          <a:p>
            <a:pPr>
              <a:lnSpc>
                <a:spcPts val="1000"/>
              </a:lnSpc>
            </a:pPr>
            <a:endParaRPr lang="en-US" altLang="zh-CN" dirty="0" smtClean="0"/>
          </a:p>
          <a:p>
            <a:pPr>
              <a:lnSpc>
                <a:spcPts val="2500"/>
              </a:lnSpc>
              <a:tabLst>
                <a:tab pos="368300" algn="l"/>
              </a:tabLst>
            </a:pPr>
            <a:r>
              <a:rPr lang="en-US" altLang="zh-CN" dirty="0" smtClean="0"/>
              <a:t>	</a:t>
            </a:r>
            <a:r>
              <a:rPr lang="en-US" altLang="zh-CN" sz="1596" dirty="0" smtClean="0">
                <a:solidFill>
                  <a:srgbClr val="000000"/>
                </a:solidFill>
                <a:latin typeface="Segoe UI" pitchFamily="18" charset="0"/>
                <a:cs typeface="Segoe UI" pitchFamily="18" charset="0"/>
              </a:rPr>
              <a:t>展望未來，推升台灣封測業營收成長的動力主要來自於智慧手持終端裝置不斷的發酵，</a:t>
            </a:r>
          </a:p>
          <a:p>
            <a:pPr>
              <a:lnSpc>
                <a:spcPts val="2600"/>
              </a:lnSpc>
              <a:tabLst>
                <a:tab pos="368300" algn="l"/>
              </a:tabLst>
            </a:pPr>
            <a:r>
              <a:rPr lang="en-US" altLang="zh-CN" sz="1596" dirty="0" smtClean="0">
                <a:solidFill>
                  <a:srgbClr val="000000"/>
                </a:solidFill>
                <a:latin typeface="Segoe UI" pitchFamily="18" charset="0"/>
                <a:cs typeface="Segoe UI" pitchFamily="18" charset="0"/>
              </a:rPr>
              <a:t>另外台灣廠商投入研發先進封裝技術如</a:t>
            </a:r>
            <a:r>
              <a:rPr lang="en-US" altLang="zh-CN" sz="1596" dirty="0" smtClean="0">
                <a:solidFill>
                  <a:srgbClr val="000000"/>
                </a:solidFill>
                <a:latin typeface="Times New Roman" pitchFamily="18" charset="0"/>
                <a:cs typeface="Times New Roman" pitchFamily="18" charset="0"/>
              </a:rPr>
              <a:t>3D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、內埋元件</a:t>
            </a:r>
            <a:r>
              <a:rPr lang="en-US" altLang="zh-CN" sz="1596" dirty="0" smtClean="0">
                <a:solidFill>
                  <a:srgbClr val="000000"/>
                </a:solidFill>
                <a:latin typeface="Times New Roman" pitchFamily="18" charset="0"/>
                <a:cs typeface="Times New Roman" pitchFamily="18" charset="0"/>
              </a:rPr>
              <a:t>(embedded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dies)</a:t>
            </a:r>
            <a:r>
              <a:rPr lang="en-US" altLang="zh-CN" sz="1596" dirty="0" smtClean="0">
                <a:solidFill>
                  <a:srgbClr val="000000"/>
                </a:solidFill>
                <a:latin typeface="Segoe UI" pitchFamily="18" charset="0"/>
                <a:cs typeface="Segoe UI" pitchFamily="18" charset="0"/>
              </a:rPr>
              <a:t>、植凸塊</a:t>
            </a:r>
          </a:p>
          <a:p>
            <a:pPr>
              <a:lnSpc>
                <a:spcPts val="2400"/>
              </a:lnSpc>
              <a:tabLst>
                <a:tab pos="368300" algn="l"/>
              </a:tabLst>
            </a:pPr>
            <a:r>
              <a:rPr lang="en-US" altLang="zh-CN" sz="1596" dirty="0" smtClean="0">
                <a:solidFill>
                  <a:srgbClr val="000000"/>
                </a:solidFill>
                <a:latin typeface="Times New Roman" pitchFamily="18" charset="0"/>
                <a:cs typeface="Times New Roman" pitchFamily="18" charset="0"/>
              </a:rPr>
              <a:t>(Bumping)</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Segoe UI" pitchFamily="18" charset="0"/>
                <a:cs typeface="Segoe UI" pitchFamily="18" charset="0"/>
              </a:rPr>
              <a:t>、系統構裝</a:t>
            </a:r>
            <a:r>
              <a:rPr lang="en-US" altLang="zh-CN" sz="1596" dirty="0" smtClean="0">
                <a:solidFill>
                  <a:srgbClr val="000000"/>
                </a:solidFill>
                <a:latin typeface="Times New Roman" pitchFamily="18" charset="0"/>
                <a:cs typeface="Times New Roman" pitchFamily="18" charset="0"/>
              </a:rPr>
              <a:t>(SiP)</a:t>
            </a:r>
            <a:r>
              <a:rPr lang="en-US" altLang="zh-CN" sz="1596" dirty="0" smtClean="0">
                <a:solidFill>
                  <a:srgbClr val="000000"/>
                </a:solidFill>
                <a:latin typeface="Segoe UI" pitchFamily="18" charset="0"/>
                <a:cs typeface="Segoe UI" pitchFamily="18" charset="0"/>
              </a:rPr>
              <a:t>等都將吸引國際訂單。</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311</a:t>
            </a:r>
            <a:r>
              <a:rPr lang="en-US" altLang="zh-CN" sz="1596" dirty="0" smtClean="0">
                <a:solidFill>
                  <a:srgbClr val="000000"/>
                </a:solidFill>
                <a:latin typeface="Segoe UI" pitchFamily="18" charset="0"/>
                <a:cs typeface="Segoe UI" pitchFamily="18" charset="0"/>
              </a:rPr>
              <a:t>日本東北地區強震後，日系</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廠商</a:t>
            </a:r>
          </a:p>
          <a:p>
            <a:pPr>
              <a:lnSpc>
                <a:spcPts val="2500"/>
              </a:lnSpc>
              <a:tabLst>
                <a:tab pos="368300" algn="l"/>
              </a:tabLst>
            </a:pPr>
            <a:r>
              <a:rPr lang="en-US" altLang="zh-CN" sz="1596" dirty="0" smtClean="0">
                <a:solidFill>
                  <a:srgbClr val="000000"/>
                </a:solidFill>
                <a:latin typeface="Segoe UI" pitchFamily="18" charset="0"/>
                <a:cs typeface="Segoe UI" pitchFamily="18" charset="0"/>
              </a:rPr>
              <a:t>逐漸明顯有擴大委外的跡象，如</a:t>
            </a:r>
            <a:r>
              <a:rPr lang="en-US" altLang="zh-CN" sz="1596" dirty="0" smtClean="0">
                <a:solidFill>
                  <a:srgbClr val="000000"/>
                </a:solidFill>
                <a:latin typeface="Times New Roman" pitchFamily="18" charset="0"/>
                <a:cs typeface="Times New Roman" pitchFamily="18" charset="0"/>
              </a:rPr>
              <a:t>Toshiba</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Renesas</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Panasonic</a:t>
            </a:r>
            <a:r>
              <a:rPr lang="en-US" altLang="zh-CN" sz="1596" dirty="0" smtClean="0">
                <a:solidFill>
                  <a:srgbClr val="000000"/>
                </a:solidFill>
                <a:latin typeface="Segoe UI" pitchFamily="18" charset="0"/>
                <a:cs typeface="Segoe UI" pitchFamily="18" charset="0"/>
              </a:rPr>
              <a:t>和</a:t>
            </a:r>
            <a:r>
              <a:rPr lang="en-US" altLang="zh-CN" sz="1596" dirty="0" smtClean="0">
                <a:solidFill>
                  <a:srgbClr val="000000"/>
                </a:solidFill>
                <a:latin typeface="Times New Roman" pitchFamily="18" charset="0"/>
                <a:cs typeface="Times New Roman" pitchFamily="18" charset="0"/>
              </a:rPr>
              <a:t>Sony</a:t>
            </a:r>
            <a:r>
              <a:rPr lang="en-US" altLang="zh-CN" sz="1596" dirty="0" smtClean="0">
                <a:solidFill>
                  <a:srgbClr val="000000"/>
                </a:solidFill>
                <a:latin typeface="Segoe UI" pitchFamily="18" charset="0"/>
                <a:cs typeface="Segoe UI" pitchFamily="18" charset="0"/>
              </a:rPr>
              <a:t>等廠商，未來台灣</a:t>
            </a:r>
          </a:p>
          <a:p>
            <a:pPr>
              <a:lnSpc>
                <a:spcPts val="2400"/>
              </a:lnSpc>
              <a:tabLst>
                <a:tab pos="368300" algn="l"/>
              </a:tabLst>
            </a:pPr>
            <a:r>
              <a:rPr lang="en-US" altLang="zh-CN" sz="1596" dirty="0" smtClean="0">
                <a:solidFill>
                  <a:srgbClr val="000000"/>
                </a:solidFill>
                <a:latin typeface="Segoe UI" pitchFamily="18" charset="0"/>
                <a:cs typeface="Segoe UI" pitchFamily="18" charset="0"/>
              </a:rPr>
              <a:t>封測廠如何耕耘</a:t>
            </a:r>
            <a:r>
              <a:rPr lang="en-US" altLang="zh-CN" sz="1596" dirty="0" smtClean="0">
                <a:solidFill>
                  <a:srgbClr val="000000"/>
                </a:solidFill>
                <a:latin typeface="Times New Roman" pitchFamily="18" charset="0"/>
                <a:cs typeface="Times New Roman" pitchFamily="18" charset="0"/>
              </a:rPr>
              <a:t>IDM</a:t>
            </a:r>
            <a:r>
              <a:rPr lang="en-US" altLang="zh-CN" sz="1596" dirty="0" smtClean="0">
                <a:solidFill>
                  <a:srgbClr val="000000"/>
                </a:solidFill>
                <a:latin typeface="Segoe UI" pitchFamily="18" charset="0"/>
                <a:cs typeface="Segoe UI" pitchFamily="18" charset="0"/>
              </a:rPr>
              <a:t>客戶將是重點方向。</a:t>
            </a:r>
          </a:p>
        </p:txBody>
      </p:sp>
      <p:sp>
        <p:nvSpPr>
          <p:cNvPr id="7"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8</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2527300" y="2628900"/>
            <a:ext cx="899285"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Backlight</a:t>
            </a:r>
          </a:p>
          <a:p>
            <a:pPr>
              <a:lnSpc>
                <a:spcPts val="1800"/>
              </a:lnSpc>
              <a:tabLst/>
            </a:pPr>
            <a:r>
              <a:rPr lang="en-US" altLang="zh-CN" sz="1596" b="1" dirty="0" smtClean="0">
                <a:solidFill>
                  <a:srgbClr val="000099"/>
                </a:solidFill>
                <a:latin typeface="Segoe UI" pitchFamily="18" charset="0"/>
                <a:cs typeface="Segoe UI" pitchFamily="18" charset="0"/>
              </a:rPr>
              <a:t>Module</a:t>
            </a:r>
          </a:p>
        </p:txBody>
      </p:sp>
      <p:sp>
        <p:nvSpPr>
          <p:cNvPr id="4" name="TextBox 1"/>
          <p:cNvSpPr txBox="1"/>
          <p:nvPr/>
        </p:nvSpPr>
        <p:spPr>
          <a:xfrm>
            <a:off x="3632200" y="2654300"/>
            <a:ext cx="941861" cy="251351"/>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Color Filter</a:t>
            </a:r>
          </a:p>
        </p:txBody>
      </p:sp>
      <p:sp>
        <p:nvSpPr>
          <p:cNvPr id="5" name="TextBox 1"/>
          <p:cNvSpPr txBox="1"/>
          <p:nvPr/>
        </p:nvSpPr>
        <p:spPr>
          <a:xfrm>
            <a:off x="546100" y="596900"/>
            <a:ext cx="6209264" cy="596125"/>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 </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TFT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LCD</a:t>
            </a:r>
          </a:p>
        </p:txBody>
      </p:sp>
      <p:sp>
        <p:nvSpPr>
          <p:cNvPr id="6" name="TextBox 1"/>
          <p:cNvSpPr txBox="1"/>
          <p:nvPr/>
        </p:nvSpPr>
        <p:spPr>
          <a:xfrm>
            <a:off x="395536" y="1854200"/>
            <a:ext cx="1368152" cy="764312"/>
          </a:xfrm>
          <a:prstGeom prst="rect">
            <a:avLst/>
          </a:prstGeom>
          <a:noFill/>
        </p:spPr>
        <p:txBody>
          <a:bodyPr wrap="squar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Upstream Components</a:t>
            </a:r>
          </a:p>
        </p:txBody>
      </p:sp>
      <p:sp>
        <p:nvSpPr>
          <p:cNvPr id="7" name="TextBox 1"/>
          <p:cNvSpPr txBox="1"/>
          <p:nvPr/>
        </p:nvSpPr>
        <p:spPr>
          <a:xfrm>
            <a:off x="323528" y="3573016"/>
            <a:ext cx="1443024"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Panel Makers</a:t>
            </a:r>
          </a:p>
        </p:txBody>
      </p:sp>
      <p:sp>
        <p:nvSpPr>
          <p:cNvPr id="8" name="TextBox 1"/>
          <p:cNvSpPr txBox="1"/>
          <p:nvPr/>
        </p:nvSpPr>
        <p:spPr>
          <a:xfrm>
            <a:off x="323528" y="5373216"/>
            <a:ext cx="137608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9" name="TextBox 1"/>
          <p:cNvSpPr txBox="1"/>
          <p:nvPr/>
        </p:nvSpPr>
        <p:spPr>
          <a:xfrm>
            <a:off x="5435600" y="4622800"/>
            <a:ext cx="2400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大型：友達、群創、中華映管、瀚宇彩晶</a:t>
            </a:r>
          </a:p>
          <a:p>
            <a:pPr>
              <a:lnSpc>
                <a:spcPts val="1100"/>
              </a:lnSpc>
              <a:tabLst/>
            </a:pPr>
            <a:r>
              <a:rPr lang="en-US" altLang="zh-CN" sz="996" dirty="0" smtClean="0">
                <a:solidFill>
                  <a:srgbClr val="000000"/>
                </a:solidFill>
                <a:latin typeface="Segoe UI" pitchFamily="18" charset="0"/>
                <a:cs typeface="Segoe UI" pitchFamily="18" charset="0"/>
              </a:rPr>
              <a:t>中小型：友達、群創、中華映管、瀚宇彩晶</a:t>
            </a:r>
          </a:p>
          <a:p>
            <a:pPr>
              <a:lnSpc>
                <a:spcPts val="1100"/>
              </a:lnSpc>
              <a:tabLst/>
            </a:pPr>
            <a:r>
              <a:rPr lang="en-US" altLang="zh-CN" sz="996" dirty="0" smtClean="0">
                <a:solidFill>
                  <a:srgbClr val="000000"/>
                </a:solidFill>
                <a:latin typeface="Segoe UI" pitchFamily="18" charset="0"/>
                <a:cs typeface="Segoe UI" pitchFamily="18" charset="0"/>
              </a:rPr>
              <a:t>勝華、元太、凌巨、中日新</a:t>
            </a:r>
          </a:p>
        </p:txBody>
      </p:sp>
      <p:sp>
        <p:nvSpPr>
          <p:cNvPr id="10" name="TextBox 1"/>
          <p:cNvSpPr txBox="1"/>
          <p:nvPr/>
        </p:nvSpPr>
        <p:spPr>
          <a:xfrm>
            <a:off x="3429000" y="3568700"/>
            <a:ext cx="622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友達、群創</a:t>
            </a:r>
          </a:p>
          <a:p>
            <a:pPr>
              <a:lnSpc>
                <a:spcPts val="1100"/>
              </a:lnSpc>
              <a:tabLst/>
            </a:pPr>
            <a:r>
              <a:rPr lang="en-US" altLang="zh-CN" sz="996" dirty="0" smtClean="0">
                <a:solidFill>
                  <a:srgbClr val="000000"/>
                </a:solidFill>
                <a:latin typeface="Segoe UI" pitchFamily="18" charset="0"/>
                <a:cs typeface="Segoe UI" pitchFamily="18" charset="0"/>
              </a:rPr>
              <a:t>中華映管、</a:t>
            </a:r>
          </a:p>
          <a:p>
            <a:pPr>
              <a:lnSpc>
                <a:spcPts val="1100"/>
              </a:lnSpc>
              <a:tabLst/>
            </a:pPr>
            <a:r>
              <a:rPr lang="en-US" altLang="zh-CN" sz="996" dirty="0" smtClean="0">
                <a:solidFill>
                  <a:srgbClr val="000000"/>
                </a:solidFill>
                <a:latin typeface="Segoe UI" pitchFamily="18" charset="0"/>
                <a:cs typeface="Segoe UI" pitchFamily="18" charset="0"/>
              </a:rPr>
              <a:t>瀚宇彩晶</a:t>
            </a:r>
          </a:p>
        </p:txBody>
      </p:sp>
      <p:sp>
        <p:nvSpPr>
          <p:cNvPr id="11" name="TextBox 1"/>
          <p:cNvSpPr txBox="1"/>
          <p:nvPr/>
        </p:nvSpPr>
        <p:spPr>
          <a:xfrm>
            <a:off x="571500" y="4432300"/>
            <a:ext cx="1125308"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Module</a:t>
            </a:r>
          </a:p>
          <a:p>
            <a:pPr>
              <a:lnSpc>
                <a:spcPts val="2800"/>
              </a:lnSpc>
              <a:tabLst/>
            </a:pPr>
            <a:r>
              <a:rPr lang="en-US" altLang="zh-CN" b="1" dirty="0" smtClean="0">
                <a:solidFill>
                  <a:srgbClr val="000099"/>
                </a:solidFill>
                <a:latin typeface="Segoe UI" pitchFamily="18" charset="0"/>
                <a:cs typeface="Segoe UI" pitchFamily="18" charset="0"/>
              </a:rPr>
              <a:t>Assembler</a:t>
            </a:r>
          </a:p>
        </p:txBody>
      </p:sp>
      <p:sp>
        <p:nvSpPr>
          <p:cNvPr id="12" name="TextBox 1"/>
          <p:cNvSpPr txBox="1"/>
          <p:nvPr/>
        </p:nvSpPr>
        <p:spPr>
          <a:xfrm>
            <a:off x="7493000" y="3568700"/>
            <a:ext cx="1130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友達、群創、</a:t>
            </a:r>
          </a:p>
          <a:p>
            <a:pPr>
              <a:lnSpc>
                <a:spcPts val="1100"/>
              </a:lnSpc>
              <a:tabLst/>
            </a:pPr>
            <a:r>
              <a:rPr lang="en-US" altLang="zh-CN" sz="996" dirty="0" smtClean="0">
                <a:solidFill>
                  <a:srgbClr val="000000"/>
                </a:solidFill>
                <a:latin typeface="Segoe UI" pitchFamily="18" charset="0"/>
                <a:cs typeface="Segoe UI" pitchFamily="18" charset="0"/>
              </a:rPr>
              <a:t>中華映管、瀚宇彩晶</a:t>
            </a:r>
          </a:p>
          <a:p>
            <a:pPr>
              <a:lnSpc>
                <a:spcPts val="1100"/>
              </a:lnSpc>
              <a:tabLst/>
            </a:pPr>
            <a:r>
              <a:rPr lang="en-US" altLang="zh-CN" sz="996" dirty="0" smtClean="0">
                <a:solidFill>
                  <a:srgbClr val="000000"/>
                </a:solidFill>
                <a:latin typeface="Segoe UI" pitchFamily="18" charset="0"/>
                <a:cs typeface="Segoe UI" pitchFamily="18" charset="0"/>
              </a:rPr>
              <a:t>勝華、元太、凌巨</a:t>
            </a:r>
          </a:p>
        </p:txBody>
      </p:sp>
      <p:sp>
        <p:nvSpPr>
          <p:cNvPr id="13" name="TextBox 1"/>
          <p:cNvSpPr txBox="1"/>
          <p:nvPr/>
        </p:nvSpPr>
        <p:spPr>
          <a:xfrm>
            <a:off x="1968500" y="1447800"/>
            <a:ext cx="876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台灣豪雅、頂正</a:t>
            </a:r>
          </a:p>
          <a:p>
            <a:pPr>
              <a:lnSpc>
                <a:spcPts val="1100"/>
              </a:lnSpc>
              <a:tabLst/>
            </a:pPr>
            <a:r>
              <a:rPr lang="en-US" altLang="zh-CN" sz="996" dirty="0" smtClean="0">
                <a:solidFill>
                  <a:srgbClr val="000000"/>
                </a:solidFill>
                <a:latin typeface="Segoe UI" pitchFamily="18" charset="0"/>
                <a:cs typeface="Segoe UI" pitchFamily="18" charset="0"/>
              </a:rPr>
              <a:t>弘榮</a:t>
            </a:r>
          </a:p>
        </p:txBody>
      </p:sp>
      <p:sp>
        <p:nvSpPr>
          <p:cNvPr id="14" name="TextBox 1"/>
          <p:cNvSpPr txBox="1"/>
          <p:nvPr/>
        </p:nvSpPr>
        <p:spPr>
          <a:xfrm>
            <a:off x="3048000" y="1397000"/>
            <a:ext cx="622300" cy="317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台灣默克、</a:t>
            </a:r>
          </a:p>
          <a:p>
            <a:pPr>
              <a:lnSpc>
                <a:spcPts val="1300"/>
              </a:lnSpc>
              <a:tabLst/>
            </a:pPr>
            <a:r>
              <a:rPr lang="en-US" altLang="zh-CN" sz="996" dirty="0" smtClean="0">
                <a:solidFill>
                  <a:srgbClr val="000000"/>
                </a:solidFill>
                <a:latin typeface="Segoe UI" pitchFamily="18" charset="0"/>
                <a:cs typeface="Segoe UI" pitchFamily="18" charset="0"/>
              </a:rPr>
              <a:t>台灣捷恩智</a:t>
            </a:r>
          </a:p>
        </p:txBody>
      </p:sp>
      <p:sp>
        <p:nvSpPr>
          <p:cNvPr id="15" name="TextBox 1"/>
          <p:cNvSpPr txBox="1"/>
          <p:nvPr/>
        </p:nvSpPr>
        <p:spPr>
          <a:xfrm>
            <a:off x="5143500" y="1879600"/>
            <a:ext cx="983731" cy="1059264"/>
          </a:xfrm>
          <a:prstGeom prst="rect">
            <a:avLst/>
          </a:prstGeom>
          <a:noFill/>
        </p:spPr>
        <p:txBody>
          <a:bodyPr wrap="none" lIns="0" tIns="0" rIns="0" rtlCol="0">
            <a:spAutoFit/>
          </a:bodyPr>
          <a:lstStyle/>
          <a:p>
            <a:pPr>
              <a:lnSpc>
                <a:spcPts val="1300"/>
              </a:lnSpc>
              <a:tabLst>
                <a:tab pos="50800" algn="l"/>
                <a:tab pos="139700" algn="l"/>
              </a:tabLst>
            </a:pPr>
            <a:r>
              <a:rPr lang="en-US" altLang="zh-CN" dirty="0" smtClean="0"/>
              <a:t>	</a:t>
            </a:r>
            <a:r>
              <a:rPr lang="en-US" altLang="zh-CN" sz="1406" b="1" dirty="0" smtClean="0">
                <a:solidFill>
                  <a:srgbClr val="000099"/>
                </a:solidFill>
                <a:latin typeface="Times New Roman" pitchFamily="18" charset="0"/>
                <a:cs typeface="Times New Roman" pitchFamily="18" charset="0"/>
              </a:rPr>
              <a:t>LED</a:t>
            </a:r>
            <a:r>
              <a:rPr lang="en-US" altLang="zh-CN" sz="1406" dirty="0" smtClean="0">
                <a:latin typeface="Times New Roman" pitchFamily="18" charset="0"/>
                <a:cs typeface="Times New Roman" pitchFamily="18" charset="0"/>
              </a:rPr>
              <a:t> </a:t>
            </a:r>
            <a:r>
              <a:rPr lang="en-US" altLang="zh-CN" sz="1406" b="1" dirty="0" smtClean="0">
                <a:solidFill>
                  <a:srgbClr val="000099"/>
                </a:solidFill>
                <a:latin typeface="Times New Roman" pitchFamily="18" charset="0"/>
                <a:cs typeface="Times New Roman" pitchFamily="18" charset="0"/>
              </a:rPr>
              <a:t>Chip</a:t>
            </a:r>
          </a:p>
          <a:p>
            <a:pPr>
              <a:lnSpc>
                <a:spcPts val="1000"/>
              </a:lnSpc>
            </a:pPr>
            <a:endParaRPr lang="en-US" altLang="zh-CN" dirty="0" smtClean="0"/>
          </a:p>
          <a:p>
            <a:pPr>
              <a:lnSpc>
                <a:spcPts val="1300"/>
              </a:lnSpc>
              <a:tabLst>
                <a:tab pos="50800" algn="l"/>
                <a:tab pos="139700" algn="l"/>
              </a:tabLst>
            </a:pPr>
            <a:r>
              <a:rPr lang="en-US" altLang="zh-CN" sz="996" dirty="0" smtClean="0">
                <a:solidFill>
                  <a:srgbClr val="000000"/>
                </a:solidFill>
                <a:latin typeface="Segoe UI" pitchFamily="18" charset="0"/>
                <a:cs typeface="Segoe UI" pitchFamily="18" charset="0"/>
              </a:rPr>
              <a:t>力特、日東、住</a:t>
            </a:r>
          </a:p>
          <a:p>
            <a:pPr>
              <a:lnSpc>
                <a:spcPts val="1100"/>
              </a:lnSpc>
              <a:tabLst>
                <a:tab pos="50800" algn="l"/>
                <a:tab pos="139700" algn="l"/>
              </a:tabLst>
            </a:pPr>
            <a:r>
              <a:rPr lang="en-US" altLang="zh-CN" sz="996" dirty="0" smtClean="0">
                <a:solidFill>
                  <a:srgbClr val="000000"/>
                </a:solidFill>
                <a:latin typeface="Segoe UI" pitchFamily="18" charset="0"/>
                <a:cs typeface="Segoe UI" pitchFamily="18" charset="0"/>
              </a:rPr>
              <a:t>華、明基材料、</a:t>
            </a:r>
          </a:p>
          <a:p>
            <a:pPr>
              <a:lnSpc>
                <a:spcPts val="1200"/>
              </a:lnSpc>
              <a:tabLst>
                <a:tab pos="50800" algn="l"/>
                <a:tab pos="139700" algn="l"/>
              </a:tabLst>
            </a:pPr>
            <a:r>
              <a:rPr lang="en-US" altLang="zh-CN" sz="996" dirty="0" smtClean="0">
                <a:solidFill>
                  <a:srgbClr val="000000"/>
                </a:solidFill>
                <a:latin typeface="Segoe UI" pitchFamily="18" charset="0"/>
                <a:cs typeface="Segoe UI" pitchFamily="18" charset="0"/>
              </a:rPr>
              <a:t>奇美材料</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台塑</a:t>
            </a:r>
          </a:p>
          <a:p>
            <a:pPr>
              <a:lnSpc>
                <a:spcPts val="2000"/>
              </a:lnSpc>
              <a:tabLst>
                <a:tab pos="508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Polarizer</a:t>
            </a:r>
          </a:p>
        </p:txBody>
      </p:sp>
      <p:sp>
        <p:nvSpPr>
          <p:cNvPr id="16" name="TextBox 1"/>
          <p:cNvSpPr txBox="1"/>
          <p:nvPr/>
        </p:nvSpPr>
        <p:spPr>
          <a:xfrm>
            <a:off x="2197100" y="3733800"/>
            <a:ext cx="1292918" cy="261225"/>
          </a:xfrm>
          <a:prstGeom prst="rect">
            <a:avLst/>
          </a:prstGeom>
          <a:noFill/>
        </p:spPr>
        <p:txBody>
          <a:bodyPr wrap="none" lIns="0" tIns="0" rIns="0" rtlCol="0">
            <a:spAutoFit/>
          </a:bodyPr>
          <a:lstStyle/>
          <a:p>
            <a:pPr>
              <a:lnSpc>
                <a:spcPts val="1800"/>
              </a:lnSpc>
              <a:tabLst/>
            </a:pPr>
            <a:r>
              <a:rPr lang="en-US" altLang="zh-CN" sz="1403" b="1" dirty="0" smtClean="0">
                <a:solidFill>
                  <a:srgbClr val="000099"/>
                </a:solidFill>
                <a:latin typeface="Segoe UI" pitchFamily="18" charset="0"/>
                <a:cs typeface="Segoe UI" pitchFamily="18" charset="0"/>
              </a:rPr>
              <a:t>Large </a:t>
            </a:r>
            <a:r>
              <a:rPr lang="en-US" altLang="zh-CN" sz="1403" b="1" dirty="0" smtClean="0">
                <a:solidFill>
                  <a:srgbClr val="000099"/>
                </a:solidFill>
                <a:latin typeface="Times New Roman" pitchFamily="18" charset="0"/>
                <a:cs typeface="Times New Roman" pitchFamily="18" charset="0"/>
              </a:rPr>
              <a:t>TFT</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Times New Roman" pitchFamily="18" charset="0"/>
                <a:cs typeface="Times New Roman" pitchFamily="18" charset="0"/>
              </a:rPr>
              <a:t>LCD</a:t>
            </a:r>
          </a:p>
        </p:txBody>
      </p:sp>
      <p:sp>
        <p:nvSpPr>
          <p:cNvPr id="17" name="TextBox 1"/>
          <p:cNvSpPr txBox="1"/>
          <p:nvPr/>
        </p:nvSpPr>
        <p:spPr>
          <a:xfrm>
            <a:off x="5364088" y="3717032"/>
            <a:ext cx="2075889" cy="261225"/>
          </a:xfrm>
          <a:prstGeom prst="rect">
            <a:avLst/>
          </a:prstGeom>
          <a:noFill/>
        </p:spPr>
        <p:txBody>
          <a:bodyPr wrap="none" lIns="0" tIns="0" rIns="0" rtlCol="0">
            <a:spAutoFit/>
          </a:bodyPr>
          <a:lstStyle/>
          <a:p>
            <a:pPr>
              <a:lnSpc>
                <a:spcPts val="1800"/>
              </a:lnSpc>
              <a:tabLst/>
            </a:pPr>
            <a:r>
              <a:rPr lang="en-US" altLang="zh-CN" sz="1403" b="1" dirty="0" smtClean="0">
                <a:solidFill>
                  <a:srgbClr val="000099"/>
                </a:solidFill>
                <a:latin typeface="Segoe UI" pitchFamily="18" charset="0"/>
                <a:cs typeface="Segoe UI" pitchFamily="18" charset="0"/>
              </a:rPr>
              <a:t>Medium/Small </a:t>
            </a:r>
            <a:r>
              <a:rPr lang="en-US" altLang="zh-CN" sz="1403" b="1" dirty="0" smtClean="0">
                <a:solidFill>
                  <a:srgbClr val="000099"/>
                </a:solidFill>
                <a:latin typeface="Times New Roman" pitchFamily="18" charset="0"/>
                <a:cs typeface="Times New Roman" pitchFamily="18" charset="0"/>
              </a:rPr>
              <a:t>TFT</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Times New Roman" pitchFamily="18" charset="0"/>
                <a:cs typeface="Times New Roman" pitchFamily="18" charset="0"/>
              </a:rPr>
              <a:t>LCD</a:t>
            </a:r>
          </a:p>
        </p:txBody>
      </p:sp>
      <p:sp>
        <p:nvSpPr>
          <p:cNvPr id="18" name="TextBox 1"/>
          <p:cNvSpPr txBox="1"/>
          <p:nvPr/>
        </p:nvSpPr>
        <p:spPr>
          <a:xfrm>
            <a:off x="4356100" y="4749800"/>
            <a:ext cx="806311" cy="456535"/>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Module</a:t>
            </a:r>
          </a:p>
          <a:p>
            <a:pPr>
              <a:lnSpc>
                <a:spcPts val="1600"/>
              </a:lnSpc>
              <a:tabLst/>
            </a:pPr>
            <a:r>
              <a:rPr lang="en-US" altLang="zh-CN" sz="1403" b="1" dirty="0" smtClean="0">
                <a:solidFill>
                  <a:srgbClr val="000099"/>
                </a:solidFill>
                <a:latin typeface="Segoe UI" pitchFamily="18" charset="0"/>
                <a:cs typeface="Segoe UI" pitchFamily="18" charset="0"/>
              </a:rPr>
              <a:t>Assembly</a:t>
            </a:r>
          </a:p>
        </p:txBody>
      </p:sp>
      <p:sp>
        <p:nvSpPr>
          <p:cNvPr id="19" name="TextBox 1"/>
          <p:cNvSpPr txBox="1"/>
          <p:nvPr/>
        </p:nvSpPr>
        <p:spPr>
          <a:xfrm>
            <a:off x="1993900" y="5664200"/>
            <a:ext cx="60272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NB PC</a:t>
            </a:r>
          </a:p>
        </p:txBody>
      </p:sp>
      <p:sp>
        <p:nvSpPr>
          <p:cNvPr id="20" name="TextBox 1"/>
          <p:cNvSpPr txBox="1"/>
          <p:nvPr/>
        </p:nvSpPr>
        <p:spPr>
          <a:xfrm>
            <a:off x="3429000" y="5740400"/>
            <a:ext cx="7239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LCD</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TV</a:t>
            </a:r>
          </a:p>
        </p:txBody>
      </p:sp>
      <p:sp>
        <p:nvSpPr>
          <p:cNvPr id="21" name="TextBox 1"/>
          <p:cNvSpPr txBox="1"/>
          <p:nvPr/>
        </p:nvSpPr>
        <p:spPr>
          <a:xfrm>
            <a:off x="4572000" y="5740400"/>
            <a:ext cx="7366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Monitor</a:t>
            </a:r>
          </a:p>
        </p:txBody>
      </p:sp>
      <p:sp>
        <p:nvSpPr>
          <p:cNvPr id="22" name="TextBox 1"/>
          <p:cNvSpPr txBox="1"/>
          <p:nvPr/>
        </p:nvSpPr>
        <p:spPr>
          <a:xfrm>
            <a:off x="6819900" y="5664200"/>
            <a:ext cx="203260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 mobile devices</a:t>
            </a:r>
          </a:p>
        </p:txBody>
      </p:sp>
      <p:sp>
        <p:nvSpPr>
          <p:cNvPr id="23" name="TextBox 1"/>
          <p:cNvSpPr txBox="1"/>
          <p:nvPr/>
        </p:nvSpPr>
        <p:spPr>
          <a:xfrm>
            <a:off x="4064000" y="1498600"/>
            <a:ext cx="876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威力盟、台達電</a:t>
            </a:r>
          </a:p>
        </p:txBody>
      </p:sp>
      <p:sp>
        <p:nvSpPr>
          <p:cNvPr id="24" name="TextBox 1"/>
          <p:cNvSpPr txBox="1"/>
          <p:nvPr/>
        </p:nvSpPr>
        <p:spPr>
          <a:xfrm>
            <a:off x="5143500" y="1346200"/>
            <a:ext cx="1016000" cy="292100"/>
          </a:xfrm>
          <a:prstGeom prst="rect">
            <a:avLst/>
          </a:prstGeom>
          <a:noFill/>
        </p:spPr>
        <p:txBody>
          <a:bodyPr wrap="none" lIns="0" tIns="0" rIns="0" rtlCol="0">
            <a:spAutoFit/>
          </a:bodyPr>
          <a:lstStyle/>
          <a:p>
            <a:pPr>
              <a:lnSpc>
                <a:spcPts val="900"/>
              </a:lnSpc>
              <a:tabLst/>
            </a:pPr>
            <a:r>
              <a:rPr lang="en-US" altLang="zh-CN" sz="803" dirty="0" smtClean="0">
                <a:solidFill>
                  <a:srgbClr val="000000"/>
                </a:solidFill>
                <a:latin typeface="Segoe UI" pitchFamily="18" charset="0"/>
                <a:cs typeface="Segoe UI" pitchFamily="18" charset="0"/>
              </a:rPr>
              <a:t>豐晶光電、晶元光電、</a:t>
            </a:r>
          </a:p>
          <a:p>
            <a:pPr>
              <a:lnSpc>
                <a:spcPts val="700"/>
              </a:lnSpc>
              <a:tabLst/>
            </a:pPr>
            <a:r>
              <a:rPr lang="en-US" altLang="zh-CN" sz="803" dirty="0" smtClean="0">
                <a:solidFill>
                  <a:srgbClr val="000000"/>
                </a:solidFill>
                <a:latin typeface="Segoe UI" pitchFamily="18" charset="0"/>
                <a:cs typeface="Segoe UI" pitchFamily="18" charset="0"/>
              </a:rPr>
              <a:t>台灣日亞化、</a:t>
            </a:r>
            <a:r>
              <a:rPr lang="en-US" altLang="zh-CN" sz="803" dirty="0" smtClean="0">
                <a:solidFill>
                  <a:srgbClr val="000000"/>
                </a:solidFill>
                <a:latin typeface="Times New Roman" pitchFamily="18" charset="0"/>
                <a:cs typeface="Times New Roman" pitchFamily="18" charset="0"/>
              </a:rPr>
              <a:t>CREE</a:t>
            </a:r>
            <a:r>
              <a:rPr lang="en-US" altLang="zh-CN" sz="803" dirty="0" smtClean="0">
                <a:solidFill>
                  <a:srgbClr val="000000"/>
                </a:solidFill>
                <a:latin typeface="Segoe UI" pitchFamily="18" charset="0"/>
                <a:cs typeface="Segoe UI" pitchFamily="18" charset="0"/>
              </a:rPr>
              <a:t>、</a:t>
            </a:r>
          </a:p>
          <a:p>
            <a:pPr>
              <a:lnSpc>
                <a:spcPts val="600"/>
              </a:lnSpc>
              <a:tabLst/>
            </a:pPr>
            <a:r>
              <a:rPr lang="en-US" altLang="zh-CN" sz="803" dirty="0" smtClean="0">
                <a:solidFill>
                  <a:srgbClr val="000000"/>
                </a:solidFill>
                <a:latin typeface="Segoe UI" pitchFamily="18" charset="0"/>
                <a:cs typeface="Segoe UI" pitchFamily="18" charset="0"/>
              </a:rPr>
              <a:t>隆達電子、奇力光電</a:t>
            </a:r>
          </a:p>
        </p:txBody>
      </p:sp>
      <p:sp>
        <p:nvSpPr>
          <p:cNvPr id="25" name="TextBox 1"/>
          <p:cNvSpPr txBox="1"/>
          <p:nvPr/>
        </p:nvSpPr>
        <p:spPr>
          <a:xfrm>
            <a:off x="6248400" y="1790700"/>
            <a:ext cx="1077218" cy="1136208"/>
          </a:xfrm>
          <a:prstGeom prst="rect">
            <a:avLst/>
          </a:prstGeom>
          <a:noFill/>
        </p:spPr>
        <p:txBody>
          <a:bodyPr wrap="none" lIns="0" tIns="0" rIns="0" rtlCol="0">
            <a:spAutoFit/>
          </a:bodyPr>
          <a:lstStyle/>
          <a:p>
            <a:pPr>
              <a:lnSpc>
                <a:spcPts val="2000"/>
              </a:lnSpc>
              <a:tabLst>
                <a:tab pos="50800" algn="l"/>
                <a:tab pos="88900" algn="l"/>
              </a:tabLst>
            </a:pPr>
            <a:r>
              <a:rPr lang="en-US" altLang="zh-CN" sz="1596" b="1" dirty="0" smtClean="0">
                <a:solidFill>
                  <a:srgbClr val="000099"/>
                </a:solidFill>
                <a:latin typeface="Times New Roman" pitchFamily="18" charset="0"/>
                <a:cs typeface="Times New Roman" pitchFamily="18" charset="0"/>
              </a:rPr>
              <a:t>LED</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PKG.</a:t>
            </a:r>
          </a:p>
          <a:p>
            <a:pPr>
              <a:lnSpc>
                <a:spcPts val="1000"/>
              </a:lnSpc>
            </a:pPr>
            <a:endParaRPr lang="en-US" altLang="zh-CN" dirty="0" smtClean="0"/>
          </a:p>
          <a:p>
            <a:pPr>
              <a:lnSpc>
                <a:spcPts val="1300"/>
              </a:lnSpc>
              <a:tabLst>
                <a:tab pos="50800" algn="l"/>
                <a:tab pos="88900" algn="l"/>
              </a:tabLst>
            </a:pPr>
            <a:r>
              <a:rPr lang="en-US" altLang="zh-CN" dirty="0" smtClean="0"/>
              <a:t>	</a:t>
            </a:r>
            <a:r>
              <a:rPr lang="en-US" altLang="zh-CN" sz="996" dirty="0" smtClean="0">
                <a:solidFill>
                  <a:srgbClr val="000000"/>
                </a:solidFill>
                <a:latin typeface="Segoe UI" pitchFamily="18" charset="0"/>
                <a:cs typeface="Segoe UI" pitchFamily="18" charset="0"/>
              </a:rPr>
              <a:t>台灣康寧、旭硝子</a:t>
            </a:r>
          </a:p>
          <a:p>
            <a:pPr>
              <a:lnSpc>
                <a:spcPts val="1100"/>
              </a:lnSpc>
              <a:tabLst>
                <a:tab pos="50800" algn="l"/>
                <a:tab pos="88900" algn="l"/>
              </a:tabLst>
            </a:pPr>
            <a:r>
              <a:rPr lang="en-US" altLang="zh-CN" dirty="0" smtClean="0"/>
              <a:t>	</a:t>
            </a:r>
            <a:r>
              <a:rPr lang="en-US" altLang="zh-CN" sz="996" dirty="0" smtClean="0">
                <a:solidFill>
                  <a:srgbClr val="000000"/>
                </a:solidFill>
                <a:latin typeface="Segoe UI" pitchFamily="18" charset="0"/>
                <a:cs typeface="Segoe UI" pitchFamily="18" charset="0"/>
              </a:rPr>
              <a:t>顯示玻璃、安瀚視</a:t>
            </a:r>
          </a:p>
          <a:p>
            <a:pPr>
              <a:lnSpc>
                <a:spcPts val="1100"/>
              </a:lnSpc>
              <a:tabLst>
                <a:tab pos="50800" algn="l"/>
                <a:tab pos="88900" algn="l"/>
              </a:tabLst>
            </a:pPr>
            <a:r>
              <a:rPr lang="en-US" altLang="zh-CN" dirty="0" smtClean="0"/>
              <a:t>	</a:t>
            </a:r>
            <a:r>
              <a:rPr lang="en-US" altLang="zh-CN" sz="996" dirty="0" smtClean="0">
                <a:solidFill>
                  <a:srgbClr val="000000"/>
                </a:solidFill>
                <a:latin typeface="Segoe UI" pitchFamily="18" charset="0"/>
                <a:cs typeface="Segoe UI" pitchFamily="18" charset="0"/>
              </a:rPr>
              <a:t>特、台灣電氣硝子</a:t>
            </a:r>
          </a:p>
          <a:p>
            <a:pPr>
              <a:lnSpc>
                <a:spcPts val="2000"/>
              </a:lnSpc>
              <a:tabLst>
                <a:tab pos="50800" algn="l"/>
                <a:tab pos="88900" algn="l"/>
              </a:tabLst>
            </a:pPr>
            <a:r>
              <a:rPr lang="en-US" altLang="zh-CN" dirty="0" smtClean="0"/>
              <a:t>		</a:t>
            </a:r>
            <a:r>
              <a:rPr lang="en-US" altLang="zh-CN" sz="1596" b="1" dirty="0" smtClean="0">
                <a:solidFill>
                  <a:srgbClr val="000099"/>
                </a:solidFill>
                <a:latin typeface="Segoe UI" pitchFamily="18" charset="0"/>
                <a:cs typeface="Segoe UI" pitchFamily="18" charset="0"/>
              </a:rPr>
              <a:t>Glass Sub.</a:t>
            </a:r>
          </a:p>
        </p:txBody>
      </p:sp>
      <p:sp>
        <p:nvSpPr>
          <p:cNvPr id="26" name="TextBox 1"/>
          <p:cNvSpPr txBox="1"/>
          <p:nvPr/>
        </p:nvSpPr>
        <p:spPr>
          <a:xfrm>
            <a:off x="6438900" y="1460500"/>
            <a:ext cx="1765300" cy="2413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台灣日亞化、億光、奇力光電、</a:t>
            </a:r>
          </a:p>
          <a:p>
            <a:pPr>
              <a:lnSpc>
                <a:spcPts val="700"/>
              </a:lnSpc>
              <a:tabLst/>
            </a:pPr>
            <a:r>
              <a:rPr lang="en-US" altLang="zh-CN" sz="996" dirty="0" smtClean="0">
                <a:solidFill>
                  <a:srgbClr val="000000"/>
                </a:solidFill>
                <a:latin typeface="Segoe UI" pitchFamily="18" charset="0"/>
                <a:cs typeface="Segoe UI" pitchFamily="18" charset="0"/>
              </a:rPr>
              <a:t>啟耀光電、光寶、威力盟</a:t>
            </a:r>
          </a:p>
        </p:txBody>
      </p:sp>
      <p:sp>
        <p:nvSpPr>
          <p:cNvPr id="27" name="TextBox 1"/>
          <p:cNvSpPr txBox="1"/>
          <p:nvPr/>
        </p:nvSpPr>
        <p:spPr>
          <a:xfrm>
            <a:off x="1907704" y="1772816"/>
            <a:ext cx="2917465" cy="995144"/>
          </a:xfrm>
          <a:prstGeom prst="rect">
            <a:avLst/>
          </a:prstGeom>
          <a:noFill/>
        </p:spPr>
        <p:txBody>
          <a:bodyPr wrap="none" lIns="0" tIns="0" rIns="0" rtlCol="0">
            <a:spAutoFit/>
          </a:bodyPr>
          <a:lstStyle/>
          <a:p>
            <a:pPr>
              <a:lnSpc>
                <a:spcPts val="1800"/>
              </a:lnSpc>
              <a:tabLst>
                <a:tab pos="25400" algn="l"/>
              </a:tabLst>
            </a:pPr>
            <a:r>
              <a:rPr lang="en-US" altLang="zh-CN" dirty="0" smtClean="0"/>
              <a:t>	</a:t>
            </a:r>
            <a:r>
              <a:rPr lang="en-US" altLang="zh-CN" sz="1598" b="1" dirty="0" smtClean="0">
                <a:solidFill>
                  <a:srgbClr val="000099"/>
                </a:solidFill>
                <a:latin typeface="Segoe UI" pitchFamily="18" charset="0"/>
                <a:cs typeface="Segoe UI" pitchFamily="18" charset="0"/>
              </a:rPr>
              <a:t>Mask</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Segoe UI" pitchFamily="18" charset="0"/>
                <a:cs typeface="Segoe UI" pitchFamily="18" charset="0"/>
              </a:rPr>
              <a:t>Liquid Crystal</a:t>
            </a:r>
            <a:r>
              <a:rPr lang="en-US" altLang="zh-CN" sz="1406" dirty="0" smtClean="0">
                <a:latin typeface="Times New Roman" pitchFamily="18" charset="0"/>
                <a:cs typeface="Times New Roman" pitchFamily="18" charset="0"/>
              </a:rPr>
              <a:t>   </a:t>
            </a:r>
            <a:r>
              <a:rPr lang="en-US" altLang="zh-CN" sz="1406" b="1" dirty="0" smtClean="0">
                <a:solidFill>
                  <a:srgbClr val="000099"/>
                </a:solidFill>
                <a:latin typeface="Segoe UI" pitchFamily="18" charset="0"/>
                <a:cs typeface="Segoe UI" pitchFamily="18" charset="0"/>
              </a:rPr>
              <a:t>CCFL</a:t>
            </a:r>
          </a:p>
          <a:p>
            <a:pPr>
              <a:lnSpc>
                <a:spcPts val="1000"/>
              </a:lnSpc>
            </a:pPr>
            <a:endParaRPr lang="en-US" altLang="zh-CN" dirty="0" smtClean="0"/>
          </a:p>
          <a:p>
            <a:pPr>
              <a:lnSpc>
                <a:spcPts val="2200"/>
              </a:lnSpc>
              <a:tabLst>
                <a:tab pos="25400" algn="l"/>
              </a:tabLst>
            </a:pPr>
            <a:r>
              <a:rPr lang="en-US" altLang="zh-CN" sz="996" dirty="0" smtClean="0">
                <a:solidFill>
                  <a:srgbClr val="000000"/>
                </a:solidFill>
                <a:latin typeface="Segoe UI" pitchFamily="18" charset="0"/>
                <a:cs typeface="Segoe UI" pitchFamily="18" charset="0"/>
              </a:rPr>
              <a:t>瑞儀光電、輔祥、大億、</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專業：和鑫、台灣凸版</a:t>
            </a:r>
          </a:p>
          <a:p>
            <a:pPr>
              <a:lnSpc>
                <a:spcPts val="1200"/>
              </a:lnSpc>
              <a:tabLst>
                <a:tab pos="25400" algn="l"/>
              </a:tabLst>
            </a:pPr>
            <a:r>
              <a:rPr lang="en-US" altLang="zh-CN" sz="996" dirty="0" smtClean="0">
                <a:solidFill>
                  <a:srgbClr val="000000"/>
                </a:solidFill>
                <a:latin typeface="Segoe UI" pitchFamily="18" charset="0"/>
                <a:cs typeface="Segoe UI" pitchFamily="18" charset="0"/>
              </a:rPr>
              <a:t>科橋、奈普、中光電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自製：友達、群創、華映</a:t>
            </a:r>
          </a:p>
          <a:p>
            <a:pPr>
              <a:lnSpc>
                <a:spcPts val="1200"/>
              </a:lnSpc>
              <a:tabLst>
                <a:tab pos="25400" algn="l"/>
              </a:tabLst>
            </a:pPr>
            <a:r>
              <a:rPr lang="en-US" altLang="zh-CN" sz="996" dirty="0" smtClean="0">
                <a:solidFill>
                  <a:srgbClr val="000000"/>
                </a:solidFill>
                <a:latin typeface="Segoe UI" pitchFamily="18" charset="0"/>
                <a:cs typeface="Segoe UI" pitchFamily="18" charset="0"/>
              </a:rPr>
              <a:t>等</a:t>
            </a:r>
            <a:r>
              <a:rPr lang="en-US" altLang="zh-CN" sz="996" dirty="0" smtClean="0">
                <a:solidFill>
                  <a:srgbClr val="000000"/>
                </a:solidFill>
                <a:latin typeface="Times New Roman" pitchFamily="18" charset="0"/>
                <a:cs typeface="Times New Roman" pitchFamily="18" charset="0"/>
              </a:rPr>
              <a:t>…</a:t>
            </a:r>
          </a:p>
        </p:txBody>
      </p:sp>
      <p:sp>
        <p:nvSpPr>
          <p:cNvPr id="28" name="TextBox 1"/>
          <p:cNvSpPr txBox="1"/>
          <p:nvPr/>
        </p:nvSpPr>
        <p:spPr>
          <a:xfrm>
            <a:off x="7442200" y="2209800"/>
            <a:ext cx="1025922" cy="725840"/>
          </a:xfrm>
          <a:prstGeom prst="rect">
            <a:avLst/>
          </a:prstGeom>
          <a:noFill/>
        </p:spPr>
        <p:txBody>
          <a:bodyPr wrap="none" lIns="0" tIns="0" rIns="0" rtlCol="0">
            <a:spAutoFit/>
          </a:bodyPr>
          <a:lstStyle/>
          <a:p>
            <a:pPr>
              <a:lnSpc>
                <a:spcPts val="1100"/>
              </a:lnSpc>
              <a:tabLst>
                <a:tab pos="76200" algn="l"/>
              </a:tabLst>
            </a:pPr>
            <a:r>
              <a:rPr lang="en-US" altLang="zh-CN" sz="996" dirty="0" smtClean="0">
                <a:solidFill>
                  <a:srgbClr val="000000"/>
                </a:solidFill>
                <a:latin typeface="Segoe UI" pitchFamily="18" charset="0"/>
                <a:cs typeface="Segoe UI" pitchFamily="18" charset="0"/>
              </a:rPr>
              <a:t>奇景光電、聯詠、</a:t>
            </a:r>
          </a:p>
          <a:p>
            <a:pPr>
              <a:lnSpc>
                <a:spcPts val="1100"/>
              </a:lnSpc>
              <a:tabLst>
                <a:tab pos="76200" algn="l"/>
              </a:tabLst>
            </a:pPr>
            <a:r>
              <a:rPr lang="en-US" altLang="zh-CN" sz="996" dirty="0" smtClean="0">
                <a:solidFill>
                  <a:srgbClr val="000000"/>
                </a:solidFill>
                <a:latin typeface="Segoe UI" pitchFamily="18" charset="0"/>
                <a:cs typeface="Segoe UI" pitchFamily="18" charset="0"/>
              </a:rPr>
              <a:t>華邦、凌陽、敦茂</a:t>
            </a:r>
          </a:p>
          <a:p>
            <a:pPr>
              <a:lnSpc>
                <a:spcPts val="1000"/>
              </a:lnSpc>
            </a:pPr>
            <a:endParaRPr lang="en-US" altLang="zh-CN" dirty="0" smtClean="0"/>
          </a:p>
          <a:p>
            <a:pPr>
              <a:lnSpc>
                <a:spcPts val="2100"/>
              </a:lnSpc>
              <a:tabLst>
                <a:tab pos="76200" algn="l"/>
              </a:tabLst>
            </a:pPr>
            <a:r>
              <a:rPr lang="en-US" altLang="zh-CN" dirty="0" smtClean="0"/>
              <a:t>	</a:t>
            </a:r>
            <a:r>
              <a:rPr lang="en-US" altLang="zh-CN" sz="1596" b="1" dirty="0" smtClean="0">
                <a:solidFill>
                  <a:srgbClr val="000099"/>
                </a:solidFill>
                <a:latin typeface="Segoe UI" pitchFamily="18" charset="0"/>
                <a:cs typeface="Segoe UI" pitchFamily="18" charset="0"/>
              </a:rPr>
              <a:t>Driver </a:t>
            </a:r>
            <a:r>
              <a:rPr lang="en-US" altLang="zh-CN" sz="1596" b="1" dirty="0" smtClean="0">
                <a:solidFill>
                  <a:srgbClr val="000099"/>
                </a:solidFill>
                <a:latin typeface="Times New Roman" pitchFamily="18" charset="0"/>
                <a:cs typeface="Times New Roman" pitchFamily="18" charset="0"/>
              </a:rPr>
              <a:t>IC</a:t>
            </a:r>
          </a:p>
        </p:txBody>
      </p:sp>
      <p:sp>
        <p:nvSpPr>
          <p:cNvPr id="29" name="TextBox 1"/>
          <p:cNvSpPr txBox="1"/>
          <p:nvPr/>
        </p:nvSpPr>
        <p:spPr>
          <a:xfrm>
            <a:off x="5689600" y="5664200"/>
            <a:ext cx="673261"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a:t>
            </a:r>
          </a:p>
          <a:p>
            <a:pPr>
              <a:lnSpc>
                <a:spcPts val="1800"/>
              </a:lnSpc>
              <a:tabLst/>
            </a:pPr>
            <a:r>
              <a:rPr lang="en-US" altLang="zh-CN" sz="1596" b="1" dirty="0" smtClean="0">
                <a:solidFill>
                  <a:srgbClr val="000099"/>
                </a:solidFill>
                <a:latin typeface="Segoe UI" pitchFamily="18" charset="0"/>
                <a:cs typeface="Segoe UI" pitchFamily="18" charset="0"/>
              </a:rPr>
              <a:t>Phone</a:t>
            </a:r>
          </a:p>
        </p:txBody>
      </p:sp>
      <p:sp>
        <p:nvSpPr>
          <p:cNvPr id="30" name="TextBox 1"/>
          <p:cNvSpPr txBox="1"/>
          <p:nvPr/>
        </p:nvSpPr>
        <p:spPr>
          <a:xfrm>
            <a:off x="4533900" y="6477000"/>
            <a:ext cx="762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9</a:t>
            </a:r>
          </a:p>
        </p:txBody>
      </p:sp>
      <p:sp>
        <p:nvSpPr>
          <p:cNvPr id="32" name="文字方塊 31"/>
          <p:cNvSpPr txBox="1"/>
          <p:nvPr/>
        </p:nvSpPr>
        <p:spPr>
          <a:xfrm>
            <a:off x="4499992" y="116632"/>
            <a:ext cx="4644008" cy="523220"/>
          </a:xfrm>
          <a:prstGeom prst="rect">
            <a:avLst/>
          </a:prstGeom>
          <a:noFill/>
        </p:spPr>
        <p:txBody>
          <a:bodyPr wrap="square" rtlCol="0">
            <a:spAutoFit/>
          </a:bodyPr>
          <a:lstStyle/>
          <a:p>
            <a:r>
              <a:rPr lang="en-US" altLang="zh-TW" sz="1400" b="1" i="1" dirty="0" smtClean="0">
                <a:solidFill>
                  <a:srgbClr val="0000FF"/>
                </a:solidFill>
              </a:rPr>
              <a:t>Capital Intensive (</a:t>
            </a:r>
            <a:r>
              <a:rPr lang="en-US" altLang="zh-CN" sz="1400" b="1" i="1" dirty="0" smtClean="0">
                <a:solidFill>
                  <a:srgbClr val="0000FF"/>
                </a:solidFill>
                <a:latin typeface="Segoe UI" pitchFamily="18" charset="0"/>
                <a:cs typeface="Segoe UI" pitchFamily="18" charset="0"/>
              </a:rPr>
              <a:t>AUO 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 for US$4.3 revenue US$0.31M/human capital, GPM:8.2%)</a:t>
            </a:r>
            <a:endParaRPr lang="zh-TW" altLang="en-US" sz="1400" b="1" i="1" dirty="0">
              <a:solidFill>
                <a:srgbClr val="0000FF"/>
              </a:solidFill>
            </a:endParaRPr>
          </a:p>
        </p:txBody>
      </p:sp>
      <p:sp>
        <p:nvSpPr>
          <p:cNvPr id="33" name="文字方塊 32"/>
          <p:cNvSpPr txBox="1"/>
          <p:nvPr/>
        </p:nvSpPr>
        <p:spPr>
          <a:xfrm>
            <a:off x="0" y="116632"/>
            <a:ext cx="4571508" cy="584775"/>
          </a:xfrm>
          <a:prstGeom prst="rect">
            <a:avLst/>
          </a:prstGeom>
          <a:noFill/>
        </p:spPr>
        <p:txBody>
          <a:bodyPr wrap="none" rtlCol="0">
            <a:spAutoFit/>
          </a:bodyPr>
          <a:lstStyle/>
          <a:p>
            <a:r>
              <a:rPr lang="en-US" altLang="zh-TW" sz="3200" b="1" dirty="0" smtClean="0">
                <a:solidFill>
                  <a:srgbClr val="FF0000"/>
                </a:solidFill>
              </a:rPr>
              <a:t>Capital Intensive Business</a:t>
            </a:r>
            <a:endParaRPr lang="zh-TW" alt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plus(in)">
                                      <p:cBhvr>
                                        <p:cTn id="10" dur="2000"/>
                                        <p:tgtEl>
                                          <p:spTgt spid="10"/>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plus(in)">
                                      <p:cBhvr>
                                        <p:cTn id="13" dur="2000"/>
                                        <p:tgtEl>
                                          <p:spTgt spid="17"/>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plus(in)">
                                      <p:cBhvr>
                                        <p:cTn id="16" dur="2000"/>
                                        <p:tgtEl>
                                          <p:spTgt spid="12"/>
                                        </p:tgtEl>
                                      </p:cBhvr>
                                    </p:animEffect>
                                  </p:childTnLst>
                                </p:cTn>
                              </p:par>
                              <p:par>
                                <p:cTn id="17" presetID="13"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plus(in)">
                                      <p:cBhvr>
                                        <p:cTn id="19" dur="2000"/>
                                        <p:tgtEl>
                                          <p:spTgt spid="18"/>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plus(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Horizontal)">
                                      <p:cBhvr>
                                        <p:cTn id="27" dur="500"/>
                                        <p:tgtEl>
                                          <p:spTgt spid="3"/>
                                        </p:tgtEl>
                                      </p:cBhvr>
                                    </p:animEffect>
                                  </p:childTnLst>
                                </p:cTn>
                              </p:par>
                              <p:par>
                                <p:cTn id="28" presetID="16" presetClass="entr" presetSubtype="2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Horizontal)">
                                      <p:cBhvr>
                                        <p:cTn id="30" dur="500"/>
                                        <p:tgtEl>
                                          <p:spTgt spid="13"/>
                                        </p:tgtEl>
                                      </p:cBhvr>
                                    </p:animEffect>
                                  </p:childTnLst>
                                </p:cTn>
                              </p:par>
                              <p:par>
                                <p:cTn id="31" presetID="16" presetClass="entr" presetSubtype="2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Horizontal)">
                                      <p:cBhvr>
                                        <p:cTn id="33" dur="500"/>
                                        <p:tgtEl>
                                          <p:spTgt spid="14"/>
                                        </p:tgtEl>
                                      </p:cBhvr>
                                    </p:animEffect>
                                  </p:childTnLst>
                                </p:cTn>
                              </p:par>
                              <p:par>
                                <p:cTn id="34" presetID="16" presetClass="entr" presetSubtype="2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Horizontal)">
                                      <p:cBhvr>
                                        <p:cTn id="36" dur="500"/>
                                        <p:tgtEl>
                                          <p:spTgt spid="23"/>
                                        </p:tgtEl>
                                      </p:cBhvr>
                                    </p:animEffect>
                                  </p:childTnLst>
                                </p:cTn>
                              </p:par>
                              <p:par>
                                <p:cTn id="37" presetID="16" presetClass="entr" presetSubtype="2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Horizontal)">
                                      <p:cBhvr>
                                        <p:cTn id="39" dur="500"/>
                                        <p:tgtEl>
                                          <p:spTgt spid="27"/>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Horizontal)">
                                      <p:cBhvr>
                                        <p:cTn id="42" dur="500"/>
                                        <p:tgtEl>
                                          <p:spTgt spid="24"/>
                                        </p:tgtEl>
                                      </p:cBhvr>
                                    </p:animEffect>
                                  </p:childTnLst>
                                </p:cTn>
                              </p:par>
                              <p:par>
                                <p:cTn id="43" presetID="16" presetClass="entr" presetSubtype="2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barn(inHorizontal)">
                                      <p:cBhvr>
                                        <p:cTn id="45" dur="500"/>
                                        <p:tgtEl>
                                          <p:spTgt spid="26"/>
                                        </p:tgtEl>
                                      </p:cBhvr>
                                    </p:animEffect>
                                  </p:childTnLst>
                                </p:cTn>
                              </p:par>
                              <p:par>
                                <p:cTn id="46" presetID="16" presetClass="entr" presetSubtype="2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barn(inHorizontal)">
                                      <p:cBhvr>
                                        <p:cTn id="48" dur="500"/>
                                        <p:tgtEl>
                                          <p:spTgt spid="25"/>
                                        </p:tgtEl>
                                      </p:cBhvr>
                                    </p:animEffect>
                                  </p:childTnLst>
                                </p:cTn>
                              </p:par>
                              <p:par>
                                <p:cTn id="49" presetID="16" presetClass="entr" presetSubtype="2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Horizontal)">
                                      <p:cBhvr>
                                        <p:cTn id="51" dur="500"/>
                                        <p:tgtEl>
                                          <p:spTgt spid="15"/>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arn(inHorizontal)">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ox(in)">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p:bldP spid="23" grpId="0"/>
      <p:bldP spid="24" grpId="0"/>
      <p:bldP spid="25" grpId="0"/>
      <p:bldP spid="26" grpId="0"/>
      <p:bldP spid="27" grpId="0"/>
      <p:bldP spid="28" grpId="0"/>
      <p:bldP spid="3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457200" y="6273800"/>
            <a:ext cx="6286500" cy="342900"/>
          </a:xfrm>
          <a:prstGeom prst="rect">
            <a:avLst/>
          </a:prstGeom>
          <a:noFill/>
        </p:spPr>
        <p:txBody>
          <a:bodyPr wrap="none" lIns="0" tIns="0" rIns="0" rtlCol="0">
            <a:spAutoFit/>
          </a:bodyPr>
          <a:lstStyle/>
          <a:p>
            <a:pPr>
              <a:lnSpc>
                <a:spcPts val="2700"/>
              </a:lnSpc>
              <a:tabLst/>
            </a:pPr>
            <a:r>
              <a:rPr lang="en-US" altLang="zh-CN" sz="1596" dirty="0" smtClean="0">
                <a:solidFill>
                  <a:srgbClr val="000000"/>
                </a:solidFill>
                <a:latin typeface="Segoe UI" pitchFamily="18" charset="0"/>
                <a:cs typeface="Segoe UI" pitchFamily="18" charset="0"/>
              </a:rPr>
              <a:t>來廠商獲利與否將決定於產線的彈性調度與更</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Segoe UI" pitchFamily="18" charset="0"/>
                <a:cs typeface="Segoe UI" pitchFamily="18" charset="0"/>
              </a:rPr>
              <a:t>規格的面板產品設計。</a:t>
            </a:r>
            <a:r>
              <a:rPr lang="en-US" altLang="zh-CN" sz="1200" dirty="0" smtClean="0">
                <a:latin typeface="Times New Roman" pitchFamily="18" charset="0"/>
                <a:cs typeface="Times New Roman" pitchFamily="18" charset="0"/>
              </a:rPr>
              <a:t> </a:t>
            </a:r>
            <a:r>
              <a:rPr lang="en-US" altLang="zh-CN" sz="1200" dirty="0" smtClean="0">
                <a:solidFill>
                  <a:srgbClr val="898989"/>
                </a:solidFill>
                <a:latin typeface="Calibri" pitchFamily="18" charset="0"/>
                <a:cs typeface="Calibri" pitchFamily="18" charset="0"/>
              </a:rPr>
              <a:t>10</a:t>
            </a:r>
          </a:p>
        </p:txBody>
      </p:sp>
      <p:sp>
        <p:nvSpPr>
          <p:cNvPr id="5" name="TextBox 1"/>
          <p:cNvSpPr txBox="1"/>
          <p:nvPr/>
        </p:nvSpPr>
        <p:spPr>
          <a:xfrm>
            <a:off x="546100" y="596900"/>
            <a:ext cx="75311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顯示器產業</a:t>
            </a:r>
            <a:r>
              <a:rPr lang="en-US" altLang="zh-CN" sz="3602" b="1" dirty="0" smtClean="0">
                <a:solidFill>
                  <a:srgbClr val="5D94BA"/>
                </a:solidFill>
                <a:latin typeface="Times New Roman" pitchFamily="18" charset="0"/>
                <a:cs typeface="Times New Roman" pitchFamily="18" charset="0"/>
              </a:rPr>
              <a:t>(TFT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LCD)</a:t>
            </a:r>
          </a:p>
        </p:txBody>
      </p:sp>
      <p:sp>
        <p:nvSpPr>
          <p:cNvPr id="6" name="TextBox 1"/>
          <p:cNvSpPr txBox="1"/>
          <p:nvPr/>
        </p:nvSpPr>
        <p:spPr>
          <a:xfrm>
            <a:off x="457200" y="1320800"/>
            <a:ext cx="8296630" cy="808555"/>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FF"/>
                </a:solidFill>
                <a:latin typeface="Segoe UI" pitchFamily="18" charset="0"/>
                <a:cs typeface="Segoe UI" pitchFamily="18" charset="0"/>
              </a:rPr>
              <a:t>台灣</a:t>
            </a:r>
            <a:r>
              <a:rPr lang="en-US" altLang="zh-CN" sz="1596" dirty="0" smtClean="0">
                <a:solidFill>
                  <a:srgbClr val="0000FF"/>
                </a:solidFill>
                <a:latin typeface="Times New Roman" pitchFamily="18" charset="0"/>
                <a:cs typeface="Times New Roman" pitchFamily="18" charset="0"/>
              </a:rPr>
              <a:t>TFT  LCD</a:t>
            </a:r>
            <a:r>
              <a:rPr lang="en-US" altLang="zh-CN" sz="1596" dirty="0" smtClean="0">
                <a:solidFill>
                  <a:srgbClr val="0000FF"/>
                </a:solidFill>
                <a:latin typeface="Segoe UI" pitchFamily="18" charset="0"/>
                <a:cs typeface="Segoe UI" pitchFamily="18" charset="0"/>
              </a:rPr>
              <a:t>產業結構以製程作區隔，從上到下游，分為材料暨關鍵零組件、面板生產</a:t>
            </a:r>
          </a:p>
          <a:p>
            <a:pPr>
              <a:lnSpc>
                <a:spcPts val="2100"/>
              </a:lnSpc>
              <a:tabLst>
                <a:tab pos="444500" algn="l"/>
              </a:tabLst>
            </a:pPr>
            <a:r>
              <a:rPr lang="en-US" altLang="zh-CN" sz="1598" dirty="0" smtClean="0">
                <a:solidFill>
                  <a:srgbClr val="0000FF"/>
                </a:solidFill>
                <a:latin typeface="Times New Roman" pitchFamily="18" charset="0"/>
                <a:cs typeface="Times New Roman" pitchFamily="18" charset="0"/>
              </a:rPr>
              <a:t>(Array+Cell)</a:t>
            </a:r>
            <a:r>
              <a:rPr lang="en-US" altLang="zh-CN" sz="1598" dirty="0" smtClean="0">
                <a:solidFill>
                  <a:srgbClr val="0000FF"/>
                </a:solidFill>
                <a:latin typeface="Segoe UI" pitchFamily="18" charset="0"/>
                <a:cs typeface="Segoe UI" pitchFamily="18" charset="0"/>
              </a:rPr>
              <a:t>、模組段組裝，及終端系統產品。近幾年面板業者產能持續投入，帶動上游關鍵</a:t>
            </a:r>
          </a:p>
          <a:p>
            <a:pPr>
              <a:lnSpc>
                <a:spcPts val="2000"/>
              </a:lnSpc>
              <a:tabLst>
                <a:tab pos="444500" algn="l"/>
              </a:tabLst>
            </a:pPr>
            <a:r>
              <a:rPr lang="en-US" altLang="zh-CN" sz="1596" dirty="0" smtClean="0">
                <a:solidFill>
                  <a:srgbClr val="0000FF"/>
                </a:solidFill>
                <a:latin typeface="Segoe UI" pitchFamily="18" charset="0"/>
                <a:cs typeface="Segoe UI" pitchFamily="18" charset="0"/>
              </a:rPr>
              <a:t>零組件在地化發展，在台灣形成完整的產業聚落。</a:t>
            </a:r>
          </a:p>
        </p:txBody>
      </p:sp>
      <p:sp>
        <p:nvSpPr>
          <p:cNvPr id="7" name="TextBox 1"/>
          <p:cNvSpPr txBox="1"/>
          <p:nvPr/>
        </p:nvSpPr>
        <p:spPr>
          <a:xfrm>
            <a:off x="457200" y="2324100"/>
            <a:ext cx="8216900" cy="31242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年全球大型與中小型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產值分別為為</a:t>
            </a:r>
            <a:r>
              <a:rPr lang="en-US" altLang="zh-CN" sz="1596" dirty="0" smtClean="0">
                <a:solidFill>
                  <a:srgbClr val="000000"/>
                </a:solidFill>
                <a:latin typeface="Times New Roman" pitchFamily="18" charset="0"/>
                <a:cs typeface="Times New Roman" pitchFamily="18" charset="0"/>
              </a:rPr>
              <a:t>911</a:t>
            </a:r>
            <a:r>
              <a:rPr lang="en-US" altLang="zh-CN" sz="1596" dirty="0" smtClean="0">
                <a:solidFill>
                  <a:srgbClr val="000000"/>
                </a:solidFill>
                <a:latin typeface="Segoe UI" pitchFamily="18" charset="0"/>
                <a:cs typeface="Segoe UI" pitchFamily="18" charset="0"/>
              </a:rPr>
              <a:t>億美元以及</a:t>
            </a:r>
            <a:r>
              <a:rPr lang="en-US" altLang="zh-CN" sz="1596" dirty="0" smtClean="0">
                <a:solidFill>
                  <a:srgbClr val="000000"/>
                </a:solidFill>
                <a:latin typeface="Times New Roman" pitchFamily="18" charset="0"/>
                <a:cs typeface="Times New Roman" pitchFamily="18" charset="0"/>
              </a:rPr>
              <a:t>247</a:t>
            </a:r>
            <a:r>
              <a:rPr lang="en-US" altLang="zh-CN" sz="1596" dirty="0" smtClean="0">
                <a:solidFill>
                  <a:srgbClr val="000000"/>
                </a:solidFill>
                <a:latin typeface="Segoe UI" pitchFamily="18" charset="0"/>
                <a:cs typeface="Segoe UI" pitchFamily="18" charset="0"/>
              </a:rPr>
              <a:t>億美元，台灣產值</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則分別均為全球第二。過去一年，台灣業者積極從大型轉型至中小型面板佈局，因此</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台灣大型與中小型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產值走勢呈現各自消長的態勢。大型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產值較</a:t>
            </a:r>
            <a:r>
              <a:rPr lang="en-US" altLang="zh-CN" sz="1596" dirty="0" smtClean="0">
                <a:solidFill>
                  <a:srgbClr val="000000"/>
                </a:solidFill>
                <a:latin typeface="Times New Roman" pitchFamily="18" charset="0"/>
                <a:cs typeface="Times New Roman" pitchFamily="18" charset="0"/>
              </a:rPr>
              <a:t>2011</a:t>
            </a:r>
            <a:r>
              <a:rPr lang="en-US" altLang="zh-CN" sz="1596" dirty="0" smtClean="0">
                <a:solidFill>
                  <a:srgbClr val="000000"/>
                </a:solidFill>
                <a:latin typeface="Segoe UI" pitchFamily="18" charset="0"/>
                <a:cs typeface="Segoe UI" pitchFamily="18" charset="0"/>
              </a:rPr>
              <a:t>年略減</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至新台幣</a:t>
            </a:r>
            <a:r>
              <a:rPr lang="en-US" altLang="zh-CN" sz="1596" dirty="0" smtClean="0">
                <a:solidFill>
                  <a:srgbClr val="000000"/>
                </a:solidFill>
                <a:latin typeface="Times New Roman" pitchFamily="18" charset="0"/>
                <a:cs typeface="Times New Roman" pitchFamily="18" charset="0"/>
              </a:rPr>
              <a:t>7,003</a:t>
            </a:r>
            <a:r>
              <a:rPr lang="en-US" altLang="zh-CN" sz="1596" dirty="0" smtClean="0">
                <a:solidFill>
                  <a:srgbClr val="000000"/>
                </a:solidFill>
                <a:latin typeface="Segoe UI" pitchFamily="18" charset="0"/>
                <a:cs typeface="Segoe UI" pitchFamily="18" charset="0"/>
              </a:rPr>
              <a:t>億元，中小型則上升至新台幣</a:t>
            </a:r>
            <a:r>
              <a:rPr lang="en-US" altLang="zh-CN" sz="1596" dirty="0" smtClean="0">
                <a:solidFill>
                  <a:srgbClr val="000000"/>
                </a:solidFill>
                <a:latin typeface="Times New Roman" pitchFamily="18" charset="0"/>
                <a:cs typeface="Times New Roman" pitchFamily="18" charset="0"/>
              </a:rPr>
              <a:t>1,933</a:t>
            </a:r>
            <a:r>
              <a:rPr lang="en-US" altLang="zh-CN" sz="1596" dirty="0" smtClean="0">
                <a:solidFill>
                  <a:srgbClr val="000000"/>
                </a:solidFill>
                <a:latin typeface="Segoe UI" pitchFamily="18" charset="0"/>
                <a:cs typeface="Segoe UI" pitchFamily="18" charset="0"/>
              </a:rPr>
              <a:t>億元，預測</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年大型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產值成長</a:t>
            </a:r>
          </a:p>
          <a:p>
            <a:pPr>
              <a:lnSpc>
                <a:spcPts val="2100"/>
              </a:lnSpc>
              <a:tabLst>
                <a:tab pos="444500" algn="l"/>
              </a:tabLst>
            </a:pPr>
            <a:r>
              <a:rPr lang="en-US" altLang="zh-CN" sz="1596" dirty="0" smtClean="0">
                <a:solidFill>
                  <a:srgbClr val="000000"/>
                </a:solidFill>
                <a:latin typeface="Times New Roman" pitchFamily="18" charset="0"/>
                <a:cs typeface="Times New Roman" pitchFamily="18" charset="0"/>
              </a:rPr>
              <a:t>5.7%</a:t>
            </a:r>
            <a:r>
              <a:rPr lang="en-US" altLang="zh-CN" sz="1596" dirty="0" smtClean="0">
                <a:solidFill>
                  <a:srgbClr val="000000"/>
                </a:solidFill>
                <a:latin typeface="Segoe UI" pitchFamily="18" charset="0"/>
                <a:cs typeface="Segoe UI" pitchFamily="18" charset="0"/>
              </a:rPr>
              <a:t>，達新台幣</a:t>
            </a:r>
            <a:r>
              <a:rPr lang="en-US" altLang="zh-CN" sz="1596" dirty="0" smtClean="0">
                <a:solidFill>
                  <a:srgbClr val="000000"/>
                </a:solidFill>
                <a:latin typeface="Times New Roman" pitchFamily="18" charset="0"/>
                <a:cs typeface="Times New Roman" pitchFamily="18" charset="0"/>
              </a:rPr>
              <a:t>7,403</a:t>
            </a:r>
            <a:r>
              <a:rPr lang="en-US" altLang="zh-CN" sz="1596" dirty="0" smtClean="0">
                <a:solidFill>
                  <a:srgbClr val="000000"/>
                </a:solidFill>
                <a:latin typeface="Segoe UI" pitchFamily="18" charset="0"/>
                <a:cs typeface="Segoe UI" pitchFamily="18" charset="0"/>
              </a:rPr>
              <a:t>億元，中小型</a:t>
            </a:r>
            <a:r>
              <a:rPr lang="en-US" altLang="zh-CN" sz="1596" dirty="0" smtClean="0">
                <a:solidFill>
                  <a:srgbClr val="000000"/>
                </a:solidFill>
                <a:latin typeface="Times New Roman" pitchFamily="18" charset="0"/>
                <a:cs typeface="Times New Roman" pitchFamily="18" charset="0"/>
              </a:rPr>
              <a:t>TFT-LCD</a:t>
            </a:r>
            <a:r>
              <a:rPr lang="en-US" altLang="zh-CN" sz="1596" dirty="0" smtClean="0">
                <a:solidFill>
                  <a:srgbClr val="000000"/>
                </a:solidFill>
                <a:latin typeface="Segoe UI" pitchFamily="18" charset="0"/>
                <a:cs typeface="Segoe UI" pitchFamily="18" charset="0"/>
              </a:rPr>
              <a:t>將成長</a:t>
            </a:r>
            <a:r>
              <a:rPr lang="en-US" altLang="zh-CN" sz="1596" dirty="0" smtClean="0">
                <a:solidFill>
                  <a:srgbClr val="000000"/>
                </a:solidFill>
                <a:latin typeface="Times New Roman" pitchFamily="18" charset="0"/>
                <a:cs typeface="Times New Roman" pitchFamily="18" charset="0"/>
              </a:rPr>
              <a:t>8.1%</a:t>
            </a:r>
            <a:r>
              <a:rPr lang="en-US" altLang="zh-CN" sz="1596" dirty="0" smtClean="0">
                <a:solidFill>
                  <a:srgbClr val="000000"/>
                </a:solidFill>
                <a:latin typeface="Segoe UI" pitchFamily="18" charset="0"/>
                <a:cs typeface="Segoe UI" pitchFamily="18" charset="0"/>
              </a:rPr>
              <a:t>，達新台幣</a:t>
            </a:r>
            <a:r>
              <a:rPr lang="en-US" altLang="zh-CN" sz="1596" dirty="0" smtClean="0">
                <a:solidFill>
                  <a:srgbClr val="000000"/>
                </a:solidFill>
                <a:latin typeface="Times New Roman" pitchFamily="18" charset="0"/>
                <a:cs typeface="Times New Roman" pitchFamily="18" charset="0"/>
              </a:rPr>
              <a:t>2,090</a:t>
            </a:r>
            <a:r>
              <a:rPr lang="en-US" altLang="zh-CN" sz="1596" dirty="0" smtClean="0">
                <a:solidFill>
                  <a:srgbClr val="000000"/>
                </a:solidFill>
                <a:latin typeface="Segoe UI" pitchFamily="18" charset="0"/>
                <a:cs typeface="Segoe UI" pitchFamily="18" charset="0"/>
              </a:rPr>
              <a:t>億元。</a:t>
            </a:r>
          </a:p>
          <a:p>
            <a:pPr>
              <a:lnSpc>
                <a:spcPts val="27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在面板領域，群創與友達分別為全球第三與第四大面板廠，擁有自</a:t>
            </a:r>
            <a:r>
              <a:rPr lang="en-US" altLang="zh-CN" sz="1596" dirty="0" smtClean="0">
                <a:solidFill>
                  <a:srgbClr val="000000"/>
                </a:solidFill>
                <a:latin typeface="Times New Roman" pitchFamily="18" charset="0"/>
                <a:cs typeface="Times New Roman" pitchFamily="18" charset="0"/>
              </a:rPr>
              <a:t>3.5</a:t>
            </a:r>
            <a:r>
              <a:rPr lang="en-US" altLang="zh-CN" sz="1596" dirty="0" smtClean="0">
                <a:solidFill>
                  <a:srgbClr val="000000"/>
                </a:solidFill>
                <a:latin typeface="Segoe UI" pitchFamily="18" charset="0"/>
                <a:cs typeface="Segoe UI" pitchFamily="18" charset="0"/>
              </a:rPr>
              <a:t>代線至</a:t>
            </a:r>
            <a:r>
              <a:rPr lang="en-US" altLang="zh-CN" sz="1596" dirty="0" smtClean="0">
                <a:solidFill>
                  <a:srgbClr val="000000"/>
                </a:solidFill>
                <a:latin typeface="Times New Roman" pitchFamily="18" charset="0"/>
                <a:cs typeface="Times New Roman" pitchFamily="18" charset="0"/>
              </a:rPr>
              <a:t>8.5</a:t>
            </a:r>
            <a:r>
              <a:rPr lang="en-US" altLang="zh-CN" sz="1596" dirty="0" smtClean="0">
                <a:solidFill>
                  <a:srgbClr val="000000"/>
                </a:solidFill>
                <a:latin typeface="Segoe UI" pitchFamily="18" charset="0"/>
                <a:cs typeface="Segoe UI" pitchFamily="18" charset="0"/>
              </a:rPr>
              <a:t>代線，</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是台灣最重要的面板全產品線供應商，中小尺寸面板則往高階技術</a:t>
            </a:r>
            <a:r>
              <a:rPr lang="en-US" altLang="zh-CN" sz="1596" dirty="0" smtClean="0">
                <a:solidFill>
                  <a:srgbClr val="000000"/>
                </a:solidFill>
                <a:latin typeface="Times New Roman" pitchFamily="18" charset="0"/>
                <a:cs typeface="Times New Roman" pitchFamily="18" charset="0"/>
              </a:rPr>
              <a:t>(LTPS)</a:t>
            </a:r>
            <a:r>
              <a:rPr lang="en-US" altLang="zh-CN" sz="1596" dirty="0" smtClean="0">
                <a:solidFill>
                  <a:srgbClr val="000000"/>
                </a:solidFill>
                <a:latin typeface="Segoe UI" pitchFamily="18" charset="0"/>
                <a:cs typeface="Segoe UI" pitchFamily="18" charset="0"/>
              </a:rPr>
              <a:t>發展。華映及彩晶</a:t>
            </a:r>
          </a:p>
          <a:p>
            <a:pPr>
              <a:lnSpc>
                <a:spcPts val="2100"/>
              </a:lnSpc>
              <a:tabLst>
                <a:tab pos="444500" algn="l"/>
              </a:tabLst>
            </a:pPr>
            <a:r>
              <a:rPr lang="en-US" altLang="zh-CN" sz="1598" dirty="0" smtClean="0">
                <a:solidFill>
                  <a:srgbClr val="000000"/>
                </a:solidFill>
                <a:latin typeface="Segoe UI" pitchFamily="18" charset="0"/>
                <a:cs typeface="Segoe UI" pitchFamily="18" charset="0"/>
              </a:rPr>
              <a:t>則轉做中低階手機、車用、低階平板電腦用面板。元太已由</a:t>
            </a:r>
            <a:r>
              <a:rPr lang="en-US" altLang="zh-CN" sz="1598" dirty="0" smtClean="0">
                <a:solidFill>
                  <a:srgbClr val="000000"/>
                </a:solidFill>
                <a:latin typeface="Times New Roman" pitchFamily="18" charset="0"/>
                <a:cs typeface="Times New Roman" pitchFamily="18" charset="0"/>
              </a:rPr>
              <a:t>TFT</a:t>
            </a:r>
            <a:r>
              <a:rPr lang="en-US" altLang="zh-CN" sz="1598" dirty="0" smtClean="0">
                <a:latin typeface="Times New Roman" pitchFamily="18" charset="0"/>
                <a:cs typeface="Times New Roman" pitchFamily="18" charset="0"/>
              </a:rPr>
              <a:t>  </a:t>
            </a:r>
            <a:r>
              <a:rPr lang="en-US" altLang="zh-CN" sz="1598" dirty="0" smtClean="0">
                <a:solidFill>
                  <a:srgbClr val="000000"/>
                </a:solidFill>
                <a:latin typeface="Times New Roman" pitchFamily="18" charset="0"/>
                <a:cs typeface="Times New Roman" pitchFamily="18" charset="0"/>
              </a:rPr>
              <a:t>LCD</a:t>
            </a:r>
            <a:r>
              <a:rPr lang="en-US" altLang="zh-CN" sz="1598" dirty="0" smtClean="0">
                <a:solidFill>
                  <a:srgbClr val="000000"/>
                </a:solidFill>
                <a:latin typeface="Segoe UI" pitchFamily="18" charset="0"/>
                <a:cs typeface="Segoe UI" pitchFamily="18" charset="0"/>
              </a:rPr>
              <a:t>轉往發展電子紙，勝華</a:t>
            </a:r>
          </a:p>
          <a:p>
            <a:pPr>
              <a:lnSpc>
                <a:spcPts val="2000"/>
              </a:lnSpc>
              <a:tabLst>
                <a:tab pos="444500" algn="l"/>
              </a:tabLst>
            </a:pPr>
            <a:r>
              <a:rPr lang="en-US" altLang="zh-CN" sz="1596" dirty="0" smtClean="0">
                <a:solidFill>
                  <a:srgbClr val="000000"/>
                </a:solidFill>
                <a:latin typeface="Segoe UI" pitchFamily="18" charset="0"/>
                <a:cs typeface="Segoe UI" pitchFamily="18" charset="0"/>
              </a:rPr>
              <a:t>則全心發展觸控。在關鍵零組件的部分，面板廠也積極向上整合零組件生產與投資，包含偏</a:t>
            </a:r>
          </a:p>
          <a:p>
            <a:pPr>
              <a:lnSpc>
                <a:spcPts val="2300"/>
              </a:lnSpc>
              <a:tabLst>
                <a:tab pos="444500" algn="l"/>
              </a:tabLst>
            </a:pPr>
            <a:r>
              <a:rPr lang="en-US" altLang="zh-CN" sz="1596" dirty="0" smtClean="0">
                <a:solidFill>
                  <a:srgbClr val="000000"/>
                </a:solidFill>
                <a:latin typeface="Segoe UI" pitchFamily="18" charset="0"/>
                <a:cs typeface="Segoe UI" pitchFamily="18" charset="0"/>
              </a:rPr>
              <a:t>光板、燈源、彩色濾光片等。為強化與下游品牌合作，面板廠開始佈局</a:t>
            </a:r>
            <a:r>
              <a:rPr lang="en-US" altLang="zh-CN" sz="1596" dirty="0" smtClean="0">
                <a:solidFill>
                  <a:srgbClr val="000000"/>
                </a:solidFill>
                <a:latin typeface="Times New Roman" pitchFamily="18" charset="0"/>
                <a:cs typeface="Times New Roman" pitchFamily="18" charset="0"/>
              </a:rPr>
              <a:t>LCM</a:t>
            </a:r>
            <a:r>
              <a:rPr lang="en-US" altLang="zh-CN" sz="1596" dirty="0" smtClean="0">
                <a:solidFill>
                  <a:srgbClr val="000000"/>
                </a:solidFill>
                <a:latin typeface="Segoe UI" pitchFamily="18" charset="0"/>
                <a:cs typeface="Segoe UI" pitchFamily="18" charset="0"/>
              </a:rPr>
              <a:t>業務，採行方式</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是與品牌廠合資</a:t>
            </a:r>
            <a:r>
              <a:rPr lang="en-US" altLang="zh-CN" sz="1596" dirty="0" smtClean="0">
                <a:solidFill>
                  <a:srgbClr val="000000"/>
                </a:solidFill>
                <a:latin typeface="Times New Roman" pitchFamily="18" charset="0"/>
                <a:cs typeface="Times New Roman" pitchFamily="18" charset="0"/>
              </a:rPr>
              <a:t>LCM</a:t>
            </a:r>
            <a:r>
              <a:rPr lang="en-US" altLang="zh-CN" sz="1596" dirty="0" smtClean="0">
                <a:solidFill>
                  <a:srgbClr val="000000"/>
                </a:solidFill>
                <a:latin typeface="Segoe UI" pitchFamily="18" charset="0"/>
                <a:cs typeface="Segoe UI" pitchFamily="18" charset="0"/>
              </a:rPr>
              <a:t>工廠，確保未來面板的需求。</a:t>
            </a:r>
          </a:p>
        </p:txBody>
      </p:sp>
      <p:sp>
        <p:nvSpPr>
          <p:cNvPr id="8" name="TextBox 1"/>
          <p:cNvSpPr txBox="1"/>
          <p:nvPr/>
        </p:nvSpPr>
        <p:spPr>
          <a:xfrm>
            <a:off x="457200" y="5461000"/>
            <a:ext cx="8216900" cy="8128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展望</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a:t>
            </a:r>
            <a:r>
              <a:rPr lang="en-US" altLang="zh-CN" sz="1596" dirty="0" smtClean="0">
                <a:solidFill>
                  <a:srgbClr val="000000"/>
                </a:solidFill>
                <a:latin typeface="Times New Roman" pitchFamily="18" charset="0"/>
                <a:cs typeface="Times New Roman" pitchFamily="18" charset="0"/>
              </a:rPr>
              <a:t>NB</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Monitor</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面板等傳統大型</a:t>
            </a:r>
            <a:r>
              <a:rPr lang="en-US" altLang="zh-CN" sz="1596" dirty="0" smtClean="0">
                <a:solidFill>
                  <a:srgbClr val="000000"/>
                </a:solidFill>
                <a:latin typeface="Times New Roman" pitchFamily="18" charset="0"/>
                <a:cs typeface="Times New Roman" pitchFamily="18" charset="0"/>
              </a:rPr>
              <a:t>TFT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LCD</a:t>
            </a:r>
            <a:r>
              <a:rPr lang="en-US" altLang="zh-CN" sz="1596" dirty="0" smtClean="0">
                <a:solidFill>
                  <a:srgbClr val="000000"/>
                </a:solidFill>
                <a:latin typeface="Segoe UI" pitchFamily="18" charset="0"/>
                <a:cs typeface="Segoe UI" pitchFamily="18" charset="0"/>
              </a:rPr>
              <a:t>面板已進入成熟期，為提升</a:t>
            </a:r>
          </a:p>
          <a:p>
            <a:pPr>
              <a:lnSpc>
                <a:spcPts val="2200"/>
              </a:lnSpc>
              <a:tabLst>
                <a:tab pos="444500" algn="l"/>
              </a:tabLst>
            </a:pPr>
            <a:r>
              <a:rPr lang="en-US" altLang="zh-CN" sz="1596" dirty="0" smtClean="0">
                <a:solidFill>
                  <a:srgbClr val="000000"/>
                </a:solidFill>
                <a:latin typeface="Segoe UI" pitchFamily="18" charset="0"/>
                <a:cs typeface="Segoe UI" pitchFamily="18" charset="0"/>
              </a:rPr>
              <a:t>產品附加價值，除</a:t>
            </a:r>
            <a:r>
              <a:rPr lang="en-US" altLang="zh-CN" sz="1596" dirty="0" smtClean="0">
                <a:solidFill>
                  <a:srgbClr val="000000"/>
                </a:solidFill>
                <a:latin typeface="Times New Roman" pitchFamily="18" charset="0"/>
                <a:cs typeface="Times New Roman" pitchFamily="18" charset="0"/>
              </a:rPr>
              <a:t>3D</a:t>
            </a:r>
            <a:r>
              <a:rPr lang="en-US" altLang="zh-CN" sz="1596" dirty="0" smtClean="0">
                <a:solidFill>
                  <a:srgbClr val="000000"/>
                </a:solidFill>
                <a:latin typeface="Segoe UI" pitchFamily="18" charset="0"/>
                <a:cs typeface="Segoe UI" pitchFamily="18" charset="0"/>
              </a:rPr>
              <a:t>功能外，更強化</a:t>
            </a:r>
            <a:r>
              <a:rPr lang="en-US" altLang="zh-CN" sz="1596" dirty="0" smtClean="0">
                <a:solidFill>
                  <a:srgbClr val="000000"/>
                </a:solidFill>
                <a:latin typeface="Times New Roman" pitchFamily="18" charset="0"/>
                <a:cs typeface="Times New Roman" pitchFamily="18" charset="0"/>
              </a:rPr>
              <a:t>4Kx2K</a:t>
            </a:r>
            <a:r>
              <a:rPr lang="en-US" altLang="zh-CN" sz="1596" dirty="0" smtClean="0">
                <a:solidFill>
                  <a:srgbClr val="000000"/>
                </a:solidFill>
                <a:latin typeface="Segoe UI" pitchFamily="18" charset="0"/>
                <a:cs typeface="Segoe UI" pitchFamily="18" charset="0"/>
              </a:rPr>
              <a:t>等高精細面板規格的市場導入。此外，隨著智慧</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手持裝置在不景氣中持續熱銷，面板廠將</a:t>
            </a:r>
            <a:r>
              <a:rPr lang="en-US" altLang="zh-CN" sz="1596" dirty="0" smtClean="0">
                <a:solidFill>
                  <a:srgbClr val="000000"/>
                </a:solidFill>
                <a:latin typeface="Times New Roman" pitchFamily="18" charset="0"/>
                <a:cs typeface="Times New Roman" pitchFamily="18" charset="0"/>
              </a:rPr>
              <a:t>6</a:t>
            </a:r>
            <a:r>
              <a:rPr lang="en-US" altLang="zh-CN" sz="1596" dirty="0" smtClean="0">
                <a:solidFill>
                  <a:srgbClr val="000000"/>
                </a:solidFill>
                <a:latin typeface="Segoe UI" pitchFamily="18" charset="0"/>
                <a:cs typeface="Segoe UI" pitchFamily="18" charset="0"/>
              </a:rPr>
              <a:t>代以下轉往中小型產品生產的比例持續提高，未</a:t>
            </a:r>
          </a:p>
        </p:txBody>
      </p:sp>
      <p:sp>
        <p:nvSpPr>
          <p:cNvPr id="9" name="TextBox 1"/>
          <p:cNvSpPr txBox="1"/>
          <p:nvPr/>
        </p:nvSpPr>
        <p:spPr>
          <a:xfrm>
            <a:off x="4508500" y="6286500"/>
            <a:ext cx="190500" cy="228600"/>
          </a:xfrm>
          <a:prstGeom prst="rect">
            <a:avLst/>
          </a:prstGeom>
          <a:noFill/>
        </p:spPr>
        <p:txBody>
          <a:bodyPr wrap="none" lIns="0" tIns="0" rIns="0" rtlCol="0">
            <a:spAutoFit/>
          </a:bodyPr>
          <a:lstStyle/>
          <a:p>
            <a:pPr>
              <a:lnSpc>
                <a:spcPts val="1800"/>
              </a:lnSpc>
              <a:tabLst/>
            </a:pPr>
            <a:r>
              <a:rPr lang="en-US" altLang="zh-CN" sz="1596" dirty="0" smtClean="0">
                <a:solidFill>
                  <a:srgbClr val="000000"/>
                </a:solidFill>
                <a:latin typeface="Segoe UI" pitchFamily="18" charset="0"/>
                <a:cs typeface="Segoe UI" pitchFamily="18" charset="0"/>
              </a:rPr>
              <a:t>高</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55209" y="4945126"/>
            <a:ext cx="24892" cy="661923"/>
          </a:xfrm>
          <a:custGeom>
            <a:avLst/>
            <a:gdLst>
              <a:gd name="connsiteX0" fmla="*/ 6350 w 24892"/>
              <a:gd name="connsiteY0" fmla="*/ 6350 h 661923"/>
              <a:gd name="connsiteX1" fmla="*/ 6350 w 24892"/>
              <a:gd name="connsiteY1" fmla="*/ 655573 h 661923"/>
            </a:gdLst>
            <a:ahLst/>
            <a:cxnLst>
              <a:cxn ang="0">
                <a:pos x="connsiteX0" y="connsiteY0"/>
              </a:cxn>
              <a:cxn ang="1">
                <a:pos x="connsiteX1" y="connsiteY1"/>
              </a:cxn>
            </a:cxnLst>
            <a:rect l="l" t="t" r="r" b="b"/>
            <a:pathLst>
              <a:path w="24892" h="661923">
                <a:moveTo>
                  <a:pt x="6350" y="6350"/>
                </a:moveTo>
                <a:lnTo>
                  <a:pt x="6350" y="6555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674877" y="3075177"/>
            <a:ext cx="7681468" cy="24892"/>
          </a:xfrm>
          <a:custGeom>
            <a:avLst/>
            <a:gdLst>
              <a:gd name="connsiteX0" fmla="*/ 6350 w 7681468"/>
              <a:gd name="connsiteY0" fmla="*/ 6350 h 24892"/>
              <a:gd name="connsiteX1" fmla="*/ 7675117 w 7681468"/>
              <a:gd name="connsiteY1" fmla="*/ 6350 h 24892"/>
            </a:gdLst>
            <a:ahLst/>
            <a:cxnLst>
              <a:cxn ang="0">
                <a:pos x="connsiteX0" y="connsiteY0"/>
              </a:cxn>
              <a:cxn ang="1">
                <a:pos x="connsiteX1" y="connsiteY1"/>
              </a:cxn>
            </a:cxnLst>
            <a:rect l="l" t="t" r="r" b="b"/>
            <a:pathLst>
              <a:path w="7681468" h="24892">
                <a:moveTo>
                  <a:pt x="6350" y="6350"/>
                </a:moveTo>
                <a:lnTo>
                  <a:pt x="7675117"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982214"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4853685"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408165"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2982214" y="3023361"/>
            <a:ext cx="4555744" cy="24892"/>
          </a:xfrm>
          <a:custGeom>
            <a:avLst/>
            <a:gdLst>
              <a:gd name="connsiteX0" fmla="*/ 6350 w 4555744"/>
              <a:gd name="connsiteY0" fmla="*/ 6350 h 24892"/>
              <a:gd name="connsiteX1" fmla="*/ 4549393 w 4555744"/>
              <a:gd name="connsiteY1" fmla="*/ 6350 h 24892"/>
            </a:gdLst>
            <a:ahLst/>
            <a:cxnLst>
              <a:cxn ang="0">
                <a:pos x="connsiteX0" y="connsiteY0"/>
              </a:cxn>
              <a:cxn ang="1">
                <a:pos x="connsiteX1" y="connsiteY1"/>
              </a:cxn>
            </a:cxnLst>
            <a:rect l="l" t="t" r="r" b="b"/>
            <a:pathLst>
              <a:path w="4555744" h="24892">
                <a:moveTo>
                  <a:pt x="6350" y="6350"/>
                </a:moveTo>
                <a:lnTo>
                  <a:pt x="4549393"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4844541" y="3023361"/>
            <a:ext cx="24892" cy="639063"/>
          </a:xfrm>
          <a:custGeom>
            <a:avLst/>
            <a:gdLst>
              <a:gd name="connsiteX0" fmla="*/ 6350 w 24892"/>
              <a:gd name="connsiteY0" fmla="*/ 6350 h 639063"/>
              <a:gd name="connsiteX1" fmla="*/ 17017 w 24892"/>
              <a:gd name="connsiteY1" fmla="*/ 632714 h 639063"/>
            </a:gdLst>
            <a:ahLst/>
            <a:cxnLst>
              <a:cxn ang="0">
                <a:pos x="connsiteX0" y="connsiteY0"/>
              </a:cxn>
              <a:cxn ang="1">
                <a:pos x="connsiteX1" y="connsiteY1"/>
              </a:cxn>
            </a:cxnLst>
            <a:rect l="l" t="t" r="r" b="b"/>
            <a:pathLst>
              <a:path w="24892" h="639063">
                <a:moveTo>
                  <a:pt x="6350" y="6350"/>
                </a:moveTo>
                <a:lnTo>
                  <a:pt x="17017" y="63271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3053842" y="3325114"/>
            <a:ext cx="24892" cy="337311"/>
          </a:xfrm>
          <a:custGeom>
            <a:avLst/>
            <a:gdLst>
              <a:gd name="connsiteX0" fmla="*/ 9397 w 24892"/>
              <a:gd name="connsiteY0" fmla="*/ 6350 h 337311"/>
              <a:gd name="connsiteX1" fmla="*/ 6350 w 24892"/>
              <a:gd name="connsiteY1" fmla="*/ 330961 h 337311"/>
            </a:gdLst>
            <a:ahLst/>
            <a:cxnLst>
              <a:cxn ang="0">
                <a:pos x="connsiteX0" y="connsiteY0"/>
              </a:cxn>
              <a:cxn ang="1">
                <a:pos x="connsiteX1" y="connsiteY1"/>
              </a:cxn>
            </a:cxnLst>
            <a:rect l="l" t="t" r="r" b="b"/>
            <a:pathLst>
              <a:path w="24892" h="337311">
                <a:moveTo>
                  <a:pt x="9397" y="6350"/>
                </a:moveTo>
                <a:lnTo>
                  <a:pt x="6350" y="3309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3053842" y="3937761"/>
            <a:ext cx="24892" cy="274827"/>
          </a:xfrm>
          <a:custGeom>
            <a:avLst/>
            <a:gdLst>
              <a:gd name="connsiteX0" fmla="*/ 6350 w 24892"/>
              <a:gd name="connsiteY0" fmla="*/ 6350 h 274827"/>
              <a:gd name="connsiteX1" fmla="*/ 6350 w 24892"/>
              <a:gd name="connsiteY1" fmla="*/ 268478 h 274827"/>
            </a:gdLst>
            <a:ahLst/>
            <a:cxnLst>
              <a:cxn ang="0">
                <a:pos x="connsiteX0" y="connsiteY0"/>
              </a:cxn>
              <a:cxn ang="1">
                <a:pos x="connsiteX1" y="connsiteY1"/>
              </a:cxn>
            </a:cxnLst>
            <a:rect l="l" t="t" r="r" b="b"/>
            <a:pathLst>
              <a:path w="24892" h="274827">
                <a:moveTo>
                  <a:pt x="6350" y="6350"/>
                </a:moveTo>
                <a:lnTo>
                  <a:pt x="6350" y="26847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4855209" y="3937761"/>
            <a:ext cx="24892" cy="732027"/>
          </a:xfrm>
          <a:custGeom>
            <a:avLst/>
            <a:gdLst>
              <a:gd name="connsiteX0" fmla="*/ 6350 w 24892"/>
              <a:gd name="connsiteY0" fmla="*/ 6350 h 732027"/>
              <a:gd name="connsiteX1" fmla="*/ 6350 w 24892"/>
              <a:gd name="connsiteY1" fmla="*/ 725678 h 732027"/>
            </a:gdLst>
            <a:ahLst/>
            <a:cxnLst>
              <a:cxn ang="0">
                <a:pos x="connsiteX0" y="connsiteY0"/>
              </a:cxn>
              <a:cxn ang="1">
                <a:pos x="connsiteX1" y="connsiteY1"/>
              </a:cxn>
            </a:cxnLst>
            <a:rect l="l" t="t" r="r" b="b"/>
            <a:pathLst>
              <a:path w="24892" h="732027">
                <a:moveTo>
                  <a:pt x="6350" y="6350"/>
                </a:moveTo>
                <a:lnTo>
                  <a:pt x="6350" y="72567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2332989"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7589266"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674877" y="5224017"/>
            <a:ext cx="7606792" cy="24892"/>
          </a:xfrm>
          <a:custGeom>
            <a:avLst/>
            <a:gdLst>
              <a:gd name="connsiteX0" fmla="*/ 6350 w 7606792"/>
              <a:gd name="connsiteY0" fmla="*/ 6350 h 24892"/>
              <a:gd name="connsiteX1" fmla="*/ 7600441 w 7606792"/>
              <a:gd name="connsiteY1" fmla="*/ 6350 h 24892"/>
            </a:gdLst>
            <a:ahLst/>
            <a:cxnLst>
              <a:cxn ang="0">
                <a:pos x="connsiteX0" y="connsiteY0"/>
              </a:cxn>
              <a:cxn ang="1">
                <a:pos x="connsiteX1" y="connsiteY1"/>
              </a:cxn>
            </a:cxnLst>
            <a:rect l="l" t="t" r="r" b="b"/>
            <a:pathLst>
              <a:path w="7606792" h="24892">
                <a:moveTo>
                  <a:pt x="6350" y="6350"/>
                </a:moveTo>
                <a:lnTo>
                  <a:pt x="7600441"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1717294" y="1580133"/>
            <a:ext cx="24892" cy="4491735"/>
          </a:xfrm>
          <a:custGeom>
            <a:avLst/>
            <a:gdLst>
              <a:gd name="connsiteX0" fmla="*/ 6350 w 24892"/>
              <a:gd name="connsiteY0" fmla="*/ 6350 h 4491735"/>
              <a:gd name="connsiteX1" fmla="*/ 6350 w 24892"/>
              <a:gd name="connsiteY1" fmla="*/ 4485386 h 4491735"/>
            </a:gdLst>
            <a:ahLst/>
            <a:cxnLst>
              <a:cxn ang="0">
                <a:pos x="connsiteX0" y="connsiteY0"/>
              </a:cxn>
              <a:cxn ang="1">
                <a:pos x="connsiteX1" y="connsiteY1"/>
              </a:cxn>
            </a:cxnLst>
            <a:rect l="l" t="t" r="r" b="b"/>
            <a:pathLst>
              <a:path w="24892" h="4491735">
                <a:moveTo>
                  <a:pt x="6350" y="6350"/>
                </a:moveTo>
                <a:lnTo>
                  <a:pt x="6350" y="4485386"/>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4782058" y="1994661"/>
            <a:ext cx="24892" cy="155955"/>
          </a:xfrm>
          <a:custGeom>
            <a:avLst/>
            <a:gdLst>
              <a:gd name="connsiteX0" fmla="*/ 6350 w 24892"/>
              <a:gd name="connsiteY0" fmla="*/ 6350 h 155955"/>
              <a:gd name="connsiteX1" fmla="*/ 6350 w 24892"/>
              <a:gd name="connsiteY1" fmla="*/ 149605 h 155955"/>
            </a:gdLst>
            <a:ahLst/>
            <a:cxnLst>
              <a:cxn ang="0">
                <a:pos x="connsiteX0" y="connsiteY0"/>
              </a:cxn>
              <a:cxn ang="1">
                <a:pos x="connsiteX1" y="connsiteY1"/>
              </a:cxn>
            </a:cxnLst>
            <a:rect l="l" t="t" r="r" b="b"/>
            <a:pathLst>
              <a:path w="24892" h="155955">
                <a:moveTo>
                  <a:pt x="6350" y="6350"/>
                </a:moveTo>
                <a:lnTo>
                  <a:pt x="6350" y="14960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6365494" y="1994661"/>
            <a:ext cx="24892" cy="160528"/>
          </a:xfrm>
          <a:custGeom>
            <a:avLst/>
            <a:gdLst>
              <a:gd name="connsiteX0" fmla="*/ 6350 w 24892"/>
              <a:gd name="connsiteY0" fmla="*/ 6350 h 160528"/>
              <a:gd name="connsiteX1" fmla="*/ 6350 w 24892"/>
              <a:gd name="connsiteY1" fmla="*/ 154177 h 160528"/>
            </a:gdLst>
            <a:ahLst/>
            <a:cxnLst>
              <a:cxn ang="0">
                <a:pos x="connsiteX0" y="connsiteY0"/>
              </a:cxn>
              <a:cxn ang="1">
                <a:pos x="connsiteX1" y="connsiteY1"/>
              </a:cxn>
            </a:cxnLst>
            <a:rect l="l" t="t" r="r" b="b"/>
            <a:pathLst>
              <a:path w="24892" h="160528">
                <a:moveTo>
                  <a:pt x="6350" y="6350"/>
                </a:moveTo>
                <a:lnTo>
                  <a:pt x="6350" y="15417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2387854" y="2112010"/>
            <a:ext cx="3990340" cy="38607"/>
          </a:xfrm>
          <a:custGeom>
            <a:avLst/>
            <a:gdLst>
              <a:gd name="connsiteX0" fmla="*/ 6350 w 3990340"/>
              <a:gd name="connsiteY0" fmla="*/ 6350 h 38607"/>
              <a:gd name="connsiteX1" fmla="*/ 3983989 w 3990340"/>
              <a:gd name="connsiteY1" fmla="*/ 32257 h 38607"/>
            </a:gdLst>
            <a:ahLst/>
            <a:cxnLst>
              <a:cxn ang="0">
                <a:pos x="connsiteX0" y="connsiteY0"/>
              </a:cxn>
              <a:cxn ang="1">
                <a:pos x="connsiteX1" y="connsiteY1"/>
              </a:cxn>
            </a:cxnLst>
            <a:rect l="l" t="t" r="r" b="b"/>
            <a:pathLst>
              <a:path w="3990340" h="38607">
                <a:moveTo>
                  <a:pt x="6350" y="6350"/>
                </a:moveTo>
                <a:lnTo>
                  <a:pt x="3983989" y="3225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2982214" y="2112010"/>
            <a:ext cx="24892" cy="468376"/>
          </a:xfrm>
          <a:custGeom>
            <a:avLst/>
            <a:gdLst>
              <a:gd name="connsiteX0" fmla="*/ 6350 w 24892"/>
              <a:gd name="connsiteY0" fmla="*/ 6350 h 468376"/>
              <a:gd name="connsiteX1" fmla="*/ 6350 w 24892"/>
              <a:gd name="connsiteY1" fmla="*/ 462025 h 468376"/>
            </a:gdLst>
            <a:ahLst/>
            <a:cxnLst>
              <a:cxn ang="0">
                <a:pos x="connsiteX0" y="connsiteY0"/>
              </a:cxn>
              <a:cxn ang="1">
                <a:pos x="connsiteX1" y="connsiteY1"/>
              </a:cxn>
            </a:cxnLst>
            <a:rect l="l" t="t" r="r" b="b"/>
            <a:pathLst>
              <a:path w="24892" h="468376">
                <a:moveTo>
                  <a:pt x="6350" y="6350"/>
                </a:moveTo>
                <a:lnTo>
                  <a:pt x="6350" y="46202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2387854" y="203581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674877" y="4442205"/>
            <a:ext cx="7681468" cy="24892"/>
          </a:xfrm>
          <a:custGeom>
            <a:avLst/>
            <a:gdLst>
              <a:gd name="connsiteX0" fmla="*/ 6350 w 7681468"/>
              <a:gd name="connsiteY0" fmla="*/ 6350 h 24892"/>
              <a:gd name="connsiteX1" fmla="*/ 7675117 w 7681468"/>
              <a:gd name="connsiteY1" fmla="*/ 6350 h 24892"/>
            </a:gdLst>
            <a:ahLst/>
            <a:cxnLst>
              <a:cxn ang="0">
                <a:pos x="connsiteX0" y="connsiteY0"/>
              </a:cxn>
              <a:cxn ang="1">
                <a:pos x="connsiteX1" y="connsiteY1"/>
              </a:cxn>
            </a:cxnLst>
            <a:rect l="l" t="t" r="r" b="b"/>
            <a:pathLst>
              <a:path w="7681468" h="24892">
                <a:moveTo>
                  <a:pt x="6350" y="6350"/>
                </a:moveTo>
                <a:lnTo>
                  <a:pt x="7675117"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2332989" y="5377941"/>
            <a:ext cx="5268976" cy="24892"/>
          </a:xfrm>
          <a:custGeom>
            <a:avLst/>
            <a:gdLst>
              <a:gd name="connsiteX0" fmla="*/ 6350 w 5268976"/>
              <a:gd name="connsiteY0" fmla="*/ 6350 h 24892"/>
              <a:gd name="connsiteX1" fmla="*/ 5262626 w 5268976"/>
              <a:gd name="connsiteY1" fmla="*/ 6350 h 24892"/>
            </a:gdLst>
            <a:ahLst/>
            <a:cxnLst>
              <a:cxn ang="0">
                <a:pos x="connsiteX0" y="connsiteY0"/>
              </a:cxn>
              <a:cxn ang="1">
                <a:pos x="connsiteX1" y="connsiteY1"/>
              </a:cxn>
            </a:cxnLst>
            <a:rect l="l" t="t" r="r" b="b"/>
            <a:pathLst>
              <a:path w="5268976" h="24892">
                <a:moveTo>
                  <a:pt x="6350" y="6350"/>
                </a:moveTo>
                <a:lnTo>
                  <a:pt x="526262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6871461" y="3937761"/>
            <a:ext cx="24892" cy="300736"/>
          </a:xfrm>
          <a:custGeom>
            <a:avLst/>
            <a:gdLst>
              <a:gd name="connsiteX0" fmla="*/ 6350 w 24892"/>
              <a:gd name="connsiteY0" fmla="*/ 6350 h 300736"/>
              <a:gd name="connsiteX1" fmla="*/ 6350 w 24892"/>
              <a:gd name="connsiteY1" fmla="*/ 294385 h 300736"/>
            </a:gdLst>
            <a:ahLst/>
            <a:cxnLst>
              <a:cxn ang="0">
                <a:pos x="connsiteX0" y="connsiteY0"/>
              </a:cxn>
              <a:cxn ang="1">
                <a:pos x="connsiteX1" y="connsiteY1"/>
              </a:cxn>
            </a:cxnLst>
            <a:rect l="l" t="t" r="r" b="b"/>
            <a:pathLst>
              <a:path w="24892" h="300736">
                <a:moveTo>
                  <a:pt x="6350" y="6350"/>
                </a:moveTo>
                <a:lnTo>
                  <a:pt x="6350" y="29438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7525257" y="287096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2688335" y="1699260"/>
            <a:ext cx="960120" cy="312419"/>
          </a:xfrm>
          <a:custGeom>
            <a:avLst/>
            <a:gdLst>
              <a:gd name="connsiteX0" fmla="*/ 12954 w 960120"/>
              <a:gd name="connsiteY0" fmla="*/ 299466 h 312419"/>
              <a:gd name="connsiteX1" fmla="*/ 947166 w 960120"/>
              <a:gd name="connsiteY1" fmla="*/ 299466 h 312419"/>
              <a:gd name="connsiteX2" fmla="*/ 947166 w 960120"/>
              <a:gd name="connsiteY2" fmla="*/ 12954 h 312419"/>
              <a:gd name="connsiteX3" fmla="*/ 12954 w 960120"/>
              <a:gd name="connsiteY3" fmla="*/ 12954 h 312419"/>
              <a:gd name="connsiteX4" fmla="*/ 12954 w 960120"/>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2419">
                <a:moveTo>
                  <a:pt x="12954" y="299466"/>
                </a:moveTo>
                <a:lnTo>
                  <a:pt x="947166" y="299466"/>
                </a:lnTo>
                <a:lnTo>
                  <a:pt x="947166"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4201667" y="1699260"/>
            <a:ext cx="960120" cy="312419"/>
          </a:xfrm>
          <a:custGeom>
            <a:avLst/>
            <a:gdLst>
              <a:gd name="connsiteX0" fmla="*/ 12953 w 960120"/>
              <a:gd name="connsiteY0" fmla="*/ 299466 h 312419"/>
              <a:gd name="connsiteX1" fmla="*/ 947166 w 960120"/>
              <a:gd name="connsiteY1" fmla="*/ 299466 h 312419"/>
              <a:gd name="connsiteX2" fmla="*/ 947166 w 960120"/>
              <a:gd name="connsiteY2" fmla="*/ 12954 h 312419"/>
              <a:gd name="connsiteX3" fmla="*/ 12953 w 960120"/>
              <a:gd name="connsiteY3" fmla="*/ 12954 h 312419"/>
              <a:gd name="connsiteX4" fmla="*/ 12953 w 960120"/>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2419">
                <a:moveTo>
                  <a:pt x="12953" y="299466"/>
                </a:moveTo>
                <a:lnTo>
                  <a:pt x="947166" y="299466"/>
                </a:lnTo>
                <a:lnTo>
                  <a:pt x="947166"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5783580" y="1699260"/>
            <a:ext cx="961644" cy="312419"/>
          </a:xfrm>
          <a:custGeom>
            <a:avLst/>
            <a:gdLst>
              <a:gd name="connsiteX0" fmla="*/ 12953 w 961644"/>
              <a:gd name="connsiteY0" fmla="*/ 299466 h 312419"/>
              <a:gd name="connsiteX1" fmla="*/ 948689 w 961644"/>
              <a:gd name="connsiteY1" fmla="*/ 299466 h 312419"/>
              <a:gd name="connsiteX2" fmla="*/ 948689 w 961644"/>
              <a:gd name="connsiteY2" fmla="*/ 12954 h 312419"/>
              <a:gd name="connsiteX3" fmla="*/ 12953 w 961644"/>
              <a:gd name="connsiteY3" fmla="*/ 12954 h 312419"/>
              <a:gd name="connsiteX4" fmla="*/ 12953 w 961644"/>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4271772" y="2564891"/>
            <a:ext cx="961643" cy="312419"/>
          </a:xfrm>
          <a:custGeom>
            <a:avLst/>
            <a:gdLst>
              <a:gd name="connsiteX0" fmla="*/ 12953 w 961643"/>
              <a:gd name="connsiteY0" fmla="*/ 299466 h 312419"/>
              <a:gd name="connsiteX1" fmla="*/ 948689 w 961643"/>
              <a:gd name="connsiteY1" fmla="*/ 299466 h 312419"/>
              <a:gd name="connsiteX2" fmla="*/ 948689 w 961643"/>
              <a:gd name="connsiteY2" fmla="*/ 12954 h 312419"/>
              <a:gd name="connsiteX3" fmla="*/ 12953 w 961643"/>
              <a:gd name="connsiteY3" fmla="*/ 12954 h 312419"/>
              <a:gd name="connsiteX4" fmla="*/ 12953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2688335" y="2564891"/>
            <a:ext cx="960120" cy="312419"/>
          </a:xfrm>
          <a:custGeom>
            <a:avLst/>
            <a:gdLst>
              <a:gd name="connsiteX0" fmla="*/ 12954 w 960120"/>
              <a:gd name="connsiteY0" fmla="*/ 299466 h 312419"/>
              <a:gd name="connsiteX1" fmla="*/ 947166 w 960120"/>
              <a:gd name="connsiteY1" fmla="*/ 299466 h 312419"/>
              <a:gd name="connsiteX2" fmla="*/ 947166 w 960120"/>
              <a:gd name="connsiteY2" fmla="*/ 12954 h 312419"/>
              <a:gd name="connsiteX3" fmla="*/ 12954 w 960120"/>
              <a:gd name="connsiteY3" fmla="*/ 12954 h 312419"/>
              <a:gd name="connsiteX4" fmla="*/ 12954 w 960120"/>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2419">
                <a:moveTo>
                  <a:pt x="12954" y="299466"/>
                </a:moveTo>
                <a:lnTo>
                  <a:pt x="947166" y="299466"/>
                </a:lnTo>
                <a:lnTo>
                  <a:pt x="947166"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5856732" y="2564891"/>
            <a:ext cx="961643" cy="312419"/>
          </a:xfrm>
          <a:custGeom>
            <a:avLst/>
            <a:gdLst>
              <a:gd name="connsiteX0" fmla="*/ 12953 w 961643"/>
              <a:gd name="connsiteY0" fmla="*/ 299466 h 312419"/>
              <a:gd name="connsiteX1" fmla="*/ 948689 w 961643"/>
              <a:gd name="connsiteY1" fmla="*/ 299466 h 312419"/>
              <a:gd name="connsiteX2" fmla="*/ 948689 w 961643"/>
              <a:gd name="connsiteY2" fmla="*/ 12954 h 312419"/>
              <a:gd name="connsiteX3" fmla="*/ 12953 w 961643"/>
              <a:gd name="connsiteY3" fmla="*/ 12954 h 312419"/>
              <a:gd name="connsiteX4" fmla="*/ 12953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3" y="299466"/>
                </a:moveTo>
                <a:lnTo>
                  <a:pt x="948689" y="299466"/>
                </a:lnTo>
                <a:lnTo>
                  <a:pt x="94868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7080503" y="2564891"/>
            <a:ext cx="961643" cy="312419"/>
          </a:xfrm>
          <a:custGeom>
            <a:avLst/>
            <a:gdLst>
              <a:gd name="connsiteX0" fmla="*/ 12954 w 961643"/>
              <a:gd name="connsiteY0" fmla="*/ 299466 h 312419"/>
              <a:gd name="connsiteX1" fmla="*/ 948690 w 961643"/>
              <a:gd name="connsiteY1" fmla="*/ 299466 h 312419"/>
              <a:gd name="connsiteX2" fmla="*/ 948690 w 961643"/>
              <a:gd name="connsiteY2" fmla="*/ 12954 h 312419"/>
              <a:gd name="connsiteX3" fmla="*/ 12954 w 961643"/>
              <a:gd name="connsiteY3" fmla="*/ 12954 h 312419"/>
              <a:gd name="connsiteX4" fmla="*/ 12954 w 96164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19">
                <a:moveTo>
                  <a:pt x="12954" y="299466"/>
                </a:moveTo>
                <a:lnTo>
                  <a:pt x="948690" y="299466"/>
                </a:lnTo>
                <a:lnTo>
                  <a:pt x="948690" y="12954"/>
                </a:lnTo>
                <a:lnTo>
                  <a:pt x="12954" y="12954"/>
                </a:lnTo>
                <a:lnTo>
                  <a:pt x="12954"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2761488" y="3645408"/>
            <a:ext cx="960120" cy="313943"/>
          </a:xfrm>
          <a:custGeom>
            <a:avLst/>
            <a:gdLst>
              <a:gd name="connsiteX0" fmla="*/ 12954 w 960120"/>
              <a:gd name="connsiteY0" fmla="*/ 300989 h 313943"/>
              <a:gd name="connsiteX1" fmla="*/ 947165 w 960120"/>
              <a:gd name="connsiteY1" fmla="*/ 300989 h 313943"/>
              <a:gd name="connsiteX2" fmla="*/ 947165 w 960120"/>
              <a:gd name="connsiteY2" fmla="*/ 12953 h 313943"/>
              <a:gd name="connsiteX3" fmla="*/ 12954 w 960120"/>
              <a:gd name="connsiteY3" fmla="*/ 12953 h 313943"/>
              <a:gd name="connsiteX4" fmla="*/ 12954 w 96012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3943">
                <a:moveTo>
                  <a:pt x="12954" y="300989"/>
                </a:moveTo>
                <a:lnTo>
                  <a:pt x="947165" y="300989"/>
                </a:lnTo>
                <a:lnTo>
                  <a:pt x="947165"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3912108" y="3643884"/>
            <a:ext cx="1394460" cy="313943"/>
          </a:xfrm>
          <a:custGeom>
            <a:avLst/>
            <a:gdLst>
              <a:gd name="connsiteX0" fmla="*/ 12953 w 1394460"/>
              <a:gd name="connsiteY0" fmla="*/ 300989 h 313943"/>
              <a:gd name="connsiteX1" fmla="*/ 1381505 w 1394460"/>
              <a:gd name="connsiteY1" fmla="*/ 300989 h 313943"/>
              <a:gd name="connsiteX2" fmla="*/ 1381505 w 1394460"/>
              <a:gd name="connsiteY2" fmla="*/ 12953 h 313943"/>
              <a:gd name="connsiteX3" fmla="*/ 12953 w 1394460"/>
              <a:gd name="connsiteY3" fmla="*/ 12953 h 313943"/>
              <a:gd name="connsiteX4" fmla="*/ 12953 w 139446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94460" h="313943">
                <a:moveTo>
                  <a:pt x="12953" y="300989"/>
                </a:moveTo>
                <a:lnTo>
                  <a:pt x="1381505" y="300989"/>
                </a:lnTo>
                <a:lnTo>
                  <a:pt x="138150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6576059" y="3643884"/>
            <a:ext cx="1249679" cy="313943"/>
          </a:xfrm>
          <a:custGeom>
            <a:avLst/>
            <a:gdLst>
              <a:gd name="connsiteX0" fmla="*/ 12954 w 1249679"/>
              <a:gd name="connsiteY0" fmla="*/ 300989 h 313943"/>
              <a:gd name="connsiteX1" fmla="*/ 1236726 w 1249679"/>
              <a:gd name="connsiteY1" fmla="*/ 300989 h 313943"/>
              <a:gd name="connsiteX2" fmla="*/ 1236726 w 1249679"/>
              <a:gd name="connsiteY2" fmla="*/ 12953 h 313943"/>
              <a:gd name="connsiteX3" fmla="*/ 12954 w 1249679"/>
              <a:gd name="connsiteY3" fmla="*/ 12953 h 313943"/>
              <a:gd name="connsiteX4" fmla="*/ 12954 w 124967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9679" h="313943">
                <a:moveTo>
                  <a:pt x="12954" y="300989"/>
                </a:moveTo>
                <a:lnTo>
                  <a:pt x="1236726" y="300989"/>
                </a:lnTo>
                <a:lnTo>
                  <a:pt x="123672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3695700" y="4651248"/>
            <a:ext cx="1609344" cy="315467"/>
          </a:xfrm>
          <a:custGeom>
            <a:avLst/>
            <a:gdLst>
              <a:gd name="connsiteX0" fmla="*/ 12953 w 1609344"/>
              <a:gd name="connsiteY0" fmla="*/ 302513 h 315467"/>
              <a:gd name="connsiteX1" fmla="*/ 1596390 w 1609344"/>
              <a:gd name="connsiteY1" fmla="*/ 302513 h 315467"/>
              <a:gd name="connsiteX2" fmla="*/ 1596390 w 1609344"/>
              <a:gd name="connsiteY2" fmla="*/ 12953 h 315467"/>
              <a:gd name="connsiteX3" fmla="*/ 12953 w 1609344"/>
              <a:gd name="connsiteY3" fmla="*/ 12953 h 315467"/>
              <a:gd name="connsiteX4" fmla="*/ 12953 w 1609344"/>
              <a:gd name="connsiteY4" fmla="*/ 302513 h 31546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09344" h="315467">
                <a:moveTo>
                  <a:pt x="12953" y="302513"/>
                </a:moveTo>
                <a:lnTo>
                  <a:pt x="1596390" y="302513"/>
                </a:lnTo>
                <a:lnTo>
                  <a:pt x="1596390" y="12953"/>
                </a:lnTo>
                <a:lnTo>
                  <a:pt x="12953" y="12953"/>
                </a:lnTo>
                <a:lnTo>
                  <a:pt x="12953" y="30251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1822703" y="5588508"/>
            <a:ext cx="1106424" cy="313943"/>
          </a:xfrm>
          <a:custGeom>
            <a:avLst/>
            <a:gdLst>
              <a:gd name="connsiteX0" fmla="*/ 12954 w 1106424"/>
              <a:gd name="connsiteY0" fmla="*/ 300989 h 313943"/>
              <a:gd name="connsiteX1" fmla="*/ 1093470 w 1106424"/>
              <a:gd name="connsiteY1" fmla="*/ 300989 h 313943"/>
              <a:gd name="connsiteX2" fmla="*/ 1093470 w 1106424"/>
              <a:gd name="connsiteY2" fmla="*/ 12953 h 313943"/>
              <a:gd name="connsiteX3" fmla="*/ 12954 w 1106424"/>
              <a:gd name="connsiteY3" fmla="*/ 12953 h 313943"/>
              <a:gd name="connsiteX4" fmla="*/ 12954 w 1106424"/>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4" h="313943">
                <a:moveTo>
                  <a:pt x="12954" y="300989"/>
                </a:moveTo>
                <a:lnTo>
                  <a:pt x="1093470" y="300989"/>
                </a:lnTo>
                <a:lnTo>
                  <a:pt x="1093470"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2974847" y="5588508"/>
            <a:ext cx="961644" cy="313943"/>
          </a:xfrm>
          <a:custGeom>
            <a:avLst/>
            <a:gdLst>
              <a:gd name="connsiteX0" fmla="*/ 12954 w 961644"/>
              <a:gd name="connsiteY0" fmla="*/ 300989 h 313943"/>
              <a:gd name="connsiteX1" fmla="*/ 948690 w 961644"/>
              <a:gd name="connsiteY1" fmla="*/ 300989 h 313943"/>
              <a:gd name="connsiteX2" fmla="*/ 948690 w 961644"/>
              <a:gd name="connsiteY2" fmla="*/ 12953 h 313943"/>
              <a:gd name="connsiteX3" fmla="*/ 12954 w 961644"/>
              <a:gd name="connsiteY3" fmla="*/ 12953 h 313943"/>
              <a:gd name="connsiteX4" fmla="*/ 12954 w 961644"/>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3943">
                <a:moveTo>
                  <a:pt x="12954" y="300989"/>
                </a:moveTo>
                <a:lnTo>
                  <a:pt x="948690" y="300989"/>
                </a:lnTo>
                <a:lnTo>
                  <a:pt x="948690"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983736" y="5588508"/>
            <a:ext cx="1609343" cy="313943"/>
          </a:xfrm>
          <a:custGeom>
            <a:avLst/>
            <a:gdLst>
              <a:gd name="connsiteX0" fmla="*/ 12953 w 1609343"/>
              <a:gd name="connsiteY0" fmla="*/ 300989 h 313943"/>
              <a:gd name="connsiteX1" fmla="*/ 1596389 w 1609343"/>
              <a:gd name="connsiteY1" fmla="*/ 300989 h 313943"/>
              <a:gd name="connsiteX2" fmla="*/ 1596389 w 1609343"/>
              <a:gd name="connsiteY2" fmla="*/ 12953 h 313943"/>
              <a:gd name="connsiteX3" fmla="*/ 12953 w 1609343"/>
              <a:gd name="connsiteY3" fmla="*/ 12953 h 313943"/>
              <a:gd name="connsiteX4" fmla="*/ 12953 w 16093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09343" h="313943">
                <a:moveTo>
                  <a:pt x="12953" y="300989"/>
                </a:moveTo>
                <a:lnTo>
                  <a:pt x="1596389" y="300989"/>
                </a:lnTo>
                <a:lnTo>
                  <a:pt x="159638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5710428" y="5588508"/>
            <a:ext cx="1322832" cy="313943"/>
          </a:xfrm>
          <a:custGeom>
            <a:avLst/>
            <a:gdLst>
              <a:gd name="connsiteX0" fmla="*/ 12953 w 1322832"/>
              <a:gd name="connsiteY0" fmla="*/ 300989 h 313943"/>
              <a:gd name="connsiteX1" fmla="*/ 1309878 w 1322832"/>
              <a:gd name="connsiteY1" fmla="*/ 300989 h 313943"/>
              <a:gd name="connsiteX2" fmla="*/ 1309878 w 1322832"/>
              <a:gd name="connsiteY2" fmla="*/ 12953 h 313943"/>
              <a:gd name="connsiteX3" fmla="*/ 12953 w 1322832"/>
              <a:gd name="connsiteY3" fmla="*/ 12953 h 313943"/>
              <a:gd name="connsiteX4" fmla="*/ 12953 w 132283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22832" h="313943">
                <a:moveTo>
                  <a:pt x="12953" y="300989"/>
                </a:moveTo>
                <a:lnTo>
                  <a:pt x="1309878" y="300989"/>
                </a:lnTo>
                <a:lnTo>
                  <a:pt x="1309878"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Freeform 3"/>
          <p:cNvSpPr/>
          <p:nvPr/>
        </p:nvSpPr>
        <p:spPr>
          <a:xfrm>
            <a:off x="7080503" y="5588508"/>
            <a:ext cx="1537716" cy="313943"/>
          </a:xfrm>
          <a:custGeom>
            <a:avLst/>
            <a:gdLst>
              <a:gd name="connsiteX0" fmla="*/ 12954 w 1537716"/>
              <a:gd name="connsiteY0" fmla="*/ 300989 h 313943"/>
              <a:gd name="connsiteX1" fmla="*/ 1524762 w 1537716"/>
              <a:gd name="connsiteY1" fmla="*/ 300989 h 313943"/>
              <a:gd name="connsiteX2" fmla="*/ 1524762 w 1537716"/>
              <a:gd name="connsiteY2" fmla="*/ 12953 h 313943"/>
              <a:gd name="connsiteX3" fmla="*/ 12954 w 1537716"/>
              <a:gd name="connsiteY3" fmla="*/ 12953 h 313943"/>
              <a:gd name="connsiteX4" fmla="*/ 12954 w 1537716"/>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7716" h="313943">
                <a:moveTo>
                  <a:pt x="12954" y="300989"/>
                </a:moveTo>
                <a:lnTo>
                  <a:pt x="1524762" y="300989"/>
                </a:lnTo>
                <a:lnTo>
                  <a:pt x="1524762"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3053842" y="3290061"/>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7" name="Freeform 3"/>
          <p:cNvSpPr/>
          <p:nvPr/>
        </p:nvSpPr>
        <p:spPr>
          <a:xfrm>
            <a:off x="6871461" y="3290061"/>
            <a:ext cx="21844" cy="372363"/>
          </a:xfrm>
          <a:custGeom>
            <a:avLst/>
            <a:gdLst>
              <a:gd name="connsiteX0" fmla="*/ 6350 w 21844"/>
              <a:gd name="connsiteY0" fmla="*/ 6350 h 372363"/>
              <a:gd name="connsiteX1" fmla="*/ 6350 w 21844"/>
              <a:gd name="connsiteY1" fmla="*/ 366014 h 372363"/>
            </a:gdLst>
            <a:ahLst/>
            <a:cxnLst>
              <a:cxn ang="0">
                <a:pos x="connsiteX0" y="connsiteY0"/>
              </a:cxn>
              <a:cxn ang="1">
                <a:pos x="connsiteX1" y="connsiteY1"/>
              </a:cxn>
            </a:cxnLst>
            <a:rect l="l" t="t" r="r" b="b"/>
            <a:pathLst>
              <a:path w="21844" h="372363">
                <a:moveTo>
                  <a:pt x="6350" y="6350"/>
                </a:moveTo>
                <a:lnTo>
                  <a:pt x="6350" y="36601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3053842" y="4225797"/>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9" name="Freeform 3"/>
          <p:cNvSpPr/>
          <p:nvPr/>
        </p:nvSpPr>
        <p:spPr>
          <a:xfrm>
            <a:off x="3413505"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0" name="Freeform 3"/>
          <p:cNvSpPr/>
          <p:nvPr/>
        </p:nvSpPr>
        <p:spPr>
          <a:xfrm>
            <a:off x="6365494" y="5377941"/>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Freeform 3"/>
          <p:cNvSpPr/>
          <p:nvPr/>
        </p:nvSpPr>
        <p:spPr>
          <a:xfrm>
            <a:off x="452628" y="1266444"/>
            <a:ext cx="8241792" cy="4928615"/>
          </a:xfrm>
          <a:custGeom>
            <a:avLst/>
            <a:gdLst>
              <a:gd name="connsiteX0" fmla="*/ 16001 w 8241792"/>
              <a:gd name="connsiteY0" fmla="*/ 4912614 h 4928615"/>
              <a:gd name="connsiteX1" fmla="*/ 8225790 w 8241792"/>
              <a:gd name="connsiteY1" fmla="*/ 4912614 h 4928615"/>
              <a:gd name="connsiteX2" fmla="*/ 8225790 w 8241792"/>
              <a:gd name="connsiteY2" fmla="*/ 16002 h 4928615"/>
              <a:gd name="connsiteX3" fmla="*/ 16001 w 8241792"/>
              <a:gd name="connsiteY3" fmla="*/ 16002 h 4928615"/>
              <a:gd name="connsiteX4" fmla="*/ 16001 w 8241792"/>
              <a:gd name="connsiteY4" fmla="*/ 4912614 h 49286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2" h="4928615">
                <a:moveTo>
                  <a:pt x="16001" y="4912614"/>
                </a:moveTo>
                <a:lnTo>
                  <a:pt x="8225790" y="4912614"/>
                </a:lnTo>
                <a:lnTo>
                  <a:pt x="8225790" y="16002"/>
                </a:lnTo>
                <a:lnTo>
                  <a:pt x="16001" y="16002"/>
                </a:lnTo>
                <a:lnTo>
                  <a:pt x="16001" y="4912614"/>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42"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8589659"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Display</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Touch Panel</a:t>
            </a:r>
            <a:r>
              <a:rPr lang="en-US" altLang="zh-CN" sz="3602" b="1" dirty="0" smtClean="0">
                <a:solidFill>
                  <a:srgbClr val="5D94BA"/>
                </a:solidFill>
                <a:latin typeface="Times New Roman" pitchFamily="18" charset="0"/>
                <a:cs typeface="Times New Roman" pitchFamily="18" charset="0"/>
              </a:rPr>
              <a:t>)</a:t>
            </a:r>
          </a:p>
        </p:txBody>
      </p:sp>
      <p:sp>
        <p:nvSpPr>
          <p:cNvPr id="1043" name="TextBox 1"/>
          <p:cNvSpPr txBox="1"/>
          <p:nvPr/>
        </p:nvSpPr>
        <p:spPr>
          <a:xfrm>
            <a:off x="467544" y="1844824"/>
            <a:ext cx="111479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Upstream </a:t>
            </a:r>
          </a:p>
          <a:p>
            <a:pPr>
              <a:lnSpc>
                <a:spcPts val="2800"/>
              </a:lnSpc>
              <a:tabLst/>
            </a:pPr>
            <a:r>
              <a:rPr lang="en-US" altLang="zh-CN" b="1" dirty="0" smtClean="0">
                <a:solidFill>
                  <a:srgbClr val="000099"/>
                </a:solidFill>
                <a:latin typeface="Segoe UI" pitchFamily="18" charset="0"/>
                <a:cs typeface="Segoe UI" pitchFamily="18" charset="0"/>
              </a:rPr>
              <a:t>Materials</a:t>
            </a:r>
          </a:p>
        </p:txBody>
      </p:sp>
      <p:sp>
        <p:nvSpPr>
          <p:cNvPr id="1044" name="TextBox 1"/>
          <p:cNvSpPr txBox="1"/>
          <p:nvPr/>
        </p:nvSpPr>
        <p:spPr>
          <a:xfrm>
            <a:off x="467544" y="3356992"/>
            <a:ext cx="1274388"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Touch </a:t>
            </a:r>
          </a:p>
          <a:p>
            <a:pPr>
              <a:lnSpc>
                <a:spcPts val="2800"/>
              </a:lnSpc>
              <a:tabLst/>
            </a:pPr>
            <a:r>
              <a:rPr lang="en-US" altLang="zh-CN" b="1" dirty="0" smtClean="0">
                <a:solidFill>
                  <a:srgbClr val="000099"/>
                </a:solidFill>
                <a:latin typeface="Segoe UI" pitchFamily="18" charset="0"/>
                <a:cs typeface="Segoe UI" pitchFamily="18" charset="0"/>
              </a:rPr>
              <a:t>Component</a:t>
            </a:r>
          </a:p>
        </p:txBody>
      </p:sp>
      <p:sp>
        <p:nvSpPr>
          <p:cNvPr id="1045" name="TextBox 1"/>
          <p:cNvSpPr txBox="1"/>
          <p:nvPr/>
        </p:nvSpPr>
        <p:spPr>
          <a:xfrm>
            <a:off x="323528" y="5373216"/>
            <a:ext cx="144020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 </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046" name="TextBox 1"/>
          <p:cNvSpPr txBox="1"/>
          <p:nvPr/>
        </p:nvSpPr>
        <p:spPr>
          <a:xfrm>
            <a:off x="5448300" y="4635500"/>
            <a:ext cx="2146300" cy="4572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宸鴻、群創、友達、瀚彩、明興光電、</a:t>
            </a:r>
          </a:p>
          <a:p>
            <a:pPr>
              <a:lnSpc>
                <a:spcPts val="1200"/>
              </a:lnSpc>
              <a:tabLst/>
            </a:pPr>
            <a:r>
              <a:rPr lang="en-US" altLang="zh-CN" sz="998" dirty="0" smtClean="0">
                <a:solidFill>
                  <a:srgbClr val="000000"/>
                </a:solidFill>
                <a:latin typeface="Segoe UI" pitchFamily="18" charset="0"/>
                <a:cs typeface="Segoe UI" pitchFamily="18" charset="0"/>
              </a:rPr>
              <a:t>億尚、和鑫、凱崴、永美、全台晶像、</a:t>
            </a:r>
          </a:p>
          <a:p>
            <a:pPr>
              <a:lnSpc>
                <a:spcPts val="1200"/>
              </a:lnSpc>
              <a:tabLst/>
            </a:pPr>
            <a:r>
              <a:rPr lang="en-US" altLang="zh-CN" sz="996" dirty="0" smtClean="0">
                <a:solidFill>
                  <a:srgbClr val="000000"/>
                </a:solidFill>
                <a:latin typeface="Segoe UI" pitchFamily="18" charset="0"/>
                <a:cs typeface="Segoe UI" pitchFamily="18" charset="0"/>
              </a:rPr>
              <a:t>金運</a:t>
            </a:r>
            <a:r>
              <a:rPr lang="en-US" altLang="zh-CN" sz="996" dirty="0" smtClean="0">
                <a:solidFill>
                  <a:srgbClr val="000000"/>
                </a:solidFill>
                <a:latin typeface="Times New Roman" pitchFamily="18" charset="0"/>
                <a:cs typeface="Times New Roman" pitchFamily="18" charset="0"/>
              </a:rPr>
              <a:t>...</a:t>
            </a:r>
          </a:p>
        </p:txBody>
      </p:sp>
      <p:sp>
        <p:nvSpPr>
          <p:cNvPr id="1047" name="TextBox 1"/>
          <p:cNvSpPr txBox="1"/>
          <p:nvPr/>
        </p:nvSpPr>
        <p:spPr>
          <a:xfrm>
            <a:off x="1917700" y="31877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正達、晨豐、</a:t>
            </a:r>
          </a:p>
        </p:txBody>
      </p:sp>
      <p:sp>
        <p:nvSpPr>
          <p:cNvPr id="1048" name="TextBox 1"/>
          <p:cNvSpPr txBox="1"/>
          <p:nvPr/>
        </p:nvSpPr>
        <p:spPr>
          <a:xfrm>
            <a:off x="1917700" y="3365500"/>
            <a:ext cx="749300" cy="901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兆邦、勝華、</a:t>
            </a:r>
          </a:p>
          <a:p>
            <a:pPr>
              <a:lnSpc>
                <a:spcPts val="1200"/>
              </a:lnSpc>
              <a:tabLst/>
            </a:pPr>
            <a:r>
              <a:rPr lang="en-US" altLang="zh-CN" sz="996" dirty="0" smtClean="0">
                <a:solidFill>
                  <a:srgbClr val="000000"/>
                </a:solidFill>
                <a:latin typeface="Segoe UI" pitchFamily="18" charset="0"/>
                <a:cs typeface="Segoe UI" pitchFamily="18" charset="0"/>
              </a:rPr>
              <a:t>群創、友達、</a:t>
            </a:r>
          </a:p>
          <a:p>
            <a:pPr>
              <a:lnSpc>
                <a:spcPts val="1100"/>
              </a:lnSpc>
              <a:tabLst/>
            </a:pPr>
            <a:r>
              <a:rPr lang="en-US" altLang="zh-CN" sz="996" dirty="0" smtClean="0">
                <a:solidFill>
                  <a:srgbClr val="000000"/>
                </a:solidFill>
                <a:latin typeface="Segoe UI" pitchFamily="18" charset="0"/>
                <a:cs typeface="Segoe UI" pitchFamily="18" charset="0"/>
              </a:rPr>
              <a:t>宸鴻、坤輝、</a:t>
            </a:r>
          </a:p>
          <a:p>
            <a:pPr>
              <a:lnSpc>
                <a:spcPts val="1100"/>
              </a:lnSpc>
              <a:tabLst/>
            </a:pPr>
            <a:r>
              <a:rPr lang="en-US" altLang="zh-CN" sz="996" dirty="0" smtClean="0">
                <a:solidFill>
                  <a:srgbClr val="000000"/>
                </a:solidFill>
                <a:latin typeface="Segoe UI" pitchFamily="18" charset="0"/>
                <a:cs typeface="Segoe UI" pitchFamily="18" charset="0"/>
              </a:rPr>
              <a:t>宏益、永輝、</a:t>
            </a:r>
          </a:p>
          <a:p>
            <a:pPr>
              <a:lnSpc>
                <a:spcPts val="1100"/>
              </a:lnSpc>
              <a:tabLst/>
            </a:pPr>
            <a:r>
              <a:rPr lang="en-US" altLang="zh-CN" sz="996" dirty="0" smtClean="0">
                <a:solidFill>
                  <a:srgbClr val="000000"/>
                </a:solidFill>
                <a:latin typeface="Segoe UI" pitchFamily="18" charset="0"/>
                <a:cs typeface="Segoe UI" pitchFamily="18" charset="0"/>
              </a:rPr>
              <a:t>瀚彩、熒茂、</a:t>
            </a:r>
          </a:p>
          <a:p>
            <a:pPr>
              <a:lnSpc>
                <a:spcPts val="1100"/>
              </a:lnSpc>
              <a:tabLst/>
            </a:pPr>
            <a:r>
              <a:rPr lang="en-US" altLang="zh-CN" sz="996" dirty="0" smtClean="0">
                <a:solidFill>
                  <a:srgbClr val="000000"/>
                </a:solidFill>
                <a:latin typeface="Segoe UI" pitchFamily="18" charset="0"/>
                <a:cs typeface="Segoe UI" pitchFamily="18" charset="0"/>
              </a:rPr>
              <a:t>臺龍、清惠、</a:t>
            </a:r>
          </a:p>
        </p:txBody>
      </p:sp>
      <p:sp>
        <p:nvSpPr>
          <p:cNvPr id="1049" name="TextBox 1"/>
          <p:cNvSpPr txBox="1"/>
          <p:nvPr/>
        </p:nvSpPr>
        <p:spPr>
          <a:xfrm>
            <a:off x="1917700" y="42545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雅士</a:t>
            </a:r>
          </a:p>
        </p:txBody>
      </p:sp>
      <p:sp>
        <p:nvSpPr>
          <p:cNvPr id="1050" name="TextBox 1"/>
          <p:cNvSpPr txBox="1"/>
          <p:nvPr/>
        </p:nvSpPr>
        <p:spPr>
          <a:xfrm>
            <a:off x="7899400" y="3505200"/>
            <a:ext cx="749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安可、熒茂、</a:t>
            </a:r>
          </a:p>
          <a:p>
            <a:pPr>
              <a:lnSpc>
                <a:spcPts val="1100"/>
              </a:lnSpc>
              <a:tabLst/>
            </a:pPr>
            <a:r>
              <a:rPr lang="en-US" altLang="zh-CN" sz="996" dirty="0" smtClean="0">
                <a:solidFill>
                  <a:srgbClr val="000000"/>
                </a:solidFill>
                <a:latin typeface="Segoe UI" pitchFamily="18" charset="0"/>
                <a:cs typeface="Segoe UI" pitchFamily="18" charset="0"/>
              </a:rPr>
              <a:t>介面、洋華、</a:t>
            </a:r>
          </a:p>
          <a:p>
            <a:pPr>
              <a:lnSpc>
                <a:spcPts val="1100"/>
              </a:lnSpc>
              <a:tabLst/>
            </a:pPr>
            <a:r>
              <a:rPr lang="en-US" altLang="zh-CN" sz="996" dirty="0" smtClean="0">
                <a:solidFill>
                  <a:srgbClr val="000000"/>
                </a:solidFill>
                <a:latin typeface="Segoe UI" pitchFamily="18" charset="0"/>
                <a:cs typeface="Segoe UI" pitchFamily="18" charset="0"/>
              </a:rPr>
              <a:t>富晶通</a:t>
            </a:r>
          </a:p>
        </p:txBody>
      </p:sp>
      <p:sp>
        <p:nvSpPr>
          <p:cNvPr id="1051" name="TextBox 1"/>
          <p:cNvSpPr txBox="1"/>
          <p:nvPr/>
        </p:nvSpPr>
        <p:spPr>
          <a:xfrm>
            <a:off x="395536" y="4437112"/>
            <a:ext cx="1361719"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Touch Panel </a:t>
            </a:r>
          </a:p>
          <a:p>
            <a:pPr>
              <a:lnSpc>
                <a:spcPts val="2800"/>
              </a:lnSpc>
              <a:tabLst/>
            </a:pPr>
            <a:r>
              <a:rPr lang="en-US" altLang="zh-CN" b="1" dirty="0" smtClean="0">
                <a:solidFill>
                  <a:srgbClr val="000099"/>
                </a:solidFill>
                <a:latin typeface="Segoe UI" pitchFamily="18" charset="0"/>
                <a:cs typeface="Segoe UI" pitchFamily="18" charset="0"/>
              </a:rPr>
              <a:t>Module</a:t>
            </a:r>
          </a:p>
        </p:txBody>
      </p:sp>
      <p:sp>
        <p:nvSpPr>
          <p:cNvPr id="1052" name="TextBox 1"/>
          <p:cNvSpPr txBox="1"/>
          <p:nvPr/>
        </p:nvSpPr>
        <p:spPr>
          <a:xfrm>
            <a:off x="5384800" y="3441700"/>
            <a:ext cx="1168400" cy="5969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群創、友達、華映、</a:t>
            </a:r>
          </a:p>
          <a:p>
            <a:pPr>
              <a:lnSpc>
                <a:spcPts val="1200"/>
              </a:lnSpc>
              <a:tabLst/>
            </a:pPr>
            <a:r>
              <a:rPr lang="en-US" altLang="zh-CN" sz="998" dirty="0" smtClean="0">
                <a:solidFill>
                  <a:srgbClr val="000000"/>
                </a:solidFill>
                <a:latin typeface="Segoe UI" pitchFamily="18" charset="0"/>
                <a:cs typeface="Segoe UI" pitchFamily="18" charset="0"/>
              </a:rPr>
              <a:t>和鑫、瀚彩、勝華、</a:t>
            </a:r>
          </a:p>
          <a:p>
            <a:pPr>
              <a:lnSpc>
                <a:spcPts val="1200"/>
              </a:lnSpc>
              <a:tabLst/>
            </a:pPr>
            <a:r>
              <a:rPr lang="en-US" altLang="zh-CN" sz="996" dirty="0" smtClean="0">
                <a:solidFill>
                  <a:srgbClr val="000000"/>
                </a:solidFill>
                <a:latin typeface="Segoe UI" pitchFamily="18" charset="0"/>
                <a:cs typeface="Segoe UI" pitchFamily="18" charset="0"/>
              </a:rPr>
              <a:t>達鴻、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宸鴻、熒茂、</a:t>
            </a:r>
          </a:p>
          <a:p>
            <a:pPr>
              <a:lnSpc>
                <a:spcPts val="1100"/>
              </a:lnSpc>
              <a:tabLst/>
            </a:pPr>
            <a:r>
              <a:rPr lang="en-US" altLang="zh-CN" sz="996" dirty="0" smtClean="0">
                <a:solidFill>
                  <a:srgbClr val="000000"/>
                </a:solidFill>
                <a:latin typeface="Segoe UI" pitchFamily="18" charset="0"/>
                <a:cs typeface="Segoe UI" pitchFamily="18" charset="0"/>
              </a:rPr>
              <a:t>全台晶像、明興光電</a:t>
            </a:r>
          </a:p>
        </p:txBody>
      </p:sp>
      <p:sp>
        <p:nvSpPr>
          <p:cNvPr id="1053" name="TextBox 1"/>
          <p:cNvSpPr txBox="1"/>
          <p:nvPr/>
        </p:nvSpPr>
        <p:spPr>
          <a:xfrm>
            <a:off x="1803400" y="1511300"/>
            <a:ext cx="876300" cy="1549400"/>
          </a:xfrm>
          <a:prstGeom prst="rect">
            <a:avLst/>
          </a:prstGeom>
          <a:noFill/>
        </p:spPr>
        <p:txBody>
          <a:bodyPr wrap="none" lIns="0" tIns="0" rIns="0" rtlCol="0">
            <a:spAutoFit/>
          </a:bodyPr>
          <a:lstStyle/>
          <a:p>
            <a:pPr>
              <a:lnSpc>
                <a:spcPts val="1100"/>
              </a:lnSpc>
              <a:tabLst>
                <a:tab pos="114300" algn="l"/>
              </a:tabLst>
            </a:pPr>
            <a:r>
              <a:rPr lang="en-US" altLang="zh-CN" sz="996" dirty="0" smtClean="0">
                <a:solidFill>
                  <a:srgbClr val="000000"/>
                </a:solidFill>
                <a:latin typeface="Segoe UI" pitchFamily="18" charset="0"/>
                <a:cs typeface="Segoe UI" pitchFamily="18" charset="0"/>
              </a:rPr>
              <a:t>康寧、旭銷子、</a:t>
            </a:r>
          </a:p>
          <a:p>
            <a:pPr>
              <a:lnSpc>
                <a:spcPts val="1200"/>
              </a:lnSpc>
              <a:tabLst>
                <a:tab pos="114300" algn="l"/>
              </a:tabLst>
            </a:pPr>
            <a:r>
              <a:rPr lang="en-US" altLang="zh-CN" sz="996" dirty="0" smtClean="0">
                <a:solidFill>
                  <a:srgbClr val="000000"/>
                </a:solidFill>
                <a:latin typeface="Times New Roman" pitchFamily="18" charset="0"/>
                <a:cs typeface="Times New Roman" pitchFamily="18" charset="0"/>
              </a:rPr>
              <a:t>CG</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NEG</a:t>
            </a:r>
            <a:r>
              <a:rPr lang="en-US" altLang="zh-CN" sz="996" dirty="0" smtClean="0">
                <a:solidFill>
                  <a:srgbClr val="000000"/>
                </a:solidFill>
                <a:latin typeface="Segoe UI" pitchFamily="18" charset="0"/>
                <a:cs typeface="Segoe UI" pitchFamily="18" charset="0"/>
              </a:rPr>
              <a:t>、</a:t>
            </a:r>
          </a:p>
          <a:p>
            <a:pPr>
              <a:lnSpc>
                <a:spcPts val="1200"/>
              </a:lnSpc>
              <a:tabLst>
                <a:tab pos="114300" algn="l"/>
              </a:tabLst>
            </a:pPr>
            <a:r>
              <a:rPr lang="en-US" altLang="zh-CN" sz="996" dirty="0" smtClean="0">
                <a:solidFill>
                  <a:srgbClr val="000000"/>
                </a:solidFill>
                <a:latin typeface="Times New Roman" pitchFamily="18" charset="0"/>
                <a:cs typeface="Times New Roman" pitchFamily="18" charset="0"/>
              </a:rPr>
              <a:t>NHT</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Schott</a:t>
            </a:r>
          </a:p>
          <a:p>
            <a:pPr>
              <a:lnSpc>
                <a:spcPts val="1000"/>
              </a:lnSpc>
            </a:pPr>
            <a:endParaRPr lang="en-US" altLang="zh-CN" dirty="0" smtClean="0"/>
          </a:p>
          <a:p>
            <a:pPr>
              <a:lnSpc>
                <a:spcPts val="1000"/>
              </a:lnSpc>
            </a:pPr>
            <a:endParaRPr lang="en-US" altLang="zh-CN" dirty="0" smtClean="0"/>
          </a:p>
          <a:p>
            <a:pPr>
              <a:lnSpc>
                <a:spcPts val="17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敦泰、奇景、</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聯詠、矽創、</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奕力、義隆、</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矽統、晨星、</a:t>
            </a:r>
          </a:p>
          <a:p>
            <a:pPr>
              <a:lnSpc>
                <a:spcPts val="1100"/>
              </a:lnSpc>
              <a:tabLst>
                <a:tab pos="114300" algn="l"/>
              </a:tabLst>
            </a:pPr>
            <a:r>
              <a:rPr lang="en-US" altLang="zh-CN" dirty="0" smtClean="0"/>
              <a:t>	</a:t>
            </a:r>
            <a:r>
              <a:rPr lang="en-US" altLang="zh-CN" sz="996" dirty="0" smtClean="0">
                <a:solidFill>
                  <a:srgbClr val="000000"/>
                </a:solidFill>
                <a:latin typeface="Segoe UI" pitchFamily="18" charset="0"/>
                <a:cs typeface="Segoe UI" pitchFamily="18" charset="0"/>
              </a:rPr>
              <a:t>禾瑞亞、原相</a:t>
            </a:r>
          </a:p>
        </p:txBody>
      </p:sp>
      <p:sp>
        <p:nvSpPr>
          <p:cNvPr id="1054" name="TextBox 1"/>
          <p:cNvSpPr txBox="1"/>
          <p:nvPr/>
        </p:nvSpPr>
        <p:spPr>
          <a:xfrm>
            <a:off x="2755900" y="1739900"/>
            <a:ext cx="971420" cy="1161857"/>
          </a:xfrm>
          <a:prstGeom prst="rect">
            <a:avLst/>
          </a:prstGeom>
          <a:noFill/>
        </p:spPr>
        <p:txBody>
          <a:bodyPr wrap="none" lIns="0" tIns="0" rIns="0" rtlCol="0">
            <a:spAutoFit/>
          </a:bodyPr>
          <a:lstStyle/>
          <a:p>
            <a:pPr>
              <a:lnSpc>
                <a:spcPts val="1800"/>
              </a:lnSpc>
              <a:tabLst>
                <a:tab pos="101600" algn="l"/>
              </a:tabLst>
            </a:pPr>
            <a:r>
              <a:rPr lang="en-US" altLang="zh-CN" sz="1598" b="1" dirty="0" smtClean="0">
                <a:solidFill>
                  <a:srgbClr val="000099"/>
                </a:solidFill>
                <a:latin typeface="Segoe UI" pitchFamily="18" charset="0"/>
                <a:cs typeface="Segoe UI" pitchFamily="18" charset="0"/>
              </a:rPr>
              <a:t>Glass Sub.</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900"/>
              </a:lnSpc>
              <a:tabLst>
                <a:tab pos="101600" algn="l"/>
              </a:tabLst>
            </a:pPr>
            <a:r>
              <a:rPr lang="en-US" altLang="zh-CN" dirty="0" smtClean="0"/>
              <a:t>	</a:t>
            </a:r>
            <a:r>
              <a:rPr lang="en-US" altLang="zh-CN" sz="1596" b="1" dirty="0" smtClean="0">
                <a:solidFill>
                  <a:srgbClr val="000099"/>
                </a:solidFill>
                <a:latin typeface="Segoe UI" pitchFamily="18" charset="0"/>
                <a:cs typeface="Segoe UI" pitchFamily="18" charset="0"/>
              </a:rPr>
              <a:t>Touch </a:t>
            </a:r>
            <a:r>
              <a:rPr lang="en-US" altLang="zh-CN" sz="1596" b="1" dirty="0" smtClean="0">
                <a:solidFill>
                  <a:srgbClr val="000099"/>
                </a:solidFill>
                <a:latin typeface="Times New Roman" pitchFamily="18" charset="0"/>
                <a:cs typeface="Times New Roman" pitchFamily="18" charset="0"/>
              </a:rPr>
              <a:t>IC</a:t>
            </a:r>
          </a:p>
        </p:txBody>
      </p:sp>
      <p:sp>
        <p:nvSpPr>
          <p:cNvPr id="1055" name="TextBox 1"/>
          <p:cNvSpPr txBox="1"/>
          <p:nvPr/>
        </p:nvSpPr>
        <p:spPr>
          <a:xfrm>
            <a:off x="7353300" y="2578100"/>
            <a:ext cx="642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Others</a:t>
            </a:r>
          </a:p>
        </p:txBody>
      </p:sp>
      <p:sp>
        <p:nvSpPr>
          <p:cNvPr id="1056" name="TextBox 1"/>
          <p:cNvSpPr txBox="1"/>
          <p:nvPr/>
        </p:nvSpPr>
        <p:spPr>
          <a:xfrm>
            <a:off x="2627784" y="3645024"/>
            <a:ext cx="115576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Safety Glass</a:t>
            </a:r>
          </a:p>
        </p:txBody>
      </p:sp>
      <p:sp>
        <p:nvSpPr>
          <p:cNvPr id="1057" name="TextBox 1"/>
          <p:cNvSpPr txBox="1"/>
          <p:nvPr/>
        </p:nvSpPr>
        <p:spPr>
          <a:xfrm>
            <a:off x="3962400" y="3733800"/>
            <a:ext cx="12700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Glass</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sensor</a:t>
            </a:r>
          </a:p>
        </p:txBody>
      </p:sp>
      <p:sp>
        <p:nvSpPr>
          <p:cNvPr id="1058" name="TextBox 1"/>
          <p:cNvSpPr txBox="1"/>
          <p:nvPr/>
        </p:nvSpPr>
        <p:spPr>
          <a:xfrm>
            <a:off x="6629400" y="3733800"/>
            <a:ext cx="11303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Film</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sensor</a:t>
            </a:r>
          </a:p>
        </p:txBody>
      </p:sp>
      <p:sp>
        <p:nvSpPr>
          <p:cNvPr id="1059" name="TextBox 1"/>
          <p:cNvSpPr txBox="1"/>
          <p:nvPr/>
        </p:nvSpPr>
        <p:spPr>
          <a:xfrm>
            <a:off x="3275856" y="4653136"/>
            <a:ext cx="212295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Touch Panel Assemble</a:t>
            </a:r>
          </a:p>
        </p:txBody>
      </p:sp>
      <p:sp>
        <p:nvSpPr>
          <p:cNvPr id="1060" name="TextBox 1"/>
          <p:cNvSpPr txBox="1"/>
          <p:nvPr/>
        </p:nvSpPr>
        <p:spPr>
          <a:xfrm>
            <a:off x="1968500" y="5600700"/>
            <a:ext cx="89793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Tablet PC</a:t>
            </a:r>
          </a:p>
        </p:txBody>
      </p:sp>
      <p:sp>
        <p:nvSpPr>
          <p:cNvPr id="1061" name="TextBox 1"/>
          <p:cNvSpPr txBox="1"/>
          <p:nvPr/>
        </p:nvSpPr>
        <p:spPr>
          <a:xfrm>
            <a:off x="3048000" y="5600700"/>
            <a:ext cx="2722990" cy="286169"/>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Segoe UI" pitchFamily="18" charset="0"/>
                <a:cs typeface="Segoe UI" pitchFamily="18" charset="0"/>
              </a:rPr>
              <a:t>Smart Phone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Digital Camera</a:t>
            </a:r>
          </a:p>
        </p:txBody>
      </p:sp>
      <p:sp>
        <p:nvSpPr>
          <p:cNvPr id="1062" name="TextBox 1"/>
          <p:cNvSpPr txBox="1"/>
          <p:nvPr/>
        </p:nvSpPr>
        <p:spPr>
          <a:xfrm>
            <a:off x="5753100" y="5600700"/>
            <a:ext cx="1363387" cy="286169"/>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AIO/</a:t>
            </a:r>
            <a:r>
              <a:rPr lang="en-US" altLang="zh-CN" sz="1596" b="1" dirty="0" smtClean="0">
                <a:solidFill>
                  <a:srgbClr val="000099"/>
                </a:solidFill>
                <a:latin typeface="Segoe UI" pitchFamily="18" charset="0"/>
                <a:cs typeface="Segoe UI" pitchFamily="18" charset="0"/>
              </a:rPr>
              <a:t>Touch NB</a:t>
            </a:r>
          </a:p>
        </p:txBody>
      </p:sp>
      <p:sp>
        <p:nvSpPr>
          <p:cNvPr id="1063" name="TextBox 1"/>
          <p:cNvSpPr txBox="1"/>
          <p:nvPr/>
        </p:nvSpPr>
        <p:spPr>
          <a:xfrm>
            <a:off x="7239000" y="5600700"/>
            <a:ext cx="642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Others</a:t>
            </a:r>
          </a:p>
        </p:txBody>
      </p:sp>
      <p:sp>
        <p:nvSpPr>
          <p:cNvPr id="1064" name="TextBox 1"/>
          <p:cNvSpPr txBox="1"/>
          <p:nvPr/>
        </p:nvSpPr>
        <p:spPr>
          <a:xfrm>
            <a:off x="5816600" y="1358900"/>
            <a:ext cx="1130300" cy="1524000"/>
          </a:xfrm>
          <a:prstGeom prst="rect">
            <a:avLst/>
          </a:prstGeom>
          <a:noFill/>
        </p:spPr>
        <p:txBody>
          <a:bodyPr wrap="none" lIns="0" tIns="0" rIns="0" rtlCol="0">
            <a:spAutoFit/>
          </a:bodyPr>
          <a:lstStyle/>
          <a:p>
            <a:pPr>
              <a:lnSpc>
                <a:spcPts val="1100"/>
              </a:lnSpc>
              <a:tabLst>
                <a:tab pos="381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卓韋、迎輝、</a:t>
            </a:r>
          </a:p>
          <a:p>
            <a:pPr>
              <a:lnSpc>
                <a:spcPts val="1100"/>
              </a:lnSpc>
              <a:tabLst>
                <a:tab pos="381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嘉威、郡宏</a:t>
            </a:r>
          </a:p>
          <a:p>
            <a:pPr>
              <a:lnSpc>
                <a:spcPts val="1000"/>
              </a:lnSpc>
            </a:pPr>
            <a:endParaRPr lang="en-US" altLang="zh-CN" dirty="0" smtClean="0"/>
          </a:p>
          <a:p>
            <a:pPr>
              <a:lnSpc>
                <a:spcPts val="1800"/>
              </a:lnSpc>
              <a:tabLst>
                <a:tab pos="38100" algn="l"/>
                <a:tab pos="3175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ITO</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Times New Roman" pitchFamily="18" charset="0"/>
                <a:cs typeface="Times New Roman" pitchFamily="18" charset="0"/>
              </a:rPr>
              <a:t>Film</a:t>
            </a:r>
          </a:p>
          <a:p>
            <a:pPr>
              <a:lnSpc>
                <a:spcPts val="1000"/>
              </a:lnSpc>
            </a:pPr>
            <a:endParaRPr lang="en-US" altLang="zh-CN" dirty="0" smtClean="0"/>
          </a:p>
          <a:p>
            <a:pPr>
              <a:lnSpc>
                <a:spcPts val="1000"/>
              </a:lnSpc>
            </a:pPr>
            <a:endParaRPr lang="en-US" altLang="zh-CN" dirty="0" smtClean="0"/>
          </a:p>
          <a:p>
            <a:pPr>
              <a:lnSpc>
                <a:spcPts val="1300"/>
              </a:lnSpc>
              <a:tabLst>
                <a:tab pos="38100" algn="l"/>
                <a:tab pos="317500" algn="l"/>
              </a:tabLst>
            </a:pPr>
            <a:r>
              <a:rPr lang="en-US" altLang="zh-CN" sz="996" dirty="0" smtClean="0">
                <a:solidFill>
                  <a:srgbClr val="000000"/>
                </a:solidFill>
                <a:latin typeface="Segoe UI" pitchFamily="18" charset="0"/>
                <a:cs typeface="Segoe UI" pitchFamily="18" charset="0"/>
              </a:rPr>
              <a:t>欣興、健鼎、旗勝、</a:t>
            </a:r>
          </a:p>
          <a:p>
            <a:pPr>
              <a:lnSpc>
                <a:spcPts val="1100"/>
              </a:lnSpc>
              <a:tabLst>
                <a:tab pos="38100" algn="l"/>
                <a:tab pos="317500" algn="l"/>
              </a:tabLst>
            </a:pPr>
            <a:r>
              <a:rPr lang="en-US" altLang="zh-CN" sz="996" dirty="0" smtClean="0">
                <a:solidFill>
                  <a:srgbClr val="000000"/>
                </a:solidFill>
                <a:latin typeface="Segoe UI" pitchFamily="18" charset="0"/>
                <a:cs typeface="Segoe UI" pitchFamily="18" charset="0"/>
              </a:rPr>
              <a:t>台表科、臻鼎</a:t>
            </a:r>
          </a:p>
          <a:p>
            <a:pPr>
              <a:lnSpc>
                <a:spcPts val="2200"/>
              </a:lnSpc>
              <a:tabLst>
                <a:tab pos="38100" algn="l"/>
                <a:tab pos="3175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FPC</a:t>
            </a:r>
          </a:p>
        </p:txBody>
      </p:sp>
      <p:sp>
        <p:nvSpPr>
          <p:cNvPr id="1065" name="TextBox 1"/>
          <p:cNvSpPr txBox="1"/>
          <p:nvPr/>
        </p:nvSpPr>
        <p:spPr>
          <a:xfrm>
            <a:off x="4013200" y="1397000"/>
            <a:ext cx="1908792" cy="1482457"/>
          </a:xfrm>
          <a:prstGeom prst="rect">
            <a:avLst/>
          </a:prstGeom>
          <a:noFill/>
        </p:spPr>
        <p:txBody>
          <a:bodyPr wrap="none" lIns="0" tIns="0" rIns="0" rtlCol="0">
            <a:spAutoFit/>
          </a:bodyPr>
          <a:lstStyle/>
          <a:p>
            <a:pPr>
              <a:lnSpc>
                <a:spcPts val="1100"/>
              </a:lnSpc>
              <a:tabLst>
                <a:tab pos="292100" algn="l"/>
                <a:tab pos="431800" algn="l"/>
              </a:tabLst>
            </a:pPr>
            <a:r>
              <a:rPr lang="en-US" altLang="zh-CN" sz="998" dirty="0" smtClean="0">
                <a:solidFill>
                  <a:srgbClr val="000000"/>
                </a:solidFill>
                <a:latin typeface="Segoe UI" pitchFamily="18" charset="0"/>
                <a:cs typeface="Segoe UI" pitchFamily="18" charset="0"/>
              </a:rPr>
              <a:t>安可、正達、勝華、冠</a:t>
            </a:r>
          </a:p>
          <a:p>
            <a:pPr>
              <a:lnSpc>
                <a:spcPts val="1200"/>
              </a:lnSpc>
              <a:tabLst>
                <a:tab pos="292100" algn="l"/>
                <a:tab pos="431800" algn="l"/>
              </a:tabLst>
            </a:pPr>
            <a:r>
              <a:rPr lang="en-US" altLang="zh-CN" sz="996" dirty="0" smtClean="0">
                <a:solidFill>
                  <a:srgbClr val="000000"/>
                </a:solidFill>
                <a:latin typeface="Segoe UI" pitchFamily="18" charset="0"/>
                <a:cs typeface="Segoe UI" pitchFamily="18" charset="0"/>
              </a:rPr>
              <a:t>華、晨豐、錸德、達鴻</a:t>
            </a:r>
          </a:p>
          <a:p>
            <a:pPr>
              <a:lnSpc>
                <a:spcPts val="2500"/>
              </a:lnSpc>
              <a:tabLst>
                <a:tab pos="292100" algn="l"/>
                <a:tab pos="4318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ITO</a:t>
            </a:r>
            <a:r>
              <a:rPr lang="en-US" altLang="zh-CN" sz="1598" b="1" dirty="0" smtClean="0">
                <a:solidFill>
                  <a:srgbClr val="000099"/>
                </a:solidFill>
                <a:latin typeface="Segoe UI" pitchFamily="18" charset="0"/>
                <a:cs typeface="Segoe UI" pitchFamily="18" charset="0"/>
              </a:rPr>
              <a:t> Glass</a:t>
            </a:r>
          </a:p>
          <a:p>
            <a:pPr>
              <a:lnSpc>
                <a:spcPts val="1000"/>
              </a:lnSpc>
            </a:pPr>
            <a:endParaRPr lang="en-US" altLang="zh-CN" dirty="0" smtClean="0"/>
          </a:p>
          <a:p>
            <a:pPr>
              <a:lnSpc>
                <a:spcPts val="1000"/>
              </a:lnSpc>
            </a:pPr>
            <a:endParaRPr lang="en-US" altLang="zh-CN" dirty="0" smtClean="0"/>
          </a:p>
          <a:p>
            <a:pPr>
              <a:lnSpc>
                <a:spcPts val="1300"/>
              </a:lnSpc>
              <a:tabLst>
                <a:tab pos="292100" algn="l"/>
                <a:tab pos="431800" algn="l"/>
              </a:tabLst>
            </a:pPr>
            <a:r>
              <a:rPr lang="en-US" altLang="zh-CN" dirty="0" smtClean="0"/>
              <a:t>		</a:t>
            </a:r>
            <a:r>
              <a:rPr lang="en-US" altLang="zh-CN" sz="996" dirty="0" smtClean="0">
                <a:solidFill>
                  <a:srgbClr val="000000"/>
                </a:solidFill>
                <a:latin typeface="Segoe UI" pitchFamily="18" charset="0"/>
                <a:cs typeface="Segoe UI" pitchFamily="18" charset="0"/>
              </a:rPr>
              <a:t>達興材料、</a:t>
            </a:r>
          </a:p>
          <a:p>
            <a:pPr>
              <a:lnSpc>
                <a:spcPts val="1200"/>
              </a:lnSpc>
              <a:tabLst>
                <a:tab pos="292100" algn="l"/>
                <a:tab pos="431800" algn="l"/>
              </a:tabLst>
            </a:pPr>
            <a:r>
              <a:rPr lang="en-US" altLang="zh-CN" dirty="0" smtClean="0"/>
              <a:t>		</a:t>
            </a:r>
            <a:r>
              <a:rPr lang="en-US" altLang="zh-CN" sz="996" dirty="0" smtClean="0">
                <a:solidFill>
                  <a:srgbClr val="000000"/>
                </a:solidFill>
                <a:latin typeface="Segoe UI" pitchFamily="18" charset="0"/>
                <a:cs typeface="Segoe UI" pitchFamily="18" charset="0"/>
              </a:rPr>
              <a:t>杜邦、</a:t>
            </a:r>
            <a:r>
              <a:rPr lang="en-US" altLang="zh-CN" sz="996" dirty="0" smtClean="0">
                <a:solidFill>
                  <a:srgbClr val="000000"/>
                </a:solidFill>
                <a:latin typeface="Times New Roman" pitchFamily="18" charset="0"/>
                <a:cs typeface="Times New Roman" pitchFamily="18" charset="0"/>
              </a:rPr>
              <a:t>3M</a:t>
            </a:r>
          </a:p>
          <a:p>
            <a:pPr>
              <a:lnSpc>
                <a:spcPts val="1900"/>
              </a:lnSpc>
              <a:tabLst>
                <a:tab pos="292100" algn="l"/>
                <a:tab pos="431800" algn="l"/>
              </a:tabLst>
            </a:pPr>
            <a:r>
              <a:rPr lang="en-US" altLang="zh-CN" dirty="0" smtClean="0"/>
              <a:t>	</a:t>
            </a:r>
            <a:r>
              <a:rPr lang="en-US" altLang="zh-CN" sz="1596" b="1" dirty="0" smtClean="0">
                <a:solidFill>
                  <a:srgbClr val="000099"/>
                </a:solidFill>
                <a:latin typeface="Segoe UI" pitchFamily="18" charset="0"/>
                <a:cs typeface="Segoe UI" pitchFamily="18" charset="0"/>
              </a:rPr>
              <a:t>Optical Adhesive</a:t>
            </a:r>
          </a:p>
        </p:txBody>
      </p:sp>
      <p:sp>
        <p:nvSpPr>
          <p:cNvPr id="1066"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11</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74676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(3/8)-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顯示器產業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觸控面板</a:t>
            </a:r>
            <a:r>
              <a:rPr lang="en-US" altLang="zh-CN" sz="3602"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12</a:t>
            </a:r>
          </a:p>
        </p:txBody>
      </p:sp>
      <p:sp>
        <p:nvSpPr>
          <p:cNvPr id="6" name="TextBox 1"/>
          <p:cNvSpPr txBox="1"/>
          <p:nvPr/>
        </p:nvSpPr>
        <p:spPr>
          <a:xfrm>
            <a:off x="622300" y="1409700"/>
            <a:ext cx="8077200" cy="1625600"/>
          </a:xfrm>
          <a:prstGeom prst="rect">
            <a:avLst/>
          </a:prstGeom>
          <a:noFill/>
        </p:spPr>
        <p:txBody>
          <a:bodyPr wrap="none" lIns="0" tIns="0" rIns="0" rtlCol="0">
            <a:spAutoFit/>
          </a:bodyPr>
          <a:lstStyle/>
          <a:p>
            <a:pPr>
              <a:lnSpc>
                <a:spcPts val="1800"/>
              </a:lnSpc>
              <a:tabLst>
                <a:tab pos="431800" algn="l"/>
              </a:tabLst>
            </a:pPr>
            <a:r>
              <a:rPr lang="en-US" altLang="zh-CN" dirty="0" smtClean="0"/>
              <a:t>	</a:t>
            </a:r>
            <a:r>
              <a:rPr lang="en-US" altLang="zh-CN" sz="1596" dirty="0" smtClean="0">
                <a:solidFill>
                  <a:srgbClr val="000000"/>
                </a:solidFill>
                <a:latin typeface="Segoe UI" pitchFamily="18" charset="0"/>
                <a:cs typeface="Segoe UI" pitchFamily="18" charset="0"/>
              </a:rPr>
              <a:t>過去二年在智慧型手機與平板電腦產品需求帶動下，強調智慧行動與直覺式人機介</a:t>
            </a:r>
          </a:p>
          <a:p>
            <a:pPr>
              <a:lnSpc>
                <a:spcPts val="2300"/>
              </a:lnSpc>
              <a:tabLst>
                <a:tab pos="431800" algn="l"/>
              </a:tabLst>
            </a:pPr>
            <a:r>
              <a:rPr lang="en-US" altLang="zh-CN" sz="1596" dirty="0" smtClean="0">
                <a:solidFill>
                  <a:srgbClr val="000000"/>
                </a:solidFill>
                <a:latin typeface="Segoe UI" pitchFamily="18" charset="0"/>
                <a:cs typeface="Segoe UI" pitchFamily="18" charset="0"/>
              </a:rPr>
              <a:t>面操作的消費性電子產品，帶動全球觸控面板市場</a:t>
            </a:r>
            <a:r>
              <a:rPr lang="en-US" altLang="zh-CN" sz="1596" dirty="0" smtClean="0">
                <a:solidFill>
                  <a:srgbClr val="000000"/>
                </a:solidFill>
                <a:latin typeface="Times New Roman" pitchFamily="18" charset="0"/>
                <a:cs typeface="Times New Roman" pitchFamily="18" charset="0"/>
              </a:rPr>
              <a:t>30%</a:t>
            </a:r>
            <a:r>
              <a:rPr lang="en-US" altLang="zh-CN" sz="1596" dirty="0" smtClean="0">
                <a:solidFill>
                  <a:srgbClr val="000000"/>
                </a:solidFill>
                <a:latin typeface="Segoe UI" pitchFamily="18" charset="0"/>
                <a:cs typeface="Segoe UI" pitchFamily="18" charset="0"/>
              </a:rPr>
              <a:t>左右的高度成長，</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年產值將</a:t>
            </a:r>
          </a:p>
          <a:p>
            <a:pPr>
              <a:lnSpc>
                <a:spcPts val="2100"/>
              </a:lnSpc>
              <a:tabLst>
                <a:tab pos="431800" algn="l"/>
              </a:tabLst>
            </a:pPr>
            <a:r>
              <a:rPr lang="en-US" altLang="zh-CN" sz="1596" dirty="0" smtClean="0">
                <a:solidFill>
                  <a:srgbClr val="000000"/>
                </a:solidFill>
                <a:latin typeface="Segoe UI" pitchFamily="18" charset="0"/>
                <a:cs typeface="Segoe UI" pitchFamily="18" charset="0"/>
              </a:rPr>
              <a:t>來到新台幣</a:t>
            </a:r>
            <a:r>
              <a:rPr lang="en-US" altLang="zh-CN" sz="1596" dirty="0" smtClean="0">
                <a:solidFill>
                  <a:srgbClr val="000000"/>
                </a:solidFill>
                <a:latin typeface="Times New Roman" pitchFamily="18" charset="0"/>
                <a:cs typeface="Times New Roman" pitchFamily="18" charset="0"/>
              </a:rPr>
              <a:t>3,800</a:t>
            </a:r>
            <a:r>
              <a:rPr lang="en-US" altLang="zh-CN" sz="1596" dirty="0" smtClean="0">
                <a:solidFill>
                  <a:srgbClr val="000000"/>
                </a:solidFill>
                <a:latin typeface="Segoe UI" pitchFamily="18" charset="0"/>
                <a:cs typeface="Segoe UI" pitchFamily="18" charset="0"/>
              </a:rPr>
              <a:t>億元的水準，未來在觸控筆電或一體成型電腦等新興應用產品接續成長</a:t>
            </a:r>
          </a:p>
          <a:p>
            <a:pPr>
              <a:lnSpc>
                <a:spcPts val="2000"/>
              </a:lnSpc>
              <a:tabLst>
                <a:tab pos="431800" algn="l"/>
              </a:tabLst>
            </a:pPr>
            <a:r>
              <a:rPr lang="en-US" altLang="zh-CN" sz="1596" dirty="0" smtClean="0">
                <a:solidFill>
                  <a:srgbClr val="000000"/>
                </a:solidFill>
                <a:latin typeface="Segoe UI" pitchFamily="18" charset="0"/>
                <a:cs typeface="Segoe UI" pitchFamily="18" charset="0"/>
              </a:rPr>
              <a:t>下，將可持續形成供應鏈群聚效應，不同以往零組件由日本領導的局面，而是形成台灣、</a:t>
            </a:r>
          </a:p>
          <a:p>
            <a:pPr>
              <a:lnSpc>
                <a:spcPts val="2100"/>
              </a:lnSpc>
              <a:tabLst>
                <a:tab pos="431800" algn="l"/>
              </a:tabLst>
            </a:pPr>
            <a:r>
              <a:rPr lang="en-US" altLang="zh-CN" sz="1596" dirty="0" smtClean="0">
                <a:solidFill>
                  <a:srgbClr val="000000"/>
                </a:solidFill>
                <a:latin typeface="Segoe UI" pitchFamily="18" charset="0"/>
                <a:cs typeface="Segoe UI" pitchFamily="18" charset="0"/>
              </a:rPr>
              <a:t>韓國與中國大陸等面板生產國，競相投入大量資源發展相關觸控技術，以提升整體產業</a:t>
            </a:r>
          </a:p>
          <a:p>
            <a:pPr>
              <a:lnSpc>
                <a:spcPts val="2100"/>
              </a:lnSpc>
              <a:tabLst>
                <a:tab pos="431800" algn="l"/>
              </a:tabLst>
            </a:pPr>
            <a:r>
              <a:rPr lang="en-US" altLang="zh-CN" sz="1596" dirty="0" smtClean="0">
                <a:solidFill>
                  <a:srgbClr val="000000"/>
                </a:solidFill>
                <a:latin typeface="Segoe UI" pitchFamily="18" charset="0"/>
                <a:cs typeface="Segoe UI" pitchFamily="18" charset="0"/>
              </a:rPr>
              <a:t>附加價值為目標。</a:t>
            </a:r>
          </a:p>
        </p:txBody>
      </p:sp>
      <p:sp>
        <p:nvSpPr>
          <p:cNvPr id="7" name="TextBox 1"/>
          <p:cNvSpPr txBox="1"/>
          <p:nvPr/>
        </p:nvSpPr>
        <p:spPr>
          <a:xfrm>
            <a:off x="622300" y="3162300"/>
            <a:ext cx="8002191" cy="1944122"/>
          </a:xfrm>
          <a:prstGeom prst="rect">
            <a:avLst/>
          </a:prstGeom>
          <a:noFill/>
        </p:spPr>
        <p:txBody>
          <a:bodyPr wrap="none" lIns="0" tIns="0" rIns="0" rtlCol="0">
            <a:spAutoFit/>
          </a:bodyPr>
          <a:lstStyle/>
          <a:p>
            <a:pPr>
              <a:lnSpc>
                <a:spcPts val="2000"/>
              </a:lnSpc>
              <a:tabLst>
                <a:tab pos="4318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年台灣觸控產業營收居全球第一，日本、韓國分居第二與第三名，中國大陸緊</a:t>
            </a:r>
          </a:p>
          <a:p>
            <a:pPr>
              <a:lnSpc>
                <a:spcPts val="2000"/>
              </a:lnSpc>
              <a:tabLst>
                <a:tab pos="431800" algn="l"/>
              </a:tabLst>
            </a:pPr>
            <a:r>
              <a:rPr lang="en-US" altLang="zh-CN" sz="1598" dirty="0" smtClean="0">
                <a:solidFill>
                  <a:srgbClr val="000000"/>
                </a:solidFill>
                <a:latin typeface="Segoe UI" pitchFamily="18" charset="0"/>
                <a:cs typeface="Segoe UI" pitchFamily="18" charset="0"/>
              </a:rPr>
              <a:t>追在後位居第四名，</a:t>
            </a:r>
            <a:r>
              <a:rPr lang="en-US" altLang="zh-CN" sz="1598" dirty="0" smtClean="0">
                <a:solidFill>
                  <a:srgbClr val="0000FF"/>
                </a:solidFill>
                <a:latin typeface="Segoe UI" pitchFamily="18" charset="0"/>
                <a:cs typeface="Segoe UI" pitchFamily="18" charset="0"/>
              </a:rPr>
              <a:t>台灣已成全球觸控面板供應重鎮。在上中下游廠商部分，除玻璃基</a:t>
            </a:r>
          </a:p>
          <a:p>
            <a:pPr>
              <a:lnSpc>
                <a:spcPts val="2300"/>
              </a:lnSpc>
              <a:tabLst>
                <a:tab pos="431800" algn="l"/>
              </a:tabLst>
            </a:pPr>
            <a:r>
              <a:rPr lang="en-US" altLang="zh-CN" sz="1596" dirty="0" smtClean="0">
                <a:solidFill>
                  <a:srgbClr val="0000FF"/>
                </a:solidFill>
                <a:latin typeface="Segoe UI" pitchFamily="18" charset="0"/>
                <a:cs typeface="Segoe UI" pitchFamily="18" charset="0"/>
              </a:rPr>
              <a:t>板仍由國際大廠所提供外，其餘皆可由台灣廠商供應，包括</a:t>
            </a:r>
            <a:r>
              <a:rPr lang="en-US" altLang="zh-CN" sz="1596" dirty="0" smtClean="0">
                <a:solidFill>
                  <a:srgbClr val="0000FF"/>
                </a:solidFill>
                <a:latin typeface="Times New Roman" pitchFamily="18" charset="0"/>
                <a:cs typeface="Times New Roman" pitchFamily="18" charset="0"/>
              </a:rPr>
              <a:t>ITO</a:t>
            </a:r>
            <a:r>
              <a:rPr lang="en-US" altLang="zh-CN" sz="1596" dirty="0" smtClean="0">
                <a:solidFill>
                  <a:srgbClr val="0000FF"/>
                </a:solidFill>
                <a:latin typeface="Segoe UI" pitchFamily="18" charset="0"/>
                <a:cs typeface="Segoe UI" pitchFamily="18" charset="0"/>
              </a:rPr>
              <a:t>導電玻璃、電阻式產品所</a:t>
            </a:r>
          </a:p>
          <a:p>
            <a:pPr>
              <a:lnSpc>
                <a:spcPts val="2200"/>
              </a:lnSpc>
              <a:tabLst>
                <a:tab pos="431800" algn="l"/>
              </a:tabLst>
            </a:pPr>
            <a:r>
              <a:rPr lang="en-US" altLang="zh-CN" sz="1596" dirty="0" smtClean="0">
                <a:solidFill>
                  <a:srgbClr val="0000FF"/>
                </a:solidFill>
                <a:latin typeface="Segoe UI" pitchFamily="18" charset="0"/>
                <a:cs typeface="Segoe UI" pitchFamily="18" charset="0"/>
              </a:rPr>
              <a:t>需之</a:t>
            </a:r>
            <a:r>
              <a:rPr lang="en-US" altLang="zh-CN" sz="1596" dirty="0" smtClean="0">
                <a:solidFill>
                  <a:srgbClr val="0000FF"/>
                </a:solidFill>
                <a:latin typeface="Times New Roman" pitchFamily="18" charset="0"/>
                <a:cs typeface="Times New Roman" pitchFamily="18" charset="0"/>
              </a:rPr>
              <a:t>ITO Film</a:t>
            </a:r>
            <a:r>
              <a:rPr lang="en-US" altLang="zh-CN" sz="1596" dirty="0" smtClean="0">
                <a:solidFill>
                  <a:srgbClr val="0000FF"/>
                </a:solidFill>
                <a:latin typeface="Segoe UI" pitchFamily="18" charset="0"/>
                <a:cs typeface="Segoe UI" pitchFamily="18" charset="0"/>
              </a:rPr>
              <a:t>、光學膠、觸控</a:t>
            </a:r>
            <a:r>
              <a:rPr lang="en-US" altLang="zh-CN" sz="1596" dirty="0" smtClean="0">
                <a:solidFill>
                  <a:srgbClr val="0000FF"/>
                </a:solidFill>
                <a:latin typeface="Times New Roman" pitchFamily="18" charset="0"/>
                <a:cs typeface="Times New Roman" pitchFamily="18" charset="0"/>
              </a:rPr>
              <a:t>IC</a:t>
            </a:r>
            <a:r>
              <a:rPr lang="en-US" altLang="zh-CN" sz="1596" dirty="0" smtClean="0">
                <a:solidFill>
                  <a:srgbClr val="0000FF"/>
                </a:solidFill>
                <a:latin typeface="Segoe UI" pitchFamily="18" charset="0"/>
                <a:cs typeface="Segoe UI" pitchFamily="18" charset="0"/>
              </a:rPr>
              <a:t>、保護玻璃</a:t>
            </a:r>
            <a:r>
              <a:rPr lang="en-US" altLang="zh-CN" sz="1596" dirty="0" smtClean="0">
                <a:solidFill>
                  <a:srgbClr val="0000FF"/>
                </a:solidFill>
                <a:latin typeface="Times New Roman" pitchFamily="18" charset="0"/>
                <a:cs typeface="Times New Roman" pitchFamily="18" charset="0"/>
              </a:rPr>
              <a:t>(Cover Lens)</a:t>
            </a:r>
            <a:r>
              <a:rPr lang="en-US" altLang="zh-CN" sz="1596" dirty="0" smtClean="0">
                <a:solidFill>
                  <a:srgbClr val="0000FF"/>
                </a:solidFill>
                <a:latin typeface="Segoe UI" pitchFamily="18" charset="0"/>
                <a:cs typeface="Segoe UI" pitchFamily="18" charset="0"/>
              </a:rPr>
              <a:t>等。至於關鍵之觸控元件，包括</a:t>
            </a:r>
          </a:p>
          <a:p>
            <a:pPr>
              <a:lnSpc>
                <a:spcPts val="2000"/>
              </a:lnSpc>
              <a:tabLst>
                <a:tab pos="431800" algn="l"/>
              </a:tabLst>
            </a:pPr>
            <a:r>
              <a:rPr lang="en-US" altLang="zh-CN" sz="1596" dirty="0" smtClean="0">
                <a:solidFill>
                  <a:srgbClr val="0000FF"/>
                </a:solidFill>
                <a:latin typeface="Segoe UI" pitchFamily="18" charset="0"/>
                <a:cs typeface="Segoe UI" pitchFamily="18" charset="0"/>
              </a:rPr>
              <a:t>電阻式、投射電容式、單片式、表嵌式、內嵌式等不同觸控技術所製造出的觸控產品，</a:t>
            </a:r>
          </a:p>
          <a:p>
            <a:pPr>
              <a:lnSpc>
                <a:spcPts val="2100"/>
              </a:lnSpc>
              <a:tabLst>
                <a:tab pos="431800" algn="l"/>
              </a:tabLst>
            </a:pPr>
            <a:r>
              <a:rPr lang="en-US" altLang="zh-CN" sz="1596" dirty="0" smtClean="0">
                <a:solidFill>
                  <a:srgbClr val="0000FF"/>
                </a:solidFill>
                <a:latin typeface="Segoe UI" pitchFamily="18" charset="0"/>
                <a:cs typeface="Segoe UI" pitchFamily="18" charset="0"/>
              </a:rPr>
              <a:t>都有國內廠商陸續開發各種應用尺寸產品；而觸控模組組裝廠商更是往上下游垂直整合，</a:t>
            </a:r>
          </a:p>
          <a:p>
            <a:pPr>
              <a:lnSpc>
                <a:spcPts val="2200"/>
              </a:lnSpc>
              <a:tabLst>
                <a:tab pos="431800" algn="l"/>
              </a:tabLst>
            </a:pPr>
            <a:r>
              <a:rPr lang="en-US" altLang="zh-CN" sz="1596" dirty="0" smtClean="0">
                <a:solidFill>
                  <a:srgbClr val="0000FF"/>
                </a:solidFill>
                <a:latin typeface="Segoe UI" pitchFamily="18" charset="0"/>
                <a:cs typeface="Segoe UI" pitchFamily="18" charset="0"/>
              </a:rPr>
              <a:t>發展出由液晶面板到觸控面板的一條龍服務模式</a:t>
            </a:r>
            <a:r>
              <a:rPr lang="en-US" altLang="zh-CN" sz="1596" dirty="0" smtClean="0">
                <a:solidFill>
                  <a:srgbClr val="000000"/>
                </a:solidFill>
                <a:latin typeface="Segoe UI" pitchFamily="18" charset="0"/>
                <a:cs typeface="Segoe UI" pitchFamily="18" charset="0"/>
              </a:rPr>
              <a:t>。</a:t>
            </a:r>
          </a:p>
        </p:txBody>
      </p:sp>
      <p:sp>
        <p:nvSpPr>
          <p:cNvPr id="8" name="TextBox 1"/>
          <p:cNvSpPr txBox="1"/>
          <p:nvPr/>
        </p:nvSpPr>
        <p:spPr>
          <a:xfrm>
            <a:off x="622300" y="5168900"/>
            <a:ext cx="7874000" cy="1066800"/>
          </a:xfrm>
          <a:prstGeom prst="rect">
            <a:avLst/>
          </a:prstGeom>
          <a:noFill/>
        </p:spPr>
        <p:txBody>
          <a:bodyPr wrap="none" lIns="0" tIns="0" rIns="0" rtlCol="0">
            <a:spAutoFit/>
          </a:bodyPr>
          <a:lstStyle/>
          <a:p>
            <a:pPr>
              <a:lnSpc>
                <a:spcPts val="2000"/>
              </a:lnSpc>
              <a:tabLst>
                <a:tab pos="431800" algn="l"/>
              </a:tabLst>
            </a:pPr>
            <a:r>
              <a:rPr lang="en-US" altLang="zh-CN" dirty="0" smtClean="0"/>
              <a:t>	</a:t>
            </a:r>
            <a:r>
              <a:rPr lang="en-US" altLang="zh-CN" sz="1596" dirty="0" smtClean="0">
                <a:solidFill>
                  <a:srgbClr val="000000"/>
                </a:solidFill>
                <a:latin typeface="Segoe UI" pitchFamily="18" charset="0"/>
                <a:cs typeface="Segoe UI" pitchFamily="18" charset="0"/>
              </a:rPr>
              <a:t>台灣觸控產業奠基於既有之</a:t>
            </a:r>
            <a:r>
              <a:rPr lang="en-US" altLang="zh-CN" sz="1596" dirty="0" smtClean="0">
                <a:solidFill>
                  <a:srgbClr val="000000"/>
                </a:solidFill>
                <a:latin typeface="Times New Roman" pitchFamily="18" charset="0"/>
                <a:cs typeface="Times New Roman" pitchFamily="18" charset="0"/>
              </a:rPr>
              <a:t>TFT-LCD</a:t>
            </a:r>
            <a:r>
              <a:rPr lang="en-US" altLang="zh-CN" sz="1596" dirty="0" smtClean="0">
                <a:solidFill>
                  <a:srgbClr val="000000"/>
                </a:solidFill>
                <a:latin typeface="Segoe UI" pitchFamily="18" charset="0"/>
                <a:cs typeface="Segoe UI" pitchFamily="18" charset="0"/>
              </a:rPr>
              <a:t>技術切入觸控元件製造，並在主流之投射式電</a:t>
            </a:r>
          </a:p>
          <a:p>
            <a:pPr>
              <a:lnSpc>
                <a:spcPts val="2000"/>
              </a:lnSpc>
              <a:tabLst>
                <a:tab pos="431800" algn="l"/>
              </a:tabLst>
            </a:pPr>
            <a:r>
              <a:rPr lang="en-US" altLang="zh-CN" sz="1596" dirty="0" smtClean="0">
                <a:solidFill>
                  <a:srgbClr val="000000"/>
                </a:solidFill>
                <a:latin typeface="Segoe UI" pitchFamily="18" charset="0"/>
                <a:cs typeface="Segoe UI" pitchFamily="18" charset="0"/>
              </a:rPr>
              <a:t>容式觸控產品取得過半之市場佔有率；然大陸面板廠商尋此模式緊追在後，韓國更以國</a:t>
            </a:r>
          </a:p>
          <a:p>
            <a:pPr>
              <a:lnSpc>
                <a:spcPts val="2200"/>
              </a:lnSpc>
              <a:tabLst>
                <a:tab pos="431800" algn="l"/>
              </a:tabLst>
            </a:pPr>
            <a:r>
              <a:rPr lang="en-US" altLang="zh-CN" sz="1596" dirty="0" smtClean="0">
                <a:solidFill>
                  <a:srgbClr val="000000"/>
                </a:solidFill>
                <a:latin typeface="Segoe UI" pitchFamily="18" charset="0"/>
                <a:cs typeface="Segoe UI" pitchFamily="18" charset="0"/>
              </a:rPr>
              <a:t>家政策扶植本土觸控產業鏈，因此國內應結合產官學研力量，加速相關技術研發，才能</a:t>
            </a:r>
          </a:p>
          <a:p>
            <a:pPr>
              <a:lnSpc>
                <a:spcPts val="2100"/>
              </a:lnSpc>
              <a:tabLst>
                <a:tab pos="431800" algn="l"/>
              </a:tabLst>
            </a:pPr>
            <a:r>
              <a:rPr lang="en-US" altLang="zh-CN" sz="1598" dirty="0" smtClean="0">
                <a:solidFill>
                  <a:srgbClr val="000000"/>
                </a:solidFill>
                <a:latin typeface="Segoe UI" pitchFamily="18" charset="0"/>
                <a:cs typeface="Segoe UI" pitchFamily="18" charset="0"/>
              </a:rPr>
              <a:t>持續保持領先優勢。</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61518" y="1456689"/>
            <a:ext cx="8129523" cy="4462780"/>
          </a:xfrm>
          <a:custGeom>
            <a:avLst/>
            <a:gdLst>
              <a:gd name="connsiteX0" fmla="*/ 6350 w 8129523"/>
              <a:gd name="connsiteY0" fmla="*/ 4456430 h 4462780"/>
              <a:gd name="connsiteX1" fmla="*/ 8123174 w 8129523"/>
              <a:gd name="connsiteY1" fmla="*/ 4456430 h 4462780"/>
              <a:gd name="connsiteX2" fmla="*/ 8123174 w 8129523"/>
              <a:gd name="connsiteY2" fmla="*/ 6350 h 4462780"/>
              <a:gd name="connsiteX3" fmla="*/ 6350 w 8129523"/>
              <a:gd name="connsiteY3" fmla="*/ 6350 h 4462780"/>
              <a:gd name="connsiteX4" fmla="*/ 6350 w 8129523"/>
              <a:gd name="connsiteY4" fmla="*/ 4456430 h 446278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29523" h="4462780">
                <a:moveTo>
                  <a:pt x="6350" y="4456430"/>
                </a:moveTo>
                <a:lnTo>
                  <a:pt x="8123174" y="4456430"/>
                </a:lnTo>
                <a:lnTo>
                  <a:pt x="8123174" y="6350"/>
                </a:lnTo>
                <a:lnTo>
                  <a:pt x="6350" y="6350"/>
                </a:lnTo>
                <a:lnTo>
                  <a:pt x="6350" y="4456430"/>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499109" y="3179826"/>
            <a:ext cx="98247" cy="7620"/>
          </a:xfrm>
          <a:custGeom>
            <a:avLst/>
            <a:gdLst>
              <a:gd name="connsiteX0" fmla="*/ 0 w 98247"/>
              <a:gd name="connsiteY0" fmla="*/ 3810 h 7620"/>
              <a:gd name="connsiteX1" fmla="*/ 98247 w 98247"/>
              <a:gd name="connsiteY1" fmla="*/ 3810 h 7620"/>
            </a:gdLst>
            <a:ahLst/>
            <a:cxnLst>
              <a:cxn ang="0">
                <a:pos x="connsiteX0" y="connsiteY0"/>
              </a:cxn>
              <a:cxn ang="1">
                <a:pos x="connsiteX1" y="connsiteY1"/>
              </a:cxn>
            </a:cxnLst>
            <a:rect l="l" t="t" r="r" b="b"/>
            <a:pathLst>
              <a:path w="98247" h="7620">
                <a:moveTo>
                  <a:pt x="0" y="3810"/>
                </a:moveTo>
                <a:lnTo>
                  <a:pt x="98247"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639470" y="3179826"/>
            <a:ext cx="15786" cy="7620"/>
          </a:xfrm>
          <a:custGeom>
            <a:avLst/>
            <a:gdLst>
              <a:gd name="connsiteX0" fmla="*/ 0 w 15786"/>
              <a:gd name="connsiteY0" fmla="*/ 0 h 7620"/>
              <a:gd name="connsiteX1" fmla="*/ 15786 w 15786"/>
              <a:gd name="connsiteY1" fmla="*/ 0 h 7620"/>
              <a:gd name="connsiteX2" fmla="*/ 15786 w 15786"/>
              <a:gd name="connsiteY2" fmla="*/ 7619 h 7620"/>
              <a:gd name="connsiteX3" fmla="*/ 0 w 15786"/>
              <a:gd name="connsiteY3" fmla="*/ 7619 h 7620"/>
              <a:gd name="connsiteX4" fmla="*/ 0 w 1578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7620">
                <a:moveTo>
                  <a:pt x="0" y="0"/>
                </a:moveTo>
                <a:lnTo>
                  <a:pt x="15786" y="0"/>
                </a:lnTo>
                <a:lnTo>
                  <a:pt x="1578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3"/>
          <p:cNvSpPr/>
          <p:nvPr/>
        </p:nvSpPr>
        <p:spPr>
          <a:xfrm>
            <a:off x="695604" y="3179826"/>
            <a:ext cx="8775" cy="7620"/>
          </a:xfrm>
          <a:custGeom>
            <a:avLst/>
            <a:gdLst>
              <a:gd name="connsiteX0" fmla="*/ 0 w 8775"/>
              <a:gd name="connsiteY0" fmla="*/ 0 h 7620"/>
              <a:gd name="connsiteX1" fmla="*/ 8775 w 8775"/>
              <a:gd name="connsiteY1" fmla="*/ 0 h 7620"/>
              <a:gd name="connsiteX2" fmla="*/ 8775 w 8775"/>
              <a:gd name="connsiteY2" fmla="*/ 7619 h 7620"/>
              <a:gd name="connsiteX3" fmla="*/ 0 w 8775"/>
              <a:gd name="connsiteY3" fmla="*/ 7619 h 7620"/>
              <a:gd name="connsiteX4" fmla="*/ 0 w 87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7620">
                <a:moveTo>
                  <a:pt x="0" y="0"/>
                </a:moveTo>
                <a:lnTo>
                  <a:pt x="8775" y="0"/>
                </a:lnTo>
                <a:lnTo>
                  <a:pt x="87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3"/>
          <p:cNvSpPr/>
          <p:nvPr/>
        </p:nvSpPr>
        <p:spPr>
          <a:xfrm>
            <a:off x="746493" y="3179826"/>
            <a:ext cx="107022" cy="7620"/>
          </a:xfrm>
          <a:custGeom>
            <a:avLst/>
            <a:gdLst>
              <a:gd name="connsiteX0" fmla="*/ 0 w 107022"/>
              <a:gd name="connsiteY0" fmla="*/ 3810 h 7620"/>
              <a:gd name="connsiteX1" fmla="*/ 107022 w 107022"/>
              <a:gd name="connsiteY1" fmla="*/ 3810 h 7620"/>
            </a:gdLst>
            <a:ahLst/>
            <a:cxnLst>
              <a:cxn ang="0">
                <a:pos x="connsiteX0" y="connsiteY0"/>
              </a:cxn>
              <a:cxn ang="1">
                <a:pos x="connsiteX1" y="connsiteY1"/>
              </a:cxn>
            </a:cxnLst>
            <a:rect l="l" t="t" r="r" b="b"/>
            <a:pathLst>
              <a:path w="107022" h="7620">
                <a:moveTo>
                  <a:pt x="0" y="3810"/>
                </a:moveTo>
                <a:lnTo>
                  <a:pt x="107022"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893864" y="3179826"/>
            <a:ext cx="8775" cy="7620"/>
          </a:xfrm>
          <a:custGeom>
            <a:avLst/>
            <a:gdLst>
              <a:gd name="connsiteX0" fmla="*/ 0 w 8775"/>
              <a:gd name="connsiteY0" fmla="*/ 0 h 7620"/>
              <a:gd name="connsiteX1" fmla="*/ 8775 w 8775"/>
              <a:gd name="connsiteY1" fmla="*/ 0 h 7620"/>
              <a:gd name="connsiteX2" fmla="*/ 8775 w 8775"/>
              <a:gd name="connsiteY2" fmla="*/ 7619 h 7620"/>
              <a:gd name="connsiteX3" fmla="*/ 0 w 8775"/>
              <a:gd name="connsiteY3" fmla="*/ 7619 h 7620"/>
              <a:gd name="connsiteX4" fmla="*/ 0 w 87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7620">
                <a:moveTo>
                  <a:pt x="0" y="0"/>
                </a:moveTo>
                <a:lnTo>
                  <a:pt x="8775" y="0"/>
                </a:lnTo>
                <a:lnTo>
                  <a:pt x="87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3"/>
          <p:cNvSpPr/>
          <p:nvPr/>
        </p:nvSpPr>
        <p:spPr>
          <a:xfrm>
            <a:off x="942987" y="3179826"/>
            <a:ext cx="17551" cy="7620"/>
          </a:xfrm>
          <a:custGeom>
            <a:avLst/>
            <a:gdLst>
              <a:gd name="connsiteX0" fmla="*/ 0 w 17551"/>
              <a:gd name="connsiteY0" fmla="*/ 0 h 7620"/>
              <a:gd name="connsiteX1" fmla="*/ 17551 w 17551"/>
              <a:gd name="connsiteY1" fmla="*/ 0 h 7620"/>
              <a:gd name="connsiteX2" fmla="*/ 17551 w 17551"/>
              <a:gd name="connsiteY2" fmla="*/ 7619 h 7620"/>
              <a:gd name="connsiteX3" fmla="*/ 0 w 17551"/>
              <a:gd name="connsiteY3" fmla="*/ 7619 h 7620"/>
              <a:gd name="connsiteX4" fmla="*/ 0 w 17551"/>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51" h="7620">
                <a:moveTo>
                  <a:pt x="0" y="0"/>
                </a:moveTo>
                <a:lnTo>
                  <a:pt x="17551" y="0"/>
                </a:lnTo>
                <a:lnTo>
                  <a:pt x="17551"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3"/>
          <p:cNvSpPr/>
          <p:nvPr/>
        </p:nvSpPr>
        <p:spPr>
          <a:xfrm>
            <a:off x="993876" y="3179826"/>
            <a:ext cx="107010" cy="7620"/>
          </a:xfrm>
          <a:custGeom>
            <a:avLst/>
            <a:gdLst>
              <a:gd name="connsiteX0" fmla="*/ 0 w 107010"/>
              <a:gd name="connsiteY0" fmla="*/ 3810 h 7620"/>
              <a:gd name="connsiteX1" fmla="*/ 107010 w 107010"/>
              <a:gd name="connsiteY1" fmla="*/ 3810 h 7620"/>
            </a:gdLst>
            <a:ahLst/>
            <a:cxnLst>
              <a:cxn ang="0">
                <a:pos x="connsiteX0" y="connsiteY0"/>
              </a:cxn>
              <a:cxn ang="1">
                <a:pos x="connsiteX1" y="connsiteY1"/>
              </a:cxn>
            </a:cxnLst>
            <a:rect l="l" t="t" r="r" b="b"/>
            <a:pathLst>
              <a:path w="107010" h="7620">
                <a:moveTo>
                  <a:pt x="0" y="3810"/>
                </a:moveTo>
                <a:lnTo>
                  <a:pt x="10701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141247" y="3179826"/>
            <a:ext cx="15786" cy="7620"/>
          </a:xfrm>
          <a:custGeom>
            <a:avLst/>
            <a:gdLst>
              <a:gd name="connsiteX0" fmla="*/ 0 w 15786"/>
              <a:gd name="connsiteY0" fmla="*/ 0 h 7620"/>
              <a:gd name="connsiteX1" fmla="*/ 15786 w 15786"/>
              <a:gd name="connsiteY1" fmla="*/ 0 h 7620"/>
              <a:gd name="connsiteX2" fmla="*/ 15786 w 15786"/>
              <a:gd name="connsiteY2" fmla="*/ 7619 h 7620"/>
              <a:gd name="connsiteX3" fmla="*/ 0 w 15786"/>
              <a:gd name="connsiteY3" fmla="*/ 7619 h 7620"/>
              <a:gd name="connsiteX4" fmla="*/ 0 w 1578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7620">
                <a:moveTo>
                  <a:pt x="0" y="0"/>
                </a:moveTo>
                <a:lnTo>
                  <a:pt x="15786" y="0"/>
                </a:lnTo>
                <a:lnTo>
                  <a:pt x="1578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1199146"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1248270" y="3179826"/>
            <a:ext cx="107073" cy="7620"/>
          </a:xfrm>
          <a:custGeom>
            <a:avLst/>
            <a:gdLst>
              <a:gd name="connsiteX0" fmla="*/ 0 w 107073"/>
              <a:gd name="connsiteY0" fmla="*/ 3810 h 7620"/>
              <a:gd name="connsiteX1" fmla="*/ 107073 w 107073"/>
              <a:gd name="connsiteY1" fmla="*/ 3810 h 7620"/>
            </a:gdLst>
            <a:ahLst/>
            <a:cxnLst>
              <a:cxn ang="0">
                <a:pos x="connsiteX0" y="connsiteY0"/>
              </a:cxn>
              <a:cxn ang="1">
                <a:pos x="connsiteX1" y="connsiteY1"/>
              </a:cxn>
            </a:cxnLst>
            <a:rect l="l" t="t" r="r" b="b"/>
            <a:pathLst>
              <a:path w="107073" h="7620">
                <a:moveTo>
                  <a:pt x="0" y="3810"/>
                </a:moveTo>
                <a:lnTo>
                  <a:pt x="10707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1397380" y="3179826"/>
            <a:ext cx="6985" cy="7620"/>
          </a:xfrm>
          <a:custGeom>
            <a:avLst/>
            <a:gdLst>
              <a:gd name="connsiteX0" fmla="*/ 0 w 6985"/>
              <a:gd name="connsiteY0" fmla="*/ 0 h 7620"/>
              <a:gd name="connsiteX1" fmla="*/ 6985 w 6985"/>
              <a:gd name="connsiteY1" fmla="*/ 0 h 7620"/>
              <a:gd name="connsiteX2" fmla="*/ 6985 w 6985"/>
              <a:gd name="connsiteY2" fmla="*/ 7619 h 7620"/>
              <a:gd name="connsiteX3" fmla="*/ 0 w 6985"/>
              <a:gd name="connsiteY3" fmla="*/ 7619 h 7620"/>
              <a:gd name="connsiteX4" fmla="*/ 0 w 698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7620">
                <a:moveTo>
                  <a:pt x="0" y="0"/>
                </a:moveTo>
                <a:lnTo>
                  <a:pt x="6985" y="0"/>
                </a:lnTo>
                <a:lnTo>
                  <a:pt x="698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144653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1495678" y="3179826"/>
            <a:ext cx="106934" cy="7620"/>
          </a:xfrm>
          <a:custGeom>
            <a:avLst/>
            <a:gdLst>
              <a:gd name="connsiteX0" fmla="*/ 0 w 106934"/>
              <a:gd name="connsiteY0" fmla="*/ 3810 h 7620"/>
              <a:gd name="connsiteX1" fmla="*/ 106934 w 106934"/>
              <a:gd name="connsiteY1" fmla="*/ 3810 h 7620"/>
            </a:gdLst>
            <a:ahLst/>
            <a:cxnLst>
              <a:cxn ang="0">
                <a:pos x="connsiteX0" y="connsiteY0"/>
              </a:cxn>
              <a:cxn ang="1">
                <a:pos x="connsiteX1" y="connsiteY1"/>
              </a:cxn>
            </a:cxnLst>
            <a:rect l="l" t="t" r="r" b="b"/>
            <a:pathLst>
              <a:path w="106934" h="7620">
                <a:moveTo>
                  <a:pt x="0" y="3810"/>
                </a:moveTo>
                <a:lnTo>
                  <a:pt x="106934"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1644776"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1693926" y="3179826"/>
            <a:ext cx="15748" cy="7620"/>
          </a:xfrm>
          <a:custGeom>
            <a:avLst/>
            <a:gdLst>
              <a:gd name="connsiteX0" fmla="*/ 0 w 15748"/>
              <a:gd name="connsiteY0" fmla="*/ 0 h 7620"/>
              <a:gd name="connsiteX1" fmla="*/ 15747 w 15748"/>
              <a:gd name="connsiteY1" fmla="*/ 0 h 7620"/>
              <a:gd name="connsiteX2" fmla="*/ 15747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1751838"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1892173" y="3179826"/>
            <a:ext cx="15748" cy="7620"/>
          </a:xfrm>
          <a:custGeom>
            <a:avLst/>
            <a:gdLst>
              <a:gd name="connsiteX0" fmla="*/ 0 w 15748"/>
              <a:gd name="connsiteY0" fmla="*/ 0 h 7620"/>
              <a:gd name="connsiteX1" fmla="*/ 15747 w 15748"/>
              <a:gd name="connsiteY1" fmla="*/ 0 h 7620"/>
              <a:gd name="connsiteX2" fmla="*/ 15747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948307"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1999233"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2146554"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3"/>
          <p:cNvSpPr/>
          <p:nvPr/>
        </p:nvSpPr>
        <p:spPr>
          <a:xfrm>
            <a:off x="219570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2253614"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2393950"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451861"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2501010" y="3179826"/>
            <a:ext cx="106934" cy="7620"/>
          </a:xfrm>
          <a:custGeom>
            <a:avLst/>
            <a:gdLst>
              <a:gd name="connsiteX0" fmla="*/ 0 w 106934"/>
              <a:gd name="connsiteY0" fmla="*/ 3810 h 7620"/>
              <a:gd name="connsiteX1" fmla="*/ 106934 w 106934"/>
              <a:gd name="connsiteY1" fmla="*/ 3810 h 7620"/>
            </a:gdLst>
            <a:ahLst/>
            <a:cxnLst>
              <a:cxn ang="0">
                <a:pos x="connsiteX0" y="connsiteY0"/>
              </a:cxn>
              <a:cxn ang="1">
                <a:pos x="connsiteX1" y="connsiteY1"/>
              </a:cxn>
            </a:cxnLst>
            <a:rect l="l" t="t" r="r" b="b"/>
            <a:pathLst>
              <a:path w="106934" h="7620">
                <a:moveTo>
                  <a:pt x="0" y="3810"/>
                </a:moveTo>
                <a:lnTo>
                  <a:pt x="106934"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2650108" y="3179826"/>
            <a:ext cx="6985" cy="7620"/>
          </a:xfrm>
          <a:custGeom>
            <a:avLst/>
            <a:gdLst>
              <a:gd name="connsiteX0" fmla="*/ 0 w 6985"/>
              <a:gd name="connsiteY0" fmla="*/ 0 h 7620"/>
              <a:gd name="connsiteX1" fmla="*/ 6985 w 6985"/>
              <a:gd name="connsiteY1" fmla="*/ 0 h 7620"/>
              <a:gd name="connsiteX2" fmla="*/ 6985 w 6985"/>
              <a:gd name="connsiteY2" fmla="*/ 7619 h 7620"/>
              <a:gd name="connsiteX3" fmla="*/ 0 w 6985"/>
              <a:gd name="connsiteY3" fmla="*/ 7619 h 7620"/>
              <a:gd name="connsiteX4" fmla="*/ 0 w 698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7620">
                <a:moveTo>
                  <a:pt x="0" y="0"/>
                </a:moveTo>
                <a:lnTo>
                  <a:pt x="6985" y="0"/>
                </a:lnTo>
                <a:lnTo>
                  <a:pt x="698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2699257"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2757170" y="3179826"/>
            <a:ext cx="98170" cy="7620"/>
          </a:xfrm>
          <a:custGeom>
            <a:avLst/>
            <a:gdLst>
              <a:gd name="connsiteX0" fmla="*/ 0 w 98170"/>
              <a:gd name="connsiteY0" fmla="*/ 3810 h 7620"/>
              <a:gd name="connsiteX1" fmla="*/ 98170 w 98170"/>
              <a:gd name="connsiteY1" fmla="*/ 3810 h 7620"/>
            </a:gdLst>
            <a:ahLst/>
            <a:cxnLst>
              <a:cxn ang="0">
                <a:pos x="connsiteX0" y="connsiteY0"/>
              </a:cxn>
              <a:cxn ang="1">
                <a:pos x="connsiteX1" y="connsiteY1"/>
              </a:cxn>
            </a:cxnLst>
            <a:rect l="l" t="t" r="r" b="b"/>
            <a:pathLst>
              <a:path w="98170" h="7620">
                <a:moveTo>
                  <a:pt x="0" y="3810"/>
                </a:moveTo>
                <a:lnTo>
                  <a:pt x="9817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2897504"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2955417" y="3179826"/>
            <a:ext cx="6985" cy="7620"/>
          </a:xfrm>
          <a:custGeom>
            <a:avLst/>
            <a:gdLst>
              <a:gd name="connsiteX0" fmla="*/ 0 w 6985"/>
              <a:gd name="connsiteY0" fmla="*/ 0 h 7620"/>
              <a:gd name="connsiteX1" fmla="*/ 6984 w 6985"/>
              <a:gd name="connsiteY1" fmla="*/ 0 h 7620"/>
              <a:gd name="connsiteX2" fmla="*/ 6984 w 6985"/>
              <a:gd name="connsiteY2" fmla="*/ 7619 h 7620"/>
              <a:gd name="connsiteX3" fmla="*/ 0 w 6985"/>
              <a:gd name="connsiteY3" fmla="*/ 7619 h 7620"/>
              <a:gd name="connsiteX4" fmla="*/ 0 w 698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3004439"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3151885"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3201035"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3251834"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339928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457194"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Freeform 3"/>
          <p:cNvSpPr/>
          <p:nvPr/>
        </p:nvSpPr>
        <p:spPr>
          <a:xfrm>
            <a:off x="3506215"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3655440"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370459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Freeform 3"/>
          <p:cNvSpPr/>
          <p:nvPr/>
        </p:nvSpPr>
        <p:spPr>
          <a:xfrm>
            <a:off x="3753611"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3902836"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Freeform 3"/>
          <p:cNvSpPr/>
          <p:nvPr/>
        </p:nvSpPr>
        <p:spPr>
          <a:xfrm>
            <a:off x="3951859"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4009771"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Freeform 3"/>
          <p:cNvSpPr/>
          <p:nvPr/>
        </p:nvSpPr>
        <p:spPr>
          <a:xfrm>
            <a:off x="4150105"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4208017" y="3179826"/>
            <a:ext cx="7111" cy="7620"/>
          </a:xfrm>
          <a:custGeom>
            <a:avLst/>
            <a:gdLst>
              <a:gd name="connsiteX0" fmla="*/ 0 w 7111"/>
              <a:gd name="connsiteY0" fmla="*/ 0 h 7620"/>
              <a:gd name="connsiteX1" fmla="*/ 7111 w 7111"/>
              <a:gd name="connsiteY1" fmla="*/ 0 h 7620"/>
              <a:gd name="connsiteX2" fmla="*/ 7111 w 7111"/>
              <a:gd name="connsiteY2" fmla="*/ 7619 h 7620"/>
              <a:gd name="connsiteX3" fmla="*/ 0 w 7111"/>
              <a:gd name="connsiteY3" fmla="*/ 7619 h 7620"/>
              <a:gd name="connsiteX4" fmla="*/ 0 w 7111"/>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11" h="7620">
                <a:moveTo>
                  <a:pt x="0" y="0"/>
                </a:moveTo>
                <a:lnTo>
                  <a:pt x="7111" y="0"/>
                </a:lnTo>
                <a:lnTo>
                  <a:pt x="7111"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Freeform 3"/>
          <p:cNvSpPr/>
          <p:nvPr/>
        </p:nvSpPr>
        <p:spPr>
          <a:xfrm>
            <a:off x="4257166"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4" name="Freeform 3"/>
          <p:cNvSpPr/>
          <p:nvPr/>
        </p:nvSpPr>
        <p:spPr>
          <a:xfrm>
            <a:off x="4404614"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Freeform 3"/>
          <p:cNvSpPr/>
          <p:nvPr/>
        </p:nvSpPr>
        <p:spPr>
          <a:xfrm>
            <a:off x="4453635" y="3179826"/>
            <a:ext cx="17653" cy="7620"/>
          </a:xfrm>
          <a:custGeom>
            <a:avLst/>
            <a:gdLst>
              <a:gd name="connsiteX0" fmla="*/ 0 w 17653"/>
              <a:gd name="connsiteY0" fmla="*/ 0 h 7620"/>
              <a:gd name="connsiteX1" fmla="*/ 17653 w 17653"/>
              <a:gd name="connsiteY1" fmla="*/ 0 h 7620"/>
              <a:gd name="connsiteX2" fmla="*/ 17653 w 17653"/>
              <a:gd name="connsiteY2" fmla="*/ 7619 h 7620"/>
              <a:gd name="connsiteX3" fmla="*/ 0 w 17653"/>
              <a:gd name="connsiteY3" fmla="*/ 7619 h 7620"/>
              <a:gd name="connsiteX4" fmla="*/ 0 w 1765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7620">
                <a:moveTo>
                  <a:pt x="0" y="0"/>
                </a:moveTo>
                <a:lnTo>
                  <a:pt x="17653" y="0"/>
                </a:lnTo>
                <a:lnTo>
                  <a:pt x="1765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Freeform 3"/>
          <p:cNvSpPr/>
          <p:nvPr/>
        </p:nvSpPr>
        <p:spPr>
          <a:xfrm>
            <a:off x="4511547"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7" name="Freeform 3"/>
          <p:cNvSpPr/>
          <p:nvPr/>
        </p:nvSpPr>
        <p:spPr>
          <a:xfrm>
            <a:off x="4651883" y="3179826"/>
            <a:ext cx="17653" cy="7620"/>
          </a:xfrm>
          <a:custGeom>
            <a:avLst/>
            <a:gdLst>
              <a:gd name="connsiteX0" fmla="*/ 0 w 17653"/>
              <a:gd name="connsiteY0" fmla="*/ 0 h 7620"/>
              <a:gd name="connsiteX1" fmla="*/ 17652 w 17653"/>
              <a:gd name="connsiteY1" fmla="*/ 0 h 7620"/>
              <a:gd name="connsiteX2" fmla="*/ 17652 w 17653"/>
              <a:gd name="connsiteY2" fmla="*/ 7619 h 7620"/>
              <a:gd name="connsiteX3" fmla="*/ 0 w 17653"/>
              <a:gd name="connsiteY3" fmla="*/ 7619 h 7620"/>
              <a:gd name="connsiteX4" fmla="*/ 0 w 1765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7620">
                <a:moveTo>
                  <a:pt x="0" y="0"/>
                </a:moveTo>
                <a:lnTo>
                  <a:pt x="17652" y="0"/>
                </a:lnTo>
                <a:lnTo>
                  <a:pt x="17652"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Freeform 3"/>
          <p:cNvSpPr/>
          <p:nvPr/>
        </p:nvSpPr>
        <p:spPr>
          <a:xfrm>
            <a:off x="4709795"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Freeform 3"/>
          <p:cNvSpPr/>
          <p:nvPr/>
        </p:nvSpPr>
        <p:spPr>
          <a:xfrm>
            <a:off x="4758944"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0" name="Freeform 3"/>
          <p:cNvSpPr/>
          <p:nvPr/>
        </p:nvSpPr>
        <p:spPr>
          <a:xfrm>
            <a:off x="4908041"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Freeform 3"/>
          <p:cNvSpPr/>
          <p:nvPr/>
        </p:nvSpPr>
        <p:spPr>
          <a:xfrm>
            <a:off x="4957190"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Freeform 3"/>
          <p:cNvSpPr/>
          <p:nvPr/>
        </p:nvSpPr>
        <p:spPr>
          <a:xfrm>
            <a:off x="5015103" y="3179826"/>
            <a:ext cx="98297" cy="7620"/>
          </a:xfrm>
          <a:custGeom>
            <a:avLst/>
            <a:gdLst>
              <a:gd name="connsiteX0" fmla="*/ 0 w 98297"/>
              <a:gd name="connsiteY0" fmla="*/ 3810 h 7620"/>
              <a:gd name="connsiteX1" fmla="*/ 98297 w 98297"/>
              <a:gd name="connsiteY1" fmla="*/ 3810 h 7620"/>
            </a:gdLst>
            <a:ahLst/>
            <a:cxnLst>
              <a:cxn ang="0">
                <a:pos x="connsiteX0" y="connsiteY0"/>
              </a:cxn>
              <a:cxn ang="1">
                <a:pos x="connsiteX1" y="connsiteY1"/>
              </a:cxn>
            </a:cxnLst>
            <a:rect l="l" t="t" r="r" b="b"/>
            <a:pathLst>
              <a:path w="98297" h="7620">
                <a:moveTo>
                  <a:pt x="0" y="3810"/>
                </a:moveTo>
                <a:lnTo>
                  <a:pt x="98297"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3" name="Freeform 3"/>
          <p:cNvSpPr/>
          <p:nvPr/>
        </p:nvSpPr>
        <p:spPr>
          <a:xfrm>
            <a:off x="5155438" y="3179826"/>
            <a:ext cx="15875" cy="7620"/>
          </a:xfrm>
          <a:custGeom>
            <a:avLst/>
            <a:gdLst>
              <a:gd name="connsiteX0" fmla="*/ 0 w 15875"/>
              <a:gd name="connsiteY0" fmla="*/ 0 h 7620"/>
              <a:gd name="connsiteX1" fmla="*/ 15875 w 15875"/>
              <a:gd name="connsiteY1" fmla="*/ 0 h 7620"/>
              <a:gd name="connsiteX2" fmla="*/ 15875 w 15875"/>
              <a:gd name="connsiteY2" fmla="*/ 7619 h 7620"/>
              <a:gd name="connsiteX3" fmla="*/ 0 w 15875"/>
              <a:gd name="connsiteY3" fmla="*/ 7619 h 7620"/>
              <a:gd name="connsiteX4" fmla="*/ 0 w 15875"/>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7620">
                <a:moveTo>
                  <a:pt x="0" y="0"/>
                </a:moveTo>
                <a:lnTo>
                  <a:pt x="15875" y="0"/>
                </a:lnTo>
                <a:lnTo>
                  <a:pt x="1587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Freeform 3"/>
          <p:cNvSpPr/>
          <p:nvPr/>
        </p:nvSpPr>
        <p:spPr>
          <a:xfrm>
            <a:off x="5213350" y="3179826"/>
            <a:ext cx="6984" cy="7620"/>
          </a:xfrm>
          <a:custGeom>
            <a:avLst/>
            <a:gdLst>
              <a:gd name="connsiteX0" fmla="*/ 0 w 6984"/>
              <a:gd name="connsiteY0" fmla="*/ 0 h 7620"/>
              <a:gd name="connsiteX1" fmla="*/ 6984 w 6984"/>
              <a:gd name="connsiteY1" fmla="*/ 0 h 7620"/>
              <a:gd name="connsiteX2" fmla="*/ 6984 w 6984"/>
              <a:gd name="connsiteY2" fmla="*/ 7619 h 7620"/>
              <a:gd name="connsiteX3" fmla="*/ 0 w 6984"/>
              <a:gd name="connsiteY3" fmla="*/ 7619 h 7620"/>
              <a:gd name="connsiteX4" fmla="*/ 0 w 6984"/>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Freeform 3"/>
          <p:cNvSpPr/>
          <p:nvPr/>
        </p:nvSpPr>
        <p:spPr>
          <a:xfrm>
            <a:off x="5262498"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6" name="Freeform 3"/>
          <p:cNvSpPr/>
          <p:nvPr/>
        </p:nvSpPr>
        <p:spPr>
          <a:xfrm>
            <a:off x="5409819"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Freeform 3"/>
          <p:cNvSpPr/>
          <p:nvPr/>
        </p:nvSpPr>
        <p:spPr>
          <a:xfrm>
            <a:off x="5460746"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Freeform 3"/>
          <p:cNvSpPr/>
          <p:nvPr/>
        </p:nvSpPr>
        <p:spPr>
          <a:xfrm>
            <a:off x="5509895"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59" name="Freeform 3"/>
          <p:cNvSpPr/>
          <p:nvPr/>
        </p:nvSpPr>
        <p:spPr>
          <a:xfrm>
            <a:off x="5657215"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Freeform 3"/>
          <p:cNvSpPr/>
          <p:nvPr/>
        </p:nvSpPr>
        <p:spPr>
          <a:xfrm>
            <a:off x="5715127"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Freeform 3"/>
          <p:cNvSpPr/>
          <p:nvPr/>
        </p:nvSpPr>
        <p:spPr>
          <a:xfrm>
            <a:off x="5764276"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2" name="Freeform 3"/>
          <p:cNvSpPr/>
          <p:nvPr/>
        </p:nvSpPr>
        <p:spPr>
          <a:xfrm>
            <a:off x="5913373"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Freeform 3"/>
          <p:cNvSpPr/>
          <p:nvPr/>
        </p:nvSpPr>
        <p:spPr>
          <a:xfrm>
            <a:off x="596252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Freeform 3"/>
          <p:cNvSpPr/>
          <p:nvPr/>
        </p:nvSpPr>
        <p:spPr>
          <a:xfrm>
            <a:off x="6011671" y="3179826"/>
            <a:ext cx="107061" cy="7620"/>
          </a:xfrm>
          <a:custGeom>
            <a:avLst/>
            <a:gdLst>
              <a:gd name="connsiteX0" fmla="*/ 0 w 107061"/>
              <a:gd name="connsiteY0" fmla="*/ 3810 h 7620"/>
              <a:gd name="connsiteX1" fmla="*/ 107061 w 107061"/>
              <a:gd name="connsiteY1" fmla="*/ 3810 h 7620"/>
            </a:gdLst>
            <a:ahLst/>
            <a:cxnLst>
              <a:cxn ang="0">
                <a:pos x="connsiteX0" y="connsiteY0"/>
              </a:cxn>
              <a:cxn ang="1">
                <a:pos x="connsiteX1" y="connsiteY1"/>
              </a:cxn>
            </a:cxnLst>
            <a:rect l="l" t="t" r="r" b="b"/>
            <a:pathLst>
              <a:path w="107061" h="7620">
                <a:moveTo>
                  <a:pt x="0" y="3810"/>
                </a:moveTo>
                <a:lnTo>
                  <a:pt x="10706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5" name="Freeform 3"/>
          <p:cNvSpPr/>
          <p:nvPr/>
        </p:nvSpPr>
        <p:spPr>
          <a:xfrm>
            <a:off x="616077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Freeform 3"/>
          <p:cNvSpPr/>
          <p:nvPr/>
        </p:nvSpPr>
        <p:spPr>
          <a:xfrm>
            <a:off x="6209919"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Freeform 3"/>
          <p:cNvSpPr/>
          <p:nvPr/>
        </p:nvSpPr>
        <p:spPr>
          <a:xfrm>
            <a:off x="6267830"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68" name="Freeform 3"/>
          <p:cNvSpPr/>
          <p:nvPr/>
        </p:nvSpPr>
        <p:spPr>
          <a:xfrm>
            <a:off x="6408165" y="3179826"/>
            <a:ext cx="15748" cy="7620"/>
          </a:xfrm>
          <a:custGeom>
            <a:avLst/>
            <a:gdLst>
              <a:gd name="connsiteX0" fmla="*/ 0 w 15748"/>
              <a:gd name="connsiteY0" fmla="*/ 0 h 7620"/>
              <a:gd name="connsiteX1" fmla="*/ 15748 w 15748"/>
              <a:gd name="connsiteY1" fmla="*/ 0 h 7620"/>
              <a:gd name="connsiteX2" fmla="*/ 15748 w 15748"/>
              <a:gd name="connsiteY2" fmla="*/ 7619 h 7620"/>
              <a:gd name="connsiteX3" fmla="*/ 0 w 15748"/>
              <a:gd name="connsiteY3" fmla="*/ 7619 h 7620"/>
              <a:gd name="connsiteX4" fmla="*/ 0 w 15748"/>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7620">
                <a:moveTo>
                  <a:pt x="0" y="0"/>
                </a:moveTo>
                <a:lnTo>
                  <a:pt x="15748" y="0"/>
                </a:lnTo>
                <a:lnTo>
                  <a:pt x="15748"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Freeform 3"/>
          <p:cNvSpPr/>
          <p:nvPr/>
        </p:nvSpPr>
        <p:spPr>
          <a:xfrm>
            <a:off x="6466078" y="3179826"/>
            <a:ext cx="6984" cy="7620"/>
          </a:xfrm>
          <a:custGeom>
            <a:avLst/>
            <a:gdLst>
              <a:gd name="connsiteX0" fmla="*/ 0 w 6984"/>
              <a:gd name="connsiteY0" fmla="*/ 0 h 7620"/>
              <a:gd name="connsiteX1" fmla="*/ 6984 w 6984"/>
              <a:gd name="connsiteY1" fmla="*/ 0 h 7620"/>
              <a:gd name="connsiteX2" fmla="*/ 6984 w 6984"/>
              <a:gd name="connsiteY2" fmla="*/ 7619 h 7620"/>
              <a:gd name="connsiteX3" fmla="*/ 0 w 6984"/>
              <a:gd name="connsiteY3" fmla="*/ 7619 h 7620"/>
              <a:gd name="connsiteX4" fmla="*/ 0 w 6984"/>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Freeform 3"/>
          <p:cNvSpPr/>
          <p:nvPr/>
        </p:nvSpPr>
        <p:spPr>
          <a:xfrm>
            <a:off x="6515227"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1" name="Freeform 3"/>
          <p:cNvSpPr/>
          <p:nvPr/>
        </p:nvSpPr>
        <p:spPr>
          <a:xfrm>
            <a:off x="6662546"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Freeform 3"/>
          <p:cNvSpPr/>
          <p:nvPr/>
        </p:nvSpPr>
        <p:spPr>
          <a:xfrm>
            <a:off x="6713473"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Freeform 3"/>
          <p:cNvSpPr/>
          <p:nvPr/>
        </p:nvSpPr>
        <p:spPr>
          <a:xfrm>
            <a:off x="6769607" y="3179826"/>
            <a:ext cx="108711" cy="7620"/>
          </a:xfrm>
          <a:custGeom>
            <a:avLst/>
            <a:gdLst>
              <a:gd name="connsiteX0" fmla="*/ 0 w 108711"/>
              <a:gd name="connsiteY0" fmla="*/ 3810 h 7620"/>
              <a:gd name="connsiteX1" fmla="*/ 108711 w 108711"/>
              <a:gd name="connsiteY1" fmla="*/ 3810 h 7620"/>
            </a:gdLst>
            <a:ahLst/>
            <a:cxnLst>
              <a:cxn ang="0">
                <a:pos x="connsiteX0" y="connsiteY0"/>
              </a:cxn>
              <a:cxn ang="1">
                <a:pos x="connsiteX1" y="connsiteY1"/>
              </a:cxn>
            </a:cxnLst>
            <a:rect l="l" t="t" r="r" b="b"/>
            <a:pathLst>
              <a:path w="108711" h="7620">
                <a:moveTo>
                  <a:pt x="0" y="3810"/>
                </a:moveTo>
                <a:lnTo>
                  <a:pt x="10871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4" name="Freeform 3"/>
          <p:cNvSpPr/>
          <p:nvPr/>
        </p:nvSpPr>
        <p:spPr>
          <a:xfrm>
            <a:off x="6909943" y="3179826"/>
            <a:ext cx="17526" cy="7620"/>
          </a:xfrm>
          <a:custGeom>
            <a:avLst/>
            <a:gdLst>
              <a:gd name="connsiteX0" fmla="*/ 0 w 17526"/>
              <a:gd name="connsiteY0" fmla="*/ 0 h 7620"/>
              <a:gd name="connsiteX1" fmla="*/ 17525 w 17526"/>
              <a:gd name="connsiteY1" fmla="*/ 0 h 7620"/>
              <a:gd name="connsiteX2" fmla="*/ 17525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5" y="0"/>
                </a:lnTo>
                <a:lnTo>
                  <a:pt x="17525"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Freeform 3"/>
          <p:cNvSpPr/>
          <p:nvPr/>
        </p:nvSpPr>
        <p:spPr>
          <a:xfrm>
            <a:off x="6967855"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Freeform 3"/>
          <p:cNvSpPr/>
          <p:nvPr/>
        </p:nvSpPr>
        <p:spPr>
          <a:xfrm>
            <a:off x="7017004" y="3179826"/>
            <a:ext cx="106933" cy="7620"/>
          </a:xfrm>
          <a:custGeom>
            <a:avLst/>
            <a:gdLst>
              <a:gd name="connsiteX0" fmla="*/ 0 w 106933"/>
              <a:gd name="connsiteY0" fmla="*/ 3810 h 7620"/>
              <a:gd name="connsiteX1" fmla="*/ 106933 w 106933"/>
              <a:gd name="connsiteY1" fmla="*/ 3810 h 7620"/>
            </a:gdLst>
            <a:ahLst/>
            <a:cxnLst>
              <a:cxn ang="0">
                <a:pos x="connsiteX0" y="connsiteY0"/>
              </a:cxn>
              <a:cxn ang="1">
                <a:pos x="connsiteX1" y="connsiteY1"/>
              </a:cxn>
            </a:cxnLst>
            <a:rect l="l" t="t" r="r" b="b"/>
            <a:pathLst>
              <a:path w="106933" h="7620">
                <a:moveTo>
                  <a:pt x="0" y="3810"/>
                </a:moveTo>
                <a:lnTo>
                  <a:pt x="106933"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77" name="Freeform 3"/>
          <p:cNvSpPr/>
          <p:nvPr/>
        </p:nvSpPr>
        <p:spPr>
          <a:xfrm>
            <a:off x="7166102"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Freeform 3"/>
          <p:cNvSpPr/>
          <p:nvPr/>
        </p:nvSpPr>
        <p:spPr>
          <a:xfrm>
            <a:off x="7215251"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Freeform 3"/>
          <p:cNvSpPr/>
          <p:nvPr/>
        </p:nvSpPr>
        <p:spPr>
          <a:xfrm>
            <a:off x="7273163" y="3179826"/>
            <a:ext cx="98170" cy="7620"/>
          </a:xfrm>
          <a:custGeom>
            <a:avLst/>
            <a:gdLst>
              <a:gd name="connsiteX0" fmla="*/ 0 w 98170"/>
              <a:gd name="connsiteY0" fmla="*/ 3810 h 7620"/>
              <a:gd name="connsiteX1" fmla="*/ 98170 w 98170"/>
              <a:gd name="connsiteY1" fmla="*/ 3810 h 7620"/>
            </a:gdLst>
            <a:ahLst/>
            <a:cxnLst>
              <a:cxn ang="0">
                <a:pos x="connsiteX0" y="connsiteY0"/>
              </a:cxn>
              <a:cxn ang="1">
                <a:pos x="connsiteX1" y="connsiteY1"/>
              </a:cxn>
            </a:cxnLst>
            <a:rect l="l" t="t" r="r" b="b"/>
            <a:pathLst>
              <a:path w="98170" h="7620">
                <a:moveTo>
                  <a:pt x="0" y="3810"/>
                </a:moveTo>
                <a:lnTo>
                  <a:pt x="9817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0" name="Freeform 3"/>
          <p:cNvSpPr/>
          <p:nvPr/>
        </p:nvSpPr>
        <p:spPr>
          <a:xfrm>
            <a:off x="7413497"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Freeform 3"/>
          <p:cNvSpPr/>
          <p:nvPr/>
        </p:nvSpPr>
        <p:spPr>
          <a:xfrm>
            <a:off x="7471409" y="3179826"/>
            <a:ext cx="6984" cy="7620"/>
          </a:xfrm>
          <a:custGeom>
            <a:avLst/>
            <a:gdLst>
              <a:gd name="connsiteX0" fmla="*/ 0 w 6984"/>
              <a:gd name="connsiteY0" fmla="*/ 0 h 7620"/>
              <a:gd name="connsiteX1" fmla="*/ 6984 w 6984"/>
              <a:gd name="connsiteY1" fmla="*/ 0 h 7620"/>
              <a:gd name="connsiteX2" fmla="*/ 6984 w 6984"/>
              <a:gd name="connsiteY2" fmla="*/ 7619 h 7620"/>
              <a:gd name="connsiteX3" fmla="*/ 0 w 6984"/>
              <a:gd name="connsiteY3" fmla="*/ 7619 h 7620"/>
              <a:gd name="connsiteX4" fmla="*/ 0 w 6984"/>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7620">
                <a:moveTo>
                  <a:pt x="0" y="0"/>
                </a:moveTo>
                <a:lnTo>
                  <a:pt x="6984" y="0"/>
                </a:lnTo>
                <a:lnTo>
                  <a:pt x="6984"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Freeform 3"/>
          <p:cNvSpPr/>
          <p:nvPr/>
        </p:nvSpPr>
        <p:spPr>
          <a:xfrm>
            <a:off x="7520558" y="3179826"/>
            <a:ext cx="106934" cy="7620"/>
          </a:xfrm>
          <a:custGeom>
            <a:avLst/>
            <a:gdLst>
              <a:gd name="connsiteX0" fmla="*/ 0 w 106934"/>
              <a:gd name="connsiteY0" fmla="*/ 3810 h 7620"/>
              <a:gd name="connsiteX1" fmla="*/ 106934 w 106934"/>
              <a:gd name="connsiteY1" fmla="*/ 3810 h 7620"/>
            </a:gdLst>
            <a:ahLst/>
            <a:cxnLst>
              <a:cxn ang="0">
                <a:pos x="connsiteX0" y="connsiteY0"/>
              </a:cxn>
              <a:cxn ang="1">
                <a:pos x="connsiteX1" y="connsiteY1"/>
              </a:cxn>
            </a:cxnLst>
            <a:rect l="l" t="t" r="r" b="b"/>
            <a:pathLst>
              <a:path w="106934" h="7620">
                <a:moveTo>
                  <a:pt x="0" y="3810"/>
                </a:moveTo>
                <a:lnTo>
                  <a:pt x="106934"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3" name="Freeform 3"/>
          <p:cNvSpPr/>
          <p:nvPr/>
        </p:nvSpPr>
        <p:spPr>
          <a:xfrm>
            <a:off x="7667879"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Freeform 3"/>
          <p:cNvSpPr/>
          <p:nvPr/>
        </p:nvSpPr>
        <p:spPr>
          <a:xfrm>
            <a:off x="7718806"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Freeform 3"/>
          <p:cNvSpPr/>
          <p:nvPr/>
        </p:nvSpPr>
        <p:spPr>
          <a:xfrm>
            <a:off x="7767828"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6" name="Freeform 3"/>
          <p:cNvSpPr/>
          <p:nvPr/>
        </p:nvSpPr>
        <p:spPr>
          <a:xfrm>
            <a:off x="7915275"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Freeform 3"/>
          <p:cNvSpPr/>
          <p:nvPr/>
        </p:nvSpPr>
        <p:spPr>
          <a:xfrm>
            <a:off x="7973186"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Freeform 3"/>
          <p:cNvSpPr/>
          <p:nvPr/>
        </p:nvSpPr>
        <p:spPr>
          <a:xfrm>
            <a:off x="8022335" y="3179826"/>
            <a:ext cx="108711" cy="7620"/>
          </a:xfrm>
          <a:custGeom>
            <a:avLst/>
            <a:gdLst>
              <a:gd name="connsiteX0" fmla="*/ 0 w 108711"/>
              <a:gd name="connsiteY0" fmla="*/ 3810 h 7620"/>
              <a:gd name="connsiteX1" fmla="*/ 108711 w 108711"/>
              <a:gd name="connsiteY1" fmla="*/ 3810 h 7620"/>
            </a:gdLst>
            <a:ahLst/>
            <a:cxnLst>
              <a:cxn ang="0">
                <a:pos x="connsiteX0" y="connsiteY0"/>
              </a:cxn>
              <a:cxn ang="1">
                <a:pos x="connsiteX1" y="connsiteY1"/>
              </a:cxn>
            </a:cxnLst>
            <a:rect l="l" t="t" r="r" b="b"/>
            <a:pathLst>
              <a:path w="108711" h="7620">
                <a:moveTo>
                  <a:pt x="0" y="3810"/>
                </a:moveTo>
                <a:lnTo>
                  <a:pt x="108711"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89" name="Freeform 3"/>
          <p:cNvSpPr/>
          <p:nvPr/>
        </p:nvSpPr>
        <p:spPr>
          <a:xfrm>
            <a:off x="8171433" y="3179826"/>
            <a:ext cx="8763" cy="7620"/>
          </a:xfrm>
          <a:custGeom>
            <a:avLst/>
            <a:gdLst>
              <a:gd name="connsiteX0" fmla="*/ 0 w 8763"/>
              <a:gd name="connsiteY0" fmla="*/ 0 h 7620"/>
              <a:gd name="connsiteX1" fmla="*/ 8763 w 8763"/>
              <a:gd name="connsiteY1" fmla="*/ 0 h 7620"/>
              <a:gd name="connsiteX2" fmla="*/ 8763 w 8763"/>
              <a:gd name="connsiteY2" fmla="*/ 7619 h 7620"/>
              <a:gd name="connsiteX3" fmla="*/ 0 w 8763"/>
              <a:gd name="connsiteY3" fmla="*/ 7619 h 7620"/>
              <a:gd name="connsiteX4" fmla="*/ 0 w 8763"/>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7620">
                <a:moveTo>
                  <a:pt x="0" y="0"/>
                </a:moveTo>
                <a:lnTo>
                  <a:pt x="8763" y="0"/>
                </a:lnTo>
                <a:lnTo>
                  <a:pt x="8763"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Freeform 3"/>
          <p:cNvSpPr/>
          <p:nvPr/>
        </p:nvSpPr>
        <p:spPr>
          <a:xfrm>
            <a:off x="8220582" y="3179826"/>
            <a:ext cx="17526" cy="7620"/>
          </a:xfrm>
          <a:custGeom>
            <a:avLst/>
            <a:gdLst>
              <a:gd name="connsiteX0" fmla="*/ 0 w 17526"/>
              <a:gd name="connsiteY0" fmla="*/ 0 h 7620"/>
              <a:gd name="connsiteX1" fmla="*/ 17526 w 17526"/>
              <a:gd name="connsiteY1" fmla="*/ 0 h 7620"/>
              <a:gd name="connsiteX2" fmla="*/ 17526 w 17526"/>
              <a:gd name="connsiteY2" fmla="*/ 7619 h 7620"/>
              <a:gd name="connsiteX3" fmla="*/ 0 w 17526"/>
              <a:gd name="connsiteY3" fmla="*/ 7619 h 7620"/>
              <a:gd name="connsiteX4" fmla="*/ 0 w 17526"/>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7620">
                <a:moveTo>
                  <a:pt x="0" y="0"/>
                </a:moveTo>
                <a:lnTo>
                  <a:pt x="17526" y="0"/>
                </a:lnTo>
                <a:lnTo>
                  <a:pt x="17526"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Freeform 3"/>
          <p:cNvSpPr/>
          <p:nvPr/>
        </p:nvSpPr>
        <p:spPr>
          <a:xfrm>
            <a:off x="8269605" y="3179826"/>
            <a:ext cx="107060" cy="7620"/>
          </a:xfrm>
          <a:custGeom>
            <a:avLst/>
            <a:gdLst>
              <a:gd name="connsiteX0" fmla="*/ 0 w 107060"/>
              <a:gd name="connsiteY0" fmla="*/ 3810 h 7620"/>
              <a:gd name="connsiteX1" fmla="*/ 107060 w 107060"/>
              <a:gd name="connsiteY1" fmla="*/ 3810 h 7620"/>
            </a:gdLst>
            <a:ahLst/>
            <a:cxnLst>
              <a:cxn ang="0">
                <a:pos x="connsiteX0" y="connsiteY0"/>
              </a:cxn>
              <a:cxn ang="1">
                <a:pos x="connsiteX1" y="connsiteY1"/>
              </a:cxn>
            </a:cxnLst>
            <a:rect l="l" t="t" r="r" b="b"/>
            <a:pathLst>
              <a:path w="107060" h="7620">
                <a:moveTo>
                  <a:pt x="0" y="3810"/>
                </a:moveTo>
                <a:lnTo>
                  <a:pt x="107060" y="3810"/>
                </a:lnTo>
              </a:path>
            </a:pathLst>
          </a:custGeom>
          <a:ln w="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2" name="Freeform 3"/>
          <p:cNvSpPr/>
          <p:nvPr/>
        </p:nvSpPr>
        <p:spPr>
          <a:xfrm>
            <a:off x="8418830" y="3179826"/>
            <a:ext cx="15747" cy="7620"/>
          </a:xfrm>
          <a:custGeom>
            <a:avLst/>
            <a:gdLst>
              <a:gd name="connsiteX0" fmla="*/ 0 w 15747"/>
              <a:gd name="connsiteY0" fmla="*/ 0 h 7620"/>
              <a:gd name="connsiteX1" fmla="*/ 15747 w 15747"/>
              <a:gd name="connsiteY1" fmla="*/ 0 h 7620"/>
              <a:gd name="connsiteX2" fmla="*/ 15747 w 15747"/>
              <a:gd name="connsiteY2" fmla="*/ 7619 h 7620"/>
              <a:gd name="connsiteX3" fmla="*/ 0 w 15747"/>
              <a:gd name="connsiteY3" fmla="*/ 7619 h 7620"/>
              <a:gd name="connsiteX4" fmla="*/ 0 w 15747"/>
              <a:gd name="connsiteY4" fmla="*/ 0 h 76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7620">
                <a:moveTo>
                  <a:pt x="0" y="0"/>
                </a:moveTo>
                <a:lnTo>
                  <a:pt x="15747" y="0"/>
                </a:lnTo>
                <a:lnTo>
                  <a:pt x="15747" y="7619"/>
                </a:lnTo>
                <a:lnTo>
                  <a:pt x="0" y="7619"/>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Freeform 3"/>
          <p:cNvSpPr/>
          <p:nvPr/>
        </p:nvSpPr>
        <p:spPr>
          <a:xfrm>
            <a:off x="492759" y="3173476"/>
            <a:ext cx="110947" cy="20320"/>
          </a:xfrm>
          <a:custGeom>
            <a:avLst/>
            <a:gdLst>
              <a:gd name="connsiteX0" fmla="*/ 6350 w 110947"/>
              <a:gd name="connsiteY0" fmla="*/ 6350 h 20320"/>
              <a:gd name="connsiteX1" fmla="*/ 104597 w 110947"/>
              <a:gd name="connsiteY1" fmla="*/ 6350 h 20320"/>
              <a:gd name="connsiteX2" fmla="*/ 104597 w 110947"/>
              <a:gd name="connsiteY2" fmla="*/ 13969 h 20320"/>
              <a:gd name="connsiteX3" fmla="*/ 6350 w 110947"/>
              <a:gd name="connsiteY3" fmla="*/ 13969 h 20320"/>
              <a:gd name="connsiteX4" fmla="*/ 6350 w 1109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47" h="20320">
                <a:moveTo>
                  <a:pt x="6350" y="6350"/>
                </a:moveTo>
                <a:lnTo>
                  <a:pt x="104597" y="6350"/>
                </a:lnTo>
                <a:lnTo>
                  <a:pt x="1045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Freeform 3"/>
          <p:cNvSpPr/>
          <p:nvPr/>
        </p:nvSpPr>
        <p:spPr>
          <a:xfrm>
            <a:off x="633120" y="3173476"/>
            <a:ext cx="28486" cy="20320"/>
          </a:xfrm>
          <a:custGeom>
            <a:avLst/>
            <a:gdLst>
              <a:gd name="connsiteX0" fmla="*/ 6350 w 28486"/>
              <a:gd name="connsiteY0" fmla="*/ 6350 h 20320"/>
              <a:gd name="connsiteX1" fmla="*/ 22136 w 28486"/>
              <a:gd name="connsiteY1" fmla="*/ 6350 h 20320"/>
              <a:gd name="connsiteX2" fmla="*/ 22136 w 28486"/>
              <a:gd name="connsiteY2" fmla="*/ 13969 h 20320"/>
              <a:gd name="connsiteX3" fmla="*/ 6350 w 28486"/>
              <a:gd name="connsiteY3" fmla="*/ 13969 h 20320"/>
              <a:gd name="connsiteX4" fmla="*/ 6350 w 2848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0320">
                <a:moveTo>
                  <a:pt x="6350" y="6350"/>
                </a:moveTo>
                <a:lnTo>
                  <a:pt x="22136" y="6350"/>
                </a:lnTo>
                <a:lnTo>
                  <a:pt x="2213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Freeform 3"/>
          <p:cNvSpPr/>
          <p:nvPr/>
        </p:nvSpPr>
        <p:spPr>
          <a:xfrm>
            <a:off x="689254" y="3173476"/>
            <a:ext cx="21475" cy="20320"/>
          </a:xfrm>
          <a:custGeom>
            <a:avLst/>
            <a:gdLst>
              <a:gd name="connsiteX0" fmla="*/ 6350 w 21475"/>
              <a:gd name="connsiteY0" fmla="*/ 6350 h 20320"/>
              <a:gd name="connsiteX1" fmla="*/ 15125 w 21475"/>
              <a:gd name="connsiteY1" fmla="*/ 6350 h 20320"/>
              <a:gd name="connsiteX2" fmla="*/ 15125 w 21475"/>
              <a:gd name="connsiteY2" fmla="*/ 13969 h 20320"/>
              <a:gd name="connsiteX3" fmla="*/ 6350 w 21475"/>
              <a:gd name="connsiteY3" fmla="*/ 13969 h 20320"/>
              <a:gd name="connsiteX4" fmla="*/ 6350 w 214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0320">
                <a:moveTo>
                  <a:pt x="6350" y="6350"/>
                </a:moveTo>
                <a:lnTo>
                  <a:pt x="15125" y="6350"/>
                </a:lnTo>
                <a:lnTo>
                  <a:pt x="151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6" name="Freeform 3"/>
          <p:cNvSpPr/>
          <p:nvPr/>
        </p:nvSpPr>
        <p:spPr>
          <a:xfrm>
            <a:off x="740143" y="3173476"/>
            <a:ext cx="119722" cy="20320"/>
          </a:xfrm>
          <a:custGeom>
            <a:avLst/>
            <a:gdLst>
              <a:gd name="connsiteX0" fmla="*/ 6350 w 119722"/>
              <a:gd name="connsiteY0" fmla="*/ 6350 h 20320"/>
              <a:gd name="connsiteX1" fmla="*/ 113372 w 119722"/>
              <a:gd name="connsiteY1" fmla="*/ 6350 h 20320"/>
              <a:gd name="connsiteX2" fmla="*/ 113372 w 119722"/>
              <a:gd name="connsiteY2" fmla="*/ 13969 h 20320"/>
              <a:gd name="connsiteX3" fmla="*/ 6350 w 119722"/>
              <a:gd name="connsiteY3" fmla="*/ 13969 h 20320"/>
              <a:gd name="connsiteX4" fmla="*/ 6350 w 119722"/>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2" h="20320">
                <a:moveTo>
                  <a:pt x="6350" y="6350"/>
                </a:moveTo>
                <a:lnTo>
                  <a:pt x="113372" y="6350"/>
                </a:lnTo>
                <a:lnTo>
                  <a:pt x="113372"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7" name="Freeform 3"/>
          <p:cNvSpPr/>
          <p:nvPr/>
        </p:nvSpPr>
        <p:spPr>
          <a:xfrm>
            <a:off x="887514" y="3173476"/>
            <a:ext cx="21475" cy="20320"/>
          </a:xfrm>
          <a:custGeom>
            <a:avLst/>
            <a:gdLst>
              <a:gd name="connsiteX0" fmla="*/ 6350 w 21475"/>
              <a:gd name="connsiteY0" fmla="*/ 6350 h 20320"/>
              <a:gd name="connsiteX1" fmla="*/ 15125 w 21475"/>
              <a:gd name="connsiteY1" fmla="*/ 6350 h 20320"/>
              <a:gd name="connsiteX2" fmla="*/ 15125 w 21475"/>
              <a:gd name="connsiteY2" fmla="*/ 13969 h 20320"/>
              <a:gd name="connsiteX3" fmla="*/ 6350 w 21475"/>
              <a:gd name="connsiteY3" fmla="*/ 13969 h 20320"/>
              <a:gd name="connsiteX4" fmla="*/ 6350 w 214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0320">
                <a:moveTo>
                  <a:pt x="6350" y="6350"/>
                </a:moveTo>
                <a:lnTo>
                  <a:pt x="15125" y="6350"/>
                </a:lnTo>
                <a:lnTo>
                  <a:pt x="151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Freeform 3"/>
          <p:cNvSpPr/>
          <p:nvPr/>
        </p:nvSpPr>
        <p:spPr>
          <a:xfrm>
            <a:off x="936637" y="3173476"/>
            <a:ext cx="30251" cy="20320"/>
          </a:xfrm>
          <a:custGeom>
            <a:avLst/>
            <a:gdLst>
              <a:gd name="connsiteX0" fmla="*/ 6350 w 30251"/>
              <a:gd name="connsiteY0" fmla="*/ 6350 h 20320"/>
              <a:gd name="connsiteX1" fmla="*/ 23901 w 30251"/>
              <a:gd name="connsiteY1" fmla="*/ 6350 h 20320"/>
              <a:gd name="connsiteX2" fmla="*/ 23901 w 30251"/>
              <a:gd name="connsiteY2" fmla="*/ 13969 h 20320"/>
              <a:gd name="connsiteX3" fmla="*/ 6350 w 30251"/>
              <a:gd name="connsiteY3" fmla="*/ 13969 h 20320"/>
              <a:gd name="connsiteX4" fmla="*/ 6350 w 3025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51" h="20320">
                <a:moveTo>
                  <a:pt x="6350" y="6350"/>
                </a:moveTo>
                <a:lnTo>
                  <a:pt x="23901" y="6350"/>
                </a:lnTo>
                <a:lnTo>
                  <a:pt x="2390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9" name="Freeform 3"/>
          <p:cNvSpPr/>
          <p:nvPr/>
        </p:nvSpPr>
        <p:spPr>
          <a:xfrm>
            <a:off x="987526" y="3173476"/>
            <a:ext cx="119710" cy="20320"/>
          </a:xfrm>
          <a:custGeom>
            <a:avLst/>
            <a:gdLst>
              <a:gd name="connsiteX0" fmla="*/ 6350 w 119710"/>
              <a:gd name="connsiteY0" fmla="*/ 6350 h 20320"/>
              <a:gd name="connsiteX1" fmla="*/ 113360 w 119710"/>
              <a:gd name="connsiteY1" fmla="*/ 6350 h 20320"/>
              <a:gd name="connsiteX2" fmla="*/ 113360 w 119710"/>
              <a:gd name="connsiteY2" fmla="*/ 13969 h 20320"/>
              <a:gd name="connsiteX3" fmla="*/ 6350 w 119710"/>
              <a:gd name="connsiteY3" fmla="*/ 13969 h 20320"/>
              <a:gd name="connsiteX4" fmla="*/ 6350 w 11971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10" h="20320">
                <a:moveTo>
                  <a:pt x="6350" y="6350"/>
                </a:moveTo>
                <a:lnTo>
                  <a:pt x="113360" y="6350"/>
                </a:lnTo>
                <a:lnTo>
                  <a:pt x="11336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Freeform 3"/>
          <p:cNvSpPr/>
          <p:nvPr/>
        </p:nvSpPr>
        <p:spPr>
          <a:xfrm>
            <a:off x="1134897" y="3173476"/>
            <a:ext cx="28486" cy="20320"/>
          </a:xfrm>
          <a:custGeom>
            <a:avLst/>
            <a:gdLst>
              <a:gd name="connsiteX0" fmla="*/ 6350 w 28486"/>
              <a:gd name="connsiteY0" fmla="*/ 6350 h 20320"/>
              <a:gd name="connsiteX1" fmla="*/ 22136 w 28486"/>
              <a:gd name="connsiteY1" fmla="*/ 6350 h 20320"/>
              <a:gd name="connsiteX2" fmla="*/ 22136 w 28486"/>
              <a:gd name="connsiteY2" fmla="*/ 13969 h 20320"/>
              <a:gd name="connsiteX3" fmla="*/ 6350 w 28486"/>
              <a:gd name="connsiteY3" fmla="*/ 13969 h 20320"/>
              <a:gd name="connsiteX4" fmla="*/ 6350 w 2848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0320">
                <a:moveTo>
                  <a:pt x="6350" y="6350"/>
                </a:moveTo>
                <a:lnTo>
                  <a:pt x="22136" y="6350"/>
                </a:lnTo>
                <a:lnTo>
                  <a:pt x="2213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Freeform 3"/>
          <p:cNvSpPr/>
          <p:nvPr/>
        </p:nvSpPr>
        <p:spPr>
          <a:xfrm>
            <a:off x="1192796"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Freeform 3"/>
          <p:cNvSpPr/>
          <p:nvPr/>
        </p:nvSpPr>
        <p:spPr>
          <a:xfrm>
            <a:off x="1241920" y="3173476"/>
            <a:ext cx="119773" cy="20320"/>
          </a:xfrm>
          <a:custGeom>
            <a:avLst/>
            <a:gdLst>
              <a:gd name="connsiteX0" fmla="*/ 6350 w 119773"/>
              <a:gd name="connsiteY0" fmla="*/ 6350 h 20320"/>
              <a:gd name="connsiteX1" fmla="*/ 113423 w 119773"/>
              <a:gd name="connsiteY1" fmla="*/ 6350 h 20320"/>
              <a:gd name="connsiteX2" fmla="*/ 113423 w 119773"/>
              <a:gd name="connsiteY2" fmla="*/ 13969 h 20320"/>
              <a:gd name="connsiteX3" fmla="*/ 6350 w 119773"/>
              <a:gd name="connsiteY3" fmla="*/ 13969 h 20320"/>
              <a:gd name="connsiteX4" fmla="*/ 6350 w 11977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73" h="20320">
                <a:moveTo>
                  <a:pt x="6350" y="6350"/>
                </a:moveTo>
                <a:lnTo>
                  <a:pt x="113423" y="6350"/>
                </a:lnTo>
                <a:lnTo>
                  <a:pt x="11342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3" name="Freeform 3"/>
          <p:cNvSpPr/>
          <p:nvPr/>
        </p:nvSpPr>
        <p:spPr>
          <a:xfrm>
            <a:off x="1391030" y="3173476"/>
            <a:ext cx="19685" cy="20320"/>
          </a:xfrm>
          <a:custGeom>
            <a:avLst/>
            <a:gdLst>
              <a:gd name="connsiteX0" fmla="*/ 6350 w 19685"/>
              <a:gd name="connsiteY0" fmla="*/ 6350 h 20320"/>
              <a:gd name="connsiteX1" fmla="*/ 13335 w 19685"/>
              <a:gd name="connsiteY1" fmla="*/ 6350 h 20320"/>
              <a:gd name="connsiteX2" fmla="*/ 13335 w 19685"/>
              <a:gd name="connsiteY2" fmla="*/ 13969 h 20320"/>
              <a:gd name="connsiteX3" fmla="*/ 6350 w 19685"/>
              <a:gd name="connsiteY3" fmla="*/ 13969 h 20320"/>
              <a:gd name="connsiteX4" fmla="*/ 6350 w 1968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0320">
                <a:moveTo>
                  <a:pt x="6350" y="6350"/>
                </a:moveTo>
                <a:lnTo>
                  <a:pt x="13335" y="6350"/>
                </a:lnTo>
                <a:lnTo>
                  <a:pt x="1333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4" name="Freeform 3"/>
          <p:cNvSpPr/>
          <p:nvPr/>
        </p:nvSpPr>
        <p:spPr>
          <a:xfrm>
            <a:off x="144018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 name="Freeform 3"/>
          <p:cNvSpPr/>
          <p:nvPr/>
        </p:nvSpPr>
        <p:spPr>
          <a:xfrm>
            <a:off x="1489328" y="3173476"/>
            <a:ext cx="119634" cy="20320"/>
          </a:xfrm>
          <a:custGeom>
            <a:avLst/>
            <a:gdLst>
              <a:gd name="connsiteX0" fmla="*/ 6350 w 119634"/>
              <a:gd name="connsiteY0" fmla="*/ 6350 h 20320"/>
              <a:gd name="connsiteX1" fmla="*/ 113284 w 119634"/>
              <a:gd name="connsiteY1" fmla="*/ 6350 h 20320"/>
              <a:gd name="connsiteX2" fmla="*/ 113284 w 119634"/>
              <a:gd name="connsiteY2" fmla="*/ 13969 h 20320"/>
              <a:gd name="connsiteX3" fmla="*/ 6350 w 119634"/>
              <a:gd name="connsiteY3" fmla="*/ 13969 h 20320"/>
              <a:gd name="connsiteX4" fmla="*/ 6350 w 11963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0320">
                <a:moveTo>
                  <a:pt x="6350" y="6350"/>
                </a:moveTo>
                <a:lnTo>
                  <a:pt x="113284" y="6350"/>
                </a:lnTo>
                <a:lnTo>
                  <a:pt x="11328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6" name="Freeform 3"/>
          <p:cNvSpPr/>
          <p:nvPr/>
        </p:nvSpPr>
        <p:spPr>
          <a:xfrm>
            <a:off x="1638426"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7" name="Freeform 3"/>
          <p:cNvSpPr/>
          <p:nvPr/>
        </p:nvSpPr>
        <p:spPr>
          <a:xfrm>
            <a:off x="1687576" y="3173476"/>
            <a:ext cx="28448" cy="20320"/>
          </a:xfrm>
          <a:custGeom>
            <a:avLst/>
            <a:gdLst>
              <a:gd name="connsiteX0" fmla="*/ 6350 w 28448"/>
              <a:gd name="connsiteY0" fmla="*/ 6350 h 20320"/>
              <a:gd name="connsiteX1" fmla="*/ 22097 w 28448"/>
              <a:gd name="connsiteY1" fmla="*/ 6350 h 20320"/>
              <a:gd name="connsiteX2" fmla="*/ 22097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8" name="Freeform 3"/>
          <p:cNvSpPr/>
          <p:nvPr/>
        </p:nvSpPr>
        <p:spPr>
          <a:xfrm>
            <a:off x="1745488"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9" name="Freeform 3"/>
          <p:cNvSpPr/>
          <p:nvPr/>
        </p:nvSpPr>
        <p:spPr>
          <a:xfrm>
            <a:off x="1885823" y="3173476"/>
            <a:ext cx="28448" cy="20320"/>
          </a:xfrm>
          <a:custGeom>
            <a:avLst/>
            <a:gdLst>
              <a:gd name="connsiteX0" fmla="*/ 6350 w 28448"/>
              <a:gd name="connsiteY0" fmla="*/ 6350 h 20320"/>
              <a:gd name="connsiteX1" fmla="*/ 22097 w 28448"/>
              <a:gd name="connsiteY1" fmla="*/ 6350 h 20320"/>
              <a:gd name="connsiteX2" fmla="*/ 22097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0" name="Freeform 3"/>
          <p:cNvSpPr/>
          <p:nvPr/>
        </p:nvSpPr>
        <p:spPr>
          <a:xfrm>
            <a:off x="1941957"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1" name="Freeform 3"/>
          <p:cNvSpPr/>
          <p:nvPr/>
        </p:nvSpPr>
        <p:spPr>
          <a:xfrm>
            <a:off x="1992883"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Freeform 3"/>
          <p:cNvSpPr/>
          <p:nvPr/>
        </p:nvSpPr>
        <p:spPr>
          <a:xfrm>
            <a:off x="2140204"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Freeform 3"/>
          <p:cNvSpPr/>
          <p:nvPr/>
        </p:nvSpPr>
        <p:spPr>
          <a:xfrm>
            <a:off x="218935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Freeform 3"/>
          <p:cNvSpPr/>
          <p:nvPr/>
        </p:nvSpPr>
        <p:spPr>
          <a:xfrm>
            <a:off x="2247264"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5" name="Freeform 3"/>
          <p:cNvSpPr/>
          <p:nvPr/>
        </p:nvSpPr>
        <p:spPr>
          <a:xfrm>
            <a:off x="2387600"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Freeform 3"/>
          <p:cNvSpPr/>
          <p:nvPr/>
        </p:nvSpPr>
        <p:spPr>
          <a:xfrm>
            <a:off x="2445511"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7" name="Freeform 3"/>
          <p:cNvSpPr/>
          <p:nvPr/>
        </p:nvSpPr>
        <p:spPr>
          <a:xfrm>
            <a:off x="2494660" y="3173476"/>
            <a:ext cx="119634" cy="20320"/>
          </a:xfrm>
          <a:custGeom>
            <a:avLst/>
            <a:gdLst>
              <a:gd name="connsiteX0" fmla="*/ 6350 w 119634"/>
              <a:gd name="connsiteY0" fmla="*/ 6350 h 20320"/>
              <a:gd name="connsiteX1" fmla="*/ 113284 w 119634"/>
              <a:gd name="connsiteY1" fmla="*/ 6350 h 20320"/>
              <a:gd name="connsiteX2" fmla="*/ 113284 w 119634"/>
              <a:gd name="connsiteY2" fmla="*/ 13969 h 20320"/>
              <a:gd name="connsiteX3" fmla="*/ 6350 w 119634"/>
              <a:gd name="connsiteY3" fmla="*/ 13969 h 20320"/>
              <a:gd name="connsiteX4" fmla="*/ 6350 w 11963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0320">
                <a:moveTo>
                  <a:pt x="6350" y="6350"/>
                </a:moveTo>
                <a:lnTo>
                  <a:pt x="113284" y="6350"/>
                </a:lnTo>
                <a:lnTo>
                  <a:pt x="11328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Freeform 3"/>
          <p:cNvSpPr/>
          <p:nvPr/>
        </p:nvSpPr>
        <p:spPr>
          <a:xfrm>
            <a:off x="2643758" y="3173476"/>
            <a:ext cx="19685" cy="20320"/>
          </a:xfrm>
          <a:custGeom>
            <a:avLst/>
            <a:gdLst>
              <a:gd name="connsiteX0" fmla="*/ 6350 w 19685"/>
              <a:gd name="connsiteY0" fmla="*/ 6350 h 20320"/>
              <a:gd name="connsiteX1" fmla="*/ 13335 w 19685"/>
              <a:gd name="connsiteY1" fmla="*/ 6350 h 20320"/>
              <a:gd name="connsiteX2" fmla="*/ 13335 w 19685"/>
              <a:gd name="connsiteY2" fmla="*/ 13969 h 20320"/>
              <a:gd name="connsiteX3" fmla="*/ 6350 w 19685"/>
              <a:gd name="connsiteY3" fmla="*/ 13969 h 20320"/>
              <a:gd name="connsiteX4" fmla="*/ 6350 w 1968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0320">
                <a:moveTo>
                  <a:pt x="6350" y="6350"/>
                </a:moveTo>
                <a:lnTo>
                  <a:pt x="13335" y="6350"/>
                </a:lnTo>
                <a:lnTo>
                  <a:pt x="1333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Freeform 3"/>
          <p:cNvSpPr/>
          <p:nvPr/>
        </p:nvSpPr>
        <p:spPr>
          <a:xfrm>
            <a:off x="2692907"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0" name="Freeform 3"/>
          <p:cNvSpPr/>
          <p:nvPr/>
        </p:nvSpPr>
        <p:spPr>
          <a:xfrm>
            <a:off x="2750820" y="3173476"/>
            <a:ext cx="110870" cy="20320"/>
          </a:xfrm>
          <a:custGeom>
            <a:avLst/>
            <a:gdLst>
              <a:gd name="connsiteX0" fmla="*/ 6350 w 110870"/>
              <a:gd name="connsiteY0" fmla="*/ 6350 h 20320"/>
              <a:gd name="connsiteX1" fmla="*/ 104520 w 110870"/>
              <a:gd name="connsiteY1" fmla="*/ 6350 h 20320"/>
              <a:gd name="connsiteX2" fmla="*/ 104520 w 110870"/>
              <a:gd name="connsiteY2" fmla="*/ 13969 h 20320"/>
              <a:gd name="connsiteX3" fmla="*/ 6350 w 110870"/>
              <a:gd name="connsiteY3" fmla="*/ 13969 h 20320"/>
              <a:gd name="connsiteX4" fmla="*/ 6350 w 11087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0320">
                <a:moveTo>
                  <a:pt x="6350" y="6350"/>
                </a:moveTo>
                <a:lnTo>
                  <a:pt x="104520" y="6350"/>
                </a:lnTo>
                <a:lnTo>
                  <a:pt x="10452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1" name="Freeform 3"/>
          <p:cNvSpPr/>
          <p:nvPr/>
        </p:nvSpPr>
        <p:spPr>
          <a:xfrm>
            <a:off x="2891154"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2" name="Freeform 3"/>
          <p:cNvSpPr/>
          <p:nvPr/>
        </p:nvSpPr>
        <p:spPr>
          <a:xfrm>
            <a:off x="2949067" y="3173476"/>
            <a:ext cx="19685" cy="20320"/>
          </a:xfrm>
          <a:custGeom>
            <a:avLst/>
            <a:gdLst>
              <a:gd name="connsiteX0" fmla="*/ 6350 w 19685"/>
              <a:gd name="connsiteY0" fmla="*/ 6350 h 20320"/>
              <a:gd name="connsiteX1" fmla="*/ 13334 w 19685"/>
              <a:gd name="connsiteY1" fmla="*/ 6350 h 20320"/>
              <a:gd name="connsiteX2" fmla="*/ 13334 w 19685"/>
              <a:gd name="connsiteY2" fmla="*/ 13969 h 20320"/>
              <a:gd name="connsiteX3" fmla="*/ 6350 w 19685"/>
              <a:gd name="connsiteY3" fmla="*/ 13969 h 20320"/>
              <a:gd name="connsiteX4" fmla="*/ 6350 w 1968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3" name="Freeform 3"/>
          <p:cNvSpPr/>
          <p:nvPr/>
        </p:nvSpPr>
        <p:spPr>
          <a:xfrm>
            <a:off x="2998089"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4" name="Freeform 3"/>
          <p:cNvSpPr/>
          <p:nvPr/>
        </p:nvSpPr>
        <p:spPr>
          <a:xfrm>
            <a:off x="3145535"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5" name="Freeform 3"/>
          <p:cNvSpPr/>
          <p:nvPr/>
        </p:nvSpPr>
        <p:spPr>
          <a:xfrm>
            <a:off x="3194685"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 name="Freeform 3"/>
          <p:cNvSpPr/>
          <p:nvPr/>
        </p:nvSpPr>
        <p:spPr>
          <a:xfrm>
            <a:off x="3245484"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Freeform 3"/>
          <p:cNvSpPr/>
          <p:nvPr/>
        </p:nvSpPr>
        <p:spPr>
          <a:xfrm>
            <a:off x="339293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8" name="Freeform 3"/>
          <p:cNvSpPr/>
          <p:nvPr/>
        </p:nvSpPr>
        <p:spPr>
          <a:xfrm>
            <a:off x="3450844"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Freeform 3"/>
          <p:cNvSpPr/>
          <p:nvPr/>
        </p:nvSpPr>
        <p:spPr>
          <a:xfrm>
            <a:off x="3499865"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0" name="Freeform 3"/>
          <p:cNvSpPr/>
          <p:nvPr/>
        </p:nvSpPr>
        <p:spPr>
          <a:xfrm>
            <a:off x="3649090"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Freeform 3"/>
          <p:cNvSpPr/>
          <p:nvPr/>
        </p:nvSpPr>
        <p:spPr>
          <a:xfrm>
            <a:off x="369824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Freeform 3"/>
          <p:cNvSpPr/>
          <p:nvPr/>
        </p:nvSpPr>
        <p:spPr>
          <a:xfrm>
            <a:off x="3747261"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Freeform 3"/>
          <p:cNvSpPr/>
          <p:nvPr/>
        </p:nvSpPr>
        <p:spPr>
          <a:xfrm>
            <a:off x="3896486"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4" name="Freeform 3"/>
          <p:cNvSpPr/>
          <p:nvPr/>
        </p:nvSpPr>
        <p:spPr>
          <a:xfrm>
            <a:off x="3945509"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5" name="Freeform 3"/>
          <p:cNvSpPr/>
          <p:nvPr/>
        </p:nvSpPr>
        <p:spPr>
          <a:xfrm>
            <a:off x="4003421"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6" name="Freeform 3"/>
          <p:cNvSpPr/>
          <p:nvPr/>
        </p:nvSpPr>
        <p:spPr>
          <a:xfrm>
            <a:off x="4143755"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7" name="Freeform 3"/>
          <p:cNvSpPr/>
          <p:nvPr/>
        </p:nvSpPr>
        <p:spPr>
          <a:xfrm>
            <a:off x="4201667" y="3173476"/>
            <a:ext cx="19811" cy="20320"/>
          </a:xfrm>
          <a:custGeom>
            <a:avLst/>
            <a:gdLst>
              <a:gd name="connsiteX0" fmla="*/ 6350 w 19811"/>
              <a:gd name="connsiteY0" fmla="*/ 6350 h 20320"/>
              <a:gd name="connsiteX1" fmla="*/ 13461 w 19811"/>
              <a:gd name="connsiteY1" fmla="*/ 6350 h 20320"/>
              <a:gd name="connsiteX2" fmla="*/ 13461 w 19811"/>
              <a:gd name="connsiteY2" fmla="*/ 13969 h 20320"/>
              <a:gd name="connsiteX3" fmla="*/ 6350 w 19811"/>
              <a:gd name="connsiteY3" fmla="*/ 13969 h 20320"/>
              <a:gd name="connsiteX4" fmla="*/ 6350 w 1981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11" h="20320">
                <a:moveTo>
                  <a:pt x="6350" y="6350"/>
                </a:moveTo>
                <a:lnTo>
                  <a:pt x="13461" y="6350"/>
                </a:lnTo>
                <a:lnTo>
                  <a:pt x="1346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8" name="Freeform 3"/>
          <p:cNvSpPr/>
          <p:nvPr/>
        </p:nvSpPr>
        <p:spPr>
          <a:xfrm>
            <a:off x="4250816"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9" name="Freeform 3"/>
          <p:cNvSpPr/>
          <p:nvPr/>
        </p:nvSpPr>
        <p:spPr>
          <a:xfrm>
            <a:off x="4398264"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0" name="Freeform 3"/>
          <p:cNvSpPr/>
          <p:nvPr/>
        </p:nvSpPr>
        <p:spPr>
          <a:xfrm>
            <a:off x="4447285" y="3173476"/>
            <a:ext cx="30353" cy="20320"/>
          </a:xfrm>
          <a:custGeom>
            <a:avLst/>
            <a:gdLst>
              <a:gd name="connsiteX0" fmla="*/ 6350 w 30353"/>
              <a:gd name="connsiteY0" fmla="*/ 6350 h 20320"/>
              <a:gd name="connsiteX1" fmla="*/ 24003 w 30353"/>
              <a:gd name="connsiteY1" fmla="*/ 6350 h 20320"/>
              <a:gd name="connsiteX2" fmla="*/ 24003 w 30353"/>
              <a:gd name="connsiteY2" fmla="*/ 13969 h 20320"/>
              <a:gd name="connsiteX3" fmla="*/ 6350 w 30353"/>
              <a:gd name="connsiteY3" fmla="*/ 13969 h 20320"/>
              <a:gd name="connsiteX4" fmla="*/ 6350 w 3035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0320">
                <a:moveTo>
                  <a:pt x="6350" y="6350"/>
                </a:moveTo>
                <a:lnTo>
                  <a:pt x="24003" y="6350"/>
                </a:lnTo>
                <a:lnTo>
                  <a:pt x="2400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1" name="Freeform 3"/>
          <p:cNvSpPr/>
          <p:nvPr/>
        </p:nvSpPr>
        <p:spPr>
          <a:xfrm>
            <a:off x="4505197"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2" name="Freeform 3"/>
          <p:cNvSpPr/>
          <p:nvPr/>
        </p:nvSpPr>
        <p:spPr>
          <a:xfrm>
            <a:off x="4645533" y="3173476"/>
            <a:ext cx="30353" cy="20320"/>
          </a:xfrm>
          <a:custGeom>
            <a:avLst/>
            <a:gdLst>
              <a:gd name="connsiteX0" fmla="*/ 6350 w 30353"/>
              <a:gd name="connsiteY0" fmla="*/ 6350 h 20320"/>
              <a:gd name="connsiteX1" fmla="*/ 24002 w 30353"/>
              <a:gd name="connsiteY1" fmla="*/ 6350 h 20320"/>
              <a:gd name="connsiteX2" fmla="*/ 24002 w 30353"/>
              <a:gd name="connsiteY2" fmla="*/ 13969 h 20320"/>
              <a:gd name="connsiteX3" fmla="*/ 6350 w 30353"/>
              <a:gd name="connsiteY3" fmla="*/ 13969 h 20320"/>
              <a:gd name="connsiteX4" fmla="*/ 6350 w 3035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0320">
                <a:moveTo>
                  <a:pt x="6350" y="6350"/>
                </a:moveTo>
                <a:lnTo>
                  <a:pt x="24002" y="6350"/>
                </a:lnTo>
                <a:lnTo>
                  <a:pt x="24002"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3" name="Freeform 3"/>
          <p:cNvSpPr/>
          <p:nvPr/>
        </p:nvSpPr>
        <p:spPr>
          <a:xfrm>
            <a:off x="4703445"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4" name="Freeform 3"/>
          <p:cNvSpPr/>
          <p:nvPr/>
        </p:nvSpPr>
        <p:spPr>
          <a:xfrm>
            <a:off x="4752594"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5" name="Freeform 3"/>
          <p:cNvSpPr/>
          <p:nvPr/>
        </p:nvSpPr>
        <p:spPr>
          <a:xfrm>
            <a:off x="4901691"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6" name="Freeform 3"/>
          <p:cNvSpPr/>
          <p:nvPr/>
        </p:nvSpPr>
        <p:spPr>
          <a:xfrm>
            <a:off x="4950840"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7" name="Freeform 3"/>
          <p:cNvSpPr/>
          <p:nvPr/>
        </p:nvSpPr>
        <p:spPr>
          <a:xfrm>
            <a:off x="5008753" y="3173476"/>
            <a:ext cx="110997" cy="20320"/>
          </a:xfrm>
          <a:custGeom>
            <a:avLst/>
            <a:gdLst>
              <a:gd name="connsiteX0" fmla="*/ 6350 w 110997"/>
              <a:gd name="connsiteY0" fmla="*/ 6350 h 20320"/>
              <a:gd name="connsiteX1" fmla="*/ 104647 w 110997"/>
              <a:gd name="connsiteY1" fmla="*/ 6350 h 20320"/>
              <a:gd name="connsiteX2" fmla="*/ 104647 w 110997"/>
              <a:gd name="connsiteY2" fmla="*/ 13969 h 20320"/>
              <a:gd name="connsiteX3" fmla="*/ 6350 w 110997"/>
              <a:gd name="connsiteY3" fmla="*/ 13969 h 20320"/>
              <a:gd name="connsiteX4" fmla="*/ 6350 w 11099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97" h="20320">
                <a:moveTo>
                  <a:pt x="6350" y="6350"/>
                </a:moveTo>
                <a:lnTo>
                  <a:pt x="104647" y="6350"/>
                </a:lnTo>
                <a:lnTo>
                  <a:pt x="10464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8" name="Freeform 3"/>
          <p:cNvSpPr/>
          <p:nvPr/>
        </p:nvSpPr>
        <p:spPr>
          <a:xfrm>
            <a:off x="5149088" y="3173476"/>
            <a:ext cx="28575" cy="20320"/>
          </a:xfrm>
          <a:custGeom>
            <a:avLst/>
            <a:gdLst>
              <a:gd name="connsiteX0" fmla="*/ 6350 w 28575"/>
              <a:gd name="connsiteY0" fmla="*/ 6350 h 20320"/>
              <a:gd name="connsiteX1" fmla="*/ 22225 w 28575"/>
              <a:gd name="connsiteY1" fmla="*/ 6350 h 20320"/>
              <a:gd name="connsiteX2" fmla="*/ 22225 w 28575"/>
              <a:gd name="connsiteY2" fmla="*/ 13969 h 20320"/>
              <a:gd name="connsiteX3" fmla="*/ 6350 w 28575"/>
              <a:gd name="connsiteY3" fmla="*/ 13969 h 20320"/>
              <a:gd name="connsiteX4" fmla="*/ 6350 w 28575"/>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0320">
                <a:moveTo>
                  <a:pt x="6350" y="6350"/>
                </a:moveTo>
                <a:lnTo>
                  <a:pt x="22225" y="6350"/>
                </a:lnTo>
                <a:lnTo>
                  <a:pt x="2222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9" name="Freeform 3"/>
          <p:cNvSpPr/>
          <p:nvPr/>
        </p:nvSpPr>
        <p:spPr>
          <a:xfrm>
            <a:off x="5207000" y="3173476"/>
            <a:ext cx="19684" cy="20320"/>
          </a:xfrm>
          <a:custGeom>
            <a:avLst/>
            <a:gdLst>
              <a:gd name="connsiteX0" fmla="*/ 6350 w 19684"/>
              <a:gd name="connsiteY0" fmla="*/ 6350 h 20320"/>
              <a:gd name="connsiteX1" fmla="*/ 13334 w 19684"/>
              <a:gd name="connsiteY1" fmla="*/ 6350 h 20320"/>
              <a:gd name="connsiteX2" fmla="*/ 13334 w 19684"/>
              <a:gd name="connsiteY2" fmla="*/ 13969 h 20320"/>
              <a:gd name="connsiteX3" fmla="*/ 6350 w 19684"/>
              <a:gd name="connsiteY3" fmla="*/ 13969 h 20320"/>
              <a:gd name="connsiteX4" fmla="*/ 6350 w 1968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0" name="Freeform 3"/>
          <p:cNvSpPr/>
          <p:nvPr/>
        </p:nvSpPr>
        <p:spPr>
          <a:xfrm>
            <a:off x="5256148"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1" name="Freeform 3"/>
          <p:cNvSpPr/>
          <p:nvPr/>
        </p:nvSpPr>
        <p:spPr>
          <a:xfrm>
            <a:off x="5403469"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2" name="Freeform 3"/>
          <p:cNvSpPr/>
          <p:nvPr/>
        </p:nvSpPr>
        <p:spPr>
          <a:xfrm>
            <a:off x="5454396"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3" name="Freeform 3"/>
          <p:cNvSpPr/>
          <p:nvPr/>
        </p:nvSpPr>
        <p:spPr>
          <a:xfrm>
            <a:off x="5503545"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4" name="Freeform 3"/>
          <p:cNvSpPr/>
          <p:nvPr/>
        </p:nvSpPr>
        <p:spPr>
          <a:xfrm>
            <a:off x="5650865"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5" name="Freeform 3"/>
          <p:cNvSpPr/>
          <p:nvPr/>
        </p:nvSpPr>
        <p:spPr>
          <a:xfrm>
            <a:off x="5708777"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6" name="Freeform 3"/>
          <p:cNvSpPr/>
          <p:nvPr/>
        </p:nvSpPr>
        <p:spPr>
          <a:xfrm>
            <a:off x="5757926"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7" name="Freeform 3"/>
          <p:cNvSpPr/>
          <p:nvPr/>
        </p:nvSpPr>
        <p:spPr>
          <a:xfrm>
            <a:off x="5907023"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8" name="Freeform 3"/>
          <p:cNvSpPr/>
          <p:nvPr/>
        </p:nvSpPr>
        <p:spPr>
          <a:xfrm>
            <a:off x="595617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9" name="Freeform 3"/>
          <p:cNvSpPr/>
          <p:nvPr/>
        </p:nvSpPr>
        <p:spPr>
          <a:xfrm>
            <a:off x="6005321" y="3173476"/>
            <a:ext cx="119761" cy="20320"/>
          </a:xfrm>
          <a:custGeom>
            <a:avLst/>
            <a:gdLst>
              <a:gd name="connsiteX0" fmla="*/ 6350 w 119761"/>
              <a:gd name="connsiteY0" fmla="*/ 6350 h 20320"/>
              <a:gd name="connsiteX1" fmla="*/ 113411 w 119761"/>
              <a:gd name="connsiteY1" fmla="*/ 6350 h 20320"/>
              <a:gd name="connsiteX2" fmla="*/ 113411 w 119761"/>
              <a:gd name="connsiteY2" fmla="*/ 13969 h 20320"/>
              <a:gd name="connsiteX3" fmla="*/ 6350 w 119761"/>
              <a:gd name="connsiteY3" fmla="*/ 13969 h 20320"/>
              <a:gd name="connsiteX4" fmla="*/ 6350 w 11976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0320">
                <a:moveTo>
                  <a:pt x="6350" y="6350"/>
                </a:moveTo>
                <a:lnTo>
                  <a:pt x="113411" y="6350"/>
                </a:lnTo>
                <a:lnTo>
                  <a:pt x="11341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0" name="Freeform 3"/>
          <p:cNvSpPr/>
          <p:nvPr/>
        </p:nvSpPr>
        <p:spPr>
          <a:xfrm>
            <a:off x="615442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1" name="Freeform 3"/>
          <p:cNvSpPr/>
          <p:nvPr/>
        </p:nvSpPr>
        <p:spPr>
          <a:xfrm>
            <a:off x="6203569"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2" name="Freeform 3"/>
          <p:cNvSpPr/>
          <p:nvPr/>
        </p:nvSpPr>
        <p:spPr>
          <a:xfrm>
            <a:off x="6261480"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3" name="Freeform 3"/>
          <p:cNvSpPr/>
          <p:nvPr/>
        </p:nvSpPr>
        <p:spPr>
          <a:xfrm>
            <a:off x="6401815" y="3173476"/>
            <a:ext cx="28448" cy="20320"/>
          </a:xfrm>
          <a:custGeom>
            <a:avLst/>
            <a:gdLst>
              <a:gd name="connsiteX0" fmla="*/ 6350 w 28448"/>
              <a:gd name="connsiteY0" fmla="*/ 6350 h 20320"/>
              <a:gd name="connsiteX1" fmla="*/ 22098 w 28448"/>
              <a:gd name="connsiteY1" fmla="*/ 6350 h 20320"/>
              <a:gd name="connsiteX2" fmla="*/ 22098 w 28448"/>
              <a:gd name="connsiteY2" fmla="*/ 13969 h 20320"/>
              <a:gd name="connsiteX3" fmla="*/ 6350 w 28448"/>
              <a:gd name="connsiteY3" fmla="*/ 13969 h 20320"/>
              <a:gd name="connsiteX4" fmla="*/ 6350 w 28448"/>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0320">
                <a:moveTo>
                  <a:pt x="6350" y="6350"/>
                </a:moveTo>
                <a:lnTo>
                  <a:pt x="22098" y="6350"/>
                </a:lnTo>
                <a:lnTo>
                  <a:pt x="22098"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4" name="Freeform 3"/>
          <p:cNvSpPr/>
          <p:nvPr/>
        </p:nvSpPr>
        <p:spPr>
          <a:xfrm>
            <a:off x="6459728" y="3173476"/>
            <a:ext cx="19684" cy="20320"/>
          </a:xfrm>
          <a:custGeom>
            <a:avLst/>
            <a:gdLst>
              <a:gd name="connsiteX0" fmla="*/ 6350 w 19684"/>
              <a:gd name="connsiteY0" fmla="*/ 6350 h 20320"/>
              <a:gd name="connsiteX1" fmla="*/ 13334 w 19684"/>
              <a:gd name="connsiteY1" fmla="*/ 6350 h 20320"/>
              <a:gd name="connsiteX2" fmla="*/ 13334 w 19684"/>
              <a:gd name="connsiteY2" fmla="*/ 13969 h 20320"/>
              <a:gd name="connsiteX3" fmla="*/ 6350 w 19684"/>
              <a:gd name="connsiteY3" fmla="*/ 13969 h 20320"/>
              <a:gd name="connsiteX4" fmla="*/ 6350 w 1968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5" name="Freeform 3"/>
          <p:cNvSpPr/>
          <p:nvPr/>
        </p:nvSpPr>
        <p:spPr>
          <a:xfrm>
            <a:off x="6508877"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6" name="Freeform 3"/>
          <p:cNvSpPr/>
          <p:nvPr/>
        </p:nvSpPr>
        <p:spPr>
          <a:xfrm>
            <a:off x="6656196"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7" name="Freeform 3"/>
          <p:cNvSpPr/>
          <p:nvPr/>
        </p:nvSpPr>
        <p:spPr>
          <a:xfrm>
            <a:off x="6707123"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8" name="Freeform 3"/>
          <p:cNvSpPr/>
          <p:nvPr/>
        </p:nvSpPr>
        <p:spPr>
          <a:xfrm>
            <a:off x="6763257" y="3173476"/>
            <a:ext cx="121411" cy="20320"/>
          </a:xfrm>
          <a:custGeom>
            <a:avLst/>
            <a:gdLst>
              <a:gd name="connsiteX0" fmla="*/ 6350 w 121411"/>
              <a:gd name="connsiteY0" fmla="*/ 6350 h 20320"/>
              <a:gd name="connsiteX1" fmla="*/ 115061 w 121411"/>
              <a:gd name="connsiteY1" fmla="*/ 6350 h 20320"/>
              <a:gd name="connsiteX2" fmla="*/ 115061 w 121411"/>
              <a:gd name="connsiteY2" fmla="*/ 13969 h 20320"/>
              <a:gd name="connsiteX3" fmla="*/ 6350 w 121411"/>
              <a:gd name="connsiteY3" fmla="*/ 13969 h 20320"/>
              <a:gd name="connsiteX4" fmla="*/ 6350 w 12141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411" h="20320">
                <a:moveTo>
                  <a:pt x="6350" y="6350"/>
                </a:moveTo>
                <a:lnTo>
                  <a:pt x="115061" y="6350"/>
                </a:lnTo>
                <a:lnTo>
                  <a:pt x="11506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9" name="Freeform 3"/>
          <p:cNvSpPr/>
          <p:nvPr/>
        </p:nvSpPr>
        <p:spPr>
          <a:xfrm>
            <a:off x="6903593" y="3173476"/>
            <a:ext cx="30226" cy="20320"/>
          </a:xfrm>
          <a:custGeom>
            <a:avLst/>
            <a:gdLst>
              <a:gd name="connsiteX0" fmla="*/ 6350 w 30226"/>
              <a:gd name="connsiteY0" fmla="*/ 6350 h 20320"/>
              <a:gd name="connsiteX1" fmla="*/ 23875 w 30226"/>
              <a:gd name="connsiteY1" fmla="*/ 6350 h 20320"/>
              <a:gd name="connsiteX2" fmla="*/ 23875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5" y="6350"/>
                </a:lnTo>
                <a:lnTo>
                  <a:pt x="23875"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0" name="Freeform 3"/>
          <p:cNvSpPr/>
          <p:nvPr/>
        </p:nvSpPr>
        <p:spPr>
          <a:xfrm>
            <a:off x="6961505"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1" name="Freeform 3"/>
          <p:cNvSpPr/>
          <p:nvPr/>
        </p:nvSpPr>
        <p:spPr>
          <a:xfrm>
            <a:off x="7010654" y="3173476"/>
            <a:ext cx="119633" cy="20320"/>
          </a:xfrm>
          <a:custGeom>
            <a:avLst/>
            <a:gdLst>
              <a:gd name="connsiteX0" fmla="*/ 6350 w 119633"/>
              <a:gd name="connsiteY0" fmla="*/ 6350 h 20320"/>
              <a:gd name="connsiteX1" fmla="*/ 113283 w 119633"/>
              <a:gd name="connsiteY1" fmla="*/ 6350 h 20320"/>
              <a:gd name="connsiteX2" fmla="*/ 113283 w 119633"/>
              <a:gd name="connsiteY2" fmla="*/ 13969 h 20320"/>
              <a:gd name="connsiteX3" fmla="*/ 6350 w 119633"/>
              <a:gd name="connsiteY3" fmla="*/ 13969 h 20320"/>
              <a:gd name="connsiteX4" fmla="*/ 6350 w 11963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0320">
                <a:moveTo>
                  <a:pt x="6350" y="6350"/>
                </a:moveTo>
                <a:lnTo>
                  <a:pt x="113283" y="6350"/>
                </a:lnTo>
                <a:lnTo>
                  <a:pt x="11328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2" name="Freeform 3"/>
          <p:cNvSpPr/>
          <p:nvPr/>
        </p:nvSpPr>
        <p:spPr>
          <a:xfrm>
            <a:off x="7159752"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3" name="Freeform 3"/>
          <p:cNvSpPr/>
          <p:nvPr/>
        </p:nvSpPr>
        <p:spPr>
          <a:xfrm>
            <a:off x="7208901"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4" name="Freeform 3"/>
          <p:cNvSpPr/>
          <p:nvPr/>
        </p:nvSpPr>
        <p:spPr>
          <a:xfrm>
            <a:off x="7266813" y="3173476"/>
            <a:ext cx="110870" cy="20320"/>
          </a:xfrm>
          <a:custGeom>
            <a:avLst/>
            <a:gdLst>
              <a:gd name="connsiteX0" fmla="*/ 6350 w 110870"/>
              <a:gd name="connsiteY0" fmla="*/ 6350 h 20320"/>
              <a:gd name="connsiteX1" fmla="*/ 104520 w 110870"/>
              <a:gd name="connsiteY1" fmla="*/ 6350 h 20320"/>
              <a:gd name="connsiteX2" fmla="*/ 104520 w 110870"/>
              <a:gd name="connsiteY2" fmla="*/ 13969 h 20320"/>
              <a:gd name="connsiteX3" fmla="*/ 6350 w 110870"/>
              <a:gd name="connsiteY3" fmla="*/ 13969 h 20320"/>
              <a:gd name="connsiteX4" fmla="*/ 6350 w 11087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0320">
                <a:moveTo>
                  <a:pt x="6350" y="6350"/>
                </a:moveTo>
                <a:lnTo>
                  <a:pt x="104520" y="6350"/>
                </a:lnTo>
                <a:lnTo>
                  <a:pt x="10452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5" name="Freeform 3"/>
          <p:cNvSpPr/>
          <p:nvPr/>
        </p:nvSpPr>
        <p:spPr>
          <a:xfrm>
            <a:off x="7407147"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6" name="Freeform 3"/>
          <p:cNvSpPr/>
          <p:nvPr/>
        </p:nvSpPr>
        <p:spPr>
          <a:xfrm>
            <a:off x="7465059" y="3173476"/>
            <a:ext cx="19684" cy="20320"/>
          </a:xfrm>
          <a:custGeom>
            <a:avLst/>
            <a:gdLst>
              <a:gd name="connsiteX0" fmla="*/ 6350 w 19684"/>
              <a:gd name="connsiteY0" fmla="*/ 6350 h 20320"/>
              <a:gd name="connsiteX1" fmla="*/ 13334 w 19684"/>
              <a:gd name="connsiteY1" fmla="*/ 6350 h 20320"/>
              <a:gd name="connsiteX2" fmla="*/ 13334 w 19684"/>
              <a:gd name="connsiteY2" fmla="*/ 13969 h 20320"/>
              <a:gd name="connsiteX3" fmla="*/ 6350 w 19684"/>
              <a:gd name="connsiteY3" fmla="*/ 13969 h 20320"/>
              <a:gd name="connsiteX4" fmla="*/ 6350 w 1968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0320">
                <a:moveTo>
                  <a:pt x="6350" y="6350"/>
                </a:moveTo>
                <a:lnTo>
                  <a:pt x="13334" y="6350"/>
                </a:lnTo>
                <a:lnTo>
                  <a:pt x="1333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7" name="Freeform 3"/>
          <p:cNvSpPr/>
          <p:nvPr/>
        </p:nvSpPr>
        <p:spPr>
          <a:xfrm>
            <a:off x="7514208" y="3173476"/>
            <a:ext cx="119634" cy="20320"/>
          </a:xfrm>
          <a:custGeom>
            <a:avLst/>
            <a:gdLst>
              <a:gd name="connsiteX0" fmla="*/ 6350 w 119634"/>
              <a:gd name="connsiteY0" fmla="*/ 6350 h 20320"/>
              <a:gd name="connsiteX1" fmla="*/ 113284 w 119634"/>
              <a:gd name="connsiteY1" fmla="*/ 6350 h 20320"/>
              <a:gd name="connsiteX2" fmla="*/ 113284 w 119634"/>
              <a:gd name="connsiteY2" fmla="*/ 13969 h 20320"/>
              <a:gd name="connsiteX3" fmla="*/ 6350 w 119634"/>
              <a:gd name="connsiteY3" fmla="*/ 13969 h 20320"/>
              <a:gd name="connsiteX4" fmla="*/ 6350 w 119634"/>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0320">
                <a:moveTo>
                  <a:pt x="6350" y="6350"/>
                </a:moveTo>
                <a:lnTo>
                  <a:pt x="113284" y="6350"/>
                </a:lnTo>
                <a:lnTo>
                  <a:pt x="113284"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8" name="Freeform 3"/>
          <p:cNvSpPr/>
          <p:nvPr/>
        </p:nvSpPr>
        <p:spPr>
          <a:xfrm>
            <a:off x="7661529"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9" name="Freeform 3"/>
          <p:cNvSpPr/>
          <p:nvPr/>
        </p:nvSpPr>
        <p:spPr>
          <a:xfrm>
            <a:off x="7712456"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0" name="Freeform 3"/>
          <p:cNvSpPr/>
          <p:nvPr/>
        </p:nvSpPr>
        <p:spPr>
          <a:xfrm>
            <a:off x="7761478"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1" name="Freeform 3"/>
          <p:cNvSpPr/>
          <p:nvPr/>
        </p:nvSpPr>
        <p:spPr>
          <a:xfrm>
            <a:off x="7908925"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2" name="Freeform 3"/>
          <p:cNvSpPr/>
          <p:nvPr/>
        </p:nvSpPr>
        <p:spPr>
          <a:xfrm>
            <a:off x="7966836"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3" name="Freeform 3"/>
          <p:cNvSpPr/>
          <p:nvPr/>
        </p:nvSpPr>
        <p:spPr>
          <a:xfrm>
            <a:off x="8015985" y="3173476"/>
            <a:ext cx="121411" cy="20320"/>
          </a:xfrm>
          <a:custGeom>
            <a:avLst/>
            <a:gdLst>
              <a:gd name="connsiteX0" fmla="*/ 6350 w 121411"/>
              <a:gd name="connsiteY0" fmla="*/ 6350 h 20320"/>
              <a:gd name="connsiteX1" fmla="*/ 115061 w 121411"/>
              <a:gd name="connsiteY1" fmla="*/ 6350 h 20320"/>
              <a:gd name="connsiteX2" fmla="*/ 115061 w 121411"/>
              <a:gd name="connsiteY2" fmla="*/ 13969 h 20320"/>
              <a:gd name="connsiteX3" fmla="*/ 6350 w 121411"/>
              <a:gd name="connsiteY3" fmla="*/ 13969 h 20320"/>
              <a:gd name="connsiteX4" fmla="*/ 6350 w 121411"/>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411" h="20320">
                <a:moveTo>
                  <a:pt x="6350" y="6350"/>
                </a:moveTo>
                <a:lnTo>
                  <a:pt x="115061" y="6350"/>
                </a:lnTo>
                <a:lnTo>
                  <a:pt x="115061"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4" name="Freeform 3"/>
          <p:cNvSpPr/>
          <p:nvPr/>
        </p:nvSpPr>
        <p:spPr>
          <a:xfrm>
            <a:off x="8165083" y="3173476"/>
            <a:ext cx="21463" cy="20320"/>
          </a:xfrm>
          <a:custGeom>
            <a:avLst/>
            <a:gdLst>
              <a:gd name="connsiteX0" fmla="*/ 6350 w 21463"/>
              <a:gd name="connsiteY0" fmla="*/ 6350 h 20320"/>
              <a:gd name="connsiteX1" fmla="*/ 15113 w 21463"/>
              <a:gd name="connsiteY1" fmla="*/ 6350 h 20320"/>
              <a:gd name="connsiteX2" fmla="*/ 15113 w 21463"/>
              <a:gd name="connsiteY2" fmla="*/ 13969 h 20320"/>
              <a:gd name="connsiteX3" fmla="*/ 6350 w 21463"/>
              <a:gd name="connsiteY3" fmla="*/ 13969 h 20320"/>
              <a:gd name="connsiteX4" fmla="*/ 6350 w 21463"/>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0320">
                <a:moveTo>
                  <a:pt x="6350" y="6350"/>
                </a:moveTo>
                <a:lnTo>
                  <a:pt x="15113" y="6350"/>
                </a:lnTo>
                <a:lnTo>
                  <a:pt x="15113"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5" name="Freeform 3"/>
          <p:cNvSpPr/>
          <p:nvPr/>
        </p:nvSpPr>
        <p:spPr>
          <a:xfrm>
            <a:off x="8214232" y="3173476"/>
            <a:ext cx="30226" cy="20320"/>
          </a:xfrm>
          <a:custGeom>
            <a:avLst/>
            <a:gdLst>
              <a:gd name="connsiteX0" fmla="*/ 6350 w 30226"/>
              <a:gd name="connsiteY0" fmla="*/ 6350 h 20320"/>
              <a:gd name="connsiteX1" fmla="*/ 23876 w 30226"/>
              <a:gd name="connsiteY1" fmla="*/ 6350 h 20320"/>
              <a:gd name="connsiteX2" fmla="*/ 23876 w 30226"/>
              <a:gd name="connsiteY2" fmla="*/ 13969 h 20320"/>
              <a:gd name="connsiteX3" fmla="*/ 6350 w 30226"/>
              <a:gd name="connsiteY3" fmla="*/ 13969 h 20320"/>
              <a:gd name="connsiteX4" fmla="*/ 6350 w 30226"/>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0320">
                <a:moveTo>
                  <a:pt x="6350" y="6350"/>
                </a:moveTo>
                <a:lnTo>
                  <a:pt x="23876" y="6350"/>
                </a:lnTo>
                <a:lnTo>
                  <a:pt x="23876"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6" name="Freeform 3"/>
          <p:cNvSpPr/>
          <p:nvPr/>
        </p:nvSpPr>
        <p:spPr>
          <a:xfrm>
            <a:off x="8263255" y="3173476"/>
            <a:ext cx="119760" cy="20320"/>
          </a:xfrm>
          <a:custGeom>
            <a:avLst/>
            <a:gdLst>
              <a:gd name="connsiteX0" fmla="*/ 6350 w 119760"/>
              <a:gd name="connsiteY0" fmla="*/ 6350 h 20320"/>
              <a:gd name="connsiteX1" fmla="*/ 113410 w 119760"/>
              <a:gd name="connsiteY1" fmla="*/ 6350 h 20320"/>
              <a:gd name="connsiteX2" fmla="*/ 113410 w 119760"/>
              <a:gd name="connsiteY2" fmla="*/ 13969 h 20320"/>
              <a:gd name="connsiteX3" fmla="*/ 6350 w 119760"/>
              <a:gd name="connsiteY3" fmla="*/ 13969 h 20320"/>
              <a:gd name="connsiteX4" fmla="*/ 6350 w 119760"/>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0320">
                <a:moveTo>
                  <a:pt x="6350" y="6350"/>
                </a:moveTo>
                <a:lnTo>
                  <a:pt x="113410" y="6350"/>
                </a:lnTo>
                <a:lnTo>
                  <a:pt x="113410"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7" name="Freeform 3"/>
          <p:cNvSpPr/>
          <p:nvPr/>
        </p:nvSpPr>
        <p:spPr>
          <a:xfrm>
            <a:off x="8412480" y="3173476"/>
            <a:ext cx="28447" cy="20320"/>
          </a:xfrm>
          <a:custGeom>
            <a:avLst/>
            <a:gdLst>
              <a:gd name="connsiteX0" fmla="*/ 6350 w 28447"/>
              <a:gd name="connsiteY0" fmla="*/ 6350 h 20320"/>
              <a:gd name="connsiteX1" fmla="*/ 22097 w 28447"/>
              <a:gd name="connsiteY1" fmla="*/ 6350 h 20320"/>
              <a:gd name="connsiteX2" fmla="*/ 22097 w 28447"/>
              <a:gd name="connsiteY2" fmla="*/ 13969 h 20320"/>
              <a:gd name="connsiteX3" fmla="*/ 6350 w 28447"/>
              <a:gd name="connsiteY3" fmla="*/ 13969 h 20320"/>
              <a:gd name="connsiteX4" fmla="*/ 6350 w 28447"/>
              <a:gd name="connsiteY4" fmla="*/ 6350 h 203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0320">
                <a:moveTo>
                  <a:pt x="6350" y="6350"/>
                </a:moveTo>
                <a:lnTo>
                  <a:pt x="22097" y="6350"/>
                </a:lnTo>
                <a:lnTo>
                  <a:pt x="22097" y="13969"/>
                </a:lnTo>
                <a:lnTo>
                  <a:pt x="6350" y="13969"/>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8" name="Freeform 3"/>
          <p:cNvSpPr/>
          <p:nvPr/>
        </p:nvSpPr>
        <p:spPr>
          <a:xfrm>
            <a:off x="499109" y="5104638"/>
            <a:ext cx="98247" cy="15240"/>
          </a:xfrm>
          <a:custGeom>
            <a:avLst/>
            <a:gdLst>
              <a:gd name="connsiteX0" fmla="*/ 0 w 98247"/>
              <a:gd name="connsiteY0" fmla="*/ 7620 h 15240"/>
              <a:gd name="connsiteX1" fmla="*/ 98247 w 98247"/>
              <a:gd name="connsiteY1" fmla="*/ 7620 h 15240"/>
            </a:gdLst>
            <a:ahLst/>
            <a:cxnLst>
              <a:cxn ang="0">
                <a:pos x="connsiteX0" y="connsiteY0"/>
              </a:cxn>
              <a:cxn ang="1">
                <a:pos x="connsiteX1" y="connsiteY1"/>
              </a:cxn>
            </a:cxnLst>
            <a:rect l="l" t="t" r="r" b="b"/>
            <a:pathLst>
              <a:path w="98247" h="15240">
                <a:moveTo>
                  <a:pt x="0" y="7620"/>
                </a:moveTo>
                <a:lnTo>
                  <a:pt x="98247"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89" name="Freeform 3"/>
          <p:cNvSpPr/>
          <p:nvPr/>
        </p:nvSpPr>
        <p:spPr>
          <a:xfrm>
            <a:off x="639470" y="5104638"/>
            <a:ext cx="15786" cy="15240"/>
          </a:xfrm>
          <a:custGeom>
            <a:avLst/>
            <a:gdLst>
              <a:gd name="connsiteX0" fmla="*/ 0 w 15786"/>
              <a:gd name="connsiteY0" fmla="*/ 0 h 15240"/>
              <a:gd name="connsiteX1" fmla="*/ 15786 w 15786"/>
              <a:gd name="connsiteY1" fmla="*/ 0 h 15240"/>
              <a:gd name="connsiteX2" fmla="*/ 15786 w 15786"/>
              <a:gd name="connsiteY2" fmla="*/ 15240 h 15240"/>
              <a:gd name="connsiteX3" fmla="*/ 0 w 15786"/>
              <a:gd name="connsiteY3" fmla="*/ 15240 h 15240"/>
              <a:gd name="connsiteX4" fmla="*/ 0 w 1578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15240">
                <a:moveTo>
                  <a:pt x="0" y="0"/>
                </a:moveTo>
                <a:lnTo>
                  <a:pt x="15786" y="0"/>
                </a:lnTo>
                <a:lnTo>
                  <a:pt x="1578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0" name="Freeform 3"/>
          <p:cNvSpPr/>
          <p:nvPr/>
        </p:nvSpPr>
        <p:spPr>
          <a:xfrm>
            <a:off x="695604" y="5104638"/>
            <a:ext cx="8775" cy="15240"/>
          </a:xfrm>
          <a:custGeom>
            <a:avLst/>
            <a:gdLst>
              <a:gd name="connsiteX0" fmla="*/ 0 w 8775"/>
              <a:gd name="connsiteY0" fmla="*/ 0 h 15240"/>
              <a:gd name="connsiteX1" fmla="*/ 8775 w 8775"/>
              <a:gd name="connsiteY1" fmla="*/ 0 h 15240"/>
              <a:gd name="connsiteX2" fmla="*/ 8775 w 8775"/>
              <a:gd name="connsiteY2" fmla="*/ 15240 h 15240"/>
              <a:gd name="connsiteX3" fmla="*/ 0 w 8775"/>
              <a:gd name="connsiteY3" fmla="*/ 15240 h 15240"/>
              <a:gd name="connsiteX4" fmla="*/ 0 w 87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15240">
                <a:moveTo>
                  <a:pt x="0" y="0"/>
                </a:moveTo>
                <a:lnTo>
                  <a:pt x="8775" y="0"/>
                </a:lnTo>
                <a:lnTo>
                  <a:pt x="87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1" name="Freeform 3"/>
          <p:cNvSpPr/>
          <p:nvPr/>
        </p:nvSpPr>
        <p:spPr>
          <a:xfrm>
            <a:off x="746493" y="5104638"/>
            <a:ext cx="107022" cy="15240"/>
          </a:xfrm>
          <a:custGeom>
            <a:avLst/>
            <a:gdLst>
              <a:gd name="connsiteX0" fmla="*/ 0 w 107022"/>
              <a:gd name="connsiteY0" fmla="*/ 7620 h 15240"/>
              <a:gd name="connsiteX1" fmla="*/ 107022 w 107022"/>
              <a:gd name="connsiteY1" fmla="*/ 7620 h 15240"/>
            </a:gdLst>
            <a:ahLst/>
            <a:cxnLst>
              <a:cxn ang="0">
                <a:pos x="connsiteX0" y="connsiteY0"/>
              </a:cxn>
              <a:cxn ang="1">
                <a:pos x="connsiteX1" y="connsiteY1"/>
              </a:cxn>
            </a:cxnLst>
            <a:rect l="l" t="t" r="r" b="b"/>
            <a:pathLst>
              <a:path w="107022" h="15240">
                <a:moveTo>
                  <a:pt x="0" y="7620"/>
                </a:moveTo>
                <a:lnTo>
                  <a:pt x="107022"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2" name="Freeform 3"/>
          <p:cNvSpPr/>
          <p:nvPr/>
        </p:nvSpPr>
        <p:spPr>
          <a:xfrm>
            <a:off x="893864" y="5104638"/>
            <a:ext cx="8775" cy="15240"/>
          </a:xfrm>
          <a:custGeom>
            <a:avLst/>
            <a:gdLst>
              <a:gd name="connsiteX0" fmla="*/ 0 w 8775"/>
              <a:gd name="connsiteY0" fmla="*/ 0 h 15240"/>
              <a:gd name="connsiteX1" fmla="*/ 8775 w 8775"/>
              <a:gd name="connsiteY1" fmla="*/ 0 h 15240"/>
              <a:gd name="connsiteX2" fmla="*/ 8775 w 8775"/>
              <a:gd name="connsiteY2" fmla="*/ 15240 h 15240"/>
              <a:gd name="connsiteX3" fmla="*/ 0 w 8775"/>
              <a:gd name="connsiteY3" fmla="*/ 15240 h 15240"/>
              <a:gd name="connsiteX4" fmla="*/ 0 w 87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75" h="15240">
                <a:moveTo>
                  <a:pt x="0" y="0"/>
                </a:moveTo>
                <a:lnTo>
                  <a:pt x="8775" y="0"/>
                </a:lnTo>
                <a:lnTo>
                  <a:pt x="87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3" name="Freeform 3"/>
          <p:cNvSpPr/>
          <p:nvPr/>
        </p:nvSpPr>
        <p:spPr>
          <a:xfrm>
            <a:off x="942987" y="5104638"/>
            <a:ext cx="17551" cy="15240"/>
          </a:xfrm>
          <a:custGeom>
            <a:avLst/>
            <a:gdLst>
              <a:gd name="connsiteX0" fmla="*/ 0 w 17551"/>
              <a:gd name="connsiteY0" fmla="*/ 0 h 15240"/>
              <a:gd name="connsiteX1" fmla="*/ 17551 w 17551"/>
              <a:gd name="connsiteY1" fmla="*/ 0 h 15240"/>
              <a:gd name="connsiteX2" fmla="*/ 17551 w 17551"/>
              <a:gd name="connsiteY2" fmla="*/ 15240 h 15240"/>
              <a:gd name="connsiteX3" fmla="*/ 0 w 17551"/>
              <a:gd name="connsiteY3" fmla="*/ 15240 h 15240"/>
              <a:gd name="connsiteX4" fmla="*/ 0 w 17551"/>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51" h="15240">
                <a:moveTo>
                  <a:pt x="0" y="0"/>
                </a:moveTo>
                <a:lnTo>
                  <a:pt x="17551" y="0"/>
                </a:lnTo>
                <a:lnTo>
                  <a:pt x="17551"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4" name="Freeform 3"/>
          <p:cNvSpPr/>
          <p:nvPr/>
        </p:nvSpPr>
        <p:spPr>
          <a:xfrm>
            <a:off x="993863" y="5104638"/>
            <a:ext cx="107022" cy="15240"/>
          </a:xfrm>
          <a:custGeom>
            <a:avLst/>
            <a:gdLst>
              <a:gd name="connsiteX0" fmla="*/ 0 w 107022"/>
              <a:gd name="connsiteY0" fmla="*/ 7620 h 15240"/>
              <a:gd name="connsiteX1" fmla="*/ 107022 w 107022"/>
              <a:gd name="connsiteY1" fmla="*/ 7620 h 15240"/>
            </a:gdLst>
            <a:ahLst/>
            <a:cxnLst>
              <a:cxn ang="0">
                <a:pos x="connsiteX0" y="connsiteY0"/>
              </a:cxn>
              <a:cxn ang="1">
                <a:pos x="connsiteX1" y="connsiteY1"/>
              </a:cxn>
            </a:cxnLst>
            <a:rect l="l" t="t" r="r" b="b"/>
            <a:pathLst>
              <a:path w="107022" h="15240">
                <a:moveTo>
                  <a:pt x="0" y="7620"/>
                </a:moveTo>
                <a:lnTo>
                  <a:pt x="107022"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5" name="Freeform 3"/>
          <p:cNvSpPr/>
          <p:nvPr/>
        </p:nvSpPr>
        <p:spPr>
          <a:xfrm>
            <a:off x="1141247" y="5104638"/>
            <a:ext cx="15786" cy="15240"/>
          </a:xfrm>
          <a:custGeom>
            <a:avLst/>
            <a:gdLst>
              <a:gd name="connsiteX0" fmla="*/ 0 w 15786"/>
              <a:gd name="connsiteY0" fmla="*/ 0 h 15240"/>
              <a:gd name="connsiteX1" fmla="*/ 15786 w 15786"/>
              <a:gd name="connsiteY1" fmla="*/ 0 h 15240"/>
              <a:gd name="connsiteX2" fmla="*/ 15786 w 15786"/>
              <a:gd name="connsiteY2" fmla="*/ 15240 h 15240"/>
              <a:gd name="connsiteX3" fmla="*/ 0 w 15786"/>
              <a:gd name="connsiteY3" fmla="*/ 15240 h 15240"/>
              <a:gd name="connsiteX4" fmla="*/ 0 w 1578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6" h="15240">
                <a:moveTo>
                  <a:pt x="0" y="0"/>
                </a:moveTo>
                <a:lnTo>
                  <a:pt x="15786" y="0"/>
                </a:lnTo>
                <a:lnTo>
                  <a:pt x="1578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6" name="Freeform 3"/>
          <p:cNvSpPr/>
          <p:nvPr/>
        </p:nvSpPr>
        <p:spPr>
          <a:xfrm>
            <a:off x="1199146"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7" name="Freeform 3"/>
          <p:cNvSpPr/>
          <p:nvPr/>
        </p:nvSpPr>
        <p:spPr>
          <a:xfrm>
            <a:off x="1248270" y="5104638"/>
            <a:ext cx="107073" cy="15240"/>
          </a:xfrm>
          <a:custGeom>
            <a:avLst/>
            <a:gdLst>
              <a:gd name="connsiteX0" fmla="*/ 0 w 107073"/>
              <a:gd name="connsiteY0" fmla="*/ 7620 h 15240"/>
              <a:gd name="connsiteX1" fmla="*/ 107073 w 107073"/>
              <a:gd name="connsiteY1" fmla="*/ 7620 h 15240"/>
            </a:gdLst>
            <a:ahLst/>
            <a:cxnLst>
              <a:cxn ang="0">
                <a:pos x="connsiteX0" y="connsiteY0"/>
              </a:cxn>
              <a:cxn ang="1">
                <a:pos x="connsiteX1" y="connsiteY1"/>
              </a:cxn>
            </a:cxnLst>
            <a:rect l="l" t="t" r="r" b="b"/>
            <a:pathLst>
              <a:path w="107073" h="15240">
                <a:moveTo>
                  <a:pt x="0" y="7620"/>
                </a:moveTo>
                <a:lnTo>
                  <a:pt x="10707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98" name="Freeform 3"/>
          <p:cNvSpPr/>
          <p:nvPr/>
        </p:nvSpPr>
        <p:spPr>
          <a:xfrm>
            <a:off x="1397380" y="5104638"/>
            <a:ext cx="6985" cy="15240"/>
          </a:xfrm>
          <a:custGeom>
            <a:avLst/>
            <a:gdLst>
              <a:gd name="connsiteX0" fmla="*/ 0 w 6985"/>
              <a:gd name="connsiteY0" fmla="*/ 0 h 15240"/>
              <a:gd name="connsiteX1" fmla="*/ 6985 w 6985"/>
              <a:gd name="connsiteY1" fmla="*/ 0 h 15240"/>
              <a:gd name="connsiteX2" fmla="*/ 6985 w 6985"/>
              <a:gd name="connsiteY2" fmla="*/ 15240 h 15240"/>
              <a:gd name="connsiteX3" fmla="*/ 0 w 6985"/>
              <a:gd name="connsiteY3" fmla="*/ 15240 h 15240"/>
              <a:gd name="connsiteX4" fmla="*/ 0 w 698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15240">
                <a:moveTo>
                  <a:pt x="0" y="0"/>
                </a:moveTo>
                <a:lnTo>
                  <a:pt x="6985" y="0"/>
                </a:lnTo>
                <a:lnTo>
                  <a:pt x="698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9" name="Freeform 3"/>
          <p:cNvSpPr/>
          <p:nvPr/>
        </p:nvSpPr>
        <p:spPr>
          <a:xfrm>
            <a:off x="1446530"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0" name="Freeform 3"/>
          <p:cNvSpPr/>
          <p:nvPr/>
        </p:nvSpPr>
        <p:spPr>
          <a:xfrm>
            <a:off x="1495678"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1" name="Freeform 3"/>
          <p:cNvSpPr/>
          <p:nvPr/>
        </p:nvSpPr>
        <p:spPr>
          <a:xfrm>
            <a:off x="1644776"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2" name="Freeform 3"/>
          <p:cNvSpPr/>
          <p:nvPr/>
        </p:nvSpPr>
        <p:spPr>
          <a:xfrm>
            <a:off x="1693926" y="5104638"/>
            <a:ext cx="15748" cy="15240"/>
          </a:xfrm>
          <a:custGeom>
            <a:avLst/>
            <a:gdLst>
              <a:gd name="connsiteX0" fmla="*/ 0 w 15748"/>
              <a:gd name="connsiteY0" fmla="*/ 0 h 15240"/>
              <a:gd name="connsiteX1" fmla="*/ 15747 w 15748"/>
              <a:gd name="connsiteY1" fmla="*/ 0 h 15240"/>
              <a:gd name="connsiteX2" fmla="*/ 15747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3" name="Freeform 3"/>
          <p:cNvSpPr/>
          <p:nvPr/>
        </p:nvSpPr>
        <p:spPr>
          <a:xfrm>
            <a:off x="1751838"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4" name="Freeform 3"/>
          <p:cNvSpPr/>
          <p:nvPr/>
        </p:nvSpPr>
        <p:spPr>
          <a:xfrm>
            <a:off x="1892173" y="5104638"/>
            <a:ext cx="15748" cy="15240"/>
          </a:xfrm>
          <a:custGeom>
            <a:avLst/>
            <a:gdLst>
              <a:gd name="connsiteX0" fmla="*/ 0 w 15748"/>
              <a:gd name="connsiteY0" fmla="*/ 0 h 15240"/>
              <a:gd name="connsiteX1" fmla="*/ 15747 w 15748"/>
              <a:gd name="connsiteY1" fmla="*/ 0 h 15240"/>
              <a:gd name="connsiteX2" fmla="*/ 15747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5" name="Freeform 3"/>
          <p:cNvSpPr/>
          <p:nvPr/>
        </p:nvSpPr>
        <p:spPr>
          <a:xfrm>
            <a:off x="1948307"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6" name="Freeform 3"/>
          <p:cNvSpPr/>
          <p:nvPr/>
        </p:nvSpPr>
        <p:spPr>
          <a:xfrm>
            <a:off x="1999233"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07" name="Freeform 3"/>
          <p:cNvSpPr/>
          <p:nvPr/>
        </p:nvSpPr>
        <p:spPr>
          <a:xfrm>
            <a:off x="2146554"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8" name="Freeform 3"/>
          <p:cNvSpPr/>
          <p:nvPr/>
        </p:nvSpPr>
        <p:spPr>
          <a:xfrm>
            <a:off x="2195702"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9" name="Freeform 3"/>
          <p:cNvSpPr/>
          <p:nvPr/>
        </p:nvSpPr>
        <p:spPr>
          <a:xfrm>
            <a:off x="2253614"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0" name="Freeform 3"/>
          <p:cNvSpPr/>
          <p:nvPr/>
        </p:nvSpPr>
        <p:spPr>
          <a:xfrm>
            <a:off x="2393950"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1" name="Freeform 3"/>
          <p:cNvSpPr/>
          <p:nvPr/>
        </p:nvSpPr>
        <p:spPr>
          <a:xfrm>
            <a:off x="2451861"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2" name="Freeform 3"/>
          <p:cNvSpPr/>
          <p:nvPr/>
        </p:nvSpPr>
        <p:spPr>
          <a:xfrm>
            <a:off x="2501010"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3" name="Freeform 3"/>
          <p:cNvSpPr/>
          <p:nvPr/>
        </p:nvSpPr>
        <p:spPr>
          <a:xfrm>
            <a:off x="2650108" y="5104638"/>
            <a:ext cx="6985" cy="15240"/>
          </a:xfrm>
          <a:custGeom>
            <a:avLst/>
            <a:gdLst>
              <a:gd name="connsiteX0" fmla="*/ 0 w 6985"/>
              <a:gd name="connsiteY0" fmla="*/ 0 h 15240"/>
              <a:gd name="connsiteX1" fmla="*/ 6985 w 6985"/>
              <a:gd name="connsiteY1" fmla="*/ 0 h 15240"/>
              <a:gd name="connsiteX2" fmla="*/ 6985 w 6985"/>
              <a:gd name="connsiteY2" fmla="*/ 15240 h 15240"/>
              <a:gd name="connsiteX3" fmla="*/ 0 w 6985"/>
              <a:gd name="connsiteY3" fmla="*/ 15240 h 15240"/>
              <a:gd name="connsiteX4" fmla="*/ 0 w 698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15240">
                <a:moveTo>
                  <a:pt x="0" y="0"/>
                </a:moveTo>
                <a:lnTo>
                  <a:pt x="6985" y="0"/>
                </a:lnTo>
                <a:lnTo>
                  <a:pt x="698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4" name="Freeform 3"/>
          <p:cNvSpPr/>
          <p:nvPr/>
        </p:nvSpPr>
        <p:spPr>
          <a:xfrm>
            <a:off x="2699257"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5" name="Freeform 3"/>
          <p:cNvSpPr/>
          <p:nvPr/>
        </p:nvSpPr>
        <p:spPr>
          <a:xfrm>
            <a:off x="2757170" y="5104638"/>
            <a:ext cx="98170" cy="15240"/>
          </a:xfrm>
          <a:custGeom>
            <a:avLst/>
            <a:gdLst>
              <a:gd name="connsiteX0" fmla="*/ 0 w 98170"/>
              <a:gd name="connsiteY0" fmla="*/ 7620 h 15240"/>
              <a:gd name="connsiteX1" fmla="*/ 98170 w 98170"/>
              <a:gd name="connsiteY1" fmla="*/ 7620 h 15240"/>
            </a:gdLst>
            <a:ahLst/>
            <a:cxnLst>
              <a:cxn ang="0">
                <a:pos x="connsiteX0" y="connsiteY0"/>
              </a:cxn>
              <a:cxn ang="1">
                <a:pos x="connsiteX1" y="connsiteY1"/>
              </a:cxn>
            </a:cxnLst>
            <a:rect l="l" t="t" r="r" b="b"/>
            <a:pathLst>
              <a:path w="98170" h="15240">
                <a:moveTo>
                  <a:pt x="0" y="7620"/>
                </a:moveTo>
                <a:lnTo>
                  <a:pt x="9817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6" name="Freeform 3"/>
          <p:cNvSpPr/>
          <p:nvPr/>
        </p:nvSpPr>
        <p:spPr>
          <a:xfrm>
            <a:off x="2897504"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7" name="Freeform 3"/>
          <p:cNvSpPr/>
          <p:nvPr/>
        </p:nvSpPr>
        <p:spPr>
          <a:xfrm>
            <a:off x="2955417" y="5104638"/>
            <a:ext cx="6985" cy="15240"/>
          </a:xfrm>
          <a:custGeom>
            <a:avLst/>
            <a:gdLst>
              <a:gd name="connsiteX0" fmla="*/ 0 w 6985"/>
              <a:gd name="connsiteY0" fmla="*/ 0 h 15240"/>
              <a:gd name="connsiteX1" fmla="*/ 6984 w 6985"/>
              <a:gd name="connsiteY1" fmla="*/ 0 h 15240"/>
              <a:gd name="connsiteX2" fmla="*/ 6984 w 6985"/>
              <a:gd name="connsiteY2" fmla="*/ 15240 h 15240"/>
              <a:gd name="connsiteX3" fmla="*/ 0 w 6985"/>
              <a:gd name="connsiteY3" fmla="*/ 15240 h 15240"/>
              <a:gd name="connsiteX4" fmla="*/ 0 w 698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8" name="Freeform 3"/>
          <p:cNvSpPr/>
          <p:nvPr/>
        </p:nvSpPr>
        <p:spPr>
          <a:xfrm>
            <a:off x="3004439"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19" name="Freeform 3"/>
          <p:cNvSpPr/>
          <p:nvPr/>
        </p:nvSpPr>
        <p:spPr>
          <a:xfrm>
            <a:off x="3151885"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0" name="Freeform 3"/>
          <p:cNvSpPr/>
          <p:nvPr/>
        </p:nvSpPr>
        <p:spPr>
          <a:xfrm>
            <a:off x="3201035"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1" name="Freeform 3"/>
          <p:cNvSpPr/>
          <p:nvPr/>
        </p:nvSpPr>
        <p:spPr>
          <a:xfrm>
            <a:off x="3251834"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2" name="Freeform 3"/>
          <p:cNvSpPr/>
          <p:nvPr/>
        </p:nvSpPr>
        <p:spPr>
          <a:xfrm>
            <a:off x="3399282"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3" name="Freeform 3"/>
          <p:cNvSpPr/>
          <p:nvPr/>
        </p:nvSpPr>
        <p:spPr>
          <a:xfrm>
            <a:off x="3457194"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4" name="Freeform 3"/>
          <p:cNvSpPr/>
          <p:nvPr/>
        </p:nvSpPr>
        <p:spPr>
          <a:xfrm>
            <a:off x="3506215"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5" name="Freeform 3"/>
          <p:cNvSpPr/>
          <p:nvPr/>
        </p:nvSpPr>
        <p:spPr>
          <a:xfrm>
            <a:off x="3655440"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6" name="Freeform 3"/>
          <p:cNvSpPr/>
          <p:nvPr/>
        </p:nvSpPr>
        <p:spPr>
          <a:xfrm>
            <a:off x="3704463"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7" name="Freeform 3"/>
          <p:cNvSpPr/>
          <p:nvPr/>
        </p:nvSpPr>
        <p:spPr>
          <a:xfrm>
            <a:off x="3753611"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28" name="Freeform 3"/>
          <p:cNvSpPr/>
          <p:nvPr/>
        </p:nvSpPr>
        <p:spPr>
          <a:xfrm>
            <a:off x="3902836"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9" name="Freeform 3"/>
          <p:cNvSpPr/>
          <p:nvPr/>
        </p:nvSpPr>
        <p:spPr>
          <a:xfrm>
            <a:off x="3951859"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0" name="Freeform 3"/>
          <p:cNvSpPr/>
          <p:nvPr/>
        </p:nvSpPr>
        <p:spPr>
          <a:xfrm>
            <a:off x="4009771"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1" name="Freeform 3"/>
          <p:cNvSpPr/>
          <p:nvPr/>
        </p:nvSpPr>
        <p:spPr>
          <a:xfrm>
            <a:off x="4150105"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2" name="Freeform 3"/>
          <p:cNvSpPr/>
          <p:nvPr/>
        </p:nvSpPr>
        <p:spPr>
          <a:xfrm>
            <a:off x="4208017" y="5104638"/>
            <a:ext cx="7111" cy="15240"/>
          </a:xfrm>
          <a:custGeom>
            <a:avLst/>
            <a:gdLst>
              <a:gd name="connsiteX0" fmla="*/ 0 w 7111"/>
              <a:gd name="connsiteY0" fmla="*/ 0 h 15240"/>
              <a:gd name="connsiteX1" fmla="*/ 7111 w 7111"/>
              <a:gd name="connsiteY1" fmla="*/ 0 h 15240"/>
              <a:gd name="connsiteX2" fmla="*/ 7111 w 7111"/>
              <a:gd name="connsiteY2" fmla="*/ 15240 h 15240"/>
              <a:gd name="connsiteX3" fmla="*/ 0 w 7111"/>
              <a:gd name="connsiteY3" fmla="*/ 15240 h 15240"/>
              <a:gd name="connsiteX4" fmla="*/ 0 w 7111"/>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111" h="15240">
                <a:moveTo>
                  <a:pt x="0" y="0"/>
                </a:moveTo>
                <a:lnTo>
                  <a:pt x="7111" y="0"/>
                </a:lnTo>
                <a:lnTo>
                  <a:pt x="7111"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3" name="Freeform 3"/>
          <p:cNvSpPr/>
          <p:nvPr/>
        </p:nvSpPr>
        <p:spPr>
          <a:xfrm>
            <a:off x="4257166"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4" name="Freeform 3"/>
          <p:cNvSpPr/>
          <p:nvPr/>
        </p:nvSpPr>
        <p:spPr>
          <a:xfrm>
            <a:off x="4404614"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5" name="Freeform 3"/>
          <p:cNvSpPr/>
          <p:nvPr/>
        </p:nvSpPr>
        <p:spPr>
          <a:xfrm>
            <a:off x="4453635"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6" name="Freeform 3"/>
          <p:cNvSpPr/>
          <p:nvPr/>
        </p:nvSpPr>
        <p:spPr>
          <a:xfrm>
            <a:off x="4511547"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37" name="Freeform 3"/>
          <p:cNvSpPr/>
          <p:nvPr/>
        </p:nvSpPr>
        <p:spPr>
          <a:xfrm>
            <a:off x="4651883" y="5104638"/>
            <a:ext cx="17653" cy="15240"/>
          </a:xfrm>
          <a:custGeom>
            <a:avLst/>
            <a:gdLst>
              <a:gd name="connsiteX0" fmla="*/ 0 w 17653"/>
              <a:gd name="connsiteY0" fmla="*/ 0 h 15240"/>
              <a:gd name="connsiteX1" fmla="*/ 17652 w 17653"/>
              <a:gd name="connsiteY1" fmla="*/ 0 h 15240"/>
              <a:gd name="connsiteX2" fmla="*/ 17652 w 17653"/>
              <a:gd name="connsiteY2" fmla="*/ 15240 h 15240"/>
              <a:gd name="connsiteX3" fmla="*/ 0 w 17653"/>
              <a:gd name="connsiteY3" fmla="*/ 15240 h 15240"/>
              <a:gd name="connsiteX4" fmla="*/ 0 w 1765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15240">
                <a:moveTo>
                  <a:pt x="0" y="0"/>
                </a:moveTo>
                <a:lnTo>
                  <a:pt x="17652" y="0"/>
                </a:lnTo>
                <a:lnTo>
                  <a:pt x="17652"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8" name="Freeform 3"/>
          <p:cNvSpPr/>
          <p:nvPr/>
        </p:nvSpPr>
        <p:spPr>
          <a:xfrm>
            <a:off x="4709795"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9" name="Freeform 3"/>
          <p:cNvSpPr/>
          <p:nvPr/>
        </p:nvSpPr>
        <p:spPr>
          <a:xfrm>
            <a:off x="4758944"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0" name="Freeform 3"/>
          <p:cNvSpPr/>
          <p:nvPr/>
        </p:nvSpPr>
        <p:spPr>
          <a:xfrm>
            <a:off x="4908041"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1" name="Freeform 3"/>
          <p:cNvSpPr/>
          <p:nvPr/>
        </p:nvSpPr>
        <p:spPr>
          <a:xfrm>
            <a:off x="4957190"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2" name="Freeform 3"/>
          <p:cNvSpPr/>
          <p:nvPr/>
        </p:nvSpPr>
        <p:spPr>
          <a:xfrm>
            <a:off x="5015103" y="5104638"/>
            <a:ext cx="98297" cy="15240"/>
          </a:xfrm>
          <a:custGeom>
            <a:avLst/>
            <a:gdLst>
              <a:gd name="connsiteX0" fmla="*/ 0 w 98297"/>
              <a:gd name="connsiteY0" fmla="*/ 7620 h 15240"/>
              <a:gd name="connsiteX1" fmla="*/ 98297 w 98297"/>
              <a:gd name="connsiteY1" fmla="*/ 7620 h 15240"/>
            </a:gdLst>
            <a:ahLst/>
            <a:cxnLst>
              <a:cxn ang="0">
                <a:pos x="connsiteX0" y="connsiteY0"/>
              </a:cxn>
              <a:cxn ang="1">
                <a:pos x="connsiteX1" y="connsiteY1"/>
              </a:cxn>
            </a:cxnLst>
            <a:rect l="l" t="t" r="r" b="b"/>
            <a:pathLst>
              <a:path w="98297" h="15240">
                <a:moveTo>
                  <a:pt x="0" y="7620"/>
                </a:moveTo>
                <a:lnTo>
                  <a:pt x="98297"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3" name="Freeform 3"/>
          <p:cNvSpPr/>
          <p:nvPr/>
        </p:nvSpPr>
        <p:spPr>
          <a:xfrm>
            <a:off x="5155438"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4" name="Freeform 3"/>
          <p:cNvSpPr/>
          <p:nvPr/>
        </p:nvSpPr>
        <p:spPr>
          <a:xfrm>
            <a:off x="5213350" y="5104638"/>
            <a:ext cx="6984" cy="15240"/>
          </a:xfrm>
          <a:custGeom>
            <a:avLst/>
            <a:gdLst>
              <a:gd name="connsiteX0" fmla="*/ 0 w 6984"/>
              <a:gd name="connsiteY0" fmla="*/ 0 h 15240"/>
              <a:gd name="connsiteX1" fmla="*/ 6984 w 6984"/>
              <a:gd name="connsiteY1" fmla="*/ 0 h 15240"/>
              <a:gd name="connsiteX2" fmla="*/ 6984 w 6984"/>
              <a:gd name="connsiteY2" fmla="*/ 15240 h 15240"/>
              <a:gd name="connsiteX3" fmla="*/ 0 w 6984"/>
              <a:gd name="connsiteY3" fmla="*/ 15240 h 15240"/>
              <a:gd name="connsiteX4" fmla="*/ 0 w 6984"/>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5" name="Freeform 3"/>
          <p:cNvSpPr/>
          <p:nvPr/>
        </p:nvSpPr>
        <p:spPr>
          <a:xfrm>
            <a:off x="5262498"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6" name="Freeform 3"/>
          <p:cNvSpPr/>
          <p:nvPr/>
        </p:nvSpPr>
        <p:spPr>
          <a:xfrm>
            <a:off x="5409819"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7" name="Freeform 3"/>
          <p:cNvSpPr/>
          <p:nvPr/>
        </p:nvSpPr>
        <p:spPr>
          <a:xfrm>
            <a:off x="5460746"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8" name="Freeform 3"/>
          <p:cNvSpPr/>
          <p:nvPr/>
        </p:nvSpPr>
        <p:spPr>
          <a:xfrm>
            <a:off x="5509895"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49" name="Freeform 3"/>
          <p:cNvSpPr/>
          <p:nvPr/>
        </p:nvSpPr>
        <p:spPr>
          <a:xfrm>
            <a:off x="5657215"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0" name="Freeform 3"/>
          <p:cNvSpPr/>
          <p:nvPr/>
        </p:nvSpPr>
        <p:spPr>
          <a:xfrm>
            <a:off x="5715127"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1" name="Freeform 3"/>
          <p:cNvSpPr/>
          <p:nvPr/>
        </p:nvSpPr>
        <p:spPr>
          <a:xfrm>
            <a:off x="5764276"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2" name="Freeform 3"/>
          <p:cNvSpPr/>
          <p:nvPr/>
        </p:nvSpPr>
        <p:spPr>
          <a:xfrm>
            <a:off x="5913373"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3" name="Freeform 3"/>
          <p:cNvSpPr/>
          <p:nvPr/>
        </p:nvSpPr>
        <p:spPr>
          <a:xfrm>
            <a:off x="5962522"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4" name="Freeform 3"/>
          <p:cNvSpPr/>
          <p:nvPr/>
        </p:nvSpPr>
        <p:spPr>
          <a:xfrm>
            <a:off x="6011671"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5" name="Freeform 3"/>
          <p:cNvSpPr/>
          <p:nvPr/>
        </p:nvSpPr>
        <p:spPr>
          <a:xfrm>
            <a:off x="6160770"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6" name="Freeform 3"/>
          <p:cNvSpPr/>
          <p:nvPr/>
        </p:nvSpPr>
        <p:spPr>
          <a:xfrm>
            <a:off x="6209919"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7" name="Freeform 3"/>
          <p:cNvSpPr/>
          <p:nvPr/>
        </p:nvSpPr>
        <p:spPr>
          <a:xfrm>
            <a:off x="6267830" y="5104638"/>
            <a:ext cx="106934" cy="15240"/>
          </a:xfrm>
          <a:custGeom>
            <a:avLst/>
            <a:gdLst>
              <a:gd name="connsiteX0" fmla="*/ 0 w 106934"/>
              <a:gd name="connsiteY0" fmla="*/ 7620 h 15240"/>
              <a:gd name="connsiteX1" fmla="*/ 106934 w 106934"/>
              <a:gd name="connsiteY1" fmla="*/ 7620 h 15240"/>
            </a:gdLst>
            <a:ahLst/>
            <a:cxnLst>
              <a:cxn ang="0">
                <a:pos x="connsiteX0" y="connsiteY0"/>
              </a:cxn>
              <a:cxn ang="1">
                <a:pos x="connsiteX1" y="connsiteY1"/>
              </a:cxn>
            </a:cxnLst>
            <a:rect l="l" t="t" r="r" b="b"/>
            <a:pathLst>
              <a:path w="106934" h="15240">
                <a:moveTo>
                  <a:pt x="0" y="7620"/>
                </a:moveTo>
                <a:lnTo>
                  <a:pt x="106934"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58" name="Freeform 3"/>
          <p:cNvSpPr/>
          <p:nvPr/>
        </p:nvSpPr>
        <p:spPr>
          <a:xfrm>
            <a:off x="6408165" y="5104638"/>
            <a:ext cx="15748" cy="15240"/>
          </a:xfrm>
          <a:custGeom>
            <a:avLst/>
            <a:gdLst>
              <a:gd name="connsiteX0" fmla="*/ 0 w 15748"/>
              <a:gd name="connsiteY0" fmla="*/ 0 h 15240"/>
              <a:gd name="connsiteX1" fmla="*/ 15748 w 15748"/>
              <a:gd name="connsiteY1" fmla="*/ 0 h 15240"/>
              <a:gd name="connsiteX2" fmla="*/ 15748 w 15748"/>
              <a:gd name="connsiteY2" fmla="*/ 15240 h 15240"/>
              <a:gd name="connsiteX3" fmla="*/ 0 w 15748"/>
              <a:gd name="connsiteY3" fmla="*/ 15240 h 15240"/>
              <a:gd name="connsiteX4" fmla="*/ 0 w 15748"/>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8" h="15240">
                <a:moveTo>
                  <a:pt x="0" y="0"/>
                </a:moveTo>
                <a:lnTo>
                  <a:pt x="15748" y="0"/>
                </a:lnTo>
                <a:lnTo>
                  <a:pt x="15748"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9" name="Freeform 3"/>
          <p:cNvSpPr/>
          <p:nvPr/>
        </p:nvSpPr>
        <p:spPr>
          <a:xfrm>
            <a:off x="6466078" y="5104638"/>
            <a:ext cx="6984" cy="15240"/>
          </a:xfrm>
          <a:custGeom>
            <a:avLst/>
            <a:gdLst>
              <a:gd name="connsiteX0" fmla="*/ 0 w 6984"/>
              <a:gd name="connsiteY0" fmla="*/ 0 h 15240"/>
              <a:gd name="connsiteX1" fmla="*/ 6984 w 6984"/>
              <a:gd name="connsiteY1" fmla="*/ 0 h 15240"/>
              <a:gd name="connsiteX2" fmla="*/ 6984 w 6984"/>
              <a:gd name="connsiteY2" fmla="*/ 15240 h 15240"/>
              <a:gd name="connsiteX3" fmla="*/ 0 w 6984"/>
              <a:gd name="connsiteY3" fmla="*/ 15240 h 15240"/>
              <a:gd name="connsiteX4" fmla="*/ 0 w 6984"/>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0" name="Freeform 3"/>
          <p:cNvSpPr/>
          <p:nvPr/>
        </p:nvSpPr>
        <p:spPr>
          <a:xfrm>
            <a:off x="6515227"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1" name="Freeform 3"/>
          <p:cNvSpPr/>
          <p:nvPr/>
        </p:nvSpPr>
        <p:spPr>
          <a:xfrm>
            <a:off x="6662546"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2" name="Freeform 3"/>
          <p:cNvSpPr/>
          <p:nvPr/>
        </p:nvSpPr>
        <p:spPr>
          <a:xfrm>
            <a:off x="6713473"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3" name="Freeform 3"/>
          <p:cNvSpPr/>
          <p:nvPr/>
        </p:nvSpPr>
        <p:spPr>
          <a:xfrm>
            <a:off x="6769607" y="5104638"/>
            <a:ext cx="108711" cy="15240"/>
          </a:xfrm>
          <a:custGeom>
            <a:avLst/>
            <a:gdLst>
              <a:gd name="connsiteX0" fmla="*/ 0 w 108711"/>
              <a:gd name="connsiteY0" fmla="*/ 7620 h 15240"/>
              <a:gd name="connsiteX1" fmla="*/ 108711 w 108711"/>
              <a:gd name="connsiteY1" fmla="*/ 7620 h 15240"/>
            </a:gdLst>
            <a:ahLst/>
            <a:cxnLst>
              <a:cxn ang="0">
                <a:pos x="connsiteX0" y="connsiteY0"/>
              </a:cxn>
              <a:cxn ang="1">
                <a:pos x="connsiteX1" y="connsiteY1"/>
              </a:cxn>
            </a:cxnLst>
            <a:rect l="l" t="t" r="r" b="b"/>
            <a:pathLst>
              <a:path w="108711" h="15240">
                <a:moveTo>
                  <a:pt x="0" y="7620"/>
                </a:moveTo>
                <a:lnTo>
                  <a:pt x="10871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4" name="Freeform 3"/>
          <p:cNvSpPr/>
          <p:nvPr/>
        </p:nvSpPr>
        <p:spPr>
          <a:xfrm>
            <a:off x="6909943" y="5104638"/>
            <a:ext cx="17526" cy="15240"/>
          </a:xfrm>
          <a:custGeom>
            <a:avLst/>
            <a:gdLst>
              <a:gd name="connsiteX0" fmla="*/ 0 w 17526"/>
              <a:gd name="connsiteY0" fmla="*/ 0 h 15240"/>
              <a:gd name="connsiteX1" fmla="*/ 17525 w 17526"/>
              <a:gd name="connsiteY1" fmla="*/ 0 h 15240"/>
              <a:gd name="connsiteX2" fmla="*/ 17525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5" y="0"/>
                </a:lnTo>
                <a:lnTo>
                  <a:pt x="1752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5" name="Freeform 3"/>
          <p:cNvSpPr/>
          <p:nvPr/>
        </p:nvSpPr>
        <p:spPr>
          <a:xfrm>
            <a:off x="6967855"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6" name="Freeform 3"/>
          <p:cNvSpPr/>
          <p:nvPr/>
        </p:nvSpPr>
        <p:spPr>
          <a:xfrm>
            <a:off x="7017004" y="5104638"/>
            <a:ext cx="106933" cy="15240"/>
          </a:xfrm>
          <a:custGeom>
            <a:avLst/>
            <a:gdLst>
              <a:gd name="connsiteX0" fmla="*/ 0 w 106933"/>
              <a:gd name="connsiteY0" fmla="*/ 7620 h 15240"/>
              <a:gd name="connsiteX1" fmla="*/ 106933 w 106933"/>
              <a:gd name="connsiteY1" fmla="*/ 7620 h 15240"/>
            </a:gdLst>
            <a:ahLst/>
            <a:cxnLst>
              <a:cxn ang="0">
                <a:pos x="connsiteX0" y="connsiteY0"/>
              </a:cxn>
              <a:cxn ang="1">
                <a:pos x="connsiteX1" y="connsiteY1"/>
              </a:cxn>
            </a:cxnLst>
            <a:rect l="l" t="t" r="r" b="b"/>
            <a:pathLst>
              <a:path w="106933" h="15240">
                <a:moveTo>
                  <a:pt x="0" y="7620"/>
                </a:moveTo>
                <a:lnTo>
                  <a:pt x="106933"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67" name="Freeform 3"/>
          <p:cNvSpPr/>
          <p:nvPr/>
        </p:nvSpPr>
        <p:spPr>
          <a:xfrm>
            <a:off x="7166102"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8" name="Freeform 3"/>
          <p:cNvSpPr/>
          <p:nvPr/>
        </p:nvSpPr>
        <p:spPr>
          <a:xfrm>
            <a:off x="7215251"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9" name="Freeform 3"/>
          <p:cNvSpPr/>
          <p:nvPr/>
        </p:nvSpPr>
        <p:spPr>
          <a:xfrm>
            <a:off x="7273163" y="5104638"/>
            <a:ext cx="98170" cy="15240"/>
          </a:xfrm>
          <a:custGeom>
            <a:avLst/>
            <a:gdLst>
              <a:gd name="connsiteX0" fmla="*/ 0 w 98170"/>
              <a:gd name="connsiteY0" fmla="*/ 7620 h 15240"/>
              <a:gd name="connsiteX1" fmla="*/ 98170 w 98170"/>
              <a:gd name="connsiteY1" fmla="*/ 7620 h 15240"/>
            </a:gdLst>
            <a:ahLst/>
            <a:cxnLst>
              <a:cxn ang="0">
                <a:pos x="connsiteX0" y="connsiteY0"/>
              </a:cxn>
              <a:cxn ang="1">
                <a:pos x="connsiteX1" y="connsiteY1"/>
              </a:cxn>
            </a:cxnLst>
            <a:rect l="l" t="t" r="r" b="b"/>
            <a:pathLst>
              <a:path w="98170" h="15240">
                <a:moveTo>
                  <a:pt x="0" y="7620"/>
                </a:moveTo>
                <a:lnTo>
                  <a:pt x="9817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0" name="Freeform 3"/>
          <p:cNvSpPr/>
          <p:nvPr/>
        </p:nvSpPr>
        <p:spPr>
          <a:xfrm>
            <a:off x="7413497" y="5104638"/>
            <a:ext cx="15747" cy="15240"/>
          </a:xfrm>
          <a:custGeom>
            <a:avLst/>
            <a:gdLst>
              <a:gd name="connsiteX0" fmla="*/ 0 w 15747"/>
              <a:gd name="connsiteY0" fmla="*/ 0 h 15240"/>
              <a:gd name="connsiteX1" fmla="*/ 15747 w 15747"/>
              <a:gd name="connsiteY1" fmla="*/ 0 h 15240"/>
              <a:gd name="connsiteX2" fmla="*/ 15747 w 15747"/>
              <a:gd name="connsiteY2" fmla="*/ 15240 h 15240"/>
              <a:gd name="connsiteX3" fmla="*/ 0 w 15747"/>
              <a:gd name="connsiteY3" fmla="*/ 15240 h 15240"/>
              <a:gd name="connsiteX4" fmla="*/ 0 w 15747"/>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47" h="15240">
                <a:moveTo>
                  <a:pt x="0" y="0"/>
                </a:moveTo>
                <a:lnTo>
                  <a:pt x="15747" y="0"/>
                </a:lnTo>
                <a:lnTo>
                  <a:pt x="15747"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1" name="Freeform 3"/>
          <p:cNvSpPr/>
          <p:nvPr/>
        </p:nvSpPr>
        <p:spPr>
          <a:xfrm>
            <a:off x="7471409" y="5104638"/>
            <a:ext cx="6984" cy="15240"/>
          </a:xfrm>
          <a:custGeom>
            <a:avLst/>
            <a:gdLst>
              <a:gd name="connsiteX0" fmla="*/ 0 w 6984"/>
              <a:gd name="connsiteY0" fmla="*/ 0 h 15240"/>
              <a:gd name="connsiteX1" fmla="*/ 6984 w 6984"/>
              <a:gd name="connsiteY1" fmla="*/ 0 h 15240"/>
              <a:gd name="connsiteX2" fmla="*/ 6984 w 6984"/>
              <a:gd name="connsiteY2" fmla="*/ 15240 h 15240"/>
              <a:gd name="connsiteX3" fmla="*/ 0 w 6984"/>
              <a:gd name="connsiteY3" fmla="*/ 15240 h 15240"/>
              <a:gd name="connsiteX4" fmla="*/ 0 w 6984"/>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4" h="15240">
                <a:moveTo>
                  <a:pt x="0" y="0"/>
                </a:moveTo>
                <a:lnTo>
                  <a:pt x="6984" y="0"/>
                </a:lnTo>
                <a:lnTo>
                  <a:pt x="6984"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2" name="Freeform 3"/>
          <p:cNvSpPr/>
          <p:nvPr/>
        </p:nvSpPr>
        <p:spPr>
          <a:xfrm>
            <a:off x="7520431" y="5104638"/>
            <a:ext cx="107061" cy="15240"/>
          </a:xfrm>
          <a:custGeom>
            <a:avLst/>
            <a:gdLst>
              <a:gd name="connsiteX0" fmla="*/ 0 w 107061"/>
              <a:gd name="connsiteY0" fmla="*/ 7620 h 15240"/>
              <a:gd name="connsiteX1" fmla="*/ 107061 w 107061"/>
              <a:gd name="connsiteY1" fmla="*/ 7620 h 15240"/>
            </a:gdLst>
            <a:ahLst/>
            <a:cxnLst>
              <a:cxn ang="0">
                <a:pos x="connsiteX0" y="connsiteY0"/>
              </a:cxn>
              <a:cxn ang="1">
                <a:pos x="connsiteX1" y="connsiteY1"/>
              </a:cxn>
            </a:cxnLst>
            <a:rect l="l" t="t" r="r" b="b"/>
            <a:pathLst>
              <a:path w="107061" h="15240">
                <a:moveTo>
                  <a:pt x="0" y="7620"/>
                </a:moveTo>
                <a:lnTo>
                  <a:pt x="107061"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3" name="Freeform 3"/>
          <p:cNvSpPr/>
          <p:nvPr/>
        </p:nvSpPr>
        <p:spPr>
          <a:xfrm>
            <a:off x="7667879"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4" name="Freeform 3"/>
          <p:cNvSpPr/>
          <p:nvPr/>
        </p:nvSpPr>
        <p:spPr>
          <a:xfrm>
            <a:off x="7718679" y="5104638"/>
            <a:ext cx="15875" cy="15240"/>
          </a:xfrm>
          <a:custGeom>
            <a:avLst/>
            <a:gdLst>
              <a:gd name="connsiteX0" fmla="*/ 0 w 15875"/>
              <a:gd name="connsiteY0" fmla="*/ 0 h 15240"/>
              <a:gd name="connsiteX1" fmla="*/ 15875 w 15875"/>
              <a:gd name="connsiteY1" fmla="*/ 0 h 15240"/>
              <a:gd name="connsiteX2" fmla="*/ 15875 w 15875"/>
              <a:gd name="connsiteY2" fmla="*/ 15240 h 15240"/>
              <a:gd name="connsiteX3" fmla="*/ 0 w 15875"/>
              <a:gd name="connsiteY3" fmla="*/ 15240 h 15240"/>
              <a:gd name="connsiteX4" fmla="*/ 0 w 15875"/>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75" h="15240">
                <a:moveTo>
                  <a:pt x="0" y="0"/>
                </a:moveTo>
                <a:lnTo>
                  <a:pt x="15875" y="0"/>
                </a:lnTo>
                <a:lnTo>
                  <a:pt x="15875"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5" name="Freeform 3"/>
          <p:cNvSpPr/>
          <p:nvPr/>
        </p:nvSpPr>
        <p:spPr>
          <a:xfrm>
            <a:off x="7767828"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6" name="Freeform 3"/>
          <p:cNvSpPr/>
          <p:nvPr/>
        </p:nvSpPr>
        <p:spPr>
          <a:xfrm>
            <a:off x="7915275" y="5104638"/>
            <a:ext cx="17526" cy="15240"/>
          </a:xfrm>
          <a:custGeom>
            <a:avLst/>
            <a:gdLst>
              <a:gd name="connsiteX0" fmla="*/ 0 w 17526"/>
              <a:gd name="connsiteY0" fmla="*/ 0 h 15240"/>
              <a:gd name="connsiteX1" fmla="*/ 17526 w 17526"/>
              <a:gd name="connsiteY1" fmla="*/ 0 h 15240"/>
              <a:gd name="connsiteX2" fmla="*/ 17526 w 17526"/>
              <a:gd name="connsiteY2" fmla="*/ 15240 h 15240"/>
              <a:gd name="connsiteX3" fmla="*/ 0 w 17526"/>
              <a:gd name="connsiteY3" fmla="*/ 15240 h 15240"/>
              <a:gd name="connsiteX4" fmla="*/ 0 w 17526"/>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526" h="15240">
                <a:moveTo>
                  <a:pt x="0" y="0"/>
                </a:moveTo>
                <a:lnTo>
                  <a:pt x="17526" y="0"/>
                </a:lnTo>
                <a:lnTo>
                  <a:pt x="17526"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7" name="Freeform 3"/>
          <p:cNvSpPr/>
          <p:nvPr/>
        </p:nvSpPr>
        <p:spPr>
          <a:xfrm>
            <a:off x="7973186"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8" name="Freeform 3"/>
          <p:cNvSpPr/>
          <p:nvPr/>
        </p:nvSpPr>
        <p:spPr>
          <a:xfrm>
            <a:off x="8022208" y="5104638"/>
            <a:ext cx="108839" cy="15240"/>
          </a:xfrm>
          <a:custGeom>
            <a:avLst/>
            <a:gdLst>
              <a:gd name="connsiteX0" fmla="*/ 0 w 108839"/>
              <a:gd name="connsiteY0" fmla="*/ 7620 h 15240"/>
              <a:gd name="connsiteX1" fmla="*/ 108839 w 108839"/>
              <a:gd name="connsiteY1" fmla="*/ 7620 h 15240"/>
            </a:gdLst>
            <a:ahLst/>
            <a:cxnLst>
              <a:cxn ang="0">
                <a:pos x="connsiteX0" y="connsiteY0"/>
              </a:cxn>
              <a:cxn ang="1">
                <a:pos x="connsiteX1" y="connsiteY1"/>
              </a:cxn>
            </a:cxnLst>
            <a:rect l="l" t="t" r="r" b="b"/>
            <a:pathLst>
              <a:path w="108839" h="15240">
                <a:moveTo>
                  <a:pt x="0" y="7620"/>
                </a:moveTo>
                <a:lnTo>
                  <a:pt x="108839"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79" name="Freeform 3"/>
          <p:cNvSpPr/>
          <p:nvPr/>
        </p:nvSpPr>
        <p:spPr>
          <a:xfrm>
            <a:off x="8171433" y="5104638"/>
            <a:ext cx="8763" cy="15240"/>
          </a:xfrm>
          <a:custGeom>
            <a:avLst/>
            <a:gdLst>
              <a:gd name="connsiteX0" fmla="*/ 0 w 8763"/>
              <a:gd name="connsiteY0" fmla="*/ 0 h 15240"/>
              <a:gd name="connsiteX1" fmla="*/ 8763 w 8763"/>
              <a:gd name="connsiteY1" fmla="*/ 0 h 15240"/>
              <a:gd name="connsiteX2" fmla="*/ 8763 w 8763"/>
              <a:gd name="connsiteY2" fmla="*/ 15240 h 15240"/>
              <a:gd name="connsiteX3" fmla="*/ 0 w 8763"/>
              <a:gd name="connsiteY3" fmla="*/ 15240 h 15240"/>
              <a:gd name="connsiteX4" fmla="*/ 0 w 876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763" h="15240">
                <a:moveTo>
                  <a:pt x="0" y="0"/>
                </a:moveTo>
                <a:lnTo>
                  <a:pt x="8763" y="0"/>
                </a:lnTo>
                <a:lnTo>
                  <a:pt x="8763"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0" name="Freeform 3"/>
          <p:cNvSpPr/>
          <p:nvPr/>
        </p:nvSpPr>
        <p:spPr>
          <a:xfrm>
            <a:off x="8220456" y="5104638"/>
            <a:ext cx="17653" cy="15240"/>
          </a:xfrm>
          <a:custGeom>
            <a:avLst/>
            <a:gdLst>
              <a:gd name="connsiteX0" fmla="*/ 0 w 17653"/>
              <a:gd name="connsiteY0" fmla="*/ 0 h 15240"/>
              <a:gd name="connsiteX1" fmla="*/ 17652 w 17653"/>
              <a:gd name="connsiteY1" fmla="*/ 0 h 15240"/>
              <a:gd name="connsiteX2" fmla="*/ 17652 w 17653"/>
              <a:gd name="connsiteY2" fmla="*/ 15240 h 15240"/>
              <a:gd name="connsiteX3" fmla="*/ 0 w 17653"/>
              <a:gd name="connsiteY3" fmla="*/ 15240 h 15240"/>
              <a:gd name="connsiteX4" fmla="*/ 0 w 17653"/>
              <a:gd name="connsiteY4" fmla="*/ 0 h 152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7653" h="15240">
                <a:moveTo>
                  <a:pt x="0" y="0"/>
                </a:moveTo>
                <a:lnTo>
                  <a:pt x="17652" y="0"/>
                </a:lnTo>
                <a:lnTo>
                  <a:pt x="17652" y="15240"/>
                </a:lnTo>
                <a:lnTo>
                  <a:pt x="0" y="15240"/>
                </a:lnTo>
                <a:lnTo>
                  <a:pt x="0"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1" name="Freeform 3"/>
          <p:cNvSpPr/>
          <p:nvPr/>
        </p:nvSpPr>
        <p:spPr>
          <a:xfrm>
            <a:off x="8269605" y="5104638"/>
            <a:ext cx="107060" cy="15240"/>
          </a:xfrm>
          <a:custGeom>
            <a:avLst/>
            <a:gdLst>
              <a:gd name="connsiteX0" fmla="*/ 0 w 107060"/>
              <a:gd name="connsiteY0" fmla="*/ 7620 h 15240"/>
              <a:gd name="connsiteX1" fmla="*/ 107060 w 107060"/>
              <a:gd name="connsiteY1" fmla="*/ 7620 h 15240"/>
            </a:gdLst>
            <a:ahLst/>
            <a:cxnLst>
              <a:cxn ang="0">
                <a:pos x="connsiteX0" y="connsiteY0"/>
              </a:cxn>
              <a:cxn ang="1">
                <a:pos x="connsiteX1" y="connsiteY1"/>
              </a:cxn>
            </a:cxnLst>
            <a:rect l="l" t="t" r="r" b="b"/>
            <a:pathLst>
              <a:path w="107060" h="15240">
                <a:moveTo>
                  <a:pt x="0" y="7620"/>
                </a:moveTo>
                <a:lnTo>
                  <a:pt x="107060" y="762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82" name="Freeform 3"/>
          <p:cNvSpPr/>
          <p:nvPr/>
        </p:nvSpPr>
        <p:spPr>
          <a:xfrm>
            <a:off x="492759" y="5098288"/>
            <a:ext cx="110947" cy="27940"/>
          </a:xfrm>
          <a:custGeom>
            <a:avLst/>
            <a:gdLst>
              <a:gd name="connsiteX0" fmla="*/ 6350 w 110947"/>
              <a:gd name="connsiteY0" fmla="*/ 6350 h 27940"/>
              <a:gd name="connsiteX1" fmla="*/ 104597 w 110947"/>
              <a:gd name="connsiteY1" fmla="*/ 6350 h 27940"/>
              <a:gd name="connsiteX2" fmla="*/ 104597 w 110947"/>
              <a:gd name="connsiteY2" fmla="*/ 21590 h 27940"/>
              <a:gd name="connsiteX3" fmla="*/ 6350 w 110947"/>
              <a:gd name="connsiteY3" fmla="*/ 21590 h 27940"/>
              <a:gd name="connsiteX4" fmla="*/ 6350 w 1109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47" h="27940">
                <a:moveTo>
                  <a:pt x="6350" y="6350"/>
                </a:moveTo>
                <a:lnTo>
                  <a:pt x="104597" y="6350"/>
                </a:lnTo>
                <a:lnTo>
                  <a:pt x="1045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3" name="Freeform 3"/>
          <p:cNvSpPr/>
          <p:nvPr/>
        </p:nvSpPr>
        <p:spPr>
          <a:xfrm>
            <a:off x="633120" y="5098288"/>
            <a:ext cx="28486" cy="27940"/>
          </a:xfrm>
          <a:custGeom>
            <a:avLst/>
            <a:gdLst>
              <a:gd name="connsiteX0" fmla="*/ 6350 w 28486"/>
              <a:gd name="connsiteY0" fmla="*/ 6350 h 27940"/>
              <a:gd name="connsiteX1" fmla="*/ 22136 w 28486"/>
              <a:gd name="connsiteY1" fmla="*/ 6350 h 27940"/>
              <a:gd name="connsiteX2" fmla="*/ 22136 w 28486"/>
              <a:gd name="connsiteY2" fmla="*/ 21590 h 27940"/>
              <a:gd name="connsiteX3" fmla="*/ 6350 w 28486"/>
              <a:gd name="connsiteY3" fmla="*/ 21590 h 27940"/>
              <a:gd name="connsiteX4" fmla="*/ 6350 w 2848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7940">
                <a:moveTo>
                  <a:pt x="6350" y="6350"/>
                </a:moveTo>
                <a:lnTo>
                  <a:pt x="22136" y="6350"/>
                </a:lnTo>
                <a:lnTo>
                  <a:pt x="2213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4" name="Freeform 3"/>
          <p:cNvSpPr/>
          <p:nvPr/>
        </p:nvSpPr>
        <p:spPr>
          <a:xfrm>
            <a:off x="689254" y="5098288"/>
            <a:ext cx="21475" cy="27940"/>
          </a:xfrm>
          <a:custGeom>
            <a:avLst/>
            <a:gdLst>
              <a:gd name="connsiteX0" fmla="*/ 6350 w 21475"/>
              <a:gd name="connsiteY0" fmla="*/ 6350 h 27940"/>
              <a:gd name="connsiteX1" fmla="*/ 15125 w 21475"/>
              <a:gd name="connsiteY1" fmla="*/ 6350 h 27940"/>
              <a:gd name="connsiteX2" fmla="*/ 15125 w 21475"/>
              <a:gd name="connsiteY2" fmla="*/ 21590 h 27940"/>
              <a:gd name="connsiteX3" fmla="*/ 6350 w 21475"/>
              <a:gd name="connsiteY3" fmla="*/ 21590 h 27940"/>
              <a:gd name="connsiteX4" fmla="*/ 6350 w 214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7940">
                <a:moveTo>
                  <a:pt x="6350" y="6350"/>
                </a:moveTo>
                <a:lnTo>
                  <a:pt x="15125" y="6350"/>
                </a:lnTo>
                <a:lnTo>
                  <a:pt x="151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5" name="Freeform 3"/>
          <p:cNvSpPr/>
          <p:nvPr/>
        </p:nvSpPr>
        <p:spPr>
          <a:xfrm>
            <a:off x="740143" y="5098288"/>
            <a:ext cx="119722" cy="27940"/>
          </a:xfrm>
          <a:custGeom>
            <a:avLst/>
            <a:gdLst>
              <a:gd name="connsiteX0" fmla="*/ 6350 w 119722"/>
              <a:gd name="connsiteY0" fmla="*/ 6350 h 27940"/>
              <a:gd name="connsiteX1" fmla="*/ 113372 w 119722"/>
              <a:gd name="connsiteY1" fmla="*/ 6350 h 27940"/>
              <a:gd name="connsiteX2" fmla="*/ 113372 w 119722"/>
              <a:gd name="connsiteY2" fmla="*/ 21590 h 27940"/>
              <a:gd name="connsiteX3" fmla="*/ 6350 w 119722"/>
              <a:gd name="connsiteY3" fmla="*/ 21590 h 27940"/>
              <a:gd name="connsiteX4" fmla="*/ 6350 w 119722"/>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2" h="27940">
                <a:moveTo>
                  <a:pt x="6350" y="6350"/>
                </a:moveTo>
                <a:lnTo>
                  <a:pt x="113372" y="6350"/>
                </a:lnTo>
                <a:lnTo>
                  <a:pt x="11337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6" name="Freeform 3"/>
          <p:cNvSpPr/>
          <p:nvPr/>
        </p:nvSpPr>
        <p:spPr>
          <a:xfrm>
            <a:off x="887514" y="5098288"/>
            <a:ext cx="21475" cy="27940"/>
          </a:xfrm>
          <a:custGeom>
            <a:avLst/>
            <a:gdLst>
              <a:gd name="connsiteX0" fmla="*/ 6350 w 21475"/>
              <a:gd name="connsiteY0" fmla="*/ 6350 h 27940"/>
              <a:gd name="connsiteX1" fmla="*/ 15125 w 21475"/>
              <a:gd name="connsiteY1" fmla="*/ 6350 h 27940"/>
              <a:gd name="connsiteX2" fmla="*/ 15125 w 21475"/>
              <a:gd name="connsiteY2" fmla="*/ 21590 h 27940"/>
              <a:gd name="connsiteX3" fmla="*/ 6350 w 21475"/>
              <a:gd name="connsiteY3" fmla="*/ 21590 h 27940"/>
              <a:gd name="connsiteX4" fmla="*/ 6350 w 214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75" h="27940">
                <a:moveTo>
                  <a:pt x="6350" y="6350"/>
                </a:moveTo>
                <a:lnTo>
                  <a:pt x="15125" y="6350"/>
                </a:lnTo>
                <a:lnTo>
                  <a:pt x="151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7" name="Freeform 3"/>
          <p:cNvSpPr/>
          <p:nvPr/>
        </p:nvSpPr>
        <p:spPr>
          <a:xfrm>
            <a:off x="936637" y="5098288"/>
            <a:ext cx="30251" cy="27940"/>
          </a:xfrm>
          <a:custGeom>
            <a:avLst/>
            <a:gdLst>
              <a:gd name="connsiteX0" fmla="*/ 6350 w 30251"/>
              <a:gd name="connsiteY0" fmla="*/ 6350 h 27940"/>
              <a:gd name="connsiteX1" fmla="*/ 23901 w 30251"/>
              <a:gd name="connsiteY1" fmla="*/ 6350 h 27940"/>
              <a:gd name="connsiteX2" fmla="*/ 23901 w 30251"/>
              <a:gd name="connsiteY2" fmla="*/ 21590 h 27940"/>
              <a:gd name="connsiteX3" fmla="*/ 6350 w 30251"/>
              <a:gd name="connsiteY3" fmla="*/ 21590 h 27940"/>
              <a:gd name="connsiteX4" fmla="*/ 6350 w 3025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51" h="27940">
                <a:moveTo>
                  <a:pt x="6350" y="6350"/>
                </a:moveTo>
                <a:lnTo>
                  <a:pt x="23901" y="6350"/>
                </a:lnTo>
                <a:lnTo>
                  <a:pt x="2390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8" name="Freeform 3"/>
          <p:cNvSpPr/>
          <p:nvPr/>
        </p:nvSpPr>
        <p:spPr>
          <a:xfrm>
            <a:off x="987513" y="5098288"/>
            <a:ext cx="119722" cy="27940"/>
          </a:xfrm>
          <a:custGeom>
            <a:avLst/>
            <a:gdLst>
              <a:gd name="connsiteX0" fmla="*/ 6350 w 119722"/>
              <a:gd name="connsiteY0" fmla="*/ 6350 h 27940"/>
              <a:gd name="connsiteX1" fmla="*/ 113372 w 119722"/>
              <a:gd name="connsiteY1" fmla="*/ 6350 h 27940"/>
              <a:gd name="connsiteX2" fmla="*/ 113372 w 119722"/>
              <a:gd name="connsiteY2" fmla="*/ 21590 h 27940"/>
              <a:gd name="connsiteX3" fmla="*/ 6350 w 119722"/>
              <a:gd name="connsiteY3" fmla="*/ 21590 h 27940"/>
              <a:gd name="connsiteX4" fmla="*/ 6350 w 119722"/>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22" h="27940">
                <a:moveTo>
                  <a:pt x="6350" y="6350"/>
                </a:moveTo>
                <a:lnTo>
                  <a:pt x="113372" y="6350"/>
                </a:lnTo>
                <a:lnTo>
                  <a:pt x="11337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9" name="Freeform 3"/>
          <p:cNvSpPr/>
          <p:nvPr/>
        </p:nvSpPr>
        <p:spPr>
          <a:xfrm>
            <a:off x="1134897" y="5098288"/>
            <a:ext cx="28486" cy="27940"/>
          </a:xfrm>
          <a:custGeom>
            <a:avLst/>
            <a:gdLst>
              <a:gd name="connsiteX0" fmla="*/ 6350 w 28486"/>
              <a:gd name="connsiteY0" fmla="*/ 6350 h 27940"/>
              <a:gd name="connsiteX1" fmla="*/ 22136 w 28486"/>
              <a:gd name="connsiteY1" fmla="*/ 6350 h 27940"/>
              <a:gd name="connsiteX2" fmla="*/ 22136 w 28486"/>
              <a:gd name="connsiteY2" fmla="*/ 21590 h 27940"/>
              <a:gd name="connsiteX3" fmla="*/ 6350 w 28486"/>
              <a:gd name="connsiteY3" fmla="*/ 21590 h 27940"/>
              <a:gd name="connsiteX4" fmla="*/ 6350 w 2848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86" h="27940">
                <a:moveTo>
                  <a:pt x="6350" y="6350"/>
                </a:moveTo>
                <a:lnTo>
                  <a:pt x="22136" y="6350"/>
                </a:lnTo>
                <a:lnTo>
                  <a:pt x="2213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0" name="Freeform 3"/>
          <p:cNvSpPr/>
          <p:nvPr/>
        </p:nvSpPr>
        <p:spPr>
          <a:xfrm>
            <a:off x="1192796"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1" name="Freeform 3"/>
          <p:cNvSpPr/>
          <p:nvPr/>
        </p:nvSpPr>
        <p:spPr>
          <a:xfrm>
            <a:off x="1241920" y="5098288"/>
            <a:ext cx="119773" cy="27940"/>
          </a:xfrm>
          <a:custGeom>
            <a:avLst/>
            <a:gdLst>
              <a:gd name="connsiteX0" fmla="*/ 6350 w 119773"/>
              <a:gd name="connsiteY0" fmla="*/ 6350 h 27940"/>
              <a:gd name="connsiteX1" fmla="*/ 113423 w 119773"/>
              <a:gd name="connsiteY1" fmla="*/ 6350 h 27940"/>
              <a:gd name="connsiteX2" fmla="*/ 113423 w 119773"/>
              <a:gd name="connsiteY2" fmla="*/ 21590 h 27940"/>
              <a:gd name="connsiteX3" fmla="*/ 6350 w 119773"/>
              <a:gd name="connsiteY3" fmla="*/ 21590 h 27940"/>
              <a:gd name="connsiteX4" fmla="*/ 6350 w 11977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73" h="27940">
                <a:moveTo>
                  <a:pt x="6350" y="6350"/>
                </a:moveTo>
                <a:lnTo>
                  <a:pt x="113423" y="6350"/>
                </a:lnTo>
                <a:lnTo>
                  <a:pt x="11342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2" name="Freeform 3"/>
          <p:cNvSpPr/>
          <p:nvPr/>
        </p:nvSpPr>
        <p:spPr>
          <a:xfrm>
            <a:off x="1391030" y="5098288"/>
            <a:ext cx="19685" cy="27940"/>
          </a:xfrm>
          <a:custGeom>
            <a:avLst/>
            <a:gdLst>
              <a:gd name="connsiteX0" fmla="*/ 6350 w 19685"/>
              <a:gd name="connsiteY0" fmla="*/ 6350 h 27940"/>
              <a:gd name="connsiteX1" fmla="*/ 13335 w 19685"/>
              <a:gd name="connsiteY1" fmla="*/ 6350 h 27940"/>
              <a:gd name="connsiteX2" fmla="*/ 13335 w 19685"/>
              <a:gd name="connsiteY2" fmla="*/ 21590 h 27940"/>
              <a:gd name="connsiteX3" fmla="*/ 6350 w 19685"/>
              <a:gd name="connsiteY3" fmla="*/ 21590 h 27940"/>
              <a:gd name="connsiteX4" fmla="*/ 6350 w 1968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7940">
                <a:moveTo>
                  <a:pt x="6350" y="6350"/>
                </a:moveTo>
                <a:lnTo>
                  <a:pt x="13335" y="6350"/>
                </a:lnTo>
                <a:lnTo>
                  <a:pt x="1333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3" name="Freeform 3"/>
          <p:cNvSpPr/>
          <p:nvPr/>
        </p:nvSpPr>
        <p:spPr>
          <a:xfrm>
            <a:off x="1440180"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4" name="Freeform 3"/>
          <p:cNvSpPr/>
          <p:nvPr/>
        </p:nvSpPr>
        <p:spPr>
          <a:xfrm>
            <a:off x="1489328"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5" name="Freeform 3"/>
          <p:cNvSpPr/>
          <p:nvPr/>
        </p:nvSpPr>
        <p:spPr>
          <a:xfrm>
            <a:off x="1638426"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6" name="Freeform 3"/>
          <p:cNvSpPr/>
          <p:nvPr/>
        </p:nvSpPr>
        <p:spPr>
          <a:xfrm>
            <a:off x="1687576" y="5098288"/>
            <a:ext cx="28448" cy="27940"/>
          </a:xfrm>
          <a:custGeom>
            <a:avLst/>
            <a:gdLst>
              <a:gd name="connsiteX0" fmla="*/ 6350 w 28448"/>
              <a:gd name="connsiteY0" fmla="*/ 6350 h 27940"/>
              <a:gd name="connsiteX1" fmla="*/ 22097 w 28448"/>
              <a:gd name="connsiteY1" fmla="*/ 6350 h 27940"/>
              <a:gd name="connsiteX2" fmla="*/ 22097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7" name="Freeform 3"/>
          <p:cNvSpPr/>
          <p:nvPr/>
        </p:nvSpPr>
        <p:spPr>
          <a:xfrm>
            <a:off x="1745488"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8" name="Freeform 3"/>
          <p:cNvSpPr/>
          <p:nvPr/>
        </p:nvSpPr>
        <p:spPr>
          <a:xfrm>
            <a:off x="1885823" y="5098288"/>
            <a:ext cx="28448" cy="27940"/>
          </a:xfrm>
          <a:custGeom>
            <a:avLst/>
            <a:gdLst>
              <a:gd name="connsiteX0" fmla="*/ 6350 w 28448"/>
              <a:gd name="connsiteY0" fmla="*/ 6350 h 27940"/>
              <a:gd name="connsiteX1" fmla="*/ 22097 w 28448"/>
              <a:gd name="connsiteY1" fmla="*/ 6350 h 27940"/>
              <a:gd name="connsiteX2" fmla="*/ 22097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9" name="Freeform 3"/>
          <p:cNvSpPr/>
          <p:nvPr/>
        </p:nvSpPr>
        <p:spPr>
          <a:xfrm>
            <a:off x="1941957"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0" name="Freeform 3"/>
          <p:cNvSpPr/>
          <p:nvPr/>
        </p:nvSpPr>
        <p:spPr>
          <a:xfrm>
            <a:off x="1992883"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1" name="Freeform 3"/>
          <p:cNvSpPr/>
          <p:nvPr/>
        </p:nvSpPr>
        <p:spPr>
          <a:xfrm>
            <a:off x="2140204"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2" name="Freeform 3"/>
          <p:cNvSpPr/>
          <p:nvPr/>
        </p:nvSpPr>
        <p:spPr>
          <a:xfrm>
            <a:off x="2189352"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3" name="Freeform 3"/>
          <p:cNvSpPr/>
          <p:nvPr/>
        </p:nvSpPr>
        <p:spPr>
          <a:xfrm>
            <a:off x="2247264"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4" name="Freeform 3"/>
          <p:cNvSpPr/>
          <p:nvPr/>
        </p:nvSpPr>
        <p:spPr>
          <a:xfrm>
            <a:off x="2387600"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5" name="Freeform 3"/>
          <p:cNvSpPr/>
          <p:nvPr/>
        </p:nvSpPr>
        <p:spPr>
          <a:xfrm>
            <a:off x="2445511"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6" name="Freeform 3"/>
          <p:cNvSpPr/>
          <p:nvPr/>
        </p:nvSpPr>
        <p:spPr>
          <a:xfrm>
            <a:off x="2494660"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7" name="Freeform 3"/>
          <p:cNvSpPr/>
          <p:nvPr/>
        </p:nvSpPr>
        <p:spPr>
          <a:xfrm>
            <a:off x="2643758" y="5098288"/>
            <a:ext cx="19685" cy="27940"/>
          </a:xfrm>
          <a:custGeom>
            <a:avLst/>
            <a:gdLst>
              <a:gd name="connsiteX0" fmla="*/ 6350 w 19685"/>
              <a:gd name="connsiteY0" fmla="*/ 6350 h 27940"/>
              <a:gd name="connsiteX1" fmla="*/ 13335 w 19685"/>
              <a:gd name="connsiteY1" fmla="*/ 6350 h 27940"/>
              <a:gd name="connsiteX2" fmla="*/ 13335 w 19685"/>
              <a:gd name="connsiteY2" fmla="*/ 21590 h 27940"/>
              <a:gd name="connsiteX3" fmla="*/ 6350 w 19685"/>
              <a:gd name="connsiteY3" fmla="*/ 21590 h 27940"/>
              <a:gd name="connsiteX4" fmla="*/ 6350 w 1968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7940">
                <a:moveTo>
                  <a:pt x="6350" y="6350"/>
                </a:moveTo>
                <a:lnTo>
                  <a:pt x="13335" y="6350"/>
                </a:lnTo>
                <a:lnTo>
                  <a:pt x="1333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8" name="Freeform 3"/>
          <p:cNvSpPr/>
          <p:nvPr/>
        </p:nvSpPr>
        <p:spPr>
          <a:xfrm>
            <a:off x="2692907"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9" name="Freeform 3"/>
          <p:cNvSpPr/>
          <p:nvPr/>
        </p:nvSpPr>
        <p:spPr>
          <a:xfrm>
            <a:off x="2750820" y="5098288"/>
            <a:ext cx="110870" cy="27940"/>
          </a:xfrm>
          <a:custGeom>
            <a:avLst/>
            <a:gdLst>
              <a:gd name="connsiteX0" fmla="*/ 6350 w 110870"/>
              <a:gd name="connsiteY0" fmla="*/ 6350 h 27940"/>
              <a:gd name="connsiteX1" fmla="*/ 104520 w 110870"/>
              <a:gd name="connsiteY1" fmla="*/ 6350 h 27940"/>
              <a:gd name="connsiteX2" fmla="*/ 104520 w 110870"/>
              <a:gd name="connsiteY2" fmla="*/ 21590 h 27940"/>
              <a:gd name="connsiteX3" fmla="*/ 6350 w 110870"/>
              <a:gd name="connsiteY3" fmla="*/ 21590 h 27940"/>
              <a:gd name="connsiteX4" fmla="*/ 6350 w 11087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7940">
                <a:moveTo>
                  <a:pt x="6350" y="6350"/>
                </a:moveTo>
                <a:lnTo>
                  <a:pt x="104520" y="6350"/>
                </a:lnTo>
                <a:lnTo>
                  <a:pt x="10452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0" name="Freeform 3"/>
          <p:cNvSpPr/>
          <p:nvPr/>
        </p:nvSpPr>
        <p:spPr>
          <a:xfrm>
            <a:off x="2891154"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1" name="Freeform 3"/>
          <p:cNvSpPr/>
          <p:nvPr/>
        </p:nvSpPr>
        <p:spPr>
          <a:xfrm>
            <a:off x="2949067" y="5098288"/>
            <a:ext cx="19685" cy="27940"/>
          </a:xfrm>
          <a:custGeom>
            <a:avLst/>
            <a:gdLst>
              <a:gd name="connsiteX0" fmla="*/ 6350 w 19685"/>
              <a:gd name="connsiteY0" fmla="*/ 6350 h 27940"/>
              <a:gd name="connsiteX1" fmla="*/ 13334 w 19685"/>
              <a:gd name="connsiteY1" fmla="*/ 6350 h 27940"/>
              <a:gd name="connsiteX2" fmla="*/ 13334 w 19685"/>
              <a:gd name="connsiteY2" fmla="*/ 21590 h 27940"/>
              <a:gd name="connsiteX3" fmla="*/ 6350 w 19685"/>
              <a:gd name="connsiteY3" fmla="*/ 21590 h 27940"/>
              <a:gd name="connsiteX4" fmla="*/ 6350 w 1968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5"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2" name="Freeform 3"/>
          <p:cNvSpPr/>
          <p:nvPr/>
        </p:nvSpPr>
        <p:spPr>
          <a:xfrm>
            <a:off x="2998089"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3" name="Freeform 3"/>
          <p:cNvSpPr/>
          <p:nvPr/>
        </p:nvSpPr>
        <p:spPr>
          <a:xfrm>
            <a:off x="3145535"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4" name="Freeform 3"/>
          <p:cNvSpPr/>
          <p:nvPr/>
        </p:nvSpPr>
        <p:spPr>
          <a:xfrm>
            <a:off x="3194685"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5" name="Freeform 3"/>
          <p:cNvSpPr/>
          <p:nvPr/>
        </p:nvSpPr>
        <p:spPr>
          <a:xfrm>
            <a:off x="3245484"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6" name="Freeform 3"/>
          <p:cNvSpPr/>
          <p:nvPr/>
        </p:nvSpPr>
        <p:spPr>
          <a:xfrm>
            <a:off x="3392932"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7" name="Freeform 3"/>
          <p:cNvSpPr/>
          <p:nvPr/>
        </p:nvSpPr>
        <p:spPr>
          <a:xfrm>
            <a:off x="3450844"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8" name="Freeform 3"/>
          <p:cNvSpPr/>
          <p:nvPr/>
        </p:nvSpPr>
        <p:spPr>
          <a:xfrm>
            <a:off x="3499865"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9" name="Freeform 3"/>
          <p:cNvSpPr/>
          <p:nvPr/>
        </p:nvSpPr>
        <p:spPr>
          <a:xfrm>
            <a:off x="3649090"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0" name="Freeform 3"/>
          <p:cNvSpPr/>
          <p:nvPr/>
        </p:nvSpPr>
        <p:spPr>
          <a:xfrm>
            <a:off x="3698113"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1" name="Freeform 3"/>
          <p:cNvSpPr/>
          <p:nvPr/>
        </p:nvSpPr>
        <p:spPr>
          <a:xfrm>
            <a:off x="3747261"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2" name="Freeform 3"/>
          <p:cNvSpPr/>
          <p:nvPr/>
        </p:nvSpPr>
        <p:spPr>
          <a:xfrm>
            <a:off x="3896486"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3" name="Freeform 3"/>
          <p:cNvSpPr/>
          <p:nvPr/>
        </p:nvSpPr>
        <p:spPr>
          <a:xfrm>
            <a:off x="3945509"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4" name="Freeform 3"/>
          <p:cNvSpPr/>
          <p:nvPr/>
        </p:nvSpPr>
        <p:spPr>
          <a:xfrm>
            <a:off x="4003421"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5" name="Freeform 3"/>
          <p:cNvSpPr/>
          <p:nvPr/>
        </p:nvSpPr>
        <p:spPr>
          <a:xfrm>
            <a:off x="4143755"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6" name="Freeform 3"/>
          <p:cNvSpPr/>
          <p:nvPr/>
        </p:nvSpPr>
        <p:spPr>
          <a:xfrm>
            <a:off x="4201667" y="5098288"/>
            <a:ext cx="19811" cy="27940"/>
          </a:xfrm>
          <a:custGeom>
            <a:avLst/>
            <a:gdLst>
              <a:gd name="connsiteX0" fmla="*/ 6350 w 19811"/>
              <a:gd name="connsiteY0" fmla="*/ 6350 h 27940"/>
              <a:gd name="connsiteX1" fmla="*/ 13461 w 19811"/>
              <a:gd name="connsiteY1" fmla="*/ 6350 h 27940"/>
              <a:gd name="connsiteX2" fmla="*/ 13461 w 19811"/>
              <a:gd name="connsiteY2" fmla="*/ 21590 h 27940"/>
              <a:gd name="connsiteX3" fmla="*/ 6350 w 19811"/>
              <a:gd name="connsiteY3" fmla="*/ 21590 h 27940"/>
              <a:gd name="connsiteX4" fmla="*/ 6350 w 1981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811" h="27940">
                <a:moveTo>
                  <a:pt x="6350" y="6350"/>
                </a:moveTo>
                <a:lnTo>
                  <a:pt x="13461" y="6350"/>
                </a:lnTo>
                <a:lnTo>
                  <a:pt x="1346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7" name="Freeform 3"/>
          <p:cNvSpPr/>
          <p:nvPr/>
        </p:nvSpPr>
        <p:spPr>
          <a:xfrm>
            <a:off x="4250816"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8" name="Freeform 3"/>
          <p:cNvSpPr/>
          <p:nvPr/>
        </p:nvSpPr>
        <p:spPr>
          <a:xfrm>
            <a:off x="4398264"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9" name="Freeform 3"/>
          <p:cNvSpPr/>
          <p:nvPr/>
        </p:nvSpPr>
        <p:spPr>
          <a:xfrm>
            <a:off x="4447285"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0" name="Freeform 3"/>
          <p:cNvSpPr/>
          <p:nvPr/>
        </p:nvSpPr>
        <p:spPr>
          <a:xfrm>
            <a:off x="4505197"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1" name="Freeform 3"/>
          <p:cNvSpPr/>
          <p:nvPr/>
        </p:nvSpPr>
        <p:spPr>
          <a:xfrm>
            <a:off x="4645533" y="5098288"/>
            <a:ext cx="30353" cy="27940"/>
          </a:xfrm>
          <a:custGeom>
            <a:avLst/>
            <a:gdLst>
              <a:gd name="connsiteX0" fmla="*/ 6350 w 30353"/>
              <a:gd name="connsiteY0" fmla="*/ 6350 h 27940"/>
              <a:gd name="connsiteX1" fmla="*/ 24002 w 30353"/>
              <a:gd name="connsiteY1" fmla="*/ 6350 h 27940"/>
              <a:gd name="connsiteX2" fmla="*/ 24002 w 30353"/>
              <a:gd name="connsiteY2" fmla="*/ 21590 h 27940"/>
              <a:gd name="connsiteX3" fmla="*/ 6350 w 30353"/>
              <a:gd name="connsiteY3" fmla="*/ 21590 h 27940"/>
              <a:gd name="connsiteX4" fmla="*/ 6350 w 3035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7940">
                <a:moveTo>
                  <a:pt x="6350" y="6350"/>
                </a:moveTo>
                <a:lnTo>
                  <a:pt x="24002" y="6350"/>
                </a:lnTo>
                <a:lnTo>
                  <a:pt x="2400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2" name="Freeform 3"/>
          <p:cNvSpPr/>
          <p:nvPr/>
        </p:nvSpPr>
        <p:spPr>
          <a:xfrm>
            <a:off x="4703445"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3" name="Freeform 3"/>
          <p:cNvSpPr/>
          <p:nvPr/>
        </p:nvSpPr>
        <p:spPr>
          <a:xfrm>
            <a:off x="4752594"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4" name="Freeform 3"/>
          <p:cNvSpPr/>
          <p:nvPr/>
        </p:nvSpPr>
        <p:spPr>
          <a:xfrm>
            <a:off x="4901691"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5" name="Freeform 3"/>
          <p:cNvSpPr/>
          <p:nvPr/>
        </p:nvSpPr>
        <p:spPr>
          <a:xfrm>
            <a:off x="4950840"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6" name="Freeform 3"/>
          <p:cNvSpPr/>
          <p:nvPr/>
        </p:nvSpPr>
        <p:spPr>
          <a:xfrm>
            <a:off x="5008753" y="5098288"/>
            <a:ext cx="110997" cy="27940"/>
          </a:xfrm>
          <a:custGeom>
            <a:avLst/>
            <a:gdLst>
              <a:gd name="connsiteX0" fmla="*/ 6350 w 110997"/>
              <a:gd name="connsiteY0" fmla="*/ 6350 h 27940"/>
              <a:gd name="connsiteX1" fmla="*/ 104647 w 110997"/>
              <a:gd name="connsiteY1" fmla="*/ 6350 h 27940"/>
              <a:gd name="connsiteX2" fmla="*/ 104647 w 110997"/>
              <a:gd name="connsiteY2" fmla="*/ 21590 h 27940"/>
              <a:gd name="connsiteX3" fmla="*/ 6350 w 110997"/>
              <a:gd name="connsiteY3" fmla="*/ 21590 h 27940"/>
              <a:gd name="connsiteX4" fmla="*/ 6350 w 11099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997" h="27940">
                <a:moveTo>
                  <a:pt x="6350" y="6350"/>
                </a:moveTo>
                <a:lnTo>
                  <a:pt x="104647" y="6350"/>
                </a:lnTo>
                <a:lnTo>
                  <a:pt x="10464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7" name="Freeform 3"/>
          <p:cNvSpPr/>
          <p:nvPr/>
        </p:nvSpPr>
        <p:spPr>
          <a:xfrm>
            <a:off x="5149088"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8" name="Freeform 3"/>
          <p:cNvSpPr/>
          <p:nvPr/>
        </p:nvSpPr>
        <p:spPr>
          <a:xfrm>
            <a:off x="5207000" y="5098288"/>
            <a:ext cx="19684" cy="27940"/>
          </a:xfrm>
          <a:custGeom>
            <a:avLst/>
            <a:gdLst>
              <a:gd name="connsiteX0" fmla="*/ 6350 w 19684"/>
              <a:gd name="connsiteY0" fmla="*/ 6350 h 27940"/>
              <a:gd name="connsiteX1" fmla="*/ 13334 w 19684"/>
              <a:gd name="connsiteY1" fmla="*/ 6350 h 27940"/>
              <a:gd name="connsiteX2" fmla="*/ 13334 w 19684"/>
              <a:gd name="connsiteY2" fmla="*/ 21590 h 27940"/>
              <a:gd name="connsiteX3" fmla="*/ 6350 w 19684"/>
              <a:gd name="connsiteY3" fmla="*/ 21590 h 27940"/>
              <a:gd name="connsiteX4" fmla="*/ 6350 w 1968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9" name="Freeform 3"/>
          <p:cNvSpPr/>
          <p:nvPr/>
        </p:nvSpPr>
        <p:spPr>
          <a:xfrm>
            <a:off x="5256148"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0" name="Freeform 3"/>
          <p:cNvSpPr/>
          <p:nvPr/>
        </p:nvSpPr>
        <p:spPr>
          <a:xfrm>
            <a:off x="5403469"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1" name="Freeform 3"/>
          <p:cNvSpPr/>
          <p:nvPr/>
        </p:nvSpPr>
        <p:spPr>
          <a:xfrm>
            <a:off x="5454396"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2" name="Freeform 3"/>
          <p:cNvSpPr/>
          <p:nvPr/>
        </p:nvSpPr>
        <p:spPr>
          <a:xfrm>
            <a:off x="5503545" y="5098288"/>
            <a:ext cx="119634" cy="27940"/>
          </a:xfrm>
          <a:custGeom>
            <a:avLst/>
            <a:gdLst>
              <a:gd name="connsiteX0" fmla="*/ 6350 w 119634"/>
              <a:gd name="connsiteY0" fmla="*/ 6350 h 27940"/>
              <a:gd name="connsiteX1" fmla="*/ 113283 w 119634"/>
              <a:gd name="connsiteY1" fmla="*/ 6350 h 27940"/>
              <a:gd name="connsiteX2" fmla="*/ 113283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3" name="Freeform 3"/>
          <p:cNvSpPr/>
          <p:nvPr/>
        </p:nvSpPr>
        <p:spPr>
          <a:xfrm>
            <a:off x="5650865"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4" name="Freeform 3"/>
          <p:cNvSpPr/>
          <p:nvPr/>
        </p:nvSpPr>
        <p:spPr>
          <a:xfrm>
            <a:off x="5708777"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5" name="Freeform 3"/>
          <p:cNvSpPr/>
          <p:nvPr/>
        </p:nvSpPr>
        <p:spPr>
          <a:xfrm>
            <a:off x="5757926"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6" name="Freeform 3"/>
          <p:cNvSpPr/>
          <p:nvPr/>
        </p:nvSpPr>
        <p:spPr>
          <a:xfrm>
            <a:off x="5907023"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7" name="Freeform 3"/>
          <p:cNvSpPr/>
          <p:nvPr/>
        </p:nvSpPr>
        <p:spPr>
          <a:xfrm>
            <a:off x="5956172"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8" name="Freeform 3"/>
          <p:cNvSpPr/>
          <p:nvPr/>
        </p:nvSpPr>
        <p:spPr>
          <a:xfrm>
            <a:off x="6005321"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9" name="Freeform 3"/>
          <p:cNvSpPr/>
          <p:nvPr/>
        </p:nvSpPr>
        <p:spPr>
          <a:xfrm>
            <a:off x="6154420"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0" name="Freeform 3"/>
          <p:cNvSpPr/>
          <p:nvPr/>
        </p:nvSpPr>
        <p:spPr>
          <a:xfrm>
            <a:off x="6203569"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1" name="Freeform 3"/>
          <p:cNvSpPr/>
          <p:nvPr/>
        </p:nvSpPr>
        <p:spPr>
          <a:xfrm>
            <a:off x="6261480" y="5098288"/>
            <a:ext cx="119634" cy="27940"/>
          </a:xfrm>
          <a:custGeom>
            <a:avLst/>
            <a:gdLst>
              <a:gd name="connsiteX0" fmla="*/ 6350 w 119634"/>
              <a:gd name="connsiteY0" fmla="*/ 6350 h 27940"/>
              <a:gd name="connsiteX1" fmla="*/ 113284 w 119634"/>
              <a:gd name="connsiteY1" fmla="*/ 6350 h 27940"/>
              <a:gd name="connsiteX2" fmla="*/ 113284 w 119634"/>
              <a:gd name="connsiteY2" fmla="*/ 21590 h 27940"/>
              <a:gd name="connsiteX3" fmla="*/ 6350 w 119634"/>
              <a:gd name="connsiteY3" fmla="*/ 21590 h 27940"/>
              <a:gd name="connsiteX4" fmla="*/ 6350 w 11963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4" h="27940">
                <a:moveTo>
                  <a:pt x="6350" y="6350"/>
                </a:moveTo>
                <a:lnTo>
                  <a:pt x="113284" y="6350"/>
                </a:lnTo>
                <a:lnTo>
                  <a:pt x="11328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2" name="Freeform 3"/>
          <p:cNvSpPr/>
          <p:nvPr/>
        </p:nvSpPr>
        <p:spPr>
          <a:xfrm>
            <a:off x="6401815" y="5098288"/>
            <a:ext cx="28448" cy="27940"/>
          </a:xfrm>
          <a:custGeom>
            <a:avLst/>
            <a:gdLst>
              <a:gd name="connsiteX0" fmla="*/ 6350 w 28448"/>
              <a:gd name="connsiteY0" fmla="*/ 6350 h 27940"/>
              <a:gd name="connsiteX1" fmla="*/ 22098 w 28448"/>
              <a:gd name="connsiteY1" fmla="*/ 6350 h 27940"/>
              <a:gd name="connsiteX2" fmla="*/ 22098 w 28448"/>
              <a:gd name="connsiteY2" fmla="*/ 21590 h 27940"/>
              <a:gd name="connsiteX3" fmla="*/ 6350 w 28448"/>
              <a:gd name="connsiteY3" fmla="*/ 21590 h 27940"/>
              <a:gd name="connsiteX4" fmla="*/ 6350 w 28448"/>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8" h="27940">
                <a:moveTo>
                  <a:pt x="6350" y="6350"/>
                </a:moveTo>
                <a:lnTo>
                  <a:pt x="22098" y="6350"/>
                </a:lnTo>
                <a:lnTo>
                  <a:pt x="22098"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3" name="Freeform 3"/>
          <p:cNvSpPr/>
          <p:nvPr/>
        </p:nvSpPr>
        <p:spPr>
          <a:xfrm>
            <a:off x="6459728" y="5098288"/>
            <a:ext cx="19684" cy="27940"/>
          </a:xfrm>
          <a:custGeom>
            <a:avLst/>
            <a:gdLst>
              <a:gd name="connsiteX0" fmla="*/ 6350 w 19684"/>
              <a:gd name="connsiteY0" fmla="*/ 6350 h 27940"/>
              <a:gd name="connsiteX1" fmla="*/ 13334 w 19684"/>
              <a:gd name="connsiteY1" fmla="*/ 6350 h 27940"/>
              <a:gd name="connsiteX2" fmla="*/ 13334 w 19684"/>
              <a:gd name="connsiteY2" fmla="*/ 21590 h 27940"/>
              <a:gd name="connsiteX3" fmla="*/ 6350 w 19684"/>
              <a:gd name="connsiteY3" fmla="*/ 21590 h 27940"/>
              <a:gd name="connsiteX4" fmla="*/ 6350 w 1968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4" name="Freeform 3"/>
          <p:cNvSpPr/>
          <p:nvPr/>
        </p:nvSpPr>
        <p:spPr>
          <a:xfrm>
            <a:off x="6508877"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5" name="Freeform 3"/>
          <p:cNvSpPr/>
          <p:nvPr/>
        </p:nvSpPr>
        <p:spPr>
          <a:xfrm>
            <a:off x="6656196"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6" name="Freeform 3"/>
          <p:cNvSpPr/>
          <p:nvPr/>
        </p:nvSpPr>
        <p:spPr>
          <a:xfrm>
            <a:off x="6707123"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7" name="Freeform 3"/>
          <p:cNvSpPr/>
          <p:nvPr/>
        </p:nvSpPr>
        <p:spPr>
          <a:xfrm>
            <a:off x="6763257" y="5098288"/>
            <a:ext cx="121411" cy="27940"/>
          </a:xfrm>
          <a:custGeom>
            <a:avLst/>
            <a:gdLst>
              <a:gd name="connsiteX0" fmla="*/ 6350 w 121411"/>
              <a:gd name="connsiteY0" fmla="*/ 6350 h 27940"/>
              <a:gd name="connsiteX1" fmla="*/ 115061 w 121411"/>
              <a:gd name="connsiteY1" fmla="*/ 6350 h 27940"/>
              <a:gd name="connsiteX2" fmla="*/ 115061 w 121411"/>
              <a:gd name="connsiteY2" fmla="*/ 21590 h 27940"/>
              <a:gd name="connsiteX3" fmla="*/ 6350 w 121411"/>
              <a:gd name="connsiteY3" fmla="*/ 21590 h 27940"/>
              <a:gd name="connsiteX4" fmla="*/ 6350 w 12141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411" h="27940">
                <a:moveTo>
                  <a:pt x="6350" y="6350"/>
                </a:moveTo>
                <a:lnTo>
                  <a:pt x="115061" y="6350"/>
                </a:lnTo>
                <a:lnTo>
                  <a:pt x="11506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8" name="Freeform 3"/>
          <p:cNvSpPr/>
          <p:nvPr/>
        </p:nvSpPr>
        <p:spPr>
          <a:xfrm>
            <a:off x="6903593" y="5098288"/>
            <a:ext cx="30226" cy="27940"/>
          </a:xfrm>
          <a:custGeom>
            <a:avLst/>
            <a:gdLst>
              <a:gd name="connsiteX0" fmla="*/ 6350 w 30226"/>
              <a:gd name="connsiteY0" fmla="*/ 6350 h 27940"/>
              <a:gd name="connsiteX1" fmla="*/ 23875 w 30226"/>
              <a:gd name="connsiteY1" fmla="*/ 6350 h 27940"/>
              <a:gd name="connsiteX2" fmla="*/ 23875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5" y="6350"/>
                </a:lnTo>
                <a:lnTo>
                  <a:pt x="2387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9" name="Freeform 3"/>
          <p:cNvSpPr/>
          <p:nvPr/>
        </p:nvSpPr>
        <p:spPr>
          <a:xfrm>
            <a:off x="6961505"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0" name="Freeform 3"/>
          <p:cNvSpPr/>
          <p:nvPr/>
        </p:nvSpPr>
        <p:spPr>
          <a:xfrm>
            <a:off x="7010654" y="5098288"/>
            <a:ext cx="119633" cy="27940"/>
          </a:xfrm>
          <a:custGeom>
            <a:avLst/>
            <a:gdLst>
              <a:gd name="connsiteX0" fmla="*/ 6350 w 119633"/>
              <a:gd name="connsiteY0" fmla="*/ 6350 h 27940"/>
              <a:gd name="connsiteX1" fmla="*/ 113283 w 119633"/>
              <a:gd name="connsiteY1" fmla="*/ 6350 h 27940"/>
              <a:gd name="connsiteX2" fmla="*/ 113283 w 119633"/>
              <a:gd name="connsiteY2" fmla="*/ 21590 h 27940"/>
              <a:gd name="connsiteX3" fmla="*/ 6350 w 119633"/>
              <a:gd name="connsiteY3" fmla="*/ 21590 h 27940"/>
              <a:gd name="connsiteX4" fmla="*/ 6350 w 11963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633" h="27940">
                <a:moveTo>
                  <a:pt x="6350" y="6350"/>
                </a:moveTo>
                <a:lnTo>
                  <a:pt x="113283" y="6350"/>
                </a:lnTo>
                <a:lnTo>
                  <a:pt x="11328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1" name="Freeform 3"/>
          <p:cNvSpPr/>
          <p:nvPr/>
        </p:nvSpPr>
        <p:spPr>
          <a:xfrm>
            <a:off x="7159752"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2" name="Freeform 3"/>
          <p:cNvSpPr/>
          <p:nvPr/>
        </p:nvSpPr>
        <p:spPr>
          <a:xfrm>
            <a:off x="7208901"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3" name="Freeform 3"/>
          <p:cNvSpPr/>
          <p:nvPr/>
        </p:nvSpPr>
        <p:spPr>
          <a:xfrm>
            <a:off x="7266813" y="5098288"/>
            <a:ext cx="110870" cy="27940"/>
          </a:xfrm>
          <a:custGeom>
            <a:avLst/>
            <a:gdLst>
              <a:gd name="connsiteX0" fmla="*/ 6350 w 110870"/>
              <a:gd name="connsiteY0" fmla="*/ 6350 h 27940"/>
              <a:gd name="connsiteX1" fmla="*/ 104520 w 110870"/>
              <a:gd name="connsiteY1" fmla="*/ 6350 h 27940"/>
              <a:gd name="connsiteX2" fmla="*/ 104520 w 110870"/>
              <a:gd name="connsiteY2" fmla="*/ 21590 h 27940"/>
              <a:gd name="connsiteX3" fmla="*/ 6350 w 110870"/>
              <a:gd name="connsiteY3" fmla="*/ 21590 h 27940"/>
              <a:gd name="connsiteX4" fmla="*/ 6350 w 11087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870" h="27940">
                <a:moveTo>
                  <a:pt x="6350" y="6350"/>
                </a:moveTo>
                <a:lnTo>
                  <a:pt x="104520" y="6350"/>
                </a:lnTo>
                <a:lnTo>
                  <a:pt x="10452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4" name="Freeform 3"/>
          <p:cNvSpPr/>
          <p:nvPr/>
        </p:nvSpPr>
        <p:spPr>
          <a:xfrm>
            <a:off x="7407147" y="5098288"/>
            <a:ext cx="28447" cy="27940"/>
          </a:xfrm>
          <a:custGeom>
            <a:avLst/>
            <a:gdLst>
              <a:gd name="connsiteX0" fmla="*/ 6350 w 28447"/>
              <a:gd name="connsiteY0" fmla="*/ 6350 h 27940"/>
              <a:gd name="connsiteX1" fmla="*/ 22097 w 28447"/>
              <a:gd name="connsiteY1" fmla="*/ 6350 h 27940"/>
              <a:gd name="connsiteX2" fmla="*/ 22097 w 28447"/>
              <a:gd name="connsiteY2" fmla="*/ 21590 h 27940"/>
              <a:gd name="connsiteX3" fmla="*/ 6350 w 28447"/>
              <a:gd name="connsiteY3" fmla="*/ 21590 h 27940"/>
              <a:gd name="connsiteX4" fmla="*/ 6350 w 28447"/>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447" h="27940">
                <a:moveTo>
                  <a:pt x="6350" y="6350"/>
                </a:moveTo>
                <a:lnTo>
                  <a:pt x="22097" y="6350"/>
                </a:lnTo>
                <a:lnTo>
                  <a:pt x="22097"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5" name="Freeform 3"/>
          <p:cNvSpPr/>
          <p:nvPr/>
        </p:nvSpPr>
        <p:spPr>
          <a:xfrm>
            <a:off x="7465059" y="5098288"/>
            <a:ext cx="19684" cy="27940"/>
          </a:xfrm>
          <a:custGeom>
            <a:avLst/>
            <a:gdLst>
              <a:gd name="connsiteX0" fmla="*/ 6350 w 19684"/>
              <a:gd name="connsiteY0" fmla="*/ 6350 h 27940"/>
              <a:gd name="connsiteX1" fmla="*/ 13334 w 19684"/>
              <a:gd name="connsiteY1" fmla="*/ 6350 h 27940"/>
              <a:gd name="connsiteX2" fmla="*/ 13334 w 19684"/>
              <a:gd name="connsiteY2" fmla="*/ 21590 h 27940"/>
              <a:gd name="connsiteX3" fmla="*/ 6350 w 19684"/>
              <a:gd name="connsiteY3" fmla="*/ 21590 h 27940"/>
              <a:gd name="connsiteX4" fmla="*/ 6350 w 19684"/>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9684" h="27940">
                <a:moveTo>
                  <a:pt x="6350" y="6350"/>
                </a:moveTo>
                <a:lnTo>
                  <a:pt x="13334" y="6350"/>
                </a:lnTo>
                <a:lnTo>
                  <a:pt x="13334"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6" name="Freeform 3"/>
          <p:cNvSpPr/>
          <p:nvPr/>
        </p:nvSpPr>
        <p:spPr>
          <a:xfrm>
            <a:off x="7514081" y="5098288"/>
            <a:ext cx="119761" cy="27940"/>
          </a:xfrm>
          <a:custGeom>
            <a:avLst/>
            <a:gdLst>
              <a:gd name="connsiteX0" fmla="*/ 6350 w 119761"/>
              <a:gd name="connsiteY0" fmla="*/ 6350 h 27940"/>
              <a:gd name="connsiteX1" fmla="*/ 113411 w 119761"/>
              <a:gd name="connsiteY1" fmla="*/ 6350 h 27940"/>
              <a:gd name="connsiteX2" fmla="*/ 113411 w 119761"/>
              <a:gd name="connsiteY2" fmla="*/ 21590 h 27940"/>
              <a:gd name="connsiteX3" fmla="*/ 6350 w 119761"/>
              <a:gd name="connsiteY3" fmla="*/ 21590 h 27940"/>
              <a:gd name="connsiteX4" fmla="*/ 6350 w 119761"/>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1" h="27940">
                <a:moveTo>
                  <a:pt x="6350" y="6350"/>
                </a:moveTo>
                <a:lnTo>
                  <a:pt x="113411" y="6350"/>
                </a:lnTo>
                <a:lnTo>
                  <a:pt x="113411"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7" name="Freeform 3"/>
          <p:cNvSpPr/>
          <p:nvPr/>
        </p:nvSpPr>
        <p:spPr>
          <a:xfrm>
            <a:off x="7661529"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8" name="Freeform 3"/>
          <p:cNvSpPr/>
          <p:nvPr/>
        </p:nvSpPr>
        <p:spPr>
          <a:xfrm>
            <a:off x="7712329" y="5098288"/>
            <a:ext cx="28575" cy="27940"/>
          </a:xfrm>
          <a:custGeom>
            <a:avLst/>
            <a:gdLst>
              <a:gd name="connsiteX0" fmla="*/ 6350 w 28575"/>
              <a:gd name="connsiteY0" fmla="*/ 6350 h 27940"/>
              <a:gd name="connsiteX1" fmla="*/ 22225 w 28575"/>
              <a:gd name="connsiteY1" fmla="*/ 6350 h 27940"/>
              <a:gd name="connsiteX2" fmla="*/ 22225 w 28575"/>
              <a:gd name="connsiteY2" fmla="*/ 21590 h 27940"/>
              <a:gd name="connsiteX3" fmla="*/ 6350 w 28575"/>
              <a:gd name="connsiteY3" fmla="*/ 21590 h 27940"/>
              <a:gd name="connsiteX4" fmla="*/ 6350 w 28575"/>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8575" h="27940">
                <a:moveTo>
                  <a:pt x="6350" y="6350"/>
                </a:moveTo>
                <a:lnTo>
                  <a:pt x="22225" y="6350"/>
                </a:lnTo>
                <a:lnTo>
                  <a:pt x="22225"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9" name="Freeform 3"/>
          <p:cNvSpPr/>
          <p:nvPr/>
        </p:nvSpPr>
        <p:spPr>
          <a:xfrm>
            <a:off x="7761478"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0" name="Freeform 3"/>
          <p:cNvSpPr/>
          <p:nvPr/>
        </p:nvSpPr>
        <p:spPr>
          <a:xfrm>
            <a:off x="7908925" y="5098288"/>
            <a:ext cx="30226" cy="27940"/>
          </a:xfrm>
          <a:custGeom>
            <a:avLst/>
            <a:gdLst>
              <a:gd name="connsiteX0" fmla="*/ 6350 w 30226"/>
              <a:gd name="connsiteY0" fmla="*/ 6350 h 27940"/>
              <a:gd name="connsiteX1" fmla="*/ 23876 w 30226"/>
              <a:gd name="connsiteY1" fmla="*/ 6350 h 27940"/>
              <a:gd name="connsiteX2" fmla="*/ 23876 w 30226"/>
              <a:gd name="connsiteY2" fmla="*/ 21590 h 27940"/>
              <a:gd name="connsiteX3" fmla="*/ 6350 w 30226"/>
              <a:gd name="connsiteY3" fmla="*/ 21590 h 27940"/>
              <a:gd name="connsiteX4" fmla="*/ 6350 w 30226"/>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226" h="27940">
                <a:moveTo>
                  <a:pt x="6350" y="6350"/>
                </a:moveTo>
                <a:lnTo>
                  <a:pt x="23876" y="6350"/>
                </a:lnTo>
                <a:lnTo>
                  <a:pt x="23876"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1" name="Freeform 3"/>
          <p:cNvSpPr/>
          <p:nvPr/>
        </p:nvSpPr>
        <p:spPr>
          <a:xfrm>
            <a:off x="7966836"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2" name="Freeform 3"/>
          <p:cNvSpPr/>
          <p:nvPr/>
        </p:nvSpPr>
        <p:spPr>
          <a:xfrm>
            <a:off x="8015858" y="5098288"/>
            <a:ext cx="121539" cy="27940"/>
          </a:xfrm>
          <a:custGeom>
            <a:avLst/>
            <a:gdLst>
              <a:gd name="connsiteX0" fmla="*/ 6350 w 121539"/>
              <a:gd name="connsiteY0" fmla="*/ 6350 h 27940"/>
              <a:gd name="connsiteX1" fmla="*/ 115189 w 121539"/>
              <a:gd name="connsiteY1" fmla="*/ 6350 h 27940"/>
              <a:gd name="connsiteX2" fmla="*/ 115189 w 121539"/>
              <a:gd name="connsiteY2" fmla="*/ 21590 h 27940"/>
              <a:gd name="connsiteX3" fmla="*/ 6350 w 121539"/>
              <a:gd name="connsiteY3" fmla="*/ 21590 h 27940"/>
              <a:gd name="connsiteX4" fmla="*/ 6350 w 121539"/>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539" h="27940">
                <a:moveTo>
                  <a:pt x="6350" y="6350"/>
                </a:moveTo>
                <a:lnTo>
                  <a:pt x="115189" y="6350"/>
                </a:lnTo>
                <a:lnTo>
                  <a:pt x="115189"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3" name="Freeform 3"/>
          <p:cNvSpPr/>
          <p:nvPr/>
        </p:nvSpPr>
        <p:spPr>
          <a:xfrm>
            <a:off x="8165083" y="5098288"/>
            <a:ext cx="21463" cy="27940"/>
          </a:xfrm>
          <a:custGeom>
            <a:avLst/>
            <a:gdLst>
              <a:gd name="connsiteX0" fmla="*/ 6350 w 21463"/>
              <a:gd name="connsiteY0" fmla="*/ 6350 h 27940"/>
              <a:gd name="connsiteX1" fmla="*/ 15113 w 21463"/>
              <a:gd name="connsiteY1" fmla="*/ 6350 h 27940"/>
              <a:gd name="connsiteX2" fmla="*/ 15113 w 21463"/>
              <a:gd name="connsiteY2" fmla="*/ 21590 h 27940"/>
              <a:gd name="connsiteX3" fmla="*/ 6350 w 21463"/>
              <a:gd name="connsiteY3" fmla="*/ 21590 h 27940"/>
              <a:gd name="connsiteX4" fmla="*/ 6350 w 2146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1463" h="27940">
                <a:moveTo>
                  <a:pt x="6350" y="6350"/>
                </a:moveTo>
                <a:lnTo>
                  <a:pt x="15113" y="6350"/>
                </a:lnTo>
                <a:lnTo>
                  <a:pt x="15113"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4" name="Freeform 3"/>
          <p:cNvSpPr/>
          <p:nvPr/>
        </p:nvSpPr>
        <p:spPr>
          <a:xfrm>
            <a:off x="8214106" y="5098288"/>
            <a:ext cx="30353" cy="27940"/>
          </a:xfrm>
          <a:custGeom>
            <a:avLst/>
            <a:gdLst>
              <a:gd name="connsiteX0" fmla="*/ 6350 w 30353"/>
              <a:gd name="connsiteY0" fmla="*/ 6350 h 27940"/>
              <a:gd name="connsiteX1" fmla="*/ 24002 w 30353"/>
              <a:gd name="connsiteY1" fmla="*/ 6350 h 27940"/>
              <a:gd name="connsiteX2" fmla="*/ 24002 w 30353"/>
              <a:gd name="connsiteY2" fmla="*/ 21590 h 27940"/>
              <a:gd name="connsiteX3" fmla="*/ 6350 w 30353"/>
              <a:gd name="connsiteY3" fmla="*/ 21590 h 27940"/>
              <a:gd name="connsiteX4" fmla="*/ 6350 w 30353"/>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0353" h="27940">
                <a:moveTo>
                  <a:pt x="6350" y="6350"/>
                </a:moveTo>
                <a:lnTo>
                  <a:pt x="24002" y="6350"/>
                </a:lnTo>
                <a:lnTo>
                  <a:pt x="24002"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5" name="Freeform 3"/>
          <p:cNvSpPr/>
          <p:nvPr/>
        </p:nvSpPr>
        <p:spPr>
          <a:xfrm>
            <a:off x="8263255" y="5098288"/>
            <a:ext cx="119760" cy="27940"/>
          </a:xfrm>
          <a:custGeom>
            <a:avLst/>
            <a:gdLst>
              <a:gd name="connsiteX0" fmla="*/ 6350 w 119760"/>
              <a:gd name="connsiteY0" fmla="*/ 6350 h 27940"/>
              <a:gd name="connsiteX1" fmla="*/ 113410 w 119760"/>
              <a:gd name="connsiteY1" fmla="*/ 6350 h 27940"/>
              <a:gd name="connsiteX2" fmla="*/ 113410 w 119760"/>
              <a:gd name="connsiteY2" fmla="*/ 21590 h 27940"/>
              <a:gd name="connsiteX3" fmla="*/ 6350 w 119760"/>
              <a:gd name="connsiteY3" fmla="*/ 21590 h 27940"/>
              <a:gd name="connsiteX4" fmla="*/ 6350 w 119760"/>
              <a:gd name="connsiteY4" fmla="*/ 6350 h 2794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9760" h="27940">
                <a:moveTo>
                  <a:pt x="6350" y="6350"/>
                </a:moveTo>
                <a:lnTo>
                  <a:pt x="113410" y="6350"/>
                </a:lnTo>
                <a:lnTo>
                  <a:pt x="113410" y="21590"/>
                </a:lnTo>
                <a:lnTo>
                  <a:pt x="6350" y="21590"/>
                </a:lnTo>
                <a:lnTo>
                  <a:pt x="6350"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6" name="Freeform 3"/>
          <p:cNvSpPr/>
          <p:nvPr/>
        </p:nvSpPr>
        <p:spPr>
          <a:xfrm>
            <a:off x="1570482" y="1680210"/>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77" name="Freeform 3"/>
          <p:cNvSpPr/>
          <p:nvPr/>
        </p:nvSpPr>
        <p:spPr>
          <a:xfrm>
            <a:off x="1570482" y="1815210"/>
            <a:ext cx="16763" cy="14224"/>
          </a:xfrm>
          <a:custGeom>
            <a:avLst/>
            <a:gdLst>
              <a:gd name="connsiteX0" fmla="*/ 16763 w 16763"/>
              <a:gd name="connsiteY0" fmla="*/ 0 h 14224"/>
              <a:gd name="connsiteX1" fmla="*/ 16763 w 16763"/>
              <a:gd name="connsiteY1" fmla="*/ 14224 h 14224"/>
              <a:gd name="connsiteX2" fmla="*/ 0 w 16763"/>
              <a:gd name="connsiteY2" fmla="*/ 14224 h 14224"/>
              <a:gd name="connsiteX3" fmla="*/ 0 w 16763"/>
              <a:gd name="connsiteY3" fmla="*/ 0 h 14224"/>
              <a:gd name="connsiteX4" fmla="*/ 16763 w 16763"/>
              <a:gd name="connsiteY4" fmla="*/ 0 h 142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4">
                <a:moveTo>
                  <a:pt x="16763" y="0"/>
                </a:moveTo>
                <a:lnTo>
                  <a:pt x="16763" y="14224"/>
                </a:lnTo>
                <a:lnTo>
                  <a:pt x="0" y="1422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8" name="Freeform 3"/>
          <p:cNvSpPr/>
          <p:nvPr/>
        </p:nvSpPr>
        <p:spPr>
          <a:xfrm>
            <a:off x="1570482" y="1859660"/>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9" name="Freeform 3"/>
          <p:cNvSpPr/>
          <p:nvPr/>
        </p:nvSpPr>
        <p:spPr>
          <a:xfrm>
            <a:off x="1570482" y="1911985"/>
            <a:ext cx="16763" cy="90551"/>
          </a:xfrm>
          <a:custGeom>
            <a:avLst/>
            <a:gdLst>
              <a:gd name="connsiteX0" fmla="*/ 8382 w 16763"/>
              <a:gd name="connsiteY0" fmla="*/ 0 h 90551"/>
              <a:gd name="connsiteX1" fmla="*/ 8382 w 16763"/>
              <a:gd name="connsiteY1" fmla="*/ 90551 h 90551"/>
            </a:gdLst>
            <a:ahLst/>
            <a:cxnLst>
              <a:cxn ang="0">
                <a:pos x="connsiteX0" y="connsiteY0"/>
              </a:cxn>
              <a:cxn ang="1">
                <a:pos x="connsiteX1" y="connsiteY1"/>
              </a:cxn>
            </a:cxnLst>
            <a:rect l="l" t="t" r="r" b="b"/>
            <a:pathLst>
              <a:path w="16763" h="90551">
                <a:moveTo>
                  <a:pt x="8382" y="0"/>
                </a:moveTo>
                <a:lnTo>
                  <a:pt x="8382" y="9055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0" name="Freeform 3"/>
          <p:cNvSpPr/>
          <p:nvPr/>
        </p:nvSpPr>
        <p:spPr>
          <a:xfrm>
            <a:off x="1570482" y="2038985"/>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1" name="Freeform 3"/>
          <p:cNvSpPr/>
          <p:nvPr/>
        </p:nvSpPr>
        <p:spPr>
          <a:xfrm>
            <a:off x="1570482" y="2092960"/>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2" name="Freeform 3"/>
          <p:cNvSpPr/>
          <p:nvPr/>
        </p:nvSpPr>
        <p:spPr>
          <a:xfrm>
            <a:off x="1570482" y="2137410"/>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3" name="Freeform 3"/>
          <p:cNvSpPr/>
          <p:nvPr/>
        </p:nvSpPr>
        <p:spPr>
          <a:xfrm>
            <a:off x="1570482" y="2272410"/>
            <a:ext cx="16763" cy="7874"/>
          </a:xfrm>
          <a:custGeom>
            <a:avLst/>
            <a:gdLst>
              <a:gd name="connsiteX0" fmla="*/ 16763 w 16763"/>
              <a:gd name="connsiteY0" fmla="*/ 0 h 7874"/>
              <a:gd name="connsiteX1" fmla="*/ 16763 w 16763"/>
              <a:gd name="connsiteY1" fmla="*/ 7874 h 7874"/>
              <a:gd name="connsiteX2" fmla="*/ 0 w 16763"/>
              <a:gd name="connsiteY2" fmla="*/ 7874 h 7874"/>
              <a:gd name="connsiteX3" fmla="*/ 0 w 16763"/>
              <a:gd name="connsiteY3" fmla="*/ 0 h 7874"/>
              <a:gd name="connsiteX4" fmla="*/ 16763 w 16763"/>
              <a:gd name="connsiteY4" fmla="*/ 0 h 78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4">
                <a:moveTo>
                  <a:pt x="16763" y="0"/>
                </a:moveTo>
                <a:lnTo>
                  <a:pt x="16763" y="7874"/>
                </a:lnTo>
                <a:lnTo>
                  <a:pt x="0" y="787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4" name="Freeform 3"/>
          <p:cNvSpPr/>
          <p:nvPr/>
        </p:nvSpPr>
        <p:spPr>
          <a:xfrm>
            <a:off x="1570482" y="2316860"/>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5" name="Freeform 3"/>
          <p:cNvSpPr/>
          <p:nvPr/>
        </p:nvSpPr>
        <p:spPr>
          <a:xfrm>
            <a:off x="1570482" y="2361310"/>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6" name="Freeform 3"/>
          <p:cNvSpPr/>
          <p:nvPr/>
        </p:nvSpPr>
        <p:spPr>
          <a:xfrm>
            <a:off x="1570482" y="2496311"/>
            <a:ext cx="16763" cy="7873"/>
          </a:xfrm>
          <a:custGeom>
            <a:avLst/>
            <a:gdLst>
              <a:gd name="connsiteX0" fmla="*/ 16763 w 16763"/>
              <a:gd name="connsiteY0" fmla="*/ 0 h 7873"/>
              <a:gd name="connsiteX1" fmla="*/ 16763 w 16763"/>
              <a:gd name="connsiteY1" fmla="*/ 7873 h 7873"/>
              <a:gd name="connsiteX2" fmla="*/ 0 w 16763"/>
              <a:gd name="connsiteY2" fmla="*/ 7873 h 7873"/>
              <a:gd name="connsiteX3" fmla="*/ 0 w 16763"/>
              <a:gd name="connsiteY3" fmla="*/ 0 h 7873"/>
              <a:gd name="connsiteX4" fmla="*/ 16763 w 16763"/>
              <a:gd name="connsiteY4" fmla="*/ 0 h 78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3">
                <a:moveTo>
                  <a:pt x="16763" y="0"/>
                </a:moveTo>
                <a:lnTo>
                  <a:pt x="16763" y="7873"/>
                </a:lnTo>
                <a:lnTo>
                  <a:pt x="0" y="787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7" name="Freeform 3"/>
          <p:cNvSpPr/>
          <p:nvPr/>
        </p:nvSpPr>
        <p:spPr>
          <a:xfrm>
            <a:off x="1570482" y="2542285"/>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8" name="Freeform 3"/>
          <p:cNvSpPr/>
          <p:nvPr/>
        </p:nvSpPr>
        <p:spPr>
          <a:xfrm>
            <a:off x="1570482" y="2594736"/>
            <a:ext cx="16763" cy="88900"/>
          </a:xfrm>
          <a:custGeom>
            <a:avLst/>
            <a:gdLst>
              <a:gd name="connsiteX0" fmla="*/ 8382 w 16763"/>
              <a:gd name="connsiteY0" fmla="*/ 0 h 88900"/>
              <a:gd name="connsiteX1" fmla="*/ 8382 w 16763"/>
              <a:gd name="connsiteY1" fmla="*/ 88900 h 88900"/>
            </a:gdLst>
            <a:ahLst/>
            <a:cxnLst>
              <a:cxn ang="0">
                <a:pos x="connsiteX0" y="connsiteY0"/>
              </a:cxn>
              <a:cxn ang="1">
                <a:pos x="connsiteX1" y="connsiteY1"/>
              </a:cxn>
            </a:cxnLst>
            <a:rect l="l" t="t" r="r" b="b"/>
            <a:pathLst>
              <a:path w="16763" h="88900">
                <a:moveTo>
                  <a:pt x="8382" y="0"/>
                </a:moveTo>
                <a:lnTo>
                  <a:pt x="8382" y="8890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89" name="Freeform 3"/>
          <p:cNvSpPr/>
          <p:nvPr/>
        </p:nvSpPr>
        <p:spPr>
          <a:xfrm>
            <a:off x="1570482" y="2721736"/>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0" name="Freeform 3"/>
          <p:cNvSpPr/>
          <p:nvPr/>
        </p:nvSpPr>
        <p:spPr>
          <a:xfrm>
            <a:off x="1570482" y="2766186"/>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1" name="Freeform 3"/>
          <p:cNvSpPr/>
          <p:nvPr/>
        </p:nvSpPr>
        <p:spPr>
          <a:xfrm>
            <a:off x="1570482" y="2818510"/>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2" name="Freeform 3"/>
          <p:cNvSpPr/>
          <p:nvPr/>
        </p:nvSpPr>
        <p:spPr>
          <a:xfrm>
            <a:off x="1570482" y="2947161"/>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3" name="Freeform 3"/>
          <p:cNvSpPr/>
          <p:nvPr/>
        </p:nvSpPr>
        <p:spPr>
          <a:xfrm>
            <a:off x="1570482" y="2999485"/>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4" name="Freeform 3"/>
          <p:cNvSpPr/>
          <p:nvPr/>
        </p:nvSpPr>
        <p:spPr>
          <a:xfrm>
            <a:off x="1570482" y="3043935"/>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5" name="Freeform 3"/>
          <p:cNvSpPr/>
          <p:nvPr/>
        </p:nvSpPr>
        <p:spPr>
          <a:xfrm>
            <a:off x="1570482" y="3178936"/>
            <a:ext cx="16763" cy="8001"/>
          </a:xfrm>
          <a:custGeom>
            <a:avLst/>
            <a:gdLst>
              <a:gd name="connsiteX0" fmla="*/ 16763 w 16763"/>
              <a:gd name="connsiteY0" fmla="*/ 0 h 8001"/>
              <a:gd name="connsiteX1" fmla="*/ 16763 w 16763"/>
              <a:gd name="connsiteY1" fmla="*/ 8001 h 8001"/>
              <a:gd name="connsiteX2" fmla="*/ 0 w 16763"/>
              <a:gd name="connsiteY2" fmla="*/ 8001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1"/>
                </a:lnTo>
                <a:lnTo>
                  <a:pt x="0" y="800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6" name="Freeform 3"/>
          <p:cNvSpPr/>
          <p:nvPr/>
        </p:nvSpPr>
        <p:spPr>
          <a:xfrm>
            <a:off x="1570482" y="3223386"/>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7" name="Freeform 3"/>
          <p:cNvSpPr/>
          <p:nvPr/>
        </p:nvSpPr>
        <p:spPr>
          <a:xfrm>
            <a:off x="1570482" y="3269488"/>
            <a:ext cx="16763" cy="96773"/>
          </a:xfrm>
          <a:custGeom>
            <a:avLst/>
            <a:gdLst>
              <a:gd name="connsiteX0" fmla="*/ 8382 w 16763"/>
              <a:gd name="connsiteY0" fmla="*/ 0 h 96773"/>
              <a:gd name="connsiteX1" fmla="*/ 8382 w 16763"/>
              <a:gd name="connsiteY1" fmla="*/ 96773 h 96773"/>
            </a:gdLst>
            <a:ahLst/>
            <a:cxnLst>
              <a:cxn ang="0">
                <a:pos x="connsiteX0" y="connsiteY0"/>
              </a:cxn>
              <a:cxn ang="1">
                <a:pos x="connsiteX1" y="connsiteY1"/>
              </a:cxn>
            </a:cxnLst>
            <a:rect l="l" t="t" r="r" b="b"/>
            <a:pathLst>
              <a:path w="16763" h="96773">
                <a:moveTo>
                  <a:pt x="8382" y="0"/>
                </a:moveTo>
                <a:lnTo>
                  <a:pt x="8382" y="96773"/>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98" name="Freeform 3"/>
          <p:cNvSpPr/>
          <p:nvPr/>
        </p:nvSpPr>
        <p:spPr>
          <a:xfrm>
            <a:off x="1570482" y="3404361"/>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9" name="Freeform 3"/>
          <p:cNvSpPr/>
          <p:nvPr/>
        </p:nvSpPr>
        <p:spPr>
          <a:xfrm>
            <a:off x="1570482" y="3448811"/>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0" name="Freeform 3"/>
          <p:cNvSpPr/>
          <p:nvPr/>
        </p:nvSpPr>
        <p:spPr>
          <a:xfrm>
            <a:off x="1570482" y="3501263"/>
            <a:ext cx="16763" cy="90423"/>
          </a:xfrm>
          <a:custGeom>
            <a:avLst/>
            <a:gdLst>
              <a:gd name="connsiteX0" fmla="*/ 8382 w 16763"/>
              <a:gd name="connsiteY0" fmla="*/ 0 h 90423"/>
              <a:gd name="connsiteX1" fmla="*/ 8382 w 16763"/>
              <a:gd name="connsiteY1" fmla="*/ 90423 h 90423"/>
            </a:gdLst>
            <a:ahLst/>
            <a:cxnLst>
              <a:cxn ang="0">
                <a:pos x="connsiteX0" y="connsiteY0"/>
              </a:cxn>
              <a:cxn ang="1">
                <a:pos x="connsiteX1" y="connsiteY1"/>
              </a:cxn>
            </a:cxnLst>
            <a:rect l="l" t="t" r="r" b="b"/>
            <a:pathLst>
              <a:path w="16763" h="90423">
                <a:moveTo>
                  <a:pt x="8382" y="0"/>
                </a:moveTo>
                <a:lnTo>
                  <a:pt x="8382" y="90423"/>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1" name="Freeform 3"/>
          <p:cNvSpPr/>
          <p:nvPr/>
        </p:nvSpPr>
        <p:spPr>
          <a:xfrm>
            <a:off x="1570482" y="3628263"/>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2" name="Freeform 3"/>
          <p:cNvSpPr/>
          <p:nvPr/>
        </p:nvSpPr>
        <p:spPr>
          <a:xfrm>
            <a:off x="1570482" y="3680586"/>
            <a:ext cx="16763" cy="8001"/>
          </a:xfrm>
          <a:custGeom>
            <a:avLst/>
            <a:gdLst>
              <a:gd name="connsiteX0" fmla="*/ 16763 w 16763"/>
              <a:gd name="connsiteY0" fmla="*/ 0 h 8001"/>
              <a:gd name="connsiteX1" fmla="*/ 16763 w 16763"/>
              <a:gd name="connsiteY1" fmla="*/ 8001 h 8001"/>
              <a:gd name="connsiteX2" fmla="*/ 0 w 16763"/>
              <a:gd name="connsiteY2" fmla="*/ 8001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1"/>
                </a:lnTo>
                <a:lnTo>
                  <a:pt x="0" y="800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3" name="Freeform 3"/>
          <p:cNvSpPr/>
          <p:nvPr/>
        </p:nvSpPr>
        <p:spPr>
          <a:xfrm>
            <a:off x="1570482" y="3726688"/>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4" name="Freeform 3"/>
          <p:cNvSpPr/>
          <p:nvPr/>
        </p:nvSpPr>
        <p:spPr>
          <a:xfrm>
            <a:off x="1570482" y="3861689"/>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5" name="Freeform 3"/>
          <p:cNvSpPr/>
          <p:nvPr/>
        </p:nvSpPr>
        <p:spPr>
          <a:xfrm>
            <a:off x="1570482" y="3906139"/>
            <a:ext cx="16763" cy="7873"/>
          </a:xfrm>
          <a:custGeom>
            <a:avLst/>
            <a:gdLst>
              <a:gd name="connsiteX0" fmla="*/ 16763 w 16763"/>
              <a:gd name="connsiteY0" fmla="*/ 0 h 7873"/>
              <a:gd name="connsiteX1" fmla="*/ 16763 w 16763"/>
              <a:gd name="connsiteY1" fmla="*/ 7873 h 7873"/>
              <a:gd name="connsiteX2" fmla="*/ 0 w 16763"/>
              <a:gd name="connsiteY2" fmla="*/ 7873 h 7873"/>
              <a:gd name="connsiteX3" fmla="*/ 0 w 16763"/>
              <a:gd name="connsiteY3" fmla="*/ 0 h 7873"/>
              <a:gd name="connsiteX4" fmla="*/ 16763 w 16763"/>
              <a:gd name="connsiteY4" fmla="*/ 0 h 78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3">
                <a:moveTo>
                  <a:pt x="16763" y="0"/>
                </a:moveTo>
                <a:lnTo>
                  <a:pt x="16763" y="7873"/>
                </a:lnTo>
                <a:lnTo>
                  <a:pt x="0" y="787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6" name="Freeform 3"/>
          <p:cNvSpPr/>
          <p:nvPr/>
        </p:nvSpPr>
        <p:spPr>
          <a:xfrm>
            <a:off x="1570482" y="3950589"/>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07" name="Freeform 3"/>
          <p:cNvSpPr/>
          <p:nvPr/>
        </p:nvSpPr>
        <p:spPr>
          <a:xfrm>
            <a:off x="1570482" y="4085463"/>
            <a:ext cx="16763" cy="8001"/>
          </a:xfrm>
          <a:custGeom>
            <a:avLst/>
            <a:gdLst>
              <a:gd name="connsiteX0" fmla="*/ 16763 w 16763"/>
              <a:gd name="connsiteY0" fmla="*/ 0 h 8001"/>
              <a:gd name="connsiteX1" fmla="*/ 16763 w 16763"/>
              <a:gd name="connsiteY1" fmla="*/ 8001 h 8001"/>
              <a:gd name="connsiteX2" fmla="*/ 0 w 16763"/>
              <a:gd name="connsiteY2" fmla="*/ 8001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1"/>
                </a:lnTo>
                <a:lnTo>
                  <a:pt x="0" y="800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8" name="Freeform 3"/>
          <p:cNvSpPr/>
          <p:nvPr/>
        </p:nvSpPr>
        <p:spPr>
          <a:xfrm>
            <a:off x="1570482" y="4131564"/>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9" name="Freeform 3"/>
          <p:cNvSpPr/>
          <p:nvPr/>
        </p:nvSpPr>
        <p:spPr>
          <a:xfrm>
            <a:off x="1570482" y="4183888"/>
            <a:ext cx="16763" cy="88900"/>
          </a:xfrm>
          <a:custGeom>
            <a:avLst/>
            <a:gdLst>
              <a:gd name="connsiteX0" fmla="*/ 8382 w 16763"/>
              <a:gd name="connsiteY0" fmla="*/ 0 h 88900"/>
              <a:gd name="connsiteX1" fmla="*/ 8382 w 16763"/>
              <a:gd name="connsiteY1" fmla="*/ 88900 h 88900"/>
            </a:gdLst>
            <a:ahLst/>
            <a:cxnLst>
              <a:cxn ang="0">
                <a:pos x="connsiteX0" y="connsiteY0"/>
              </a:cxn>
              <a:cxn ang="1">
                <a:pos x="connsiteX1" y="connsiteY1"/>
              </a:cxn>
            </a:cxnLst>
            <a:rect l="l" t="t" r="r" b="b"/>
            <a:pathLst>
              <a:path w="16763" h="88900">
                <a:moveTo>
                  <a:pt x="8382" y="0"/>
                </a:moveTo>
                <a:lnTo>
                  <a:pt x="8382" y="8890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0" name="Freeform 3"/>
          <p:cNvSpPr/>
          <p:nvPr/>
        </p:nvSpPr>
        <p:spPr>
          <a:xfrm>
            <a:off x="1570482" y="4310888"/>
            <a:ext cx="16763" cy="14351"/>
          </a:xfrm>
          <a:custGeom>
            <a:avLst/>
            <a:gdLst>
              <a:gd name="connsiteX0" fmla="*/ 16763 w 16763"/>
              <a:gd name="connsiteY0" fmla="*/ 0 h 14351"/>
              <a:gd name="connsiteX1" fmla="*/ 16763 w 16763"/>
              <a:gd name="connsiteY1" fmla="*/ 14351 h 14351"/>
              <a:gd name="connsiteX2" fmla="*/ 0 w 16763"/>
              <a:gd name="connsiteY2" fmla="*/ 14351 h 14351"/>
              <a:gd name="connsiteX3" fmla="*/ 0 w 16763"/>
              <a:gd name="connsiteY3" fmla="*/ 0 h 14351"/>
              <a:gd name="connsiteX4" fmla="*/ 16763 w 16763"/>
              <a:gd name="connsiteY4" fmla="*/ 0 h 143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351">
                <a:moveTo>
                  <a:pt x="16763" y="0"/>
                </a:moveTo>
                <a:lnTo>
                  <a:pt x="16763" y="14351"/>
                </a:lnTo>
                <a:lnTo>
                  <a:pt x="0" y="14351"/>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1" name="Freeform 3"/>
          <p:cNvSpPr/>
          <p:nvPr/>
        </p:nvSpPr>
        <p:spPr>
          <a:xfrm>
            <a:off x="1570482" y="4355338"/>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2" name="Freeform 3"/>
          <p:cNvSpPr/>
          <p:nvPr/>
        </p:nvSpPr>
        <p:spPr>
          <a:xfrm>
            <a:off x="1570482" y="4407789"/>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3" name="Freeform 3"/>
          <p:cNvSpPr/>
          <p:nvPr/>
        </p:nvSpPr>
        <p:spPr>
          <a:xfrm>
            <a:off x="1570482" y="4534789"/>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4" name="Freeform 3"/>
          <p:cNvSpPr/>
          <p:nvPr/>
        </p:nvSpPr>
        <p:spPr>
          <a:xfrm>
            <a:off x="1570482" y="4587240"/>
            <a:ext cx="16763" cy="7873"/>
          </a:xfrm>
          <a:custGeom>
            <a:avLst/>
            <a:gdLst>
              <a:gd name="connsiteX0" fmla="*/ 16763 w 16763"/>
              <a:gd name="connsiteY0" fmla="*/ 0 h 7873"/>
              <a:gd name="connsiteX1" fmla="*/ 16763 w 16763"/>
              <a:gd name="connsiteY1" fmla="*/ 7873 h 7873"/>
              <a:gd name="connsiteX2" fmla="*/ 0 w 16763"/>
              <a:gd name="connsiteY2" fmla="*/ 7873 h 7873"/>
              <a:gd name="connsiteX3" fmla="*/ 0 w 16763"/>
              <a:gd name="connsiteY3" fmla="*/ 0 h 7873"/>
              <a:gd name="connsiteX4" fmla="*/ 16763 w 16763"/>
              <a:gd name="connsiteY4" fmla="*/ 0 h 78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3">
                <a:moveTo>
                  <a:pt x="16763" y="0"/>
                </a:moveTo>
                <a:lnTo>
                  <a:pt x="16763" y="7873"/>
                </a:lnTo>
                <a:lnTo>
                  <a:pt x="0" y="787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5" name="Freeform 3"/>
          <p:cNvSpPr/>
          <p:nvPr/>
        </p:nvSpPr>
        <p:spPr>
          <a:xfrm>
            <a:off x="1570482" y="4633214"/>
            <a:ext cx="16763" cy="96901"/>
          </a:xfrm>
          <a:custGeom>
            <a:avLst/>
            <a:gdLst>
              <a:gd name="connsiteX0" fmla="*/ 8382 w 16763"/>
              <a:gd name="connsiteY0" fmla="*/ 0 h 96901"/>
              <a:gd name="connsiteX1" fmla="*/ 8382 w 16763"/>
              <a:gd name="connsiteY1" fmla="*/ 96901 h 96901"/>
            </a:gdLst>
            <a:ahLst/>
            <a:cxnLst>
              <a:cxn ang="0">
                <a:pos x="connsiteX0" y="connsiteY0"/>
              </a:cxn>
              <a:cxn ang="1">
                <a:pos x="connsiteX1" y="connsiteY1"/>
              </a:cxn>
            </a:cxnLst>
            <a:rect l="l" t="t" r="r" b="b"/>
            <a:pathLst>
              <a:path w="16763" h="96901">
                <a:moveTo>
                  <a:pt x="8382" y="0"/>
                </a:moveTo>
                <a:lnTo>
                  <a:pt x="8382" y="96901"/>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6" name="Freeform 3"/>
          <p:cNvSpPr/>
          <p:nvPr/>
        </p:nvSpPr>
        <p:spPr>
          <a:xfrm>
            <a:off x="1570482" y="4768215"/>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7" name="Freeform 3"/>
          <p:cNvSpPr/>
          <p:nvPr/>
        </p:nvSpPr>
        <p:spPr>
          <a:xfrm>
            <a:off x="1570482" y="4812665"/>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8" name="Freeform 3"/>
          <p:cNvSpPr/>
          <p:nvPr/>
        </p:nvSpPr>
        <p:spPr>
          <a:xfrm>
            <a:off x="1570482" y="4857115"/>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19" name="Freeform 3"/>
          <p:cNvSpPr/>
          <p:nvPr/>
        </p:nvSpPr>
        <p:spPr>
          <a:xfrm>
            <a:off x="1570482" y="4991989"/>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0" name="Freeform 3"/>
          <p:cNvSpPr/>
          <p:nvPr/>
        </p:nvSpPr>
        <p:spPr>
          <a:xfrm>
            <a:off x="1570482" y="5038090"/>
            <a:ext cx="16763" cy="14223"/>
          </a:xfrm>
          <a:custGeom>
            <a:avLst/>
            <a:gdLst>
              <a:gd name="connsiteX0" fmla="*/ 16763 w 16763"/>
              <a:gd name="connsiteY0" fmla="*/ 0 h 14223"/>
              <a:gd name="connsiteX1" fmla="*/ 16763 w 16763"/>
              <a:gd name="connsiteY1" fmla="*/ 14223 h 14223"/>
              <a:gd name="connsiteX2" fmla="*/ 0 w 16763"/>
              <a:gd name="connsiteY2" fmla="*/ 14223 h 14223"/>
              <a:gd name="connsiteX3" fmla="*/ 0 w 16763"/>
              <a:gd name="connsiteY3" fmla="*/ 0 h 14223"/>
              <a:gd name="connsiteX4" fmla="*/ 16763 w 16763"/>
              <a:gd name="connsiteY4" fmla="*/ 0 h 142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3">
                <a:moveTo>
                  <a:pt x="16763" y="0"/>
                </a:moveTo>
                <a:lnTo>
                  <a:pt x="16763" y="14223"/>
                </a:lnTo>
                <a:lnTo>
                  <a:pt x="0" y="14223"/>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1" name="Freeform 3"/>
          <p:cNvSpPr/>
          <p:nvPr/>
        </p:nvSpPr>
        <p:spPr>
          <a:xfrm>
            <a:off x="1570482" y="5090414"/>
            <a:ext cx="16763" cy="89027"/>
          </a:xfrm>
          <a:custGeom>
            <a:avLst/>
            <a:gdLst>
              <a:gd name="connsiteX0" fmla="*/ 8382 w 16763"/>
              <a:gd name="connsiteY0" fmla="*/ 0 h 89027"/>
              <a:gd name="connsiteX1" fmla="*/ 8382 w 16763"/>
              <a:gd name="connsiteY1" fmla="*/ 89027 h 89027"/>
            </a:gdLst>
            <a:ahLst/>
            <a:cxnLst>
              <a:cxn ang="0">
                <a:pos x="connsiteX0" y="connsiteY0"/>
              </a:cxn>
              <a:cxn ang="1">
                <a:pos x="connsiteX1" y="connsiteY1"/>
              </a:cxn>
            </a:cxnLst>
            <a:rect l="l" t="t" r="r" b="b"/>
            <a:pathLst>
              <a:path w="16763" h="89027">
                <a:moveTo>
                  <a:pt x="8382" y="0"/>
                </a:moveTo>
                <a:lnTo>
                  <a:pt x="8382" y="89027"/>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2" name="Freeform 3"/>
          <p:cNvSpPr/>
          <p:nvPr/>
        </p:nvSpPr>
        <p:spPr>
          <a:xfrm>
            <a:off x="1570482" y="5217540"/>
            <a:ext cx="16763" cy="14224"/>
          </a:xfrm>
          <a:custGeom>
            <a:avLst/>
            <a:gdLst>
              <a:gd name="connsiteX0" fmla="*/ 16763 w 16763"/>
              <a:gd name="connsiteY0" fmla="*/ 0 h 14224"/>
              <a:gd name="connsiteX1" fmla="*/ 16763 w 16763"/>
              <a:gd name="connsiteY1" fmla="*/ 14224 h 14224"/>
              <a:gd name="connsiteX2" fmla="*/ 0 w 16763"/>
              <a:gd name="connsiteY2" fmla="*/ 14224 h 14224"/>
              <a:gd name="connsiteX3" fmla="*/ 0 w 16763"/>
              <a:gd name="connsiteY3" fmla="*/ 0 h 14224"/>
              <a:gd name="connsiteX4" fmla="*/ 16763 w 16763"/>
              <a:gd name="connsiteY4" fmla="*/ 0 h 142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4224">
                <a:moveTo>
                  <a:pt x="16763" y="0"/>
                </a:moveTo>
                <a:lnTo>
                  <a:pt x="16763" y="14224"/>
                </a:lnTo>
                <a:lnTo>
                  <a:pt x="0" y="1422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3" name="Freeform 3"/>
          <p:cNvSpPr/>
          <p:nvPr/>
        </p:nvSpPr>
        <p:spPr>
          <a:xfrm>
            <a:off x="1570482" y="5269865"/>
            <a:ext cx="16763" cy="8001"/>
          </a:xfrm>
          <a:custGeom>
            <a:avLst/>
            <a:gdLst>
              <a:gd name="connsiteX0" fmla="*/ 16763 w 16763"/>
              <a:gd name="connsiteY0" fmla="*/ 0 h 8001"/>
              <a:gd name="connsiteX1" fmla="*/ 16763 w 16763"/>
              <a:gd name="connsiteY1" fmla="*/ 8000 h 8001"/>
              <a:gd name="connsiteX2" fmla="*/ 0 w 16763"/>
              <a:gd name="connsiteY2" fmla="*/ 8000 h 8001"/>
              <a:gd name="connsiteX3" fmla="*/ 0 w 16763"/>
              <a:gd name="connsiteY3" fmla="*/ 0 h 8001"/>
              <a:gd name="connsiteX4" fmla="*/ 16763 w 16763"/>
              <a:gd name="connsiteY4" fmla="*/ 0 h 80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8001">
                <a:moveTo>
                  <a:pt x="16763" y="0"/>
                </a:moveTo>
                <a:lnTo>
                  <a:pt x="16763" y="8000"/>
                </a:lnTo>
                <a:lnTo>
                  <a:pt x="0" y="800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4" name="Freeform 3"/>
          <p:cNvSpPr/>
          <p:nvPr/>
        </p:nvSpPr>
        <p:spPr>
          <a:xfrm>
            <a:off x="1570482" y="5314315"/>
            <a:ext cx="16763" cy="98425"/>
          </a:xfrm>
          <a:custGeom>
            <a:avLst/>
            <a:gdLst>
              <a:gd name="connsiteX0" fmla="*/ 8382 w 16763"/>
              <a:gd name="connsiteY0" fmla="*/ 0 h 98425"/>
              <a:gd name="connsiteX1" fmla="*/ 8382 w 16763"/>
              <a:gd name="connsiteY1" fmla="*/ 98425 h 98425"/>
            </a:gdLst>
            <a:ahLst/>
            <a:cxnLst>
              <a:cxn ang="0">
                <a:pos x="connsiteX0" y="connsiteY0"/>
              </a:cxn>
              <a:cxn ang="1">
                <a:pos x="connsiteX1" y="connsiteY1"/>
              </a:cxn>
            </a:cxnLst>
            <a:rect l="l" t="t" r="r" b="b"/>
            <a:pathLst>
              <a:path w="16763" h="98425">
                <a:moveTo>
                  <a:pt x="8382" y="0"/>
                </a:moveTo>
                <a:lnTo>
                  <a:pt x="8382" y="9842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5" name="Freeform 3"/>
          <p:cNvSpPr/>
          <p:nvPr/>
        </p:nvSpPr>
        <p:spPr>
          <a:xfrm>
            <a:off x="1570482" y="5449315"/>
            <a:ext cx="16763" cy="7874"/>
          </a:xfrm>
          <a:custGeom>
            <a:avLst/>
            <a:gdLst>
              <a:gd name="connsiteX0" fmla="*/ 16763 w 16763"/>
              <a:gd name="connsiteY0" fmla="*/ 0 h 7874"/>
              <a:gd name="connsiteX1" fmla="*/ 16763 w 16763"/>
              <a:gd name="connsiteY1" fmla="*/ 7874 h 7874"/>
              <a:gd name="connsiteX2" fmla="*/ 0 w 16763"/>
              <a:gd name="connsiteY2" fmla="*/ 7874 h 7874"/>
              <a:gd name="connsiteX3" fmla="*/ 0 w 16763"/>
              <a:gd name="connsiteY3" fmla="*/ 0 h 7874"/>
              <a:gd name="connsiteX4" fmla="*/ 16763 w 16763"/>
              <a:gd name="connsiteY4" fmla="*/ 0 h 78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874">
                <a:moveTo>
                  <a:pt x="16763" y="0"/>
                </a:moveTo>
                <a:lnTo>
                  <a:pt x="16763" y="7874"/>
                </a:lnTo>
                <a:lnTo>
                  <a:pt x="0" y="7874"/>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6" name="Freeform 3"/>
          <p:cNvSpPr/>
          <p:nvPr/>
        </p:nvSpPr>
        <p:spPr>
          <a:xfrm>
            <a:off x="1570482" y="5495290"/>
            <a:ext cx="16763" cy="6350"/>
          </a:xfrm>
          <a:custGeom>
            <a:avLst/>
            <a:gdLst>
              <a:gd name="connsiteX0" fmla="*/ 16763 w 16763"/>
              <a:gd name="connsiteY0" fmla="*/ 0 h 6350"/>
              <a:gd name="connsiteX1" fmla="*/ 16763 w 16763"/>
              <a:gd name="connsiteY1" fmla="*/ 6350 h 6350"/>
              <a:gd name="connsiteX2" fmla="*/ 0 w 16763"/>
              <a:gd name="connsiteY2" fmla="*/ 6350 h 6350"/>
              <a:gd name="connsiteX3" fmla="*/ 0 w 16763"/>
              <a:gd name="connsiteY3" fmla="*/ 0 h 6350"/>
              <a:gd name="connsiteX4" fmla="*/ 16763 w 16763"/>
              <a:gd name="connsiteY4" fmla="*/ 0 h 63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6350">
                <a:moveTo>
                  <a:pt x="16763" y="0"/>
                </a:moveTo>
                <a:lnTo>
                  <a:pt x="16763" y="6350"/>
                </a:lnTo>
                <a:lnTo>
                  <a:pt x="0" y="6350"/>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7" name="Freeform 3"/>
          <p:cNvSpPr/>
          <p:nvPr/>
        </p:nvSpPr>
        <p:spPr>
          <a:xfrm>
            <a:off x="1570482" y="5539740"/>
            <a:ext cx="16763" cy="96875"/>
          </a:xfrm>
          <a:custGeom>
            <a:avLst/>
            <a:gdLst>
              <a:gd name="connsiteX0" fmla="*/ 8382 w 16763"/>
              <a:gd name="connsiteY0" fmla="*/ 0 h 96875"/>
              <a:gd name="connsiteX1" fmla="*/ 8382 w 16763"/>
              <a:gd name="connsiteY1" fmla="*/ 96875 h 96875"/>
            </a:gdLst>
            <a:ahLst/>
            <a:cxnLst>
              <a:cxn ang="0">
                <a:pos x="connsiteX0" y="connsiteY0"/>
              </a:cxn>
              <a:cxn ang="1">
                <a:pos x="connsiteX1" y="connsiteY1"/>
              </a:cxn>
            </a:cxnLst>
            <a:rect l="l" t="t" r="r" b="b"/>
            <a:pathLst>
              <a:path w="16763" h="96875">
                <a:moveTo>
                  <a:pt x="8382" y="0"/>
                </a:moveTo>
                <a:lnTo>
                  <a:pt x="8382" y="96875"/>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28" name="Freeform 3"/>
          <p:cNvSpPr/>
          <p:nvPr/>
        </p:nvSpPr>
        <p:spPr>
          <a:xfrm>
            <a:off x="1570482" y="5674728"/>
            <a:ext cx="16763" cy="7937"/>
          </a:xfrm>
          <a:custGeom>
            <a:avLst/>
            <a:gdLst>
              <a:gd name="connsiteX0" fmla="*/ 16763 w 16763"/>
              <a:gd name="connsiteY0" fmla="*/ 0 h 7937"/>
              <a:gd name="connsiteX1" fmla="*/ 16763 w 16763"/>
              <a:gd name="connsiteY1" fmla="*/ 7937 h 7937"/>
              <a:gd name="connsiteX2" fmla="*/ 0 w 16763"/>
              <a:gd name="connsiteY2" fmla="*/ 7937 h 7937"/>
              <a:gd name="connsiteX3" fmla="*/ 0 w 16763"/>
              <a:gd name="connsiteY3" fmla="*/ 0 h 7937"/>
              <a:gd name="connsiteX4" fmla="*/ 16763 w 16763"/>
              <a:gd name="connsiteY4" fmla="*/ 0 h 79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7937">
                <a:moveTo>
                  <a:pt x="16763" y="0"/>
                </a:moveTo>
                <a:lnTo>
                  <a:pt x="16763" y="7937"/>
                </a:lnTo>
                <a:lnTo>
                  <a:pt x="0" y="7937"/>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9" name="Freeform 3"/>
          <p:cNvSpPr/>
          <p:nvPr/>
        </p:nvSpPr>
        <p:spPr>
          <a:xfrm>
            <a:off x="1570482" y="5719178"/>
            <a:ext cx="16763" cy="15875"/>
          </a:xfrm>
          <a:custGeom>
            <a:avLst/>
            <a:gdLst>
              <a:gd name="connsiteX0" fmla="*/ 16763 w 16763"/>
              <a:gd name="connsiteY0" fmla="*/ 0 h 15875"/>
              <a:gd name="connsiteX1" fmla="*/ 16763 w 16763"/>
              <a:gd name="connsiteY1" fmla="*/ 15875 h 15875"/>
              <a:gd name="connsiteX2" fmla="*/ 0 w 16763"/>
              <a:gd name="connsiteY2" fmla="*/ 15875 h 15875"/>
              <a:gd name="connsiteX3" fmla="*/ 0 w 16763"/>
              <a:gd name="connsiteY3" fmla="*/ 0 h 15875"/>
              <a:gd name="connsiteX4" fmla="*/ 16763 w 16763"/>
              <a:gd name="connsiteY4" fmla="*/ 0 h 15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763" h="15875">
                <a:moveTo>
                  <a:pt x="16763" y="0"/>
                </a:moveTo>
                <a:lnTo>
                  <a:pt x="16763" y="15875"/>
                </a:lnTo>
                <a:lnTo>
                  <a:pt x="0" y="15875"/>
                </a:lnTo>
                <a:lnTo>
                  <a:pt x="0" y="0"/>
                </a:lnTo>
                <a:lnTo>
                  <a:pt x="16763" y="0"/>
                </a:lnTo>
              </a:path>
            </a:pathLst>
          </a:custGeom>
          <a:solidFill>
            <a:srgbClr val="993366">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0" name="Freeform 3"/>
          <p:cNvSpPr/>
          <p:nvPr/>
        </p:nvSpPr>
        <p:spPr>
          <a:xfrm>
            <a:off x="1570482" y="5771565"/>
            <a:ext cx="16763" cy="90500"/>
          </a:xfrm>
          <a:custGeom>
            <a:avLst/>
            <a:gdLst>
              <a:gd name="connsiteX0" fmla="*/ 8382 w 16763"/>
              <a:gd name="connsiteY0" fmla="*/ 0 h 90500"/>
              <a:gd name="connsiteX1" fmla="*/ 8382 w 16763"/>
              <a:gd name="connsiteY1" fmla="*/ 90500 h 90500"/>
            </a:gdLst>
            <a:ahLst/>
            <a:cxnLst>
              <a:cxn ang="0">
                <a:pos x="connsiteX0" y="connsiteY0"/>
              </a:cxn>
              <a:cxn ang="1">
                <a:pos x="connsiteX1" y="connsiteY1"/>
              </a:cxn>
            </a:cxnLst>
            <a:rect l="l" t="t" r="r" b="b"/>
            <a:pathLst>
              <a:path w="16763" h="90500">
                <a:moveTo>
                  <a:pt x="8382" y="0"/>
                </a:moveTo>
                <a:lnTo>
                  <a:pt x="8382" y="90500"/>
                </a:lnTo>
              </a:path>
            </a:pathLst>
          </a:custGeom>
          <a:ln w="12700">
            <a:solidFill>
              <a:srgbClr val="993366">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31" name="Freeform 3"/>
          <p:cNvSpPr/>
          <p:nvPr/>
        </p:nvSpPr>
        <p:spPr>
          <a:xfrm>
            <a:off x="1564132" y="1673860"/>
            <a:ext cx="29463" cy="109601"/>
          </a:xfrm>
          <a:custGeom>
            <a:avLst/>
            <a:gdLst>
              <a:gd name="connsiteX0" fmla="*/ 23113 w 29463"/>
              <a:gd name="connsiteY0" fmla="*/ 6350 h 109601"/>
              <a:gd name="connsiteX1" fmla="*/ 23113 w 29463"/>
              <a:gd name="connsiteY1" fmla="*/ 103250 h 109601"/>
              <a:gd name="connsiteX2" fmla="*/ 6350 w 29463"/>
              <a:gd name="connsiteY2" fmla="*/ 103250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0"/>
                </a:lnTo>
                <a:lnTo>
                  <a:pt x="6350" y="103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2" name="Freeform 3"/>
          <p:cNvSpPr/>
          <p:nvPr/>
        </p:nvSpPr>
        <p:spPr>
          <a:xfrm>
            <a:off x="1564132" y="1808860"/>
            <a:ext cx="29463" cy="26924"/>
          </a:xfrm>
          <a:custGeom>
            <a:avLst/>
            <a:gdLst>
              <a:gd name="connsiteX0" fmla="*/ 23113 w 29463"/>
              <a:gd name="connsiteY0" fmla="*/ 6350 h 26924"/>
              <a:gd name="connsiteX1" fmla="*/ 23113 w 29463"/>
              <a:gd name="connsiteY1" fmla="*/ 20574 h 26924"/>
              <a:gd name="connsiteX2" fmla="*/ 6350 w 29463"/>
              <a:gd name="connsiteY2" fmla="*/ 20574 h 26924"/>
              <a:gd name="connsiteX3" fmla="*/ 6350 w 29463"/>
              <a:gd name="connsiteY3" fmla="*/ 6350 h 26924"/>
              <a:gd name="connsiteX4" fmla="*/ 23113 w 29463"/>
              <a:gd name="connsiteY4" fmla="*/ 6350 h 269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4">
                <a:moveTo>
                  <a:pt x="23113" y="6350"/>
                </a:moveTo>
                <a:lnTo>
                  <a:pt x="23113" y="20574"/>
                </a:lnTo>
                <a:lnTo>
                  <a:pt x="6350" y="2057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 name="Freeform 3"/>
          <p:cNvSpPr/>
          <p:nvPr/>
        </p:nvSpPr>
        <p:spPr>
          <a:xfrm>
            <a:off x="1564132" y="1853310"/>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4" name="Freeform 3"/>
          <p:cNvSpPr/>
          <p:nvPr/>
        </p:nvSpPr>
        <p:spPr>
          <a:xfrm>
            <a:off x="1564132" y="1905635"/>
            <a:ext cx="29463" cy="103251"/>
          </a:xfrm>
          <a:custGeom>
            <a:avLst/>
            <a:gdLst>
              <a:gd name="connsiteX0" fmla="*/ 23113 w 29463"/>
              <a:gd name="connsiteY0" fmla="*/ 6350 h 103251"/>
              <a:gd name="connsiteX1" fmla="*/ 23113 w 29463"/>
              <a:gd name="connsiteY1" fmla="*/ 96900 h 103251"/>
              <a:gd name="connsiteX2" fmla="*/ 6350 w 29463"/>
              <a:gd name="connsiteY2" fmla="*/ 96900 h 103251"/>
              <a:gd name="connsiteX3" fmla="*/ 6350 w 29463"/>
              <a:gd name="connsiteY3" fmla="*/ 6350 h 103251"/>
              <a:gd name="connsiteX4" fmla="*/ 23113 w 29463"/>
              <a:gd name="connsiteY4" fmla="*/ 6350 h 1032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3251">
                <a:moveTo>
                  <a:pt x="23113" y="6350"/>
                </a:moveTo>
                <a:lnTo>
                  <a:pt x="23113" y="96900"/>
                </a:lnTo>
                <a:lnTo>
                  <a:pt x="6350" y="969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5" name="Freeform 3"/>
          <p:cNvSpPr/>
          <p:nvPr/>
        </p:nvSpPr>
        <p:spPr>
          <a:xfrm>
            <a:off x="1564132" y="2032635"/>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6" name="Freeform 3"/>
          <p:cNvSpPr/>
          <p:nvPr/>
        </p:nvSpPr>
        <p:spPr>
          <a:xfrm>
            <a:off x="1564132" y="2086610"/>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7" name="Freeform 3"/>
          <p:cNvSpPr/>
          <p:nvPr/>
        </p:nvSpPr>
        <p:spPr>
          <a:xfrm>
            <a:off x="1564132" y="2131060"/>
            <a:ext cx="29463" cy="109601"/>
          </a:xfrm>
          <a:custGeom>
            <a:avLst/>
            <a:gdLst>
              <a:gd name="connsiteX0" fmla="*/ 23113 w 29463"/>
              <a:gd name="connsiteY0" fmla="*/ 6350 h 109601"/>
              <a:gd name="connsiteX1" fmla="*/ 23113 w 29463"/>
              <a:gd name="connsiteY1" fmla="*/ 103250 h 109601"/>
              <a:gd name="connsiteX2" fmla="*/ 6350 w 29463"/>
              <a:gd name="connsiteY2" fmla="*/ 103250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0"/>
                </a:lnTo>
                <a:lnTo>
                  <a:pt x="6350" y="103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8" name="Freeform 3"/>
          <p:cNvSpPr/>
          <p:nvPr/>
        </p:nvSpPr>
        <p:spPr>
          <a:xfrm>
            <a:off x="1564132" y="2266060"/>
            <a:ext cx="29463" cy="20574"/>
          </a:xfrm>
          <a:custGeom>
            <a:avLst/>
            <a:gdLst>
              <a:gd name="connsiteX0" fmla="*/ 23113 w 29463"/>
              <a:gd name="connsiteY0" fmla="*/ 6350 h 20574"/>
              <a:gd name="connsiteX1" fmla="*/ 23113 w 29463"/>
              <a:gd name="connsiteY1" fmla="*/ 14224 h 20574"/>
              <a:gd name="connsiteX2" fmla="*/ 6350 w 29463"/>
              <a:gd name="connsiteY2" fmla="*/ 14224 h 20574"/>
              <a:gd name="connsiteX3" fmla="*/ 6350 w 29463"/>
              <a:gd name="connsiteY3" fmla="*/ 6350 h 20574"/>
              <a:gd name="connsiteX4" fmla="*/ 23113 w 29463"/>
              <a:gd name="connsiteY4" fmla="*/ 6350 h 205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4">
                <a:moveTo>
                  <a:pt x="23113" y="6350"/>
                </a:moveTo>
                <a:lnTo>
                  <a:pt x="23113" y="14224"/>
                </a:lnTo>
                <a:lnTo>
                  <a:pt x="6350" y="1422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9" name="Freeform 3"/>
          <p:cNvSpPr/>
          <p:nvPr/>
        </p:nvSpPr>
        <p:spPr>
          <a:xfrm>
            <a:off x="1564132" y="2310510"/>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0" name="Freeform 3"/>
          <p:cNvSpPr/>
          <p:nvPr/>
        </p:nvSpPr>
        <p:spPr>
          <a:xfrm>
            <a:off x="1564132" y="2354960"/>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1" name="Freeform 3"/>
          <p:cNvSpPr/>
          <p:nvPr/>
        </p:nvSpPr>
        <p:spPr>
          <a:xfrm>
            <a:off x="1564132" y="2489961"/>
            <a:ext cx="29463" cy="20573"/>
          </a:xfrm>
          <a:custGeom>
            <a:avLst/>
            <a:gdLst>
              <a:gd name="connsiteX0" fmla="*/ 23113 w 29463"/>
              <a:gd name="connsiteY0" fmla="*/ 6350 h 20573"/>
              <a:gd name="connsiteX1" fmla="*/ 23113 w 29463"/>
              <a:gd name="connsiteY1" fmla="*/ 14223 h 20573"/>
              <a:gd name="connsiteX2" fmla="*/ 6350 w 29463"/>
              <a:gd name="connsiteY2" fmla="*/ 14223 h 20573"/>
              <a:gd name="connsiteX3" fmla="*/ 6350 w 29463"/>
              <a:gd name="connsiteY3" fmla="*/ 6350 h 20573"/>
              <a:gd name="connsiteX4" fmla="*/ 23113 w 29463"/>
              <a:gd name="connsiteY4" fmla="*/ 6350 h 205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3">
                <a:moveTo>
                  <a:pt x="23113" y="6350"/>
                </a:moveTo>
                <a:lnTo>
                  <a:pt x="23113" y="14223"/>
                </a:lnTo>
                <a:lnTo>
                  <a:pt x="6350" y="142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2" name="Freeform 3"/>
          <p:cNvSpPr/>
          <p:nvPr/>
        </p:nvSpPr>
        <p:spPr>
          <a:xfrm>
            <a:off x="1564132" y="2535935"/>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3" name="Freeform 3"/>
          <p:cNvSpPr/>
          <p:nvPr/>
        </p:nvSpPr>
        <p:spPr>
          <a:xfrm>
            <a:off x="1564132" y="2588386"/>
            <a:ext cx="29463" cy="101600"/>
          </a:xfrm>
          <a:custGeom>
            <a:avLst/>
            <a:gdLst>
              <a:gd name="connsiteX0" fmla="*/ 23113 w 29463"/>
              <a:gd name="connsiteY0" fmla="*/ 6350 h 101600"/>
              <a:gd name="connsiteX1" fmla="*/ 23113 w 29463"/>
              <a:gd name="connsiteY1" fmla="*/ 95250 h 101600"/>
              <a:gd name="connsiteX2" fmla="*/ 6350 w 29463"/>
              <a:gd name="connsiteY2" fmla="*/ 95250 h 101600"/>
              <a:gd name="connsiteX3" fmla="*/ 6350 w 29463"/>
              <a:gd name="connsiteY3" fmla="*/ 6350 h 101600"/>
              <a:gd name="connsiteX4" fmla="*/ 23113 w 29463"/>
              <a:gd name="connsiteY4" fmla="*/ 6350 h 101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1600">
                <a:moveTo>
                  <a:pt x="23113" y="6350"/>
                </a:moveTo>
                <a:lnTo>
                  <a:pt x="23113" y="95250"/>
                </a:lnTo>
                <a:lnTo>
                  <a:pt x="6350" y="95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4" name="Freeform 3"/>
          <p:cNvSpPr/>
          <p:nvPr/>
        </p:nvSpPr>
        <p:spPr>
          <a:xfrm>
            <a:off x="1564132" y="2715386"/>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5" name="Freeform 3"/>
          <p:cNvSpPr/>
          <p:nvPr/>
        </p:nvSpPr>
        <p:spPr>
          <a:xfrm>
            <a:off x="1564132" y="2759836"/>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6" name="Freeform 3"/>
          <p:cNvSpPr/>
          <p:nvPr/>
        </p:nvSpPr>
        <p:spPr>
          <a:xfrm>
            <a:off x="1564132" y="2812160"/>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7" name="Freeform 3"/>
          <p:cNvSpPr/>
          <p:nvPr/>
        </p:nvSpPr>
        <p:spPr>
          <a:xfrm>
            <a:off x="1564132" y="2940811"/>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8" name="Freeform 3"/>
          <p:cNvSpPr/>
          <p:nvPr/>
        </p:nvSpPr>
        <p:spPr>
          <a:xfrm>
            <a:off x="1564132" y="2993135"/>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9" name="Freeform 3"/>
          <p:cNvSpPr/>
          <p:nvPr/>
        </p:nvSpPr>
        <p:spPr>
          <a:xfrm>
            <a:off x="1564132" y="3037585"/>
            <a:ext cx="29463" cy="109601"/>
          </a:xfrm>
          <a:custGeom>
            <a:avLst/>
            <a:gdLst>
              <a:gd name="connsiteX0" fmla="*/ 23113 w 29463"/>
              <a:gd name="connsiteY0" fmla="*/ 6350 h 109601"/>
              <a:gd name="connsiteX1" fmla="*/ 23113 w 29463"/>
              <a:gd name="connsiteY1" fmla="*/ 103251 h 109601"/>
              <a:gd name="connsiteX2" fmla="*/ 6350 w 29463"/>
              <a:gd name="connsiteY2" fmla="*/ 103251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1"/>
                </a:lnTo>
                <a:lnTo>
                  <a:pt x="6350" y="1032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0" name="Freeform 3"/>
          <p:cNvSpPr/>
          <p:nvPr/>
        </p:nvSpPr>
        <p:spPr>
          <a:xfrm>
            <a:off x="1564132" y="3172586"/>
            <a:ext cx="29463" cy="20701"/>
          </a:xfrm>
          <a:custGeom>
            <a:avLst/>
            <a:gdLst>
              <a:gd name="connsiteX0" fmla="*/ 23113 w 29463"/>
              <a:gd name="connsiteY0" fmla="*/ 6350 h 20701"/>
              <a:gd name="connsiteX1" fmla="*/ 23113 w 29463"/>
              <a:gd name="connsiteY1" fmla="*/ 14351 h 20701"/>
              <a:gd name="connsiteX2" fmla="*/ 6350 w 29463"/>
              <a:gd name="connsiteY2" fmla="*/ 14351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1"/>
                </a:lnTo>
                <a:lnTo>
                  <a:pt x="6350" y="143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1" name="Freeform 3"/>
          <p:cNvSpPr/>
          <p:nvPr/>
        </p:nvSpPr>
        <p:spPr>
          <a:xfrm>
            <a:off x="1564132" y="3217036"/>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2" name="Freeform 3"/>
          <p:cNvSpPr/>
          <p:nvPr/>
        </p:nvSpPr>
        <p:spPr>
          <a:xfrm>
            <a:off x="1564132" y="3263138"/>
            <a:ext cx="29463" cy="109473"/>
          </a:xfrm>
          <a:custGeom>
            <a:avLst/>
            <a:gdLst>
              <a:gd name="connsiteX0" fmla="*/ 23113 w 29463"/>
              <a:gd name="connsiteY0" fmla="*/ 6350 h 109473"/>
              <a:gd name="connsiteX1" fmla="*/ 23113 w 29463"/>
              <a:gd name="connsiteY1" fmla="*/ 103123 h 109473"/>
              <a:gd name="connsiteX2" fmla="*/ 6350 w 29463"/>
              <a:gd name="connsiteY2" fmla="*/ 103123 h 109473"/>
              <a:gd name="connsiteX3" fmla="*/ 6350 w 29463"/>
              <a:gd name="connsiteY3" fmla="*/ 6350 h 109473"/>
              <a:gd name="connsiteX4" fmla="*/ 23113 w 29463"/>
              <a:gd name="connsiteY4" fmla="*/ 6350 h 1094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473">
                <a:moveTo>
                  <a:pt x="23113" y="6350"/>
                </a:moveTo>
                <a:lnTo>
                  <a:pt x="23113" y="103123"/>
                </a:lnTo>
                <a:lnTo>
                  <a:pt x="6350" y="1031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3" name="Freeform 3"/>
          <p:cNvSpPr/>
          <p:nvPr/>
        </p:nvSpPr>
        <p:spPr>
          <a:xfrm>
            <a:off x="1564132" y="3398011"/>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4" name="Freeform 3"/>
          <p:cNvSpPr/>
          <p:nvPr/>
        </p:nvSpPr>
        <p:spPr>
          <a:xfrm>
            <a:off x="1564132" y="3442461"/>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5" name="Freeform 3"/>
          <p:cNvSpPr/>
          <p:nvPr/>
        </p:nvSpPr>
        <p:spPr>
          <a:xfrm>
            <a:off x="1564132" y="3494913"/>
            <a:ext cx="29463" cy="103123"/>
          </a:xfrm>
          <a:custGeom>
            <a:avLst/>
            <a:gdLst>
              <a:gd name="connsiteX0" fmla="*/ 23113 w 29463"/>
              <a:gd name="connsiteY0" fmla="*/ 6350 h 103123"/>
              <a:gd name="connsiteX1" fmla="*/ 23113 w 29463"/>
              <a:gd name="connsiteY1" fmla="*/ 96773 h 103123"/>
              <a:gd name="connsiteX2" fmla="*/ 6350 w 29463"/>
              <a:gd name="connsiteY2" fmla="*/ 96773 h 103123"/>
              <a:gd name="connsiteX3" fmla="*/ 6350 w 29463"/>
              <a:gd name="connsiteY3" fmla="*/ 6350 h 103123"/>
              <a:gd name="connsiteX4" fmla="*/ 23113 w 29463"/>
              <a:gd name="connsiteY4" fmla="*/ 6350 h 1031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3123">
                <a:moveTo>
                  <a:pt x="23113" y="6350"/>
                </a:moveTo>
                <a:lnTo>
                  <a:pt x="23113" y="96773"/>
                </a:lnTo>
                <a:lnTo>
                  <a:pt x="6350" y="967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6" name="Freeform 3"/>
          <p:cNvSpPr/>
          <p:nvPr/>
        </p:nvSpPr>
        <p:spPr>
          <a:xfrm>
            <a:off x="1564132" y="3621913"/>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7" name="Freeform 3"/>
          <p:cNvSpPr/>
          <p:nvPr/>
        </p:nvSpPr>
        <p:spPr>
          <a:xfrm>
            <a:off x="1564132" y="3674236"/>
            <a:ext cx="29463" cy="20701"/>
          </a:xfrm>
          <a:custGeom>
            <a:avLst/>
            <a:gdLst>
              <a:gd name="connsiteX0" fmla="*/ 23113 w 29463"/>
              <a:gd name="connsiteY0" fmla="*/ 6350 h 20701"/>
              <a:gd name="connsiteX1" fmla="*/ 23113 w 29463"/>
              <a:gd name="connsiteY1" fmla="*/ 14351 h 20701"/>
              <a:gd name="connsiteX2" fmla="*/ 6350 w 29463"/>
              <a:gd name="connsiteY2" fmla="*/ 14351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1"/>
                </a:lnTo>
                <a:lnTo>
                  <a:pt x="6350" y="143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8" name="Freeform 3"/>
          <p:cNvSpPr/>
          <p:nvPr/>
        </p:nvSpPr>
        <p:spPr>
          <a:xfrm>
            <a:off x="1564132" y="3720338"/>
            <a:ext cx="29463" cy="109601"/>
          </a:xfrm>
          <a:custGeom>
            <a:avLst/>
            <a:gdLst>
              <a:gd name="connsiteX0" fmla="*/ 23113 w 29463"/>
              <a:gd name="connsiteY0" fmla="*/ 6350 h 109601"/>
              <a:gd name="connsiteX1" fmla="*/ 23113 w 29463"/>
              <a:gd name="connsiteY1" fmla="*/ 103251 h 109601"/>
              <a:gd name="connsiteX2" fmla="*/ 6350 w 29463"/>
              <a:gd name="connsiteY2" fmla="*/ 103251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1"/>
                </a:lnTo>
                <a:lnTo>
                  <a:pt x="6350" y="1032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9" name="Freeform 3"/>
          <p:cNvSpPr/>
          <p:nvPr/>
        </p:nvSpPr>
        <p:spPr>
          <a:xfrm>
            <a:off x="1564132" y="3855339"/>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0" name="Freeform 3"/>
          <p:cNvSpPr/>
          <p:nvPr/>
        </p:nvSpPr>
        <p:spPr>
          <a:xfrm>
            <a:off x="1564132" y="3899789"/>
            <a:ext cx="29463" cy="20573"/>
          </a:xfrm>
          <a:custGeom>
            <a:avLst/>
            <a:gdLst>
              <a:gd name="connsiteX0" fmla="*/ 23113 w 29463"/>
              <a:gd name="connsiteY0" fmla="*/ 6350 h 20573"/>
              <a:gd name="connsiteX1" fmla="*/ 23113 w 29463"/>
              <a:gd name="connsiteY1" fmla="*/ 14223 h 20573"/>
              <a:gd name="connsiteX2" fmla="*/ 6350 w 29463"/>
              <a:gd name="connsiteY2" fmla="*/ 14223 h 20573"/>
              <a:gd name="connsiteX3" fmla="*/ 6350 w 29463"/>
              <a:gd name="connsiteY3" fmla="*/ 6350 h 20573"/>
              <a:gd name="connsiteX4" fmla="*/ 23113 w 29463"/>
              <a:gd name="connsiteY4" fmla="*/ 6350 h 205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3">
                <a:moveTo>
                  <a:pt x="23113" y="6350"/>
                </a:moveTo>
                <a:lnTo>
                  <a:pt x="23113" y="14223"/>
                </a:lnTo>
                <a:lnTo>
                  <a:pt x="6350" y="142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1" name="Freeform 3"/>
          <p:cNvSpPr/>
          <p:nvPr/>
        </p:nvSpPr>
        <p:spPr>
          <a:xfrm>
            <a:off x="1564132" y="3944239"/>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2" name="Freeform 3"/>
          <p:cNvSpPr/>
          <p:nvPr/>
        </p:nvSpPr>
        <p:spPr>
          <a:xfrm>
            <a:off x="1564132" y="4079113"/>
            <a:ext cx="29463" cy="20701"/>
          </a:xfrm>
          <a:custGeom>
            <a:avLst/>
            <a:gdLst>
              <a:gd name="connsiteX0" fmla="*/ 23113 w 29463"/>
              <a:gd name="connsiteY0" fmla="*/ 6350 h 20701"/>
              <a:gd name="connsiteX1" fmla="*/ 23113 w 29463"/>
              <a:gd name="connsiteY1" fmla="*/ 14351 h 20701"/>
              <a:gd name="connsiteX2" fmla="*/ 6350 w 29463"/>
              <a:gd name="connsiteY2" fmla="*/ 14351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1"/>
                </a:lnTo>
                <a:lnTo>
                  <a:pt x="6350" y="143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3" name="Freeform 3"/>
          <p:cNvSpPr/>
          <p:nvPr/>
        </p:nvSpPr>
        <p:spPr>
          <a:xfrm>
            <a:off x="1564132" y="4125214"/>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4" name="Freeform 3"/>
          <p:cNvSpPr/>
          <p:nvPr/>
        </p:nvSpPr>
        <p:spPr>
          <a:xfrm>
            <a:off x="1564132" y="4177538"/>
            <a:ext cx="29463" cy="101600"/>
          </a:xfrm>
          <a:custGeom>
            <a:avLst/>
            <a:gdLst>
              <a:gd name="connsiteX0" fmla="*/ 23113 w 29463"/>
              <a:gd name="connsiteY0" fmla="*/ 6350 h 101600"/>
              <a:gd name="connsiteX1" fmla="*/ 23113 w 29463"/>
              <a:gd name="connsiteY1" fmla="*/ 95250 h 101600"/>
              <a:gd name="connsiteX2" fmla="*/ 6350 w 29463"/>
              <a:gd name="connsiteY2" fmla="*/ 95250 h 101600"/>
              <a:gd name="connsiteX3" fmla="*/ 6350 w 29463"/>
              <a:gd name="connsiteY3" fmla="*/ 6350 h 101600"/>
              <a:gd name="connsiteX4" fmla="*/ 23113 w 29463"/>
              <a:gd name="connsiteY4" fmla="*/ 6350 h 1016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1600">
                <a:moveTo>
                  <a:pt x="23113" y="6350"/>
                </a:moveTo>
                <a:lnTo>
                  <a:pt x="23113" y="95250"/>
                </a:lnTo>
                <a:lnTo>
                  <a:pt x="6350" y="952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5" name="Freeform 3"/>
          <p:cNvSpPr/>
          <p:nvPr/>
        </p:nvSpPr>
        <p:spPr>
          <a:xfrm>
            <a:off x="1564132" y="4304538"/>
            <a:ext cx="29463" cy="27051"/>
          </a:xfrm>
          <a:custGeom>
            <a:avLst/>
            <a:gdLst>
              <a:gd name="connsiteX0" fmla="*/ 23113 w 29463"/>
              <a:gd name="connsiteY0" fmla="*/ 6350 h 27051"/>
              <a:gd name="connsiteX1" fmla="*/ 23113 w 29463"/>
              <a:gd name="connsiteY1" fmla="*/ 20701 h 27051"/>
              <a:gd name="connsiteX2" fmla="*/ 6350 w 29463"/>
              <a:gd name="connsiteY2" fmla="*/ 20701 h 27051"/>
              <a:gd name="connsiteX3" fmla="*/ 6350 w 29463"/>
              <a:gd name="connsiteY3" fmla="*/ 6350 h 27051"/>
              <a:gd name="connsiteX4" fmla="*/ 23113 w 29463"/>
              <a:gd name="connsiteY4" fmla="*/ 6350 h 2705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7051">
                <a:moveTo>
                  <a:pt x="23113" y="6350"/>
                </a:moveTo>
                <a:lnTo>
                  <a:pt x="23113" y="20701"/>
                </a:lnTo>
                <a:lnTo>
                  <a:pt x="6350" y="2070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6" name="Freeform 3"/>
          <p:cNvSpPr/>
          <p:nvPr/>
        </p:nvSpPr>
        <p:spPr>
          <a:xfrm>
            <a:off x="1564132" y="4348988"/>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7" name="Freeform 3"/>
          <p:cNvSpPr/>
          <p:nvPr/>
        </p:nvSpPr>
        <p:spPr>
          <a:xfrm>
            <a:off x="1564132" y="4401439"/>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8" name="Freeform 3"/>
          <p:cNvSpPr/>
          <p:nvPr/>
        </p:nvSpPr>
        <p:spPr>
          <a:xfrm>
            <a:off x="1564132" y="4528439"/>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9" name="Freeform 3"/>
          <p:cNvSpPr/>
          <p:nvPr/>
        </p:nvSpPr>
        <p:spPr>
          <a:xfrm>
            <a:off x="1564132" y="4580890"/>
            <a:ext cx="29463" cy="20573"/>
          </a:xfrm>
          <a:custGeom>
            <a:avLst/>
            <a:gdLst>
              <a:gd name="connsiteX0" fmla="*/ 23113 w 29463"/>
              <a:gd name="connsiteY0" fmla="*/ 6350 h 20573"/>
              <a:gd name="connsiteX1" fmla="*/ 23113 w 29463"/>
              <a:gd name="connsiteY1" fmla="*/ 14223 h 20573"/>
              <a:gd name="connsiteX2" fmla="*/ 6350 w 29463"/>
              <a:gd name="connsiteY2" fmla="*/ 14223 h 20573"/>
              <a:gd name="connsiteX3" fmla="*/ 6350 w 29463"/>
              <a:gd name="connsiteY3" fmla="*/ 6350 h 20573"/>
              <a:gd name="connsiteX4" fmla="*/ 23113 w 29463"/>
              <a:gd name="connsiteY4" fmla="*/ 6350 h 2057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3">
                <a:moveTo>
                  <a:pt x="23113" y="6350"/>
                </a:moveTo>
                <a:lnTo>
                  <a:pt x="23113" y="14223"/>
                </a:lnTo>
                <a:lnTo>
                  <a:pt x="6350" y="1422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0" name="Freeform 3"/>
          <p:cNvSpPr/>
          <p:nvPr/>
        </p:nvSpPr>
        <p:spPr>
          <a:xfrm>
            <a:off x="1564132" y="4626864"/>
            <a:ext cx="29463" cy="109601"/>
          </a:xfrm>
          <a:custGeom>
            <a:avLst/>
            <a:gdLst>
              <a:gd name="connsiteX0" fmla="*/ 23113 w 29463"/>
              <a:gd name="connsiteY0" fmla="*/ 6350 h 109601"/>
              <a:gd name="connsiteX1" fmla="*/ 23113 w 29463"/>
              <a:gd name="connsiteY1" fmla="*/ 103251 h 109601"/>
              <a:gd name="connsiteX2" fmla="*/ 6350 w 29463"/>
              <a:gd name="connsiteY2" fmla="*/ 103251 h 109601"/>
              <a:gd name="connsiteX3" fmla="*/ 6350 w 29463"/>
              <a:gd name="connsiteY3" fmla="*/ 6350 h 109601"/>
              <a:gd name="connsiteX4" fmla="*/ 23113 w 29463"/>
              <a:gd name="connsiteY4" fmla="*/ 6350 h 1096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601">
                <a:moveTo>
                  <a:pt x="23113" y="6350"/>
                </a:moveTo>
                <a:lnTo>
                  <a:pt x="23113" y="103251"/>
                </a:lnTo>
                <a:lnTo>
                  <a:pt x="6350" y="103251"/>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1" name="Freeform 3"/>
          <p:cNvSpPr/>
          <p:nvPr/>
        </p:nvSpPr>
        <p:spPr>
          <a:xfrm>
            <a:off x="1564132" y="4761865"/>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2" name="Freeform 3"/>
          <p:cNvSpPr/>
          <p:nvPr/>
        </p:nvSpPr>
        <p:spPr>
          <a:xfrm>
            <a:off x="1564132" y="4806315"/>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3" name="Freeform 3"/>
          <p:cNvSpPr/>
          <p:nvPr/>
        </p:nvSpPr>
        <p:spPr>
          <a:xfrm>
            <a:off x="1564132" y="4850765"/>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4" name="Freeform 3"/>
          <p:cNvSpPr/>
          <p:nvPr/>
        </p:nvSpPr>
        <p:spPr>
          <a:xfrm>
            <a:off x="1564132" y="4985639"/>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5" name="Freeform 3"/>
          <p:cNvSpPr/>
          <p:nvPr/>
        </p:nvSpPr>
        <p:spPr>
          <a:xfrm>
            <a:off x="1564132" y="5031740"/>
            <a:ext cx="29463" cy="26923"/>
          </a:xfrm>
          <a:custGeom>
            <a:avLst/>
            <a:gdLst>
              <a:gd name="connsiteX0" fmla="*/ 23113 w 29463"/>
              <a:gd name="connsiteY0" fmla="*/ 6350 h 26923"/>
              <a:gd name="connsiteX1" fmla="*/ 23113 w 29463"/>
              <a:gd name="connsiteY1" fmla="*/ 20573 h 26923"/>
              <a:gd name="connsiteX2" fmla="*/ 6350 w 29463"/>
              <a:gd name="connsiteY2" fmla="*/ 20573 h 26923"/>
              <a:gd name="connsiteX3" fmla="*/ 6350 w 29463"/>
              <a:gd name="connsiteY3" fmla="*/ 6350 h 26923"/>
              <a:gd name="connsiteX4" fmla="*/ 23113 w 29463"/>
              <a:gd name="connsiteY4" fmla="*/ 6350 h 2692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3">
                <a:moveTo>
                  <a:pt x="23113" y="6350"/>
                </a:moveTo>
                <a:lnTo>
                  <a:pt x="23113" y="20573"/>
                </a:lnTo>
                <a:lnTo>
                  <a:pt x="6350" y="20573"/>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6" name="Freeform 3"/>
          <p:cNvSpPr/>
          <p:nvPr/>
        </p:nvSpPr>
        <p:spPr>
          <a:xfrm>
            <a:off x="1564132" y="5084064"/>
            <a:ext cx="29463" cy="101727"/>
          </a:xfrm>
          <a:custGeom>
            <a:avLst/>
            <a:gdLst>
              <a:gd name="connsiteX0" fmla="*/ 23113 w 29463"/>
              <a:gd name="connsiteY0" fmla="*/ 6350 h 101727"/>
              <a:gd name="connsiteX1" fmla="*/ 23113 w 29463"/>
              <a:gd name="connsiteY1" fmla="*/ 95376 h 101727"/>
              <a:gd name="connsiteX2" fmla="*/ 6350 w 29463"/>
              <a:gd name="connsiteY2" fmla="*/ 95376 h 101727"/>
              <a:gd name="connsiteX3" fmla="*/ 6350 w 29463"/>
              <a:gd name="connsiteY3" fmla="*/ 6350 h 101727"/>
              <a:gd name="connsiteX4" fmla="*/ 23113 w 29463"/>
              <a:gd name="connsiteY4" fmla="*/ 6350 h 10172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1727">
                <a:moveTo>
                  <a:pt x="23113" y="6350"/>
                </a:moveTo>
                <a:lnTo>
                  <a:pt x="23113" y="95376"/>
                </a:lnTo>
                <a:lnTo>
                  <a:pt x="6350" y="95376"/>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7" name="Freeform 3"/>
          <p:cNvSpPr/>
          <p:nvPr/>
        </p:nvSpPr>
        <p:spPr>
          <a:xfrm>
            <a:off x="1564132" y="5211190"/>
            <a:ext cx="29463" cy="26924"/>
          </a:xfrm>
          <a:custGeom>
            <a:avLst/>
            <a:gdLst>
              <a:gd name="connsiteX0" fmla="*/ 23113 w 29463"/>
              <a:gd name="connsiteY0" fmla="*/ 6350 h 26924"/>
              <a:gd name="connsiteX1" fmla="*/ 23113 w 29463"/>
              <a:gd name="connsiteY1" fmla="*/ 20574 h 26924"/>
              <a:gd name="connsiteX2" fmla="*/ 6350 w 29463"/>
              <a:gd name="connsiteY2" fmla="*/ 20574 h 26924"/>
              <a:gd name="connsiteX3" fmla="*/ 6350 w 29463"/>
              <a:gd name="connsiteY3" fmla="*/ 6350 h 26924"/>
              <a:gd name="connsiteX4" fmla="*/ 23113 w 29463"/>
              <a:gd name="connsiteY4" fmla="*/ 6350 h 269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6924">
                <a:moveTo>
                  <a:pt x="23113" y="6350"/>
                </a:moveTo>
                <a:lnTo>
                  <a:pt x="23113" y="20574"/>
                </a:lnTo>
                <a:lnTo>
                  <a:pt x="6350" y="2057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8" name="Freeform 3"/>
          <p:cNvSpPr/>
          <p:nvPr/>
        </p:nvSpPr>
        <p:spPr>
          <a:xfrm>
            <a:off x="1564132" y="5263515"/>
            <a:ext cx="29463" cy="20701"/>
          </a:xfrm>
          <a:custGeom>
            <a:avLst/>
            <a:gdLst>
              <a:gd name="connsiteX0" fmla="*/ 23113 w 29463"/>
              <a:gd name="connsiteY0" fmla="*/ 6350 h 20701"/>
              <a:gd name="connsiteX1" fmla="*/ 23113 w 29463"/>
              <a:gd name="connsiteY1" fmla="*/ 14350 h 20701"/>
              <a:gd name="connsiteX2" fmla="*/ 6350 w 29463"/>
              <a:gd name="connsiteY2" fmla="*/ 14350 h 20701"/>
              <a:gd name="connsiteX3" fmla="*/ 6350 w 29463"/>
              <a:gd name="connsiteY3" fmla="*/ 6350 h 20701"/>
              <a:gd name="connsiteX4" fmla="*/ 23113 w 29463"/>
              <a:gd name="connsiteY4" fmla="*/ 6350 h 2070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701">
                <a:moveTo>
                  <a:pt x="23113" y="6350"/>
                </a:moveTo>
                <a:lnTo>
                  <a:pt x="23113" y="14350"/>
                </a:lnTo>
                <a:lnTo>
                  <a:pt x="6350" y="1435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9" name="Freeform 3"/>
          <p:cNvSpPr/>
          <p:nvPr/>
        </p:nvSpPr>
        <p:spPr>
          <a:xfrm>
            <a:off x="1564132" y="5307965"/>
            <a:ext cx="29463" cy="111125"/>
          </a:xfrm>
          <a:custGeom>
            <a:avLst/>
            <a:gdLst>
              <a:gd name="connsiteX0" fmla="*/ 23113 w 29463"/>
              <a:gd name="connsiteY0" fmla="*/ 6350 h 111125"/>
              <a:gd name="connsiteX1" fmla="*/ 23113 w 29463"/>
              <a:gd name="connsiteY1" fmla="*/ 104775 h 111125"/>
              <a:gd name="connsiteX2" fmla="*/ 6350 w 29463"/>
              <a:gd name="connsiteY2" fmla="*/ 104775 h 111125"/>
              <a:gd name="connsiteX3" fmla="*/ 6350 w 29463"/>
              <a:gd name="connsiteY3" fmla="*/ 6350 h 111125"/>
              <a:gd name="connsiteX4" fmla="*/ 23113 w 29463"/>
              <a:gd name="connsiteY4" fmla="*/ 6350 h 11112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11125">
                <a:moveTo>
                  <a:pt x="23113" y="6350"/>
                </a:moveTo>
                <a:lnTo>
                  <a:pt x="23113" y="104775"/>
                </a:lnTo>
                <a:lnTo>
                  <a:pt x="6350" y="10477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0" name="Freeform 3"/>
          <p:cNvSpPr/>
          <p:nvPr/>
        </p:nvSpPr>
        <p:spPr>
          <a:xfrm>
            <a:off x="1564132" y="5442965"/>
            <a:ext cx="29463" cy="20574"/>
          </a:xfrm>
          <a:custGeom>
            <a:avLst/>
            <a:gdLst>
              <a:gd name="connsiteX0" fmla="*/ 23113 w 29463"/>
              <a:gd name="connsiteY0" fmla="*/ 6350 h 20574"/>
              <a:gd name="connsiteX1" fmla="*/ 23113 w 29463"/>
              <a:gd name="connsiteY1" fmla="*/ 14224 h 20574"/>
              <a:gd name="connsiteX2" fmla="*/ 6350 w 29463"/>
              <a:gd name="connsiteY2" fmla="*/ 14224 h 20574"/>
              <a:gd name="connsiteX3" fmla="*/ 6350 w 29463"/>
              <a:gd name="connsiteY3" fmla="*/ 6350 h 20574"/>
              <a:gd name="connsiteX4" fmla="*/ 23113 w 29463"/>
              <a:gd name="connsiteY4" fmla="*/ 6350 h 2057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574">
                <a:moveTo>
                  <a:pt x="23113" y="6350"/>
                </a:moveTo>
                <a:lnTo>
                  <a:pt x="23113" y="14224"/>
                </a:lnTo>
                <a:lnTo>
                  <a:pt x="6350" y="14224"/>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1" name="Freeform 3"/>
          <p:cNvSpPr/>
          <p:nvPr/>
        </p:nvSpPr>
        <p:spPr>
          <a:xfrm>
            <a:off x="1564132" y="5488940"/>
            <a:ext cx="29463" cy="19050"/>
          </a:xfrm>
          <a:custGeom>
            <a:avLst/>
            <a:gdLst>
              <a:gd name="connsiteX0" fmla="*/ 23113 w 29463"/>
              <a:gd name="connsiteY0" fmla="*/ 6350 h 19050"/>
              <a:gd name="connsiteX1" fmla="*/ 23113 w 29463"/>
              <a:gd name="connsiteY1" fmla="*/ 12700 h 19050"/>
              <a:gd name="connsiteX2" fmla="*/ 6350 w 29463"/>
              <a:gd name="connsiteY2" fmla="*/ 12700 h 19050"/>
              <a:gd name="connsiteX3" fmla="*/ 6350 w 29463"/>
              <a:gd name="connsiteY3" fmla="*/ 6350 h 19050"/>
              <a:gd name="connsiteX4" fmla="*/ 23113 w 29463"/>
              <a:gd name="connsiteY4" fmla="*/ 6350 h 1905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9050">
                <a:moveTo>
                  <a:pt x="23113" y="6350"/>
                </a:moveTo>
                <a:lnTo>
                  <a:pt x="23113" y="12700"/>
                </a:lnTo>
                <a:lnTo>
                  <a:pt x="6350" y="12700"/>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2" name="Freeform 3"/>
          <p:cNvSpPr/>
          <p:nvPr/>
        </p:nvSpPr>
        <p:spPr>
          <a:xfrm>
            <a:off x="1564132" y="5533390"/>
            <a:ext cx="29463" cy="109575"/>
          </a:xfrm>
          <a:custGeom>
            <a:avLst/>
            <a:gdLst>
              <a:gd name="connsiteX0" fmla="*/ 23113 w 29463"/>
              <a:gd name="connsiteY0" fmla="*/ 6350 h 109575"/>
              <a:gd name="connsiteX1" fmla="*/ 23113 w 29463"/>
              <a:gd name="connsiteY1" fmla="*/ 103225 h 109575"/>
              <a:gd name="connsiteX2" fmla="*/ 6350 w 29463"/>
              <a:gd name="connsiteY2" fmla="*/ 103225 h 109575"/>
              <a:gd name="connsiteX3" fmla="*/ 6350 w 29463"/>
              <a:gd name="connsiteY3" fmla="*/ 6350 h 109575"/>
              <a:gd name="connsiteX4" fmla="*/ 23113 w 29463"/>
              <a:gd name="connsiteY4" fmla="*/ 6350 h 109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9575">
                <a:moveTo>
                  <a:pt x="23113" y="6350"/>
                </a:moveTo>
                <a:lnTo>
                  <a:pt x="23113" y="103225"/>
                </a:lnTo>
                <a:lnTo>
                  <a:pt x="6350" y="103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3" name="Freeform 3"/>
          <p:cNvSpPr/>
          <p:nvPr/>
        </p:nvSpPr>
        <p:spPr>
          <a:xfrm>
            <a:off x="1564132" y="5668378"/>
            <a:ext cx="29463" cy="20637"/>
          </a:xfrm>
          <a:custGeom>
            <a:avLst/>
            <a:gdLst>
              <a:gd name="connsiteX0" fmla="*/ 23113 w 29463"/>
              <a:gd name="connsiteY0" fmla="*/ 6350 h 20637"/>
              <a:gd name="connsiteX1" fmla="*/ 23113 w 29463"/>
              <a:gd name="connsiteY1" fmla="*/ 14287 h 20637"/>
              <a:gd name="connsiteX2" fmla="*/ 6350 w 29463"/>
              <a:gd name="connsiteY2" fmla="*/ 14287 h 20637"/>
              <a:gd name="connsiteX3" fmla="*/ 6350 w 29463"/>
              <a:gd name="connsiteY3" fmla="*/ 6350 h 20637"/>
              <a:gd name="connsiteX4" fmla="*/ 23113 w 29463"/>
              <a:gd name="connsiteY4" fmla="*/ 6350 h 2063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0637">
                <a:moveTo>
                  <a:pt x="23113" y="6350"/>
                </a:moveTo>
                <a:lnTo>
                  <a:pt x="23113" y="14287"/>
                </a:lnTo>
                <a:lnTo>
                  <a:pt x="6350" y="14287"/>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4" name="Freeform 3"/>
          <p:cNvSpPr/>
          <p:nvPr/>
        </p:nvSpPr>
        <p:spPr>
          <a:xfrm>
            <a:off x="1564132" y="5712828"/>
            <a:ext cx="29463" cy="28575"/>
          </a:xfrm>
          <a:custGeom>
            <a:avLst/>
            <a:gdLst>
              <a:gd name="connsiteX0" fmla="*/ 23113 w 29463"/>
              <a:gd name="connsiteY0" fmla="*/ 6350 h 28575"/>
              <a:gd name="connsiteX1" fmla="*/ 23113 w 29463"/>
              <a:gd name="connsiteY1" fmla="*/ 22225 h 28575"/>
              <a:gd name="connsiteX2" fmla="*/ 6350 w 29463"/>
              <a:gd name="connsiteY2" fmla="*/ 22225 h 28575"/>
              <a:gd name="connsiteX3" fmla="*/ 6350 w 29463"/>
              <a:gd name="connsiteY3" fmla="*/ 6350 h 28575"/>
              <a:gd name="connsiteX4" fmla="*/ 23113 w 29463"/>
              <a:gd name="connsiteY4" fmla="*/ 6350 h 285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28575">
                <a:moveTo>
                  <a:pt x="23113" y="6350"/>
                </a:moveTo>
                <a:lnTo>
                  <a:pt x="23113" y="22225"/>
                </a:lnTo>
                <a:lnTo>
                  <a:pt x="6350" y="22225"/>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5" name="Freeform 3"/>
          <p:cNvSpPr/>
          <p:nvPr/>
        </p:nvSpPr>
        <p:spPr>
          <a:xfrm>
            <a:off x="1564132" y="5765215"/>
            <a:ext cx="29463" cy="103200"/>
          </a:xfrm>
          <a:custGeom>
            <a:avLst/>
            <a:gdLst>
              <a:gd name="connsiteX0" fmla="*/ 23113 w 29463"/>
              <a:gd name="connsiteY0" fmla="*/ 6350 h 103200"/>
              <a:gd name="connsiteX1" fmla="*/ 23113 w 29463"/>
              <a:gd name="connsiteY1" fmla="*/ 96849 h 103200"/>
              <a:gd name="connsiteX2" fmla="*/ 6350 w 29463"/>
              <a:gd name="connsiteY2" fmla="*/ 96849 h 103200"/>
              <a:gd name="connsiteX3" fmla="*/ 6350 w 29463"/>
              <a:gd name="connsiteY3" fmla="*/ 6350 h 103200"/>
              <a:gd name="connsiteX4" fmla="*/ 23113 w 29463"/>
              <a:gd name="connsiteY4" fmla="*/ 6350 h 1032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9463" h="103200">
                <a:moveTo>
                  <a:pt x="23113" y="6350"/>
                </a:moveTo>
                <a:lnTo>
                  <a:pt x="23113" y="96849"/>
                </a:lnTo>
                <a:lnTo>
                  <a:pt x="6350" y="96849"/>
                </a:lnTo>
                <a:lnTo>
                  <a:pt x="6350" y="6350"/>
                </a:lnTo>
                <a:lnTo>
                  <a:pt x="23113" y="6350"/>
                </a:lnTo>
              </a:path>
            </a:pathLst>
          </a:custGeom>
          <a:solidFill>
            <a:srgbClr val="000000">
              <a:alpha val="0"/>
            </a:srgbClr>
          </a:solidFill>
          <a:ln w="12700">
            <a:solidFill>
              <a:srgbClr val="993366">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6" name="Freeform 3"/>
          <p:cNvSpPr/>
          <p:nvPr/>
        </p:nvSpPr>
        <p:spPr>
          <a:xfrm>
            <a:off x="1676907" y="2464816"/>
            <a:ext cx="948436" cy="282448"/>
          </a:xfrm>
          <a:custGeom>
            <a:avLst/>
            <a:gdLst>
              <a:gd name="connsiteX0" fmla="*/ 6350 w 948436"/>
              <a:gd name="connsiteY0" fmla="*/ 276098 h 282448"/>
              <a:gd name="connsiteX1" fmla="*/ 942086 w 948436"/>
              <a:gd name="connsiteY1" fmla="*/ 276098 h 282448"/>
              <a:gd name="connsiteX2" fmla="*/ 942086 w 948436"/>
              <a:gd name="connsiteY2" fmla="*/ 6350 h 282448"/>
              <a:gd name="connsiteX3" fmla="*/ 6350 w 948436"/>
              <a:gd name="connsiteY3" fmla="*/ 6350 h 282448"/>
              <a:gd name="connsiteX4" fmla="*/ 6350 w 948436"/>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8436" h="282448">
                <a:moveTo>
                  <a:pt x="6350" y="276098"/>
                </a:moveTo>
                <a:lnTo>
                  <a:pt x="942086" y="276098"/>
                </a:lnTo>
                <a:lnTo>
                  <a:pt x="942086"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7" name="Freeform 3"/>
          <p:cNvSpPr/>
          <p:nvPr/>
        </p:nvSpPr>
        <p:spPr>
          <a:xfrm>
            <a:off x="2790951" y="2464816"/>
            <a:ext cx="969772" cy="443992"/>
          </a:xfrm>
          <a:custGeom>
            <a:avLst/>
            <a:gdLst>
              <a:gd name="connsiteX0" fmla="*/ 6350 w 969772"/>
              <a:gd name="connsiteY0" fmla="*/ 437641 h 443992"/>
              <a:gd name="connsiteX1" fmla="*/ 963422 w 969772"/>
              <a:gd name="connsiteY1" fmla="*/ 437641 h 443992"/>
              <a:gd name="connsiteX2" fmla="*/ 963422 w 969772"/>
              <a:gd name="connsiteY2" fmla="*/ 6350 h 443992"/>
              <a:gd name="connsiteX3" fmla="*/ 6350 w 969772"/>
              <a:gd name="connsiteY3" fmla="*/ 6350 h 443992"/>
              <a:gd name="connsiteX4" fmla="*/ 6350 w 969772"/>
              <a:gd name="connsiteY4" fmla="*/ 437641 h 44399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9772" h="443992">
                <a:moveTo>
                  <a:pt x="6350" y="437641"/>
                </a:moveTo>
                <a:lnTo>
                  <a:pt x="963422" y="437641"/>
                </a:lnTo>
                <a:lnTo>
                  <a:pt x="963422" y="6350"/>
                </a:lnTo>
                <a:lnTo>
                  <a:pt x="6350" y="6350"/>
                </a:lnTo>
                <a:lnTo>
                  <a:pt x="6350" y="437641"/>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8" name="Freeform 3"/>
          <p:cNvSpPr/>
          <p:nvPr/>
        </p:nvSpPr>
        <p:spPr>
          <a:xfrm>
            <a:off x="3904996" y="2470911"/>
            <a:ext cx="1055115" cy="282448"/>
          </a:xfrm>
          <a:custGeom>
            <a:avLst/>
            <a:gdLst>
              <a:gd name="connsiteX0" fmla="*/ 6350 w 1055115"/>
              <a:gd name="connsiteY0" fmla="*/ 276098 h 282448"/>
              <a:gd name="connsiteX1" fmla="*/ 1048765 w 1055115"/>
              <a:gd name="connsiteY1" fmla="*/ 276098 h 282448"/>
              <a:gd name="connsiteX2" fmla="*/ 1048765 w 1055115"/>
              <a:gd name="connsiteY2" fmla="*/ 6350 h 282448"/>
              <a:gd name="connsiteX3" fmla="*/ 6350 w 1055115"/>
              <a:gd name="connsiteY3" fmla="*/ 6350 h 282448"/>
              <a:gd name="connsiteX4" fmla="*/ 6350 w 1055115"/>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55115" h="282448">
                <a:moveTo>
                  <a:pt x="6350" y="276098"/>
                </a:moveTo>
                <a:lnTo>
                  <a:pt x="1048765" y="276098"/>
                </a:lnTo>
                <a:lnTo>
                  <a:pt x="1048765"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9" name="Freeform 3"/>
          <p:cNvSpPr/>
          <p:nvPr/>
        </p:nvSpPr>
        <p:spPr>
          <a:xfrm>
            <a:off x="4988559" y="2469388"/>
            <a:ext cx="986536" cy="282448"/>
          </a:xfrm>
          <a:custGeom>
            <a:avLst/>
            <a:gdLst>
              <a:gd name="connsiteX0" fmla="*/ 6350 w 986536"/>
              <a:gd name="connsiteY0" fmla="*/ 276097 h 282448"/>
              <a:gd name="connsiteX1" fmla="*/ 980186 w 986536"/>
              <a:gd name="connsiteY1" fmla="*/ 276097 h 282448"/>
              <a:gd name="connsiteX2" fmla="*/ 980186 w 986536"/>
              <a:gd name="connsiteY2" fmla="*/ 6350 h 282448"/>
              <a:gd name="connsiteX3" fmla="*/ 6350 w 986536"/>
              <a:gd name="connsiteY3" fmla="*/ 6350 h 282448"/>
              <a:gd name="connsiteX4" fmla="*/ 6350 w 986536"/>
              <a:gd name="connsiteY4" fmla="*/ 276097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86536" h="282448">
                <a:moveTo>
                  <a:pt x="6350" y="276097"/>
                </a:moveTo>
                <a:lnTo>
                  <a:pt x="980186" y="276097"/>
                </a:lnTo>
                <a:lnTo>
                  <a:pt x="980186"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0" name="Freeform 3"/>
          <p:cNvSpPr/>
          <p:nvPr/>
        </p:nvSpPr>
        <p:spPr>
          <a:xfrm>
            <a:off x="6053835" y="2481579"/>
            <a:ext cx="797559" cy="282448"/>
          </a:xfrm>
          <a:custGeom>
            <a:avLst/>
            <a:gdLst>
              <a:gd name="connsiteX0" fmla="*/ 6350 w 797559"/>
              <a:gd name="connsiteY0" fmla="*/ 276098 h 282448"/>
              <a:gd name="connsiteX1" fmla="*/ 791209 w 797559"/>
              <a:gd name="connsiteY1" fmla="*/ 276098 h 282448"/>
              <a:gd name="connsiteX2" fmla="*/ 791209 w 797559"/>
              <a:gd name="connsiteY2" fmla="*/ 6350 h 282448"/>
              <a:gd name="connsiteX3" fmla="*/ 6350 w 797559"/>
              <a:gd name="connsiteY3" fmla="*/ 6350 h 282448"/>
              <a:gd name="connsiteX4" fmla="*/ 6350 w 797559"/>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97559" h="282448">
                <a:moveTo>
                  <a:pt x="6350" y="276098"/>
                </a:moveTo>
                <a:lnTo>
                  <a:pt x="791209" y="276098"/>
                </a:lnTo>
                <a:lnTo>
                  <a:pt x="791209"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1" name="Freeform 3"/>
          <p:cNvSpPr/>
          <p:nvPr/>
        </p:nvSpPr>
        <p:spPr>
          <a:xfrm>
            <a:off x="2362707" y="3621532"/>
            <a:ext cx="985012" cy="282447"/>
          </a:xfrm>
          <a:custGeom>
            <a:avLst/>
            <a:gdLst>
              <a:gd name="connsiteX0" fmla="*/ 6350 w 985012"/>
              <a:gd name="connsiteY0" fmla="*/ 276097 h 282447"/>
              <a:gd name="connsiteX1" fmla="*/ 978662 w 985012"/>
              <a:gd name="connsiteY1" fmla="*/ 276097 h 282447"/>
              <a:gd name="connsiteX2" fmla="*/ 978662 w 985012"/>
              <a:gd name="connsiteY2" fmla="*/ 6350 h 282447"/>
              <a:gd name="connsiteX3" fmla="*/ 6350 w 985012"/>
              <a:gd name="connsiteY3" fmla="*/ 6350 h 282447"/>
              <a:gd name="connsiteX4" fmla="*/ 6350 w 985012"/>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85012" h="282447">
                <a:moveTo>
                  <a:pt x="6350" y="276097"/>
                </a:moveTo>
                <a:lnTo>
                  <a:pt x="978662" y="276097"/>
                </a:lnTo>
                <a:lnTo>
                  <a:pt x="978662"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2" name="Freeform 3"/>
          <p:cNvSpPr/>
          <p:nvPr/>
        </p:nvSpPr>
        <p:spPr>
          <a:xfrm>
            <a:off x="4217415" y="3621532"/>
            <a:ext cx="1132840" cy="282447"/>
          </a:xfrm>
          <a:custGeom>
            <a:avLst/>
            <a:gdLst>
              <a:gd name="connsiteX0" fmla="*/ 6350 w 1132840"/>
              <a:gd name="connsiteY0" fmla="*/ 276097 h 282447"/>
              <a:gd name="connsiteX1" fmla="*/ 1126490 w 1132840"/>
              <a:gd name="connsiteY1" fmla="*/ 276097 h 282447"/>
              <a:gd name="connsiteX2" fmla="*/ 1126490 w 1132840"/>
              <a:gd name="connsiteY2" fmla="*/ 6350 h 282447"/>
              <a:gd name="connsiteX3" fmla="*/ 6350 w 1132840"/>
              <a:gd name="connsiteY3" fmla="*/ 6350 h 282447"/>
              <a:gd name="connsiteX4" fmla="*/ 6350 w 1132840"/>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32840" h="282447">
                <a:moveTo>
                  <a:pt x="6350" y="276097"/>
                </a:moveTo>
                <a:lnTo>
                  <a:pt x="1126490" y="276097"/>
                </a:lnTo>
                <a:lnTo>
                  <a:pt x="1126490"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3" name="Freeform 3"/>
          <p:cNvSpPr/>
          <p:nvPr/>
        </p:nvSpPr>
        <p:spPr>
          <a:xfrm>
            <a:off x="6213855" y="3621532"/>
            <a:ext cx="1280667" cy="282447"/>
          </a:xfrm>
          <a:custGeom>
            <a:avLst/>
            <a:gdLst>
              <a:gd name="connsiteX0" fmla="*/ 6350 w 1280667"/>
              <a:gd name="connsiteY0" fmla="*/ 276097 h 282447"/>
              <a:gd name="connsiteX1" fmla="*/ 1274317 w 1280667"/>
              <a:gd name="connsiteY1" fmla="*/ 276097 h 282447"/>
              <a:gd name="connsiteX2" fmla="*/ 1274317 w 1280667"/>
              <a:gd name="connsiteY2" fmla="*/ 6350 h 282447"/>
              <a:gd name="connsiteX3" fmla="*/ 6350 w 1280667"/>
              <a:gd name="connsiteY3" fmla="*/ 6350 h 282447"/>
              <a:gd name="connsiteX4" fmla="*/ 6350 w 1280667"/>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80667" h="282447">
                <a:moveTo>
                  <a:pt x="6350" y="276097"/>
                </a:moveTo>
                <a:lnTo>
                  <a:pt x="1274317" y="276097"/>
                </a:lnTo>
                <a:lnTo>
                  <a:pt x="1274317"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4" name="Freeform 3"/>
          <p:cNvSpPr/>
          <p:nvPr/>
        </p:nvSpPr>
        <p:spPr>
          <a:xfrm>
            <a:off x="1676907" y="5450332"/>
            <a:ext cx="722884" cy="282447"/>
          </a:xfrm>
          <a:custGeom>
            <a:avLst/>
            <a:gdLst>
              <a:gd name="connsiteX0" fmla="*/ 6350 w 722884"/>
              <a:gd name="connsiteY0" fmla="*/ 276097 h 282447"/>
              <a:gd name="connsiteX1" fmla="*/ 716534 w 722884"/>
              <a:gd name="connsiteY1" fmla="*/ 276097 h 282447"/>
              <a:gd name="connsiteX2" fmla="*/ 716534 w 722884"/>
              <a:gd name="connsiteY2" fmla="*/ 6350 h 282447"/>
              <a:gd name="connsiteX3" fmla="*/ 6350 w 722884"/>
              <a:gd name="connsiteY3" fmla="*/ 6350 h 282447"/>
              <a:gd name="connsiteX4" fmla="*/ 6350 w 722884"/>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884" h="282447">
                <a:moveTo>
                  <a:pt x="6350" y="276097"/>
                </a:moveTo>
                <a:lnTo>
                  <a:pt x="716534" y="276097"/>
                </a:lnTo>
                <a:lnTo>
                  <a:pt x="716534"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5" name="Freeform 3"/>
          <p:cNvSpPr/>
          <p:nvPr/>
        </p:nvSpPr>
        <p:spPr>
          <a:xfrm>
            <a:off x="2473960" y="5450332"/>
            <a:ext cx="696976" cy="282447"/>
          </a:xfrm>
          <a:custGeom>
            <a:avLst/>
            <a:gdLst>
              <a:gd name="connsiteX0" fmla="*/ 6350 w 696976"/>
              <a:gd name="connsiteY0" fmla="*/ 276097 h 282447"/>
              <a:gd name="connsiteX1" fmla="*/ 690625 w 696976"/>
              <a:gd name="connsiteY1" fmla="*/ 276097 h 282447"/>
              <a:gd name="connsiteX2" fmla="*/ 690625 w 696976"/>
              <a:gd name="connsiteY2" fmla="*/ 6350 h 282447"/>
              <a:gd name="connsiteX3" fmla="*/ 6350 w 696976"/>
              <a:gd name="connsiteY3" fmla="*/ 6350 h 282447"/>
              <a:gd name="connsiteX4" fmla="*/ 6350 w 696976"/>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6976" h="282447">
                <a:moveTo>
                  <a:pt x="6350" y="276097"/>
                </a:moveTo>
                <a:lnTo>
                  <a:pt x="690625" y="276097"/>
                </a:lnTo>
                <a:lnTo>
                  <a:pt x="690625"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6" name="Freeform 3"/>
          <p:cNvSpPr/>
          <p:nvPr/>
        </p:nvSpPr>
        <p:spPr>
          <a:xfrm>
            <a:off x="3269488" y="5450332"/>
            <a:ext cx="690879" cy="282447"/>
          </a:xfrm>
          <a:custGeom>
            <a:avLst/>
            <a:gdLst>
              <a:gd name="connsiteX0" fmla="*/ 6350 w 690879"/>
              <a:gd name="connsiteY0" fmla="*/ 276097 h 282447"/>
              <a:gd name="connsiteX1" fmla="*/ 684529 w 690879"/>
              <a:gd name="connsiteY1" fmla="*/ 276097 h 282447"/>
              <a:gd name="connsiteX2" fmla="*/ 684529 w 690879"/>
              <a:gd name="connsiteY2" fmla="*/ 6350 h 282447"/>
              <a:gd name="connsiteX3" fmla="*/ 6350 w 690879"/>
              <a:gd name="connsiteY3" fmla="*/ 6350 h 282447"/>
              <a:gd name="connsiteX4" fmla="*/ 6350 w 690879"/>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0879" h="282447">
                <a:moveTo>
                  <a:pt x="6350" y="276097"/>
                </a:moveTo>
                <a:lnTo>
                  <a:pt x="684529" y="276097"/>
                </a:lnTo>
                <a:lnTo>
                  <a:pt x="684529"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7" name="Freeform 3"/>
          <p:cNvSpPr/>
          <p:nvPr/>
        </p:nvSpPr>
        <p:spPr>
          <a:xfrm>
            <a:off x="4065015" y="5450332"/>
            <a:ext cx="696976" cy="282447"/>
          </a:xfrm>
          <a:custGeom>
            <a:avLst/>
            <a:gdLst>
              <a:gd name="connsiteX0" fmla="*/ 6350 w 696976"/>
              <a:gd name="connsiteY0" fmla="*/ 276097 h 282447"/>
              <a:gd name="connsiteX1" fmla="*/ 690626 w 696976"/>
              <a:gd name="connsiteY1" fmla="*/ 276097 h 282447"/>
              <a:gd name="connsiteX2" fmla="*/ 690626 w 696976"/>
              <a:gd name="connsiteY2" fmla="*/ 6350 h 282447"/>
              <a:gd name="connsiteX3" fmla="*/ 6350 w 696976"/>
              <a:gd name="connsiteY3" fmla="*/ 6350 h 282447"/>
              <a:gd name="connsiteX4" fmla="*/ 6350 w 696976"/>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6976" h="282447">
                <a:moveTo>
                  <a:pt x="6350" y="276097"/>
                </a:moveTo>
                <a:lnTo>
                  <a:pt x="690626" y="276097"/>
                </a:lnTo>
                <a:lnTo>
                  <a:pt x="690626"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8" name="Freeform 3"/>
          <p:cNvSpPr/>
          <p:nvPr/>
        </p:nvSpPr>
        <p:spPr>
          <a:xfrm>
            <a:off x="4860544" y="5450332"/>
            <a:ext cx="1122172" cy="282447"/>
          </a:xfrm>
          <a:custGeom>
            <a:avLst/>
            <a:gdLst>
              <a:gd name="connsiteX0" fmla="*/ 6350 w 1122172"/>
              <a:gd name="connsiteY0" fmla="*/ 276097 h 282447"/>
              <a:gd name="connsiteX1" fmla="*/ 1115821 w 1122172"/>
              <a:gd name="connsiteY1" fmla="*/ 276097 h 282447"/>
              <a:gd name="connsiteX2" fmla="*/ 1115821 w 1122172"/>
              <a:gd name="connsiteY2" fmla="*/ 6350 h 282447"/>
              <a:gd name="connsiteX3" fmla="*/ 6350 w 1122172"/>
              <a:gd name="connsiteY3" fmla="*/ 6350 h 282447"/>
              <a:gd name="connsiteX4" fmla="*/ 6350 w 1122172"/>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22172" h="282447">
                <a:moveTo>
                  <a:pt x="6350" y="276097"/>
                </a:moveTo>
                <a:lnTo>
                  <a:pt x="1115821" y="276097"/>
                </a:lnTo>
                <a:lnTo>
                  <a:pt x="1115821"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9" name="Freeform 3"/>
          <p:cNvSpPr/>
          <p:nvPr/>
        </p:nvSpPr>
        <p:spPr>
          <a:xfrm>
            <a:off x="6838695" y="2481579"/>
            <a:ext cx="898144" cy="282448"/>
          </a:xfrm>
          <a:custGeom>
            <a:avLst/>
            <a:gdLst>
              <a:gd name="connsiteX0" fmla="*/ 6350 w 898144"/>
              <a:gd name="connsiteY0" fmla="*/ 276098 h 282448"/>
              <a:gd name="connsiteX1" fmla="*/ 891794 w 898144"/>
              <a:gd name="connsiteY1" fmla="*/ 276098 h 282448"/>
              <a:gd name="connsiteX2" fmla="*/ 891794 w 898144"/>
              <a:gd name="connsiteY2" fmla="*/ 6350 h 282448"/>
              <a:gd name="connsiteX3" fmla="*/ 6350 w 898144"/>
              <a:gd name="connsiteY3" fmla="*/ 6350 h 282448"/>
              <a:gd name="connsiteX4" fmla="*/ 6350 w 898144"/>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8144" h="282448">
                <a:moveTo>
                  <a:pt x="6350" y="276098"/>
                </a:moveTo>
                <a:lnTo>
                  <a:pt x="891794" y="276098"/>
                </a:lnTo>
                <a:lnTo>
                  <a:pt x="891794"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0" name="Freeform 3"/>
          <p:cNvSpPr/>
          <p:nvPr/>
        </p:nvSpPr>
        <p:spPr>
          <a:xfrm>
            <a:off x="7724140" y="2481579"/>
            <a:ext cx="866140" cy="282448"/>
          </a:xfrm>
          <a:custGeom>
            <a:avLst/>
            <a:gdLst>
              <a:gd name="connsiteX0" fmla="*/ 6350 w 866140"/>
              <a:gd name="connsiteY0" fmla="*/ 276098 h 282448"/>
              <a:gd name="connsiteX1" fmla="*/ 859790 w 866140"/>
              <a:gd name="connsiteY1" fmla="*/ 276098 h 282448"/>
              <a:gd name="connsiteX2" fmla="*/ 859790 w 866140"/>
              <a:gd name="connsiteY2" fmla="*/ 6350 h 282448"/>
              <a:gd name="connsiteX3" fmla="*/ 6350 w 866140"/>
              <a:gd name="connsiteY3" fmla="*/ 6350 h 282448"/>
              <a:gd name="connsiteX4" fmla="*/ 6350 w 866140"/>
              <a:gd name="connsiteY4" fmla="*/ 276098 h 2824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66140" h="282448">
                <a:moveTo>
                  <a:pt x="6350" y="276098"/>
                </a:moveTo>
                <a:lnTo>
                  <a:pt x="859790" y="276098"/>
                </a:lnTo>
                <a:lnTo>
                  <a:pt x="859790" y="6350"/>
                </a:lnTo>
                <a:lnTo>
                  <a:pt x="6350" y="6350"/>
                </a:lnTo>
                <a:lnTo>
                  <a:pt x="6350" y="276098"/>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1" name="Freeform 3"/>
          <p:cNvSpPr/>
          <p:nvPr/>
        </p:nvSpPr>
        <p:spPr>
          <a:xfrm>
            <a:off x="6444741" y="27505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2" name="Freeform 3"/>
          <p:cNvSpPr/>
          <p:nvPr/>
        </p:nvSpPr>
        <p:spPr>
          <a:xfrm>
            <a:off x="8121142" y="27505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3" name="Freeform 3"/>
          <p:cNvSpPr/>
          <p:nvPr/>
        </p:nvSpPr>
        <p:spPr>
          <a:xfrm>
            <a:off x="6444741" y="2895345"/>
            <a:ext cx="1717675" cy="21844"/>
          </a:xfrm>
          <a:custGeom>
            <a:avLst/>
            <a:gdLst>
              <a:gd name="connsiteX0" fmla="*/ 6350 w 1717675"/>
              <a:gd name="connsiteY0" fmla="*/ 6350 h 21844"/>
              <a:gd name="connsiteX1" fmla="*/ 1711325 w 1717675"/>
              <a:gd name="connsiteY1" fmla="*/ 6350 h 21844"/>
            </a:gdLst>
            <a:ahLst/>
            <a:cxnLst>
              <a:cxn ang="0">
                <a:pos x="connsiteX0" y="connsiteY0"/>
              </a:cxn>
              <a:cxn ang="1">
                <a:pos x="connsiteX1" y="connsiteY1"/>
              </a:cxn>
            </a:cxnLst>
            <a:rect l="l" t="t" r="r" b="b"/>
            <a:pathLst>
              <a:path w="1717675" h="21844">
                <a:moveTo>
                  <a:pt x="6350" y="6350"/>
                </a:moveTo>
                <a:lnTo>
                  <a:pt x="1711325" y="6350"/>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4" name="Freeform 3"/>
          <p:cNvSpPr/>
          <p:nvPr/>
        </p:nvSpPr>
        <p:spPr>
          <a:xfrm>
            <a:off x="6133084" y="5450332"/>
            <a:ext cx="698500" cy="282447"/>
          </a:xfrm>
          <a:custGeom>
            <a:avLst/>
            <a:gdLst>
              <a:gd name="connsiteX0" fmla="*/ 6350 w 698500"/>
              <a:gd name="connsiteY0" fmla="*/ 276097 h 282447"/>
              <a:gd name="connsiteX1" fmla="*/ 692149 w 698500"/>
              <a:gd name="connsiteY1" fmla="*/ 276097 h 282447"/>
              <a:gd name="connsiteX2" fmla="*/ 692149 w 698500"/>
              <a:gd name="connsiteY2" fmla="*/ 6350 h 282447"/>
              <a:gd name="connsiteX3" fmla="*/ 6350 w 698500"/>
              <a:gd name="connsiteY3" fmla="*/ 6350 h 282447"/>
              <a:gd name="connsiteX4" fmla="*/ 6350 w 698500"/>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98500" h="282447">
                <a:moveTo>
                  <a:pt x="6350" y="276097"/>
                </a:moveTo>
                <a:lnTo>
                  <a:pt x="692149" y="276097"/>
                </a:lnTo>
                <a:lnTo>
                  <a:pt x="692149"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5" name="Freeform 3"/>
          <p:cNvSpPr/>
          <p:nvPr/>
        </p:nvSpPr>
        <p:spPr>
          <a:xfrm>
            <a:off x="6928611" y="5448808"/>
            <a:ext cx="1582419" cy="282447"/>
          </a:xfrm>
          <a:custGeom>
            <a:avLst/>
            <a:gdLst>
              <a:gd name="connsiteX0" fmla="*/ 6350 w 1582419"/>
              <a:gd name="connsiteY0" fmla="*/ 276097 h 282447"/>
              <a:gd name="connsiteX1" fmla="*/ 1576069 w 1582419"/>
              <a:gd name="connsiteY1" fmla="*/ 276097 h 282447"/>
              <a:gd name="connsiteX2" fmla="*/ 1576069 w 1582419"/>
              <a:gd name="connsiteY2" fmla="*/ 6350 h 282447"/>
              <a:gd name="connsiteX3" fmla="*/ 6350 w 1582419"/>
              <a:gd name="connsiteY3" fmla="*/ 6350 h 282447"/>
              <a:gd name="connsiteX4" fmla="*/ 6350 w 1582419"/>
              <a:gd name="connsiteY4" fmla="*/ 276097 h 282447"/>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82419" h="282447">
                <a:moveTo>
                  <a:pt x="6350" y="276097"/>
                </a:moveTo>
                <a:lnTo>
                  <a:pt x="1576069" y="276097"/>
                </a:lnTo>
                <a:lnTo>
                  <a:pt x="1576069" y="6350"/>
                </a:lnTo>
                <a:lnTo>
                  <a:pt x="6350" y="6350"/>
                </a:lnTo>
                <a:lnTo>
                  <a:pt x="6350" y="276097"/>
                </a:lnTo>
              </a:path>
            </a:pathLst>
          </a:custGeom>
          <a:solidFill>
            <a:srgbClr val="000000">
              <a:alpha val="0"/>
            </a:srgbClr>
          </a:solidFill>
          <a:ln w="127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6" name="Freeform 3"/>
          <p:cNvSpPr/>
          <p:nvPr/>
        </p:nvSpPr>
        <p:spPr>
          <a:xfrm>
            <a:off x="2156205" y="29029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7" name="Freeform 3"/>
          <p:cNvSpPr/>
          <p:nvPr/>
        </p:nvSpPr>
        <p:spPr>
          <a:xfrm>
            <a:off x="3267202" y="2902966"/>
            <a:ext cx="21844" cy="157098"/>
          </a:xfrm>
          <a:custGeom>
            <a:avLst/>
            <a:gdLst>
              <a:gd name="connsiteX0" fmla="*/ 6350 w 21844"/>
              <a:gd name="connsiteY0" fmla="*/ 6350 h 157098"/>
              <a:gd name="connsiteX1" fmla="*/ 6350 w 21844"/>
              <a:gd name="connsiteY1" fmla="*/ 150748 h 157098"/>
            </a:gdLst>
            <a:ahLst/>
            <a:cxnLst>
              <a:cxn ang="0">
                <a:pos x="connsiteX0" y="connsiteY0"/>
              </a:cxn>
              <a:cxn ang="1">
                <a:pos x="connsiteX1" y="connsiteY1"/>
              </a:cxn>
            </a:cxnLst>
            <a:rect l="l" t="t" r="r" b="b"/>
            <a:pathLst>
              <a:path w="21844" h="157098">
                <a:moveTo>
                  <a:pt x="6350" y="6350"/>
                </a:moveTo>
                <a:lnTo>
                  <a:pt x="6350" y="150748"/>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8" name="Freeform 3"/>
          <p:cNvSpPr/>
          <p:nvPr/>
        </p:nvSpPr>
        <p:spPr>
          <a:xfrm>
            <a:off x="4381246" y="2895345"/>
            <a:ext cx="21844" cy="157226"/>
          </a:xfrm>
          <a:custGeom>
            <a:avLst/>
            <a:gdLst>
              <a:gd name="connsiteX0" fmla="*/ 6350 w 21844"/>
              <a:gd name="connsiteY0" fmla="*/ 6350 h 157226"/>
              <a:gd name="connsiteX1" fmla="*/ 6350 w 21844"/>
              <a:gd name="connsiteY1" fmla="*/ 150876 h 157226"/>
            </a:gdLst>
            <a:ahLst/>
            <a:cxnLst>
              <a:cxn ang="0">
                <a:pos x="connsiteX0" y="connsiteY0"/>
              </a:cxn>
              <a:cxn ang="1">
                <a:pos x="connsiteX1" y="connsiteY1"/>
              </a:cxn>
            </a:cxnLst>
            <a:rect l="l" t="t" r="r" b="b"/>
            <a:pathLst>
              <a:path w="21844" h="157226">
                <a:moveTo>
                  <a:pt x="6350" y="6350"/>
                </a:moveTo>
                <a:lnTo>
                  <a:pt x="6350" y="150876"/>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09" name="Freeform 3"/>
          <p:cNvSpPr/>
          <p:nvPr/>
        </p:nvSpPr>
        <p:spPr>
          <a:xfrm>
            <a:off x="5416041" y="2895345"/>
            <a:ext cx="21844" cy="157226"/>
          </a:xfrm>
          <a:custGeom>
            <a:avLst/>
            <a:gdLst>
              <a:gd name="connsiteX0" fmla="*/ 6350 w 21844"/>
              <a:gd name="connsiteY0" fmla="*/ 6350 h 157226"/>
              <a:gd name="connsiteX1" fmla="*/ 6350 w 21844"/>
              <a:gd name="connsiteY1" fmla="*/ 150876 h 157226"/>
            </a:gdLst>
            <a:ahLst/>
            <a:cxnLst>
              <a:cxn ang="0">
                <a:pos x="connsiteX0" y="connsiteY0"/>
              </a:cxn>
              <a:cxn ang="1">
                <a:pos x="connsiteX1" y="connsiteY1"/>
              </a:cxn>
            </a:cxnLst>
            <a:rect l="l" t="t" r="r" b="b"/>
            <a:pathLst>
              <a:path w="21844" h="157226">
                <a:moveTo>
                  <a:pt x="6350" y="6350"/>
                </a:moveTo>
                <a:lnTo>
                  <a:pt x="6350" y="150876"/>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0" name="Freeform 3"/>
          <p:cNvSpPr/>
          <p:nvPr/>
        </p:nvSpPr>
        <p:spPr>
          <a:xfrm>
            <a:off x="2156205" y="3040126"/>
            <a:ext cx="3273425" cy="21844"/>
          </a:xfrm>
          <a:custGeom>
            <a:avLst/>
            <a:gdLst>
              <a:gd name="connsiteX0" fmla="*/ 6350 w 3273425"/>
              <a:gd name="connsiteY0" fmla="*/ 14223 h 21844"/>
              <a:gd name="connsiteX1" fmla="*/ 3267075 w 3273425"/>
              <a:gd name="connsiteY1" fmla="*/ 6350 h 21844"/>
            </a:gdLst>
            <a:ahLst/>
            <a:cxnLst>
              <a:cxn ang="0">
                <a:pos x="connsiteX0" y="connsiteY0"/>
              </a:cxn>
              <a:cxn ang="1">
                <a:pos x="connsiteX1" y="connsiteY1"/>
              </a:cxn>
            </a:cxnLst>
            <a:rect l="l" t="t" r="r" b="b"/>
            <a:pathLst>
              <a:path w="3273425" h="21844">
                <a:moveTo>
                  <a:pt x="6350" y="14223"/>
                </a:moveTo>
                <a:lnTo>
                  <a:pt x="3267075" y="6350"/>
                </a:lnTo>
              </a:path>
            </a:pathLst>
          </a:custGeom>
          <a:ln w="12700">
            <a:solidFill>
              <a:srgbClr val="4A7EBB">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1" name="Freeform 3"/>
          <p:cNvSpPr/>
          <p:nvPr/>
        </p:nvSpPr>
        <p:spPr>
          <a:xfrm>
            <a:off x="2260092" y="3483864"/>
            <a:ext cx="3238499" cy="509015"/>
          </a:xfrm>
          <a:custGeom>
            <a:avLst/>
            <a:gdLst>
              <a:gd name="connsiteX0" fmla="*/ 9905 w 3238499"/>
              <a:gd name="connsiteY0" fmla="*/ 499109 h 509015"/>
              <a:gd name="connsiteX1" fmla="*/ 3228593 w 3238499"/>
              <a:gd name="connsiteY1" fmla="*/ 499109 h 509015"/>
              <a:gd name="connsiteX2" fmla="*/ 3228593 w 3238499"/>
              <a:gd name="connsiteY2" fmla="*/ 9905 h 509015"/>
              <a:gd name="connsiteX3" fmla="*/ 9905 w 3238499"/>
              <a:gd name="connsiteY3" fmla="*/ 9905 h 509015"/>
              <a:gd name="connsiteX4" fmla="*/ 9905 w 3238499"/>
              <a:gd name="connsiteY4" fmla="*/ 499109 h 5090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238499" h="509015">
                <a:moveTo>
                  <a:pt x="9905" y="499109"/>
                </a:moveTo>
                <a:lnTo>
                  <a:pt x="3228593" y="499109"/>
                </a:lnTo>
                <a:lnTo>
                  <a:pt x="3228593" y="9905"/>
                </a:lnTo>
                <a:lnTo>
                  <a:pt x="9905" y="9905"/>
                </a:lnTo>
                <a:lnTo>
                  <a:pt x="9905" y="499109"/>
                </a:lnTo>
              </a:path>
            </a:pathLst>
          </a:custGeom>
          <a:solidFill>
            <a:srgbClr val="000000">
              <a:alpha val="0"/>
            </a:srgbClr>
          </a:solidFill>
          <a:ln w="25400">
            <a:solidFill>
              <a:srgbClr val="FF0000">
                <a:alpha val="10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2" name="Freeform 3"/>
          <p:cNvSpPr/>
          <p:nvPr/>
        </p:nvSpPr>
        <p:spPr>
          <a:xfrm>
            <a:off x="2261361" y="4727194"/>
            <a:ext cx="5316220" cy="267208"/>
          </a:xfrm>
          <a:custGeom>
            <a:avLst/>
            <a:gdLst>
              <a:gd name="connsiteX0" fmla="*/ 6350 w 5316220"/>
              <a:gd name="connsiteY0" fmla="*/ 260858 h 267208"/>
              <a:gd name="connsiteX1" fmla="*/ 5309869 w 5316220"/>
              <a:gd name="connsiteY1" fmla="*/ 260858 h 267208"/>
              <a:gd name="connsiteX2" fmla="*/ 5309869 w 5316220"/>
              <a:gd name="connsiteY2" fmla="*/ 6350 h 267208"/>
              <a:gd name="connsiteX3" fmla="*/ 6350 w 5316220"/>
              <a:gd name="connsiteY3" fmla="*/ 6350 h 267208"/>
              <a:gd name="connsiteX4" fmla="*/ 6350 w 5316220"/>
              <a:gd name="connsiteY4" fmla="*/ 260858 h 26720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5316220" h="267208">
                <a:moveTo>
                  <a:pt x="6350" y="260858"/>
                </a:moveTo>
                <a:lnTo>
                  <a:pt x="5309869" y="260858"/>
                </a:lnTo>
                <a:lnTo>
                  <a:pt x="5309869" y="6350"/>
                </a:lnTo>
                <a:lnTo>
                  <a:pt x="6350" y="6350"/>
                </a:lnTo>
                <a:lnTo>
                  <a:pt x="6350" y="260858"/>
                </a:lnTo>
              </a:path>
            </a:pathLst>
          </a:custGeom>
          <a:solidFill>
            <a:srgbClr val="000000">
              <a:alpha val="0"/>
            </a:srgbClr>
          </a:solidFill>
          <a:ln w="12700">
            <a:solidFill>
              <a:srgbClr val="00000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3695700" y="3035300"/>
            <a:ext cx="114300" cy="469900"/>
          </a:xfrm>
          <a:prstGeom prst="rect">
            <a:avLst/>
          </a:prstGeom>
          <a:noFill/>
        </p:spPr>
      </p:pic>
      <p:pic>
        <p:nvPicPr>
          <p:cNvPr id="1513" name="Picture 3"/>
          <p:cNvPicPr>
            <a:picLocks noChangeAspect="1" noChangeArrowheads="1"/>
          </p:cNvPicPr>
          <p:nvPr/>
        </p:nvPicPr>
        <p:blipFill>
          <a:blip r:embed="rId3" cstate="print"/>
          <a:srcRect/>
          <a:stretch>
            <a:fillRect/>
          </a:stretch>
        </p:blipFill>
        <p:spPr bwMode="auto">
          <a:xfrm>
            <a:off x="3340100" y="3695700"/>
            <a:ext cx="901700" cy="139700"/>
          </a:xfrm>
          <a:prstGeom prst="rect">
            <a:avLst/>
          </a:prstGeom>
          <a:noFill/>
        </p:spPr>
      </p:pic>
      <p:pic>
        <p:nvPicPr>
          <p:cNvPr id="1514" name="Picture 3"/>
          <p:cNvPicPr>
            <a:picLocks noChangeAspect="1" noChangeArrowheads="1"/>
          </p:cNvPicPr>
          <p:nvPr/>
        </p:nvPicPr>
        <p:blipFill>
          <a:blip r:embed="rId4" cstate="print"/>
          <a:srcRect/>
          <a:stretch>
            <a:fillRect/>
          </a:stretch>
        </p:blipFill>
        <p:spPr bwMode="auto">
          <a:xfrm>
            <a:off x="5334000" y="3695700"/>
            <a:ext cx="889000" cy="139700"/>
          </a:xfrm>
          <a:prstGeom prst="rect">
            <a:avLst/>
          </a:prstGeom>
          <a:noFill/>
        </p:spPr>
      </p:pic>
      <p:pic>
        <p:nvPicPr>
          <p:cNvPr id="1515" name="Picture 3"/>
          <p:cNvPicPr>
            <a:picLocks noChangeAspect="1" noChangeArrowheads="1"/>
          </p:cNvPicPr>
          <p:nvPr/>
        </p:nvPicPr>
        <p:blipFill>
          <a:blip r:embed="rId5" cstate="print"/>
          <a:srcRect/>
          <a:stretch>
            <a:fillRect/>
          </a:stretch>
        </p:blipFill>
        <p:spPr bwMode="auto">
          <a:xfrm>
            <a:off x="6845300" y="2882900"/>
            <a:ext cx="101600" cy="685800"/>
          </a:xfrm>
          <a:prstGeom prst="rect">
            <a:avLst/>
          </a:prstGeom>
          <a:noFill/>
        </p:spPr>
      </p:pic>
      <p:pic>
        <p:nvPicPr>
          <p:cNvPr id="1516" name="Picture 3"/>
          <p:cNvPicPr>
            <a:picLocks noChangeAspect="1" noChangeArrowheads="1"/>
          </p:cNvPicPr>
          <p:nvPr/>
        </p:nvPicPr>
        <p:blipFill>
          <a:blip r:embed="rId6" cstate="print"/>
          <a:srcRect/>
          <a:stretch>
            <a:fillRect/>
          </a:stretch>
        </p:blipFill>
        <p:spPr bwMode="auto">
          <a:xfrm>
            <a:off x="7874000" y="5918200"/>
            <a:ext cx="952500" cy="939800"/>
          </a:xfrm>
          <a:prstGeom prst="rect">
            <a:avLst/>
          </a:prstGeom>
          <a:noFill/>
        </p:spPr>
      </p:pic>
      <p:pic>
        <p:nvPicPr>
          <p:cNvPr id="1517" name="Picture 3"/>
          <p:cNvPicPr>
            <a:picLocks noChangeAspect="1" noChangeArrowheads="1"/>
          </p:cNvPicPr>
          <p:nvPr/>
        </p:nvPicPr>
        <p:blipFill>
          <a:blip r:embed="rId7" cstate="print"/>
          <a:srcRect/>
          <a:stretch>
            <a:fillRect/>
          </a:stretch>
        </p:blipFill>
        <p:spPr bwMode="auto">
          <a:xfrm>
            <a:off x="0" y="0"/>
            <a:ext cx="9144000" cy="6858000"/>
          </a:xfrm>
          <a:prstGeom prst="rect">
            <a:avLst/>
          </a:prstGeom>
          <a:noFill/>
        </p:spPr>
      </p:pic>
      <p:sp>
        <p:nvSpPr>
          <p:cNvPr id="2" name="TextBox 1"/>
          <p:cNvSpPr txBox="1"/>
          <p:nvPr/>
        </p:nvSpPr>
        <p:spPr>
          <a:xfrm rot="5400000">
            <a:off x="876300" y="2298700"/>
            <a:ext cx="76200" cy="279400"/>
          </a:xfrm>
          <a:prstGeom prst="rect">
            <a:avLst/>
          </a:prstGeom>
          <a:noFill/>
        </p:spPr>
        <p:txBody>
          <a:bodyPr wrap="none" lIns="0" tIns="0" rIns="0" rtlCol="0">
            <a:spAutoFit/>
          </a:bodyPr>
          <a:lstStyle/>
          <a:p>
            <a:pPr>
              <a:lnSpc>
                <a:spcPts val="2200"/>
              </a:lnSpc>
              <a:tabLst/>
            </a:pPr>
            <a:r>
              <a:rPr lang="en-US" altLang="zh-CN" sz="2400" b="1" dirty="0" smtClean="0">
                <a:solidFill>
                  <a:srgbClr val="000099"/>
                </a:solidFill>
                <a:latin typeface="Times New Roman" pitchFamily="18" charset="0"/>
                <a:cs typeface="Times New Roman" pitchFamily="18" charset="0"/>
              </a:rPr>
              <a:t>/</a:t>
            </a:r>
          </a:p>
        </p:txBody>
      </p:sp>
      <p:sp>
        <p:nvSpPr>
          <p:cNvPr id="1518" name="TextBox 1"/>
          <p:cNvSpPr txBox="1"/>
          <p:nvPr/>
        </p:nvSpPr>
        <p:spPr>
          <a:xfrm>
            <a:off x="6083300" y="1739900"/>
            <a:ext cx="6858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Optonix</a:t>
            </a:r>
            <a:r>
              <a:rPr lang="en-US" altLang="zh-CN" sz="803" b="1" dirty="0" smtClean="0">
                <a:solidFill>
                  <a:srgbClr val="000000"/>
                </a:solidFill>
                <a:latin typeface="Segoe UI" pitchFamily="18" charset="0"/>
                <a:cs typeface="Segoe UI" pitchFamily="18" charset="0"/>
              </a:rPr>
              <a:t>、南帝</a:t>
            </a:r>
          </a:p>
        </p:txBody>
      </p:sp>
      <p:sp>
        <p:nvSpPr>
          <p:cNvPr id="1519" name="TextBox 1"/>
          <p:cNvSpPr txBox="1"/>
          <p:nvPr/>
        </p:nvSpPr>
        <p:spPr>
          <a:xfrm>
            <a:off x="2717800" y="1752600"/>
            <a:ext cx="8001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STC</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Kyocera</a:t>
            </a:r>
            <a:r>
              <a:rPr lang="en-US" altLang="zh-CN" sz="803" b="1" dirty="0" smtClean="0">
                <a:solidFill>
                  <a:srgbClr val="000000"/>
                </a:solidFill>
                <a:latin typeface="Segoe UI" pitchFamily="18" charset="0"/>
                <a:cs typeface="Segoe UI" pitchFamily="18" charset="0"/>
              </a:rPr>
              <a:t>、</a:t>
            </a:r>
          </a:p>
        </p:txBody>
      </p:sp>
      <p:sp>
        <p:nvSpPr>
          <p:cNvPr id="1520" name="TextBox 1"/>
          <p:cNvSpPr txBox="1"/>
          <p:nvPr/>
        </p:nvSpPr>
        <p:spPr>
          <a:xfrm>
            <a:off x="1676400" y="1803400"/>
            <a:ext cx="1054100" cy="139700"/>
          </a:xfrm>
          <a:prstGeom prst="rect">
            <a:avLst/>
          </a:prstGeom>
          <a:noFill/>
        </p:spPr>
        <p:txBody>
          <a:bodyPr wrap="none" lIns="0" tIns="0" rIns="0" rtlCol="0">
            <a:spAutoFit/>
          </a:bodyPr>
          <a:lstStyle/>
          <a:p>
            <a:pPr>
              <a:lnSpc>
                <a:spcPts val="1100"/>
              </a:lnSpc>
              <a:tabLst/>
            </a:pPr>
            <a:r>
              <a:rPr lang="en-US" altLang="zh-CN" sz="900" b="1" dirty="0" smtClean="0">
                <a:solidFill>
                  <a:srgbClr val="000000"/>
                </a:solidFill>
                <a:latin typeface="Times New Roman" pitchFamily="18" charset="0"/>
                <a:cs typeface="Times New Roman" pitchFamily="18" charset="0"/>
              </a:rPr>
              <a:t>Veeco(</a:t>
            </a:r>
            <a:r>
              <a:rPr lang="en-US" altLang="zh-CN" sz="900" b="1" dirty="0" smtClean="0">
                <a:solidFill>
                  <a:srgbClr val="000000"/>
                </a:solidFill>
                <a:latin typeface="Segoe UI" pitchFamily="18" charset="0"/>
                <a:cs typeface="Segoe UI" pitchFamily="18" charset="0"/>
              </a:rPr>
              <a:t>原</a:t>
            </a:r>
            <a:r>
              <a:rPr lang="en-US" altLang="zh-CN" sz="900" b="1" dirty="0" smtClean="0">
                <a:solidFill>
                  <a:srgbClr val="000000"/>
                </a:solidFill>
                <a:latin typeface="Times New Roman" pitchFamily="18" charset="0"/>
                <a:cs typeface="Times New Roman" pitchFamily="18" charset="0"/>
              </a:rPr>
              <a:t>Emcore)</a:t>
            </a:r>
            <a:r>
              <a:rPr lang="en-US" altLang="zh-CN" sz="900" b="1" dirty="0" smtClean="0">
                <a:solidFill>
                  <a:srgbClr val="000000"/>
                </a:solidFill>
                <a:latin typeface="Segoe UI" pitchFamily="18" charset="0"/>
                <a:cs typeface="Segoe UI" pitchFamily="18" charset="0"/>
              </a:rPr>
              <a:t>、</a:t>
            </a:r>
          </a:p>
        </p:txBody>
      </p:sp>
      <p:sp>
        <p:nvSpPr>
          <p:cNvPr id="1521" name="TextBox 1"/>
          <p:cNvSpPr txBox="1"/>
          <p:nvPr/>
        </p:nvSpPr>
        <p:spPr>
          <a:xfrm>
            <a:off x="2717800" y="1917700"/>
            <a:ext cx="2070100" cy="177800"/>
          </a:xfrm>
          <a:prstGeom prst="rect">
            <a:avLst/>
          </a:prstGeom>
          <a:noFill/>
        </p:spPr>
        <p:txBody>
          <a:bodyPr wrap="none" lIns="0" tIns="0" rIns="0" rtlCol="0">
            <a:spAutoFit/>
          </a:bodyPr>
          <a:lstStyle/>
          <a:p>
            <a:pPr>
              <a:lnSpc>
                <a:spcPts val="1400"/>
              </a:lnSpc>
              <a:tabLst/>
            </a:pPr>
            <a:r>
              <a:rPr lang="en-US" altLang="zh-CN" sz="806" b="1" dirty="0" smtClean="0">
                <a:solidFill>
                  <a:srgbClr val="000000"/>
                </a:solidFill>
                <a:latin typeface="Times New Roman" pitchFamily="18" charset="0"/>
                <a:cs typeface="Times New Roman" pitchFamily="18" charset="0"/>
              </a:rPr>
              <a:t>SHINKOSHA</a:t>
            </a:r>
            <a:r>
              <a:rPr lang="en-US" altLang="zh-CN" sz="806" b="1" dirty="0" smtClean="0">
                <a:solidFill>
                  <a:srgbClr val="000000"/>
                </a:solidFill>
                <a:latin typeface="Segoe UI" pitchFamily="18" charset="0"/>
                <a:cs typeface="Segoe UI" pitchFamily="18" charset="0"/>
              </a:rPr>
              <a:t>、晶美、合晶、</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Segoe UI" pitchFamily="18" charset="0"/>
                <a:cs typeface="Segoe UI" pitchFamily="18" charset="0"/>
              </a:rPr>
              <a:t>信越半導體、美商</a:t>
            </a:r>
          </a:p>
        </p:txBody>
      </p:sp>
      <p:sp>
        <p:nvSpPr>
          <p:cNvPr id="1522" name="TextBox 1"/>
          <p:cNvSpPr txBox="1"/>
          <p:nvPr/>
        </p:nvSpPr>
        <p:spPr>
          <a:xfrm>
            <a:off x="4965700" y="1879600"/>
            <a:ext cx="11176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Shipley</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Akzo</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Times New Roman" pitchFamily="18" charset="0"/>
                <a:cs typeface="Times New Roman" pitchFamily="18" charset="0"/>
              </a:rPr>
              <a:t>Nobel</a:t>
            </a:r>
            <a:r>
              <a:rPr lang="en-US" altLang="zh-CN" sz="803" b="1" dirty="0" smtClean="0">
                <a:solidFill>
                  <a:srgbClr val="000000"/>
                </a:solidFill>
                <a:latin typeface="Segoe UI" pitchFamily="18" charset="0"/>
                <a:cs typeface="Segoe UI" pitchFamily="18" charset="0"/>
              </a:rPr>
              <a:t>、</a:t>
            </a:r>
          </a:p>
        </p:txBody>
      </p:sp>
      <p:sp>
        <p:nvSpPr>
          <p:cNvPr id="1523" name="TextBox 1"/>
          <p:cNvSpPr txBox="1"/>
          <p:nvPr/>
        </p:nvSpPr>
        <p:spPr>
          <a:xfrm>
            <a:off x="1676400" y="1993900"/>
            <a:ext cx="469900" cy="139700"/>
          </a:xfrm>
          <a:prstGeom prst="rect">
            <a:avLst/>
          </a:prstGeom>
          <a:noFill/>
        </p:spPr>
        <p:txBody>
          <a:bodyPr wrap="none" lIns="0" tIns="0" rIns="0" rtlCol="0">
            <a:spAutoFit/>
          </a:bodyPr>
          <a:lstStyle/>
          <a:p>
            <a:pPr>
              <a:lnSpc>
                <a:spcPts val="1100"/>
              </a:lnSpc>
              <a:tabLst/>
            </a:pPr>
            <a:r>
              <a:rPr lang="en-US" altLang="zh-CN" sz="900" b="1" dirty="0" smtClean="0">
                <a:solidFill>
                  <a:srgbClr val="000000"/>
                </a:solidFill>
                <a:latin typeface="Times New Roman" pitchFamily="18" charset="0"/>
                <a:cs typeface="Times New Roman" pitchFamily="18" charset="0"/>
              </a:rPr>
              <a:t>Axtron</a:t>
            </a:r>
            <a:r>
              <a:rPr lang="en-US" altLang="zh-CN" sz="900" b="1" dirty="0" smtClean="0">
                <a:solidFill>
                  <a:srgbClr val="000000"/>
                </a:solidFill>
                <a:latin typeface="Segoe UI" pitchFamily="18" charset="0"/>
                <a:cs typeface="Segoe UI" pitchFamily="18" charset="0"/>
              </a:rPr>
              <a:t>、</a:t>
            </a:r>
          </a:p>
        </p:txBody>
      </p:sp>
      <p:sp>
        <p:nvSpPr>
          <p:cNvPr id="1524" name="TextBox 1"/>
          <p:cNvSpPr txBox="1"/>
          <p:nvPr/>
        </p:nvSpPr>
        <p:spPr>
          <a:xfrm>
            <a:off x="4965700" y="2070100"/>
            <a:ext cx="10160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Epichem</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Sumitomo</a:t>
            </a:r>
          </a:p>
        </p:txBody>
      </p:sp>
      <p:sp>
        <p:nvSpPr>
          <p:cNvPr id="1525" name="TextBox 1"/>
          <p:cNvSpPr txBox="1"/>
          <p:nvPr/>
        </p:nvSpPr>
        <p:spPr>
          <a:xfrm>
            <a:off x="2717800" y="2159000"/>
            <a:ext cx="9779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Segoe UI" pitchFamily="18" charset="0"/>
                <a:cs typeface="Segoe UI" pitchFamily="18" charset="0"/>
              </a:rPr>
              <a:t>鑫晶鑽、越峰</a:t>
            </a:r>
            <a:r>
              <a:rPr lang="en-US" altLang="zh-CN" sz="803" b="1" dirty="0" smtClean="0">
                <a:solidFill>
                  <a:srgbClr val="000000"/>
                </a:solidFill>
                <a:latin typeface="Times New Roman" pitchFamily="18" charset="0"/>
                <a:cs typeface="Times New Roman" pitchFamily="18" charset="0"/>
              </a:rPr>
              <a:t>(</a:t>
            </a:r>
            <a:r>
              <a:rPr lang="en-US" altLang="zh-CN" sz="803" b="1" dirty="0" smtClean="0">
                <a:solidFill>
                  <a:srgbClr val="000000"/>
                </a:solidFill>
                <a:latin typeface="Segoe UI" pitchFamily="18" charset="0"/>
                <a:cs typeface="Segoe UI" pitchFamily="18" charset="0"/>
              </a:rPr>
              <a:t>長晶</a:t>
            </a:r>
            <a:r>
              <a:rPr lang="en-US" altLang="zh-CN" sz="803" b="1" dirty="0" smtClean="0">
                <a:solidFill>
                  <a:srgbClr val="000000"/>
                </a:solidFill>
                <a:latin typeface="Times New Roman" pitchFamily="18" charset="0"/>
                <a:cs typeface="Times New Roman" pitchFamily="18" charset="0"/>
              </a:rPr>
              <a:t>)…</a:t>
            </a:r>
          </a:p>
        </p:txBody>
      </p:sp>
      <p:sp>
        <p:nvSpPr>
          <p:cNvPr id="1526" name="TextBox 1"/>
          <p:cNvSpPr txBox="1"/>
          <p:nvPr/>
        </p:nvSpPr>
        <p:spPr>
          <a:xfrm>
            <a:off x="546100" y="596900"/>
            <a:ext cx="8430578" cy="636072"/>
          </a:xfrm>
          <a:prstGeom prst="rect">
            <a:avLst/>
          </a:prstGeom>
          <a:noFill/>
        </p:spPr>
        <p:txBody>
          <a:bodyPr wrap="none" lIns="0" tIns="0" rIns="0" rtlCol="0">
            <a:spAutoFit/>
          </a:bodyPr>
          <a:lstStyle/>
          <a:p>
            <a:pPr>
              <a:lnSpc>
                <a:spcPts val="4600"/>
              </a:lnSpc>
              <a:tabLst/>
            </a:pPr>
            <a:r>
              <a:rPr lang="en-US" altLang="zh-CN" sz="3200" b="1" dirty="0" smtClean="0">
                <a:solidFill>
                  <a:srgbClr val="5D94BA"/>
                </a:solidFill>
                <a:latin typeface="Segoe UI" pitchFamily="18" charset="0"/>
                <a:cs typeface="Segoe UI" pitchFamily="18" charset="0"/>
              </a:rPr>
              <a:t>Industry Map</a:t>
            </a:r>
            <a:r>
              <a:rPr lang="en-US" altLang="zh-CN" sz="3200" b="1" dirty="0" smtClean="0">
                <a:solidFill>
                  <a:srgbClr val="5D94BA"/>
                </a:solidFill>
                <a:latin typeface="Times New Roman" pitchFamily="18" charset="0"/>
                <a:cs typeface="Times New Roman" pitchFamily="18" charset="0"/>
              </a:rPr>
              <a:t>(4/8)-</a:t>
            </a:r>
            <a:r>
              <a:rPr lang="en-US" altLang="zh-CN" sz="3200" dirty="0" smtClean="0">
                <a:latin typeface="Times New Roman" pitchFamily="18" charset="0"/>
                <a:cs typeface="Times New Roman" pitchFamily="18" charset="0"/>
              </a:rPr>
              <a:t> </a:t>
            </a:r>
            <a:r>
              <a:rPr lang="en-US" altLang="zh-CN" sz="3200" b="1" dirty="0" smtClean="0">
                <a:solidFill>
                  <a:srgbClr val="5D94BA"/>
                </a:solidFill>
                <a:latin typeface="Segoe UI" pitchFamily="18" charset="0"/>
                <a:cs typeface="Segoe UI" pitchFamily="18" charset="0"/>
              </a:rPr>
              <a:t>Component</a:t>
            </a:r>
            <a:r>
              <a:rPr lang="en-US" altLang="zh-CN" sz="3200" b="1" dirty="0" smtClean="0">
                <a:solidFill>
                  <a:srgbClr val="5D94BA"/>
                </a:solidFill>
                <a:latin typeface="Times New Roman" pitchFamily="18" charset="0"/>
                <a:cs typeface="Times New Roman" pitchFamily="18" charset="0"/>
              </a:rPr>
              <a:t>(LED</a:t>
            </a:r>
            <a:r>
              <a:rPr lang="en-US" altLang="zh-CN" sz="3200" b="1" dirty="0" smtClean="0">
                <a:solidFill>
                  <a:srgbClr val="5D94BA"/>
                </a:solidFill>
                <a:latin typeface="Segoe UI" pitchFamily="18" charset="0"/>
                <a:cs typeface="Segoe UI" pitchFamily="18" charset="0"/>
              </a:rPr>
              <a:t> Device</a:t>
            </a:r>
            <a:r>
              <a:rPr lang="en-US" altLang="zh-CN" sz="3200" b="1" dirty="0" smtClean="0">
                <a:solidFill>
                  <a:srgbClr val="5D94BA"/>
                </a:solidFill>
                <a:latin typeface="Times New Roman" pitchFamily="18" charset="0"/>
                <a:cs typeface="Times New Roman" pitchFamily="18" charset="0"/>
              </a:rPr>
              <a:t>)</a:t>
            </a:r>
          </a:p>
        </p:txBody>
      </p:sp>
      <p:sp>
        <p:nvSpPr>
          <p:cNvPr id="1527" name="TextBox 1"/>
          <p:cNvSpPr txBox="1"/>
          <p:nvPr/>
        </p:nvSpPr>
        <p:spPr>
          <a:xfrm>
            <a:off x="1765300" y="2552700"/>
            <a:ext cx="558800" cy="139700"/>
          </a:xfrm>
          <a:prstGeom prst="rect">
            <a:avLst/>
          </a:prstGeom>
          <a:noFill/>
        </p:spPr>
        <p:txBody>
          <a:bodyPr wrap="none" lIns="0" tIns="0" rIns="0" rtlCol="0">
            <a:spAutoFit/>
          </a:bodyPr>
          <a:lstStyle/>
          <a:p>
            <a:pPr>
              <a:lnSpc>
                <a:spcPts val="1100"/>
              </a:lnSpc>
              <a:tabLst/>
            </a:pPr>
            <a:r>
              <a:rPr lang="en-US" altLang="zh-CN" sz="1200" b="1" dirty="0" smtClean="0">
                <a:solidFill>
                  <a:srgbClr val="7030A0"/>
                </a:solidFill>
                <a:latin typeface="Times New Roman" pitchFamily="18" charset="0"/>
                <a:cs typeface="Times New Roman" pitchFamily="18" charset="0"/>
              </a:rPr>
              <a:t>MOCVD</a:t>
            </a:r>
          </a:p>
        </p:txBody>
      </p:sp>
      <p:sp>
        <p:nvSpPr>
          <p:cNvPr id="1528" name="TextBox 1"/>
          <p:cNvSpPr txBox="1"/>
          <p:nvPr/>
        </p:nvSpPr>
        <p:spPr>
          <a:xfrm>
            <a:off x="2933700" y="2565400"/>
            <a:ext cx="688715" cy="353943"/>
          </a:xfrm>
          <a:prstGeom prst="rect">
            <a:avLst/>
          </a:prstGeom>
          <a:noFill/>
        </p:spPr>
        <p:txBody>
          <a:bodyPr wrap="none" lIns="0" tIns="0" rIns="0" rtlCol="0">
            <a:spAutoFit/>
          </a:bodyPr>
          <a:lstStyle/>
          <a:p>
            <a:pPr>
              <a:lnSpc>
                <a:spcPts val="1100"/>
              </a:lnSpc>
              <a:tabLst>
                <a:tab pos="177800" algn="l"/>
              </a:tabLst>
            </a:pPr>
            <a:r>
              <a:rPr lang="en-US" altLang="zh-CN" sz="1200" b="1" dirty="0" smtClean="0">
                <a:solidFill>
                  <a:srgbClr val="7030A0"/>
                </a:solidFill>
                <a:latin typeface="Times New Roman" pitchFamily="18" charset="0"/>
                <a:cs typeface="Times New Roman" pitchFamily="18" charset="0"/>
              </a:rPr>
              <a:t>Sapphire</a:t>
            </a:r>
          </a:p>
          <a:p>
            <a:pPr>
              <a:lnSpc>
                <a:spcPts val="1300"/>
              </a:lnSpc>
              <a:tabLst>
                <a:tab pos="177800" algn="l"/>
              </a:tabLst>
            </a:pPr>
            <a:r>
              <a:rPr lang="en-US" altLang="zh-CN" sz="1200" b="1" dirty="0" smtClean="0">
                <a:solidFill>
                  <a:srgbClr val="7030A0"/>
                </a:solidFill>
                <a:latin typeface="Segoe UI" pitchFamily="18" charset="0"/>
                <a:cs typeface="Segoe UI" pitchFamily="18" charset="0"/>
              </a:rPr>
              <a:t>Substrate</a:t>
            </a:r>
          </a:p>
        </p:txBody>
      </p:sp>
      <p:sp>
        <p:nvSpPr>
          <p:cNvPr id="1529" name="TextBox 1"/>
          <p:cNvSpPr txBox="1"/>
          <p:nvPr/>
        </p:nvSpPr>
        <p:spPr>
          <a:xfrm>
            <a:off x="4000500" y="2501900"/>
            <a:ext cx="1001300" cy="238527"/>
          </a:xfrm>
          <a:prstGeom prst="rect">
            <a:avLst/>
          </a:prstGeom>
          <a:noFill/>
        </p:spPr>
        <p:txBody>
          <a:bodyPr wrap="none" lIns="0" tIns="0" rIns="0" rtlCol="0">
            <a:spAutoFit/>
          </a:bodyPr>
          <a:lstStyle/>
          <a:p>
            <a:pPr>
              <a:lnSpc>
                <a:spcPts val="1500"/>
              </a:lnSpc>
              <a:tabLst/>
            </a:pPr>
            <a:r>
              <a:rPr lang="en-US" altLang="zh-CN" sz="1200" b="1" dirty="0" err="1" smtClean="0">
                <a:solidFill>
                  <a:srgbClr val="7030A0"/>
                </a:solidFill>
                <a:latin typeface="Times New Roman" pitchFamily="18" charset="0"/>
                <a:cs typeface="Times New Roman" pitchFamily="18" charset="0"/>
              </a:rPr>
              <a:t>GaAs</a:t>
            </a:r>
            <a:r>
              <a:rPr lang="en-US" altLang="zh-CN" sz="1200" b="1" dirty="0" smtClean="0">
                <a:solidFill>
                  <a:srgbClr val="7030A0"/>
                </a:solidFill>
                <a:latin typeface="Segoe UI" pitchFamily="18" charset="0"/>
                <a:cs typeface="Segoe UI" pitchFamily="18" charset="0"/>
              </a:rPr>
              <a:t> </a:t>
            </a:r>
            <a:r>
              <a:rPr lang="en-US" altLang="zh-CN" sz="1200" b="1" dirty="0" err="1" smtClean="0">
                <a:solidFill>
                  <a:srgbClr val="7030A0"/>
                </a:solidFill>
                <a:latin typeface="Segoe UI" pitchFamily="18" charset="0"/>
                <a:cs typeface="Segoe UI" pitchFamily="18" charset="0"/>
              </a:rPr>
              <a:t>Sustrate</a:t>
            </a:r>
            <a:endParaRPr lang="en-US" altLang="zh-CN" sz="1200" b="1" dirty="0" smtClean="0">
              <a:solidFill>
                <a:srgbClr val="7030A0"/>
              </a:solidFill>
              <a:latin typeface="Segoe UI" pitchFamily="18" charset="0"/>
              <a:cs typeface="Segoe UI" pitchFamily="18" charset="0"/>
            </a:endParaRPr>
          </a:p>
        </p:txBody>
      </p:sp>
      <p:sp>
        <p:nvSpPr>
          <p:cNvPr id="1530" name="TextBox 1"/>
          <p:cNvSpPr txBox="1"/>
          <p:nvPr/>
        </p:nvSpPr>
        <p:spPr>
          <a:xfrm>
            <a:off x="5004048" y="2492896"/>
            <a:ext cx="1023742" cy="225703"/>
          </a:xfrm>
          <a:prstGeom prst="rect">
            <a:avLst/>
          </a:prstGeom>
          <a:noFill/>
        </p:spPr>
        <p:txBody>
          <a:bodyPr wrap="none" lIns="0" tIns="0" rIns="0" rtlCol="0">
            <a:spAutoFit/>
          </a:bodyPr>
          <a:lstStyle/>
          <a:p>
            <a:pPr>
              <a:lnSpc>
                <a:spcPts val="1400"/>
              </a:lnSpc>
              <a:tabLst/>
            </a:pPr>
            <a:r>
              <a:rPr lang="en-US" altLang="zh-CN" sz="1200" b="1" dirty="0" smtClean="0">
                <a:solidFill>
                  <a:srgbClr val="7030A0"/>
                </a:solidFill>
                <a:latin typeface="Segoe UI" pitchFamily="18" charset="0"/>
                <a:cs typeface="Segoe UI" pitchFamily="18" charset="0"/>
              </a:rPr>
              <a:t>Organic Metal</a:t>
            </a:r>
          </a:p>
        </p:txBody>
      </p:sp>
      <p:sp>
        <p:nvSpPr>
          <p:cNvPr id="1531" name="TextBox 1"/>
          <p:cNvSpPr txBox="1"/>
          <p:nvPr/>
        </p:nvSpPr>
        <p:spPr>
          <a:xfrm>
            <a:off x="6084168" y="2492896"/>
            <a:ext cx="746486" cy="225703"/>
          </a:xfrm>
          <a:prstGeom prst="rect">
            <a:avLst/>
          </a:prstGeom>
          <a:noFill/>
        </p:spPr>
        <p:txBody>
          <a:bodyPr wrap="none" lIns="0" tIns="0" rIns="0" rtlCol="0">
            <a:spAutoFit/>
          </a:bodyPr>
          <a:lstStyle/>
          <a:p>
            <a:pPr>
              <a:lnSpc>
                <a:spcPts val="1400"/>
              </a:lnSpc>
              <a:tabLst/>
            </a:pPr>
            <a:r>
              <a:rPr lang="en-US" altLang="zh-CN" sz="1200" b="1" dirty="0" smtClean="0">
                <a:solidFill>
                  <a:srgbClr val="1F497D"/>
                </a:solidFill>
                <a:latin typeface="Segoe UI" pitchFamily="18" charset="0"/>
                <a:cs typeface="Segoe UI" pitchFamily="18" charset="0"/>
              </a:rPr>
              <a:t>FL Powder</a:t>
            </a:r>
          </a:p>
        </p:txBody>
      </p:sp>
      <p:sp>
        <p:nvSpPr>
          <p:cNvPr id="1532" name="TextBox 1"/>
          <p:cNvSpPr txBox="1"/>
          <p:nvPr/>
        </p:nvSpPr>
        <p:spPr>
          <a:xfrm>
            <a:off x="1803400" y="5486400"/>
            <a:ext cx="530594"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Display</a:t>
            </a:r>
          </a:p>
        </p:txBody>
      </p:sp>
      <p:sp>
        <p:nvSpPr>
          <p:cNvPr id="1533" name="TextBox 1"/>
          <p:cNvSpPr txBox="1"/>
          <p:nvPr/>
        </p:nvSpPr>
        <p:spPr>
          <a:xfrm>
            <a:off x="2555776" y="5517232"/>
            <a:ext cx="576064" cy="225703"/>
          </a:xfrm>
          <a:prstGeom prst="rect">
            <a:avLst/>
          </a:prstGeom>
          <a:noFill/>
        </p:spPr>
        <p:txBody>
          <a:bodyPr wrap="squar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Sign</a:t>
            </a:r>
          </a:p>
        </p:txBody>
      </p:sp>
      <p:sp>
        <p:nvSpPr>
          <p:cNvPr id="1534" name="TextBox 1"/>
          <p:cNvSpPr txBox="1"/>
          <p:nvPr/>
        </p:nvSpPr>
        <p:spPr>
          <a:xfrm>
            <a:off x="3275856" y="5517232"/>
            <a:ext cx="599523"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Lighting</a:t>
            </a:r>
          </a:p>
        </p:txBody>
      </p:sp>
      <p:sp>
        <p:nvSpPr>
          <p:cNvPr id="1535" name="TextBox 1"/>
          <p:cNvSpPr txBox="1"/>
          <p:nvPr/>
        </p:nvSpPr>
        <p:spPr>
          <a:xfrm>
            <a:off x="3995936" y="5517232"/>
            <a:ext cx="857029"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Automobile</a:t>
            </a:r>
          </a:p>
        </p:txBody>
      </p:sp>
      <p:sp>
        <p:nvSpPr>
          <p:cNvPr id="1536" name="TextBox 1"/>
          <p:cNvSpPr txBox="1"/>
          <p:nvPr/>
        </p:nvSpPr>
        <p:spPr>
          <a:xfrm>
            <a:off x="4860032" y="5517232"/>
            <a:ext cx="1205330" cy="225703"/>
          </a:xfrm>
          <a:prstGeom prst="rect">
            <a:avLst/>
          </a:prstGeom>
          <a:noFill/>
        </p:spPr>
        <p:txBody>
          <a:bodyPr wrap="none" lIns="0" tIns="0" rIns="0" rtlCol="0">
            <a:spAutoFit/>
          </a:bodyPr>
          <a:lstStyle/>
          <a:p>
            <a:pPr>
              <a:lnSpc>
                <a:spcPts val="1400"/>
              </a:lnSpc>
              <a:tabLst/>
            </a:pPr>
            <a:r>
              <a:rPr lang="en-US" altLang="zh-CN" sz="1200" b="1" dirty="0" smtClean="0">
                <a:solidFill>
                  <a:srgbClr val="000000"/>
                </a:solidFill>
                <a:latin typeface="Segoe UI" pitchFamily="18" charset="0"/>
                <a:cs typeface="Segoe UI" pitchFamily="18" charset="0"/>
              </a:rPr>
              <a:t>Portable Devices</a:t>
            </a:r>
          </a:p>
        </p:txBody>
      </p:sp>
      <p:sp>
        <p:nvSpPr>
          <p:cNvPr id="1537" name="TextBox 1"/>
          <p:cNvSpPr txBox="1"/>
          <p:nvPr/>
        </p:nvSpPr>
        <p:spPr>
          <a:xfrm>
            <a:off x="611560" y="1916832"/>
            <a:ext cx="905697"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Material</a:t>
            </a:r>
          </a:p>
        </p:txBody>
      </p:sp>
      <p:sp>
        <p:nvSpPr>
          <p:cNvPr id="1538" name="TextBox 1"/>
          <p:cNvSpPr txBox="1"/>
          <p:nvPr/>
        </p:nvSpPr>
        <p:spPr>
          <a:xfrm>
            <a:off x="395536" y="2492896"/>
            <a:ext cx="1179810"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Equipment</a:t>
            </a:r>
          </a:p>
        </p:txBody>
      </p:sp>
      <p:sp>
        <p:nvSpPr>
          <p:cNvPr id="1539" name="TextBox 1"/>
          <p:cNvSpPr txBox="1"/>
          <p:nvPr/>
        </p:nvSpPr>
        <p:spPr>
          <a:xfrm>
            <a:off x="467544" y="3789040"/>
            <a:ext cx="810222"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Process</a:t>
            </a:r>
          </a:p>
        </p:txBody>
      </p:sp>
      <p:sp>
        <p:nvSpPr>
          <p:cNvPr id="1540" name="TextBox 1"/>
          <p:cNvSpPr txBox="1"/>
          <p:nvPr/>
        </p:nvSpPr>
        <p:spPr>
          <a:xfrm>
            <a:off x="395536" y="5229200"/>
            <a:ext cx="1248740"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541" name="TextBox 1"/>
          <p:cNvSpPr txBox="1"/>
          <p:nvPr/>
        </p:nvSpPr>
        <p:spPr>
          <a:xfrm>
            <a:off x="2717800" y="1536700"/>
            <a:ext cx="22733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Rubicon</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Monocrystal</a:t>
            </a:r>
            <a:r>
              <a:rPr lang="en-US" altLang="zh-CN" sz="803" b="1" dirty="0" smtClean="0">
                <a:solidFill>
                  <a:srgbClr val="000000"/>
                </a:solidFill>
                <a:latin typeface="Segoe UI" pitchFamily="18" charset="0"/>
                <a:cs typeface="Segoe UI" pitchFamily="18" charset="0"/>
              </a:rPr>
              <a:t>、</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Segoe UI" pitchFamily="18" charset="0"/>
                <a:cs typeface="Segoe UI" pitchFamily="18" charset="0"/>
              </a:rPr>
              <a:t>日立電線、住友電氣、</a:t>
            </a:r>
          </a:p>
        </p:txBody>
      </p:sp>
      <p:sp>
        <p:nvSpPr>
          <p:cNvPr id="1542" name="TextBox 1"/>
          <p:cNvSpPr txBox="1"/>
          <p:nvPr/>
        </p:nvSpPr>
        <p:spPr>
          <a:xfrm>
            <a:off x="1676400" y="2222500"/>
            <a:ext cx="3378200" cy="152400"/>
          </a:xfrm>
          <a:prstGeom prst="rect">
            <a:avLst/>
          </a:prstGeom>
          <a:noFill/>
        </p:spPr>
        <p:txBody>
          <a:bodyPr wrap="none" lIns="0" tIns="0" rIns="0" rtlCol="0">
            <a:spAutoFit/>
          </a:bodyPr>
          <a:lstStyle/>
          <a:p>
            <a:pPr>
              <a:lnSpc>
                <a:spcPts val="1200"/>
              </a:lnSpc>
              <a:tabLst/>
            </a:pPr>
            <a:r>
              <a:rPr lang="en-US" altLang="zh-CN" sz="900" b="1" dirty="0" smtClean="0">
                <a:solidFill>
                  <a:srgbClr val="000000"/>
                </a:solidFill>
                <a:latin typeface="Segoe UI" pitchFamily="18" charset="0"/>
                <a:cs typeface="Segoe UI" pitchFamily="18" charset="0"/>
              </a:rPr>
              <a:t>日本大楊日酸</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Segoe UI" pitchFamily="18" charset="0"/>
                <a:cs typeface="Segoe UI" pitchFamily="18" charset="0"/>
              </a:rPr>
              <a:t>等</a:t>
            </a:r>
          </a:p>
        </p:txBody>
      </p:sp>
      <p:sp>
        <p:nvSpPr>
          <p:cNvPr id="1543" name="TextBox 1"/>
          <p:cNvSpPr txBox="1"/>
          <p:nvPr/>
        </p:nvSpPr>
        <p:spPr>
          <a:xfrm>
            <a:off x="6946900" y="2565400"/>
            <a:ext cx="520700" cy="139700"/>
          </a:xfrm>
          <a:prstGeom prst="rect">
            <a:avLst/>
          </a:prstGeom>
          <a:noFill/>
        </p:spPr>
        <p:txBody>
          <a:bodyPr wrap="none" lIns="0" tIns="0" rIns="0" rtlCol="0">
            <a:spAutoFit/>
          </a:bodyPr>
          <a:lstStyle/>
          <a:p>
            <a:pPr>
              <a:lnSpc>
                <a:spcPts val="1100"/>
              </a:lnSpc>
              <a:tabLst/>
            </a:pPr>
            <a:r>
              <a:rPr lang="en-US" altLang="zh-CN" sz="1200" b="1" dirty="0" smtClean="0">
                <a:solidFill>
                  <a:srgbClr val="1F497D"/>
                </a:solidFill>
                <a:latin typeface="Times New Roman" pitchFamily="18" charset="0"/>
                <a:cs typeface="Times New Roman" pitchFamily="18" charset="0"/>
              </a:rPr>
              <a:t>EPOXY</a:t>
            </a:r>
          </a:p>
        </p:txBody>
      </p:sp>
      <p:sp>
        <p:nvSpPr>
          <p:cNvPr id="1544" name="TextBox 1"/>
          <p:cNvSpPr txBox="1"/>
          <p:nvPr/>
        </p:nvSpPr>
        <p:spPr>
          <a:xfrm>
            <a:off x="8001000" y="2514600"/>
            <a:ext cx="448841" cy="225703"/>
          </a:xfrm>
          <a:prstGeom prst="rect">
            <a:avLst/>
          </a:prstGeom>
          <a:noFill/>
        </p:spPr>
        <p:txBody>
          <a:bodyPr wrap="none" lIns="0" tIns="0" rIns="0" rtlCol="0">
            <a:spAutoFit/>
          </a:bodyPr>
          <a:lstStyle/>
          <a:p>
            <a:pPr>
              <a:lnSpc>
                <a:spcPts val="1400"/>
              </a:lnSpc>
              <a:tabLst/>
            </a:pPr>
            <a:r>
              <a:rPr lang="en-US" altLang="zh-CN" sz="1200" b="1" dirty="0" smtClean="0">
                <a:solidFill>
                  <a:srgbClr val="1F497D"/>
                </a:solidFill>
                <a:latin typeface="Segoe UI" pitchFamily="18" charset="0"/>
                <a:cs typeface="Segoe UI" pitchFamily="18" charset="0"/>
              </a:rPr>
              <a:t>Frame</a:t>
            </a:r>
          </a:p>
        </p:txBody>
      </p:sp>
      <p:sp>
        <p:nvSpPr>
          <p:cNvPr id="1545" name="TextBox 1"/>
          <p:cNvSpPr txBox="1"/>
          <p:nvPr/>
        </p:nvSpPr>
        <p:spPr>
          <a:xfrm>
            <a:off x="6083300" y="1562100"/>
            <a:ext cx="711200" cy="114300"/>
          </a:xfrm>
          <a:prstGeom prst="rect">
            <a:avLst/>
          </a:prstGeom>
          <a:noFill/>
        </p:spPr>
        <p:txBody>
          <a:bodyPr wrap="none" lIns="0" tIns="0" rIns="0" rtlCol="0">
            <a:spAutoFit/>
          </a:bodyPr>
          <a:lstStyle/>
          <a:p>
            <a:pPr>
              <a:lnSpc>
                <a:spcPts val="900"/>
              </a:lnSpc>
              <a:tabLst/>
            </a:pPr>
            <a:r>
              <a:rPr lang="en-US" altLang="zh-CN" sz="803" b="1" dirty="0" smtClean="0">
                <a:solidFill>
                  <a:srgbClr val="000000"/>
                </a:solidFill>
                <a:latin typeface="Segoe UI" pitchFamily="18" charset="0"/>
                <a:cs typeface="Segoe UI" pitchFamily="18" charset="0"/>
              </a:rPr>
              <a:t>根本化學、化成</a:t>
            </a:r>
          </a:p>
        </p:txBody>
      </p:sp>
      <p:sp>
        <p:nvSpPr>
          <p:cNvPr id="1546" name="TextBox 1"/>
          <p:cNvSpPr txBox="1"/>
          <p:nvPr/>
        </p:nvSpPr>
        <p:spPr>
          <a:xfrm>
            <a:off x="3987800" y="1739900"/>
            <a:ext cx="2743200" cy="520700"/>
          </a:xfrm>
          <a:prstGeom prst="rect">
            <a:avLst/>
          </a:prstGeom>
          <a:noFill/>
        </p:spPr>
        <p:txBody>
          <a:bodyPr wrap="none" lIns="0" tIns="0" rIns="0" rtlCol="0">
            <a:spAutoFit/>
          </a:bodyPr>
          <a:lstStyle/>
          <a:p>
            <a:pPr>
              <a:lnSpc>
                <a:spcPts val="900"/>
              </a:lnSpc>
              <a:tabLst/>
            </a:pPr>
            <a:r>
              <a:rPr lang="en-US" altLang="zh-CN" sz="803" b="1" dirty="0" smtClean="0">
                <a:solidFill>
                  <a:srgbClr val="000000"/>
                </a:solidFill>
                <a:latin typeface="Segoe UI" pitchFamily="18" charset="0"/>
                <a:cs typeface="Segoe UI" pitchFamily="18" charset="0"/>
              </a:rPr>
              <a:t>三菱化學、同和礦業、</a:t>
            </a:r>
          </a:p>
          <a:p>
            <a:pPr>
              <a:lnSpc>
                <a:spcPts val="1000"/>
              </a:lnSpc>
            </a:pPr>
            <a:endParaRPr lang="en-US" altLang="zh-CN" dirty="0" smtClean="0"/>
          </a:p>
          <a:p>
            <a:pPr>
              <a:lnSpc>
                <a:spcPts val="1000"/>
              </a:lnSpc>
            </a:pPr>
            <a:endParaRPr lang="en-US" altLang="zh-CN" dirty="0" smtClean="0"/>
          </a:p>
          <a:p>
            <a:pPr>
              <a:lnSpc>
                <a:spcPts val="1200"/>
              </a:lnSpc>
              <a:tabLst/>
            </a:pPr>
            <a:r>
              <a:rPr lang="en-US" altLang="zh-CN" sz="803" b="1" dirty="0" smtClean="0">
                <a:solidFill>
                  <a:srgbClr val="000000"/>
                </a:solidFill>
                <a:latin typeface="Times New Roman" pitchFamily="18" charset="0"/>
                <a:cs typeface="Times New Roman" pitchFamily="18" charset="0"/>
              </a:rPr>
              <a:t>AXT…</a:t>
            </a:r>
            <a:r>
              <a:rPr lang="en-US" altLang="zh-CN" sz="803" dirty="0" smtClean="0">
                <a:latin typeface="Times New Roman" pitchFamily="18" charset="0"/>
                <a:cs typeface="Times New Roman" pitchFamily="18" charset="0"/>
              </a:rPr>
              <a:t>                                                                                        </a:t>
            </a:r>
            <a:r>
              <a:rPr lang="en-US" altLang="zh-CN" sz="803" b="1" dirty="0" smtClean="0">
                <a:solidFill>
                  <a:srgbClr val="000000"/>
                </a:solidFill>
                <a:latin typeface="Times New Roman" pitchFamily="18" charset="0"/>
                <a:cs typeface="Times New Roman" pitchFamily="18" charset="0"/>
              </a:rPr>
              <a:t>Intematix</a:t>
            </a:r>
            <a:r>
              <a:rPr lang="en-US" altLang="zh-CN" sz="803" b="1" dirty="0" smtClean="0">
                <a:solidFill>
                  <a:srgbClr val="000000"/>
                </a:solidFill>
                <a:latin typeface="Segoe UI" pitchFamily="18" charset="0"/>
                <a:cs typeface="Segoe UI" pitchFamily="18" charset="0"/>
              </a:rPr>
              <a:t>、道</a:t>
            </a:r>
          </a:p>
        </p:txBody>
      </p:sp>
      <p:sp>
        <p:nvSpPr>
          <p:cNvPr id="1547" name="TextBox 1"/>
          <p:cNvSpPr txBox="1"/>
          <p:nvPr/>
        </p:nvSpPr>
        <p:spPr>
          <a:xfrm>
            <a:off x="6083300" y="1955800"/>
            <a:ext cx="304800" cy="495300"/>
          </a:xfrm>
          <a:prstGeom prst="rect">
            <a:avLst/>
          </a:prstGeom>
          <a:noFill/>
        </p:spPr>
        <p:txBody>
          <a:bodyPr wrap="none" lIns="0" tIns="0" rIns="0" rtlCol="0">
            <a:spAutoFit/>
          </a:bodyPr>
          <a:lstStyle/>
          <a:p>
            <a:pPr>
              <a:lnSpc>
                <a:spcPts val="900"/>
              </a:lnSpc>
              <a:tabLst/>
            </a:pPr>
            <a:r>
              <a:rPr lang="en-US" altLang="zh-CN" sz="803" b="1" dirty="0" smtClean="0">
                <a:solidFill>
                  <a:srgbClr val="000000"/>
                </a:solidFill>
                <a:latin typeface="Segoe UI" pitchFamily="18" charset="0"/>
                <a:cs typeface="Segoe UI" pitchFamily="18" charset="0"/>
              </a:rPr>
              <a:t>化工、</a:t>
            </a:r>
          </a:p>
          <a:p>
            <a:pPr>
              <a:lnSpc>
                <a:spcPts val="1000"/>
              </a:lnSpc>
            </a:pPr>
            <a:endParaRPr lang="en-US" altLang="zh-CN" dirty="0" smtClean="0"/>
          </a:p>
          <a:p>
            <a:pPr>
              <a:lnSpc>
                <a:spcPts val="1000"/>
              </a:lnSpc>
            </a:pPr>
            <a:endParaRPr lang="en-US" altLang="zh-CN" dirty="0" smtClean="0"/>
          </a:p>
          <a:p>
            <a:pPr>
              <a:lnSpc>
                <a:spcPts val="900"/>
              </a:lnSpc>
              <a:tabLst/>
            </a:pPr>
            <a:r>
              <a:rPr lang="en-US" altLang="zh-CN" sz="803" b="1" dirty="0" smtClean="0">
                <a:solidFill>
                  <a:srgbClr val="000000"/>
                </a:solidFill>
                <a:latin typeface="Segoe UI" pitchFamily="18" charset="0"/>
                <a:cs typeface="Segoe UI" pitchFamily="18" charset="0"/>
              </a:rPr>
              <a:t>爾化學</a:t>
            </a:r>
          </a:p>
        </p:txBody>
      </p:sp>
      <p:sp>
        <p:nvSpPr>
          <p:cNvPr id="1548" name="TextBox 1"/>
          <p:cNvSpPr txBox="1"/>
          <p:nvPr/>
        </p:nvSpPr>
        <p:spPr>
          <a:xfrm>
            <a:off x="6908800" y="1536700"/>
            <a:ext cx="774700" cy="1270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Eclat-tech</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Epi-</a:t>
            </a:r>
          </a:p>
        </p:txBody>
      </p:sp>
      <p:sp>
        <p:nvSpPr>
          <p:cNvPr id="1549" name="TextBox 1"/>
          <p:cNvSpPr txBox="1"/>
          <p:nvPr/>
        </p:nvSpPr>
        <p:spPr>
          <a:xfrm>
            <a:off x="6908800" y="1752600"/>
            <a:ext cx="800100" cy="685800"/>
          </a:xfrm>
          <a:prstGeom prst="rect">
            <a:avLst/>
          </a:prstGeom>
          <a:noFill/>
        </p:spPr>
        <p:txBody>
          <a:bodyPr wrap="none" lIns="0" tIns="0" rIns="0" rtlCol="0">
            <a:spAutoFit/>
          </a:bodyPr>
          <a:lstStyle/>
          <a:p>
            <a:pPr>
              <a:lnSpc>
                <a:spcPts val="1000"/>
              </a:lnSpc>
              <a:tabLst/>
            </a:pPr>
            <a:r>
              <a:rPr lang="en-US" altLang="zh-CN" sz="803" b="1" dirty="0" smtClean="0">
                <a:solidFill>
                  <a:srgbClr val="000000"/>
                </a:solidFill>
                <a:latin typeface="Times New Roman" pitchFamily="18" charset="0"/>
                <a:cs typeface="Times New Roman" pitchFamily="18" charset="0"/>
              </a:rPr>
              <a:t>fine</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Ciba</a:t>
            </a:r>
          </a:p>
          <a:p>
            <a:pPr>
              <a:lnSpc>
                <a:spcPts val="1500"/>
              </a:lnSpc>
              <a:tabLst/>
            </a:pPr>
            <a:r>
              <a:rPr lang="en-US" altLang="zh-CN" sz="803" b="1" dirty="0" smtClean="0">
                <a:solidFill>
                  <a:srgbClr val="000000"/>
                </a:solidFill>
                <a:latin typeface="Times New Roman" pitchFamily="18" charset="0"/>
                <a:cs typeface="Times New Roman" pitchFamily="18" charset="0"/>
              </a:rPr>
              <a:t>Geigy</a:t>
            </a:r>
            <a:r>
              <a:rPr lang="en-US" altLang="zh-CN" sz="803" b="1" dirty="0" smtClean="0">
                <a:solidFill>
                  <a:srgbClr val="000000"/>
                </a:solidFill>
                <a:latin typeface="Segoe UI" pitchFamily="18" charset="0"/>
                <a:cs typeface="Segoe UI" pitchFamily="18" charset="0"/>
              </a:rPr>
              <a:t>、</a:t>
            </a:r>
            <a:r>
              <a:rPr lang="en-US" altLang="zh-CN" sz="803" b="1" dirty="0" smtClean="0">
                <a:solidFill>
                  <a:srgbClr val="000000"/>
                </a:solidFill>
                <a:latin typeface="Times New Roman" pitchFamily="18" charset="0"/>
                <a:cs typeface="Times New Roman" pitchFamily="18" charset="0"/>
              </a:rPr>
              <a:t>Nitto</a:t>
            </a:r>
            <a:r>
              <a:rPr lang="en-US" altLang="zh-CN" sz="803" b="1" dirty="0" smtClean="0">
                <a:solidFill>
                  <a:srgbClr val="000000"/>
                </a:solidFill>
                <a:latin typeface="Segoe UI" pitchFamily="18" charset="0"/>
                <a:cs typeface="Segoe UI" pitchFamily="18" charset="0"/>
              </a:rPr>
              <a:t>、</a:t>
            </a:r>
          </a:p>
          <a:p>
            <a:pPr>
              <a:lnSpc>
                <a:spcPts val="1500"/>
              </a:lnSpc>
              <a:tabLst/>
            </a:pPr>
            <a:r>
              <a:rPr lang="en-US" altLang="zh-CN" sz="803" b="1" dirty="0" smtClean="0">
                <a:solidFill>
                  <a:srgbClr val="000000"/>
                </a:solidFill>
                <a:latin typeface="Times New Roman" pitchFamily="18" charset="0"/>
                <a:cs typeface="Times New Roman" pitchFamily="18" charset="0"/>
              </a:rPr>
              <a:t>Masushita</a:t>
            </a:r>
            <a:r>
              <a:rPr lang="en-US" altLang="zh-CN" sz="803" b="1" dirty="0" smtClean="0">
                <a:solidFill>
                  <a:srgbClr val="000000"/>
                </a:solidFill>
                <a:latin typeface="Segoe UI" pitchFamily="18" charset="0"/>
                <a:cs typeface="Segoe UI" pitchFamily="18" charset="0"/>
              </a:rPr>
              <a:t>、宜加</a:t>
            </a:r>
          </a:p>
          <a:p>
            <a:pPr>
              <a:lnSpc>
                <a:spcPts val="1400"/>
              </a:lnSpc>
              <a:tabLst/>
            </a:pPr>
            <a:r>
              <a:rPr lang="en-US" altLang="zh-CN" sz="803" b="1" dirty="0" smtClean="0">
                <a:solidFill>
                  <a:srgbClr val="000000"/>
                </a:solidFill>
                <a:latin typeface="Segoe UI" pitchFamily="18" charset="0"/>
                <a:cs typeface="Segoe UI" pitchFamily="18" charset="0"/>
              </a:rPr>
              <a:t>等</a:t>
            </a:r>
          </a:p>
        </p:txBody>
      </p:sp>
      <p:sp>
        <p:nvSpPr>
          <p:cNvPr id="1550" name="TextBox 1"/>
          <p:cNvSpPr txBox="1"/>
          <p:nvPr/>
        </p:nvSpPr>
        <p:spPr>
          <a:xfrm>
            <a:off x="7886700" y="1905000"/>
            <a:ext cx="698500" cy="266700"/>
          </a:xfrm>
          <a:prstGeom prst="rect">
            <a:avLst/>
          </a:prstGeom>
          <a:noFill/>
        </p:spPr>
        <p:txBody>
          <a:bodyPr wrap="none" lIns="0" tIns="0" rIns="0" rtlCol="0">
            <a:spAutoFit/>
          </a:bodyPr>
          <a:lstStyle/>
          <a:p>
            <a:pPr>
              <a:lnSpc>
                <a:spcPts val="1000"/>
              </a:lnSpc>
              <a:tabLst/>
            </a:pPr>
            <a:r>
              <a:rPr lang="en-US" altLang="zh-CN" sz="900" b="1" dirty="0" smtClean="0">
                <a:solidFill>
                  <a:srgbClr val="000000"/>
                </a:solidFill>
                <a:latin typeface="Segoe UI" pitchFamily="18" charset="0"/>
                <a:cs typeface="Segoe UI" pitchFamily="18" charset="0"/>
              </a:rPr>
              <a:t>一詮、金利、</a:t>
            </a:r>
          </a:p>
          <a:p>
            <a:pPr>
              <a:lnSpc>
                <a:spcPts val="1000"/>
              </a:lnSpc>
              <a:tabLst/>
            </a:pPr>
            <a:r>
              <a:rPr lang="en-US" altLang="zh-CN" sz="900" b="1" dirty="0" smtClean="0">
                <a:solidFill>
                  <a:srgbClr val="000000"/>
                </a:solidFill>
                <a:latin typeface="Segoe UI" pitchFamily="18" charset="0"/>
                <a:cs typeface="Segoe UI" pitchFamily="18" charset="0"/>
              </a:rPr>
              <a:t>大鐸、特新</a:t>
            </a:r>
          </a:p>
        </p:txBody>
      </p:sp>
      <p:sp>
        <p:nvSpPr>
          <p:cNvPr id="1551" name="TextBox 1"/>
          <p:cNvSpPr txBox="1"/>
          <p:nvPr/>
        </p:nvSpPr>
        <p:spPr>
          <a:xfrm>
            <a:off x="6096000" y="3683000"/>
            <a:ext cx="2436564" cy="905376"/>
          </a:xfrm>
          <a:prstGeom prst="rect">
            <a:avLst/>
          </a:prstGeom>
          <a:noFill/>
        </p:spPr>
        <p:txBody>
          <a:bodyPr wrap="none" lIns="0" tIns="0" rIns="0" rtlCol="0">
            <a:spAutoFit/>
          </a:bodyPr>
          <a:lstStyle/>
          <a:p>
            <a:pPr>
              <a:lnSpc>
                <a:spcPts val="1600"/>
              </a:lnSpc>
              <a:tabLst>
                <a:tab pos="571500" algn="l"/>
              </a:tabLst>
            </a:pPr>
            <a:r>
              <a:rPr lang="en-US" altLang="zh-CN" dirty="0" smtClean="0"/>
              <a:t>      </a:t>
            </a:r>
            <a:r>
              <a:rPr lang="en-US" altLang="zh-CN" sz="1403" b="1" dirty="0" smtClean="0">
                <a:solidFill>
                  <a:srgbClr val="1F497D"/>
                </a:solidFill>
                <a:latin typeface="Segoe UI" pitchFamily="18" charset="0"/>
                <a:cs typeface="Segoe UI" pitchFamily="18" charset="0"/>
              </a:rPr>
              <a:t>Assembly</a:t>
            </a:r>
          </a:p>
          <a:p>
            <a:pPr>
              <a:lnSpc>
                <a:spcPts val="1600"/>
              </a:lnSpc>
              <a:tabLst>
                <a:tab pos="571500" algn="l"/>
              </a:tabLst>
            </a:pPr>
            <a:r>
              <a:rPr lang="en-US" altLang="zh-CN" sz="996" b="1" dirty="0" smtClean="0">
                <a:solidFill>
                  <a:srgbClr val="000000"/>
                </a:solidFill>
                <a:latin typeface="Segoe UI" pitchFamily="18" charset="0"/>
                <a:cs typeface="Segoe UI" pitchFamily="18" charset="0"/>
              </a:rPr>
              <a:t>今台、立碁、台灣琭旦、光寶、光鼎、李</a:t>
            </a:r>
          </a:p>
          <a:p>
            <a:pPr>
              <a:lnSpc>
                <a:spcPts val="1100"/>
              </a:lnSpc>
              <a:tabLst>
                <a:tab pos="571500" algn="l"/>
              </a:tabLst>
            </a:pPr>
            <a:r>
              <a:rPr lang="en-US" altLang="zh-CN" sz="996" b="1" dirty="0" smtClean="0">
                <a:solidFill>
                  <a:srgbClr val="000000"/>
                </a:solidFill>
                <a:latin typeface="Segoe UI" pitchFamily="18" charset="0"/>
                <a:cs typeface="Segoe UI" pitchFamily="18" charset="0"/>
              </a:rPr>
              <a:t>洲、宏齊、東貝、佰鴻、華興、億光、榮</a:t>
            </a:r>
          </a:p>
          <a:p>
            <a:pPr>
              <a:lnSpc>
                <a:spcPts val="1100"/>
              </a:lnSpc>
              <a:tabLst>
                <a:tab pos="571500" algn="l"/>
              </a:tabLst>
            </a:pPr>
            <a:r>
              <a:rPr lang="en-US" altLang="zh-CN" sz="996" b="1" dirty="0" smtClean="0">
                <a:solidFill>
                  <a:srgbClr val="000000"/>
                </a:solidFill>
                <a:latin typeface="Segoe UI" pitchFamily="18" charset="0"/>
                <a:cs typeface="Segoe UI" pitchFamily="18" charset="0"/>
              </a:rPr>
              <a:t>創、詮興、優百利、夆典、艾迪森、葳天、</a:t>
            </a:r>
          </a:p>
          <a:p>
            <a:pPr>
              <a:lnSpc>
                <a:spcPts val="1300"/>
              </a:lnSpc>
              <a:tabLst>
                <a:tab pos="571500" algn="l"/>
              </a:tabLst>
            </a:pPr>
            <a:r>
              <a:rPr lang="en-US" altLang="zh-CN" sz="998" b="1" dirty="0" smtClean="0">
                <a:solidFill>
                  <a:srgbClr val="000000"/>
                </a:solidFill>
                <a:latin typeface="Segoe UI" pitchFamily="18" charset="0"/>
                <a:cs typeface="Segoe UI" pitchFamily="18" charset="0"/>
              </a:rPr>
              <a:t>海立爾、宇揚</a:t>
            </a:r>
            <a:r>
              <a:rPr lang="en-US" altLang="zh-CN" sz="998" b="1" dirty="0" smtClean="0">
                <a:solidFill>
                  <a:srgbClr val="000000"/>
                </a:solidFill>
                <a:latin typeface="Times New Roman" pitchFamily="18" charset="0"/>
                <a:cs typeface="Times New Roman" pitchFamily="18" charset="0"/>
              </a:rPr>
              <a:t>…</a:t>
            </a:r>
          </a:p>
        </p:txBody>
      </p:sp>
      <p:sp>
        <p:nvSpPr>
          <p:cNvPr id="1552" name="TextBox 1"/>
          <p:cNvSpPr txBox="1"/>
          <p:nvPr/>
        </p:nvSpPr>
        <p:spPr>
          <a:xfrm>
            <a:off x="6156176" y="5517232"/>
            <a:ext cx="671659" cy="405239"/>
          </a:xfrm>
          <a:prstGeom prst="rect">
            <a:avLst/>
          </a:prstGeom>
          <a:noFill/>
        </p:spPr>
        <p:txBody>
          <a:bodyPr wrap="none" lIns="0" tIns="0" rIns="0" rtlCol="0">
            <a:spAutoFit/>
          </a:bodyPr>
          <a:lstStyle/>
          <a:p>
            <a:pPr>
              <a:lnSpc>
                <a:spcPts val="1400"/>
              </a:lnSpc>
              <a:tabLst/>
            </a:pPr>
            <a:r>
              <a:rPr lang="en-US" altLang="zh-CN" sz="1200" b="1" dirty="0" err="1" smtClean="0">
                <a:solidFill>
                  <a:srgbClr val="000000"/>
                </a:solidFill>
                <a:latin typeface="Segoe UI" pitchFamily="18" charset="0"/>
                <a:cs typeface="Segoe UI" pitchFamily="18" charset="0"/>
              </a:rPr>
              <a:t>Commui</a:t>
            </a:r>
            <a:r>
              <a:rPr lang="en-US" altLang="zh-CN" sz="1200" b="1" dirty="0" smtClean="0">
                <a:solidFill>
                  <a:srgbClr val="000000"/>
                </a:solidFill>
                <a:latin typeface="Segoe UI" pitchFamily="18" charset="0"/>
                <a:cs typeface="Segoe UI" pitchFamily="18" charset="0"/>
              </a:rPr>
              <a:t>-</a:t>
            </a:r>
          </a:p>
          <a:p>
            <a:pPr>
              <a:lnSpc>
                <a:spcPts val="1400"/>
              </a:lnSpc>
              <a:tabLst/>
            </a:pPr>
            <a:r>
              <a:rPr lang="en-US" altLang="zh-CN" sz="1200" b="1" dirty="0" err="1" smtClean="0">
                <a:solidFill>
                  <a:srgbClr val="000000"/>
                </a:solidFill>
                <a:latin typeface="Segoe UI" pitchFamily="18" charset="0"/>
                <a:cs typeface="Segoe UI" pitchFamily="18" charset="0"/>
              </a:rPr>
              <a:t>cation</a:t>
            </a:r>
            <a:endParaRPr lang="en-US" altLang="zh-CN" sz="1200" b="1" dirty="0" smtClean="0">
              <a:solidFill>
                <a:srgbClr val="000000"/>
              </a:solidFill>
              <a:latin typeface="Segoe UI" pitchFamily="18" charset="0"/>
              <a:cs typeface="Segoe UI" pitchFamily="18" charset="0"/>
            </a:endParaRPr>
          </a:p>
        </p:txBody>
      </p:sp>
      <p:sp>
        <p:nvSpPr>
          <p:cNvPr id="1553" name="TextBox 1"/>
          <p:cNvSpPr txBox="1"/>
          <p:nvPr/>
        </p:nvSpPr>
        <p:spPr>
          <a:xfrm>
            <a:off x="6876256" y="5517232"/>
            <a:ext cx="1819729" cy="238527"/>
          </a:xfrm>
          <a:prstGeom prst="rect">
            <a:avLst/>
          </a:prstGeom>
          <a:noFill/>
        </p:spPr>
        <p:txBody>
          <a:bodyPr wrap="none" lIns="0" tIns="0" rIns="0" rtlCol="0">
            <a:spAutoFit/>
          </a:bodyPr>
          <a:lstStyle/>
          <a:p>
            <a:pPr>
              <a:lnSpc>
                <a:spcPts val="1500"/>
              </a:lnSpc>
              <a:tabLst/>
            </a:pPr>
            <a:r>
              <a:rPr lang="en-US" altLang="zh-CN" sz="1200" b="1" dirty="0" smtClean="0">
                <a:solidFill>
                  <a:srgbClr val="000000"/>
                </a:solidFill>
                <a:latin typeface="Segoe UI" pitchFamily="18" charset="0"/>
                <a:cs typeface="Segoe UI" pitchFamily="18" charset="0"/>
              </a:rPr>
              <a:t>Others Electronic Devices</a:t>
            </a:r>
          </a:p>
        </p:txBody>
      </p:sp>
      <p:sp>
        <p:nvSpPr>
          <p:cNvPr id="1554" name="TextBox 1"/>
          <p:cNvSpPr txBox="1"/>
          <p:nvPr/>
        </p:nvSpPr>
        <p:spPr>
          <a:xfrm>
            <a:off x="2235200" y="3695700"/>
            <a:ext cx="3206006" cy="1302921"/>
          </a:xfrm>
          <a:prstGeom prst="rect">
            <a:avLst/>
          </a:prstGeom>
          <a:noFill/>
        </p:spPr>
        <p:txBody>
          <a:bodyPr wrap="none" lIns="0" tIns="0" rIns="0" rtlCol="0">
            <a:spAutoFit/>
          </a:bodyPr>
          <a:lstStyle/>
          <a:p>
            <a:pPr>
              <a:lnSpc>
                <a:spcPts val="1600"/>
              </a:lnSpc>
              <a:tabLst>
                <a:tab pos="431800" algn="l"/>
                <a:tab pos="2311400" algn="l"/>
              </a:tabLst>
            </a:pPr>
            <a:r>
              <a:rPr lang="en-US" altLang="zh-CN" dirty="0" smtClean="0"/>
              <a:t>    </a:t>
            </a:r>
            <a:r>
              <a:rPr lang="en-US" altLang="zh-CN" sz="1403" b="1" dirty="0" err="1" smtClean="0">
                <a:solidFill>
                  <a:srgbClr val="7030A0"/>
                </a:solidFill>
                <a:latin typeface="Segoe UI" pitchFamily="18" charset="0"/>
                <a:cs typeface="Segoe UI" pitchFamily="18" charset="0"/>
              </a:rPr>
              <a:t>Epitaxy</a:t>
            </a:r>
            <a:r>
              <a:rPr lang="en-US" altLang="zh-CN" sz="1403" b="1" dirty="0" smtClean="0">
                <a:solidFill>
                  <a:srgbClr val="7030A0"/>
                </a:solidFill>
                <a:latin typeface="Segoe UI" pitchFamily="18" charset="0"/>
                <a:cs typeface="Segoe UI" pitchFamily="18" charset="0"/>
              </a:rPr>
              <a:t>                              Die</a:t>
            </a:r>
          </a:p>
          <a:p>
            <a:pPr>
              <a:lnSpc>
                <a:spcPts val="1000"/>
              </a:lnSpc>
            </a:pPr>
            <a:endParaRPr lang="en-US" altLang="zh-CN" dirty="0" smtClean="0"/>
          </a:p>
          <a:p>
            <a:pPr>
              <a:lnSpc>
                <a:spcPts val="1700"/>
              </a:lnSpc>
              <a:tabLst>
                <a:tab pos="431800" algn="l"/>
                <a:tab pos="2311400" algn="l"/>
              </a:tabLst>
            </a:pPr>
            <a:r>
              <a:rPr lang="en-US" altLang="zh-CN" sz="996" b="1" dirty="0" smtClean="0">
                <a:solidFill>
                  <a:srgbClr val="000000"/>
                </a:solidFill>
                <a:latin typeface="Segoe UI" pitchFamily="18" charset="0"/>
                <a:cs typeface="Segoe UI" pitchFamily="18" charset="0"/>
              </a:rPr>
              <a:t>洲磊、華上、廣鎵、璨圓、晶電、泰谷、旭明、新世紀、</a:t>
            </a:r>
          </a:p>
          <a:p>
            <a:pPr>
              <a:lnSpc>
                <a:spcPts val="1500"/>
              </a:lnSpc>
              <a:tabLst>
                <a:tab pos="431800" algn="l"/>
                <a:tab pos="2311400" algn="l"/>
              </a:tabLst>
            </a:pPr>
            <a:r>
              <a:rPr lang="en-US" altLang="zh-CN" sz="996" b="1" dirty="0" smtClean="0">
                <a:solidFill>
                  <a:srgbClr val="000000"/>
                </a:solidFill>
                <a:latin typeface="Segoe UI" pitchFamily="18" charset="0"/>
                <a:cs typeface="Segoe UI" pitchFamily="18" charset="0"/>
              </a:rPr>
              <a:t>光鋐、晶發、奇力、聯勝、鼎元</a:t>
            </a:r>
            <a:r>
              <a:rPr lang="en-US" altLang="zh-CN" sz="996" b="1"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2000"/>
              </a:lnSpc>
              <a:tabLst>
                <a:tab pos="431800" algn="l"/>
                <a:tab pos="2311400" algn="l"/>
              </a:tabLst>
            </a:pPr>
            <a:r>
              <a:rPr lang="en-US" altLang="zh-CN" dirty="0" smtClean="0"/>
              <a:t>		</a:t>
            </a:r>
            <a:r>
              <a:rPr lang="en-US" altLang="zh-CN" sz="998" b="1" dirty="0" smtClean="0">
                <a:solidFill>
                  <a:srgbClr val="000000"/>
                </a:solidFill>
                <a:latin typeface="Segoe UI" pitchFamily="18" charset="0"/>
                <a:cs typeface="Segoe UI" pitchFamily="18" charset="0"/>
              </a:rPr>
              <a:t>隆達、</a:t>
            </a:r>
            <a:r>
              <a:rPr lang="en-US" altLang="zh-CN" sz="998" b="1" dirty="0" smtClean="0">
                <a:solidFill>
                  <a:srgbClr val="000000"/>
                </a:solidFill>
                <a:latin typeface="Times New Roman" pitchFamily="18" charset="0"/>
                <a:cs typeface="Times New Roman" pitchFamily="18" charset="0"/>
              </a:rPr>
              <a:t>TSMC</a:t>
            </a:r>
          </a:p>
        </p:txBody>
      </p:sp>
      <p:sp>
        <p:nvSpPr>
          <p:cNvPr id="1555" name="TextBox 1"/>
          <p:cNvSpPr txBox="1"/>
          <p:nvPr/>
        </p:nvSpPr>
        <p:spPr>
          <a:xfrm>
            <a:off x="4635500" y="3467100"/>
            <a:ext cx="266700" cy="152400"/>
          </a:xfrm>
          <a:prstGeom prst="rect">
            <a:avLst/>
          </a:prstGeom>
          <a:noFill/>
        </p:spPr>
        <p:txBody>
          <a:bodyPr wrap="none" lIns="0" tIns="0" rIns="0" rtlCol="0">
            <a:spAutoFit/>
          </a:bodyPr>
          <a:lstStyle/>
          <a:p>
            <a:pPr>
              <a:lnSpc>
                <a:spcPts val="1200"/>
              </a:lnSpc>
              <a:tabLst/>
            </a:pPr>
            <a:r>
              <a:rPr lang="en-US" altLang="zh-CN" sz="1056" b="1" dirty="0" smtClean="0">
                <a:solidFill>
                  <a:srgbClr val="000000"/>
                </a:solidFill>
                <a:latin typeface="Segoe UI" pitchFamily="18" charset="0"/>
                <a:cs typeface="Segoe UI" pitchFamily="18" charset="0"/>
              </a:rPr>
              <a:t>光磊</a:t>
            </a:r>
          </a:p>
        </p:txBody>
      </p:sp>
      <p:sp>
        <p:nvSpPr>
          <p:cNvPr id="1556"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669924"/>
            <a:ext cx="8064895" cy="5783411"/>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266700" y="6311900"/>
            <a:ext cx="3441700" cy="228600"/>
          </a:xfrm>
          <a:prstGeom prst="rect">
            <a:avLst/>
          </a:prstGeom>
          <a:noFill/>
        </p:spPr>
        <p:txBody>
          <a:bodyPr wrap="none" lIns="0" tIns="0" rIns="0" rtlCol="0">
            <a:spAutoFit/>
          </a:bodyPr>
          <a:lstStyle/>
          <a:p>
            <a:pPr>
              <a:lnSpc>
                <a:spcPts val="1800"/>
              </a:lnSpc>
              <a:tabLst/>
            </a:pPr>
            <a:r>
              <a:rPr lang="en-US" altLang="zh-CN" sz="1596" dirty="0" smtClean="0">
                <a:solidFill>
                  <a:srgbClr val="000000"/>
                </a:solidFill>
                <a:latin typeface="Segoe UI" pitchFamily="18" charset="0"/>
                <a:cs typeface="Segoe UI" pitchFamily="18" charset="0"/>
              </a:rPr>
              <a:t>低成本技術將成為產業成功關鍵因素。</a:t>
            </a:r>
          </a:p>
        </p:txBody>
      </p:sp>
      <p:sp>
        <p:nvSpPr>
          <p:cNvPr id="5" name="TextBox 1"/>
          <p:cNvSpPr txBox="1"/>
          <p:nvPr/>
        </p:nvSpPr>
        <p:spPr>
          <a:xfrm>
            <a:off x="546100" y="596900"/>
            <a:ext cx="74676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(LED</a:t>
            </a:r>
            <a:r>
              <a:rPr lang="en-US" altLang="zh-CN" sz="3602" b="1" dirty="0" smtClean="0">
                <a:solidFill>
                  <a:srgbClr val="5D94BA"/>
                </a:solidFill>
                <a:latin typeface="Segoe UI" pitchFamily="18" charset="0"/>
                <a:cs typeface="Segoe UI" pitchFamily="18" charset="0"/>
              </a:rPr>
              <a:t>元件</a:t>
            </a:r>
            <a:r>
              <a:rPr lang="en-US" altLang="zh-CN" sz="3602" b="1" dirty="0" smtClean="0">
                <a:solidFill>
                  <a:srgbClr val="5D94BA"/>
                </a:solidFill>
                <a:latin typeface="Times New Roman" pitchFamily="18" charset="0"/>
                <a:cs typeface="Times New Roman" pitchFamily="18" charset="0"/>
              </a:rPr>
              <a:t>)</a:t>
            </a:r>
          </a:p>
        </p:txBody>
      </p:sp>
      <p:sp>
        <p:nvSpPr>
          <p:cNvPr id="6" name="TextBox 1"/>
          <p:cNvSpPr txBox="1"/>
          <p:nvPr/>
        </p:nvSpPr>
        <p:spPr>
          <a:xfrm>
            <a:off x="266700" y="1219200"/>
            <a:ext cx="8597900" cy="9652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全球</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元件產業目前以日本廠商為主要技術領導者，日亞化</a:t>
            </a:r>
            <a:r>
              <a:rPr lang="en-US" altLang="zh-CN" sz="1596" dirty="0" smtClean="0">
                <a:solidFill>
                  <a:srgbClr val="000000"/>
                </a:solidFill>
                <a:latin typeface="Times New Roman" pitchFamily="18" charset="0"/>
                <a:cs typeface="Times New Roman" pitchFamily="18" charset="0"/>
              </a:rPr>
              <a:t>(Nichia)</a:t>
            </a:r>
            <a:r>
              <a:rPr lang="en-US" altLang="zh-CN" sz="1596" dirty="0" smtClean="0">
                <a:solidFill>
                  <a:srgbClr val="000000"/>
                </a:solidFill>
                <a:latin typeface="Segoe UI" pitchFamily="18" charset="0"/>
                <a:cs typeface="Segoe UI" pitchFamily="18" charset="0"/>
              </a:rPr>
              <a:t>、豐田合成</a:t>
            </a:r>
            <a:r>
              <a:rPr lang="en-US" altLang="zh-CN" sz="1596" dirty="0" smtClean="0">
                <a:solidFill>
                  <a:srgbClr val="000000"/>
                </a:solidFill>
                <a:latin typeface="Times New Roman" pitchFamily="18" charset="0"/>
                <a:cs typeface="Times New Roman" pitchFamily="18" charset="0"/>
              </a:rPr>
              <a:t>(TG)</a:t>
            </a:r>
            <a:r>
              <a:rPr lang="en-US" altLang="zh-CN" sz="1596" dirty="0" smtClean="0">
                <a:solidFill>
                  <a:srgbClr val="000000"/>
                </a:solidFill>
                <a:latin typeface="Segoe UI" pitchFamily="18" charset="0"/>
                <a:cs typeface="Segoe UI" pitchFamily="18" charset="0"/>
              </a:rPr>
              <a:t>為全</a:t>
            </a:r>
          </a:p>
          <a:p>
            <a:pPr>
              <a:lnSpc>
                <a:spcPts val="1900"/>
              </a:lnSpc>
              <a:tabLst>
                <a:tab pos="393700" algn="l"/>
              </a:tabLst>
            </a:pPr>
            <a:r>
              <a:rPr lang="en-US" altLang="zh-CN" sz="1598" dirty="0" smtClean="0">
                <a:solidFill>
                  <a:srgbClr val="000000"/>
                </a:solidFill>
                <a:latin typeface="Segoe UI" pitchFamily="18" charset="0"/>
                <a:cs typeface="Segoe UI" pitchFamily="18" charset="0"/>
              </a:rPr>
              <a:t>球</a:t>
            </a:r>
            <a:r>
              <a:rPr lang="en-US" altLang="zh-CN" sz="1598" dirty="0" smtClean="0">
                <a:solidFill>
                  <a:srgbClr val="000000"/>
                </a:solidFill>
                <a:latin typeface="Times New Roman" pitchFamily="18" charset="0"/>
                <a:cs typeface="Times New Roman" pitchFamily="18" charset="0"/>
              </a:rPr>
              <a:t>LED</a:t>
            </a:r>
            <a:r>
              <a:rPr lang="en-US" altLang="zh-CN" sz="1598" dirty="0" smtClean="0">
                <a:solidFill>
                  <a:srgbClr val="000000"/>
                </a:solidFill>
                <a:latin typeface="Segoe UI" pitchFamily="18" charset="0"/>
                <a:cs typeface="Segoe UI" pitchFamily="18" charset="0"/>
              </a:rPr>
              <a:t>核心專利的領導廠商，但是韓國以其電子大廠品牌與出海口優勢積極切入，近年異軍突起</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，市佔率成長快速，以三星、</a:t>
            </a:r>
            <a:r>
              <a:rPr lang="en-US" altLang="zh-CN" sz="1596" dirty="0" smtClean="0">
                <a:solidFill>
                  <a:srgbClr val="000000"/>
                </a:solidFill>
                <a:latin typeface="Times New Roman" pitchFamily="18" charset="0"/>
                <a:cs typeface="Times New Roman" pitchFamily="18" charset="0"/>
              </a:rPr>
              <a:t>LG</a:t>
            </a:r>
            <a:r>
              <a:rPr lang="en-US" altLang="zh-CN" sz="1596" dirty="0" smtClean="0">
                <a:solidFill>
                  <a:srgbClr val="000000"/>
                </a:solidFill>
                <a:latin typeface="Segoe UI" pitchFamily="18" charset="0"/>
                <a:cs typeface="Segoe UI" pitchFamily="18" charset="0"/>
              </a:rPr>
              <a:t>和首爾半導體為主要廠商。中國大陸</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元件產業亦在政策性培</a:t>
            </a:r>
          </a:p>
          <a:p>
            <a:pPr>
              <a:lnSpc>
                <a:spcPts val="1700"/>
              </a:lnSpc>
              <a:tabLst>
                <a:tab pos="393700" algn="l"/>
              </a:tabLst>
            </a:pPr>
            <a:r>
              <a:rPr lang="en-US" altLang="zh-CN" sz="1596" dirty="0" smtClean="0">
                <a:solidFill>
                  <a:srgbClr val="000000"/>
                </a:solidFill>
                <a:latin typeface="Segoe UI" pitchFamily="18" charset="0"/>
                <a:cs typeface="Segoe UI" pitchFamily="18" charset="0"/>
              </a:rPr>
              <a:t>育與資源投入下快速成長，成為未來不可忽視的競爭者。</a:t>
            </a:r>
          </a:p>
        </p:txBody>
      </p:sp>
      <p:sp>
        <p:nvSpPr>
          <p:cNvPr id="7" name="TextBox 1"/>
          <p:cNvSpPr txBox="1"/>
          <p:nvPr/>
        </p:nvSpPr>
        <p:spPr>
          <a:xfrm>
            <a:off x="266700" y="2463800"/>
            <a:ext cx="8617744" cy="1738938"/>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產業發展至今已逾</a:t>
            </a:r>
            <a:r>
              <a:rPr lang="en-US" altLang="zh-CN" sz="1596" dirty="0" smtClean="0">
                <a:solidFill>
                  <a:srgbClr val="000000"/>
                </a:solidFill>
                <a:latin typeface="Times New Roman" pitchFamily="18" charset="0"/>
                <a:cs typeface="Times New Roman" pitchFamily="18" charset="0"/>
              </a:rPr>
              <a:t>30</a:t>
            </a:r>
            <a:r>
              <a:rPr lang="en-US" altLang="zh-CN" sz="1596" dirty="0" smtClean="0">
                <a:solidFill>
                  <a:srgbClr val="000000"/>
                </a:solidFill>
                <a:latin typeface="Segoe UI" pitchFamily="18" charset="0"/>
                <a:cs typeface="Segoe UI" pitchFamily="18" charset="0"/>
              </a:rPr>
              <a:t>年，除上游部分原物料供應能力稍弱之外，</a:t>
            </a:r>
            <a:r>
              <a:rPr lang="en-US" altLang="zh-CN" sz="1596" dirty="0" smtClean="0">
                <a:solidFill>
                  <a:srgbClr val="0000FF"/>
                </a:solidFill>
                <a:latin typeface="Segoe UI" pitchFamily="18" charset="0"/>
                <a:cs typeface="Segoe UI" pitchFamily="18" charset="0"/>
              </a:rPr>
              <a:t>台灣</a:t>
            </a:r>
            <a:r>
              <a:rPr lang="en-US" altLang="zh-CN" sz="1596" dirty="0" smtClean="0">
                <a:solidFill>
                  <a:srgbClr val="0000FF"/>
                </a:solidFill>
                <a:latin typeface="Times New Roman" pitchFamily="18" charset="0"/>
                <a:cs typeface="Times New Roman" pitchFamily="18" charset="0"/>
              </a:rPr>
              <a:t>LED</a:t>
            </a:r>
            <a:r>
              <a:rPr lang="en-US" altLang="zh-CN" sz="1596" dirty="0" smtClean="0">
                <a:solidFill>
                  <a:srgbClr val="0000FF"/>
                </a:solidFill>
                <a:latin typeface="Segoe UI" pitchFamily="18" charset="0"/>
                <a:cs typeface="Segoe UI" pitchFamily="18" charset="0"/>
              </a:rPr>
              <a:t>元件產業</a:t>
            </a:r>
          </a:p>
          <a:p>
            <a:pPr>
              <a:lnSpc>
                <a:spcPts val="1900"/>
              </a:lnSpc>
              <a:tabLst>
                <a:tab pos="393700" algn="l"/>
              </a:tabLst>
            </a:pPr>
            <a:r>
              <a:rPr lang="en-US" altLang="zh-CN" sz="1596" dirty="0" smtClean="0">
                <a:solidFill>
                  <a:srgbClr val="0000FF"/>
                </a:solidFill>
                <a:latin typeface="Segoe UI" pitchFamily="18" charset="0"/>
                <a:cs typeface="Segoe UI" pitchFamily="18" charset="0"/>
              </a:rPr>
              <a:t>已建構出相對完整的價值鏈，在產能規模上亦成為全球第一大</a:t>
            </a:r>
            <a:r>
              <a:rPr lang="en-US" altLang="zh-CN" sz="1596" dirty="0" smtClean="0">
                <a:solidFill>
                  <a:srgbClr val="0000FF"/>
                </a:solidFill>
                <a:latin typeface="Times New Roman" pitchFamily="18" charset="0"/>
                <a:cs typeface="Times New Roman" pitchFamily="18" charset="0"/>
              </a:rPr>
              <a:t>LED</a:t>
            </a:r>
            <a:r>
              <a:rPr lang="en-US" altLang="zh-CN" sz="1596" dirty="0" smtClean="0">
                <a:solidFill>
                  <a:srgbClr val="0000FF"/>
                </a:solidFill>
                <a:latin typeface="Segoe UI" pitchFamily="18" charset="0"/>
                <a:cs typeface="Segoe UI" pitchFamily="18" charset="0"/>
              </a:rPr>
              <a:t>元件供應國</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a:t>
            </a:r>
            <a:r>
              <a:rPr lang="en-US" altLang="zh-CN" sz="1596" dirty="0" smtClean="0">
                <a:solidFill>
                  <a:srgbClr val="000000"/>
                </a:solidFill>
                <a:latin typeface="Times New Roman" pitchFamily="18" charset="0"/>
                <a:cs typeface="Times New Roman" pitchFamily="18" charset="0"/>
              </a:rPr>
              <a:t>LED</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產值達新台幣</a:t>
            </a:r>
            <a:r>
              <a:rPr lang="en-US" altLang="zh-CN" sz="1596" dirty="0" smtClean="0">
                <a:solidFill>
                  <a:srgbClr val="000000"/>
                </a:solidFill>
                <a:latin typeface="Times New Roman" pitchFamily="18" charset="0"/>
                <a:cs typeface="Times New Roman" pitchFamily="18" charset="0"/>
              </a:rPr>
              <a:t>863</a:t>
            </a:r>
            <a:r>
              <a:rPr lang="en-US" altLang="zh-CN" sz="1596" dirty="0" smtClean="0">
                <a:solidFill>
                  <a:srgbClr val="000000"/>
                </a:solidFill>
                <a:latin typeface="Segoe UI" pitchFamily="18" charset="0"/>
                <a:cs typeface="Segoe UI" pitchFamily="18" charset="0"/>
              </a:rPr>
              <a:t>億元，預估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年產值達新台幣</a:t>
            </a:r>
            <a:r>
              <a:rPr lang="en-US" altLang="zh-CN" sz="1596" dirty="0" smtClean="0">
                <a:solidFill>
                  <a:srgbClr val="000000"/>
                </a:solidFill>
                <a:latin typeface="Times New Roman" pitchFamily="18" charset="0"/>
                <a:cs typeface="Times New Roman" pitchFamily="18" charset="0"/>
              </a:rPr>
              <a:t>907</a:t>
            </a:r>
            <a:r>
              <a:rPr lang="en-US" altLang="zh-CN" sz="1596" dirty="0" smtClean="0">
                <a:solidFill>
                  <a:srgbClr val="000000"/>
                </a:solidFill>
                <a:latin typeface="Segoe UI" pitchFamily="18" charset="0"/>
                <a:cs typeface="Segoe UI" pitchFamily="18" charset="0"/>
              </a:rPr>
              <a:t>億元，較去年成長</a:t>
            </a:r>
            <a:r>
              <a:rPr lang="en-US" altLang="zh-CN" sz="1596" dirty="0" smtClean="0">
                <a:solidFill>
                  <a:srgbClr val="000000"/>
                </a:solidFill>
                <a:latin typeface="Times New Roman" pitchFamily="18" charset="0"/>
                <a:cs typeface="Times New Roman" pitchFamily="18" charset="0"/>
              </a:rPr>
              <a:t>5.1%</a:t>
            </a:r>
            <a:r>
              <a:rPr lang="en-US" altLang="zh-CN" sz="1596" dirty="0" smtClean="0">
                <a:solidFill>
                  <a:srgbClr val="000000"/>
                </a:solidFill>
                <a:latin typeface="Segoe UI" pitchFamily="18" charset="0"/>
                <a:cs typeface="Segoe UI" pitchFamily="18" charset="0"/>
              </a:rPr>
              <a:t>。有別於美、日、</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歐等國的上下游垂直整合，台灣</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元件產業呈現垂直分工，早期台灣以上中下游三階段專業分</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工型態為主，但自</a:t>
            </a:r>
            <a:r>
              <a:rPr lang="en-US" altLang="zh-CN" sz="1596" dirty="0" smtClean="0">
                <a:solidFill>
                  <a:srgbClr val="000000"/>
                </a:solidFill>
                <a:latin typeface="Times New Roman" pitchFamily="18" charset="0"/>
                <a:cs typeface="Times New Roman" pitchFamily="18" charset="0"/>
              </a:rPr>
              <a:t>GaN</a:t>
            </a:r>
            <a:r>
              <a:rPr lang="en-US" altLang="zh-CN" sz="1596" dirty="0" smtClean="0">
                <a:solidFill>
                  <a:srgbClr val="000000"/>
                </a:solidFill>
                <a:latin typeface="Segoe UI" pitchFamily="18" charset="0"/>
                <a:cs typeface="Segoe UI" pitchFamily="18" charset="0"/>
              </a:rPr>
              <a:t>系</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於台灣大量生產後，在降低內部溝通成本、提升品質及增加個別廠</a:t>
            </a:r>
          </a:p>
          <a:p>
            <a:pPr>
              <a:lnSpc>
                <a:spcPts val="1700"/>
              </a:lnSpc>
              <a:tabLst>
                <a:tab pos="393700" algn="l"/>
              </a:tabLst>
            </a:pPr>
            <a:r>
              <a:rPr lang="en-US" altLang="zh-CN" sz="1596" dirty="0" smtClean="0">
                <a:solidFill>
                  <a:srgbClr val="000000"/>
                </a:solidFill>
                <a:latin typeface="Segoe UI" pitchFamily="18" charset="0"/>
                <a:cs typeface="Segoe UI" pitchFamily="18" charset="0"/>
              </a:rPr>
              <a:t>商營收考量下，產業分工型態由早期上中下游三階段分工轉型為上中游磊晶及晶粒與下游封裝兩</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階段分工。</a:t>
            </a:r>
          </a:p>
        </p:txBody>
      </p:sp>
      <p:sp>
        <p:nvSpPr>
          <p:cNvPr id="8" name="TextBox 1"/>
          <p:cNvSpPr txBox="1"/>
          <p:nvPr/>
        </p:nvSpPr>
        <p:spPr>
          <a:xfrm>
            <a:off x="266700" y="4394200"/>
            <a:ext cx="8597900" cy="12065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其中磊晶</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晶粒技術門檻高、資本投入規模大，因此廠商家數相對較少，產業集中度高。台灣</a:t>
            </a:r>
          </a:p>
          <a:p>
            <a:pPr>
              <a:lnSpc>
                <a:spcPts val="1900"/>
              </a:lnSpc>
              <a:tabLst>
                <a:tab pos="393700" algn="l"/>
              </a:tabLst>
            </a:pP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磊晶領導廠商的技術能力已達國際水準，主要廠商如晶元光電、璨圓光電、新世紀光電等。</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而</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封裝廠商家數眾多，且規模與技術能力差異甚大，其中億光、光寶、今台、東貝等領導廠</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商，在高階的</a:t>
            </a:r>
            <a:r>
              <a:rPr lang="en-US" altLang="zh-CN" sz="1596" dirty="0" smtClean="0">
                <a:solidFill>
                  <a:srgbClr val="000000"/>
                </a:solidFill>
                <a:latin typeface="Times New Roman" pitchFamily="18" charset="0"/>
                <a:cs typeface="Times New Roman" pitchFamily="18" charset="0"/>
              </a:rPr>
              <a:t>SMD</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COB</a:t>
            </a:r>
            <a:r>
              <a:rPr lang="en-US" altLang="zh-CN" sz="1596" dirty="0" smtClean="0">
                <a:solidFill>
                  <a:srgbClr val="000000"/>
                </a:solidFill>
                <a:latin typeface="Segoe UI" pitchFamily="18" charset="0"/>
                <a:cs typeface="Segoe UI" pitchFamily="18" charset="0"/>
              </a:rPr>
              <a:t>、高功率元件生產上具技術與產能規模領導地位，為兩岸</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元件的主</a:t>
            </a:r>
          </a:p>
          <a:p>
            <a:pPr>
              <a:lnSpc>
                <a:spcPts val="1700"/>
              </a:lnSpc>
              <a:tabLst>
                <a:tab pos="393700" algn="l"/>
              </a:tabLst>
            </a:pPr>
            <a:r>
              <a:rPr lang="en-US" altLang="zh-CN" sz="1596" dirty="0" smtClean="0">
                <a:solidFill>
                  <a:srgbClr val="000000"/>
                </a:solidFill>
                <a:latin typeface="Segoe UI" pitchFamily="18" charset="0"/>
                <a:cs typeface="Segoe UI" pitchFamily="18" charset="0"/>
              </a:rPr>
              <a:t>要供應商。</a:t>
            </a:r>
          </a:p>
        </p:txBody>
      </p:sp>
      <p:sp>
        <p:nvSpPr>
          <p:cNvPr id="9" name="TextBox 1"/>
          <p:cNvSpPr txBox="1"/>
          <p:nvPr/>
        </p:nvSpPr>
        <p:spPr>
          <a:xfrm>
            <a:off x="266700" y="5842000"/>
            <a:ext cx="8597900" cy="4953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目前</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發光效率已具有相當水準，也遠超過傳統光源，未來將朝</a:t>
            </a:r>
            <a:r>
              <a:rPr lang="en-US" altLang="zh-CN" sz="1596" dirty="0" smtClean="0">
                <a:solidFill>
                  <a:srgbClr val="000000"/>
                </a:solidFill>
                <a:latin typeface="Times New Roman" pitchFamily="18" charset="0"/>
                <a:cs typeface="Times New Roman" pitchFamily="18" charset="0"/>
              </a:rPr>
              <a:t>LED</a:t>
            </a:r>
            <a:r>
              <a:rPr lang="en-US" altLang="zh-CN" sz="1596" dirty="0" smtClean="0">
                <a:solidFill>
                  <a:srgbClr val="000000"/>
                </a:solidFill>
                <a:latin typeface="Segoe UI" pitchFamily="18" charset="0"/>
                <a:cs typeface="Segoe UI" pitchFamily="18" charset="0"/>
              </a:rPr>
              <a:t>元件低價化發展，因</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此</a:t>
            </a:r>
            <a:r>
              <a:rPr lang="en-US" altLang="zh-CN" sz="1596" dirty="0" smtClean="0">
                <a:solidFill>
                  <a:srgbClr val="000000"/>
                </a:solidFill>
                <a:latin typeface="Times New Roman" pitchFamily="18" charset="0"/>
                <a:cs typeface="Times New Roman" pitchFamily="18" charset="0"/>
              </a:rPr>
              <a:t>GaN-on-Si</a:t>
            </a:r>
            <a:r>
              <a:rPr lang="en-US" altLang="zh-CN" sz="1596" dirty="0" smtClean="0">
                <a:solidFill>
                  <a:srgbClr val="000000"/>
                </a:solidFill>
                <a:latin typeface="Segoe UI" pitchFamily="18" charset="0"/>
                <a:cs typeface="Segoe UI" pitchFamily="18" charset="0"/>
              </a:rPr>
              <a:t>、模組化、大尺寸晶圓、提升製程良率等低成本技術開發，將成為未來發展重點，</a:t>
            </a:r>
          </a:p>
        </p:txBody>
      </p:sp>
      <p:sp>
        <p:nvSpPr>
          <p:cNvPr id="10"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14</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graphicFrame>
        <p:nvGraphicFramePr>
          <p:cNvPr id="4" name="表格 4"/>
          <p:cNvGraphicFramePr>
            <a:graphicFrameLocks noGrp="1"/>
          </p:cNvGraphicFramePr>
          <p:nvPr/>
        </p:nvGraphicFramePr>
        <p:xfrm>
          <a:off x="5001005" y="1323594"/>
          <a:ext cx="2214371" cy="824294"/>
        </p:xfrm>
        <a:graphic>
          <a:graphicData uri="http://schemas.openxmlformats.org/drawingml/2006/table">
            <a:tbl>
              <a:tblPr/>
              <a:tblGrid>
                <a:gridCol w="858011"/>
                <a:gridCol w="784860"/>
                <a:gridCol w="571500"/>
              </a:tblGrid>
              <a:tr h="284988">
                <a:tc gridSpan="3">
                  <a:txBody>
                    <a:bodyPr/>
                    <a:lstStyle/>
                    <a:p>
                      <a:pPr algn="l"/>
                      <a:r>
                        <a:rPr lang="en-US" altLang="zh-CN" sz="1403" b="1" dirty="0" smtClean="0">
                          <a:solidFill>
                            <a:srgbClr val="000099"/>
                          </a:solidFill>
                          <a:latin typeface="Segoe UI" pitchFamily="18" charset="0"/>
                          <a:cs typeface="Segoe UI" pitchFamily="18" charset="0"/>
                        </a:rPr>
                        <a:t>Capacitor Material</a:t>
                      </a:r>
                      <a:endParaRPr lang="zh-CN" altLang="en-US" sz="1403" b="1" dirty="0" smtClean="0">
                        <a:solidFill>
                          <a:srgbClr val="000099"/>
                        </a:solidFill>
                        <a:latin typeface="Segoe UI" pitchFamily="18" charset="0"/>
                        <a:cs typeface="Segoe UI" pitchFamily="18" charset="0"/>
                      </a:endParaRPr>
                    </a:p>
                  </a:txBody>
                  <a:tcPr>
                    <a:lnL w="0" cmpd="sng">
                      <a:solidFill>
                        <a:srgbClr val="000080"/>
                      </a:solidFill>
                      <a:prstDash val="solid"/>
                    </a:lnL>
                    <a:lnR w="2" cap="flat" cmpd="sng" algn="ctr">
                      <a:solidFill>
                        <a:srgbClr val="000080"/>
                      </a:solidFill>
                      <a:prstDash val="solid"/>
                      <a:round/>
                      <a:headEnd type="none" w="med" len="med"/>
                      <a:tailEnd type="none" w="med" len="med"/>
                    </a:lnR>
                    <a:lnT w="2" cmpd="sng">
                      <a:solidFill>
                        <a:srgbClr val="000080"/>
                      </a:solidFill>
                      <a:prstDash val="solid"/>
                    </a:lnT>
                    <a:lnB w="2" cap="flat" cmpd="sng" algn="ctr">
                      <a:solidFill>
                        <a:srgbClr val="000080"/>
                      </a:solidFill>
                      <a:prstDash val="solid"/>
                      <a:round/>
                      <a:headEnd type="none" w="med" len="med"/>
                      <a:tailEnd type="none" w="med" len="med"/>
                    </a:lnB>
                    <a:solidFill>
                      <a:srgbClr val="FFFFFF"/>
                    </a:solidFill>
                  </a:tcPr>
                </a:tc>
                <a:tc hMerge="1">
                  <a:txBody>
                    <a:bodyPr/>
                    <a:lstStyle/>
                    <a:p>
                      <a:endParaRPr lang="zh-CN" altLang="en-US" dirty="0"/>
                    </a:p>
                  </a:txBody>
                  <a:tcPr>
                    <a:lnL w="0"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c hMerge="1">
                  <a:txBody>
                    <a:bodyPr/>
                    <a:lstStyle/>
                    <a:p>
                      <a:endParaRPr lang="zh-CN" altLang="en-US" dirty="0"/>
                    </a:p>
                  </a:txBody>
                  <a:tcPr>
                    <a:lnL w="0" cap="flat" cmpd="sng" algn="ctr">
                      <a:solidFill>
                        <a:srgbClr val="000080"/>
                      </a:solidFill>
                      <a:prstDash val="solid"/>
                      <a:round/>
                      <a:headEnd type="none" w="med" len="med"/>
                      <a:tailEnd type="none" w="med" len="med"/>
                    </a:lnL>
                    <a:lnR w="2" cmpd="sng">
                      <a:solidFill>
                        <a:srgbClr val="000080"/>
                      </a:solidFill>
                      <a:prstDash val="soli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r h="499872">
                <a:tc>
                  <a:txBody>
                    <a:bodyPr/>
                    <a:lstStyle/>
                    <a:p>
                      <a:pPr algn="ctr"/>
                      <a:r>
                        <a:rPr lang="en-US" altLang="zh-CN" sz="1403" b="1" dirty="0" smtClean="0">
                          <a:solidFill>
                            <a:srgbClr val="000099"/>
                          </a:solidFill>
                          <a:latin typeface="Segoe UI" pitchFamily="18" charset="0"/>
                          <a:cs typeface="Segoe UI" pitchFamily="18" charset="0"/>
                        </a:rPr>
                        <a:t>介面瓷粉</a:t>
                      </a:r>
                      <a:endParaRPr lang="zh-CN" altLang="en-US" sz="1403" b="1" dirty="0" smtClean="0">
                        <a:solidFill>
                          <a:srgbClr val="000099"/>
                        </a:solidFill>
                        <a:latin typeface="Segoe UI" pitchFamily="18" charset="0"/>
                        <a:cs typeface="Segoe UI" pitchFamily="18" charset="0"/>
                      </a:endParaRPr>
                    </a:p>
                  </a:txBody>
                  <a:tcPr>
                    <a:lnL w="0"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mpd="sng">
                      <a:solidFill>
                        <a:srgbClr val="000080"/>
                      </a:solidFill>
                      <a:prstDash val="solid"/>
                    </a:lnB>
                    <a:solidFill>
                      <a:srgbClr val="FFFFFF"/>
                    </a:solidFill>
                  </a:tcPr>
                </a:tc>
                <a:tc>
                  <a:txBody>
                    <a:bodyPr/>
                    <a:lstStyle/>
                    <a:p>
                      <a:pPr algn="ctr"/>
                      <a:r>
                        <a:rPr lang="en-US" altLang="zh-CN" sz="1403" b="1" dirty="0" smtClean="0">
                          <a:solidFill>
                            <a:srgbClr val="000099"/>
                          </a:solidFill>
                          <a:latin typeface="Segoe UI" pitchFamily="18" charset="0"/>
                          <a:cs typeface="Segoe UI" pitchFamily="18" charset="0"/>
                        </a:rPr>
                        <a:t>化成鋁箔</a:t>
                      </a:r>
                      <a:endParaRPr lang="zh-CN" altLang="en-US" sz="1403" b="1" dirty="0" smtClean="0">
                        <a:solidFill>
                          <a:srgbClr val="000099"/>
                        </a:solidFill>
                        <a:latin typeface="Segoe UI" pitchFamily="18" charset="0"/>
                        <a:cs typeface="Segoe UI" pitchFamily="18" charset="0"/>
                      </a:endParaRPr>
                    </a:p>
                  </a:txBody>
                  <a:tcPr>
                    <a:lnL w="2"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c>
                  <a:txBody>
                    <a:bodyPr/>
                    <a:lstStyle/>
                    <a:p>
                      <a:pPr algn="ctr"/>
                      <a:r>
                        <a:rPr lang="en-US" altLang="zh-CN" sz="1403" b="1" dirty="0" smtClean="0">
                          <a:solidFill>
                            <a:srgbClr val="000099"/>
                          </a:solidFill>
                          <a:latin typeface="Segoe UI" pitchFamily="18" charset="0"/>
                          <a:cs typeface="Segoe UI" pitchFamily="18" charset="0"/>
                        </a:rPr>
                        <a:t>電蝕</a:t>
                      </a:r>
                      <a:endParaRPr lang="zh-CN" altLang="en-US" sz="1403" b="1" dirty="0" smtClean="0">
                        <a:solidFill>
                          <a:srgbClr val="000099"/>
                        </a:solidFill>
                        <a:latin typeface="Segoe UI" pitchFamily="18" charset="0"/>
                        <a:cs typeface="Segoe UI" pitchFamily="18" charset="0"/>
                      </a:endParaRPr>
                    </a:p>
                  </a:txBody>
                  <a:tcPr>
                    <a:lnL w="2"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bl>
          </a:graphicData>
        </a:graphic>
      </p:graphicFrame>
      <p:graphicFrame>
        <p:nvGraphicFramePr>
          <p:cNvPr id="5" name="表格 4"/>
          <p:cNvGraphicFramePr>
            <a:graphicFrameLocks noGrp="1"/>
          </p:cNvGraphicFramePr>
          <p:nvPr/>
        </p:nvGraphicFramePr>
        <p:xfrm>
          <a:off x="7501890" y="1323594"/>
          <a:ext cx="1427987" cy="1038098"/>
        </p:xfrm>
        <a:graphic>
          <a:graphicData uri="http://schemas.openxmlformats.org/drawingml/2006/table">
            <a:tbl>
              <a:tblPr/>
              <a:tblGrid>
                <a:gridCol w="643128"/>
                <a:gridCol w="784859"/>
              </a:tblGrid>
              <a:tr h="284988">
                <a:tc gridSpan="2">
                  <a:txBody>
                    <a:bodyPr/>
                    <a:lstStyle/>
                    <a:p>
                      <a:pPr algn="l"/>
                      <a:r>
                        <a:rPr lang="en-US" altLang="zh-CN" sz="1403" b="1" dirty="0" smtClean="0">
                          <a:solidFill>
                            <a:srgbClr val="000099"/>
                          </a:solidFill>
                          <a:latin typeface="Segoe UI" pitchFamily="18" charset="0"/>
                          <a:cs typeface="Segoe UI" pitchFamily="18" charset="0"/>
                        </a:rPr>
                        <a:t>Inductor Material</a:t>
                      </a:r>
                      <a:endParaRPr lang="zh-CN" altLang="en-US" sz="1403" b="1" dirty="0" smtClean="0">
                        <a:solidFill>
                          <a:srgbClr val="000099"/>
                        </a:solidFill>
                        <a:latin typeface="Segoe UI" pitchFamily="18" charset="0"/>
                        <a:cs typeface="Segoe UI" pitchFamily="18" charset="0"/>
                      </a:endParaRPr>
                    </a:p>
                  </a:txBody>
                  <a:tcPr>
                    <a:lnL w="0" cmpd="sng">
                      <a:solidFill>
                        <a:srgbClr val="000080"/>
                      </a:solidFill>
                      <a:prstDash val="solid"/>
                    </a:lnL>
                    <a:lnR w="2" cap="flat" cmpd="sng" algn="ctr">
                      <a:solidFill>
                        <a:srgbClr val="000080"/>
                      </a:solidFill>
                      <a:prstDash val="solid"/>
                      <a:round/>
                      <a:headEnd type="none" w="med" len="med"/>
                      <a:tailEnd type="none" w="med" len="med"/>
                    </a:lnR>
                    <a:lnT w="2" cmpd="sng">
                      <a:solidFill>
                        <a:srgbClr val="000080"/>
                      </a:solidFill>
                      <a:prstDash val="solid"/>
                    </a:lnT>
                    <a:lnB w="2" cap="flat" cmpd="sng" algn="ctr">
                      <a:solidFill>
                        <a:srgbClr val="000080"/>
                      </a:solidFill>
                      <a:prstDash val="solid"/>
                      <a:round/>
                      <a:headEnd type="none" w="med" len="med"/>
                      <a:tailEnd type="none" w="med" len="med"/>
                    </a:lnB>
                    <a:solidFill>
                      <a:srgbClr val="FFFFFF"/>
                    </a:solidFill>
                  </a:tcPr>
                </a:tc>
                <a:tc hMerge="1">
                  <a:txBody>
                    <a:bodyPr/>
                    <a:lstStyle/>
                    <a:p>
                      <a:endParaRPr lang="zh-CN" altLang="en-US" dirty="0"/>
                    </a:p>
                  </a:txBody>
                  <a:tcPr>
                    <a:lnL w="0" cap="flat" cmpd="sng" algn="ctr">
                      <a:solidFill>
                        <a:srgbClr val="000080"/>
                      </a:solidFill>
                      <a:prstDash val="solid"/>
                      <a:round/>
                      <a:headEnd type="none" w="med" len="med"/>
                      <a:tailEnd type="none" w="med" len="med"/>
                    </a:lnL>
                    <a:lnR w="2" cmpd="sng">
                      <a:solidFill>
                        <a:srgbClr val="000080"/>
                      </a:solidFill>
                      <a:prstDash val="soli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r h="499872">
                <a:tc>
                  <a:txBody>
                    <a:bodyPr/>
                    <a:lstStyle/>
                    <a:p>
                      <a:pPr algn="ctr"/>
                      <a:r>
                        <a:rPr lang="en-US" altLang="zh-CN" sz="1403" b="1" dirty="0" smtClean="0">
                          <a:solidFill>
                            <a:srgbClr val="000099"/>
                          </a:solidFill>
                          <a:latin typeface="Segoe UI" pitchFamily="18" charset="0"/>
                          <a:cs typeface="Segoe UI" pitchFamily="18" charset="0"/>
                        </a:rPr>
                        <a:t>鐵氧體</a:t>
                      </a:r>
                      <a:endParaRPr lang="zh-CN" altLang="en-US" sz="1403" b="1" dirty="0" smtClean="0">
                        <a:solidFill>
                          <a:srgbClr val="000099"/>
                        </a:solidFill>
                        <a:latin typeface="Segoe UI" pitchFamily="18" charset="0"/>
                        <a:cs typeface="Segoe UI" pitchFamily="18" charset="0"/>
                      </a:endParaRPr>
                    </a:p>
                  </a:txBody>
                  <a:tcPr>
                    <a:lnL w="0"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mpd="sng">
                      <a:solidFill>
                        <a:srgbClr val="000080"/>
                      </a:solidFill>
                      <a:prstDash val="solid"/>
                    </a:lnB>
                    <a:solidFill>
                      <a:srgbClr val="FFFFFF"/>
                    </a:solidFill>
                  </a:tcPr>
                </a:tc>
                <a:tc>
                  <a:txBody>
                    <a:bodyPr/>
                    <a:lstStyle/>
                    <a:p>
                      <a:pPr algn="ctr"/>
                      <a:r>
                        <a:rPr lang="en-US" altLang="zh-CN" sz="1403" b="1" dirty="0" smtClean="0">
                          <a:solidFill>
                            <a:srgbClr val="000099"/>
                          </a:solidFill>
                          <a:latin typeface="Segoe UI" pitchFamily="18" charset="0"/>
                          <a:cs typeface="Segoe UI" pitchFamily="18" charset="0"/>
                        </a:rPr>
                        <a:t>導電漿墨</a:t>
                      </a:r>
                      <a:endParaRPr lang="zh-CN" altLang="en-US" sz="1403" b="1" dirty="0" smtClean="0">
                        <a:solidFill>
                          <a:srgbClr val="000099"/>
                        </a:solidFill>
                        <a:latin typeface="Segoe UI" pitchFamily="18" charset="0"/>
                        <a:cs typeface="Segoe UI" pitchFamily="18" charset="0"/>
                      </a:endParaRPr>
                    </a:p>
                  </a:txBody>
                  <a:tcPr>
                    <a:lnL w="2" cap="flat" cmpd="sng" algn="ctr">
                      <a:solidFill>
                        <a:srgbClr val="000080"/>
                      </a:solidFill>
                      <a:prstDash val="solid"/>
                      <a:round/>
                      <a:headEnd type="none" w="med" len="med"/>
                      <a:tailEnd type="none" w="med" len="med"/>
                    </a:lnL>
                    <a:lnR w="2" cap="flat" cmpd="sng" algn="ctr">
                      <a:solidFill>
                        <a:srgbClr val="000080"/>
                      </a:solidFill>
                      <a:prstDash val="solid"/>
                      <a:round/>
                      <a:headEnd type="none" w="med" len="med"/>
                      <a:tailEnd type="none" w="med" len="med"/>
                    </a:lnR>
                    <a:lnT w="2" cap="flat" cmpd="sng" algn="ctr">
                      <a:solidFill>
                        <a:srgbClr val="000080"/>
                      </a:solidFill>
                      <a:prstDash val="solid"/>
                      <a:round/>
                      <a:headEnd type="none" w="med" len="med"/>
                      <a:tailEnd type="none" w="med" len="med"/>
                    </a:lnT>
                    <a:lnB w="2" cap="flat" cmpd="sng" algn="ctr">
                      <a:solidFill>
                        <a:srgbClr val="000080"/>
                      </a:solidFill>
                      <a:prstDash val="solid"/>
                      <a:round/>
                      <a:headEnd type="none" w="med" len="med"/>
                      <a:tailEnd type="none" w="med" len="med"/>
                    </a:lnB>
                    <a:solidFill>
                      <a:srgbClr val="FFFFFF"/>
                    </a:solidFill>
                  </a:tcPr>
                </a:tc>
              </a:tr>
            </a:tbl>
          </a:graphicData>
        </a:graphic>
      </p:graphicFrame>
      <p:sp>
        <p:nvSpPr>
          <p:cNvPr id="2" name="TextBox 1"/>
          <p:cNvSpPr txBox="1"/>
          <p:nvPr/>
        </p:nvSpPr>
        <p:spPr>
          <a:xfrm>
            <a:off x="5245100" y="3975100"/>
            <a:ext cx="355600" cy="203200"/>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電容</a:t>
            </a:r>
          </a:p>
        </p:txBody>
      </p:sp>
      <p:sp>
        <p:nvSpPr>
          <p:cNvPr id="6" name="TextBox 1"/>
          <p:cNvSpPr txBox="1"/>
          <p:nvPr/>
        </p:nvSpPr>
        <p:spPr>
          <a:xfrm>
            <a:off x="6680200" y="3975100"/>
            <a:ext cx="355600" cy="203200"/>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電容</a:t>
            </a:r>
          </a:p>
        </p:txBody>
      </p:sp>
      <p:sp>
        <p:nvSpPr>
          <p:cNvPr id="7" name="TextBox 1"/>
          <p:cNvSpPr txBox="1"/>
          <p:nvPr/>
        </p:nvSpPr>
        <p:spPr>
          <a:xfrm>
            <a:off x="546100" y="596900"/>
            <a:ext cx="8508035"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Component</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Passive</a:t>
            </a:r>
            <a:r>
              <a:rPr lang="en-US" altLang="zh-CN" sz="3602" b="1" dirty="0" smtClean="0">
                <a:solidFill>
                  <a:srgbClr val="5D94BA"/>
                </a:solidFill>
                <a:latin typeface="Times New Roman" pitchFamily="18" charset="0"/>
                <a:cs typeface="Times New Roman" pitchFamily="18" charset="0"/>
              </a:rPr>
              <a:t>)</a:t>
            </a:r>
          </a:p>
        </p:txBody>
      </p:sp>
      <p:sp>
        <p:nvSpPr>
          <p:cNvPr id="8" name="TextBox 1"/>
          <p:cNvSpPr txBox="1"/>
          <p:nvPr/>
        </p:nvSpPr>
        <p:spPr>
          <a:xfrm>
            <a:off x="304800" y="1778000"/>
            <a:ext cx="190500" cy="8382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上</a:t>
            </a:r>
          </a:p>
          <a:p>
            <a:pPr>
              <a:lnSpc>
                <a:spcPts val="1500"/>
              </a:lnSpc>
              <a:tabLst/>
            </a:pPr>
            <a:r>
              <a:rPr lang="en-US" altLang="zh-CN" sz="1596" b="1" dirty="0" smtClean="0">
                <a:solidFill>
                  <a:srgbClr val="000099"/>
                </a:solidFill>
                <a:latin typeface="Segoe UI" pitchFamily="18" charset="0"/>
                <a:cs typeface="Segoe UI" pitchFamily="18" charset="0"/>
              </a:rPr>
              <a:t>游</a:t>
            </a:r>
          </a:p>
          <a:p>
            <a:pPr>
              <a:lnSpc>
                <a:spcPts val="1500"/>
              </a:lnSpc>
              <a:tabLst/>
            </a:pPr>
            <a:r>
              <a:rPr lang="en-US" altLang="zh-CN" sz="1596" b="1" dirty="0" smtClean="0">
                <a:solidFill>
                  <a:srgbClr val="000099"/>
                </a:solidFill>
                <a:latin typeface="Segoe UI" pitchFamily="18" charset="0"/>
                <a:cs typeface="Segoe UI" pitchFamily="18" charset="0"/>
              </a:rPr>
              <a:t>材</a:t>
            </a:r>
          </a:p>
          <a:p>
            <a:pPr>
              <a:lnSpc>
                <a:spcPts val="1500"/>
              </a:lnSpc>
              <a:tabLst/>
            </a:pPr>
            <a:r>
              <a:rPr lang="en-US" altLang="zh-CN" sz="1596" b="1" dirty="0" smtClean="0">
                <a:solidFill>
                  <a:srgbClr val="000099"/>
                </a:solidFill>
                <a:latin typeface="Segoe UI" pitchFamily="18" charset="0"/>
                <a:cs typeface="Segoe UI" pitchFamily="18" charset="0"/>
              </a:rPr>
              <a:t>料</a:t>
            </a:r>
          </a:p>
        </p:txBody>
      </p:sp>
      <p:sp>
        <p:nvSpPr>
          <p:cNvPr id="9" name="TextBox 1"/>
          <p:cNvSpPr txBox="1"/>
          <p:nvPr/>
        </p:nvSpPr>
        <p:spPr>
          <a:xfrm>
            <a:off x="304800" y="3517900"/>
            <a:ext cx="190500" cy="1244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被</a:t>
            </a:r>
          </a:p>
          <a:p>
            <a:pPr>
              <a:lnSpc>
                <a:spcPts val="1500"/>
              </a:lnSpc>
              <a:tabLst/>
            </a:pPr>
            <a:r>
              <a:rPr lang="en-US" altLang="zh-CN" sz="1596" b="1" dirty="0" smtClean="0">
                <a:solidFill>
                  <a:srgbClr val="000099"/>
                </a:solidFill>
                <a:latin typeface="Segoe UI" pitchFamily="18" charset="0"/>
                <a:cs typeface="Segoe UI" pitchFamily="18" charset="0"/>
              </a:rPr>
              <a:t>動</a:t>
            </a:r>
          </a:p>
          <a:p>
            <a:pPr>
              <a:lnSpc>
                <a:spcPts val="1500"/>
              </a:lnSpc>
              <a:tabLst/>
            </a:pPr>
            <a:r>
              <a:rPr lang="en-US" altLang="zh-CN" sz="1596" b="1" dirty="0" smtClean="0">
                <a:solidFill>
                  <a:srgbClr val="000099"/>
                </a:solidFill>
                <a:latin typeface="Segoe UI" pitchFamily="18" charset="0"/>
                <a:cs typeface="Segoe UI" pitchFamily="18" charset="0"/>
              </a:rPr>
              <a:t>元</a:t>
            </a:r>
          </a:p>
          <a:p>
            <a:pPr>
              <a:lnSpc>
                <a:spcPts val="1500"/>
              </a:lnSpc>
              <a:tabLst/>
            </a:pPr>
            <a:r>
              <a:rPr lang="en-US" altLang="zh-CN" sz="1596" b="1" dirty="0" smtClean="0">
                <a:solidFill>
                  <a:srgbClr val="000099"/>
                </a:solidFill>
                <a:latin typeface="Segoe UI" pitchFamily="18" charset="0"/>
                <a:cs typeface="Segoe UI" pitchFamily="18" charset="0"/>
              </a:rPr>
              <a:t>件</a:t>
            </a:r>
          </a:p>
          <a:p>
            <a:pPr>
              <a:lnSpc>
                <a:spcPts val="1500"/>
              </a:lnSpc>
              <a:tabLst/>
            </a:pPr>
            <a:r>
              <a:rPr lang="en-US" altLang="zh-CN" sz="1596" b="1" dirty="0" smtClean="0">
                <a:solidFill>
                  <a:srgbClr val="000099"/>
                </a:solidFill>
                <a:latin typeface="Segoe UI" pitchFamily="18" charset="0"/>
                <a:cs typeface="Segoe UI" pitchFamily="18" charset="0"/>
              </a:rPr>
              <a:t>製</a:t>
            </a:r>
          </a:p>
          <a:p>
            <a:pPr>
              <a:lnSpc>
                <a:spcPts val="1500"/>
              </a:lnSpc>
              <a:tabLst/>
            </a:pPr>
            <a:r>
              <a:rPr lang="en-US" altLang="zh-CN" sz="1596" b="1" dirty="0" smtClean="0">
                <a:solidFill>
                  <a:srgbClr val="000099"/>
                </a:solidFill>
                <a:latin typeface="Segoe UI" pitchFamily="18" charset="0"/>
                <a:cs typeface="Segoe UI" pitchFamily="18" charset="0"/>
              </a:rPr>
              <a:t>造</a:t>
            </a:r>
          </a:p>
        </p:txBody>
      </p:sp>
      <p:sp>
        <p:nvSpPr>
          <p:cNvPr id="10" name="TextBox 1"/>
          <p:cNvSpPr txBox="1"/>
          <p:nvPr/>
        </p:nvSpPr>
        <p:spPr>
          <a:xfrm>
            <a:off x="304800" y="5283200"/>
            <a:ext cx="190500" cy="8382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下</a:t>
            </a:r>
          </a:p>
          <a:p>
            <a:pPr>
              <a:lnSpc>
                <a:spcPts val="1500"/>
              </a:lnSpc>
              <a:tabLst/>
            </a:pPr>
            <a:r>
              <a:rPr lang="en-US" altLang="zh-CN" sz="1596" b="1" dirty="0" smtClean="0">
                <a:solidFill>
                  <a:srgbClr val="000099"/>
                </a:solidFill>
                <a:latin typeface="Segoe UI" pitchFamily="18" charset="0"/>
                <a:cs typeface="Segoe UI" pitchFamily="18" charset="0"/>
              </a:rPr>
              <a:t>游</a:t>
            </a:r>
          </a:p>
          <a:p>
            <a:pPr>
              <a:lnSpc>
                <a:spcPts val="1500"/>
              </a:lnSpc>
              <a:tabLst/>
            </a:pPr>
            <a:r>
              <a:rPr lang="en-US" altLang="zh-CN" sz="1596" b="1" dirty="0" smtClean="0">
                <a:solidFill>
                  <a:srgbClr val="000099"/>
                </a:solidFill>
                <a:latin typeface="Segoe UI" pitchFamily="18" charset="0"/>
                <a:cs typeface="Segoe UI" pitchFamily="18" charset="0"/>
              </a:rPr>
              <a:t>應</a:t>
            </a:r>
          </a:p>
          <a:p>
            <a:pPr>
              <a:lnSpc>
                <a:spcPts val="1500"/>
              </a:lnSpc>
              <a:tabLst/>
            </a:pPr>
            <a:r>
              <a:rPr lang="en-US" altLang="zh-CN" sz="1596" b="1" dirty="0" smtClean="0">
                <a:solidFill>
                  <a:srgbClr val="000099"/>
                </a:solidFill>
                <a:latin typeface="Segoe UI" pitchFamily="18" charset="0"/>
                <a:cs typeface="Segoe UI" pitchFamily="18" charset="0"/>
              </a:rPr>
              <a:t>用</a:t>
            </a:r>
          </a:p>
        </p:txBody>
      </p:sp>
      <p:sp>
        <p:nvSpPr>
          <p:cNvPr id="11" name="TextBox 1"/>
          <p:cNvSpPr txBox="1"/>
          <p:nvPr/>
        </p:nvSpPr>
        <p:spPr>
          <a:xfrm>
            <a:off x="3136900" y="1612900"/>
            <a:ext cx="751809" cy="456535"/>
          </a:xfrm>
          <a:prstGeom prst="rect">
            <a:avLst/>
          </a:prstGeom>
          <a:noFill/>
        </p:spPr>
        <p:txBody>
          <a:bodyPr wrap="none" lIns="0" tIns="0" rIns="0" rtlCol="0">
            <a:spAutoFit/>
          </a:bodyPr>
          <a:lstStyle/>
          <a:p>
            <a:pPr>
              <a:lnSpc>
                <a:spcPts val="1600"/>
              </a:lnSpc>
              <a:tabLst>
                <a:tab pos="88900" algn="l"/>
              </a:tabLst>
            </a:pPr>
            <a:r>
              <a:rPr lang="en-US" altLang="zh-CN" dirty="0" smtClean="0"/>
              <a:t>	</a:t>
            </a:r>
            <a:r>
              <a:rPr lang="en-US" altLang="zh-CN" sz="1403" b="1" dirty="0" err="1" smtClean="0">
                <a:solidFill>
                  <a:srgbClr val="000099"/>
                </a:solidFill>
                <a:latin typeface="Segoe UI" pitchFamily="18" charset="0"/>
                <a:cs typeface="Segoe UI" pitchFamily="18" charset="0"/>
              </a:rPr>
              <a:t>AlOx</a:t>
            </a:r>
            <a:r>
              <a:rPr lang="en-US" altLang="zh-CN" sz="1403" b="1" dirty="0" smtClean="0">
                <a:solidFill>
                  <a:srgbClr val="000099"/>
                </a:solidFill>
                <a:latin typeface="Segoe UI" pitchFamily="18" charset="0"/>
                <a:cs typeface="Segoe UI" pitchFamily="18" charset="0"/>
              </a:rPr>
              <a:t> </a:t>
            </a:r>
          </a:p>
          <a:p>
            <a:pPr>
              <a:lnSpc>
                <a:spcPts val="1600"/>
              </a:lnSpc>
              <a:tabLst>
                <a:tab pos="88900" algn="l"/>
              </a:tabLst>
            </a:pPr>
            <a:r>
              <a:rPr lang="en-US" altLang="zh-CN" sz="1403" b="1" dirty="0" err="1" smtClean="0">
                <a:solidFill>
                  <a:srgbClr val="000099"/>
                </a:solidFill>
                <a:latin typeface="Segoe UI" pitchFamily="18" charset="0"/>
                <a:cs typeface="Segoe UI" pitchFamily="18" charset="0"/>
              </a:rPr>
              <a:t>Ceramtic</a:t>
            </a:r>
            <a:endParaRPr lang="en-US" altLang="zh-CN" sz="1403" b="1" dirty="0" smtClean="0">
              <a:solidFill>
                <a:srgbClr val="000099"/>
              </a:solidFill>
              <a:latin typeface="Segoe UI" pitchFamily="18" charset="0"/>
              <a:cs typeface="Segoe UI" pitchFamily="18" charset="0"/>
            </a:endParaRPr>
          </a:p>
        </p:txBody>
      </p:sp>
      <p:sp>
        <p:nvSpPr>
          <p:cNvPr id="12" name="TextBox 1"/>
          <p:cNvSpPr txBox="1"/>
          <p:nvPr/>
        </p:nvSpPr>
        <p:spPr>
          <a:xfrm>
            <a:off x="2006600" y="5588000"/>
            <a:ext cx="10033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電腦及週邊</a:t>
            </a:r>
          </a:p>
        </p:txBody>
      </p:sp>
      <p:sp>
        <p:nvSpPr>
          <p:cNvPr id="13" name="TextBox 1"/>
          <p:cNvSpPr txBox="1"/>
          <p:nvPr/>
        </p:nvSpPr>
        <p:spPr>
          <a:xfrm>
            <a:off x="3403600" y="55880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行動電話</a:t>
            </a:r>
          </a:p>
        </p:txBody>
      </p:sp>
      <p:sp>
        <p:nvSpPr>
          <p:cNvPr id="14" name="TextBox 1"/>
          <p:cNvSpPr txBox="1"/>
          <p:nvPr/>
        </p:nvSpPr>
        <p:spPr>
          <a:xfrm>
            <a:off x="4521200" y="56007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數位電視</a:t>
            </a:r>
          </a:p>
        </p:txBody>
      </p:sp>
      <p:sp>
        <p:nvSpPr>
          <p:cNvPr id="15" name="TextBox 1"/>
          <p:cNvSpPr txBox="1"/>
          <p:nvPr/>
        </p:nvSpPr>
        <p:spPr>
          <a:xfrm>
            <a:off x="5715000" y="55880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數位相機</a:t>
            </a:r>
          </a:p>
        </p:txBody>
      </p:sp>
      <p:sp>
        <p:nvSpPr>
          <p:cNvPr id="16" name="TextBox 1"/>
          <p:cNvSpPr txBox="1"/>
          <p:nvPr/>
        </p:nvSpPr>
        <p:spPr>
          <a:xfrm>
            <a:off x="6845300" y="5588000"/>
            <a:ext cx="14097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其他消費性電子</a:t>
            </a:r>
          </a:p>
        </p:txBody>
      </p:sp>
      <p:sp>
        <p:nvSpPr>
          <p:cNvPr id="17" name="TextBox 1"/>
          <p:cNvSpPr txBox="1"/>
          <p:nvPr/>
        </p:nvSpPr>
        <p:spPr>
          <a:xfrm>
            <a:off x="4089400" y="2717800"/>
            <a:ext cx="4572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致嘉</a:t>
            </a:r>
            <a:r>
              <a:rPr lang="en-US" altLang="zh-CN" sz="1200" dirty="0" smtClean="0">
                <a:solidFill>
                  <a:srgbClr val="000000"/>
                </a:solidFill>
                <a:latin typeface="Times New Roman" pitchFamily="18" charset="0"/>
                <a:cs typeface="Times New Roman" pitchFamily="18" charset="0"/>
              </a:rPr>
              <a:t>…</a:t>
            </a:r>
          </a:p>
        </p:txBody>
      </p:sp>
      <p:sp>
        <p:nvSpPr>
          <p:cNvPr id="18" name="TextBox 1"/>
          <p:cNvSpPr txBox="1"/>
          <p:nvPr/>
        </p:nvSpPr>
        <p:spPr>
          <a:xfrm>
            <a:off x="3962400" y="1739900"/>
            <a:ext cx="953659" cy="982320"/>
          </a:xfrm>
          <a:prstGeom prst="rect">
            <a:avLst/>
          </a:prstGeom>
          <a:noFill/>
        </p:spPr>
        <p:txBody>
          <a:bodyPr wrap="none" lIns="0" tIns="0" rIns="0" rtlCol="0">
            <a:spAutoFit/>
          </a:bodyPr>
          <a:lstStyle/>
          <a:p>
            <a:pPr>
              <a:lnSpc>
                <a:spcPts val="1600"/>
              </a:lnSpc>
              <a:tabLst>
                <a:tab pos="127000" algn="l"/>
              </a:tabLst>
            </a:pPr>
            <a:r>
              <a:rPr lang="en-US" altLang="zh-CN" sz="1403" b="1" dirty="0" smtClean="0">
                <a:solidFill>
                  <a:srgbClr val="000099"/>
                </a:solidFill>
                <a:latin typeface="Segoe UI" pitchFamily="18" charset="0"/>
                <a:cs typeface="Segoe UI" pitchFamily="18" charset="0"/>
              </a:rPr>
              <a:t>Conductive</a:t>
            </a:r>
          </a:p>
          <a:p>
            <a:pPr>
              <a:lnSpc>
                <a:spcPts val="1600"/>
              </a:lnSpc>
              <a:tabLst>
                <a:tab pos="127000" algn="l"/>
              </a:tabLst>
            </a:pPr>
            <a:r>
              <a:rPr lang="en-US" altLang="zh-CN" sz="1403" b="1" dirty="0" smtClean="0">
                <a:solidFill>
                  <a:srgbClr val="000099"/>
                </a:solidFill>
                <a:latin typeface="Segoe UI" pitchFamily="18" charset="0"/>
                <a:cs typeface="Segoe UI" pitchFamily="18" charset="0"/>
              </a:rPr>
              <a:t>Ink</a:t>
            </a:r>
          </a:p>
          <a:p>
            <a:pPr>
              <a:lnSpc>
                <a:spcPts val="1000"/>
              </a:lnSpc>
            </a:pPr>
            <a:endParaRPr lang="en-US" altLang="zh-CN" dirty="0" smtClean="0"/>
          </a:p>
          <a:p>
            <a:pPr>
              <a:lnSpc>
                <a:spcPts val="1000"/>
              </a:lnSpc>
            </a:pPr>
            <a:endParaRPr lang="en-US" altLang="zh-CN" dirty="0" smtClean="0"/>
          </a:p>
          <a:p>
            <a:pPr>
              <a:lnSpc>
                <a:spcPts val="2100"/>
              </a:lnSpc>
              <a:tabLst>
                <a:tab pos="127000" algn="l"/>
              </a:tabLst>
            </a:pPr>
            <a:r>
              <a:rPr lang="en-US" altLang="zh-CN" sz="1200" dirty="0" err="1" smtClean="0">
                <a:solidFill>
                  <a:srgbClr val="000000"/>
                </a:solidFill>
                <a:latin typeface="Segoe UI" pitchFamily="18" charset="0"/>
                <a:cs typeface="Segoe UI" pitchFamily="18" charset="0"/>
              </a:rPr>
              <a:t>九豪、艾華</a:t>
            </a:r>
            <a:r>
              <a:rPr lang="en-US" altLang="zh-CN" sz="1200" dirty="0" smtClean="0">
                <a:solidFill>
                  <a:srgbClr val="000000"/>
                </a:solidFill>
                <a:latin typeface="Segoe UI" pitchFamily="18" charset="0"/>
                <a:cs typeface="Segoe UI" pitchFamily="18" charset="0"/>
              </a:rPr>
              <a:t>、</a:t>
            </a:r>
          </a:p>
        </p:txBody>
      </p:sp>
      <p:sp>
        <p:nvSpPr>
          <p:cNvPr id="19" name="TextBox 1"/>
          <p:cNvSpPr txBox="1"/>
          <p:nvPr/>
        </p:nvSpPr>
        <p:spPr>
          <a:xfrm>
            <a:off x="3203848" y="1340768"/>
            <a:ext cx="1427891" cy="251351"/>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Resistor Material</a:t>
            </a:r>
          </a:p>
        </p:txBody>
      </p:sp>
      <p:sp>
        <p:nvSpPr>
          <p:cNvPr id="20" name="TextBox 1"/>
          <p:cNvSpPr txBox="1"/>
          <p:nvPr/>
        </p:nvSpPr>
        <p:spPr>
          <a:xfrm>
            <a:off x="1104900" y="1701800"/>
            <a:ext cx="807209" cy="456535"/>
          </a:xfrm>
          <a:prstGeom prst="rect">
            <a:avLst/>
          </a:prstGeom>
          <a:noFill/>
        </p:spPr>
        <p:txBody>
          <a:bodyPr wrap="none" lIns="0" tIns="0" rIns="0" rtlCol="0">
            <a:spAutoFit/>
          </a:bodyPr>
          <a:lstStyle/>
          <a:p>
            <a:pPr>
              <a:lnSpc>
                <a:spcPts val="1600"/>
              </a:lnSpc>
              <a:tabLst/>
            </a:pPr>
            <a:r>
              <a:rPr lang="en-US" altLang="zh-CN" sz="1403" b="1" dirty="0" smtClean="0">
                <a:solidFill>
                  <a:srgbClr val="000099"/>
                </a:solidFill>
                <a:latin typeface="Segoe UI" pitchFamily="18" charset="0"/>
                <a:cs typeface="Segoe UI" pitchFamily="18" charset="0"/>
              </a:rPr>
              <a:t>Quartz</a:t>
            </a:r>
          </a:p>
          <a:p>
            <a:pPr>
              <a:lnSpc>
                <a:spcPts val="1600"/>
              </a:lnSpc>
              <a:tabLst/>
            </a:pPr>
            <a:r>
              <a:rPr lang="en-US" altLang="zh-CN" sz="1403" b="1" dirty="0" smtClean="0">
                <a:solidFill>
                  <a:srgbClr val="000099"/>
                </a:solidFill>
                <a:latin typeface="Segoe UI" pitchFamily="18" charset="0"/>
                <a:cs typeface="Segoe UI" pitchFamily="18" charset="0"/>
              </a:rPr>
              <a:t>Substrate</a:t>
            </a:r>
          </a:p>
        </p:txBody>
      </p:sp>
      <p:sp>
        <p:nvSpPr>
          <p:cNvPr id="21" name="TextBox 1"/>
          <p:cNvSpPr txBox="1"/>
          <p:nvPr/>
        </p:nvSpPr>
        <p:spPr>
          <a:xfrm>
            <a:off x="1117600" y="1308100"/>
            <a:ext cx="1680140" cy="276999"/>
          </a:xfrm>
          <a:prstGeom prst="rect">
            <a:avLst/>
          </a:prstGeom>
          <a:noFill/>
        </p:spPr>
        <p:txBody>
          <a:bodyPr wrap="none" lIns="0" tIns="0" rIns="0" rtlCol="0">
            <a:spAutoFit/>
          </a:bodyPr>
          <a:lstStyle/>
          <a:p>
            <a:pPr>
              <a:lnSpc>
                <a:spcPts val="1800"/>
              </a:lnSpc>
              <a:tabLst/>
            </a:pPr>
            <a:r>
              <a:rPr lang="en-US" altLang="zh-CN" sz="1403" b="1" dirty="0" smtClean="0">
                <a:solidFill>
                  <a:srgbClr val="000099"/>
                </a:solidFill>
                <a:latin typeface="Segoe UI" pitchFamily="18" charset="0"/>
                <a:cs typeface="Segoe UI" pitchFamily="18" charset="0"/>
              </a:rPr>
              <a:t>Filter</a:t>
            </a:r>
            <a:r>
              <a:rPr lang="en-US" altLang="zh-CN" sz="1403" b="1" dirty="0" smtClean="0">
                <a:solidFill>
                  <a:srgbClr val="000099"/>
                </a:solidFill>
                <a:latin typeface="Times New Roman" pitchFamily="18" charset="0"/>
                <a:cs typeface="Times New Roman" pitchFamily="18" charset="0"/>
              </a:rPr>
              <a:t>/</a:t>
            </a:r>
            <a:r>
              <a:rPr lang="en-US" altLang="zh-CN" sz="1403" b="1" dirty="0" err="1" smtClean="0">
                <a:solidFill>
                  <a:srgbClr val="000099"/>
                </a:solidFill>
                <a:latin typeface="Segoe UI" pitchFamily="18" charset="0"/>
                <a:cs typeface="Segoe UI" pitchFamily="18" charset="0"/>
              </a:rPr>
              <a:t>Oscil;ator</a:t>
            </a:r>
            <a:r>
              <a:rPr lang="en-US" altLang="zh-CN" sz="1403" b="1" dirty="0" smtClean="0">
                <a:solidFill>
                  <a:srgbClr val="000099"/>
                </a:solidFill>
                <a:latin typeface="Segoe UI" pitchFamily="18" charset="0"/>
                <a:cs typeface="Segoe UI" pitchFamily="18" charset="0"/>
              </a:rPr>
              <a:t> </a:t>
            </a:r>
            <a:r>
              <a:rPr lang="en-US" altLang="zh-CN" sz="1403" b="1" dirty="0" err="1" smtClean="0">
                <a:solidFill>
                  <a:srgbClr val="000099"/>
                </a:solidFill>
                <a:latin typeface="Segoe UI" pitchFamily="18" charset="0"/>
                <a:cs typeface="Segoe UI" pitchFamily="18" charset="0"/>
              </a:rPr>
              <a:t>Mtl</a:t>
            </a:r>
            <a:r>
              <a:rPr lang="en-US" altLang="zh-CN" sz="1403" b="1" dirty="0" smtClean="0">
                <a:solidFill>
                  <a:srgbClr val="000099"/>
                </a:solidFill>
                <a:latin typeface="Segoe UI" pitchFamily="18" charset="0"/>
                <a:cs typeface="Segoe UI" pitchFamily="18" charset="0"/>
              </a:rPr>
              <a:t>.</a:t>
            </a:r>
          </a:p>
        </p:txBody>
      </p:sp>
      <p:sp>
        <p:nvSpPr>
          <p:cNvPr id="22" name="TextBox 1"/>
          <p:cNvSpPr txBox="1"/>
          <p:nvPr/>
        </p:nvSpPr>
        <p:spPr>
          <a:xfrm>
            <a:off x="3162300" y="3441700"/>
            <a:ext cx="1846659" cy="1431161"/>
          </a:xfrm>
          <a:prstGeom prst="rect">
            <a:avLst/>
          </a:prstGeom>
          <a:noFill/>
        </p:spPr>
        <p:txBody>
          <a:bodyPr wrap="none" lIns="0" tIns="0" rIns="0" rtlCol="0">
            <a:spAutoFit/>
          </a:bodyPr>
          <a:lstStyle/>
          <a:p>
            <a:pPr>
              <a:lnSpc>
                <a:spcPts val="1600"/>
              </a:lnSpc>
              <a:tabLst>
                <a:tab pos="63500" algn="l"/>
                <a:tab pos="127000" algn="l"/>
                <a:tab pos="685800" algn="l"/>
              </a:tabLst>
            </a:pPr>
            <a:r>
              <a:rPr lang="en-US" altLang="zh-CN" dirty="0" smtClean="0"/>
              <a:t>			</a:t>
            </a:r>
            <a:r>
              <a:rPr lang="en-US" altLang="zh-CN" sz="1406" b="1" dirty="0" smtClean="0">
                <a:solidFill>
                  <a:srgbClr val="000099"/>
                </a:solidFill>
                <a:latin typeface="Segoe UI" pitchFamily="18" charset="0"/>
                <a:cs typeface="Segoe UI" pitchFamily="18" charset="0"/>
              </a:rPr>
              <a:t>Resistor</a:t>
            </a:r>
          </a:p>
          <a:p>
            <a:pPr>
              <a:lnSpc>
                <a:spcPts val="1000"/>
              </a:lnSpc>
            </a:pPr>
            <a:endParaRPr lang="en-US" altLang="zh-CN" dirty="0" smtClean="0"/>
          </a:p>
          <a:p>
            <a:pPr>
              <a:lnSpc>
                <a:spcPts val="2000"/>
              </a:lnSpc>
              <a:tabLst>
                <a:tab pos="63500" algn="l"/>
                <a:tab pos="127000" algn="l"/>
                <a:tab pos="685800" algn="l"/>
              </a:tabLst>
            </a:pPr>
            <a:r>
              <a:rPr lang="en-US" altLang="zh-CN" dirty="0" smtClean="0"/>
              <a:t>		</a:t>
            </a:r>
            <a:r>
              <a:rPr lang="en-US" altLang="zh-CN" sz="1403" b="1" dirty="0" smtClean="0">
                <a:solidFill>
                  <a:srgbClr val="000099"/>
                </a:solidFill>
                <a:latin typeface="Segoe UI" pitchFamily="18" charset="0"/>
                <a:cs typeface="Segoe UI" pitchFamily="18" charset="0"/>
              </a:rPr>
              <a:t>晶片</a:t>
            </a:r>
            <a:r>
              <a:rPr lang="en-US" altLang="zh-CN" sz="1403" b="1" dirty="0" smtClean="0">
                <a:solidFill>
                  <a:srgbClr val="000099"/>
                </a:solidFill>
                <a:latin typeface="Times New Roman" pitchFamily="18" charset="0"/>
                <a:cs typeface="Times New Roman" pitchFamily="18" charset="0"/>
              </a:rPr>
              <a:t>/</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可變</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熱敏</a:t>
            </a:r>
          </a:p>
          <a:p>
            <a:pPr>
              <a:lnSpc>
                <a:spcPts val="1500"/>
              </a:lnSpc>
              <a:tabLst>
                <a:tab pos="63500" algn="l"/>
                <a:tab pos="127000" algn="l"/>
                <a:tab pos="685800" algn="l"/>
              </a:tabLst>
            </a:pPr>
            <a:r>
              <a:rPr lang="en-US" altLang="zh-CN" dirty="0" smtClean="0"/>
              <a:t>	</a:t>
            </a:r>
            <a:r>
              <a:rPr lang="en-US" altLang="zh-CN" sz="1403" b="1" dirty="0" smtClean="0">
                <a:solidFill>
                  <a:srgbClr val="000099"/>
                </a:solidFill>
                <a:latin typeface="Segoe UI" pitchFamily="18" charset="0"/>
                <a:cs typeface="Segoe UI" pitchFamily="18" charset="0"/>
              </a:rPr>
              <a:t>非晶片</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電阻</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電阻</a:t>
            </a:r>
          </a:p>
          <a:p>
            <a:pPr>
              <a:lnSpc>
                <a:spcPts val="1000"/>
              </a:lnSpc>
            </a:pPr>
            <a:endParaRPr lang="en-US" altLang="zh-CN" dirty="0" smtClean="0"/>
          </a:p>
          <a:p>
            <a:pPr>
              <a:lnSpc>
                <a:spcPts val="2200"/>
              </a:lnSpc>
              <a:tabLst>
                <a:tab pos="63500" algn="l"/>
                <a:tab pos="127000" algn="l"/>
                <a:tab pos="685800" algn="l"/>
              </a:tabLst>
            </a:pPr>
            <a:r>
              <a:rPr lang="en-US" altLang="zh-CN" sz="1200" dirty="0" smtClean="0">
                <a:solidFill>
                  <a:srgbClr val="000000"/>
                </a:solidFill>
                <a:latin typeface="Segoe UI" pitchFamily="18" charset="0"/>
                <a:cs typeface="Segoe UI" pitchFamily="18" charset="0"/>
              </a:rPr>
              <a:t>佳邦、斐成、國巨、大毅、</a:t>
            </a:r>
          </a:p>
          <a:p>
            <a:pPr>
              <a:lnSpc>
                <a:spcPts val="1500"/>
              </a:lnSpc>
              <a:tabLst>
                <a:tab pos="63500" algn="l"/>
                <a:tab pos="127000" algn="l"/>
                <a:tab pos="685800" algn="l"/>
              </a:tabLst>
            </a:pPr>
            <a:r>
              <a:rPr lang="en-US" altLang="zh-CN" sz="1202" dirty="0" smtClean="0">
                <a:solidFill>
                  <a:srgbClr val="000000"/>
                </a:solidFill>
                <a:latin typeface="Segoe UI" pitchFamily="18" charset="0"/>
                <a:cs typeface="Segoe UI" pitchFamily="18" charset="0"/>
              </a:rPr>
              <a:t>光頡、雷科</a:t>
            </a:r>
            <a:r>
              <a:rPr lang="en-US" altLang="zh-CN" sz="1202" dirty="0" smtClean="0">
                <a:solidFill>
                  <a:srgbClr val="000000"/>
                </a:solidFill>
                <a:latin typeface="Times New Roman" pitchFamily="18" charset="0"/>
                <a:cs typeface="Times New Roman"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旺詮、興勤</a:t>
            </a:r>
            <a:r>
              <a:rPr lang="en-US" altLang="zh-CN" sz="1200" dirty="0" smtClean="0">
                <a:solidFill>
                  <a:srgbClr val="000000"/>
                </a:solidFill>
                <a:latin typeface="Times New Roman" pitchFamily="18" charset="0"/>
                <a:cs typeface="Times New Roman" pitchFamily="18" charset="0"/>
              </a:rPr>
              <a:t>..</a:t>
            </a:r>
          </a:p>
        </p:txBody>
      </p:sp>
      <p:sp>
        <p:nvSpPr>
          <p:cNvPr id="23" name="TextBox 1"/>
          <p:cNvSpPr txBox="1"/>
          <p:nvPr/>
        </p:nvSpPr>
        <p:spPr>
          <a:xfrm>
            <a:off x="5232400" y="2527300"/>
            <a:ext cx="914400" cy="1778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信昌、立敦、</a:t>
            </a:r>
          </a:p>
        </p:txBody>
      </p:sp>
      <p:sp>
        <p:nvSpPr>
          <p:cNvPr id="24" name="TextBox 1"/>
          <p:cNvSpPr txBox="1"/>
          <p:nvPr/>
        </p:nvSpPr>
        <p:spPr>
          <a:xfrm>
            <a:off x="5232400" y="2717800"/>
            <a:ext cx="4572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展成</a:t>
            </a:r>
            <a:r>
              <a:rPr lang="en-US" altLang="zh-CN" sz="1200" dirty="0" smtClean="0">
                <a:solidFill>
                  <a:srgbClr val="000000"/>
                </a:solidFill>
                <a:latin typeface="Times New Roman" pitchFamily="18" charset="0"/>
                <a:cs typeface="Times New Roman" pitchFamily="18" charset="0"/>
              </a:rPr>
              <a:t>…</a:t>
            </a:r>
          </a:p>
        </p:txBody>
      </p:sp>
      <p:sp>
        <p:nvSpPr>
          <p:cNvPr id="25" name="TextBox 1"/>
          <p:cNvSpPr txBox="1"/>
          <p:nvPr/>
        </p:nvSpPr>
        <p:spPr>
          <a:xfrm>
            <a:off x="5156200" y="3441700"/>
            <a:ext cx="2192908" cy="1469633"/>
          </a:xfrm>
          <a:prstGeom prst="rect">
            <a:avLst/>
          </a:prstGeom>
          <a:noFill/>
        </p:spPr>
        <p:txBody>
          <a:bodyPr wrap="none" lIns="0" tIns="0" rIns="0" rtlCol="0">
            <a:spAutoFit/>
          </a:bodyPr>
          <a:lstStyle/>
          <a:p>
            <a:pPr>
              <a:lnSpc>
                <a:spcPts val="1600"/>
              </a:lnSpc>
              <a:tabLst>
                <a:tab pos="88900" algn="l"/>
                <a:tab pos="723900" algn="l"/>
                <a:tab pos="800100" algn="l"/>
              </a:tabLst>
            </a:pPr>
            <a:r>
              <a:rPr lang="en-US" altLang="zh-CN" dirty="0" smtClean="0"/>
              <a:t>			</a:t>
            </a:r>
            <a:r>
              <a:rPr lang="en-US" altLang="zh-CN" sz="1406" b="1" dirty="0" smtClean="0">
                <a:solidFill>
                  <a:srgbClr val="000099"/>
                </a:solidFill>
                <a:latin typeface="Segoe UI" pitchFamily="18" charset="0"/>
                <a:cs typeface="Segoe UI" pitchFamily="18" charset="0"/>
              </a:rPr>
              <a:t>Capacitor</a:t>
            </a:r>
          </a:p>
          <a:p>
            <a:pPr>
              <a:lnSpc>
                <a:spcPts val="1000"/>
              </a:lnSpc>
            </a:pPr>
            <a:endParaRPr lang="en-US" altLang="zh-CN" dirty="0" smtClean="0"/>
          </a:p>
          <a:p>
            <a:pPr>
              <a:lnSpc>
                <a:spcPts val="1900"/>
              </a:lnSpc>
              <a:tabLst>
                <a:tab pos="88900" algn="l"/>
                <a:tab pos="723900" algn="l"/>
                <a:tab pos="800100" algn="l"/>
              </a:tabLst>
            </a:pPr>
            <a:r>
              <a:rPr lang="en-US" altLang="zh-CN" dirty="0" smtClean="0"/>
              <a:t>	</a:t>
            </a:r>
            <a:r>
              <a:rPr lang="en-US" altLang="zh-CN" sz="1403" b="1" dirty="0" smtClean="0">
                <a:solidFill>
                  <a:srgbClr val="000099"/>
                </a:solidFill>
                <a:latin typeface="Segoe UI" pitchFamily="18" charset="0"/>
                <a:cs typeface="Segoe UI" pitchFamily="18" charset="0"/>
              </a:rPr>
              <a:t>電解</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固態</a:t>
            </a:r>
          </a:p>
          <a:p>
            <a:pPr>
              <a:lnSpc>
                <a:spcPts val="900"/>
              </a:lnSpc>
              <a:tabLst>
                <a:tab pos="88900" algn="l"/>
                <a:tab pos="723900" algn="l"/>
                <a:tab pos="800100" algn="l"/>
              </a:tabLst>
            </a:pPr>
            <a:r>
              <a:rPr lang="en-US" altLang="zh-CN" dirty="0" smtClean="0"/>
              <a:t>		</a:t>
            </a:r>
            <a:r>
              <a:rPr lang="en-US" altLang="zh-CN" sz="1403" b="1" dirty="0" smtClean="0">
                <a:solidFill>
                  <a:srgbClr val="000099"/>
                </a:solidFill>
                <a:latin typeface="Times New Roman" pitchFamily="18" charset="0"/>
                <a:cs typeface="Times New Roman" pitchFamily="18" charset="0"/>
              </a:rPr>
              <a:t>MLCC</a:t>
            </a:r>
          </a:p>
          <a:p>
            <a:pPr>
              <a:lnSpc>
                <a:spcPts val="1000"/>
              </a:lnSpc>
            </a:pPr>
            <a:endParaRPr lang="en-US" altLang="zh-CN" dirty="0" smtClean="0"/>
          </a:p>
          <a:p>
            <a:pPr>
              <a:lnSpc>
                <a:spcPts val="1000"/>
              </a:lnSpc>
            </a:pPr>
            <a:endParaRPr lang="en-US" altLang="zh-CN" dirty="0" smtClean="0"/>
          </a:p>
          <a:p>
            <a:pPr>
              <a:lnSpc>
                <a:spcPts val="2200"/>
              </a:lnSpc>
              <a:tabLst>
                <a:tab pos="88900" algn="l"/>
                <a:tab pos="723900" algn="l"/>
                <a:tab pos="800100" algn="l"/>
              </a:tabLst>
            </a:pPr>
            <a:r>
              <a:rPr lang="en-US" altLang="zh-CN" sz="1200" dirty="0" smtClean="0">
                <a:solidFill>
                  <a:srgbClr val="000000"/>
                </a:solidFill>
                <a:latin typeface="Segoe UI" pitchFamily="18" charset="0"/>
                <a:cs typeface="Segoe UI" pitchFamily="18" charset="0"/>
              </a:rPr>
              <a:t>立隆、智寶、</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華新科、華容、</a:t>
            </a:r>
          </a:p>
          <a:p>
            <a:pPr>
              <a:lnSpc>
                <a:spcPts val="1500"/>
              </a:lnSpc>
              <a:tabLst>
                <a:tab pos="88900" algn="l"/>
                <a:tab pos="723900" algn="l"/>
                <a:tab pos="800100" algn="l"/>
              </a:tabLst>
            </a:pPr>
            <a:r>
              <a:rPr lang="en-US" altLang="zh-CN" sz="1200" dirty="0" smtClean="0">
                <a:solidFill>
                  <a:srgbClr val="000000"/>
                </a:solidFill>
                <a:latin typeface="Segoe UI" pitchFamily="18" charset="0"/>
                <a:cs typeface="Segoe UI" pitchFamily="18" charset="0"/>
              </a:rPr>
              <a:t>金山、國巨</a:t>
            </a:r>
            <a:r>
              <a:rPr lang="en-US" altLang="zh-CN" sz="1200" dirty="0" smtClean="0">
                <a:solidFill>
                  <a:srgbClr val="000000"/>
                </a:solidFill>
                <a:latin typeface="Times New Roman" pitchFamily="18" charset="0"/>
                <a:cs typeface="Times New Roman" pitchFamily="18" charset="0"/>
              </a:rPr>
              <a:t>..</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禾伸堂、</a:t>
            </a:r>
            <a:r>
              <a:rPr lang="en-US" altLang="zh-CN" sz="1200" dirty="0" smtClean="0">
                <a:solidFill>
                  <a:srgbClr val="000000"/>
                </a:solidFill>
                <a:latin typeface="Times New Roman" pitchFamily="18" charset="0"/>
                <a:cs typeface="Times New Roman" pitchFamily="18" charset="0"/>
              </a:rPr>
              <a:t>..</a:t>
            </a:r>
          </a:p>
        </p:txBody>
      </p:sp>
      <p:sp>
        <p:nvSpPr>
          <p:cNvPr id="26" name="TextBox 1"/>
          <p:cNvSpPr txBox="1"/>
          <p:nvPr/>
        </p:nvSpPr>
        <p:spPr>
          <a:xfrm>
            <a:off x="7378700" y="2527300"/>
            <a:ext cx="914400" cy="1778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越峰、國巨、</a:t>
            </a:r>
          </a:p>
        </p:txBody>
      </p:sp>
      <p:sp>
        <p:nvSpPr>
          <p:cNvPr id="27" name="TextBox 1"/>
          <p:cNvSpPr txBox="1"/>
          <p:nvPr/>
        </p:nvSpPr>
        <p:spPr>
          <a:xfrm>
            <a:off x="7378700" y="2717800"/>
            <a:ext cx="4572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鐵研</a:t>
            </a:r>
            <a:r>
              <a:rPr lang="en-US" altLang="zh-CN" sz="1200" dirty="0" smtClean="0">
                <a:solidFill>
                  <a:srgbClr val="000000"/>
                </a:solidFill>
                <a:latin typeface="Times New Roman" pitchFamily="18" charset="0"/>
                <a:cs typeface="Times New Roman" pitchFamily="18" charset="0"/>
              </a:rPr>
              <a:t>…</a:t>
            </a:r>
          </a:p>
        </p:txBody>
      </p:sp>
      <p:sp>
        <p:nvSpPr>
          <p:cNvPr id="28" name="TextBox 1"/>
          <p:cNvSpPr txBox="1"/>
          <p:nvPr/>
        </p:nvSpPr>
        <p:spPr>
          <a:xfrm>
            <a:off x="7658100" y="3441700"/>
            <a:ext cx="1252843" cy="1572225"/>
          </a:xfrm>
          <a:prstGeom prst="rect">
            <a:avLst/>
          </a:prstGeom>
          <a:noFill/>
        </p:spPr>
        <p:txBody>
          <a:bodyPr wrap="none" lIns="0" tIns="0" rIns="0" rtlCol="0">
            <a:spAutoFit/>
          </a:bodyPr>
          <a:lstStyle/>
          <a:p>
            <a:pPr>
              <a:lnSpc>
                <a:spcPts val="1600"/>
              </a:lnSpc>
              <a:tabLst>
                <a:tab pos="228600" algn="l"/>
                <a:tab pos="520700" algn="l"/>
              </a:tabLst>
            </a:pPr>
            <a:r>
              <a:rPr lang="en-US" altLang="zh-CN" dirty="0" smtClean="0"/>
              <a:t>		</a:t>
            </a:r>
            <a:r>
              <a:rPr lang="en-US" altLang="zh-CN" sz="1406" b="1" dirty="0" smtClean="0">
                <a:solidFill>
                  <a:srgbClr val="000099"/>
                </a:solidFill>
                <a:latin typeface="Segoe UI" pitchFamily="18" charset="0"/>
                <a:cs typeface="Segoe UI" pitchFamily="18" charset="0"/>
              </a:rPr>
              <a:t>Inductor</a:t>
            </a:r>
          </a:p>
          <a:p>
            <a:pPr>
              <a:lnSpc>
                <a:spcPts val="1000"/>
              </a:lnSpc>
            </a:pPr>
            <a:endParaRPr lang="en-US" altLang="zh-CN" dirty="0" smtClean="0"/>
          </a:p>
          <a:p>
            <a:pPr>
              <a:lnSpc>
                <a:spcPts val="1000"/>
              </a:lnSpc>
            </a:pPr>
            <a:endParaRPr lang="en-US" altLang="zh-CN" dirty="0" smtClean="0"/>
          </a:p>
          <a:p>
            <a:pPr>
              <a:lnSpc>
                <a:spcPts val="1700"/>
              </a:lnSpc>
              <a:tabLst>
                <a:tab pos="228600" algn="l"/>
                <a:tab pos="520700" algn="l"/>
              </a:tabLst>
            </a:pPr>
            <a:r>
              <a:rPr lang="en-US" altLang="zh-CN" dirty="0" smtClean="0"/>
              <a:t>	</a:t>
            </a:r>
            <a:r>
              <a:rPr lang="en-US" altLang="zh-CN" sz="1403" b="1" dirty="0" smtClean="0">
                <a:solidFill>
                  <a:srgbClr val="000099"/>
                </a:solidFill>
                <a:latin typeface="Segoe UI" pitchFamily="18" charset="0"/>
                <a:cs typeface="Segoe UI" pitchFamily="18" charset="0"/>
              </a:rPr>
              <a:t>磁芯</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線圈</a:t>
            </a:r>
          </a:p>
          <a:p>
            <a:pPr>
              <a:lnSpc>
                <a:spcPts val="1000"/>
              </a:lnSpc>
            </a:pPr>
            <a:endParaRPr lang="en-US" altLang="zh-CN" dirty="0" smtClean="0"/>
          </a:p>
          <a:p>
            <a:pPr>
              <a:lnSpc>
                <a:spcPts val="1000"/>
              </a:lnSpc>
            </a:pPr>
            <a:endParaRPr lang="en-US" altLang="zh-CN" dirty="0" smtClean="0"/>
          </a:p>
          <a:p>
            <a:pPr>
              <a:lnSpc>
                <a:spcPts val="1700"/>
              </a:lnSpc>
              <a:tabLst>
                <a:tab pos="228600" algn="l"/>
                <a:tab pos="520700" algn="l"/>
              </a:tabLst>
            </a:pPr>
            <a:r>
              <a:rPr lang="en-US" altLang="zh-CN" sz="1200" dirty="0" smtClean="0">
                <a:solidFill>
                  <a:srgbClr val="000000"/>
                </a:solidFill>
                <a:latin typeface="Segoe UI" pitchFamily="18" charset="0"/>
                <a:cs typeface="Segoe UI" pitchFamily="18" charset="0"/>
              </a:rPr>
              <a:t>奇力新、乾坤、</a:t>
            </a:r>
          </a:p>
          <a:p>
            <a:pPr>
              <a:lnSpc>
                <a:spcPts val="1400"/>
              </a:lnSpc>
              <a:tabLst>
                <a:tab pos="228600" algn="l"/>
                <a:tab pos="520700" algn="l"/>
              </a:tabLst>
            </a:pPr>
            <a:r>
              <a:rPr lang="en-US" altLang="zh-CN" sz="1200" dirty="0" smtClean="0">
                <a:solidFill>
                  <a:srgbClr val="000000"/>
                </a:solidFill>
                <a:latin typeface="Segoe UI" pitchFamily="18" charset="0"/>
                <a:cs typeface="Segoe UI" pitchFamily="18" charset="0"/>
              </a:rPr>
              <a:t>華容、信昌、</a:t>
            </a:r>
          </a:p>
          <a:p>
            <a:pPr>
              <a:lnSpc>
                <a:spcPts val="1500"/>
              </a:lnSpc>
              <a:tabLst>
                <a:tab pos="228600" algn="l"/>
                <a:tab pos="520700" algn="l"/>
              </a:tabLst>
            </a:pPr>
            <a:r>
              <a:rPr lang="en-US" altLang="zh-CN" sz="1200" dirty="0" smtClean="0">
                <a:solidFill>
                  <a:srgbClr val="000000"/>
                </a:solidFill>
                <a:latin typeface="Segoe UI" pitchFamily="18" charset="0"/>
                <a:cs typeface="Segoe UI" pitchFamily="18" charset="0"/>
              </a:rPr>
              <a:t>千如、奜成</a:t>
            </a:r>
            <a:r>
              <a:rPr lang="en-US" altLang="zh-CN" sz="1200" dirty="0" smtClean="0">
                <a:solidFill>
                  <a:srgbClr val="000000"/>
                </a:solidFill>
                <a:latin typeface="Times New Roman" pitchFamily="18" charset="0"/>
                <a:cs typeface="Times New Roman" pitchFamily="18" charset="0"/>
              </a:rPr>
              <a:t>..</a:t>
            </a:r>
          </a:p>
        </p:txBody>
      </p:sp>
      <p:sp>
        <p:nvSpPr>
          <p:cNvPr id="29" name="TextBox 1"/>
          <p:cNvSpPr txBox="1"/>
          <p:nvPr/>
        </p:nvSpPr>
        <p:spPr>
          <a:xfrm>
            <a:off x="1866900" y="1625600"/>
            <a:ext cx="1048916" cy="1431161"/>
          </a:xfrm>
          <a:prstGeom prst="rect">
            <a:avLst/>
          </a:prstGeom>
          <a:noFill/>
        </p:spPr>
        <p:txBody>
          <a:bodyPr wrap="square" lIns="0" tIns="0" rIns="0" rtlCol="0">
            <a:spAutoFit/>
          </a:bodyPr>
          <a:lstStyle/>
          <a:p>
            <a:pPr>
              <a:lnSpc>
                <a:spcPts val="1600"/>
              </a:lnSpc>
              <a:tabLst>
                <a:tab pos="114300" algn="l"/>
                <a:tab pos="203200" algn="l"/>
              </a:tabLst>
            </a:pPr>
            <a:r>
              <a:rPr lang="en-US" altLang="zh-CN" sz="1200" dirty="0" smtClean="0"/>
              <a:t>	</a:t>
            </a:r>
            <a:r>
              <a:rPr lang="en-US" altLang="zh-TW" sz="1200" dirty="0" smtClean="0"/>
              <a:t>Lithium</a:t>
            </a:r>
          </a:p>
          <a:p>
            <a:pPr>
              <a:lnSpc>
                <a:spcPts val="1600"/>
              </a:lnSpc>
              <a:tabLst>
                <a:tab pos="114300" algn="l"/>
                <a:tab pos="203200" algn="l"/>
              </a:tabLst>
            </a:pPr>
            <a:r>
              <a:rPr lang="en-US" altLang="zh-TW" sz="1200" dirty="0" smtClean="0"/>
              <a:t> </a:t>
            </a:r>
            <a:r>
              <a:rPr lang="en-US" altLang="zh-TW" sz="1200" dirty="0" err="1" smtClean="0"/>
              <a:t>Tantalate</a:t>
            </a:r>
            <a:r>
              <a:rPr lang="en-US" altLang="zh-TW" sz="1200" dirty="0" smtClean="0"/>
              <a:t> Wafer</a:t>
            </a:r>
            <a:endParaRPr lang="en-US" altLang="zh-CN" sz="1200" b="1" dirty="0" smtClean="0">
              <a:solidFill>
                <a:srgbClr val="000099"/>
              </a:solidFill>
              <a:latin typeface="Segoe UI" pitchFamily="18" charset="0"/>
              <a:cs typeface="Segoe UI" pitchFamily="18" charset="0"/>
            </a:endParaRPr>
          </a:p>
          <a:p>
            <a:pPr>
              <a:lnSpc>
                <a:spcPts val="1600"/>
              </a:lnSpc>
              <a:tabLst>
                <a:tab pos="114300" algn="l"/>
                <a:tab pos="203200" algn="l"/>
              </a:tabLst>
            </a:pPr>
            <a:endParaRPr lang="en-US" altLang="zh-CN" sz="1200" dirty="0" smtClean="0"/>
          </a:p>
          <a:p>
            <a:pPr>
              <a:lnSpc>
                <a:spcPts val="1600"/>
              </a:lnSpc>
              <a:tabLst>
                <a:tab pos="114300" algn="l"/>
                <a:tab pos="203200" algn="l"/>
              </a:tabLst>
            </a:pPr>
            <a:endParaRPr lang="en-US" altLang="zh-CN" sz="1200" dirty="0" smtClean="0"/>
          </a:p>
          <a:p>
            <a:pPr>
              <a:lnSpc>
                <a:spcPts val="1000"/>
              </a:lnSpc>
            </a:pPr>
            <a:endParaRPr lang="en-US" altLang="zh-CN" sz="1200" dirty="0" smtClean="0"/>
          </a:p>
          <a:p>
            <a:pPr>
              <a:lnSpc>
                <a:spcPts val="1000"/>
              </a:lnSpc>
            </a:pPr>
            <a:endParaRPr lang="en-US" altLang="zh-CN" sz="1200" dirty="0" smtClean="0"/>
          </a:p>
          <a:p>
            <a:pPr>
              <a:lnSpc>
                <a:spcPts val="1000"/>
              </a:lnSpc>
            </a:pPr>
            <a:endParaRPr lang="en-US" altLang="zh-CN" sz="1200" dirty="0" smtClean="0"/>
          </a:p>
          <a:p>
            <a:pPr>
              <a:lnSpc>
                <a:spcPts val="1400"/>
              </a:lnSpc>
              <a:tabLst>
                <a:tab pos="114300" algn="l"/>
                <a:tab pos="203200" algn="l"/>
              </a:tabLst>
            </a:pPr>
            <a:r>
              <a:rPr lang="en-US" altLang="zh-CN" sz="1200" dirty="0" smtClean="0">
                <a:solidFill>
                  <a:srgbClr val="000000"/>
                </a:solidFill>
                <a:latin typeface="Segoe UI" pitchFamily="18" charset="0"/>
                <a:cs typeface="Segoe UI" pitchFamily="18" charset="0"/>
              </a:rPr>
              <a:t>光洋科、台</a:t>
            </a:r>
          </a:p>
        </p:txBody>
      </p:sp>
      <p:sp>
        <p:nvSpPr>
          <p:cNvPr id="30" name="TextBox 1"/>
          <p:cNvSpPr txBox="1"/>
          <p:nvPr/>
        </p:nvSpPr>
        <p:spPr>
          <a:xfrm>
            <a:off x="1866900" y="2492896"/>
            <a:ext cx="609600" cy="238527"/>
          </a:xfrm>
          <a:prstGeom prst="rect">
            <a:avLst/>
          </a:prstGeom>
          <a:noFill/>
        </p:spPr>
        <p:txBody>
          <a:bodyPr wrap="squar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嘉碩、</a:t>
            </a:r>
            <a:r>
              <a:rPr lang="en-US" altLang="zh-CN" sz="1200" dirty="0" smtClean="0">
                <a:solidFill>
                  <a:srgbClr val="000000"/>
                </a:solidFill>
                <a:latin typeface="Times New Roman" pitchFamily="18" charset="0"/>
                <a:cs typeface="Times New Roman" pitchFamily="18" charset="0"/>
              </a:rPr>
              <a:t>…</a:t>
            </a:r>
          </a:p>
        </p:txBody>
      </p:sp>
      <p:sp>
        <p:nvSpPr>
          <p:cNvPr id="31" name="TextBox 1"/>
          <p:cNvSpPr txBox="1"/>
          <p:nvPr/>
        </p:nvSpPr>
        <p:spPr>
          <a:xfrm>
            <a:off x="939800" y="3441700"/>
            <a:ext cx="2074286" cy="1585049"/>
          </a:xfrm>
          <a:prstGeom prst="rect">
            <a:avLst/>
          </a:prstGeom>
          <a:noFill/>
        </p:spPr>
        <p:txBody>
          <a:bodyPr wrap="none" lIns="0" tIns="0" rIns="0" rtlCol="0">
            <a:spAutoFit/>
          </a:bodyPr>
          <a:lstStyle/>
          <a:p>
            <a:pPr>
              <a:lnSpc>
                <a:spcPts val="1800"/>
              </a:lnSpc>
              <a:tabLst>
                <a:tab pos="88900" algn="l"/>
                <a:tab pos="419100" algn="l"/>
              </a:tabLst>
            </a:pPr>
            <a:r>
              <a:rPr lang="en-US" altLang="zh-CN" dirty="0" smtClean="0"/>
              <a:t>		</a:t>
            </a:r>
            <a:r>
              <a:rPr lang="en-US" altLang="zh-CN" sz="1406" b="1" dirty="0" smtClean="0">
                <a:solidFill>
                  <a:srgbClr val="000099"/>
                </a:solidFill>
                <a:latin typeface="Segoe UI" pitchFamily="18" charset="0"/>
                <a:cs typeface="Segoe UI" pitchFamily="18" charset="0"/>
              </a:rPr>
              <a:t>Filter/Oscillator</a:t>
            </a:r>
          </a:p>
          <a:p>
            <a:pPr>
              <a:lnSpc>
                <a:spcPts val="1000"/>
              </a:lnSpc>
            </a:pPr>
            <a:endParaRPr lang="en-US" altLang="zh-CN" dirty="0" smtClean="0"/>
          </a:p>
          <a:p>
            <a:pPr>
              <a:lnSpc>
                <a:spcPts val="1900"/>
              </a:lnSpc>
              <a:tabLst>
                <a:tab pos="88900" algn="l"/>
                <a:tab pos="419100" algn="l"/>
              </a:tabLst>
            </a:pPr>
            <a:r>
              <a:rPr lang="en-US" altLang="zh-CN" dirty="0" smtClean="0"/>
              <a:t>	</a:t>
            </a:r>
            <a:r>
              <a:rPr lang="en-US" altLang="zh-CN" sz="1403" b="1" dirty="0" smtClean="0">
                <a:solidFill>
                  <a:srgbClr val="000099"/>
                </a:solidFill>
                <a:latin typeface="Segoe UI" pitchFamily="18" charset="0"/>
                <a:cs typeface="Segoe UI" pitchFamily="18" charset="0"/>
              </a:rPr>
              <a:t>陶瓷</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石英</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Times New Roman" pitchFamily="18" charset="0"/>
                <a:cs typeface="Times New Roman" pitchFamily="18" charset="0"/>
              </a:rPr>
              <a:t>LC</a:t>
            </a:r>
          </a:p>
          <a:p>
            <a:pPr>
              <a:lnSpc>
                <a:spcPts val="1500"/>
              </a:lnSpc>
              <a:tabLst>
                <a:tab pos="88900" algn="l"/>
                <a:tab pos="419100" algn="l"/>
              </a:tabLst>
            </a:pPr>
            <a:r>
              <a:rPr lang="en-US" altLang="zh-CN" dirty="0" smtClean="0"/>
              <a:t>	</a:t>
            </a:r>
            <a:r>
              <a:rPr lang="en-US" altLang="zh-CN" sz="1403" b="1" dirty="0" smtClean="0">
                <a:solidFill>
                  <a:srgbClr val="000099"/>
                </a:solidFill>
                <a:latin typeface="Segoe UI" pitchFamily="18" charset="0"/>
                <a:cs typeface="Segoe UI" pitchFamily="18" charset="0"/>
              </a:rPr>
              <a:t>濾波</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濾波</a:t>
            </a:r>
            <a:r>
              <a:rPr lang="en-US" altLang="zh-CN" sz="1403" dirty="0" smtClean="0">
                <a:latin typeface="Times New Roman" pitchFamily="18" charset="0"/>
                <a:cs typeface="Times New Roman" pitchFamily="18" charset="0"/>
              </a:rPr>
              <a:t>          </a:t>
            </a:r>
            <a:r>
              <a:rPr lang="en-US" altLang="zh-CN" sz="1403" b="1" dirty="0" smtClean="0">
                <a:solidFill>
                  <a:srgbClr val="000099"/>
                </a:solidFill>
                <a:latin typeface="Segoe UI" pitchFamily="18" charset="0"/>
                <a:cs typeface="Segoe UI" pitchFamily="18" charset="0"/>
              </a:rPr>
              <a:t>濾波</a:t>
            </a:r>
          </a:p>
          <a:p>
            <a:pPr>
              <a:lnSpc>
                <a:spcPts val="1000"/>
              </a:lnSpc>
            </a:pPr>
            <a:endParaRPr lang="en-US" altLang="zh-CN" dirty="0" smtClean="0"/>
          </a:p>
          <a:p>
            <a:pPr>
              <a:lnSpc>
                <a:spcPts val="1900"/>
              </a:lnSpc>
              <a:tabLst>
                <a:tab pos="88900" algn="l"/>
                <a:tab pos="419100" algn="l"/>
              </a:tabLst>
            </a:pPr>
            <a:r>
              <a:rPr lang="en-US" altLang="zh-CN" sz="1200" dirty="0" smtClean="0">
                <a:solidFill>
                  <a:srgbClr val="000000"/>
                </a:solidFill>
                <a:latin typeface="Segoe UI" pitchFamily="18" charset="0"/>
                <a:cs typeface="Segoe UI" pitchFamily="18" charset="0"/>
              </a:rPr>
              <a:t>帛漢、安碁、</a:t>
            </a:r>
          </a:p>
          <a:p>
            <a:pPr>
              <a:lnSpc>
                <a:spcPts val="1400"/>
              </a:lnSpc>
              <a:tabLst>
                <a:tab pos="88900" algn="l"/>
                <a:tab pos="419100" algn="l"/>
              </a:tabLst>
            </a:pPr>
            <a:r>
              <a:rPr lang="en-US" altLang="zh-CN" sz="1202" dirty="0" smtClean="0">
                <a:solidFill>
                  <a:srgbClr val="000000"/>
                </a:solidFill>
                <a:latin typeface="Segoe UI" pitchFamily="18" charset="0"/>
                <a:cs typeface="Segoe UI" pitchFamily="18" charset="0"/>
              </a:rPr>
              <a:t>奜成、佳邦、</a:t>
            </a:r>
          </a:p>
          <a:p>
            <a:pPr>
              <a:lnSpc>
                <a:spcPts val="1500"/>
              </a:lnSpc>
              <a:tabLst>
                <a:tab pos="88900" algn="l"/>
                <a:tab pos="419100" algn="l"/>
              </a:tabLst>
            </a:pPr>
            <a:r>
              <a:rPr lang="en-US" altLang="zh-CN" sz="1200" dirty="0" smtClean="0">
                <a:solidFill>
                  <a:srgbClr val="000000"/>
                </a:solidFill>
                <a:latin typeface="Segoe UI" pitchFamily="18" charset="0"/>
                <a:cs typeface="Segoe UI" pitchFamily="18" charset="0"/>
              </a:rPr>
              <a:t>加高、泰藝</a:t>
            </a:r>
            <a:r>
              <a:rPr lang="en-US" altLang="zh-CN" sz="1200" dirty="0" smtClean="0">
                <a:solidFill>
                  <a:srgbClr val="000000"/>
                </a:solidFill>
                <a:latin typeface="Times New Roman" pitchFamily="18" charset="0"/>
                <a:cs typeface="Times New Roman" pitchFamily="18" charset="0"/>
              </a:rPr>
              <a:t>..</a:t>
            </a:r>
          </a:p>
        </p:txBody>
      </p:sp>
      <p:sp>
        <p:nvSpPr>
          <p:cNvPr id="1024"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15</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74676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被動元件</a:t>
            </a:r>
            <a:r>
              <a:rPr lang="en-US" altLang="zh-CN" sz="3602"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558800" y="1257300"/>
            <a:ext cx="7988300" cy="1625600"/>
          </a:xfrm>
          <a:prstGeom prst="rect">
            <a:avLst/>
          </a:prstGeom>
          <a:noFill/>
        </p:spPr>
        <p:txBody>
          <a:bodyPr wrap="none" lIns="0" tIns="0" rIns="0" rtlCol="0">
            <a:spAutoFit/>
          </a:bodyPr>
          <a:lstStyle/>
          <a:p>
            <a:pPr>
              <a:lnSpc>
                <a:spcPts val="20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全球被動元件產業以日本廠商為主，其產值約佔全球六成左右，主要大廠包括</a:t>
            </a:r>
            <a:r>
              <a:rPr lang="en-US" altLang="zh-CN" sz="1596" dirty="0" smtClean="0">
                <a:solidFill>
                  <a:srgbClr val="000000"/>
                </a:solidFill>
                <a:latin typeface="Times New Roman" pitchFamily="18" charset="0"/>
                <a:cs typeface="Times New Roman" pitchFamily="18" charset="0"/>
              </a:rPr>
              <a:t>TDK</a:t>
            </a:r>
            <a:r>
              <a:rPr lang="en-US" altLang="zh-CN" sz="1596" dirty="0" smtClean="0">
                <a:solidFill>
                  <a:srgbClr val="000000"/>
                </a:solidFill>
                <a:latin typeface="Segoe UI" pitchFamily="18" charset="0"/>
                <a:cs typeface="Segoe UI" pitchFamily="18" charset="0"/>
              </a:rPr>
              <a:t>、</a:t>
            </a:r>
          </a:p>
          <a:p>
            <a:pPr>
              <a:lnSpc>
                <a:spcPts val="2200"/>
              </a:lnSpc>
              <a:tabLst>
                <a:tab pos="457200" algn="l"/>
              </a:tabLst>
            </a:pPr>
            <a:r>
              <a:rPr lang="en-US" altLang="zh-CN" sz="1596" dirty="0" smtClean="0">
                <a:solidFill>
                  <a:srgbClr val="000000"/>
                </a:solidFill>
                <a:latin typeface="Times New Roman" pitchFamily="18" charset="0"/>
                <a:cs typeface="Times New Roman" pitchFamily="18" charset="0"/>
              </a:rPr>
              <a:t>Murata</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Kyocera</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Taiyo</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Yuden</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Kyocera…</a:t>
            </a:r>
            <a:r>
              <a:rPr lang="en-US" altLang="zh-CN" sz="1596" dirty="0" smtClean="0">
                <a:solidFill>
                  <a:srgbClr val="000000"/>
                </a:solidFill>
                <a:latin typeface="Segoe UI" pitchFamily="18" charset="0"/>
                <a:cs typeface="Segoe UI" pitchFamily="18" charset="0"/>
              </a:rPr>
              <a:t>等，排名全球前五大之列。至於韓國與美國</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之市佔各約</a:t>
            </a:r>
            <a:r>
              <a:rPr lang="en-US" altLang="zh-CN" sz="1596" dirty="0" smtClean="0">
                <a:solidFill>
                  <a:srgbClr val="000000"/>
                </a:solidFill>
                <a:latin typeface="Times New Roman" pitchFamily="18" charset="0"/>
                <a:cs typeface="Times New Roman" pitchFamily="18" charset="0"/>
              </a:rPr>
              <a:t>5%</a:t>
            </a:r>
            <a:r>
              <a:rPr lang="en-US" altLang="zh-CN" sz="1596" dirty="0" smtClean="0">
                <a:solidFill>
                  <a:srgbClr val="000000"/>
                </a:solidFill>
                <a:latin typeface="Segoe UI" pitchFamily="18" charset="0"/>
                <a:cs typeface="Segoe UI" pitchFamily="18" charset="0"/>
              </a:rPr>
              <a:t>左右，其中以韓國三星集團的</a:t>
            </a:r>
            <a:r>
              <a:rPr lang="en-US" altLang="zh-CN" sz="1596" dirty="0" smtClean="0">
                <a:solidFill>
                  <a:srgbClr val="000000"/>
                </a:solidFill>
                <a:latin typeface="Times New Roman" pitchFamily="18" charset="0"/>
                <a:cs typeface="Times New Roman" pitchFamily="18" charset="0"/>
              </a:rPr>
              <a:t>SEMCO</a:t>
            </a:r>
            <a:r>
              <a:rPr lang="en-US" altLang="zh-CN" sz="1596" dirty="0" smtClean="0">
                <a:solidFill>
                  <a:srgbClr val="000000"/>
                </a:solidFill>
                <a:latin typeface="Segoe UI" pitchFamily="18" charset="0"/>
                <a:cs typeface="Segoe UI" pitchFamily="18" charset="0"/>
              </a:rPr>
              <a:t>最具成長潛力，排名全球第四位。產</a:t>
            </a:r>
          </a:p>
          <a:p>
            <a:pPr>
              <a:lnSpc>
                <a:spcPts val="2000"/>
              </a:lnSpc>
              <a:tabLst>
                <a:tab pos="457200" algn="l"/>
              </a:tabLst>
            </a:pPr>
            <a:r>
              <a:rPr lang="en-US" altLang="zh-CN" sz="1598" dirty="0" smtClean="0">
                <a:solidFill>
                  <a:srgbClr val="000000"/>
                </a:solidFill>
                <a:latin typeface="Segoe UI" pitchFamily="18" charset="0"/>
                <a:cs typeface="Segoe UI" pitchFamily="18" charset="0"/>
              </a:rPr>
              <a:t>品分佈方面，整體被動元件市場以電容器規模最大，約佔整體產值的一半；電感器及電阻</a:t>
            </a:r>
          </a:p>
          <a:p>
            <a:pPr>
              <a:lnSpc>
                <a:spcPts val="2300"/>
              </a:lnSpc>
              <a:tabLst>
                <a:tab pos="457200" algn="l"/>
              </a:tabLst>
            </a:pPr>
            <a:r>
              <a:rPr lang="en-US" altLang="zh-CN" sz="1596" dirty="0" smtClean="0">
                <a:solidFill>
                  <a:srgbClr val="000000"/>
                </a:solidFill>
                <a:latin typeface="Segoe UI" pitchFamily="18" charset="0"/>
                <a:cs typeface="Segoe UI" pitchFamily="18" charset="0"/>
              </a:rPr>
              <a:t>器次之，最後是振盪器和濾波器。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年全球被動元件市場值達</a:t>
            </a:r>
            <a:r>
              <a:rPr lang="en-US" altLang="zh-CN" sz="1596" dirty="0" smtClean="0">
                <a:solidFill>
                  <a:srgbClr val="000000"/>
                </a:solidFill>
                <a:latin typeface="Times New Roman" pitchFamily="18" charset="0"/>
                <a:cs typeface="Times New Roman" pitchFamily="18" charset="0"/>
              </a:rPr>
              <a:t>207</a:t>
            </a:r>
            <a:r>
              <a:rPr lang="en-US" altLang="zh-CN" sz="1596" dirty="0" smtClean="0">
                <a:solidFill>
                  <a:srgbClr val="000000"/>
                </a:solidFill>
                <a:latin typeface="Segoe UI" pitchFamily="18" charset="0"/>
                <a:cs typeface="Segoe UI" pitchFamily="18" charset="0"/>
              </a:rPr>
              <a:t>億美元，主要區域需</a:t>
            </a:r>
          </a:p>
          <a:p>
            <a:pPr>
              <a:lnSpc>
                <a:spcPts val="2000"/>
              </a:lnSpc>
              <a:tabLst>
                <a:tab pos="457200" algn="l"/>
              </a:tabLst>
            </a:pPr>
            <a:r>
              <a:rPr lang="en-US" altLang="zh-CN" sz="1596" dirty="0" smtClean="0">
                <a:solidFill>
                  <a:srgbClr val="000000"/>
                </a:solidFill>
                <a:latin typeface="Segoe UI" pitchFamily="18" charset="0"/>
                <a:cs typeface="Segoe UI" pitchFamily="18" charset="0"/>
              </a:rPr>
              <a:t>求市場以世界工廠中國大陸為主，約佔需求之六成左右。</a:t>
            </a:r>
          </a:p>
        </p:txBody>
      </p:sp>
      <p:sp>
        <p:nvSpPr>
          <p:cNvPr id="6" name="TextBox 1"/>
          <p:cNvSpPr txBox="1"/>
          <p:nvPr/>
        </p:nvSpPr>
        <p:spPr>
          <a:xfrm>
            <a:off x="558800" y="3073400"/>
            <a:ext cx="8191500" cy="10922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過去被動元件幾乎為日商壟斷，台灣被動元件產業發展歷程可以說是靠併購快速崛起。</a:t>
            </a:r>
          </a:p>
          <a:p>
            <a:pPr>
              <a:lnSpc>
                <a:spcPts val="2300"/>
              </a:lnSpc>
              <a:tabLst>
                <a:tab pos="457200" algn="l"/>
              </a:tabLst>
            </a:pPr>
            <a:r>
              <a:rPr lang="en-US" altLang="zh-CN" sz="1598" dirty="0" smtClean="0">
                <a:solidFill>
                  <a:srgbClr val="000000"/>
                </a:solidFill>
                <a:latin typeface="Segoe UI" pitchFamily="18" charset="0"/>
                <a:cs typeface="Segoe UI" pitchFamily="18" charset="0"/>
              </a:rPr>
              <a:t>目前，在晶片電阻部分台灣已成為全球最供應國家，佔全球近</a:t>
            </a:r>
            <a:r>
              <a:rPr lang="en-US" altLang="zh-CN" sz="1598" dirty="0" smtClean="0">
                <a:solidFill>
                  <a:srgbClr val="000000"/>
                </a:solidFill>
                <a:latin typeface="Times New Roman" pitchFamily="18" charset="0"/>
                <a:cs typeface="Times New Roman" pitchFamily="18" charset="0"/>
              </a:rPr>
              <a:t>8</a:t>
            </a:r>
            <a:r>
              <a:rPr lang="en-US" altLang="zh-CN" sz="1598" dirty="0" smtClean="0">
                <a:latin typeface="Times New Roman" pitchFamily="18" charset="0"/>
                <a:cs typeface="Times New Roman" pitchFamily="18" charset="0"/>
              </a:rPr>
              <a:t>  </a:t>
            </a:r>
            <a:r>
              <a:rPr lang="en-US" altLang="zh-CN" sz="1598" dirty="0" smtClean="0">
                <a:solidFill>
                  <a:srgbClr val="000000"/>
                </a:solidFill>
                <a:latin typeface="Segoe UI" pitchFamily="18" charset="0"/>
                <a:cs typeface="Segoe UI" pitchFamily="18" charset="0"/>
              </a:rPr>
              <a:t>成；台灣被動元件產值最</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大產品為電容器，但國內廠商佔全球比重不到</a:t>
            </a:r>
            <a:r>
              <a:rPr lang="en-US" altLang="zh-CN" sz="1596" dirty="0" smtClean="0">
                <a:solidFill>
                  <a:srgbClr val="000000"/>
                </a:solidFill>
                <a:latin typeface="Times New Roman" pitchFamily="18" charset="0"/>
                <a:cs typeface="Times New Roman" pitchFamily="18" charset="0"/>
              </a:rPr>
              <a:t>2</a:t>
            </a:r>
            <a:r>
              <a:rPr lang="en-US" altLang="zh-CN" sz="1596" dirty="0" smtClean="0">
                <a:solidFill>
                  <a:srgbClr val="000000"/>
                </a:solidFill>
                <a:latin typeface="Segoe UI" pitchFamily="18" charset="0"/>
                <a:cs typeface="Segoe UI" pitchFamily="18" charset="0"/>
              </a:rPr>
              <a:t>成。以整體被動元件計算，台灣在全球市</a:t>
            </a:r>
          </a:p>
          <a:p>
            <a:pPr>
              <a:lnSpc>
                <a:spcPts val="2200"/>
              </a:lnSpc>
              <a:tabLst>
                <a:tab pos="457200" algn="l"/>
              </a:tabLst>
            </a:pPr>
            <a:r>
              <a:rPr lang="en-US" altLang="zh-CN" sz="1596" dirty="0" smtClean="0">
                <a:solidFill>
                  <a:srgbClr val="000000"/>
                </a:solidFill>
                <a:latin typeface="Segoe UI" pitchFamily="18" charset="0"/>
                <a:cs typeface="Segoe UI" pitchFamily="18" charset="0"/>
              </a:rPr>
              <a:t>佔率約</a:t>
            </a:r>
            <a:r>
              <a:rPr lang="en-US" altLang="zh-CN" sz="1596" dirty="0" smtClean="0">
                <a:solidFill>
                  <a:srgbClr val="000000"/>
                </a:solidFill>
                <a:latin typeface="Times New Roman" pitchFamily="18" charset="0"/>
                <a:cs typeface="Times New Roman" pitchFamily="18" charset="0"/>
              </a:rPr>
              <a:t>10%</a:t>
            </a:r>
            <a:r>
              <a:rPr lang="en-US" altLang="zh-CN" sz="1596" dirty="0" smtClean="0">
                <a:solidFill>
                  <a:srgbClr val="000000"/>
                </a:solidFill>
                <a:latin typeface="Segoe UI" pitchFamily="18" charset="0"/>
                <a:cs typeface="Segoe UI" pitchFamily="18" charset="0"/>
              </a:rPr>
              <a:t>左右排名第二，落後日本。</a:t>
            </a:r>
          </a:p>
        </p:txBody>
      </p:sp>
      <p:sp>
        <p:nvSpPr>
          <p:cNvPr id="7" name="TextBox 1"/>
          <p:cNvSpPr txBox="1"/>
          <p:nvPr/>
        </p:nvSpPr>
        <p:spPr>
          <a:xfrm>
            <a:off x="558800" y="4343400"/>
            <a:ext cx="8207375" cy="1097736"/>
          </a:xfrm>
          <a:prstGeom prst="rect">
            <a:avLst/>
          </a:prstGeom>
          <a:noFill/>
        </p:spPr>
        <p:txBody>
          <a:bodyPr wrap="none" lIns="0" tIns="0" rIns="0" rtlCol="0">
            <a:spAutoFit/>
          </a:bodyPr>
          <a:lstStyle/>
          <a:p>
            <a:pPr>
              <a:lnSpc>
                <a:spcPts val="1800"/>
              </a:lnSpc>
              <a:tabLst>
                <a:tab pos="520700" algn="l"/>
              </a:tabLst>
            </a:pPr>
            <a:r>
              <a:rPr lang="en-US" altLang="zh-CN" dirty="0" smtClean="0"/>
              <a:t>	</a:t>
            </a:r>
            <a:r>
              <a:rPr lang="en-US" altLang="zh-CN" sz="1596" dirty="0" smtClean="0">
                <a:solidFill>
                  <a:srgbClr val="0000FF"/>
                </a:solidFill>
                <a:latin typeface="Segoe UI" pitchFamily="18" charset="0"/>
                <a:cs typeface="Segoe UI" pitchFamily="18" charset="0"/>
              </a:rPr>
              <a:t>台灣被動元件產業鏈目前面臨二大關鍵問題，第一為缺乏國內自主原物料供應商，</a:t>
            </a:r>
          </a:p>
          <a:p>
            <a:pPr>
              <a:lnSpc>
                <a:spcPts val="2100"/>
              </a:lnSpc>
              <a:tabLst>
                <a:tab pos="520700" algn="l"/>
              </a:tabLst>
            </a:pPr>
            <a:r>
              <a:rPr lang="en-US" altLang="zh-CN" sz="1598" dirty="0" smtClean="0">
                <a:solidFill>
                  <a:srgbClr val="0000FF"/>
                </a:solidFill>
                <a:latin typeface="Segoe UI" pitchFamily="18" charset="0"/>
                <a:cs typeface="Segoe UI" pitchFamily="18" charset="0"/>
              </a:rPr>
              <a:t>縱使能開發高階產品應用領域及客戶，但受限材料掌握在日商手中，毛利率無法有效提高。</a:t>
            </a:r>
          </a:p>
          <a:p>
            <a:pPr>
              <a:lnSpc>
                <a:spcPts val="2200"/>
              </a:lnSpc>
              <a:tabLst>
                <a:tab pos="520700" algn="l"/>
              </a:tabLst>
            </a:pPr>
            <a:r>
              <a:rPr lang="en-US" altLang="zh-CN" sz="1596" dirty="0" smtClean="0">
                <a:solidFill>
                  <a:srgbClr val="0000FF"/>
                </a:solidFill>
                <a:latin typeface="Segoe UI" pitchFamily="18" charset="0"/>
                <a:cs typeface="Segoe UI" pitchFamily="18" charset="0"/>
              </a:rPr>
              <a:t>另外，高階產品所需之設備皆亦掌握在日商手中</a:t>
            </a:r>
            <a:r>
              <a:rPr lang="en-US" altLang="zh-CN" sz="1596" dirty="0" smtClean="0">
                <a:solidFill>
                  <a:srgbClr val="000000"/>
                </a:solidFill>
                <a:latin typeface="Segoe UI" pitchFamily="18" charset="0"/>
                <a:cs typeface="Segoe UI" pitchFamily="18" charset="0"/>
              </a:rPr>
              <a:t>，台灣若投入大成本購入機器設備，所承</a:t>
            </a:r>
          </a:p>
          <a:p>
            <a:pPr>
              <a:lnSpc>
                <a:spcPts val="2100"/>
              </a:lnSpc>
              <a:tabLst>
                <a:tab pos="520700" algn="l"/>
              </a:tabLst>
            </a:pPr>
            <a:r>
              <a:rPr lang="en-US" altLang="zh-CN" sz="1596" dirty="0" smtClean="0">
                <a:solidFill>
                  <a:srgbClr val="000000"/>
                </a:solidFill>
                <a:latin typeface="Segoe UI" pitchFamily="18" charset="0"/>
                <a:cs typeface="Segoe UI" pitchFamily="18" charset="0"/>
              </a:rPr>
              <a:t>擔之經營風險也隨之被墊高。</a:t>
            </a:r>
          </a:p>
        </p:txBody>
      </p:sp>
      <p:sp>
        <p:nvSpPr>
          <p:cNvPr id="8" name="TextBox 1"/>
          <p:cNvSpPr txBox="1"/>
          <p:nvPr/>
        </p:nvSpPr>
        <p:spPr>
          <a:xfrm>
            <a:off x="558800" y="5613400"/>
            <a:ext cx="8191500" cy="1092200"/>
          </a:xfrm>
          <a:prstGeom prst="rect">
            <a:avLst/>
          </a:prstGeom>
          <a:noFill/>
        </p:spPr>
        <p:txBody>
          <a:bodyPr wrap="none" lIns="0" tIns="0" rIns="0" rtlCol="0">
            <a:spAutoFit/>
          </a:bodyPr>
          <a:lstStyle/>
          <a:p>
            <a:pPr>
              <a:lnSpc>
                <a:spcPts val="20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展望未來，全球被動元件產業將自</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年景氣谷底逐漸復甦，惟復甦力道恐不明顯。</a:t>
            </a:r>
          </a:p>
          <a:p>
            <a:pPr>
              <a:lnSpc>
                <a:spcPts val="2200"/>
              </a:lnSpc>
              <a:tabLst>
                <a:tab pos="457200" algn="l"/>
              </a:tabLst>
            </a:pPr>
            <a:r>
              <a:rPr lang="en-US" altLang="zh-CN" sz="1596" dirty="0" smtClean="0">
                <a:solidFill>
                  <a:srgbClr val="000000"/>
                </a:solidFill>
                <a:latin typeface="Segoe UI" pitchFamily="18" charset="0"/>
                <a:cs typeface="Segoe UI" pitchFamily="18" charset="0"/>
              </a:rPr>
              <a:t>基於以往最大應用市場</a:t>
            </a:r>
            <a:r>
              <a:rPr lang="en-US" altLang="zh-CN" sz="1596" dirty="0" smtClean="0">
                <a:solidFill>
                  <a:srgbClr val="000000"/>
                </a:solidFill>
                <a:latin typeface="Times New Roman" pitchFamily="18" charset="0"/>
                <a:cs typeface="Times New Roman" pitchFamily="18" charset="0"/>
              </a:rPr>
              <a:t>DT</a:t>
            </a:r>
            <a:r>
              <a:rPr lang="en-US" altLang="zh-CN" sz="1596" dirty="0" smtClean="0">
                <a:solidFill>
                  <a:srgbClr val="000000"/>
                </a:solidFill>
                <a:latin typeface="Segoe UI" pitchFamily="18" charset="0"/>
                <a:cs typeface="Segoe UI" pitchFamily="18" charset="0"/>
              </a:rPr>
              <a:t>及</a:t>
            </a:r>
            <a:r>
              <a:rPr lang="en-US" altLang="zh-CN" sz="1596" dirty="0" smtClean="0">
                <a:solidFill>
                  <a:srgbClr val="000000"/>
                </a:solidFill>
                <a:latin typeface="Times New Roman" pitchFamily="18" charset="0"/>
                <a:cs typeface="Times New Roman" pitchFamily="18" charset="0"/>
              </a:rPr>
              <a:t>NB</a:t>
            </a:r>
            <a:r>
              <a:rPr lang="en-US" altLang="zh-CN" sz="1596" dirty="0" smtClean="0">
                <a:solidFill>
                  <a:srgbClr val="000000"/>
                </a:solidFill>
                <a:latin typeface="Segoe UI" pitchFamily="18" charset="0"/>
                <a:cs typeface="Segoe UI" pitchFamily="18" charset="0"/>
              </a:rPr>
              <a:t>市場逐漸飽合，智慧型手機及平板電腦成為未來應用市場</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兵家必爭之地，因此高頻、高壓、高容、及微型化成為被動元件產品發展重點。預估</a:t>
            </a:r>
            <a:r>
              <a:rPr lang="en-US" altLang="zh-CN" sz="1596" dirty="0" smtClean="0">
                <a:solidFill>
                  <a:srgbClr val="000000"/>
                </a:solidFill>
                <a:latin typeface="Times New Roman" pitchFamily="18" charset="0"/>
                <a:cs typeface="Times New Roman" pitchFamily="18" charset="0"/>
              </a:rPr>
              <a:t>2013</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年台灣被動元件產值約為新台幣</a:t>
            </a:r>
            <a:r>
              <a:rPr lang="en-US" altLang="zh-CN" sz="1596" dirty="0" smtClean="0">
                <a:solidFill>
                  <a:srgbClr val="000000"/>
                </a:solidFill>
                <a:latin typeface="Times New Roman" pitchFamily="18" charset="0"/>
                <a:cs typeface="Times New Roman" pitchFamily="18" charset="0"/>
              </a:rPr>
              <a:t>1,086</a:t>
            </a:r>
            <a:r>
              <a:rPr lang="en-US" altLang="zh-CN" sz="1596" dirty="0" smtClean="0">
                <a:solidFill>
                  <a:srgbClr val="000000"/>
                </a:solidFill>
                <a:latin typeface="Segoe UI" pitchFamily="18" charset="0"/>
                <a:cs typeface="Segoe UI" pitchFamily="18" charset="0"/>
              </a:rPr>
              <a:t>億元，微幅成長約</a:t>
            </a:r>
            <a:r>
              <a:rPr lang="en-US" altLang="zh-CN" sz="1596" dirty="0" smtClean="0">
                <a:solidFill>
                  <a:srgbClr val="000000"/>
                </a:solidFill>
                <a:latin typeface="Times New Roman" pitchFamily="18" charset="0"/>
                <a:cs typeface="Times New Roman" pitchFamily="18" charset="0"/>
              </a:rPr>
              <a:t>6.8%</a:t>
            </a:r>
            <a:r>
              <a:rPr lang="en-US" altLang="zh-CN" sz="1596" dirty="0" smtClean="0">
                <a:solidFill>
                  <a:srgbClr val="000000"/>
                </a:solidFill>
                <a:latin typeface="Segoe UI" pitchFamily="18" charset="0"/>
                <a:cs typeface="Segoe UI" pitchFamily="18" charset="0"/>
              </a:rPr>
              <a:t>。</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16</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730241" y="5172202"/>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699262" y="2220214"/>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427477"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538973"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24586" y="5489194"/>
            <a:ext cx="7606792" cy="24892"/>
          </a:xfrm>
          <a:custGeom>
            <a:avLst/>
            <a:gdLst>
              <a:gd name="connsiteX0" fmla="*/ 6350 w 7606792"/>
              <a:gd name="connsiteY0" fmla="*/ 6350 h 24892"/>
              <a:gd name="connsiteX1" fmla="*/ 7600442 w 7606792"/>
              <a:gd name="connsiteY1" fmla="*/ 6350 h 24892"/>
            </a:gdLst>
            <a:ahLst/>
            <a:cxnLst>
              <a:cxn ang="0">
                <a:pos x="connsiteX0" y="connsiteY0"/>
              </a:cxn>
              <a:cxn ang="1">
                <a:pos x="connsiteX1" y="connsiteY1"/>
              </a:cxn>
            </a:cxnLst>
            <a:rect l="l" t="t" r="r" b="b"/>
            <a:pathLst>
              <a:path w="7606792" h="24892">
                <a:moveTo>
                  <a:pt x="6350" y="6350"/>
                </a:moveTo>
                <a:lnTo>
                  <a:pt x="7600442"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561846" y="1500886"/>
            <a:ext cx="24892" cy="4491735"/>
          </a:xfrm>
          <a:custGeom>
            <a:avLst/>
            <a:gdLst>
              <a:gd name="connsiteX0" fmla="*/ 6350 w 24892"/>
              <a:gd name="connsiteY0" fmla="*/ 6350 h 4491735"/>
              <a:gd name="connsiteX1" fmla="*/ 6350 w 24892"/>
              <a:gd name="connsiteY1" fmla="*/ 4485385 h 4491735"/>
            </a:gdLst>
            <a:ahLst/>
            <a:cxnLst>
              <a:cxn ang="0">
                <a:pos x="connsiteX0" y="connsiteY0"/>
              </a:cxn>
              <a:cxn ang="1">
                <a:pos x="connsiteX1" y="connsiteY1"/>
              </a:cxn>
            </a:cxnLst>
            <a:rect l="l" t="t" r="r" b="b"/>
            <a:pathLst>
              <a:path w="24892" h="4491735">
                <a:moveTo>
                  <a:pt x="6350" y="6350"/>
                </a:moveTo>
                <a:lnTo>
                  <a:pt x="6350" y="4485385"/>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624586" y="4515358"/>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2427477" y="5531865"/>
            <a:ext cx="5124196" cy="24892"/>
          </a:xfrm>
          <a:custGeom>
            <a:avLst/>
            <a:gdLst>
              <a:gd name="connsiteX0" fmla="*/ 6350 w 5124196"/>
              <a:gd name="connsiteY0" fmla="*/ 6350 h 24892"/>
              <a:gd name="connsiteX1" fmla="*/ 5117845 w 5124196"/>
              <a:gd name="connsiteY1" fmla="*/ 6350 h 24892"/>
            </a:gdLst>
            <a:ahLst/>
            <a:cxnLst>
              <a:cxn ang="0">
                <a:pos x="connsiteX0" y="connsiteY0"/>
              </a:cxn>
              <a:cxn ang="1">
                <a:pos x="connsiteX1" y="connsiteY1"/>
              </a:cxn>
            </a:cxnLst>
            <a:rect l="l" t="t" r="r" b="b"/>
            <a:pathLst>
              <a:path w="5124196" h="24892">
                <a:moveTo>
                  <a:pt x="6350" y="6350"/>
                </a:moveTo>
                <a:lnTo>
                  <a:pt x="511784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455163" y="1543812"/>
            <a:ext cx="960119" cy="312419"/>
          </a:xfrm>
          <a:custGeom>
            <a:avLst/>
            <a:gdLst>
              <a:gd name="connsiteX0" fmla="*/ 12954 w 960119"/>
              <a:gd name="connsiteY0" fmla="*/ 299465 h 312419"/>
              <a:gd name="connsiteX1" fmla="*/ 947166 w 960119"/>
              <a:gd name="connsiteY1" fmla="*/ 299465 h 312419"/>
              <a:gd name="connsiteX2" fmla="*/ 947166 w 960119"/>
              <a:gd name="connsiteY2" fmla="*/ 12953 h 312419"/>
              <a:gd name="connsiteX3" fmla="*/ 12954 w 960119"/>
              <a:gd name="connsiteY3" fmla="*/ 12953 h 312419"/>
              <a:gd name="connsiteX4" fmla="*/ 12954 w 960119"/>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2419">
                <a:moveTo>
                  <a:pt x="12954" y="299465"/>
                </a:moveTo>
                <a:lnTo>
                  <a:pt x="947166" y="299465"/>
                </a:lnTo>
                <a:lnTo>
                  <a:pt x="947166" y="12953"/>
                </a:lnTo>
                <a:lnTo>
                  <a:pt x="12954" y="12953"/>
                </a:lnTo>
                <a:lnTo>
                  <a:pt x="12954"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4232148" y="1531620"/>
            <a:ext cx="961643" cy="312420"/>
          </a:xfrm>
          <a:custGeom>
            <a:avLst/>
            <a:gdLst>
              <a:gd name="connsiteX0" fmla="*/ 12953 w 961643"/>
              <a:gd name="connsiteY0" fmla="*/ 299465 h 312420"/>
              <a:gd name="connsiteX1" fmla="*/ 948689 w 961643"/>
              <a:gd name="connsiteY1" fmla="*/ 299465 h 312420"/>
              <a:gd name="connsiteX2" fmla="*/ 948689 w 961643"/>
              <a:gd name="connsiteY2" fmla="*/ 12953 h 312420"/>
              <a:gd name="connsiteX3" fmla="*/ 12953 w 961643"/>
              <a:gd name="connsiteY3" fmla="*/ 12953 h 312420"/>
              <a:gd name="connsiteX4" fmla="*/ 12953 w 961643"/>
              <a:gd name="connsiteY4" fmla="*/ 299465 h 312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2420">
                <a:moveTo>
                  <a:pt x="12953" y="299465"/>
                </a:moveTo>
                <a:lnTo>
                  <a:pt x="948689" y="299465"/>
                </a:lnTo>
                <a:lnTo>
                  <a:pt x="948689"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380988" y="1551432"/>
            <a:ext cx="914399" cy="313944"/>
          </a:xfrm>
          <a:custGeom>
            <a:avLst/>
            <a:gdLst>
              <a:gd name="connsiteX0" fmla="*/ 12953 w 914399"/>
              <a:gd name="connsiteY0" fmla="*/ 300989 h 313944"/>
              <a:gd name="connsiteX1" fmla="*/ 901445 w 914399"/>
              <a:gd name="connsiteY1" fmla="*/ 300989 h 313944"/>
              <a:gd name="connsiteX2" fmla="*/ 901445 w 914399"/>
              <a:gd name="connsiteY2" fmla="*/ 12953 h 313944"/>
              <a:gd name="connsiteX3" fmla="*/ 12953 w 914399"/>
              <a:gd name="connsiteY3" fmla="*/ 12953 h 313944"/>
              <a:gd name="connsiteX4" fmla="*/ 12953 w 91439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399" h="313944">
                <a:moveTo>
                  <a:pt x="12953" y="300989"/>
                </a:moveTo>
                <a:lnTo>
                  <a:pt x="901445" y="300989"/>
                </a:lnTo>
                <a:lnTo>
                  <a:pt x="90144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348483" y="2575560"/>
            <a:ext cx="890016" cy="600456"/>
          </a:xfrm>
          <a:custGeom>
            <a:avLst/>
            <a:gdLst>
              <a:gd name="connsiteX0" fmla="*/ 12954 w 890016"/>
              <a:gd name="connsiteY0" fmla="*/ 587501 h 600456"/>
              <a:gd name="connsiteX1" fmla="*/ 877061 w 890016"/>
              <a:gd name="connsiteY1" fmla="*/ 587501 h 600456"/>
              <a:gd name="connsiteX2" fmla="*/ 877061 w 890016"/>
              <a:gd name="connsiteY2" fmla="*/ 12954 h 600456"/>
              <a:gd name="connsiteX3" fmla="*/ 12954 w 890016"/>
              <a:gd name="connsiteY3" fmla="*/ 12954 h 600456"/>
              <a:gd name="connsiteX4" fmla="*/ 12954 w 890016"/>
              <a:gd name="connsiteY4" fmla="*/ 587501 h 6004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0016" h="600456">
                <a:moveTo>
                  <a:pt x="12954" y="587501"/>
                </a:moveTo>
                <a:lnTo>
                  <a:pt x="877061" y="587501"/>
                </a:lnTo>
                <a:lnTo>
                  <a:pt x="877061" y="12954"/>
                </a:lnTo>
                <a:lnTo>
                  <a:pt x="12954" y="12954"/>
                </a:lnTo>
                <a:lnTo>
                  <a:pt x="12954" y="58750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361176" y="2602991"/>
            <a:ext cx="911352" cy="573024"/>
          </a:xfrm>
          <a:custGeom>
            <a:avLst/>
            <a:gdLst>
              <a:gd name="connsiteX0" fmla="*/ 12953 w 911352"/>
              <a:gd name="connsiteY0" fmla="*/ 560070 h 573024"/>
              <a:gd name="connsiteX1" fmla="*/ 898397 w 911352"/>
              <a:gd name="connsiteY1" fmla="*/ 560070 h 573024"/>
              <a:gd name="connsiteX2" fmla="*/ 898397 w 911352"/>
              <a:gd name="connsiteY2" fmla="*/ 12954 h 573024"/>
              <a:gd name="connsiteX3" fmla="*/ 12953 w 911352"/>
              <a:gd name="connsiteY3" fmla="*/ 12954 h 573024"/>
              <a:gd name="connsiteX4" fmla="*/ 12953 w 911352"/>
              <a:gd name="connsiteY4" fmla="*/ 560070 h 57302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1352" h="573024">
                <a:moveTo>
                  <a:pt x="12953" y="560070"/>
                </a:moveTo>
                <a:lnTo>
                  <a:pt x="898397" y="560070"/>
                </a:lnTo>
                <a:lnTo>
                  <a:pt x="898397" y="12954"/>
                </a:lnTo>
                <a:lnTo>
                  <a:pt x="12953" y="12954"/>
                </a:lnTo>
                <a:lnTo>
                  <a:pt x="12953" y="56007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3960876" y="4875276"/>
            <a:ext cx="1578863" cy="307848"/>
          </a:xfrm>
          <a:custGeom>
            <a:avLst/>
            <a:gdLst>
              <a:gd name="connsiteX0" fmla="*/ 12953 w 1578863"/>
              <a:gd name="connsiteY0" fmla="*/ 294894 h 307848"/>
              <a:gd name="connsiteX1" fmla="*/ 1565909 w 1578863"/>
              <a:gd name="connsiteY1" fmla="*/ 294894 h 307848"/>
              <a:gd name="connsiteX2" fmla="*/ 1565909 w 1578863"/>
              <a:gd name="connsiteY2" fmla="*/ 12953 h 307848"/>
              <a:gd name="connsiteX3" fmla="*/ 12953 w 1578863"/>
              <a:gd name="connsiteY3" fmla="*/ 12953 h 307848"/>
              <a:gd name="connsiteX4" fmla="*/ 12953 w 1578863"/>
              <a:gd name="connsiteY4" fmla="*/ 294894 h 3078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863" h="307848">
                <a:moveTo>
                  <a:pt x="12953" y="294894"/>
                </a:moveTo>
                <a:lnTo>
                  <a:pt x="1565909" y="294894"/>
                </a:lnTo>
                <a:lnTo>
                  <a:pt x="1565909" y="12953"/>
                </a:lnTo>
                <a:lnTo>
                  <a:pt x="12953" y="12953"/>
                </a:lnTo>
                <a:lnTo>
                  <a:pt x="12953" y="294894"/>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18716" y="5742432"/>
            <a:ext cx="1104899" cy="313943"/>
          </a:xfrm>
          <a:custGeom>
            <a:avLst/>
            <a:gdLst>
              <a:gd name="connsiteX0" fmla="*/ 12954 w 1104899"/>
              <a:gd name="connsiteY0" fmla="*/ 300989 h 313943"/>
              <a:gd name="connsiteX1" fmla="*/ 1091945 w 1104899"/>
              <a:gd name="connsiteY1" fmla="*/ 300989 h 313943"/>
              <a:gd name="connsiteX2" fmla="*/ 1091945 w 1104899"/>
              <a:gd name="connsiteY2" fmla="*/ 12953 h 313943"/>
              <a:gd name="connsiteX3" fmla="*/ 12954 w 1104899"/>
              <a:gd name="connsiteY3" fmla="*/ 12953 h 313943"/>
              <a:gd name="connsiteX4" fmla="*/ 12954 w 110489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899" h="313943">
                <a:moveTo>
                  <a:pt x="12954" y="300989"/>
                </a:moveTo>
                <a:lnTo>
                  <a:pt x="1091945" y="300989"/>
                </a:lnTo>
                <a:lnTo>
                  <a:pt x="1091945"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287267" y="5742432"/>
            <a:ext cx="960120" cy="313943"/>
          </a:xfrm>
          <a:custGeom>
            <a:avLst/>
            <a:gdLst>
              <a:gd name="connsiteX0" fmla="*/ 12953 w 960120"/>
              <a:gd name="connsiteY0" fmla="*/ 300989 h 313943"/>
              <a:gd name="connsiteX1" fmla="*/ 947166 w 960120"/>
              <a:gd name="connsiteY1" fmla="*/ 300989 h 313943"/>
              <a:gd name="connsiteX2" fmla="*/ 947166 w 960120"/>
              <a:gd name="connsiteY2" fmla="*/ 12953 h 313943"/>
              <a:gd name="connsiteX3" fmla="*/ 12953 w 960120"/>
              <a:gd name="connsiteY3" fmla="*/ 12953 h 313943"/>
              <a:gd name="connsiteX4" fmla="*/ 12953 w 96012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3943">
                <a:moveTo>
                  <a:pt x="12953" y="300989"/>
                </a:moveTo>
                <a:lnTo>
                  <a:pt x="947166" y="300989"/>
                </a:lnTo>
                <a:lnTo>
                  <a:pt x="947166"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4437888" y="5754624"/>
            <a:ext cx="897636" cy="313943"/>
          </a:xfrm>
          <a:custGeom>
            <a:avLst/>
            <a:gdLst>
              <a:gd name="connsiteX0" fmla="*/ 12953 w 897636"/>
              <a:gd name="connsiteY0" fmla="*/ 300989 h 313943"/>
              <a:gd name="connsiteX1" fmla="*/ 884682 w 897636"/>
              <a:gd name="connsiteY1" fmla="*/ 300989 h 313943"/>
              <a:gd name="connsiteX2" fmla="*/ 884682 w 897636"/>
              <a:gd name="connsiteY2" fmla="*/ 12953 h 313943"/>
              <a:gd name="connsiteX3" fmla="*/ 12953 w 897636"/>
              <a:gd name="connsiteY3" fmla="*/ 12953 h 313943"/>
              <a:gd name="connsiteX4" fmla="*/ 12953 w 897636"/>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7636" h="313943">
                <a:moveTo>
                  <a:pt x="12953" y="300989"/>
                </a:moveTo>
                <a:lnTo>
                  <a:pt x="884682" y="300989"/>
                </a:lnTo>
                <a:lnTo>
                  <a:pt x="884682"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5590032" y="5742432"/>
            <a:ext cx="961643" cy="313943"/>
          </a:xfrm>
          <a:custGeom>
            <a:avLst/>
            <a:gdLst>
              <a:gd name="connsiteX0" fmla="*/ 12953 w 961643"/>
              <a:gd name="connsiteY0" fmla="*/ 300989 h 313943"/>
              <a:gd name="connsiteX1" fmla="*/ 948689 w 961643"/>
              <a:gd name="connsiteY1" fmla="*/ 300989 h 313943"/>
              <a:gd name="connsiteX2" fmla="*/ 948689 w 961643"/>
              <a:gd name="connsiteY2" fmla="*/ 12953 h 313943"/>
              <a:gd name="connsiteX3" fmla="*/ 12953 w 961643"/>
              <a:gd name="connsiteY3" fmla="*/ 12953 h 313943"/>
              <a:gd name="connsiteX4" fmla="*/ 12953 w 9616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3">
                <a:moveTo>
                  <a:pt x="12953" y="300989"/>
                </a:moveTo>
                <a:lnTo>
                  <a:pt x="948689" y="300989"/>
                </a:lnTo>
                <a:lnTo>
                  <a:pt x="94868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742176" y="5742432"/>
            <a:ext cx="1537715" cy="313943"/>
          </a:xfrm>
          <a:custGeom>
            <a:avLst/>
            <a:gdLst>
              <a:gd name="connsiteX0" fmla="*/ 12954 w 1537715"/>
              <a:gd name="connsiteY0" fmla="*/ 300989 h 313943"/>
              <a:gd name="connsiteX1" fmla="*/ 1524761 w 1537715"/>
              <a:gd name="connsiteY1" fmla="*/ 300989 h 313943"/>
              <a:gd name="connsiteX2" fmla="*/ 1524761 w 1537715"/>
              <a:gd name="connsiteY2" fmla="*/ 12953 h 313943"/>
              <a:gd name="connsiteX3" fmla="*/ 12954 w 1537715"/>
              <a:gd name="connsiteY3" fmla="*/ 12953 h 313943"/>
              <a:gd name="connsiteX4" fmla="*/ 12954 w 1537715"/>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7715" h="313943">
                <a:moveTo>
                  <a:pt x="12954" y="300989"/>
                </a:moveTo>
                <a:lnTo>
                  <a:pt x="1524761" y="300989"/>
                </a:lnTo>
                <a:lnTo>
                  <a:pt x="1524761"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2785617" y="4308094"/>
            <a:ext cx="4042155" cy="21844"/>
          </a:xfrm>
          <a:custGeom>
            <a:avLst/>
            <a:gdLst>
              <a:gd name="connsiteX0" fmla="*/ 6350 w 4042155"/>
              <a:gd name="connsiteY0" fmla="*/ 6350 h 21844"/>
              <a:gd name="connsiteX1" fmla="*/ 4035805 w 4042155"/>
              <a:gd name="connsiteY1" fmla="*/ 6350 h 21844"/>
            </a:gdLst>
            <a:ahLst/>
            <a:cxnLst>
              <a:cxn ang="0">
                <a:pos x="connsiteX0" y="connsiteY0"/>
              </a:cxn>
              <a:cxn ang="1">
                <a:pos x="connsiteX1" y="connsiteY1"/>
              </a:cxn>
            </a:cxnLst>
            <a:rect l="l" t="t" r="r" b="b"/>
            <a:pathLst>
              <a:path w="4042155" h="21844">
                <a:moveTo>
                  <a:pt x="6350" y="6350"/>
                </a:moveTo>
                <a:lnTo>
                  <a:pt x="403580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796029"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6027165" y="55318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402335" y="1203959"/>
            <a:ext cx="8240268" cy="4930139"/>
          </a:xfrm>
          <a:custGeom>
            <a:avLst/>
            <a:gdLst>
              <a:gd name="connsiteX0" fmla="*/ 16002 w 8240268"/>
              <a:gd name="connsiteY0" fmla="*/ 4914137 h 4930139"/>
              <a:gd name="connsiteX1" fmla="*/ 8224266 w 8240268"/>
              <a:gd name="connsiteY1" fmla="*/ 4914137 h 4930139"/>
              <a:gd name="connsiteX2" fmla="*/ 8224266 w 8240268"/>
              <a:gd name="connsiteY2" fmla="*/ 16002 h 4930139"/>
              <a:gd name="connsiteX3" fmla="*/ 16002 w 8240268"/>
              <a:gd name="connsiteY3" fmla="*/ 16002 h 4930139"/>
              <a:gd name="connsiteX4" fmla="*/ 16002 w 8240268"/>
              <a:gd name="connsiteY4" fmla="*/ 4914137 h 493013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0268" h="4930139">
                <a:moveTo>
                  <a:pt x="16002" y="4914137"/>
                </a:moveTo>
                <a:lnTo>
                  <a:pt x="8224266" y="4914137"/>
                </a:lnTo>
                <a:lnTo>
                  <a:pt x="8224266" y="16002"/>
                </a:lnTo>
                <a:lnTo>
                  <a:pt x="16002" y="16002"/>
                </a:lnTo>
                <a:lnTo>
                  <a:pt x="16002" y="4914137"/>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2785617" y="3884421"/>
            <a:ext cx="21844" cy="436372"/>
          </a:xfrm>
          <a:custGeom>
            <a:avLst/>
            <a:gdLst>
              <a:gd name="connsiteX0" fmla="*/ 6350 w 21844"/>
              <a:gd name="connsiteY0" fmla="*/ 6350 h 436372"/>
              <a:gd name="connsiteX1" fmla="*/ 6350 w 21844"/>
              <a:gd name="connsiteY1" fmla="*/ 430022 h 436372"/>
            </a:gdLst>
            <a:ahLst/>
            <a:cxnLst>
              <a:cxn ang="0">
                <a:pos x="connsiteX0" y="connsiteY0"/>
              </a:cxn>
              <a:cxn ang="1">
                <a:pos x="connsiteX1" y="connsiteY1"/>
              </a:cxn>
            </a:cxnLst>
            <a:rect l="l" t="t" r="r" b="b"/>
            <a:pathLst>
              <a:path w="21844" h="436372">
                <a:moveTo>
                  <a:pt x="6350" y="6350"/>
                </a:moveTo>
                <a:lnTo>
                  <a:pt x="6350" y="43002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Freeform 3"/>
          <p:cNvSpPr/>
          <p:nvPr/>
        </p:nvSpPr>
        <p:spPr>
          <a:xfrm>
            <a:off x="699262" y="3300729"/>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4221480" y="2575560"/>
            <a:ext cx="963168" cy="600456"/>
          </a:xfrm>
          <a:custGeom>
            <a:avLst/>
            <a:gdLst>
              <a:gd name="connsiteX0" fmla="*/ 12953 w 963168"/>
              <a:gd name="connsiteY0" fmla="*/ 587501 h 600456"/>
              <a:gd name="connsiteX1" fmla="*/ 950213 w 963168"/>
              <a:gd name="connsiteY1" fmla="*/ 587501 h 600456"/>
              <a:gd name="connsiteX2" fmla="*/ 950213 w 963168"/>
              <a:gd name="connsiteY2" fmla="*/ 12954 h 600456"/>
              <a:gd name="connsiteX3" fmla="*/ 12953 w 963168"/>
              <a:gd name="connsiteY3" fmla="*/ 12954 h 600456"/>
              <a:gd name="connsiteX4" fmla="*/ 12953 w 963168"/>
              <a:gd name="connsiteY4" fmla="*/ 587501 h 60045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3168" h="600456">
                <a:moveTo>
                  <a:pt x="12953" y="587501"/>
                </a:moveTo>
                <a:lnTo>
                  <a:pt x="950213" y="587501"/>
                </a:lnTo>
                <a:lnTo>
                  <a:pt x="950213" y="12954"/>
                </a:lnTo>
                <a:lnTo>
                  <a:pt x="12953" y="12954"/>
                </a:lnTo>
                <a:lnTo>
                  <a:pt x="12953" y="58750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2397251" y="3581400"/>
            <a:ext cx="818387" cy="313944"/>
          </a:xfrm>
          <a:custGeom>
            <a:avLst/>
            <a:gdLst>
              <a:gd name="connsiteX0" fmla="*/ 12954 w 818387"/>
              <a:gd name="connsiteY0" fmla="*/ 300990 h 313944"/>
              <a:gd name="connsiteX1" fmla="*/ 805433 w 818387"/>
              <a:gd name="connsiteY1" fmla="*/ 300990 h 313944"/>
              <a:gd name="connsiteX2" fmla="*/ 805433 w 818387"/>
              <a:gd name="connsiteY2" fmla="*/ 12953 h 313944"/>
              <a:gd name="connsiteX3" fmla="*/ 12954 w 818387"/>
              <a:gd name="connsiteY3" fmla="*/ 12953 h 313944"/>
              <a:gd name="connsiteX4" fmla="*/ 12954 w 818387"/>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8387" h="313944">
                <a:moveTo>
                  <a:pt x="12954" y="300990"/>
                </a:moveTo>
                <a:lnTo>
                  <a:pt x="805433" y="300990"/>
                </a:lnTo>
                <a:lnTo>
                  <a:pt x="805433" y="12953"/>
                </a:lnTo>
                <a:lnTo>
                  <a:pt x="12954" y="12953"/>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6380988" y="3567684"/>
            <a:ext cx="888492" cy="313943"/>
          </a:xfrm>
          <a:custGeom>
            <a:avLst/>
            <a:gdLst>
              <a:gd name="connsiteX0" fmla="*/ 12953 w 888492"/>
              <a:gd name="connsiteY0" fmla="*/ 300989 h 313943"/>
              <a:gd name="connsiteX1" fmla="*/ 875538 w 888492"/>
              <a:gd name="connsiteY1" fmla="*/ 300989 h 313943"/>
              <a:gd name="connsiteX2" fmla="*/ 875538 w 888492"/>
              <a:gd name="connsiteY2" fmla="*/ 12953 h 313943"/>
              <a:gd name="connsiteX3" fmla="*/ 12953 w 888492"/>
              <a:gd name="connsiteY3" fmla="*/ 12953 h 313943"/>
              <a:gd name="connsiteX4" fmla="*/ 12953 w 88849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88492" h="313943">
                <a:moveTo>
                  <a:pt x="12953" y="300989"/>
                </a:moveTo>
                <a:lnTo>
                  <a:pt x="875538" y="300989"/>
                </a:lnTo>
                <a:lnTo>
                  <a:pt x="875538"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4293108" y="3567684"/>
            <a:ext cx="841248" cy="313943"/>
          </a:xfrm>
          <a:custGeom>
            <a:avLst/>
            <a:gdLst>
              <a:gd name="connsiteX0" fmla="*/ 12953 w 841248"/>
              <a:gd name="connsiteY0" fmla="*/ 300989 h 313943"/>
              <a:gd name="connsiteX1" fmla="*/ 828294 w 841248"/>
              <a:gd name="connsiteY1" fmla="*/ 300989 h 313943"/>
              <a:gd name="connsiteX2" fmla="*/ 828294 w 841248"/>
              <a:gd name="connsiteY2" fmla="*/ 12953 h 313943"/>
              <a:gd name="connsiteX3" fmla="*/ 12953 w 841248"/>
              <a:gd name="connsiteY3" fmla="*/ 12953 h 313943"/>
              <a:gd name="connsiteX4" fmla="*/ 12953 w 841248"/>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41248" h="313943">
                <a:moveTo>
                  <a:pt x="12953" y="300989"/>
                </a:moveTo>
                <a:lnTo>
                  <a:pt x="828294" y="300989"/>
                </a:lnTo>
                <a:lnTo>
                  <a:pt x="828294"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4730241" y="3876802"/>
            <a:ext cx="21844" cy="1020063"/>
          </a:xfrm>
          <a:custGeom>
            <a:avLst/>
            <a:gdLst>
              <a:gd name="connsiteX0" fmla="*/ 6350 w 21844"/>
              <a:gd name="connsiteY0" fmla="*/ 6350 h 1020063"/>
              <a:gd name="connsiteX1" fmla="*/ 6350 w 21844"/>
              <a:gd name="connsiteY1" fmla="*/ 1013713 h 1020063"/>
            </a:gdLst>
            <a:ahLst/>
            <a:cxnLst>
              <a:cxn ang="0">
                <a:pos x="connsiteX0" y="connsiteY0"/>
              </a:cxn>
              <a:cxn ang="1">
                <a:pos x="connsiteX1" y="connsiteY1"/>
              </a:cxn>
            </a:cxnLst>
            <a:rect l="l" t="t" r="r" b="b"/>
            <a:pathLst>
              <a:path w="21844" h="1020063">
                <a:moveTo>
                  <a:pt x="6350" y="6350"/>
                </a:moveTo>
                <a:lnTo>
                  <a:pt x="6350" y="10137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6819645" y="3876802"/>
            <a:ext cx="21844" cy="436372"/>
          </a:xfrm>
          <a:custGeom>
            <a:avLst/>
            <a:gdLst>
              <a:gd name="connsiteX0" fmla="*/ 6350 w 21844"/>
              <a:gd name="connsiteY0" fmla="*/ 6350 h 436372"/>
              <a:gd name="connsiteX1" fmla="*/ 6350 w 21844"/>
              <a:gd name="connsiteY1" fmla="*/ 430021 h 436372"/>
            </a:gdLst>
            <a:ahLst/>
            <a:cxnLst>
              <a:cxn ang="0">
                <a:pos x="connsiteX0" y="connsiteY0"/>
              </a:cxn>
              <a:cxn ang="1">
                <a:pos x="connsiteX1" y="connsiteY1"/>
              </a:cxn>
            </a:cxnLst>
            <a:rect l="l" t="t" r="r" b="b"/>
            <a:pathLst>
              <a:path w="21844" h="436372">
                <a:moveTo>
                  <a:pt x="6350" y="6350"/>
                </a:moveTo>
                <a:lnTo>
                  <a:pt x="6350" y="4300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2755900" y="1854200"/>
            <a:ext cx="4076700" cy="762000"/>
          </a:xfrm>
          <a:prstGeom prst="rect">
            <a:avLst/>
          </a:prstGeom>
          <a:noFill/>
        </p:spPr>
      </p:pic>
      <p:pic>
        <p:nvPicPr>
          <p:cNvPr id="1028" name="Picture 3"/>
          <p:cNvPicPr>
            <a:picLocks noChangeAspect="1" noChangeArrowheads="1"/>
          </p:cNvPicPr>
          <p:nvPr/>
        </p:nvPicPr>
        <p:blipFill>
          <a:blip r:embed="rId3" cstate="print"/>
          <a:srcRect/>
          <a:stretch>
            <a:fillRect/>
          </a:stretch>
        </p:blipFill>
        <p:spPr bwMode="auto">
          <a:xfrm>
            <a:off x="2743200" y="3149600"/>
            <a:ext cx="2032000" cy="482600"/>
          </a:xfrm>
          <a:prstGeom prst="rect">
            <a:avLst/>
          </a:prstGeom>
          <a:noFill/>
        </p:spPr>
      </p:pic>
      <p:pic>
        <p:nvPicPr>
          <p:cNvPr id="1029" name="Picture 3"/>
          <p:cNvPicPr>
            <a:picLocks noChangeAspect="1" noChangeArrowheads="1"/>
          </p:cNvPicPr>
          <p:nvPr/>
        </p:nvPicPr>
        <p:blipFill>
          <a:blip r:embed="rId4" cstate="print"/>
          <a:srcRect/>
          <a:stretch>
            <a:fillRect/>
          </a:stretch>
        </p:blipFill>
        <p:spPr bwMode="auto">
          <a:xfrm>
            <a:off x="6781800" y="3149600"/>
            <a:ext cx="88900" cy="457200"/>
          </a:xfrm>
          <a:prstGeom prst="rect">
            <a:avLst/>
          </a:prstGeom>
          <a:noFill/>
        </p:spPr>
      </p:pic>
      <p:pic>
        <p:nvPicPr>
          <p:cNvPr id="1030" name="Picture 3"/>
          <p:cNvPicPr>
            <a:picLocks noChangeAspect="1" noChangeArrowheads="1"/>
          </p:cNvPicPr>
          <p:nvPr/>
        </p:nvPicPr>
        <p:blipFill>
          <a:blip r:embed="rId5" cstate="print"/>
          <a:srcRect/>
          <a:stretch>
            <a:fillRect/>
          </a:stretch>
        </p:blipFill>
        <p:spPr bwMode="auto">
          <a:xfrm>
            <a:off x="7874000" y="5918200"/>
            <a:ext cx="952500" cy="939800"/>
          </a:xfrm>
          <a:prstGeom prst="rect">
            <a:avLst/>
          </a:prstGeom>
          <a:noFill/>
        </p:spPr>
      </p:pic>
      <p:pic>
        <p:nvPicPr>
          <p:cNvPr id="1031" name="Picture 3"/>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
        <p:nvSpPr>
          <p:cNvPr id="2" name="TextBox 1"/>
          <p:cNvSpPr txBox="1"/>
          <p:nvPr/>
        </p:nvSpPr>
        <p:spPr>
          <a:xfrm>
            <a:off x="546100" y="609600"/>
            <a:ext cx="7485832" cy="597599"/>
          </a:xfrm>
          <a:prstGeom prst="rect">
            <a:avLst/>
          </a:prstGeom>
          <a:noFill/>
        </p:spPr>
        <p:txBody>
          <a:bodyPr wrap="none" lIns="0" tIns="0" rIns="0" rtlCol="0">
            <a:spAutoFit/>
          </a:bodyPr>
          <a:lstStyle/>
          <a:p>
            <a:pPr>
              <a:lnSpc>
                <a:spcPts val="4300"/>
              </a:lnSpc>
              <a:tabLst/>
            </a:pPr>
            <a:r>
              <a:rPr lang="en-US" altLang="zh-CN" sz="3395" b="1" dirty="0" smtClean="0">
                <a:solidFill>
                  <a:srgbClr val="5D94BA"/>
                </a:solidFill>
                <a:latin typeface="Segoe UI" pitchFamily="18" charset="0"/>
                <a:cs typeface="Segoe UI" pitchFamily="18" charset="0"/>
              </a:rPr>
              <a:t>Industry Map </a:t>
            </a:r>
            <a:r>
              <a:rPr lang="en-US" altLang="zh-CN" sz="3395" b="1" dirty="0" smtClean="0">
                <a:solidFill>
                  <a:srgbClr val="5D94BA"/>
                </a:solidFill>
                <a:latin typeface="Times New Roman" pitchFamily="18" charset="0"/>
                <a:cs typeface="Times New Roman" pitchFamily="18" charset="0"/>
              </a:rPr>
              <a:t>(4/8)-</a:t>
            </a:r>
            <a:r>
              <a:rPr lang="en-US" altLang="zh-CN" sz="3395" dirty="0" smtClean="0">
                <a:latin typeface="Times New Roman" pitchFamily="18" charset="0"/>
                <a:cs typeface="Times New Roman" pitchFamily="18" charset="0"/>
              </a:rPr>
              <a:t> </a:t>
            </a:r>
            <a:r>
              <a:rPr lang="en-US" altLang="zh-CN" sz="3395" b="1" dirty="0" smtClean="0">
                <a:solidFill>
                  <a:srgbClr val="5D94BA"/>
                </a:solidFill>
                <a:latin typeface="Segoe UI" pitchFamily="18" charset="0"/>
                <a:cs typeface="Segoe UI" pitchFamily="18" charset="0"/>
              </a:rPr>
              <a:t>Component</a:t>
            </a:r>
            <a:r>
              <a:rPr lang="en-US" altLang="zh-CN" sz="3395" b="1" dirty="0" smtClean="0">
                <a:solidFill>
                  <a:srgbClr val="5D94BA"/>
                </a:solidFill>
                <a:latin typeface="Times New Roman" pitchFamily="18" charset="0"/>
                <a:cs typeface="Times New Roman" pitchFamily="18" charset="0"/>
              </a:rPr>
              <a:t>(</a:t>
            </a:r>
            <a:r>
              <a:rPr lang="en-US" altLang="zh-CN" sz="3395" b="1" dirty="0" smtClean="0">
                <a:solidFill>
                  <a:srgbClr val="5D94BA"/>
                </a:solidFill>
                <a:latin typeface="Segoe UI" pitchFamily="18" charset="0"/>
                <a:cs typeface="Segoe UI" pitchFamily="18" charset="0"/>
              </a:rPr>
              <a:t>PCB</a:t>
            </a:r>
            <a:r>
              <a:rPr lang="en-US" altLang="zh-CN" sz="3395" b="1" dirty="0" smtClean="0">
                <a:solidFill>
                  <a:srgbClr val="5D94BA"/>
                </a:solidFill>
                <a:latin typeface="Times New Roman" pitchFamily="18" charset="0"/>
                <a:cs typeface="Times New Roman" pitchFamily="18" charset="0"/>
              </a:rPr>
              <a:t>)</a:t>
            </a:r>
          </a:p>
        </p:txBody>
      </p:sp>
      <p:sp>
        <p:nvSpPr>
          <p:cNvPr id="1032" name="TextBox 1"/>
          <p:cNvSpPr txBox="1"/>
          <p:nvPr/>
        </p:nvSpPr>
        <p:spPr>
          <a:xfrm>
            <a:off x="571500" y="1562100"/>
            <a:ext cx="1050672"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Upstream</a:t>
            </a:r>
          </a:p>
          <a:p>
            <a:pPr>
              <a:lnSpc>
                <a:spcPts val="2100"/>
              </a:lnSpc>
              <a:tabLst/>
            </a:pPr>
            <a:r>
              <a:rPr lang="en-US" altLang="zh-CN" b="1" dirty="0" smtClean="0">
                <a:solidFill>
                  <a:srgbClr val="000099"/>
                </a:solidFill>
                <a:latin typeface="Segoe UI" pitchFamily="18" charset="0"/>
                <a:cs typeface="Segoe UI" pitchFamily="18" charset="0"/>
              </a:rPr>
              <a:t>Material</a:t>
            </a:r>
            <a:endParaRPr lang="en-US" altLang="zh-CN" sz="1800" b="1" dirty="0" smtClean="0">
              <a:solidFill>
                <a:srgbClr val="000099"/>
              </a:solidFill>
              <a:latin typeface="Segoe UI" pitchFamily="18" charset="0"/>
              <a:cs typeface="Segoe UI" pitchFamily="18" charset="0"/>
            </a:endParaRPr>
          </a:p>
        </p:txBody>
      </p:sp>
      <p:sp>
        <p:nvSpPr>
          <p:cNvPr id="1033" name="TextBox 1"/>
          <p:cNvSpPr txBox="1"/>
          <p:nvPr/>
        </p:nvSpPr>
        <p:spPr>
          <a:xfrm>
            <a:off x="508000" y="5638800"/>
            <a:ext cx="1376082"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Downstream</a:t>
            </a:r>
          </a:p>
          <a:p>
            <a:pPr>
              <a:lnSpc>
                <a:spcPts val="2100"/>
              </a:lnSpc>
              <a:tabLst/>
            </a:pPr>
            <a:r>
              <a:rPr lang="en-US" altLang="zh-CN" b="1" dirty="0" smtClean="0">
                <a:solidFill>
                  <a:srgbClr val="000099"/>
                </a:solidFill>
                <a:latin typeface="Segoe UI" pitchFamily="18" charset="0"/>
                <a:cs typeface="Segoe UI" pitchFamily="18" charset="0"/>
              </a:rPr>
              <a:t>Application</a:t>
            </a:r>
            <a:endParaRPr lang="en-US" altLang="zh-CN" sz="1800" b="1" dirty="0" smtClean="0">
              <a:solidFill>
                <a:srgbClr val="000099"/>
              </a:solidFill>
              <a:latin typeface="Segoe UI" pitchFamily="18" charset="0"/>
              <a:cs typeface="Segoe UI" pitchFamily="18" charset="0"/>
            </a:endParaRPr>
          </a:p>
        </p:txBody>
      </p:sp>
      <p:sp>
        <p:nvSpPr>
          <p:cNvPr id="1034" name="TextBox 1"/>
          <p:cNvSpPr txBox="1"/>
          <p:nvPr/>
        </p:nvSpPr>
        <p:spPr>
          <a:xfrm>
            <a:off x="723900" y="4711700"/>
            <a:ext cx="1032334" cy="584775"/>
          </a:xfrm>
          <a:prstGeom prst="rect">
            <a:avLst/>
          </a:prstGeom>
          <a:noFill/>
        </p:spPr>
        <p:txBody>
          <a:bodyPr wrap="none" lIns="0" tIns="0" rIns="0" rtlCol="0">
            <a:spAutoFit/>
          </a:bodyPr>
          <a:lstStyle/>
          <a:p>
            <a:pPr>
              <a:lnSpc>
                <a:spcPts val="2100"/>
              </a:lnSpc>
              <a:tabLst/>
            </a:pPr>
            <a:r>
              <a:rPr lang="en-US" altLang="zh-CN" sz="1800" b="1" dirty="0" smtClean="0">
                <a:solidFill>
                  <a:srgbClr val="000099"/>
                </a:solidFill>
                <a:latin typeface="Segoe UI" pitchFamily="18" charset="0"/>
                <a:cs typeface="Segoe UI" pitchFamily="18" charset="0"/>
              </a:rPr>
              <a:t>System</a:t>
            </a:r>
          </a:p>
          <a:p>
            <a:pPr>
              <a:lnSpc>
                <a:spcPts val="2100"/>
              </a:lnSpc>
              <a:tabLst/>
            </a:pPr>
            <a:r>
              <a:rPr lang="en-US" altLang="zh-CN" b="1" dirty="0" smtClean="0">
                <a:solidFill>
                  <a:srgbClr val="000099"/>
                </a:solidFill>
                <a:latin typeface="Segoe UI" pitchFamily="18" charset="0"/>
                <a:cs typeface="Segoe UI" pitchFamily="18" charset="0"/>
              </a:rPr>
              <a:t>Assembly</a:t>
            </a:r>
            <a:endParaRPr lang="en-US" altLang="zh-CN" sz="1800" b="1" dirty="0" smtClean="0">
              <a:solidFill>
                <a:srgbClr val="000099"/>
              </a:solidFill>
              <a:latin typeface="Segoe UI" pitchFamily="18" charset="0"/>
              <a:cs typeface="Segoe UI" pitchFamily="18" charset="0"/>
            </a:endParaRPr>
          </a:p>
        </p:txBody>
      </p:sp>
      <p:sp>
        <p:nvSpPr>
          <p:cNvPr id="1035" name="TextBox 1"/>
          <p:cNvSpPr txBox="1"/>
          <p:nvPr/>
        </p:nvSpPr>
        <p:spPr>
          <a:xfrm>
            <a:off x="2730500" y="1562100"/>
            <a:ext cx="710131"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Cu Foil </a:t>
            </a:r>
          </a:p>
        </p:txBody>
      </p:sp>
      <p:sp>
        <p:nvSpPr>
          <p:cNvPr id="1036" name="TextBox 1"/>
          <p:cNvSpPr txBox="1"/>
          <p:nvPr/>
        </p:nvSpPr>
        <p:spPr>
          <a:xfrm>
            <a:off x="4211960" y="1556792"/>
            <a:ext cx="1032334"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Fiber Glass</a:t>
            </a:r>
          </a:p>
          <a:p>
            <a:pPr>
              <a:lnSpc>
                <a:spcPts val="1800"/>
              </a:lnSpc>
              <a:tabLst/>
            </a:pPr>
            <a:r>
              <a:rPr lang="en-US" altLang="zh-CN" sz="1596" b="1" dirty="0" smtClean="0">
                <a:solidFill>
                  <a:srgbClr val="000099"/>
                </a:solidFill>
                <a:latin typeface="Segoe UI" pitchFamily="18" charset="0"/>
                <a:cs typeface="Segoe UI" pitchFamily="18" charset="0"/>
              </a:rPr>
              <a:t>Sheet</a:t>
            </a:r>
          </a:p>
        </p:txBody>
      </p:sp>
      <p:sp>
        <p:nvSpPr>
          <p:cNvPr id="1037" name="TextBox 1"/>
          <p:cNvSpPr txBox="1"/>
          <p:nvPr/>
        </p:nvSpPr>
        <p:spPr>
          <a:xfrm>
            <a:off x="6489700" y="1562100"/>
            <a:ext cx="838115"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BT</a:t>
            </a:r>
            <a:r>
              <a:rPr lang="en-US" altLang="zh-CN" sz="1596" b="1" dirty="0" smtClean="0">
                <a:solidFill>
                  <a:srgbClr val="000099"/>
                </a:solidFill>
                <a:latin typeface="Segoe UI" pitchFamily="18" charset="0"/>
                <a:cs typeface="Segoe UI" pitchFamily="18" charset="0"/>
              </a:rPr>
              <a:t> Resin</a:t>
            </a:r>
          </a:p>
        </p:txBody>
      </p:sp>
      <p:sp>
        <p:nvSpPr>
          <p:cNvPr id="1038" name="TextBox 1"/>
          <p:cNvSpPr txBox="1"/>
          <p:nvPr/>
        </p:nvSpPr>
        <p:spPr>
          <a:xfrm>
            <a:off x="4521200" y="4965700"/>
            <a:ext cx="4318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EMS</a:t>
            </a:r>
          </a:p>
        </p:txBody>
      </p:sp>
      <p:sp>
        <p:nvSpPr>
          <p:cNvPr id="1039" name="TextBox 1"/>
          <p:cNvSpPr txBox="1"/>
          <p:nvPr/>
        </p:nvSpPr>
        <p:spPr>
          <a:xfrm>
            <a:off x="1955800" y="5753100"/>
            <a:ext cx="1430969"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Computer</a:t>
            </a:r>
          </a:p>
          <a:p>
            <a:pPr>
              <a:lnSpc>
                <a:spcPts val="1800"/>
              </a:lnSpc>
              <a:tabLst/>
            </a:pPr>
            <a:r>
              <a:rPr lang="en-US" altLang="zh-CN" sz="1596" b="1" dirty="0" smtClean="0">
                <a:solidFill>
                  <a:srgbClr val="000099"/>
                </a:solidFill>
                <a:latin typeface="Segoe UI" pitchFamily="18" charset="0"/>
                <a:cs typeface="Segoe UI" pitchFamily="18" charset="0"/>
              </a:rPr>
              <a:t>and Peripheral</a:t>
            </a:r>
          </a:p>
        </p:txBody>
      </p:sp>
      <p:sp>
        <p:nvSpPr>
          <p:cNvPr id="1040" name="TextBox 1"/>
          <p:cNvSpPr txBox="1"/>
          <p:nvPr/>
        </p:nvSpPr>
        <p:spPr>
          <a:xfrm>
            <a:off x="2987824" y="5805264"/>
            <a:ext cx="133690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a:t>
            </a:r>
          </a:p>
        </p:txBody>
      </p:sp>
      <p:sp>
        <p:nvSpPr>
          <p:cNvPr id="1041" name="TextBox 1"/>
          <p:cNvSpPr txBox="1"/>
          <p:nvPr/>
        </p:nvSpPr>
        <p:spPr>
          <a:xfrm>
            <a:off x="4470400" y="5765800"/>
            <a:ext cx="95968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TV</a:t>
            </a:r>
          </a:p>
        </p:txBody>
      </p:sp>
      <p:sp>
        <p:nvSpPr>
          <p:cNvPr id="1042" name="TextBox 1"/>
          <p:cNvSpPr txBox="1"/>
          <p:nvPr/>
        </p:nvSpPr>
        <p:spPr>
          <a:xfrm>
            <a:off x="5436096" y="5733256"/>
            <a:ext cx="142667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Camera</a:t>
            </a:r>
          </a:p>
        </p:txBody>
      </p:sp>
      <p:sp>
        <p:nvSpPr>
          <p:cNvPr id="1043" name="TextBox 1"/>
          <p:cNvSpPr txBox="1"/>
          <p:nvPr/>
        </p:nvSpPr>
        <p:spPr>
          <a:xfrm>
            <a:off x="6794500" y="5753100"/>
            <a:ext cx="934551"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 CEs</a:t>
            </a:r>
          </a:p>
        </p:txBody>
      </p:sp>
      <p:sp>
        <p:nvSpPr>
          <p:cNvPr id="1044" name="TextBox 1"/>
          <p:cNvSpPr txBox="1"/>
          <p:nvPr/>
        </p:nvSpPr>
        <p:spPr>
          <a:xfrm>
            <a:off x="3454400" y="1447800"/>
            <a:ext cx="9144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南亞、長春、</a:t>
            </a:r>
          </a:p>
          <a:p>
            <a:pPr>
              <a:lnSpc>
                <a:spcPts val="1500"/>
              </a:lnSpc>
              <a:tabLst/>
            </a:pPr>
            <a:r>
              <a:rPr lang="en-US" altLang="zh-CN" sz="1200" dirty="0" smtClean="0">
                <a:solidFill>
                  <a:srgbClr val="000000"/>
                </a:solidFill>
                <a:latin typeface="Segoe UI" pitchFamily="18" charset="0"/>
                <a:cs typeface="Segoe UI" pitchFamily="18" charset="0"/>
              </a:rPr>
              <a:t>金居</a:t>
            </a:r>
            <a:r>
              <a:rPr lang="en-US" altLang="zh-CN" sz="1200" dirty="0" smtClean="0">
                <a:solidFill>
                  <a:srgbClr val="000000"/>
                </a:solidFill>
                <a:latin typeface="Times New Roman" pitchFamily="18" charset="0"/>
                <a:cs typeface="Times New Roman" pitchFamily="18" charset="0"/>
              </a:rPr>
              <a:t>…</a:t>
            </a:r>
          </a:p>
        </p:txBody>
      </p:sp>
      <p:sp>
        <p:nvSpPr>
          <p:cNvPr id="1045" name="TextBox 1"/>
          <p:cNvSpPr txBox="1"/>
          <p:nvPr/>
        </p:nvSpPr>
        <p:spPr>
          <a:xfrm>
            <a:off x="5232400" y="1511300"/>
            <a:ext cx="914400" cy="1905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台玻、南亞</a:t>
            </a:r>
            <a:r>
              <a:rPr lang="en-US" altLang="zh-CN" sz="1200" dirty="0" smtClean="0">
                <a:solidFill>
                  <a:srgbClr val="000000"/>
                </a:solidFill>
                <a:latin typeface="Times New Roman" pitchFamily="18" charset="0"/>
                <a:cs typeface="Times New Roman" pitchFamily="18" charset="0"/>
              </a:rPr>
              <a:t>…</a:t>
            </a:r>
          </a:p>
        </p:txBody>
      </p:sp>
      <p:sp>
        <p:nvSpPr>
          <p:cNvPr id="1046" name="TextBox 1"/>
          <p:cNvSpPr txBox="1"/>
          <p:nvPr/>
        </p:nvSpPr>
        <p:spPr>
          <a:xfrm>
            <a:off x="5600700" y="4826000"/>
            <a:ext cx="18288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鴻海、廣達、仁寶、偉創、</a:t>
            </a:r>
          </a:p>
          <a:p>
            <a:pPr>
              <a:lnSpc>
                <a:spcPts val="1500"/>
              </a:lnSpc>
              <a:tabLst/>
            </a:pPr>
            <a:r>
              <a:rPr lang="en-US" altLang="zh-CN" sz="1200" dirty="0" smtClean="0">
                <a:solidFill>
                  <a:srgbClr val="000000"/>
                </a:solidFill>
                <a:latin typeface="Segoe UI" pitchFamily="18" charset="0"/>
                <a:cs typeface="Segoe UI" pitchFamily="18" charset="0"/>
              </a:rPr>
              <a:t>光寶、佳世達、神達</a:t>
            </a:r>
            <a:r>
              <a:rPr lang="en-US" altLang="zh-CN" sz="1200" dirty="0" smtClean="0">
                <a:solidFill>
                  <a:srgbClr val="000000"/>
                </a:solidFill>
                <a:latin typeface="Times New Roman" pitchFamily="18" charset="0"/>
                <a:cs typeface="Times New Roman" pitchFamily="18" charset="0"/>
              </a:rPr>
              <a:t>…</a:t>
            </a:r>
          </a:p>
        </p:txBody>
      </p:sp>
      <p:sp>
        <p:nvSpPr>
          <p:cNvPr id="1047" name="TextBox 1"/>
          <p:cNvSpPr txBox="1"/>
          <p:nvPr/>
        </p:nvSpPr>
        <p:spPr>
          <a:xfrm>
            <a:off x="2267744" y="2636912"/>
            <a:ext cx="1301318" cy="1482457"/>
          </a:xfrm>
          <a:prstGeom prst="rect">
            <a:avLst/>
          </a:prstGeom>
          <a:noFill/>
        </p:spPr>
        <p:txBody>
          <a:bodyPr wrap="square" lIns="0" tIns="0" rIns="0" rtlCol="0">
            <a:spAutoFit/>
          </a:bodyPr>
          <a:lstStyle/>
          <a:p>
            <a:pPr>
              <a:lnSpc>
                <a:spcPts val="1800"/>
              </a:lnSpc>
              <a:tabLst>
                <a:tab pos="114300" algn="l"/>
              </a:tabLst>
            </a:pPr>
            <a:r>
              <a:rPr lang="en-US" altLang="zh-CN" sz="1598" b="1" dirty="0" smtClean="0">
                <a:solidFill>
                  <a:srgbClr val="000099"/>
                </a:solidFill>
                <a:latin typeface="Segoe UI" pitchFamily="18" charset="0"/>
                <a:cs typeface="Segoe UI" pitchFamily="18" charset="0"/>
              </a:rPr>
              <a:t>Paper-quality Cu foil sub.</a:t>
            </a:r>
            <a:endParaRPr lang="en-US" altLang="zh-CN" dirty="0" smtClean="0"/>
          </a:p>
          <a:p>
            <a:pPr>
              <a:lnSpc>
                <a:spcPts val="1000"/>
              </a:lnSpc>
            </a:pPr>
            <a:endParaRPr lang="en-US" altLang="zh-CN" dirty="0" smtClean="0"/>
          </a:p>
          <a:p>
            <a:pPr>
              <a:lnSpc>
                <a:spcPts val="1000"/>
              </a:lnSpc>
            </a:pPr>
            <a:endParaRPr lang="en-US" altLang="zh-CN" dirty="0" smtClean="0"/>
          </a:p>
          <a:p>
            <a:pPr>
              <a:lnSpc>
                <a:spcPts val="2800"/>
              </a:lnSpc>
              <a:tabLst>
                <a:tab pos="114300" algn="l"/>
              </a:tabLst>
            </a:pPr>
            <a:r>
              <a:rPr lang="en-US" altLang="zh-CN" dirty="0" smtClean="0"/>
              <a:t>	</a:t>
            </a:r>
            <a:endParaRPr lang="en-US" altLang="zh-CN" sz="1596" b="1" dirty="0" smtClean="0">
              <a:solidFill>
                <a:srgbClr val="000099"/>
              </a:solidFill>
              <a:latin typeface="Segoe UI" pitchFamily="18" charset="0"/>
              <a:cs typeface="Segoe UI" pitchFamily="18" charset="0"/>
            </a:endParaRPr>
          </a:p>
          <a:p>
            <a:pPr>
              <a:lnSpc>
                <a:spcPts val="2800"/>
              </a:lnSpc>
              <a:tabLst>
                <a:tab pos="114300" algn="l"/>
              </a:tabLst>
            </a:pPr>
            <a:endParaRPr lang="en-US" altLang="zh-CN" sz="1596" b="1" dirty="0" smtClean="0">
              <a:solidFill>
                <a:srgbClr val="000099"/>
              </a:solidFill>
              <a:latin typeface="Segoe UI" pitchFamily="18" charset="0"/>
              <a:cs typeface="Segoe UI" pitchFamily="18" charset="0"/>
            </a:endParaRPr>
          </a:p>
        </p:txBody>
      </p:sp>
      <p:sp>
        <p:nvSpPr>
          <p:cNvPr id="1048" name="TextBox 1"/>
          <p:cNvSpPr txBox="1"/>
          <p:nvPr/>
        </p:nvSpPr>
        <p:spPr>
          <a:xfrm>
            <a:off x="6502400" y="2654300"/>
            <a:ext cx="1093936" cy="1559401"/>
          </a:xfrm>
          <a:prstGeom prst="rect">
            <a:avLst/>
          </a:prstGeom>
          <a:noFill/>
        </p:spPr>
        <p:txBody>
          <a:bodyPr wrap="square" lIns="0" tIns="0" rIns="0" rtlCol="0">
            <a:spAutoFit/>
          </a:bodyPr>
          <a:lstStyle/>
          <a:p>
            <a:pPr>
              <a:lnSpc>
                <a:spcPts val="1800"/>
              </a:lnSpc>
              <a:tabLst>
                <a:tab pos="114300" algn="l"/>
              </a:tabLst>
            </a:pPr>
            <a:r>
              <a:rPr lang="en-US" altLang="zh-CN" sz="1596" b="1" dirty="0" smtClean="0">
                <a:solidFill>
                  <a:srgbClr val="000099"/>
                </a:solidFill>
                <a:latin typeface="Segoe UI" pitchFamily="18" charset="0"/>
                <a:cs typeface="Segoe UI" pitchFamily="18" charset="0"/>
              </a:rPr>
              <a:t>Flexible </a:t>
            </a:r>
          </a:p>
          <a:p>
            <a:pPr>
              <a:lnSpc>
                <a:spcPts val="1800"/>
              </a:lnSpc>
              <a:tabLst>
                <a:tab pos="114300" algn="l"/>
              </a:tabLst>
            </a:pPr>
            <a:r>
              <a:rPr lang="en-US" altLang="zh-CN" sz="1596" b="1" dirty="0" smtClean="0">
                <a:solidFill>
                  <a:srgbClr val="000099"/>
                </a:solidFill>
                <a:latin typeface="Segoe UI" pitchFamily="18" charset="0"/>
                <a:cs typeface="Segoe UI" pitchFamily="18" charset="0"/>
              </a:rPr>
              <a:t>Cu Foil Sub.</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600"/>
              </a:lnSpc>
              <a:tabLst>
                <a:tab pos="114300" algn="l"/>
              </a:tabLst>
            </a:pPr>
            <a:r>
              <a:rPr lang="en-US" altLang="zh-CN" sz="1596" b="1" dirty="0" smtClean="0">
                <a:solidFill>
                  <a:srgbClr val="000099"/>
                </a:solidFill>
                <a:latin typeface="Segoe UI" pitchFamily="18" charset="0"/>
                <a:cs typeface="Segoe UI" pitchFamily="18" charset="0"/>
              </a:rPr>
              <a:t>Flexible PCB</a:t>
            </a:r>
          </a:p>
        </p:txBody>
      </p:sp>
      <p:sp>
        <p:nvSpPr>
          <p:cNvPr id="1049" name="TextBox 1"/>
          <p:cNvSpPr txBox="1"/>
          <p:nvPr/>
        </p:nvSpPr>
        <p:spPr>
          <a:xfrm>
            <a:off x="4283968" y="2636912"/>
            <a:ext cx="1011495" cy="1277273"/>
          </a:xfrm>
          <a:prstGeom prst="rect">
            <a:avLst/>
          </a:prstGeom>
          <a:noFill/>
        </p:spPr>
        <p:txBody>
          <a:bodyPr wrap="none" lIns="0" tIns="0" rIns="0" rtlCol="0">
            <a:spAutoFit/>
          </a:bodyPr>
          <a:lstStyle/>
          <a:p>
            <a:pPr>
              <a:lnSpc>
                <a:spcPts val="1800"/>
              </a:lnSpc>
              <a:tabLst/>
            </a:pPr>
            <a:r>
              <a:rPr lang="en-US" altLang="zh-CN" sz="1598" b="1" dirty="0" smtClean="0">
                <a:solidFill>
                  <a:srgbClr val="000099"/>
                </a:solidFill>
                <a:latin typeface="Segoe UI" pitchFamily="18" charset="0"/>
                <a:cs typeface="Segoe UI" pitchFamily="18" charset="0"/>
              </a:rPr>
              <a:t>FG Cu sub.</a:t>
            </a:r>
            <a:endParaRPr lang="en-US" altLang="zh-CN" sz="1596" b="1" dirty="0" smtClean="0">
              <a:solidFill>
                <a:srgbClr val="000099"/>
              </a:solidFill>
              <a:latin typeface="Segoe UI" pitchFamily="18" charset="0"/>
              <a:cs typeface="Segoe UI"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800"/>
              </a:lnSpc>
              <a:tabLst/>
            </a:pPr>
            <a:r>
              <a:rPr lang="en-US" altLang="zh-CN" sz="1596" b="1" dirty="0" smtClean="0">
                <a:solidFill>
                  <a:srgbClr val="000099"/>
                </a:solidFill>
                <a:latin typeface="Times New Roman" pitchFamily="18" charset="0"/>
                <a:cs typeface="Times New Roman" pitchFamily="18" charset="0"/>
              </a:rPr>
              <a:t> IC</a:t>
            </a:r>
            <a:r>
              <a:rPr lang="en-US" altLang="zh-CN" sz="1596" b="1" dirty="0" smtClean="0">
                <a:solidFill>
                  <a:srgbClr val="000099"/>
                </a:solidFill>
                <a:latin typeface="Segoe UI" pitchFamily="18" charset="0"/>
                <a:cs typeface="Segoe UI" pitchFamily="18" charset="0"/>
              </a:rPr>
              <a:t> PCB</a:t>
            </a:r>
          </a:p>
        </p:txBody>
      </p:sp>
      <p:sp>
        <p:nvSpPr>
          <p:cNvPr id="1050" name="TextBox 1"/>
          <p:cNvSpPr txBox="1"/>
          <p:nvPr/>
        </p:nvSpPr>
        <p:spPr>
          <a:xfrm>
            <a:off x="3314700" y="2603500"/>
            <a:ext cx="914400" cy="16764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長春、松</a:t>
            </a:r>
          </a:p>
          <a:p>
            <a:pPr>
              <a:lnSpc>
                <a:spcPts val="1500"/>
              </a:lnSpc>
              <a:tabLst/>
            </a:pPr>
            <a:r>
              <a:rPr lang="en-US" altLang="zh-CN" sz="1200" dirty="0" smtClean="0">
                <a:solidFill>
                  <a:srgbClr val="000000"/>
                </a:solidFill>
                <a:latin typeface="Segoe UI" pitchFamily="18" charset="0"/>
                <a:cs typeface="Segoe UI" pitchFamily="18" charset="0"/>
              </a:rPr>
              <a:t>下電工</a:t>
            </a:r>
            <a:r>
              <a:rPr lang="en-US" altLang="zh-CN" sz="1200"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pPr>
            <a:r>
              <a:rPr lang="en-US" altLang="zh-CN" sz="1200" dirty="0" smtClean="0">
                <a:solidFill>
                  <a:srgbClr val="000000"/>
                </a:solidFill>
                <a:latin typeface="Segoe UI" pitchFamily="18" charset="0"/>
                <a:cs typeface="Segoe UI" pitchFamily="18" charset="0"/>
              </a:rPr>
              <a:t>欣興電子、</a:t>
            </a:r>
          </a:p>
          <a:p>
            <a:pPr>
              <a:lnSpc>
                <a:spcPts val="1400"/>
              </a:lnSpc>
              <a:tabLst/>
            </a:pPr>
            <a:r>
              <a:rPr lang="en-US" altLang="zh-CN" sz="1200" dirty="0" smtClean="0">
                <a:solidFill>
                  <a:srgbClr val="000000"/>
                </a:solidFill>
                <a:latin typeface="Segoe UI" pitchFamily="18" charset="0"/>
                <a:cs typeface="Segoe UI" pitchFamily="18" charset="0"/>
              </a:rPr>
              <a:t>瀚宇博、</a:t>
            </a:r>
          </a:p>
          <a:p>
            <a:pPr>
              <a:lnSpc>
                <a:spcPts val="1400"/>
              </a:lnSpc>
              <a:tabLst/>
            </a:pPr>
            <a:r>
              <a:rPr lang="en-US" altLang="zh-CN" sz="1200" dirty="0" smtClean="0">
                <a:solidFill>
                  <a:srgbClr val="000000"/>
                </a:solidFill>
                <a:latin typeface="Segoe UI" pitchFamily="18" charset="0"/>
                <a:cs typeface="Segoe UI" pitchFamily="18" charset="0"/>
              </a:rPr>
              <a:t>健鼎、華通、</a:t>
            </a:r>
          </a:p>
          <a:p>
            <a:pPr>
              <a:lnSpc>
                <a:spcPts val="1500"/>
              </a:lnSpc>
              <a:tabLst/>
            </a:pPr>
            <a:r>
              <a:rPr lang="en-US" altLang="zh-CN" sz="1200" dirty="0" smtClean="0">
                <a:solidFill>
                  <a:srgbClr val="000000"/>
                </a:solidFill>
                <a:latin typeface="Segoe UI" pitchFamily="18" charset="0"/>
                <a:cs typeface="Segoe UI" pitchFamily="18" charset="0"/>
              </a:rPr>
              <a:t>燿華</a:t>
            </a:r>
            <a:r>
              <a:rPr lang="en-US" altLang="zh-CN" sz="1200" dirty="0" smtClean="0">
                <a:solidFill>
                  <a:srgbClr val="000000"/>
                </a:solidFill>
                <a:latin typeface="Times New Roman" pitchFamily="18" charset="0"/>
                <a:cs typeface="Times New Roman" pitchFamily="18" charset="0"/>
              </a:rPr>
              <a:t>…</a:t>
            </a:r>
          </a:p>
        </p:txBody>
      </p:sp>
      <p:sp>
        <p:nvSpPr>
          <p:cNvPr id="1051" name="TextBox 1"/>
          <p:cNvSpPr txBox="1"/>
          <p:nvPr/>
        </p:nvSpPr>
        <p:spPr>
          <a:xfrm>
            <a:off x="7340600" y="2603500"/>
            <a:ext cx="1219200" cy="14351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Segoe UI" pitchFamily="18" charset="0"/>
                <a:cs typeface="Segoe UI" pitchFamily="18" charset="0"/>
              </a:rPr>
              <a:t>台虹、亞洲電材</a:t>
            </a:r>
            <a:r>
              <a:rPr lang="en-US" altLang="zh-CN" sz="1200"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pPr>
            <a:r>
              <a:rPr lang="en-US" altLang="zh-CN" sz="1200" dirty="0" smtClean="0">
                <a:solidFill>
                  <a:srgbClr val="000000"/>
                </a:solidFill>
                <a:latin typeface="Segoe UI" pitchFamily="18" charset="0"/>
                <a:cs typeface="Segoe UI" pitchFamily="18" charset="0"/>
              </a:rPr>
              <a:t>嘉聯益、台郡、</a:t>
            </a:r>
          </a:p>
          <a:p>
            <a:pPr>
              <a:lnSpc>
                <a:spcPts val="1500"/>
              </a:lnSpc>
              <a:tabLst/>
            </a:pPr>
            <a:r>
              <a:rPr lang="en-US" altLang="zh-CN" sz="1200" dirty="0" smtClean="0">
                <a:solidFill>
                  <a:srgbClr val="000000"/>
                </a:solidFill>
                <a:latin typeface="Segoe UI" pitchFamily="18" charset="0"/>
                <a:cs typeface="Segoe UI" pitchFamily="18" charset="0"/>
              </a:rPr>
              <a:t>臻鼎、旭軟</a:t>
            </a:r>
            <a:r>
              <a:rPr lang="en-US" altLang="zh-CN" sz="1200" dirty="0" smtClean="0">
                <a:solidFill>
                  <a:srgbClr val="000000"/>
                </a:solidFill>
                <a:latin typeface="Times New Roman" pitchFamily="18" charset="0"/>
                <a:cs typeface="Times New Roman" pitchFamily="18" charset="0"/>
              </a:rPr>
              <a:t>…</a:t>
            </a:r>
          </a:p>
        </p:txBody>
      </p:sp>
      <p:sp>
        <p:nvSpPr>
          <p:cNvPr id="1052" name="TextBox 1"/>
          <p:cNvSpPr txBox="1"/>
          <p:nvPr/>
        </p:nvSpPr>
        <p:spPr>
          <a:xfrm>
            <a:off x="5257800" y="2590800"/>
            <a:ext cx="1066800" cy="1308100"/>
          </a:xfrm>
          <a:prstGeom prst="rect">
            <a:avLst/>
          </a:prstGeom>
          <a:noFill/>
        </p:spPr>
        <p:txBody>
          <a:bodyPr wrap="none" lIns="0" tIns="0" rIns="0" rtlCol="0">
            <a:spAutoFit/>
          </a:bodyPr>
          <a:lstStyle/>
          <a:p>
            <a:pPr>
              <a:lnSpc>
                <a:spcPts val="1400"/>
              </a:lnSpc>
              <a:tabLst>
                <a:tab pos="25400" algn="l"/>
              </a:tabLst>
            </a:pPr>
            <a:r>
              <a:rPr lang="en-US" altLang="zh-CN" sz="1200" dirty="0" smtClean="0">
                <a:solidFill>
                  <a:srgbClr val="000000"/>
                </a:solidFill>
                <a:latin typeface="Segoe UI" pitchFamily="18" charset="0"/>
                <a:cs typeface="Segoe UI" pitchFamily="18" charset="0"/>
              </a:rPr>
              <a:t>南亞、聯茂、</a:t>
            </a:r>
          </a:p>
          <a:p>
            <a:pPr>
              <a:lnSpc>
                <a:spcPts val="1400"/>
              </a:lnSpc>
              <a:tabLst>
                <a:tab pos="25400" algn="l"/>
              </a:tabLst>
            </a:pPr>
            <a:r>
              <a:rPr lang="en-US" altLang="zh-CN" sz="1200" dirty="0" smtClean="0">
                <a:solidFill>
                  <a:srgbClr val="000000"/>
                </a:solidFill>
                <a:latin typeface="Segoe UI" pitchFamily="18" charset="0"/>
                <a:cs typeface="Segoe UI" pitchFamily="18" charset="0"/>
              </a:rPr>
              <a:t>台光電、台燿、</a:t>
            </a:r>
          </a:p>
          <a:p>
            <a:pPr>
              <a:lnSpc>
                <a:spcPts val="1500"/>
              </a:lnSpc>
              <a:tabLst>
                <a:tab pos="25400" algn="l"/>
              </a:tabLst>
            </a:pPr>
            <a:r>
              <a:rPr lang="en-US" altLang="zh-CN" sz="1202" dirty="0" smtClean="0">
                <a:solidFill>
                  <a:srgbClr val="000000"/>
                </a:solidFill>
                <a:latin typeface="Segoe UI" pitchFamily="18" charset="0"/>
                <a:cs typeface="Segoe UI" pitchFamily="18" charset="0"/>
              </a:rPr>
              <a:t>合正</a:t>
            </a:r>
            <a:r>
              <a:rPr lang="en-US" altLang="zh-CN" sz="1202"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2300"/>
              </a:lnSpc>
              <a:tabLst>
                <a:tab pos="25400" algn="l"/>
              </a:tabLst>
            </a:pPr>
            <a:r>
              <a:rPr lang="en-US" altLang="zh-CN" dirty="0" smtClean="0"/>
              <a:t>	</a:t>
            </a:r>
            <a:r>
              <a:rPr lang="en-US" altLang="zh-CN" sz="1200" dirty="0" smtClean="0">
                <a:solidFill>
                  <a:srgbClr val="000000"/>
                </a:solidFill>
                <a:latin typeface="Segoe UI" pitchFamily="18" charset="0"/>
                <a:cs typeface="Segoe UI" pitchFamily="18" charset="0"/>
              </a:rPr>
              <a:t>欣興電子、景</a:t>
            </a:r>
          </a:p>
          <a:p>
            <a:pPr>
              <a:lnSpc>
                <a:spcPts val="1500"/>
              </a:lnSpc>
              <a:tabLst>
                <a:tab pos="25400" algn="l"/>
              </a:tabLst>
            </a:pPr>
            <a:r>
              <a:rPr lang="en-US" altLang="zh-CN" dirty="0" smtClean="0"/>
              <a:t>	</a:t>
            </a:r>
            <a:r>
              <a:rPr lang="en-US" altLang="zh-CN" sz="1200" dirty="0" smtClean="0">
                <a:solidFill>
                  <a:srgbClr val="000000"/>
                </a:solidFill>
                <a:latin typeface="Segoe UI" pitchFamily="18" charset="0"/>
                <a:cs typeface="Segoe UI" pitchFamily="18" charset="0"/>
              </a:rPr>
              <a:t>碩、南電</a:t>
            </a:r>
            <a:r>
              <a:rPr lang="en-US" altLang="zh-CN" sz="1200" dirty="0" smtClean="0">
                <a:solidFill>
                  <a:srgbClr val="000000"/>
                </a:solidFill>
                <a:latin typeface="Times New Roman" pitchFamily="18" charset="0"/>
                <a:cs typeface="Times New Roman" pitchFamily="18" charset="0"/>
              </a:rPr>
              <a:t>…</a:t>
            </a:r>
          </a:p>
        </p:txBody>
      </p:sp>
      <p:sp>
        <p:nvSpPr>
          <p:cNvPr id="1053" name="TextBox 1"/>
          <p:cNvSpPr txBox="1"/>
          <p:nvPr/>
        </p:nvSpPr>
        <p:spPr>
          <a:xfrm>
            <a:off x="596900" y="2438400"/>
            <a:ext cx="1031436" cy="1495281"/>
          </a:xfrm>
          <a:prstGeom prst="rect">
            <a:avLst/>
          </a:prstGeom>
          <a:noFill/>
        </p:spPr>
        <p:txBody>
          <a:bodyPr wrap="none" lIns="0" tIns="0" rIns="0" rtlCol="0">
            <a:spAutoFit/>
          </a:bodyPr>
          <a:lstStyle/>
          <a:p>
            <a:pPr>
              <a:lnSpc>
                <a:spcPts val="2100"/>
              </a:lnSpc>
              <a:tabLst>
                <a:tab pos="88900" algn="l"/>
              </a:tabLst>
            </a:pPr>
            <a:r>
              <a:rPr lang="en-US" altLang="zh-CN" dirty="0" smtClean="0"/>
              <a:t>	</a:t>
            </a:r>
            <a:r>
              <a:rPr lang="en-US" altLang="zh-CN" sz="1800" b="1" dirty="0" smtClean="0">
                <a:solidFill>
                  <a:srgbClr val="000099"/>
                </a:solidFill>
                <a:latin typeface="Segoe UI" pitchFamily="18" charset="0"/>
                <a:cs typeface="Segoe UI" pitchFamily="18" charset="0"/>
              </a:rPr>
              <a:t>Cu Foil</a:t>
            </a:r>
          </a:p>
          <a:p>
            <a:pPr>
              <a:lnSpc>
                <a:spcPts val="2100"/>
              </a:lnSpc>
              <a:tabLst>
                <a:tab pos="88900" algn="l"/>
              </a:tabLst>
            </a:pPr>
            <a:r>
              <a:rPr lang="en-US" altLang="zh-CN" b="1" dirty="0" smtClean="0">
                <a:solidFill>
                  <a:srgbClr val="000099"/>
                </a:solidFill>
                <a:latin typeface="Segoe UI" pitchFamily="18" charset="0"/>
                <a:cs typeface="Segoe UI" pitchFamily="18" charset="0"/>
              </a:rPr>
              <a:t>Substrate</a:t>
            </a:r>
            <a:endParaRPr lang="en-US" altLang="zh-CN" sz="1802" b="1" dirty="0" smtClean="0">
              <a:solidFill>
                <a:srgbClr val="000099"/>
              </a:solidFill>
              <a:latin typeface="Segoe UI" pitchFamily="18" charset="0"/>
              <a:cs typeface="Segoe UI" pitchFamily="18" charset="0"/>
            </a:endParaRP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100"/>
              </a:lnSpc>
              <a:tabLst>
                <a:tab pos="88900" algn="l"/>
              </a:tabLst>
            </a:pPr>
            <a:r>
              <a:rPr lang="en-US" altLang="zh-CN" sz="1800" b="1" dirty="0" smtClean="0">
                <a:solidFill>
                  <a:srgbClr val="000099"/>
                </a:solidFill>
                <a:latin typeface="Segoe UI" pitchFamily="18" charset="0"/>
                <a:cs typeface="Segoe UI" pitchFamily="18" charset="0"/>
              </a:rPr>
              <a:t>PCB</a:t>
            </a:r>
          </a:p>
        </p:txBody>
      </p:sp>
      <p:sp>
        <p:nvSpPr>
          <p:cNvPr id="1054"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17</a:t>
            </a:r>
          </a:p>
        </p:txBody>
      </p:sp>
      <p:sp>
        <p:nvSpPr>
          <p:cNvPr id="63" name="文字方塊 62"/>
          <p:cNvSpPr txBox="1"/>
          <p:nvPr/>
        </p:nvSpPr>
        <p:spPr>
          <a:xfrm>
            <a:off x="2339752" y="3573016"/>
            <a:ext cx="1087157" cy="369332"/>
          </a:xfrm>
          <a:prstGeom prst="rect">
            <a:avLst/>
          </a:prstGeom>
          <a:noFill/>
        </p:spPr>
        <p:txBody>
          <a:bodyPr wrap="none" rtlCol="0">
            <a:spAutoFit/>
          </a:bodyPr>
          <a:lstStyle/>
          <a:p>
            <a:r>
              <a:rPr lang="en-US" altLang="zh-TW" b="1" dirty="0" smtClean="0">
                <a:solidFill>
                  <a:srgbClr val="4B14FA"/>
                </a:solidFill>
              </a:rPr>
              <a:t>Rigid PCB</a:t>
            </a:r>
            <a:endParaRPr lang="zh-TW" altLang="en-US" b="1" dirty="0">
              <a:solidFill>
                <a:srgbClr val="4B14FA"/>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609600"/>
            <a:ext cx="7480300" cy="546100"/>
          </a:xfrm>
          <a:prstGeom prst="rect">
            <a:avLst/>
          </a:prstGeom>
          <a:noFill/>
        </p:spPr>
        <p:txBody>
          <a:bodyPr wrap="none" lIns="0" tIns="0" rIns="0" rtlCol="0">
            <a:spAutoFit/>
          </a:bodyPr>
          <a:lstStyle/>
          <a:p>
            <a:pPr>
              <a:lnSpc>
                <a:spcPts val="4300"/>
              </a:lnSpc>
              <a:tabLst/>
            </a:pPr>
            <a:r>
              <a:rPr lang="en-US" altLang="zh-CN" sz="3395" b="1" dirty="0" smtClean="0">
                <a:solidFill>
                  <a:srgbClr val="5D94BA"/>
                </a:solidFill>
                <a:latin typeface="Segoe UI" pitchFamily="18" charset="0"/>
                <a:cs typeface="Segoe UI" pitchFamily="18" charset="0"/>
              </a:rPr>
              <a:t>產業地圖</a:t>
            </a:r>
            <a:r>
              <a:rPr lang="en-US" altLang="zh-CN" sz="3395" b="1" dirty="0" smtClean="0">
                <a:solidFill>
                  <a:srgbClr val="5D94BA"/>
                </a:solidFill>
                <a:latin typeface="Times New Roman" pitchFamily="18" charset="0"/>
                <a:cs typeface="Times New Roman" pitchFamily="18" charset="0"/>
              </a:rPr>
              <a:t>(4/8)-</a:t>
            </a:r>
            <a:r>
              <a:rPr lang="en-US" altLang="zh-CN" sz="3395" dirty="0" smtClean="0">
                <a:latin typeface="Times New Roman" pitchFamily="18" charset="0"/>
                <a:cs typeface="Times New Roman" pitchFamily="18" charset="0"/>
              </a:rPr>
              <a:t> </a:t>
            </a:r>
            <a:r>
              <a:rPr lang="en-US" altLang="zh-CN" sz="3395" b="1" dirty="0" smtClean="0">
                <a:solidFill>
                  <a:srgbClr val="5D94BA"/>
                </a:solidFill>
                <a:latin typeface="Segoe UI" pitchFamily="18" charset="0"/>
                <a:cs typeface="Segoe UI" pitchFamily="18" charset="0"/>
              </a:rPr>
              <a:t>零組件產業</a:t>
            </a:r>
            <a:r>
              <a:rPr lang="en-US" altLang="zh-CN" sz="3395" b="1" dirty="0" smtClean="0">
                <a:solidFill>
                  <a:srgbClr val="5D94BA"/>
                </a:solidFill>
                <a:latin typeface="Times New Roman" pitchFamily="18" charset="0"/>
                <a:cs typeface="Times New Roman" pitchFamily="18" charset="0"/>
              </a:rPr>
              <a:t>(</a:t>
            </a:r>
            <a:r>
              <a:rPr lang="en-US" altLang="zh-CN" sz="3395" b="1" dirty="0" smtClean="0">
                <a:solidFill>
                  <a:srgbClr val="5D94BA"/>
                </a:solidFill>
                <a:latin typeface="Segoe UI" pitchFamily="18" charset="0"/>
                <a:cs typeface="Segoe UI" pitchFamily="18" charset="0"/>
              </a:rPr>
              <a:t>印刷電路板</a:t>
            </a:r>
            <a:r>
              <a:rPr lang="en-US" altLang="zh-CN" sz="3395"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546100" y="1333500"/>
            <a:ext cx="8039100" cy="1651000"/>
          </a:xfrm>
          <a:prstGeom prst="rect">
            <a:avLst/>
          </a:prstGeom>
          <a:noFill/>
        </p:spPr>
        <p:txBody>
          <a:bodyPr wrap="none" lIns="0" tIns="0" rIns="0" rtlCol="0">
            <a:spAutoFit/>
          </a:bodyPr>
          <a:lstStyle/>
          <a:p>
            <a:pPr>
              <a:lnSpc>
                <a:spcPts val="2000"/>
              </a:lnSpc>
              <a:tabLst>
                <a:tab pos="4572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年受到下游電子產品採購的力道薄弱與延遲，連帶影響全球印刷電路板廠商普遍</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處於等待訂單的狀態，所以</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年全球印刷電路板產業僅較</a:t>
            </a:r>
            <a:r>
              <a:rPr lang="en-US" altLang="zh-CN" sz="1596" dirty="0" smtClean="0">
                <a:solidFill>
                  <a:srgbClr val="000000"/>
                </a:solidFill>
                <a:latin typeface="Times New Roman" pitchFamily="18" charset="0"/>
                <a:cs typeface="Times New Roman" pitchFamily="18" charset="0"/>
              </a:rPr>
              <a:t>2011</a:t>
            </a:r>
            <a:r>
              <a:rPr lang="en-US" altLang="zh-CN" sz="1596" dirty="0" smtClean="0">
                <a:solidFill>
                  <a:srgbClr val="000000"/>
                </a:solidFill>
                <a:latin typeface="Segoe UI" pitchFamily="18" charset="0"/>
                <a:cs typeface="Segoe UI" pitchFamily="18" charset="0"/>
              </a:rPr>
              <a:t>年成長</a:t>
            </a:r>
            <a:r>
              <a:rPr lang="en-US" altLang="zh-CN" sz="1596" dirty="0" smtClean="0">
                <a:solidFill>
                  <a:srgbClr val="000000"/>
                </a:solidFill>
                <a:latin typeface="Times New Roman" pitchFamily="18" charset="0"/>
                <a:cs typeface="Times New Roman" pitchFamily="18" charset="0"/>
              </a:rPr>
              <a:t>4.13%</a:t>
            </a:r>
            <a:r>
              <a:rPr lang="en-US" altLang="zh-CN" sz="1596" dirty="0" smtClean="0">
                <a:solidFill>
                  <a:srgbClr val="000000"/>
                </a:solidFill>
                <a:latin typeface="Segoe UI" pitchFamily="18" charset="0"/>
                <a:cs typeface="Segoe UI" pitchFamily="18" charset="0"/>
              </a:rPr>
              <a:t>，全球產值</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約</a:t>
            </a:r>
            <a:r>
              <a:rPr lang="en-US" altLang="zh-CN" sz="1596" dirty="0" smtClean="0">
                <a:solidFill>
                  <a:srgbClr val="000000"/>
                </a:solidFill>
                <a:latin typeface="Times New Roman" pitchFamily="18" charset="0"/>
                <a:cs typeface="Times New Roman" pitchFamily="18" charset="0"/>
              </a:rPr>
              <a:t>404.3</a:t>
            </a:r>
            <a:r>
              <a:rPr lang="en-US" altLang="zh-CN" sz="1596" dirty="0" smtClean="0">
                <a:solidFill>
                  <a:srgbClr val="000000"/>
                </a:solidFill>
                <a:latin typeface="Segoe UI" pitchFamily="18" charset="0"/>
                <a:cs typeface="Segoe UI" pitchFamily="18" charset="0"/>
              </a:rPr>
              <a:t>億美元，顯示全球復甦腳步趨緩。</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年台灣印刷電路板產業受到下游需求高階</a:t>
            </a:r>
          </a:p>
          <a:p>
            <a:pPr>
              <a:lnSpc>
                <a:spcPts val="2000"/>
              </a:lnSpc>
              <a:tabLst>
                <a:tab pos="457200" algn="l"/>
              </a:tabLst>
            </a:pPr>
            <a:r>
              <a:rPr lang="en-US" altLang="zh-CN" sz="1596" dirty="0" smtClean="0">
                <a:solidFill>
                  <a:srgbClr val="000000"/>
                </a:solidFill>
                <a:latin typeface="Segoe UI" pitchFamily="18" charset="0"/>
                <a:cs typeface="Segoe UI" pitchFamily="18" charset="0"/>
              </a:rPr>
              <a:t>產品的比重上升，使得位於台灣的印刷電路板的稼動率升高，促使台灣區域的印刷電路板</a:t>
            </a:r>
          </a:p>
          <a:p>
            <a:pPr>
              <a:lnSpc>
                <a:spcPts val="2300"/>
              </a:lnSpc>
              <a:tabLst>
                <a:tab pos="457200" algn="l"/>
              </a:tabLst>
            </a:pPr>
            <a:r>
              <a:rPr lang="en-US" altLang="zh-CN" sz="1598" dirty="0" smtClean="0">
                <a:solidFill>
                  <a:srgbClr val="000000"/>
                </a:solidFill>
                <a:latin typeface="Segoe UI" pitchFamily="18" charset="0"/>
                <a:cs typeface="Segoe UI" pitchFamily="18" charset="0"/>
              </a:rPr>
              <a:t>產值較</a:t>
            </a:r>
            <a:r>
              <a:rPr lang="en-US" altLang="zh-CN" sz="1598" dirty="0" smtClean="0">
                <a:solidFill>
                  <a:srgbClr val="000000"/>
                </a:solidFill>
                <a:latin typeface="Times New Roman" pitchFamily="18" charset="0"/>
                <a:cs typeface="Times New Roman" pitchFamily="18" charset="0"/>
              </a:rPr>
              <a:t>2011</a:t>
            </a:r>
            <a:r>
              <a:rPr lang="en-US" altLang="zh-CN" sz="1598" dirty="0" smtClean="0">
                <a:solidFill>
                  <a:srgbClr val="000000"/>
                </a:solidFill>
                <a:latin typeface="Segoe UI" pitchFamily="18" charset="0"/>
                <a:cs typeface="Segoe UI" pitchFamily="18" charset="0"/>
              </a:rPr>
              <a:t>成長</a:t>
            </a:r>
            <a:r>
              <a:rPr lang="en-US" altLang="zh-CN" sz="1598" dirty="0" smtClean="0">
                <a:solidFill>
                  <a:srgbClr val="000000"/>
                </a:solidFill>
                <a:latin typeface="Times New Roman" pitchFamily="18" charset="0"/>
                <a:cs typeface="Times New Roman" pitchFamily="18" charset="0"/>
              </a:rPr>
              <a:t>8.08%</a:t>
            </a:r>
            <a:r>
              <a:rPr lang="en-US" altLang="zh-CN" sz="1598" dirty="0" smtClean="0">
                <a:solidFill>
                  <a:srgbClr val="000000"/>
                </a:solidFill>
                <a:latin typeface="Segoe UI" pitchFamily="18" charset="0"/>
                <a:cs typeface="Segoe UI" pitchFamily="18" charset="0"/>
              </a:rPr>
              <a:t>，台灣產值約為新台幣</a:t>
            </a:r>
            <a:r>
              <a:rPr lang="en-US" altLang="zh-CN" sz="1598" dirty="0" smtClean="0">
                <a:solidFill>
                  <a:srgbClr val="000000"/>
                </a:solidFill>
                <a:latin typeface="Times New Roman" pitchFamily="18" charset="0"/>
                <a:cs typeface="Times New Roman" pitchFamily="18" charset="0"/>
              </a:rPr>
              <a:t>3,995</a:t>
            </a:r>
            <a:r>
              <a:rPr lang="en-US" altLang="zh-CN" sz="1598" dirty="0" smtClean="0">
                <a:solidFill>
                  <a:srgbClr val="000000"/>
                </a:solidFill>
                <a:latin typeface="Segoe UI" pitchFamily="18" charset="0"/>
                <a:cs typeface="Segoe UI" pitchFamily="18" charset="0"/>
              </a:rPr>
              <a:t>億元，全球排名第三，預估</a:t>
            </a:r>
            <a:r>
              <a:rPr lang="en-US" altLang="zh-CN" sz="1598" dirty="0" smtClean="0">
                <a:solidFill>
                  <a:srgbClr val="000000"/>
                </a:solidFill>
                <a:latin typeface="Times New Roman" pitchFamily="18" charset="0"/>
                <a:cs typeface="Times New Roman" pitchFamily="18" charset="0"/>
              </a:rPr>
              <a:t>2013</a:t>
            </a:r>
            <a:r>
              <a:rPr lang="en-US" altLang="zh-CN" sz="1598" dirty="0" smtClean="0">
                <a:solidFill>
                  <a:srgbClr val="000000"/>
                </a:solidFill>
                <a:latin typeface="Segoe UI" pitchFamily="18" charset="0"/>
                <a:cs typeface="Segoe UI" pitchFamily="18" charset="0"/>
              </a:rPr>
              <a:t>年產</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值達新台幣</a:t>
            </a:r>
            <a:r>
              <a:rPr lang="en-US" altLang="zh-CN" sz="1596" dirty="0" smtClean="0">
                <a:solidFill>
                  <a:srgbClr val="000000"/>
                </a:solidFill>
                <a:latin typeface="Times New Roman" pitchFamily="18" charset="0"/>
                <a:cs typeface="Times New Roman" pitchFamily="18" charset="0"/>
              </a:rPr>
              <a:t>4,050</a:t>
            </a:r>
            <a:r>
              <a:rPr lang="en-US" altLang="zh-CN" sz="1596" dirty="0" smtClean="0">
                <a:solidFill>
                  <a:srgbClr val="000000"/>
                </a:solidFill>
                <a:latin typeface="Segoe UI" pitchFamily="18" charset="0"/>
                <a:cs typeface="Segoe UI" pitchFamily="18" charset="0"/>
              </a:rPr>
              <a:t>億元。</a:t>
            </a:r>
          </a:p>
        </p:txBody>
      </p:sp>
      <p:sp>
        <p:nvSpPr>
          <p:cNvPr id="6" name="TextBox 1"/>
          <p:cNvSpPr txBox="1"/>
          <p:nvPr/>
        </p:nvSpPr>
        <p:spPr>
          <a:xfrm>
            <a:off x="546100" y="3149600"/>
            <a:ext cx="8039100" cy="13462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台灣印刷電路板產業佈局完整，不論是下游電子應用產品以及上游主要原料銅箔基板</a:t>
            </a:r>
          </a:p>
          <a:p>
            <a:pPr>
              <a:lnSpc>
                <a:spcPts val="2300"/>
              </a:lnSpc>
              <a:tabLst>
                <a:tab pos="457200" algn="l"/>
              </a:tabLst>
            </a:pPr>
            <a:r>
              <a:rPr lang="en-US" altLang="zh-CN" sz="1596" dirty="0" smtClean="0">
                <a:solidFill>
                  <a:srgbClr val="000000"/>
                </a:solidFill>
                <a:latin typeface="Times New Roman" pitchFamily="18" charset="0"/>
                <a:cs typeface="Times New Roman" pitchFamily="18" charset="0"/>
              </a:rPr>
              <a:t>(CCL)</a:t>
            </a:r>
            <a:r>
              <a:rPr lang="en-US" altLang="zh-CN" sz="1596" dirty="0" smtClean="0">
                <a:solidFill>
                  <a:srgbClr val="000000"/>
                </a:solidFill>
                <a:latin typeface="Segoe UI" pitchFamily="18" charset="0"/>
                <a:cs typeface="Segoe UI" pitchFamily="18" charset="0"/>
              </a:rPr>
              <a:t>，及玻纖紗</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布</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及銅箔都有國內廠商可以提供。但是</a:t>
            </a:r>
            <a:r>
              <a:rPr lang="en-US" altLang="zh-CN" sz="1596" dirty="0" smtClean="0">
                <a:solidFill>
                  <a:srgbClr val="000000"/>
                </a:solidFill>
                <a:latin typeface="Times New Roman" pitchFamily="18" charset="0"/>
                <a:cs typeface="Times New Roman" pitchFamily="18" charset="0"/>
              </a:rPr>
              <a:t>9μm</a:t>
            </a:r>
            <a:r>
              <a:rPr lang="en-US" altLang="zh-CN" sz="1596" dirty="0" smtClean="0">
                <a:solidFill>
                  <a:srgbClr val="000000"/>
                </a:solidFill>
                <a:latin typeface="Segoe UI" pitchFamily="18" charset="0"/>
                <a:cs typeface="Segoe UI" pitchFamily="18" charset="0"/>
              </a:rPr>
              <a:t>以下的薄型電解銅箔以及玻</a:t>
            </a:r>
          </a:p>
          <a:p>
            <a:pPr>
              <a:lnSpc>
                <a:spcPts val="2000"/>
              </a:lnSpc>
              <a:tabLst>
                <a:tab pos="457200" algn="l"/>
              </a:tabLst>
            </a:pPr>
            <a:r>
              <a:rPr lang="en-US" altLang="zh-CN" sz="1598" dirty="0" smtClean="0">
                <a:solidFill>
                  <a:srgbClr val="000000"/>
                </a:solidFill>
                <a:latin typeface="Segoe UI" pitchFamily="18" charset="0"/>
                <a:cs typeface="Segoe UI" pitchFamily="18" charset="0"/>
              </a:rPr>
              <a:t>纖紗的細紗則是仰賴自日本進口，在極薄材料的生產上，是台灣較為薄弱的地方。在中游</a:t>
            </a:r>
          </a:p>
          <a:p>
            <a:pPr>
              <a:lnSpc>
                <a:spcPts val="2300"/>
              </a:lnSpc>
              <a:tabLst>
                <a:tab pos="457200" algn="l"/>
              </a:tabLst>
            </a:pPr>
            <a:r>
              <a:rPr lang="en-US" altLang="zh-CN" sz="1596" dirty="0" smtClean="0">
                <a:solidFill>
                  <a:srgbClr val="000000"/>
                </a:solidFill>
                <a:latin typeface="Segoe UI" pitchFamily="18" charset="0"/>
                <a:cs typeface="Segoe UI" pitchFamily="18" charset="0"/>
              </a:rPr>
              <a:t>層級的印刷電路板生產的廠商數，國內廠家數多達</a:t>
            </a:r>
            <a:r>
              <a:rPr lang="en-US" altLang="zh-CN" sz="1596" dirty="0" smtClean="0">
                <a:solidFill>
                  <a:srgbClr val="000000"/>
                </a:solidFill>
                <a:latin typeface="Times New Roman" pitchFamily="18" charset="0"/>
                <a:cs typeface="Times New Roman" pitchFamily="18" charset="0"/>
              </a:rPr>
              <a:t>105</a:t>
            </a:r>
            <a:r>
              <a:rPr lang="en-US" altLang="zh-CN" sz="1596" dirty="0" smtClean="0">
                <a:solidFill>
                  <a:srgbClr val="000000"/>
                </a:solidFill>
                <a:latin typeface="Segoe UI" pitchFamily="18" charset="0"/>
                <a:cs typeface="Segoe UI" pitchFamily="18" charset="0"/>
              </a:rPr>
              <a:t>家，無論是硬板、軟板、</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載板、</a:t>
            </a:r>
          </a:p>
          <a:p>
            <a:pPr>
              <a:lnSpc>
                <a:spcPts val="2000"/>
              </a:lnSpc>
              <a:tabLst>
                <a:tab pos="457200" algn="l"/>
              </a:tabLst>
            </a:pPr>
            <a:r>
              <a:rPr lang="en-US" altLang="zh-CN" sz="1596" dirty="0" smtClean="0">
                <a:solidFill>
                  <a:srgbClr val="000000"/>
                </a:solidFill>
                <a:latin typeface="Segoe UI" pitchFamily="18" charset="0"/>
                <a:cs typeface="Segoe UI" pitchFamily="18" charset="0"/>
              </a:rPr>
              <a:t>軟硬板都有其專業的生產廠商與工廠分工合作。</a:t>
            </a:r>
          </a:p>
        </p:txBody>
      </p:sp>
      <p:sp>
        <p:nvSpPr>
          <p:cNvPr id="7" name="TextBox 1"/>
          <p:cNvSpPr txBox="1"/>
          <p:nvPr/>
        </p:nvSpPr>
        <p:spPr>
          <a:xfrm>
            <a:off x="546100" y="4673600"/>
            <a:ext cx="8039100" cy="8128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印刷電路板產品供應商，敬鵬、瀚宇博德、健鼎等廠商供應單面板、雙面板、多層板</a:t>
            </a:r>
          </a:p>
          <a:p>
            <a:pPr>
              <a:lnSpc>
                <a:spcPts val="2300"/>
              </a:lnSpc>
              <a:tabLst>
                <a:tab pos="457200" algn="l"/>
              </a:tabLst>
            </a:pPr>
            <a:r>
              <a:rPr lang="en-US" altLang="zh-CN" sz="1598" dirty="0" smtClean="0">
                <a:solidFill>
                  <a:srgbClr val="000000"/>
                </a:solidFill>
                <a:latin typeface="Segoe UI" pitchFamily="18" charset="0"/>
                <a:cs typeface="Segoe UI" pitchFamily="18" charset="0"/>
              </a:rPr>
              <a:t>；欣興、華通、燿華等廠商供應</a:t>
            </a:r>
            <a:r>
              <a:rPr lang="en-US" altLang="zh-CN" sz="1598" dirty="0" smtClean="0">
                <a:solidFill>
                  <a:srgbClr val="000000"/>
                </a:solidFill>
                <a:latin typeface="Times New Roman" pitchFamily="18" charset="0"/>
                <a:cs typeface="Times New Roman" pitchFamily="18" charset="0"/>
              </a:rPr>
              <a:t>HDI</a:t>
            </a:r>
            <a:r>
              <a:rPr lang="en-US" altLang="zh-CN" sz="1598" dirty="0" smtClean="0">
                <a:solidFill>
                  <a:srgbClr val="000000"/>
                </a:solidFill>
                <a:latin typeface="Segoe UI" pitchFamily="18" charset="0"/>
                <a:cs typeface="Segoe UI" pitchFamily="18" charset="0"/>
              </a:rPr>
              <a:t>；嘉聯益、台郡、臻鼎等廠商供應軟板；欣興、景碩</a:t>
            </a:r>
          </a:p>
          <a:p>
            <a:pPr>
              <a:lnSpc>
                <a:spcPts val="2100"/>
              </a:lnSpc>
              <a:tabLst>
                <a:tab pos="457200" algn="l"/>
              </a:tabLst>
            </a:pPr>
            <a:r>
              <a:rPr lang="en-US" altLang="zh-CN" sz="1596" dirty="0" smtClean="0">
                <a:solidFill>
                  <a:srgbClr val="000000"/>
                </a:solidFill>
                <a:latin typeface="Segoe UI" pitchFamily="18" charset="0"/>
                <a:cs typeface="Segoe UI" pitchFamily="18" charset="0"/>
              </a:rPr>
              <a:t>、南電等廠商供應</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載板；楠梓電、華通等廠商供應軟硬板。</a:t>
            </a:r>
          </a:p>
        </p:txBody>
      </p:sp>
      <p:sp>
        <p:nvSpPr>
          <p:cNvPr id="8" name="TextBox 1"/>
          <p:cNvSpPr txBox="1"/>
          <p:nvPr/>
        </p:nvSpPr>
        <p:spPr>
          <a:xfrm>
            <a:off x="546100" y="5664200"/>
            <a:ext cx="8039100" cy="8128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台灣印刷電路板產業在全球具有主要的供應地位，然受到中國大陸的後起急追，衝擊</a:t>
            </a:r>
          </a:p>
          <a:p>
            <a:pPr>
              <a:lnSpc>
                <a:spcPts val="2200"/>
              </a:lnSpc>
              <a:tabLst>
                <a:tab pos="457200" algn="l"/>
              </a:tabLst>
            </a:pPr>
            <a:r>
              <a:rPr lang="en-US" altLang="zh-CN" sz="1596" dirty="0" smtClean="0">
                <a:solidFill>
                  <a:srgbClr val="000000"/>
                </a:solidFill>
                <a:latin typeface="Segoe UI" pitchFamily="18" charset="0"/>
                <a:cs typeface="Segoe UI" pitchFamily="18" charset="0"/>
              </a:rPr>
              <a:t>產品的獲利空間。台灣印刷電路板產業應佈局高階印刷電路板產品，如內埋式元件、細線</a:t>
            </a:r>
          </a:p>
          <a:p>
            <a:pPr>
              <a:lnSpc>
                <a:spcPts val="2300"/>
              </a:lnSpc>
              <a:tabLst>
                <a:tab pos="457200" algn="l"/>
              </a:tabLst>
            </a:pPr>
            <a:r>
              <a:rPr lang="en-US" altLang="zh-CN" sz="1596" dirty="0" smtClean="0">
                <a:solidFill>
                  <a:srgbClr val="000000"/>
                </a:solidFill>
                <a:latin typeface="Segoe UI" pitchFamily="18" charset="0"/>
                <a:cs typeface="Segoe UI" pitchFamily="18" charset="0"/>
              </a:rPr>
              <a:t>寬、</a:t>
            </a:r>
            <a:r>
              <a:rPr lang="en-US" altLang="zh-CN" sz="1596" dirty="0" smtClean="0">
                <a:solidFill>
                  <a:srgbClr val="000000"/>
                </a:solidFill>
                <a:latin typeface="Times New Roman" pitchFamily="18" charset="0"/>
                <a:cs typeface="Times New Roman" pitchFamily="18" charset="0"/>
              </a:rPr>
              <a:t>3D</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IC</a:t>
            </a:r>
            <a:r>
              <a:rPr lang="en-US" altLang="zh-CN" sz="1596" dirty="0" smtClean="0">
                <a:solidFill>
                  <a:srgbClr val="000000"/>
                </a:solidFill>
                <a:latin typeface="Segoe UI" pitchFamily="18" charset="0"/>
                <a:cs typeface="Segoe UI" pitchFamily="18" charset="0"/>
              </a:rPr>
              <a:t>載板等，以墊高產品的生產的門檻，確保有高額的獲利。</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03394" y="4984750"/>
            <a:ext cx="24892" cy="661923"/>
          </a:xfrm>
          <a:custGeom>
            <a:avLst/>
            <a:gdLst>
              <a:gd name="connsiteX0" fmla="*/ 6350 w 24892"/>
              <a:gd name="connsiteY0" fmla="*/ 6350 h 661923"/>
              <a:gd name="connsiteX1" fmla="*/ 6350 w 24892"/>
              <a:gd name="connsiteY1" fmla="*/ 655573 h 661923"/>
            </a:gdLst>
            <a:ahLst/>
            <a:cxnLst>
              <a:cxn ang="0">
                <a:pos x="connsiteX0" y="connsiteY0"/>
              </a:cxn>
              <a:cxn ang="1">
                <a:pos x="connsiteX1" y="connsiteY1"/>
              </a:cxn>
            </a:cxnLst>
            <a:rect l="l" t="t" r="r" b="b"/>
            <a:pathLst>
              <a:path w="24892" h="661923">
                <a:moveTo>
                  <a:pt x="6350" y="6350"/>
                </a:moveTo>
                <a:lnTo>
                  <a:pt x="6350" y="65557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738886" y="2781045"/>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477770"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7589266"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674877" y="5263641"/>
            <a:ext cx="7606792" cy="24892"/>
          </a:xfrm>
          <a:custGeom>
            <a:avLst/>
            <a:gdLst>
              <a:gd name="connsiteX0" fmla="*/ 6350 w 7606792"/>
              <a:gd name="connsiteY0" fmla="*/ 6350 h 24892"/>
              <a:gd name="connsiteX1" fmla="*/ 7600441 w 7606792"/>
              <a:gd name="connsiteY1" fmla="*/ 6350 h 24892"/>
            </a:gdLst>
            <a:ahLst/>
            <a:cxnLst>
              <a:cxn ang="0">
                <a:pos x="connsiteX0" y="connsiteY0"/>
              </a:cxn>
              <a:cxn ang="1">
                <a:pos x="connsiteX1" y="connsiteY1"/>
              </a:cxn>
            </a:cxnLst>
            <a:rect l="l" t="t" r="r" b="b"/>
            <a:pathLst>
              <a:path w="7606792" h="24892">
                <a:moveTo>
                  <a:pt x="6350" y="6350"/>
                </a:moveTo>
                <a:lnTo>
                  <a:pt x="7600441"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1717294" y="1619757"/>
            <a:ext cx="24892" cy="4491735"/>
          </a:xfrm>
          <a:custGeom>
            <a:avLst/>
            <a:gdLst>
              <a:gd name="connsiteX0" fmla="*/ 6350 w 24892"/>
              <a:gd name="connsiteY0" fmla="*/ 6350 h 4491735"/>
              <a:gd name="connsiteX1" fmla="*/ 6350 w 24892"/>
              <a:gd name="connsiteY1" fmla="*/ 4485386 h 4491735"/>
            </a:gdLst>
            <a:ahLst/>
            <a:cxnLst>
              <a:cxn ang="0">
                <a:pos x="connsiteX0" y="connsiteY0"/>
              </a:cxn>
              <a:cxn ang="1">
                <a:pos x="connsiteX1" y="connsiteY1"/>
              </a:cxn>
            </a:cxnLst>
            <a:rect l="l" t="t" r="r" b="b"/>
            <a:pathLst>
              <a:path w="24892" h="4491735">
                <a:moveTo>
                  <a:pt x="6350" y="6350"/>
                </a:moveTo>
                <a:lnTo>
                  <a:pt x="6350" y="4485386"/>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674877" y="4428490"/>
            <a:ext cx="7681468" cy="24892"/>
          </a:xfrm>
          <a:custGeom>
            <a:avLst/>
            <a:gdLst>
              <a:gd name="connsiteX0" fmla="*/ 6350 w 7681468"/>
              <a:gd name="connsiteY0" fmla="*/ 6350 h 24892"/>
              <a:gd name="connsiteX1" fmla="*/ 7675117 w 7681468"/>
              <a:gd name="connsiteY1" fmla="*/ 6350 h 24892"/>
            </a:gdLst>
            <a:ahLst/>
            <a:cxnLst>
              <a:cxn ang="0">
                <a:pos x="connsiteX0" y="connsiteY0"/>
              </a:cxn>
              <a:cxn ang="1">
                <a:pos x="connsiteX1" y="connsiteY1"/>
              </a:cxn>
            </a:cxnLst>
            <a:rect l="l" t="t" r="r" b="b"/>
            <a:pathLst>
              <a:path w="7681468" h="24892">
                <a:moveTo>
                  <a:pt x="6350" y="6350"/>
                </a:moveTo>
                <a:lnTo>
                  <a:pt x="7675117"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2477770" y="5417565"/>
            <a:ext cx="5124196" cy="24892"/>
          </a:xfrm>
          <a:custGeom>
            <a:avLst/>
            <a:gdLst>
              <a:gd name="connsiteX0" fmla="*/ 6350 w 5124196"/>
              <a:gd name="connsiteY0" fmla="*/ 6350 h 24892"/>
              <a:gd name="connsiteX1" fmla="*/ 5117846 w 5124196"/>
              <a:gd name="connsiteY1" fmla="*/ 6350 h 24892"/>
            </a:gdLst>
            <a:ahLst/>
            <a:cxnLst>
              <a:cxn ang="0">
                <a:pos x="connsiteX0" y="connsiteY0"/>
              </a:cxn>
              <a:cxn ang="1">
                <a:pos x="connsiteX1" y="connsiteY1"/>
              </a:cxn>
            </a:cxnLst>
            <a:rect l="l" t="t" r="r" b="b"/>
            <a:pathLst>
              <a:path w="5124196" h="24892">
                <a:moveTo>
                  <a:pt x="6350" y="6350"/>
                </a:moveTo>
                <a:lnTo>
                  <a:pt x="511784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2505455" y="2017775"/>
            <a:ext cx="961644" cy="313944"/>
          </a:xfrm>
          <a:custGeom>
            <a:avLst/>
            <a:gdLst>
              <a:gd name="connsiteX0" fmla="*/ 12954 w 961644"/>
              <a:gd name="connsiteY0" fmla="*/ 300990 h 313944"/>
              <a:gd name="connsiteX1" fmla="*/ 948690 w 961644"/>
              <a:gd name="connsiteY1" fmla="*/ 300990 h 313944"/>
              <a:gd name="connsiteX2" fmla="*/ 948690 w 961644"/>
              <a:gd name="connsiteY2" fmla="*/ 12954 h 313944"/>
              <a:gd name="connsiteX3" fmla="*/ 12954 w 961644"/>
              <a:gd name="connsiteY3" fmla="*/ 12954 h 313944"/>
              <a:gd name="connsiteX4" fmla="*/ 12954 w 961644"/>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3944">
                <a:moveTo>
                  <a:pt x="12954" y="300990"/>
                </a:moveTo>
                <a:lnTo>
                  <a:pt x="948690" y="300990"/>
                </a:lnTo>
                <a:lnTo>
                  <a:pt x="948690" y="12954"/>
                </a:lnTo>
                <a:lnTo>
                  <a:pt x="12954" y="12954"/>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3"/>
          <p:cNvSpPr/>
          <p:nvPr/>
        </p:nvSpPr>
        <p:spPr>
          <a:xfrm>
            <a:off x="4283964" y="2005583"/>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4 h 313943"/>
              <a:gd name="connsiteX3" fmla="*/ 12953 w 960119"/>
              <a:gd name="connsiteY3" fmla="*/ 12954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4"/>
                </a:lnTo>
                <a:lnTo>
                  <a:pt x="12953" y="12954"/>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3"/>
          <p:cNvSpPr/>
          <p:nvPr/>
        </p:nvSpPr>
        <p:spPr>
          <a:xfrm>
            <a:off x="6248400" y="1993391"/>
            <a:ext cx="915923" cy="312419"/>
          </a:xfrm>
          <a:custGeom>
            <a:avLst/>
            <a:gdLst>
              <a:gd name="connsiteX0" fmla="*/ 12953 w 915923"/>
              <a:gd name="connsiteY0" fmla="*/ 299466 h 312419"/>
              <a:gd name="connsiteX1" fmla="*/ 902969 w 915923"/>
              <a:gd name="connsiteY1" fmla="*/ 299466 h 312419"/>
              <a:gd name="connsiteX2" fmla="*/ 902969 w 915923"/>
              <a:gd name="connsiteY2" fmla="*/ 12954 h 312419"/>
              <a:gd name="connsiteX3" fmla="*/ 12953 w 915923"/>
              <a:gd name="connsiteY3" fmla="*/ 12954 h 312419"/>
              <a:gd name="connsiteX4" fmla="*/ 12953 w 915923"/>
              <a:gd name="connsiteY4" fmla="*/ 299466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5923" h="312419">
                <a:moveTo>
                  <a:pt x="12953" y="299466"/>
                </a:moveTo>
                <a:lnTo>
                  <a:pt x="902969" y="299466"/>
                </a:lnTo>
                <a:lnTo>
                  <a:pt x="902969" y="12954"/>
                </a:lnTo>
                <a:lnTo>
                  <a:pt x="12953" y="12954"/>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497835" y="3416808"/>
            <a:ext cx="944880" cy="313943"/>
          </a:xfrm>
          <a:custGeom>
            <a:avLst/>
            <a:gdLst>
              <a:gd name="connsiteX0" fmla="*/ 12954 w 944880"/>
              <a:gd name="connsiteY0" fmla="*/ 300989 h 313943"/>
              <a:gd name="connsiteX1" fmla="*/ 931926 w 944880"/>
              <a:gd name="connsiteY1" fmla="*/ 300989 h 313943"/>
              <a:gd name="connsiteX2" fmla="*/ 931926 w 944880"/>
              <a:gd name="connsiteY2" fmla="*/ 12953 h 313943"/>
              <a:gd name="connsiteX3" fmla="*/ 12954 w 944880"/>
              <a:gd name="connsiteY3" fmla="*/ 12953 h 313943"/>
              <a:gd name="connsiteX4" fmla="*/ 12954 w 94488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44880" h="313943">
                <a:moveTo>
                  <a:pt x="12954" y="300989"/>
                </a:moveTo>
                <a:lnTo>
                  <a:pt x="931926" y="300989"/>
                </a:lnTo>
                <a:lnTo>
                  <a:pt x="93192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6469380" y="3404616"/>
            <a:ext cx="926592" cy="312419"/>
          </a:xfrm>
          <a:custGeom>
            <a:avLst/>
            <a:gdLst>
              <a:gd name="connsiteX0" fmla="*/ 12953 w 926592"/>
              <a:gd name="connsiteY0" fmla="*/ 299465 h 312419"/>
              <a:gd name="connsiteX1" fmla="*/ 913638 w 926592"/>
              <a:gd name="connsiteY1" fmla="*/ 299465 h 312419"/>
              <a:gd name="connsiteX2" fmla="*/ 913638 w 926592"/>
              <a:gd name="connsiteY2" fmla="*/ 12953 h 312419"/>
              <a:gd name="connsiteX3" fmla="*/ 12953 w 926592"/>
              <a:gd name="connsiteY3" fmla="*/ 12953 h 312419"/>
              <a:gd name="connsiteX4" fmla="*/ 12953 w 926592"/>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26592" h="312419">
                <a:moveTo>
                  <a:pt x="12953" y="299465"/>
                </a:moveTo>
                <a:lnTo>
                  <a:pt x="913638" y="299465"/>
                </a:lnTo>
                <a:lnTo>
                  <a:pt x="913638"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4072128" y="4678680"/>
            <a:ext cx="1578863" cy="307848"/>
          </a:xfrm>
          <a:custGeom>
            <a:avLst/>
            <a:gdLst>
              <a:gd name="connsiteX0" fmla="*/ 12953 w 1578863"/>
              <a:gd name="connsiteY0" fmla="*/ 294893 h 307848"/>
              <a:gd name="connsiteX1" fmla="*/ 1565909 w 1578863"/>
              <a:gd name="connsiteY1" fmla="*/ 294893 h 307848"/>
              <a:gd name="connsiteX2" fmla="*/ 1565909 w 1578863"/>
              <a:gd name="connsiteY2" fmla="*/ 12953 h 307848"/>
              <a:gd name="connsiteX3" fmla="*/ 12953 w 1578863"/>
              <a:gd name="connsiteY3" fmla="*/ 12953 h 307848"/>
              <a:gd name="connsiteX4" fmla="*/ 12953 w 1578863"/>
              <a:gd name="connsiteY4" fmla="*/ 294893 h 30784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78863" h="307848">
                <a:moveTo>
                  <a:pt x="12953" y="294893"/>
                </a:moveTo>
                <a:lnTo>
                  <a:pt x="1565909" y="294893"/>
                </a:lnTo>
                <a:lnTo>
                  <a:pt x="1565909" y="12953"/>
                </a:lnTo>
                <a:lnTo>
                  <a:pt x="12953" y="12953"/>
                </a:lnTo>
                <a:lnTo>
                  <a:pt x="12953" y="29489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1969007" y="5628132"/>
            <a:ext cx="1104900" cy="313943"/>
          </a:xfrm>
          <a:custGeom>
            <a:avLst/>
            <a:gdLst>
              <a:gd name="connsiteX0" fmla="*/ 12954 w 1104900"/>
              <a:gd name="connsiteY0" fmla="*/ 300989 h 313943"/>
              <a:gd name="connsiteX1" fmla="*/ 1091946 w 1104900"/>
              <a:gd name="connsiteY1" fmla="*/ 300989 h 313943"/>
              <a:gd name="connsiteX2" fmla="*/ 1091946 w 1104900"/>
              <a:gd name="connsiteY2" fmla="*/ 12953 h 313943"/>
              <a:gd name="connsiteX3" fmla="*/ 12954 w 1104900"/>
              <a:gd name="connsiteY3" fmla="*/ 12953 h 313943"/>
              <a:gd name="connsiteX4" fmla="*/ 12954 w 110490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3943">
                <a:moveTo>
                  <a:pt x="12954" y="300989"/>
                </a:moveTo>
                <a:lnTo>
                  <a:pt x="1091946" y="300989"/>
                </a:lnTo>
                <a:lnTo>
                  <a:pt x="109194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3337560" y="5628132"/>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3 h 313943"/>
              <a:gd name="connsiteX3" fmla="*/ 12953 w 960119"/>
              <a:gd name="connsiteY3" fmla="*/ 12953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4488180" y="5640324"/>
            <a:ext cx="897635" cy="313943"/>
          </a:xfrm>
          <a:custGeom>
            <a:avLst/>
            <a:gdLst>
              <a:gd name="connsiteX0" fmla="*/ 12953 w 897635"/>
              <a:gd name="connsiteY0" fmla="*/ 300989 h 313943"/>
              <a:gd name="connsiteX1" fmla="*/ 884681 w 897635"/>
              <a:gd name="connsiteY1" fmla="*/ 300989 h 313943"/>
              <a:gd name="connsiteX2" fmla="*/ 884681 w 897635"/>
              <a:gd name="connsiteY2" fmla="*/ 12953 h 313943"/>
              <a:gd name="connsiteX3" fmla="*/ 12953 w 897635"/>
              <a:gd name="connsiteY3" fmla="*/ 12953 h 313943"/>
              <a:gd name="connsiteX4" fmla="*/ 12953 w 897635"/>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7635" h="313943">
                <a:moveTo>
                  <a:pt x="12953" y="300989"/>
                </a:moveTo>
                <a:lnTo>
                  <a:pt x="884681" y="300989"/>
                </a:lnTo>
                <a:lnTo>
                  <a:pt x="884681"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5640324" y="5628132"/>
            <a:ext cx="961643" cy="313943"/>
          </a:xfrm>
          <a:custGeom>
            <a:avLst/>
            <a:gdLst>
              <a:gd name="connsiteX0" fmla="*/ 12953 w 961643"/>
              <a:gd name="connsiteY0" fmla="*/ 300989 h 313943"/>
              <a:gd name="connsiteX1" fmla="*/ 948689 w 961643"/>
              <a:gd name="connsiteY1" fmla="*/ 300989 h 313943"/>
              <a:gd name="connsiteX2" fmla="*/ 948689 w 961643"/>
              <a:gd name="connsiteY2" fmla="*/ 12953 h 313943"/>
              <a:gd name="connsiteX3" fmla="*/ 12953 w 961643"/>
              <a:gd name="connsiteY3" fmla="*/ 12953 h 313943"/>
              <a:gd name="connsiteX4" fmla="*/ 12953 w 96164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3">
                <a:moveTo>
                  <a:pt x="12953" y="300989"/>
                </a:moveTo>
                <a:lnTo>
                  <a:pt x="948689" y="300989"/>
                </a:lnTo>
                <a:lnTo>
                  <a:pt x="94868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6793991" y="5628132"/>
            <a:ext cx="1536192" cy="313943"/>
          </a:xfrm>
          <a:custGeom>
            <a:avLst/>
            <a:gdLst>
              <a:gd name="connsiteX0" fmla="*/ 12954 w 1536192"/>
              <a:gd name="connsiteY0" fmla="*/ 300989 h 313943"/>
              <a:gd name="connsiteX1" fmla="*/ 1523238 w 1536192"/>
              <a:gd name="connsiteY1" fmla="*/ 300989 h 313943"/>
              <a:gd name="connsiteX2" fmla="*/ 1523238 w 1536192"/>
              <a:gd name="connsiteY2" fmla="*/ 12953 h 313943"/>
              <a:gd name="connsiteX3" fmla="*/ 12954 w 1536192"/>
              <a:gd name="connsiteY3" fmla="*/ 12953 h 313943"/>
              <a:gd name="connsiteX4" fmla="*/ 12954 w 1536192"/>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6192" h="313943">
                <a:moveTo>
                  <a:pt x="12954" y="300989"/>
                </a:moveTo>
                <a:lnTo>
                  <a:pt x="1523238" y="300989"/>
                </a:lnTo>
                <a:lnTo>
                  <a:pt x="1523238"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3"/>
          <p:cNvSpPr/>
          <p:nvPr/>
        </p:nvSpPr>
        <p:spPr>
          <a:xfrm>
            <a:off x="3041650" y="2973070"/>
            <a:ext cx="3828796" cy="21844"/>
          </a:xfrm>
          <a:custGeom>
            <a:avLst/>
            <a:gdLst>
              <a:gd name="connsiteX0" fmla="*/ 6350 w 3828796"/>
              <a:gd name="connsiteY0" fmla="*/ 6350 h 21844"/>
              <a:gd name="connsiteX1" fmla="*/ 3822445 w 3828796"/>
              <a:gd name="connsiteY1" fmla="*/ 6350 h 21844"/>
            </a:gdLst>
            <a:ahLst/>
            <a:cxnLst>
              <a:cxn ang="0">
                <a:pos x="connsiteX0" y="connsiteY0"/>
              </a:cxn>
              <a:cxn ang="1">
                <a:pos x="connsiteX1" y="connsiteY1"/>
              </a:cxn>
            </a:cxnLst>
            <a:rect l="l" t="t" r="r" b="b"/>
            <a:pathLst>
              <a:path w="3828796" h="21844">
                <a:moveTo>
                  <a:pt x="6350" y="6350"/>
                </a:moveTo>
                <a:lnTo>
                  <a:pt x="382244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3053842" y="4265421"/>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3846321"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Freeform 3"/>
          <p:cNvSpPr/>
          <p:nvPr/>
        </p:nvSpPr>
        <p:spPr>
          <a:xfrm>
            <a:off x="6078982" y="541756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Freeform 3"/>
          <p:cNvSpPr/>
          <p:nvPr/>
        </p:nvSpPr>
        <p:spPr>
          <a:xfrm>
            <a:off x="452628" y="1306067"/>
            <a:ext cx="8241792" cy="4928615"/>
          </a:xfrm>
          <a:custGeom>
            <a:avLst/>
            <a:gdLst>
              <a:gd name="connsiteX0" fmla="*/ 16001 w 8241792"/>
              <a:gd name="connsiteY0" fmla="*/ 4912614 h 4928615"/>
              <a:gd name="connsiteX1" fmla="*/ 8225790 w 8241792"/>
              <a:gd name="connsiteY1" fmla="*/ 4912614 h 4928615"/>
              <a:gd name="connsiteX2" fmla="*/ 8225790 w 8241792"/>
              <a:gd name="connsiteY2" fmla="*/ 16002 h 4928615"/>
              <a:gd name="connsiteX3" fmla="*/ 16001 w 8241792"/>
              <a:gd name="connsiteY3" fmla="*/ 16002 h 4928615"/>
              <a:gd name="connsiteX4" fmla="*/ 16001 w 8241792"/>
              <a:gd name="connsiteY4" fmla="*/ 4912614 h 492861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2" h="4928615">
                <a:moveTo>
                  <a:pt x="16001" y="4912614"/>
                </a:moveTo>
                <a:lnTo>
                  <a:pt x="8225790" y="4912614"/>
                </a:lnTo>
                <a:lnTo>
                  <a:pt x="8225790" y="16002"/>
                </a:lnTo>
                <a:lnTo>
                  <a:pt x="16001" y="16002"/>
                </a:lnTo>
                <a:lnTo>
                  <a:pt x="16001" y="4912614"/>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977642" y="2325370"/>
            <a:ext cx="24892" cy="276352"/>
          </a:xfrm>
          <a:custGeom>
            <a:avLst/>
            <a:gdLst>
              <a:gd name="connsiteX0" fmla="*/ 6350 w 24892"/>
              <a:gd name="connsiteY0" fmla="*/ 6350 h 276352"/>
              <a:gd name="connsiteX1" fmla="*/ 6350 w 24892"/>
              <a:gd name="connsiteY1" fmla="*/ 270001 h 276352"/>
            </a:gdLst>
            <a:ahLst/>
            <a:cxnLst>
              <a:cxn ang="0">
                <a:pos x="connsiteX0" y="connsiteY0"/>
              </a:cxn>
              <a:cxn ang="1">
                <a:pos x="connsiteX1" y="connsiteY1"/>
              </a:cxn>
            </a:cxnLst>
            <a:rect l="l" t="t" r="r" b="b"/>
            <a:pathLst>
              <a:path w="24892" h="276352">
                <a:moveTo>
                  <a:pt x="6350" y="6350"/>
                </a:moveTo>
                <a:lnTo>
                  <a:pt x="6350" y="27000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9" name="Freeform 3"/>
          <p:cNvSpPr/>
          <p:nvPr/>
        </p:nvSpPr>
        <p:spPr>
          <a:xfrm>
            <a:off x="4794250" y="2313177"/>
            <a:ext cx="24892" cy="276352"/>
          </a:xfrm>
          <a:custGeom>
            <a:avLst/>
            <a:gdLst>
              <a:gd name="connsiteX0" fmla="*/ 6350 w 24892"/>
              <a:gd name="connsiteY0" fmla="*/ 6350 h 276352"/>
              <a:gd name="connsiteX1" fmla="*/ 6350 w 24892"/>
              <a:gd name="connsiteY1" fmla="*/ 270001 h 276352"/>
            </a:gdLst>
            <a:ahLst/>
            <a:cxnLst>
              <a:cxn ang="0">
                <a:pos x="connsiteX0" y="connsiteY0"/>
              </a:cxn>
              <a:cxn ang="1">
                <a:pos x="connsiteX1" y="connsiteY1"/>
              </a:cxn>
            </a:cxnLst>
            <a:rect l="l" t="t" r="r" b="b"/>
            <a:pathLst>
              <a:path w="24892" h="276352">
                <a:moveTo>
                  <a:pt x="6350" y="6350"/>
                </a:moveTo>
                <a:lnTo>
                  <a:pt x="6350" y="27000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Freeform 3"/>
          <p:cNvSpPr/>
          <p:nvPr/>
        </p:nvSpPr>
        <p:spPr>
          <a:xfrm>
            <a:off x="6775450" y="2300985"/>
            <a:ext cx="24892" cy="274827"/>
          </a:xfrm>
          <a:custGeom>
            <a:avLst/>
            <a:gdLst>
              <a:gd name="connsiteX0" fmla="*/ 6350 w 24892"/>
              <a:gd name="connsiteY0" fmla="*/ 6350 h 274827"/>
              <a:gd name="connsiteX1" fmla="*/ 6350 w 24892"/>
              <a:gd name="connsiteY1" fmla="*/ 268478 h 274827"/>
            </a:gdLst>
            <a:ahLst/>
            <a:cxnLst>
              <a:cxn ang="0">
                <a:pos x="connsiteX0" y="connsiteY0"/>
              </a:cxn>
              <a:cxn ang="1">
                <a:pos x="connsiteX1" y="connsiteY1"/>
              </a:cxn>
            </a:cxnLst>
            <a:rect l="l" t="t" r="r" b="b"/>
            <a:pathLst>
              <a:path w="24892" h="274827">
                <a:moveTo>
                  <a:pt x="6350" y="6350"/>
                </a:moveTo>
                <a:lnTo>
                  <a:pt x="6350" y="268478"/>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2977642" y="2576829"/>
            <a:ext cx="3830320" cy="21844"/>
          </a:xfrm>
          <a:custGeom>
            <a:avLst/>
            <a:gdLst>
              <a:gd name="connsiteX0" fmla="*/ 6350 w 3830320"/>
              <a:gd name="connsiteY0" fmla="*/ 6350 h 21844"/>
              <a:gd name="connsiteX1" fmla="*/ 3823969 w 3830320"/>
              <a:gd name="connsiteY1" fmla="*/ 6350 h 21844"/>
            </a:gdLst>
            <a:ahLst/>
            <a:cxnLst>
              <a:cxn ang="0">
                <a:pos x="connsiteX0" y="connsiteY0"/>
              </a:cxn>
              <a:cxn ang="1">
                <a:pos x="connsiteX1" y="connsiteY1"/>
              </a:cxn>
            </a:cxnLst>
            <a:rect l="l" t="t" r="r" b="b"/>
            <a:pathLst>
              <a:path w="3830320" h="21844">
                <a:moveTo>
                  <a:pt x="6350" y="6350"/>
                </a:moveTo>
                <a:lnTo>
                  <a:pt x="3823969"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4794250" y="2584450"/>
            <a:ext cx="21844" cy="2100579"/>
          </a:xfrm>
          <a:custGeom>
            <a:avLst/>
            <a:gdLst>
              <a:gd name="connsiteX0" fmla="*/ 6350 w 21844"/>
              <a:gd name="connsiteY0" fmla="*/ 6350 h 2100579"/>
              <a:gd name="connsiteX1" fmla="*/ 6350 w 21844"/>
              <a:gd name="connsiteY1" fmla="*/ 2094229 h 2100579"/>
            </a:gdLst>
            <a:ahLst/>
            <a:cxnLst>
              <a:cxn ang="0">
                <a:pos x="connsiteX0" y="connsiteY0"/>
              </a:cxn>
              <a:cxn ang="1">
                <a:pos x="connsiteX1" y="connsiteY1"/>
              </a:cxn>
            </a:cxnLst>
            <a:rect l="l" t="t" r="r" b="b"/>
            <a:pathLst>
              <a:path w="21844" h="2100579">
                <a:moveTo>
                  <a:pt x="6350" y="6350"/>
                </a:moveTo>
                <a:lnTo>
                  <a:pt x="6350" y="209422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3052317" y="2970022"/>
            <a:ext cx="21844" cy="443991"/>
          </a:xfrm>
          <a:custGeom>
            <a:avLst/>
            <a:gdLst>
              <a:gd name="connsiteX0" fmla="*/ 6350 w 21844"/>
              <a:gd name="connsiteY0" fmla="*/ 6350 h 443991"/>
              <a:gd name="connsiteX1" fmla="*/ 6350 w 21844"/>
              <a:gd name="connsiteY1" fmla="*/ 437642 h 443991"/>
            </a:gdLst>
            <a:ahLst/>
            <a:cxnLst>
              <a:cxn ang="0">
                <a:pos x="connsiteX0" y="connsiteY0"/>
              </a:cxn>
              <a:cxn ang="1">
                <a:pos x="connsiteX1" y="connsiteY1"/>
              </a:cxn>
            </a:cxnLst>
            <a:rect l="l" t="t" r="r" b="b"/>
            <a:pathLst>
              <a:path w="21844" h="443991">
                <a:moveTo>
                  <a:pt x="6350" y="6350"/>
                </a:moveTo>
                <a:lnTo>
                  <a:pt x="6350" y="43764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6862318" y="2982214"/>
            <a:ext cx="21844" cy="445516"/>
          </a:xfrm>
          <a:custGeom>
            <a:avLst/>
            <a:gdLst>
              <a:gd name="connsiteX0" fmla="*/ 6350 w 21844"/>
              <a:gd name="connsiteY0" fmla="*/ 6350 h 445516"/>
              <a:gd name="connsiteX1" fmla="*/ 6350 w 21844"/>
              <a:gd name="connsiteY1" fmla="*/ 439165 h 445516"/>
            </a:gdLst>
            <a:ahLst/>
            <a:cxnLst>
              <a:cxn ang="0">
                <a:pos x="connsiteX0" y="connsiteY0"/>
              </a:cxn>
              <a:cxn ang="1">
                <a:pos x="connsiteX1" y="connsiteY1"/>
              </a:cxn>
            </a:cxnLst>
            <a:rect l="l" t="t" r="r" b="b"/>
            <a:pathLst>
              <a:path w="21844" h="445516">
                <a:moveTo>
                  <a:pt x="6350" y="6350"/>
                </a:moveTo>
                <a:lnTo>
                  <a:pt x="6350" y="439165"/>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3052317" y="3689350"/>
            <a:ext cx="21844" cy="588772"/>
          </a:xfrm>
          <a:custGeom>
            <a:avLst/>
            <a:gdLst>
              <a:gd name="connsiteX0" fmla="*/ 6350 w 21844"/>
              <a:gd name="connsiteY0" fmla="*/ 6350 h 588772"/>
              <a:gd name="connsiteX1" fmla="*/ 6350 w 21844"/>
              <a:gd name="connsiteY1" fmla="*/ 582421 h 588772"/>
            </a:gdLst>
            <a:ahLst/>
            <a:cxnLst>
              <a:cxn ang="0">
                <a:pos x="connsiteX0" y="connsiteY0"/>
              </a:cxn>
              <a:cxn ang="1">
                <a:pos x="connsiteX1" y="connsiteY1"/>
              </a:cxn>
            </a:cxnLst>
            <a:rect l="l" t="t" r="r" b="b"/>
            <a:pathLst>
              <a:path w="21844" h="588772">
                <a:moveTo>
                  <a:pt x="6350" y="6350"/>
                </a:moveTo>
                <a:lnTo>
                  <a:pt x="6350" y="5824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6871461" y="3689350"/>
            <a:ext cx="21844" cy="588772"/>
          </a:xfrm>
          <a:custGeom>
            <a:avLst/>
            <a:gdLst>
              <a:gd name="connsiteX0" fmla="*/ 6350 w 21844"/>
              <a:gd name="connsiteY0" fmla="*/ 6350 h 588772"/>
              <a:gd name="connsiteX1" fmla="*/ 6350 w 21844"/>
              <a:gd name="connsiteY1" fmla="*/ 582421 h 588772"/>
            </a:gdLst>
            <a:ahLst/>
            <a:cxnLst>
              <a:cxn ang="0">
                <a:pos x="connsiteX0" y="connsiteY0"/>
              </a:cxn>
              <a:cxn ang="1">
                <a:pos x="connsiteX1" y="connsiteY1"/>
              </a:cxn>
            </a:cxnLst>
            <a:rect l="l" t="t" r="r" b="b"/>
            <a:pathLst>
              <a:path w="21844" h="588772">
                <a:moveTo>
                  <a:pt x="6350" y="6350"/>
                </a:moveTo>
                <a:lnTo>
                  <a:pt x="6350" y="5824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30"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515100" y="3416300"/>
            <a:ext cx="2061526" cy="276999"/>
          </a:xfrm>
          <a:prstGeom prst="rect">
            <a:avLst/>
          </a:prstGeom>
          <a:noFill/>
        </p:spPr>
        <p:txBody>
          <a:bodyPr wrap="none" lIns="0" tIns="0" rIns="0" rtlCol="0">
            <a:spAutoFit/>
          </a:bodyPr>
          <a:lstStyle/>
          <a:p>
            <a:pPr>
              <a:lnSpc>
                <a:spcPts val="1800"/>
              </a:lnSpc>
              <a:tabLst/>
            </a:pPr>
            <a:r>
              <a:rPr lang="en-US" altLang="zh-CN" sz="1598" b="1" dirty="0" smtClean="0">
                <a:solidFill>
                  <a:srgbClr val="000099"/>
                </a:solidFill>
                <a:latin typeface="Segoe UI" pitchFamily="18" charset="0"/>
                <a:cs typeface="Segoe UI" pitchFamily="18" charset="0"/>
              </a:rPr>
              <a:t>Connector Wire </a:t>
            </a:r>
            <a:r>
              <a:rPr lang="en-US" altLang="zh-CN" sz="1598" b="1" dirty="0" err="1" smtClean="0">
                <a:solidFill>
                  <a:srgbClr val="000099"/>
                </a:solidFill>
                <a:latin typeface="Segoe UI" pitchFamily="18" charset="0"/>
                <a:cs typeface="Segoe UI" pitchFamily="18" charset="0"/>
              </a:rPr>
              <a:t>Matl</a:t>
            </a:r>
            <a:r>
              <a:rPr lang="en-US" altLang="zh-CN" sz="1598" b="1" dirty="0" smtClean="0">
                <a:solidFill>
                  <a:srgbClr val="000099"/>
                </a:solidFill>
                <a:latin typeface="Segoe UI" pitchFamily="18" charset="0"/>
                <a:cs typeface="Segoe UI" pitchFamily="18" charset="0"/>
              </a:rPr>
              <a:t>.</a:t>
            </a:r>
          </a:p>
        </p:txBody>
      </p:sp>
      <p:sp>
        <p:nvSpPr>
          <p:cNvPr id="1031" name="TextBox 1"/>
          <p:cNvSpPr txBox="1"/>
          <p:nvPr/>
        </p:nvSpPr>
        <p:spPr>
          <a:xfrm>
            <a:off x="539552" y="1844824"/>
            <a:ext cx="1173976" cy="636072"/>
          </a:xfrm>
          <a:prstGeom prst="rect">
            <a:avLst/>
          </a:prstGeom>
          <a:noFill/>
        </p:spPr>
        <p:txBody>
          <a:bodyPr wrap="none" lIns="0" tIns="0" rIns="0" rtlCol="0">
            <a:spAutoFit/>
          </a:bodyPr>
          <a:lstStyle/>
          <a:p>
            <a:pPr>
              <a:lnSpc>
                <a:spcPts val="2300"/>
              </a:lnSpc>
              <a:tabLst/>
            </a:pPr>
            <a:r>
              <a:rPr lang="en-US" altLang="zh-CN" sz="2006" b="1" dirty="0" smtClean="0">
                <a:solidFill>
                  <a:srgbClr val="000099"/>
                </a:solidFill>
                <a:latin typeface="Segoe UI" pitchFamily="18" charset="0"/>
                <a:cs typeface="Segoe UI" pitchFamily="18" charset="0"/>
              </a:rPr>
              <a:t>Upstream</a:t>
            </a:r>
          </a:p>
          <a:p>
            <a:pPr>
              <a:lnSpc>
                <a:spcPts val="2300"/>
              </a:lnSpc>
              <a:tabLst/>
            </a:pPr>
            <a:r>
              <a:rPr lang="en-US" altLang="zh-CN" sz="2006" b="1" dirty="0" smtClean="0">
                <a:solidFill>
                  <a:srgbClr val="000099"/>
                </a:solidFill>
                <a:latin typeface="Segoe UI" pitchFamily="18" charset="0"/>
                <a:cs typeface="Segoe UI" pitchFamily="18" charset="0"/>
              </a:rPr>
              <a:t>Material</a:t>
            </a:r>
          </a:p>
        </p:txBody>
      </p:sp>
      <p:sp>
        <p:nvSpPr>
          <p:cNvPr id="1032" name="TextBox 1"/>
          <p:cNvSpPr txBox="1"/>
          <p:nvPr/>
        </p:nvSpPr>
        <p:spPr>
          <a:xfrm>
            <a:off x="467544" y="3212976"/>
            <a:ext cx="1512168" cy="636072"/>
          </a:xfrm>
          <a:prstGeom prst="rect">
            <a:avLst/>
          </a:prstGeom>
          <a:noFill/>
        </p:spPr>
        <p:txBody>
          <a:bodyPr wrap="square" lIns="0" tIns="0" rIns="0" rtlCol="0">
            <a:spAutoFit/>
          </a:bodyPr>
          <a:lstStyle/>
          <a:p>
            <a:pPr>
              <a:lnSpc>
                <a:spcPts val="2300"/>
              </a:lnSpc>
              <a:tabLst/>
            </a:pPr>
            <a:r>
              <a:rPr lang="en-US" altLang="zh-CN" sz="2004" b="1" dirty="0" smtClean="0">
                <a:solidFill>
                  <a:srgbClr val="000099"/>
                </a:solidFill>
                <a:latin typeface="Segoe UI" pitchFamily="18" charset="0"/>
                <a:cs typeface="Segoe UI" pitchFamily="18" charset="0"/>
              </a:rPr>
              <a:t>Connector</a:t>
            </a:r>
          </a:p>
          <a:p>
            <a:pPr>
              <a:lnSpc>
                <a:spcPts val="2300"/>
              </a:lnSpc>
              <a:tabLst/>
            </a:pPr>
            <a:r>
              <a:rPr lang="en-US" altLang="zh-CN" sz="2004" b="1" dirty="0" smtClean="0">
                <a:solidFill>
                  <a:srgbClr val="000099"/>
                </a:solidFill>
                <a:latin typeface="Segoe UI" pitchFamily="18" charset="0"/>
                <a:cs typeface="Segoe UI" pitchFamily="18" charset="0"/>
              </a:rPr>
              <a:t>Material</a:t>
            </a:r>
          </a:p>
        </p:txBody>
      </p:sp>
      <p:sp>
        <p:nvSpPr>
          <p:cNvPr id="1033" name="TextBox 1"/>
          <p:cNvSpPr txBox="1"/>
          <p:nvPr/>
        </p:nvSpPr>
        <p:spPr>
          <a:xfrm>
            <a:off x="323528" y="5445224"/>
            <a:ext cx="137608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034" name="TextBox 1"/>
          <p:cNvSpPr txBox="1"/>
          <p:nvPr/>
        </p:nvSpPr>
        <p:spPr>
          <a:xfrm>
            <a:off x="3454400" y="3009900"/>
            <a:ext cx="1524000" cy="1092200"/>
          </a:xfrm>
          <a:prstGeom prst="rect">
            <a:avLst/>
          </a:prstGeom>
          <a:noFill/>
        </p:spPr>
        <p:txBody>
          <a:bodyPr wrap="none" lIns="0" tIns="0" rIns="0" rtlCol="0">
            <a:spAutoFit/>
          </a:bodyPr>
          <a:lstStyle/>
          <a:p>
            <a:pPr>
              <a:lnSpc>
                <a:spcPts val="1500"/>
              </a:lnSpc>
              <a:tabLst/>
            </a:pPr>
            <a:r>
              <a:rPr lang="en-US" altLang="zh-CN" sz="1200" dirty="0" smtClean="0">
                <a:solidFill>
                  <a:srgbClr val="000000"/>
                </a:solidFill>
                <a:latin typeface="Times New Roman" pitchFamily="18" charset="0"/>
                <a:cs typeface="Times New Roman" pitchFamily="18" charset="0"/>
              </a:rPr>
              <a:t>TE</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Times New Roman" pitchFamily="18" charset="0"/>
                <a:cs typeface="Times New Roman" pitchFamily="18" charset="0"/>
              </a:rPr>
              <a:t>Connectivity</a:t>
            </a:r>
            <a:r>
              <a:rPr lang="en-US" altLang="zh-CN" sz="1200" dirty="0" smtClean="0">
                <a:solidFill>
                  <a:srgbClr val="000000"/>
                </a:solidFill>
                <a:latin typeface="Segoe UI" pitchFamily="18" charset="0"/>
                <a:cs typeface="Segoe UI" pitchFamily="18" charset="0"/>
              </a:rPr>
              <a:t>、</a:t>
            </a:r>
          </a:p>
          <a:p>
            <a:pPr>
              <a:lnSpc>
                <a:spcPts val="1300"/>
              </a:lnSpc>
              <a:tabLst/>
            </a:pPr>
            <a:r>
              <a:rPr lang="en-US" altLang="zh-CN" sz="1200" dirty="0" smtClean="0">
                <a:solidFill>
                  <a:srgbClr val="000000"/>
                </a:solidFill>
                <a:latin typeface="Segoe UI" pitchFamily="18" charset="0"/>
                <a:cs typeface="Segoe UI" pitchFamily="18" charset="0"/>
              </a:rPr>
              <a:t>台灣莫仕、台灣康旭、</a:t>
            </a:r>
          </a:p>
          <a:p>
            <a:pPr>
              <a:lnSpc>
                <a:spcPts val="1400"/>
              </a:lnSpc>
              <a:tabLst/>
            </a:pPr>
            <a:r>
              <a:rPr lang="en-US" altLang="zh-CN" sz="1200" dirty="0" smtClean="0">
                <a:solidFill>
                  <a:srgbClr val="000000"/>
                </a:solidFill>
                <a:latin typeface="Segoe UI" pitchFamily="18" charset="0"/>
                <a:cs typeface="Segoe UI" pitchFamily="18" charset="0"/>
              </a:rPr>
              <a:t>台灣航空電子、台灣</a:t>
            </a:r>
          </a:p>
          <a:p>
            <a:pPr>
              <a:lnSpc>
                <a:spcPts val="1400"/>
              </a:lnSpc>
              <a:tabLst/>
            </a:pPr>
            <a:r>
              <a:rPr lang="en-US" altLang="zh-CN" sz="1200" dirty="0" smtClean="0">
                <a:solidFill>
                  <a:srgbClr val="000000"/>
                </a:solidFill>
                <a:latin typeface="Segoe UI" pitchFamily="18" charset="0"/>
                <a:cs typeface="Segoe UI" pitchFamily="18" charset="0"/>
              </a:rPr>
              <a:t>安費諾、鴻海、正崴、</a:t>
            </a:r>
          </a:p>
          <a:p>
            <a:pPr>
              <a:lnSpc>
                <a:spcPts val="1400"/>
              </a:lnSpc>
              <a:tabLst/>
            </a:pPr>
            <a:r>
              <a:rPr lang="en-US" altLang="zh-CN" sz="1200" dirty="0" smtClean="0">
                <a:solidFill>
                  <a:srgbClr val="000000"/>
                </a:solidFill>
                <a:latin typeface="Segoe UI" pitchFamily="18" charset="0"/>
                <a:cs typeface="Segoe UI" pitchFamily="18" charset="0"/>
              </a:rPr>
              <a:t>宏致、凡甲、連展、</a:t>
            </a:r>
          </a:p>
          <a:p>
            <a:pPr>
              <a:lnSpc>
                <a:spcPts val="1400"/>
              </a:lnSpc>
              <a:tabLst/>
            </a:pPr>
            <a:r>
              <a:rPr lang="en-US" altLang="zh-CN" sz="1200" dirty="0" smtClean="0">
                <a:solidFill>
                  <a:srgbClr val="000000"/>
                </a:solidFill>
                <a:latin typeface="Segoe UI" pitchFamily="18" charset="0"/>
                <a:cs typeface="Segoe UI" pitchFamily="18" charset="0"/>
              </a:rPr>
              <a:t>矽碼、嘉澤</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端子、</a:t>
            </a:r>
          </a:p>
        </p:txBody>
      </p:sp>
      <p:sp>
        <p:nvSpPr>
          <p:cNvPr id="1035" name="TextBox 1"/>
          <p:cNvSpPr txBox="1"/>
          <p:nvPr/>
        </p:nvSpPr>
        <p:spPr>
          <a:xfrm>
            <a:off x="3454400" y="4076700"/>
            <a:ext cx="914400" cy="190500"/>
          </a:xfrm>
          <a:prstGeom prst="rect">
            <a:avLst/>
          </a:prstGeom>
          <a:noFill/>
        </p:spPr>
        <p:txBody>
          <a:bodyPr wrap="none" lIns="0" tIns="0" rIns="0" rtlCol="0">
            <a:spAutoFit/>
          </a:bodyPr>
          <a:lstStyle/>
          <a:p>
            <a:pPr>
              <a:lnSpc>
                <a:spcPts val="1500"/>
              </a:lnSpc>
              <a:tabLst/>
            </a:pPr>
            <a:r>
              <a:rPr lang="en-US" altLang="zh-CN" sz="1202" dirty="0" smtClean="0">
                <a:solidFill>
                  <a:srgbClr val="000000"/>
                </a:solidFill>
                <a:latin typeface="Segoe UI" pitchFamily="18" charset="0"/>
                <a:cs typeface="Segoe UI" pitchFamily="18" charset="0"/>
              </a:rPr>
              <a:t>信音、實盈</a:t>
            </a:r>
            <a:r>
              <a:rPr lang="en-US" altLang="zh-CN" sz="1202" dirty="0" smtClean="0">
                <a:solidFill>
                  <a:srgbClr val="000000"/>
                </a:solidFill>
                <a:latin typeface="Times New Roman" pitchFamily="18" charset="0"/>
                <a:cs typeface="Times New Roman" pitchFamily="18" charset="0"/>
              </a:rPr>
              <a:t>…</a:t>
            </a:r>
          </a:p>
        </p:txBody>
      </p:sp>
      <p:sp>
        <p:nvSpPr>
          <p:cNvPr id="1036" name="TextBox 1"/>
          <p:cNvSpPr txBox="1"/>
          <p:nvPr/>
        </p:nvSpPr>
        <p:spPr>
          <a:xfrm>
            <a:off x="539552" y="4509120"/>
            <a:ext cx="1249316" cy="636072"/>
          </a:xfrm>
          <a:prstGeom prst="rect">
            <a:avLst/>
          </a:prstGeom>
          <a:noFill/>
        </p:spPr>
        <p:txBody>
          <a:bodyPr wrap="none" lIns="0" tIns="0" rIns="0" rtlCol="0">
            <a:spAutoFit/>
          </a:bodyPr>
          <a:lstStyle/>
          <a:p>
            <a:pPr>
              <a:lnSpc>
                <a:spcPts val="2300"/>
              </a:lnSpc>
              <a:tabLst/>
            </a:pPr>
            <a:r>
              <a:rPr lang="en-US" altLang="zh-CN" sz="2004" b="1" dirty="0" smtClean="0">
                <a:solidFill>
                  <a:srgbClr val="000099"/>
                </a:solidFill>
                <a:latin typeface="Segoe UI" pitchFamily="18" charset="0"/>
                <a:cs typeface="Segoe UI" pitchFamily="18" charset="0"/>
              </a:rPr>
              <a:t>Connector</a:t>
            </a:r>
          </a:p>
          <a:p>
            <a:pPr>
              <a:lnSpc>
                <a:spcPts val="2300"/>
              </a:lnSpc>
              <a:tabLst/>
            </a:pPr>
            <a:r>
              <a:rPr lang="en-US" altLang="zh-CN" sz="2004" b="1" dirty="0" smtClean="0">
                <a:solidFill>
                  <a:srgbClr val="000099"/>
                </a:solidFill>
                <a:latin typeface="Segoe UI" pitchFamily="18" charset="0"/>
                <a:cs typeface="Segoe UI" pitchFamily="18" charset="0"/>
              </a:rPr>
              <a:t>Assembly</a:t>
            </a:r>
            <a:endParaRPr lang="en-US" altLang="zh-CN" sz="2006" b="1" dirty="0" smtClean="0">
              <a:solidFill>
                <a:srgbClr val="000099"/>
              </a:solidFill>
              <a:latin typeface="Segoe UI" pitchFamily="18" charset="0"/>
              <a:cs typeface="Segoe UI" pitchFamily="18" charset="0"/>
            </a:endParaRPr>
          </a:p>
        </p:txBody>
      </p:sp>
      <p:sp>
        <p:nvSpPr>
          <p:cNvPr id="1037" name="TextBox 1"/>
          <p:cNvSpPr txBox="1"/>
          <p:nvPr/>
        </p:nvSpPr>
        <p:spPr>
          <a:xfrm>
            <a:off x="5041900" y="3048000"/>
            <a:ext cx="1524000" cy="9271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台灣安費諾、萬旭、</a:t>
            </a:r>
          </a:p>
          <a:p>
            <a:pPr>
              <a:lnSpc>
                <a:spcPts val="1400"/>
              </a:lnSpc>
              <a:tabLst/>
            </a:pPr>
            <a:r>
              <a:rPr lang="en-US" altLang="zh-CN" sz="1200" dirty="0" smtClean="0">
                <a:solidFill>
                  <a:srgbClr val="000000"/>
                </a:solidFill>
                <a:latin typeface="Segoe UI" pitchFamily="18" charset="0"/>
                <a:cs typeface="Segoe UI" pitchFamily="18" charset="0"/>
              </a:rPr>
              <a:t>良維、良得、佳必琪、</a:t>
            </a:r>
          </a:p>
          <a:p>
            <a:pPr>
              <a:lnSpc>
                <a:spcPts val="1400"/>
              </a:lnSpc>
              <a:tabLst/>
            </a:pPr>
            <a:r>
              <a:rPr lang="en-US" altLang="zh-CN" sz="1200" dirty="0" smtClean="0">
                <a:solidFill>
                  <a:srgbClr val="000000"/>
                </a:solidFill>
                <a:latin typeface="Segoe UI" pitchFamily="18" charset="0"/>
                <a:cs typeface="Segoe UI" pitchFamily="18" charset="0"/>
              </a:rPr>
              <a:t>瀚荃、</a:t>
            </a:r>
            <a:r>
              <a:rPr lang="en-US" altLang="zh-CN" sz="1200" dirty="0" smtClean="0">
                <a:latin typeface="Times New Roman" pitchFamily="18" charset="0"/>
                <a:cs typeface="Times New Roman" pitchFamily="18" charset="0"/>
              </a:rPr>
              <a:t>  </a:t>
            </a:r>
            <a:r>
              <a:rPr lang="en-US" altLang="zh-CN" sz="1200" dirty="0" smtClean="0">
                <a:solidFill>
                  <a:srgbClr val="000000"/>
                </a:solidFill>
                <a:latin typeface="Segoe UI" pitchFamily="18" charset="0"/>
                <a:cs typeface="Segoe UI" pitchFamily="18" charset="0"/>
              </a:rPr>
              <a:t>建舜、韋福、</a:t>
            </a:r>
          </a:p>
          <a:p>
            <a:pPr>
              <a:lnSpc>
                <a:spcPts val="1400"/>
              </a:lnSpc>
              <a:tabLst/>
            </a:pPr>
            <a:r>
              <a:rPr lang="en-US" altLang="zh-CN" sz="1200" dirty="0" smtClean="0">
                <a:solidFill>
                  <a:srgbClr val="000000"/>
                </a:solidFill>
                <a:latin typeface="Segoe UI" pitchFamily="18" charset="0"/>
                <a:cs typeface="Segoe UI" pitchFamily="18" charset="0"/>
              </a:rPr>
              <a:t>翼慶、鴻呈、鎰勝、</a:t>
            </a:r>
          </a:p>
          <a:p>
            <a:pPr>
              <a:lnSpc>
                <a:spcPts val="1500"/>
              </a:lnSpc>
              <a:tabLst/>
            </a:pPr>
            <a:r>
              <a:rPr lang="en-US" altLang="zh-CN" sz="1202" dirty="0" smtClean="0">
                <a:solidFill>
                  <a:srgbClr val="000000"/>
                </a:solidFill>
                <a:latin typeface="Segoe UI" pitchFamily="18" charset="0"/>
                <a:cs typeface="Segoe UI" pitchFamily="18" charset="0"/>
              </a:rPr>
              <a:t>岳豐、浩騰、驊陞</a:t>
            </a:r>
            <a:r>
              <a:rPr lang="en-US" altLang="zh-CN" sz="1202" dirty="0" smtClean="0">
                <a:solidFill>
                  <a:srgbClr val="000000"/>
                </a:solidFill>
                <a:latin typeface="Times New Roman" pitchFamily="18" charset="0"/>
                <a:cs typeface="Times New Roman" pitchFamily="18" charset="0"/>
              </a:rPr>
              <a:t>…</a:t>
            </a:r>
          </a:p>
        </p:txBody>
      </p:sp>
      <p:sp>
        <p:nvSpPr>
          <p:cNvPr id="1038" name="TextBox 1"/>
          <p:cNvSpPr txBox="1"/>
          <p:nvPr/>
        </p:nvSpPr>
        <p:spPr>
          <a:xfrm>
            <a:off x="2339752" y="2060848"/>
            <a:ext cx="1250342"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Copper Alloy</a:t>
            </a:r>
          </a:p>
        </p:txBody>
      </p:sp>
      <p:sp>
        <p:nvSpPr>
          <p:cNvPr id="1039" name="TextBox 1"/>
          <p:cNvSpPr txBox="1"/>
          <p:nvPr/>
        </p:nvSpPr>
        <p:spPr>
          <a:xfrm>
            <a:off x="4356100" y="2019300"/>
            <a:ext cx="70852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Plastics</a:t>
            </a:r>
          </a:p>
        </p:txBody>
      </p:sp>
      <p:sp>
        <p:nvSpPr>
          <p:cNvPr id="1040" name="TextBox 1"/>
          <p:cNvSpPr txBox="1"/>
          <p:nvPr/>
        </p:nvSpPr>
        <p:spPr>
          <a:xfrm>
            <a:off x="6299200" y="2006600"/>
            <a:ext cx="68127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Plating</a:t>
            </a:r>
          </a:p>
        </p:txBody>
      </p:sp>
      <p:sp>
        <p:nvSpPr>
          <p:cNvPr id="1041" name="TextBox 1"/>
          <p:cNvSpPr txBox="1"/>
          <p:nvPr/>
        </p:nvSpPr>
        <p:spPr>
          <a:xfrm>
            <a:off x="2483768" y="3429000"/>
            <a:ext cx="99469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Connector</a:t>
            </a:r>
          </a:p>
        </p:txBody>
      </p:sp>
      <p:sp>
        <p:nvSpPr>
          <p:cNvPr id="1042" name="TextBox 1"/>
          <p:cNvSpPr txBox="1"/>
          <p:nvPr/>
        </p:nvSpPr>
        <p:spPr>
          <a:xfrm>
            <a:off x="3995936" y="4725144"/>
            <a:ext cx="165429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Plating Assembly</a:t>
            </a:r>
          </a:p>
        </p:txBody>
      </p:sp>
      <p:sp>
        <p:nvSpPr>
          <p:cNvPr id="1043" name="TextBox 1"/>
          <p:cNvSpPr txBox="1"/>
          <p:nvPr/>
        </p:nvSpPr>
        <p:spPr>
          <a:xfrm>
            <a:off x="2006600" y="5638800"/>
            <a:ext cx="1430969"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Computer</a:t>
            </a:r>
          </a:p>
          <a:p>
            <a:pPr>
              <a:lnSpc>
                <a:spcPts val="1800"/>
              </a:lnSpc>
              <a:tabLst/>
            </a:pPr>
            <a:r>
              <a:rPr lang="en-US" altLang="zh-CN" sz="1596" b="1" dirty="0" smtClean="0">
                <a:solidFill>
                  <a:srgbClr val="000099"/>
                </a:solidFill>
                <a:latin typeface="Segoe UI" pitchFamily="18" charset="0"/>
                <a:cs typeface="Segoe UI" pitchFamily="18" charset="0"/>
              </a:rPr>
              <a:t>and Peripheral</a:t>
            </a:r>
          </a:p>
        </p:txBody>
      </p:sp>
      <p:sp>
        <p:nvSpPr>
          <p:cNvPr id="1044" name="TextBox 1"/>
          <p:cNvSpPr txBox="1"/>
          <p:nvPr/>
        </p:nvSpPr>
        <p:spPr>
          <a:xfrm>
            <a:off x="3131840" y="5661248"/>
            <a:ext cx="133690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a:t>
            </a:r>
          </a:p>
        </p:txBody>
      </p:sp>
      <p:sp>
        <p:nvSpPr>
          <p:cNvPr id="1045" name="TextBox 1"/>
          <p:cNvSpPr txBox="1"/>
          <p:nvPr/>
        </p:nvSpPr>
        <p:spPr>
          <a:xfrm>
            <a:off x="4521200" y="5651500"/>
            <a:ext cx="95968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TV</a:t>
            </a:r>
          </a:p>
        </p:txBody>
      </p:sp>
      <p:sp>
        <p:nvSpPr>
          <p:cNvPr id="1046" name="TextBox 1"/>
          <p:cNvSpPr txBox="1"/>
          <p:nvPr/>
        </p:nvSpPr>
        <p:spPr>
          <a:xfrm>
            <a:off x="5715000" y="5638800"/>
            <a:ext cx="117981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Cam.</a:t>
            </a:r>
          </a:p>
        </p:txBody>
      </p:sp>
      <p:sp>
        <p:nvSpPr>
          <p:cNvPr id="1047" name="TextBox 1"/>
          <p:cNvSpPr txBox="1"/>
          <p:nvPr/>
        </p:nvSpPr>
        <p:spPr>
          <a:xfrm>
            <a:off x="7020272" y="5661248"/>
            <a:ext cx="934551"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 CEs</a:t>
            </a:r>
          </a:p>
        </p:txBody>
      </p:sp>
      <p:sp>
        <p:nvSpPr>
          <p:cNvPr id="1048" name="TextBox 1"/>
          <p:cNvSpPr txBox="1"/>
          <p:nvPr/>
        </p:nvSpPr>
        <p:spPr>
          <a:xfrm>
            <a:off x="3492500" y="1828800"/>
            <a:ext cx="769441" cy="597599"/>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第一伸銅、</a:t>
            </a:r>
          </a:p>
          <a:p>
            <a:pPr>
              <a:lnSpc>
                <a:spcPts val="1400"/>
              </a:lnSpc>
              <a:tabLst/>
            </a:pPr>
            <a:r>
              <a:rPr lang="en-US" altLang="zh-CN" sz="1200" dirty="0" err="1" smtClean="0">
                <a:solidFill>
                  <a:srgbClr val="000000"/>
                </a:solidFill>
                <a:latin typeface="Segoe UI" pitchFamily="18" charset="0"/>
                <a:cs typeface="Segoe UI" pitchFamily="18" charset="0"/>
              </a:rPr>
              <a:t>l名佳利</a:t>
            </a:r>
            <a:r>
              <a:rPr lang="en-US" altLang="zh-CN" sz="1200" dirty="0" smtClean="0">
                <a:solidFill>
                  <a:srgbClr val="000000"/>
                </a:solidFill>
                <a:latin typeface="Segoe UI" pitchFamily="18" charset="0"/>
                <a:cs typeface="Segoe UI" pitchFamily="18" charset="0"/>
              </a:rPr>
              <a:t>、</a:t>
            </a:r>
          </a:p>
          <a:p>
            <a:pPr>
              <a:lnSpc>
                <a:spcPts val="1500"/>
              </a:lnSpc>
              <a:tabLst/>
            </a:pPr>
            <a:r>
              <a:rPr lang="en-US" altLang="zh-CN" sz="1200" dirty="0" smtClean="0">
                <a:solidFill>
                  <a:srgbClr val="000000"/>
                </a:solidFill>
                <a:latin typeface="Segoe UI" pitchFamily="18" charset="0"/>
                <a:cs typeface="Segoe UI" pitchFamily="18" charset="0"/>
              </a:rPr>
              <a:t>新泰伸</a:t>
            </a:r>
            <a:r>
              <a:rPr lang="en-US" altLang="zh-CN" sz="1200" dirty="0" smtClean="0">
                <a:solidFill>
                  <a:srgbClr val="000000"/>
                </a:solidFill>
                <a:latin typeface="Times New Roman" pitchFamily="18" charset="0"/>
                <a:cs typeface="Times New Roman" pitchFamily="18" charset="0"/>
              </a:rPr>
              <a:t>…</a:t>
            </a:r>
          </a:p>
        </p:txBody>
      </p:sp>
      <p:sp>
        <p:nvSpPr>
          <p:cNvPr id="1049" name="TextBox 1"/>
          <p:cNvSpPr txBox="1"/>
          <p:nvPr/>
        </p:nvSpPr>
        <p:spPr>
          <a:xfrm>
            <a:off x="0" y="476672"/>
            <a:ext cx="9129743" cy="1251625"/>
          </a:xfrm>
          <a:prstGeom prst="rect">
            <a:avLst/>
          </a:prstGeom>
          <a:noFill/>
        </p:spPr>
        <p:txBody>
          <a:bodyPr wrap="none" lIns="0" tIns="0" rIns="0" rtlCol="0">
            <a:spAutoFit/>
          </a:bodyPr>
          <a:lstStyle/>
          <a:p>
            <a:pPr>
              <a:lnSpc>
                <a:spcPts val="4600"/>
              </a:lnSpc>
              <a:tabLst>
                <a:tab pos="4610100" algn="l"/>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Component</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connector</a:t>
            </a:r>
            <a:r>
              <a:rPr lang="en-US" altLang="zh-CN" sz="3602" b="1" dirty="0" smtClean="0">
                <a:solidFill>
                  <a:srgbClr val="5D94BA"/>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400"/>
              </a:lnSpc>
              <a:tabLst>
                <a:tab pos="4610100" algn="l"/>
              </a:tabLst>
            </a:pPr>
            <a:r>
              <a:rPr lang="en-US" altLang="zh-CN" dirty="0" smtClean="0"/>
              <a:t>	</a:t>
            </a:r>
            <a:r>
              <a:rPr lang="en-US" altLang="zh-CN" sz="1200" dirty="0" smtClean="0">
                <a:solidFill>
                  <a:srgbClr val="000000"/>
                </a:solidFill>
                <a:latin typeface="Segoe UI" pitchFamily="18" charset="0"/>
                <a:cs typeface="Segoe UI" pitchFamily="18" charset="0"/>
              </a:rPr>
              <a:t>台灣杜邦、台</a:t>
            </a:r>
          </a:p>
          <a:p>
            <a:pPr>
              <a:lnSpc>
                <a:spcPts val="1400"/>
              </a:lnSpc>
              <a:tabLst>
                <a:tab pos="4610100" algn="l"/>
              </a:tabLst>
            </a:pPr>
            <a:r>
              <a:rPr lang="en-US" altLang="zh-CN" dirty="0" smtClean="0"/>
              <a:t>	</a:t>
            </a:r>
            <a:r>
              <a:rPr lang="en-US" altLang="zh-CN" sz="1200" dirty="0" smtClean="0">
                <a:solidFill>
                  <a:srgbClr val="000000"/>
                </a:solidFill>
                <a:latin typeface="Segoe UI" pitchFamily="18" charset="0"/>
                <a:cs typeface="Segoe UI" pitchFamily="18" charset="0"/>
              </a:rPr>
              <a:t>灣住友、台灣</a:t>
            </a:r>
          </a:p>
        </p:txBody>
      </p:sp>
      <p:sp>
        <p:nvSpPr>
          <p:cNvPr id="1050" name="TextBox 1"/>
          <p:cNvSpPr txBox="1"/>
          <p:nvPr/>
        </p:nvSpPr>
        <p:spPr>
          <a:xfrm>
            <a:off x="5270500" y="1803400"/>
            <a:ext cx="914400" cy="7366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三井、華立、</a:t>
            </a:r>
          </a:p>
          <a:p>
            <a:pPr>
              <a:lnSpc>
                <a:spcPts val="1400"/>
              </a:lnSpc>
              <a:tabLst/>
            </a:pPr>
            <a:r>
              <a:rPr lang="en-US" altLang="zh-CN" sz="1200" dirty="0" smtClean="0">
                <a:solidFill>
                  <a:srgbClr val="000000"/>
                </a:solidFill>
                <a:latin typeface="Segoe UI" pitchFamily="18" charset="0"/>
                <a:cs typeface="Segoe UI" pitchFamily="18" charset="0"/>
              </a:rPr>
              <a:t>長春、協祐、</a:t>
            </a:r>
          </a:p>
          <a:p>
            <a:pPr>
              <a:lnSpc>
                <a:spcPts val="1400"/>
              </a:lnSpc>
              <a:tabLst/>
            </a:pPr>
            <a:r>
              <a:rPr lang="en-US" altLang="zh-CN" sz="1202" dirty="0" smtClean="0">
                <a:solidFill>
                  <a:srgbClr val="000000"/>
                </a:solidFill>
                <a:latin typeface="Segoe UI" pitchFamily="18" charset="0"/>
                <a:cs typeface="Segoe UI" pitchFamily="18" charset="0"/>
              </a:rPr>
              <a:t>允拓、杜拜、</a:t>
            </a:r>
          </a:p>
          <a:p>
            <a:pPr>
              <a:lnSpc>
                <a:spcPts val="1500"/>
              </a:lnSpc>
              <a:tabLst/>
            </a:pPr>
            <a:r>
              <a:rPr lang="en-US" altLang="zh-CN" sz="1200" dirty="0" smtClean="0">
                <a:solidFill>
                  <a:srgbClr val="000000"/>
                </a:solidFill>
                <a:latin typeface="Segoe UI" pitchFamily="18" charset="0"/>
                <a:cs typeface="Segoe UI" pitchFamily="18" charset="0"/>
              </a:rPr>
              <a:t>南亞、新光</a:t>
            </a:r>
            <a:r>
              <a:rPr lang="en-US" altLang="zh-CN" sz="1200" dirty="0" smtClean="0">
                <a:solidFill>
                  <a:srgbClr val="000000"/>
                </a:solidFill>
                <a:latin typeface="Times New Roman" pitchFamily="18" charset="0"/>
                <a:cs typeface="Times New Roman" pitchFamily="18" charset="0"/>
              </a:rPr>
              <a:t>…</a:t>
            </a:r>
          </a:p>
        </p:txBody>
      </p:sp>
      <p:sp>
        <p:nvSpPr>
          <p:cNvPr id="1051" name="TextBox 1"/>
          <p:cNvSpPr txBox="1"/>
          <p:nvPr/>
        </p:nvSpPr>
        <p:spPr>
          <a:xfrm>
            <a:off x="7188200" y="1917700"/>
            <a:ext cx="9144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聖剛、好邦、</a:t>
            </a:r>
          </a:p>
          <a:p>
            <a:pPr>
              <a:lnSpc>
                <a:spcPts val="1500"/>
              </a:lnSpc>
              <a:tabLst/>
            </a:pPr>
            <a:r>
              <a:rPr lang="en-US" altLang="zh-CN" sz="1202" dirty="0" smtClean="0">
                <a:solidFill>
                  <a:srgbClr val="000000"/>
                </a:solidFill>
                <a:latin typeface="Segoe UI" pitchFamily="18" charset="0"/>
                <a:cs typeface="Segoe UI" pitchFamily="18" charset="0"/>
              </a:rPr>
              <a:t>福業</a:t>
            </a:r>
            <a:r>
              <a:rPr lang="en-US" altLang="zh-CN" sz="1202" dirty="0" smtClean="0">
                <a:solidFill>
                  <a:srgbClr val="000000"/>
                </a:solidFill>
                <a:latin typeface="Times New Roman" pitchFamily="18" charset="0"/>
                <a:cs typeface="Times New Roman" pitchFamily="18" charset="0"/>
              </a:rPr>
              <a:t>…</a:t>
            </a:r>
          </a:p>
        </p:txBody>
      </p:sp>
      <p:sp>
        <p:nvSpPr>
          <p:cNvPr id="1052" name="TextBox 1"/>
          <p:cNvSpPr txBox="1"/>
          <p:nvPr/>
        </p:nvSpPr>
        <p:spPr>
          <a:xfrm>
            <a:off x="5715000" y="4635500"/>
            <a:ext cx="914400" cy="368300"/>
          </a:xfrm>
          <a:prstGeom prst="rect">
            <a:avLst/>
          </a:prstGeom>
          <a:noFill/>
        </p:spPr>
        <p:txBody>
          <a:bodyPr wrap="none" lIns="0" tIns="0" rIns="0" rtlCol="0">
            <a:spAutoFit/>
          </a:bodyPr>
          <a:lstStyle/>
          <a:p>
            <a:pPr>
              <a:lnSpc>
                <a:spcPts val="1400"/>
              </a:lnSpc>
              <a:tabLst/>
            </a:pPr>
            <a:r>
              <a:rPr lang="en-US" altLang="zh-CN" sz="1200" dirty="0" smtClean="0">
                <a:solidFill>
                  <a:srgbClr val="000000"/>
                </a:solidFill>
                <a:latin typeface="Segoe UI" pitchFamily="18" charset="0"/>
                <a:cs typeface="Segoe UI" pitchFamily="18" charset="0"/>
              </a:rPr>
              <a:t>聖剛、好邦、</a:t>
            </a:r>
          </a:p>
          <a:p>
            <a:pPr>
              <a:lnSpc>
                <a:spcPts val="1500"/>
              </a:lnSpc>
              <a:tabLst/>
            </a:pPr>
            <a:r>
              <a:rPr lang="en-US" altLang="zh-CN" sz="1200" dirty="0" smtClean="0">
                <a:solidFill>
                  <a:srgbClr val="000000"/>
                </a:solidFill>
                <a:latin typeface="Segoe UI" pitchFamily="18" charset="0"/>
                <a:cs typeface="Segoe UI" pitchFamily="18" charset="0"/>
              </a:rPr>
              <a:t>福業</a:t>
            </a:r>
            <a:r>
              <a:rPr lang="en-US" altLang="zh-CN" sz="1200" dirty="0" smtClean="0">
                <a:solidFill>
                  <a:srgbClr val="000000"/>
                </a:solidFill>
                <a:latin typeface="Times New Roman" pitchFamily="18" charset="0"/>
                <a:cs typeface="Times New Roman" pitchFamily="18" charset="0"/>
              </a:rPr>
              <a:t>…</a:t>
            </a:r>
          </a:p>
        </p:txBody>
      </p:sp>
      <p:sp>
        <p:nvSpPr>
          <p:cNvPr id="1053"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19</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33400" y="6477000"/>
            <a:ext cx="6807200" cy="254000"/>
          </a:xfrm>
          <a:prstGeom prst="rect">
            <a:avLst/>
          </a:prstGeom>
          <a:noFill/>
        </p:spPr>
        <p:txBody>
          <a:bodyPr wrap="none" lIns="0" tIns="0" rIns="0" rtlCol="0">
            <a:spAutoFit/>
          </a:bodyPr>
          <a:lstStyle/>
          <a:p>
            <a:pPr>
              <a:lnSpc>
                <a:spcPts val="2000"/>
              </a:lnSpc>
              <a:tabLst/>
            </a:pPr>
            <a:r>
              <a:rPr lang="en-US" altLang="zh-CN" sz="1596" dirty="0" smtClean="0">
                <a:solidFill>
                  <a:srgbClr val="000000"/>
                </a:solidFill>
                <a:latin typeface="Segoe UI" pitchFamily="18" charset="0"/>
                <a:cs typeface="Segoe UI" pitchFamily="18" charset="0"/>
              </a:rPr>
              <a:t>比重約達</a:t>
            </a:r>
            <a:r>
              <a:rPr lang="en-US" altLang="zh-CN" sz="1596" dirty="0" smtClean="0">
                <a:solidFill>
                  <a:srgbClr val="000000"/>
                </a:solidFill>
                <a:latin typeface="Times New Roman" pitchFamily="18" charset="0"/>
                <a:cs typeface="Times New Roman" pitchFamily="18" charset="0"/>
              </a:rPr>
              <a:t>1</a:t>
            </a:r>
            <a:r>
              <a:rPr lang="en-US" altLang="zh-CN" sz="1596" dirty="0" smtClean="0">
                <a:solidFill>
                  <a:srgbClr val="000000"/>
                </a:solidFill>
                <a:latin typeface="Segoe UI" pitchFamily="18" charset="0"/>
                <a:cs typeface="Segoe UI" pitchFamily="18" charset="0"/>
              </a:rPr>
              <a:t>成水準，預估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年產值達新台幣</a:t>
            </a:r>
            <a:r>
              <a:rPr lang="en-US" altLang="zh-CN" sz="1596" dirty="0" smtClean="0">
                <a:solidFill>
                  <a:srgbClr val="000000"/>
                </a:solidFill>
                <a:latin typeface="Times New Roman" pitchFamily="18" charset="0"/>
                <a:cs typeface="Times New Roman" pitchFamily="18" charset="0"/>
              </a:rPr>
              <a:t>1,532</a:t>
            </a:r>
            <a:r>
              <a:rPr lang="en-US" altLang="zh-CN" sz="1596" dirty="0" smtClean="0">
                <a:solidFill>
                  <a:srgbClr val="000000"/>
                </a:solidFill>
                <a:latin typeface="Segoe UI" pitchFamily="18" charset="0"/>
                <a:cs typeface="Segoe UI" pitchFamily="18" charset="0"/>
              </a:rPr>
              <a:t>億元，較去年成長</a:t>
            </a:r>
            <a:r>
              <a:rPr lang="en-US" altLang="zh-CN" sz="1596" dirty="0" smtClean="0">
                <a:solidFill>
                  <a:srgbClr val="000000"/>
                </a:solidFill>
                <a:latin typeface="Times New Roman" pitchFamily="18" charset="0"/>
                <a:cs typeface="Times New Roman" pitchFamily="18" charset="0"/>
              </a:rPr>
              <a:t>3.6%</a:t>
            </a:r>
            <a:r>
              <a:rPr lang="en-US" altLang="zh-CN" sz="1596" dirty="0" smtClean="0">
                <a:solidFill>
                  <a:srgbClr val="000000"/>
                </a:solidFill>
                <a:latin typeface="Segoe UI" pitchFamily="18" charset="0"/>
                <a:cs typeface="Segoe UI" pitchFamily="18" charset="0"/>
              </a:rPr>
              <a:t>。</a:t>
            </a:r>
          </a:p>
        </p:txBody>
      </p:sp>
      <p:sp>
        <p:nvSpPr>
          <p:cNvPr id="5" name="TextBox 1"/>
          <p:cNvSpPr txBox="1"/>
          <p:nvPr/>
        </p:nvSpPr>
        <p:spPr>
          <a:xfrm>
            <a:off x="762000" y="596900"/>
            <a:ext cx="70104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連接器</a:t>
            </a:r>
            <a:r>
              <a:rPr lang="en-US" altLang="zh-CN" sz="3602" b="1" dirty="0" smtClean="0">
                <a:solidFill>
                  <a:srgbClr val="5D94BA"/>
                </a:solidFill>
                <a:latin typeface="Times New Roman" pitchFamily="18" charset="0"/>
                <a:cs typeface="Times New Roman" pitchFamily="18" charset="0"/>
              </a:rPr>
              <a:t>)</a:t>
            </a:r>
          </a:p>
        </p:txBody>
      </p:sp>
      <p:sp>
        <p:nvSpPr>
          <p:cNvPr id="6" name="TextBox 1"/>
          <p:cNvSpPr txBox="1"/>
          <p:nvPr/>
        </p:nvSpPr>
        <p:spPr>
          <a:xfrm>
            <a:off x="533400" y="1358900"/>
            <a:ext cx="8229600" cy="23622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全球連接器產業由</a:t>
            </a:r>
            <a:r>
              <a:rPr lang="en-US" altLang="zh-CN" sz="1596" dirty="0" smtClean="0">
                <a:solidFill>
                  <a:srgbClr val="000000"/>
                </a:solidFill>
                <a:latin typeface="Times New Roman" pitchFamily="18" charset="0"/>
                <a:cs typeface="Times New Roman" pitchFamily="18" charset="0"/>
              </a:rPr>
              <a:t>TE</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Connectivity</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Molex</a:t>
            </a:r>
            <a:r>
              <a:rPr lang="en-US" altLang="zh-CN" sz="1596" dirty="0" smtClean="0">
                <a:solidFill>
                  <a:srgbClr val="000000"/>
                </a:solidFill>
                <a:latin typeface="Segoe UI" pitchFamily="18" charset="0"/>
                <a:cs typeface="Segoe UI" pitchFamily="18" charset="0"/>
              </a:rPr>
              <a:t>、杜邦等歐美廠商領導，提供完整方案用</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於資通訊、汽車、工業、航太等終端市場，</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年全球連接器產值達</a:t>
            </a:r>
            <a:r>
              <a:rPr lang="en-US" altLang="zh-CN" sz="1596" dirty="0" smtClean="0">
                <a:solidFill>
                  <a:srgbClr val="000000"/>
                </a:solidFill>
                <a:latin typeface="Times New Roman" pitchFamily="18" charset="0"/>
                <a:cs typeface="Times New Roman" pitchFamily="18" charset="0"/>
              </a:rPr>
              <a:t>478</a:t>
            </a:r>
            <a:r>
              <a:rPr lang="en-US" altLang="zh-CN" sz="1596" dirty="0" smtClean="0">
                <a:solidFill>
                  <a:srgbClr val="000000"/>
                </a:solidFill>
                <a:latin typeface="Segoe UI" pitchFamily="18" charset="0"/>
                <a:cs typeface="Segoe UI" pitchFamily="18" charset="0"/>
              </a:rPr>
              <a:t>億美元，歐美日</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區域市場比重達</a:t>
            </a:r>
            <a:r>
              <a:rPr lang="en-US" altLang="zh-CN" sz="1596" dirty="0" smtClean="0">
                <a:solidFill>
                  <a:srgbClr val="000000"/>
                </a:solidFill>
                <a:latin typeface="Times New Roman" pitchFamily="18" charset="0"/>
                <a:cs typeface="Times New Roman" pitchFamily="18" charset="0"/>
              </a:rPr>
              <a:t>54%</a:t>
            </a:r>
            <a:r>
              <a:rPr lang="en-US" altLang="zh-CN" sz="1596" dirty="0" smtClean="0">
                <a:solidFill>
                  <a:srgbClr val="000000"/>
                </a:solidFill>
                <a:latin typeface="Segoe UI" pitchFamily="18" charset="0"/>
                <a:cs typeface="Segoe UI" pitchFamily="18" charset="0"/>
              </a:rPr>
              <a:t>，且前九大歐美日商近年持續購併，市佔比重已達</a:t>
            </a:r>
            <a:r>
              <a:rPr lang="en-US" altLang="zh-CN" sz="1596" dirty="0" smtClean="0">
                <a:solidFill>
                  <a:srgbClr val="000000"/>
                </a:solidFill>
                <a:latin typeface="Times New Roman" pitchFamily="18" charset="0"/>
                <a:cs typeface="Times New Roman" pitchFamily="18" charset="0"/>
              </a:rPr>
              <a:t>55%</a:t>
            </a:r>
            <a:r>
              <a:rPr lang="en-US" altLang="zh-CN" sz="1596" dirty="0" smtClean="0">
                <a:solidFill>
                  <a:srgbClr val="000000"/>
                </a:solidFill>
                <a:latin typeface="Segoe UI" pitchFamily="18" charset="0"/>
                <a:cs typeface="Segoe UI" pitchFamily="18" charset="0"/>
              </a:rPr>
              <a:t>以上。</a:t>
            </a:r>
          </a:p>
          <a:p>
            <a:pPr>
              <a:lnSpc>
                <a:spcPts val="1000"/>
              </a:lnSpc>
            </a:pPr>
            <a:endParaRPr lang="en-US" altLang="zh-CN" dirty="0" smtClean="0"/>
          </a:p>
          <a:p>
            <a:pPr>
              <a:lnSpc>
                <a:spcPts val="2200"/>
              </a:lnSpc>
              <a:tabLst>
                <a:tab pos="393700" algn="l"/>
              </a:tabLst>
            </a:pPr>
            <a:r>
              <a:rPr lang="en-US" altLang="zh-CN" dirty="0" smtClean="0"/>
              <a:t>	</a:t>
            </a:r>
            <a:r>
              <a:rPr lang="en-US" altLang="zh-CN" sz="1598" dirty="0" smtClean="0">
                <a:solidFill>
                  <a:srgbClr val="000000"/>
                </a:solidFill>
                <a:latin typeface="Segoe UI" pitchFamily="18" charset="0"/>
                <a:cs typeface="Segoe UI" pitchFamily="18" charset="0"/>
              </a:rPr>
              <a:t>台灣連接器產業結構完整，上游主要為銅合金金屬、塑膠、電鍍液三種原物料供應商。</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中游連接器製造商泛指金屬沖壓、塑膠射出、電鍍、組立廠商，其中電鍍製程因技術與成</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本因素，幾乎以委外為主，而專精連接器生產或產值規模較大業者約</a:t>
            </a:r>
            <a:r>
              <a:rPr lang="en-US" altLang="zh-CN" sz="1596" dirty="0" smtClean="0">
                <a:solidFill>
                  <a:srgbClr val="000000"/>
                </a:solidFill>
                <a:latin typeface="Times New Roman" pitchFamily="18" charset="0"/>
                <a:cs typeface="Times New Roman" pitchFamily="18" charset="0"/>
              </a:rPr>
              <a:t>170</a:t>
            </a:r>
            <a:r>
              <a:rPr lang="en-US" altLang="zh-CN" sz="1596" dirty="0" smtClean="0">
                <a:solidFill>
                  <a:srgbClr val="000000"/>
                </a:solidFill>
                <a:latin typeface="Segoe UI" pitchFamily="18" charset="0"/>
                <a:cs typeface="Segoe UI" pitchFamily="18" charset="0"/>
              </a:rPr>
              <a:t>家左右。下游應</a:t>
            </a:r>
          </a:p>
          <a:p>
            <a:pPr>
              <a:lnSpc>
                <a:spcPts val="2200"/>
              </a:lnSpc>
              <a:tabLst>
                <a:tab pos="393700" algn="l"/>
              </a:tabLst>
            </a:pPr>
            <a:r>
              <a:rPr lang="en-US" altLang="zh-CN" sz="1596" dirty="0" smtClean="0">
                <a:solidFill>
                  <a:srgbClr val="000000"/>
                </a:solidFill>
                <a:latin typeface="Segoe UI" pitchFamily="18" charset="0"/>
                <a:cs typeface="Segoe UI" pitchFamily="18" charset="0"/>
              </a:rPr>
              <a:t>用方面，台灣連接器業者主要聚焦電腦</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週邊、通訊、消費電子</a:t>
            </a:r>
            <a:r>
              <a:rPr lang="en-US" altLang="zh-CN" sz="1596" dirty="0" smtClean="0">
                <a:solidFill>
                  <a:srgbClr val="000000"/>
                </a:solidFill>
                <a:latin typeface="Times New Roman" pitchFamily="18" charset="0"/>
                <a:cs typeface="Times New Roman" pitchFamily="18" charset="0"/>
              </a:rPr>
              <a:t>3C</a:t>
            </a:r>
            <a:r>
              <a:rPr lang="en-US" altLang="zh-CN" sz="1596" dirty="0" smtClean="0">
                <a:solidFill>
                  <a:srgbClr val="000000"/>
                </a:solidFill>
                <a:latin typeface="Segoe UI" pitchFamily="18" charset="0"/>
                <a:cs typeface="Segoe UI" pitchFamily="18" charset="0"/>
              </a:rPr>
              <a:t>領域，近來已逐漸朝汽車、</a:t>
            </a:r>
          </a:p>
          <a:p>
            <a:pPr>
              <a:lnSpc>
                <a:spcPts val="2200"/>
              </a:lnSpc>
              <a:tabLst>
                <a:tab pos="393700" algn="l"/>
              </a:tabLst>
            </a:pPr>
            <a:r>
              <a:rPr lang="en-US" altLang="zh-CN" sz="1596" dirty="0" smtClean="0">
                <a:solidFill>
                  <a:srgbClr val="000000"/>
                </a:solidFill>
                <a:latin typeface="Segoe UI" pitchFamily="18" charset="0"/>
                <a:cs typeface="Segoe UI" pitchFamily="18" charset="0"/>
              </a:rPr>
              <a:t>綠能、醫療</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等非</a:t>
            </a:r>
            <a:r>
              <a:rPr lang="en-US" altLang="zh-CN" sz="1596" dirty="0" smtClean="0">
                <a:solidFill>
                  <a:srgbClr val="000000"/>
                </a:solidFill>
                <a:latin typeface="Times New Roman" pitchFamily="18" charset="0"/>
                <a:cs typeface="Times New Roman" pitchFamily="18" charset="0"/>
              </a:rPr>
              <a:t>3C</a:t>
            </a:r>
            <a:r>
              <a:rPr lang="en-US" altLang="zh-CN" sz="1596" dirty="0" smtClean="0">
                <a:solidFill>
                  <a:srgbClr val="000000"/>
                </a:solidFill>
                <a:latin typeface="Segoe UI" pitchFamily="18" charset="0"/>
                <a:cs typeface="Segoe UI" pitchFamily="18" charset="0"/>
              </a:rPr>
              <a:t>領域發展。</a:t>
            </a:r>
          </a:p>
        </p:txBody>
      </p:sp>
      <p:sp>
        <p:nvSpPr>
          <p:cNvPr id="7" name="TextBox 1"/>
          <p:cNvSpPr txBox="1"/>
          <p:nvPr/>
        </p:nvSpPr>
        <p:spPr>
          <a:xfrm>
            <a:off x="533400" y="3848100"/>
            <a:ext cx="7912100" cy="1092200"/>
          </a:xfrm>
          <a:prstGeom prst="rect">
            <a:avLst/>
          </a:prstGeom>
          <a:noFill/>
        </p:spPr>
        <p:txBody>
          <a:bodyPr wrap="none" lIns="0" tIns="0" rIns="0" rtlCol="0">
            <a:spAutoFit/>
          </a:bodyPr>
          <a:lstStyle/>
          <a:p>
            <a:pPr>
              <a:lnSpc>
                <a:spcPts val="1800"/>
              </a:lnSpc>
              <a:tabLst>
                <a:tab pos="342900" algn="l"/>
              </a:tabLst>
            </a:pPr>
            <a:r>
              <a:rPr lang="en-US" altLang="zh-CN" dirty="0" smtClean="0"/>
              <a:t>	</a:t>
            </a:r>
            <a:r>
              <a:rPr lang="en-US" altLang="zh-CN" sz="1596" dirty="0" smtClean="0">
                <a:solidFill>
                  <a:srgbClr val="000000"/>
                </a:solidFill>
                <a:latin typeface="Segoe UI" pitchFamily="18" charset="0"/>
                <a:cs typeface="Segoe UI" pitchFamily="18" charset="0"/>
              </a:rPr>
              <a:t>上游銅合金金屬材料廠有第一伸銅、名佳利等主要廠商；塑料廠則有南亞、長春、華</a:t>
            </a:r>
          </a:p>
          <a:p>
            <a:pPr>
              <a:lnSpc>
                <a:spcPts val="2200"/>
              </a:lnSpc>
              <a:tabLst>
                <a:tab pos="342900" algn="l"/>
              </a:tabLst>
            </a:pPr>
            <a:r>
              <a:rPr lang="en-US" altLang="zh-CN" sz="1596" dirty="0" smtClean="0">
                <a:solidFill>
                  <a:srgbClr val="000000"/>
                </a:solidFill>
                <a:latin typeface="Segoe UI" pitchFamily="18" charset="0"/>
                <a:cs typeface="Segoe UI" pitchFamily="18" charset="0"/>
              </a:rPr>
              <a:t>立等，南亞、長春等集團具自有材料研發能力。中游連接器製造主要可分為連接器與線材</a:t>
            </a:r>
          </a:p>
          <a:p>
            <a:pPr>
              <a:lnSpc>
                <a:spcPts val="2300"/>
              </a:lnSpc>
              <a:tabLst>
                <a:tab pos="342900" algn="l"/>
              </a:tabLst>
            </a:pPr>
            <a:r>
              <a:rPr lang="en-US" altLang="zh-CN" sz="1596" dirty="0" smtClean="0">
                <a:solidFill>
                  <a:srgbClr val="000000"/>
                </a:solidFill>
                <a:latin typeface="Segoe UI" pitchFamily="18" charset="0"/>
                <a:cs typeface="Segoe UI" pitchFamily="18" charset="0"/>
              </a:rPr>
              <a:t>兩類業者，連接器國內廠商主要以</a:t>
            </a:r>
            <a:r>
              <a:rPr lang="en-US" altLang="zh-CN" sz="1596" dirty="0" smtClean="0">
                <a:solidFill>
                  <a:srgbClr val="000000"/>
                </a:solidFill>
                <a:latin typeface="Times New Roman" pitchFamily="18" charset="0"/>
                <a:cs typeface="Times New Roman" pitchFamily="18" charset="0"/>
              </a:rPr>
              <a:t>PCB</a:t>
            </a:r>
            <a:r>
              <a:rPr lang="en-US" altLang="zh-CN" sz="1596" dirty="0" smtClean="0">
                <a:solidFill>
                  <a:srgbClr val="000000"/>
                </a:solidFill>
                <a:latin typeface="Segoe UI" pitchFamily="18" charset="0"/>
                <a:cs typeface="Segoe UI" pitchFamily="18" charset="0"/>
              </a:rPr>
              <a:t>板類連接器、角形</a:t>
            </a:r>
            <a:r>
              <a:rPr lang="en-US" altLang="zh-CN" sz="1596" dirty="0" smtClean="0">
                <a:solidFill>
                  <a:srgbClr val="000000"/>
                </a:solidFill>
                <a:latin typeface="Times New Roman" pitchFamily="18" charset="0"/>
                <a:cs typeface="Times New Roman" pitchFamily="18" charset="0"/>
              </a:rPr>
              <a:t>I/O</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IC</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Socket</a:t>
            </a:r>
            <a:r>
              <a:rPr lang="en-US" altLang="zh-CN" sz="1596" dirty="0" smtClean="0">
                <a:solidFill>
                  <a:srgbClr val="000000"/>
                </a:solidFill>
                <a:latin typeface="Segoe UI" pitchFamily="18" charset="0"/>
                <a:cs typeface="Segoe UI" pitchFamily="18" charset="0"/>
              </a:rPr>
              <a:t>、卡類連接器等</a:t>
            </a:r>
          </a:p>
          <a:p>
            <a:pPr>
              <a:lnSpc>
                <a:spcPts val="2100"/>
              </a:lnSpc>
              <a:tabLst>
                <a:tab pos="342900" algn="l"/>
              </a:tabLst>
            </a:pPr>
            <a:r>
              <a:rPr lang="en-US" altLang="zh-CN" sz="1596" dirty="0" smtClean="0">
                <a:solidFill>
                  <a:srgbClr val="000000"/>
                </a:solidFill>
                <a:latin typeface="Segoe UI" pitchFamily="18" charset="0"/>
                <a:cs typeface="Segoe UI" pitchFamily="18" charset="0"/>
              </a:rPr>
              <a:t>產品。下游則有廣達、仁寶等</a:t>
            </a:r>
            <a:r>
              <a:rPr lang="en-US" altLang="zh-CN" sz="1596" dirty="0" smtClean="0">
                <a:solidFill>
                  <a:srgbClr val="000000"/>
                </a:solidFill>
                <a:latin typeface="Times New Roman" pitchFamily="18" charset="0"/>
                <a:cs typeface="Times New Roman" pitchFamily="18" charset="0"/>
              </a:rPr>
              <a:t>ODM</a:t>
            </a:r>
            <a:r>
              <a:rPr lang="en-US" altLang="zh-CN" sz="1596" dirty="0" smtClean="0">
                <a:solidFill>
                  <a:srgbClr val="000000"/>
                </a:solidFill>
                <a:latin typeface="Segoe UI" pitchFamily="18" charset="0"/>
                <a:cs typeface="Segoe UI" pitchFamily="18" charset="0"/>
              </a:rPr>
              <a:t>大廠扮演應用出海口。</a:t>
            </a:r>
          </a:p>
        </p:txBody>
      </p:sp>
      <p:sp>
        <p:nvSpPr>
          <p:cNvPr id="8" name="TextBox 1"/>
          <p:cNvSpPr txBox="1"/>
          <p:nvPr/>
        </p:nvSpPr>
        <p:spPr>
          <a:xfrm>
            <a:off x="533400" y="5130800"/>
            <a:ext cx="8178800" cy="1371600"/>
          </a:xfrm>
          <a:prstGeom prst="rect">
            <a:avLst/>
          </a:prstGeom>
          <a:noFill/>
        </p:spPr>
        <p:txBody>
          <a:bodyPr wrap="none" lIns="0" tIns="0" rIns="0" rtlCol="0">
            <a:spAutoFit/>
          </a:bodyPr>
          <a:lstStyle/>
          <a:p>
            <a:pPr>
              <a:lnSpc>
                <a:spcPts val="20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台灣連接器產業進入轉型期，面臨智慧手持裝置衝擊行動</a:t>
            </a:r>
            <a:r>
              <a:rPr lang="en-US" altLang="zh-CN" sz="1596" dirty="0" smtClean="0">
                <a:solidFill>
                  <a:srgbClr val="000000"/>
                </a:solidFill>
                <a:latin typeface="Times New Roman" pitchFamily="18" charset="0"/>
                <a:cs typeface="Times New Roman" pitchFamily="18" charset="0"/>
              </a:rPr>
              <a:t>PC</a:t>
            </a:r>
            <a:r>
              <a:rPr lang="en-US" altLang="zh-CN" sz="1596" dirty="0" smtClean="0">
                <a:solidFill>
                  <a:srgbClr val="000000"/>
                </a:solidFill>
                <a:latin typeface="Segoe UI" pitchFamily="18" charset="0"/>
                <a:cs typeface="Segoe UI" pitchFamily="18" charset="0"/>
              </a:rPr>
              <a:t>市場、微型高頻連接器產</a:t>
            </a:r>
          </a:p>
          <a:p>
            <a:pPr>
              <a:lnSpc>
                <a:spcPts val="2000"/>
              </a:lnSpc>
              <a:tabLst>
                <a:tab pos="393700" algn="l"/>
              </a:tabLst>
            </a:pPr>
            <a:r>
              <a:rPr lang="en-US" altLang="zh-CN" sz="1596" dirty="0" smtClean="0">
                <a:solidFill>
                  <a:srgbClr val="000000"/>
                </a:solidFill>
                <a:latin typeface="Segoe UI" pitchFamily="18" charset="0"/>
                <a:cs typeface="Segoe UI" pitchFamily="18" charset="0"/>
              </a:rPr>
              <a:t>品抬頭、自動化程度提升、中國生產要素惡化與本土線材廠商的崛起，景氣波動加劇、短</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單</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急單增加等壓力下，已逐步朝綠能、醫療、高速電信通訊等新興應用發展，並往細間距、</a:t>
            </a:r>
          </a:p>
          <a:p>
            <a:pPr>
              <a:lnSpc>
                <a:spcPts val="2000"/>
              </a:lnSpc>
              <a:tabLst>
                <a:tab pos="393700" algn="l"/>
              </a:tabLst>
            </a:pPr>
            <a:r>
              <a:rPr lang="en-US" altLang="zh-CN" sz="1596" dirty="0" smtClean="0">
                <a:solidFill>
                  <a:srgbClr val="000000"/>
                </a:solidFill>
                <a:latin typeface="Segoe UI" pitchFamily="18" charset="0"/>
                <a:cs typeface="Segoe UI" pitchFamily="18" charset="0"/>
              </a:rPr>
              <a:t>高頻兩大技術方向努力，同時擴大東南亞等新興地區生產布局，在上述關鍵應用技術雙管</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齊下，</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年台灣連接器產值達新台幣</a:t>
            </a:r>
            <a:r>
              <a:rPr lang="en-US" altLang="zh-CN" sz="1596" dirty="0" smtClean="0">
                <a:solidFill>
                  <a:srgbClr val="000000"/>
                </a:solidFill>
                <a:latin typeface="Times New Roman" pitchFamily="18" charset="0"/>
                <a:cs typeface="Times New Roman" pitchFamily="18" charset="0"/>
              </a:rPr>
              <a:t>1,478</a:t>
            </a:r>
            <a:r>
              <a:rPr lang="en-US" altLang="zh-CN" sz="1596" dirty="0" smtClean="0">
                <a:solidFill>
                  <a:srgbClr val="000000"/>
                </a:solidFill>
                <a:latin typeface="Segoe UI" pitchFamily="18" charset="0"/>
                <a:cs typeface="Segoe UI" pitchFamily="18" charset="0"/>
              </a:rPr>
              <a:t>億元，較前一年小幅成長</a:t>
            </a:r>
            <a:r>
              <a:rPr lang="en-US" altLang="zh-CN" sz="1596" dirty="0" smtClean="0">
                <a:solidFill>
                  <a:srgbClr val="000000"/>
                </a:solidFill>
                <a:latin typeface="Times New Roman" pitchFamily="18" charset="0"/>
                <a:cs typeface="Times New Roman" pitchFamily="18" charset="0"/>
              </a:rPr>
              <a:t>2.4%</a:t>
            </a:r>
            <a:r>
              <a:rPr lang="en-US" altLang="zh-CN" sz="1596" dirty="0" smtClean="0">
                <a:solidFill>
                  <a:srgbClr val="000000"/>
                </a:solidFill>
                <a:latin typeface="Segoe UI" pitchFamily="18" charset="0"/>
                <a:cs typeface="Segoe UI" pitchFamily="18" charset="0"/>
              </a:rPr>
              <a:t>，產值佔全球</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20</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844541" y="5036565"/>
            <a:ext cx="24892" cy="661923"/>
          </a:xfrm>
          <a:custGeom>
            <a:avLst/>
            <a:gdLst>
              <a:gd name="connsiteX0" fmla="*/ 6350 w 24892"/>
              <a:gd name="connsiteY0" fmla="*/ 6350 h 661923"/>
              <a:gd name="connsiteX1" fmla="*/ 6350 w 24892"/>
              <a:gd name="connsiteY1" fmla="*/ 655574 h 661923"/>
            </a:gdLst>
            <a:ahLst/>
            <a:cxnLst>
              <a:cxn ang="0">
                <a:pos x="connsiteX0" y="connsiteY0"/>
              </a:cxn>
              <a:cxn ang="1">
                <a:pos x="connsiteX1" y="connsiteY1"/>
              </a:cxn>
            </a:cxnLst>
            <a:rect l="l" t="t" r="r" b="b"/>
            <a:pathLst>
              <a:path w="24892" h="661923">
                <a:moveTo>
                  <a:pt x="6350" y="6350"/>
                </a:moveTo>
                <a:lnTo>
                  <a:pt x="6350" y="655574"/>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665733" y="3265678"/>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2973070"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4091685"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5207253"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6399021"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2973070" y="3114801"/>
            <a:ext cx="4554220" cy="24892"/>
          </a:xfrm>
          <a:custGeom>
            <a:avLst/>
            <a:gdLst>
              <a:gd name="connsiteX0" fmla="*/ 6350 w 4554220"/>
              <a:gd name="connsiteY0" fmla="*/ 6350 h 24892"/>
              <a:gd name="connsiteX1" fmla="*/ 4547870 w 4554220"/>
              <a:gd name="connsiteY1" fmla="*/ 6350 h 24892"/>
            </a:gdLst>
            <a:ahLst/>
            <a:cxnLst>
              <a:cxn ang="0">
                <a:pos x="connsiteX0" y="connsiteY0"/>
              </a:cxn>
              <a:cxn ang="1">
                <a:pos x="connsiteX1" y="connsiteY1"/>
              </a:cxn>
            </a:cxnLst>
            <a:rect l="l" t="t" r="r" b="b"/>
            <a:pathLst>
              <a:path w="4554220" h="24892">
                <a:moveTo>
                  <a:pt x="6350" y="6350"/>
                </a:moveTo>
                <a:lnTo>
                  <a:pt x="454787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4835397" y="3114801"/>
            <a:ext cx="24892" cy="568959"/>
          </a:xfrm>
          <a:custGeom>
            <a:avLst/>
            <a:gdLst>
              <a:gd name="connsiteX0" fmla="*/ 6350 w 24892"/>
              <a:gd name="connsiteY0" fmla="*/ 6350 h 568959"/>
              <a:gd name="connsiteX1" fmla="*/ 15494 w 24892"/>
              <a:gd name="connsiteY1" fmla="*/ 562610 h 568959"/>
            </a:gdLst>
            <a:ahLst/>
            <a:cxnLst>
              <a:cxn ang="0">
                <a:pos x="connsiteX0" y="connsiteY0"/>
              </a:cxn>
              <a:cxn ang="1">
                <a:pos x="connsiteX1" y="connsiteY1"/>
              </a:cxn>
            </a:cxnLst>
            <a:rect l="l" t="t" r="r" b="b"/>
            <a:pathLst>
              <a:path w="24892" h="568959">
                <a:moveTo>
                  <a:pt x="6350" y="6350"/>
                </a:moveTo>
                <a:lnTo>
                  <a:pt x="15494" y="56261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4844541" y="3957573"/>
            <a:ext cx="24892" cy="805180"/>
          </a:xfrm>
          <a:custGeom>
            <a:avLst/>
            <a:gdLst>
              <a:gd name="connsiteX0" fmla="*/ 6350 w 24892"/>
              <a:gd name="connsiteY0" fmla="*/ 6350 h 805180"/>
              <a:gd name="connsiteX1" fmla="*/ 6350 w 24892"/>
              <a:gd name="connsiteY1" fmla="*/ 798829 h 805180"/>
            </a:gdLst>
            <a:ahLst/>
            <a:cxnLst>
              <a:cxn ang="0">
                <a:pos x="connsiteX0" y="connsiteY0"/>
              </a:cxn>
              <a:cxn ang="1">
                <a:pos x="connsiteX1" y="connsiteY1"/>
              </a:cxn>
            </a:cxnLst>
            <a:rect l="l" t="t" r="r" b="b"/>
            <a:pathLst>
              <a:path w="24892" h="805180">
                <a:moveTo>
                  <a:pt x="6350" y="6350"/>
                </a:moveTo>
                <a:lnTo>
                  <a:pt x="6350" y="798829"/>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2468626"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7580121"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Freeform 3"/>
          <p:cNvSpPr/>
          <p:nvPr/>
        </p:nvSpPr>
        <p:spPr>
          <a:xfrm>
            <a:off x="665733" y="5316982"/>
            <a:ext cx="7606792" cy="24892"/>
          </a:xfrm>
          <a:custGeom>
            <a:avLst/>
            <a:gdLst>
              <a:gd name="connsiteX0" fmla="*/ 6350 w 7606792"/>
              <a:gd name="connsiteY0" fmla="*/ 6350 h 24892"/>
              <a:gd name="connsiteX1" fmla="*/ 7600442 w 7606792"/>
              <a:gd name="connsiteY1" fmla="*/ 6350 h 24892"/>
            </a:gdLst>
            <a:ahLst/>
            <a:cxnLst>
              <a:cxn ang="0">
                <a:pos x="connsiteX0" y="connsiteY0"/>
              </a:cxn>
              <a:cxn ang="1">
                <a:pos x="connsiteX1" y="connsiteY1"/>
              </a:cxn>
            </a:cxnLst>
            <a:rect l="l" t="t" r="r" b="b"/>
            <a:pathLst>
              <a:path w="7606792" h="24892">
                <a:moveTo>
                  <a:pt x="6350" y="6350"/>
                </a:moveTo>
                <a:lnTo>
                  <a:pt x="7600442"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Freeform 3"/>
          <p:cNvSpPr/>
          <p:nvPr/>
        </p:nvSpPr>
        <p:spPr>
          <a:xfrm>
            <a:off x="1531366" y="1671573"/>
            <a:ext cx="24892" cy="4493259"/>
          </a:xfrm>
          <a:custGeom>
            <a:avLst/>
            <a:gdLst>
              <a:gd name="connsiteX0" fmla="*/ 6350 w 24892"/>
              <a:gd name="connsiteY0" fmla="*/ 6350 h 4493259"/>
              <a:gd name="connsiteX1" fmla="*/ 6350 w 24892"/>
              <a:gd name="connsiteY1" fmla="*/ 4486910 h 4493259"/>
            </a:gdLst>
            <a:ahLst/>
            <a:cxnLst>
              <a:cxn ang="0">
                <a:pos x="connsiteX0" y="connsiteY0"/>
              </a:cxn>
              <a:cxn ang="1">
                <a:pos x="connsiteX1" y="connsiteY1"/>
              </a:cxn>
            </a:cxnLst>
            <a:rect l="l" t="t" r="r" b="b"/>
            <a:pathLst>
              <a:path w="24892" h="4493259">
                <a:moveTo>
                  <a:pt x="6350" y="6350"/>
                </a:moveTo>
                <a:lnTo>
                  <a:pt x="6350" y="448691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Freeform 3"/>
          <p:cNvSpPr/>
          <p:nvPr/>
        </p:nvSpPr>
        <p:spPr>
          <a:xfrm>
            <a:off x="3908805" y="212725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Freeform 3"/>
          <p:cNvSpPr/>
          <p:nvPr/>
        </p:nvSpPr>
        <p:spPr>
          <a:xfrm>
            <a:off x="5505958" y="212725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Freeform 3"/>
          <p:cNvSpPr/>
          <p:nvPr/>
        </p:nvSpPr>
        <p:spPr>
          <a:xfrm>
            <a:off x="2378710" y="2203450"/>
            <a:ext cx="3139948" cy="24892"/>
          </a:xfrm>
          <a:custGeom>
            <a:avLst/>
            <a:gdLst>
              <a:gd name="connsiteX0" fmla="*/ 6350 w 3139948"/>
              <a:gd name="connsiteY0" fmla="*/ 6350 h 24892"/>
              <a:gd name="connsiteX1" fmla="*/ 3133598 w 3139948"/>
              <a:gd name="connsiteY1" fmla="*/ 6350 h 24892"/>
            </a:gdLst>
            <a:ahLst/>
            <a:cxnLst>
              <a:cxn ang="0">
                <a:pos x="connsiteX0" y="connsiteY0"/>
              </a:cxn>
              <a:cxn ang="1">
                <a:pos x="connsiteX1" y="connsiteY1"/>
              </a:cxn>
            </a:cxnLst>
            <a:rect l="l" t="t" r="r" b="b"/>
            <a:pathLst>
              <a:path w="3139948" h="24892">
                <a:moveTo>
                  <a:pt x="6350" y="6350"/>
                </a:moveTo>
                <a:lnTo>
                  <a:pt x="3133598"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Freeform 3"/>
          <p:cNvSpPr/>
          <p:nvPr/>
        </p:nvSpPr>
        <p:spPr>
          <a:xfrm>
            <a:off x="2973070" y="2203450"/>
            <a:ext cx="24892" cy="468376"/>
          </a:xfrm>
          <a:custGeom>
            <a:avLst/>
            <a:gdLst>
              <a:gd name="connsiteX0" fmla="*/ 6350 w 24892"/>
              <a:gd name="connsiteY0" fmla="*/ 6350 h 468376"/>
              <a:gd name="connsiteX1" fmla="*/ 6350 w 24892"/>
              <a:gd name="connsiteY1" fmla="*/ 462026 h 468376"/>
            </a:gdLst>
            <a:ahLst/>
            <a:cxnLst>
              <a:cxn ang="0">
                <a:pos x="connsiteX0" y="connsiteY0"/>
              </a:cxn>
              <a:cxn ang="1">
                <a:pos x="connsiteX1" y="connsiteY1"/>
              </a:cxn>
            </a:cxnLst>
            <a:rect l="l" t="t" r="r" b="b"/>
            <a:pathLst>
              <a:path w="24892" h="468376">
                <a:moveTo>
                  <a:pt x="6350" y="6350"/>
                </a:moveTo>
                <a:lnTo>
                  <a:pt x="6350" y="4620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Freeform 3"/>
          <p:cNvSpPr/>
          <p:nvPr/>
        </p:nvSpPr>
        <p:spPr>
          <a:xfrm>
            <a:off x="2378710" y="2127250"/>
            <a:ext cx="24892" cy="88900"/>
          </a:xfrm>
          <a:custGeom>
            <a:avLst/>
            <a:gdLst>
              <a:gd name="connsiteX0" fmla="*/ 6350 w 24892"/>
              <a:gd name="connsiteY0" fmla="*/ 6350 h 88900"/>
              <a:gd name="connsiteX1" fmla="*/ 6350 w 24892"/>
              <a:gd name="connsiteY1" fmla="*/ 82550 h 88900"/>
            </a:gdLst>
            <a:ahLst/>
            <a:cxnLst>
              <a:cxn ang="0">
                <a:pos x="connsiteX0" y="connsiteY0"/>
              </a:cxn>
              <a:cxn ang="1">
                <a:pos x="connsiteX1" y="connsiteY1"/>
              </a:cxn>
            </a:cxnLst>
            <a:rect l="l" t="t" r="r" b="b"/>
            <a:pathLst>
              <a:path w="24892" h="88900">
                <a:moveTo>
                  <a:pt x="6350" y="6350"/>
                </a:moveTo>
                <a:lnTo>
                  <a:pt x="6350" y="825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Freeform 3"/>
          <p:cNvSpPr/>
          <p:nvPr/>
        </p:nvSpPr>
        <p:spPr>
          <a:xfrm>
            <a:off x="665733" y="4481829"/>
            <a:ext cx="7681468" cy="24892"/>
          </a:xfrm>
          <a:custGeom>
            <a:avLst/>
            <a:gdLst>
              <a:gd name="connsiteX0" fmla="*/ 6350 w 7681468"/>
              <a:gd name="connsiteY0" fmla="*/ 6350 h 24892"/>
              <a:gd name="connsiteX1" fmla="*/ 7675118 w 7681468"/>
              <a:gd name="connsiteY1" fmla="*/ 6350 h 24892"/>
            </a:gdLst>
            <a:ahLst/>
            <a:cxnLst>
              <a:cxn ang="0">
                <a:pos x="connsiteX0" y="connsiteY0"/>
              </a:cxn>
              <a:cxn ang="1">
                <a:pos x="connsiteX1" y="connsiteY1"/>
              </a:cxn>
            </a:cxnLst>
            <a:rect l="l" t="t" r="r" b="b"/>
            <a:pathLst>
              <a:path w="7681468" h="24892">
                <a:moveTo>
                  <a:pt x="6350" y="6350"/>
                </a:moveTo>
                <a:lnTo>
                  <a:pt x="7675118"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2468626" y="5470905"/>
            <a:ext cx="5124196" cy="24892"/>
          </a:xfrm>
          <a:custGeom>
            <a:avLst/>
            <a:gdLst>
              <a:gd name="connsiteX0" fmla="*/ 6350 w 5124196"/>
              <a:gd name="connsiteY0" fmla="*/ 6350 h 24892"/>
              <a:gd name="connsiteX1" fmla="*/ 5117845 w 5124196"/>
              <a:gd name="connsiteY1" fmla="*/ 6350 h 24892"/>
            </a:gdLst>
            <a:ahLst/>
            <a:cxnLst>
              <a:cxn ang="0">
                <a:pos x="connsiteX0" y="connsiteY0"/>
              </a:cxn>
              <a:cxn ang="1">
                <a:pos x="connsiteX1" y="connsiteY1"/>
              </a:cxn>
            </a:cxnLst>
            <a:rect l="l" t="t" r="r" b="b"/>
            <a:pathLst>
              <a:path w="5124196" h="24892">
                <a:moveTo>
                  <a:pt x="6350" y="6350"/>
                </a:moveTo>
                <a:lnTo>
                  <a:pt x="5117845"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7514590" y="2962401"/>
            <a:ext cx="24892" cy="165100"/>
          </a:xfrm>
          <a:custGeom>
            <a:avLst/>
            <a:gdLst>
              <a:gd name="connsiteX0" fmla="*/ 6350 w 24892"/>
              <a:gd name="connsiteY0" fmla="*/ 6350 h 165100"/>
              <a:gd name="connsiteX1" fmla="*/ 6350 w 24892"/>
              <a:gd name="connsiteY1" fmla="*/ 158750 h 165100"/>
            </a:gdLst>
            <a:ahLst/>
            <a:cxnLst>
              <a:cxn ang="0">
                <a:pos x="connsiteX0" y="connsiteY0"/>
              </a:cxn>
              <a:cxn ang="1">
                <a:pos x="connsiteX1" y="connsiteY1"/>
              </a:cxn>
            </a:cxnLst>
            <a:rect l="l" t="t" r="r" b="b"/>
            <a:pathLst>
              <a:path w="24892" h="165100">
                <a:moveTo>
                  <a:pt x="6350" y="6350"/>
                </a:moveTo>
                <a:lnTo>
                  <a:pt x="6350" y="1587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1886711" y="1790700"/>
            <a:ext cx="960119" cy="313944"/>
          </a:xfrm>
          <a:custGeom>
            <a:avLst/>
            <a:gdLst>
              <a:gd name="connsiteX0" fmla="*/ 12954 w 960119"/>
              <a:gd name="connsiteY0" fmla="*/ 300989 h 313944"/>
              <a:gd name="connsiteX1" fmla="*/ 947166 w 960119"/>
              <a:gd name="connsiteY1" fmla="*/ 300989 h 313944"/>
              <a:gd name="connsiteX2" fmla="*/ 947166 w 960119"/>
              <a:gd name="connsiteY2" fmla="*/ 12954 h 313944"/>
              <a:gd name="connsiteX3" fmla="*/ 12954 w 960119"/>
              <a:gd name="connsiteY3" fmla="*/ 12954 h 313944"/>
              <a:gd name="connsiteX4" fmla="*/ 12954 w 96011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4">
                <a:moveTo>
                  <a:pt x="12954" y="300989"/>
                </a:moveTo>
                <a:lnTo>
                  <a:pt x="947166" y="300989"/>
                </a:lnTo>
                <a:lnTo>
                  <a:pt x="947166" y="12954"/>
                </a:lnTo>
                <a:lnTo>
                  <a:pt x="12954" y="12954"/>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3400044" y="1790700"/>
            <a:ext cx="960119" cy="313944"/>
          </a:xfrm>
          <a:custGeom>
            <a:avLst/>
            <a:gdLst>
              <a:gd name="connsiteX0" fmla="*/ 12953 w 960119"/>
              <a:gd name="connsiteY0" fmla="*/ 300989 h 313944"/>
              <a:gd name="connsiteX1" fmla="*/ 947165 w 960119"/>
              <a:gd name="connsiteY1" fmla="*/ 300989 h 313944"/>
              <a:gd name="connsiteX2" fmla="*/ 947165 w 960119"/>
              <a:gd name="connsiteY2" fmla="*/ 12954 h 313944"/>
              <a:gd name="connsiteX3" fmla="*/ 12953 w 960119"/>
              <a:gd name="connsiteY3" fmla="*/ 12954 h 313944"/>
              <a:gd name="connsiteX4" fmla="*/ 12953 w 96011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4">
                <a:moveTo>
                  <a:pt x="12953" y="300989"/>
                </a:moveTo>
                <a:lnTo>
                  <a:pt x="947165" y="300989"/>
                </a:lnTo>
                <a:lnTo>
                  <a:pt x="947165" y="12954"/>
                </a:lnTo>
                <a:lnTo>
                  <a:pt x="12953" y="12954"/>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5126736" y="1790700"/>
            <a:ext cx="960119" cy="313944"/>
          </a:xfrm>
          <a:custGeom>
            <a:avLst/>
            <a:gdLst>
              <a:gd name="connsiteX0" fmla="*/ 12953 w 960119"/>
              <a:gd name="connsiteY0" fmla="*/ 300989 h 313944"/>
              <a:gd name="connsiteX1" fmla="*/ 947165 w 960119"/>
              <a:gd name="connsiteY1" fmla="*/ 300989 h 313944"/>
              <a:gd name="connsiteX2" fmla="*/ 947165 w 960119"/>
              <a:gd name="connsiteY2" fmla="*/ 12954 h 313944"/>
              <a:gd name="connsiteX3" fmla="*/ 12953 w 960119"/>
              <a:gd name="connsiteY3" fmla="*/ 12954 h 313944"/>
              <a:gd name="connsiteX4" fmla="*/ 12953 w 960119"/>
              <a:gd name="connsiteY4" fmla="*/ 300989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4">
                <a:moveTo>
                  <a:pt x="12953" y="300989"/>
                </a:moveTo>
                <a:lnTo>
                  <a:pt x="947165" y="300989"/>
                </a:lnTo>
                <a:lnTo>
                  <a:pt x="947165" y="12954"/>
                </a:lnTo>
                <a:lnTo>
                  <a:pt x="12953" y="12954"/>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462783" y="2656331"/>
            <a:ext cx="961643" cy="313944"/>
          </a:xfrm>
          <a:custGeom>
            <a:avLst/>
            <a:gdLst>
              <a:gd name="connsiteX0" fmla="*/ 12954 w 961643"/>
              <a:gd name="connsiteY0" fmla="*/ 300990 h 313944"/>
              <a:gd name="connsiteX1" fmla="*/ 948689 w 961643"/>
              <a:gd name="connsiteY1" fmla="*/ 300990 h 313944"/>
              <a:gd name="connsiteX2" fmla="*/ 948689 w 961643"/>
              <a:gd name="connsiteY2" fmla="*/ 12954 h 313944"/>
              <a:gd name="connsiteX3" fmla="*/ 12954 w 961643"/>
              <a:gd name="connsiteY3" fmla="*/ 12954 h 313944"/>
              <a:gd name="connsiteX4" fmla="*/ 12954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4" y="300990"/>
                </a:moveTo>
                <a:lnTo>
                  <a:pt x="948689" y="300990"/>
                </a:lnTo>
                <a:lnTo>
                  <a:pt x="948689" y="12954"/>
                </a:lnTo>
                <a:lnTo>
                  <a:pt x="12954" y="12954"/>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3614928" y="2656331"/>
            <a:ext cx="961643" cy="313944"/>
          </a:xfrm>
          <a:custGeom>
            <a:avLst/>
            <a:gdLst>
              <a:gd name="connsiteX0" fmla="*/ 12953 w 961643"/>
              <a:gd name="connsiteY0" fmla="*/ 300990 h 313944"/>
              <a:gd name="connsiteX1" fmla="*/ 948689 w 961643"/>
              <a:gd name="connsiteY1" fmla="*/ 300990 h 313944"/>
              <a:gd name="connsiteX2" fmla="*/ 948689 w 961643"/>
              <a:gd name="connsiteY2" fmla="*/ 12954 h 313944"/>
              <a:gd name="connsiteX3" fmla="*/ 12953 w 961643"/>
              <a:gd name="connsiteY3" fmla="*/ 12954 h 313944"/>
              <a:gd name="connsiteX4" fmla="*/ 12953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3" y="300990"/>
                </a:moveTo>
                <a:lnTo>
                  <a:pt x="948689" y="300990"/>
                </a:lnTo>
                <a:lnTo>
                  <a:pt x="948689" y="12954"/>
                </a:lnTo>
                <a:lnTo>
                  <a:pt x="12953" y="12954"/>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4765548" y="2656331"/>
            <a:ext cx="961643" cy="313944"/>
          </a:xfrm>
          <a:custGeom>
            <a:avLst/>
            <a:gdLst>
              <a:gd name="connsiteX0" fmla="*/ 12953 w 961643"/>
              <a:gd name="connsiteY0" fmla="*/ 300990 h 313944"/>
              <a:gd name="connsiteX1" fmla="*/ 948689 w 961643"/>
              <a:gd name="connsiteY1" fmla="*/ 300990 h 313944"/>
              <a:gd name="connsiteX2" fmla="*/ 948689 w 961643"/>
              <a:gd name="connsiteY2" fmla="*/ 12954 h 313944"/>
              <a:gd name="connsiteX3" fmla="*/ 12953 w 961643"/>
              <a:gd name="connsiteY3" fmla="*/ 12954 h 313944"/>
              <a:gd name="connsiteX4" fmla="*/ 12953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3" y="300990"/>
                </a:moveTo>
                <a:lnTo>
                  <a:pt x="948689" y="300990"/>
                </a:lnTo>
                <a:lnTo>
                  <a:pt x="948689" y="12954"/>
                </a:lnTo>
                <a:lnTo>
                  <a:pt x="12953" y="12954"/>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3"/>
          <p:cNvSpPr/>
          <p:nvPr/>
        </p:nvSpPr>
        <p:spPr>
          <a:xfrm>
            <a:off x="5919216" y="2656331"/>
            <a:ext cx="960120" cy="313944"/>
          </a:xfrm>
          <a:custGeom>
            <a:avLst/>
            <a:gdLst>
              <a:gd name="connsiteX0" fmla="*/ 12953 w 960120"/>
              <a:gd name="connsiteY0" fmla="*/ 300990 h 313944"/>
              <a:gd name="connsiteX1" fmla="*/ 947165 w 960120"/>
              <a:gd name="connsiteY1" fmla="*/ 300990 h 313944"/>
              <a:gd name="connsiteX2" fmla="*/ 947165 w 960120"/>
              <a:gd name="connsiteY2" fmla="*/ 12954 h 313944"/>
              <a:gd name="connsiteX3" fmla="*/ 12953 w 960120"/>
              <a:gd name="connsiteY3" fmla="*/ 12954 h 313944"/>
              <a:gd name="connsiteX4" fmla="*/ 12953 w 960120"/>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13944">
                <a:moveTo>
                  <a:pt x="12953" y="300990"/>
                </a:moveTo>
                <a:lnTo>
                  <a:pt x="947165" y="300990"/>
                </a:lnTo>
                <a:lnTo>
                  <a:pt x="947165" y="12954"/>
                </a:lnTo>
                <a:lnTo>
                  <a:pt x="12953" y="12954"/>
                </a:lnTo>
                <a:lnTo>
                  <a:pt x="12953"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Freeform 3"/>
          <p:cNvSpPr/>
          <p:nvPr/>
        </p:nvSpPr>
        <p:spPr>
          <a:xfrm>
            <a:off x="6999731" y="2656331"/>
            <a:ext cx="961643" cy="313944"/>
          </a:xfrm>
          <a:custGeom>
            <a:avLst/>
            <a:gdLst>
              <a:gd name="connsiteX0" fmla="*/ 12954 w 961643"/>
              <a:gd name="connsiteY0" fmla="*/ 300990 h 313944"/>
              <a:gd name="connsiteX1" fmla="*/ 948690 w 961643"/>
              <a:gd name="connsiteY1" fmla="*/ 300990 h 313944"/>
              <a:gd name="connsiteX2" fmla="*/ 948690 w 961643"/>
              <a:gd name="connsiteY2" fmla="*/ 12954 h 313944"/>
              <a:gd name="connsiteX3" fmla="*/ 12954 w 961643"/>
              <a:gd name="connsiteY3" fmla="*/ 12954 h 313944"/>
              <a:gd name="connsiteX4" fmla="*/ 12954 w 961643"/>
              <a:gd name="connsiteY4" fmla="*/ 300990 h 313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13944">
                <a:moveTo>
                  <a:pt x="12954" y="300990"/>
                </a:moveTo>
                <a:lnTo>
                  <a:pt x="948690" y="300990"/>
                </a:lnTo>
                <a:lnTo>
                  <a:pt x="948690" y="12954"/>
                </a:lnTo>
                <a:lnTo>
                  <a:pt x="12954" y="12954"/>
                </a:lnTo>
                <a:lnTo>
                  <a:pt x="12954" y="300990"/>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Freeform 3"/>
          <p:cNvSpPr/>
          <p:nvPr/>
        </p:nvSpPr>
        <p:spPr>
          <a:xfrm>
            <a:off x="4334255" y="3665220"/>
            <a:ext cx="1104900" cy="312419"/>
          </a:xfrm>
          <a:custGeom>
            <a:avLst/>
            <a:gdLst>
              <a:gd name="connsiteX0" fmla="*/ 12953 w 1104900"/>
              <a:gd name="connsiteY0" fmla="*/ 299465 h 312419"/>
              <a:gd name="connsiteX1" fmla="*/ 1091946 w 1104900"/>
              <a:gd name="connsiteY1" fmla="*/ 299465 h 312419"/>
              <a:gd name="connsiteX2" fmla="*/ 1091946 w 1104900"/>
              <a:gd name="connsiteY2" fmla="*/ 12953 h 312419"/>
              <a:gd name="connsiteX3" fmla="*/ 12953 w 1104900"/>
              <a:gd name="connsiteY3" fmla="*/ 12953 h 312419"/>
              <a:gd name="connsiteX4" fmla="*/ 12953 w 1104900"/>
              <a:gd name="connsiteY4" fmla="*/ 299465 h 31241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2419">
                <a:moveTo>
                  <a:pt x="12953" y="299465"/>
                </a:moveTo>
                <a:lnTo>
                  <a:pt x="1091946" y="299465"/>
                </a:lnTo>
                <a:lnTo>
                  <a:pt x="1091946" y="12953"/>
                </a:lnTo>
                <a:lnTo>
                  <a:pt x="12953" y="12953"/>
                </a:lnTo>
                <a:lnTo>
                  <a:pt x="12953" y="299465"/>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Freeform 3"/>
          <p:cNvSpPr/>
          <p:nvPr/>
        </p:nvSpPr>
        <p:spPr>
          <a:xfrm>
            <a:off x="4117848" y="4744211"/>
            <a:ext cx="1392936" cy="312420"/>
          </a:xfrm>
          <a:custGeom>
            <a:avLst/>
            <a:gdLst>
              <a:gd name="connsiteX0" fmla="*/ 12953 w 1392936"/>
              <a:gd name="connsiteY0" fmla="*/ 299466 h 312420"/>
              <a:gd name="connsiteX1" fmla="*/ 1379981 w 1392936"/>
              <a:gd name="connsiteY1" fmla="*/ 299466 h 312420"/>
              <a:gd name="connsiteX2" fmla="*/ 1379981 w 1392936"/>
              <a:gd name="connsiteY2" fmla="*/ 12953 h 312420"/>
              <a:gd name="connsiteX3" fmla="*/ 12953 w 1392936"/>
              <a:gd name="connsiteY3" fmla="*/ 12953 h 312420"/>
              <a:gd name="connsiteX4" fmla="*/ 12953 w 1392936"/>
              <a:gd name="connsiteY4" fmla="*/ 299466 h 312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92936" h="312420">
                <a:moveTo>
                  <a:pt x="12953" y="299466"/>
                </a:moveTo>
                <a:lnTo>
                  <a:pt x="1379981" y="299466"/>
                </a:lnTo>
                <a:lnTo>
                  <a:pt x="1379981" y="12953"/>
                </a:lnTo>
                <a:lnTo>
                  <a:pt x="12953" y="12953"/>
                </a:lnTo>
                <a:lnTo>
                  <a:pt x="12953" y="299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Freeform 3"/>
          <p:cNvSpPr/>
          <p:nvPr/>
        </p:nvSpPr>
        <p:spPr>
          <a:xfrm>
            <a:off x="1959863" y="5679948"/>
            <a:ext cx="1104900" cy="313943"/>
          </a:xfrm>
          <a:custGeom>
            <a:avLst/>
            <a:gdLst>
              <a:gd name="connsiteX0" fmla="*/ 12954 w 1104900"/>
              <a:gd name="connsiteY0" fmla="*/ 300989 h 313943"/>
              <a:gd name="connsiteX1" fmla="*/ 1091946 w 1104900"/>
              <a:gd name="connsiteY1" fmla="*/ 300989 h 313943"/>
              <a:gd name="connsiteX2" fmla="*/ 1091946 w 1104900"/>
              <a:gd name="connsiteY2" fmla="*/ 12953 h 313943"/>
              <a:gd name="connsiteX3" fmla="*/ 12954 w 1104900"/>
              <a:gd name="connsiteY3" fmla="*/ 12953 h 313943"/>
              <a:gd name="connsiteX4" fmla="*/ 12954 w 1104900"/>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4900" h="313943">
                <a:moveTo>
                  <a:pt x="12954" y="300989"/>
                </a:moveTo>
                <a:lnTo>
                  <a:pt x="1091946" y="300989"/>
                </a:lnTo>
                <a:lnTo>
                  <a:pt x="1091946"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Freeform 3"/>
          <p:cNvSpPr/>
          <p:nvPr/>
        </p:nvSpPr>
        <p:spPr>
          <a:xfrm>
            <a:off x="3328416" y="5679948"/>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3 h 313943"/>
              <a:gd name="connsiteX3" fmla="*/ 12953 w 960119"/>
              <a:gd name="connsiteY3" fmla="*/ 12953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4479036" y="5679948"/>
            <a:ext cx="960119" cy="313943"/>
          </a:xfrm>
          <a:custGeom>
            <a:avLst/>
            <a:gdLst>
              <a:gd name="connsiteX0" fmla="*/ 12953 w 960119"/>
              <a:gd name="connsiteY0" fmla="*/ 300989 h 313943"/>
              <a:gd name="connsiteX1" fmla="*/ 947165 w 960119"/>
              <a:gd name="connsiteY1" fmla="*/ 300989 h 313943"/>
              <a:gd name="connsiteX2" fmla="*/ 947165 w 960119"/>
              <a:gd name="connsiteY2" fmla="*/ 12953 h 313943"/>
              <a:gd name="connsiteX3" fmla="*/ 12953 w 960119"/>
              <a:gd name="connsiteY3" fmla="*/ 12953 h 313943"/>
              <a:gd name="connsiteX4" fmla="*/ 12953 w 960119"/>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19" h="313943">
                <a:moveTo>
                  <a:pt x="12953" y="300989"/>
                </a:moveTo>
                <a:lnTo>
                  <a:pt x="947165" y="300989"/>
                </a:lnTo>
                <a:lnTo>
                  <a:pt x="947165"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Freeform 3"/>
          <p:cNvSpPr/>
          <p:nvPr/>
        </p:nvSpPr>
        <p:spPr>
          <a:xfrm>
            <a:off x="5558028" y="5679948"/>
            <a:ext cx="1106423" cy="313943"/>
          </a:xfrm>
          <a:custGeom>
            <a:avLst/>
            <a:gdLst>
              <a:gd name="connsiteX0" fmla="*/ 12953 w 1106423"/>
              <a:gd name="connsiteY0" fmla="*/ 300989 h 313943"/>
              <a:gd name="connsiteX1" fmla="*/ 1093469 w 1106423"/>
              <a:gd name="connsiteY1" fmla="*/ 300989 h 313943"/>
              <a:gd name="connsiteX2" fmla="*/ 1093469 w 1106423"/>
              <a:gd name="connsiteY2" fmla="*/ 12953 h 313943"/>
              <a:gd name="connsiteX3" fmla="*/ 12953 w 1106423"/>
              <a:gd name="connsiteY3" fmla="*/ 12953 h 313943"/>
              <a:gd name="connsiteX4" fmla="*/ 12953 w 1106423"/>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3" h="313943">
                <a:moveTo>
                  <a:pt x="12953" y="300989"/>
                </a:moveTo>
                <a:lnTo>
                  <a:pt x="1093469" y="300989"/>
                </a:lnTo>
                <a:lnTo>
                  <a:pt x="1093469" y="12953"/>
                </a:lnTo>
                <a:lnTo>
                  <a:pt x="12953" y="12953"/>
                </a:lnTo>
                <a:lnTo>
                  <a:pt x="12953"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Freeform 3"/>
          <p:cNvSpPr/>
          <p:nvPr/>
        </p:nvSpPr>
        <p:spPr>
          <a:xfrm>
            <a:off x="6783323" y="5679948"/>
            <a:ext cx="1537715" cy="313943"/>
          </a:xfrm>
          <a:custGeom>
            <a:avLst/>
            <a:gdLst>
              <a:gd name="connsiteX0" fmla="*/ 12954 w 1537715"/>
              <a:gd name="connsiteY0" fmla="*/ 300989 h 313943"/>
              <a:gd name="connsiteX1" fmla="*/ 1524761 w 1537715"/>
              <a:gd name="connsiteY1" fmla="*/ 300989 h 313943"/>
              <a:gd name="connsiteX2" fmla="*/ 1524761 w 1537715"/>
              <a:gd name="connsiteY2" fmla="*/ 12953 h 313943"/>
              <a:gd name="connsiteX3" fmla="*/ 12954 w 1537715"/>
              <a:gd name="connsiteY3" fmla="*/ 12953 h 313943"/>
              <a:gd name="connsiteX4" fmla="*/ 12954 w 1537715"/>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537715" h="313943">
                <a:moveTo>
                  <a:pt x="12954" y="300989"/>
                </a:moveTo>
                <a:lnTo>
                  <a:pt x="1524761" y="300989"/>
                </a:lnTo>
                <a:lnTo>
                  <a:pt x="1524761" y="12953"/>
                </a:lnTo>
                <a:lnTo>
                  <a:pt x="12954" y="12953"/>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Freeform 3"/>
          <p:cNvSpPr/>
          <p:nvPr/>
        </p:nvSpPr>
        <p:spPr>
          <a:xfrm>
            <a:off x="3837178"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6068314" y="5470905"/>
            <a:ext cx="24892" cy="239775"/>
          </a:xfrm>
          <a:custGeom>
            <a:avLst/>
            <a:gdLst>
              <a:gd name="connsiteX0" fmla="*/ 6350 w 24892"/>
              <a:gd name="connsiteY0" fmla="*/ 6350 h 239775"/>
              <a:gd name="connsiteX1" fmla="*/ 6350 w 24892"/>
              <a:gd name="connsiteY1" fmla="*/ 233426 h 239775"/>
            </a:gdLst>
            <a:ahLst/>
            <a:cxnLst>
              <a:cxn ang="0">
                <a:pos x="connsiteX0" y="connsiteY0"/>
              </a:cxn>
              <a:cxn ang="1">
                <a:pos x="connsiteX1" y="connsiteY1"/>
              </a:cxn>
            </a:cxnLst>
            <a:rect l="l" t="t" r="r" b="b"/>
            <a:pathLst>
              <a:path w="24892" h="239775">
                <a:moveTo>
                  <a:pt x="6350" y="6350"/>
                </a:moveTo>
                <a:lnTo>
                  <a:pt x="6350" y="233426"/>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443484" y="1284731"/>
            <a:ext cx="8241792" cy="5003291"/>
          </a:xfrm>
          <a:custGeom>
            <a:avLst/>
            <a:gdLst>
              <a:gd name="connsiteX0" fmla="*/ 16001 w 8241792"/>
              <a:gd name="connsiteY0" fmla="*/ 4987289 h 5003291"/>
              <a:gd name="connsiteX1" fmla="*/ 8225789 w 8241792"/>
              <a:gd name="connsiteY1" fmla="*/ 4987289 h 5003291"/>
              <a:gd name="connsiteX2" fmla="*/ 8225789 w 8241792"/>
              <a:gd name="connsiteY2" fmla="*/ 16002 h 5003291"/>
              <a:gd name="connsiteX3" fmla="*/ 16001 w 8241792"/>
              <a:gd name="connsiteY3" fmla="*/ 16002 h 5003291"/>
              <a:gd name="connsiteX4" fmla="*/ 16001 w 8241792"/>
              <a:gd name="connsiteY4" fmla="*/ 4987289 h 500329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241792" h="5003291">
                <a:moveTo>
                  <a:pt x="16001" y="4987289"/>
                </a:moveTo>
                <a:lnTo>
                  <a:pt x="8225789" y="4987289"/>
                </a:lnTo>
                <a:lnTo>
                  <a:pt x="8225789" y="16002"/>
                </a:lnTo>
                <a:lnTo>
                  <a:pt x="16001" y="16002"/>
                </a:lnTo>
                <a:lnTo>
                  <a:pt x="16001" y="4987289"/>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3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323528" y="1916832"/>
            <a:ext cx="111479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Upstream </a:t>
            </a:r>
          </a:p>
          <a:p>
            <a:pPr>
              <a:lnSpc>
                <a:spcPts val="2800"/>
              </a:lnSpc>
              <a:tabLst/>
            </a:pPr>
            <a:r>
              <a:rPr lang="en-US" altLang="zh-CN" b="1" dirty="0" smtClean="0">
                <a:solidFill>
                  <a:srgbClr val="000099"/>
                </a:solidFill>
                <a:latin typeface="Segoe UI" pitchFamily="18" charset="0"/>
                <a:cs typeface="Segoe UI" pitchFamily="18" charset="0"/>
              </a:rPr>
              <a:t>Material</a:t>
            </a:r>
          </a:p>
        </p:txBody>
      </p:sp>
      <p:sp>
        <p:nvSpPr>
          <p:cNvPr id="1037" name="TextBox 1"/>
          <p:cNvSpPr txBox="1"/>
          <p:nvPr/>
        </p:nvSpPr>
        <p:spPr>
          <a:xfrm>
            <a:off x="323528" y="5445224"/>
            <a:ext cx="1376082"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Downstream</a:t>
            </a:r>
          </a:p>
          <a:p>
            <a:pPr>
              <a:lnSpc>
                <a:spcPts val="2800"/>
              </a:lnSpc>
              <a:tabLst/>
            </a:pPr>
            <a:r>
              <a:rPr lang="en-US" altLang="zh-CN" b="1" dirty="0" smtClean="0">
                <a:solidFill>
                  <a:srgbClr val="000099"/>
                </a:solidFill>
                <a:latin typeface="Segoe UI" pitchFamily="18" charset="0"/>
                <a:cs typeface="Segoe UI" pitchFamily="18" charset="0"/>
              </a:rPr>
              <a:t>Application</a:t>
            </a:r>
          </a:p>
        </p:txBody>
      </p:sp>
      <p:sp>
        <p:nvSpPr>
          <p:cNvPr id="1038" name="TextBox 1"/>
          <p:cNvSpPr txBox="1"/>
          <p:nvPr/>
        </p:nvSpPr>
        <p:spPr>
          <a:xfrm>
            <a:off x="179512" y="3717032"/>
            <a:ext cx="1895071" cy="1161857"/>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Battery Manuf.</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900"/>
              </a:lnSpc>
              <a:tabLst/>
            </a:pPr>
            <a:r>
              <a:rPr lang="en-US" altLang="zh-CN" b="1" dirty="0" smtClean="0">
                <a:solidFill>
                  <a:srgbClr val="000099"/>
                </a:solidFill>
                <a:latin typeface="Segoe UI" pitchFamily="18" charset="0"/>
                <a:cs typeface="Segoe UI" pitchFamily="18" charset="0"/>
              </a:rPr>
              <a:t>Battery Assembly</a:t>
            </a:r>
          </a:p>
        </p:txBody>
      </p:sp>
      <p:sp>
        <p:nvSpPr>
          <p:cNvPr id="1039" name="TextBox 1"/>
          <p:cNvSpPr txBox="1"/>
          <p:nvPr/>
        </p:nvSpPr>
        <p:spPr>
          <a:xfrm>
            <a:off x="5664200" y="33528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能元、有量、</a:t>
            </a:r>
          </a:p>
        </p:txBody>
      </p:sp>
      <p:sp>
        <p:nvSpPr>
          <p:cNvPr id="1040" name="TextBox 1"/>
          <p:cNvSpPr txBox="1"/>
          <p:nvPr/>
        </p:nvSpPr>
        <p:spPr>
          <a:xfrm>
            <a:off x="5588000" y="3556000"/>
            <a:ext cx="2654300" cy="1676400"/>
          </a:xfrm>
          <a:prstGeom prst="rect">
            <a:avLst/>
          </a:prstGeom>
          <a:noFill/>
        </p:spPr>
        <p:txBody>
          <a:bodyPr wrap="none" lIns="0" tIns="0" rIns="0" rtlCol="0">
            <a:spAutoFit/>
          </a:bodyPr>
          <a:lstStyle/>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必翔、興能高、</a:t>
            </a:r>
          </a:p>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昇陽、蘭陽、</a:t>
            </a:r>
          </a:p>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長利、長泓、</a:t>
            </a:r>
          </a:p>
          <a:p>
            <a:pPr>
              <a:lnSpc>
                <a:spcPts val="11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威力、原瑞、</a:t>
            </a:r>
          </a:p>
          <a:p>
            <a:pPr>
              <a:lnSpc>
                <a:spcPts val="1200"/>
              </a:lnSpc>
              <a:tabLst>
                <a:tab pos="76200" algn="l"/>
              </a:tabLst>
            </a:pPr>
            <a:r>
              <a:rPr lang="en-US" altLang="zh-CN" dirty="0" smtClean="0"/>
              <a:t>	</a:t>
            </a:r>
            <a:r>
              <a:rPr lang="en-US" altLang="zh-CN" sz="998" dirty="0" smtClean="0">
                <a:solidFill>
                  <a:srgbClr val="000000"/>
                </a:solidFill>
                <a:latin typeface="Segoe UI" pitchFamily="18" charset="0"/>
                <a:cs typeface="Segoe UI" pitchFamily="18" charset="0"/>
              </a:rPr>
              <a:t>精極、中電、</a:t>
            </a:r>
          </a:p>
          <a:p>
            <a:pPr>
              <a:lnSpc>
                <a:spcPts val="1200"/>
              </a:lnSpc>
              <a:tabLst>
                <a:tab pos="76200" algn="l"/>
              </a:tabLst>
            </a:pPr>
            <a:r>
              <a:rPr lang="en-US" altLang="zh-CN" dirty="0" smtClean="0"/>
              <a:t>	</a:t>
            </a:r>
            <a:r>
              <a:rPr lang="en-US" altLang="zh-CN" sz="996" dirty="0" smtClean="0">
                <a:solidFill>
                  <a:srgbClr val="000000"/>
                </a:solidFill>
                <a:latin typeface="Segoe UI" pitchFamily="18" charset="0"/>
                <a:cs typeface="Segoe UI" pitchFamily="18" charset="0"/>
              </a:rPr>
              <a:t>賸宜</a:t>
            </a:r>
          </a:p>
          <a:p>
            <a:pPr>
              <a:lnSpc>
                <a:spcPts val="1000"/>
              </a:lnSpc>
            </a:pPr>
            <a:endParaRPr lang="en-US" altLang="zh-CN" dirty="0" smtClean="0"/>
          </a:p>
          <a:p>
            <a:pPr>
              <a:lnSpc>
                <a:spcPts val="1400"/>
              </a:lnSpc>
              <a:tabLst>
                <a:tab pos="76200" algn="l"/>
              </a:tabLst>
            </a:pPr>
            <a:r>
              <a:rPr lang="en-US" altLang="zh-CN" sz="998" dirty="0" smtClean="0">
                <a:solidFill>
                  <a:srgbClr val="000000"/>
                </a:solidFill>
                <a:latin typeface="Segoe UI" pitchFamily="18" charset="0"/>
                <a:cs typeface="Segoe UI" pitchFamily="18" charset="0"/>
              </a:rPr>
              <a:t>德臻、新普、首能、新盛力、能元、加百裕</a:t>
            </a:r>
          </a:p>
          <a:p>
            <a:pPr>
              <a:lnSpc>
                <a:spcPts val="1200"/>
              </a:lnSpc>
              <a:tabLst>
                <a:tab pos="76200" algn="l"/>
              </a:tabLst>
            </a:pPr>
            <a:r>
              <a:rPr lang="en-US" altLang="zh-CN" sz="996" dirty="0" smtClean="0">
                <a:solidFill>
                  <a:srgbClr val="000000"/>
                </a:solidFill>
                <a:latin typeface="Segoe UI" pitchFamily="18" charset="0"/>
                <a:cs typeface="Segoe UI" pitchFamily="18" charset="0"/>
              </a:rPr>
              <a:t>天宇、正崴、統振、順達、西勝、統達、喬信</a:t>
            </a:r>
          </a:p>
          <a:p>
            <a:pPr>
              <a:lnSpc>
                <a:spcPts val="1100"/>
              </a:lnSpc>
              <a:tabLst>
                <a:tab pos="76200" algn="l"/>
              </a:tabLst>
            </a:pPr>
            <a:r>
              <a:rPr lang="en-US" altLang="zh-CN" sz="996" dirty="0" smtClean="0">
                <a:solidFill>
                  <a:srgbClr val="000000"/>
                </a:solidFill>
                <a:latin typeface="Segoe UI" pitchFamily="18" charset="0"/>
                <a:cs typeface="Segoe UI" pitchFamily="18" charset="0"/>
              </a:rPr>
              <a:t>台達電、有量、群力、微欣、強德、國際超能源</a:t>
            </a:r>
          </a:p>
          <a:p>
            <a:pPr>
              <a:lnSpc>
                <a:spcPts val="1100"/>
              </a:lnSpc>
              <a:tabLst>
                <a:tab pos="76200" algn="l"/>
              </a:tabLst>
            </a:pPr>
            <a:r>
              <a:rPr lang="en-US" altLang="zh-CN" sz="996" dirty="0" smtClean="0">
                <a:solidFill>
                  <a:srgbClr val="000000"/>
                </a:solidFill>
                <a:latin typeface="Segoe UI" pitchFamily="18" charset="0"/>
                <a:cs typeface="Segoe UI" pitchFamily="18" charset="0"/>
              </a:rPr>
              <a:t>銓陽、創揚、福桑、菲凡、原瑞</a:t>
            </a:r>
          </a:p>
        </p:txBody>
      </p:sp>
      <p:sp>
        <p:nvSpPr>
          <p:cNvPr id="1041" name="TextBox 1"/>
          <p:cNvSpPr txBox="1"/>
          <p:nvPr/>
        </p:nvSpPr>
        <p:spPr>
          <a:xfrm>
            <a:off x="0" y="548680"/>
            <a:ext cx="9162958" cy="956672"/>
          </a:xfrm>
          <a:prstGeom prst="rect">
            <a:avLst/>
          </a:prstGeom>
          <a:noFill/>
        </p:spPr>
        <p:txBody>
          <a:bodyPr wrap="none" lIns="0" tIns="0" rIns="0" rtlCol="0">
            <a:spAutoFit/>
          </a:bodyPr>
          <a:lstStyle/>
          <a:p>
            <a:pPr>
              <a:lnSpc>
                <a:spcPts val="4600"/>
              </a:lnSpc>
              <a:tabLst>
                <a:tab pos="685800" algn="l"/>
              </a:tabLst>
            </a:pPr>
            <a:r>
              <a:rPr lang="en-US" altLang="zh-CN" sz="3602" b="1" dirty="0" smtClean="0">
                <a:solidFill>
                  <a:srgbClr val="5D94BA"/>
                </a:solidFill>
                <a:latin typeface="Segoe UI" pitchFamily="18" charset="0"/>
                <a:cs typeface="Segoe UI" pitchFamily="18" charset="0"/>
              </a:rPr>
              <a:t>Industry Map </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Component</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Li battery</a:t>
            </a:r>
            <a:r>
              <a:rPr lang="en-US" altLang="zh-CN" sz="3602" b="1" dirty="0" smtClean="0">
                <a:solidFill>
                  <a:srgbClr val="5D94BA"/>
                </a:solidFill>
                <a:latin typeface="Times New Roman" pitchFamily="18" charset="0"/>
                <a:cs typeface="Times New Roman" pitchFamily="18" charset="0"/>
              </a:rPr>
              <a:t>)</a:t>
            </a:r>
          </a:p>
          <a:p>
            <a:pPr>
              <a:lnSpc>
                <a:spcPts val="1000"/>
              </a:lnSpc>
            </a:pPr>
            <a:endParaRPr lang="en-US" altLang="zh-CN" dirty="0" smtClean="0"/>
          </a:p>
          <a:p>
            <a:pPr>
              <a:lnSpc>
                <a:spcPts val="1500"/>
              </a:lnSpc>
              <a:tabLst>
                <a:tab pos="685800" algn="l"/>
              </a:tabLst>
            </a:pPr>
            <a:r>
              <a:rPr lang="en-US" altLang="zh-CN" dirty="0" smtClean="0"/>
              <a:t>	                 </a:t>
            </a:r>
            <a:r>
              <a:rPr lang="en-US" altLang="zh-CN" sz="996" dirty="0" err="1" smtClean="0">
                <a:solidFill>
                  <a:srgbClr val="000000"/>
                </a:solidFill>
                <a:latin typeface="Segoe UI" pitchFamily="18" charset="0"/>
                <a:cs typeface="Segoe UI" pitchFamily="18" charset="0"/>
              </a:rPr>
              <a:t>立凱、尚志、宏瀨、倍特力</a:t>
            </a:r>
            <a:r>
              <a:rPr lang="en-US" altLang="zh-CN" sz="996" dirty="0" smtClean="0">
                <a:solidFill>
                  <a:srgbClr val="000000"/>
                </a:solidFill>
                <a:latin typeface="Segoe UI" pitchFamily="18" charset="0"/>
                <a:cs typeface="Segoe UI" pitchFamily="18" charset="0"/>
              </a:rPr>
              <a:t>、</a:t>
            </a:r>
          </a:p>
        </p:txBody>
      </p:sp>
      <p:sp>
        <p:nvSpPr>
          <p:cNvPr id="1042" name="TextBox 1"/>
          <p:cNvSpPr txBox="1"/>
          <p:nvPr/>
        </p:nvSpPr>
        <p:spPr>
          <a:xfrm>
            <a:off x="1549400" y="1485900"/>
            <a:ext cx="1638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台塑鋰鐵、長園科技、鋰科、</a:t>
            </a:r>
          </a:p>
          <a:p>
            <a:pPr>
              <a:lnSpc>
                <a:spcPts val="1100"/>
              </a:lnSpc>
              <a:tabLst/>
            </a:pPr>
            <a:r>
              <a:rPr lang="en-US" altLang="zh-CN" sz="996" dirty="0" smtClean="0">
                <a:solidFill>
                  <a:srgbClr val="000000"/>
                </a:solidFill>
                <a:latin typeface="Segoe UI" pitchFamily="18" charset="0"/>
                <a:cs typeface="Segoe UI" pitchFamily="18" charset="0"/>
              </a:rPr>
              <a:t>美琪瑪、康普、鐵研、宏森、</a:t>
            </a:r>
          </a:p>
        </p:txBody>
      </p:sp>
      <p:sp>
        <p:nvSpPr>
          <p:cNvPr id="1043" name="TextBox 1"/>
          <p:cNvSpPr txBox="1"/>
          <p:nvPr/>
        </p:nvSpPr>
        <p:spPr>
          <a:xfrm>
            <a:off x="1549400" y="17907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芯和</a:t>
            </a:r>
          </a:p>
        </p:txBody>
      </p:sp>
      <p:sp>
        <p:nvSpPr>
          <p:cNvPr id="1044" name="TextBox 1"/>
          <p:cNvSpPr txBox="1"/>
          <p:nvPr/>
        </p:nvSpPr>
        <p:spPr>
          <a:xfrm>
            <a:off x="3429000" y="1562100"/>
            <a:ext cx="622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中碳、榮炭</a:t>
            </a:r>
          </a:p>
        </p:txBody>
      </p:sp>
      <p:sp>
        <p:nvSpPr>
          <p:cNvPr id="1045" name="TextBox 1"/>
          <p:cNvSpPr txBox="1"/>
          <p:nvPr/>
        </p:nvSpPr>
        <p:spPr>
          <a:xfrm>
            <a:off x="1907705" y="1772817"/>
            <a:ext cx="1584175" cy="1379865"/>
          </a:xfrm>
          <a:prstGeom prst="rect">
            <a:avLst/>
          </a:prstGeom>
          <a:noFill/>
        </p:spPr>
        <p:txBody>
          <a:bodyPr wrap="square" lIns="0" tIns="0" rIns="0" rtlCol="0">
            <a:spAutoFit/>
          </a:bodyPr>
          <a:lstStyle/>
          <a:p>
            <a:pPr>
              <a:lnSpc>
                <a:spcPts val="1800"/>
              </a:lnSpc>
              <a:tabLst>
                <a:tab pos="571500" algn="l"/>
              </a:tabLst>
            </a:pPr>
            <a:r>
              <a:rPr lang="en-US" altLang="zh-CN" sz="1596" b="1" dirty="0" smtClean="0">
                <a:solidFill>
                  <a:srgbClr val="000099"/>
                </a:solidFill>
                <a:latin typeface="Segoe UI" pitchFamily="18" charset="0"/>
                <a:cs typeface="Segoe UI" pitchFamily="18" charset="0"/>
              </a:rPr>
              <a:t>Positive </a:t>
            </a:r>
          </a:p>
          <a:p>
            <a:pPr>
              <a:lnSpc>
                <a:spcPts val="1800"/>
              </a:lnSpc>
              <a:tabLst>
                <a:tab pos="571500" algn="l"/>
              </a:tabLst>
            </a:pPr>
            <a:r>
              <a:rPr lang="en-US" altLang="zh-CN" sz="1596" b="1" dirty="0" smtClean="0">
                <a:solidFill>
                  <a:srgbClr val="000099"/>
                </a:solidFill>
                <a:latin typeface="Segoe UI" pitchFamily="18" charset="0"/>
                <a:cs typeface="Segoe UI" pitchFamily="18" charset="0"/>
              </a:rPr>
              <a:t>Electrode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800"/>
              </a:lnSpc>
              <a:tabLst>
                <a:tab pos="571500" algn="l"/>
              </a:tabLst>
            </a:pPr>
            <a:r>
              <a:rPr lang="en-US" altLang="zh-CN" dirty="0" smtClean="0"/>
              <a:t>	</a:t>
            </a:r>
            <a:r>
              <a:rPr lang="en-US" altLang="zh-CN" sz="1596" b="1" dirty="0" err="1" smtClean="0">
                <a:solidFill>
                  <a:srgbClr val="000099"/>
                </a:solidFill>
                <a:latin typeface="Segoe UI" pitchFamily="18" charset="0"/>
                <a:cs typeface="Segoe UI" pitchFamily="18" charset="0"/>
              </a:rPr>
              <a:t>Elec.Plate</a:t>
            </a:r>
            <a:endParaRPr lang="en-US" altLang="zh-CN" sz="1596" b="1" dirty="0" smtClean="0">
              <a:solidFill>
                <a:srgbClr val="000099"/>
              </a:solidFill>
              <a:latin typeface="Segoe UI" pitchFamily="18" charset="0"/>
              <a:cs typeface="Segoe UI" pitchFamily="18" charset="0"/>
            </a:endParaRPr>
          </a:p>
        </p:txBody>
      </p:sp>
      <p:sp>
        <p:nvSpPr>
          <p:cNvPr id="1046" name="TextBox 1"/>
          <p:cNvSpPr txBox="1"/>
          <p:nvPr/>
        </p:nvSpPr>
        <p:spPr>
          <a:xfrm>
            <a:off x="3467100" y="1841500"/>
            <a:ext cx="1340560" cy="1367041"/>
          </a:xfrm>
          <a:prstGeom prst="rect">
            <a:avLst/>
          </a:prstGeom>
          <a:noFill/>
        </p:spPr>
        <p:txBody>
          <a:bodyPr wrap="none" lIns="0" tIns="0" rIns="0" rtlCol="0">
            <a:spAutoFit/>
          </a:bodyPr>
          <a:lstStyle/>
          <a:p>
            <a:pPr>
              <a:lnSpc>
                <a:spcPts val="1800"/>
              </a:lnSpc>
              <a:tabLst>
                <a:tab pos="241300" algn="l"/>
                <a:tab pos="317500" algn="l"/>
              </a:tabLst>
            </a:pPr>
            <a:r>
              <a:rPr lang="en-US" altLang="zh-CN" sz="1596" b="1" dirty="0" smtClean="0">
                <a:solidFill>
                  <a:srgbClr val="000099"/>
                </a:solidFill>
                <a:latin typeface="Segoe UI" pitchFamily="18" charset="0"/>
                <a:cs typeface="Segoe UI" pitchFamily="18" charset="0"/>
              </a:rPr>
              <a:t>Negative</a:t>
            </a:r>
          </a:p>
          <a:p>
            <a:pPr>
              <a:lnSpc>
                <a:spcPts val="1800"/>
              </a:lnSpc>
              <a:tabLst>
                <a:tab pos="241300" algn="l"/>
                <a:tab pos="317500" algn="l"/>
              </a:tabLst>
            </a:pPr>
            <a:r>
              <a:rPr lang="en-US" altLang="zh-CN" sz="1596" b="1" dirty="0" smtClean="0">
                <a:solidFill>
                  <a:srgbClr val="000099"/>
                </a:solidFill>
                <a:latin typeface="Segoe UI" pitchFamily="18" charset="0"/>
                <a:cs typeface="Segoe UI" pitchFamily="18" charset="0"/>
              </a:rPr>
              <a:t>Electrode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241300" algn="l"/>
                <a:tab pos="317500" algn="l"/>
              </a:tabLst>
            </a:pPr>
            <a:r>
              <a:rPr lang="en-US" altLang="zh-CN" dirty="0" smtClean="0"/>
              <a:t>	</a:t>
            </a:r>
            <a:r>
              <a:rPr lang="en-US" altLang="zh-CN" sz="996" dirty="0" smtClean="0">
                <a:solidFill>
                  <a:srgbClr val="000000"/>
                </a:solidFill>
                <a:latin typeface="Segoe UI" pitchFamily="18" charset="0"/>
                <a:cs typeface="Segoe UI" pitchFamily="18" charset="0"/>
              </a:rPr>
              <a:t>台塑化</a:t>
            </a:r>
          </a:p>
          <a:p>
            <a:pPr>
              <a:lnSpc>
                <a:spcPts val="2200"/>
              </a:lnSpc>
              <a:tabLst>
                <a:tab pos="241300" algn="l"/>
                <a:tab pos="317500" algn="l"/>
              </a:tabLst>
            </a:pPr>
            <a:r>
              <a:rPr lang="en-US" altLang="zh-CN" dirty="0" smtClean="0"/>
              <a:t>		</a:t>
            </a:r>
            <a:r>
              <a:rPr lang="en-US" altLang="zh-CN" sz="1596" b="1" dirty="0" smtClean="0">
                <a:solidFill>
                  <a:srgbClr val="000099"/>
                </a:solidFill>
                <a:latin typeface="Segoe UI" pitchFamily="18" charset="0"/>
                <a:cs typeface="Segoe UI" pitchFamily="18" charset="0"/>
              </a:rPr>
              <a:t>Electrolyte</a:t>
            </a:r>
          </a:p>
        </p:txBody>
      </p:sp>
      <p:sp>
        <p:nvSpPr>
          <p:cNvPr id="1047" name="TextBox 1"/>
          <p:cNvSpPr txBox="1"/>
          <p:nvPr/>
        </p:nvSpPr>
        <p:spPr>
          <a:xfrm>
            <a:off x="4787900" y="1841500"/>
            <a:ext cx="1257973" cy="1443985"/>
          </a:xfrm>
          <a:prstGeom prst="rect">
            <a:avLst/>
          </a:prstGeom>
          <a:noFill/>
        </p:spPr>
        <p:txBody>
          <a:bodyPr wrap="none" lIns="0" tIns="0" rIns="0" rtlCol="0">
            <a:spAutoFit/>
          </a:bodyPr>
          <a:lstStyle/>
          <a:p>
            <a:pPr>
              <a:lnSpc>
                <a:spcPts val="1800"/>
              </a:lnSpc>
              <a:tabLst>
                <a:tab pos="152400" algn="l"/>
                <a:tab pos="609600" algn="l"/>
              </a:tabLst>
            </a:pPr>
            <a:r>
              <a:rPr lang="en-US" altLang="zh-CN" dirty="0" smtClean="0"/>
              <a:t>		</a:t>
            </a:r>
            <a:r>
              <a:rPr lang="en-US" altLang="zh-CN" sz="1596" b="1" dirty="0" smtClean="0">
                <a:solidFill>
                  <a:srgbClr val="000099"/>
                </a:solidFill>
                <a:latin typeface="Segoe UI" pitchFamily="18" charset="0"/>
                <a:cs typeface="Segoe UI" pitchFamily="18" charset="0"/>
              </a:rPr>
              <a:t>Others</a:t>
            </a:r>
          </a:p>
          <a:p>
            <a:pPr>
              <a:lnSpc>
                <a:spcPts val="1000"/>
              </a:lnSpc>
            </a:pPr>
            <a:endParaRPr lang="en-US" altLang="zh-CN" dirty="0" smtClean="0"/>
          </a:p>
          <a:p>
            <a:pPr>
              <a:lnSpc>
                <a:spcPts val="1000"/>
              </a:lnSpc>
            </a:pPr>
            <a:endParaRPr lang="en-US" altLang="zh-CN" dirty="0" smtClean="0"/>
          </a:p>
          <a:p>
            <a:pPr>
              <a:lnSpc>
                <a:spcPts val="1100"/>
              </a:lnSpc>
              <a:tabLst>
                <a:tab pos="152400" algn="l"/>
                <a:tab pos="609600" algn="l"/>
              </a:tabLst>
            </a:pPr>
            <a:r>
              <a:rPr lang="en-US" altLang="zh-CN" sz="996" dirty="0" smtClean="0">
                <a:solidFill>
                  <a:srgbClr val="000000"/>
                </a:solidFill>
                <a:latin typeface="Segoe UI" pitchFamily="18" charset="0"/>
                <a:cs typeface="Segoe UI" pitchFamily="18" charset="0"/>
              </a:rPr>
              <a:t>高銀化學、前</a:t>
            </a:r>
          </a:p>
          <a:p>
            <a:pPr>
              <a:lnSpc>
                <a:spcPts val="1200"/>
              </a:lnSpc>
              <a:tabLst>
                <a:tab pos="152400" algn="l"/>
                <a:tab pos="609600" algn="l"/>
              </a:tabLst>
            </a:pPr>
            <a:r>
              <a:rPr lang="en-US" altLang="zh-CN" sz="998" dirty="0" smtClean="0">
                <a:solidFill>
                  <a:srgbClr val="000000"/>
                </a:solidFill>
                <a:latin typeface="Segoe UI" pitchFamily="18" charset="0"/>
                <a:cs typeface="Segoe UI" pitchFamily="18" charset="0"/>
              </a:rPr>
              <a:t>瞻能源科技</a:t>
            </a:r>
          </a:p>
          <a:p>
            <a:pPr>
              <a:lnSpc>
                <a:spcPts val="2400"/>
              </a:lnSpc>
              <a:tabLst>
                <a:tab pos="152400" algn="l"/>
                <a:tab pos="609600" algn="l"/>
              </a:tabLst>
            </a:pPr>
            <a:r>
              <a:rPr lang="en-US" altLang="zh-CN" dirty="0" smtClean="0"/>
              <a:t>	</a:t>
            </a:r>
            <a:r>
              <a:rPr lang="en-US" altLang="zh-CN" sz="1596" b="1" dirty="0" smtClean="0">
                <a:solidFill>
                  <a:srgbClr val="000099"/>
                </a:solidFill>
                <a:latin typeface="Segoe UI" pitchFamily="18" charset="0"/>
                <a:cs typeface="Segoe UI" pitchFamily="18" charset="0"/>
              </a:rPr>
              <a:t>Isolation</a:t>
            </a:r>
          </a:p>
          <a:p>
            <a:pPr>
              <a:lnSpc>
                <a:spcPts val="2400"/>
              </a:lnSpc>
              <a:tabLst>
                <a:tab pos="152400" algn="l"/>
                <a:tab pos="609600" algn="l"/>
              </a:tabLst>
            </a:pPr>
            <a:r>
              <a:rPr lang="en-US" altLang="zh-CN" sz="1596" b="1" dirty="0" err="1" smtClean="0">
                <a:solidFill>
                  <a:srgbClr val="000099"/>
                </a:solidFill>
                <a:latin typeface="Segoe UI" pitchFamily="18" charset="0"/>
                <a:cs typeface="Segoe UI" pitchFamily="18" charset="0"/>
              </a:rPr>
              <a:t>Membrance</a:t>
            </a:r>
            <a:endParaRPr lang="en-US" altLang="zh-CN" sz="1596" b="1" dirty="0" smtClean="0">
              <a:solidFill>
                <a:srgbClr val="000099"/>
              </a:solidFill>
              <a:latin typeface="Segoe UI" pitchFamily="18" charset="0"/>
              <a:cs typeface="Segoe UI" pitchFamily="18" charset="0"/>
            </a:endParaRPr>
          </a:p>
        </p:txBody>
      </p:sp>
      <p:sp>
        <p:nvSpPr>
          <p:cNvPr id="1048" name="TextBox 1"/>
          <p:cNvSpPr txBox="1"/>
          <p:nvPr/>
        </p:nvSpPr>
        <p:spPr>
          <a:xfrm>
            <a:off x="6172200" y="2476500"/>
            <a:ext cx="596317" cy="469359"/>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宏全</a:t>
            </a:r>
          </a:p>
          <a:p>
            <a:pPr>
              <a:lnSpc>
                <a:spcPts val="2200"/>
              </a:lnSpc>
              <a:tabLst/>
            </a:pPr>
            <a:r>
              <a:rPr lang="en-US" altLang="zh-CN" sz="1596" b="1" dirty="0" smtClean="0">
                <a:solidFill>
                  <a:srgbClr val="000099"/>
                </a:solidFill>
                <a:latin typeface="Segoe UI" pitchFamily="18" charset="0"/>
                <a:cs typeface="Segoe UI" pitchFamily="18" charset="0"/>
              </a:rPr>
              <a:t>Frame</a:t>
            </a:r>
          </a:p>
        </p:txBody>
      </p:sp>
      <p:sp>
        <p:nvSpPr>
          <p:cNvPr id="1049" name="TextBox 1"/>
          <p:cNvSpPr txBox="1"/>
          <p:nvPr/>
        </p:nvSpPr>
        <p:spPr>
          <a:xfrm>
            <a:off x="4203700" y="3721100"/>
            <a:ext cx="1664943" cy="1367041"/>
          </a:xfrm>
          <a:prstGeom prst="rect">
            <a:avLst/>
          </a:prstGeom>
          <a:noFill/>
        </p:spPr>
        <p:txBody>
          <a:bodyPr wrap="none" lIns="0" tIns="0" rIns="0" rtlCol="0">
            <a:spAutoFit/>
          </a:bodyPr>
          <a:lstStyle/>
          <a:p>
            <a:pPr>
              <a:lnSpc>
                <a:spcPts val="1800"/>
              </a:lnSpc>
              <a:tabLst>
                <a:tab pos="177800" algn="l"/>
              </a:tabLst>
            </a:pPr>
            <a:r>
              <a:rPr lang="en-US" altLang="zh-CN" dirty="0" smtClean="0"/>
              <a:t>	</a:t>
            </a:r>
            <a:r>
              <a:rPr lang="en-US" altLang="zh-CN" sz="1596" b="1" dirty="0" smtClean="0">
                <a:solidFill>
                  <a:srgbClr val="000099"/>
                </a:solidFill>
                <a:latin typeface="Segoe UI" pitchFamily="18" charset="0"/>
                <a:cs typeface="Segoe UI" pitchFamily="18" charset="0"/>
              </a:rPr>
              <a:t>Li Battery</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500"/>
              </a:lnSpc>
              <a:tabLst>
                <a:tab pos="177800" algn="l"/>
              </a:tabLst>
            </a:pPr>
            <a:r>
              <a:rPr lang="en-US" altLang="zh-CN" sz="1596" b="1" dirty="0" smtClean="0">
                <a:solidFill>
                  <a:srgbClr val="000099"/>
                </a:solidFill>
                <a:latin typeface="Segoe UI" pitchFamily="18" charset="0"/>
                <a:cs typeface="Segoe UI" pitchFamily="18" charset="0"/>
              </a:rPr>
              <a:t>Li Battery </a:t>
            </a:r>
            <a:r>
              <a:rPr lang="en-US" altLang="zh-CN" sz="1596" b="1" dirty="0" err="1" smtClean="0">
                <a:solidFill>
                  <a:srgbClr val="000099"/>
                </a:solidFill>
                <a:latin typeface="Segoe UI" pitchFamily="18" charset="0"/>
                <a:cs typeface="Segoe UI" pitchFamily="18" charset="0"/>
              </a:rPr>
              <a:t>Assem</a:t>
            </a:r>
            <a:r>
              <a:rPr lang="en-US" altLang="zh-CN" sz="1596" b="1" dirty="0" smtClean="0">
                <a:solidFill>
                  <a:srgbClr val="000099"/>
                </a:solidFill>
                <a:latin typeface="Segoe UI" pitchFamily="18" charset="0"/>
                <a:cs typeface="Segoe UI" pitchFamily="18" charset="0"/>
              </a:rPr>
              <a:t>.</a:t>
            </a:r>
          </a:p>
        </p:txBody>
      </p:sp>
      <p:sp>
        <p:nvSpPr>
          <p:cNvPr id="1050" name="TextBox 1"/>
          <p:cNvSpPr txBox="1"/>
          <p:nvPr/>
        </p:nvSpPr>
        <p:spPr>
          <a:xfrm>
            <a:off x="1993900" y="5702300"/>
            <a:ext cx="60272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NB PC</a:t>
            </a:r>
          </a:p>
        </p:txBody>
      </p:sp>
      <p:sp>
        <p:nvSpPr>
          <p:cNvPr id="1051" name="TextBox 1"/>
          <p:cNvSpPr txBox="1"/>
          <p:nvPr/>
        </p:nvSpPr>
        <p:spPr>
          <a:xfrm>
            <a:off x="3131840" y="5733256"/>
            <a:ext cx="133690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a:t>
            </a:r>
          </a:p>
        </p:txBody>
      </p:sp>
      <p:sp>
        <p:nvSpPr>
          <p:cNvPr id="1052" name="TextBox 1"/>
          <p:cNvSpPr txBox="1"/>
          <p:nvPr/>
        </p:nvSpPr>
        <p:spPr>
          <a:xfrm>
            <a:off x="4546600" y="5702300"/>
            <a:ext cx="117981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Digital Cam.</a:t>
            </a:r>
          </a:p>
        </p:txBody>
      </p:sp>
      <p:sp>
        <p:nvSpPr>
          <p:cNvPr id="1053" name="TextBox 1"/>
          <p:cNvSpPr txBox="1"/>
          <p:nvPr/>
        </p:nvSpPr>
        <p:spPr>
          <a:xfrm>
            <a:off x="5724128" y="5661248"/>
            <a:ext cx="917687" cy="507831"/>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Electrical </a:t>
            </a:r>
          </a:p>
          <a:p>
            <a:pPr>
              <a:lnSpc>
                <a:spcPts val="1800"/>
              </a:lnSpc>
              <a:tabLst/>
            </a:pPr>
            <a:r>
              <a:rPr lang="en-US" altLang="zh-CN" sz="1596" b="1" dirty="0" smtClean="0">
                <a:solidFill>
                  <a:srgbClr val="000099"/>
                </a:solidFill>
                <a:latin typeface="Segoe UI" pitchFamily="18" charset="0"/>
                <a:cs typeface="Segoe UI" pitchFamily="18" charset="0"/>
              </a:rPr>
              <a:t>Tooling</a:t>
            </a:r>
          </a:p>
        </p:txBody>
      </p:sp>
      <p:sp>
        <p:nvSpPr>
          <p:cNvPr id="1054" name="TextBox 1"/>
          <p:cNvSpPr txBox="1"/>
          <p:nvPr/>
        </p:nvSpPr>
        <p:spPr>
          <a:xfrm>
            <a:off x="6934200" y="5702300"/>
            <a:ext cx="642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Others</a:t>
            </a:r>
          </a:p>
        </p:txBody>
      </p:sp>
      <p:sp>
        <p:nvSpPr>
          <p:cNvPr id="1055" name="TextBox 1"/>
          <p:cNvSpPr txBox="1"/>
          <p:nvPr/>
        </p:nvSpPr>
        <p:spPr>
          <a:xfrm>
            <a:off x="5156200" y="16002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新永裕</a:t>
            </a:r>
          </a:p>
        </p:txBody>
      </p:sp>
      <p:sp>
        <p:nvSpPr>
          <p:cNvPr id="1056" name="TextBox 1"/>
          <p:cNvSpPr txBox="1"/>
          <p:nvPr/>
        </p:nvSpPr>
        <p:spPr>
          <a:xfrm>
            <a:off x="7023100" y="2082800"/>
            <a:ext cx="1410643" cy="866904"/>
          </a:xfrm>
          <a:prstGeom prst="rect">
            <a:avLst/>
          </a:prstGeom>
          <a:noFill/>
        </p:spPr>
        <p:txBody>
          <a:bodyPr wrap="none" lIns="0" tIns="0" rIns="0" rtlCol="0">
            <a:spAutoFit/>
          </a:bodyPr>
          <a:lstStyle/>
          <a:p>
            <a:pPr>
              <a:lnSpc>
                <a:spcPts val="1200"/>
              </a:lnSpc>
              <a:tabLst>
                <a:tab pos="254000" algn="l"/>
              </a:tabLst>
            </a:pPr>
            <a:r>
              <a:rPr lang="en-US" altLang="zh-CN" sz="996" dirty="0" smtClean="0">
                <a:solidFill>
                  <a:srgbClr val="000000"/>
                </a:solidFill>
                <a:latin typeface="Segoe UI" pitchFamily="18" charset="0"/>
                <a:cs typeface="Segoe UI" pitchFamily="18" charset="0"/>
              </a:rPr>
              <a:t>聚和</a:t>
            </a: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電解液添加劑</a:t>
            </a: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、長</a:t>
            </a:r>
          </a:p>
          <a:p>
            <a:pPr>
              <a:lnSpc>
                <a:spcPts val="1100"/>
              </a:lnSpc>
              <a:tabLst>
                <a:tab pos="254000" algn="l"/>
              </a:tabLst>
            </a:pPr>
            <a:r>
              <a:rPr lang="en-US" altLang="zh-CN" sz="996" dirty="0" smtClean="0">
                <a:solidFill>
                  <a:srgbClr val="000000"/>
                </a:solidFill>
                <a:latin typeface="Segoe UI" pitchFamily="18" charset="0"/>
                <a:cs typeface="Segoe UI" pitchFamily="18" charset="0"/>
              </a:rPr>
              <a:t>春、金居、南亞、李長榮</a:t>
            </a:r>
          </a:p>
          <a:p>
            <a:pPr>
              <a:lnSpc>
                <a:spcPts val="1200"/>
              </a:lnSpc>
              <a:tabLst>
                <a:tab pos="254000" algn="l"/>
              </a:tabLst>
            </a:pPr>
            <a:r>
              <a:rPr lang="en-US" altLang="zh-CN" sz="996" dirty="0" smtClean="0">
                <a:solidFill>
                  <a:srgbClr val="000000"/>
                </a:solidFill>
                <a:latin typeface="Segoe UI" pitchFamily="18" charset="0"/>
                <a:cs typeface="Segoe UI" pitchFamily="18" charset="0"/>
              </a:rPr>
              <a:t>台灣日礦、台日古河</a:t>
            </a: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銅</a:t>
            </a:r>
          </a:p>
          <a:p>
            <a:pPr>
              <a:lnSpc>
                <a:spcPts val="1200"/>
              </a:lnSpc>
              <a:tabLst>
                <a:tab pos="254000" algn="l"/>
              </a:tabLst>
            </a:pPr>
            <a:r>
              <a:rPr lang="en-US" altLang="zh-CN" sz="998" dirty="0" smtClean="0">
                <a:solidFill>
                  <a:srgbClr val="000000"/>
                </a:solidFill>
                <a:latin typeface="Segoe UI" pitchFamily="18" charset="0"/>
                <a:cs typeface="Segoe UI" pitchFamily="18" charset="0"/>
              </a:rPr>
              <a:t>箔</a:t>
            </a:r>
            <a:r>
              <a:rPr lang="en-US" altLang="zh-CN" sz="998" dirty="0" smtClean="0">
                <a:solidFill>
                  <a:srgbClr val="000000"/>
                </a:solidFill>
                <a:latin typeface="Times New Roman" pitchFamily="18" charset="0"/>
                <a:cs typeface="Times New Roman" pitchFamily="18" charset="0"/>
              </a:rPr>
              <a:t>)</a:t>
            </a:r>
            <a:r>
              <a:rPr lang="en-US" altLang="zh-CN" sz="998" dirty="0" smtClean="0">
                <a:solidFill>
                  <a:srgbClr val="000000"/>
                </a:solidFill>
                <a:latin typeface="Segoe UI" pitchFamily="18" charset="0"/>
                <a:cs typeface="Segoe UI" pitchFamily="18" charset="0"/>
              </a:rPr>
              <a:t>、聚鼎</a:t>
            </a:r>
            <a:r>
              <a:rPr lang="en-US" altLang="zh-CN" sz="998" dirty="0" smtClean="0">
                <a:solidFill>
                  <a:srgbClr val="000000"/>
                </a:solidFill>
                <a:latin typeface="Times New Roman" pitchFamily="18" charset="0"/>
                <a:cs typeface="Times New Roman" pitchFamily="18" charset="0"/>
              </a:rPr>
              <a:t>(PTC)</a:t>
            </a:r>
          </a:p>
          <a:p>
            <a:pPr>
              <a:lnSpc>
                <a:spcPts val="1700"/>
              </a:lnSpc>
              <a:tabLst>
                <a:tab pos="254000" algn="l"/>
              </a:tabLst>
            </a:pPr>
            <a:r>
              <a:rPr lang="en-US" altLang="zh-CN" dirty="0" smtClean="0"/>
              <a:t>	</a:t>
            </a:r>
            <a:r>
              <a:rPr lang="en-US" altLang="zh-CN" sz="1596" b="1" dirty="0" smtClean="0">
                <a:solidFill>
                  <a:srgbClr val="000099"/>
                </a:solidFill>
                <a:latin typeface="Segoe UI" pitchFamily="18" charset="0"/>
                <a:cs typeface="Segoe UI" pitchFamily="18" charset="0"/>
              </a:rPr>
              <a:t>Others</a:t>
            </a:r>
          </a:p>
        </p:txBody>
      </p:sp>
      <p:sp>
        <p:nvSpPr>
          <p:cNvPr id="1057"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21</a:t>
            </a:r>
          </a:p>
        </p:txBody>
      </p:sp>
      <p:sp>
        <p:nvSpPr>
          <p:cNvPr id="66" name="文字方塊 65"/>
          <p:cNvSpPr txBox="1"/>
          <p:nvPr/>
        </p:nvSpPr>
        <p:spPr>
          <a:xfrm>
            <a:off x="5004048" y="0"/>
            <a:ext cx="3888432" cy="738664"/>
          </a:xfrm>
          <a:prstGeom prst="rect">
            <a:avLst/>
          </a:prstGeom>
          <a:noFill/>
        </p:spPr>
        <p:txBody>
          <a:bodyPr wrap="square" rtlCol="0">
            <a:spAutoFit/>
          </a:bodyPr>
          <a:lstStyle/>
          <a:p>
            <a:r>
              <a:rPr lang="en-US" altLang="zh-TW" sz="1400" b="1" i="1" dirty="0" smtClean="0">
                <a:solidFill>
                  <a:srgbClr val="0000FF"/>
                </a:solidFill>
              </a:rPr>
              <a:t>Know-how Intensive (</a:t>
            </a:r>
            <a:r>
              <a:rPr lang="en-US" altLang="zh-TW" sz="1400" b="1" i="1" dirty="0" smtClean="0">
                <a:solidFill>
                  <a:srgbClr val="0000FF"/>
                </a:solidFill>
                <a:latin typeface="Segoe UI" pitchFamily="18" charset="0"/>
                <a:cs typeface="Segoe UI" pitchFamily="18" charset="0"/>
              </a:rPr>
              <a:t>Delta </a:t>
            </a:r>
            <a:r>
              <a:rPr lang="en-US" altLang="zh-CN" sz="1400" b="1" i="1" dirty="0" smtClean="0">
                <a:solidFill>
                  <a:srgbClr val="0000FF"/>
                </a:solidFill>
                <a:latin typeface="Segoe UI" pitchFamily="18" charset="0"/>
                <a:cs typeface="Segoe UI" pitchFamily="18" charset="0"/>
              </a:rPr>
              <a:t>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for US$7 revenue US$0. 1M/human capital, GPM:25%)</a:t>
            </a:r>
            <a:endParaRPr lang="zh-TW" altLang="en-US" sz="1400"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673100" y="596900"/>
            <a:ext cx="70104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(4/8)-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零組件產業</a:t>
            </a:r>
            <a:r>
              <a:rPr lang="en-US" altLang="zh-CN" sz="3602" b="1" dirty="0" smtClean="0">
                <a:solidFill>
                  <a:srgbClr val="5D94BA"/>
                </a:solidFill>
                <a:latin typeface="Times New Roman" pitchFamily="18" charset="0"/>
                <a:cs typeface="Times New Roman" pitchFamily="18" charset="0"/>
              </a:rPr>
              <a:t>(</a:t>
            </a:r>
            <a:r>
              <a:rPr lang="en-US" altLang="zh-CN" sz="3602" b="1" dirty="0" smtClean="0">
                <a:solidFill>
                  <a:srgbClr val="5D94BA"/>
                </a:solidFill>
                <a:latin typeface="Segoe UI" pitchFamily="18" charset="0"/>
                <a:cs typeface="Segoe UI" pitchFamily="18" charset="0"/>
              </a:rPr>
              <a:t>鋰電池</a:t>
            </a:r>
            <a:r>
              <a:rPr lang="en-US" altLang="zh-CN" sz="3602" b="1" dirty="0" smtClean="0">
                <a:solidFill>
                  <a:srgbClr val="5D94BA"/>
                </a:solidFill>
                <a:latin typeface="Times New Roman" pitchFamily="18" charset="0"/>
                <a:cs typeface="Times New Roman" pitchFamily="18" charset="0"/>
              </a:rPr>
              <a:t>)</a:t>
            </a:r>
          </a:p>
        </p:txBody>
      </p:sp>
      <p:sp>
        <p:nvSpPr>
          <p:cNvPr id="5" name="TextBox 1"/>
          <p:cNvSpPr txBox="1"/>
          <p:nvPr/>
        </p:nvSpPr>
        <p:spPr>
          <a:xfrm>
            <a:off x="266700" y="1384300"/>
            <a:ext cx="8801100" cy="7239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鋰電池為眾多二次電池中，被視為最具成長性之電池產品，其中日本、韓國與中國大陸現為</a:t>
            </a:r>
          </a:p>
          <a:p>
            <a:pPr>
              <a:lnSpc>
                <a:spcPts val="1900"/>
              </a:lnSpc>
              <a:tabLst>
                <a:tab pos="457200" algn="l"/>
              </a:tabLst>
            </a:pPr>
            <a:r>
              <a:rPr lang="en-US" altLang="zh-CN" sz="1598" dirty="0" smtClean="0">
                <a:solidFill>
                  <a:srgbClr val="000000"/>
                </a:solidFill>
                <a:latin typeface="Segoe UI" pitchFamily="18" charset="0"/>
                <a:cs typeface="Segoe UI" pitchFamily="18" charset="0"/>
              </a:rPr>
              <a:t>全球主要鋰電池技術與生產發展國家，三國間主要廠商彼此因產品同質與供過於求之故競爭激烈，</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其他國家如台灣、美歐等則發展不同產業供應鏈環節。</a:t>
            </a:r>
          </a:p>
        </p:txBody>
      </p:sp>
      <p:sp>
        <p:nvSpPr>
          <p:cNvPr id="6" name="TextBox 1"/>
          <p:cNvSpPr txBox="1"/>
          <p:nvPr/>
        </p:nvSpPr>
        <p:spPr>
          <a:xfrm>
            <a:off x="266700" y="2374900"/>
            <a:ext cx="8597900" cy="965200"/>
          </a:xfrm>
          <a:prstGeom prst="rect">
            <a:avLst/>
          </a:prstGeom>
          <a:noFill/>
        </p:spPr>
        <p:txBody>
          <a:bodyPr wrap="none" lIns="0" tIns="0" rIns="0" rtlCol="0">
            <a:spAutoFit/>
          </a:bodyPr>
          <a:lstStyle/>
          <a:p>
            <a:pPr>
              <a:lnSpc>
                <a:spcPts val="1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台灣鋰電池產業分為上游材料、電池製造、電池組裝三大部分。材料部分在正極材料、負極</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材料、導電劑、電解液、隔離膜與罐體與其他材料等均有廠商投入；電池製造部分，以鋰電池有</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較多數廠商投入，多以動力電池為主軸；但仍有少數廠商生產鎳氫電池。而電池模組組裝業者採</a:t>
            </a:r>
          </a:p>
          <a:p>
            <a:pPr>
              <a:lnSpc>
                <a:spcPts val="1900"/>
              </a:lnSpc>
              <a:tabLst>
                <a:tab pos="393700" algn="l"/>
              </a:tabLst>
            </a:pPr>
            <a:r>
              <a:rPr lang="en-US" altLang="zh-CN" sz="1596" dirty="0" smtClean="0">
                <a:solidFill>
                  <a:srgbClr val="000000"/>
                </a:solidFill>
                <a:latin typeface="Segoe UI" pitchFamily="18" charset="0"/>
                <a:cs typeface="Segoe UI" pitchFamily="18" charset="0"/>
              </a:rPr>
              <a:t>購國際領導廠商電池芯進行後端組裝，在出貨規模與全球市占率上具備國際領先地位。</a:t>
            </a:r>
          </a:p>
        </p:txBody>
      </p:sp>
      <p:sp>
        <p:nvSpPr>
          <p:cNvPr id="7" name="TextBox 1"/>
          <p:cNvSpPr txBox="1"/>
          <p:nvPr/>
        </p:nvSpPr>
        <p:spPr>
          <a:xfrm>
            <a:off x="266700" y="3594100"/>
            <a:ext cx="8597900" cy="12065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在鋰電池材料方面，眾多廠商具備磷酸鋰鐵正極材料國際出貨經驗；其他則投入三元系正極</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材料開發。中碳與榮炭在負極材料、台塑化在鋰電池電解液與鹽類、隔離膜則為高銀、前瞻能源</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科技；電池製造上除少數投入鎳氫電池生產外，其他廠商多朝向動力電池與磷酸鋰鐵電池發展，</a:t>
            </a:r>
          </a:p>
          <a:p>
            <a:pPr>
              <a:lnSpc>
                <a:spcPts val="1900"/>
              </a:lnSpc>
              <a:tabLst>
                <a:tab pos="457200" algn="l"/>
              </a:tabLst>
            </a:pPr>
            <a:r>
              <a:rPr lang="en-US" altLang="zh-CN" sz="1598" dirty="0" smtClean="0">
                <a:solidFill>
                  <a:srgbClr val="000000"/>
                </a:solidFill>
                <a:latin typeface="Segoe UI" pitchFamily="18" charset="0"/>
                <a:cs typeface="Segoe UI" pitchFamily="18" charset="0"/>
              </a:rPr>
              <a:t>仍處於萌芽佈局初期。電池模組組裝上，新普、順達、加百裕、新盛力與西勝為國際電池模組主</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要供應廠商。</a:t>
            </a:r>
          </a:p>
        </p:txBody>
      </p:sp>
      <p:sp>
        <p:nvSpPr>
          <p:cNvPr id="8" name="TextBox 1"/>
          <p:cNvSpPr txBox="1"/>
          <p:nvPr/>
        </p:nvSpPr>
        <p:spPr>
          <a:xfrm>
            <a:off x="266700" y="5054600"/>
            <a:ext cx="8597900" cy="965200"/>
          </a:xfrm>
          <a:prstGeom prst="rect">
            <a:avLst/>
          </a:prstGeom>
          <a:noFill/>
        </p:spPr>
        <p:txBody>
          <a:bodyPr wrap="none" lIns="0" tIns="0" rIns="0" rtlCol="0">
            <a:spAutoFit/>
          </a:bodyPr>
          <a:lstStyle/>
          <a:p>
            <a:pPr>
              <a:lnSpc>
                <a:spcPts val="1800"/>
              </a:lnSpc>
              <a:tabLst>
                <a:tab pos="457200" algn="l"/>
              </a:tabLst>
            </a:pPr>
            <a:r>
              <a:rPr lang="en-US" altLang="zh-CN" dirty="0" smtClean="0"/>
              <a:t>	</a:t>
            </a:r>
            <a:r>
              <a:rPr lang="en-US" altLang="zh-CN" sz="1596" dirty="0" smtClean="0">
                <a:solidFill>
                  <a:srgbClr val="000000"/>
                </a:solidFill>
                <a:latin typeface="Segoe UI" pitchFamily="18" charset="0"/>
                <a:cs typeface="Segoe UI" pitchFamily="18" charset="0"/>
              </a:rPr>
              <a:t>在產業未來發展上，台灣鋰電池模組組裝業務上已經在筆記型電腦、平板電腦市場做為產業</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領導廠商，未來在薄型化、軟包裝鋰電池上將持續投入研發。至於在電池芯廠商重點佈局之動力</a:t>
            </a:r>
          </a:p>
          <a:p>
            <a:pPr>
              <a:lnSpc>
                <a:spcPts val="1900"/>
              </a:lnSpc>
              <a:tabLst>
                <a:tab pos="457200" algn="l"/>
              </a:tabLst>
            </a:pPr>
            <a:r>
              <a:rPr lang="en-US" altLang="zh-CN" sz="1598" dirty="0" smtClean="0">
                <a:solidFill>
                  <a:srgbClr val="000000"/>
                </a:solidFill>
                <a:latin typeface="Segoe UI" pitchFamily="18" charset="0"/>
                <a:cs typeface="Segoe UI" pitchFamily="18" charset="0"/>
              </a:rPr>
              <a:t>電池領域，仍處於萌芽期間，尚需較長時間觀察與研發，因此近年也逐漸轉向其他市場如儲能應</a:t>
            </a:r>
          </a:p>
          <a:p>
            <a:pPr>
              <a:lnSpc>
                <a:spcPts val="1900"/>
              </a:lnSpc>
              <a:tabLst>
                <a:tab pos="457200" algn="l"/>
              </a:tabLst>
            </a:pPr>
            <a:r>
              <a:rPr lang="en-US" altLang="zh-CN" sz="1596" dirty="0" smtClean="0">
                <a:solidFill>
                  <a:srgbClr val="000000"/>
                </a:solidFill>
                <a:latin typeface="Segoe UI" pitchFamily="18" charset="0"/>
                <a:cs typeface="Segoe UI" pitchFamily="18" charset="0"/>
              </a:rPr>
              <a:t>用、電動工具機等投入以增加下游出海口之多樣性。</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660400" y="1308100"/>
            <a:ext cx="7962900" cy="45593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7874000" y="5918200"/>
            <a:ext cx="952500" cy="939800"/>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6209264"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 </a:t>
            </a:r>
            <a:r>
              <a:rPr lang="en-US" altLang="zh-CN" sz="3602" b="1" dirty="0" smtClean="0">
                <a:solidFill>
                  <a:srgbClr val="5D94BA"/>
                </a:solidFill>
                <a:latin typeface="Times New Roman" pitchFamily="18" charset="0"/>
                <a:cs typeface="Times New Roman" pitchFamily="18" charset="0"/>
              </a:rPr>
              <a:t>(5/8)-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Smart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TV</a:t>
            </a:r>
            <a:endParaRPr lang="en-US" altLang="zh-CN" sz="3602" b="1" dirty="0" smtClean="0">
              <a:solidFill>
                <a:srgbClr val="5D94BA"/>
              </a:solidFill>
              <a:latin typeface="Segoe UI" pitchFamily="18" charset="0"/>
              <a:cs typeface="Segoe UI" pitchFamily="18" charset="0"/>
            </a:endParaRPr>
          </a:p>
        </p:txBody>
      </p:sp>
      <p:sp>
        <p:nvSpPr>
          <p:cNvPr id="6"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23</a:t>
            </a:r>
          </a:p>
        </p:txBody>
      </p:sp>
      <p:sp>
        <p:nvSpPr>
          <p:cNvPr id="7" name="TextBox 1"/>
          <p:cNvSpPr txBox="1"/>
          <p:nvPr/>
        </p:nvSpPr>
        <p:spPr>
          <a:xfrm>
            <a:off x="5765800" y="4406900"/>
            <a:ext cx="2616200" cy="5969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韓國：三星、樂金</a:t>
            </a:r>
          </a:p>
          <a:p>
            <a:pPr>
              <a:lnSpc>
                <a:spcPts val="1100"/>
              </a:lnSpc>
              <a:tabLst/>
            </a:pPr>
            <a:r>
              <a:rPr lang="en-US" altLang="zh-CN" sz="996" dirty="0" smtClean="0">
                <a:solidFill>
                  <a:srgbClr val="000000"/>
                </a:solidFill>
                <a:latin typeface="Segoe UI" pitchFamily="18" charset="0"/>
                <a:cs typeface="Segoe UI" pitchFamily="18" charset="0"/>
              </a:rPr>
              <a:t>日本：索尼、東芝、夏普、松下</a:t>
            </a:r>
          </a:p>
          <a:p>
            <a:pPr>
              <a:lnSpc>
                <a:spcPts val="1200"/>
              </a:lnSpc>
              <a:tabLst/>
            </a:pPr>
            <a:r>
              <a:rPr lang="en-US" altLang="zh-CN" sz="996" dirty="0" smtClean="0">
                <a:solidFill>
                  <a:srgbClr val="000000"/>
                </a:solidFill>
                <a:latin typeface="Segoe UI" pitchFamily="18" charset="0"/>
                <a:cs typeface="Segoe UI" pitchFamily="18" charset="0"/>
              </a:rPr>
              <a:t>中國大陸：TCL、海信、海爾、創維、康佳、長</a:t>
            </a:r>
          </a:p>
          <a:p>
            <a:pPr>
              <a:lnSpc>
                <a:spcPts val="1200"/>
              </a:lnSpc>
              <a:tabLst/>
            </a:pPr>
            <a:r>
              <a:rPr lang="en-US" altLang="zh-CN" sz="998" dirty="0" smtClean="0">
                <a:solidFill>
                  <a:srgbClr val="000000"/>
                </a:solidFill>
                <a:latin typeface="Segoe UI" pitchFamily="18" charset="0"/>
                <a:cs typeface="Segoe UI" pitchFamily="18" charset="0"/>
              </a:rPr>
              <a:t>虹</a:t>
            </a:r>
          </a:p>
        </p:txBody>
      </p:sp>
      <p:sp>
        <p:nvSpPr>
          <p:cNvPr id="8" name="TextBox 1"/>
          <p:cNvSpPr txBox="1"/>
          <p:nvPr/>
        </p:nvSpPr>
        <p:spPr>
          <a:xfrm>
            <a:off x="3009900" y="4394200"/>
            <a:ext cx="1130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台灣：明碁、奇美、</a:t>
            </a:r>
          </a:p>
          <a:p>
            <a:pPr>
              <a:lnSpc>
                <a:spcPts val="1100"/>
              </a:lnSpc>
              <a:tabLst/>
            </a:pPr>
            <a:r>
              <a:rPr lang="en-US" altLang="zh-CN" sz="996" dirty="0" smtClean="0">
                <a:solidFill>
                  <a:srgbClr val="000000"/>
                </a:solidFill>
                <a:latin typeface="Segoe UI" pitchFamily="18" charset="0"/>
                <a:cs typeface="Segoe UI" pitchFamily="18" charset="0"/>
              </a:rPr>
              <a:t>東元、瑞軒、大同、</a:t>
            </a:r>
          </a:p>
          <a:p>
            <a:pPr>
              <a:lnSpc>
                <a:spcPts val="1100"/>
              </a:lnSpc>
              <a:tabLst/>
            </a:pPr>
            <a:r>
              <a:rPr lang="en-US" altLang="zh-CN" sz="996" dirty="0" smtClean="0">
                <a:solidFill>
                  <a:srgbClr val="000000"/>
                </a:solidFill>
                <a:latin typeface="Segoe UI" pitchFamily="18" charset="0"/>
                <a:cs typeface="Segoe UI" pitchFamily="18" charset="0"/>
              </a:rPr>
              <a:t>禾聯碩、聲寶</a:t>
            </a:r>
          </a:p>
        </p:txBody>
      </p:sp>
      <p:sp>
        <p:nvSpPr>
          <p:cNvPr id="9" name="TextBox 1"/>
          <p:cNvSpPr txBox="1"/>
          <p:nvPr/>
        </p:nvSpPr>
        <p:spPr>
          <a:xfrm>
            <a:off x="5765800" y="3454400"/>
            <a:ext cx="749300" cy="5969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鴻海、冠捷、</a:t>
            </a:r>
          </a:p>
          <a:p>
            <a:pPr>
              <a:lnSpc>
                <a:spcPts val="1100"/>
              </a:lnSpc>
              <a:tabLst/>
            </a:pPr>
            <a:r>
              <a:rPr lang="en-US" altLang="zh-CN" sz="996" dirty="0" smtClean="0">
                <a:solidFill>
                  <a:srgbClr val="000000"/>
                </a:solidFill>
                <a:latin typeface="Segoe UI" pitchFamily="18" charset="0"/>
                <a:cs typeface="Segoe UI" pitchFamily="18" charset="0"/>
              </a:rPr>
              <a:t>緯創、仁寶</a:t>
            </a:r>
          </a:p>
          <a:p>
            <a:pPr>
              <a:lnSpc>
                <a:spcPts val="1200"/>
              </a:lnSpc>
              <a:tabLst/>
            </a:pPr>
            <a:r>
              <a:rPr lang="en-US" altLang="zh-CN" sz="998" dirty="0" smtClean="0">
                <a:solidFill>
                  <a:srgbClr val="000000"/>
                </a:solidFill>
                <a:latin typeface="Segoe UI" pitchFamily="18" charset="0"/>
                <a:cs typeface="Segoe UI" pitchFamily="18" charset="0"/>
              </a:rPr>
              <a:t>永碩、瑞軒、</a:t>
            </a:r>
          </a:p>
          <a:p>
            <a:pPr>
              <a:lnSpc>
                <a:spcPts val="1200"/>
              </a:lnSpc>
              <a:tabLst/>
            </a:pPr>
            <a:r>
              <a:rPr lang="en-US" altLang="zh-CN" sz="996" dirty="0" smtClean="0">
                <a:solidFill>
                  <a:srgbClr val="000000"/>
                </a:solidFill>
                <a:latin typeface="Segoe UI" pitchFamily="18" charset="0"/>
                <a:cs typeface="Segoe UI" pitchFamily="18" charset="0"/>
              </a:rPr>
              <a:t>景智</a:t>
            </a:r>
          </a:p>
        </p:txBody>
      </p:sp>
      <p:sp>
        <p:nvSpPr>
          <p:cNvPr id="10" name="TextBox 1"/>
          <p:cNvSpPr txBox="1"/>
          <p:nvPr/>
        </p:nvSpPr>
        <p:spPr>
          <a:xfrm>
            <a:off x="4445000" y="2425700"/>
            <a:ext cx="1130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致伸、群光、光寶、</a:t>
            </a:r>
          </a:p>
          <a:p>
            <a:pPr>
              <a:lnSpc>
                <a:spcPts val="1100"/>
              </a:lnSpc>
              <a:tabLst/>
            </a:pPr>
            <a:r>
              <a:rPr lang="en-US" altLang="zh-CN" sz="996" dirty="0" smtClean="0">
                <a:solidFill>
                  <a:srgbClr val="000000"/>
                </a:solidFill>
                <a:latin typeface="Segoe UI" pitchFamily="18" charset="0"/>
                <a:cs typeface="Segoe UI" pitchFamily="18" charset="0"/>
              </a:rPr>
              <a:t>京宏科技等</a:t>
            </a:r>
          </a:p>
        </p:txBody>
      </p:sp>
      <p:sp>
        <p:nvSpPr>
          <p:cNvPr id="11" name="TextBox 1"/>
          <p:cNvSpPr txBox="1"/>
          <p:nvPr/>
        </p:nvSpPr>
        <p:spPr>
          <a:xfrm>
            <a:off x="5803900" y="2425700"/>
            <a:ext cx="10160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晨星/聯發科、凌</a:t>
            </a:r>
          </a:p>
          <a:p>
            <a:pPr>
              <a:lnSpc>
                <a:spcPts val="1200"/>
              </a:lnSpc>
              <a:tabLst/>
            </a:pPr>
            <a:r>
              <a:rPr lang="en-US" altLang="zh-CN" sz="996" dirty="0" smtClean="0">
                <a:solidFill>
                  <a:srgbClr val="000000"/>
                </a:solidFill>
                <a:latin typeface="Segoe UI" pitchFamily="18" charset="0"/>
                <a:cs typeface="Segoe UI" pitchFamily="18" charset="0"/>
              </a:rPr>
              <a:t>陽/矽統(傳芯科技)</a:t>
            </a:r>
          </a:p>
        </p:txBody>
      </p:sp>
      <p:sp>
        <p:nvSpPr>
          <p:cNvPr id="12" name="TextBox 1"/>
          <p:cNvSpPr txBox="1"/>
          <p:nvPr/>
        </p:nvSpPr>
        <p:spPr>
          <a:xfrm>
            <a:off x="3429000" y="2425700"/>
            <a:ext cx="749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友達、群創、</a:t>
            </a:r>
          </a:p>
          <a:p>
            <a:pPr>
              <a:lnSpc>
                <a:spcPts val="1100"/>
              </a:lnSpc>
              <a:tabLst/>
            </a:pPr>
            <a:r>
              <a:rPr lang="en-US" altLang="zh-CN" sz="996" dirty="0" smtClean="0">
                <a:solidFill>
                  <a:srgbClr val="000000"/>
                </a:solidFill>
                <a:latin typeface="Segoe UI" pitchFamily="18" charset="0"/>
                <a:cs typeface="Segoe UI" pitchFamily="18" charset="0"/>
              </a:rPr>
              <a:t>華映、瀚宇彩</a:t>
            </a:r>
          </a:p>
        </p:txBody>
      </p:sp>
      <p:sp>
        <p:nvSpPr>
          <p:cNvPr id="13" name="TextBox 1"/>
          <p:cNvSpPr txBox="1"/>
          <p:nvPr/>
        </p:nvSpPr>
        <p:spPr>
          <a:xfrm>
            <a:off x="3429000" y="2717800"/>
            <a:ext cx="114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晶</a:t>
            </a:r>
          </a:p>
        </p:txBody>
      </p:sp>
      <p:sp>
        <p:nvSpPr>
          <p:cNvPr id="14" name="TextBox 1"/>
          <p:cNvSpPr txBox="1"/>
          <p:nvPr/>
        </p:nvSpPr>
        <p:spPr>
          <a:xfrm>
            <a:off x="2070100" y="2425700"/>
            <a:ext cx="1130300" cy="2921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建漢、智易、明泰、</a:t>
            </a:r>
          </a:p>
          <a:p>
            <a:pPr>
              <a:lnSpc>
                <a:spcPts val="1100"/>
              </a:lnSpc>
              <a:tabLst/>
            </a:pPr>
            <a:r>
              <a:rPr lang="en-US" altLang="zh-CN" sz="996" dirty="0" smtClean="0">
                <a:solidFill>
                  <a:srgbClr val="000000"/>
                </a:solidFill>
                <a:latin typeface="Segoe UI" pitchFamily="18" charset="0"/>
                <a:cs typeface="Segoe UI" pitchFamily="18" charset="0"/>
              </a:rPr>
              <a:t>訊舟、正文、啟碁、</a:t>
            </a:r>
          </a:p>
        </p:txBody>
      </p:sp>
      <p:sp>
        <p:nvSpPr>
          <p:cNvPr id="15" name="TextBox 1"/>
          <p:cNvSpPr txBox="1"/>
          <p:nvPr/>
        </p:nvSpPr>
        <p:spPr>
          <a:xfrm>
            <a:off x="2070100" y="27178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兆赫</a:t>
            </a:r>
          </a:p>
        </p:txBody>
      </p:sp>
      <p:sp>
        <p:nvSpPr>
          <p:cNvPr id="16" name="TextBox 1"/>
          <p:cNvSpPr txBox="1"/>
          <p:nvPr/>
        </p:nvSpPr>
        <p:spPr>
          <a:xfrm>
            <a:off x="7086600" y="2374900"/>
            <a:ext cx="1397000" cy="342900"/>
          </a:xfrm>
          <a:prstGeom prst="rect">
            <a:avLst/>
          </a:prstGeom>
          <a:noFill/>
        </p:spPr>
        <p:txBody>
          <a:bodyPr wrap="none" lIns="0" tIns="0" rIns="0" rtlCol="0">
            <a:spAutoFit/>
          </a:bodyPr>
          <a:lstStyle/>
          <a:p>
            <a:pPr>
              <a:lnSpc>
                <a:spcPts val="1600"/>
              </a:lnSpc>
              <a:tabLst/>
            </a:pPr>
            <a:r>
              <a:rPr lang="en-US" altLang="zh-CN" sz="996" dirty="0" smtClean="0">
                <a:solidFill>
                  <a:srgbClr val="000000"/>
                </a:solidFill>
                <a:latin typeface="Segoe UI" pitchFamily="18" charset="0"/>
                <a:cs typeface="Segoe UI" pitchFamily="18" charset="0"/>
              </a:rPr>
              <a:t>大立光、群光、</a:t>
            </a:r>
            <a:r>
              <a:rPr lang="en-US" altLang="zh-CN" sz="1403" b="1" dirty="0" smtClean="0">
                <a:solidFill>
                  <a:srgbClr val="000000"/>
                </a:solidFill>
                <a:latin typeface="Segoe UI" pitchFamily="18" charset="0"/>
                <a:cs typeface="Segoe UI" pitchFamily="18" charset="0"/>
              </a:rPr>
              <a:t>零組件</a:t>
            </a:r>
          </a:p>
          <a:p>
            <a:pPr>
              <a:lnSpc>
                <a:spcPts val="1000"/>
              </a:lnSpc>
              <a:tabLst/>
            </a:pPr>
            <a:r>
              <a:rPr lang="en-US" altLang="zh-CN" sz="996" dirty="0" smtClean="0">
                <a:solidFill>
                  <a:srgbClr val="000000"/>
                </a:solidFill>
                <a:latin typeface="Segoe UI" pitchFamily="18" charset="0"/>
                <a:cs typeface="Segoe UI" pitchFamily="18" charset="0"/>
              </a:rPr>
              <a:t>新鉅科、致伸</a:t>
            </a:r>
          </a:p>
        </p:txBody>
      </p:sp>
      <p:sp>
        <p:nvSpPr>
          <p:cNvPr id="17" name="TextBox 1"/>
          <p:cNvSpPr txBox="1"/>
          <p:nvPr/>
        </p:nvSpPr>
        <p:spPr>
          <a:xfrm>
            <a:off x="8128000" y="1409700"/>
            <a:ext cx="355600" cy="203200"/>
          </a:xfrm>
          <a:prstGeom prst="rect">
            <a:avLst/>
          </a:prstGeom>
          <a:noFill/>
        </p:spPr>
        <p:txBody>
          <a:bodyPr wrap="none" lIns="0" tIns="0" rIns="0" rtlCol="0">
            <a:spAutoFit/>
          </a:bodyPr>
          <a:lstStyle/>
          <a:p>
            <a:pPr>
              <a:lnSpc>
                <a:spcPts val="1600"/>
              </a:lnSpc>
              <a:tabLst/>
            </a:pPr>
            <a:r>
              <a:rPr lang="en-US" altLang="zh-CN" sz="1403" b="1" dirty="0" smtClean="0">
                <a:solidFill>
                  <a:srgbClr val="000000"/>
                </a:solidFill>
                <a:latin typeface="Segoe UI" pitchFamily="18" charset="0"/>
                <a:cs typeface="Segoe UI" pitchFamily="18" charset="0"/>
              </a:rPr>
              <a:t>內容</a:t>
            </a:r>
          </a:p>
        </p:txBody>
      </p:sp>
      <p:sp>
        <p:nvSpPr>
          <p:cNvPr id="18" name="TextBox 1"/>
          <p:cNvSpPr txBox="1"/>
          <p:nvPr/>
        </p:nvSpPr>
        <p:spPr>
          <a:xfrm>
            <a:off x="2171700" y="1447800"/>
            <a:ext cx="1154162" cy="571951"/>
          </a:xfrm>
          <a:prstGeom prst="rect">
            <a:avLst/>
          </a:prstGeom>
          <a:noFill/>
        </p:spPr>
        <p:txBody>
          <a:bodyPr wrap="none" lIns="0" tIns="0" rIns="0" rtlCol="0">
            <a:spAutoFit/>
          </a:bodyPr>
          <a:lstStyle/>
          <a:p>
            <a:pPr>
              <a:lnSpc>
                <a:spcPts val="1100"/>
              </a:lnSpc>
              <a:tabLst>
                <a:tab pos="139700" algn="l"/>
              </a:tabLst>
            </a:pPr>
            <a:r>
              <a:rPr lang="en-US" altLang="zh-CN" sz="996" dirty="0" smtClean="0">
                <a:solidFill>
                  <a:srgbClr val="000000"/>
                </a:solidFill>
                <a:latin typeface="Segoe UI" pitchFamily="18" charset="0"/>
                <a:cs typeface="Segoe UI" pitchFamily="18" charset="0"/>
              </a:rPr>
              <a:t>中華電信、</a:t>
            </a:r>
          </a:p>
          <a:p>
            <a:pPr>
              <a:lnSpc>
                <a:spcPts val="1100"/>
              </a:lnSpc>
              <a:tabLst>
                <a:tab pos="139700" algn="l"/>
              </a:tabLst>
            </a:pPr>
            <a:r>
              <a:rPr lang="en-US" altLang="zh-CN" sz="996" dirty="0" smtClean="0">
                <a:solidFill>
                  <a:srgbClr val="000000"/>
                </a:solidFill>
                <a:latin typeface="Segoe UI" pitchFamily="18" charset="0"/>
                <a:cs typeface="Segoe UI" pitchFamily="18" charset="0"/>
              </a:rPr>
              <a:t>台灣大哥大、遠傳等</a:t>
            </a:r>
          </a:p>
          <a:p>
            <a:pPr>
              <a:lnSpc>
                <a:spcPts val="1900"/>
              </a:lnSpc>
              <a:tabLst>
                <a:tab pos="139700" algn="l"/>
              </a:tabLst>
            </a:pPr>
            <a:r>
              <a:rPr lang="en-US" altLang="zh-CN" dirty="0" smtClean="0"/>
              <a:t>	</a:t>
            </a:r>
            <a:r>
              <a:rPr lang="en-US" altLang="zh-CN" sz="1296" dirty="0" smtClean="0">
                <a:solidFill>
                  <a:srgbClr val="000000"/>
                </a:solidFill>
                <a:latin typeface="Segoe UI" pitchFamily="18" charset="0"/>
                <a:cs typeface="Segoe UI" pitchFamily="18" charset="0"/>
              </a:rPr>
              <a:t>Telecomm.</a:t>
            </a:r>
          </a:p>
        </p:txBody>
      </p:sp>
      <p:sp>
        <p:nvSpPr>
          <p:cNvPr id="19" name="TextBox 1"/>
          <p:cNvSpPr txBox="1"/>
          <p:nvPr/>
        </p:nvSpPr>
        <p:spPr>
          <a:xfrm>
            <a:off x="3949700" y="1447800"/>
            <a:ext cx="806759" cy="571951"/>
          </a:xfrm>
          <a:prstGeom prst="rect">
            <a:avLst/>
          </a:prstGeom>
          <a:noFill/>
        </p:spPr>
        <p:txBody>
          <a:bodyPr wrap="none" lIns="0" tIns="0" rIns="0" rtlCol="0">
            <a:spAutoFit/>
          </a:bodyPr>
          <a:lstStyle/>
          <a:p>
            <a:pPr>
              <a:lnSpc>
                <a:spcPts val="1100"/>
              </a:lnSpc>
              <a:tabLst>
                <a:tab pos="88900" algn="l"/>
              </a:tabLst>
            </a:pPr>
            <a:r>
              <a:rPr lang="en-US" altLang="zh-CN" sz="996" dirty="0" smtClean="0">
                <a:solidFill>
                  <a:srgbClr val="000000"/>
                </a:solidFill>
                <a:latin typeface="Segoe UI" pitchFamily="18" charset="0"/>
                <a:cs typeface="Segoe UI" pitchFamily="18" charset="0"/>
              </a:rPr>
              <a:t>凱擘、</a:t>
            </a:r>
          </a:p>
          <a:p>
            <a:pPr>
              <a:lnSpc>
                <a:spcPts val="1100"/>
              </a:lnSpc>
              <a:tabLst>
                <a:tab pos="88900" algn="l"/>
              </a:tabLst>
            </a:pPr>
            <a:r>
              <a:rPr lang="en-US" altLang="zh-CN" sz="996" dirty="0" smtClean="0">
                <a:solidFill>
                  <a:srgbClr val="000000"/>
                </a:solidFill>
                <a:latin typeface="Segoe UI" pitchFamily="18" charset="0"/>
                <a:cs typeface="Segoe UI" pitchFamily="18" charset="0"/>
              </a:rPr>
              <a:t>中嘉等</a:t>
            </a:r>
          </a:p>
          <a:p>
            <a:pPr>
              <a:lnSpc>
                <a:spcPts val="1900"/>
              </a:lnSpc>
              <a:tabLst>
                <a:tab pos="88900" algn="l"/>
              </a:tabLst>
            </a:pPr>
            <a:r>
              <a:rPr lang="en-US" altLang="zh-CN" dirty="0" smtClean="0"/>
              <a:t>	</a:t>
            </a:r>
            <a:r>
              <a:rPr lang="en-US" altLang="zh-CN" sz="1296" dirty="0" smtClean="0">
                <a:solidFill>
                  <a:srgbClr val="000000"/>
                </a:solidFill>
                <a:latin typeface="Segoe UI" pitchFamily="18" charset="0"/>
                <a:cs typeface="Segoe UI" pitchFamily="18" charset="0"/>
              </a:rPr>
              <a:t>Broadcast</a:t>
            </a:r>
          </a:p>
        </p:txBody>
      </p:sp>
      <p:sp>
        <p:nvSpPr>
          <p:cNvPr id="20" name="TextBox 1"/>
          <p:cNvSpPr txBox="1"/>
          <p:nvPr/>
        </p:nvSpPr>
        <p:spPr>
          <a:xfrm>
            <a:off x="5295900" y="1447800"/>
            <a:ext cx="1404231" cy="571951"/>
          </a:xfrm>
          <a:prstGeom prst="rect">
            <a:avLst/>
          </a:prstGeom>
          <a:noFill/>
        </p:spPr>
        <p:txBody>
          <a:bodyPr wrap="none" lIns="0" tIns="0" rIns="0" rtlCol="0">
            <a:spAutoFit/>
          </a:bodyPr>
          <a:lstStyle/>
          <a:p>
            <a:pPr>
              <a:lnSpc>
                <a:spcPts val="1100"/>
              </a:lnSpc>
              <a:tabLst>
                <a:tab pos="165100" algn="l"/>
              </a:tabLst>
            </a:pPr>
            <a:r>
              <a:rPr lang="en-US" altLang="zh-CN" sz="996" dirty="0" smtClean="0">
                <a:solidFill>
                  <a:srgbClr val="000000"/>
                </a:solidFill>
                <a:latin typeface="Segoe UI" pitchFamily="18" charset="0"/>
                <a:cs typeface="Segoe UI" pitchFamily="18" charset="0"/>
              </a:rPr>
              <a:t>Hichannel(Hinet)、</a:t>
            </a:r>
          </a:p>
          <a:p>
            <a:pPr>
              <a:lnSpc>
                <a:spcPts val="1100"/>
              </a:lnSpc>
              <a:tabLst>
                <a:tab pos="165100" algn="l"/>
              </a:tabLst>
            </a:pPr>
            <a:r>
              <a:rPr lang="en-US" altLang="zh-CN" sz="996" dirty="0" smtClean="0">
                <a:solidFill>
                  <a:srgbClr val="000000"/>
                </a:solidFill>
                <a:latin typeface="Segoe UI" pitchFamily="18" charset="0"/>
                <a:cs typeface="Segoe UI" pitchFamily="18" charset="0"/>
              </a:rPr>
              <a:t>Zin</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TV、Cathplay、Li</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TV</a:t>
            </a:r>
          </a:p>
          <a:p>
            <a:pPr>
              <a:lnSpc>
                <a:spcPts val="1900"/>
              </a:lnSpc>
              <a:tabLst>
                <a:tab pos="165100" algn="l"/>
              </a:tabLst>
            </a:pPr>
            <a:r>
              <a:rPr lang="en-US" altLang="zh-CN" dirty="0" smtClean="0"/>
              <a:t>	</a:t>
            </a:r>
            <a:r>
              <a:rPr lang="en-US" altLang="zh-CN" sz="1296" dirty="0" smtClean="0">
                <a:solidFill>
                  <a:srgbClr val="000000"/>
                </a:solidFill>
                <a:latin typeface="Segoe UI" pitchFamily="18" charset="0"/>
                <a:cs typeface="Segoe UI" pitchFamily="18" charset="0"/>
              </a:rPr>
              <a:t>Platform</a:t>
            </a:r>
          </a:p>
        </p:txBody>
      </p:sp>
      <p:sp>
        <p:nvSpPr>
          <p:cNvPr id="21" name="TextBox 1"/>
          <p:cNvSpPr txBox="1"/>
          <p:nvPr/>
        </p:nvSpPr>
        <p:spPr>
          <a:xfrm>
            <a:off x="7048500" y="1587500"/>
            <a:ext cx="1353576" cy="443711"/>
          </a:xfrm>
          <a:prstGeom prst="rect">
            <a:avLst/>
          </a:prstGeom>
          <a:noFill/>
        </p:spPr>
        <p:txBody>
          <a:bodyPr wrap="none" lIns="0" tIns="0" rIns="0" rtlCol="0">
            <a:spAutoFit/>
          </a:bodyPr>
          <a:lstStyle/>
          <a:p>
            <a:pPr>
              <a:lnSpc>
                <a:spcPts val="1100"/>
              </a:lnSpc>
              <a:tabLst>
                <a:tab pos="254000" algn="l"/>
              </a:tabLst>
            </a:pPr>
            <a:r>
              <a:rPr lang="en-US" altLang="zh-CN" sz="998" dirty="0" smtClean="0">
                <a:solidFill>
                  <a:srgbClr val="000000"/>
                </a:solidFill>
                <a:latin typeface="Segoe UI" pitchFamily="18" charset="0"/>
                <a:cs typeface="Segoe UI" pitchFamily="18" charset="0"/>
              </a:rPr>
              <a:t>遊戲類、教育類等</a:t>
            </a:r>
          </a:p>
          <a:p>
            <a:pPr>
              <a:lnSpc>
                <a:spcPts val="2000"/>
              </a:lnSpc>
              <a:tabLst>
                <a:tab pos="254000" algn="l"/>
              </a:tabLst>
            </a:pPr>
            <a:r>
              <a:rPr lang="en-US" altLang="zh-CN" dirty="0" smtClean="0"/>
              <a:t>	</a:t>
            </a:r>
            <a:r>
              <a:rPr lang="en-US" altLang="zh-CN" sz="1296" dirty="0" smtClean="0">
                <a:solidFill>
                  <a:srgbClr val="000000"/>
                </a:solidFill>
                <a:latin typeface="Segoe UI" pitchFamily="18" charset="0"/>
                <a:cs typeface="Segoe UI" pitchFamily="18" charset="0"/>
              </a:rPr>
              <a:t>App Developer</a:t>
            </a:r>
          </a:p>
        </p:txBody>
      </p:sp>
      <p:sp>
        <p:nvSpPr>
          <p:cNvPr id="22" name="TextBox 1"/>
          <p:cNvSpPr txBox="1"/>
          <p:nvPr/>
        </p:nvSpPr>
        <p:spPr>
          <a:xfrm>
            <a:off x="2413000" y="2781300"/>
            <a:ext cx="969817" cy="238527"/>
          </a:xfrm>
          <a:prstGeom prst="rect">
            <a:avLst/>
          </a:prstGeom>
          <a:noFill/>
        </p:spPr>
        <p:txBody>
          <a:bodyPr wrap="none" lIns="0" tIns="0" rIns="0" rtlCol="0">
            <a:spAutoFit/>
          </a:bodyPr>
          <a:lstStyle/>
          <a:p>
            <a:pPr>
              <a:lnSpc>
                <a:spcPts val="1500"/>
              </a:lnSpc>
              <a:tabLst/>
            </a:pPr>
            <a:r>
              <a:rPr lang="en-US" altLang="zh-CN" sz="1296" dirty="0" err="1" smtClean="0">
                <a:solidFill>
                  <a:srgbClr val="000000"/>
                </a:solidFill>
                <a:latin typeface="Segoe UI" pitchFamily="18" charset="0"/>
                <a:cs typeface="Segoe UI" pitchFamily="18" charset="0"/>
              </a:rPr>
              <a:t>Wi</a:t>
            </a:r>
            <a:r>
              <a:rPr lang="en-US" altLang="zh-CN" sz="1296" dirty="0" smtClean="0">
                <a:latin typeface="Times New Roman" pitchFamily="18" charset="0"/>
                <a:cs typeface="Times New Roman" pitchFamily="18" charset="0"/>
              </a:rPr>
              <a:t> </a:t>
            </a:r>
            <a:r>
              <a:rPr lang="en-US" altLang="zh-CN" sz="1296" dirty="0" err="1" smtClean="0">
                <a:solidFill>
                  <a:srgbClr val="000000"/>
                </a:solidFill>
                <a:latin typeface="Segoe UI" pitchFamily="18" charset="0"/>
                <a:cs typeface="Segoe UI" pitchFamily="18" charset="0"/>
              </a:rPr>
              <a:t>Fi</a:t>
            </a:r>
            <a:r>
              <a:rPr lang="en-US" altLang="zh-CN" sz="1296" dirty="0" smtClean="0">
                <a:solidFill>
                  <a:srgbClr val="000000"/>
                </a:solidFill>
                <a:latin typeface="Segoe UI" pitchFamily="18" charset="0"/>
                <a:cs typeface="Segoe UI" pitchFamily="18" charset="0"/>
              </a:rPr>
              <a:t> Module</a:t>
            </a:r>
          </a:p>
        </p:txBody>
      </p:sp>
      <p:sp>
        <p:nvSpPr>
          <p:cNvPr id="23" name="TextBox 1"/>
          <p:cNvSpPr txBox="1"/>
          <p:nvPr/>
        </p:nvSpPr>
        <p:spPr>
          <a:xfrm>
            <a:off x="3695700" y="2781300"/>
            <a:ext cx="393762"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Panel</a:t>
            </a:r>
          </a:p>
        </p:txBody>
      </p:sp>
      <p:sp>
        <p:nvSpPr>
          <p:cNvPr id="24" name="TextBox 1"/>
          <p:cNvSpPr txBox="1"/>
          <p:nvPr/>
        </p:nvSpPr>
        <p:spPr>
          <a:xfrm>
            <a:off x="4584700" y="2781300"/>
            <a:ext cx="1042465" cy="43088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Smart Remote</a:t>
            </a:r>
          </a:p>
          <a:p>
            <a:pPr>
              <a:lnSpc>
                <a:spcPts val="1500"/>
              </a:lnSpc>
              <a:tabLst/>
            </a:pPr>
            <a:r>
              <a:rPr lang="en-US" altLang="zh-CN" sz="1296" dirty="0" smtClean="0">
                <a:solidFill>
                  <a:srgbClr val="000000"/>
                </a:solidFill>
                <a:latin typeface="Segoe UI" pitchFamily="18" charset="0"/>
                <a:cs typeface="Segoe UI" pitchFamily="18" charset="0"/>
              </a:rPr>
              <a:t>Control</a:t>
            </a:r>
          </a:p>
        </p:txBody>
      </p:sp>
      <p:sp>
        <p:nvSpPr>
          <p:cNvPr id="25" name="TextBox 1"/>
          <p:cNvSpPr txBox="1"/>
          <p:nvPr/>
        </p:nvSpPr>
        <p:spPr>
          <a:xfrm>
            <a:off x="5724128" y="2780928"/>
            <a:ext cx="1445589" cy="43088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Smart TV Controller</a:t>
            </a:r>
          </a:p>
          <a:p>
            <a:pPr>
              <a:lnSpc>
                <a:spcPts val="1500"/>
              </a:lnSpc>
              <a:tabLst/>
            </a:pPr>
            <a:r>
              <a:rPr lang="en-US" altLang="zh-CN" sz="1296" dirty="0" smtClean="0">
                <a:solidFill>
                  <a:srgbClr val="000000"/>
                </a:solidFill>
                <a:latin typeface="Segoe UI" pitchFamily="18" charset="0"/>
                <a:cs typeface="Segoe UI" pitchFamily="18" charset="0"/>
              </a:rPr>
              <a:t>IC</a:t>
            </a:r>
          </a:p>
        </p:txBody>
      </p:sp>
      <p:sp>
        <p:nvSpPr>
          <p:cNvPr id="26" name="TextBox 1"/>
          <p:cNvSpPr txBox="1"/>
          <p:nvPr/>
        </p:nvSpPr>
        <p:spPr>
          <a:xfrm>
            <a:off x="7480300" y="2781300"/>
            <a:ext cx="559449"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Camera</a:t>
            </a:r>
          </a:p>
        </p:txBody>
      </p:sp>
      <p:sp>
        <p:nvSpPr>
          <p:cNvPr id="27" name="TextBox 1"/>
          <p:cNvSpPr txBox="1"/>
          <p:nvPr/>
        </p:nvSpPr>
        <p:spPr>
          <a:xfrm>
            <a:off x="4318000" y="3606800"/>
            <a:ext cx="1193800" cy="190500"/>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TV</a:t>
            </a:r>
            <a:r>
              <a:rPr lang="en-US" altLang="zh-CN" sz="1296" dirty="0" smtClean="0">
                <a:latin typeface="Times New Roman" pitchFamily="18" charset="0"/>
                <a:cs typeface="Times New Roman" pitchFamily="18" charset="0"/>
              </a:rPr>
              <a:t> </a:t>
            </a:r>
            <a:r>
              <a:rPr lang="en-US" altLang="zh-CN" sz="1296" dirty="0" smtClean="0">
                <a:solidFill>
                  <a:srgbClr val="000000"/>
                </a:solidFill>
                <a:latin typeface="Segoe UI" pitchFamily="18" charset="0"/>
                <a:cs typeface="Segoe UI" pitchFamily="18" charset="0"/>
              </a:rPr>
              <a:t>ODM</a:t>
            </a:r>
            <a:r>
              <a:rPr lang="en-US" altLang="zh-CN" sz="1296" dirty="0" smtClean="0">
                <a:latin typeface="Times New Roman" pitchFamily="18" charset="0"/>
                <a:cs typeface="Times New Roman" pitchFamily="18" charset="0"/>
              </a:rPr>
              <a:t> </a:t>
            </a:r>
            <a:r>
              <a:rPr lang="en-US" altLang="zh-CN" sz="1296" dirty="0" smtClean="0">
                <a:solidFill>
                  <a:srgbClr val="000000"/>
                </a:solidFill>
                <a:latin typeface="Segoe UI" pitchFamily="18" charset="0"/>
                <a:cs typeface="Segoe UI" pitchFamily="18" charset="0"/>
              </a:rPr>
              <a:t>/</a:t>
            </a:r>
            <a:r>
              <a:rPr lang="en-US" altLang="zh-CN" sz="1296" dirty="0" smtClean="0">
                <a:latin typeface="Times New Roman" pitchFamily="18" charset="0"/>
                <a:cs typeface="Times New Roman" pitchFamily="18" charset="0"/>
              </a:rPr>
              <a:t> </a:t>
            </a:r>
            <a:r>
              <a:rPr lang="en-US" altLang="zh-CN" sz="1296" dirty="0" smtClean="0">
                <a:solidFill>
                  <a:srgbClr val="000000"/>
                </a:solidFill>
                <a:latin typeface="Segoe UI" pitchFamily="18" charset="0"/>
                <a:cs typeface="Segoe UI" pitchFamily="18" charset="0"/>
              </a:rPr>
              <a:t>OEM</a:t>
            </a:r>
          </a:p>
        </p:txBody>
      </p:sp>
      <p:sp>
        <p:nvSpPr>
          <p:cNvPr id="28" name="TextBox 1"/>
          <p:cNvSpPr txBox="1"/>
          <p:nvPr/>
        </p:nvSpPr>
        <p:spPr>
          <a:xfrm>
            <a:off x="4559300" y="4470400"/>
            <a:ext cx="698500" cy="190500"/>
          </a:xfrm>
          <a:prstGeom prst="rect">
            <a:avLst/>
          </a:prstGeom>
          <a:noFill/>
        </p:spPr>
        <p:txBody>
          <a:bodyPr wrap="none" lIns="0" tIns="0" rIns="0" rtlCol="0">
            <a:spAutoFit/>
          </a:bodyPr>
          <a:lstStyle/>
          <a:p>
            <a:pPr>
              <a:lnSpc>
                <a:spcPts val="1500"/>
              </a:lnSpc>
              <a:tabLst/>
            </a:pPr>
            <a:r>
              <a:rPr lang="en-US" altLang="zh-CN" sz="1298" dirty="0" smtClean="0">
                <a:solidFill>
                  <a:srgbClr val="000000"/>
                </a:solidFill>
                <a:latin typeface="Segoe UI" pitchFamily="18" charset="0"/>
                <a:cs typeface="Segoe UI" pitchFamily="18" charset="0"/>
              </a:rPr>
              <a:t>TV</a:t>
            </a:r>
            <a:r>
              <a:rPr lang="en-US" altLang="zh-CN" sz="1298" dirty="0" smtClean="0">
                <a:latin typeface="Times New Roman" pitchFamily="18" charset="0"/>
                <a:cs typeface="Times New Roman" pitchFamily="18" charset="0"/>
              </a:rPr>
              <a:t> </a:t>
            </a:r>
            <a:r>
              <a:rPr lang="en-US" altLang="zh-CN" sz="1298" dirty="0" smtClean="0">
                <a:solidFill>
                  <a:srgbClr val="000000"/>
                </a:solidFill>
                <a:latin typeface="Segoe UI" pitchFamily="18" charset="0"/>
                <a:cs typeface="Segoe UI" pitchFamily="18" charset="0"/>
              </a:rPr>
              <a:t>Brand</a:t>
            </a:r>
          </a:p>
        </p:txBody>
      </p:sp>
      <p:sp>
        <p:nvSpPr>
          <p:cNvPr id="29" name="TextBox 1"/>
          <p:cNvSpPr txBox="1"/>
          <p:nvPr/>
        </p:nvSpPr>
        <p:spPr>
          <a:xfrm>
            <a:off x="2540000" y="5346700"/>
            <a:ext cx="452047" cy="238527"/>
          </a:xfrm>
          <a:prstGeom prst="rect">
            <a:avLst/>
          </a:prstGeom>
          <a:noFill/>
        </p:spPr>
        <p:txBody>
          <a:bodyPr wrap="none" lIns="0" tIns="0" rIns="0" rtlCol="0">
            <a:spAutoFit/>
          </a:bodyPr>
          <a:lstStyle/>
          <a:p>
            <a:pPr>
              <a:lnSpc>
                <a:spcPts val="1500"/>
              </a:lnSpc>
              <a:tabLst/>
            </a:pPr>
            <a:r>
              <a:rPr lang="en-US" altLang="zh-CN" sz="1296" dirty="0" err="1" smtClean="0">
                <a:solidFill>
                  <a:srgbClr val="000000"/>
                </a:solidFill>
                <a:latin typeface="Segoe UI" pitchFamily="18" charset="0"/>
                <a:cs typeface="Segoe UI" pitchFamily="18" charset="0"/>
              </a:rPr>
              <a:t>Bluray</a:t>
            </a:r>
            <a:endParaRPr lang="en-US" altLang="zh-CN" sz="1296" dirty="0" smtClean="0">
              <a:solidFill>
                <a:srgbClr val="000000"/>
              </a:solidFill>
              <a:latin typeface="Segoe UI" pitchFamily="18" charset="0"/>
              <a:cs typeface="Segoe UI" pitchFamily="18" charset="0"/>
            </a:endParaRPr>
          </a:p>
        </p:txBody>
      </p:sp>
      <p:sp>
        <p:nvSpPr>
          <p:cNvPr id="30" name="TextBox 1"/>
          <p:cNvSpPr txBox="1"/>
          <p:nvPr/>
        </p:nvSpPr>
        <p:spPr>
          <a:xfrm>
            <a:off x="4203700" y="5346700"/>
            <a:ext cx="504754"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TV Box</a:t>
            </a:r>
          </a:p>
        </p:txBody>
      </p:sp>
      <p:sp>
        <p:nvSpPr>
          <p:cNvPr id="31" name="TextBox 1"/>
          <p:cNvSpPr txBox="1"/>
          <p:nvPr/>
        </p:nvSpPr>
        <p:spPr>
          <a:xfrm>
            <a:off x="5364088" y="5373216"/>
            <a:ext cx="1062791" cy="238527"/>
          </a:xfrm>
          <a:prstGeom prst="rect">
            <a:avLst/>
          </a:prstGeom>
          <a:noFill/>
        </p:spPr>
        <p:txBody>
          <a:bodyPr wrap="none" lIns="0" tIns="0" rIns="0" rtlCol="0">
            <a:spAutoFit/>
          </a:bodyPr>
          <a:lstStyle/>
          <a:p>
            <a:pPr>
              <a:lnSpc>
                <a:spcPts val="1500"/>
              </a:lnSpc>
              <a:tabLst/>
            </a:pPr>
            <a:r>
              <a:rPr lang="en-US" altLang="zh-CN" sz="1298" dirty="0" smtClean="0">
                <a:solidFill>
                  <a:srgbClr val="000000"/>
                </a:solidFill>
                <a:latin typeface="Segoe UI" pitchFamily="18" charset="0"/>
                <a:cs typeface="Segoe UI" pitchFamily="18" charset="0"/>
              </a:rPr>
              <a:t>Game Console</a:t>
            </a:r>
          </a:p>
        </p:txBody>
      </p:sp>
      <p:sp>
        <p:nvSpPr>
          <p:cNvPr id="1024" name="TextBox 1"/>
          <p:cNvSpPr txBox="1"/>
          <p:nvPr/>
        </p:nvSpPr>
        <p:spPr>
          <a:xfrm>
            <a:off x="6896100" y="5359400"/>
            <a:ext cx="491673" cy="238527"/>
          </a:xfrm>
          <a:prstGeom prst="rect">
            <a:avLst/>
          </a:prstGeom>
          <a:noFill/>
        </p:spPr>
        <p:txBody>
          <a:bodyPr wrap="none" lIns="0" tIns="0" rIns="0" rtlCol="0">
            <a:spAutoFit/>
          </a:bodyPr>
          <a:lstStyle/>
          <a:p>
            <a:pPr>
              <a:lnSpc>
                <a:spcPts val="1500"/>
              </a:lnSpc>
              <a:tabLst/>
            </a:pPr>
            <a:r>
              <a:rPr lang="en-US" altLang="zh-CN" sz="1296" dirty="0" smtClean="0">
                <a:solidFill>
                  <a:srgbClr val="000000"/>
                </a:solidFill>
                <a:latin typeface="Segoe UI" pitchFamily="18" charset="0"/>
                <a:cs typeface="Segoe UI" pitchFamily="18" charset="0"/>
              </a:rPr>
              <a:t>Others</a:t>
            </a:r>
          </a:p>
        </p:txBody>
      </p:sp>
      <p:sp>
        <p:nvSpPr>
          <p:cNvPr id="1025" name="TextBox 1"/>
          <p:cNvSpPr txBox="1"/>
          <p:nvPr/>
        </p:nvSpPr>
        <p:spPr>
          <a:xfrm>
            <a:off x="683568" y="1988840"/>
            <a:ext cx="1633524" cy="264175"/>
          </a:xfrm>
          <a:prstGeom prst="rect">
            <a:avLst/>
          </a:prstGeom>
          <a:noFill/>
        </p:spPr>
        <p:txBody>
          <a:bodyPr wrap="none" lIns="0" tIns="0" rIns="0" rtlCol="0">
            <a:spAutoFit/>
          </a:bodyPr>
          <a:lstStyle/>
          <a:p>
            <a:pPr>
              <a:lnSpc>
                <a:spcPts val="1700"/>
              </a:lnSpc>
              <a:tabLst/>
            </a:pPr>
            <a:r>
              <a:rPr lang="en-US" altLang="zh-CN" sz="1500" b="1" dirty="0" smtClean="0">
                <a:solidFill>
                  <a:srgbClr val="FFFFFF"/>
                </a:solidFill>
                <a:latin typeface="Segoe UI" pitchFamily="18" charset="0"/>
                <a:cs typeface="Segoe UI" pitchFamily="18" charset="0"/>
              </a:rPr>
              <a:t>Content Provider/</a:t>
            </a:r>
          </a:p>
        </p:txBody>
      </p:sp>
      <p:sp>
        <p:nvSpPr>
          <p:cNvPr id="1026" name="TextBox 1"/>
          <p:cNvSpPr txBox="1"/>
          <p:nvPr/>
        </p:nvSpPr>
        <p:spPr>
          <a:xfrm>
            <a:off x="683568" y="2204864"/>
            <a:ext cx="1885966" cy="264175"/>
          </a:xfrm>
          <a:prstGeom prst="rect">
            <a:avLst/>
          </a:prstGeom>
          <a:noFill/>
        </p:spPr>
        <p:txBody>
          <a:bodyPr wrap="none" lIns="0" tIns="0" rIns="0" rtlCol="0">
            <a:spAutoFit/>
          </a:bodyPr>
          <a:lstStyle/>
          <a:p>
            <a:pPr>
              <a:lnSpc>
                <a:spcPts val="1700"/>
              </a:lnSpc>
              <a:tabLst/>
            </a:pPr>
            <a:r>
              <a:rPr lang="en-US" altLang="zh-CN" sz="1500" b="1" dirty="0" smtClean="0">
                <a:solidFill>
                  <a:srgbClr val="FFFFFF"/>
                </a:solidFill>
                <a:latin typeface="Segoe UI" pitchFamily="18" charset="0"/>
                <a:cs typeface="Segoe UI" pitchFamily="18" charset="0"/>
              </a:rPr>
              <a:t>Component Provider</a:t>
            </a:r>
          </a:p>
        </p:txBody>
      </p:sp>
      <p:sp>
        <p:nvSpPr>
          <p:cNvPr id="1028" name="TextBox 1"/>
          <p:cNvSpPr txBox="1"/>
          <p:nvPr/>
        </p:nvSpPr>
        <p:spPr>
          <a:xfrm>
            <a:off x="683568" y="3573016"/>
            <a:ext cx="1130887" cy="270587"/>
          </a:xfrm>
          <a:prstGeom prst="rect">
            <a:avLst/>
          </a:prstGeom>
          <a:noFill/>
        </p:spPr>
        <p:txBody>
          <a:bodyPr wrap="none" lIns="0" tIns="0" rIns="0" rtlCol="0">
            <a:spAutoFit/>
          </a:bodyPr>
          <a:lstStyle/>
          <a:p>
            <a:pPr>
              <a:lnSpc>
                <a:spcPts val="1700"/>
              </a:lnSpc>
              <a:tabLst>
                <a:tab pos="190500" algn="l"/>
              </a:tabLst>
            </a:pPr>
            <a:r>
              <a:rPr lang="en-US" altLang="zh-CN" dirty="0" smtClean="0"/>
              <a:t>	</a:t>
            </a:r>
            <a:r>
              <a:rPr lang="en-US" altLang="zh-CN" sz="1500" b="1" dirty="0" smtClean="0">
                <a:solidFill>
                  <a:srgbClr val="485E88"/>
                </a:solidFill>
                <a:latin typeface="Segoe UI" pitchFamily="18" charset="0"/>
                <a:cs typeface="Segoe UI" pitchFamily="18" charset="0"/>
              </a:rPr>
              <a:t>TV Manuf.</a:t>
            </a:r>
          </a:p>
        </p:txBody>
      </p:sp>
      <p:sp>
        <p:nvSpPr>
          <p:cNvPr id="1029" name="TextBox 1"/>
          <p:cNvSpPr txBox="1"/>
          <p:nvPr/>
        </p:nvSpPr>
        <p:spPr>
          <a:xfrm>
            <a:off x="755576" y="4509120"/>
            <a:ext cx="1031436" cy="264175"/>
          </a:xfrm>
          <a:prstGeom prst="rect">
            <a:avLst/>
          </a:prstGeom>
          <a:noFill/>
        </p:spPr>
        <p:txBody>
          <a:bodyPr wrap="none" lIns="0" tIns="0" rIns="0" rtlCol="0">
            <a:spAutoFit/>
          </a:bodyPr>
          <a:lstStyle/>
          <a:p>
            <a:pPr>
              <a:lnSpc>
                <a:spcPts val="1700"/>
              </a:lnSpc>
              <a:tabLst>
                <a:tab pos="190500" algn="l"/>
              </a:tabLst>
            </a:pPr>
            <a:r>
              <a:rPr lang="en-US" altLang="zh-CN" dirty="0" smtClean="0"/>
              <a:t>	</a:t>
            </a:r>
            <a:r>
              <a:rPr lang="en-US" altLang="zh-CN" sz="1500" b="1" dirty="0" smtClean="0">
                <a:solidFill>
                  <a:srgbClr val="FFFFFF"/>
                </a:solidFill>
                <a:latin typeface="Segoe UI" pitchFamily="18" charset="0"/>
                <a:cs typeface="Segoe UI" pitchFamily="18" charset="0"/>
              </a:rPr>
              <a:t>Brand TV</a:t>
            </a:r>
          </a:p>
        </p:txBody>
      </p:sp>
      <p:sp>
        <p:nvSpPr>
          <p:cNvPr id="1030" name="TextBox 1"/>
          <p:cNvSpPr txBox="1"/>
          <p:nvPr/>
        </p:nvSpPr>
        <p:spPr>
          <a:xfrm>
            <a:off x="827584" y="5301208"/>
            <a:ext cx="923201" cy="264175"/>
          </a:xfrm>
          <a:prstGeom prst="rect">
            <a:avLst/>
          </a:prstGeom>
          <a:noFill/>
        </p:spPr>
        <p:txBody>
          <a:bodyPr wrap="none" lIns="0" tIns="0" rIns="0" rtlCol="0">
            <a:spAutoFit/>
          </a:bodyPr>
          <a:lstStyle/>
          <a:p>
            <a:pPr>
              <a:lnSpc>
                <a:spcPts val="1700"/>
              </a:lnSpc>
              <a:tabLst/>
            </a:pPr>
            <a:r>
              <a:rPr lang="en-US" altLang="zh-CN" sz="1500" b="1" dirty="0" smtClean="0">
                <a:solidFill>
                  <a:srgbClr val="485E88"/>
                </a:solidFill>
                <a:latin typeface="Segoe UI" pitchFamily="18" charset="0"/>
                <a:cs typeface="Segoe UI" pitchFamily="18" charset="0"/>
              </a:rPr>
              <a:t>Peripheral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67544" y="620688"/>
            <a:ext cx="8208912" cy="5616624"/>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59690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(5/8)-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Smart</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Times New Roman" pitchFamily="18" charset="0"/>
                <a:cs typeface="Times New Roman" pitchFamily="18" charset="0"/>
              </a:rPr>
              <a:t>TV</a:t>
            </a:r>
            <a:r>
              <a:rPr lang="en-US" altLang="zh-CN" sz="3602" b="1" dirty="0" smtClean="0">
                <a:solidFill>
                  <a:srgbClr val="5D94BA"/>
                </a:solidFill>
                <a:latin typeface="Segoe UI" pitchFamily="18" charset="0"/>
                <a:cs typeface="Segoe UI" pitchFamily="18" charset="0"/>
              </a:rPr>
              <a:t>產業</a:t>
            </a:r>
          </a:p>
        </p:txBody>
      </p:sp>
      <p:sp>
        <p:nvSpPr>
          <p:cNvPr id="5" name="TextBox 1"/>
          <p:cNvSpPr txBox="1"/>
          <p:nvPr/>
        </p:nvSpPr>
        <p:spPr>
          <a:xfrm>
            <a:off x="546100" y="1270000"/>
            <a:ext cx="8039100" cy="7366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年全球智慧電視</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市場佔總體平面電視達</a:t>
            </a:r>
            <a:r>
              <a:rPr lang="en-US" altLang="zh-CN" sz="1596" dirty="0" smtClean="0">
                <a:solidFill>
                  <a:srgbClr val="000000"/>
                </a:solidFill>
                <a:latin typeface="Times New Roman" pitchFamily="18" charset="0"/>
                <a:cs typeface="Times New Roman" pitchFamily="18" charset="0"/>
              </a:rPr>
              <a:t>23%</a:t>
            </a:r>
            <a:r>
              <a:rPr lang="en-US" altLang="zh-CN" sz="1596" dirty="0" smtClean="0">
                <a:solidFill>
                  <a:srgbClr val="000000"/>
                </a:solidFill>
                <a:latin typeface="Segoe UI" pitchFamily="18" charset="0"/>
                <a:cs typeface="Segoe UI" pitchFamily="18" charset="0"/>
              </a:rPr>
              <a:t>，達</a:t>
            </a:r>
            <a:r>
              <a:rPr lang="en-US" altLang="zh-CN" sz="1596" dirty="0" smtClean="0">
                <a:solidFill>
                  <a:srgbClr val="000000"/>
                </a:solidFill>
                <a:latin typeface="Times New Roman" pitchFamily="18" charset="0"/>
                <a:cs typeface="Times New Roman" pitchFamily="18" charset="0"/>
              </a:rPr>
              <a:t>5000</a:t>
            </a:r>
            <a:r>
              <a:rPr lang="en-US" altLang="zh-CN" sz="1596" dirty="0" smtClean="0">
                <a:solidFill>
                  <a:srgbClr val="000000"/>
                </a:solidFill>
                <a:latin typeface="Segoe UI" pitchFamily="18" charset="0"/>
                <a:cs typeface="Segoe UI" pitchFamily="18" charset="0"/>
              </a:rPr>
              <a:t>萬台。預估</a:t>
            </a:r>
          </a:p>
          <a:p>
            <a:pPr>
              <a:lnSpc>
                <a:spcPts val="1900"/>
              </a:lnSpc>
              <a:tabLst>
                <a:tab pos="444500" algn="l"/>
              </a:tabLst>
            </a:pP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年將達到</a:t>
            </a:r>
            <a:r>
              <a:rPr lang="en-US" altLang="zh-CN" sz="1596" dirty="0" smtClean="0">
                <a:solidFill>
                  <a:srgbClr val="000000"/>
                </a:solidFill>
                <a:latin typeface="Times New Roman" pitchFamily="18" charset="0"/>
                <a:cs typeface="Times New Roman" pitchFamily="18" charset="0"/>
              </a:rPr>
              <a:t>33.5%</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2014</a:t>
            </a:r>
            <a:r>
              <a:rPr lang="en-US" altLang="zh-CN" sz="1596" dirty="0" smtClean="0">
                <a:solidFill>
                  <a:srgbClr val="000000"/>
                </a:solidFill>
                <a:latin typeface="Segoe UI" pitchFamily="18" charset="0"/>
                <a:cs typeface="Segoe UI" pitchFamily="18" charset="0"/>
              </a:rPr>
              <a:t>年全球</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出貨量將首次突破</a:t>
            </a:r>
            <a:r>
              <a:rPr lang="en-US" altLang="zh-CN" sz="1596" dirty="0" smtClean="0">
                <a:solidFill>
                  <a:srgbClr val="000000"/>
                </a:solidFill>
                <a:latin typeface="Times New Roman" pitchFamily="18" charset="0"/>
                <a:cs typeface="Times New Roman" pitchFamily="18" charset="0"/>
              </a:rPr>
              <a:t>1</a:t>
            </a:r>
            <a:r>
              <a:rPr lang="en-US" altLang="zh-CN" sz="1596" dirty="0" smtClean="0">
                <a:solidFill>
                  <a:srgbClr val="000000"/>
                </a:solidFill>
                <a:latin typeface="Segoe UI" pitchFamily="18" charset="0"/>
                <a:cs typeface="Segoe UI" pitchFamily="18" charset="0"/>
              </a:rPr>
              <a:t>億台，</a:t>
            </a:r>
            <a:r>
              <a:rPr lang="en-US" altLang="zh-CN" sz="1596" dirty="0" smtClean="0">
                <a:solidFill>
                  <a:srgbClr val="000000"/>
                </a:solidFill>
                <a:latin typeface="Times New Roman" pitchFamily="18" charset="0"/>
                <a:cs typeface="Times New Roman" pitchFamily="18" charset="0"/>
              </a:rPr>
              <a:t>2015</a:t>
            </a:r>
            <a:r>
              <a:rPr lang="en-US" altLang="zh-CN" sz="1596" dirty="0" smtClean="0">
                <a:solidFill>
                  <a:srgbClr val="000000"/>
                </a:solidFill>
                <a:latin typeface="Segoe UI" pitchFamily="18" charset="0"/>
                <a:cs typeface="Segoe UI" pitchFamily="18" charset="0"/>
              </a:rPr>
              <a:t>年則將超越</a:t>
            </a:r>
          </a:p>
          <a:p>
            <a:pPr>
              <a:lnSpc>
                <a:spcPts val="1900"/>
              </a:lnSpc>
              <a:tabLst>
                <a:tab pos="444500" algn="l"/>
              </a:tabLst>
            </a:pPr>
            <a:r>
              <a:rPr lang="en-US" altLang="zh-CN" sz="1596" dirty="0" smtClean="0">
                <a:solidFill>
                  <a:srgbClr val="000000"/>
                </a:solidFill>
                <a:latin typeface="Times New Roman" pitchFamily="18" charset="0"/>
                <a:cs typeface="Times New Roman" pitchFamily="18" charset="0"/>
              </a:rPr>
              <a:t>50%</a:t>
            </a:r>
            <a:r>
              <a:rPr lang="en-US" altLang="zh-CN" sz="1596" dirty="0" smtClean="0">
                <a:solidFill>
                  <a:srgbClr val="000000"/>
                </a:solidFill>
                <a:latin typeface="Segoe UI" pitchFamily="18" charset="0"/>
                <a:cs typeface="Segoe UI" pitchFamily="18" charset="0"/>
              </a:rPr>
              <a:t>的滲透率，成為電視市場的主流產品，未來四年發展值得期待。</a:t>
            </a:r>
          </a:p>
        </p:txBody>
      </p:sp>
      <p:sp>
        <p:nvSpPr>
          <p:cNvPr id="6" name="TextBox 1"/>
          <p:cNvSpPr txBox="1"/>
          <p:nvPr/>
        </p:nvSpPr>
        <p:spPr>
          <a:xfrm>
            <a:off x="546100" y="2349500"/>
            <a:ext cx="8039100" cy="990600"/>
          </a:xfrm>
          <a:prstGeom prst="rect">
            <a:avLst/>
          </a:prstGeom>
          <a:noFill/>
        </p:spPr>
        <p:txBody>
          <a:bodyPr wrap="none" lIns="0" tIns="0" rIns="0" rtlCol="0">
            <a:spAutoFit/>
          </a:bodyPr>
          <a:lstStyle/>
          <a:p>
            <a:pPr>
              <a:lnSpc>
                <a:spcPts val="2000"/>
              </a:lnSpc>
              <a:tabLst>
                <a:tab pos="4699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於</a:t>
            </a:r>
            <a:r>
              <a:rPr lang="en-US" altLang="zh-CN" sz="1596" dirty="0" smtClean="0">
                <a:solidFill>
                  <a:srgbClr val="000000"/>
                </a:solidFill>
                <a:latin typeface="Times New Roman" pitchFamily="18" charset="0"/>
                <a:cs typeface="Times New Roman" pitchFamily="18" charset="0"/>
              </a:rPr>
              <a:t>2010</a:t>
            </a:r>
            <a:r>
              <a:rPr lang="en-US" altLang="zh-CN" sz="1596" dirty="0" smtClean="0">
                <a:solidFill>
                  <a:srgbClr val="000000"/>
                </a:solidFill>
                <a:latin typeface="Segoe UI" pitchFamily="18" charset="0"/>
                <a:cs typeface="Segoe UI" pitchFamily="18" charset="0"/>
              </a:rPr>
              <a:t>年下半年開始崛起，此類電視不但具備網路功能，又能夠在開放性</a:t>
            </a:r>
          </a:p>
          <a:p>
            <a:pPr>
              <a:lnSpc>
                <a:spcPts val="1900"/>
              </a:lnSpc>
              <a:tabLst>
                <a:tab pos="469900" algn="l"/>
              </a:tabLst>
            </a:pPr>
            <a:r>
              <a:rPr lang="en-US" altLang="zh-CN" sz="1596" dirty="0" smtClean="0">
                <a:solidFill>
                  <a:srgbClr val="000000"/>
                </a:solidFill>
                <a:latin typeface="Segoe UI" pitchFamily="18" charset="0"/>
                <a:cs typeface="Segoe UI" pitchFamily="18" charset="0"/>
              </a:rPr>
              <a:t>平台上從</a:t>
            </a:r>
            <a:r>
              <a:rPr lang="en-US" altLang="zh-CN" sz="1596" dirty="0" smtClean="0">
                <a:solidFill>
                  <a:srgbClr val="000000"/>
                </a:solidFill>
                <a:latin typeface="Times New Roman" pitchFamily="18" charset="0"/>
                <a:cs typeface="Times New Roman" pitchFamily="18" charset="0"/>
              </a:rPr>
              <a:t>App</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Store</a:t>
            </a:r>
            <a:r>
              <a:rPr lang="en-US" altLang="zh-CN" sz="1596" dirty="0" smtClean="0">
                <a:solidFill>
                  <a:srgbClr val="000000"/>
                </a:solidFill>
                <a:latin typeface="Segoe UI" pitchFamily="18" charset="0"/>
                <a:cs typeface="Segoe UI" pitchFamily="18" charset="0"/>
              </a:rPr>
              <a:t>下載應用程式。故產業結構由上游的內容業者、零組件業者，接續電視</a:t>
            </a:r>
          </a:p>
          <a:p>
            <a:pPr>
              <a:lnSpc>
                <a:spcPts val="1900"/>
              </a:lnSpc>
              <a:tabLst>
                <a:tab pos="469900" algn="l"/>
              </a:tabLst>
            </a:pPr>
            <a:r>
              <a:rPr lang="en-US" altLang="zh-CN" sz="1596" dirty="0" smtClean="0">
                <a:solidFill>
                  <a:srgbClr val="000000"/>
                </a:solidFill>
                <a:latin typeface="Segoe UI" pitchFamily="18" charset="0"/>
                <a:cs typeface="Segoe UI" pitchFamily="18" charset="0"/>
              </a:rPr>
              <a:t>製造、電視品牌業者，最後包含主要家用應用終端產品</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包含藍光光碟機、機上盒、</a:t>
            </a:r>
            <a:r>
              <a:rPr lang="en-US" altLang="zh-CN" sz="1596" dirty="0" smtClean="0">
                <a:solidFill>
                  <a:srgbClr val="000000"/>
                </a:solidFill>
                <a:latin typeface="Times New Roman" pitchFamily="18" charset="0"/>
                <a:cs typeface="Times New Roman" pitchFamily="18" charset="0"/>
              </a:rPr>
              <a:t>LCD</a:t>
            </a:r>
          </a:p>
          <a:p>
            <a:pPr>
              <a:lnSpc>
                <a:spcPts val="1900"/>
              </a:lnSpc>
              <a:tabLst>
                <a:tab pos="469900" algn="l"/>
              </a:tabLst>
            </a:pP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、遊戲機等</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a:t>
            </a:r>
          </a:p>
        </p:txBody>
      </p:sp>
      <p:sp>
        <p:nvSpPr>
          <p:cNvPr id="7" name="TextBox 1"/>
          <p:cNvSpPr txBox="1"/>
          <p:nvPr/>
        </p:nvSpPr>
        <p:spPr>
          <a:xfrm>
            <a:off x="546100" y="3670300"/>
            <a:ext cx="8039100" cy="12319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6" dirty="0" smtClean="0">
                <a:solidFill>
                  <a:srgbClr val="000000"/>
                </a:solidFill>
                <a:latin typeface="Segoe UI" pitchFamily="18" charset="0"/>
                <a:cs typeface="Segoe UI" pitchFamily="18" charset="0"/>
              </a:rPr>
              <a:t>我國是全球電視製造最主要的業者，</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a:t>
            </a:r>
            <a:r>
              <a:rPr lang="en-US" altLang="zh-CN" sz="1596" dirty="0" smtClean="0">
                <a:solidFill>
                  <a:srgbClr val="000000"/>
                </a:solidFill>
                <a:latin typeface="Times New Roman" pitchFamily="18" charset="0"/>
                <a:cs typeface="Times New Roman" pitchFamily="18" charset="0"/>
              </a:rPr>
              <a:t>TV</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ODM/OEM</a:t>
            </a:r>
            <a:r>
              <a:rPr lang="en-US" altLang="zh-CN" sz="1596" dirty="0" smtClean="0">
                <a:solidFill>
                  <a:srgbClr val="000000"/>
                </a:solidFill>
                <a:latin typeface="Segoe UI" pitchFamily="18" charset="0"/>
                <a:cs typeface="Segoe UI" pitchFamily="18" charset="0"/>
              </a:rPr>
              <a:t>業者出貨量佔全球電視製</a:t>
            </a:r>
          </a:p>
          <a:p>
            <a:pPr>
              <a:lnSpc>
                <a:spcPts val="1900"/>
              </a:lnSpc>
              <a:tabLst>
                <a:tab pos="444500" algn="l"/>
              </a:tabLst>
            </a:pPr>
            <a:r>
              <a:rPr lang="en-US" altLang="zh-CN" sz="1596" dirty="0" smtClean="0">
                <a:solidFill>
                  <a:srgbClr val="000000"/>
                </a:solidFill>
                <a:latin typeface="Segoe UI" pitchFamily="18" charset="0"/>
                <a:cs typeface="Segoe UI" pitchFamily="18" charset="0"/>
              </a:rPr>
              <a:t>造代工約</a:t>
            </a:r>
            <a:r>
              <a:rPr lang="en-US" altLang="zh-CN" sz="1596" dirty="0" smtClean="0">
                <a:solidFill>
                  <a:srgbClr val="000000"/>
                </a:solidFill>
                <a:latin typeface="Times New Roman" pitchFamily="18" charset="0"/>
                <a:cs typeface="Times New Roman" pitchFamily="18" charset="0"/>
              </a:rPr>
              <a:t>58%</a:t>
            </a:r>
            <a:r>
              <a:rPr lang="en-US" altLang="zh-CN" sz="1596" dirty="0" smtClean="0">
                <a:solidFill>
                  <a:srgbClr val="000000"/>
                </a:solidFill>
                <a:latin typeface="Segoe UI" pitchFamily="18" charset="0"/>
                <a:cs typeface="Segoe UI" pitchFamily="18" charset="0"/>
              </a:rPr>
              <a:t>，但主要代工的日本電視品牌於</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上卻大多發展較不積極，且未能將</a:t>
            </a:r>
          </a:p>
          <a:p>
            <a:pPr>
              <a:lnSpc>
                <a:spcPts val="1900"/>
              </a:lnSpc>
              <a:tabLst>
                <a:tab pos="444500" algn="l"/>
              </a:tabLst>
            </a:pP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代工訂單釋出，故台灣電視代工業者於</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的獲益較不顯著。我國電視品牌</a:t>
            </a:r>
          </a:p>
          <a:p>
            <a:pPr>
              <a:lnSpc>
                <a:spcPts val="1900"/>
              </a:lnSpc>
              <a:tabLst>
                <a:tab pos="444500" algn="l"/>
              </a:tabLst>
            </a:pPr>
            <a:r>
              <a:rPr lang="en-US" altLang="zh-CN" sz="1596" dirty="0" smtClean="0">
                <a:solidFill>
                  <a:srgbClr val="000000"/>
                </a:solidFill>
                <a:latin typeface="Segoe UI" pitchFamily="18" charset="0"/>
                <a:cs typeface="Segoe UI" pitchFamily="18" charset="0"/>
              </a:rPr>
              <a:t>業者主要以國內市場為主要市場，明碁</a:t>
            </a:r>
            <a:r>
              <a:rPr lang="en-US" altLang="zh-CN" sz="1596" dirty="0" smtClean="0">
                <a:solidFill>
                  <a:srgbClr val="000000"/>
                </a:solidFill>
                <a:latin typeface="Times New Roman" pitchFamily="18" charset="0"/>
                <a:cs typeface="Times New Roman" pitchFamily="18" charset="0"/>
              </a:rPr>
              <a:t>(BenQ)</a:t>
            </a:r>
            <a:r>
              <a:rPr lang="en-US" altLang="zh-CN" sz="1596" dirty="0" smtClean="0">
                <a:solidFill>
                  <a:srgbClr val="000000"/>
                </a:solidFill>
                <a:latin typeface="Segoe UI" pitchFamily="18" charset="0"/>
                <a:cs typeface="Segoe UI" pitchFamily="18" charset="0"/>
              </a:rPr>
              <a:t>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年成為台灣第一家推出</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的</a:t>
            </a:r>
          </a:p>
          <a:p>
            <a:pPr>
              <a:lnSpc>
                <a:spcPts val="1900"/>
              </a:lnSpc>
              <a:tabLst>
                <a:tab pos="444500" algn="l"/>
              </a:tabLst>
            </a:pPr>
            <a:r>
              <a:rPr lang="en-US" altLang="zh-CN" sz="1596" dirty="0" smtClean="0">
                <a:solidFill>
                  <a:srgbClr val="000000"/>
                </a:solidFill>
                <a:latin typeface="Segoe UI" pitchFamily="18" charset="0"/>
                <a:cs typeface="Segoe UI" pitchFamily="18" charset="0"/>
              </a:rPr>
              <a:t>國內業者，在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年下半年各品牌也陸續推出自家的</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a:t>
            </a:r>
          </a:p>
        </p:txBody>
      </p:sp>
      <p:sp>
        <p:nvSpPr>
          <p:cNvPr id="8" name="TextBox 1"/>
          <p:cNvSpPr txBox="1"/>
          <p:nvPr/>
        </p:nvSpPr>
        <p:spPr>
          <a:xfrm>
            <a:off x="546100" y="5232400"/>
            <a:ext cx="8039100" cy="1206500"/>
          </a:xfrm>
          <a:prstGeom prst="rect">
            <a:avLst/>
          </a:prstGeom>
          <a:noFill/>
        </p:spPr>
        <p:txBody>
          <a:bodyPr wrap="none" lIns="0" tIns="0" rIns="0" rtlCol="0">
            <a:spAutoFit/>
          </a:bodyPr>
          <a:lstStyle/>
          <a:p>
            <a:pPr>
              <a:lnSpc>
                <a:spcPts val="2000"/>
              </a:lnSpc>
              <a:tabLst>
                <a:tab pos="495300" algn="l"/>
              </a:tabLst>
            </a:pPr>
            <a:r>
              <a:rPr lang="en-US" altLang="zh-CN" dirty="0" smtClean="0"/>
              <a:t>	</a:t>
            </a:r>
            <a:r>
              <a:rPr lang="en-US" altLang="zh-CN" sz="1596" dirty="0" smtClean="0">
                <a:solidFill>
                  <a:srgbClr val="000000"/>
                </a:solidFill>
                <a:latin typeface="Segoe UI" pitchFamily="18" charset="0"/>
                <a:cs typeface="Segoe UI" pitchFamily="18" charset="0"/>
              </a:rPr>
              <a:t>由於</a:t>
            </a:r>
            <a:r>
              <a:rPr lang="en-US" altLang="zh-CN" sz="1596" dirty="0" smtClean="0">
                <a:solidFill>
                  <a:srgbClr val="000000"/>
                </a:solidFill>
                <a:latin typeface="Times New Roman" pitchFamily="18" charset="0"/>
                <a:cs typeface="Times New Roman" pitchFamily="18" charset="0"/>
              </a:rPr>
              <a:t>Smart</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TV</a:t>
            </a:r>
            <a:r>
              <a:rPr lang="en-US" altLang="zh-CN" sz="1596" dirty="0" smtClean="0">
                <a:solidFill>
                  <a:srgbClr val="000000"/>
                </a:solidFill>
                <a:latin typeface="Segoe UI" pitchFamily="18" charset="0"/>
                <a:cs typeface="Segoe UI" pitchFamily="18" charset="0"/>
              </a:rPr>
              <a:t>產業的形成，關鍵零組件包含</a:t>
            </a:r>
            <a:r>
              <a:rPr lang="en-US" altLang="zh-CN" sz="1596" dirty="0" smtClean="0">
                <a:solidFill>
                  <a:srgbClr val="000000"/>
                </a:solidFill>
                <a:latin typeface="Times New Roman" pitchFamily="18" charset="0"/>
                <a:cs typeface="Times New Roman" pitchFamily="18" charset="0"/>
              </a:rPr>
              <a:t>WiFi</a:t>
            </a:r>
            <a:r>
              <a:rPr lang="en-US" altLang="zh-CN" sz="1596" dirty="0" smtClean="0">
                <a:solidFill>
                  <a:srgbClr val="000000"/>
                </a:solidFill>
                <a:latin typeface="Segoe UI" pitchFamily="18" charset="0"/>
                <a:cs typeface="Segoe UI" pitchFamily="18" charset="0"/>
              </a:rPr>
              <a:t>模組、面板、智慧遙控器、智慧電</a:t>
            </a:r>
          </a:p>
          <a:p>
            <a:pPr>
              <a:lnSpc>
                <a:spcPts val="1900"/>
              </a:lnSpc>
              <a:tabLst>
                <a:tab pos="495300" algn="l"/>
              </a:tabLst>
            </a:pPr>
            <a:r>
              <a:rPr lang="en-US" altLang="zh-CN" sz="1598" dirty="0" smtClean="0">
                <a:solidFill>
                  <a:srgbClr val="000000"/>
                </a:solidFill>
                <a:latin typeface="Segoe UI" pitchFamily="18" charset="0"/>
                <a:cs typeface="Segoe UI" pitchFamily="18" charset="0"/>
              </a:rPr>
              <a:t>視晶片、鏡頭等，其中又以晶片、智慧遙控器列為</a:t>
            </a:r>
            <a:r>
              <a:rPr lang="en-US" altLang="zh-CN" sz="1598" dirty="0" smtClean="0">
                <a:solidFill>
                  <a:srgbClr val="000000"/>
                </a:solidFill>
                <a:latin typeface="Times New Roman" pitchFamily="18" charset="0"/>
                <a:cs typeface="Times New Roman" pitchFamily="18" charset="0"/>
              </a:rPr>
              <a:t>Smart</a:t>
            </a:r>
            <a:r>
              <a:rPr lang="en-US" altLang="zh-CN" sz="1598" dirty="0" smtClean="0">
                <a:latin typeface="Times New Roman" pitchFamily="18" charset="0"/>
                <a:cs typeface="Times New Roman" pitchFamily="18" charset="0"/>
              </a:rPr>
              <a:t>  </a:t>
            </a:r>
            <a:r>
              <a:rPr lang="en-US" altLang="zh-CN" sz="1598" dirty="0" smtClean="0">
                <a:solidFill>
                  <a:srgbClr val="000000"/>
                </a:solidFill>
                <a:latin typeface="Times New Roman" pitchFamily="18" charset="0"/>
                <a:cs typeface="Times New Roman" pitchFamily="18" charset="0"/>
              </a:rPr>
              <a:t>TV</a:t>
            </a:r>
            <a:r>
              <a:rPr lang="en-US" altLang="zh-CN" sz="1598" dirty="0" smtClean="0">
                <a:solidFill>
                  <a:srgbClr val="000000"/>
                </a:solidFill>
                <a:latin typeface="Segoe UI" pitchFamily="18" charset="0"/>
                <a:cs typeface="Segoe UI" pitchFamily="18" charset="0"/>
              </a:rPr>
              <a:t>的關鍵角色。晶片部分，由於</a:t>
            </a:r>
          </a:p>
          <a:p>
            <a:pPr>
              <a:lnSpc>
                <a:spcPts val="1900"/>
              </a:lnSpc>
              <a:tabLst>
                <a:tab pos="495300" algn="l"/>
              </a:tabLst>
            </a:pPr>
            <a:r>
              <a:rPr lang="en-US" altLang="zh-CN" sz="1596" dirty="0" smtClean="0">
                <a:solidFill>
                  <a:srgbClr val="000000"/>
                </a:solidFill>
                <a:latin typeface="Segoe UI" pitchFamily="18" charset="0"/>
                <a:cs typeface="Segoe UI" pitchFamily="18" charset="0"/>
              </a:rPr>
              <a:t>晨星與聯發科的合併，推估約佔全球電視晶片的</a:t>
            </a:r>
            <a:r>
              <a:rPr lang="en-US" altLang="zh-CN" sz="1596" dirty="0" smtClean="0">
                <a:solidFill>
                  <a:srgbClr val="000000"/>
                </a:solidFill>
                <a:latin typeface="Times New Roman" pitchFamily="18" charset="0"/>
                <a:cs typeface="Times New Roman" pitchFamily="18" charset="0"/>
              </a:rPr>
              <a:t>80%</a:t>
            </a:r>
            <a:r>
              <a:rPr lang="en-US" altLang="zh-CN" sz="1596" dirty="0" smtClean="0">
                <a:solidFill>
                  <a:srgbClr val="000000"/>
                </a:solidFill>
                <a:latin typeface="Segoe UI" pitchFamily="18" charset="0"/>
                <a:cs typeface="Segoe UI" pitchFamily="18" charset="0"/>
              </a:rPr>
              <a:t>市佔率，其智慧電視晶片主要供應韓</a:t>
            </a:r>
          </a:p>
          <a:p>
            <a:pPr>
              <a:lnSpc>
                <a:spcPts val="1900"/>
              </a:lnSpc>
              <a:tabLst>
                <a:tab pos="495300" algn="l"/>
              </a:tabLst>
            </a:pPr>
            <a:r>
              <a:rPr lang="en-US" altLang="zh-CN" sz="1596" dirty="0" smtClean="0">
                <a:solidFill>
                  <a:srgbClr val="000000"/>
                </a:solidFill>
                <a:latin typeface="Segoe UI" pitchFamily="18" charset="0"/>
                <a:cs typeface="Segoe UI" pitchFamily="18" charset="0"/>
              </a:rPr>
              <a:t>系、大陸電視品牌業者。智慧遙控器部分，則由原本主業於藍芽、</a:t>
            </a:r>
            <a:r>
              <a:rPr lang="en-US" altLang="zh-CN" sz="1596" dirty="0" smtClean="0">
                <a:solidFill>
                  <a:srgbClr val="000000"/>
                </a:solidFill>
                <a:latin typeface="Times New Roman" pitchFamily="18" charset="0"/>
                <a:cs typeface="Times New Roman" pitchFamily="18" charset="0"/>
              </a:rPr>
              <a:t>WiFi</a:t>
            </a:r>
            <a:r>
              <a:rPr lang="en-US" altLang="zh-CN" sz="1596" dirty="0" smtClean="0">
                <a:solidFill>
                  <a:srgbClr val="000000"/>
                </a:solidFill>
                <a:latin typeface="Segoe UI" pitchFamily="18" charset="0"/>
                <a:cs typeface="Segoe UI" pitchFamily="18" charset="0"/>
              </a:rPr>
              <a:t>等網通周邊產品業</a:t>
            </a:r>
          </a:p>
          <a:p>
            <a:pPr>
              <a:lnSpc>
                <a:spcPts val="1700"/>
              </a:lnSpc>
              <a:tabLst>
                <a:tab pos="495300" algn="l"/>
              </a:tabLst>
            </a:pPr>
            <a:r>
              <a:rPr lang="en-US" altLang="zh-CN" sz="1596" dirty="0" smtClean="0">
                <a:solidFill>
                  <a:srgbClr val="000000"/>
                </a:solidFill>
                <a:latin typeface="Segoe UI" pitchFamily="18" charset="0"/>
                <a:cs typeface="Segoe UI" pitchFamily="18" charset="0"/>
              </a:rPr>
              <a:t>者衍生進入，主要供應中國大陸電視品牌。</a:t>
            </a:r>
          </a:p>
        </p:txBody>
      </p:sp>
      <p:sp>
        <p:nvSpPr>
          <p:cNvPr id="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24</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546100" y="546100"/>
            <a:ext cx="8098114" cy="636072"/>
          </a:xfrm>
          <a:prstGeom prst="rect">
            <a:avLst/>
          </a:prstGeom>
          <a:noFill/>
        </p:spPr>
        <p:txBody>
          <a:bodyPr wrap="none" lIns="0" tIns="0" rIns="0" rtlCol="0">
            <a:spAutoFit/>
          </a:bodyPr>
          <a:lstStyle/>
          <a:p>
            <a:pPr>
              <a:lnSpc>
                <a:spcPts val="4600"/>
              </a:lnSpc>
              <a:tabLst/>
            </a:pPr>
            <a:r>
              <a:rPr lang="en-US" altLang="zh-CN" sz="3600" b="1" dirty="0" smtClean="0">
                <a:solidFill>
                  <a:srgbClr val="5D94BA"/>
                </a:solidFill>
                <a:latin typeface="Segoe UI" pitchFamily="18" charset="0"/>
                <a:cs typeface="Segoe UI" pitchFamily="18" charset="0"/>
              </a:rPr>
              <a:t>Industry Map</a:t>
            </a:r>
            <a:r>
              <a:rPr lang="en-US" altLang="zh-CN" sz="3600" b="1" dirty="0" smtClean="0">
                <a:solidFill>
                  <a:srgbClr val="5D94BA"/>
                </a:solidFill>
                <a:latin typeface="Times New Roman" pitchFamily="18" charset="0"/>
                <a:cs typeface="Times New Roman" pitchFamily="18" charset="0"/>
              </a:rPr>
              <a:t>(6/8)-</a:t>
            </a:r>
            <a:r>
              <a:rPr lang="en-US" altLang="zh-CN" sz="3600" dirty="0" smtClean="0">
                <a:latin typeface="Times New Roman" pitchFamily="18" charset="0"/>
                <a:cs typeface="Times New Roman" pitchFamily="18" charset="0"/>
              </a:rPr>
              <a:t> </a:t>
            </a:r>
            <a:r>
              <a:rPr lang="en-US" altLang="zh-CN" sz="3600" b="1" dirty="0" smtClean="0">
                <a:solidFill>
                  <a:srgbClr val="5D94BA"/>
                </a:solidFill>
                <a:latin typeface="Segoe UI" pitchFamily="18" charset="0"/>
                <a:cs typeface="Segoe UI" pitchFamily="18" charset="0"/>
              </a:rPr>
              <a:t>Overall Telecomm.</a:t>
            </a:r>
          </a:p>
        </p:txBody>
      </p:sp>
      <p:sp>
        <p:nvSpPr>
          <p:cNvPr id="4" name="TextBox 1"/>
          <p:cNvSpPr txBox="1"/>
          <p:nvPr/>
        </p:nvSpPr>
        <p:spPr>
          <a:xfrm>
            <a:off x="539552" y="1484784"/>
            <a:ext cx="757515"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Critical</a:t>
            </a:r>
          </a:p>
        </p:txBody>
      </p:sp>
      <p:sp>
        <p:nvSpPr>
          <p:cNvPr id="5" name="TextBox 1"/>
          <p:cNvSpPr txBox="1"/>
          <p:nvPr/>
        </p:nvSpPr>
        <p:spPr>
          <a:xfrm>
            <a:off x="899592" y="1844824"/>
            <a:ext cx="218008"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IC</a:t>
            </a:r>
          </a:p>
        </p:txBody>
      </p:sp>
      <p:sp>
        <p:nvSpPr>
          <p:cNvPr id="6" name="TextBox 1"/>
          <p:cNvSpPr txBox="1"/>
          <p:nvPr/>
        </p:nvSpPr>
        <p:spPr>
          <a:xfrm>
            <a:off x="323528" y="5949280"/>
            <a:ext cx="1376082" cy="341119"/>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Downstream</a:t>
            </a:r>
          </a:p>
        </p:txBody>
      </p:sp>
      <p:sp>
        <p:nvSpPr>
          <p:cNvPr id="7" name="TextBox 1"/>
          <p:cNvSpPr txBox="1"/>
          <p:nvPr/>
        </p:nvSpPr>
        <p:spPr>
          <a:xfrm>
            <a:off x="495300" y="4737100"/>
            <a:ext cx="719749" cy="341119"/>
          </a:xfrm>
          <a:prstGeom prst="rect">
            <a:avLst/>
          </a:prstGeom>
          <a:noFill/>
        </p:spPr>
        <p:txBody>
          <a:bodyPr wrap="none" lIns="0" tIns="0" rIns="0" rtlCol="0">
            <a:spAutoFit/>
          </a:bodyPr>
          <a:lstStyle/>
          <a:p>
            <a:pPr>
              <a:lnSpc>
                <a:spcPts val="2300"/>
              </a:lnSpc>
              <a:tabLst/>
            </a:pPr>
            <a:r>
              <a:rPr lang="en-US" altLang="zh-CN" sz="2006" b="1" dirty="0" smtClean="0">
                <a:solidFill>
                  <a:srgbClr val="000099"/>
                </a:solidFill>
                <a:latin typeface="Segoe UI" pitchFamily="18" charset="0"/>
                <a:cs typeface="Segoe UI" pitchFamily="18" charset="0"/>
              </a:rPr>
              <a:t>Brand</a:t>
            </a:r>
          </a:p>
        </p:txBody>
      </p:sp>
      <p:sp>
        <p:nvSpPr>
          <p:cNvPr id="8" name="TextBox 1"/>
          <p:cNvSpPr txBox="1"/>
          <p:nvPr/>
        </p:nvSpPr>
        <p:spPr>
          <a:xfrm>
            <a:off x="1714500" y="11684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聯發科、威睿</a:t>
            </a:r>
          </a:p>
        </p:txBody>
      </p:sp>
      <p:sp>
        <p:nvSpPr>
          <p:cNvPr id="9" name="TextBox 1"/>
          <p:cNvSpPr txBox="1"/>
          <p:nvPr/>
        </p:nvSpPr>
        <p:spPr>
          <a:xfrm>
            <a:off x="2819400" y="11684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聯發科、旺玖</a:t>
            </a:r>
          </a:p>
        </p:txBody>
      </p:sp>
      <p:sp>
        <p:nvSpPr>
          <p:cNvPr id="10" name="TextBox 1"/>
          <p:cNvSpPr txBox="1"/>
          <p:nvPr/>
        </p:nvSpPr>
        <p:spPr>
          <a:xfrm>
            <a:off x="1691680" y="1340768"/>
            <a:ext cx="1167408" cy="507831"/>
          </a:xfrm>
          <a:prstGeom prst="rect">
            <a:avLst/>
          </a:prstGeom>
          <a:noFill/>
        </p:spPr>
        <p:txBody>
          <a:bodyPr wrap="squar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Mobile Phone IC</a:t>
            </a:r>
          </a:p>
        </p:txBody>
      </p:sp>
      <p:sp>
        <p:nvSpPr>
          <p:cNvPr id="11" name="TextBox 1"/>
          <p:cNvSpPr txBox="1"/>
          <p:nvPr/>
        </p:nvSpPr>
        <p:spPr>
          <a:xfrm>
            <a:off x="2743200" y="1371600"/>
            <a:ext cx="646011"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GPS</a:t>
            </a:r>
            <a:r>
              <a:rPr lang="en-US" altLang="zh-CN" sz="1596" b="1" dirty="0" smtClean="0">
                <a:solidFill>
                  <a:srgbClr val="000099"/>
                </a:solidFill>
                <a:latin typeface="Segoe UI" pitchFamily="18" charset="0"/>
                <a:cs typeface="Segoe UI" pitchFamily="18" charset="0"/>
              </a:rPr>
              <a:t> IC</a:t>
            </a:r>
          </a:p>
        </p:txBody>
      </p:sp>
      <p:sp>
        <p:nvSpPr>
          <p:cNvPr id="12" name="TextBox 1"/>
          <p:cNvSpPr txBox="1"/>
          <p:nvPr/>
        </p:nvSpPr>
        <p:spPr>
          <a:xfrm>
            <a:off x="3810000" y="1371600"/>
            <a:ext cx="884858"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WLAN</a:t>
            </a:r>
            <a:r>
              <a:rPr lang="en-US" altLang="zh-CN" sz="1596" b="1" dirty="0" smtClean="0">
                <a:solidFill>
                  <a:srgbClr val="000099"/>
                </a:solidFill>
                <a:latin typeface="Segoe UI" pitchFamily="18" charset="0"/>
                <a:cs typeface="Segoe UI" pitchFamily="18" charset="0"/>
              </a:rPr>
              <a:t> IC</a:t>
            </a:r>
          </a:p>
        </p:txBody>
      </p:sp>
      <p:sp>
        <p:nvSpPr>
          <p:cNvPr id="13" name="TextBox 1"/>
          <p:cNvSpPr txBox="1"/>
          <p:nvPr/>
        </p:nvSpPr>
        <p:spPr>
          <a:xfrm>
            <a:off x="5080000" y="1371600"/>
            <a:ext cx="965008"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4G</a:t>
            </a:r>
            <a:r>
              <a:rPr lang="en-US" altLang="zh-CN" sz="1596" b="1" dirty="0" smtClean="0">
                <a:solidFill>
                  <a:srgbClr val="000099"/>
                </a:solidFill>
                <a:latin typeface="Segoe UI" pitchFamily="18" charset="0"/>
                <a:cs typeface="Segoe UI" pitchFamily="18" charset="0"/>
              </a:rPr>
              <a:t> Link IC</a:t>
            </a:r>
          </a:p>
        </p:txBody>
      </p:sp>
      <p:sp>
        <p:nvSpPr>
          <p:cNvPr id="14" name="TextBox 1"/>
          <p:cNvSpPr txBox="1"/>
          <p:nvPr/>
        </p:nvSpPr>
        <p:spPr>
          <a:xfrm>
            <a:off x="7010400" y="1371600"/>
            <a:ext cx="495264"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BT IC</a:t>
            </a:r>
          </a:p>
        </p:txBody>
      </p:sp>
      <p:sp>
        <p:nvSpPr>
          <p:cNvPr id="15" name="TextBox 1"/>
          <p:cNvSpPr txBox="1"/>
          <p:nvPr/>
        </p:nvSpPr>
        <p:spPr>
          <a:xfrm>
            <a:off x="3213100" y="1841500"/>
            <a:ext cx="1154162" cy="495007"/>
          </a:xfrm>
          <a:prstGeom prst="rect">
            <a:avLst/>
          </a:prstGeom>
          <a:noFill/>
        </p:spPr>
        <p:txBody>
          <a:bodyPr wrap="none" lIns="0" tIns="0" rIns="0" rtlCol="0">
            <a:spAutoFit/>
          </a:bodyPr>
          <a:lstStyle/>
          <a:p>
            <a:pPr>
              <a:lnSpc>
                <a:spcPts val="1100"/>
              </a:lnSpc>
              <a:tabLst>
                <a:tab pos="152400" algn="l"/>
              </a:tabLst>
            </a:pPr>
            <a:r>
              <a:rPr lang="en-US" altLang="zh-CN" sz="996" dirty="0" smtClean="0">
                <a:solidFill>
                  <a:srgbClr val="000000"/>
                </a:solidFill>
                <a:latin typeface="Segoe UI" pitchFamily="18" charset="0"/>
                <a:cs typeface="Segoe UI" pitchFamily="18" charset="0"/>
              </a:rPr>
              <a:t>聯發科、瑞昱、義傳</a:t>
            </a:r>
          </a:p>
          <a:p>
            <a:pPr>
              <a:lnSpc>
                <a:spcPts val="2400"/>
              </a:lnSpc>
              <a:tabLst>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DSL</a:t>
            </a:r>
            <a:r>
              <a:rPr lang="en-US" altLang="zh-CN" sz="1596" b="1" dirty="0" smtClean="0">
                <a:solidFill>
                  <a:srgbClr val="000099"/>
                </a:solidFill>
                <a:latin typeface="Segoe UI" pitchFamily="18" charset="0"/>
                <a:cs typeface="Segoe UI" pitchFamily="18" charset="0"/>
              </a:rPr>
              <a:t>IC</a:t>
            </a:r>
          </a:p>
        </p:txBody>
      </p:sp>
      <p:sp>
        <p:nvSpPr>
          <p:cNvPr id="16" name="TextBox 1"/>
          <p:cNvSpPr txBox="1"/>
          <p:nvPr/>
        </p:nvSpPr>
        <p:spPr>
          <a:xfrm>
            <a:off x="4495800" y="2032000"/>
            <a:ext cx="759823"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Cable</a:t>
            </a:r>
            <a:r>
              <a:rPr lang="en-US" altLang="zh-CN" sz="1596" b="1" dirty="0" smtClean="0">
                <a:solidFill>
                  <a:srgbClr val="000099"/>
                </a:solidFill>
                <a:latin typeface="Segoe UI" pitchFamily="18" charset="0"/>
                <a:cs typeface="Segoe UI" pitchFamily="18" charset="0"/>
              </a:rPr>
              <a:t> IC</a:t>
            </a:r>
          </a:p>
        </p:txBody>
      </p:sp>
      <p:sp>
        <p:nvSpPr>
          <p:cNvPr id="17" name="TextBox 1"/>
          <p:cNvSpPr txBox="1"/>
          <p:nvPr/>
        </p:nvSpPr>
        <p:spPr>
          <a:xfrm>
            <a:off x="5727700" y="1841500"/>
            <a:ext cx="1064394" cy="495007"/>
          </a:xfrm>
          <a:prstGeom prst="rect">
            <a:avLst/>
          </a:prstGeom>
          <a:noFill/>
        </p:spPr>
        <p:txBody>
          <a:bodyPr wrap="none" lIns="0" tIns="0" rIns="0" rtlCol="0">
            <a:spAutoFit/>
          </a:bodyPr>
          <a:lstStyle/>
          <a:p>
            <a:pPr>
              <a:lnSpc>
                <a:spcPts val="1100"/>
              </a:lnSpc>
              <a:tabLst>
                <a:tab pos="38100" algn="l"/>
              </a:tabLst>
            </a:pPr>
            <a:r>
              <a:rPr lang="en-US" altLang="zh-CN" dirty="0" smtClean="0"/>
              <a:t>	</a:t>
            </a:r>
            <a:r>
              <a:rPr lang="en-US" altLang="zh-CN" sz="996" dirty="0" smtClean="0">
                <a:solidFill>
                  <a:srgbClr val="000000"/>
                </a:solidFill>
                <a:latin typeface="Segoe UI" pitchFamily="18" charset="0"/>
                <a:cs typeface="Segoe UI" pitchFamily="18" charset="0"/>
              </a:rPr>
              <a:t>瑞昱、揚智、凌陽</a:t>
            </a:r>
          </a:p>
          <a:p>
            <a:pPr>
              <a:lnSpc>
                <a:spcPts val="2400"/>
              </a:lnSpc>
              <a:tabLst>
                <a:tab pos="38100" algn="l"/>
              </a:tabLst>
            </a:pP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STB</a:t>
            </a:r>
            <a:r>
              <a:rPr lang="en-US" altLang="zh-CN" sz="1596" b="1" dirty="0" smtClean="0">
                <a:solidFill>
                  <a:srgbClr val="000099"/>
                </a:solidFill>
                <a:latin typeface="Segoe UI" pitchFamily="18" charset="0"/>
                <a:cs typeface="Segoe UI" pitchFamily="18" charset="0"/>
              </a:rPr>
              <a:t> IC</a:t>
            </a:r>
          </a:p>
        </p:txBody>
      </p:sp>
      <p:sp>
        <p:nvSpPr>
          <p:cNvPr id="18" name="TextBox 1"/>
          <p:cNvSpPr txBox="1"/>
          <p:nvPr/>
        </p:nvSpPr>
        <p:spPr>
          <a:xfrm>
            <a:off x="5168900" y="1181100"/>
            <a:ext cx="749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聯發科、威睿</a:t>
            </a:r>
          </a:p>
        </p:txBody>
      </p:sp>
      <p:sp>
        <p:nvSpPr>
          <p:cNvPr id="19" name="TextBox 1"/>
          <p:cNvSpPr txBox="1"/>
          <p:nvPr/>
        </p:nvSpPr>
        <p:spPr>
          <a:xfrm>
            <a:off x="6959600" y="1181100"/>
            <a:ext cx="1130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聯發科、創傑、九暘</a:t>
            </a:r>
          </a:p>
        </p:txBody>
      </p:sp>
      <p:sp>
        <p:nvSpPr>
          <p:cNvPr id="20" name="TextBox 1"/>
          <p:cNvSpPr txBox="1"/>
          <p:nvPr/>
        </p:nvSpPr>
        <p:spPr>
          <a:xfrm>
            <a:off x="7061200" y="1866900"/>
            <a:ext cx="1090042" cy="469359"/>
          </a:xfrm>
          <a:prstGeom prst="rect">
            <a:avLst/>
          </a:prstGeom>
          <a:noFill/>
        </p:spPr>
        <p:txBody>
          <a:bodyPr wrap="none" lIns="0" tIns="0" rIns="0" rtlCol="0">
            <a:spAutoFit/>
          </a:bodyPr>
          <a:lstStyle/>
          <a:p>
            <a:pPr>
              <a:lnSpc>
                <a:spcPts val="1100"/>
              </a:lnSpc>
              <a:tabLst>
                <a:tab pos="190500" algn="l"/>
              </a:tabLst>
            </a:pPr>
            <a:r>
              <a:rPr lang="en-US" altLang="zh-CN" dirty="0" smtClean="0"/>
              <a:t>	</a:t>
            </a:r>
            <a:r>
              <a:rPr lang="en-US" altLang="zh-CN" sz="996" dirty="0" smtClean="0">
                <a:solidFill>
                  <a:srgbClr val="000000"/>
                </a:solidFill>
                <a:latin typeface="Segoe UI" pitchFamily="18" charset="0"/>
                <a:cs typeface="Segoe UI" pitchFamily="18" charset="0"/>
              </a:rPr>
              <a:t>九暘、世紀民生</a:t>
            </a:r>
          </a:p>
          <a:p>
            <a:pPr>
              <a:lnSpc>
                <a:spcPts val="2200"/>
              </a:lnSpc>
              <a:tabLst>
                <a:tab pos="190500" algn="l"/>
              </a:tabLst>
            </a:pP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Phone</a:t>
            </a:r>
            <a:r>
              <a:rPr lang="en-US" altLang="zh-CN" sz="1596" b="1" dirty="0" smtClean="0">
                <a:solidFill>
                  <a:srgbClr val="000099"/>
                </a:solidFill>
                <a:latin typeface="Segoe UI" pitchFamily="18" charset="0"/>
                <a:cs typeface="Segoe UI" pitchFamily="18" charset="0"/>
              </a:rPr>
              <a:t> IC</a:t>
            </a:r>
          </a:p>
        </p:txBody>
      </p:sp>
      <p:sp>
        <p:nvSpPr>
          <p:cNvPr id="21" name="TextBox 1"/>
          <p:cNvSpPr txBox="1"/>
          <p:nvPr/>
        </p:nvSpPr>
        <p:spPr>
          <a:xfrm>
            <a:off x="1905000" y="2717800"/>
            <a:ext cx="1436291" cy="584775"/>
          </a:xfrm>
          <a:prstGeom prst="rect">
            <a:avLst/>
          </a:prstGeom>
          <a:noFill/>
        </p:spPr>
        <p:txBody>
          <a:bodyPr wrap="none" lIns="0" tIns="0" rIns="0" rtlCol="0">
            <a:spAutoFit/>
          </a:bodyPr>
          <a:lstStyle/>
          <a:p>
            <a:pPr>
              <a:lnSpc>
                <a:spcPts val="800"/>
              </a:lnSpc>
              <a:tabLst>
                <a:tab pos="482600" algn="l"/>
              </a:tabLst>
            </a:pPr>
            <a:r>
              <a:rPr lang="en-US" altLang="zh-CN" sz="696" dirty="0" smtClean="0">
                <a:solidFill>
                  <a:srgbClr val="000000"/>
                </a:solidFill>
                <a:latin typeface="Segoe UI" pitchFamily="18" charset="0"/>
                <a:cs typeface="Segoe UI" pitchFamily="18" charset="0"/>
              </a:rPr>
              <a:t>鴻海、華寶、華冠、英華達、佳世</a:t>
            </a:r>
          </a:p>
          <a:p>
            <a:pPr>
              <a:lnSpc>
                <a:spcPts val="800"/>
              </a:lnSpc>
              <a:tabLst>
                <a:tab pos="482600" algn="l"/>
              </a:tabLst>
            </a:pPr>
            <a:r>
              <a:rPr lang="en-US" altLang="zh-CN" sz="696" dirty="0" smtClean="0">
                <a:solidFill>
                  <a:srgbClr val="000000"/>
                </a:solidFill>
                <a:latin typeface="Segoe UI" pitchFamily="18" charset="0"/>
                <a:cs typeface="Segoe UI" pitchFamily="18" charset="0"/>
              </a:rPr>
              <a:t>達、泰金寶、英業達、正崴、廣達、</a:t>
            </a:r>
          </a:p>
          <a:p>
            <a:pPr>
              <a:lnSpc>
                <a:spcPts val="800"/>
              </a:lnSpc>
              <a:tabLst>
                <a:tab pos="482600" algn="l"/>
              </a:tabLst>
            </a:pPr>
            <a:r>
              <a:rPr lang="en-US" altLang="zh-CN" sz="696" dirty="0" smtClean="0">
                <a:solidFill>
                  <a:srgbClr val="000000"/>
                </a:solidFill>
                <a:latin typeface="Segoe UI" pitchFamily="18" charset="0"/>
                <a:cs typeface="Segoe UI" pitchFamily="18" charset="0"/>
              </a:rPr>
              <a:t>和碩</a:t>
            </a:r>
          </a:p>
          <a:p>
            <a:pPr>
              <a:lnSpc>
                <a:spcPts val="1800"/>
              </a:lnSpc>
              <a:tabLst>
                <a:tab pos="482600" algn="l"/>
              </a:tabLst>
            </a:pPr>
            <a:r>
              <a:rPr lang="en-US" altLang="zh-CN" sz="1596" b="1" dirty="0" smtClean="0">
                <a:solidFill>
                  <a:srgbClr val="000099"/>
                </a:solidFill>
                <a:latin typeface="Segoe UI" pitchFamily="18" charset="0"/>
                <a:cs typeface="Segoe UI" pitchFamily="18" charset="0"/>
              </a:rPr>
              <a:t>Mobile Phone</a:t>
            </a:r>
          </a:p>
        </p:txBody>
      </p:sp>
      <p:sp>
        <p:nvSpPr>
          <p:cNvPr id="22" name="TextBox 1"/>
          <p:cNvSpPr txBox="1"/>
          <p:nvPr/>
        </p:nvSpPr>
        <p:spPr>
          <a:xfrm>
            <a:off x="3429000" y="2717800"/>
            <a:ext cx="1016000" cy="571500"/>
          </a:xfrm>
          <a:prstGeom prst="rect">
            <a:avLst/>
          </a:prstGeom>
          <a:noFill/>
        </p:spPr>
        <p:txBody>
          <a:bodyPr wrap="none" lIns="0" tIns="0" rIns="0" rtlCol="0">
            <a:spAutoFit/>
          </a:bodyPr>
          <a:lstStyle/>
          <a:p>
            <a:pPr>
              <a:lnSpc>
                <a:spcPts val="900"/>
              </a:lnSpc>
              <a:tabLst>
                <a:tab pos="241300" algn="l"/>
              </a:tabLst>
            </a:pPr>
            <a:r>
              <a:rPr lang="en-US" altLang="zh-CN" sz="803" dirty="0" smtClean="0">
                <a:solidFill>
                  <a:srgbClr val="000000"/>
                </a:solidFill>
                <a:latin typeface="Segoe UI" pitchFamily="18" charset="0"/>
                <a:cs typeface="Segoe UI" pitchFamily="18" charset="0"/>
              </a:rPr>
              <a:t>台灣國際航電、廣達、</a:t>
            </a:r>
          </a:p>
          <a:p>
            <a:pPr>
              <a:lnSpc>
                <a:spcPts val="900"/>
              </a:lnSpc>
              <a:tabLst>
                <a:tab pos="241300" algn="l"/>
              </a:tabLst>
            </a:pPr>
            <a:r>
              <a:rPr lang="en-US" altLang="zh-CN" sz="803" dirty="0" smtClean="0">
                <a:solidFill>
                  <a:srgbClr val="000000"/>
                </a:solidFill>
                <a:latin typeface="Segoe UI" pitchFamily="18" charset="0"/>
                <a:cs typeface="Segoe UI" pitchFamily="18" charset="0"/>
              </a:rPr>
              <a:t>英華達、緯創、神達</a:t>
            </a:r>
          </a:p>
          <a:p>
            <a:pPr>
              <a:lnSpc>
                <a:spcPts val="1000"/>
              </a:lnSpc>
            </a:pPr>
            <a:endParaRPr lang="en-US" altLang="zh-CN" dirty="0" smtClean="0"/>
          </a:p>
          <a:p>
            <a:pPr>
              <a:lnSpc>
                <a:spcPts val="1600"/>
              </a:lnSpc>
              <a:tabLst>
                <a:tab pos="2413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GPS</a:t>
            </a:r>
          </a:p>
        </p:txBody>
      </p:sp>
      <p:sp>
        <p:nvSpPr>
          <p:cNvPr id="23" name="TextBox 1"/>
          <p:cNvSpPr txBox="1"/>
          <p:nvPr/>
        </p:nvSpPr>
        <p:spPr>
          <a:xfrm>
            <a:off x="5791200" y="2717800"/>
            <a:ext cx="1231106" cy="597599"/>
          </a:xfrm>
          <a:prstGeom prst="rect">
            <a:avLst/>
          </a:prstGeom>
          <a:noFill/>
        </p:spPr>
        <p:txBody>
          <a:bodyPr wrap="none" lIns="0" tIns="0" rIns="0" rtlCol="0">
            <a:spAutoFit/>
          </a:bodyPr>
          <a:lstStyle/>
          <a:p>
            <a:pPr>
              <a:lnSpc>
                <a:spcPts val="900"/>
              </a:lnSpc>
              <a:tabLst>
                <a:tab pos="38100" algn="l"/>
              </a:tabLst>
            </a:pPr>
            <a:r>
              <a:rPr lang="en-US" altLang="zh-CN" sz="803" dirty="0" smtClean="0">
                <a:solidFill>
                  <a:srgbClr val="000000"/>
                </a:solidFill>
                <a:latin typeface="Segoe UI" pitchFamily="18" charset="0"/>
                <a:cs typeface="Segoe UI" pitchFamily="18" charset="0"/>
              </a:rPr>
              <a:t>正文、鴻海、廣達、百一、</a:t>
            </a:r>
          </a:p>
          <a:p>
            <a:pPr>
              <a:lnSpc>
                <a:spcPts val="900"/>
              </a:lnSpc>
              <a:tabLst>
                <a:tab pos="38100" algn="l"/>
              </a:tabLst>
            </a:pPr>
            <a:r>
              <a:rPr lang="en-US" altLang="zh-CN" sz="803" dirty="0" smtClean="0">
                <a:solidFill>
                  <a:srgbClr val="000000"/>
                </a:solidFill>
                <a:latin typeface="Segoe UI" pitchFamily="18" charset="0"/>
                <a:cs typeface="Segoe UI" pitchFamily="18" charset="0"/>
              </a:rPr>
              <a:t>智易、啟碁、鉅瞻</a:t>
            </a:r>
          </a:p>
          <a:p>
            <a:pPr>
              <a:lnSpc>
                <a:spcPts val="2500"/>
              </a:lnSpc>
              <a:tabLst>
                <a:tab pos="381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4G</a:t>
            </a:r>
            <a:r>
              <a:rPr lang="en-US" altLang="zh-CN" sz="1596" b="1" dirty="0" smtClean="0">
                <a:solidFill>
                  <a:srgbClr val="000099"/>
                </a:solidFill>
                <a:latin typeface="Segoe UI" pitchFamily="18" charset="0"/>
                <a:cs typeface="Segoe UI" pitchFamily="18" charset="0"/>
              </a:rPr>
              <a:t> </a:t>
            </a:r>
          </a:p>
        </p:txBody>
      </p:sp>
      <p:sp>
        <p:nvSpPr>
          <p:cNvPr id="24" name="TextBox 1"/>
          <p:cNvSpPr txBox="1"/>
          <p:nvPr/>
        </p:nvSpPr>
        <p:spPr>
          <a:xfrm>
            <a:off x="7213600" y="2717800"/>
            <a:ext cx="1686872" cy="597599"/>
          </a:xfrm>
          <a:prstGeom prst="rect">
            <a:avLst/>
          </a:prstGeom>
          <a:noFill/>
        </p:spPr>
        <p:txBody>
          <a:bodyPr wrap="none" lIns="0" tIns="0" rIns="0" rtlCol="0">
            <a:spAutoFit/>
          </a:bodyPr>
          <a:lstStyle/>
          <a:p>
            <a:pPr>
              <a:lnSpc>
                <a:spcPts val="900"/>
              </a:lnSpc>
              <a:tabLst/>
            </a:pPr>
            <a:r>
              <a:rPr lang="en-US" altLang="zh-CN" sz="803" dirty="0" smtClean="0">
                <a:solidFill>
                  <a:srgbClr val="000000"/>
                </a:solidFill>
                <a:latin typeface="Segoe UI" pitchFamily="18" charset="0"/>
                <a:cs typeface="Segoe UI" pitchFamily="18" charset="0"/>
              </a:rPr>
              <a:t>鴻海、環電、海華、正崴、</a:t>
            </a:r>
          </a:p>
          <a:p>
            <a:pPr>
              <a:lnSpc>
                <a:spcPts val="900"/>
              </a:lnSpc>
              <a:tabLst/>
            </a:pPr>
            <a:r>
              <a:rPr lang="en-US" altLang="zh-CN" sz="803" dirty="0" smtClean="0">
                <a:solidFill>
                  <a:srgbClr val="000000"/>
                </a:solidFill>
                <a:latin typeface="Segoe UI" pitchFamily="18" charset="0"/>
                <a:cs typeface="Segoe UI" pitchFamily="18" charset="0"/>
              </a:rPr>
              <a:t>美律、致伸</a:t>
            </a:r>
          </a:p>
          <a:p>
            <a:pPr>
              <a:lnSpc>
                <a:spcPts val="2500"/>
              </a:lnSpc>
              <a:tabLst/>
            </a:pPr>
            <a:r>
              <a:rPr lang="en-US" altLang="zh-CN" sz="1403" b="1" dirty="0" smtClean="0">
                <a:solidFill>
                  <a:srgbClr val="000099"/>
                </a:solidFill>
                <a:latin typeface="Segoe UI" pitchFamily="18" charset="0"/>
                <a:cs typeface="Segoe UI" pitchFamily="18" charset="0"/>
              </a:rPr>
              <a:t>BT Module/Headset</a:t>
            </a:r>
          </a:p>
        </p:txBody>
      </p:sp>
      <p:sp>
        <p:nvSpPr>
          <p:cNvPr id="25" name="TextBox 1"/>
          <p:cNvSpPr txBox="1"/>
          <p:nvPr/>
        </p:nvSpPr>
        <p:spPr>
          <a:xfrm>
            <a:off x="2006600" y="1841500"/>
            <a:ext cx="846386" cy="482183"/>
          </a:xfrm>
          <a:prstGeom prst="rect">
            <a:avLst/>
          </a:prstGeom>
          <a:noFill/>
        </p:spPr>
        <p:txBody>
          <a:bodyPr wrap="none" lIns="0" tIns="0" rIns="0" rtlCol="0">
            <a:spAutoFit/>
          </a:bodyPr>
          <a:lstStyle/>
          <a:p>
            <a:pPr>
              <a:lnSpc>
                <a:spcPts val="1100"/>
              </a:lnSpc>
              <a:tabLst>
                <a:tab pos="203200" algn="l"/>
              </a:tabLst>
            </a:pPr>
            <a:r>
              <a:rPr lang="en-US" altLang="zh-CN" dirty="0" smtClean="0"/>
              <a:t>	</a:t>
            </a:r>
            <a:r>
              <a:rPr lang="en-US" altLang="zh-CN" sz="996" dirty="0" smtClean="0">
                <a:solidFill>
                  <a:srgbClr val="000000"/>
                </a:solidFill>
                <a:latin typeface="Segoe UI" pitchFamily="18" charset="0"/>
                <a:cs typeface="Segoe UI" pitchFamily="18" charset="0"/>
              </a:rPr>
              <a:t>瑞昱、九暘</a:t>
            </a:r>
          </a:p>
          <a:p>
            <a:pPr>
              <a:lnSpc>
                <a:spcPts val="2300"/>
              </a:lnSpc>
              <a:tabLst>
                <a:tab pos="203200" algn="l"/>
              </a:tabLst>
            </a:pPr>
            <a:r>
              <a:rPr lang="en-US" altLang="zh-CN" sz="1596" b="1" dirty="0" smtClean="0">
                <a:solidFill>
                  <a:srgbClr val="000099"/>
                </a:solidFill>
                <a:latin typeface="Times New Roman" pitchFamily="18" charset="0"/>
                <a:cs typeface="Times New Roman" pitchFamily="18" charset="0"/>
              </a:rPr>
              <a:t>Switch</a:t>
            </a:r>
            <a:r>
              <a:rPr lang="en-US" altLang="zh-CN" sz="1596" b="1" dirty="0" smtClean="0">
                <a:solidFill>
                  <a:srgbClr val="000099"/>
                </a:solidFill>
                <a:latin typeface="Segoe UI" pitchFamily="18" charset="0"/>
                <a:cs typeface="Segoe UI" pitchFamily="18" charset="0"/>
              </a:rPr>
              <a:t> IC</a:t>
            </a:r>
          </a:p>
        </p:txBody>
      </p:sp>
      <p:sp>
        <p:nvSpPr>
          <p:cNvPr id="26" name="TextBox 1"/>
          <p:cNvSpPr txBox="1"/>
          <p:nvPr/>
        </p:nvSpPr>
        <p:spPr>
          <a:xfrm>
            <a:off x="7251700" y="3403600"/>
            <a:ext cx="1143000" cy="2667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鴻海、亞旭、東訊、緯</a:t>
            </a:r>
          </a:p>
          <a:p>
            <a:pPr>
              <a:lnSpc>
                <a:spcPts val="1000"/>
              </a:lnSpc>
              <a:tabLst/>
            </a:pPr>
            <a:r>
              <a:rPr lang="en-US" altLang="zh-CN" sz="900" dirty="0" smtClean="0">
                <a:solidFill>
                  <a:srgbClr val="000000"/>
                </a:solidFill>
                <a:latin typeface="Segoe UI" pitchFamily="18" charset="0"/>
                <a:cs typeface="Segoe UI" pitchFamily="18" charset="0"/>
              </a:rPr>
              <a:t>創</a:t>
            </a:r>
          </a:p>
        </p:txBody>
      </p:sp>
      <p:sp>
        <p:nvSpPr>
          <p:cNvPr id="27" name="TextBox 1"/>
          <p:cNvSpPr txBox="1"/>
          <p:nvPr/>
        </p:nvSpPr>
        <p:spPr>
          <a:xfrm>
            <a:off x="2209800" y="3771900"/>
            <a:ext cx="1016000" cy="723900"/>
          </a:xfrm>
          <a:prstGeom prst="rect">
            <a:avLst/>
          </a:prstGeom>
          <a:noFill/>
        </p:spPr>
        <p:txBody>
          <a:bodyPr wrap="none" lIns="0" tIns="0" rIns="0" rtlCol="0">
            <a:spAutoFit/>
          </a:bodyPr>
          <a:lstStyle/>
          <a:p>
            <a:pPr>
              <a:lnSpc>
                <a:spcPts val="1400"/>
              </a:lnSpc>
              <a:tabLst>
                <a:tab pos="152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Switch</a:t>
            </a:r>
          </a:p>
          <a:p>
            <a:pPr>
              <a:lnSpc>
                <a:spcPts val="1000"/>
              </a:lnSpc>
            </a:pPr>
            <a:endParaRPr lang="en-US" altLang="zh-CN" dirty="0" smtClean="0"/>
          </a:p>
          <a:p>
            <a:pPr>
              <a:lnSpc>
                <a:spcPts val="1000"/>
              </a:lnSpc>
            </a:pPr>
            <a:endParaRPr lang="en-US" altLang="zh-CN" dirty="0" smtClean="0"/>
          </a:p>
          <a:p>
            <a:pPr>
              <a:lnSpc>
                <a:spcPts val="1300"/>
              </a:lnSpc>
              <a:tabLst>
                <a:tab pos="152400" algn="l"/>
              </a:tabLst>
            </a:pPr>
            <a:r>
              <a:rPr lang="en-US" altLang="zh-CN" sz="803" dirty="0" smtClean="0">
                <a:solidFill>
                  <a:srgbClr val="000000"/>
                </a:solidFill>
                <a:latin typeface="Segoe UI" pitchFamily="18" charset="0"/>
                <a:cs typeface="Segoe UI" pitchFamily="18" charset="0"/>
              </a:rPr>
              <a:t>宏達電、宏碁、華碩、</a:t>
            </a:r>
          </a:p>
          <a:p>
            <a:pPr>
              <a:lnSpc>
                <a:spcPts val="900"/>
              </a:lnSpc>
              <a:tabLst>
                <a:tab pos="152400" algn="l"/>
              </a:tabLst>
            </a:pPr>
            <a:r>
              <a:rPr lang="en-US" altLang="zh-CN" sz="803" dirty="0" smtClean="0">
                <a:solidFill>
                  <a:srgbClr val="000000"/>
                </a:solidFill>
                <a:latin typeface="Segoe UI" pitchFamily="18" charset="0"/>
                <a:cs typeface="Segoe UI" pitchFamily="18" charset="0"/>
              </a:rPr>
              <a:t>集嘉、英華達</a:t>
            </a:r>
          </a:p>
        </p:txBody>
      </p:sp>
      <p:sp>
        <p:nvSpPr>
          <p:cNvPr id="28" name="TextBox 1"/>
          <p:cNvSpPr txBox="1"/>
          <p:nvPr/>
        </p:nvSpPr>
        <p:spPr>
          <a:xfrm>
            <a:off x="7213600" y="4584700"/>
            <a:ext cx="1154162" cy="866904"/>
          </a:xfrm>
          <a:prstGeom prst="rect">
            <a:avLst/>
          </a:prstGeom>
          <a:noFill/>
        </p:spPr>
        <p:txBody>
          <a:bodyPr wrap="none" lIns="0" tIns="0" rIns="0" rtlCol="0">
            <a:spAutoFit/>
          </a:bodyPr>
          <a:lstStyle/>
          <a:p>
            <a:pPr>
              <a:lnSpc>
                <a:spcPts val="1800"/>
              </a:lnSpc>
              <a:tabLst>
                <a:tab pos="114300" algn="l"/>
                <a:tab pos="127000" algn="l"/>
              </a:tabLst>
            </a:pPr>
            <a:r>
              <a:rPr lang="en-US" altLang="zh-CN" sz="1403" b="1" dirty="0" smtClean="0">
                <a:solidFill>
                  <a:srgbClr val="000099"/>
                </a:solidFill>
                <a:latin typeface="Segoe UI" pitchFamily="18" charset="0"/>
                <a:cs typeface="Segoe UI" pitchFamily="18" charset="0"/>
              </a:rPr>
              <a:t>BT/Headset</a:t>
            </a:r>
          </a:p>
          <a:p>
            <a:pPr>
              <a:lnSpc>
                <a:spcPts val="1000"/>
              </a:lnSpc>
            </a:pPr>
            <a:endParaRPr lang="en-US" altLang="zh-CN" dirty="0" smtClean="0"/>
          </a:p>
          <a:p>
            <a:pPr>
              <a:lnSpc>
                <a:spcPts val="1200"/>
              </a:lnSpc>
              <a:tabLst>
                <a:tab pos="114300" algn="l"/>
                <a:tab pos="127000" algn="l"/>
              </a:tabLst>
            </a:pPr>
            <a:r>
              <a:rPr lang="en-US" altLang="zh-CN" dirty="0" smtClean="0"/>
              <a:t>	</a:t>
            </a:r>
            <a:r>
              <a:rPr lang="en-US" altLang="zh-CN" sz="900" dirty="0" smtClean="0">
                <a:solidFill>
                  <a:srgbClr val="000000"/>
                </a:solidFill>
                <a:latin typeface="Segoe UI" pitchFamily="18" charset="0"/>
                <a:cs typeface="Segoe UI" pitchFamily="18" charset="0"/>
              </a:rPr>
              <a:t>友訊、德士通、偉僑</a:t>
            </a:r>
          </a:p>
          <a:p>
            <a:pPr>
              <a:lnSpc>
                <a:spcPts val="1000"/>
              </a:lnSpc>
            </a:pPr>
            <a:endParaRPr lang="en-US" altLang="zh-CN" dirty="0" smtClean="0"/>
          </a:p>
          <a:p>
            <a:pPr>
              <a:lnSpc>
                <a:spcPts val="1400"/>
              </a:lnSpc>
              <a:tabLst>
                <a:tab pos="114300" algn="l"/>
                <a:tab pos="1270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IP</a:t>
            </a:r>
            <a:r>
              <a:rPr lang="en-US" altLang="zh-CN" sz="1598" dirty="0" smtClean="0">
                <a:latin typeface="Times New Roman" pitchFamily="18" charset="0"/>
                <a:cs typeface="Times New Roman" pitchFamily="18" charset="0"/>
              </a:rPr>
              <a:t> </a:t>
            </a:r>
            <a:r>
              <a:rPr lang="en-US" altLang="zh-CN" sz="1598" b="1" dirty="0" smtClean="0">
                <a:solidFill>
                  <a:srgbClr val="000099"/>
                </a:solidFill>
                <a:latin typeface="Times New Roman" pitchFamily="18" charset="0"/>
                <a:cs typeface="Times New Roman" pitchFamily="18" charset="0"/>
              </a:rPr>
              <a:t>Phone</a:t>
            </a:r>
          </a:p>
        </p:txBody>
      </p:sp>
      <p:sp>
        <p:nvSpPr>
          <p:cNvPr id="29" name="TextBox 1"/>
          <p:cNvSpPr txBox="1"/>
          <p:nvPr/>
        </p:nvSpPr>
        <p:spPr>
          <a:xfrm>
            <a:off x="4051300" y="11684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聯發科、瑞昱</a:t>
            </a:r>
          </a:p>
        </p:txBody>
      </p:sp>
      <p:sp>
        <p:nvSpPr>
          <p:cNvPr id="30" name="TextBox 1"/>
          <p:cNvSpPr txBox="1"/>
          <p:nvPr/>
        </p:nvSpPr>
        <p:spPr>
          <a:xfrm>
            <a:off x="3441700" y="3784600"/>
            <a:ext cx="1016000" cy="711200"/>
          </a:xfrm>
          <a:prstGeom prst="rect">
            <a:avLst/>
          </a:prstGeom>
          <a:noFill/>
        </p:spPr>
        <p:txBody>
          <a:bodyPr wrap="none" lIns="0" tIns="0" rIns="0" rtlCol="0">
            <a:spAutoFit/>
          </a:bodyPr>
          <a:lstStyle/>
          <a:p>
            <a:pPr>
              <a:lnSpc>
                <a:spcPts val="1400"/>
              </a:lnSpc>
              <a:tabLst>
                <a:tab pos="381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DSL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a:p>
            <a:pPr>
              <a:lnSpc>
                <a:spcPts val="1000"/>
              </a:lnSpc>
            </a:pPr>
            <a:endParaRPr lang="en-US" altLang="zh-CN" dirty="0" smtClean="0"/>
          </a:p>
          <a:p>
            <a:pPr>
              <a:lnSpc>
                <a:spcPts val="1000"/>
              </a:lnSpc>
            </a:pPr>
            <a:endParaRPr lang="en-US" altLang="zh-CN" dirty="0" smtClean="0"/>
          </a:p>
          <a:p>
            <a:pPr>
              <a:lnSpc>
                <a:spcPts val="1200"/>
              </a:lnSpc>
              <a:tabLst>
                <a:tab pos="38100" algn="l"/>
              </a:tabLst>
            </a:pPr>
            <a:r>
              <a:rPr lang="en-US" altLang="zh-CN" sz="803" dirty="0" smtClean="0">
                <a:solidFill>
                  <a:srgbClr val="000000"/>
                </a:solidFill>
                <a:latin typeface="Segoe UI" pitchFamily="18" charset="0"/>
                <a:cs typeface="Segoe UI" pitchFamily="18" charset="0"/>
              </a:rPr>
              <a:t>台灣國際航電、神達、</a:t>
            </a:r>
          </a:p>
          <a:p>
            <a:pPr>
              <a:lnSpc>
                <a:spcPts val="900"/>
              </a:lnSpc>
              <a:tabLst>
                <a:tab pos="38100" algn="l"/>
              </a:tabLst>
            </a:pPr>
            <a:r>
              <a:rPr lang="en-US" altLang="zh-CN" sz="803" dirty="0" smtClean="0">
                <a:solidFill>
                  <a:srgbClr val="000000"/>
                </a:solidFill>
                <a:latin typeface="Segoe UI" pitchFamily="18" charset="0"/>
                <a:cs typeface="Segoe UI" pitchFamily="18" charset="0"/>
              </a:rPr>
              <a:t>長天、環天</a:t>
            </a:r>
          </a:p>
        </p:txBody>
      </p:sp>
      <p:sp>
        <p:nvSpPr>
          <p:cNvPr id="31" name="TextBox 1"/>
          <p:cNvSpPr txBox="1"/>
          <p:nvPr/>
        </p:nvSpPr>
        <p:spPr>
          <a:xfrm>
            <a:off x="5956300" y="3784600"/>
            <a:ext cx="812800" cy="711200"/>
          </a:xfrm>
          <a:prstGeom prst="rect">
            <a:avLst/>
          </a:prstGeom>
          <a:noFill/>
        </p:spPr>
        <p:txBody>
          <a:bodyPr wrap="none" lIns="0" tIns="0" rIns="0" rtlCol="0">
            <a:spAutoFit/>
          </a:bodyPr>
          <a:lstStyle/>
          <a:p>
            <a:pPr>
              <a:lnSpc>
                <a:spcPts val="1400"/>
              </a:lnSpc>
              <a:tabLst>
                <a:tab pos="1270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STB</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100"/>
              </a:lnSpc>
              <a:tabLst>
                <a:tab pos="127000" algn="l"/>
              </a:tabLst>
            </a:pPr>
            <a:r>
              <a:rPr lang="en-US" altLang="zh-CN" sz="806" dirty="0" smtClean="0">
                <a:solidFill>
                  <a:srgbClr val="000000"/>
                </a:solidFill>
                <a:latin typeface="Segoe UI" pitchFamily="18" charset="0"/>
                <a:cs typeface="Segoe UI" pitchFamily="18" charset="0"/>
              </a:rPr>
              <a:t>華碩、合勤、友訊</a:t>
            </a:r>
          </a:p>
        </p:txBody>
      </p:sp>
      <p:sp>
        <p:nvSpPr>
          <p:cNvPr id="1024" name="TextBox 1"/>
          <p:cNvSpPr txBox="1"/>
          <p:nvPr/>
        </p:nvSpPr>
        <p:spPr>
          <a:xfrm>
            <a:off x="4559300" y="2641600"/>
            <a:ext cx="914400" cy="635000"/>
          </a:xfrm>
          <a:prstGeom prst="rect">
            <a:avLst/>
          </a:prstGeom>
          <a:noFill/>
        </p:spPr>
        <p:txBody>
          <a:bodyPr wrap="none" lIns="0" tIns="0" rIns="0" rtlCol="0">
            <a:spAutoFit/>
          </a:bodyPr>
          <a:lstStyle/>
          <a:p>
            <a:pPr>
              <a:lnSpc>
                <a:spcPts val="900"/>
              </a:lnSpc>
              <a:tabLst>
                <a:tab pos="177800" algn="l"/>
              </a:tabLst>
            </a:pPr>
            <a:r>
              <a:rPr lang="en-US" altLang="zh-CN" sz="803" dirty="0" smtClean="0">
                <a:solidFill>
                  <a:srgbClr val="000000"/>
                </a:solidFill>
                <a:latin typeface="Segoe UI" pitchFamily="18" charset="0"/>
                <a:cs typeface="Segoe UI" pitchFamily="18" charset="0"/>
              </a:rPr>
              <a:t>建漢、鴻海、明泰、</a:t>
            </a:r>
          </a:p>
          <a:p>
            <a:pPr>
              <a:lnSpc>
                <a:spcPts val="900"/>
              </a:lnSpc>
              <a:tabLst>
                <a:tab pos="177800" algn="l"/>
              </a:tabLst>
            </a:pPr>
            <a:r>
              <a:rPr lang="en-US" altLang="zh-CN" sz="803" dirty="0" smtClean="0">
                <a:solidFill>
                  <a:srgbClr val="000000"/>
                </a:solidFill>
                <a:latin typeface="Segoe UI" pitchFamily="18" charset="0"/>
                <a:cs typeface="Segoe UI" pitchFamily="18" charset="0"/>
              </a:rPr>
              <a:t>環電、正文、智易、</a:t>
            </a:r>
          </a:p>
          <a:p>
            <a:pPr>
              <a:lnSpc>
                <a:spcPts val="900"/>
              </a:lnSpc>
              <a:tabLst>
                <a:tab pos="177800" algn="l"/>
              </a:tabLst>
            </a:pPr>
            <a:r>
              <a:rPr lang="en-US" altLang="zh-CN" sz="803" dirty="0" smtClean="0">
                <a:solidFill>
                  <a:srgbClr val="000000"/>
                </a:solidFill>
                <a:latin typeface="Segoe UI" pitchFamily="18" charset="0"/>
                <a:cs typeface="Segoe UI" pitchFamily="18" charset="0"/>
              </a:rPr>
              <a:t>光寶、亞旭</a:t>
            </a:r>
          </a:p>
          <a:p>
            <a:pPr>
              <a:lnSpc>
                <a:spcPts val="2200"/>
              </a:lnSpc>
              <a:tabLst>
                <a:tab pos="177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WLAN</a:t>
            </a:r>
          </a:p>
        </p:txBody>
      </p:sp>
      <p:sp>
        <p:nvSpPr>
          <p:cNvPr id="1025" name="TextBox 1"/>
          <p:cNvSpPr txBox="1"/>
          <p:nvPr/>
        </p:nvSpPr>
        <p:spPr>
          <a:xfrm>
            <a:off x="4584700" y="3784600"/>
            <a:ext cx="1054100" cy="736600"/>
          </a:xfrm>
          <a:prstGeom prst="rect">
            <a:avLst/>
          </a:prstGeom>
          <a:noFill/>
        </p:spPr>
        <p:txBody>
          <a:bodyPr wrap="none" lIns="0" tIns="0" rIns="0" rtlCol="0">
            <a:spAutoFit/>
          </a:bodyPr>
          <a:lstStyle/>
          <a:p>
            <a:pPr>
              <a:lnSpc>
                <a:spcPts val="1400"/>
              </a:lnSpc>
              <a:tabLst>
                <a:tab pos="25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Cable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a:p>
            <a:pPr>
              <a:lnSpc>
                <a:spcPts val="1000"/>
              </a:lnSpc>
            </a:pPr>
            <a:endParaRPr lang="en-US" altLang="zh-CN" dirty="0" smtClean="0"/>
          </a:p>
          <a:p>
            <a:pPr>
              <a:lnSpc>
                <a:spcPts val="1000"/>
              </a:lnSpc>
            </a:pPr>
            <a:endParaRPr lang="en-US" altLang="zh-CN" dirty="0" smtClean="0"/>
          </a:p>
          <a:p>
            <a:pPr>
              <a:lnSpc>
                <a:spcPts val="1300"/>
              </a:lnSpc>
              <a:tabLst>
                <a:tab pos="25400" algn="l"/>
              </a:tabLst>
            </a:pPr>
            <a:r>
              <a:rPr lang="en-US" altLang="zh-CN" sz="803" dirty="0" smtClean="0">
                <a:solidFill>
                  <a:srgbClr val="000000"/>
                </a:solidFill>
                <a:latin typeface="Segoe UI" pitchFamily="18" charset="0"/>
                <a:cs typeface="Segoe UI" pitchFamily="18" charset="0"/>
              </a:rPr>
              <a:t>友訊、合勤、華碩、</a:t>
            </a:r>
          </a:p>
          <a:p>
            <a:pPr>
              <a:lnSpc>
                <a:spcPts val="900"/>
              </a:lnSpc>
              <a:tabLst>
                <a:tab pos="25400" algn="l"/>
              </a:tabLst>
            </a:pPr>
            <a:r>
              <a:rPr lang="en-US" altLang="zh-CN" sz="803" dirty="0" smtClean="0">
                <a:solidFill>
                  <a:srgbClr val="000000"/>
                </a:solidFill>
                <a:latin typeface="Segoe UI" pitchFamily="18" charset="0"/>
                <a:cs typeface="Segoe UI" pitchFamily="18" charset="0"/>
              </a:rPr>
              <a:t>盛達</a:t>
            </a:r>
          </a:p>
        </p:txBody>
      </p:sp>
      <p:sp>
        <p:nvSpPr>
          <p:cNvPr id="1026" name="TextBox 1"/>
          <p:cNvSpPr txBox="1"/>
          <p:nvPr/>
        </p:nvSpPr>
        <p:spPr>
          <a:xfrm>
            <a:off x="7302500" y="3771900"/>
            <a:ext cx="889000" cy="723900"/>
          </a:xfrm>
          <a:prstGeom prst="rect">
            <a:avLst/>
          </a:prstGeom>
          <a:noFill/>
        </p:spPr>
        <p:txBody>
          <a:bodyPr wrap="none" lIns="0" tIns="0" rIns="0" rtlCol="0">
            <a:spAutoFit/>
          </a:bodyPr>
          <a:lstStyle/>
          <a:p>
            <a:pPr>
              <a:lnSpc>
                <a:spcPts val="1400"/>
              </a:lnSpc>
              <a:tabLst>
                <a:tab pos="381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Phone</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200"/>
              </a:lnSpc>
              <a:tabLst>
                <a:tab pos="38100" algn="l"/>
              </a:tabLst>
            </a:pPr>
            <a:r>
              <a:rPr lang="en-US" altLang="zh-CN" sz="803" dirty="0" smtClean="0">
                <a:solidFill>
                  <a:srgbClr val="000000"/>
                </a:solidFill>
                <a:latin typeface="Segoe UI" pitchFamily="18" charset="0"/>
                <a:cs typeface="Segoe UI" pitchFamily="18" charset="0"/>
              </a:rPr>
              <a:t>宏達電</a:t>
            </a:r>
            <a:r>
              <a:rPr lang="en-US" altLang="zh-CN" sz="803" dirty="0" smtClean="0">
                <a:solidFill>
                  <a:srgbClr val="000000"/>
                </a:solidFill>
                <a:latin typeface="Times New Roman" pitchFamily="18" charset="0"/>
                <a:cs typeface="Times New Roman" pitchFamily="18" charset="0"/>
              </a:rPr>
              <a:t>,</a:t>
            </a:r>
            <a:r>
              <a:rPr lang="en-US" altLang="zh-CN" sz="803" dirty="0" smtClean="0">
                <a:solidFill>
                  <a:srgbClr val="000000"/>
                </a:solidFill>
                <a:latin typeface="Segoe UI" pitchFamily="18" charset="0"/>
                <a:cs typeface="Segoe UI" pitchFamily="18" charset="0"/>
              </a:rPr>
              <a:t>華碩</a:t>
            </a:r>
            <a:r>
              <a:rPr lang="en-US" altLang="zh-CN" sz="803" dirty="0" smtClean="0">
                <a:solidFill>
                  <a:srgbClr val="000000"/>
                </a:solidFill>
                <a:latin typeface="Times New Roman" pitchFamily="18" charset="0"/>
                <a:cs typeface="Times New Roman" pitchFamily="18" charset="0"/>
              </a:rPr>
              <a:t>,</a:t>
            </a:r>
            <a:r>
              <a:rPr lang="en-US" altLang="zh-CN" sz="803" dirty="0" smtClean="0">
                <a:solidFill>
                  <a:srgbClr val="000000"/>
                </a:solidFill>
                <a:latin typeface="Segoe UI" pitchFamily="18" charset="0"/>
                <a:cs typeface="Segoe UI" pitchFamily="18" charset="0"/>
              </a:rPr>
              <a:t>宏碁</a:t>
            </a:r>
          </a:p>
        </p:txBody>
      </p:sp>
      <p:sp>
        <p:nvSpPr>
          <p:cNvPr id="1028" name="TextBox 1"/>
          <p:cNvSpPr txBox="1"/>
          <p:nvPr/>
        </p:nvSpPr>
        <p:spPr>
          <a:xfrm>
            <a:off x="2095500" y="3517900"/>
            <a:ext cx="1117600" cy="114300"/>
          </a:xfrm>
          <a:prstGeom prst="rect">
            <a:avLst/>
          </a:prstGeom>
          <a:noFill/>
        </p:spPr>
        <p:txBody>
          <a:bodyPr wrap="none" lIns="0" tIns="0" rIns="0" rtlCol="0">
            <a:spAutoFit/>
          </a:bodyPr>
          <a:lstStyle/>
          <a:p>
            <a:pPr>
              <a:lnSpc>
                <a:spcPts val="900"/>
              </a:lnSpc>
              <a:tabLst/>
            </a:pPr>
            <a:r>
              <a:rPr lang="en-US" altLang="zh-CN" sz="803" dirty="0" smtClean="0">
                <a:solidFill>
                  <a:srgbClr val="000000"/>
                </a:solidFill>
                <a:latin typeface="Segoe UI" pitchFamily="18" charset="0"/>
                <a:cs typeface="Segoe UI" pitchFamily="18" charset="0"/>
              </a:rPr>
              <a:t>智邦、達創、明泰、友勁</a:t>
            </a:r>
          </a:p>
        </p:txBody>
      </p:sp>
      <p:sp>
        <p:nvSpPr>
          <p:cNvPr id="1029" name="TextBox 1"/>
          <p:cNvSpPr txBox="1"/>
          <p:nvPr/>
        </p:nvSpPr>
        <p:spPr>
          <a:xfrm>
            <a:off x="2120900" y="4559300"/>
            <a:ext cx="1338508" cy="841256"/>
          </a:xfrm>
          <a:prstGeom prst="rect">
            <a:avLst/>
          </a:prstGeom>
          <a:noFill/>
        </p:spPr>
        <p:txBody>
          <a:bodyPr wrap="none" lIns="0" tIns="0" rIns="0" rtlCol="0">
            <a:spAutoFit/>
          </a:bodyPr>
          <a:lstStyle/>
          <a:p>
            <a:pPr>
              <a:lnSpc>
                <a:spcPts val="1800"/>
              </a:lnSpc>
              <a:tabLst>
                <a:tab pos="241300" algn="l"/>
                <a:tab pos="406400" algn="l"/>
              </a:tabLst>
            </a:pPr>
            <a:r>
              <a:rPr lang="en-US" altLang="zh-CN" sz="1598" b="1" dirty="0" smtClean="0">
                <a:solidFill>
                  <a:srgbClr val="000099"/>
                </a:solidFill>
                <a:latin typeface="Segoe UI" pitchFamily="18" charset="0"/>
                <a:cs typeface="Segoe UI" pitchFamily="18" charset="0"/>
              </a:rPr>
              <a:t>Mobile Phone</a:t>
            </a:r>
          </a:p>
          <a:p>
            <a:pPr>
              <a:lnSpc>
                <a:spcPts val="1000"/>
              </a:lnSpc>
            </a:pPr>
            <a:endParaRPr lang="en-US" altLang="zh-CN" dirty="0" smtClean="0"/>
          </a:p>
          <a:p>
            <a:pPr>
              <a:lnSpc>
                <a:spcPts val="1100"/>
              </a:lnSpc>
              <a:tabLst>
                <a:tab pos="241300" algn="l"/>
                <a:tab pos="406400" algn="l"/>
              </a:tabLst>
            </a:pPr>
            <a:r>
              <a:rPr lang="en-US" altLang="zh-CN" sz="803" dirty="0" smtClean="0">
                <a:solidFill>
                  <a:srgbClr val="000000"/>
                </a:solidFill>
                <a:latin typeface="Segoe UI" pitchFamily="18" charset="0"/>
                <a:cs typeface="Segoe UI" pitchFamily="18" charset="0"/>
              </a:rPr>
              <a:t>友訊、智邦、合勤、華碩、</a:t>
            </a:r>
          </a:p>
          <a:p>
            <a:pPr>
              <a:lnSpc>
                <a:spcPts val="900"/>
              </a:lnSpc>
              <a:tabLst>
                <a:tab pos="241300" algn="l"/>
                <a:tab pos="406400" algn="l"/>
              </a:tabLst>
            </a:pPr>
            <a:r>
              <a:rPr lang="en-US" altLang="zh-CN" sz="803" dirty="0" smtClean="0">
                <a:solidFill>
                  <a:srgbClr val="000000"/>
                </a:solidFill>
                <a:latin typeface="Segoe UI" pitchFamily="18" charset="0"/>
                <a:cs typeface="Segoe UI" pitchFamily="18" charset="0"/>
              </a:rPr>
              <a:t>訊舟</a:t>
            </a:r>
          </a:p>
          <a:p>
            <a:pPr>
              <a:lnSpc>
                <a:spcPts val="1400"/>
              </a:lnSpc>
              <a:tabLst>
                <a:tab pos="241300" algn="l"/>
                <a:tab pos="4064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Switch</a:t>
            </a:r>
          </a:p>
        </p:txBody>
      </p:sp>
      <p:sp>
        <p:nvSpPr>
          <p:cNvPr id="1030" name="TextBox 1"/>
          <p:cNvSpPr txBox="1"/>
          <p:nvPr/>
        </p:nvSpPr>
        <p:spPr>
          <a:xfrm>
            <a:off x="3479800" y="4635500"/>
            <a:ext cx="876300" cy="762000"/>
          </a:xfrm>
          <a:prstGeom prst="rect">
            <a:avLst/>
          </a:prstGeom>
          <a:noFill/>
        </p:spPr>
        <p:txBody>
          <a:bodyPr wrap="none" lIns="0" tIns="0" rIns="0" rtlCol="0">
            <a:spAutoFit/>
          </a:bodyPr>
          <a:lstStyle/>
          <a:p>
            <a:pPr>
              <a:lnSpc>
                <a:spcPts val="1400"/>
              </a:lnSpc>
              <a:tabLst>
                <a:tab pos="1905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GPS</a:t>
            </a:r>
          </a:p>
          <a:p>
            <a:pPr>
              <a:lnSpc>
                <a:spcPts val="1000"/>
              </a:lnSpc>
            </a:pPr>
            <a:endParaRPr lang="en-US" altLang="zh-CN" dirty="0" smtClean="0"/>
          </a:p>
          <a:p>
            <a:pPr>
              <a:lnSpc>
                <a:spcPts val="1000"/>
              </a:lnSpc>
              <a:tabLst>
                <a:tab pos="190500" algn="l"/>
              </a:tabLst>
            </a:pPr>
            <a:r>
              <a:rPr lang="en-US" altLang="zh-CN" sz="803" dirty="0" smtClean="0">
                <a:solidFill>
                  <a:srgbClr val="000000"/>
                </a:solidFill>
                <a:latin typeface="Segoe UI" pitchFamily="18" charset="0"/>
                <a:cs typeface="Segoe UI" pitchFamily="18" charset="0"/>
              </a:rPr>
              <a:t>友訊、合勤</a:t>
            </a:r>
          </a:p>
          <a:p>
            <a:pPr>
              <a:lnSpc>
                <a:spcPts val="1000"/>
              </a:lnSpc>
            </a:pPr>
            <a:endParaRPr lang="en-US" altLang="zh-CN" dirty="0" smtClean="0"/>
          </a:p>
          <a:p>
            <a:pPr>
              <a:lnSpc>
                <a:spcPts val="1500"/>
              </a:lnSpc>
              <a:tabLst>
                <a:tab pos="190500" algn="l"/>
              </a:tabLst>
            </a:pPr>
            <a:r>
              <a:rPr lang="en-US" altLang="zh-CN" sz="1596" b="1" dirty="0" smtClean="0">
                <a:solidFill>
                  <a:srgbClr val="000099"/>
                </a:solidFill>
                <a:latin typeface="Times New Roman" pitchFamily="18" charset="0"/>
                <a:cs typeface="Times New Roman" pitchFamily="18" charset="0"/>
              </a:rPr>
              <a:t>DSL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p:txBody>
      </p:sp>
      <p:sp>
        <p:nvSpPr>
          <p:cNvPr id="1031" name="TextBox 1"/>
          <p:cNvSpPr txBox="1"/>
          <p:nvPr/>
        </p:nvSpPr>
        <p:spPr>
          <a:xfrm>
            <a:off x="4610100" y="4635500"/>
            <a:ext cx="1028700" cy="762000"/>
          </a:xfrm>
          <a:prstGeom prst="rect">
            <a:avLst/>
          </a:prstGeom>
          <a:noFill/>
        </p:spPr>
        <p:txBody>
          <a:bodyPr wrap="none" lIns="0" tIns="0" rIns="0" rtlCol="0">
            <a:spAutoFit/>
          </a:bodyPr>
          <a:lstStyle/>
          <a:p>
            <a:pPr>
              <a:lnSpc>
                <a:spcPts val="1400"/>
              </a:lnSpc>
              <a:tabLst>
                <a:tab pos="114300" algn="l"/>
              </a:tabLst>
            </a:pPr>
            <a:r>
              <a:rPr lang="en-US" altLang="zh-CN" dirty="0" smtClean="0"/>
              <a:t>	</a:t>
            </a:r>
            <a:r>
              <a:rPr lang="en-US" altLang="zh-CN" sz="1598" b="1" dirty="0" smtClean="0">
                <a:solidFill>
                  <a:srgbClr val="000099"/>
                </a:solidFill>
                <a:latin typeface="Times New Roman" pitchFamily="18" charset="0"/>
                <a:cs typeface="Times New Roman" pitchFamily="18" charset="0"/>
              </a:rPr>
              <a:t>WLAN</a:t>
            </a:r>
          </a:p>
          <a:p>
            <a:pPr>
              <a:lnSpc>
                <a:spcPts val="1000"/>
              </a:lnSpc>
            </a:pPr>
            <a:endParaRPr lang="en-US" altLang="zh-CN" dirty="0" smtClean="0"/>
          </a:p>
          <a:p>
            <a:pPr>
              <a:lnSpc>
                <a:spcPts val="1000"/>
              </a:lnSpc>
              <a:tabLst>
                <a:tab pos="114300" algn="l"/>
              </a:tabLst>
            </a:pPr>
            <a:r>
              <a:rPr lang="en-US" altLang="zh-CN" sz="803" dirty="0" smtClean="0">
                <a:solidFill>
                  <a:srgbClr val="000000"/>
                </a:solidFill>
                <a:latin typeface="Segoe UI" pitchFamily="18" charset="0"/>
                <a:cs typeface="Segoe UI" pitchFamily="18" charset="0"/>
              </a:rPr>
              <a:t>互動寬頻、仲琦</a:t>
            </a:r>
          </a:p>
          <a:p>
            <a:pPr>
              <a:lnSpc>
                <a:spcPts val="1000"/>
              </a:lnSpc>
            </a:pPr>
            <a:endParaRPr lang="en-US" altLang="zh-CN" dirty="0" smtClean="0"/>
          </a:p>
          <a:p>
            <a:pPr>
              <a:lnSpc>
                <a:spcPts val="1500"/>
              </a:lnSpc>
              <a:tabLst>
                <a:tab pos="114300" algn="l"/>
              </a:tabLst>
            </a:pPr>
            <a:r>
              <a:rPr lang="en-US" altLang="zh-CN" sz="1596" b="1" dirty="0" smtClean="0">
                <a:solidFill>
                  <a:srgbClr val="000099"/>
                </a:solidFill>
                <a:latin typeface="Times New Roman" pitchFamily="18" charset="0"/>
                <a:cs typeface="Times New Roman" pitchFamily="18" charset="0"/>
              </a:rPr>
              <a:t>Cable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CPE</a:t>
            </a:r>
          </a:p>
        </p:txBody>
      </p:sp>
      <p:sp>
        <p:nvSpPr>
          <p:cNvPr id="1032" name="TextBox 1"/>
          <p:cNvSpPr txBox="1"/>
          <p:nvPr/>
        </p:nvSpPr>
        <p:spPr>
          <a:xfrm>
            <a:off x="3365500" y="3429000"/>
            <a:ext cx="3784600" cy="241300"/>
          </a:xfrm>
          <a:prstGeom prst="rect">
            <a:avLst/>
          </a:prstGeom>
          <a:noFill/>
        </p:spPr>
        <p:txBody>
          <a:bodyPr wrap="none" lIns="0" tIns="0" rIns="0" rtlCol="0">
            <a:spAutoFit/>
          </a:bodyPr>
          <a:lstStyle/>
          <a:p>
            <a:pPr>
              <a:lnSpc>
                <a:spcPts val="1000"/>
              </a:lnSpc>
              <a:tabLst/>
            </a:pPr>
            <a:r>
              <a:rPr lang="en-US" altLang="zh-CN" sz="696" dirty="0" smtClean="0">
                <a:solidFill>
                  <a:srgbClr val="000000"/>
                </a:solidFill>
                <a:latin typeface="Segoe UI" pitchFamily="18" charset="0"/>
                <a:cs typeface="Segoe UI" pitchFamily="18" charset="0"/>
              </a:rPr>
              <a:t>亞旭、智易、明泰、鴻海、中</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永碩、亞旭、鴻海、凱碩、</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永碩、亞旭、智易、大同</a:t>
            </a:r>
            <a:r>
              <a:rPr lang="en-US" altLang="zh-CN" sz="696" dirty="0" smtClean="0">
                <a:solidFill>
                  <a:srgbClr val="000000"/>
                </a:solidFill>
                <a:latin typeface="Times New Roman" pitchFamily="18" charset="0"/>
                <a:cs typeface="Times New Roman" pitchFamily="18" charset="0"/>
              </a:rPr>
              <a:t>,</a:t>
            </a:r>
            <a:r>
              <a:rPr lang="en-US" altLang="zh-CN" sz="696" dirty="0" smtClean="0">
                <a:solidFill>
                  <a:srgbClr val="000000"/>
                </a:solidFill>
                <a:latin typeface="Segoe UI" pitchFamily="18" charset="0"/>
                <a:cs typeface="Segoe UI" pitchFamily="18" charset="0"/>
              </a:rPr>
              <a:t>盟創、</a:t>
            </a:r>
          </a:p>
          <a:p>
            <a:pPr>
              <a:lnSpc>
                <a:spcPts val="800"/>
              </a:lnSpc>
              <a:tabLst/>
            </a:pPr>
            <a:r>
              <a:rPr lang="en-US" altLang="zh-CN" sz="696" dirty="0" smtClean="0">
                <a:solidFill>
                  <a:srgbClr val="000000"/>
                </a:solidFill>
                <a:latin typeface="Segoe UI" pitchFamily="18" charset="0"/>
                <a:cs typeface="Segoe UI" pitchFamily="18" charset="0"/>
              </a:rPr>
              <a:t>磊</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仲琦</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明泰、泰金寶、技嘉</a:t>
            </a:r>
          </a:p>
        </p:txBody>
      </p:sp>
      <p:sp>
        <p:nvSpPr>
          <p:cNvPr id="1033" name="TextBox 1"/>
          <p:cNvSpPr txBox="1"/>
          <p:nvPr/>
        </p:nvSpPr>
        <p:spPr>
          <a:xfrm>
            <a:off x="5829300" y="4559300"/>
            <a:ext cx="899285" cy="879728"/>
          </a:xfrm>
          <a:prstGeom prst="rect">
            <a:avLst/>
          </a:prstGeom>
          <a:noFill/>
        </p:spPr>
        <p:txBody>
          <a:bodyPr wrap="none" lIns="0" tIns="0" rIns="0" rtlCol="0">
            <a:spAutoFit/>
          </a:bodyPr>
          <a:lstStyle/>
          <a:p>
            <a:pPr>
              <a:lnSpc>
                <a:spcPts val="2000"/>
              </a:lnSpc>
              <a:tabLst>
                <a:tab pos="76200" algn="l"/>
                <a:tab pos="254000" algn="l"/>
              </a:tabLst>
            </a:pPr>
            <a:r>
              <a:rPr lang="en-US" altLang="zh-CN" sz="1598" b="1" dirty="0" smtClean="0">
                <a:solidFill>
                  <a:srgbClr val="000099"/>
                </a:solidFill>
                <a:latin typeface="Times New Roman" pitchFamily="18" charset="0"/>
                <a:cs typeface="Times New Roman" pitchFamily="18" charset="0"/>
              </a:rPr>
              <a:t>4G</a:t>
            </a:r>
            <a:r>
              <a:rPr lang="en-US" altLang="zh-CN" sz="1598" b="1" dirty="0" smtClean="0">
                <a:solidFill>
                  <a:srgbClr val="000099"/>
                </a:solidFill>
                <a:latin typeface="Segoe UI" pitchFamily="18" charset="0"/>
                <a:cs typeface="Segoe UI" pitchFamily="18" charset="0"/>
              </a:rPr>
              <a:t> </a:t>
            </a:r>
          </a:p>
          <a:p>
            <a:pPr>
              <a:lnSpc>
                <a:spcPts val="1000"/>
              </a:lnSpc>
            </a:pPr>
            <a:endParaRPr lang="en-US" altLang="zh-CN" dirty="0" smtClean="0"/>
          </a:p>
          <a:p>
            <a:pPr>
              <a:lnSpc>
                <a:spcPts val="1000"/>
              </a:lnSpc>
              <a:tabLst>
                <a:tab pos="76200" algn="l"/>
                <a:tab pos="254000" algn="l"/>
              </a:tabLst>
            </a:pPr>
            <a:r>
              <a:rPr lang="en-US" altLang="zh-CN" dirty="0" smtClean="0"/>
              <a:t>	</a:t>
            </a:r>
            <a:r>
              <a:rPr lang="en-US" altLang="zh-CN" sz="803" dirty="0" smtClean="0">
                <a:solidFill>
                  <a:srgbClr val="000000"/>
                </a:solidFill>
                <a:latin typeface="Segoe UI" pitchFamily="18" charset="0"/>
                <a:cs typeface="Segoe UI" pitchFamily="18" charset="0"/>
              </a:rPr>
              <a:t>友訊、大同、合勤</a:t>
            </a:r>
          </a:p>
          <a:p>
            <a:pPr>
              <a:lnSpc>
                <a:spcPts val="1000"/>
              </a:lnSpc>
            </a:pPr>
            <a:endParaRPr lang="en-US" altLang="zh-CN" dirty="0" smtClean="0"/>
          </a:p>
          <a:p>
            <a:pPr>
              <a:lnSpc>
                <a:spcPts val="1500"/>
              </a:lnSpc>
              <a:tabLst>
                <a:tab pos="76200" algn="l"/>
                <a:tab pos="2540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IP</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STB</a:t>
            </a:r>
          </a:p>
        </p:txBody>
      </p:sp>
      <p:sp>
        <p:nvSpPr>
          <p:cNvPr id="1034" name="TextBox 1"/>
          <p:cNvSpPr txBox="1"/>
          <p:nvPr/>
        </p:nvSpPr>
        <p:spPr>
          <a:xfrm>
            <a:off x="4788024" y="6093296"/>
            <a:ext cx="971420"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Enterprise</a:t>
            </a:r>
          </a:p>
        </p:txBody>
      </p:sp>
      <p:sp>
        <p:nvSpPr>
          <p:cNvPr id="1035" name="TextBox 1"/>
          <p:cNvSpPr txBox="1"/>
          <p:nvPr/>
        </p:nvSpPr>
        <p:spPr>
          <a:xfrm>
            <a:off x="2717800" y="5803900"/>
            <a:ext cx="1731243" cy="597599"/>
          </a:xfrm>
          <a:prstGeom prst="rect">
            <a:avLst/>
          </a:prstGeom>
          <a:noFill/>
        </p:spPr>
        <p:txBody>
          <a:bodyPr wrap="none" lIns="0" tIns="0" rIns="0" rtlCol="0">
            <a:spAutoFit/>
          </a:bodyPr>
          <a:lstStyle/>
          <a:p>
            <a:pPr>
              <a:lnSpc>
                <a:spcPts val="1000"/>
              </a:lnSpc>
              <a:tabLst>
                <a:tab pos="215900" algn="l"/>
              </a:tabLst>
            </a:pPr>
            <a:r>
              <a:rPr lang="en-US" altLang="zh-CN" sz="900" dirty="0" smtClean="0">
                <a:solidFill>
                  <a:srgbClr val="000000"/>
                </a:solidFill>
                <a:latin typeface="Segoe UI" pitchFamily="18" charset="0"/>
                <a:cs typeface="Segoe UI" pitchFamily="18" charset="0"/>
              </a:rPr>
              <a:t>中華電信、台灣大、遠傳、威寶、</a:t>
            </a:r>
          </a:p>
          <a:p>
            <a:pPr>
              <a:lnSpc>
                <a:spcPts val="1000"/>
              </a:lnSpc>
              <a:tabLst>
                <a:tab pos="215900" algn="l"/>
              </a:tabLst>
            </a:pPr>
            <a:r>
              <a:rPr lang="en-US" altLang="zh-CN" sz="900" dirty="0" smtClean="0">
                <a:solidFill>
                  <a:srgbClr val="000000"/>
                </a:solidFill>
                <a:latin typeface="Segoe UI" pitchFamily="18" charset="0"/>
                <a:cs typeface="Segoe UI" pitchFamily="18" charset="0"/>
              </a:rPr>
              <a:t>亞太、威達雲端、全球一動</a:t>
            </a:r>
          </a:p>
          <a:p>
            <a:pPr>
              <a:lnSpc>
                <a:spcPts val="2300"/>
              </a:lnSpc>
              <a:tabLst>
                <a:tab pos="215900" algn="l"/>
              </a:tabLst>
            </a:pPr>
            <a:r>
              <a:rPr lang="en-US" altLang="zh-CN" dirty="0" smtClean="0"/>
              <a:t>	</a:t>
            </a:r>
            <a:r>
              <a:rPr lang="en-US" altLang="zh-CN" sz="1596" b="1" dirty="0" smtClean="0">
                <a:solidFill>
                  <a:srgbClr val="000099"/>
                </a:solidFill>
                <a:latin typeface="Segoe UI" pitchFamily="18" charset="0"/>
                <a:cs typeface="Segoe UI" pitchFamily="18" charset="0"/>
              </a:rPr>
              <a:t>Telecomm.</a:t>
            </a:r>
          </a:p>
        </p:txBody>
      </p:sp>
      <p:sp>
        <p:nvSpPr>
          <p:cNvPr id="1036" name="TextBox 1"/>
          <p:cNvSpPr txBox="1"/>
          <p:nvPr/>
        </p:nvSpPr>
        <p:spPr>
          <a:xfrm>
            <a:off x="6578600" y="6134100"/>
            <a:ext cx="634533"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Retails</a:t>
            </a:r>
          </a:p>
        </p:txBody>
      </p:sp>
      <p:sp>
        <p:nvSpPr>
          <p:cNvPr id="1037" name="TextBox 1"/>
          <p:cNvSpPr txBox="1"/>
          <p:nvPr/>
        </p:nvSpPr>
        <p:spPr>
          <a:xfrm>
            <a:off x="179512" y="3068960"/>
            <a:ext cx="1900905" cy="341119"/>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Design and </a:t>
            </a:r>
            <a:r>
              <a:rPr lang="en-US" altLang="zh-CN" b="1" dirty="0" err="1" smtClean="0">
                <a:solidFill>
                  <a:srgbClr val="000099"/>
                </a:solidFill>
                <a:latin typeface="Segoe UI" pitchFamily="18" charset="0"/>
                <a:cs typeface="Segoe UI" pitchFamily="18" charset="0"/>
              </a:rPr>
              <a:t>Manf</a:t>
            </a:r>
            <a:r>
              <a:rPr lang="en-US" altLang="zh-CN" b="1" dirty="0" smtClean="0">
                <a:solidFill>
                  <a:srgbClr val="000099"/>
                </a:solidFill>
                <a:latin typeface="Segoe UI" pitchFamily="18" charset="0"/>
                <a:cs typeface="Segoe UI" pitchFamily="18" charset="0"/>
              </a:rPr>
              <a:t>.</a:t>
            </a:r>
          </a:p>
        </p:txBody>
      </p:sp>
      <p:sp>
        <p:nvSpPr>
          <p:cNvPr id="1038" name="TextBox 1"/>
          <p:cNvSpPr txBox="1"/>
          <p:nvPr/>
        </p:nvSpPr>
        <p:spPr>
          <a:xfrm>
            <a:off x="520700" y="3352800"/>
            <a:ext cx="1271182" cy="341119"/>
          </a:xfrm>
          <a:prstGeom prst="rect">
            <a:avLst/>
          </a:prstGeom>
          <a:noFill/>
        </p:spPr>
        <p:txBody>
          <a:bodyPr wrap="none" lIns="0" tIns="0" rIns="0" rtlCol="0">
            <a:spAutoFit/>
          </a:bodyPr>
          <a:lstStyle/>
          <a:p>
            <a:pPr>
              <a:lnSpc>
                <a:spcPts val="2300"/>
              </a:lnSpc>
              <a:tabLst/>
            </a:pPr>
            <a:r>
              <a:rPr lang="en-US" altLang="zh-CN" b="1" dirty="0" smtClean="0">
                <a:solidFill>
                  <a:srgbClr val="000099"/>
                </a:solidFill>
                <a:latin typeface="Segoe UI" pitchFamily="18" charset="0"/>
                <a:cs typeface="Segoe UI" pitchFamily="18" charset="0"/>
              </a:rPr>
              <a:t>and </a:t>
            </a:r>
            <a:r>
              <a:rPr lang="en-US" altLang="zh-CN" b="1" dirty="0" err="1" smtClean="0">
                <a:solidFill>
                  <a:srgbClr val="000099"/>
                </a:solidFill>
                <a:latin typeface="Segoe UI" pitchFamily="18" charset="0"/>
                <a:cs typeface="Segoe UI" pitchFamily="18" charset="0"/>
              </a:rPr>
              <a:t>Assem</a:t>
            </a:r>
            <a:r>
              <a:rPr lang="en-US" altLang="zh-CN" b="1" dirty="0" smtClean="0">
                <a:solidFill>
                  <a:srgbClr val="000099"/>
                </a:solidFill>
                <a:latin typeface="Segoe UI" pitchFamily="18" charset="0"/>
                <a:cs typeface="Segoe UI" pitchFamily="18" charset="0"/>
              </a:rPr>
              <a:t>.</a:t>
            </a:r>
          </a:p>
        </p:txBody>
      </p:sp>
      <p:sp>
        <p:nvSpPr>
          <p:cNvPr id="1039"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25</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546100" y="596900"/>
            <a:ext cx="57912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(6/8)-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整體通訊產業</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26</a:t>
            </a:r>
          </a:p>
        </p:txBody>
      </p:sp>
      <p:sp>
        <p:nvSpPr>
          <p:cNvPr id="6" name="TextBox 1"/>
          <p:cNvSpPr txBox="1"/>
          <p:nvPr/>
        </p:nvSpPr>
        <p:spPr>
          <a:xfrm>
            <a:off x="558800" y="1397000"/>
            <a:ext cx="8216900" cy="812800"/>
          </a:xfrm>
          <a:prstGeom prst="rect">
            <a:avLst/>
          </a:prstGeom>
          <a:noFill/>
        </p:spPr>
        <p:txBody>
          <a:bodyPr wrap="none" lIns="0" tIns="0" rIns="0" rtlCol="0">
            <a:spAutoFit/>
          </a:bodyPr>
          <a:lstStyle/>
          <a:p>
            <a:pPr>
              <a:lnSpc>
                <a:spcPts val="2000"/>
              </a:lnSpc>
              <a:tabLst>
                <a:tab pos="444500" algn="l"/>
              </a:tabLst>
            </a:pPr>
            <a:r>
              <a:rPr lang="en-US" altLang="zh-CN" dirty="0" smtClean="0"/>
              <a:t>	</a:t>
            </a:r>
            <a:r>
              <a:rPr lang="en-US" altLang="zh-CN" sz="1598" dirty="0" smtClean="0">
                <a:solidFill>
                  <a:srgbClr val="000000"/>
                </a:solidFill>
                <a:latin typeface="Times New Roman" pitchFamily="18" charset="0"/>
                <a:cs typeface="Times New Roman" pitchFamily="18" charset="0"/>
              </a:rPr>
              <a:t>2013</a:t>
            </a:r>
            <a:r>
              <a:rPr lang="en-US" altLang="zh-CN" sz="1598" dirty="0" smtClean="0">
                <a:solidFill>
                  <a:srgbClr val="000000"/>
                </a:solidFill>
                <a:latin typeface="Segoe UI" pitchFamily="18" charset="0"/>
                <a:cs typeface="Segoe UI" pitchFamily="18" charset="0"/>
              </a:rPr>
              <a:t>年全球通訊設備產值預估為</a:t>
            </a:r>
            <a:r>
              <a:rPr lang="en-US" altLang="zh-CN" sz="1598" dirty="0" smtClean="0">
                <a:solidFill>
                  <a:srgbClr val="000000"/>
                </a:solidFill>
                <a:latin typeface="Times New Roman" pitchFamily="18" charset="0"/>
                <a:cs typeface="Times New Roman" pitchFamily="18" charset="0"/>
              </a:rPr>
              <a:t>5,113</a:t>
            </a:r>
            <a:r>
              <a:rPr lang="en-US" altLang="zh-CN" sz="1598" dirty="0" smtClean="0">
                <a:solidFill>
                  <a:srgbClr val="000000"/>
                </a:solidFill>
                <a:latin typeface="Segoe UI" pitchFamily="18" charset="0"/>
                <a:cs typeface="Segoe UI" pitchFamily="18" charset="0"/>
              </a:rPr>
              <a:t>億美元，以歐美廠商占主要比重，但中國大陸廠</a:t>
            </a:r>
          </a:p>
          <a:p>
            <a:pPr>
              <a:lnSpc>
                <a:spcPts val="2100"/>
              </a:lnSpc>
              <a:tabLst>
                <a:tab pos="444500" algn="l"/>
              </a:tabLst>
            </a:pPr>
            <a:r>
              <a:rPr lang="en-US" altLang="zh-CN" sz="1596" dirty="0" smtClean="0">
                <a:solidFill>
                  <a:srgbClr val="000000"/>
                </a:solidFill>
                <a:latin typeface="Segoe UI" pitchFamily="18" charset="0"/>
                <a:cs typeface="Segoe UI" pitchFamily="18" charset="0"/>
              </a:rPr>
              <a:t>商逐漸提高。在通訊服務方面，全球電信服務營收為</a:t>
            </a:r>
            <a:r>
              <a:rPr lang="en-US" altLang="zh-CN" sz="1596" dirty="0" smtClean="0">
                <a:solidFill>
                  <a:srgbClr val="000000"/>
                </a:solidFill>
                <a:latin typeface="Times New Roman" pitchFamily="18" charset="0"/>
                <a:cs typeface="Times New Roman" pitchFamily="18" charset="0"/>
              </a:rPr>
              <a:t>17,849</a:t>
            </a:r>
            <a:r>
              <a:rPr lang="en-US" altLang="zh-CN" sz="1596" dirty="0" smtClean="0">
                <a:solidFill>
                  <a:srgbClr val="000000"/>
                </a:solidFill>
                <a:latin typeface="Segoe UI" pitchFamily="18" charset="0"/>
                <a:cs typeface="Segoe UI" pitchFamily="18" charset="0"/>
              </a:rPr>
              <a:t>億美元，其中</a:t>
            </a:r>
            <a:r>
              <a:rPr lang="en-US" altLang="zh-CN" sz="1596" dirty="0" smtClean="0">
                <a:solidFill>
                  <a:srgbClr val="000000"/>
                </a:solidFill>
                <a:latin typeface="Times New Roman" pitchFamily="18" charset="0"/>
                <a:cs typeface="Times New Roman" pitchFamily="18" charset="0"/>
              </a:rPr>
              <a:t>NTT</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AT&amp;T</a:t>
            </a:r>
            <a:r>
              <a:rPr lang="en-US" altLang="zh-CN" sz="1596" dirty="0" smtClean="0">
                <a:solidFill>
                  <a:srgbClr val="000000"/>
                </a:solidFill>
                <a:latin typeface="Segoe UI" pitchFamily="18" charset="0"/>
                <a:cs typeface="Segoe UI" pitchFamily="18" charset="0"/>
              </a:rPr>
              <a:t>、</a:t>
            </a:r>
          </a:p>
          <a:p>
            <a:pPr>
              <a:lnSpc>
                <a:spcPts val="2100"/>
              </a:lnSpc>
              <a:tabLst>
                <a:tab pos="444500" algn="l"/>
              </a:tabLst>
            </a:pPr>
            <a:r>
              <a:rPr lang="en-US" altLang="zh-CN" sz="1596" dirty="0" smtClean="0">
                <a:solidFill>
                  <a:srgbClr val="000000"/>
                </a:solidFill>
                <a:latin typeface="Times New Roman" pitchFamily="18" charset="0"/>
                <a:cs typeface="Times New Roman" pitchFamily="18" charset="0"/>
              </a:rPr>
              <a:t>Verizon</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Wireless</a:t>
            </a:r>
            <a:r>
              <a:rPr lang="en-US" altLang="zh-CN" sz="1596" dirty="0" smtClean="0">
                <a:solidFill>
                  <a:srgbClr val="000000"/>
                </a:solidFill>
                <a:latin typeface="Segoe UI" pitchFamily="18" charset="0"/>
                <a:cs typeface="Segoe UI" pitchFamily="18" charset="0"/>
              </a:rPr>
              <a:t>、中國移動、</a:t>
            </a:r>
            <a:r>
              <a:rPr lang="en-US" altLang="zh-CN" sz="1596" dirty="0" smtClean="0">
                <a:solidFill>
                  <a:srgbClr val="000000"/>
                </a:solidFill>
                <a:latin typeface="Times New Roman" pitchFamily="18" charset="0"/>
                <a:cs typeface="Times New Roman" pitchFamily="18" charset="0"/>
              </a:rPr>
              <a:t>Telefonica</a:t>
            </a:r>
            <a:r>
              <a:rPr lang="en-US" altLang="zh-CN" sz="1596" dirty="0" smtClean="0">
                <a:solidFill>
                  <a:srgbClr val="000000"/>
                </a:solidFill>
                <a:latin typeface="Segoe UI" pitchFamily="18" charset="0"/>
                <a:cs typeface="Segoe UI" pitchFamily="18" charset="0"/>
              </a:rPr>
              <a:t>為全球前五大電信營運商。</a:t>
            </a:r>
          </a:p>
        </p:txBody>
      </p:sp>
      <p:sp>
        <p:nvSpPr>
          <p:cNvPr id="7" name="TextBox 1"/>
          <p:cNvSpPr txBox="1"/>
          <p:nvPr/>
        </p:nvSpPr>
        <p:spPr>
          <a:xfrm>
            <a:off x="558800" y="2362200"/>
            <a:ext cx="8216900" cy="1981200"/>
          </a:xfrm>
          <a:prstGeom prst="rect">
            <a:avLst/>
          </a:prstGeom>
          <a:noFill/>
        </p:spPr>
        <p:txBody>
          <a:bodyPr wrap="none" lIns="0" tIns="0" rIns="0" rtlCol="0">
            <a:spAutoFit/>
          </a:bodyPr>
          <a:lstStyle/>
          <a:p>
            <a:pPr>
              <a:lnSpc>
                <a:spcPts val="1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台灣通訊產業上下游皆有廠商投入，設計組裝和製造為台灣廠商強項。晶片產業方面，</a:t>
            </a:r>
          </a:p>
          <a:p>
            <a:pPr>
              <a:lnSpc>
                <a:spcPts val="2100"/>
              </a:lnSpc>
              <a:tabLst>
                <a:tab pos="393700" algn="l"/>
              </a:tabLst>
            </a:pPr>
            <a:r>
              <a:rPr lang="en-US" altLang="zh-CN" sz="1598" dirty="0" smtClean="0">
                <a:solidFill>
                  <a:srgbClr val="000000"/>
                </a:solidFill>
                <a:latin typeface="Segoe UI" pitchFamily="18" charset="0"/>
                <a:cs typeface="Segoe UI" pitchFamily="18" charset="0"/>
              </a:rPr>
              <a:t>由於國際標準多由國外大廠掌控，台灣通訊晶片廠商以跟隨國際標準為主。品牌設備方面，</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因為經營品牌需投入非常大的資源，台灣廠商規模相對較小，與國際大廠仍有一段差距。</a:t>
            </a:r>
          </a:p>
          <a:p>
            <a:pPr>
              <a:lnSpc>
                <a:spcPts val="2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通訊關鍵晶片方面，以聯發科最具規模，除了中國大陸市場外，也逐漸打入品牌手機廠</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商和電信營運商合作名單。設計製造和組裝方面，網通產品皆為領導製造業者，並以中高階</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產品為發展重心。品牌終端方面，以宏達電、神達、台灣國際航電、友訊、合勤較具品牌知</a:t>
            </a:r>
          </a:p>
          <a:p>
            <a:pPr>
              <a:lnSpc>
                <a:spcPts val="2200"/>
              </a:lnSpc>
              <a:tabLst>
                <a:tab pos="393700" algn="l"/>
              </a:tabLst>
            </a:pPr>
            <a:r>
              <a:rPr lang="en-US" altLang="zh-CN" sz="1598" dirty="0" smtClean="0">
                <a:solidFill>
                  <a:srgbClr val="000000"/>
                </a:solidFill>
                <a:latin typeface="Segoe UI" pitchFamily="18" charset="0"/>
                <a:cs typeface="Segoe UI" pitchFamily="18" charset="0"/>
              </a:rPr>
              <a:t>名度。下游電信營運商仍以經營國內通訊服務為主。</a:t>
            </a:r>
          </a:p>
        </p:txBody>
      </p:sp>
      <p:sp>
        <p:nvSpPr>
          <p:cNvPr id="8" name="TextBox 1"/>
          <p:cNvSpPr txBox="1"/>
          <p:nvPr/>
        </p:nvSpPr>
        <p:spPr>
          <a:xfrm>
            <a:off x="558800" y="4470400"/>
            <a:ext cx="8216900" cy="1930400"/>
          </a:xfrm>
          <a:prstGeom prst="rect">
            <a:avLst/>
          </a:prstGeom>
          <a:noFill/>
        </p:spPr>
        <p:txBody>
          <a:bodyPr wrap="none" lIns="0" tIns="0" rIns="0" rtlCol="0">
            <a:spAutoFit/>
          </a:bodyPr>
          <a:lstStyle/>
          <a:p>
            <a:pPr>
              <a:lnSpc>
                <a:spcPts val="1800"/>
              </a:lnSpc>
              <a:tabLst>
                <a:tab pos="393700" algn="l"/>
              </a:tabLst>
            </a:pPr>
            <a:r>
              <a:rPr lang="en-US" altLang="zh-CN" dirty="0" smtClean="0"/>
              <a:t>	</a:t>
            </a:r>
            <a:r>
              <a:rPr lang="en-US" altLang="zh-CN" sz="1596" dirty="0" smtClean="0">
                <a:solidFill>
                  <a:srgbClr val="000000"/>
                </a:solidFill>
                <a:latin typeface="Segoe UI" pitchFamily="18" charset="0"/>
                <a:cs typeface="Segoe UI" pitchFamily="18" charset="0"/>
              </a:rPr>
              <a:t>台灣通訊關鍵晶片廠商受惠於中國大陸市場起飛加持，讓聯發科得以藉由中國大陸市場</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快速培養晶片解決方案能量。設計製造和組裝，無線、有線寬頻接取產品皆為全球第一大代</a:t>
            </a:r>
          </a:p>
          <a:p>
            <a:pPr>
              <a:lnSpc>
                <a:spcPts val="2200"/>
              </a:lnSpc>
              <a:tabLst>
                <a:tab pos="393700" algn="l"/>
              </a:tabLst>
            </a:pPr>
            <a:r>
              <a:rPr lang="en-US" altLang="zh-CN" sz="1596" dirty="0" smtClean="0">
                <a:solidFill>
                  <a:srgbClr val="000000"/>
                </a:solidFill>
                <a:latin typeface="Segoe UI" pitchFamily="18" charset="0"/>
                <a:cs typeface="Segoe UI" pitchFamily="18" charset="0"/>
              </a:rPr>
              <a:t>工廠商，但近幾年中國大陸廠商崛起，為台灣網通廠商帶來的競爭壓力持續擴大。由於品牌</a:t>
            </a:r>
          </a:p>
          <a:p>
            <a:pPr>
              <a:lnSpc>
                <a:spcPts val="2100"/>
              </a:lnSpc>
              <a:tabLst>
                <a:tab pos="393700" algn="l"/>
              </a:tabLst>
            </a:pPr>
            <a:r>
              <a:rPr lang="en-US" altLang="zh-CN" sz="1598" dirty="0" smtClean="0">
                <a:solidFill>
                  <a:srgbClr val="000000"/>
                </a:solidFill>
                <a:latin typeface="Segoe UI" pitchFamily="18" charset="0"/>
                <a:cs typeface="Segoe UI" pitchFamily="18" charset="0"/>
              </a:rPr>
              <a:t>終端廠商與國內其他上下游廠商的合作密度不足，使得台灣網通廠商在品牌發展上難以和其</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他國際大廠相抗衡。台灣廠商應加強國內品牌網通廠商與上下游業者的連結度，以強化品牌</a:t>
            </a:r>
          </a:p>
          <a:p>
            <a:pPr>
              <a:lnSpc>
                <a:spcPts val="2300"/>
              </a:lnSpc>
              <a:tabLst>
                <a:tab pos="393700" algn="l"/>
              </a:tabLst>
            </a:pPr>
            <a:r>
              <a:rPr lang="en-US" altLang="zh-CN" sz="1596" dirty="0" smtClean="0">
                <a:solidFill>
                  <a:srgbClr val="000000"/>
                </a:solidFill>
                <a:latin typeface="Segoe UI" pitchFamily="18" charset="0"/>
                <a:cs typeface="Segoe UI" pitchFamily="18" charset="0"/>
              </a:rPr>
              <a:t>業者的創新、研發能量。預估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年台灣通訊設備產值將為新台幣</a:t>
            </a:r>
            <a:r>
              <a:rPr lang="en-US" altLang="zh-CN" sz="1596" dirty="0" smtClean="0">
                <a:solidFill>
                  <a:srgbClr val="000000"/>
                </a:solidFill>
                <a:latin typeface="Times New Roman" pitchFamily="18" charset="0"/>
                <a:cs typeface="Times New Roman" pitchFamily="18" charset="0"/>
              </a:rPr>
              <a:t>9,172</a:t>
            </a:r>
            <a:r>
              <a:rPr lang="en-US" altLang="zh-CN" sz="1596" dirty="0" smtClean="0">
                <a:solidFill>
                  <a:srgbClr val="000000"/>
                </a:solidFill>
                <a:latin typeface="Segoe UI" pitchFamily="18" charset="0"/>
                <a:cs typeface="Segoe UI" pitchFamily="18" charset="0"/>
              </a:rPr>
              <a:t>億元，通訊服務產</a:t>
            </a:r>
          </a:p>
          <a:p>
            <a:pPr>
              <a:lnSpc>
                <a:spcPts val="2100"/>
              </a:lnSpc>
              <a:tabLst>
                <a:tab pos="393700" algn="l"/>
              </a:tabLst>
            </a:pPr>
            <a:r>
              <a:rPr lang="en-US" altLang="zh-CN" sz="1596" dirty="0" smtClean="0">
                <a:solidFill>
                  <a:srgbClr val="000000"/>
                </a:solidFill>
                <a:latin typeface="Segoe UI" pitchFamily="18" charset="0"/>
                <a:cs typeface="Segoe UI" pitchFamily="18" charset="0"/>
              </a:rPr>
              <a:t>值為新台幣</a:t>
            </a:r>
            <a:r>
              <a:rPr lang="en-US" altLang="zh-CN" sz="1596" dirty="0" smtClean="0">
                <a:solidFill>
                  <a:srgbClr val="000000"/>
                </a:solidFill>
                <a:latin typeface="Times New Roman" pitchFamily="18" charset="0"/>
                <a:cs typeface="Times New Roman" pitchFamily="18" charset="0"/>
              </a:rPr>
              <a:t>4,294</a:t>
            </a:r>
            <a:r>
              <a:rPr lang="en-US" altLang="zh-CN" sz="1596" dirty="0" smtClean="0">
                <a:solidFill>
                  <a:srgbClr val="000000"/>
                </a:solidFill>
                <a:latin typeface="Segoe UI" pitchFamily="18" charset="0"/>
                <a:cs typeface="Segoe UI" pitchFamily="18" charset="0"/>
              </a:rPr>
              <a:t>億元。</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7620000" y="3238500"/>
            <a:ext cx="241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美律</a:t>
            </a:r>
          </a:p>
        </p:txBody>
      </p:sp>
      <p:sp>
        <p:nvSpPr>
          <p:cNvPr id="4" name="TextBox 1"/>
          <p:cNvSpPr txBox="1"/>
          <p:nvPr/>
        </p:nvSpPr>
        <p:spPr>
          <a:xfrm>
            <a:off x="6743700" y="3238500"/>
            <a:ext cx="5715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天守、威力</a:t>
            </a:r>
          </a:p>
        </p:txBody>
      </p:sp>
      <p:sp>
        <p:nvSpPr>
          <p:cNvPr id="5" name="TextBox 1"/>
          <p:cNvSpPr txBox="1"/>
          <p:nvPr/>
        </p:nvSpPr>
        <p:spPr>
          <a:xfrm>
            <a:off x="5092700" y="32512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玉晶光</a:t>
            </a:r>
          </a:p>
        </p:txBody>
      </p:sp>
      <p:sp>
        <p:nvSpPr>
          <p:cNvPr id="6" name="TextBox 1"/>
          <p:cNvSpPr txBox="1"/>
          <p:nvPr/>
        </p:nvSpPr>
        <p:spPr>
          <a:xfrm>
            <a:off x="5486400" y="38862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閎暉、</a:t>
            </a:r>
          </a:p>
        </p:txBody>
      </p:sp>
      <p:sp>
        <p:nvSpPr>
          <p:cNvPr id="7" name="TextBox 1"/>
          <p:cNvSpPr txBox="1"/>
          <p:nvPr/>
        </p:nvSpPr>
        <p:spPr>
          <a:xfrm>
            <a:off x="5486400" y="4038600"/>
            <a:ext cx="24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毅嘉</a:t>
            </a:r>
          </a:p>
        </p:txBody>
      </p:sp>
      <p:sp>
        <p:nvSpPr>
          <p:cNvPr id="8" name="TextBox 1"/>
          <p:cNvSpPr txBox="1"/>
          <p:nvPr/>
        </p:nvSpPr>
        <p:spPr>
          <a:xfrm>
            <a:off x="6108700" y="3886200"/>
            <a:ext cx="6858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可成、鴻準、</a:t>
            </a:r>
          </a:p>
        </p:txBody>
      </p:sp>
      <p:sp>
        <p:nvSpPr>
          <p:cNvPr id="9" name="TextBox 1"/>
          <p:cNvSpPr txBox="1"/>
          <p:nvPr/>
        </p:nvSpPr>
        <p:spPr>
          <a:xfrm>
            <a:off x="6870700" y="4000500"/>
            <a:ext cx="609600" cy="101600"/>
          </a:xfrm>
          <a:prstGeom prst="rect">
            <a:avLst/>
          </a:prstGeom>
          <a:noFill/>
        </p:spPr>
        <p:txBody>
          <a:bodyPr wrap="none" lIns="0" tIns="0" rIns="0" rtlCol="0">
            <a:spAutoFit/>
          </a:bodyPr>
          <a:lstStyle/>
          <a:p>
            <a:pPr>
              <a:lnSpc>
                <a:spcPts val="800"/>
              </a:lnSpc>
              <a:tabLst/>
            </a:pPr>
            <a:r>
              <a:rPr lang="en-US" altLang="zh-CN" sz="696" dirty="0" smtClean="0">
                <a:solidFill>
                  <a:srgbClr val="000000"/>
                </a:solidFill>
                <a:latin typeface="Segoe UI" pitchFamily="18" charset="0"/>
                <a:cs typeface="Segoe UI" pitchFamily="18" charset="0"/>
              </a:rPr>
              <a:t>展、鴻松、儲矽</a:t>
            </a:r>
          </a:p>
        </p:txBody>
      </p:sp>
      <p:sp>
        <p:nvSpPr>
          <p:cNvPr id="10" name="TextBox 1"/>
          <p:cNvSpPr txBox="1"/>
          <p:nvPr/>
        </p:nvSpPr>
        <p:spPr>
          <a:xfrm>
            <a:off x="6108700" y="4025900"/>
            <a:ext cx="571500" cy="127000"/>
          </a:xfrm>
          <a:prstGeom prst="rect">
            <a:avLst/>
          </a:prstGeom>
          <a:noFill/>
        </p:spPr>
        <p:txBody>
          <a:bodyPr wrap="none" lIns="0" tIns="0" rIns="0" rtlCol="0">
            <a:spAutoFit/>
          </a:bodyPr>
          <a:lstStyle/>
          <a:p>
            <a:pPr>
              <a:lnSpc>
                <a:spcPts val="1000"/>
              </a:lnSpc>
              <a:tabLst/>
            </a:pPr>
            <a:r>
              <a:rPr lang="en-US" altLang="zh-CN" sz="900" dirty="0" smtClean="0">
                <a:solidFill>
                  <a:srgbClr val="000000"/>
                </a:solidFill>
                <a:latin typeface="Segoe UI" pitchFamily="18" charset="0"/>
                <a:cs typeface="Segoe UI" pitchFamily="18" charset="0"/>
              </a:rPr>
              <a:t>位速、綠點</a:t>
            </a:r>
          </a:p>
        </p:txBody>
      </p:sp>
      <p:sp>
        <p:nvSpPr>
          <p:cNvPr id="11" name="TextBox 1"/>
          <p:cNvSpPr txBox="1"/>
          <p:nvPr/>
        </p:nvSpPr>
        <p:spPr>
          <a:xfrm>
            <a:off x="698500" y="596900"/>
            <a:ext cx="7118167" cy="636072"/>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Industry Map</a:t>
            </a:r>
            <a:r>
              <a:rPr lang="en-US" altLang="zh-CN" sz="3602" b="1" dirty="0" smtClean="0">
                <a:solidFill>
                  <a:srgbClr val="5D94BA"/>
                </a:solidFill>
                <a:latin typeface="Times New Roman" pitchFamily="18" charset="0"/>
                <a:cs typeface="Times New Roman" pitchFamily="18" charset="0"/>
              </a:rPr>
              <a:t>(7/8)-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Mobile Phone</a:t>
            </a:r>
          </a:p>
        </p:txBody>
      </p:sp>
      <p:sp>
        <p:nvSpPr>
          <p:cNvPr id="12" name="TextBox 1"/>
          <p:cNvSpPr txBox="1"/>
          <p:nvPr/>
        </p:nvSpPr>
        <p:spPr>
          <a:xfrm>
            <a:off x="467544" y="1844824"/>
            <a:ext cx="1039644"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Critical IC</a:t>
            </a:r>
          </a:p>
        </p:txBody>
      </p:sp>
      <p:sp>
        <p:nvSpPr>
          <p:cNvPr id="13" name="TextBox 1"/>
          <p:cNvSpPr txBox="1"/>
          <p:nvPr/>
        </p:nvSpPr>
        <p:spPr>
          <a:xfrm>
            <a:off x="323528" y="3645024"/>
            <a:ext cx="1375377"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Components</a:t>
            </a:r>
          </a:p>
        </p:txBody>
      </p:sp>
      <p:sp>
        <p:nvSpPr>
          <p:cNvPr id="14" name="TextBox 1"/>
          <p:cNvSpPr txBox="1"/>
          <p:nvPr/>
        </p:nvSpPr>
        <p:spPr>
          <a:xfrm>
            <a:off x="611560" y="5949280"/>
            <a:ext cx="644407" cy="405239"/>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Brand</a:t>
            </a:r>
          </a:p>
        </p:txBody>
      </p:sp>
      <p:sp>
        <p:nvSpPr>
          <p:cNvPr id="15" name="TextBox 1"/>
          <p:cNvSpPr txBox="1"/>
          <p:nvPr/>
        </p:nvSpPr>
        <p:spPr>
          <a:xfrm>
            <a:off x="5448300" y="5130800"/>
            <a:ext cx="3035300" cy="4445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宏達電、富士康、鴻海、華寶、華冠、奇美通訊、英</a:t>
            </a:r>
          </a:p>
          <a:p>
            <a:pPr>
              <a:lnSpc>
                <a:spcPts val="1200"/>
              </a:lnSpc>
              <a:tabLst/>
            </a:pPr>
            <a:r>
              <a:rPr lang="en-US" altLang="zh-CN" sz="998" dirty="0" smtClean="0">
                <a:solidFill>
                  <a:srgbClr val="000000"/>
                </a:solidFill>
                <a:latin typeface="Segoe UI" pitchFamily="18" charset="0"/>
                <a:cs typeface="Segoe UI" pitchFamily="18" charset="0"/>
              </a:rPr>
              <a:t>華達、佳世達、泰金寶、英業達、正崴、廣達、啟碁、</a:t>
            </a:r>
          </a:p>
          <a:p>
            <a:pPr>
              <a:lnSpc>
                <a:spcPts val="1200"/>
              </a:lnSpc>
              <a:tabLst/>
            </a:pPr>
            <a:r>
              <a:rPr lang="en-US" altLang="zh-CN" sz="996" dirty="0" smtClean="0">
                <a:solidFill>
                  <a:srgbClr val="000000"/>
                </a:solidFill>
                <a:latin typeface="Segoe UI" pitchFamily="18" charset="0"/>
                <a:cs typeface="Segoe UI" pitchFamily="18" charset="0"/>
              </a:rPr>
              <a:t>和碩、緯創</a:t>
            </a:r>
          </a:p>
        </p:txBody>
      </p:sp>
      <p:sp>
        <p:nvSpPr>
          <p:cNvPr id="16" name="TextBox 1"/>
          <p:cNvSpPr txBox="1"/>
          <p:nvPr/>
        </p:nvSpPr>
        <p:spPr>
          <a:xfrm>
            <a:off x="495300" y="4876800"/>
            <a:ext cx="1460080" cy="764312"/>
          </a:xfrm>
          <a:prstGeom prst="rect">
            <a:avLst/>
          </a:prstGeom>
          <a:noFill/>
        </p:spPr>
        <p:txBody>
          <a:bodyPr wrap="none" lIns="0" tIns="0" rIns="0" rtlCol="0">
            <a:spAutoFit/>
          </a:bodyPr>
          <a:lstStyle/>
          <a:p>
            <a:pPr>
              <a:lnSpc>
                <a:spcPts val="2800"/>
              </a:lnSpc>
              <a:tabLst/>
            </a:pPr>
            <a:r>
              <a:rPr lang="en-US" altLang="zh-CN" b="1" dirty="0" smtClean="0">
                <a:solidFill>
                  <a:srgbClr val="000099"/>
                </a:solidFill>
                <a:latin typeface="Segoe UI" pitchFamily="18" charset="0"/>
                <a:cs typeface="Segoe UI" pitchFamily="18" charset="0"/>
              </a:rPr>
              <a:t>Design-</a:t>
            </a:r>
            <a:r>
              <a:rPr lang="en-US" altLang="zh-CN" b="1" dirty="0" err="1" smtClean="0">
                <a:solidFill>
                  <a:srgbClr val="000099"/>
                </a:solidFill>
                <a:latin typeface="Segoe UI" pitchFamily="18" charset="0"/>
                <a:cs typeface="Segoe UI" pitchFamily="18" charset="0"/>
              </a:rPr>
              <a:t>Manf</a:t>
            </a:r>
            <a:r>
              <a:rPr lang="en-US" altLang="zh-CN" b="1" dirty="0" smtClean="0">
                <a:solidFill>
                  <a:srgbClr val="000099"/>
                </a:solidFill>
                <a:latin typeface="Segoe UI" pitchFamily="18" charset="0"/>
                <a:cs typeface="Segoe UI" pitchFamily="18" charset="0"/>
              </a:rPr>
              <a:t>.</a:t>
            </a:r>
          </a:p>
          <a:p>
            <a:pPr>
              <a:lnSpc>
                <a:spcPts val="2800"/>
              </a:lnSpc>
              <a:tabLst/>
            </a:pPr>
            <a:r>
              <a:rPr lang="en-US" altLang="zh-CN" b="1" dirty="0" smtClean="0">
                <a:solidFill>
                  <a:srgbClr val="000099"/>
                </a:solidFill>
                <a:latin typeface="Segoe UI" pitchFamily="18" charset="0"/>
                <a:cs typeface="Segoe UI" pitchFamily="18" charset="0"/>
              </a:rPr>
              <a:t>and </a:t>
            </a:r>
            <a:r>
              <a:rPr lang="en-US" altLang="zh-CN" b="1" dirty="0" err="1" smtClean="0">
                <a:solidFill>
                  <a:srgbClr val="000099"/>
                </a:solidFill>
                <a:latin typeface="Segoe UI" pitchFamily="18" charset="0"/>
                <a:cs typeface="Segoe UI" pitchFamily="18" charset="0"/>
              </a:rPr>
              <a:t>Assem</a:t>
            </a:r>
            <a:r>
              <a:rPr lang="en-US" altLang="zh-CN" b="1" dirty="0" smtClean="0">
                <a:solidFill>
                  <a:srgbClr val="000099"/>
                </a:solidFill>
                <a:latin typeface="Segoe UI" pitchFamily="18" charset="0"/>
                <a:cs typeface="Segoe UI" pitchFamily="18" charset="0"/>
              </a:rPr>
              <a:t>.</a:t>
            </a:r>
          </a:p>
        </p:txBody>
      </p:sp>
      <p:sp>
        <p:nvSpPr>
          <p:cNvPr id="17" name="TextBox 1"/>
          <p:cNvSpPr txBox="1"/>
          <p:nvPr/>
        </p:nvSpPr>
        <p:spPr>
          <a:xfrm>
            <a:off x="1701800" y="15113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聯發科、威睿</a:t>
            </a:r>
          </a:p>
        </p:txBody>
      </p:sp>
      <p:sp>
        <p:nvSpPr>
          <p:cNvPr id="18" name="TextBox 1"/>
          <p:cNvSpPr txBox="1"/>
          <p:nvPr/>
        </p:nvSpPr>
        <p:spPr>
          <a:xfrm>
            <a:off x="2959100" y="15113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a:t>
            </a:r>
          </a:p>
        </p:txBody>
      </p:sp>
      <p:sp>
        <p:nvSpPr>
          <p:cNvPr id="19" name="TextBox 1"/>
          <p:cNvSpPr txBox="1"/>
          <p:nvPr/>
        </p:nvSpPr>
        <p:spPr>
          <a:xfrm>
            <a:off x="3314700" y="5156200"/>
            <a:ext cx="203042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Design-</a:t>
            </a:r>
            <a:r>
              <a:rPr lang="en-US" altLang="zh-CN" sz="1596" b="1" dirty="0" err="1" smtClean="0">
                <a:solidFill>
                  <a:srgbClr val="000099"/>
                </a:solidFill>
                <a:latin typeface="Segoe UI" pitchFamily="18" charset="0"/>
                <a:cs typeface="Segoe UI" pitchFamily="18" charset="0"/>
              </a:rPr>
              <a:t>Manf</a:t>
            </a:r>
            <a:r>
              <a:rPr lang="en-US" altLang="zh-CN" sz="1596" b="1" dirty="0" smtClean="0">
                <a:solidFill>
                  <a:srgbClr val="000099"/>
                </a:solidFill>
                <a:latin typeface="Segoe UI" pitchFamily="18" charset="0"/>
                <a:cs typeface="Segoe UI" pitchFamily="18" charset="0"/>
              </a:rPr>
              <a:t>, </a:t>
            </a:r>
            <a:r>
              <a:rPr lang="en-US" altLang="zh-CN" sz="1596" b="1" dirty="0" err="1" smtClean="0">
                <a:solidFill>
                  <a:srgbClr val="000099"/>
                </a:solidFill>
                <a:latin typeface="Segoe UI" pitchFamily="18" charset="0"/>
                <a:cs typeface="Segoe UI" pitchFamily="18" charset="0"/>
              </a:rPr>
              <a:t>Assem</a:t>
            </a:r>
            <a:r>
              <a:rPr lang="en-US" altLang="zh-CN" sz="1596" b="1" dirty="0" smtClean="0">
                <a:solidFill>
                  <a:srgbClr val="000099"/>
                </a:solidFill>
                <a:latin typeface="Segoe UI" pitchFamily="18" charset="0"/>
                <a:cs typeface="Segoe UI" pitchFamily="18" charset="0"/>
              </a:rPr>
              <a:t>.</a:t>
            </a:r>
          </a:p>
        </p:txBody>
      </p:sp>
      <p:sp>
        <p:nvSpPr>
          <p:cNvPr id="20" name="TextBox 1"/>
          <p:cNvSpPr txBox="1"/>
          <p:nvPr/>
        </p:nvSpPr>
        <p:spPr>
          <a:xfrm>
            <a:off x="3995936" y="6093296"/>
            <a:ext cx="807913" cy="559127"/>
          </a:xfrm>
          <a:prstGeom prst="rect">
            <a:avLst/>
          </a:prstGeom>
          <a:noFill/>
        </p:spPr>
        <p:txBody>
          <a:bodyPr wrap="none" lIns="0" tIns="0" rIns="0" rtlCol="0">
            <a:spAutoFit/>
          </a:bodyPr>
          <a:lstStyle/>
          <a:p>
            <a:pPr>
              <a:lnSpc>
                <a:spcPts val="1800"/>
              </a:lnSpc>
              <a:tabLst>
                <a:tab pos="647700" algn="l"/>
              </a:tabLst>
            </a:pPr>
            <a:r>
              <a:rPr lang="en-US" altLang="zh-CN" sz="1596" b="1" dirty="0" smtClean="0">
                <a:solidFill>
                  <a:srgbClr val="000099"/>
                </a:solidFill>
                <a:latin typeface="Segoe UI" pitchFamily="18" charset="0"/>
                <a:cs typeface="Segoe UI" pitchFamily="18" charset="0"/>
              </a:rPr>
              <a:t>Brand</a:t>
            </a:r>
          </a:p>
          <a:p>
            <a:pPr>
              <a:lnSpc>
                <a:spcPts val="1000"/>
              </a:lnSpc>
            </a:pPr>
            <a:endParaRPr lang="en-US" altLang="zh-CN" dirty="0" smtClean="0"/>
          </a:p>
          <a:p>
            <a:pPr>
              <a:lnSpc>
                <a:spcPts val="1200"/>
              </a:lnSpc>
              <a:tabLst>
                <a:tab pos="647700" algn="l"/>
              </a:tabLst>
            </a:pPr>
            <a:r>
              <a:rPr lang="en-US" altLang="zh-CN" dirty="0" smtClean="0"/>
              <a:t>	</a:t>
            </a:r>
            <a:r>
              <a:rPr lang="en-US" altLang="zh-CN" sz="1200" dirty="0" smtClean="0">
                <a:solidFill>
                  <a:srgbClr val="898989"/>
                </a:solidFill>
                <a:latin typeface="Times New Roman" pitchFamily="18" charset="0"/>
                <a:cs typeface="Times New Roman" pitchFamily="18" charset="0"/>
              </a:rPr>
              <a:t>27</a:t>
            </a:r>
          </a:p>
        </p:txBody>
      </p:sp>
      <p:sp>
        <p:nvSpPr>
          <p:cNvPr id="21" name="TextBox 1"/>
          <p:cNvSpPr txBox="1"/>
          <p:nvPr/>
        </p:nvSpPr>
        <p:spPr>
          <a:xfrm>
            <a:off x="5232400" y="1511300"/>
            <a:ext cx="749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聯發科、瑞昱</a:t>
            </a:r>
          </a:p>
        </p:txBody>
      </p:sp>
      <p:sp>
        <p:nvSpPr>
          <p:cNvPr id="22" name="TextBox 1"/>
          <p:cNvSpPr txBox="1"/>
          <p:nvPr/>
        </p:nvSpPr>
        <p:spPr>
          <a:xfrm>
            <a:off x="6604000" y="1511300"/>
            <a:ext cx="10414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立錡、</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致新、茂達</a:t>
            </a:r>
          </a:p>
        </p:txBody>
      </p:sp>
      <p:sp>
        <p:nvSpPr>
          <p:cNvPr id="23" name="TextBox 1"/>
          <p:cNvSpPr txBox="1"/>
          <p:nvPr/>
        </p:nvSpPr>
        <p:spPr>
          <a:xfrm>
            <a:off x="2641600" y="2171700"/>
            <a:ext cx="5283200" cy="165100"/>
          </a:xfrm>
          <a:prstGeom prst="rect">
            <a:avLst/>
          </a:prstGeom>
          <a:noFill/>
        </p:spPr>
        <p:txBody>
          <a:bodyPr wrap="none" lIns="0" tIns="0" rIns="0" rtlCol="0">
            <a:spAutoFit/>
          </a:bodyPr>
          <a:lstStyle/>
          <a:p>
            <a:pPr>
              <a:lnSpc>
                <a:spcPts val="1300"/>
              </a:lnSpc>
              <a:tabLst/>
            </a:pPr>
            <a:r>
              <a:rPr lang="en-US" altLang="zh-CN" sz="803" dirty="0" smtClean="0">
                <a:solidFill>
                  <a:srgbClr val="000000"/>
                </a:solidFill>
                <a:latin typeface="Segoe UI" pitchFamily="18" charset="0"/>
                <a:cs typeface="Segoe UI" pitchFamily="18" charset="0"/>
              </a:rPr>
              <a:t>聯詠、旭曜、奕力、奇景</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義隆電、禾瑞亞、璟正</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凌耀</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原相</a:t>
            </a:r>
          </a:p>
        </p:txBody>
      </p:sp>
      <p:sp>
        <p:nvSpPr>
          <p:cNvPr id="24" name="TextBox 1"/>
          <p:cNvSpPr txBox="1"/>
          <p:nvPr/>
        </p:nvSpPr>
        <p:spPr>
          <a:xfrm>
            <a:off x="1676400" y="1752600"/>
            <a:ext cx="6929718" cy="1700466"/>
          </a:xfrm>
          <a:prstGeom prst="rect">
            <a:avLst/>
          </a:prstGeom>
          <a:noFill/>
        </p:spPr>
        <p:txBody>
          <a:bodyPr wrap="none" lIns="0" tIns="0" rIns="0" rtlCol="0">
            <a:spAutoFit/>
          </a:bodyPr>
          <a:lstStyle/>
          <a:p>
            <a:pPr>
              <a:lnSpc>
                <a:spcPts val="1900"/>
              </a:lnSpc>
              <a:tabLst>
                <a:tab pos="177800" algn="l"/>
                <a:tab pos="952500" algn="l"/>
              </a:tabLst>
            </a:pPr>
            <a:r>
              <a:rPr lang="en-US" altLang="zh-CN" sz="1596" b="1" dirty="0" err="1" smtClean="0">
                <a:solidFill>
                  <a:srgbClr val="000099"/>
                </a:solidFill>
                <a:latin typeface="Segoe UI" pitchFamily="18" charset="0"/>
                <a:cs typeface="Segoe UI" pitchFamily="18" charset="0"/>
              </a:rPr>
              <a:t>BaseBand</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RF</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             AP</a:t>
            </a:r>
            <a:r>
              <a:rPr lang="en-US" altLang="zh-CN" sz="1596" dirty="0" smtClean="0">
                <a:latin typeface="Times New Roman" pitchFamily="18" charset="0"/>
                <a:cs typeface="Times New Roman" pitchFamily="18" charset="0"/>
              </a:rPr>
              <a:t>                   </a:t>
            </a:r>
            <a:r>
              <a:rPr lang="en-US" altLang="zh-CN" sz="1596" b="1" dirty="0" err="1" smtClean="0">
                <a:solidFill>
                  <a:srgbClr val="000099"/>
                </a:solidFill>
                <a:latin typeface="Segoe UI" pitchFamily="18" charset="0"/>
                <a:cs typeface="Segoe UI" pitchFamily="18" charset="0"/>
              </a:rPr>
              <a:t>WiFi</a:t>
            </a:r>
            <a:r>
              <a:rPr lang="en-US" altLang="zh-CN" sz="1596" b="1" dirty="0" smtClean="0">
                <a:solidFill>
                  <a:srgbClr val="000099"/>
                </a:solidFill>
                <a:latin typeface="Segoe UI" pitchFamily="18" charset="0"/>
                <a:cs typeface="Segoe UI" pitchFamily="18" charset="0"/>
              </a:rPr>
              <a:t> </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Power Management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177800" algn="l"/>
                <a:tab pos="952500" algn="l"/>
              </a:tabLst>
            </a:pPr>
            <a:r>
              <a:rPr lang="en-US" altLang="zh-CN" dirty="0" smtClean="0"/>
              <a:t>		</a:t>
            </a:r>
            <a:r>
              <a:rPr lang="en-US" altLang="zh-CN" sz="1596" b="1" dirty="0" smtClean="0">
                <a:solidFill>
                  <a:srgbClr val="000099"/>
                </a:solidFill>
                <a:latin typeface="Segoe UI" pitchFamily="18" charset="0"/>
                <a:cs typeface="Segoe UI" pitchFamily="18" charset="0"/>
              </a:rPr>
              <a:t>Panel Driver</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Touch Panel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Light Sensor     Image Sensor</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800"/>
              </a:lnSpc>
              <a:tabLst>
                <a:tab pos="177800" algn="l"/>
                <a:tab pos="952500" algn="l"/>
              </a:tabLst>
            </a:pPr>
            <a:r>
              <a:rPr lang="en-US" altLang="zh-CN" dirty="0" smtClean="0"/>
              <a:t>	</a:t>
            </a:r>
            <a:r>
              <a:rPr lang="en-US" altLang="zh-CN" sz="803" dirty="0" smtClean="0">
                <a:solidFill>
                  <a:srgbClr val="000000"/>
                </a:solidFill>
                <a:latin typeface="Segoe UI" pitchFamily="18" charset="0"/>
                <a:cs typeface="Segoe UI" pitchFamily="18" charset="0"/>
              </a:rPr>
              <a:t>科、華亞科、瑞晶</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彩晶、凌巨、勝華</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勝華、奇美</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誼、福登、寰波</a:t>
            </a:r>
          </a:p>
        </p:txBody>
      </p:sp>
      <p:sp>
        <p:nvSpPr>
          <p:cNvPr id="25" name="TextBox 1"/>
          <p:cNvSpPr txBox="1"/>
          <p:nvPr/>
        </p:nvSpPr>
        <p:spPr>
          <a:xfrm>
            <a:off x="1854200" y="3098800"/>
            <a:ext cx="5562600" cy="139700"/>
          </a:xfrm>
          <a:prstGeom prst="rect">
            <a:avLst/>
          </a:prstGeom>
          <a:noFill/>
        </p:spPr>
        <p:txBody>
          <a:bodyPr wrap="none" lIns="0" tIns="0" rIns="0" rtlCol="0">
            <a:spAutoFit/>
          </a:bodyPr>
          <a:lstStyle/>
          <a:p>
            <a:pPr>
              <a:lnSpc>
                <a:spcPts val="1100"/>
              </a:lnSpc>
              <a:tabLst/>
            </a:pPr>
            <a:r>
              <a:rPr lang="en-US" altLang="zh-CN" sz="803" dirty="0" smtClean="0">
                <a:solidFill>
                  <a:srgbClr val="000000"/>
                </a:solidFill>
                <a:latin typeface="Segoe UI" pitchFamily="18" charset="0"/>
                <a:cs typeface="Segoe UI" pitchFamily="18" charset="0"/>
              </a:rPr>
              <a:t>力晶、茂德、華邦、</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南亞</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奇美、友達、華映、</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宸鴻、洋華、介面、</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大立光、</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鴻海、</a:t>
            </a:r>
            <a:r>
              <a:rPr lang="en-US" altLang="zh-CN" sz="803" dirty="0" smtClean="0">
                <a:latin typeface="Times New Roman" pitchFamily="18" charset="0"/>
                <a:cs typeface="Times New Roman" pitchFamily="18" charset="0"/>
              </a:rPr>
              <a:t> </a:t>
            </a:r>
            <a:r>
              <a:rPr lang="en-US" altLang="zh-CN" sz="803" dirty="0" smtClean="0">
                <a:solidFill>
                  <a:srgbClr val="000000"/>
                </a:solidFill>
                <a:latin typeface="Segoe UI" pitchFamily="18" charset="0"/>
                <a:cs typeface="Segoe UI" pitchFamily="18" charset="0"/>
              </a:rPr>
              <a:t>啟碁、士</a:t>
            </a:r>
            <a:r>
              <a:rPr lang="en-US" altLang="zh-CN" sz="900" dirty="0" smtClean="0">
                <a:latin typeface="Times New Roman" pitchFamily="18" charset="0"/>
                <a:cs typeface="Times New Roman" pitchFamily="18" charset="0"/>
              </a:rPr>
              <a:t>        </a:t>
            </a:r>
            <a:r>
              <a:rPr lang="en-US" altLang="zh-CN" sz="900" dirty="0" smtClean="0">
                <a:solidFill>
                  <a:srgbClr val="000000"/>
                </a:solidFill>
                <a:latin typeface="Segoe UI" pitchFamily="18" charset="0"/>
                <a:cs typeface="Segoe UI" pitchFamily="18" charset="0"/>
              </a:rPr>
              <a:t>統振、西勝、</a:t>
            </a:r>
          </a:p>
        </p:txBody>
      </p:sp>
      <p:sp>
        <p:nvSpPr>
          <p:cNvPr id="26" name="TextBox 1"/>
          <p:cNvSpPr txBox="1"/>
          <p:nvPr/>
        </p:nvSpPr>
        <p:spPr>
          <a:xfrm>
            <a:off x="3213100" y="3441700"/>
            <a:ext cx="2412840" cy="713016"/>
          </a:xfrm>
          <a:prstGeom prst="rect">
            <a:avLst/>
          </a:prstGeom>
          <a:noFill/>
        </p:spPr>
        <p:txBody>
          <a:bodyPr wrap="none" lIns="0" tIns="0" rIns="0" rtlCol="0">
            <a:spAutoFit/>
          </a:bodyPr>
          <a:lstStyle/>
          <a:p>
            <a:pPr>
              <a:lnSpc>
                <a:spcPts val="1800"/>
              </a:lnSpc>
              <a:tabLst>
                <a:tab pos="76200" algn="l"/>
              </a:tabLst>
            </a:pPr>
            <a:r>
              <a:rPr lang="en-US" altLang="zh-CN" sz="1596" b="1" dirty="0" smtClean="0">
                <a:solidFill>
                  <a:srgbClr val="000099"/>
                </a:solidFill>
                <a:latin typeface="Segoe UI" pitchFamily="18" charset="0"/>
                <a:cs typeface="Segoe UI" pitchFamily="18" charset="0"/>
              </a:rPr>
              <a:t>Panel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Touch Panel</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Lens </a:t>
            </a:r>
          </a:p>
          <a:p>
            <a:pPr>
              <a:lnSpc>
                <a:spcPts val="1000"/>
              </a:lnSpc>
            </a:pPr>
            <a:endParaRPr lang="en-US" altLang="zh-CN" dirty="0" smtClean="0"/>
          </a:p>
          <a:p>
            <a:pPr>
              <a:lnSpc>
                <a:spcPts val="1600"/>
              </a:lnSpc>
              <a:tabLst>
                <a:tab pos="76200" algn="l"/>
              </a:tabLst>
            </a:pPr>
            <a:r>
              <a:rPr lang="en-US" altLang="zh-CN" dirty="0" smtClean="0"/>
              <a:t>	</a:t>
            </a:r>
            <a:r>
              <a:rPr lang="en-US" altLang="zh-CN" sz="696" dirty="0" smtClean="0">
                <a:solidFill>
                  <a:srgbClr val="000000"/>
                </a:solidFill>
                <a:latin typeface="Segoe UI" pitchFamily="18" charset="0"/>
                <a:cs typeface="Segoe UI" pitchFamily="18" charset="0"/>
              </a:rPr>
              <a:t>欣興、華通、</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楠梓電、燿</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嘉聯益、台郡、旗</a:t>
            </a:r>
          </a:p>
          <a:p>
            <a:pPr>
              <a:lnSpc>
                <a:spcPts val="800"/>
              </a:lnSpc>
              <a:tabLst>
                <a:tab pos="76200" algn="l"/>
              </a:tabLst>
            </a:pPr>
            <a:r>
              <a:rPr lang="en-US" altLang="zh-CN" dirty="0" smtClean="0"/>
              <a:t>	</a:t>
            </a:r>
            <a:r>
              <a:rPr lang="en-US" altLang="zh-CN" sz="696" dirty="0" smtClean="0">
                <a:solidFill>
                  <a:srgbClr val="000000"/>
                </a:solidFill>
                <a:latin typeface="Segoe UI" pitchFamily="18" charset="0"/>
                <a:cs typeface="Segoe UI" pitchFamily="18" charset="0"/>
              </a:rPr>
              <a:t>華</a:t>
            </a:r>
            <a:r>
              <a:rPr lang="en-US" altLang="zh-CN" sz="696" dirty="0" smtClean="0">
                <a:latin typeface="Times New Roman" pitchFamily="18" charset="0"/>
                <a:cs typeface="Times New Roman" pitchFamily="18" charset="0"/>
              </a:rPr>
              <a:t>                                                            </a:t>
            </a:r>
            <a:r>
              <a:rPr lang="en-US" altLang="zh-CN" sz="696" dirty="0" smtClean="0">
                <a:solidFill>
                  <a:srgbClr val="000000"/>
                </a:solidFill>
                <a:latin typeface="Segoe UI" pitchFamily="18" charset="0"/>
                <a:cs typeface="Segoe UI" pitchFamily="18" charset="0"/>
              </a:rPr>
              <a:t>勝</a:t>
            </a:r>
          </a:p>
        </p:txBody>
      </p:sp>
      <p:sp>
        <p:nvSpPr>
          <p:cNvPr id="27" name="TextBox 1"/>
          <p:cNvSpPr txBox="1"/>
          <p:nvPr/>
        </p:nvSpPr>
        <p:spPr>
          <a:xfrm>
            <a:off x="2123728" y="3454400"/>
            <a:ext cx="1047874" cy="1059264"/>
          </a:xfrm>
          <a:prstGeom prst="rect">
            <a:avLst/>
          </a:prstGeom>
          <a:noFill/>
        </p:spPr>
        <p:txBody>
          <a:bodyPr wrap="square" lIns="0" tIns="0" rIns="0" rtlCol="0">
            <a:spAutoFit/>
          </a:bodyPr>
          <a:lstStyle/>
          <a:p>
            <a:pPr>
              <a:lnSpc>
                <a:spcPts val="1800"/>
              </a:lnSpc>
              <a:tabLst>
                <a:tab pos="139700" algn="l"/>
                <a:tab pos="177800" algn="l"/>
              </a:tabLst>
            </a:pPr>
            <a:r>
              <a:rPr lang="en-US" altLang="zh-CN" sz="1596" b="1" dirty="0" smtClean="0">
                <a:solidFill>
                  <a:srgbClr val="000099"/>
                </a:solidFill>
                <a:latin typeface="Segoe UI" pitchFamily="18" charset="0"/>
                <a:cs typeface="Segoe UI" pitchFamily="18" charset="0"/>
              </a:rPr>
              <a:t>Memory</a:t>
            </a:r>
          </a:p>
          <a:p>
            <a:pPr>
              <a:lnSpc>
                <a:spcPts val="1000"/>
              </a:lnSpc>
            </a:pPr>
            <a:endParaRPr lang="en-US" altLang="zh-CN" dirty="0" smtClean="0"/>
          </a:p>
          <a:p>
            <a:pPr>
              <a:lnSpc>
                <a:spcPts val="1000"/>
              </a:lnSpc>
            </a:pPr>
            <a:endParaRPr lang="en-US" altLang="zh-CN" dirty="0" smtClean="0"/>
          </a:p>
          <a:p>
            <a:pPr>
              <a:lnSpc>
                <a:spcPts val="1000"/>
              </a:lnSpc>
              <a:tabLst>
                <a:tab pos="139700" algn="l"/>
                <a:tab pos="177800" algn="l"/>
              </a:tabLst>
            </a:pPr>
            <a:r>
              <a:rPr lang="en-US" altLang="zh-CN" dirty="0" smtClean="0"/>
              <a:t>		</a:t>
            </a:r>
            <a:r>
              <a:rPr lang="en-US" altLang="zh-CN" sz="600" dirty="0" smtClean="0">
                <a:solidFill>
                  <a:srgbClr val="000000"/>
                </a:solidFill>
                <a:latin typeface="Segoe UI" pitchFamily="18" charset="0"/>
                <a:cs typeface="Segoe UI" pitchFamily="18" charset="0"/>
              </a:rPr>
              <a:t>晶技、希華、加高、</a:t>
            </a:r>
          </a:p>
          <a:p>
            <a:pPr>
              <a:lnSpc>
                <a:spcPts val="700"/>
              </a:lnSpc>
              <a:tabLst>
                <a:tab pos="139700" algn="l"/>
                <a:tab pos="177800" algn="l"/>
              </a:tabLst>
            </a:pPr>
            <a:r>
              <a:rPr lang="en-US" altLang="zh-CN" dirty="0" smtClean="0"/>
              <a:t>		</a:t>
            </a:r>
            <a:r>
              <a:rPr lang="en-US" altLang="zh-CN" sz="600" dirty="0" smtClean="0">
                <a:solidFill>
                  <a:srgbClr val="000000"/>
                </a:solidFill>
                <a:latin typeface="Segoe UI" pitchFamily="18" charset="0"/>
                <a:cs typeface="Segoe UI" pitchFamily="18" charset="0"/>
              </a:rPr>
              <a:t>泰藝</a:t>
            </a:r>
          </a:p>
          <a:p>
            <a:pPr>
              <a:lnSpc>
                <a:spcPts val="2400"/>
              </a:lnSpc>
              <a:tabLst>
                <a:tab pos="139700" algn="l"/>
                <a:tab pos="177800" algn="l"/>
              </a:tabLst>
            </a:pPr>
            <a:r>
              <a:rPr lang="en-US" altLang="zh-CN" dirty="0" smtClean="0"/>
              <a:t>	</a:t>
            </a:r>
            <a:r>
              <a:rPr lang="en-US" altLang="zh-CN" sz="1598" b="1" dirty="0" smtClean="0">
                <a:solidFill>
                  <a:srgbClr val="000099"/>
                </a:solidFill>
                <a:latin typeface="Segoe UI" pitchFamily="18" charset="0"/>
                <a:cs typeface="Segoe UI" pitchFamily="18" charset="0"/>
              </a:rPr>
              <a:t>Crystal</a:t>
            </a:r>
          </a:p>
        </p:txBody>
      </p:sp>
      <p:sp>
        <p:nvSpPr>
          <p:cNvPr id="28" name="TextBox 1"/>
          <p:cNvSpPr txBox="1"/>
          <p:nvPr/>
        </p:nvSpPr>
        <p:spPr>
          <a:xfrm>
            <a:off x="3517900" y="4229100"/>
            <a:ext cx="2394886" cy="302647"/>
          </a:xfrm>
          <a:prstGeom prst="rect">
            <a:avLst/>
          </a:prstGeom>
          <a:noFill/>
        </p:spPr>
        <p:txBody>
          <a:bodyPr wrap="none" lIns="0" tIns="0" rIns="0" rtlCol="0">
            <a:spAutoFit/>
          </a:bodyPr>
          <a:lstStyle/>
          <a:p>
            <a:pPr>
              <a:lnSpc>
                <a:spcPts val="2000"/>
              </a:lnSpc>
              <a:tabLst/>
            </a:pPr>
            <a:r>
              <a:rPr lang="en-US" altLang="zh-CN" sz="1596" b="1" dirty="0" smtClean="0">
                <a:solidFill>
                  <a:srgbClr val="000099"/>
                </a:solidFill>
                <a:latin typeface="Times New Roman" pitchFamily="18" charset="0"/>
                <a:cs typeface="Times New Roman" pitchFamily="18" charset="0"/>
              </a:rPr>
              <a:t>PCB</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Flex</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KB</a:t>
            </a:r>
          </a:p>
        </p:txBody>
      </p:sp>
      <p:sp>
        <p:nvSpPr>
          <p:cNvPr id="29" name="TextBox 1"/>
          <p:cNvSpPr txBox="1"/>
          <p:nvPr/>
        </p:nvSpPr>
        <p:spPr>
          <a:xfrm>
            <a:off x="5868144" y="3429000"/>
            <a:ext cx="2577822" cy="1084912"/>
          </a:xfrm>
          <a:prstGeom prst="rect">
            <a:avLst/>
          </a:prstGeom>
          <a:noFill/>
        </p:spPr>
        <p:txBody>
          <a:bodyPr wrap="none" lIns="0" tIns="0" rIns="0" rtlCol="0">
            <a:spAutoFit/>
          </a:bodyPr>
          <a:lstStyle/>
          <a:p>
            <a:pPr>
              <a:lnSpc>
                <a:spcPts val="1900"/>
              </a:lnSpc>
              <a:tabLst>
                <a:tab pos="241300" algn="l"/>
              </a:tabLst>
            </a:pPr>
            <a:r>
              <a:rPr lang="en-US" altLang="zh-CN" sz="1596" b="1" dirty="0" smtClean="0">
                <a:solidFill>
                  <a:srgbClr val="000099"/>
                </a:solidFill>
                <a:latin typeface="Segoe UI" pitchFamily="18" charset="0"/>
                <a:cs typeface="Segoe UI" pitchFamily="18" charset="0"/>
              </a:rPr>
              <a:t>Antenna</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Battery</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Sound</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241300" algn="l"/>
              </a:tabLst>
            </a:pPr>
            <a:r>
              <a:rPr lang="en-US" altLang="zh-CN" dirty="0" smtClean="0"/>
              <a:t>	</a:t>
            </a:r>
            <a:r>
              <a:rPr lang="en-US" altLang="zh-CN" sz="1596" b="1" dirty="0" smtClean="0">
                <a:solidFill>
                  <a:srgbClr val="000099"/>
                </a:solidFill>
                <a:latin typeface="Segoe UI" pitchFamily="18" charset="0"/>
                <a:cs typeface="Segoe UI" pitchFamily="18" charset="0"/>
              </a:rPr>
              <a:t>Body</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Connector Passive</a:t>
            </a:r>
          </a:p>
        </p:txBody>
      </p:sp>
      <p:sp>
        <p:nvSpPr>
          <p:cNvPr id="30" name="TextBox 1"/>
          <p:cNvSpPr txBox="1"/>
          <p:nvPr/>
        </p:nvSpPr>
        <p:spPr>
          <a:xfrm>
            <a:off x="6870700" y="3898900"/>
            <a:ext cx="1816100" cy="317500"/>
          </a:xfrm>
          <a:prstGeom prst="rect">
            <a:avLst/>
          </a:prstGeom>
          <a:noFill/>
        </p:spPr>
        <p:txBody>
          <a:bodyPr wrap="none" lIns="0" tIns="0" rIns="0" rtlCol="0">
            <a:spAutoFit/>
          </a:bodyPr>
          <a:lstStyle/>
          <a:p>
            <a:pPr>
              <a:lnSpc>
                <a:spcPts val="800"/>
              </a:lnSpc>
              <a:tabLst/>
            </a:pPr>
            <a:r>
              <a:rPr lang="en-US" altLang="zh-CN" sz="696" dirty="0" smtClean="0">
                <a:solidFill>
                  <a:srgbClr val="000000"/>
                </a:solidFill>
                <a:latin typeface="Segoe UI" pitchFamily="18" charset="0"/>
                <a:cs typeface="Segoe UI" pitchFamily="18" charset="0"/>
              </a:rPr>
              <a:t>正崴、鴻海、連</a:t>
            </a:r>
            <a:r>
              <a:rPr lang="en-US" altLang="zh-CN" sz="600" dirty="0" smtClean="0">
                <a:latin typeface="Times New Roman" pitchFamily="18" charset="0"/>
                <a:cs typeface="Times New Roman" pitchFamily="18" charset="0"/>
              </a:rPr>
              <a:t>        </a:t>
            </a:r>
            <a:r>
              <a:rPr lang="en-US" altLang="zh-CN" sz="600" dirty="0" smtClean="0">
                <a:solidFill>
                  <a:srgbClr val="000000"/>
                </a:solidFill>
                <a:latin typeface="Segoe UI" pitchFamily="18" charset="0"/>
                <a:cs typeface="Segoe UI" pitchFamily="18" charset="0"/>
              </a:rPr>
              <a:t>國巨、華新科、禾伸堂、美磊、</a:t>
            </a:r>
          </a:p>
          <a:p>
            <a:pPr>
              <a:lnSpc>
                <a:spcPts val="1600"/>
              </a:lnSpc>
              <a:tabLst/>
            </a:pPr>
            <a:r>
              <a:rPr lang="en-US" altLang="zh-CN" sz="696" dirty="0" smtClean="0">
                <a:solidFill>
                  <a:srgbClr val="000000"/>
                </a:solidFill>
                <a:latin typeface="Segoe UI" pitchFamily="18" charset="0"/>
                <a:cs typeface="Segoe UI" pitchFamily="18" charset="0"/>
              </a:rPr>
              <a:t>碼、信音</a:t>
            </a:r>
          </a:p>
        </p:txBody>
      </p:sp>
      <p:sp>
        <p:nvSpPr>
          <p:cNvPr id="31" name="TextBox 1"/>
          <p:cNvSpPr txBox="1"/>
          <p:nvPr/>
        </p:nvSpPr>
        <p:spPr>
          <a:xfrm>
            <a:off x="7607300" y="3987800"/>
            <a:ext cx="685800" cy="88900"/>
          </a:xfrm>
          <a:prstGeom prst="rect">
            <a:avLst/>
          </a:prstGeom>
          <a:noFill/>
        </p:spPr>
        <p:txBody>
          <a:bodyPr wrap="none" lIns="0" tIns="0" rIns="0" rtlCol="0">
            <a:spAutoFit/>
          </a:bodyPr>
          <a:lstStyle/>
          <a:p>
            <a:pPr>
              <a:lnSpc>
                <a:spcPts val="700"/>
              </a:lnSpc>
              <a:tabLst/>
            </a:pPr>
            <a:r>
              <a:rPr lang="en-US" altLang="zh-CN" sz="600" dirty="0" smtClean="0">
                <a:solidFill>
                  <a:srgbClr val="000000"/>
                </a:solidFill>
                <a:latin typeface="Segoe UI" pitchFamily="18" charset="0"/>
                <a:cs typeface="Segoe UI" pitchFamily="18" charset="0"/>
              </a:rPr>
              <a:t>奇力新、興勤、聚鼎</a:t>
            </a:r>
          </a:p>
        </p:txBody>
      </p:sp>
      <p:sp>
        <p:nvSpPr>
          <p:cNvPr id="1024" name="TextBox 1"/>
          <p:cNvSpPr txBox="1"/>
          <p:nvPr/>
        </p:nvSpPr>
        <p:spPr>
          <a:xfrm>
            <a:off x="5016500" y="6121400"/>
            <a:ext cx="1511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宏達電、宏碁、華碩、集嘉</a:t>
            </a:r>
          </a:p>
        </p:txBody>
      </p:sp>
      <p:sp>
        <p:nvSpPr>
          <p:cNvPr id="1025" name="TextBox 1"/>
          <p:cNvSpPr txBox="1"/>
          <p:nvPr/>
        </p:nvSpPr>
        <p:spPr>
          <a:xfrm>
            <a:off x="4114800" y="1511300"/>
            <a:ext cx="368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聯發科</a:t>
            </a:r>
          </a:p>
        </p:txBody>
      </p:sp>
      <p:sp>
        <p:nvSpPr>
          <p:cNvPr id="35" name="矩形 34"/>
          <p:cNvSpPr/>
          <p:nvPr/>
        </p:nvSpPr>
        <p:spPr>
          <a:xfrm>
            <a:off x="4572000" y="188640"/>
            <a:ext cx="4572000" cy="523220"/>
          </a:xfrm>
          <a:prstGeom prst="rect">
            <a:avLst/>
          </a:prstGeom>
        </p:spPr>
        <p:txBody>
          <a:bodyPr>
            <a:spAutoFit/>
          </a:bodyPr>
          <a:lstStyle/>
          <a:p>
            <a:r>
              <a:rPr lang="en-US" altLang="zh-TW" sz="1400" b="1" i="1" dirty="0" smtClean="0">
                <a:solidFill>
                  <a:srgbClr val="0000FF"/>
                </a:solidFill>
              </a:rPr>
              <a:t>Know-how Intensive (</a:t>
            </a:r>
            <a:r>
              <a:rPr lang="en-US" altLang="zh-TW" sz="1400" b="1" i="1" dirty="0" smtClean="0">
                <a:solidFill>
                  <a:srgbClr val="0000FF"/>
                </a:solidFill>
                <a:latin typeface="Segoe UI" pitchFamily="18" charset="0"/>
                <a:cs typeface="Segoe UI" pitchFamily="18" charset="0"/>
              </a:rPr>
              <a:t>HTC </a:t>
            </a:r>
            <a:r>
              <a:rPr lang="en-US" altLang="zh-CN" sz="1400" b="1" i="1" dirty="0" smtClean="0">
                <a:solidFill>
                  <a:srgbClr val="0000FF"/>
                </a:solidFill>
                <a:latin typeface="Segoe UI" pitchFamily="18" charset="0"/>
                <a:cs typeface="Segoe UI" pitchFamily="18" charset="0"/>
              </a:rPr>
              <a:t>US$1</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capital</a:t>
            </a:r>
            <a:r>
              <a:rPr lang="zh-TW" altLang="en-US" sz="1400" b="1" i="1" dirty="0" smtClean="0">
                <a:solidFill>
                  <a:srgbClr val="0000FF"/>
                </a:solidFill>
                <a:latin typeface="Segoe UI" pitchFamily="18" charset="0"/>
                <a:cs typeface="Segoe UI" pitchFamily="18" charset="0"/>
              </a:rPr>
              <a:t> </a:t>
            </a:r>
            <a:r>
              <a:rPr lang="en-US" altLang="zh-TW" sz="1400" b="1" i="1" dirty="0" smtClean="0">
                <a:solidFill>
                  <a:srgbClr val="0000FF"/>
                </a:solidFill>
                <a:latin typeface="Segoe UI" pitchFamily="18" charset="0"/>
                <a:cs typeface="Segoe UI" pitchFamily="18" charset="0"/>
              </a:rPr>
              <a:t>for US$24 revenue , US$0. 4M/human capital, GPM:20%)</a:t>
            </a:r>
            <a:endParaRPr lang="zh-TW" altLang="en-US" sz="1400" b="1" i="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plus(in)">
                                      <p:cBhvr>
                                        <p:cTn id="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723900" y="596900"/>
            <a:ext cx="48768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(7/8)-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手機產業</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28</a:t>
            </a:r>
          </a:p>
        </p:txBody>
      </p:sp>
      <p:sp>
        <p:nvSpPr>
          <p:cNvPr id="6" name="TextBox 1"/>
          <p:cNvSpPr txBox="1"/>
          <p:nvPr/>
        </p:nvSpPr>
        <p:spPr>
          <a:xfrm>
            <a:off x="444500" y="1498600"/>
            <a:ext cx="8420100" cy="2260600"/>
          </a:xfrm>
          <a:prstGeom prst="rect">
            <a:avLst/>
          </a:prstGeom>
          <a:noFill/>
        </p:spPr>
        <p:txBody>
          <a:bodyPr wrap="none" lIns="0" tIns="0" rIns="0" rtlCol="0">
            <a:spAutoFit/>
          </a:bodyPr>
          <a:lstStyle/>
          <a:p>
            <a:pPr>
              <a:lnSpc>
                <a:spcPts val="2000"/>
              </a:lnSpc>
              <a:tabLst>
                <a:tab pos="406400" algn="l"/>
                <a:tab pos="419100" algn="l"/>
              </a:tabLst>
            </a:pPr>
            <a:r>
              <a:rPr lang="en-US" altLang="zh-CN" dirty="0" smtClean="0"/>
              <a:t>		</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年全球手機市場，由於</a:t>
            </a:r>
            <a:r>
              <a:rPr lang="en-US" altLang="zh-CN" sz="1596" dirty="0" smtClean="0">
                <a:solidFill>
                  <a:srgbClr val="000000"/>
                </a:solidFill>
                <a:latin typeface="Times New Roman" pitchFamily="18" charset="0"/>
                <a:cs typeface="Times New Roman" pitchFamily="18" charset="0"/>
              </a:rPr>
              <a:t>Apple</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Samsung</a:t>
            </a:r>
            <a:r>
              <a:rPr lang="en-US" altLang="zh-CN" sz="1596" dirty="0" smtClean="0">
                <a:solidFill>
                  <a:srgbClr val="000000"/>
                </a:solidFill>
                <a:latin typeface="Segoe UI" pitchFamily="18" charset="0"/>
                <a:cs typeface="Segoe UI" pitchFamily="18" charset="0"/>
              </a:rPr>
              <a:t>智慧型手機熱銷，為成長最亮眼手機業者。</a:t>
            </a:r>
          </a:p>
          <a:p>
            <a:pPr>
              <a:lnSpc>
                <a:spcPts val="2000"/>
              </a:lnSpc>
              <a:tabLst>
                <a:tab pos="406400" algn="l"/>
                <a:tab pos="419100" algn="l"/>
              </a:tabLst>
            </a:pPr>
            <a:r>
              <a:rPr lang="en-US" altLang="zh-CN" sz="1596" dirty="0" smtClean="0">
                <a:solidFill>
                  <a:srgbClr val="000000"/>
                </a:solidFill>
                <a:latin typeface="Segoe UI" pitchFamily="18" charset="0"/>
                <a:cs typeface="Segoe UI" pitchFamily="18" charset="0"/>
              </a:rPr>
              <a:t>中國大陸及印度的品牌業者數量增加快速，以銷售新興市場為主，許多成熟國家亦開始採用</a:t>
            </a:r>
          </a:p>
          <a:p>
            <a:pPr>
              <a:lnSpc>
                <a:spcPts val="2300"/>
              </a:lnSpc>
              <a:tabLst>
                <a:tab pos="406400" algn="l"/>
                <a:tab pos="419100" algn="l"/>
              </a:tabLst>
            </a:pPr>
            <a:r>
              <a:rPr lang="en-US" altLang="zh-CN" sz="1596" dirty="0" smtClean="0">
                <a:solidFill>
                  <a:srgbClr val="000000"/>
                </a:solidFill>
                <a:latin typeface="Segoe UI" pitchFamily="18" charset="0"/>
                <a:cs typeface="Segoe UI" pitchFamily="18" charset="0"/>
              </a:rPr>
              <a:t>其低價智慧型手機。預估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年全球手機產值預估為</a:t>
            </a:r>
            <a:r>
              <a:rPr lang="en-US" altLang="zh-CN" sz="1596" dirty="0" smtClean="0">
                <a:solidFill>
                  <a:srgbClr val="000000"/>
                </a:solidFill>
                <a:latin typeface="Times New Roman" pitchFamily="18" charset="0"/>
                <a:cs typeface="Times New Roman" pitchFamily="18" charset="0"/>
              </a:rPr>
              <a:t>2,910</a:t>
            </a:r>
            <a:r>
              <a:rPr lang="en-US" altLang="zh-CN" sz="1596" dirty="0" smtClean="0">
                <a:solidFill>
                  <a:srgbClr val="000000"/>
                </a:solidFill>
                <a:latin typeface="Segoe UI" pitchFamily="18" charset="0"/>
                <a:cs typeface="Segoe UI" pitchFamily="18" charset="0"/>
              </a:rPr>
              <a:t>億美元，出貨量將為</a:t>
            </a:r>
            <a:r>
              <a:rPr lang="en-US" altLang="zh-CN" sz="1596" dirty="0" smtClean="0">
                <a:solidFill>
                  <a:srgbClr val="000000"/>
                </a:solidFill>
                <a:latin typeface="Times New Roman" pitchFamily="18" charset="0"/>
                <a:cs typeface="Times New Roman" pitchFamily="18" charset="0"/>
              </a:rPr>
              <a:t>20</a:t>
            </a:r>
            <a:r>
              <a:rPr lang="en-US" altLang="zh-CN" sz="1596" dirty="0" smtClean="0">
                <a:solidFill>
                  <a:srgbClr val="000000"/>
                </a:solidFill>
                <a:latin typeface="Segoe UI" pitchFamily="18" charset="0"/>
                <a:cs typeface="Segoe UI" pitchFamily="18" charset="0"/>
              </a:rPr>
              <a:t>億支。</a:t>
            </a:r>
          </a:p>
          <a:p>
            <a:pPr>
              <a:lnSpc>
                <a:spcPts val="2800"/>
              </a:lnSpc>
              <a:tabLst>
                <a:tab pos="406400" algn="l"/>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台灣手機晶片以</a:t>
            </a:r>
            <a:r>
              <a:rPr lang="en-US" altLang="zh-CN" sz="1596" dirty="0" smtClean="0">
                <a:solidFill>
                  <a:srgbClr val="000000"/>
                </a:solidFill>
                <a:latin typeface="Times New Roman" pitchFamily="18" charset="0"/>
                <a:cs typeface="Times New Roman" pitchFamily="18" charset="0"/>
              </a:rPr>
              <a:t>Turnkey</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solution</a:t>
            </a:r>
            <a:r>
              <a:rPr lang="en-US" altLang="zh-CN" sz="1596" dirty="0" smtClean="0">
                <a:solidFill>
                  <a:srgbClr val="000000"/>
                </a:solidFill>
                <a:latin typeface="Segoe UI" pitchFamily="18" charset="0"/>
                <a:cs typeface="Segoe UI" pitchFamily="18" charset="0"/>
              </a:rPr>
              <a:t>模式協助手機廠商快速出貨，主要出貨至中國大陸廠商，</a:t>
            </a:r>
          </a:p>
          <a:p>
            <a:pPr>
              <a:lnSpc>
                <a:spcPts val="2000"/>
              </a:lnSpc>
              <a:tabLst>
                <a:tab pos="406400" algn="l"/>
                <a:tab pos="419100" algn="l"/>
              </a:tabLst>
            </a:pPr>
            <a:r>
              <a:rPr lang="en-US" altLang="zh-CN" sz="1596" dirty="0" smtClean="0">
                <a:solidFill>
                  <a:srgbClr val="000000"/>
                </a:solidFill>
                <a:latin typeface="Segoe UI" pitchFamily="18" charset="0"/>
                <a:cs typeface="Segoe UI" pitchFamily="18" charset="0"/>
              </a:rPr>
              <a:t>亦有國際一線手機廠及電信業者採用。台灣廠商在觸控面板部分具有技術領先優勢，其良率</a:t>
            </a:r>
          </a:p>
          <a:p>
            <a:pPr>
              <a:lnSpc>
                <a:spcPts val="2300"/>
              </a:lnSpc>
              <a:tabLst>
                <a:tab pos="406400" algn="l"/>
                <a:tab pos="419100" algn="l"/>
              </a:tabLst>
            </a:pPr>
            <a:r>
              <a:rPr lang="en-US" altLang="zh-CN" sz="1598" dirty="0" smtClean="0">
                <a:solidFill>
                  <a:srgbClr val="000000"/>
                </a:solidFill>
                <a:latin typeface="Segoe UI" pitchFamily="18" charset="0"/>
                <a:cs typeface="Segoe UI" pitchFamily="18" charset="0"/>
              </a:rPr>
              <a:t>高於其他國，獲得多數國際一線手機廠採用。台灣</a:t>
            </a:r>
            <a:r>
              <a:rPr lang="en-US" altLang="zh-CN" sz="1598" dirty="0" smtClean="0">
                <a:solidFill>
                  <a:srgbClr val="000000"/>
                </a:solidFill>
                <a:latin typeface="Times New Roman" pitchFamily="18" charset="0"/>
                <a:cs typeface="Times New Roman" pitchFamily="18" charset="0"/>
              </a:rPr>
              <a:t>ODM</a:t>
            </a:r>
            <a:r>
              <a:rPr lang="en-US" altLang="zh-CN" sz="1598" dirty="0" smtClean="0">
                <a:solidFill>
                  <a:srgbClr val="000000"/>
                </a:solidFill>
                <a:latin typeface="Segoe UI" pitchFamily="18" charset="0"/>
                <a:cs typeface="Segoe UI" pitchFamily="18" charset="0"/>
              </a:rPr>
              <a:t>代工製造廠商或是</a:t>
            </a:r>
            <a:r>
              <a:rPr lang="en-US" altLang="zh-CN" sz="1598" dirty="0" smtClean="0">
                <a:solidFill>
                  <a:srgbClr val="000000"/>
                </a:solidFill>
                <a:latin typeface="Times New Roman" pitchFamily="18" charset="0"/>
                <a:cs typeface="Times New Roman" pitchFamily="18" charset="0"/>
              </a:rPr>
              <a:t>EMS</a:t>
            </a:r>
            <a:r>
              <a:rPr lang="en-US" altLang="zh-CN" sz="1598" dirty="0" smtClean="0">
                <a:solidFill>
                  <a:srgbClr val="000000"/>
                </a:solidFill>
                <a:latin typeface="Segoe UI" pitchFamily="18" charset="0"/>
                <a:cs typeface="Segoe UI" pitchFamily="18" charset="0"/>
              </a:rPr>
              <a:t>組裝廠商為</a:t>
            </a:r>
          </a:p>
          <a:p>
            <a:pPr>
              <a:lnSpc>
                <a:spcPts val="2000"/>
              </a:lnSpc>
              <a:tabLst>
                <a:tab pos="406400" algn="l"/>
                <a:tab pos="419100" algn="l"/>
              </a:tabLst>
            </a:pPr>
            <a:r>
              <a:rPr lang="en-US" altLang="zh-CN" sz="1596" dirty="0" smtClean="0">
                <a:solidFill>
                  <a:srgbClr val="000000"/>
                </a:solidFill>
                <a:latin typeface="Segoe UI" pitchFamily="18" charset="0"/>
                <a:cs typeface="Segoe UI" pitchFamily="18" charset="0"/>
              </a:rPr>
              <a:t>國際一線手機廠主要合作對象。品牌廠商以宏達電表現最為出色，主攻中高階智慧型手機市</a:t>
            </a:r>
          </a:p>
          <a:p>
            <a:pPr>
              <a:lnSpc>
                <a:spcPts val="2100"/>
              </a:lnSpc>
              <a:tabLst>
                <a:tab pos="406400" algn="l"/>
                <a:tab pos="419100" algn="l"/>
              </a:tabLst>
            </a:pPr>
            <a:r>
              <a:rPr lang="en-US" altLang="zh-CN" sz="1596" dirty="0" smtClean="0">
                <a:solidFill>
                  <a:srgbClr val="000000"/>
                </a:solidFill>
                <a:latin typeface="Segoe UI" pitchFamily="18" charset="0"/>
                <a:cs typeface="Segoe UI" pitchFamily="18" charset="0"/>
              </a:rPr>
              <a:t>場，與歐、美電信業者合作相當密切。</a:t>
            </a:r>
          </a:p>
        </p:txBody>
      </p:sp>
      <p:sp>
        <p:nvSpPr>
          <p:cNvPr id="7" name="TextBox 1"/>
          <p:cNvSpPr txBox="1"/>
          <p:nvPr/>
        </p:nvSpPr>
        <p:spPr>
          <a:xfrm>
            <a:off x="444500" y="3835400"/>
            <a:ext cx="8420100" cy="787400"/>
          </a:xfrm>
          <a:prstGeom prst="rect">
            <a:avLst/>
          </a:prstGeom>
          <a:noFill/>
        </p:spPr>
        <p:txBody>
          <a:bodyPr wrap="none" lIns="0" tIns="0" rIns="0" rtlCol="0">
            <a:spAutoFit/>
          </a:bodyPr>
          <a:lstStyle/>
          <a:p>
            <a:pPr>
              <a:lnSpc>
                <a:spcPts val="1800"/>
              </a:lnSpc>
              <a:tabLst>
                <a:tab pos="406400" algn="l"/>
              </a:tabLst>
            </a:pPr>
            <a:r>
              <a:rPr lang="en-US" altLang="zh-CN" dirty="0" smtClean="0"/>
              <a:t>	</a:t>
            </a:r>
            <a:r>
              <a:rPr lang="en-US" altLang="zh-CN" sz="1596" dirty="0" smtClean="0">
                <a:solidFill>
                  <a:srgbClr val="000000"/>
                </a:solidFill>
                <a:latin typeface="Segoe UI" pitchFamily="18" charset="0"/>
                <a:cs typeface="Segoe UI" pitchFamily="18" charset="0"/>
              </a:rPr>
              <a:t>台灣手機產業結構中以設計製造及組裝廠商數量最多，受到代工客戶市佔逐漸下滑影響，</a:t>
            </a:r>
          </a:p>
          <a:p>
            <a:pPr>
              <a:lnSpc>
                <a:spcPts val="2300"/>
              </a:lnSpc>
              <a:tabLst>
                <a:tab pos="406400" algn="l"/>
              </a:tabLst>
            </a:pPr>
            <a:r>
              <a:rPr lang="en-US" altLang="zh-CN" sz="1596" dirty="0" smtClean="0">
                <a:solidFill>
                  <a:srgbClr val="000000"/>
                </a:solidFill>
                <a:latin typeface="Segoe UI" pitchFamily="18" charset="0"/>
                <a:cs typeface="Segoe UI" pitchFamily="18" charset="0"/>
              </a:rPr>
              <a:t>台灣</a:t>
            </a:r>
            <a:r>
              <a:rPr lang="en-US" altLang="zh-CN" sz="1596" dirty="0" smtClean="0">
                <a:solidFill>
                  <a:srgbClr val="000000"/>
                </a:solidFill>
                <a:latin typeface="Times New Roman" pitchFamily="18" charset="0"/>
                <a:cs typeface="Times New Roman" pitchFamily="18" charset="0"/>
              </a:rPr>
              <a:t>ODM</a:t>
            </a:r>
            <a:r>
              <a:rPr lang="en-US" altLang="zh-CN" sz="1596" dirty="0" smtClean="0">
                <a:solidFill>
                  <a:srgbClr val="000000"/>
                </a:solidFill>
                <a:latin typeface="Segoe UI" pitchFamily="18" charset="0"/>
                <a:cs typeface="Segoe UI" pitchFamily="18" charset="0"/>
              </a:rPr>
              <a:t>廠商正積極提高代工智慧型手機比重。在品牌廠商方面，宏達電在</a:t>
            </a:r>
            <a:r>
              <a:rPr lang="en-US" altLang="zh-CN" sz="1596" dirty="0" smtClean="0">
                <a:solidFill>
                  <a:srgbClr val="000000"/>
                </a:solidFill>
                <a:latin typeface="Times New Roman" pitchFamily="18" charset="0"/>
                <a:cs typeface="Times New Roman" pitchFamily="18" charset="0"/>
              </a:rPr>
              <a:t>2012</a:t>
            </a:r>
            <a:r>
              <a:rPr lang="en-US" altLang="zh-CN" sz="1596" dirty="0" smtClean="0">
                <a:solidFill>
                  <a:srgbClr val="000000"/>
                </a:solidFill>
                <a:latin typeface="Segoe UI" pitchFamily="18" charset="0"/>
                <a:cs typeface="Segoe UI" pitchFamily="18" charset="0"/>
              </a:rPr>
              <a:t>年下半年</a:t>
            </a:r>
          </a:p>
          <a:p>
            <a:pPr>
              <a:lnSpc>
                <a:spcPts val="2000"/>
              </a:lnSpc>
              <a:tabLst>
                <a:tab pos="406400" algn="l"/>
              </a:tabLst>
            </a:pPr>
            <a:r>
              <a:rPr lang="en-US" altLang="zh-CN" sz="1596" dirty="0" smtClean="0">
                <a:solidFill>
                  <a:srgbClr val="000000"/>
                </a:solidFill>
                <a:latin typeface="Segoe UI" pitchFamily="18" charset="0"/>
                <a:cs typeface="Segoe UI" pitchFamily="18" charset="0"/>
              </a:rPr>
              <a:t>藉由與日本、美國電信業者合作的客製機種，業績逐漸回升。</a:t>
            </a:r>
          </a:p>
        </p:txBody>
      </p:sp>
      <p:sp>
        <p:nvSpPr>
          <p:cNvPr id="8" name="TextBox 1"/>
          <p:cNvSpPr txBox="1"/>
          <p:nvPr/>
        </p:nvSpPr>
        <p:spPr>
          <a:xfrm>
            <a:off x="444500" y="4775200"/>
            <a:ext cx="8420100" cy="1371600"/>
          </a:xfrm>
          <a:prstGeom prst="rect">
            <a:avLst/>
          </a:prstGeom>
          <a:noFill/>
        </p:spPr>
        <p:txBody>
          <a:bodyPr wrap="none" lIns="0" tIns="0" rIns="0" rtlCol="0">
            <a:spAutoFit/>
          </a:bodyPr>
          <a:lstStyle/>
          <a:p>
            <a:pPr>
              <a:lnSpc>
                <a:spcPts val="1800"/>
              </a:lnSpc>
              <a:tabLst>
                <a:tab pos="406400" algn="l"/>
              </a:tabLst>
            </a:pPr>
            <a:r>
              <a:rPr lang="en-US" altLang="zh-CN" dirty="0" smtClean="0"/>
              <a:t>	</a:t>
            </a:r>
            <a:r>
              <a:rPr lang="en-US" altLang="zh-CN" sz="1596" dirty="0" smtClean="0">
                <a:solidFill>
                  <a:srgbClr val="000000"/>
                </a:solidFill>
                <a:latin typeface="Segoe UI" pitchFamily="18" charset="0"/>
                <a:cs typeface="Segoe UI" pitchFamily="18" charset="0"/>
              </a:rPr>
              <a:t>台灣手機產業上下游鏈結並不密切，難以互相加乘來提升台灣的競爭力。另外，由於台</a:t>
            </a:r>
          </a:p>
          <a:p>
            <a:pPr>
              <a:lnSpc>
                <a:spcPts val="2200"/>
              </a:lnSpc>
              <a:tabLst>
                <a:tab pos="406400" algn="l"/>
              </a:tabLst>
            </a:pPr>
            <a:r>
              <a:rPr lang="en-US" altLang="zh-CN" sz="1596" dirty="0" smtClean="0">
                <a:solidFill>
                  <a:srgbClr val="000000"/>
                </a:solidFill>
                <a:latin typeface="Segoe UI" pitchFamily="18" charset="0"/>
                <a:cs typeface="Segoe UI" pitchFamily="18" charset="0"/>
              </a:rPr>
              <a:t>灣所供應的零組件無法滿足高階產品所需，因此在台灣品牌廠商以主打高階產品的策略之下</a:t>
            </a:r>
          </a:p>
          <a:p>
            <a:pPr>
              <a:lnSpc>
                <a:spcPts val="2100"/>
              </a:lnSpc>
              <a:tabLst>
                <a:tab pos="406400" algn="l"/>
              </a:tabLst>
            </a:pPr>
            <a:r>
              <a:rPr lang="en-US" altLang="zh-CN" sz="1596" dirty="0" smtClean="0">
                <a:solidFill>
                  <a:srgbClr val="000000"/>
                </a:solidFill>
                <a:latin typeface="Segoe UI" pitchFamily="18" charset="0"/>
                <a:cs typeface="Segoe UI" pitchFamily="18" charset="0"/>
              </a:rPr>
              <a:t>無法完全採用台灣廠商所製造之零組件，顯示台灣零組件在技術層面、產能層面都有待提升。</a:t>
            </a:r>
          </a:p>
          <a:p>
            <a:pPr>
              <a:lnSpc>
                <a:spcPts val="2100"/>
              </a:lnSpc>
              <a:tabLst>
                <a:tab pos="406400" algn="l"/>
              </a:tabLst>
            </a:pPr>
            <a:r>
              <a:rPr lang="en-US" altLang="zh-CN" sz="1598" dirty="0" smtClean="0">
                <a:solidFill>
                  <a:srgbClr val="000000"/>
                </a:solidFill>
                <a:latin typeface="Segoe UI" pitchFamily="18" charset="0"/>
                <a:cs typeface="Segoe UI" pitchFamily="18" charset="0"/>
              </a:rPr>
              <a:t>因此，強化手機產業上下游的串接、提高台灣關鍵零組件自製能力等將是台灣手機產業的推</a:t>
            </a:r>
          </a:p>
          <a:p>
            <a:pPr>
              <a:lnSpc>
                <a:spcPts val="2300"/>
              </a:lnSpc>
              <a:tabLst>
                <a:tab pos="406400" algn="l"/>
              </a:tabLst>
            </a:pPr>
            <a:r>
              <a:rPr lang="en-US" altLang="zh-CN" sz="1596" dirty="0" smtClean="0">
                <a:solidFill>
                  <a:srgbClr val="000000"/>
                </a:solidFill>
                <a:latin typeface="Segoe UI" pitchFamily="18" charset="0"/>
                <a:cs typeface="Segoe UI" pitchFamily="18" charset="0"/>
              </a:rPr>
              <a:t>動重點。預估</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年台灣手機產值為新台幣</a:t>
            </a:r>
            <a:r>
              <a:rPr lang="en-US" altLang="zh-CN" sz="1596" dirty="0" smtClean="0">
                <a:solidFill>
                  <a:srgbClr val="000000"/>
                </a:solidFill>
                <a:latin typeface="Times New Roman" pitchFamily="18" charset="0"/>
                <a:cs typeface="Times New Roman" pitchFamily="18" charset="0"/>
              </a:rPr>
              <a:t>4,029</a:t>
            </a:r>
            <a:r>
              <a:rPr lang="en-US" altLang="zh-CN" sz="1596" dirty="0" smtClean="0">
                <a:solidFill>
                  <a:srgbClr val="000000"/>
                </a:solidFill>
                <a:latin typeface="Segoe UI" pitchFamily="18" charset="0"/>
                <a:cs typeface="Segoe UI" pitchFamily="18" charset="0"/>
              </a:rPr>
              <a:t>億元，產量為</a:t>
            </a:r>
            <a:r>
              <a:rPr lang="en-US" altLang="zh-CN" sz="1596" dirty="0" smtClean="0">
                <a:solidFill>
                  <a:srgbClr val="000000"/>
                </a:solidFill>
                <a:latin typeface="Times New Roman" pitchFamily="18" charset="0"/>
                <a:cs typeface="Times New Roman" pitchFamily="18" charset="0"/>
              </a:rPr>
              <a:t>7,080</a:t>
            </a:r>
            <a:r>
              <a:rPr lang="en-US" altLang="zh-CN" sz="1596" dirty="0" smtClean="0">
                <a:solidFill>
                  <a:srgbClr val="000000"/>
                </a:solidFill>
                <a:latin typeface="Segoe UI" pitchFamily="18" charset="0"/>
                <a:cs typeface="Segoe UI" pitchFamily="18" charset="0"/>
              </a:rPr>
              <a:t>萬支。</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6350" y="2630170"/>
            <a:ext cx="8472423" cy="24892"/>
          </a:xfrm>
          <a:custGeom>
            <a:avLst/>
            <a:gdLst>
              <a:gd name="connsiteX0" fmla="*/ 6350 w 8472423"/>
              <a:gd name="connsiteY0" fmla="*/ 6350 h 24892"/>
              <a:gd name="connsiteX1" fmla="*/ 8466073 w 8472423"/>
              <a:gd name="connsiteY1" fmla="*/ 6350 h 24892"/>
            </a:gdLst>
            <a:ahLst/>
            <a:cxnLst>
              <a:cxn ang="0">
                <a:pos x="connsiteX0" y="connsiteY0"/>
              </a:cxn>
              <a:cxn ang="1">
                <a:pos x="connsiteX1" y="connsiteY1"/>
              </a:cxn>
            </a:cxnLst>
            <a:rect l="l" t="t" r="r" b="b"/>
            <a:pathLst>
              <a:path w="8472423" h="24892">
                <a:moveTo>
                  <a:pt x="6350" y="6350"/>
                </a:moveTo>
                <a:lnTo>
                  <a:pt x="846607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Freeform 3"/>
          <p:cNvSpPr/>
          <p:nvPr/>
        </p:nvSpPr>
        <p:spPr>
          <a:xfrm>
            <a:off x="4420870" y="2630170"/>
            <a:ext cx="24892" cy="229108"/>
          </a:xfrm>
          <a:custGeom>
            <a:avLst/>
            <a:gdLst>
              <a:gd name="connsiteX0" fmla="*/ 6350 w 24892"/>
              <a:gd name="connsiteY0" fmla="*/ 6350 h 229108"/>
              <a:gd name="connsiteX1" fmla="*/ 6350 w 24892"/>
              <a:gd name="connsiteY1" fmla="*/ 222757 h 229108"/>
            </a:gdLst>
            <a:ahLst/>
            <a:cxnLst>
              <a:cxn ang="0">
                <a:pos x="connsiteX0" y="connsiteY0"/>
              </a:cxn>
              <a:cxn ang="1">
                <a:pos x="connsiteX1" y="connsiteY1"/>
              </a:cxn>
            </a:cxnLst>
            <a:rect l="l" t="t" r="r" b="b"/>
            <a:pathLst>
              <a:path w="24892" h="229108">
                <a:moveTo>
                  <a:pt x="6350" y="6350"/>
                </a:moveTo>
                <a:lnTo>
                  <a:pt x="6350" y="22275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Freeform 3"/>
          <p:cNvSpPr/>
          <p:nvPr/>
        </p:nvSpPr>
        <p:spPr>
          <a:xfrm>
            <a:off x="1036066" y="2846577"/>
            <a:ext cx="24892" cy="299211"/>
          </a:xfrm>
          <a:custGeom>
            <a:avLst/>
            <a:gdLst>
              <a:gd name="connsiteX0" fmla="*/ 6350 w 24892"/>
              <a:gd name="connsiteY0" fmla="*/ 6350 h 299211"/>
              <a:gd name="connsiteX1" fmla="*/ 6350 w 24892"/>
              <a:gd name="connsiteY1" fmla="*/ 292861 h 299211"/>
            </a:gdLst>
            <a:ahLst/>
            <a:cxnLst>
              <a:cxn ang="0">
                <a:pos x="connsiteX0" y="connsiteY0"/>
              </a:cxn>
              <a:cxn ang="1">
                <a:pos x="connsiteX1" y="connsiteY1"/>
              </a:cxn>
            </a:cxnLst>
            <a:rect l="l" t="t" r="r" b="b"/>
            <a:pathLst>
              <a:path w="24892"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Freeform 3"/>
          <p:cNvSpPr/>
          <p:nvPr/>
        </p:nvSpPr>
        <p:spPr>
          <a:xfrm>
            <a:off x="1036066" y="3422650"/>
            <a:ext cx="24892" cy="588772"/>
          </a:xfrm>
          <a:custGeom>
            <a:avLst/>
            <a:gdLst>
              <a:gd name="connsiteX0" fmla="*/ 6350 w 24892"/>
              <a:gd name="connsiteY0" fmla="*/ 6350 h 588772"/>
              <a:gd name="connsiteX1" fmla="*/ 6350 w 24892"/>
              <a:gd name="connsiteY1" fmla="*/ 582421 h 588772"/>
            </a:gdLst>
            <a:ahLst/>
            <a:cxnLst>
              <a:cxn ang="0">
                <a:pos x="connsiteX0" y="connsiteY0"/>
              </a:cxn>
              <a:cxn ang="1">
                <a:pos x="connsiteX1" y="connsiteY1"/>
              </a:cxn>
            </a:cxnLst>
            <a:rect l="l" t="t" r="r" b="b"/>
            <a:pathLst>
              <a:path w="24892" h="588772">
                <a:moveTo>
                  <a:pt x="6350" y="6350"/>
                </a:moveTo>
                <a:lnTo>
                  <a:pt x="6350" y="58242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Freeform 3"/>
          <p:cNvSpPr/>
          <p:nvPr/>
        </p:nvSpPr>
        <p:spPr>
          <a:xfrm>
            <a:off x="2910585" y="3639058"/>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Freeform 3"/>
          <p:cNvSpPr/>
          <p:nvPr/>
        </p:nvSpPr>
        <p:spPr>
          <a:xfrm>
            <a:off x="-6350" y="4143502"/>
            <a:ext cx="8472423" cy="24892"/>
          </a:xfrm>
          <a:custGeom>
            <a:avLst/>
            <a:gdLst>
              <a:gd name="connsiteX0" fmla="*/ 6350 w 8472423"/>
              <a:gd name="connsiteY0" fmla="*/ 6350 h 24892"/>
              <a:gd name="connsiteX1" fmla="*/ 8466073 w 8472423"/>
              <a:gd name="connsiteY1" fmla="*/ 6350 h 24892"/>
            </a:gdLst>
            <a:ahLst/>
            <a:cxnLst>
              <a:cxn ang="0">
                <a:pos x="connsiteX0" y="connsiteY0"/>
              </a:cxn>
              <a:cxn ang="1">
                <a:pos x="connsiteX1" y="connsiteY1"/>
              </a:cxn>
            </a:cxnLst>
            <a:rect l="l" t="t" r="r" b="b"/>
            <a:pathLst>
              <a:path w="8472423" h="24892">
                <a:moveTo>
                  <a:pt x="6350" y="6350"/>
                </a:moveTo>
                <a:lnTo>
                  <a:pt x="8466073" y="6350"/>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Freeform 3"/>
          <p:cNvSpPr/>
          <p:nvPr/>
        </p:nvSpPr>
        <p:spPr>
          <a:xfrm>
            <a:off x="461518" y="975105"/>
            <a:ext cx="24892" cy="5628640"/>
          </a:xfrm>
          <a:custGeom>
            <a:avLst/>
            <a:gdLst>
              <a:gd name="connsiteX0" fmla="*/ 6350 w 24892"/>
              <a:gd name="connsiteY0" fmla="*/ 6350 h 5628640"/>
              <a:gd name="connsiteX1" fmla="*/ 6350 w 24892"/>
              <a:gd name="connsiteY1" fmla="*/ 5622289 h 5628640"/>
            </a:gdLst>
            <a:ahLst/>
            <a:cxnLst>
              <a:cxn ang="0">
                <a:pos x="connsiteX0" y="connsiteY0"/>
              </a:cxn>
              <a:cxn ang="1">
                <a:pos x="connsiteX1" y="connsiteY1"/>
              </a:cxn>
            </a:cxnLst>
            <a:rect l="l" t="t" r="r" b="b"/>
            <a:pathLst>
              <a:path w="24892" h="5628640">
                <a:moveTo>
                  <a:pt x="6350" y="6350"/>
                </a:moveTo>
                <a:lnTo>
                  <a:pt x="6350" y="5622289"/>
                </a:lnTo>
              </a:path>
            </a:pathLst>
          </a:custGeom>
          <a:ln w="12700">
            <a:solidFill>
              <a:srgbClr val="993366">
                <a:alpha val="100000"/>
              </a:srgbClr>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Freeform 3"/>
          <p:cNvSpPr/>
          <p:nvPr/>
        </p:nvSpPr>
        <p:spPr>
          <a:xfrm>
            <a:off x="1180846" y="2485389"/>
            <a:ext cx="6421120" cy="24892"/>
          </a:xfrm>
          <a:custGeom>
            <a:avLst/>
            <a:gdLst>
              <a:gd name="connsiteX0" fmla="*/ 6350 w 6421120"/>
              <a:gd name="connsiteY0" fmla="*/ 6350 h 24892"/>
              <a:gd name="connsiteX1" fmla="*/ 6414770 w 6421120"/>
              <a:gd name="connsiteY1" fmla="*/ 6350 h 24892"/>
            </a:gdLst>
            <a:ahLst/>
            <a:cxnLst>
              <a:cxn ang="0">
                <a:pos x="connsiteX0" y="connsiteY0"/>
              </a:cxn>
              <a:cxn ang="1">
                <a:pos x="connsiteX1" y="connsiteY1"/>
              </a:cxn>
            </a:cxnLst>
            <a:rect l="l" t="t" r="r" b="b"/>
            <a:pathLst>
              <a:path w="6421120" h="24892">
                <a:moveTo>
                  <a:pt x="6350" y="6350"/>
                </a:moveTo>
                <a:lnTo>
                  <a:pt x="641477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Freeform 3"/>
          <p:cNvSpPr/>
          <p:nvPr/>
        </p:nvSpPr>
        <p:spPr>
          <a:xfrm>
            <a:off x="1325625" y="4286758"/>
            <a:ext cx="5700267" cy="24892"/>
          </a:xfrm>
          <a:custGeom>
            <a:avLst/>
            <a:gdLst>
              <a:gd name="connsiteX0" fmla="*/ 6350 w 5700267"/>
              <a:gd name="connsiteY0" fmla="*/ 6350 h 24892"/>
              <a:gd name="connsiteX1" fmla="*/ 5693917 w 5700267"/>
              <a:gd name="connsiteY1" fmla="*/ 6350 h 24892"/>
            </a:gdLst>
            <a:ahLst/>
            <a:cxnLst>
              <a:cxn ang="0">
                <a:pos x="connsiteX0" y="connsiteY0"/>
              </a:cxn>
              <a:cxn ang="1">
                <a:pos x="connsiteX1" y="connsiteY1"/>
              </a:cxn>
            </a:cxnLst>
            <a:rect l="l" t="t" r="r" b="b"/>
            <a:pathLst>
              <a:path w="5700267" h="24892">
                <a:moveTo>
                  <a:pt x="6350" y="6350"/>
                </a:moveTo>
                <a:lnTo>
                  <a:pt x="5693917"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Freeform 3"/>
          <p:cNvSpPr/>
          <p:nvPr/>
        </p:nvSpPr>
        <p:spPr>
          <a:xfrm>
            <a:off x="5141721" y="3639058"/>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Freeform 3"/>
          <p:cNvSpPr/>
          <p:nvPr/>
        </p:nvSpPr>
        <p:spPr>
          <a:xfrm>
            <a:off x="743712" y="1976627"/>
            <a:ext cx="1031747" cy="313943"/>
          </a:xfrm>
          <a:custGeom>
            <a:avLst/>
            <a:gdLst>
              <a:gd name="connsiteX0" fmla="*/ 12954 w 1031747"/>
              <a:gd name="connsiteY0" fmla="*/ 300989 h 313943"/>
              <a:gd name="connsiteX1" fmla="*/ 1018793 w 1031747"/>
              <a:gd name="connsiteY1" fmla="*/ 300989 h 313943"/>
              <a:gd name="connsiteX2" fmla="*/ 1018793 w 1031747"/>
              <a:gd name="connsiteY2" fmla="*/ 12954 h 313943"/>
              <a:gd name="connsiteX3" fmla="*/ 12954 w 1031747"/>
              <a:gd name="connsiteY3" fmla="*/ 12954 h 313943"/>
              <a:gd name="connsiteX4" fmla="*/ 12954 w 1031747"/>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31747" h="313943">
                <a:moveTo>
                  <a:pt x="12954" y="300989"/>
                </a:moveTo>
                <a:lnTo>
                  <a:pt x="1018793" y="300989"/>
                </a:lnTo>
                <a:lnTo>
                  <a:pt x="1018793" y="12954"/>
                </a:lnTo>
                <a:lnTo>
                  <a:pt x="12954" y="12954"/>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2831591" y="1903475"/>
            <a:ext cx="960120" cy="387096"/>
          </a:xfrm>
          <a:custGeom>
            <a:avLst/>
            <a:gdLst>
              <a:gd name="connsiteX0" fmla="*/ 12954 w 960120"/>
              <a:gd name="connsiteY0" fmla="*/ 374142 h 387096"/>
              <a:gd name="connsiteX1" fmla="*/ 947166 w 960120"/>
              <a:gd name="connsiteY1" fmla="*/ 374142 h 387096"/>
              <a:gd name="connsiteX2" fmla="*/ 947166 w 960120"/>
              <a:gd name="connsiteY2" fmla="*/ 12954 h 387096"/>
              <a:gd name="connsiteX3" fmla="*/ 12954 w 960120"/>
              <a:gd name="connsiteY3" fmla="*/ 12954 h 387096"/>
              <a:gd name="connsiteX4" fmla="*/ 12954 w 960120"/>
              <a:gd name="connsiteY4" fmla="*/ 374142 h 3870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387096">
                <a:moveTo>
                  <a:pt x="12954" y="374142"/>
                </a:moveTo>
                <a:lnTo>
                  <a:pt x="947166" y="374142"/>
                </a:lnTo>
                <a:lnTo>
                  <a:pt x="947166" y="12954"/>
                </a:lnTo>
                <a:lnTo>
                  <a:pt x="12954" y="12954"/>
                </a:lnTo>
                <a:lnTo>
                  <a:pt x="12954" y="37414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527304" y="3128772"/>
            <a:ext cx="961644" cy="313943"/>
          </a:xfrm>
          <a:custGeom>
            <a:avLst/>
            <a:gdLst>
              <a:gd name="connsiteX0" fmla="*/ 12954 w 961644"/>
              <a:gd name="connsiteY0" fmla="*/ 300989 h 313943"/>
              <a:gd name="connsiteX1" fmla="*/ 948690 w 961644"/>
              <a:gd name="connsiteY1" fmla="*/ 300989 h 313943"/>
              <a:gd name="connsiteX2" fmla="*/ 948690 w 961644"/>
              <a:gd name="connsiteY2" fmla="*/ 12954 h 313943"/>
              <a:gd name="connsiteX3" fmla="*/ 12954 w 961644"/>
              <a:gd name="connsiteY3" fmla="*/ 12954 h 313943"/>
              <a:gd name="connsiteX4" fmla="*/ 12954 w 961644"/>
              <a:gd name="connsiteY4" fmla="*/ 300989 h 313943"/>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13943">
                <a:moveTo>
                  <a:pt x="12954" y="300989"/>
                </a:moveTo>
                <a:lnTo>
                  <a:pt x="948690" y="300989"/>
                </a:lnTo>
                <a:lnTo>
                  <a:pt x="948690" y="12954"/>
                </a:lnTo>
                <a:lnTo>
                  <a:pt x="12954" y="12954"/>
                </a:lnTo>
                <a:lnTo>
                  <a:pt x="12954" y="300989"/>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4991100" y="1903475"/>
            <a:ext cx="961644" cy="387096"/>
          </a:xfrm>
          <a:custGeom>
            <a:avLst/>
            <a:gdLst>
              <a:gd name="connsiteX0" fmla="*/ 12953 w 961644"/>
              <a:gd name="connsiteY0" fmla="*/ 374142 h 387096"/>
              <a:gd name="connsiteX1" fmla="*/ 948690 w 961644"/>
              <a:gd name="connsiteY1" fmla="*/ 374142 h 387096"/>
              <a:gd name="connsiteX2" fmla="*/ 948690 w 961644"/>
              <a:gd name="connsiteY2" fmla="*/ 12954 h 387096"/>
              <a:gd name="connsiteX3" fmla="*/ 12953 w 961644"/>
              <a:gd name="connsiteY3" fmla="*/ 12954 h 387096"/>
              <a:gd name="connsiteX4" fmla="*/ 12953 w 961644"/>
              <a:gd name="connsiteY4" fmla="*/ 374142 h 3870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4" h="387096">
                <a:moveTo>
                  <a:pt x="12953" y="374142"/>
                </a:moveTo>
                <a:lnTo>
                  <a:pt x="948690" y="374142"/>
                </a:lnTo>
                <a:lnTo>
                  <a:pt x="948690" y="12954"/>
                </a:lnTo>
                <a:lnTo>
                  <a:pt x="12953" y="12954"/>
                </a:lnTo>
                <a:lnTo>
                  <a:pt x="12953" y="37414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3316224" y="4930140"/>
            <a:ext cx="1322831" cy="528828"/>
          </a:xfrm>
          <a:custGeom>
            <a:avLst/>
            <a:gdLst>
              <a:gd name="connsiteX0" fmla="*/ 12953 w 1322831"/>
              <a:gd name="connsiteY0" fmla="*/ 515873 h 528828"/>
              <a:gd name="connsiteX1" fmla="*/ 1309877 w 1322831"/>
              <a:gd name="connsiteY1" fmla="*/ 515873 h 528828"/>
              <a:gd name="connsiteX2" fmla="*/ 1309877 w 1322831"/>
              <a:gd name="connsiteY2" fmla="*/ 12953 h 528828"/>
              <a:gd name="connsiteX3" fmla="*/ 12953 w 1322831"/>
              <a:gd name="connsiteY3" fmla="*/ 12953 h 528828"/>
              <a:gd name="connsiteX4" fmla="*/ 12953 w 1322831"/>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322831" h="528828">
                <a:moveTo>
                  <a:pt x="12953" y="515873"/>
                </a:moveTo>
                <a:lnTo>
                  <a:pt x="1309877" y="515873"/>
                </a:lnTo>
                <a:lnTo>
                  <a:pt x="1309877" y="12953"/>
                </a:lnTo>
                <a:lnTo>
                  <a:pt x="12953" y="12953"/>
                </a:lnTo>
                <a:lnTo>
                  <a:pt x="12953"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3"/>
          <p:cNvSpPr/>
          <p:nvPr/>
        </p:nvSpPr>
        <p:spPr>
          <a:xfrm>
            <a:off x="6504431" y="4930140"/>
            <a:ext cx="961643" cy="528828"/>
          </a:xfrm>
          <a:custGeom>
            <a:avLst/>
            <a:gdLst>
              <a:gd name="connsiteX0" fmla="*/ 12954 w 961643"/>
              <a:gd name="connsiteY0" fmla="*/ 515873 h 528828"/>
              <a:gd name="connsiteX1" fmla="*/ 948690 w 961643"/>
              <a:gd name="connsiteY1" fmla="*/ 515873 h 528828"/>
              <a:gd name="connsiteX2" fmla="*/ 948690 w 961643"/>
              <a:gd name="connsiteY2" fmla="*/ 12953 h 528828"/>
              <a:gd name="connsiteX3" fmla="*/ 12954 w 961643"/>
              <a:gd name="connsiteY3" fmla="*/ 12953 h 528828"/>
              <a:gd name="connsiteX4" fmla="*/ 12954 w 961643"/>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528828">
                <a:moveTo>
                  <a:pt x="12954" y="515873"/>
                </a:moveTo>
                <a:lnTo>
                  <a:pt x="948690" y="515873"/>
                </a:lnTo>
                <a:lnTo>
                  <a:pt x="948690"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3"/>
          <p:cNvSpPr/>
          <p:nvPr/>
        </p:nvSpPr>
        <p:spPr>
          <a:xfrm>
            <a:off x="5423916" y="4930140"/>
            <a:ext cx="1106423" cy="528828"/>
          </a:xfrm>
          <a:custGeom>
            <a:avLst/>
            <a:gdLst>
              <a:gd name="connsiteX0" fmla="*/ 12953 w 1106423"/>
              <a:gd name="connsiteY0" fmla="*/ 515873 h 528828"/>
              <a:gd name="connsiteX1" fmla="*/ 1093469 w 1106423"/>
              <a:gd name="connsiteY1" fmla="*/ 515873 h 528828"/>
              <a:gd name="connsiteX2" fmla="*/ 1093469 w 1106423"/>
              <a:gd name="connsiteY2" fmla="*/ 12953 h 528828"/>
              <a:gd name="connsiteX3" fmla="*/ 12953 w 1106423"/>
              <a:gd name="connsiteY3" fmla="*/ 12953 h 528828"/>
              <a:gd name="connsiteX4" fmla="*/ 12953 w 1106423"/>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6423" h="528828">
                <a:moveTo>
                  <a:pt x="12953" y="515873"/>
                </a:moveTo>
                <a:lnTo>
                  <a:pt x="1093469" y="515873"/>
                </a:lnTo>
                <a:lnTo>
                  <a:pt x="1093469" y="12953"/>
                </a:lnTo>
                <a:lnTo>
                  <a:pt x="12953" y="12953"/>
                </a:lnTo>
                <a:lnTo>
                  <a:pt x="12953"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3"/>
          <p:cNvSpPr/>
          <p:nvPr/>
        </p:nvSpPr>
        <p:spPr>
          <a:xfrm>
            <a:off x="455676" y="4930140"/>
            <a:ext cx="1249680" cy="528828"/>
          </a:xfrm>
          <a:custGeom>
            <a:avLst/>
            <a:gdLst>
              <a:gd name="connsiteX0" fmla="*/ 12954 w 1249680"/>
              <a:gd name="connsiteY0" fmla="*/ 515873 h 528828"/>
              <a:gd name="connsiteX1" fmla="*/ 1236725 w 1249680"/>
              <a:gd name="connsiteY1" fmla="*/ 515873 h 528828"/>
              <a:gd name="connsiteX2" fmla="*/ 1236725 w 1249680"/>
              <a:gd name="connsiteY2" fmla="*/ 12953 h 528828"/>
              <a:gd name="connsiteX3" fmla="*/ 12954 w 1249680"/>
              <a:gd name="connsiteY3" fmla="*/ 12953 h 528828"/>
              <a:gd name="connsiteX4" fmla="*/ 12954 w 1249680"/>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49680" h="528828">
                <a:moveTo>
                  <a:pt x="12954" y="515873"/>
                </a:moveTo>
                <a:lnTo>
                  <a:pt x="1236725" y="515873"/>
                </a:lnTo>
                <a:lnTo>
                  <a:pt x="1236725"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3"/>
          <p:cNvSpPr/>
          <p:nvPr/>
        </p:nvSpPr>
        <p:spPr>
          <a:xfrm>
            <a:off x="1036066" y="2846577"/>
            <a:ext cx="6206235" cy="21844"/>
          </a:xfrm>
          <a:custGeom>
            <a:avLst/>
            <a:gdLst>
              <a:gd name="connsiteX0" fmla="*/ 6350 w 6206235"/>
              <a:gd name="connsiteY0" fmla="*/ 6350 h 21844"/>
              <a:gd name="connsiteX1" fmla="*/ 6199886 w 6206235"/>
              <a:gd name="connsiteY1" fmla="*/ 6350 h 21844"/>
            </a:gdLst>
            <a:ahLst/>
            <a:cxnLst>
              <a:cxn ang="0">
                <a:pos x="connsiteX0" y="connsiteY0"/>
              </a:cxn>
              <a:cxn ang="1">
                <a:pos x="connsiteX1" y="connsiteY1"/>
              </a:cxn>
            </a:cxnLst>
            <a:rect l="l" t="t" r="r" b="b"/>
            <a:pathLst>
              <a:path w="6206235" h="21844">
                <a:moveTo>
                  <a:pt x="6350" y="6350"/>
                </a:moveTo>
                <a:lnTo>
                  <a:pt x="619988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3" name="Freeform 3"/>
          <p:cNvSpPr/>
          <p:nvPr/>
        </p:nvSpPr>
        <p:spPr>
          <a:xfrm>
            <a:off x="5141721" y="2846577"/>
            <a:ext cx="21844" cy="299211"/>
          </a:xfrm>
          <a:custGeom>
            <a:avLst/>
            <a:gdLst>
              <a:gd name="connsiteX0" fmla="*/ 6350 w 21844"/>
              <a:gd name="connsiteY0" fmla="*/ 6350 h 299211"/>
              <a:gd name="connsiteX1" fmla="*/ 6350 w 21844"/>
              <a:gd name="connsiteY1" fmla="*/ 292861 h 299211"/>
            </a:gdLst>
            <a:ahLst/>
            <a:cxnLst>
              <a:cxn ang="0">
                <a:pos x="connsiteX0" y="connsiteY0"/>
              </a:cxn>
              <a:cxn ang="1">
                <a:pos x="connsiteX1" y="connsiteY1"/>
              </a:cxn>
            </a:cxnLst>
            <a:rect l="l" t="t" r="r" b="b"/>
            <a:pathLst>
              <a:path w="21844"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Freeform 3"/>
          <p:cNvSpPr/>
          <p:nvPr/>
        </p:nvSpPr>
        <p:spPr>
          <a:xfrm>
            <a:off x="1036066" y="3998721"/>
            <a:ext cx="6206235" cy="21844"/>
          </a:xfrm>
          <a:custGeom>
            <a:avLst/>
            <a:gdLst>
              <a:gd name="connsiteX0" fmla="*/ 6350 w 6206235"/>
              <a:gd name="connsiteY0" fmla="*/ 6350 h 21844"/>
              <a:gd name="connsiteX1" fmla="*/ 6199886 w 6206235"/>
              <a:gd name="connsiteY1" fmla="*/ 6350 h 21844"/>
            </a:gdLst>
            <a:ahLst/>
            <a:cxnLst>
              <a:cxn ang="0">
                <a:pos x="connsiteX0" y="connsiteY0"/>
              </a:cxn>
              <a:cxn ang="1">
                <a:pos x="connsiteX1" y="connsiteY1"/>
              </a:cxn>
            </a:cxnLst>
            <a:rect l="l" t="t" r="r" b="b"/>
            <a:pathLst>
              <a:path w="6206235" h="21844">
                <a:moveTo>
                  <a:pt x="6350" y="6350"/>
                </a:moveTo>
                <a:lnTo>
                  <a:pt x="619988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Freeform 3"/>
          <p:cNvSpPr/>
          <p:nvPr/>
        </p:nvSpPr>
        <p:spPr>
          <a:xfrm>
            <a:off x="-15240" y="966215"/>
            <a:ext cx="9176004" cy="5647944"/>
          </a:xfrm>
          <a:custGeom>
            <a:avLst/>
            <a:gdLst>
              <a:gd name="connsiteX0" fmla="*/ 16002 w 9176004"/>
              <a:gd name="connsiteY0" fmla="*/ 5631941 h 5647944"/>
              <a:gd name="connsiteX1" fmla="*/ 9160001 w 9176004"/>
              <a:gd name="connsiteY1" fmla="*/ 5631941 h 5647944"/>
              <a:gd name="connsiteX2" fmla="*/ 9160001 w 9176004"/>
              <a:gd name="connsiteY2" fmla="*/ 16002 h 5647944"/>
              <a:gd name="connsiteX3" fmla="*/ 16002 w 9176004"/>
              <a:gd name="connsiteY3" fmla="*/ 16002 h 5647944"/>
              <a:gd name="connsiteX4" fmla="*/ 16002 w 9176004"/>
              <a:gd name="connsiteY4" fmla="*/ 5631941 h 5647944"/>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76004" h="5647944">
                <a:moveTo>
                  <a:pt x="16001" y="5631941"/>
                </a:moveTo>
                <a:lnTo>
                  <a:pt x="9160001" y="5631941"/>
                </a:lnTo>
                <a:lnTo>
                  <a:pt x="9160001" y="16002"/>
                </a:lnTo>
                <a:lnTo>
                  <a:pt x="16002" y="16002"/>
                </a:lnTo>
                <a:lnTo>
                  <a:pt x="16002" y="5631941"/>
                </a:lnTo>
              </a:path>
            </a:pathLst>
          </a:custGeom>
          <a:solidFill>
            <a:srgbClr val="000000">
              <a:alpha val="0"/>
            </a:srgbClr>
          </a:solidFill>
          <a:ln w="38100">
            <a:solidFill>
              <a:srgbClr val="000099">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3"/>
          <p:cNvSpPr/>
          <p:nvPr/>
        </p:nvSpPr>
        <p:spPr>
          <a:xfrm>
            <a:off x="8592311" y="1831847"/>
            <a:ext cx="385572" cy="2979420"/>
          </a:xfrm>
          <a:custGeom>
            <a:avLst/>
            <a:gdLst>
              <a:gd name="connsiteX0" fmla="*/ 12954 w 385572"/>
              <a:gd name="connsiteY0" fmla="*/ 2966466 h 2979420"/>
              <a:gd name="connsiteX1" fmla="*/ 372618 w 385572"/>
              <a:gd name="connsiteY1" fmla="*/ 2966466 h 2979420"/>
              <a:gd name="connsiteX2" fmla="*/ 372618 w 385572"/>
              <a:gd name="connsiteY2" fmla="*/ 12954 h 2979420"/>
              <a:gd name="connsiteX3" fmla="*/ 12954 w 385572"/>
              <a:gd name="connsiteY3" fmla="*/ 12954 h 2979420"/>
              <a:gd name="connsiteX4" fmla="*/ 12954 w 385572"/>
              <a:gd name="connsiteY4" fmla="*/ 2966466 h 297942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85572" h="2979420">
                <a:moveTo>
                  <a:pt x="12954" y="2966466"/>
                </a:moveTo>
                <a:lnTo>
                  <a:pt x="372618" y="2966466"/>
                </a:lnTo>
                <a:lnTo>
                  <a:pt x="372618" y="12954"/>
                </a:lnTo>
                <a:lnTo>
                  <a:pt x="12954" y="12954"/>
                </a:lnTo>
                <a:lnTo>
                  <a:pt x="12954" y="2966466"/>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3"/>
          <p:cNvSpPr/>
          <p:nvPr/>
        </p:nvSpPr>
        <p:spPr>
          <a:xfrm>
            <a:off x="7080503" y="1903475"/>
            <a:ext cx="961643" cy="387096"/>
          </a:xfrm>
          <a:custGeom>
            <a:avLst/>
            <a:gdLst>
              <a:gd name="connsiteX0" fmla="*/ 12954 w 961643"/>
              <a:gd name="connsiteY0" fmla="*/ 374142 h 387096"/>
              <a:gd name="connsiteX1" fmla="*/ 948690 w 961643"/>
              <a:gd name="connsiteY1" fmla="*/ 374142 h 387096"/>
              <a:gd name="connsiteX2" fmla="*/ 948690 w 961643"/>
              <a:gd name="connsiteY2" fmla="*/ 12954 h 387096"/>
              <a:gd name="connsiteX3" fmla="*/ 12954 w 961643"/>
              <a:gd name="connsiteY3" fmla="*/ 12954 h 387096"/>
              <a:gd name="connsiteX4" fmla="*/ 12954 w 961643"/>
              <a:gd name="connsiteY4" fmla="*/ 374142 h 387096"/>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1643" h="387096">
                <a:moveTo>
                  <a:pt x="12954" y="374142"/>
                </a:moveTo>
                <a:lnTo>
                  <a:pt x="948690" y="374142"/>
                </a:lnTo>
                <a:lnTo>
                  <a:pt x="948690" y="12954"/>
                </a:lnTo>
                <a:lnTo>
                  <a:pt x="12954" y="12954"/>
                </a:lnTo>
                <a:lnTo>
                  <a:pt x="12954" y="37414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3"/>
          <p:cNvSpPr/>
          <p:nvPr/>
        </p:nvSpPr>
        <p:spPr>
          <a:xfrm>
            <a:off x="2327147" y="3128772"/>
            <a:ext cx="1107947" cy="531875"/>
          </a:xfrm>
          <a:custGeom>
            <a:avLst/>
            <a:gdLst>
              <a:gd name="connsiteX0" fmla="*/ 12954 w 1107947"/>
              <a:gd name="connsiteY0" fmla="*/ 518922 h 531875"/>
              <a:gd name="connsiteX1" fmla="*/ 1094994 w 1107947"/>
              <a:gd name="connsiteY1" fmla="*/ 518922 h 531875"/>
              <a:gd name="connsiteX2" fmla="*/ 1094994 w 1107947"/>
              <a:gd name="connsiteY2" fmla="*/ 12954 h 531875"/>
              <a:gd name="connsiteX3" fmla="*/ 12954 w 1107947"/>
              <a:gd name="connsiteY3" fmla="*/ 12954 h 531875"/>
              <a:gd name="connsiteX4" fmla="*/ 12954 w 1107947"/>
              <a:gd name="connsiteY4" fmla="*/ 518922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07947" h="531875">
                <a:moveTo>
                  <a:pt x="12954" y="518922"/>
                </a:moveTo>
                <a:lnTo>
                  <a:pt x="1094994" y="518922"/>
                </a:lnTo>
                <a:lnTo>
                  <a:pt x="1094994" y="12954"/>
                </a:lnTo>
                <a:lnTo>
                  <a:pt x="12954" y="12954"/>
                </a:lnTo>
                <a:lnTo>
                  <a:pt x="12954" y="518922"/>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a:off x="6720839" y="3128772"/>
            <a:ext cx="960120" cy="530352"/>
          </a:xfrm>
          <a:custGeom>
            <a:avLst/>
            <a:gdLst>
              <a:gd name="connsiteX0" fmla="*/ 12954 w 960120"/>
              <a:gd name="connsiteY0" fmla="*/ 517398 h 530352"/>
              <a:gd name="connsiteX1" fmla="*/ 947166 w 960120"/>
              <a:gd name="connsiteY1" fmla="*/ 517398 h 530352"/>
              <a:gd name="connsiteX2" fmla="*/ 947166 w 960120"/>
              <a:gd name="connsiteY2" fmla="*/ 12954 h 530352"/>
              <a:gd name="connsiteX3" fmla="*/ 12954 w 960120"/>
              <a:gd name="connsiteY3" fmla="*/ 12954 h 530352"/>
              <a:gd name="connsiteX4" fmla="*/ 12954 w 960120"/>
              <a:gd name="connsiteY4" fmla="*/ 517398 h 530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60120" h="530352">
                <a:moveTo>
                  <a:pt x="12954" y="517398"/>
                </a:moveTo>
                <a:lnTo>
                  <a:pt x="947166" y="517398"/>
                </a:lnTo>
                <a:lnTo>
                  <a:pt x="947166" y="12954"/>
                </a:lnTo>
                <a:lnTo>
                  <a:pt x="12954" y="12954"/>
                </a:lnTo>
                <a:lnTo>
                  <a:pt x="12954" y="517398"/>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3"/>
          <p:cNvSpPr/>
          <p:nvPr/>
        </p:nvSpPr>
        <p:spPr>
          <a:xfrm>
            <a:off x="1180846"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Freeform 3"/>
          <p:cNvSpPr/>
          <p:nvPr/>
        </p:nvSpPr>
        <p:spPr>
          <a:xfrm>
            <a:off x="3341878"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4" name="Freeform 3"/>
          <p:cNvSpPr/>
          <p:nvPr/>
        </p:nvSpPr>
        <p:spPr>
          <a:xfrm>
            <a:off x="5502909"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5" name="Freeform 3"/>
          <p:cNvSpPr/>
          <p:nvPr/>
        </p:nvSpPr>
        <p:spPr>
          <a:xfrm>
            <a:off x="7589266" y="2270505"/>
            <a:ext cx="24892" cy="227584"/>
          </a:xfrm>
          <a:custGeom>
            <a:avLst/>
            <a:gdLst>
              <a:gd name="connsiteX0" fmla="*/ 6350 w 24892"/>
              <a:gd name="connsiteY0" fmla="*/ 6350 h 227584"/>
              <a:gd name="connsiteX1" fmla="*/ 6350 w 24892"/>
              <a:gd name="connsiteY1" fmla="*/ 221233 h 227584"/>
            </a:gdLst>
            <a:ahLst/>
            <a:cxnLst>
              <a:cxn ang="0">
                <a:pos x="connsiteX0" y="connsiteY0"/>
              </a:cxn>
              <a:cxn ang="1">
                <a:pos x="connsiteX1" y="connsiteY1"/>
              </a:cxn>
            </a:cxnLst>
            <a:rect l="l" t="t" r="r" b="b"/>
            <a:pathLst>
              <a:path w="24892" h="227584">
                <a:moveTo>
                  <a:pt x="6350" y="6350"/>
                </a:moveTo>
                <a:lnTo>
                  <a:pt x="6350" y="22123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6" name="Freeform 3"/>
          <p:cNvSpPr/>
          <p:nvPr/>
        </p:nvSpPr>
        <p:spPr>
          <a:xfrm>
            <a:off x="1325625" y="4286758"/>
            <a:ext cx="24892" cy="154431"/>
          </a:xfrm>
          <a:custGeom>
            <a:avLst/>
            <a:gdLst>
              <a:gd name="connsiteX0" fmla="*/ 6350 w 24892"/>
              <a:gd name="connsiteY0" fmla="*/ 6350 h 154431"/>
              <a:gd name="connsiteX1" fmla="*/ 6350 w 24892"/>
              <a:gd name="connsiteY1" fmla="*/ 148082 h 154431"/>
            </a:gdLst>
            <a:ahLst/>
            <a:cxnLst>
              <a:cxn ang="0">
                <a:pos x="connsiteX0" y="connsiteY0"/>
              </a:cxn>
              <a:cxn ang="1">
                <a:pos x="connsiteX1" y="connsiteY1"/>
              </a:cxn>
            </a:cxnLst>
            <a:rect l="l" t="t" r="r" b="b"/>
            <a:pathLst>
              <a:path w="24892" h="154431">
                <a:moveTo>
                  <a:pt x="6350" y="6350"/>
                </a:moveTo>
                <a:lnTo>
                  <a:pt x="6350" y="14808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8" name="Freeform 3"/>
          <p:cNvSpPr/>
          <p:nvPr/>
        </p:nvSpPr>
        <p:spPr>
          <a:xfrm>
            <a:off x="3989578" y="4286758"/>
            <a:ext cx="24892" cy="154431"/>
          </a:xfrm>
          <a:custGeom>
            <a:avLst/>
            <a:gdLst>
              <a:gd name="connsiteX0" fmla="*/ 6350 w 24892"/>
              <a:gd name="connsiteY0" fmla="*/ 6350 h 154431"/>
              <a:gd name="connsiteX1" fmla="*/ 6350 w 24892"/>
              <a:gd name="connsiteY1" fmla="*/ 148082 h 154431"/>
            </a:gdLst>
            <a:ahLst/>
            <a:cxnLst>
              <a:cxn ang="0">
                <a:pos x="connsiteX0" y="connsiteY0"/>
              </a:cxn>
              <a:cxn ang="1">
                <a:pos x="connsiteX1" y="connsiteY1"/>
              </a:cxn>
            </a:cxnLst>
            <a:rect l="l" t="t" r="r" b="b"/>
            <a:pathLst>
              <a:path w="24892" h="154431">
                <a:moveTo>
                  <a:pt x="6350" y="6350"/>
                </a:moveTo>
                <a:lnTo>
                  <a:pt x="6350" y="14808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29" name="Freeform 3"/>
          <p:cNvSpPr/>
          <p:nvPr/>
        </p:nvSpPr>
        <p:spPr>
          <a:xfrm>
            <a:off x="7440167" y="4930140"/>
            <a:ext cx="1033272" cy="528828"/>
          </a:xfrm>
          <a:custGeom>
            <a:avLst/>
            <a:gdLst>
              <a:gd name="connsiteX0" fmla="*/ 12954 w 1033272"/>
              <a:gd name="connsiteY0" fmla="*/ 515873 h 528828"/>
              <a:gd name="connsiteX1" fmla="*/ 1020318 w 1033272"/>
              <a:gd name="connsiteY1" fmla="*/ 515873 h 528828"/>
              <a:gd name="connsiteX2" fmla="*/ 1020318 w 1033272"/>
              <a:gd name="connsiteY2" fmla="*/ 12953 h 528828"/>
              <a:gd name="connsiteX3" fmla="*/ 12954 w 1033272"/>
              <a:gd name="connsiteY3" fmla="*/ 12953 h 528828"/>
              <a:gd name="connsiteX4" fmla="*/ 12954 w 1033272"/>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33272" h="528828">
                <a:moveTo>
                  <a:pt x="12954" y="515873"/>
                </a:moveTo>
                <a:lnTo>
                  <a:pt x="1020318" y="515873"/>
                </a:lnTo>
                <a:lnTo>
                  <a:pt x="1020318"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Freeform 3"/>
          <p:cNvSpPr/>
          <p:nvPr/>
        </p:nvSpPr>
        <p:spPr>
          <a:xfrm>
            <a:off x="7013193" y="4286758"/>
            <a:ext cx="24892" cy="154431"/>
          </a:xfrm>
          <a:custGeom>
            <a:avLst/>
            <a:gdLst>
              <a:gd name="connsiteX0" fmla="*/ 6350 w 24892"/>
              <a:gd name="connsiteY0" fmla="*/ 6350 h 154431"/>
              <a:gd name="connsiteX1" fmla="*/ 6350 w 24892"/>
              <a:gd name="connsiteY1" fmla="*/ 148082 h 154431"/>
            </a:gdLst>
            <a:ahLst/>
            <a:cxnLst>
              <a:cxn ang="0">
                <a:pos x="connsiteX0" y="connsiteY0"/>
              </a:cxn>
              <a:cxn ang="1">
                <a:pos x="connsiteX1" y="connsiteY1"/>
              </a:cxn>
            </a:cxnLst>
            <a:rect l="l" t="t" r="r" b="b"/>
            <a:pathLst>
              <a:path w="24892" h="154431">
                <a:moveTo>
                  <a:pt x="6350" y="6350"/>
                </a:moveTo>
                <a:lnTo>
                  <a:pt x="6350" y="148082"/>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1" name="Freeform 3"/>
          <p:cNvSpPr/>
          <p:nvPr/>
        </p:nvSpPr>
        <p:spPr>
          <a:xfrm>
            <a:off x="8381745" y="1119886"/>
            <a:ext cx="155955" cy="21844"/>
          </a:xfrm>
          <a:custGeom>
            <a:avLst/>
            <a:gdLst>
              <a:gd name="connsiteX0" fmla="*/ 6350 w 155955"/>
              <a:gd name="connsiteY0" fmla="*/ 6350 h 21844"/>
              <a:gd name="connsiteX1" fmla="*/ 149606 w 155955"/>
              <a:gd name="connsiteY1" fmla="*/ 6350 h 21844"/>
            </a:gdLst>
            <a:ahLst/>
            <a:cxnLst>
              <a:cxn ang="0">
                <a:pos x="connsiteX0" y="connsiteY0"/>
              </a:cxn>
              <a:cxn ang="1">
                <a:pos x="connsiteX1" y="connsiteY1"/>
              </a:cxn>
            </a:cxnLst>
            <a:rect l="l" t="t" r="r" b="b"/>
            <a:pathLst>
              <a:path w="155955" h="21844">
                <a:moveTo>
                  <a:pt x="6350" y="6350"/>
                </a:moveTo>
                <a:lnTo>
                  <a:pt x="149606"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2" name="Freeform 3"/>
          <p:cNvSpPr/>
          <p:nvPr/>
        </p:nvSpPr>
        <p:spPr>
          <a:xfrm>
            <a:off x="8381745" y="6517893"/>
            <a:ext cx="157479" cy="21844"/>
          </a:xfrm>
          <a:custGeom>
            <a:avLst/>
            <a:gdLst>
              <a:gd name="connsiteX0" fmla="*/ 6350 w 157479"/>
              <a:gd name="connsiteY0" fmla="*/ 6350 h 21844"/>
              <a:gd name="connsiteX1" fmla="*/ 151130 w 157479"/>
              <a:gd name="connsiteY1" fmla="*/ 6350 h 21844"/>
            </a:gdLst>
            <a:ahLst/>
            <a:cxnLst>
              <a:cxn ang="0">
                <a:pos x="connsiteX0" y="connsiteY0"/>
              </a:cxn>
              <a:cxn ang="1">
                <a:pos x="connsiteX1" y="connsiteY1"/>
              </a:cxn>
            </a:cxnLst>
            <a:rect l="l" t="t" r="r" b="b"/>
            <a:pathLst>
              <a:path w="157479" h="21844">
                <a:moveTo>
                  <a:pt x="6350" y="6350"/>
                </a:moveTo>
                <a:lnTo>
                  <a:pt x="15113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3" name="Freeform 3"/>
          <p:cNvSpPr/>
          <p:nvPr/>
        </p:nvSpPr>
        <p:spPr>
          <a:xfrm>
            <a:off x="8381745" y="3277870"/>
            <a:ext cx="157479" cy="21844"/>
          </a:xfrm>
          <a:custGeom>
            <a:avLst/>
            <a:gdLst>
              <a:gd name="connsiteX0" fmla="*/ 6350 w 157479"/>
              <a:gd name="connsiteY0" fmla="*/ 6350 h 21844"/>
              <a:gd name="connsiteX1" fmla="*/ 151130 w 157479"/>
              <a:gd name="connsiteY1" fmla="*/ 6350 h 21844"/>
            </a:gdLst>
            <a:ahLst/>
            <a:cxnLst>
              <a:cxn ang="0">
                <a:pos x="connsiteX0" y="connsiteY0"/>
              </a:cxn>
              <a:cxn ang="1">
                <a:pos x="connsiteX1" y="connsiteY1"/>
              </a:cxn>
            </a:cxnLst>
            <a:rect l="l" t="t" r="r" b="b"/>
            <a:pathLst>
              <a:path w="157479" h="21844">
                <a:moveTo>
                  <a:pt x="6350" y="6350"/>
                </a:moveTo>
                <a:lnTo>
                  <a:pt x="151130" y="6350"/>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4" name="Freeform 3"/>
          <p:cNvSpPr/>
          <p:nvPr/>
        </p:nvSpPr>
        <p:spPr>
          <a:xfrm>
            <a:off x="8526526" y="1119886"/>
            <a:ext cx="21844" cy="5410708"/>
          </a:xfrm>
          <a:custGeom>
            <a:avLst/>
            <a:gdLst>
              <a:gd name="connsiteX0" fmla="*/ 6350 w 21844"/>
              <a:gd name="connsiteY0" fmla="*/ 6350 h 5410708"/>
              <a:gd name="connsiteX1" fmla="*/ 6350 w 21844"/>
              <a:gd name="connsiteY1" fmla="*/ 5404357 h 5410708"/>
            </a:gdLst>
            <a:ahLst/>
            <a:cxnLst>
              <a:cxn ang="0">
                <a:pos x="connsiteX0" y="connsiteY0"/>
              </a:cxn>
              <a:cxn ang="1">
                <a:pos x="connsiteX1" y="connsiteY1"/>
              </a:cxn>
            </a:cxnLst>
            <a:rect l="l" t="t" r="r" b="b"/>
            <a:pathLst>
              <a:path w="21844" h="5410708">
                <a:moveTo>
                  <a:pt x="6350" y="6350"/>
                </a:moveTo>
                <a:lnTo>
                  <a:pt x="6350" y="5404357"/>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5" name="Freeform 3"/>
          <p:cNvSpPr/>
          <p:nvPr/>
        </p:nvSpPr>
        <p:spPr>
          <a:xfrm>
            <a:off x="4631436" y="3128772"/>
            <a:ext cx="1033272" cy="530352"/>
          </a:xfrm>
          <a:custGeom>
            <a:avLst/>
            <a:gdLst>
              <a:gd name="connsiteX0" fmla="*/ 12953 w 1033272"/>
              <a:gd name="connsiteY0" fmla="*/ 517398 h 530352"/>
              <a:gd name="connsiteX1" fmla="*/ 1020317 w 1033272"/>
              <a:gd name="connsiteY1" fmla="*/ 517398 h 530352"/>
              <a:gd name="connsiteX2" fmla="*/ 1020317 w 1033272"/>
              <a:gd name="connsiteY2" fmla="*/ 12954 h 530352"/>
              <a:gd name="connsiteX3" fmla="*/ 12953 w 1033272"/>
              <a:gd name="connsiteY3" fmla="*/ 12954 h 530352"/>
              <a:gd name="connsiteX4" fmla="*/ 12953 w 1033272"/>
              <a:gd name="connsiteY4" fmla="*/ 517398 h 53035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033272" h="530352">
                <a:moveTo>
                  <a:pt x="12953" y="517398"/>
                </a:moveTo>
                <a:lnTo>
                  <a:pt x="1020317" y="517398"/>
                </a:lnTo>
                <a:lnTo>
                  <a:pt x="1020317" y="12954"/>
                </a:lnTo>
                <a:lnTo>
                  <a:pt x="12953" y="12954"/>
                </a:lnTo>
                <a:lnTo>
                  <a:pt x="12953" y="517398"/>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Freeform 3"/>
          <p:cNvSpPr/>
          <p:nvPr/>
        </p:nvSpPr>
        <p:spPr>
          <a:xfrm>
            <a:off x="7229602" y="2846577"/>
            <a:ext cx="21844" cy="299211"/>
          </a:xfrm>
          <a:custGeom>
            <a:avLst/>
            <a:gdLst>
              <a:gd name="connsiteX0" fmla="*/ 6350 w 21844"/>
              <a:gd name="connsiteY0" fmla="*/ 6350 h 299211"/>
              <a:gd name="connsiteX1" fmla="*/ 6350 w 21844"/>
              <a:gd name="connsiteY1" fmla="*/ 292861 h 299211"/>
            </a:gdLst>
            <a:ahLst/>
            <a:cxnLst>
              <a:cxn ang="0">
                <a:pos x="connsiteX0" y="connsiteY0"/>
              </a:cxn>
              <a:cxn ang="1">
                <a:pos x="connsiteX1" y="connsiteY1"/>
              </a:cxn>
            </a:cxnLst>
            <a:rect l="l" t="t" r="r" b="b"/>
            <a:pathLst>
              <a:path w="21844"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7" name="Freeform 3"/>
          <p:cNvSpPr/>
          <p:nvPr/>
        </p:nvSpPr>
        <p:spPr>
          <a:xfrm>
            <a:off x="7229602" y="3639058"/>
            <a:ext cx="24892" cy="372363"/>
          </a:xfrm>
          <a:custGeom>
            <a:avLst/>
            <a:gdLst>
              <a:gd name="connsiteX0" fmla="*/ 6350 w 24892"/>
              <a:gd name="connsiteY0" fmla="*/ 6350 h 372363"/>
              <a:gd name="connsiteX1" fmla="*/ 6350 w 24892"/>
              <a:gd name="connsiteY1" fmla="*/ 366013 h 372363"/>
            </a:gdLst>
            <a:ahLst/>
            <a:cxnLst>
              <a:cxn ang="0">
                <a:pos x="connsiteX0" y="connsiteY0"/>
              </a:cxn>
              <a:cxn ang="1">
                <a:pos x="connsiteX1" y="connsiteY1"/>
              </a:cxn>
            </a:cxnLst>
            <a:rect l="l" t="t" r="r" b="b"/>
            <a:pathLst>
              <a:path w="24892" h="372363">
                <a:moveTo>
                  <a:pt x="6350" y="6350"/>
                </a:moveTo>
                <a:lnTo>
                  <a:pt x="6350" y="366013"/>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8" name="Freeform 3"/>
          <p:cNvSpPr/>
          <p:nvPr/>
        </p:nvSpPr>
        <p:spPr>
          <a:xfrm>
            <a:off x="2910585" y="2846577"/>
            <a:ext cx="24892" cy="299211"/>
          </a:xfrm>
          <a:custGeom>
            <a:avLst/>
            <a:gdLst>
              <a:gd name="connsiteX0" fmla="*/ 6350 w 24892"/>
              <a:gd name="connsiteY0" fmla="*/ 6350 h 299211"/>
              <a:gd name="connsiteX1" fmla="*/ 6350 w 24892"/>
              <a:gd name="connsiteY1" fmla="*/ 292861 h 299211"/>
            </a:gdLst>
            <a:ahLst/>
            <a:cxnLst>
              <a:cxn ang="0">
                <a:pos x="connsiteX0" y="connsiteY0"/>
              </a:cxn>
              <a:cxn ang="1">
                <a:pos x="connsiteX1" y="connsiteY1"/>
              </a:cxn>
            </a:cxnLst>
            <a:rect l="l" t="t" r="r" b="b"/>
            <a:pathLst>
              <a:path w="24892" h="299211">
                <a:moveTo>
                  <a:pt x="6350" y="6350"/>
                </a:moveTo>
                <a:lnTo>
                  <a:pt x="6350" y="292861"/>
                </a:lnTo>
              </a:path>
            </a:pathLst>
          </a:custGeom>
          <a:ln w="12700">
            <a:solidFill>
              <a:srgbClr val="000000">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9" name="Freeform 3"/>
          <p:cNvSpPr/>
          <p:nvPr/>
        </p:nvSpPr>
        <p:spPr>
          <a:xfrm>
            <a:off x="672083" y="4424172"/>
            <a:ext cx="1825751" cy="531875"/>
          </a:xfrm>
          <a:custGeom>
            <a:avLst/>
            <a:gdLst>
              <a:gd name="connsiteX0" fmla="*/ 12954 w 1825751"/>
              <a:gd name="connsiteY0" fmla="*/ 518921 h 531875"/>
              <a:gd name="connsiteX1" fmla="*/ 1812798 w 1825751"/>
              <a:gd name="connsiteY1" fmla="*/ 518921 h 531875"/>
              <a:gd name="connsiteX2" fmla="*/ 1812798 w 1825751"/>
              <a:gd name="connsiteY2" fmla="*/ 12953 h 531875"/>
              <a:gd name="connsiteX3" fmla="*/ 12954 w 1825751"/>
              <a:gd name="connsiteY3" fmla="*/ 12953 h 531875"/>
              <a:gd name="connsiteX4" fmla="*/ 12954 w 1825751"/>
              <a:gd name="connsiteY4" fmla="*/ 518921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25751" h="531875">
                <a:moveTo>
                  <a:pt x="12954" y="518921"/>
                </a:moveTo>
                <a:lnTo>
                  <a:pt x="1812798" y="518921"/>
                </a:lnTo>
                <a:lnTo>
                  <a:pt x="1812798" y="12953"/>
                </a:lnTo>
                <a:lnTo>
                  <a:pt x="12954" y="12953"/>
                </a:lnTo>
                <a:lnTo>
                  <a:pt x="12954" y="51892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Freeform 3"/>
          <p:cNvSpPr/>
          <p:nvPr/>
        </p:nvSpPr>
        <p:spPr>
          <a:xfrm>
            <a:off x="3119627" y="4424172"/>
            <a:ext cx="1682495" cy="531875"/>
          </a:xfrm>
          <a:custGeom>
            <a:avLst/>
            <a:gdLst>
              <a:gd name="connsiteX0" fmla="*/ 12954 w 1682495"/>
              <a:gd name="connsiteY0" fmla="*/ 518921 h 531875"/>
              <a:gd name="connsiteX1" fmla="*/ 1669542 w 1682495"/>
              <a:gd name="connsiteY1" fmla="*/ 518921 h 531875"/>
              <a:gd name="connsiteX2" fmla="*/ 1669542 w 1682495"/>
              <a:gd name="connsiteY2" fmla="*/ 12953 h 531875"/>
              <a:gd name="connsiteX3" fmla="*/ 12954 w 1682495"/>
              <a:gd name="connsiteY3" fmla="*/ 12953 h 531875"/>
              <a:gd name="connsiteX4" fmla="*/ 12954 w 1682495"/>
              <a:gd name="connsiteY4" fmla="*/ 518921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682495" h="531875">
                <a:moveTo>
                  <a:pt x="12954" y="518921"/>
                </a:moveTo>
                <a:lnTo>
                  <a:pt x="1669542" y="518921"/>
                </a:lnTo>
                <a:lnTo>
                  <a:pt x="1669542" y="12953"/>
                </a:lnTo>
                <a:lnTo>
                  <a:pt x="12954" y="12953"/>
                </a:lnTo>
                <a:lnTo>
                  <a:pt x="12954" y="51892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Freeform 3"/>
          <p:cNvSpPr/>
          <p:nvPr/>
        </p:nvSpPr>
        <p:spPr>
          <a:xfrm>
            <a:off x="5999988" y="4424172"/>
            <a:ext cx="1898904" cy="531875"/>
          </a:xfrm>
          <a:custGeom>
            <a:avLst/>
            <a:gdLst>
              <a:gd name="connsiteX0" fmla="*/ 12953 w 1898904"/>
              <a:gd name="connsiteY0" fmla="*/ 518921 h 531875"/>
              <a:gd name="connsiteX1" fmla="*/ 1885950 w 1898904"/>
              <a:gd name="connsiteY1" fmla="*/ 518921 h 531875"/>
              <a:gd name="connsiteX2" fmla="*/ 1885950 w 1898904"/>
              <a:gd name="connsiteY2" fmla="*/ 12953 h 531875"/>
              <a:gd name="connsiteX3" fmla="*/ 12953 w 1898904"/>
              <a:gd name="connsiteY3" fmla="*/ 12953 h 531875"/>
              <a:gd name="connsiteX4" fmla="*/ 12953 w 1898904"/>
              <a:gd name="connsiteY4" fmla="*/ 518921 h 531875"/>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898904" h="531875">
                <a:moveTo>
                  <a:pt x="12953" y="518921"/>
                </a:moveTo>
                <a:lnTo>
                  <a:pt x="1885950" y="518921"/>
                </a:lnTo>
                <a:lnTo>
                  <a:pt x="1885950" y="12953"/>
                </a:lnTo>
                <a:lnTo>
                  <a:pt x="12953" y="12953"/>
                </a:lnTo>
                <a:lnTo>
                  <a:pt x="12953" y="518921"/>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Freeform 3"/>
          <p:cNvSpPr/>
          <p:nvPr/>
        </p:nvSpPr>
        <p:spPr>
          <a:xfrm>
            <a:off x="1679447" y="4930140"/>
            <a:ext cx="890016" cy="528828"/>
          </a:xfrm>
          <a:custGeom>
            <a:avLst/>
            <a:gdLst>
              <a:gd name="connsiteX0" fmla="*/ 12954 w 890016"/>
              <a:gd name="connsiteY0" fmla="*/ 515873 h 528828"/>
              <a:gd name="connsiteX1" fmla="*/ 877062 w 890016"/>
              <a:gd name="connsiteY1" fmla="*/ 515873 h 528828"/>
              <a:gd name="connsiteX2" fmla="*/ 877062 w 890016"/>
              <a:gd name="connsiteY2" fmla="*/ 12953 h 528828"/>
              <a:gd name="connsiteX3" fmla="*/ 12954 w 890016"/>
              <a:gd name="connsiteY3" fmla="*/ 12953 h 528828"/>
              <a:gd name="connsiteX4" fmla="*/ 12954 w 890016"/>
              <a:gd name="connsiteY4" fmla="*/ 515873 h 528828"/>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90016" h="528828">
                <a:moveTo>
                  <a:pt x="12954" y="515873"/>
                </a:moveTo>
                <a:lnTo>
                  <a:pt x="877062" y="515873"/>
                </a:lnTo>
                <a:lnTo>
                  <a:pt x="877062" y="12953"/>
                </a:lnTo>
                <a:lnTo>
                  <a:pt x="12954" y="12953"/>
                </a:lnTo>
                <a:lnTo>
                  <a:pt x="12954" y="515873"/>
                </a:lnTo>
              </a:path>
            </a:pathLst>
          </a:custGeom>
          <a:solidFill>
            <a:srgbClr val="000000">
              <a:alpha val="0"/>
            </a:srgbClr>
          </a:solidFill>
          <a:ln w="25400">
            <a:solidFill>
              <a:srgbClr val="000080">
                <a:alpha val="10000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104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rot="5400000">
            <a:off x="8724900" y="3429000"/>
            <a:ext cx="50800" cy="177800"/>
          </a:xfrm>
          <a:prstGeom prst="rect">
            <a:avLst/>
          </a:prstGeom>
          <a:noFill/>
        </p:spPr>
        <p:txBody>
          <a:bodyPr wrap="none" lIns="0" tIns="0" rIns="0" rtlCol="0">
            <a:spAutoFit/>
          </a:bodyPr>
          <a:lstStyle/>
          <a:p>
            <a:pPr>
              <a:lnSpc>
                <a:spcPts val="1400"/>
              </a:lnSpc>
              <a:tabLst/>
            </a:pPr>
            <a:r>
              <a:rPr lang="en-US" altLang="zh-CN" sz="1596" b="1" dirty="0" smtClean="0">
                <a:solidFill>
                  <a:srgbClr val="000099"/>
                </a:solidFill>
                <a:latin typeface="Times New Roman" pitchFamily="18" charset="0"/>
                <a:cs typeface="Times New Roman" pitchFamily="18" charset="0"/>
              </a:rPr>
              <a:t>/</a:t>
            </a:r>
          </a:p>
        </p:txBody>
      </p:sp>
      <p:sp>
        <p:nvSpPr>
          <p:cNvPr id="1044" name="TextBox 1"/>
          <p:cNvSpPr txBox="1"/>
          <p:nvPr/>
        </p:nvSpPr>
        <p:spPr>
          <a:xfrm>
            <a:off x="838200" y="1066800"/>
            <a:ext cx="9652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DELL</a:t>
            </a:r>
          </a:p>
        </p:txBody>
      </p:sp>
      <p:sp>
        <p:nvSpPr>
          <p:cNvPr id="1045" name="TextBox 1"/>
          <p:cNvSpPr txBox="1"/>
          <p:nvPr/>
        </p:nvSpPr>
        <p:spPr>
          <a:xfrm>
            <a:off x="2463800" y="3124200"/>
            <a:ext cx="98321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Sys. </a:t>
            </a:r>
            <a:r>
              <a:rPr lang="en-US" altLang="zh-CN" sz="1596" b="1" dirty="0" err="1" smtClean="0">
                <a:solidFill>
                  <a:srgbClr val="000099"/>
                </a:solidFill>
                <a:latin typeface="Segoe UI" pitchFamily="18" charset="0"/>
                <a:cs typeface="Segoe UI" pitchFamily="18" charset="0"/>
              </a:rPr>
              <a:t>Integ</a:t>
            </a:r>
            <a:r>
              <a:rPr lang="en-US" altLang="zh-CN" sz="1596" b="1" dirty="0" smtClean="0">
                <a:solidFill>
                  <a:srgbClr val="000099"/>
                </a:solidFill>
                <a:latin typeface="Segoe UI" pitchFamily="18" charset="0"/>
                <a:cs typeface="Segoe UI" pitchFamily="18" charset="0"/>
              </a:rPr>
              <a:t>.</a:t>
            </a:r>
          </a:p>
        </p:txBody>
      </p:sp>
      <p:sp>
        <p:nvSpPr>
          <p:cNvPr id="1046" name="TextBox 1"/>
          <p:cNvSpPr txBox="1"/>
          <p:nvPr/>
        </p:nvSpPr>
        <p:spPr>
          <a:xfrm>
            <a:off x="698500" y="3136900"/>
            <a:ext cx="1984005" cy="276999"/>
          </a:xfrm>
          <a:prstGeom prst="rect">
            <a:avLst/>
          </a:prstGeom>
          <a:noFill/>
        </p:spPr>
        <p:txBody>
          <a:bodyPr wrap="none" lIns="0" tIns="0" rIns="0" rtlCol="0">
            <a:spAutoFit/>
          </a:bodyPr>
          <a:lstStyle/>
          <a:p>
            <a:pPr>
              <a:lnSpc>
                <a:spcPts val="1800"/>
              </a:lnSpc>
              <a:tabLst/>
            </a:pPr>
            <a:r>
              <a:rPr lang="en-US" altLang="zh-CN" sz="1596" b="1" dirty="0" err="1" smtClean="0">
                <a:solidFill>
                  <a:srgbClr val="000099"/>
                </a:solidFill>
                <a:latin typeface="Segoe UI" pitchFamily="18" charset="0"/>
                <a:cs typeface="Segoe UI" pitchFamily="18" charset="0"/>
              </a:rPr>
              <a:t>Virtulization</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Oracle</a:t>
            </a:r>
          </a:p>
        </p:txBody>
      </p:sp>
      <p:sp>
        <p:nvSpPr>
          <p:cNvPr id="1047" name="TextBox 1"/>
          <p:cNvSpPr txBox="1"/>
          <p:nvPr/>
        </p:nvSpPr>
        <p:spPr>
          <a:xfrm>
            <a:off x="2667000" y="3365500"/>
            <a:ext cx="443648"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Mgr.</a:t>
            </a:r>
          </a:p>
        </p:txBody>
      </p:sp>
      <p:sp>
        <p:nvSpPr>
          <p:cNvPr id="1048" name="TextBox 1"/>
          <p:cNvSpPr txBox="1"/>
          <p:nvPr/>
        </p:nvSpPr>
        <p:spPr>
          <a:xfrm>
            <a:off x="1714500" y="5041900"/>
            <a:ext cx="800100" cy="228600"/>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運算服務</a:t>
            </a:r>
          </a:p>
        </p:txBody>
      </p:sp>
      <p:sp>
        <p:nvSpPr>
          <p:cNvPr id="1049" name="TextBox 1"/>
          <p:cNvSpPr txBox="1"/>
          <p:nvPr/>
        </p:nvSpPr>
        <p:spPr>
          <a:xfrm>
            <a:off x="3505200" y="2882900"/>
            <a:ext cx="9144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NEC</a:t>
            </a:r>
          </a:p>
        </p:txBody>
      </p:sp>
      <p:sp>
        <p:nvSpPr>
          <p:cNvPr id="1050" name="TextBox 1"/>
          <p:cNvSpPr txBox="1"/>
          <p:nvPr/>
        </p:nvSpPr>
        <p:spPr>
          <a:xfrm>
            <a:off x="5664200" y="2997200"/>
            <a:ext cx="876300" cy="139700"/>
          </a:xfrm>
          <a:prstGeom prst="rect">
            <a:avLst/>
          </a:prstGeom>
          <a:noFill/>
        </p:spPr>
        <p:txBody>
          <a:bodyPr wrap="none" lIns="0" tIns="0" rIns="0" rtlCol="0">
            <a:spAutoFit/>
          </a:bodyPr>
          <a:lstStyle/>
          <a:p>
            <a:pPr>
              <a:lnSpc>
                <a:spcPts val="1100"/>
              </a:lnSpc>
              <a:tabLst/>
            </a:pPr>
            <a:r>
              <a:rPr lang="en-US" altLang="zh-CN" sz="996" dirty="0" smtClean="0">
                <a:solidFill>
                  <a:srgbClr val="000000"/>
                </a:solidFill>
                <a:latin typeface="Segoe UI" pitchFamily="18" charset="0"/>
                <a:cs typeface="Segoe UI" pitchFamily="18" charset="0"/>
              </a:rPr>
              <a:t>工研院、鴻海、</a:t>
            </a:r>
          </a:p>
        </p:txBody>
      </p:sp>
      <p:sp>
        <p:nvSpPr>
          <p:cNvPr id="1051" name="TextBox 1"/>
          <p:cNvSpPr txBox="1"/>
          <p:nvPr/>
        </p:nvSpPr>
        <p:spPr>
          <a:xfrm>
            <a:off x="3505200" y="3035300"/>
            <a:ext cx="673100" cy="152400"/>
          </a:xfrm>
          <a:prstGeom prst="rect">
            <a:avLst/>
          </a:prstGeom>
          <a:noFill/>
        </p:spPr>
        <p:txBody>
          <a:bodyPr wrap="none" lIns="0" tIns="0" rIns="0" rtlCol="0">
            <a:spAutoFit/>
          </a:bodyPr>
          <a:lstStyle/>
          <a:p>
            <a:pPr>
              <a:lnSpc>
                <a:spcPts val="1200"/>
              </a:lnSpc>
              <a:tabLst/>
            </a:pPr>
            <a:r>
              <a:rPr lang="en-US" altLang="zh-CN" sz="998" dirty="0" smtClean="0">
                <a:solidFill>
                  <a:srgbClr val="000000"/>
                </a:solidFill>
                <a:latin typeface="Segoe UI" pitchFamily="18" charset="0"/>
                <a:cs typeface="Segoe UI" pitchFamily="18" charset="0"/>
              </a:rPr>
              <a:t>、</a:t>
            </a:r>
            <a:r>
              <a:rPr lang="en-US" altLang="zh-CN" sz="998" dirty="0" smtClean="0">
                <a:solidFill>
                  <a:srgbClr val="000000"/>
                </a:solidFill>
                <a:latin typeface="Times New Roman" pitchFamily="18" charset="0"/>
                <a:cs typeface="Times New Roman" pitchFamily="18" charset="0"/>
              </a:rPr>
              <a:t>NTT</a:t>
            </a:r>
            <a:r>
              <a:rPr lang="en-US" altLang="zh-CN" sz="998" dirty="0" smtClean="0">
                <a:latin typeface="Times New Roman" pitchFamily="18" charset="0"/>
                <a:cs typeface="Times New Roman" pitchFamily="18" charset="0"/>
              </a:rPr>
              <a:t> </a:t>
            </a:r>
            <a:r>
              <a:rPr lang="en-US" altLang="zh-CN" sz="998" dirty="0" smtClean="0">
                <a:solidFill>
                  <a:srgbClr val="000000"/>
                </a:solidFill>
                <a:latin typeface="Times New Roman" pitchFamily="18" charset="0"/>
                <a:cs typeface="Times New Roman" pitchFamily="18" charset="0"/>
              </a:rPr>
              <a:t>Data</a:t>
            </a:r>
          </a:p>
        </p:txBody>
      </p:sp>
      <p:sp>
        <p:nvSpPr>
          <p:cNvPr id="1052" name="TextBox 1"/>
          <p:cNvSpPr txBox="1"/>
          <p:nvPr/>
        </p:nvSpPr>
        <p:spPr>
          <a:xfrm>
            <a:off x="4737100" y="3124200"/>
            <a:ext cx="1032077"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Sys. </a:t>
            </a:r>
            <a:r>
              <a:rPr lang="en-US" altLang="zh-CN" sz="1596" b="1" dirty="0" err="1" smtClean="0">
                <a:solidFill>
                  <a:srgbClr val="000099"/>
                </a:solidFill>
                <a:latin typeface="Segoe UI" pitchFamily="18" charset="0"/>
                <a:cs typeface="Segoe UI" pitchFamily="18" charset="0"/>
              </a:rPr>
              <a:t>Mgr理</a:t>
            </a:r>
            <a:endParaRPr lang="en-US" altLang="zh-CN" sz="1596" b="1" dirty="0" smtClean="0">
              <a:solidFill>
                <a:srgbClr val="000099"/>
              </a:solidFill>
              <a:latin typeface="Segoe UI" pitchFamily="18" charset="0"/>
              <a:cs typeface="Segoe UI" pitchFamily="18" charset="0"/>
            </a:endParaRPr>
          </a:p>
        </p:txBody>
      </p:sp>
      <p:sp>
        <p:nvSpPr>
          <p:cNvPr id="1053" name="TextBox 1"/>
          <p:cNvSpPr txBox="1"/>
          <p:nvPr/>
        </p:nvSpPr>
        <p:spPr>
          <a:xfrm>
            <a:off x="6794500" y="3124200"/>
            <a:ext cx="837986"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Data Ctr.</a:t>
            </a:r>
          </a:p>
        </p:txBody>
      </p:sp>
      <p:sp>
        <p:nvSpPr>
          <p:cNvPr id="1054" name="TextBox 1"/>
          <p:cNvSpPr txBox="1"/>
          <p:nvPr/>
        </p:nvSpPr>
        <p:spPr>
          <a:xfrm>
            <a:off x="7759700" y="3086100"/>
            <a:ext cx="4572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a:t>
            </a:r>
            <a:r>
              <a:rPr lang="en-US" altLang="zh-CN" sz="996" dirty="0" smtClean="0">
                <a:solidFill>
                  <a:srgbClr val="000000"/>
                </a:solidFill>
                <a:latin typeface="Segoe UI" pitchFamily="18" charset="0"/>
                <a:cs typeface="Segoe UI" pitchFamily="18" charset="0"/>
              </a:rPr>
              <a:t>力博特</a:t>
            </a:r>
            <a:r>
              <a:rPr lang="en-US" altLang="zh-CN" sz="996" dirty="0" smtClean="0">
                <a:solidFill>
                  <a:srgbClr val="000000"/>
                </a:solidFill>
                <a:latin typeface="Times New Roman" pitchFamily="18" charset="0"/>
                <a:cs typeface="Times New Roman" pitchFamily="18" charset="0"/>
              </a:rPr>
              <a:t>)</a:t>
            </a:r>
          </a:p>
        </p:txBody>
      </p:sp>
      <p:sp>
        <p:nvSpPr>
          <p:cNvPr id="1055" name="TextBox 1"/>
          <p:cNvSpPr txBox="1"/>
          <p:nvPr/>
        </p:nvSpPr>
        <p:spPr>
          <a:xfrm>
            <a:off x="5664200" y="3302000"/>
            <a:ext cx="1003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中華電信研究所、</a:t>
            </a:r>
          </a:p>
        </p:txBody>
      </p:sp>
      <p:sp>
        <p:nvSpPr>
          <p:cNvPr id="1056" name="TextBox 1"/>
          <p:cNvSpPr txBox="1"/>
          <p:nvPr/>
        </p:nvSpPr>
        <p:spPr>
          <a:xfrm>
            <a:off x="3429000" y="3314700"/>
            <a:ext cx="1003300" cy="139700"/>
          </a:xfrm>
          <a:prstGeom prst="rect">
            <a:avLst/>
          </a:prstGeom>
          <a:noFill/>
        </p:spPr>
        <p:txBody>
          <a:bodyPr wrap="none" lIns="0" tIns="0" rIns="0" rtlCol="0">
            <a:spAutoFit/>
          </a:bodyPr>
          <a:lstStyle/>
          <a:p>
            <a:pPr>
              <a:lnSpc>
                <a:spcPts val="1100"/>
              </a:lnSpc>
              <a:tabLst/>
            </a:pPr>
            <a:r>
              <a:rPr lang="en-US" altLang="zh-CN" sz="998" dirty="0" smtClean="0">
                <a:solidFill>
                  <a:srgbClr val="000000"/>
                </a:solidFill>
                <a:latin typeface="Segoe UI" pitchFamily="18" charset="0"/>
                <a:cs typeface="Segoe UI" pitchFamily="18" charset="0"/>
              </a:rPr>
              <a:t>騰雲、精誠、凌群</a:t>
            </a:r>
          </a:p>
        </p:txBody>
      </p:sp>
      <p:sp>
        <p:nvSpPr>
          <p:cNvPr id="1057" name="TextBox 1"/>
          <p:cNvSpPr txBox="1"/>
          <p:nvPr/>
        </p:nvSpPr>
        <p:spPr>
          <a:xfrm>
            <a:off x="4940300" y="3365500"/>
            <a:ext cx="2758769" cy="276999"/>
          </a:xfrm>
          <a:prstGeom prst="rect">
            <a:avLst/>
          </a:prstGeom>
          <a:noFill/>
        </p:spPr>
        <p:txBody>
          <a:bodyPr wrap="none" lIns="0" tIns="0" rIns="0" rtlCol="0">
            <a:spAutoFit/>
          </a:bodyPr>
          <a:lstStyle/>
          <a:p>
            <a:pPr>
              <a:lnSpc>
                <a:spcPts val="1800"/>
              </a:lnSpc>
              <a:tabLst/>
            </a:pPr>
            <a:r>
              <a:rPr lang="en-US" altLang="zh-CN" sz="1596" b="1" dirty="0" smtClean="0">
                <a:solidFill>
                  <a:srgbClr val="000099"/>
                </a:solidFill>
                <a:latin typeface="Segoe UI" pitchFamily="18" charset="0"/>
                <a:cs typeface="Segoe UI" pitchFamily="18" charset="0"/>
              </a:rPr>
              <a:t>SW</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Planning</a:t>
            </a:r>
          </a:p>
        </p:txBody>
      </p:sp>
      <p:sp>
        <p:nvSpPr>
          <p:cNvPr id="1058" name="TextBox 1"/>
          <p:cNvSpPr txBox="1"/>
          <p:nvPr/>
        </p:nvSpPr>
        <p:spPr>
          <a:xfrm>
            <a:off x="7759700" y="3390900"/>
            <a:ext cx="4953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Segoe UI" pitchFamily="18" charset="0"/>
                <a:cs typeface="Segoe UI" pitchFamily="18" charset="0"/>
              </a:rPr>
              <a:t>、緯穎</a:t>
            </a:r>
            <a:r>
              <a:rPr lang="en-US" altLang="zh-CN" sz="996" dirty="0" smtClean="0">
                <a:solidFill>
                  <a:srgbClr val="000000"/>
                </a:solidFill>
                <a:latin typeface="Times New Roman" pitchFamily="18" charset="0"/>
                <a:cs typeface="Times New Roman" pitchFamily="18" charset="0"/>
              </a:rPr>
              <a:t>…</a:t>
            </a:r>
          </a:p>
        </p:txBody>
      </p:sp>
      <p:sp>
        <p:nvSpPr>
          <p:cNvPr id="1059" name="TextBox 1"/>
          <p:cNvSpPr txBox="1"/>
          <p:nvPr/>
        </p:nvSpPr>
        <p:spPr>
          <a:xfrm>
            <a:off x="3467100" y="5435600"/>
            <a:ext cx="7239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、微軟、</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微軟、</a:t>
            </a:r>
            <a:r>
              <a:rPr lang="en-US" altLang="zh-CN" sz="996" dirty="0" smtClean="0">
                <a:solidFill>
                  <a:srgbClr val="000000"/>
                </a:solidFill>
                <a:latin typeface="Times New Roman" pitchFamily="18" charset="0"/>
                <a:cs typeface="Times New Roman" pitchFamily="18" charset="0"/>
              </a:rPr>
              <a:t>Google</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微軟、</a:t>
            </a:r>
            <a:r>
              <a:rPr lang="en-US" altLang="zh-CN" sz="996" dirty="0" smtClean="0">
                <a:solidFill>
                  <a:srgbClr val="000000"/>
                </a:solidFill>
                <a:latin typeface="Times New Roman" pitchFamily="18" charset="0"/>
                <a:cs typeface="Times New Roman" pitchFamily="18" charset="0"/>
              </a:rPr>
              <a:t>Google</a:t>
            </a:r>
          </a:p>
        </p:txBody>
      </p:sp>
      <p:sp>
        <p:nvSpPr>
          <p:cNvPr id="1060" name="TextBox 1"/>
          <p:cNvSpPr txBox="1"/>
          <p:nvPr/>
        </p:nvSpPr>
        <p:spPr>
          <a:xfrm>
            <a:off x="7594600" y="6223000"/>
            <a:ext cx="368300" cy="152400"/>
          </a:xfrm>
          <a:prstGeom prst="rect">
            <a:avLst/>
          </a:prstGeom>
          <a:noFill/>
        </p:spPr>
        <p:txBody>
          <a:bodyPr wrap="none" lIns="0" tIns="0" rIns="0" rtlCol="0">
            <a:spAutoFit/>
          </a:bodyPr>
          <a:lstStyle/>
          <a:p>
            <a:pPr>
              <a:lnSpc>
                <a:spcPts val="1200"/>
              </a:lnSpc>
              <a:tabLst/>
            </a:pPr>
            <a:r>
              <a:rPr lang="en-US" altLang="zh-CN" sz="996" dirty="0" smtClean="0">
                <a:solidFill>
                  <a:srgbClr val="000000"/>
                </a:solidFill>
                <a:latin typeface="Segoe UI" pitchFamily="18" charset="0"/>
                <a:cs typeface="Segoe UI" pitchFamily="18" charset="0"/>
              </a:rPr>
              <a:t>威望</a:t>
            </a:r>
            <a:r>
              <a:rPr lang="en-US" altLang="zh-CN" sz="996" dirty="0" smtClean="0">
                <a:solidFill>
                  <a:srgbClr val="000000"/>
                </a:solidFill>
                <a:latin typeface="Times New Roman" pitchFamily="18" charset="0"/>
                <a:cs typeface="Times New Roman" pitchFamily="18" charset="0"/>
              </a:rPr>
              <a:t>…</a:t>
            </a:r>
          </a:p>
        </p:txBody>
      </p:sp>
      <p:sp>
        <p:nvSpPr>
          <p:cNvPr id="1061" name="TextBox 1"/>
          <p:cNvSpPr txBox="1"/>
          <p:nvPr/>
        </p:nvSpPr>
        <p:spPr>
          <a:xfrm>
            <a:off x="4483100" y="6477000"/>
            <a:ext cx="165100" cy="139700"/>
          </a:xfrm>
          <a:prstGeom prst="rect">
            <a:avLst/>
          </a:prstGeom>
          <a:noFill/>
        </p:spPr>
        <p:txBody>
          <a:bodyPr wrap="none" lIns="0" tIns="0" rIns="0" rtlCol="0">
            <a:spAutoFit/>
          </a:bodyPr>
          <a:lstStyle/>
          <a:p>
            <a:pPr>
              <a:lnSpc>
                <a:spcPts val="1100"/>
              </a:lnSpc>
              <a:tabLst/>
            </a:pPr>
            <a:r>
              <a:rPr lang="en-US" altLang="zh-CN" sz="1200" dirty="0" smtClean="0">
                <a:solidFill>
                  <a:srgbClr val="898989"/>
                </a:solidFill>
                <a:latin typeface="Times New Roman" pitchFamily="18" charset="0"/>
                <a:cs typeface="Times New Roman" pitchFamily="18" charset="0"/>
              </a:rPr>
              <a:t>29</a:t>
            </a:r>
          </a:p>
        </p:txBody>
      </p:sp>
      <p:sp>
        <p:nvSpPr>
          <p:cNvPr id="1062" name="TextBox 1"/>
          <p:cNvSpPr txBox="1"/>
          <p:nvPr/>
        </p:nvSpPr>
        <p:spPr>
          <a:xfrm>
            <a:off x="0" y="3068960"/>
            <a:ext cx="1075679" cy="1738938"/>
          </a:xfrm>
          <a:prstGeom prst="rect">
            <a:avLst/>
          </a:prstGeom>
          <a:noFill/>
        </p:spPr>
        <p:txBody>
          <a:bodyPr wrap="none" lIns="0" tIns="0" rIns="0" rtlCol="0">
            <a:spAutoFit/>
          </a:bodyPr>
          <a:lstStyle/>
          <a:p>
            <a:pPr>
              <a:lnSpc>
                <a:spcPts val="2600"/>
              </a:lnSpc>
              <a:tabLst/>
            </a:pPr>
            <a:r>
              <a:rPr lang="en-US" altLang="zh-CN" sz="2195" b="1" dirty="0" smtClean="0">
                <a:solidFill>
                  <a:srgbClr val="000099"/>
                </a:solidFill>
                <a:latin typeface="Segoe UI" pitchFamily="18" charset="0"/>
                <a:cs typeface="Segoe UI" pitchFamily="18" charset="0"/>
              </a:rPr>
              <a:t>Data </a:t>
            </a:r>
          </a:p>
          <a:p>
            <a:pPr>
              <a:lnSpc>
                <a:spcPts val="2600"/>
              </a:lnSpc>
              <a:tabLst/>
            </a:pPr>
            <a:r>
              <a:rPr lang="en-US" altLang="zh-CN" sz="2195" b="1" dirty="0" smtClean="0">
                <a:solidFill>
                  <a:srgbClr val="000099"/>
                </a:solidFill>
                <a:latin typeface="Segoe UI" pitchFamily="18" charset="0"/>
                <a:cs typeface="Segoe UI" pitchFamily="18" charset="0"/>
              </a:rPr>
              <a:t>Center</a:t>
            </a:r>
          </a:p>
          <a:p>
            <a:pPr>
              <a:lnSpc>
                <a:spcPts val="1000"/>
              </a:lnSpc>
            </a:pPr>
            <a:endParaRPr lang="en-US" altLang="zh-CN" dirty="0" smtClean="0"/>
          </a:p>
          <a:p>
            <a:pPr>
              <a:lnSpc>
                <a:spcPts val="3500"/>
              </a:lnSpc>
              <a:tabLst/>
            </a:pPr>
            <a:r>
              <a:rPr lang="en-US" altLang="zh-CN" sz="2195" b="1" dirty="0" smtClean="0">
                <a:solidFill>
                  <a:srgbClr val="000099"/>
                </a:solidFill>
                <a:latin typeface="Segoe UI" pitchFamily="18" charset="0"/>
                <a:cs typeface="Segoe UI" pitchFamily="18" charset="0"/>
              </a:rPr>
              <a:t>Cloud</a:t>
            </a:r>
          </a:p>
          <a:p>
            <a:pPr>
              <a:lnSpc>
                <a:spcPts val="3500"/>
              </a:lnSpc>
              <a:tabLst/>
            </a:pPr>
            <a:r>
              <a:rPr lang="en-US" altLang="zh-CN" sz="2195" b="1" dirty="0" smtClean="0">
                <a:solidFill>
                  <a:srgbClr val="000099"/>
                </a:solidFill>
                <a:latin typeface="Segoe UI" pitchFamily="18" charset="0"/>
                <a:cs typeface="Segoe UI" pitchFamily="18" charset="0"/>
              </a:rPr>
              <a:t>Services</a:t>
            </a:r>
          </a:p>
        </p:txBody>
      </p:sp>
      <p:sp>
        <p:nvSpPr>
          <p:cNvPr id="1063" name="TextBox 1"/>
          <p:cNvSpPr txBox="1"/>
          <p:nvPr/>
        </p:nvSpPr>
        <p:spPr>
          <a:xfrm>
            <a:off x="8483600" y="1016000"/>
            <a:ext cx="778290" cy="713016"/>
          </a:xfrm>
          <a:prstGeom prst="rect">
            <a:avLst/>
          </a:prstGeom>
          <a:noFill/>
        </p:spPr>
        <p:txBody>
          <a:bodyPr wrap="none" lIns="0" tIns="0" rIns="0" rtlCol="0">
            <a:spAutoFit/>
          </a:bodyPr>
          <a:lstStyle/>
          <a:p>
            <a:pPr>
              <a:lnSpc>
                <a:spcPts val="2600"/>
              </a:lnSpc>
              <a:tabLst/>
            </a:pPr>
            <a:r>
              <a:rPr lang="en-US" altLang="zh-CN" sz="1600" b="1" dirty="0" smtClean="0">
                <a:solidFill>
                  <a:srgbClr val="000099"/>
                </a:solidFill>
                <a:latin typeface="Segoe UI" pitchFamily="18" charset="0"/>
                <a:cs typeface="Segoe UI" pitchFamily="18" charset="0"/>
              </a:rPr>
              <a:t>IT </a:t>
            </a:r>
          </a:p>
          <a:p>
            <a:pPr>
              <a:lnSpc>
                <a:spcPts val="2600"/>
              </a:lnSpc>
              <a:tabLst/>
            </a:pPr>
            <a:r>
              <a:rPr lang="en-US" altLang="zh-CN" sz="1600" b="1" dirty="0" smtClean="0">
                <a:solidFill>
                  <a:srgbClr val="000099"/>
                </a:solidFill>
                <a:latin typeface="Segoe UI" pitchFamily="18" charset="0"/>
                <a:cs typeface="Segoe UI" pitchFamily="18" charset="0"/>
              </a:rPr>
              <a:t>Security</a:t>
            </a:r>
          </a:p>
        </p:txBody>
      </p:sp>
      <p:sp>
        <p:nvSpPr>
          <p:cNvPr id="1064" name="TextBox 1"/>
          <p:cNvSpPr txBox="1"/>
          <p:nvPr/>
        </p:nvSpPr>
        <p:spPr>
          <a:xfrm>
            <a:off x="8547100" y="2387600"/>
            <a:ext cx="622300" cy="3086100"/>
          </a:xfrm>
          <a:prstGeom prst="rect">
            <a:avLst/>
          </a:prstGeom>
          <a:noFill/>
        </p:spPr>
        <p:txBody>
          <a:bodyPr wrap="none" lIns="0" tIns="0" rIns="0" rtlCol="0">
            <a:spAutoFit/>
          </a:bodyPr>
          <a:lstStyle/>
          <a:p>
            <a:pPr>
              <a:lnSpc>
                <a:spcPts val="18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資</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訊</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安</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全</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服</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務</a:t>
            </a:r>
          </a:p>
          <a:p>
            <a:pPr>
              <a:lnSpc>
                <a:spcPts val="20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解</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決</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方</a:t>
            </a:r>
          </a:p>
          <a:p>
            <a:pPr>
              <a:lnSpc>
                <a:spcPts val="1500"/>
              </a:lnSpc>
              <a:tabLst>
                <a:tab pos="101600" algn="l"/>
                <a:tab pos="139700" algn="l"/>
              </a:tabLst>
            </a:pPr>
            <a:r>
              <a:rPr lang="en-US" altLang="zh-CN" dirty="0" smtClean="0"/>
              <a:t>	</a:t>
            </a:r>
            <a:r>
              <a:rPr lang="en-US" altLang="zh-CN" sz="1596" b="1" dirty="0" smtClean="0">
                <a:solidFill>
                  <a:srgbClr val="000099"/>
                </a:solidFill>
                <a:latin typeface="Segoe UI" pitchFamily="18" charset="0"/>
                <a:cs typeface="Segoe UI" pitchFamily="18" charset="0"/>
              </a:rPr>
              <a:t>案</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400"/>
              </a:lnSpc>
              <a:tabLst>
                <a:tab pos="101600" algn="l"/>
                <a:tab pos="1397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NTT</a:t>
            </a:r>
          </a:p>
          <a:p>
            <a:pPr>
              <a:lnSpc>
                <a:spcPts val="1000"/>
              </a:lnSpc>
              <a:tabLst>
                <a:tab pos="101600" algn="l"/>
                <a:tab pos="139700" algn="l"/>
              </a:tabLst>
            </a:pPr>
            <a:r>
              <a:rPr lang="en-US" altLang="zh-CN" sz="998" dirty="0" smtClean="0">
                <a:solidFill>
                  <a:srgbClr val="000000"/>
                </a:solidFill>
                <a:latin typeface="Segoe UI" pitchFamily="18" charset="0"/>
                <a:cs typeface="Segoe UI" pitchFamily="18" charset="0"/>
              </a:rPr>
              <a:t>趨勢科技、</a:t>
            </a:r>
          </a:p>
          <a:p>
            <a:pPr>
              <a:lnSpc>
                <a:spcPts val="1200"/>
              </a:lnSpc>
              <a:tabLst>
                <a:tab pos="101600" algn="l"/>
                <a:tab pos="139700" algn="l"/>
              </a:tabLst>
            </a:pPr>
            <a:r>
              <a:rPr lang="en-US" altLang="zh-CN" sz="996" dirty="0" smtClean="0">
                <a:solidFill>
                  <a:srgbClr val="000000"/>
                </a:solidFill>
                <a:latin typeface="Segoe UI" pitchFamily="18" charset="0"/>
                <a:cs typeface="Segoe UI" pitchFamily="18" charset="0"/>
              </a:rPr>
              <a:t>威播科技</a:t>
            </a:r>
          </a:p>
        </p:txBody>
      </p:sp>
      <p:sp>
        <p:nvSpPr>
          <p:cNvPr id="1065" name="TextBox 1"/>
          <p:cNvSpPr txBox="1"/>
          <p:nvPr/>
        </p:nvSpPr>
        <p:spPr>
          <a:xfrm>
            <a:off x="5436096" y="3356992"/>
            <a:ext cx="2781300" cy="3225800"/>
          </a:xfrm>
          <a:prstGeom prst="rect">
            <a:avLst/>
          </a:prstGeom>
          <a:noFill/>
        </p:spPr>
        <p:txBody>
          <a:bodyPr wrap="none" lIns="0" tIns="0" rIns="0" rtlCol="0">
            <a:spAutoFit/>
          </a:bodyPr>
          <a:lstStyle/>
          <a:p>
            <a:pPr>
              <a:lnSpc>
                <a:spcPts val="900"/>
              </a:lnSpc>
              <a:tabLst>
                <a:tab pos="2286000" algn="l"/>
                <a:tab pos="23495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Liebert</a:t>
            </a:r>
          </a:p>
          <a:p>
            <a:pPr>
              <a:lnSpc>
                <a:spcPts val="1000"/>
              </a:lnSpc>
            </a:pPr>
            <a:endParaRPr lang="en-US" altLang="zh-CN" dirty="0" smtClean="0"/>
          </a:p>
          <a:p>
            <a:pPr>
              <a:lnSpc>
                <a:spcPts val="1200"/>
              </a:lnSpc>
              <a:tabLst>
                <a:tab pos="2286000" algn="l"/>
                <a:tab pos="2349500" algn="l"/>
              </a:tabLst>
            </a:pPr>
            <a:r>
              <a:rPr lang="en-US" altLang="zh-CN" dirty="0" smtClean="0"/>
              <a:t>	</a:t>
            </a:r>
            <a:r>
              <a:rPr lang="en-US" altLang="zh-CN" sz="996" dirty="0" smtClean="0">
                <a:solidFill>
                  <a:srgbClr val="000000"/>
                </a:solidFill>
                <a:latin typeface="Segoe UI" pitchFamily="18" charset="0"/>
                <a:cs typeface="Segoe UI" pitchFamily="18" charset="0"/>
              </a:rPr>
              <a:t>台達電</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700"/>
              </a:lnSpc>
              <a:tabLst>
                <a:tab pos="2286000" algn="l"/>
                <a:tab pos="23495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KKBOX</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2286000" algn="l"/>
                <a:tab pos="2349500" algn="l"/>
              </a:tabLst>
            </a:pPr>
            <a:r>
              <a:rPr lang="en-US" altLang="zh-CN" sz="803" dirty="0" smtClean="0">
                <a:solidFill>
                  <a:srgbClr val="000000"/>
                </a:solidFill>
                <a:latin typeface="Segoe UI" pitchFamily="18" charset="0"/>
                <a:cs typeface="Segoe UI" pitchFamily="18" charset="0"/>
              </a:rPr>
              <a:t>趨勢科技、優網通、遠傳</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無敵科技</a:t>
            </a:r>
          </a:p>
        </p:txBody>
      </p:sp>
      <p:sp>
        <p:nvSpPr>
          <p:cNvPr id="1066" name="TextBox 1"/>
          <p:cNvSpPr txBox="1"/>
          <p:nvPr/>
        </p:nvSpPr>
        <p:spPr>
          <a:xfrm>
            <a:off x="520700" y="482600"/>
            <a:ext cx="8381975" cy="1828706"/>
          </a:xfrm>
          <a:prstGeom prst="rect">
            <a:avLst/>
          </a:prstGeom>
          <a:noFill/>
        </p:spPr>
        <p:txBody>
          <a:bodyPr wrap="none" lIns="0" tIns="0" rIns="0" rtlCol="0">
            <a:spAutoFit/>
          </a:bodyPr>
          <a:lstStyle/>
          <a:p>
            <a:pPr>
              <a:lnSpc>
                <a:spcPts val="4600"/>
              </a:lnSpc>
              <a:tabLst>
                <a:tab pos="292100" algn="l"/>
                <a:tab pos="431800" algn="l"/>
                <a:tab pos="2413000" algn="l"/>
                <a:tab pos="4495800" algn="l"/>
              </a:tabLst>
            </a:pPr>
            <a:r>
              <a:rPr lang="en-US" altLang="zh-CN" sz="2800" b="1" dirty="0" smtClean="0">
                <a:solidFill>
                  <a:srgbClr val="5D94BA"/>
                </a:solidFill>
                <a:latin typeface="Segoe UI" pitchFamily="18" charset="0"/>
                <a:cs typeface="Segoe UI" pitchFamily="18" charset="0"/>
              </a:rPr>
              <a:t>Industry Map</a:t>
            </a:r>
            <a:r>
              <a:rPr lang="en-US" altLang="zh-CN" sz="2800" b="1" dirty="0" smtClean="0">
                <a:solidFill>
                  <a:srgbClr val="5D94BA"/>
                </a:solidFill>
                <a:latin typeface="Times New Roman" pitchFamily="18" charset="0"/>
                <a:cs typeface="Times New Roman" pitchFamily="18" charset="0"/>
              </a:rPr>
              <a:t>(8/8)-</a:t>
            </a:r>
            <a:r>
              <a:rPr lang="en-US" altLang="zh-CN" sz="2800" dirty="0" smtClean="0">
                <a:latin typeface="Times New Roman" pitchFamily="18" charset="0"/>
                <a:cs typeface="Times New Roman" pitchFamily="18" charset="0"/>
              </a:rPr>
              <a:t> </a:t>
            </a:r>
            <a:r>
              <a:rPr lang="en-US" altLang="zh-CN" sz="2800" b="1" dirty="0" smtClean="0">
                <a:solidFill>
                  <a:srgbClr val="5D94BA"/>
                </a:solidFill>
                <a:latin typeface="Segoe UI" pitchFamily="18" charset="0"/>
                <a:cs typeface="Segoe UI" pitchFamily="18" charset="0"/>
              </a:rPr>
              <a:t>Cloud Computing and Services</a:t>
            </a:r>
          </a:p>
          <a:p>
            <a:pPr>
              <a:lnSpc>
                <a:spcPts val="14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Juniper</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p>
          <a:p>
            <a:pPr>
              <a:lnSpc>
                <a:spcPts val="14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Segoe UI" pitchFamily="18" charset="0"/>
                <a:cs typeface="Segoe UI" pitchFamily="18" charset="0"/>
              </a:rPr>
              <a:t>廣達、英業達、緯創、</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勁永、普安</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Cisco</a:t>
            </a:r>
          </a:p>
          <a:p>
            <a:pPr>
              <a:lnSpc>
                <a:spcPts val="12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Segoe UI" pitchFamily="18" charset="0"/>
                <a:cs typeface="Segoe UI" pitchFamily="18" charset="0"/>
              </a:rPr>
              <a:t>神達、技嘉</a:t>
            </a:r>
            <a:r>
              <a:rPr lang="en-US" altLang="zh-CN" sz="996"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世仰、廣盛</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友訊、智邦、正文</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台達電、</a:t>
            </a:r>
          </a:p>
          <a:p>
            <a:pPr>
              <a:lnSpc>
                <a:spcPts val="1200"/>
              </a:lnSpc>
              <a:tabLst>
                <a:tab pos="292100" algn="l"/>
                <a:tab pos="431800" algn="l"/>
                <a:tab pos="2413000" algn="l"/>
                <a:tab pos="4495800" algn="l"/>
              </a:tabLst>
            </a:pPr>
            <a:r>
              <a:rPr lang="en-US" altLang="zh-CN" dirty="0" smtClean="0"/>
              <a:t>			</a:t>
            </a:r>
            <a:r>
              <a:rPr lang="en-US" altLang="zh-CN" sz="996" dirty="0" smtClean="0">
                <a:solidFill>
                  <a:srgbClr val="000000"/>
                </a:solidFill>
                <a:latin typeface="Segoe UI" pitchFamily="18" charset="0"/>
                <a:cs typeface="Segoe UI" pitchFamily="18" charset="0"/>
              </a:rPr>
              <a:t>喬鼎資訊</a:t>
            </a:r>
            <a:r>
              <a:rPr lang="en-US" altLang="zh-CN" sz="996"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達創、建漢、廣達</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康舒</a:t>
            </a:r>
          </a:p>
          <a:p>
            <a:pPr>
              <a:lnSpc>
                <a:spcPts val="1100"/>
              </a:lnSpc>
              <a:tabLst>
                <a:tab pos="292100" algn="l"/>
                <a:tab pos="431800" algn="l"/>
                <a:tab pos="2413000" algn="l"/>
                <a:tab pos="4495800" algn="l"/>
              </a:tabLst>
            </a:pPr>
            <a:r>
              <a:rPr lang="en-US" altLang="zh-CN" dirty="0" smtClean="0"/>
              <a:t>				</a:t>
            </a:r>
            <a:r>
              <a:rPr lang="en-US" altLang="zh-CN" sz="998" dirty="0" smtClean="0">
                <a:solidFill>
                  <a:srgbClr val="000000"/>
                </a:solidFill>
                <a:latin typeface="Segoe UI" pitchFamily="18" charset="0"/>
                <a:cs typeface="Segoe UI" pitchFamily="18" charset="0"/>
              </a:rPr>
              <a:t>明泰、博睿網通</a:t>
            </a:r>
            <a:r>
              <a:rPr lang="en-US" altLang="zh-CN" sz="998"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全漢</a:t>
            </a:r>
            <a:r>
              <a:rPr lang="en-US" altLang="zh-CN" sz="996" dirty="0" smtClean="0">
                <a:solidFill>
                  <a:srgbClr val="000000"/>
                </a:solidFill>
                <a:latin typeface="Times New Roman" pitchFamily="18" charset="0"/>
                <a:cs typeface="Times New Roman" pitchFamily="18" charset="0"/>
              </a:rPr>
              <a:t>…</a:t>
            </a:r>
          </a:p>
          <a:p>
            <a:pPr>
              <a:lnSpc>
                <a:spcPts val="3000"/>
              </a:lnSpc>
              <a:tabLst>
                <a:tab pos="292100" algn="l"/>
                <a:tab pos="431800" algn="l"/>
                <a:tab pos="2413000" algn="l"/>
                <a:tab pos="4495800" algn="l"/>
              </a:tabLst>
            </a:pPr>
            <a:r>
              <a:rPr lang="en-US" altLang="zh-CN" dirty="0" smtClean="0"/>
              <a:t>		</a:t>
            </a:r>
            <a:r>
              <a:rPr lang="en-US" altLang="zh-CN" sz="1596" b="1" dirty="0" smtClean="0">
                <a:solidFill>
                  <a:srgbClr val="000099"/>
                </a:solidFill>
                <a:latin typeface="Segoe UI" pitchFamily="18" charset="0"/>
                <a:cs typeface="Segoe UI" pitchFamily="18" charset="0"/>
              </a:rPr>
              <a:t>Server</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Storage</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       Internet/</a:t>
            </a:r>
            <a:r>
              <a:rPr lang="en-US" altLang="zh-CN" sz="1596" b="1" dirty="0" err="1" smtClean="0">
                <a:solidFill>
                  <a:srgbClr val="000099"/>
                </a:solidFill>
                <a:latin typeface="Segoe UI" pitchFamily="18" charset="0"/>
                <a:cs typeface="Segoe UI" pitchFamily="18" charset="0"/>
              </a:rPr>
              <a:t>WiFi</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Power</a:t>
            </a:r>
          </a:p>
        </p:txBody>
      </p:sp>
      <p:sp>
        <p:nvSpPr>
          <p:cNvPr id="1067" name="TextBox 1"/>
          <p:cNvSpPr txBox="1"/>
          <p:nvPr/>
        </p:nvSpPr>
        <p:spPr>
          <a:xfrm>
            <a:off x="76200" y="1130300"/>
            <a:ext cx="498534" cy="379591"/>
          </a:xfrm>
          <a:prstGeom prst="rect">
            <a:avLst/>
          </a:prstGeom>
          <a:noFill/>
        </p:spPr>
        <p:txBody>
          <a:bodyPr wrap="none" lIns="0" tIns="0" rIns="0" rtlCol="0">
            <a:spAutoFit/>
          </a:bodyPr>
          <a:lstStyle/>
          <a:p>
            <a:pPr>
              <a:lnSpc>
                <a:spcPts val="2600"/>
              </a:lnSpc>
              <a:tabLst/>
            </a:pPr>
            <a:r>
              <a:rPr lang="en-US" altLang="zh-CN" sz="2195" b="1" dirty="0" smtClean="0">
                <a:solidFill>
                  <a:srgbClr val="000099"/>
                </a:solidFill>
                <a:latin typeface="Segoe UI" pitchFamily="18" charset="0"/>
                <a:cs typeface="Segoe UI" pitchFamily="18" charset="0"/>
              </a:rPr>
              <a:t>HW</a:t>
            </a:r>
            <a:endParaRPr lang="en-US" altLang="zh-CN" sz="2004" b="1" dirty="0" smtClean="0">
              <a:solidFill>
                <a:srgbClr val="000099"/>
              </a:solidFill>
              <a:latin typeface="Segoe UI" pitchFamily="18" charset="0"/>
              <a:cs typeface="Segoe UI" pitchFamily="18" charset="0"/>
            </a:endParaRPr>
          </a:p>
        </p:txBody>
      </p:sp>
      <p:sp>
        <p:nvSpPr>
          <p:cNvPr id="1068" name="TextBox 1"/>
          <p:cNvSpPr txBox="1"/>
          <p:nvPr/>
        </p:nvSpPr>
        <p:spPr>
          <a:xfrm>
            <a:off x="2987824" y="3789040"/>
            <a:ext cx="4965700" cy="1993900"/>
          </a:xfrm>
          <a:prstGeom prst="rect">
            <a:avLst/>
          </a:prstGeom>
          <a:noFill/>
        </p:spPr>
        <p:txBody>
          <a:bodyPr wrap="none" lIns="0" tIns="0" rIns="0" rtlCol="0">
            <a:spAutoFit/>
          </a:bodyPr>
          <a:lstStyle/>
          <a:p>
            <a:pPr>
              <a:lnSpc>
                <a:spcPts val="1200"/>
              </a:lnSpc>
              <a:tabLst>
                <a:tab pos="50800" algn="l"/>
                <a:tab pos="88900" algn="l"/>
                <a:tab pos="190500" algn="l"/>
                <a:tab pos="342900" algn="l"/>
              </a:tabLst>
            </a:pPr>
            <a:r>
              <a:rPr lang="en-US" altLang="zh-CN" dirty="0" smtClean="0"/>
              <a:t>	</a:t>
            </a:r>
            <a:r>
              <a:rPr lang="en-US" altLang="zh-CN" sz="996" dirty="0" smtClean="0">
                <a:solidFill>
                  <a:srgbClr val="000000"/>
                </a:solidFill>
                <a:latin typeface="Segoe UI" pitchFamily="18" charset="0"/>
                <a:cs typeface="Segoe UI" pitchFamily="18" charset="0"/>
              </a:rPr>
              <a:t>資通電腦、華電聯網、統一資訊</a:t>
            </a:r>
            <a:r>
              <a:rPr lang="en-US" altLang="zh-CN" sz="996"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900"/>
              </a:lnSpc>
              <a:tabLst>
                <a:tab pos="50800" algn="l"/>
                <a:tab pos="88900" algn="l"/>
                <a:tab pos="190500" algn="l"/>
                <a:tab pos="3429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Paas</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Saas</a:t>
            </a:r>
          </a:p>
          <a:p>
            <a:pPr>
              <a:lnSpc>
                <a:spcPts val="1900"/>
              </a:lnSpc>
              <a:tabLst>
                <a:tab pos="50800" algn="l"/>
                <a:tab pos="88900" algn="l"/>
                <a:tab pos="190500" algn="l"/>
                <a:tab pos="342900" algn="l"/>
              </a:tabLst>
            </a:pP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平台即服務</a:t>
            </a:r>
            <a:r>
              <a:rPr lang="en-US" altLang="zh-CN" sz="1596" b="1" dirty="0" smtClean="0">
                <a:solidFill>
                  <a:srgbClr val="000099"/>
                </a:solidFill>
                <a:latin typeface="Times New Roman" pitchFamily="18" charset="0"/>
                <a:cs typeface="Times New Roman" pitchFamily="18" charset="0"/>
              </a:rPr>
              <a:t>)</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軟體即服務</a:t>
            </a:r>
            <a:r>
              <a:rPr lang="en-US" altLang="zh-CN" sz="1596" b="1" dirty="0" smtClean="0">
                <a:solidFill>
                  <a:srgbClr val="000099"/>
                </a:solidFill>
                <a:latin typeface="Times New Roman" pitchFamily="18" charset="0"/>
                <a:cs typeface="Times New Roman" pitchFamily="18" charset="0"/>
              </a:rPr>
              <a:t>)</a:t>
            </a:r>
          </a:p>
          <a:p>
            <a:pPr>
              <a:lnSpc>
                <a:spcPts val="2800"/>
              </a:lnSpc>
              <a:tabLst>
                <a:tab pos="50800" algn="l"/>
                <a:tab pos="88900" algn="l"/>
                <a:tab pos="190500" algn="l"/>
                <a:tab pos="342900" algn="l"/>
              </a:tabLst>
            </a:pPr>
            <a:r>
              <a:rPr lang="en-US" altLang="zh-CN" dirty="0" smtClean="0"/>
              <a:t>			</a:t>
            </a:r>
            <a:r>
              <a:rPr lang="en-US" altLang="zh-CN" sz="1596" b="1" dirty="0" smtClean="0">
                <a:solidFill>
                  <a:srgbClr val="000099"/>
                </a:solidFill>
                <a:latin typeface="Segoe UI" pitchFamily="18" charset="0"/>
                <a:cs typeface="Segoe UI" pitchFamily="18" charset="0"/>
              </a:rPr>
              <a:t>軟體平台</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商用軟體</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一般軟體</a:t>
            </a:r>
            <a:r>
              <a:rPr lang="en-US" altLang="zh-CN" sz="1596" dirty="0" smtClean="0">
                <a:latin typeface="Times New Roman" pitchFamily="18" charset="0"/>
                <a:cs typeface="Times New Roman" pitchFamily="18" charset="0"/>
              </a:rPr>
              <a:t>   </a:t>
            </a:r>
            <a:r>
              <a:rPr lang="en-US" altLang="zh-CN" sz="1596" b="1" dirty="0" smtClean="0">
                <a:solidFill>
                  <a:srgbClr val="000099"/>
                </a:solidFill>
                <a:latin typeface="Segoe UI" pitchFamily="18" charset="0"/>
                <a:cs typeface="Segoe UI" pitchFamily="18" charset="0"/>
              </a:rPr>
              <a:t>數位內容</a:t>
            </a:r>
          </a:p>
          <a:p>
            <a:pPr>
              <a:lnSpc>
                <a:spcPts val="1000"/>
              </a:lnSpc>
            </a:pPr>
            <a:endParaRPr lang="en-US" altLang="zh-CN" dirty="0" smtClean="0"/>
          </a:p>
          <a:p>
            <a:pPr>
              <a:lnSpc>
                <a:spcPts val="1000"/>
              </a:lnSpc>
            </a:pPr>
            <a:endParaRPr lang="en-US" altLang="zh-CN" dirty="0" smtClean="0"/>
          </a:p>
          <a:p>
            <a:pPr>
              <a:lnSpc>
                <a:spcPts val="1800"/>
              </a:lnSpc>
              <a:tabLst>
                <a:tab pos="50800" algn="l"/>
                <a:tab pos="88900" algn="l"/>
                <a:tab pos="190500" algn="l"/>
                <a:tab pos="3429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Google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Saleforce</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Salesfoce</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訊連科技、華電</a:t>
            </a:r>
            <a:r>
              <a:rPr lang="en-US" altLang="zh-CN" sz="998" dirty="0" smtClean="0">
                <a:latin typeface="Times New Roman" pitchFamily="18" charset="0"/>
                <a:cs typeface="Times New Roman" pitchFamily="18" charset="0"/>
              </a:rPr>
              <a:t>    </a:t>
            </a:r>
            <a:r>
              <a:rPr lang="en-US" altLang="zh-CN" sz="998" dirty="0" smtClean="0">
                <a:solidFill>
                  <a:srgbClr val="000000"/>
                </a:solidFill>
                <a:latin typeface="Segoe UI" pitchFamily="18" charset="0"/>
                <a:cs typeface="Segoe UI" pitchFamily="18" charset="0"/>
              </a:rPr>
              <a:t>愛爾達</a:t>
            </a:r>
          </a:p>
        </p:txBody>
      </p:sp>
      <p:sp>
        <p:nvSpPr>
          <p:cNvPr id="1069" name="TextBox 1"/>
          <p:cNvSpPr txBox="1"/>
          <p:nvPr/>
        </p:nvSpPr>
        <p:spPr>
          <a:xfrm>
            <a:off x="395536" y="2996952"/>
            <a:ext cx="2298700" cy="3695700"/>
          </a:xfrm>
          <a:prstGeom prst="rect">
            <a:avLst/>
          </a:prstGeom>
          <a:noFill/>
        </p:spPr>
        <p:txBody>
          <a:bodyPr wrap="none" lIns="0" tIns="0" rIns="0" rtlCol="0">
            <a:spAutoFit/>
          </a:bodyPr>
          <a:lstStyle/>
          <a:p>
            <a:pPr>
              <a:lnSpc>
                <a:spcPts val="1200"/>
              </a:lnSpc>
              <a:tabLst>
                <a:tab pos="38100" algn="l"/>
                <a:tab pos="63500" algn="l"/>
                <a:tab pos="177800" algn="l"/>
                <a:tab pos="304800" algn="l"/>
                <a:tab pos="889000" algn="l"/>
                <a:tab pos="1066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Vmware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IBM</a:t>
            </a:r>
          </a:p>
          <a:p>
            <a:pPr>
              <a:lnSpc>
                <a:spcPts val="1100"/>
              </a:lnSpc>
              <a:tabLst>
                <a:tab pos="38100" algn="l"/>
                <a:tab pos="63500" algn="l"/>
                <a:tab pos="177800" algn="l"/>
                <a:tab pos="304800" algn="l"/>
                <a:tab pos="889000" algn="l"/>
                <a:tab pos="1066800" algn="l"/>
              </a:tabLst>
            </a:pPr>
            <a:r>
              <a:rPr lang="en-US" altLang="zh-CN" dirty="0" smtClean="0"/>
              <a:t>						</a:t>
            </a:r>
            <a:r>
              <a:rPr lang="en-US" altLang="zh-CN" sz="998" dirty="0" smtClean="0">
                <a:solidFill>
                  <a:srgbClr val="000000"/>
                </a:solidFill>
                <a:latin typeface="Segoe UI" pitchFamily="18" charset="0"/>
                <a:cs typeface="Segoe UI" pitchFamily="18" charset="0"/>
              </a:rPr>
              <a:t>、</a:t>
            </a:r>
            <a:r>
              <a:rPr lang="en-US" altLang="zh-CN" sz="998" dirty="0" err="1" smtClean="0">
                <a:solidFill>
                  <a:srgbClr val="000000"/>
                </a:solidFill>
                <a:latin typeface="Segoe UI" pitchFamily="18" charset="0"/>
                <a:cs typeface="Segoe UI" pitchFamily="18" charset="0"/>
              </a:rPr>
              <a:t>微軟</a:t>
            </a:r>
            <a:endParaRPr lang="en-US" altLang="zh-CN" sz="998" dirty="0" smtClean="0">
              <a:solidFill>
                <a:srgbClr val="000000"/>
              </a:solidFill>
              <a:latin typeface="Segoe UI" pitchFamily="18" charset="0"/>
              <a:cs typeface="Segoe UI" pitchFamily="18" charset="0"/>
            </a:endParaRPr>
          </a:p>
          <a:p>
            <a:pPr>
              <a:lnSpc>
                <a:spcPts val="2200"/>
              </a:lnSpc>
              <a:tabLst>
                <a:tab pos="38100" algn="l"/>
                <a:tab pos="63500" algn="l"/>
                <a:tab pos="177800" algn="l"/>
                <a:tab pos="304800" algn="l"/>
                <a:tab pos="889000" algn="l"/>
                <a:tab pos="1066800" algn="l"/>
              </a:tabLst>
            </a:pPr>
            <a:r>
              <a:rPr lang="en-US" altLang="zh-CN" dirty="0" smtClean="0"/>
              <a:t>						</a:t>
            </a:r>
            <a:r>
              <a:rPr lang="en-US" altLang="zh-CN" sz="998" dirty="0" err="1" smtClean="0">
                <a:solidFill>
                  <a:srgbClr val="000000"/>
                </a:solidFill>
                <a:latin typeface="Segoe UI" pitchFamily="18" charset="0"/>
                <a:cs typeface="Segoe UI" pitchFamily="18" charset="0"/>
              </a:rPr>
              <a:t>昊青、昇陽</a:t>
            </a:r>
            <a:r>
              <a:rPr lang="en-US" altLang="zh-CN" sz="998" dirty="0" smtClean="0">
                <a:solidFill>
                  <a:srgbClr val="000000"/>
                </a:solidFill>
                <a:latin typeface="Times New Roman" pitchFamily="18" charset="0"/>
                <a:cs typeface="Times New Roman" pitchFamily="18" charset="0"/>
              </a:rPr>
              <a:t>…</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5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Iaas</a:t>
            </a:r>
          </a:p>
          <a:p>
            <a:pPr>
              <a:lnSpc>
                <a:spcPts val="19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基礎建設即服務</a:t>
            </a:r>
            <a:r>
              <a:rPr lang="en-US" altLang="zh-CN" sz="1596" b="1" dirty="0" smtClean="0">
                <a:solidFill>
                  <a:srgbClr val="000099"/>
                </a:solidFill>
                <a:latin typeface="Times New Roman" pitchFamily="18" charset="0"/>
                <a:cs typeface="Times New Roman" pitchFamily="18" charset="0"/>
              </a:rPr>
              <a:t>)</a:t>
            </a:r>
          </a:p>
          <a:p>
            <a:pPr>
              <a:lnSpc>
                <a:spcPts val="18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Segoe UI" pitchFamily="18" charset="0"/>
                <a:cs typeface="Segoe UI" pitchFamily="18" charset="0"/>
              </a:rPr>
              <a:t>儲存服務</a:t>
            </a:r>
          </a:p>
          <a:p>
            <a:pPr>
              <a:lnSpc>
                <a:spcPts val="2000"/>
              </a:lnSpc>
              <a:tabLst>
                <a:tab pos="38100" algn="l"/>
                <a:tab pos="63500" algn="l"/>
                <a:tab pos="177800" algn="l"/>
                <a:tab pos="304800" algn="l"/>
                <a:tab pos="889000" algn="l"/>
                <a:tab pos="1066800" algn="l"/>
              </a:tabLst>
            </a:pPr>
            <a:r>
              <a:rPr lang="en-US" altLang="zh-CN" dirty="0" smtClean="0"/>
              <a:t>	</a:t>
            </a:r>
            <a:r>
              <a:rPr lang="en-US" altLang="zh-CN" sz="1596" b="1" dirty="0" smtClean="0">
                <a:solidFill>
                  <a:srgbClr val="000099"/>
                </a:solidFill>
                <a:latin typeface="Times New Roman" pitchFamily="18" charset="0"/>
                <a:cs typeface="Times New Roman" pitchFamily="18" charset="0"/>
              </a:rPr>
              <a:t>(</a:t>
            </a:r>
            <a:r>
              <a:rPr lang="en-US" altLang="zh-CN" sz="1596" b="1" dirty="0" smtClean="0">
                <a:solidFill>
                  <a:srgbClr val="000099"/>
                </a:solidFill>
                <a:latin typeface="Segoe UI" pitchFamily="18" charset="0"/>
                <a:cs typeface="Segoe UI" pitchFamily="18" charset="0"/>
              </a:rPr>
              <a:t>含</a:t>
            </a:r>
            <a:r>
              <a:rPr lang="en-US" altLang="zh-CN" sz="1596" b="1" dirty="0" smtClean="0">
                <a:solidFill>
                  <a:srgbClr val="000099"/>
                </a:solidFill>
                <a:latin typeface="Times New Roman" pitchFamily="18" charset="0"/>
                <a:cs typeface="Times New Roman" pitchFamily="18" charset="0"/>
              </a:rPr>
              <a:t>Hosting)</a:t>
            </a:r>
          </a:p>
          <a:p>
            <a:pPr>
              <a:lnSpc>
                <a:spcPts val="1200"/>
              </a:lnSpc>
              <a:tabLst>
                <a:tab pos="38100" algn="l"/>
                <a:tab pos="63500" algn="l"/>
                <a:tab pos="177800" algn="l"/>
                <a:tab pos="304800" algn="l"/>
                <a:tab pos="889000" algn="l"/>
                <a:tab pos="1066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Amazon</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Google</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Amazon</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Google</a:t>
            </a:r>
            <a:r>
              <a:rPr lang="en-US" altLang="zh-CN" sz="996" dirty="0" smtClean="0">
                <a:solidFill>
                  <a:srgbClr val="000000"/>
                </a:solidFill>
                <a:latin typeface="Segoe UI" pitchFamily="18" charset="0"/>
                <a:cs typeface="Segoe UI" pitchFamily="18" charset="0"/>
              </a:rPr>
              <a:t>、</a:t>
            </a:r>
          </a:p>
          <a:p>
            <a:pPr>
              <a:lnSpc>
                <a:spcPts val="1200"/>
              </a:lnSpc>
              <a:tabLst>
                <a:tab pos="38100" algn="l"/>
                <a:tab pos="63500" algn="l"/>
                <a:tab pos="177800" algn="l"/>
                <a:tab pos="304800" algn="l"/>
                <a:tab pos="889000" algn="l"/>
                <a:tab pos="10668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Rackspace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IBM</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Rackspce</a:t>
            </a:r>
            <a:r>
              <a:rPr lang="en-US" altLang="zh-CN" sz="996" dirty="0" smtClean="0">
                <a:solidFill>
                  <a:srgbClr val="000000"/>
                </a:solidFill>
                <a:latin typeface="Segoe UI" pitchFamily="18" charset="0"/>
                <a:cs typeface="Segoe UI" pitchFamily="18" charset="0"/>
              </a:rPr>
              <a:t>、</a:t>
            </a:r>
            <a:r>
              <a:rPr lang="en-US" altLang="zh-CN" sz="996" dirty="0" smtClean="0">
                <a:solidFill>
                  <a:srgbClr val="000000"/>
                </a:solidFill>
                <a:latin typeface="Times New Roman" pitchFamily="18" charset="0"/>
                <a:cs typeface="Times New Roman" pitchFamily="18" charset="0"/>
              </a:rPr>
              <a:t>IBM…</a:t>
            </a:r>
          </a:p>
          <a:p>
            <a:pPr>
              <a:lnSpc>
                <a:spcPts val="900"/>
              </a:lnSpc>
              <a:tabLst>
                <a:tab pos="38100" algn="l"/>
                <a:tab pos="63500" algn="l"/>
                <a:tab pos="177800" algn="l"/>
                <a:tab pos="304800" algn="l"/>
                <a:tab pos="889000" algn="l"/>
                <a:tab pos="1066800" algn="l"/>
              </a:tabLst>
            </a:pPr>
            <a:r>
              <a:rPr lang="en-US" altLang="zh-CN" dirty="0" smtClean="0"/>
              <a:t>		</a:t>
            </a:r>
            <a:r>
              <a:rPr lang="en-US" altLang="zh-CN" sz="998" dirty="0" smtClean="0">
                <a:solidFill>
                  <a:srgbClr val="000000"/>
                </a:solidFill>
                <a:latin typeface="Segoe UI" pitchFamily="18" charset="0"/>
                <a:cs typeface="Segoe UI" pitchFamily="18" charset="0"/>
              </a:rPr>
              <a:t>、</a:t>
            </a:r>
            <a:r>
              <a:rPr lang="en-US" altLang="zh-CN" sz="998" dirty="0" smtClean="0">
                <a:solidFill>
                  <a:srgbClr val="000000"/>
                </a:solidFill>
                <a:latin typeface="Times New Roman" pitchFamily="18" charset="0"/>
                <a:cs typeface="Times New Roman" pitchFamily="18" charset="0"/>
              </a:rPr>
              <a:t>NTT</a:t>
            </a:r>
          </a:p>
          <a:p>
            <a:pPr>
              <a:lnSpc>
                <a:spcPts val="9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全球聯訊、中華電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中華電信、</a:t>
            </a:r>
          </a:p>
          <a:p>
            <a:pPr>
              <a:lnSpc>
                <a:spcPts val="12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信、昇陽、安碁、</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安碁、遠傳、</a:t>
            </a:r>
          </a:p>
          <a:p>
            <a:pPr>
              <a:lnSpc>
                <a:spcPts val="12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遠傳</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Seednet</a:t>
            </a:r>
            <a:r>
              <a:rPr lang="en-US" altLang="zh-CN" sz="996" dirty="0" smtClean="0">
                <a:solidFill>
                  <a:srgbClr val="000000"/>
                </a:solidFill>
                <a:latin typeface="Segoe UI" pitchFamily="18" charset="0"/>
                <a:cs typeface="Segoe UI" pitchFamily="18" charset="0"/>
              </a:rPr>
              <a:t>、英</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台灣大電訊、</a:t>
            </a:r>
          </a:p>
          <a:p>
            <a:pPr>
              <a:lnSpc>
                <a:spcPts val="11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業達、台灣大電訊、神通資科</a:t>
            </a:r>
          </a:p>
          <a:p>
            <a:pPr>
              <a:lnSpc>
                <a:spcPts val="1100"/>
              </a:lnSpc>
              <a:tabLst>
                <a:tab pos="38100" algn="l"/>
                <a:tab pos="63500" algn="l"/>
                <a:tab pos="177800" algn="l"/>
                <a:tab pos="304800" algn="l"/>
                <a:tab pos="889000" algn="l"/>
                <a:tab pos="1066800" algn="l"/>
              </a:tabLst>
            </a:pPr>
            <a:r>
              <a:rPr lang="en-US" altLang="zh-CN" sz="996" dirty="0" smtClean="0">
                <a:solidFill>
                  <a:srgbClr val="000000"/>
                </a:solidFill>
                <a:latin typeface="Segoe UI" pitchFamily="18" charset="0"/>
                <a:cs typeface="Segoe UI" pitchFamily="18" charset="0"/>
              </a:rPr>
              <a:t>神通資科</a:t>
            </a:r>
          </a:p>
        </p:txBody>
      </p:sp>
      <p:sp>
        <p:nvSpPr>
          <p:cNvPr id="1070" name="TextBox 1"/>
          <p:cNvSpPr txBox="1"/>
          <p:nvPr/>
        </p:nvSpPr>
        <p:spPr>
          <a:xfrm>
            <a:off x="3275856" y="3140968"/>
            <a:ext cx="5041900" cy="3556000"/>
          </a:xfrm>
          <a:prstGeom prst="rect">
            <a:avLst/>
          </a:prstGeom>
          <a:noFill/>
        </p:spPr>
        <p:txBody>
          <a:bodyPr wrap="none" lIns="0" tIns="0" rIns="0" rtlCol="0">
            <a:spAutoFit/>
          </a:bodyPr>
          <a:lstStyle/>
          <a:p>
            <a:pPr>
              <a:lnSpc>
                <a:spcPts val="1200"/>
              </a:lnSpc>
              <a:tabLst>
                <a:tab pos="38100" algn="l"/>
                <a:tab pos="50800" algn="l"/>
                <a:tab pos="2044700" algn="l"/>
              </a:tabLst>
            </a:pPr>
            <a:r>
              <a:rPr lang="en-US" altLang="zh-CN" sz="996" dirty="0" smtClean="0">
                <a:solidFill>
                  <a:srgbClr val="000000"/>
                </a:solidFill>
                <a:latin typeface="Segoe UI" pitchFamily="18" charset="0"/>
                <a:cs typeface="Segoe UI" pitchFamily="18" charset="0"/>
              </a:rPr>
              <a:t>緯穎、敦陽、</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緯穎、廣達、</a:t>
            </a:r>
          </a:p>
          <a:p>
            <a:pPr>
              <a:lnSpc>
                <a:spcPts val="1000"/>
              </a:lnSpc>
            </a:pPr>
            <a:endParaRPr lang="en-US" altLang="zh-CN" dirty="0" smtClean="0"/>
          </a:p>
          <a:p>
            <a:pPr>
              <a:lnSpc>
                <a:spcPts val="1400"/>
              </a:lnSpc>
              <a:tabLst>
                <a:tab pos="38100" algn="l"/>
                <a:tab pos="50800" algn="l"/>
                <a:tab pos="2044700" algn="l"/>
              </a:tabLst>
            </a:pPr>
            <a:r>
              <a:rPr lang="en-US" altLang="zh-CN" sz="996" dirty="0" smtClean="0">
                <a:solidFill>
                  <a:srgbClr val="000000"/>
                </a:solidFill>
                <a:latin typeface="Segoe UI" pitchFamily="18" charset="0"/>
                <a:cs typeface="Segoe UI" pitchFamily="18" charset="0"/>
              </a:rPr>
              <a:t>晉泰、財金、關貿、</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中興保全、台達電、</a:t>
            </a:r>
          </a:p>
          <a:p>
            <a:pPr>
              <a:lnSpc>
                <a:spcPts val="1200"/>
              </a:lnSpc>
              <a:tabLst>
                <a:tab pos="38100" algn="l"/>
                <a:tab pos="50800" algn="l"/>
                <a:tab pos="2044700" algn="l"/>
              </a:tabLst>
            </a:pPr>
            <a:r>
              <a:rPr lang="en-US" altLang="zh-CN" sz="996" dirty="0" smtClean="0">
                <a:solidFill>
                  <a:srgbClr val="000000"/>
                </a:solidFill>
                <a:latin typeface="Segoe UI" pitchFamily="18" charset="0"/>
                <a:cs typeface="Segoe UI" pitchFamily="18" charset="0"/>
              </a:rPr>
              <a:t>聚碩、中華系統整合、</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鼎新電腦、愛易控</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900"/>
              </a:lnSpc>
              <a:tabLst>
                <a:tab pos="38100" algn="l"/>
                <a:tab pos="50800" algn="l"/>
                <a:tab pos="2044700" algn="l"/>
              </a:tabLst>
            </a:pPr>
            <a:r>
              <a:rPr lang="en-US" altLang="zh-CN" dirty="0" smtClean="0"/>
              <a:t>	</a:t>
            </a:r>
            <a:r>
              <a:rPr lang="en-US" altLang="zh-CN" sz="996" dirty="0" smtClean="0">
                <a:solidFill>
                  <a:srgbClr val="000000"/>
                </a:solidFill>
                <a:latin typeface="Times New Roman" pitchFamily="18" charset="0"/>
                <a:cs typeface="Times New Roman" pitchFamily="18" charset="0"/>
              </a:rPr>
              <a:t>Oracle…</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IBM</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Oracle</a:t>
            </a:r>
            <a:r>
              <a:rPr lang="en-US" altLang="zh-CN" sz="998" dirty="0" smtClean="0">
                <a:latin typeface="Times New Roman" pitchFamily="18" charset="0"/>
                <a:cs typeface="Times New Roman" pitchFamily="18" charset="0"/>
              </a:rPr>
              <a:t>            </a:t>
            </a:r>
            <a:r>
              <a:rPr lang="en-US" altLang="zh-CN" sz="998" dirty="0" smtClean="0">
                <a:solidFill>
                  <a:srgbClr val="000000"/>
                </a:solidFill>
                <a:latin typeface="Segoe UI" pitchFamily="18" charset="0"/>
                <a:cs typeface="Segoe UI" pitchFamily="18" charset="0"/>
              </a:rPr>
              <a:t>聯網、大宇資訊、</a:t>
            </a:r>
            <a:r>
              <a:rPr lang="en-US" altLang="zh-CN" sz="996" dirty="0" smtClean="0">
                <a:solidFill>
                  <a:srgbClr val="000000"/>
                </a:solidFill>
                <a:latin typeface="Segoe UI" pitchFamily="18" charset="0"/>
                <a:cs typeface="Segoe UI" pitchFamily="18" charset="0"/>
              </a:rPr>
              <a:t>春水堂科技娛樂</a:t>
            </a:r>
          </a:p>
          <a:p>
            <a:pPr>
              <a:lnSpc>
                <a:spcPts val="1300"/>
              </a:lnSpc>
              <a:tabLst>
                <a:tab pos="38100" algn="l"/>
                <a:tab pos="50800" algn="l"/>
                <a:tab pos="2044700" algn="l"/>
              </a:tabLst>
            </a:pPr>
            <a:r>
              <a:rPr lang="en-US" altLang="zh-CN" dirty="0" smtClean="0"/>
              <a:t>		</a:t>
            </a:r>
            <a:r>
              <a:rPr lang="en-US" altLang="zh-CN" sz="996" dirty="0" smtClean="0">
                <a:solidFill>
                  <a:srgbClr val="000000"/>
                </a:solidFill>
                <a:latin typeface="Segoe UI" pitchFamily="18" charset="0"/>
                <a:cs typeface="Segoe UI" pitchFamily="18" charset="0"/>
              </a:rPr>
              <a:t>精誠</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HP</a:t>
            </a:r>
            <a:r>
              <a:rPr lang="en-US" altLang="zh-CN" sz="996" dirty="0" smtClean="0">
                <a:solidFill>
                  <a:srgbClr val="000000"/>
                </a:solidFill>
                <a:latin typeface="Segoe UI" pitchFamily="18" charset="0"/>
                <a:cs typeface="Segoe UI"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Symantec</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台達電</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Times New Roman" pitchFamily="18" charset="0"/>
                <a:cs typeface="Times New Roman" pitchFamily="18" charset="0"/>
              </a:rPr>
              <a:t>…</a:t>
            </a:r>
            <a:r>
              <a:rPr lang="en-US" altLang="zh-CN" sz="996" dirty="0" smtClean="0">
                <a:latin typeface="Times New Roman" pitchFamily="18" charset="0"/>
                <a:cs typeface="Times New Roman" pitchFamily="18" charset="0"/>
              </a:rPr>
              <a:t>                 </a:t>
            </a:r>
            <a:r>
              <a:rPr lang="en-US" altLang="zh-CN" sz="996" dirty="0" smtClean="0">
                <a:solidFill>
                  <a:srgbClr val="000000"/>
                </a:solidFill>
                <a:latin typeface="Segoe UI" pitchFamily="18" charset="0"/>
                <a:cs typeface="Segoe UI" pitchFamily="18" charset="0"/>
              </a:rPr>
              <a:t>庫柏資訊</a:t>
            </a:r>
          </a:p>
          <a:p>
            <a:pPr>
              <a:lnSpc>
                <a:spcPts val="1000"/>
              </a:lnSpc>
            </a:pPr>
            <a:endParaRPr lang="en-US" altLang="zh-CN" dirty="0" smtClean="0"/>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台灣富士通、中華電信</a:t>
            </a:r>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叡揚資訊、是方科技、</a:t>
            </a:r>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綱擎資訊、宣揚電腦、鼎新電腦、</a:t>
            </a:r>
          </a:p>
          <a:p>
            <a:pPr>
              <a:lnSpc>
                <a:spcPts val="900"/>
              </a:lnSpc>
              <a:tabLst>
                <a:tab pos="38100" algn="l"/>
                <a:tab pos="50800" algn="l"/>
                <a:tab pos="2044700" algn="l"/>
              </a:tabLst>
            </a:pPr>
            <a:r>
              <a:rPr lang="en-US" altLang="zh-CN" dirty="0" smtClean="0"/>
              <a:t>			</a:t>
            </a:r>
            <a:r>
              <a:rPr lang="en-US" altLang="zh-CN" sz="803" dirty="0" smtClean="0">
                <a:solidFill>
                  <a:srgbClr val="000000"/>
                </a:solidFill>
                <a:latin typeface="Segoe UI" pitchFamily="18" charset="0"/>
                <a:cs typeface="Segoe UI" pitchFamily="18" charset="0"/>
              </a:rPr>
              <a:t>愛易控</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7988807" y="6092952"/>
            <a:ext cx="722376" cy="601979"/>
          </a:xfrm>
          <a:custGeom>
            <a:avLst/>
            <a:gdLst>
              <a:gd name="connsiteX0" fmla="*/ 0 w 722376"/>
              <a:gd name="connsiteY0" fmla="*/ 300989 h 601979"/>
              <a:gd name="connsiteX1" fmla="*/ 361188 w 722376"/>
              <a:gd name="connsiteY1" fmla="*/ 0 h 601979"/>
              <a:gd name="connsiteX2" fmla="*/ 722376 w 722376"/>
              <a:gd name="connsiteY2" fmla="*/ 300989 h 601979"/>
              <a:gd name="connsiteX3" fmla="*/ 361188 w 722376"/>
              <a:gd name="connsiteY3" fmla="*/ 601979 h 601979"/>
              <a:gd name="connsiteX4" fmla="*/ 0 w 722376"/>
              <a:gd name="connsiteY4" fmla="*/ 300989 h 60197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722376" h="601979">
                <a:moveTo>
                  <a:pt x="0" y="300989"/>
                </a:moveTo>
                <a:cubicBezTo>
                  <a:pt x="0" y="134759"/>
                  <a:pt x="161671" y="0"/>
                  <a:pt x="361188" y="0"/>
                </a:cubicBezTo>
                <a:cubicBezTo>
                  <a:pt x="560705" y="0"/>
                  <a:pt x="722376" y="134759"/>
                  <a:pt x="722376" y="300989"/>
                </a:cubicBezTo>
                <a:cubicBezTo>
                  <a:pt x="722376" y="467220"/>
                  <a:pt x="560705" y="601979"/>
                  <a:pt x="361188" y="601979"/>
                </a:cubicBezTo>
                <a:cubicBezTo>
                  <a:pt x="161671" y="601979"/>
                  <a:pt x="0" y="467220"/>
                  <a:pt x="0" y="300989"/>
                </a:cubicBez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cstate="print"/>
          <a:srcRect/>
          <a:stretch>
            <a:fillRect/>
          </a:stretch>
        </p:blipFill>
        <p:spPr bwMode="auto">
          <a:xfrm>
            <a:off x="7874000" y="5918200"/>
            <a:ext cx="952500" cy="939800"/>
          </a:xfrm>
          <a:prstGeom prst="rect">
            <a:avLst/>
          </a:prstGeom>
          <a:noFill/>
        </p:spPr>
      </p:pic>
      <p:pic>
        <p:nvPicPr>
          <p:cNvPr id="3"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extBox 1"/>
          <p:cNvSpPr txBox="1"/>
          <p:nvPr/>
        </p:nvSpPr>
        <p:spPr>
          <a:xfrm>
            <a:off x="838200" y="596900"/>
            <a:ext cx="7162800" cy="584200"/>
          </a:xfrm>
          <a:prstGeom prst="rect">
            <a:avLst/>
          </a:prstGeom>
          <a:noFill/>
        </p:spPr>
        <p:txBody>
          <a:bodyPr wrap="none" lIns="0" tIns="0" rIns="0" rtlCol="0">
            <a:spAutoFit/>
          </a:bodyPr>
          <a:lstStyle/>
          <a:p>
            <a:pPr>
              <a:lnSpc>
                <a:spcPts val="4600"/>
              </a:lnSpc>
              <a:tabLst/>
            </a:pPr>
            <a:r>
              <a:rPr lang="en-US" altLang="zh-CN" sz="3602" b="1" dirty="0" smtClean="0">
                <a:solidFill>
                  <a:srgbClr val="5D94BA"/>
                </a:solidFill>
                <a:latin typeface="Segoe UI" pitchFamily="18" charset="0"/>
                <a:cs typeface="Segoe UI" pitchFamily="18" charset="0"/>
              </a:rPr>
              <a:t>產業地圖</a:t>
            </a:r>
            <a:r>
              <a:rPr lang="en-US" altLang="zh-CN" sz="3602" b="1" dirty="0" smtClean="0">
                <a:solidFill>
                  <a:srgbClr val="5D94BA"/>
                </a:solidFill>
                <a:latin typeface="Times New Roman" pitchFamily="18" charset="0"/>
                <a:cs typeface="Times New Roman" pitchFamily="18" charset="0"/>
              </a:rPr>
              <a:t>(8/8)-</a:t>
            </a:r>
            <a:r>
              <a:rPr lang="en-US" altLang="zh-CN" sz="3602" dirty="0" smtClean="0">
                <a:latin typeface="Times New Roman" pitchFamily="18" charset="0"/>
                <a:cs typeface="Times New Roman" pitchFamily="18" charset="0"/>
              </a:rPr>
              <a:t> </a:t>
            </a:r>
            <a:r>
              <a:rPr lang="en-US" altLang="zh-CN" sz="3602" b="1" dirty="0" smtClean="0">
                <a:solidFill>
                  <a:srgbClr val="5D94BA"/>
                </a:solidFill>
                <a:latin typeface="Segoe UI" pitchFamily="18" charset="0"/>
                <a:cs typeface="Segoe UI" pitchFamily="18" charset="0"/>
              </a:rPr>
              <a:t>雲端運算與服務產業</a:t>
            </a:r>
          </a:p>
        </p:txBody>
      </p:sp>
      <p:sp>
        <p:nvSpPr>
          <p:cNvPr id="5" name="TextBox 1"/>
          <p:cNvSpPr txBox="1"/>
          <p:nvPr/>
        </p:nvSpPr>
        <p:spPr>
          <a:xfrm>
            <a:off x="4483100" y="6477000"/>
            <a:ext cx="152400" cy="152400"/>
          </a:xfrm>
          <a:prstGeom prst="rect">
            <a:avLst/>
          </a:prstGeom>
          <a:noFill/>
        </p:spPr>
        <p:txBody>
          <a:bodyPr wrap="none" lIns="0" tIns="0" rIns="0" rtlCol="0">
            <a:spAutoFit/>
          </a:bodyPr>
          <a:lstStyle/>
          <a:p>
            <a:pPr>
              <a:lnSpc>
                <a:spcPts val="1200"/>
              </a:lnSpc>
              <a:tabLst/>
            </a:pPr>
            <a:r>
              <a:rPr lang="en-US" altLang="zh-CN" sz="1200" dirty="0" smtClean="0">
                <a:solidFill>
                  <a:srgbClr val="898989"/>
                </a:solidFill>
                <a:latin typeface="Calibri" pitchFamily="18" charset="0"/>
                <a:cs typeface="Calibri" pitchFamily="18" charset="0"/>
              </a:rPr>
              <a:t>30</a:t>
            </a:r>
          </a:p>
        </p:txBody>
      </p:sp>
      <p:sp>
        <p:nvSpPr>
          <p:cNvPr id="6" name="TextBox 1"/>
          <p:cNvSpPr txBox="1"/>
          <p:nvPr/>
        </p:nvSpPr>
        <p:spPr>
          <a:xfrm>
            <a:off x="622300" y="1244600"/>
            <a:ext cx="8001000" cy="1346200"/>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近年來雲端服務商業模式逐漸確立，新創消費性雲端服務不斷推出與企業積極導入行</a:t>
            </a:r>
          </a:p>
          <a:p>
            <a:pPr>
              <a:lnSpc>
                <a:spcPts val="2300"/>
              </a:lnSpc>
              <a:tabLst>
                <a:tab pos="419100" algn="l"/>
              </a:tabLst>
            </a:pPr>
            <a:r>
              <a:rPr lang="en-US" altLang="zh-CN" sz="1596" dirty="0" smtClean="0">
                <a:solidFill>
                  <a:srgbClr val="000000"/>
                </a:solidFill>
                <a:latin typeface="Segoe UI" pitchFamily="18" charset="0"/>
                <a:cs typeface="Segoe UI" pitchFamily="18" charset="0"/>
              </a:rPr>
              <a:t>動及</a:t>
            </a:r>
            <a:r>
              <a:rPr lang="en-US" altLang="zh-CN" sz="1596" dirty="0" smtClean="0">
                <a:solidFill>
                  <a:srgbClr val="000000"/>
                </a:solidFill>
                <a:latin typeface="Times New Roman" pitchFamily="18" charset="0"/>
                <a:cs typeface="Times New Roman" pitchFamily="18" charset="0"/>
              </a:rPr>
              <a:t>Big</a:t>
            </a:r>
            <a:r>
              <a:rPr lang="en-US" altLang="zh-CN" sz="1596" dirty="0" smtClean="0">
                <a:latin typeface="Times New Roman" pitchFamily="18" charset="0"/>
                <a:cs typeface="Times New Roman" pitchFamily="18" charset="0"/>
              </a:rPr>
              <a:t>  </a:t>
            </a:r>
            <a:r>
              <a:rPr lang="en-US" altLang="zh-CN" sz="1596" dirty="0" smtClean="0">
                <a:solidFill>
                  <a:srgbClr val="000000"/>
                </a:solidFill>
                <a:latin typeface="Times New Roman" pitchFamily="18" charset="0"/>
                <a:cs typeface="Times New Roman" pitchFamily="18" charset="0"/>
              </a:rPr>
              <a:t>Data</a:t>
            </a:r>
            <a:r>
              <a:rPr lang="en-US" altLang="zh-CN" sz="1596" dirty="0" smtClean="0">
                <a:solidFill>
                  <a:srgbClr val="000000"/>
                </a:solidFill>
                <a:latin typeface="Segoe UI" pitchFamily="18" charset="0"/>
                <a:cs typeface="Segoe UI" pitchFamily="18" charset="0"/>
              </a:rPr>
              <a:t>需求帶動下，大型雲端資料中心的需求逐漸浮現，預計</a:t>
            </a:r>
            <a:r>
              <a:rPr lang="en-US" altLang="zh-CN" sz="1596" dirty="0" smtClean="0">
                <a:solidFill>
                  <a:srgbClr val="000000"/>
                </a:solidFill>
                <a:latin typeface="Times New Roman" pitchFamily="18" charset="0"/>
                <a:cs typeface="Times New Roman" pitchFamily="18" charset="0"/>
              </a:rPr>
              <a:t>2013</a:t>
            </a:r>
            <a:r>
              <a:rPr lang="en-US" altLang="zh-CN" sz="1596" dirty="0" smtClean="0">
                <a:solidFill>
                  <a:srgbClr val="000000"/>
                </a:solidFill>
                <a:latin typeface="Segoe UI" pitchFamily="18" charset="0"/>
                <a:cs typeface="Segoe UI" pitchFamily="18" charset="0"/>
              </a:rPr>
              <a:t>年全球資料中心</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硬體產值將達</a:t>
            </a:r>
            <a:r>
              <a:rPr lang="en-US" altLang="zh-CN" sz="1596" dirty="0" smtClean="0">
                <a:solidFill>
                  <a:srgbClr val="000000"/>
                </a:solidFill>
                <a:latin typeface="Times New Roman" pitchFamily="18" charset="0"/>
                <a:cs typeface="Times New Roman" pitchFamily="18" charset="0"/>
              </a:rPr>
              <a:t>1054</a:t>
            </a:r>
            <a:r>
              <a:rPr lang="en-US" altLang="zh-CN" sz="1596" dirty="0" smtClean="0">
                <a:solidFill>
                  <a:srgbClr val="000000"/>
                </a:solidFill>
                <a:latin typeface="Segoe UI" pitchFamily="18" charset="0"/>
                <a:cs typeface="Segoe UI" pitchFamily="18" charset="0"/>
              </a:rPr>
              <a:t>億美元規模。雲端產業鏈發展更趨完整，然而關鍵技術如虛擬化技術、</a:t>
            </a:r>
          </a:p>
          <a:p>
            <a:pPr>
              <a:lnSpc>
                <a:spcPts val="2200"/>
              </a:lnSpc>
              <a:tabLst>
                <a:tab pos="419100" algn="l"/>
              </a:tabLst>
            </a:pPr>
            <a:r>
              <a:rPr lang="en-US" altLang="zh-CN" sz="1596" dirty="0" smtClean="0">
                <a:solidFill>
                  <a:srgbClr val="000000"/>
                </a:solidFill>
                <a:latin typeface="Segoe UI" pitchFamily="18" charset="0"/>
                <a:cs typeface="Segoe UI" pitchFamily="18" charset="0"/>
              </a:rPr>
              <a:t>系統管理軟體等仍掌握在美國資訊大廠</a:t>
            </a:r>
            <a:r>
              <a:rPr lang="en-US" altLang="zh-CN" sz="1596" dirty="0" smtClean="0">
                <a:solidFill>
                  <a:srgbClr val="000000"/>
                </a:solidFill>
                <a:latin typeface="Times New Roman" pitchFamily="18" charset="0"/>
                <a:cs typeface="Times New Roman" pitchFamily="18" charset="0"/>
              </a:rPr>
              <a:t>(Google</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VMware</a:t>
            </a:r>
            <a:r>
              <a:rPr lang="en-US" altLang="zh-CN" sz="1596" dirty="0" smtClean="0">
                <a:solidFill>
                  <a:srgbClr val="000000"/>
                </a:solidFill>
                <a:latin typeface="Segoe UI" pitchFamily="18" charset="0"/>
                <a:cs typeface="Segoe UI" pitchFamily="18" charset="0"/>
              </a:rPr>
              <a:t>等</a:t>
            </a:r>
            <a:r>
              <a:rPr lang="en-US" altLang="zh-CN" sz="1596" dirty="0" smtClean="0">
                <a:solidFill>
                  <a:srgbClr val="000000"/>
                </a:solidFill>
                <a:latin typeface="Times New Roman" pitchFamily="18" charset="0"/>
                <a:cs typeface="Times New Roman" pitchFamily="18" charset="0"/>
              </a:rPr>
              <a:t>)</a:t>
            </a:r>
            <a:r>
              <a:rPr lang="en-US" altLang="zh-CN" sz="1596" dirty="0" smtClean="0">
                <a:solidFill>
                  <a:srgbClr val="000000"/>
                </a:solidFill>
                <a:latin typeface="Segoe UI" pitchFamily="18" charset="0"/>
                <a:cs typeface="Segoe UI" pitchFamily="18" charset="0"/>
              </a:rPr>
              <a:t>手中，台灣在產業鏈中以硬</a:t>
            </a:r>
          </a:p>
          <a:p>
            <a:pPr>
              <a:lnSpc>
                <a:spcPts val="2000"/>
              </a:lnSpc>
              <a:tabLst>
                <a:tab pos="419100" algn="l"/>
              </a:tabLst>
            </a:pPr>
            <a:r>
              <a:rPr lang="en-US" altLang="zh-CN" sz="1598" dirty="0" smtClean="0">
                <a:solidFill>
                  <a:srgbClr val="000000"/>
                </a:solidFill>
                <a:latin typeface="Segoe UI" pitchFamily="18" charset="0"/>
                <a:cs typeface="Segoe UI" pitchFamily="18" charset="0"/>
              </a:rPr>
              <a:t>體製造為主。</a:t>
            </a:r>
          </a:p>
        </p:txBody>
      </p:sp>
      <p:sp>
        <p:nvSpPr>
          <p:cNvPr id="7" name="TextBox 1"/>
          <p:cNvSpPr txBox="1"/>
          <p:nvPr/>
        </p:nvSpPr>
        <p:spPr>
          <a:xfrm>
            <a:off x="622300" y="2794000"/>
            <a:ext cx="8001000" cy="1358900"/>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雲端運算產業鏈主要分為硬體設備、資料中心、雲端運算服務及資訊安全。台灣雲端</a:t>
            </a:r>
          </a:p>
          <a:p>
            <a:pPr>
              <a:lnSpc>
                <a:spcPts val="2300"/>
              </a:lnSpc>
              <a:tabLst>
                <a:tab pos="419100" algn="l"/>
              </a:tabLst>
            </a:pPr>
            <a:r>
              <a:rPr lang="en-US" altLang="zh-CN" sz="1596" dirty="0" smtClean="0">
                <a:solidFill>
                  <a:srgbClr val="000000"/>
                </a:solidFill>
                <a:latin typeface="Segoe UI" pitchFamily="18" charset="0"/>
                <a:cs typeface="Segoe UI" pitchFamily="18" charset="0"/>
              </a:rPr>
              <a:t>運算廠商集中於資料中心伺服器、儲存、網通、電源系統等硬體製造，以</a:t>
            </a:r>
            <a:r>
              <a:rPr lang="en-US" altLang="zh-CN" sz="1596" dirty="0" smtClean="0">
                <a:solidFill>
                  <a:srgbClr val="000000"/>
                </a:solidFill>
                <a:latin typeface="Times New Roman" pitchFamily="18" charset="0"/>
                <a:cs typeface="Times New Roman" pitchFamily="18" charset="0"/>
              </a:rPr>
              <a:t>OEM</a:t>
            </a:r>
            <a:r>
              <a:rPr lang="en-US" altLang="zh-CN" sz="1596" dirty="0" smtClean="0">
                <a:solidFill>
                  <a:srgbClr val="000000"/>
                </a:solidFill>
                <a:latin typeface="Segoe UI" pitchFamily="18" charset="0"/>
                <a:cs typeface="Segoe UI" pitchFamily="18" charset="0"/>
              </a:rPr>
              <a:t>、</a:t>
            </a:r>
            <a:r>
              <a:rPr lang="en-US" altLang="zh-CN" sz="1596" dirty="0" smtClean="0">
                <a:solidFill>
                  <a:srgbClr val="000000"/>
                </a:solidFill>
                <a:latin typeface="Times New Roman" pitchFamily="18" charset="0"/>
                <a:cs typeface="Times New Roman" pitchFamily="18" charset="0"/>
              </a:rPr>
              <a:t>ODM</a:t>
            </a:r>
            <a:r>
              <a:rPr lang="en-US" altLang="zh-CN" sz="1596" dirty="0" smtClean="0">
                <a:solidFill>
                  <a:srgbClr val="000000"/>
                </a:solidFill>
                <a:latin typeface="Segoe UI" pitchFamily="18" charset="0"/>
                <a:cs typeface="Segoe UI" pitchFamily="18" charset="0"/>
              </a:rPr>
              <a:t>為</a:t>
            </a:r>
          </a:p>
          <a:p>
            <a:pPr>
              <a:lnSpc>
                <a:spcPts val="2000"/>
              </a:lnSpc>
              <a:tabLst>
                <a:tab pos="419100" algn="l"/>
              </a:tabLst>
            </a:pPr>
            <a:r>
              <a:rPr lang="en-US" altLang="zh-CN" sz="1596" dirty="0" smtClean="0">
                <a:solidFill>
                  <a:srgbClr val="000000"/>
                </a:solidFill>
                <a:latin typeface="Segoe UI" pitchFamily="18" charset="0"/>
                <a:cs typeface="Segoe UI" pitchFamily="18" charset="0"/>
              </a:rPr>
              <a:t>主，但近年雲端服務廠商自訂資料中心硬體規格趨勢帶動下，台灣部份廠商逐漸拓展白牌</a:t>
            </a:r>
          </a:p>
          <a:p>
            <a:pPr>
              <a:lnSpc>
                <a:spcPts val="2300"/>
              </a:lnSpc>
              <a:tabLst>
                <a:tab pos="419100" algn="l"/>
              </a:tabLst>
            </a:pPr>
            <a:r>
              <a:rPr lang="en-US" altLang="zh-CN" sz="1598" dirty="0" smtClean="0">
                <a:solidFill>
                  <a:srgbClr val="000000"/>
                </a:solidFill>
                <a:latin typeface="Segoe UI" pitchFamily="18" charset="0"/>
                <a:cs typeface="Segoe UI" pitchFamily="18" charset="0"/>
              </a:rPr>
              <a:t>資料中心商機。台灣系統整合管理</a:t>
            </a:r>
            <a:r>
              <a:rPr lang="en-US" altLang="zh-CN" sz="1598" dirty="0" smtClean="0">
                <a:solidFill>
                  <a:srgbClr val="000000"/>
                </a:solidFill>
                <a:latin typeface="Times New Roman" pitchFamily="18" charset="0"/>
                <a:cs typeface="Times New Roman" pitchFamily="18" charset="0"/>
              </a:rPr>
              <a:t>(SI)</a:t>
            </a:r>
            <a:r>
              <a:rPr lang="en-US" altLang="zh-CN" sz="1598" dirty="0" smtClean="0">
                <a:solidFill>
                  <a:srgbClr val="000000"/>
                </a:solidFill>
                <a:latin typeface="Segoe UI" pitchFamily="18" charset="0"/>
                <a:cs typeface="Segoe UI" pitchFamily="18" charset="0"/>
              </a:rPr>
              <a:t>業者多數則專精於特定產業，有規模偏小及缺乏跨</a:t>
            </a:r>
          </a:p>
          <a:p>
            <a:pPr>
              <a:lnSpc>
                <a:spcPts val="2000"/>
              </a:lnSpc>
              <a:tabLst>
                <a:tab pos="419100" algn="l"/>
              </a:tabLst>
            </a:pPr>
            <a:r>
              <a:rPr lang="en-US" altLang="zh-CN" sz="1596" dirty="0" smtClean="0">
                <a:solidFill>
                  <a:srgbClr val="000000"/>
                </a:solidFill>
                <a:latin typeface="Segoe UI" pitchFamily="18" charset="0"/>
                <a:cs typeface="Segoe UI" pitchFamily="18" charset="0"/>
              </a:rPr>
              <a:t>領域整合的問題。</a:t>
            </a:r>
          </a:p>
        </p:txBody>
      </p:sp>
      <p:sp>
        <p:nvSpPr>
          <p:cNvPr id="8" name="TextBox 1"/>
          <p:cNvSpPr txBox="1"/>
          <p:nvPr/>
        </p:nvSpPr>
        <p:spPr>
          <a:xfrm>
            <a:off x="622300" y="4343400"/>
            <a:ext cx="8001000" cy="1346200"/>
          </a:xfrm>
          <a:prstGeom prst="rect">
            <a:avLst/>
          </a:prstGeom>
          <a:noFill/>
        </p:spPr>
        <p:txBody>
          <a:bodyPr wrap="none" lIns="0" tIns="0" rIns="0" rtlCol="0">
            <a:spAutoFit/>
          </a:bodyPr>
          <a:lstStyle/>
          <a:p>
            <a:pPr>
              <a:lnSpc>
                <a:spcPts val="20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雲端運算服務上，國內以電信營運商與軟體商投入較多，如中華電信積極投入</a:t>
            </a:r>
            <a:r>
              <a:rPr lang="en-US" altLang="zh-CN" sz="1596" dirty="0" smtClean="0">
                <a:solidFill>
                  <a:srgbClr val="000000"/>
                </a:solidFill>
                <a:latin typeface="Times New Roman" pitchFamily="18" charset="0"/>
                <a:cs typeface="Times New Roman" pitchFamily="18" charset="0"/>
              </a:rPr>
              <a:t>IaaS</a:t>
            </a:r>
            <a:r>
              <a:rPr lang="en-US" altLang="zh-CN" sz="1596" dirty="0" smtClean="0">
                <a:solidFill>
                  <a:srgbClr val="000000"/>
                </a:solidFill>
                <a:latin typeface="Segoe UI" pitchFamily="18" charset="0"/>
                <a:cs typeface="Segoe UI" pitchFamily="18" charset="0"/>
              </a:rPr>
              <a:t>服</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務，並規劃後續推出</a:t>
            </a:r>
            <a:r>
              <a:rPr lang="en-US" altLang="zh-CN" sz="1596" dirty="0" smtClean="0">
                <a:solidFill>
                  <a:srgbClr val="000000"/>
                </a:solidFill>
                <a:latin typeface="Times New Roman" pitchFamily="18" charset="0"/>
                <a:cs typeface="Times New Roman" pitchFamily="18" charset="0"/>
              </a:rPr>
              <a:t>PaaS</a:t>
            </a:r>
            <a:r>
              <a:rPr lang="en-US" altLang="zh-CN" sz="1596" dirty="0" smtClean="0">
                <a:solidFill>
                  <a:srgbClr val="000000"/>
                </a:solidFill>
                <a:latin typeface="Segoe UI" pitchFamily="18" charset="0"/>
                <a:cs typeface="Segoe UI" pitchFamily="18" charset="0"/>
              </a:rPr>
              <a:t>服務。國內廠商投入雲端服務時間尚短，在服務穩定性與管理</a:t>
            </a:r>
          </a:p>
          <a:p>
            <a:pPr>
              <a:lnSpc>
                <a:spcPts val="2200"/>
              </a:lnSpc>
              <a:tabLst>
                <a:tab pos="419100" algn="l"/>
              </a:tabLst>
            </a:pPr>
            <a:r>
              <a:rPr lang="en-US" altLang="zh-CN" sz="1596" dirty="0" smtClean="0">
                <a:solidFill>
                  <a:srgbClr val="000000"/>
                </a:solidFill>
                <a:latin typeface="Segoe UI" pitchFamily="18" charset="0"/>
                <a:cs typeface="Segoe UI" pitchFamily="18" charset="0"/>
              </a:rPr>
              <a:t>能力上，須透過時間的累積來提升能量。</a:t>
            </a:r>
            <a:r>
              <a:rPr lang="en-US" altLang="zh-CN" sz="1596" dirty="0" smtClean="0">
                <a:solidFill>
                  <a:srgbClr val="000000"/>
                </a:solidFill>
                <a:latin typeface="Times New Roman" pitchFamily="18" charset="0"/>
                <a:cs typeface="Times New Roman" pitchFamily="18" charset="0"/>
              </a:rPr>
              <a:t>SaaS</a:t>
            </a:r>
            <a:r>
              <a:rPr lang="en-US" altLang="zh-CN" sz="1596" dirty="0" smtClean="0">
                <a:solidFill>
                  <a:srgbClr val="000000"/>
                </a:solidFill>
                <a:latin typeface="Segoe UI" pitchFamily="18" charset="0"/>
                <a:cs typeface="Segoe UI" pitchFamily="18" charset="0"/>
              </a:rPr>
              <a:t>服務國內有軟體與資服廠商開始從消費型</a:t>
            </a:r>
          </a:p>
          <a:p>
            <a:pPr>
              <a:lnSpc>
                <a:spcPts val="2000"/>
              </a:lnSpc>
              <a:tabLst>
                <a:tab pos="419100" algn="l"/>
              </a:tabLst>
            </a:pPr>
            <a:r>
              <a:rPr lang="en-US" altLang="zh-CN" sz="1596" dirty="0" smtClean="0">
                <a:solidFill>
                  <a:srgbClr val="000000"/>
                </a:solidFill>
                <a:latin typeface="Segoe UI" pitchFamily="18" charset="0"/>
                <a:cs typeface="Segoe UI" pitchFamily="18" charset="0"/>
              </a:rPr>
              <a:t>雲端服務切入，透過小型服務的建構累積服務能量。但整體而言，台灣雲端服務目前仍處</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於服務萌芽階段，尚無能力與國際雲端服務廠商競爭。</a:t>
            </a:r>
          </a:p>
        </p:txBody>
      </p:sp>
      <p:sp>
        <p:nvSpPr>
          <p:cNvPr id="9" name="TextBox 1"/>
          <p:cNvSpPr txBox="1"/>
          <p:nvPr/>
        </p:nvSpPr>
        <p:spPr>
          <a:xfrm>
            <a:off x="622300" y="5867400"/>
            <a:ext cx="8001000" cy="787400"/>
          </a:xfrm>
          <a:prstGeom prst="rect">
            <a:avLst/>
          </a:prstGeom>
          <a:noFill/>
        </p:spPr>
        <p:txBody>
          <a:bodyPr wrap="none" lIns="0" tIns="0" rIns="0" rtlCol="0">
            <a:spAutoFit/>
          </a:bodyPr>
          <a:lstStyle/>
          <a:p>
            <a:pPr>
              <a:lnSpc>
                <a:spcPts val="1800"/>
              </a:lnSpc>
              <a:tabLst>
                <a:tab pos="419100" algn="l"/>
              </a:tabLst>
            </a:pPr>
            <a:r>
              <a:rPr lang="en-US" altLang="zh-CN" dirty="0" smtClean="0"/>
              <a:t>	</a:t>
            </a:r>
            <a:r>
              <a:rPr lang="en-US" altLang="zh-CN" sz="1596" dirty="0" smtClean="0">
                <a:solidFill>
                  <a:srgbClr val="000000"/>
                </a:solidFill>
                <a:latin typeface="Segoe UI" pitchFamily="18" charset="0"/>
                <a:cs typeface="Segoe UI" pitchFamily="18" charset="0"/>
              </a:rPr>
              <a:t>未來仍需加強上游硬體設備與系統整合能力，積極開發系統管理軟體，發展資料中心</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之整合軟硬體解決方案。另外，創新雲端應用服務在企業應用著墨仍少，但企業應用市場</a:t>
            </a:r>
          </a:p>
          <a:p>
            <a:pPr>
              <a:lnSpc>
                <a:spcPts val="2100"/>
              </a:lnSpc>
              <a:tabLst>
                <a:tab pos="419100" algn="l"/>
              </a:tabLst>
            </a:pPr>
            <a:r>
              <a:rPr lang="en-US" altLang="zh-CN" sz="1596" dirty="0" smtClean="0">
                <a:solidFill>
                  <a:srgbClr val="000000"/>
                </a:solidFill>
                <a:latin typeface="Segoe UI" pitchFamily="18" charset="0"/>
                <a:cs typeface="Segoe UI" pitchFamily="18" charset="0"/>
              </a:rPr>
              <a:t>是未來主要市場，如何透過利基市場投入是未來重要課題。</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Open-Ended Questions and Problems</a:t>
            </a:r>
            <a:br>
              <a:rPr lang="en-US" altLang="zh-TW" dirty="0" smtClean="0"/>
            </a:br>
            <a:r>
              <a:rPr lang="en-US" altLang="zh-TW" dirty="0" smtClean="0"/>
              <a:t>(examples)</a:t>
            </a:r>
            <a:endParaRPr lang="zh-TW" altLang="en-US" dirty="0"/>
          </a:p>
        </p:txBody>
      </p:sp>
      <p:sp>
        <p:nvSpPr>
          <p:cNvPr id="3" name="內容版面配置區 2"/>
          <p:cNvSpPr>
            <a:spLocks noGrp="1"/>
          </p:cNvSpPr>
          <p:nvPr>
            <p:ph idx="1"/>
          </p:nvPr>
        </p:nvSpPr>
        <p:spPr/>
        <p:txBody>
          <a:bodyPr/>
          <a:lstStyle/>
          <a:p>
            <a:r>
              <a:rPr lang="en-US" altLang="zh-TW" dirty="0" smtClean="0"/>
              <a:t>How value chain of global electronic industry was disrupted since early 1980 when Taiwan became the major supplier in the world?</a:t>
            </a:r>
          </a:p>
          <a:p>
            <a:r>
              <a:rPr lang="en-US" altLang="zh-TW" dirty="0" smtClean="0"/>
              <a:t>Should Taiwan stay with manufacturing centric learning curve or change to service or brand product centric learning curve?  </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116632"/>
            <a:ext cx="8352927" cy="62646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11560" y="620688"/>
            <a:ext cx="8064896" cy="561662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Reviews</a:t>
            </a:r>
            <a:endParaRPr lang="zh-TW" altLang="en-US" dirty="0"/>
          </a:p>
        </p:txBody>
      </p:sp>
      <p:sp>
        <p:nvSpPr>
          <p:cNvPr id="3" name="內容版面配置區 2"/>
          <p:cNvSpPr>
            <a:spLocks noGrp="1"/>
          </p:cNvSpPr>
          <p:nvPr>
            <p:ph idx="1"/>
          </p:nvPr>
        </p:nvSpPr>
        <p:spPr/>
        <p:txBody>
          <a:bodyPr>
            <a:normAutofit fontScale="55000" lnSpcReduction="20000"/>
          </a:bodyPr>
          <a:lstStyle/>
          <a:p>
            <a:r>
              <a:rPr lang="en-US" altLang="zh-TW" dirty="0" smtClean="0">
                <a:hlinkClick r:id="rId2"/>
              </a:rPr>
              <a:t>http://www.digitimes.com/news/a20110829PR201.html?chid=1</a:t>
            </a:r>
            <a:endParaRPr lang="en-US" altLang="zh-TW" dirty="0" smtClean="0"/>
          </a:p>
          <a:p>
            <a:r>
              <a:rPr lang="en-US" altLang="zh-TW" dirty="0" smtClean="0">
                <a:hlinkClick r:id="rId3"/>
              </a:rPr>
              <a:t>https://dspace.mit.edu/bitstream/handle/1721.1/16598/JP-WP-02-02-52147885.pdf?sequence=1</a:t>
            </a:r>
            <a:endParaRPr lang="en-US" altLang="zh-TW" dirty="0" smtClean="0"/>
          </a:p>
          <a:p>
            <a:r>
              <a:rPr lang="en-US" altLang="zh-TW" dirty="0" smtClean="0">
                <a:hlinkClick r:id="rId4"/>
              </a:rPr>
              <a:t>http://www.ebusinessforum.gr/old/content/downloads/Taiwan.pdf</a:t>
            </a:r>
            <a:endParaRPr lang="en-US" altLang="zh-TW" dirty="0" smtClean="0"/>
          </a:p>
          <a:p>
            <a:r>
              <a:rPr lang="en-US" altLang="zh-TW" dirty="0" smtClean="0">
                <a:hlinkClick r:id="rId5"/>
              </a:rPr>
              <a:t>http://www.nber.org/chapters/c8082.pdf</a:t>
            </a:r>
            <a:endParaRPr lang="en-US" altLang="zh-TW" dirty="0" smtClean="0"/>
          </a:p>
          <a:p>
            <a:r>
              <a:rPr lang="en-US" altLang="zh-TW" dirty="0" smtClean="0">
                <a:hlinkClick r:id="rId6"/>
              </a:rPr>
              <a:t>http://www.econ.yale.edu/~granis/papers/Taiwans-success.pdf</a:t>
            </a:r>
            <a:endParaRPr lang="en-US" altLang="zh-TW" dirty="0" smtClean="0"/>
          </a:p>
          <a:p>
            <a:r>
              <a:rPr lang="en-US" altLang="zh-TW" dirty="0" smtClean="0">
                <a:hlinkClick r:id="rId7"/>
              </a:rPr>
              <a:t>http://librairie.immateriel.fr/fr/read_book/9789461861979/978-94-6186-197-9-TXT-6</a:t>
            </a:r>
            <a:endParaRPr lang="en-US" altLang="zh-TW" dirty="0" smtClean="0"/>
          </a:p>
          <a:p>
            <a:r>
              <a:rPr lang="en-US" altLang="zh-TW" dirty="0" smtClean="0"/>
              <a:t>https://www.princeton.edu/rpds/papers/pdfs/vere_education_technology_wage.pdf</a:t>
            </a:r>
          </a:p>
          <a:p>
            <a:r>
              <a:rPr lang="en-US" altLang="zh-TW" dirty="0" smtClean="0">
                <a:hlinkClick r:id="rId8"/>
              </a:rPr>
              <a:t>http://prezi.com/nup7qfn_5cnu/taiwan/?hid=5</a:t>
            </a:r>
          </a:p>
          <a:p>
            <a:r>
              <a:rPr lang="en-US" altLang="zh-TW" dirty="0" smtClean="0">
                <a:hlinkClick r:id="rId8"/>
              </a:rPr>
              <a:t>http://prezi.com/vhgloxshvcsc/taiwan/?hid=3</a:t>
            </a:r>
          </a:p>
          <a:p>
            <a:r>
              <a:rPr lang="en-US" altLang="zh-TW" dirty="0" smtClean="0">
                <a:hlinkClick r:id="rId8"/>
              </a:rPr>
              <a:t>http://prezi.com/kevntzypz4rf/taiwans-economic-and-education-connection/?hid=0</a:t>
            </a:r>
            <a:endParaRPr lang="en-US" altLang="zh-TW" dirty="0" smtClean="0"/>
          </a:p>
          <a:p>
            <a:r>
              <a:rPr lang="en-US" altLang="zh-TW" dirty="0" smtClean="0">
                <a:hlinkClick r:id="rId9"/>
              </a:rPr>
              <a:t>http://www.ukessays.com/essays/information-technology/looking-at-taiwans-electronics-industry-information-technology-essay.php</a:t>
            </a:r>
            <a:endParaRPr lang="en-US" altLang="zh-TW" dirty="0" smtClean="0"/>
          </a:p>
          <a:p>
            <a:endParaRPr lang="zh-TW" altLang="en-US" dirty="0"/>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6173</TotalTime>
  <Words>3437</Words>
  <Application>Microsoft Office PowerPoint</Application>
  <PresentationFormat>On-screen Show (4:3)</PresentationFormat>
  <Paragraphs>1569</Paragraphs>
  <Slides>67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宋体</vt:lpstr>
      <vt:lpstr>Univers Condensed</vt:lpstr>
      <vt:lpstr>華康楷書體W5</vt:lpstr>
      <vt:lpstr>新細明體</vt:lpstr>
      <vt:lpstr>標楷體</vt:lpstr>
      <vt:lpstr>Arial</vt:lpstr>
      <vt:lpstr>Calibri</vt:lpstr>
      <vt:lpstr>Segoe UI</vt:lpstr>
      <vt:lpstr>Times New Roman</vt:lpstr>
      <vt:lpstr>Wingdings</vt:lpstr>
      <vt:lpstr>Office 佈景主題</vt:lpstr>
      <vt:lpstr>Taiwan’s ICT Establishment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Reviews</vt:lpstr>
      <vt:lpstr>Insight of Taiwan ICT Business</vt:lpstr>
      <vt:lpstr>PowerPoint Presentation</vt:lpstr>
      <vt:lpstr>Role Players of ICT Evolution in Taiwan</vt:lpstr>
      <vt:lpstr>Government Policy</vt:lpstr>
      <vt:lpstr>Infrastructure</vt:lpstr>
      <vt:lpstr>Starting with Stories!</vt:lpstr>
      <vt:lpstr>Stories…. To be told</vt:lpstr>
      <vt:lpstr>Taiwan ICT Business Model and  Successful Factors</vt:lpstr>
      <vt:lpstr>The High-Tech Ecosystem </vt:lpstr>
      <vt:lpstr>Technical Standards for PCs </vt:lpstr>
      <vt:lpstr>Why DRAM/LCD industries are not so sustainable in Taiwan!</vt:lpstr>
      <vt:lpstr>DRAM/LCD Crystal Cycle (Dizziness?)</vt:lpstr>
      <vt:lpstr>DRAM Business Model Review</vt:lpstr>
      <vt:lpstr>DRAM/Pig Market Analogy</vt:lpstr>
      <vt:lpstr>DRAM Industry Un-Success Factors</vt:lpstr>
      <vt:lpstr>LCD Un-Success Factors</vt:lpstr>
      <vt:lpstr>CMOS Semiconductor Foundry Business Story</vt:lpstr>
      <vt:lpstr>PowerPoint Presentation</vt:lpstr>
      <vt:lpstr>PowerPoint Presentation</vt:lpstr>
      <vt:lpstr>Success Factors</vt:lpstr>
      <vt:lpstr>UPs an DOWNs: Taiwan Branding</vt:lpstr>
      <vt:lpstr>What is a brand?</vt:lpstr>
      <vt:lpstr>How do you build a brand?</vt:lpstr>
      <vt:lpstr>微笑曲線的迷惑: Old-timer thinking Why this is not so sustainable in PC business</vt:lpstr>
      <vt:lpstr>TAIC-SIMO Business Model</vt:lpstr>
      <vt:lpstr>PowerPoint Presentation</vt:lpstr>
      <vt:lpstr>Stories</vt:lpstr>
      <vt:lpstr>Update</vt:lpstr>
      <vt:lpstr>MIT(Made-in-Taiwan) Inside:  Value Chain of Eight Industry Map : Dis-integrated Ecosystem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Open-Ended Questions and Problems (examples)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台灣高科技企業整體現狀及卓越要素 Taiwan Hi-Tech Industry Development and its Competitive Advantage</dc:title>
  <dc:creator>superuser</dc:creator>
  <cp:lastModifiedBy>superuser</cp:lastModifiedBy>
  <cp:revision>489</cp:revision>
  <dcterms:created xsi:type="dcterms:W3CDTF">2014-04-19T01:27:51Z</dcterms:created>
  <dcterms:modified xsi:type="dcterms:W3CDTF">2015-09-08T06:21:17Z</dcterms:modified>
</cp:coreProperties>
</file>