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7"/>
  </p:notesMasterIdLst>
  <p:sldIdLst>
    <p:sldId id="619" r:id="rId2"/>
    <p:sldId id="621" r:id="rId3"/>
    <p:sldId id="622" r:id="rId4"/>
    <p:sldId id="623" r:id="rId5"/>
    <p:sldId id="624" r:id="rId6"/>
  </p:sldIdLst>
  <p:sldSz cx="9144000" cy="6858000" type="screen4x3"/>
  <p:notesSz cx="6858000" cy="9144000"/>
  <p:custShowLst>
    <p:custShow name="自訂放映1" id="0">
      <p:sldLst/>
    </p:custShow>
  </p:custShowLst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3CD7"/>
    <a:srgbClr val="FF9900"/>
    <a:srgbClr val="F81D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78"/>
    <p:restoredTop sz="99511" autoAdjust="0"/>
  </p:normalViewPr>
  <p:slideViewPr>
    <p:cSldViewPr>
      <p:cViewPr>
        <p:scale>
          <a:sx n="189" d="100"/>
          <a:sy n="189" d="100"/>
        </p:scale>
        <p:origin x="-384" y="-8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54006" cy="54006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63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8F9B2C2C-32E8-476A-85CB-F9D50B0EFFA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747711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48F2F-FBA4-488B-B57C-38DE3688855E}" type="datetimeFigureOut">
              <a:rPr lang="zh-TW" altLang="en-US" smtClean="0"/>
              <a:pPr/>
              <a:t>2018/9/27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3679B-1706-4C2F-8442-C9A4E94B261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48F2F-FBA4-488B-B57C-38DE3688855E}" type="datetimeFigureOut">
              <a:rPr lang="zh-TW" altLang="en-US" smtClean="0"/>
              <a:pPr/>
              <a:t>2018/9/27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3679B-1706-4C2F-8442-C9A4E94B261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48F2F-FBA4-488B-B57C-38DE3688855E}" type="datetimeFigureOut">
              <a:rPr lang="zh-TW" altLang="en-US" smtClean="0"/>
              <a:pPr/>
              <a:t>2018/9/27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3679B-1706-4C2F-8442-C9A4E94B261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48F2F-FBA4-488B-B57C-38DE3688855E}" type="datetimeFigureOut">
              <a:rPr lang="zh-TW" altLang="en-US" smtClean="0"/>
              <a:pPr/>
              <a:t>2018/9/27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3679B-1706-4C2F-8442-C9A4E94B261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48F2F-FBA4-488B-B57C-38DE3688855E}" type="datetimeFigureOut">
              <a:rPr lang="zh-TW" altLang="en-US" smtClean="0"/>
              <a:pPr/>
              <a:t>2018/9/27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3679B-1706-4C2F-8442-C9A4E94B261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48F2F-FBA4-488B-B57C-38DE3688855E}" type="datetimeFigureOut">
              <a:rPr lang="zh-TW" altLang="en-US" smtClean="0"/>
              <a:pPr/>
              <a:t>2018/9/27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3679B-1706-4C2F-8442-C9A4E94B261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48F2F-FBA4-488B-B57C-38DE3688855E}" type="datetimeFigureOut">
              <a:rPr lang="zh-TW" altLang="en-US" smtClean="0"/>
              <a:pPr/>
              <a:t>2018/9/27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3679B-1706-4C2F-8442-C9A4E94B261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48F2F-FBA4-488B-B57C-38DE3688855E}" type="datetimeFigureOut">
              <a:rPr lang="zh-TW" altLang="en-US" smtClean="0"/>
              <a:pPr/>
              <a:t>2018/9/27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3679B-1706-4C2F-8442-C9A4E94B261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48F2F-FBA4-488B-B57C-38DE3688855E}" type="datetimeFigureOut">
              <a:rPr lang="zh-TW" altLang="en-US" smtClean="0"/>
              <a:pPr/>
              <a:t>2018/9/27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3679B-1706-4C2F-8442-C9A4E94B261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48F2F-FBA4-488B-B57C-38DE3688855E}" type="datetimeFigureOut">
              <a:rPr lang="zh-TW" altLang="en-US" smtClean="0"/>
              <a:pPr/>
              <a:t>2018/9/27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3679B-1706-4C2F-8442-C9A4E94B261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48F2F-FBA4-488B-B57C-38DE3688855E}" type="datetimeFigureOut">
              <a:rPr lang="zh-TW" altLang="en-US" smtClean="0"/>
              <a:pPr/>
              <a:t>2018/9/27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3679B-1706-4C2F-8442-C9A4E94B261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448F2F-FBA4-488B-B57C-38DE3688855E}" type="datetimeFigureOut">
              <a:rPr lang="zh-TW" altLang="en-US" smtClean="0"/>
              <a:pPr/>
              <a:t>2018/9/27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C3679B-1706-4C2F-8442-C9A4E94B261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thereum.org/" TargetMode="External"/><Relationship Id="rId4" Type="http://schemas.openxmlformats.org/officeDocument/2006/relationships/hyperlink" Target="http://www.coinscrum.com/wp-content/uploads/2016/06/EthereumForBeginners.pdf" TargetMode="External"/><Relationship Id="rId5" Type="http://schemas.openxmlformats.org/officeDocument/2006/relationships/hyperlink" Target="https://www.buybitcoinworldwide.com/mining/" TargetMode="External"/><Relationship Id="rId6" Type="http://schemas.openxmlformats.org/officeDocument/2006/relationships/hyperlink" Target="https://www.investopedia.com/news/top-bitcoin-mining-pools/" TargetMode="External"/><Relationship Id="rId7" Type="http://schemas.openxmlformats.org/officeDocument/2006/relationships/hyperlink" Target="https://en.bitcoin.it/wiki/Weaknesses" TargetMode="External"/><Relationship Id="rId8" Type="http://schemas.openxmlformats.org/officeDocument/2006/relationships/hyperlink" Target="https://faculty.chicagobooth.edu/eric.budish/research/Slides-Economic-Limits-Bitcoin-Blockchain.pdf" TargetMode="External"/><Relationship Id="rId9" Type="http://schemas.openxmlformats.org/officeDocument/2006/relationships/hyperlink" Target="http://faculty.chicagobooth.edu/eric.budish/research/Economic-Limits-Bitcoin-Blockchain.pdf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2.deloitte.com/insights/us/en/industry/financial-services/evolution-of-blockchain-github-platform.htm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globalcoinreport.com/ripples-xrp-above-50-usd-with-10-percent-swift-business/" TargetMode="External"/><Relationship Id="rId4" Type="http://schemas.openxmlformats.org/officeDocument/2006/relationships/hyperlink" Target="https://cdn.vechain.com/vechain_ico_ideas_of_development_en.pdf" TargetMode="External"/><Relationship Id="rId5" Type="http://schemas.openxmlformats.org/officeDocument/2006/relationships/hyperlink" Target="https://cdn.vechain.com/vechainthor_development_plan_and_whitepaper_en_v1.0.pdf" TargetMode="External"/><Relationship Id="rId6" Type="http://schemas.openxmlformats.org/officeDocument/2006/relationships/hyperlink" Target="https://cdn.vechain.com/vechain_national_government_partnership_guian_release.pdf" TargetMode="External"/><Relationship Id="rId7" Type="http://schemas.openxmlformats.org/officeDocument/2006/relationships/hyperlink" Target="https://www.asiacryptotoday.com/vechain-mainnet-launch/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ripple.com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forbes.com/sites/yoavvilner/2018/06/27/5-blockchain-product-use-cases-to-follow-this-year/#2c3dc0001b60" TargetMode="External"/><Relationship Id="rId3" Type="http://schemas.openxmlformats.org/officeDocument/2006/relationships/hyperlink" Target="http://danieleewww.yolasite.com/2018-mgb070.php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624" y="80628"/>
            <a:ext cx="8229600" cy="540060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>Assignment for next week (10/4)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9532" y="998730"/>
            <a:ext cx="8229600" cy="4525963"/>
          </a:xfrm>
        </p:spPr>
        <p:txBody>
          <a:bodyPr>
            <a:noAutofit/>
          </a:bodyPr>
          <a:lstStyle/>
          <a:p>
            <a:r>
              <a:rPr lang="en-US" altLang="zh-TW" sz="1800" dirty="0" smtClean="0">
                <a:sym typeface="Wingdings" panose="05000000000000000000" pitchFamily="2" charset="2"/>
              </a:rPr>
              <a:t>Topics to address:</a:t>
            </a:r>
          </a:p>
          <a:p>
            <a:pPr lvl="1"/>
            <a:r>
              <a:rPr lang="en-US" altLang="zh-TW" sz="1400" dirty="0" smtClean="0">
                <a:sym typeface="Wingdings" panose="05000000000000000000" pitchFamily="2" charset="2"/>
              </a:rPr>
              <a:t>A. Why </a:t>
            </a:r>
            <a:r>
              <a:rPr lang="en-US" altLang="zh-TW" sz="1400" dirty="0">
                <a:sym typeface="Wingdings" panose="05000000000000000000" pitchFamily="2" charset="2"/>
              </a:rPr>
              <a:t>over 90% of </a:t>
            </a:r>
            <a:r>
              <a:rPr lang="en-US" altLang="zh-TW" sz="1400" dirty="0" err="1">
                <a:sym typeface="Wingdings" panose="05000000000000000000" pitchFamily="2" charset="2"/>
              </a:rPr>
              <a:t>blockchain</a:t>
            </a:r>
            <a:r>
              <a:rPr lang="en-US" altLang="zh-TW" sz="1400" dirty="0">
                <a:sym typeface="Wingdings" panose="05000000000000000000" pitchFamily="2" charset="2"/>
              </a:rPr>
              <a:t> projects established in the last two years are dead</a:t>
            </a:r>
            <a:r>
              <a:rPr lang="en-US" altLang="zh-TW" sz="1400" dirty="0" smtClean="0">
                <a:sym typeface="Wingdings" panose="05000000000000000000" pitchFamily="2" charset="2"/>
              </a:rPr>
              <a:t>?</a:t>
            </a:r>
          </a:p>
          <a:p>
            <a:pPr lvl="2"/>
            <a:r>
              <a:rPr lang="en-US" altLang="zh-TW" sz="1000" dirty="0">
                <a:sym typeface="Wingdings" panose="05000000000000000000" pitchFamily="2" charset="2"/>
                <a:hlinkClick r:id="rId2"/>
              </a:rPr>
              <a:t>https://www2.deloitte.com/insights/us/en/industry/financial-services/evolution-of-blockchain-github-platform.html</a:t>
            </a:r>
            <a:endParaRPr lang="en-US" altLang="zh-TW" sz="1000" dirty="0">
              <a:sym typeface="Wingdings" panose="05000000000000000000" pitchFamily="2" charset="2"/>
            </a:endParaRPr>
          </a:p>
          <a:p>
            <a:pPr lvl="2"/>
            <a:r>
              <a:rPr lang="en-US" altLang="zh-TW" sz="1000" dirty="0">
                <a:sym typeface="Wingdings" panose="05000000000000000000" pitchFamily="2" charset="2"/>
              </a:rPr>
              <a:t>https://</a:t>
            </a:r>
            <a:r>
              <a:rPr lang="en-US" altLang="zh-TW" sz="1000" dirty="0" err="1" smtClean="0">
                <a:sym typeface="Wingdings" panose="05000000000000000000" pitchFamily="2" charset="2"/>
              </a:rPr>
              <a:t>knowledge.insead.edu</a:t>
            </a:r>
            <a:r>
              <a:rPr lang="en-US" altLang="zh-TW" sz="1000" dirty="0" smtClean="0">
                <a:sym typeface="Wingdings" panose="05000000000000000000" pitchFamily="2" charset="2"/>
              </a:rPr>
              <a:t>/economics-finance/icos-and-financing-blockchain-projects-9341</a:t>
            </a:r>
          </a:p>
          <a:p>
            <a:pPr lvl="1"/>
            <a:r>
              <a:rPr lang="en-US" sz="1400" dirty="0" smtClean="0">
                <a:sym typeface="Wingdings" panose="05000000000000000000" pitchFamily="2" charset="2"/>
              </a:rPr>
              <a:t>B. “Using </a:t>
            </a:r>
            <a:r>
              <a:rPr lang="en-US" sz="1400" dirty="0" err="1" smtClean="0">
                <a:sym typeface="Wingdings" panose="05000000000000000000" pitchFamily="2" charset="2"/>
              </a:rPr>
              <a:t>blockchain</a:t>
            </a:r>
            <a:r>
              <a:rPr lang="en-US" sz="1400" dirty="0" smtClean="0">
                <a:sym typeface="Wingdings" panose="05000000000000000000" pitchFamily="2" charset="2"/>
              </a:rPr>
              <a:t> as a disruptor” which application and company is more likely to succeed</a:t>
            </a:r>
            <a:r>
              <a:rPr lang="en-US" sz="1400" dirty="0">
                <a:sym typeface="Wingdings" panose="05000000000000000000" pitchFamily="2" charset="2"/>
              </a:rPr>
              <a:t>? https://</a:t>
            </a:r>
            <a:r>
              <a:rPr lang="en-US" sz="1400" dirty="0" err="1">
                <a:sym typeface="Wingdings" panose="05000000000000000000" pitchFamily="2" charset="2"/>
              </a:rPr>
              <a:t>www.forbes.com</a:t>
            </a:r>
            <a:r>
              <a:rPr lang="en-US" sz="1400" dirty="0">
                <a:sym typeface="Wingdings" panose="05000000000000000000" pitchFamily="2" charset="2"/>
              </a:rPr>
              <a:t>/sites/</a:t>
            </a:r>
            <a:r>
              <a:rPr lang="en-US" sz="1400" dirty="0" err="1">
                <a:sym typeface="Wingdings" panose="05000000000000000000" pitchFamily="2" charset="2"/>
              </a:rPr>
              <a:t>andrewrossow</a:t>
            </a:r>
            <a:r>
              <a:rPr lang="en-US" sz="1400" dirty="0">
                <a:sym typeface="Wingdings" panose="05000000000000000000" pitchFamily="2" charset="2"/>
              </a:rPr>
              <a:t>/2018/07/10/top-10-new-blockchain-companies-to-watch-for-in-2018/#350d993f5600</a:t>
            </a:r>
          </a:p>
          <a:p>
            <a:pPr lvl="1"/>
            <a:r>
              <a:rPr lang="en-US" sz="1400" dirty="0" smtClean="0"/>
              <a:t>C. “Smart </a:t>
            </a:r>
            <a:r>
              <a:rPr lang="en-US" sz="1400" dirty="0"/>
              <a:t>contracts will eventually automate the mass personalization of value exchange</a:t>
            </a:r>
            <a:r>
              <a:rPr lang="en-US" sz="1400" dirty="0" smtClean="0"/>
              <a:t>,” But is </a:t>
            </a:r>
            <a:r>
              <a:rPr lang="en-US" sz="1400" dirty="0" err="1" smtClean="0"/>
              <a:t>blockchain’s</a:t>
            </a:r>
            <a:r>
              <a:rPr lang="en-US" sz="1400" dirty="0" smtClean="0"/>
              <a:t> smart contract ready for business worlds?</a:t>
            </a:r>
          </a:p>
          <a:p>
            <a:pPr lvl="1"/>
            <a:r>
              <a:rPr lang="en-US" sz="1400" dirty="0" smtClean="0"/>
              <a:t>D. What is </a:t>
            </a:r>
            <a:r>
              <a:rPr lang="en-US" sz="1400" dirty="0" err="1" smtClean="0"/>
              <a:t>Ethereum</a:t>
            </a:r>
            <a:r>
              <a:rPr lang="en-US" sz="1400" dirty="0" smtClean="0"/>
              <a:t>; as a “smart contract living in </a:t>
            </a:r>
            <a:r>
              <a:rPr lang="en-US" sz="1400" dirty="0" err="1" smtClean="0"/>
              <a:t>blockchain</a:t>
            </a:r>
            <a:r>
              <a:rPr lang="en-US" sz="1400" dirty="0" smtClean="0"/>
              <a:t>”, as a “world computer”</a:t>
            </a:r>
          </a:p>
          <a:p>
            <a:pPr lvl="2"/>
            <a:r>
              <a:rPr lang="en-US" sz="1000" dirty="0" smtClean="0">
                <a:hlinkClick r:id="rId3"/>
              </a:rPr>
              <a:t>https</a:t>
            </a:r>
            <a:r>
              <a:rPr lang="en-US" sz="1000" dirty="0">
                <a:hlinkClick r:id="rId3"/>
              </a:rPr>
              <a:t>://www.ethereum.org</a:t>
            </a:r>
            <a:r>
              <a:rPr lang="en-US" sz="1000" dirty="0" smtClean="0">
                <a:hlinkClick r:id="rId3"/>
              </a:rPr>
              <a:t>/</a:t>
            </a:r>
            <a:endParaRPr lang="en-US" sz="1000" dirty="0" smtClean="0"/>
          </a:p>
          <a:p>
            <a:pPr lvl="2"/>
            <a:r>
              <a:rPr lang="en-US" sz="1000" dirty="0">
                <a:hlinkClick r:id="rId4"/>
              </a:rPr>
              <a:t>http://</a:t>
            </a:r>
            <a:r>
              <a:rPr lang="en-US" sz="1000" dirty="0" smtClean="0">
                <a:hlinkClick r:id="rId4"/>
              </a:rPr>
              <a:t>www.coinscrum.com/wp-content/uploads/2016/06/EthereumForBeginners.pdf</a:t>
            </a:r>
            <a:endParaRPr lang="en-US" sz="1000" dirty="0"/>
          </a:p>
          <a:p>
            <a:pPr lvl="2"/>
            <a:r>
              <a:rPr lang="en-US" sz="1000" dirty="0" smtClean="0"/>
              <a:t>“</a:t>
            </a:r>
            <a:r>
              <a:rPr lang="en-US" sz="1000" dirty="0" err="1" smtClean="0"/>
              <a:t>dApps</a:t>
            </a:r>
            <a:r>
              <a:rPr lang="en-US" sz="1000" dirty="0" smtClean="0"/>
              <a:t> : </a:t>
            </a:r>
            <a:r>
              <a:rPr lang="en-US" sz="1000" dirty="0" err="1" smtClean="0"/>
              <a:t>Ethereum</a:t>
            </a:r>
            <a:r>
              <a:rPr lang="en-US" sz="1000" dirty="0" smtClean="0"/>
              <a:t> vs </a:t>
            </a:r>
            <a:r>
              <a:rPr lang="en-US" sz="1000" dirty="0" err="1" smtClean="0"/>
              <a:t>Qtum</a:t>
            </a:r>
            <a:r>
              <a:rPr lang="en-US" sz="1000" dirty="0" smtClean="0"/>
              <a:t>”</a:t>
            </a:r>
          </a:p>
          <a:p>
            <a:pPr lvl="2"/>
            <a:r>
              <a:rPr lang="en-US" sz="1000" dirty="0" smtClean="0"/>
              <a:t>What </a:t>
            </a:r>
            <a:r>
              <a:rPr lang="en-US" sz="1000" dirty="0" err="1" smtClean="0"/>
              <a:t>Ethereum</a:t>
            </a:r>
            <a:r>
              <a:rPr lang="en-US" sz="1000" dirty="0" smtClean="0"/>
              <a:t> differs from Bitcoin?</a:t>
            </a:r>
            <a:endParaRPr lang="en-US" sz="1400" dirty="0" smtClean="0"/>
          </a:p>
          <a:p>
            <a:pPr lvl="1"/>
            <a:r>
              <a:rPr lang="en-US" sz="1400" dirty="0" smtClean="0"/>
              <a:t>F. Is Bitcoin sustainable in the long run?</a:t>
            </a:r>
          </a:p>
          <a:p>
            <a:pPr lvl="2"/>
            <a:r>
              <a:rPr lang="en-US" sz="1000" dirty="0"/>
              <a:t>What is miner actually doing in Bitcoin </a:t>
            </a:r>
            <a:r>
              <a:rPr lang="en-US" sz="1000" dirty="0" err="1"/>
              <a:t>egosystem</a:t>
            </a:r>
            <a:r>
              <a:rPr lang="en-US" sz="1000" dirty="0" smtClean="0"/>
              <a:t>? </a:t>
            </a:r>
            <a:r>
              <a:rPr lang="en-US" sz="1000" dirty="0">
                <a:hlinkClick r:id="rId5"/>
              </a:rPr>
              <a:t>https://www.buybitcoinworldwide.com/mining</a:t>
            </a:r>
            <a:r>
              <a:rPr lang="en-US" sz="1000" dirty="0" smtClean="0">
                <a:hlinkClick r:id="rId5"/>
              </a:rPr>
              <a:t>/</a:t>
            </a:r>
            <a:r>
              <a:rPr lang="en-US" sz="1000" dirty="0"/>
              <a:t> </a:t>
            </a:r>
            <a:r>
              <a:rPr lang="en-US" sz="1000" dirty="0">
                <a:hlinkClick r:id="rId6"/>
              </a:rPr>
              <a:t>https://www.investopedia.com/news/top-bitcoin-mining-pools</a:t>
            </a:r>
            <a:r>
              <a:rPr lang="en-US" sz="1000" dirty="0" smtClean="0">
                <a:hlinkClick r:id="rId6"/>
              </a:rPr>
              <a:t>/</a:t>
            </a:r>
            <a:r>
              <a:rPr lang="en-US" sz="1000" dirty="0"/>
              <a:t> https://</a:t>
            </a:r>
            <a:r>
              <a:rPr lang="en-US" sz="1000" dirty="0" err="1"/>
              <a:t>medium.com</a:t>
            </a:r>
            <a:r>
              <a:rPr lang="en-US" sz="1000" dirty="0"/>
              <a:t>/</a:t>
            </a:r>
            <a:r>
              <a:rPr lang="en-US" sz="1000" dirty="0" err="1"/>
              <a:t>coinmonks</a:t>
            </a:r>
            <a:r>
              <a:rPr lang="en-US" sz="1000" dirty="0"/>
              <a:t>/how-a-miner-adds-transactions-to-the-blockchain-in-seven-steps-856053271476</a:t>
            </a:r>
            <a:endParaRPr lang="en-US" sz="1000" dirty="0" smtClean="0"/>
          </a:p>
          <a:p>
            <a:pPr lvl="2"/>
            <a:r>
              <a:rPr lang="en-US" sz="1000" dirty="0" smtClean="0"/>
              <a:t>Bitcoin’s BTC like Gold or what!</a:t>
            </a:r>
            <a:endParaRPr lang="en-US" sz="1000" dirty="0"/>
          </a:p>
          <a:p>
            <a:pPr lvl="2"/>
            <a:r>
              <a:rPr lang="en-US" sz="1000" dirty="0" smtClean="0"/>
              <a:t>Vulnerability: Sabotage, Hacks</a:t>
            </a:r>
            <a:r>
              <a:rPr lang="en-US" sz="1000" dirty="0"/>
              <a:t>, Theft : </a:t>
            </a:r>
            <a:r>
              <a:rPr lang="en-US" sz="1000" dirty="0">
                <a:hlinkClick r:id="rId7"/>
              </a:rPr>
              <a:t>https://</a:t>
            </a:r>
            <a:r>
              <a:rPr lang="en-US" sz="1000" dirty="0" smtClean="0">
                <a:hlinkClick r:id="rId7"/>
              </a:rPr>
              <a:t>en.bitcoin.it/wiki/Weaknesses</a:t>
            </a:r>
            <a:r>
              <a:rPr lang="en-US" sz="1000" dirty="0" smtClean="0"/>
              <a:t> </a:t>
            </a:r>
            <a:r>
              <a:rPr lang="en-US" sz="1000" dirty="0" smtClean="0">
                <a:hlinkClick r:id="rId8"/>
              </a:rPr>
              <a:t>https</a:t>
            </a:r>
            <a:r>
              <a:rPr lang="en-US" sz="1000" dirty="0">
                <a:hlinkClick r:id="rId8"/>
              </a:rPr>
              <a:t>://faculty.chicagobooth.edu/eric.budish/research/Slides-Economic-Limits-Bitcoin-Blockchain.pdf</a:t>
            </a:r>
            <a:r>
              <a:rPr lang="en-US" sz="1000" dirty="0" smtClean="0"/>
              <a:t> </a:t>
            </a:r>
            <a:r>
              <a:rPr lang="en-US" sz="1000" dirty="0">
                <a:hlinkClick r:id="rId9"/>
              </a:rPr>
              <a:t>http://</a:t>
            </a:r>
            <a:r>
              <a:rPr lang="en-US" sz="1000" dirty="0" smtClean="0">
                <a:hlinkClick r:id="rId9"/>
              </a:rPr>
              <a:t>faculty.chicagobooth.edu/eric.budish/research/Economic-Limits-Bitcoin-Blockchain.pdf</a:t>
            </a:r>
            <a:r>
              <a:rPr lang="en-US" sz="1000" dirty="0" smtClean="0"/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81200" y="846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2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624" y="125760"/>
            <a:ext cx="8229600" cy="872970"/>
          </a:xfrm>
        </p:spPr>
        <p:txBody>
          <a:bodyPr/>
          <a:lstStyle/>
          <a:p>
            <a:r>
              <a:rPr lang="en-US" altLang="zh-TW" dirty="0" smtClean="0"/>
              <a:t>Assignment for next week (10/4)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800" y="1022890"/>
            <a:ext cx="8229600" cy="4525963"/>
          </a:xfrm>
        </p:spPr>
        <p:txBody>
          <a:bodyPr>
            <a:noAutofit/>
          </a:bodyPr>
          <a:lstStyle/>
          <a:p>
            <a:r>
              <a:rPr lang="en-US" altLang="zh-TW" sz="1800" dirty="0" smtClean="0">
                <a:sym typeface="Wingdings" panose="05000000000000000000" pitchFamily="2" charset="2"/>
              </a:rPr>
              <a:t>Topics to address: continue</a:t>
            </a:r>
            <a:r>
              <a:rPr lang="mr-IN" altLang="zh-TW" sz="1800" dirty="0" smtClean="0">
                <a:sym typeface="Wingdings" panose="05000000000000000000" pitchFamily="2" charset="2"/>
              </a:rPr>
              <a:t>…</a:t>
            </a:r>
            <a:r>
              <a:rPr lang="en-US" sz="1000" dirty="0" smtClean="0"/>
              <a:t> </a:t>
            </a:r>
          </a:p>
          <a:p>
            <a:pPr lvl="1"/>
            <a:r>
              <a:rPr lang="en-US" sz="1400" dirty="0" smtClean="0"/>
              <a:t>G. </a:t>
            </a:r>
            <a:r>
              <a:rPr lang="en-US" sz="1400" dirty="0"/>
              <a:t>What Ripple </a:t>
            </a:r>
            <a:r>
              <a:rPr lang="en-US" sz="1400" dirty="0" smtClean="0"/>
              <a:t>is!</a:t>
            </a:r>
          </a:p>
          <a:p>
            <a:pPr lvl="2"/>
            <a:r>
              <a:rPr lang="en-US" sz="1000" dirty="0"/>
              <a:t>Settlement Network for frictionless payment/exchange platform </a:t>
            </a:r>
            <a:r>
              <a:rPr lang="en-US" sz="1000" dirty="0" smtClean="0">
                <a:hlinkClick r:id="rId2"/>
              </a:rPr>
              <a:t>https</a:t>
            </a:r>
            <a:r>
              <a:rPr lang="en-US" sz="1000" dirty="0">
                <a:hlinkClick r:id="rId2"/>
              </a:rPr>
              <a:t>://ripple.com</a:t>
            </a:r>
            <a:r>
              <a:rPr lang="en-US" sz="1000" dirty="0" smtClean="0">
                <a:hlinkClick r:id="rId2"/>
              </a:rPr>
              <a:t>/</a:t>
            </a:r>
            <a:r>
              <a:rPr lang="en-US" sz="1000" dirty="0"/>
              <a:t> </a:t>
            </a:r>
            <a:r>
              <a:rPr lang="en-US" sz="1000" dirty="0">
                <a:hlinkClick r:id="rId3"/>
              </a:rPr>
              <a:t>https://globalcoinreport.com/ripples-xrp-above-50-usd-with-10-percent-swift-business</a:t>
            </a:r>
            <a:r>
              <a:rPr lang="en-US" sz="1000" dirty="0" smtClean="0">
                <a:hlinkClick r:id="rId3"/>
              </a:rPr>
              <a:t>/</a:t>
            </a:r>
            <a:endParaRPr lang="en-US" sz="1000" dirty="0" smtClean="0"/>
          </a:p>
          <a:p>
            <a:pPr lvl="2"/>
            <a:r>
              <a:rPr lang="en-US" sz="1000" dirty="0" smtClean="0"/>
              <a:t>How Ripple’s XRP differs from Bitcoin’s BTC? Ripple’s XRP likes commodity diamonds?</a:t>
            </a:r>
          </a:p>
          <a:p>
            <a:pPr lvl="1"/>
            <a:r>
              <a:rPr lang="en-US" sz="1400" dirty="0" smtClean="0"/>
              <a:t>H. “</a:t>
            </a:r>
            <a:r>
              <a:rPr lang="en-US" sz="1400" dirty="0" err="1" smtClean="0"/>
              <a:t>Blockchain</a:t>
            </a:r>
            <a:r>
              <a:rPr lang="en-US" sz="1400" dirty="0" smtClean="0"/>
              <a:t>-as-a-Service (BAAS)” Review </a:t>
            </a:r>
            <a:r>
              <a:rPr lang="en-US" sz="1400" dirty="0" err="1" smtClean="0"/>
              <a:t>Vechain’s</a:t>
            </a:r>
            <a:r>
              <a:rPr lang="en-US" sz="1400" dirty="0" smtClean="0"/>
              <a:t> business-- why is </a:t>
            </a:r>
            <a:r>
              <a:rPr lang="en-US" sz="1400" dirty="0" err="1" smtClean="0"/>
              <a:t>Vechain’s</a:t>
            </a:r>
            <a:r>
              <a:rPr lang="en-US" sz="1400" dirty="0" smtClean="0"/>
              <a:t> VET token generating so much attention in 2018 cryptocurrency?</a:t>
            </a:r>
          </a:p>
          <a:p>
            <a:pPr lvl="2"/>
            <a:r>
              <a:rPr lang="en-US" sz="1000" dirty="0">
                <a:hlinkClick r:id="rId4"/>
              </a:rPr>
              <a:t>https://</a:t>
            </a:r>
            <a:r>
              <a:rPr lang="en-US" sz="1000" dirty="0" smtClean="0">
                <a:hlinkClick r:id="rId4"/>
              </a:rPr>
              <a:t>cdn.vechain.com/vechain_ico_ideas_of_development_en.pdf</a:t>
            </a:r>
            <a:endParaRPr lang="en-US" sz="1000" dirty="0" smtClean="0"/>
          </a:p>
          <a:p>
            <a:pPr lvl="2"/>
            <a:r>
              <a:rPr lang="en-US" sz="1000" dirty="0">
                <a:hlinkClick r:id="rId5"/>
              </a:rPr>
              <a:t>https://</a:t>
            </a:r>
            <a:r>
              <a:rPr lang="en-US" sz="1000" dirty="0" smtClean="0">
                <a:hlinkClick r:id="rId5"/>
              </a:rPr>
              <a:t>cdn.vechain.com/vechainthor_development_plan_and_whitepaper_en_v1.0.pdf</a:t>
            </a:r>
            <a:endParaRPr lang="en-US" sz="1000" dirty="0" smtClean="0"/>
          </a:p>
          <a:p>
            <a:pPr lvl="2"/>
            <a:r>
              <a:rPr lang="en-US" sz="1000" dirty="0">
                <a:hlinkClick r:id="rId6"/>
              </a:rPr>
              <a:t>https://</a:t>
            </a:r>
            <a:r>
              <a:rPr lang="en-US" sz="1000" dirty="0" smtClean="0">
                <a:hlinkClick r:id="rId6"/>
              </a:rPr>
              <a:t>cdn.vechain.com/vechain_national_government_partnership_guian_release.pdf</a:t>
            </a:r>
            <a:r>
              <a:rPr lang="en-US" sz="1000" dirty="0" smtClean="0"/>
              <a:t> </a:t>
            </a:r>
          </a:p>
          <a:p>
            <a:pPr lvl="2"/>
            <a:r>
              <a:rPr lang="en-US" sz="1000" dirty="0">
                <a:hlinkClick r:id="rId7"/>
              </a:rPr>
              <a:t>https://www.asiacryptotoday.com/vechain-mainnet-launch</a:t>
            </a:r>
            <a:r>
              <a:rPr lang="en-US" sz="1000" dirty="0" smtClean="0">
                <a:hlinkClick r:id="rId7"/>
              </a:rPr>
              <a:t>/</a:t>
            </a:r>
            <a:endParaRPr lang="en-US" sz="1000" dirty="0" smtClean="0"/>
          </a:p>
          <a:p>
            <a:pPr lvl="1"/>
            <a:r>
              <a:rPr lang="en-US" altLang="zh-TW" sz="1400" dirty="0">
                <a:sym typeface="Wingdings" panose="05000000000000000000" pitchFamily="2" charset="2"/>
              </a:rPr>
              <a:t>I. </a:t>
            </a:r>
            <a:r>
              <a:rPr lang="en-US" altLang="zh-TW" sz="1400" dirty="0" smtClean="0">
                <a:sym typeface="Wingdings" panose="05000000000000000000" pitchFamily="2" charset="2"/>
              </a:rPr>
              <a:t>Pros and Cons Debate on </a:t>
            </a:r>
            <a:r>
              <a:rPr lang="en-US" altLang="zh-TW" sz="1400" dirty="0" err="1" smtClean="0">
                <a:sym typeface="Wingdings" panose="05000000000000000000" pitchFamily="2" charset="2"/>
              </a:rPr>
              <a:t>Blockchain</a:t>
            </a:r>
            <a:endParaRPr lang="en-US" altLang="zh-TW" sz="1400" dirty="0" smtClean="0">
              <a:sym typeface="Wingdings" panose="05000000000000000000" pitchFamily="2" charset="2"/>
            </a:endParaRPr>
          </a:p>
          <a:p>
            <a:pPr lvl="2"/>
            <a:r>
              <a:rPr lang="en-US" sz="1000" dirty="0" err="1"/>
              <a:t>Blockchains</a:t>
            </a:r>
            <a:r>
              <a:rPr lang="en-US" sz="1000" dirty="0"/>
              <a:t> are ‘trustless’ </a:t>
            </a:r>
            <a:r>
              <a:rPr lang="en-US" sz="1000" dirty="0" smtClean="0"/>
              <a:t> vs </a:t>
            </a:r>
            <a:r>
              <a:rPr lang="en-US" sz="1000" dirty="0" err="1"/>
              <a:t>Blockchains</a:t>
            </a:r>
            <a:r>
              <a:rPr lang="en-US" sz="1000" dirty="0"/>
              <a:t> always require some degree of </a:t>
            </a:r>
            <a:r>
              <a:rPr lang="en-US" sz="1000" dirty="0" smtClean="0"/>
              <a:t>trust</a:t>
            </a:r>
          </a:p>
          <a:p>
            <a:pPr lvl="2"/>
            <a:r>
              <a:rPr lang="en-US" sz="1000" dirty="0" err="1"/>
              <a:t>Blockchains</a:t>
            </a:r>
            <a:r>
              <a:rPr lang="en-US" sz="1000" dirty="0"/>
              <a:t> are immutable or ‘tamper-proof’  vs Transactions on a </a:t>
            </a:r>
            <a:r>
              <a:rPr lang="en-US" sz="1000" dirty="0" err="1"/>
              <a:t>blockchain</a:t>
            </a:r>
            <a:r>
              <a:rPr lang="en-US" sz="1000" dirty="0"/>
              <a:t> network can be reversed by network participants under specific </a:t>
            </a:r>
            <a:r>
              <a:rPr lang="en-US" sz="1000" dirty="0" smtClean="0"/>
              <a:t>circumstances</a:t>
            </a:r>
          </a:p>
          <a:p>
            <a:pPr lvl="2"/>
            <a:r>
              <a:rPr lang="en-US" sz="1000" dirty="0" err="1"/>
              <a:t>Blockchains</a:t>
            </a:r>
            <a:r>
              <a:rPr lang="en-US" sz="1000" dirty="0"/>
              <a:t> are 100% secure vs </a:t>
            </a:r>
            <a:r>
              <a:rPr lang="en-US" sz="1000" dirty="0" err="1"/>
              <a:t>Blockchains</a:t>
            </a:r>
            <a:r>
              <a:rPr lang="en-US" sz="1000" dirty="0"/>
              <a:t> are not automatically more secure than other systems</a:t>
            </a:r>
            <a:endParaRPr lang="en-US" sz="1000" dirty="0" smtClean="0"/>
          </a:p>
          <a:p>
            <a:pPr lvl="2"/>
            <a:r>
              <a:rPr lang="en-US" sz="1000" dirty="0" err="1"/>
              <a:t>Blockchains</a:t>
            </a:r>
            <a:r>
              <a:rPr lang="en-US" sz="1000" dirty="0"/>
              <a:t> are ‘truth machines’ vs GIGO (‘garbage in, garbage out’) applies to every </a:t>
            </a:r>
            <a:r>
              <a:rPr lang="en-US" sz="1000" dirty="0" err="1"/>
              <a:t>blockchain</a:t>
            </a:r>
            <a:r>
              <a:rPr lang="en-US" sz="1000" dirty="0"/>
              <a:t> that uses non-native digital assets and/or external data </a:t>
            </a:r>
            <a:r>
              <a:rPr lang="en-US" sz="1000" dirty="0" smtClean="0"/>
              <a:t>inputs</a:t>
            </a:r>
            <a:endParaRPr lang="en-US" altLang="zh-TW" sz="1000" dirty="0" smtClean="0">
              <a:sym typeface="Wingdings" panose="05000000000000000000" pitchFamily="2" charset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81200" y="846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11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624" y="125760"/>
            <a:ext cx="8229600" cy="872970"/>
          </a:xfrm>
        </p:spPr>
        <p:txBody>
          <a:bodyPr/>
          <a:lstStyle/>
          <a:p>
            <a:r>
              <a:rPr lang="en-US" altLang="zh-TW" dirty="0" smtClean="0"/>
              <a:t>Assignment for next week (10/4)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800" y="1376772"/>
            <a:ext cx="8229600" cy="4172081"/>
          </a:xfrm>
        </p:spPr>
        <p:txBody>
          <a:bodyPr>
            <a:noAutofit/>
          </a:bodyPr>
          <a:lstStyle/>
          <a:p>
            <a:endParaRPr lang="en-US" altLang="zh-TW" sz="1000" dirty="0" smtClean="0">
              <a:sym typeface="Wingdings" panose="05000000000000000000" pitchFamily="2" charset="2"/>
            </a:endParaRPr>
          </a:p>
          <a:p>
            <a:r>
              <a:rPr lang="en-US" altLang="zh-TW" sz="1800" dirty="0">
                <a:sym typeface="Wingdings" panose="05000000000000000000" pitchFamily="2" charset="2"/>
              </a:rPr>
              <a:t>Review:</a:t>
            </a:r>
          </a:p>
          <a:p>
            <a:pPr lvl="1"/>
            <a:r>
              <a:rPr lang="en-US" altLang="zh-TW" sz="1800" dirty="0">
                <a:sym typeface="Wingdings" panose="05000000000000000000" pitchFamily="2" charset="2"/>
              </a:rPr>
              <a:t>Use cases of 2018: </a:t>
            </a:r>
            <a:r>
              <a:rPr lang="en-US" altLang="zh-TW" sz="1800" dirty="0">
                <a:sym typeface="Wingdings" panose="05000000000000000000" pitchFamily="2" charset="2"/>
                <a:hlinkClick r:id="rId2"/>
              </a:rPr>
              <a:t>https://www.forbes.com/sites/yoavvilner/2018/06/27/5-blockchain-product-use-cases-to-follow-this-year/#2c3dc0001b60</a:t>
            </a:r>
            <a:endParaRPr lang="en-US" altLang="zh-TW" sz="1800" dirty="0">
              <a:sym typeface="Wingdings" panose="05000000000000000000" pitchFamily="2" charset="2"/>
            </a:endParaRPr>
          </a:p>
          <a:p>
            <a:pPr lvl="1"/>
            <a:r>
              <a:rPr lang="en-US" altLang="zh-TW" sz="1800" dirty="0">
                <a:sym typeface="Wingdings" panose="05000000000000000000" pitchFamily="2" charset="2"/>
              </a:rPr>
              <a:t>Handout: </a:t>
            </a:r>
            <a:r>
              <a:rPr lang="en-US" altLang="zh-TW" sz="1800" dirty="0" err="1">
                <a:sym typeface="Wingdings" panose="05000000000000000000" pitchFamily="2" charset="2"/>
              </a:rPr>
              <a:t>Blockchain</a:t>
            </a:r>
            <a:r>
              <a:rPr lang="en-US" altLang="zh-TW" sz="1800" dirty="0">
                <a:sym typeface="Wingdings" panose="05000000000000000000" pitchFamily="2" charset="2"/>
              </a:rPr>
              <a:t> and Distributed Ledger Technology (DLT</a:t>
            </a:r>
            <a:r>
              <a:rPr lang="en-US" altLang="zh-TW" sz="1800" dirty="0" smtClean="0">
                <a:sym typeface="Wingdings" panose="05000000000000000000" pitchFamily="2" charset="2"/>
              </a:rPr>
              <a:t>) </a:t>
            </a:r>
            <a:r>
              <a:rPr lang="en-US" altLang="zh-TW" sz="1800" dirty="0" smtClean="0">
                <a:sym typeface="Wingdings" panose="05000000000000000000" pitchFamily="2" charset="2"/>
                <a:hlinkClick r:id="rId3"/>
              </a:rPr>
              <a:t>http</a:t>
            </a:r>
            <a:r>
              <a:rPr lang="en-US" altLang="zh-TW" sz="1800" dirty="0">
                <a:sym typeface="Wingdings" panose="05000000000000000000" pitchFamily="2" charset="2"/>
                <a:hlinkClick r:id="rId3"/>
              </a:rPr>
              <a:t>://</a:t>
            </a:r>
            <a:r>
              <a:rPr lang="en-US" altLang="zh-TW" sz="1800" dirty="0" smtClean="0">
                <a:sym typeface="Wingdings" panose="05000000000000000000" pitchFamily="2" charset="2"/>
                <a:hlinkClick r:id="rId3"/>
              </a:rPr>
              <a:t>danieleewww.yolasite.com/2018-mgb070.php</a:t>
            </a:r>
            <a:r>
              <a:rPr lang="en-US" altLang="zh-TW" sz="1800" dirty="0" smtClean="0">
                <a:sym typeface="Wingdings" panose="05000000000000000000" pitchFamily="2" charset="2"/>
              </a:rPr>
              <a:t> Part I Introduction, Part II: Use Cases and Application</a:t>
            </a:r>
            <a:endParaRPr lang="en-US" altLang="zh-TW" sz="1800" dirty="0">
              <a:sym typeface="Wingdings" panose="05000000000000000000" pitchFamily="2" charset="2"/>
            </a:endParaRPr>
          </a:p>
          <a:p>
            <a:pPr lvl="1"/>
            <a:endParaRPr lang="en-US" altLang="zh-TW" sz="1800" dirty="0" smtClean="0">
              <a:sym typeface="Wingdings" panose="05000000000000000000" pitchFamily="2" charset="2"/>
            </a:endParaRPr>
          </a:p>
          <a:p>
            <a:r>
              <a:rPr lang="en-US" altLang="zh-TW" sz="1800" dirty="0">
                <a:sym typeface="Wingdings" panose="05000000000000000000" pitchFamily="2" charset="2"/>
              </a:rPr>
              <a:t>Assignment: </a:t>
            </a:r>
          </a:p>
          <a:p>
            <a:pPr lvl="1"/>
            <a:r>
              <a:rPr lang="en-US" altLang="zh-TW" sz="1800" dirty="0">
                <a:sym typeface="Wingdings" panose="05000000000000000000" pitchFamily="2" charset="2"/>
              </a:rPr>
              <a:t>Group 1: </a:t>
            </a:r>
            <a:r>
              <a:rPr lang="en-US" altLang="zh-TW" sz="1800" dirty="0" smtClean="0">
                <a:sym typeface="Wingdings" panose="05000000000000000000" pitchFamily="2" charset="2"/>
              </a:rPr>
              <a:t>Pro </a:t>
            </a:r>
            <a:r>
              <a:rPr lang="en-US" altLang="zh-TW" sz="1800" dirty="0" smtClean="0">
                <a:sym typeface="Wingdings" panose="05000000000000000000" pitchFamily="2" charset="2"/>
              </a:rPr>
              <a:t>Bitcoin, Use Case</a:t>
            </a:r>
            <a:endParaRPr lang="en-US" altLang="zh-TW" sz="1800" dirty="0">
              <a:sym typeface="Wingdings" panose="05000000000000000000" pitchFamily="2" charset="2"/>
            </a:endParaRPr>
          </a:p>
          <a:p>
            <a:pPr lvl="1"/>
            <a:r>
              <a:rPr lang="en-US" altLang="zh-TW" sz="1800" dirty="0">
                <a:sym typeface="Wingdings" panose="05000000000000000000" pitchFamily="2" charset="2"/>
              </a:rPr>
              <a:t>Group 2: </a:t>
            </a:r>
            <a:r>
              <a:rPr lang="en-US" altLang="zh-TW" sz="1800" dirty="0">
                <a:sym typeface="Wingdings" panose="05000000000000000000" pitchFamily="2" charset="2"/>
              </a:rPr>
              <a:t>Pro Bitcoin, Use </a:t>
            </a:r>
            <a:r>
              <a:rPr lang="en-US" altLang="zh-TW" sz="1800" dirty="0" smtClean="0">
                <a:sym typeface="Wingdings" panose="05000000000000000000" pitchFamily="2" charset="2"/>
              </a:rPr>
              <a:t>Case</a:t>
            </a:r>
          </a:p>
          <a:p>
            <a:pPr lvl="1"/>
            <a:r>
              <a:rPr lang="en-US" altLang="zh-TW" sz="1800" dirty="0" smtClean="0">
                <a:sym typeface="Wingdings" panose="05000000000000000000" pitchFamily="2" charset="2"/>
              </a:rPr>
              <a:t>Group </a:t>
            </a:r>
            <a:r>
              <a:rPr lang="en-US" altLang="zh-TW" sz="1800" dirty="0">
                <a:sym typeface="Wingdings" panose="05000000000000000000" pitchFamily="2" charset="2"/>
              </a:rPr>
              <a:t>3: </a:t>
            </a:r>
            <a:r>
              <a:rPr lang="en-US" altLang="zh-TW" sz="1800" dirty="0" smtClean="0">
                <a:sym typeface="Wingdings" panose="05000000000000000000" pitchFamily="2" charset="2"/>
              </a:rPr>
              <a:t>Con </a:t>
            </a:r>
            <a:r>
              <a:rPr lang="en-US" altLang="zh-TW" sz="1800" dirty="0" smtClean="0">
                <a:sym typeface="Wingdings" panose="05000000000000000000" pitchFamily="2" charset="2"/>
              </a:rPr>
              <a:t>Bitcoin, Use Case</a:t>
            </a:r>
            <a:endParaRPr lang="en-US" altLang="zh-TW" sz="1800" dirty="0">
              <a:sym typeface="Wingdings" panose="05000000000000000000" pitchFamily="2" charset="2"/>
            </a:endParaRPr>
          </a:p>
          <a:p>
            <a:pPr lvl="1"/>
            <a:r>
              <a:rPr lang="en-US" altLang="zh-TW" sz="1800" dirty="0">
                <a:sym typeface="Wingdings" panose="05000000000000000000" pitchFamily="2" charset="2"/>
              </a:rPr>
              <a:t>Group 4: </a:t>
            </a:r>
            <a:r>
              <a:rPr lang="en-US" altLang="zh-TW" sz="1800" dirty="0">
                <a:sym typeface="Wingdings" panose="05000000000000000000" pitchFamily="2" charset="2"/>
              </a:rPr>
              <a:t>Con </a:t>
            </a:r>
            <a:r>
              <a:rPr lang="en-US" altLang="zh-TW" sz="1800" dirty="0" smtClean="0">
                <a:sym typeface="Wingdings" panose="05000000000000000000" pitchFamily="2" charset="2"/>
              </a:rPr>
              <a:t>Bitcoin, </a:t>
            </a:r>
            <a:r>
              <a:rPr lang="en-US" altLang="zh-TW" sz="1800" dirty="0" smtClean="0">
                <a:sym typeface="Wingdings" panose="05000000000000000000" pitchFamily="2" charset="2"/>
              </a:rPr>
              <a:t>Use </a:t>
            </a:r>
            <a:r>
              <a:rPr lang="en-US" altLang="zh-TW" sz="1800" dirty="0" smtClean="0">
                <a:sym typeface="Wingdings" panose="05000000000000000000" pitchFamily="2" charset="2"/>
              </a:rPr>
              <a:t>Case</a:t>
            </a:r>
            <a:endParaRPr lang="en-US" altLang="zh-TW" sz="1800" dirty="0">
              <a:sym typeface="Wingdings" panose="05000000000000000000" pitchFamily="2" charset="2"/>
            </a:endParaRPr>
          </a:p>
          <a:p>
            <a:endParaRPr lang="en-US" altLang="zh-TW" sz="1800" dirty="0" smtClean="0">
              <a:sym typeface="Wingdings" panose="05000000000000000000" pitchFamily="2" charset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81200" y="846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309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sym typeface="Wingdings" panose="05000000000000000000" pitchFamily="2" charset="2"/>
              </a:rPr>
              <a:t>Research </a:t>
            </a:r>
            <a:r>
              <a:rPr lang="en-US" altLang="zh-TW" dirty="0" smtClean="0">
                <a:sym typeface="Wingdings" panose="05000000000000000000" pitchFamily="2" charset="2"/>
              </a:rPr>
              <a:t>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Analysis of Bitcoin, </a:t>
            </a:r>
            <a:r>
              <a:rPr lang="en-US" dirty="0" err="1"/>
              <a:t>Ethereum</a:t>
            </a:r>
            <a:r>
              <a:rPr lang="en-US" dirty="0"/>
              <a:t>, Ripple, and </a:t>
            </a:r>
            <a:r>
              <a:rPr lang="en-US" dirty="0" err="1" smtClean="0"/>
              <a:t>Litecoin</a:t>
            </a:r>
            <a:endParaRPr lang="en-US" dirty="0" smtClean="0"/>
          </a:p>
          <a:p>
            <a:r>
              <a:rPr lang="en-US" altLang="zh-TW" dirty="0">
                <a:sym typeface="Wingdings" panose="05000000000000000000" pitchFamily="2" charset="2"/>
              </a:rPr>
              <a:t>Compelling use cases for </a:t>
            </a:r>
            <a:r>
              <a:rPr lang="en-US" altLang="zh-TW" dirty="0" err="1">
                <a:sym typeface="Wingdings" panose="05000000000000000000" pitchFamily="2" charset="2"/>
              </a:rPr>
              <a:t>blockchain</a:t>
            </a:r>
            <a:r>
              <a:rPr lang="en-US" altLang="zh-TW" dirty="0">
                <a:sym typeface="Wingdings" panose="05000000000000000000" pitchFamily="2" charset="2"/>
              </a:rPr>
              <a:t> technology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0344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DIY project proposal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/>
              <a:t>Ethereum</a:t>
            </a:r>
            <a:r>
              <a:rPr lang="en-US" dirty="0"/>
              <a:t>: build your own smart contract and design and issue your own cryptocurrency https://</a:t>
            </a:r>
            <a:r>
              <a:rPr lang="en-US" dirty="0" err="1"/>
              <a:t>www.ethereum.org</a:t>
            </a:r>
            <a:r>
              <a:rPr lang="en-US" dirty="0"/>
              <a:t>/greeter</a:t>
            </a:r>
          </a:p>
          <a:p>
            <a:r>
              <a:rPr lang="en-US" dirty="0"/>
              <a:t>OST:  use OST KIT⍺ as a testbed to manage your token economy https://</a:t>
            </a:r>
            <a:r>
              <a:rPr lang="en-US" dirty="0" err="1"/>
              <a:t>dev.ost.com</a:t>
            </a:r>
            <a:r>
              <a:rPr lang="en-US" dirty="0"/>
              <a:t>/docs/</a:t>
            </a:r>
            <a:r>
              <a:rPr lang="en-US" dirty="0" err="1"/>
              <a:t>alpha.html</a:t>
            </a:r>
            <a:r>
              <a:rPr lang="en-US" dirty="0"/>
              <a:t>  https://</a:t>
            </a:r>
            <a:r>
              <a:rPr lang="en-US" dirty="0" err="1"/>
              <a:t>kit.ost.com</a:t>
            </a:r>
            <a:r>
              <a:rPr lang="en-US" dirty="0"/>
              <a:t>/sign-up</a:t>
            </a:r>
          </a:p>
          <a:p>
            <a:r>
              <a:rPr lang="en-US" dirty="0"/>
              <a:t>My Wish : Create your smart contract without coding https://</a:t>
            </a:r>
            <a:r>
              <a:rPr lang="en-US" dirty="0" err="1"/>
              <a:t>mywish.io</a:t>
            </a:r>
            <a:r>
              <a:rPr lang="en-US" dirty="0"/>
              <a:t>/ </a:t>
            </a:r>
          </a:p>
          <a:p>
            <a:r>
              <a:rPr lang="en-US" dirty="0"/>
              <a:t>NEO : https://</a:t>
            </a:r>
            <a:r>
              <a:rPr lang="en-US" dirty="0" err="1"/>
              <a:t>neo.org</a:t>
            </a:r>
            <a:r>
              <a:rPr lang="en-US" dirty="0"/>
              <a:t>/</a:t>
            </a:r>
          </a:p>
          <a:p>
            <a:r>
              <a:rPr lang="en-US" dirty="0"/>
              <a:t>Become a developer:  http://</a:t>
            </a:r>
            <a:r>
              <a:rPr lang="en-US" dirty="0" err="1"/>
              <a:t>www.blocklearn.xyz</a:t>
            </a:r>
            <a:r>
              <a:rPr lang="en-US" dirty="0"/>
              <a:t>/  https://academy.b9lab.com/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605426"/>
      </p:ext>
    </p:extLst>
  </p:cSld>
  <p:clrMapOvr>
    <a:masterClrMapping/>
  </p:clrMapOvr>
</p:sld>
</file>

<file path=ppt/theme/theme1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31764</TotalTime>
  <Words>466</Words>
  <Application>Microsoft Macintosh PowerPoint</Application>
  <PresentationFormat>On-screen Show (4:3)</PresentationFormat>
  <Paragraphs>51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  <vt:variant>
        <vt:lpstr>Custom Shows</vt:lpstr>
      </vt:variant>
      <vt:variant>
        <vt:i4>1</vt:i4>
      </vt:variant>
    </vt:vector>
  </HeadingPairs>
  <TitlesOfParts>
    <vt:vector size="12" baseType="lpstr">
      <vt:lpstr>Arial</vt:lpstr>
      <vt:lpstr>Calibri</vt:lpstr>
      <vt:lpstr>Mangal</vt:lpstr>
      <vt:lpstr>Wingdings</vt:lpstr>
      <vt:lpstr>新細明體</vt:lpstr>
      <vt:lpstr>自訂設計</vt:lpstr>
      <vt:lpstr>Assignment for next week (10/4)</vt:lpstr>
      <vt:lpstr>Assignment for next week (10/4)</vt:lpstr>
      <vt:lpstr>Assignment for next week (10/4)</vt:lpstr>
      <vt:lpstr>Research Projects</vt:lpstr>
      <vt:lpstr>DIY project proposal </vt:lpstr>
      <vt:lpstr>自訂放映1</vt:lpstr>
    </vt:vector>
  </TitlesOfParts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Special Topics “International Business and Enterprise”</dc:title>
  <dc:creator>dlee</dc:creator>
  <cp:lastModifiedBy>Microsoft Office User</cp:lastModifiedBy>
  <cp:revision>1012</cp:revision>
  <dcterms:created xsi:type="dcterms:W3CDTF">2009-10-28T05:58:26Z</dcterms:created>
  <dcterms:modified xsi:type="dcterms:W3CDTF">2018-09-27T00:33:00Z</dcterms:modified>
</cp:coreProperties>
</file>