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media/image5.jpg" ContentType="image/jpg"/>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2.jpg" ContentType="image/jpg"/>
  <Override PartName="/ppt/media/image30.jpg" ContentType="image/jpg"/>
  <Override PartName="/ppt/media/image32.jpg" ContentType="image/jpg"/>
  <Override PartName="/ppt/media/image34.jpg" ContentType="image/jpg"/>
  <Override PartName="/ppt/media/image36.jpg" ContentType="image/jpg"/>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 id="2147483679" r:id="rId3"/>
  </p:sldMasterIdLst>
  <p:notesMasterIdLst>
    <p:notesMasterId r:id="rId43"/>
  </p:notesMasterIdLst>
  <p:sldIdLst>
    <p:sldId id="256" r:id="rId4"/>
    <p:sldId id="296" r:id="rId5"/>
    <p:sldId id="282" r:id="rId6"/>
    <p:sldId id="283" r:id="rId7"/>
    <p:sldId id="284" r:id="rId8"/>
    <p:sldId id="285" r:id="rId9"/>
    <p:sldId id="295" r:id="rId10"/>
    <p:sldId id="286" r:id="rId11"/>
    <p:sldId id="287" r:id="rId12"/>
    <p:sldId id="288" r:id="rId13"/>
    <p:sldId id="289" r:id="rId14"/>
    <p:sldId id="290" r:id="rId15"/>
    <p:sldId id="291" r:id="rId16"/>
    <p:sldId id="292" r:id="rId17"/>
    <p:sldId id="293" r:id="rId18"/>
    <p:sldId id="294" r:id="rId19"/>
    <p:sldId id="276" r:id="rId20"/>
    <p:sldId id="257" r:id="rId21"/>
    <p:sldId id="278" r:id="rId22"/>
    <p:sldId id="280" r:id="rId23"/>
    <p:sldId id="281" r:id="rId24"/>
    <p:sldId id="262" r:id="rId25"/>
    <p:sldId id="259" r:id="rId26"/>
    <p:sldId id="261" r:id="rId27"/>
    <p:sldId id="277" r:id="rId28"/>
    <p:sldId id="258" r:id="rId29"/>
    <p:sldId id="263" r:id="rId30"/>
    <p:sldId id="264" r:id="rId31"/>
    <p:sldId id="265" r:id="rId32"/>
    <p:sldId id="275" r:id="rId33"/>
    <p:sldId id="266" r:id="rId34"/>
    <p:sldId id="267" r:id="rId35"/>
    <p:sldId id="268" r:id="rId36"/>
    <p:sldId id="269" r:id="rId37"/>
    <p:sldId id="270" r:id="rId38"/>
    <p:sldId id="271" r:id="rId39"/>
    <p:sldId id="272" r:id="rId40"/>
    <p:sldId id="273" r:id="rId41"/>
    <p:sldId id="274"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3500"/>
    <a:srgbClr val="FF2549"/>
    <a:srgbClr val="1D3A00"/>
    <a:srgbClr val="007033"/>
    <a:srgbClr val="5EEC3C"/>
    <a:srgbClr val="990099"/>
    <a:srgbClr val="CC0099"/>
    <a:srgbClr val="FE9202"/>
    <a:srgbClr val="6C1A00"/>
    <a:srgbClr val="00A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16"/>
    <p:restoredTop sz="94658"/>
  </p:normalViewPr>
  <p:slideViewPr>
    <p:cSldViewPr>
      <p:cViewPr>
        <p:scale>
          <a:sx n="129" d="100"/>
          <a:sy n="129" d="100"/>
        </p:scale>
        <p:origin x="1232" y="147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152705" cy="152705"/>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48" Type="http://schemas.microsoft.com/office/2015/10/relationships/revisionInfo" Target="revisionInfo.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274A7-47CC-48DE-9E6F-18C8C724A065}" type="doc">
      <dgm:prSet loTypeId="urn:microsoft.com/office/officeart/2005/8/layout/hProcess9" loCatId="process" qsTypeId="urn:microsoft.com/office/officeart/2005/8/quickstyle/simple1" qsCatId="simple" csTypeId="urn:microsoft.com/office/officeart/2005/8/colors/accent6_1" csCatId="accent6" phldr="1"/>
      <dgm:spPr/>
      <dgm:t>
        <a:bodyPr/>
        <a:lstStyle/>
        <a:p>
          <a:endParaRPr lang="en-US"/>
        </a:p>
      </dgm:t>
    </dgm:pt>
    <dgm:pt modelId="{7415A6C8-38B6-47B1-A863-B8C1BF181CAD}">
      <dgm:prSet phldrT="[Text]"/>
      <dgm:spPr/>
      <dgm:t>
        <a:bodyPr/>
        <a:lstStyle/>
        <a:p>
          <a:r>
            <a:rPr lang="en-US" dirty="0" smtClean="0"/>
            <a:t>Seller provides an address to the buyer</a:t>
          </a:r>
          <a:endParaRPr lang="en-US" dirty="0"/>
        </a:p>
      </dgm:t>
    </dgm:pt>
    <dgm:pt modelId="{B404469A-3BB1-4CDB-AE95-7E8784F0ED05}" type="parTrans" cxnId="{53700B78-5B5D-4134-8EBB-7DF76AB59D81}">
      <dgm:prSet/>
      <dgm:spPr/>
      <dgm:t>
        <a:bodyPr/>
        <a:lstStyle/>
        <a:p>
          <a:endParaRPr lang="en-US"/>
        </a:p>
      </dgm:t>
    </dgm:pt>
    <dgm:pt modelId="{FC70EAE8-7E86-43AE-A6ED-FB09710FE58E}" type="sibTrans" cxnId="{53700B78-5B5D-4134-8EBB-7DF76AB59D81}">
      <dgm:prSet/>
      <dgm:spPr/>
      <dgm:t>
        <a:bodyPr/>
        <a:lstStyle/>
        <a:p>
          <a:endParaRPr lang="en-US"/>
        </a:p>
      </dgm:t>
    </dgm:pt>
    <dgm:pt modelId="{FE8E17C4-7D91-414B-A959-6B6A473049E3}">
      <dgm:prSet/>
      <dgm:spPr/>
      <dgm:t>
        <a:bodyPr/>
        <a:lstStyle/>
        <a:p>
          <a:r>
            <a:rPr lang="en-US" dirty="0" smtClean="0"/>
            <a:t>Buyer enters the seller’s address and the amount of the payment to a transaction message</a:t>
          </a:r>
        </a:p>
      </dgm:t>
    </dgm:pt>
    <dgm:pt modelId="{4799F34E-01D4-485C-B10F-A7F95D3B2C6B}" type="parTrans" cxnId="{6CF387A7-B863-4EF5-96CE-6E1058B03876}">
      <dgm:prSet/>
      <dgm:spPr/>
      <dgm:t>
        <a:bodyPr/>
        <a:lstStyle/>
        <a:p>
          <a:endParaRPr lang="en-US"/>
        </a:p>
      </dgm:t>
    </dgm:pt>
    <dgm:pt modelId="{1C6DA583-1A80-4133-ABC4-8A7AED0E1C96}" type="sibTrans" cxnId="{6CF387A7-B863-4EF5-96CE-6E1058B03876}">
      <dgm:prSet/>
      <dgm:spPr/>
      <dgm:t>
        <a:bodyPr/>
        <a:lstStyle/>
        <a:p>
          <a:endParaRPr lang="en-US"/>
        </a:p>
      </dgm:t>
    </dgm:pt>
    <dgm:pt modelId="{CD3CFFE1-8427-4D33-A040-AFCA6E4E1659}">
      <dgm:prSet/>
      <dgm:spPr/>
      <dgm:t>
        <a:bodyPr/>
        <a:lstStyle/>
        <a:p>
          <a:r>
            <a:rPr lang="en-US" dirty="0" smtClean="0"/>
            <a:t>Buyer signs the transaction with a private key and announces the public key for verification</a:t>
          </a:r>
        </a:p>
      </dgm:t>
    </dgm:pt>
    <dgm:pt modelId="{14155E52-0501-4606-8FCB-29D1CB5970F0}" type="parTrans" cxnId="{B4562804-109B-44D9-BFF3-3C0925913B1C}">
      <dgm:prSet/>
      <dgm:spPr/>
      <dgm:t>
        <a:bodyPr/>
        <a:lstStyle/>
        <a:p>
          <a:endParaRPr lang="en-US"/>
        </a:p>
      </dgm:t>
    </dgm:pt>
    <dgm:pt modelId="{E7C74D4F-E501-4480-86E0-B4507E017566}" type="sibTrans" cxnId="{B4562804-109B-44D9-BFF3-3C0925913B1C}">
      <dgm:prSet/>
      <dgm:spPr/>
      <dgm:t>
        <a:bodyPr/>
        <a:lstStyle/>
        <a:p>
          <a:endParaRPr lang="en-US"/>
        </a:p>
      </dgm:t>
    </dgm:pt>
    <dgm:pt modelId="{59ED1C6B-8DAE-4E7C-A477-C6A57B4202D3}">
      <dgm:prSet/>
      <dgm:spPr/>
      <dgm:t>
        <a:bodyPr/>
        <a:lstStyle/>
        <a:p>
          <a:r>
            <a:rPr lang="en-US" smtClean="0"/>
            <a:t>Buyer broadcasts the transaction to all the Bitcoin network</a:t>
          </a:r>
          <a:endParaRPr lang="en-US" dirty="0"/>
        </a:p>
      </dgm:t>
    </dgm:pt>
    <dgm:pt modelId="{C938AF82-C5EF-4C52-99B8-AAF4F8B497D4}" type="parTrans" cxnId="{A6B4AD94-DA36-4D42-8D6E-E9682031F6C0}">
      <dgm:prSet/>
      <dgm:spPr/>
      <dgm:t>
        <a:bodyPr/>
        <a:lstStyle/>
        <a:p>
          <a:endParaRPr lang="en-US"/>
        </a:p>
      </dgm:t>
    </dgm:pt>
    <dgm:pt modelId="{26474BEB-541F-4DA5-9957-AEE2F716A442}" type="sibTrans" cxnId="{A6B4AD94-DA36-4D42-8D6E-E9682031F6C0}">
      <dgm:prSet/>
      <dgm:spPr/>
      <dgm:t>
        <a:bodyPr/>
        <a:lstStyle/>
        <a:p>
          <a:endParaRPr lang="en-US"/>
        </a:p>
      </dgm:t>
    </dgm:pt>
    <dgm:pt modelId="{63FBF4C7-D868-42CD-8E8A-460F28C892CD}" type="pres">
      <dgm:prSet presAssocID="{3B2274A7-47CC-48DE-9E6F-18C8C724A065}" presName="CompostProcess" presStyleCnt="0">
        <dgm:presLayoutVars>
          <dgm:dir/>
          <dgm:resizeHandles val="exact"/>
        </dgm:presLayoutVars>
      </dgm:prSet>
      <dgm:spPr/>
      <dgm:t>
        <a:bodyPr/>
        <a:lstStyle/>
        <a:p>
          <a:endParaRPr lang="en-US"/>
        </a:p>
      </dgm:t>
    </dgm:pt>
    <dgm:pt modelId="{D4601193-57AD-403B-A8A8-042B25296658}" type="pres">
      <dgm:prSet presAssocID="{3B2274A7-47CC-48DE-9E6F-18C8C724A065}" presName="arrow" presStyleLbl="bgShp" presStyleIdx="0" presStyleCnt="1" custLinFactNeighborX="-109" custLinFactNeighborY="-18919"/>
      <dgm:spPr/>
    </dgm:pt>
    <dgm:pt modelId="{1E27A396-F98E-4BA1-ADC9-665BE27BA674}" type="pres">
      <dgm:prSet presAssocID="{3B2274A7-47CC-48DE-9E6F-18C8C724A065}" presName="linearProcess" presStyleCnt="0"/>
      <dgm:spPr/>
    </dgm:pt>
    <dgm:pt modelId="{E1553BDE-5B26-453B-8751-3DEE1DC9CB12}" type="pres">
      <dgm:prSet presAssocID="{7415A6C8-38B6-47B1-A863-B8C1BF181CAD}" presName="textNode" presStyleLbl="node1" presStyleIdx="0" presStyleCnt="4">
        <dgm:presLayoutVars>
          <dgm:bulletEnabled val="1"/>
        </dgm:presLayoutVars>
      </dgm:prSet>
      <dgm:spPr/>
      <dgm:t>
        <a:bodyPr/>
        <a:lstStyle/>
        <a:p>
          <a:endParaRPr lang="en-US"/>
        </a:p>
      </dgm:t>
    </dgm:pt>
    <dgm:pt modelId="{40B46311-AEA7-4582-9375-8B6D39BB0E5D}" type="pres">
      <dgm:prSet presAssocID="{FC70EAE8-7E86-43AE-A6ED-FB09710FE58E}" presName="sibTrans" presStyleCnt="0"/>
      <dgm:spPr/>
    </dgm:pt>
    <dgm:pt modelId="{C7AD77E5-2354-4A51-80C5-099C294B95C3}" type="pres">
      <dgm:prSet presAssocID="{FE8E17C4-7D91-414B-A959-6B6A473049E3}" presName="textNode" presStyleLbl="node1" presStyleIdx="1" presStyleCnt="4">
        <dgm:presLayoutVars>
          <dgm:bulletEnabled val="1"/>
        </dgm:presLayoutVars>
      </dgm:prSet>
      <dgm:spPr/>
      <dgm:t>
        <a:bodyPr/>
        <a:lstStyle/>
        <a:p>
          <a:endParaRPr lang="en-US"/>
        </a:p>
      </dgm:t>
    </dgm:pt>
    <dgm:pt modelId="{E1EA5F5B-9E88-4772-B8DC-2923C1C1A69A}" type="pres">
      <dgm:prSet presAssocID="{1C6DA583-1A80-4133-ABC4-8A7AED0E1C96}" presName="sibTrans" presStyleCnt="0"/>
      <dgm:spPr/>
    </dgm:pt>
    <dgm:pt modelId="{D45761B3-B978-4B25-814E-EE1F0173D95D}" type="pres">
      <dgm:prSet presAssocID="{CD3CFFE1-8427-4D33-A040-AFCA6E4E1659}" presName="textNode" presStyleLbl="node1" presStyleIdx="2" presStyleCnt="4">
        <dgm:presLayoutVars>
          <dgm:bulletEnabled val="1"/>
        </dgm:presLayoutVars>
      </dgm:prSet>
      <dgm:spPr/>
      <dgm:t>
        <a:bodyPr/>
        <a:lstStyle/>
        <a:p>
          <a:endParaRPr lang="en-US"/>
        </a:p>
      </dgm:t>
    </dgm:pt>
    <dgm:pt modelId="{0DED3AE0-2E49-45AE-A9C8-6BC22028E356}" type="pres">
      <dgm:prSet presAssocID="{E7C74D4F-E501-4480-86E0-B4507E017566}" presName="sibTrans" presStyleCnt="0"/>
      <dgm:spPr/>
    </dgm:pt>
    <dgm:pt modelId="{0460423D-141A-4EFE-9DED-071E5454D779}" type="pres">
      <dgm:prSet presAssocID="{59ED1C6B-8DAE-4E7C-A477-C6A57B4202D3}" presName="textNode" presStyleLbl="node1" presStyleIdx="3" presStyleCnt="4">
        <dgm:presLayoutVars>
          <dgm:bulletEnabled val="1"/>
        </dgm:presLayoutVars>
      </dgm:prSet>
      <dgm:spPr/>
      <dgm:t>
        <a:bodyPr/>
        <a:lstStyle/>
        <a:p>
          <a:endParaRPr lang="en-US"/>
        </a:p>
      </dgm:t>
    </dgm:pt>
  </dgm:ptLst>
  <dgm:cxnLst>
    <dgm:cxn modelId="{08CFF675-2518-824A-A9C6-D02C140DFEE0}" type="presOf" srcId="{7415A6C8-38B6-47B1-A863-B8C1BF181CAD}" destId="{E1553BDE-5B26-453B-8751-3DEE1DC9CB12}" srcOrd="0" destOrd="0" presId="urn:microsoft.com/office/officeart/2005/8/layout/hProcess9"/>
    <dgm:cxn modelId="{6CF387A7-B863-4EF5-96CE-6E1058B03876}" srcId="{3B2274A7-47CC-48DE-9E6F-18C8C724A065}" destId="{FE8E17C4-7D91-414B-A959-6B6A473049E3}" srcOrd="1" destOrd="0" parTransId="{4799F34E-01D4-485C-B10F-A7F95D3B2C6B}" sibTransId="{1C6DA583-1A80-4133-ABC4-8A7AED0E1C96}"/>
    <dgm:cxn modelId="{208A4264-9A04-AE4E-910D-3AECBCB1573F}" type="presOf" srcId="{CD3CFFE1-8427-4D33-A040-AFCA6E4E1659}" destId="{D45761B3-B978-4B25-814E-EE1F0173D95D}" srcOrd="0" destOrd="0" presId="urn:microsoft.com/office/officeart/2005/8/layout/hProcess9"/>
    <dgm:cxn modelId="{53700B78-5B5D-4134-8EBB-7DF76AB59D81}" srcId="{3B2274A7-47CC-48DE-9E6F-18C8C724A065}" destId="{7415A6C8-38B6-47B1-A863-B8C1BF181CAD}" srcOrd="0" destOrd="0" parTransId="{B404469A-3BB1-4CDB-AE95-7E8784F0ED05}" sibTransId="{FC70EAE8-7E86-43AE-A6ED-FB09710FE58E}"/>
    <dgm:cxn modelId="{A6B4AD94-DA36-4D42-8D6E-E9682031F6C0}" srcId="{3B2274A7-47CC-48DE-9E6F-18C8C724A065}" destId="{59ED1C6B-8DAE-4E7C-A477-C6A57B4202D3}" srcOrd="3" destOrd="0" parTransId="{C938AF82-C5EF-4C52-99B8-AAF4F8B497D4}" sibTransId="{26474BEB-541F-4DA5-9957-AEE2F716A442}"/>
    <dgm:cxn modelId="{F9849F28-88F5-DC47-80E4-3572097A5D61}" type="presOf" srcId="{3B2274A7-47CC-48DE-9E6F-18C8C724A065}" destId="{63FBF4C7-D868-42CD-8E8A-460F28C892CD}" srcOrd="0" destOrd="0" presId="urn:microsoft.com/office/officeart/2005/8/layout/hProcess9"/>
    <dgm:cxn modelId="{B9147BD8-09F4-E143-B564-EBB136B2040F}" type="presOf" srcId="{59ED1C6B-8DAE-4E7C-A477-C6A57B4202D3}" destId="{0460423D-141A-4EFE-9DED-071E5454D779}" srcOrd="0" destOrd="0" presId="urn:microsoft.com/office/officeart/2005/8/layout/hProcess9"/>
    <dgm:cxn modelId="{B4562804-109B-44D9-BFF3-3C0925913B1C}" srcId="{3B2274A7-47CC-48DE-9E6F-18C8C724A065}" destId="{CD3CFFE1-8427-4D33-A040-AFCA6E4E1659}" srcOrd="2" destOrd="0" parTransId="{14155E52-0501-4606-8FCB-29D1CB5970F0}" sibTransId="{E7C74D4F-E501-4480-86E0-B4507E017566}"/>
    <dgm:cxn modelId="{A10546CB-84C2-EC41-9EF3-6C343B5AD0D4}" type="presOf" srcId="{FE8E17C4-7D91-414B-A959-6B6A473049E3}" destId="{C7AD77E5-2354-4A51-80C5-099C294B95C3}" srcOrd="0" destOrd="0" presId="urn:microsoft.com/office/officeart/2005/8/layout/hProcess9"/>
    <dgm:cxn modelId="{9B8FD4DB-F797-4E47-891A-6C606DAD5369}" type="presParOf" srcId="{63FBF4C7-D868-42CD-8E8A-460F28C892CD}" destId="{D4601193-57AD-403B-A8A8-042B25296658}" srcOrd="0" destOrd="0" presId="urn:microsoft.com/office/officeart/2005/8/layout/hProcess9"/>
    <dgm:cxn modelId="{68720D92-7BC0-1842-939E-E2FEAB640997}" type="presParOf" srcId="{63FBF4C7-D868-42CD-8E8A-460F28C892CD}" destId="{1E27A396-F98E-4BA1-ADC9-665BE27BA674}" srcOrd="1" destOrd="0" presId="urn:microsoft.com/office/officeart/2005/8/layout/hProcess9"/>
    <dgm:cxn modelId="{F0130717-F379-EB4D-B075-96B92E64AE1E}" type="presParOf" srcId="{1E27A396-F98E-4BA1-ADC9-665BE27BA674}" destId="{E1553BDE-5B26-453B-8751-3DEE1DC9CB12}" srcOrd="0" destOrd="0" presId="urn:microsoft.com/office/officeart/2005/8/layout/hProcess9"/>
    <dgm:cxn modelId="{ECB70A43-5B4E-AF49-AB9B-80219FEBA5E3}" type="presParOf" srcId="{1E27A396-F98E-4BA1-ADC9-665BE27BA674}" destId="{40B46311-AEA7-4582-9375-8B6D39BB0E5D}" srcOrd="1" destOrd="0" presId="urn:microsoft.com/office/officeart/2005/8/layout/hProcess9"/>
    <dgm:cxn modelId="{0C1F51CC-5727-8D4E-9874-5761AFCFE200}" type="presParOf" srcId="{1E27A396-F98E-4BA1-ADC9-665BE27BA674}" destId="{C7AD77E5-2354-4A51-80C5-099C294B95C3}" srcOrd="2" destOrd="0" presId="urn:microsoft.com/office/officeart/2005/8/layout/hProcess9"/>
    <dgm:cxn modelId="{9AF353CE-C260-0346-B819-A0F9C90C0611}" type="presParOf" srcId="{1E27A396-F98E-4BA1-ADC9-665BE27BA674}" destId="{E1EA5F5B-9E88-4772-B8DC-2923C1C1A69A}" srcOrd="3" destOrd="0" presId="urn:microsoft.com/office/officeart/2005/8/layout/hProcess9"/>
    <dgm:cxn modelId="{B06941E7-2A1E-A84B-9402-613A124200F7}" type="presParOf" srcId="{1E27A396-F98E-4BA1-ADC9-665BE27BA674}" destId="{D45761B3-B978-4B25-814E-EE1F0173D95D}" srcOrd="4" destOrd="0" presId="urn:microsoft.com/office/officeart/2005/8/layout/hProcess9"/>
    <dgm:cxn modelId="{499AF1AD-A16B-984A-9A55-EEA2FEEF07A1}" type="presParOf" srcId="{1E27A396-F98E-4BA1-ADC9-665BE27BA674}" destId="{0DED3AE0-2E49-45AE-A9C8-6BC22028E356}" srcOrd="5" destOrd="0" presId="urn:microsoft.com/office/officeart/2005/8/layout/hProcess9"/>
    <dgm:cxn modelId="{01969181-A72A-024C-BA67-96AE4593D322}" type="presParOf" srcId="{1E27A396-F98E-4BA1-ADC9-665BE27BA674}" destId="{0460423D-141A-4EFE-9DED-071E5454D77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01193-57AD-403B-A8A8-042B25296658}">
      <dsp:nvSpPr>
        <dsp:cNvPr id="0" name=""/>
        <dsp:cNvSpPr/>
      </dsp:nvSpPr>
      <dsp:spPr>
        <a:xfrm>
          <a:off x="457196" y="0"/>
          <a:ext cx="5246370" cy="422910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53BDE-5B26-453B-8751-3DEE1DC9CB12}">
      <dsp:nvSpPr>
        <dsp:cNvPr id="0" name=""/>
        <dsp:cNvSpPr/>
      </dsp:nvSpPr>
      <dsp:spPr>
        <a:xfrm>
          <a:off x="3089" y="1268729"/>
          <a:ext cx="1485788" cy="16916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Seller provides an address to the buyer</a:t>
          </a:r>
          <a:endParaRPr lang="en-US" sz="1400" kern="1200" dirty="0"/>
        </a:p>
      </dsp:txBody>
      <dsp:txXfrm>
        <a:off x="75619" y="1341259"/>
        <a:ext cx="1340728" cy="1546580"/>
      </dsp:txXfrm>
    </dsp:sp>
    <dsp:sp modelId="{C7AD77E5-2354-4A51-80C5-099C294B95C3}">
      <dsp:nvSpPr>
        <dsp:cNvPr id="0" name=""/>
        <dsp:cNvSpPr/>
      </dsp:nvSpPr>
      <dsp:spPr>
        <a:xfrm>
          <a:off x="1563166" y="1268729"/>
          <a:ext cx="1485788" cy="16916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Buyer enters the seller’s address and the amount of the payment to a transaction message</a:t>
          </a:r>
        </a:p>
      </dsp:txBody>
      <dsp:txXfrm>
        <a:off x="1635696" y="1341259"/>
        <a:ext cx="1340728" cy="1546580"/>
      </dsp:txXfrm>
    </dsp:sp>
    <dsp:sp modelId="{D45761B3-B978-4B25-814E-EE1F0173D95D}">
      <dsp:nvSpPr>
        <dsp:cNvPr id="0" name=""/>
        <dsp:cNvSpPr/>
      </dsp:nvSpPr>
      <dsp:spPr>
        <a:xfrm>
          <a:off x="3123244" y="1268729"/>
          <a:ext cx="1485788" cy="16916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Buyer signs the transaction with a private key and announces the public key for verification</a:t>
          </a:r>
        </a:p>
      </dsp:txBody>
      <dsp:txXfrm>
        <a:off x="3195774" y="1341259"/>
        <a:ext cx="1340728" cy="1546580"/>
      </dsp:txXfrm>
    </dsp:sp>
    <dsp:sp modelId="{0460423D-141A-4EFE-9DED-071E5454D779}">
      <dsp:nvSpPr>
        <dsp:cNvPr id="0" name=""/>
        <dsp:cNvSpPr/>
      </dsp:nvSpPr>
      <dsp:spPr>
        <a:xfrm>
          <a:off x="4683322" y="1268729"/>
          <a:ext cx="1485788" cy="16916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Buyer broadcasts the transaction to all the Bitcoin network</a:t>
          </a:r>
          <a:endParaRPr lang="en-US" sz="1400" kern="1200" dirty="0"/>
        </a:p>
      </dsp:txBody>
      <dsp:txXfrm>
        <a:off x="4755852" y="1341259"/>
        <a:ext cx="1340728" cy="15465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9/26/18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A7F1A0-93BF-4EA6-863D-D3114FFFE5A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6124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A7F1A0-93BF-4EA6-863D-D3114FFFE5A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54965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3.png"/><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2571750"/>
            <a:ext cx="8246070" cy="1527050"/>
          </a:xfrm>
          <a:noFill/>
          <a:effectLst>
            <a:outerShdw blurRad="50800" dist="38100" dir="2700000" algn="tl" rotWithShape="0">
              <a:prstClr val="black">
                <a:alpha val="40000"/>
              </a:prstClr>
            </a:outerShdw>
          </a:effectLst>
        </p:spPr>
        <p:txBody>
          <a:bodyPr>
            <a:normAutofit/>
          </a:bodyPr>
          <a:lstStyle>
            <a:lvl1pPr algn="r">
              <a:defRPr sz="3600">
                <a:solidFill>
                  <a:schemeClr val="tx1"/>
                </a:solidFill>
              </a:defRPr>
            </a:lvl1pPr>
          </a:lstStyle>
          <a:p>
            <a:r>
              <a:rPr lang="en-US" dirty="0"/>
              <a:t>Click to edit </a:t>
            </a:r>
            <a:r>
              <a:rPr lang="en-US" dirty="0" smtClean="0"/>
              <a:t/>
            </a:r>
            <a:br>
              <a:rPr lang="en-US" dirty="0" smtClean="0"/>
            </a:br>
            <a:r>
              <a:rPr lang="en-US" dirty="0" smtClean="0"/>
              <a:t>Master </a:t>
            </a:r>
            <a:r>
              <a:rPr lang="en-US" dirty="0"/>
              <a:t>title style</a:t>
            </a:r>
          </a:p>
        </p:txBody>
      </p:sp>
      <p:sp>
        <p:nvSpPr>
          <p:cNvPr id="3" name="Subtitle 2"/>
          <p:cNvSpPr>
            <a:spLocks noGrp="1"/>
          </p:cNvSpPr>
          <p:nvPr>
            <p:ph type="subTitle" idx="1"/>
          </p:nvPr>
        </p:nvSpPr>
        <p:spPr>
          <a:xfrm>
            <a:off x="448965" y="4098800"/>
            <a:ext cx="8231372" cy="763525"/>
          </a:xfrm>
        </p:spPr>
        <p:txBody>
          <a:bodyPr>
            <a:normAutofit/>
          </a:bodyPr>
          <a:lstStyle>
            <a:lvl1pPr marL="0" indent="0" algn="r">
              <a:buNone/>
              <a:defRPr sz="2800" b="0" i="0">
                <a:solidFill>
                  <a:srgbClr val="5C35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9/26/18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763526"/>
          </a:xfrm>
        </p:spPr>
        <p:txBody>
          <a:bodyPr>
            <a:normAutofit/>
          </a:bodyPr>
          <a:lstStyle>
            <a:lvl1pPr algn="r">
              <a:defRPr sz="3600" baseline="0">
                <a:solidFill>
                  <a:srgbClr val="5C35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0"/>
            <a:ext cx="8246070" cy="3512212"/>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2018/9/26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2285" y="469772"/>
            <a:ext cx="9141714" cy="4572"/>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sz="half" idx="2"/>
          </p:nvPr>
        </p:nvSpPr>
        <p:spPr>
          <a:xfrm>
            <a:off x="457200"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9/26/18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29" y="281175"/>
            <a:ext cx="6260905" cy="725349"/>
          </a:xfrm>
        </p:spPr>
        <p:txBody>
          <a:bodyPr>
            <a:normAutofit/>
          </a:bodyPr>
          <a:lstStyle>
            <a:lvl1pPr algn="l">
              <a:defRPr sz="3600">
                <a:solidFill>
                  <a:srgbClr val="5C35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29" y="1044700"/>
            <a:ext cx="6260905"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9/26/18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8AE65D-5990-40CA-B41F-5A52838C2514}" type="datetimeFigureOut">
              <a:rPr lang="en-US" smtClean="0">
                <a:solidFill>
                  <a:prstClr val="black">
                    <a:tint val="75000"/>
                  </a:prstClr>
                </a:solidFill>
              </a:rPr>
              <a:pPr/>
              <a:t>9/26/18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AE65D-5990-40CA-B41F-5A52838C2514}" type="datetimeFigureOut">
              <a:rPr lang="en-US" smtClean="0">
                <a:solidFill>
                  <a:prstClr val="black">
                    <a:tint val="75000"/>
                  </a:prstClr>
                </a:solidFill>
              </a:rPr>
              <a:pPr/>
              <a:t>9/26/18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8AE65D-5990-40CA-B41F-5A52838C2514}" type="datetimeFigureOut">
              <a:rPr lang="en-US" smtClean="0">
                <a:solidFill>
                  <a:prstClr val="black">
                    <a:tint val="75000"/>
                  </a:prstClr>
                </a:solidFill>
              </a:rPr>
              <a:pPr/>
              <a:t>9/26/18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8AE65D-5990-40CA-B41F-5A52838C2514}" type="datetimeFigureOut">
              <a:rPr lang="en-US" smtClean="0">
                <a:solidFill>
                  <a:prstClr val="black">
                    <a:tint val="75000"/>
                  </a:prstClr>
                </a:solidFill>
              </a:rPr>
              <a:pPr/>
              <a:t>9/26/18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8AE65D-5990-40CA-B41F-5A52838C2514}" type="datetimeFigureOut">
              <a:rPr lang="en-US" smtClean="0">
                <a:solidFill>
                  <a:prstClr val="black">
                    <a:tint val="75000"/>
                  </a:prstClr>
                </a:solidFill>
              </a:rPr>
              <a:pPr/>
              <a:t>9/26/18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8AE65D-5990-40CA-B41F-5A52838C2514}" type="datetimeFigureOut">
              <a:rPr lang="en-US" smtClean="0">
                <a:solidFill>
                  <a:prstClr val="black">
                    <a:tint val="75000"/>
                  </a:prstClr>
                </a:solidFill>
              </a:rPr>
              <a:pPr/>
              <a:t>9/26/18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AE65D-5990-40CA-B41F-5A52838C2514}" type="datetimeFigureOut">
              <a:rPr lang="en-US" smtClean="0">
                <a:solidFill>
                  <a:prstClr val="black">
                    <a:tint val="75000"/>
                  </a:prstClr>
                </a:solidFill>
              </a:rPr>
              <a:pPr/>
              <a:t>9/26/18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AE65D-5990-40CA-B41F-5A52838C2514}" type="datetimeFigureOut">
              <a:rPr lang="en-US" smtClean="0">
                <a:solidFill>
                  <a:prstClr val="black">
                    <a:tint val="75000"/>
                  </a:prstClr>
                </a:solidFill>
              </a:rPr>
              <a:pPr/>
              <a:t>9/26/18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AE65D-5990-40CA-B41F-5A52838C2514}" type="datetimeFigureOut">
              <a:rPr lang="en-US" smtClean="0">
                <a:solidFill>
                  <a:prstClr val="black">
                    <a:tint val="75000"/>
                  </a:prstClr>
                </a:solidFill>
              </a:rPr>
              <a:pPr/>
              <a:t>9/26/18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AE65D-5990-40CA-B41F-5A52838C2514}" type="datetimeFigureOut">
              <a:rPr lang="en-US" smtClean="0">
                <a:solidFill>
                  <a:prstClr val="black">
                    <a:tint val="75000"/>
                  </a:prstClr>
                </a:solidFill>
              </a:rPr>
              <a:pPr/>
              <a:t>9/26/18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AE65D-5990-40CA-B41F-5A52838C2514}" type="datetimeFigureOut">
              <a:rPr lang="en-US" smtClean="0">
                <a:solidFill>
                  <a:prstClr val="black">
                    <a:tint val="75000"/>
                  </a:prstClr>
                </a:solidFill>
              </a:rPr>
              <a:pPr/>
              <a:t>9/26/18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9/26/18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7" y="433880"/>
            <a:ext cx="8093365" cy="763525"/>
          </a:xfrm>
        </p:spPr>
        <p:txBody>
          <a:bodyPr>
            <a:normAutofit/>
          </a:bodyPr>
          <a:lstStyle>
            <a:lvl1pPr algn="r">
              <a:defRPr sz="3600" baseline="0">
                <a:solidFill>
                  <a:srgbClr val="5C35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55519"/>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127916"/>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55519"/>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127916"/>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9/26/18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9/26/18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slideLayout" Target="../slideLayouts/slideLayout28.xml"/><Relationship Id="rId17" Type="http://schemas.openxmlformats.org/officeDocument/2006/relationships/slideLayout" Target="../slideLayouts/slideLayout29.xml"/><Relationship Id="rId18"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theme" Target="../theme/theme3.xml"/><Relationship Id="rId13" Type="http://schemas.openxmlformats.org/officeDocument/2006/relationships/image" Target="../media/image14.jpeg"/><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9/26/18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2018/9/26</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13304775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E8AE65D-5990-40CA-B41F-5A52838C2514}" type="datetimeFigureOut">
              <a:rPr lang="en-US" smtClean="0">
                <a:solidFill>
                  <a:prstClr val="black">
                    <a:tint val="75000"/>
                  </a:prstClr>
                </a:solidFill>
              </a:rPr>
              <a:pPr/>
              <a:t>9/26/18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pic>
        <p:nvPicPr>
          <p:cNvPr id="7" name="Picture 6" descr="EconEdpagestripe.JPG"/>
          <p:cNvPicPr>
            <a:picLocks noChangeAspect="1"/>
          </p:cNvPicPr>
          <p:nvPr userDrawn="1"/>
        </p:nvPicPr>
        <p:blipFill rotWithShape="1">
          <a:blip r:embed="rId13" cstate="print">
            <a:clrChange>
              <a:clrFrom>
                <a:srgbClr val="FFFFFF"/>
              </a:clrFrom>
              <a:clrTo>
                <a:srgbClr val="FFFFFF">
                  <a:alpha val="0"/>
                </a:srgbClr>
              </a:clrTo>
            </a:clrChange>
          </a:blip>
          <a:srcRect l="79504"/>
          <a:stretch/>
        </p:blipFill>
        <p:spPr>
          <a:xfrm>
            <a:off x="7346022" y="4421334"/>
            <a:ext cx="1874178" cy="779318"/>
          </a:xfrm>
          <a:prstGeom prst="rect">
            <a:avLst/>
          </a:prstGeom>
        </p:spPr>
      </p:pic>
    </p:spTree>
    <p:extLst>
      <p:ext uri="{BB962C8B-B14F-4D97-AF65-F5344CB8AC3E}">
        <p14:creationId xmlns:p14="http://schemas.microsoft.com/office/powerpoint/2010/main" val="6025874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1.xml"/><Relationship Id="rId2"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khanacademy.org/economics-finance-domain/core-finance/money-and-banking/bitcoin/v/bitcoin-what-is-i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khanacademy.org/economics-finance-domain/core-finance/money-and-banking/bitcoin/v/bitcoin-what-is-i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youtube.com/watch?v=l1si5ZWLgy0" TargetMode="External"/><Relationship Id="rId3" Type="http://schemas.openxmlformats.org/officeDocument/2006/relationships/hyperlink" Target="https://www.youtube.com/watch?v=bBC-nXj3Ng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medium.com/coinmonks/how-a-miner-adds-transactions-to-the-blockchain-in-seven-steps-856053271476"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technologyreview.com/s/611591/bitcoins-inherent-economics-could-keep-it-from-ever-being-very-important/" TargetMode="External"/><Relationship Id="rId4" Type="http://schemas.openxmlformats.org/officeDocument/2006/relationships/hyperlink" Target="http://faculty.chicagobooth.edu/eric.budish/research/Economic-Limits-Bitcoin-Blockchain.pdf" TargetMode="External"/><Relationship Id="rId5" Type="http://schemas.openxmlformats.org/officeDocument/2006/relationships/hyperlink" Target="http://www.zerohedge.com/news/2017-02-24/bitcoin-surges-record-high-china-prepares-its-own-digital-currency" TargetMode="External"/><Relationship Id="rId1" Type="http://schemas.openxmlformats.org/officeDocument/2006/relationships/slideLayout" Target="../slideLayouts/slideLayout6.xml"/><Relationship Id="rId2" Type="http://schemas.openxmlformats.org/officeDocument/2006/relationships/hyperlink" Target="https://www.technologyreview.com/s/610836/how-secure-is-blockchain-reall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buybitcoinworldwide.com/mining/pools/" TargetMode="External"/><Relationship Id="rId4" Type="http://schemas.openxmlformats.org/officeDocument/2006/relationships/hyperlink" Target="https://www.buybitcoinworldwide.com/mining/hash-rate/" TargetMode="External"/><Relationship Id="rId1" Type="http://schemas.openxmlformats.org/officeDocument/2006/relationships/slideLayout" Target="../slideLayouts/slideLayout6.xml"/><Relationship Id="rId2" Type="http://schemas.openxmlformats.org/officeDocument/2006/relationships/hyperlink" Target="https://www.cell.com/joule/fulltext/S2542-4351(18)30177-6"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www.cbinsights.com/research/what-is-blockchain-technology/" TargetMode="External"/><Relationship Id="rId1" Type="http://schemas.openxmlformats.org/officeDocument/2006/relationships/slideLayout" Target="../slideLayouts/slideLayout14.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png"/><Relationship Id="rId5" Type="http://schemas.openxmlformats.org/officeDocument/2006/relationships/image" Target="../media/image32.jpg"/><Relationship Id="rId6" Type="http://schemas.openxmlformats.org/officeDocument/2006/relationships/image" Target="../media/image33.png"/><Relationship Id="rId7" Type="http://schemas.openxmlformats.org/officeDocument/2006/relationships/image" Target="../media/image34.jpg"/><Relationship Id="rId8" Type="http://schemas.openxmlformats.org/officeDocument/2006/relationships/image" Target="../media/image35.png"/><Relationship Id="rId9" Type="http://schemas.openxmlformats.org/officeDocument/2006/relationships/image" Target="../media/image36.jpg"/><Relationship Id="rId1" Type="http://schemas.openxmlformats.org/officeDocument/2006/relationships/slideLayout" Target="../slideLayouts/slideLayout18.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Bitcoin</a:t>
            </a:r>
            <a:endParaRPr lang="en-US" dirty="0"/>
          </a:p>
        </p:txBody>
      </p:sp>
      <p:sp>
        <p:nvSpPr>
          <p:cNvPr id="3" name="Subtitle 2"/>
          <p:cNvSpPr>
            <a:spLocks noGrp="1"/>
          </p:cNvSpPr>
          <p:nvPr>
            <p:ph type="subTitle" idx="1"/>
          </p:nvPr>
        </p:nvSpPr>
        <p:spPr/>
        <p:txBody>
          <a:bodyPr/>
          <a:lstStyle/>
          <a:p>
            <a:r>
              <a:rPr lang="en-US" dirty="0" smtClean="0"/>
              <a:t>Daniel Lee</a:t>
            </a:r>
            <a:endParaRPr lang="en-US" dirty="0"/>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spends</a:t>
            </a:r>
            <a:endParaRPr lang="en-US" dirty="0"/>
          </a:p>
        </p:txBody>
      </p:sp>
      <p:sp>
        <p:nvSpPr>
          <p:cNvPr id="3" name="Content Placeholder 2"/>
          <p:cNvSpPr>
            <a:spLocks noGrp="1"/>
          </p:cNvSpPr>
          <p:nvPr>
            <p:ph idx="1"/>
          </p:nvPr>
        </p:nvSpPr>
        <p:spPr>
          <a:xfrm>
            <a:off x="1371600" y="914400"/>
            <a:ext cx="3600450" cy="4000500"/>
          </a:xfrm>
        </p:spPr>
        <p:txBody>
          <a:bodyPr>
            <a:normAutofit/>
          </a:bodyPr>
          <a:lstStyle/>
          <a:p>
            <a:r>
              <a:rPr lang="en-US" dirty="0" smtClean="0"/>
              <a:t>Block chain</a:t>
            </a:r>
            <a:endParaRPr lang="en-US" dirty="0"/>
          </a:p>
          <a:p>
            <a:pPr lvl="1"/>
            <a:r>
              <a:rPr lang="en-US" dirty="0" smtClean="0"/>
              <a:t>Transactions are </a:t>
            </a:r>
            <a:r>
              <a:rPr lang="en-US" dirty="0"/>
              <a:t>recorded in a </a:t>
            </a:r>
            <a:r>
              <a:rPr lang="en-US" dirty="0" smtClean="0"/>
              <a:t>community-built </a:t>
            </a:r>
            <a:r>
              <a:rPr lang="en-US" dirty="0"/>
              <a:t>record of all transactions </a:t>
            </a:r>
            <a:r>
              <a:rPr lang="en-US" dirty="0" smtClean="0"/>
              <a:t>that </a:t>
            </a:r>
            <a:r>
              <a:rPr lang="en-US" dirty="0"/>
              <a:t>acts as a </a:t>
            </a:r>
            <a:r>
              <a:rPr lang="en-US" dirty="0" smtClean="0"/>
              <a:t>proof-of-work.</a:t>
            </a:r>
            <a:endParaRPr lang="en-US" dirty="0"/>
          </a:p>
          <a:p>
            <a:pPr lvl="1"/>
            <a:r>
              <a:rPr lang="en-US" dirty="0" smtClean="0"/>
              <a:t>Computers connected to the network accept the longest chain as accurate.</a:t>
            </a:r>
            <a:endParaRPr lang="en-US" dirty="0"/>
          </a:p>
        </p:txBody>
      </p:sp>
      <p:pic>
        <p:nvPicPr>
          <p:cNvPr id="9219" name="Picture 3" descr="C:\Users\k1smc02\Desktop\StepheniStockimages\pixelcomputerchain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62" r="10000"/>
          <a:stretch/>
        </p:blipFill>
        <p:spPr bwMode="auto">
          <a:xfrm>
            <a:off x="4972050" y="1143000"/>
            <a:ext cx="286893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338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a:t>
            </a:r>
            <a:r>
              <a:rPr lang="en-US" dirty="0" err="1" smtClean="0"/>
              <a:t>bitcoins</a:t>
            </a:r>
            <a:r>
              <a:rPr lang="en-US" dirty="0" smtClean="0"/>
              <a:t> come from?</a:t>
            </a:r>
            <a:endParaRPr lang="en-US" dirty="0"/>
          </a:p>
        </p:txBody>
      </p:sp>
      <p:sp>
        <p:nvSpPr>
          <p:cNvPr id="3" name="Content Placeholder 2"/>
          <p:cNvSpPr>
            <a:spLocks noGrp="1"/>
          </p:cNvSpPr>
          <p:nvPr>
            <p:ph idx="1"/>
          </p:nvPr>
        </p:nvSpPr>
        <p:spPr/>
        <p:txBody>
          <a:bodyPr/>
          <a:lstStyle/>
          <a:p>
            <a:r>
              <a:rPr lang="en-US" dirty="0" smtClean="0"/>
              <a:t>They’re mined, silly.</a:t>
            </a:r>
          </a:p>
          <a:p>
            <a:r>
              <a:rPr lang="en-US" dirty="0" smtClean="0"/>
              <a:t>High-powered computers solve complicated math problems.</a:t>
            </a:r>
          </a:p>
          <a:p>
            <a:r>
              <a:rPr lang="en-US" dirty="0" smtClean="0"/>
              <a:t>Each time a problem is solved, the finder is paid a bounty.</a:t>
            </a:r>
          </a:p>
        </p:txBody>
      </p:sp>
    </p:spTree>
    <p:extLst>
      <p:ext uri="{BB962C8B-B14F-4D97-AF65-F5344CB8AC3E}">
        <p14:creationId xmlns:p14="http://schemas.microsoft.com/office/powerpoint/2010/main" val="1987293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a:t>
            </a:r>
            <a:r>
              <a:rPr lang="en-US" dirty="0" err="1" smtClean="0"/>
              <a:t>bitcoins</a:t>
            </a:r>
            <a:endParaRPr lang="en-US" dirty="0"/>
          </a:p>
        </p:txBody>
      </p:sp>
      <p:sp>
        <p:nvSpPr>
          <p:cNvPr id="3" name="Content Placeholder 2"/>
          <p:cNvSpPr>
            <a:spLocks noGrp="1"/>
          </p:cNvSpPr>
          <p:nvPr>
            <p:ph idx="1"/>
          </p:nvPr>
        </p:nvSpPr>
        <p:spPr>
          <a:xfrm>
            <a:off x="1485900" y="1200151"/>
            <a:ext cx="3486150" cy="3394472"/>
          </a:xfrm>
        </p:spPr>
        <p:txBody>
          <a:bodyPr>
            <a:normAutofit lnSpcReduction="10000"/>
          </a:bodyPr>
          <a:lstStyle/>
          <a:p>
            <a:r>
              <a:rPr lang="en-US" dirty="0" smtClean="0"/>
              <a:t>Miners solve complicated algorithms to find a solution called a hash.</a:t>
            </a:r>
          </a:p>
          <a:p>
            <a:r>
              <a:rPr lang="en-US" dirty="0" smtClean="0"/>
              <a:t>Finding a hash creates a block that is used to process transactions.</a:t>
            </a:r>
          </a:p>
          <a:p>
            <a:r>
              <a:rPr lang="en-US" dirty="0" smtClean="0"/>
              <a:t>Each new block is added to the block chain.</a:t>
            </a:r>
          </a:p>
        </p:txBody>
      </p:sp>
      <p:pic>
        <p:nvPicPr>
          <p:cNvPr id="6146" name="Picture 2" descr="C:\Users\k1smc02\Desktop\StepheniStockimages\Tunn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6351" y="628650"/>
            <a:ext cx="354641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49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a:t>
            </a:r>
            <a:r>
              <a:rPr lang="en-US" dirty="0" err="1" smtClean="0"/>
              <a:t>bitcoins</a:t>
            </a:r>
            <a:endParaRPr lang="en-US" dirty="0"/>
          </a:p>
        </p:txBody>
      </p:sp>
      <p:sp>
        <p:nvSpPr>
          <p:cNvPr id="3" name="Content Placeholder 2"/>
          <p:cNvSpPr>
            <a:spLocks noGrp="1"/>
          </p:cNvSpPr>
          <p:nvPr>
            <p:ph idx="1"/>
          </p:nvPr>
        </p:nvSpPr>
        <p:spPr/>
        <p:txBody>
          <a:bodyPr/>
          <a:lstStyle/>
          <a:p>
            <a:r>
              <a:rPr lang="en-US" dirty="0"/>
              <a:t>Until there are 21 </a:t>
            </a:r>
            <a:r>
              <a:rPr lang="en-US" dirty="0" smtClean="0"/>
              <a:t>million </a:t>
            </a:r>
            <a:r>
              <a:rPr lang="en-US" dirty="0" err="1" smtClean="0"/>
              <a:t>bitcoins</a:t>
            </a:r>
            <a:r>
              <a:rPr lang="en-US" dirty="0" smtClean="0"/>
              <a:t>, </a:t>
            </a:r>
            <a:r>
              <a:rPr lang="en-US" dirty="0"/>
              <a:t>miners are paid for finding a hash in new </a:t>
            </a:r>
            <a:r>
              <a:rPr lang="en-US" dirty="0" smtClean="0"/>
              <a:t>coin.</a:t>
            </a:r>
            <a:endParaRPr lang="en-US" dirty="0"/>
          </a:p>
          <a:p>
            <a:r>
              <a:rPr lang="en-US" dirty="0"/>
              <a:t>After 21 </a:t>
            </a:r>
            <a:r>
              <a:rPr lang="en-US" dirty="0" smtClean="0"/>
              <a:t>million, </a:t>
            </a:r>
            <a:r>
              <a:rPr lang="en-US" dirty="0"/>
              <a:t>miners will charge transaction fees for creating a new block.</a:t>
            </a:r>
          </a:p>
          <a:p>
            <a:r>
              <a:rPr lang="en-US" dirty="0" smtClean="0"/>
              <a:t>The amount paid per hash goes down by half about every 4 years.</a:t>
            </a:r>
            <a:endParaRPr lang="en-US" dirty="0"/>
          </a:p>
        </p:txBody>
      </p:sp>
    </p:spTree>
    <p:extLst>
      <p:ext uri="{BB962C8B-B14F-4D97-AF65-F5344CB8AC3E}">
        <p14:creationId xmlns:p14="http://schemas.microsoft.com/office/powerpoint/2010/main" val="280736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1smc02\Desktop\StepheniStockimages\wal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2143125"/>
            <a:ext cx="3814763" cy="3000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Owning </a:t>
            </a:r>
            <a:r>
              <a:rPr lang="en-US" dirty="0" err="1" smtClean="0"/>
              <a:t>bitcoins</a:t>
            </a:r>
            <a:endParaRPr lang="en-US" dirty="0"/>
          </a:p>
        </p:txBody>
      </p:sp>
      <p:sp>
        <p:nvSpPr>
          <p:cNvPr id="3" name="Content Placeholder 2"/>
          <p:cNvSpPr>
            <a:spLocks noGrp="1"/>
          </p:cNvSpPr>
          <p:nvPr>
            <p:ph idx="1"/>
          </p:nvPr>
        </p:nvSpPr>
        <p:spPr/>
        <p:txBody>
          <a:bodyPr/>
          <a:lstStyle/>
          <a:p>
            <a:r>
              <a:rPr lang="en-US" dirty="0" smtClean="0"/>
              <a:t>Users create accounts called wallets.</a:t>
            </a:r>
          </a:p>
          <a:p>
            <a:r>
              <a:rPr lang="en-US" dirty="0" smtClean="0"/>
              <a:t>Wallets are secured using passwords and contain the private keys used for transferring </a:t>
            </a:r>
            <a:r>
              <a:rPr lang="en-US" dirty="0" err="1" smtClean="0"/>
              <a:t>bitcoins</a:t>
            </a:r>
            <a:r>
              <a:rPr lang="en-US" dirty="0" smtClean="0"/>
              <a:t>.</a:t>
            </a:r>
          </a:p>
        </p:txBody>
      </p:sp>
    </p:spTree>
    <p:extLst>
      <p:ext uri="{BB962C8B-B14F-4D97-AF65-F5344CB8AC3E}">
        <p14:creationId xmlns:p14="http://schemas.microsoft.com/office/powerpoint/2010/main" val="318615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Spending </a:t>
            </a:r>
            <a:r>
              <a:rPr lang="en-US" dirty="0" err="1" smtClean="0"/>
              <a:t>bitcoins</a:t>
            </a:r>
            <a:endParaRPr lang="en-US" dirty="0"/>
          </a:p>
        </p:txBody>
      </p:sp>
      <p:graphicFrame>
        <p:nvGraphicFramePr>
          <p:cNvPr id="4" name="Content Placeholder 3"/>
          <p:cNvGraphicFramePr>
            <a:graphicFrameLocks noGrp="1"/>
          </p:cNvGraphicFramePr>
          <p:nvPr>
            <p:ph idx="1"/>
            <p:extLst/>
          </p:nvPr>
        </p:nvGraphicFramePr>
        <p:xfrm>
          <a:off x="1543050" y="285750"/>
          <a:ext cx="61722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640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Bitcoin</a:t>
            </a:r>
            <a:r>
              <a:rPr lang="en-US" dirty="0" smtClean="0"/>
              <a:t> security</a:t>
            </a:r>
            <a:endParaRPr lang="en-US" dirty="0"/>
          </a:p>
        </p:txBody>
      </p:sp>
      <p:sp>
        <p:nvSpPr>
          <p:cNvPr id="3" name="Content Placeholder 2"/>
          <p:cNvSpPr>
            <a:spLocks noGrp="1"/>
          </p:cNvSpPr>
          <p:nvPr>
            <p:ph idx="1"/>
          </p:nvPr>
        </p:nvSpPr>
        <p:spPr/>
        <p:txBody>
          <a:bodyPr/>
          <a:lstStyle/>
          <a:p>
            <a:r>
              <a:rPr lang="en-US" dirty="0" smtClean="0"/>
              <a:t>Computers accept the longest block chain, which inhibits hacking.</a:t>
            </a:r>
          </a:p>
          <a:p>
            <a:pPr lvl="1"/>
            <a:r>
              <a:rPr lang="en-US" dirty="0" smtClean="0"/>
              <a:t>Hackers would have to create a longer chain of fraudulent information faster than the combined effort of all other computers.</a:t>
            </a:r>
          </a:p>
          <a:p>
            <a:r>
              <a:rPr lang="en-US" dirty="0" smtClean="0"/>
              <a:t>Public/private cryptography means individual </a:t>
            </a:r>
            <a:r>
              <a:rPr lang="en-US" dirty="0" err="1" smtClean="0"/>
              <a:t>bitcoins</a:t>
            </a:r>
            <a:r>
              <a:rPr lang="en-US" dirty="0" smtClean="0"/>
              <a:t> are secured when not being transacted.</a:t>
            </a:r>
          </a:p>
        </p:txBody>
      </p:sp>
    </p:spTree>
    <p:extLst>
      <p:ext uri="{BB962C8B-B14F-4D97-AF65-F5344CB8AC3E}">
        <p14:creationId xmlns:p14="http://schemas.microsoft.com/office/powerpoint/2010/main" val="1922826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1"/>
            <a:ext cx="4725620" cy="857250"/>
          </a:xfrm>
        </p:spPr>
        <p:txBody>
          <a:bodyPr>
            <a:normAutofit fontScale="90000"/>
          </a:bodyPr>
          <a:lstStyle/>
          <a:p>
            <a:pPr algn="l"/>
            <a:r>
              <a:rPr lang="en-US" dirty="0" smtClean="0"/>
              <a:t>What’s the most expensive commodity/cryptocurrency?</a:t>
            </a:r>
            <a:endParaRPr lang="en-US" dirty="0"/>
          </a:p>
        </p:txBody>
      </p:sp>
      <p:sp>
        <p:nvSpPr>
          <p:cNvPr id="3" name="Content Placeholder 2"/>
          <p:cNvSpPr>
            <a:spLocks noGrp="1"/>
          </p:cNvSpPr>
          <p:nvPr>
            <p:ph idx="1"/>
          </p:nvPr>
        </p:nvSpPr>
        <p:spPr>
          <a:xfrm>
            <a:off x="448965" y="1502815"/>
            <a:ext cx="3970330" cy="3394472"/>
          </a:xfrm>
        </p:spPr>
        <p:txBody>
          <a:bodyPr>
            <a:normAutofit fontScale="92500" lnSpcReduction="20000"/>
          </a:bodyPr>
          <a:lstStyle/>
          <a:p>
            <a:r>
              <a:rPr lang="en-US" dirty="0" smtClean="0"/>
              <a:t>Hype: </a:t>
            </a:r>
          </a:p>
          <a:p>
            <a:pPr lvl="1"/>
            <a:r>
              <a:rPr lang="en-US" dirty="0" smtClean="0"/>
              <a:t>Gold </a:t>
            </a:r>
            <a:r>
              <a:rPr lang="en-US" dirty="0" smtClean="0">
                <a:sym typeface="Wingdings"/>
              </a:rPr>
              <a:t></a:t>
            </a:r>
            <a:r>
              <a:rPr lang="en-US" dirty="0" smtClean="0"/>
              <a:t> “Bitcoin’s BTC”</a:t>
            </a:r>
          </a:p>
          <a:p>
            <a:pPr lvl="1"/>
            <a:r>
              <a:rPr lang="en-US" dirty="0" smtClean="0"/>
              <a:t>Silver </a:t>
            </a:r>
            <a:r>
              <a:rPr lang="en-US" dirty="0" smtClean="0">
                <a:sym typeface="Wingdings"/>
              </a:rPr>
              <a:t></a:t>
            </a:r>
            <a:r>
              <a:rPr lang="en-US" dirty="0" smtClean="0"/>
              <a:t> “</a:t>
            </a:r>
            <a:r>
              <a:rPr lang="en-US" dirty="0" err="1" smtClean="0"/>
              <a:t>Litecoin</a:t>
            </a:r>
            <a:r>
              <a:rPr lang="en-US" dirty="0" smtClean="0"/>
              <a:t>”</a:t>
            </a:r>
          </a:p>
          <a:p>
            <a:pPr lvl="1"/>
            <a:r>
              <a:rPr lang="en-US" dirty="0" smtClean="0"/>
              <a:t>Diamond </a:t>
            </a:r>
            <a:r>
              <a:rPr lang="en-US" dirty="0" smtClean="0">
                <a:sym typeface="Wingdings"/>
              </a:rPr>
              <a:t></a:t>
            </a:r>
            <a:r>
              <a:rPr lang="en-US" dirty="0" smtClean="0"/>
              <a:t> “Ripple’s XRP” </a:t>
            </a:r>
            <a:endParaRPr lang="en-US" dirty="0"/>
          </a:p>
          <a:p>
            <a:r>
              <a:rPr lang="en-US" dirty="0" smtClean="0"/>
              <a:t>Or something else!</a:t>
            </a:r>
          </a:p>
          <a:p>
            <a:pPr lvl="1"/>
            <a:r>
              <a:rPr lang="en-US" dirty="0" smtClean="0"/>
              <a:t>Asset? But no future cash flow!</a:t>
            </a:r>
          </a:p>
          <a:p>
            <a:pPr lvl="1"/>
            <a:r>
              <a:rPr lang="en-US" dirty="0" smtClean="0"/>
              <a:t>Commodity? Not </a:t>
            </a:r>
            <a:r>
              <a:rPr lang="en-US" dirty="0"/>
              <a:t>production material !</a:t>
            </a:r>
            <a:endParaRPr lang="en-US" dirty="0" smtClean="0"/>
          </a:p>
          <a:p>
            <a:pPr lvl="1"/>
            <a:r>
              <a:rPr lang="en-US" dirty="0" smtClean="0"/>
              <a:t>Currency ? Who publish it!</a:t>
            </a:r>
          </a:p>
          <a:p>
            <a:pPr lvl="1"/>
            <a:r>
              <a:rPr lang="en-US" dirty="0" smtClean="0"/>
              <a:t>Collectable? Not sculpture </a:t>
            </a:r>
            <a:r>
              <a:rPr lang="en-US" dirty="0"/>
              <a:t>or painting !</a:t>
            </a:r>
            <a:endParaRPr lang="en-US" dirty="0" smtClean="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524" y="0"/>
            <a:ext cx="3926400" cy="5143500"/>
          </a:xfrm>
          <a:prstGeom prst="rect">
            <a:avLst/>
          </a:prstGeom>
        </p:spPr>
      </p:pic>
    </p:spTree>
    <p:extLst>
      <p:ext uri="{BB962C8B-B14F-4D97-AF65-F5344CB8AC3E}">
        <p14:creationId xmlns:p14="http://schemas.microsoft.com/office/powerpoint/2010/main" val="76914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mtClean="0"/>
              <a:t>BITCOIN</a:t>
            </a:r>
            <a:endParaRPr lang="en-US" dirty="0"/>
          </a:p>
        </p:txBody>
      </p:sp>
      <p:sp>
        <p:nvSpPr>
          <p:cNvPr id="3" name="Content Placeholder 2"/>
          <p:cNvSpPr>
            <a:spLocks noGrp="1"/>
          </p:cNvSpPr>
          <p:nvPr>
            <p:ph idx="1"/>
          </p:nvPr>
        </p:nvSpPr>
        <p:spPr/>
        <p:txBody>
          <a:bodyPr/>
          <a:lstStyle/>
          <a:p>
            <a:r>
              <a:rPr lang="en-US" dirty="0" smtClean="0"/>
              <a:t>Bitcoin: What is it?</a:t>
            </a:r>
            <a:endParaRPr lang="en-US" dirty="0"/>
          </a:p>
          <a:p>
            <a:r>
              <a:rPr lang="en-US" dirty="0" smtClean="0"/>
              <a:t>Bitcoin: Overview</a:t>
            </a:r>
            <a:endParaRPr lang="en-US" dirty="0"/>
          </a:p>
          <a:p>
            <a:r>
              <a:rPr lang="en-US" dirty="0" smtClean="0"/>
              <a:t>Bitcoin: Intuition</a:t>
            </a:r>
          </a:p>
          <a:p>
            <a:r>
              <a:rPr lang="en-US" dirty="0" smtClean="0"/>
              <a:t>Bitcoin: Sustainable?</a:t>
            </a:r>
            <a:endParaRPr lang="en-US" dirty="0"/>
          </a:p>
          <a:p>
            <a:endParaRPr lang="en-US" dirty="0"/>
          </a:p>
        </p:txBody>
      </p:sp>
      <p:sp>
        <p:nvSpPr>
          <p:cNvPr id="4" name="TextBox 3"/>
          <p:cNvSpPr txBox="1"/>
          <p:nvPr/>
        </p:nvSpPr>
        <p:spPr>
          <a:xfrm>
            <a:off x="2892245" y="4098800"/>
            <a:ext cx="4050853" cy="646331"/>
          </a:xfrm>
          <a:prstGeom prst="rect">
            <a:avLst/>
          </a:prstGeom>
          <a:noFill/>
        </p:spPr>
        <p:txBody>
          <a:bodyPr wrap="none" rtlCol="0">
            <a:spAutoFit/>
          </a:bodyPr>
          <a:lstStyle/>
          <a:p>
            <a:r>
              <a:rPr lang="en-US" dirty="0" smtClean="0"/>
              <a:t>Daniel Lee, MGB070, </a:t>
            </a:r>
            <a:r>
              <a:rPr lang="en-US" smtClean="0"/>
              <a:t>Soochow University</a:t>
            </a:r>
            <a:endParaRPr lang="en-US" dirty="0" smtClean="0"/>
          </a:p>
          <a:p>
            <a:pPr algn="ctr"/>
            <a:r>
              <a:rPr lang="en-US" dirty="0" smtClean="0"/>
              <a:t>2018/09/20</a:t>
            </a:r>
            <a:endParaRPr lang="en-US" dirty="0"/>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it is!--- </a:t>
            </a:r>
            <a:r>
              <a:rPr lang="en-US" i="1" dirty="0">
                <a:effectLst/>
                <a:latin typeface="+mn-lt"/>
              </a:rPr>
              <a:t>Satoshi </a:t>
            </a:r>
            <a:r>
              <a:rPr lang="en-US" i="1" dirty="0" err="1" smtClean="0">
                <a:latin typeface="+mn-lt"/>
                <a:ea typeface="Times New Roman" panose="02020603050405020304" pitchFamily="18" charset="0"/>
              </a:rPr>
              <a:t>Nakamoto’s</a:t>
            </a:r>
            <a:r>
              <a:rPr lang="en-US" i="1" dirty="0" smtClean="0">
                <a:latin typeface="+mn-lt"/>
                <a:ea typeface="Times New Roman" panose="02020603050405020304" pitchFamily="18" charset="0"/>
              </a:rPr>
              <a:t>! </a:t>
            </a:r>
            <a:endParaRPr lang="en-US" i="1" dirty="0">
              <a:latin typeface="+mn-lt"/>
            </a:endParaRPr>
          </a:p>
        </p:txBody>
      </p:sp>
      <p:sp>
        <p:nvSpPr>
          <p:cNvPr id="5" name="Content Placeholder 4"/>
          <p:cNvSpPr>
            <a:spLocks noGrp="1"/>
          </p:cNvSpPr>
          <p:nvPr>
            <p:ph idx="1"/>
          </p:nvPr>
        </p:nvSpPr>
        <p:spPr/>
        <p:txBody>
          <a:bodyPr>
            <a:normAutofit fontScale="77500" lnSpcReduction="20000"/>
          </a:bodyPr>
          <a:lstStyle/>
          <a:p>
            <a:r>
              <a:rPr lang="en-US" dirty="0">
                <a:latin typeface="Times New Roman" panose="02020603050405020304" pitchFamily="18" charset="0"/>
                <a:ea typeface="Times New Roman" panose="02020603050405020304" pitchFamily="18" charset="0"/>
              </a:rPr>
              <a:t>“A purely peer-to-peer version of electronic cash would allow online payments to be sent directly from one party to another without going through a financial institution ... </a:t>
            </a:r>
          </a:p>
          <a:p>
            <a:r>
              <a:rPr lang="en-US" dirty="0">
                <a:latin typeface="Times New Roman" panose="02020603050405020304" pitchFamily="18" charset="0"/>
                <a:ea typeface="Times New Roman" panose="02020603050405020304" pitchFamily="18" charset="0"/>
              </a:rPr>
              <a:t>We propose a solution to the double-spending problem using a peer-to-peer network. The network timestamps transactions ... forming a record that cannot be changed without redoing the proof-of-work” </a:t>
            </a:r>
            <a:r>
              <a:rPr lang="en-US" dirty="0" err="1">
                <a:latin typeface="Times New Roman" panose="02020603050405020304" pitchFamily="18" charset="0"/>
                <a:ea typeface="Times New Roman" panose="02020603050405020304" pitchFamily="18" charset="0"/>
              </a:rPr>
              <a:t>Nakamoto</a:t>
            </a:r>
            <a:r>
              <a:rPr lang="en-US" dirty="0">
                <a:latin typeface="Times New Roman" panose="02020603050405020304" pitchFamily="18" charset="0"/>
                <a:ea typeface="Times New Roman" panose="02020603050405020304" pitchFamily="18" charset="0"/>
              </a:rPr>
              <a:t> (2009)</a:t>
            </a:r>
          </a:p>
          <a:p>
            <a:r>
              <a:rPr lang="en-US" dirty="0">
                <a:latin typeface="Times New Roman" panose="02020603050405020304" pitchFamily="18" charset="0"/>
                <a:ea typeface="Times New Roman" panose="02020603050405020304" pitchFamily="18" charset="0"/>
              </a:rPr>
              <a:t>The </a:t>
            </a:r>
            <a:r>
              <a:rPr lang="en-US" b="1" dirty="0" err="1">
                <a:highlight>
                  <a:srgbClr val="FFFF00"/>
                </a:highlight>
                <a:latin typeface="Times New Roman" panose="02020603050405020304" pitchFamily="18" charset="0"/>
                <a:ea typeface="Times New Roman" panose="02020603050405020304" pitchFamily="18" charset="0"/>
              </a:rPr>
              <a:t>blockchain</a:t>
            </a:r>
            <a:r>
              <a:rPr lang="en-US" dirty="0">
                <a:latin typeface="Times New Roman" panose="02020603050405020304" pitchFamily="18" charset="0"/>
                <a:ea typeface="Times New Roman" panose="02020603050405020304" pitchFamily="18" charset="0"/>
              </a:rPr>
              <a:t> records all Bitcoin transactions in a public ledger that is distributed worldwide, with no single authority. </a:t>
            </a:r>
          </a:p>
        </p:txBody>
      </p:sp>
    </p:spTree>
    <p:extLst>
      <p:ext uri="{BB962C8B-B14F-4D97-AF65-F5344CB8AC3E}">
        <p14:creationId xmlns:p14="http://schemas.microsoft.com/office/powerpoint/2010/main" val="724912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Create a Currency in Digital Form!</a:t>
            </a:r>
            <a:endParaRPr lang="en-US" dirty="0"/>
          </a:p>
        </p:txBody>
      </p:sp>
    </p:spTree>
    <p:extLst>
      <p:ext uri="{BB962C8B-B14F-4D97-AF65-F5344CB8AC3E}">
        <p14:creationId xmlns:p14="http://schemas.microsoft.com/office/powerpoint/2010/main" val="818731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4085A6-D1A3-4126-96E5-0E16BB6033CF}"/>
              </a:ext>
            </a:extLst>
          </p:cNvPr>
          <p:cNvSpPr>
            <a:spLocks noGrp="1"/>
          </p:cNvSpPr>
          <p:nvPr>
            <p:ph type="title"/>
          </p:nvPr>
        </p:nvSpPr>
        <p:spPr>
          <a:xfrm>
            <a:off x="3350359" y="433880"/>
            <a:ext cx="5344675" cy="763526"/>
          </a:xfrm>
        </p:spPr>
        <p:txBody>
          <a:bodyPr>
            <a:normAutofit/>
          </a:bodyPr>
          <a:lstStyle/>
          <a:p>
            <a:pPr algn="ctr"/>
            <a:r>
              <a:rPr lang="en-US" sz="3000" dirty="0">
                <a:solidFill>
                  <a:schemeClr val="tx1"/>
                </a:solidFill>
                <a:latin typeface="+mn-lt"/>
                <a:ea typeface="+mn-ea"/>
                <a:cs typeface="+mn-cs"/>
              </a:rPr>
              <a:t>Timeline of Bitcoin events</a:t>
            </a:r>
            <a:endParaRPr lang="en-US" sz="3000" dirty="0">
              <a:solidFill>
                <a:schemeClr val="tx1"/>
              </a:solidFill>
              <a:latin typeface="+mn-lt"/>
            </a:endParaRPr>
          </a:p>
        </p:txBody>
      </p:sp>
      <p:graphicFrame>
        <p:nvGraphicFramePr>
          <p:cNvPr id="4" name="Table 3">
            <a:extLst>
              <a:ext uri="{FF2B5EF4-FFF2-40B4-BE49-F238E27FC236}">
                <a16:creationId xmlns:a16="http://schemas.microsoft.com/office/drawing/2014/main" xmlns="" id="{C202BEAB-646D-42AF-869E-FFA1D010D52C}"/>
              </a:ext>
            </a:extLst>
          </p:cNvPr>
          <p:cNvGraphicFramePr>
            <a:graphicFrameLocks noGrp="1"/>
          </p:cNvGraphicFramePr>
          <p:nvPr>
            <p:extLst>
              <p:ext uri="{D42A27DB-BD31-4B8C-83A1-F6EECF244321}">
                <p14:modId xmlns:p14="http://schemas.microsoft.com/office/powerpoint/2010/main" val="67483831"/>
              </p:ext>
            </p:extLst>
          </p:nvPr>
        </p:nvGraphicFramePr>
        <p:xfrm>
          <a:off x="143555" y="1350114"/>
          <a:ext cx="8856890" cy="3664915"/>
        </p:xfrm>
        <a:graphic>
          <a:graphicData uri="http://schemas.openxmlformats.org/drawingml/2006/table">
            <a:tbl>
              <a:tblPr/>
              <a:tblGrid>
                <a:gridCol w="757809">
                  <a:extLst>
                    <a:ext uri="{9D8B030D-6E8A-4147-A177-3AD203B41FA5}">
                      <a16:colId xmlns:a16="http://schemas.microsoft.com/office/drawing/2014/main" xmlns="" val="2412614770"/>
                    </a:ext>
                  </a:extLst>
                </a:gridCol>
                <a:gridCol w="8099081">
                  <a:extLst>
                    <a:ext uri="{9D8B030D-6E8A-4147-A177-3AD203B41FA5}">
                      <a16:colId xmlns:a16="http://schemas.microsoft.com/office/drawing/2014/main" xmlns="" val="2954044760"/>
                    </a:ext>
                  </a:extLst>
                </a:gridCol>
              </a:tblGrid>
              <a:tr h="242997">
                <a:tc>
                  <a:txBody>
                    <a:bodyPr/>
                    <a:lstStyle/>
                    <a:p>
                      <a:pPr algn="l" fontAlgn="b"/>
                      <a:r>
                        <a:rPr lang="en-US" sz="1200" b="1" i="0" u="none" strike="noStrike" dirty="0">
                          <a:solidFill>
                            <a:srgbClr val="000000"/>
                          </a:solidFill>
                          <a:effectLst/>
                          <a:latin typeface="Calibri" panose="020F0502020204030204" pitchFamily="34" charset="0"/>
                        </a:rPr>
                        <a:t>Year</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Calibri" panose="020F0502020204030204" pitchFamily="34" charset="0"/>
                        </a:rPr>
                        <a:t>Main Events</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67580592"/>
                  </a:ext>
                </a:extLst>
              </a:tr>
              <a:tr h="255145">
                <a:tc>
                  <a:txBody>
                    <a:bodyPr/>
                    <a:lstStyle/>
                    <a:p>
                      <a:pPr algn="r" fontAlgn="b"/>
                      <a:r>
                        <a:rPr lang="en-US" sz="1200" b="0" i="0" u="none" strike="noStrike" dirty="0">
                          <a:solidFill>
                            <a:srgbClr val="000000"/>
                          </a:solidFill>
                          <a:effectLst/>
                          <a:latin typeface="Calibri" panose="020F0502020204030204" pitchFamily="34" charset="0"/>
                        </a:rPr>
                        <a:t>2009</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474747"/>
                          </a:solidFill>
                          <a:effectLst/>
                          <a:latin typeface="Arial" panose="020B0604020202020204" pitchFamily="34" charset="0"/>
                        </a:rPr>
                        <a:t>The Bitcoin Whitepaper by Satoshi Nakamoto and the Genesis Block </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9193285"/>
                  </a:ext>
                </a:extLst>
              </a:tr>
              <a:tr h="498145">
                <a:tc>
                  <a:txBody>
                    <a:bodyPr/>
                    <a:lstStyle/>
                    <a:p>
                      <a:pPr algn="r" fontAlgn="b"/>
                      <a:r>
                        <a:rPr lang="en-US" sz="1200" b="0" i="0" u="none" strike="noStrike" dirty="0">
                          <a:solidFill>
                            <a:srgbClr val="000000"/>
                          </a:solidFill>
                          <a:effectLst/>
                          <a:latin typeface="Calibri" panose="020F0502020204030204" pitchFamily="34" charset="0"/>
                        </a:rPr>
                        <a:t>2010</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474747"/>
                          </a:solidFill>
                          <a:effectLst/>
                          <a:latin typeface="Arial" panose="020B0604020202020204" pitchFamily="34" charset="0"/>
                        </a:rPr>
                        <a:t>The first real-world transaction took place to purchase a pizza.  </a:t>
                      </a:r>
                      <a:r>
                        <a:rPr lang="en-US" sz="1200" b="0" i="0" u="none" strike="noStrike" dirty="0">
                          <a:solidFill>
                            <a:srgbClr val="474747"/>
                          </a:solidFill>
                          <a:effectLst/>
                          <a:highlight>
                            <a:srgbClr val="FFFF00"/>
                          </a:highlight>
                          <a:latin typeface="Arial" panose="020B0604020202020204" pitchFamily="34" charset="0"/>
                        </a:rPr>
                        <a:t>10,000 BTC sent from the USA to a person in the U.K. in return for two pizzas from Papa John’s</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3513501"/>
                  </a:ext>
                </a:extLst>
              </a:tr>
              <a:tr h="255145">
                <a:tc>
                  <a:txBody>
                    <a:bodyPr/>
                    <a:lstStyle/>
                    <a:p>
                      <a:pPr algn="l" fontAlgn="b"/>
                      <a:r>
                        <a:rPr lang="en-US" sz="1200" b="0" i="0" u="none" strike="noStrike" dirty="0">
                          <a:solidFill>
                            <a:srgbClr val="000000"/>
                          </a:solidFill>
                          <a:effectLst/>
                          <a:latin typeface="Calibri" panose="020F0502020204030204" pitchFamily="34" charset="0"/>
                        </a:rPr>
                        <a:t> </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First mining poll &amp; BTC market cap of $1 Million</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5998372"/>
                  </a:ext>
                </a:extLst>
              </a:tr>
              <a:tr h="255145">
                <a:tc>
                  <a:txBody>
                    <a:bodyPr/>
                    <a:lstStyle/>
                    <a:p>
                      <a:pPr algn="r" fontAlgn="b"/>
                      <a:r>
                        <a:rPr lang="en-US" sz="1200" b="0" i="0" u="none" strike="noStrike" dirty="0">
                          <a:solidFill>
                            <a:srgbClr val="000000"/>
                          </a:solidFill>
                          <a:effectLst/>
                          <a:latin typeface="Calibri" panose="020F0502020204030204" pitchFamily="34" charset="0"/>
                        </a:rPr>
                        <a:t>2011</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Silk Road started (Black-market Darknet outlet). Parity of Bitcoin &amp; the US Dollar (Feb 2011)</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0984858"/>
                  </a:ext>
                </a:extLst>
              </a:tr>
              <a:tr h="255145">
                <a:tc>
                  <a:txBody>
                    <a:bodyPr/>
                    <a:lstStyle/>
                    <a:p>
                      <a:pPr algn="r" fontAlgn="b"/>
                      <a:r>
                        <a:rPr lang="en-US" sz="1200" b="0" i="0" u="none" strike="noStrike" dirty="0">
                          <a:solidFill>
                            <a:srgbClr val="000000"/>
                          </a:solidFill>
                          <a:effectLst/>
                          <a:latin typeface="Calibri" panose="020F0502020204030204" pitchFamily="34" charset="0"/>
                        </a:rPr>
                        <a:t>2012</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Coinbase Exchange started (Also started to deal in Ethereum &amp; Litecoin)</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795271"/>
                  </a:ext>
                </a:extLst>
              </a:tr>
              <a:tr h="255145">
                <a:tc>
                  <a:txBody>
                    <a:bodyPr/>
                    <a:lstStyle/>
                    <a:p>
                      <a:pPr algn="r" fontAlgn="b"/>
                      <a:r>
                        <a:rPr lang="en-US" sz="1200" b="0" i="0" u="none" strike="noStrike" dirty="0">
                          <a:solidFill>
                            <a:srgbClr val="000000"/>
                          </a:solidFill>
                          <a:effectLst/>
                          <a:latin typeface="Calibri" panose="020F0502020204030204" pitchFamily="34" charset="0"/>
                        </a:rPr>
                        <a:t>2013</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Oct Silk road closed. Bitcoin reaches $1000 during Q4 2013</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4153214"/>
                  </a:ext>
                </a:extLst>
              </a:tr>
              <a:tr h="680976">
                <a:tc>
                  <a:txBody>
                    <a:bodyPr/>
                    <a:lstStyle/>
                    <a:p>
                      <a:pPr algn="r" fontAlgn="b"/>
                      <a:r>
                        <a:rPr lang="en-US" sz="1200" b="0" i="0" u="none" strike="noStrike" dirty="0">
                          <a:solidFill>
                            <a:srgbClr val="000000"/>
                          </a:solidFill>
                          <a:effectLst/>
                          <a:latin typeface="Calibri" panose="020F0502020204030204" pitchFamily="34" charset="0"/>
                        </a:rPr>
                        <a:t>2014</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Collapse of Mt Gor exchange (At one time &gt;70% of Bitcoin transactions) 850,000 coins ($850 Million) hacked. 200,000 recovered. Today worth $2 Billion. Creditors will receive $100% back . Owner of Mt Gor could receive the surplus value approx $1.2 Billion</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34137639"/>
                  </a:ext>
                </a:extLst>
              </a:tr>
              <a:tr h="255145">
                <a:tc>
                  <a:txBody>
                    <a:bodyPr/>
                    <a:lstStyle/>
                    <a:p>
                      <a:pPr algn="r" fontAlgn="b"/>
                      <a:r>
                        <a:rPr lang="en-US" sz="1200" b="0" i="0" u="none" strike="noStrike" dirty="0">
                          <a:solidFill>
                            <a:srgbClr val="000000"/>
                          </a:solidFill>
                          <a:effectLst/>
                          <a:latin typeface="Calibri" panose="020F0502020204030204" pitchFamily="34" charset="0"/>
                        </a:rPr>
                        <a:t>2015</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Bitcoin price falls to $229 from a peak of over $500 in 2014</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01977244"/>
                  </a:ext>
                </a:extLst>
              </a:tr>
              <a:tr h="255145">
                <a:tc>
                  <a:txBody>
                    <a:bodyPr/>
                    <a:lstStyle/>
                    <a:p>
                      <a:pPr algn="r" fontAlgn="b"/>
                      <a:r>
                        <a:rPr lang="en-US" sz="1200" b="0" i="0" u="none" strike="noStrike" dirty="0">
                          <a:solidFill>
                            <a:srgbClr val="000000"/>
                          </a:solidFill>
                          <a:effectLst/>
                          <a:latin typeface="Calibri" panose="020F0502020204030204" pitchFamily="34" charset="0"/>
                        </a:rPr>
                        <a:t>2016</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Bitcoin price rises to $1000. Mining reward halves, doubling production costs rise of 100s of altcoins</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0333820"/>
                  </a:ext>
                </a:extLst>
              </a:tr>
              <a:tr h="456782">
                <a:tc>
                  <a:txBody>
                    <a:bodyPr/>
                    <a:lstStyle/>
                    <a:p>
                      <a:pPr algn="r" fontAlgn="b"/>
                      <a:r>
                        <a:rPr lang="en-US" sz="1200" b="0" i="0" u="none" strike="noStrike" dirty="0">
                          <a:solidFill>
                            <a:srgbClr val="000000"/>
                          </a:solidFill>
                          <a:effectLst/>
                          <a:latin typeface="Calibri" panose="020F0502020204030204" pitchFamily="34" charset="0"/>
                        </a:rPr>
                        <a:t>2017</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2 Bitcoin forks (Free bitcoin Gold &amp; Bitcoin Cash). Price rises to exceed $10,000 &amp; predictions by some on wall street for a $40,000 + price</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8109195"/>
                  </a:ext>
                </a:extLst>
              </a:tr>
            </a:tbl>
          </a:graphicData>
        </a:graphic>
      </p:graphicFrame>
    </p:spTree>
    <p:extLst>
      <p:ext uri="{BB962C8B-B14F-4D97-AF65-F5344CB8AC3E}">
        <p14:creationId xmlns:p14="http://schemas.microsoft.com/office/powerpoint/2010/main" val="26617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4085A6-D1A3-4126-96E5-0E16BB6033CF}"/>
              </a:ext>
            </a:extLst>
          </p:cNvPr>
          <p:cNvSpPr>
            <a:spLocks noGrp="1"/>
          </p:cNvSpPr>
          <p:nvPr>
            <p:ph type="title"/>
          </p:nvPr>
        </p:nvSpPr>
        <p:spPr>
          <a:xfrm>
            <a:off x="3350359" y="433880"/>
            <a:ext cx="5344675" cy="763526"/>
          </a:xfrm>
        </p:spPr>
        <p:txBody>
          <a:bodyPr>
            <a:normAutofit/>
          </a:bodyPr>
          <a:lstStyle/>
          <a:p>
            <a:pPr algn="ctr"/>
            <a:r>
              <a:rPr lang="en-US" sz="3000" dirty="0" smtClean="0">
                <a:solidFill>
                  <a:schemeClr val="tx1"/>
                </a:solidFill>
                <a:latin typeface="+mn-lt"/>
                <a:ea typeface="+mn-ea"/>
                <a:cs typeface="+mn-cs"/>
              </a:rPr>
              <a:t>Legal Elements</a:t>
            </a:r>
            <a:endParaRPr lang="en-US" sz="3000" dirty="0">
              <a:solidFill>
                <a:schemeClr val="tx1"/>
              </a:solidFill>
              <a:latin typeface="+mn-lt"/>
            </a:endParaRPr>
          </a:p>
        </p:txBody>
      </p:sp>
      <p:pic>
        <p:nvPicPr>
          <p:cNvPr id="5" name="Picture 4">
            <a:extLst>
              <a:ext uri="{FF2B5EF4-FFF2-40B4-BE49-F238E27FC236}">
                <a16:creationId xmlns:a16="http://schemas.microsoft.com/office/drawing/2014/main" xmlns="" id="{BB140850-09E5-47B3-B375-00BC249E549F}"/>
              </a:ext>
            </a:extLst>
          </p:cNvPr>
          <p:cNvPicPr>
            <a:picLocks noChangeAspect="1"/>
          </p:cNvPicPr>
          <p:nvPr/>
        </p:nvPicPr>
        <p:blipFill>
          <a:blip r:embed="rId3"/>
          <a:stretch>
            <a:fillRect/>
          </a:stretch>
        </p:blipFill>
        <p:spPr>
          <a:xfrm>
            <a:off x="448965" y="1197406"/>
            <a:ext cx="8551480" cy="4275740"/>
          </a:xfrm>
          <a:prstGeom prst="rect">
            <a:avLst/>
          </a:prstGeom>
        </p:spPr>
      </p:pic>
    </p:spTree>
    <p:extLst>
      <p:ext uri="{BB962C8B-B14F-4D97-AF65-F5344CB8AC3E}">
        <p14:creationId xmlns:p14="http://schemas.microsoft.com/office/powerpoint/2010/main" val="2127833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it is!--- non-technical</a:t>
            </a:r>
            <a:endParaRPr lang="en-US" dirty="0"/>
          </a:p>
        </p:txBody>
      </p:sp>
      <p:sp>
        <p:nvSpPr>
          <p:cNvPr id="5" name="Content Placeholder 4"/>
          <p:cNvSpPr>
            <a:spLocks noGrp="1"/>
          </p:cNvSpPr>
          <p:nvPr>
            <p:ph idx="1"/>
          </p:nvPr>
        </p:nvSpPr>
        <p:spPr/>
        <p:txBody>
          <a:bodyPr>
            <a:normAutofit/>
          </a:bodyPr>
          <a:lstStyle/>
          <a:p>
            <a:r>
              <a:rPr lang="en-US" dirty="0">
                <a:hlinkClick r:id="rId2"/>
              </a:rPr>
              <a:t>https://</a:t>
            </a:r>
            <a:r>
              <a:rPr lang="en-US" dirty="0" smtClean="0">
                <a:hlinkClick r:id="rId2"/>
              </a:rPr>
              <a:t>www.youtube.com/watch?v=t5JGQXCTe3c</a:t>
            </a:r>
          </a:p>
          <a:p>
            <a:r>
              <a:rPr lang="en-US" dirty="0" smtClean="0">
                <a:hlinkClick r:id="rId2"/>
              </a:rPr>
              <a:t>https</a:t>
            </a:r>
            <a:r>
              <a:rPr lang="en-US" dirty="0">
                <a:hlinkClick r:id="rId2"/>
              </a:rPr>
              <a:t>://</a:t>
            </a:r>
            <a:r>
              <a:rPr lang="en-US" dirty="0" smtClean="0">
                <a:hlinkClick r:id="rId2"/>
              </a:rPr>
              <a:t>www.youtube.com/watch?v=NBVDqAHQ4-M</a:t>
            </a:r>
          </a:p>
          <a:p>
            <a:r>
              <a:rPr lang="en-US" dirty="0">
                <a:hlinkClick r:id="rId2"/>
              </a:rPr>
              <a:t>https://www.youtube.com/watch?v=LtITDtZPYEw</a:t>
            </a:r>
          </a:p>
        </p:txBody>
      </p:sp>
    </p:spTree>
    <p:extLst>
      <p:ext uri="{BB962C8B-B14F-4D97-AF65-F5344CB8AC3E}">
        <p14:creationId xmlns:p14="http://schemas.microsoft.com/office/powerpoint/2010/main" val="283150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it is! --- Technical</a:t>
            </a:r>
            <a:endParaRPr lang="en-US" dirty="0"/>
          </a:p>
        </p:txBody>
      </p:sp>
      <p:sp>
        <p:nvSpPr>
          <p:cNvPr id="5" name="Content Placeholder 4"/>
          <p:cNvSpPr>
            <a:spLocks noGrp="1"/>
          </p:cNvSpPr>
          <p:nvPr>
            <p:ph idx="1"/>
          </p:nvPr>
        </p:nvSpPr>
        <p:spPr/>
        <p:txBody>
          <a:bodyPr>
            <a:normAutofit/>
          </a:bodyPr>
          <a:lstStyle/>
          <a:p>
            <a:r>
              <a:rPr lang="en-US" dirty="0" smtClean="0">
                <a:hlinkClick r:id="rId2"/>
              </a:rPr>
              <a:t>https</a:t>
            </a:r>
            <a:r>
              <a:rPr lang="en-US" dirty="0">
                <a:hlinkClick r:id="rId2"/>
              </a:rPr>
              <a:t>://</a:t>
            </a:r>
            <a:r>
              <a:rPr lang="en-US" dirty="0" smtClean="0">
                <a:hlinkClick r:id="rId2"/>
              </a:rPr>
              <a:t>www.youtube.com/watch?v=l9jOJk30eQs</a:t>
            </a:r>
          </a:p>
          <a:p>
            <a:r>
              <a:rPr lang="en-US" dirty="0">
                <a:hlinkClick r:id="rId2"/>
              </a:rPr>
              <a:t>https://</a:t>
            </a:r>
            <a:r>
              <a:rPr lang="en-US" dirty="0" smtClean="0">
                <a:hlinkClick r:id="rId2"/>
              </a:rPr>
              <a:t>www.youtube.com/watch?v=Lx9zgZCMqXE</a:t>
            </a:r>
          </a:p>
          <a:p>
            <a:r>
              <a:rPr lang="en-US" dirty="0">
                <a:hlinkClick r:id="rId2"/>
              </a:rPr>
              <a:t>https://www.youtube.com/watch?v</a:t>
            </a:r>
            <a:r>
              <a:rPr lang="en-US">
                <a:hlinkClick r:id="rId2"/>
              </a:rPr>
              <a:t>=bBC-nXj3Ng4</a:t>
            </a:r>
            <a:endParaRPr lang="en-US" dirty="0">
              <a:hlinkClick r:id="rId2"/>
            </a:endParaRPr>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Overview:</a:t>
            </a:r>
            <a:endParaRPr lang="en-US" dirty="0"/>
          </a:p>
        </p:txBody>
      </p:sp>
      <p:sp>
        <p:nvSpPr>
          <p:cNvPr id="5" name="Content Placeholder 4"/>
          <p:cNvSpPr>
            <a:spLocks noGrp="1"/>
          </p:cNvSpPr>
          <p:nvPr>
            <p:ph idx="1"/>
          </p:nvPr>
        </p:nvSpPr>
        <p:spPr/>
        <p:txBody>
          <a:bodyPr/>
          <a:lstStyle/>
          <a:p>
            <a:r>
              <a:rPr lang="en-US" dirty="0">
                <a:hlinkClick r:id="rId2"/>
              </a:rPr>
              <a:t>https://</a:t>
            </a:r>
            <a:r>
              <a:rPr lang="en-US" dirty="0" smtClean="0">
                <a:hlinkClick r:id="rId2"/>
              </a:rPr>
              <a:t>www.youtube.com/watch?v=l1si5ZWLgy0</a:t>
            </a:r>
            <a:endParaRPr lang="en-US" dirty="0" smtClean="0"/>
          </a:p>
          <a:p>
            <a:r>
              <a:rPr lang="en-US" dirty="0">
                <a:hlinkClick r:id="rId3"/>
              </a:rPr>
              <a:t>https://</a:t>
            </a:r>
            <a:r>
              <a:rPr lang="en-US" dirty="0" smtClean="0">
                <a:hlinkClick r:id="rId3"/>
              </a:rPr>
              <a:t>www.youtube.com/watch?v=bBC-nXj3Ng4</a:t>
            </a:r>
            <a:endParaRPr lang="en-US" dirty="0" smtClean="0"/>
          </a:p>
        </p:txBody>
      </p:sp>
    </p:spTree>
    <p:extLst>
      <p:ext uri="{BB962C8B-B14F-4D97-AF65-F5344CB8AC3E}">
        <p14:creationId xmlns:p14="http://schemas.microsoft.com/office/powerpoint/2010/main" val="1993716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281175"/>
            <a:ext cx="8093365" cy="763525"/>
          </a:xfrm>
        </p:spPr>
        <p:txBody>
          <a:bodyPr>
            <a:normAutofit/>
          </a:bodyPr>
          <a:lstStyle/>
          <a:p>
            <a:r>
              <a:rPr lang="en-US" dirty="0" smtClean="0"/>
              <a:t>What is Bitcoin: Terminology</a:t>
            </a:r>
            <a:endParaRPr lang="en-US" dirty="0"/>
          </a:p>
        </p:txBody>
      </p:sp>
      <p:sp>
        <p:nvSpPr>
          <p:cNvPr id="13" name="Content Placeholder 4"/>
          <p:cNvSpPr>
            <a:spLocks noGrp="1"/>
          </p:cNvSpPr>
          <p:nvPr/>
        </p:nvSpPr>
        <p:spPr>
          <a:xfrm>
            <a:off x="907080" y="1350110"/>
            <a:ext cx="7787955" cy="35110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Bitcoin was born during the financial crisis of 2008 and sought to answer a need for a </a:t>
            </a:r>
            <a:r>
              <a:rPr lang="en-US" sz="1400" b="1" i="1" dirty="0"/>
              <a:t>currency that didn’t require a bank</a:t>
            </a:r>
            <a:r>
              <a:rPr lang="en-US" sz="1400" dirty="0"/>
              <a:t>. The </a:t>
            </a:r>
            <a:r>
              <a:rPr lang="en-US" sz="1400" b="1" i="1" dirty="0"/>
              <a:t>network became the bank</a:t>
            </a:r>
            <a:r>
              <a:rPr lang="en-US" sz="1400" dirty="0"/>
              <a:t>, with </a:t>
            </a:r>
            <a:r>
              <a:rPr lang="en-US" sz="1400" b="1" i="1" dirty="0"/>
              <a:t>each node (computer server) holding the full ledger of Bitcoin transactions</a:t>
            </a:r>
            <a:r>
              <a:rPr lang="en-US" sz="1400" dirty="0"/>
              <a:t>. By decentralizing, no bank is required for sending money</a:t>
            </a:r>
            <a:r>
              <a:rPr lang="en-US" sz="1400" dirty="0" smtClean="0"/>
              <a:t>.</a:t>
            </a:r>
          </a:p>
        </p:txBody>
      </p:sp>
    </p:spTree>
    <p:extLst>
      <p:ext uri="{BB962C8B-B14F-4D97-AF65-F5344CB8AC3E}">
        <p14:creationId xmlns:p14="http://schemas.microsoft.com/office/powerpoint/2010/main" val="87881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281175"/>
            <a:ext cx="8093365" cy="763525"/>
          </a:xfrm>
        </p:spPr>
        <p:txBody>
          <a:bodyPr>
            <a:normAutofit/>
          </a:bodyPr>
          <a:lstStyle/>
          <a:p>
            <a:r>
              <a:rPr lang="en-US" dirty="0" smtClean="0"/>
              <a:t>What is Bitcoin: Intuition</a:t>
            </a:r>
            <a:endParaRPr lang="en-US" dirty="0"/>
          </a:p>
        </p:txBody>
      </p:sp>
      <p:sp>
        <p:nvSpPr>
          <p:cNvPr id="13" name="Content Placeholder 4"/>
          <p:cNvSpPr>
            <a:spLocks noGrp="1"/>
          </p:cNvSpPr>
          <p:nvPr/>
        </p:nvSpPr>
        <p:spPr>
          <a:xfrm>
            <a:off x="907080" y="1350110"/>
            <a:ext cx="7787955" cy="35110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Bitcoin was born during the financial crisis of 2008 and sought to answer a need for a </a:t>
            </a:r>
            <a:r>
              <a:rPr lang="en-US" sz="1400" b="1" i="1" dirty="0"/>
              <a:t>currency that didn’t require a bank</a:t>
            </a:r>
            <a:r>
              <a:rPr lang="en-US" sz="1400" dirty="0"/>
              <a:t>. The </a:t>
            </a:r>
            <a:r>
              <a:rPr lang="en-US" sz="1400" b="1" i="1" dirty="0"/>
              <a:t>network became the bank</a:t>
            </a:r>
            <a:r>
              <a:rPr lang="en-US" sz="1400" dirty="0"/>
              <a:t>, with </a:t>
            </a:r>
            <a:r>
              <a:rPr lang="en-US" sz="1400" b="1" i="1" dirty="0"/>
              <a:t>each node (computer server) holding the full ledger of Bitcoin transactions</a:t>
            </a:r>
            <a:r>
              <a:rPr lang="en-US" sz="1400" dirty="0"/>
              <a:t>. By decentralizing, no bank is required for sending money.</a:t>
            </a:r>
            <a:endParaRPr lang="en-US" sz="1400" dirty="0" smtClean="0"/>
          </a:p>
          <a:p>
            <a:r>
              <a:rPr lang="en-US" sz="1400" dirty="0" smtClean="0"/>
              <a:t>Bitcoin’s BTC as “Digital Gold?” </a:t>
            </a:r>
            <a:r>
              <a:rPr lang="en-US" sz="1400" b="1" i="1" dirty="0" smtClean="0"/>
              <a:t>requires mining (solving puzzle) </a:t>
            </a:r>
            <a:r>
              <a:rPr lang="en-US" sz="1400" dirty="0" smtClean="0"/>
              <a:t>with hardworking </a:t>
            </a:r>
            <a:r>
              <a:rPr lang="en-US" sz="1400" dirty="0"/>
              <a:t>and lucks---A </a:t>
            </a:r>
            <a:r>
              <a:rPr lang="en-US" sz="1400" b="1" dirty="0"/>
              <a:t>reward</a:t>
            </a:r>
            <a:r>
              <a:rPr lang="en-US" sz="1400" dirty="0"/>
              <a:t> driven system for achieving </a:t>
            </a:r>
            <a:r>
              <a:rPr lang="en-US" sz="1400" b="1" i="1" dirty="0"/>
              <a:t>consensus (mining) based on “Proofs of Work”</a:t>
            </a:r>
            <a:r>
              <a:rPr lang="en-US" sz="1400" dirty="0"/>
              <a:t> for helping to </a:t>
            </a:r>
            <a:r>
              <a:rPr lang="en-US" sz="1400" b="1" i="1" dirty="0"/>
              <a:t>secure</a:t>
            </a:r>
            <a:r>
              <a:rPr lang="en-US" sz="1400" dirty="0"/>
              <a:t> the </a:t>
            </a:r>
            <a:r>
              <a:rPr lang="en-US" sz="1400" dirty="0" smtClean="0"/>
              <a:t>network</a:t>
            </a:r>
          </a:p>
          <a:p>
            <a:r>
              <a:rPr lang="en-US" sz="1400" dirty="0" smtClean="0"/>
              <a:t>Decentralized/Distributed peer-to-peer electronic cash system without government, bank, and other 3</a:t>
            </a:r>
            <a:r>
              <a:rPr lang="en-US" sz="1400" baseline="30000" dirty="0" smtClean="0"/>
              <a:t>rd</a:t>
            </a:r>
            <a:r>
              <a:rPr lang="en-US" sz="1400" dirty="0" smtClean="0"/>
              <a:t>. </a:t>
            </a:r>
            <a:r>
              <a:rPr lang="en-US" sz="1400" dirty="0"/>
              <a:t>party involvement---A </a:t>
            </a:r>
            <a:r>
              <a:rPr lang="en-US" sz="1400" b="1" i="1" dirty="0"/>
              <a:t>protocol </a:t>
            </a:r>
            <a:r>
              <a:rPr lang="en-US" sz="1400" b="1" i="1" dirty="0" smtClean="0"/>
              <a:t>(digital wallet) </a:t>
            </a:r>
            <a:r>
              <a:rPr lang="en-US" sz="1400" dirty="0" smtClean="0"/>
              <a:t>that </a:t>
            </a:r>
            <a:r>
              <a:rPr lang="en-US" sz="1400" dirty="0"/>
              <a:t>supports a decentralized, </a:t>
            </a:r>
            <a:r>
              <a:rPr lang="en-US" sz="1400" b="1" i="1" dirty="0"/>
              <a:t>pseudo-anonymous</a:t>
            </a:r>
            <a:r>
              <a:rPr lang="en-US" sz="1400" dirty="0"/>
              <a:t>, peer-to-peer digital </a:t>
            </a:r>
            <a:r>
              <a:rPr lang="en-US" sz="1400" dirty="0" smtClean="0"/>
              <a:t>currency</a:t>
            </a:r>
          </a:p>
          <a:p>
            <a:r>
              <a:rPr lang="en-US" sz="1400" b="1" i="1" dirty="0" smtClean="0"/>
              <a:t>Double-spending problem is overcoming by unchangeable, irreversible transaction record</a:t>
            </a:r>
            <a:r>
              <a:rPr lang="en-US" sz="1400" dirty="0" smtClean="0"/>
              <a:t>---</a:t>
            </a:r>
            <a:r>
              <a:rPr lang="en-US" sz="1400" dirty="0"/>
              <a:t>A </a:t>
            </a:r>
            <a:r>
              <a:rPr lang="en-US" sz="1400" b="1" dirty="0"/>
              <a:t>public</a:t>
            </a:r>
            <a:r>
              <a:rPr lang="en-US" sz="1400" dirty="0"/>
              <a:t>ly disclosed linked </a:t>
            </a:r>
            <a:r>
              <a:rPr lang="en-US" sz="1400" b="1" dirty="0"/>
              <a:t>ledger</a:t>
            </a:r>
            <a:r>
              <a:rPr lang="en-US" sz="1400" dirty="0"/>
              <a:t> of transactions stored in a </a:t>
            </a:r>
            <a:r>
              <a:rPr lang="en-US" sz="1400" dirty="0" err="1" smtClean="0"/>
              <a:t>blockchain</a:t>
            </a:r>
            <a:r>
              <a:rPr lang="en-US" sz="1400" dirty="0"/>
              <a:t>. </a:t>
            </a:r>
            <a:r>
              <a:rPr lang="en-US" sz="1400" dirty="0">
                <a:hlinkClick r:id="rId2"/>
              </a:rPr>
              <a:t>https://</a:t>
            </a:r>
            <a:r>
              <a:rPr lang="en-US" sz="1400" dirty="0" smtClean="0">
                <a:hlinkClick r:id="rId2"/>
              </a:rPr>
              <a:t>medium.com/coinmonks/how-a-miner-adds-transactions-to-the-blockchain-in-seven-steps-856053271476</a:t>
            </a:r>
            <a:r>
              <a:rPr lang="en-US" sz="1400" dirty="0"/>
              <a:t> https://</a:t>
            </a:r>
            <a:r>
              <a:rPr lang="en-US" sz="1400" dirty="0" err="1"/>
              <a:t>medium.com</a:t>
            </a:r>
            <a:r>
              <a:rPr lang="en-US" sz="1400" dirty="0"/>
              <a:t>/</a:t>
            </a:r>
            <a:r>
              <a:rPr lang="en-US" sz="1400" dirty="0" err="1"/>
              <a:t>coinmonks</a:t>
            </a:r>
            <a:r>
              <a:rPr lang="en-US" sz="1400" dirty="0"/>
              <a:t>/what-is-a-51-attack-or-double-spend-attack-aa108db63474</a:t>
            </a:r>
            <a:endParaRPr lang="en-US" sz="1400" dirty="0" smtClean="0"/>
          </a:p>
          <a:p>
            <a:r>
              <a:rPr lang="en-US" sz="1400" dirty="0" smtClean="0"/>
              <a:t>Value coming from Transaction and Validation--- ”</a:t>
            </a:r>
            <a:r>
              <a:rPr lang="en-US" sz="1400" i="1" dirty="0" smtClean="0"/>
              <a:t> </a:t>
            </a:r>
            <a:r>
              <a:rPr lang="en-US" sz="1400" i="1" dirty="0"/>
              <a:t>The worth of a thing </a:t>
            </a:r>
            <a:r>
              <a:rPr lang="en-US" sz="1400" i="1" dirty="0" smtClean="0"/>
              <a:t>is </a:t>
            </a:r>
            <a:r>
              <a:rPr lang="en-US" sz="1400" i="1" dirty="0"/>
              <a:t>the price it will bring</a:t>
            </a:r>
            <a:r>
              <a:rPr lang="en-US" sz="1400" i="1" dirty="0" smtClean="0"/>
              <a:t>.</a:t>
            </a:r>
            <a:r>
              <a:rPr lang="en-US" sz="1400" dirty="0" smtClean="0"/>
              <a:t>“ </a:t>
            </a:r>
          </a:p>
          <a:p>
            <a:r>
              <a:rPr lang="en-US" sz="1400" dirty="0" smtClean="0"/>
              <a:t>“No-brainer Trust” to its </a:t>
            </a:r>
            <a:r>
              <a:rPr lang="en-US" sz="1400" dirty="0" err="1" smtClean="0"/>
              <a:t>egosystem</a:t>
            </a:r>
            <a:endParaRPr lang="en-US" sz="1400" dirty="0" smtClean="0"/>
          </a:p>
        </p:txBody>
      </p:sp>
    </p:spTree>
    <p:extLst>
      <p:ext uri="{BB962C8B-B14F-4D97-AF65-F5344CB8AC3E}">
        <p14:creationId xmlns:p14="http://schemas.microsoft.com/office/powerpoint/2010/main" val="4170783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4375" y="433880"/>
            <a:ext cx="8093365" cy="763525"/>
          </a:xfrm>
        </p:spPr>
        <p:txBody>
          <a:bodyPr>
            <a:normAutofit/>
          </a:bodyPr>
          <a:lstStyle/>
          <a:p>
            <a:r>
              <a:rPr lang="en-US" dirty="0" smtClean="0"/>
              <a:t>Bitcoin</a:t>
            </a:r>
            <a:r>
              <a:rPr lang="en-US" smtClean="0"/>
              <a:t>: Security Sustainable</a:t>
            </a:r>
            <a:r>
              <a:rPr lang="en-US" dirty="0" smtClean="0"/>
              <a:t>?</a:t>
            </a:r>
            <a:endParaRPr lang="en-US" dirty="0"/>
          </a:p>
        </p:txBody>
      </p:sp>
      <p:sp>
        <p:nvSpPr>
          <p:cNvPr id="13" name="Content Placeholder 4"/>
          <p:cNvSpPr>
            <a:spLocks noGrp="1"/>
          </p:cNvSpPr>
          <p:nvPr/>
        </p:nvSpPr>
        <p:spPr>
          <a:xfrm>
            <a:off x="907080" y="1350111"/>
            <a:ext cx="7482545" cy="36637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How secure </a:t>
            </a:r>
            <a:r>
              <a:rPr lang="en-US" sz="1400" dirty="0" err="1" smtClean="0"/>
              <a:t>blockchain</a:t>
            </a:r>
            <a:r>
              <a:rPr lang="en-US" sz="1400" dirty="0" smtClean="0"/>
              <a:t> </a:t>
            </a:r>
            <a:r>
              <a:rPr lang="en-US" sz="1400" dirty="0"/>
              <a:t>and Bitcoin </a:t>
            </a:r>
            <a:r>
              <a:rPr lang="en-US" sz="1400" dirty="0" smtClean="0"/>
              <a:t>is: theoretically tamperproof good enough</a:t>
            </a:r>
            <a:r>
              <a:rPr lang="en-US" sz="1400" dirty="0"/>
              <a:t>? </a:t>
            </a:r>
            <a:r>
              <a:rPr lang="en-US" sz="1400" dirty="0">
                <a:hlinkClick r:id="rId2"/>
              </a:rPr>
              <a:t>https://www.technologyreview.com/s/610836/how-secure-is-blockchain-really</a:t>
            </a:r>
            <a:r>
              <a:rPr lang="en-US" sz="1400" dirty="0" smtClean="0">
                <a:hlinkClick r:id="rId2"/>
              </a:rPr>
              <a:t>/</a:t>
            </a:r>
            <a:r>
              <a:rPr lang="en-US" sz="1400" dirty="0" smtClean="0"/>
              <a:t> </a:t>
            </a:r>
            <a:r>
              <a:rPr lang="en-US" sz="1400" dirty="0" smtClean="0">
                <a:hlinkClick r:id="rId3"/>
              </a:rPr>
              <a:t>https</a:t>
            </a:r>
            <a:r>
              <a:rPr lang="en-US" sz="1400" dirty="0">
                <a:hlinkClick r:id="rId3"/>
              </a:rPr>
              <a:t>://www.technologyreview.com/s/611591/bitcoins-inherent-economics-could-keep-it-from-ever-being-very-important</a:t>
            </a:r>
            <a:r>
              <a:rPr lang="en-US" sz="1400" dirty="0" smtClean="0">
                <a:hlinkClick r:id="rId3"/>
              </a:rPr>
              <a:t>/</a:t>
            </a:r>
            <a:r>
              <a:rPr lang="en-US" sz="1400" dirty="0"/>
              <a:t> </a:t>
            </a:r>
            <a:r>
              <a:rPr lang="en-US" sz="1400" dirty="0">
                <a:hlinkClick r:id="rId4"/>
              </a:rPr>
              <a:t>http://</a:t>
            </a:r>
            <a:r>
              <a:rPr lang="en-US" sz="1400" dirty="0" smtClean="0">
                <a:hlinkClick r:id="rId4"/>
              </a:rPr>
              <a:t>faculty.chicagobooth.edu/eric.budish/research/Economic-Limits-Bitcoin-Blockchain.pdf</a:t>
            </a:r>
            <a:r>
              <a:rPr lang="en-US" sz="1400" dirty="0"/>
              <a:t> http://</a:t>
            </a:r>
            <a:r>
              <a:rPr lang="en-US" sz="1400" dirty="0" err="1"/>
              <a:t>faculty.chicagobooth.edu</a:t>
            </a:r>
            <a:r>
              <a:rPr lang="en-US" sz="1400" dirty="0"/>
              <a:t>/</a:t>
            </a:r>
            <a:r>
              <a:rPr lang="en-US" sz="1400" dirty="0" err="1"/>
              <a:t>eric.budish</a:t>
            </a:r>
            <a:r>
              <a:rPr lang="en-US" sz="1400" dirty="0"/>
              <a:t>/research/Slides-Economic-Limits-Bitcoin-</a:t>
            </a:r>
            <a:r>
              <a:rPr lang="en-US" sz="1400" dirty="0" err="1"/>
              <a:t>Blockchain.pdf</a:t>
            </a:r>
            <a:endParaRPr lang="en-US" sz="1400" dirty="0" smtClean="0"/>
          </a:p>
          <a:p>
            <a:pPr lvl="1"/>
            <a:r>
              <a:rPr lang="en-US" sz="1400" dirty="0" smtClean="0"/>
              <a:t>Hackers/Heists/Thief can break into “Wallets” either online/offline </a:t>
            </a:r>
          </a:p>
          <a:p>
            <a:pPr lvl="1"/>
            <a:r>
              <a:rPr lang="en-US" sz="1400" dirty="0" smtClean="0"/>
              <a:t>New creative way to cheat if </a:t>
            </a:r>
            <a:r>
              <a:rPr lang="mr-IN" sz="1400" dirty="0" smtClean="0"/>
              <a:t>…</a:t>
            </a:r>
            <a:r>
              <a:rPr lang="en-US" sz="1400" dirty="0" smtClean="0"/>
              <a:t>..!</a:t>
            </a:r>
          </a:p>
          <a:p>
            <a:r>
              <a:rPr lang="en-US" sz="1400" dirty="0" smtClean="0"/>
              <a:t>Is 10,000 connected nodes with over 1 millions PC’s for Bitcoin network good enough?</a:t>
            </a:r>
          </a:p>
          <a:p>
            <a:r>
              <a:rPr lang="en-US" sz="1400" dirty="0" smtClean="0"/>
              <a:t>Mining  centralization in China: </a:t>
            </a:r>
            <a:r>
              <a:rPr lang="en-US" sz="1400" dirty="0"/>
              <a:t>Having so much mining power centralized in </a:t>
            </a:r>
            <a:r>
              <a:rPr lang="en-US" sz="1400" b="1" dirty="0"/>
              <a:t>any</a:t>
            </a:r>
            <a:r>
              <a:rPr lang="en-US" sz="1400" dirty="0"/>
              <a:t> single country exposes the Bitcoin network to a worrying degree of political risk</a:t>
            </a:r>
            <a:r>
              <a:rPr lang="en-US" sz="1400" dirty="0" smtClean="0"/>
              <a:t>. </a:t>
            </a:r>
            <a:r>
              <a:rPr lang="en-US" sz="1400" dirty="0"/>
              <a:t>Should the Chinese government decide to crack down on Bitcoin, perhaps seeing it as a threat to their economy or a competitor to </a:t>
            </a:r>
            <a:r>
              <a:rPr lang="en-US" sz="1400" b="1" dirty="0">
                <a:hlinkClick r:id="rId5"/>
              </a:rPr>
              <a:t>their own planned digital currency</a:t>
            </a:r>
            <a:r>
              <a:rPr lang="en-US" sz="1400" dirty="0"/>
              <a:t>, they </a:t>
            </a:r>
            <a:r>
              <a:rPr lang="en-US" sz="1400" i="1" dirty="0"/>
              <a:t>could</a:t>
            </a:r>
            <a:r>
              <a:rPr lang="en-US" sz="1400" dirty="0"/>
              <a:t> wreak untold havoc in the Bitcoin ecosystem. https://</a:t>
            </a:r>
            <a:r>
              <a:rPr lang="en-US" sz="1400" dirty="0" err="1"/>
              <a:t>www.blockchain.com</a:t>
            </a:r>
            <a:r>
              <a:rPr lang="en-US" sz="1400" dirty="0"/>
              <a:t>/</a:t>
            </a:r>
            <a:r>
              <a:rPr lang="en-US" sz="1400" dirty="0" err="1"/>
              <a:t>pools?timespan</a:t>
            </a:r>
            <a:r>
              <a:rPr lang="en-US" sz="1400" dirty="0"/>
              <a:t>=4days</a:t>
            </a:r>
            <a:endParaRPr lang="en-US" sz="1400" dirty="0" smtClean="0"/>
          </a:p>
          <a:p>
            <a:endParaRPr lang="en-US" sz="1400" dirty="0" smtClean="0"/>
          </a:p>
        </p:txBody>
      </p:sp>
    </p:spTree>
    <p:extLst>
      <p:ext uri="{BB962C8B-B14F-4D97-AF65-F5344CB8AC3E}">
        <p14:creationId xmlns:p14="http://schemas.microsoft.com/office/powerpoint/2010/main" val="748663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4375" y="433880"/>
            <a:ext cx="8093365" cy="763525"/>
          </a:xfrm>
        </p:spPr>
        <p:txBody>
          <a:bodyPr>
            <a:normAutofit/>
          </a:bodyPr>
          <a:lstStyle/>
          <a:p>
            <a:r>
              <a:rPr lang="en-US" dirty="0" smtClean="0"/>
              <a:t>Bitcoin: Power Sustainable?</a:t>
            </a:r>
            <a:endParaRPr lang="en-US" dirty="0"/>
          </a:p>
        </p:txBody>
      </p:sp>
      <p:sp>
        <p:nvSpPr>
          <p:cNvPr id="13" name="Content Placeholder 4"/>
          <p:cNvSpPr>
            <a:spLocks noGrp="1"/>
          </p:cNvSpPr>
          <p:nvPr/>
        </p:nvSpPr>
        <p:spPr>
          <a:xfrm>
            <a:off x="907080" y="1350110"/>
            <a:ext cx="6260905" cy="35110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Electricity Power Consumption</a:t>
            </a:r>
          </a:p>
          <a:p>
            <a:pPr lvl="1"/>
            <a:r>
              <a:rPr lang="en-US" sz="1400" dirty="0" smtClean="0"/>
              <a:t>Bitcoin </a:t>
            </a:r>
            <a:r>
              <a:rPr lang="en-US" sz="1400" dirty="0"/>
              <a:t>network consumes at least 2.55 GW of electricity currently, and that it could reach a consumption of 7.67 GW in the future, making it comparable with countries such as Ireland (3.1 GW) and Austria (8.2 GW</a:t>
            </a:r>
            <a:r>
              <a:rPr lang="en-US" sz="1400" dirty="0" smtClean="0"/>
              <a:t>). </a:t>
            </a:r>
            <a:r>
              <a:rPr lang="en-US" sz="1400" dirty="0"/>
              <a:t>With the Bitcoin network processing just 200,000 transactions per day, this means that the average electricity consumed per transaction equals at least 300 kWh, and could exceed 900 kWh per transaction by the end of 2018.</a:t>
            </a:r>
            <a:r>
              <a:rPr lang="en-US" sz="1400" dirty="0" smtClean="0"/>
              <a:t> </a:t>
            </a:r>
            <a:r>
              <a:rPr lang="en-US" sz="1400" dirty="0">
                <a:hlinkClick r:id="rId2"/>
              </a:rPr>
              <a:t>https://</a:t>
            </a:r>
            <a:r>
              <a:rPr lang="en-US" sz="1400" dirty="0" smtClean="0">
                <a:hlinkClick r:id="rId2"/>
              </a:rPr>
              <a:t>www.cell.com/joule/fulltext/S2542-4351(18)30177-6</a:t>
            </a:r>
            <a:endParaRPr lang="en-US" sz="1400" dirty="0" smtClean="0"/>
          </a:p>
          <a:p>
            <a:pPr lvl="1"/>
            <a:r>
              <a:rPr lang="en-US" sz="1400" dirty="0" smtClean="0"/>
              <a:t>Chinese</a:t>
            </a:r>
            <a:r>
              <a:rPr lang="en-US" sz="1400" dirty="0"/>
              <a:t> </a:t>
            </a:r>
            <a:r>
              <a:rPr lang="en-US" sz="1400" dirty="0">
                <a:hlinkClick r:id="rId3"/>
              </a:rPr>
              <a:t>mining pools</a:t>
            </a:r>
            <a:r>
              <a:rPr lang="en-US" sz="1400" dirty="0"/>
              <a:t> control more than 70% of the Bitcoin network’s collective </a:t>
            </a:r>
            <a:r>
              <a:rPr lang="en-US" sz="1400" dirty="0">
                <a:hlinkClick r:id="rId4"/>
              </a:rPr>
              <a:t>hashrate</a:t>
            </a:r>
            <a:r>
              <a:rPr lang="en-US" sz="1400" dirty="0" smtClean="0"/>
              <a:t>.</a:t>
            </a:r>
          </a:p>
          <a:p>
            <a:pPr lvl="1"/>
            <a:r>
              <a:rPr lang="en-US" sz="1400" dirty="0" smtClean="0"/>
              <a:t>Four </a:t>
            </a:r>
            <a:r>
              <a:rPr lang="en-US" sz="1400" dirty="0"/>
              <a:t>key ingredients </a:t>
            </a:r>
            <a:r>
              <a:rPr lang="en-US" sz="1400" dirty="0" smtClean="0"/>
              <a:t>for cryptocurrency mining – </a:t>
            </a:r>
            <a:r>
              <a:rPr lang="en-US" sz="1400" b="1" i="1" dirty="0"/>
              <a:t>low cost electricity, cold weather, reliable internet and low population density </a:t>
            </a:r>
            <a:r>
              <a:rPr lang="en-US" sz="1400" dirty="0"/>
              <a:t>http://</a:t>
            </a:r>
            <a:r>
              <a:rPr lang="en-US" sz="1400" dirty="0" err="1"/>
              <a:t>uk.businessinsider.com</a:t>
            </a:r>
            <a:r>
              <a:rPr lang="en-US" sz="1400" dirty="0"/>
              <a:t>/why-china-mines-more-bitcoin-than-any-other-country-2017-12</a:t>
            </a:r>
            <a:endParaRPr lang="en-US" sz="1400" dirty="0" smtClean="0"/>
          </a:p>
          <a:p>
            <a:endParaRPr lang="en-US" sz="1400" dirty="0" smtClean="0"/>
          </a:p>
        </p:txBody>
      </p:sp>
    </p:spTree>
    <p:extLst>
      <p:ext uri="{BB962C8B-B14F-4D97-AF65-F5344CB8AC3E}">
        <p14:creationId xmlns:p14="http://schemas.microsoft.com/office/powerpoint/2010/main" val="534404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4375" y="433880"/>
            <a:ext cx="8093365" cy="763525"/>
          </a:xfrm>
        </p:spPr>
        <p:txBody>
          <a:bodyPr>
            <a:normAutofit/>
          </a:bodyPr>
          <a:lstStyle/>
          <a:p>
            <a:r>
              <a:rPr lang="en-US" dirty="0" smtClean="0"/>
              <a:t>Bitcoin: Uncertainty</a:t>
            </a:r>
            <a:endParaRPr lang="en-US" dirty="0"/>
          </a:p>
        </p:txBody>
      </p:sp>
      <p:sp>
        <p:nvSpPr>
          <p:cNvPr id="13" name="Content Placeholder 4"/>
          <p:cNvSpPr>
            <a:spLocks noGrp="1"/>
          </p:cNvSpPr>
          <p:nvPr/>
        </p:nvSpPr>
        <p:spPr>
          <a:xfrm>
            <a:off x="601670" y="1350110"/>
            <a:ext cx="7940660" cy="3664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Government Regulation? Comic stories </a:t>
            </a:r>
            <a:r>
              <a:rPr lang="en-US" sz="1400" dirty="0" err="1" smtClean="0"/>
              <a:t>spreaded</a:t>
            </a:r>
            <a:r>
              <a:rPr lang="en-US" sz="1400" dirty="0" smtClean="0"/>
              <a:t> all over the world so far!</a:t>
            </a:r>
            <a:endParaRPr lang="en-US" sz="1400" dirty="0"/>
          </a:p>
          <a:p>
            <a:r>
              <a:rPr lang="en-US" sz="1400" b="1" i="1" dirty="0" smtClean="0"/>
              <a:t>Initial Coin Offering (ICO) </a:t>
            </a:r>
            <a:r>
              <a:rPr lang="en-US" sz="1400" dirty="0" smtClean="0"/>
              <a:t>or </a:t>
            </a:r>
            <a:r>
              <a:rPr lang="en-US" sz="1400" b="1" i="1" dirty="0" err="1"/>
              <a:t>C</a:t>
            </a:r>
            <a:r>
              <a:rPr lang="en-US" sz="1400" b="1" i="1" dirty="0" err="1" smtClean="0"/>
              <a:t>ybercurrency</a:t>
            </a:r>
            <a:r>
              <a:rPr lang="en-US" sz="1400" b="1" i="1" dirty="0" smtClean="0"/>
              <a:t> </a:t>
            </a:r>
            <a:r>
              <a:rPr lang="en-US" sz="1400" dirty="0" smtClean="0"/>
              <a:t>(</a:t>
            </a:r>
            <a:r>
              <a:rPr lang="en-US" sz="1400" b="1" i="1" dirty="0" smtClean="0"/>
              <a:t>stateless </a:t>
            </a:r>
            <a:r>
              <a:rPr lang="en-US" sz="1400" dirty="0" smtClean="0"/>
              <a:t>currency and its “Wild West Industry”) a security likes bonds or stocks, if not, what it is ??? </a:t>
            </a:r>
          </a:p>
          <a:p>
            <a:r>
              <a:rPr lang="en-US" sz="1400" dirty="0"/>
              <a:t>SEC of U.S. said ICO was a scam!  SEC Chairman Jay Clayton, said Bitcoin (BTC) is not a security since it acts as a replacement for sovereign currencies.</a:t>
            </a:r>
          </a:p>
          <a:p>
            <a:pPr lvl="1"/>
            <a:r>
              <a:rPr lang="en-US" sz="1400" i="1" dirty="0"/>
              <a:t>“Replace the dollar, the yen, the euro with Bitcoin. That type of currency is not a security.”</a:t>
            </a:r>
          </a:p>
          <a:p>
            <a:pPr lvl="1"/>
            <a:r>
              <a:rPr lang="en-US" sz="1400" dirty="0"/>
              <a:t>While Clayton did not comment on specific assets besides Bitcoin about their status as securities, he went on to explain that what he considers to be securities are tokens that act as digital assets: </a:t>
            </a:r>
            <a:r>
              <a:rPr lang="en-US" sz="1400" i="1" dirty="0"/>
              <a:t>“Where I give you my money and you go off and make a venture […] and in return for me giving you my money, you say, ‘You know what, I’m going to give you a return.’ That is a security, and we regulate that. We regulate the offering of that security, and we regulate the trading of that security.” </a:t>
            </a:r>
            <a:r>
              <a:rPr lang="en-US" sz="1400" dirty="0"/>
              <a:t> Clayton had noted that every ICO that the SEC had seen so far would be considered a security. But </a:t>
            </a:r>
            <a:r>
              <a:rPr lang="en-US" sz="1400" dirty="0" err="1"/>
              <a:t>Ethereum</a:t>
            </a:r>
            <a:r>
              <a:rPr lang="en-US" sz="1400" dirty="0"/>
              <a:t> emphatically denying that ETH was ever a security, and Ripple similarly rejecting a security classification.</a:t>
            </a:r>
          </a:p>
          <a:p>
            <a:r>
              <a:rPr lang="en-US" sz="1400" dirty="0" smtClean="0"/>
              <a:t>Is </a:t>
            </a:r>
            <a:r>
              <a:rPr lang="en-US" sz="1400" b="1" i="1" dirty="0" err="1" smtClean="0"/>
              <a:t>Regtech</a:t>
            </a:r>
            <a:r>
              <a:rPr lang="en-US" sz="1400" b="1" i="1" dirty="0" smtClean="0"/>
              <a:t> (Regulatory Technology) </a:t>
            </a:r>
            <a:r>
              <a:rPr lang="en-US" sz="1400" dirty="0" smtClean="0"/>
              <a:t>coming to rescue this uncertainty!</a:t>
            </a:r>
          </a:p>
        </p:txBody>
      </p:sp>
    </p:spTree>
    <p:extLst>
      <p:ext uri="{BB962C8B-B14F-4D97-AF65-F5344CB8AC3E}">
        <p14:creationId xmlns:p14="http://schemas.microsoft.com/office/powerpoint/2010/main" val="121796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1smc02\Desktop\StepheniStockimages\bigbankbuil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65960"/>
            <a:ext cx="2479070" cy="2457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Creating a currency from scratch</a:t>
            </a:r>
            <a:endParaRPr lang="en-US" dirty="0"/>
          </a:p>
        </p:txBody>
      </p:sp>
      <p:sp>
        <p:nvSpPr>
          <p:cNvPr id="3" name="Content Placeholder 2"/>
          <p:cNvSpPr>
            <a:spLocks noGrp="1"/>
          </p:cNvSpPr>
          <p:nvPr>
            <p:ph idx="1"/>
          </p:nvPr>
        </p:nvSpPr>
        <p:spPr/>
        <p:txBody>
          <a:bodyPr/>
          <a:lstStyle/>
          <a:p>
            <a:r>
              <a:rPr lang="en-US" dirty="0" smtClean="0"/>
              <a:t>Motivation</a:t>
            </a:r>
          </a:p>
          <a:p>
            <a:pPr lvl="1"/>
            <a:r>
              <a:rPr lang="en-US" dirty="0" smtClean="0"/>
              <a:t>Distrust of financial institutions</a:t>
            </a:r>
          </a:p>
          <a:p>
            <a:pPr lvl="1"/>
            <a:r>
              <a:rPr lang="en-US" dirty="0" smtClean="0"/>
              <a:t>Transaction costs</a:t>
            </a:r>
          </a:p>
          <a:p>
            <a:r>
              <a:rPr lang="en-US" dirty="0" smtClean="0"/>
              <a:t>Primary concerns</a:t>
            </a:r>
          </a:p>
          <a:p>
            <a:pPr lvl="1"/>
            <a:r>
              <a:rPr lang="en-US" dirty="0"/>
              <a:t>Transaction </a:t>
            </a:r>
            <a:r>
              <a:rPr lang="en-US" dirty="0" smtClean="0"/>
              <a:t>security</a:t>
            </a:r>
          </a:p>
          <a:p>
            <a:pPr lvl="1"/>
            <a:r>
              <a:rPr lang="en-US" dirty="0" smtClean="0"/>
              <a:t>Double spends</a:t>
            </a:r>
            <a:endParaRPr lang="en-US" dirty="0"/>
          </a:p>
        </p:txBody>
      </p:sp>
    </p:spTree>
    <p:extLst>
      <p:ext uri="{BB962C8B-B14F-4D97-AF65-F5344CB8AC3E}">
        <p14:creationId xmlns:p14="http://schemas.microsoft.com/office/powerpoint/2010/main" val="1547962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Bitcoin and </a:t>
            </a:r>
            <a:r>
              <a:rPr lang="en-US" sz="4000" dirty="0" err="1" smtClean="0"/>
              <a:t>Blockchain</a:t>
            </a:r>
            <a:endParaRPr lang="en-US" sz="4000" dirty="0"/>
          </a:p>
        </p:txBody>
      </p:sp>
    </p:spTree>
    <p:extLst>
      <p:ext uri="{BB962C8B-B14F-4D97-AF65-F5344CB8AC3E}">
        <p14:creationId xmlns:p14="http://schemas.microsoft.com/office/powerpoint/2010/main" val="801911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001" rIns="0" bIns="0" rtlCol="0">
            <a:spAutoFit/>
          </a:bodyPr>
          <a:lstStyle/>
          <a:p>
            <a:pPr marL="9525">
              <a:spcBef>
                <a:spcPts val="79"/>
              </a:spcBef>
            </a:pPr>
            <a:r>
              <a:rPr spc="53" dirty="0"/>
              <a:t>What </a:t>
            </a:r>
            <a:r>
              <a:rPr spc="56" dirty="0"/>
              <a:t>is</a:t>
            </a:r>
            <a:r>
              <a:rPr spc="-101" dirty="0"/>
              <a:t> </a:t>
            </a:r>
            <a:r>
              <a:rPr spc="79" dirty="0"/>
              <a:t>Blockchain?</a:t>
            </a:r>
          </a:p>
        </p:txBody>
      </p:sp>
      <p:sp>
        <p:nvSpPr>
          <p:cNvPr id="6" name="Content Placeholder 5"/>
          <p:cNvSpPr>
            <a:spLocks noGrp="1"/>
          </p:cNvSpPr>
          <p:nvPr>
            <p:ph idx="1"/>
          </p:nvPr>
        </p:nvSpPr>
        <p:spPr/>
        <p:txBody>
          <a:bodyPr/>
          <a:lstStyle/>
          <a:p>
            <a:endParaRPr lang="en-US"/>
          </a:p>
        </p:txBody>
      </p:sp>
      <p:sp>
        <p:nvSpPr>
          <p:cNvPr id="3" name="object 3"/>
          <p:cNvSpPr/>
          <p:nvPr/>
        </p:nvSpPr>
        <p:spPr>
          <a:xfrm>
            <a:off x="807591" y="867537"/>
            <a:ext cx="5420020" cy="3044247"/>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txBox="1"/>
          <p:nvPr/>
        </p:nvSpPr>
        <p:spPr>
          <a:xfrm>
            <a:off x="6489829" y="770001"/>
            <a:ext cx="2210753" cy="4176143"/>
          </a:xfrm>
          <a:prstGeom prst="rect">
            <a:avLst/>
          </a:prstGeom>
        </p:spPr>
        <p:txBody>
          <a:bodyPr vert="horz" wrap="square" lIns="0" tIns="9525" rIns="0" bIns="0" rtlCol="0">
            <a:spAutoFit/>
          </a:bodyPr>
          <a:lstStyle/>
          <a:p>
            <a:pPr marL="9525" marR="13811">
              <a:spcBef>
                <a:spcPts val="75"/>
              </a:spcBef>
            </a:pPr>
            <a:r>
              <a:rPr spc="-38" dirty="0">
                <a:solidFill>
                  <a:prstClr val="black"/>
                </a:solidFill>
                <a:latin typeface="Arial"/>
                <a:cs typeface="Arial"/>
              </a:rPr>
              <a:t>A </a:t>
            </a:r>
            <a:r>
              <a:rPr spc="19" dirty="0">
                <a:solidFill>
                  <a:prstClr val="black"/>
                </a:solidFill>
                <a:latin typeface="Arial"/>
                <a:cs typeface="Arial"/>
              </a:rPr>
              <a:t>blockchain </a:t>
            </a:r>
            <a:r>
              <a:rPr spc="-4" dirty="0">
                <a:solidFill>
                  <a:prstClr val="black"/>
                </a:solidFill>
                <a:latin typeface="Arial"/>
                <a:cs typeface="Arial"/>
              </a:rPr>
              <a:t>is </a:t>
            </a:r>
            <a:r>
              <a:rPr spc="-38" dirty="0">
                <a:solidFill>
                  <a:prstClr val="black"/>
                </a:solidFill>
                <a:latin typeface="Arial"/>
                <a:cs typeface="Arial"/>
              </a:rPr>
              <a:t>a  </a:t>
            </a:r>
            <a:r>
              <a:rPr spc="11" dirty="0">
                <a:solidFill>
                  <a:prstClr val="black"/>
                </a:solidFill>
                <a:latin typeface="Arial"/>
                <a:cs typeface="Arial"/>
              </a:rPr>
              <a:t>continuously </a:t>
            </a:r>
            <a:r>
              <a:rPr spc="19" dirty="0">
                <a:solidFill>
                  <a:prstClr val="black"/>
                </a:solidFill>
                <a:latin typeface="Arial"/>
                <a:cs typeface="Arial"/>
              </a:rPr>
              <a:t>growing  </a:t>
            </a:r>
            <a:r>
              <a:rPr spc="15" dirty="0">
                <a:solidFill>
                  <a:prstClr val="black"/>
                </a:solidFill>
                <a:latin typeface="Arial"/>
                <a:cs typeface="Arial"/>
              </a:rPr>
              <a:t>list </a:t>
            </a:r>
            <a:r>
              <a:rPr spc="30" dirty="0">
                <a:solidFill>
                  <a:prstClr val="black"/>
                </a:solidFill>
                <a:latin typeface="Arial"/>
                <a:cs typeface="Arial"/>
              </a:rPr>
              <a:t>of</a:t>
            </a:r>
            <a:r>
              <a:rPr spc="-38" dirty="0">
                <a:solidFill>
                  <a:prstClr val="black"/>
                </a:solidFill>
                <a:latin typeface="Arial"/>
                <a:cs typeface="Arial"/>
              </a:rPr>
              <a:t> </a:t>
            </a:r>
            <a:r>
              <a:rPr spc="15" dirty="0">
                <a:solidFill>
                  <a:prstClr val="black"/>
                </a:solidFill>
                <a:latin typeface="Arial"/>
                <a:cs typeface="Arial"/>
              </a:rPr>
              <a:t>records</a:t>
            </a:r>
            <a:endParaRPr>
              <a:solidFill>
                <a:prstClr val="black"/>
              </a:solidFill>
              <a:latin typeface="Arial"/>
              <a:cs typeface="Arial"/>
            </a:endParaRPr>
          </a:p>
          <a:p>
            <a:pPr marL="9525" marR="123825"/>
            <a:r>
              <a:rPr spc="8" dirty="0">
                <a:solidFill>
                  <a:prstClr val="black"/>
                </a:solidFill>
                <a:latin typeface="Arial"/>
                <a:cs typeface="Arial"/>
              </a:rPr>
              <a:t>called </a:t>
            </a:r>
            <a:r>
              <a:rPr spc="26" dirty="0">
                <a:solidFill>
                  <a:prstClr val="black"/>
                </a:solidFill>
                <a:latin typeface="Arial"/>
                <a:cs typeface="Arial"/>
              </a:rPr>
              <a:t>blocks,</a:t>
            </a:r>
            <a:r>
              <a:rPr spc="-56" dirty="0">
                <a:solidFill>
                  <a:prstClr val="black"/>
                </a:solidFill>
                <a:latin typeface="Arial"/>
                <a:cs typeface="Arial"/>
              </a:rPr>
              <a:t> </a:t>
            </a:r>
            <a:r>
              <a:rPr spc="23" dirty="0">
                <a:solidFill>
                  <a:prstClr val="black"/>
                </a:solidFill>
                <a:latin typeface="Arial"/>
                <a:cs typeface="Arial"/>
              </a:rPr>
              <a:t>which  </a:t>
            </a:r>
            <a:r>
              <a:rPr spc="-26" dirty="0">
                <a:solidFill>
                  <a:prstClr val="black"/>
                </a:solidFill>
                <a:latin typeface="Arial"/>
                <a:cs typeface="Arial"/>
              </a:rPr>
              <a:t>are </a:t>
            </a:r>
            <a:r>
              <a:rPr spc="11" dirty="0">
                <a:solidFill>
                  <a:prstClr val="black"/>
                </a:solidFill>
                <a:latin typeface="Arial"/>
                <a:cs typeface="Arial"/>
              </a:rPr>
              <a:t>linked </a:t>
            </a:r>
            <a:r>
              <a:rPr spc="8" dirty="0">
                <a:solidFill>
                  <a:prstClr val="black"/>
                </a:solidFill>
                <a:latin typeface="Arial"/>
                <a:cs typeface="Arial"/>
              </a:rPr>
              <a:t>and  secured</a:t>
            </a:r>
            <a:endParaRPr>
              <a:solidFill>
                <a:prstClr val="black"/>
              </a:solidFill>
              <a:latin typeface="Arial"/>
              <a:cs typeface="Arial"/>
            </a:endParaRPr>
          </a:p>
          <a:p>
            <a:pPr marL="9525"/>
            <a:r>
              <a:rPr spc="4" dirty="0">
                <a:solidFill>
                  <a:prstClr val="black"/>
                </a:solidFill>
                <a:latin typeface="Arial"/>
                <a:cs typeface="Arial"/>
              </a:rPr>
              <a:t>using</a:t>
            </a:r>
            <a:r>
              <a:rPr spc="-19" dirty="0">
                <a:solidFill>
                  <a:prstClr val="black"/>
                </a:solidFill>
                <a:latin typeface="Arial"/>
                <a:cs typeface="Arial"/>
              </a:rPr>
              <a:t> </a:t>
            </a:r>
            <a:r>
              <a:rPr spc="19" dirty="0">
                <a:solidFill>
                  <a:prstClr val="black"/>
                </a:solidFill>
                <a:latin typeface="Arial"/>
                <a:cs typeface="Arial"/>
              </a:rPr>
              <a:t>cryptography.</a:t>
            </a:r>
            <a:endParaRPr>
              <a:solidFill>
                <a:prstClr val="black"/>
              </a:solidFill>
              <a:latin typeface="Arial"/>
              <a:cs typeface="Arial"/>
            </a:endParaRPr>
          </a:p>
          <a:p>
            <a:pPr>
              <a:spcBef>
                <a:spcPts val="4"/>
              </a:spcBef>
            </a:pPr>
            <a:endParaRPr sz="1875">
              <a:solidFill>
                <a:prstClr val="black"/>
              </a:solidFill>
              <a:latin typeface="Times New Roman"/>
              <a:cs typeface="Times New Roman"/>
            </a:endParaRPr>
          </a:p>
          <a:p>
            <a:pPr marL="9525" marR="3810"/>
            <a:r>
              <a:rPr spc="15" dirty="0">
                <a:solidFill>
                  <a:prstClr val="black"/>
                </a:solidFill>
                <a:latin typeface="Arial"/>
                <a:cs typeface="Arial"/>
              </a:rPr>
              <a:t>It </a:t>
            </a:r>
            <a:r>
              <a:rPr spc="-4" dirty="0">
                <a:solidFill>
                  <a:prstClr val="black"/>
                </a:solidFill>
                <a:latin typeface="Arial"/>
                <a:cs typeface="Arial"/>
              </a:rPr>
              <a:t>is </a:t>
            </a:r>
            <a:r>
              <a:rPr spc="-23" dirty="0">
                <a:solidFill>
                  <a:prstClr val="black"/>
                </a:solidFill>
                <a:latin typeface="Arial"/>
                <a:cs typeface="Arial"/>
              </a:rPr>
              <a:t>an </a:t>
            </a:r>
            <a:r>
              <a:rPr spc="11" dirty="0">
                <a:solidFill>
                  <a:prstClr val="black"/>
                </a:solidFill>
                <a:latin typeface="Arial"/>
                <a:cs typeface="Arial"/>
              </a:rPr>
              <a:t>open,  </a:t>
            </a:r>
            <a:r>
              <a:rPr spc="23" dirty="0">
                <a:solidFill>
                  <a:prstClr val="black"/>
                </a:solidFill>
                <a:latin typeface="Arial"/>
                <a:cs typeface="Arial"/>
              </a:rPr>
              <a:t>distributed </a:t>
            </a:r>
            <a:r>
              <a:rPr dirty="0">
                <a:solidFill>
                  <a:prstClr val="black"/>
                </a:solidFill>
                <a:latin typeface="Arial"/>
                <a:cs typeface="Arial"/>
              </a:rPr>
              <a:t>ledger  </a:t>
            </a:r>
            <a:r>
              <a:rPr spc="19" dirty="0">
                <a:solidFill>
                  <a:prstClr val="black"/>
                </a:solidFill>
                <a:latin typeface="Arial"/>
                <a:cs typeface="Arial"/>
              </a:rPr>
              <a:t>that </a:t>
            </a:r>
            <a:r>
              <a:rPr spc="8" dirty="0">
                <a:solidFill>
                  <a:prstClr val="black"/>
                </a:solidFill>
                <a:latin typeface="Arial"/>
                <a:cs typeface="Arial"/>
              </a:rPr>
              <a:t>can </a:t>
            </a:r>
            <a:r>
              <a:rPr spc="19" dirty="0">
                <a:solidFill>
                  <a:prstClr val="black"/>
                </a:solidFill>
                <a:latin typeface="Arial"/>
                <a:cs typeface="Arial"/>
              </a:rPr>
              <a:t>record  </a:t>
            </a:r>
            <a:r>
              <a:rPr spc="8" dirty="0">
                <a:solidFill>
                  <a:prstClr val="black"/>
                </a:solidFill>
                <a:latin typeface="Arial"/>
                <a:cs typeface="Arial"/>
              </a:rPr>
              <a:t>transactions</a:t>
            </a:r>
            <a:r>
              <a:rPr spc="-34" dirty="0">
                <a:solidFill>
                  <a:prstClr val="black"/>
                </a:solidFill>
                <a:latin typeface="Arial"/>
                <a:cs typeface="Arial"/>
              </a:rPr>
              <a:t> </a:t>
            </a:r>
            <a:r>
              <a:rPr spc="11" dirty="0">
                <a:solidFill>
                  <a:prstClr val="black"/>
                </a:solidFill>
                <a:latin typeface="Arial"/>
                <a:cs typeface="Arial"/>
              </a:rPr>
              <a:t>between  </a:t>
            </a:r>
            <a:r>
              <a:rPr spc="53" dirty="0">
                <a:solidFill>
                  <a:prstClr val="black"/>
                </a:solidFill>
                <a:latin typeface="Arial"/>
                <a:cs typeface="Arial"/>
              </a:rPr>
              <a:t>two </a:t>
            </a:r>
            <a:r>
              <a:rPr spc="4" dirty="0">
                <a:solidFill>
                  <a:prstClr val="black"/>
                </a:solidFill>
                <a:latin typeface="Arial"/>
                <a:cs typeface="Arial"/>
              </a:rPr>
              <a:t>parties </a:t>
            </a:r>
            <a:r>
              <a:rPr spc="8" dirty="0">
                <a:solidFill>
                  <a:prstClr val="black"/>
                </a:solidFill>
                <a:latin typeface="Arial"/>
                <a:cs typeface="Arial"/>
              </a:rPr>
              <a:t>efficiently  and </a:t>
            </a:r>
            <a:r>
              <a:rPr spc="-4" dirty="0">
                <a:solidFill>
                  <a:prstClr val="black"/>
                </a:solidFill>
                <a:latin typeface="Arial"/>
                <a:cs typeface="Arial"/>
              </a:rPr>
              <a:t>in </a:t>
            </a:r>
            <a:r>
              <a:rPr spc="-38" dirty="0">
                <a:solidFill>
                  <a:prstClr val="black"/>
                </a:solidFill>
                <a:latin typeface="Arial"/>
                <a:cs typeface="Arial"/>
              </a:rPr>
              <a:t>a </a:t>
            </a:r>
            <a:r>
              <a:rPr spc="-4" dirty="0">
                <a:solidFill>
                  <a:prstClr val="black"/>
                </a:solidFill>
                <a:latin typeface="Arial"/>
                <a:cs typeface="Arial"/>
              </a:rPr>
              <a:t>verifiable  </a:t>
            </a:r>
            <a:r>
              <a:rPr spc="8" dirty="0">
                <a:solidFill>
                  <a:prstClr val="black"/>
                </a:solidFill>
                <a:latin typeface="Arial"/>
                <a:cs typeface="Arial"/>
              </a:rPr>
              <a:t>and </a:t>
            </a:r>
            <a:r>
              <a:rPr spc="4" dirty="0">
                <a:solidFill>
                  <a:prstClr val="black"/>
                </a:solidFill>
                <a:latin typeface="Arial"/>
                <a:cs typeface="Arial"/>
              </a:rPr>
              <a:t>permanent</a:t>
            </a:r>
            <a:r>
              <a:rPr spc="-49" dirty="0">
                <a:solidFill>
                  <a:prstClr val="black"/>
                </a:solidFill>
                <a:latin typeface="Arial"/>
                <a:cs typeface="Arial"/>
              </a:rPr>
              <a:t> </a:t>
            </a:r>
            <a:r>
              <a:rPr spc="8" dirty="0">
                <a:solidFill>
                  <a:prstClr val="black"/>
                </a:solidFill>
                <a:latin typeface="Arial"/>
                <a:cs typeface="Arial"/>
              </a:rPr>
              <a:t>way.</a:t>
            </a:r>
            <a:endParaRPr>
              <a:solidFill>
                <a:prstClr val="black"/>
              </a:solidFill>
              <a:latin typeface="Arial"/>
              <a:cs typeface="Arial"/>
            </a:endParaRPr>
          </a:p>
        </p:txBody>
      </p:sp>
      <p:sp>
        <p:nvSpPr>
          <p:cNvPr id="5" name="object 5"/>
          <p:cNvSpPr txBox="1"/>
          <p:nvPr/>
        </p:nvSpPr>
        <p:spPr>
          <a:xfrm>
            <a:off x="886485" y="4919092"/>
            <a:ext cx="3549015" cy="183705"/>
          </a:xfrm>
          <a:prstGeom prst="rect">
            <a:avLst/>
          </a:prstGeom>
        </p:spPr>
        <p:txBody>
          <a:bodyPr vert="horz" wrap="square" lIns="0" tIns="10478" rIns="0" bIns="0" rtlCol="0">
            <a:spAutoFit/>
          </a:bodyPr>
          <a:lstStyle/>
          <a:p>
            <a:pPr marL="9525">
              <a:spcBef>
                <a:spcPts val="83"/>
              </a:spcBef>
            </a:pPr>
            <a:r>
              <a:rPr sz="1125" i="1" u="sng" spc="11" dirty="0">
                <a:solidFill>
                  <a:srgbClr val="0000FF"/>
                </a:solidFill>
                <a:uFill>
                  <a:solidFill>
                    <a:srgbClr val="0000FF"/>
                  </a:solidFill>
                </a:uFill>
                <a:latin typeface="Arial"/>
                <a:cs typeface="Arial"/>
              </a:rPr>
              <a:t>https://coincenter.org/entry/what-is-blockchain-anyway</a:t>
            </a:r>
            <a:endParaRPr sz="1125">
              <a:solidFill>
                <a:prstClr val="black"/>
              </a:solidFill>
              <a:latin typeface="Arial"/>
              <a:cs typeface="Arial"/>
            </a:endParaRPr>
          </a:p>
        </p:txBody>
      </p:sp>
    </p:spTree>
    <p:extLst>
      <p:ext uri="{BB962C8B-B14F-4D97-AF65-F5344CB8AC3E}">
        <p14:creationId xmlns:p14="http://schemas.microsoft.com/office/powerpoint/2010/main" val="17365007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75639"/>
            <a:ext cx="4446271" cy="517930"/>
          </a:xfrm>
          <a:prstGeom prst="rect">
            <a:avLst/>
          </a:prstGeom>
        </p:spPr>
        <p:txBody>
          <a:bodyPr vert="horz" wrap="square" lIns="0" tIns="10001" rIns="0" bIns="0" rtlCol="0">
            <a:spAutoFit/>
          </a:bodyPr>
          <a:lstStyle/>
          <a:p>
            <a:pPr marL="9525">
              <a:spcBef>
                <a:spcPts val="79"/>
              </a:spcBef>
            </a:pPr>
            <a:r>
              <a:rPr spc="53" dirty="0"/>
              <a:t>What </a:t>
            </a:r>
            <a:r>
              <a:rPr spc="56" dirty="0"/>
              <a:t>is</a:t>
            </a:r>
            <a:r>
              <a:rPr spc="-101" dirty="0"/>
              <a:t> </a:t>
            </a:r>
            <a:r>
              <a:rPr spc="79" dirty="0"/>
              <a:t>Blockchain?</a:t>
            </a:r>
          </a:p>
        </p:txBody>
      </p:sp>
      <p:sp>
        <p:nvSpPr>
          <p:cNvPr id="3" name="object 3"/>
          <p:cNvSpPr/>
          <p:nvPr/>
        </p:nvSpPr>
        <p:spPr>
          <a:xfrm>
            <a:off x="5431766" y="285750"/>
            <a:ext cx="2942082" cy="4544568"/>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5161544" y="0"/>
            <a:ext cx="3982455" cy="5105082"/>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5463851" y="279034"/>
            <a:ext cx="2855595" cy="4557999"/>
          </a:xfrm>
          <a:custGeom>
            <a:avLst/>
            <a:gdLst/>
            <a:ahLst/>
            <a:cxnLst/>
            <a:rect l="l" t="t" r="r" b="b"/>
            <a:pathLst>
              <a:path w="3807459" h="5947410">
                <a:moveTo>
                  <a:pt x="0" y="0"/>
                </a:moveTo>
                <a:lnTo>
                  <a:pt x="3807032" y="0"/>
                </a:lnTo>
                <a:lnTo>
                  <a:pt x="3807032" y="5947003"/>
                </a:lnTo>
                <a:lnTo>
                  <a:pt x="0" y="5947003"/>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6" name="object 6"/>
          <p:cNvSpPr txBox="1"/>
          <p:nvPr/>
        </p:nvSpPr>
        <p:spPr>
          <a:xfrm>
            <a:off x="866647" y="4921377"/>
            <a:ext cx="4467701" cy="183705"/>
          </a:xfrm>
          <a:prstGeom prst="rect">
            <a:avLst/>
          </a:prstGeom>
        </p:spPr>
        <p:txBody>
          <a:bodyPr vert="horz" wrap="square" lIns="0" tIns="10478" rIns="0" bIns="0" rtlCol="0">
            <a:spAutoFit/>
          </a:bodyPr>
          <a:lstStyle/>
          <a:p>
            <a:pPr marL="9525">
              <a:spcBef>
                <a:spcPts val="83"/>
              </a:spcBef>
            </a:pPr>
            <a:r>
              <a:rPr sz="1125" i="1" u="sng" spc="11" dirty="0">
                <a:solidFill>
                  <a:srgbClr val="0000FF"/>
                </a:solidFill>
                <a:uFill>
                  <a:solidFill>
                    <a:srgbClr val="0000FF"/>
                  </a:solidFill>
                </a:uFill>
                <a:latin typeface="Arial"/>
                <a:cs typeface="Arial"/>
              </a:rPr>
              <a:t>https:</a:t>
            </a:r>
            <a:r>
              <a:rPr sz="1125" i="1" u="sng" spc="11" dirty="0">
                <a:solidFill>
                  <a:srgbClr val="0000FF"/>
                </a:solidFill>
                <a:uFill>
                  <a:solidFill>
                    <a:srgbClr val="0000FF"/>
                  </a:solidFill>
                </a:uFill>
                <a:latin typeface="Arial"/>
                <a:cs typeface="Arial"/>
                <a:hlinkClick r:id="rId4"/>
              </a:rPr>
              <a:t>//w</a:t>
            </a:r>
            <a:r>
              <a:rPr sz="1125" i="1" u="sng" spc="11" dirty="0">
                <a:solidFill>
                  <a:srgbClr val="0000FF"/>
                </a:solidFill>
                <a:uFill>
                  <a:solidFill>
                    <a:srgbClr val="0000FF"/>
                  </a:solidFill>
                </a:uFill>
                <a:latin typeface="Arial"/>
                <a:cs typeface="Arial"/>
              </a:rPr>
              <a:t>ww</a:t>
            </a:r>
            <a:r>
              <a:rPr sz="1125" i="1" u="sng" spc="11" dirty="0">
                <a:solidFill>
                  <a:srgbClr val="0000FF"/>
                </a:solidFill>
                <a:uFill>
                  <a:solidFill>
                    <a:srgbClr val="0000FF"/>
                  </a:solidFill>
                </a:uFill>
                <a:latin typeface="Arial"/>
                <a:cs typeface="Arial"/>
                <a:hlinkClick r:id="rId4"/>
              </a:rPr>
              <a:t>.cbinsights.com/research/what-is-blockchain-technology/</a:t>
            </a:r>
            <a:endParaRPr sz="1125">
              <a:solidFill>
                <a:prstClr val="black"/>
              </a:solidFill>
              <a:latin typeface="Arial"/>
              <a:cs typeface="Arial"/>
            </a:endParaRPr>
          </a:p>
        </p:txBody>
      </p:sp>
      <p:sp>
        <p:nvSpPr>
          <p:cNvPr id="7" name="object 7"/>
          <p:cNvSpPr txBox="1"/>
          <p:nvPr/>
        </p:nvSpPr>
        <p:spPr>
          <a:xfrm>
            <a:off x="601670" y="1023747"/>
            <a:ext cx="4559875" cy="3229730"/>
          </a:xfrm>
          <a:prstGeom prst="rect">
            <a:avLst/>
          </a:prstGeom>
        </p:spPr>
        <p:txBody>
          <a:bodyPr vert="horz" wrap="square" lIns="0" tIns="9525" rIns="0" bIns="0" rtlCol="0">
            <a:spAutoFit/>
          </a:bodyPr>
          <a:lstStyle/>
          <a:p>
            <a:pPr marL="9525" marR="3810">
              <a:spcBef>
                <a:spcPts val="75"/>
              </a:spcBef>
            </a:pPr>
            <a:r>
              <a:rPr sz="2700" spc="23" dirty="0">
                <a:solidFill>
                  <a:prstClr val="black"/>
                </a:solidFill>
                <a:latin typeface="Arial"/>
                <a:cs typeface="Arial"/>
              </a:rPr>
              <a:t>Blockchains </a:t>
            </a:r>
            <a:r>
              <a:rPr sz="2700" spc="15" dirty="0">
                <a:solidFill>
                  <a:prstClr val="black"/>
                </a:solidFill>
                <a:latin typeface="Arial"/>
                <a:cs typeface="Arial"/>
              </a:rPr>
              <a:t>can </a:t>
            </a:r>
            <a:r>
              <a:rPr sz="2700" spc="23" dirty="0">
                <a:solidFill>
                  <a:prstClr val="black"/>
                </a:solidFill>
                <a:latin typeface="Arial"/>
                <a:cs typeface="Arial"/>
              </a:rPr>
              <a:t>be </a:t>
            </a:r>
            <a:r>
              <a:rPr sz="2700" spc="8" dirty="0">
                <a:solidFill>
                  <a:prstClr val="black"/>
                </a:solidFill>
                <a:latin typeface="Arial"/>
                <a:cs typeface="Arial"/>
              </a:rPr>
              <a:t>used</a:t>
            </a:r>
            <a:r>
              <a:rPr sz="2700" spc="-94" dirty="0">
                <a:solidFill>
                  <a:prstClr val="black"/>
                </a:solidFill>
                <a:latin typeface="Arial"/>
                <a:cs typeface="Arial"/>
              </a:rPr>
              <a:t> </a:t>
            </a:r>
            <a:r>
              <a:rPr sz="2700" spc="-4" dirty="0">
                <a:solidFill>
                  <a:prstClr val="black"/>
                </a:solidFill>
                <a:latin typeface="Arial"/>
                <a:cs typeface="Arial"/>
              </a:rPr>
              <a:t>in  </a:t>
            </a:r>
            <a:r>
              <a:rPr sz="2700" spc="30" dirty="0">
                <a:solidFill>
                  <a:prstClr val="black"/>
                </a:solidFill>
                <a:latin typeface="Arial"/>
                <a:cs typeface="Arial"/>
              </a:rPr>
              <a:t>application</a:t>
            </a:r>
            <a:r>
              <a:rPr sz="2700" spc="-11" dirty="0">
                <a:solidFill>
                  <a:prstClr val="black"/>
                </a:solidFill>
                <a:latin typeface="Arial"/>
                <a:cs typeface="Arial"/>
              </a:rPr>
              <a:t> </a:t>
            </a:r>
            <a:r>
              <a:rPr sz="2700" spc="8" dirty="0">
                <a:solidFill>
                  <a:prstClr val="black"/>
                </a:solidFill>
                <a:latin typeface="Arial"/>
                <a:cs typeface="Arial"/>
              </a:rPr>
              <a:t>requiring:</a:t>
            </a:r>
            <a:endParaRPr sz="2700" dirty="0">
              <a:solidFill>
                <a:prstClr val="black"/>
              </a:solidFill>
              <a:latin typeface="Arial"/>
              <a:cs typeface="Arial"/>
            </a:endParaRPr>
          </a:p>
          <a:p>
            <a:pPr>
              <a:spcBef>
                <a:spcPts val="8"/>
              </a:spcBef>
            </a:pPr>
            <a:endParaRPr sz="3525" dirty="0">
              <a:solidFill>
                <a:prstClr val="black"/>
              </a:solidFill>
              <a:latin typeface="Times New Roman"/>
              <a:cs typeface="Times New Roman"/>
            </a:endParaRPr>
          </a:p>
          <a:p>
            <a:pPr marL="352425" indent="-342900">
              <a:buFontTx/>
              <a:buChar char="•"/>
              <a:tabLst>
                <a:tab pos="351949" algn="l"/>
                <a:tab pos="352425" algn="l"/>
              </a:tabLst>
            </a:pPr>
            <a:r>
              <a:rPr sz="2400" spc="26" dirty="0">
                <a:solidFill>
                  <a:prstClr val="black"/>
                </a:solidFill>
                <a:latin typeface="Arial"/>
                <a:cs typeface="Arial"/>
              </a:rPr>
              <a:t>Contracts</a:t>
            </a:r>
            <a:endParaRPr sz="2400" dirty="0">
              <a:solidFill>
                <a:prstClr val="black"/>
              </a:solidFill>
              <a:latin typeface="Arial"/>
              <a:cs typeface="Arial"/>
            </a:endParaRPr>
          </a:p>
          <a:p>
            <a:pPr marL="352425" indent="-342900">
              <a:buFontTx/>
              <a:buChar char="•"/>
              <a:tabLst>
                <a:tab pos="351949" algn="l"/>
                <a:tab pos="352425" algn="l"/>
              </a:tabLst>
            </a:pPr>
            <a:r>
              <a:rPr sz="2400" spc="11" dirty="0">
                <a:solidFill>
                  <a:prstClr val="black"/>
                </a:solidFill>
                <a:latin typeface="Arial"/>
                <a:cs typeface="Arial"/>
              </a:rPr>
              <a:t>Certificate </a:t>
            </a:r>
            <a:r>
              <a:rPr sz="2400" spc="41" dirty="0">
                <a:solidFill>
                  <a:prstClr val="black"/>
                </a:solidFill>
                <a:latin typeface="Arial"/>
                <a:cs typeface="Arial"/>
              </a:rPr>
              <a:t>of</a:t>
            </a:r>
            <a:r>
              <a:rPr sz="2400" spc="-23" dirty="0">
                <a:solidFill>
                  <a:prstClr val="black"/>
                </a:solidFill>
                <a:latin typeface="Arial"/>
                <a:cs typeface="Arial"/>
              </a:rPr>
              <a:t> </a:t>
            </a:r>
            <a:r>
              <a:rPr sz="2400" spc="4" dirty="0">
                <a:solidFill>
                  <a:prstClr val="black"/>
                </a:solidFill>
                <a:latin typeface="Arial"/>
                <a:cs typeface="Arial"/>
              </a:rPr>
              <a:t>Ownership</a:t>
            </a:r>
            <a:endParaRPr sz="2400" dirty="0">
              <a:solidFill>
                <a:prstClr val="black"/>
              </a:solidFill>
              <a:latin typeface="Arial"/>
              <a:cs typeface="Arial"/>
            </a:endParaRPr>
          </a:p>
          <a:p>
            <a:pPr marL="352425" indent="-342900">
              <a:buFontTx/>
              <a:buChar char="•"/>
              <a:tabLst>
                <a:tab pos="351949" algn="l"/>
                <a:tab pos="352425" algn="l"/>
              </a:tabLst>
            </a:pPr>
            <a:r>
              <a:rPr sz="2400" spc="11" dirty="0">
                <a:solidFill>
                  <a:prstClr val="black"/>
                </a:solidFill>
                <a:latin typeface="Arial"/>
                <a:cs typeface="Arial"/>
              </a:rPr>
              <a:t>Statement </a:t>
            </a:r>
            <a:r>
              <a:rPr sz="2400" spc="41" dirty="0">
                <a:solidFill>
                  <a:prstClr val="black"/>
                </a:solidFill>
                <a:latin typeface="Arial"/>
                <a:cs typeface="Arial"/>
              </a:rPr>
              <a:t>of</a:t>
            </a:r>
            <a:r>
              <a:rPr sz="2400" spc="-26" dirty="0">
                <a:solidFill>
                  <a:prstClr val="black"/>
                </a:solidFill>
                <a:latin typeface="Arial"/>
                <a:cs typeface="Arial"/>
              </a:rPr>
              <a:t> </a:t>
            </a:r>
            <a:r>
              <a:rPr sz="2400" spc="19" dirty="0">
                <a:solidFill>
                  <a:prstClr val="black"/>
                </a:solidFill>
                <a:latin typeface="Arial"/>
                <a:cs typeface="Arial"/>
              </a:rPr>
              <a:t>authenticity</a:t>
            </a:r>
            <a:endParaRPr sz="2400" dirty="0">
              <a:solidFill>
                <a:prstClr val="black"/>
              </a:solidFill>
              <a:latin typeface="Arial"/>
              <a:cs typeface="Arial"/>
            </a:endParaRPr>
          </a:p>
          <a:p>
            <a:pPr marL="352425" marR="337661" indent="-342900">
              <a:buFontTx/>
              <a:buChar char="•"/>
              <a:tabLst>
                <a:tab pos="351949" algn="l"/>
                <a:tab pos="352425" algn="l"/>
              </a:tabLst>
            </a:pPr>
            <a:r>
              <a:rPr sz="2400" spc="15" dirty="0">
                <a:solidFill>
                  <a:prstClr val="black"/>
                </a:solidFill>
                <a:latin typeface="Arial"/>
                <a:cs typeface="Arial"/>
              </a:rPr>
              <a:t>Proof </a:t>
            </a:r>
            <a:r>
              <a:rPr sz="2400" spc="41" dirty="0">
                <a:solidFill>
                  <a:prstClr val="black"/>
                </a:solidFill>
                <a:latin typeface="Arial"/>
                <a:cs typeface="Arial"/>
              </a:rPr>
              <a:t>of </a:t>
            </a:r>
            <a:r>
              <a:rPr sz="2400" spc="-53" dirty="0">
                <a:solidFill>
                  <a:prstClr val="black"/>
                </a:solidFill>
                <a:latin typeface="Arial"/>
                <a:cs typeface="Arial"/>
              </a:rPr>
              <a:t>a </a:t>
            </a:r>
            <a:r>
              <a:rPr sz="2400" spc="45" dirty="0">
                <a:solidFill>
                  <a:prstClr val="black"/>
                </a:solidFill>
                <a:latin typeface="Arial"/>
                <a:cs typeface="Arial"/>
              </a:rPr>
              <a:t>bank's</a:t>
            </a:r>
            <a:r>
              <a:rPr sz="2400" spc="-56" dirty="0">
                <a:solidFill>
                  <a:prstClr val="black"/>
                </a:solidFill>
                <a:latin typeface="Arial"/>
                <a:cs typeface="Arial"/>
              </a:rPr>
              <a:t> </a:t>
            </a:r>
            <a:r>
              <a:rPr sz="2400" dirty="0">
                <a:solidFill>
                  <a:prstClr val="black"/>
                </a:solidFill>
                <a:latin typeface="Arial"/>
                <a:cs typeface="Arial"/>
              </a:rPr>
              <a:t>financial  </a:t>
            </a:r>
            <a:r>
              <a:rPr sz="2400" spc="15" dirty="0">
                <a:solidFill>
                  <a:prstClr val="black"/>
                </a:solidFill>
                <a:latin typeface="Arial"/>
                <a:cs typeface="Arial"/>
              </a:rPr>
              <a:t>transaction</a:t>
            </a:r>
            <a:endParaRPr sz="2400" dirty="0">
              <a:solidFill>
                <a:prstClr val="black"/>
              </a:solidFill>
              <a:latin typeface="Arial"/>
              <a:cs typeface="Arial"/>
            </a:endParaRPr>
          </a:p>
        </p:txBody>
      </p:sp>
    </p:spTree>
    <p:extLst>
      <p:ext uri="{BB962C8B-B14F-4D97-AF65-F5344CB8AC3E}">
        <p14:creationId xmlns:p14="http://schemas.microsoft.com/office/powerpoint/2010/main" val="10646198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001" rIns="0" bIns="0" rtlCol="0">
            <a:spAutoFit/>
          </a:bodyPr>
          <a:lstStyle/>
          <a:p>
            <a:pPr marL="9525">
              <a:spcBef>
                <a:spcPts val="79"/>
              </a:spcBef>
            </a:pPr>
            <a:r>
              <a:rPr spc="34" dirty="0"/>
              <a:t>Key </a:t>
            </a:r>
            <a:r>
              <a:rPr spc="86" dirty="0"/>
              <a:t>aspects </a:t>
            </a:r>
            <a:r>
              <a:rPr spc="109" dirty="0"/>
              <a:t>of</a:t>
            </a:r>
            <a:r>
              <a:rPr spc="-158" dirty="0"/>
              <a:t> </a:t>
            </a:r>
            <a:r>
              <a:rPr spc="86" dirty="0"/>
              <a:t>Blockchain</a:t>
            </a:r>
          </a:p>
        </p:txBody>
      </p:sp>
      <p:sp>
        <p:nvSpPr>
          <p:cNvPr id="9" name="Content Placeholder 8"/>
          <p:cNvSpPr>
            <a:spLocks noGrp="1"/>
          </p:cNvSpPr>
          <p:nvPr>
            <p:ph idx="1"/>
          </p:nvPr>
        </p:nvSpPr>
        <p:spPr/>
        <p:txBody>
          <a:bodyPr/>
          <a:lstStyle/>
          <a:p>
            <a:endParaRPr lang="en-US"/>
          </a:p>
        </p:txBody>
      </p:sp>
      <p:sp>
        <p:nvSpPr>
          <p:cNvPr id="3" name="object 3"/>
          <p:cNvSpPr txBox="1"/>
          <p:nvPr/>
        </p:nvSpPr>
        <p:spPr>
          <a:xfrm>
            <a:off x="869504" y="1237136"/>
            <a:ext cx="2445544" cy="1129155"/>
          </a:xfrm>
          <a:prstGeom prst="rect">
            <a:avLst/>
          </a:prstGeom>
          <a:solidFill>
            <a:srgbClr val="FFFFFF"/>
          </a:solidFill>
          <a:ln w="25400">
            <a:solidFill>
              <a:srgbClr val="E75A46"/>
            </a:solidFill>
          </a:ln>
        </p:spPr>
        <p:txBody>
          <a:bodyPr vert="horz" wrap="square" lIns="0" tIns="356235" rIns="0" bIns="0" rtlCol="0">
            <a:spAutoFit/>
          </a:bodyPr>
          <a:lstStyle/>
          <a:p>
            <a:pPr marL="577691" marR="571976" indent="142875">
              <a:lnSpc>
                <a:spcPts val="2970"/>
              </a:lnSpc>
              <a:spcBef>
                <a:spcPts val="2805"/>
              </a:spcBef>
            </a:pPr>
            <a:r>
              <a:rPr sz="2700" spc="56" dirty="0">
                <a:solidFill>
                  <a:prstClr val="black"/>
                </a:solidFill>
                <a:latin typeface="Arial"/>
                <a:cs typeface="Arial"/>
              </a:rPr>
              <a:t>Digital  </a:t>
            </a:r>
            <a:r>
              <a:rPr sz="2700" spc="71" dirty="0">
                <a:solidFill>
                  <a:prstClr val="black"/>
                </a:solidFill>
                <a:latin typeface="Arial"/>
                <a:cs typeface="Arial"/>
              </a:rPr>
              <a:t>Ledg</a:t>
            </a:r>
            <a:r>
              <a:rPr sz="2700" spc="30" dirty="0">
                <a:solidFill>
                  <a:prstClr val="black"/>
                </a:solidFill>
                <a:latin typeface="Arial"/>
                <a:cs typeface="Arial"/>
              </a:rPr>
              <a:t>e</a:t>
            </a:r>
            <a:r>
              <a:rPr sz="2700" spc="15" dirty="0">
                <a:solidFill>
                  <a:prstClr val="black"/>
                </a:solidFill>
                <a:latin typeface="Arial"/>
                <a:cs typeface="Arial"/>
              </a:rPr>
              <a:t>r</a:t>
            </a:r>
            <a:r>
              <a:rPr sz="2700" spc="49" dirty="0">
                <a:solidFill>
                  <a:prstClr val="black"/>
                </a:solidFill>
                <a:latin typeface="Arial"/>
                <a:cs typeface="Arial"/>
              </a:rPr>
              <a:t>s</a:t>
            </a:r>
            <a:endParaRPr sz="2700">
              <a:solidFill>
                <a:prstClr val="black"/>
              </a:solidFill>
              <a:latin typeface="Arial"/>
              <a:cs typeface="Arial"/>
            </a:endParaRPr>
          </a:p>
        </p:txBody>
      </p:sp>
      <p:sp>
        <p:nvSpPr>
          <p:cNvPr id="4" name="object 4"/>
          <p:cNvSpPr txBox="1"/>
          <p:nvPr/>
        </p:nvSpPr>
        <p:spPr>
          <a:xfrm>
            <a:off x="3559273" y="1237136"/>
            <a:ext cx="2445544" cy="947375"/>
          </a:xfrm>
          <a:prstGeom prst="rect">
            <a:avLst/>
          </a:prstGeom>
          <a:solidFill>
            <a:srgbClr val="FFFFFF"/>
          </a:solidFill>
          <a:ln w="25400">
            <a:solidFill>
              <a:srgbClr val="E75A46"/>
            </a:solidFill>
          </a:ln>
        </p:spPr>
        <p:txBody>
          <a:bodyPr vert="horz" wrap="square" lIns="0" tIns="953" rIns="0" bIns="0" rtlCol="0">
            <a:spAutoFit/>
          </a:bodyPr>
          <a:lstStyle/>
          <a:p>
            <a:pPr>
              <a:spcBef>
                <a:spcPts val="8"/>
              </a:spcBef>
            </a:pPr>
            <a:endParaRPr sz="3450">
              <a:solidFill>
                <a:prstClr val="black"/>
              </a:solidFill>
              <a:latin typeface="Times New Roman"/>
              <a:cs typeface="Times New Roman"/>
            </a:endParaRPr>
          </a:p>
          <a:p>
            <a:pPr marL="682466"/>
            <a:r>
              <a:rPr sz="2700" spc="90" dirty="0">
                <a:solidFill>
                  <a:prstClr val="black"/>
                </a:solidFill>
                <a:latin typeface="Arial"/>
                <a:cs typeface="Arial"/>
              </a:rPr>
              <a:t>Blocks</a:t>
            </a:r>
            <a:endParaRPr sz="2700">
              <a:solidFill>
                <a:prstClr val="black"/>
              </a:solidFill>
              <a:latin typeface="Arial"/>
              <a:cs typeface="Arial"/>
            </a:endParaRPr>
          </a:p>
        </p:txBody>
      </p:sp>
      <p:sp>
        <p:nvSpPr>
          <p:cNvPr id="5" name="object 5"/>
          <p:cNvSpPr txBox="1"/>
          <p:nvPr/>
        </p:nvSpPr>
        <p:spPr>
          <a:xfrm>
            <a:off x="6249048" y="1237136"/>
            <a:ext cx="2445544" cy="947375"/>
          </a:xfrm>
          <a:prstGeom prst="rect">
            <a:avLst/>
          </a:prstGeom>
          <a:solidFill>
            <a:srgbClr val="FFFFFF"/>
          </a:solidFill>
          <a:ln w="25400">
            <a:solidFill>
              <a:srgbClr val="E75A46"/>
            </a:solidFill>
          </a:ln>
        </p:spPr>
        <p:txBody>
          <a:bodyPr vert="horz" wrap="square" lIns="0" tIns="953" rIns="0" bIns="0" rtlCol="0">
            <a:spAutoFit/>
          </a:bodyPr>
          <a:lstStyle/>
          <a:p>
            <a:pPr>
              <a:spcBef>
                <a:spcPts val="8"/>
              </a:spcBef>
            </a:pPr>
            <a:endParaRPr sz="3450">
              <a:solidFill>
                <a:prstClr val="black"/>
              </a:solidFill>
              <a:latin typeface="Times New Roman"/>
              <a:cs typeface="Times New Roman"/>
            </a:endParaRPr>
          </a:p>
          <a:p>
            <a:pPr marL="132874"/>
            <a:r>
              <a:rPr sz="2700" spc="49" dirty="0">
                <a:solidFill>
                  <a:prstClr val="black"/>
                </a:solidFill>
                <a:latin typeface="Arial"/>
                <a:cs typeface="Arial"/>
              </a:rPr>
              <a:t>Decentralized</a:t>
            </a:r>
            <a:endParaRPr sz="2700">
              <a:solidFill>
                <a:prstClr val="black"/>
              </a:solidFill>
              <a:latin typeface="Arial"/>
              <a:cs typeface="Arial"/>
            </a:endParaRPr>
          </a:p>
        </p:txBody>
      </p:sp>
      <p:sp>
        <p:nvSpPr>
          <p:cNvPr id="6" name="object 6"/>
          <p:cNvSpPr txBox="1"/>
          <p:nvPr/>
        </p:nvSpPr>
        <p:spPr>
          <a:xfrm>
            <a:off x="869504" y="2948807"/>
            <a:ext cx="2445544" cy="1129636"/>
          </a:xfrm>
          <a:prstGeom prst="rect">
            <a:avLst/>
          </a:prstGeom>
          <a:solidFill>
            <a:srgbClr val="FFFFFF"/>
          </a:solidFill>
          <a:ln w="25400">
            <a:solidFill>
              <a:srgbClr val="E75A46"/>
            </a:solidFill>
          </a:ln>
        </p:spPr>
        <p:txBody>
          <a:bodyPr vert="horz" wrap="square" lIns="0" tIns="356711" rIns="0" bIns="0" rtlCol="0">
            <a:spAutoFit/>
          </a:bodyPr>
          <a:lstStyle/>
          <a:p>
            <a:pPr marL="307657" marR="301943" indent="31433">
              <a:lnSpc>
                <a:spcPts val="2970"/>
              </a:lnSpc>
              <a:spcBef>
                <a:spcPts val="2809"/>
              </a:spcBef>
            </a:pPr>
            <a:r>
              <a:rPr sz="2700" spc="41" dirty="0">
                <a:solidFill>
                  <a:prstClr val="black"/>
                </a:solidFill>
                <a:latin typeface="Arial"/>
                <a:cs typeface="Arial"/>
              </a:rPr>
              <a:t>Consensus  </a:t>
            </a:r>
            <a:r>
              <a:rPr sz="2700" spc="64" dirty="0">
                <a:solidFill>
                  <a:prstClr val="black"/>
                </a:solidFill>
                <a:latin typeface="Arial"/>
                <a:cs typeface="Arial"/>
              </a:rPr>
              <a:t>Mechanism</a:t>
            </a:r>
            <a:endParaRPr sz="2700">
              <a:solidFill>
                <a:prstClr val="black"/>
              </a:solidFill>
              <a:latin typeface="Arial"/>
              <a:cs typeface="Arial"/>
            </a:endParaRPr>
          </a:p>
        </p:txBody>
      </p:sp>
      <p:sp>
        <p:nvSpPr>
          <p:cNvPr id="7" name="object 7"/>
          <p:cNvSpPr txBox="1"/>
          <p:nvPr/>
        </p:nvSpPr>
        <p:spPr>
          <a:xfrm>
            <a:off x="3559273" y="2948806"/>
            <a:ext cx="2445544" cy="945035"/>
          </a:xfrm>
          <a:prstGeom prst="rect">
            <a:avLst/>
          </a:prstGeom>
          <a:solidFill>
            <a:srgbClr val="FFFFFF"/>
          </a:solidFill>
          <a:ln w="25400">
            <a:solidFill>
              <a:srgbClr val="E75A46"/>
            </a:solidFill>
          </a:ln>
        </p:spPr>
        <p:txBody>
          <a:bodyPr vert="horz" wrap="square" lIns="0" tIns="4286" rIns="0" bIns="0" rtlCol="0">
            <a:spAutoFit/>
          </a:bodyPr>
          <a:lstStyle/>
          <a:p>
            <a:pPr>
              <a:spcBef>
                <a:spcPts val="34"/>
              </a:spcBef>
            </a:pPr>
            <a:endParaRPr sz="3413">
              <a:solidFill>
                <a:prstClr val="black"/>
              </a:solidFill>
              <a:latin typeface="Times New Roman"/>
              <a:cs typeface="Times New Roman"/>
            </a:endParaRPr>
          </a:p>
          <a:p>
            <a:pPr marL="116681">
              <a:spcBef>
                <a:spcPts val="4"/>
              </a:spcBef>
            </a:pPr>
            <a:r>
              <a:rPr sz="2700" spc="90" dirty="0">
                <a:solidFill>
                  <a:prstClr val="black"/>
                </a:solidFill>
                <a:latin typeface="Arial"/>
                <a:cs typeface="Arial"/>
              </a:rPr>
              <a:t>Proof-of-work</a:t>
            </a:r>
            <a:endParaRPr sz="2700">
              <a:solidFill>
                <a:prstClr val="black"/>
              </a:solidFill>
              <a:latin typeface="Arial"/>
              <a:cs typeface="Arial"/>
            </a:endParaRPr>
          </a:p>
        </p:txBody>
      </p:sp>
      <p:sp>
        <p:nvSpPr>
          <p:cNvPr id="8" name="object 8"/>
          <p:cNvSpPr txBox="1"/>
          <p:nvPr/>
        </p:nvSpPr>
        <p:spPr>
          <a:xfrm>
            <a:off x="6249048" y="2948806"/>
            <a:ext cx="2445544" cy="945035"/>
          </a:xfrm>
          <a:prstGeom prst="rect">
            <a:avLst/>
          </a:prstGeom>
          <a:solidFill>
            <a:srgbClr val="FFFFFF"/>
          </a:solidFill>
          <a:ln w="25400">
            <a:solidFill>
              <a:srgbClr val="E75A46"/>
            </a:solidFill>
          </a:ln>
        </p:spPr>
        <p:txBody>
          <a:bodyPr vert="horz" wrap="square" lIns="0" tIns="4286" rIns="0" bIns="0" rtlCol="0">
            <a:spAutoFit/>
          </a:bodyPr>
          <a:lstStyle/>
          <a:p>
            <a:pPr>
              <a:spcBef>
                <a:spcPts val="34"/>
              </a:spcBef>
            </a:pPr>
            <a:endParaRPr sz="3413">
              <a:solidFill>
                <a:prstClr val="black"/>
              </a:solidFill>
              <a:latin typeface="Times New Roman"/>
              <a:cs typeface="Times New Roman"/>
            </a:endParaRPr>
          </a:p>
          <a:p>
            <a:pPr marL="136208">
              <a:spcBef>
                <a:spcPts val="4"/>
              </a:spcBef>
            </a:pPr>
            <a:r>
              <a:rPr sz="2700" spc="71" dirty="0">
                <a:solidFill>
                  <a:prstClr val="black"/>
                </a:solidFill>
                <a:latin typeface="Arial"/>
                <a:cs typeface="Arial"/>
              </a:rPr>
              <a:t>Cryptography</a:t>
            </a:r>
            <a:endParaRPr sz="2700">
              <a:solidFill>
                <a:prstClr val="black"/>
              </a:solidFill>
              <a:latin typeface="Arial"/>
              <a:cs typeface="Arial"/>
            </a:endParaRPr>
          </a:p>
        </p:txBody>
      </p:sp>
    </p:spTree>
    <p:extLst>
      <p:ext uri="{BB962C8B-B14F-4D97-AF65-F5344CB8AC3E}">
        <p14:creationId xmlns:p14="http://schemas.microsoft.com/office/powerpoint/2010/main" val="2315511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3171"/>
          </a:xfrm>
        </p:spPr>
        <p:txBody>
          <a:bodyPr/>
          <a:lstStyle/>
          <a:p>
            <a:r>
              <a:rPr lang="en-US" dirty="0" err="1" smtClean="0"/>
              <a:t>Blockchain</a:t>
            </a:r>
            <a:r>
              <a:rPr lang="en-US" dirty="0" smtClean="0"/>
              <a:t> Bitcoin Features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971550"/>
            <a:ext cx="3886200" cy="3804226"/>
          </a:xfrm>
        </p:spPr>
      </p:pic>
    </p:spTree>
    <p:extLst>
      <p:ext uri="{BB962C8B-B14F-4D97-AF65-F5344CB8AC3E}">
        <p14:creationId xmlns:p14="http://schemas.microsoft.com/office/powerpoint/2010/main" val="439456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mn-lt"/>
              </a:rPr>
              <a:t>Anonymous Distributed </a:t>
            </a:r>
            <a:r>
              <a:rPr lang="en-US" sz="4000" dirty="0">
                <a:latin typeface="+mn-lt"/>
              </a:rPr>
              <a:t>Public </a:t>
            </a:r>
            <a:r>
              <a:rPr lang="en-US" sz="4000" dirty="0" smtClean="0">
                <a:latin typeface="+mn-lt"/>
              </a:rPr>
              <a:t>Ledger</a:t>
            </a:r>
            <a:endParaRPr lang="en-US" sz="4000" dirty="0">
              <a:latin typeface="+mn-lt"/>
            </a:endParaRPr>
          </a:p>
        </p:txBody>
      </p:sp>
      <p:sp>
        <p:nvSpPr>
          <p:cNvPr id="3" name="Content Placeholder 2"/>
          <p:cNvSpPr>
            <a:spLocks noGrp="1"/>
          </p:cNvSpPr>
          <p:nvPr>
            <p:ph idx="1"/>
          </p:nvPr>
        </p:nvSpPr>
        <p:spPr/>
        <p:txBody>
          <a:bodyPr>
            <a:normAutofit/>
          </a:bodyPr>
          <a:lstStyle/>
          <a:p>
            <a:r>
              <a:rPr lang="en-US" sz="1600" dirty="0"/>
              <a:t>Every single person on the network has a copy of the ledger. There is no single centralized original copy. Ledger here means the copy of all the transactions that ever happened</a:t>
            </a:r>
            <a:r>
              <a:rPr lang="en-US" sz="1600" dirty="0" smtClean="0"/>
              <a:t>. </a:t>
            </a:r>
            <a:r>
              <a:rPr lang="en-US" sz="1600" dirty="0" err="1"/>
              <a:t>Blockchain</a:t>
            </a:r>
            <a:r>
              <a:rPr lang="en-US" sz="1600" dirty="0"/>
              <a:t> is a distributed database that stores all the </a:t>
            </a:r>
            <a:r>
              <a:rPr lang="en-US" sz="1600" dirty="0" smtClean="0"/>
              <a:t>transactions </a:t>
            </a:r>
            <a:r>
              <a:rPr lang="en-US" sz="1600" dirty="0"/>
              <a:t>that have ever happened in the history of </a:t>
            </a:r>
            <a:r>
              <a:rPr lang="en-US" sz="1600" dirty="0" smtClean="0"/>
              <a:t>specific application, i.e. Bitcoin. </a:t>
            </a:r>
            <a:r>
              <a:rPr lang="en-US" sz="1600" dirty="0"/>
              <a:t>This ensures that no one person can make changes to the ledger because everyone else will immediately flag it as corrupt.</a:t>
            </a:r>
          </a:p>
          <a:p>
            <a:r>
              <a:rPr lang="en-US" sz="1600" dirty="0"/>
              <a:t/>
            </a:r>
            <a:br>
              <a:rPr lang="en-US" sz="1600" dirty="0"/>
            </a:b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495550"/>
            <a:ext cx="6629400" cy="2527942"/>
          </a:xfrm>
          <a:prstGeom prst="rect">
            <a:avLst/>
          </a:prstGeom>
        </p:spPr>
      </p:pic>
    </p:spTree>
    <p:extLst>
      <p:ext uri="{BB962C8B-B14F-4D97-AF65-F5344CB8AC3E}">
        <p14:creationId xmlns:p14="http://schemas.microsoft.com/office/powerpoint/2010/main" val="7531503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Hash Encryption</a:t>
            </a:r>
            <a:endParaRPr lang="en-US" sz="4000" dirty="0">
              <a:latin typeface="+mn-lt"/>
            </a:endParaRPr>
          </a:p>
        </p:txBody>
      </p:sp>
      <p:sp>
        <p:nvSpPr>
          <p:cNvPr id="3" name="Content Placeholder 2"/>
          <p:cNvSpPr>
            <a:spLocks noGrp="1"/>
          </p:cNvSpPr>
          <p:nvPr>
            <p:ph idx="1"/>
          </p:nvPr>
        </p:nvSpPr>
        <p:spPr/>
        <p:txBody>
          <a:bodyPr>
            <a:normAutofit/>
          </a:bodyPr>
          <a:lstStyle/>
          <a:p>
            <a:r>
              <a:rPr lang="en-US" sz="1600" dirty="0"/>
              <a:t>Everything stored on the </a:t>
            </a:r>
            <a:r>
              <a:rPr lang="en-US" sz="1600" dirty="0" err="1"/>
              <a:t>Blockchain</a:t>
            </a:r>
            <a:r>
              <a:rPr lang="en-US" sz="1600" dirty="0"/>
              <a:t> is </a:t>
            </a:r>
            <a:r>
              <a:rPr lang="en-US" sz="1600" b="1" dirty="0"/>
              <a:t>encrypted</a:t>
            </a:r>
            <a:r>
              <a:rPr lang="en-US" sz="1600" dirty="0"/>
              <a:t>. This way, everyone is able to see all the transactions but at the same time no one will know which of those accounts belongs to you</a:t>
            </a:r>
            <a:r>
              <a:rPr lang="en-US" sz="1600" dirty="0" smtClean="0"/>
              <a:t>. </a:t>
            </a:r>
            <a:r>
              <a:rPr lang="en-US" sz="1600" dirty="0"/>
              <a:t>Isn’t this exactly what we expect a banking system to be?</a:t>
            </a:r>
            <a:r>
              <a:rPr lang="en-US" sz="1600" dirty="0" smtClean="0"/>
              <a:t> </a:t>
            </a:r>
            <a:r>
              <a:rPr lang="en-US" sz="1600" dirty="0"/>
              <a:t/>
            </a:r>
            <a:br>
              <a:rPr lang="en-US" sz="1600" dirty="0"/>
            </a:br>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36" y="1962150"/>
            <a:ext cx="8001000" cy="2971800"/>
          </a:xfrm>
          <a:prstGeom prst="rect">
            <a:avLst/>
          </a:prstGeom>
        </p:spPr>
      </p:pic>
    </p:spTree>
    <p:extLst>
      <p:ext uri="{BB962C8B-B14F-4D97-AF65-F5344CB8AC3E}">
        <p14:creationId xmlns:p14="http://schemas.microsoft.com/office/powerpoint/2010/main" val="9291489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1"/>
            <a:ext cx="8229600" cy="533400"/>
          </a:xfrm>
        </p:spPr>
        <p:txBody>
          <a:bodyPr>
            <a:noAutofit/>
          </a:bodyPr>
          <a:lstStyle/>
          <a:p>
            <a:r>
              <a:rPr lang="en-US" sz="4000" dirty="0" smtClean="0">
                <a:latin typeface="+mn-lt"/>
              </a:rPr>
              <a:t>Proof of Work</a:t>
            </a:r>
            <a:endParaRPr lang="en-US" sz="4000" dirty="0">
              <a:latin typeface="+mn-lt"/>
            </a:endParaRPr>
          </a:p>
        </p:txBody>
      </p:sp>
      <p:sp>
        <p:nvSpPr>
          <p:cNvPr id="3" name="Content Placeholder 2"/>
          <p:cNvSpPr>
            <a:spLocks noGrp="1"/>
          </p:cNvSpPr>
          <p:nvPr>
            <p:ph idx="1"/>
          </p:nvPr>
        </p:nvSpPr>
        <p:spPr>
          <a:xfrm>
            <a:off x="457200" y="819150"/>
            <a:ext cx="8229600" cy="3394472"/>
          </a:xfrm>
        </p:spPr>
        <p:txBody>
          <a:bodyPr>
            <a:normAutofit/>
          </a:bodyPr>
          <a:lstStyle/>
          <a:p>
            <a:r>
              <a:rPr lang="en-US" sz="1200" b="1" dirty="0"/>
              <a:t>Proof of Work </a:t>
            </a:r>
            <a:r>
              <a:rPr lang="en-US" sz="1200" dirty="0"/>
              <a:t>is a concept invented in Bitcoin </a:t>
            </a:r>
            <a:r>
              <a:rPr lang="en-US" sz="1200" dirty="0" err="1"/>
              <a:t>Blockchain</a:t>
            </a:r>
            <a:r>
              <a:rPr lang="en-US" sz="1200" dirty="0"/>
              <a:t> where in the miners (special users of Bitcoin) will validate transactions by solving a </a:t>
            </a:r>
            <a:r>
              <a:rPr lang="en-US" sz="1200" b="1" dirty="0"/>
              <a:t>complex mathematical puzzle </a:t>
            </a:r>
            <a:r>
              <a:rPr lang="en-US" sz="1200" dirty="0"/>
              <a:t>called </a:t>
            </a:r>
            <a:r>
              <a:rPr lang="en-US" sz="1200" b="1" dirty="0"/>
              <a:t>Proof of Work</a:t>
            </a:r>
            <a:r>
              <a:rPr lang="en-US" sz="1200" dirty="0"/>
              <a:t>. Technically, there is a hash target value designated to every block before time.</a:t>
            </a:r>
          </a:p>
          <a:p>
            <a:r>
              <a:rPr lang="en-US" sz="1200" dirty="0"/>
              <a:t>Miners club together a set of unverified Bitcoin transactions (around 250) into one block, compute its hash and then begin a race to find a specific set of characters called </a:t>
            </a:r>
            <a:r>
              <a:rPr lang="en-US" sz="1200" b="1" dirty="0"/>
              <a:t>Nonce</a:t>
            </a:r>
            <a:r>
              <a:rPr lang="en-US" sz="1200" dirty="0"/>
              <a:t>.</a:t>
            </a:r>
          </a:p>
          <a:p>
            <a:r>
              <a:rPr lang="en-US" sz="1200" dirty="0"/>
              <a:t>The total hash obtained from the hash of the previous block, transaction data and the </a:t>
            </a:r>
            <a:r>
              <a:rPr lang="en-US" sz="1200" b="1" dirty="0"/>
              <a:t>nonce</a:t>
            </a:r>
            <a:r>
              <a:rPr lang="en-US" sz="1200" dirty="0"/>
              <a:t> has to match the final pre-assigned target hash value. It is this </a:t>
            </a:r>
            <a:r>
              <a:rPr lang="en-US" sz="1200" b="1" dirty="0"/>
              <a:t>Nonce</a:t>
            </a:r>
            <a:r>
              <a:rPr lang="en-US" sz="1200" dirty="0"/>
              <a:t> which is </a:t>
            </a:r>
            <a:r>
              <a:rPr lang="en-US" sz="1200" b="1" dirty="0"/>
              <a:t>computationally extensive</a:t>
            </a:r>
            <a:r>
              <a:rPr lang="en-US" sz="1200" dirty="0"/>
              <a:t>. Only people with huge computational computing power and electricity are able to solve it in 10 minutes on average</a:t>
            </a:r>
            <a:r>
              <a:rPr lang="en-US" sz="1200" dirty="0" smtClean="0"/>
              <a:t>.</a:t>
            </a:r>
            <a:r>
              <a:rPr lang="en-US" sz="1200" dirty="0"/>
              <a:t/>
            </a:r>
            <a:br>
              <a:rPr lang="en-US" sz="1200" dirty="0"/>
            </a:br>
            <a:endParaRPr lang="en-US"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419350"/>
            <a:ext cx="7391400" cy="2514600"/>
          </a:xfrm>
          <a:prstGeom prst="rect">
            <a:avLst/>
          </a:prstGeom>
        </p:spPr>
      </p:pic>
    </p:spTree>
    <p:extLst>
      <p:ext uri="{BB962C8B-B14F-4D97-AF65-F5344CB8AC3E}">
        <p14:creationId xmlns:p14="http://schemas.microsoft.com/office/powerpoint/2010/main" val="1853006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mn-lt"/>
              </a:rPr>
              <a:t>Incentive Validation</a:t>
            </a:r>
            <a:endParaRPr lang="en-US" sz="4000" dirty="0">
              <a:latin typeface="+mn-lt"/>
            </a:endParaRPr>
          </a:p>
        </p:txBody>
      </p:sp>
      <p:sp>
        <p:nvSpPr>
          <p:cNvPr id="3" name="Content Placeholder 2"/>
          <p:cNvSpPr>
            <a:spLocks noGrp="1"/>
          </p:cNvSpPr>
          <p:nvPr>
            <p:ph idx="1"/>
          </p:nvPr>
        </p:nvSpPr>
        <p:spPr/>
        <p:txBody>
          <a:bodyPr>
            <a:normAutofit/>
          </a:bodyPr>
          <a:lstStyle/>
          <a:p>
            <a:r>
              <a:rPr lang="en-US" sz="1600" dirty="0"/>
              <a:t>The most interesting part of Bitcoin is Bitcoin Mining. It is the concept in which certain users do a piece of work and are rewarded 12.5 BTC per block. Each block takes on average about 10 minutes to mine. Thus a successful miner earns </a:t>
            </a:r>
            <a:r>
              <a:rPr lang="en-US" sz="1600" dirty="0" smtClean="0"/>
              <a:t>US</a:t>
            </a:r>
            <a:r>
              <a:rPr lang="en-US" sz="1600" b="1" dirty="0" smtClean="0"/>
              <a:t>$ </a:t>
            </a:r>
            <a:r>
              <a:rPr lang="en-US" sz="1600" b="1" dirty="0"/>
              <a:t>34,380</a:t>
            </a:r>
            <a:r>
              <a:rPr lang="en-US" sz="1600" dirty="0"/>
              <a:t>. You could in theory buy an Audi A4 every 10 minutes given you can successfully mine the block. It takes on average about 12 billion laptops working in parallel to achieve this feat. </a:t>
            </a:r>
            <a:br>
              <a:rPr lang="en-US" sz="1600" dirty="0"/>
            </a:br>
            <a:endParaRPr lang="en-US" sz="1600" dirty="0"/>
          </a:p>
        </p:txBody>
      </p:sp>
    </p:spTree>
    <p:extLst>
      <p:ext uri="{BB962C8B-B14F-4D97-AF65-F5344CB8AC3E}">
        <p14:creationId xmlns:p14="http://schemas.microsoft.com/office/powerpoint/2010/main" val="680749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48357"/>
            <a:ext cx="8229600" cy="748762"/>
          </a:xfrm>
          <a:prstGeom prst="rect">
            <a:avLst/>
          </a:prstGeom>
        </p:spPr>
        <p:txBody>
          <a:bodyPr vert="horz" wrap="square" lIns="0" tIns="10001" rIns="0" bIns="0" rtlCol="0">
            <a:spAutoFit/>
          </a:bodyPr>
          <a:lstStyle/>
          <a:p>
            <a:pPr marL="9525">
              <a:spcBef>
                <a:spcPts val="79"/>
              </a:spcBef>
            </a:pPr>
            <a:r>
              <a:rPr sz="2400" spc="98" dirty="0" smtClean="0"/>
              <a:t>Bitcoin </a:t>
            </a:r>
            <a:r>
              <a:rPr sz="2400" spc="53" dirty="0"/>
              <a:t>is </a:t>
            </a:r>
            <a:r>
              <a:rPr sz="2400" spc="109" dirty="0"/>
              <a:t>not </a:t>
            </a:r>
            <a:r>
              <a:rPr sz="2400" spc="53" dirty="0"/>
              <a:t>equal </a:t>
            </a:r>
            <a:r>
              <a:rPr sz="2400" spc="139" dirty="0"/>
              <a:t>to</a:t>
            </a:r>
            <a:r>
              <a:rPr sz="2400" spc="-382" dirty="0"/>
              <a:t> </a:t>
            </a:r>
            <a:r>
              <a:rPr sz="2400" spc="75" dirty="0"/>
              <a:t>Blockchain</a:t>
            </a:r>
            <a:r>
              <a:rPr sz="2400" spc="75" dirty="0" smtClean="0"/>
              <a:t>!</a:t>
            </a:r>
            <a:r>
              <a:rPr lang="en-US" sz="2400" spc="75" dirty="0" smtClean="0"/>
              <a:t> </a:t>
            </a:r>
            <a:r>
              <a:rPr lang="en-US" sz="2400" spc="75" dirty="0" err="1" smtClean="0"/>
              <a:t>Blockchain</a:t>
            </a:r>
            <a:r>
              <a:rPr lang="en-US" sz="2400" spc="75" dirty="0" smtClean="0"/>
              <a:t> is technology behind Bitcoin.</a:t>
            </a:r>
            <a:endParaRPr sz="2400" spc="75" dirty="0"/>
          </a:p>
        </p:txBody>
      </p:sp>
      <p:sp>
        <p:nvSpPr>
          <p:cNvPr id="3" name="object 3"/>
          <p:cNvSpPr/>
          <p:nvPr/>
        </p:nvSpPr>
        <p:spPr>
          <a:xfrm>
            <a:off x="973836" y="772668"/>
            <a:ext cx="4839461" cy="241630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953747" y="750674"/>
            <a:ext cx="4746260" cy="2324385"/>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950176" y="747103"/>
            <a:ext cx="4753451" cy="2331720"/>
          </a:xfrm>
          <a:custGeom>
            <a:avLst/>
            <a:gdLst/>
            <a:ahLst/>
            <a:cxnLst/>
            <a:rect l="l" t="t" r="r" b="b"/>
            <a:pathLst>
              <a:path w="6337934" h="3108960">
                <a:moveTo>
                  <a:pt x="0" y="0"/>
                </a:moveTo>
                <a:lnTo>
                  <a:pt x="6337883" y="0"/>
                </a:lnTo>
                <a:lnTo>
                  <a:pt x="6337883" y="3108701"/>
                </a:lnTo>
                <a:lnTo>
                  <a:pt x="0" y="310870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6" name="object 6"/>
          <p:cNvSpPr/>
          <p:nvPr/>
        </p:nvSpPr>
        <p:spPr>
          <a:xfrm>
            <a:off x="1735074" y="1463040"/>
            <a:ext cx="5033772" cy="2596896"/>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7" name="object 7"/>
          <p:cNvSpPr/>
          <p:nvPr/>
        </p:nvSpPr>
        <p:spPr>
          <a:xfrm>
            <a:off x="1714785" y="1442056"/>
            <a:ext cx="4940846" cy="2503475"/>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8" name="object 8"/>
          <p:cNvSpPr/>
          <p:nvPr/>
        </p:nvSpPr>
        <p:spPr>
          <a:xfrm>
            <a:off x="1711213" y="1438475"/>
            <a:ext cx="4948238" cy="2510790"/>
          </a:xfrm>
          <a:custGeom>
            <a:avLst/>
            <a:gdLst/>
            <a:ahLst/>
            <a:cxnLst/>
            <a:rect l="l" t="t" r="r" b="b"/>
            <a:pathLst>
              <a:path w="6597650" h="3347720">
                <a:moveTo>
                  <a:pt x="0" y="0"/>
                </a:moveTo>
                <a:lnTo>
                  <a:pt x="6597323" y="0"/>
                </a:lnTo>
                <a:lnTo>
                  <a:pt x="6597323" y="3347501"/>
                </a:lnTo>
                <a:lnTo>
                  <a:pt x="0" y="334750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9" name="object 9"/>
          <p:cNvSpPr/>
          <p:nvPr/>
        </p:nvSpPr>
        <p:spPr>
          <a:xfrm>
            <a:off x="2208275" y="2112263"/>
            <a:ext cx="6032754" cy="2219706"/>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10" name="object 10"/>
          <p:cNvSpPr/>
          <p:nvPr/>
        </p:nvSpPr>
        <p:spPr>
          <a:xfrm>
            <a:off x="2188198" y="2091130"/>
            <a:ext cx="5940218" cy="2128084"/>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11" name="object 11"/>
          <p:cNvSpPr/>
          <p:nvPr/>
        </p:nvSpPr>
        <p:spPr>
          <a:xfrm>
            <a:off x="2184626" y="2087556"/>
            <a:ext cx="5947410" cy="2135505"/>
          </a:xfrm>
          <a:custGeom>
            <a:avLst/>
            <a:gdLst/>
            <a:ahLst/>
            <a:cxnLst/>
            <a:rect l="l" t="t" r="r" b="b"/>
            <a:pathLst>
              <a:path w="7929880" h="2847340">
                <a:moveTo>
                  <a:pt x="0" y="0"/>
                </a:moveTo>
                <a:lnTo>
                  <a:pt x="7929824" y="0"/>
                </a:lnTo>
                <a:lnTo>
                  <a:pt x="7929824" y="2846971"/>
                </a:lnTo>
                <a:lnTo>
                  <a:pt x="0" y="284697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12" name="object 12"/>
          <p:cNvSpPr/>
          <p:nvPr/>
        </p:nvSpPr>
        <p:spPr>
          <a:xfrm>
            <a:off x="3067811" y="2926080"/>
            <a:ext cx="5863590" cy="2171700"/>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13" name="object 13"/>
          <p:cNvSpPr/>
          <p:nvPr/>
        </p:nvSpPr>
        <p:spPr>
          <a:xfrm>
            <a:off x="3045809" y="2906114"/>
            <a:ext cx="5772150" cy="2078831"/>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14" name="object 14"/>
          <p:cNvSpPr/>
          <p:nvPr/>
        </p:nvSpPr>
        <p:spPr>
          <a:xfrm>
            <a:off x="3042237" y="2902544"/>
            <a:ext cx="5779294" cy="2085975"/>
          </a:xfrm>
          <a:custGeom>
            <a:avLst/>
            <a:gdLst/>
            <a:ahLst/>
            <a:cxnLst/>
            <a:rect l="l" t="t" r="r" b="b"/>
            <a:pathLst>
              <a:path w="7705725" h="2781300">
                <a:moveTo>
                  <a:pt x="0" y="0"/>
                </a:moveTo>
                <a:lnTo>
                  <a:pt x="7705724" y="0"/>
                </a:lnTo>
                <a:lnTo>
                  <a:pt x="7705724" y="2781301"/>
                </a:lnTo>
                <a:lnTo>
                  <a:pt x="0" y="278130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Tree>
    <p:extLst>
      <p:ext uri="{BB962C8B-B14F-4D97-AF65-F5344CB8AC3E}">
        <p14:creationId xmlns:p14="http://schemas.microsoft.com/office/powerpoint/2010/main" val="1716248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Distrust of financial institutions</a:t>
            </a:r>
            <a:endParaRPr lang="en-US" dirty="0"/>
          </a:p>
        </p:txBody>
      </p:sp>
      <p:sp>
        <p:nvSpPr>
          <p:cNvPr id="3" name="Content Placeholder 2"/>
          <p:cNvSpPr>
            <a:spLocks noGrp="1"/>
          </p:cNvSpPr>
          <p:nvPr>
            <p:ph idx="1"/>
          </p:nvPr>
        </p:nvSpPr>
        <p:spPr/>
        <p:txBody>
          <a:bodyPr/>
          <a:lstStyle/>
          <a:p>
            <a:r>
              <a:rPr lang="en-US" dirty="0" smtClean="0"/>
              <a:t>Any noncash transaction requires a trusted third-party administrator—commonly a bank or financial service provider.</a:t>
            </a:r>
          </a:p>
          <a:p>
            <a:r>
              <a:rPr lang="en-US" dirty="0" smtClean="0"/>
              <a:t>The system forces participants to trust financial institutions that are not always trustworthy.</a:t>
            </a:r>
          </a:p>
        </p:txBody>
      </p:sp>
    </p:spTree>
    <p:extLst>
      <p:ext uri="{BB962C8B-B14F-4D97-AF65-F5344CB8AC3E}">
        <p14:creationId xmlns:p14="http://schemas.microsoft.com/office/powerpoint/2010/main" val="1058146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costs</a:t>
            </a:r>
            <a:endParaRPr lang="en-US" dirty="0"/>
          </a:p>
        </p:txBody>
      </p:sp>
      <p:sp>
        <p:nvSpPr>
          <p:cNvPr id="3" name="Content Placeholder 2"/>
          <p:cNvSpPr>
            <a:spLocks noGrp="1"/>
          </p:cNvSpPr>
          <p:nvPr>
            <p:ph idx="1"/>
          </p:nvPr>
        </p:nvSpPr>
        <p:spPr/>
        <p:txBody>
          <a:bodyPr/>
          <a:lstStyle/>
          <a:p>
            <a:r>
              <a:rPr lang="en-US" dirty="0" smtClean="0"/>
              <a:t>Traditional payments are revocable, even on irrevocable services.</a:t>
            </a:r>
          </a:p>
          <a:p>
            <a:r>
              <a:rPr lang="en-US" dirty="0" smtClean="0"/>
              <a:t>Financial institutions act as an arbitrator between counterparties in disputed claims.</a:t>
            </a:r>
          </a:p>
          <a:p>
            <a:r>
              <a:rPr lang="en-US" dirty="0" smtClean="0"/>
              <a:t>Arbitration costs are passed on to consumers.</a:t>
            </a:r>
          </a:p>
        </p:txBody>
      </p:sp>
    </p:spTree>
    <p:extLst>
      <p:ext uri="{BB962C8B-B14F-4D97-AF65-F5344CB8AC3E}">
        <p14:creationId xmlns:p14="http://schemas.microsoft.com/office/powerpoint/2010/main" val="950178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security</a:t>
            </a:r>
            <a:endParaRPr lang="en-US" dirty="0"/>
          </a:p>
        </p:txBody>
      </p:sp>
      <p:sp>
        <p:nvSpPr>
          <p:cNvPr id="3" name="Content Placeholder 2"/>
          <p:cNvSpPr>
            <a:spLocks noGrp="1"/>
          </p:cNvSpPr>
          <p:nvPr>
            <p:ph idx="1"/>
          </p:nvPr>
        </p:nvSpPr>
        <p:spPr/>
        <p:txBody>
          <a:bodyPr/>
          <a:lstStyle/>
          <a:p>
            <a:r>
              <a:rPr lang="en-US" dirty="0" smtClean="0"/>
              <a:t>Two levels of verification</a:t>
            </a:r>
          </a:p>
          <a:p>
            <a:pPr lvl="1"/>
            <a:r>
              <a:rPr lang="en-US" dirty="0" smtClean="0"/>
              <a:t>Source is legitimate</a:t>
            </a:r>
          </a:p>
          <a:p>
            <a:pPr lvl="1"/>
            <a:r>
              <a:rPr lang="en-US" dirty="0" smtClean="0"/>
              <a:t>Coins are legitimate</a:t>
            </a:r>
          </a:p>
          <a:p>
            <a:r>
              <a:rPr lang="en-US" dirty="0" smtClean="0"/>
              <a:t>Public/private key verification ensures the legitimacy</a:t>
            </a:r>
            <a:endParaRPr lang="en-US" dirty="0"/>
          </a:p>
        </p:txBody>
      </p:sp>
    </p:spTree>
    <p:extLst>
      <p:ext uri="{BB962C8B-B14F-4D97-AF65-F5344CB8AC3E}">
        <p14:creationId xmlns:p14="http://schemas.microsoft.com/office/powerpoint/2010/main" val="956742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Double-Spend Problem in the digital currencies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Up until Bitcoin and its distributed ledger was invented, digital currencies were seen as unfeasible due to the relative ease of which digital information can be copied. This is know as the “double-spend” problem where each transaction carries a risk of the holder sending a copy of the digital coin to the merchant while retaining the original. The traditional way of mitigating this risk has been to have a trusted third party, such as a bank, to act as a </a:t>
            </a:r>
            <a:r>
              <a:rPr lang="en-US" dirty="0" smtClean="0"/>
              <a:t>centralized </a:t>
            </a:r>
            <a:r>
              <a:rPr lang="en-US" dirty="0"/>
              <a:t>authority keeping track of all transactions. </a:t>
            </a:r>
            <a:endParaRPr lang="en-US" dirty="0" smtClean="0"/>
          </a:p>
          <a:p>
            <a:r>
              <a:rPr lang="en-US" dirty="0" smtClean="0"/>
              <a:t>Bitcoin </a:t>
            </a:r>
            <a:r>
              <a:rPr lang="en-US" dirty="0"/>
              <a:t>has shifted this responsibility to a whole network. To exchange ownership of a digital coin, a </a:t>
            </a:r>
            <a:r>
              <a:rPr lang="en-US" dirty="0" smtClean="0"/>
              <a:t>centralized </a:t>
            </a:r>
            <a:r>
              <a:rPr lang="en-US" dirty="0"/>
              <a:t>database is no longer required. Instead, a distributed ledger keeps a history of all transactions, and requires validation from its users to verify each change of ownership.</a:t>
            </a:r>
          </a:p>
        </p:txBody>
      </p:sp>
    </p:spTree>
    <p:extLst>
      <p:ext uri="{BB962C8B-B14F-4D97-AF65-F5344CB8AC3E}">
        <p14:creationId xmlns:p14="http://schemas.microsoft.com/office/powerpoint/2010/main" val="1500117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a:t>
            </a:r>
            <a:r>
              <a:rPr lang="en-US" dirty="0"/>
              <a:t>s</a:t>
            </a:r>
            <a:r>
              <a:rPr lang="en-US" dirty="0" smtClean="0"/>
              <a:t>pends</a:t>
            </a:r>
            <a:endParaRPr lang="en-US" dirty="0"/>
          </a:p>
        </p:txBody>
      </p:sp>
      <p:sp>
        <p:nvSpPr>
          <p:cNvPr id="3" name="Content Placeholder 2"/>
          <p:cNvSpPr>
            <a:spLocks noGrp="1"/>
          </p:cNvSpPr>
          <p:nvPr>
            <p:ph idx="1"/>
          </p:nvPr>
        </p:nvSpPr>
        <p:spPr/>
        <p:txBody>
          <a:bodyPr/>
          <a:lstStyle/>
          <a:p>
            <a:r>
              <a:rPr lang="en-US" dirty="0" smtClean="0"/>
              <a:t>If the money is just digital codes, why not copy and paste to make more money?	</a:t>
            </a:r>
          </a:p>
          <a:p>
            <a:pPr lvl="1"/>
            <a:r>
              <a:rPr lang="en-US" dirty="0" smtClean="0"/>
              <a:t>Timestamps</a:t>
            </a:r>
          </a:p>
          <a:p>
            <a:pPr lvl="1"/>
            <a:r>
              <a:rPr lang="en-US" dirty="0" smtClean="0"/>
              <a:t>Hashes</a:t>
            </a:r>
          </a:p>
          <a:p>
            <a:pPr lvl="1"/>
            <a:r>
              <a:rPr lang="en-US" dirty="0" smtClean="0"/>
              <a:t>Block chain</a:t>
            </a:r>
          </a:p>
        </p:txBody>
      </p:sp>
    </p:spTree>
    <p:extLst>
      <p:ext uri="{BB962C8B-B14F-4D97-AF65-F5344CB8AC3E}">
        <p14:creationId xmlns:p14="http://schemas.microsoft.com/office/powerpoint/2010/main" val="1765569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1smc02\Desktop\StepheniStockimages\timecl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800100"/>
            <a:ext cx="5154561"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Double spends</a:t>
            </a:r>
            <a:endParaRPr lang="en-US" dirty="0"/>
          </a:p>
        </p:txBody>
      </p:sp>
      <p:sp>
        <p:nvSpPr>
          <p:cNvPr id="3" name="Content Placeholder 2"/>
          <p:cNvSpPr>
            <a:spLocks noGrp="1"/>
          </p:cNvSpPr>
          <p:nvPr>
            <p:ph idx="1"/>
          </p:nvPr>
        </p:nvSpPr>
        <p:spPr>
          <a:xfrm>
            <a:off x="1485900" y="1200151"/>
            <a:ext cx="3657600" cy="3394472"/>
          </a:xfrm>
        </p:spPr>
        <p:txBody>
          <a:bodyPr>
            <a:normAutofit lnSpcReduction="10000"/>
          </a:bodyPr>
          <a:lstStyle/>
          <a:p>
            <a:r>
              <a:rPr lang="en-US" dirty="0" smtClean="0"/>
              <a:t>Timestamp</a:t>
            </a:r>
          </a:p>
          <a:p>
            <a:pPr lvl="1"/>
            <a:r>
              <a:rPr lang="en-US" dirty="0" smtClean="0"/>
              <a:t>Each transaction is packaged and publically recorded in the order it was carried out. </a:t>
            </a:r>
          </a:p>
          <a:p>
            <a:r>
              <a:rPr lang="en-US" dirty="0"/>
              <a:t>Hash</a:t>
            </a:r>
          </a:p>
          <a:p>
            <a:pPr lvl="1"/>
            <a:r>
              <a:rPr lang="en-US" dirty="0"/>
              <a:t>The time-stamped group of transactions are given a unique algorithmically derived number </a:t>
            </a:r>
          </a:p>
        </p:txBody>
      </p:sp>
    </p:spTree>
    <p:extLst>
      <p:ext uri="{BB962C8B-B14F-4D97-AF65-F5344CB8AC3E}">
        <p14:creationId xmlns:p14="http://schemas.microsoft.com/office/powerpoint/2010/main" val="2144346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1749</Words>
  <Application>Microsoft Macintosh PowerPoint</Application>
  <PresentationFormat>On-screen Show (16:9)</PresentationFormat>
  <Paragraphs>188</Paragraphs>
  <Slides>39</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Calibri</vt:lpstr>
      <vt:lpstr>Mangal</vt:lpstr>
      <vt:lpstr>Times New Roman</vt:lpstr>
      <vt:lpstr>Wingdings</vt:lpstr>
      <vt:lpstr>新細明體</vt:lpstr>
      <vt:lpstr>Arial</vt:lpstr>
      <vt:lpstr>Office Theme</vt:lpstr>
      <vt:lpstr>自訂設計</vt:lpstr>
      <vt:lpstr>1_Office Theme</vt:lpstr>
      <vt:lpstr>Bitcoin</vt:lpstr>
      <vt:lpstr>Why Create a Currency in Digital Form!</vt:lpstr>
      <vt:lpstr>Creating a currency from scratch</vt:lpstr>
      <vt:lpstr>Distrust of financial institutions</vt:lpstr>
      <vt:lpstr>Transaction costs</vt:lpstr>
      <vt:lpstr>Transaction security</vt:lpstr>
      <vt:lpstr>Double-Spend Problem in the digital currencies</vt:lpstr>
      <vt:lpstr>Double spends</vt:lpstr>
      <vt:lpstr>Double spends</vt:lpstr>
      <vt:lpstr>Double spends</vt:lpstr>
      <vt:lpstr>Where do bitcoins come from?</vt:lpstr>
      <vt:lpstr>Mining bitcoins</vt:lpstr>
      <vt:lpstr>Mining bitcoins</vt:lpstr>
      <vt:lpstr>Owning bitcoins</vt:lpstr>
      <vt:lpstr>Spending bitcoins</vt:lpstr>
      <vt:lpstr>Bitcoin security</vt:lpstr>
      <vt:lpstr>What’s the most expensive commodity/cryptocurrency?</vt:lpstr>
      <vt:lpstr>BITCOIN</vt:lpstr>
      <vt:lpstr>What it is!--- Satoshi Nakamoto’s! </vt:lpstr>
      <vt:lpstr>Timeline of Bitcoin events</vt:lpstr>
      <vt:lpstr>Legal Elements</vt:lpstr>
      <vt:lpstr>What it is!--- non-technical</vt:lpstr>
      <vt:lpstr>What it is! --- Technical</vt:lpstr>
      <vt:lpstr>Overview:</vt:lpstr>
      <vt:lpstr>What is Bitcoin: Terminology</vt:lpstr>
      <vt:lpstr>What is Bitcoin: Intuition</vt:lpstr>
      <vt:lpstr>Bitcoin: Security Sustainable?</vt:lpstr>
      <vt:lpstr>Bitcoin: Power Sustainable?</vt:lpstr>
      <vt:lpstr>Bitcoin: Uncertainty</vt:lpstr>
      <vt:lpstr>Bitcoin and Blockchain</vt:lpstr>
      <vt:lpstr>What is Blockchain?</vt:lpstr>
      <vt:lpstr>What is Blockchain?</vt:lpstr>
      <vt:lpstr>Key aspects of Blockchain</vt:lpstr>
      <vt:lpstr>Blockchain Bitcoin Features</vt:lpstr>
      <vt:lpstr>Anonymous Distributed Public Ledger</vt:lpstr>
      <vt:lpstr>Hash Encryption</vt:lpstr>
      <vt:lpstr>Proof of Work</vt:lpstr>
      <vt:lpstr>Incentive Validation</vt:lpstr>
      <vt:lpstr>Bitcoin is not equal to Blockchain! Blockchain is technology behind Bitcoin.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2018-09-26T03:04:04Z</dcterms:modified>
</cp:coreProperties>
</file>