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520" r:id="rId2"/>
    <p:sldId id="522" r:id="rId3"/>
    <p:sldId id="526" r:id="rId4"/>
    <p:sldId id="523" r:id="rId5"/>
    <p:sldId id="527" r:id="rId6"/>
    <p:sldId id="528" r:id="rId7"/>
    <p:sldId id="525" r:id="rId8"/>
    <p:sldId id="533" r:id="rId9"/>
    <p:sldId id="534" r:id="rId10"/>
    <p:sldId id="545" r:id="rId11"/>
    <p:sldId id="540" r:id="rId12"/>
    <p:sldId id="546" r:id="rId13"/>
    <p:sldId id="547" r:id="rId14"/>
    <p:sldId id="548" r:id="rId15"/>
    <p:sldId id="550" r:id="rId16"/>
    <p:sldId id="551" r:id="rId17"/>
    <p:sldId id="539" r:id="rId18"/>
    <p:sldId id="542" r:id="rId19"/>
    <p:sldId id="544" r:id="rId20"/>
    <p:sldId id="541" r:id="rId21"/>
    <p:sldId id="537" r:id="rId22"/>
    <p:sldId id="552" r:id="rId23"/>
    <p:sldId id="524" r:id="rId24"/>
    <p:sldId id="538" r:id="rId25"/>
    <p:sldId id="535" r:id="rId26"/>
    <p:sldId id="553" r:id="rId27"/>
  </p:sldIdLst>
  <p:sldSz cx="9144000" cy="6858000" type="screen4x3"/>
  <p:notesSz cx="6858000" cy="9144000"/>
  <p:custShowLst>
    <p:custShow name="自訂放映1" id="0">
      <p:sldLst/>
    </p:custShow>
  </p:custShow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D7"/>
    <a:srgbClr val="FF9900"/>
    <a:srgbClr val="F81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33"/>
    <p:restoredTop sz="99511" autoAdjust="0"/>
  </p:normalViewPr>
  <p:slideViewPr>
    <p:cSldViewPr>
      <p:cViewPr>
        <p:scale>
          <a:sx n="150" d="100"/>
          <a:sy n="150" d="100"/>
        </p:scale>
        <p:origin x="528" y="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4006" cy="54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9B2C2C-32E8-476A-85CB-F9D50B0EFF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77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2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9B2C2C-32E8-476A-85CB-F9D50B0EFFA5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146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6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48F2F-FBA4-488B-B57C-38DE3688855E}" type="datetimeFigureOut">
              <a:rPr lang="zh-TW" altLang="en-US" smtClean="0"/>
              <a:pPr/>
              <a:t>2018/9/14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3679B-1706-4C2F-8442-C9A4E94B26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vgYvHyT15E" TargetMode="External"/><Relationship Id="rId4" Type="http://schemas.openxmlformats.org/officeDocument/2006/relationships/hyperlink" Target="https://www.3dhubs.com/knowledge-base/introduction-metal-3d-print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Ga0vpRYUBk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lL4KjIP4M" TargetMode="External"/><Relationship Id="rId4" Type="http://schemas.openxmlformats.org/officeDocument/2006/relationships/hyperlink" Target="https://www.youtube.com/watch?v=xmt6OCBeS9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78-1Mlkxyq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DFNHWb7Ln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learn/machine-learning" TargetMode="External"/><Relationship Id="rId4" Type="http://schemas.openxmlformats.org/officeDocument/2006/relationships/hyperlink" Target="https://www.kaggle.com/learn/deep-learning" TargetMode="External"/><Relationship Id="rId5" Type="http://schemas.openxmlformats.org/officeDocument/2006/relationships/hyperlink" Target="https://www.kaggle.com/kmader/build-your-own-blockcha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aggle.com/learn/python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idgets.weforum.org/techpioneers-2015b/" TargetMode="External"/><Relationship Id="rId4" Type="http://schemas.openxmlformats.org/officeDocument/2006/relationships/hyperlink" Target="https://www.weforum.org/communities/technology-pioneer" TargetMode="External"/><Relationship Id="rId5" Type="http://schemas.openxmlformats.org/officeDocument/2006/relationships/hyperlink" Target="http://danieleewww.yolasite.com/2018-mgb070.php" TargetMode="External"/><Relationship Id="rId6" Type="http://schemas.openxmlformats.org/officeDocument/2006/relationships/hyperlink" Target="https://prezi.com/signup/public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dgets.weforum.org/techpioneers-2018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eforum.org/about/technology-pioneers-programme-faq" TargetMode="External"/><Relationship Id="rId3" Type="http://schemas.openxmlformats.org/officeDocument/2006/relationships/hyperlink" Target="http://danieleewww.yolasite.com/2018-mgb070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 smtClean="0"/>
              <a:t>Technology and Industry/Business</a:t>
            </a:r>
            <a:endParaRPr lang="en-US" altLang="zh-TW" dirty="0" smtClean="0">
              <a:solidFill>
                <a:srgbClr val="173CD7"/>
              </a:solidFill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776252" y="4941888"/>
            <a:ext cx="54041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dirty="0"/>
              <a:t>http://</a:t>
            </a:r>
            <a:r>
              <a:rPr lang="en-US" altLang="zh-TW" dirty="0" err="1" smtClean="0"/>
              <a:t>danieleewww.yolasite.com</a:t>
            </a:r>
            <a:r>
              <a:rPr lang="en-US" altLang="zh-TW" dirty="0" smtClean="0"/>
              <a:t>/2018-mgb070.php</a:t>
            </a:r>
          </a:p>
          <a:p>
            <a:pPr algn="ctr"/>
            <a:r>
              <a:rPr lang="en-US" altLang="zh-TW" dirty="0" err="1" smtClean="0"/>
              <a:t>danieleewww@gmail.com</a:t>
            </a:r>
            <a:endParaRPr lang="en-US" altLang="zh-TW" dirty="0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059113" y="4365625"/>
            <a:ext cx="2967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/>
              <a:t>Daniel </a:t>
            </a:r>
            <a:r>
              <a:rPr lang="en-US" altLang="zh-TW" sz="2400" dirty="0" err="1"/>
              <a:t>Hao</a:t>
            </a:r>
            <a:r>
              <a:rPr lang="en-US" altLang="zh-TW" sz="2400" dirty="0"/>
              <a:t> Tien 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Breakthroughs That Will Disrupt The Tech World In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Blockchain</a:t>
            </a:r>
            <a:r>
              <a:rPr lang="en-US" dirty="0"/>
              <a:t>-Based Identity And </a:t>
            </a:r>
            <a:r>
              <a:rPr lang="en-US" dirty="0" smtClean="0"/>
              <a:t>Privacy</a:t>
            </a:r>
          </a:p>
          <a:p>
            <a:pPr lvl="1"/>
            <a:r>
              <a:rPr lang="en-US" dirty="0">
                <a:hlinkClick r:id="rId2"/>
              </a:rPr>
              <a:t>https://www.youtube.com/watch?v=NTNQMKB0A3A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://www.youtube.com/watch?v=x-dyo4RkJYc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www.youtube.com/watch?v=zGa0vpRYUBk</a:t>
            </a:r>
            <a:endParaRPr lang="en-US" dirty="0" smtClean="0"/>
          </a:p>
          <a:p>
            <a:r>
              <a:rPr lang="en-US" dirty="0"/>
              <a:t>‘Dueling AI’ : Generative Adversarial Networks (</a:t>
            </a:r>
            <a:r>
              <a:rPr lang="en-US" dirty="0" err="1" smtClean="0"/>
              <a:t>eCommerceGAN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://www.youtube.com/watch?v=deyOX6Mt_As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www.youtube.com/watch?v=RvgYvHyT15E</a:t>
            </a:r>
            <a:endParaRPr lang="en-US" dirty="0" smtClean="0"/>
          </a:p>
          <a:p>
            <a:r>
              <a:rPr lang="en-US" dirty="0" smtClean="0"/>
              <a:t>3D </a:t>
            </a:r>
            <a:r>
              <a:rPr lang="en-US" dirty="0"/>
              <a:t>Metal </a:t>
            </a:r>
            <a:r>
              <a:rPr lang="en-US" dirty="0" smtClean="0"/>
              <a:t>Printing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www.youtube.com/watch?v=tgo3DMrJLh4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www.3dhubs.com/knowledge-base/introduction-metal-3d-printing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243" y="6237312"/>
            <a:ext cx="666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www.forbes.com</a:t>
            </a:r>
            <a:r>
              <a:rPr lang="en-US" sz="1200" dirty="0"/>
              <a:t>/sites/</a:t>
            </a:r>
            <a:r>
              <a:rPr lang="en-US" sz="1200" dirty="0" err="1"/>
              <a:t>forbestechcouncil</a:t>
            </a:r>
            <a:r>
              <a:rPr lang="en-US" sz="1200" dirty="0"/>
              <a:t>/2018/07/18/three-breakthroughs-that-will-disrupt-the-tech-world-in-2019/#3a679d5e1f87</a:t>
            </a:r>
          </a:p>
        </p:txBody>
      </p:sp>
    </p:spTree>
    <p:extLst>
      <p:ext uri="{BB962C8B-B14F-4D97-AF65-F5344CB8AC3E}">
        <p14:creationId xmlns:p14="http://schemas.microsoft.com/office/powerpoint/2010/main" val="101153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Five Years Ago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zh-CN" dirty="0"/>
              <a:t>Social media struggling to integrate with </a:t>
            </a:r>
            <a:r>
              <a:rPr kumimoji="1" lang="en-US" altLang="zh-CN" dirty="0" smtClean="0"/>
              <a:t>consumerism</a:t>
            </a:r>
          </a:p>
          <a:p>
            <a:r>
              <a:rPr kumimoji="1" lang="en-US" altLang="zh-CN" dirty="0" smtClean="0"/>
              <a:t>Mobile </a:t>
            </a:r>
            <a:r>
              <a:rPr kumimoji="1" lang="en-US" altLang="zh-CN" dirty="0"/>
              <a:t>phones primarily being used for “casual” pursuits by the general public rather than “business,” “work” or “commerce” </a:t>
            </a:r>
            <a:r>
              <a:rPr kumimoji="1" lang="en-US" altLang="zh-CN" dirty="0" smtClean="0"/>
              <a:t>applications</a:t>
            </a:r>
          </a:p>
          <a:p>
            <a:r>
              <a:rPr kumimoji="1" lang="en-US" altLang="zh-CN" dirty="0" smtClean="0"/>
              <a:t>The </a:t>
            </a:r>
            <a:r>
              <a:rPr kumimoji="1" lang="en-US" altLang="zh-CN" dirty="0"/>
              <a:t>relative non-existence of cloud-based solutions for small to mid-sized </a:t>
            </a:r>
            <a:r>
              <a:rPr kumimoji="1" lang="en-US" altLang="zh-CN" dirty="0" smtClean="0"/>
              <a:t>businesses</a:t>
            </a:r>
          </a:p>
          <a:p>
            <a:r>
              <a:rPr kumimoji="1" lang="en-US" altLang="zh-CN" dirty="0" smtClean="0"/>
              <a:t>The </a:t>
            </a:r>
            <a:r>
              <a:rPr kumimoji="1" lang="en-US" altLang="zh-CN" dirty="0"/>
              <a:t>birth of the App Generation (again, primarily concerned with games and trivialities like “poking</a:t>
            </a:r>
            <a:r>
              <a:rPr kumimoji="1" lang="en-US" altLang="zh-CN" dirty="0" smtClean="0"/>
              <a:t>”)</a:t>
            </a:r>
          </a:p>
          <a:p>
            <a:r>
              <a:rPr kumimoji="1" lang="en-US" altLang="zh-CN" dirty="0" smtClean="0"/>
              <a:t>The </a:t>
            </a:r>
            <a:r>
              <a:rPr kumimoji="1" lang="en-US" altLang="zh-CN" dirty="0"/>
              <a:t>bumbling incompetence of early attempts at </a:t>
            </a:r>
            <a:r>
              <a:rPr kumimoji="1" lang="en-US" altLang="zh-CN" dirty="0" err="1"/>
              <a:t>omni</a:t>
            </a:r>
            <a:r>
              <a:rPr kumimoji="1" lang="en-US" altLang="zh-CN" dirty="0"/>
              <a:t>-channel marketing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9844" y="866394"/>
            <a:ext cx="5489448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223" y="560835"/>
            <a:ext cx="49657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Looking </a:t>
            </a:r>
            <a:r>
              <a:rPr b="1" dirty="0">
                <a:solidFill>
                  <a:srgbClr val="FFFFFF"/>
                </a:solidFill>
                <a:latin typeface="Tahoma"/>
                <a:cs typeface="Tahoma"/>
              </a:rPr>
              <a:t>into the</a:t>
            </a:r>
            <a:r>
              <a:rPr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FFFFFF"/>
                </a:solidFill>
                <a:latin typeface="Tahoma"/>
                <a:cs typeface="Tahoma"/>
              </a:rPr>
              <a:t>future?</a:t>
            </a:r>
          </a:p>
        </p:txBody>
      </p:sp>
      <p:sp>
        <p:nvSpPr>
          <p:cNvPr id="4" name="object 4"/>
          <p:cNvSpPr/>
          <p:nvPr/>
        </p:nvSpPr>
        <p:spPr>
          <a:xfrm>
            <a:off x="164592" y="1802130"/>
            <a:ext cx="8839200" cy="4089400"/>
          </a:xfrm>
          <a:custGeom>
            <a:avLst/>
            <a:gdLst/>
            <a:ahLst/>
            <a:cxnLst/>
            <a:rect l="l" t="t" r="r" b="b"/>
            <a:pathLst>
              <a:path w="8839200" h="4089400">
                <a:moveTo>
                  <a:pt x="0" y="4088891"/>
                </a:moveTo>
                <a:lnTo>
                  <a:pt x="8839200" y="4088891"/>
                </a:lnTo>
                <a:lnTo>
                  <a:pt x="8839200" y="0"/>
                </a:lnTo>
                <a:lnTo>
                  <a:pt x="0" y="0"/>
                </a:lnTo>
                <a:lnTo>
                  <a:pt x="0" y="4088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167" y="1729944"/>
            <a:ext cx="5154930" cy="2151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spcBef>
                <a:spcPts val="100"/>
              </a:spcBef>
              <a:buFont typeface="Arial"/>
              <a:buChar char="•"/>
              <a:tabLst>
                <a:tab pos="270510" algn="l"/>
              </a:tabLst>
            </a:pPr>
            <a:r>
              <a:rPr sz="3000" spc="-15" dirty="0">
                <a:solidFill>
                  <a:srgbClr val="CC0000"/>
                </a:solidFill>
                <a:latin typeface="Tahoma"/>
                <a:cs typeface="Tahoma"/>
              </a:rPr>
              <a:t>Forecast</a:t>
            </a:r>
            <a:endParaRPr sz="3000">
              <a:latin typeface="Tahoma"/>
              <a:cs typeface="Tahoma"/>
            </a:endParaRPr>
          </a:p>
          <a:p>
            <a:pPr marL="355600">
              <a:spcBef>
                <a:spcPts val="10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Tahoma"/>
                <a:cs typeface="Tahoma"/>
              </a:rPr>
              <a:t>How we </a:t>
            </a:r>
            <a:r>
              <a:rPr sz="2600" spc="-5" dirty="0">
                <a:solidFill>
                  <a:srgbClr val="CC0000"/>
                </a:solidFill>
                <a:latin typeface="Tahoma"/>
                <a:cs typeface="Tahoma"/>
              </a:rPr>
              <a:t>think </a:t>
            </a:r>
            <a:r>
              <a:rPr sz="2600" spc="-5" dirty="0">
                <a:latin typeface="Tahoma"/>
                <a:cs typeface="Tahoma"/>
              </a:rPr>
              <a:t>the </a:t>
            </a:r>
            <a:r>
              <a:rPr sz="2600" spc="-10" dirty="0">
                <a:latin typeface="Tahoma"/>
                <a:cs typeface="Tahoma"/>
              </a:rPr>
              <a:t>future </a:t>
            </a:r>
            <a:r>
              <a:rPr sz="2600" dirty="0">
                <a:latin typeface="Tahoma"/>
                <a:cs typeface="Tahoma"/>
              </a:rPr>
              <a:t>will</a:t>
            </a:r>
            <a:r>
              <a:rPr sz="2600" spc="-5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</a:t>
            </a:r>
            <a:endParaRPr sz="2600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269875" indent="-257175">
              <a:buFont typeface="Arial"/>
              <a:buChar char="•"/>
              <a:tabLst>
                <a:tab pos="270510" algn="l"/>
              </a:tabLst>
            </a:pPr>
            <a:r>
              <a:rPr sz="3000" spc="-5" dirty="0">
                <a:solidFill>
                  <a:srgbClr val="CC0000"/>
                </a:solidFill>
                <a:latin typeface="Tahoma"/>
                <a:cs typeface="Tahoma"/>
              </a:rPr>
              <a:t>Vision</a:t>
            </a:r>
            <a:endParaRPr sz="3000">
              <a:latin typeface="Tahoma"/>
              <a:cs typeface="Tahoma"/>
            </a:endParaRPr>
          </a:p>
          <a:p>
            <a:pPr marL="355600"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Tahoma"/>
                <a:cs typeface="Tahoma"/>
              </a:rPr>
              <a:t>How we </a:t>
            </a:r>
            <a:r>
              <a:rPr sz="2600" spc="-5" dirty="0">
                <a:solidFill>
                  <a:srgbClr val="CC0000"/>
                </a:solidFill>
                <a:latin typeface="Tahoma"/>
                <a:cs typeface="Tahoma"/>
              </a:rPr>
              <a:t>want </a:t>
            </a:r>
            <a:r>
              <a:rPr sz="2600" spc="-5" dirty="0">
                <a:latin typeface="Tahoma"/>
                <a:cs typeface="Tahoma"/>
              </a:rPr>
              <a:t>the </a:t>
            </a:r>
            <a:r>
              <a:rPr sz="2600" spc="-10" dirty="0">
                <a:latin typeface="Tahoma"/>
                <a:cs typeface="Tahoma"/>
              </a:rPr>
              <a:t>future </a:t>
            </a:r>
            <a:r>
              <a:rPr sz="2600" spc="-5" dirty="0">
                <a:latin typeface="Tahoma"/>
                <a:cs typeface="Tahoma"/>
              </a:rPr>
              <a:t>to</a:t>
            </a:r>
            <a:r>
              <a:rPr sz="2600" spc="-57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168" y="4230624"/>
            <a:ext cx="6246495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spcBef>
                <a:spcPts val="100"/>
              </a:spcBef>
              <a:buFont typeface="Arial"/>
              <a:buChar char="•"/>
              <a:tabLst>
                <a:tab pos="270510" algn="l"/>
              </a:tabLst>
            </a:pPr>
            <a:r>
              <a:rPr sz="3000" spc="-10" dirty="0">
                <a:solidFill>
                  <a:srgbClr val="CC0000"/>
                </a:solidFill>
                <a:latin typeface="Tahoma"/>
                <a:cs typeface="Tahoma"/>
              </a:rPr>
              <a:t>Scenarios</a:t>
            </a:r>
            <a:endParaRPr sz="3000">
              <a:latin typeface="Tahoma"/>
              <a:cs typeface="Tahoma"/>
            </a:endParaRPr>
          </a:p>
          <a:p>
            <a:pPr marL="355600"/>
            <a:r>
              <a:rPr sz="2600" dirty="0">
                <a:latin typeface="Arial"/>
                <a:cs typeface="Arial"/>
              </a:rPr>
              <a:t>– </a:t>
            </a:r>
            <a:r>
              <a:rPr sz="2600" dirty="0">
                <a:latin typeface="Tahoma"/>
                <a:cs typeface="Tahoma"/>
              </a:rPr>
              <a:t>What </a:t>
            </a:r>
            <a:r>
              <a:rPr sz="2600" spc="-5" dirty="0">
                <a:latin typeface="Tahoma"/>
                <a:cs typeface="Tahoma"/>
              </a:rPr>
              <a:t>the </a:t>
            </a:r>
            <a:r>
              <a:rPr sz="2600" spc="-10" dirty="0">
                <a:latin typeface="Tahoma"/>
                <a:cs typeface="Tahoma"/>
              </a:rPr>
              <a:t>future </a:t>
            </a:r>
            <a:r>
              <a:rPr sz="2600" spc="-5" dirty="0">
                <a:solidFill>
                  <a:srgbClr val="CC0000"/>
                </a:solidFill>
                <a:latin typeface="Tahoma"/>
                <a:cs typeface="Tahoma"/>
              </a:rPr>
              <a:t>can</a:t>
            </a:r>
            <a:r>
              <a:rPr sz="2600" spc="-515" dirty="0">
                <a:solidFill>
                  <a:srgbClr val="CC0000"/>
                </a:solidFill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be</a:t>
            </a:r>
            <a:endParaRPr sz="2600">
              <a:latin typeface="Tahoma"/>
              <a:cs typeface="Tahoma"/>
            </a:endParaRPr>
          </a:p>
          <a:p>
            <a:pPr marL="355600"/>
            <a:r>
              <a:rPr sz="2600" spc="5" dirty="0">
                <a:latin typeface="Arial"/>
                <a:cs typeface="Arial"/>
              </a:rPr>
              <a:t>–</a:t>
            </a:r>
            <a:r>
              <a:rPr sz="2600" spc="5" dirty="0">
                <a:latin typeface="Tahoma"/>
                <a:cs typeface="Tahoma"/>
              </a:rPr>
              <a:t>“</a:t>
            </a:r>
            <a:r>
              <a:rPr sz="2600" spc="5" dirty="0">
                <a:solidFill>
                  <a:srgbClr val="CC0000"/>
                </a:solidFill>
                <a:latin typeface="Tahoma"/>
                <a:cs typeface="Tahoma"/>
              </a:rPr>
              <a:t>Alternative </a:t>
            </a:r>
            <a:r>
              <a:rPr sz="2600" dirty="0">
                <a:solidFill>
                  <a:srgbClr val="CC0000"/>
                </a:solidFill>
                <a:latin typeface="Tahoma"/>
                <a:cs typeface="Tahoma"/>
              </a:rPr>
              <a:t>memories</a:t>
            </a:r>
            <a:r>
              <a:rPr sz="2600" dirty="0">
                <a:latin typeface="Tahoma"/>
                <a:cs typeface="Tahoma"/>
              </a:rPr>
              <a:t>” </a:t>
            </a:r>
            <a:r>
              <a:rPr sz="2600" spc="-5" dirty="0">
                <a:latin typeface="Tahoma"/>
                <a:cs typeface="Tahoma"/>
              </a:rPr>
              <a:t>from </a:t>
            </a:r>
            <a:r>
              <a:rPr sz="2600" dirty="0">
                <a:latin typeface="Tahoma"/>
                <a:cs typeface="Tahoma"/>
              </a:rPr>
              <a:t>the</a:t>
            </a:r>
            <a:r>
              <a:rPr sz="2600" spc="-7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future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7896" y="1916430"/>
            <a:ext cx="1740407" cy="982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7228" y="3233166"/>
            <a:ext cx="176022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76007" y="4569816"/>
            <a:ext cx="948690" cy="11436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spcBef>
                <a:spcPts val="660"/>
              </a:spcBef>
              <a:tabLst>
                <a:tab pos="746760" algn="l"/>
              </a:tabLst>
            </a:pPr>
            <a:r>
              <a:rPr sz="3200" b="1" spc="80" dirty="0">
                <a:solidFill>
                  <a:srgbClr val="CC0000"/>
                </a:solidFill>
                <a:latin typeface="Trebuchet MS"/>
                <a:cs typeface="Trebuchet MS"/>
              </a:rPr>
              <a:t>?	?</a:t>
            </a:r>
            <a:endParaRPr sz="3200">
              <a:latin typeface="Trebuchet MS"/>
              <a:cs typeface="Trebuchet MS"/>
            </a:endParaRPr>
          </a:p>
          <a:p>
            <a:pPr marL="12700">
              <a:spcBef>
                <a:spcPts val="560"/>
              </a:spcBef>
              <a:tabLst>
                <a:tab pos="746760" algn="l"/>
              </a:tabLst>
            </a:pPr>
            <a:r>
              <a:rPr sz="3200" b="1" spc="80" dirty="0">
                <a:solidFill>
                  <a:srgbClr val="CC0000"/>
                </a:solidFill>
                <a:latin typeface="Trebuchet MS"/>
                <a:cs typeface="Trebuchet MS"/>
              </a:rPr>
              <a:t>?	?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1129" y="4498085"/>
            <a:ext cx="338327" cy="145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0823" y="4636009"/>
            <a:ext cx="139065" cy="1143635"/>
          </a:xfrm>
          <a:custGeom>
            <a:avLst/>
            <a:gdLst/>
            <a:ahLst/>
            <a:cxnLst/>
            <a:rect l="l" t="t" r="r" b="b"/>
            <a:pathLst>
              <a:path w="139065" h="1143635">
                <a:moveTo>
                  <a:pt x="32638" y="1025994"/>
                </a:moveTo>
                <a:lnTo>
                  <a:pt x="20447" y="1033449"/>
                </a:lnTo>
                <a:lnTo>
                  <a:pt x="18415" y="1041425"/>
                </a:lnTo>
                <a:lnTo>
                  <a:pt x="22225" y="1047521"/>
                </a:lnTo>
                <a:lnTo>
                  <a:pt x="80645" y="1143292"/>
                </a:lnTo>
                <a:lnTo>
                  <a:pt x="94821" y="1117853"/>
                </a:lnTo>
                <a:lnTo>
                  <a:pt x="67182" y="1117853"/>
                </a:lnTo>
                <a:lnTo>
                  <a:pt x="66235" y="1069949"/>
                </a:lnTo>
                <a:lnTo>
                  <a:pt x="44323" y="1034033"/>
                </a:lnTo>
                <a:lnTo>
                  <a:pt x="40512" y="1027925"/>
                </a:lnTo>
                <a:lnTo>
                  <a:pt x="32638" y="1025994"/>
                </a:lnTo>
                <a:close/>
              </a:path>
              <a:path w="139065" h="1143635">
                <a:moveTo>
                  <a:pt x="66235" y="1069949"/>
                </a:moveTo>
                <a:lnTo>
                  <a:pt x="67182" y="1117853"/>
                </a:lnTo>
                <a:lnTo>
                  <a:pt x="93091" y="1117333"/>
                </a:lnTo>
                <a:lnTo>
                  <a:pt x="92971" y="1111288"/>
                </a:lnTo>
                <a:lnTo>
                  <a:pt x="68833" y="1111288"/>
                </a:lnTo>
                <a:lnTo>
                  <a:pt x="79618" y="1091884"/>
                </a:lnTo>
                <a:lnTo>
                  <a:pt x="66235" y="1069949"/>
                </a:lnTo>
                <a:close/>
              </a:path>
              <a:path w="139065" h="1143635">
                <a:moveTo>
                  <a:pt x="123951" y="1024191"/>
                </a:moveTo>
                <a:lnTo>
                  <a:pt x="116077" y="1026439"/>
                </a:lnTo>
                <a:lnTo>
                  <a:pt x="112522" y="1032687"/>
                </a:lnTo>
                <a:lnTo>
                  <a:pt x="92142" y="1069353"/>
                </a:lnTo>
                <a:lnTo>
                  <a:pt x="93091" y="1117333"/>
                </a:lnTo>
                <a:lnTo>
                  <a:pt x="67182" y="1117853"/>
                </a:lnTo>
                <a:lnTo>
                  <a:pt x="94821" y="1117853"/>
                </a:lnTo>
                <a:lnTo>
                  <a:pt x="135254" y="1045298"/>
                </a:lnTo>
                <a:lnTo>
                  <a:pt x="138683" y="1039050"/>
                </a:lnTo>
                <a:lnTo>
                  <a:pt x="136398" y="1031151"/>
                </a:lnTo>
                <a:lnTo>
                  <a:pt x="123951" y="1024191"/>
                </a:lnTo>
                <a:close/>
              </a:path>
              <a:path w="139065" h="1143635">
                <a:moveTo>
                  <a:pt x="79618" y="1091884"/>
                </a:moveTo>
                <a:lnTo>
                  <a:pt x="68833" y="1111288"/>
                </a:lnTo>
                <a:lnTo>
                  <a:pt x="91185" y="1110843"/>
                </a:lnTo>
                <a:lnTo>
                  <a:pt x="79618" y="1091884"/>
                </a:lnTo>
                <a:close/>
              </a:path>
              <a:path w="139065" h="1143635">
                <a:moveTo>
                  <a:pt x="92142" y="1069353"/>
                </a:moveTo>
                <a:lnTo>
                  <a:pt x="79618" y="1091884"/>
                </a:lnTo>
                <a:lnTo>
                  <a:pt x="91185" y="1110843"/>
                </a:lnTo>
                <a:lnTo>
                  <a:pt x="68833" y="1111288"/>
                </a:lnTo>
                <a:lnTo>
                  <a:pt x="92971" y="1111288"/>
                </a:lnTo>
                <a:lnTo>
                  <a:pt x="92142" y="1069353"/>
                </a:lnTo>
                <a:close/>
              </a:path>
              <a:path w="139065" h="1143635">
                <a:moveTo>
                  <a:pt x="59062" y="51342"/>
                </a:moveTo>
                <a:lnTo>
                  <a:pt x="46539" y="73793"/>
                </a:lnTo>
                <a:lnTo>
                  <a:pt x="66235" y="1069949"/>
                </a:lnTo>
                <a:lnTo>
                  <a:pt x="79618" y="1091884"/>
                </a:lnTo>
                <a:lnTo>
                  <a:pt x="92142" y="1069353"/>
                </a:lnTo>
                <a:lnTo>
                  <a:pt x="72447" y="73285"/>
                </a:lnTo>
                <a:lnTo>
                  <a:pt x="59062" y="51342"/>
                </a:lnTo>
                <a:close/>
              </a:path>
              <a:path w="139065" h="1143635">
                <a:moveTo>
                  <a:pt x="58038" y="0"/>
                </a:moveTo>
                <a:lnTo>
                  <a:pt x="3428" y="97942"/>
                </a:lnTo>
                <a:lnTo>
                  <a:pt x="0" y="104190"/>
                </a:lnTo>
                <a:lnTo>
                  <a:pt x="2158" y="112077"/>
                </a:lnTo>
                <a:lnTo>
                  <a:pt x="14731" y="119049"/>
                </a:lnTo>
                <a:lnTo>
                  <a:pt x="22605" y="116801"/>
                </a:lnTo>
                <a:lnTo>
                  <a:pt x="26034" y="110553"/>
                </a:lnTo>
                <a:lnTo>
                  <a:pt x="46539" y="73793"/>
                </a:lnTo>
                <a:lnTo>
                  <a:pt x="45593" y="25907"/>
                </a:lnTo>
                <a:lnTo>
                  <a:pt x="71500" y="25399"/>
                </a:lnTo>
                <a:lnTo>
                  <a:pt x="73543" y="25399"/>
                </a:lnTo>
                <a:lnTo>
                  <a:pt x="58038" y="0"/>
                </a:lnTo>
                <a:close/>
              </a:path>
              <a:path w="139065" h="1143635">
                <a:moveTo>
                  <a:pt x="73543" y="25399"/>
                </a:moveTo>
                <a:lnTo>
                  <a:pt x="71500" y="25399"/>
                </a:lnTo>
                <a:lnTo>
                  <a:pt x="72447" y="73285"/>
                </a:lnTo>
                <a:lnTo>
                  <a:pt x="94360" y="109207"/>
                </a:lnTo>
                <a:lnTo>
                  <a:pt x="98044" y="115315"/>
                </a:lnTo>
                <a:lnTo>
                  <a:pt x="106045" y="117246"/>
                </a:lnTo>
                <a:lnTo>
                  <a:pt x="118236" y="109791"/>
                </a:lnTo>
                <a:lnTo>
                  <a:pt x="120142" y="101815"/>
                </a:lnTo>
                <a:lnTo>
                  <a:pt x="116458" y="95707"/>
                </a:lnTo>
                <a:lnTo>
                  <a:pt x="73543" y="25399"/>
                </a:lnTo>
                <a:close/>
              </a:path>
              <a:path w="139065" h="1143635">
                <a:moveTo>
                  <a:pt x="71500" y="25399"/>
                </a:moveTo>
                <a:lnTo>
                  <a:pt x="45593" y="25907"/>
                </a:lnTo>
                <a:lnTo>
                  <a:pt x="46539" y="73793"/>
                </a:lnTo>
                <a:lnTo>
                  <a:pt x="59062" y="51342"/>
                </a:lnTo>
                <a:lnTo>
                  <a:pt x="47498" y="32384"/>
                </a:lnTo>
                <a:lnTo>
                  <a:pt x="69850" y="32003"/>
                </a:lnTo>
                <a:lnTo>
                  <a:pt x="71631" y="32003"/>
                </a:lnTo>
                <a:lnTo>
                  <a:pt x="71500" y="25399"/>
                </a:lnTo>
                <a:close/>
              </a:path>
              <a:path w="139065" h="1143635">
                <a:moveTo>
                  <a:pt x="71631" y="32003"/>
                </a:moveTo>
                <a:lnTo>
                  <a:pt x="69850" y="32003"/>
                </a:lnTo>
                <a:lnTo>
                  <a:pt x="59062" y="51342"/>
                </a:lnTo>
                <a:lnTo>
                  <a:pt x="72447" y="73285"/>
                </a:lnTo>
                <a:lnTo>
                  <a:pt x="71631" y="32003"/>
                </a:lnTo>
                <a:close/>
              </a:path>
              <a:path w="139065" h="1143635">
                <a:moveTo>
                  <a:pt x="69850" y="32003"/>
                </a:moveTo>
                <a:lnTo>
                  <a:pt x="47498" y="32384"/>
                </a:lnTo>
                <a:lnTo>
                  <a:pt x="59062" y="51342"/>
                </a:lnTo>
                <a:lnTo>
                  <a:pt x="69850" y="320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1612" y="5060442"/>
            <a:ext cx="1738883" cy="333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9346" y="5139550"/>
            <a:ext cx="1423035" cy="135890"/>
          </a:xfrm>
          <a:custGeom>
            <a:avLst/>
            <a:gdLst/>
            <a:ahLst/>
            <a:cxnLst/>
            <a:rect l="l" t="t" r="r" b="b"/>
            <a:pathLst>
              <a:path w="1423034" h="135889">
                <a:moveTo>
                  <a:pt x="102234" y="15519"/>
                </a:moveTo>
                <a:lnTo>
                  <a:pt x="0" y="76962"/>
                </a:lnTo>
                <a:lnTo>
                  <a:pt x="103758" y="135775"/>
                </a:lnTo>
                <a:lnTo>
                  <a:pt x="111632" y="133591"/>
                </a:lnTo>
                <a:lnTo>
                  <a:pt x="118745" y="121132"/>
                </a:lnTo>
                <a:lnTo>
                  <a:pt x="116585" y="113233"/>
                </a:lnTo>
                <a:lnTo>
                  <a:pt x="74811" y="89585"/>
                </a:lnTo>
                <a:lnTo>
                  <a:pt x="25780" y="89585"/>
                </a:lnTo>
                <a:lnTo>
                  <a:pt x="25526" y="63677"/>
                </a:lnTo>
                <a:lnTo>
                  <a:pt x="73376" y="63067"/>
                </a:lnTo>
                <a:lnTo>
                  <a:pt x="115570" y="37731"/>
                </a:lnTo>
                <a:lnTo>
                  <a:pt x="117601" y="29768"/>
                </a:lnTo>
                <a:lnTo>
                  <a:pt x="110235" y="17500"/>
                </a:lnTo>
                <a:lnTo>
                  <a:pt x="102234" y="15519"/>
                </a:lnTo>
                <a:close/>
              </a:path>
              <a:path w="1423034" h="135889">
                <a:moveTo>
                  <a:pt x="1400225" y="46189"/>
                </a:moveTo>
                <a:lnTo>
                  <a:pt x="1396619" y="46189"/>
                </a:lnTo>
                <a:lnTo>
                  <a:pt x="1397000" y="72097"/>
                </a:lnTo>
                <a:lnTo>
                  <a:pt x="1349011" y="72709"/>
                </a:lnTo>
                <a:lnTo>
                  <a:pt x="1306829" y="98044"/>
                </a:lnTo>
                <a:lnTo>
                  <a:pt x="1304798" y="106006"/>
                </a:lnTo>
                <a:lnTo>
                  <a:pt x="1312163" y="118275"/>
                </a:lnTo>
                <a:lnTo>
                  <a:pt x="1320164" y="120256"/>
                </a:lnTo>
                <a:lnTo>
                  <a:pt x="1422527" y="58813"/>
                </a:lnTo>
                <a:lnTo>
                  <a:pt x="1400225" y="46189"/>
                </a:lnTo>
                <a:close/>
              </a:path>
              <a:path w="1423034" h="135889">
                <a:moveTo>
                  <a:pt x="73376" y="63067"/>
                </a:moveTo>
                <a:lnTo>
                  <a:pt x="25526" y="63677"/>
                </a:lnTo>
                <a:lnTo>
                  <a:pt x="25780" y="89585"/>
                </a:lnTo>
                <a:lnTo>
                  <a:pt x="73730" y="88974"/>
                </a:lnTo>
                <a:lnTo>
                  <a:pt x="71535" y="87731"/>
                </a:lnTo>
                <a:lnTo>
                  <a:pt x="32257" y="87731"/>
                </a:lnTo>
                <a:lnTo>
                  <a:pt x="32003" y="65354"/>
                </a:lnTo>
                <a:lnTo>
                  <a:pt x="69563" y="65354"/>
                </a:lnTo>
                <a:lnTo>
                  <a:pt x="73376" y="63067"/>
                </a:lnTo>
                <a:close/>
              </a:path>
              <a:path w="1423034" h="135889">
                <a:moveTo>
                  <a:pt x="73730" y="88974"/>
                </a:moveTo>
                <a:lnTo>
                  <a:pt x="25780" y="89585"/>
                </a:lnTo>
                <a:lnTo>
                  <a:pt x="74811" y="89585"/>
                </a:lnTo>
                <a:lnTo>
                  <a:pt x="73730" y="88974"/>
                </a:lnTo>
                <a:close/>
              </a:path>
              <a:path w="1423034" h="135889">
                <a:moveTo>
                  <a:pt x="1348680" y="46801"/>
                </a:moveTo>
                <a:lnTo>
                  <a:pt x="73376" y="63067"/>
                </a:lnTo>
                <a:lnTo>
                  <a:pt x="51327" y="76292"/>
                </a:lnTo>
                <a:lnTo>
                  <a:pt x="73730" y="88974"/>
                </a:lnTo>
                <a:lnTo>
                  <a:pt x="1349011" y="72709"/>
                </a:lnTo>
                <a:lnTo>
                  <a:pt x="1371072" y="59473"/>
                </a:lnTo>
                <a:lnTo>
                  <a:pt x="1348680" y="46801"/>
                </a:lnTo>
                <a:close/>
              </a:path>
              <a:path w="1423034" h="135889">
                <a:moveTo>
                  <a:pt x="32003" y="65354"/>
                </a:moveTo>
                <a:lnTo>
                  <a:pt x="32257" y="87731"/>
                </a:lnTo>
                <a:lnTo>
                  <a:pt x="51327" y="76292"/>
                </a:lnTo>
                <a:lnTo>
                  <a:pt x="32003" y="65354"/>
                </a:lnTo>
                <a:close/>
              </a:path>
              <a:path w="1423034" h="135889">
                <a:moveTo>
                  <a:pt x="51327" y="76292"/>
                </a:moveTo>
                <a:lnTo>
                  <a:pt x="32257" y="87731"/>
                </a:lnTo>
                <a:lnTo>
                  <a:pt x="71535" y="87731"/>
                </a:lnTo>
                <a:lnTo>
                  <a:pt x="51327" y="76292"/>
                </a:lnTo>
                <a:close/>
              </a:path>
              <a:path w="1423034" h="135889">
                <a:moveTo>
                  <a:pt x="69563" y="65354"/>
                </a:moveTo>
                <a:lnTo>
                  <a:pt x="32003" y="65354"/>
                </a:lnTo>
                <a:lnTo>
                  <a:pt x="51327" y="76292"/>
                </a:lnTo>
                <a:lnTo>
                  <a:pt x="69563" y="65354"/>
                </a:lnTo>
                <a:close/>
              </a:path>
              <a:path w="1423034" h="135889">
                <a:moveTo>
                  <a:pt x="1371072" y="59473"/>
                </a:moveTo>
                <a:lnTo>
                  <a:pt x="1349011" y="72709"/>
                </a:lnTo>
                <a:lnTo>
                  <a:pt x="1397000" y="72097"/>
                </a:lnTo>
                <a:lnTo>
                  <a:pt x="1396975" y="70408"/>
                </a:lnTo>
                <a:lnTo>
                  <a:pt x="1390396" y="70408"/>
                </a:lnTo>
                <a:lnTo>
                  <a:pt x="1371072" y="59473"/>
                </a:lnTo>
                <a:close/>
              </a:path>
              <a:path w="1423034" h="135889">
                <a:moveTo>
                  <a:pt x="1390142" y="48031"/>
                </a:moveTo>
                <a:lnTo>
                  <a:pt x="1371072" y="59473"/>
                </a:lnTo>
                <a:lnTo>
                  <a:pt x="1390396" y="70408"/>
                </a:lnTo>
                <a:lnTo>
                  <a:pt x="1390142" y="48031"/>
                </a:lnTo>
                <a:close/>
              </a:path>
              <a:path w="1423034" h="135889">
                <a:moveTo>
                  <a:pt x="1396646" y="48031"/>
                </a:moveTo>
                <a:lnTo>
                  <a:pt x="1390142" y="48031"/>
                </a:lnTo>
                <a:lnTo>
                  <a:pt x="1390396" y="70408"/>
                </a:lnTo>
                <a:lnTo>
                  <a:pt x="1396975" y="70408"/>
                </a:lnTo>
                <a:lnTo>
                  <a:pt x="1396646" y="48031"/>
                </a:lnTo>
                <a:close/>
              </a:path>
              <a:path w="1423034" h="135889">
                <a:moveTo>
                  <a:pt x="1396619" y="46189"/>
                </a:moveTo>
                <a:lnTo>
                  <a:pt x="1348680" y="46801"/>
                </a:lnTo>
                <a:lnTo>
                  <a:pt x="1371072" y="59473"/>
                </a:lnTo>
                <a:lnTo>
                  <a:pt x="1390142" y="48031"/>
                </a:lnTo>
                <a:lnTo>
                  <a:pt x="1396646" y="48031"/>
                </a:lnTo>
                <a:lnTo>
                  <a:pt x="1396619" y="46189"/>
                </a:lnTo>
                <a:close/>
              </a:path>
              <a:path w="1423034" h="135889">
                <a:moveTo>
                  <a:pt x="1318640" y="0"/>
                </a:moveTo>
                <a:lnTo>
                  <a:pt x="1310767" y="2184"/>
                </a:lnTo>
                <a:lnTo>
                  <a:pt x="1303654" y="14643"/>
                </a:lnTo>
                <a:lnTo>
                  <a:pt x="1305813" y="22542"/>
                </a:lnTo>
                <a:lnTo>
                  <a:pt x="1348680" y="46801"/>
                </a:lnTo>
                <a:lnTo>
                  <a:pt x="1396619" y="46189"/>
                </a:lnTo>
                <a:lnTo>
                  <a:pt x="1400225" y="46189"/>
                </a:lnTo>
                <a:lnTo>
                  <a:pt x="13186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ref.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349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037"/>
            <a:ext cx="9144000" cy="492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876" y="1261109"/>
            <a:ext cx="8846820" cy="4340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ref. https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65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749086"/>
            <a:ext cx="25120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Thx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R.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Wieselfors, 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Ericsson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photos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72133"/>
            <a:ext cx="9144000" cy="4911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020" y="1267206"/>
            <a:ext cx="8830056" cy="4316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ref.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450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73468" y="3231642"/>
            <a:ext cx="1693164" cy="270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0711" y="3626357"/>
            <a:ext cx="1598930" cy="2240280"/>
          </a:xfrm>
          <a:custGeom>
            <a:avLst/>
            <a:gdLst/>
            <a:ahLst/>
            <a:cxnLst/>
            <a:rect l="l" t="t" r="r" b="b"/>
            <a:pathLst>
              <a:path w="1598929" h="2240279">
                <a:moveTo>
                  <a:pt x="0" y="2240280"/>
                </a:moveTo>
                <a:lnTo>
                  <a:pt x="1598676" y="2240280"/>
                </a:lnTo>
                <a:lnTo>
                  <a:pt x="1598676" y="0"/>
                </a:lnTo>
                <a:lnTo>
                  <a:pt x="0" y="0"/>
                </a:lnTo>
                <a:lnTo>
                  <a:pt x="0" y="2240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0711" y="3256026"/>
            <a:ext cx="1598930" cy="2611120"/>
          </a:xfrm>
          <a:custGeom>
            <a:avLst/>
            <a:gdLst/>
            <a:ahLst/>
            <a:cxnLst/>
            <a:rect l="l" t="t" r="r" b="b"/>
            <a:pathLst>
              <a:path w="1598929" h="2611120">
                <a:moveTo>
                  <a:pt x="0" y="2610612"/>
                </a:moveTo>
                <a:lnTo>
                  <a:pt x="1598676" y="2610612"/>
                </a:lnTo>
                <a:lnTo>
                  <a:pt x="1598676" y="0"/>
                </a:lnTo>
                <a:lnTo>
                  <a:pt x="0" y="0"/>
                </a:lnTo>
                <a:lnTo>
                  <a:pt x="0" y="2610612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1"/>
            <a:ext cx="7307580" cy="5143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929" y="983740"/>
            <a:ext cx="6728459" cy="4922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43018" y="4797806"/>
            <a:ext cx="172148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0" b="1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6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36307" y="3425190"/>
            <a:ext cx="2107692" cy="25755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31380" y="3620261"/>
            <a:ext cx="1572768" cy="2221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9856" y="3256026"/>
            <a:ext cx="1576070" cy="370840"/>
          </a:xfrm>
          <a:custGeom>
            <a:avLst/>
            <a:gdLst/>
            <a:ahLst/>
            <a:cxnLst/>
            <a:rect l="l" t="t" r="r" b="b"/>
            <a:pathLst>
              <a:path w="1576070" h="370839">
                <a:moveTo>
                  <a:pt x="0" y="370331"/>
                </a:moveTo>
                <a:lnTo>
                  <a:pt x="1575816" y="370331"/>
                </a:lnTo>
                <a:lnTo>
                  <a:pt x="1575816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09866" y="3288107"/>
            <a:ext cx="1385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ahoma"/>
                <a:cs typeface="Tahoma"/>
              </a:rPr>
              <a:t>Smart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spc="-15" dirty="0">
                <a:latin typeface="Tahoma"/>
                <a:cs typeface="Tahoma"/>
              </a:rPr>
              <a:t>Robots</a:t>
            </a:r>
            <a:endParaRPr>
              <a:latin typeface="Tahoma"/>
              <a:cs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ref.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325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43862"/>
            <a:ext cx="9144000" cy="4057015"/>
          </a:xfrm>
          <a:custGeom>
            <a:avLst/>
            <a:gdLst/>
            <a:ahLst/>
            <a:cxnLst/>
            <a:rect l="l" t="t" r="r" b="b"/>
            <a:pathLst>
              <a:path w="9144000" h="4057015">
                <a:moveTo>
                  <a:pt x="0" y="4056887"/>
                </a:moveTo>
                <a:lnTo>
                  <a:pt x="9144000" y="4056887"/>
                </a:lnTo>
                <a:lnTo>
                  <a:pt x="9144000" y="0"/>
                </a:lnTo>
                <a:lnTo>
                  <a:pt x="0" y="0"/>
                </a:lnTo>
                <a:lnTo>
                  <a:pt x="0" y="4056887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615945"/>
            <a:ext cx="5737860" cy="3384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57250"/>
            <a:ext cx="9144000" cy="1087120"/>
          </a:xfrm>
          <a:custGeom>
            <a:avLst/>
            <a:gdLst/>
            <a:ahLst/>
            <a:cxnLst/>
            <a:rect l="l" t="t" r="r" b="b"/>
            <a:pathLst>
              <a:path w="9144000" h="1087120">
                <a:moveTo>
                  <a:pt x="0" y="1086612"/>
                </a:moveTo>
                <a:lnTo>
                  <a:pt x="9144000" y="1086612"/>
                </a:lnTo>
                <a:lnTo>
                  <a:pt x="9144000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7250"/>
            <a:ext cx="9144000" cy="1087120"/>
          </a:xfrm>
          <a:custGeom>
            <a:avLst/>
            <a:gdLst/>
            <a:ahLst/>
            <a:cxnLst/>
            <a:rect l="l" t="t" r="r" b="b"/>
            <a:pathLst>
              <a:path w="9144000" h="1087120">
                <a:moveTo>
                  <a:pt x="0" y="1086612"/>
                </a:moveTo>
                <a:lnTo>
                  <a:pt x="9144000" y="1086612"/>
                </a:lnTo>
                <a:lnTo>
                  <a:pt x="9144000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6639" y="202942"/>
            <a:ext cx="6757099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Liberation Sans Narrow"/>
                <a:cs typeface="Liberation Sans Narrow"/>
              </a:rPr>
              <a:t>H.I.S. Co. has </a:t>
            </a:r>
            <a:r>
              <a:rPr sz="3200" b="1" dirty="0" smtClean="0">
                <a:latin typeface="Liberation Sans Narrow"/>
                <a:cs typeface="Liberation Sans Narrow"/>
              </a:rPr>
              <a:t>Hotels</a:t>
            </a:r>
            <a:r>
              <a:rPr sz="3200" b="1" spc="-160" dirty="0" smtClean="0">
                <a:latin typeface="Liberation Sans Narrow"/>
                <a:cs typeface="Liberation Sans Narrow"/>
              </a:rPr>
              <a:t> </a:t>
            </a:r>
            <a:r>
              <a:rPr sz="3200" b="1" dirty="0">
                <a:latin typeface="Liberation Sans Narrow"/>
                <a:cs typeface="Liberation Sans Narrow"/>
              </a:rPr>
              <a:t>run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9704" y="862167"/>
            <a:ext cx="791400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Liberation Sans Narrow"/>
                <a:cs typeface="Liberation Sans Narrow"/>
              </a:rPr>
              <a:t>“entirely” by robots </a:t>
            </a:r>
            <a:r>
              <a:rPr sz="3200" b="1" spc="-5" dirty="0">
                <a:latin typeface="Liberation Sans Narrow"/>
                <a:cs typeface="Liberation Sans Narrow"/>
              </a:rPr>
              <a:t>and </a:t>
            </a:r>
            <a:r>
              <a:rPr sz="3200" b="1" dirty="0">
                <a:latin typeface="Liberation Sans Narrow"/>
                <a:cs typeface="Liberation Sans Narrow"/>
              </a:rPr>
              <a:t>plans to open </a:t>
            </a:r>
            <a:r>
              <a:rPr sz="3200" b="1" spc="-5" dirty="0">
                <a:latin typeface="Liberation Sans Narrow"/>
                <a:cs typeface="Liberation Sans Narrow"/>
              </a:rPr>
              <a:t>100</a:t>
            </a:r>
            <a:r>
              <a:rPr sz="3200" b="1" spc="-135" dirty="0">
                <a:latin typeface="Liberation Sans Narrow"/>
                <a:cs typeface="Liberation Sans Narrow"/>
              </a:rPr>
              <a:t> </a:t>
            </a:r>
            <a:r>
              <a:rPr sz="3200" b="1" dirty="0">
                <a:latin typeface="Liberation Sans Narrow"/>
                <a:cs typeface="Liberation Sans Narrow"/>
              </a:rPr>
              <a:t>hotels.</a:t>
            </a:r>
            <a:endParaRPr sz="3200" dirty="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0197" y="1989404"/>
            <a:ext cx="10718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0485" algn="ctr">
              <a:spcBef>
                <a:spcPts val="105"/>
              </a:spcBef>
            </a:pP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Food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000" spc="-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eries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241170"/>
            <a:ext cx="977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ec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5590" y="3961715"/>
            <a:ext cx="212090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Other </a:t>
            </a:r>
            <a:r>
              <a:rPr sz="16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Automated</a:t>
            </a:r>
            <a:r>
              <a:rPr sz="1600" u="sng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6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Tasks</a:t>
            </a:r>
            <a:endParaRPr sz="1600">
              <a:latin typeface="Tahoma"/>
              <a:cs typeface="Tahoma"/>
            </a:endParaRPr>
          </a:p>
          <a:p>
            <a:pPr marL="368935" marR="362585" algn="ctr"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Concierge 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Porters 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Cleaning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Lawnmowing  Room Service  Robot</a:t>
            </a:r>
            <a:r>
              <a:rPr sz="16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ahoma"/>
                <a:cs typeface="Tahoma"/>
              </a:rPr>
              <a:t>Trashcan 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Robot fish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26736" y="1934717"/>
            <a:ext cx="4017263" cy="199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880821"/>
            <a:ext cx="817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solidFill>
                  <a:srgbClr val="800000"/>
                </a:solidFill>
                <a:latin typeface="Arial"/>
                <a:cs typeface="Arial"/>
              </a:rPr>
              <a:t>2017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ref.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030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Technology is Changing Business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88030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Citizen AI (responsibility)</a:t>
            </a:r>
          </a:p>
          <a:p>
            <a:r>
              <a:rPr kumimoji="1" lang="en-US" altLang="zh-CN" dirty="0" smtClean="0"/>
              <a:t>Extended Reality (the end of distance)</a:t>
            </a:r>
          </a:p>
          <a:p>
            <a:r>
              <a:rPr kumimoji="1" lang="en-US" altLang="zh-CN" dirty="0" smtClean="0"/>
              <a:t>Data Veracity (the importance of trust)</a:t>
            </a:r>
          </a:p>
          <a:p>
            <a:r>
              <a:rPr kumimoji="1" lang="en-US" altLang="zh-CN" dirty="0" smtClean="0"/>
              <a:t>Frictionless Business (digital technology-based partnerships)</a:t>
            </a:r>
          </a:p>
          <a:p>
            <a:r>
              <a:rPr kumimoji="1" lang="en-US" altLang="zh-CN" dirty="0" smtClean="0"/>
              <a:t>Internet of Thinking (intelligence everywhere)</a:t>
            </a:r>
          </a:p>
          <a:p>
            <a:r>
              <a:rPr kumimoji="1" lang="en-US" altLang="zh-CN" dirty="0" smtClean="0"/>
              <a:t>FINTECH (technology centric financial service)</a:t>
            </a:r>
          </a:p>
          <a:p>
            <a:endParaRPr kumimoji="1"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521550" y="5751258"/>
            <a:ext cx="739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www.accenture.com</a:t>
            </a:r>
            <a:r>
              <a:rPr lang="en-US" sz="1200" dirty="0"/>
              <a:t>/t20180227T215953Z__w__/us-</a:t>
            </a:r>
            <a:r>
              <a:rPr lang="en-US" sz="1200" dirty="0" err="1"/>
              <a:t>en</a:t>
            </a:r>
            <a:r>
              <a:rPr lang="en-US" sz="1200" dirty="0"/>
              <a:t>/_</a:t>
            </a:r>
            <a:r>
              <a:rPr lang="en-US" sz="1200" dirty="0" err="1"/>
              <a:t>acnmedia</a:t>
            </a:r>
            <a:r>
              <a:rPr lang="en-US" sz="1200" dirty="0"/>
              <a:t>/Accenture/next-gen-7/tech-vision-2018/pdf/Accenture-TechVision-2018-Tech-Trends-Report.pdf#zoom=50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550" y="6126163"/>
            <a:ext cx="7182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www.forbes.com</a:t>
            </a:r>
            <a:r>
              <a:rPr lang="en-US" sz="1200" dirty="0"/>
              <a:t>/sites/</a:t>
            </a:r>
            <a:r>
              <a:rPr lang="en-US" sz="1200" dirty="0" err="1"/>
              <a:t>steveolenski</a:t>
            </a:r>
            <a:r>
              <a:rPr lang="en-US" sz="1200" dirty="0"/>
              <a:t>/2018/03/12/the-5-technology-trends-that-may-disrupt-business-over-the-next-3-years/#a2594c4b18cf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Citizen AI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88030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hlinkClick r:id="rId2"/>
              </a:rPr>
              <a:t>https://</a:t>
            </a:r>
            <a:r>
              <a:rPr kumimoji="1" lang="en-US" altLang="zh-CN" dirty="0" smtClean="0">
                <a:hlinkClick r:id="rId2"/>
              </a:rPr>
              <a:t>www.youtube.com/watch?v=78-1MlkxyqI</a:t>
            </a:r>
            <a:endParaRPr kumimoji="1" lang="en-US" altLang="zh-CN" dirty="0" smtClean="0"/>
          </a:p>
          <a:p>
            <a:r>
              <a:rPr kumimoji="1" lang="en-US" altLang="zh-CN" dirty="0">
                <a:hlinkClick r:id="rId3"/>
              </a:rPr>
              <a:t>https://</a:t>
            </a:r>
            <a:r>
              <a:rPr kumimoji="1" lang="en-US" altLang="zh-CN" dirty="0" smtClean="0">
                <a:hlinkClick r:id="rId3"/>
              </a:rPr>
              <a:t>www.youtube.com/watch?v=kWlL4KjIP4M</a:t>
            </a:r>
            <a:endParaRPr kumimoji="1" lang="en-US" altLang="zh-CN" dirty="0" smtClean="0"/>
          </a:p>
          <a:p>
            <a:r>
              <a:rPr kumimoji="1" lang="en-US" altLang="zh-CN" dirty="0">
                <a:hlinkClick r:id="rId4"/>
              </a:rPr>
              <a:t>https://</a:t>
            </a:r>
            <a:r>
              <a:rPr kumimoji="1" lang="en-US" altLang="zh-CN" dirty="0" smtClean="0">
                <a:hlinkClick r:id="rId4"/>
              </a:rPr>
              <a:t>www.youtube.com/watch?v=xmt6OCBeS94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5831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Extended Reality (XR)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88030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hlinkClick r:id="rId2"/>
              </a:rPr>
              <a:t>https://</a:t>
            </a:r>
            <a:r>
              <a:rPr kumimoji="1" lang="en-US" altLang="zh-CN" dirty="0" smtClean="0">
                <a:hlinkClick r:id="rId2"/>
              </a:rPr>
              <a:t>www.youtube.com/watch?v=kDFNHWb7Ln8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5178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Merriam-Webster Dictionary offers a definition of the term: "the practical application of knowledge especially in a particular area" and "a capability given by the practical application of knowledge</a:t>
            </a:r>
            <a:r>
              <a:rPr lang="en-US" altLang="zh-TW" dirty="0" smtClean="0"/>
              <a:t>".</a:t>
            </a:r>
          </a:p>
          <a:p>
            <a:r>
              <a:rPr lang="en-US" altLang="zh-TW" dirty="0"/>
              <a:t>Technology can be most broadly defined as the entities, both material and immaterial, created by the application of mental and physical effort in order to achieve some value.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0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FINTECH Evolution</a:t>
            </a:r>
            <a:br>
              <a:rPr lang="en-US" dirty="0" smtClean="0"/>
            </a:br>
            <a:r>
              <a:rPr lang="en-US" dirty="0" smtClean="0"/>
              <a:t>(Financial Technology)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49" y="1592796"/>
            <a:ext cx="8229600" cy="43508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Cryptocurrency</a:t>
            </a:r>
          </a:p>
          <a:p>
            <a:r>
              <a:rPr lang="en-US" dirty="0" smtClean="0"/>
              <a:t>Bitcoin</a:t>
            </a:r>
          </a:p>
          <a:p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err="1" smtClean="0"/>
              <a:t>Ethereum</a:t>
            </a:r>
            <a:endParaRPr lang="en-US" dirty="0" smtClean="0"/>
          </a:p>
          <a:p>
            <a:r>
              <a:rPr lang="en-US" dirty="0" err="1" smtClean="0"/>
              <a:t>Regetech</a:t>
            </a:r>
            <a:endParaRPr lang="en-US" dirty="0" smtClean="0"/>
          </a:p>
          <a:p>
            <a:r>
              <a:rPr lang="en-US" dirty="0" err="1" smtClean="0"/>
              <a:t>Insurtech</a:t>
            </a:r>
            <a:endParaRPr lang="en-US" dirty="0" smtClean="0"/>
          </a:p>
          <a:p>
            <a:r>
              <a:rPr lang="en-US" dirty="0" smtClean="0"/>
              <a:t>Initial Coin Offering (ICO)</a:t>
            </a:r>
          </a:p>
          <a:p>
            <a:r>
              <a:rPr lang="en-US" dirty="0" smtClean="0"/>
              <a:t>Open Banking</a:t>
            </a:r>
          </a:p>
          <a:p>
            <a:r>
              <a:rPr lang="en-US" dirty="0" err="1" smtClean="0"/>
              <a:t>Robo</a:t>
            </a:r>
            <a:r>
              <a:rPr lang="en-US" dirty="0" smtClean="0"/>
              <a:t>-advisor</a:t>
            </a:r>
          </a:p>
          <a:p>
            <a:r>
              <a:rPr lang="en-US" dirty="0" smtClean="0"/>
              <a:t>Unbanked/Underbanked</a:t>
            </a:r>
          </a:p>
          <a:p>
            <a:r>
              <a:rPr lang="en-US" dirty="0" smtClean="0"/>
              <a:t>Financial Inclusion</a:t>
            </a:r>
          </a:p>
          <a:p>
            <a:r>
              <a:rPr lang="en-US" dirty="0" smtClean="0"/>
              <a:t>Smart Contracts</a:t>
            </a:r>
          </a:p>
          <a:p>
            <a:r>
              <a:rPr lang="en-US" dirty="0" smtClean="0"/>
              <a:t>Accelerators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87978" y="6138172"/>
            <a:ext cx="739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www.cnbc.com</a:t>
            </a:r>
            <a:r>
              <a:rPr lang="en-US" sz="1200" dirty="0"/>
              <a:t>/2017/10/02/fintech-everything-youve-always-wanted-to-know-about-financial-technology.html</a:t>
            </a:r>
          </a:p>
        </p:txBody>
      </p:sp>
    </p:spTree>
    <p:extLst>
      <p:ext uri="{BB962C8B-B14F-4D97-AF65-F5344CB8AC3E}">
        <p14:creationId xmlns:p14="http://schemas.microsoft.com/office/powerpoint/2010/main" val="60575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Seamless Interactive Society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Human-to-Human</a:t>
            </a:r>
          </a:p>
          <a:p>
            <a:pPr lvl="1"/>
            <a:r>
              <a:rPr lang="en-US" altLang="zh-TW" dirty="0" smtClean="0"/>
              <a:t>Twitter</a:t>
            </a:r>
          </a:p>
          <a:p>
            <a:pPr lvl="1"/>
            <a:r>
              <a:rPr lang="en-US" altLang="zh-TW" dirty="0" smtClean="0"/>
              <a:t>Facebook</a:t>
            </a:r>
          </a:p>
          <a:p>
            <a:r>
              <a:rPr lang="en-US" altLang="zh-TW" dirty="0"/>
              <a:t>Human-to-Machine</a:t>
            </a:r>
          </a:p>
          <a:p>
            <a:pPr lvl="1"/>
            <a:r>
              <a:rPr lang="en-US" altLang="zh-TW" dirty="0"/>
              <a:t>Apple Siri</a:t>
            </a:r>
          </a:p>
          <a:p>
            <a:pPr lvl="1"/>
            <a:r>
              <a:rPr lang="en-US" altLang="zh-TW" dirty="0"/>
              <a:t>Google Now</a:t>
            </a:r>
          </a:p>
          <a:p>
            <a:pPr lvl="1"/>
            <a:r>
              <a:rPr lang="en-US" altLang="zh-TW" dirty="0"/>
              <a:t>Amazon </a:t>
            </a:r>
            <a:r>
              <a:rPr lang="en-US" altLang="zh-TW" dirty="0" smtClean="0"/>
              <a:t>Alexa</a:t>
            </a:r>
          </a:p>
          <a:p>
            <a:r>
              <a:rPr lang="en-US" altLang="zh-TW" dirty="0" smtClean="0"/>
              <a:t>Machine-to-Human</a:t>
            </a:r>
          </a:p>
          <a:p>
            <a:pPr lvl="1"/>
            <a:r>
              <a:rPr lang="en-US" altLang="zh-TW" dirty="0" err="1" smtClean="0"/>
              <a:t>Robot@Home</a:t>
            </a:r>
            <a:r>
              <a:rPr lang="en-US" altLang="zh-TW" dirty="0" smtClean="0"/>
              <a:t>/Service</a:t>
            </a:r>
          </a:p>
          <a:p>
            <a:r>
              <a:rPr lang="en-US" altLang="zh-TW" dirty="0" smtClean="0"/>
              <a:t>Machine-to-Machine</a:t>
            </a:r>
          </a:p>
          <a:p>
            <a:pPr lvl="1"/>
            <a:r>
              <a:rPr lang="en-US" altLang="zh-TW" dirty="0" smtClean="0"/>
              <a:t>Driverless Vehicle</a:t>
            </a:r>
          </a:p>
          <a:p>
            <a:pPr lvl="1"/>
            <a:r>
              <a:rPr lang="en-US" altLang="zh-TW" dirty="0" smtClean="0"/>
              <a:t>Automated Factory</a:t>
            </a:r>
          </a:p>
          <a:p>
            <a:pPr lvl="1"/>
            <a:r>
              <a:rPr lang="en-US" altLang="zh-TW" dirty="0" smtClean="0"/>
              <a:t>Payment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3799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947" y="129662"/>
            <a:ext cx="7520419" cy="1244571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5080" indent="1158240">
              <a:spcBef>
                <a:spcPts val="105"/>
              </a:spcBef>
            </a:pPr>
            <a:r>
              <a:rPr sz="4000" spc="-5" dirty="0">
                <a:latin typeface="Calibri" charset="0"/>
                <a:ea typeface="Calibri" charset="0"/>
                <a:cs typeface="Calibri" charset="0"/>
              </a:rPr>
              <a:t>Convergence for </a:t>
            </a:r>
            <a:r>
              <a:rPr sz="4000" dirty="0">
                <a:latin typeface="Calibri" charset="0"/>
                <a:ea typeface="Calibri" charset="0"/>
                <a:cs typeface="Calibri" charset="0"/>
              </a:rPr>
              <a:t>a  </a:t>
            </a:r>
            <a:r>
              <a:rPr sz="4000" spc="-5" dirty="0">
                <a:latin typeface="Calibri" charset="0"/>
                <a:ea typeface="Calibri" charset="0"/>
                <a:cs typeface="Calibri" charset="0"/>
              </a:rPr>
              <a:t>“true” </a:t>
            </a:r>
            <a:r>
              <a:rPr sz="4000" dirty="0">
                <a:latin typeface="Calibri" charset="0"/>
                <a:ea typeface="Calibri" charset="0"/>
                <a:cs typeface="Calibri" charset="0"/>
              </a:rPr>
              <a:t>Collaborative</a:t>
            </a:r>
            <a:r>
              <a:rPr sz="4000" spc="-5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sz="4000" spc="-5" dirty="0">
                <a:latin typeface="Calibri" charset="0"/>
                <a:ea typeface="Calibri" charset="0"/>
                <a:cs typeface="Calibri" charset="0"/>
              </a:rPr>
              <a:t>Economy?</a:t>
            </a:r>
            <a:endParaRPr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600" y="3041142"/>
            <a:ext cx="2971800" cy="156068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265430" rIns="0" bIns="0" rtlCol="0">
            <a:spAutoFit/>
          </a:bodyPr>
          <a:lstStyle/>
          <a:p>
            <a:pPr marL="479425" marR="469900" indent="-2540" algn="ctr">
              <a:spcBef>
                <a:spcPts val="2090"/>
              </a:spcBef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Sharing/  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Co</a:t>
            </a:r>
            <a:r>
              <a:rPr sz="2800" dirty="0">
                <a:solidFill>
                  <a:srgbClr val="000090"/>
                </a:solidFill>
                <a:latin typeface="Tahoma"/>
                <a:cs typeface="Tahoma"/>
              </a:rPr>
              <a:t>l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l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a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bo</a:t>
            </a:r>
            <a:r>
              <a:rPr sz="2800" spc="-50" dirty="0">
                <a:solidFill>
                  <a:srgbClr val="000090"/>
                </a:solidFill>
                <a:latin typeface="Tahoma"/>
                <a:cs typeface="Tahoma"/>
              </a:rPr>
              <a:t>r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at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i</a:t>
            </a:r>
            <a:r>
              <a:rPr sz="2800" spc="-35" dirty="0">
                <a:solidFill>
                  <a:srgbClr val="000090"/>
                </a:solidFill>
                <a:latin typeface="Tahoma"/>
                <a:cs typeface="Tahoma"/>
              </a:rPr>
              <a:t>v</a:t>
            </a:r>
            <a:r>
              <a:rPr sz="2800" dirty="0">
                <a:solidFill>
                  <a:srgbClr val="000090"/>
                </a:solidFill>
                <a:latin typeface="Tahoma"/>
                <a:cs typeface="Tahoma"/>
              </a:rPr>
              <a:t>e  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Economy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7200" y="3126485"/>
            <a:ext cx="1447800" cy="1656714"/>
          </a:xfrm>
          <a:custGeom>
            <a:avLst/>
            <a:gdLst/>
            <a:ahLst/>
            <a:cxnLst/>
            <a:rect l="l" t="t" r="r" b="b"/>
            <a:pathLst>
              <a:path w="1447800" h="1656714">
                <a:moveTo>
                  <a:pt x="723900" y="0"/>
                </a:moveTo>
                <a:lnTo>
                  <a:pt x="723900" y="414146"/>
                </a:lnTo>
                <a:lnTo>
                  <a:pt x="0" y="414146"/>
                </a:lnTo>
                <a:lnTo>
                  <a:pt x="0" y="1242440"/>
                </a:lnTo>
                <a:lnTo>
                  <a:pt x="723900" y="1242440"/>
                </a:lnTo>
                <a:lnTo>
                  <a:pt x="723900" y="1656588"/>
                </a:lnTo>
                <a:lnTo>
                  <a:pt x="1447800" y="828294"/>
                </a:lnTo>
                <a:lnTo>
                  <a:pt x="72390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3126485"/>
            <a:ext cx="1447800" cy="1656714"/>
          </a:xfrm>
          <a:custGeom>
            <a:avLst/>
            <a:gdLst/>
            <a:ahLst/>
            <a:cxnLst/>
            <a:rect l="l" t="t" r="r" b="b"/>
            <a:pathLst>
              <a:path w="1447800" h="1656714">
                <a:moveTo>
                  <a:pt x="0" y="414146"/>
                </a:moveTo>
                <a:lnTo>
                  <a:pt x="723900" y="414146"/>
                </a:lnTo>
                <a:lnTo>
                  <a:pt x="723900" y="0"/>
                </a:lnTo>
                <a:lnTo>
                  <a:pt x="1447800" y="828294"/>
                </a:lnTo>
                <a:lnTo>
                  <a:pt x="723900" y="1656588"/>
                </a:lnTo>
                <a:lnTo>
                  <a:pt x="723900" y="1242440"/>
                </a:lnTo>
                <a:lnTo>
                  <a:pt x="0" y="1242440"/>
                </a:lnTo>
                <a:lnTo>
                  <a:pt x="0" y="41414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5947" y="2183131"/>
            <a:ext cx="3505200" cy="3334887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1355090" indent="-124460">
              <a:spcBef>
                <a:spcPts val="1285"/>
              </a:spcBef>
              <a:buSzPct val="96428"/>
              <a:buFont typeface="Arial"/>
              <a:buChar char="•"/>
              <a:tabLst>
                <a:tab pos="1355725" algn="l"/>
              </a:tabLst>
            </a:pP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AI/ML</a:t>
            </a:r>
            <a:endParaRPr sz="2800" dirty="0">
              <a:latin typeface="Tahoma"/>
              <a:cs typeface="Tahoma"/>
            </a:endParaRPr>
          </a:p>
          <a:p>
            <a:pPr marL="878205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878840" algn="l"/>
              </a:tabLst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IoT/Sensors</a:t>
            </a:r>
            <a:endParaRPr sz="2800" dirty="0">
              <a:latin typeface="Tahoma"/>
              <a:cs typeface="Tahoma"/>
            </a:endParaRPr>
          </a:p>
          <a:p>
            <a:pPr marL="306705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307340" algn="l"/>
              </a:tabLst>
            </a:pPr>
            <a:r>
              <a:rPr sz="2800" spc="-25" dirty="0">
                <a:solidFill>
                  <a:srgbClr val="000090"/>
                </a:solidFill>
                <a:latin typeface="Tahoma"/>
                <a:cs typeface="Tahoma"/>
              </a:rPr>
              <a:t>Blockchains/Tokens</a:t>
            </a:r>
            <a:endParaRPr sz="2800" dirty="0">
              <a:latin typeface="Tahoma"/>
              <a:cs typeface="Tahoma"/>
            </a:endParaRPr>
          </a:p>
          <a:p>
            <a:pPr marL="276225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276860" algn="l"/>
              </a:tabLst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P2P/M2M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payments</a:t>
            </a:r>
            <a:endParaRPr sz="2800" dirty="0">
              <a:latin typeface="Tahoma"/>
              <a:cs typeface="Tahoma"/>
            </a:endParaRPr>
          </a:p>
          <a:p>
            <a:pPr marL="949960" lvl="1" indent="-125095">
              <a:spcBef>
                <a:spcPts val="240"/>
              </a:spcBef>
              <a:buSzPct val="96428"/>
              <a:buFont typeface="Arial"/>
              <a:buChar char="•"/>
              <a:tabLst>
                <a:tab pos="950594" algn="l"/>
              </a:tabLst>
            </a:pP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3D</a:t>
            </a:r>
            <a:r>
              <a:rPr sz="2800" spc="-15" dirty="0">
                <a:solidFill>
                  <a:srgbClr val="00009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printing</a:t>
            </a:r>
            <a:endParaRPr sz="2800" dirty="0">
              <a:latin typeface="Tahoma"/>
              <a:cs typeface="Tahoma"/>
            </a:endParaRPr>
          </a:p>
          <a:p>
            <a:pPr marL="893444" indent="-125095">
              <a:spcBef>
                <a:spcPts val="244"/>
              </a:spcBef>
              <a:buSzPct val="96428"/>
              <a:buFont typeface="Arial"/>
              <a:buChar char="•"/>
              <a:tabLst>
                <a:tab pos="894080" algn="l"/>
              </a:tabLst>
            </a:pPr>
            <a:r>
              <a:rPr sz="2800" spc="-10" dirty="0">
                <a:solidFill>
                  <a:srgbClr val="000090"/>
                </a:solidFill>
                <a:latin typeface="Tahoma"/>
                <a:cs typeface="Tahoma"/>
              </a:rPr>
              <a:t>Renewables</a:t>
            </a:r>
            <a:endParaRPr sz="2800" dirty="0">
              <a:latin typeface="Tahoma"/>
              <a:cs typeface="Tahoma"/>
            </a:endParaRPr>
          </a:p>
          <a:p>
            <a:pPr marL="1320165" lvl="1" indent="-124460">
              <a:spcBef>
                <a:spcPts val="240"/>
              </a:spcBef>
              <a:buSzPct val="96428"/>
              <a:buFont typeface="Arial"/>
              <a:buChar char="•"/>
              <a:tabLst>
                <a:tab pos="1320800" algn="l"/>
              </a:tabLst>
            </a:pPr>
            <a:r>
              <a:rPr sz="2800" spc="-5" dirty="0">
                <a:solidFill>
                  <a:srgbClr val="000090"/>
                </a:solidFill>
                <a:latin typeface="Tahoma"/>
                <a:cs typeface="Tahoma"/>
              </a:rPr>
              <a:t>VR/AR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598" y="6182821"/>
            <a:ext cx="2957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ref. </a:t>
            </a: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eteigland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22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 Activity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Weekly Special Topic Presentation: team effort </a:t>
            </a:r>
          </a:p>
          <a:p>
            <a:r>
              <a:rPr lang="en-US" altLang="zh-TW" dirty="0" smtClean="0"/>
              <a:t>Fun Project: </a:t>
            </a:r>
            <a:r>
              <a:rPr lang="en-US" altLang="zh-TW" dirty="0"/>
              <a:t>team effort or </a:t>
            </a:r>
            <a:r>
              <a:rPr lang="en-US" altLang="zh-TW" dirty="0" smtClean="0"/>
              <a:t>individual (optional)</a:t>
            </a:r>
          </a:p>
          <a:p>
            <a:pPr lvl="1"/>
            <a:r>
              <a:rPr lang="en-US" altLang="zh-TW" dirty="0" smtClean="0"/>
              <a:t>Ideas for startup, product, and business etc…</a:t>
            </a:r>
          </a:p>
          <a:p>
            <a:pPr lvl="1"/>
            <a:r>
              <a:rPr lang="en-US" altLang="zh-TW" dirty="0" smtClean="0"/>
              <a:t>Hand-on projects on analytics by using machine learning or deep learning tools, or </a:t>
            </a:r>
            <a:r>
              <a:rPr lang="en-US" altLang="zh-TW" dirty="0" err="1" smtClean="0"/>
              <a:t>blockchains</a:t>
            </a:r>
            <a:r>
              <a:rPr lang="en-US" altLang="zh-TW" dirty="0" smtClean="0"/>
              <a:t> ! (no programming experience needed)</a:t>
            </a:r>
          </a:p>
          <a:p>
            <a:pPr lvl="2"/>
            <a:r>
              <a:rPr lang="en-US" altLang="zh-TW" dirty="0">
                <a:hlinkClick r:id="rId2"/>
              </a:rPr>
              <a:t>https://www.kaggle.com/learn/overview</a:t>
            </a:r>
          </a:p>
          <a:p>
            <a:pPr lvl="2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www.kaggle.com/learn/python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www.kaggle.com/learn/machine-learning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www.kaggle.com/learn/deep-learning</a:t>
            </a:r>
            <a:endParaRPr lang="en-US" altLang="zh-TW" dirty="0" smtClean="0"/>
          </a:p>
          <a:p>
            <a:pPr lvl="2"/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www.kaggle.com/kmader/build-your-own-blockchain</a:t>
            </a:r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en-US" altLang="zh-TW" dirty="0" smtClean="0"/>
          </a:p>
          <a:p>
            <a:pPr marL="914400" lvl="2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536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Course Topics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zh-CN" dirty="0" smtClean="0"/>
              <a:t>Course Introduction</a:t>
            </a:r>
          </a:p>
          <a:p>
            <a:r>
              <a:rPr kumimoji="1" lang="en-US" altLang="zh-CN" dirty="0" smtClean="0"/>
              <a:t>Emerging Technology Trend</a:t>
            </a:r>
          </a:p>
          <a:p>
            <a:r>
              <a:rPr kumimoji="1" lang="en-US" altLang="zh-CN" dirty="0" err="1" smtClean="0"/>
              <a:t>Blockchain</a:t>
            </a:r>
            <a:r>
              <a:rPr kumimoji="1" lang="en-US" altLang="zh-CN" dirty="0" smtClean="0"/>
              <a:t> and Distributed Ledger Technology (DLT)</a:t>
            </a:r>
          </a:p>
          <a:p>
            <a:r>
              <a:rPr kumimoji="1" lang="en-US" altLang="zh-CN" dirty="0" smtClean="0"/>
              <a:t>FINTECH (Financial Technology)</a:t>
            </a:r>
          </a:p>
          <a:p>
            <a:r>
              <a:rPr kumimoji="1" lang="en-US" altLang="zh-CN" dirty="0" smtClean="0"/>
              <a:t>Social Physics for Human </a:t>
            </a:r>
            <a:r>
              <a:rPr kumimoji="1" lang="en-US" altLang="zh-CN" dirty="0" err="1" smtClean="0"/>
              <a:t>Clowds</a:t>
            </a:r>
            <a:endParaRPr kumimoji="1" lang="en-US" altLang="zh-CN" dirty="0" smtClean="0"/>
          </a:p>
          <a:p>
            <a:r>
              <a:rPr kumimoji="1" lang="en-US" altLang="zh-CN" dirty="0" smtClean="0"/>
              <a:t>Future Jobs and Skills</a:t>
            </a:r>
          </a:p>
          <a:p>
            <a:r>
              <a:rPr kumimoji="1" lang="en-US" altLang="zh-CN" dirty="0" smtClean="0"/>
              <a:t>Digital Enterprise and Industry 4.0: Enterprise Virtualization </a:t>
            </a:r>
          </a:p>
          <a:p>
            <a:r>
              <a:rPr kumimoji="1" lang="en-US" altLang="zh-CN" dirty="0" smtClean="0"/>
              <a:t>Behavioral </a:t>
            </a:r>
            <a:r>
              <a:rPr kumimoji="1" lang="en-US" altLang="zh-CN" dirty="0"/>
              <a:t>Science and </a:t>
            </a:r>
            <a:r>
              <a:rPr kumimoji="1" lang="en-US" altLang="zh-CN" dirty="0" smtClean="0"/>
              <a:t>Persuasive </a:t>
            </a:r>
            <a:r>
              <a:rPr kumimoji="1" lang="en-US" altLang="zh-CN" dirty="0"/>
              <a:t>Technology</a:t>
            </a:r>
            <a:endParaRPr kumimoji="1" lang="en-US" altLang="zh-CN" dirty="0" smtClean="0"/>
          </a:p>
          <a:p>
            <a:r>
              <a:rPr kumimoji="1" lang="en-US" altLang="zh-CN" dirty="0"/>
              <a:t>Machine Learning (ML) and Deep Learning (DL) : Learning Data Science for Sustainable Career </a:t>
            </a:r>
            <a:endParaRPr kumimoji="1" lang="en-US" altLang="zh-CN" dirty="0" smtClean="0"/>
          </a:p>
          <a:p>
            <a:r>
              <a:rPr kumimoji="1" lang="en-US" altLang="zh-CN" dirty="0" smtClean="0"/>
              <a:t>Data Driven Decision Making (DDDM) Processes  </a:t>
            </a:r>
          </a:p>
          <a:p>
            <a:r>
              <a:rPr kumimoji="1" lang="en-US" altLang="zh-CN" dirty="0"/>
              <a:t>Culinary Technology and Reinvention of Food Recipes; Case Study and Discussion: "Digitized Your Favorite </a:t>
            </a:r>
            <a:r>
              <a:rPr kumimoji="1" lang="en-US" altLang="zh-CN" dirty="0" smtClean="0"/>
              <a:t>Recipe”</a:t>
            </a:r>
          </a:p>
          <a:p>
            <a:r>
              <a:rPr kumimoji="1" lang="en-US" altLang="zh-CN" dirty="0" smtClean="0"/>
              <a:t>Hand-On Project: </a:t>
            </a:r>
            <a:r>
              <a:rPr kumimoji="1" lang="en-US" altLang="zh-CN" dirty="0"/>
              <a:t>Machine Learning (ML) and Deep Learning (DL</a:t>
            </a:r>
            <a:r>
              <a:rPr kumimoji="1" lang="en-US" altLang="zh-CN" dirty="0" smtClean="0"/>
              <a:t>), or </a:t>
            </a:r>
            <a:r>
              <a:rPr kumimoji="1" lang="en-US" altLang="zh-CN" dirty="0" err="1" smtClean="0"/>
              <a:t>Blockchain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Hand-On </a:t>
            </a:r>
            <a:r>
              <a:rPr kumimoji="1" lang="en-US" altLang="zh-CN" dirty="0" smtClean="0"/>
              <a:t>Project, or Research Project Report</a:t>
            </a:r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205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24" y="125760"/>
            <a:ext cx="8229600" cy="872970"/>
          </a:xfrm>
        </p:spPr>
        <p:txBody>
          <a:bodyPr/>
          <a:lstStyle/>
          <a:p>
            <a:r>
              <a:rPr lang="en-US" altLang="zh-TW" dirty="0" smtClean="0"/>
              <a:t>Assignment for next week (9/20)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02289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Case Study and Discussion: "Which </a:t>
            </a:r>
            <a:r>
              <a:rPr lang="en-US" altLang="zh-TW" sz="1800" dirty="0" smtClean="0"/>
              <a:t>Technology Pioneer </a:t>
            </a:r>
            <a:r>
              <a:rPr lang="en-US" altLang="zh-TW" sz="1800" dirty="0" smtClean="0"/>
              <a:t>Companies (chose one or two) </a:t>
            </a:r>
            <a:r>
              <a:rPr lang="en-US" altLang="zh-TW" sz="1800" dirty="0" smtClean="0"/>
              <a:t>will be your Favorite and Why!“  </a:t>
            </a:r>
            <a:r>
              <a:rPr lang="en-US" altLang="zh-TW" sz="1800" dirty="0" smtClean="0">
                <a:sym typeface="Wingdings" panose="05000000000000000000" pitchFamily="2" charset="2"/>
              </a:rPr>
              <a:t> prepare for </a:t>
            </a:r>
            <a:r>
              <a:rPr lang="en-US" altLang="zh-TW" sz="1800" dirty="0" smtClean="0">
                <a:sym typeface="Wingdings" panose="05000000000000000000" pitchFamily="2" charset="2"/>
              </a:rPr>
              <a:t>25min</a:t>
            </a:r>
            <a:r>
              <a:rPr lang="en-US" altLang="zh-TW" sz="1800" dirty="0" smtClean="0">
                <a:sym typeface="Wingdings" panose="05000000000000000000" pitchFamily="2" charset="2"/>
              </a:rPr>
              <a:t>. presentation and 5min. </a:t>
            </a:r>
            <a:r>
              <a:rPr lang="en-US" altLang="zh-TW" sz="1800" dirty="0" smtClean="0">
                <a:sym typeface="Wingdings" panose="05000000000000000000" pitchFamily="2" charset="2"/>
              </a:rPr>
              <a:t>Q&amp;A</a:t>
            </a:r>
          </a:p>
          <a:p>
            <a:r>
              <a:rPr lang="en-US" altLang="zh-TW" sz="1800" dirty="0" smtClean="0">
                <a:sym typeface="Wingdings" panose="05000000000000000000" pitchFamily="2" charset="2"/>
              </a:rPr>
              <a:t>Company Review Assignment: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1: </a:t>
            </a:r>
            <a:r>
              <a:rPr lang="en-US" altLang="zh-TW" sz="1800" dirty="0">
                <a:sym typeface="Wingdings" panose="05000000000000000000" pitchFamily="2" charset="2"/>
                <a:hlinkClick r:id="rId2"/>
              </a:rPr>
              <a:t>http://widgets.weforum.org/techpioneers-2018/</a:t>
            </a:r>
            <a:r>
              <a:rPr lang="en-US" altLang="zh-TW" sz="1800" dirty="0">
                <a:sym typeface="Wingdings" panose="05000000000000000000" pitchFamily="2" charset="2"/>
              </a:rPr>
              <a:t> Digital &amp; Entertainment (19)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2: </a:t>
            </a:r>
            <a:r>
              <a:rPr lang="en-US" altLang="zh-TW" sz="1800" dirty="0">
                <a:sym typeface="Wingdings" panose="05000000000000000000" pitchFamily="2" charset="2"/>
                <a:hlinkClick r:id="rId2"/>
              </a:rPr>
              <a:t>http://widgets.weforum.org/techpioneers-2018/</a:t>
            </a:r>
            <a:r>
              <a:rPr lang="en-US" altLang="zh-TW" sz="1800" dirty="0">
                <a:sym typeface="Wingdings" panose="05000000000000000000" pitchFamily="2" charset="2"/>
              </a:rPr>
              <a:t> Cyber Security &amp; Digital Identity (8) and Mobility (7)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3: </a:t>
            </a:r>
            <a:r>
              <a:rPr lang="en-US" altLang="zh-TW" sz="1800" dirty="0">
                <a:sym typeface="Wingdings" panose="05000000000000000000" pitchFamily="2" charset="2"/>
                <a:hlinkClick r:id="rId3"/>
              </a:rPr>
              <a:t>http://widgets.weforum.org/techpioneers-2018/</a:t>
            </a:r>
            <a:r>
              <a:rPr lang="en-US" altLang="zh-TW" sz="1800" dirty="0">
                <a:sym typeface="Wingdings" panose="05000000000000000000" pitchFamily="2" charset="2"/>
              </a:rPr>
              <a:t> Energy &amp; Environment (7) and Production (6)</a:t>
            </a:r>
          </a:p>
          <a:p>
            <a:pPr lvl="1"/>
            <a:r>
              <a:rPr lang="en-US" altLang="zh-TW" sz="1800" dirty="0">
                <a:sym typeface="Wingdings" panose="05000000000000000000" pitchFamily="2" charset="2"/>
              </a:rPr>
              <a:t>Group 4: </a:t>
            </a:r>
            <a:r>
              <a:rPr lang="en-US" altLang="zh-TW" sz="1800" dirty="0">
                <a:sym typeface="Wingdings" panose="05000000000000000000" pitchFamily="2" charset="2"/>
                <a:hlinkClick r:id="rId3"/>
              </a:rPr>
              <a:t>http://widgets.weforum.org/techpioneers-2018/</a:t>
            </a:r>
            <a:r>
              <a:rPr lang="en-US" altLang="zh-TW" sz="1800" dirty="0">
                <a:sym typeface="Wingdings" panose="05000000000000000000" pitchFamily="2" charset="2"/>
              </a:rPr>
              <a:t> Financial System (6) Health (4), and Food Security &amp; Agriculture (4) </a:t>
            </a:r>
          </a:p>
          <a:p>
            <a:r>
              <a:rPr lang="en-US" altLang="zh-TW" sz="1800" dirty="0" smtClean="0">
                <a:sym typeface="Wingdings" panose="05000000000000000000" pitchFamily="2" charset="2"/>
              </a:rPr>
              <a:t>References</a:t>
            </a:r>
            <a:r>
              <a:rPr lang="en-US" altLang="zh-TW" sz="18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altLang="zh-TW" sz="1800" dirty="0" smtClean="0">
                <a:sym typeface="Wingdings" panose="05000000000000000000" pitchFamily="2" charset="2"/>
              </a:rPr>
              <a:t>Technology </a:t>
            </a:r>
            <a:r>
              <a:rPr lang="en-US" altLang="zh-TW" sz="1800" dirty="0">
                <a:sym typeface="Wingdings" panose="05000000000000000000" pitchFamily="2" charset="2"/>
              </a:rPr>
              <a:t>Pioneer Company: </a:t>
            </a:r>
            <a:r>
              <a:rPr lang="en-US" altLang="zh-TW" sz="1800" dirty="0">
                <a:sym typeface="Wingdings" panose="05000000000000000000" pitchFamily="2" charset="2"/>
                <a:hlinkClick r:id="rId4"/>
              </a:rPr>
              <a:t>https://</a:t>
            </a:r>
            <a:r>
              <a:rPr lang="en-US" altLang="zh-TW" sz="1800" dirty="0" smtClean="0">
                <a:sym typeface="Wingdings" panose="05000000000000000000" pitchFamily="2" charset="2"/>
                <a:hlinkClick r:id="rId4"/>
              </a:rPr>
              <a:t>www.weforum.org/communities/technology-pioneer</a:t>
            </a:r>
            <a:r>
              <a:rPr lang="en-US" altLang="zh-TW" sz="1800" dirty="0" smtClean="0">
                <a:sym typeface="Wingdings" panose="05000000000000000000" pitchFamily="2" charset="2"/>
              </a:rPr>
              <a:t>. </a:t>
            </a:r>
            <a:endParaRPr lang="en-US" altLang="zh-TW" sz="1800" dirty="0" smtClean="0">
              <a:sym typeface="Wingdings" panose="05000000000000000000" pitchFamily="2" charset="2"/>
            </a:endParaRPr>
          </a:p>
          <a:p>
            <a:pPr lvl="1"/>
            <a:r>
              <a:rPr lang="en-US" altLang="zh-TW" sz="1800" dirty="0" smtClean="0">
                <a:sym typeface="Wingdings" panose="05000000000000000000" pitchFamily="2" charset="2"/>
              </a:rPr>
              <a:t>Handout</a:t>
            </a:r>
            <a:r>
              <a:rPr lang="en-US" altLang="zh-TW" sz="1800" dirty="0" smtClean="0">
                <a:sym typeface="Wingdings" panose="05000000000000000000" pitchFamily="2" charset="2"/>
              </a:rPr>
              <a:t>: Emerging </a:t>
            </a:r>
            <a:r>
              <a:rPr lang="en-US" altLang="zh-TW" sz="1800" dirty="0">
                <a:sym typeface="Wingdings" panose="05000000000000000000" pitchFamily="2" charset="2"/>
              </a:rPr>
              <a:t>Technology Trend </a:t>
            </a:r>
            <a:r>
              <a:rPr lang="en-US" altLang="zh-TW" sz="1800" dirty="0">
                <a:sym typeface="Wingdings" panose="05000000000000000000" pitchFamily="2" charset="2"/>
                <a:hlinkClick r:id="rId5"/>
              </a:rPr>
              <a:t>http://</a:t>
            </a:r>
            <a:r>
              <a:rPr lang="en-US" altLang="zh-TW" sz="1800" dirty="0" smtClean="0">
                <a:sym typeface="Wingdings" panose="05000000000000000000" pitchFamily="2" charset="2"/>
                <a:hlinkClick r:id="rId5"/>
              </a:rPr>
              <a:t>danieleewww.yolasite.com/2018-mgb070.php</a:t>
            </a:r>
            <a:endParaRPr lang="en-US" altLang="zh-TW" sz="1800" dirty="0" smtClean="0">
              <a:sym typeface="Wingdings" panose="05000000000000000000" pitchFamily="2" charset="2"/>
            </a:endParaRPr>
          </a:p>
          <a:p>
            <a:r>
              <a:rPr lang="en-US" altLang="zh-TW" sz="1800" dirty="0" smtClean="0">
                <a:sym typeface="Wingdings" panose="05000000000000000000" pitchFamily="2" charset="2"/>
              </a:rPr>
              <a:t>Recommend </a:t>
            </a:r>
            <a:r>
              <a:rPr lang="en-US" altLang="zh-TW" sz="1800" dirty="0" smtClean="0">
                <a:sym typeface="Wingdings" panose="05000000000000000000" pitchFamily="2" charset="2"/>
              </a:rPr>
              <a:t>using Prezi style </a:t>
            </a:r>
            <a:r>
              <a:rPr lang="en-US" altLang="zh-TW" sz="1800" dirty="0">
                <a:sym typeface="Wingdings" panose="05000000000000000000" pitchFamily="2" charset="2"/>
              </a:rPr>
              <a:t>of presentation </a:t>
            </a:r>
            <a:r>
              <a:rPr lang="en-US" altLang="zh-TW" sz="1800" dirty="0">
                <a:sym typeface="Wingdings" panose="05000000000000000000" pitchFamily="2" charset="2"/>
                <a:hlinkClick r:id="rId6"/>
              </a:rPr>
              <a:t>https://prezi.com/signup/public</a:t>
            </a:r>
            <a:r>
              <a:rPr lang="en-US" altLang="zh-TW" sz="1800" dirty="0" smtClean="0">
                <a:sym typeface="Wingdings" panose="05000000000000000000" pitchFamily="2" charset="2"/>
                <a:hlinkClick r:id="rId6"/>
              </a:rPr>
              <a:t>/</a:t>
            </a:r>
            <a:endParaRPr lang="zh-TW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8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Presentation and Q&amp;A Guideline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71" y="1410234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Review </a:t>
            </a:r>
            <a:r>
              <a:rPr lang="en-US" altLang="zh-TW" sz="1800" dirty="0" smtClean="0"/>
              <a:t>the selection criteria here </a:t>
            </a:r>
            <a:r>
              <a:rPr lang="en-US" altLang="zh-TW" sz="1800" dirty="0" smtClean="0">
                <a:hlinkClick r:id="rId2"/>
              </a:rPr>
              <a:t>https</a:t>
            </a:r>
            <a:r>
              <a:rPr lang="en-US" altLang="zh-TW" sz="1800" dirty="0">
                <a:hlinkClick r:id="rId2"/>
              </a:rPr>
              <a:t>://</a:t>
            </a:r>
            <a:r>
              <a:rPr lang="en-US" altLang="zh-TW" sz="1800" dirty="0" smtClean="0">
                <a:hlinkClick r:id="rId2"/>
              </a:rPr>
              <a:t>www.weforum.org/about/technology-pioneers-programme-faq</a:t>
            </a:r>
            <a:r>
              <a:rPr lang="en-US" altLang="zh-TW" sz="1800" dirty="0" smtClean="0"/>
              <a:t> and identify the selection criteria and takeaways.</a:t>
            </a:r>
            <a:endParaRPr lang="en-US" altLang="zh-TW" sz="1800" dirty="0" smtClean="0">
              <a:sym typeface="Wingdings" panose="05000000000000000000" pitchFamily="2" charset="2"/>
            </a:endParaRPr>
          </a:p>
          <a:p>
            <a:r>
              <a:rPr lang="en-US" altLang="zh-TW" sz="1800" dirty="0" smtClean="0">
                <a:sym typeface="Wingdings" panose="05000000000000000000" pitchFamily="2" charset="2"/>
              </a:rPr>
              <a:t>Review the website of your favorite company including its technology advancing and business progress.</a:t>
            </a:r>
          </a:p>
          <a:p>
            <a:r>
              <a:rPr lang="en-US" altLang="zh-TW" sz="1800" dirty="0" smtClean="0">
                <a:sym typeface="Wingdings" panose="05000000000000000000" pitchFamily="2" charset="2"/>
              </a:rPr>
              <a:t>Google the company information see any information on its technology/business competitor or positive/negative business reviews  </a:t>
            </a:r>
            <a:endParaRPr lang="en-US" altLang="zh-TW" sz="1800" dirty="0" smtClean="0">
              <a:sym typeface="Wingdings" panose="05000000000000000000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1800" dirty="0" smtClean="0">
                <a:sym typeface="Wingdings" panose="05000000000000000000" pitchFamily="2" charset="2"/>
              </a:rPr>
              <a:t>Review the handout </a:t>
            </a:r>
            <a:r>
              <a:rPr lang="en-US" altLang="zh-TW" sz="1800" dirty="0">
                <a:sym typeface="Wingdings" panose="05000000000000000000" pitchFamily="2" charset="2"/>
              </a:rPr>
              <a:t>material </a:t>
            </a:r>
            <a:r>
              <a:rPr lang="en-US" altLang="zh-TW" sz="1800" dirty="0" smtClean="0">
                <a:sym typeface="Wingdings" panose="05000000000000000000" pitchFamily="2" charset="2"/>
              </a:rPr>
              <a:t>: Emerging </a:t>
            </a:r>
            <a:r>
              <a:rPr lang="en-US" altLang="zh-TW" sz="1800" dirty="0">
                <a:sym typeface="Wingdings" panose="05000000000000000000" pitchFamily="2" charset="2"/>
              </a:rPr>
              <a:t>Technology Trend </a:t>
            </a:r>
            <a:r>
              <a:rPr lang="en-US" altLang="zh-TW" sz="1800" dirty="0">
                <a:sym typeface="Wingdings" panose="05000000000000000000" pitchFamily="2" charset="2"/>
                <a:hlinkClick r:id="rId3"/>
              </a:rPr>
              <a:t>http://</a:t>
            </a:r>
            <a:r>
              <a:rPr lang="en-US" altLang="zh-TW" sz="1800" dirty="0" smtClean="0">
                <a:sym typeface="Wingdings" panose="05000000000000000000" pitchFamily="2" charset="2"/>
                <a:hlinkClick r:id="rId3"/>
              </a:rPr>
              <a:t>danieleewww.yolasite.com/2018-mgb070.php</a:t>
            </a:r>
            <a:r>
              <a:rPr lang="en-US" altLang="zh-TW" sz="1800" dirty="0" smtClean="0">
                <a:sym typeface="Wingdings" panose="05000000000000000000" pitchFamily="2" charset="2"/>
              </a:rPr>
              <a:t> to get familiar with the information about the tipping point and predict if your favorite company could squeeze into the “Chasm” stage.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1800" dirty="0" smtClean="0">
                <a:sym typeface="Wingdings" panose="05000000000000000000" pitchFamily="2" charset="2"/>
              </a:rPr>
              <a:t>Prepare questionnaires in advance for Q&amp;A session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TW" sz="1800" dirty="0" smtClean="0">
                <a:sym typeface="Wingdings" panose="05000000000000000000" pitchFamily="2" charset="2"/>
              </a:rPr>
              <a:t>Presentation Arrangement</a:t>
            </a:r>
            <a:r>
              <a:rPr lang="en-US" altLang="zh-TW" sz="1800" dirty="0">
                <a:sym typeface="Wingdings"/>
              </a:rPr>
              <a:t> </a:t>
            </a:r>
            <a:r>
              <a:rPr lang="en-US" altLang="zh-TW" sz="1800" dirty="0" smtClean="0">
                <a:sym typeface="Wingdings"/>
              </a:rPr>
              <a:t>(recommended): arrange a group leader to moderate the presentation and Q &amp; A session, and each team member should carry certain part of presentation, if possible. </a:t>
            </a:r>
            <a:endParaRPr lang="en-US" altLang="zh-TW" sz="1800" dirty="0" smtClean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8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711200"/>
            <a:ext cx="8128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925706" y="6146800"/>
            <a:ext cx="572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 Wild Gorillas Handy with a Stick. </a:t>
            </a:r>
            <a:r>
              <a:rPr lang="en-US" altLang="zh-TW" dirty="0" err="1"/>
              <a:t>PLoS</a:t>
            </a:r>
            <a:r>
              <a:rPr lang="en-US" altLang="zh-TW" dirty="0"/>
              <a:t> Biology Vol. 3/11/2005, e385 doi:10.1371/journal.pbio.0030385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Technology and Industry/Business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</a:t>
            </a:r>
            <a:r>
              <a:rPr lang="en-US" altLang="zh-TW" dirty="0" smtClean="0"/>
              <a:t>hy this!</a:t>
            </a:r>
          </a:p>
          <a:p>
            <a:r>
              <a:rPr lang="en-US" altLang="zh-TW" dirty="0" smtClean="0"/>
              <a:t>Interests….</a:t>
            </a:r>
          </a:p>
          <a:p>
            <a:r>
              <a:rPr lang="en-US" altLang="zh-TW" dirty="0" smtClean="0"/>
              <a:t>Philosophy </a:t>
            </a:r>
          </a:p>
          <a:p>
            <a:pPr lvl="1"/>
            <a:r>
              <a:rPr lang="en-US" altLang="zh-TW" dirty="0" smtClean="0"/>
              <a:t>Romantic understanding</a:t>
            </a:r>
          </a:p>
          <a:p>
            <a:pPr lvl="1"/>
            <a:r>
              <a:rPr lang="en-US" altLang="zh-TW" dirty="0" smtClean="0"/>
              <a:t>Classic understanding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84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890718"/>
            <a:ext cx="8911666" cy="556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31362" y="350658"/>
            <a:ext cx="403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/>
              <a:t>Romantic </a:t>
            </a:r>
            <a:r>
              <a:rPr lang="en-US" altLang="zh-TW" sz="2400" dirty="0" smtClean="0"/>
              <a:t>Understanding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7213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362" y="350658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>
                <a:solidFill>
                  <a:prstClr val="black"/>
                </a:solidFill>
              </a:rPr>
              <a:t>Classical Understanding</a:t>
            </a:r>
            <a:endParaRPr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2" y="1214754"/>
            <a:ext cx="783087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1362" y="350658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zh-TW" sz="2400" dirty="0" smtClean="0"/>
              <a:t>Romantic + Classical Understandings</a:t>
            </a:r>
            <a:endParaRPr lang="en-US" altLang="zh-TW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" y="1160748"/>
            <a:ext cx="6750750" cy="50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526" y="274638"/>
            <a:ext cx="8694966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Project example: “Egg Replacement” mission is making the egg without dependency on animals.</a:t>
            </a:r>
            <a:endParaRPr lang="zh-TW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32" y="1646802"/>
            <a:ext cx="8532948" cy="486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---cont.  “What’s your takes on this”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Romantic</a:t>
            </a:r>
          </a:p>
          <a:p>
            <a:r>
              <a:rPr lang="en-US" altLang="zh-TW" dirty="0" smtClean="0"/>
              <a:t>Classical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4018" y="2132856"/>
            <a:ext cx="2914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680012" y="1700808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i="1" u="sng" dirty="0" smtClean="0"/>
              <a:t>Massive Opportunity</a:t>
            </a:r>
            <a:endParaRPr lang="zh-TW" altLang="en-US" sz="2400" b="1" i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514" y="6075294"/>
            <a:ext cx="573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google “Just Mayo, Just Cookies, Just Cookie Dough” </a:t>
            </a:r>
          </a:p>
          <a:p>
            <a:r>
              <a:rPr lang="en-US" altLang="zh-TW" dirty="0" smtClean="0"/>
              <a:t>of Hampton Creek Inc. for reference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22322</TotalTime>
  <Words>1009</Words>
  <Application>Microsoft Macintosh PowerPoint</Application>
  <PresentationFormat>On-screen Show (4:3)</PresentationFormat>
  <Paragraphs>170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  <vt:variant>
        <vt:lpstr>Custom Shows</vt:lpstr>
      </vt:variant>
      <vt:variant>
        <vt:i4>1</vt:i4>
      </vt:variant>
    </vt:vector>
  </HeadingPairs>
  <TitlesOfParts>
    <vt:vector size="37" baseType="lpstr">
      <vt:lpstr>Calibri</vt:lpstr>
      <vt:lpstr>Liberation Sans Narrow</vt:lpstr>
      <vt:lpstr>Tahoma</vt:lpstr>
      <vt:lpstr>Times New Roman</vt:lpstr>
      <vt:lpstr>Trebuchet MS</vt:lpstr>
      <vt:lpstr>Wingdings</vt:lpstr>
      <vt:lpstr>宋体</vt:lpstr>
      <vt:lpstr>新細明體</vt:lpstr>
      <vt:lpstr>Arial</vt:lpstr>
      <vt:lpstr>自訂設計</vt:lpstr>
      <vt:lpstr>Technology and Industry/Business</vt:lpstr>
      <vt:lpstr>Technology</vt:lpstr>
      <vt:lpstr>PowerPoint Presentation</vt:lpstr>
      <vt:lpstr>Technology and Industry/Business</vt:lpstr>
      <vt:lpstr>PowerPoint Presentation</vt:lpstr>
      <vt:lpstr>PowerPoint Presentation</vt:lpstr>
      <vt:lpstr>PowerPoint Presentation</vt:lpstr>
      <vt:lpstr>Project example: “Egg Replacement” mission is making the egg without dependency on animals.</vt:lpstr>
      <vt:lpstr>---cont.  “What’s your takes on this”</vt:lpstr>
      <vt:lpstr>Three Breakthroughs That Will Disrupt The Tech World In 2019</vt:lpstr>
      <vt:lpstr>Five Years Ago</vt:lpstr>
      <vt:lpstr>Looking into the future?</vt:lpstr>
      <vt:lpstr>PowerPoint Presentation</vt:lpstr>
      <vt:lpstr>PowerPoint Presentation</vt:lpstr>
      <vt:lpstr>PowerPoint Presentation</vt:lpstr>
      <vt:lpstr>H.I.S. Co. has Hotels run</vt:lpstr>
      <vt:lpstr>Technology is Changing Business</vt:lpstr>
      <vt:lpstr>Citizen AI</vt:lpstr>
      <vt:lpstr>Extended Reality (XR)</vt:lpstr>
      <vt:lpstr>FINTECH Evolution (Financial Technology)</vt:lpstr>
      <vt:lpstr>Seamless Interactive Society</vt:lpstr>
      <vt:lpstr>Convergence for a  “true” Collaborative Economy?</vt:lpstr>
      <vt:lpstr>Class Activity</vt:lpstr>
      <vt:lpstr>Course Topics</vt:lpstr>
      <vt:lpstr>Assignment for next week (9/20)</vt:lpstr>
      <vt:lpstr>Presentation and Q&amp;A Guideline</vt:lpstr>
      <vt:lpstr>自訂放映1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“International Business and Enterprise”</dc:title>
  <dc:creator>dlee</dc:creator>
  <cp:lastModifiedBy>Microsoft Office User</cp:lastModifiedBy>
  <cp:revision>973</cp:revision>
  <dcterms:created xsi:type="dcterms:W3CDTF">2009-10-28T05:58:26Z</dcterms:created>
  <dcterms:modified xsi:type="dcterms:W3CDTF">2018-09-14T10:08:21Z</dcterms:modified>
</cp:coreProperties>
</file>