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xls" ContentType="application/vnd.ms-exce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  <p:sldMasterId id="2147484157" r:id="rId2"/>
    <p:sldMasterId id="2147484171" r:id="rId3"/>
  </p:sldMasterIdLst>
  <p:notesMasterIdLst>
    <p:notesMasterId r:id="rId44"/>
  </p:notesMasterIdLst>
  <p:handoutMasterIdLst>
    <p:handoutMasterId r:id="rId45"/>
  </p:handoutMasterIdLst>
  <p:sldIdLst>
    <p:sldId id="437" r:id="rId4"/>
    <p:sldId id="438" r:id="rId5"/>
    <p:sldId id="439" r:id="rId6"/>
    <p:sldId id="408" r:id="rId7"/>
    <p:sldId id="409" r:id="rId8"/>
    <p:sldId id="410" r:id="rId9"/>
    <p:sldId id="411" r:id="rId10"/>
    <p:sldId id="412" r:id="rId11"/>
    <p:sldId id="440" r:id="rId12"/>
    <p:sldId id="445" r:id="rId13"/>
    <p:sldId id="446" r:id="rId14"/>
    <p:sldId id="447" r:id="rId15"/>
    <p:sldId id="413" r:id="rId16"/>
    <p:sldId id="414" r:id="rId17"/>
    <p:sldId id="415" r:id="rId18"/>
    <p:sldId id="416" r:id="rId19"/>
    <p:sldId id="417" r:id="rId20"/>
    <p:sldId id="418" r:id="rId21"/>
    <p:sldId id="419" r:id="rId22"/>
    <p:sldId id="420" r:id="rId23"/>
    <p:sldId id="421" r:id="rId24"/>
    <p:sldId id="422" r:id="rId25"/>
    <p:sldId id="423" r:id="rId26"/>
    <p:sldId id="424" r:id="rId27"/>
    <p:sldId id="425" r:id="rId28"/>
    <p:sldId id="441" r:id="rId29"/>
    <p:sldId id="426" r:id="rId30"/>
    <p:sldId id="427" r:id="rId31"/>
    <p:sldId id="428" r:id="rId32"/>
    <p:sldId id="429" r:id="rId33"/>
    <p:sldId id="430" r:id="rId34"/>
    <p:sldId id="431" r:id="rId35"/>
    <p:sldId id="432" r:id="rId36"/>
    <p:sldId id="433" r:id="rId37"/>
    <p:sldId id="434" r:id="rId38"/>
    <p:sldId id="435" r:id="rId39"/>
    <p:sldId id="442" r:id="rId40"/>
    <p:sldId id="443" r:id="rId41"/>
    <p:sldId id="444" r:id="rId42"/>
    <p:sldId id="436" r:id="rId43"/>
  </p:sldIdLst>
  <p:sldSz cx="9144000" cy="6858000" type="screen4x3"/>
  <p:notesSz cx="6858000" cy="91440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新細明體" charset="0"/>
        <a:cs typeface="新細明體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新細明體" charset="0"/>
        <a:cs typeface="新細明體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新細明體" charset="0"/>
        <a:cs typeface="新細明體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新細明體" charset="0"/>
        <a:cs typeface="新細明體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新細明體" charset="0"/>
        <a:cs typeface="新細明體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新細明體" charset="0"/>
        <a:cs typeface="新細明體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新細明體" charset="0"/>
        <a:cs typeface="新細明體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新細明體" charset="0"/>
        <a:cs typeface="新細明體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新細明體" charset="0"/>
        <a:cs typeface="新細明體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199"/>
    <p:restoredTop sz="94670"/>
  </p:normalViewPr>
  <p:slideViewPr>
    <p:cSldViewPr>
      <p:cViewPr>
        <p:scale>
          <a:sx n="91" d="100"/>
          <a:sy n="91" d="100"/>
        </p:scale>
        <p:origin x="888" y="160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2" d="100"/>
        <a:sy n="182" d="100"/>
      </p:scale>
      <p:origin x="0" y="0"/>
    </p:cViewPr>
  </p:sorterViewPr>
  <p:notesViewPr>
    <p:cSldViewPr>
      <p:cViewPr varScale="1">
        <p:scale>
          <a:sx n="109" d="100"/>
          <a:sy n="109" d="100"/>
        </p:scale>
        <p:origin x="5328" y="1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Relationship Id="rId3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Relationship Id="rId3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8E6A4-382A-4249-8835-B650EBE1C99C}" type="datetimeFigureOut">
              <a:rPr lang="en-US" smtClean="0"/>
              <a:t>11/6/18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DB65C-C054-6042-A44E-373A406BD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60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40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CN" altLang="en-US" noProof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61CA230E-45DA-864C-B671-92794B9643A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97494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kumimoji="1" sz="1200" kern="1200">
        <a:solidFill>
          <a:srgbClr val="000000"/>
        </a:solidFill>
        <a:latin typeface="Times New Roman" charset="0"/>
        <a:ea typeface="宋体" charset="0"/>
        <a:cs typeface="宋体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kumimoji="1" sz="1200" kern="1200">
        <a:solidFill>
          <a:srgbClr val="000000"/>
        </a:solidFill>
        <a:latin typeface="Times New Roman" charset="0"/>
        <a:ea typeface="宋体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kumimoji="1" sz="1200" kern="1200">
        <a:solidFill>
          <a:srgbClr val="000000"/>
        </a:solidFill>
        <a:latin typeface="Times New Roman" charset="0"/>
        <a:ea typeface="宋体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kumimoji="1" sz="1200" kern="1200">
        <a:solidFill>
          <a:srgbClr val="000000"/>
        </a:solidFill>
        <a:latin typeface="Times New Roman" charset="0"/>
        <a:ea typeface="宋体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kumimoji="1" sz="1200" kern="1200">
        <a:solidFill>
          <a:srgbClr val="000000"/>
        </a:solidFill>
        <a:latin typeface="Times New Roman" charset="0"/>
        <a:ea typeface="宋体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x-none" altLang="x-none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C9E8494-494F-FE45-A3A1-8F01AA6C30E1}" type="slidenum">
              <a:rPr lang="en-US" altLang="x-none">
                <a:solidFill>
                  <a:srgbClr val="000000"/>
                </a:solidFill>
              </a:rPr>
              <a:pPr eaLnBrk="1" hangingPunct="1"/>
              <a:t>4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32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82D8498-1FF8-2540-BEBD-401C43858834}" type="slidenum">
              <a:rPr lang="en-US" altLang="x-none">
                <a:solidFill>
                  <a:srgbClr val="000000"/>
                </a:solidFill>
              </a:rPr>
              <a:pPr eaLnBrk="1" hangingPunct="1"/>
              <a:t>17</a:t>
            </a:fld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56646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D5FACFD-202B-4049-8E56-409BF12F1D15}" type="slidenum">
              <a:rPr lang="en-US" altLang="x-none">
                <a:solidFill>
                  <a:srgbClr val="000000"/>
                </a:solidFill>
              </a:rPr>
              <a:pPr eaLnBrk="1" hangingPunct="1"/>
              <a:t>18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84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EEBB7F2-9A15-1046-85AC-1015BBED6308}" type="slidenum">
              <a:rPr lang="en-US" altLang="x-none">
                <a:solidFill>
                  <a:srgbClr val="000000"/>
                </a:solidFill>
              </a:rPr>
              <a:pPr eaLnBrk="1" hangingPunct="1"/>
              <a:t>19</a:t>
            </a:fld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42276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x-none" altLang="x-none"/>
          </a:p>
        </p:txBody>
      </p:sp>
      <p:sp>
        <p:nvSpPr>
          <p:cNvPr id="532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fld id="{A12ADE02-70E4-9549-9361-1BCFCC0D47F5}" type="slidenum">
              <a:rPr lang="en-US" altLang="x-none" sz="1200" smtClean="0">
                <a:solidFill>
                  <a:srgbClr val="000000"/>
                </a:solidFill>
                <a:latin typeface="Calibri" charset="0"/>
              </a:rPr>
              <a:pPr algn="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20</a:t>
            </a:fld>
            <a:endParaRPr lang="en-US" altLang="x-none" sz="1200" smtClean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81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  <p:sp>
        <p:nvSpPr>
          <p:cNvPr id="542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fld id="{9A6AA187-B275-9F49-A40B-CCDA860FBA34}" type="slidenum">
              <a:rPr lang="en-US" altLang="x-none" sz="1200" smtClean="0">
                <a:solidFill>
                  <a:srgbClr val="000000"/>
                </a:solidFill>
                <a:latin typeface="Calibri" charset="0"/>
              </a:rPr>
              <a:pPr algn="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21</a:t>
            </a:fld>
            <a:endParaRPr lang="en-US" altLang="x-none" sz="1200" smtClean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594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B1B0C8E-D520-6A42-911D-192DCE8EE5A0}" type="slidenum">
              <a:rPr lang="en-US" altLang="x-none">
                <a:solidFill>
                  <a:srgbClr val="000000"/>
                </a:solidFill>
              </a:rPr>
              <a:pPr eaLnBrk="1" hangingPunct="1"/>
              <a:t>22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81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51A6B7E-4CF6-6642-A43C-2537AE05A14D}" type="slidenum">
              <a:rPr lang="en-US" altLang="x-none">
                <a:solidFill>
                  <a:srgbClr val="000000"/>
                </a:solidFill>
              </a:rPr>
              <a:pPr eaLnBrk="1" hangingPunct="1"/>
              <a:t>23</a:t>
            </a:fld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458385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CFA27F6-0911-5840-8828-6592873C290C}" type="slidenum">
              <a:rPr lang="en-US" altLang="x-none">
                <a:solidFill>
                  <a:srgbClr val="000000"/>
                </a:solidFill>
              </a:rPr>
              <a:pPr eaLnBrk="1" hangingPunct="1"/>
              <a:t>24</a:t>
            </a:fld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440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DB55DBF-07B7-FE46-9252-B4F78A2D03AE}" type="slidenum">
              <a:rPr lang="en-US" altLang="x-none">
                <a:solidFill>
                  <a:srgbClr val="000000"/>
                </a:solidFill>
              </a:rPr>
              <a:pPr eaLnBrk="1" hangingPunct="1"/>
              <a:t>25</a:t>
            </a:fld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062975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x-none" altLang="x-none"/>
          </a:p>
        </p:txBody>
      </p:sp>
      <p:sp>
        <p:nvSpPr>
          <p:cNvPr id="593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fld id="{D19699EB-11BE-E84F-BD63-715D2740F417}" type="slidenum">
              <a:rPr lang="en-US" altLang="x-none" sz="1200" smtClean="0">
                <a:solidFill>
                  <a:srgbClr val="000000"/>
                </a:solidFill>
                <a:latin typeface="Calibri" charset="0"/>
              </a:rPr>
              <a:pPr algn="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27</a:t>
            </a:fld>
            <a:endParaRPr lang="en-US" altLang="x-none" sz="1200" smtClean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931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7386410-B340-7741-A9DE-CB1CF403064B}" type="slidenum">
              <a:rPr lang="en-US" altLang="x-none">
                <a:solidFill>
                  <a:srgbClr val="000000"/>
                </a:solidFill>
              </a:rPr>
              <a:pPr eaLnBrk="1" hangingPunct="1"/>
              <a:t>5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8598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x-none" altLang="x-none"/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FB0F3B2-0783-1543-8868-0299FC41CF04}" type="slidenum">
              <a:rPr lang="en-US" altLang="x-none">
                <a:solidFill>
                  <a:srgbClr val="000000"/>
                </a:solidFill>
              </a:rPr>
              <a:pPr eaLnBrk="1" hangingPunct="1"/>
              <a:t>28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483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C048121-19D9-4C40-9089-ED26790B6CC1}" type="slidenum">
              <a:rPr lang="en-US" altLang="x-none">
                <a:solidFill>
                  <a:srgbClr val="000000"/>
                </a:solidFill>
              </a:rPr>
              <a:pPr eaLnBrk="1" hangingPunct="1"/>
              <a:t>29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55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692163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1747ADA-8DE4-5B49-A554-E3C5A7DFE500}" type="slidenum">
              <a:rPr lang="en-US" altLang="x-none">
                <a:solidFill>
                  <a:srgbClr val="000000"/>
                </a:solidFill>
              </a:rPr>
              <a:pPr eaLnBrk="1" hangingPunct="1"/>
              <a:t>31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5576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7413FF4-E623-5C40-82BA-6396E6FDC6E6}" type="slidenum">
              <a:rPr lang="en-US" altLang="x-none">
                <a:solidFill>
                  <a:srgbClr val="000000"/>
                </a:solidFill>
              </a:rPr>
              <a:pPr eaLnBrk="1" hangingPunct="1"/>
              <a:t>32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078DF27-4281-0A46-987A-82C5A3B81109}" type="slidenum">
              <a:rPr lang="en-US" altLang="x-none">
                <a:solidFill>
                  <a:srgbClr val="000000"/>
                </a:solidFill>
              </a:rPr>
              <a:pPr eaLnBrk="1" hangingPunct="1"/>
              <a:t>33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213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95E42A0-0EF1-F54C-8387-DEF77586BFB3}" type="slidenum">
              <a:rPr lang="en-US" altLang="x-none">
                <a:solidFill>
                  <a:srgbClr val="000000"/>
                </a:solidFill>
              </a:rPr>
              <a:pPr eaLnBrk="1" hangingPunct="1"/>
              <a:t>34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29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B35A909-5C19-FB43-B88E-D6D4F9CD95E4}" type="slidenum">
              <a:rPr lang="en-US" altLang="x-none">
                <a:solidFill>
                  <a:srgbClr val="000000"/>
                </a:solidFill>
              </a:rPr>
              <a:pPr eaLnBrk="1" hangingPunct="1"/>
              <a:t>35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208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E55640C-2986-3A49-8FEA-339C33739274}" type="slidenum">
              <a:rPr lang="en-US" altLang="x-none">
                <a:solidFill>
                  <a:srgbClr val="000000"/>
                </a:solidFill>
              </a:rPr>
              <a:pPr eaLnBrk="1" hangingPunct="1"/>
              <a:t>36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7374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x-none" altLang="x-none"/>
          </a:p>
        </p:txBody>
      </p:sp>
      <p:sp>
        <p:nvSpPr>
          <p:cNvPr id="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9E6A237-81BB-094C-A27F-B6D317B643F5}" type="slidenum">
              <a:rPr lang="en-US" altLang="x-none">
                <a:solidFill>
                  <a:srgbClr val="000000"/>
                </a:solidFill>
              </a:rPr>
              <a:pPr eaLnBrk="1" hangingPunct="1"/>
              <a:t>40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888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D0E710E-6297-9741-9097-84C58FDB441A}" type="slidenum">
              <a:rPr lang="en-US" altLang="x-none">
                <a:solidFill>
                  <a:srgbClr val="000000"/>
                </a:solidFill>
              </a:rPr>
              <a:pPr eaLnBrk="1" hangingPunct="1"/>
              <a:t>6</a:t>
            </a:fld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80383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0C1B125-9F58-D148-ADD8-DD2DDFDCF714}" type="slidenum">
              <a:rPr lang="en-US" altLang="x-none">
                <a:solidFill>
                  <a:srgbClr val="000000"/>
                </a:solidFill>
              </a:rPr>
              <a:pPr eaLnBrk="1" hangingPunct="1"/>
              <a:t>7</a:t>
            </a:fld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01663" y="0"/>
            <a:ext cx="4802188" cy="3602038"/>
          </a:xfrm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150083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E63B25-2229-1043-B7A3-E87FEEBFF942}" type="slidenum">
              <a:rPr lang="en-US" altLang="x-none">
                <a:solidFill>
                  <a:srgbClr val="000000"/>
                </a:solidFill>
              </a:rPr>
              <a:pPr eaLnBrk="1" hangingPunct="1"/>
              <a:t>8</a:t>
            </a:fld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979596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82331F5-6D84-B240-AF33-BD77348DB293}" type="slidenum">
              <a:rPr lang="en-US" altLang="x-none">
                <a:solidFill>
                  <a:srgbClr val="000000"/>
                </a:solidFill>
              </a:rPr>
              <a:pPr eaLnBrk="1" hangingPunct="1"/>
              <a:t>13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31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A20BCC3-2A1E-CA45-AD39-A9B9721F5A21}" type="slidenum">
              <a:rPr lang="en-US" altLang="x-none">
                <a:solidFill>
                  <a:srgbClr val="000000"/>
                </a:solidFill>
              </a:rPr>
              <a:pPr eaLnBrk="1" hangingPunct="1"/>
              <a:t>14</a:t>
            </a:fld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907276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431CE21-B510-1D4A-B60E-D762D958D77A}" type="slidenum">
              <a:rPr lang="en-US" altLang="x-none">
                <a:solidFill>
                  <a:srgbClr val="000000"/>
                </a:solidFill>
              </a:rPr>
              <a:pPr eaLnBrk="1" hangingPunct="1"/>
              <a:t>15</a:t>
            </a:fld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980237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D459F63-1AB3-8F41-914A-CD2AAF256DA4}" type="slidenum">
              <a:rPr lang="en-US" altLang="x-none">
                <a:solidFill>
                  <a:srgbClr val="000000"/>
                </a:solidFill>
              </a:rPr>
              <a:pPr eaLnBrk="1" hangingPunct="1"/>
              <a:t>16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35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fld id="{3433D422-C89B-D54B-ABC1-AAD95834A03F}" type="datetimeFigureOut">
              <a:rPr lang="zh-TW" altLang="en-US"/>
              <a:pPr>
                <a:defRPr/>
              </a:pPr>
              <a:t>2018/11/6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fld id="{B31CD01F-8D9E-474A-AFD4-6A8BC9414CC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9396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fld id="{441CE4D6-AE67-C640-830C-DDCF255299B7}" type="datetimeFigureOut">
              <a:rPr lang="zh-TW" altLang="en-US"/>
              <a:pPr>
                <a:defRPr/>
              </a:pPr>
              <a:t>2018/11/6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fld id="{52063496-D192-3A43-9C8B-EFC99538A0A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3525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fld id="{ECB914DA-C015-4144-B796-FA492305CCFD}" type="datetimeFigureOut">
              <a:rPr lang="zh-TW" altLang="en-US"/>
              <a:pPr>
                <a:defRPr/>
              </a:pPr>
              <a:t>2018/11/6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fld id="{5BC0833A-D4E4-0448-8A03-3EA46DEA51F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597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C7C7C">
              <a:alpha val="45097"/>
            </a:srgbClr>
          </a:solidFill>
          <a:ln>
            <a:noFill/>
          </a:ln>
          <a:effectLst>
            <a:outerShdw blurRad="50800" dist="44450" dir="16200000" algn="ctr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endParaRPr lang="en-US" smtClean="0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T0" fmla="*/ 3038475 w 1914"/>
              <a:gd name="T1" fmla="*/ 14258 h 4329"/>
              <a:gd name="T2" fmla="*/ 3038475 w 1914"/>
              <a:gd name="T3" fmla="*/ 6858000 h 4329"/>
              <a:gd name="T4" fmla="*/ 323850 w 1914"/>
              <a:gd name="T5" fmla="*/ 6854832 h 4329"/>
              <a:gd name="T6" fmla="*/ 0 w 1914"/>
              <a:gd name="T7" fmla="*/ 0 h 4329"/>
              <a:gd name="T8" fmla="*/ 3038475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95959">
              <a:alpha val="39999"/>
            </a:srgbClr>
          </a:solidFill>
          <a:ln>
            <a:noFill/>
          </a:ln>
          <a:effectLst>
            <a:outerShdw blurRad="50800" dist="50800" dir="10800000" algn="ctr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endParaRPr lang="en-US" smtClean="0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>Copyright 2009, 2010  Alex Pentland</a:t>
            </a:r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EF5F21-FB11-4C41-AEA4-FF20BC1FB314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>Copyright 2009, 2010  Alex Pentland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8B4EA-D289-FE45-8FF6-6AD71EBC5518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C7C7C">
              <a:alpha val="45097"/>
            </a:srgbClr>
          </a:solidFill>
          <a:ln>
            <a:noFill/>
          </a:ln>
          <a:effectLst>
            <a:outerShdw blurRad="50800" dist="44450" dir="16200000" algn="ctr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endParaRPr lang="en-US" smtClean="0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T0" fmla="*/ 3038475 w 1914"/>
              <a:gd name="T1" fmla="*/ 14258 h 4329"/>
              <a:gd name="T2" fmla="*/ 3038475 w 1914"/>
              <a:gd name="T3" fmla="*/ 6858000 h 4329"/>
              <a:gd name="T4" fmla="*/ 323850 w 1914"/>
              <a:gd name="T5" fmla="*/ 6854832 h 4329"/>
              <a:gd name="T6" fmla="*/ 0 w 1914"/>
              <a:gd name="T7" fmla="*/ 0 h 4329"/>
              <a:gd name="T8" fmla="*/ 3038475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95959">
              <a:alpha val="39999"/>
            </a:srgbClr>
          </a:solidFill>
          <a:ln>
            <a:noFill/>
          </a:ln>
          <a:effectLst>
            <a:outerShdw blurRad="50800" dist="50800" dir="10800000" algn="ctr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endParaRPr lang="en-US" smtClean="0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>Copyright 2009, 2010  Alex Pentland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77FD78-F045-F04B-AF5F-A1B821BB158B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>Copyright 2009, 2010  Alex Pentland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F759A0-A36E-5640-B27A-7B78BB14CC50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>Copyright 2009, 2010  Alex Pentland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11187-97A6-5649-A089-BF2765979D18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>Copyright 2009, 2010  Alex Pentland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D2B67-E4F4-7845-B963-19C236BF1497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>Copyright 2009, 2010  Alex Pentland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A7CE2-CB0D-0F4C-928A-53746D716E58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>Copyright 2009, 2010  Alex Pentland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fld id="{169A658E-AFA2-7F40-AA54-DAF3F9BDB4DF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fld id="{AF993E36-36EB-6440-9152-2BF26541717E}" type="datetimeFigureOut">
              <a:rPr lang="zh-TW" altLang="en-US"/>
              <a:pPr>
                <a:defRPr/>
              </a:pPr>
              <a:t>2018/11/6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fld id="{52DD5056-08A8-5C44-9ED7-1CD5E8FD56C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7188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>Copyright 2009, 2010  Alex Pentland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29679-D4BF-624A-AC33-5CEF82DE07CB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>Copyright 2009, 2010  Alex Pentland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17188-BF9F-744D-9754-048FA31795F0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>Copyright 2009, 2010  Alex Pentland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79FCE-F652-B94F-8B5A-50A44301EBD4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 userDrawn="1"/>
        </p:nvSpPr>
        <p:spPr bwMode="auto">
          <a:xfrm>
            <a:off x="6705600" y="63976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fld id="{E6579B15-A1E1-7744-825F-F04D4AF838A8}" type="slidenum">
              <a:rPr lang="en-US" altLang="x-none" sz="1400" smtClean="0">
                <a:solidFill>
                  <a:srgbClr val="000000"/>
                </a:solidFill>
              </a:rPr>
              <a:pPr algn="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‹#›</a:t>
            </a:fld>
            <a:endParaRPr lang="en-US" altLang="x-none" sz="140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E9D5942C-CEA6-2748-B4BB-11F26E052652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E740A-5CA0-104B-AD25-E0FA2F634B19}" type="datetime1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11/6/18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356350"/>
            <a:ext cx="3429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Copyright </a:t>
            </a:r>
            <a:r>
              <a:rPr lang="en-US" err="1">
                <a:solidFill>
                  <a:prstClr val="white"/>
                </a:solidFill>
              </a:rPr>
              <a:t>alex</a:t>
            </a:r>
            <a:r>
              <a:rPr lang="en-US">
                <a:solidFill>
                  <a:prstClr val="white"/>
                </a:solidFill>
              </a:rPr>
              <a:t> </a:t>
            </a:r>
            <a:r>
              <a:rPr lang="en-US" err="1">
                <a:solidFill>
                  <a:prstClr val="white"/>
                </a:solidFill>
              </a:rPr>
              <a:t>pentland</a:t>
            </a:r>
            <a:r>
              <a:rPr lang="en-US">
                <a:solidFill>
                  <a:prstClr val="white"/>
                </a:solidFill>
              </a:rPr>
              <a:t> 2010, all rights reserved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F7F641-C2E3-DC43-A1E2-FFA1C17EBA11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229497" y="3463017"/>
            <a:ext cx="3468188" cy="27701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4287" y="304800"/>
            <a:ext cx="5229288" cy="3200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5785" y="1373505"/>
            <a:ext cx="8012429" cy="1003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07568" y="4445584"/>
            <a:ext cx="7928863" cy="879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462759" y="4707169"/>
            <a:ext cx="2574701" cy="886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fld id="{D6036D40-8F73-A84D-A42D-D1C51E8A5A9E}" type="datetimeFigureOut">
              <a:rPr lang="zh-TW" altLang="en-US"/>
              <a:pPr>
                <a:defRPr/>
              </a:pPr>
              <a:t>2018/11/6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fld id="{EE091803-8815-E24C-81D6-5A2C563FF04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844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fld id="{E2560A7F-701E-1941-8F81-009499C65693}" type="datetimeFigureOut">
              <a:rPr lang="zh-TW" altLang="en-US"/>
              <a:pPr>
                <a:defRPr/>
              </a:pPr>
              <a:t>2018/11/6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fld id="{969A5915-0756-0F4A-9172-AE8A2F64CA9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1219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fld id="{A37FDBD3-25AD-DF4A-A120-7A09CA64FA63}" type="datetimeFigureOut">
              <a:rPr lang="zh-TW" altLang="en-US"/>
              <a:pPr>
                <a:defRPr/>
              </a:pPr>
              <a:t>2018/11/6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fld id="{98AE56F1-2C43-A04E-BB78-2305884CAA9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8963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fld id="{AF12C439-402D-7D4C-A440-6326AE3C9B49}" type="datetimeFigureOut">
              <a:rPr lang="zh-TW" altLang="en-US"/>
              <a:pPr>
                <a:defRPr/>
              </a:pPr>
              <a:t>2018/11/6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fld id="{FD55147E-1F1B-B941-8660-C897487651E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943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fld id="{9B39ED50-6FDB-524F-8AAB-0FB7D4DA1BBC}" type="datetimeFigureOut">
              <a:rPr lang="zh-TW" altLang="en-US"/>
              <a:pPr>
                <a:defRPr/>
              </a:pPr>
              <a:t>2018/11/6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fld id="{B0698AD1-1878-7B4B-8C93-65C2F925258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421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fld id="{60EBD624-E955-8E40-8B87-D10C78142B11}" type="datetimeFigureOut">
              <a:rPr lang="zh-TW" altLang="en-US"/>
              <a:pPr>
                <a:defRPr/>
              </a:pPr>
              <a:t>2018/11/6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fld id="{17D5B45D-D69A-BF4C-BADB-56DB7CF11B5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4831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fld id="{0576F224-118A-6341-BD31-B5419CB791BD}" type="datetimeFigureOut">
              <a:rPr lang="zh-TW" altLang="en-US"/>
              <a:pPr>
                <a:defRPr/>
              </a:pPr>
              <a:t>2018/11/6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kumimoji="0"/>
            </a:lvl1pPr>
          </a:lstStyle>
          <a:p>
            <a:pPr>
              <a:defRPr/>
            </a:pPr>
            <a:fld id="{A02DA05F-27E1-1244-959B-3842CF4D494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0595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433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 kumimoji="1"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1672E38-AE50-6D47-8CEF-28DC1F4EE097}" type="datetimeFigureOut">
              <a:rPr lang="zh-TW" altLang="en-US"/>
              <a:pPr>
                <a:defRPr/>
              </a:pPr>
              <a:t>2018/11/6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914400" hangingPunct="1">
              <a:lnSpc>
                <a:spcPct val="100000"/>
              </a:lnSpc>
              <a:buClrTx/>
              <a:buSzTx/>
              <a:buFontTx/>
              <a:buNone/>
              <a:defRPr kumimoji="1"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 hangingPunct="1">
              <a:lnSpc>
                <a:spcPct val="100000"/>
              </a:lnSpc>
              <a:buClrTx/>
              <a:buSzTx/>
              <a:buFontTx/>
              <a:buNone/>
              <a:defRPr kumimoji="1"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D6F4D28-D503-4845-9C9B-C0CA4914C1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宋体" charset="0"/>
          <a:cs typeface="宋体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宋体" charset="0"/>
          <a:cs typeface="宋体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宋体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宋体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宋体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宋体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C7C7C">
              <a:alpha val="45097"/>
            </a:srgbClr>
          </a:solidFill>
          <a:ln>
            <a:noFill/>
          </a:ln>
          <a:effectLst>
            <a:outerShdw blurRad="50800" dist="44450" dir="16200000" algn="ctr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endParaRPr lang="en-US" smtClean="0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95959">
              <a:alpha val="39999"/>
            </a:srgbClr>
          </a:solidFill>
          <a:ln>
            <a:noFill/>
          </a:ln>
          <a:effectLst>
            <a:outerShdw blurRad="50800" dist="50800" dir="10800000" algn="ctr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endParaRPr lang="en-US" smtClean="0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>Copyright 2009, 2010  Alex Pentland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9B9A98"/>
                </a:solidFill>
              </a:defRPr>
            </a:lvl1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fld id="{3BD484CD-386E-AF4F-9C8D-3880D40505CC}" type="slidenum">
              <a:rPr lang="en-US" altLang="x-none" smtClean="0">
                <a:ea typeface="Arial" charset="0"/>
                <a:cs typeface="Arial" charset="0"/>
              </a:rPr>
              <a:pPr defTabSz="914400" hangingPunct="1">
                <a:lnSpc>
                  <a:spcPct val="100000"/>
                </a:lnSpc>
                <a:buClrTx/>
                <a:buSzTx/>
                <a:buFontTx/>
                <a:buNone/>
              </a:pPr>
              <a:t>‹#›</a:t>
            </a:fld>
            <a:endParaRPr lang="en-US" altLang="x-none" smtClean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9640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  <p:sldLayoutId id="2147484169" r:id="rId12"/>
    <p:sldLayoutId id="2147484170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5835" y="222326"/>
            <a:ext cx="8012328" cy="124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1488" y="1911807"/>
            <a:ext cx="7161022" cy="470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11/6/18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2652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8.jp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www.youtube.com/watch?v=StIs_gIzbhs" TargetMode="External"/><Relationship Id="rId3" Type="http://schemas.openxmlformats.org/officeDocument/2006/relationships/hyperlink" Target="https://www.youtube.com/watch?v=HMBl0ttu-Ow" TargetMode="Externa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3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32.e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49.png"/><Relationship Id="rId6" Type="http://schemas.openxmlformats.org/officeDocument/2006/relationships/image" Target="../media/image50.jpeg"/><Relationship Id="rId1" Type="http://schemas.microsoft.com/office/2007/relationships/media" Target="file:///C:\Documents%20and%20Settings\sandy\Desktop\My%20Documents\SenseWebMVEBig2.avi" TargetMode="External"/><Relationship Id="rId2" Type="http://schemas.openxmlformats.org/officeDocument/2006/relationships/video" Target="file:///C:\Documents%20and%20Settings\sandy\Desktop\My%20Documents\SenseWebMVEBig2.av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3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oleObject" Target="../embeddings/oleObject4.bin"/><Relationship Id="rId8" Type="http://schemas.openxmlformats.org/officeDocument/2006/relationships/image" Target="../media/image32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5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What is Social Physics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r>
              <a:rPr lang="en-US" altLang="zh-CN" dirty="0"/>
              <a:t>Social physics or </a:t>
            </a:r>
            <a:r>
              <a:rPr lang="en-US" altLang="zh-CN" dirty="0" err="1"/>
              <a:t>sociophysics</a:t>
            </a:r>
            <a:r>
              <a:rPr lang="en-US" altLang="zh-CN" dirty="0"/>
              <a:t> is a field of science which uses mathematical tools inspired by physics to understand the behavior of human crowds. In a modern commercial use, it can also refer to the analysis of social phenomena with big data</a:t>
            </a:r>
            <a:r>
              <a:rPr lang="en-US" altLang="zh-CN" dirty="0" smtClean="0"/>
              <a:t>.</a:t>
            </a:r>
          </a:p>
          <a:p>
            <a:r>
              <a:rPr lang="en-US" altLang="zh-CN" dirty="0" smtClean="0"/>
              <a:t>Social </a:t>
            </a:r>
            <a:r>
              <a:rPr lang="en-US" altLang="zh-CN" dirty="0"/>
              <a:t>physics is closely related to </a:t>
            </a:r>
            <a:r>
              <a:rPr lang="en-US" altLang="zh-CN" dirty="0" err="1"/>
              <a:t>econophysics</a:t>
            </a:r>
            <a:r>
              <a:rPr lang="en-US" altLang="zh-CN" dirty="0"/>
              <a:t> which uses physics methods to describe economics.</a:t>
            </a:r>
            <a:endParaRPr lang="en-US" altLang="zh-CN" dirty="0" smtClean="0"/>
          </a:p>
        </p:txBody>
      </p:sp>
      <p:sp>
        <p:nvSpPr>
          <p:cNvPr id="4" name="Rectangle 3"/>
          <p:cNvSpPr/>
          <p:nvPr/>
        </p:nvSpPr>
        <p:spPr>
          <a:xfrm>
            <a:off x="1691680" y="6308725"/>
            <a:ext cx="3108543" cy="2640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https://</a:t>
            </a:r>
            <a:r>
              <a:rPr lang="en-US" sz="1200" dirty="0" err="1">
                <a:solidFill>
                  <a:schemeClr val="tx1"/>
                </a:solidFill>
              </a:rPr>
              <a:t>en.wikipedia.org</a:t>
            </a:r>
            <a:r>
              <a:rPr lang="en-US" sz="1200" dirty="0">
                <a:solidFill>
                  <a:schemeClr val="tx1"/>
                </a:solidFill>
              </a:rPr>
              <a:t>/wiki/</a:t>
            </a:r>
            <a:r>
              <a:rPr lang="en-US" sz="1200" dirty="0" err="1">
                <a:solidFill>
                  <a:schemeClr val="tx1"/>
                </a:solidFill>
              </a:rPr>
              <a:t>Social_physics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61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35745" y="6430467"/>
            <a:ext cx="1250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40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6</a:t>
            </a:r>
            <a:endParaRPr sz="140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7531" y="897712"/>
            <a:ext cx="6692265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75" dirty="0">
                <a:solidFill>
                  <a:srgbClr val="1F487C"/>
                </a:solidFill>
              </a:rPr>
              <a:t>Influence </a:t>
            </a:r>
            <a:r>
              <a:rPr sz="4400" spc="-100" dirty="0">
                <a:solidFill>
                  <a:srgbClr val="1F487C"/>
                </a:solidFill>
              </a:rPr>
              <a:t>Model </a:t>
            </a:r>
            <a:r>
              <a:rPr sz="4400" spc="-10" dirty="0">
                <a:solidFill>
                  <a:srgbClr val="1F487C"/>
                </a:solidFill>
              </a:rPr>
              <a:t>&amp; </a:t>
            </a:r>
            <a:r>
              <a:rPr sz="4400" spc="-114" dirty="0">
                <a:solidFill>
                  <a:srgbClr val="1F487C"/>
                </a:solidFill>
              </a:rPr>
              <a:t>Idea</a:t>
            </a:r>
            <a:r>
              <a:rPr sz="4400" spc="-400" dirty="0">
                <a:solidFill>
                  <a:srgbClr val="1F487C"/>
                </a:solidFill>
              </a:rPr>
              <a:t> </a:t>
            </a:r>
            <a:r>
              <a:rPr sz="4400" spc="-235" dirty="0">
                <a:solidFill>
                  <a:srgbClr val="1F487C"/>
                </a:solidFill>
              </a:rPr>
              <a:t>Flow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231217" y="2104135"/>
            <a:ext cx="8647670" cy="9583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08951" y="3297301"/>
            <a:ext cx="544830" cy="809625"/>
          </a:xfrm>
          <a:custGeom>
            <a:avLst/>
            <a:gdLst/>
            <a:ahLst/>
            <a:cxnLst/>
            <a:rect l="l" t="t" r="r" b="b"/>
            <a:pathLst>
              <a:path w="544829" h="809625">
                <a:moveTo>
                  <a:pt x="544449" y="537337"/>
                </a:moveTo>
                <a:lnTo>
                  <a:pt x="0" y="537337"/>
                </a:lnTo>
                <a:lnTo>
                  <a:pt x="272160" y="809625"/>
                </a:lnTo>
                <a:lnTo>
                  <a:pt x="544449" y="537337"/>
                </a:lnTo>
                <a:close/>
              </a:path>
              <a:path w="544829" h="809625">
                <a:moveTo>
                  <a:pt x="408304" y="0"/>
                </a:moveTo>
                <a:lnTo>
                  <a:pt x="136017" y="0"/>
                </a:lnTo>
                <a:lnTo>
                  <a:pt x="136017" y="537337"/>
                </a:lnTo>
                <a:lnTo>
                  <a:pt x="408304" y="537337"/>
                </a:lnTo>
                <a:lnTo>
                  <a:pt x="408304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08951" y="3297301"/>
            <a:ext cx="544830" cy="809625"/>
          </a:xfrm>
          <a:custGeom>
            <a:avLst/>
            <a:gdLst/>
            <a:ahLst/>
            <a:cxnLst/>
            <a:rect l="l" t="t" r="r" b="b"/>
            <a:pathLst>
              <a:path w="544829" h="809625">
                <a:moveTo>
                  <a:pt x="0" y="537337"/>
                </a:moveTo>
                <a:lnTo>
                  <a:pt x="136017" y="537337"/>
                </a:lnTo>
                <a:lnTo>
                  <a:pt x="136017" y="0"/>
                </a:lnTo>
                <a:lnTo>
                  <a:pt x="408304" y="0"/>
                </a:lnTo>
                <a:lnTo>
                  <a:pt x="408304" y="537337"/>
                </a:lnTo>
                <a:lnTo>
                  <a:pt x="544449" y="537337"/>
                </a:lnTo>
                <a:lnTo>
                  <a:pt x="272160" y="809625"/>
                </a:lnTo>
                <a:lnTo>
                  <a:pt x="0" y="537337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6780276" y="4521200"/>
          <a:ext cx="2091689" cy="17043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7230"/>
                <a:gridCol w="697230"/>
                <a:gridCol w="697229"/>
              </a:tblGrid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12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800" spc="-187" baseline="-20833" dirty="0">
                          <a:latin typeface="Arial"/>
                          <a:cs typeface="Arial"/>
                        </a:rPr>
                        <a:t>1</a:t>
                      </a:r>
                      <a:endParaRPr sz="1800" baseline="-20833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12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800" spc="-187" baseline="-20833" dirty="0">
                          <a:latin typeface="Arial"/>
                          <a:cs typeface="Arial"/>
                        </a:rPr>
                        <a:t>2</a:t>
                      </a:r>
                      <a:endParaRPr sz="1800" baseline="-20833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32130"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1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725" spc="-165" baseline="-21739" dirty="0">
                          <a:latin typeface="Arial"/>
                          <a:cs typeface="Arial"/>
                        </a:rPr>
                        <a:t>1</a:t>
                      </a:r>
                      <a:endParaRPr sz="1725" baseline="-21739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80" dirty="0">
                          <a:latin typeface="Arial"/>
                          <a:cs typeface="Arial"/>
                        </a:rPr>
                        <a:t>0.8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80" dirty="0">
                          <a:latin typeface="Arial"/>
                          <a:cs typeface="Arial"/>
                        </a:rPr>
                        <a:t>0.2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32130"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1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725" spc="-165" baseline="-21739" dirty="0">
                          <a:latin typeface="Arial"/>
                          <a:cs typeface="Arial"/>
                        </a:rPr>
                        <a:t>2</a:t>
                      </a:r>
                      <a:endParaRPr sz="1725" baseline="-21739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80" dirty="0">
                          <a:latin typeface="Arial"/>
                          <a:cs typeface="Arial"/>
                        </a:rPr>
                        <a:t>0.2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80" dirty="0">
                          <a:latin typeface="Arial"/>
                          <a:cs typeface="Arial"/>
                        </a:rPr>
                        <a:t>0.8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2512948" y="3597528"/>
            <a:ext cx="0" cy="1485900"/>
          </a:xfrm>
          <a:custGeom>
            <a:avLst/>
            <a:gdLst/>
            <a:ahLst/>
            <a:cxnLst/>
            <a:rect l="l" t="t" r="r" b="b"/>
            <a:pathLst>
              <a:path h="1485900">
                <a:moveTo>
                  <a:pt x="0" y="1485519"/>
                </a:moveTo>
                <a:lnTo>
                  <a:pt x="0" y="0"/>
                </a:lnTo>
              </a:path>
            </a:pathLst>
          </a:custGeom>
          <a:ln w="31750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75280" y="4871084"/>
            <a:ext cx="2485390" cy="1295400"/>
          </a:xfrm>
          <a:custGeom>
            <a:avLst/>
            <a:gdLst/>
            <a:ahLst/>
            <a:cxnLst/>
            <a:rect l="l" t="t" r="r" b="b"/>
            <a:pathLst>
              <a:path w="2485390" h="1295400">
                <a:moveTo>
                  <a:pt x="0" y="0"/>
                </a:moveTo>
                <a:lnTo>
                  <a:pt x="2485390" y="1295171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98192" y="2836798"/>
            <a:ext cx="3099816" cy="2742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67200" y="5560440"/>
            <a:ext cx="1371600" cy="1212215"/>
          </a:xfrm>
          <a:custGeom>
            <a:avLst/>
            <a:gdLst/>
            <a:ahLst/>
            <a:cxnLst/>
            <a:rect l="l" t="t" r="r" b="b"/>
            <a:pathLst>
              <a:path w="1371600" h="1212215">
                <a:moveTo>
                  <a:pt x="685800" y="0"/>
                </a:moveTo>
                <a:lnTo>
                  <a:pt x="634622" y="1661"/>
                </a:lnTo>
                <a:lnTo>
                  <a:pt x="584465" y="6569"/>
                </a:lnTo>
                <a:lnTo>
                  <a:pt x="535461" y="14604"/>
                </a:lnTo>
                <a:lnTo>
                  <a:pt x="487743" y="25651"/>
                </a:lnTo>
                <a:lnTo>
                  <a:pt x="441444" y="39592"/>
                </a:lnTo>
                <a:lnTo>
                  <a:pt x="396697" y="56310"/>
                </a:lnTo>
                <a:lnTo>
                  <a:pt x="353634" y="75687"/>
                </a:lnTo>
                <a:lnTo>
                  <a:pt x="312387" y="97607"/>
                </a:lnTo>
                <a:lnTo>
                  <a:pt x="273090" y="121953"/>
                </a:lnTo>
                <a:lnTo>
                  <a:pt x="235875" y="148606"/>
                </a:lnTo>
                <a:lnTo>
                  <a:pt x="200875" y="177450"/>
                </a:lnTo>
                <a:lnTo>
                  <a:pt x="168223" y="208368"/>
                </a:lnTo>
                <a:lnTo>
                  <a:pt x="138050" y="241243"/>
                </a:lnTo>
                <a:lnTo>
                  <a:pt x="110491" y="275957"/>
                </a:lnTo>
                <a:lnTo>
                  <a:pt x="85677" y="312393"/>
                </a:lnTo>
                <a:lnTo>
                  <a:pt x="63741" y="350435"/>
                </a:lnTo>
                <a:lnTo>
                  <a:pt x="44817" y="389964"/>
                </a:lnTo>
                <a:lnTo>
                  <a:pt x="29036" y="430864"/>
                </a:lnTo>
                <a:lnTo>
                  <a:pt x="16531" y="473018"/>
                </a:lnTo>
                <a:lnTo>
                  <a:pt x="7435" y="516307"/>
                </a:lnTo>
                <a:lnTo>
                  <a:pt x="1880" y="560617"/>
                </a:lnTo>
                <a:lnTo>
                  <a:pt x="0" y="605815"/>
                </a:lnTo>
                <a:lnTo>
                  <a:pt x="1881" y="651038"/>
                </a:lnTo>
                <a:lnTo>
                  <a:pt x="7436" y="695347"/>
                </a:lnTo>
                <a:lnTo>
                  <a:pt x="16533" y="738635"/>
                </a:lnTo>
                <a:lnTo>
                  <a:pt x="29039" y="780787"/>
                </a:lnTo>
                <a:lnTo>
                  <a:pt x="44821" y="821685"/>
                </a:lnTo>
                <a:lnTo>
                  <a:pt x="63746" y="861213"/>
                </a:lnTo>
                <a:lnTo>
                  <a:pt x="85683" y="899251"/>
                </a:lnTo>
                <a:lnTo>
                  <a:pt x="110497" y="935685"/>
                </a:lnTo>
                <a:lnTo>
                  <a:pt x="138057" y="970396"/>
                </a:lnTo>
                <a:lnTo>
                  <a:pt x="168229" y="1003268"/>
                </a:lnTo>
                <a:lnTo>
                  <a:pt x="200882" y="1034183"/>
                </a:lnTo>
                <a:lnTo>
                  <a:pt x="235882" y="1063025"/>
                </a:lnTo>
                <a:lnTo>
                  <a:pt x="273096" y="1089675"/>
                </a:lnTo>
                <a:lnTo>
                  <a:pt x="312393" y="1114018"/>
                </a:lnTo>
                <a:lnTo>
                  <a:pt x="353639" y="1135935"/>
                </a:lnTo>
                <a:lnTo>
                  <a:pt x="396702" y="1155310"/>
                </a:lnTo>
                <a:lnTo>
                  <a:pt x="441449" y="1172025"/>
                </a:lnTo>
                <a:lnTo>
                  <a:pt x="487747" y="1185964"/>
                </a:lnTo>
                <a:lnTo>
                  <a:pt x="535464" y="1197010"/>
                </a:lnTo>
                <a:lnTo>
                  <a:pt x="584467" y="1205044"/>
                </a:lnTo>
                <a:lnTo>
                  <a:pt x="634623" y="1209951"/>
                </a:lnTo>
                <a:lnTo>
                  <a:pt x="685800" y="1211613"/>
                </a:lnTo>
                <a:lnTo>
                  <a:pt x="736976" y="1209951"/>
                </a:lnTo>
                <a:lnTo>
                  <a:pt x="787132" y="1205044"/>
                </a:lnTo>
                <a:lnTo>
                  <a:pt x="836135" y="1197010"/>
                </a:lnTo>
                <a:lnTo>
                  <a:pt x="883852" y="1185964"/>
                </a:lnTo>
                <a:lnTo>
                  <a:pt x="930150" y="1172025"/>
                </a:lnTo>
                <a:lnTo>
                  <a:pt x="974897" y="1155310"/>
                </a:lnTo>
                <a:lnTo>
                  <a:pt x="1017960" y="1135935"/>
                </a:lnTo>
                <a:lnTo>
                  <a:pt x="1059206" y="1114018"/>
                </a:lnTo>
                <a:lnTo>
                  <a:pt x="1098503" y="1089675"/>
                </a:lnTo>
                <a:lnTo>
                  <a:pt x="1135717" y="1063025"/>
                </a:lnTo>
                <a:lnTo>
                  <a:pt x="1170717" y="1034183"/>
                </a:lnTo>
                <a:lnTo>
                  <a:pt x="1203370" y="1003268"/>
                </a:lnTo>
                <a:lnTo>
                  <a:pt x="1233542" y="970396"/>
                </a:lnTo>
                <a:lnTo>
                  <a:pt x="1261102" y="935685"/>
                </a:lnTo>
                <a:lnTo>
                  <a:pt x="1285916" y="899251"/>
                </a:lnTo>
                <a:lnTo>
                  <a:pt x="1307853" y="861213"/>
                </a:lnTo>
                <a:lnTo>
                  <a:pt x="1326778" y="821685"/>
                </a:lnTo>
                <a:lnTo>
                  <a:pt x="1342560" y="780787"/>
                </a:lnTo>
                <a:lnTo>
                  <a:pt x="1355066" y="738635"/>
                </a:lnTo>
                <a:lnTo>
                  <a:pt x="1364163" y="695347"/>
                </a:lnTo>
                <a:lnTo>
                  <a:pt x="1369718" y="651038"/>
                </a:lnTo>
                <a:lnTo>
                  <a:pt x="1371599" y="605815"/>
                </a:lnTo>
                <a:lnTo>
                  <a:pt x="1369717" y="560604"/>
                </a:lnTo>
                <a:lnTo>
                  <a:pt x="1364160" y="516295"/>
                </a:lnTo>
                <a:lnTo>
                  <a:pt x="1355062" y="473006"/>
                </a:lnTo>
                <a:lnTo>
                  <a:pt x="1342555" y="430852"/>
                </a:lnTo>
                <a:lnTo>
                  <a:pt x="1326773" y="389953"/>
                </a:lnTo>
                <a:lnTo>
                  <a:pt x="1307847" y="350424"/>
                </a:lnTo>
                <a:lnTo>
                  <a:pt x="1285910" y="312384"/>
                </a:lnTo>
                <a:lnTo>
                  <a:pt x="1261095" y="275948"/>
                </a:lnTo>
                <a:lnTo>
                  <a:pt x="1233535" y="241235"/>
                </a:lnTo>
                <a:lnTo>
                  <a:pt x="1203362" y="208361"/>
                </a:lnTo>
                <a:lnTo>
                  <a:pt x="1170710" y="177444"/>
                </a:lnTo>
                <a:lnTo>
                  <a:pt x="1135710" y="148600"/>
                </a:lnTo>
                <a:lnTo>
                  <a:pt x="1098495" y="121948"/>
                </a:lnTo>
                <a:lnTo>
                  <a:pt x="1059199" y="97604"/>
                </a:lnTo>
                <a:lnTo>
                  <a:pt x="1017953" y="75684"/>
                </a:lnTo>
                <a:lnTo>
                  <a:pt x="974891" y="56308"/>
                </a:lnTo>
                <a:lnTo>
                  <a:pt x="930145" y="39591"/>
                </a:lnTo>
                <a:lnTo>
                  <a:pt x="883847" y="25650"/>
                </a:lnTo>
                <a:lnTo>
                  <a:pt x="836131" y="14604"/>
                </a:lnTo>
                <a:lnTo>
                  <a:pt x="787129" y="6568"/>
                </a:lnTo>
                <a:lnTo>
                  <a:pt x="736974" y="1661"/>
                </a:lnTo>
                <a:lnTo>
                  <a:pt x="685800" y="0"/>
                </a:lnTo>
                <a:close/>
              </a:path>
            </a:pathLst>
          </a:custGeom>
          <a:solidFill>
            <a:srgbClr val="F842E1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67200" y="5560440"/>
            <a:ext cx="1371600" cy="1212215"/>
          </a:xfrm>
          <a:custGeom>
            <a:avLst/>
            <a:gdLst/>
            <a:ahLst/>
            <a:cxnLst/>
            <a:rect l="l" t="t" r="r" b="b"/>
            <a:pathLst>
              <a:path w="1371600" h="1212215">
                <a:moveTo>
                  <a:pt x="0" y="605815"/>
                </a:moveTo>
                <a:lnTo>
                  <a:pt x="1881" y="560604"/>
                </a:lnTo>
                <a:lnTo>
                  <a:pt x="7436" y="516295"/>
                </a:lnTo>
                <a:lnTo>
                  <a:pt x="16533" y="473006"/>
                </a:lnTo>
                <a:lnTo>
                  <a:pt x="29039" y="430852"/>
                </a:lnTo>
                <a:lnTo>
                  <a:pt x="44821" y="389953"/>
                </a:lnTo>
                <a:lnTo>
                  <a:pt x="63746" y="350424"/>
                </a:lnTo>
                <a:lnTo>
                  <a:pt x="85683" y="312384"/>
                </a:lnTo>
                <a:lnTo>
                  <a:pt x="110497" y="275948"/>
                </a:lnTo>
                <a:lnTo>
                  <a:pt x="138057" y="241235"/>
                </a:lnTo>
                <a:lnTo>
                  <a:pt x="168229" y="208361"/>
                </a:lnTo>
                <a:lnTo>
                  <a:pt x="200882" y="177444"/>
                </a:lnTo>
                <a:lnTo>
                  <a:pt x="235882" y="148600"/>
                </a:lnTo>
                <a:lnTo>
                  <a:pt x="273096" y="121948"/>
                </a:lnTo>
                <a:lnTo>
                  <a:pt x="312393" y="97604"/>
                </a:lnTo>
                <a:lnTo>
                  <a:pt x="353639" y="75684"/>
                </a:lnTo>
                <a:lnTo>
                  <a:pt x="396702" y="56308"/>
                </a:lnTo>
                <a:lnTo>
                  <a:pt x="441449" y="39591"/>
                </a:lnTo>
                <a:lnTo>
                  <a:pt x="487747" y="25650"/>
                </a:lnTo>
                <a:lnTo>
                  <a:pt x="535464" y="14604"/>
                </a:lnTo>
                <a:lnTo>
                  <a:pt x="584467" y="6568"/>
                </a:lnTo>
                <a:lnTo>
                  <a:pt x="634623" y="1661"/>
                </a:lnTo>
                <a:lnTo>
                  <a:pt x="685800" y="0"/>
                </a:lnTo>
                <a:lnTo>
                  <a:pt x="736976" y="1661"/>
                </a:lnTo>
                <a:lnTo>
                  <a:pt x="787132" y="6569"/>
                </a:lnTo>
                <a:lnTo>
                  <a:pt x="836135" y="14604"/>
                </a:lnTo>
                <a:lnTo>
                  <a:pt x="883852" y="25651"/>
                </a:lnTo>
                <a:lnTo>
                  <a:pt x="930150" y="39592"/>
                </a:lnTo>
                <a:lnTo>
                  <a:pt x="974897" y="56310"/>
                </a:lnTo>
                <a:lnTo>
                  <a:pt x="1017960" y="75687"/>
                </a:lnTo>
                <a:lnTo>
                  <a:pt x="1059206" y="97607"/>
                </a:lnTo>
                <a:lnTo>
                  <a:pt x="1098503" y="121953"/>
                </a:lnTo>
                <a:lnTo>
                  <a:pt x="1135717" y="148606"/>
                </a:lnTo>
                <a:lnTo>
                  <a:pt x="1170717" y="177450"/>
                </a:lnTo>
                <a:lnTo>
                  <a:pt x="1203370" y="208368"/>
                </a:lnTo>
                <a:lnTo>
                  <a:pt x="1233542" y="241243"/>
                </a:lnTo>
                <a:lnTo>
                  <a:pt x="1261102" y="275957"/>
                </a:lnTo>
                <a:lnTo>
                  <a:pt x="1285916" y="312393"/>
                </a:lnTo>
                <a:lnTo>
                  <a:pt x="1307853" y="350435"/>
                </a:lnTo>
                <a:lnTo>
                  <a:pt x="1326778" y="389964"/>
                </a:lnTo>
                <a:lnTo>
                  <a:pt x="1342560" y="430864"/>
                </a:lnTo>
                <a:lnTo>
                  <a:pt x="1355066" y="473018"/>
                </a:lnTo>
                <a:lnTo>
                  <a:pt x="1364163" y="516307"/>
                </a:lnTo>
                <a:lnTo>
                  <a:pt x="1369718" y="560617"/>
                </a:lnTo>
                <a:lnTo>
                  <a:pt x="1371600" y="605828"/>
                </a:lnTo>
                <a:lnTo>
                  <a:pt x="1369718" y="651038"/>
                </a:lnTo>
                <a:lnTo>
                  <a:pt x="1364163" y="695347"/>
                </a:lnTo>
                <a:lnTo>
                  <a:pt x="1355066" y="738635"/>
                </a:lnTo>
                <a:lnTo>
                  <a:pt x="1342560" y="780787"/>
                </a:lnTo>
                <a:lnTo>
                  <a:pt x="1326778" y="821685"/>
                </a:lnTo>
                <a:lnTo>
                  <a:pt x="1307853" y="861213"/>
                </a:lnTo>
                <a:lnTo>
                  <a:pt x="1285916" y="899251"/>
                </a:lnTo>
                <a:lnTo>
                  <a:pt x="1261102" y="935685"/>
                </a:lnTo>
                <a:lnTo>
                  <a:pt x="1233542" y="970396"/>
                </a:lnTo>
                <a:lnTo>
                  <a:pt x="1203370" y="1003268"/>
                </a:lnTo>
                <a:lnTo>
                  <a:pt x="1170717" y="1034183"/>
                </a:lnTo>
                <a:lnTo>
                  <a:pt x="1135717" y="1063025"/>
                </a:lnTo>
                <a:lnTo>
                  <a:pt x="1098503" y="1089675"/>
                </a:lnTo>
                <a:lnTo>
                  <a:pt x="1059206" y="1114018"/>
                </a:lnTo>
                <a:lnTo>
                  <a:pt x="1017960" y="1135935"/>
                </a:lnTo>
                <a:lnTo>
                  <a:pt x="974897" y="1155310"/>
                </a:lnTo>
                <a:lnTo>
                  <a:pt x="930150" y="1172025"/>
                </a:lnTo>
                <a:lnTo>
                  <a:pt x="883852" y="1185964"/>
                </a:lnTo>
                <a:lnTo>
                  <a:pt x="836135" y="1197010"/>
                </a:lnTo>
                <a:lnTo>
                  <a:pt x="787132" y="1205044"/>
                </a:lnTo>
                <a:lnTo>
                  <a:pt x="736976" y="1209951"/>
                </a:lnTo>
                <a:lnTo>
                  <a:pt x="685800" y="1211613"/>
                </a:lnTo>
                <a:lnTo>
                  <a:pt x="634623" y="1209951"/>
                </a:lnTo>
                <a:lnTo>
                  <a:pt x="584467" y="1205044"/>
                </a:lnTo>
                <a:lnTo>
                  <a:pt x="535464" y="1197010"/>
                </a:lnTo>
                <a:lnTo>
                  <a:pt x="487747" y="1185964"/>
                </a:lnTo>
                <a:lnTo>
                  <a:pt x="441449" y="1172025"/>
                </a:lnTo>
                <a:lnTo>
                  <a:pt x="396702" y="1155310"/>
                </a:lnTo>
                <a:lnTo>
                  <a:pt x="353639" y="1135935"/>
                </a:lnTo>
                <a:lnTo>
                  <a:pt x="312393" y="1114018"/>
                </a:lnTo>
                <a:lnTo>
                  <a:pt x="273096" y="1089675"/>
                </a:lnTo>
                <a:lnTo>
                  <a:pt x="235882" y="1063025"/>
                </a:lnTo>
                <a:lnTo>
                  <a:pt x="200882" y="1034183"/>
                </a:lnTo>
                <a:lnTo>
                  <a:pt x="168229" y="1003268"/>
                </a:lnTo>
                <a:lnTo>
                  <a:pt x="138057" y="970396"/>
                </a:lnTo>
                <a:lnTo>
                  <a:pt x="110497" y="935685"/>
                </a:lnTo>
                <a:lnTo>
                  <a:pt x="85683" y="899251"/>
                </a:lnTo>
                <a:lnTo>
                  <a:pt x="63746" y="861213"/>
                </a:lnTo>
                <a:lnTo>
                  <a:pt x="44821" y="821685"/>
                </a:lnTo>
                <a:lnTo>
                  <a:pt x="29039" y="780787"/>
                </a:lnTo>
                <a:lnTo>
                  <a:pt x="16533" y="738635"/>
                </a:lnTo>
                <a:lnTo>
                  <a:pt x="7436" y="695347"/>
                </a:lnTo>
                <a:lnTo>
                  <a:pt x="1881" y="651038"/>
                </a:lnTo>
                <a:lnTo>
                  <a:pt x="0" y="605828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63490" y="5871514"/>
            <a:ext cx="198120" cy="243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63490" y="5871514"/>
            <a:ext cx="198120" cy="243204"/>
          </a:xfrm>
          <a:custGeom>
            <a:avLst/>
            <a:gdLst/>
            <a:ahLst/>
            <a:cxnLst/>
            <a:rect l="l" t="t" r="r" b="b"/>
            <a:pathLst>
              <a:path w="198120" h="243204">
                <a:moveTo>
                  <a:pt x="0" y="121526"/>
                </a:moveTo>
                <a:lnTo>
                  <a:pt x="7780" y="74221"/>
                </a:lnTo>
                <a:lnTo>
                  <a:pt x="29003" y="35593"/>
                </a:lnTo>
                <a:lnTo>
                  <a:pt x="60489" y="9549"/>
                </a:lnTo>
                <a:lnTo>
                  <a:pt x="99060" y="0"/>
                </a:lnTo>
                <a:lnTo>
                  <a:pt x="137630" y="9549"/>
                </a:lnTo>
                <a:lnTo>
                  <a:pt x="169116" y="35593"/>
                </a:lnTo>
                <a:lnTo>
                  <a:pt x="190339" y="74221"/>
                </a:lnTo>
                <a:lnTo>
                  <a:pt x="198120" y="121526"/>
                </a:lnTo>
                <a:lnTo>
                  <a:pt x="190339" y="168830"/>
                </a:lnTo>
                <a:lnTo>
                  <a:pt x="169116" y="207459"/>
                </a:lnTo>
                <a:lnTo>
                  <a:pt x="137630" y="233502"/>
                </a:lnTo>
                <a:lnTo>
                  <a:pt x="99060" y="243052"/>
                </a:lnTo>
                <a:lnTo>
                  <a:pt x="60489" y="233502"/>
                </a:lnTo>
                <a:lnTo>
                  <a:pt x="29003" y="207459"/>
                </a:lnTo>
                <a:lnTo>
                  <a:pt x="7780" y="168830"/>
                </a:lnTo>
                <a:lnTo>
                  <a:pt x="0" y="121526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662551" y="6220574"/>
            <a:ext cx="198120" cy="243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662551" y="6220574"/>
            <a:ext cx="198120" cy="243204"/>
          </a:xfrm>
          <a:custGeom>
            <a:avLst/>
            <a:gdLst/>
            <a:ahLst/>
            <a:cxnLst/>
            <a:rect l="l" t="t" r="r" b="b"/>
            <a:pathLst>
              <a:path w="198120" h="243204">
                <a:moveTo>
                  <a:pt x="0" y="121526"/>
                </a:moveTo>
                <a:lnTo>
                  <a:pt x="7780" y="74221"/>
                </a:lnTo>
                <a:lnTo>
                  <a:pt x="29003" y="35593"/>
                </a:lnTo>
                <a:lnTo>
                  <a:pt x="60489" y="9549"/>
                </a:lnTo>
                <a:lnTo>
                  <a:pt x="99060" y="0"/>
                </a:lnTo>
                <a:lnTo>
                  <a:pt x="137630" y="9549"/>
                </a:lnTo>
                <a:lnTo>
                  <a:pt x="169116" y="35593"/>
                </a:lnTo>
                <a:lnTo>
                  <a:pt x="190339" y="74221"/>
                </a:lnTo>
                <a:lnTo>
                  <a:pt x="198120" y="121526"/>
                </a:lnTo>
                <a:lnTo>
                  <a:pt x="190339" y="168830"/>
                </a:lnTo>
                <a:lnTo>
                  <a:pt x="169116" y="207459"/>
                </a:lnTo>
                <a:lnTo>
                  <a:pt x="137630" y="233502"/>
                </a:lnTo>
                <a:lnTo>
                  <a:pt x="99060" y="243052"/>
                </a:lnTo>
                <a:lnTo>
                  <a:pt x="60489" y="233502"/>
                </a:lnTo>
                <a:lnTo>
                  <a:pt x="29003" y="207459"/>
                </a:lnTo>
                <a:lnTo>
                  <a:pt x="7780" y="168830"/>
                </a:lnTo>
                <a:lnTo>
                  <a:pt x="0" y="121526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088635" y="6190615"/>
            <a:ext cx="198119" cy="243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88635" y="6190615"/>
            <a:ext cx="198120" cy="243204"/>
          </a:xfrm>
          <a:custGeom>
            <a:avLst/>
            <a:gdLst/>
            <a:ahLst/>
            <a:cxnLst/>
            <a:rect l="l" t="t" r="r" b="b"/>
            <a:pathLst>
              <a:path w="198120" h="243204">
                <a:moveTo>
                  <a:pt x="0" y="121526"/>
                </a:moveTo>
                <a:lnTo>
                  <a:pt x="7798" y="74227"/>
                </a:lnTo>
                <a:lnTo>
                  <a:pt x="29051" y="35598"/>
                </a:lnTo>
                <a:lnTo>
                  <a:pt x="60543" y="9551"/>
                </a:lnTo>
                <a:lnTo>
                  <a:pt x="99060" y="0"/>
                </a:lnTo>
                <a:lnTo>
                  <a:pt x="137630" y="9551"/>
                </a:lnTo>
                <a:lnTo>
                  <a:pt x="169116" y="35598"/>
                </a:lnTo>
                <a:lnTo>
                  <a:pt x="190339" y="74227"/>
                </a:lnTo>
                <a:lnTo>
                  <a:pt x="198119" y="121526"/>
                </a:lnTo>
                <a:lnTo>
                  <a:pt x="190339" y="168830"/>
                </a:lnTo>
                <a:lnTo>
                  <a:pt x="169116" y="207459"/>
                </a:lnTo>
                <a:lnTo>
                  <a:pt x="137630" y="233502"/>
                </a:lnTo>
                <a:lnTo>
                  <a:pt x="99060" y="243052"/>
                </a:lnTo>
                <a:lnTo>
                  <a:pt x="60543" y="233502"/>
                </a:lnTo>
                <a:lnTo>
                  <a:pt x="29051" y="207459"/>
                </a:lnTo>
                <a:lnTo>
                  <a:pt x="7798" y="168830"/>
                </a:lnTo>
                <a:lnTo>
                  <a:pt x="0" y="121526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20690" y="5748197"/>
            <a:ext cx="198120" cy="243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020690" y="5748197"/>
            <a:ext cx="198120" cy="243204"/>
          </a:xfrm>
          <a:custGeom>
            <a:avLst/>
            <a:gdLst/>
            <a:ahLst/>
            <a:cxnLst/>
            <a:rect l="l" t="t" r="r" b="b"/>
            <a:pathLst>
              <a:path w="198120" h="243204">
                <a:moveTo>
                  <a:pt x="0" y="121526"/>
                </a:moveTo>
                <a:lnTo>
                  <a:pt x="7780" y="74221"/>
                </a:lnTo>
                <a:lnTo>
                  <a:pt x="29003" y="35593"/>
                </a:lnTo>
                <a:lnTo>
                  <a:pt x="60489" y="9549"/>
                </a:lnTo>
                <a:lnTo>
                  <a:pt x="99060" y="0"/>
                </a:lnTo>
                <a:lnTo>
                  <a:pt x="137630" y="9549"/>
                </a:lnTo>
                <a:lnTo>
                  <a:pt x="169116" y="35593"/>
                </a:lnTo>
                <a:lnTo>
                  <a:pt x="190339" y="74221"/>
                </a:lnTo>
                <a:lnTo>
                  <a:pt x="198120" y="121526"/>
                </a:lnTo>
                <a:lnTo>
                  <a:pt x="190339" y="168830"/>
                </a:lnTo>
                <a:lnTo>
                  <a:pt x="169116" y="207459"/>
                </a:lnTo>
                <a:lnTo>
                  <a:pt x="137630" y="233502"/>
                </a:lnTo>
                <a:lnTo>
                  <a:pt x="99060" y="243052"/>
                </a:lnTo>
                <a:lnTo>
                  <a:pt x="60489" y="233502"/>
                </a:lnTo>
                <a:lnTo>
                  <a:pt x="29003" y="207459"/>
                </a:lnTo>
                <a:lnTo>
                  <a:pt x="7780" y="168830"/>
                </a:lnTo>
                <a:lnTo>
                  <a:pt x="0" y="121526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115559" y="5886742"/>
            <a:ext cx="67945" cy="442595"/>
          </a:xfrm>
          <a:custGeom>
            <a:avLst/>
            <a:gdLst/>
            <a:ahLst/>
            <a:cxnLst/>
            <a:rect l="l" t="t" r="r" b="b"/>
            <a:pathLst>
              <a:path w="67945" h="442595">
                <a:moveTo>
                  <a:pt x="0" y="0"/>
                </a:moveTo>
                <a:lnTo>
                  <a:pt x="67944" y="442417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663566" y="5964046"/>
            <a:ext cx="68580" cy="442595"/>
          </a:xfrm>
          <a:custGeom>
            <a:avLst/>
            <a:gdLst/>
            <a:ahLst/>
            <a:cxnLst/>
            <a:rect l="l" t="t" r="r" b="b"/>
            <a:pathLst>
              <a:path w="68579" h="442595">
                <a:moveTo>
                  <a:pt x="0" y="0"/>
                </a:moveTo>
                <a:lnTo>
                  <a:pt x="68072" y="442417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662551" y="5989053"/>
            <a:ext cx="595630" cy="339090"/>
          </a:xfrm>
          <a:custGeom>
            <a:avLst/>
            <a:gdLst/>
            <a:ahLst/>
            <a:cxnLst/>
            <a:rect l="l" t="t" r="r" b="b"/>
            <a:pathLst>
              <a:path w="595629" h="339089">
                <a:moveTo>
                  <a:pt x="0" y="0"/>
                </a:moveTo>
                <a:lnTo>
                  <a:pt x="595249" y="338518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831715" y="5869724"/>
            <a:ext cx="387350" cy="386715"/>
          </a:xfrm>
          <a:custGeom>
            <a:avLst/>
            <a:gdLst/>
            <a:ahLst/>
            <a:cxnLst/>
            <a:rect l="l" t="t" r="r" b="b"/>
            <a:pathLst>
              <a:path w="387350" h="386714">
                <a:moveTo>
                  <a:pt x="387096" y="0"/>
                </a:moveTo>
                <a:lnTo>
                  <a:pt x="0" y="386448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88338" y="4484065"/>
            <a:ext cx="4070985" cy="140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38325" defTabSz="914400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4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Internal </a:t>
            </a:r>
            <a:r>
              <a:rPr spc="-9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State</a:t>
            </a:r>
            <a:r>
              <a:rPr spc="-204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pc="-12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s</a:t>
            </a:r>
            <a:r>
              <a:rPr spc="-179" baseline="-20833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2</a:t>
            </a:r>
            <a:endParaRPr baseline="-20833">
              <a:solidFill>
                <a:prstClr val="black"/>
              </a:solidFill>
              <a:latin typeface="Arial"/>
              <a:ea typeface=""/>
              <a:cs typeface="Arial"/>
            </a:endParaRPr>
          </a:p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2100">
              <a:solidFill>
                <a:prstClr val="black"/>
              </a:solidFill>
              <a:latin typeface="Times New Roman"/>
              <a:ea typeface=""/>
              <a:cs typeface="Times New Roman"/>
            </a:endParaRPr>
          </a:p>
          <a:p>
            <a:pPr marL="2590165" defTabSz="914400" fontAlgn="auto" hangingPunct="1">
              <a:lnSpc>
                <a:spcPct val="100000"/>
              </a:lnSpc>
              <a:spcBef>
                <a:spcPts val="146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4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Internal </a:t>
            </a:r>
            <a:r>
              <a:rPr spc="-9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State</a:t>
            </a:r>
            <a:r>
              <a:rPr spc="-27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pc="-12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s</a:t>
            </a:r>
            <a:r>
              <a:rPr spc="-179" baseline="-20833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2</a:t>
            </a:r>
            <a:endParaRPr baseline="-20833">
              <a:solidFill>
                <a:prstClr val="black"/>
              </a:solidFill>
              <a:latin typeface="Arial"/>
              <a:ea typeface=""/>
              <a:cs typeface="Arial"/>
            </a:endParaRPr>
          </a:p>
          <a:p>
            <a:pPr marL="12700" defTabSz="914400" fontAlgn="auto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4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Internal </a:t>
            </a:r>
            <a:r>
              <a:rPr spc="-10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State</a:t>
            </a:r>
            <a:r>
              <a:rPr spc="-19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pc="-1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s</a:t>
            </a:r>
            <a:r>
              <a:rPr sz="1725" spc="-165" baseline="-21739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1</a:t>
            </a:r>
            <a:endParaRPr sz="1725" baseline="-21739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15795" y="3036773"/>
            <a:ext cx="1155700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8735" algn="ctr" defTabSz="914400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8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Private</a:t>
            </a:r>
            <a:endParaRPr>
              <a:solidFill>
                <a:prstClr val="black"/>
              </a:solidFill>
              <a:latin typeface="Arial"/>
              <a:ea typeface=""/>
              <a:cs typeface="Arial"/>
            </a:endParaRPr>
          </a:p>
          <a:p>
            <a:pPr algn="ctr" defTabSz="914400" fontAlgn="auto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8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Observation</a:t>
            </a:r>
            <a:endParaRPr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8952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35745" y="6430467"/>
            <a:ext cx="1250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40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7</a:t>
            </a:r>
            <a:endParaRPr sz="140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82359" y="2910208"/>
            <a:ext cx="1133956" cy="1877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48839" y="2234819"/>
            <a:ext cx="531495" cy="365760"/>
          </a:xfrm>
          <a:custGeom>
            <a:avLst/>
            <a:gdLst/>
            <a:ahLst/>
            <a:cxnLst/>
            <a:rect l="l" t="t" r="r" b="b"/>
            <a:pathLst>
              <a:path w="531494" h="365760">
                <a:moveTo>
                  <a:pt x="457073" y="0"/>
                </a:moveTo>
                <a:lnTo>
                  <a:pt x="471424" y="22732"/>
                </a:lnTo>
                <a:lnTo>
                  <a:pt x="0" y="319913"/>
                </a:lnTo>
                <a:lnTo>
                  <a:pt x="28829" y="365505"/>
                </a:lnTo>
                <a:lnTo>
                  <a:pt x="500253" y="68452"/>
                </a:lnTo>
                <a:lnTo>
                  <a:pt x="519792" y="68452"/>
                </a:lnTo>
                <a:lnTo>
                  <a:pt x="531494" y="16890"/>
                </a:lnTo>
                <a:lnTo>
                  <a:pt x="457073" y="0"/>
                </a:lnTo>
                <a:close/>
              </a:path>
              <a:path w="531494" h="365760">
                <a:moveTo>
                  <a:pt x="519792" y="68452"/>
                </a:moveTo>
                <a:lnTo>
                  <a:pt x="500253" y="68452"/>
                </a:lnTo>
                <a:lnTo>
                  <a:pt x="514604" y="91312"/>
                </a:lnTo>
                <a:lnTo>
                  <a:pt x="519792" y="684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71750" y="3190875"/>
            <a:ext cx="527050" cy="100330"/>
          </a:xfrm>
          <a:custGeom>
            <a:avLst/>
            <a:gdLst/>
            <a:ahLst/>
            <a:cxnLst/>
            <a:rect l="l" t="t" r="r" b="b"/>
            <a:pathLst>
              <a:path w="527050" h="100329">
                <a:moveTo>
                  <a:pt x="477012" y="0"/>
                </a:moveTo>
                <a:lnTo>
                  <a:pt x="477012" y="25019"/>
                </a:lnTo>
                <a:lnTo>
                  <a:pt x="0" y="25019"/>
                </a:lnTo>
                <a:lnTo>
                  <a:pt x="0" y="75057"/>
                </a:lnTo>
                <a:lnTo>
                  <a:pt x="477012" y="75057"/>
                </a:lnTo>
                <a:lnTo>
                  <a:pt x="477012" y="100075"/>
                </a:lnTo>
                <a:lnTo>
                  <a:pt x="527050" y="50037"/>
                </a:lnTo>
                <a:lnTo>
                  <a:pt x="4770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92375" y="3990975"/>
            <a:ext cx="549275" cy="220979"/>
          </a:xfrm>
          <a:custGeom>
            <a:avLst/>
            <a:gdLst/>
            <a:ahLst/>
            <a:cxnLst/>
            <a:rect l="l" t="t" r="r" b="b"/>
            <a:pathLst>
              <a:path w="549275" h="220979">
                <a:moveTo>
                  <a:pt x="13335" y="0"/>
                </a:moveTo>
                <a:lnTo>
                  <a:pt x="0" y="42418"/>
                </a:lnTo>
                <a:lnTo>
                  <a:pt x="499872" y="199389"/>
                </a:lnTo>
                <a:lnTo>
                  <a:pt x="493141" y="220599"/>
                </a:lnTo>
                <a:lnTo>
                  <a:pt x="548894" y="191516"/>
                </a:lnTo>
                <a:lnTo>
                  <a:pt x="530833" y="156972"/>
                </a:lnTo>
                <a:lnTo>
                  <a:pt x="513206" y="156972"/>
                </a:lnTo>
                <a:lnTo>
                  <a:pt x="13335" y="0"/>
                </a:lnTo>
                <a:close/>
              </a:path>
              <a:path w="549275" h="220979">
                <a:moveTo>
                  <a:pt x="519811" y="135889"/>
                </a:moveTo>
                <a:lnTo>
                  <a:pt x="513206" y="156972"/>
                </a:lnTo>
                <a:lnTo>
                  <a:pt x="530833" y="156972"/>
                </a:lnTo>
                <a:lnTo>
                  <a:pt x="519811" y="1358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45563" y="4786376"/>
            <a:ext cx="727075" cy="449580"/>
          </a:xfrm>
          <a:custGeom>
            <a:avLst/>
            <a:gdLst/>
            <a:ahLst/>
            <a:cxnLst/>
            <a:rect l="l" t="t" r="r" b="b"/>
            <a:pathLst>
              <a:path w="727075" h="449579">
                <a:moveTo>
                  <a:pt x="26416" y="0"/>
                </a:moveTo>
                <a:lnTo>
                  <a:pt x="0" y="46228"/>
                </a:lnTo>
                <a:lnTo>
                  <a:pt x="667131" y="425957"/>
                </a:lnTo>
                <a:lnTo>
                  <a:pt x="653923" y="449072"/>
                </a:lnTo>
                <a:lnTo>
                  <a:pt x="726567" y="429132"/>
                </a:lnTo>
                <a:lnTo>
                  <a:pt x="712983" y="379730"/>
                </a:lnTo>
                <a:lnTo>
                  <a:pt x="693419" y="379730"/>
                </a:lnTo>
                <a:lnTo>
                  <a:pt x="26416" y="0"/>
                </a:lnTo>
                <a:close/>
              </a:path>
              <a:path w="727075" h="449579">
                <a:moveTo>
                  <a:pt x="706628" y="356616"/>
                </a:moveTo>
                <a:lnTo>
                  <a:pt x="693419" y="379730"/>
                </a:lnTo>
                <a:lnTo>
                  <a:pt x="712983" y="379730"/>
                </a:lnTo>
                <a:lnTo>
                  <a:pt x="706628" y="3566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03600" y="1577975"/>
            <a:ext cx="1549400" cy="688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54375" y="2806700"/>
            <a:ext cx="1532001" cy="704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09925" y="3940175"/>
            <a:ext cx="1473200" cy="571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09925" y="5176837"/>
            <a:ext cx="1397000" cy="54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51155" y="4475507"/>
            <a:ext cx="390394" cy="3123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879902" y="2516118"/>
            <a:ext cx="565855" cy="3826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958882" y="3146170"/>
            <a:ext cx="371631" cy="3257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4492" y="5097602"/>
            <a:ext cx="1795780" cy="9994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defTabSz="914400" fontAlgn="auto" hangingPunct="1">
              <a:lnSpc>
                <a:spcPct val="103299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550" spc="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Using sensors </a:t>
            </a:r>
            <a:r>
              <a:rPr sz="1550" spc="1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in  </a:t>
            </a:r>
            <a:r>
              <a:rPr sz="1550" spc="2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smart </a:t>
            </a:r>
            <a:r>
              <a:rPr sz="1550" spc="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phones to  </a:t>
            </a:r>
            <a:r>
              <a:rPr sz="1550" spc="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obtain </a:t>
            </a:r>
            <a:r>
              <a:rPr sz="1550" spc="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different type  </a:t>
            </a:r>
            <a:r>
              <a:rPr sz="155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of </a:t>
            </a:r>
            <a:r>
              <a:rPr sz="1550" spc="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social</a:t>
            </a:r>
            <a:r>
              <a:rPr sz="1550" spc="4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1550" spc="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networks.</a:t>
            </a:r>
            <a:endParaRPr sz="155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45866" y="3588461"/>
            <a:ext cx="1167765" cy="2673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550" spc="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Call</a:t>
            </a:r>
            <a:r>
              <a:rPr sz="1550" spc="-5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1550" spc="1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Network</a:t>
            </a:r>
            <a:endParaRPr sz="155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85769" y="2313178"/>
            <a:ext cx="1651635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550" spc="1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Proximity</a:t>
            </a:r>
            <a:r>
              <a:rPr sz="1550" spc="-4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1550" spc="1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Network</a:t>
            </a:r>
            <a:endParaRPr sz="155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74238" y="4527244"/>
            <a:ext cx="1761489" cy="2673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550" spc="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Friendship</a:t>
            </a:r>
            <a:r>
              <a:rPr sz="1550" spc="-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1550" spc="1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Network</a:t>
            </a:r>
            <a:endParaRPr sz="155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79191" y="5883960"/>
            <a:ext cx="1844675" cy="2673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550" spc="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Co-location</a:t>
            </a:r>
            <a:r>
              <a:rPr sz="1550" spc="3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1550" spc="1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Network</a:t>
            </a:r>
            <a:endParaRPr sz="155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849501" y="3665473"/>
            <a:ext cx="481012" cy="4794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06541" y="4741621"/>
            <a:ext cx="3356610" cy="99949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defTabSz="914400" fontAlgn="auto" hangingPunct="1">
              <a:lnSpc>
                <a:spcPct val="1014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2100" spc="2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45% accuracy </a:t>
            </a:r>
            <a:r>
              <a:rPr sz="2100" spc="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predicting  </a:t>
            </a:r>
            <a:r>
              <a:rPr sz="2100" spc="1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app downloads. </a:t>
            </a:r>
            <a:r>
              <a:rPr sz="2100" spc="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Gompertz  function </a:t>
            </a:r>
            <a:r>
              <a:rPr sz="2100" spc="1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describes</a:t>
            </a:r>
            <a:r>
              <a:rPr sz="2100" spc="-16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2100" spc="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influence</a:t>
            </a:r>
            <a:endParaRPr sz="210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308725" y="2623311"/>
            <a:ext cx="1039812" cy="2023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489575" y="1362710"/>
            <a:ext cx="549275" cy="16319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627873" y="1483486"/>
            <a:ext cx="561975" cy="14715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066154" y="2980435"/>
            <a:ext cx="314325" cy="302895"/>
          </a:xfrm>
          <a:custGeom>
            <a:avLst/>
            <a:gdLst/>
            <a:ahLst/>
            <a:cxnLst/>
            <a:rect l="l" t="t" r="r" b="b"/>
            <a:pathLst>
              <a:path w="314325" h="302895">
                <a:moveTo>
                  <a:pt x="72390" y="0"/>
                </a:moveTo>
                <a:lnTo>
                  <a:pt x="0" y="77850"/>
                </a:lnTo>
                <a:lnTo>
                  <a:pt x="199898" y="263905"/>
                </a:lnTo>
                <a:lnTo>
                  <a:pt x="163703" y="302894"/>
                </a:lnTo>
                <a:lnTo>
                  <a:pt x="313944" y="297434"/>
                </a:lnTo>
                <a:lnTo>
                  <a:pt x="309989" y="186054"/>
                </a:lnTo>
                <a:lnTo>
                  <a:pt x="272415" y="186054"/>
                </a:lnTo>
                <a:lnTo>
                  <a:pt x="72390" y="0"/>
                </a:lnTo>
                <a:close/>
              </a:path>
              <a:path w="314325" h="302895">
                <a:moveTo>
                  <a:pt x="308610" y="147192"/>
                </a:moveTo>
                <a:lnTo>
                  <a:pt x="272415" y="186054"/>
                </a:lnTo>
                <a:lnTo>
                  <a:pt x="309989" y="186054"/>
                </a:lnTo>
                <a:lnTo>
                  <a:pt x="308610" y="14719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066154" y="2980435"/>
            <a:ext cx="314325" cy="302895"/>
          </a:xfrm>
          <a:custGeom>
            <a:avLst/>
            <a:gdLst/>
            <a:ahLst/>
            <a:cxnLst/>
            <a:rect l="l" t="t" r="r" b="b"/>
            <a:pathLst>
              <a:path w="314325" h="302895">
                <a:moveTo>
                  <a:pt x="72390" y="0"/>
                </a:moveTo>
                <a:lnTo>
                  <a:pt x="272415" y="186054"/>
                </a:lnTo>
                <a:lnTo>
                  <a:pt x="308610" y="147192"/>
                </a:lnTo>
                <a:lnTo>
                  <a:pt x="313944" y="297434"/>
                </a:lnTo>
                <a:lnTo>
                  <a:pt x="163703" y="302894"/>
                </a:lnTo>
                <a:lnTo>
                  <a:pt x="199898" y="263905"/>
                </a:lnTo>
                <a:lnTo>
                  <a:pt x="0" y="77850"/>
                </a:lnTo>
                <a:lnTo>
                  <a:pt x="7239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903846" y="2145824"/>
            <a:ext cx="240665" cy="434975"/>
          </a:xfrm>
          <a:custGeom>
            <a:avLst/>
            <a:gdLst/>
            <a:ahLst/>
            <a:cxnLst/>
            <a:rect l="l" t="t" r="r" b="b"/>
            <a:pathLst>
              <a:path w="240665" h="434975">
                <a:moveTo>
                  <a:pt x="240410" y="326103"/>
                </a:moveTo>
                <a:lnTo>
                  <a:pt x="23368" y="326103"/>
                </a:lnTo>
                <a:lnTo>
                  <a:pt x="136144" y="434561"/>
                </a:lnTo>
                <a:lnTo>
                  <a:pt x="240410" y="326103"/>
                </a:lnTo>
                <a:close/>
              </a:path>
              <a:path w="240665" h="434975">
                <a:moveTo>
                  <a:pt x="46972" y="0"/>
                </a:moveTo>
                <a:lnTo>
                  <a:pt x="23321" y="10792"/>
                </a:lnTo>
                <a:lnTo>
                  <a:pt x="0" y="35527"/>
                </a:lnTo>
                <a:lnTo>
                  <a:pt x="18430" y="66594"/>
                </a:lnTo>
                <a:lnTo>
                  <a:pt x="34962" y="105753"/>
                </a:lnTo>
                <a:lnTo>
                  <a:pt x="49371" y="152144"/>
                </a:lnTo>
                <a:lnTo>
                  <a:pt x="61430" y="204907"/>
                </a:lnTo>
                <a:lnTo>
                  <a:pt x="70914" y="263180"/>
                </a:lnTo>
                <a:lnTo>
                  <a:pt x="77597" y="326103"/>
                </a:lnTo>
                <a:lnTo>
                  <a:pt x="186181" y="326103"/>
                </a:lnTo>
                <a:lnTo>
                  <a:pt x="181217" y="277061"/>
                </a:lnTo>
                <a:lnTo>
                  <a:pt x="167428" y="192281"/>
                </a:lnTo>
                <a:lnTo>
                  <a:pt x="152440" y="132828"/>
                </a:lnTo>
                <a:lnTo>
                  <a:pt x="134742" y="83486"/>
                </a:lnTo>
                <a:lnTo>
                  <a:pt x="114839" y="44893"/>
                </a:lnTo>
                <a:lnTo>
                  <a:pt x="70447" y="2511"/>
                </a:lnTo>
                <a:lnTo>
                  <a:pt x="46972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713473" y="2145410"/>
            <a:ext cx="245110" cy="434975"/>
          </a:xfrm>
          <a:custGeom>
            <a:avLst/>
            <a:gdLst/>
            <a:ahLst/>
            <a:cxnLst/>
            <a:rect l="l" t="t" r="r" b="b"/>
            <a:pathLst>
              <a:path w="245109" h="434975">
                <a:moveTo>
                  <a:pt x="244728" y="0"/>
                </a:moveTo>
                <a:lnTo>
                  <a:pt x="136144" y="0"/>
                </a:lnTo>
                <a:lnTo>
                  <a:pt x="114062" y="5691"/>
                </a:lnTo>
                <a:lnTo>
                  <a:pt x="73580" y="48540"/>
                </a:lnTo>
                <a:lnTo>
                  <a:pt x="55741" y="83909"/>
                </a:lnTo>
                <a:lnTo>
                  <a:pt x="39877" y="127380"/>
                </a:lnTo>
                <a:lnTo>
                  <a:pt x="26269" y="178061"/>
                </a:lnTo>
                <a:lnTo>
                  <a:pt x="15197" y="235055"/>
                </a:lnTo>
                <a:lnTo>
                  <a:pt x="6941" y="297468"/>
                </a:lnTo>
                <a:lnTo>
                  <a:pt x="1782" y="364406"/>
                </a:lnTo>
                <a:lnTo>
                  <a:pt x="0" y="434975"/>
                </a:lnTo>
                <a:lnTo>
                  <a:pt x="108584" y="434975"/>
                </a:lnTo>
                <a:lnTo>
                  <a:pt x="110367" y="364406"/>
                </a:lnTo>
                <a:lnTo>
                  <a:pt x="115526" y="297468"/>
                </a:lnTo>
                <a:lnTo>
                  <a:pt x="123782" y="235055"/>
                </a:lnTo>
                <a:lnTo>
                  <a:pt x="134854" y="178061"/>
                </a:lnTo>
                <a:lnTo>
                  <a:pt x="148462" y="127380"/>
                </a:lnTo>
                <a:lnTo>
                  <a:pt x="164326" y="83909"/>
                </a:lnTo>
                <a:lnTo>
                  <a:pt x="182165" y="48540"/>
                </a:lnTo>
                <a:lnTo>
                  <a:pt x="222647" y="5691"/>
                </a:lnTo>
                <a:lnTo>
                  <a:pt x="244728" y="0"/>
                </a:lnTo>
                <a:close/>
              </a:path>
            </a:pathLst>
          </a:custGeom>
          <a:solidFill>
            <a:srgbClr val="406897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713473" y="2145410"/>
            <a:ext cx="431165" cy="434975"/>
          </a:xfrm>
          <a:custGeom>
            <a:avLst/>
            <a:gdLst/>
            <a:ahLst/>
            <a:cxnLst/>
            <a:rect l="l" t="t" r="r" b="b"/>
            <a:pathLst>
              <a:path w="431165" h="434975">
                <a:moveTo>
                  <a:pt x="244728" y="0"/>
                </a:moveTo>
                <a:lnTo>
                  <a:pt x="201699" y="22170"/>
                </a:lnTo>
                <a:lnTo>
                  <a:pt x="164326" y="83909"/>
                </a:lnTo>
                <a:lnTo>
                  <a:pt x="148462" y="127380"/>
                </a:lnTo>
                <a:lnTo>
                  <a:pt x="134854" y="178061"/>
                </a:lnTo>
                <a:lnTo>
                  <a:pt x="123782" y="235055"/>
                </a:lnTo>
                <a:lnTo>
                  <a:pt x="115526" y="297468"/>
                </a:lnTo>
                <a:lnTo>
                  <a:pt x="110367" y="364406"/>
                </a:lnTo>
                <a:lnTo>
                  <a:pt x="108584" y="434975"/>
                </a:lnTo>
                <a:lnTo>
                  <a:pt x="0" y="434975"/>
                </a:lnTo>
                <a:lnTo>
                  <a:pt x="1782" y="364406"/>
                </a:lnTo>
                <a:lnTo>
                  <a:pt x="6941" y="297468"/>
                </a:lnTo>
                <a:lnTo>
                  <a:pt x="15197" y="235055"/>
                </a:lnTo>
                <a:lnTo>
                  <a:pt x="26269" y="178061"/>
                </a:lnTo>
                <a:lnTo>
                  <a:pt x="39877" y="127380"/>
                </a:lnTo>
                <a:lnTo>
                  <a:pt x="55741" y="83909"/>
                </a:lnTo>
                <a:lnTo>
                  <a:pt x="73580" y="48540"/>
                </a:lnTo>
                <a:lnTo>
                  <a:pt x="114062" y="5691"/>
                </a:lnTo>
                <a:lnTo>
                  <a:pt x="136144" y="0"/>
                </a:lnTo>
                <a:lnTo>
                  <a:pt x="244728" y="0"/>
                </a:lnTo>
                <a:lnTo>
                  <a:pt x="267588" y="6143"/>
                </a:lnTo>
                <a:lnTo>
                  <a:pt x="289347" y="23979"/>
                </a:lnTo>
                <a:lnTo>
                  <a:pt x="328120" y="91154"/>
                </a:lnTo>
                <a:lnTo>
                  <a:pt x="344410" y="138707"/>
                </a:lnTo>
                <a:lnTo>
                  <a:pt x="358153" y="194381"/>
                </a:lnTo>
                <a:lnTo>
                  <a:pt x="368989" y="257282"/>
                </a:lnTo>
                <a:lnTo>
                  <a:pt x="376554" y="326516"/>
                </a:lnTo>
                <a:lnTo>
                  <a:pt x="430783" y="326516"/>
                </a:lnTo>
                <a:lnTo>
                  <a:pt x="326517" y="434975"/>
                </a:lnTo>
                <a:lnTo>
                  <a:pt x="213741" y="326516"/>
                </a:lnTo>
                <a:lnTo>
                  <a:pt x="267970" y="326516"/>
                </a:lnTo>
                <a:lnTo>
                  <a:pt x="261287" y="263594"/>
                </a:lnTo>
                <a:lnTo>
                  <a:pt x="251803" y="205321"/>
                </a:lnTo>
                <a:lnTo>
                  <a:pt x="239744" y="152558"/>
                </a:lnTo>
                <a:lnTo>
                  <a:pt x="225335" y="106167"/>
                </a:lnTo>
                <a:lnTo>
                  <a:pt x="208803" y="67007"/>
                </a:lnTo>
                <a:lnTo>
                  <a:pt x="190373" y="3594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493381" y="3063748"/>
            <a:ext cx="303530" cy="313055"/>
          </a:xfrm>
          <a:custGeom>
            <a:avLst/>
            <a:gdLst/>
            <a:ahLst/>
            <a:cxnLst/>
            <a:rect l="l" t="t" r="r" b="b"/>
            <a:pathLst>
              <a:path w="303529" h="313054">
                <a:moveTo>
                  <a:pt x="0" y="162432"/>
                </a:moveTo>
                <a:lnTo>
                  <a:pt x="4572" y="312800"/>
                </a:lnTo>
                <a:lnTo>
                  <a:pt x="154940" y="308228"/>
                </a:lnTo>
                <a:lnTo>
                  <a:pt x="116204" y="271779"/>
                </a:lnTo>
                <a:lnTo>
                  <a:pt x="184730" y="198881"/>
                </a:lnTo>
                <a:lnTo>
                  <a:pt x="38735" y="198881"/>
                </a:lnTo>
                <a:lnTo>
                  <a:pt x="0" y="162432"/>
                </a:lnTo>
                <a:close/>
              </a:path>
              <a:path w="303529" h="313054">
                <a:moveTo>
                  <a:pt x="225805" y="0"/>
                </a:moveTo>
                <a:lnTo>
                  <a:pt x="38735" y="198881"/>
                </a:lnTo>
                <a:lnTo>
                  <a:pt x="184730" y="198881"/>
                </a:lnTo>
                <a:lnTo>
                  <a:pt x="303275" y="72771"/>
                </a:lnTo>
                <a:lnTo>
                  <a:pt x="225805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493381" y="3063748"/>
            <a:ext cx="303530" cy="313055"/>
          </a:xfrm>
          <a:custGeom>
            <a:avLst/>
            <a:gdLst/>
            <a:ahLst/>
            <a:cxnLst/>
            <a:rect l="l" t="t" r="r" b="b"/>
            <a:pathLst>
              <a:path w="303529" h="313054">
                <a:moveTo>
                  <a:pt x="303275" y="72771"/>
                </a:moveTo>
                <a:lnTo>
                  <a:pt x="116204" y="271779"/>
                </a:lnTo>
                <a:lnTo>
                  <a:pt x="154940" y="308228"/>
                </a:lnTo>
                <a:lnTo>
                  <a:pt x="4572" y="312800"/>
                </a:lnTo>
                <a:lnTo>
                  <a:pt x="0" y="162432"/>
                </a:lnTo>
                <a:lnTo>
                  <a:pt x="38735" y="198881"/>
                </a:lnTo>
                <a:lnTo>
                  <a:pt x="225805" y="0"/>
                </a:lnTo>
                <a:lnTo>
                  <a:pt x="303275" y="7277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234492" y="277765"/>
            <a:ext cx="8594725" cy="103568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4400" spc="-10" dirty="0"/>
              <a:t>Social Exposure </a:t>
            </a:r>
            <a:r>
              <a:rPr sz="4400" spc="-5" dirty="0"/>
              <a:t>Predicts</a:t>
            </a:r>
            <a:r>
              <a:rPr sz="4400" spc="80" dirty="0"/>
              <a:t> </a:t>
            </a:r>
            <a:r>
              <a:rPr sz="4400" spc="-5" dirty="0"/>
              <a:t>Behavior</a:t>
            </a:r>
            <a:endParaRPr sz="4400"/>
          </a:p>
          <a:p>
            <a:pPr marL="2343785">
              <a:lnSpc>
                <a:spcPct val="100000"/>
              </a:lnSpc>
              <a:spcBef>
                <a:spcPts val="150"/>
              </a:spcBef>
            </a:pPr>
            <a:r>
              <a:rPr sz="1800" spc="-100" dirty="0"/>
              <a:t>65 </a:t>
            </a:r>
            <a:r>
              <a:rPr sz="1800" spc="-95" dirty="0"/>
              <a:t>young </a:t>
            </a:r>
            <a:r>
              <a:rPr sz="1800" spc="-65" dirty="0"/>
              <a:t>families, </a:t>
            </a:r>
            <a:r>
              <a:rPr sz="1800" spc="-100" dirty="0"/>
              <a:t>12 </a:t>
            </a:r>
            <a:r>
              <a:rPr sz="1800" spc="-60" dirty="0"/>
              <a:t>months</a:t>
            </a:r>
            <a:r>
              <a:rPr sz="1800" spc="-45" dirty="0"/>
              <a:t> </a:t>
            </a:r>
            <a:r>
              <a:rPr sz="1800" spc="-70" dirty="0"/>
              <a:t>data</a:t>
            </a:r>
            <a:endParaRPr sz="1800"/>
          </a:p>
        </p:txBody>
      </p:sp>
      <p:sp>
        <p:nvSpPr>
          <p:cNvPr id="21" name="TextBox 20"/>
          <p:cNvSpPr txBox="1"/>
          <p:nvPr/>
        </p:nvSpPr>
        <p:spPr>
          <a:xfrm>
            <a:off x="5821092" y="999695"/>
            <a:ext cx="2274982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prstClr val="black"/>
                </a:solidFill>
              </a:rPr>
              <a:t>No content involved!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54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66611" y="3761095"/>
            <a:ext cx="1809547" cy="13547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17473" y="5391810"/>
            <a:ext cx="3030220" cy="1267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 fontAlgn="auto" hangingPunct="1">
              <a:lnSpc>
                <a:spcPts val="26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2350" spc="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process</a:t>
            </a:r>
            <a:r>
              <a:rPr sz="2350" spc="-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2350" spc="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id</a:t>
            </a:r>
            <a:endParaRPr sz="2350">
              <a:solidFill>
                <a:prstClr val="black"/>
              </a:solidFill>
              <a:latin typeface="Arial"/>
              <a:ea typeface=""/>
              <a:cs typeface="Arial"/>
            </a:endParaRPr>
          </a:p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2600">
              <a:solidFill>
                <a:prstClr val="black"/>
              </a:solidFill>
              <a:latin typeface="Times New Roman"/>
              <a:ea typeface=""/>
              <a:cs typeface="Times New Roman"/>
            </a:endParaRPr>
          </a:p>
          <a:p>
            <a:pPr defTabSz="914400" fontAlgn="auto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</a:pPr>
            <a:endParaRPr sz="2300">
              <a:solidFill>
                <a:prstClr val="black"/>
              </a:solidFill>
              <a:latin typeface="Times New Roman"/>
              <a:ea typeface=""/>
              <a:cs typeface="Times New Roman"/>
            </a:endParaRPr>
          </a:p>
          <a:p>
            <a:pPr algn="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40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8</a:t>
            </a:r>
            <a:endParaRPr sz="140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9745" y="4107277"/>
            <a:ext cx="361950" cy="13970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defTabSz="914400" fontAlgn="auto" hangingPunct="1">
              <a:lnSpc>
                <a:spcPts val="27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2350" spc="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process</a:t>
            </a:r>
            <a:r>
              <a:rPr sz="2350" spc="-6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235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id</a:t>
            </a:r>
            <a:endParaRPr sz="235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96243" y="3248474"/>
            <a:ext cx="351790" cy="336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 fontAlgn="auto" hangingPunct="1">
              <a:lnSpc>
                <a:spcPts val="26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2350" spc="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(c)</a:t>
            </a:r>
            <a:endParaRPr sz="235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67818" y="3761095"/>
            <a:ext cx="0" cy="1355090"/>
          </a:xfrm>
          <a:custGeom>
            <a:avLst/>
            <a:gdLst/>
            <a:ahLst/>
            <a:cxnLst/>
            <a:rect l="l" t="t" r="r" b="b"/>
            <a:pathLst>
              <a:path h="1355089">
                <a:moveTo>
                  <a:pt x="0" y="0"/>
                </a:moveTo>
                <a:lnTo>
                  <a:pt x="0" y="135474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69701" y="3761095"/>
            <a:ext cx="0" cy="1355090"/>
          </a:xfrm>
          <a:custGeom>
            <a:avLst/>
            <a:gdLst/>
            <a:ahLst/>
            <a:cxnLst/>
            <a:rect l="l" t="t" r="r" b="b"/>
            <a:pathLst>
              <a:path h="1355089">
                <a:moveTo>
                  <a:pt x="0" y="0"/>
                </a:moveTo>
                <a:lnTo>
                  <a:pt x="0" y="135474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70896" y="3761095"/>
            <a:ext cx="0" cy="1355090"/>
          </a:xfrm>
          <a:custGeom>
            <a:avLst/>
            <a:gdLst/>
            <a:ahLst/>
            <a:cxnLst/>
            <a:rect l="l" t="t" r="r" b="b"/>
            <a:pathLst>
              <a:path h="1355089">
                <a:moveTo>
                  <a:pt x="0" y="0"/>
                </a:moveTo>
                <a:lnTo>
                  <a:pt x="0" y="135474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72592" y="3761095"/>
            <a:ext cx="0" cy="1355090"/>
          </a:xfrm>
          <a:custGeom>
            <a:avLst/>
            <a:gdLst/>
            <a:ahLst/>
            <a:cxnLst/>
            <a:rect l="l" t="t" r="r" b="b"/>
            <a:pathLst>
              <a:path h="1355089">
                <a:moveTo>
                  <a:pt x="0" y="0"/>
                </a:moveTo>
                <a:lnTo>
                  <a:pt x="0" y="135474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73974" y="3761095"/>
            <a:ext cx="0" cy="1355090"/>
          </a:xfrm>
          <a:custGeom>
            <a:avLst/>
            <a:gdLst/>
            <a:ahLst/>
            <a:cxnLst/>
            <a:rect l="l" t="t" r="r" b="b"/>
            <a:pathLst>
              <a:path h="1355089">
                <a:moveTo>
                  <a:pt x="0" y="0"/>
                </a:moveTo>
                <a:lnTo>
                  <a:pt x="0" y="135474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66611" y="3761095"/>
            <a:ext cx="1809750" cy="0"/>
          </a:xfrm>
          <a:custGeom>
            <a:avLst/>
            <a:gdLst/>
            <a:ahLst/>
            <a:cxnLst/>
            <a:rect l="l" t="t" r="r" b="b"/>
            <a:pathLst>
              <a:path w="1809750">
                <a:moveTo>
                  <a:pt x="0" y="0"/>
                </a:moveTo>
                <a:lnTo>
                  <a:pt x="0" y="0"/>
                </a:lnTo>
                <a:lnTo>
                  <a:pt x="180956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66611" y="3986833"/>
            <a:ext cx="1809750" cy="0"/>
          </a:xfrm>
          <a:custGeom>
            <a:avLst/>
            <a:gdLst/>
            <a:ahLst/>
            <a:cxnLst/>
            <a:rect l="l" t="t" r="r" b="b"/>
            <a:pathLst>
              <a:path w="1809750">
                <a:moveTo>
                  <a:pt x="0" y="0"/>
                </a:moveTo>
                <a:lnTo>
                  <a:pt x="0" y="0"/>
                </a:lnTo>
                <a:lnTo>
                  <a:pt x="180956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66611" y="4212571"/>
            <a:ext cx="1809750" cy="0"/>
          </a:xfrm>
          <a:custGeom>
            <a:avLst/>
            <a:gdLst/>
            <a:ahLst/>
            <a:cxnLst/>
            <a:rect l="l" t="t" r="r" b="b"/>
            <a:pathLst>
              <a:path w="1809750">
                <a:moveTo>
                  <a:pt x="0" y="0"/>
                </a:moveTo>
                <a:lnTo>
                  <a:pt x="0" y="0"/>
                </a:lnTo>
                <a:lnTo>
                  <a:pt x="180956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66611" y="4438310"/>
            <a:ext cx="1809750" cy="0"/>
          </a:xfrm>
          <a:custGeom>
            <a:avLst/>
            <a:gdLst/>
            <a:ahLst/>
            <a:cxnLst/>
            <a:rect l="l" t="t" r="r" b="b"/>
            <a:pathLst>
              <a:path w="1809750">
                <a:moveTo>
                  <a:pt x="0" y="0"/>
                </a:moveTo>
                <a:lnTo>
                  <a:pt x="0" y="0"/>
                </a:lnTo>
                <a:lnTo>
                  <a:pt x="180956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866611" y="4664048"/>
            <a:ext cx="1809750" cy="0"/>
          </a:xfrm>
          <a:custGeom>
            <a:avLst/>
            <a:gdLst/>
            <a:ahLst/>
            <a:cxnLst/>
            <a:rect l="l" t="t" r="r" b="b"/>
            <a:pathLst>
              <a:path w="1809750">
                <a:moveTo>
                  <a:pt x="0" y="0"/>
                </a:moveTo>
                <a:lnTo>
                  <a:pt x="0" y="0"/>
                </a:lnTo>
                <a:lnTo>
                  <a:pt x="180956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66611" y="4889786"/>
            <a:ext cx="1809750" cy="0"/>
          </a:xfrm>
          <a:custGeom>
            <a:avLst/>
            <a:gdLst/>
            <a:ahLst/>
            <a:cxnLst/>
            <a:rect l="l" t="t" r="r" b="b"/>
            <a:pathLst>
              <a:path w="1809750">
                <a:moveTo>
                  <a:pt x="0" y="0"/>
                </a:moveTo>
                <a:lnTo>
                  <a:pt x="0" y="0"/>
                </a:lnTo>
                <a:lnTo>
                  <a:pt x="180956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866611" y="3761095"/>
            <a:ext cx="1809750" cy="0"/>
          </a:xfrm>
          <a:custGeom>
            <a:avLst/>
            <a:gdLst/>
            <a:ahLst/>
            <a:cxnLst/>
            <a:rect l="l" t="t" r="r" b="b"/>
            <a:pathLst>
              <a:path w="1809750">
                <a:moveTo>
                  <a:pt x="0" y="0"/>
                </a:moveTo>
                <a:lnTo>
                  <a:pt x="0" y="0"/>
                </a:lnTo>
                <a:lnTo>
                  <a:pt x="180956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866611" y="5115837"/>
            <a:ext cx="1809750" cy="0"/>
          </a:xfrm>
          <a:custGeom>
            <a:avLst/>
            <a:gdLst/>
            <a:ahLst/>
            <a:cxnLst/>
            <a:rect l="l" t="t" r="r" b="b"/>
            <a:pathLst>
              <a:path w="1809750">
                <a:moveTo>
                  <a:pt x="0" y="0"/>
                </a:moveTo>
                <a:lnTo>
                  <a:pt x="0" y="0"/>
                </a:lnTo>
                <a:lnTo>
                  <a:pt x="180956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676170" y="3761095"/>
            <a:ext cx="0" cy="1355090"/>
          </a:xfrm>
          <a:custGeom>
            <a:avLst/>
            <a:gdLst/>
            <a:ahLst/>
            <a:cxnLst/>
            <a:rect l="l" t="t" r="r" b="b"/>
            <a:pathLst>
              <a:path h="1355089">
                <a:moveTo>
                  <a:pt x="0" y="0"/>
                </a:moveTo>
                <a:lnTo>
                  <a:pt x="0" y="0"/>
                </a:lnTo>
                <a:lnTo>
                  <a:pt x="0" y="135474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866611" y="5115837"/>
            <a:ext cx="1809750" cy="0"/>
          </a:xfrm>
          <a:custGeom>
            <a:avLst/>
            <a:gdLst/>
            <a:ahLst/>
            <a:cxnLst/>
            <a:rect l="l" t="t" r="r" b="b"/>
            <a:pathLst>
              <a:path w="1809750">
                <a:moveTo>
                  <a:pt x="0" y="0"/>
                </a:moveTo>
                <a:lnTo>
                  <a:pt x="0" y="0"/>
                </a:lnTo>
                <a:lnTo>
                  <a:pt x="180956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70556" y="5100321"/>
            <a:ext cx="1700530" cy="3867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3690" algn="l"/>
                <a:tab pos="615315" algn="l"/>
                <a:tab pos="916940" algn="l"/>
                <a:tab pos="1218565" algn="l"/>
                <a:tab pos="1519555" algn="l"/>
              </a:tabLst>
            </a:pPr>
            <a:r>
              <a:rPr sz="2350" spc="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1	2	3	4	5	6</a:t>
            </a:r>
            <a:endParaRPr sz="235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866611" y="3761095"/>
            <a:ext cx="18415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0" y="0"/>
                </a:lnTo>
                <a:lnTo>
                  <a:pt x="1788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657816" y="3761095"/>
            <a:ext cx="18415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18354" y="0"/>
                </a:moveTo>
                <a:lnTo>
                  <a:pt x="18354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68540" y="3559487"/>
            <a:ext cx="193040" cy="3867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2350" spc="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1</a:t>
            </a:r>
            <a:endParaRPr sz="235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866611" y="3986833"/>
            <a:ext cx="18415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0" y="0"/>
                </a:lnTo>
                <a:lnTo>
                  <a:pt x="1788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657816" y="3986833"/>
            <a:ext cx="18415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18354" y="0"/>
                </a:moveTo>
                <a:lnTo>
                  <a:pt x="18354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668540" y="3785225"/>
            <a:ext cx="193040" cy="3867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2350" spc="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2</a:t>
            </a:r>
            <a:endParaRPr sz="235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866611" y="4212571"/>
            <a:ext cx="18415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0" y="0"/>
                </a:lnTo>
                <a:lnTo>
                  <a:pt x="1788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657816" y="4212571"/>
            <a:ext cx="18415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18354" y="0"/>
                </a:moveTo>
                <a:lnTo>
                  <a:pt x="18354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668540" y="4010776"/>
            <a:ext cx="193040" cy="3867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2350" spc="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3</a:t>
            </a:r>
            <a:endParaRPr sz="235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866611" y="4438310"/>
            <a:ext cx="18415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0" y="0"/>
                </a:lnTo>
                <a:lnTo>
                  <a:pt x="1788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657816" y="4438310"/>
            <a:ext cx="18415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18354" y="0"/>
                </a:moveTo>
                <a:lnTo>
                  <a:pt x="18354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668540" y="4236514"/>
            <a:ext cx="193040" cy="3867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2350" spc="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4</a:t>
            </a:r>
            <a:endParaRPr sz="235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866611" y="4664048"/>
            <a:ext cx="18415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0" y="0"/>
                </a:lnTo>
                <a:lnTo>
                  <a:pt x="1788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657816" y="4664048"/>
            <a:ext cx="18415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18354" y="0"/>
                </a:moveTo>
                <a:lnTo>
                  <a:pt x="18354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668540" y="4462252"/>
            <a:ext cx="193040" cy="3867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2350" spc="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5</a:t>
            </a:r>
            <a:endParaRPr sz="235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866611" y="4889786"/>
            <a:ext cx="18415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0" y="0"/>
                </a:lnTo>
                <a:lnTo>
                  <a:pt x="1788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657816" y="4889786"/>
            <a:ext cx="18415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18354" y="0"/>
                </a:moveTo>
                <a:lnTo>
                  <a:pt x="18354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68540" y="4687990"/>
            <a:ext cx="193040" cy="3867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2350" spc="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6</a:t>
            </a:r>
            <a:endParaRPr sz="235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866611" y="3761095"/>
            <a:ext cx="1809750" cy="0"/>
          </a:xfrm>
          <a:custGeom>
            <a:avLst/>
            <a:gdLst/>
            <a:ahLst/>
            <a:cxnLst/>
            <a:rect l="l" t="t" r="r" b="b"/>
            <a:pathLst>
              <a:path w="1809750">
                <a:moveTo>
                  <a:pt x="0" y="0"/>
                </a:moveTo>
                <a:lnTo>
                  <a:pt x="0" y="0"/>
                </a:lnTo>
                <a:lnTo>
                  <a:pt x="180956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866611" y="5115837"/>
            <a:ext cx="1809750" cy="0"/>
          </a:xfrm>
          <a:custGeom>
            <a:avLst/>
            <a:gdLst/>
            <a:ahLst/>
            <a:cxnLst/>
            <a:rect l="l" t="t" r="r" b="b"/>
            <a:pathLst>
              <a:path w="1809750">
                <a:moveTo>
                  <a:pt x="0" y="0"/>
                </a:moveTo>
                <a:lnTo>
                  <a:pt x="0" y="0"/>
                </a:lnTo>
                <a:lnTo>
                  <a:pt x="180956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866611" y="3761095"/>
            <a:ext cx="0" cy="1355090"/>
          </a:xfrm>
          <a:custGeom>
            <a:avLst/>
            <a:gdLst/>
            <a:ahLst/>
            <a:cxnLst/>
            <a:rect l="l" t="t" r="r" b="b"/>
            <a:pathLst>
              <a:path h="1355089">
                <a:moveTo>
                  <a:pt x="0" y="0"/>
                </a:moveTo>
                <a:lnTo>
                  <a:pt x="0" y="135474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676170" y="3761095"/>
            <a:ext cx="0" cy="1355090"/>
          </a:xfrm>
          <a:custGeom>
            <a:avLst/>
            <a:gdLst/>
            <a:ahLst/>
            <a:cxnLst/>
            <a:rect l="l" t="t" r="r" b="b"/>
            <a:pathLst>
              <a:path h="1355089">
                <a:moveTo>
                  <a:pt x="0" y="0"/>
                </a:moveTo>
                <a:lnTo>
                  <a:pt x="0" y="0"/>
                </a:lnTo>
                <a:lnTo>
                  <a:pt x="0" y="135474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803859" y="303098"/>
            <a:ext cx="7098030" cy="124333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 indent="1802130">
              <a:lnSpc>
                <a:spcPts val="4790"/>
              </a:lnSpc>
              <a:spcBef>
                <a:spcPts val="265"/>
              </a:spcBef>
            </a:pPr>
            <a:r>
              <a:rPr spc="-215" dirty="0"/>
              <a:t>Inverse </a:t>
            </a:r>
            <a:r>
              <a:rPr spc="-160" dirty="0"/>
              <a:t>Problem:  </a:t>
            </a:r>
            <a:r>
              <a:rPr spc="-215" dirty="0"/>
              <a:t>Discovery </a:t>
            </a:r>
            <a:r>
              <a:rPr dirty="0"/>
              <a:t>of </a:t>
            </a:r>
            <a:r>
              <a:rPr spc="-140" dirty="0"/>
              <a:t>Influence, </a:t>
            </a:r>
            <a:r>
              <a:rPr spc="-195" dirty="0"/>
              <a:t>Node</a:t>
            </a:r>
            <a:r>
              <a:rPr spc="-535" dirty="0"/>
              <a:t> </a:t>
            </a:r>
            <a:r>
              <a:rPr spc="-215" dirty="0"/>
              <a:t>State</a:t>
            </a:r>
          </a:p>
        </p:txBody>
      </p:sp>
      <p:sp>
        <p:nvSpPr>
          <p:cNvPr id="45" name="object 45"/>
          <p:cNvSpPr/>
          <p:nvPr/>
        </p:nvSpPr>
        <p:spPr>
          <a:xfrm>
            <a:off x="0" y="2029205"/>
            <a:ext cx="4394580" cy="32959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35535" y="5760723"/>
            <a:ext cx="8647670" cy="9601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154295" y="1512061"/>
            <a:ext cx="2886710" cy="21650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45642" y="1865121"/>
            <a:ext cx="28657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16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Raw </a:t>
            </a:r>
            <a:r>
              <a:rPr spc="-9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Observations </a:t>
            </a:r>
            <a:r>
              <a:rPr spc="-1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From</a:t>
            </a:r>
            <a:r>
              <a:rPr spc="-4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pc="-12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Nodes</a:t>
            </a:r>
            <a:endParaRPr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937754" y="2027885"/>
            <a:ext cx="89852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defTabSz="914400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9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clean  </a:t>
            </a:r>
            <a:r>
              <a:rPr spc="-6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state  </a:t>
            </a:r>
            <a:r>
              <a:rPr spc="-6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estimate  </a:t>
            </a:r>
            <a:r>
              <a:rPr spc="-1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for</a:t>
            </a:r>
            <a:r>
              <a:rPr spc="-20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pc="-10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nodes</a:t>
            </a:r>
            <a:endParaRPr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905750" y="3869817"/>
            <a:ext cx="104330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defTabSz="914400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6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influence  </a:t>
            </a:r>
            <a:r>
              <a:rPr spc="-5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structure  </a:t>
            </a:r>
            <a:r>
              <a:rPr spc="-15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c</a:t>
            </a:r>
            <a:r>
              <a:rPr spc="-7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onn</a:t>
            </a:r>
            <a:r>
              <a:rPr spc="-6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ec</a:t>
            </a:r>
            <a:r>
              <a:rPr spc="-2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t</a:t>
            </a:r>
            <a:r>
              <a:rPr spc="-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i</a:t>
            </a:r>
            <a:r>
              <a:rPr spc="-7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n</a:t>
            </a:r>
            <a:r>
              <a:rPr spc="-10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g  nodes</a:t>
            </a:r>
            <a:endParaRPr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267200" y="3181857"/>
            <a:ext cx="989965" cy="990600"/>
          </a:xfrm>
          <a:custGeom>
            <a:avLst/>
            <a:gdLst/>
            <a:ahLst/>
            <a:cxnLst/>
            <a:rect l="l" t="t" r="r" b="b"/>
            <a:pathLst>
              <a:path w="989964" h="990600">
                <a:moveTo>
                  <a:pt x="494919" y="0"/>
                </a:moveTo>
                <a:lnTo>
                  <a:pt x="494919" y="247650"/>
                </a:lnTo>
                <a:lnTo>
                  <a:pt x="0" y="247650"/>
                </a:lnTo>
                <a:lnTo>
                  <a:pt x="0" y="742949"/>
                </a:lnTo>
                <a:lnTo>
                  <a:pt x="494919" y="742949"/>
                </a:lnTo>
                <a:lnTo>
                  <a:pt x="494919" y="990599"/>
                </a:lnTo>
                <a:lnTo>
                  <a:pt x="989838" y="495299"/>
                </a:lnTo>
                <a:lnTo>
                  <a:pt x="494919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267200" y="3181857"/>
            <a:ext cx="989965" cy="990600"/>
          </a:xfrm>
          <a:custGeom>
            <a:avLst/>
            <a:gdLst/>
            <a:ahLst/>
            <a:cxnLst/>
            <a:rect l="l" t="t" r="r" b="b"/>
            <a:pathLst>
              <a:path w="989964" h="990600">
                <a:moveTo>
                  <a:pt x="0" y="247650"/>
                </a:moveTo>
                <a:lnTo>
                  <a:pt x="494919" y="247650"/>
                </a:lnTo>
                <a:lnTo>
                  <a:pt x="494919" y="0"/>
                </a:lnTo>
                <a:lnTo>
                  <a:pt x="989838" y="495299"/>
                </a:lnTo>
                <a:lnTo>
                  <a:pt x="494919" y="990599"/>
                </a:lnTo>
                <a:lnTo>
                  <a:pt x="494919" y="742949"/>
                </a:lnTo>
                <a:lnTo>
                  <a:pt x="0" y="742949"/>
                </a:lnTo>
                <a:lnTo>
                  <a:pt x="0" y="24765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0358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itle 12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The </a:t>
            </a:r>
            <a:r>
              <a:rPr lang="en-US" sz="4000" dirty="0" err="1" smtClean="0">
                <a:solidFill>
                  <a:srgbClr val="FF0000"/>
                </a:solidFill>
              </a:rPr>
              <a:t>Sociometric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smtClean="0"/>
              <a:t>Badge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captures interactions with others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458200" cy="2133600"/>
          </a:xfrm>
        </p:spPr>
        <p:txBody>
          <a:bodyPr/>
          <a:lstStyle/>
          <a:p>
            <a:pPr eaLnBrk="1" hangingPunct="1"/>
            <a:r>
              <a:rPr lang="en-US" altLang="x-none" sz="2200"/>
              <a:t>Proximity</a:t>
            </a:r>
          </a:p>
          <a:p>
            <a:pPr eaLnBrk="1" hangingPunct="1"/>
            <a:r>
              <a:rPr lang="en-US" altLang="x-none" sz="2200"/>
              <a:t>Location</a:t>
            </a:r>
          </a:p>
          <a:p>
            <a:pPr eaLnBrk="1" hangingPunct="1"/>
            <a:r>
              <a:rPr lang="en-US" altLang="x-none" sz="2200"/>
              <a:t>Face-to-face interactions</a:t>
            </a:r>
          </a:p>
          <a:p>
            <a:pPr eaLnBrk="1" hangingPunct="1"/>
            <a:r>
              <a:rPr lang="en-US" altLang="x-none" sz="2200"/>
              <a:t>Social signals</a:t>
            </a:r>
          </a:p>
          <a:p>
            <a:pPr eaLnBrk="1" hangingPunct="1"/>
            <a:r>
              <a:rPr lang="en-US" altLang="x-none" sz="2200"/>
              <a:t>NOT words</a:t>
            </a:r>
          </a:p>
          <a:p>
            <a:pPr eaLnBrk="1" hangingPunct="1"/>
            <a:endParaRPr lang="en-US" altLang="x-none" sz="4400"/>
          </a:p>
        </p:txBody>
      </p:sp>
      <p:pic>
        <p:nvPicPr>
          <p:cNvPr id="8" name="Picture 7" descr="DSC018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1828800"/>
            <a:ext cx="3352800" cy="2514600"/>
          </a:xfrm>
          <a:prstGeom prst="snip2DiagRect">
            <a:avLst/>
          </a:prstGeom>
          <a:ln>
            <a:solidFill>
              <a:schemeClr val="tx1"/>
            </a:solidFill>
          </a:ln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3000"/>
            <a:ext cx="2714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8"/>
          <p:cNvSpPr txBox="1">
            <a:spLocks noChangeArrowheads="1"/>
          </p:cNvSpPr>
          <p:nvPr/>
        </p:nvSpPr>
        <p:spPr bwMode="auto">
          <a:xfrm>
            <a:off x="304800" y="6149975"/>
            <a:ext cx="2743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000" smtClean="0">
                <a:solidFill>
                  <a:prstClr val="white"/>
                </a:solidFill>
                <a:latin typeface="DaunPenh" charset="0"/>
              </a:rPr>
              <a:t>Technology Review Top 10 Emerging Technologies</a:t>
            </a:r>
          </a:p>
        </p:txBody>
      </p:sp>
      <p:sp>
        <p:nvSpPr>
          <p:cNvPr id="14343" name="Rectangle 10"/>
          <p:cNvSpPr>
            <a:spLocks noChangeArrowheads="1"/>
          </p:cNvSpPr>
          <p:nvPr/>
        </p:nvSpPr>
        <p:spPr bwMode="auto">
          <a:xfrm>
            <a:off x="3810000" y="4495800"/>
            <a:ext cx="4572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4000" smtClean="0">
                <a:solidFill>
                  <a:srgbClr val="FF0000"/>
                </a:solidFill>
                <a:latin typeface="Goudy Old Style" charset="0"/>
              </a:rPr>
              <a:t>Sociometric</a:t>
            </a:r>
            <a:r>
              <a:rPr lang="en-US" altLang="x-none" sz="4000" smtClean="0">
                <a:solidFill>
                  <a:prstClr val="white"/>
                </a:solidFill>
                <a:latin typeface="Goudy Old Style" charset="0"/>
              </a:rPr>
              <a:t> Solutions</a:t>
            </a:r>
            <a:r>
              <a:rPr lang="en-US" altLang="x-none" sz="2400" smtClean="0">
                <a:solidFill>
                  <a:prstClr val="white"/>
                </a:solidFill>
                <a:latin typeface="Goudy Old Style" charset="0"/>
              </a:rPr>
              <a:t/>
            </a:r>
            <a:br>
              <a:rPr lang="en-US" altLang="x-none" sz="2400" smtClean="0">
                <a:solidFill>
                  <a:prstClr val="white"/>
                </a:solidFill>
                <a:latin typeface="Goudy Old Style" charset="0"/>
              </a:rPr>
            </a:br>
            <a:r>
              <a:rPr lang="en-US" altLang="x-none" smtClean="0">
                <a:solidFill>
                  <a:prstClr val="white"/>
                </a:solidFill>
                <a:latin typeface="Goudy Old Style" charset="0"/>
              </a:rPr>
              <a:t>Organizations for Humans</a:t>
            </a:r>
            <a:endParaRPr lang="en-US" altLang="x-none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6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248400"/>
            <a:ext cx="4267200" cy="3651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D4D2D0">
                    <a:shade val="50000"/>
                  </a:srgbClr>
                </a:solidFill>
              </a:rPr>
              <a:t>Copyright </a:t>
            </a:r>
            <a:r>
              <a:rPr lang="en-US" dirty="0" err="1">
                <a:solidFill>
                  <a:srgbClr val="D4D2D0">
                    <a:shade val="50000"/>
                  </a:srgbClr>
                </a:solidFill>
              </a:rPr>
              <a:t>alex</a:t>
            </a:r>
            <a:r>
              <a:rPr lang="en-US" dirty="0">
                <a:solidFill>
                  <a:srgbClr val="D4D2D0">
                    <a:shade val="50000"/>
                  </a:srgbClr>
                </a:solidFill>
              </a:rPr>
              <a:t> </a:t>
            </a:r>
            <a:r>
              <a:rPr lang="en-US" dirty="0" err="1">
                <a:solidFill>
                  <a:srgbClr val="D4D2D0">
                    <a:shade val="50000"/>
                  </a:srgbClr>
                </a:solidFill>
              </a:rPr>
              <a:t>pentland</a:t>
            </a:r>
            <a:r>
              <a:rPr lang="en-US" dirty="0">
                <a:solidFill>
                  <a:srgbClr val="D4D2D0">
                    <a:shade val="50000"/>
                  </a:srgbClr>
                </a:solidFill>
              </a:rPr>
              <a:t> 2011, all rights reserved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1600" dirty="0" smtClean="0"/>
          </a:p>
        </p:txBody>
      </p:sp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6553200" y="64912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x-none" altLang="x-none" sz="2400" smtClean="0">
              <a:solidFill>
                <a:prstClr val="white"/>
              </a:solidFill>
              <a:latin typeface="Calibri" charset="0"/>
            </a:endParaRPr>
          </a:p>
        </p:txBody>
      </p:sp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0" y="5540375"/>
            <a:ext cx="87630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3200" smtClean="0">
                <a:solidFill>
                  <a:prstClr val="white"/>
                </a:solidFill>
                <a:latin typeface="Calibri" charset="0"/>
              </a:rPr>
              <a:t>Science,  9/2010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altLang="x-none" sz="2000" smtClean="0">
              <a:solidFill>
                <a:prstClr val="white"/>
              </a:solidFill>
              <a:latin typeface="Calibri" charset="0"/>
            </a:endParaRP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altLang="x-none" sz="2800" smtClean="0">
              <a:solidFill>
                <a:prstClr val="white"/>
              </a:solidFill>
              <a:latin typeface="Calibri" charset="0"/>
            </a:endParaRPr>
          </a:p>
        </p:txBody>
      </p:sp>
      <p:pic>
        <p:nvPicPr>
          <p:cNvPr id="15366" name="Picture 9" descr="all-scor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38350"/>
            <a:ext cx="3544888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Box 7"/>
          <p:cNvSpPr txBox="1">
            <a:spLocks noChangeArrowheads="1"/>
          </p:cNvSpPr>
          <p:nvPr/>
        </p:nvSpPr>
        <p:spPr bwMode="auto">
          <a:xfrm>
            <a:off x="5257800" y="3224213"/>
            <a:ext cx="370681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  <a:latin typeface="Calibri" charset="0"/>
              </a:rPr>
              <a:t>204 groups, size 2 – 5 participants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altLang="x-none" smtClean="0">
              <a:solidFill>
                <a:prstClr val="white"/>
              </a:solidFill>
              <a:latin typeface="Calibri" charset="0"/>
            </a:endParaRP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  <a:latin typeface="Calibri" charset="0"/>
              </a:rPr>
              <a:t>Three Factors: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  <a:latin typeface="Calibri" charset="0"/>
              </a:rPr>
              <a:t> 1. Total Number of contributions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  <a:latin typeface="Calibri" charset="0"/>
              </a:rPr>
              <a:t> 2. Equality of contribution rate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  <a:latin typeface="Calibri" charset="0"/>
              </a:rPr>
              <a:t> 3. Amount of (backchannel) signaling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altLang="x-none" sz="2400" smtClean="0">
              <a:solidFill>
                <a:prstClr val="white"/>
              </a:solidFill>
              <a:latin typeface="Calibri" charset="0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36888" y="457200"/>
            <a:ext cx="57261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4400" smtClean="0">
                <a:solidFill>
                  <a:srgbClr val="D4D2D0"/>
                </a:solidFill>
                <a:latin typeface="Arial Rounded MT Bold" charset="0"/>
              </a:rPr>
              <a:t>Group Performance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4400" smtClean="0">
                <a:solidFill>
                  <a:srgbClr val="D4D2D0"/>
                </a:solidFill>
                <a:latin typeface="Arial Rounded MT Bold" charset="0"/>
              </a:rPr>
              <a:t>Governed by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4400" smtClean="0">
                <a:solidFill>
                  <a:srgbClr val="D4D2D0"/>
                </a:solidFill>
                <a:latin typeface="Arial Rounded MT Bold" charset="0"/>
              </a:rPr>
              <a:t>Ancient Patterns</a:t>
            </a:r>
          </a:p>
        </p:txBody>
      </p:sp>
    </p:spTree>
    <p:extLst>
      <p:ext uri="{BB962C8B-B14F-4D97-AF65-F5344CB8AC3E}">
        <p14:creationId xmlns:p14="http://schemas.microsoft.com/office/powerpoint/2010/main" val="932159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D4D2D0">
                    <a:shade val="50000"/>
                  </a:srgbClr>
                </a:solidFill>
              </a:rPr>
              <a:t>Copyright </a:t>
            </a:r>
            <a:r>
              <a:rPr lang="en-US" dirty="0" err="1">
                <a:solidFill>
                  <a:srgbClr val="D4D2D0">
                    <a:shade val="50000"/>
                  </a:srgbClr>
                </a:solidFill>
              </a:rPr>
              <a:t>alex</a:t>
            </a:r>
            <a:r>
              <a:rPr lang="en-US" dirty="0">
                <a:solidFill>
                  <a:srgbClr val="D4D2D0">
                    <a:shade val="50000"/>
                  </a:srgbClr>
                </a:solidFill>
              </a:rPr>
              <a:t> </a:t>
            </a:r>
            <a:r>
              <a:rPr lang="en-US" dirty="0" err="1">
                <a:solidFill>
                  <a:srgbClr val="D4D2D0">
                    <a:shade val="50000"/>
                  </a:srgbClr>
                </a:solidFill>
              </a:rPr>
              <a:t>pentland</a:t>
            </a:r>
            <a:r>
              <a:rPr lang="en-US" dirty="0">
                <a:solidFill>
                  <a:srgbClr val="D4D2D0">
                    <a:shade val="50000"/>
                  </a:srgbClr>
                </a:solidFill>
              </a:rPr>
              <a:t> 2011</a:t>
            </a:r>
          </a:p>
        </p:txBody>
      </p:sp>
      <p:pic>
        <p:nvPicPr>
          <p:cNvPr id="16387" name="Picture 2" descr="cohesion_and_a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3528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04800"/>
            <a:ext cx="265271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"/>
            <a:ext cx="25765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5451475" y="685800"/>
            <a:ext cx="335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3200" dirty="0" smtClean="0">
                <a:solidFill>
                  <a:prstClr val="white"/>
                </a:solidFill>
                <a:latin typeface="Calibri" charset="0"/>
              </a:rPr>
              <a:t>BAC Call Center </a:t>
            </a:r>
          </a:p>
        </p:txBody>
      </p:sp>
      <p:sp>
        <p:nvSpPr>
          <p:cNvPr id="16391" name="Text Box 6"/>
          <p:cNvSpPr txBox="1">
            <a:spLocks noChangeArrowheads="1"/>
          </p:cNvSpPr>
          <p:nvPr/>
        </p:nvSpPr>
        <p:spPr bwMode="auto">
          <a:xfrm>
            <a:off x="5867400" y="6172200"/>
            <a:ext cx="2254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1400" smtClean="0">
                <a:solidFill>
                  <a:prstClr val="white"/>
                </a:solidFill>
                <a:latin typeface="Calibri" charset="0"/>
              </a:rPr>
              <a:t>Average Call Handle Time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 rot="10800000">
            <a:off x="4876800" y="3429000"/>
            <a:ext cx="609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1400" smtClean="0">
                <a:solidFill>
                  <a:prstClr val="white"/>
                </a:solidFill>
                <a:latin typeface="Calibri" charset="0"/>
              </a:rPr>
              <a:t>Cohesion of Face-to-Face Network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altLang="x-none" sz="1400" smtClean="0">
              <a:solidFill>
                <a:prstClr val="white"/>
              </a:solidFill>
              <a:latin typeface="Calibri" charset="0"/>
            </a:endParaRPr>
          </a:p>
        </p:txBody>
      </p:sp>
      <p:sp>
        <p:nvSpPr>
          <p:cNvPr id="16393" name="TextBox 9"/>
          <p:cNvSpPr txBox="1">
            <a:spLocks noChangeArrowheads="1"/>
          </p:cNvSpPr>
          <p:nvPr/>
        </p:nvSpPr>
        <p:spPr bwMode="auto">
          <a:xfrm>
            <a:off x="5418138" y="1905000"/>
            <a:ext cx="4267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800" smtClean="0">
                <a:solidFill>
                  <a:prstClr val="white"/>
                </a:solidFill>
              </a:rPr>
              <a:t>Productivity from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800" smtClean="0">
                <a:solidFill>
                  <a:prstClr val="white"/>
                </a:solidFill>
              </a:rPr>
              <a:t>to simple patterns</a:t>
            </a:r>
          </a:p>
        </p:txBody>
      </p:sp>
      <p:sp>
        <p:nvSpPr>
          <p:cNvPr id="16394" name="TextBox 10"/>
          <p:cNvSpPr txBox="1">
            <a:spLocks noChangeArrowheads="1"/>
          </p:cNvSpPr>
          <p:nvPr/>
        </p:nvSpPr>
        <p:spPr bwMode="auto">
          <a:xfrm>
            <a:off x="6467475" y="6488113"/>
            <a:ext cx="2676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Waber, Olguin, Pentland</a:t>
            </a:r>
          </a:p>
        </p:txBody>
      </p:sp>
      <p:sp>
        <p:nvSpPr>
          <p:cNvPr id="16395" name="Rectangle 1"/>
          <p:cNvSpPr>
            <a:spLocks noChangeArrowheads="1"/>
          </p:cNvSpPr>
          <p:nvPr/>
        </p:nvSpPr>
        <p:spPr bwMode="auto">
          <a:xfrm>
            <a:off x="304800" y="4056063"/>
            <a:ext cx="48768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3200" smtClean="0">
                <a:solidFill>
                  <a:prstClr val="white"/>
                </a:solidFill>
              </a:rPr>
              <a:t>$15M / year savings…..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3200" smtClean="0">
                <a:solidFill>
                  <a:prstClr val="white"/>
                </a:solidFill>
              </a:rPr>
              <a:t>Just by changing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3200" smtClean="0">
                <a:solidFill>
                  <a:prstClr val="white"/>
                </a:solidFill>
              </a:rPr>
              <a:t>coffee breaks</a:t>
            </a:r>
          </a:p>
        </p:txBody>
      </p:sp>
    </p:spTree>
    <p:extLst>
      <p:ext uri="{BB962C8B-B14F-4D97-AF65-F5344CB8AC3E}">
        <p14:creationId xmlns:p14="http://schemas.microsoft.com/office/powerpoint/2010/main" val="145839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x-none">
                <a:solidFill>
                  <a:schemeClr val="tx2"/>
                </a:solidFill>
                <a:latin typeface="Arial Rounded MT Bold" charset="0"/>
              </a:rPr>
              <a:t>Creativity: </a:t>
            </a:r>
            <a:br>
              <a:rPr lang="en-US" altLang="x-none">
                <a:solidFill>
                  <a:schemeClr val="tx2"/>
                </a:solidFill>
                <a:latin typeface="Arial Rounded MT Bold" charset="0"/>
              </a:rPr>
            </a:br>
            <a:r>
              <a:rPr lang="en-US" altLang="x-none">
                <a:solidFill>
                  <a:schemeClr val="tx2"/>
                </a:solidFill>
                <a:latin typeface="Arial Rounded MT Bold" charset="0"/>
              </a:rPr>
              <a:t>	discovery and integration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200400"/>
          </a:xfrm>
        </p:spPr>
        <p:txBody>
          <a:bodyPr/>
          <a:lstStyle/>
          <a:p>
            <a:pPr eaLnBrk="1" hangingPunct="1">
              <a:buFont typeface="Wingdings 2" pitchFamily="18" charset="2"/>
              <a:buChar char=""/>
              <a:defRPr/>
            </a:pPr>
            <a:r>
              <a:rPr lang="en-US" sz="2400" dirty="0" smtClean="0"/>
              <a:t>Creative groups change between star-shaped network (exploration) and cohesive network (integration)</a:t>
            </a:r>
          </a:p>
          <a:p>
            <a:pPr marL="36512" indent="0" eaLnBrk="1" hangingPunct="1">
              <a:buFont typeface="Wingdings 2" pitchFamily="18" charset="2"/>
              <a:buNone/>
              <a:defRPr/>
            </a:pPr>
            <a:r>
              <a:rPr lang="en-US" sz="2400" dirty="0"/>
              <a:t> </a:t>
            </a:r>
            <a:r>
              <a:rPr lang="en-US" sz="2400" dirty="0" smtClean="0"/>
              <a:t>    …like bees</a:t>
            </a:r>
          </a:p>
          <a:p>
            <a:pPr eaLnBrk="1" hangingPunct="1">
              <a:buFontTx/>
              <a:buNone/>
              <a:defRPr/>
            </a:pPr>
            <a:endParaRPr lang="en-US" sz="2400" dirty="0" smtClean="0"/>
          </a:p>
          <a:p>
            <a:pPr eaLnBrk="1" hangingPunct="1">
              <a:buFont typeface="Wingdings 2" pitchFamily="18" charset="2"/>
              <a:buChar char=""/>
              <a:defRPr/>
            </a:pPr>
            <a:r>
              <a:rPr lang="en-US" sz="2400" dirty="0" smtClean="0"/>
              <a:t>89% accurate identification of `top creative days’ by socialization and activity measurements (</a:t>
            </a:r>
            <a:r>
              <a:rPr lang="en-US" sz="2400" dirty="0" err="1" smtClean="0"/>
              <a:t>sociometric</a:t>
            </a:r>
            <a:r>
              <a:rPr lang="en-US" sz="2400" dirty="0" smtClean="0"/>
              <a:t> badge)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613525"/>
            <a:ext cx="3429000" cy="244475"/>
          </a:xfrm>
        </p:spPr>
        <p:txBody>
          <a:bodyPr/>
          <a:lstStyle/>
          <a:p>
            <a:pPr algn="l">
              <a:defRPr/>
            </a:pPr>
            <a:r>
              <a:rPr lang="en-US" dirty="0">
                <a:solidFill>
                  <a:srgbClr val="D4D2D0">
                    <a:shade val="50000"/>
                  </a:srgbClr>
                </a:solidFill>
              </a:rPr>
              <a:t>Copyright 2011  Alex </a:t>
            </a:r>
            <a:r>
              <a:rPr lang="en-US" dirty="0" err="1">
                <a:solidFill>
                  <a:srgbClr val="D4D2D0">
                    <a:shade val="50000"/>
                  </a:srgbClr>
                </a:solidFill>
              </a:rPr>
              <a:t>Pentland</a:t>
            </a:r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6096000" y="6550025"/>
            <a:ext cx="2914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1400" smtClean="0">
                <a:solidFill>
                  <a:prstClr val="white"/>
                </a:solidFill>
              </a:rPr>
              <a:t>Tripathi, Burleson, Gloor, Pentland</a:t>
            </a:r>
          </a:p>
        </p:txBody>
      </p:sp>
    </p:spTree>
    <p:extLst>
      <p:ext uri="{BB962C8B-B14F-4D97-AF65-F5344CB8AC3E}">
        <p14:creationId xmlns:p14="http://schemas.microsoft.com/office/powerpoint/2010/main" val="14788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1066800" y="6553200"/>
            <a:ext cx="4648200" cy="3048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D4D2D0">
                    <a:shade val="50000"/>
                  </a:srgbClr>
                </a:solidFill>
              </a:rPr>
              <a:t>Copyright </a:t>
            </a:r>
            <a:r>
              <a:rPr lang="en-US" dirty="0" err="1">
                <a:solidFill>
                  <a:srgbClr val="D4D2D0">
                    <a:shade val="50000"/>
                  </a:srgbClr>
                </a:solidFill>
              </a:rPr>
              <a:t>alex</a:t>
            </a:r>
            <a:r>
              <a:rPr lang="en-US" dirty="0">
                <a:solidFill>
                  <a:srgbClr val="D4D2D0">
                    <a:shade val="50000"/>
                  </a:srgbClr>
                </a:solidFill>
              </a:rPr>
              <a:t> </a:t>
            </a:r>
            <a:r>
              <a:rPr lang="en-US" dirty="0" err="1">
                <a:solidFill>
                  <a:srgbClr val="D4D2D0">
                    <a:shade val="50000"/>
                  </a:srgbClr>
                </a:solidFill>
              </a:rPr>
              <a:t>pentland</a:t>
            </a:r>
            <a:r>
              <a:rPr lang="en-US" dirty="0">
                <a:solidFill>
                  <a:srgbClr val="D4D2D0">
                    <a:shade val="50000"/>
                  </a:srgbClr>
                </a:solidFill>
              </a:rPr>
              <a:t> 2011</a:t>
            </a:r>
          </a:p>
        </p:txBody>
      </p:sp>
      <p:pic>
        <p:nvPicPr>
          <p:cNvPr id="18435" name="Picture 2" descr="arc_nex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828800"/>
            <a:ext cx="64389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6172200" y="6550025"/>
            <a:ext cx="419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1400" smtClean="0">
                <a:solidFill>
                  <a:prstClr val="white"/>
                </a:solidFill>
              </a:rPr>
              <a:t>Olguin, Waber, Kim, Gloor, Pentland</a:t>
            </a:r>
          </a:p>
        </p:txBody>
      </p:sp>
      <p:sp>
        <p:nvSpPr>
          <p:cNvPr id="18437" name="TextBox 8"/>
          <p:cNvSpPr txBox="1">
            <a:spLocks noChangeArrowheads="1"/>
          </p:cNvSpPr>
          <p:nvPr/>
        </p:nvSpPr>
        <p:spPr bwMode="auto">
          <a:xfrm>
            <a:off x="920750" y="381000"/>
            <a:ext cx="74136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4000" smtClean="0">
                <a:solidFill>
                  <a:srgbClr val="D4D2D0"/>
                </a:solidFill>
                <a:latin typeface="Arial Rounded MT Bold" charset="0"/>
              </a:rPr>
              <a:t>Simple Patterns Account for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4000" smtClean="0">
                <a:solidFill>
                  <a:srgbClr val="D4D2D0"/>
                </a:solidFill>
                <a:latin typeface="Arial Rounded MT Bold" charset="0"/>
              </a:rPr>
              <a:t>40% to 60% of Performance</a:t>
            </a:r>
          </a:p>
        </p:txBody>
      </p:sp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5524500"/>
            <a:ext cx="23622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10"/>
          <p:cNvSpPr>
            <a:spLocks noChangeArrowheads="1"/>
          </p:cNvSpPr>
          <p:nvPr/>
        </p:nvSpPr>
        <p:spPr bwMode="auto">
          <a:xfrm>
            <a:off x="4343400" y="5410200"/>
            <a:ext cx="327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Harvard Business Review: 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Breakthrough Idea of the Year</a:t>
            </a:r>
          </a:p>
        </p:txBody>
      </p:sp>
    </p:spTree>
    <p:extLst>
      <p:ext uri="{BB962C8B-B14F-4D97-AF65-F5344CB8AC3E}">
        <p14:creationId xmlns:p14="http://schemas.microsoft.com/office/powerpoint/2010/main" val="1009928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467600" cy="1143000"/>
          </a:xfrm>
        </p:spPr>
        <p:txBody>
          <a:bodyPr/>
          <a:lstStyle/>
          <a:p>
            <a:pPr algn="ctr"/>
            <a:r>
              <a:rPr lang="en-US" altLang="x-none">
                <a:solidFill>
                  <a:schemeClr val="tx2"/>
                </a:solidFill>
                <a:latin typeface="Arial Rounded MT Bold" charset="0"/>
              </a:rPr>
              <a:t>Out In The Wild</a:t>
            </a:r>
            <a:br>
              <a:rPr lang="en-US" altLang="x-none">
                <a:solidFill>
                  <a:schemeClr val="tx2"/>
                </a:solidFill>
                <a:latin typeface="Arial Rounded MT Bold" charset="0"/>
              </a:rPr>
            </a:br>
            <a:r>
              <a:rPr lang="en-US" altLang="x-none">
                <a:solidFill>
                  <a:schemeClr val="tx2"/>
                </a:solidFill>
                <a:latin typeface="Arial Rounded MT Bold" charset="0"/>
              </a:rPr>
              <a:t/>
            </a:r>
            <a:br>
              <a:rPr lang="en-US" altLang="x-none">
                <a:solidFill>
                  <a:schemeClr val="tx2"/>
                </a:solidFill>
                <a:latin typeface="Arial Rounded MT Bold" charset="0"/>
              </a:rPr>
            </a:br>
            <a:r>
              <a:rPr lang="en-US" altLang="x-none">
                <a:solidFill>
                  <a:schemeClr val="tx2"/>
                </a:solidFill>
                <a:latin typeface="Arial Rounded MT Bold" charset="0"/>
              </a:rPr>
              <a:t>Complex!</a:t>
            </a:r>
          </a:p>
        </p:txBody>
      </p:sp>
      <p:pic>
        <p:nvPicPr>
          <p:cNvPr id="19459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2362200"/>
            <a:ext cx="5765800" cy="374967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>
                    <a:shade val="50000"/>
                  </a:srgbClr>
                </a:solidFill>
              </a:rPr>
              <a:t>Copyright 2009, 2010  Alex Pentland</a:t>
            </a: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42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9144000" cy="11398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CC9900"/>
                </a:solidFill>
                <a:latin typeface="Arial Rounded MT Bold" pitchFamily="34" charset="0"/>
              </a:rPr>
              <a:t/>
            </a:r>
            <a:br>
              <a:rPr lang="en-US" sz="4000" dirty="0" smtClean="0">
                <a:solidFill>
                  <a:srgbClr val="CC9900"/>
                </a:solidFill>
                <a:latin typeface="Arial Rounded MT Bold" pitchFamily="34" charset="0"/>
              </a:rPr>
            </a:br>
            <a:r>
              <a:rPr lang="en-US" sz="4400" dirty="0" smtClean="0">
                <a:solidFill>
                  <a:schemeClr val="tx2"/>
                </a:solidFill>
                <a:latin typeface="Arial Rounded MT Bold" pitchFamily="34" charset="0"/>
              </a:rPr>
              <a:t>Big Data Says that Humans</a:t>
            </a:r>
            <a:br>
              <a:rPr lang="en-US" sz="4400" dirty="0" smtClean="0">
                <a:solidFill>
                  <a:schemeClr val="tx2"/>
                </a:solidFill>
                <a:latin typeface="Arial Rounded MT Bold" pitchFamily="34" charset="0"/>
              </a:rPr>
            </a:br>
            <a:r>
              <a:rPr lang="en-US" sz="4400" dirty="0" smtClean="0">
                <a:solidFill>
                  <a:schemeClr val="tx2"/>
                </a:solidFill>
                <a:latin typeface="Arial Rounded MT Bold" pitchFamily="34" charset="0"/>
              </a:rPr>
              <a:t> Are Really Pretty Simple</a:t>
            </a:r>
            <a:endParaRPr lang="en-US" sz="3100" dirty="0" smtClean="0">
              <a:solidFill>
                <a:schemeClr val="tx2"/>
              </a:solidFill>
              <a:latin typeface="Arial Rounded MT Bold" pitchFamily="34" charset="0"/>
            </a:endParaRPr>
          </a:p>
        </p:txBody>
      </p:sp>
      <p:sp>
        <p:nvSpPr>
          <p:cNvPr id="174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613525"/>
            <a:ext cx="2895600" cy="2444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D4D2D0">
                    <a:shade val="50000"/>
                  </a:srgbClr>
                </a:solidFill>
              </a:rPr>
              <a:t>Copyright Alex </a:t>
            </a:r>
            <a:r>
              <a:rPr lang="en-US" dirty="0" err="1">
                <a:solidFill>
                  <a:srgbClr val="D4D2D0">
                    <a:shade val="50000"/>
                  </a:srgbClr>
                </a:solidFill>
              </a:rPr>
              <a:t>Pentland</a:t>
            </a:r>
            <a:r>
              <a:rPr lang="en-US" dirty="0">
                <a:solidFill>
                  <a:srgbClr val="D4D2D0">
                    <a:shade val="50000"/>
                  </a:srgbClr>
                </a:solidFill>
              </a:rPr>
              <a:t>, 2011</a:t>
            </a:r>
          </a:p>
        </p:txBody>
      </p:sp>
      <p:sp>
        <p:nvSpPr>
          <p:cNvPr id="20484" name="Rectangle 15"/>
          <p:cNvSpPr>
            <a:spLocks noChangeArrowheads="1"/>
          </p:cNvSpPr>
          <p:nvPr/>
        </p:nvSpPr>
        <p:spPr bwMode="auto">
          <a:xfrm>
            <a:off x="1371600" y="4876800"/>
            <a:ext cx="7529513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 typeface="Wingdings" charset="2"/>
              <a:buChar char="§"/>
            </a:pPr>
            <a:r>
              <a:rPr lang="en-US" altLang="x-none" sz="2800" smtClean="0">
                <a:solidFill>
                  <a:prstClr val="white"/>
                </a:solidFill>
                <a:latin typeface="Verdana" charset="0"/>
              </a:rPr>
              <a:t> Decisions made by Exposure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800" smtClean="0">
                <a:solidFill>
                  <a:prstClr val="white"/>
                </a:solidFill>
                <a:latin typeface="Verdana" charset="0"/>
              </a:rPr>
              <a:t>         </a:t>
            </a:r>
            <a:r>
              <a:rPr lang="en-US" altLang="x-none" sz="2000" smtClean="0">
                <a:solidFill>
                  <a:prstClr val="white"/>
                </a:solidFill>
                <a:latin typeface="Verdana" charset="0"/>
              </a:rPr>
              <a:t> not friends, information, or arguments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altLang="x-none" sz="2000" smtClean="0">
              <a:solidFill>
                <a:prstClr val="white"/>
              </a:solidFill>
              <a:latin typeface="Verdana" charset="0"/>
            </a:endParaRPr>
          </a:p>
          <a:p>
            <a:pPr defTabSz="914400" eaLnBrk="1" hangingPunct="1">
              <a:lnSpc>
                <a:spcPct val="100000"/>
              </a:lnSpc>
              <a:buClrTx/>
              <a:buSzTx/>
              <a:buFont typeface="Wingdings" charset="2"/>
              <a:buChar char="§"/>
            </a:pPr>
            <a:r>
              <a:rPr lang="en-US" altLang="x-none" sz="2800" smtClean="0">
                <a:solidFill>
                  <a:prstClr val="white"/>
                </a:solidFill>
                <a:latin typeface="Verdana" charset="0"/>
              </a:rPr>
              <a:t> Accounts for 75% – 85% of variance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1752600"/>
            <a:ext cx="4572000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465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What is Social Physics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hlinkClick r:id="rId2"/>
              </a:rPr>
              <a:t>https://</a:t>
            </a:r>
            <a:r>
              <a:rPr lang="en-US" altLang="zh-CN" dirty="0" smtClean="0">
                <a:hlinkClick r:id="rId2"/>
              </a:rPr>
              <a:t>www.youtube.com/watch?v=StIs_gIzbhs</a:t>
            </a:r>
            <a:endParaRPr lang="en-US" altLang="zh-CN" dirty="0" smtClean="0"/>
          </a:p>
          <a:p>
            <a:r>
              <a:rPr lang="en-US" altLang="zh-CN" dirty="0">
                <a:hlinkClick r:id="rId3"/>
              </a:rPr>
              <a:t>https://</a:t>
            </a:r>
            <a:r>
              <a:rPr lang="en-US" altLang="zh-CN" dirty="0" smtClean="0">
                <a:hlinkClick r:id="rId3"/>
              </a:rPr>
              <a:t>www.youtube.com/watch?v=HMBl0ttu-Ow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13208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7321018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8" y="3629025"/>
            <a:ext cx="1490662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5029200" y="5257800"/>
            <a:ext cx="1927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Me (Individual 1)</a:t>
            </a: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5029200" y="4343400"/>
            <a:ext cx="2619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altLang="x-none" smtClean="0">
              <a:solidFill>
                <a:prstClr val="white"/>
              </a:solidFill>
            </a:endParaRP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Democrat, but 0.50 to switch to Republican 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altLang="x-none" smtClean="0">
              <a:solidFill>
                <a:prstClr val="white"/>
              </a:solidFill>
            </a:endParaRPr>
          </a:p>
        </p:txBody>
      </p:sp>
      <p:pic>
        <p:nvPicPr>
          <p:cNvPr id="21509" name="Picture 5" descr="aa05384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1417638"/>
            <a:ext cx="785812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311150" y="3754438"/>
            <a:ext cx="1984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100% Democratic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Individual 2</a:t>
            </a:r>
          </a:p>
        </p:txBody>
      </p:sp>
      <p:pic>
        <p:nvPicPr>
          <p:cNvPr id="21511" name="Picture 7" descr="7145053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658813"/>
            <a:ext cx="8064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8"/>
          <p:cNvSpPr txBox="1">
            <a:spLocks noChangeArrowheads="1"/>
          </p:cNvSpPr>
          <p:nvPr/>
        </p:nvSpPr>
        <p:spPr bwMode="auto">
          <a:xfrm>
            <a:off x="6003925" y="2784475"/>
            <a:ext cx="1984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100% Republican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Individual 3</a:t>
            </a:r>
          </a:p>
        </p:txBody>
      </p:sp>
      <p:sp>
        <p:nvSpPr>
          <p:cNvPr id="21513" name="Right Arrow 9"/>
          <p:cNvSpPr>
            <a:spLocks noChangeArrowheads="1"/>
          </p:cNvSpPr>
          <p:nvPr/>
        </p:nvSpPr>
        <p:spPr bwMode="auto">
          <a:xfrm rot="2576354">
            <a:off x="1782763" y="3605213"/>
            <a:ext cx="2038350" cy="430212"/>
          </a:xfrm>
          <a:prstGeom prst="rightArrow">
            <a:avLst>
              <a:gd name="adj1" fmla="val 50000"/>
              <a:gd name="adj2" fmla="val 5007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x-none" altLang="x-none" smtClean="0">
              <a:solidFill>
                <a:prstClr val="white"/>
              </a:solidFill>
            </a:endParaRPr>
          </a:p>
        </p:txBody>
      </p:sp>
      <p:sp>
        <p:nvSpPr>
          <p:cNvPr id="21514" name="Right Arrow 10"/>
          <p:cNvSpPr>
            <a:spLocks noChangeArrowheads="1"/>
          </p:cNvSpPr>
          <p:nvPr/>
        </p:nvSpPr>
        <p:spPr bwMode="auto">
          <a:xfrm rot="7237873">
            <a:off x="4890293" y="3272632"/>
            <a:ext cx="1306513" cy="298450"/>
          </a:xfrm>
          <a:prstGeom prst="rightArrow">
            <a:avLst>
              <a:gd name="adj1" fmla="val 50000"/>
              <a:gd name="adj2" fmla="val 5003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x-none" altLang="x-none" smtClean="0">
              <a:solidFill>
                <a:prstClr val="white"/>
              </a:solidFill>
            </a:endParaRPr>
          </a:p>
        </p:txBody>
      </p:sp>
      <p:sp>
        <p:nvSpPr>
          <p:cNvPr id="21515" name="Curved Left Arrow 11"/>
          <p:cNvSpPr>
            <a:spLocks noChangeArrowheads="1"/>
          </p:cNvSpPr>
          <p:nvPr/>
        </p:nvSpPr>
        <p:spPr bwMode="auto">
          <a:xfrm rot="-5705050">
            <a:off x="4071938" y="3095625"/>
            <a:ext cx="622300" cy="533400"/>
          </a:xfrm>
          <a:prstGeom prst="curvedLeftArrow">
            <a:avLst>
              <a:gd name="adj1" fmla="val 25000"/>
              <a:gd name="adj2" fmla="val 50000"/>
              <a:gd name="adj3" fmla="val 2492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x-none" altLang="x-none" smtClean="0">
              <a:solidFill>
                <a:prstClr val="white"/>
              </a:solidFill>
            </a:endParaRPr>
          </a:p>
        </p:txBody>
      </p:sp>
      <p:graphicFrame>
        <p:nvGraphicFramePr>
          <p:cNvPr id="21516" name="Object 2"/>
          <p:cNvGraphicFramePr>
            <a:graphicFrameLocks noChangeAspect="1"/>
          </p:cNvGraphicFramePr>
          <p:nvPr/>
        </p:nvGraphicFramePr>
        <p:xfrm>
          <a:off x="2460625" y="3103563"/>
          <a:ext cx="1004888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7" name="Equation" r:id="rId7" imgW="585000" imgH="200880" progId="Equation.3">
                  <p:embed/>
                </p:oleObj>
              </mc:Choice>
              <mc:Fallback>
                <p:oleObj name="Equation" r:id="rId7" imgW="585000" imgH="20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100000" contras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0625" y="3103563"/>
                        <a:ext cx="1004888" cy="363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7" name="Object 4"/>
          <p:cNvGraphicFramePr>
            <a:graphicFrameLocks noChangeAspect="1"/>
          </p:cNvGraphicFramePr>
          <p:nvPr/>
        </p:nvGraphicFramePr>
        <p:xfrm>
          <a:off x="4003675" y="2627313"/>
          <a:ext cx="1036638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8" name="Equation" r:id="rId9" imgW="548280" imgH="200880" progId="Equation.3">
                  <p:embed/>
                </p:oleObj>
              </mc:Choice>
              <mc:Fallback>
                <p:oleObj name="Equation" r:id="rId9" imgW="548280" imgH="20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lum bright="100000" contras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3675" y="2627313"/>
                        <a:ext cx="1036638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8" name="Object 3"/>
          <p:cNvGraphicFramePr>
            <a:graphicFrameLocks noChangeAspect="1"/>
          </p:cNvGraphicFramePr>
          <p:nvPr/>
        </p:nvGraphicFramePr>
        <p:xfrm>
          <a:off x="5584825" y="3521075"/>
          <a:ext cx="105727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9" name="Equation" r:id="rId11" imgW="596900" imgH="241300" progId="Equation.3">
                  <p:embed/>
                </p:oleObj>
              </mc:Choice>
              <mc:Fallback>
                <p:oleObj name="Equation" r:id="rId11" imgW="596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lum bright="100000" contrast="100000"/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4825" y="3521075"/>
                        <a:ext cx="105727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9" name="Rectangle 17"/>
          <p:cNvSpPr>
            <a:spLocks noChangeArrowheads="1"/>
          </p:cNvSpPr>
          <p:nvPr/>
        </p:nvSpPr>
        <p:spPr bwMode="auto">
          <a:xfrm>
            <a:off x="180975" y="150813"/>
            <a:ext cx="64357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4000" smtClean="0">
                <a:solidFill>
                  <a:srgbClr val="D4D2D0"/>
                </a:solidFill>
                <a:latin typeface="Arial Rounded MT Bold" charset="0"/>
              </a:rPr>
              <a:t>Social Influence: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4000" smtClean="0">
                <a:solidFill>
                  <a:srgbClr val="D4D2D0"/>
                </a:solidFill>
                <a:latin typeface="Arial Rounded MT Bold" charset="0"/>
              </a:rPr>
              <a:t>        Like Immune System </a:t>
            </a:r>
            <a:endParaRPr lang="en-US" altLang="x-none" sz="2000" smtClean="0">
              <a:solidFill>
                <a:srgbClr val="D4D2D0"/>
              </a:solidFill>
              <a:latin typeface="Arial Rounded MT Bold" charset="0"/>
            </a:endParaRPr>
          </a:p>
        </p:txBody>
      </p:sp>
      <p:sp>
        <p:nvSpPr>
          <p:cNvPr id="21520" name="TextBox 16"/>
          <p:cNvSpPr txBox="1">
            <a:spLocks noChangeArrowheads="1"/>
          </p:cNvSpPr>
          <p:nvPr/>
        </p:nvSpPr>
        <p:spPr bwMode="auto">
          <a:xfrm>
            <a:off x="7032625" y="6530975"/>
            <a:ext cx="2087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1400" smtClean="0">
                <a:solidFill>
                  <a:prstClr val="white"/>
                </a:solidFill>
              </a:rPr>
              <a:t>Pan, Altshuler, Pentland</a:t>
            </a:r>
          </a:p>
        </p:txBody>
      </p:sp>
    </p:spTree>
    <p:extLst>
      <p:ext uri="{BB962C8B-B14F-4D97-AF65-F5344CB8AC3E}">
        <p14:creationId xmlns:p14="http://schemas.microsoft.com/office/powerpoint/2010/main" val="168739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30388"/>
            <a:ext cx="23876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 rot="20103497">
            <a:off x="3971925" y="1735138"/>
            <a:ext cx="1093788" cy="4445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038600" y="2668588"/>
            <a:ext cx="941388" cy="20161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1046830">
            <a:off x="4041775" y="3959225"/>
            <a:ext cx="1016000" cy="1778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860073">
            <a:off x="3736975" y="5018088"/>
            <a:ext cx="1465263" cy="21431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2535" name="Picture 4" descr="http://t0.gstatic.com/images?q=tbn:ANd9GcQbKhckZrRtcre8tRjACqoL6v_jHb9GtNxtnVzXPnhgKw729BF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992188"/>
            <a:ext cx="156845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4" descr="http://t0.gstatic.com/images?q=tbn:ANd9GcQbKhckZrRtcre8tRjACqoL6v_jHb9GtNxtnVzXPnhgKw729BF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39988"/>
            <a:ext cx="1550988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4" descr="http://t0.gstatic.com/images?q=tbn:ANd9GcQbKhckZrRtcre8tRjACqoL6v_jHb9GtNxtnVzXPnhgKw729BF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87788"/>
            <a:ext cx="1658938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4" descr="http://t0.gstatic.com/images?q=tbn:ANd9GcQbKhckZrRtcre8tRjACqoL6v_jHb9GtNxtnVzXPnhgKw729BF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259388"/>
            <a:ext cx="1603375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649788"/>
            <a:ext cx="4714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58988"/>
            <a:ext cx="5778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20988"/>
            <a:ext cx="40322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TextBox 17"/>
          <p:cNvSpPr txBox="1">
            <a:spLocks noChangeArrowheads="1"/>
          </p:cNvSpPr>
          <p:nvPr/>
        </p:nvSpPr>
        <p:spPr bwMode="auto">
          <a:xfrm>
            <a:off x="177800" y="5410200"/>
            <a:ext cx="502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Using sensors in smart phones to 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obtain different type of social networks.</a:t>
            </a:r>
          </a:p>
        </p:txBody>
      </p:sp>
      <p:sp>
        <p:nvSpPr>
          <p:cNvPr id="22543" name="TextBox 18"/>
          <p:cNvSpPr txBox="1">
            <a:spLocks noChangeArrowheads="1"/>
          </p:cNvSpPr>
          <p:nvPr/>
        </p:nvSpPr>
        <p:spPr bwMode="auto">
          <a:xfrm>
            <a:off x="5638800" y="3201988"/>
            <a:ext cx="1397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1000" smtClean="0">
                <a:solidFill>
                  <a:prstClr val="white"/>
                </a:solidFill>
              </a:rPr>
              <a:t>Call Network </a:t>
            </a:r>
          </a:p>
        </p:txBody>
      </p:sp>
      <p:sp>
        <p:nvSpPr>
          <p:cNvPr id="22544" name="TextBox 19"/>
          <p:cNvSpPr txBox="1">
            <a:spLocks noChangeArrowheads="1"/>
          </p:cNvSpPr>
          <p:nvPr/>
        </p:nvSpPr>
        <p:spPr bwMode="auto">
          <a:xfrm>
            <a:off x="5562600" y="1754188"/>
            <a:ext cx="19383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1000" smtClean="0">
                <a:solidFill>
                  <a:prstClr val="white"/>
                </a:solidFill>
              </a:rPr>
              <a:t>Proximity Network </a:t>
            </a:r>
          </a:p>
        </p:txBody>
      </p:sp>
      <p:sp>
        <p:nvSpPr>
          <p:cNvPr id="22545" name="TextBox 20"/>
          <p:cNvSpPr txBox="1">
            <a:spLocks noChangeArrowheads="1"/>
          </p:cNvSpPr>
          <p:nvPr/>
        </p:nvSpPr>
        <p:spPr bwMode="auto">
          <a:xfrm>
            <a:off x="5562600" y="4573588"/>
            <a:ext cx="19383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1000" smtClean="0">
                <a:solidFill>
                  <a:prstClr val="white"/>
                </a:solidFill>
              </a:rPr>
              <a:t>Friendship Network </a:t>
            </a:r>
          </a:p>
        </p:txBody>
      </p:sp>
      <p:sp>
        <p:nvSpPr>
          <p:cNvPr id="22546" name="TextBox 21"/>
          <p:cNvSpPr txBox="1">
            <a:spLocks noChangeArrowheads="1"/>
          </p:cNvSpPr>
          <p:nvPr/>
        </p:nvSpPr>
        <p:spPr bwMode="auto">
          <a:xfrm>
            <a:off x="5562600" y="5945188"/>
            <a:ext cx="19383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1000" smtClean="0">
                <a:solidFill>
                  <a:prstClr val="white"/>
                </a:solidFill>
              </a:rPr>
              <a:t>Co-location Network </a:t>
            </a:r>
          </a:p>
        </p:txBody>
      </p:sp>
      <p:pic>
        <p:nvPicPr>
          <p:cNvPr id="2254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592388"/>
            <a:ext cx="449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068388"/>
            <a:ext cx="4667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963988"/>
            <a:ext cx="50958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335588"/>
            <a:ext cx="52228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1" name="AutoShape 2" descr="data:image/jpg;base64,/9j/4AAQSkZJRgABAQAAAQABAAD/2wCEAAkGBg8MDA4NDQ0QDA8OEA8PDQ0NEBANDgwNFBEVFBUQEhIXHCcfGBkjGRISHzsgIycpLCwsFR4xNTAqNSYrLCkBCQoKDgwOGg8PGDUcHB4qKzApKSkpNSkpLywpKSosKSkpKSwpKS8pLCkpKSkpLCkpKSwpKSopKSkpKS0qKSkpLv/AABEIAOEA4QMBIgACEQEDEQH/xAAcAAABBQEBAQAAAAAAAAAAAAAAAQIFBgcEAwj/xABLEAACAQIBAhAKCQIGAgMAAAAAAQIDEQQFUgYSFBYhMTJRYXFykZKhsdEHEyIzNUFzssHCFSM0QlNidIGT0uEXJCWCg6JU8ENEY//EABoBAAIDAQEAAAAAAAAAAAAAAAAEAQMFAgb/xAAtEQABAwEGBQMFAQEAAAAAAAAAAQIDEQQTITEycRJBUVKBFEJhBTORscEiI//aAAwDAQACEQMRAD8A3EAAAARs4MsZbp4OGmn5Upbimt1LuXCUfKGWsRjZWlJ6X1UobEEuHf42XxQOkxyQrfIjS64nRHhaTtKtGTXqp3qP/qcb0aYXeqP/AGLvKnSyW/vytwR2es91k6mt98b7hn08SZrUpvXqWXXrht6r0F3hr1w29V6C7yt6gp5vXLvDUFPN65d5NzF8hePLJr1w29V6C7w164beq9Bd5W9QU83rl3hqCnm9cu8LmL5C8eWTXrht6r0F3hr1w29V6C7yt6gp5vXLvDUFPN65d4XMXyF48smvXDb1XoLvDXrht6r0F3lb1BTzeuXeGoKeb1y7wuYvkLx5ZNeuG3qvQXeGvXDb1XoLvK3qCnm9cu8NQU83rl3hcxfIXjyya9cNvVegu8NeuG3qvQXeVvUFPN65d4agp5vXLvC5i+QvHlk164beq9Bd4a9cNvVegu8reoKeb1y7w1BTzeuXeFzF8hePLJr1w29V6C7w164beq9Bd5W9QU83rl3hqCnm9cu8LmL5C8eWVaNML/8AouFwXwZ3YXL+GrO0K0bvajK8G+JStcpUsm03taZcTOetkyS3D03A9hkenjXJaBevQ00DOsmaIq+DlpbucFt0ql9hfle3Hs4C85MyrTxdPxlJ8EovdQlvNC0sDo8c0LmSI47AACgsAAAAA5MqZRjhaM6s/urYj65Se1FHWUTRvlJzrxoJ+TTWmkt+cu5e8y2GO8eiHD3cLakRWr1MZXc5u8pbLf3YR3lwIkqFGNNWiuN+tvfZ44Gh4uCuvKlsy+CPLKGO0nkR3T23mrvNNcV4UyFEwxU98Rjo09jdSzV6uPeOCplSo9q0VwK752cVwuWIxEOFcp0PG1M+XOGrKmfLnZz3C51RCKnRqypny52GrKmfLnZz3C4UQKnRqypny52GrKmfLnZz3C4UQKnRqypny52GrKmfLnZz3C4UQKnRqypny52GrKmfLnZz3C4UQKnRqypny52GrKmfLnZz3C4UQKnRqypny52GrKmfLnZz3C4UQKnRqypny52CxtTPlz3Oe4XCiBU7qeVJrdWkuZ86JDD4yNTadnmvb/uQNwjNp3Ts1tNeo5ViKdI5SexOGjUWzsP1S9a/scOT8fUwNdTjtrYnD1VIbz7zowON8YrPdLb4VvjMp0NNHTrbjt8krTtdkdL1Q0XB4uNelCrB3jNJrufCexTdAmUnephpPY85Dg9Ul7r5y5GXKzgcrRxjuJKgAAVnQypK0WzMMZPx2OqN7N6sujF27ImmYp+Q+Iy+js4yfLqvrY5ZM3L8FE3IlKtXSRcn6lcgJ1HJuT2W3dknlWpalbfkl8fgQ9x+NMKiz1H3C4y4XLDgfcLjLhcAH3C4y4XAB9wuMuFwAfcLjLhcAH3C4y4sU20km22kktltvaSQEj43bSSbb2ElstveSLBk/QTiayUqjjh4v1T8qduStr92ixaGdDEcJBVaqUq8lsvbVFP7seHfZYDPltS1oz8jLIebisUNANCPnKtWo+DSwXNZvrOynoOwUf8A4nLlVKnwZNgKrNIvuLkjanIiVoUwX/jx6U38RHoUwT/+uv2lUXxJcCLx/cv5J4G9CnaKtD+Gw2FdWjTcJKcFfTzkrN7Ow2U25oWjr7A/aU+0zq5pWVyuZVVriKTIiOwPajWcJKS9T51vE/dSjvqS50ytXJzJ1S9GPBdczLJE5nLDz0N1nSx9Jb8pQf7prtsabF7BluTdjKFP2z+JqFLcoRtepNhiDJR4AAmXnji9w+Iy3Dv/ADlTl1u1mpYvcPiMrw7/AM7U5dbtY7ZPdsUTcj3yw/q48r4Mibkpll/Vx5XwZEXNCPIVdmPuFxlwudnI+4XGXC4APuFxlxbgA64XG3C4AOuFxtwuADrlq0B5JVWtLEzV40bKF9p1Wtv9l7yKnc1LQjg/E5Po7FnUTqy4XPZX/XSr9ha1P4Wbl0LauJkAAyB0AAAAAIbKWizCYWThOo5zWxKFJadxe83tJ8FzifhBwmbW6Ef6i1IXqlUQ4V7U5npo89Hv2lPtM4uWvRPouoYzCujSjVUnOErzjFRsns7UmVG5pWZqtZRU5isqorsB9yayU/qVypEFcm8kv6lcqRbJkcNzPPJz/wBRp+2fxNSo7lGV5Of+pU/bP4mqUdyjPtepNhmHJdx4AAmXnji9w+IynDv/ADtTl1u1mrYvcMxPCZUmspVoySklVxCXqaSnIdsnu2KJuRN5af1ceV8GQ+mO3LOUIeLhd6Xy/XtbT9aI6FVS2YtS4nc0I8hV2Z6aYLjbhc7OR9wuNC4AOFG3AkB1wuNuFwAdcUZcUAFe0bPgqeko04LajCEV+0UjFmza6DvCD/LHsM+25N8jNn5noAAZw0BB6MMrSwmDk4PS1KjVODW3G6bclxJP92icKV4SpeRhV6nKq/3Sj3sugajpERTiRaNVSj3AaFzbM8W4XG3C4ALcnMkv6lcqRX6lWMd1JR43YlclZQh4haW8vKltbC6yqTI7bmemTX/qVP2z+Jq9HcoxTJGUpzyzRhZRi8Q0/W2vK9ZtdHcoz7XqTYZhyXceAAJl544vcMweh6Ur+1xPvyN4xe4Zg9D0pX9riffkPWT3bFE3I9tEfmocv5WV+Ltsp2e+tgsGiPzUOX8rIA0Y9Iq7M6KePqx++3yvK7TphliX3oJ8TaI8UsocktDK0HtqUeZntDH0399Ljuu0gxbE0AsEa0XtST4mmPK5YcpNbTa4nYOEgsNxbkCsRNbU5dJjljKme+phwganoT0L4XF4ONatCUpudRNqc4qylZbCZM6xMD+FP+Wp3nJ4MqjnkqDk7vxtbZ/3lrMWaV6SORHcx5jGq1MCv6xMD+FP+Wp3k/GNkktpJJcQoFDnudqWpajUTJAAAOCQI/K2QqGN0nj4uXi9NpbSlC2mtfafAiQAlFVq1QhURcFK/rEwP4U/5aneJrEwP4U/5aneWECy+k7l/JzwN6GeaPND2HyfgPH4eDjU8bTheU5zWlle+w3wGZ1MbUltza4F5PYa74VvRX/PR+Yxw1bIqujquOIpMiI7AR8JZMgr/LLlT7SuFkyD9nXKn2l0uRw3M58g+m6P6l/MbtR3KMKyF6bo/qX8xutHcozLZqTYagyUeAAJF544vcMwih6Ur+1xPvyN3xe4ZhOH9J1/a4n35D1j92xRNyPXRH5qHL+VkAWDRH5qHL+VkAaUekVdmAoClpyIKApJAWAWwWJALBYWwtiSDYvBf6Jh7Wv75bTN9A2jPBYHJ8aGIqyhUVSrJpU6k1aUrrZSsWD/ABKyb+PP+Gt/SYU0MiyOVGrn0H2PajUxLQBVv8Ssmfjz/hrf0lnhNSSktppNcTF3RuZqShYjkXJRwABwdAAEXlvRJhsnKm8VNw8bptJpYTnfS2vuU7bpEtarloiVIVUTFSUAq3+JeTPx5/w1v6Q/xLyZ+PP+Gt/SW3Enav4ObxvU5/Cr6K/56PzGOmj6PdGWCx+A8Rh6sp1PG05WdOpBaVXvstW9ZnJq2Ritjo5KYikyorsBpZMhfZ1yp9pXCyZC+zrlT7S6XI4Zmc+QvTVH9S/mN0o7lGGZC9NUf1L+Y3OjuUZlt1JsNQZLuPAAES88cXuGYTQ9J1/a4n35G7YvcMwrD+k6/tcT78h+x+7YXm5Htoi81Dl/KyALBoi81Dl/KyANKLSLOzAUBS44EFFsKkSQJYWwoAABYULEkCCi2AkBr2nxM+icJ5qnyI+6j54ltPiZ9D4TzVPkR91GX9Ryb5/g3ZuZ6gAGSNgZ14YNzguPEdlM0Uzrwv7nBcdfspjVk+83z+iqbQpmtgsKBvmeNsIOsJYgBpZMhfZ1yp9pXCx5C+zrlT7SmXSdszOfIfpqj+pfzG50dyjDch+mqP6l/MblR3KMu26m7DcGS7jwABEvPHF7hmF4f0nX9riffkbpi9wzC8P6Tr+1xPvyH7H7thebke2iLzUOX8rIEn9EPmocv5WQJpxaRV+YCgKkXHAJCgKSABYUUkgQULCkgJYLDrAADZLYfEz6GwnmqfIj2I+entPiZ9C4XzVPkR7EZf1HJvn+DVm5nqAAZA4Bnfhe3OC46/ZTNEM78Lu5wXHX7KY1Y/vN8/pSqbQpm9hB1hD0BnDRBzQhADbFjyH9nXKl2leLFkP7OuVPtKZdJYzM58h+mqP6l/MbjR3KMPyJ6Zo/qX8xuFHcoy7dqbsNQZLuPAAEBg8cXuGYZh/Sdb2uJ9+RueL3DMMw/pOt7XE+/IfsXu2F5uR76IvNQ5fysgCf0Q+ahy/lZAo1ItIq/MVIUBS44AUBUSQCQoCkgAC2AkgLBYULEgI1sPiZ9B4XzVPkR7EfPrWw+Jn0FhfNQ5EexGT9Syb5/g3ZuZ6gAGQOAZ54XNzguOv2UzQzPPC5ucFx1+ymN2P7zfP6Upm0KZwI0OEPQGeNEaHNCEANLFkP7OuVLtK8yxZD+zrlS7SmXSdszOfInpmj+ofzG4UdyjEMiemaP6h/MbfR3KMq3am7DcGS7jwABAYPHF7hmG4f0nW9riffkbli9wzDKLtlOtw1cQv+0u40LF7thefke+iHzUOX8rIJFhy/C9BPNmutNdxXzUi0ij8wHIQUuOBRQQpIAKCFJIAWwCnQCWFFCwEDWth8TPoHC+ahyI9iMAa2HxM3/C+ahyI9iMn6nk3z/Buy8z1AAMcdAz3wt7nBcdfspmhGfeFrc4Ljr9lMbsX32+f0pTPoUzgQcIz0RnDRGOEOSRpYsh/Z1ypdpXiyZGhbDw4dM+dspm0nbMzlyJ6Zo/qH8xt1HcoxDIbvlii1/wCQ/mNvo7lGTbtbdhuz5LuPAAEBg8cVuHxGFY76jKdW+wo4ibfJlJu/NI3irG8WjG/CDk10sX41Lyaqs+XHY61bmY9YnIj1avNCidP816Hti6HjKc4ZysuB+rrsVNxabTVmnZreZZslYvx1JXflR8mfH6n+6+Jx5Zya3etBX/EiveRpxrwrwqKuSqVQhUOQiFQyVCighUdECioQUkBRQFOiAAUCSBGth8TN+wvm4ciPYjAmth8TN5w2Jh4uHlx3MfvLeRk/U0wb5/g5ZeZ0geWqYfiR6SDVMPxI9JGNRR2p6mfeFnc4Pjr9lMvmqYfiR6SKD4VqsZRwelkpWde9mnbYpjdiT/u3z+lKZ9CmeCDhGeiM0axBRDkkWlSc5RjHbk0kWuMVSgl92EepL+xwZIyb4teMmrSa8lP7seHhEy5i9LT8Wn5U9vgh/fvFXrxuoha3BKnloRg6uVKD3pyqP9oyfa0bfS3KMr8GuTHKtPENbC+rh1OT91c5q0VZGVbXo6WichuBKN3FAAEi8Cp6M8hrE0ZJrhTzZLaZbDyr0VOLTJRVRaoQqVwMBpzqYOu1JWcXacfVOP8A7s3LFhMZCtHTQe1txexKPGie0V6E1VvJKzW5klsrge+ig4jB1sJO7TjbanHaf7/BmzFMydMcHCT2LHsSuNyLGo3Km/Fy9a+638CKq5Nq09um2t+PlLqOzD5fktipBS/NHyXzbXYdkMu0Xt6ePHG9uZjKK9vKpX/lSA0jXqa/ZiqL3mWH6bo50ujIX6ao50ujI743dpzwp1K8oveY5Re8ywfTVHOl0ZC/TVHOl0ZHV47tI4U6lfUXvMXSveZYFlmjnS6MhfpmjnS6Mibx3aHCnUr+le8xdK95lg+maOdLoyFWWaOdLoyOrx3aRwp1K/pXvMPF8HUWH6Yo50ujIX6Yo50ujILx3aHCnUrmk4OoTScHUWP6Yo50ujIb9M0c6XRkF47tDhTqV3ScHUJpODqLF9M0c6XRkJ9M0c6XRkReO7SeFOpXdK95goN7Sb4k2WF5ao50ujIPpqjnS6Mjm8d2hwp1IWjkurPag4rfn5K7yWwWSI0vKl5c/U/VHiXxEnl2ktpTl+yV+dnFicuzkrQSprf3Uu5HC8bsMjpOFCTx2UIUFs7MnuYLbfC95EDQoVMZXstmUnsv1Qjv8SPTB5Mq4mV0nZvZqSu795omhXQtGik7cLk9uTFZp2wJRuLi1kavWq5EzoWyRHDUYRSskv3fC+EnxlOmoqyHmKq1WqjwAAEAAAAAeVagpqzRX8p6GIzu4rbLKAAZhjdBEbv6u3DC8eraOB6CuXzruNblST20MeFjmoubaJW5OU4WNq8jJtZnL513C6zeXzruNY1LDNQalhmo69VL3EXTOhk+s5/n513C6z3+fnXcavqWGag1LDNRPqpu4LpnQyjWe/z867hdaD/PzruNW1LDNQalhmoPVTdwXTOhlOtF/n513C60n+fnXcarqWGag1LDNQerm7lIumdDKtab3p9XcLrTe9Pq7jVNSwzUGpYZqD1c3coXLOhlWtJ70+ruE1ov8/Ou41bUsM1BqWGag9XN3KF0zoZTrRf5+ddwmtB/n513Gr6lhmoNSwzUHqpu4m6Z0Mo1nv8APzruE1nP8/Ou41jUsM1BqWGag9VN3BdM6GUR0GbO1PnXcSWB0Eq6fi/3l5XaaMsLHeQ+NNLaRw60SuwVykpG1MkIHJuhyNOzaJ2nSUVZIeBSdg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x-none" altLang="x-none" smtClean="0">
              <a:solidFill>
                <a:prstClr val="white"/>
              </a:solidFill>
            </a:endParaRPr>
          </a:p>
        </p:txBody>
      </p:sp>
      <p:sp>
        <p:nvSpPr>
          <p:cNvPr id="22552" name="AutoShape 4" descr="data:image/jpg;base64,/9j/4AAQSkZJRgABAQAAAQABAAD/2wCEAAkGBg8MDA4NDQ0QDA8OEA8PDQ0NEBANDgwNFBEVFBUQEhIXHCcfGBkjGRISHzsgIycpLCwsFR4xNTAqNSYrLCkBCQoKDgwOGg8PGDUcHB4qKzApKSkpNSkpLywpKSosKSkpKSwpKS8pLCkpKSkpLCkpKSwpKSopKSkpKS0qKSkpLv/AABEIAOEA4QMBIgACEQEDEQH/xAAcAAABBQEBAQAAAAAAAAAAAAAAAQIFBgcEAwj/xABLEAACAQIBAhAKCQIGAgMAAAAAAQIDEQQFUgYSFBYhMTJRYXFykZKhsdEHEyIzNUFzssHCFSM0QlNidIGT0uEXJCWCg6JU8ENEY//EABoBAAIDAQEAAAAAAAAAAAAAAAAEAQMFAgb/xAAtEQABAwEGBQMFAQEAAAAAAAAAAQIDEQQTITEycRJBUVKBFEJhBTORscEiI//aAAwDAQACEQMRAD8A3EAAAARs4MsZbp4OGmn5Upbimt1LuXCUfKGWsRjZWlJ6X1UobEEuHf42XxQOkxyQrfIjS64nRHhaTtKtGTXqp3qP/qcb0aYXeqP/AGLvKnSyW/vytwR2es91k6mt98b7hn08SZrUpvXqWXXrht6r0F3hr1w29V6C7yt6gp5vXLvDUFPN65d5NzF8hePLJr1w29V6C7w164beq9Bd5W9QU83rl3hqCnm9cu8LmL5C8eWTXrht6r0F3hr1w29V6C7yt6gp5vXLvDUFPN65d4XMXyF48smvXDb1XoLvDXrht6r0F3lb1BTzeuXeGoKeb1y7wuYvkLx5ZNeuG3qvQXeGvXDb1XoLvK3qCnm9cu8NQU83rl3hcxfIXjyya9cNvVegu8NeuG3qvQXeVvUFPN65d4agp5vXLvC5i+QvHlk164beq9Bd4a9cNvVegu8reoKeb1y7w1BTzeuXeFzF8hePLJr1w29V6C7w164beq9Bd5W9QU83rl3hqCnm9cu8LmL5C8eWVaNML/8AouFwXwZ3YXL+GrO0K0bvajK8G+JStcpUsm03taZcTOetkyS3D03A9hkenjXJaBevQ00DOsmaIq+DlpbucFt0ql9hfle3Hs4C85MyrTxdPxlJ8EovdQlvNC0sDo8c0LmSI47AACgsAAAAA5MqZRjhaM6s/urYj65Se1FHWUTRvlJzrxoJ+TTWmkt+cu5e8y2GO8eiHD3cLakRWr1MZXc5u8pbLf3YR3lwIkqFGNNWiuN+tvfZ44Gh4uCuvKlsy+CPLKGO0nkR3T23mrvNNcV4UyFEwxU98Rjo09jdSzV6uPeOCplSo9q0VwK752cVwuWIxEOFcp0PG1M+XOGrKmfLnZz3C51RCKnRqypny52GrKmfLnZz3C4UQKnRqypny52GrKmfLnZz3C4UQKnRqypny52GrKmfLnZz3C4UQKnRqypny52GrKmfLnZz3C4UQKnRqypny52GrKmfLnZz3C4UQKnRqypny52GrKmfLnZz3C4UQKnRqypny52CxtTPlz3Oe4XCiBU7qeVJrdWkuZ86JDD4yNTadnmvb/uQNwjNp3Ts1tNeo5ViKdI5SexOGjUWzsP1S9a/scOT8fUwNdTjtrYnD1VIbz7zowON8YrPdLb4VvjMp0NNHTrbjt8krTtdkdL1Q0XB4uNelCrB3jNJrufCexTdAmUnephpPY85Dg9Ul7r5y5GXKzgcrRxjuJKgAAVnQypK0WzMMZPx2OqN7N6sujF27ImmYp+Q+Iy+js4yfLqvrY5ZM3L8FE3IlKtXSRcn6lcgJ1HJuT2W3dknlWpalbfkl8fgQ9x+NMKiz1H3C4y4XLDgfcLjLhcAH3C4y4XAB9wuMuFwAfcLjLhcAH3C4y4sU20km22kktltvaSQEj43bSSbb2ElstveSLBk/QTiayUqjjh4v1T8qduStr92ixaGdDEcJBVaqUq8lsvbVFP7seHfZYDPltS1oz8jLIebisUNANCPnKtWo+DSwXNZvrOynoOwUf8A4nLlVKnwZNgKrNIvuLkjanIiVoUwX/jx6U38RHoUwT/+uv2lUXxJcCLx/cv5J4G9CnaKtD+Gw2FdWjTcJKcFfTzkrN7Ow2U25oWjr7A/aU+0zq5pWVyuZVVriKTIiOwPajWcJKS9T51vE/dSjvqS50ytXJzJ1S9GPBdczLJE5nLDz0N1nSx9Jb8pQf7prtsabF7BluTdjKFP2z+JqFLcoRtepNhiDJR4AAmXnji9w+Iy3Dv/ADlTl1u1mpYvcPiMrw7/AM7U5dbtY7ZPdsUTcj3yw/q48r4Mibkpll/Vx5XwZEXNCPIVdmPuFxlwudnI+4XGXC4APuFxlxbgA64XG3C4AOuFxtwuADrlq0B5JVWtLEzV40bKF9p1Wtv9l7yKnc1LQjg/E5Po7FnUTqy4XPZX/XSr9ha1P4Wbl0LauJkAAyB0AAAAAIbKWizCYWThOo5zWxKFJadxe83tJ8FzifhBwmbW6Ef6i1IXqlUQ4V7U5npo89Hv2lPtM4uWvRPouoYzCujSjVUnOErzjFRsns7UmVG5pWZqtZRU5isqorsB9yayU/qVypEFcm8kv6lcqRbJkcNzPPJz/wBRp+2fxNSo7lGV5Of+pU/bP4mqUdyjPtepNhmHJdx4AAmXnji9w+IynDv/ADtTl1u1mrYvcMxPCZUmspVoySklVxCXqaSnIdsnu2KJuRN5af1ceV8GQ+mO3LOUIeLhd6Xy/XtbT9aI6FVS2YtS4nc0I8hV2Z6aYLjbhc7OR9wuNC4AOFG3AkB1wuNuFwAdcUZcUAFe0bPgqeko04LajCEV+0UjFmza6DvCD/LHsM+25N8jNn5noAAZw0BB6MMrSwmDk4PS1KjVODW3G6bclxJP92icKV4SpeRhV6nKq/3Sj3sugajpERTiRaNVSj3AaFzbM8W4XG3C4ALcnMkv6lcqRX6lWMd1JR43YlclZQh4haW8vKltbC6yqTI7bmemTX/qVP2z+Jq9HcoxTJGUpzyzRhZRi8Q0/W2vK9ZtdHcoz7XqTYZhyXceAAJl544vcMweh6Ur+1xPvyN4xe4Zg9D0pX9riffkPWT3bFE3I9tEfmocv5WV+Ltsp2e+tgsGiPzUOX8rIA0Y9Iq7M6KePqx++3yvK7TphliX3oJ8TaI8UsocktDK0HtqUeZntDH0399Ljuu0gxbE0AsEa0XtST4mmPK5YcpNbTa4nYOEgsNxbkCsRNbU5dJjljKme+phwganoT0L4XF4ONatCUpudRNqc4qylZbCZM6xMD+FP+Wp3nJ4MqjnkqDk7vxtbZ/3lrMWaV6SORHcx5jGq1MCv6xMD+FP+Wp3k/GNkktpJJcQoFDnudqWpajUTJAAAOCQI/K2QqGN0nj4uXi9NpbSlC2mtfafAiQAlFVq1QhURcFK/rEwP4U/5aneJrEwP4U/5aneWECy+k7l/JzwN6GeaPND2HyfgPH4eDjU8bTheU5zWlle+w3wGZ1MbUltza4F5PYa74VvRX/PR+Yxw1bIqujquOIpMiI7AR8JZMgr/LLlT7SuFkyD9nXKn2l0uRw3M58g+m6P6l/MbtR3KMKyF6bo/qX8xutHcozLZqTYagyUeAAJF544vcMwih6Ur+1xPvyN3xe4ZhOH9J1/a4n35D1j92xRNyPXRH5qHL+VkAWDRH5qHL+VkAaUekVdmAoClpyIKApJAWAWwWJALBYWwtiSDYvBf6Jh7Wv75bTN9A2jPBYHJ8aGIqyhUVSrJpU6k1aUrrZSsWD/ABKyb+PP+Gt/SYU0MiyOVGrn0H2PajUxLQBVv8Ssmfjz/hrf0lnhNSSktppNcTF3RuZqShYjkXJRwABwdAAEXlvRJhsnKm8VNw8bptJpYTnfS2vuU7bpEtarloiVIVUTFSUAq3+JeTPx5/w1v6Q/xLyZ+PP+Gt/SW3Enav4ObxvU5/Cr6K/56PzGOmj6PdGWCx+A8Rh6sp1PG05WdOpBaVXvstW9ZnJq2Ritjo5KYikyorsBpZMhfZ1yp9pXCyZC+zrlT7S6XI4Zmc+QvTVH9S/mN0o7lGGZC9NUf1L+Y3OjuUZlt1JsNQZLuPAAES88cXuGYTQ9J1/a4n35G7YvcMwrD+k6/tcT78h+x+7YXm5Htoi81Dl/KyALBoi81Dl/KyANKLSLOzAUBS44EFFsKkSQJYWwoAABYULEkCCi2AkBr2nxM+icJ5qnyI+6j54ltPiZ9D4TzVPkR91GX9Ryb5/g3ZuZ6gAGSNgZ14YNzguPEdlM0Uzrwv7nBcdfspjVk+83z+iqbQpmtgsKBvmeNsIOsJYgBpZMhfZ1yp9pXCx5C+zrlT7SmXSdszOfIfpqj+pfzG50dyjDch+mqP6l/MblR3KMu26m7DcGS7jwABEvPHF7hmF4f0nX9riffkbpi9wzC8P6Tr+1xPvyH7H7thebke2iLzUOX8rIEn9EPmocv5WQJpxaRV+YCgKkXHAJCgKSABYUUkgQULCkgJYLDrAADZLYfEz6GwnmqfIj2I+entPiZ9C4XzVPkR7EZf1HJvn+DVm5nqAAZA4Bnfhe3OC46/ZTNEM78Lu5wXHX7KY1Y/vN8/pSqbQpm9hB1hD0BnDRBzQhADbFjyH9nXKl2leLFkP7OuVPtKZdJYzM58h+mqP6l/MbjR3KMPyJ6Zo/qX8xuFHcoy7dqbsNQZLuPAAEBg8cXuGYZh/Sdb2uJ9+RueL3DMMw/pOt7XE+/IfsXu2F5uR76IvNQ5fysgCf0Q+ahy/lZAo1ItIq/MVIUBS44AUBUSQCQoCkgAC2AkgLBYULEgI1sPiZ9B4XzVPkR7EfPrWw+Jn0FhfNQ5EexGT9Syb5/g3ZuZ6gAGQOAZ54XNzguOv2UzQzPPC5ucFx1+ymN2P7zfP6Upm0KZwI0OEPQGeNEaHNCEANLFkP7OuVLtK8yxZD+zrlS7SmXSdszOfInpmj+ofzG4UdyjEMiemaP6h/MbfR3KMq3am7DcGS7jwABAYPHF7hmG4f0nW9riffkbli9wzDKLtlOtw1cQv+0u40LF7thefke+iHzUOX8rIJFhy/C9BPNmutNdxXzUi0ij8wHIQUuOBRQQpIAKCFJIAWwCnQCWFFCwEDWth8TPoHC+ahyI9iMAa2HxM3/C+ahyI9iMn6nk3z/Buy8z1AAMcdAz3wt7nBcdfspmhGfeFrc4Ljr9lMbsX32+f0pTPoUzgQcIz0RnDRGOEOSRpYsh/Z1ypdpXiyZGhbDw4dM+dspm0nbMzlyJ6Zo/qH8xt1HcoxDIbvlii1/wCQ/mNvo7lGTbtbdhuz5LuPAAEBg8cVuHxGFY76jKdW+wo4ibfJlJu/NI3irG8WjG/CDk10sX41Lyaqs+XHY61bmY9YnIj1avNCidP816Hti6HjKc4ZysuB+rrsVNxabTVmnZreZZslYvx1JXflR8mfH6n+6+Jx5Zya3etBX/EiveRpxrwrwqKuSqVQhUOQiFQyVCighUdECioQUkBRQFOiAAUCSBGth8TN+wvm4ciPYjAmth8TN5w2Jh4uHlx3MfvLeRk/U0wb5/g5ZeZ0geWqYfiR6SDVMPxI9JGNRR2p6mfeFnc4Pjr9lMvmqYfiR6SKD4VqsZRwelkpWde9mnbYpjdiT/u3z+lKZ9CmeCDhGeiM0axBRDkkWlSc5RjHbk0kWuMVSgl92EepL+xwZIyb4teMmrSa8lP7seHhEy5i9LT8Wn5U9vgh/fvFXrxuoha3BKnloRg6uVKD3pyqP9oyfa0bfS3KMr8GuTHKtPENbC+rh1OT91c5q0VZGVbXo6WichuBKN3FAAEi8Cp6M8hrE0ZJrhTzZLaZbDyr0VOLTJRVRaoQqVwMBpzqYOu1JWcXacfVOP8A7s3LFhMZCtHTQe1txexKPGie0V6E1VvJKzW5klsrge+ig4jB1sJO7TjbanHaf7/BmzFMydMcHCT2LHsSuNyLGo3Km/Fy9a+638CKq5Nq09um2t+PlLqOzD5fktipBS/NHyXzbXYdkMu0Xt6ePHG9uZjKK9vKpX/lSA0jXqa/ZiqL3mWH6bo50ujIX6ao50ujI743dpzwp1K8oveY5Re8ywfTVHOl0ZC/TVHOl0ZHV47tI4U6lfUXvMXSveZYFlmjnS6MhfpmjnS6Mibx3aHCnUr+le8xdK95lg+maOdLoyFWWaOdLoyOrx3aRwp1K/pXvMPF8HUWH6Yo50ujIX6Yo50ujILx3aHCnUrmk4OoTScHUWP6Yo50ujIb9M0c6XRkF47tDhTqV3ScHUJpODqLF9M0c6XRkJ9M0c6XRkReO7SeFOpXdK95goN7Sb4k2WF5ao50ujIPpqjnS6Mjm8d2hwp1IWjkurPag4rfn5K7yWwWSI0vKl5c/U/VHiXxEnl2ktpTl+yV+dnFicuzkrQSprf3Uu5HC8bsMjpOFCTx2UIUFs7MnuYLbfC95EDQoVMZXstmUnsv1Qjv8SPTB5Mq4mV0nZvZqSu795omhXQtGik7cLk9uTFZp2wJRuLi1kavWq5EzoWyRHDUYRSskv3fC+EnxlOmoqyHmKq1WqjwAAEAAAAAeVagpqzRX8p6GIzu4rbLKAAZhjdBEbv6u3DC8eraOB6CuXzruNblST20MeFjmoubaJW5OU4WNq8jJtZnL513C6zeXzruNY1LDNQalhmo69VL3EXTOhk+s5/n513C6z3+fnXcavqWGag1LDNRPqpu4LpnQyjWe/z867hdaD/PzruNW1LDNQalhmoPVTdwXTOhlOtF/n513C60n+fnXcarqWGag1LDNQerm7lIumdDKtab3p9XcLrTe9Pq7jVNSwzUGpYZqD1c3coXLOhlWtJ70+ruE1ov8/Ou41bUsM1BqWGag9XN3KF0zoZTrRf5+ddwmtB/n513Gr6lhmoNSwzUHqpu4m6Z0Mo1nv8APzruE1nP8/Ou41jUsM1BqWGag9VN3BdM6GUR0GbO1PnXcSWB0Eq6fi/3l5XaaMsLHeQ+NNLaRw60SuwVykpG1MkIHJuhyNOzaJ2nSUVZIeBSdg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x-none" altLang="x-none" smtClean="0">
              <a:solidFill>
                <a:prstClr val="white"/>
              </a:solidFill>
            </a:endParaRPr>
          </a:p>
        </p:txBody>
      </p:sp>
      <p:sp>
        <p:nvSpPr>
          <p:cNvPr id="22553" name="AutoShape 6" descr="data:image/jpg;base64,/9j/4AAQSkZJRgABAQAAAQABAAD/2wCEAAkGBg8MDA4NDQ0QDA8OEA8PDQ0NEBANDgwNFBEVFBUQEhIXHCcfGBkjGRISHzsgIycpLCwsFR4xNTAqNSYrLCkBCQoKDgwOGg8PGDUcHB4qKzApKSkpNSkpLywpKSosKSkpKSwpKS8pLCkpKSkpLCkpKSwpKSopKSkpKS0qKSkpLv/AABEIAOEA4QMBIgACEQEDEQH/xAAcAAABBQEBAQAAAAAAAAAAAAAAAQIFBgcEAwj/xABLEAACAQIBAhAKCQIGAgMAAAAAAQIDEQQFUgYSFBYhMTJRYXFykZKhsdEHEyIzNUFzssHCFSM0QlNidIGT0uEXJCWCg6JU8ENEY//EABoBAAIDAQEAAAAAAAAAAAAAAAAEAQMFAgb/xAAtEQABAwEGBQMFAQEAAAAAAAAAAQIDEQQTITEycRJBUVKBFEJhBTORscEiI//aAAwDAQACEQMRAD8A3EAAAARs4MsZbp4OGmn5Upbimt1LuXCUfKGWsRjZWlJ6X1UobEEuHf42XxQOkxyQrfIjS64nRHhaTtKtGTXqp3qP/qcb0aYXeqP/AGLvKnSyW/vytwR2es91k6mt98b7hn08SZrUpvXqWXXrht6r0F3hr1w29V6C7yt6gp5vXLvDUFPN65d5NzF8hePLJr1w29V6C7w164beq9Bd5W9QU83rl3hqCnm9cu8LmL5C8eWTXrht6r0F3hr1w29V6C7yt6gp5vXLvDUFPN65d4XMXyF48smvXDb1XoLvDXrht6r0F3lb1BTzeuXeGoKeb1y7wuYvkLx5ZNeuG3qvQXeGvXDb1XoLvK3qCnm9cu8NQU83rl3hcxfIXjyya9cNvVegu8NeuG3qvQXeVvUFPN65d4agp5vXLvC5i+QvHlk164beq9Bd4a9cNvVegu8reoKeb1y7w1BTzeuXeFzF8hePLJr1w29V6C7w164beq9Bd5W9QU83rl3hqCnm9cu8LmL5C8eWVaNML/8AouFwXwZ3YXL+GrO0K0bvajK8G+JStcpUsm03taZcTOetkyS3D03A9hkenjXJaBevQ00DOsmaIq+DlpbucFt0ql9hfle3Hs4C85MyrTxdPxlJ8EovdQlvNC0sDo8c0LmSI47AACgsAAAAA5MqZRjhaM6s/urYj65Se1FHWUTRvlJzrxoJ+TTWmkt+cu5e8y2GO8eiHD3cLakRWr1MZXc5u8pbLf3YR3lwIkqFGNNWiuN+tvfZ44Gh4uCuvKlsy+CPLKGO0nkR3T23mrvNNcV4UyFEwxU98Rjo09jdSzV6uPeOCplSo9q0VwK752cVwuWIxEOFcp0PG1M+XOGrKmfLnZz3C51RCKnRqypny52GrKmfLnZz3C4UQKnRqypny52GrKmfLnZz3C4UQKnRqypny52GrKmfLnZz3C4UQKnRqypny52GrKmfLnZz3C4UQKnRqypny52GrKmfLnZz3C4UQKnRqypny52GrKmfLnZz3C4UQKnRqypny52CxtTPlz3Oe4XCiBU7qeVJrdWkuZ86JDD4yNTadnmvb/uQNwjNp3Ts1tNeo5ViKdI5SexOGjUWzsP1S9a/scOT8fUwNdTjtrYnD1VIbz7zowON8YrPdLb4VvjMp0NNHTrbjt8krTtdkdL1Q0XB4uNelCrB3jNJrufCexTdAmUnephpPY85Dg9Ul7r5y5GXKzgcrRxjuJKgAAVnQypK0WzMMZPx2OqN7N6sujF27ImmYp+Q+Iy+js4yfLqvrY5ZM3L8FE3IlKtXSRcn6lcgJ1HJuT2W3dknlWpalbfkl8fgQ9x+NMKiz1H3C4y4XLDgfcLjLhcAH3C4y4XAB9wuMuFwAfcLjLhcAH3C4y4sU20km22kktltvaSQEj43bSSbb2ElstveSLBk/QTiayUqjjh4v1T8qduStr92ixaGdDEcJBVaqUq8lsvbVFP7seHfZYDPltS1oz8jLIebisUNANCPnKtWo+DSwXNZvrOynoOwUf8A4nLlVKnwZNgKrNIvuLkjanIiVoUwX/jx6U38RHoUwT/+uv2lUXxJcCLx/cv5J4G9CnaKtD+Gw2FdWjTcJKcFfTzkrN7Ow2U25oWjr7A/aU+0zq5pWVyuZVVriKTIiOwPajWcJKS9T51vE/dSjvqS50ytXJzJ1S9GPBdczLJE5nLDz0N1nSx9Jb8pQf7prtsabF7BluTdjKFP2z+JqFLcoRtepNhiDJR4AAmXnji9w+Iy3Dv/ADlTl1u1mpYvcPiMrw7/AM7U5dbtY7ZPdsUTcj3yw/q48r4Mibkpll/Vx5XwZEXNCPIVdmPuFxlwudnI+4XGXC4APuFxlxbgA64XG3C4AOuFxtwuADrlq0B5JVWtLEzV40bKF9p1Wtv9l7yKnc1LQjg/E5Po7FnUTqy4XPZX/XSr9ha1P4Wbl0LauJkAAyB0AAAAAIbKWizCYWThOo5zWxKFJadxe83tJ8FzifhBwmbW6Ef6i1IXqlUQ4V7U5npo89Hv2lPtM4uWvRPouoYzCujSjVUnOErzjFRsns7UmVG5pWZqtZRU5isqorsB9yayU/qVypEFcm8kv6lcqRbJkcNzPPJz/wBRp+2fxNSo7lGV5Of+pU/bP4mqUdyjPtepNhmHJdx4AAmXnji9w+IynDv/ADtTl1u1mrYvcMxPCZUmspVoySklVxCXqaSnIdsnu2KJuRN5af1ceV8GQ+mO3LOUIeLhd6Xy/XtbT9aI6FVS2YtS4nc0I8hV2Z6aYLjbhc7OR9wuNC4AOFG3AkB1wuNuFwAdcUZcUAFe0bPgqeko04LajCEV+0UjFmza6DvCD/LHsM+25N8jNn5noAAZw0BB6MMrSwmDk4PS1KjVODW3G6bclxJP92icKV4SpeRhV6nKq/3Sj3sugajpERTiRaNVSj3AaFzbM8W4XG3C4ALcnMkv6lcqRX6lWMd1JR43YlclZQh4haW8vKltbC6yqTI7bmemTX/qVP2z+Jq9HcoxTJGUpzyzRhZRi8Q0/W2vK9ZtdHcoz7XqTYZhyXceAAJl544vcMweh6Ur+1xPvyN4xe4Zg9D0pX9riffkPWT3bFE3I9tEfmocv5WV+Ltsp2e+tgsGiPzUOX8rIA0Y9Iq7M6KePqx++3yvK7TphliX3oJ8TaI8UsocktDK0HtqUeZntDH0399Ljuu0gxbE0AsEa0XtST4mmPK5YcpNbTa4nYOEgsNxbkCsRNbU5dJjljKme+phwganoT0L4XF4ONatCUpudRNqc4qylZbCZM6xMD+FP+Wp3nJ4MqjnkqDk7vxtbZ/3lrMWaV6SORHcx5jGq1MCv6xMD+FP+Wp3k/GNkktpJJcQoFDnudqWpajUTJAAAOCQI/K2QqGN0nj4uXi9NpbSlC2mtfafAiQAlFVq1QhURcFK/rEwP4U/5aneJrEwP4U/5aneWECy+k7l/JzwN6GeaPND2HyfgPH4eDjU8bTheU5zWlle+w3wGZ1MbUltza4F5PYa74VvRX/PR+Yxw1bIqujquOIpMiI7AR8JZMgr/LLlT7SuFkyD9nXKn2l0uRw3M58g+m6P6l/MbtR3KMKyF6bo/qX8xutHcozLZqTYagyUeAAJF544vcMwih6Ur+1xPvyN3xe4ZhOH9J1/a4n35D1j92xRNyPXRH5qHL+VkAWDRH5qHL+VkAaUekVdmAoClpyIKApJAWAWwWJALBYWwtiSDYvBf6Jh7Wv75bTN9A2jPBYHJ8aGIqyhUVSrJpU6k1aUrrZSsWD/ABKyb+PP+Gt/SYU0MiyOVGrn0H2PajUxLQBVv8Ssmfjz/hrf0lnhNSSktppNcTF3RuZqShYjkXJRwABwdAAEXlvRJhsnKm8VNw8bptJpYTnfS2vuU7bpEtarloiVIVUTFSUAq3+JeTPx5/w1v6Q/xLyZ+PP+Gt/SW3Enav4ObxvU5/Cr6K/56PzGOmj6PdGWCx+A8Rh6sp1PG05WdOpBaVXvstW9ZnJq2Ritjo5KYikyorsBpZMhfZ1yp9pXCyZC+zrlT7S6XI4Zmc+QvTVH9S/mN0o7lGGZC9NUf1L+Y3OjuUZlt1JsNQZLuPAAES88cXuGYTQ9J1/a4n35G7YvcMwrD+k6/tcT78h+x+7YXm5Htoi81Dl/KyALBoi81Dl/KyANKLSLOzAUBS44EFFsKkSQJYWwoAABYULEkCCi2AkBr2nxM+icJ5qnyI+6j54ltPiZ9D4TzVPkR91GX9Ryb5/g3ZuZ6gAGSNgZ14YNzguPEdlM0Uzrwv7nBcdfspjVk+83z+iqbQpmtgsKBvmeNsIOsJYgBpZMhfZ1yp9pXCx5C+zrlT7SmXSdszOfIfpqj+pfzG50dyjDch+mqP6l/MblR3KMu26m7DcGS7jwABEvPHF7hmF4f0nX9riffkbpi9wzC8P6Tr+1xPvyH7H7thebke2iLzUOX8rIEn9EPmocv5WQJpxaRV+YCgKkXHAJCgKSABYUUkgQULCkgJYLDrAADZLYfEz6GwnmqfIj2I+entPiZ9C4XzVPkR7EZf1HJvn+DVm5nqAAZA4Bnfhe3OC46/ZTNEM78Lu5wXHX7KY1Y/vN8/pSqbQpm9hB1hD0BnDRBzQhADbFjyH9nXKl2leLFkP7OuVPtKZdJYzM58h+mqP6l/MbjR3KMPyJ6Zo/qX8xuFHcoy7dqbsNQZLuPAAEBg8cXuGYZh/Sdb2uJ9+RueL3DMMw/pOt7XE+/IfsXu2F5uR76IvNQ5fysgCf0Q+ahy/lZAo1ItIq/MVIUBS44AUBUSQCQoCkgAC2AkgLBYULEgI1sPiZ9B4XzVPkR7EfPrWw+Jn0FhfNQ5EexGT9Syb5/g3ZuZ6gAGQOAZ54XNzguOv2UzQzPPC5ucFx1+ymN2P7zfP6Upm0KZwI0OEPQGeNEaHNCEANLFkP7OuVLtK8yxZD+zrlS7SmXSdszOfInpmj+ofzG4UdyjEMiemaP6h/MbfR3KMq3am7DcGS7jwABAYPHF7hmG4f0nW9riffkbli9wzDKLtlOtw1cQv+0u40LF7thefke+iHzUOX8rIJFhy/C9BPNmutNdxXzUi0ij8wHIQUuOBRQQpIAKCFJIAWwCnQCWFFCwEDWth8TPoHC+ahyI9iMAa2HxM3/C+ahyI9iMn6nk3z/Buy8z1AAMcdAz3wt7nBcdfspmhGfeFrc4Ljr9lMbsX32+f0pTPoUzgQcIz0RnDRGOEOSRpYsh/Z1ypdpXiyZGhbDw4dM+dspm0nbMzlyJ6Zo/qH8xt1HcoxDIbvlii1/wCQ/mNvo7lGTbtbdhuz5LuPAAEBg8cVuHxGFY76jKdW+wo4ibfJlJu/NI3irG8WjG/CDk10sX41Lyaqs+XHY61bmY9YnIj1avNCidP816Hti6HjKc4ZysuB+rrsVNxabTVmnZreZZslYvx1JXflR8mfH6n+6+Jx5Zya3etBX/EiveRpxrwrwqKuSqVQhUOQiFQyVCighUdECioQUkBRQFOiAAUCSBGth8TN+wvm4ciPYjAmth8TN5w2Jh4uHlx3MfvLeRk/U0wb5/g5ZeZ0geWqYfiR6SDVMPxI9JGNRR2p6mfeFnc4Pjr9lMvmqYfiR6SKD4VqsZRwelkpWde9mnbYpjdiT/u3z+lKZ9CmeCDhGeiM0axBRDkkWlSc5RjHbk0kWuMVSgl92EepL+xwZIyb4teMmrSa8lP7seHhEy5i9LT8Wn5U9vgh/fvFXrxuoha3BKnloRg6uVKD3pyqP9oyfa0bfS3KMr8GuTHKtPENbC+rh1OT91c5q0VZGVbXo6WichuBKN3FAAEi8Cp6M8hrE0ZJrhTzZLaZbDyr0VOLTJRVRaoQqVwMBpzqYOu1JWcXacfVOP8A7s3LFhMZCtHTQe1txexKPGie0V6E1VvJKzW5klsrge+ig4jB1sJO7TjbanHaf7/BmzFMydMcHCT2LHsSuNyLGo3Km/Fy9a+638CKq5Nq09um2t+PlLqOzD5fktipBS/NHyXzbXYdkMu0Xt6ePHG9uZjKK9vKpX/lSA0jXqa/ZiqL3mWH6bo50ujIX6ao50ujI743dpzwp1K8oveY5Re8ywfTVHOl0ZC/TVHOl0ZHV47tI4U6lfUXvMXSveZYFlmjnS6MhfpmjnS6Mibx3aHCnUr+le8xdK95lg+maOdLoyFWWaOdLoyOrx3aRwp1K/pXvMPF8HUWH6Yo50ujIX6Yo50ujILx3aHCnUrmk4OoTScHUWP6Yo50ujIb9M0c6XRkF47tDhTqV3ScHUJpODqLF9M0c6XRkJ9M0c6XRkReO7SeFOpXdK95goN7Sb4k2WF5ao50ujIPpqjnS6Mjm8d2hwp1IWjkurPag4rfn5K7yWwWSI0vKl5c/U/VHiXxEnl2ktpTl+yV+dnFicuzkrQSprf3Uu5HC8bsMjpOFCTx2UIUFs7MnuYLbfC95EDQoVMZXstmUnsv1Qjv8SPTB5Mq4mV0nZvZqSu795omhXQtGik7cLk9uTFZp2wJRuLi1kavWq5EzoWyRHDUYRSskv3fC+EnxlOmoqyHmKq1WqjwAAEAAAAAeVagpqzRX8p6GIzu4rbLKAAZhjdBEbv6u3DC8eraOB6CuXzruNblST20MeFjmoubaJW5OU4WNq8jJtZnL513C6zeXzruNY1LDNQalhmo69VL3EXTOhk+s5/n513C6z3+fnXcavqWGag1LDNRPqpu4LpnQyjWe/z867hdaD/PzruNW1LDNQalhmoPVTdwXTOhlOtF/n513C60n+fnXcarqWGag1LDNQerm7lIumdDKtab3p9XcLrTe9Pq7jVNSwzUGpYZqD1c3coXLOhlWtJ70+ruE1ov8/Ou41bUsM1BqWGag9XN3KF0zoZTrRf5+ddwmtB/n513Gr6lhmoNSwzUHqpu4m6Z0Mo1nv8APzruE1nP8/Ou41jUsM1BqWGag9VN3BdM6GUR0GbO1PnXcSWB0Eq6fi/3l5XaaMsLHeQ+NNLaRw60SuwVykpG1MkIHJuhyNOzaJ2nSUVZIeBSdg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x-none" altLang="x-none" smtClean="0">
              <a:solidFill>
                <a:prstClr val="white"/>
              </a:solidFill>
            </a:endParaRPr>
          </a:p>
        </p:txBody>
      </p:sp>
      <p:pic>
        <p:nvPicPr>
          <p:cNvPr id="22554" name="Picture 55" descr="facebook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602038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5" name="Rectangle 26"/>
          <p:cNvSpPr>
            <a:spLocks noChangeArrowheads="1"/>
          </p:cNvSpPr>
          <p:nvPr/>
        </p:nvSpPr>
        <p:spPr bwMode="auto">
          <a:xfrm>
            <a:off x="14288" y="658177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1200" smtClean="0">
                <a:solidFill>
                  <a:prstClr val="white"/>
                </a:solidFill>
              </a:rPr>
              <a:t>Copyright alex pentland 2011, all rights reserved</a:t>
            </a:r>
          </a:p>
        </p:txBody>
      </p:sp>
      <p:sp>
        <p:nvSpPr>
          <p:cNvPr id="22556" name="TextBox 1"/>
          <p:cNvSpPr txBox="1">
            <a:spLocks noChangeArrowheads="1"/>
          </p:cNvSpPr>
          <p:nvPr/>
        </p:nvSpPr>
        <p:spPr bwMode="auto">
          <a:xfrm>
            <a:off x="1384300" y="192088"/>
            <a:ext cx="6375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3600" smtClean="0">
                <a:solidFill>
                  <a:srgbClr val="FF0000"/>
                </a:solidFill>
                <a:latin typeface="Arial Rounded MT Bold" charset="0"/>
              </a:rPr>
              <a:t>FunF</a:t>
            </a:r>
            <a:r>
              <a:rPr lang="en-US" altLang="x-none" sz="3600" smtClean="0">
                <a:solidFill>
                  <a:prstClr val="white"/>
                </a:solidFill>
                <a:latin typeface="Arial Rounded MT Bold" charset="0"/>
              </a:rPr>
              <a:t> Open Source Sensing </a:t>
            </a:r>
          </a:p>
        </p:txBody>
      </p:sp>
      <p:sp>
        <p:nvSpPr>
          <p:cNvPr id="22557" name="TextBox 2"/>
          <p:cNvSpPr txBox="1">
            <a:spLocks noChangeArrowheads="1"/>
          </p:cNvSpPr>
          <p:nvPr/>
        </p:nvSpPr>
        <p:spPr bwMode="auto">
          <a:xfrm>
            <a:off x="2903538" y="727075"/>
            <a:ext cx="2659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http://funf.media.mit.edu</a:t>
            </a:r>
          </a:p>
        </p:txBody>
      </p:sp>
      <p:sp>
        <p:nvSpPr>
          <p:cNvPr id="22558" name="TextBox 1"/>
          <p:cNvSpPr txBox="1">
            <a:spLocks noChangeArrowheads="1"/>
          </p:cNvSpPr>
          <p:nvPr/>
        </p:nvSpPr>
        <p:spPr bwMode="auto">
          <a:xfrm>
            <a:off x="6461125" y="6535738"/>
            <a:ext cx="2603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Aharony, Pan, Pentland</a:t>
            </a:r>
          </a:p>
        </p:txBody>
      </p:sp>
    </p:spTree>
    <p:extLst>
      <p:ext uri="{BB962C8B-B14F-4D97-AF65-F5344CB8AC3E}">
        <p14:creationId xmlns:p14="http://schemas.microsoft.com/office/powerpoint/2010/main" val="118337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152400" y="5486400"/>
            <a:ext cx="8839200" cy="838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x-none"/>
              <a:t>Many networks influence </a:t>
            </a:r>
            <a:r>
              <a:rPr lang="en-US" altLang="x-none" i="1"/>
              <a:t>conscious</a:t>
            </a:r>
            <a:r>
              <a:rPr lang="en-US" altLang="x-none"/>
              <a:t> decisions</a:t>
            </a:r>
          </a:p>
        </p:txBody>
      </p:sp>
      <p:pic>
        <p:nvPicPr>
          <p:cNvPr id="2355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57400"/>
            <a:ext cx="52578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8"/>
          <p:cNvSpPr txBox="1">
            <a:spLocks noChangeArrowheads="1"/>
          </p:cNvSpPr>
          <p:nvPr/>
        </p:nvSpPr>
        <p:spPr bwMode="auto">
          <a:xfrm>
            <a:off x="6581775" y="6488113"/>
            <a:ext cx="2590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Pan, Aharony, Pentland</a:t>
            </a:r>
          </a:p>
        </p:txBody>
      </p:sp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0" y="6553200"/>
            <a:ext cx="3276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1400" smtClean="0">
                <a:solidFill>
                  <a:prstClr val="white"/>
                </a:solidFill>
              </a:rPr>
              <a:t>Copyright alex pentland, 2011</a:t>
            </a:r>
          </a:p>
        </p:txBody>
      </p:sp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304800" y="838200"/>
            <a:ext cx="87201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4800" smtClean="0">
                <a:solidFill>
                  <a:srgbClr val="D4D2D0"/>
                </a:solidFill>
                <a:latin typeface="Arial Rounded MT Bold" charset="0"/>
              </a:rPr>
              <a:t>Predicting What You Will Buy</a:t>
            </a:r>
          </a:p>
        </p:txBody>
      </p:sp>
    </p:spTree>
    <p:extLst>
      <p:ext uri="{BB962C8B-B14F-4D97-AF65-F5344CB8AC3E}">
        <p14:creationId xmlns:p14="http://schemas.microsoft.com/office/powerpoint/2010/main" val="19000070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9600" cy="1139825"/>
          </a:xfrm>
        </p:spPr>
        <p:txBody>
          <a:bodyPr/>
          <a:lstStyle/>
          <a:p>
            <a:pPr marL="53975" eaLnBrk="1" hangingPunct="1"/>
            <a:r>
              <a:rPr lang="en-US" altLang="x-none">
                <a:solidFill>
                  <a:schemeClr val="tx2"/>
                </a:solidFill>
                <a:latin typeface="Arial Rounded MT Bold" charset="0"/>
              </a:rPr>
              <a:t>Big Data and Tribes</a:t>
            </a:r>
          </a:p>
        </p:txBody>
      </p:sp>
      <p:pic>
        <p:nvPicPr>
          <p:cNvPr id="266246" name="SenseWebMVEBig2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600200"/>
            <a:ext cx="4346575" cy="4495800"/>
          </a:xfrm>
        </p:spPr>
      </p:pic>
      <p:sp>
        <p:nvSpPr>
          <p:cNvPr id="1843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514600" cy="3651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D4D2D0">
                    <a:shade val="50000"/>
                  </a:srgbClr>
                </a:solidFill>
              </a:rPr>
              <a:t>Copyright </a:t>
            </a:r>
            <a:r>
              <a:rPr lang="en-US" dirty="0" err="1">
                <a:solidFill>
                  <a:srgbClr val="D4D2D0">
                    <a:shade val="50000"/>
                  </a:srgbClr>
                </a:solidFill>
              </a:rPr>
              <a:t>alex</a:t>
            </a:r>
            <a:r>
              <a:rPr lang="en-US" dirty="0">
                <a:solidFill>
                  <a:srgbClr val="D4D2D0">
                    <a:shade val="50000"/>
                  </a:srgbClr>
                </a:solidFill>
              </a:rPr>
              <a:t> </a:t>
            </a:r>
            <a:r>
              <a:rPr lang="en-US" dirty="0" err="1">
                <a:solidFill>
                  <a:srgbClr val="D4D2D0">
                    <a:shade val="50000"/>
                  </a:srgbClr>
                </a:solidFill>
              </a:rPr>
              <a:t>pentland</a:t>
            </a:r>
            <a:r>
              <a:rPr lang="en-US" dirty="0">
                <a:solidFill>
                  <a:srgbClr val="D4D2D0">
                    <a:shade val="50000"/>
                  </a:srgbClr>
                </a:solidFill>
              </a:rPr>
              <a:t> 2011</a:t>
            </a:r>
          </a:p>
        </p:txBody>
      </p:sp>
      <p:pic>
        <p:nvPicPr>
          <p:cNvPr id="24581" name="Picture 3" descr="Picture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2895600"/>
            <a:ext cx="30876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4"/>
          <p:cNvSpPr>
            <a:spLocks noChangeArrowheads="1"/>
          </p:cNvSpPr>
          <p:nvPr/>
        </p:nvSpPr>
        <p:spPr bwMode="auto">
          <a:xfrm>
            <a:off x="5753100" y="1752600"/>
            <a:ext cx="2262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b="1" smtClean="0">
                <a:solidFill>
                  <a:prstClr val="white"/>
                </a:solidFill>
              </a:rPr>
              <a:t>The Next Google 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b="1" smtClean="0">
                <a:solidFill>
                  <a:prstClr val="white"/>
                </a:solidFill>
              </a:rPr>
              <a:t>…cover Newsweek</a:t>
            </a:r>
          </a:p>
        </p:txBody>
      </p:sp>
    </p:spTree>
    <p:extLst>
      <p:ext uri="{BB962C8B-B14F-4D97-AF65-F5344CB8AC3E}">
        <p14:creationId xmlns:p14="http://schemas.microsoft.com/office/powerpoint/2010/main" val="100834484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33" fill="hold"/>
                                        <p:tgtEl>
                                          <p:spTgt spid="266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624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6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6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4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>
                    <a:shade val="50000"/>
                  </a:srgbClr>
                </a:solidFill>
              </a:rPr>
              <a:t>Copyright 2009, 2010  Alex Pentland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x-none">
                <a:solidFill>
                  <a:schemeClr val="tx2"/>
                </a:solidFill>
                <a:latin typeface="Arial Rounded MT Bold" charset="0"/>
              </a:rPr>
              <a:t>Patterns of Buying</a:t>
            </a:r>
          </a:p>
        </p:txBody>
      </p:sp>
      <p:pic>
        <p:nvPicPr>
          <p:cNvPr id="25604" name="Picture 3" descr="Pict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133600"/>
            <a:ext cx="38957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2438400" y="1143000"/>
            <a:ext cx="399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The Next Google … cover Newsweek</a:t>
            </a:r>
          </a:p>
        </p:txBody>
      </p:sp>
      <p:pic>
        <p:nvPicPr>
          <p:cNvPr id="25606" name="Picture 6" descr="sensenetworks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430963"/>
            <a:ext cx="2286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AutoShape 6"/>
          <p:cNvSpPr>
            <a:spLocks noChangeArrowheads="1"/>
          </p:cNvSpPr>
          <p:nvPr/>
        </p:nvSpPr>
        <p:spPr bwMode="auto">
          <a:xfrm>
            <a:off x="1828800" y="1981200"/>
            <a:ext cx="1219200" cy="990600"/>
          </a:xfrm>
          <a:prstGeom prst="wedgeEllipseCallout">
            <a:avLst>
              <a:gd name="adj1" fmla="val 134764"/>
              <a:gd name="adj2" fmla="val 200963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  <a:latin typeface="Calibri" charset="0"/>
              </a:rPr>
              <a:t>iPhone</a:t>
            </a:r>
          </a:p>
        </p:txBody>
      </p:sp>
      <p:sp>
        <p:nvSpPr>
          <p:cNvPr id="25608" name="AutoShape 6"/>
          <p:cNvSpPr>
            <a:spLocks noChangeArrowheads="1"/>
          </p:cNvSpPr>
          <p:nvPr/>
        </p:nvSpPr>
        <p:spPr bwMode="auto">
          <a:xfrm>
            <a:off x="4724400" y="1676400"/>
            <a:ext cx="1676400" cy="990600"/>
          </a:xfrm>
          <a:prstGeom prst="wedgeEllipseCallout">
            <a:avLst>
              <a:gd name="adj1" fmla="val -39773"/>
              <a:gd name="adj2" fmla="val 225963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  <a:latin typeface="Calibri" charset="0"/>
              </a:rPr>
              <a:t>blackberry</a:t>
            </a:r>
          </a:p>
        </p:txBody>
      </p:sp>
    </p:spTree>
    <p:extLst>
      <p:ext uri="{BB962C8B-B14F-4D97-AF65-F5344CB8AC3E}">
        <p14:creationId xmlns:p14="http://schemas.microsoft.com/office/powerpoint/2010/main" val="184670575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>
                    <a:shade val="50000"/>
                  </a:srgbClr>
                </a:solidFill>
              </a:rPr>
              <a:t>Copyright 2009, 2010  Alex Pentland</a:t>
            </a: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x-none">
                <a:solidFill>
                  <a:schemeClr val="tx2"/>
                </a:solidFill>
                <a:latin typeface="Arial Rounded MT Bold" charset="0"/>
              </a:rPr>
              <a:t>Patterns of Health</a:t>
            </a:r>
          </a:p>
        </p:txBody>
      </p:sp>
      <p:pic>
        <p:nvPicPr>
          <p:cNvPr id="26628" name="Picture 3" descr="Pict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57400"/>
            <a:ext cx="38957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2362200" y="1066800"/>
            <a:ext cx="399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The Next Google … cover Newsweek</a:t>
            </a:r>
          </a:p>
        </p:txBody>
      </p:sp>
      <p:pic>
        <p:nvPicPr>
          <p:cNvPr id="26630" name="Picture 6" descr="sensenetworks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8" y="6519863"/>
            <a:ext cx="2286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AutoShape 6"/>
          <p:cNvSpPr>
            <a:spLocks noChangeArrowheads="1"/>
          </p:cNvSpPr>
          <p:nvPr/>
        </p:nvSpPr>
        <p:spPr bwMode="auto">
          <a:xfrm>
            <a:off x="3048000" y="2057400"/>
            <a:ext cx="1219200" cy="990600"/>
          </a:xfrm>
          <a:prstGeom prst="wedgeEllipseCallout">
            <a:avLst>
              <a:gd name="adj1" fmla="val 13671"/>
              <a:gd name="adj2" fmla="val 110898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  <a:latin typeface="Calibri" charset="0"/>
              </a:rPr>
              <a:t>HIV</a:t>
            </a:r>
          </a:p>
        </p:txBody>
      </p:sp>
      <p:sp>
        <p:nvSpPr>
          <p:cNvPr id="26632" name="AutoShape 6"/>
          <p:cNvSpPr>
            <a:spLocks noChangeArrowheads="1"/>
          </p:cNvSpPr>
          <p:nvPr/>
        </p:nvSpPr>
        <p:spPr bwMode="auto">
          <a:xfrm>
            <a:off x="4724400" y="1676400"/>
            <a:ext cx="1676400" cy="990600"/>
          </a:xfrm>
          <a:prstGeom prst="wedgeEllipseCallout">
            <a:avLst>
              <a:gd name="adj1" fmla="val -11079"/>
              <a:gd name="adj2" fmla="val 167949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  <a:latin typeface="Calibri" charset="0"/>
              </a:rPr>
              <a:t>diabetes</a:t>
            </a:r>
          </a:p>
        </p:txBody>
      </p:sp>
    </p:spTree>
    <p:extLst>
      <p:ext uri="{BB962C8B-B14F-4D97-AF65-F5344CB8AC3E}">
        <p14:creationId xmlns:p14="http://schemas.microsoft.com/office/powerpoint/2010/main" val="21663876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66289" y="212877"/>
            <a:ext cx="532193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180" dirty="0"/>
              <a:t>Patterns </a:t>
            </a:r>
            <a:r>
              <a:rPr sz="4400" spc="225" dirty="0"/>
              <a:t>of</a:t>
            </a:r>
            <a:r>
              <a:rPr sz="4400" spc="130" dirty="0"/>
              <a:t> </a:t>
            </a:r>
            <a:r>
              <a:rPr sz="4400" spc="175" dirty="0"/>
              <a:t>Finance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2514600" y="2057400"/>
            <a:ext cx="3882268" cy="3984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23566" y="906221"/>
            <a:ext cx="4201795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2800" spc="-26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Success </a:t>
            </a:r>
            <a:r>
              <a:rPr sz="2800" spc="-17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Scoring </a:t>
            </a:r>
            <a:r>
              <a:rPr sz="2800" spc="-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of</a:t>
            </a:r>
            <a:r>
              <a:rPr sz="2800" spc="-14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2800" spc="-14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Unbanked</a:t>
            </a:r>
            <a:endParaRPr sz="280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09365" y="1436043"/>
            <a:ext cx="1675764" cy="2159635"/>
          </a:xfrm>
          <a:custGeom>
            <a:avLst/>
            <a:gdLst/>
            <a:ahLst/>
            <a:cxnLst/>
            <a:rect l="l" t="t" r="r" b="b"/>
            <a:pathLst>
              <a:path w="1675764" h="2159635">
                <a:moveTo>
                  <a:pt x="828447" y="0"/>
                </a:moveTo>
                <a:lnTo>
                  <a:pt x="773531" y="1419"/>
                </a:lnTo>
                <a:lnTo>
                  <a:pt x="719264" y="4946"/>
                </a:lnTo>
                <a:lnTo>
                  <a:pt x="665800" y="10529"/>
                </a:lnTo>
                <a:lnTo>
                  <a:pt x="613290" y="18116"/>
                </a:lnTo>
                <a:lnTo>
                  <a:pt x="561887" y="27653"/>
                </a:lnTo>
                <a:lnTo>
                  <a:pt x="511744" y="39089"/>
                </a:lnTo>
                <a:lnTo>
                  <a:pt x="463012" y="52371"/>
                </a:lnTo>
                <a:lnTo>
                  <a:pt x="415844" y="67446"/>
                </a:lnTo>
                <a:lnTo>
                  <a:pt x="370392" y="84262"/>
                </a:lnTo>
                <a:lnTo>
                  <a:pt x="326809" y="102767"/>
                </a:lnTo>
                <a:lnTo>
                  <a:pt x="285248" y="122907"/>
                </a:lnTo>
                <a:lnTo>
                  <a:pt x="245860" y="144631"/>
                </a:lnTo>
                <a:lnTo>
                  <a:pt x="208799" y="167887"/>
                </a:lnTo>
                <a:lnTo>
                  <a:pt x="174216" y="192620"/>
                </a:lnTo>
                <a:lnTo>
                  <a:pt x="142264" y="218780"/>
                </a:lnTo>
                <a:lnTo>
                  <a:pt x="113096" y="246314"/>
                </a:lnTo>
                <a:lnTo>
                  <a:pt x="86863" y="275168"/>
                </a:lnTo>
                <a:lnTo>
                  <a:pt x="43814" y="336631"/>
                </a:lnTo>
                <a:lnTo>
                  <a:pt x="13582" y="405212"/>
                </a:lnTo>
                <a:lnTo>
                  <a:pt x="0" y="477145"/>
                </a:lnTo>
                <a:lnTo>
                  <a:pt x="17" y="513682"/>
                </a:lnTo>
                <a:lnTo>
                  <a:pt x="12547" y="582729"/>
                </a:lnTo>
                <a:lnTo>
                  <a:pt x="41515" y="650209"/>
                </a:lnTo>
                <a:lnTo>
                  <a:pt x="61834" y="682725"/>
                </a:lnTo>
                <a:lnTo>
                  <a:pt x="85890" y="714268"/>
                </a:lnTo>
                <a:lnTo>
                  <a:pt x="113568" y="744721"/>
                </a:lnTo>
                <a:lnTo>
                  <a:pt x="144751" y="773968"/>
                </a:lnTo>
                <a:lnTo>
                  <a:pt x="179325" y="801890"/>
                </a:lnTo>
                <a:lnTo>
                  <a:pt x="217176" y="828372"/>
                </a:lnTo>
                <a:lnTo>
                  <a:pt x="258186" y="853295"/>
                </a:lnTo>
                <a:lnTo>
                  <a:pt x="302242" y="876544"/>
                </a:lnTo>
                <a:lnTo>
                  <a:pt x="349228" y="897999"/>
                </a:lnTo>
                <a:lnTo>
                  <a:pt x="399029" y="917545"/>
                </a:lnTo>
                <a:lnTo>
                  <a:pt x="451529" y="935064"/>
                </a:lnTo>
                <a:lnTo>
                  <a:pt x="506614" y="950439"/>
                </a:lnTo>
                <a:lnTo>
                  <a:pt x="564168" y="963554"/>
                </a:lnTo>
                <a:lnTo>
                  <a:pt x="624076" y="974289"/>
                </a:lnTo>
                <a:lnTo>
                  <a:pt x="652016" y="2159072"/>
                </a:lnTo>
                <a:lnTo>
                  <a:pt x="943227" y="986735"/>
                </a:lnTo>
                <a:lnTo>
                  <a:pt x="1002395" y="981032"/>
                </a:lnTo>
                <a:lnTo>
                  <a:pt x="1060157" y="972941"/>
                </a:lnTo>
                <a:lnTo>
                  <a:pt x="1116352" y="962546"/>
                </a:lnTo>
                <a:lnTo>
                  <a:pt x="1170820" y="949930"/>
                </a:lnTo>
                <a:lnTo>
                  <a:pt x="1223398" y="935177"/>
                </a:lnTo>
                <a:lnTo>
                  <a:pt x="1273926" y="918369"/>
                </a:lnTo>
                <a:lnTo>
                  <a:pt x="1322243" y="899591"/>
                </a:lnTo>
                <a:lnTo>
                  <a:pt x="1368187" y="878926"/>
                </a:lnTo>
                <a:lnTo>
                  <a:pt x="1411598" y="856456"/>
                </a:lnTo>
                <a:lnTo>
                  <a:pt x="1452313" y="832265"/>
                </a:lnTo>
                <a:lnTo>
                  <a:pt x="1490173" y="806436"/>
                </a:lnTo>
                <a:lnTo>
                  <a:pt x="1525016" y="779053"/>
                </a:lnTo>
                <a:lnTo>
                  <a:pt x="1556680" y="750199"/>
                </a:lnTo>
                <a:lnTo>
                  <a:pt x="1585005" y="719957"/>
                </a:lnTo>
                <a:lnTo>
                  <a:pt x="1609829" y="688411"/>
                </a:lnTo>
                <a:lnTo>
                  <a:pt x="1630991" y="655643"/>
                </a:lnTo>
                <a:lnTo>
                  <a:pt x="1662052" y="585643"/>
                </a:lnTo>
                <a:lnTo>
                  <a:pt x="1675634" y="513682"/>
                </a:lnTo>
                <a:lnTo>
                  <a:pt x="1675618" y="477145"/>
                </a:lnTo>
                <a:lnTo>
                  <a:pt x="1663087" y="408064"/>
                </a:lnTo>
                <a:lnTo>
                  <a:pt x="1634119" y="340568"/>
                </a:lnTo>
                <a:lnTo>
                  <a:pt x="1613799" y="308046"/>
                </a:lnTo>
                <a:lnTo>
                  <a:pt x="1589743" y="276498"/>
                </a:lnTo>
                <a:lnTo>
                  <a:pt x="1562066" y="246040"/>
                </a:lnTo>
                <a:lnTo>
                  <a:pt x="1530883" y="216789"/>
                </a:lnTo>
                <a:lnTo>
                  <a:pt x="1496308" y="188863"/>
                </a:lnTo>
                <a:lnTo>
                  <a:pt x="1458458" y="162379"/>
                </a:lnTo>
                <a:lnTo>
                  <a:pt x="1417448" y="137453"/>
                </a:lnTo>
                <a:lnTo>
                  <a:pt x="1373392" y="114204"/>
                </a:lnTo>
                <a:lnTo>
                  <a:pt x="1326406" y="92747"/>
                </a:lnTo>
                <a:lnTo>
                  <a:pt x="1276605" y="73200"/>
                </a:lnTo>
                <a:lnTo>
                  <a:pt x="1224105" y="55681"/>
                </a:lnTo>
                <a:lnTo>
                  <a:pt x="1169020" y="40305"/>
                </a:lnTo>
                <a:lnTo>
                  <a:pt x="1111466" y="27191"/>
                </a:lnTo>
                <a:lnTo>
                  <a:pt x="1051558" y="16455"/>
                </a:lnTo>
                <a:lnTo>
                  <a:pt x="995568" y="8917"/>
                </a:lnTo>
                <a:lnTo>
                  <a:pt x="939617" y="3696"/>
                </a:lnTo>
                <a:lnTo>
                  <a:pt x="883860" y="741"/>
                </a:lnTo>
                <a:lnTo>
                  <a:pt x="828447" y="0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09273" y="1436043"/>
            <a:ext cx="1676400" cy="2159635"/>
          </a:xfrm>
          <a:custGeom>
            <a:avLst/>
            <a:gdLst/>
            <a:ahLst/>
            <a:cxnLst/>
            <a:rect l="l" t="t" r="r" b="b"/>
            <a:pathLst>
              <a:path w="1676400" h="2159635">
                <a:moveTo>
                  <a:pt x="652108" y="2159072"/>
                </a:moveTo>
                <a:lnTo>
                  <a:pt x="624168" y="974289"/>
                </a:lnTo>
                <a:lnTo>
                  <a:pt x="564260" y="963554"/>
                </a:lnTo>
                <a:lnTo>
                  <a:pt x="506706" y="950439"/>
                </a:lnTo>
                <a:lnTo>
                  <a:pt x="451621" y="935064"/>
                </a:lnTo>
                <a:lnTo>
                  <a:pt x="399120" y="917545"/>
                </a:lnTo>
                <a:lnTo>
                  <a:pt x="349320" y="897999"/>
                </a:lnTo>
                <a:lnTo>
                  <a:pt x="302334" y="876544"/>
                </a:lnTo>
                <a:lnTo>
                  <a:pt x="258278" y="853295"/>
                </a:lnTo>
                <a:lnTo>
                  <a:pt x="217267" y="828372"/>
                </a:lnTo>
                <a:lnTo>
                  <a:pt x="179417" y="801890"/>
                </a:lnTo>
                <a:lnTo>
                  <a:pt x="144843" y="773968"/>
                </a:lnTo>
                <a:lnTo>
                  <a:pt x="113659" y="744721"/>
                </a:lnTo>
                <a:lnTo>
                  <a:pt x="85982" y="714268"/>
                </a:lnTo>
                <a:lnTo>
                  <a:pt x="61926" y="682725"/>
                </a:lnTo>
                <a:lnTo>
                  <a:pt x="41607" y="650209"/>
                </a:lnTo>
                <a:lnTo>
                  <a:pt x="12639" y="582729"/>
                </a:lnTo>
                <a:lnTo>
                  <a:pt x="0" y="512766"/>
                </a:lnTo>
                <a:lnTo>
                  <a:pt x="91" y="477145"/>
                </a:lnTo>
                <a:lnTo>
                  <a:pt x="13674" y="405212"/>
                </a:lnTo>
                <a:lnTo>
                  <a:pt x="27395" y="369134"/>
                </a:lnTo>
                <a:lnTo>
                  <a:pt x="63810" y="305292"/>
                </a:lnTo>
                <a:lnTo>
                  <a:pt x="113187" y="246314"/>
                </a:lnTo>
                <a:lnTo>
                  <a:pt x="142356" y="218780"/>
                </a:lnTo>
                <a:lnTo>
                  <a:pt x="174308" y="192620"/>
                </a:lnTo>
                <a:lnTo>
                  <a:pt x="208891" y="167887"/>
                </a:lnTo>
                <a:lnTo>
                  <a:pt x="245952" y="144631"/>
                </a:lnTo>
                <a:lnTo>
                  <a:pt x="285340" y="122907"/>
                </a:lnTo>
                <a:lnTo>
                  <a:pt x="326901" y="102767"/>
                </a:lnTo>
                <a:lnTo>
                  <a:pt x="370484" y="84262"/>
                </a:lnTo>
                <a:lnTo>
                  <a:pt x="415935" y="67446"/>
                </a:lnTo>
                <a:lnTo>
                  <a:pt x="463103" y="52371"/>
                </a:lnTo>
                <a:lnTo>
                  <a:pt x="511835" y="39089"/>
                </a:lnTo>
                <a:lnTo>
                  <a:pt x="561979" y="27653"/>
                </a:lnTo>
                <a:lnTo>
                  <a:pt x="613382" y="18116"/>
                </a:lnTo>
                <a:lnTo>
                  <a:pt x="665892" y="10529"/>
                </a:lnTo>
                <a:lnTo>
                  <a:pt x="719356" y="4946"/>
                </a:lnTo>
                <a:lnTo>
                  <a:pt x="773622" y="1419"/>
                </a:lnTo>
                <a:lnTo>
                  <a:pt x="828538" y="0"/>
                </a:lnTo>
                <a:lnTo>
                  <a:pt x="883951" y="741"/>
                </a:lnTo>
                <a:lnTo>
                  <a:pt x="939709" y="3696"/>
                </a:lnTo>
                <a:lnTo>
                  <a:pt x="995659" y="8917"/>
                </a:lnTo>
                <a:lnTo>
                  <a:pt x="1051650" y="16455"/>
                </a:lnTo>
                <a:lnTo>
                  <a:pt x="1111558" y="27191"/>
                </a:lnTo>
                <a:lnTo>
                  <a:pt x="1169112" y="40305"/>
                </a:lnTo>
                <a:lnTo>
                  <a:pt x="1224197" y="55681"/>
                </a:lnTo>
                <a:lnTo>
                  <a:pt x="1276697" y="73200"/>
                </a:lnTo>
                <a:lnTo>
                  <a:pt x="1326498" y="92747"/>
                </a:lnTo>
                <a:lnTo>
                  <a:pt x="1373484" y="114204"/>
                </a:lnTo>
                <a:lnTo>
                  <a:pt x="1417539" y="137453"/>
                </a:lnTo>
                <a:lnTo>
                  <a:pt x="1458550" y="162379"/>
                </a:lnTo>
                <a:lnTo>
                  <a:pt x="1496400" y="188863"/>
                </a:lnTo>
                <a:lnTo>
                  <a:pt x="1530974" y="216789"/>
                </a:lnTo>
                <a:lnTo>
                  <a:pt x="1562158" y="246040"/>
                </a:lnTo>
                <a:lnTo>
                  <a:pt x="1589835" y="276498"/>
                </a:lnTo>
                <a:lnTo>
                  <a:pt x="1613891" y="308046"/>
                </a:lnTo>
                <a:lnTo>
                  <a:pt x="1634211" y="340568"/>
                </a:lnTo>
                <a:lnTo>
                  <a:pt x="1663179" y="408064"/>
                </a:lnTo>
                <a:lnTo>
                  <a:pt x="1675818" y="478049"/>
                </a:lnTo>
                <a:lnTo>
                  <a:pt x="1675726" y="513682"/>
                </a:lnTo>
                <a:lnTo>
                  <a:pt x="1662144" y="585643"/>
                </a:lnTo>
                <a:lnTo>
                  <a:pt x="1648423" y="621737"/>
                </a:lnTo>
                <a:lnTo>
                  <a:pt x="1609921" y="688411"/>
                </a:lnTo>
                <a:lnTo>
                  <a:pt x="1585096" y="719957"/>
                </a:lnTo>
                <a:lnTo>
                  <a:pt x="1556772" y="750199"/>
                </a:lnTo>
                <a:lnTo>
                  <a:pt x="1525107" y="779053"/>
                </a:lnTo>
                <a:lnTo>
                  <a:pt x="1490265" y="806436"/>
                </a:lnTo>
                <a:lnTo>
                  <a:pt x="1452405" y="832265"/>
                </a:lnTo>
                <a:lnTo>
                  <a:pt x="1411689" y="856456"/>
                </a:lnTo>
                <a:lnTo>
                  <a:pt x="1368279" y="878926"/>
                </a:lnTo>
                <a:lnTo>
                  <a:pt x="1322335" y="899591"/>
                </a:lnTo>
                <a:lnTo>
                  <a:pt x="1274018" y="918369"/>
                </a:lnTo>
                <a:lnTo>
                  <a:pt x="1223490" y="935177"/>
                </a:lnTo>
                <a:lnTo>
                  <a:pt x="1170912" y="949930"/>
                </a:lnTo>
                <a:lnTo>
                  <a:pt x="1116444" y="962546"/>
                </a:lnTo>
                <a:lnTo>
                  <a:pt x="1060249" y="972941"/>
                </a:lnTo>
                <a:lnTo>
                  <a:pt x="1002487" y="981032"/>
                </a:lnTo>
                <a:lnTo>
                  <a:pt x="943319" y="986735"/>
                </a:lnTo>
                <a:lnTo>
                  <a:pt x="652108" y="2159072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22038" y="1631645"/>
            <a:ext cx="10102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860" marR="5080" indent="-137160" defTabSz="914400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7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Unlikely</a:t>
            </a:r>
            <a:r>
              <a:rPr spc="-12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pc="2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to  </a:t>
            </a:r>
            <a:r>
              <a:rPr spc="-12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succeed</a:t>
            </a:r>
            <a:endParaRPr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90503" y="4419663"/>
            <a:ext cx="2290445" cy="991235"/>
          </a:xfrm>
          <a:custGeom>
            <a:avLst/>
            <a:gdLst/>
            <a:ahLst/>
            <a:cxnLst/>
            <a:rect l="l" t="t" r="r" b="b"/>
            <a:pathLst>
              <a:path w="2290445" h="991235">
                <a:moveTo>
                  <a:pt x="780483" y="0"/>
                </a:moveTo>
                <a:lnTo>
                  <a:pt x="727885" y="1814"/>
                </a:lnTo>
                <a:lnTo>
                  <a:pt x="675260" y="5816"/>
                </a:lnTo>
                <a:lnTo>
                  <a:pt x="622770" y="12037"/>
                </a:lnTo>
                <a:lnTo>
                  <a:pt x="570580" y="20510"/>
                </a:lnTo>
                <a:lnTo>
                  <a:pt x="511472" y="32991"/>
                </a:lnTo>
                <a:lnTo>
                  <a:pt x="454959" y="48024"/>
                </a:lnTo>
                <a:lnTo>
                  <a:pt x="401162" y="65474"/>
                </a:lnTo>
                <a:lnTo>
                  <a:pt x="350200" y="85203"/>
                </a:lnTo>
                <a:lnTo>
                  <a:pt x="302192" y="107075"/>
                </a:lnTo>
                <a:lnTo>
                  <a:pt x="257258" y="130952"/>
                </a:lnTo>
                <a:lnTo>
                  <a:pt x="215517" y="156697"/>
                </a:lnTo>
                <a:lnTo>
                  <a:pt x="177088" y="184173"/>
                </a:lnTo>
                <a:lnTo>
                  <a:pt x="142091" y="213244"/>
                </a:lnTo>
                <a:lnTo>
                  <a:pt x="110646" y="243772"/>
                </a:lnTo>
                <a:lnTo>
                  <a:pt x="82872" y="275621"/>
                </a:lnTo>
                <a:lnTo>
                  <a:pt x="58887" y="308653"/>
                </a:lnTo>
                <a:lnTo>
                  <a:pt x="38813" y="342731"/>
                </a:lnTo>
                <a:lnTo>
                  <a:pt x="22767" y="377719"/>
                </a:lnTo>
                <a:lnTo>
                  <a:pt x="3241" y="449875"/>
                </a:lnTo>
                <a:lnTo>
                  <a:pt x="0" y="486768"/>
                </a:lnTo>
                <a:lnTo>
                  <a:pt x="1264" y="524024"/>
                </a:lnTo>
                <a:lnTo>
                  <a:pt x="17792" y="599070"/>
                </a:lnTo>
                <a:lnTo>
                  <a:pt x="33294" y="636587"/>
                </a:lnTo>
                <a:lnTo>
                  <a:pt x="51487" y="670129"/>
                </a:lnTo>
                <a:lnTo>
                  <a:pt x="73127" y="702335"/>
                </a:lnTo>
                <a:lnTo>
                  <a:pt x="98046" y="733149"/>
                </a:lnTo>
                <a:lnTo>
                  <a:pt x="126077" y="762514"/>
                </a:lnTo>
                <a:lnTo>
                  <a:pt x="157051" y="790373"/>
                </a:lnTo>
                <a:lnTo>
                  <a:pt x="190800" y="816671"/>
                </a:lnTo>
                <a:lnTo>
                  <a:pt x="227156" y="841350"/>
                </a:lnTo>
                <a:lnTo>
                  <a:pt x="265951" y="864354"/>
                </a:lnTo>
                <a:lnTo>
                  <a:pt x="307017" y="885627"/>
                </a:lnTo>
                <a:lnTo>
                  <a:pt x="350186" y="905112"/>
                </a:lnTo>
                <a:lnTo>
                  <a:pt x="395289" y="922752"/>
                </a:lnTo>
                <a:lnTo>
                  <a:pt x="442159" y="938490"/>
                </a:lnTo>
                <a:lnTo>
                  <a:pt x="490628" y="952271"/>
                </a:lnTo>
                <a:lnTo>
                  <a:pt x="540527" y="964038"/>
                </a:lnTo>
                <a:lnTo>
                  <a:pt x="591688" y="973734"/>
                </a:lnTo>
                <a:lnTo>
                  <a:pt x="643944" y="981302"/>
                </a:lnTo>
                <a:lnTo>
                  <a:pt x="697126" y="986687"/>
                </a:lnTo>
                <a:lnTo>
                  <a:pt x="751066" y="989831"/>
                </a:lnTo>
                <a:lnTo>
                  <a:pt x="805597" y="990677"/>
                </a:lnTo>
                <a:lnTo>
                  <a:pt x="860549" y="989170"/>
                </a:lnTo>
                <a:lnTo>
                  <a:pt x="915755" y="985253"/>
                </a:lnTo>
                <a:lnTo>
                  <a:pt x="971047" y="978870"/>
                </a:lnTo>
                <a:lnTo>
                  <a:pt x="1026256" y="969962"/>
                </a:lnTo>
                <a:lnTo>
                  <a:pt x="1085360" y="957482"/>
                </a:lnTo>
                <a:lnTo>
                  <a:pt x="1141868" y="942449"/>
                </a:lnTo>
                <a:lnTo>
                  <a:pt x="1195660" y="924999"/>
                </a:lnTo>
                <a:lnTo>
                  <a:pt x="1246619" y="905270"/>
                </a:lnTo>
                <a:lnTo>
                  <a:pt x="1294623" y="883398"/>
                </a:lnTo>
                <a:lnTo>
                  <a:pt x="1339554" y="859521"/>
                </a:lnTo>
                <a:lnTo>
                  <a:pt x="1381292" y="833776"/>
                </a:lnTo>
                <a:lnTo>
                  <a:pt x="1419718" y="806300"/>
                </a:lnTo>
                <a:lnTo>
                  <a:pt x="1454712" y="777229"/>
                </a:lnTo>
                <a:lnTo>
                  <a:pt x="1486154" y="746700"/>
                </a:lnTo>
                <a:lnTo>
                  <a:pt x="1513926" y="714852"/>
                </a:lnTo>
                <a:lnTo>
                  <a:pt x="1537907" y="681820"/>
                </a:lnTo>
                <a:lnTo>
                  <a:pt x="1557979" y="647741"/>
                </a:lnTo>
                <a:lnTo>
                  <a:pt x="1574022" y="612754"/>
                </a:lnTo>
                <a:lnTo>
                  <a:pt x="1593541" y="540598"/>
                </a:lnTo>
                <a:lnTo>
                  <a:pt x="1596779" y="503704"/>
                </a:lnTo>
                <a:lnTo>
                  <a:pt x="1595510" y="466449"/>
                </a:lnTo>
                <a:lnTo>
                  <a:pt x="1589615" y="428970"/>
                </a:lnTo>
                <a:lnTo>
                  <a:pt x="1578973" y="391403"/>
                </a:lnTo>
                <a:lnTo>
                  <a:pt x="1563466" y="353885"/>
                </a:lnTo>
                <a:lnTo>
                  <a:pt x="1919261" y="186372"/>
                </a:lnTo>
                <a:lnTo>
                  <a:pt x="1422369" y="186372"/>
                </a:lnTo>
                <a:lnTo>
                  <a:pt x="1387332" y="160921"/>
                </a:lnTo>
                <a:lnTo>
                  <a:pt x="1349977" y="137210"/>
                </a:lnTo>
                <a:lnTo>
                  <a:pt x="1310467" y="115269"/>
                </a:lnTo>
                <a:lnTo>
                  <a:pt x="1268967" y="95133"/>
                </a:lnTo>
                <a:lnTo>
                  <a:pt x="1225641" y="76832"/>
                </a:lnTo>
                <a:lnTo>
                  <a:pt x="1180651" y="60398"/>
                </a:lnTo>
                <a:lnTo>
                  <a:pt x="1134161" y="45864"/>
                </a:lnTo>
                <a:lnTo>
                  <a:pt x="1086335" y="33261"/>
                </a:lnTo>
                <a:lnTo>
                  <a:pt x="1037337" y="22622"/>
                </a:lnTo>
                <a:lnTo>
                  <a:pt x="987330" y="13978"/>
                </a:lnTo>
                <a:lnTo>
                  <a:pt x="936477" y="7362"/>
                </a:lnTo>
                <a:lnTo>
                  <a:pt x="884943" y="2806"/>
                </a:lnTo>
                <a:lnTo>
                  <a:pt x="832891" y="341"/>
                </a:lnTo>
                <a:lnTo>
                  <a:pt x="780483" y="0"/>
                </a:lnTo>
                <a:close/>
              </a:path>
              <a:path w="2290445" h="991235">
                <a:moveTo>
                  <a:pt x="2290160" y="11747"/>
                </a:moveTo>
                <a:lnTo>
                  <a:pt x="1422369" y="186372"/>
                </a:lnTo>
                <a:lnTo>
                  <a:pt x="1919261" y="186372"/>
                </a:lnTo>
                <a:lnTo>
                  <a:pt x="2290160" y="11747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90503" y="4419663"/>
            <a:ext cx="2290445" cy="991235"/>
          </a:xfrm>
          <a:custGeom>
            <a:avLst/>
            <a:gdLst/>
            <a:ahLst/>
            <a:cxnLst/>
            <a:rect l="l" t="t" r="r" b="b"/>
            <a:pathLst>
              <a:path w="2290445" h="991235">
                <a:moveTo>
                  <a:pt x="2290160" y="11747"/>
                </a:moveTo>
                <a:lnTo>
                  <a:pt x="1563466" y="353885"/>
                </a:lnTo>
                <a:lnTo>
                  <a:pt x="1578973" y="391403"/>
                </a:lnTo>
                <a:lnTo>
                  <a:pt x="1589615" y="428970"/>
                </a:lnTo>
                <a:lnTo>
                  <a:pt x="1595510" y="466449"/>
                </a:lnTo>
                <a:lnTo>
                  <a:pt x="1596779" y="503704"/>
                </a:lnTo>
                <a:lnTo>
                  <a:pt x="1593541" y="540598"/>
                </a:lnTo>
                <a:lnTo>
                  <a:pt x="1574022" y="612754"/>
                </a:lnTo>
                <a:lnTo>
                  <a:pt x="1557979" y="647741"/>
                </a:lnTo>
                <a:lnTo>
                  <a:pt x="1537907" y="681820"/>
                </a:lnTo>
                <a:lnTo>
                  <a:pt x="1513926" y="714852"/>
                </a:lnTo>
                <a:lnTo>
                  <a:pt x="1486154" y="746700"/>
                </a:lnTo>
                <a:lnTo>
                  <a:pt x="1454712" y="777229"/>
                </a:lnTo>
                <a:lnTo>
                  <a:pt x="1419718" y="806300"/>
                </a:lnTo>
                <a:lnTo>
                  <a:pt x="1381292" y="833776"/>
                </a:lnTo>
                <a:lnTo>
                  <a:pt x="1339554" y="859521"/>
                </a:lnTo>
                <a:lnTo>
                  <a:pt x="1294623" y="883398"/>
                </a:lnTo>
                <a:lnTo>
                  <a:pt x="1246619" y="905270"/>
                </a:lnTo>
                <a:lnTo>
                  <a:pt x="1195660" y="924999"/>
                </a:lnTo>
                <a:lnTo>
                  <a:pt x="1141868" y="942449"/>
                </a:lnTo>
                <a:lnTo>
                  <a:pt x="1085360" y="957482"/>
                </a:lnTo>
                <a:lnTo>
                  <a:pt x="1026256" y="969962"/>
                </a:lnTo>
                <a:lnTo>
                  <a:pt x="971047" y="978870"/>
                </a:lnTo>
                <a:lnTo>
                  <a:pt x="915755" y="985253"/>
                </a:lnTo>
                <a:lnTo>
                  <a:pt x="860549" y="989170"/>
                </a:lnTo>
                <a:lnTo>
                  <a:pt x="805597" y="990677"/>
                </a:lnTo>
                <a:lnTo>
                  <a:pt x="751066" y="989831"/>
                </a:lnTo>
                <a:lnTo>
                  <a:pt x="697126" y="986687"/>
                </a:lnTo>
                <a:lnTo>
                  <a:pt x="643944" y="981302"/>
                </a:lnTo>
                <a:lnTo>
                  <a:pt x="591688" y="973734"/>
                </a:lnTo>
                <a:lnTo>
                  <a:pt x="540527" y="964038"/>
                </a:lnTo>
                <a:lnTo>
                  <a:pt x="490628" y="952271"/>
                </a:lnTo>
                <a:lnTo>
                  <a:pt x="442159" y="938490"/>
                </a:lnTo>
                <a:lnTo>
                  <a:pt x="395289" y="922752"/>
                </a:lnTo>
                <a:lnTo>
                  <a:pt x="350186" y="905112"/>
                </a:lnTo>
                <a:lnTo>
                  <a:pt x="307017" y="885627"/>
                </a:lnTo>
                <a:lnTo>
                  <a:pt x="265951" y="864354"/>
                </a:lnTo>
                <a:lnTo>
                  <a:pt x="227156" y="841350"/>
                </a:lnTo>
                <a:lnTo>
                  <a:pt x="190800" y="816671"/>
                </a:lnTo>
                <a:lnTo>
                  <a:pt x="157051" y="790373"/>
                </a:lnTo>
                <a:lnTo>
                  <a:pt x="126077" y="762514"/>
                </a:lnTo>
                <a:lnTo>
                  <a:pt x="98046" y="733149"/>
                </a:lnTo>
                <a:lnTo>
                  <a:pt x="73127" y="702335"/>
                </a:lnTo>
                <a:lnTo>
                  <a:pt x="51487" y="670129"/>
                </a:lnTo>
                <a:lnTo>
                  <a:pt x="33294" y="636587"/>
                </a:lnTo>
                <a:lnTo>
                  <a:pt x="17792" y="599070"/>
                </a:lnTo>
                <a:lnTo>
                  <a:pt x="7156" y="561503"/>
                </a:lnTo>
                <a:lnTo>
                  <a:pt x="0" y="486768"/>
                </a:lnTo>
                <a:lnTo>
                  <a:pt x="3241" y="449875"/>
                </a:lnTo>
                <a:lnTo>
                  <a:pt x="22767" y="377719"/>
                </a:lnTo>
                <a:lnTo>
                  <a:pt x="38813" y="342731"/>
                </a:lnTo>
                <a:lnTo>
                  <a:pt x="58887" y="308653"/>
                </a:lnTo>
                <a:lnTo>
                  <a:pt x="82872" y="275621"/>
                </a:lnTo>
                <a:lnTo>
                  <a:pt x="110646" y="243772"/>
                </a:lnTo>
                <a:lnTo>
                  <a:pt x="142091" y="213244"/>
                </a:lnTo>
                <a:lnTo>
                  <a:pt x="177088" y="184173"/>
                </a:lnTo>
                <a:lnTo>
                  <a:pt x="215517" y="156697"/>
                </a:lnTo>
                <a:lnTo>
                  <a:pt x="257258" y="130952"/>
                </a:lnTo>
                <a:lnTo>
                  <a:pt x="302192" y="107075"/>
                </a:lnTo>
                <a:lnTo>
                  <a:pt x="350200" y="85203"/>
                </a:lnTo>
                <a:lnTo>
                  <a:pt x="401162" y="65474"/>
                </a:lnTo>
                <a:lnTo>
                  <a:pt x="454959" y="48024"/>
                </a:lnTo>
                <a:lnTo>
                  <a:pt x="511472" y="32991"/>
                </a:lnTo>
                <a:lnTo>
                  <a:pt x="570580" y="20510"/>
                </a:lnTo>
                <a:lnTo>
                  <a:pt x="622770" y="12037"/>
                </a:lnTo>
                <a:lnTo>
                  <a:pt x="675260" y="5816"/>
                </a:lnTo>
                <a:lnTo>
                  <a:pt x="727885" y="1814"/>
                </a:lnTo>
                <a:lnTo>
                  <a:pt x="780483" y="0"/>
                </a:lnTo>
                <a:lnTo>
                  <a:pt x="832891" y="341"/>
                </a:lnTo>
                <a:lnTo>
                  <a:pt x="884943" y="2806"/>
                </a:lnTo>
                <a:lnTo>
                  <a:pt x="936477" y="7362"/>
                </a:lnTo>
                <a:lnTo>
                  <a:pt x="987330" y="13978"/>
                </a:lnTo>
                <a:lnTo>
                  <a:pt x="1037337" y="22622"/>
                </a:lnTo>
                <a:lnTo>
                  <a:pt x="1086335" y="33261"/>
                </a:lnTo>
                <a:lnTo>
                  <a:pt x="1134161" y="45864"/>
                </a:lnTo>
                <a:lnTo>
                  <a:pt x="1180651" y="60398"/>
                </a:lnTo>
                <a:lnTo>
                  <a:pt x="1225641" y="76832"/>
                </a:lnTo>
                <a:lnTo>
                  <a:pt x="1268967" y="95133"/>
                </a:lnTo>
                <a:lnTo>
                  <a:pt x="1310467" y="115269"/>
                </a:lnTo>
                <a:lnTo>
                  <a:pt x="1349977" y="137210"/>
                </a:lnTo>
                <a:lnTo>
                  <a:pt x="1387332" y="160921"/>
                </a:lnTo>
                <a:lnTo>
                  <a:pt x="1422369" y="186372"/>
                </a:lnTo>
                <a:lnTo>
                  <a:pt x="2290160" y="11747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72869" y="4617161"/>
            <a:ext cx="8039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10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Likely</a:t>
            </a:r>
            <a:r>
              <a:rPr spc="-19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pc="2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to</a:t>
            </a:r>
            <a:endParaRPr>
              <a:solidFill>
                <a:prstClr val="black"/>
              </a:solidFill>
              <a:latin typeface="Arial"/>
              <a:ea typeface=""/>
              <a:cs typeface="Arial"/>
            </a:endParaRPr>
          </a:p>
          <a:p>
            <a:pPr marL="40005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12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succeed</a:t>
            </a:r>
            <a:endParaRPr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26563" y="6105855"/>
            <a:ext cx="36830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3200" spc="-1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Including </a:t>
            </a:r>
            <a:r>
              <a:rPr sz="3200" spc="-4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life</a:t>
            </a:r>
            <a:r>
              <a:rPr sz="3200" spc="-25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3200" spc="-16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coaching</a:t>
            </a:r>
            <a:endParaRPr sz="320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7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7321018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8" y="3629025"/>
            <a:ext cx="1490662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5029200" y="5257800"/>
            <a:ext cx="1927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Me (Individual 1)</a:t>
            </a: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5029200" y="4343400"/>
            <a:ext cx="2619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altLang="x-none" smtClean="0">
              <a:solidFill>
                <a:prstClr val="white"/>
              </a:solidFill>
            </a:endParaRP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Democrat, but 0.50 to switch to Republican 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altLang="x-none" smtClean="0">
              <a:solidFill>
                <a:prstClr val="white"/>
              </a:solidFill>
            </a:endParaRPr>
          </a:p>
        </p:txBody>
      </p:sp>
      <p:pic>
        <p:nvPicPr>
          <p:cNvPr id="27653" name="Picture 5" descr="aa05384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1417638"/>
            <a:ext cx="785812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311150" y="3754438"/>
            <a:ext cx="1984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100% Democratic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Individual 2</a:t>
            </a:r>
          </a:p>
        </p:txBody>
      </p:sp>
      <p:pic>
        <p:nvPicPr>
          <p:cNvPr id="27655" name="Picture 7" descr="7145053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658813"/>
            <a:ext cx="8064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6003925" y="2784475"/>
            <a:ext cx="1984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100% Republican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Individual 3</a:t>
            </a:r>
          </a:p>
        </p:txBody>
      </p:sp>
      <p:sp>
        <p:nvSpPr>
          <p:cNvPr id="27657" name="Right Arrow 9"/>
          <p:cNvSpPr>
            <a:spLocks noChangeArrowheads="1"/>
          </p:cNvSpPr>
          <p:nvPr/>
        </p:nvSpPr>
        <p:spPr bwMode="auto">
          <a:xfrm rot="2576354">
            <a:off x="1782763" y="3605213"/>
            <a:ext cx="2038350" cy="430212"/>
          </a:xfrm>
          <a:prstGeom prst="rightArrow">
            <a:avLst>
              <a:gd name="adj1" fmla="val 50000"/>
              <a:gd name="adj2" fmla="val 5007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x-none" altLang="x-none" smtClean="0">
              <a:solidFill>
                <a:prstClr val="white"/>
              </a:solidFill>
            </a:endParaRPr>
          </a:p>
        </p:txBody>
      </p:sp>
      <p:sp>
        <p:nvSpPr>
          <p:cNvPr id="27658" name="Right Arrow 10"/>
          <p:cNvSpPr>
            <a:spLocks noChangeArrowheads="1"/>
          </p:cNvSpPr>
          <p:nvPr/>
        </p:nvSpPr>
        <p:spPr bwMode="auto">
          <a:xfrm rot="7237873">
            <a:off x="4890293" y="3272632"/>
            <a:ext cx="1306513" cy="298450"/>
          </a:xfrm>
          <a:prstGeom prst="rightArrow">
            <a:avLst>
              <a:gd name="adj1" fmla="val 50000"/>
              <a:gd name="adj2" fmla="val 5003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x-none" altLang="x-none" smtClean="0">
              <a:solidFill>
                <a:prstClr val="white"/>
              </a:solidFill>
            </a:endParaRPr>
          </a:p>
        </p:txBody>
      </p:sp>
      <p:sp>
        <p:nvSpPr>
          <p:cNvPr id="27659" name="Curved Left Arrow 11"/>
          <p:cNvSpPr>
            <a:spLocks noChangeArrowheads="1"/>
          </p:cNvSpPr>
          <p:nvPr/>
        </p:nvSpPr>
        <p:spPr bwMode="auto">
          <a:xfrm rot="-5705050">
            <a:off x="4071938" y="3095625"/>
            <a:ext cx="622300" cy="533400"/>
          </a:xfrm>
          <a:prstGeom prst="curvedLeftArrow">
            <a:avLst>
              <a:gd name="adj1" fmla="val 25000"/>
              <a:gd name="adj2" fmla="val 50000"/>
              <a:gd name="adj3" fmla="val 2492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x-none" altLang="x-none" smtClean="0">
              <a:solidFill>
                <a:prstClr val="white"/>
              </a:solidFill>
            </a:endParaRPr>
          </a:p>
        </p:txBody>
      </p:sp>
      <p:graphicFrame>
        <p:nvGraphicFramePr>
          <p:cNvPr id="27660" name="Object 2"/>
          <p:cNvGraphicFramePr>
            <a:graphicFrameLocks noChangeAspect="1"/>
          </p:cNvGraphicFramePr>
          <p:nvPr/>
        </p:nvGraphicFramePr>
        <p:xfrm>
          <a:off x="2460625" y="3103563"/>
          <a:ext cx="1004888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12" name="Equation" r:id="rId7" imgW="585000" imgH="200880" progId="Equation.3">
                  <p:embed/>
                </p:oleObj>
              </mc:Choice>
              <mc:Fallback>
                <p:oleObj name="Equation" r:id="rId7" imgW="585000" imgH="20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100000" contras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0625" y="3103563"/>
                        <a:ext cx="1004888" cy="363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61" name="Object 4"/>
          <p:cNvGraphicFramePr>
            <a:graphicFrameLocks noChangeAspect="1"/>
          </p:cNvGraphicFramePr>
          <p:nvPr/>
        </p:nvGraphicFramePr>
        <p:xfrm>
          <a:off x="4003675" y="2627313"/>
          <a:ext cx="1036638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13" name="Equation" r:id="rId9" imgW="548280" imgH="200880" progId="Equation.3">
                  <p:embed/>
                </p:oleObj>
              </mc:Choice>
              <mc:Fallback>
                <p:oleObj name="Equation" r:id="rId9" imgW="548280" imgH="20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lum bright="100000" contras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3675" y="2627313"/>
                        <a:ext cx="1036638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62" name="Object 3"/>
          <p:cNvGraphicFramePr>
            <a:graphicFrameLocks noChangeAspect="1"/>
          </p:cNvGraphicFramePr>
          <p:nvPr/>
        </p:nvGraphicFramePr>
        <p:xfrm>
          <a:off x="5584825" y="3521075"/>
          <a:ext cx="105727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14" name="Equation" r:id="rId11" imgW="596900" imgH="241300" progId="Equation.3">
                  <p:embed/>
                </p:oleObj>
              </mc:Choice>
              <mc:Fallback>
                <p:oleObj name="Equation" r:id="rId11" imgW="596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lum bright="100000" contrast="100000"/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4825" y="3521075"/>
                        <a:ext cx="105727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63" name="Rectangle 17"/>
          <p:cNvSpPr>
            <a:spLocks noChangeArrowheads="1"/>
          </p:cNvSpPr>
          <p:nvPr/>
        </p:nvSpPr>
        <p:spPr bwMode="auto">
          <a:xfrm>
            <a:off x="180975" y="150813"/>
            <a:ext cx="6146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4000" smtClean="0">
                <a:solidFill>
                  <a:srgbClr val="D4D2D0"/>
                </a:solidFill>
                <a:latin typeface="Arial Rounded MT Bold" charset="0"/>
              </a:rPr>
              <a:t>Shaping Behavior: 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4000" smtClean="0">
                <a:solidFill>
                  <a:srgbClr val="D4D2D0"/>
                </a:solidFill>
                <a:latin typeface="Arial Rounded MT Bold" charset="0"/>
              </a:rPr>
              <a:t>		Social Influence </a:t>
            </a:r>
            <a:endParaRPr lang="en-US" altLang="x-none" sz="2000" smtClean="0">
              <a:solidFill>
                <a:srgbClr val="D4D2D0"/>
              </a:solidFill>
              <a:latin typeface="Arial Rounded MT Bold" charset="0"/>
            </a:endParaRPr>
          </a:p>
        </p:txBody>
      </p:sp>
      <p:sp>
        <p:nvSpPr>
          <p:cNvPr id="27664" name="TextBox 1"/>
          <p:cNvSpPr txBox="1">
            <a:spLocks noChangeArrowheads="1"/>
          </p:cNvSpPr>
          <p:nvPr/>
        </p:nvSpPr>
        <p:spPr bwMode="auto">
          <a:xfrm>
            <a:off x="2222500" y="6488113"/>
            <a:ext cx="4224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dirty="0" err="1" smtClean="0">
                <a:solidFill>
                  <a:prstClr val="white"/>
                </a:solidFill>
              </a:rPr>
              <a:t>Gompertz</a:t>
            </a:r>
            <a:r>
              <a:rPr lang="en-US" altLang="x-none" dirty="0" smtClean="0">
                <a:solidFill>
                  <a:prstClr val="white"/>
                </a:solidFill>
              </a:rPr>
              <a:t> function, like immune system</a:t>
            </a:r>
          </a:p>
        </p:txBody>
      </p:sp>
      <p:sp>
        <p:nvSpPr>
          <p:cNvPr id="27665" name="TextBox 16"/>
          <p:cNvSpPr txBox="1">
            <a:spLocks noChangeArrowheads="1"/>
          </p:cNvSpPr>
          <p:nvPr/>
        </p:nvSpPr>
        <p:spPr bwMode="auto">
          <a:xfrm>
            <a:off x="7032625" y="6530975"/>
            <a:ext cx="2087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1400" smtClean="0">
                <a:solidFill>
                  <a:prstClr val="white"/>
                </a:solidFill>
              </a:rPr>
              <a:t>Pan, Altshuler, Pentland</a:t>
            </a:r>
          </a:p>
        </p:txBody>
      </p:sp>
    </p:spTree>
    <p:extLst>
      <p:ext uri="{BB962C8B-B14F-4D97-AF65-F5344CB8AC3E}">
        <p14:creationId xmlns:p14="http://schemas.microsoft.com/office/powerpoint/2010/main" val="50947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1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667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x-none">
                <a:solidFill>
                  <a:prstClr val="white"/>
                </a:solidFill>
              </a:rPr>
              <a:t>Copyright alex pentland 2011</a:t>
            </a:r>
          </a:p>
        </p:txBody>
      </p:sp>
      <p:pic>
        <p:nvPicPr>
          <p:cNvPr id="28675" name="Picture 4" descr="figure_externality_loc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5334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13"/>
          <p:cNvSpPr txBox="1">
            <a:spLocks noChangeArrowheads="1"/>
          </p:cNvSpPr>
          <p:nvPr/>
        </p:nvSpPr>
        <p:spPr bwMode="auto">
          <a:xfrm>
            <a:off x="381000" y="5486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x-none" altLang="x-none" smtClean="0">
              <a:solidFill>
                <a:prstClr val="white"/>
              </a:solidFill>
            </a:endParaRPr>
          </a:p>
        </p:txBody>
      </p:sp>
      <p:sp>
        <p:nvSpPr>
          <p:cNvPr id="28677" name="TextBox 15"/>
          <p:cNvSpPr txBox="1">
            <a:spLocks noChangeArrowheads="1"/>
          </p:cNvSpPr>
          <p:nvPr/>
        </p:nvSpPr>
        <p:spPr bwMode="auto">
          <a:xfrm>
            <a:off x="6324600" y="6324600"/>
            <a:ext cx="269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Mani, Rahwan, Pentland</a:t>
            </a:r>
          </a:p>
        </p:txBody>
      </p:sp>
      <p:sp>
        <p:nvSpPr>
          <p:cNvPr id="28678" name="TextBox 6"/>
          <p:cNvSpPr txBox="1">
            <a:spLocks noChangeArrowheads="1"/>
          </p:cNvSpPr>
          <p:nvPr/>
        </p:nvSpPr>
        <p:spPr bwMode="auto">
          <a:xfrm>
            <a:off x="828675" y="5626100"/>
            <a:ext cx="7334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400" smtClean="0">
                <a:solidFill>
                  <a:prstClr val="white"/>
                </a:solidFill>
              </a:rPr>
              <a:t>Twice as efficient as standard incentive mechanisms</a:t>
            </a:r>
          </a:p>
        </p:txBody>
      </p:sp>
      <p:sp>
        <p:nvSpPr>
          <p:cNvPr id="28679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077200" cy="1143000"/>
          </a:xfrm>
        </p:spPr>
        <p:txBody>
          <a:bodyPr/>
          <a:lstStyle/>
          <a:p>
            <a:r>
              <a:rPr lang="en-US" altLang="x-none">
                <a:solidFill>
                  <a:schemeClr val="tx2"/>
                </a:solidFill>
                <a:latin typeface="Arial Rounded MT Bold" charset="0"/>
              </a:rPr>
              <a:t>Leveraging Social Influence</a:t>
            </a:r>
          </a:p>
        </p:txBody>
      </p:sp>
    </p:spTree>
    <p:extLst>
      <p:ext uri="{BB962C8B-B14F-4D97-AF65-F5344CB8AC3E}">
        <p14:creationId xmlns:p14="http://schemas.microsoft.com/office/powerpoint/2010/main" val="138047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Chart 3"/>
          <p:cNvGraphicFramePr>
            <a:graphicFrameLocks/>
          </p:cNvGraphicFramePr>
          <p:nvPr/>
        </p:nvGraphicFramePr>
        <p:xfrm>
          <a:off x="1473200" y="1701800"/>
          <a:ext cx="6197600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2" r:id="rId4" imgW="6194073" imgH="4170025" progId="Excel.Chart.8">
                  <p:embed/>
                </p:oleObj>
              </mc:Choice>
              <mc:Fallback>
                <p:oleObj r:id="rId4" imgW="6194073" imgH="417002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3200" y="1701800"/>
                        <a:ext cx="6197600" cy="416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381000" y="2747963"/>
            <a:ext cx="15827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Predicted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Proportion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Of Population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Changing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Behavior</a:t>
            </a:r>
          </a:p>
        </p:txBody>
      </p:sp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914400" y="609600"/>
            <a:ext cx="77200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4000" smtClean="0">
                <a:solidFill>
                  <a:srgbClr val="D4D2D0"/>
                </a:solidFill>
                <a:latin typeface="Arial Rounded MT Bold" charset="0"/>
              </a:rPr>
              <a:t>Quantitative Shaping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000" smtClean="0">
                <a:solidFill>
                  <a:prstClr val="white"/>
                </a:solidFill>
              </a:rPr>
              <a:t>validated on stock purchases, app downloads</a:t>
            </a:r>
          </a:p>
        </p:txBody>
      </p:sp>
      <p:sp>
        <p:nvSpPr>
          <p:cNvPr id="29701" name="TextBox 1"/>
          <p:cNvSpPr txBox="1">
            <a:spLocks noChangeArrowheads="1"/>
          </p:cNvSpPr>
          <p:nvPr/>
        </p:nvSpPr>
        <p:spPr bwMode="auto">
          <a:xfrm>
            <a:off x="3657600" y="5853113"/>
            <a:ext cx="1766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Treatment Cost</a:t>
            </a:r>
          </a:p>
        </p:txBody>
      </p:sp>
      <p:sp>
        <p:nvSpPr>
          <p:cNvPr id="29702" name="TextBox 2"/>
          <p:cNvSpPr txBox="1">
            <a:spLocks noChangeArrowheads="1"/>
          </p:cNvSpPr>
          <p:nvPr/>
        </p:nvSpPr>
        <p:spPr bwMode="auto">
          <a:xfrm>
            <a:off x="6400800" y="6383338"/>
            <a:ext cx="2646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Altshuler, Pan, Pentland</a:t>
            </a:r>
          </a:p>
        </p:txBody>
      </p:sp>
    </p:spTree>
    <p:extLst>
      <p:ext uri="{BB962C8B-B14F-4D97-AF65-F5344CB8AC3E}">
        <p14:creationId xmlns:p14="http://schemas.microsoft.com/office/powerpoint/2010/main" val="32092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r>
              <a:rPr kumimoji="1" lang="en-US" altLang="zh-CN" dirty="0" smtClean="0"/>
              <a:t>Purpose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3114" y="1132420"/>
            <a:ext cx="8459365" cy="4525963"/>
          </a:xfrm>
        </p:spPr>
        <p:txBody>
          <a:bodyPr/>
          <a:lstStyle/>
          <a:p>
            <a:r>
              <a:rPr lang="en-US" sz="2800" dirty="0"/>
              <a:t>How can we create organizations and governments that are </a:t>
            </a:r>
            <a:r>
              <a:rPr lang="en-US" sz="2800" i="1" dirty="0"/>
              <a:t>cooperative, productive, and creative</a:t>
            </a:r>
            <a:r>
              <a:rPr lang="en-US" sz="2800" dirty="0"/>
              <a:t>? These are the questions of social physics, and they are especially important right now, because of global competition, environmental challenges, and government failure. </a:t>
            </a:r>
            <a:r>
              <a:rPr lang="en-US" sz="2800" b="1" i="1" dirty="0"/>
              <a:t>The engine that drives social physics is big data</a:t>
            </a:r>
            <a:r>
              <a:rPr lang="en-US" sz="2800" dirty="0"/>
              <a:t>: the newly ubiquitous digital data that is becoming available about all aspects of human life. By using these data to </a:t>
            </a:r>
            <a:r>
              <a:rPr lang="en-US" sz="2800" b="1" i="1" dirty="0"/>
              <a:t>build a predictive, computational theory of human behavior </a:t>
            </a:r>
            <a:r>
              <a:rPr lang="en-US" sz="2800" dirty="0"/>
              <a:t>we can hope to engineer better social systems.</a:t>
            </a:r>
            <a:endParaRPr lang="en-US" altLang="zh-CN" sz="2800" dirty="0" smtClean="0"/>
          </a:p>
        </p:txBody>
      </p:sp>
    </p:spTree>
    <p:extLst>
      <p:ext uri="{BB962C8B-B14F-4D97-AF65-F5344CB8AC3E}">
        <p14:creationId xmlns:p14="http://schemas.microsoft.com/office/powerpoint/2010/main" val="16758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http://www.tonimascaro.com/wp-content/uploads/matrix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6858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/>
          <a:lstStyle/>
          <a:p>
            <a:pPr eaLnBrk="1" hangingPunct="1"/>
            <a:r>
              <a:rPr lang="es-ES_tradnl" altLang="x-none">
                <a:latin typeface="Arial Rounded MT Bold" charset="0"/>
              </a:rPr>
              <a:t>Personal Data &amp; Privacy</a:t>
            </a:r>
          </a:p>
        </p:txBody>
      </p:sp>
      <p:sp>
        <p:nvSpPr>
          <p:cNvPr id="30724" name="7 Rectángulo"/>
          <p:cNvSpPr>
            <a:spLocks noChangeArrowheads="1"/>
          </p:cNvSpPr>
          <p:nvPr/>
        </p:nvSpPr>
        <p:spPr bwMode="auto">
          <a:xfrm>
            <a:off x="1042988" y="2209800"/>
            <a:ext cx="6272212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4000" b="1" smtClean="0">
                <a:solidFill>
                  <a:prstClr val="white"/>
                </a:solidFill>
              </a:rPr>
              <a:t>“Personal data is the new oil of the internet and the new currency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4000" b="1" smtClean="0">
                <a:solidFill>
                  <a:prstClr val="white"/>
                </a:solidFill>
              </a:rPr>
              <a:t> of the digital world.”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000" b="1" smtClean="0">
                <a:solidFill>
                  <a:prstClr val="white"/>
                </a:solidFill>
              </a:rPr>
              <a:t>—Meglena Kuneva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000" b="1" smtClean="0">
                <a:solidFill>
                  <a:prstClr val="white"/>
                </a:solidFill>
              </a:rPr>
              <a:t>European Consumer Commissioner</a:t>
            </a:r>
            <a:endParaRPr lang="en-US" altLang="x-none" sz="4800" smtClean="0">
              <a:solidFill>
                <a:prstClr val="white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077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838200"/>
            <a:ext cx="3733800" cy="3175000"/>
          </a:xfrm>
        </p:spPr>
        <p:txBody>
          <a:bodyPr/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Stone Soup &amp; Big Data</a:t>
            </a:r>
            <a:br>
              <a:rPr lang="en-US" sz="40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en-US" sz="28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The Evolution of A New Consensus</a:t>
            </a:r>
            <a:endParaRPr lang="en-US" sz="28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31747" name="Content Placeholder 4" descr="personaldata_cover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838200"/>
            <a:ext cx="3617913" cy="511968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D4D2D0">
                    <a:shade val="50000"/>
                  </a:srgbClr>
                </a:solidFill>
              </a:rPr>
              <a:t>Copyright 2011  Alex </a:t>
            </a:r>
            <a:r>
              <a:rPr lang="en-US" dirty="0" err="1">
                <a:solidFill>
                  <a:srgbClr val="D4D2D0">
                    <a:shade val="50000"/>
                  </a:srgbClr>
                </a:solidFill>
              </a:rPr>
              <a:t>Pentland</a:t>
            </a:r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5105400" y="4114800"/>
            <a:ext cx="3225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1400" smtClean="0">
                <a:solidFill>
                  <a:prstClr val="white"/>
                </a:solidFill>
              </a:rPr>
              <a:t>FTC, Commerce, White House, EU,…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1400" smtClean="0">
                <a:solidFill>
                  <a:prstClr val="white"/>
                </a:solidFill>
              </a:rPr>
              <a:t>Microsoft, Google, Cisco, Qualcomm…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1400" smtClean="0">
                <a:solidFill>
                  <a:prstClr val="white"/>
                </a:solidFill>
              </a:rPr>
              <a:t>Verizon, ATT, FT, BT, Bharti……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1400" smtClean="0">
                <a:solidFill>
                  <a:prstClr val="white"/>
                </a:solidFill>
              </a:rPr>
              <a:t>Mastercharge, Equifax, …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1400" smtClean="0">
                <a:solidFill>
                  <a:prstClr val="white"/>
                </a:solidFill>
              </a:rPr>
              <a:t>ACLU,  OpenID,Infocard,….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1400" smtClean="0">
                <a:solidFill>
                  <a:prstClr val="white"/>
                </a:solidFill>
              </a:rPr>
              <a:t>Harvard Law, MIT Media Lab, … </a:t>
            </a:r>
          </a:p>
        </p:txBody>
      </p:sp>
    </p:spTree>
    <p:extLst>
      <p:ext uri="{BB962C8B-B14F-4D97-AF65-F5344CB8AC3E}">
        <p14:creationId xmlns:p14="http://schemas.microsoft.com/office/powerpoint/2010/main" val="107434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loud Callout 7"/>
          <p:cNvSpPr>
            <a:spLocks noChangeArrowheads="1"/>
          </p:cNvSpPr>
          <p:nvPr/>
        </p:nvSpPr>
        <p:spPr bwMode="auto">
          <a:xfrm>
            <a:off x="3352800" y="2819400"/>
            <a:ext cx="2895600" cy="20574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altLang="x-none" smtClean="0">
              <a:solidFill>
                <a:prstClr val="white"/>
              </a:solidFill>
            </a:endParaRP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   </a:t>
            </a:r>
            <a:r>
              <a:rPr lang="en-US" altLang="x-none" sz="3200" smtClean="0">
                <a:solidFill>
                  <a:prstClr val="black"/>
                </a:solidFill>
              </a:rPr>
              <a:t>My Data</a:t>
            </a:r>
          </a:p>
        </p:txBody>
      </p:sp>
      <p:sp>
        <p:nvSpPr>
          <p:cNvPr id="32771" name="Right Arrow 16"/>
          <p:cNvSpPr>
            <a:spLocks noGrp="1" noChangeArrowheads="1"/>
          </p:cNvSpPr>
          <p:nvPr>
            <p:ph idx="1"/>
          </p:nvPr>
        </p:nvSpPr>
        <p:spPr>
          <a:xfrm rot="569289">
            <a:off x="2311400" y="3225800"/>
            <a:ext cx="1273175" cy="411163"/>
          </a:xfrm>
          <a:prstGeom prst="right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pPr>
              <a:buFontTx/>
              <a:buNone/>
            </a:pPr>
            <a:endParaRPr lang="x-none" altLang="x-none" i="1"/>
          </a:p>
        </p:txBody>
      </p:sp>
      <p:sp>
        <p:nvSpPr>
          <p:cNvPr id="26" name="Right Arrow 16"/>
          <p:cNvSpPr txBox="1">
            <a:spLocks noChangeArrowheads="1"/>
          </p:cNvSpPr>
          <p:nvPr/>
        </p:nvSpPr>
        <p:spPr bwMode="auto">
          <a:xfrm rot="3682537">
            <a:off x="3510757" y="2197893"/>
            <a:ext cx="1257300" cy="411163"/>
          </a:xfrm>
          <a:prstGeom prst="rightArrow">
            <a:avLst>
              <a:gd name="adj1" fmla="val 50000"/>
              <a:gd name="adj2" fmla="val 49826"/>
            </a:avLst>
          </a:prstGeom>
          <a:solidFill>
            <a:srgbClr val="FF0000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pPr marL="342900" indent="-342900" defTabSz="914400" eaLnBrk="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Char char="•"/>
              <a:defRPr/>
            </a:pPr>
            <a:endParaRPr lang="en-US" sz="3200" i="1" kern="0" dirty="0">
              <a:solidFill>
                <a:prstClr val="white"/>
              </a:solidFill>
              <a:latin typeface="Arial"/>
              <a:ea typeface=""/>
              <a:cs typeface=""/>
            </a:endParaRPr>
          </a:p>
        </p:txBody>
      </p:sp>
      <p:sp>
        <p:nvSpPr>
          <p:cNvPr id="25" name="Right Arrow 16"/>
          <p:cNvSpPr txBox="1">
            <a:spLocks noChangeArrowheads="1"/>
          </p:cNvSpPr>
          <p:nvPr/>
        </p:nvSpPr>
        <p:spPr bwMode="auto">
          <a:xfrm rot="6876014">
            <a:off x="4972844" y="2340769"/>
            <a:ext cx="917575" cy="411163"/>
          </a:xfrm>
          <a:prstGeom prst="rightArrow">
            <a:avLst>
              <a:gd name="adj1" fmla="val 50000"/>
              <a:gd name="adj2" fmla="val 49826"/>
            </a:avLst>
          </a:prstGeom>
          <a:solidFill>
            <a:srgbClr val="FF0000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pPr marL="342900" indent="-342900" defTabSz="914400" eaLnBrk="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Char char="•"/>
              <a:defRPr/>
            </a:pPr>
            <a:endParaRPr lang="en-US" sz="3200" i="1" kern="0" dirty="0">
              <a:solidFill>
                <a:prstClr val="white"/>
              </a:solidFill>
              <a:latin typeface="Arial"/>
              <a:ea typeface=""/>
              <a:cs typeface=""/>
            </a:endParaRPr>
          </a:p>
        </p:txBody>
      </p:sp>
      <p:sp>
        <p:nvSpPr>
          <p:cNvPr id="27" name="Right Arrow 16"/>
          <p:cNvSpPr txBox="1">
            <a:spLocks noChangeArrowheads="1"/>
          </p:cNvSpPr>
          <p:nvPr/>
        </p:nvSpPr>
        <p:spPr bwMode="auto">
          <a:xfrm rot="10800000">
            <a:off x="6096000" y="3276600"/>
            <a:ext cx="663575" cy="411163"/>
          </a:xfrm>
          <a:prstGeom prst="rightArrow">
            <a:avLst>
              <a:gd name="adj1" fmla="val 50000"/>
              <a:gd name="adj2" fmla="val 49826"/>
            </a:avLst>
          </a:prstGeom>
          <a:solidFill>
            <a:srgbClr val="FF0000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pPr marL="342900" indent="-342900" defTabSz="914400" eaLnBrk="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Char char="•"/>
              <a:defRPr/>
            </a:pPr>
            <a:endParaRPr lang="en-US" sz="3200" i="1" kern="0" dirty="0">
              <a:solidFill>
                <a:prstClr val="white"/>
              </a:solidFill>
              <a:latin typeface="Arial"/>
              <a:ea typeface=""/>
              <a:cs typeface=""/>
            </a:endParaRPr>
          </a:p>
        </p:txBody>
      </p:sp>
      <p:sp>
        <p:nvSpPr>
          <p:cNvPr id="32775" name="Smiley Face 14"/>
          <p:cNvSpPr>
            <a:spLocks noChangeArrowheads="1"/>
          </p:cNvSpPr>
          <p:nvPr/>
        </p:nvSpPr>
        <p:spPr bwMode="auto">
          <a:xfrm>
            <a:off x="3886200" y="5334000"/>
            <a:ext cx="482600" cy="534988"/>
          </a:xfrm>
          <a:prstGeom prst="smileyFace">
            <a:avLst>
              <a:gd name="adj" fmla="val 4653"/>
            </a:avLst>
          </a:prstGeom>
          <a:solidFill>
            <a:srgbClr val="FFFFF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x-none" altLang="x-none" smtClean="0">
              <a:solidFill>
                <a:prstClr val="white"/>
              </a:solidFill>
            </a:endParaRPr>
          </a:p>
        </p:txBody>
      </p:sp>
      <p:sp>
        <p:nvSpPr>
          <p:cNvPr id="32776" name="TextBox 36"/>
          <p:cNvSpPr txBox="1">
            <a:spLocks noChangeArrowheads="1"/>
          </p:cNvSpPr>
          <p:nvPr/>
        </p:nvSpPr>
        <p:spPr bwMode="auto">
          <a:xfrm>
            <a:off x="0" y="0"/>
            <a:ext cx="305752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400" smtClean="0">
                <a:solidFill>
                  <a:prstClr val="white"/>
                </a:solidFill>
              </a:rPr>
              <a:t>Personal Data Stores</a:t>
            </a:r>
          </a:p>
        </p:txBody>
      </p:sp>
      <p:sp>
        <p:nvSpPr>
          <p:cNvPr id="16" name="Cloud 15"/>
          <p:cNvSpPr/>
          <p:nvPr/>
        </p:nvSpPr>
        <p:spPr>
          <a:xfrm>
            <a:off x="6553200" y="2514600"/>
            <a:ext cx="1828800" cy="1676400"/>
          </a:xfrm>
          <a:prstGeom prst="clou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dirty="0">
                <a:solidFill>
                  <a:prstClr val="white"/>
                </a:solidFill>
              </a:rPr>
              <a:t>Bank Data</a:t>
            </a:r>
          </a:p>
        </p:txBody>
      </p:sp>
      <p:sp>
        <p:nvSpPr>
          <p:cNvPr id="32778" name="TextBox 16"/>
          <p:cNvSpPr txBox="1">
            <a:spLocks noChangeArrowheads="1"/>
          </p:cNvSpPr>
          <p:nvPr/>
        </p:nvSpPr>
        <p:spPr bwMode="auto">
          <a:xfrm>
            <a:off x="6781800" y="3048000"/>
            <a:ext cx="1108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Financial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Data</a:t>
            </a:r>
          </a:p>
        </p:txBody>
      </p:sp>
      <p:sp>
        <p:nvSpPr>
          <p:cNvPr id="18" name="Cloud 17"/>
          <p:cNvSpPr/>
          <p:nvPr/>
        </p:nvSpPr>
        <p:spPr>
          <a:xfrm>
            <a:off x="4953000" y="914400"/>
            <a:ext cx="1828800" cy="1676400"/>
          </a:xfrm>
          <a:prstGeom prst="clou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dirty="0">
                <a:solidFill>
                  <a:prstClr val="white"/>
                </a:solidFill>
              </a:rPr>
              <a:t>Bank Data</a:t>
            </a:r>
          </a:p>
        </p:txBody>
      </p:sp>
      <p:sp>
        <p:nvSpPr>
          <p:cNvPr id="19" name="Cloud 18"/>
          <p:cNvSpPr/>
          <p:nvPr/>
        </p:nvSpPr>
        <p:spPr>
          <a:xfrm>
            <a:off x="2590800" y="762000"/>
            <a:ext cx="1828800" cy="1676400"/>
          </a:xfrm>
          <a:prstGeom prst="clou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dirty="0">
                <a:solidFill>
                  <a:prstClr val="white"/>
                </a:solidFill>
              </a:rPr>
              <a:t>Bank Data</a:t>
            </a:r>
          </a:p>
        </p:txBody>
      </p:sp>
      <p:sp>
        <p:nvSpPr>
          <p:cNvPr id="20" name="Cloud 19"/>
          <p:cNvSpPr/>
          <p:nvPr/>
        </p:nvSpPr>
        <p:spPr>
          <a:xfrm>
            <a:off x="990600" y="2362200"/>
            <a:ext cx="1828800" cy="1676400"/>
          </a:xfrm>
          <a:prstGeom prst="clou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dirty="0">
                <a:solidFill>
                  <a:prstClr val="white"/>
                </a:solidFill>
              </a:rPr>
              <a:t>Bank Data</a:t>
            </a:r>
          </a:p>
        </p:txBody>
      </p:sp>
      <p:sp>
        <p:nvSpPr>
          <p:cNvPr id="32782" name="TextBox 20"/>
          <p:cNvSpPr txBox="1">
            <a:spLocks noChangeArrowheads="1"/>
          </p:cNvSpPr>
          <p:nvPr/>
        </p:nvSpPr>
        <p:spPr bwMode="auto">
          <a:xfrm>
            <a:off x="5181600" y="1371600"/>
            <a:ext cx="1416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Mobility and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Call Data</a:t>
            </a:r>
          </a:p>
        </p:txBody>
      </p:sp>
      <p:sp>
        <p:nvSpPr>
          <p:cNvPr id="32783" name="TextBox 21"/>
          <p:cNvSpPr txBox="1">
            <a:spLocks noChangeArrowheads="1"/>
          </p:cNvSpPr>
          <p:nvPr/>
        </p:nvSpPr>
        <p:spPr bwMode="auto">
          <a:xfrm>
            <a:off x="3048000" y="1219200"/>
            <a:ext cx="812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Legal </a:t>
            </a:r>
            <a:br>
              <a:rPr lang="en-US" altLang="x-none" smtClean="0">
                <a:solidFill>
                  <a:prstClr val="black"/>
                </a:solidFill>
              </a:rPr>
            </a:br>
            <a:r>
              <a:rPr lang="en-US" altLang="x-none" smtClean="0">
                <a:solidFill>
                  <a:prstClr val="black"/>
                </a:solidFill>
              </a:rPr>
              <a:t>Data</a:t>
            </a:r>
          </a:p>
        </p:txBody>
      </p:sp>
      <p:sp>
        <p:nvSpPr>
          <p:cNvPr id="32784" name="TextBox 22"/>
          <p:cNvSpPr txBox="1">
            <a:spLocks noChangeArrowheads="1"/>
          </p:cNvSpPr>
          <p:nvPr/>
        </p:nvSpPr>
        <p:spPr bwMode="auto">
          <a:xfrm>
            <a:off x="1371600" y="2819400"/>
            <a:ext cx="979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Medical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868474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loud Callout 3"/>
          <p:cNvSpPr>
            <a:spLocks noChangeArrowheads="1"/>
          </p:cNvSpPr>
          <p:nvPr/>
        </p:nvSpPr>
        <p:spPr bwMode="auto">
          <a:xfrm>
            <a:off x="1249363" y="2303463"/>
            <a:ext cx="1608137" cy="133985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tx1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x-none" altLang="x-none" smtClean="0">
              <a:solidFill>
                <a:prstClr val="white"/>
              </a:solidFill>
            </a:endParaRPr>
          </a:p>
        </p:txBody>
      </p:sp>
      <p:sp>
        <p:nvSpPr>
          <p:cNvPr id="33795" name="Smiley Face 4"/>
          <p:cNvSpPr>
            <a:spLocks noChangeArrowheads="1"/>
          </p:cNvSpPr>
          <p:nvPr/>
        </p:nvSpPr>
        <p:spPr bwMode="auto">
          <a:xfrm>
            <a:off x="1357313" y="3963988"/>
            <a:ext cx="482600" cy="536575"/>
          </a:xfrm>
          <a:prstGeom prst="smileyFace">
            <a:avLst>
              <a:gd name="adj" fmla="val 4653"/>
            </a:avLst>
          </a:prstGeom>
          <a:solidFill>
            <a:schemeClr val="tx1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x-none" altLang="x-none" smtClean="0">
              <a:solidFill>
                <a:prstClr val="white"/>
              </a:solidFill>
            </a:endParaRPr>
          </a:p>
        </p:txBody>
      </p:sp>
      <p:sp>
        <p:nvSpPr>
          <p:cNvPr id="33796" name="Cloud Callout 5"/>
          <p:cNvSpPr>
            <a:spLocks noChangeArrowheads="1"/>
          </p:cNvSpPr>
          <p:nvPr/>
        </p:nvSpPr>
        <p:spPr bwMode="auto">
          <a:xfrm>
            <a:off x="7037388" y="1982788"/>
            <a:ext cx="1606550" cy="133985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tx1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x-none" altLang="x-none" smtClean="0">
              <a:solidFill>
                <a:prstClr val="white"/>
              </a:solidFill>
            </a:endParaRPr>
          </a:p>
        </p:txBody>
      </p:sp>
      <p:sp>
        <p:nvSpPr>
          <p:cNvPr id="33797" name="Cloud Callout 6"/>
          <p:cNvSpPr>
            <a:spLocks noChangeArrowheads="1"/>
          </p:cNvSpPr>
          <p:nvPr/>
        </p:nvSpPr>
        <p:spPr bwMode="auto">
          <a:xfrm>
            <a:off x="5268913" y="4340225"/>
            <a:ext cx="1606550" cy="1338263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tx1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x-none" altLang="x-none" smtClean="0">
              <a:solidFill>
                <a:prstClr val="white"/>
              </a:solidFill>
            </a:endParaRPr>
          </a:p>
        </p:txBody>
      </p:sp>
      <p:sp>
        <p:nvSpPr>
          <p:cNvPr id="33798" name="Cloud Callout 7"/>
          <p:cNvSpPr>
            <a:spLocks noChangeArrowheads="1"/>
          </p:cNvSpPr>
          <p:nvPr/>
        </p:nvSpPr>
        <p:spPr bwMode="auto">
          <a:xfrm>
            <a:off x="2911475" y="4392613"/>
            <a:ext cx="1606550" cy="133985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tx1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x-none" altLang="x-none" smtClean="0">
              <a:solidFill>
                <a:prstClr val="white"/>
              </a:solidFill>
            </a:endParaRPr>
          </a:p>
        </p:txBody>
      </p:sp>
      <p:sp>
        <p:nvSpPr>
          <p:cNvPr id="33799" name="Cloud Callout 8"/>
          <p:cNvSpPr>
            <a:spLocks noChangeArrowheads="1"/>
          </p:cNvSpPr>
          <p:nvPr/>
        </p:nvSpPr>
        <p:spPr bwMode="auto">
          <a:xfrm>
            <a:off x="5483225" y="534988"/>
            <a:ext cx="1606550" cy="133985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tx1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x-none" altLang="x-none" smtClean="0">
              <a:solidFill>
                <a:prstClr val="white"/>
              </a:solidFill>
            </a:endParaRPr>
          </a:p>
        </p:txBody>
      </p:sp>
      <p:sp>
        <p:nvSpPr>
          <p:cNvPr id="33800" name="Cloud Callout 9"/>
          <p:cNvSpPr>
            <a:spLocks noChangeArrowheads="1"/>
          </p:cNvSpPr>
          <p:nvPr/>
        </p:nvSpPr>
        <p:spPr bwMode="auto">
          <a:xfrm>
            <a:off x="3179763" y="374650"/>
            <a:ext cx="1606550" cy="133985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tx1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x-none" altLang="x-none" smtClean="0">
              <a:solidFill>
                <a:prstClr val="white"/>
              </a:solidFill>
            </a:endParaRPr>
          </a:p>
        </p:txBody>
      </p:sp>
      <p:sp>
        <p:nvSpPr>
          <p:cNvPr id="33801" name="Smiley Face 10"/>
          <p:cNvSpPr>
            <a:spLocks noChangeArrowheads="1"/>
          </p:cNvSpPr>
          <p:nvPr/>
        </p:nvSpPr>
        <p:spPr bwMode="auto">
          <a:xfrm>
            <a:off x="5429250" y="6054725"/>
            <a:ext cx="482600" cy="534988"/>
          </a:xfrm>
          <a:prstGeom prst="smileyFace">
            <a:avLst>
              <a:gd name="adj" fmla="val 4653"/>
            </a:avLst>
          </a:prstGeom>
          <a:solidFill>
            <a:schemeClr val="tx1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x-none" altLang="x-none" smtClean="0">
              <a:solidFill>
                <a:prstClr val="white"/>
              </a:solidFill>
            </a:endParaRPr>
          </a:p>
        </p:txBody>
      </p:sp>
      <p:sp>
        <p:nvSpPr>
          <p:cNvPr id="33802" name="Smiley Face 11"/>
          <p:cNvSpPr>
            <a:spLocks noChangeArrowheads="1"/>
          </p:cNvSpPr>
          <p:nvPr/>
        </p:nvSpPr>
        <p:spPr bwMode="auto">
          <a:xfrm>
            <a:off x="7143750" y="3589338"/>
            <a:ext cx="482600" cy="536575"/>
          </a:xfrm>
          <a:prstGeom prst="smileyFace">
            <a:avLst>
              <a:gd name="adj" fmla="val 4653"/>
            </a:avLst>
          </a:prstGeom>
          <a:solidFill>
            <a:schemeClr val="tx1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x-none" altLang="x-none" smtClean="0">
              <a:solidFill>
                <a:prstClr val="white"/>
              </a:solidFill>
            </a:endParaRPr>
          </a:p>
        </p:txBody>
      </p:sp>
      <p:sp>
        <p:nvSpPr>
          <p:cNvPr id="33803" name="Smiley Face 12"/>
          <p:cNvSpPr>
            <a:spLocks noChangeArrowheads="1"/>
          </p:cNvSpPr>
          <p:nvPr/>
        </p:nvSpPr>
        <p:spPr bwMode="auto">
          <a:xfrm>
            <a:off x="5535613" y="2197100"/>
            <a:ext cx="482600" cy="534988"/>
          </a:xfrm>
          <a:prstGeom prst="smileyFace">
            <a:avLst>
              <a:gd name="adj" fmla="val 4653"/>
            </a:avLst>
          </a:prstGeom>
          <a:solidFill>
            <a:schemeClr val="tx1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x-none" altLang="x-none" smtClean="0">
              <a:solidFill>
                <a:prstClr val="white"/>
              </a:solidFill>
            </a:endParaRPr>
          </a:p>
        </p:txBody>
      </p:sp>
      <p:sp>
        <p:nvSpPr>
          <p:cNvPr id="33804" name="Smiley Face 13"/>
          <p:cNvSpPr>
            <a:spLocks noChangeArrowheads="1"/>
          </p:cNvSpPr>
          <p:nvPr/>
        </p:nvSpPr>
        <p:spPr bwMode="auto">
          <a:xfrm>
            <a:off x="3276600" y="1981200"/>
            <a:ext cx="482600" cy="534988"/>
          </a:xfrm>
          <a:prstGeom prst="smileyFace">
            <a:avLst>
              <a:gd name="adj" fmla="val 4653"/>
            </a:avLst>
          </a:prstGeom>
          <a:solidFill>
            <a:schemeClr val="tx1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x-none" altLang="x-none" smtClean="0">
              <a:solidFill>
                <a:prstClr val="white"/>
              </a:solidFill>
            </a:endParaRPr>
          </a:p>
        </p:txBody>
      </p:sp>
      <p:sp>
        <p:nvSpPr>
          <p:cNvPr id="33805" name="Smiley Face 14"/>
          <p:cNvSpPr>
            <a:spLocks noChangeArrowheads="1"/>
          </p:cNvSpPr>
          <p:nvPr/>
        </p:nvSpPr>
        <p:spPr bwMode="auto">
          <a:xfrm>
            <a:off x="3017838" y="6000750"/>
            <a:ext cx="482600" cy="534988"/>
          </a:xfrm>
          <a:prstGeom prst="smileyFace">
            <a:avLst>
              <a:gd name="adj" fmla="val 4653"/>
            </a:avLst>
          </a:prstGeom>
          <a:solidFill>
            <a:schemeClr val="tx1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x-none" altLang="x-none" smtClean="0">
              <a:solidFill>
                <a:prstClr val="white"/>
              </a:solidFill>
            </a:endParaRPr>
          </a:p>
        </p:txBody>
      </p:sp>
      <p:sp>
        <p:nvSpPr>
          <p:cNvPr id="33806" name="Up Ribbon 15"/>
          <p:cNvSpPr>
            <a:spLocks noChangeArrowheads="1"/>
          </p:cNvSpPr>
          <p:nvPr/>
        </p:nvSpPr>
        <p:spPr bwMode="auto">
          <a:xfrm>
            <a:off x="990600" y="1143000"/>
            <a:ext cx="1865313" cy="588963"/>
          </a:xfrm>
          <a:prstGeom prst="ribbon2">
            <a:avLst>
              <a:gd name="adj1" fmla="val 16667"/>
              <a:gd name="adj2" fmla="val 50000"/>
            </a:avLst>
          </a:prstGeom>
          <a:solidFill>
            <a:srgbClr val="00B0F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  Trust</a:t>
            </a:r>
          </a:p>
        </p:txBody>
      </p:sp>
      <p:sp>
        <p:nvSpPr>
          <p:cNvPr id="33807" name="Up Ribbon 16"/>
          <p:cNvSpPr>
            <a:spLocks noChangeArrowheads="1"/>
          </p:cNvSpPr>
          <p:nvPr/>
        </p:nvSpPr>
        <p:spPr bwMode="auto">
          <a:xfrm>
            <a:off x="914400" y="4983163"/>
            <a:ext cx="1568450" cy="588962"/>
          </a:xfrm>
          <a:prstGeom prst="ribbon2">
            <a:avLst>
              <a:gd name="adj1" fmla="val 16667"/>
              <a:gd name="adj2" fmla="val 50000"/>
            </a:avLst>
          </a:prstGeom>
          <a:solidFill>
            <a:srgbClr val="00B0F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 Trust</a:t>
            </a:r>
          </a:p>
        </p:txBody>
      </p:sp>
      <p:sp>
        <p:nvSpPr>
          <p:cNvPr id="33808" name="Up Ribbon 17"/>
          <p:cNvSpPr>
            <a:spLocks noChangeArrowheads="1"/>
          </p:cNvSpPr>
          <p:nvPr/>
        </p:nvSpPr>
        <p:spPr bwMode="auto">
          <a:xfrm>
            <a:off x="7385050" y="4445000"/>
            <a:ext cx="1682750" cy="588963"/>
          </a:xfrm>
          <a:prstGeom prst="ribbon2">
            <a:avLst>
              <a:gd name="adj1" fmla="val 16667"/>
              <a:gd name="adj2" fmla="val 50000"/>
            </a:avLst>
          </a:prstGeom>
          <a:solidFill>
            <a:srgbClr val="00B0F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  Trust</a:t>
            </a:r>
          </a:p>
        </p:txBody>
      </p:sp>
      <p:sp>
        <p:nvSpPr>
          <p:cNvPr id="45081" name="TextBox 25"/>
          <p:cNvSpPr txBox="1">
            <a:spLocks noChangeArrowheads="1"/>
          </p:cNvSpPr>
          <p:nvPr/>
        </p:nvSpPr>
        <p:spPr bwMode="auto">
          <a:xfrm>
            <a:off x="2714625" y="3111500"/>
            <a:ext cx="44958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ctr"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8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"/>
                <a:cs typeface="Arial" pitchFamily="34" charset="0"/>
              </a:rPr>
              <a:t>Securely make offers</a:t>
            </a:r>
          </a:p>
          <a:p>
            <a:pPr algn="ctr"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8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"/>
                <a:cs typeface="Arial" pitchFamily="34" charset="0"/>
              </a:rPr>
              <a:t>to individuals</a:t>
            </a:r>
          </a:p>
        </p:txBody>
      </p:sp>
      <p:sp>
        <p:nvSpPr>
          <p:cNvPr id="33810" name="TextBox 26"/>
          <p:cNvSpPr txBox="1">
            <a:spLocks noChangeArrowheads="1"/>
          </p:cNvSpPr>
          <p:nvPr/>
        </p:nvSpPr>
        <p:spPr bwMode="auto">
          <a:xfrm>
            <a:off x="1524000" y="2514600"/>
            <a:ext cx="1095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Personal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Data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Store</a:t>
            </a:r>
          </a:p>
        </p:txBody>
      </p:sp>
      <p:sp>
        <p:nvSpPr>
          <p:cNvPr id="33811" name="TextBox 27"/>
          <p:cNvSpPr txBox="1">
            <a:spLocks noChangeArrowheads="1"/>
          </p:cNvSpPr>
          <p:nvPr/>
        </p:nvSpPr>
        <p:spPr bwMode="auto">
          <a:xfrm>
            <a:off x="3429000" y="609600"/>
            <a:ext cx="1095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Personal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Data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Store</a:t>
            </a:r>
          </a:p>
        </p:txBody>
      </p:sp>
      <p:sp>
        <p:nvSpPr>
          <p:cNvPr id="33812" name="TextBox 28"/>
          <p:cNvSpPr txBox="1">
            <a:spLocks noChangeArrowheads="1"/>
          </p:cNvSpPr>
          <p:nvPr/>
        </p:nvSpPr>
        <p:spPr bwMode="auto">
          <a:xfrm>
            <a:off x="5715000" y="685800"/>
            <a:ext cx="1095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Personal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Data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Store</a:t>
            </a:r>
          </a:p>
        </p:txBody>
      </p:sp>
      <p:sp>
        <p:nvSpPr>
          <p:cNvPr id="33813" name="TextBox 29"/>
          <p:cNvSpPr txBox="1">
            <a:spLocks noChangeArrowheads="1"/>
          </p:cNvSpPr>
          <p:nvPr/>
        </p:nvSpPr>
        <p:spPr bwMode="auto">
          <a:xfrm>
            <a:off x="7315200" y="2209800"/>
            <a:ext cx="1095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Personal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Data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Store</a:t>
            </a:r>
          </a:p>
        </p:txBody>
      </p:sp>
      <p:sp>
        <p:nvSpPr>
          <p:cNvPr id="33814" name="TextBox 30"/>
          <p:cNvSpPr txBox="1">
            <a:spLocks noChangeArrowheads="1"/>
          </p:cNvSpPr>
          <p:nvPr/>
        </p:nvSpPr>
        <p:spPr bwMode="auto">
          <a:xfrm>
            <a:off x="5562600" y="4572000"/>
            <a:ext cx="1095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Personal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Data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Store</a:t>
            </a:r>
          </a:p>
        </p:txBody>
      </p:sp>
      <p:sp>
        <p:nvSpPr>
          <p:cNvPr id="33815" name="TextBox 31"/>
          <p:cNvSpPr txBox="1">
            <a:spLocks noChangeArrowheads="1"/>
          </p:cNvSpPr>
          <p:nvPr/>
        </p:nvSpPr>
        <p:spPr bwMode="auto">
          <a:xfrm>
            <a:off x="3048000" y="4572000"/>
            <a:ext cx="1095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Personal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Data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black"/>
                </a:solidFill>
              </a:rPr>
              <a:t>Store</a:t>
            </a:r>
          </a:p>
        </p:txBody>
      </p:sp>
      <p:sp>
        <p:nvSpPr>
          <p:cNvPr id="33816" name="TextBox 32"/>
          <p:cNvSpPr txBox="1">
            <a:spLocks noChangeArrowheads="1"/>
          </p:cNvSpPr>
          <p:nvPr/>
        </p:nvSpPr>
        <p:spPr bwMode="auto">
          <a:xfrm>
            <a:off x="6858000" y="5943600"/>
            <a:ext cx="19034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OIX, NSTIC, EU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UK: mydata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Vets: blue button</a:t>
            </a:r>
          </a:p>
        </p:txBody>
      </p:sp>
      <p:sp>
        <p:nvSpPr>
          <p:cNvPr id="33817" name="TextBox 33"/>
          <p:cNvSpPr txBox="1">
            <a:spLocks noChangeArrowheads="1"/>
          </p:cNvSpPr>
          <p:nvPr/>
        </p:nvSpPr>
        <p:spPr bwMode="auto">
          <a:xfrm>
            <a:off x="3124200" y="6550025"/>
            <a:ext cx="21653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1200" smtClean="0">
                <a:solidFill>
                  <a:srgbClr val="D4D2D0"/>
                </a:solidFill>
              </a:rPr>
              <a:t>Copyright alex pentland 2011</a:t>
            </a:r>
          </a:p>
        </p:txBody>
      </p:sp>
      <p:sp>
        <p:nvSpPr>
          <p:cNvPr id="33818" name="TextBox 34"/>
          <p:cNvSpPr txBox="1">
            <a:spLocks noChangeArrowheads="1"/>
          </p:cNvSpPr>
          <p:nvPr/>
        </p:nvSpPr>
        <p:spPr bwMode="auto">
          <a:xfrm>
            <a:off x="0" y="0"/>
            <a:ext cx="2562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800" smtClean="0">
                <a:solidFill>
                  <a:prstClr val="white"/>
                </a:solidFill>
              </a:rPr>
              <a:t>Privacy Market</a:t>
            </a:r>
          </a:p>
        </p:txBody>
      </p:sp>
    </p:spTree>
    <p:extLst>
      <p:ext uri="{BB962C8B-B14F-4D97-AF65-F5344CB8AC3E}">
        <p14:creationId xmlns:p14="http://schemas.microsoft.com/office/powerpoint/2010/main" val="853102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wef promotonos orangeV3 [Sólo lectura]_Page_0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857250"/>
            <a:ext cx="7523163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0" y="0"/>
            <a:ext cx="22431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800" smtClean="0">
                <a:solidFill>
                  <a:prstClr val="white"/>
                </a:solidFill>
              </a:rPr>
              <a:t>USE CASE 1</a:t>
            </a:r>
          </a:p>
        </p:txBody>
      </p:sp>
    </p:spTree>
    <p:extLst>
      <p:ext uri="{BB962C8B-B14F-4D97-AF65-F5344CB8AC3E}">
        <p14:creationId xmlns:p14="http://schemas.microsoft.com/office/powerpoint/2010/main" val="16402291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wef promotonos orangeV3 [Sólo lectura]_Page_0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769938"/>
            <a:ext cx="752475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0" y="0"/>
            <a:ext cx="44767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800" smtClean="0">
                <a:solidFill>
                  <a:prstClr val="white"/>
                </a:solidFill>
              </a:rPr>
              <a:t>USE CASE 1 CONTINUED</a:t>
            </a:r>
          </a:p>
        </p:txBody>
      </p:sp>
    </p:spTree>
    <p:extLst>
      <p:ext uri="{BB962C8B-B14F-4D97-AF65-F5344CB8AC3E}">
        <p14:creationId xmlns:p14="http://schemas.microsoft.com/office/powerpoint/2010/main" val="12217450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how_it_wor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4800600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762000" y="5562600"/>
            <a:ext cx="52689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`Optimal’ Anonymous Market Discovery: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</a:rPr>
              <a:t>AKA Instant Groupon 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22431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800" smtClean="0">
                <a:solidFill>
                  <a:prstClr val="white"/>
                </a:solidFill>
              </a:rPr>
              <a:t>USE CASE 2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533400" y="990600"/>
            <a:ext cx="78470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800" smtClean="0">
                <a:solidFill>
                  <a:prstClr val="white"/>
                </a:solidFill>
              </a:rPr>
              <a:t>40</a:t>
            </a:r>
            <a:r>
              <a:rPr lang="en-US" altLang="x-none" sz="2800" baseline="30000" smtClean="0">
                <a:solidFill>
                  <a:prstClr val="white"/>
                </a:solidFill>
              </a:rPr>
              <a:t>th</a:t>
            </a:r>
            <a:r>
              <a:rPr lang="en-US" altLang="x-none" sz="2800" smtClean="0">
                <a:solidFill>
                  <a:prstClr val="white"/>
                </a:solidFill>
              </a:rPr>
              <a:t> Anniversary of the Internet Grand Challenge</a:t>
            </a:r>
          </a:p>
        </p:txBody>
      </p:sp>
      <p:pic>
        <p:nvPicPr>
          <p:cNvPr id="36870" name="Picture 7" descr="NetworkChallengeChe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43400"/>
            <a:ext cx="28638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4572000" y="6550025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1400" smtClean="0">
                <a:solidFill>
                  <a:prstClr val="white"/>
                </a:solidFill>
              </a:rPr>
              <a:t>Pickard, Pan, Rahwan,Cebrian,Madan,Crane,Pentland</a:t>
            </a:r>
          </a:p>
        </p:txBody>
      </p:sp>
    </p:spTree>
    <p:extLst>
      <p:ext uri="{BB962C8B-B14F-4D97-AF65-F5344CB8AC3E}">
        <p14:creationId xmlns:p14="http://schemas.microsoft.com/office/powerpoint/2010/main" val="197470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4653" rIns="0" bIns="0" rtlCol="0">
            <a:spAutoFit/>
          </a:bodyPr>
          <a:lstStyle/>
          <a:p>
            <a:pPr marL="68580" algn="ctr">
              <a:lnSpc>
                <a:spcPct val="100000"/>
              </a:lnSpc>
              <a:spcBef>
                <a:spcPts val="95"/>
              </a:spcBef>
            </a:pPr>
            <a:r>
              <a:rPr sz="4400" spc="-300" dirty="0"/>
              <a:t>Shaping </a:t>
            </a:r>
            <a:r>
              <a:rPr sz="4400" spc="-200" dirty="0"/>
              <a:t>by </a:t>
            </a:r>
            <a:r>
              <a:rPr sz="4400" spc="-285" dirty="0"/>
              <a:t>Social</a:t>
            </a:r>
            <a:r>
              <a:rPr sz="4400" spc="-135" dirty="0"/>
              <a:t> </a:t>
            </a:r>
            <a:r>
              <a:rPr sz="4400" spc="-175" dirty="0"/>
              <a:t>Incentives</a:t>
            </a:r>
            <a:endParaRPr sz="4400"/>
          </a:p>
          <a:p>
            <a:pPr marL="76835" algn="ctr">
              <a:lnSpc>
                <a:spcPct val="100000"/>
              </a:lnSpc>
              <a:spcBef>
                <a:spcPts val="100"/>
              </a:spcBef>
            </a:pPr>
            <a:r>
              <a:rPr sz="2800" spc="-100" dirty="0"/>
              <a:t>incentives </a:t>
            </a:r>
            <a:r>
              <a:rPr sz="2800" spc="-10" dirty="0"/>
              <a:t>that </a:t>
            </a:r>
            <a:r>
              <a:rPr sz="2800" spc="-145" dirty="0"/>
              <a:t>leverage </a:t>
            </a:r>
            <a:r>
              <a:rPr sz="2800" spc="-135" dirty="0"/>
              <a:t>social</a:t>
            </a:r>
            <a:r>
              <a:rPr sz="2800" spc="-434" dirty="0"/>
              <a:t> </a:t>
            </a:r>
            <a:r>
              <a:rPr sz="2800" spc="-75" dirty="0"/>
              <a:t>influence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447800" y="1728216"/>
            <a:ext cx="4497451" cy="1698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51000" y="3829075"/>
            <a:ext cx="4192651" cy="18783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69838" y="2283028"/>
            <a:ext cx="22910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9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Global</a:t>
            </a:r>
            <a:r>
              <a:rPr spc="-10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pc="-4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externality:</a:t>
            </a:r>
            <a:endParaRPr>
              <a:solidFill>
                <a:prstClr val="black"/>
              </a:solidFill>
              <a:latin typeface="Arial"/>
              <a:ea typeface=""/>
              <a:cs typeface="Arial"/>
            </a:endParaRPr>
          </a:p>
          <a:p>
            <a:pPr marL="1270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6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tragedy </a:t>
            </a:r>
            <a:r>
              <a:rPr spc="-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of </a:t>
            </a:r>
            <a:r>
              <a:rPr spc="-2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the</a:t>
            </a:r>
            <a:r>
              <a:rPr spc="-30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pc="-9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commons</a:t>
            </a:r>
            <a:endParaRPr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69838" y="4240529"/>
            <a:ext cx="298323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114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Localized</a:t>
            </a:r>
            <a:r>
              <a:rPr spc="-8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pc="-4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externality:</a:t>
            </a:r>
            <a:endParaRPr>
              <a:solidFill>
                <a:prstClr val="black"/>
              </a:solidFill>
              <a:latin typeface="Arial"/>
              <a:ea typeface=""/>
              <a:cs typeface="Arial"/>
            </a:endParaRPr>
          </a:p>
          <a:p>
            <a:pPr marL="12700" marR="5080" algn="just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14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The </a:t>
            </a:r>
            <a:r>
              <a:rPr spc="-10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peers </a:t>
            </a:r>
            <a:r>
              <a:rPr spc="-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of </a:t>
            </a:r>
            <a:r>
              <a:rPr spc="-6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individuals </a:t>
            </a:r>
            <a:r>
              <a:rPr spc="-16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A </a:t>
            </a:r>
            <a:r>
              <a:rPr spc="-9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and </a:t>
            </a:r>
            <a:r>
              <a:rPr spc="-22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B  </a:t>
            </a:r>
            <a:r>
              <a:rPr spc="-8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receive </a:t>
            </a:r>
            <a:r>
              <a:rPr spc="-9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rewards </a:t>
            </a:r>
            <a:r>
              <a:rPr spc="-1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for </a:t>
            </a:r>
            <a:r>
              <a:rPr spc="-7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behavior </a:t>
            </a:r>
            <a:r>
              <a:rPr spc="-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of  </a:t>
            </a:r>
            <a:r>
              <a:rPr spc="-10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A,</a:t>
            </a:r>
            <a:r>
              <a:rPr spc="-13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pc="-14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B.</a:t>
            </a:r>
            <a:endParaRPr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30416" y="6604813"/>
            <a:ext cx="2286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4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Mani, </a:t>
            </a:r>
            <a:r>
              <a:rPr spc="-12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Rahwan,</a:t>
            </a:r>
            <a:r>
              <a:rPr spc="-18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pc="-8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Pentland</a:t>
            </a:r>
            <a:endParaRPr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39" y="6609384"/>
            <a:ext cx="2965450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150" spc="-30" dirty="0">
                <a:solidFill>
                  <a:srgbClr val="DDD9C3"/>
                </a:solidFill>
                <a:latin typeface="Arial"/>
                <a:ea typeface=""/>
                <a:cs typeface="Arial"/>
              </a:rPr>
              <a:t>Copyright </a:t>
            </a:r>
            <a:r>
              <a:rPr sz="1150" spc="-45" dirty="0">
                <a:solidFill>
                  <a:srgbClr val="DDD9C3"/>
                </a:solidFill>
                <a:latin typeface="Arial"/>
                <a:ea typeface=""/>
                <a:cs typeface="Arial"/>
              </a:rPr>
              <a:t>alex </a:t>
            </a:r>
            <a:r>
              <a:rPr sz="1150" spc="-20" dirty="0">
                <a:solidFill>
                  <a:srgbClr val="DDD9C3"/>
                </a:solidFill>
                <a:latin typeface="Arial"/>
                <a:ea typeface=""/>
                <a:cs typeface="Arial"/>
              </a:rPr>
              <a:t>pentland </a:t>
            </a:r>
            <a:r>
              <a:rPr sz="1150" spc="-35" dirty="0">
                <a:solidFill>
                  <a:srgbClr val="DDD9C3"/>
                </a:solidFill>
                <a:latin typeface="Arial"/>
                <a:ea typeface=""/>
                <a:cs typeface="Arial"/>
              </a:rPr>
              <a:t>2012 </a:t>
            </a:r>
            <a:r>
              <a:rPr sz="1150" spc="-10" dirty="0">
                <a:solidFill>
                  <a:srgbClr val="DDD9C3"/>
                </a:solidFill>
                <a:latin typeface="Arial"/>
                <a:ea typeface=""/>
                <a:cs typeface="Arial"/>
              </a:rPr>
              <a:t>all rights</a:t>
            </a:r>
            <a:r>
              <a:rPr sz="1150" spc="-135" dirty="0">
                <a:solidFill>
                  <a:srgbClr val="DDD9C3"/>
                </a:solidFill>
                <a:latin typeface="Arial"/>
                <a:ea typeface=""/>
                <a:cs typeface="Arial"/>
              </a:rPr>
              <a:t> </a:t>
            </a:r>
            <a:r>
              <a:rPr sz="1150" spc="-35" dirty="0">
                <a:solidFill>
                  <a:srgbClr val="DDD9C3"/>
                </a:solidFill>
                <a:latin typeface="Arial"/>
                <a:ea typeface=""/>
                <a:cs typeface="Arial"/>
              </a:rPr>
              <a:t>reserved</a:t>
            </a:r>
            <a:endParaRPr sz="115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582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2377" y="99720"/>
            <a:ext cx="4521835" cy="13335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534035" marR="5080" indent="-521970">
              <a:lnSpc>
                <a:spcPct val="101000"/>
              </a:lnSpc>
              <a:spcBef>
                <a:spcPts val="85"/>
              </a:spcBef>
            </a:pPr>
            <a:r>
              <a:rPr sz="4250" spc="-175" dirty="0"/>
              <a:t>Behavior </a:t>
            </a:r>
            <a:r>
              <a:rPr sz="4250" spc="-260" dirty="0"/>
              <a:t>Shaping</a:t>
            </a:r>
            <a:r>
              <a:rPr sz="4250" spc="-295" dirty="0"/>
              <a:t> </a:t>
            </a:r>
            <a:r>
              <a:rPr sz="4250" spc="-360" dirty="0"/>
              <a:t>By  </a:t>
            </a:r>
            <a:r>
              <a:rPr sz="4250" spc="-260" dirty="0"/>
              <a:t>Social</a:t>
            </a:r>
            <a:r>
              <a:rPr sz="4250" spc="-240" dirty="0"/>
              <a:t> </a:t>
            </a:r>
            <a:r>
              <a:rPr sz="4250" spc="-125" dirty="0"/>
              <a:t>Influence</a:t>
            </a:r>
            <a:endParaRPr sz="4250"/>
          </a:p>
        </p:txBody>
      </p:sp>
      <p:sp>
        <p:nvSpPr>
          <p:cNvPr id="3" name="object 3"/>
          <p:cNvSpPr txBox="1"/>
          <p:nvPr/>
        </p:nvSpPr>
        <p:spPr>
          <a:xfrm>
            <a:off x="536244" y="1561033"/>
            <a:ext cx="7547609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 defTabSz="914400" fontAlgn="auto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</a:pPr>
            <a:r>
              <a:rPr sz="3200" spc="-204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Reward </a:t>
            </a:r>
            <a:r>
              <a:rPr sz="3200" spc="-10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individuals </a:t>
            </a:r>
            <a:r>
              <a:rPr sz="3200" spc="-1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for </a:t>
            </a:r>
            <a:r>
              <a:rPr sz="3200" spc="-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their </a:t>
            </a:r>
            <a:r>
              <a:rPr sz="3200" spc="-13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peers'</a:t>
            </a:r>
            <a:r>
              <a:rPr sz="3200" spc="-51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3200" spc="-1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behavior</a:t>
            </a:r>
            <a:endParaRPr sz="320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6244" y="3702253"/>
            <a:ext cx="7918450" cy="83820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355600" marR="5080" indent="-342900" defTabSz="914400" fontAlgn="auto" hangingPunct="1">
              <a:lnSpc>
                <a:spcPts val="3030"/>
              </a:lnSpc>
              <a:spcBef>
                <a:spcPts val="484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</a:pPr>
            <a:r>
              <a:rPr sz="2800" spc="-20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The</a:t>
            </a:r>
            <a:r>
              <a:rPr sz="2800" spc="-19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2800" spc="-1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total</a:t>
            </a:r>
            <a:r>
              <a:rPr sz="2800" spc="-12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2800" spc="-8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reward</a:t>
            </a:r>
            <a:r>
              <a:rPr sz="2800" spc="-16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2800" spc="-4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distributed</a:t>
            </a:r>
            <a:r>
              <a:rPr sz="2800" spc="-19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2800" spc="2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to</a:t>
            </a:r>
            <a:r>
              <a:rPr sz="2800" spc="-13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2800" spc="-3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the</a:t>
            </a:r>
            <a:r>
              <a:rPr sz="2800" spc="-12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2800" spc="-14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peers</a:t>
            </a:r>
            <a:r>
              <a:rPr sz="2800" spc="-18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2800" spc="-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of</a:t>
            </a:r>
            <a:r>
              <a:rPr sz="2800" spc="-16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2800" spc="-7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actor</a:t>
            </a:r>
            <a:r>
              <a:rPr sz="2800" spc="-9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2800" i="1" spc="-355" dirty="0">
                <a:solidFill>
                  <a:prstClr val="black"/>
                </a:solidFill>
                <a:latin typeface="Trebuchet MS"/>
                <a:ea typeface=""/>
                <a:cs typeface="Trebuchet MS"/>
              </a:rPr>
              <a:t>j</a:t>
            </a:r>
            <a:r>
              <a:rPr sz="2800" i="1" spc="-180" dirty="0">
                <a:solidFill>
                  <a:prstClr val="black"/>
                </a:solidFill>
                <a:latin typeface="Trebuchet MS"/>
                <a:ea typeface=""/>
                <a:cs typeface="Trebuchet MS"/>
              </a:rPr>
              <a:t> </a:t>
            </a:r>
            <a:r>
              <a:rPr sz="2800" spc="-14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is  </a:t>
            </a:r>
            <a:r>
              <a:rPr sz="2800" spc="-18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less </a:t>
            </a:r>
            <a:r>
              <a:rPr sz="2800" spc="-6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than </a:t>
            </a:r>
            <a:r>
              <a:rPr sz="2800" spc="-3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the </a:t>
            </a:r>
            <a:r>
              <a:rPr sz="2800" spc="-14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Pigouvian subsidies </a:t>
            </a:r>
            <a:r>
              <a:rPr sz="2800" spc="2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to</a:t>
            </a:r>
            <a:r>
              <a:rPr sz="2800" spc="-3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2800" i="1" spc="-355" dirty="0">
                <a:solidFill>
                  <a:prstClr val="black"/>
                </a:solidFill>
                <a:latin typeface="Trebuchet MS"/>
                <a:ea typeface=""/>
                <a:cs typeface="Trebuchet MS"/>
              </a:rPr>
              <a:t>j </a:t>
            </a:r>
            <a:r>
              <a:rPr sz="2800" spc="5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if</a:t>
            </a:r>
            <a:endParaRPr sz="280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4959" y="2133600"/>
            <a:ext cx="8229600" cy="860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27672" y="6521602"/>
            <a:ext cx="25177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dirty="0">
                <a:solidFill>
                  <a:prstClr val="black"/>
                </a:solidFill>
                <a:latin typeface="Arial"/>
                <a:ea typeface=""/>
                <a:cs typeface="Arial"/>
              </a:rPr>
              <a:t>Mani, </a:t>
            </a:r>
            <a:r>
              <a:rPr spc="-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Rahwan,</a:t>
            </a:r>
            <a:r>
              <a:rPr spc="-9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"/>
                <a:cs typeface="Arial"/>
              </a:rPr>
              <a:t>Pentland</a:t>
            </a:r>
            <a:endParaRPr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64881" y="3390722"/>
            <a:ext cx="88074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4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I</a:t>
            </a:r>
            <a:r>
              <a:rPr spc="-6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n</a:t>
            </a:r>
            <a:r>
              <a:rPr spc="-15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c</a:t>
            </a:r>
            <a:r>
              <a:rPr spc="-8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e</a:t>
            </a:r>
            <a:r>
              <a:rPr spc="-8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n</a:t>
            </a:r>
            <a:r>
              <a:rPr spc="10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t</a:t>
            </a:r>
            <a:r>
              <a:rPr spc="-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i</a:t>
            </a:r>
            <a:r>
              <a:rPr spc="-8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v</a:t>
            </a:r>
            <a:r>
              <a:rPr spc="-10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e</a:t>
            </a:r>
            <a:endParaRPr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90382" y="3001898"/>
            <a:ext cx="228600" cy="409575"/>
          </a:xfrm>
          <a:custGeom>
            <a:avLst/>
            <a:gdLst/>
            <a:ahLst/>
            <a:cxnLst/>
            <a:rect l="l" t="t" r="r" b="b"/>
            <a:pathLst>
              <a:path w="228600" h="409575">
                <a:moveTo>
                  <a:pt x="171450" y="114300"/>
                </a:moveTo>
                <a:lnTo>
                  <a:pt x="57150" y="114300"/>
                </a:lnTo>
                <a:lnTo>
                  <a:pt x="57150" y="409575"/>
                </a:lnTo>
                <a:lnTo>
                  <a:pt x="171450" y="409575"/>
                </a:lnTo>
                <a:lnTo>
                  <a:pt x="171450" y="114300"/>
                </a:lnTo>
                <a:close/>
              </a:path>
              <a:path w="228600" h="409575">
                <a:moveTo>
                  <a:pt x="114300" y="0"/>
                </a:moveTo>
                <a:lnTo>
                  <a:pt x="0" y="114300"/>
                </a:lnTo>
                <a:lnTo>
                  <a:pt x="2286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890382" y="3001898"/>
            <a:ext cx="228600" cy="409575"/>
          </a:xfrm>
          <a:custGeom>
            <a:avLst/>
            <a:gdLst/>
            <a:ahLst/>
            <a:cxnLst/>
            <a:rect l="l" t="t" r="r" b="b"/>
            <a:pathLst>
              <a:path w="228600" h="409575">
                <a:moveTo>
                  <a:pt x="0" y="114300"/>
                </a:moveTo>
                <a:lnTo>
                  <a:pt x="57150" y="114300"/>
                </a:lnTo>
                <a:lnTo>
                  <a:pt x="57150" y="409575"/>
                </a:lnTo>
                <a:lnTo>
                  <a:pt x="171450" y="409575"/>
                </a:lnTo>
                <a:lnTo>
                  <a:pt x="171450" y="114300"/>
                </a:lnTo>
                <a:lnTo>
                  <a:pt x="228600" y="114300"/>
                </a:lnTo>
                <a:lnTo>
                  <a:pt x="114300" y="0"/>
                </a:lnTo>
                <a:lnTo>
                  <a:pt x="0" y="11430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30094" y="4771009"/>
            <a:ext cx="3075051" cy="669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40305" y="5402986"/>
            <a:ext cx="5098034" cy="1028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73200" y="3219399"/>
            <a:ext cx="792480" cy="5143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 defTabSz="914400" fontAlgn="auto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550" spc="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personal</a:t>
            </a:r>
            <a:endParaRPr sz="1550">
              <a:solidFill>
                <a:prstClr val="black"/>
              </a:solidFill>
              <a:latin typeface="Arial"/>
              <a:ea typeface=""/>
              <a:cs typeface="Arial"/>
            </a:endParaRPr>
          </a:p>
          <a:p>
            <a:pPr algn="ctr" defTabSz="914400" fontAlgn="auto" hangingPunct="1">
              <a:lnSpc>
                <a:spcPct val="1000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550" spc="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utility</a:t>
            </a:r>
            <a:endParaRPr sz="155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32277" y="3256534"/>
            <a:ext cx="934719" cy="51435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 defTabSz="914400" fontAlgn="auto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550" spc="-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e</a:t>
            </a:r>
            <a:r>
              <a:rPr sz="1550" spc="1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x</a:t>
            </a:r>
            <a:r>
              <a:rPr sz="1550" spc="-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te</a:t>
            </a:r>
            <a:r>
              <a:rPr sz="1550" spc="2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r</a:t>
            </a:r>
            <a:r>
              <a:rPr sz="1550" spc="-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na</a:t>
            </a:r>
            <a:r>
              <a:rPr sz="1550" spc="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li</a:t>
            </a:r>
            <a:r>
              <a:rPr sz="1550" spc="-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t</a:t>
            </a:r>
            <a:r>
              <a:rPr sz="1550" spc="1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y</a:t>
            </a:r>
            <a:endParaRPr sz="1550">
              <a:solidFill>
                <a:prstClr val="black"/>
              </a:solidFill>
              <a:latin typeface="Arial"/>
              <a:ea typeface=""/>
              <a:cs typeface="Arial"/>
            </a:endParaRPr>
          </a:p>
          <a:p>
            <a:pPr algn="ctr" defTabSz="91440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550" spc="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cost</a:t>
            </a:r>
            <a:endParaRPr sz="155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62347" y="3256534"/>
            <a:ext cx="808990" cy="51435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 defTabSz="914400" fontAlgn="auto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550" spc="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peer</a:t>
            </a:r>
            <a:endParaRPr sz="1550">
              <a:solidFill>
                <a:prstClr val="black"/>
              </a:solidFill>
              <a:latin typeface="Arial"/>
              <a:ea typeface=""/>
              <a:cs typeface="Arial"/>
            </a:endParaRPr>
          </a:p>
          <a:p>
            <a:pPr algn="ctr" defTabSz="91440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550" spc="3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p</a:t>
            </a:r>
            <a:r>
              <a:rPr sz="1550" spc="1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r</a:t>
            </a:r>
            <a:r>
              <a:rPr sz="155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e</a:t>
            </a:r>
            <a:r>
              <a:rPr sz="1550" spc="1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ss</a:t>
            </a:r>
            <a:r>
              <a:rPr sz="1550" spc="-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u</a:t>
            </a:r>
            <a:r>
              <a:rPr sz="1550" spc="1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r</a:t>
            </a:r>
            <a:r>
              <a:rPr sz="1550" spc="2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e</a:t>
            </a:r>
            <a:endParaRPr sz="155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01588" y="3223005"/>
            <a:ext cx="426084" cy="51435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550" spc="3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p</a:t>
            </a:r>
            <a:r>
              <a:rPr sz="1550" spc="-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ee</a:t>
            </a:r>
            <a:r>
              <a:rPr sz="1550" spc="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r</a:t>
            </a:r>
            <a:endParaRPr sz="1550">
              <a:solidFill>
                <a:prstClr val="black"/>
              </a:solidFill>
              <a:latin typeface="Arial"/>
              <a:ea typeface=""/>
              <a:cs typeface="Arial"/>
            </a:endParaRPr>
          </a:p>
          <a:p>
            <a:pPr marL="12700" defTabSz="91440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550" spc="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cost</a:t>
            </a:r>
            <a:endParaRPr sz="155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36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9911" y="2559226"/>
            <a:ext cx="2889787" cy="27986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20038" y="3578352"/>
            <a:ext cx="931862" cy="1814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5924" y="2393950"/>
            <a:ext cx="492125" cy="1460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04261" y="2497201"/>
            <a:ext cx="503237" cy="13176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88999" y="3666363"/>
            <a:ext cx="340360" cy="330835"/>
          </a:xfrm>
          <a:custGeom>
            <a:avLst/>
            <a:gdLst/>
            <a:ahLst/>
            <a:cxnLst/>
            <a:rect l="l" t="t" r="r" b="b"/>
            <a:pathLst>
              <a:path w="340359" h="330835">
                <a:moveTo>
                  <a:pt x="98412" y="0"/>
                </a:moveTo>
                <a:lnTo>
                  <a:pt x="0" y="105791"/>
                </a:lnTo>
                <a:lnTo>
                  <a:pt x="184912" y="277875"/>
                </a:lnTo>
                <a:lnTo>
                  <a:pt x="135712" y="330707"/>
                </a:lnTo>
                <a:lnTo>
                  <a:pt x="339801" y="323214"/>
                </a:lnTo>
                <a:lnTo>
                  <a:pt x="334437" y="172085"/>
                </a:lnTo>
                <a:lnTo>
                  <a:pt x="283286" y="172085"/>
                </a:lnTo>
                <a:lnTo>
                  <a:pt x="98412" y="0"/>
                </a:lnTo>
                <a:close/>
              </a:path>
              <a:path w="340359" h="330835">
                <a:moveTo>
                  <a:pt x="332562" y="119253"/>
                </a:moveTo>
                <a:lnTo>
                  <a:pt x="283286" y="172085"/>
                </a:lnTo>
                <a:lnTo>
                  <a:pt x="334437" y="172085"/>
                </a:lnTo>
                <a:lnTo>
                  <a:pt x="332562" y="119253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88999" y="3666363"/>
            <a:ext cx="340360" cy="330835"/>
          </a:xfrm>
          <a:custGeom>
            <a:avLst/>
            <a:gdLst/>
            <a:ahLst/>
            <a:cxnLst/>
            <a:rect l="l" t="t" r="r" b="b"/>
            <a:pathLst>
              <a:path w="340359" h="330835">
                <a:moveTo>
                  <a:pt x="98412" y="0"/>
                </a:moveTo>
                <a:lnTo>
                  <a:pt x="283286" y="172085"/>
                </a:lnTo>
                <a:lnTo>
                  <a:pt x="332562" y="119253"/>
                </a:lnTo>
                <a:lnTo>
                  <a:pt x="339801" y="323214"/>
                </a:lnTo>
                <a:lnTo>
                  <a:pt x="135712" y="330707"/>
                </a:lnTo>
                <a:lnTo>
                  <a:pt x="184912" y="277875"/>
                </a:lnTo>
                <a:lnTo>
                  <a:pt x="0" y="105791"/>
                </a:lnTo>
                <a:lnTo>
                  <a:pt x="98412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25929" y="3124868"/>
            <a:ext cx="281940" cy="388620"/>
          </a:xfrm>
          <a:custGeom>
            <a:avLst/>
            <a:gdLst/>
            <a:ahLst/>
            <a:cxnLst/>
            <a:rect l="l" t="t" r="r" b="b"/>
            <a:pathLst>
              <a:path w="281939" h="388620">
                <a:moveTo>
                  <a:pt x="281813" y="291304"/>
                </a:moveTo>
                <a:lnTo>
                  <a:pt x="87375" y="291304"/>
                </a:lnTo>
                <a:lnTo>
                  <a:pt x="190626" y="388332"/>
                </a:lnTo>
                <a:lnTo>
                  <a:pt x="281813" y="291304"/>
                </a:lnTo>
                <a:close/>
              </a:path>
              <a:path w="281939" h="388620">
                <a:moveTo>
                  <a:pt x="60714" y="0"/>
                </a:moveTo>
                <a:lnTo>
                  <a:pt x="30517" y="1003"/>
                </a:lnTo>
                <a:lnTo>
                  <a:pt x="0" y="12158"/>
                </a:lnTo>
                <a:lnTo>
                  <a:pt x="27661" y="31780"/>
                </a:lnTo>
                <a:lnTo>
                  <a:pt x="53157" y="59357"/>
                </a:lnTo>
                <a:lnTo>
                  <a:pt x="76141" y="94167"/>
                </a:lnTo>
                <a:lnTo>
                  <a:pt x="96265" y="135489"/>
                </a:lnTo>
                <a:lnTo>
                  <a:pt x="113183" y="182601"/>
                </a:lnTo>
                <a:lnTo>
                  <a:pt x="126549" y="234780"/>
                </a:lnTo>
                <a:lnTo>
                  <a:pt x="136017" y="291304"/>
                </a:lnTo>
                <a:lnTo>
                  <a:pt x="233171" y="291304"/>
                </a:lnTo>
                <a:lnTo>
                  <a:pt x="222631" y="229423"/>
                </a:lnTo>
                <a:lnTo>
                  <a:pt x="208170" y="175299"/>
                </a:lnTo>
                <a:lnTo>
                  <a:pt x="190016" y="127343"/>
                </a:lnTo>
                <a:lnTo>
                  <a:pt x="168651" y="86124"/>
                </a:lnTo>
                <a:lnTo>
                  <a:pt x="144557" y="52211"/>
                </a:lnTo>
                <a:lnTo>
                  <a:pt x="90107" y="8579"/>
                </a:lnTo>
                <a:lnTo>
                  <a:pt x="60714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86661" y="3124200"/>
            <a:ext cx="288290" cy="389255"/>
          </a:xfrm>
          <a:custGeom>
            <a:avLst/>
            <a:gdLst/>
            <a:ahLst/>
            <a:cxnLst/>
            <a:rect l="l" t="t" r="r" b="b"/>
            <a:pathLst>
              <a:path w="288289" h="389254">
                <a:moveTo>
                  <a:pt x="287908" y="0"/>
                </a:moveTo>
                <a:lnTo>
                  <a:pt x="190626" y="0"/>
                </a:lnTo>
                <a:lnTo>
                  <a:pt x="159705" y="5090"/>
                </a:lnTo>
                <a:lnTo>
                  <a:pt x="103021" y="43411"/>
                </a:lnTo>
                <a:lnTo>
                  <a:pt x="78044" y="75041"/>
                </a:lnTo>
                <a:lnTo>
                  <a:pt x="55832" y="113919"/>
                </a:lnTo>
                <a:lnTo>
                  <a:pt x="36779" y="159242"/>
                </a:lnTo>
                <a:lnTo>
                  <a:pt x="21276" y="210212"/>
                </a:lnTo>
                <a:lnTo>
                  <a:pt x="9718" y="266029"/>
                </a:lnTo>
                <a:lnTo>
                  <a:pt x="2494" y="325892"/>
                </a:lnTo>
                <a:lnTo>
                  <a:pt x="0" y="389000"/>
                </a:lnTo>
                <a:lnTo>
                  <a:pt x="97154" y="389000"/>
                </a:lnTo>
                <a:lnTo>
                  <a:pt x="99653" y="325892"/>
                </a:lnTo>
                <a:lnTo>
                  <a:pt x="106886" y="266029"/>
                </a:lnTo>
                <a:lnTo>
                  <a:pt x="118459" y="210212"/>
                </a:lnTo>
                <a:lnTo>
                  <a:pt x="133978" y="159242"/>
                </a:lnTo>
                <a:lnTo>
                  <a:pt x="153050" y="113919"/>
                </a:lnTo>
                <a:lnTo>
                  <a:pt x="175281" y="75041"/>
                </a:lnTo>
                <a:lnTo>
                  <a:pt x="200276" y="43411"/>
                </a:lnTo>
                <a:lnTo>
                  <a:pt x="256984" y="5090"/>
                </a:lnTo>
                <a:lnTo>
                  <a:pt x="287908" y="0"/>
                </a:lnTo>
                <a:close/>
              </a:path>
            </a:pathLst>
          </a:custGeom>
          <a:solidFill>
            <a:srgbClr val="406897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86661" y="3124200"/>
            <a:ext cx="521334" cy="389255"/>
          </a:xfrm>
          <a:custGeom>
            <a:avLst/>
            <a:gdLst/>
            <a:ahLst/>
            <a:cxnLst/>
            <a:rect l="l" t="t" r="r" b="b"/>
            <a:pathLst>
              <a:path w="521335" h="389254">
                <a:moveTo>
                  <a:pt x="287908" y="0"/>
                </a:moveTo>
                <a:lnTo>
                  <a:pt x="227641" y="19827"/>
                </a:lnTo>
                <a:lnTo>
                  <a:pt x="175281" y="75041"/>
                </a:lnTo>
                <a:lnTo>
                  <a:pt x="153050" y="113918"/>
                </a:lnTo>
                <a:lnTo>
                  <a:pt x="133978" y="159242"/>
                </a:lnTo>
                <a:lnTo>
                  <a:pt x="118459" y="210212"/>
                </a:lnTo>
                <a:lnTo>
                  <a:pt x="106886" y="266029"/>
                </a:lnTo>
                <a:lnTo>
                  <a:pt x="99653" y="325892"/>
                </a:lnTo>
                <a:lnTo>
                  <a:pt x="97154" y="389000"/>
                </a:lnTo>
                <a:lnTo>
                  <a:pt x="0" y="389000"/>
                </a:lnTo>
                <a:lnTo>
                  <a:pt x="2494" y="325892"/>
                </a:lnTo>
                <a:lnTo>
                  <a:pt x="9718" y="266029"/>
                </a:lnTo>
                <a:lnTo>
                  <a:pt x="21276" y="210212"/>
                </a:lnTo>
                <a:lnTo>
                  <a:pt x="36779" y="159242"/>
                </a:lnTo>
                <a:lnTo>
                  <a:pt x="55832" y="113919"/>
                </a:lnTo>
                <a:lnTo>
                  <a:pt x="78044" y="75041"/>
                </a:lnTo>
                <a:lnTo>
                  <a:pt x="103021" y="43411"/>
                </a:lnTo>
                <a:lnTo>
                  <a:pt x="159705" y="5090"/>
                </a:lnTo>
                <a:lnTo>
                  <a:pt x="190626" y="0"/>
                </a:lnTo>
                <a:lnTo>
                  <a:pt x="287908" y="0"/>
                </a:lnTo>
                <a:lnTo>
                  <a:pt x="319887" y="5497"/>
                </a:lnTo>
                <a:lnTo>
                  <a:pt x="350335" y="21457"/>
                </a:lnTo>
                <a:lnTo>
                  <a:pt x="378744" y="47075"/>
                </a:lnTo>
                <a:lnTo>
                  <a:pt x="404606" y="81549"/>
                </a:lnTo>
                <a:lnTo>
                  <a:pt x="427414" y="124079"/>
                </a:lnTo>
                <a:lnTo>
                  <a:pt x="446660" y="173861"/>
                </a:lnTo>
                <a:lnTo>
                  <a:pt x="461838" y="230092"/>
                </a:lnTo>
                <a:lnTo>
                  <a:pt x="472439" y="291973"/>
                </a:lnTo>
                <a:lnTo>
                  <a:pt x="521081" y="291973"/>
                </a:lnTo>
                <a:lnTo>
                  <a:pt x="429894" y="389000"/>
                </a:lnTo>
                <a:lnTo>
                  <a:pt x="326644" y="291973"/>
                </a:lnTo>
                <a:lnTo>
                  <a:pt x="375285" y="291973"/>
                </a:lnTo>
                <a:lnTo>
                  <a:pt x="365817" y="235448"/>
                </a:lnTo>
                <a:lnTo>
                  <a:pt x="352451" y="183269"/>
                </a:lnTo>
                <a:lnTo>
                  <a:pt x="335533" y="136158"/>
                </a:lnTo>
                <a:lnTo>
                  <a:pt x="315409" y="94836"/>
                </a:lnTo>
                <a:lnTo>
                  <a:pt x="292425" y="60025"/>
                </a:lnTo>
                <a:lnTo>
                  <a:pt x="266929" y="32448"/>
                </a:lnTo>
                <a:lnTo>
                  <a:pt x="239268" y="12826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45435" y="3847465"/>
            <a:ext cx="288925" cy="294640"/>
          </a:xfrm>
          <a:custGeom>
            <a:avLst/>
            <a:gdLst/>
            <a:ahLst/>
            <a:cxnLst/>
            <a:rect l="l" t="t" r="r" b="b"/>
            <a:pathLst>
              <a:path w="288925" h="294639">
                <a:moveTo>
                  <a:pt x="0" y="101346"/>
                </a:moveTo>
                <a:lnTo>
                  <a:pt x="5968" y="294259"/>
                </a:lnTo>
                <a:lnTo>
                  <a:pt x="198881" y="288290"/>
                </a:lnTo>
                <a:lnTo>
                  <a:pt x="149225" y="241554"/>
                </a:lnTo>
                <a:lnTo>
                  <a:pt x="237085" y="148082"/>
                </a:lnTo>
                <a:lnTo>
                  <a:pt x="49783" y="148082"/>
                </a:lnTo>
                <a:lnTo>
                  <a:pt x="0" y="101346"/>
                </a:lnTo>
                <a:close/>
              </a:path>
              <a:path w="288925" h="294639">
                <a:moveTo>
                  <a:pt x="188975" y="0"/>
                </a:moveTo>
                <a:lnTo>
                  <a:pt x="49783" y="148082"/>
                </a:lnTo>
                <a:lnTo>
                  <a:pt x="237085" y="148082"/>
                </a:lnTo>
                <a:lnTo>
                  <a:pt x="288416" y="93472"/>
                </a:lnTo>
                <a:lnTo>
                  <a:pt x="188975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45435" y="3847465"/>
            <a:ext cx="288925" cy="294640"/>
          </a:xfrm>
          <a:custGeom>
            <a:avLst/>
            <a:gdLst/>
            <a:ahLst/>
            <a:cxnLst/>
            <a:rect l="l" t="t" r="r" b="b"/>
            <a:pathLst>
              <a:path w="288925" h="294639">
                <a:moveTo>
                  <a:pt x="288416" y="93472"/>
                </a:moveTo>
                <a:lnTo>
                  <a:pt x="149225" y="241554"/>
                </a:lnTo>
                <a:lnTo>
                  <a:pt x="198881" y="288290"/>
                </a:lnTo>
                <a:lnTo>
                  <a:pt x="5968" y="294259"/>
                </a:lnTo>
                <a:lnTo>
                  <a:pt x="0" y="101346"/>
                </a:lnTo>
                <a:lnTo>
                  <a:pt x="49783" y="148082"/>
                </a:lnTo>
                <a:lnTo>
                  <a:pt x="188975" y="0"/>
                </a:lnTo>
                <a:lnTo>
                  <a:pt x="288416" y="93472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92379" y="795273"/>
            <a:ext cx="8224520" cy="91884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469900" marR="5080" indent="-457834">
              <a:lnSpc>
                <a:spcPct val="101499"/>
              </a:lnSpc>
              <a:spcBef>
                <a:spcPts val="60"/>
              </a:spcBef>
            </a:pPr>
            <a:r>
              <a:rPr sz="2900" spc="5" dirty="0"/>
              <a:t>Social </a:t>
            </a:r>
            <a:r>
              <a:rPr sz="2900" spc="10" dirty="0"/>
              <a:t>Influence incentive </a:t>
            </a:r>
            <a:r>
              <a:rPr sz="2900" spc="5" dirty="0"/>
              <a:t>mechanism is </a:t>
            </a:r>
            <a:r>
              <a:rPr sz="2900" spc="10" dirty="0"/>
              <a:t>3.5 </a:t>
            </a:r>
            <a:r>
              <a:rPr sz="2900" spc="5" dirty="0"/>
              <a:t>times  as efficient as </a:t>
            </a:r>
            <a:r>
              <a:rPr sz="2900" spc="10" dirty="0"/>
              <a:t>standard incentive</a:t>
            </a:r>
            <a:r>
              <a:rPr sz="2900" spc="95" dirty="0"/>
              <a:t> </a:t>
            </a:r>
            <a:r>
              <a:rPr sz="2900" spc="5" dirty="0"/>
              <a:t>mechanism</a:t>
            </a:r>
            <a:endParaRPr sz="2900"/>
          </a:p>
        </p:txBody>
      </p:sp>
      <p:sp>
        <p:nvSpPr>
          <p:cNvPr id="14" name="object 14"/>
          <p:cNvSpPr/>
          <p:nvPr/>
        </p:nvSpPr>
        <p:spPr>
          <a:xfrm>
            <a:off x="6172200" y="3124200"/>
            <a:ext cx="609600" cy="645160"/>
          </a:xfrm>
          <a:custGeom>
            <a:avLst/>
            <a:gdLst/>
            <a:ahLst/>
            <a:cxnLst/>
            <a:rect l="l" t="t" r="r" b="b"/>
            <a:pathLst>
              <a:path w="609600" h="645160">
                <a:moveTo>
                  <a:pt x="0" y="101600"/>
                </a:moveTo>
                <a:lnTo>
                  <a:pt x="7981" y="62043"/>
                </a:lnTo>
                <a:lnTo>
                  <a:pt x="29749" y="29749"/>
                </a:lnTo>
                <a:lnTo>
                  <a:pt x="62043" y="7981"/>
                </a:lnTo>
                <a:lnTo>
                  <a:pt x="101600" y="0"/>
                </a:lnTo>
                <a:lnTo>
                  <a:pt x="508000" y="0"/>
                </a:lnTo>
                <a:lnTo>
                  <a:pt x="547556" y="7981"/>
                </a:lnTo>
                <a:lnTo>
                  <a:pt x="579850" y="29749"/>
                </a:lnTo>
                <a:lnTo>
                  <a:pt x="601618" y="62043"/>
                </a:lnTo>
                <a:lnTo>
                  <a:pt x="609600" y="101600"/>
                </a:lnTo>
                <a:lnTo>
                  <a:pt x="609600" y="543179"/>
                </a:lnTo>
                <a:lnTo>
                  <a:pt x="601618" y="582735"/>
                </a:lnTo>
                <a:lnTo>
                  <a:pt x="579850" y="615029"/>
                </a:lnTo>
                <a:lnTo>
                  <a:pt x="547556" y="636797"/>
                </a:lnTo>
                <a:lnTo>
                  <a:pt x="508000" y="644779"/>
                </a:lnTo>
                <a:lnTo>
                  <a:pt x="101600" y="644779"/>
                </a:lnTo>
                <a:lnTo>
                  <a:pt x="62043" y="636797"/>
                </a:lnTo>
                <a:lnTo>
                  <a:pt x="29749" y="615029"/>
                </a:lnTo>
                <a:lnTo>
                  <a:pt x="7981" y="582735"/>
                </a:lnTo>
                <a:lnTo>
                  <a:pt x="0" y="543179"/>
                </a:lnTo>
                <a:lnTo>
                  <a:pt x="0" y="101600"/>
                </a:lnTo>
                <a:close/>
              </a:path>
            </a:pathLst>
          </a:custGeom>
          <a:ln w="507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93467" y="5925108"/>
            <a:ext cx="4875530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80665" algn="l"/>
              </a:tabLst>
            </a:pPr>
            <a:r>
              <a:rPr sz="2800" spc="-13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65</a:t>
            </a:r>
            <a:r>
              <a:rPr sz="2800" spc="-18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2800" spc="-13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young</a:t>
            </a:r>
            <a:r>
              <a:rPr sz="2800" spc="-15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2800" spc="-9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families,	</a:t>
            </a:r>
            <a:r>
              <a:rPr sz="2800" spc="-13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3 </a:t>
            </a:r>
            <a:r>
              <a:rPr sz="2800" spc="-9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months</a:t>
            </a:r>
            <a:r>
              <a:rPr sz="2800" spc="-21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2800" spc="-114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data</a:t>
            </a:r>
            <a:endParaRPr sz="280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63842" y="6520688"/>
            <a:ext cx="21678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10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Aharony, </a:t>
            </a:r>
            <a:r>
              <a:rPr spc="-14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Pan,</a:t>
            </a:r>
            <a:r>
              <a:rPr spc="-12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pc="-8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Pentland</a:t>
            </a:r>
            <a:endParaRPr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79563" y="2313254"/>
            <a:ext cx="1187450" cy="2221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10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Standard</a:t>
            </a:r>
            <a:endParaRPr>
              <a:solidFill>
                <a:prstClr val="black"/>
              </a:solidFill>
              <a:latin typeface="Arial"/>
              <a:ea typeface=""/>
              <a:cs typeface="Arial"/>
            </a:endParaRPr>
          </a:p>
          <a:p>
            <a:pPr marL="1270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6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Incentive</a:t>
            </a:r>
            <a:endParaRPr>
              <a:solidFill>
                <a:prstClr val="black"/>
              </a:solidFill>
              <a:latin typeface="Arial"/>
              <a:ea typeface=""/>
              <a:cs typeface="Arial"/>
            </a:endParaRPr>
          </a:p>
          <a:p>
            <a:pPr defTabSz="914400" fontAlgn="auto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</a:pPr>
            <a:endParaRPr sz="1850">
              <a:solidFill>
                <a:prstClr val="black"/>
              </a:solidFill>
              <a:latin typeface="Times New Roman"/>
              <a:ea typeface=""/>
              <a:cs typeface="Times New Roman"/>
            </a:endParaRPr>
          </a:p>
          <a:p>
            <a:pPr marL="1270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12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Social</a:t>
            </a:r>
            <a:r>
              <a:rPr spc="-14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pc="-7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media</a:t>
            </a:r>
            <a:endParaRPr>
              <a:solidFill>
                <a:prstClr val="black"/>
              </a:solidFill>
              <a:latin typeface="Arial"/>
              <a:ea typeface=""/>
              <a:cs typeface="Arial"/>
            </a:endParaRPr>
          </a:p>
          <a:p>
            <a:pPr marL="12700" defTabSz="914400" fontAlgn="auto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6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Incentive</a:t>
            </a:r>
            <a:endParaRPr>
              <a:solidFill>
                <a:prstClr val="black"/>
              </a:solidFill>
              <a:latin typeface="Arial"/>
              <a:ea typeface=""/>
              <a:cs typeface="Arial"/>
            </a:endParaRPr>
          </a:p>
          <a:p>
            <a:pPr defTabSz="914400" fontAlgn="auto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</a:pPr>
            <a:endParaRPr sz="1850">
              <a:solidFill>
                <a:prstClr val="black"/>
              </a:solidFill>
              <a:latin typeface="Times New Roman"/>
              <a:ea typeface=""/>
              <a:cs typeface="Times New Roman"/>
            </a:endParaRPr>
          </a:p>
          <a:p>
            <a:pPr marL="12700" defTabSz="914400" fontAlgn="auto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12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Peer</a:t>
            </a:r>
            <a:r>
              <a:rPr spc="-15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pc="-7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reward</a:t>
            </a:r>
            <a:endParaRPr>
              <a:solidFill>
                <a:prstClr val="black"/>
              </a:solidFill>
              <a:latin typeface="Arial"/>
              <a:ea typeface=""/>
              <a:cs typeface="Arial"/>
            </a:endParaRPr>
          </a:p>
          <a:p>
            <a:pPr marL="1270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pc="-5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incentive</a:t>
            </a:r>
            <a:endParaRPr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781800" y="2661666"/>
            <a:ext cx="689610" cy="462915"/>
          </a:xfrm>
          <a:custGeom>
            <a:avLst/>
            <a:gdLst/>
            <a:ahLst/>
            <a:cxnLst/>
            <a:rect l="l" t="t" r="r" b="b"/>
            <a:pathLst>
              <a:path w="689609" h="462914">
                <a:moveTo>
                  <a:pt x="48895" y="369062"/>
                </a:moveTo>
                <a:lnTo>
                  <a:pt x="45084" y="370332"/>
                </a:lnTo>
                <a:lnTo>
                  <a:pt x="43560" y="373507"/>
                </a:lnTo>
                <a:lnTo>
                  <a:pt x="0" y="462534"/>
                </a:lnTo>
                <a:lnTo>
                  <a:pt x="27364" y="460883"/>
                </a:lnTo>
                <a:lnTo>
                  <a:pt x="13970" y="460883"/>
                </a:lnTo>
                <a:lnTo>
                  <a:pt x="6984" y="450214"/>
                </a:lnTo>
                <a:lnTo>
                  <a:pt x="26442" y="437241"/>
                </a:lnTo>
                <a:lnTo>
                  <a:pt x="54864" y="379095"/>
                </a:lnTo>
                <a:lnTo>
                  <a:pt x="56388" y="375920"/>
                </a:lnTo>
                <a:lnTo>
                  <a:pt x="55118" y="372110"/>
                </a:lnTo>
                <a:lnTo>
                  <a:pt x="51943" y="370586"/>
                </a:lnTo>
                <a:lnTo>
                  <a:pt x="48895" y="369062"/>
                </a:lnTo>
                <a:close/>
              </a:path>
              <a:path w="689609" h="462914">
                <a:moveTo>
                  <a:pt x="26442" y="437241"/>
                </a:moveTo>
                <a:lnTo>
                  <a:pt x="6984" y="450214"/>
                </a:lnTo>
                <a:lnTo>
                  <a:pt x="13970" y="460883"/>
                </a:lnTo>
                <a:lnTo>
                  <a:pt x="17780" y="458343"/>
                </a:lnTo>
                <a:lnTo>
                  <a:pt x="16128" y="458343"/>
                </a:lnTo>
                <a:lnTo>
                  <a:pt x="10032" y="449199"/>
                </a:lnTo>
                <a:lnTo>
                  <a:pt x="20912" y="448556"/>
                </a:lnTo>
                <a:lnTo>
                  <a:pt x="26442" y="437241"/>
                </a:lnTo>
                <a:close/>
              </a:path>
              <a:path w="689609" h="462914">
                <a:moveTo>
                  <a:pt x="101600" y="443738"/>
                </a:moveTo>
                <a:lnTo>
                  <a:pt x="98171" y="443992"/>
                </a:lnTo>
                <a:lnTo>
                  <a:pt x="33584" y="447807"/>
                </a:lnTo>
                <a:lnTo>
                  <a:pt x="13970" y="460883"/>
                </a:lnTo>
                <a:lnTo>
                  <a:pt x="27364" y="460883"/>
                </a:lnTo>
                <a:lnTo>
                  <a:pt x="98932" y="456564"/>
                </a:lnTo>
                <a:lnTo>
                  <a:pt x="102361" y="456438"/>
                </a:lnTo>
                <a:lnTo>
                  <a:pt x="105028" y="453389"/>
                </a:lnTo>
                <a:lnTo>
                  <a:pt x="104901" y="449834"/>
                </a:lnTo>
                <a:lnTo>
                  <a:pt x="104648" y="446405"/>
                </a:lnTo>
                <a:lnTo>
                  <a:pt x="101600" y="443738"/>
                </a:lnTo>
                <a:close/>
              </a:path>
              <a:path w="689609" h="462914">
                <a:moveTo>
                  <a:pt x="20912" y="448556"/>
                </a:moveTo>
                <a:lnTo>
                  <a:pt x="10032" y="449199"/>
                </a:lnTo>
                <a:lnTo>
                  <a:pt x="16128" y="458343"/>
                </a:lnTo>
                <a:lnTo>
                  <a:pt x="20912" y="448556"/>
                </a:lnTo>
                <a:close/>
              </a:path>
              <a:path w="689609" h="462914">
                <a:moveTo>
                  <a:pt x="33584" y="447807"/>
                </a:moveTo>
                <a:lnTo>
                  <a:pt x="20912" y="448556"/>
                </a:lnTo>
                <a:lnTo>
                  <a:pt x="16128" y="458343"/>
                </a:lnTo>
                <a:lnTo>
                  <a:pt x="17780" y="458343"/>
                </a:lnTo>
                <a:lnTo>
                  <a:pt x="33584" y="447807"/>
                </a:lnTo>
                <a:close/>
              </a:path>
              <a:path w="689609" h="462914">
                <a:moveTo>
                  <a:pt x="682244" y="0"/>
                </a:moveTo>
                <a:lnTo>
                  <a:pt x="26442" y="437241"/>
                </a:lnTo>
                <a:lnTo>
                  <a:pt x="20912" y="448556"/>
                </a:lnTo>
                <a:lnTo>
                  <a:pt x="33584" y="447807"/>
                </a:lnTo>
                <a:lnTo>
                  <a:pt x="689355" y="10668"/>
                </a:lnTo>
                <a:lnTo>
                  <a:pt x="682244" y="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858000" y="3461384"/>
            <a:ext cx="609600" cy="103505"/>
          </a:xfrm>
          <a:custGeom>
            <a:avLst/>
            <a:gdLst/>
            <a:ahLst/>
            <a:cxnLst/>
            <a:rect l="l" t="t" r="r" b="b"/>
            <a:pathLst>
              <a:path w="609600" h="103504">
                <a:moveTo>
                  <a:pt x="88646" y="0"/>
                </a:moveTo>
                <a:lnTo>
                  <a:pt x="0" y="51815"/>
                </a:lnTo>
                <a:lnTo>
                  <a:pt x="88646" y="103504"/>
                </a:lnTo>
                <a:lnTo>
                  <a:pt x="92455" y="102488"/>
                </a:lnTo>
                <a:lnTo>
                  <a:pt x="96011" y="96392"/>
                </a:lnTo>
                <a:lnTo>
                  <a:pt x="94996" y="92455"/>
                </a:lnTo>
                <a:lnTo>
                  <a:pt x="36213" y="58165"/>
                </a:lnTo>
                <a:lnTo>
                  <a:pt x="12573" y="58165"/>
                </a:lnTo>
                <a:lnTo>
                  <a:pt x="12573" y="45465"/>
                </a:lnTo>
                <a:lnTo>
                  <a:pt x="35995" y="45465"/>
                </a:lnTo>
                <a:lnTo>
                  <a:pt x="94996" y="11049"/>
                </a:lnTo>
                <a:lnTo>
                  <a:pt x="96011" y="7112"/>
                </a:lnTo>
                <a:lnTo>
                  <a:pt x="92455" y="1015"/>
                </a:lnTo>
                <a:lnTo>
                  <a:pt x="88646" y="0"/>
                </a:lnTo>
                <a:close/>
              </a:path>
              <a:path w="609600" h="103504">
                <a:moveTo>
                  <a:pt x="35995" y="45465"/>
                </a:moveTo>
                <a:lnTo>
                  <a:pt x="12573" y="45465"/>
                </a:lnTo>
                <a:lnTo>
                  <a:pt x="12573" y="58165"/>
                </a:lnTo>
                <a:lnTo>
                  <a:pt x="36213" y="58165"/>
                </a:lnTo>
                <a:lnTo>
                  <a:pt x="34689" y="57276"/>
                </a:lnTo>
                <a:lnTo>
                  <a:pt x="15748" y="57276"/>
                </a:lnTo>
                <a:lnTo>
                  <a:pt x="15748" y="46227"/>
                </a:lnTo>
                <a:lnTo>
                  <a:pt x="34689" y="46227"/>
                </a:lnTo>
                <a:lnTo>
                  <a:pt x="35995" y="45465"/>
                </a:lnTo>
                <a:close/>
              </a:path>
              <a:path w="609600" h="103504">
                <a:moveTo>
                  <a:pt x="609600" y="45465"/>
                </a:moveTo>
                <a:lnTo>
                  <a:pt x="35995" y="45465"/>
                </a:lnTo>
                <a:lnTo>
                  <a:pt x="25218" y="51752"/>
                </a:lnTo>
                <a:lnTo>
                  <a:pt x="36213" y="58165"/>
                </a:lnTo>
                <a:lnTo>
                  <a:pt x="609600" y="58165"/>
                </a:lnTo>
                <a:lnTo>
                  <a:pt x="609600" y="45465"/>
                </a:lnTo>
                <a:close/>
              </a:path>
              <a:path w="609600" h="103504">
                <a:moveTo>
                  <a:pt x="15748" y="46227"/>
                </a:moveTo>
                <a:lnTo>
                  <a:pt x="15748" y="57276"/>
                </a:lnTo>
                <a:lnTo>
                  <a:pt x="25218" y="51752"/>
                </a:lnTo>
                <a:lnTo>
                  <a:pt x="15748" y="46227"/>
                </a:lnTo>
                <a:close/>
              </a:path>
              <a:path w="609600" h="103504">
                <a:moveTo>
                  <a:pt x="25218" y="51752"/>
                </a:moveTo>
                <a:lnTo>
                  <a:pt x="15748" y="57276"/>
                </a:lnTo>
                <a:lnTo>
                  <a:pt x="34689" y="57276"/>
                </a:lnTo>
                <a:lnTo>
                  <a:pt x="25218" y="51752"/>
                </a:lnTo>
                <a:close/>
              </a:path>
              <a:path w="609600" h="103504">
                <a:moveTo>
                  <a:pt x="34689" y="46227"/>
                </a:moveTo>
                <a:lnTo>
                  <a:pt x="15748" y="46227"/>
                </a:lnTo>
                <a:lnTo>
                  <a:pt x="25218" y="51752"/>
                </a:lnTo>
                <a:lnTo>
                  <a:pt x="34689" y="46227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781800" y="3768090"/>
            <a:ext cx="818515" cy="473075"/>
          </a:xfrm>
          <a:custGeom>
            <a:avLst/>
            <a:gdLst/>
            <a:ahLst/>
            <a:cxnLst/>
            <a:rect l="l" t="t" r="r" b="b"/>
            <a:pathLst>
              <a:path w="818515" h="473075">
                <a:moveTo>
                  <a:pt x="34607" y="13257"/>
                </a:moveTo>
                <a:lnTo>
                  <a:pt x="21819" y="13367"/>
                </a:lnTo>
                <a:lnTo>
                  <a:pt x="28057" y="24190"/>
                </a:lnTo>
                <a:lnTo>
                  <a:pt x="812165" y="472694"/>
                </a:lnTo>
                <a:lnTo>
                  <a:pt x="818388" y="461645"/>
                </a:lnTo>
                <a:lnTo>
                  <a:pt x="34607" y="13257"/>
                </a:lnTo>
                <a:close/>
              </a:path>
              <a:path w="818515" h="473075">
                <a:moveTo>
                  <a:pt x="102616" y="0"/>
                </a:moveTo>
                <a:lnTo>
                  <a:pt x="99059" y="0"/>
                </a:lnTo>
                <a:lnTo>
                  <a:pt x="0" y="889"/>
                </a:lnTo>
                <a:lnTo>
                  <a:pt x="49529" y="86741"/>
                </a:lnTo>
                <a:lnTo>
                  <a:pt x="51180" y="89662"/>
                </a:lnTo>
                <a:lnTo>
                  <a:pt x="55118" y="90805"/>
                </a:lnTo>
                <a:lnTo>
                  <a:pt x="61214" y="87249"/>
                </a:lnTo>
                <a:lnTo>
                  <a:pt x="62229" y="83439"/>
                </a:lnTo>
                <a:lnTo>
                  <a:pt x="60451" y="80391"/>
                </a:lnTo>
                <a:lnTo>
                  <a:pt x="28057" y="24190"/>
                </a:lnTo>
                <a:lnTo>
                  <a:pt x="7747" y="12573"/>
                </a:lnTo>
                <a:lnTo>
                  <a:pt x="14097" y="1524"/>
                </a:lnTo>
                <a:lnTo>
                  <a:pt x="104140" y="1524"/>
                </a:lnTo>
                <a:lnTo>
                  <a:pt x="102616" y="0"/>
                </a:lnTo>
                <a:close/>
              </a:path>
              <a:path w="818515" h="473075">
                <a:moveTo>
                  <a:pt x="14097" y="1524"/>
                </a:moveTo>
                <a:lnTo>
                  <a:pt x="7747" y="12573"/>
                </a:lnTo>
                <a:lnTo>
                  <a:pt x="28057" y="24190"/>
                </a:lnTo>
                <a:lnTo>
                  <a:pt x="21873" y="13462"/>
                </a:lnTo>
                <a:lnTo>
                  <a:pt x="10922" y="13462"/>
                </a:lnTo>
                <a:lnTo>
                  <a:pt x="16382" y="3937"/>
                </a:lnTo>
                <a:lnTo>
                  <a:pt x="18314" y="3937"/>
                </a:lnTo>
                <a:lnTo>
                  <a:pt x="14097" y="1524"/>
                </a:lnTo>
                <a:close/>
              </a:path>
              <a:path w="818515" h="473075">
                <a:moveTo>
                  <a:pt x="16382" y="3937"/>
                </a:moveTo>
                <a:lnTo>
                  <a:pt x="10922" y="13462"/>
                </a:lnTo>
                <a:lnTo>
                  <a:pt x="21819" y="13367"/>
                </a:lnTo>
                <a:lnTo>
                  <a:pt x="16382" y="3937"/>
                </a:lnTo>
                <a:close/>
              </a:path>
              <a:path w="818515" h="473075">
                <a:moveTo>
                  <a:pt x="21819" y="13367"/>
                </a:moveTo>
                <a:lnTo>
                  <a:pt x="10922" y="13462"/>
                </a:lnTo>
                <a:lnTo>
                  <a:pt x="21873" y="13462"/>
                </a:lnTo>
                <a:close/>
              </a:path>
              <a:path w="818515" h="473075">
                <a:moveTo>
                  <a:pt x="18314" y="3937"/>
                </a:moveTo>
                <a:lnTo>
                  <a:pt x="16382" y="3937"/>
                </a:lnTo>
                <a:lnTo>
                  <a:pt x="21819" y="13367"/>
                </a:lnTo>
                <a:lnTo>
                  <a:pt x="34607" y="13257"/>
                </a:lnTo>
                <a:lnTo>
                  <a:pt x="18314" y="3937"/>
                </a:lnTo>
                <a:close/>
              </a:path>
              <a:path w="818515" h="473075">
                <a:moveTo>
                  <a:pt x="104140" y="1524"/>
                </a:moveTo>
                <a:lnTo>
                  <a:pt x="14097" y="1524"/>
                </a:lnTo>
                <a:lnTo>
                  <a:pt x="34607" y="13257"/>
                </a:lnTo>
                <a:lnTo>
                  <a:pt x="102743" y="12700"/>
                </a:lnTo>
                <a:lnTo>
                  <a:pt x="105536" y="9779"/>
                </a:lnTo>
                <a:lnTo>
                  <a:pt x="105409" y="2793"/>
                </a:lnTo>
                <a:lnTo>
                  <a:pt x="104140" y="1524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5425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609600" y="1219200"/>
            <a:ext cx="8991600" cy="1470025"/>
          </a:xfrm>
          <a:extLst/>
        </p:spPr>
        <p:txBody>
          <a:bodyPr/>
          <a:lstStyle/>
          <a:p>
            <a:pPr algn="l" eaLnBrk="1" hangingPunct="1">
              <a:defRPr/>
            </a:pPr>
            <a:r>
              <a:rPr sz="4800" err="1" smtClean="0">
                <a:solidFill>
                  <a:schemeClr val="tx2"/>
                </a:solidFill>
                <a:effectLst/>
                <a:latin typeface="Arial Rounded MT Bold" pitchFamily="34" charset="0"/>
              </a:rPr>
              <a:t>BiG</a:t>
            </a:r>
            <a:r>
              <a:rPr sz="4800" smtClean="0">
                <a:solidFill>
                  <a:schemeClr val="tx2"/>
                </a:solidFill>
                <a:effectLst/>
                <a:latin typeface="Arial Rounded MT Bold" pitchFamily="34" charset="0"/>
              </a:rPr>
              <a:t> DATA: </a:t>
            </a:r>
            <a:br>
              <a:rPr sz="4800" smtClean="0">
                <a:solidFill>
                  <a:schemeClr val="tx2"/>
                </a:solidFill>
                <a:effectLst/>
                <a:latin typeface="Arial Rounded MT Bold" pitchFamily="34" charset="0"/>
              </a:rPr>
            </a:br>
            <a:r>
              <a:rPr sz="4800" err="1" smtClean="0">
                <a:solidFill>
                  <a:schemeClr val="tx2"/>
                </a:solidFill>
                <a:effectLst/>
                <a:latin typeface="Arial Rounded MT Bold" pitchFamily="34" charset="0"/>
              </a:rPr>
              <a:t>UnDERSTANDING</a:t>
            </a:r>
            <a:r>
              <a:rPr sz="4800" smtClean="0">
                <a:solidFill>
                  <a:schemeClr val="tx2"/>
                </a:solidFill>
                <a:effectLst/>
                <a:latin typeface="Arial Rounded MT Bold" pitchFamily="34" charset="0"/>
              </a:rPr>
              <a:t> PEOPLE</a:t>
            </a:r>
            <a:endParaRPr sz="4800" smtClean="0">
              <a:solidFill>
                <a:schemeClr val="tx2"/>
              </a:solidFill>
              <a:latin typeface="Arial Rounded MT Bold" pitchFamily="34" charset="0"/>
            </a:endParaRP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0" y="3733800"/>
            <a:ext cx="5029200" cy="1676400"/>
          </a:xfrm>
        </p:spPr>
        <p:txBody>
          <a:bodyPr/>
          <a:lstStyle/>
          <a:p>
            <a:pPr eaLnBrk="1" hangingPunct="1"/>
            <a:r>
              <a:rPr lang="en-US" altLang="x-none"/>
              <a:t>Prof. Alex `Sandy’ Pentland</a:t>
            </a:r>
          </a:p>
          <a:p>
            <a:pPr eaLnBrk="1" hangingPunct="1"/>
            <a:r>
              <a:rPr lang="en-US" altLang="x-none"/>
              <a:t>MIT</a:t>
            </a:r>
          </a:p>
        </p:txBody>
      </p:sp>
      <p:pic>
        <p:nvPicPr>
          <p:cNvPr id="9220" name="Picture 2" descr="http://hd.media.mit.edu/hd-logo.jpg.hq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00400"/>
            <a:ext cx="2019300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8"/>
          <p:cNvSpPr>
            <a:spLocks noChangeArrowheads="1"/>
          </p:cNvSpPr>
          <p:nvPr/>
        </p:nvSpPr>
        <p:spPr bwMode="auto">
          <a:xfrm>
            <a:off x="5791200" y="6030913"/>
            <a:ext cx="2895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  <a:latin typeface="Calibri" charset="0"/>
              </a:rPr>
              <a:t>Human Dynamics Lab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  <a:latin typeface="Calibri" charset="0"/>
              </a:rPr>
              <a:t>http://hd.media.mit.edu</a:t>
            </a:r>
          </a:p>
        </p:txBody>
      </p:sp>
    </p:spTree>
    <p:extLst>
      <p:ext uri="{BB962C8B-B14F-4D97-AF65-F5344CB8AC3E}">
        <p14:creationId xmlns:p14="http://schemas.microsoft.com/office/powerpoint/2010/main" val="142139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x-none"/>
              <a:t>The Bottom Line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8229600" cy="3581400"/>
          </a:xfrm>
        </p:spPr>
        <p:txBody>
          <a:bodyPr/>
          <a:lstStyle/>
          <a:p>
            <a:pPr eaLnBrk="1" hangingPunct="1">
              <a:buFont typeface="Wingdings 2" pitchFamily="18" charset="2"/>
              <a:buChar char=""/>
              <a:defRPr/>
            </a:pPr>
            <a:r>
              <a:rPr lang="en-US" sz="3200" dirty="0" smtClean="0"/>
              <a:t>Big Data and Simple Behavior Models </a:t>
            </a:r>
          </a:p>
          <a:p>
            <a:pPr marL="36512" indent="0" eaLnBrk="1" hangingPunct="1">
              <a:buFont typeface="Wingdings 2" pitchFamily="18" charset="2"/>
              <a:buNone/>
              <a:defRPr/>
            </a:pPr>
            <a:r>
              <a:rPr lang="en-US" sz="3200" dirty="0"/>
              <a:t> </a:t>
            </a:r>
            <a:r>
              <a:rPr lang="en-US" sz="3200" dirty="0" smtClean="0"/>
              <a:t>  can make the complex simple</a:t>
            </a:r>
          </a:p>
          <a:p>
            <a:pPr eaLnBrk="1" hangingPunct="1">
              <a:buFont typeface="Wingdings 2" pitchFamily="18" charset="2"/>
              <a:buChar char=""/>
              <a:defRPr/>
            </a:pPr>
            <a:endParaRPr lang="en-US" sz="3200" dirty="0" smtClean="0"/>
          </a:p>
          <a:p>
            <a:pPr eaLnBrk="1" hangingPunct="1">
              <a:buFont typeface="Wingdings 2" pitchFamily="18" charset="2"/>
              <a:buChar char=""/>
              <a:defRPr/>
            </a:pPr>
            <a:r>
              <a:rPr lang="en-US" sz="3200" dirty="0" smtClean="0"/>
              <a:t> We are moving to a data-driven world, </a:t>
            </a:r>
          </a:p>
          <a:p>
            <a:pPr eaLnBrk="1" hangingPunct="1">
              <a:buFontTx/>
              <a:buNone/>
              <a:defRPr/>
            </a:pPr>
            <a:r>
              <a:rPr lang="en-US" sz="3200" dirty="0" smtClean="0"/>
              <a:t>    make sure you secure the data you need!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81000" y="6492875"/>
            <a:ext cx="4572000" cy="365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D4D2D0">
                    <a:shade val="50000"/>
                  </a:srgbClr>
                </a:solidFill>
              </a:rPr>
              <a:t>Copyright </a:t>
            </a:r>
            <a:r>
              <a:rPr lang="en-US" dirty="0" err="1" smtClean="0">
                <a:solidFill>
                  <a:srgbClr val="D4D2D0">
                    <a:shade val="50000"/>
                  </a:srgbClr>
                </a:solidFill>
              </a:rPr>
              <a:t>alex</a:t>
            </a:r>
            <a:r>
              <a:rPr lang="en-US" dirty="0" smtClean="0">
                <a:solidFill>
                  <a:srgbClr val="D4D2D0">
                    <a:shade val="50000"/>
                  </a:srgbClr>
                </a:solidFill>
              </a:rPr>
              <a:t> </a:t>
            </a:r>
            <a:r>
              <a:rPr lang="en-US" dirty="0" err="1" smtClean="0">
                <a:solidFill>
                  <a:srgbClr val="D4D2D0">
                    <a:shade val="50000"/>
                  </a:srgbClr>
                </a:solidFill>
              </a:rPr>
              <a:t>pentland</a:t>
            </a:r>
            <a:r>
              <a:rPr lang="en-US" dirty="0" smtClean="0">
                <a:solidFill>
                  <a:srgbClr val="D4D2D0">
                    <a:shade val="50000"/>
                  </a:srgbClr>
                </a:solidFill>
              </a:rPr>
              <a:t> 2011, all rights reserved</a:t>
            </a:r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5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>
                    <a:shade val="50000"/>
                  </a:srgbClr>
                </a:solidFill>
              </a:rPr>
              <a:t>Copyright 2009, 2010  Alex Pentland</a:t>
            </a: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1143000" y="1066800"/>
            <a:ext cx="73914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dirty="0" smtClean="0">
                <a:solidFill>
                  <a:prstClr val="white"/>
                </a:solidFill>
              </a:rPr>
              <a:t/>
            </a:r>
            <a:br>
              <a:rPr lang="en-US" altLang="x-none" dirty="0" smtClean="0">
                <a:solidFill>
                  <a:prstClr val="white"/>
                </a:solidFill>
              </a:rPr>
            </a:br>
            <a:r>
              <a:rPr lang="en-US" altLang="x-none" sz="4000" dirty="0" smtClean="0">
                <a:solidFill>
                  <a:srgbClr val="D4D2D0"/>
                </a:solidFill>
                <a:latin typeface="Arial Rounded MT Bold" charset="0"/>
              </a:rPr>
              <a:t>Complexity is simple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400" dirty="0" smtClean="0">
                <a:solidFill>
                  <a:prstClr val="white"/>
                </a:solidFill>
              </a:rPr>
              <a:t>look at the generating process, not the leaves 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dirty="0" smtClean="0">
                <a:solidFill>
                  <a:prstClr val="white"/>
                </a:solidFill>
              </a:rPr>
              <a:t/>
            </a:r>
            <a:br>
              <a:rPr lang="en-US" altLang="x-none" dirty="0" smtClean="0">
                <a:solidFill>
                  <a:prstClr val="white"/>
                </a:solidFill>
              </a:rPr>
            </a:br>
            <a:r>
              <a:rPr lang="en-US" altLang="x-none" dirty="0" smtClean="0">
                <a:solidFill>
                  <a:prstClr val="white"/>
                </a:solidFill>
              </a:rPr>
              <a:t/>
            </a:r>
            <a:br>
              <a:rPr lang="en-US" altLang="x-none" dirty="0" smtClean="0">
                <a:solidFill>
                  <a:prstClr val="white"/>
                </a:solidFill>
              </a:rPr>
            </a:br>
            <a:r>
              <a:rPr lang="en-US" altLang="x-none" sz="4000" dirty="0" smtClean="0">
                <a:solidFill>
                  <a:srgbClr val="D4D2D0"/>
                </a:solidFill>
                <a:latin typeface="Arial Rounded MT Bold" charset="0"/>
              </a:rPr>
              <a:t>Big Data, Small Problems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400" dirty="0" smtClean="0">
                <a:solidFill>
                  <a:prstClr val="white"/>
                </a:solidFill>
              </a:rPr>
              <a:t>use big data to discover parameters and boundaries 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dirty="0" smtClean="0">
                <a:solidFill>
                  <a:prstClr val="white"/>
                </a:solidFill>
              </a:rPr>
              <a:t/>
            </a:r>
            <a:br>
              <a:rPr lang="en-US" altLang="x-none" dirty="0" smtClean="0">
                <a:solidFill>
                  <a:prstClr val="white"/>
                </a:solidFill>
              </a:rPr>
            </a:br>
            <a:r>
              <a:rPr lang="en-US" altLang="x-none" dirty="0" smtClean="0">
                <a:solidFill>
                  <a:prstClr val="white"/>
                </a:solidFill>
              </a:rPr>
              <a:t/>
            </a:r>
            <a:br>
              <a:rPr lang="en-US" altLang="x-none" dirty="0" smtClean="0">
                <a:solidFill>
                  <a:prstClr val="white"/>
                </a:solidFill>
              </a:rPr>
            </a:br>
            <a:r>
              <a:rPr lang="en-US" altLang="x-none" sz="4000" dirty="0" smtClean="0">
                <a:solidFill>
                  <a:srgbClr val="D4D2D0"/>
                </a:solidFill>
                <a:latin typeface="Arial Rounded MT Bold" charset="0"/>
              </a:rPr>
              <a:t>Stone Soup &amp; Big Data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400" dirty="0" smtClean="0">
                <a:solidFill>
                  <a:prstClr val="white"/>
                </a:solidFill>
              </a:rPr>
              <a:t>pooling data with users to benefit everyone</a:t>
            </a:r>
            <a:r>
              <a:rPr lang="en-US" altLang="x-none" dirty="0" smtClean="0">
                <a:solidFill>
                  <a:prstClr val="white"/>
                </a:solidFill>
              </a:rPr>
              <a:t/>
            </a:r>
            <a:br>
              <a:rPr lang="en-US" altLang="x-none" dirty="0" smtClean="0">
                <a:solidFill>
                  <a:prstClr val="white"/>
                </a:solidFill>
              </a:rPr>
            </a:br>
            <a:endParaRPr lang="en-US" altLang="x-none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8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5000" y="6492875"/>
            <a:ext cx="4724400" cy="365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D4D2D0">
                    <a:shade val="50000"/>
                  </a:srgbClr>
                </a:solidFill>
              </a:rPr>
              <a:t>Copyright </a:t>
            </a:r>
            <a:r>
              <a:rPr lang="en-US" dirty="0" err="1" smtClean="0">
                <a:solidFill>
                  <a:srgbClr val="D4D2D0">
                    <a:shade val="50000"/>
                  </a:srgbClr>
                </a:solidFill>
              </a:rPr>
              <a:t>alex</a:t>
            </a:r>
            <a:r>
              <a:rPr lang="en-US" dirty="0" smtClean="0">
                <a:solidFill>
                  <a:srgbClr val="D4D2D0">
                    <a:shade val="50000"/>
                  </a:srgbClr>
                </a:solidFill>
              </a:rPr>
              <a:t> </a:t>
            </a:r>
            <a:r>
              <a:rPr lang="en-US" dirty="0" err="1" smtClean="0">
                <a:solidFill>
                  <a:srgbClr val="D4D2D0">
                    <a:shade val="50000"/>
                  </a:srgbClr>
                </a:solidFill>
              </a:rPr>
              <a:t>pentland</a:t>
            </a:r>
            <a:r>
              <a:rPr lang="en-US" dirty="0" smtClean="0">
                <a:solidFill>
                  <a:srgbClr val="D4D2D0">
                    <a:shade val="50000"/>
                  </a:srgbClr>
                </a:solidFill>
              </a:rPr>
              <a:t> 2011, all rights reserved</a:t>
            </a:r>
          </a:p>
        </p:txBody>
      </p:sp>
      <p:pic>
        <p:nvPicPr>
          <p:cNvPr id="11267" name="Picture 2" descr="arc_nex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2438400"/>
            <a:ext cx="7086600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1120775" y="304800"/>
            <a:ext cx="69897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4000" smtClean="0">
                <a:solidFill>
                  <a:srgbClr val="D4D2D0"/>
                </a:solidFill>
                <a:latin typeface="Arial Rounded MT Bold" charset="0"/>
              </a:rPr>
              <a:t>Corporate Information Flow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x-none" sz="4000" smtClean="0">
              <a:solidFill>
                <a:srgbClr val="D4D2D0"/>
              </a:solidFill>
              <a:latin typeface="Arial Rounded MT Bold" charset="0"/>
            </a:endParaRP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4000" smtClean="0">
                <a:solidFill>
                  <a:srgbClr val="D4D2D0"/>
                </a:solidFill>
                <a:latin typeface="Arial Rounded MT Bold" charset="0"/>
              </a:rPr>
              <a:t>Complex!</a:t>
            </a:r>
          </a:p>
        </p:txBody>
      </p:sp>
    </p:spTree>
    <p:extLst>
      <p:ext uri="{BB962C8B-B14F-4D97-AF65-F5344CB8AC3E}">
        <p14:creationId xmlns:p14="http://schemas.microsoft.com/office/powerpoint/2010/main" val="117566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362200" y="63563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x-none">
                <a:solidFill>
                  <a:prstClr val="white"/>
                </a:solidFill>
              </a:rPr>
              <a:t>Copyright alex pentland 2010, all rights reserved</a:t>
            </a:r>
          </a:p>
        </p:txBody>
      </p:sp>
      <p:sp>
        <p:nvSpPr>
          <p:cNvPr id="538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96925" y="5943600"/>
            <a:ext cx="8347075" cy="730250"/>
          </a:xfrm>
        </p:spPr>
        <p:txBody>
          <a:bodyPr lIns="0" tIns="0" rIns="0" bIns="0">
            <a:normAutofit fontScale="90000"/>
          </a:bodyPr>
          <a:lstStyle/>
          <a:p>
            <a:pPr defTabSz="449263">
              <a:lnSpc>
                <a:spcPct val="9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4000" dirty="0" smtClean="0"/>
              <a:t>                        </a:t>
            </a:r>
            <a:r>
              <a:rPr lang="en-GB" sz="3600" dirty="0" smtClean="0"/>
              <a:t>Nature 1/09</a:t>
            </a:r>
            <a:r>
              <a:rPr lang="en-GB" sz="4000" dirty="0"/>
              <a:t/>
            </a:r>
            <a:br>
              <a:rPr lang="en-GB" sz="4000" dirty="0"/>
            </a:br>
            <a:endParaRPr lang="en-GB" sz="3200" dirty="0"/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6888" y="381000"/>
            <a:ext cx="8458200" cy="1066800"/>
          </a:xfrm>
        </p:spPr>
        <p:txBody>
          <a:bodyPr lIns="0" tIns="0" rIns="0" bIns="0"/>
          <a:lstStyle/>
          <a:p>
            <a:pPr marL="339725" indent="-339725" algn="ctr" defTabSz="449263">
              <a:lnSpc>
                <a:spcPct val="90000"/>
              </a:lnSpc>
              <a:buFont typeface="Wingdings 2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x-none" sz="4000">
                <a:solidFill>
                  <a:schemeClr val="tx2"/>
                </a:solidFill>
                <a:latin typeface="Arial Rounded MT Bold" charset="0"/>
              </a:rPr>
              <a:t>Big Data Says that Humans are Really Pretty Simple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65300"/>
            <a:ext cx="4572000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057400" y="5181600"/>
            <a:ext cx="16652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mtClean="0">
                <a:solidFill>
                  <a:srgbClr val="3B3B3B"/>
                </a:solidFill>
              </a:rPr>
              <a:t>Nature, 1/09</a:t>
            </a: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915988" y="4948238"/>
            <a:ext cx="7620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400" smtClean="0">
                <a:solidFill>
                  <a:prstClr val="white"/>
                </a:solidFill>
              </a:rPr>
              <a:t>`People have been studying this for a long time, but Alex is raising it up to another level.’ </a:t>
            </a:r>
            <a:endParaRPr lang="en-US" altLang="x-none" sz="280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68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8229600" cy="1143000"/>
          </a:xfrm>
        </p:spPr>
        <p:txBody>
          <a:bodyPr/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Rounded MT Bold" pitchFamily="34" charset="0"/>
              </a:rPr>
              <a:t>Two Minds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2296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x-none"/>
              <a:t>Nobel Prize winners Kahneman and Simon: Humans have two minds</a:t>
            </a:r>
          </a:p>
        </p:txBody>
      </p:sp>
      <p:sp>
        <p:nvSpPr>
          <p:cNvPr id="133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4343400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>
                    <a:shade val="50000"/>
                  </a:srgbClr>
                </a:solidFill>
              </a:rPr>
              <a:t>Copyright alex pentland 2011, all rights reserved</a:t>
            </a:r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2971800" y="3276600"/>
            <a:ext cx="1981200" cy="132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000" smtClean="0">
                <a:solidFill>
                  <a:prstClr val="white"/>
                </a:solidFill>
                <a:latin typeface="Verdana" charset="0"/>
              </a:rPr>
              <a:t>Fast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000" smtClean="0">
                <a:solidFill>
                  <a:prstClr val="white"/>
                </a:solidFill>
                <a:latin typeface="Verdana" charset="0"/>
              </a:rPr>
              <a:t>Parallel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000" smtClean="0">
                <a:solidFill>
                  <a:prstClr val="white"/>
                </a:solidFill>
                <a:latin typeface="Verdana" charset="0"/>
              </a:rPr>
              <a:t>Automatic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000" smtClean="0">
                <a:solidFill>
                  <a:prstClr val="white"/>
                </a:solidFill>
                <a:latin typeface="Verdana" charset="0"/>
              </a:rPr>
              <a:t>Associative</a:t>
            </a: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5181600" y="3276600"/>
            <a:ext cx="1752600" cy="132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000" smtClean="0">
                <a:solidFill>
                  <a:prstClr val="white"/>
                </a:solidFill>
                <a:latin typeface="Verdana" charset="0"/>
              </a:rPr>
              <a:t>Slow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000" smtClean="0">
                <a:solidFill>
                  <a:prstClr val="white"/>
                </a:solidFill>
                <a:latin typeface="Verdana" charset="0"/>
              </a:rPr>
              <a:t>Serial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000" smtClean="0">
                <a:solidFill>
                  <a:prstClr val="white"/>
                </a:solidFill>
                <a:latin typeface="Verdana" charset="0"/>
              </a:rPr>
              <a:t>Controlled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000" smtClean="0">
                <a:solidFill>
                  <a:prstClr val="white"/>
                </a:solidFill>
                <a:latin typeface="Verdana" charset="0"/>
              </a:rPr>
              <a:t>Rule-based</a:t>
            </a:r>
          </a:p>
        </p:txBody>
      </p:sp>
      <p:sp>
        <p:nvSpPr>
          <p:cNvPr id="13319" name="Text Box 6"/>
          <p:cNvSpPr txBox="1">
            <a:spLocks noChangeArrowheads="1"/>
          </p:cNvSpPr>
          <p:nvPr/>
        </p:nvSpPr>
        <p:spPr bwMode="auto">
          <a:xfrm>
            <a:off x="2971800" y="2514600"/>
            <a:ext cx="1981200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000" smtClean="0">
                <a:solidFill>
                  <a:prstClr val="white"/>
                </a:solidFill>
                <a:latin typeface="Verdana" charset="0"/>
              </a:rPr>
              <a:t>Habitual 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1000" smtClean="0">
                <a:solidFill>
                  <a:prstClr val="white"/>
                </a:solidFill>
                <a:latin typeface="Verdana" charset="0"/>
              </a:rPr>
              <a:t>(System 1)</a:t>
            </a:r>
          </a:p>
        </p:txBody>
      </p:sp>
      <p:sp>
        <p:nvSpPr>
          <p:cNvPr id="13320" name="Text Box 7"/>
          <p:cNvSpPr txBox="1">
            <a:spLocks noChangeArrowheads="1"/>
          </p:cNvSpPr>
          <p:nvPr/>
        </p:nvSpPr>
        <p:spPr bwMode="auto">
          <a:xfrm>
            <a:off x="5181600" y="2514600"/>
            <a:ext cx="1752600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000" smtClean="0">
                <a:solidFill>
                  <a:prstClr val="white"/>
                </a:solidFill>
                <a:latin typeface="Verdana" charset="0"/>
              </a:rPr>
              <a:t>Attentive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1000" smtClean="0">
                <a:solidFill>
                  <a:prstClr val="white"/>
                </a:solidFill>
                <a:latin typeface="Verdana" charset="0"/>
              </a:rPr>
              <a:t> (system 2)</a:t>
            </a:r>
          </a:p>
        </p:txBody>
      </p:sp>
      <p:sp>
        <p:nvSpPr>
          <p:cNvPr id="13321" name="Text Box 8"/>
          <p:cNvSpPr txBox="1">
            <a:spLocks noChangeArrowheads="1"/>
          </p:cNvSpPr>
          <p:nvPr/>
        </p:nvSpPr>
        <p:spPr bwMode="auto">
          <a:xfrm>
            <a:off x="2971800" y="4876800"/>
            <a:ext cx="3962400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000" smtClean="0">
                <a:solidFill>
                  <a:prstClr val="white"/>
                </a:solidFill>
                <a:latin typeface="Verdana" charset="0"/>
              </a:rPr>
              <a:t>Conceptual Representations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000" smtClean="0">
                <a:solidFill>
                  <a:prstClr val="white"/>
                </a:solidFill>
                <a:latin typeface="Verdana" charset="0"/>
              </a:rPr>
              <a:t>Past, Present, Future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x-none" sz="2000" smtClean="0">
                <a:solidFill>
                  <a:prstClr val="white"/>
                </a:solidFill>
                <a:latin typeface="Verdana" charset="0"/>
              </a:rPr>
              <a:t>Can be evoked by language</a:t>
            </a:r>
          </a:p>
        </p:txBody>
      </p:sp>
      <p:sp>
        <p:nvSpPr>
          <p:cNvPr id="13322" name="Text Box 9"/>
          <p:cNvSpPr txBox="1">
            <a:spLocks noChangeArrowheads="1"/>
          </p:cNvSpPr>
          <p:nvPr/>
        </p:nvSpPr>
        <p:spPr bwMode="auto">
          <a:xfrm rot="10800000">
            <a:off x="1831975" y="4876800"/>
            <a:ext cx="461963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  <a:latin typeface="Verdana" charset="0"/>
              </a:rPr>
              <a:t>Content</a:t>
            </a:r>
          </a:p>
        </p:txBody>
      </p:sp>
      <p:sp>
        <p:nvSpPr>
          <p:cNvPr id="13323" name="Text Box 10"/>
          <p:cNvSpPr txBox="1">
            <a:spLocks noChangeArrowheads="1"/>
          </p:cNvSpPr>
          <p:nvPr/>
        </p:nvSpPr>
        <p:spPr bwMode="auto">
          <a:xfrm rot="10800000">
            <a:off x="1831975" y="3352800"/>
            <a:ext cx="461963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x-none" smtClean="0">
                <a:solidFill>
                  <a:prstClr val="white"/>
                </a:solidFill>
                <a:latin typeface="Verdana" charset="0"/>
              </a:rPr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2092275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544" y="621563"/>
            <a:ext cx="8424936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500" marR="5080" indent="-686435">
              <a:lnSpc>
                <a:spcPct val="100000"/>
              </a:lnSpc>
              <a:spcBef>
                <a:spcPts val="100"/>
              </a:spcBef>
            </a:pPr>
            <a:r>
              <a:rPr dirty="0"/>
              <a:t>People </a:t>
            </a:r>
            <a:r>
              <a:rPr spc="-10" dirty="0"/>
              <a:t>Mostly </a:t>
            </a:r>
            <a:r>
              <a:rPr b="1" i="1" dirty="0"/>
              <a:t>Learn </a:t>
            </a:r>
            <a:r>
              <a:rPr b="1" i="1" spc="-5" dirty="0"/>
              <a:t>by</a:t>
            </a:r>
            <a:r>
              <a:rPr b="1" i="1" spc="-85" dirty="0"/>
              <a:t> </a:t>
            </a:r>
            <a:r>
              <a:rPr b="1" i="1" dirty="0"/>
              <a:t>Examples</a:t>
            </a:r>
            <a:r>
              <a:rPr dirty="0"/>
              <a:t>,  </a:t>
            </a:r>
            <a:r>
              <a:rPr spc="5" dirty="0"/>
              <a:t>not </a:t>
            </a:r>
            <a:r>
              <a:rPr dirty="0"/>
              <a:t>Arguments or</a:t>
            </a:r>
            <a:r>
              <a:rPr spc="-295" dirty="0"/>
              <a:t> </a:t>
            </a:r>
            <a:r>
              <a:rPr spc="5" dirty="0"/>
              <a:t>Reasoning</a:t>
            </a:r>
          </a:p>
        </p:txBody>
      </p:sp>
      <p:sp>
        <p:nvSpPr>
          <p:cNvPr id="3" name="object 3"/>
          <p:cNvSpPr/>
          <p:nvPr/>
        </p:nvSpPr>
        <p:spPr>
          <a:xfrm>
            <a:off x="2286000" y="2133711"/>
            <a:ext cx="4564683" cy="30209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88414" y="5445658"/>
            <a:ext cx="5927090" cy="7594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 defTabSz="914400" fontAlgn="auto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240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90% - 10%</a:t>
            </a:r>
            <a:r>
              <a:rPr sz="2400" spc="-5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balance</a:t>
            </a:r>
            <a:endParaRPr sz="2400">
              <a:solidFill>
                <a:prstClr val="black"/>
              </a:solidFill>
              <a:latin typeface="Arial"/>
              <a:ea typeface=""/>
              <a:cs typeface="Arial"/>
            </a:endParaRPr>
          </a:p>
          <a:p>
            <a:pPr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2400" spc="-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Rendell </a:t>
            </a:r>
            <a:r>
              <a:rPr sz="240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et al, </a:t>
            </a:r>
            <a:r>
              <a:rPr sz="2400" spc="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Social </a:t>
            </a:r>
            <a:r>
              <a:rPr sz="2400" spc="-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Learning, </a:t>
            </a:r>
            <a:r>
              <a:rPr sz="2400" spc="5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Science</a:t>
            </a:r>
            <a:r>
              <a:rPr sz="2400" spc="-10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ea typeface=""/>
                <a:cs typeface="Arial"/>
              </a:rPr>
              <a:t>4/10</a:t>
            </a:r>
            <a:endParaRPr sz="2400">
              <a:solidFill>
                <a:prstClr val="black"/>
              </a:solidFill>
              <a:latin typeface="Arial"/>
              <a:ea typeface="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132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6817</TotalTime>
  <Words>1282</Words>
  <Application>Microsoft Macintosh PowerPoint</Application>
  <PresentationFormat>On-screen Show (4:3)</PresentationFormat>
  <Paragraphs>344</Paragraphs>
  <Slides>40</Slides>
  <Notes>29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60" baseType="lpstr">
      <vt:lpstr>Arial Rounded MT Bold</vt:lpstr>
      <vt:lpstr>Calibri</vt:lpstr>
      <vt:lpstr>DaunPenh</vt:lpstr>
      <vt:lpstr>Franklin Gothic Book</vt:lpstr>
      <vt:lpstr>Gill Sans MT</vt:lpstr>
      <vt:lpstr>Goudy Old Style</vt:lpstr>
      <vt:lpstr>Times New Roman</vt:lpstr>
      <vt:lpstr>Trebuchet MS</vt:lpstr>
      <vt:lpstr>Verdana</vt:lpstr>
      <vt:lpstr>Wingdings</vt:lpstr>
      <vt:lpstr>Wingdings 2</vt:lpstr>
      <vt:lpstr>宋体</vt:lpstr>
      <vt:lpstr>新細明體</vt:lpstr>
      <vt:lpstr>黑体</vt:lpstr>
      <vt:lpstr>Arial</vt:lpstr>
      <vt:lpstr>自訂設計</vt:lpstr>
      <vt:lpstr>Technic</vt:lpstr>
      <vt:lpstr>1_Office Theme</vt:lpstr>
      <vt:lpstr>Equation</vt:lpstr>
      <vt:lpstr>Excel.Chart.8</vt:lpstr>
      <vt:lpstr>What is Social Physics</vt:lpstr>
      <vt:lpstr>What is Social Physics</vt:lpstr>
      <vt:lpstr>Purpose</vt:lpstr>
      <vt:lpstr>BiG DATA:  UnDERSTANDING PEOPLE</vt:lpstr>
      <vt:lpstr>PowerPoint Presentation</vt:lpstr>
      <vt:lpstr>PowerPoint Presentation</vt:lpstr>
      <vt:lpstr>                        Nature 1/09 </vt:lpstr>
      <vt:lpstr>Two Minds</vt:lpstr>
      <vt:lpstr>People Mostly Learn by Examples,  not Arguments or Reasoning</vt:lpstr>
      <vt:lpstr>Influence Model &amp; Idea Flow</vt:lpstr>
      <vt:lpstr>Social Exposure Predicts Behavior 65 young families, 12 months data</vt:lpstr>
      <vt:lpstr>Inverse Problem:  Discovery of Influence, Node State</vt:lpstr>
      <vt:lpstr>The Sociometric Badge  captures interactions with others</vt:lpstr>
      <vt:lpstr>  </vt:lpstr>
      <vt:lpstr>PowerPoint Presentation</vt:lpstr>
      <vt:lpstr>Creativity:   discovery and integration</vt:lpstr>
      <vt:lpstr>PowerPoint Presentation</vt:lpstr>
      <vt:lpstr>Out In The Wild  Complex!</vt:lpstr>
      <vt:lpstr> Big Data Says that Humans  Are Really Pretty Simple</vt:lpstr>
      <vt:lpstr>PowerPoint Presentation</vt:lpstr>
      <vt:lpstr>PowerPoint Presentation</vt:lpstr>
      <vt:lpstr>PowerPoint Presentation</vt:lpstr>
      <vt:lpstr>Big Data and Tribes</vt:lpstr>
      <vt:lpstr>Patterns of Buying</vt:lpstr>
      <vt:lpstr>Patterns of Health</vt:lpstr>
      <vt:lpstr>Patterns of Finance</vt:lpstr>
      <vt:lpstr>PowerPoint Presentation</vt:lpstr>
      <vt:lpstr>Leveraging Social Influence</vt:lpstr>
      <vt:lpstr>PowerPoint Presentation</vt:lpstr>
      <vt:lpstr>Personal Data &amp; Privacy</vt:lpstr>
      <vt:lpstr>Stone Soup &amp; Big Data  The Evolution of A New Consensus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Shaping by Social Incentives incentives that leverage social influence</vt:lpstr>
      <vt:lpstr>Behavior Shaping By  Social Influence</vt:lpstr>
      <vt:lpstr>Social Influence incentive mechanism is 3.5 times  as efficient as standard incentive mechanism</vt:lpstr>
      <vt:lpstr>The Bottom Line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Jobs</dc:title>
  <cp:lastModifiedBy>Microsoft Office User</cp:lastModifiedBy>
  <cp:revision>136</cp:revision>
  <cp:lastPrinted>1601-01-01T00:00:00Z</cp:lastPrinted>
  <dcterms:created xsi:type="dcterms:W3CDTF">1601-01-01T00:00:00Z</dcterms:created>
  <dcterms:modified xsi:type="dcterms:W3CDTF">2018-11-06T13:04:09Z</dcterms:modified>
</cp:coreProperties>
</file>