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0"/>
  </p:notesMasterIdLst>
  <p:sldIdLst>
    <p:sldId id="520" r:id="rId2"/>
    <p:sldId id="762" r:id="rId3"/>
    <p:sldId id="763" r:id="rId4"/>
    <p:sldId id="751" r:id="rId5"/>
    <p:sldId id="752" r:id="rId6"/>
    <p:sldId id="753" r:id="rId7"/>
    <p:sldId id="754" r:id="rId8"/>
    <p:sldId id="755" r:id="rId9"/>
    <p:sldId id="756" r:id="rId10"/>
    <p:sldId id="757" r:id="rId11"/>
    <p:sldId id="758" r:id="rId12"/>
    <p:sldId id="759" r:id="rId13"/>
    <p:sldId id="761" r:id="rId14"/>
    <p:sldId id="750" r:id="rId15"/>
    <p:sldId id="731" r:id="rId16"/>
    <p:sldId id="732" r:id="rId17"/>
    <p:sldId id="733" r:id="rId18"/>
    <p:sldId id="764" r:id="rId19"/>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538"/>
    <p:restoredTop sz="99511" autoAdjust="0"/>
  </p:normalViewPr>
  <p:slideViewPr>
    <p:cSldViewPr>
      <p:cViewPr>
        <p:scale>
          <a:sx n="150" d="100"/>
          <a:sy n="150" d="100"/>
        </p:scale>
        <p:origin x="116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54006" cy="54006"/>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atin typeface="Calibri Regular" charset="0"/>
              </a:defRPr>
            </a:lvl1pPr>
          </a:lstStyle>
          <a:p>
            <a:pPr>
              <a:defRPr/>
            </a:pPr>
            <a:endParaRPr lang="en-US" altLang="zh-TW" dirty="0"/>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Calibri Regular" charset="0"/>
              </a:defRPr>
            </a:lvl1pPr>
          </a:lstStyle>
          <a:p>
            <a:pPr>
              <a:defRPr/>
            </a:pPr>
            <a:endParaRPr lang="en-US" altLang="zh-TW" dirty="0"/>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dirty="0" smtClean="0"/>
              <a:t>按一下以編輯母片</a:t>
            </a:r>
          </a:p>
          <a:p>
            <a:pPr lvl="1"/>
            <a:r>
              <a:rPr lang="zh-TW" altLang="en-US" noProof="0" dirty="0" smtClean="0"/>
              <a:t>第二層</a:t>
            </a:r>
          </a:p>
          <a:p>
            <a:pPr lvl="2"/>
            <a:r>
              <a:rPr lang="zh-TW" altLang="en-US" noProof="0" dirty="0" smtClean="0"/>
              <a:t>第三層</a:t>
            </a:r>
          </a:p>
          <a:p>
            <a:pPr lvl="3"/>
            <a:r>
              <a:rPr lang="zh-TW" altLang="en-US" noProof="0" dirty="0" smtClean="0"/>
              <a:t>第四層</a:t>
            </a:r>
          </a:p>
          <a:p>
            <a:pPr lvl="4"/>
            <a:r>
              <a:rPr lang="zh-TW" altLang="en-US" noProof="0" dirty="0" smtClean="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atin typeface="Calibri Regular" charset="0"/>
              </a:defRPr>
            </a:lvl1pPr>
          </a:lstStyle>
          <a:p>
            <a:pPr>
              <a:defRPr/>
            </a:pPr>
            <a:endParaRPr lang="en-US" altLang="zh-TW" dirty="0"/>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Calibri Regular" charset="0"/>
              </a:defRPr>
            </a:lvl1pPr>
          </a:lstStyle>
          <a:p>
            <a:pPr>
              <a:defRPr/>
            </a:pPr>
            <a:fld id="{8F9B2C2C-32E8-476A-85CB-F9D50B0EFFA5}" type="slidenum">
              <a:rPr lang="en-US" altLang="zh-TW" smtClean="0"/>
              <a:pPr>
                <a:defRPr/>
              </a:pPr>
              <a:t>‹#›</a:t>
            </a:fld>
            <a:endParaRPr lang="en-US" altLang="zh-TW" dirty="0"/>
          </a:p>
        </p:txBody>
      </p:sp>
    </p:spTree>
    <p:extLst>
      <p:ext uri="{BB962C8B-B14F-4D97-AF65-F5344CB8AC3E}">
        <p14:creationId xmlns:p14="http://schemas.microsoft.com/office/powerpoint/2010/main" val="3874771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1pPr>
    <a:lvl2pPr marL="4572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2pPr>
    <a:lvl3pPr marL="9144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3pPr>
    <a:lvl4pPr marL="13716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4pPr>
    <a:lvl5pPr marL="18288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pPr>
                <a:defRPr/>
              </a:pPr>
              <a:t>1</a:t>
            </a:fld>
            <a:endParaRPr lang="en-US" altLang="zh-TW"/>
          </a:p>
        </p:txBody>
      </p:sp>
    </p:spTree>
    <p:extLst>
      <p:ext uri="{BB962C8B-B14F-4D97-AF65-F5344CB8AC3E}">
        <p14:creationId xmlns:p14="http://schemas.microsoft.com/office/powerpoint/2010/main" val="35032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Calibri Regular" charset="0"/>
              </a:defRPr>
            </a:lvl1pPr>
          </a:lstStyle>
          <a:p>
            <a:fld id="{87448F2F-FBA4-488B-B57C-38DE3688855E}" type="datetimeFigureOut">
              <a:rPr lang="zh-TW" altLang="en-US" smtClean="0"/>
              <a:pPr/>
              <a:t>2018/10/17</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Regular" charset="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Calibri Regular" charset="0"/>
              </a:defRPr>
            </a:lvl1pPr>
          </a:lstStyle>
          <a:p>
            <a:fld id="{8DC3679B-1706-4C2F-8442-C9A4E94B261F}"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fpi.org/news/IFPI-GLOBAL-MUSIC-REPORT-20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normAutofit/>
          </a:bodyPr>
          <a:lstStyle/>
          <a:p>
            <a:pPr eaLnBrk="1" hangingPunct="1"/>
            <a:r>
              <a:rPr lang="en-US" altLang="zh-TW" dirty="0" smtClean="0"/>
              <a:t>FINTECH-Payments</a:t>
            </a:r>
            <a:endParaRPr lang="en-US" altLang="zh-TW" dirty="0" smtClean="0">
              <a:solidFill>
                <a:srgbClr val="173CD7"/>
              </a:solidFill>
            </a:endParaRPr>
          </a:p>
        </p:txBody>
      </p:sp>
      <p:sp>
        <p:nvSpPr>
          <p:cNvPr id="2051" name="Text Box 4"/>
          <p:cNvSpPr txBox="1">
            <a:spLocks noChangeArrowheads="1"/>
          </p:cNvSpPr>
          <p:nvPr/>
        </p:nvSpPr>
        <p:spPr bwMode="auto">
          <a:xfrm>
            <a:off x="1901799" y="4941888"/>
            <a:ext cx="5153077" cy="646331"/>
          </a:xfrm>
          <a:prstGeom prst="rect">
            <a:avLst/>
          </a:prstGeom>
          <a:noFill/>
          <a:ln w="9525">
            <a:noFill/>
            <a:miter lim="800000"/>
            <a:headEnd/>
            <a:tailEnd/>
          </a:ln>
        </p:spPr>
        <p:txBody>
          <a:bodyPr wrap="none">
            <a:spAutoFit/>
          </a:bodyPr>
          <a:lstStyle/>
          <a:p>
            <a:pPr algn="ctr"/>
            <a:r>
              <a:rPr lang="en-US" altLang="zh-TW" dirty="0">
                <a:latin typeface="+mj-lt"/>
              </a:rPr>
              <a:t>http://</a:t>
            </a:r>
            <a:r>
              <a:rPr lang="en-US" altLang="zh-TW" dirty="0" err="1" smtClean="0">
                <a:latin typeface="+mj-lt"/>
              </a:rPr>
              <a:t>danieleewww.yolasite.com</a:t>
            </a:r>
            <a:r>
              <a:rPr lang="en-US" altLang="zh-TW" dirty="0" smtClean="0">
                <a:latin typeface="+mj-lt"/>
              </a:rPr>
              <a:t>/2018-mgb070.php</a:t>
            </a:r>
          </a:p>
          <a:p>
            <a:pPr algn="ctr"/>
            <a:r>
              <a:rPr lang="en-US" altLang="zh-TW" dirty="0" err="1" smtClean="0">
                <a:latin typeface="+mj-lt"/>
              </a:rPr>
              <a:t>danieleewww@gmail.com</a:t>
            </a:r>
            <a:endParaRPr lang="en-US" altLang="zh-TW" dirty="0">
              <a:latin typeface="+mj-lt"/>
            </a:endParaRPr>
          </a:p>
        </p:txBody>
      </p:sp>
      <p:sp>
        <p:nvSpPr>
          <p:cNvPr id="2052" name="Text Box 5"/>
          <p:cNvSpPr txBox="1">
            <a:spLocks noChangeArrowheads="1"/>
          </p:cNvSpPr>
          <p:nvPr/>
        </p:nvSpPr>
        <p:spPr bwMode="auto">
          <a:xfrm>
            <a:off x="3059113" y="4365625"/>
            <a:ext cx="2661306" cy="461665"/>
          </a:xfrm>
          <a:prstGeom prst="rect">
            <a:avLst/>
          </a:prstGeom>
          <a:noFill/>
          <a:ln w="9525">
            <a:noFill/>
            <a:miter lim="800000"/>
            <a:headEnd/>
            <a:tailEnd/>
          </a:ln>
        </p:spPr>
        <p:txBody>
          <a:bodyPr wrap="none">
            <a:spAutoFit/>
          </a:bodyPr>
          <a:lstStyle/>
          <a:p>
            <a:r>
              <a:rPr lang="en-US" altLang="zh-TW" sz="2400" dirty="0">
                <a:latin typeface="+mj-lt"/>
              </a:rPr>
              <a:t>Daniel </a:t>
            </a:r>
            <a:r>
              <a:rPr lang="en-US" altLang="zh-TW" sz="2400" dirty="0" err="1">
                <a:latin typeface="+mj-lt"/>
              </a:rPr>
              <a:t>Hao</a:t>
            </a:r>
            <a:r>
              <a:rPr lang="en-US" altLang="zh-TW" sz="2400" dirty="0">
                <a:latin typeface="+mj-lt"/>
              </a:rPr>
              <a:t> Tien Lee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8068"/>
          </a:xfrm>
        </p:spPr>
        <p:txBody>
          <a:bodyPr>
            <a:normAutofit fontScale="90000"/>
          </a:bodyPr>
          <a:lstStyle/>
          <a:p>
            <a:r>
              <a:rPr lang="en-US" smtClean="0"/>
              <a:t>Future Payment Trends</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670" y="998730"/>
            <a:ext cx="6237669" cy="5859270"/>
          </a:xfrm>
          <a:prstGeom prst="rect">
            <a:avLst/>
          </a:prstGeom>
        </p:spPr>
      </p:pic>
      <p:sp>
        <p:nvSpPr>
          <p:cNvPr id="6" name="TextBox 5"/>
          <p:cNvSpPr txBox="1"/>
          <p:nvPr/>
        </p:nvSpPr>
        <p:spPr>
          <a:xfrm>
            <a:off x="305526" y="782706"/>
            <a:ext cx="3938899" cy="400110"/>
          </a:xfrm>
          <a:prstGeom prst="rect">
            <a:avLst/>
          </a:prstGeom>
          <a:noFill/>
        </p:spPr>
        <p:txBody>
          <a:bodyPr wrap="none" rtlCol="0">
            <a:spAutoFit/>
          </a:bodyPr>
          <a:lstStyle/>
          <a:p>
            <a:r>
              <a:rPr lang="en-US" sz="1000" dirty="0" smtClean="0"/>
              <a:t>Ref. DRIVING THE FUTURE OF PAYMENTS 10 MEGA TRENDS </a:t>
            </a:r>
            <a:endParaRPr lang="en-US" sz="1000" dirty="0"/>
          </a:p>
          <a:p>
            <a:r>
              <a:rPr lang="en-US" sz="1000" dirty="0" smtClean="0"/>
              <a:t>Accenture 2017 </a:t>
            </a:r>
            <a:endParaRPr lang="en-US" sz="1000" dirty="0"/>
          </a:p>
        </p:txBody>
      </p:sp>
    </p:spTree>
    <p:extLst>
      <p:ext uri="{BB962C8B-B14F-4D97-AF65-F5344CB8AC3E}">
        <p14:creationId xmlns:p14="http://schemas.microsoft.com/office/powerpoint/2010/main" val="1114115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6080"/>
          </a:xfrm>
        </p:spPr>
        <p:txBody>
          <a:bodyPr>
            <a:normAutofit fontScale="90000"/>
          </a:bodyPr>
          <a:lstStyle/>
          <a:p>
            <a:r>
              <a:rPr lang="en-US" dirty="0" smtClean="0"/>
              <a:t>Future Trend in Payments</a:t>
            </a:r>
            <a:endParaRPr lang="en-US" dirty="0"/>
          </a:p>
        </p:txBody>
      </p:sp>
      <p:sp>
        <p:nvSpPr>
          <p:cNvPr id="3" name="Content Placeholder 2"/>
          <p:cNvSpPr>
            <a:spLocks noGrp="1"/>
          </p:cNvSpPr>
          <p:nvPr>
            <p:ph idx="1"/>
          </p:nvPr>
        </p:nvSpPr>
        <p:spPr>
          <a:xfrm>
            <a:off x="457200" y="1106742"/>
            <a:ext cx="8229600" cy="5019421"/>
          </a:xfrm>
        </p:spPr>
        <p:txBody>
          <a:bodyPr>
            <a:normAutofit fontScale="62500" lnSpcReduction="20000"/>
          </a:bodyPr>
          <a:lstStyle/>
          <a:p>
            <a:r>
              <a:rPr lang="en-US" dirty="0" err="1" smtClean="0"/>
              <a:t>GenZ</a:t>
            </a:r>
            <a:r>
              <a:rPr lang="en-US" dirty="0" smtClean="0"/>
              <a:t> Rises: One-third of Gen Z consumers want to share their payments on social media while only three percent </a:t>
            </a:r>
            <a:r>
              <a:rPr lang="en-US" dirty="0"/>
              <a:t>of Baby Boomers would. 68</a:t>
            </a:r>
            <a:r>
              <a:rPr lang="en-US" dirty="0" smtClean="0"/>
              <a:t>% of </a:t>
            </a:r>
            <a:r>
              <a:rPr lang="en-US" dirty="0"/>
              <a:t>Gen Z consumers are interested in </a:t>
            </a:r>
            <a:r>
              <a:rPr lang="en-US" b="1" i="1" dirty="0"/>
              <a:t>instant person-to- person payments</a:t>
            </a:r>
            <a:r>
              <a:rPr lang="en-US" dirty="0"/>
              <a:t>— more than any other age group</a:t>
            </a:r>
            <a:r>
              <a:rPr lang="en-US" dirty="0" smtClean="0"/>
              <a:t>.</a:t>
            </a:r>
          </a:p>
          <a:p>
            <a:r>
              <a:rPr lang="en-US" b="1" i="1" dirty="0" smtClean="0"/>
              <a:t>UX(user experience design) </a:t>
            </a:r>
            <a:r>
              <a:rPr lang="en-US" dirty="0" smtClean="0"/>
              <a:t>is the new Gold: The </a:t>
            </a:r>
            <a:r>
              <a:rPr lang="en-US" dirty="0"/>
              <a:t>ties that bind customers to traditional payments players are fragile at best. 61</a:t>
            </a:r>
            <a:r>
              <a:rPr lang="en-US" dirty="0" smtClean="0"/>
              <a:t>% of </a:t>
            </a:r>
            <a:r>
              <a:rPr lang="en-US" dirty="0"/>
              <a:t>consumers welcome open access to their finances so they can see checking account or credit card balances when paying with any mobile app</a:t>
            </a:r>
            <a:r>
              <a:rPr lang="en-US" dirty="0" smtClean="0"/>
              <a:t>.</a:t>
            </a:r>
          </a:p>
          <a:p>
            <a:r>
              <a:rPr lang="en-US" dirty="0" smtClean="0"/>
              <a:t>Mobile hits </a:t>
            </a:r>
            <a:r>
              <a:rPr lang="en-US" dirty="0"/>
              <a:t>its Groove: 23 percent of consumers would give up their mobile banking app for a </a:t>
            </a:r>
            <a:r>
              <a:rPr lang="en-US" b="1" i="1" dirty="0"/>
              <a:t>digital wallet</a:t>
            </a:r>
            <a:r>
              <a:rPr lang="en-US" dirty="0"/>
              <a:t> with </a:t>
            </a:r>
            <a:r>
              <a:rPr lang="en-US" dirty="0" err="1" smtClean="0"/>
              <a:t>allthing</a:t>
            </a:r>
            <a:r>
              <a:rPr lang="en-US" dirty="0" smtClean="0"/>
              <a:t> </a:t>
            </a:r>
            <a:r>
              <a:rPr lang="en-US" dirty="0"/>
              <a:t>in one place. </a:t>
            </a:r>
            <a:r>
              <a:rPr lang="en-US" dirty="0" smtClean="0"/>
              <a:t>64% of </a:t>
            </a:r>
            <a:r>
              <a:rPr lang="en-US" dirty="0"/>
              <a:t>consumers plan </a:t>
            </a:r>
            <a:r>
              <a:rPr lang="en-US" dirty="0" smtClean="0"/>
              <a:t>to use </a:t>
            </a:r>
            <a:r>
              <a:rPr lang="en-US" dirty="0"/>
              <a:t>a mobile wallet in 2020, up from 46 percent today—a 39 percent rise in the user base</a:t>
            </a:r>
            <a:r>
              <a:rPr lang="en-US" dirty="0" smtClean="0"/>
              <a:t>.</a:t>
            </a:r>
          </a:p>
          <a:p>
            <a:r>
              <a:rPr lang="en-US" b="1" i="1" dirty="0"/>
              <a:t>Rewards Revolution</a:t>
            </a:r>
            <a:r>
              <a:rPr lang="en-US" dirty="0"/>
              <a:t>: Consumers want more and more—and still more—in rewards and are willing to switch cards to get it. 48</a:t>
            </a:r>
            <a:r>
              <a:rPr lang="en-US" dirty="0" smtClean="0"/>
              <a:t>% of </a:t>
            </a:r>
            <a:r>
              <a:rPr lang="en-US" dirty="0"/>
              <a:t>consumers </a:t>
            </a:r>
            <a:r>
              <a:rPr lang="en-US" dirty="0" smtClean="0"/>
              <a:t>would switch </a:t>
            </a:r>
            <a:r>
              <a:rPr lang="en-US" dirty="0"/>
              <a:t>their primary rewards card to get more value for their purchases, and 42 percent would switch for a large up-front sign-up bonus.</a:t>
            </a:r>
            <a:endParaRPr lang="en-US" dirty="0" smtClean="0"/>
          </a:p>
          <a:p>
            <a:endParaRPr lang="en-US" dirty="0" smtClean="0"/>
          </a:p>
          <a:p>
            <a:endParaRPr lang="en-US" dirty="0"/>
          </a:p>
        </p:txBody>
      </p:sp>
    </p:spTree>
    <p:extLst>
      <p:ext uri="{BB962C8B-B14F-4D97-AF65-F5344CB8AC3E}">
        <p14:creationId xmlns:p14="http://schemas.microsoft.com/office/powerpoint/2010/main" val="77452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6080"/>
          </a:xfrm>
        </p:spPr>
        <p:txBody>
          <a:bodyPr>
            <a:normAutofit fontScale="90000"/>
          </a:bodyPr>
          <a:lstStyle/>
          <a:p>
            <a:r>
              <a:rPr lang="en-US" dirty="0" smtClean="0"/>
              <a:t>Future Trend in Payments</a:t>
            </a:r>
            <a:endParaRPr lang="en-US" dirty="0"/>
          </a:p>
        </p:txBody>
      </p:sp>
      <p:sp>
        <p:nvSpPr>
          <p:cNvPr id="3" name="Content Placeholder 2"/>
          <p:cNvSpPr>
            <a:spLocks noGrp="1"/>
          </p:cNvSpPr>
          <p:nvPr>
            <p:ph idx="1"/>
          </p:nvPr>
        </p:nvSpPr>
        <p:spPr>
          <a:xfrm>
            <a:off x="457200" y="1106742"/>
            <a:ext cx="8229600" cy="5019421"/>
          </a:xfrm>
        </p:spPr>
        <p:txBody>
          <a:bodyPr>
            <a:normAutofit fontScale="77500" lnSpcReduction="20000"/>
          </a:bodyPr>
          <a:lstStyle/>
          <a:p>
            <a:r>
              <a:rPr lang="en-US" dirty="0" smtClean="0"/>
              <a:t>The Network effect</a:t>
            </a:r>
            <a:r>
              <a:rPr lang="en-US" dirty="0"/>
              <a:t>: The power of the network is essential to win the future of payments</a:t>
            </a:r>
            <a:r>
              <a:rPr lang="en-US" dirty="0" smtClean="0"/>
              <a:t>.</a:t>
            </a:r>
          </a:p>
          <a:p>
            <a:r>
              <a:rPr lang="en-US" dirty="0" smtClean="0"/>
              <a:t>Fintech and </a:t>
            </a:r>
            <a:r>
              <a:rPr lang="en-US" dirty="0"/>
              <a:t>Bank Fusion: Payments innovation could lose its brilliance without </a:t>
            </a:r>
            <a:r>
              <a:rPr lang="en-US" dirty="0" err="1" smtClean="0"/>
              <a:t>Fintechs</a:t>
            </a:r>
            <a:r>
              <a:rPr lang="en-US" dirty="0" smtClean="0"/>
              <a:t> </a:t>
            </a:r>
            <a:r>
              <a:rPr lang="en-US" dirty="0"/>
              <a:t>and banks partnering</a:t>
            </a:r>
            <a:r>
              <a:rPr lang="en-US" dirty="0" smtClean="0"/>
              <a:t>.</a:t>
            </a:r>
          </a:p>
          <a:p>
            <a:r>
              <a:rPr lang="en-US" dirty="0"/>
              <a:t>An Arms Race in Code: The way consumers think about their credit card accounts is about to undergo the most radical shift in 100 years</a:t>
            </a:r>
            <a:r>
              <a:rPr lang="en-US" dirty="0" smtClean="0"/>
              <a:t>.</a:t>
            </a:r>
          </a:p>
          <a:p>
            <a:r>
              <a:rPr lang="en-US" dirty="0"/>
              <a:t>Payments Everywhere: Everyone can be a merchant—and every device can be an acceptance device</a:t>
            </a:r>
            <a:r>
              <a:rPr lang="en-US" dirty="0" smtClean="0"/>
              <a:t>.</a:t>
            </a:r>
          </a:p>
          <a:p>
            <a:r>
              <a:rPr lang="en-US" dirty="0"/>
              <a:t>Fraudsters innovate too: Criminals are making it their full-time job to out innovate the payments industry</a:t>
            </a:r>
            <a:r>
              <a:rPr lang="en-US" dirty="0" smtClean="0"/>
              <a:t>.</a:t>
            </a:r>
          </a:p>
          <a:p>
            <a:r>
              <a:rPr lang="en-US" dirty="0" smtClean="0"/>
              <a:t>Rip and </a:t>
            </a:r>
            <a:r>
              <a:rPr lang="en-US" dirty="0"/>
              <a:t>Replace required: Traditional payments players cannot survive without a complete overhaul of existing systems.</a:t>
            </a:r>
            <a:endParaRPr lang="en-US" dirty="0" smtClean="0"/>
          </a:p>
          <a:p>
            <a:endParaRPr lang="en-US" dirty="0" smtClean="0"/>
          </a:p>
          <a:p>
            <a:endParaRPr lang="en-US" dirty="0"/>
          </a:p>
        </p:txBody>
      </p:sp>
    </p:spTree>
    <p:extLst>
      <p:ext uri="{BB962C8B-B14F-4D97-AF65-F5344CB8AC3E}">
        <p14:creationId xmlns:p14="http://schemas.microsoft.com/office/powerpoint/2010/main" val="61356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526" y="274638"/>
            <a:ext cx="8748972" cy="562074"/>
          </a:xfrm>
        </p:spPr>
        <p:txBody>
          <a:bodyPr>
            <a:normAutofit fontScale="90000"/>
          </a:bodyPr>
          <a:lstStyle/>
          <a:p>
            <a:r>
              <a:rPr lang="en-US" dirty="0" smtClean="0"/>
              <a:t>Payment Revolution </a:t>
            </a:r>
            <a:r>
              <a:rPr lang="mr-IN" dirty="0" smtClean="0"/>
              <a:t>–</a:t>
            </a:r>
            <a:r>
              <a:rPr lang="en-US" dirty="0" smtClean="0"/>
              <a:t> New Technologies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 y="998730"/>
            <a:ext cx="9144000" cy="5508612"/>
          </a:xfrm>
          <a:prstGeom prst="rect">
            <a:avLst/>
          </a:prstGeom>
        </p:spPr>
      </p:pic>
      <p:sp>
        <p:nvSpPr>
          <p:cNvPr id="5" name="Rectangle 4"/>
          <p:cNvSpPr/>
          <p:nvPr/>
        </p:nvSpPr>
        <p:spPr>
          <a:xfrm>
            <a:off x="1760075" y="6513506"/>
            <a:ext cx="5634372" cy="246221"/>
          </a:xfrm>
          <a:prstGeom prst="rect">
            <a:avLst/>
          </a:prstGeom>
        </p:spPr>
        <p:txBody>
          <a:bodyPr wrap="square">
            <a:spAutoFit/>
          </a:bodyPr>
          <a:lstStyle/>
          <a:p>
            <a:r>
              <a:rPr lang="en-US" sz="1000" dirty="0"/>
              <a:t>https://</a:t>
            </a:r>
            <a:r>
              <a:rPr lang="en-US" sz="1000" dirty="0" err="1"/>
              <a:t>www.iia.org.uk</a:t>
            </a:r>
            <a:r>
              <a:rPr lang="en-US" sz="1000" dirty="0"/>
              <a:t>/media/1560303/</a:t>
            </a:r>
            <a:r>
              <a:rPr lang="en-US" sz="1000" dirty="0" err="1"/>
              <a:t>digitalisation</a:t>
            </a:r>
            <a:r>
              <a:rPr lang="en-US" sz="1000" dirty="0"/>
              <a:t>-of-payments-</a:t>
            </a:r>
            <a:r>
              <a:rPr lang="en-US" sz="1000" dirty="0" err="1"/>
              <a:t>presentation.pdf</a:t>
            </a:r>
            <a:endParaRPr lang="en-US" sz="1000" dirty="0"/>
          </a:p>
        </p:txBody>
      </p:sp>
    </p:spTree>
    <p:extLst>
      <p:ext uri="{BB962C8B-B14F-4D97-AF65-F5344CB8AC3E}">
        <p14:creationId xmlns:p14="http://schemas.microsoft.com/office/powerpoint/2010/main" val="139741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670"/>
            <a:ext cx="8229600" cy="486054"/>
          </a:xfrm>
        </p:spPr>
        <p:txBody>
          <a:bodyPr>
            <a:noAutofit/>
          </a:bodyPr>
          <a:lstStyle/>
          <a:p>
            <a:r>
              <a:rPr lang="en-US" sz="3200" dirty="0"/>
              <a:t>Payment Initiation Process Pre and Post PSD2 </a:t>
            </a:r>
            <a:br>
              <a:rPr lang="en-US" sz="3200" dirty="0"/>
            </a:b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2400"/>
            <a:ext cx="9144000" cy="4598888"/>
          </a:xfrm>
          <a:prstGeom prst="rect">
            <a:avLst/>
          </a:prstGeom>
        </p:spPr>
      </p:pic>
    </p:spTree>
    <p:extLst>
      <p:ext uri="{BB962C8B-B14F-4D97-AF65-F5344CB8AC3E}">
        <p14:creationId xmlns:p14="http://schemas.microsoft.com/office/powerpoint/2010/main" val="427945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Payments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9900"/>
            <a:ext cx="9144000" cy="3358866"/>
          </a:xfrm>
          <a:prstGeom prst="rect">
            <a:avLst/>
          </a:prstGeom>
        </p:spPr>
      </p:pic>
    </p:spTree>
    <p:extLst>
      <p:ext uri="{BB962C8B-B14F-4D97-AF65-F5344CB8AC3E}">
        <p14:creationId xmlns:p14="http://schemas.microsoft.com/office/powerpoint/2010/main" val="903141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0086"/>
          </a:xfrm>
        </p:spPr>
        <p:txBody>
          <a:bodyPr>
            <a:normAutofit fontScale="90000"/>
          </a:bodyPr>
          <a:lstStyle/>
          <a:p>
            <a:r>
              <a:rPr lang="en-US" dirty="0" smtClean="0"/>
              <a:t>How Does Apple Pay Work?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4754"/>
            <a:ext cx="9144000" cy="4860540"/>
          </a:xfrm>
          <a:prstGeom prst="rect">
            <a:avLst/>
          </a:prstGeom>
        </p:spPr>
      </p:pic>
    </p:spTree>
    <p:extLst>
      <p:ext uri="{BB962C8B-B14F-4D97-AF65-F5344CB8AC3E}">
        <p14:creationId xmlns:p14="http://schemas.microsoft.com/office/powerpoint/2010/main" val="1308016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Tokenization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00"/>
            <a:ext cx="9144000" cy="4427252"/>
          </a:xfrm>
          <a:prstGeom prst="rect">
            <a:avLst/>
          </a:prstGeom>
        </p:spPr>
      </p:pic>
    </p:spTree>
    <p:extLst>
      <p:ext uri="{BB962C8B-B14F-4D97-AF65-F5344CB8AC3E}">
        <p14:creationId xmlns:p14="http://schemas.microsoft.com/office/powerpoint/2010/main" val="676861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Tokenization: how it works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6772"/>
            <a:ext cx="9144000" cy="4050450"/>
          </a:xfrm>
          <a:prstGeom prst="rect">
            <a:avLst/>
          </a:prstGeom>
        </p:spPr>
      </p:pic>
      <p:sp>
        <p:nvSpPr>
          <p:cNvPr id="5" name="Rectangle 4"/>
          <p:cNvSpPr/>
          <p:nvPr/>
        </p:nvSpPr>
        <p:spPr>
          <a:xfrm>
            <a:off x="708135" y="5473005"/>
            <a:ext cx="7992888" cy="1384995"/>
          </a:xfrm>
          <a:prstGeom prst="rect">
            <a:avLst/>
          </a:prstGeom>
        </p:spPr>
        <p:txBody>
          <a:bodyPr wrap="square">
            <a:spAutoFit/>
          </a:bodyPr>
          <a:lstStyle/>
          <a:p>
            <a:r>
              <a:rPr lang="en-US" sz="1400" dirty="0">
                <a:solidFill>
                  <a:srgbClr val="222222"/>
                </a:solidFill>
                <a:latin typeface="Arial" charset="0"/>
              </a:rPr>
              <a:t>This is a simplified example of </a:t>
            </a:r>
            <a:r>
              <a:rPr lang="en-US" sz="1400" dirty="0" smtClean="0">
                <a:solidFill>
                  <a:srgbClr val="222222"/>
                </a:solidFill>
                <a:latin typeface="Arial" charset="0"/>
              </a:rPr>
              <a:t>how mobile payment tokenization </a:t>
            </a:r>
            <a:r>
              <a:rPr lang="en-US" sz="1400" dirty="0">
                <a:solidFill>
                  <a:srgbClr val="222222"/>
                </a:solidFill>
                <a:latin typeface="Arial" charset="0"/>
              </a:rPr>
              <a:t>commonly works via a mobile phone application with </a:t>
            </a:r>
            <a:r>
              <a:rPr lang="en-US" sz="1400" dirty="0" smtClean="0">
                <a:solidFill>
                  <a:srgbClr val="222222"/>
                </a:solidFill>
                <a:latin typeface="Arial" charset="0"/>
              </a:rPr>
              <a:t>a credit card.</a:t>
            </a:r>
            <a:r>
              <a:rPr lang="en-US" sz="1400" baseline="30000" dirty="0" smtClean="0">
                <a:solidFill>
                  <a:srgbClr val="0B0080"/>
                </a:solidFill>
                <a:latin typeface="Arial" charset="0"/>
              </a:rPr>
              <a:t> </a:t>
            </a:r>
            <a:r>
              <a:rPr lang="en-US" sz="1400" dirty="0" smtClean="0">
                <a:solidFill>
                  <a:srgbClr val="222222"/>
                </a:solidFill>
                <a:latin typeface="Arial" charset="0"/>
              </a:rPr>
              <a:t>Methods </a:t>
            </a:r>
            <a:r>
              <a:rPr lang="en-US" sz="1400" dirty="0">
                <a:solidFill>
                  <a:srgbClr val="222222"/>
                </a:solidFill>
                <a:latin typeface="Arial" charset="0"/>
              </a:rPr>
              <a:t>other than fingerprint scanning or PIN-numbers can be used at </a:t>
            </a:r>
            <a:r>
              <a:rPr lang="en-US" sz="1400" dirty="0" smtClean="0">
                <a:solidFill>
                  <a:srgbClr val="222222"/>
                </a:solidFill>
                <a:latin typeface="Arial" charset="0"/>
              </a:rPr>
              <a:t>a </a:t>
            </a:r>
            <a:r>
              <a:rPr lang="en-US" sz="1400" dirty="0">
                <a:solidFill>
                  <a:srgbClr val="222222"/>
                </a:solidFill>
                <a:latin typeface="Arial" charset="0"/>
              </a:rPr>
              <a:t>payment terminal. Tokenization, when applied to data security, is </a:t>
            </a:r>
            <a:r>
              <a:rPr lang="en-US" sz="1400" b="1" i="1" dirty="0">
                <a:solidFill>
                  <a:srgbClr val="222222"/>
                </a:solidFill>
                <a:latin typeface="Arial" charset="0"/>
              </a:rPr>
              <a:t>the process of substituting a sensitive data element with a non-sensitive equivalent</a:t>
            </a:r>
            <a:r>
              <a:rPr lang="en-US" sz="1400" dirty="0">
                <a:solidFill>
                  <a:srgbClr val="222222"/>
                </a:solidFill>
                <a:latin typeface="Arial" charset="0"/>
              </a:rPr>
              <a:t>, referred to as a token, that has no extrinsic or exploitable meaning or value. The token is a reference (i.e. identifier) that maps back to the sensitive data through a tokenization system.</a:t>
            </a:r>
            <a:endParaRPr lang="en-US" sz="1400" dirty="0"/>
          </a:p>
        </p:txBody>
      </p:sp>
    </p:spTree>
    <p:extLst>
      <p:ext uri="{BB962C8B-B14F-4D97-AF65-F5344CB8AC3E}">
        <p14:creationId xmlns:p14="http://schemas.microsoft.com/office/powerpoint/2010/main" val="801911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88"/>
            <a:ext cx="9144000" cy="5400600"/>
          </a:xfrm>
          <a:prstGeom prst="rect">
            <a:avLst/>
          </a:prstGeom>
        </p:spPr>
      </p:pic>
    </p:spTree>
    <p:extLst>
      <p:ext uri="{BB962C8B-B14F-4D97-AF65-F5344CB8AC3E}">
        <p14:creationId xmlns:p14="http://schemas.microsoft.com/office/powerpoint/2010/main" val="3651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622" y="0"/>
            <a:ext cx="6696744" cy="6858000"/>
          </a:xfrm>
          <a:prstGeom prst="rect">
            <a:avLst/>
          </a:prstGeom>
        </p:spPr>
      </p:pic>
    </p:spTree>
    <p:extLst>
      <p:ext uri="{BB962C8B-B14F-4D97-AF65-F5344CB8AC3E}">
        <p14:creationId xmlns:p14="http://schemas.microsoft.com/office/powerpoint/2010/main" val="171715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6080"/>
          </a:xfrm>
        </p:spPr>
        <p:txBody>
          <a:bodyPr>
            <a:normAutofit fontScale="90000"/>
          </a:bodyPr>
          <a:lstStyle/>
          <a:p>
            <a:r>
              <a:rPr lang="en-US" dirty="0" err="1" smtClean="0"/>
              <a:t>FinTech</a:t>
            </a:r>
            <a:r>
              <a:rPr lang="en-US" dirty="0" smtClean="0"/>
              <a:t> and Payment Trends</a:t>
            </a:r>
            <a:endParaRPr lang="en-US" dirty="0"/>
          </a:p>
        </p:txBody>
      </p:sp>
      <p:sp>
        <p:nvSpPr>
          <p:cNvPr id="3" name="Content Placeholder 2"/>
          <p:cNvSpPr>
            <a:spLocks noGrp="1"/>
          </p:cNvSpPr>
          <p:nvPr>
            <p:ph idx="1"/>
          </p:nvPr>
        </p:nvSpPr>
        <p:spPr>
          <a:xfrm>
            <a:off x="457200" y="998730"/>
            <a:ext cx="8229600" cy="4525963"/>
          </a:xfrm>
        </p:spPr>
        <p:txBody>
          <a:bodyPr>
            <a:noAutofit/>
          </a:bodyPr>
          <a:lstStyle/>
          <a:p>
            <a:r>
              <a:rPr lang="en-US" dirty="0" err="1"/>
              <a:t>Fintegration</a:t>
            </a:r>
            <a:r>
              <a:rPr lang="en-US" dirty="0"/>
              <a:t>: cooperation with banks and </a:t>
            </a:r>
            <a:r>
              <a:rPr lang="en-US" dirty="0" err="1"/>
              <a:t>fintechs</a:t>
            </a:r>
            <a:endParaRPr lang="en-US" dirty="0"/>
          </a:p>
          <a:p>
            <a:r>
              <a:rPr lang="en-US" dirty="0"/>
              <a:t>Instant payments: </a:t>
            </a:r>
            <a:r>
              <a:rPr lang="en-US" b="1" i="1" dirty="0"/>
              <a:t>Payment at the speed of Internet</a:t>
            </a:r>
          </a:p>
          <a:p>
            <a:r>
              <a:rPr lang="en-US" dirty="0"/>
              <a:t>PSD2: Reinforcing security and clarifying the role of payment </a:t>
            </a:r>
            <a:r>
              <a:rPr lang="en-US" dirty="0" smtClean="0"/>
              <a:t>players</a:t>
            </a:r>
          </a:p>
          <a:p>
            <a:r>
              <a:rPr lang="en-US" dirty="0"/>
              <a:t>Invisible payment or </a:t>
            </a:r>
            <a:r>
              <a:rPr lang="en-US" b="1" i="1" dirty="0"/>
              <a:t>frictionless</a:t>
            </a:r>
            <a:r>
              <a:rPr lang="en-US" dirty="0"/>
              <a:t> client experience</a:t>
            </a:r>
          </a:p>
          <a:p>
            <a:r>
              <a:rPr lang="en-US" dirty="0"/>
              <a:t>Subscription economy: an opportunity for the payment </a:t>
            </a:r>
            <a:r>
              <a:rPr lang="en-US" dirty="0" smtClean="0"/>
              <a:t>players</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6323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6080"/>
          </a:xfrm>
        </p:spPr>
        <p:txBody>
          <a:bodyPr>
            <a:normAutofit fontScale="90000"/>
          </a:bodyPr>
          <a:lstStyle/>
          <a:p>
            <a:r>
              <a:rPr lang="en-US" dirty="0" err="1"/>
              <a:t>Fintegration</a:t>
            </a:r>
            <a:endParaRPr lang="en-US" dirty="0"/>
          </a:p>
        </p:txBody>
      </p:sp>
      <p:sp>
        <p:nvSpPr>
          <p:cNvPr id="3" name="Content Placeholder 2"/>
          <p:cNvSpPr>
            <a:spLocks noGrp="1"/>
          </p:cNvSpPr>
          <p:nvPr>
            <p:ph idx="1"/>
          </p:nvPr>
        </p:nvSpPr>
        <p:spPr>
          <a:xfrm>
            <a:off x="457200" y="1214754"/>
            <a:ext cx="8229600" cy="4911409"/>
          </a:xfrm>
        </p:spPr>
        <p:txBody>
          <a:bodyPr>
            <a:normAutofit fontScale="85000" lnSpcReduction="10000"/>
          </a:bodyPr>
          <a:lstStyle/>
          <a:p>
            <a:r>
              <a:rPr lang="en-US" dirty="0"/>
              <a:t>Commonly referred to as </a:t>
            </a:r>
            <a:r>
              <a:rPr lang="en-US" dirty="0" err="1"/>
              <a:t>fintegration</a:t>
            </a:r>
            <a:r>
              <a:rPr lang="en-US" dirty="0"/>
              <a:t>, the integration of </a:t>
            </a:r>
            <a:r>
              <a:rPr lang="en-US" dirty="0" err="1"/>
              <a:t>fintech</a:t>
            </a:r>
            <a:r>
              <a:rPr lang="en-US" dirty="0"/>
              <a:t> players into the existing banking and financial system is driven by strong </a:t>
            </a:r>
            <a:r>
              <a:rPr lang="en-US" dirty="0" smtClean="0"/>
              <a:t>government </a:t>
            </a:r>
            <a:r>
              <a:rPr lang="en-US" dirty="0"/>
              <a:t>decisions relating to payment regulation, making exchanges between the two parties necessary.</a:t>
            </a:r>
          </a:p>
          <a:p>
            <a:r>
              <a:rPr lang="en-US" dirty="0"/>
              <a:t>The most concrete example of this collaboration can be </a:t>
            </a:r>
            <a:r>
              <a:rPr lang="en-US" dirty="0" err="1"/>
              <a:t>summarised</a:t>
            </a:r>
            <a:r>
              <a:rPr lang="en-US" dirty="0"/>
              <a:t> by three letters: </a:t>
            </a:r>
            <a:r>
              <a:rPr lang="en-US" b="1" i="1" dirty="0"/>
              <a:t>API – or Application Programming Interface</a:t>
            </a:r>
            <a:r>
              <a:rPr lang="en-US" dirty="0"/>
              <a:t>, a technological protocol enabling communication between different information systems, in our case those of banks and </a:t>
            </a:r>
            <a:r>
              <a:rPr lang="en-US" dirty="0" err="1"/>
              <a:t>fintech</a:t>
            </a:r>
            <a:r>
              <a:rPr lang="en-US" dirty="0"/>
              <a:t>, allowing the first to offer their customers the services offered by the latter.</a:t>
            </a:r>
          </a:p>
          <a:p>
            <a:endParaRPr lang="en-US" dirty="0"/>
          </a:p>
        </p:txBody>
      </p:sp>
    </p:spTree>
    <p:extLst>
      <p:ext uri="{BB962C8B-B14F-4D97-AF65-F5344CB8AC3E}">
        <p14:creationId xmlns:p14="http://schemas.microsoft.com/office/powerpoint/2010/main" val="2100765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0086"/>
          </a:xfrm>
        </p:spPr>
        <p:txBody>
          <a:bodyPr>
            <a:normAutofit fontScale="90000"/>
          </a:bodyPr>
          <a:lstStyle/>
          <a:p>
            <a:r>
              <a:rPr lang="en-US" dirty="0"/>
              <a:t>Instant payments</a:t>
            </a:r>
          </a:p>
        </p:txBody>
      </p:sp>
      <p:sp>
        <p:nvSpPr>
          <p:cNvPr id="3" name="Content Placeholder 2"/>
          <p:cNvSpPr>
            <a:spLocks noGrp="1"/>
          </p:cNvSpPr>
          <p:nvPr>
            <p:ph idx="1"/>
          </p:nvPr>
        </p:nvSpPr>
        <p:spPr>
          <a:xfrm>
            <a:off x="457200" y="1376772"/>
            <a:ext cx="8229600" cy="4749391"/>
          </a:xfrm>
        </p:spPr>
        <p:txBody>
          <a:bodyPr/>
          <a:lstStyle/>
          <a:p>
            <a:r>
              <a:rPr lang="en-US" dirty="0"/>
              <a:t>Sometimes referred to as ‘immediate’ or ‘real-time’ payments, instant payments are cleared immediately or close to immediately, irrelevant of the payment instrument used and the clearing and settlement arrangements.</a:t>
            </a:r>
          </a:p>
        </p:txBody>
      </p:sp>
    </p:spTree>
    <p:extLst>
      <p:ext uri="{BB962C8B-B14F-4D97-AF65-F5344CB8AC3E}">
        <p14:creationId xmlns:p14="http://schemas.microsoft.com/office/powerpoint/2010/main" val="83659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a:t>PSD2</a:t>
            </a:r>
          </a:p>
        </p:txBody>
      </p:sp>
      <p:sp>
        <p:nvSpPr>
          <p:cNvPr id="3" name="Content Placeholder 2"/>
          <p:cNvSpPr>
            <a:spLocks noGrp="1"/>
          </p:cNvSpPr>
          <p:nvPr>
            <p:ph idx="1"/>
          </p:nvPr>
        </p:nvSpPr>
        <p:spPr/>
        <p:txBody>
          <a:bodyPr>
            <a:normAutofit fontScale="62500" lnSpcReduction="20000"/>
          </a:bodyPr>
          <a:lstStyle/>
          <a:p>
            <a:r>
              <a:rPr lang="en-US" dirty="0"/>
              <a:t>With Europe’s second Payment Services Directive (PSD2) coming into force January 13, 2018, </a:t>
            </a:r>
            <a:r>
              <a:rPr lang="en-US" dirty="0" err="1"/>
              <a:t>FinTechs</a:t>
            </a:r>
            <a:r>
              <a:rPr lang="en-US" dirty="0"/>
              <a:t> and other Third-Party Players (TPPs) are expected </a:t>
            </a:r>
            <a:r>
              <a:rPr lang="en-US" dirty="0" smtClean="0"/>
              <a:t>to </a:t>
            </a:r>
            <a:r>
              <a:rPr lang="en-US" dirty="0"/>
              <a:t>leverage open Application Programming Interfaces (APIs) to examine available </a:t>
            </a:r>
            <a:r>
              <a:rPr lang="en-US" dirty="0" smtClean="0"/>
              <a:t>opportunities</a:t>
            </a:r>
          </a:p>
          <a:p>
            <a:r>
              <a:rPr lang="en-US" dirty="0" smtClean="0"/>
              <a:t>Key </a:t>
            </a:r>
            <a:r>
              <a:rPr lang="en-US" dirty="0"/>
              <a:t>PSD2 provisions include:</a:t>
            </a:r>
            <a:br>
              <a:rPr lang="en-US" dirty="0"/>
            </a:br>
            <a:r>
              <a:rPr lang="en-US" dirty="0"/>
              <a:t>– </a:t>
            </a:r>
            <a:r>
              <a:rPr lang="en-US" b="1" dirty="0" smtClean="0"/>
              <a:t>Access to </a:t>
            </a:r>
            <a:r>
              <a:rPr lang="en-US" b="1" dirty="0" err="1" smtClean="0"/>
              <a:t>Accounts:</a:t>
            </a:r>
            <a:r>
              <a:rPr lang="en-US" dirty="0" err="1" smtClean="0"/>
              <a:t>The</a:t>
            </a:r>
            <a:r>
              <a:rPr lang="en-US" dirty="0" smtClean="0"/>
              <a:t> regulation introduces Account Information Service </a:t>
            </a:r>
            <a:r>
              <a:rPr lang="en-US" dirty="0"/>
              <a:t>Providers (AISPs) as value-chain stakeholders that leverage APIs to collect information from customer accounts and then develop new customized </a:t>
            </a:r>
            <a:r>
              <a:rPr lang="en-US" dirty="0" smtClean="0"/>
              <a:t>offerings</a:t>
            </a:r>
          </a:p>
          <a:p>
            <a:r>
              <a:rPr lang="en-US" dirty="0" smtClean="0"/>
              <a:t>– </a:t>
            </a:r>
            <a:r>
              <a:rPr lang="en-US" b="1" dirty="0" smtClean="0"/>
              <a:t>Retailer-Consumer Interaction: </a:t>
            </a:r>
            <a:r>
              <a:rPr lang="en-US" dirty="0" smtClean="0"/>
              <a:t>EU retailers will now be able to ask </a:t>
            </a:r>
            <a:r>
              <a:rPr lang="en-US" dirty="0"/>
              <a:t>customers for permission to use their bank information to initiate payments and will, therefore, assume the role of Payment Initiation Service Providers (PISPs) much in the way as online service providers Amazon and Apple </a:t>
            </a:r>
          </a:p>
          <a:p>
            <a:r>
              <a:rPr lang="en-US" dirty="0"/>
              <a:t>By thinking beyond mere PSD2 compliance, banks can tap into monetization avenues and reach customers faster using the open API platform </a:t>
            </a:r>
          </a:p>
          <a:p>
            <a:endParaRPr lang="en-US" dirty="0"/>
          </a:p>
        </p:txBody>
      </p:sp>
    </p:spTree>
    <p:extLst>
      <p:ext uri="{BB962C8B-B14F-4D97-AF65-F5344CB8AC3E}">
        <p14:creationId xmlns:p14="http://schemas.microsoft.com/office/powerpoint/2010/main" val="112119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6742"/>
            <a:ext cx="8229600" cy="616080"/>
          </a:xfrm>
        </p:spPr>
        <p:txBody>
          <a:bodyPr>
            <a:normAutofit fontScale="90000"/>
          </a:bodyPr>
          <a:lstStyle/>
          <a:p>
            <a:r>
              <a:rPr lang="en-US" dirty="0"/>
              <a:t>Invisible payment or frictionless </a:t>
            </a:r>
            <a:r>
              <a:rPr lang="en-US" dirty="0" smtClean="0"/>
              <a:t/>
            </a:r>
            <a:br>
              <a:rPr lang="en-US" dirty="0" smtClean="0"/>
            </a:br>
            <a:r>
              <a:rPr lang="en-US" dirty="0" smtClean="0"/>
              <a:t>client </a:t>
            </a:r>
            <a:r>
              <a:rPr lang="en-US" dirty="0"/>
              <a:t>experience</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Why does ordering an Uber seem so effortless and painless? Not simply for the ride quality. Rather, it’s because at no point during the journey does the customer actually have to pay. No money changes hands, no card is swiped, no change is given.</a:t>
            </a:r>
          </a:p>
          <a:p>
            <a:r>
              <a:rPr lang="en-US" dirty="0"/>
              <a:t>Amazon recently created a buzz by announcing Amazon Go, a store where shoppers do not pay. Or to be more precise, the customer does not consciously pay. There are no registers, customers simply pick up what they want and  “Just Walk Out”. </a:t>
            </a:r>
            <a:r>
              <a:rPr lang="en-US" b="1" i="1" dirty="0"/>
              <a:t>Just like Uber: no wait, no credit card code error or counting change</a:t>
            </a:r>
            <a:r>
              <a:rPr lang="en-US" dirty="0"/>
              <a:t>; all to promote the customer experience lived in the store. And if this practice was extended to all forms of commerce?</a:t>
            </a:r>
          </a:p>
          <a:p>
            <a:endParaRPr lang="en-US" dirty="0"/>
          </a:p>
        </p:txBody>
      </p:sp>
    </p:spTree>
    <p:extLst>
      <p:ext uri="{BB962C8B-B14F-4D97-AF65-F5344CB8AC3E}">
        <p14:creationId xmlns:p14="http://schemas.microsoft.com/office/powerpoint/2010/main" val="122896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221"/>
            <a:ext cx="8229600" cy="724092"/>
          </a:xfrm>
        </p:spPr>
        <p:txBody>
          <a:bodyPr>
            <a:normAutofit fontScale="90000"/>
          </a:bodyPr>
          <a:lstStyle/>
          <a:p>
            <a:r>
              <a:rPr lang="en-US"/>
              <a:t>Subscription economy: an opportunity for the payment players</a:t>
            </a:r>
            <a:br>
              <a:rPr lang="en-US"/>
            </a:br>
            <a:endParaRPr lang="en-US"/>
          </a:p>
        </p:txBody>
      </p:sp>
      <p:sp>
        <p:nvSpPr>
          <p:cNvPr id="3" name="Content Placeholder 2"/>
          <p:cNvSpPr>
            <a:spLocks noGrp="1"/>
          </p:cNvSpPr>
          <p:nvPr>
            <p:ph idx="1"/>
          </p:nvPr>
        </p:nvSpPr>
        <p:spPr>
          <a:xfrm>
            <a:off x="442073" y="1754814"/>
            <a:ext cx="8229600" cy="4525963"/>
          </a:xfrm>
        </p:spPr>
        <p:txBody>
          <a:bodyPr>
            <a:normAutofit fontScale="77500" lnSpcReduction="20000"/>
          </a:bodyPr>
          <a:lstStyle/>
          <a:p>
            <a:r>
              <a:rPr lang="en-US" dirty="0"/>
              <a:t>Today, </a:t>
            </a:r>
            <a:r>
              <a:rPr lang="en-US" dirty="0">
                <a:hlinkClick r:id="rId2"/>
              </a:rPr>
              <a:t>68 million people in the world pay for a subscription to a music platform</a:t>
            </a:r>
            <a:r>
              <a:rPr lang="en-US" dirty="0"/>
              <a:t>, which is much more preferred to making punctual purchases for each album. The entire ecosystem of subscription and </a:t>
            </a:r>
            <a:r>
              <a:rPr lang="en-US" b="1" i="1" dirty="0"/>
              <a:t>pay as you go models </a:t>
            </a:r>
            <a:r>
              <a:rPr lang="en-US" dirty="0"/>
              <a:t>is based on the principle of an improved customer experience and preferred to possession.</a:t>
            </a:r>
          </a:p>
          <a:p>
            <a:r>
              <a:rPr lang="en-US" dirty="0"/>
              <a:t>In this context, the choice of method of payment is key since it must compliment and support this business model based on a long term, frictionless and recurring basis.</a:t>
            </a:r>
          </a:p>
          <a:p>
            <a:r>
              <a:rPr lang="en-US" dirty="0"/>
              <a:t>Bearing in mind that, according to McKinsey, payment represents 43% of </a:t>
            </a:r>
            <a:r>
              <a:rPr lang="en-US" dirty="0" err="1"/>
              <a:t>fintech</a:t>
            </a:r>
            <a:r>
              <a:rPr lang="en-US" dirty="0"/>
              <a:t> startups, the development of the </a:t>
            </a:r>
            <a:r>
              <a:rPr lang="en-US" b="1" i="1" dirty="0"/>
              <a:t>subscription economy </a:t>
            </a:r>
            <a:r>
              <a:rPr lang="en-US" dirty="0"/>
              <a:t>should play an important role for the whole sector</a:t>
            </a:r>
            <a:r>
              <a:rPr lang="en-US" dirty="0" smtClean="0"/>
              <a:t>.</a:t>
            </a:r>
            <a:endParaRPr lang="en-US" dirty="0"/>
          </a:p>
        </p:txBody>
      </p:sp>
    </p:spTree>
    <p:extLst>
      <p:ext uri="{BB962C8B-B14F-4D97-AF65-F5344CB8AC3E}">
        <p14:creationId xmlns:p14="http://schemas.microsoft.com/office/powerpoint/2010/main" val="506065472"/>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32724</TotalTime>
  <Words>715</Words>
  <Application>Microsoft Macintosh PowerPoint</Application>
  <PresentationFormat>On-screen Show (4:3)</PresentationFormat>
  <Paragraphs>51</Paragraphs>
  <Slides>18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5" baseType="lpstr">
      <vt:lpstr>Calibri</vt:lpstr>
      <vt:lpstr>Calibri Regular</vt:lpstr>
      <vt:lpstr>Mangal</vt:lpstr>
      <vt:lpstr>新細明體</vt:lpstr>
      <vt:lpstr>Arial</vt:lpstr>
      <vt:lpstr>自訂設計</vt:lpstr>
      <vt:lpstr>FINTECH-Payments</vt:lpstr>
      <vt:lpstr>PowerPoint Presentation</vt:lpstr>
      <vt:lpstr>PowerPoint Presentation</vt:lpstr>
      <vt:lpstr>FinTech and Payment Trends</vt:lpstr>
      <vt:lpstr>Fintegration</vt:lpstr>
      <vt:lpstr>Instant payments</vt:lpstr>
      <vt:lpstr>PSD2</vt:lpstr>
      <vt:lpstr>Invisible payment or frictionless  client experience  </vt:lpstr>
      <vt:lpstr>Subscription economy: an opportunity for the payment players </vt:lpstr>
      <vt:lpstr>Future Payment Trends</vt:lpstr>
      <vt:lpstr>Future Trend in Payments</vt:lpstr>
      <vt:lpstr>Future Trend in Payments</vt:lpstr>
      <vt:lpstr>Payment Revolution – New Technologies</vt:lpstr>
      <vt:lpstr>Payment Initiation Process Pre and Post PSD2  </vt:lpstr>
      <vt:lpstr>Payments</vt:lpstr>
      <vt:lpstr>How Does Apple Pay Work?</vt:lpstr>
      <vt:lpstr>Tokenization</vt:lpstr>
      <vt:lpstr>Tokenization: how it works</vt:lpstr>
      <vt:lpstr>自訂放映1</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Microsoft Office User</cp:lastModifiedBy>
  <cp:revision>1042</cp:revision>
  <dcterms:created xsi:type="dcterms:W3CDTF">2009-10-28T05:58:26Z</dcterms:created>
  <dcterms:modified xsi:type="dcterms:W3CDTF">2018-10-17T07:02:15Z</dcterms:modified>
</cp:coreProperties>
</file>