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8.jpg" ContentType="image/jpg"/>
  <Override PartName="/ppt/media/image14.jpg" ContentType="image/jpg"/>
  <Override PartName="/ppt/media/image15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9.jpg" ContentType="image/jpg"/>
  <Override PartName="/ppt/media/image40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1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7.jpg" ContentType="image/jpg"/>
  <Override PartName="/ppt/media/image87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ppt/media/image101.jpg" ContentType="image/jpg"/>
  <Override PartName="/ppt/media/image102.jpg" ContentType="image/jpg"/>
  <Override PartName="/ppt/media/image103.jpg" ContentType="image/jpg"/>
  <Override PartName="/ppt/media/image104.jpg" ContentType="image/jp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90"/>
  </p:notesMasterIdLst>
  <p:sldIdLst>
    <p:sldId id="520" r:id="rId2"/>
    <p:sldId id="823" r:id="rId3"/>
    <p:sldId id="832" r:id="rId4"/>
    <p:sldId id="841" r:id="rId5"/>
    <p:sldId id="824" r:id="rId6"/>
    <p:sldId id="825" r:id="rId7"/>
    <p:sldId id="826" r:id="rId8"/>
    <p:sldId id="827" r:id="rId9"/>
    <p:sldId id="829" r:id="rId10"/>
    <p:sldId id="830" r:id="rId11"/>
    <p:sldId id="828" r:id="rId12"/>
    <p:sldId id="851" r:id="rId13"/>
    <p:sldId id="852" r:id="rId14"/>
    <p:sldId id="853" r:id="rId15"/>
    <p:sldId id="854" r:id="rId16"/>
    <p:sldId id="855" r:id="rId17"/>
    <p:sldId id="856" r:id="rId18"/>
    <p:sldId id="857" r:id="rId19"/>
    <p:sldId id="858" r:id="rId20"/>
    <p:sldId id="835" r:id="rId21"/>
    <p:sldId id="849" r:id="rId22"/>
    <p:sldId id="760" r:id="rId23"/>
    <p:sldId id="761" r:id="rId24"/>
    <p:sldId id="762" r:id="rId25"/>
    <p:sldId id="763" r:id="rId26"/>
    <p:sldId id="764" r:id="rId27"/>
    <p:sldId id="765" r:id="rId28"/>
    <p:sldId id="770" r:id="rId29"/>
    <p:sldId id="749" r:id="rId30"/>
    <p:sldId id="750" r:id="rId31"/>
    <p:sldId id="751" r:id="rId32"/>
    <p:sldId id="752" r:id="rId33"/>
    <p:sldId id="753" r:id="rId34"/>
    <p:sldId id="754" r:id="rId35"/>
    <p:sldId id="755" r:id="rId36"/>
    <p:sldId id="756" r:id="rId37"/>
    <p:sldId id="757" r:id="rId38"/>
    <p:sldId id="758" r:id="rId39"/>
    <p:sldId id="774" r:id="rId40"/>
    <p:sldId id="775" r:id="rId41"/>
    <p:sldId id="776" r:id="rId42"/>
    <p:sldId id="777" r:id="rId43"/>
    <p:sldId id="778" r:id="rId44"/>
    <p:sldId id="779" r:id="rId45"/>
    <p:sldId id="780" r:id="rId46"/>
    <p:sldId id="781" r:id="rId47"/>
    <p:sldId id="782" r:id="rId48"/>
    <p:sldId id="783" r:id="rId49"/>
    <p:sldId id="784" r:id="rId50"/>
    <p:sldId id="785" r:id="rId51"/>
    <p:sldId id="786" r:id="rId52"/>
    <p:sldId id="787" r:id="rId53"/>
    <p:sldId id="788" r:id="rId54"/>
    <p:sldId id="789" r:id="rId55"/>
    <p:sldId id="790" r:id="rId56"/>
    <p:sldId id="791" r:id="rId57"/>
    <p:sldId id="792" r:id="rId58"/>
    <p:sldId id="793" r:id="rId59"/>
    <p:sldId id="794" r:id="rId60"/>
    <p:sldId id="795" r:id="rId61"/>
    <p:sldId id="796" r:id="rId62"/>
    <p:sldId id="797" r:id="rId63"/>
    <p:sldId id="798" r:id="rId64"/>
    <p:sldId id="799" r:id="rId65"/>
    <p:sldId id="800" r:id="rId66"/>
    <p:sldId id="801" r:id="rId67"/>
    <p:sldId id="802" r:id="rId68"/>
    <p:sldId id="803" r:id="rId69"/>
    <p:sldId id="804" r:id="rId70"/>
    <p:sldId id="805" r:id="rId71"/>
    <p:sldId id="806" r:id="rId72"/>
    <p:sldId id="807" r:id="rId73"/>
    <p:sldId id="808" r:id="rId74"/>
    <p:sldId id="809" r:id="rId75"/>
    <p:sldId id="810" r:id="rId76"/>
    <p:sldId id="811" r:id="rId77"/>
    <p:sldId id="812" r:id="rId78"/>
    <p:sldId id="813" r:id="rId79"/>
    <p:sldId id="814" r:id="rId80"/>
    <p:sldId id="815" r:id="rId81"/>
    <p:sldId id="816" r:id="rId82"/>
    <p:sldId id="817" r:id="rId83"/>
    <p:sldId id="818" r:id="rId84"/>
    <p:sldId id="819" r:id="rId85"/>
    <p:sldId id="820" r:id="rId86"/>
    <p:sldId id="821" r:id="rId87"/>
    <p:sldId id="822" r:id="rId88"/>
    <p:sldId id="831" r:id="rId89"/>
  </p:sldIdLst>
  <p:sldSz cx="9144000" cy="6858000" type="screen4x3"/>
  <p:notesSz cx="6858000" cy="9144000"/>
  <p:custShowLst>
    <p:custShow name="自訂放映1" id="0">
      <p:sldLst/>
    </p:custShow>
  </p:custShow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CD7"/>
    <a:srgbClr val="FF9900"/>
    <a:srgbClr val="F81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399"/>
    <p:restoredTop sz="99511" autoAdjust="0"/>
  </p:normalViewPr>
  <p:slideViewPr>
    <p:cSldViewPr>
      <p:cViewPr>
        <p:scale>
          <a:sx n="150" d="100"/>
          <a:sy n="150" d="100"/>
        </p:scale>
        <p:origin x="40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54006" cy="54006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Calibri Regular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Calibri Regular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dirty="0" smtClean="0"/>
              <a:t>按一下以編輯母片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Calibri Regular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Calibri Regular" charset="0"/>
              </a:defRPr>
            </a:lvl1pPr>
          </a:lstStyle>
          <a:p>
            <a:pPr>
              <a:defRPr/>
            </a:pPr>
            <a:fld id="{8F9B2C2C-32E8-476A-85CB-F9D50B0EFFA5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4771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b="0" i="0" kern="1200">
        <a:solidFill>
          <a:schemeClr val="tx1"/>
        </a:solidFill>
        <a:latin typeface="Calibri Regular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b="0" i="0" kern="1200">
        <a:solidFill>
          <a:schemeClr val="tx1"/>
        </a:solidFill>
        <a:latin typeface="Calibri Regular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b="0" i="0" kern="1200">
        <a:solidFill>
          <a:schemeClr val="tx1"/>
        </a:solidFill>
        <a:latin typeface="Calibri Regular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b="0" i="0" kern="1200">
        <a:solidFill>
          <a:schemeClr val="tx1"/>
        </a:solidFill>
        <a:latin typeface="Calibri Regular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b="0" i="0" kern="1200">
        <a:solidFill>
          <a:schemeClr val="tx1"/>
        </a:solidFill>
        <a:latin typeface="Calibri Regular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9B2C2C-32E8-476A-85CB-F9D50B0EFFA5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D96261-1A8C-41A7-B3F0-F248B7D8025B}" type="slidenum">
              <a:rPr lang="en-GB" altLang="zh-HK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GB" altLang="zh-H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8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863BDA-3B8D-45FF-9AA6-4F5E5D8502C6}" type="slidenum">
              <a:rPr lang="en-GB" smtClean="0"/>
              <a:pPr>
                <a:defRPr/>
              </a:pPr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8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x-none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F36EC18-8ABD-344E-9482-DC54A9729307}" type="slidenum">
              <a:rPr lang="en-CA" altLang="x-none">
                <a:latin typeface="Calibri" charset="0"/>
              </a:rPr>
              <a:pPr eaLnBrk="1" hangingPunct="1"/>
              <a:t>6</a:t>
            </a:fld>
            <a:endParaRPr lang="en-CA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83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D96261-1A8C-41A7-B3F0-F248B7D8025B}" type="slidenum">
              <a:rPr lang="en-GB" altLang="zh-HK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GB" altLang="zh-H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44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D96261-1A8C-41A7-B3F0-F248B7D8025B}" type="slidenum">
              <a:rPr lang="en-GB" altLang="zh-HK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GB" altLang="zh-H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35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D96261-1A8C-41A7-B3F0-F248B7D8025B}" type="slidenum">
              <a:rPr lang="en-GB" altLang="zh-HK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 altLang="zh-H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64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D96261-1A8C-41A7-B3F0-F248B7D8025B}" type="slidenum">
              <a:rPr lang="en-GB" altLang="zh-HK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GB" altLang="zh-H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79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D96261-1A8C-41A7-B3F0-F248B7D8025B}" type="slidenum">
              <a:rPr lang="en-GB" altLang="zh-HK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GB" altLang="zh-H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38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D96261-1A8C-41A7-B3F0-F248B7D8025B}" type="slidenum">
              <a:rPr lang="en-GB" altLang="zh-HK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GB" altLang="zh-H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84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D96261-1A8C-41A7-B3F0-F248B7D8025B}" type="slidenum">
              <a:rPr lang="en-GB" altLang="zh-HK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GB" altLang="zh-H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0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18630" y="3978135"/>
            <a:ext cx="8506778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319" y="0"/>
                </a:lnTo>
              </a:path>
            </a:pathLst>
          </a:custGeom>
          <a:ln w="6350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Calibri Regular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0000"/>
                </a:solidFill>
                <a:latin typeface="Calibri Regular" charset="0"/>
                <a:cs typeface="Calibri Regular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9983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88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rgbClr val="5FCAEE"/>
                </a:solidFill>
                <a:latin typeface="Trebuchet MS"/>
                <a:cs typeface="Trebuchet MS"/>
              </a:defRPr>
            </a:lvl1pPr>
          </a:lstStyle>
          <a:p>
            <a:pPr marL="19050">
              <a:spcBef>
                <a:spcPts val="34"/>
              </a:spcBef>
            </a:pPr>
            <a:fld id="{81D60167-4931-47E6-BA6A-407CBD079E47}" type="slidenum">
              <a:rPr lang="uk-UA" smtClean="0"/>
              <a:pPr marL="19050">
                <a:spcBef>
                  <a:spcPts val="34"/>
                </a:spcBef>
              </a:pPr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4064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Regular" charset="0"/>
              </a:defRPr>
            </a:lvl1pPr>
          </a:lstStyle>
          <a:p>
            <a:fld id="{87448F2F-FBA4-488B-B57C-38DE3688855E}" type="datetimeFigureOut">
              <a:rPr lang="zh-TW" altLang="en-US" smtClean="0"/>
              <a:pPr/>
              <a:t>2018/10/17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Regular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 Regular" charset="0"/>
              </a:defRPr>
            </a:lvl1pPr>
          </a:lstStyle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73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52.png"/><Relationship Id="rId8" Type="http://schemas.openxmlformats.org/officeDocument/2006/relationships/image" Target="../media/image68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jp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hyperlink" Target="http://uncrate.com/stuff/misfit-shine/" TargetMode="External"/><Relationship Id="rId20" Type="http://schemas.openxmlformats.org/officeDocument/2006/relationships/hyperlink" Target="http://www.smartplanet.com/blog/bulletin/misfit-shine-adding-a-sexy-sheen-to-wearable-health/5595" TargetMode="External"/><Relationship Id="rId21" Type="http://schemas.openxmlformats.org/officeDocument/2006/relationships/hyperlink" Target="http://tecnologia.br.msn.com/mercado/misfit-shine-monitor-de-atividade-f%C3%ADsica-em-forma-de-pedrinha-pesa-s%C3%B3-10g-1" TargetMode="External"/><Relationship Id="rId22" Type="http://schemas.openxmlformats.org/officeDocument/2006/relationships/hyperlink" Target="http://medgadget.com/2012/11/misfit-wearables-announces-shine-a-shiny-new-wireless-fitness-tracker-video.html" TargetMode="External"/><Relationship Id="rId23" Type="http://schemas.openxmlformats.org/officeDocument/2006/relationships/hyperlink" Target="http://www.health2news.com/2012/11/14/misfit-wearables-launch/" TargetMode="External"/><Relationship Id="rId24" Type="http://schemas.openxmlformats.org/officeDocument/2006/relationships/hyperlink" Target="http://www.fashioningtech.com/profiles/blogs/misfit-s-shine-outshines-the-fuelband" TargetMode="External"/><Relationship Id="rId10" Type="http://schemas.openxmlformats.org/officeDocument/2006/relationships/hyperlink" Target="http://the-gadgeteer.com/2012/11/23/misfit-shine-is-it-the-coolest-pedometer-activity-tracker-yet/" TargetMode="External"/><Relationship Id="rId11" Type="http://schemas.openxmlformats.org/officeDocument/2006/relationships/hyperlink" Target="http://www.coolthings.com/misfit-shine-is-a-coin-sized-fitness-tracker/" TargetMode="External"/><Relationship Id="rId12" Type="http://schemas.openxmlformats.org/officeDocument/2006/relationships/hyperlink" Target="http://alist-magazine.com/home/misfit-shine-aims-for-fitbit-confirms-asian-americans-rule-fitness-tracking/" TargetMode="External"/><Relationship Id="rId13" Type="http://schemas.openxmlformats.org/officeDocument/2006/relationships/hyperlink" Target="http://www.lightpublic.com/lighting-products/the-misfit-shine-activity-tracker-a-little-gem-with-big-convenience/" TargetMode="External"/><Relationship Id="rId14" Type="http://schemas.openxmlformats.org/officeDocument/2006/relationships/hyperlink" Target="http://www.imedicalapps.com/2012/11/misfit-wearables-debuts-wearable-sensor-shine-indiegogo-campaign/" TargetMode="External"/><Relationship Id="rId15" Type="http://schemas.openxmlformats.org/officeDocument/2006/relationships/hyperlink" Target="http://www.fastcoexist.com/1680863/the-shine-a-self-tracking-device-that-youd-wear-even-if-it-didnt-do-anything" TargetMode="External"/><Relationship Id="rId16" Type="http://schemas.openxmlformats.org/officeDocument/2006/relationships/hyperlink" Target="http://mashable.com/2012/11/16/tiny-metal-fitness-tracker/" TargetMode="External"/><Relationship Id="rId17" Type="http://schemas.openxmlformats.org/officeDocument/2006/relationships/hyperlink" Target="http://www.slashgear.com/misfit-shine-is-an-all-metal-activity-tracker-for-those-looking-to-get-fit-15257172/" TargetMode="External"/><Relationship Id="rId18" Type="http://schemas.openxmlformats.org/officeDocument/2006/relationships/hyperlink" Target="http://www.technologyreview.com/view/507521/misfit-wearables-first-product-is-a-fitness-tracker/" TargetMode="External"/><Relationship Id="rId19" Type="http://schemas.openxmlformats.org/officeDocument/2006/relationships/hyperlink" Target="http://mobihealthnews.com/19066/misfit-wearables-launches-shine-an-elegant-but-rugged-activity-tracker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xaminer.com/article/misfit-shine-your-new-year-resolution-for-health-size-of-two-quarters" TargetMode="External"/><Relationship Id="rId3" Type="http://schemas.openxmlformats.org/officeDocument/2006/relationships/hyperlink" Target="http://lastgadgetstanding.com/2012/12/20/the-misfit-shine-is-taking-lgs-by-storm/" TargetMode="External"/><Relationship Id="rId4" Type="http://schemas.openxmlformats.org/officeDocument/2006/relationships/hyperlink" Target="http://allthingsd.com/20121217/activity-tracking-tech-moves-from-wrist-to-neck-with-sculleys-new-shine-necklace/" TargetMode="External"/><Relationship Id="rId5" Type="http://schemas.openxmlformats.org/officeDocument/2006/relationships/hyperlink" Target="http://www.thedoctorschannel.com/view/the-misfit-shine-next-generation-activity-monitoring/" TargetMode="External"/><Relationship Id="rId6" Type="http://schemas.openxmlformats.org/officeDocument/2006/relationships/hyperlink" Target="http://www.starpulse.com/news/Alan_Danzis/2012/12/05/misfit_wearables_ceo_on_why_you_should?ref_src=news_rss" TargetMode="External"/><Relationship Id="rId7" Type="http://schemas.openxmlformats.org/officeDocument/2006/relationships/hyperlink" Target="http://medcitynews.com/2012/12/how-a-sleek-quarter-sized-activity-tracker-hit-its-100000-crowdfunding-goal-in-under-a-day/" TargetMode="External"/><Relationship Id="rId8" Type="http://schemas.openxmlformats.org/officeDocument/2006/relationships/hyperlink" Target="http://www.wired.com/design/2012/12/kickstarter-rejects/all/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66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1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Relationship Id="rId3" Type="http://schemas.openxmlformats.org/officeDocument/2006/relationships/image" Target="../media/image94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7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Relationship Id="rId3" Type="http://schemas.openxmlformats.org/officeDocument/2006/relationships/image" Target="../media/image9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Relationship Id="rId3" Type="http://schemas.openxmlformats.org/officeDocument/2006/relationships/image" Target="../media/image101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Relationship Id="rId3" Type="http://schemas.openxmlformats.org/officeDocument/2006/relationships/image" Target="../media/image103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82.png"/><Relationship Id="rId7" Type="http://schemas.openxmlformats.org/officeDocument/2006/relationships/image" Target="../media/image67.png"/><Relationship Id="rId8" Type="http://schemas.openxmlformats.org/officeDocument/2006/relationships/image" Target="../media/image66.png"/><Relationship Id="rId9" Type="http://schemas.openxmlformats.org/officeDocument/2006/relationships/image" Target="../media/image52.png"/><Relationship Id="rId10" Type="http://schemas.openxmlformats.org/officeDocument/2006/relationships/image" Target="../media/image110.png"/><Relationship Id="rId11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8.png"/><Relationship Id="rId20" Type="http://schemas.openxmlformats.org/officeDocument/2006/relationships/image" Target="../media/image129.png"/><Relationship Id="rId21" Type="http://schemas.openxmlformats.org/officeDocument/2006/relationships/image" Target="../media/image130.png"/><Relationship Id="rId22" Type="http://schemas.openxmlformats.org/officeDocument/2006/relationships/image" Target="../media/image131.png"/><Relationship Id="rId23" Type="http://schemas.openxmlformats.org/officeDocument/2006/relationships/image" Target="../media/image132.png"/><Relationship Id="rId24" Type="http://schemas.openxmlformats.org/officeDocument/2006/relationships/image" Target="../media/image133.png"/><Relationship Id="rId25" Type="http://schemas.openxmlformats.org/officeDocument/2006/relationships/image" Target="../media/image134.png"/><Relationship Id="rId26" Type="http://schemas.openxmlformats.org/officeDocument/2006/relationships/image" Target="../media/image135.png"/><Relationship Id="rId27" Type="http://schemas.openxmlformats.org/officeDocument/2006/relationships/image" Target="../media/image136.png"/><Relationship Id="rId28" Type="http://schemas.openxmlformats.org/officeDocument/2006/relationships/image" Target="../media/image137.png"/><Relationship Id="rId29" Type="http://schemas.openxmlformats.org/officeDocument/2006/relationships/image" Target="../media/image138.png"/><Relationship Id="rId10" Type="http://schemas.openxmlformats.org/officeDocument/2006/relationships/image" Target="../media/image119.png"/><Relationship Id="rId11" Type="http://schemas.openxmlformats.org/officeDocument/2006/relationships/image" Target="../media/image120.png"/><Relationship Id="rId12" Type="http://schemas.openxmlformats.org/officeDocument/2006/relationships/image" Target="../media/image121.png"/><Relationship Id="rId13" Type="http://schemas.openxmlformats.org/officeDocument/2006/relationships/image" Target="../media/image122.png"/><Relationship Id="rId14" Type="http://schemas.openxmlformats.org/officeDocument/2006/relationships/image" Target="../media/image123.png"/><Relationship Id="rId15" Type="http://schemas.openxmlformats.org/officeDocument/2006/relationships/image" Target="../media/image124.png"/><Relationship Id="rId16" Type="http://schemas.openxmlformats.org/officeDocument/2006/relationships/image" Target="../media/image125.png"/><Relationship Id="rId17" Type="http://schemas.openxmlformats.org/officeDocument/2006/relationships/image" Target="../media/image126.png"/><Relationship Id="rId18" Type="http://schemas.openxmlformats.org/officeDocument/2006/relationships/image" Target="../media/image127.png"/><Relationship Id="rId19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dirty="0" err="1" smtClean="0"/>
              <a:t>CrowdFunding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(Financial Technology)</a:t>
            </a:r>
            <a:endParaRPr lang="en-US" altLang="zh-TW" dirty="0" smtClean="0">
              <a:solidFill>
                <a:srgbClr val="173CD7"/>
              </a:solidFill>
            </a:endParaRP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901799" y="4941888"/>
            <a:ext cx="51530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+mj-lt"/>
              </a:rPr>
              <a:t>http://</a:t>
            </a:r>
            <a:r>
              <a:rPr lang="en-US" altLang="zh-TW" dirty="0" err="1" smtClean="0">
                <a:latin typeface="+mj-lt"/>
              </a:rPr>
              <a:t>danieleewww.yolasite.com</a:t>
            </a:r>
            <a:r>
              <a:rPr lang="en-US" altLang="zh-TW" dirty="0" smtClean="0">
                <a:latin typeface="+mj-lt"/>
              </a:rPr>
              <a:t>/2018-mgb070.php</a:t>
            </a:r>
          </a:p>
          <a:p>
            <a:pPr algn="ctr"/>
            <a:r>
              <a:rPr lang="en-US" altLang="zh-TW" dirty="0" err="1" smtClean="0">
                <a:latin typeface="+mj-lt"/>
              </a:rPr>
              <a:t>danieleewww@gmail.com</a:t>
            </a:r>
            <a:endParaRPr lang="en-US" altLang="zh-TW" dirty="0">
              <a:latin typeface="+mj-lt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3059113" y="4365625"/>
            <a:ext cx="26613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latin typeface="+mj-lt"/>
              </a:rPr>
              <a:t>Daniel </a:t>
            </a:r>
            <a:r>
              <a:rPr lang="en-US" altLang="zh-TW" sz="2400" dirty="0" err="1">
                <a:latin typeface="+mj-lt"/>
              </a:rPr>
              <a:t>Hao</a:t>
            </a:r>
            <a:r>
              <a:rPr lang="en-US" altLang="zh-TW" sz="2400" dirty="0">
                <a:latin typeface="+mj-lt"/>
              </a:rPr>
              <a:t> Tien Lee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MY" altLang="x-none" sz="4000"/>
              <a:t>Parties to Equity Crowdfunding[ECF</a:t>
            </a:r>
            <a:r>
              <a:rPr lang="en-MY" altLang="x-none"/>
              <a:t>]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575556" y="1430778"/>
            <a:ext cx="7992888" cy="4158462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MY" altLang="x-none" sz="4000" b="1"/>
              <a:t>Issuer</a:t>
            </a:r>
            <a:r>
              <a:rPr lang="en-MY" altLang="x-none" sz="4000"/>
              <a:t>:  A person who is hosted on an ECF platform seeking to raise capital by offering its shares.</a:t>
            </a:r>
          </a:p>
          <a:p>
            <a:pPr eaLnBrk="1" hangingPunct="1"/>
            <a:r>
              <a:rPr lang="en-MY" altLang="x-none" sz="4000" b="1" dirty="0"/>
              <a:t>ECF Platform:  </a:t>
            </a:r>
            <a:r>
              <a:rPr lang="en-MY" altLang="x-none" sz="4000" dirty="0"/>
              <a:t>An equity crowd funding platform- electronic on the internet</a:t>
            </a:r>
          </a:p>
          <a:p>
            <a:pPr eaLnBrk="1" hangingPunct="1"/>
            <a:r>
              <a:rPr lang="en-MY" altLang="x-none" sz="4000" b="1" dirty="0"/>
              <a:t>ECF Operator: </a:t>
            </a:r>
            <a:r>
              <a:rPr lang="en-MY" altLang="x-none" sz="4000" dirty="0"/>
              <a:t>One who operates the ECF platform- the intermediary</a:t>
            </a:r>
          </a:p>
          <a:p>
            <a:pPr eaLnBrk="1" hangingPunct="1"/>
            <a:r>
              <a:rPr lang="en-MY" altLang="x-none" sz="4000" b="1" dirty="0"/>
              <a:t>Investors</a:t>
            </a:r>
            <a:r>
              <a:rPr lang="en-MY" altLang="x-none" sz="4000" dirty="0"/>
              <a:t>: Members of the public</a:t>
            </a:r>
          </a:p>
          <a:p>
            <a:pPr eaLnBrk="1" hangingPunct="1"/>
            <a:endParaRPr lang="en-MY" altLang="x-none" b="1" dirty="0"/>
          </a:p>
          <a:p>
            <a:pPr eaLnBrk="1" hangingPunct="1"/>
            <a:endParaRPr lang="en-MY" alt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BD3966E-A9EE-884B-A521-1F2BC6E5C104}" type="slidenum">
              <a:rPr lang="en-MY" altLang="x-none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en-MY" altLang="x-none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69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Equity </a:t>
            </a:r>
            <a:r>
              <a:rPr lang="en-US" dirty="0" err="1" smtClean="0"/>
              <a:t>Crowdfunding</a:t>
            </a:r>
            <a:endParaRPr lang="en-MY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ln>
            <a:noFill/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MY" altLang="x-none" dirty="0"/>
              <a:t>Equity crowdfunding enables savvy investors the chance to invest in </a:t>
            </a:r>
            <a:r>
              <a:rPr lang="en-MY" altLang="x-none" dirty="0" err="1"/>
              <a:t>startups</a:t>
            </a:r>
            <a:r>
              <a:rPr lang="en-MY" altLang="x-none" dirty="0"/>
              <a:t>, newly established or established businesses. In return for financial contributions, again relatively small, individuals can have an equity stake – entitling them to a share of revenues or profits. This form of crowdfunding is probably the newest type but also the fastest growing</a:t>
            </a:r>
            <a:r>
              <a:rPr lang="en-MY" altLang="x-none" dirty="0" smtClean="0"/>
              <a:t>. </a:t>
            </a:r>
            <a:r>
              <a:rPr lang="en-MY" altLang="x-none" dirty="0" err="1" smtClean="0"/>
              <a:t>Crowdcube</a:t>
            </a:r>
            <a:r>
              <a:rPr lang="en-MY" altLang="x-none" dirty="0" smtClean="0"/>
              <a:t>, </a:t>
            </a:r>
            <a:r>
              <a:rPr lang="en-MY" altLang="x-none" dirty="0"/>
              <a:t>the world’s biggest equity crowdfunding site</a:t>
            </a:r>
            <a:r>
              <a:rPr lang="en-MY" altLang="x-none" dirty="0" smtClean="0"/>
              <a:t>, grew over 500% over </a:t>
            </a:r>
            <a:r>
              <a:rPr lang="en-MY" altLang="x-none" dirty="0"/>
              <a:t>the past year! It is quickly attracting the attention of </a:t>
            </a:r>
            <a:r>
              <a:rPr lang="en-MY" altLang="x-none" dirty="0" smtClean="0"/>
              <a:t>celebrities as </a:t>
            </a:r>
            <a:r>
              <a:rPr lang="en-MY" altLang="x-none" dirty="0"/>
              <a:t>well </a:t>
            </a:r>
            <a:r>
              <a:rPr lang="en-MY" altLang="x-none" dirty="0" smtClean="0"/>
              <a:t>as mainstream financial</a:t>
            </a:r>
            <a:r>
              <a:rPr lang="en-MY" altLang="x-none" dirty="0"/>
              <a:t> </a:t>
            </a:r>
            <a:r>
              <a:rPr lang="en-MY" altLang="x-none" dirty="0" smtClean="0"/>
              <a:t>professionals.</a:t>
            </a:r>
            <a:endParaRPr lang="en-MY" altLang="x-none" dirty="0"/>
          </a:p>
          <a:p>
            <a:pPr eaLnBrk="1" hangingPunct="1"/>
            <a:endParaRPr lang="en-MY" alt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125E9FC-2DC6-F946-87A3-A1724786D7D5}" type="slidenum">
              <a:rPr lang="en-MY" altLang="x-none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en-MY" altLang="x-none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34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Approaches to </a:t>
            </a:r>
            <a:r>
              <a:rPr lang="en-GB" dirty="0" smtClean="0"/>
              <a:t>Crowd-funding Regulation </a:t>
            </a:r>
            <a:r>
              <a:rPr lang="en-US" dirty="0" smtClean="0"/>
              <a:t>(Cont’d)</a:t>
            </a:r>
            <a:endParaRPr lang="en-US" dirty="0"/>
          </a:p>
        </p:txBody>
      </p:sp>
      <p:sp>
        <p:nvSpPr>
          <p:cNvPr id="59396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lvl="0" indent="0" algn="just">
              <a:buNone/>
            </a:pPr>
            <a:r>
              <a:rPr lang="en-GB" b="1" dirty="0"/>
              <a:t>Peer-to-peer lending (P2P Lending)</a:t>
            </a:r>
            <a:endParaRPr lang="en-US" dirty="0"/>
          </a:p>
          <a:p>
            <a:pPr algn="just"/>
            <a:r>
              <a:rPr lang="en-GB" dirty="0"/>
              <a:t>Online platforms match lenders (investors) with borrowers (issuers) to provide unsecured loans to individuals or projects. </a:t>
            </a:r>
            <a:endParaRPr lang="en-GB" dirty="0" smtClean="0"/>
          </a:p>
          <a:p>
            <a:pPr algn="just"/>
            <a:r>
              <a:rPr lang="en-GB" dirty="0" smtClean="0"/>
              <a:t>Borrower</a:t>
            </a:r>
          </a:p>
          <a:p>
            <a:pPr lvl="1" algn="just"/>
            <a:r>
              <a:rPr lang="en-GB" dirty="0" smtClean="0"/>
              <a:t>either </a:t>
            </a:r>
            <a:r>
              <a:rPr lang="en-GB" dirty="0"/>
              <a:t>be a business or an individual </a:t>
            </a:r>
            <a:endParaRPr lang="en-GB" dirty="0" smtClean="0"/>
          </a:p>
          <a:p>
            <a:pPr algn="just"/>
            <a:r>
              <a:rPr lang="en-GB" dirty="0" smtClean="0"/>
              <a:t>P2P Lenders</a:t>
            </a:r>
          </a:p>
          <a:p>
            <a:pPr lvl="1" algn="just"/>
            <a:r>
              <a:rPr lang="en-GB" dirty="0" smtClean="0"/>
              <a:t>typically </a:t>
            </a:r>
            <a:r>
              <a:rPr lang="en-GB" dirty="0"/>
              <a:t>involves a number of lenders providing money for small parts of the overall loan required by the </a:t>
            </a:r>
            <a:r>
              <a:rPr lang="en-GB" dirty="0" smtClean="0"/>
              <a:t>borrower</a:t>
            </a:r>
          </a:p>
          <a:p>
            <a:pPr lvl="1" algn="just"/>
            <a:r>
              <a:rPr lang="en-GB" dirty="0" smtClean="0"/>
              <a:t>loan </a:t>
            </a:r>
            <a:r>
              <a:rPr lang="en-GB" dirty="0"/>
              <a:t>parts are then aggregated by the online </a:t>
            </a:r>
            <a:r>
              <a:rPr lang="en-GB" dirty="0" smtClean="0"/>
              <a:t>platform</a:t>
            </a:r>
          </a:p>
          <a:p>
            <a:pPr lvl="1" algn="just"/>
            <a:r>
              <a:rPr lang="en-GB" dirty="0" smtClean="0"/>
              <a:t>when </a:t>
            </a:r>
            <a:r>
              <a:rPr lang="en-GB" dirty="0"/>
              <a:t>there is enough to cover the required loan, the loan is originated and paid to the </a:t>
            </a:r>
            <a:r>
              <a:rPr lang="en-GB" dirty="0" smtClean="0"/>
              <a:t>borrower</a:t>
            </a:r>
          </a:p>
          <a:p>
            <a:pPr algn="just"/>
            <a:r>
              <a:rPr lang="en-GB" dirty="0" smtClean="0"/>
              <a:t>interest </a:t>
            </a:r>
            <a:r>
              <a:rPr lang="en-GB" dirty="0"/>
              <a:t>rate </a:t>
            </a:r>
            <a:endParaRPr lang="en-GB" dirty="0" smtClean="0"/>
          </a:p>
          <a:p>
            <a:pPr lvl="1" algn="just"/>
            <a:r>
              <a:rPr lang="en-GB" dirty="0" smtClean="0"/>
              <a:t>Usually set </a:t>
            </a:r>
            <a:r>
              <a:rPr lang="en-GB" dirty="0"/>
              <a:t>by the platform and the borrower will repay the loan with </a:t>
            </a:r>
            <a:r>
              <a:rPr lang="en-GB" dirty="0" smtClean="0"/>
              <a:t>interest</a:t>
            </a:r>
          </a:p>
          <a:p>
            <a:pPr lvl="1" algn="just"/>
            <a:r>
              <a:rPr lang="en-GB" dirty="0" smtClean="0"/>
              <a:t>typically </a:t>
            </a:r>
            <a:r>
              <a:rPr lang="en-GB" dirty="0"/>
              <a:t>higher than the savings rate available to the lender but lower than a traditional loan available to the borrower, depending on the borrower’s evaluated </a:t>
            </a:r>
            <a:r>
              <a:rPr lang="en-GB" dirty="0" smtClean="0"/>
              <a:t>risk</a:t>
            </a:r>
          </a:p>
          <a:p>
            <a:pPr lvl="1" algn="just"/>
            <a:r>
              <a:rPr lang="en-GB" dirty="0" smtClean="0"/>
              <a:t>paid </a:t>
            </a:r>
            <a:r>
              <a:rPr lang="en-GB" dirty="0"/>
              <a:t>to the lender until the loan matures, or the borrower repays early </a:t>
            </a:r>
            <a:endParaRPr lang="en-GB" dirty="0" smtClean="0"/>
          </a:p>
          <a:p>
            <a:pPr marL="355600" lvl="1" indent="0" algn="just">
              <a:buNone/>
              <a:tabLst>
                <a:tab pos="628650" algn="l"/>
              </a:tabLst>
            </a:pPr>
            <a:r>
              <a:rPr lang="en-GB" dirty="0"/>
              <a:t>	</a:t>
            </a:r>
            <a:r>
              <a:rPr lang="en-GB" dirty="0" smtClean="0"/>
              <a:t>or </a:t>
            </a:r>
            <a:r>
              <a:rPr lang="en-GB" dirty="0"/>
              <a:t>defaults.</a:t>
            </a:r>
            <a:endParaRPr lang="en-US" sz="2000" dirty="0"/>
          </a:p>
          <a:p>
            <a:pPr algn="just"/>
            <a:endParaRPr lang="en-US" dirty="0"/>
          </a:p>
          <a:p>
            <a:pPr lvl="0" algn="just">
              <a:buFont typeface="Wingdings 3" panose="05040102010807070707" pitchFamily="18" charset="2"/>
              <a:buChar char="}"/>
            </a:pPr>
            <a:endParaRPr lang="en-GB" dirty="0"/>
          </a:p>
          <a:p>
            <a:pPr marL="0" lvl="0" indent="0" algn="just">
              <a:buClr>
                <a:srgbClr val="959595"/>
              </a:buClr>
              <a:buNone/>
            </a:pPr>
            <a:endParaRPr lang="en-US" dirty="0" smtClean="0"/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rgbClr val="C80E1D"/>
              </a:buClr>
              <a:buSzPct val="76000"/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Calibri" pitchFamily="34" charset="0"/>
              <a:buChar char="○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新細明體" pitchFamily="18" charset="-120"/>
              <a:buChar char="＊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959595"/>
              </a:buClr>
              <a:buSzPct val="70000"/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7A911CC-B6FA-45E1-A3B0-60DAE73CD7E9}" type="slidenum">
              <a:rPr kumimoji="0" lang="en-GB" altLang="zh-HK" sz="1200" smtClean="0">
                <a:solidFill>
                  <a:srgbClr val="464653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kumimoji="0" lang="en-GB" altLang="zh-HK" sz="1200" dirty="0" smtClean="0">
              <a:solidFill>
                <a:srgbClr val="464653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949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Approaches to </a:t>
            </a:r>
            <a:r>
              <a:rPr lang="en-GB" dirty="0" smtClean="0"/>
              <a:t>Crowd-funding Regulation </a:t>
            </a:r>
            <a:r>
              <a:rPr lang="en-US" dirty="0" smtClean="0"/>
              <a:t>(Cont’d)</a:t>
            </a:r>
            <a:endParaRPr lang="en-US" dirty="0"/>
          </a:p>
        </p:txBody>
      </p:sp>
      <p:sp>
        <p:nvSpPr>
          <p:cNvPr id="59396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lvl="0" indent="0" algn="just">
              <a:buNone/>
            </a:pPr>
            <a:r>
              <a:rPr lang="en-GB" b="1" dirty="0" smtClean="0"/>
              <a:t>P2P Lending (cont’d)</a:t>
            </a:r>
            <a:endParaRPr lang="en-US" dirty="0"/>
          </a:p>
          <a:p>
            <a:pPr algn="just"/>
            <a:r>
              <a:rPr lang="en-GB" dirty="0"/>
              <a:t>Smaller P2P Lending platforms cater to niche markets </a:t>
            </a:r>
            <a:endParaRPr lang="en-GB" dirty="0" smtClean="0"/>
          </a:p>
          <a:p>
            <a:pPr lvl="1" algn="just"/>
            <a:r>
              <a:rPr lang="en-GB" dirty="0" smtClean="0"/>
              <a:t>E.g. platforms </a:t>
            </a:r>
            <a:r>
              <a:rPr lang="en-GB" dirty="0"/>
              <a:t>specialising in real estate transaction financing, venture capital, business-to-business, graduate financing, art project financing, tech start-ups or consumer to consumer loans for transactions such as eBay purchases.</a:t>
            </a:r>
            <a:endParaRPr lang="en-US" dirty="0"/>
          </a:p>
          <a:p>
            <a:pPr algn="just"/>
            <a:r>
              <a:rPr lang="en-GB" dirty="0"/>
              <a:t> </a:t>
            </a:r>
            <a:r>
              <a:rPr lang="en-GB" dirty="0" smtClean="0"/>
              <a:t>2 key </a:t>
            </a:r>
            <a:r>
              <a:rPr lang="en-GB" dirty="0"/>
              <a:t>types of P2P Lending business </a:t>
            </a:r>
            <a:r>
              <a:rPr lang="en-GB" dirty="0" smtClean="0"/>
              <a:t>models: </a:t>
            </a:r>
            <a:r>
              <a:rPr lang="en-US" dirty="0"/>
              <a:t>notary model </a:t>
            </a:r>
            <a:r>
              <a:rPr lang="en-US" dirty="0" smtClean="0"/>
              <a:t>&amp; client </a:t>
            </a:r>
            <a:r>
              <a:rPr lang="en-US" dirty="0"/>
              <a:t>segregated account model</a:t>
            </a:r>
            <a:endParaRPr lang="en-GB" dirty="0" smtClean="0"/>
          </a:p>
          <a:p>
            <a:pPr marL="0" indent="0" algn="just">
              <a:buNone/>
            </a:pPr>
            <a:endParaRPr lang="en-GB" u="sng" dirty="0" smtClean="0"/>
          </a:p>
          <a:p>
            <a:pPr marL="0" indent="0" algn="just">
              <a:buNone/>
            </a:pPr>
            <a:r>
              <a:rPr lang="en-GB" u="sng" dirty="0" smtClean="0"/>
              <a:t>Notary </a:t>
            </a:r>
            <a:r>
              <a:rPr lang="en-GB" u="sng" dirty="0"/>
              <a:t>Model</a:t>
            </a:r>
            <a:endParaRPr lang="en-US" dirty="0"/>
          </a:p>
          <a:p>
            <a:pPr algn="just"/>
            <a:r>
              <a:rPr lang="en-GB" dirty="0" smtClean="0"/>
              <a:t>Operation</a:t>
            </a:r>
          </a:p>
          <a:p>
            <a:pPr lvl="1" algn="just"/>
            <a:r>
              <a:rPr lang="en-GB" dirty="0" smtClean="0"/>
              <a:t>The </a:t>
            </a:r>
            <a:r>
              <a:rPr lang="en-GB" dirty="0"/>
              <a:t>crowd-funding platform acts as an intermediary between the lender and the borrower, matching them to </a:t>
            </a:r>
            <a:r>
              <a:rPr lang="en-GB" dirty="0" smtClean="0"/>
              <a:t>each other</a:t>
            </a:r>
          </a:p>
          <a:p>
            <a:pPr lvl="1" algn="just"/>
            <a:r>
              <a:rPr lang="en-GB" dirty="0" smtClean="0"/>
              <a:t>The </a:t>
            </a:r>
            <a:r>
              <a:rPr lang="en-GB" dirty="0"/>
              <a:t>loan is originated by a bank and the platform issues a note to the lender for the value of their contribution to the </a:t>
            </a:r>
            <a:r>
              <a:rPr lang="en-GB" dirty="0" smtClean="0"/>
              <a:t>loan</a:t>
            </a:r>
          </a:p>
          <a:p>
            <a:pPr algn="just"/>
            <a:r>
              <a:rPr lang="en-GB" dirty="0" smtClean="0"/>
              <a:t>In </a:t>
            </a:r>
            <a:r>
              <a:rPr lang="en-GB" dirty="0"/>
              <a:t>many jurisdictions, this note is considered to be a security which shifts the risk of non-repayment of the loan from the bank to the lenders </a:t>
            </a:r>
            <a:r>
              <a:rPr lang="en-GB" dirty="0" smtClean="0"/>
              <a:t>themselves</a:t>
            </a:r>
          </a:p>
          <a:p>
            <a:pPr algn="just"/>
            <a:r>
              <a:rPr lang="en-GB" dirty="0" smtClean="0"/>
              <a:t>Fee</a:t>
            </a:r>
          </a:p>
          <a:p>
            <a:pPr lvl="1" algn="just"/>
            <a:r>
              <a:rPr lang="en-GB" dirty="0" smtClean="0"/>
              <a:t>Both </a:t>
            </a:r>
            <a:r>
              <a:rPr lang="en-GB" dirty="0"/>
              <a:t>lenders and borrowers pay a fee to the crowd-funding platform.</a:t>
            </a:r>
            <a:endParaRPr lang="en-US" dirty="0"/>
          </a:p>
          <a:p>
            <a:pPr algn="just"/>
            <a:endParaRPr lang="en-US" dirty="0"/>
          </a:p>
          <a:p>
            <a:pPr lvl="0" algn="just">
              <a:buFont typeface="Wingdings 3" panose="05040102010807070707" pitchFamily="18" charset="2"/>
              <a:buChar char="}"/>
            </a:pPr>
            <a:endParaRPr lang="en-GB" dirty="0"/>
          </a:p>
          <a:p>
            <a:pPr marL="0" lvl="0" indent="0" algn="just">
              <a:buClr>
                <a:srgbClr val="959595"/>
              </a:buClr>
              <a:buNone/>
            </a:pPr>
            <a:endParaRPr lang="en-US" dirty="0" smtClean="0"/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rgbClr val="C80E1D"/>
              </a:buClr>
              <a:buSzPct val="76000"/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Calibri" pitchFamily="34" charset="0"/>
              <a:buChar char="○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新細明體" pitchFamily="18" charset="-120"/>
              <a:buChar char="＊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959595"/>
              </a:buClr>
              <a:buSzPct val="70000"/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7A911CC-B6FA-45E1-A3B0-60DAE73CD7E9}" type="slidenum">
              <a:rPr kumimoji="0" lang="en-GB" altLang="zh-HK" sz="1200" smtClean="0">
                <a:solidFill>
                  <a:srgbClr val="464653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kumimoji="0" lang="en-GB" altLang="zh-HK" sz="1200" dirty="0" smtClean="0">
              <a:solidFill>
                <a:srgbClr val="464653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73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Approaches to </a:t>
            </a:r>
            <a:r>
              <a:rPr lang="en-GB" dirty="0" smtClean="0"/>
              <a:t>Crowd-funding Regulation </a:t>
            </a:r>
            <a:r>
              <a:rPr lang="en-US" dirty="0" smtClean="0"/>
              <a:t>(Cont’d)</a:t>
            </a:r>
            <a:endParaRPr lang="en-US" dirty="0"/>
          </a:p>
        </p:txBody>
      </p:sp>
      <p:sp>
        <p:nvSpPr>
          <p:cNvPr id="59396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lvl="0" indent="0" algn="just">
              <a:buNone/>
            </a:pPr>
            <a:r>
              <a:rPr lang="en-GB" b="1" dirty="0" smtClean="0"/>
              <a:t>P2P Lending (cont’d)</a:t>
            </a:r>
            <a:endParaRPr lang="en-US" dirty="0"/>
          </a:p>
          <a:p>
            <a:pPr marL="0" indent="0" algn="just">
              <a:buNone/>
            </a:pPr>
            <a:r>
              <a:rPr lang="en-GB" u="sng" dirty="0"/>
              <a:t>Client Segregated Account Model</a:t>
            </a:r>
            <a:endParaRPr lang="en-US" dirty="0"/>
          </a:p>
          <a:p>
            <a:pPr algn="just"/>
            <a:r>
              <a:rPr lang="en-GB" dirty="0" smtClean="0"/>
              <a:t>Operation</a:t>
            </a:r>
          </a:p>
          <a:p>
            <a:pPr lvl="1" algn="just"/>
            <a:r>
              <a:rPr lang="en-GB" dirty="0" smtClean="0"/>
              <a:t>The </a:t>
            </a:r>
            <a:r>
              <a:rPr lang="en-GB" dirty="0"/>
              <a:t>crowd-funding platform matches an individual lender with an individual borrower and a contract is entered into between them with little involvement by the intermediary platform. </a:t>
            </a:r>
            <a:endParaRPr lang="en-GB" dirty="0" smtClean="0"/>
          </a:p>
          <a:p>
            <a:pPr lvl="1" algn="just"/>
            <a:r>
              <a:rPr lang="en-GB" dirty="0" smtClean="0"/>
              <a:t>Lenders </a:t>
            </a:r>
            <a:r>
              <a:rPr lang="en-GB" dirty="0"/>
              <a:t>can bid on loans in an auction style and all funds of the lenders and borrowers are separated from the crowd-funding platform’s balance sheet and go through a legally segregated client account, over which the platform has no claim in the event that the platform </a:t>
            </a:r>
            <a:r>
              <a:rPr lang="en-GB" dirty="0" smtClean="0"/>
              <a:t>collapses.</a:t>
            </a:r>
          </a:p>
          <a:p>
            <a:pPr lvl="1" algn="just"/>
            <a:r>
              <a:rPr lang="en-GB" dirty="0" smtClean="0"/>
              <a:t>The contractual </a:t>
            </a:r>
            <a:r>
              <a:rPr lang="en-GB" dirty="0"/>
              <a:t>obligations between borrower and lender </a:t>
            </a:r>
            <a:r>
              <a:rPr lang="en-GB" dirty="0" smtClean="0"/>
              <a:t>thus continue </a:t>
            </a:r>
            <a:r>
              <a:rPr lang="en-GB" dirty="0"/>
              <a:t>despite any collapse or failure of the crowd-funding regulation.</a:t>
            </a:r>
            <a:endParaRPr lang="en-US" dirty="0"/>
          </a:p>
          <a:p>
            <a:pPr algn="just"/>
            <a:r>
              <a:rPr lang="en-GB" dirty="0" smtClean="0"/>
              <a:t>Fee</a:t>
            </a:r>
          </a:p>
          <a:p>
            <a:pPr lvl="1" algn="just"/>
            <a:r>
              <a:rPr lang="en-GB" dirty="0" smtClean="0"/>
              <a:t>Both </a:t>
            </a:r>
            <a:r>
              <a:rPr lang="en-GB" dirty="0"/>
              <a:t>lenders and borrowers pay a fee to the platform. </a:t>
            </a:r>
            <a:endParaRPr lang="en-GB" dirty="0" smtClean="0"/>
          </a:p>
          <a:p>
            <a:pPr lvl="1" algn="just"/>
            <a:r>
              <a:rPr lang="en-GB" dirty="0" smtClean="0"/>
              <a:t>The </a:t>
            </a:r>
            <a:r>
              <a:rPr lang="en-GB" dirty="0"/>
              <a:t>platform provides the service of collecting loan repayments and performing preliminary assessments of borrowers’ creditworthiness.</a:t>
            </a:r>
            <a:endParaRPr lang="en-US" dirty="0"/>
          </a:p>
          <a:p>
            <a:pPr marL="0" indent="0" algn="just">
              <a:buNone/>
            </a:pPr>
            <a:r>
              <a:rPr lang="en-GB" dirty="0"/>
              <a:t> </a:t>
            </a:r>
            <a:endParaRPr lang="en-US" dirty="0"/>
          </a:p>
          <a:p>
            <a:pPr algn="just"/>
            <a:endParaRPr lang="en-US" dirty="0"/>
          </a:p>
          <a:p>
            <a:pPr lvl="0" algn="just">
              <a:buFont typeface="Wingdings 3" panose="05040102010807070707" pitchFamily="18" charset="2"/>
              <a:buChar char="}"/>
            </a:pPr>
            <a:endParaRPr lang="en-GB" dirty="0"/>
          </a:p>
          <a:p>
            <a:pPr marL="0" lvl="0" indent="0" algn="just">
              <a:buClr>
                <a:srgbClr val="959595"/>
              </a:buClr>
              <a:buNone/>
            </a:pPr>
            <a:endParaRPr lang="en-US" dirty="0" smtClean="0"/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rgbClr val="C80E1D"/>
              </a:buClr>
              <a:buSzPct val="76000"/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Calibri" pitchFamily="34" charset="0"/>
              <a:buChar char="○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新細明體" pitchFamily="18" charset="-120"/>
              <a:buChar char="＊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959595"/>
              </a:buClr>
              <a:buSzPct val="70000"/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7A911CC-B6FA-45E1-A3B0-60DAE73CD7E9}" type="slidenum">
              <a:rPr kumimoji="0" lang="en-GB" altLang="zh-HK" sz="1200" smtClean="0">
                <a:solidFill>
                  <a:srgbClr val="464653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kumimoji="0" lang="en-GB" altLang="zh-HK" sz="1200" dirty="0" smtClean="0">
              <a:solidFill>
                <a:srgbClr val="464653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984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Approaches to </a:t>
            </a:r>
            <a:r>
              <a:rPr lang="en-GB" dirty="0" smtClean="0"/>
              <a:t>Crowd-funding Regulation </a:t>
            </a:r>
            <a:r>
              <a:rPr lang="en-US" dirty="0" smtClean="0"/>
              <a:t>(Cont’d)</a:t>
            </a:r>
            <a:endParaRPr lang="en-US" dirty="0"/>
          </a:p>
        </p:txBody>
      </p:sp>
      <p:sp>
        <p:nvSpPr>
          <p:cNvPr id="59396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just">
              <a:buNone/>
            </a:pPr>
            <a:r>
              <a:rPr lang="en-GB" b="1" dirty="0" smtClean="0"/>
              <a:t>P2P Lending (cont’d)</a:t>
            </a:r>
            <a:endParaRPr lang="en-US" dirty="0"/>
          </a:p>
          <a:p>
            <a:pPr marL="0" indent="0" algn="just">
              <a:buNone/>
            </a:pPr>
            <a:r>
              <a:rPr lang="en-GB" u="sng" dirty="0"/>
              <a:t>Client Segregated Account </a:t>
            </a:r>
            <a:r>
              <a:rPr lang="en-GB" u="sng" dirty="0" smtClean="0"/>
              <a:t>Model (cont’d)</a:t>
            </a:r>
            <a:endParaRPr lang="en-US" dirty="0"/>
          </a:p>
          <a:p>
            <a:pPr algn="just"/>
            <a:r>
              <a:rPr lang="en-GB" dirty="0"/>
              <a:t>A variation on this model uses a trust fund </a:t>
            </a:r>
            <a:endParaRPr lang="en-GB" dirty="0" smtClean="0"/>
          </a:p>
          <a:p>
            <a:pPr lvl="1" algn="just"/>
            <a:r>
              <a:rPr lang="en-GB" dirty="0" smtClean="0"/>
              <a:t>lenders </a:t>
            </a:r>
            <a:r>
              <a:rPr lang="en-GB" dirty="0"/>
              <a:t>purchase units or shares in a trust structure, with the platform acting as the trustee who manages the </a:t>
            </a:r>
            <a:r>
              <a:rPr lang="en-GB" dirty="0" smtClean="0"/>
              <a:t>fund</a:t>
            </a:r>
          </a:p>
          <a:p>
            <a:pPr lvl="1" algn="just"/>
            <a:r>
              <a:rPr lang="en-GB" dirty="0" smtClean="0"/>
              <a:t>the </a:t>
            </a:r>
            <a:r>
              <a:rPr lang="en-GB" dirty="0"/>
              <a:t>platform uses the fund to match borrowers and lenders and the platform administers the loan </a:t>
            </a:r>
            <a:r>
              <a:rPr lang="en-GB" dirty="0" smtClean="0"/>
              <a:t>repayments</a:t>
            </a:r>
          </a:p>
          <a:p>
            <a:pPr lvl="1" algn="just"/>
            <a:r>
              <a:rPr lang="en-GB" dirty="0" smtClean="0"/>
              <a:t>as </a:t>
            </a:r>
            <a:r>
              <a:rPr lang="en-GB" dirty="0"/>
              <a:t>it is a trust, it is legally separate from the platform itself which prevents the investors suffering loss if the platform fails.</a:t>
            </a:r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lvl="0" algn="just">
              <a:buFont typeface="Wingdings 3" panose="05040102010807070707" pitchFamily="18" charset="2"/>
              <a:buChar char="}"/>
            </a:pPr>
            <a:endParaRPr lang="en-GB" dirty="0"/>
          </a:p>
          <a:p>
            <a:pPr marL="0" lvl="0" indent="0" algn="just">
              <a:buClr>
                <a:srgbClr val="959595"/>
              </a:buClr>
              <a:buNone/>
            </a:pPr>
            <a:endParaRPr lang="en-US" dirty="0" smtClean="0"/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rgbClr val="C80E1D"/>
              </a:buClr>
              <a:buSzPct val="76000"/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Calibri" pitchFamily="34" charset="0"/>
              <a:buChar char="○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新細明體" pitchFamily="18" charset="-120"/>
              <a:buChar char="＊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959595"/>
              </a:buClr>
              <a:buSzPct val="70000"/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7A911CC-B6FA-45E1-A3B0-60DAE73CD7E9}" type="slidenum">
              <a:rPr kumimoji="0" lang="en-GB" altLang="zh-HK" sz="1200" smtClean="0">
                <a:solidFill>
                  <a:srgbClr val="464653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kumimoji="0" lang="en-GB" altLang="zh-HK" sz="1200" dirty="0" smtClean="0">
              <a:solidFill>
                <a:srgbClr val="464653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63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Approaches to </a:t>
            </a:r>
            <a:r>
              <a:rPr lang="en-GB" dirty="0" smtClean="0"/>
              <a:t>Crowd-funding Regulation </a:t>
            </a:r>
            <a:r>
              <a:rPr lang="en-US" dirty="0" smtClean="0"/>
              <a:t>(Cont’d)</a:t>
            </a:r>
            <a:endParaRPr lang="en-US" dirty="0"/>
          </a:p>
        </p:txBody>
      </p:sp>
      <p:sp>
        <p:nvSpPr>
          <p:cNvPr id="59396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lvl="0" indent="0" algn="just">
              <a:buNone/>
            </a:pPr>
            <a:r>
              <a:rPr lang="en-GB" b="1" dirty="0"/>
              <a:t>Equity crowd-funding</a:t>
            </a:r>
            <a:endParaRPr lang="en-US" dirty="0"/>
          </a:p>
          <a:p>
            <a:pPr algn="just"/>
            <a:r>
              <a:rPr lang="en-GB" dirty="0" smtClean="0"/>
              <a:t>Investors: </a:t>
            </a:r>
          </a:p>
          <a:p>
            <a:pPr lvl="1" algn="just"/>
            <a:r>
              <a:rPr lang="en-GB" dirty="0" smtClean="0"/>
              <a:t>invest </a:t>
            </a:r>
            <a:r>
              <a:rPr lang="en-GB" dirty="0"/>
              <a:t>in a project or business (normally a start-up</a:t>
            </a:r>
            <a:r>
              <a:rPr lang="en-GB" dirty="0" smtClean="0"/>
              <a:t>); and</a:t>
            </a:r>
          </a:p>
          <a:p>
            <a:pPr lvl="1" algn="just"/>
            <a:r>
              <a:rPr lang="en-GB" dirty="0" smtClean="0"/>
              <a:t>in </a:t>
            </a:r>
            <a:r>
              <a:rPr lang="en-GB" dirty="0"/>
              <a:t>return </a:t>
            </a:r>
            <a:r>
              <a:rPr lang="en-GB" dirty="0" smtClean="0"/>
              <a:t>receive an </a:t>
            </a:r>
            <a:r>
              <a:rPr lang="en-GB" dirty="0"/>
              <a:t>interest in shares or debt instruments issued by a company or a share of the </a:t>
            </a:r>
            <a:r>
              <a:rPr lang="en-GB" dirty="0" smtClean="0"/>
              <a:t>profits or income </a:t>
            </a:r>
            <a:r>
              <a:rPr lang="en-GB" dirty="0"/>
              <a:t>generated from the relevant </a:t>
            </a:r>
            <a:r>
              <a:rPr lang="en-GB" dirty="0" smtClean="0"/>
              <a:t>crowd-funding </a:t>
            </a:r>
            <a:r>
              <a:rPr lang="en-GB" dirty="0"/>
              <a:t>arrangement managed by </a:t>
            </a:r>
            <a:r>
              <a:rPr lang="en-GB" dirty="0" smtClean="0"/>
              <a:t>3rd party</a:t>
            </a:r>
            <a:endParaRPr lang="en-US" dirty="0"/>
          </a:p>
          <a:p>
            <a:pPr algn="just"/>
            <a:r>
              <a:rPr lang="en-GB" dirty="0" smtClean="0"/>
              <a:t>Enables </a:t>
            </a:r>
            <a:r>
              <a:rPr lang="en-GB" dirty="0"/>
              <a:t>a number of investors to invest through an online platform and gain an interest in the </a:t>
            </a:r>
            <a:r>
              <a:rPr lang="en-GB" dirty="0" smtClean="0"/>
              <a:t>business</a:t>
            </a:r>
          </a:p>
          <a:p>
            <a:pPr algn="just"/>
            <a:r>
              <a:rPr lang="en-GB" dirty="0" smtClean="0"/>
              <a:t>Normal Use: early </a:t>
            </a:r>
            <a:r>
              <a:rPr lang="en-GB" dirty="0"/>
              <a:t>stage small start-ups with limited access to other funding sources due to their small size and </a:t>
            </a:r>
            <a:r>
              <a:rPr lang="en-GB" dirty="0" smtClean="0"/>
              <a:t>maturity</a:t>
            </a:r>
          </a:p>
          <a:p>
            <a:pPr algn="just"/>
            <a:r>
              <a:rPr lang="en-GB" dirty="0" smtClean="0"/>
              <a:t>Investments </a:t>
            </a:r>
            <a:r>
              <a:rPr lang="en-GB" dirty="0"/>
              <a:t>involve a number of </a:t>
            </a:r>
            <a:r>
              <a:rPr lang="en-GB" dirty="0" smtClean="0"/>
              <a:t>risks, particularly </a:t>
            </a:r>
          </a:p>
          <a:p>
            <a:pPr lvl="1" algn="just"/>
            <a:r>
              <a:rPr lang="en-GB" dirty="0" smtClean="0"/>
              <a:t>a </a:t>
            </a:r>
            <a:r>
              <a:rPr lang="en-GB" dirty="0"/>
              <a:t>relatively high risk of </a:t>
            </a:r>
            <a:r>
              <a:rPr lang="en-GB" dirty="0" smtClean="0"/>
              <a:t>failure;</a:t>
            </a:r>
          </a:p>
          <a:p>
            <a:pPr lvl="1" algn="just"/>
            <a:r>
              <a:rPr lang="en-GB" dirty="0" smtClean="0"/>
              <a:t>dilution </a:t>
            </a:r>
            <a:r>
              <a:rPr lang="en-GB" dirty="0"/>
              <a:t>of initial shareholdings through further </a:t>
            </a:r>
            <a:r>
              <a:rPr lang="en-GB" dirty="0" smtClean="0"/>
              <a:t>issues; </a:t>
            </a:r>
            <a:r>
              <a:rPr lang="en-GB" dirty="0"/>
              <a:t>and </a:t>
            </a:r>
            <a:endParaRPr lang="en-GB" dirty="0" smtClean="0"/>
          </a:p>
          <a:p>
            <a:pPr lvl="1" algn="just"/>
            <a:r>
              <a:rPr lang="en-GB" dirty="0" smtClean="0"/>
              <a:t>the </a:t>
            </a:r>
            <a:r>
              <a:rPr lang="en-GB" dirty="0"/>
              <a:t>absence of a secondary market making equity stakes illiquid. </a:t>
            </a:r>
            <a:endParaRPr lang="en-GB" dirty="0" smtClean="0"/>
          </a:p>
          <a:p>
            <a:pPr algn="just"/>
            <a:r>
              <a:rPr lang="en-GB" dirty="0" smtClean="0"/>
              <a:t>Currently </a:t>
            </a:r>
            <a:r>
              <a:rPr lang="en-GB" dirty="0"/>
              <a:t>a small sector, often with many regulatory impediments preventing small public equity raisings or strict limits on the size of retail investments.</a:t>
            </a:r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lvl="0" algn="just">
              <a:buFont typeface="Wingdings 3" panose="05040102010807070707" pitchFamily="18" charset="2"/>
              <a:buChar char="}"/>
            </a:pPr>
            <a:endParaRPr lang="en-GB" dirty="0"/>
          </a:p>
          <a:p>
            <a:pPr marL="0" lvl="0" indent="0" algn="just">
              <a:buClr>
                <a:srgbClr val="959595"/>
              </a:buClr>
              <a:buNone/>
            </a:pPr>
            <a:endParaRPr lang="en-US" dirty="0" smtClean="0"/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rgbClr val="C80E1D"/>
              </a:buClr>
              <a:buSzPct val="76000"/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Calibri" pitchFamily="34" charset="0"/>
              <a:buChar char="○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新細明體" pitchFamily="18" charset="-120"/>
              <a:buChar char="＊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959595"/>
              </a:buClr>
              <a:buSzPct val="70000"/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7A911CC-B6FA-45E1-A3B0-60DAE73CD7E9}" type="slidenum">
              <a:rPr kumimoji="0" lang="en-GB" altLang="zh-HK" sz="1200" smtClean="0">
                <a:solidFill>
                  <a:srgbClr val="464653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kumimoji="0" lang="en-GB" altLang="zh-HK" sz="1200" dirty="0" smtClean="0">
              <a:solidFill>
                <a:srgbClr val="464653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811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Approaches to </a:t>
            </a:r>
            <a:r>
              <a:rPr lang="en-GB" dirty="0" smtClean="0"/>
              <a:t>Crowd-funding Regulation </a:t>
            </a:r>
            <a:r>
              <a:rPr lang="en-US" dirty="0" smtClean="0"/>
              <a:t>(Cont’d)</a:t>
            </a:r>
            <a:endParaRPr lang="en-US" dirty="0"/>
          </a:p>
        </p:txBody>
      </p:sp>
      <p:sp>
        <p:nvSpPr>
          <p:cNvPr id="59396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 algn="just">
              <a:buNone/>
            </a:pPr>
            <a:r>
              <a:rPr lang="en-GB" b="1" dirty="0"/>
              <a:t>Reward/ pre-sale crowd-funding</a:t>
            </a:r>
            <a:endParaRPr lang="en-US" dirty="0"/>
          </a:p>
          <a:p>
            <a:pPr algn="just"/>
            <a:r>
              <a:rPr lang="en-GB" dirty="0" smtClean="0"/>
              <a:t>Payer </a:t>
            </a:r>
            <a:r>
              <a:rPr lang="en-GB" dirty="0"/>
              <a:t>receives returns in the form of physical goods or </a:t>
            </a:r>
            <a:r>
              <a:rPr lang="en-GB" dirty="0" smtClean="0"/>
              <a:t>services in </a:t>
            </a:r>
            <a:r>
              <a:rPr lang="en-GB" dirty="0"/>
              <a:t>return for sums </a:t>
            </a:r>
            <a:r>
              <a:rPr lang="en-GB" dirty="0" smtClean="0"/>
              <a:t>paid.</a:t>
            </a:r>
          </a:p>
          <a:p>
            <a:pPr algn="just"/>
            <a:endParaRPr lang="en-GB" dirty="0"/>
          </a:p>
          <a:p>
            <a:pPr marL="0" lvl="0" indent="0" algn="just">
              <a:buNone/>
            </a:pPr>
            <a:r>
              <a:rPr lang="en-GB" b="1" dirty="0"/>
              <a:t>Donation crowd-funding</a:t>
            </a:r>
            <a:endParaRPr lang="en-US" dirty="0"/>
          </a:p>
          <a:p>
            <a:pPr algn="just"/>
            <a:r>
              <a:rPr lang="en-GB" dirty="0"/>
              <a:t>Sums are raised for charitable causes.</a:t>
            </a:r>
            <a:endParaRPr lang="en-US" dirty="0"/>
          </a:p>
          <a:p>
            <a:pPr algn="just"/>
            <a:r>
              <a:rPr lang="en-US" dirty="0" smtClean="0"/>
              <a:t>Regulatory perspective: </a:t>
            </a:r>
            <a:r>
              <a:rPr lang="en-US" dirty="0"/>
              <a:t>reward/pre-sale crowd-funding and donation crowd-funding differ from the first </a:t>
            </a:r>
            <a:r>
              <a:rPr lang="en-US" dirty="0" smtClean="0"/>
              <a:t>two types. </a:t>
            </a:r>
          </a:p>
          <a:p>
            <a:pPr algn="just"/>
            <a:r>
              <a:rPr lang="en-US" dirty="0" smtClean="0"/>
              <a:t>They </a:t>
            </a:r>
            <a:r>
              <a:rPr lang="en-US" dirty="0"/>
              <a:t>do not provide a financial return in the form of a yield or return on investment.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lvl="0" algn="just">
              <a:buFont typeface="Wingdings 3" panose="05040102010807070707" pitchFamily="18" charset="2"/>
              <a:buChar char="}"/>
            </a:pPr>
            <a:endParaRPr lang="en-GB" dirty="0"/>
          </a:p>
          <a:p>
            <a:pPr marL="0" lvl="0" indent="0" algn="just">
              <a:buClr>
                <a:srgbClr val="959595"/>
              </a:buClr>
              <a:buNone/>
            </a:pPr>
            <a:endParaRPr lang="en-US" dirty="0" smtClean="0"/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rgbClr val="C80E1D"/>
              </a:buClr>
              <a:buSzPct val="76000"/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Calibri" pitchFamily="34" charset="0"/>
              <a:buChar char="○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新細明體" pitchFamily="18" charset="-120"/>
              <a:buChar char="＊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959595"/>
              </a:buClr>
              <a:buSzPct val="70000"/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7A911CC-B6FA-45E1-A3B0-60DAE73CD7E9}" type="slidenum">
              <a:rPr kumimoji="0" lang="en-GB" altLang="zh-HK" sz="1200" smtClean="0">
                <a:solidFill>
                  <a:srgbClr val="464653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kumimoji="0" lang="en-GB" altLang="zh-HK" sz="1200" dirty="0" smtClean="0">
              <a:solidFill>
                <a:srgbClr val="464653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65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Approaches to P2P Lending Regulation</a:t>
            </a:r>
          </a:p>
        </p:txBody>
      </p:sp>
      <p:sp>
        <p:nvSpPr>
          <p:cNvPr id="59396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n-US" dirty="0" smtClean="0"/>
              <a:t>Regulation </a:t>
            </a:r>
            <a:r>
              <a:rPr lang="en-US" dirty="0"/>
              <a:t>of crowd-funding activities varies across </a:t>
            </a:r>
            <a:r>
              <a:rPr lang="en-US" dirty="0" smtClean="0"/>
              <a:t>jurisdictions</a:t>
            </a:r>
          </a:p>
          <a:p>
            <a:pPr algn="just"/>
            <a:r>
              <a:rPr lang="en-US" dirty="0" smtClean="0"/>
              <a:t>Currently 5 </a:t>
            </a:r>
            <a:r>
              <a:rPr lang="en-US" dirty="0"/>
              <a:t>key regulatory approaches to P2P Lending:</a:t>
            </a:r>
          </a:p>
          <a:p>
            <a:pPr lvl="1" algn="just"/>
            <a:r>
              <a:rPr lang="en-US" dirty="0"/>
              <a:t> </a:t>
            </a:r>
            <a:r>
              <a:rPr lang="en-GB" dirty="0" smtClean="0"/>
              <a:t>Activities </a:t>
            </a:r>
            <a:r>
              <a:rPr lang="en-GB" dirty="0"/>
              <a:t>are either exempt or unregulated due to lack of definition;</a:t>
            </a:r>
            <a:endParaRPr lang="en-US" dirty="0"/>
          </a:p>
          <a:p>
            <a:pPr lvl="1" algn="just"/>
            <a:r>
              <a:rPr lang="en-GB" dirty="0"/>
              <a:t>Crowd-funding platforms are regulated as intermediaries;</a:t>
            </a:r>
            <a:endParaRPr lang="en-US" dirty="0"/>
          </a:p>
          <a:p>
            <a:pPr lvl="1" algn="just"/>
            <a:r>
              <a:rPr lang="en-US" dirty="0"/>
              <a:t>Crowd-funding platforms are regulated as banks;</a:t>
            </a:r>
          </a:p>
          <a:p>
            <a:pPr lvl="1" algn="just"/>
            <a:r>
              <a:rPr lang="en-GB" dirty="0"/>
              <a:t>The US model under which there are two levels of regulation: Federal regulation through the Securities and Exchange Commission and state level regulations, where platforms must apply on a state-by-state basis; and</a:t>
            </a:r>
            <a:endParaRPr lang="en-US" dirty="0"/>
          </a:p>
          <a:p>
            <a:pPr lvl="1" algn="just"/>
            <a:r>
              <a:rPr lang="en-GB" dirty="0"/>
              <a:t>Prohibition of P2P lending.</a:t>
            </a:r>
            <a:endParaRPr lang="en-US" dirty="0"/>
          </a:p>
          <a:p>
            <a:pPr algn="just"/>
            <a:r>
              <a:rPr lang="en-US" dirty="0" smtClean="0"/>
              <a:t>Other </a:t>
            </a:r>
            <a:r>
              <a:rPr lang="en-US" dirty="0"/>
              <a:t>possible form of </a:t>
            </a:r>
            <a:r>
              <a:rPr lang="en-US" dirty="0" smtClean="0"/>
              <a:t>regulation: </a:t>
            </a:r>
          </a:p>
          <a:p>
            <a:pPr lvl="1" algn="just"/>
            <a:r>
              <a:rPr lang="en-US" dirty="0" smtClean="0"/>
              <a:t>regulation </a:t>
            </a:r>
            <a:r>
              <a:rPr lang="en-US" dirty="0"/>
              <a:t>as a collective investment scheme (</a:t>
            </a:r>
            <a:r>
              <a:rPr lang="en-US" b="1" dirty="0"/>
              <a:t>CIS</a:t>
            </a:r>
            <a:r>
              <a:rPr lang="en-US" dirty="0"/>
              <a:t>) where a platform actively </a:t>
            </a:r>
            <a:r>
              <a:rPr lang="en-US" dirty="0" smtClean="0"/>
              <a:t>manages </a:t>
            </a:r>
            <a:r>
              <a:rPr lang="en-US" dirty="0"/>
              <a:t>investors’ money and automatically invests their money while providing them with a limited choice.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lvl="0" algn="just">
              <a:buFont typeface="Wingdings 3" panose="05040102010807070707" pitchFamily="18" charset="2"/>
              <a:buChar char="}"/>
            </a:pPr>
            <a:endParaRPr lang="en-GB" dirty="0"/>
          </a:p>
          <a:p>
            <a:pPr marL="0" lvl="0" indent="0" algn="just">
              <a:buClr>
                <a:srgbClr val="959595"/>
              </a:buClr>
              <a:buNone/>
            </a:pPr>
            <a:endParaRPr lang="en-US" dirty="0" smtClean="0"/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rgbClr val="C80E1D"/>
              </a:buClr>
              <a:buSzPct val="76000"/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Calibri" pitchFamily="34" charset="0"/>
              <a:buChar char="○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新細明體" pitchFamily="18" charset="-120"/>
              <a:buChar char="＊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959595"/>
              </a:buClr>
              <a:buSzPct val="70000"/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7A911CC-B6FA-45E1-A3B0-60DAE73CD7E9}" type="slidenum">
              <a:rPr kumimoji="0" lang="en-GB" altLang="zh-HK" sz="1200" smtClean="0">
                <a:solidFill>
                  <a:srgbClr val="464653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kumimoji="0" lang="en-GB" altLang="zh-HK" sz="1200" dirty="0" smtClean="0">
              <a:solidFill>
                <a:srgbClr val="464653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13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Approaches to Equity Crowd-funding Regulation</a:t>
            </a:r>
          </a:p>
        </p:txBody>
      </p:sp>
      <p:sp>
        <p:nvSpPr>
          <p:cNvPr id="59396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n-US" dirty="0"/>
              <a:t>There are </a:t>
            </a:r>
            <a:r>
              <a:rPr lang="en-US" dirty="0" smtClean="0"/>
              <a:t>3 </a:t>
            </a:r>
            <a:r>
              <a:rPr lang="en-US" dirty="0"/>
              <a:t>main approaches to regulation:</a:t>
            </a:r>
          </a:p>
          <a:p>
            <a:pPr lvl="1" algn="just"/>
            <a:r>
              <a:rPr lang="en-GB" dirty="0" smtClean="0"/>
              <a:t>Regulation </a:t>
            </a:r>
            <a:r>
              <a:rPr lang="en-GB" dirty="0"/>
              <a:t>that prohibits crowd-funding completely;</a:t>
            </a:r>
            <a:endParaRPr lang="en-US" dirty="0"/>
          </a:p>
          <a:p>
            <a:pPr lvl="1" algn="just"/>
            <a:r>
              <a:rPr lang="en-GB" dirty="0"/>
              <a:t>Regulation that permits crowd-funding but creates high barriers to entry; and</a:t>
            </a:r>
            <a:endParaRPr lang="en-US" dirty="0"/>
          </a:p>
          <a:p>
            <a:pPr lvl="1" algn="just"/>
            <a:r>
              <a:rPr lang="en-GB" dirty="0"/>
              <a:t>Regulation allowing the industry to exist within strict limits.</a:t>
            </a:r>
            <a:endParaRPr lang="en-US" dirty="0"/>
          </a:p>
          <a:p>
            <a:pPr algn="just"/>
            <a:r>
              <a:rPr lang="en-US" dirty="0"/>
              <a:t>Some </a:t>
            </a:r>
            <a:r>
              <a:rPr lang="en-US" dirty="0" smtClean="0"/>
              <a:t>have </a:t>
            </a:r>
            <a:r>
              <a:rPr lang="en-US" dirty="0"/>
              <a:t>sought to treat equity crowd-funding as exempt, or lighten the regulation of the issuing of shares in return for crowd-funding investment in order to provide funding for </a:t>
            </a:r>
            <a:r>
              <a:rPr lang="en-US" dirty="0" smtClean="0"/>
              <a:t>SMEs</a:t>
            </a:r>
            <a:endParaRPr lang="en-US" dirty="0"/>
          </a:p>
          <a:p>
            <a:pPr algn="just"/>
            <a:r>
              <a:rPr lang="en-US" dirty="0"/>
              <a:t>Some </a:t>
            </a:r>
            <a:r>
              <a:rPr lang="en-US" dirty="0" smtClean="0"/>
              <a:t>consider </a:t>
            </a:r>
            <a:r>
              <a:rPr lang="en-US" dirty="0"/>
              <a:t>P2P Lending in particular to be an efficient vehicle for funding start-ups and </a:t>
            </a:r>
            <a:r>
              <a:rPr lang="en-US" dirty="0" smtClean="0"/>
              <a:t>SMEs</a:t>
            </a:r>
          </a:p>
          <a:p>
            <a:pPr algn="just"/>
            <a:r>
              <a:rPr lang="en-US" dirty="0"/>
              <a:t>S</a:t>
            </a:r>
            <a:r>
              <a:rPr lang="en-US" dirty="0" smtClean="0"/>
              <a:t>ome </a:t>
            </a:r>
            <a:r>
              <a:rPr lang="en-US" dirty="0"/>
              <a:t>are seeking to encourage the practice but without compromising investor protection through specific, targeted </a:t>
            </a:r>
            <a:r>
              <a:rPr lang="en-US" dirty="0" smtClean="0"/>
              <a:t>regulation</a:t>
            </a:r>
          </a:p>
          <a:p>
            <a:pPr lvl="1" algn="just"/>
            <a:r>
              <a:rPr lang="en-US" dirty="0" smtClean="0"/>
              <a:t>e.g. UK</a:t>
            </a:r>
            <a:endParaRPr lang="en-US" dirty="0"/>
          </a:p>
          <a:p>
            <a:pPr algn="just"/>
            <a:endParaRPr lang="en-US" dirty="0"/>
          </a:p>
          <a:p>
            <a:pPr lvl="0" algn="just">
              <a:buFont typeface="Wingdings 3" panose="05040102010807070707" pitchFamily="18" charset="2"/>
              <a:buChar char="}"/>
            </a:pPr>
            <a:endParaRPr lang="en-GB" dirty="0"/>
          </a:p>
          <a:p>
            <a:pPr marL="0" lvl="0" indent="0" algn="just">
              <a:buClr>
                <a:srgbClr val="959595"/>
              </a:buClr>
              <a:buNone/>
            </a:pPr>
            <a:endParaRPr lang="en-US" dirty="0" smtClean="0"/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rgbClr val="C80E1D"/>
              </a:buClr>
              <a:buSzPct val="76000"/>
              <a:buFont typeface="Wingdings 3" pitchFamily="18" charset="2"/>
              <a:buChar char="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Calibri" pitchFamily="34" charset="0"/>
              <a:buChar char="○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959595"/>
              </a:buClr>
              <a:buSzPct val="76000"/>
              <a:buFont typeface="新細明體" pitchFamily="18" charset="-120"/>
              <a:buChar char="＊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959595"/>
              </a:buClr>
              <a:buSzPct val="70000"/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959595"/>
              </a:buClr>
              <a:buSzPct val="76000"/>
              <a:buFont typeface="Calibri" pitchFamily="34" charset="0"/>
              <a:buChar char="●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7A911CC-B6FA-45E1-A3B0-60DAE73CD7E9}" type="slidenum">
              <a:rPr kumimoji="0" lang="en-GB" altLang="zh-HK" sz="1200" smtClean="0">
                <a:solidFill>
                  <a:srgbClr val="464653"/>
                </a:solidFill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kumimoji="0" lang="en-GB" altLang="zh-HK" sz="1200" dirty="0" smtClean="0">
              <a:solidFill>
                <a:srgbClr val="464653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2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1837"/>
          </a:xfrm>
        </p:spPr>
        <p:txBody>
          <a:bodyPr/>
          <a:lstStyle/>
          <a:p>
            <a:pPr eaLnBrk="1" hangingPunct="1"/>
            <a:r>
              <a:rPr lang="en-MY" altLang="x-none" sz="6600"/>
              <a:t>Crowdfunding</a:t>
            </a:r>
          </a:p>
        </p:txBody>
      </p:sp>
      <p:sp>
        <p:nvSpPr>
          <p:cNvPr id="3075" name="Content Placeholder 4"/>
          <p:cNvSpPr>
            <a:spLocks noGrp="1"/>
          </p:cNvSpPr>
          <p:nvPr>
            <p:ph idx="1"/>
          </p:nvPr>
        </p:nvSpPr>
        <p:spPr>
          <a:xfrm>
            <a:off x="457200" y="2420938"/>
            <a:ext cx="8229600" cy="37052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MY" altLang="x-none" sz="6000"/>
              <a:t>  The New Method of Raising Funds for new businesses &amp; start-ups</a:t>
            </a:r>
          </a:p>
          <a:p>
            <a:pPr eaLnBrk="1" hangingPunct="1"/>
            <a:endParaRPr lang="en-MY" altLang="x-none" sz="6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7423CE9-2554-AC4B-9D06-6570B0644A6F}" type="slidenum">
              <a:rPr lang="en-MY" altLang="x-none">
                <a:solidFill>
                  <a:srgbClr val="898989"/>
                </a:solidFill>
                <a:latin typeface="Calibri" charset="0"/>
              </a:rPr>
              <a:pPr eaLnBrk="1" hangingPunct="1"/>
              <a:t>2</a:t>
            </a:fld>
            <a:endParaRPr lang="en-MY" altLang="x-none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61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rise of the platforms </a:t>
            </a:r>
            <a:endParaRPr lang="da-DK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Content Placeholder 3" descr="cf logos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01"/>
            <a:ext cx="9144000" cy="5486399"/>
          </a:xfrm>
        </p:spPr>
      </p:pic>
      <p:pic>
        <p:nvPicPr>
          <p:cNvPr id="5" name="Picture 2" descr="Ne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081" y="6281307"/>
            <a:ext cx="2159963" cy="51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10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92100"/>
            <a:ext cx="8534400" cy="758825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Kickstarter</a:t>
            </a:r>
            <a:endParaRPr lang="en-US" sz="4000" dirty="0"/>
          </a:p>
        </p:txBody>
      </p:sp>
      <p:sp>
        <p:nvSpPr>
          <p:cNvPr id="2048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r>
              <a:rPr lang="en-US" altLang="en-US" sz="2000"/>
              <a:t>Kickstarter is the world’s largest crowdfunding platform</a:t>
            </a:r>
          </a:p>
          <a:p>
            <a:r>
              <a:rPr lang="en-US" altLang="en-US" sz="2000"/>
              <a:t>Kickstarter’s mission is to “help bring creative projects to life”</a:t>
            </a:r>
          </a:p>
          <a:p>
            <a:r>
              <a:rPr lang="en-US" altLang="en-US" sz="2000"/>
              <a:t>Since Kickstarter’s launch in 2009, 5.1 million people have pledged $861 million, funding 51,000 creative projects</a:t>
            </a:r>
          </a:p>
          <a:p>
            <a:pPr lvl="1">
              <a:buFont typeface="Courier New" charset="0"/>
              <a:buChar char="o"/>
            </a:pPr>
            <a:r>
              <a:rPr lang="en-US" altLang="en-US" sz="1600"/>
              <a:t>Such as films, music, stage shows, comics, journalism, video games, and food-related projects</a:t>
            </a:r>
          </a:p>
          <a:p>
            <a:r>
              <a:rPr lang="en-US" altLang="en-US" sz="2000"/>
              <a:t>People who back Kickstarter projects are offered tangible rewards and unique experiences in exchange for their pledges</a:t>
            </a:r>
          </a:p>
          <a:p>
            <a:pPr lvl="1">
              <a:buFont typeface="Courier New" charset="0"/>
              <a:buChar char="o"/>
            </a:pPr>
            <a:r>
              <a:rPr lang="en-US" altLang="en-US" sz="1600"/>
              <a:t>Backers of an effort to make a book or film often get a copy of the finished work</a:t>
            </a:r>
          </a:p>
          <a:p>
            <a:pPr lvl="1">
              <a:buFont typeface="Courier New" charset="0"/>
              <a:buChar char="o"/>
            </a:pPr>
            <a:r>
              <a:rPr lang="en-US" altLang="en-US" sz="1600"/>
              <a:t>A bigger pledge to a film project might get a backer into the premiere</a:t>
            </a:r>
          </a:p>
          <a:p>
            <a:r>
              <a:rPr lang="en-US" altLang="en-US" sz="2000"/>
              <a:t>Kickstarter’s model traces its roots to the subscription model of arts patronage, where artists would go directly to their audiences to fund their work</a:t>
            </a:r>
          </a:p>
          <a:p>
            <a:pPr>
              <a:spcBef>
                <a:spcPct val="0"/>
              </a:spcBef>
              <a:spcAft>
                <a:spcPts val="300"/>
              </a:spcAft>
              <a:buFont typeface="Wingdings 2" charset="2"/>
              <a:buNone/>
            </a:pPr>
            <a:endParaRPr lang="en-US" altLang="en-US" sz="200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6019800"/>
            <a:ext cx="17970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46163"/>
            <a:ext cx="457200" cy="4413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3">
                    <a:shade val="75000"/>
                  </a:schemeClr>
                </a:solidFill>
                <a:latin typeface="Garamond" pitchFamily="18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0825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1550" y="698161"/>
            <a:ext cx="2322258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200" dirty="0">
                <a:solidFill>
                  <a:srgbClr val="5FCAEE"/>
                </a:solidFill>
                <a:latin typeface="Trebuchet MS"/>
                <a:cs typeface="Trebuchet MS"/>
              </a:rPr>
              <a:t>P</a:t>
            </a:r>
            <a:r>
              <a:rPr sz="3200" spc="-8" dirty="0">
                <a:solidFill>
                  <a:srgbClr val="5FCAEE"/>
                </a:solidFill>
                <a:latin typeface="Trebuchet MS"/>
                <a:cs typeface="Trebuchet MS"/>
              </a:rPr>
              <a:t>l</a:t>
            </a:r>
            <a:r>
              <a:rPr sz="3200" spc="-4" dirty="0">
                <a:solidFill>
                  <a:srgbClr val="5FCAEE"/>
                </a:solidFill>
                <a:latin typeface="Trebuchet MS"/>
                <a:cs typeface="Trebuchet MS"/>
              </a:rPr>
              <a:t>atforms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0668" y="1809368"/>
            <a:ext cx="3666744" cy="1573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71144" y="1852231"/>
            <a:ext cx="1627823" cy="976313"/>
          </a:xfrm>
          <a:custGeom>
            <a:avLst/>
            <a:gdLst/>
            <a:ahLst/>
            <a:cxnLst/>
            <a:rect l="l" t="t" r="r" b="b"/>
            <a:pathLst>
              <a:path w="2170429" h="1301750">
                <a:moveTo>
                  <a:pt x="0" y="1301496"/>
                </a:moveTo>
                <a:lnTo>
                  <a:pt x="2170176" y="1301496"/>
                </a:lnTo>
                <a:lnTo>
                  <a:pt x="2170176" y="0"/>
                </a:lnTo>
                <a:lnTo>
                  <a:pt x="0" y="0"/>
                </a:lnTo>
                <a:lnTo>
                  <a:pt x="0" y="1301496"/>
                </a:lnTo>
                <a:close/>
              </a:path>
            </a:pathLst>
          </a:custGeom>
          <a:solidFill>
            <a:srgbClr val="5FC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71144" y="1852231"/>
            <a:ext cx="1627823" cy="976313"/>
          </a:xfrm>
          <a:custGeom>
            <a:avLst/>
            <a:gdLst/>
            <a:ahLst/>
            <a:cxnLst/>
            <a:rect l="l" t="t" r="r" b="b"/>
            <a:pathLst>
              <a:path w="2170429" h="1301750">
                <a:moveTo>
                  <a:pt x="0" y="1301496"/>
                </a:moveTo>
                <a:lnTo>
                  <a:pt x="2170176" y="1301496"/>
                </a:lnTo>
                <a:lnTo>
                  <a:pt x="2170176" y="0"/>
                </a:lnTo>
                <a:lnTo>
                  <a:pt x="0" y="0"/>
                </a:lnTo>
                <a:lnTo>
                  <a:pt x="0" y="1301496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69350" y="2079720"/>
            <a:ext cx="2677478" cy="448680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>
              <a:spcBef>
                <a:spcPts val="79"/>
              </a:spcBef>
              <a:tabLst>
                <a:tab pos="1764506" algn="l"/>
              </a:tabLst>
            </a:pPr>
            <a:r>
              <a:rPr sz="2850" dirty="0">
                <a:solidFill>
                  <a:srgbClr val="FFFFFF"/>
                </a:solidFill>
                <a:latin typeface="Trebuchet MS"/>
                <a:cs typeface="Trebuchet MS"/>
              </a:rPr>
              <a:t>Story	</a:t>
            </a:r>
            <a:r>
              <a:rPr sz="2850" spc="-6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2850" spc="-4" dirty="0">
                <a:solidFill>
                  <a:srgbClr val="FFFFFF"/>
                </a:solidFill>
                <a:latin typeface="Trebuchet MS"/>
                <a:cs typeface="Trebuchet MS"/>
              </a:rPr>
              <a:t>ideo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80063" y="4065079"/>
            <a:ext cx="1627823" cy="976313"/>
          </a:xfrm>
          <a:custGeom>
            <a:avLst/>
            <a:gdLst/>
            <a:ahLst/>
            <a:cxnLst/>
            <a:rect l="l" t="t" r="r" b="b"/>
            <a:pathLst>
              <a:path w="2170429" h="1301750">
                <a:moveTo>
                  <a:pt x="0" y="1301496"/>
                </a:moveTo>
                <a:lnTo>
                  <a:pt x="2170176" y="1301496"/>
                </a:lnTo>
                <a:lnTo>
                  <a:pt x="2170176" y="0"/>
                </a:lnTo>
                <a:lnTo>
                  <a:pt x="0" y="0"/>
                </a:lnTo>
                <a:lnTo>
                  <a:pt x="0" y="1301496"/>
                </a:lnTo>
                <a:close/>
              </a:path>
            </a:pathLst>
          </a:custGeom>
          <a:solidFill>
            <a:srgbClr val="5FC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80063" y="4065079"/>
            <a:ext cx="1627823" cy="976313"/>
          </a:xfrm>
          <a:custGeom>
            <a:avLst/>
            <a:gdLst/>
            <a:ahLst/>
            <a:cxnLst/>
            <a:rect l="l" t="t" r="r" b="b"/>
            <a:pathLst>
              <a:path w="2170429" h="1301750">
                <a:moveTo>
                  <a:pt x="0" y="1301496"/>
                </a:moveTo>
                <a:lnTo>
                  <a:pt x="2170176" y="1301496"/>
                </a:lnTo>
                <a:lnTo>
                  <a:pt x="2170176" y="0"/>
                </a:lnTo>
                <a:lnTo>
                  <a:pt x="0" y="0"/>
                </a:lnTo>
                <a:lnTo>
                  <a:pt x="0" y="1301496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80064" y="4290441"/>
            <a:ext cx="3419951" cy="4482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41923">
              <a:spcBef>
                <a:spcPts val="75"/>
              </a:spcBef>
              <a:tabLst>
                <a:tab pos="2046923" algn="l"/>
              </a:tabLst>
            </a:pPr>
            <a:r>
              <a:rPr sz="2850" spc="-15" dirty="0">
                <a:solidFill>
                  <a:srgbClr val="FFFFFF"/>
                </a:solidFill>
                <a:latin typeface="Trebuchet MS"/>
                <a:cs typeface="Trebuchet MS"/>
              </a:rPr>
              <a:t>Rewards	</a:t>
            </a:r>
            <a:r>
              <a:rPr sz="2850" spc="-4" dirty="0">
                <a:solidFill>
                  <a:srgbClr val="FFFFFF"/>
                </a:solidFill>
                <a:latin typeface="Trebuchet MS"/>
                <a:cs typeface="Trebuchet MS"/>
              </a:rPr>
              <a:t>Images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69317" y="2987230"/>
            <a:ext cx="1627823" cy="976313"/>
          </a:xfrm>
          <a:custGeom>
            <a:avLst/>
            <a:gdLst/>
            <a:ahLst/>
            <a:cxnLst/>
            <a:rect l="l" t="t" r="r" b="b"/>
            <a:pathLst>
              <a:path w="2170429" h="1301750">
                <a:moveTo>
                  <a:pt x="0" y="1301495"/>
                </a:moveTo>
                <a:lnTo>
                  <a:pt x="2170176" y="1301495"/>
                </a:lnTo>
                <a:lnTo>
                  <a:pt x="2170176" y="0"/>
                </a:lnTo>
                <a:lnTo>
                  <a:pt x="0" y="0"/>
                </a:lnTo>
                <a:lnTo>
                  <a:pt x="0" y="1301495"/>
                </a:lnTo>
                <a:close/>
              </a:path>
            </a:pathLst>
          </a:custGeom>
          <a:solidFill>
            <a:srgbClr val="5FC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69317" y="2987230"/>
            <a:ext cx="1627823" cy="976313"/>
          </a:xfrm>
          <a:custGeom>
            <a:avLst/>
            <a:gdLst/>
            <a:ahLst/>
            <a:cxnLst/>
            <a:rect l="l" t="t" r="r" b="b"/>
            <a:pathLst>
              <a:path w="2170429" h="1301750">
                <a:moveTo>
                  <a:pt x="0" y="1301495"/>
                </a:moveTo>
                <a:lnTo>
                  <a:pt x="2170176" y="1301495"/>
                </a:lnTo>
                <a:lnTo>
                  <a:pt x="2170176" y="0"/>
                </a:lnTo>
                <a:lnTo>
                  <a:pt x="0" y="0"/>
                </a:lnTo>
                <a:lnTo>
                  <a:pt x="0" y="1301495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85725" y="3023807"/>
            <a:ext cx="1194435" cy="839172"/>
          </a:xfrm>
          <a:prstGeom prst="rect">
            <a:avLst/>
          </a:prstGeom>
        </p:spPr>
        <p:txBody>
          <a:bodyPr vert="horz" wrap="square" lIns="0" tIns="69056" rIns="0" bIns="0" rtlCol="0">
            <a:spAutoFit/>
          </a:bodyPr>
          <a:lstStyle/>
          <a:p>
            <a:pPr marL="41433" marR="3810" indent="-32385">
              <a:lnSpc>
                <a:spcPts val="2978"/>
              </a:lnSpc>
              <a:spcBef>
                <a:spcPts val="544"/>
              </a:spcBef>
            </a:pPr>
            <a:r>
              <a:rPr sz="2850" spc="-131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2850" dirty="0">
                <a:solidFill>
                  <a:srgbClr val="FFFFFF"/>
                </a:solidFill>
                <a:latin typeface="Trebuchet MS"/>
                <a:cs typeface="Trebuchet MS"/>
              </a:rPr>
              <a:t>roject  </a:t>
            </a:r>
            <a:r>
              <a:rPr sz="2850" spc="-4" dirty="0">
                <a:solidFill>
                  <a:srgbClr val="FFFFFF"/>
                </a:solidFill>
                <a:latin typeface="Trebuchet MS"/>
                <a:cs typeface="Trebuchet MS"/>
              </a:rPr>
              <a:t>Details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23615" y="5468162"/>
            <a:ext cx="83344" cy="315952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sz="675" dirty="0">
                <a:solidFill>
                  <a:srgbClr val="5FCAEE"/>
                </a:solidFill>
                <a:latin typeface="Trebuchet MS"/>
                <a:cs typeface="Trebuchet MS"/>
              </a:rPr>
              <a:pPr marL="19050">
                <a:spcBef>
                  <a:spcPts val="34"/>
                </a:spcBef>
              </a:pPr>
              <a:t>22</a:t>
            </a:fld>
            <a:endParaRPr sz="675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7233" y="3528060"/>
            <a:ext cx="167497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Trebuchet MS"/>
                <a:cs typeface="Trebuchet MS"/>
              </a:rPr>
              <a:t>Successful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-4" dirty="0">
                <a:latin typeface="Trebuchet MS"/>
                <a:cs typeface="Trebuchet MS"/>
              </a:rPr>
              <a:t>Campaigns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7842" y="3733571"/>
            <a:ext cx="2934176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1949" indent="-342424">
              <a:spcBef>
                <a:spcPts val="75"/>
              </a:spcBef>
              <a:buAutoNum type="arabicPeriod"/>
              <a:tabLst>
                <a:tab pos="351949" algn="l"/>
                <a:tab pos="352425" algn="l"/>
              </a:tabLst>
            </a:pPr>
            <a:r>
              <a:rPr sz="1350" spc="-4" dirty="0">
                <a:latin typeface="Trebuchet MS"/>
                <a:cs typeface="Trebuchet MS"/>
              </a:rPr>
              <a:t>compelling idea or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-4" dirty="0">
                <a:latin typeface="Trebuchet MS"/>
                <a:cs typeface="Trebuchet MS"/>
              </a:rPr>
              <a:t>message</a:t>
            </a:r>
            <a:endParaRPr sz="1350">
              <a:latin typeface="Trebuchet MS"/>
              <a:cs typeface="Trebuchet MS"/>
            </a:endParaRPr>
          </a:p>
          <a:p>
            <a:pPr marL="351949" indent="-342424">
              <a:spcBef>
                <a:spcPts val="4"/>
              </a:spcBef>
              <a:buAutoNum type="arabicPeriod"/>
              <a:tabLst>
                <a:tab pos="351949" algn="l"/>
                <a:tab pos="352425" algn="l"/>
              </a:tabLst>
            </a:pPr>
            <a:r>
              <a:rPr sz="1350" spc="-4" dirty="0">
                <a:latin typeface="Trebuchet MS"/>
                <a:cs typeface="Trebuchet MS"/>
              </a:rPr>
              <a:t>Focus </a:t>
            </a:r>
            <a:r>
              <a:rPr sz="1350" dirty="0">
                <a:latin typeface="Trebuchet MS"/>
                <a:cs typeface="Trebuchet MS"/>
              </a:rPr>
              <a:t>on </a:t>
            </a:r>
            <a:r>
              <a:rPr sz="1350" spc="-4" dirty="0">
                <a:latin typeface="Trebuchet MS"/>
                <a:cs typeface="Trebuchet MS"/>
              </a:rPr>
              <a:t>‘why’ and not on</a:t>
            </a:r>
            <a:r>
              <a:rPr sz="1350" spc="-101" dirty="0">
                <a:latin typeface="Trebuchet MS"/>
                <a:cs typeface="Trebuchet MS"/>
              </a:rPr>
              <a:t> </a:t>
            </a:r>
            <a:r>
              <a:rPr sz="1350" spc="-4" dirty="0">
                <a:latin typeface="Trebuchet MS"/>
                <a:cs typeface="Trebuchet MS"/>
              </a:rPr>
              <a:t>‘what’</a:t>
            </a:r>
            <a:endParaRPr sz="1350">
              <a:latin typeface="Trebuchet MS"/>
              <a:cs typeface="Trebuchet MS"/>
            </a:endParaRPr>
          </a:p>
          <a:p>
            <a:pPr marL="351949" indent="-342424">
              <a:buAutoNum type="arabicPeriod"/>
              <a:tabLst>
                <a:tab pos="351949" algn="l"/>
                <a:tab pos="352425" algn="l"/>
              </a:tabLst>
            </a:pPr>
            <a:r>
              <a:rPr sz="1350" dirty="0">
                <a:latin typeface="Trebuchet MS"/>
                <a:cs typeface="Trebuchet MS"/>
              </a:rPr>
              <a:t>Funded by </a:t>
            </a:r>
            <a:r>
              <a:rPr sz="1350" spc="-4" dirty="0">
                <a:latin typeface="Trebuchet MS"/>
                <a:cs typeface="Trebuchet MS"/>
              </a:rPr>
              <a:t>the </a:t>
            </a:r>
            <a:r>
              <a:rPr sz="1350" dirty="0">
                <a:latin typeface="Trebuchet MS"/>
                <a:cs typeface="Trebuchet MS"/>
              </a:rPr>
              <a:t>general</a:t>
            </a:r>
            <a:r>
              <a:rPr sz="1350" spc="-34" dirty="0">
                <a:latin typeface="Trebuchet MS"/>
                <a:cs typeface="Trebuchet MS"/>
              </a:rPr>
              <a:t> </a:t>
            </a:r>
            <a:r>
              <a:rPr sz="1350" spc="-4" dirty="0">
                <a:latin typeface="Trebuchet MS"/>
                <a:cs typeface="Trebuchet MS"/>
              </a:rPr>
              <a:t>public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0133" y="4351211"/>
            <a:ext cx="397764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dirty="0">
                <a:latin typeface="Trebuchet MS"/>
                <a:cs typeface="Trebuchet MS"/>
              </a:rPr>
              <a:t>25 – 40% </a:t>
            </a:r>
            <a:r>
              <a:rPr sz="1350" spc="-4" dirty="0">
                <a:latin typeface="Trebuchet MS"/>
                <a:cs typeface="Trebuchet MS"/>
              </a:rPr>
              <a:t>is funded </a:t>
            </a:r>
            <a:r>
              <a:rPr sz="1350" dirty="0">
                <a:latin typeface="Trebuchet MS"/>
                <a:cs typeface="Trebuchet MS"/>
              </a:rPr>
              <a:t>by </a:t>
            </a:r>
            <a:r>
              <a:rPr sz="1350" spc="-4" dirty="0">
                <a:latin typeface="Trebuchet MS"/>
                <a:cs typeface="Trebuchet MS"/>
              </a:rPr>
              <a:t>first, second and third degree  of</a:t>
            </a:r>
            <a:r>
              <a:rPr sz="1350" spc="-11" dirty="0">
                <a:latin typeface="Trebuchet MS"/>
                <a:cs typeface="Trebuchet MS"/>
              </a:rPr>
              <a:t> </a:t>
            </a:r>
            <a:r>
              <a:rPr sz="1350" spc="-8" dirty="0">
                <a:latin typeface="Trebuchet MS"/>
                <a:cs typeface="Trebuchet MS"/>
              </a:rPr>
              <a:t>connections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39689" y="1553146"/>
            <a:ext cx="16716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Trebuchet MS"/>
                <a:cs typeface="Trebuchet MS"/>
              </a:rPr>
              <a:t>Make </a:t>
            </a:r>
            <a:r>
              <a:rPr sz="1350" dirty="0">
                <a:latin typeface="Trebuchet MS"/>
                <a:cs typeface="Trebuchet MS"/>
              </a:rPr>
              <a:t>sure </a:t>
            </a:r>
            <a:r>
              <a:rPr sz="1350" spc="-4" dirty="0">
                <a:latin typeface="Trebuchet MS"/>
                <a:cs typeface="Trebuchet MS"/>
              </a:rPr>
              <a:t>to</a:t>
            </a:r>
            <a:r>
              <a:rPr sz="1350" spc="-56" dirty="0">
                <a:latin typeface="Trebuchet MS"/>
                <a:cs typeface="Trebuchet MS"/>
              </a:rPr>
              <a:t> </a:t>
            </a:r>
            <a:r>
              <a:rPr sz="1350" spc="-4" dirty="0">
                <a:latin typeface="Trebuchet MS"/>
                <a:cs typeface="Trebuchet MS"/>
              </a:rPr>
              <a:t>Include:</a:t>
            </a:r>
            <a:endParaRPr sz="135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00415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1615" y="1384172"/>
            <a:ext cx="3111246" cy="2095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13610" y="1916239"/>
            <a:ext cx="1670209" cy="41405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625" spc="-11" dirty="0">
                <a:solidFill>
                  <a:srgbClr val="FFFFFF"/>
                </a:solidFill>
                <a:latin typeface="Trebuchet MS"/>
                <a:cs typeface="Trebuchet MS"/>
              </a:rPr>
              <a:t>KickStarter</a:t>
            </a:r>
            <a:endParaRPr sz="2625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41139" y="1384172"/>
            <a:ext cx="3110103" cy="2095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70576" y="1919000"/>
            <a:ext cx="1451134" cy="414055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>
              <a:spcBef>
                <a:spcPts val="79"/>
              </a:spcBef>
            </a:pPr>
            <a:r>
              <a:rPr sz="2625" spc="-4" dirty="0">
                <a:solidFill>
                  <a:srgbClr val="FFFFFF"/>
                </a:solidFill>
                <a:latin typeface="Trebuchet MS"/>
                <a:cs typeface="Trebuchet MS"/>
              </a:rPr>
              <a:t>Indiegogo</a:t>
            </a:r>
            <a:endParaRPr sz="2625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91615" y="3416427"/>
            <a:ext cx="3111246" cy="20951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63902" y="4456653"/>
            <a:ext cx="1568767" cy="4135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625" spc="-4" dirty="0">
                <a:solidFill>
                  <a:srgbClr val="FFFFFF"/>
                </a:solidFill>
                <a:latin typeface="Trebuchet MS"/>
                <a:cs typeface="Trebuchet MS"/>
              </a:rPr>
              <a:t>GoFundMe</a:t>
            </a:r>
            <a:endParaRPr sz="2625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41139" y="3416427"/>
            <a:ext cx="3110103" cy="20951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79770" y="4456653"/>
            <a:ext cx="634841" cy="4135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625" spc="-83" dirty="0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sz="2625" spc="-4" dirty="0">
                <a:solidFill>
                  <a:srgbClr val="FFFFFF"/>
                </a:solidFill>
                <a:latin typeface="Trebuchet MS"/>
                <a:cs typeface="Trebuchet MS"/>
              </a:rPr>
              <a:t>iva</a:t>
            </a:r>
            <a:endParaRPr sz="2625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26739" y="2908934"/>
            <a:ext cx="1928241" cy="11132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45147" y="3011863"/>
            <a:ext cx="1456848" cy="757419"/>
          </a:xfrm>
          <a:prstGeom prst="rect">
            <a:avLst/>
          </a:prstGeom>
        </p:spPr>
        <p:txBody>
          <a:bodyPr vert="horz" wrap="square" lIns="0" tIns="64294" rIns="0" bIns="0" rtlCol="0">
            <a:spAutoFit/>
          </a:bodyPr>
          <a:lstStyle/>
          <a:p>
            <a:pPr marL="9525" marR="3810" indent="58103">
              <a:lnSpc>
                <a:spcPts val="2745"/>
              </a:lnSpc>
              <a:spcBef>
                <a:spcPts val="506"/>
              </a:spcBef>
            </a:pPr>
            <a:r>
              <a:rPr sz="2625" spc="-4" dirty="0">
                <a:latin typeface="Trebuchet MS"/>
                <a:cs typeface="Trebuchet MS"/>
              </a:rPr>
              <a:t>Major CF  </a:t>
            </a:r>
            <a:r>
              <a:rPr sz="2625" dirty="0">
                <a:latin typeface="Trebuchet MS"/>
                <a:cs typeface="Trebuchet MS"/>
              </a:rPr>
              <a:t>Platforms</a:t>
            </a:r>
            <a:endParaRPr sz="2625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25446" y="2337434"/>
            <a:ext cx="1078991" cy="10778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40814" y="3802761"/>
            <a:ext cx="2163698" cy="6915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20131" y="2337434"/>
            <a:ext cx="1078991" cy="21568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23615" y="5468162"/>
            <a:ext cx="83344" cy="315952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sz="675" dirty="0">
                <a:solidFill>
                  <a:srgbClr val="5FCAEE"/>
                </a:solidFill>
                <a:latin typeface="Trebuchet MS"/>
                <a:cs typeface="Trebuchet MS"/>
              </a:rPr>
              <a:pPr marL="19050">
                <a:spcBef>
                  <a:spcPts val="34"/>
                </a:spcBef>
              </a:pPr>
              <a:t>23</a:t>
            </a:fld>
            <a:endParaRPr sz="675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40054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66682"/>
            <a:ext cx="6339726" cy="50206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3200" spc="-11" dirty="0">
                <a:solidFill>
                  <a:srgbClr val="5FCAEE"/>
                </a:solidFill>
                <a:latin typeface="Trebuchet MS"/>
                <a:cs typeface="Trebuchet MS"/>
              </a:rPr>
              <a:t>Kickstarter </a:t>
            </a:r>
            <a:r>
              <a:rPr sz="3200" spc="-34" dirty="0">
                <a:solidFill>
                  <a:srgbClr val="5FCAEE"/>
                </a:solidFill>
                <a:latin typeface="Trebuchet MS"/>
                <a:cs typeface="Trebuchet MS"/>
              </a:rPr>
              <a:t>(Pre </a:t>
            </a:r>
            <a:r>
              <a:rPr sz="3200" b="0" dirty="0">
                <a:solidFill>
                  <a:srgbClr val="5FCAEE"/>
                </a:solidFill>
                <a:latin typeface="Trebuchet MS"/>
                <a:cs typeface="Trebuchet MS"/>
              </a:rPr>
              <a:t>Order </a:t>
            </a:r>
            <a:r>
              <a:rPr sz="3200" spc="-4" dirty="0">
                <a:solidFill>
                  <a:srgbClr val="5FCAEE"/>
                </a:solidFill>
                <a:latin typeface="Trebuchet MS"/>
                <a:cs typeface="Trebuchet MS"/>
              </a:rPr>
              <a:t>model)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23615" y="5468162"/>
            <a:ext cx="83344" cy="315952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sz="675" dirty="0">
                <a:solidFill>
                  <a:srgbClr val="5FCAEE"/>
                </a:solidFill>
                <a:latin typeface="Trebuchet MS"/>
                <a:cs typeface="Trebuchet MS"/>
              </a:rPr>
              <a:pPr marL="19050">
                <a:spcBef>
                  <a:spcPts val="34"/>
                </a:spcBef>
              </a:pPr>
              <a:t>24</a:t>
            </a:fld>
            <a:endParaRPr sz="675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7544" y="1592796"/>
            <a:ext cx="6116955" cy="3842077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9525">
              <a:spcBef>
                <a:spcPts val="660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Monthly </a:t>
            </a:r>
            <a:r>
              <a:rPr sz="1600" spc="-26" dirty="0">
                <a:solidFill>
                  <a:srgbClr val="404040"/>
                </a:solidFill>
                <a:latin typeface="Trebuchet MS"/>
                <a:cs typeface="Trebuchet MS"/>
              </a:rPr>
              <a:t>Traffic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Estimate: 5.5M</a:t>
            </a:r>
            <a:r>
              <a:rPr sz="1600" spc="1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US.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585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Funding: All or</a:t>
            </a:r>
            <a:r>
              <a:rPr sz="1600" spc="-83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Nothing</a:t>
            </a:r>
            <a:endParaRPr sz="1600" dirty="0">
              <a:latin typeface="Trebuchet MS"/>
              <a:cs typeface="Trebuchet MS"/>
            </a:endParaRPr>
          </a:p>
          <a:p>
            <a:pPr marL="352425">
              <a:spcBef>
                <a:spcPts val="611"/>
              </a:spcBef>
              <a:tabLst>
                <a:tab pos="567214" algn="l"/>
              </a:tabLst>
            </a:pPr>
            <a:r>
              <a:rPr sz="1600" spc="191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91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11" dirty="0" smtClean="0">
                <a:solidFill>
                  <a:srgbClr val="404040"/>
                </a:solidFill>
                <a:latin typeface="Trebuchet MS"/>
                <a:cs typeface="Trebuchet MS"/>
              </a:rPr>
              <a:t>Projects 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must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reach goal in order 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for project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creator to receive</a:t>
            </a:r>
            <a:r>
              <a:rPr sz="1600" spc="1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funds.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585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Fees:</a:t>
            </a:r>
            <a:endParaRPr sz="1600" dirty="0">
              <a:latin typeface="Trebuchet MS"/>
              <a:cs typeface="Trebuchet MS"/>
            </a:endParaRPr>
          </a:p>
          <a:p>
            <a:pPr marL="352425">
              <a:spcBef>
                <a:spcPts val="611"/>
              </a:spcBef>
              <a:tabLst>
                <a:tab pos="567214" algn="l"/>
              </a:tabLst>
            </a:pPr>
            <a:r>
              <a:rPr sz="1600" spc="191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91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4" dirty="0" smtClean="0">
                <a:solidFill>
                  <a:srgbClr val="404040"/>
                </a:solidFill>
                <a:latin typeface="Trebuchet MS"/>
                <a:cs typeface="Trebuchet MS"/>
              </a:rPr>
              <a:t>Free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to sign</a:t>
            </a:r>
            <a:r>
              <a:rPr sz="1600" spc="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up</a:t>
            </a:r>
            <a:endParaRPr sz="1600" dirty="0">
              <a:latin typeface="Trebuchet MS"/>
              <a:cs typeface="Trebuchet MS"/>
            </a:endParaRPr>
          </a:p>
          <a:p>
            <a:pPr marL="352425">
              <a:spcBef>
                <a:spcPts val="600"/>
              </a:spcBef>
              <a:tabLst>
                <a:tab pos="567214" algn="l"/>
              </a:tabLst>
            </a:pPr>
            <a:r>
              <a:rPr sz="1600" spc="191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91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4" dirty="0" smtClean="0">
                <a:solidFill>
                  <a:srgbClr val="404040"/>
                </a:solidFill>
                <a:latin typeface="Trebuchet MS"/>
                <a:cs typeface="Trebuchet MS"/>
              </a:rPr>
              <a:t>5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% fee to funds</a:t>
            </a:r>
            <a:r>
              <a:rPr sz="1600" spc="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raised</a:t>
            </a:r>
            <a:endParaRPr sz="1600" dirty="0">
              <a:latin typeface="Trebuchet MS"/>
              <a:cs typeface="Trebuchet MS"/>
            </a:endParaRPr>
          </a:p>
          <a:p>
            <a:pPr marL="352425">
              <a:spcBef>
                <a:spcPts val="604"/>
              </a:spcBef>
              <a:tabLst>
                <a:tab pos="567214" algn="l"/>
              </a:tabLst>
            </a:pPr>
            <a:r>
              <a:rPr sz="1600" spc="191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91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8" dirty="0" smtClean="0">
                <a:solidFill>
                  <a:srgbClr val="404040"/>
                </a:solidFill>
                <a:latin typeface="Trebuchet MS"/>
                <a:cs typeface="Trebuchet MS"/>
              </a:rPr>
              <a:t>plus 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Amazon </a:t>
            </a:r>
            <a:r>
              <a:rPr sz="1600" spc="-11" dirty="0">
                <a:solidFill>
                  <a:srgbClr val="404040"/>
                </a:solidFill>
                <a:latin typeface="Trebuchet MS"/>
                <a:cs typeface="Trebuchet MS"/>
              </a:rPr>
              <a:t>Payments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processing</a:t>
            </a:r>
            <a:r>
              <a:rPr sz="1600" spc="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fees.</a:t>
            </a:r>
            <a:endParaRPr sz="1600" dirty="0">
              <a:latin typeface="Trebuchet MS"/>
              <a:cs typeface="Trebuchet MS"/>
            </a:endParaRPr>
          </a:p>
          <a:p>
            <a:pPr marL="266700" marR="3810" indent="-257175">
              <a:lnSpc>
                <a:spcPts val="1454"/>
              </a:lnSpc>
              <a:spcBef>
                <a:spcPts val="776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Categories: Art, Comics, Dance, Design, Fashion,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Film,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Food, Games, Music,  </a:t>
            </a:r>
            <a:r>
              <a:rPr sz="1600" spc="-23" dirty="0">
                <a:solidFill>
                  <a:srgbClr val="404040"/>
                </a:solidFill>
                <a:latin typeface="Trebuchet MS"/>
                <a:cs typeface="Trebuchet MS"/>
              </a:rPr>
              <a:t>Photography,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Publishing, </a:t>
            </a:r>
            <a:r>
              <a:rPr sz="1600" spc="-34" dirty="0">
                <a:solidFill>
                  <a:srgbClr val="404040"/>
                </a:solidFill>
                <a:latin typeface="Trebuchet MS"/>
                <a:cs typeface="Trebuchet MS"/>
              </a:rPr>
              <a:t>Technology,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sz="1600" spc="-1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Theatre.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570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11" dirty="0">
                <a:solidFill>
                  <a:srgbClr val="404040"/>
                </a:solidFill>
                <a:latin typeface="Trebuchet MS"/>
                <a:cs typeface="Trebuchet MS"/>
              </a:rPr>
              <a:t>Project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Duration: 30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– 60</a:t>
            </a:r>
            <a:r>
              <a:rPr sz="16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days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593"/>
              </a:spcBef>
            </a:pP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*Must provide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600" spc="-1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prototype*</a:t>
            </a:r>
            <a:endParaRPr sz="1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38790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971" y="404664"/>
            <a:ext cx="6705067" cy="50206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3200" spc="-4" dirty="0">
                <a:solidFill>
                  <a:srgbClr val="5FCAEE"/>
                </a:solidFill>
                <a:latin typeface="Trebuchet MS"/>
                <a:cs typeface="Trebuchet MS"/>
              </a:rPr>
              <a:t>Indiegogo </a:t>
            </a:r>
            <a:r>
              <a:rPr sz="3200" spc="-11" dirty="0">
                <a:solidFill>
                  <a:srgbClr val="5FCAEE"/>
                </a:solidFill>
                <a:latin typeface="Trebuchet MS"/>
                <a:cs typeface="Trebuchet MS"/>
              </a:rPr>
              <a:t>(Reward-Based</a:t>
            </a:r>
            <a:r>
              <a:rPr sz="3200" spc="-26" dirty="0">
                <a:solidFill>
                  <a:srgbClr val="5FCAEE"/>
                </a:solidFill>
                <a:latin typeface="Trebuchet MS"/>
                <a:cs typeface="Trebuchet MS"/>
              </a:rPr>
              <a:t> </a:t>
            </a:r>
            <a:r>
              <a:rPr sz="3200" spc="-4" dirty="0">
                <a:solidFill>
                  <a:srgbClr val="5FCAEE"/>
                </a:solidFill>
                <a:latin typeface="Trebuchet MS"/>
                <a:cs typeface="Trebuchet MS"/>
              </a:rPr>
              <a:t>Model)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25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96825" y="1745039"/>
            <a:ext cx="6282213" cy="3946433"/>
          </a:xfrm>
          <a:prstGeom prst="rect">
            <a:avLst/>
          </a:prstGeom>
        </p:spPr>
        <p:txBody>
          <a:bodyPr vert="horz" wrap="square" lIns="0" tIns="88106" rIns="0" bIns="0" rtlCol="0">
            <a:spAutoFit/>
          </a:bodyPr>
          <a:lstStyle/>
          <a:p>
            <a:pPr marL="9525">
              <a:spcBef>
                <a:spcPts val="694"/>
              </a:spcBef>
              <a:tabLst>
                <a:tab pos="266224" algn="l"/>
              </a:tabLst>
            </a:pPr>
            <a:r>
              <a:rPr sz="1600" spc="153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53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4" dirty="0" smtClean="0">
                <a:solidFill>
                  <a:srgbClr val="404040"/>
                </a:solidFill>
                <a:latin typeface="Trebuchet MS"/>
                <a:cs typeface="Trebuchet MS"/>
              </a:rPr>
              <a:t>Monthly </a:t>
            </a:r>
            <a:r>
              <a:rPr sz="1600" spc="-19" dirty="0">
                <a:solidFill>
                  <a:srgbClr val="404040"/>
                </a:solidFill>
                <a:latin typeface="Trebuchet MS"/>
                <a:cs typeface="Trebuchet MS"/>
              </a:rPr>
              <a:t>Traffic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Estimate: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919K</a:t>
            </a:r>
            <a:r>
              <a:rPr sz="1600" spc="-53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US.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623"/>
              </a:spcBef>
              <a:tabLst>
                <a:tab pos="266224" algn="l"/>
              </a:tabLst>
            </a:pPr>
            <a:r>
              <a:rPr sz="1600" spc="153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53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4" dirty="0" smtClean="0">
                <a:solidFill>
                  <a:srgbClr val="404040"/>
                </a:solidFill>
                <a:latin typeface="Trebuchet MS"/>
                <a:cs typeface="Trebuchet MS"/>
              </a:rPr>
              <a:t>Funding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: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All or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Nothing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/ Flexible</a:t>
            </a:r>
            <a:r>
              <a:rPr sz="1600" spc="-10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Funding</a:t>
            </a:r>
            <a:endParaRPr sz="1600" dirty="0">
              <a:latin typeface="Trebuchet MS"/>
              <a:cs typeface="Trebuchet MS"/>
            </a:endParaRPr>
          </a:p>
          <a:p>
            <a:pPr marL="567214" marR="3810" indent="-215265">
              <a:lnSpc>
                <a:spcPts val="1133"/>
              </a:lnSpc>
              <a:spcBef>
                <a:spcPts val="769"/>
              </a:spcBef>
              <a:tabLst>
                <a:tab pos="567214" algn="l"/>
              </a:tabLst>
            </a:pPr>
            <a:r>
              <a:rPr sz="1600" spc="153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53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38" dirty="0" smtClean="0">
                <a:solidFill>
                  <a:srgbClr val="404040"/>
                </a:solidFill>
                <a:latin typeface="Trebuchet MS"/>
                <a:cs typeface="Trebuchet MS"/>
              </a:rPr>
              <a:t>You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can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choose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to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get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funds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earned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projects, regardless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of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whether the project reaches  its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goal.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596"/>
              </a:spcBef>
              <a:tabLst>
                <a:tab pos="266224" algn="l"/>
              </a:tabLst>
            </a:pPr>
            <a:r>
              <a:rPr sz="1600" spc="153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53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4" dirty="0" smtClean="0">
                <a:solidFill>
                  <a:srgbClr val="404040"/>
                </a:solidFill>
                <a:latin typeface="Trebuchet MS"/>
                <a:cs typeface="Trebuchet MS"/>
              </a:rPr>
              <a:t>Fees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endParaRPr sz="1600" dirty="0">
              <a:latin typeface="Trebuchet MS"/>
              <a:cs typeface="Trebuchet MS"/>
            </a:endParaRPr>
          </a:p>
          <a:p>
            <a:pPr marL="352425">
              <a:spcBef>
                <a:spcPts val="630"/>
              </a:spcBef>
              <a:tabLst>
                <a:tab pos="567214" algn="l"/>
              </a:tabLst>
            </a:pPr>
            <a:r>
              <a:rPr sz="1600" spc="153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53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4" dirty="0" smtClean="0">
                <a:solidFill>
                  <a:srgbClr val="404040"/>
                </a:solidFill>
                <a:latin typeface="Trebuchet MS"/>
                <a:cs typeface="Trebuchet MS"/>
              </a:rPr>
              <a:t>Free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to sign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up</a:t>
            </a:r>
            <a:endParaRPr sz="1600" dirty="0">
              <a:latin typeface="Trebuchet MS"/>
              <a:cs typeface="Trebuchet MS"/>
            </a:endParaRPr>
          </a:p>
          <a:p>
            <a:pPr marL="352425">
              <a:spcBef>
                <a:spcPts val="623"/>
              </a:spcBef>
              <a:tabLst>
                <a:tab pos="567214" algn="l"/>
              </a:tabLst>
            </a:pPr>
            <a:r>
              <a:rPr sz="1600" spc="153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53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4" dirty="0" smtClean="0">
                <a:solidFill>
                  <a:srgbClr val="404040"/>
                </a:solidFill>
                <a:latin typeface="Trebuchet MS"/>
                <a:cs typeface="Trebuchet MS"/>
              </a:rPr>
              <a:t>4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%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fee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to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funds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if the project reaches its</a:t>
            </a:r>
            <a:r>
              <a:rPr sz="1600" spc="-53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goal,</a:t>
            </a:r>
            <a:endParaRPr sz="1600" dirty="0">
              <a:latin typeface="Trebuchet MS"/>
              <a:cs typeface="Trebuchet MS"/>
            </a:endParaRPr>
          </a:p>
          <a:p>
            <a:pPr marL="352425">
              <a:spcBef>
                <a:spcPts val="619"/>
              </a:spcBef>
              <a:tabLst>
                <a:tab pos="567214" algn="l"/>
              </a:tabLst>
            </a:pPr>
            <a:r>
              <a:rPr sz="1600" spc="158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58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4" dirty="0" smtClean="0">
                <a:solidFill>
                  <a:srgbClr val="404040"/>
                </a:solidFill>
                <a:latin typeface="Trebuchet MS"/>
                <a:cs typeface="Trebuchet MS"/>
              </a:rPr>
              <a:t>9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% fee to funds if it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does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not, plus 3% credit card processing fee</a:t>
            </a:r>
            <a:r>
              <a:rPr sz="1600" spc="-6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endParaRPr sz="1600" dirty="0">
              <a:latin typeface="Trebuchet MS"/>
              <a:cs typeface="Trebuchet MS"/>
            </a:endParaRPr>
          </a:p>
          <a:p>
            <a:pPr marL="352425">
              <a:spcBef>
                <a:spcPts val="633"/>
              </a:spcBef>
              <a:tabLst>
                <a:tab pos="567214" algn="l"/>
              </a:tabLst>
            </a:pPr>
            <a:r>
              <a:rPr sz="1600" spc="153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53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4" dirty="0" smtClean="0">
                <a:solidFill>
                  <a:srgbClr val="404040"/>
                </a:solidFill>
                <a:latin typeface="Trebuchet MS"/>
                <a:cs typeface="Trebuchet MS"/>
              </a:rPr>
              <a:t>$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25 wire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fee for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non-US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campaign.</a:t>
            </a:r>
            <a:endParaRPr sz="1600" dirty="0">
              <a:latin typeface="Trebuchet MS"/>
              <a:cs typeface="Trebuchet MS"/>
            </a:endParaRPr>
          </a:p>
          <a:p>
            <a:pPr marL="266700" marR="123349" indent="-257175">
              <a:lnSpc>
                <a:spcPts val="1215"/>
              </a:lnSpc>
              <a:spcBef>
                <a:spcPts val="761"/>
              </a:spcBef>
              <a:tabLst>
                <a:tab pos="266224" algn="l"/>
              </a:tabLst>
            </a:pPr>
            <a:r>
              <a:rPr sz="1600" spc="15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Categories: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Animals, Art,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Comic, </a:t>
            </a:r>
            <a:r>
              <a:rPr sz="1600" spc="-15" dirty="0">
                <a:solidFill>
                  <a:srgbClr val="006FC0"/>
                </a:solidFill>
                <a:latin typeface="Trebuchet MS"/>
                <a:cs typeface="Trebuchet MS"/>
              </a:rPr>
              <a:t>Community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,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Dance, Design, Education, </a:t>
            </a:r>
            <a:r>
              <a:rPr sz="1600" spc="-4" dirty="0">
                <a:solidFill>
                  <a:srgbClr val="00AF50"/>
                </a:solidFill>
                <a:latin typeface="Trebuchet MS"/>
                <a:cs typeface="Trebuchet MS"/>
              </a:rPr>
              <a:t>Environment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,  Fashion, Film,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Food,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Gaming, Health, Music, </a:t>
            </a:r>
            <a:r>
              <a:rPr sz="1600" spc="-19" dirty="0">
                <a:solidFill>
                  <a:srgbClr val="404040"/>
                </a:solidFill>
                <a:latin typeface="Trebuchet MS"/>
                <a:cs typeface="Trebuchet MS"/>
              </a:rPr>
              <a:t>Photography, 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Politics, Religion, </a:t>
            </a:r>
            <a:r>
              <a:rPr sz="1600" dirty="0">
                <a:solidFill>
                  <a:srgbClr val="FF0000"/>
                </a:solidFill>
                <a:latin typeface="Trebuchet MS"/>
                <a:cs typeface="Trebuchet MS"/>
              </a:rPr>
              <a:t>Small </a:t>
            </a:r>
            <a:r>
              <a:rPr sz="1600" spc="-4" dirty="0">
                <a:solidFill>
                  <a:srgbClr val="FF0000"/>
                </a:solidFill>
                <a:latin typeface="Trebuchet MS"/>
                <a:cs typeface="Trebuchet MS"/>
              </a:rPr>
              <a:t>Business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, 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Sports, </a:t>
            </a:r>
            <a:r>
              <a:rPr sz="1600" spc="-30" dirty="0">
                <a:solidFill>
                  <a:srgbClr val="1B6D52"/>
                </a:solidFill>
                <a:latin typeface="Trebuchet MS"/>
                <a:cs typeface="Trebuchet MS"/>
              </a:rPr>
              <a:t>Technology</a:t>
            </a:r>
            <a:r>
              <a:rPr sz="1600" spc="-30" dirty="0">
                <a:solidFill>
                  <a:srgbClr val="404040"/>
                </a:solidFill>
                <a:latin typeface="Trebuchet MS"/>
                <a:cs typeface="Trebuchet MS"/>
              </a:rPr>
              <a:t>,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Theatre,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Transmedia, 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Video,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sz="1600" spc="-53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Writing.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596"/>
              </a:spcBef>
              <a:tabLst>
                <a:tab pos="266224" algn="l"/>
              </a:tabLst>
            </a:pPr>
            <a:r>
              <a:rPr sz="1600" spc="15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11" dirty="0">
                <a:solidFill>
                  <a:srgbClr val="404040"/>
                </a:solidFill>
                <a:latin typeface="Trebuchet MS"/>
                <a:cs typeface="Trebuchet MS"/>
              </a:rPr>
              <a:t>Project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Duration: Up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to 40</a:t>
            </a:r>
            <a:r>
              <a:rPr sz="1600" spc="-1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days.</a:t>
            </a:r>
            <a:endParaRPr sz="1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75841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502" y="404664"/>
            <a:ext cx="6211805" cy="50206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3200" spc="-4" dirty="0">
                <a:solidFill>
                  <a:srgbClr val="5FCAEE"/>
                </a:solidFill>
                <a:latin typeface="Trebuchet MS"/>
                <a:cs typeface="Trebuchet MS"/>
              </a:rPr>
              <a:t>GoFundMe (Donation</a:t>
            </a:r>
            <a:r>
              <a:rPr sz="3200" spc="-49" dirty="0">
                <a:solidFill>
                  <a:srgbClr val="5FCAEE"/>
                </a:solidFill>
                <a:latin typeface="Trebuchet MS"/>
                <a:cs typeface="Trebuchet MS"/>
              </a:rPr>
              <a:t> </a:t>
            </a:r>
            <a:r>
              <a:rPr sz="3200" spc="-4" dirty="0">
                <a:solidFill>
                  <a:srgbClr val="5FCAEE"/>
                </a:solidFill>
                <a:latin typeface="Trebuchet MS"/>
                <a:cs typeface="Trebuchet MS"/>
              </a:rPr>
              <a:t>Model)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26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41174" y="1268760"/>
            <a:ext cx="6127909" cy="3972081"/>
          </a:xfrm>
          <a:prstGeom prst="rect">
            <a:avLst/>
          </a:prstGeom>
        </p:spPr>
        <p:txBody>
          <a:bodyPr vert="horz" wrap="square" lIns="0" tIns="65246" rIns="0" bIns="0" rtlCol="0">
            <a:spAutoFit/>
          </a:bodyPr>
          <a:lstStyle/>
          <a:p>
            <a:pPr marL="9525">
              <a:spcBef>
                <a:spcPts val="514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Monthly </a:t>
            </a:r>
            <a:r>
              <a:rPr sz="1600" spc="-23" dirty="0">
                <a:solidFill>
                  <a:srgbClr val="404040"/>
                </a:solidFill>
                <a:latin typeface="Trebuchet MS"/>
                <a:cs typeface="Trebuchet MS"/>
              </a:rPr>
              <a:t>Traffic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Estimate: 2.3M</a:t>
            </a:r>
            <a:r>
              <a:rPr sz="16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US.</a:t>
            </a:r>
            <a:endParaRPr sz="1600" dirty="0">
              <a:latin typeface="Trebuchet MS"/>
              <a:cs typeface="Trebuchet MS"/>
            </a:endParaRPr>
          </a:p>
          <a:p>
            <a:pPr marL="9525">
              <a:lnSpc>
                <a:spcPts val="1376"/>
              </a:lnSpc>
              <a:spcBef>
                <a:spcPts val="443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Funding: </a:t>
            </a:r>
            <a:r>
              <a:rPr sz="1600" spc="-49" dirty="0">
                <a:solidFill>
                  <a:srgbClr val="404040"/>
                </a:solidFill>
                <a:latin typeface="Trebuchet MS"/>
                <a:cs typeface="Trebuchet MS"/>
              </a:rPr>
              <a:t>You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will get the funds earned for projects, regardless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of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whether</a:t>
            </a:r>
            <a:r>
              <a:rPr sz="16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 smtClean="0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lang="en-US" sz="1600" dirty="0">
                <a:latin typeface="Trebuchet MS"/>
                <a:cs typeface="Trebuchet MS"/>
              </a:rPr>
              <a:t> </a:t>
            </a:r>
            <a:r>
              <a:rPr sz="1600" spc="-4" dirty="0" smtClean="0">
                <a:solidFill>
                  <a:srgbClr val="404040"/>
                </a:solidFill>
                <a:latin typeface="Trebuchet MS"/>
                <a:cs typeface="Trebuchet MS"/>
              </a:rPr>
              <a:t>project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reaches its</a:t>
            </a:r>
            <a:r>
              <a:rPr sz="1600" spc="-2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goal.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443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Fees:</a:t>
            </a:r>
            <a:endParaRPr sz="1600" dirty="0">
              <a:latin typeface="Trebuchet MS"/>
              <a:cs typeface="Trebuchet MS"/>
            </a:endParaRPr>
          </a:p>
          <a:p>
            <a:pPr marL="352425">
              <a:spcBef>
                <a:spcPts val="484"/>
              </a:spcBef>
              <a:tabLst>
                <a:tab pos="567214" algn="l"/>
              </a:tabLst>
            </a:pPr>
            <a:r>
              <a:rPr sz="1600" spc="15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Free to sign</a:t>
            </a:r>
            <a:r>
              <a:rPr sz="1600" spc="-2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up.</a:t>
            </a:r>
            <a:endParaRPr sz="1600" dirty="0">
              <a:latin typeface="Trebuchet MS"/>
              <a:cs typeface="Trebuchet MS"/>
            </a:endParaRPr>
          </a:p>
          <a:p>
            <a:pPr marL="352425">
              <a:spcBef>
                <a:spcPts val="484"/>
              </a:spcBef>
              <a:tabLst>
                <a:tab pos="567214" algn="l"/>
              </a:tabLst>
            </a:pPr>
            <a:r>
              <a:rPr sz="1600" spc="15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7.9% + $0.30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per donation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[5%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(GoFundMe)]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+ [2.9%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(Stripe)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+</a:t>
            </a:r>
            <a:r>
              <a:rPr sz="1600" spc="-23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0.30Euros/donation]</a:t>
            </a:r>
            <a:endParaRPr sz="1600" dirty="0">
              <a:latin typeface="Trebuchet MS"/>
              <a:cs typeface="Trebuchet MS"/>
            </a:endParaRPr>
          </a:p>
          <a:p>
            <a:pPr marL="352425">
              <a:spcBef>
                <a:spcPts val="476"/>
              </a:spcBef>
              <a:tabLst>
                <a:tab pos="567214" algn="l"/>
              </a:tabLst>
            </a:pPr>
            <a:r>
              <a:rPr sz="1600" spc="15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or 9.25% total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fee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non-profit</a:t>
            </a:r>
            <a:r>
              <a:rPr sz="16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projects.</a:t>
            </a:r>
            <a:endParaRPr sz="1600" dirty="0">
              <a:latin typeface="Trebuchet MS"/>
              <a:cs typeface="Trebuchet MS"/>
            </a:endParaRPr>
          </a:p>
          <a:p>
            <a:pPr>
              <a:spcBef>
                <a:spcPts val="23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266700" marR="3810" indent="-257175">
              <a:lnSpc>
                <a:spcPct val="80000"/>
              </a:lnSpc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Categories: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National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News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&amp; Events, </a:t>
            </a:r>
            <a:r>
              <a:rPr sz="1600" spc="-4" dirty="0">
                <a:solidFill>
                  <a:srgbClr val="00AF50"/>
                </a:solidFill>
                <a:latin typeface="Trebuchet MS"/>
                <a:cs typeface="Trebuchet MS"/>
              </a:rPr>
              <a:t>Accidents </a:t>
            </a:r>
            <a:r>
              <a:rPr sz="1600" dirty="0">
                <a:solidFill>
                  <a:srgbClr val="00AF50"/>
                </a:solidFill>
                <a:latin typeface="Trebuchet MS"/>
                <a:cs typeface="Trebuchet MS"/>
              </a:rPr>
              <a:t>&amp; </a:t>
            </a:r>
            <a:r>
              <a:rPr sz="1600" spc="-4" dirty="0">
                <a:solidFill>
                  <a:srgbClr val="00AF50"/>
                </a:solidFill>
                <a:latin typeface="Trebuchet MS"/>
                <a:cs typeface="Trebuchet MS"/>
              </a:rPr>
              <a:t>Emergencies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,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Animals &amp; </a:t>
            </a:r>
            <a:r>
              <a:rPr sz="1600" spc="-19" dirty="0">
                <a:solidFill>
                  <a:srgbClr val="404040"/>
                </a:solidFill>
                <a:latin typeface="Trebuchet MS"/>
                <a:cs typeface="Trebuchet MS"/>
              </a:rPr>
              <a:t>Pets, 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Babies, </a:t>
            </a:r>
            <a:r>
              <a:rPr sz="1600" spc="-11" dirty="0">
                <a:solidFill>
                  <a:srgbClr val="404040"/>
                </a:solidFill>
                <a:latin typeface="Trebuchet MS"/>
                <a:cs typeface="Trebuchet MS"/>
              </a:rPr>
              <a:t>Kids, </a:t>
            </a:r>
            <a:r>
              <a:rPr sz="1600" spc="-23" dirty="0">
                <a:solidFill>
                  <a:srgbClr val="404040"/>
                </a:solidFill>
                <a:latin typeface="Trebuchet MS"/>
                <a:cs typeface="Trebuchet MS"/>
              </a:rPr>
              <a:t>Family, </a:t>
            </a:r>
            <a:r>
              <a:rPr sz="1600" spc="-4" dirty="0">
                <a:solidFill>
                  <a:srgbClr val="FF0000"/>
                </a:solidFill>
                <a:latin typeface="Trebuchet MS"/>
                <a:cs typeface="Trebuchet MS"/>
              </a:rPr>
              <a:t>Business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, Celebrations, </a:t>
            </a:r>
            <a:r>
              <a:rPr sz="1600" spc="-19" dirty="0">
                <a:solidFill>
                  <a:srgbClr val="006FC0"/>
                </a:solidFill>
                <a:latin typeface="Trebuchet MS"/>
                <a:cs typeface="Trebuchet MS"/>
              </a:rPr>
              <a:t>Community</a:t>
            </a:r>
            <a:r>
              <a:rPr sz="1600" spc="-19" dirty="0">
                <a:solidFill>
                  <a:srgbClr val="404040"/>
                </a:solidFill>
                <a:latin typeface="Trebuchet MS"/>
                <a:cs typeface="Trebuchet MS"/>
              </a:rPr>
              <a:t>,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Competitions, Creative  Arts, Dreams,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Education,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Funerals, Medical, Missions, </a:t>
            </a:r>
            <a:r>
              <a:rPr sz="1600" spc="-8" dirty="0">
                <a:solidFill>
                  <a:srgbClr val="6F2F9F"/>
                </a:solidFill>
                <a:latin typeface="Trebuchet MS"/>
                <a:cs typeface="Trebuchet MS"/>
              </a:rPr>
              <a:t>Non-Profits, </a:t>
            </a:r>
            <a:r>
              <a:rPr sz="1600" spc="-4" dirty="0">
                <a:solidFill>
                  <a:srgbClr val="6F2F9F"/>
                </a:solidFill>
                <a:latin typeface="Trebuchet MS"/>
                <a:cs typeface="Trebuchet MS"/>
              </a:rPr>
              <a:t>Charities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,  Sports, </a:t>
            </a:r>
            <a:r>
              <a:rPr sz="1600" spc="-23" dirty="0">
                <a:solidFill>
                  <a:srgbClr val="404040"/>
                </a:solidFill>
                <a:latin typeface="Trebuchet MS"/>
                <a:cs typeface="Trebuchet MS"/>
              </a:rPr>
              <a:t>Travel, </a:t>
            </a:r>
            <a:r>
              <a:rPr sz="1600" spc="-30" dirty="0">
                <a:solidFill>
                  <a:srgbClr val="6F2F9F"/>
                </a:solidFill>
                <a:latin typeface="Trebuchet MS"/>
                <a:cs typeface="Trebuchet MS"/>
              </a:rPr>
              <a:t>Volunteer</a:t>
            </a:r>
            <a:r>
              <a:rPr sz="1600" spc="-30" dirty="0">
                <a:solidFill>
                  <a:srgbClr val="404040"/>
                </a:solidFill>
                <a:latin typeface="Trebuchet MS"/>
                <a:cs typeface="Trebuchet MS"/>
              </a:rPr>
              <a:t>,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sz="1600" spc="-11" dirty="0">
                <a:solidFill>
                  <a:srgbClr val="404040"/>
                </a:solidFill>
                <a:latin typeface="Trebuchet MS"/>
                <a:cs typeface="Trebuchet MS"/>
              </a:rPr>
              <a:t> Weddings.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443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11" dirty="0">
                <a:solidFill>
                  <a:srgbClr val="404040"/>
                </a:solidFill>
                <a:latin typeface="Trebuchet MS"/>
                <a:cs typeface="Trebuchet MS"/>
              </a:rPr>
              <a:t>Project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Duration: No deadlines unless you choose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an All-or-Nothing</a:t>
            </a:r>
            <a:r>
              <a:rPr sz="1600" spc="-127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campaign.</a:t>
            </a:r>
            <a:endParaRPr sz="1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18799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508" y="512676"/>
            <a:ext cx="5948983" cy="50206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 algn="l">
              <a:spcBef>
                <a:spcPts val="75"/>
              </a:spcBef>
            </a:pPr>
            <a:r>
              <a:rPr sz="3200" spc="-23" dirty="0">
                <a:solidFill>
                  <a:srgbClr val="5FCAEE"/>
                </a:solidFill>
                <a:latin typeface="Trebuchet MS"/>
                <a:cs typeface="Trebuchet MS"/>
              </a:rPr>
              <a:t>Kiva </a:t>
            </a:r>
            <a:r>
              <a:rPr sz="3200" spc="-4" dirty="0">
                <a:solidFill>
                  <a:srgbClr val="5FCAEE"/>
                </a:solidFill>
                <a:latin typeface="Trebuchet MS"/>
                <a:cs typeface="Trebuchet MS"/>
              </a:rPr>
              <a:t>(Loaning</a:t>
            </a:r>
            <a:r>
              <a:rPr sz="3200" spc="-41" dirty="0">
                <a:solidFill>
                  <a:srgbClr val="5FCAEE"/>
                </a:solidFill>
                <a:latin typeface="Trebuchet MS"/>
                <a:cs typeface="Trebuchet MS"/>
              </a:rPr>
              <a:t> </a:t>
            </a:r>
            <a:r>
              <a:rPr sz="3200" spc="-4" dirty="0">
                <a:solidFill>
                  <a:srgbClr val="5FCAEE"/>
                </a:solidFill>
                <a:latin typeface="Trebuchet MS"/>
                <a:cs typeface="Trebuchet MS"/>
              </a:rPr>
              <a:t>Model)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27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87310" y="1646802"/>
            <a:ext cx="6276499" cy="2225930"/>
          </a:xfrm>
          <a:prstGeom prst="rect">
            <a:avLst/>
          </a:prstGeom>
        </p:spPr>
        <p:txBody>
          <a:bodyPr vert="horz" wrap="square" lIns="0" tIns="103823" rIns="0" bIns="0" rtlCol="0">
            <a:spAutoFit/>
          </a:bodyPr>
          <a:lstStyle/>
          <a:p>
            <a:pPr marL="9525">
              <a:spcBef>
                <a:spcPts val="818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11" dirty="0">
                <a:solidFill>
                  <a:srgbClr val="404040"/>
                </a:solidFill>
                <a:latin typeface="Trebuchet MS"/>
                <a:cs typeface="Trebuchet MS"/>
              </a:rPr>
              <a:t>Kiva's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mission is to connect people 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through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lending to alleviate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9" dirty="0">
                <a:solidFill>
                  <a:srgbClr val="404040"/>
                </a:solidFill>
                <a:latin typeface="Trebuchet MS"/>
                <a:cs typeface="Trebuchet MS"/>
              </a:rPr>
              <a:t>poverty.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746"/>
              </a:spcBef>
              <a:tabLst>
                <a:tab pos="266224" algn="l"/>
              </a:tabLst>
            </a:pPr>
            <a:r>
              <a:rPr sz="1600" spc="180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Access to loans 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through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in-country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partners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750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23" dirty="0">
                <a:solidFill>
                  <a:srgbClr val="404040"/>
                </a:solidFill>
                <a:latin typeface="Trebuchet MS"/>
                <a:cs typeface="Trebuchet MS"/>
              </a:rPr>
              <a:t>Varied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interest</a:t>
            </a:r>
            <a:r>
              <a:rPr sz="1600" spc="23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rates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758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19" dirty="0">
                <a:solidFill>
                  <a:srgbClr val="404040"/>
                </a:solidFill>
                <a:latin typeface="Trebuchet MS"/>
                <a:cs typeface="Trebuchet MS"/>
              </a:rPr>
              <a:t>Various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partners in</a:t>
            </a:r>
            <a:r>
              <a:rPr sz="1600" spc="1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Nepal</a:t>
            </a:r>
            <a:endParaRPr sz="1600" dirty="0">
              <a:latin typeface="Trebuchet MS"/>
              <a:cs typeface="Trebuchet MS"/>
            </a:endParaRPr>
          </a:p>
          <a:p>
            <a:pPr marL="567214" marR="3810" indent="-215265">
              <a:spcBef>
                <a:spcPts val="750"/>
              </a:spcBef>
              <a:tabLst>
                <a:tab pos="567214" algn="l"/>
              </a:tabLst>
            </a:pPr>
            <a:r>
              <a:rPr sz="1600" spc="191" dirty="0" smtClean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r>
              <a:rPr lang="en-US" sz="1600" spc="191" dirty="0" smtClean="0">
                <a:solidFill>
                  <a:srgbClr val="5FCAEE"/>
                </a:solidFill>
                <a:latin typeface="Arial"/>
                <a:cs typeface="Arial"/>
              </a:rPr>
              <a:t> </a:t>
            </a:r>
            <a:r>
              <a:rPr sz="1600" spc="-8" dirty="0" smtClean="0">
                <a:solidFill>
                  <a:srgbClr val="404040"/>
                </a:solidFill>
                <a:latin typeface="Trebuchet MS"/>
                <a:cs typeface="Trebuchet MS"/>
              </a:rPr>
              <a:t>Gham </a:t>
            </a:r>
            <a:r>
              <a:rPr sz="1600" spc="-41" dirty="0">
                <a:solidFill>
                  <a:srgbClr val="404040"/>
                </a:solidFill>
                <a:latin typeface="Trebuchet MS"/>
                <a:cs typeface="Trebuchet MS"/>
              </a:rPr>
              <a:t>Power, </a:t>
            </a:r>
            <a:r>
              <a:rPr sz="1600" spc="-23" dirty="0">
                <a:solidFill>
                  <a:srgbClr val="404040"/>
                </a:solidFill>
                <a:latin typeface="Trebuchet MS"/>
                <a:cs typeface="Trebuchet MS"/>
              </a:rPr>
              <a:t>SunFarmer,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Alliance for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Artisan Enterprise at The Aspen Institute, 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Patan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Business and 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Professional</a:t>
            </a:r>
            <a:r>
              <a:rPr sz="1600" spc="5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19" dirty="0">
                <a:solidFill>
                  <a:srgbClr val="404040"/>
                </a:solidFill>
                <a:latin typeface="Trebuchet MS"/>
                <a:cs typeface="Trebuchet MS"/>
              </a:rPr>
              <a:t>Women</a:t>
            </a:r>
            <a:endParaRPr sz="1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94049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98088" y="5477687"/>
            <a:ext cx="895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9"/>
              </a:lnSpc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13</a:t>
            </a:r>
            <a:endParaRPr sz="675">
              <a:latin typeface="Trebuchet MS"/>
              <a:cs typeface="Trebuchet M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54475" y="1276064"/>
          <a:ext cx="6603206" cy="44103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0751"/>
                <a:gridCol w="2201227"/>
                <a:gridCol w="2201228"/>
              </a:tblGrid>
              <a:tr h="210503">
                <a:tc>
                  <a:txBody>
                    <a:bodyPr/>
                    <a:lstStyle/>
                    <a:p>
                      <a:pPr marR="55244" algn="r">
                        <a:lnSpc>
                          <a:spcPts val="1855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atf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orm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D83C3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1855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Pros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D83C3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855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Cons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D83C3"/>
                    </a:solidFill>
                  </a:tcPr>
                </a:tc>
              </a:tr>
              <a:tr h="1763078">
                <a:tc>
                  <a:txBody>
                    <a:bodyPr/>
                    <a:lstStyle/>
                    <a:p>
                      <a:pPr marR="53975" algn="r">
                        <a:lnSpc>
                          <a:spcPts val="186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K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ick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ter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D83C3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1860"/>
                        </a:lnSpc>
                        <a:buSzPct val="93750"/>
                        <a:buChar char="•"/>
                        <a:tabLst>
                          <a:tab pos="182245" algn="l"/>
                        </a:tabLst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Cheap service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charges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4930" marR="437515">
                        <a:lnSpc>
                          <a:spcPct val="106900"/>
                        </a:lnSpc>
                        <a:spcBef>
                          <a:spcPts val="10"/>
                        </a:spcBef>
                        <a:buSzPct val="93750"/>
                        <a:buChar char="•"/>
                        <a:tabLst>
                          <a:tab pos="182245" algn="l"/>
                        </a:tabLst>
                      </a:pPr>
                      <a:r>
                        <a:rPr sz="1200" spc="-10" dirty="0">
                          <a:latin typeface="Trebuchet MS"/>
                          <a:cs typeface="Trebuchet MS"/>
                        </a:rPr>
                        <a:t>Good </a:t>
                      </a:r>
                      <a:r>
                        <a:rPr sz="1200" spc="-15" dirty="0">
                          <a:latin typeface="Trebuchet MS"/>
                          <a:cs typeface="Trebuchet MS"/>
                        </a:rPr>
                        <a:t>Product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assessment  and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 market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E9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860"/>
                        </a:lnSpc>
                      </a:pPr>
                      <a:r>
                        <a:rPr sz="1200" spc="-15" dirty="0">
                          <a:latin typeface="Trebuchet MS"/>
                          <a:cs typeface="Trebuchet MS"/>
                        </a:rPr>
                        <a:t>•Product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based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5565" marR="335280">
                        <a:lnSpc>
                          <a:spcPct val="106900"/>
                        </a:lnSpc>
                        <a:spcBef>
                          <a:spcPts val="10"/>
                        </a:spcBef>
                      </a:pPr>
                      <a:r>
                        <a:rPr sz="1200" spc="-10" dirty="0">
                          <a:latin typeface="Trebuchet MS"/>
                          <a:cs typeface="Trebuchet MS"/>
                        </a:rPr>
                        <a:t>•Limited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in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approaches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and  countries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5565" marR="337185">
                        <a:lnSpc>
                          <a:spcPct val="106900"/>
                        </a:lnSpc>
                      </a:pPr>
                      <a:r>
                        <a:rPr sz="1200" spc="-10" dirty="0">
                          <a:latin typeface="Trebuchet MS"/>
                          <a:cs typeface="Trebuchet MS"/>
                        </a:rPr>
                        <a:t>•Must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invent or introduce a  new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product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–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prototype is 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required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•Higly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competitive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10" dirty="0">
                          <a:latin typeface="Trebuchet MS"/>
                          <a:cs typeface="Trebuchet MS"/>
                        </a:rPr>
                        <a:t>•All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or Nothing</a:t>
                      </a:r>
                      <a:r>
                        <a:rPr sz="1200" spc="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(Fixed)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E9"/>
                    </a:solidFill>
                  </a:tcPr>
                </a:tc>
              </a:tr>
              <a:tr h="654368">
                <a:tc>
                  <a:txBody>
                    <a:bodyPr/>
                    <a:lstStyle/>
                    <a:p>
                      <a:pPr marR="55880" algn="r">
                        <a:lnSpc>
                          <a:spcPts val="186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ndieg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go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D83C3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1860"/>
                        </a:lnSpc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•Diverse opportunities</a:t>
                      </a:r>
                      <a:r>
                        <a:rPr sz="1200" spc="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and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avenues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for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5" dirty="0">
                          <a:latin typeface="Trebuchet MS"/>
                          <a:cs typeface="Trebuchet MS"/>
                        </a:rPr>
                        <a:t>Project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•Flexible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Funding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860"/>
                        </a:lnSpc>
                      </a:pPr>
                      <a:r>
                        <a:rPr sz="1200" spc="-10" dirty="0">
                          <a:latin typeface="Trebuchet MS"/>
                          <a:cs typeface="Trebuchet MS"/>
                        </a:rPr>
                        <a:t>•Limited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countries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can</a:t>
                      </a:r>
                      <a:r>
                        <a:rPr sz="1200" spc="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raise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funds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•Expensive service</a:t>
                      </a:r>
                      <a:r>
                        <a:rPr sz="1200" spc="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charges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5"/>
                    </a:solidFill>
                  </a:tcPr>
                </a:tc>
              </a:tr>
              <a:tr h="875824">
                <a:tc>
                  <a:txBody>
                    <a:bodyPr/>
                    <a:lstStyle/>
                    <a:p>
                      <a:pPr marR="53975" algn="r">
                        <a:lnSpc>
                          <a:spcPts val="186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Go</a:t>
                      </a:r>
                      <a:r>
                        <a:rPr sz="1200" b="1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F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dMe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2D83C3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1860"/>
                        </a:lnSpc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•Diverse opportunities</a:t>
                      </a:r>
                      <a:r>
                        <a:rPr sz="1200" spc="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and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avenues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for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5" dirty="0">
                          <a:latin typeface="Trebuchet MS"/>
                          <a:cs typeface="Trebuchet MS"/>
                        </a:rPr>
                        <a:t>Project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•Moderately costly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service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charges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E9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860"/>
                        </a:lnSpc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•Highly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competitive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E9"/>
                    </a:solidFill>
                  </a:tcPr>
                </a:tc>
              </a:tr>
              <a:tr h="875824">
                <a:tc>
                  <a:txBody>
                    <a:bodyPr/>
                    <a:lstStyle/>
                    <a:p>
                      <a:pPr marR="56515" algn="r">
                        <a:lnSpc>
                          <a:spcPts val="1864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Kiva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D83C3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1864"/>
                        </a:lnSpc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•Range of interest</a:t>
                      </a:r>
                      <a:r>
                        <a:rPr sz="1200" spc="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rates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864"/>
                        </a:lnSpc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•Purpose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specific/specific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target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audience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10" dirty="0">
                          <a:latin typeface="Trebuchet MS"/>
                          <a:cs typeface="Trebuchet MS"/>
                        </a:rPr>
                        <a:t>•Maximum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loans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only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up</a:t>
                      </a:r>
                      <a:r>
                        <a:rPr sz="1200" spc="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to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$5,000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USD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F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544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556" y="95526"/>
            <a:ext cx="799288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Psychological </a:t>
            </a:r>
            <a:r>
              <a:rPr sz="4000" dirty="0"/>
              <a:t>attributes of a</a:t>
            </a:r>
            <a:r>
              <a:rPr sz="4000" spc="-65" dirty="0"/>
              <a:t> </a:t>
            </a:r>
            <a:r>
              <a:rPr sz="4000" dirty="0"/>
              <a:t>crowd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17289" y="1491487"/>
            <a:ext cx="4705985" cy="331787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Unconsciousness,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impulsivity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Sensitivity and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sensuality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Imagination up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hallucinations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Absence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discourse or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reasoning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Аccepting or not accepting idea as a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whole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Suggestibility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Irresponsibility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Changeability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2984" y="1289303"/>
            <a:ext cx="3851148" cy="4579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536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72" y="439958"/>
            <a:ext cx="9144000" cy="6116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0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b="1" dirty="0" err="1" smtClean="0">
                <a:solidFill>
                  <a:schemeClr val="bg1">
                    <a:lumMod val="95000"/>
                  </a:schemeClr>
                </a:solidFill>
              </a:rPr>
              <a:t>Crowdfunding</a:t>
            </a:r>
            <a:endParaRPr lang="en-GB" sz="7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4065" y="40222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smtClean="0"/>
              <a:t>Do you know how it works?</a:t>
            </a:r>
            <a:endParaRPr lang="en-GB" sz="36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00967" y="1143000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Know someone who has </a:t>
            </a:r>
            <a:r>
              <a:rPr lang="en-GB" sz="2800" dirty="0" err="1" smtClean="0"/>
              <a:t>crowdfunded</a:t>
            </a:r>
            <a:r>
              <a:rPr lang="en-GB" sz="2800" dirty="0" smtClean="0"/>
              <a:t>?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599892" y="3495558"/>
            <a:ext cx="594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 smtClean="0"/>
              <a:t>Run a </a:t>
            </a:r>
            <a:r>
              <a:rPr lang="en-GB" sz="2800" b="1" i="1" dirty="0" err="1" smtClean="0"/>
              <a:t>crowdfunding</a:t>
            </a:r>
            <a:r>
              <a:rPr lang="en-GB" sz="2800" b="1" i="1" dirty="0" smtClean="0"/>
              <a:t> campaign?</a:t>
            </a:r>
            <a:endParaRPr lang="en-GB" sz="28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00967" y="3352800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Donated to a </a:t>
            </a:r>
            <a:r>
              <a:rPr lang="en-GB" sz="2800" b="1" dirty="0" err="1" smtClean="0"/>
              <a:t>crowdfunding</a:t>
            </a:r>
            <a:r>
              <a:rPr lang="en-GB" sz="2800" b="1" dirty="0" smtClean="0"/>
              <a:t> campaign?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95646" y="1640242"/>
            <a:ext cx="5647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Received a ‘reward’?</a:t>
            </a:r>
            <a:endParaRPr lang="en-GB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521387" y="5334000"/>
            <a:ext cx="8602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Are you considering starting a </a:t>
            </a:r>
            <a:r>
              <a:rPr lang="en-GB" sz="3600" b="1" dirty="0" err="1" smtClean="0"/>
              <a:t>crowdfunding</a:t>
            </a:r>
            <a:r>
              <a:rPr lang="en-GB" sz="3600" b="1" dirty="0" smtClean="0"/>
              <a:t> campaign?</a:t>
            </a:r>
            <a:endParaRPr lang="en-GB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66916" y="4290568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Understand the different types of </a:t>
            </a:r>
            <a:r>
              <a:rPr lang="en-GB" sz="2800" dirty="0" err="1" smtClean="0"/>
              <a:t>crowdfunding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656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508" y="95526"/>
            <a:ext cx="912701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Psychological </a:t>
            </a:r>
            <a:r>
              <a:rPr sz="4000" spc="5" dirty="0"/>
              <a:t>laws </a:t>
            </a:r>
            <a:r>
              <a:rPr sz="4000" dirty="0"/>
              <a:t>of crowd life</a:t>
            </a:r>
            <a:r>
              <a:rPr sz="4000" spc="-120" dirty="0"/>
              <a:t> </a:t>
            </a:r>
            <a:r>
              <a:rPr sz="4000" spc="-10" dirty="0"/>
              <a:t>cycle</a:t>
            </a:r>
          </a:p>
        </p:txBody>
      </p:sp>
      <p:sp>
        <p:nvSpPr>
          <p:cNvPr id="3" name="object 3"/>
          <p:cNvSpPr/>
          <p:nvPr/>
        </p:nvSpPr>
        <p:spPr>
          <a:xfrm>
            <a:off x="257556" y="1304543"/>
            <a:ext cx="3933444" cy="4501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4088129" indent="-342900">
              <a:lnSpc>
                <a:spcPct val="100000"/>
              </a:lnSpc>
              <a:spcBef>
                <a:spcPts val="1175"/>
              </a:spcBef>
              <a:buAutoNum type="arabicPeriod"/>
              <a:tabLst>
                <a:tab pos="4088129" algn="l"/>
                <a:tab pos="4088765" algn="l"/>
              </a:tabLst>
            </a:pPr>
            <a:r>
              <a:rPr spc="-5" dirty="0"/>
              <a:t>Circular reaction (mutual</a:t>
            </a:r>
            <a:r>
              <a:rPr spc="25" dirty="0"/>
              <a:t> </a:t>
            </a:r>
            <a:r>
              <a:rPr spc="-5" dirty="0"/>
              <a:t>emotional</a:t>
            </a:r>
          </a:p>
          <a:p>
            <a:pPr marL="4088129">
              <a:lnSpc>
                <a:spcPct val="100000"/>
              </a:lnSpc>
              <a:spcBef>
                <a:spcPts val="1080"/>
              </a:spcBef>
            </a:pPr>
            <a:r>
              <a:rPr spc="-5" dirty="0"/>
              <a:t>infection)</a:t>
            </a:r>
          </a:p>
          <a:p>
            <a:pPr marL="4088129" marR="5080" indent="-342900">
              <a:lnSpc>
                <a:spcPct val="150000"/>
              </a:lnSpc>
              <a:buAutoNum type="arabicPeriod" startAt="2"/>
              <a:tabLst>
                <a:tab pos="4088129" algn="l"/>
                <a:tab pos="4088765" algn="l"/>
              </a:tabLst>
            </a:pPr>
            <a:r>
              <a:rPr spc="-5" dirty="0"/>
              <a:t>Common emotional condition and object  </a:t>
            </a:r>
            <a:r>
              <a:rPr dirty="0"/>
              <a:t>of </a:t>
            </a:r>
            <a:r>
              <a:rPr spc="-5" dirty="0"/>
              <a:t>attention (event)</a:t>
            </a:r>
          </a:p>
          <a:p>
            <a:pPr marL="4088129" indent="-342900">
              <a:lnSpc>
                <a:spcPct val="100000"/>
              </a:lnSpc>
              <a:spcBef>
                <a:spcPts val="1080"/>
              </a:spcBef>
              <a:buAutoNum type="arabicPeriod" startAt="2"/>
              <a:tabLst>
                <a:tab pos="4088129" algn="l"/>
                <a:tab pos="4088765" algn="l"/>
              </a:tabLst>
            </a:pPr>
            <a:r>
              <a:rPr spc="-10" dirty="0"/>
              <a:t>Readiness </a:t>
            </a:r>
            <a:r>
              <a:rPr dirty="0"/>
              <a:t>to </a:t>
            </a:r>
            <a:r>
              <a:rPr spc="-5" dirty="0"/>
              <a:t>react and </a:t>
            </a:r>
            <a:r>
              <a:rPr dirty="0"/>
              <a:t>act</a:t>
            </a:r>
            <a:r>
              <a:rPr spc="15" dirty="0"/>
              <a:t> </a:t>
            </a:r>
            <a:r>
              <a:rPr spc="-5" dirty="0"/>
              <a:t>immediately</a:t>
            </a:r>
          </a:p>
          <a:p>
            <a:pPr marL="4088129" marR="638175" indent="-342900">
              <a:lnSpc>
                <a:spcPct val="150000"/>
              </a:lnSpc>
              <a:spcBef>
                <a:spcPts val="5"/>
              </a:spcBef>
              <a:buAutoNum type="arabicPeriod" startAt="2"/>
              <a:tabLst>
                <a:tab pos="4088129" algn="l"/>
                <a:tab pos="4088765" algn="l"/>
              </a:tabLst>
            </a:pPr>
            <a:r>
              <a:rPr spc="-5" dirty="0"/>
              <a:t>Genesis </a:t>
            </a:r>
            <a:r>
              <a:rPr dirty="0"/>
              <a:t>of </a:t>
            </a:r>
            <a:r>
              <a:rPr spc="-5" dirty="0"/>
              <a:t>new object </a:t>
            </a:r>
            <a:r>
              <a:rPr dirty="0"/>
              <a:t>of </a:t>
            </a:r>
            <a:r>
              <a:rPr spc="-5" dirty="0"/>
              <a:t>attention  (interpreted</a:t>
            </a:r>
            <a:r>
              <a:rPr dirty="0"/>
              <a:t> </a:t>
            </a:r>
            <a:r>
              <a:rPr spc="-5" dirty="0"/>
              <a:t>event)</a:t>
            </a:r>
          </a:p>
          <a:p>
            <a:pPr marL="4088129" indent="-342900">
              <a:lnSpc>
                <a:spcPct val="100000"/>
              </a:lnSpc>
              <a:spcBef>
                <a:spcPts val="1080"/>
              </a:spcBef>
              <a:buAutoNum type="arabicPeriod" startAt="2"/>
              <a:tabLst>
                <a:tab pos="4088129" algn="l"/>
                <a:tab pos="4088765" algn="l"/>
              </a:tabLst>
            </a:pPr>
            <a:r>
              <a:rPr spc="-5" dirty="0"/>
              <a:t>Activation (usually by</a:t>
            </a:r>
            <a:r>
              <a:rPr spc="20" dirty="0"/>
              <a:t> </a:t>
            </a:r>
            <a:r>
              <a:rPr spc="-10" dirty="0"/>
              <a:t>leader)</a:t>
            </a:r>
          </a:p>
        </p:txBody>
      </p:sp>
    </p:spTree>
    <p:extLst>
      <p:ext uri="{BB962C8B-B14F-4D97-AF65-F5344CB8AC3E}">
        <p14:creationId xmlns:p14="http://schemas.microsoft.com/office/powerpoint/2010/main" val="268922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Why do </a:t>
            </a:r>
            <a:r>
              <a:rPr sz="4000" spc="-5" dirty="0"/>
              <a:t>people </a:t>
            </a:r>
            <a:r>
              <a:rPr sz="4000" dirty="0"/>
              <a:t>bring their </a:t>
            </a:r>
            <a:r>
              <a:rPr sz="4000" spc="-5" dirty="0"/>
              <a:t>money </a:t>
            </a:r>
            <a:r>
              <a:rPr sz="4000" dirty="0"/>
              <a:t>to indefinite</a:t>
            </a:r>
            <a:r>
              <a:rPr sz="4000" spc="-125" dirty="0"/>
              <a:t> </a:t>
            </a:r>
            <a:r>
              <a:rPr sz="4000" spc="-5" dirty="0"/>
              <a:t>projects?</a:t>
            </a:r>
          </a:p>
        </p:txBody>
      </p:sp>
      <p:sp>
        <p:nvSpPr>
          <p:cNvPr id="3" name="object 3"/>
          <p:cNvSpPr/>
          <p:nvPr/>
        </p:nvSpPr>
        <p:spPr>
          <a:xfrm>
            <a:off x="560069" y="4365497"/>
            <a:ext cx="7777480" cy="1254760"/>
          </a:xfrm>
          <a:custGeom>
            <a:avLst/>
            <a:gdLst/>
            <a:ahLst/>
            <a:cxnLst/>
            <a:rect l="l" t="t" r="r" b="b"/>
            <a:pathLst>
              <a:path w="7777480" h="1254760">
                <a:moveTo>
                  <a:pt x="0" y="1254252"/>
                </a:moveTo>
                <a:lnTo>
                  <a:pt x="7776972" y="1254252"/>
                </a:lnTo>
                <a:lnTo>
                  <a:pt x="7776972" y="0"/>
                </a:lnTo>
                <a:lnTo>
                  <a:pt x="0" y="0"/>
                </a:lnTo>
                <a:lnTo>
                  <a:pt x="0" y="1254252"/>
                </a:lnTo>
                <a:close/>
              </a:path>
            </a:pathLst>
          </a:custGeom>
          <a:ln w="25908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86407" y="4558410"/>
            <a:ext cx="59937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They connect </a:t>
            </a:r>
            <a:r>
              <a:rPr sz="1800" dirty="0">
                <a:latin typeface="Arial"/>
                <a:cs typeface="Arial"/>
              </a:rPr>
              <a:t>to the </a:t>
            </a:r>
            <a:r>
              <a:rPr sz="1800" spc="-5" dirty="0">
                <a:latin typeface="Arial"/>
                <a:cs typeface="Arial"/>
              </a:rPr>
              <a:t>greater purpose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the campaign, such  as being a part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an entrepreneurial community and  supporting an innovative idea or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product.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1844" y="4507483"/>
            <a:ext cx="3943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solidFill>
                  <a:srgbClr val="56B5A2"/>
                </a:solidFill>
                <a:latin typeface="Arial"/>
                <a:cs typeface="Arial"/>
              </a:rPr>
              <a:t>1</a:t>
            </a:r>
            <a:endParaRPr sz="5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85132" y="1170432"/>
            <a:ext cx="3457956" cy="2741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7636" y="1133855"/>
            <a:ext cx="3011424" cy="2087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6979" y="1932432"/>
            <a:ext cx="3087623" cy="2345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099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538" y="49358"/>
            <a:ext cx="82296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Why do </a:t>
            </a:r>
            <a:r>
              <a:rPr sz="4000" spc="-5" dirty="0"/>
              <a:t>people </a:t>
            </a:r>
            <a:r>
              <a:rPr sz="4000" dirty="0"/>
              <a:t>bring their </a:t>
            </a:r>
            <a:r>
              <a:rPr sz="4000" spc="-5" dirty="0"/>
              <a:t>money </a:t>
            </a:r>
            <a:r>
              <a:rPr sz="4000" dirty="0"/>
              <a:t>to indefinite</a:t>
            </a:r>
            <a:r>
              <a:rPr sz="4000" spc="-125" dirty="0"/>
              <a:t> </a:t>
            </a:r>
            <a:r>
              <a:rPr sz="4000" spc="-5" dirty="0"/>
              <a:t>projects?</a:t>
            </a:r>
          </a:p>
        </p:txBody>
      </p:sp>
      <p:sp>
        <p:nvSpPr>
          <p:cNvPr id="3" name="object 3"/>
          <p:cNvSpPr/>
          <p:nvPr/>
        </p:nvSpPr>
        <p:spPr>
          <a:xfrm>
            <a:off x="530111" y="4537876"/>
            <a:ext cx="7777480" cy="1254760"/>
          </a:xfrm>
          <a:custGeom>
            <a:avLst/>
            <a:gdLst/>
            <a:ahLst/>
            <a:cxnLst/>
            <a:rect l="l" t="t" r="r" b="b"/>
            <a:pathLst>
              <a:path w="7777480" h="1254760">
                <a:moveTo>
                  <a:pt x="0" y="1254252"/>
                </a:moveTo>
                <a:lnTo>
                  <a:pt x="7776972" y="1254252"/>
                </a:lnTo>
                <a:lnTo>
                  <a:pt x="7776972" y="0"/>
                </a:lnTo>
                <a:lnTo>
                  <a:pt x="0" y="0"/>
                </a:lnTo>
                <a:lnTo>
                  <a:pt x="0" y="1254252"/>
                </a:lnTo>
                <a:close/>
              </a:path>
            </a:pathLst>
          </a:custGeom>
          <a:ln w="25908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22570" y="4871370"/>
            <a:ext cx="5548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They connect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a </a:t>
            </a:r>
            <a:r>
              <a:rPr sz="1800" spc="-10" dirty="0">
                <a:latin typeface="Arial"/>
                <a:cs typeface="Arial"/>
              </a:rPr>
              <a:t>physical </a:t>
            </a:r>
            <a:r>
              <a:rPr sz="1800" spc="-5" dirty="0">
                <a:latin typeface="Arial"/>
                <a:cs typeface="Arial"/>
              </a:rPr>
              <a:t>aspect </a:t>
            </a:r>
            <a:r>
              <a:rPr sz="1800" dirty="0">
                <a:latin typeface="Arial"/>
                <a:cs typeface="Arial"/>
              </a:rPr>
              <a:t>of the </a:t>
            </a:r>
            <a:r>
              <a:rPr sz="1800" spc="-5" dirty="0">
                <a:latin typeface="Arial"/>
                <a:cs typeface="Arial"/>
              </a:rPr>
              <a:t>campaign like  </a:t>
            </a:r>
            <a:r>
              <a:rPr sz="1800" spc="-10" dirty="0">
                <a:latin typeface="Arial"/>
                <a:cs typeface="Arial"/>
              </a:rPr>
              <a:t>rewards </a:t>
            </a:r>
            <a:r>
              <a:rPr sz="1800" spc="-5" dirty="0">
                <a:latin typeface="Arial"/>
                <a:cs typeface="Arial"/>
              </a:rPr>
              <a:t>and gains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investment.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2037" y="4741076"/>
            <a:ext cx="3943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solidFill>
                  <a:srgbClr val="56B5A2"/>
                </a:solidFill>
                <a:latin typeface="Arial"/>
                <a:cs typeface="Arial"/>
              </a:rPr>
              <a:t>2</a:t>
            </a:r>
            <a:endParaRPr sz="5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25206" y="1394713"/>
            <a:ext cx="4177284" cy="2848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8231" y="1318513"/>
            <a:ext cx="3035808" cy="2238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52210" y="2168904"/>
            <a:ext cx="3596639" cy="2418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992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6291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Why do </a:t>
            </a:r>
            <a:r>
              <a:rPr sz="4000" spc="-5" dirty="0"/>
              <a:t>people </a:t>
            </a:r>
            <a:r>
              <a:rPr sz="4000" dirty="0"/>
              <a:t>bring their </a:t>
            </a:r>
            <a:r>
              <a:rPr sz="4000" spc="-5" dirty="0"/>
              <a:t>money </a:t>
            </a:r>
            <a:r>
              <a:rPr sz="4000" dirty="0"/>
              <a:t>to indefinite</a:t>
            </a:r>
            <a:r>
              <a:rPr sz="4000" spc="-125" dirty="0"/>
              <a:t> </a:t>
            </a:r>
            <a:r>
              <a:rPr sz="4000" spc="-5" dirty="0"/>
              <a:t>projects?</a:t>
            </a:r>
          </a:p>
        </p:txBody>
      </p:sp>
      <p:sp>
        <p:nvSpPr>
          <p:cNvPr id="3" name="object 3"/>
          <p:cNvSpPr/>
          <p:nvPr/>
        </p:nvSpPr>
        <p:spPr>
          <a:xfrm>
            <a:off x="560069" y="4365497"/>
            <a:ext cx="7777480" cy="1254760"/>
          </a:xfrm>
          <a:custGeom>
            <a:avLst/>
            <a:gdLst/>
            <a:ahLst/>
            <a:cxnLst/>
            <a:rect l="l" t="t" r="r" b="b"/>
            <a:pathLst>
              <a:path w="7777480" h="1254760">
                <a:moveTo>
                  <a:pt x="0" y="1254252"/>
                </a:moveTo>
                <a:lnTo>
                  <a:pt x="7776972" y="1254252"/>
                </a:lnTo>
                <a:lnTo>
                  <a:pt x="7776972" y="0"/>
                </a:lnTo>
                <a:lnTo>
                  <a:pt x="0" y="0"/>
                </a:lnTo>
                <a:lnTo>
                  <a:pt x="0" y="1254252"/>
                </a:lnTo>
                <a:close/>
              </a:path>
            </a:pathLst>
          </a:custGeom>
          <a:ln w="25908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1844" y="4681220"/>
            <a:ext cx="6615430" cy="574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20"/>
              </a:lnSpc>
              <a:tabLst>
                <a:tab pos="1111250" algn="l"/>
              </a:tabLst>
            </a:pPr>
            <a:r>
              <a:rPr sz="8100" b="1" spc="-7" baseline="-23148" dirty="0">
                <a:solidFill>
                  <a:srgbClr val="56B5A2"/>
                </a:solidFill>
                <a:latin typeface="Arial"/>
                <a:cs typeface="Arial"/>
              </a:rPr>
              <a:t>3	</a:t>
            </a:r>
            <a:r>
              <a:rPr sz="1800" spc="-5" dirty="0">
                <a:latin typeface="Arial"/>
                <a:cs typeface="Arial"/>
              </a:rPr>
              <a:t>They connect </a:t>
            </a:r>
            <a:r>
              <a:rPr sz="1800" dirty="0">
                <a:latin typeface="Arial"/>
                <a:cs typeface="Arial"/>
              </a:rPr>
              <a:t>to the </a:t>
            </a:r>
            <a:r>
              <a:rPr sz="1800" spc="-5" dirty="0">
                <a:latin typeface="Arial"/>
                <a:cs typeface="Arial"/>
              </a:rPr>
              <a:t>creative display of the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campaign’s</a:t>
            </a:r>
            <a:endParaRPr sz="1800">
              <a:latin typeface="Arial"/>
              <a:cs typeface="Arial"/>
            </a:endParaRPr>
          </a:p>
          <a:p>
            <a:pPr marL="1111250">
              <a:lnSpc>
                <a:spcPts val="1800"/>
              </a:lnSpc>
            </a:pPr>
            <a:r>
              <a:rPr sz="1800" spc="-5" dirty="0">
                <a:latin typeface="Arial"/>
                <a:cs typeface="Arial"/>
              </a:rPr>
              <a:t>presentation.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7693" y="1322766"/>
            <a:ext cx="4142231" cy="3142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623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24173"/>
            <a:ext cx="82296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Why do </a:t>
            </a:r>
            <a:r>
              <a:rPr sz="4000" spc="-5" dirty="0"/>
              <a:t>people </a:t>
            </a:r>
            <a:r>
              <a:rPr sz="4000" dirty="0"/>
              <a:t>bring their </a:t>
            </a:r>
            <a:r>
              <a:rPr sz="4000" spc="-5" dirty="0"/>
              <a:t>money </a:t>
            </a:r>
            <a:r>
              <a:rPr sz="4000" dirty="0"/>
              <a:t>to indefinite</a:t>
            </a:r>
            <a:r>
              <a:rPr sz="4000" spc="-125" dirty="0"/>
              <a:t> </a:t>
            </a:r>
            <a:r>
              <a:rPr sz="4000" spc="-5" dirty="0"/>
              <a:t>projects?</a:t>
            </a:r>
          </a:p>
        </p:txBody>
      </p:sp>
      <p:sp>
        <p:nvSpPr>
          <p:cNvPr id="3" name="object 3"/>
          <p:cNvSpPr/>
          <p:nvPr/>
        </p:nvSpPr>
        <p:spPr>
          <a:xfrm>
            <a:off x="560069" y="4365497"/>
            <a:ext cx="7777480" cy="1254760"/>
          </a:xfrm>
          <a:custGeom>
            <a:avLst/>
            <a:gdLst/>
            <a:ahLst/>
            <a:cxnLst/>
            <a:rect l="l" t="t" r="r" b="b"/>
            <a:pathLst>
              <a:path w="7777480" h="1254760">
                <a:moveTo>
                  <a:pt x="0" y="1254252"/>
                </a:moveTo>
                <a:lnTo>
                  <a:pt x="7776972" y="1254252"/>
                </a:lnTo>
                <a:lnTo>
                  <a:pt x="7776972" y="0"/>
                </a:lnTo>
                <a:lnTo>
                  <a:pt x="0" y="0"/>
                </a:lnTo>
                <a:lnTo>
                  <a:pt x="0" y="1254252"/>
                </a:lnTo>
                <a:close/>
              </a:path>
            </a:pathLst>
          </a:custGeom>
          <a:ln w="25908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86407" y="4758893"/>
            <a:ext cx="49885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They </a:t>
            </a:r>
            <a:r>
              <a:rPr sz="1800" spc="-20" dirty="0">
                <a:latin typeface="Arial"/>
                <a:cs typeface="Arial"/>
              </a:rPr>
              <a:t>want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see new products before the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public.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1844" y="4507483"/>
            <a:ext cx="3943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solidFill>
                  <a:srgbClr val="56B5A2"/>
                </a:solidFill>
                <a:latin typeface="Arial"/>
                <a:cs typeface="Arial"/>
              </a:rPr>
              <a:t>4</a:t>
            </a:r>
            <a:endParaRPr sz="5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12619" y="1417638"/>
            <a:ext cx="4136135" cy="3142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493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24173"/>
            <a:ext cx="82296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Why do </a:t>
            </a:r>
            <a:r>
              <a:rPr sz="4000" spc="-5" dirty="0"/>
              <a:t>people </a:t>
            </a:r>
            <a:r>
              <a:rPr sz="4000" dirty="0"/>
              <a:t>bring their </a:t>
            </a:r>
            <a:r>
              <a:rPr sz="4000" spc="-5" dirty="0"/>
              <a:t>money </a:t>
            </a:r>
            <a:r>
              <a:rPr sz="4000" dirty="0"/>
              <a:t>to indefinite</a:t>
            </a:r>
            <a:r>
              <a:rPr sz="4000" spc="-125" dirty="0"/>
              <a:t> </a:t>
            </a:r>
            <a:r>
              <a:rPr sz="4000" spc="-5" dirty="0"/>
              <a:t>projects?</a:t>
            </a:r>
          </a:p>
        </p:txBody>
      </p:sp>
      <p:sp>
        <p:nvSpPr>
          <p:cNvPr id="3" name="object 3"/>
          <p:cNvSpPr/>
          <p:nvPr/>
        </p:nvSpPr>
        <p:spPr>
          <a:xfrm>
            <a:off x="521550" y="4728463"/>
            <a:ext cx="7777480" cy="1254760"/>
          </a:xfrm>
          <a:custGeom>
            <a:avLst/>
            <a:gdLst/>
            <a:ahLst/>
            <a:cxnLst/>
            <a:rect l="l" t="t" r="r" b="b"/>
            <a:pathLst>
              <a:path w="7777480" h="1254760">
                <a:moveTo>
                  <a:pt x="0" y="1254252"/>
                </a:moveTo>
                <a:lnTo>
                  <a:pt x="7776972" y="1254252"/>
                </a:lnTo>
                <a:lnTo>
                  <a:pt x="7776972" y="0"/>
                </a:lnTo>
                <a:lnTo>
                  <a:pt x="0" y="0"/>
                </a:lnTo>
                <a:lnTo>
                  <a:pt x="0" y="1254252"/>
                </a:lnTo>
                <a:close/>
              </a:path>
            </a:pathLst>
          </a:custGeom>
          <a:ln w="25908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87724" y="4860543"/>
            <a:ext cx="60572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Arial"/>
                <a:cs typeface="Arial"/>
              </a:rPr>
              <a:t>Crowd </a:t>
            </a:r>
            <a:r>
              <a:rPr sz="1800" spc="-5" dirty="0">
                <a:latin typeface="Arial"/>
                <a:cs typeface="Arial"/>
              </a:rPr>
              <a:t>behavior is heavily influenced by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loss of  responsibility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the individual and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impression </a:t>
            </a:r>
            <a:r>
              <a:rPr sz="1800" dirty="0">
                <a:latin typeface="Arial"/>
                <a:cs typeface="Arial"/>
              </a:rPr>
              <a:t>of  </a:t>
            </a:r>
            <a:r>
              <a:rPr sz="1800" spc="-5" dirty="0">
                <a:latin typeface="Arial"/>
                <a:cs typeface="Arial"/>
              </a:rPr>
              <a:t>universality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15" dirty="0">
                <a:latin typeface="Arial"/>
                <a:cs typeface="Arial"/>
              </a:rPr>
              <a:t>behavior, </a:t>
            </a:r>
            <a:r>
              <a:rPr sz="1800" spc="-5" dirty="0">
                <a:latin typeface="Arial"/>
                <a:cs typeface="Arial"/>
              </a:rPr>
              <a:t>both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15" dirty="0">
                <a:latin typeface="Arial"/>
                <a:cs typeface="Arial"/>
              </a:rPr>
              <a:t>which </a:t>
            </a:r>
            <a:r>
              <a:rPr sz="1800" spc="-5" dirty="0">
                <a:latin typeface="Arial"/>
                <a:cs typeface="Arial"/>
              </a:rPr>
              <a:t>increase </a:t>
            </a:r>
            <a:r>
              <a:rPr sz="1800" spc="-15" dirty="0">
                <a:latin typeface="Arial"/>
                <a:cs typeface="Arial"/>
              </a:rPr>
              <a:t>with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size 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crowd.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0302" y="4931663"/>
            <a:ext cx="3943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solidFill>
                  <a:srgbClr val="56B5A2"/>
                </a:solidFill>
                <a:latin typeface="Arial"/>
                <a:cs typeface="Arial"/>
              </a:rPr>
              <a:t>5</a:t>
            </a:r>
            <a:endParaRPr sz="5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74315" y="1364995"/>
            <a:ext cx="4142232" cy="3142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524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521" y="114255"/>
            <a:ext cx="88924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Arial"/>
                <a:cs typeface="Arial"/>
              </a:rPr>
              <a:t>Managing factors, making a crowd to</a:t>
            </a:r>
            <a:r>
              <a:rPr sz="3600" spc="-145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fund!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0936" y="1088136"/>
            <a:ext cx="5344795" cy="64960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925" rIns="0" bIns="0" rtlCol="0">
            <a:spAutoFit/>
          </a:bodyPr>
          <a:lstStyle/>
          <a:p>
            <a:pPr marL="122555" marR="186055">
              <a:lnSpc>
                <a:spcPct val="100000"/>
              </a:lnSpc>
              <a:spcBef>
                <a:spcPts val="275"/>
              </a:spcBef>
            </a:pP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crucial prerequisite is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use </a:t>
            </a:r>
            <a:r>
              <a:rPr sz="1800" dirty="0">
                <a:latin typeface="Arial"/>
                <a:cs typeface="Arial"/>
              </a:rPr>
              <a:t>of the </a:t>
            </a:r>
            <a:r>
              <a:rPr sz="1800" spc="-5" dirty="0">
                <a:latin typeface="Arial"/>
                <a:cs typeface="Arial"/>
              </a:rPr>
              <a:t>open call  </a:t>
            </a:r>
            <a:r>
              <a:rPr sz="1800" dirty="0">
                <a:latin typeface="Arial"/>
                <a:cs typeface="Arial"/>
              </a:rPr>
              <a:t>format </a:t>
            </a:r>
            <a:r>
              <a:rPr sz="1800" spc="-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large </a:t>
            </a:r>
            <a:r>
              <a:rPr sz="1800" spc="-10" dirty="0">
                <a:latin typeface="Arial"/>
                <a:cs typeface="Arial"/>
              </a:rPr>
              <a:t>network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potential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funders.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0936" y="2007107"/>
            <a:ext cx="5344795" cy="6477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9370" rIns="0" bIns="0" rtlCol="0">
            <a:spAutoFit/>
          </a:bodyPr>
          <a:lstStyle/>
          <a:p>
            <a:pPr marL="91440" marR="1196975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latin typeface="Arial"/>
                <a:cs typeface="Arial"/>
              </a:rPr>
              <a:t>Minimizing perceived </a:t>
            </a:r>
            <a:r>
              <a:rPr sz="1800" dirty="0">
                <a:latin typeface="Arial"/>
                <a:cs typeface="Arial"/>
              </a:rPr>
              <a:t>risks (AON </a:t>
            </a:r>
            <a:r>
              <a:rPr sz="1800" spc="-5" dirty="0">
                <a:latin typeface="Arial"/>
                <a:cs typeface="Arial"/>
              </a:rPr>
              <a:t>model,  </a:t>
            </a:r>
            <a:r>
              <a:rPr sz="1800" spc="-10" dirty="0">
                <a:latin typeface="Arial"/>
                <a:cs typeface="Arial"/>
              </a:rPr>
              <a:t>breakdown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spending).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936" y="2924555"/>
            <a:ext cx="5344795" cy="6477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797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415"/>
              </a:spcBef>
            </a:pPr>
            <a:r>
              <a:rPr sz="1800" spc="-15" dirty="0">
                <a:latin typeface="Arial"/>
                <a:cs typeface="Arial"/>
              </a:rPr>
              <a:t>Always </a:t>
            </a:r>
            <a:r>
              <a:rPr sz="1800" spc="-5" dirty="0">
                <a:latin typeface="Arial"/>
                <a:cs typeface="Arial"/>
              </a:rPr>
              <a:t>securing mutual</a:t>
            </a:r>
            <a:r>
              <a:rPr sz="1800" spc="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benefit.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0936" y="3843528"/>
            <a:ext cx="5344795" cy="6477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79070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1410"/>
              </a:spcBef>
            </a:pPr>
            <a:r>
              <a:rPr sz="1800" spc="-5" dirty="0">
                <a:latin typeface="Arial"/>
                <a:cs typeface="Arial"/>
              </a:rPr>
              <a:t>Simplifying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process of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contribution.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0936" y="4760976"/>
            <a:ext cx="5344795" cy="95123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995" marR="69405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Arial"/>
                <a:cs typeface="Arial"/>
              </a:rPr>
              <a:t>Communicating charisma and reputation  </a:t>
            </a:r>
            <a:r>
              <a:rPr sz="1800" spc="-10" dirty="0">
                <a:latin typeface="Arial"/>
                <a:cs typeface="Arial"/>
              </a:rPr>
              <a:t>(conveying </a:t>
            </a:r>
            <a:r>
              <a:rPr sz="1800" spc="-5" dirty="0">
                <a:latin typeface="Arial"/>
                <a:cs typeface="Arial"/>
              </a:rPr>
              <a:t>personal background and regalia,  especially education and passed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success).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0484" y="1098041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7E7E7E"/>
                </a:solidFill>
                <a:latin typeface="Arial"/>
                <a:cs typeface="Arial"/>
              </a:rPr>
              <a:t>1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528" y="2049271"/>
            <a:ext cx="335915" cy="3294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7E7E7E"/>
                </a:solidFill>
                <a:latin typeface="Arial"/>
                <a:cs typeface="Arial"/>
              </a:rPr>
              <a:t>2</a:t>
            </a:r>
            <a:endParaRPr sz="3600">
              <a:latin typeface="Arial"/>
              <a:cs typeface="Arial"/>
            </a:endParaRPr>
          </a:p>
          <a:p>
            <a:pPr marL="68580">
              <a:lnSpc>
                <a:spcPct val="100000"/>
              </a:lnSpc>
              <a:spcBef>
                <a:spcPts val="2635"/>
              </a:spcBef>
            </a:pPr>
            <a:r>
              <a:rPr sz="3600" spc="-5" dirty="0">
                <a:solidFill>
                  <a:srgbClr val="7E7E7E"/>
                </a:solidFill>
                <a:latin typeface="Arial"/>
                <a:cs typeface="Arial"/>
              </a:rPr>
              <a:t>3</a:t>
            </a:r>
            <a:endParaRPr sz="360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2910"/>
              </a:spcBef>
            </a:pPr>
            <a:r>
              <a:rPr sz="3600" dirty="0">
                <a:solidFill>
                  <a:srgbClr val="7E7E7E"/>
                </a:solidFill>
                <a:latin typeface="Arial"/>
                <a:cs typeface="Arial"/>
              </a:rPr>
              <a:t>4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15"/>
              </a:spcBef>
            </a:pPr>
            <a:r>
              <a:rPr sz="3600" spc="-5" dirty="0">
                <a:solidFill>
                  <a:srgbClr val="7E7E7E"/>
                </a:solidFill>
                <a:latin typeface="Arial"/>
                <a:cs typeface="Arial"/>
              </a:rPr>
              <a:t>5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53911" y="1010411"/>
            <a:ext cx="2787395" cy="4347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42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519" y="213817"/>
            <a:ext cx="882000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Arial"/>
                <a:cs typeface="Arial"/>
              </a:rPr>
              <a:t>Managing factors, making a crowd to</a:t>
            </a:r>
            <a:r>
              <a:rPr sz="3600" spc="-145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fund!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0936" y="1088136"/>
            <a:ext cx="5344795" cy="64960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48590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170"/>
              </a:spcBef>
            </a:pPr>
            <a:r>
              <a:rPr sz="1800" spc="-5" dirty="0">
                <a:latin typeface="Arial"/>
                <a:cs typeface="Arial"/>
              </a:rPr>
              <a:t>Activating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reciprocity.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0936" y="2007107"/>
            <a:ext cx="5344795" cy="6477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79070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1410"/>
              </a:spcBef>
            </a:pPr>
            <a:r>
              <a:rPr sz="1800" spc="-5" dirty="0">
                <a:latin typeface="Arial"/>
                <a:cs typeface="Arial"/>
              </a:rPr>
              <a:t>Intensive </a:t>
            </a:r>
            <a:r>
              <a:rPr sz="1800" spc="-10" dirty="0">
                <a:latin typeface="Arial"/>
                <a:cs typeface="Arial"/>
              </a:rPr>
              <a:t>crowd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marketing.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936" y="2924555"/>
            <a:ext cx="5344795" cy="6477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350"/>
              </a:spcBef>
            </a:pPr>
            <a:r>
              <a:rPr sz="1800" spc="-5" dirty="0">
                <a:latin typeface="Arial"/>
                <a:cs typeface="Arial"/>
              </a:rPr>
              <a:t>Stimulating </a:t>
            </a:r>
            <a:r>
              <a:rPr sz="1800" spc="-10" dirty="0">
                <a:latin typeface="Arial"/>
                <a:cs typeface="Arial"/>
              </a:rPr>
              <a:t>self-awareness </a:t>
            </a:r>
            <a:r>
              <a:rPr sz="1800" spc="-5" dirty="0">
                <a:latin typeface="Arial"/>
                <a:cs typeface="Arial"/>
              </a:rPr>
              <a:t>(videos </a:t>
            </a:r>
            <a:r>
              <a:rPr sz="1800" spc="-15" dirty="0">
                <a:latin typeface="Arial"/>
                <a:cs typeface="Arial"/>
              </a:rPr>
              <a:t>with </a:t>
            </a:r>
            <a:r>
              <a:rPr sz="1800" spc="-5" dirty="0">
                <a:latin typeface="Arial"/>
                <a:cs typeface="Arial"/>
              </a:rPr>
              <a:t>direct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look,</a:t>
            </a:r>
            <a:endParaRPr sz="1800">
              <a:latin typeface="Arial"/>
              <a:cs typeface="Arial"/>
            </a:endParaRPr>
          </a:p>
          <a:p>
            <a:pPr marL="8699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Arial"/>
                <a:cs typeface="Arial"/>
              </a:rPr>
              <a:t>second person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narratives).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0936" y="4760976"/>
            <a:ext cx="5344795" cy="95123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995" marR="1198880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Arial"/>
                <a:cs typeface="Arial"/>
              </a:rPr>
              <a:t>Using NLP elements in communication  (commands, mindsets, attention control,  manipulation).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0484" y="1098041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7E7E7E"/>
                </a:solidFill>
                <a:latin typeface="Arial"/>
                <a:cs typeface="Arial"/>
              </a:rPr>
              <a:t>6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21" y="4907737"/>
            <a:ext cx="5346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7E7E7E"/>
                </a:solidFill>
                <a:latin typeface="Arial"/>
                <a:cs typeface="Arial"/>
              </a:rPr>
              <a:t>10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9148" y="2049271"/>
            <a:ext cx="328295" cy="2375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7E7E7E"/>
                </a:solidFill>
                <a:latin typeface="Arial"/>
                <a:cs typeface="Arial"/>
              </a:rPr>
              <a:t>7</a:t>
            </a:r>
            <a:endParaRPr sz="360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2635"/>
              </a:spcBef>
            </a:pPr>
            <a:r>
              <a:rPr sz="3600" spc="-5" dirty="0">
                <a:solidFill>
                  <a:srgbClr val="7E7E7E"/>
                </a:solidFill>
                <a:latin typeface="Arial"/>
                <a:cs typeface="Arial"/>
              </a:rPr>
              <a:t>8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10"/>
              </a:spcBef>
            </a:pPr>
            <a:r>
              <a:rPr sz="3600" dirty="0">
                <a:solidFill>
                  <a:srgbClr val="7E7E7E"/>
                </a:solidFill>
                <a:latin typeface="Arial"/>
                <a:cs typeface="Arial"/>
              </a:rPr>
              <a:t>9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0936" y="3843528"/>
            <a:ext cx="5344795" cy="6477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3495" rIns="0" bIns="0" rtlCol="0">
            <a:spAutoFit/>
          </a:bodyPr>
          <a:lstStyle/>
          <a:p>
            <a:pPr marL="67945" marR="151130">
              <a:lnSpc>
                <a:spcPct val="100000"/>
              </a:lnSpc>
              <a:spcBef>
                <a:spcPts val="185"/>
              </a:spcBef>
            </a:pPr>
            <a:r>
              <a:rPr sz="1800" spc="-5" dirty="0">
                <a:latin typeface="Arial"/>
                <a:cs typeface="Arial"/>
              </a:rPr>
              <a:t>Amplifying feeling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guilt (comparing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price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a  cheap hedonic product; disclosing personal</a:t>
            </a:r>
            <a:r>
              <a:rPr sz="1800" spc="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info).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50864" y="1040891"/>
            <a:ext cx="2788919" cy="4251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820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7515" y="213817"/>
            <a:ext cx="894648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Arial"/>
                <a:cs typeface="Arial"/>
              </a:rPr>
              <a:t>Managing factors, making a crowd to</a:t>
            </a:r>
            <a:r>
              <a:rPr sz="3600" spc="-145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fund!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0936" y="1088136"/>
            <a:ext cx="5344795" cy="64960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50165" rIns="0" bIns="0" rtlCol="0">
            <a:spAutoFit/>
          </a:bodyPr>
          <a:lstStyle/>
          <a:p>
            <a:pPr marL="146050" marR="262890">
              <a:lnSpc>
                <a:spcPct val="100000"/>
              </a:lnSpc>
              <a:spcBef>
                <a:spcPts val="395"/>
              </a:spcBef>
            </a:pPr>
            <a:r>
              <a:rPr sz="1800" spc="-5" dirty="0">
                <a:latin typeface="Arial"/>
                <a:cs typeface="Arial"/>
              </a:rPr>
              <a:t>Involving “Angels” (early funders)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contribute at 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start.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0936" y="2007107"/>
            <a:ext cx="5344795" cy="6477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79070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1410"/>
              </a:spcBef>
            </a:pPr>
            <a:r>
              <a:rPr sz="1800" spc="-5" dirty="0">
                <a:latin typeface="Arial"/>
                <a:cs typeface="Arial"/>
              </a:rPr>
              <a:t>Managing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rumors.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936" y="2924555"/>
            <a:ext cx="5344795" cy="6477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350"/>
              </a:spcBef>
            </a:pPr>
            <a:r>
              <a:rPr sz="1800" spc="-5" dirty="0">
                <a:latin typeface="Arial"/>
                <a:cs typeface="Arial"/>
              </a:rPr>
              <a:t>Creating </a:t>
            </a:r>
            <a:r>
              <a:rPr sz="1800" spc="-10" dirty="0">
                <a:latin typeface="Arial"/>
                <a:cs typeface="Arial"/>
              </a:rPr>
              <a:t>pseudo-panic </a:t>
            </a:r>
            <a:r>
              <a:rPr sz="1800" spc="-5" dirty="0">
                <a:latin typeface="Arial"/>
                <a:cs typeface="Arial"/>
              </a:rPr>
              <a:t>situations and</a:t>
            </a:r>
            <a:r>
              <a:rPr sz="1800" spc="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leading</a:t>
            </a:r>
            <a:endParaRPr sz="1800">
              <a:latin typeface="Arial"/>
              <a:cs typeface="Arial"/>
            </a:endParaRPr>
          </a:p>
          <a:p>
            <a:pPr marL="8699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Arial"/>
                <a:cs typeface="Arial"/>
              </a:rPr>
              <a:t>funders through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necessary </a:t>
            </a:r>
            <a:r>
              <a:rPr sz="1800" spc="-15" dirty="0">
                <a:latin typeface="Arial"/>
                <a:cs typeface="Arial"/>
              </a:rPr>
              <a:t>way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out.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3370" y="1105611"/>
            <a:ext cx="4883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265" dirty="0">
                <a:solidFill>
                  <a:srgbClr val="7E7E7E"/>
                </a:solidFill>
                <a:latin typeface="Arial"/>
                <a:cs typeface="Arial"/>
              </a:rPr>
              <a:t>11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211" y="2037969"/>
            <a:ext cx="559435" cy="2395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7E7E7E"/>
                </a:solidFill>
                <a:latin typeface="Arial"/>
                <a:cs typeface="Arial"/>
              </a:rPr>
              <a:t>12</a:t>
            </a:r>
            <a:endParaRPr sz="360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  <a:spcBef>
                <a:spcPts val="2815"/>
              </a:spcBef>
            </a:pPr>
            <a:r>
              <a:rPr sz="3600" dirty="0">
                <a:solidFill>
                  <a:srgbClr val="7E7E7E"/>
                </a:solidFill>
                <a:latin typeface="Arial"/>
                <a:cs typeface="Arial"/>
              </a:rPr>
              <a:t>13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85"/>
              </a:spcBef>
            </a:pPr>
            <a:r>
              <a:rPr sz="3600" spc="-5" dirty="0">
                <a:solidFill>
                  <a:srgbClr val="7E7E7E"/>
                </a:solidFill>
                <a:latin typeface="Arial"/>
                <a:cs typeface="Arial"/>
              </a:rPr>
              <a:t>14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0936" y="3843528"/>
            <a:ext cx="5344795" cy="6477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77800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1400"/>
              </a:spcBef>
            </a:pPr>
            <a:r>
              <a:rPr sz="1800" spc="-5" dirty="0">
                <a:latin typeface="Arial"/>
                <a:cs typeface="Arial"/>
              </a:rPr>
              <a:t>Sharing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result—not necessarily only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profit.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1123" y="4821935"/>
            <a:ext cx="5344795" cy="6477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504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85"/>
              </a:spcBef>
            </a:pPr>
            <a:r>
              <a:rPr sz="1800" spc="-5" dirty="0">
                <a:latin typeface="Arial"/>
                <a:cs typeface="Arial"/>
              </a:rPr>
              <a:t>Simplifying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target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audience.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009" y="4839157"/>
            <a:ext cx="578485" cy="1466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7E7E7E"/>
                </a:solidFill>
                <a:latin typeface="Arial"/>
                <a:cs typeface="Arial"/>
              </a:rPr>
              <a:t>15</a:t>
            </a:r>
            <a:endParaRPr sz="3600">
              <a:latin typeface="Arial"/>
              <a:cs typeface="Arial"/>
            </a:endParaRPr>
          </a:p>
          <a:p>
            <a:pPr marL="56515">
              <a:lnSpc>
                <a:spcPct val="100000"/>
              </a:lnSpc>
              <a:spcBef>
                <a:spcPts val="2700"/>
              </a:spcBef>
            </a:pPr>
            <a:r>
              <a:rPr sz="3600" spc="-5" dirty="0">
                <a:solidFill>
                  <a:srgbClr val="7E7E7E"/>
                </a:solidFill>
                <a:latin typeface="Arial"/>
                <a:cs typeface="Arial"/>
              </a:rPr>
              <a:t>16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1123" y="5733288"/>
            <a:ext cx="5344795" cy="6477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75895" rIns="0" bIns="0" rtlCol="0">
            <a:spAutoFit/>
          </a:bodyPr>
          <a:lstStyle/>
          <a:p>
            <a:pPr marL="163830">
              <a:lnSpc>
                <a:spcPct val="100000"/>
              </a:lnSpc>
              <a:spcBef>
                <a:spcPts val="1385"/>
              </a:spcBef>
            </a:pPr>
            <a:r>
              <a:rPr sz="1800" spc="-5" dirty="0">
                <a:latin typeface="Arial"/>
                <a:cs typeface="Arial"/>
              </a:rPr>
              <a:t>Creating great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visualization.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56959" y="1005840"/>
            <a:ext cx="2775204" cy="4556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151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857250"/>
            <a:ext cx="648176" cy="4268153"/>
          </a:xfrm>
          <a:custGeom>
            <a:avLst/>
            <a:gdLst/>
            <a:ahLst/>
            <a:cxnLst/>
            <a:rect l="l" t="t" r="r" b="b"/>
            <a:pathLst>
              <a:path w="864235" h="5690870">
                <a:moveTo>
                  <a:pt x="864108" y="0"/>
                </a:moveTo>
                <a:lnTo>
                  <a:pt x="90279" y="0"/>
                </a:lnTo>
                <a:lnTo>
                  <a:pt x="0" y="889"/>
                </a:lnTo>
                <a:lnTo>
                  <a:pt x="0" y="5690616"/>
                </a:lnTo>
                <a:lnTo>
                  <a:pt x="864108" y="9271"/>
                </a:lnTo>
                <a:lnTo>
                  <a:pt x="864108" y="0"/>
                </a:lnTo>
                <a:close/>
              </a:path>
            </a:pathLst>
          </a:custGeom>
          <a:solidFill>
            <a:srgbClr val="5FCAEE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28307" y="857250"/>
            <a:ext cx="914400" cy="51435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144">
            <a:solidFill>
              <a:srgbClr val="5FCA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68696" y="3618738"/>
            <a:ext cx="3572828" cy="2382679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144">
            <a:solidFill>
              <a:srgbClr val="5FCA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86575" y="857250"/>
            <a:ext cx="2255520" cy="51435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0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0" y="6857996"/>
                </a:lnTo>
                <a:lnTo>
                  <a:pt x="3006850" y="0"/>
                </a:lnTo>
                <a:close/>
              </a:path>
            </a:pathLst>
          </a:custGeom>
          <a:solidFill>
            <a:srgbClr val="5FCAEE">
              <a:alpha val="3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03251" y="857250"/>
            <a:ext cx="1941195" cy="51435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5FCAEE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99123" y="3143250"/>
            <a:ext cx="2445068" cy="28575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17AFE3">
              <a:alpha val="6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03343" y="857250"/>
            <a:ext cx="2138839" cy="51435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0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17AFE3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73594" y="857250"/>
            <a:ext cx="968216" cy="51435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8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2D83C3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05562" y="857250"/>
            <a:ext cx="936308" cy="51435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22619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79258" y="3550158"/>
            <a:ext cx="1362551" cy="2450783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17AFE3">
              <a:alpha val="6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86726" y="5200649"/>
            <a:ext cx="1057274" cy="800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23925" y="3221819"/>
            <a:ext cx="7072313" cy="63286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4050" spc="-4" dirty="0">
                <a:solidFill>
                  <a:srgbClr val="5FCAEE"/>
                </a:solidFill>
                <a:latin typeface="Trebuchet MS"/>
                <a:cs typeface="Trebuchet MS"/>
              </a:rPr>
              <a:t>CrowdFunding: </a:t>
            </a:r>
            <a:r>
              <a:rPr sz="4050" dirty="0">
                <a:solidFill>
                  <a:srgbClr val="5FCAEE"/>
                </a:solidFill>
                <a:latin typeface="Trebuchet MS"/>
                <a:cs typeface="Trebuchet MS"/>
              </a:rPr>
              <a:t>Success</a:t>
            </a:r>
            <a:r>
              <a:rPr sz="4050" spc="-56" dirty="0">
                <a:solidFill>
                  <a:srgbClr val="5FCAEE"/>
                </a:solidFill>
                <a:latin typeface="Trebuchet MS"/>
                <a:cs typeface="Trebuchet MS"/>
              </a:rPr>
              <a:t> </a:t>
            </a:r>
            <a:r>
              <a:rPr sz="4050" spc="-4" dirty="0">
                <a:solidFill>
                  <a:srgbClr val="5FCAEE"/>
                </a:solidFill>
                <a:latin typeface="Trebuchet MS"/>
                <a:cs typeface="Trebuchet MS"/>
              </a:rPr>
              <a:t>Stories</a:t>
            </a:r>
            <a:endParaRPr sz="40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38270" y="5432070"/>
            <a:ext cx="15859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4" dirty="0">
                <a:solidFill>
                  <a:srgbClr val="5FCAEE"/>
                </a:solidFill>
                <a:latin typeface="Trebuchet MS"/>
                <a:cs typeface="Trebuchet MS"/>
              </a:rPr>
              <a:t>17</a:t>
            </a:r>
            <a:endParaRPr sz="105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74168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Different models</a:t>
            </a:r>
            <a:endParaRPr lang="en-GB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90800" y="5181600"/>
            <a:ext cx="885600" cy="900000"/>
            <a:chOff x="1143000" y="2590800"/>
            <a:chExt cx="762000" cy="762000"/>
          </a:xfrm>
        </p:grpSpPr>
        <p:sp>
          <p:nvSpPr>
            <p:cNvPr id="5" name="Rectangle 4"/>
            <p:cNvSpPr/>
            <p:nvPr/>
          </p:nvSpPr>
          <p:spPr>
            <a:xfrm>
              <a:off x="1143000" y="3048000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24000" y="3048000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43000" y="2667000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600200" y="2590800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2000" y="2895600"/>
            <a:ext cx="950400" cy="838800"/>
            <a:chOff x="4572000" y="3295779"/>
            <a:chExt cx="1524000" cy="972215"/>
          </a:xfrm>
        </p:grpSpPr>
        <p:sp>
          <p:nvSpPr>
            <p:cNvPr id="31" name="Rectangle 30"/>
            <p:cNvSpPr/>
            <p:nvPr/>
          </p:nvSpPr>
          <p:spPr>
            <a:xfrm>
              <a:off x="4572000" y="3505200"/>
              <a:ext cx="1524000" cy="76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3" name="Straight Connector 32"/>
            <p:cNvCxnSpPr>
              <a:stCxn id="31" idx="1"/>
            </p:cNvCxnSpPr>
            <p:nvPr/>
          </p:nvCxnSpPr>
          <p:spPr>
            <a:xfrm rot="10800000" flipH="1" flipV="1">
              <a:off x="4572000" y="3886200"/>
              <a:ext cx="1524000" cy="158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1" idx="0"/>
              <a:endCxn id="31" idx="2"/>
            </p:cNvCxnSpPr>
            <p:nvPr/>
          </p:nvCxnSpPr>
          <p:spPr>
            <a:xfrm rot="16200000" flipH="1">
              <a:off x="4953000" y="3886200"/>
              <a:ext cx="762000" cy="158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 rot="19126026">
              <a:off x="5267306" y="3295779"/>
              <a:ext cx="395002" cy="17744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378957">
              <a:off x="5004018" y="3298343"/>
              <a:ext cx="395002" cy="17744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323528" y="3632676"/>
            <a:ext cx="16576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8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a-DK" sz="6000" b="1" dirty="0" smtClean="0">
                <a:latin typeface="Arial" pitchFamily="34" charset="0"/>
                <a:cs typeface="Arial" pitchFamily="34" charset="0"/>
              </a:rPr>
              <a:t>£%</a:t>
            </a:r>
            <a:endParaRPr lang="da-DK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52355" y="5220324"/>
            <a:ext cx="5248036" cy="1015663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Equity based: </a:t>
            </a:r>
            <a:r>
              <a:rPr lang="da-DK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Enables the crowd to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invest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for equity, or profit/revenue sharing in businesses or projects. This form of the model has been the slowest to grow due to regulatory restrictions that relate to this type of activity. 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1638770" y="5676430"/>
            <a:ext cx="838200" cy="2528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2057871" y="5715000"/>
            <a:ext cx="785937" cy="1588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843808" y="4166587"/>
            <a:ext cx="5256584" cy="800219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Lending based:</a:t>
            </a:r>
            <a:r>
              <a:rPr lang="da-DK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Projects or businesses seeking debt apply through the platform uploading their pitch, with members of the crowd taking small chunks of the overall loan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rot="5400000">
            <a:off x="1639549" y="4532651"/>
            <a:ext cx="838200" cy="2498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058650" y="4553323"/>
            <a:ext cx="793705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821780" y="2870028"/>
            <a:ext cx="5278611" cy="1077218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Reward based: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Enables people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 contribute to projects and receive non–financial rewards in return, usually operating a tiered system where the more you donate the better the reward you receive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cxnSp>
        <p:nvCxnSpPr>
          <p:cNvPr id="79" name="Straight Connector 78"/>
          <p:cNvCxnSpPr/>
          <p:nvPr/>
        </p:nvCxnSpPr>
        <p:spPr>
          <a:xfrm rot="5400000">
            <a:off x="1711314" y="3378315"/>
            <a:ext cx="694641" cy="2469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2058636" y="3410469"/>
            <a:ext cx="76155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820194" y="1656586"/>
            <a:ext cx="5280198" cy="800219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Donation based: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Allows charities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or those who raise money for social or charitable projects, to gather a community online and to enable them to donate to a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specific project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da-DK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 rot="5400000">
            <a:off x="1639094" y="2015691"/>
            <a:ext cx="838200" cy="1588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0800000">
            <a:off x="2058194" y="2053791"/>
            <a:ext cx="763588" cy="1588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838201" y="1447800"/>
            <a:ext cx="820615" cy="42672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8" name="Straight Connector 87"/>
          <p:cNvCxnSpPr>
            <a:stCxn id="87" idx="2"/>
          </p:cNvCxnSpPr>
          <p:nvPr/>
        </p:nvCxnSpPr>
        <p:spPr>
          <a:xfrm rot="10800000" flipV="1">
            <a:off x="838201" y="1661160"/>
            <a:ext cx="855" cy="666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1338776" y="2007720"/>
            <a:ext cx="640080" cy="85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Picture 8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93" y="1981200"/>
            <a:ext cx="574430" cy="355077"/>
          </a:xfrm>
          <a:prstGeom prst="rect">
            <a:avLst/>
          </a:prstGeom>
          <a:ln w="38100">
            <a:noFill/>
          </a:ln>
        </p:spPr>
      </p:pic>
      <p:cxnSp>
        <p:nvCxnSpPr>
          <p:cNvPr id="91" name="Straight Connector 90"/>
          <p:cNvCxnSpPr/>
          <p:nvPr/>
        </p:nvCxnSpPr>
        <p:spPr>
          <a:xfrm>
            <a:off x="1080663" y="1661160"/>
            <a:ext cx="3386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Arc 92"/>
          <p:cNvSpPr/>
          <p:nvPr/>
        </p:nvSpPr>
        <p:spPr>
          <a:xfrm rot="10800000">
            <a:off x="838201" y="2087880"/>
            <a:ext cx="820615" cy="426720"/>
          </a:xfrm>
          <a:prstGeom prst="arc">
            <a:avLst>
              <a:gd name="adj1" fmla="val 10849338"/>
              <a:gd name="adj2" fmla="val 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2" descr="Ne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081" y="6281307"/>
            <a:ext cx="2159963" cy="51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233" y="3595499"/>
            <a:ext cx="1235869" cy="926696"/>
          </a:xfrm>
          <a:prstGeom prst="rect">
            <a:avLst/>
          </a:prstGeom>
        </p:spPr>
        <p:txBody>
          <a:bodyPr vert="horz" wrap="square" lIns="0" tIns="155734" rIns="0" bIns="0" rtlCol="0">
            <a:spAutoFit/>
          </a:bodyPr>
          <a:lstStyle/>
          <a:p>
            <a:pPr marL="9525">
              <a:spcBef>
                <a:spcPts val="1226"/>
              </a:spcBef>
            </a:pPr>
            <a:r>
              <a:rPr sz="3000" spc="-79" dirty="0">
                <a:solidFill>
                  <a:srgbClr val="5FCAEE"/>
                </a:solidFill>
                <a:latin typeface="Trebuchet MS"/>
                <a:cs typeface="Trebuchet MS"/>
              </a:rPr>
              <a:t>KIVA</a:t>
            </a:r>
            <a:endParaRPr sz="3000">
              <a:latin typeface="Trebuchet MS"/>
              <a:cs typeface="Trebuchet MS"/>
            </a:endParaRPr>
          </a:p>
          <a:p>
            <a:pPr marL="9525">
              <a:spcBef>
                <a:spcPts val="581"/>
              </a:spcBef>
            </a:pPr>
            <a:r>
              <a:rPr sz="1500" spc="-4" dirty="0">
                <a:solidFill>
                  <a:srgbClr val="7E7E7E"/>
                </a:solidFill>
                <a:latin typeface="Trebuchet MS"/>
                <a:cs typeface="Trebuchet MS"/>
              </a:rPr>
              <a:t>Loaning</a:t>
            </a:r>
            <a:r>
              <a:rPr sz="1500" spc="-68" dirty="0">
                <a:solidFill>
                  <a:srgbClr val="7E7E7E"/>
                </a:solidFill>
                <a:latin typeface="Trebuchet MS"/>
                <a:cs typeface="Trebuchet MS"/>
              </a:rPr>
              <a:t> </a:t>
            </a:r>
            <a:r>
              <a:rPr sz="1500" spc="-4" dirty="0">
                <a:solidFill>
                  <a:srgbClr val="7E7E7E"/>
                </a:solidFill>
                <a:latin typeface="Trebuchet MS"/>
                <a:cs typeface="Trebuchet MS"/>
              </a:rPr>
              <a:t>Model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31786" y="1060705"/>
            <a:ext cx="1078991" cy="1078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40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29788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402" y="1368170"/>
            <a:ext cx="7267194" cy="41216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4914900" y="5666938"/>
            <a:ext cx="1600200" cy="188994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41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1447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2129" y="1453895"/>
            <a:ext cx="7079742" cy="3950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4914900" y="5666938"/>
            <a:ext cx="1600200" cy="188994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42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0787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3" y="1331826"/>
            <a:ext cx="4168616" cy="4251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b="0" dirty="0">
                <a:solidFill>
                  <a:srgbClr val="5FCAEE"/>
                </a:solidFill>
                <a:latin typeface="Trebuchet MS"/>
                <a:cs typeface="Trebuchet MS"/>
              </a:rPr>
              <a:t>Story of </a:t>
            </a:r>
            <a:r>
              <a:rPr b="0" spc="-38" dirty="0">
                <a:solidFill>
                  <a:srgbClr val="5FCAEE"/>
                </a:solidFill>
              </a:rPr>
              <a:t>Tajikistan </a:t>
            </a:r>
            <a:r>
              <a:rPr b="0" dirty="0">
                <a:solidFill>
                  <a:srgbClr val="5FCAEE"/>
                </a:solidFill>
                <a:latin typeface="Trebuchet MS"/>
                <a:cs typeface="Trebuchet MS"/>
              </a:rPr>
              <a:t>–</a:t>
            </a:r>
            <a:r>
              <a:rPr b="0" spc="-206" dirty="0">
                <a:solidFill>
                  <a:srgbClr val="5FCAEE"/>
                </a:solidFill>
              </a:rPr>
              <a:t> </a:t>
            </a:r>
            <a:r>
              <a:rPr b="0" dirty="0">
                <a:solidFill>
                  <a:srgbClr val="5FCAEE"/>
                </a:solidFill>
                <a:latin typeface="Trebuchet MS"/>
                <a:cs typeface="Trebuchet MS"/>
              </a:rPr>
              <a:t>Arvand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4914900" y="5707334"/>
            <a:ext cx="1600200" cy="108202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43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65861" y="2491503"/>
            <a:ext cx="2886551" cy="2015135"/>
          </a:xfrm>
          <a:prstGeom prst="rect">
            <a:avLst/>
          </a:prstGeom>
        </p:spPr>
        <p:txBody>
          <a:bodyPr vert="horz" wrap="square" lIns="0" tIns="103346" rIns="0" bIns="0" rtlCol="0">
            <a:spAutoFit/>
          </a:bodyPr>
          <a:lstStyle/>
          <a:p>
            <a:pPr marL="9525">
              <a:spcBef>
                <a:spcPts val="814"/>
              </a:spcBef>
            </a:pPr>
            <a:r>
              <a:rPr spc="-4" dirty="0">
                <a:solidFill>
                  <a:srgbClr val="404040"/>
                </a:solidFill>
                <a:latin typeface="Trebuchet MS"/>
                <a:cs typeface="Trebuchet MS"/>
              </a:rPr>
              <a:t>Dono 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Ernazarova</a:t>
            </a:r>
            <a:endParaRPr>
              <a:latin typeface="Trebuchet MS"/>
              <a:cs typeface="Trebuchet MS"/>
            </a:endParaRPr>
          </a:p>
          <a:p>
            <a:pPr marL="266700" marR="135731" indent="-257651">
              <a:spcBef>
                <a:spcPts val="559"/>
              </a:spcBef>
              <a:tabLst>
                <a:tab pos="266700" algn="l"/>
              </a:tabLst>
            </a:pPr>
            <a:r>
              <a:rPr sz="1088" spc="180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Dono small store owner makes  loans to expand her store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so she 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can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send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her children for higher  education.</a:t>
            </a:r>
            <a:endParaRPr sz="1350">
              <a:latin typeface="Trebuchet MS"/>
              <a:cs typeface="Trebuchet MS"/>
            </a:endParaRPr>
          </a:p>
          <a:p>
            <a:pPr marL="266700" marR="3810" indent="-257651">
              <a:spcBef>
                <a:spcPts val="750"/>
              </a:spcBef>
              <a:tabLst>
                <a:tab pos="266700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Small juice shop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to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diverse</a:t>
            </a:r>
            <a:r>
              <a:rPr sz="135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shop 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selling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vegetables and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other 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products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75722" y="2585562"/>
            <a:ext cx="213741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26" dirty="0">
                <a:solidFill>
                  <a:srgbClr val="404040"/>
                </a:solidFill>
                <a:latin typeface="Trebuchet MS"/>
                <a:cs typeface="Trebuchet MS"/>
              </a:rPr>
              <a:t>Yuldash</a:t>
            </a:r>
            <a:r>
              <a:rPr spc="1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8" dirty="0">
                <a:solidFill>
                  <a:srgbClr val="404040"/>
                </a:solidFill>
                <a:latin typeface="Trebuchet MS"/>
                <a:cs typeface="Trebuchet MS"/>
              </a:rPr>
              <a:t>Raimberdiev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75722" y="2930518"/>
            <a:ext cx="2932747" cy="125611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marR="3810" indent="-257651">
              <a:spcBef>
                <a:spcPts val="75"/>
              </a:spcBef>
              <a:tabLst>
                <a:tab pos="266700" algn="l"/>
              </a:tabLst>
            </a:pPr>
            <a:r>
              <a:rPr sz="1088" spc="180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19" dirty="0">
                <a:solidFill>
                  <a:srgbClr val="404040"/>
                </a:solidFill>
                <a:latin typeface="Trebuchet MS"/>
                <a:cs typeface="Trebuchet MS"/>
              </a:rPr>
              <a:t>Yuldash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is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loyal family man who  started his business with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2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cement  bags. Loans have upgraded his  business to have diverse and large  quantities of building materials  sold to hundreds of</a:t>
            </a:r>
            <a:r>
              <a:rPr sz="1350" spc="-3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clients</a:t>
            </a:r>
            <a:endParaRPr sz="135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19661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147" y="857251"/>
            <a:ext cx="4352544" cy="3361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78274" y="857250"/>
            <a:ext cx="2622042" cy="3880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47163" y="1212722"/>
            <a:ext cx="3150108" cy="46428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16267" y="2277998"/>
            <a:ext cx="2427732" cy="3722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4914900" y="5666938"/>
            <a:ext cx="1600200" cy="188994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44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8576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2" y="1331826"/>
            <a:ext cx="2540318" cy="4251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b="0" dirty="0">
                <a:solidFill>
                  <a:srgbClr val="5FCAEE"/>
                </a:solidFill>
                <a:latin typeface="Trebuchet MS"/>
                <a:cs typeface="Trebuchet MS"/>
              </a:rPr>
              <a:t>Blogging on</a:t>
            </a:r>
            <a:r>
              <a:rPr b="0" spc="-68" dirty="0">
                <a:solidFill>
                  <a:srgbClr val="5FCAEE"/>
                </a:solidFill>
              </a:rPr>
              <a:t> </a:t>
            </a:r>
            <a:r>
              <a:rPr b="0" spc="-71" dirty="0">
                <a:solidFill>
                  <a:srgbClr val="5FCAEE"/>
                </a:solidFill>
              </a:rPr>
              <a:t>KIVA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5861" y="1892047"/>
            <a:ext cx="2354104" cy="1565653"/>
          </a:xfrm>
          <a:prstGeom prst="rect">
            <a:avLst/>
          </a:prstGeom>
        </p:spPr>
        <p:txBody>
          <a:bodyPr vert="horz" wrap="square" lIns="0" tIns="97631" rIns="0" bIns="0" rtlCol="0">
            <a:spAutoFit/>
          </a:bodyPr>
          <a:lstStyle/>
          <a:p>
            <a:pPr marL="9525">
              <a:spcBef>
                <a:spcPts val="769"/>
              </a:spcBef>
            </a:pP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Aaron</a:t>
            </a:r>
            <a:endParaRPr>
              <a:latin typeface="Trebuchet MS"/>
              <a:cs typeface="Trebuchet MS"/>
            </a:endParaRPr>
          </a:p>
          <a:p>
            <a:pPr marL="9525">
              <a:spcBef>
                <a:spcPts val="521"/>
              </a:spcBef>
              <a:tabLst>
                <a:tab pos="266700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Kampala,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Uganda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0"/>
              </a:spcBef>
              <a:tabLst>
                <a:tab pos="266700" algn="l"/>
              </a:tabLst>
            </a:pPr>
            <a:r>
              <a:rPr sz="1088" spc="180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UpEnergy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$375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46"/>
              </a:spcBef>
              <a:tabLst>
                <a:tab pos="266700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Cookstoves</a:t>
            </a:r>
            <a:r>
              <a:rPr sz="1350" spc="-1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(50%&gt;firewood)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8"/>
              </a:spcBef>
              <a:tabLst>
                <a:tab pos="266700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15 children (10</a:t>
            </a:r>
            <a:r>
              <a:rPr sz="1350" spc="-1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adopted)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75722" y="1980439"/>
            <a:ext cx="130063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404040"/>
                </a:solidFill>
                <a:latin typeface="Trebuchet MS"/>
                <a:cs typeface="Trebuchet MS"/>
              </a:rPr>
              <a:t>Erdenebayar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75722" y="2226538"/>
            <a:ext cx="2016919" cy="1230786"/>
          </a:xfrm>
          <a:prstGeom prst="rect">
            <a:avLst/>
          </a:prstGeom>
        </p:spPr>
        <p:txBody>
          <a:bodyPr vert="horz" wrap="square" lIns="0" tIns="103823" rIns="0" bIns="0" rtlCol="0">
            <a:spAutoFit/>
          </a:bodyPr>
          <a:lstStyle/>
          <a:p>
            <a:pPr marL="9525">
              <a:spcBef>
                <a:spcPts val="818"/>
              </a:spcBef>
              <a:tabLst>
                <a:tab pos="266700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19" dirty="0">
                <a:solidFill>
                  <a:srgbClr val="404040"/>
                </a:solidFill>
                <a:latin typeface="Trebuchet MS"/>
                <a:cs typeface="Trebuchet MS"/>
              </a:rPr>
              <a:t>Ulaanbaatar,</a:t>
            </a:r>
            <a:r>
              <a:rPr sz="1350" spc="-4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Mongolia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46"/>
              </a:spcBef>
              <a:tabLst>
                <a:tab pos="266700" algn="l"/>
              </a:tabLst>
            </a:pPr>
            <a:r>
              <a:rPr sz="1088" spc="180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Credit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Mongol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35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$1,250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0"/>
              </a:spcBef>
              <a:tabLst>
                <a:tab pos="266700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Sewing</a:t>
            </a:r>
            <a:r>
              <a:rPr sz="1350" spc="-1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business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8"/>
              </a:spcBef>
              <a:tabLst>
                <a:tab pos="266700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3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children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29150" y="3611880"/>
            <a:ext cx="1610487" cy="21294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9793" y="3611880"/>
            <a:ext cx="2799207" cy="2088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4914900" y="5707334"/>
            <a:ext cx="1600200" cy="108202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45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092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6524" y="4653152"/>
            <a:ext cx="5562124" cy="0"/>
          </a:xfrm>
          <a:custGeom>
            <a:avLst/>
            <a:gdLst/>
            <a:ahLst/>
            <a:cxnLst/>
            <a:rect l="l" t="t" r="r" b="b"/>
            <a:pathLst>
              <a:path w="7416165">
                <a:moveTo>
                  <a:pt x="0" y="0"/>
                </a:moveTo>
                <a:lnTo>
                  <a:pt x="7415784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6524" y="4197096"/>
            <a:ext cx="5562124" cy="0"/>
          </a:xfrm>
          <a:custGeom>
            <a:avLst/>
            <a:gdLst/>
            <a:ahLst/>
            <a:cxnLst/>
            <a:rect l="l" t="t" r="r" b="b"/>
            <a:pathLst>
              <a:path w="7416165">
                <a:moveTo>
                  <a:pt x="0" y="0"/>
                </a:moveTo>
                <a:lnTo>
                  <a:pt x="7415784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6524" y="3742182"/>
            <a:ext cx="5562124" cy="0"/>
          </a:xfrm>
          <a:custGeom>
            <a:avLst/>
            <a:gdLst/>
            <a:ahLst/>
            <a:cxnLst/>
            <a:rect l="l" t="t" r="r" b="b"/>
            <a:pathLst>
              <a:path w="7416165">
                <a:moveTo>
                  <a:pt x="0" y="0"/>
                </a:moveTo>
                <a:lnTo>
                  <a:pt x="7415784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6524" y="3287267"/>
            <a:ext cx="5562124" cy="0"/>
          </a:xfrm>
          <a:custGeom>
            <a:avLst/>
            <a:gdLst/>
            <a:ahLst/>
            <a:cxnLst/>
            <a:rect l="l" t="t" r="r" b="b"/>
            <a:pathLst>
              <a:path w="7416165">
                <a:moveTo>
                  <a:pt x="0" y="0"/>
                </a:moveTo>
                <a:lnTo>
                  <a:pt x="7415784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6524" y="2831211"/>
            <a:ext cx="5562124" cy="0"/>
          </a:xfrm>
          <a:custGeom>
            <a:avLst/>
            <a:gdLst/>
            <a:ahLst/>
            <a:cxnLst/>
            <a:rect l="l" t="t" r="r" b="b"/>
            <a:pathLst>
              <a:path w="7416165">
                <a:moveTo>
                  <a:pt x="0" y="0"/>
                </a:moveTo>
                <a:lnTo>
                  <a:pt x="7415784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6524" y="2376296"/>
            <a:ext cx="5562124" cy="0"/>
          </a:xfrm>
          <a:custGeom>
            <a:avLst/>
            <a:gdLst/>
            <a:ahLst/>
            <a:cxnLst/>
            <a:rect l="l" t="t" r="r" b="b"/>
            <a:pathLst>
              <a:path w="7416165">
                <a:moveTo>
                  <a:pt x="0" y="0"/>
                </a:moveTo>
                <a:lnTo>
                  <a:pt x="7415784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6524" y="1920239"/>
            <a:ext cx="5562124" cy="0"/>
          </a:xfrm>
          <a:custGeom>
            <a:avLst/>
            <a:gdLst/>
            <a:ahLst/>
            <a:cxnLst/>
            <a:rect l="l" t="t" r="r" b="b"/>
            <a:pathLst>
              <a:path w="7416165">
                <a:moveTo>
                  <a:pt x="0" y="0"/>
                </a:moveTo>
                <a:lnTo>
                  <a:pt x="7415784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6524" y="1465326"/>
            <a:ext cx="5562124" cy="0"/>
          </a:xfrm>
          <a:custGeom>
            <a:avLst/>
            <a:gdLst/>
            <a:ahLst/>
            <a:cxnLst/>
            <a:rect l="l" t="t" r="r" b="b"/>
            <a:pathLst>
              <a:path w="7416165">
                <a:moveTo>
                  <a:pt x="0" y="0"/>
                </a:moveTo>
                <a:lnTo>
                  <a:pt x="7415784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84299" y="4823460"/>
            <a:ext cx="435482" cy="2846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74185" y="1749934"/>
            <a:ext cx="435483" cy="3358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65217" y="4254246"/>
            <a:ext cx="435483" cy="8538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55105" y="2261997"/>
            <a:ext cx="435483" cy="28460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06524" y="5108066"/>
            <a:ext cx="5562124" cy="0"/>
          </a:xfrm>
          <a:custGeom>
            <a:avLst/>
            <a:gdLst/>
            <a:ahLst/>
            <a:cxnLst/>
            <a:rect l="l" t="t" r="r" b="b"/>
            <a:pathLst>
              <a:path w="7416165">
                <a:moveTo>
                  <a:pt x="0" y="0"/>
                </a:moveTo>
                <a:lnTo>
                  <a:pt x="7415784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06524" y="5108066"/>
            <a:ext cx="0" cy="211455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0"/>
                </a:moveTo>
                <a:lnTo>
                  <a:pt x="0" y="28194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68362" y="5108066"/>
            <a:ext cx="0" cy="211455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0"/>
                </a:moveTo>
                <a:lnTo>
                  <a:pt x="0" y="28194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6524" y="5319522"/>
            <a:ext cx="0" cy="211455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0"/>
                </a:moveTo>
                <a:lnTo>
                  <a:pt x="0" y="281939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68362" y="5319522"/>
            <a:ext cx="0" cy="211455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0"/>
                </a:moveTo>
                <a:lnTo>
                  <a:pt x="0" y="281939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01467" y="2193416"/>
            <a:ext cx="4171950" cy="2914650"/>
          </a:xfrm>
          <a:custGeom>
            <a:avLst/>
            <a:gdLst/>
            <a:ahLst/>
            <a:cxnLst/>
            <a:rect l="l" t="t" r="r" b="b"/>
            <a:pathLst>
              <a:path w="5562600" h="3886200">
                <a:moveTo>
                  <a:pt x="0" y="2429256"/>
                </a:moveTo>
                <a:lnTo>
                  <a:pt x="1854708" y="0"/>
                </a:lnTo>
                <a:lnTo>
                  <a:pt x="3707892" y="3886200"/>
                </a:lnTo>
                <a:lnTo>
                  <a:pt x="5562600" y="3886200"/>
                </a:lnTo>
              </a:path>
            </a:pathLst>
          </a:custGeom>
          <a:ln w="30480">
            <a:solidFill>
              <a:srgbClr val="42D0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73084" y="5042916"/>
            <a:ext cx="57150" cy="571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68512" y="5038343"/>
            <a:ext cx="66294" cy="663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64114" y="4193666"/>
            <a:ext cx="57150" cy="571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59543" y="4189095"/>
            <a:ext cx="66294" cy="662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54002" y="5079530"/>
            <a:ext cx="57150" cy="57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49430" y="5074958"/>
            <a:ext cx="66294" cy="662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45034" y="5079530"/>
            <a:ext cx="57150" cy="57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40461" y="5074958"/>
            <a:ext cx="66294" cy="662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490883" y="4632388"/>
            <a:ext cx="25669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$125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30002" y="1558005"/>
            <a:ext cx="35909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$1,475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72088" y="4062984"/>
            <a:ext cx="25669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$375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611207" y="2070545"/>
            <a:ext cx="35909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$1,250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674048" y="3933158"/>
            <a:ext cx="1381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90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65079" y="2111407"/>
            <a:ext cx="1976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240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678620" y="4989958"/>
            <a:ext cx="790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3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69366" y="4139337"/>
            <a:ext cx="1381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73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59730" y="5026304"/>
            <a:ext cx="790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56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850570" y="5026304"/>
            <a:ext cx="790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56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61897" y="5021733"/>
            <a:ext cx="790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61897" y="4414362"/>
            <a:ext cx="1381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50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61897" y="3807143"/>
            <a:ext cx="1990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61897" y="3199829"/>
            <a:ext cx="1990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5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561897" y="2592610"/>
            <a:ext cx="1990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2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61897" y="1985201"/>
            <a:ext cx="1990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2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5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561897" y="1378077"/>
            <a:ext cx="1990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3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89837" y="5021733"/>
            <a:ext cx="1214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$-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20659" y="4565866"/>
            <a:ext cx="25955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2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20590" y="4110800"/>
            <a:ext cx="25955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4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20590" y="3655410"/>
            <a:ext cx="25955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6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520590" y="3199829"/>
            <a:ext cx="25955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8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18863" y="2744439"/>
            <a:ext cx="36147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18863" y="2289049"/>
            <a:ext cx="36147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,2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418863" y="1833467"/>
            <a:ext cx="36147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,4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418863" y="1378077"/>
            <a:ext cx="36147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,6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464879" y="5163922"/>
            <a:ext cx="2752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D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o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n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o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786188" y="5163922"/>
            <a:ext cx="4133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Yu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l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da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sh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225891" y="5163922"/>
            <a:ext cx="31480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Aa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r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on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443853" y="5163922"/>
            <a:ext cx="66008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Erdenebayar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xfrm>
            <a:off x="3334417" y="1121852"/>
            <a:ext cx="2475071" cy="2173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6" dirty="0">
                <a:solidFill>
                  <a:srgbClr val="2C3B43"/>
                </a:solidFill>
              </a:rPr>
              <a:t>KIVA </a:t>
            </a:r>
            <a:r>
              <a:rPr sz="1350" dirty="0">
                <a:solidFill>
                  <a:srgbClr val="2C3B43"/>
                </a:solidFill>
              </a:rPr>
              <a:t>- Comparison of</a:t>
            </a:r>
            <a:r>
              <a:rPr sz="1350" spc="-139" dirty="0">
                <a:solidFill>
                  <a:srgbClr val="2C3B43"/>
                </a:solidFill>
              </a:rPr>
              <a:t> </a:t>
            </a:r>
            <a:r>
              <a:rPr sz="1350" spc="-4" dirty="0">
                <a:solidFill>
                  <a:srgbClr val="2C3B43"/>
                </a:solidFill>
              </a:rPr>
              <a:t>Barrower</a:t>
            </a:r>
            <a:endParaRPr sz="1350"/>
          </a:p>
        </p:txBody>
      </p:sp>
      <p:sp>
        <p:nvSpPr>
          <p:cNvPr id="59" name="object 59"/>
          <p:cNvSpPr/>
          <p:nvPr/>
        </p:nvSpPr>
        <p:spPr>
          <a:xfrm>
            <a:off x="3757042" y="5633847"/>
            <a:ext cx="182879" cy="4457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950779" y="5589118"/>
            <a:ext cx="250984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ra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ised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295393" y="5656707"/>
            <a:ext cx="18288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30480">
            <a:solidFill>
              <a:srgbClr val="42D0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4488180" y="5375833"/>
            <a:ext cx="343376" cy="32893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5721" algn="ctr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Kiva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600"/>
              </a:spcBef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d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ur</a:t>
            </a:r>
            <a:r>
              <a:rPr sz="675" spc="-8" dirty="0">
                <a:solidFill>
                  <a:srgbClr val="2C3B43"/>
                </a:solidFill>
                <a:latin typeface="Trebuchet MS"/>
                <a:cs typeface="Trebuchet MS"/>
              </a:rPr>
              <a:t>a</a:t>
            </a: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t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i</a:t>
            </a:r>
            <a:r>
              <a:rPr sz="675" spc="4" dirty="0">
                <a:solidFill>
                  <a:srgbClr val="2C3B43"/>
                </a:solidFill>
                <a:latin typeface="Trebuchet MS"/>
                <a:cs typeface="Trebuchet MS"/>
              </a:rPr>
              <a:t>o</a:t>
            </a: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n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991480" y="5631561"/>
            <a:ext cx="48006" cy="480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986908" y="5626990"/>
            <a:ext cx="57150" cy="571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5117974" y="5589118"/>
            <a:ext cx="312419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b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ackers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788563" y="5462931"/>
            <a:ext cx="1085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24</a:t>
            </a:r>
            <a:endParaRPr sz="675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366526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232" y="3595499"/>
            <a:ext cx="1785938" cy="926696"/>
          </a:xfrm>
          <a:prstGeom prst="rect">
            <a:avLst/>
          </a:prstGeom>
        </p:spPr>
        <p:txBody>
          <a:bodyPr vert="horz" wrap="square" lIns="0" tIns="155734" rIns="0" bIns="0" rtlCol="0">
            <a:spAutoFit/>
          </a:bodyPr>
          <a:lstStyle/>
          <a:p>
            <a:pPr marL="9525">
              <a:spcBef>
                <a:spcPts val="1226"/>
              </a:spcBef>
            </a:pPr>
            <a:r>
              <a:rPr sz="3000" spc="-8" dirty="0">
                <a:solidFill>
                  <a:srgbClr val="5FCAEE"/>
                </a:solidFill>
                <a:latin typeface="Trebuchet MS"/>
                <a:cs typeface="Trebuchet MS"/>
              </a:rPr>
              <a:t>GoFundMe</a:t>
            </a:r>
            <a:endParaRPr sz="3000">
              <a:latin typeface="Trebuchet MS"/>
              <a:cs typeface="Trebuchet MS"/>
            </a:endParaRPr>
          </a:p>
          <a:p>
            <a:pPr marL="9525">
              <a:spcBef>
                <a:spcPts val="581"/>
              </a:spcBef>
            </a:pPr>
            <a:r>
              <a:rPr sz="1500" spc="-4" dirty="0">
                <a:solidFill>
                  <a:srgbClr val="7E7E7E"/>
                </a:solidFill>
                <a:latin typeface="Trebuchet MS"/>
                <a:cs typeface="Trebuchet MS"/>
              </a:rPr>
              <a:t>Donation</a:t>
            </a:r>
            <a:r>
              <a:rPr sz="1500" spc="-34" dirty="0">
                <a:solidFill>
                  <a:srgbClr val="7E7E7E"/>
                </a:solidFill>
                <a:latin typeface="Trebuchet MS"/>
                <a:cs typeface="Trebuchet MS"/>
              </a:rPr>
              <a:t> </a:t>
            </a:r>
            <a:r>
              <a:rPr sz="1500" spc="-4" dirty="0">
                <a:solidFill>
                  <a:srgbClr val="7E7E7E"/>
                </a:solidFill>
                <a:latin typeface="Trebuchet MS"/>
                <a:cs typeface="Trebuchet MS"/>
              </a:rPr>
              <a:t>Model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74994" y="1232155"/>
            <a:ext cx="2835783" cy="9075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47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5819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3" y="1293353"/>
            <a:ext cx="4328803" cy="50206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 algn="l">
              <a:spcBef>
                <a:spcPts val="75"/>
              </a:spcBef>
            </a:pPr>
            <a:r>
              <a:rPr sz="3200" spc="8" dirty="0">
                <a:solidFill>
                  <a:srgbClr val="5FCAEE"/>
                </a:solidFill>
              </a:rPr>
              <a:t>Saving</a:t>
            </a:r>
            <a:r>
              <a:rPr sz="3200" spc="-49" dirty="0">
                <a:solidFill>
                  <a:srgbClr val="5FCAEE"/>
                </a:solidFill>
              </a:rPr>
              <a:t> </a:t>
            </a:r>
            <a:r>
              <a:rPr sz="3200" dirty="0">
                <a:solidFill>
                  <a:srgbClr val="5FCAEE"/>
                </a:solidFill>
              </a:rPr>
              <a:t>Eliza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7233" y="2498216"/>
            <a:ext cx="6294120" cy="27411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marR="4562475" indent="-257175">
              <a:spcBef>
                <a:spcPts val="75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Goal: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$2,000,000  Raised:</a:t>
            </a:r>
            <a:r>
              <a:rPr sz="1600" spc="-4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$1,862,480</a:t>
            </a:r>
            <a:endParaRPr sz="1600" dirty="0">
              <a:latin typeface="Trebuchet MS"/>
              <a:cs typeface="Trebuchet MS"/>
            </a:endParaRPr>
          </a:p>
          <a:p>
            <a:pPr marL="266700"/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Backers: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34,243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in</a:t>
            </a:r>
            <a:r>
              <a:rPr sz="1600" spc="-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25months</a:t>
            </a:r>
            <a:endParaRPr sz="1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9525">
              <a:spcBef>
                <a:spcPts val="1305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Sanfilippo </a:t>
            </a:r>
            <a:r>
              <a:rPr sz="1600" spc="-15" dirty="0">
                <a:solidFill>
                  <a:srgbClr val="404040"/>
                </a:solidFill>
                <a:latin typeface="Trebuchet MS"/>
                <a:cs typeface="Trebuchet MS"/>
              </a:rPr>
              <a:t>Syndrome-Type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(rare terminal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genetic</a:t>
            </a:r>
            <a:r>
              <a:rPr sz="1600" spc="-14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disease)</a:t>
            </a:r>
            <a:endParaRPr sz="1600" dirty="0">
              <a:latin typeface="Trebuchet MS"/>
              <a:cs typeface="Trebuchet MS"/>
            </a:endParaRPr>
          </a:p>
          <a:p>
            <a:pPr marL="9525">
              <a:spcBef>
                <a:spcPts val="754"/>
              </a:spcBef>
              <a:tabLst>
                <a:tab pos="266224" algn="l"/>
              </a:tabLst>
            </a:pPr>
            <a:r>
              <a:rPr sz="1600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toxic material called heparan sulfate builds up in their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brain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and body</a:t>
            </a:r>
            <a:r>
              <a:rPr sz="1600" spc="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leading</a:t>
            </a:r>
            <a:endParaRPr sz="1600" dirty="0">
              <a:latin typeface="Trebuchet MS"/>
              <a:cs typeface="Trebuchet MS"/>
            </a:endParaRPr>
          </a:p>
          <a:p>
            <a:pPr marL="266700"/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to severe disability and death before they even </a:t>
            </a:r>
            <a:r>
              <a:rPr sz="1600" dirty="0">
                <a:solidFill>
                  <a:srgbClr val="404040"/>
                </a:solidFill>
                <a:latin typeface="Trebuchet MS"/>
                <a:cs typeface="Trebuchet MS"/>
              </a:rPr>
              <a:t>reach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their</a:t>
            </a:r>
            <a:r>
              <a:rPr sz="1600" spc="1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4" dirty="0">
                <a:solidFill>
                  <a:srgbClr val="404040"/>
                </a:solidFill>
                <a:latin typeface="Trebuchet MS"/>
                <a:cs typeface="Trebuchet MS"/>
              </a:rPr>
              <a:t>teens</a:t>
            </a:r>
            <a:endParaRPr sz="1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312106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0441"/>
            <a:ext cx="9144000" cy="4357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4914900" y="5666938"/>
            <a:ext cx="1600200" cy="188994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49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613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MY" dirty="0" smtClean="0"/>
              <a:t>What is </a:t>
            </a:r>
            <a:r>
              <a:rPr lang="en-MY" dirty="0" err="1" smtClean="0"/>
              <a:t>crowdfunding</a:t>
            </a:r>
            <a:r>
              <a:rPr lang="en-MY" dirty="0" smtClean="0"/>
              <a:t>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0" y="765175"/>
            <a:ext cx="9144000" cy="6092825"/>
          </a:xfrm>
        </p:spPr>
        <p:txBody>
          <a:bodyPr/>
          <a:lstStyle/>
          <a:p>
            <a:pPr eaLnBrk="1" hangingPunct="1"/>
            <a:r>
              <a:rPr lang="en-MY" altLang="x-none" sz="2800"/>
              <a:t>Accumulation of small investments in individual projects by large number of individuals (the “crowd”) via or with help of Internet and social networks (De Buysere et al., 2012)</a:t>
            </a:r>
          </a:p>
          <a:p>
            <a:pPr eaLnBrk="1" hangingPunct="1"/>
            <a:r>
              <a:rPr lang="en-MY" altLang="x-none" sz="2800"/>
              <a:t>Prof. S Bradford: raising money "through relatively small contributions from a large number of people," usually through the Internet by way of an online intermediary</a:t>
            </a:r>
          </a:p>
          <a:p>
            <a:pPr eaLnBrk="1" hangingPunct="1"/>
            <a:r>
              <a:rPr lang="en-MY" altLang="x-none" sz="2800"/>
              <a:t>Heminway &amp; Hoffman, ("Crowdfunding involves using a web-based business enterprise to seek and obtain incremental venture funds from the public using a website.").</a:t>
            </a:r>
          </a:p>
          <a:p>
            <a:pPr eaLnBrk="1" hangingPunct="1"/>
            <a:r>
              <a:rPr lang="en-MY" altLang="x-none" sz="2800"/>
              <a:t>“the collective effort of individuals who network and pool their money, usually via the Internet, to support efforts initiated by other people or organizations.”</a:t>
            </a:r>
          </a:p>
          <a:p>
            <a:pPr eaLnBrk="1" hangingPunct="1"/>
            <a:endParaRPr lang="en-MY" altLang="x-none" sz="2800"/>
          </a:p>
          <a:p>
            <a:pPr eaLnBrk="1" hangingPunct="1"/>
            <a:endParaRPr lang="en-MY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1B1E114-8C57-2A40-BB17-0CDEC30DFE0B}" type="slidenum">
              <a:rPr lang="en-MY" altLang="x-none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en-MY" altLang="x-none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06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3377565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49499" y="857250"/>
            <a:ext cx="3445002" cy="5137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2900" y="-2575605"/>
            <a:ext cx="6172200" cy="8134919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5895023">
              <a:spcBef>
                <a:spcPts val="75"/>
              </a:spcBef>
            </a:pPr>
            <a:r>
              <a:rPr spc="-4" dirty="0"/>
              <a:t>Google</a:t>
            </a:r>
            <a:r>
              <a:rPr spc="-60" dirty="0"/>
              <a:t> </a:t>
            </a:r>
            <a:r>
              <a:rPr spc="-4" dirty="0"/>
              <a:t>Search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50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298882" y="3191065"/>
            <a:ext cx="2434114" cy="12734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2700" b="1" spc="-4" dirty="0">
                <a:latin typeface="Trebuchet MS"/>
                <a:cs typeface="Trebuchet MS"/>
              </a:rPr>
              <a:t>And</a:t>
            </a:r>
            <a:endParaRPr sz="2700">
              <a:latin typeface="Trebuchet MS"/>
              <a:cs typeface="Trebuchet MS"/>
            </a:endParaRPr>
          </a:p>
          <a:p>
            <a:pPr>
              <a:spcBef>
                <a:spcPts val="4"/>
              </a:spcBef>
            </a:pPr>
            <a:endParaRPr sz="2813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700" b="1" spc="-4" dirty="0">
                <a:latin typeface="Trebuchet MS"/>
                <a:cs typeface="Trebuchet MS"/>
              </a:rPr>
              <a:t>Press</a:t>
            </a:r>
            <a:r>
              <a:rPr sz="2700" b="1" spc="-45" dirty="0">
                <a:latin typeface="Trebuchet MS"/>
                <a:cs typeface="Trebuchet MS"/>
              </a:rPr>
              <a:t> </a:t>
            </a:r>
            <a:r>
              <a:rPr sz="2700" b="1" spc="-11" dirty="0">
                <a:latin typeface="Trebuchet MS"/>
                <a:cs typeface="Trebuchet MS"/>
              </a:rPr>
              <a:t>Coverage</a:t>
            </a:r>
            <a:endParaRPr sz="27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96453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2" y="862467"/>
            <a:ext cx="3005138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5FCAEE"/>
                </a:solidFill>
              </a:rPr>
              <a:t>Bucks </a:t>
            </a:r>
            <a:r>
              <a:rPr dirty="0">
                <a:solidFill>
                  <a:srgbClr val="5FCAEE"/>
                </a:solidFill>
              </a:rPr>
              <a:t>for</a:t>
            </a:r>
            <a:r>
              <a:rPr spc="-68" dirty="0">
                <a:solidFill>
                  <a:srgbClr val="5FCAEE"/>
                </a:solidFill>
              </a:rPr>
              <a:t> </a:t>
            </a:r>
            <a:r>
              <a:rPr spc="-4" dirty="0">
                <a:solidFill>
                  <a:srgbClr val="5FCAEE"/>
                </a:solidFill>
              </a:rPr>
              <a:t>Bauman!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7232" y="2498216"/>
            <a:ext cx="3188018" cy="15600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marR="1606868" indent="-257175">
              <a:spcBef>
                <a:spcPts val="7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Goal: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$1,000,000  Raised:</a:t>
            </a:r>
            <a:r>
              <a:rPr sz="135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$809,855</a:t>
            </a:r>
            <a:endParaRPr sz="1350">
              <a:latin typeface="Trebuchet MS"/>
              <a:cs typeface="Trebuchet MS"/>
            </a:endParaRPr>
          </a:p>
          <a:p>
            <a:pPr marL="266700"/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Backers: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16,517 in 30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 months</a:t>
            </a:r>
            <a:endParaRPr sz="13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75">
              <a:latin typeface="Times New Roman"/>
              <a:cs typeface="Times New Roman"/>
            </a:endParaRPr>
          </a:p>
          <a:p>
            <a:pPr marL="9525">
              <a:spcBef>
                <a:spcPts val="130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Boston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bombing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4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Bauman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is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victim during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350" spc="-5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marathon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52060" y="1424178"/>
            <a:ext cx="3966210" cy="4065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51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38872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0441"/>
            <a:ext cx="9144000" cy="4357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4914900" y="5666938"/>
            <a:ext cx="1600200" cy="188994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52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48966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6631686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63988" y="1160748"/>
            <a:ext cx="1081430" cy="333360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5895023">
              <a:spcBef>
                <a:spcPts val="75"/>
              </a:spcBef>
            </a:pPr>
            <a:r>
              <a:rPr sz="1800" spc="-4" dirty="0"/>
              <a:t>Google</a:t>
            </a:r>
            <a:r>
              <a:rPr sz="1800" spc="-60" dirty="0"/>
              <a:t> </a:t>
            </a:r>
            <a:r>
              <a:rPr sz="1800" spc="-4" dirty="0"/>
              <a:t>Search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09886" y="4779150"/>
            <a:ext cx="2434114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600" spc="-4" smtClean="0">
                <a:latin typeface="Trebuchet MS"/>
                <a:cs typeface="Trebuchet MS"/>
              </a:rPr>
              <a:t>And</a:t>
            </a:r>
            <a:endParaRPr sz="16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spc="-4" dirty="0">
                <a:latin typeface="Trebuchet MS"/>
                <a:cs typeface="Trebuchet MS"/>
              </a:rPr>
              <a:t>Press</a:t>
            </a:r>
            <a:r>
              <a:rPr sz="1600" spc="-45" dirty="0">
                <a:latin typeface="Trebuchet MS"/>
                <a:cs typeface="Trebuchet MS"/>
              </a:rPr>
              <a:t> </a:t>
            </a:r>
            <a:r>
              <a:rPr sz="1600" spc="-11" dirty="0">
                <a:latin typeface="Trebuchet MS"/>
                <a:cs typeface="Trebuchet MS"/>
              </a:rPr>
              <a:t>Coverage</a:t>
            </a:r>
            <a:endParaRPr sz="1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32496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3" y="862467"/>
            <a:ext cx="5274469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5FCAEE"/>
                </a:solidFill>
              </a:rPr>
              <a:t>Celeste </a:t>
            </a:r>
            <a:r>
              <a:rPr dirty="0">
                <a:solidFill>
                  <a:srgbClr val="5FCAEE"/>
                </a:solidFill>
              </a:rPr>
              <a:t>&amp; </a:t>
            </a:r>
            <a:r>
              <a:rPr spc="-8" dirty="0">
                <a:solidFill>
                  <a:srgbClr val="5FCAEE"/>
                </a:solidFill>
              </a:rPr>
              <a:t>Sydney </a:t>
            </a:r>
            <a:r>
              <a:rPr spc="-4" dirty="0">
                <a:solidFill>
                  <a:srgbClr val="5FCAEE"/>
                </a:solidFill>
              </a:rPr>
              <a:t>Recovery</a:t>
            </a:r>
            <a:r>
              <a:rPr spc="30" dirty="0">
                <a:solidFill>
                  <a:srgbClr val="5FCAEE"/>
                </a:solidFill>
              </a:rPr>
              <a:t> </a:t>
            </a:r>
            <a:r>
              <a:rPr spc="-34" dirty="0">
                <a:solidFill>
                  <a:srgbClr val="5FCAEE"/>
                </a:solidFill>
              </a:rPr>
              <a:t>Fund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54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67233" y="2498216"/>
            <a:ext cx="5060156" cy="21679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marR="3479483" indent="-257175">
              <a:spcBef>
                <a:spcPts val="7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Goal: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$1,000,000  Raised:</a:t>
            </a:r>
            <a:r>
              <a:rPr sz="135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$796,065</a:t>
            </a:r>
            <a:endParaRPr sz="1350">
              <a:latin typeface="Trebuchet MS"/>
              <a:cs typeface="Trebuchet MS"/>
            </a:endParaRPr>
          </a:p>
          <a:p>
            <a:pPr marL="266700"/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Backers: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11,291 in 30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months</a:t>
            </a:r>
            <a:endParaRPr sz="13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75">
              <a:latin typeface="Times New Roman"/>
              <a:cs typeface="Times New Roman"/>
            </a:endParaRPr>
          </a:p>
          <a:p>
            <a:pPr marL="9525">
              <a:spcBef>
                <a:spcPts val="130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badly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injured in the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blasts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at the Boston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Marathon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on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4/15/13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4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Sydney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: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hit with</a:t>
            </a:r>
            <a:r>
              <a:rPr sz="1350" spc="-1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shrapnel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0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Celeste :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lost both her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legs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below</a:t>
            </a:r>
            <a:r>
              <a:rPr sz="1350" spc="-4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knees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46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11" dirty="0">
                <a:solidFill>
                  <a:srgbClr val="404040"/>
                </a:solidFill>
                <a:latin typeface="Trebuchet MS"/>
                <a:cs typeface="Trebuchet MS"/>
              </a:rPr>
              <a:t>Physical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and emotional recovery</a:t>
            </a:r>
            <a:r>
              <a:rPr sz="1350" spc="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needed</a:t>
            </a:r>
            <a:endParaRPr sz="135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7883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64159"/>
            <a:ext cx="9144000" cy="4329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4914900" y="5666938"/>
            <a:ext cx="1600200" cy="188994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55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1835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6799707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99892" y="458670"/>
            <a:ext cx="1943100" cy="370293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5895023">
              <a:spcBef>
                <a:spcPts val="75"/>
              </a:spcBef>
            </a:pPr>
            <a:r>
              <a:rPr sz="2000" spc="-4" dirty="0"/>
              <a:t>Google</a:t>
            </a:r>
            <a:r>
              <a:rPr sz="2000" spc="-60" dirty="0"/>
              <a:t> </a:t>
            </a:r>
            <a:r>
              <a:rPr sz="2000" spc="-4" dirty="0"/>
              <a:t>Search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624228" y="4509120"/>
            <a:ext cx="1842651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pc="-4" dirty="0">
                <a:latin typeface="+mn-lt"/>
                <a:cs typeface="Trebuchet MS"/>
              </a:rPr>
              <a:t>And</a:t>
            </a:r>
            <a:endParaRPr dirty="0">
              <a:latin typeface="+mn-lt"/>
              <a:cs typeface="Trebuchet MS"/>
            </a:endParaRPr>
          </a:p>
          <a:p>
            <a:pPr>
              <a:spcBef>
                <a:spcPts val="4"/>
              </a:spcBef>
            </a:pPr>
            <a:endParaRPr dirty="0">
              <a:latin typeface="+mn-lt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pc="-4" dirty="0">
                <a:latin typeface="+mn-lt"/>
                <a:cs typeface="Trebuchet MS"/>
              </a:rPr>
              <a:t>Press</a:t>
            </a:r>
            <a:r>
              <a:rPr spc="-45" dirty="0">
                <a:latin typeface="+mn-lt"/>
                <a:cs typeface="Trebuchet MS"/>
              </a:rPr>
              <a:t> </a:t>
            </a:r>
            <a:r>
              <a:rPr spc="-11" dirty="0">
                <a:latin typeface="+mn-lt"/>
                <a:cs typeface="Trebuchet MS"/>
              </a:rPr>
              <a:t>Coverage</a:t>
            </a:r>
            <a:endParaRPr dirty="0">
              <a:latin typeface="+mn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3101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8266" y="4927473"/>
            <a:ext cx="5220176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28266" y="4543425"/>
            <a:ext cx="5220176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28266" y="4158233"/>
            <a:ext cx="5220176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28266" y="3773042"/>
            <a:ext cx="5220176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8266" y="3388994"/>
            <a:ext cx="5220176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28266" y="3003804"/>
            <a:ext cx="5220176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28266" y="2619755"/>
            <a:ext cx="5220176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28266" y="2234565"/>
            <a:ext cx="5220176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28266" y="1850516"/>
            <a:ext cx="5220176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28266" y="1465326"/>
            <a:ext cx="5220176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26055" y="1729358"/>
            <a:ext cx="545211" cy="35833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65701" y="3695318"/>
            <a:ext cx="545210" cy="1617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05346" y="3781043"/>
            <a:ext cx="545211" cy="1531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28266" y="5312664"/>
            <a:ext cx="5220176" cy="0"/>
          </a:xfrm>
          <a:custGeom>
            <a:avLst/>
            <a:gdLst/>
            <a:ahLst/>
            <a:cxnLst/>
            <a:rect l="l" t="t" r="r" b="b"/>
            <a:pathLst>
              <a:path w="6960234">
                <a:moveTo>
                  <a:pt x="0" y="0"/>
                </a:moveTo>
                <a:lnTo>
                  <a:pt x="6960108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98089" y="5225796"/>
            <a:ext cx="3480435" cy="15240"/>
          </a:xfrm>
          <a:custGeom>
            <a:avLst/>
            <a:gdLst/>
            <a:ahLst/>
            <a:cxnLst/>
            <a:rect l="l" t="t" r="r" b="b"/>
            <a:pathLst>
              <a:path w="4640580" h="20320">
                <a:moveTo>
                  <a:pt x="-15239" y="9906"/>
                </a:moveTo>
                <a:lnTo>
                  <a:pt x="4655820" y="9906"/>
                </a:lnTo>
              </a:path>
            </a:pathLst>
          </a:custGeom>
          <a:ln w="50292">
            <a:solidFill>
              <a:srgbClr val="42D0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65132" y="1986533"/>
            <a:ext cx="66294" cy="66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10494" y="3695318"/>
            <a:ext cx="57150" cy="5715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38099"/>
                </a:moveTo>
                <a:lnTo>
                  <a:pt x="73211" y="52947"/>
                </a:lnTo>
                <a:lnTo>
                  <a:pt x="65055" y="65055"/>
                </a:lnTo>
                <a:lnTo>
                  <a:pt x="52947" y="73211"/>
                </a:lnTo>
                <a:lnTo>
                  <a:pt x="38100" y="76199"/>
                </a:lnTo>
                <a:lnTo>
                  <a:pt x="23252" y="73211"/>
                </a:lnTo>
                <a:lnTo>
                  <a:pt x="11144" y="65055"/>
                </a:lnTo>
                <a:lnTo>
                  <a:pt x="2988" y="52947"/>
                </a:lnTo>
                <a:lnTo>
                  <a:pt x="0" y="38099"/>
                </a:lnTo>
                <a:lnTo>
                  <a:pt x="2988" y="23306"/>
                </a:lnTo>
                <a:lnTo>
                  <a:pt x="11144" y="11191"/>
                </a:lnTo>
                <a:lnTo>
                  <a:pt x="23252" y="3006"/>
                </a:lnTo>
                <a:lnTo>
                  <a:pt x="38100" y="0"/>
                </a:lnTo>
                <a:lnTo>
                  <a:pt x="52947" y="3006"/>
                </a:lnTo>
                <a:lnTo>
                  <a:pt x="65055" y="11191"/>
                </a:lnTo>
                <a:lnTo>
                  <a:pt x="73211" y="23306"/>
                </a:lnTo>
                <a:lnTo>
                  <a:pt x="76200" y="38099"/>
                </a:lnTo>
                <a:close/>
              </a:path>
            </a:pathLst>
          </a:custGeom>
          <a:ln w="12192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45568" y="4193667"/>
            <a:ext cx="66294" cy="662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726341" y="1537678"/>
            <a:ext cx="5800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$1,862,480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65701" y="4058603"/>
            <a:ext cx="54530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0484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$809,855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57067" y="3589783"/>
            <a:ext cx="47815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$796,065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71051" y="5158435"/>
            <a:ext cx="1976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750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11172" y="5144034"/>
            <a:ext cx="1976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900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51486" y="5144034"/>
            <a:ext cx="1976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900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38878" y="3633597"/>
            <a:ext cx="7144" cy="90488"/>
          </a:xfrm>
          <a:custGeom>
            <a:avLst/>
            <a:gdLst/>
            <a:ahLst/>
            <a:cxnLst/>
            <a:rect l="l" t="t" r="r" b="b"/>
            <a:pathLst>
              <a:path w="9525" h="120650">
                <a:moveTo>
                  <a:pt x="0" y="120395"/>
                </a:moveTo>
                <a:lnTo>
                  <a:pt x="9144" y="0"/>
                </a:lnTo>
              </a:path>
            </a:pathLst>
          </a:custGeom>
          <a:ln w="9144">
            <a:solidFill>
              <a:srgbClr val="ABBE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726055" y="1937004"/>
            <a:ext cx="66675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9569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34238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87812" y="3470244"/>
            <a:ext cx="3162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16517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05347" y="4144328"/>
            <a:ext cx="667702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60521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11291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41882" y="5226101"/>
            <a:ext cx="790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41882" y="4745164"/>
            <a:ext cx="258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5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41882" y="4263733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41882" y="3782950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5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41882" y="3301937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2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41882" y="2821020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2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5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41882" y="2340007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3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441882" y="1859089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3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5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41882" y="1378077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4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11579" y="5226101"/>
            <a:ext cx="1214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$-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20590" y="4841177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$200,000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20590" y="4456366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$400,000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20590" y="4071652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$600,000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520590" y="3686938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$800,000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418863" y="3301937"/>
            <a:ext cx="5829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$1,000,000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18863" y="2917222"/>
            <a:ext cx="5829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$1,200,000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18863" y="2532508"/>
            <a:ext cx="5829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$1,400,000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18863" y="2147506"/>
            <a:ext cx="5829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$1,600,000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18863" y="1762792"/>
            <a:ext cx="5829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$1,800,000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18863" y="1378077"/>
            <a:ext cx="5829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$2,000,000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868359" y="5368519"/>
            <a:ext cx="2609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E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l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i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z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a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004274" y="5368519"/>
            <a:ext cx="9520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CelesteAndSydney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3039522" y="1121852"/>
            <a:ext cx="3066097" cy="2173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solidFill>
                  <a:srgbClr val="2C3B43"/>
                </a:solidFill>
              </a:rPr>
              <a:t>GoFundMe </a:t>
            </a:r>
            <a:r>
              <a:rPr sz="1350" dirty="0">
                <a:solidFill>
                  <a:srgbClr val="2C3B43"/>
                </a:solidFill>
              </a:rPr>
              <a:t>- Comparison of</a:t>
            </a:r>
            <a:r>
              <a:rPr sz="1350" spc="-94" dirty="0">
                <a:solidFill>
                  <a:srgbClr val="2C3B43"/>
                </a:solidFill>
              </a:rPr>
              <a:t> </a:t>
            </a:r>
            <a:r>
              <a:rPr sz="1350" dirty="0">
                <a:solidFill>
                  <a:srgbClr val="2C3B43"/>
                </a:solidFill>
              </a:rPr>
              <a:t>Campaigns</a:t>
            </a:r>
            <a:endParaRPr sz="1350"/>
          </a:p>
        </p:txBody>
      </p:sp>
      <p:sp>
        <p:nvSpPr>
          <p:cNvPr id="53" name="object 53"/>
          <p:cNvSpPr/>
          <p:nvPr/>
        </p:nvSpPr>
        <p:spPr>
          <a:xfrm>
            <a:off x="3757042" y="5633847"/>
            <a:ext cx="182879" cy="445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3950779" y="5589118"/>
            <a:ext cx="250984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ra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ised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295393" y="5656707"/>
            <a:ext cx="18288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30480">
            <a:solidFill>
              <a:srgbClr val="42D0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4488180" y="5368518"/>
            <a:ext cx="461963" cy="3417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8101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B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a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u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m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a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n</a:t>
            </a:r>
            <a:endParaRPr sz="900">
              <a:latin typeface="Trebuchet MS"/>
              <a:cs typeface="Trebuchet MS"/>
            </a:endParaRPr>
          </a:p>
          <a:p>
            <a:pPr marL="9525">
              <a:spcBef>
                <a:spcPts val="656"/>
              </a:spcBef>
            </a:pP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duration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991480" y="5631561"/>
            <a:ext cx="48006" cy="480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986908" y="5626990"/>
            <a:ext cx="57150" cy="571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5117974" y="5589118"/>
            <a:ext cx="312419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b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ackers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788563" y="5462931"/>
            <a:ext cx="1085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35</a:t>
            </a:r>
            <a:endParaRPr sz="675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31324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233" y="3595499"/>
            <a:ext cx="1771174" cy="926696"/>
          </a:xfrm>
          <a:prstGeom prst="rect">
            <a:avLst/>
          </a:prstGeom>
        </p:spPr>
        <p:txBody>
          <a:bodyPr vert="horz" wrap="square" lIns="0" tIns="155734" rIns="0" bIns="0" rtlCol="0">
            <a:spAutoFit/>
          </a:bodyPr>
          <a:lstStyle/>
          <a:p>
            <a:pPr marL="9525">
              <a:spcBef>
                <a:spcPts val="1226"/>
              </a:spcBef>
            </a:pPr>
            <a:r>
              <a:rPr sz="3000" spc="-8" dirty="0">
                <a:solidFill>
                  <a:srgbClr val="5FCAEE"/>
                </a:solidFill>
                <a:latin typeface="Trebuchet MS"/>
                <a:cs typeface="Trebuchet MS"/>
              </a:rPr>
              <a:t>Indiegogo</a:t>
            </a:r>
            <a:endParaRPr sz="3000">
              <a:latin typeface="Trebuchet MS"/>
              <a:cs typeface="Trebuchet MS"/>
            </a:endParaRPr>
          </a:p>
          <a:p>
            <a:pPr marL="9525">
              <a:spcBef>
                <a:spcPts val="581"/>
              </a:spcBef>
            </a:pPr>
            <a:r>
              <a:rPr sz="1500" spc="-8" dirty="0">
                <a:solidFill>
                  <a:srgbClr val="7E7E7E"/>
                </a:solidFill>
                <a:latin typeface="Trebuchet MS"/>
                <a:cs typeface="Trebuchet MS"/>
              </a:rPr>
              <a:t>Reward-based</a:t>
            </a:r>
            <a:r>
              <a:rPr sz="1500" spc="-75" dirty="0">
                <a:solidFill>
                  <a:srgbClr val="7E7E7E"/>
                </a:solidFill>
                <a:latin typeface="Trebuchet MS"/>
                <a:cs typeface="Trebuchet MS"/>
              </a:rPr>
              <a:t> </a:t>
            </a:r>
            <a:r>
              <a:rPr sz="1500" spc="-4" dirty="0">
                <a:solidFill>
                  <a:srgbClr val="7E7E7E"/>
                </a:solidFill>
                <a:latin typeface="Trebuchet MS"/>
                <a:cs typeface="Trebuchet MS"/>
              </a:rPr>
              <a:t>Model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31786" y="1060705"/>
            <a:ext cx="1078991" cy="1078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2873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3" y="862467"/>
            <a:ext cx="1874044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5FCAEE"/>
                </a:solidFill>
              </a:rPr>
              <a:t>Misfit</a:t>
            </a:r>
            <a:r>
              <a:rPr spc="-64" dirty="0">
                <a:solidFill>
                  <a:srgbClr val="5FCAEE"/>
                </a:solidFill>
              </a:rPr>
              <a:t> </a:t>
            </a:r>
            <a:r>
              <a:rPr spc="-4" dirty="0">
                <a:solidFill>
                  <a:srgbClr val="5FCAEE"/>
                </a:solidFill>
              </a:rPr>
              <a:t>Shine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7233" y="2498216"/>
            <a:ext cx="3352324" cy="18703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Goal: $100,000</a:t>
            </a:r>
            <a:r>
              <a:rPr sz="1350" spc="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USD</a:t>
            </a:r>
            <a:endParaRPr sz="1350">
              <a:latin typeface="Trebuchet MS"/>
              <a:cs typeface="Trebuchet MS"/>
            </a:endParaRPr>
          </a:p>
          <a:p>
            <a:pPr marL="266700"/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Raised: $846,675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USD</a:t>
            </a:r>
            <a:endParaRPr sz="1350">
              <a:latin typeface="Trebuchet MS"/>
              <a:cs typeface="Trebuchet MS"/>
            </a:endParaRPr>
          </a:p>
          <a:p>
            <a:pPr marL="266700"/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Backers: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7,957 in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2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months</a:t>
            </a:r>
            <a:endParaRPr sz="13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75">
              <a:latin typeface="Times New Roman"/>
              <a:cs typeface="Times New Roman"/>
            </a:endParaRPr>
          </a:p>
          <a:p>
            <a:pPr marL="9525">
              <a:spcBef>
                <a:spcPts val="130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Fitness and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sleep</a:t>
            </a:r>
            <a:r>
              <a:rPr sz="135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monitor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4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Syncs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with</a:t>
            </a:r>
            <a:r>
              <a:rPr sz="1350" spc="-23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phone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0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11" dirty="0">
                <a:solidFill>
                  <a:srgbClr val="404040"/>
                </a:solidFill>
                <a:latin typeface="Trebuchet MS"/>
                <a:cs typeface="Trebuchet MS"/>
              </a:rPr>
              <a:t>Wearable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anywhere (wristband, clip</a:t>
            </a:r>
            <a:r>
              <a:rPr sz="1350" spc="-2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on)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21933" y="3847338"/>
            <a:ext cx="2193416" cy="1642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81628" y="1459611"/>
            <a:ext cx="3015233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59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87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x-none"/>
              <a:t>Crowdfunding Models</a:t>
            </a:r>
          </a:p>
        </p:txBody>
      </p:sp>
      <p:pic>
        <p:nvPicPr>
          <p:cNvPr id="1027" name="Picture 3" descr="C:\Users\Jahanna\Documents\MBA\Year 2\Semester 2\Social Media Mktg\Crowd Funding\loan crowdf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2511">
            <a:off x="5137150" y="4183063"/>
            <a:ext cx="3757613" cy="2409825"/>
          </a:xfrm>
          <a:prstGeom prst="rect">
            <a:avLst/>
          </a:prstGeom>
          <a:noFill/>
          <a:ln>
            <a:noFill/>
          </a:ln>
          <a:effectLst>
            <a:outerShdw blurRad="63500" dist="38100" dir="10800000" sx="102000" sy="102000" algn="r" rotWithShape="0">
              <a:srgbClr val="00000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2828925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Donation-based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crowdfunding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is a way to source money for a project by asking a large number of contributors to donate a small amount to it.</a:t>
            </a:r>
            <a:endParaRPr lang="en-IN" dirty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100" name="Picture 2" descr="C:\Users\D!MPY\Downloads\Untitled-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DA577B0-7B6A-8E4C-A0AA-64613E06519E}" type="slidenum">
              <a:rPr lang="en-MY" altLang="x-none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en-MY" altLang="x-none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6157"/>
            <a:ext cx="9144000" cy="43456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4914900" y="5666938"/>
            <a:ext cx="1600200" cy="188994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60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38310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3" y="862467"/>
            <a:ext cx="1992630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5FCAEE"/>
                </a:solidFill>
              </a:rPr>
              <a:t>Mistfit</a:t>
            </a:r>
            <a:r>
              <a:rPr spc="-64" dirty="0">
                <a:solidFill>
                  <a:srgbClr val="5FCAEE"/>
                </a:solidFill>
              </a:rPr>
              <a:t> </a:t>
            </a:r>
            <a:r>
              <a:rPr spc="-30" dirty="0">
                <a:solidFill>
                  <a:srgbClr val="5FCAEE"/>
                </a:solidFill>
              </a:rPr>
              <a:t>Perks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61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67233" y="2498217"/>
            <a:ext cx="6145530" cy="27975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$79USD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– </a:t>
            </a:r>
            <a:r>
              <a:rPr sz="1350" b="1" spc="-4" dirty="0">
                <a:solidFill>
                  <a:srgbClr val="404040"/>
                </a:solidFill>
                <a:latin typeface="Trebuchet MS"/>
                <a:cs typeface="Trebuchet MS"/>
              </a:rPr>
              <a:t>Cyber Monday</a:t>
            </a:r>
            <a:r>
              <a:rPr sz="135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b="1" spc="-4" dirty="0">
                <a:solidFill>
                  <a:srgbClr val="404040"/>
                </a:solidFill>
                <a:latin typeface="Trebuchet MS"/>
                <a:cs typeface="Trebuchet MS"/>
              </a:rPr>
              <a:t>(Black)</a:t>
            </a:r>
            <a:endParaRPr sz="1350">
              <a:latin typeface="Trebuchet MS"/>
              <a:cs typeface="Trebuchet MS"/>
            </a:endParaRPr>
          </a:p>
          <a:p>
            <a:pPr marL="266700"/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 Black Shine, 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clasp and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sport band. FREE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SHIPPING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in the US,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$10</a:t>
            </a:r>
            <a:r>
              <a:rPr sz="1350" spc="-16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for</a:t>
            </a:r>
            <a:endParaRPr sz="1350">
              <a:latin typeface="Trebuchet MS"/>
              <a:cs typeface="Trebuchet MS"/>
            </a:endParaRPr>
          </a:p>
          <a:p>
            <a:pPr marL="266700"/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Canada, $15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everywhere</a:t>
            </a:r>
            <a:r>
              <a:rPr sz="1350" spc="1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else.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46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$79USD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– </a:t>
            </a:r>
            <a:r>
              <a:rPr sz="1350" b="1" spc="-4" dirty="0">
                <a:solidFill>
                  <a:srgbClr val="404040"/>
                </a:solidFill>
                <a:latin typeface="Trebuchet MS"/>
                <a:cs typeface="Trebuchet MS"/>
              </a:rPr>
              <a:t>Cyber Monday</a:t>
            </a:r>
            <a:r>
              <a:rPr sz="135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b="1" spc="-4" dirty="0">
                <a:solidFill>
                  <a:srgbClr val="404040"/>
                </a:solidFill>
                <a:latin typeface="Trebuchet MS"/>
                <a:cs typeface="Trebuchet MS"/>
              </a:rPr>
              <a:t>(Wine)</a:t>
            </a:r>
            <a:endParaRPr sz="1350">
              <a:latin typeface="Trebuchet MS"/>
              <a:cs typeface="Trebuchet MS"/>
            </a:endParaRPr>
          </a:p>
          <a:p>
            <a:pPr marL="266700" marR="253841"/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Wine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Shine, 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clasp and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sport band. FREE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SHIPPING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in the US,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$10</a:t>
            </a:r>
            <a:r>
              <a:rPr sz="1350" spc="-143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for  Canada, $15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everywhere</a:t>
            </a:r>
            <a:r>
              <a:rPr sz="1350" spc="2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else.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0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$79USD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– </a:t>
            </a:r>
            <a:r>
              <a:rPr sz="1350" b="1" spc="-4" dirty="0">
                <a:solidFill>
                  <a:srgbClr val="404040"/>
                </a:solidFill>
                <a:latin typeface="Trebuchet MS"/>
                <a:cs typeface="Trebuchet MS"/>
              </a:rPr>
              <a:t>Cyber Monday</a:t>
            </a:r>
            <a:r>
              <a:rPr sz="135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b="1" spc="-4" dirty="0">
                <a:solidFill>
                  <a:srgbClr val="404040"/>
                </a:solidFill>
                <a:latin typeface="Trebuchet MS"/>
                <a:cs typeface="Trebuchet MS"/>
              </a:rPr>
              <a:t>(Seaglass)</a:t>
            </a:r>
            <a:endParaRPr sz="1350">
              <a:latin typeface="Trebuchet MS"/>
              <a:cs typeface="Trebuchet MS"/>
            </a:endParaRPr>
          </a:p>
          <a:p>
            <a:pPr marL="266700" marR="3810"/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 Seaglass Shine, 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clasp and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sport band. FREE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SHIPPING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in the US,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$10</a:t>
            </a:r>
            <a:r>
              <a:rPr sz="1350" spc="-1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for  Canada, $15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everywhere</a:t>
            </a:r>
            <a:r>
              <a:rPr sz="1350" spc="3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else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8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$79USD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– </a:t>
            </a:r>
            <a:r>
              <a:rPr sz="1350" b="1" spc="-4" dirty="0">
                <a:solidFill>
                  <a:srgbClr val="404040"/>
                </a:solidFill>
                <a:latin typeface="Trebuchet MS"/>
                <a:cs typeface="Trebuchet MS"/>
              </a:rPr>
              <a:t>Cyber Monday</a:t>
            </a:r>
            <a:r>
              <a:rPr sz="135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b="1" spc="-11" dirty="0">
                <a:solidFill>
                  <a:srgbClr val="404040"/>
                </a:solidFill>
                <a:latin typeface="Trebuchet MS"/>
                <a:cs typeface="Trebuchet MS"/>
              </a:rPr>
              <a:t>(Coral)</a:t>
            </a:r>
            <a:endParaRPr sz="1350">
              <a:latin typeface="Trebuchet MS"/>
              <a:cs typeface="Trebuchet MS"/>
            </a:endParaRPr>
          </a:p>
          <a:p>
            <a:pPr marL="266700" marR="233363"/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Coral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Shine, 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clasp and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sport band. FREE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SHIPPING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in the US,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$10</a:t>
            </a:r>
            <a:r>
              <a:rPr sz="1350" spc="-16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for  Canada, $15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everywhere</a:t>
            </a:r>
            <a:r>
              <a:rPr sz="1350" spc="2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else.</a:t>
            </a:r>
            <a:endParaRPr sz="135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06725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5" y="1192683"/>
            <a:ext cx="2123599" cy="748282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pc="-4" dirty="0">
                <a:solidFill>
                  <a:srgbClr val="5FCAEE"/>
                </a:solidFill>
                <a:latin typeface="Trebuchet MS"/>
                <a:cs typeface="Trebuchet MS"/>
              </a:rPr>
              <a:t>Misfit Shine </a:t>
            </a:r>
            <a:r>
              <a:rPr b="0" dirty="0">
                <a:solidFill>
                  <a:srgbClr val="5FCAEE"/>
                </a:solidFill>
                <a:latin typeface="Trebuchet MS"/>
                <a:cs typeface="Trebuchet MS"/>
              </a:rPr>
              <a:t>–  google</a:t>
            </a:r>
            <a:r>
              <a:rPr spc="-56" dirty="0">
                <a:solidFill>
                  <a:srgbClr val="5FCAEE"/>
                </a:solidFill>
                <a:latin typeface="Trebuchet MS"/>
                <a:cs typeface="Trebuchet MS"/>
              </a:rPr>
              <a:t> </a:t>
            </a:r>
            <a:r>
              <a:rPr b="0" dirty="0">
                <a:solidFill>
                  <a:srgbClr val="5FCAEE"/>
                </a:solidFill>
                <a:latin typeface="Trebuchet MS"/>
                <a:cs typeface="Trebuchet MS"/>
              </a:rPr>
              <a:t>search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98088" y="5477687"/>
            <a:ext cx="895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9"/>
              </a:lnSpc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40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22851" y="972692"/>
            <a:ext cx="3059810" cy="4906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3094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3" y="862467"/>
            <a:ext cx="3543776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5FCAEE"/>
                </a:solidFill>
              </a:rPr>
              <a:t>Mistfit </a:t>
            </a:r>
            <a:r>
              <a:rPr spc="-4" dirty="0">
                <a:solidFill>
                  <a:srgbClr val="5FCAEE"/>
                </a:solidFill>
              </a:rPr>
              <a:t>Press</a:t>
            </a:r>
            <a:r>
              <a:rPr spc="-56" dirty="0">
                <a:solidFill>
                  <a:srgbClr val="5FCAEE"/>
                </a:solidFill>
              </a:rPr>
              <a:t> </a:t>
            </a:r>
            <a:r>
              <a:rPr spc="-11" dirty="0">
                <a:solidFill>
                  <a:srgbClr val="5FCAEE"/>
                </a:solidFill>
              </a:rPr>
              <a:t>Coverage</a:t>
            </a: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63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67233" y="2497073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7233" y="2756535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7233" y="2933700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7233" y="3194494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7233" y="3453955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7233" y="3713416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7233" y="3974021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7233" y="4233767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7233" y="4493228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7233" y="4753832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7233" y="4930997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4407" y="2479928"/>
            <a:ext cx="2734628" cy="2627772"/>
          </a:xfrm>
          <a:prstGeom prst="rect">
            <a:avLst/>
          </a:prstGeom>
        </p:spPr>
        <p:txBody>
          <a:bodyPr vert="horz" wrap="square" lIns="0" tIns="29528" rIns="0" bIns="0" rtlCol="0">
            <a:spAutoFit/>
          </a:bodyPr>
          <a:lstStyle/>
          <a:p>
            <a:pPr marL="9525" marR="76676">
              <a:lnSpc>
                <a:spcPts val="645"/>
              </a:lnSpc>
              <a:spcBef>
                <a:spcPts val="233"/>
              </a:spcBef>
            </a:pPr>
            <a:r>
              <a:rPr sz="675" b="1" spc="-4" dirty="0">
                <a:solidFill>
                  <a:srgbClr val="404040"/>
                </a:solidFill>
                <a:latin typeface="Trebuchet MS"/>
                <a:cs typeface="Trebuchet MS"/>
                <a:hlinkClick r:id="rId2"/>
              </a:rPr>
              <a:t>NEW </a:t>
            </a:r>
            <a:r>
              <a:rPr sz="675" dirty="0">
                <a:solidFill>
                  <a:srgbClr val="404040"/>
                </a:solidFill>
                <a:latin typeface="Trebuchet MS"/>
                <a:cs typeface="Trebuchet MS"/>
                <a:hlinkClick r:id="rId2"/>
              </a:rPr>
              <a:t>-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"/>
              </a:rPr>
              <a:t>Examiner: Misfit Shine, your new year resolution for health in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2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"/>
              </a:rPr>
              <a:t>size of two</a:t>
            </a:r>
            <a:r>
              <a:rPr sz="675" u="sng" spc="23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"/>
              </a:rPr>
              <a:t>quarters</a:t>
            </a:r>
            <a:endParaRPr sz="675">
              <a:latin typeface="Trebuchet MS"/>
              <a:cs typeface="Trebuchet MS"/>
            </a:endParaRPr>
          </a:p>
          <a:p>
            <a:pPr marL="9525">
              <a:spcBef>
                <a:spcPts val="596"/>
              </a:spcBef>
            </a:pPr>
            <a:r>
              <a:rPr sz="675" b="1" spc="-4" dirty="0">
                <a:solidFill>
                  <a:srgbClr val="404040"/>
                </a:solidFill>
                <a:latin typeface="Trebuchet MS"/>
                <a:cs typeface="Trebuchet MS"/>
              </a:rPr>
              <a:t>NEW </a:t>
            </a:r>
            <a:r>
              <a:rPr sz="675" dirty="0">
                <a:solidFill>
                  <a:srgbClr val="404040"/>
                </a:solidFill>
                <a:latin typeface="Trebuchet MS"/>
                <a:cs typeface="Trebuchet MS"/>
              </a:rPr>
              <a:t>-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3"/>
              </a:rPr>
              <a:t>Last Gadget Standing: The MisFit Shine is Taking LGS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3"/>
              </a:rPr>
              <a:t>by</a:t>
            </a:r>
            <a:r>
              <a:rPr sz="675" u="sng" spc="105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3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3"/>
              </a:rPr>
              <a:t>Storm</a:t>
            </a:r>
            <a:endParaRPr sz="675">
              <a:latin typeface="Trebuchet MS"/>
              <a:cs typeface="Trebuchet MS"/>
            </a:endParaRPr>
          </a:p>
          <a:p>
            <a:pPr marL="9525">
              <a:lnSpc>
                <a:spcPts val="727"/>
              </a:lnSpc>
              <a:spcBef>
                <a:spcPts val="585"/>
              </a:spcBef>
            </a:pPr>
            <a:r>
              <a:rPr sz="675" b="1" spc="-4" dirty="0">
                <a:solidFill>
                  <a:srgbClr val="404040"/>
                </a:solidFill>
                <a:latin typeface="Trebuchet MS"/>
                <a:cs typeface="Trebuchet MS"/>
                <a:hlinkClick r:id="rId4"/>
              </a:rPr>
              <a:t>NEW </a:t>
            </a:r>
            <a:r>
              <a:rPr sz="675" dirty="0">
                <a:solidFill>
                  <a:srgbClr val="404040"/>
                </a:solidFill>
                <a:latin typeface="Trebuchet MS"/>
                <a:cs typeface="Trebuchet MS"/>
                <a:hlinkClick r:id="rId4"/>
              </a:rPr>
              <a:t>-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4"/>
              </a:rPr>
              <a:t>All Things D: Activity-Tracking Tech Moves From Wrist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4"/>
              </a:rPr>
              <a:t>to</a:t>
            </a:r>
            <a:r>
              <a:rPr sz="675" u="sng" spc="68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4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4"/>
              </a:rPr>
              <a:t>Neck,</a:t>
            </a:r>
            <a:endParaRPr sz="675">
              <a:latin typeface="Trebuchet MS"/>
              <a:cs typeface="Trebuchet MS"/>
            </a:endParaRPr>
          </a:p>
          <a:p>
            <a:pPr marL="9525">
              <a:lnSpc>
                <a:spcPts val="727"/>
              </a:lnSpc>
            </a:pP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4"/>
              </a:rPr>
              <a:t>With Sculley’s New Shine</a:t>
            </a:r>
            <a:r>
              <a:rPr sz="675" u="sng" spc="8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4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4"/>
              </a:rPr>
              <a:t>Necklace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19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171450">
              <a:lnSpc>
                <a:spcPts val="645"/>
              </a:lnSpc>
            </a:pPr>
            <a:r>
              <a:rPr sz="675" b="1" spc="-4" dirty="0">
                <a:solidFill>
                  <a:srgbClr val="404040"/>
                </a:solidFill>
                <a:latin typeface="Trebuchet MS"/>
                <a:cs typeface="Trebuchet MS"/>
                <a:hlinkClick r:id="rId5"/>
              </a:rPr>
              <a:t>NEW </a:t>
            </a:r>
            <a:r>
              <a:rPr sz="675" dirty="0">
                <a:solidFill>
                  <a:srgbClr val="404040"/>
                </a:solidFill>
                <a:latin typeface="Trebuchet MS"/>
                <a:cs typeface="Trebuchet MS"/>
                <a:hlinkClick r:id="rId5"/>
              </a:rPr>
              <a:t>-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5"/>
              </a:rPr>
              <a:t>The Doctor's Channel: The Misfit “Shine”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5"/>
              </a:rPr>
              <a:t>–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5"/>
              </a:rPr>
              <a:t>Next Generation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5"/>
              </a:rPr>
              <a:t>Activity</a:t>
            </a:r>
            <a:r>
              <a:rPr sz="675" u="sng" spc="15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5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5"/>
              </a:rPr>
              <a:t>Monitoring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23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133826">
              <a:lnSpc>
                <a:spcPct val="80000"/>
              </a:lnSpc>
            </a:pPr>
            <a:r>
              <a:rPr sz="675" b="1" spc="-4" dirty="0">
                <a:solidFill>
                  <a:srgbClr val="404040"/>
                </a:solidFill>
                <a:latin typeface="Trebuchet MS"/>
                <a:cs typeface="Trebuchet MS"/>
                <a:hlinkClick r:id="rId6"/>
              </a:rPr>
              <a:t>NEW </a:t>
            </a:r>
            <a:r>
              <a:rPr sz="675" dirty="0">
                <a:solidFill>
                  <a:srgbClr val="404040"/>
                </a:solidFill>
                <a:latin typeface="Trebuchet MS"/>
                <a:cs typeface="Trebuchet MS"/>
                <a:hlinkClick r:id="rId6"/>
              </a:rPr>
              <a:t>-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6"/>
              </a:rPr>
              <a:t>Starpulse: Misfit Wearables CEO on why you should back the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6"/>
              </a:rPr>
              <a:t>Misfit Shine Wireless</a:t>
            </a:r>
            <a:r>
              <a:rPr sz="675" u="sng" spc="26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6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6"/>
              </a:rPr>
              <a:t>Tracker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15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79058">
              <a:lnSpc>
                <a:spcPct val="80000"/>
              </a:lnSpc>
            </a:pPr>
            <a:r>
              <a:rPr sz="675" b="1" spc="-4" dirty="0">
                <a:solidFill>
                  <a:srgbClr val="404040"/>
                </a:solidFill>
                <a:latin typeface="Trebuchet MS"/>
                <a:cs typeface="Trebuchet MS"/>
                <a:hlinkClick r:id="rId7"/>
              </a:rPr>
              <a:t>NEW </a:t>
            </a:r>
            <a:r>
              <a:rPr sz="675" dirty="0">
                <a:solidFill>
                  <a:srgbClr val="404040"/>
                </a:solidFill>
                <a:latin typeface="Trebuchet MS"/>
                <a:cs typeface="Trebuchet MS"/>
                <a:hlinkClick r:id="rId7"/>
              </a:rPr>
              <a:t>-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7"/>
              </a:rPr>
              <a:t>MedCity News: How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7"/>
              </a:rPr>
              <a:t>a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7"/>
              </a:rPr>
              <a:t>sleek, quarter-sized activity tracker hit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7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7"/>
              </a:rPr>
              <a:t>its $100,000 crowdfunding goal in under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7"/>
              </a:rPr>
              <a:t>a</a:t>
            </a:r>
            <a:r>
              <a:rPr sz="675" u="sng" spc="68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7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7"/>
              </a:rPr>
              <a:t>day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23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80010">
              <a:lnSpc>
                <a:spcPct val="80000"/>
              </a:lnSpc>
            </a:pPr>
            <a:r>
              <a:rPr sz="675" b="1" spc="-4" dirty="0">
                <a:solidFill>
                  <a:srgbClr val="404040"/>
                </a:solidFill>
                <a:latin typeface="Trebuchet MS"/>
                <a:cs typeface="Trebuchet MS"/>
                <a:hlinkClick r:id="rId8"/>
              </a:rPr>
              <a:t>NEW </a:t>
            </a:r>
            <a:r>
              <a:rPr sz="675" dirty="0">
                <a:solidFill>
                  <a:srgbClr val="404040"/>
                </a:solidFill>
                <a:latin typeface="Trebuchet MS"/>
                <a:cs typeface="Trebuchet MS"/>
                <a:hlinkClick r:id="rId8"/>
              </a:rPr>
              <a:t>-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8"/>
              </a:rPr>
              <a:t>Wired: Rejected Kickstarter Projects Build Their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8"/>
              </a:rPr>
              <a:t>Own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8"/>
              </a:rPr>
              <a:t>Success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8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8"/>
              </a:rPr>
              <a:t>Stories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15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3810">
              <a:lnSpc>
                <a:spcPct val="80000"/>
              </a:lnSpc>
            </a:pPr>
            <a:r>
              <a:rPr sz="675" b="1" spc="-4" dirty="0">
                <a:solidFill>
                  <a:srgbClr val="404040"/>
                </a:solidFill>
                <a:latin typeface="Trebuchet MS"/>
                <a:cs typeface="Trebuchet MS"/>
                <a:hlinkClick r:id="rId9"/>
              </a:rPr>
              <a:t>NEW </a:t>
            </a:r>
            <a:r>
              <a:rPr sz="675" dirty="0">
                <a:solidFill>
                  <a:srgbClr val="404040"/>
                </a:solidFill>
                <a:latin typeface="Trebuchet MS"/>
                <a:cs typeface="Trebuchet MS"/>
                <a:hlinkClick r:id="rId9"/>
              </a:rPr>
              <a:t>-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9"/>
              </a:rPr>
              <a:t>Uncrate: "Why should you have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9"/>
              </a:rPr>
              <a:t>to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9"/>
              </a:rPr>
              <a:t>wear your activity tracker on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9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9"/>
              </a:rPr>
              <a:t>your</a:t>
            </a:r>
            <a:r>
              <a:rPr sz="675" u="sng" spc="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9"/>
              </a:rPr>
              <a:t>wrist?"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11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220504">
              <a:lnSpc>
                <a:spcPts val="645"/>
              </a:lnSpc>
            </a:pPr>
            <a:r>
              <a:rPr sz="675" b="1" spc="-4" dirty="0">
                <a:solidFill>
                  <a:srgbClr val="404040"/>
                </a:solidFill>
                <a:latin typeface="Trebuchet MS"/>
                <a:cs typeface="Trebuchet MS"/>
                <a:hlinkClick r:id="rId10"/>
              </a:rPr>
              <a:t>NEW </a:t>
            </a:r>
            <a:r>
              <a:rPr sz="675" dirty="0">
                <a:solidFill>
                  <a:srgbClr val="404040"/>
                </a:solidFill>
                <a:latin typeface="Trebuchet MS"/>
                <a:cs typeface="Trebuchet MS"/>
                <a:hlinkClick r:id="rId10"/>
              </a:rPr>
              <a:t>-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0"/>
              </a:rPr>
              <a:t>The Gadgeteer: Misfit Shine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0"/>
              </a:rPr>
              <a:t>–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0"/>
              </a:rPr>
              <a:t>Is it the coolest pedometer,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10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0"/>
              </a:rPr>
              <a:t>activity tracker</a:t>
            </a:r>
            <a:r>
              <a:rPr sz="675" u="sng" spc="41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0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0"/>
              </a:rPr>
              <a:t>yet?</a:t>
            </a:r>
            <a:endParaRPr sz="675">
              <a:latin typeface="Trebuchet MS"/>
              <a:cs typeface="Trebuchet MS"/>
            </a:endParaRPr>
          </a:p>
          <a:p>
            <a:pPr marL="9525">
              <a:spcBef>
                <a:spcPts val="604"/>
              </a:spcBef>
            </a:pPr>
            <a:r>
              <a:rPr sz="675" b="1" spc="-4" dirty="0">
                <a:solidFill>
                  <a:srgbClr val="404040"/>
                </a:solidFill>
                <a:latin typeface="Trebuchet MS"/>
                <a:cs typeface="Trebuchet MS"/>
              </a:rPr>
              <a:t>NEW </a:t>
            </a:r>
            <a:r>
              <a:rPr sz="675" dirty="0">
                <a:solidFill>
                  <a:srgbClr val="404040"/>
                </a:solidFill>
                <a:latin typeface="Trebuchet MS"/>
                <a:cs typeface="Trebuchet MS"/>
              </a:rPr>
              <a:t>-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1"/>
              </a:rPr>
              <a:t>Cool Things: Misfit Shine Is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1"/>
              </a:rPr>
              <a:t>A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1"/>
              </a:rPr>
              <a:t>Coin-Sized Fitness</a:t>
            </a:r>
            <a:r>
              <a:rPr sz="675" u="sng" spc="53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1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1"/>
              </a:rPr>
              <a:t>Tracker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15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127635">
              <a:lnSpc>
                <a:spcPct val="80000"/>
              </a:lnSpc>
            </a:pPr>
            <a:r>
              <a:rPr sz="675" b="1" spc="-4" dirty="0">
                <a:solidFill>
                  <a:srgbClr val="404040"/>
                </a:solidFill>
                <a:latin typeface="Trebuchet MS"/>
                <a:cs typeface="Trebuchet MS"/>
                <a:hlinkClick r:id="rId12"/>
              </a:rPr>
              <a:t>NEW </a:t>
            </a:r>
            <a:r>
              <a:rPr sz="675" dirty="0">
                <a:solidFill>
                  <a:srgbClr val="404040"/>
                </a:solidFill>
                <a:latin typeface="Trebuchet MS"/>
                <a:cs typeface="Trebuchet MS"/>
                <a:hlinkClick r:id="rId12"/>
              </a:rPr>
              <a:t>-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2"/>
              </a:rPr>
              <a:t>ALIST: Misfit Shine aims for FitBit, confirms Asian </a:t>
            </a:r>
            <a:r>
              <a:rPr sz="675" u="sng" spc="-8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2"/>
              </a:rPr>
              <a:t>Americans </a:t>
            </a:r>
            <a:r>
              <a:rPr sz="675" spc="-8" dirty="0">
                <a:solidFill>
                  <a:srgbClr val="3ECDE7"/>
                </a:solidFill>
                <a:latin typeface="Trebuchet MS"/>
                <a:cs typeface="Trebuchet MS"/>
                <a:hlinkClick r:id="rId12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2"/>
              </a:rPr>
              <a:t>rule fitness tracking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77151" y="2497073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  <a:hlinkClick r:id="rId13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77151" y="2756535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  <a:hlinkClick r:id="rId14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77151" y="3015767"/>
            <a:ext cx="80010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9" dirty="0">
                <a:solidFill>
                  <a:srgbClr val="5FCAEE"/>
                </a:solidFill>
                <a:latin typeface="Arial"/>
                <a:cs typeface="Arial"/>
                <a:hlinkClick r:id="rId15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77151" y="3276791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  <a:hlinkClick r:id="rId16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77151" y="3453955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  <a:hlinkClick r:id="rId17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77151" y="3713416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  <a:hlinkClick r:id="rId18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77151" y="3974021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  <a:hlinkClick r:id="rId19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77151" y="4233767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  <a:hlinkClick r:id="rId20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77151" y="4410932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  <a:hlinkClick r:id="rId21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77151" y="4671536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  <a:hlinkClick r:id="rId22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77151" y="4930997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  <a:hlinkClick r:id="rId23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77151" y="5108143"/>
            <a:ext cx="79534" cy="923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525" spc="105" dirty="0">
                <a:solidFill>
                  <a:srgbClr val="5FCAEE"/>
                </a:solidFill>
                <a:latin typeface="Arial"/>
                <a:cs typeface="Arial"/>
                <a:hlinkClick r:id="rId24"/>
              </a:rPr>
              <a:t></a:t>
            </a:r>
            <a:endParaRPr sz="525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4326" y="2479928"/>
            <a:ext cx="2724150" cy="2732992"/>
          </a:xfrm>
          <a:prstGeom prst="rect">
            <a:avLst/>
          </a:prstGeom>
        </p:spPr>
        <p:txBody>
          <a:bodyPr vert="horz" wrap="square" lIns="0" tIns="29528" rIns="0" bIns="0" rtlCol="0">
            <a:spAutoFit/>
          </a:bodyPr>
          <a:lstStyle/>
          <a:p>
            <a:pPr marL="9525" marR="34766">
              <a:lnSpc>
                <a:spcPts val="645"/>
              </a:lnSpc>
              <a:spcBef>
                <a:spcPts val="233"/>
              </a:spcBef>
            </a:pP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3"/>
              </a:rPr>
              <a:t>Lightpublic: The Misfit Shine Activity Tracker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3"/>
              </a:rPr>
              <a:t>– A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3"/>
              </a:rPr>
              <a:t>Little Gem with Big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13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3"/>
              </a:rPr>
              <a:t>Convenience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23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170974">
              <a:lnSpc>
                <a:spcPct val="80000"/>
              </a:lnSpc>
            </a:pP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4"/>
              </a:rPr>
              <a:t>iMedicalApps: Misfit Wearables debuts first wearable sensor Shine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14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4"/>
              </a:rPr>
              <a:t>using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4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4"/>
              </a:rPr>
              <a:t>IndieGoGo</a:t>
            </a:r>
            <a:endParaRPr sz="675">
              <a:latin typeface="Trebuchet MS"/>
              <a:cs typeface="Trebuchet MS"/>
            </a:endParaRPr>
          </a:p>
          <a:p>
            <a:pPr marL="9525">
              <a:lnSpc>
                <a:spcPts val="731"/>
              </a:lnSpc>
              <a:spcBef>
                <a:spcPts val="585"/>
              </a:spcBef>
            </a:pPr>
            <a:r>
              <a:rPr sz="675" u="sng" spc="-8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5"/>
              </a:rPr>
              <a:t>Fast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5"/>
              </a:rPr>
              <a:t>Company: The Shine: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5"/>
              </a:rPr>
              <a:t>A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5"/>
              </a:rPr>
              <a:t>Self-Tracking Device That You’d</a:t>
            </a:r>
            <a:r>
              <a:rPr sz="675" u="sng" spc="41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5"/>
              </a:rPr>
              <a:t>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5"/>
              </a:rPr>
              <a:t>Wear</a:t>
            </a:r>
            <a:endParaRPr sz="675">
              <a:latin typeface="Trebuchet MS"/>
              <a:cs typeface="Trebuchet MS"/>
            </a:endParaRPr>
          </a:p>
          <a:p>
            <a:pPr marL="9525">
              <a:lnSpc>
                <a:spcPts val="731"/>
              </a:lnSpc>
            </a:pP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5"/>
              </a:rPr>
              <a:t>Even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5"/>
              </a:rPr>
              <a:t>If It Didn’t Do</a:t>
            </a:r>
            <a:r>
              <a:rPr sz="675" u="sng" spc="11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5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5"/>
              </a:rPr>
              <a:t>Anything</a:t>
            </a:r>
            <a:endParaRPr sz="675">
              <a:latin typeface="Trebuchet MS"/>
              <a:cs typeface="Trebuchet MS"/>
            </a:endParaRPr>
          </a:p>
          <a:p>
            <a:pPr marL="9525">
              <a:spcBef>
                <a:spcPts val="596"/>
              </a:spcBef>
            </a:pP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6"/>
              </a:rPr>
              <a:t>Mashable: Tiny Metal Fitness Tracker Is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6"/>
              </a:rPr>
              <a:t>Sleek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6"/>
              </a:rPr>
              <a:t>Enough for Any</a:t>
            </a:r>
            <a:r>
              <a:rPr sz="675" u="sng" spc="41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6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6"/>
              </a:rPr>
              <a:t>Occasion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11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264319">
              <a:lnSpc>
                <a:spcPct val="80000"/>
              </a:lnSpc>
            </a:pP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7"/>
              </a:rPr>
              <a:t>SlashGear: Misfit Shine is an all metal activity tracker for those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17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7"/>
              </a:rPr>
              <a:t>looking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7"/>
              </a:rPr>
              <a:t>to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7"/>
              </a:rPr>
              <a:t>get</a:t>
            </a:r>
            <a:r>
              <a:rPr sz="675" u="sng" spc="15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7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7"/>
              </a:rPr>
              <a:t>fit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15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117158">
              <a:lnSpc>
                <a:spcPct val="80000"/>
              </a:lnSpc>
            </a:pP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8"/>
              </a:rPr>
              <a:t>MIT Technology Review: Misfit Wearables’ First Product is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8"/>
              </a:rPr>
              <a:t>a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8"/>
              </a:rPr>
              <a:t>Fitness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18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8"/>
              </a:rPr>
              <a:t>Tracker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23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175736">
              <a:lnSpc>
                <a:spcPct val="80000"/>
              </a:lnSpc>
            </a:pP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9"/>
              </a:rPr>
              <a:t>MobiHealthNews: Misfit Wearables launches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9"/>
              </a:rPr>
              <a:t>Shine,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9"/>
              </a:rPr>
              <a:t>an elegant but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19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9"/>
              </a:rPr>
              <a:t>rugged activity</a:t>
            </a:r>
            <a:r>
              <a:rPr sz="675" u="sng" spc="15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9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19"/>
              </a:rPr>
              <a:t>tracker</a:t>
            </a:r>
            <a:endParaRPr sz="675">
              <a:latin typeface="Trebuchet MS"/>
              <a:cs typeface="Trebuchet MS"/>
            </a:endParaRPr>
          </a:p>
          <a:p>
            <a:pPr marL="9525">
              <a:spcBef>
                <a:spcPts val="589"/>
              </a:spcBef>
            </a:pP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0"/>
              </a:rPr>
              <a:t>SmartPlanet: Misfit Shine: Adding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0"/>
              </a:rPr>
              <a:t>a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0"/>
              </a:rPr>
              <a:t>sexy sheen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0"/>
              </a:rPr>
              <a:t>to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0"/>
              </a:rPr>
              <a:t>wearable</a:t>
            </a:r>
            <a:r>
              <a:rPr sz="675" u="sng" spc="60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0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0"/>
              </a:rPr>
              <a:t>health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11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69056">
              <a:lnSpc>
                <a:spcPct val="80000"/>
              </a:lnSpc>
            </a:pP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1"/>
              </a:rPr>
              <a:t>MSN: Misfit Shine: monitor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1"/>
              </a:rPr>
              <a:t>de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1"/>
              </a:rPr>
              <a:t>atividade física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1"/>
              </a:rPr>
              <a:t>em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1"/>
              </a:rPr>
              <a:t>forma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1"/>
              </a:rPr>
              <a:t>de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1"/>
              </a:rPr>
              <a:t>pedrinha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21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1"/>
              </a:rPr>
              <a:t>pesa só</a:t>
            </a:r>
            <a:r>
              <a:rPr sz="675" u="sng" spc="8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1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1"/>
              </a:rPr>
              <a:t>10g</a:t>
            </a:r>
            <a:endParaRPr sz="675">
              <a:latin typeface="Trebuchet MS"/>
              <a:cs typeface="Trebuchet MS"/>
            </a:endParaRPr>
          </a:p>
          <a:p>
            <a:pPr>
              <a:spcBef>
                <a:spcPts val="23"/>
              </a:spcBef>
            </a:pPr>
            <a:endParaRPr sz="638">
              <a:latin typeface="Times New Roman"/>
              <a:cs typeface="Times New Roman"/>
            </a:endParaRPr>
          </a:p>
          <a:p>
            <a:pPr marL="9525" marR="71914">
              <a:lnSpc>
                <a:spcPts val="645"/>
              </a:lnSpc>
            </a:pP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2"/>
              </a:rPr>
              <a:t>Medgadget: Misfit Wearables Announces Shine,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2"/>
              </a:rPr>
              <a:t>a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2"/>
              </a:rPr>
              <a:t>Shiny New Wireless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  <a:hlinkClick r:id="rId22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2"/>
              </a:rPr>
              <a:t>Fitness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2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2"/>
              </a:rPr>
              <a:t>Tracker</a:t>
            </a:r>
            <a:endParaRPr sz="675">
              <a:latin typeface="Trebuchet MS"/>
              <a:cs typeface="Trebuchet MS"/>
            </a:endParaRPr>
          </a:p>
          <a:p>
            <a:pPr marL="9525" marR="285274">
              <a:lnSpc>
                <a:spcPct val="172200"/>
              </a:lnSpc>
              <a:spcBef>
                <a:spcPts val="8"/>
              </a:spcBef>
            </a:pP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3"/>
              </a:rPr>
              <a:t>Health 2.0: Misfit Wearables Launches Its First Tracking Device </a:t>
            </a:r>
            <a:r>
              <a:rPr sz="675" spc="-4" dirty="0">
                <a:solidFill>
                  <a:srgbClr val="3ECDE7"/>
                </a:solidFill>
                <a:latin typeface="Trebuchet MS"/>
                <a:cs typeface="Trebuchet MS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4"/>
              </a:rPr>
              <a:t>Fashioning Tech: Misfit's Shine Outshines </a:t>
            </a:r>
            <a:r>
              <a:rPr sz="675" u="sng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4"/>
              </a:rPr>
              <a:t>the</a:t>
            </a:r>
            <a:r>
              <a:rPr sz="675" u="sng" spc="45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4"/>
              </a:rPr>
              <a:t> </a:t>
            </a:r>
            <a:r>
              <a:rPr sz="675" u="sng" spc="-4" dirty="0">
                <a:solidFill>
                  <a:srgbClr val="3ECDE7"/>
                </a:solidFill>
                <a:uFill>
                  <a:solidFill>
                    <a:srgbClr val="3ECDE7"/>
                  </a:solidFill>
                </a:uFill>
                <a:latin typeface="Trebuchet MS"/>
                <a:cs typeface="Trebuchet MS"/>
                <a:hlinkClick r:id="rId24"/>
              </a:rPr>
              <a:t>Fuelband</a:t>
            </a:r>
            <a:endParaRPr sz="675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568895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2" y="729653"/>
            <a:ext cx="5674043" cy="2040943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pc="-4" dirty="0">
                <a:solidFill>
                  <a:srgbClr val="5FCAEE"/>
                </a:solidFill>
              </a:rPr>
              <a:t>Help </a:t>
            </a:r>
            <a:r>
              <a:rPr dirty="0">
                <a:solidFill>
                  <a:srgbClr val="5FCAEE"/>
                </a:solidFill>
              </a:rPr>
              <a:t>Cecil Williams </a:t>
            </a:r>
            <a:r>
              <a:rPr spc="-4" dirty="0">
                <a:solidFill>
                  <a:srgbClr val="5FCAEE"/>
                </a:solidFill>
              </a:rPr>
              <a:t>keep </a:t>
            </a:r>
            <a:r>
              <a:rPr dirty="0">
                <a:solidFill>
                  <a:srgbClr val="5FCAEE"/>
                </a:solidFill>
              </a:rPr>
              <a:t>his </a:t>
            </a:r>
            <a:r>
              <a:rPr spc="-8" dirty="0">
                <a:solidFill>
                  <a:srgbClr val="5FCAEE"/>
                </a:solidFill>
              </a:rPr>
              <a:t>Seeing  </a:t>
            </a:r>
            <a:r>
              <a:rPr dirty="0">
                <a:solidFill>
                  <a:srgbClr val="5FCAEE"/>
                </a:solidFill>
              </a:rPr>
              <a:t>Eye dog </a:t>
            </a:r>
            <a:r>
              <a:rPr spc="-4" dirty="0">
                <a:solidFill>
                  <a:srgbClr val="5FCAEE"/>
                </a:solidFill>
              </a:rPr>
              <a:t>Orlando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7233" y="2498216"/>
            <a:ext cx="2221706" cy="18703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marR="3810" indent="-257175">
              <a:spcBef>
                <a:spcPts val="7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Goal: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$50,000 USD  Raised: $78,586 USD 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Backers: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2,619 in 14</a:t>
            </a:r>
            <a:r>
              <a:rPr sz="1350" spc="-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days</a:t>
            </a:r>
            <a:endParaRPr sz="13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75">
              <a:latin typeface="Times New Roman"/>
              <a:cs typeface="Times New Roman"/>
            </a:endParaRPr>
          </a:p>
          <a:p>
            <a:pPr marL="9525">
              <a:spcBef>
                <a:spcPts val="130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61 year-old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blind</a:t>
            </a:r>
            <a:r>
              <a:rPr sz="1350" spc="-3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man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4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Seeing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Eye</a:t>
            </a:r>
            <a:r>
              <a:rPr sz="1350" spc="-1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Dog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0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Accident in the</a:t>
            </a:r>
            <a:r>
              <a:rPr sz="1350" spc="-2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subway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64509" y="2226563"/>
            <a:ext cx="4450841" cy="2964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64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46307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0441"/>
            <a:ext cx="9144000" cy="4357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4914900" y="5666938"/>
            <a:ext cx="1600200" cy="188994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65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6589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98088" y="5477687"/>
            <a:ext cx="895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9"/>
              </a:lnSpc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44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866393"/>
            <a:ext cx="7399782" cy="51343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2900" y="-2575605"/>
            <a:ext cx="6172200" cy="8134919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5895023">
              <a:spcBef>
                <a:spcPts val="75"/>
              </a:spcBef>
            </a:pPr>
            <a:r>
              <a:rPr spc="-4" dirty="0"/>
              <a:t>Google</a:t>
            </a:r>
            <a:r>
              <a:rPr spc="-60" dirty="0"/>
              <a:t> </a:t>
            </a:r>
            <a:r>
              <a:rPr spc="-4" dirty="0"/>
              <a:t>Search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98882" y="3191065"/>
            <a:ext cx="2434114" cy="12734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2700" b="1" spc="-4" dirty="0">
                <a:latin typeface="Trebuchet MS"/>
                <a:cs typeface="Trebuchet MS"/>
              </a:rPr>
              <a:t>And</a:t>
            </a:r>
            <a:endParaRPr sz="2700">
              <a:latin typeface="Trebuchet MS"/>
              <a:cs typeface="Trebuchet MS"/>
            </a:endParaRPr>
          </a:p>
          <a:p>
            <a:pPr>
              <a:spcBef>
                <a:spcPts val="4"/>
              </a:spcBef>
            </a:pPr>
            <a:endParaRPr sz="2813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700" b="1" spc="-4" dirty="0">
                <a:latin typeface="Trebuchet MS"/>
                <a:cs typeface="Trebuchet MS"/>
              </a:rPr>
              <a:t>Press</a:t>
            </a:r>
            <a:r>
              <a:rPr sz="2700" b="1" spc="-45" dirty="0">
                <a:latin typeface="Trebuchet MS"/>
                <a:cs typeface="Trebuchet MS"/>
              </a:rPr>
              <a:t> </a:t>
            </a:r>
            <a:r>
              <a:rPr sz="2700" b="1" spc="-11" dirty="0">
                <a:latin typeface="Trebuchet MS"/>
                <a:cs typeface="Trebuchet MS"/>
              </a:rPr>
              <a:t>Coverage</a:t>
            </a:r>
            <a:endParaRPr sz="27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614863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3" y="862467"/>
            <a:ext cx="4373404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5FCAEE"/>
                </a:solidFill>
              </a:rPr>
              <a:t>Good </a:t>
            </a:r>
            <a:r>
              <a:rPr spc="-8" dirty="0">
                <a:solidFill>
                  <a:srgbClr val="5FCAEE"/>
                </a:solidFill>
              </a:rPr>
              <a:t>Spread </a:t>
            </a:r>
            <a:r>
              <a:rPr spc="-23" dirty="0">
                <a:solidFill>
                  <a:srgbClr val="5FCAEE"/>
                </a:solidFill>
              </a:rPr>
              <a:t>Peanut</a:t>
            </a:r>
            <a:r>
              <a:rPr spc="-34" dirty="0">
                <a:solidFill>
                  <a:srgbClr val="5FCAEE"/>
                </a:solidFill>
              </a:rPr>
              <a:t> </a:t>
            </a:r>
            <a:r>
              <a:rPr spc="-4" dirty="0">
                <a:solidFill>
                  <a:srgbClr val="5FCAEE"/>
                </a:solidFill>
              </a:rPr>
              <a:t>Butter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67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67233" y="2498216"/>
            <a:ext cx="6260782" cy="17677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marR="4772978" indent="-257175">
              <a:spcBef>
                <a:spcPts val="7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Goal: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$65,000  Raised:</a:t>
            </a:r>
            <a:r>
              <a:rPr sz="1350" spc="-5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$69,518 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Backers:</a:t>
            </a:r>
            <a:r>
              <a:rPr sz="135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599</a:t>
            </a:r>
            <a:endParaRPr sz="13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75">
              <a:latin typeface="Times New Roman"/>
              <a:cs typeface="Times New Roman"/>
            </a:endParaRPr>
          </a:p>
          <a:p>
            <a:pPr marL="9525">
              <a:spcBef>
                <a:spcPts val="130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fight against the severe acute</a:t>
            </a:r>
            <a:r>
              <a:rPr sz="1350" spc="2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malnutrition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4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ready-to-use therapeutic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food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(RUTF)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made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from peanut butter fortified</a:t>
            </a:r>
            <a:r>
              <a:rPr sz="1350" spc="2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with</a:t>
            </a:r>
            <a:endParaRPr sz="1350">
              <a:latin typeface="Trebuchet MS"/>
              <a:cs typeface="Trebuchet MS"/>
            </a:endParaRPr>
          </a:p>
          <a:p>
            <a:pPr marL="266700"/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essential</a:t>
            </a:r>
            <a:r>
              <a:rPr sz="1350" spc="-1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vitamins</a:t>
            </a:r>
            <a:endParaRPr sz="135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19470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47012"/>
            <a:ext cx="9144000" cy="43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4914900" y="5666938"/>
            <a:ext cx="1600200" cy="188994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68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38817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2" y="862467"/>
            <a:ext cx="6058853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5FCAEE"/>
                </a:solidFill>
              </a:rPr>
              <a:t>Good </a:t>
            </a:r>
            <a:r>
              <a:rPr spc="-8" dirty="0">
                <a:solidFill>
                  <a:srgbClr val="5FCAEE"/>
                </a:solidFill>
              </a:rPr>
              <a:t>Spread </a:t>
            </a:r>
            <a:r>
              <a:rPr spc="-23" dirty="0">
                <a:solidFill>
                  <a:srgbClr val="5FCAEE"/>
                </a:solidFill>
              </a:rPr>
              <a:t>Peanut </a:t>
            </a:r>
            <a:r>
              <a:rPr spc="-4" dirty="0">
                <a:solidFill>
                  <a:srgbClr val="5FCAEE"/>
                </a:solidFill>
              </a:rPr>
              <a:t>Butter </a:t>
            </a:r>
            <a:r>
              <a:rPr dirty="0">
                <a:solidFill>
                  <a:srgbClr val="5FCAEE"/>
                </a:solidFill>
              </a:rPr>
              <a:t>-</a:t>
            </a:r>
            <a:r>
              <a:rPr spc="30" dirty="0">
                <a:solidFill>
                  <a:srgbClr val="5FCAEE"/>
                </a:solidFill>
              </a:rPr>
              <a:t> </a:t>
            </a:r>
            <a:r>
              <a:rPr spc="-4" dirty="0">
                <a:solidFill>
                  <a:srgbClr val="5FCAEE"/>
                </a:solidFill>
              </a:rPr>
              <a:t>Rewards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69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67233" y="2463926"/>
            <a:ext cx="6232684" cy="2871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215"/>
              </a:lnSpc>
              <a:spcBef>
                <a:spcPts val="75"/>
              </a:spcBef>
              <a:tabLst>
                <a:tab pos="266224" algn="l"/>
              </a:tabLst>
            </a:pPr>
            <a:r>
              <a:rPr sz="900" spc="15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$10 --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VIP</a:t>
            </a:r>
            <a:r>
              <a:rPr sz="1125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Access</a:t>
            </a:r>
            <a:endParaRPr sz="1125">
              <a:latin typeface="Trebuchet MS"/>
              <a:cs typeface="Trebuchet MS"/>
            </a:endParaRPr>
          </a:p>
          <a:p>
            <a:pPr marL="266700">
              <a:lnSpc>
                <a:spcPts val="1215"/>
              </a:lnSpc>
            </a:pP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Get Exclusive Backer Updates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&amp; </a:t>
            </a:r>
            <a:r>
              <a:rPr sz="1125" spc="-8" dirty="0">
                <a:solidFill>
                  <a:srgbClr val="404040"/>
                </a:solidFill>
                <a:latin typeface="Trebuchet MS"/>
                <a:cs typeface="Trebuchet MS"/>
              </a:rPr>
              <a:t>Video,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plus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your name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on the Good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Spread Founders</a:t>
            </a:r>
            <a:r>
              <a:rPr sz="1125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15" dirty="0">
                <a:solidFill>
                  <a:srgbClr val="404040"/>
                </a:solidFill>
                <a:latin typeface="Trebuchet MS"/>
                <a:cs typeface="Trebuchet MS"/>
              </a:rPr>
              <a:t>Wall.</a:t>
            </a:r>
            <a:endParaRPr sz="1125">
              <a:latin typeface="Trebuchet MS"/>
              <a:cs typeface="Trebuchet MS"/>
            </a:endParaRPr>
          </a:p>
          <a:p>
            <a:pPr marL="9525">
              <a:lnSpc>
                <a:spcPts val="1215"/>
              </a:lnSpc>
              <a:spcBef>
                <a:spcPts val="484"/>
              </a:spcBef>
              <a:tabLst>
                <a:tab pos="266224" algn="l"/>
              </a:tabLst>
            </a:pPr>
            <a:r>
              <a:rPr sz="900" spc="15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$25 -- </a:t>
            </a:r>
            <a:r>
              <a:rPr sz="1125" spc="-30" dirty="0">
                <a:solidFill>
                  <a:srgbClr val="404040"/>
                </a:solidFill>
                <a:latin typeface="Trebuchet MS"/>
                <a:cs typeface="Trebuchet MS"/>
              </a:rPr>
              <a:t>Taste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sz="1125" spc="-4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Goodness</a:t>
            </a:r>
            <a:endParaRPr sz="1125">
              <a:latin typeface="Trebuchet MS"/>
              <a:cs typeface="Trebuchet MS"/>
            </a:endParaRPr>
          </a:p>
          <a:p>
            <a:pPr marL="266700" marR="424339">
              <a:lnSpc>
                <a:spcPct val="80000"/>
              </a:lnSpc>
              <a:spcBef>
                <a:spcPts val="139"/>
              </a:spcBef>
            </a:pP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10 </a:t>
            </a:r>
            <a:r>
              <a:rPr sz="1125" spc="-15" dirty="0">
                <a:solidFill>
                  <a:srgbClr val="404040"/>
                </a:solidFill>
                <a:latin typeface="Trebuchet MS"/>
                <a:cs typeface="Trebuchet MS"/>
              </a:rPr>
              <a:t>Pack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of Good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Spread </a:t>
            </a:r>
            <a:r>
              <a:rPr sz="1125" spc="-11" dirty="0">
                <a:solidFill>
                  <a:srgbClr val="404040"/>
                </a:solidFill>
                <a:latin typeface="Trebuchet MS"/>
                <a:cs typeface="Trebuchet MS"/>
              </a:rPr>
              <a:t>Peanut </a:t>
            </a:r>
            <a:r>
              <a:rPr sz="1125" spc="-26" dirty="0">
                <a:solidFill>
                  <a:srgbClr val="404040"/>
                </a:solidFill>
                <a:latin typeface="Trebuchet MS"/>
                <a:cs typeface="Trebuchet MS"/>
              </a:rPr>
              <a:t>Butter,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The Official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Good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Spread </a:t>
            </a:r>
            <a:r>
              <a:rPr sz="1125" spc="-11" dirty="0">
                <a:solidFill>
                  <a:srgbClr val="404040"/>
                </a:solidFill>
                <a:latin typeface="Trebuchet MS"/>
                <a:cs typeface="Trebuchet MS"/>
              </a:rPr>
              <a:t>Recipe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Book, plus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the 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rewards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mentioned</a:t>
            </a:r>
            <a:r>
              <a:rPr sz="1125" spc="-1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above.</a:t>
            </a:r>
            <a:endParaRPr sz="1125">
              <a:latin typeface="Trebuchet MS"/>
              <a:cs typeface="Trebuchet MS"/>
            </a:endParaRPr>
          </a:p>
          <a:p>
            <a:pPr marL="9525">
              <a:lnSpc>
                <a:spcPts val="1215"/>
              </a:lnSpc>
              <a:spcBef>
                <a:spcPts val="476"/>
              </a:spcBef>
              <a:tabLst>
                <a:tab pos="266224" algn="l"/>
              </a:tabLst>
            </a:pPr>
            <a:r>
              <a:rPr sz="900" spc="15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$100 -- </a:t>
            </a:r>
            <a:r>
              <a:rPr sz="1125" spc="-8" dirty="0">
                <a:solidFill>
                  <a:srgbClr val="404040"/>
                </a:solidFill>
                <a:latin typeface="Trebuchet MS"/>
                <a:cs typeface="Trebuchet MS"/>
              </a:rPr>
              <a:t>Personal</a:t>
            </a:r>
            <a:r>
              <a:rPr sz="1125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Level</a:t>
            </a:r>
            <a:endParaRPr sz="1125">
              <a:latin typeface="Trebuchet MS"/>
              <a:cs typeface="Trebuchet MS"/>
            </a:endParaRPr>
          </a:p>
          <a:p>
            <a:pPr marL="266700" marR="3810">
              <a:lnSpc>
                <a:spcPct val="80000"/>
              </a:lnSpc>
              <a:spcBef>
                <a:spcPts val="135"/>
              </a:spcBef>
            </a:pP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3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Boxes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of Good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Spread </a:t>
            </a:r>
            <a:r>
              <a:rPr sz="1125" spc="-11" dirty="0">
                <a:solidFill>
                  <a:srgbClr val="404040"/>
                </a:solidFill>
                <a:latin typeface="Trebuchet MS"/>
                <a:cs typeface="Trebuchet MS"/>
              </a:rPr>
              <a:t>Peanut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Butter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(10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packets per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box), A </a:t>
            </a:r>
            <a:r>
              <a:rPr sz="1125" spc="-8" dirty="0">
                <a:solidFill>
                  <a:srgbClr val="404040"/>
                </a:solidFill>
                <a:latin typeface="Trebuchet MS"/>
                <a:cs typeface="Trebuchet MS"/>
              </a:rPr>
              <a:t>Personalized </a:t>
            </a:r>
            <a:r>
              <a:rPr sz="1125" spc="-15" dirty="0">
                <a:solidFill>
                  <a:srgbClr val="404040"/>
                </a:solidFill>
                <a:latin typeface="Trebuchet MS"/>
                <a:cs typeface="Trebuchet MS"/>
              </a:rPr>
              <a:t>Thank-You </a:t>
            </a:r>
            <a:r>
              <a:rPr sz="1125" spc="-8" dirty="0">
                <a:solidFill>
                  <a:srgbClr val="404040"/>
                </a:solidFill>
                <a:latin typeface="Trebuchet MS"/>
                <a:cs typeface="Trebuchet MS"/>
              </a:rPr>
              <a:t>Video, 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plus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rewards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mentioned</a:t>
            </a:r>
            <a:r>
              <a:rPr sz="1125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above.</a:t>
            </a:r>
            <a:endParaRPr sz="1125">
              <a:latin typeface="Trebuchet MS"/>
              <a:cs typeface="Trebuchet MS"/>
            </a:endParaRPr>
          </a:p>
          <a:p>
            <a:pPr marL="9525">
              <a:lnSpc>
                <a:spcPts val="1215"/>
              </a:lnSpc>
              <a:spcBef>
                <a:spcPts val="476"/>
              </a:spcBef>
              <a:tabLst>
                <a:tab pos="266224" algn="l"/>
              </a:tabLst>
            </a:pPr>
            <a:r>
              <a:rPr sz="900" spc="15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$250 --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Even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More </a:t>
            </a:r>
            <a:r>
              <a:rPr sz="1125" spc="-8" dirty="0">
                <a:solidFill>
                  <a:srgbClr val="404040"/>
                </a:solidFill>
                <a:latin typeface="Trebuchet MS"/>
                <a:cs typeface="Trebuchet MS"/>
              </a:rPr>
              <a:t>Personal</a:t>
            </a:r>
            <a:r>
              <a:rPr sz="1125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Level</a:t>
            </a:r>
            <a:endParaRPr sz="1125">
              <a:latin typeface="Trebuchet MS"/>
              <a:cs typeface="Trebuchet MS"/>
            </a:endParaRPr>
          </a:p>
          <a:p>
            <a:pPr marL="266700">
              <a:lnSpc>
                <a:spcPts val="1080"/>
              </a:lnSpc>
            </a:pP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3 Boxes of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Good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Spread </a:t>
            </a:r>
            <a:r>
              <a:rPr sz="1125" spc="-11" dirty="0">
                <a:solidFill>
                  <a:srgbClr val="404040"/>
                </a:solidFill>
                <a:latin typeface="Trebuchet MS"/>
                <a:cs typeface="Trebuchet MS"/>
              </a:rPr>
              <a:t>Peanut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Butter (10 packets per box),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call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from Mark &amp; Alex</a:t>
            </a:r>
            <a:r>
              <a:rPr sz="1125" spc="-143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(or</a:t>
            </a:r>
            <a:endParaRPr sz="1125">
              <a:latin typeface="Trebuchet MS"/>
              <a:cs typeface="Trebuchet MS"/>
            </a:endParaRPr>
          </a:p>
          <a:p>
            <a:pPr marL="266700">
              <a:lnSpc>
                <a:spcPts val="1215"/>
              </a:lnSpc>
            </a:pP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coffee if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local), plus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the rewards mentioned</a:t>
            </a:r>
            <a:r>
              <a:rPr sz="1125" spc="-5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above.</a:t>
            </a:r>
            <a:endParaRPr sz="1125">
              <a:latin typeface="Trebuchet MS"/>
              <a:cs typeface="Trebuchet MS"/>
            </a:endParaRPr>
          </a:p>
          <a:p>
            <a:pPr marL="9525">
              <a:lnSpc>
                <a:spcPts val="1215"/>
              </a:lnSpc>
              <a:spcBef>
                <a:spcPts val="488"/>
              </a:spcBef>
              <a:tabLst>
                <a:tab pos="266224" algn="l"/>
              </a:tabLst>
            </a:pPr>
            <a:r>
              <a:rPr sz="900" spc="15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$1000 -- A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Whole</a:t>
            </a:r>
            <a:r>
              <a:rPr sz="1125" spc="-18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26" dirty="0">
                <a:solidFill>
                  <a:srgbClr val="404040"/>
                </a:solidFill>
                <a:latin typeface="Trebuchet MS"/>
                <a:cs typeface="Trebuchet MS"/>
              </a:rPr>
              <a:t>Year!</a:t>
            </a:r>
            <a:endParaRPr sz="1125">
              <a:latin typeface="Trebuchet MS"/>
              <a:cs typeface="Trebuchet MS"/>
            </a:endParaRPr>
          </a:p>
          <a:p>
            <a:pPr marL="266700" marR="255746">
              <a:lnSpc>
                <a:spcPts val="1080"/>
              </a:lnSpc>
              <a:spcBef>
                <a:spcPts val="124"/>
              </a:spcBef>
            </a:pP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Box of Good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Spread </a:t>
            </a:r>
            <a:r>
              <a:rPr sz="1125" spc="-11" dirty="0">
                <a:solidFill>
                  <a:srgbClr val="404040"/>
                </a:solidFill>
                <a:latin typeface="Trebuchet MS"/>
                <a:cs typeface="Trebuchet MS"/>
              </a:rPr>
              <a:t>Peanut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Butter delivered monthly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for an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entire </a:t>
            </a:r>
            <a:r>
              <a:rPr sz="1125" spc="-34" dirty="0">
                <a:solidFill>
                  <a:srgbClr val="404040"/>
                </a:solidFill>
                <a:latin typeface="Trebuchet MS"/>
                <a:cs typeface="Trebuchet MS"/>
              </a:rPr>
              <a:t>year,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plus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the rewards  mentioned</a:t>
            </a:r>
            <a:r>
              <a:rPr sz="1125" spc="-1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above.</a:t>
            </a:r>
            <a:endParaRPr sz="1125">
              <a:latin typeface="Trebuchet MS"/>
              <a:cs typeface="Trebuchet MS"/>
            </a:endParaRPr>
          </a:p>
          <a:p>
            <a:pPr marL="9525">
              <a:lnSpc>
                <a:spcPts val="1215"/>
              </a:lnSpc>
              <a:spcBef>
                <a:spcPts val="488"/>
              </a:spcBef>
              <a:tabLst>
                <a:tab pos="266224" algn="l"/>
              </a:tabLst>
            </a:pPr>
            <a:r>
              <a:rPr sz="900" spc="15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$3500 --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Let's Hang</a:t>
            </a:r>
            <a:r>
              <a:rPr sz="1125" spc="-19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Out</a:t>
            </a:r>
            <a:endParaRPr sz="1125">
              <a:latin typeface="Trebuchet MS"/>
              <a:cs typeface="Trebuchet MS"/>
            </a:endParaRPr>
          </a:p>
          <a:p>
            <a:pPr marL="266700" marR="103346">
              <a:lnSpc>
                <a:spcPts val="1080"/>
              </a:lnSpc>
              <a:spcBef>
                <a:spcPts val="124"/>
              </a:spcBef>
            </a:pP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Hand Delivery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of Good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Spread </a:t>
            </a:r>
            <a:r>
              <a:rPr sz="1125" spc="-11" dirty="0">
                <a:solidFill>
                  <a:srgbClr val="404040"/>
                </a:solidFill>
                <a:latin typeface="Trebuchet MS"/>
                <a:cs typeface="Trebuchet MS"/>
              </a:rPr>
              <a:t>Peanut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Butter and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night out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on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town with Mark &amp;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Alex, 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plus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sz="1125" dirty="0">
                <a:solidFill>
                  <a:srgbClr val="404040"/>
                </a:solidFill>
                <a:latin typeface="Trebuchet MS"/>
                <a:cs typeface="Trebuchet MS"/>
              </a:rPr>
              <a:t>rewards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mentioned</a:t>
            </a:r>
            <a:r>
              <a:rPr sz="1125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125" spc="-4" dirty="0">
                <a:solidFill>
                  <a:srgbClr val="404040"/>
                </a:solidFill>
                <a:latin typeface="Trebuchet MS"/>
                <a:cs typeface="Trebuchet MS"/>
              </a:rPr>
              <a:t>above.</a:t>
            </a:r>
            <a:endParaRPr sz="1125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8435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Crowdfunding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i="1" dirty="0" smtClean="0"/>
              <a:t>Donation-based </a:t>
            </a:r>
            <a:r>
              <a:rPr lang="en-US" b="1" i="1" dirty="0" err="1" smtClean="0"/>
              <a:t>crowdfunding</a:t>
            </a:r>
            <a:r>
              <a:rPr lang="en-US" b="1" i="1" dirty="0" smtClean="0"/>
              <a:t> </a:t>
            </a:r>
            <a:r>
              <a:rPr lang="en-US" dirty="0" smtClean="0"/>
              <a:t>is a way to source money for a project by asking a large number of contributors to donate a small amount to it.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N" b="1" i="1" dirty="0" smtClean="0"/>
              <a:t>Reward-based  </a:t>
            </a:r>
            <a:r>
              <a:rPr lang="en-IN" b="1" i="1" dirty="0" err="1" smtClean="0"/>
              <a:t>crowdfunding</a:t>
            </a:r>
            <a:r>
              <a:rPr lang="en-IN" b="1" i="1" dirty="0" smtClean="0"/>
              <a:t> </a:t>
            </a:r>
            <a:r>
              <a:rPr lang="en-IN" dirty="0" smtClean="0"/>
              <a:t>involves setting varying levels of rewards that correspond to pledge amounts. A standard rewards campaign offers at least three levels of pledges/rewards.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MY" b="1" i="1" dirty="0" smtClean="0"/>
              <a:t>Debt-based </a:t>
            </a:r>
            <a:r>
              <a:rPr lang="en-MY" b="1" i="1" dirty="0" err="1" smtClean="0"/>
              <a:t>crowdfunding</a:t>
            </a:r>
            <a:r>
              <a:rPr lang="en-MY" b="1" i="1" dirty="0" smtClean="0"/>
              <a:t> </a:t>
            </a:r>
            <a:r>
              <a:rPr lang="en-MY" dirty="0" smtClean="0"/>
              <a:t>also called as micro-financing or peer-to-peer (P2P) lending: start-ups borrow money from a number of people online and pay them back after the project is finished.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IN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IN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IN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A057455-3A7A-6D4C-A865-7F2AFD48FE5C}" type="slidenum">
              <a:rPr lang="en-MY" altLang="x-none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en-MY" altLang="x-none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5261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6769989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0" y="-2575605"/>
            <a:ext cx="6172200" cy="8134919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5895023">
              <a:spcBef>
                <a:spcPts val="75"/>
              </a:spcBef>
            </a:pPr>
            <a:r>
              <a:rPr spc="-4" dirty="0"/>
              <a:t>Google</a:t>
            </a:r>
            <a:r>
              <a:rPr spc="-60" dirty="0"/>
              <a:t> </a:t>
            </a:r>
            <a:r>
              <a:rPr spc="-4" dirty="0"/>
              <a:t>Search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70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298882" y="3191065"/>
            <a:ext cx="2434114" cy="12734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2700" b="1" spc="-4" dirty="0">
                <a:latin typeface="Trebuchet MS"/>
                <a:cs typeface="Trebuchet MS"/>
              </a:rPr>
              <a:t>And</a:t>
            </a:r>
            <a:endParaRPr sz="2700">
              <a:latin typeface="Trebuchet MS"/>
              <a:cs typeface="Trebuchet MS"/>
            </a:endParaRPr>
          </a:p>
          <a:p>
            <a:pPr>
              <a:spcBef>
                <a:spcPts val="4"/>
              </a:spcBef>
            </a:pPr>
            <a:endParaRPr sz="2813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700" b="1" spc="-4" dirty="0">
                <a:latin typeface="Trebuchet MS"/>
                <a:cs typeface="Trebuchet MS"/>
              </a:rPr>
              <a:t>Press</a:t>
            </a:r>
            <a:r>
              <a:rPr sz="2700" b="1" spc="-45" dirty="0">
                <a:latin typeface="Trebuchet MS"/>
                <a:cs typeface="Trebuchet MS"/>
              </a:rPr>
              <a:t> </a:t>
            </a:r>
            <a:r>
              <a:rPr sz="2700" b="1" spc="-11" dirty="0">
                <a:latin typeface="Trebuchet MS"/>
                <a:cs typeface="Trebuchet MS"/>
              </a:rPr>
              <a:t>Coverage</a:t>
            </a:r>
            <a:endParaRPr sz="27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907909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6538" y="4885182"/>
            <a:ext cx="5381625" cy="0"/>
          </a:xfrm>
          <a:custGeom>
            <a:avLst/>
            <a:gdLst/>
            <a:ahLst/>
            <a:cxnLst/>
            <a:rect l="l" t="t" r="r" b="b"/>
            <a:pathLst>
              <a:path w="7175500">
                <a:moveTo>
                  <a:pt x="0" y="0"/>
                </a:moveTo>
                <a:lnTo>
                  <a:pt x="7174992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26538" y="4457700"/>
            <a:ext cx="5381625" cy="0"/>
          </a:xfrm>
          <a:custGeom>
            <a:avLst/>
            <a:gdLst/>
            <a:ahLst/>
            <a:cxnLst/>
            <a:rect l="l" t="t" r="r" b="b"/>
            <a:pathLst>
              <a:path w="7175500">
                <a:moveTo>
                  <a:pt x="0" y="0"/>
                </a:moveTo>
                <a:lnTo>
                  <a:pt x="7174992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26538" y="4030217"/>
            <a:ext cx="5381625" cy="0"/>
          </a:xfrm>
          <a:custGeom>
            <a:avLst/>
            <a:gdLst/>
            <a:ahLst/>
            <a:cxnLst/>
            <a:rect l="l" t="t" r="r" b="b"/>
            <a:pathLst>
              <a:path w="7175500">
                <a:moveTo>
                  <a:pt x="0" y="0"/>
                </a:moveTo>
                <a:lnTo>
                  <a:pt x="7174992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26538" y="3602735"/>
            <a:ext cx="5381625" cy="0"/>
          </a:xfrm>
          <a:custGeom>
            <a:avLst/>
            <a:gdLst/>
            <a:ahLst/>
            <a:cxnLst/>
            <a:rect l="l" t="t" r="r" b="b"/>
            <a:pathLst>
              <a:path w="7175500">
                <a:moveTo>
                  <a:pt x="0" y="0"/>
                </a:moveTo>
                <a:lnTo>
                  <a:pt x="7174992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26538" y="3175254"/>
            <a:ext cx="5381625" cy="0"/>
          </a:xfrm>
          <a:custGeom>
            <a:avLst/>
            <a:gdLst/>
            <a:ahLst/>
            <a:cxnLst/>
            <a:rect l="l" t="t" r="r" b="b"/>
            <a:pathLst>
              <a:path w="7175500">
                <a:moveTo>
                  <a:pt x="0" y="0"/>
                </a:moveTo>
                <a:lnTo>
                  <a:pt x="7174992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26538" y="2747771"/>
            <a:ext cx="5381625" cy="0"/>
          </a:xfrm>
          <a:custGeom>
            <a:avLst/>
            <a:gdLst/>
            <a:ahLst/>
            <a:cxnLst/>
            <a:rect l="l" t="t" r="r" b="b"/>
            <a:pathLst>
              <a:path w="7175500">
                <a:moveTo>
                  <a:pt x="0" y="0"/>
                </a:moveTo>
                <a:lnTo>
                  <a:pt x="7174992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26538" y="2320290"/>
            <a:ext cx="5381625" cy="0"/>
          </a:xfrm>
          <a:custGeom>
            <a:avLst/>
            <a:gdLst/>
            <a:ahLst/>
            <a:cxnLst/>
            <a:rect l="l" t="t" r="r" b="b"/>
            <a:pathLst>
              <a:path w="7175500">
                <a:moveTo>
                  <a:pt x="0" y="0"/>
                </a:moveTo>
                <a:lnTo>
                  <a:pt x="7174992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26538" y="1892808"/>
            <a:ext cx="5381625" cy="0"/>
          </a:xfrm>
          <a:custGeom>
            <a:avLst/>
            <a:gdLst/>
            <a:ahLst/>
            <a:cxnLst/>
            <a:rect l="l" t="t" r="r" b="b"/>
            <a:pathLst>
              <a:path w="7175500">
                <a:moveTo>
                  <a:pt x="0" y="0"/>
                </a:moveTo>
                <a:lnTo>
                  <a:pt x="7174992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26538" y="1465326"/>
            <a:ext cx="5381625" cy="0"/>
          </a:xfrm>
          <a:custGeom>
            <a:avLst/>
            <a:gdLst/>
            <a:ahLst/>
            <a:cxnLst/>
            <a:rect l="l" t="t" r="r" b="b"/>
            <a:pathLst>
              <a:path w="7175500">
                <a:moveTo>
                  <a:pt x="0" y="0"/>
                </a:moveTo>
                <a:lnTo>
                  <a:pt x="7174992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42616" y="1697354"/>
            <a:ext cx="562356" cy="36153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35984" y="4976622"/>
            <a:ext cx="562355" cy="336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30493" y="5015483"/>
            <a:ext cx="562355" cy="297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26538" y="5312664"/>
            <a:ext cx="5381625" cy="0"/>
          </a:xfrm>
          <a:custGeom>
            <a:avLst/>
            <a:gdLst/>
            <a:ahLst/>
            <a:cxnLst/>
            <a:rect l="l" t="t" r="r" b="b"/>
            <a:pathLst>
              <a:path w="7175500">
                <a:moveTo>
                  <a:pt x="0" y="0"/>
                </a:moveTo>
                <a:lnTo>
                  <a:pt x="7174992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23793" y="5311521"/>
            <a:ext cx="3588068" cy="1429"/>
          </a:xfrm>
          <a:custGeom>
            <a:avLst/>
            <a:gdLst/>
            <a:ahLst/>
            <a:cxnLst/>
            <a:rect l="l" t="t" r="r" b="b"/>
            <a:pathLst>
              <a:path w="4784090" h="1904">
                <a:moveTo>
                  <a:pt x="-15239" y="762"/>
                </a:moveTo>
                <a:lnTo>
                  <a:pt x="4799076" y="762"/>
                </a:lnTo>
              </a:path>
            </a:pathLst>
          </a:custGeom>
          <a:ln w="32004">
            <a:solidFill>
              <a:srgbClr val="42D0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90838" y="1877949"/>
            <a:ext cx="66294" cy="66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88777" y="4163949"/>
            <a:ext cx="57150" cy="57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84204" y="4159377"/>
            <a:ext cx="66294" cy="662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78714" y="5023484"/>
            <a:ext cx="66294" cy="663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701671" y="1505617"/>
            <a:ext cx="47815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$845,675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25709" y="4785360"/>
            <a:ext cx="4186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$78,586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19742" y="4824223"/>
            <a:ext cx="4186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$69,518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95612" y="5229759"/>
            <a:ext cx="790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2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89265" y="5230444"/>
            <a:ext cx="18049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.5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83489" y="5230444"/>
            <a:ext cx="18049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.7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42617" y="1828610"/>
            <a:ext cx="61531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6766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7957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95170" y="4110571"/>
            <a:ext cx="25717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2619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9205" y="4974184"/>
            <a:ext cx="1976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599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01795" y="5226101"/>
            <a:ext cx="790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501795" y="4798409"/>
            <a:ext cx="258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01795" y="4370928"/>
            <a:ext cx="258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2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01795" y="3943446"/>
            <a:ext cx="258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3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501795" y="3515449"/>
            <a:ext cx="258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4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501795" y="3088196"/>
            <a:ext cx="258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5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01795" y="2660713"/>
            <a:ext cx="258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6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01795" y="2232813"/>
            <a:ext cx="258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7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501795" y="1805559"/>
            <a:ext cx="258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8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01795" y="1378077"/>
            <a:ext cx="258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9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09661" y="5226101"/>
            <a:ext cx="1214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$-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18863" y="4798409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$100,000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18863" y="4370928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$200,000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18863" y="3943446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$300,000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18932" y="3515449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4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418863" y="3088196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$500,000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18863" y="2660713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$600,000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18932" y="2232813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7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18863" y="1805559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$800,000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18863" y="1378077"/>
            <a:ext cx="48101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$900,000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619565" y="5368519"/>
            <a:ext cx="60817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Misfit</a:t>
            </a:r>
            <a:r>
              <a:rPr sz="900" spc="-41" dirty="0">
                <a:solidFill>
                  <a:srgbClr val="2C3B43"/>
                </a:solidFill>
                <a:latin typeface="Trebuchet MS"/>
                <a:cs typeface="Trebuchet MS"/>
              </a:rPr>
              <a:t> 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Shine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96299" y="5368519"/>
            <a:ext cx="63103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GoodSpread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3075908" y="1121852"/>
            <a:ext cx="2994184" cy="2173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2C3B43"/>
                </a:solidFill>
              </a:rPr>
              <a:t>Indiegogo - Comaparison of</a:t>
            </a:r>
            <a:r>
              <a:rPr sz="1350" spc="-75" dirty="0">
                <a:solidFill>
                  <a:srgbClr val="2C3B43"/>
                </a:solidFill>
              </a:rPr>
              <a:t> </a:t>
            </a:r>
            <a:r>
              <a:rPr sz="1200" spc="-4" dirty="0">
                <a:solidFill>
                  <a:srgbClr val="2C3B43"/>
                </a:solidFill>
              </a:rPr>
              <a:t>Campaigns</a:t>
            </a:r>
            <a:endParaRPr sz="1200"/>
          </a:p>
        </p:txBody>
      </p:sp>
      <p:sp>
        <p:nvSpPr>
          <p:cNvPr id="52" name="object 52"/>
          <p:cNvSpPr/>
          <p:nvPr/>
        </p:nvSpPr>
        <p:spPr>
          <a:xfrm>
            <a:off x="3757042" y="5633847"/>
            <a:ext cx="182879" cy="445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950779" y="5589118"/>
            <a:ext cx="250984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ra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ised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295393" y="5656707"/>
            <a:ext cx="18288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30480">
            <a:solidFill>
              <a:srgbClr val="42D0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488181" y="5368518"/>
            <a:ext cx="366236" cy="3417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2870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Cecil</a:t>
            </a:r>
            <a:endParaRPr sz="900">
              <a:latin typeface="Trebuchet MS"/>
              <a:cs typeface="Trebuchet MS"/>
            </a:endParaRPr>
          </a:p>
          <a:p>
            <a:pPr marL="9525">
              <a:spcBef>
                <a:spcPts val="656"/>
              </a:spcBef>
            </a:pP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duration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991480" y="5631561"/>
            <a:ext cx="48006" cy="480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986908" y="5626990"/>
            <a:ext cx="57150" cy="571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117974" y="5589118"/>
            <a:ext cx="312419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b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ackers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788563" y="5462931"/>
            <a:ext cx="1085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49</a:t>
            </a:r>
            <a:endParaRPr sz="675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061595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232" y="3595499"/>
            <a:ext cx="1904048" cy="926696"/>
          </a:xfrm>
          <a:prstGeom prst="rect">
            <a:avLst/>
          </a:prstGeom>
        </p:spPr>
        <p:txBody>
          <a:bodyPr vert="horz" wrap="square" lIns="0" tIns="155734" rIns="0" bIns="0" rtlCol="0">
            <a:spAutoFit/>
          </a:bodyPr>
          <a:lstStyle/>
          <a:p>
            <a:pPr marL="9525">
              <a:spcBef>
                <a:spcPts val="1226"/>
              </a:spcBef>
            </a:pPr>
            <a:r>
              <a:rPr sz="3000" spc="-15" dirty="0">
                <a:solidFill>
                  <a:srgbClr val="5FCAEE"/>
                </a:solidFill>
                <a:latin typeface="Trebuchet MS"/>
                <a:cs typeface="Trebuchet MS"/>
              </a:rPr>
              <a:t>KickStarter</a:t>
            </a:r>
            <a:endParaRPr sz="3000">
              <a:latin typeface="Trebuchet MS"/>
              <a:cs typeface="Trebuchet MS"/>
            </a:endParaRPr>
          </a:p>
          <a:p>
            <a:pPr marL="9525">
              <a:spcBef>
                <a:spcPts val="581"/>
              </a:spcBef>
            </a:pPr>
            <a:r>
              <a:rPr sz="1500" spc="-11" dirty="0">
                <a:solidFill>
                  <a:srgbClr val="7E7E7E"/>
                </a:solidFill>
                <a:latin typeface="Trebuchet MS"/>
                <a:cs typeface="Trebuchet MS"/>
              </a:rPr>
              <a:t>Pre-order</a:t>
            </a:r>
            <a:r>
              <a:rPr sz="1500" spc="-19" dirty="0">
                <a:solidFill>
                  <a:srgbClr val="7E7E7E"/>
                </a:solidFill>
                <a:latin typeface="Trebuchet MS"/>
                <a:cs typeface="Trebuchet MS"/>
              </a:rPr>
              <a:t> </a:t>
            </a:r>
            <a:r>
              <a:rPr sz="1500" spc="-4" dirty="0">
                <a:solidFill>
                  <a:srgbClr val="7E7E7E"/>
                </a:solidFill>
                <a:latin typeface="Trebuchet MS"/>
                <a:cs typeface="Trebuchet MS"/>
              </a:rPr>
              <a:t>Model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88563" y="5462931"/>
            <a:ext cx="1085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50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31786" y="1060705"/>
            <a:ext cx="1078991" cy="1078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7359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2" y="862467"/>
            <a:ext cx="1096328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127" dirty="0">
                <a:solidFill>
                  <a:srgbClr val="5FCAEE"/>
                </a:solidFill>
              </a:rPr>
              <a:t>P</a:t>
            </a:r>
            <a:r>
              <a:rPr dirty="0">
                <a:solidFill>
                  <a:srgbClr val="5FCAEE"/>
                </a:solidFill>
              </a:rPr>
              <a:t>e</a:t>
            </a:r>
            <a:r>
              <a:rPr spc="-11" dirty="0">
                <a:solidFill>
                  <a:srgbClr val="5FCAEE"/>
                </a:solidFill>
              </a:rPr>
              <a:t>b</a:t>
            </a:r>
            <a:r>
              <a:rPr dirty="0">
                <a:solidFill>
                  <a:srgbClr val="5FCAEE"/>
                </a:solidFill>
              </a:rPr>
              <a:t>b</a:t>
            </a:r>
            <a:r>
              <a:rPr spc="-11" dirty="0">
                <a:solidFill>
                  <a:srgbClr val="5FCAEE"/>
                </a:solidFill>
              </a:rPr>
              <a:t>l</a:t>
            </a:r>
            <a:r>
              <a:rPr dirty="0">
                <a:solidFill>
                  <a:srgbClr val="5FCAEE"/>
                </a:solidFill>
              </a:rPr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7233" y="1805369"/>
            <a:ext cx="2678430" cy="84061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266700" marR="3810" indent="-257175">
              <a:lnSpc>
                <a:spcPts val="2018"/>
              </a:lnSpc>
              <a:spcBef>
                <a:spcPts val="555"/>
              </a:spcBef>
            </a:pPr>
            <a:r>
              <a:rPr sz="1688" spc="285" dirty="0">
                <a:solidFill>
                  <a:srgbClr val="5FCAEE"/>
                </a:solidFill>
                <a:latin typeface="Arial"/>
                <a:cs typeface="Arial"/>
              </a:rPr>
              <a:t> </a:t>
            </a:r>
            <a:r>
              <a:rPr sz="2100" spc="-8" dirty="0">
                <a:solidFill>
                  <a:srgbClr val="404040"/>
                </a:solidFill>
                <a:latin typeface="Trebuchet MS"/>
                <a:cs typeface="Trebuchet MS"/>
              </a:rPr>
              <a:t>Goal: $500,000  Raised: $20,338,986  </a:t>
            </a:r>
            <a:r>
              <a:rPr sz="2100" spc="-4" dirty="0">
                <a:solidFill>
                  <a:srgbClr val="404040"/>
                </a:solidFill>
                <a:latin typeface="Trebuchet MS"/>
                <a:cs typeface="Trebuchet MS"/>
              </a:rPr>
              <a:t>Backers: </a:t>
            </a:r>
            <a:r>
              <a:rPr sz="2100" spc="-8" dirty="0">
                <a:solidFill>
                  <a:srgbClr val="404040"/>
                </a:solidFill>
                <a:latin typeface="Trebuchet MS"/>
                <a:cs typeface="Trebuchet MS"/>
              </a:rPr>
              <a:t>78,471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342900" y="2057400"/>
            <a:ext cx="6172200" cy="23105395"/>
          </a:xfrm>
          <a:prstGeom prst="rect">
            <a:avLst/>
          </a:prstGeom>
        </p:spPr>
        <p:txBody>
          <a:bodyPr vert="horz" wrap="square" lIns="0" tIns="74771" rIns="0" bIns="0" rtlCol="0">
            <a:spAutoFit/>
          </a:bodyPr>
          <a:lstStyle/>
          <a:p>
            <a:pPr marL="4106228">
              <a:spcBef>
                <a:spcPts val="589"/>
              </a:spcBef>
              <a:tabLst>
                <a:tab pos="4363403" algn="l"/>
              </a:tabLst>
            </a:pPr>
            <a:r>
              <a:rPr sz="788" spc="127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pc="-4" dirty="0"/>
              <a:t>Always-on, </a:t>
            </a:r>
            <a:r>
              <a:rPr spc="-8" dirty="0"/>
              <a:t>daylight </a:t>
            </a:r>
            <a:r>
              <a:rPr spc="-4" dirty="0"/>
              <a:t>readable screen with a great</a:t>
            </a:r>
            <a:r>
              <a:rPr spc="45" dirty="0"/>
              <a:t> </a:t>
            </a:r>
            <a:r>
              <a:rPr spc="-4" dirty="0"/>
              <a:t>backlight</a:t>
            </a:r>
            <a:endParaRPr sz="788">
              <a:latin typeface="Arial"/>
              <a:cs typeface="Arial"/>
            </a:endParaRPr>
          </a:p>
          <a:p>
            <a:pPr marL="4106228">
              <a:lnSpc>
                <a:spcPts val="1054"/>
              </a:lnSpc>
              <a:spcBef>
                <a:spcPts val="510"/>
              </a:spcBef>
              <a:tabLst>
                <a:tab pos="4363403" algn="l"/>
              </a:tabLst>
            </a:pPr>
            <a:r>
              <a:rPr sz="788" spc="127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pc="-4" dirty="0"/>
              <a:t>Up to 7 </a:t>
            </a:r>
            <a:r>
              <a:rPr spc="-8" dirty="0"/>
              <a:t>day </a:t>
            </a:r>
            <a:r>
              <a:rPr spc="-4" dirty="0"/>
              <a:t>battery life </a:t>
            </a:r>
            <a:r>
              <a:rPr spc="-11" dirty="0"/>
              <a:t>(Time </a:t>
            </a:r>
            <a:r>
              <a:rPr spc="-4" dirty="0"/>
              <a:t>Steel battery life is up to</a:t>
            </a:r>
            <a:r>
              <a:rPr spc="23" dirty="0"/>
              <a:t> </a:t>
            </a:r>
            <a:r>
              <a:rPr spc="-8" dirty="0"/>
              <a:t>10</a:t>
            </a:r>
            <a:endParaRPr sz="788">
              <a:latin typeface="Arial"/>
              <a:cs typeface="Arial"/>
            </a:endParaRPr>
          </a:p>
          <a:p>
            <a:pPr marL="4363403">
              <a:lnSpc>
                <a:spcPts val="1054"/>
              </a:lnSpc>
            </a:pPr>
            <a:r>
              <a:rPr spc="-4" dirty="0"/>
              <a:t>days)</a:t>
            </a:r>
          </a:p>
          <a:p>
            <a:pPr marL="4106228">
              <a:spcBef>
                <a:spcPts val="525"/>
              </a:spcBef>
              <a:tabLst>
                <a:tab pos="4363403" algn="l"/>
              </a:tabLst>
            </a:pPr>
            <a:r>
              <a:rPr sz="788" spc="127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pc="-8" dirty="0"/>
              <a:t>Use </a:t>
            </a:r>
            <a:r>
              <a:rPr spc="-4" dirty="0"/>
              <a:t>any standard 22mm </a:t>
            </a:r>
            <a:r>
              <a:rPr spc="-8" dirty="0"/>
              <a:t>watch</a:t>
            </a:r>
            <a:r>
              <a:rPr spc="11" dirty="0"/>
              <a:t> </a:t>
            </a:r>
            <a:r>
              <a:rPr spc="-8" dirty="0"/>
              <a:t>band</a:t>
            </a:r>
            <a:endParaRPr sz="788">
              <a:latin typeface="Arial"/>
              <a:cs typeface="Arial"/>
            </a:endParaRPr>
          </a:p>
          <a:p>
            <a:pPr marL="4106228">
              <a:spcBef>
                <a:spcPts val="514"/>
              </a:spcBef>
              <a:tabLst>
                <a:tab pos="4363403" algn="l"/>
              </a:tabLst>
            </a:pPr>
            <a:r>
              <a:rPr sz="788" spc="127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pc="-15" dirty="0"/>
              <a:t>Water </a:t>
            </a:r>
            <a:r>
              <a:rPr spc="-4" dirty="0"/>
              <a:t>resistant </a:t>
            </a:r>
            <a:r>
              <a:rPr spc="-8" dirty="0"/>
              <a:t>and</a:t>
            </a:r>
            <a:r>
              <a:rPr spc="19" dirty="0"/>
              <a:t> </a:t>
            </a:r>
            <a:r>
              <a:rPr spc="-8" dirty="0"/>
              <a:t>durable</a:t>
            </a:r>
            <a:endParaRPr sz="788">
              <a:latin typeface="Arial"/>
              <a:cs typeface="Arial"/>
            </a:endParaRPr>
          </a:p>
          <a:p>
            <a:pPr marL="4106228">
              <a:spcBef>
                <a:spcPts val="514"/>
              </a:spcBef>
              <a:tabLst>
                <a:tab pos="4363403" algn="l"/>
              </a:tabLst>
            </a:pPr>
            <a:r>
              <a:rPr sz="788" spc="127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pc="-23" dirty="0"/>
              <a:t>Tactile </a:t>
            </a:r>
            <a:r>
              <a:rPr spc="-4" dirty="0"/>
              <a:t>buttons for easy eyes-free</a:t>
            </a:r>
            <a:r>
              <a:rPr spc="23" dirty="0"/>
              <a:t> </a:t>
            </a:r>
            <a:r>
              <a:rPr spc="-8" dirty="0"/>
              <a:t>clicking</a:t>
            </a:r>
            <a:endParaRPr sz="788">
              <a:latin typeface="Arial"/>
              <a:cs typeface="Arial"/>
            </a:endParaRPr>
          </a:p>
          <a:p>
            <a:pPr marL="4106228">
              <a:spcBef>
                <a:spcPts val="521"/>
              </a:spcBef>
              <a:tabLst>
                <a:tab pos="4363403" algn="l"/>
              </a:tabLst>
            </a:pPr>
            <a:r>
              <a:rPr sz="788" spc="127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pc="-4" dirty="0"/>
              <a:t>Silent vibrating</a:t>
            </a:r>
            <a:r>
              <a:rPr spc="11" dirty="0"/>
              <a:t> </a:t>
            </a:r>
            <a:r>
              <a:rPr spc="-4" dirty="0"/>
              <a:t>alarms</a:t>
            </a:r>
            <a:endParaRPr sz="788">
              <a:latin typeface="Arial"/>
              <a:cs typeface="Arial"/>
            </a:endParaRPr>
          </a:p>
          <a:p>
            <a:pPr marL="4106228">
              <a:spcBef>
                <a:spcPts val="514"/>
              </a:spcBef>
              <a:tabLst>
                <a:tab pos="4363403" algn="l"/>
              </a:tabLst>
            </a:pPr>
            <a:r>
              <a:rPr sz="788" spc="127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pc="-4" dirty="0"/>
              <a:t>Step tracking with Misfit and</a:t>
            </a:r>
            <a:r>
              <a:rPr spc="-8" dirty="0"/>
              <a:t> </a:t>
            </a:r>
            <a:r>
              <a:rPr spc="-4" dirty="0"/>
              <a:t>Jawbone</a:t>
            </a:r>
            <a:endParaRPr sz="788">
              <a:latin typeface="Arial"/>
              <a:cs typeface="Arial"/>
            </a:endParaRPr>
          </a:p>
          <a:p>
            <a:pPr marL="4363403" marR="3810" indent="-257651">
              <a:lnSpc>
                <a:spcPct val="80000"/>
              </a:lnSpc>
              <a:spcBef>
                <a:spcPts val="746"/>
              </a:spcBef>
              <a:tabLst>
                <a:tab pos="4363403" algn="l"/>
              </a:tabLst>
            </a:pPr>
            <a:r>
              <a:rPr sz="788" spc="127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pc="-4" dirty="0"/>
              <a:t>Language and international character support (Chinese </a:t>
            </a:r>
            <a:r>
              <a:rPr spc="-8" dirty="0"/>
              <a:t>coming  </a:t>
            </a:r>
            <a:r>
              <a:rPr spc="-4" dirty="0"/>
              <a:t>soon!)</a:t>
            </a:r>
            <a:endParaRPr sz="788">
              <a:latin typeface="Arial"/>
              <a:cs typeface="Arial"/>
            </a:endParaRPr>
          </a:p>
          <a:p>
            <a:pPr marL="4363403" marR="246698" indent="-257651">
              <a:lnSpc>
                <a:spcPts val="938"/>
              </a:lnSpc>
              <a:spcBef>
                <a:spcPts val="750"/>
              </a:spcBef>
              <a:tabLst>
                <a:tab pos="4363403" algn="l"/>
              </a:tabLst>
            </a:pPr>
            <a:r>
              <a:rPr sz="788" spc="127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pc="-8" dirty="0"/>
              <a:t>Timeline </a:t>
            </a:r>
            <a:r>
              <a:rPr spc="-4" dirty="0"/>
              <a:t>will work on </a:t>
            </a:r>
            <a:r>
              <a:rPr spc="-15" dirty="0"/>
              <a:t>Pebble </a:t>
            </a:r>
            <a:r>
              <a:rPr spc="-4" dirty="0"/>
              <a:t>and </a:t>
            </a:r>
            <a:r>
              <a:rPr spc="-15" dirty="0"/>
              <a:t>Pebble </a:t>
            </a:r>
            <a:r>
              <a:rPr spc="-4" dirty="0"/>
              <a:t>Steel </a:t>
            </a:r>
            <a:r>
              <a:rPr spc="-8" dirty="0"/>
              <a:t>(exact </a:t>
            </a:r>
            <a:r>
              <a:rPr spc="-4" dirty="0"/>
              <a:t>date  TBD)</a:t>
            </a:r>
            <a:endParaRPr sz="788">
              <a:latin typeface="Arial"/>
              <a:cs typeface="Arial"/>
            </a:endParaRPr>
          </a:p>
          <a:p>
            <a:pPr marL="4106228">
              <a:spcBef>
                <a:spcPts val="518"/>
              </a:spcBef>
              <a:tabLst>
                <a:tab pos="4363403" algn="l"/>
              </a:tabLst>
            </a:pPr>
            <a:r>
              <a:rPr sz="788" spc="127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pc="-15" dirty="0"/>
              <a:t>Works </a:t>
            </a:r>
            <a:r>
              <a:rPr spc="-4" dirty="0"/>
              <a:t>with iOS 8 on </a:t>
            </a:r>
            <a:r>
              <a:rPr spc="-15" dirty="0"/>
              <a:t>iPhone </a:t>
            </a:r>
            <a:r>
              <a:rPr spc="-4" dirty="0"/>
              <a:t>4s and</a:t>
            </a:r>
            <a:r>
              <a:rPr spc="60" dirty="0"/>
              <a:t> </a:t>
            </a:r>
            <a:r>
              <a:rPr spc="-8" dirty="0"/>
              <a:t>above</a:t>
            </a:r>
            <a:endParaRPr sz="788">
              <a:latin typeface="Arial"/>
              <a:cs typeface="Arial"/>
            </a:endParaRPr>
          </a:p>
          <a:p>
            <a:pPr marL="4106228">
              <a:lnSpc>
                <a:spcPts val="1054"/>
              </a:lnSpc>
              <a:spcBef>
                <a:spcPts val="514"/>
              </a:spcBef>
              <a:tabLst>
                <a:tab pos="4363403" algn="l"/>
              </a:tabLst>
            </a:pPr>
            <a:r>
              <a:rPr sz="788" spc="127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pc="-15" dirty="0"/>
              <a:t>Works </a:t>
            </a:r>
            <a:r>
              <a:rPr spc="-4" dirty="0"/>
              <a:t>with all Android 4.0+ </a:t>
            </a:r>
            <a:r>
              <a:rPr spc="-8" dirty="0"/>
              <a:t>phones including </a:t>
            </a:r>
            <a:r>
              <a:rPr spc="-4" dirty="0"/>
              <a:t>Samsung,</a:t>
            </a:r>
            <a:r>
              <a:rPr spc="49" dirty="0"/>
              <a:t> </a:t>
            </a:r>
            <a:r>
              <a:rPr spc="-4" dirty="0"/>
              <a:t>HTC,</a:t>
            </a:r>
            <a:endParaRPr sz="788">
              <a:latin typeface="Arial"/>
              <a:cs typeface="Arial"/>
            </a:endParaRPr>
          </a:p>
          <a:p>
            <a:pPr marL="4363403">
              <a:lnSpc>
                <a:spcPts val="1054"/>
              </a:lnSpc>
            </a:pPr>
            <a:r>
              <a:rPr spc="-26" dirty="0"/>
              <a:t>Sony, </a:t>
            </a:r>
            <a:r>
              <a:rPr spc="-4" dirty="0"/>
              <a:t>LG, Google, Motorola, </a:t>
            </a:r>
            <a:r>
              <a:rPr spc="-150" dirty="0"/>
              <a:t>Xiao</a:t>
            </a:r>
            <a:r>
              <a:rPr sz="1013" spc="-225" baseline="18518" dirty="0">
                <a:solidFill>
                  <a:srgbClr val="5FCAEE"/>
                </a:solidFill>
              </a:rPr>
              <a:t>5</a:t>
            </a:r>
            <a:r>
              <a:rPr sz="975" spc="-150" dirty="0"/>
              <a:t>m</a:t>
            </a:r>
            <a:r>
              <a:rPr sz="1013" spc="-225" baseline="18518" dirty="0">
                <a:solidFill>
                  <a:srgbClr val="5FCAEE"/>
                </a:solidFill>
              </a:rPr>
              <a:t>1 </a:t>
            </a:r>
            <a:r>
              <a:rPr sz="975" spc="-4" dirty="0"/>
              <a:t>i and</a:t>
            </a:r>
            <a:r>
              <a:rPr sz="975" spc="56" dirty="0"/>
              <a:t> </a:t>
            </a:r>
            <a:r>
              <a:rPr sz="975" spc="-8" dirty="0"/>
              <a:t>more</a:t>
            </a:r>
            <a:endParaRPr sz="975"/>
          </a:p>
        </p:txBody>
      </p:sp>
      <p:sp>
        <p:nvSpPr>
          <p:cNvPr id="5" name="object 5"/>
          <p:cNvSpPr/>
          <p:nvPr/>
        </p:nvSpPr>
        <p:spPr>
          <a:xfrm>
            <a:off x="762472" y="2842737"/>
            <a:ext cx="3546592" cy="1319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13198" y="987553"/>
            <a:ext cx="2955798" cy="18253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84173" y="4310253"/>
            <a:ext cx="2375154" cy="1475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4758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1303"/>
            <a:ext cx="9144000" cy="4295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4914900" y="5666938"/>
            <a:ext cx="1600200" cy="188994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74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77362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3" y="862467"/>
            <a:ext cx="1187291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b="0" dirty="0">
                <a:solidFill>
                  <a:srgbClr val="5FCAEE"/>
                </a:solidFill>
                <a:latin typeface="Trebuchet MS"/>
                <a:cs typeface="Trebuchet MS"/>
              </a:rPr>
              <a:t>P</a:t>
            </a:r>
            <a:r>
              <a:rPr spc="-8" dirty="0">
                <a:solidFill>
                  <a:srgbClr val="5FCAEE"/>
                </a:solidFill>
                <a:latin typeface="Trebuchet MS"/>
                <a:cs typeface="Trebuchet MS"/>
              </a:rPr>
              <a:t>l</a:t>
            </a:r>
            <a:r>
              <a:rPr spc="-4" dirty="0">
                <a:solidFill>
                  <a:srgbClr val="5FCAEE"/>
                </a:solidFill>
                <a:latin typeface="Trebuchet MS"/>
                <a:cs typeface="Trebuchet MS"/>
              </a:rPr>
              <a:t>edg</a:t>
            </a:r>
            <a:r>
              <a:rPr spc="4" dirty="0">
                <a:solidFill>
                  <a:srgbClr val="5FCAEE"/>
                </a:solidFill>
                <a:latin typeface="Trebuchet MS"/>
                <a:cs typeface="Trebuchet MS"/>
              </a:rPr>
              <a:t>e</a:t>
            </a:r>
            <a:r>
              <a:rPr b="0" dirty="0">
                <a:solidFill>
                  <a:srgbClr val="5FCAEE"/>
                </a:solidFill>
                <a:latin typeface="Trebuchet MS"/>
                <a:cs typeface="Trebuchet MS"/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2520" y="1901259"/>
            <a:ext cx="2845594" cy="1230786"/>
          </a:xfrm>
          <a:prstGeom prst="rect">
            <a:avLst/>
          </a:prstGeom>
        </p:spPr>
        <p:txBody>
          <a:bodyPr vert="horz" wrap="square" lIns="0" tIns="103823" rIns="0" bIns="0" rtlCol="0">
            <a:spAutoFit/>
          </a:bodyPr>
          <a:lstStyle/>
          <a:p>
            <a:pPr marL="9525">
              <a:spcBef>
                <a:spcPts val="818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Ranges from US$159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~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5000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46"/>
              </a:spcBef>
              <a:tabLst>
                <a:tab pos="266224" algn="l"/>
              </a:tabLst>
            </a:pPr>
            <a:r>
              <a:rPr sz="1088" spc="180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Form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of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sale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sz="135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product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0"/>
              </a:spcBef>
              <a:tabLst>
                <a:tab pos="317659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Lots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of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options and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cool</a:t>
            </a:r>
            <a:r>
              <a:rPr sz="1350" spc="-4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features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58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partnerships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58015" y="3143248"/>
            <a:ext cx="2051747" cy="2768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87443" y="1011555"/>
            <a:ext cx="3466718" cy="28540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75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42982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3606165" cy="5143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72383" y="857250"/>
            <a:ext cx="3447288" cy="51309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2900" y="-2575605"/>
            <a:ext cx="6172200" cy="8134919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5895023">
              <a:spcBef>
                <a:spcPts val="75"/>
              </a:spcBef>
            </a:pPr>
            <a:r>
              <a:rPr spc="-4" dirty="0"/>
              <a:t>Google</a:t>
            </a:r>
            <a:r>
              <a:rPr spc="-60" dirty="0"/>
              <a:t> </a:t>
            </a:r>
            <a:r>
              <a:rPr spc="-4" dirty="0"/>
              <a:t>Search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76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298882" y="3211258"/>
            <a:ext cx="2433638" cy="12734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76" algn="ctr">
              <a:spcBef>
                <a:spcPts val="75"/>
              </a:spcBef>
            </a:pPr>
            <a:r>
              <a:rPr sz="2700" b="1" spc="-4" dirty="0">
                <a:latin typeface="Trebuchet MS"/>
                <a:cs typeface="Trebuchet MS"/>
              </a:rPr>
              <a:t>And</a:t>
            </a:r>
            <a:endParaRPr sz="2700">
              <a:latin typeface="Trebuchet MS"/>
              <a:cs typeface="Trebuchet MS"/>
            </a:endParaRPr>
          </a:p>
          <a:p>
            <a:pPr>
              <a:spcBef>
                <a:spcPts val="4"/>
              </a:spcBef>
            </a:pPr>
            <a:endParaRPr sz="2813">
              <a:latin typeface="Times New Roman"/>
              <a:cs typeface="Times New Roman"/>
            </a:endParaRPr>
          </a:p>
          <a:p>
            <a:pPr algn="ctr">
              <a:spcBef>
                <a:spcPts val="4"/>
              </a:spcBef>
            </a:pPr>
            <a:r>
              <a:rPr sz="2700" b="1" spc="-4" dirty="0">
                <a:latin typeface="Trebuchet MS"/>
                <a:cs typeface="Trebuchet MS"/>
              </a:rPr>
              <a:t>Press</a:t>
            </a:r>
            <a:r>
              <a:rPr sz="2700" b="1" spc="-45" dirty="0">
                <a:latin typeface="Trebuchet MS"/>
                <a:cs typeface="Trebuchet MS"/>
              </a:rPr>
              <a:t> </a:t>
            </a:r>
            <a:r>
              <a:rPr sz="2700" b="1" spc="-11" dirty="0">
                <a:latin typeface="Trebuchet MS"/>
                <a:cs typeface="Trebuchet MS"/>
              </a:rPr>
              <a:t>Coverage</a:t>
            </a:r>
            <a:endParaRPr sz="27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4576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233" y="1329118"/>
            <a:ext cx="234648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b="1" dirty="0">
                <a:solidFill>
                  <a:srgbClr val="5FCAEE"/>
                </a:solidFill>
                <a:latin typeface="Trebuchet MS"/>
                <a:cs typeface="Trebuchet MS"/>
              </a:rPr>
              <a:t>Coolest</a:t>
            </a:r>
            <a:r>
              <a:rPr sz="2700" b="1" spc="-68" dirty="0">
                <a:solidFill>
                  <a:srgbClr val="5FCAEE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5FCAEE"/>
                </a:solidFill>
                <a:latin typeface="Trebuchet MS"/>
                <a:cs typeface="Trebuchet MS"/>
              </a:rPr>
              <a:t>Cooler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704" y="1994630"/>
            <a:ext cx="2000250" cy="70259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3810" indent="-257651">
              <a:spcBef>
                <a:spcPts val="79"/>
              </a:spcBef>
              <a:tabLst>
                <a:tab pos="266700" algn="l"/>
              </a:tabLst>
            </a:pPr>
            <a:r>
              <a:rPr sz="1200" spc="203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Goal: </a:t>
            </a:r>
            <a:r>
              <a:rPr sz="1500" spc="-4" dirty="0">
                <a:solidFill>
                  <a:srgbClr val="404040"/>
                </a:solidFill>
                <a:latin typeface="Trebuchet MS"/>
                <a:cs typeface="Trebuchet MS"/>
              </a:rPr>
              <a:t>$50,000  Raised:</a:t>
            </a:r>
            <a:r>
              <a:rPr sz="1500" spc="-56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$13,285,226  Backers:</a:t>
            </a:r>
            <a:r>
              <a:rPr sz="1500" spc="-3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62,642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98088" y="5477687"/>
            <a:ext cx="895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9"/>
              </a:lnSpc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55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20415" y="994409"/>
            <a:ext cx="5734431" cy="4869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6903" y="2671190"/>
            <a:ext cx="2844927" cy="3241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8394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0441"/>
            <a:ext cx="9144000" cy="4357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88563" y="5462931"/>
            <a:ext cx="1085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56</a:t>
            </a:r>
            <a:endParaRPr sz="675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508301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2" y="862467"/>
            <a:ext cx="825818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131" dirty="0">
                <a:solidFill>
                  <a:srgbClr val="5FCAEE"/>
                </a:solidFill>
                <a:latin typeface="Trebuchet MS"/>
                <a:cs typeface="Trebuchet MS"/>
              </a:rPr>
              <a:t>P</a:t>
            </a:r>
            <a:r>
              <a:rPr spc="-4" dirty="0">
                <a:solidFill>
                  <a:srgbClr val="5FCAEE"/>
                </a:solidFill>
                <a:latin typeface="Trebuchet MS"/>
                <a:cs typeface="Trebuchet MS"/>
              </a:rPr>
              <a:t>erks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7233" y="2403702"/>
            <a:ext cx="3703796" cy="610103"/>
          </a:xfrm>
          <a:prstGeom prst="rect">
            <a:avLst/>
          </a:prstGeom>
        </p:spPr>
        <p:txBody>
          <a:bodyPr vert="horz" wrap="square" lIns="0" tIns="103823" rIns="0" bIns="0" rtlCol="0">
            <a:spAutoFit/>
          </a:bodyPr>
          <a:lstStyle/>
          <a:p>
            <a:pPr marL="9525">
              <a:spcBef>
                <a:spcPts val="818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Ranges from: US$5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~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2000</a:t>
            </a:r>
            <a:endParaRPr sz="1350">
              <a:latin typeface="Trebuchet MS"/>
              <a:cs typeface="Trebuchet MS"/>
            </a:endParaRPr>
          </a:p>
          <a:p>
            <a:pPr marL="9525">
              <a:spcBef>
                <a:spcPts val="746"/>
              </a:spcBef>
              <a:tabLst>
                <a:tab pos="266224" algn="l"/>
              </a:tabLst>
            </a:pPr>
            <a:r>
              <a:rPr sz="1088" spc="180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Some are restricted to Shipment 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only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USA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98088" y="5477687"/>
            <a:ext cx="895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9"/>
              </a:lnSpc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57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41873" y="1131569"/>
            <a:ext cx="2455164" cy="4721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4814" y="3729250"/>
            <a:ext cx="4726360" cy="2062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606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0713"/>
            <a:ext cx="9144000" cy="62372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N" b="1" i="1" dirty="0" smtClean="0"/>
              <a:t>Lending </a:t>
            </a:r>
            <a:r>
              <a:rPr lang="en-IN" b="1" i="1" dirty="0" err="1" smtClean="0"/>
              <a:t>Crowdfunding</a:t>
            </a:r>
            <a:r>
              <a:rPr lang="en-IN" dirty="0" smtClean="0"/>
              <a:t>: allows entrepreneurs to raise funds in the form of loans that they will pay back to the lenders over a pre-determined timeline with a set interest rate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i="1" dirty="0" smtClean="0"/>
              <a:t>Equity </a:t>
            </a:r>
            <a:r>
              <a:rPr lang="en-US" b="1" i="1" dirty="0" err="1" smtClean="0"/>
              <a:t>Crowdfunding</a:t>
            </a:r>
            <a:r>
              <a:rPr lang="en-US" b="1" i="1" dirty="0" smtClean="0"/>
              <a:t> </a:t>
            </a:r>
            <a:r>
              <a:rPr lang="en-US" dirty="0" smtClean="0"/>
              <a:t> is a process in which people invest in an unlisted company in exchange for equitable rights in the form of shares in that company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4CD481C-827F-8944-BABF-D271978A2F7E}" type="slidenum">
              <a:rPr lang="en-MY" altLang="x-none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en-MY" altLang="x-none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308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3714750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01009" y="857250"/>
            <a:ext cx="3650741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2900" y="-2575605"/>
            <a:ext cx="6172200" cy="8134919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5895023">
              <a:spcBef>
                <a:spcPts val="75"/>
              </a:spcBef>
            </a:pPr>
            <a:r>
              <a:rPr spc="-4" dirty="0"/>
              <a:t>Google</a:t>
            </a:r>
            <a:r>
              <a:rPr spc="-60" dirty="0"/>
              <a:t> </a:t>
            </a:r>
            <a:r>
              <a:rPr spc="-4" dirty="0"/>
              <a:t>Search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80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298882" y="3211258"/>
            <a:ext cx="2433638" cy="12734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76" algn="ctr">
              <a:spcBef>
                <a:spcPts val="75"/>
              </a:spcBef>
            </a:pPr>
            <a:r>
              <a:rPr sz="2700" b="1" spc="-4" dirty="0">
                <a:latin typeface="Trebuchet MS"/>
                <a:cs typeface="Trebuchet MS"/>
              </a:rPr>
              <a:t>And</a:t>
            </a:r>
            <a:endParaRPr sz="2700">
              <a:latin typeface="Trebuchet MS"/>
              <a:cs typeface="Trebuchet MS"/>
            </a:endParaRPr>
          </a:p>
          <a:p>
            <a:pPr>
              <a:spcBef>
                <a:spcPts val="4"/>
              </a:spcBef>
            </a:pPr>
            <a:endParaRPr sz="2813">
              <a:latin typeface="Times New Roman"/>
              <a:cs typeface="Times New Roman"/>
            </a:endParaRPr>
          </a:p>
          <a:p>
            <a:pPr algn="ctr">
              <a:spcBef>
                <a:spcPts val="4"/>
              </a:spcBef>
            </a:pPr>
            <a:r>
              <a:rPr sz="2700" b="1" spc="-4" dirty="0">
                <a:latin typeface="Trebuchet MS"/>
                <a:cs typeface="Trebuchet MS"/>
              </a:rPr>
              <a:t>Press</a:t>
            </a:r>
            <a:r>
              <a:rPr sz="2700" b="1" spc="-45" dirty="0">
                <a:latin typeface="Trebuchet MS"/>
                <a:cs typeface="Trebuchet MS"/>
              </a:rPr>
              <a:t> </a:t>
            </a:r>
            <a:r>
              <a:rPr sz="2700" b="1" spc="-11" dirty="0">
                <a:latin typeface="Trebuchet MS"/>
                <a:cs typeface="Trebuchet MS"/>
              </a:rPr>
              <a:t>Coverage</a:t>
            </a:r>
            <a:endParaRPr sz="27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39690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3" y="862467"/>
            <a:ext cx="1870710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5FCAEE"/>
                </a:solidFill>
              </a:rPr>
              <a:t>Baubax</a:t>
            </a:r>
            <a:r>
              <a:rPr spc="-79" dirty="0">
                <a:solidFill>
                  <a:srgbClr val="5FCAEE"/>
                </a:solidFill>
              </a:rPr>
              <a:t> </a:t>
            </a:r>
            <a:r>
              <a:rPr dirty="0">
                <a:solidFill>
                  <a:srgbClr val="5FCAEE"/>
                </a:solidFill>
              </a:rPr>
              <a:t>LLC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7232" y="2498216"/>
            <a:ext cx="1734503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marR="3810" indent="-257175">
              <a:spcBef>
                <a:spcPts val="75"/>
              </a:spcBef>
              <a:tabLst>
                <a:tab pos="266224" algn="l"/>
              </a:tabLst>
            </a:pPr>
            <a:r>
              <a:rPr sz="1088" spc="176" dirty="0">
                <a:solidFill>
                  <a:srgbClr val="5FCAEE"/>
                </a:solidFill>
                <a:latin typeface="Arial"/>
                <a:cs typeface="Arial"/>
              </a:rPr>
              <a:t>	</a:t>
            </a:r>
            <a:r>
              <a:rPr sz="1350" spc="-8" dirty="0">
                <a:solidFill>
                  <a:srgbClr val="404040"/>
                </a:solidFill>
                <a:latin typeface="Trebuchet MS"/>
                <a:cs typeface="Trebuchet MS"/>
              </a:rPr>
              <a:t>Goal: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$20,000  Raised: $9,192,055  </a:t>
            </a:r>
            <a:r>
              <a:rPr sz="1350" dirty="0">
                <a:solidFill>
                  <a:srgbClr val="404040"/>
                </a:solidFill>
                <a:latin typeface="Trebuchet MS"/>
                <a:cs typeface="Trebuchet MS"/>
              </a:rPr>
              <a:t>Backers:</a:t>
            </a:r>
            <a:r>
              <a:rPr sz="1350" spc="-1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350" spc="-4" dirty="0">
                <a:solidFill>
                  <a:srgbClr val="404040"/>
                </a:solidFill>
                <a:latin typeface="Trebuchet MS"/>
                <a:cs typeface="Trebuchet MS"/>
              </a:rPr>
              <a:t>44,949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650" y="3287267"/>
            <a:ext cx="3886200" cy="2474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69942" y="4195095"/>
            <a:ext cx="3442811" cy="1267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indent="-214789">
              <a:spcBef>
                <a:spcPts val="75"/>
              </a:spcBef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1350" dirty="0">
                <a:latin typeface="Trebuchet MS"/>
                <a:cs typeface="Trebuchet MS"/>
              </a:rPr>
              <a:t>Pledges </a:t>
            </a:r>
            <a:r>
              <a:rPr sz="1350" spc="-4" dirty="0">
                <a:latin typeface="Trebuchet MS"/>
                <a:cs typeface="Trebuchet MS"/>
              </a:rPr>
              <a:t>Ranges from US$5 </a:t>
            </a:r>
            <a:r>
              <a:rPr sz="1350" dirty="0">
                <a:latin typeface="Trebuchet MS"/>
                <a:cs typeface="Trebuchet MS"/>
              </a:rPr>
              <a:t>~</a:t>
            </a:r>
            <a:r>
              <a:rPr sz="1350" spc="-23" dirty="0">
                <a:latin typeface="Trebuchet MS"/>
                <a:cs typeface="Trebuchet MS"/>
              </a:rPr>
              <a:t> </a:t>
            </a:r>
            <a:r>
              <a:rPr sz="1350" dirty="0">
                <a:latin typeface="Trebuchet MS"/>
                <a:cs typeface="Trebuchet MS"/>
              </a:rPr>
              <a:t>1199</a:t>
            </a:r>
            <a:endParaRPr sz="1350">
              <a:latin typeface="Trebuchet MS"/>
              <a:cs typeface="Trebuchet MS"/>
            </a:endParaRPr>
          </a:p>
          <a:p>
            <a:pPr>
              <a:spcBef>
                <a:spcPts val="23"/>
              </a:spcBef>
              <a:buFont typeface="Arial"/>
              <a:buChar char="•"/>
            </a:pPr>
            <a:endParaRPr sz="1388">
              <a:latin typeface="Times New Roman"/>
              <a:cs typeface="Times New Roman"/>
            </a:endParaRPr>
          </a:p>
          <a:p>
            <a:pPr marL="224314" marR="3810" indent="-214789"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1350" spc="-4" dirty="0">
                <a:latin typeface="Trebuchet MS"/>
                <a:cs typeface="Trebuchet MS"/>
              </a:rPr>
              <a:t>Form of “Sale” </a:t>
            </a:r>
            <a:r>
              <a:rPr sz="1350" dirty="0">
                <a:latin typeface="Trebuchet MS"/>
                <a:cs typeface="Trebuchet MS"/>
              </a:rPr>
              <a:t>– </a:t>
            </a:r>
            <a:r>
              <a:rPr sz="1350" spc="-4" dirty="0">
                <a:latin typeface="Trebuchet MS"/>
                <a:cs typeface="Trebuchet MS"/>
              </a:rPr>
              <a:t>comparison between the  </a:t>
            </a:r>
            <a:r>
              <a:rPr sz="1350" dirty="0">
                <a:latin typeface="Trebuchet MS"/>
                <a:cs typeface="Trebuchet MS"/>
              </a:rPr>
              <a:t>price </a:t>
            </a:r>
            <a:r>
              <a:rPr sz="1350" spc="-4" dirty="0">
                <a:latin typeface="Trebuchet MS"/>
                <a:cs typeface="Trebuchet MS"/>
              </a:rPr>
              <a:t>atm to </a:t>
            </a:r>
            <a:r>
              <a:rPr sz="1350" spc="-8" dirty="0">
                <a:latin typeface="Trebuchet MS"/>
                <a:cs typeface="Trebuchet MS"/>
              </a:rPr>
              <a:t>future </a:t>
            </a:r>
            <a:r>
              <a:rPr sz="1350" spc="-4" dirty="0">
                <a:latin typeface="Trebuchet MS"/>
                <a:cs typeface="Trebuchet MS"/>
              </a:rPr>
              <a:t>retail</a:t>
            </a:r>
            <a:r>
              <a:rPr sz="1350" dirty="0">
                <a:latin typeface="Trebuchet MS"/>
                <a:cs typeface="Trebuchet MS"/>
              </a:rPr>
              <a:t> </a:t>
            </a:r>
            <a:r>
              <a:rPr sz="1350" spc="-4" dirty="0">
                <a:latin typeface="Trebuchet MS"/>
                <a:cs typeface="Trebuchet MS"/>
              </a:rPr>
              <a:t>price</a:t>
            </a:r>
            <a:endParaRPr sz="1350">
              <a:latin typeface="Trebuchet MS"/>
              <a:cs typeface="Trebuchet MS"/>
            </a:endParaRPr>
          </a:p>
          <a:p>
            <a:pPr>
              <a:spcBef>
                <a:spcPts val="26"/>
              </a:spcBef>
              <a:buFont typeface="Arial"/>
              <a:buChar char="•"/>
            </a:pPr>
            <a:endParaRPr sz="1388">
              <a:latin typeface="Times New Roman"/>
              <a:cs typeface="Times New Roman"/>
            </a:endParaRPr>
          </a:p>
          <a:p>
            <a:pPr marL="224314" indent="-214789"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1350" spc="-4" dirty="0">
                <a:latin typeface="Trebuchet MS"/>
                <a:cs typeface="Trebuchet MS"/>
              </a:rPr>
              <a:t>Lots </a:t>
            </a:r>
            <a:r>
              <a:rPr sz="1350" spc="-8" dirty="0">
                <a:latin typeface="Trebuchet MS"/>
                <a:cs typeface="Trebuchet MS"/>
              </a:rPr>
              <a:t>of</a:t>
            </a:r>
            <a:r>
              <a:rPr sz="1350" spc="-11" dirty="0">
                <a:latin typeface="Trebuchet MS"/>
                <a:cs typeface="Trebuchet MS"/>
              </a:rPr>
              <a:t> </a:t>
            </a:r>
            <a:r>
              <a:rPr sz="1350" spc="-8" dirty="0">
                <a:latin typeface="Trebuchet MS"/>
                <a:cs typeface="Trebuchet MS"/>
              </a:rPr>
              <a:t>options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1767" y="906399"/>
            <a:ext cx="2841498" cy="3267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81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7928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7300"/>
            <a:ext cx="9144000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4914900" y="5666938"/>
            <a:ext cx="1600200" cy="188994"/>
          </a:xfrm>
          <a:prstGeom prst="rect">
            <a:avLst/>
          </a:prstGeom>
        </p:spPr>
        <p:txBody>
          <a:bodyPr vert="horz" wrap="square" lIns="0" tIns="4286" rIns="0" bIns="0" rtlCol="0" anchor="ctr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82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77291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6558534" cy="4968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69748" y="1931467"/>
            <a:ext cx="2291239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/>
              <a:t>Google</a:t>
            </a:r>
            <a:r>
              <a:rPr spc="-53" dirty="0"/>
              <a:t> </a:t>
            </a:r>
            <a:r>
              <a:rPr spc="-4" dirty="0"/>
              <a:t>Search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83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298882" y="3221260"/>
            <a:ext cx="2433638" cy="12734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76" algn="ctr">
              <a:spcBef>
                <a:spcPts val="75"/>
              </a:spcBef>
            </a:pPr>
            <a:r>
              <a:rPr sz="2700" b="1" spc="-4" dirty="0">
                <a:latin typeface="Trebuchet MS"/>
                <a:cs typeface="Trebuchet MS"/>
              </a:rPr>
              <a:t>And</a:t>
            </a:r>
            <a:endParaRPr sz="2700">
              <a:latin typeface="Trebuchet MS"/>
              <a:cs typeface="Trebuchet MS"/>
            </a:endParaRPr>
          </a:p>
          <a:p>
            <a:pPr>
              <a:spcBef>
                <a:spcPts val="8"/>
              </a:spcBef>
            </a:pPr>
            <a:endParaRPr sz="2813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700" b="1" spc="-4" dirty="0">
                <a:latin typeface="Trebuchet MS"/>
                <a:cs typeface="Trebuchet MS"/>
              </a:rPr>
              <a:t>Press</a:t>
            </a:r>
            <a:r>
              <a:rPr sz="2700" b="1" spc="-45" dirty="0">
                <a:latin typeface="Trebuchet MS"/>
                <a:cs typeface="Trebuchet MS"/>
              </a:rPr>
              <a:t> </a:t>
            </a:r>
            <a:r>
              <a:rPr sz="2700" b="1" spc="-11" dirty="0">
                <a:latin typeface="Trebuchet MS"/>
                <a:cs typeface="Trebuchet MS"/>
              </a:rPr>
              <a:t>Coverage</a:t>
            </a:r>
            <a:endParaRPr sz="27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780493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88845" y="4543425"/>
            <a:ext cx="5159693" cy="0"/>
          </a:xfrm>
          <a:custGeom>
            <a:avLst/>
            <a:gdLst/>
            <a:ahLst/>
            <a:cxnLst/>
            <a:rect l="l" t="t" r="r" b="b"/>
            <a:pathLst>
              <a:path w="6879590">
                <a:moveTo>
                  <a:pt x="0" y="0"/>
                </a:moveTo>
                <a:lnTo>
                  <a:pt x="6879336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88845" y="3773042"/>
            <a:ext cx="5159693" cy="0"/>
          </a:xfrm>
          <a:custGeom>
            <a:avLst/>
            <a:gdLst/>
            <a:ahLst/>
            <a:cxnLst/>
            <a:rect l="l" t="t" r="r" b="b"/>
            <a:pathLst>
              <a:path w="6879590">
                <a:moveTo>
                  <a:pt x="0" y="0"/>
                </a:moveTo>
                <a:lnTo>
                  <a:pt x="6879336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88845" y="3003804"/>
            <a:ext cx="5159693" cy="0"/>
          </a:xfrm>
          <a:custGeom>
            <a:avLst/>
            <a:gdLst/>
            <a:ahLst/>
            <a:cxnLst/>
            <a:rect l="l" t="t" r="r" b="b"/>
            <a:pathLst>
              <a:path w="6879590">
                <a:moveTo>
                  <a:pt x="0" y="0"/>
                </a:moveTo>
                <a:lnTo>
                  <a:pt x="6879336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88845" y="2234565"/>
            <a:ext cx="5159693" cy="0"/>
          </a:xfrm>
          <a:custGeom>
            <a:avLst/>
            <a:gdLst/>
            <a:ahLst/>
            <a:cxnLst/>
            <a:rect l="l" t="t" r="r" b="b"/>
            <a:pathLst>
              <a:path w="6879590">
                <a:moveTo>
                  <a:pt x="0" y="0"/>
                </a:moveTo>
                <a:lnTo>
                  <a:pt x="6879336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88845" y="1465326"/>
            <a:ext cx="5159693" cy="0"/>
          </a:xfrm>
          <a:custGeom>
            <a:avLst/>
            <a:gdLst/>
            <a:ahLst/>
            <a:cxnLst/>
            <a:rect l="l" t="t" r="r" b="b"/>
            <a:pathLst>
              <a:path w="6879590">
                <a:moveTo>
                  <a:pt x="0" y="0"/>
                </a:moveTo>
                <a:lnTo>
                  <a:pt x="6879336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8634" y="2181987"/>
            <a:ext cx="539495" cy="3130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98848" y="3267837"/>
            <a:ext cx="539496" cy="2044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19063" y="3897630"/>
            <a:ext cx="538352" cy="14150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88845" y="5312664"/>
            <a:ext cx="5159693" cy="0"/>
          </a:xfrm>
          <a:custGeom>
            <a:avLst/>
            <a:gdLst/>
            <a:ahLst/>
            <a:cxnLst/>
            <a:rect l="l" t="t" r="r" b="b"/>
            <a:pathLst>
              <a:path w="6879590">
                <a:moveTo>
                  <a:pt x="0" y="0"/>
                </a:moveTo>
                <a:lnTo>
                  <a:pt x="6879336" y="0"/>
                </a:lnTo>
              </a:path>
            </a:pathLst>
          </a:custGeom>
          <a:ln w="9144">
            <a:solidFill>
              <a:srgbClr val="DBE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381" y="5312664"/>
            <a:ext cx="3440430" cy="0"/>
          </a:xfrm>
          <a:custGeom>
            <a:avLst/>
            <a:gdLst/>
            <a:ahLst/>
            <a:cxnLst/>
            <a:rect l="l" t="t" r="r" b="b"/>
            <a:pathLst>
              <a:path w="4587240">
                <a:moveTo>
                  <a:pt x="0" y="0"/>
                </a:moveTo>
                <a:lnTo>
                  <a:pt x="2293619" y="0"/>
                </a:lnTo>
                <a:lnTo>
                  <a:pt x="4587240" y="0"/>
                </a:lnTo>
              </a:path>
            </a:pathLst>
          </a:custGeom>
          <a:ln w="30480">
            <a:solidFill>
              <a:srgbClr val="42D0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19996" y="1929383"/>
            <a:ext cx="57150" cy="57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24" y="1924812"/>
            <a:ext cx="66294" cy="662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40212" y="2606040"/>
            <a:ext cx="57150" cy="57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35639" y="2601467"/>
            <a:ext cx="66294" cy="662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60427" y="3362706"/>
            <a:ext cx="57150" cy="57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55855" y="3358133"/>
            <a:ext cx="66294" cy="662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466940" y="3076576"/>
            <a:ext cx="639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$13,285,226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16872" y="3706559"/>
            <a:ext cx="5800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$9,192,055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19819" y="5248276"/>
            <a:ext cx="64294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40034" y="5248276"/>
            <a:ext cx="64294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60248" y="5248276"/>
            <a:ext cx="64294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46438" y="1875472"/>
            <a:ext cx="697230" cy="26609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9096">
              <a:lnSpc>
                <a:spcPts val="994"/>
              </a:lnSpc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78471</a:t>
            </a:r>
            <a:endParaRPr sz="900">
              <a:latin typeface="Trebuchet MS"/>
              <a:cs typeface="Trebuchet MS"/>
            </a:endParaRPr>
          </a:p>
          <a:p>
            <a:pPr marL="9525">
              <a:lnSpc>
                <a:spcPts val="994"/>
              </a:lnSpc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$20,338,986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46605" y="2552415"/>
            <a:ext cx="3162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62642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41882" y="5226101"/>
            <a:ext cx="790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41882" y="4798409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1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41882" y="4370928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2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41882" y="3943446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3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66820" y="3239439"/>
            <a:ext cx="1194435" cy="433291"/>
          </a:xfrm>
          <a:prstGeom prst="rect">
            <a:avLst/>
          </a:prstGeom>
        </p:spPr>
        <p:txBody>
          <a:bodyPr vert="horz" wrap="square" lIns="0" tIns="78581" rIns="0" bIns="0" rtlCol="0">
            <a:spAutoFit/>
          </a:bodyPr>
          <a:lstStyle/>
          <a:p>
            <a:pPr marL="9525">
              <a:spcBef>
                <a:spcPts val="619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44949</a:t>
            </a:r>
            <a:endParaRPr sz="900">
              <a:latin typeface="Trebuchet MS"/>
              <a:cs typeface="Trebuchet MS"/>
            </a:endParaRPr>
          </a:p>
          <a:p>
            <a:pPr marR="3810" algn="r">
              <a:spcBef>
                <a:spcPts val="551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4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41882" y="3088196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5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41882" y="2660713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6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41882" y="2232813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7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41882" y="1805559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8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41882" y="1378077"/>
            <a:ext cx="3190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9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spc="4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871491" y="5226101"/>
            <a:ext cx="1214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$-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78775" y="4456366"/>
            <a:ext cx="5829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$5,000,000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18863" y="3686938"/>
            <a:ext cx="6419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$10,000,000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18863" y="2917222"/>
            <a:ext cx="6419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$15,000,000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18863" y="2147506"/>
            <a:ext cx="6419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$20,000,000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18863" y="1378077"/>
            <a:ext cx="6419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$25,000,000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64454" y="5368519"/>
            <a:ext cx="36814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P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e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bb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l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e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264402" y="5368519"/>
            <a:ext cx="45005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B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a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u</a:t>
            </a:r>
            <a:r>
              <a:rPr sz="900" spc="-8" dirty="0">
                <a:solidFill>
                  <a:srgbClr val="2C3B43"/>
                </a:solidFill>
                <a:latin typeface="Trebuchet MS"/>
                <a:cs typeface="Trebuchet MS"/>
              </a:rPr>
              <a:t>b</a:t>
            </a:r>
            <a:r>
              <a:rPr sz="900" dirty="0">
                <a:solidFill>
                  <a:srgbClr val="2C3B43"/>
                </a:solidFill>
                <a:latin typeface="Trebuchet MS"/>
                <a:cs typeface="Trebuchet MS"/>
              </a:rPr>
              <a:t>aux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3013234" y="1121852"/>
            <a:ext cx="3118484" cy="2173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2C3B43"/>
                </a:solidFill>
              </a:rPr>
              <a:t>Kickstarter </a:t>
            </a:r>
            <a:r>
              <a:rPr sz="1350" dirty="0">
                <a:solidFill>
                  <a:srgbClr val="2C3B43"/>
                </a:solidFill>
              </a:rPr>
              <a:t>- Comparison of</a:t>
            </a:r>
            <a:r>
              <a:rPr sz="1350" spc="-60" dirty="0">
                <a:solidFill>
                  <a:srgbClr val="2C3B43"/>
                </a:solidFill>
              </a:rPr>
              <a:t> </a:t>
            </a:r>
            <a:r>
              <a:rPr sz="1350" dirty="0">
                <a:solidFill>
                  <a:srgbClr val="2C3B43"/>
                </a:solidFill>
              </a:rPr>
              <a:t>Campaigns</a:t>
            </a:r>
            <a:endParaRPr sz="1350"/>
          </a:p>
        </p:txBody>
      </p:sp>
      <p:sp>
        <p:nvSpPr>
          <p:cNvPr id="44" name="object 44"/>
          <p:cNvSpPr/>
          <p:nvPr/>
        </p:nvSpPr>
        <p:spPr>
          <a:xfrm>
            <a:off x="3757042" y="5633847"/>
            <a:ext cx="182879" cy="445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950779" y="5589118"/>
            <a:ext cx="250984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ra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ised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295393" y="5656707"/>
            <a:ext cx="18288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30480">
            <a:solidFill>
              <a:srgbClr val="42D0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91480" y="5631561"/>
            <a:ext cx="48006" cy="480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86908" y="5626990"/>
            <a:ext cx="57150" cy="571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386930" y="5368518"/>
            <a:ext cx="1043464" cy="3417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Coolest</a:t>
            </a:r>
            <a:r>
              <a:rPr sz="900" spc="-15" dirty="0">
                <a:solidFill>
                  <a:srgbClr val="2C3B43"/>
                </a:solidFill>
                <a:latin typeface="Trebuchet MS"/>
                <a:cs typeface="Trebuchet MS"/>
              </a:rPr>
              <a:t> </a:t>
            </a:r>
            <a:r>
              <a:rPr sz="900" spc="-4" dirty="0">
                <a:solidFill>
                  <a:srgbClr val="2C3B43"/>
                </a:solidFill>
                <a:latin typeface="Trebuchet MS"/>
                <a:cs typeface="Trebuchet MS"/>
              </a:rPr>
              <a:t>Cooler</a:t>
            </a:r>
            <a:endParaRPr sz="900">
              <a:latin typeface="Trebuchet MS"/>
              <a:cs typeface="Trebuchet MS"/>
            </a:endParaRPr>
          </a:p>
          <a:p>
            <a:pPr marL="110490">
              <a:spcBef>
                <a:spcPts val="656"/>
              </a:spcBef>
              <a:tabLst>
                <a:tab pos="740093" algn="l"/>
              </a:tabLst>
            </a:pP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d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ur</a:t>
            </a:r>
            <a:r>
              <a:rPr sz="675" spc="-8" dirty="0">
                <a:solidFill>
                  <a:srgbClr val="2C3B43"/>
                </a:solidFill>
                <a:latin typeface="Trebuchet MS"/>
                <a:cs typeface="Trebuchet MS"/>
              </a:rPr>
              <a:t>a</a:t>
            </a: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t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i</a:t>
            </a:r>
            <a:r>
              <a:rPr sz="675" spc="4" dirty="0">
                <a:solidFill>
                  <a:srgbClr val="2C3B43"/>
                </a:solidFill>
                <a:latin typeface="Trebuchet MS"/>
                <a:cs typeface="Trebuchet MS"/>
              </a:rPr>
              <a:t>o</a:t>
            </a:r>
            <a:r>
              <a:rPr sz="675" dirty="0">
                <a:solidFill>
                  <a:srgbClr val="2C3B43"/>
                </a:solidFill>
                <a:latin typeface="Trebuchet MS"/>
                <a:cs typeface="Trebuchet MS"/>
              </a:rPr>
              <a:t>n	b</a:t>
            </a:r>
            <a:r>
              <a:rPr sz="675" spc="-4" dirty="0">
                <a:solidFill>
                  <a:srgbClr val="2C3B43"/>
                </a:solidFill>
                <a:latin typeface="Trebuchet MS"/>
                <a:cs typeface="Trebuchet MS"/>
              </a:rPr>
              <a:t>ackers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788563" y="5462931"/>
            <a:ext cx="1085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62</a:t>
            </a:r>
            <a:endParaRPr sz="675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44606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3" y="862467"/>
            <a:ext cx="4663440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5FCAEE"/>
                </a:solidFill>
                <a:latin typeface="Trebuchet MS"/>
                <a:cs typeface="Trebuchet MS"/>
              </a:rPr>
              <a:t>Comparison by</a:t>
            </a:r>
            <a:r>
              <a:rPr spc="-38" dirty="0">
                <a:solidFill>
                  <a:srgbClr val="5FCAEE"/>
                </a:solidFill>
                <a:latin typeface="Trebuchet MS"/>
                <a:cs typeface="Trebuchet MS"/>
              </a:rPr>
              <a:t> </a:t>
            </a:r>
            <a:r>
              <a:rPr spc="-4" dirty="0">
                <a:solidFill>
                  <a:srgbClr val="5FCAEE"/>
                </a:solidFill>
                <a:latin typeface="Trebuchet MS"/>
                <a:cs typeface="Trebuchet MS"/>
              </a:rPr>
              <a:t>Characteristics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85</a:t>
            </a:fld>
            <a:endParaRPr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37658" y="2300288"/>
          <a:ext cx="4141471" cy="833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5368"/>
                <a:gridCol w="1035368"/>
                <a:gridCol w="1035368"/>
                <a:gridCol w="1035367"/>
              </a:tblGrid>
              <a:tr h="277654">
                <a:tc gridSpan="4"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ADs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Google (first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search on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google</a:t>
                      </a:r>
                      <a:r>
                        <a:rPr sz="14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engine)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FCA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7765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35" dirty="0">
                          <a:latin typeface="Trebuchet MS"/>
                          <a:cs typeface="Trebuchet MS"/>
                        </a:rPr>
                        <a:t>KIVA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latin typeface="Trebuchet MS"/>
                          <a:cs typeface="Trebuchet MS"/>
                        </a:rPr>
                        <a:t>GoFundMe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Indiegogo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Kickstarter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37658" y="4411503"/>
          <a:ext cx="4141471" cy="833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5368"/>
                <a:gridCol w="1035368"/>
                <a:gridCol w="1035368"/>
                <a:gridCol w="1035367"/>
              </a:tblGrid>
              <a:tr h="277654">
                <a:tc gridSpan="4"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Press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Coverage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FCA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7813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35" dirty="0">
                          <a:latin typeface="Trebuchet MS"/>
                          <a:cs typeface="Trebuchet MS"/>
                        </a:rPr>
                        <a:t>KIVA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Trebuchet MS"/>
                          <a:cs typeface="Trebuchet MS"/>
                        </a:rPr>
                        <a:t>GoFundMe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Indiegogo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Kickstarter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</a:tr>
              <a:tr h="277654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65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506944" y="2300288"/>
          <a:ext cx="4141471" cy="833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5368"/>
                <a:gridCol w="1035368"/>
                <a:gridCol w="1035368"/>
                <a:gridCol w="1035367"/>
              </a:tblGrid>
              <a:tr h="277654">
                <a:tc gridSpan="4"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Time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Bound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FCA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77654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35" dirty="0">
                          <a:latin typeface="Trebuchet MS"/>
                          <a:cs typeface="Trebuchet MS"/>
                        </a:rPr>
                        <a:t>KIVA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latin typeface="Trebuchet MS"/>
                          <a:cs typeface="Trebuchet MS"/>
                        </a:rPr>
                        <a:t>GoFundMe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Indiegogo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Kickstarter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35" dirty="0">
                          <a:latin typeface="Trebuchet MS"/>
                          <a:cs typeface="Trebuchet MS"/>
                        </a:rPr>
                        <a:t>Yes/no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47745" y="3355848"/>
          <a:ext cx="4120515" cy="833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0129"/>
                <a:gridCol w="1030129"/>
                <a:gridCol w="1030129"/>
                <a:gridCol w="1030128"/>
              </a:tblGrid>
              <a:tr h="278130">
                <a:tc gridSpan="4"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Rewards /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Perks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FCA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7765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35" dirty="0">
                          <a:latin typeface="Trebuchet MS"/>
                          <a:cs typeface="Trebuchet MS"/>
                        </a:rPr>
                        <a:t>KIVA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latin typeface="Trebuchet MS"/>
                          <a:cs typeface="Trebuchet MS"/>
                        </a:rPr>
                        <a:t>GoFundMe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Indiegogo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Kickstarter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</a:tr>
              <a:tr h="277654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35" dirty="0">
                          <a:latin typeface="Trebuchet MS"/>
                          <a:cs typeface="Trebuchet MS"/>
                        </a:rPr>
                        <a:t>Yes/No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507135" y="3359276"/>
          <a:ext cx="4120515" cy="833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0129"/>
                <a:gridCol w="1030129"/>
                <a:gridCol w="1030129"/>
                <a:gridCol w="1030128"/>
              </a:tblGrid>
              <a:tr h="277654">
                <a:tc gridSpan="4"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Social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Media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FCA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7813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35" dirty="0">
                          <a:latin typeface="Trebuchet MS"/>
                          <a:cs typeface="Trebuchet MS"/>
                        </a:rPr>
                        <a:t>KIVA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latin typeface="Trebuchet MS"/>
                          <a:cs typeface="Trebuchet MS"/>
                        </a:rPr>
                        <a:t>GoFundMe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Indiegogo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Kickstarter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</a:tr>
              <a:tr h="27765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507135" y="4408075"/>
          <a:ext cx="4120515" cy="833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0129"/>
                <a:gridCol w="1030129"/>
                <a:gridCol w="1030129"/>
                <a:gridCol w="1030128"/>
              </a:tblGrid>
              <a:tr h="278130">
                <a:tc gridSpan="4"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Updates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FCA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77654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35" dirty="0">
                          <a:latin typeface="Trebuchet MS"/>
                          <a:cs typeface="Trebuchet MS"/>
                        </a:rPr>
                        <a:t>KIVA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Trebuchet MS"/>
                          <a:cs typeface="Trebuchet MS"/>
                        </a:rPr>
                        <a:t>GoFundMe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Indiegogo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Kickstarter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0587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33" y="862467"/>
            <a:ext cx="4172426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b="0" dirty="0">
                <a:solidFill>
                  <a:srgbClr val="5FCAEE"/>
                </a:solidFill>
                <a:latin typeface="Trebuchet MS"/>
                <a:cs typeface="Trebuchet MS"/>
              </a:rPr>
              <a:t>Quick Analysis of</a:t>
            </a:r>
            <a:r>
              <a:rPr spc="-225" dirty="0">
                <a:solidFill>
                  <a:srgbClr val="5FCAEE"/>
                </a:solidFill>
                <a:latin typeface="Trebuchet MS"/>
                <a:cs typeface="Trebuchet MS"/>
              </a:rPr>
              <a:t> </a:t>
            </a:r>
            <a:r>
              <a:rPr spc="-4" dirty="0">
                <a:solidFill>
                  <a:srgbClr val="5FCAEE"/>
                </a:solidFill>
                <a:latin typeface="Trebuchet MS"/>
                <a:cs typeface="Trebuchet MS"/>
              </a:rPr>
              <a:t>Platforms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6779038" y="5468162"/>
            <a:ext cx="127634" cy="835325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19050">
              <a:spcBef>
                <a:spcPts val="34"/>
              </a:spcBef>
            </a:pPr>
            <a:fld id="{81D60167-4931-47E6-BA6A-407CBD079E47}" type="slidenum">
              <a:rPr dirty="0"/>
              <a:pPr marL="19050">
                <a:spcBef>
                  <a:spcPts val="34"/>
                </a:spcBef>
              </a:pPr>
              <a:t>86</a:t>
            </a:fld>
            <a:endParaRPr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66838" y="2172653"/>
          <a:ext cx="5786440" cy="27779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7288"/>
                <a:gridCol w="1157288"/>
                <a:gridCol w="1157288"/>
                <a:gridCol w="1157288"/>
                <a:gridCol w="1157288"/>
              </a:tblGrid>
              <a:tr h="277654">
                <a:tc gridSpan="5"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Methods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2952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FCA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776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35" dirty="0">
                          <a:latin typeface="Trebuchet MS"/>
                          <a:cs typeface="Trebuchet MS"/>
                        </a:rPr>
                        <a:t>KIVA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latin typeface="Trebuchet MS"/>
                          <a:cs typeface="Trebuchet MS"/>
                        </a:rPr>
                        <a:t>GoFundMe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Indiegogo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latin typeface="Trebuchet MS"/>
                          <a:cs typeface="Trebuchet MS"/>
                        </a:rPr>
                        <a:t>Kickstarter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</a:tr>
              <a:tr h="27765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20" dirty="0">
                          <a:latin typeface="Trebuchet MS"/>
                          <a:cs typeface="Trebuchet MS"/>
                        </a:rPr>
                        <a:t>Pictures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</a:tr>
              <a:tr h="27765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10" dirty="0">
                          <a:latin typeface="Trebuchet MS"/>
                          <a:cs typeface="Trebuchet MS"/>
                        </a:rPr>
                        <a:t>Video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35" dirty="0">
                          <a:latin typeface="Trebuchet MS"/>
                          <a:cs typeface="Trebuchet MS"/>
                        </a:rPr>
                        <a:t>Yes/no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5" dirty="0">
                          <a:latin typeface="Trebuchet MS"/>
                          <a:cs typeface="Trebuchet MS"/>
                        </a:rPr>
                        <a:t>Creativity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5" dirty="0">
                          <a:latin typeface="Trebuchet MS"/>
                          <a:cs typeface="Trebuchet MS"/>
                        </a:rPr>
                        <a:t>Emotional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35" dirty="0">
                          <a:latin typeface="Trebuchet MS"/>
                          <a:cs typeface="Trebuchet MS"/>
                        </a:rPr>
                        <a:t>Yes/no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</a:tr>
              <a:tr h="27765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Trebuchet MS"/>
                          <a:cs typeface="Trebuchet MS"/>
                        </a:rPr>
                        <a:t>Engagement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35" dirty="0">
                          <a:latin typeface="Trebuchet MS"/>
                          <a:cs typeface="Trebuchet MS"/>
                        </a:rPr>
                        <a:t>Yes/no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</a:tr>
              <a:tr h="27765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5" dirty="0">
                          <a:latin typeface="Trebuchet MS"/>
                          <a:cs typeface="Trebuchet MS"/>
                        </a:rPr>
                        <a:t>Rewarding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Trebuchet MS"/>
                          <a:cs typeface="Trebuchet MS"/>
                        </a:rPr>
                        <a:t>Innovation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35" dirty="0">
                          <a:latin typeface="Trebuchet MS"/>
                          <a:cs typeface="Trebuchet MS"/>
                        </a:rPr>
                        <a:t>Yes/no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35" dirty="0">
                          <a:latin typeface="Trebuchet MS"/>
                          <a:cs typeface="Trebuchet MS"/>
                        </a:rPr>
                        <a:t>Yes/no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F6FB"/>
                    </a:solidFill>
                  </a:tcPr>
                </a:tc>
              </a:tr>
              <a:tr h="27765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5" dirty="0">
                          <a:latin typeface="Trebuchet MS"/>
                          <a:cs typeface="Trebuchet MS"/>
                        </a:rPr>
                        <a:t>Entrepreneur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70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35" dirty="0">
                          <a:latin typeface="Trebuchet MS"/>
                          <a:cs typeface="Trebuchet MS"/>
                        </a:rPr>
                        <a:t>Yes/no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5" dirty="0">
                          <a:latin typeface="Trebuchet MS"/>
                          <a:cs typeface="Trebuchet MS"/>
                        </a:rPr>
                        <a:t>yes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7680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317" y="857250"/>
            <a:ext cx="8653653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2451" y="4546853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2451" y="4391406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22451" y="4237100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22451" y="4081652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22451" y="3927348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2451" y="3771900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451" y="3616451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2451" y="3462147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22451" y="3306699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22451" y="3152394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22451" y="2996945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22451" y="2841498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22451" y="2687192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22451" y="2531745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2451" y="2377440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22451" y="2221991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22451" y="2066543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22451" y="1912239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22451" y="1602485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22451" y="1447037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22451" y="1292733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47313" y="4401693"/>
            <a:ext cx="250317" cy="306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91381" y="4565141"/>
            <a:ext cx="250317" cy="142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35449" y="4567427"/>
            <a:ext cx="251460" cy="14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80661" y="4559427"/>
            <a:ext cx="250316" cy="148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14008" y="1538477"/>
            <a:ext cx="250316" cy="3169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58076" y="2631186"/>
            <a:ext cx="250316" cy="20768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02143" y="3265551"/>
            <a:ext cx="251459" cy="14424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69898" y="4688585"/>
            <a:ext cx="250317" cy="1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13966" y="4688585"/>
            <a:ext cx="250317" cy="1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558034" y="4688585"/>
            <a:ext cx="251459" cy="1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03244" y="4688585"/>
            <a:ext cx="250317" cy="1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83889" y="4409693"/>
            <a:ext cx="177165" cy="2948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29100" y="4573142"/>
            <a:ext cx="176022" cy="1314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73167" y="4575428"/>
            <a:ext cx="176022" cy="1291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17235" y="4567427"/>
            <a:ext cx="177165" cy="1371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24729" y="4678299"/>
            <a:ext cx="250316" cy="297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368797" y="4679441"/>
            <a:ext cx="251459" cy="285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50582" y="1546480"/>
            <a:ext cx="176022" cy="31581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494651" y="2640329"/>
            <a:ext cx="177165" cy="206425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39862" y="3274695"/>
            <a:ext cx="176022" cy="142989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22451" y="4701158"/>
            <a:ext cx="7077551" cy="0"/>
          </a:xfrm>
          <a:custGeom>
            <a:avLst/>
            <a:gdLst/>
            <a:ahLst/>
            <a:cxnLst/>
            <a:rect l="l" t="t" r="r" b="b"/>
            <a:pathLst>
              <a:path w="9436735">
                <a:moveTo>
                  <a:pt x="0" y="0"/>
                </a:moveTo>
                <a:lnTo>
                  <a:pt x="9436608" y="0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22450" y="4701158"/>
            <a:ext cx="0" cy="577215"/>
          </a:xfrm>
          <a:custGeom>
            <a:avLst/>
            <a:gdLst/>
            <a:ahLst/>
            <a:cxnLst/>
            <a:rect l="l" t="t" r="r" b="b"/>
            <a:pathLst>
              <a:path h="769620">
                <a:moveTo>
                  <a:pt x="0" y="0"/>
                </a:moveTo>
                <a:lnTo>
                  <a:pt x="0" y="769619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99866" y="4701158"/>
            <a:ext cx="0" cy="577215"/>
          </a:xfrm>
          <a:custGeom>
            <a:avLst/>
            <a:gdLst/>
            <a:ahLst/>
            <a:cxnLst/>
            <a:rect l="l" t="t" r="r" b="b"/>
            <a:pathLst>
              <a:path h="769620">
                <a:moveTo>
                  <a:pt x="0" y="0"/>
                </a:moveTo>
                <a:lnTo>
                  <a:pt x="0" y="769619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133212" y="4701158"/>
            <a:ext cx="0" cy="577215"/>
          </a:xfrm>
          <a:custGeom>
            <a:avLst/>
            <a:gdLst/>
            <a:ahLst/>
            <a:cxnLst/>
            <a:rect l="l" t="t" r="r" b="b"/>
            <a:pathLst>
              <a:path h="769620">
                <a:moveTo>
                  <a:pt x="0" y="0"/>
                </a:moveTo>
                <a:lnTo>
                  <a:pt x="0" y="769619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766560" y="4701158"/>
            <a:ext cx="0" cy="577215"/>
          </a:xfrm>
          <a:custGeom>
            <a:avLst/>
            <a:gdLst/>
            <a:ahLst/>
            <a:cxnLst/>
            <a:rect l="l" t="t" r="r" b="b"/>
            <a:pathLst>
              <a:path h="769620">
                <a:moveTo>
                  <a:pt x="0" y="0"/>
                </a:moveTo>
                <a:lnTo>
                  <a:pt x="0" y="769619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399907" y="4701158"/>
            <a:ext cx="0" cy="577215"/>
          </a:xfrm>
          <a:custGeom>
            <a:avLst/>
            <a:gdLst/>
            <a:ahLst/>
            <a:cxnLst/>
            <a:rect l="l" t="t" r="r" b="b"/>
            <a:pathLst>
              <a:path h="769620">
                <a:moveTo>
                  <a:pt x="0" y="0"/>
                </a:moveTo>
                <a:lnTo>
                  <a:pt x="0" y="769619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22450" y="5278374"/>
            <a:ext cx="0" cy="211455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0"/>
                </a:moveTo>
                <a:lnTo>
                  <a:pt x="0" y="281940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99866" y="5278374"/>
            <a:ext cx="0" cy="211455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0"/>
                </a:moveTo>
                <a:lnTo>
                  <a:pt x="0" y="281940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133212" y="5278374"/>
            <a:ext cx="0" cy="211455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0"/>
                </a:moveTo>
                <a:lnTo>
                  <a:pt x="0" y="281940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766560" y="5278374"/>
            <a:ext cx="0" cy="211455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0"/>
                </a:moveTo>
                <a:lnTo>
                  <a:pt x="0" y="281940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99907" y="5278374"/>
            <a:ext cx="0" cy="211455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0"/>
                </a:moveTo>
                <a:lnTo>
                  <a:pt x="0" y="281940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541907" y="1704212"/>
            <a:ext cx="6638544" cy="30038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23620" y="4658868"/>
            <a:ext cx="141731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68830" y="4656582"/>
            <a:ext cx="141731" cy="1417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612899" y="4658868"/>
            <a:ext cx="141731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156967" y="4658868"/>
            <a:ext cx="141731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702177" y="3362707"/>
            <a:ext cx="141731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46245" y="4033648"/>
            <a:ext cx="141731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790313" y="4231386"/>
            <a:ext cx="141732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334381" y="4358259"/>
            <a:ext cx="141731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879593" y="4560570"/>
            <a:ext cx="141731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423661" y="4637151"/>
            <a:ext cx="141731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67729" y="1687069"/>
            <a:ext cx="141731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512940" y="2286001"/>
            <a:ext cx="141731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057008" y="2956942"/>
            <a:ext cx="141731" cy="1417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95057" y="1728788"/>
            <a:ext cx="6532245" cy="2973228"/>
          </a:xfrm>
          <a:custGeom>
            <a:avLst/>
            <a:gdLst/>
            <a:ahLst/>
            <a:cxnLst/>
            <a:rect l="l" t="t" r="r" b="b"/>
            <a:pathLst>
              <a:path w="8709660" h="3964304">
                <a:moveTo>
                  <a:pt x="0" y="3963924"/>
                </a:moveTo>
                <a:lnTo>
                  <a:pt x="725424" y="3960876"/>
                </a:lnTo>
                <a:lnTo>
                  <a:pt x="1450847" y="3963924"/>
                </a:lnTo>
                <a:lnTo>
                  <a:pt x="2177796" y="3963924"/>
                </a:lnTo>
                <a:lnTo>
                  <a:pt x="2903220" y="2234184"/>
                </a:lnTo>
                <a:lnTo>
                  <a:pt x="3628644" y="3130296"/>
                </a:lnTo>
                <a:lnTo>
                  <a:pt x="4355592" y="3393948"/>
                </a:lnTo>
                <a:lnTo>
                  <a:pt x="5081015" y="3561588"/>
                </a:lnTo>
                <a:lnTo>
                  <a:pt x="5806439" y="3831336"/>
                </a:lnTo>
                <a:lnTo>
                  <a:pt x="6533387" y="3933444"/>
                </a:lnTo>
                <a:lnTo>
                  <a:pt x="7258811" y="0"/>
                </a:lnTo>
                <a:lnTo>
                  <a:pt x="7984235" y="800100"/>
                </a:lnTo>
                <a:lnTo>
                  <a:pt x="8709660" y="1693164"/>
                </a:lnTo>
              </a:path>
            </a:pathLst>
          </a:custGeom>
          <a:ln w="35051">
            <a:solidFill>
              <a:srgbClr val="2D8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557908" y="4664583"/>
            <a:ext cx="73152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103120" y="4662297"/>
            <a:ext cx="73152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647188" y="4664583"/>
            <a:ext cx="73152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91256" y="4664583"/>
            <a:ext cx="73152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736466" y="3368421"/>
            <a:ext cx="73152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280534" y="4039361"/>
            <a:ext cx="73152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824603" y="4237100"/>
            <a:ext cx="73151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368672" y="4363974"/>
            <a:ext cx="73151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913883" y="4566284"/>
            <a:ext cx="73151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457951" y="4642866"/>
            <a:ext cx="73151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002018" y="1692783"/>
            <a:ext cx="73151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547229" y="2291715"/>
            <a:ext cx="73153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091297" y="2962655"/>
            <a:ext cx="73151" cy="73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594484" y="4382261"/>
            <a:ext cx="0" cy="319088"/>
          </a:xfrm>
          <a:custGeom>
            <a:avLst/>
            <a:gdLst/>
            <a:ahLst/>
            <a:cxnLst/>
            <a:rect l="l" t="t" r="r" b="b"/>
            <a:pathLst>
              <a:path h="425450">
                <a:moveTo>
                  <a:pt x="0" y="425195"/>
                </a:moveTo>
                <a:lnTo>
                  <a:pt x="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125980" y="4537709"/>
            <a:ext cx="13811" cy="163830"/>
          </a:xfrm>
          <a:custGeom>
            <a:avLst/>
            <a:gdLst/>
            <a:ahLst/>
            <a:cxnLst/>
            <a:rect l="l" t="t" r="r" b="b"/>
            <a:pathLst>
              <a:path w="18414" h="218439">
                <a:moveTo>
                  <a:pt x="18287" y="217932"/>
                </a:moveTo>
                <a:lnTo>
                  <a:pt x="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3764" y="4569714"/>
            <a:ext cx="0" cy="131445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175260"/>
                </a:moveTo>
                <a:lnTo>
                  <a:pt x="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227832" y="4580001"/>
            <a:ext cx="0" cy="121444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161543"/>
                </a:moveTo>
                <a:lnTo>
                  <a:pt x="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05246" y="4013073"/>
            <a:ext cx="26670" cy="558165"/>
          </a:xfrm>
          <a:custGeom>
            <a:avLst/>
            <a:gdLst/>
            <a:ahLst/>
            <a:cxnLst/>
            <a:rect l="l" t="t" r="r" b="b"/>
            <a:pathLst>
              <a:path w="35559" h="744220">
                <a:moveTo>
                  <a:pt x="0" y="743712"/>
                </a:moveTo>
                <a:lnTo>
                  <a:pt x="35051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937885" y="4287393"/>
            <a:ext cx="12859" cy="402431"/>
          </a:xfrm>
          <a:custGeom>
            <a:avLst/>
            <a:gdLst/>
            <a:ahLst/>
            <a:cxnLst/>
            <a:rect l="l" t="t" r="r" b="b"/>
            <a:pathLst>
              <a:path w="17145" h="536575">
                <a:moveTo>
                  <a:pt x="16764" y="536448"/>
                </a:moveTo>
                <a:lnTo>
                  <a:pt x="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494526" y="4465701"/>
            <a:ext cx="12859" cy="225266"/>
          </a:xfrm>
          <a:custGeom>
            <a:avLst/>
            <a:gdLst/>
            <a:ahLst/>
            <a:cxnLst/>
            <a:rect l="l" t="t" r="r" b="b"/>
            <a:pathLst>
              <a:path w="17145" h="300354">
                <a:moveTo>
                  <a:pt x="0" y="300227"/>
                </a:moveTo>
                <a:lnTo>
                  <a:pt x="16763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1483710" y="4220528"/>
            <a:ext cx="25669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$125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963960" y="4375690"/>
            <a:ext cx="35909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$1,475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572512" y="4407027"/>
            <a:ext cx="25669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$375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065621" y="4417315"/>
            <a:ext cx="35909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$1,250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500437" y="4222052"/>
            <a:ext cx="5800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$1,862,480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095179" y="4385310"/>
            <a:ext cx="47815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$809,855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754022" y="4397884"/>
            <a:ext cx="47815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$796,065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209604" y="3850862"/>
            <a:ext cx="47815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$845,675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745670" y="4125373"/>
            <a:ext cx="4186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$78,586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6315646" y="4303015"/>
            <a:ext cx="4186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$69,518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737604" y="1357751"/>
            <a:ext cx="639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$20,338,986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282149" y="2451545"/>
            <a:ext cx="6396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$13,285,226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856124" y="3085910"/>
            <a:ext cx="5800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$9,192,055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1594485" y="4657726"/>
            <a:ext cx="13811" cy="43814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57912"/>
                </a:moveTo>
                <a:lnTo>
                  <a:pt x="18287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1578960" y="4495000"/>
            <a:ext cx="7000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3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2047303" y="4513516"/>
            <a:ext cx="1285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73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2687192" y="4557713"/>
            <a:ext cx="537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1433">
              <a:spcBef>
                <a:spcPts val="75"/>
              </a:spcBef>
            </a:pP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255835" y="4557713"/>
            <a:ext cx="790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849910" y="3322511"/>
            <a:ext cx="3162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34238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4394263" y="3994213"/>
            <a:ext cx="31765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16517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938713" y="4192143"/>
            <a:ext cx="3162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11291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483256" y="4318349"/>
            <a:ext cx="25717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7957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6027611" y="4520660"/>
            <a:ext cx="25717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2619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6571869" y="4597241"/>
            <a:ext cx="1976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599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7661148" y="2246281"/>
            <a:ext cx="3162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62642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8205692" y="2916746"/>
            <a:ext cx="3162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44949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8493442" y="4615243"/>
            <a:ext cx="790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8493443" y="4236529"/>
            <a:ext cx="3600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8493443" y="3857434"/>
            <a:ext cx="3600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2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8493443" y="3478721"/>
            <a:ext cx="3600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3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8493443" y="3099626"/>
            <a:ext cx="3600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4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8493443" y="2720398"/>
            <a:ext cx="3600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5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8493443" y="2341816"/>
            <a:ext cx="3600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6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8493443" y="1962817"/>
            <a:ext cx="3600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7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312925" y="1646491"/>
            <a:ext cx="61202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5813107" algn="l"/>
              </a:tabLst>
            </a:pPr>
            <a:r>
              <a:rPr sz="1350" u="sng" baseline="30092" dirty="0">
                <a:solidFill>
                  <a:srgbClr val="D9D9D9"/>
                </a:solidFill>
                <a:uFill>
                  <a:solidFill>
                    <a:srgbClr val="F1F1F1"/>
                  </a:solidFill>
                </a:uFill>
                <a:latin typeface="Trebuchet MS"/>
                <a:cs typeface="Trebuchet MS"/>
              </a:rPr>
              <a:t> 	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78471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8493443" y="1584007"/>
            <a:ext cx="3600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8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8493443" y="1205008"/>
            <a:ext cx="3600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9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555460" y="1187196"/>
            <a:ext cx="641508" cy="3495027"/>
          </a:xfrm>
          <a:prstGeom prst="rect">
            <a:avLst/>
          </a:prstGeom>
        </p:spPr>
        <p:txBody>
          <a:bodyPr vert="horz" wrap="square" lIns="0" tIns="27146" rIns="0" bIns="0" rtlCol="0">
            <a:spAutoFit/>
          </a:bodyPr>
          <a:lstStyle/>
          <a:p>
            <a:pPr algn="ctr">
              <a:spcBef>
                <a:spcPts val="214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2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2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39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2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43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$20,000,000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43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9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39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8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43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7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39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6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43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5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39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4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39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3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43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2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39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algn="ctr">
              <a:spcBef>
                <a:spcPts val="143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endParaRPr sz="900">
              <a:latin typeface="Trebuchet MS"/>
              <a:cs typeface="Trebuchet MS"/>
            </a:endParaRPr>
          </a:p>
          <a:p>
            <a:pPr marL="58579" algn="ctr">
              <a:spcBef>
                <a:spcPts val="139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9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  <a:p>
            <a:pPr marL="58579" algn="ctr">
              <a:spcBef>
                <a:spcPts val="143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8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  <a:p>
            <a:pPr marL="58579" algn="ctr">
              <a:spcBef>
                <a:spcPts val="143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7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  <a:p>
            <a:pPr marL="58579" algn="ctr">
              <a:spcBef>
                <a:spcPts val="139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6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  <a:p>
            <a:pPr marL="58579" algn="ctr">
              <a:spcBef>
                <a:spcPts val="139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5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  <a:p>
            <a:pPr marL="58579" algn="ctr">
              <a:spcBef>
                <a:spcPts val="143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4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  <a:p>
            <a:pPr marL="58579" algn="ctr">
              <a:spcBef>
                <a:spcPts val="139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3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  <a:p>
            <a:pPr marL="58579" algn="ctr">
              <a:spcBef>
                <a:spcPts val="143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2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  <a:p>
            <a:pPr marL="58579" algn="ctr">
              <a:spcBef>
                <a:spcPts val="139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1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,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00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,0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0</a:t>
            </a:r>
            <a:endParaRPr sz="900">
              <a:latin typeface="Trebuchet MS"/>
              <a:cs typeface="Trebuchet MS"/>
            </a:endParaRPr>
          </a:p>
          <a:p>
            <a:pPr marR="72866" algn="r">
              <a:spcBef>
                <a:spcPts val="143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$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-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353406" y="4825365"/>
            <a:ext cx="246698" cy="146209"/>
          </a:xfrm>
          <a:custGeom>
            <a:avLst/>
            <a:gdLst/>
            <a:ahLst/>
            <a:cxnLst/>
            <a:rect l="l" t="t" r="r" b="b"/>
            <a:pathLst>
              <a:path w="328930" h="194945">
                <a:moveTo>
                  <a:pt x="44323" y="78406"/>
                </a:moveTo>
                <a:lnTo>
                  <a:pt x="6013" y="92217"/>
                </a:lnTo>
                <a:lnTo>
                  <a:pt x="0" y="95122"/>
                </a:lnTo>
                <a:lnTo>
                  <a:pt x="44323" y="194690"/>
                </a:lnTo>
                <a:lnTo>
                  <a:pt x="64388" y="185800"/>
                </a:lnTo>
                <a:lnTo>
                  <a:pt x="79958" y="175767"/>
                </a:lnTo>
                <a:lnTo>
                  <a:pt x="52196" y="175767"/>
                </a:lnTo>
                <a:lnTo>
                  <a:pt x="19050" y="101345"/>
                </a:lnTo>
                <a:lnTo>
                  <a:pt x="24383" y="98424"/>
                </a:lnTo>
                <a:lnTo>
                  <a:pt x="27558" y="96646"/>
                </a:lnTo>
                <a:lnTo>
                  <a:pt x="28829" y="96138"/>
                </a:lnTo>
                <a:lnTo>
                  <a:pt x="43733" y="92166"/>
                </a:lnTo>
                <a:lnTo>
                  <a:pt x="78551" y="92166"/>
                </a:lnTo>
                <a:lnTo>
                  <a:pt x="71274" y="86012"/>
                </a:lnTo>
                <a:lnTo>
                  <a:pt x="62864" y="81533"/>
                </a:lnTo>
                <a:lnTo>
                  <a:pt x="53796" y="78940"/>
                </a:lnTo>
                <a:lnTo>
                  <a:pt x="44323" y="78406"/>
                </a:lnTo>
                <a:close/>
              </a:path>
              <a:path w="328930" h="194945">
                <a:moveTo>
                  <a:pt x="78551" y="92166"/>
                </a:moveTo>
                <a:lnTo>
                  <a:pt x="43733" y="92166"/>
                </a:lnTo>
                <a:lnTo>
                  <a:pt x="56626" y="94360"/>
                </a:lnTo>
                <a:lnTo>
                  <a:pt x="67494" y="102746"/>
                </a:lnTo>
                <a:lnTo>
                  <a:pt x="76326" y="117347"/>
                </a:lnTo>
                <a:lnTo>
                  <a:pt x="79853" y="126567"/>
                </a:lnTo>
                <a:lnTo>
                  <a:pt x="81867" y="135191"/>
                </a:lnTo>
                <a:lnTo>
                  <a:pt x="82381" y="143244"/>
                </a:lnTo>
                <a:lnTo>
                  <a:pt x="81406" y="150748"/>
                </a:lnTo>
                <a:lnTo>
                  <a:pt x="52196" y="175767"/>
                </a:lnTo>
                <a:lnTo>
                  <a:pt x="79958" y="175767"/>
                </a:lnTo>
                <a:lnTo>
                  <a:pt x="84633" y="172755"/>
                </a:lnTo>
                <a:lnTo>
                  <a:pt x="95662" y="155733"/>
                </a:lnTo>
                <a:lnTo>
                  <a:pt x="97500" y="134758"/>
                </a:lnTo>
                <a:lnTo>
                  <a:pt x="90169" y="109854"/>
                </a:lnTo>
                <a:lnTo>
                  <a:pt x="84903" y="100161"/>
                </a:lnTo>
                <a:lnTo>
                  <a:pt x="78612" y="92217"/>
                </a:lnTo>
                <a:close/>
              </a:path>
              <a:path w="328930" h="194945">
                <a:moveTo>
                  <a:pt x="138414" y="66944"/>
                </a:moveTo>
                <a:lnTo>
                  <a:pt x="104139" y="91693"/>
                </a:lnTo>
                <a:lnTo>
                  <a:pt x="102687" y="99004"/>
                </a:lnTo>
                <a:lnTo>
                  <a:pt x="102711" y="106648"/>
                </a:lnTo>
                <a:lnTo>
                  <a:pt x="121957" y="142831"/>
                </a:lnTo>
                <a:lnTo>
                  <a:pt x="142065" y="149764"/>
                </a:lnTo>
                <a:lnTo>
                  <a:pt x="149433" y="148792"/>
                </a:lnTo>
                <a:lnTo>
                  <a:pt x="157099" y="146176"/>
                </a:lnTo>
                <a:lnTo>
                  <a:pt x="164030" y="142315"/>
                </a:lnTo>
                <a:lnTo>
                  <a:pt x="169464" y="137681"/>
                </a:lnTo>
                <a:lnTo>
                  <a:pt x="143136" y="137681"/>
                </a:lnTo>
                <a:lnTo>
                  <a:pt x="134778" y="135239"/>
                </a:lnTo>
                <a:lnTo>
                  <a:pt x="127325" y="128295"/>
                </a:lnTo>
                <a:lnTo>
                  <a:pt x="120776" y="116839"/>
                </a:lnTo>
                <a:lnTo>
                  <a:pt x="117093" y="108457"/>
                </a:lnTo>
                <a:lnTo>
                  <a:pt x="115824" y="100964"/>
                </a:lnTo>
                <a:lnTo>
                  <a:pt x="118618" y="88264"/>
                </a:lnTo>
                <a:lnTo>
                  <a:pt x="122174" y="83819"/>
                </a:lnTo>
                <a:lnTo>
                  <a:pt x="128143" y="81152"/>
                </a:lnTo>
                <a:lnTo>
                  <a:pt x="137330" y="79085"/>
                </a:lnTo>
                <a:lnTo>
                  <a:pt x="164105" y="79085"/>
                </a:lnTo>
                <a:lnTo>
                  <a:pt x="163909" y="78819"/>
                </a:lnTo>
                <a:lnTo>
                  <a:pt x="158367" y="73614"/>
                </a:lnTo>
                <a:lnTo>
                  <a:pt x="152145" y="69849"/>
                </a:lnTo>
                <a:lnTo>
                  <a:pt x="145428" y="67558"/>
                </a:lnTo>
                <a:lnTo>
                  <a:pt x="138414" y="66944"/>
                </a:lnTo>
                <a:close/>
              </a:path>
              <a:path w="328930" h="194945">
                <a:moveTo>
                  <a:pt x="164105" y="79085"/>
                </a:moveTo>
                <a:lnTo>
                  <a:pt x="137330" y="79085"/>
                </a:lnTo>
                <a:lnTo>
                  <a:pt x="145637" y="81470"/>
                </a:lnTo>
                <a:lnTo>
                  <a:pt x="153038" y="88332"/>
                </a:lnTo>
                <a:lnTo>
                  <a:pt x="159512" y="99694"/>
                </a:lnTo>
                <a:lnTo>
                  <a:pt x="163194" y="108076"/>
                </a:lnTo>
                <a:lnTo>
                  <a:pt x="164464" y="115569"/>
                </a:lnTo>
                <a:lnTo>
                  <a:pt x="163321" y="121919"/>
                </a:lnTo>
                <a:lnTo>
                  <a:pt x="162051" y="128396"/>
                </a:lnTo>
                <a:lnTo>
                  <a:pt x="158369" y="132968"/>
                </a:lnTo>
                <a:lnTo>
                  <a:pt x="152400" y="135635"/>
                </a:lnTo>
                <a:lnTo>
                  <a:pt x="143136" y="137681"/>
                </a:lnTo>
                <a:lnTo>
                  <a:pt x="169464" y="137681"/>
                </a:lnTo>
                <a:lnTo>
                  <a:pt x="169592" y="137572"/>
                </a:lnTo>
                <a:lnTo>
                  <a:pt x="173797" y="131925"/>
                </a:lnTo>
                <a:lnTo>
                  <a:pt x="176656" y="125348"/>
                </a:lnTo>
                <a:lnTo>
                  <a:pt x="177994" y="118109"/>
                </a:lnTo>
                <a:lnTo>
                  <a:pt x="177879" y="110283"/>
                </a:lnTo>
                <a:lnTo>
                  <a:pt x="176246" y="102149"/>
                </a:lnTo>
                <a:lnTo>
                  <a:pt x="173100" y="93598"/>
                </a:lnTo>
                <a:lnTo>
                  <a:pt x="168808" y="85476"/>
                </a:lnTo>
                <a:lnTo>
                  <a:pt x="164105" y="79085"/>
                </a:lnTo>
                <a:close/>
              </a:path>
              <a:path w="328930" h="194945">
                <a:moveTo>
                  <a:pt x="179831" y="47116"/>
                </a:moveTo>
                <a:lnTo>
                  <a:pt x="171069" y="51053"/>
                </a:lnTo>
                <a:lnTo>
                  <a:pt x="203454" y="123951"/>
                </a:lnTo>
                <a:lnTo>
                  <a:pt x="216281" y="118109"/>
                </a:lnTo>
                <a:lnTo>
                  <a:pt x="192281" y="63986"/>
                </a:lnTo>
                <a:lnTo>
                  <a:pt x="192786" y="60705"/>
                </a:lnTo>
                <a:lnTo>
                  <a:pt x="194309" y="57403"/>
                </a:lnTo>
                <a:lnTo>
                  <a:pt x="196336" y="54736"/>
                </a:lnTo>
                <a:lnTo>
                  <a:pt x="188087" y="54736"/>
                </a:lnTo>
                <a:lnTo>
                  <a:pt x="179831" y="47116"/>
                </a:lnTo>
                <a:close/>
              </a:path>
              <a:path w="328930" h="194945">
                <a:moveTo>
                  <a:pt x="236125" y="44830"/>
                </a:moveTo>
                <a:lnTo>
                  <a:pt x="214883" y="44830"/>
                </a:lnTo>
                <a:lnTo>
                  <a:pt x="218567" y="46862"/>
                </a:lnTo>
                <a:lnTo>
                  <a:pt x="222376" y="48894"/>
                </a:lnTo>
                <a:lnTo>
                  <a:pt x="225932" y="53847"/>
                </a:lnTo>
                <a:lnTo>
                  <a:pt x="230441" y="64007"/>
                </a:lnTo>
                <a:lnTo>
                  <a:pt x="248284" y="103885"/>
                </a:lnTo>
                <a:lnTo>
                  <a:pt x="261112" y="98170"/>
                </a:lnTo>
                <a:lnTo>
                  <a:pt x="241045" y="53085"/>
                </a:lnTo>
                <a:lnTo>
                  <a:pt x="236125" y="44830"/>
                </a:lnTo>
                <a:close/>
              </a:path>
              <a:path w="328930" h="194945">
                <a:moveTo>
                  <a:pt x="288782" y="0"/>
                </a:moveTo>
                <a:lnTo>
                  <a:pt x="254507" y="24637"/>
                </a:lnTo>
                <a:lnTo>
                  <a:pt x="253079" y="39703"/>
                </a:lnTo>
                <a:lnTo>
                  <a:pt x="254579" y="47694"/>
                </a:lnTo>
                <a:lnTo>
                  <a:pt x="278638" y="79755"/>
                </a:lnTo>
                <a:lnTo>
                  <a:pt x="292433" y="82835"/>
                </a:lnTo>
                <a:lnTo>
                  <a:pt x="299801" y="81863"/>
                </a:lnTo>
                <a:lnTo>
                  <a:pt x="307467" y="79247"/>
                </a:lnTo>
                <a:lnTo>
                  <a:pt x="314398" y="75366"/>
                </a:lnTo>
                <a:lnTo>
                  <a:pt x="319759" y="70752"/>
                </a:lnTo>
                <a:lnTo>
                  <a:pt x="293504" y="70752"/>
                </a:lnTo>
                <a:lnTo>
                  <a:pt x="285146" y="68310"/>
                </a:lnTo>
                <a:lnTo>
                  <a:pt x="266299" y="34670"/>
                </a:lnTo>
                <a:lnTo>
                  <a:pt x="266205" y="33972"/>
                </a:lnTo>
                <a:lnTo>
                  <a:pt x="268986" y="21335"/>
                </a:lnTo>
                <a:lnTo>
                  <a:pt x="272542" y="16890"/>
                </a:lnTo>
                <a:lnTo>
                  <a:pt x="278511" y="14223"/>
                </a:lnTo>
                <a:lnTo>
                  <a:pt x="287680" y="12154"/>
                </a:lnTo>
                <a:lnTo>
                  <a:pt x="314436" y="12154"/>
                </a:lnTo>
                <a:lnTo>
                  <a:pt x="314229" y="11874"/>
                </a:lnTo>
                <a:lnTo>
                  <a:pt x="308681" y="6631"/>
                </a:lnTo>
                <a:lnTo>
                  <a:pt x="302513" y="2793"/>
                </a:lnTo>
                <a:lnTo>
                  <a:pt x="295796" y="575"/>
                </a:lnTo>
                <a:lnTo>
                  <a:pt x="288782" y="0"/>
                </a:lnTo>
                <a:close/>
              </a:path>
              <a:path w="328930" h="194945">
                <a:moveTo>
                  <a:pt x="314436" y="12154"/>
                </a:moveTo>
                <a:lnTo>
                  <a:pt x="287680" y="12154"/>
                </a:lnTo>
                <a:lnTo>
                  <a:pt x="295957" y="14525"/>
                </a:lnTo>
                <a:lnTo>
                  <a:pt x="303353" y="21349"/>
                </a:lnTo>
                <a:lnTo>
                  <a:pt x="314787" y="48894"/>
                </a:lnTo>
                <a:lnTo>
                  <a:pt x="313689" y="54990"/>
                </a:lnTo>
                <a:lnTo>
                  <a:pt x="293504" y="70752"/>
                </a:lnTo>
                <a:lnTo>
                  <a:pt x="319759" y="70752"/>
                </a:lnTo>
                <a:lnTo>
                  <a:pt x="319960" y="70580"/>
                </a:lnTo>
                <a:lnTo>
                  <a:pt x="324165" y="64889"/>
                </a:lnTo>
                <a:lnTo>
                  <a:pt x="327025" y="58292"/>
                </a:lnTo>
                <a:lnTo>
                  <a:pt x="328375" y="51053"/>
                </a:lnTo>
                <a:lnTo>
                  <a:pt x="328273" y="44830"/>
                </a:lnTo>
                <a:lnTo>
                  <a:pt x="328167" y="42941"/>
                </a:lnTo>
                <a:lnTo>
                  <a:pt x="326614" y="35218"/>
                </a:lnTo>
                <a:lnTo>
                  <a:pt x="323469" y="26669"/>
                </a:lnTo>
                <a:lnTo>
                  <a:pt x="319158" y="18545"/>
                </a:lnTo>
                <a:lnTo>
                  <a:pt x="314436" y="12154"/>
                </a:lnTo>
                <a:close/>
              </a:path>
              <a:path w="328930" h="194945">
                <a:moveTo>
                  <a:pt x="215453" y="31833"/>
                </a:moveTo>
                <a:lnTo>
                  <a:pt x="188087" y="54736"/>
                </a:lnTo>
                <a:lnTo>
                  <a:pt x="196336" y="54736"/>
                </a:lnTo>
                <a:lnTo>
                  <a:pt x="199165" y="51030"/>
                </a:lnTo>
                <a:lnTo>
                  <a:pt x="201930" y="48767"/>
                </a:lnTo>
                <a:lnTo>
                  <a:pt x="204850" y="47497"/>
                </a:lnTo>
                <a:lnTo>
                  <a:pt x="210312" y="44957"/>
                </a:lnTo>
                <a:lnTo>
                  <a:pt x="214883" y="44830"/>
                </a:lnTo>
                <a:lnTo>
                  <a:pt x="236125" y="44830"/>
                </a:lnTo>
                <a:lnTo>
                  <a:pt x="233880" y="41064"/>
                </a:lnTo>
                <a:lnTo>
                  <a:pt x="225345" y="33972"/>
                </a:lnTo>
                <a:lnTo>
                  <a:pt x="215453" y="3183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764601" y="4812316"/>
            <a:ext cx="384810" cy="208121"/>
          </a:xfrm>
          <a:custGeom>
            <a:avLst/>
            <a:gdLst/>
            <a:ahLst/>
            <a:cxnLst/>
            <a:rect l="l" t="t" r="r" b="b"/>
            <a:pathLst>
              <a:path w="513080" h="277495">
                <a:moveTo>
                  <a:pt x="13970" y="185419"/>
                </a:moveTo>
                <a:lnTo>
                  <a:pt x="0" y="191642"/>
                </a:lnTo>
                <a:lnTo>
                  <a:pt x="56515" y="232282"/>
                </a:lnTo>
                <a:lnTo>
                  <a:pt x="76454" y="276986"/>
                </a:lnTo>
                <a:lnTo>
                  <a:pt x="90043" y="270890"/>
                </a:lnTo>
                <a:lnTo>
                  <a:pt x="70104" y="226313"/>
                </a:lnTo>
                <a:lnTo>
                  <a:pt x="71025" y="217804"/>
                </a:lnTo>
                <a:lnTo>
                  <a:pt x="58166" y="217804"/>
                </a:lnTo>
                <a:lnTo>
                  <a:pt x="13970" y="185419"/>
                </a:lnTo>
                <a:close/>
              </a:path>
              <a:path w="513080" h="277495">
                <a:moveTo>
                  <a:pt x="77597" y="157098"/>
                </a:moveTo>
                <a:lnTo>
                  <a:pt x="63627" y="163321"/>
                </a:lnTo>
                <a:lnTo>
                  <a:pt x="58166" y="217804"/>
                </a:lnTo>
                <a:lnTo>
                  <a:pt x="71025" y="217804"/>
                </a:lnTo>
                <a:lnTo>
                  <a:pt x="77597" y="157098"/>
                </a:lnTo>
                <a:close/>
              </a:path>
              <a:path w="513080" h="277495">
                <a:moveTo>
                  <a:pt x="111760" y="173989"/>
                </a:moveTo>
                <a:lnTo>
                  <a:pt x="123952" y="235965"/>
                </a:lnTo>
                <a:lnTo>
                  <a:pt x="141478" y="246887"/>
                </a:lnTo>
                <a:lnTo>
                  <a:pt x="148590" y="246379"/>
                </a:lnTo>
                <a:lnTo>
                  <a:pt x="156591" y="242823"/>
                </a:lnTo>
                <a:lnTo>
                  <a:pt x="160781" y="241045"/>
                </a:lnTo>
                <a:lnTo>
                  <a:pt x="164465" y="237870"/>
                </a:lnTo>
                <a:lnTo>
                  <a:pt x="168539" y="232542"/>
                </a:lnTo>
                <a:lnTo>
                  <a:pt x="147677" y="232542"/>
                </a:lnTo>
                <a:lnTo>
                  <a:pt x="141700" y="231409"/>
                </a:lnTo>
                <a:lnTo>
                  <a:pt x="136628" y="227347"/>
                </a:lnTo>
                <a:lnTo>
                  <a:pt x="132461" y="220344"/>
                </a:lnTo>
                <a:lnTo>
                  <a:pt x="111760" y="173989"/>
                </a:lnTo>
                <a:close/>
              </a:path>
              <a:path w="513080" h="277495">
                <a:moveTo>
                  <a:pt x="157987" y="153415"/>
                </a:moveTo>
                <a:lnTo>
                  <a:pt x="145034" y="159130"/>
                </a:lnTo>
                <a:lnTo>
                  <a:pt x="167894" y="210184"/>
                </a:lnTo>
                <a:lnTo>
                  <a:pt x="168148" y="213994"/>
                </a:lnTo>
                <a:lnTo>
                  <a:pt x="167131" y="217804"/>
                </a:lnTo>
                <a:lnTo>
                  <a:pt x="164592" y="221868"/>
                </a:lnTo>
                <a:lnTo>
                  <a:pt x="162179" y="225805"/>
                </a:lnTo>
                <a:lnTo>
                  <a:pt x="158877" y="228853"/>
                </a:lnTo>
                <a:lnTo>
                  <a:pt x="154559" y="230758"/>
                </a:lnTo>
                <a:lnTo>
                  <a:pt x="147677" y="232542"/>
                </a:lnTo>
                <a:lnTo>
                  <a:pt x="168539" y="232542"/>
                </a:lnTo>
                <a:lnTo>
                  <a:pt x="171069" y="229234"/>
                </a:lnTo>
                <a:lnTo>
                  <a:pt x="172847" y="225297"/>
                </a:lnTo>
                <a:lnTo>
                  <a:pt x="172974" y="221868"/>
                </a:lnTo>
                <a:lnTo>
                  <a:pt x="188451" y="221868"/>
                </a:lnTo>
                <a:lnTo>
                  <a:pt x="157987" y="153415"/>
                </a:lnTo>
                <a:close/>
              </a:path>
              <a:path w="513080" h="277495">
                <a:moveTo>
                  <a:pt x="188451" y="221868"/>
                </a:moveTo>
                <a:lnTo>
                  <a:pt x="172974" y="221868"/>
                </a:lnTo>
                <a:lnTo>
                  <a:pt x="177546" y="231901"/>
                </a:lnTo>
                <a:lnTo>
                  <a:pt x="190373" y="226186"/>
                </a:lnTo>
                <a:lnTo>
                  <a:pt x="188451" y="221868"/>
                </a:lnTo>
                <a:close/>
              </a:path>
              <a:path w="513080" h="277495">
                <a:moveTo>
                  <a:pt x="175387" y="109854"/>
                </a:moveTo>
                <a:lnTo>
                  <a:pt x="199009" y="197611"/>
                </a:lnTo>
                <a:lnTo>
                  <a:pt x="222261" y="211953"/>
                </a:lnTo>
                <a:lnTo>
                  <a:pt x="233806" y="208406"/>
                </a:lnTo>
                <a:lnTo>
                  <a:pt x="229564" y="198754"/>
                </a:lnTo>
                <a:lnTo>
                  <a:pt x="221615" y="198754"/>
                </a:lnTo>
                <a:lnTo>
                  <a:pt x="218440" y="197484"/>
                </a:lnTo>
                <a:lnTo>
                  <a:pt x="215137" y="196214"/>
                </a:lnTo>
                <a:lnTo>
                  <a:pt x="212725" y="193674"/>
                </a:lnTo>
                <a:lnTo>
                  <a:pt x="175387" y="109854"/>
                </a:lnTo>
                <a:close/>
              </a:path>
              <a:path w="513080" h="277495">
                <a:moveTo>
                  <a:pt x="228727" y="196849"/>
                </a:moveTo>
                <a:lnTo>
                  <a:pt x="225044" y="198500"/>
                </a:lnTo>
                <a:lnTo>
                  <a:pt x="221615" y="198754"/>
                </a:lnTo>
                <a:lnTo>
                  <a:pt x="229564" y="198754"/>
                </a:lnTo>
                <a:lnTo>
                  <a:pt x="228727" y="196849"/>
                </a:lnTo>
                <a:close/>
              </a:path>
              <a:path w="513080" h="277495">
                <a:moveTo>
                  <a:pt x="258953" y="108965"/>
                </a:moveTo>
                <a:lnTo>
                  <a:pt x="226695" y="135000"/>
                </a:lnTo>
                <a:lnTo>
                  <a:pt x="225081" y="151129"/>
                </a:lnTo>
                <a:lnTo>
                  <a:pt x="226480" y="159218"/>
                </a:lnTo>
                <a:lnTo>
                  <a:pt x="249555" y="189610"/>
                </a:lnTo>
                <a:lnTo>
                  <a:pt x="262588" y="192658"/>
                </a:lnTo>
                <a:lnTo>
                  <a:pt x="269289" y="191896"/>
                </a:lnTo>
                <a:lnTo>
                  <a:pt x="276098" y="189610"/>
                </a:lnTo>
                <a:lnTo>
                  <a:pt x="284606" y="185800"/>
                </a:lnTo>
                <a:lnTo>
                  <a:pt x="290195" y="180593"/>
                </a:lnTo>
                <a:lnTo>
                  <a:pt x="290873" y="178772"/>
                </a:lnTo>
                <a:lnTo>
                  <a:pt x="266910" y="178772"/>
                </a:lnTo>
                <a:lnTo>
                  <a:pt x="257238" y="177133"/>
                </a:lnTo>
                <a:lnTo>
                  <a:pt x="249090" y="170874"/>
                </a:lnTo>
                <a:lnTo>
                  <a:pt x="242443" y="160019"/>
                </a:lnTo>
                <a:lnTo>
                  <a:pt x="238887" y="152145"/>
                </a:lnTo>
                <a:lnTo>
                  <a:pt x="238225" y="145530"/>
                </a:lnTo>
                <a:lnTo>
                  <a:pt x="238309" y="143890"/>
                </a:lnTo>
                <a:lnTo>
                  <a:pt x="240259" y="137159"/>
                </a:lnTo>
                <a:lnTo>
                  <a:pt x="242062" y="130428"/>
                </a:lnTo>
                <a:lnTo>
                  <a:pt x="246506" y="125348"/>
                </a:lnTo>
                <a:lnTo>
                  <a:pt x="259206" y="119760"/>
                </a:lnTo>
                <a:lnTo>
                  <a:pt x="283926" y="119760"/>
                </a:lnTo>
                <a:lnTo>
                  <a:pt x="279909" y="110743"/>
                </a:lnTo>
                <a:lnTo>
                  <a:pt x="264414" y="110743"/>
                </a:lnTo>
                <a:lnTo>
                  <a:pt x="258953" y="108965"/>
                </a:lnTo>
                <a:close/>
              </a:path>
              <a:path w="513080" h="277495">
                <a:moveTo>
                  <a:pt x="307111" y="174116"/>
                </a:moveTo>
                <a:lnTo>
                  <a:pt x="292608" y="174116"/>
                </a:lnTo>
                <a:lnTo>
                  <a:pt x="295021" y="179450"/>
                </a:lnTo>
                <a:lnTo>
                  <a:pt x="307111" y="174116"/>
                </a:lnTo>
                <a:close/>
              </a:path>
              <a:path w="513080" h="277495">
                <a:moveTo>
                  <a:pt x="283926" y="119760"/>
                </a:moveTo>
                <a:lnTo>
                  <a:pt x="259206" y="119760"/>
                </a:lnTo>
                <a:lnTo>
                  <a:pt x="264668" y="120141"/>
                </a:lnTo>
                <a:lnTo>
                  <a:pt x="270129" y="123570"/>
                </a:lnTo>
                <a:lnTo>
                  <a:pt x="288163" y="163956"/>
                </a:lnTo>
                <a:lnTo>
                  <a:pt x="288036" y="165734"/>
                </a:lnTo>
                <a:lnTo>
                  <a:pt x="286893" y="167893"/>
                </a:lnTo>
                <a:lnTo>
                  <a:pt x="266910" y="178772"/>
                </a:lnTo>
                <a:lnTo>
                  <a:pt x="290873" y="178772"/>
                </a:lnTo>
                <a:lnTo>
                  <a:pt x="292608" y="174116"/>
                </a:lnTo>
                <a:lnTo>
                  <a:pt x="307111" y="174116"/>
                </a:lnTo>
                <a:lnTo>
                  <a:pt x="307975" y="173735"/>
                </a:lnTo>
                <a:lnTo>
                  <a:pt x="283926" y="119760"/>
                </a:lnTo>
                <a:close/>
              </a:path>
              <a:path w="513080" h="277495">
                <a:moveTo>
                  <a:pt x="354550" y="90733"/>
                </a:moveTo>
                <a:lnTo>
                  <a:pt x="329098" y="90733"/>
                </a:lnTo>
                <a:lnTo>
                  <a:pt x="335518" y="91852"/>
                </a:lnTo>
                <a:lnTo>
                  <a:pt x="340961" y="96067"/>
                </a:lnTo>
                <a:lnTo>
                  <a:pt x="345440" y="103377"/>
                </a:lnTo>
                <a:lnTo>
                  <a:pt x="341375" y="103631"/>
                </a:lnTo>
                <a:lnTo>
                  <a:pt x="338074" y="104520"/>
                </a:lnTo>
                <a:lnTo>
                  <a:pt x="309880" y="132333"/>
                </a:lnTo>
                <a:lnTo>
                  <a:pt x="309372" y="139953"/>
                </a:lnTo>
                <a:lnTo>
                  <a:pt x="315468" y="153542"/>
                </a:lnTo>
                <a:lnTo>
                  <a:pt x="319786" y="157733"/>
                </a:lnTo>
                <a:lnTo>
                  <a:pt x="331850" y="162305"/>
                </a:lnTo>
                <a:lnTo>
                  <a:pt x="337820" y="162178"/>
                </a:lnTo>
                <a:lnTo>
                  <a:pt x="343535" y="159638"/>
                </a:lnTo>
                <a:lnTo>
                  <a:pt x="350676" y="155713"/>
                </a:lnTo>
                <a:lnTo>
                  <a:pt x="356131" y="151129"/>
                </a:lnTo>
                <a:lnTo>
                  <a:pt x="335153" y="151129"/>
                </a:lnTo>
                <a:lnTo>
                  <a:pt x="329056" y="149351"/>
                </a:lnTo>
                <a:lnTo>
                  <a:pt x="325628" y="141731"/>
                </a:lnTo>
                <a:lnTo>
                  <a:pt x="323596" y="137159"/>
                </a:lnTo>
                <a:lnTo>
                  <a:pt x="323977" y="132333"/>
                </a:lnTo>
                <a:lnTo>
                  <a:pt x="349504" y="112521"/>
                </a:lnTo>
                <a:lnTo>
                  <a:pt x="364943" y="112521"/>
                </a:lnTo>
                <a:lnTo>
                  <a:pt x="358648" y="98424"/>
                </a:lnTo>
                <a:lnTo>
                  <a:pt x="354971" y="91312"/>
                </a:lnTo>
                <a:lnTo>
                  <a:pt x="354550" y="90733"/>
                </a:lnTo>
                <a:close/>
              </a:path>
              <a:path w="513080" h="277495">
                <a:moveTo>
                  <a:pt x="364943" y="112521"/>
                </a:moveTo>
                <a:lnTo>
                  <a:pt x="349504" y="112521"/>
                </a:lnTo>
                <a:lnTo>
                  <a:pt x="357250" y="130174"/>
                </a:lnTo>
                <a:lnTo>
                  <a:pt x="355092" y="138556"/>
                </a:lnTo>
                <a:lnTo>
                  <a:pt x="350647" y="144271"/>
                </a:lnTo>
                <a:lnTo>
                  <a:pt x="344170" y="147192"/>
                </a:lnTo>
                <a:lnTo>
                  <a:pt x="335153" y="151129"/>
                </a:lnTo>
                <a:lnTo>
                  <a:pt x="356131" y="151129"/>
                </a:lnTo>
                <a:lnTo>
                  <a:pt x="356282" y="151002"/>
                </a:lnTo>
                <a:lnTo>
                  <a:pt x="360340" y="145530"/>
                </a:lnTo>
                <a:lnTo>
                  <a:pt x="362839" y="139318"/>
                </a:lnTo>
                <a:lnTo>
                  <a:pt x="383734" y="139318"/>
                </a:lnTo>
                <a:lnTo>
                  <a:pt x="381762" y="134746"/>
                </a:lnTo>
                <a:lnTo>
                  <a:pt x="376936" y="134365"/>
                </a:lnTo>
                <a:lnTo>
                  <a:pt x="373125" y="130936"/>
                </a:lnTo>
                <a:lnTo>
                  <a:pt x="369821" y="123443"/>
                </a:lnTo>
                <a:lnTo>
                  <a:pt x="364943" y="112521"/>
                </a:lnTo>
                <a:close/>
              </a:path>
              <a:path w="513080" h="277495">
                <a:moveTo>
                  <a:pt x="383734" y="139318"/>
                </a:moveTo>
                <a:lnTo>
                  <a:pt x="362839" y="139318"/>
                </a:lnTo>
                <a:lnTo>
                  <a:pt x="365506" y="142239"/>
                </a:lnTo>
                <a:lnTo>
                  <a:pt x="368554" y="143890"/>
                </a:lnTo>
                <a:lnTo>
                  <a:pt x="375031" y="144652"/>
                </a:lnTo>
                <a:lnTo>
                  <a:pt x="379349" y="143636"/>
                </a:lnTo>
                <a:lnTo>
                  <a:pt x="384556" y="141223"/>
                </a:lnTo>
                <a:lnTo>
                  <a:pt x="383734" y="139318"/>
                </a:lnTo>
                <a:close/>
              </a:path>
              <a:path w="513080" h="277495">
                <a:moveTo>
                  <a:pt x="391668" y="116712"/>
                </a:moveTo>
                <a:lnTo>
                  <a:pt x="392556" y="130936"/>
                </a:lnTo>
                <a:lnTo>
                  <a:pt x="401066" y="131698"/>
                </a:lnTo>
                <a:lnTo>
                  <a:pt x="409067" y="130428"/>
                </a:lnTo>
                <a:lnTo>
                  <a:pt x="416687" y="126999"/>
                </a:lnTo>
                <a:lnTo>
                  <a:pt x="424815" y="123443"/>
                </a:lnTo>
                <a:lnTo>
                  <a:pt x="430403" y="118744"/>
                </a:lnTo>
                <a:lnTo>
                  <a:pt x="430662" y="118236"/>
                </a:lnTo>
                <a:lnTo>
                  <a:pt x="400939" y="118236"/>
                </a:lnTo>
                <a:lnTo>
                  <a:pt x="391668" y="116712"/>
                </a:lnTo>
                <a:close/>
              </a:path>
              <a:path w="513080" h="277495">
                <a:moveTo>
                  <a:pt x="407797" y="46481"/>
                </a:moveTo>
                <a:lnTo>
                  <a:pt x="370713" y="62991"/>
                </a:lnTo>
                <a:lnTo>
                  <a:pt x="367792" y="73913"/>
                </a:lnTo>
                <a:lnTo>
                  <a:pt x="371475" y="82295"/>
                </a:lnTo>
                <a:lnTo>
                  <a:pt x="395478" y="93344"/>
                </a:lnTo>
                <a:lnTo>
                  <a:pt x="411861" y="93344"/>
                </a:lnTo>
                <a:lnTo>
                  <a:pt x="417575" y="95757"/>
                </a:lnTo>
                <a:lnTo>
                  <a:pt x="419735" y="100583"/>
                </a:lnTo>
                <a:lnTo>
                  <a:pt x="422656" y="107314"/>
                </a:lnTo>
                <a:lnTo>
                  <a:pt x="420243" y="112394"/>
                </a:lnTo>
                <a:lnTo>
                  <a:pt x="412242" y="115950"/>
                </a:lnTo>
                <a:lnTo>
                  <a:pt x="407797" y="117982"/>
                </a:lnTo>
                <a:lnTo>
                  <a:pt x="400939" y="118236"/>
                </a:lnTo>
                <a:lnTo>
                  <a:pt x="430662" y="118236"/>
                </a:lnTo>
                <a:lnTo>
                  <a:pt x="436180" y="107441"/>
                </a:lnTo>
                <a:lnTo>
                  <a:pt x="436245" y="101218"/>
                </a:lnTo>
                <a:lnTo>
                  <a:pt x="431165" y="89661"/>
                </a:lnTo>
                <a:lnTo>
                  <a:pt x="427990" y="86105"/>
                </a:lnTo>
                <a:lnTo>
                  <a:pt x="419862" y="81787"/>
                </a:lnTo>
                <a:lnTo>
                  <a:pt x="414400" y="80644"/>
                </a:lnTo>
                <a:lnTo>
                  <a:pt x="407670" y="80644"/>
                </a:lnTo>
                <a:lnTo>
                  <a:pt x="390144" y="80390"/>
                </a:lnTo>
                <a:lnTo>
                  <a:pt x="385953" y="78104"/>
                </a:lnTo>
                <a:lnTo>
                  <a:pt x="383794" y="73405"/>
                </a:lnTo>
                <a:lnTo>
                  <a:pt x="382778" y="71246"/>
                </a:lnTo>
                <a:lnTo>
                  <a:pt x="383031" y="68960"/>
                </a:lnTo>
                <a:lnTo>
                  <a:pt x="384556" y="66547"/>
                </a:lnTo>
                <a:lnTo>
                  <a:pt x="385953" y="64134"/>
                </a:lnTo>
                <a:lnTo>
                  <a:pt x="388239" y="62229"/>
                </a:lnTo>
                <a:lnTo>
                  <a:pt x="391287" y="60832"/>
                </a:lnTo>
                <a:lnTo>
                  <a:pt x="396494" y="58546"/>
                </a:lnTo>
                <a:lnTo>
                  <a:pt x="402590" y="58292"/>
                </a:lnTo>
                <a:lnTo>
                  <a:pt x="409231" y="58292"/>
                </a:lnTo>
                <a:lnTo>
                  <a:pt x="407797" y="46481"/>
                </a:lnTo>
                <a:close/>
              </a:path>
              <a:path w="513080" h="277495">
                <a:moveTo>
                  <a:pt x="262255" y="71119"/>
                </a:moveTo>
                <a:lnTo>
                  <a:pt x="249300" y="76961"/>
                </a:lnTo>
                <a:lnTo>
                  <a:pt x="264414" y="110743"/>
                </a:lnTo>
                <a:lnTo>
                  <a:pt x="279909" y="110743"/>
                </a:lnTo>
                <a:lnTo>
                  <a:pt x="262255" y="71119"/>
                </a:lnTo>
                <a:close/>
              </a:path>
              <a:path w="513080" h="277495">
                <a:moveTo>
                  <a:pt x="422148" y="0"/>
                </a:moveTo>
                <a:lnTo>
                  <a:pt x="409194" y="5714"/>
                </a:lnTo>
                <a:lnTo>
                  <a:pt x="454914" y="108330"/>
                </a:lnTo>
                <a:lnTo>
                  <a:pt x="467868" y="102615"/>
                </a:lnTo>
                <a:lnTo>
                  <a:pt x="443738" y="48513"/>
                </a:lnTo>
                <a:lnTo>
                  <a:pt x="444373" y="45338"/>
                </a:lnTo>
                <a:lnTo>
                  <a:pt x="445770" y="42163"/>
                </a:lnTo>
                <a:lnTo>
                  <a:pt x="448914" y="37845"/>
                </a:lnTo>
                <a:lnTo>
                  <a:pt x="439039" y="37845"/>
                </a:lnTo>
                <a:lnTo>
                  <a:pt x="422148" y="0"/>
                </a:lnTo>
                <a:close/>
              </a:path>
              <a:path w="513080" h="277495">
                <a:moveTo>
                  <a:pt x="335803" y="77430"/>
                </a:moveTo>
                <a:lnTo>
                  <a:pt x="299974" y="92836"/>
                </a:lnTo>
                <a:lnTo>
                  <a:pt x="295783" y="99059"/>
                </a:lnTo>
                <a:lnTo>
                  <a:pt x="306070" y="107441"/>
                </a:lnTo>
                <a:lnTo>
                  <a:pt x="308483" y="101218"/>
                </a:lnTo>
                <a:lnTo>
                  <a:pt x="313690" y="96265"/>
                </a:lnTo>
                <a:lnTo>
                  <a:pt x="321691" y="92709"/>
                </a:lnTo>
                <a:lnTo>
                  <a:pt x="329098" y="90733"/>
                </a:lnTo>
                <a:lnTo>
                  <a:pt x="354550" y="90733"/>
                </a:lnTo>
                <a:lnTo>
                  <a:pt x="350869" y="85677"/>
                </a:lnTo>
                <a:lnTo>
                  <a:pt x="346325" y="81476"/>
                </a:lnTo>
                <a:lnTo>
                  <a:pt x="341375" y="78739"/>
                </a:lnTo>
                <a:lnTo>
                  <a:pt x="335803" y="77430"/>
                </a:lnTo>
                <a:close/>
              </a:path>
              <a:path w="513080" h="277495">
                <a:moveTo>
                  <a:pt x="489175" y="29717"/>
                </a:moveTo>
                <a:lnTo>
                  <a:pt x="465709" y="29717"/>
                </a:lnTo>
                <a:lnTo>
                  <a:pt x="473837" y="33527"/>
                </a:lnTo>
                <a:lnTo>
                  <a:pt x="477012" y="37210"/>
                </a:lnTo>
                <a:lnTo>
                  <a:pt x="481242" y="46735"/>
                </a:lnTo>
                <a:lnTo>
                  <a:pt x="499872" y="88391"/>
                </a:lnTo>
                <a:lnTo>
                  <a:pt x="512699" y="82676"/>
                </a:lnTo>
                <a:lnTo>
                  <a:pt x="489175" y="29717"/>
                </a:lnTo>
                <a:close/>
              </a:path>
              <a:path w="513080" h="277495">
                <a:moveTo>
                  <a:pt x="409231" y="58292"/>
                </a:moveTo>
                <a:lnTo>
                  <a:pt x="402590" y="58292"/>
                </a:lnTo>
                <a:lnTo>
                  <a:pt x="409448" y="60070"/>
                </a:lnTo>
                <a:lnTo>
                  <a:pt x="409231" y="58292"/>
                </a:lnTo>
                <a:close/>
              </a:path>
              <a:path w="513080" h="277495">
                <a:moveTo>
                  <a:pt x="469900" y="15874"/>
                </a:moveTo>
                <a:lnTo>
                  <a:pt x="439039" y="37845"/>
                </a:lnTo>
                <a:lnTo>
                  <a:pt x="448914" y="37845"/>
                </a:lnTo>
                <a:lnTo>
                  <a:pt x="450469" y="35686"/>
                </a:lnTo>
                <a:lnTo>
                  <a:pt x="453263" y="33273"/>
                </a:lnTo>
                <a:lnTo>
                  <a:pt x="456311" y="31876"/>
                </a:lnTo>
                <a:lnTo>
                  <a:pt x="461137" y="29717"/>
                </a:lnTo>
                <a:lnTo>
                  <a:pt x="489175" y="29717"/>
                </a:lnTo>
                <a:lnTo>
                  <a:pt x="488442" y="28066"/>
                </a:lnTo>
                <a:lnTo>
                  <a:pt x="483235" y="22097"/>
                </a:lnTo>
                <a:lnTo>
                  <a:pt x="476504" y="19049"/>
                </a:lnTo>
                <a:lnTo>
                  <a:pt x="469900" y="1587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427826" y="4816316"/>
            <a:ext cx="794195" cy="31162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543300" y="4825907"/>
            <a:ext cx="242888" cy="140494"/>
          </a:xfrm>
          <a:custGeom>
            <a:avLst/>
            <a:gdLst/>
            <a:ahLst/>
            <a:cxnLst/>
            <a:rect l="l" t="t" r="r" b="b"/>
            <a:pathLst>
              <a:path w="323850" h="187325">
                <a:moveTo>
                  <a:pt x="59436" y="60618"/>
                </a:moveTo>
                <a:lnTo>
                  <a:pt x="0" y="87161"/>
                </a:lnTo>
                <a:lnTo>
                  <a:pt x="44323" y="186729"/>
                </a:lnTo>
                <a:lnTo>
                  <a:pt x="85337" y="168441"/>
                </a:lnTo>
                <a:lnTo>
                  <a:pt x="52450" y="168441"/>
                </a:lnTo>
                <a:lnTo>
                  <a:pt x="36449" y="132500"/>
                </a:lnTo>
                <a:lnTo>
                  <a:pt x="62477" y="120943"/>
                </a:lnTo>
                <a:lnTo>
                  <a:pt x="31369" y="120943"/>
                </a:lnTo>
                <a:lnTo>
                  <a:pt x="19050" y="93384"/>
                </a:lnTo>
                <a:lnTo>
                  <a:pt x="64897" y="72937"/>
                </a:lnTo>
                <a:lnTo>
                  <a:pt x="59436" y="60618"/>
                </a:lnTo>
                <a:close/>
              </a:path>
              <a:path w="323850" h="187325">
                <a:moveTo>
                  <a:pt x="97662" y="148375"/>
                </a:moveTo>
                <a:lnTo>
                  <a:pt x="52450" y="168441"/>
                </a:lnTo>
                <a:lnTo>
                  <a:pt x="85337" y="168441"/>
                </a:lnTo>
                <a:lnTo>
                  <a:pt x="102997" y="160567"/>
                </a:lnTo>
                <a:lnTo>
                  <a:pt x="97662" y="148375"/>
                </a:lnTo>
                <a:close/>
              </a:path>
              <a:path w="323850" h="187325">
                <a:moveTo>
                  <a:pt x="85344" y="45505"/>
                </a:moveTo>
                <a:lnTo>
                  <a:pt x="108965" y="133262"/>
                </a:lnTo>
                <a:lnTo>
                  <a:pt x="132218" y="147585"/>
                </a:lnTo>
                <a:lnTo>
                  <a:pt x="143763" y="144057"/>
                </a:lnTo>
                <a:lnTo>
                  <a:pt x="139465" y="134278"/>
                </a:lnTo>
                <a:lnTo>
                  <a:pt x="131572" y="134278"/>
                </a:lnTo>
                <a:lnTo>
                  <a:pt x="128397" y="133135"/>
                </a:lnTo>
                <a:lnTo>
                  <a:pt x="125095" y="131865"/>
                </a:lnTo>
                <a:lnTo>
                  <a:pt x="122682" y="129325"/>
                </a:lnTo>
                <a:lnTo>
                  <a:pt x="120903" y="125388"/>
                </a:lnTo>
                <a:lnTo>
                  <a:pt x="85344" y="45505"/>
                </a:lnTo>
                <a:close/>
              </a:path>
              <a:path w="323850" h="187325">
                <a:moveTo>
                  <a:pt x="138684" y="132500"/>
                </a:moveTo>
                <a:lnTo>
                  <a:pt x="135000" y="134151"/>
                </a:lnTo>
                <a:lnTo>
                  <a:pt x="131572" y="134278"/>
                </a:lnTo>
                <a:lnTo>
                  <a:pt x="139465" y="134278"/>
                </a:lnTo>
                <a:lnTo>
                  <a:pt x="138684" y="132500"/>
                </a:lnTo>
                <a:close/>
              </a:path>
              <a:path w="323850" h="187325">
                <a:moveTo>
                  <a:pt x="153072" y="71032"/>
                </a:moveTo>
                <a:lnTo>
                  <a:pt x="137540" y="71032"/>
                </a:lnTo>
                <a:lnTo>
                  <a:pt x="165100" y="133008"/>
                </a:lnTo>
                <a:lnTo>
                  <a:pt x="178053" y="127166"/>
                </a:lnTo>
                <a:lnTo>
                  <a:pt x="153072" y="71032"/>
                </a:lnTo>
                <a:close/>
              </a:path>
              <a:path w="323850" h="187325">
                <a:moveTo>
                  <a:pt x="217760" y="41568"/>
                </a:moveTo>
                <a:lnTo>
                  <a:pt x="205486" y="41568"/>
                </a:lnTo>
                <a:lnTo>
                  <a:pt x="189864" y="117895"/>
                </a:lnTo>
                <a:lnTo>
                  <a:pt x="191388" y="121324"/>
                </a:lnTo>
                <a:lnTo>
                  <a:pt x="237463" y="100750"/>
                </a:lnTo>
                <a:lnTo>
                  <a:pt x="206501" y="100750"/>
                </a:lnTo>
                <a:lnTo>
                  <a:pt x="217760" y="41568"/>
                </a:lnTo>
                <a:close/>
              </a:path>
              <a:path w="323850" h="187325">
                <a:moveTo>
                  <a:pt x="64262" y="106338"/>
                </a:moveTo>
                <a:lnTo>
                  <a:pt x="31369" y="120943"/>
                </a:lnTo>
                <a:lnTo>
                  <a:pt x="62477" y="120943"/>
                </a:lnTo>
                <a:lnTo>
                  <a:pt x="69341" y="117895"/>
                </a:lnTo>
                <a:lnTo>
                  <a:pt x="64262" y="106338"/>
                </a:lnTo>
                <a:close/>
              </a:path>
              <a:path w="323850" h="187325">
                <a:moveTo>
                  <a:pt x="246887" y="82716"/>
                </a:moveTo>
                <a:lnTo>
                  <a:pt x="206501" y="100750"/>
                </a:lnTo>
                <a:lnTo>
                  <a:pt x="237463" y="100750"/>
                </a:lnTo>
                <a:lnTo>
                  <a:pt x="251967" y="94273"/>
                </a:lnTo>
                <a:lnTo>
                  <a:pt x="246887" y="82716"/>
                </a:lnTo>
                <a:close/>
              </a:path>
              <a:path w="323850" h="187325">
                <a:moveTo>
                  <a:pt x="293730" y="13303"/>
                </a:moveTo>
                <a:lnTo>
                  <a:pt x="268319" y="13303"/>
                </a:lnTo>
                <a:lnTo>
                  <a:pt x="274700" y="14422"/>
                </a:lnTo>
                <a:lnTo>
                  <a:pt x="280130" y="18637"/>
                </a:lnTo>
                <a:lnTo>
                  <a:pt x="284607" y="25947"/>
                </a:lnTo>
                <a:lnTo>
                  <a:pt x="280542" y="26328"/>
                </a:lnTo>
                <a:lnTo>
                  <a:pt x="277240" y="27090"/>
                </a:lnTo>
                <a:lnTo>
                  <a:pt x="249047" y="54903"/>
                </a:lnTo>
                <a:lnTo>
                  <a:pt x="248538" y="62650"/>
                </a:lnTo>
                <a:lnTo>
                  <a:pt x="251840" y="70016"/>
                </a:lnTo>
                <a:lnTo>
                  <a:pt x="254635" y="76112"/>
                </a:lnTo>
                <a:lnTo>
                  <a:pt x="259079" y="80303"/>
                </a:lnTo>
                <a:lnTo>
                  <a:pt x="271145" y="84875"/>
                </a:lnTo>
                <a:lnTo>
                  <a:pt x="276987" y="84748"/>
                </a:lnTo>
                <a:lnTo>
                  <a:pt x="282701" y="82208"/>
                </a:lnTo>
                <a:lnTo>
                  <a:pt x="289917" y="78303"/>
                </a:lnTo>
                <a:lnTo>
                  <a:pt x="295483" y="73699"/>
                </a:lnTo>
                <a:lnTo>
                  <a:pt x="274320" y="73699"/>
                </a:lnTo>
                <a:lnTo>
                  <a:pt x="268224" y="71921"/>
                </a:lnTo>
                <a:lnTo>
                  <a:pt x="264922" y="64301"/>
                </a:lnTo>
                <a:lnTo>
                  <a:pt x="262763" y="59729"/>
                </a:lnTo>
                <a:lnTo>
                  <a:pt x="263144" y="54903"/>
                </a:lnTo>
                <a:lnTo>
                  <a:pt x="265811" y="49696"/>
                </a:lnTo>
                <a:lnTo>
                  <a:pt x="268350" y="44489"/>
                </a:lnTo>
                <a:lnTo>
                  <a:pt x="272923" y="40425"/>
                </a:lnTo>
                <a:lnTo>
                  <a:pt x="279526" y="37504"/>
                </a:lnTo>
                <a:lnTo>
                  <a:pt x="281177" y="36869"/>
                </a:lnTo>
                <a:lnTo>
                  <a:pt x="284225" y="35980"/>
                </a:lnTo>
                <a:lnTo>
                  <a:pt x="288671" y="35091"/>
                </a:lnTo>
                <a:lnTo>
                  <a:pt x="304143" y="35091"/>
                </a:lnTo>
                <a:lnTo>
                  <a:pt x="297941" y="21121"/>
                </a:lnTo>
                <a:lnTo>
                  <a:pt x="294205" y="13954"/>
                </a:lnTo>
                <a:lnTo>
                  <a:pt x="293730" y="13303"/>
                </a:lnTo>
                <a:close/>
              </a:path>
              <a:path w="323850" h="187325">
                <a:moveTo>
                  <a:pt x="145669" y="54395"/>
                </a:moveTo>
                <a:lnTo>
                  <a:pt x="122682" y="64555"/>
                </a:lnTo>
                <a:lnTo>
                  <a:pt x="127508" y="75477"/>
                </a:lnTo>
                <a:lnTo>
                  <a:pt x="137540" y="71032"/>
                </a:lnTo>
                <a:lnTo>
                  <a:pt x="153072" y="71032"/>
                </a:lnTo>
                <a:lnTo>
                  <a:pt x="145669" y="54395"/>
                </a:lnTo>
                <a:close/>
              </a:path>
              <a:path w="323850" h="187325">
                <a:moveTo>
                  <a:pt x="304143" y="35091"/>
                </a:moveTo>
                <a:lnTo>
                  <a:pt x="288671" y="35091"/>
                </a:lnTo>
                <a:lnTo>
                  <a:pt x="296545" y="52744"/>
                </a:lnTo>
                <a:lnTo>
                  <a:pt x="294259" y="61126"/>
                </a:lnTo>
                <a:lnTo>
                  <a:pt x="289813" y="66841"/>
                </a:lnTo>
                <a:lnTo>
                  <a:pt x="283337" y="69762"/>
                </a:lnTo>
                <a:lnTo>
                  <a:pt x="274320" y="73699"/>
                </a:lnTo>
                <a:lnTo>
                  <a:pt x="295483" y="73699"/>
                </a:lnTo>
                <a:lnTo>
                  <a:pt x="299632" y="68206"/>
                </a:lnTo>
                <a:lnTo>
                  <a:pt x="302133" y="62015"/>
                </a:lnTo>
                <a:lnTo>
                  <a:pt x="322901" y="62015"/>
                </a:lnTo>
                <a:lnTo>
                  <a:pt x="320928" y="57443"/>
                </a:lnTo>
                <a:lnTo>
                  <a:pt x="316102" y="56935"/>
                </a:lnTo>
                <a:lnTo>
                  <a:pt x="312292" y="53506"/>
                </a:lnTo>
                <a:lnTo>
                  <a:pt x="304143" y="35091"/>
                </a:lnTo>
                <a:close/>
              </a:path>
              <a:path w="323850" h="187325">
                <a:moveTo>
                  <a:pt x="322901" y="62015"/>
                </a:moveTo>
                <a:lnTo>
                  <a:pt x="302133" y="62015"/>
                </a:lnTo>
                <a:lnTo>
                  <a:pt x="304800" y="64936"/>
                </a:lnTo>
                <a:lnTo>
                  <a:pt x="307721" y="66587"/>
                </a:lnTo>
                <a:lnTo>
                  <a:pt x="311023" y="66841"/>
                </a:lnTo>
                <a:lnTo>
                  <a:pt x="314198" y="67222"/>
                </a:lnTo>
                <a:lnTo>
                  <a:pt x="318515" y="66206"/>
                </a:lnTo>
                <a:lnTo>
                  <a:pt x="323723" y="63920"/>
                </a:lnTo>
                <a:lnTo>
                  <a:pt x="322901" y="62015"/>
                </a:lnTo>
                <a:close/>
              </a:path>
              <a:path w="323850" h="187325">
                <a:moveTo>
                  <a:pt x="219201" y="21629"/>
                </a:moveTo>
                <a:lnTo>
                  <a:pt x="159638" y="48172"/>
                </a:lnTo>
                <a:lnTo>
                  <a:pt x="164846" y="59729"/>
                </a:lnTo>
                <a:lnTo>
                  <a:pt x="205486" y="41568"/>
                </a:lnTo>
                <a:lnTo>
                  <a:pt x="217760" y="41568"/>
                </a:lnTo>
                <a:lnTo>
                  <a:pt x="220852" y="25312"/>
                </a:lnTo>
                <a:lnTo>
                  <a:pt x="219201" y="21629"/>
                </a:lnTo>
                <a:close/>
              </a:path>
              <a:path w="323850" h="187325">
                <a:moveTo>
                  <a:pt x="131952" y="28487"/>
                </a:moveTo>
                <a:lnTo>
                  <a:pt x="129794" y="28487"/>
                </a:lnTo>
                <a:lnTo>
                  <a:pt x="127508" y="29503"/>
                </a:lnTo>
                <a:lnTo>
                  <a:pt x="125349" y="30519"/>
                </a:lnTo>
                <a:lnTo>
                  <a:pt x="123698" y="32043"/>
                </a:lnTo>
                <a:lnTo>
                  <a:pt x="122936" y="34329"/>
                </a:lnTo>
                <a:lnTo>
                  <a:pt x="122131" y="36282"/>
                </a:lnTo>
                <a:lnTo>
                  <a:pt x="122047" y="38774"/>
                </a:lnTo>
                <a:lnTo>
                  <a:pt x="123062" y="40933"/>
                </a:lnTo>
                <a:lnTo>
                  <a:pt x="124078" y="43219"/>
                </a:lnTo>
                <a:lnTo>
                  <a:pt x="125729" y="44743"/>
                </a:lnTo>
                <a:lnTo>
                  <a:pt x="128015" y="45632"/>
                </a:lnTo>
                <a:lnTo>
                  <a:pt x="130175" y="46521"/>
                </a:lnTo>
                <a:lnTo>
                  <a:pt x="140080" y="38266"/>
                </a:lnTo>
                <a:lnTo>
                  <a:pt x="140024" y="35980"/>
                </a:lnTo>
                <a:lnTo>
                  <a:pt x="139064" y="33821"/>
                </a:lnTo>
                <a:lnTo>
                  <a:pt x="138049" y="31662"/>
                </a:lnTo>
                <a:lnTo>
                  <a:pt x="136525" y="30138"/>
                </a:lnTo>
                <a:lnTo>
                  <a:pt x="134238" y="29249"/>
                </a:lnTo>
                <a:lnTo>
                  <a:pt x="131952" y="28487"/>
                </a:lnTo>
                <a:close/>
              </a:path>
              <a:path w="323850" h="187325">
                <a:moveTo>
                  <a:pt x="274970" y="0"/>
                </a:moveTo>
                <a:lnTo>
                  <a:pt x="242824" y="12104"/>
                </a:lnTo>
                <a:lnTo>
                  <a:pt x="239140" y="15406"/>
                </a:lnTo>
                <a:lnTo>
                  <a:pt x="236474" y="18581"/>
                </a:lnTo>
                <a:lnTo>
                  <a:pt x="234950" y="21756"/>
                </a:lnTo>
                <a:lnTo>
                  <a:pt x="245237" y="30138"/>
                </a:lnTo>
                <a:lnTo>
                  <a:pt x="247650" y="23788"/>
                </a:lnTo>
                <a:lnTo>
                  <a:pt x="252857" y="18835"/>
                </a:lnTo>
                <a:lnTo>
                  <a:pt x="260985" y="15279"/>
                </a:lnTo>
                <a:lnTo>
                  <a:pt x="268319" y="13303"/>
                </a:lnTo>
                <a:lnTo>
                  <a:pt x="293730" y="13303"/>
                </a:lnTo>
                <a:lnTo>
                  <a:pt x="290052" y="8262"/>
                </a:lnTo>
                <a:lnTo>
                  <a:pt x="285494" y="4048"/>
                </a:lnTo>
                <a:lnTo>
                  <a:pt x="280542" y="1309"/>
                </a:lnTo>
                <a:lnTo>
                  <a:pt x="27497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939349" y="4816793"/>
            <a:ext cx="1472851" cy="42061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18667" y="4797457"/>
            <a:ext cx="785574" cy="31059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711601" y="4816507"/>
            <a:ext cx="865251" cy="34551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726489" y="4817744"/>
            <a:ext cx="418148" cy="224790"/>
          </a:xfrm>
          <a:custGeom>
            <a:avLst/>
            <a:gdLst/>
            <a:ahLst/>
            <a:cxnLst/>
            <a:rect l="l" t="t" r="r" b="b"/>
            <a:pathLst>
              <a:path w="557529" h="299720">
                <a:moveTo>
                  <a:pt x="51562" y="184150"/>
                </a:moveTo>
                <a:lnTo>
                  <a:pt x="39624" y="184150"/>
                </a:lnTo>
                <a:lnTo>
                  <a:pt x="32952" y="185419"/>
                </a:lnTo>
                <a:lnTo>
                  <a:pt x="25781" y="187959"/>
                </a:lnTo>
                <a:lnTo>
                  <a:pt x="21181" y="190500"/>
                </a:lnTo>
                <a:lnTo>
                  <a:pt x="15367" y="193039"/>
                </a:lnTo>
                <a:lnTo>
                  <a:pt x="8314" y="196850"/>
                </a:lnTo>
                <a:lnTo>
                  <a:pt x="0" y="200659"/>
                </a:lnTo>
                <a:lnTo>
                  <a:pt x="44450" y="299719"/>
                </a:lnTo>
                <a:lnTo>
                  <a:pt x="72771" y="288289"/>
                </a:lnTo>
                <a:lnTo>
                  <a:pt x="79968" y="284479"/>
                </a:lnTo>
                <a:lnTo>
                  <a:pt x="81467" y="283209"/>
                </a:lnTo>
                <a:lnTo>
                  <a:pt x="52832" y="283209"/>
                </a:lnTo>
                <a:lnTo>
                  <a:pt x="35941" y="245109"/>
                </a:lnTo>
                <a:lnTo>
                  <a:pt x="46736" y="240029"/>
                </a:lnTo>
                <a:lnTo>
                  <a:pt x="55499" y="236219"/>
                </a:lnTo>
                <a:lnTo>
                  <a:pt x="62357" y="234950"/>
                </a:lnTo>
                <a:lnTo>
                  <a:pt x="90201" y="234950"/>
                </a:lnTo>
                <a:lnTo>
                  <a:pt x="89090" y="233679"/>
                </a:lnTo>
                <a:lnTo>
                  <a:pt x="31242" y="233679"/>
                </a:lnTo>
                <a:lnTo>
                  <a:pt x="18542" y="205739"/>
                </a:lnTo>
                <a:lnTo>
                  <a:pt x="21971" y="203200"/>
                </a:lnTo>
                <a:lnTo>
                  <a:pt x="25908" y="201929"/>
                </a:lnTo>
                <a:lnTo>
                  <a:pt x="30480" y="199389"/>
                </a:lnTo>
                <a:lnTo>
                  <a:pt x="38621" y="196850"/>
                </a:lnTo>
                <a:lnTo>
                  <a:pt x="66675" y="196850"/>
                </a:lnTo>
                <a:lnTo>
                  <a:pt x="64135" y="190500"/>
                </a:lnTo>
                <a:lnTo>
                  <a:pt x="58800" y="186689"/>
                </a:lnTo>
                <a:lnTo>
                  <a:pt x="51562" y="184150"/>
                </a:lnTo>
                <a:close/>
              </a:path>
              <a:path w="557529" h="299720">
                <a:moveTo>
                  <a:pt x="90201" y="234950"/>
                </a:moveTo>
                <a:lnTo>
                  <a:pt x="62357" y="234950"/>
                </a:lnTo>
                <a:lnTo>
                  <a:pt x="72644" y="237489"/>
                </a:lnTo>
                <a:lnTo>
                  <a:pt x="76581" y="241300"/>
                </a:lnTo>
                <a:lnTo>
                  <a:pt x="82550" y="254000"/>
                </a:lnTo>
                <a:lnTo>
                  <a:pt x="82931" y="260350"/>
                </a:lnTo>
                <a:lnTo>
                  <a:pt x="80391" y="265429"/>
                </a:lnTo>
                <a:lnTo>
                  <a:pt x="77978" y="270509"/>
                </a:lnTo>
                <a:lnTo>
                  <a:pt x="72390" y="274319"/>
                </a:lnTo>
                <a:lnTo>
                  <a:pt x="63881" y="278129"/>
                </a:lnTo>
                <a:lnTo>
                  <a:pt x="61341" y="279400"/>
                </a:lnTo>
                <a:lnTo>
                  <a:pt x="57658" y="280669"/>
                </a:lnTo>
                <a:lnTo>
                  <a:pt x="52832" y="283209"/>
                </a:lnTo>
                <a:lnTo>
                  <a:pt x="81467" y="283209"/>
                </a:lnTo>
                <a:lnTo>
                  <a:pt x="97615" y="256539"/>
                </a:lnTo>
                <a:lnTo>
                  <a:pt x="96934" y="250189"/>
                </a:lnTo>
                <a:lnTo>
                  <a:pt x="94742" y="243839"/>
                </a:lnTo>
                <a:lnTo>
                  <a:pt x="91313" y="236219"/>
                </a:lnTo>
                <a:lnTo>
                  <a:pt x="90201" y="234950"/>
                </a:lnTo>
                <a:close/>
              </a:path>
              <a:path w="557529" h="299720">
                <a:moveTo>
                  <a:pt x="150015" y="190500"/>
                </a:moveTo>
                <a:lnTo>
                  <a:pt x="125007" y="190500"/>
                </a:lnTo>
                <a:lnTo>
                  <a:pt x="131413" y="191769"/>
                </a:lnTo>
                <a:lnTo>
                  <a:pt x="136818" y="195579"/>
                </a:lnTo>
                <a:lnTo>
                  <a:pt x="141224" y="203200"/>
                </a:lnTo>
                <a:lnTo>
                  <a:pt x="137287" y="203200"/>
                </a:lnTo>
                <a:lnTo>
                  <a:pt x="133985" y="204469"/>
                </a:lnTo>
                <a:lnTo>
                  <a:pt x="105664" y="232409"/>
                </a:lnTo>
                <a:lnTo>
                  <a:pt x="105283" y="240029"/>
                </a:lnTo>
                <a:lnTo>
                  <a:pt x="108585" y="247650"/>
                </a:lnTo>
                <a:lnTo>
                  <a:pt x="111252" y="254000"/>
                </a:lnTo>
                <a:lnTo>
                  <a:pt x="115697" y="257809"/>
                </a:lnTo>
                <a:lnTo>
                  <a:pt x="127762" y="262889"/>
                </a:lnTo>
                <a:lnTo>
                  <a:pt x="133604" y="261619"/>
                </a:lnTo>
                <a:lnTo>
                  <a:pt x="139319" y="259079"/>
                </a:lnTo>
                <a:lnTo>
                  <a:pt x="146534" y="255269"/>
                </a:lnTo>
                <a:lnTo>
                  <a:pt x="152177" y="251459"/>
                </a:lnTo>
                <a:lnTo>
                  <a:pt x="131064" y="251459"/>
                </a:lnTo>
                <a:lnTo>
                  <a:pt x="124841" y="248919"/>
                </a:lnTo>
                <a:lnTo>
                  <a:pt x="121539" y="241300"/>
                </a:lnTo>
                <a:lnTo>
                  <a:pt x="119507" y="237489"/>
                </a:lnTo>
                <a:lnTo>
                  <a:pt x="119761" y="232409"/>
                </a:lnTo>
                <a:lnTo>
                  <a:pt x="125095" y="222250"/>
                </a:lnTo>
                <a:lnTo>
                  <a:pt x="129667" y="218439"/>
                </a:lnTo>
                <a:lnTo>
                  <a:pt x="136144" y="214629"/>
                </a:lnTo>
                <a:lnTo>
                  <a:pt x="137795" y="214629"/>
                </a:lnTo>
                <a:lnTo>
                  <a:pt x="140843" y="213359"/>
                </a:lnTo>
                <a:lnTo>
                  <a:pt x="145288" y="212089"/>
                </a:lnTo>
                <a:lnTo>
                  <a:pt x="160612" y="212089"/>
                </a:lnTo>
                <a:lnTo>
                  <a:pt x="154559" y="198119"/>
                </a:lnTo>
                <a:lnTo>
                  <a:pt x="150840" y="191769"/>
                </a:lnTo>
                <a:lnTo>
                  <a:pt x="150015" y="190500"/>
                </a:lnTo>
                <a:close/>
              </a:path>
              <a:path w="557529" h="299720">
                <a:moveTo>
                  <a:pt x="160612" y="212089"/>
                </a:moveTo>
                <a:lnTo>
                  <a:pt x="145288" y="212089"/>
                </a:lnTo>
                <a:lnTo>
                  <a:pt x="153162" y="229869"/>
                </a:lnTo>
                <a:lnTo>
                  <a:pt x="150875" y="238759"/>
                </a:lnTo>
                <a:lnTo>
                  <a:pt x="146558" y="243839"/>
                </a:lnTo>
                <a:lnTo>
                  <a:pt x="131064" y="251459"/>
                </a:lnTo>
                <a:lnTo>
                  <a:pt x="152177" y="251459"/>
                </a:lnTo>
                <a:lnTo>
                  <a:pt x="156249" y="245109"/>
                </a:lnTo>
                <a:lnTo>
                  <a:pt x="158750" y="240029"/>
                </a:lnTo>
                <a:lnTo>
                  <a:pt x="179882" y="240029"/>
                </a:lnTo>
                <a:lnTo>
                  <a:pt x="177546" y="234950"/>
                </a:lnTo>
                <a:lnTo>
                  <a:pt x="172847" y="234950"/>
                </a:lnTo>
                <a:lnTo>
                  <a:pt x="169037" y="231139"/>
                </a:lnTo>
                <a:lnTo>
                  <a:pt x="166116" y="224789"/>
                </a:lnTo>
                <a:lnTo>
                  <a:pt x="160612" y="212089"/>
                </a:lnTo>
                <a:close/>
              </a:path>
              <a:path w="557529" h="299720">
                <a:moveTo>
                  <a:pt x="179882" y="240029"/>
                </a:moveTo>
                <a:lnTo>
                  <a:pt x="158750" y="240029"/>
                </a:lnTo>
                <a:lnTo>
                  <a:pt x="161417" y="242569"/>
                </a:lnTo>
                <a:lnTo>
                  <a:pt x="164338" y="243839"/>
                </a:lnTo>
                <a:lnTo>
                  <a:pt x="167640" y="243839"/>
                </a:lnTo>
                <a:lnTo>
                  <a:pt x="170942" y="245109"/>
                </a:lnTo>
                <a:lnTo>
                  <a:pt x="175133" y="243839"/>
                </a:lnTo>
                <a:lnTo>
                  <a:pt x="180467" y="241300"/>
                </a:lnTo>
                <a:lnTo>
                  <a:pt x="179882" y="240029"/>
                </a:lnTo>
                <a:close/>
              </a:path>
              <a:path w="557529" h="299720">
                <a:moveTo>
                  <a:pt x="66675" y="196850"/>
                </a:moveTo>
                <a:lnTo>
                  <a:pt x="45323" y="196850"/>
                </a:lnTo>
                <a:lnTo>
                  <a:pt x="50571" y="200659"/>
                </a:lnTo>
                <a:lnTo>
                  <a:pt x="54356" y="205739"/>
                </a:lnTo>
                <a:lnTo>
                  <a:pt x="56217" y="213359"/>
                </a:lnTo>
                <a:lnTo>
                  <a:pt x="54768" y="219709"/>
                </a:lnTo>
                <a:lnTo>
                  <a:pt x="50034" y="224789"/>
                </a:lnTo>
                <a:lnTo>
                  <a:pt x="42037" y="229869"/>
                </a:lnTo>
                <a:lnTo>
                  <a:pt x="37846" y="231139"/>
                </a:lnTo>
                <a:lnTo>
                  <a:pt x="34163" y="233679"/>
                </a:lnTo>
                <a:lnTo>
                  <a:pt x="89090" y="233679"/>
                </a:lnTo>
                <a:lnTo>
                  <a:pt x="86868" y="231139"/>
                </a:lnTo>
                <a:lnTo>
                  <a:pt x="81407" y="227329"/>
                </a:lnTo>
                <a:lnTo>
                  <a:pt x="78613" y="226059"/>
                </a:lnTo>
                <a:lnTo>
                  <a:pt x="59944" y="226059"/>
                </a:lnTo>
                <a:lnTo>
                  <a:pt x="63627" y="223519"/>
                </a:lnTo>
                <a:lnTo>
                  <a:pt x="66421" y="219709"/>
                </a:lnTo>
                <a:lnTo>
                  <a:pt x="68199" y="213359"/>
                </a:lnTo>
                <a:lnTo>
                  <a:pt x="69850" y="208279"/>
                </a:lnTo>
                <a:lnTo>
                  <a:pt x="69723" y="203200"/>
                </a:lnTo>
                <a:lnTo>
                  <a:pt x="67691" y="199389"/>
                </a:lnTo>
                <a:lnTo>
                  <a:pt x="66675" y="196850"/>
                </a:lnTo>
                <a:close/>
              </a:path>
              <a:path w="557529" h="299720">
                <a:moveTo>
                  <a:pt x="175006" y="154939"/>
                </a:moveTo>
                <a:lnTo>
                  <a:pt x="162052" y="161289"/>
                </a:lnTo>
                <a:lnTo>
                  <a:pt x="183261" y="208279"/>
                </a:lnTo>
                <a:lnTo>
                  <a:pt x="187071" y="217169"/>
                </a:lnTo>
                <a:lnTo>
                  <a:pt x="192024" y="222250"/>
                </a:lnTo>
                <a:lnTo>
                  <a:pt x="204597" y="227329"/>
                </a:lnTo>
                <a:lnTo>
                  <a:pt x="211709" y="227329"/>
                </a:lnTo>
                <a:lnTo>
                  <a:pt x="219710" y="223519"/>
                </a:lnTo>
                <a:lnTo>
                  <a:pt x="223900" y="222250"/>
                </a:lnTo>
                <a:lnTo>
                  <a:pt x="227584" y="218439"/>
                </a:lnTo>
                <a:lnTo>
                  <a:pt x="231013" y="214629"/>
                </a:lnTo>
                <a:lnTo>
                  <a:pt x="232113" y="213359"/>
                </a:lnTo>
                <a:lnTo>
                  <a:pt x="210867" y="213359"/>
                </a:lnTo>
                <a:lnTo>
                  <a:pt x="204914" y="212089"/>
                </a:lnTo>
                <a:lnTo>
                  <a:pt x="199818" y="208279"/>
                </a:lnTo>
                <a:lnTo>
                  <a:pt x="195580" y="201929"/>
                </a:lnTo>
                <a:lnTo>
                  <a:pt x="175006" y="154939"/>
                </a:lnTo>
                <a:close/>
              </a:path>
              <a:path w="557529" h="299720">
                <a:moveTo>
                  <a:pt x="75819" y="224789"/>
                </a:moveTo>
                <a:lnTo>
                  <a:pt x="68580" y="224789"/>
                </a:lnTo>
                <a:lnTo>
                  <a:pt x="59944" y="226059"/>
                </a:lnTo>
                <a:lnTo>
                  <a:pt x="78613" y="226059"/>
                </a:lnTo>
                <a:lnTo>
                  <a:pt x="75819" y="224789"/>
                </a:lnTo>
                <a:close/>
              </a:path>
              <a:path w="557529" h="299720">
                <a:moveTo>
                  <a:pt x="221234" y="134619"/>
                </a:moveTo>
                <a:lnTo>
                  <a:pt x="208280" y="139700"/>
                </a:lnTo>
                <a:lnTo>
                  <a:pt x="231013" y="191769"/>
                </a:lnTo>
                <a:lnTo>
                  <a:pt x="231267" y="195579"/>
                </a:lnTo>
                <a:lnTo>
                  <a:pt x="210867" y="213359"/>
                </a:lnTo>
                <a:lnTo>
                  <a:pt x="232113" y="213359"/>
                </a:lnTo>
                <a:lnTo>
                  <a:pt x="234315" y="210819"/>
                </a:lnTo>
                <a:lnTo>
                  <a:pt x="235966" y="207009"/>
                </a:lnTo>
                <a:lnTo>
                  <a:pt x="236220" y="203200"/>
                </a:lnTo>
                <a:lnTo>
                  <a:pt x="251914" y="203200"/>
                </a:lnTo>
                <a:lnTo>
                  <a:pt x="221234" y="134619"/>
                </a:lnTo>
                <a:close/>
              </a:path>
              <a:path w="557529" h="299720">
                <a:moveTo>
                  <a:pt x="251914" y="203200"/>
                </a:moveTo>
                <a:lnTo>
                  <a:pt x="236220" y="203200"/>
                </a:lnTo>
                <a:lnTo>
                  <a:pt x="240665" y="213359"/>
                </a:lnTo>
                <a:lnTo>
                  <a:pt x="253619" y="207009"/>
                </a:lnTo>
                <a:lnTo>
                  <a:pt x="251914" y="203200"/>
                </a:lnTo>
                <a:close/>
              </a:path>
              <a:path w="557529" h="299720">
                <a:moveTo>
                  <a:pt x="131661" y="177800"/>
                </a:moveTo>
                <a:lnTo>
                  <a:pt x="125460" y="177800"/>
                </a:lnTo>
                <a:lnTo>
                  <a:pt x="118568" y="179069"/>
                </a:lnTo>
                <a:lnTo>
                  <a:pt x="91567" y="199389"/>
                </a:lnTo>
                <a:lnTo>
                  <a:pt x="101854" y="207009"/>
                </a:lnTo>
                <a:lnTo>
                  <a:pt x="104267" y="200659"/>
                </a:lnTo>
                <a:lnTo>
                  <a:pt x="109474" y="196850"/>
                </a:lnTo>
                <a:lnTo>
                  <a:pt x="117602" y="193039"/>
                </a:lnTo>
                <a:lnTo>
                  <a:pt x="125007" y="190500"/>
                </a:lnTo>
                <a:lnTo>
                  <a:pt x="150015" y="190500"/>
                </a:lnTo>
                <a:lnTo>
                  <a:pt x="146716" y="185419"/>
                </a:lnTo>
                <a:lnTo>
                  <a:pt x="142164" y="181609"/>
                </a:lnTo>
                <a:lnTo>
                  <a:pt x="137160" y="179069"/>
                </a:lnTo>
                <a:lnTo>
                  <a:pt x="131661" y="177800"/>
                </a:lnTo>
                <a:close/>
              </a:path>
              <a:path w="557529" h="299720">
                <a:moveTo>
                  <a:pt x="237490" y="91439"/>
                </a:moveTo>
                <a:lnTo>
                  <a:pt x="224663" y="96519"/>
                </a:lnTo>
                <a:lnTo>
                  <a:pt x="270891" y="200659"/>
                </a:lnTo>
                <a:lnTo>
                  <a:pt x="277368" y="198119"/>
                </a:lnTo>
                <a:lnTo>
                  <a:pt x="279019" y="189229"/>
                </a:lnTo>
                <a:lnTo>
                  <a:pt x="296164" y="189229"/>
                </a:lnTo>
                <a:lnTo>
                  <a:pt x="299720" y="187959"/>
                </a:lnTo>
                <a:lnTo>
                  <a:pt x="306935" y="184150"/>
                </a:lnTo>
                <a:lnTo>
                  <a:pt x="311310" y="180339"/>
                </a:lnTo>
                <a:lnTo>
                  <a:pt x="282702" y="180339"/>
                </a:lnTo>
                <a:lnTo>
                  <a:pt x="278765" y="179069"/>
                </a:lnTo>
                <a:lnTo>
                  <a:pt x="276352" y="179069"/>
                </a:lnTo>
                <a:lnTo>
                  <a:pt x="257556" y="135889"/>
                </a:lnTo>
                <a:lnTo>
                  <a:pt x="257937" y="134619"/>
                </a:lnTo>
                <a:lnTo>
                  <a:pt x="259207" y="133350"/>
                </a:lnTo>
                <a:lnTo>
                  <a:pt x="263779" y="128269"/>
                </a:lnTo>
                <a:lnTo>
                  <a:pt x="264731" y="127000"/>
                </a:lnTo>
                <a:lnTo>
                  <a:pt x="253238" y="127000"/>
                </a:lnTo>
                <a:lnTo>
                  <a:pt x="237490" y="91439"/>
                </a:lnTo>
                <a:close/>
              </a:path>
              <a:path w="557529" h="299720">
                <a:moveTo>
                  <a:pt x="296164" y="189229"/>
                </a:moveTo>
                <a:lnTo>
                  <a:pt x="279019" y="189229"/>
                </a:lnTo>
                <a:lnTo>
                  <a:pt x="281559" y="190500"/>
                </a:lnTo>
                <a:lnTo>
                  <a:pt x="292608" y="190500"/>
                </a:lnTo>
                <a:lnTo>
                  <a:pt x="296164" y="189229"/>
                </a:lnTo>
                <a:close/>
              </a:path>
              <a:path w="557529" h="299720">
                <a:moveTo>
                  <a:pt x="309040" y="121919"/>
                </a:moveTo>
                <a:lnTo>
                  <a:pt x="281686" y="121919"/>
                </a:lnTo>
                <a:lnTo>
                  <a:pt x="294767" y="127000"/>
                </a:lnTo>
                <a:lnTo>
                  <a:pt x="299847" y="132079"/>
                </a:lnTo>
                <a:lnTo>
                  <a:pt x="303530" y="140969"/>
                </a:lnTo>
                <a:lnTo>
                  <a:pt x="307975" y="151129"/>
                </a:lnTo>
                <a:lnTo>
                  <a:pt x="309118" y="158750"/>
                </a:lnTo>
                <a:lnTo>
                  <a:pt x="307213" y="163829"/>
                </a:lnTo>
                <a:lnTo>
                  <a:pt x="305308" y="170179"/>
                </a:lnTo>
                <a:lnTo>
                  <a:pt x="299974" y="175259"/>
                </a:lnTo>
                <a:lnTo>
                  <a:pt x="291211" y="179069"/>
                </a:lnTo>
                <a:lnTo>
                  <a:pt x="289433" y="180339"/>
                </a:lnTo>
                <a:lnTo>
                  <a:pt x="311310" y="180339"/>
                </a:lnTo>
                <a:lnTo>
                  <a:pt x="312769" y="179069"/>
                </a:lnTo>
                <a:lnTo>
                  <a:pt x="317222" y="173989"/>
                </a:lnTo>
                <a:lnTo>
                  <a:pt x="320294" y="166369"/>
                </a:lnTo>
                <a:lnTo>
                  <a:pt x="321792" y="158750"/>
                </a:lnTo>
                <a:lnTo>
                  <a:pt x="321706" y="151129"/>
                </a:lnTo>
                <a:lnTo>
                  <a:pt x="320026" y="142239"/>
                </a:lnTo>
                <a:lnTo>
                  <a:pt x="316738" y="133350"/>
                </a:lnTo>
                <a:lnTo>
                  <a:pt x="312858" y="127000"/>
                </a:lnTo>
                <a:lnTo>
                  <a:pt x="309040" y="121919"/>
                </a:lnTo>
                <a:close/>
              </a:path>
              <a:path w="557529" h="299720">
                <a:moveTo>
                  <a:pt x="377771" y="90169"/>
                </a:moveTo>
                <a:lnTo>
                  <a:pt x="351956" y="90169"/>
                </a:lnTo>
                <a:lnTo>
                  <a:pt x="358362" y="91439"/>
                </a:lnTo>
                <a:lnTo>
                  <a:pt x="363767" y="95250"/>
                </a:lnTo>
                <a:lnTo>
                  <a:pt x="368173" y="102869"/>
                </a:lnTo>
                <a:lnTo>
                  <a:pt x="360807" y="102869"/>
                </a:lnTo>
                <a:lnTo>
                  <a:pt x="358140" y="104139"/>
                </a:lnTo>
                <a:lnTo>
                  <a:pt x="332232" y="138429"/>
                </a:lnTo>
                <a:lnTo>
                  <a:pt x="335534" y="146050"/>
                </a:lnTo>
                <a:lnTo>
                  <a:pt x="338200" y="152400"/>
                </a:lnTo>
                <a:lnTo>
                  <a:pt x="342646" y="156209"/>
                </a:lnTo>
                <a:lnTo>
                  <a:pt x="354711" y="161289"/>
                </a:lnTo>
                <a:lnTo>
                  <a:pt x="360553" y="161289"/>
                </a:lnTo>
                <a:lnTo>
                  <a:pt x="366268" y="158750"/>
                </a:lnTo>
                <a:lnTo>
                  <a:pt x="373483" y="154939"/>
                </a:lnTo>
                <a:lnTo>
                  <a:pt x="379126" y="149859"/>
                </a:lnTo>
                <a:lnTo>
                  <a:pt x="358013" y="149859"/>
                </a:lnTo>
                <a:lnTo>
                  <a:pt x="351790" y="148589"/>
                </a:lnTo>
                <a:lnTo>
                  <a:pt x="348488" y="140969"/>
                </a:lnTo>
                <a:lnTo>
                  <a:pt x="346456" y="135889"/>
                </a:lnTo>
                <a:lnTo>
                  <a:pt x="346710" y="130809"/>
                </a:lnTo>
                <a:lnTo>
                  <a:pt x="352044" y="120650"/>
                </a:lnTo>
                <a:lnTo>
                  <a:pt x="356616" y="116839"/>
                </a:lnTo>
                <a:lnTo>
                  <a:pt x="364744" y="113029"/>
                </a:lnTo>
                <a:lnTo>
                  <a:pt x="367792" y="113029"/>
                </a:lnTo>
                <a:lnTo>
                  <a:pt x="372237" y="111759"/>
                </a:lnTo>
                <a:lnTo>
                  <a:pt x="387864" y="111759"/>
                </a:lnTo>
                <a:lnTo>
                  <a:pt x="381508" y="97789"/>
                </a:lnTo>
                <a:lnTo>
                  <a:pt x="377771" y="90169"/>
                </a:lnTo>
                <a:close/>
              </a:path>
              <a:path w="557529" h="299720">
                <a:moveTo>
                  <a:pt x="387864" y="111759"/>
                </a:moveTo>
                <a:lnTo>
                  <a:pt x="372237" y="111759"/>
                </a:lnTo>
                <a:lnTo>
                  <a:pt x="380111" y="129539"/>
                </a:lnTo>
                <a:lnTo>
                  <a:pt x="377825" y="137159"/>
                </a:lnTo>
                <a:lnTo>
                  <a:pt x="373380" y="143509"/>
                </a:lnTo>
                <a:lnTo>
                  <a:pt x="366903" y="146050"/>
                </a:lnTo>
                <a:lnTo>
                  <a:pt x="358013" y="149859"/>
                </a:lnTo>
                <a:lnTo>
                  <a:pt x="379126" y="149859"/>
                </a:lnTo>
                <a:lnTo>
                  <a:pt x="383198" y="144779"/>
                </a:lnTo>
                <a:lnTo>
                  <a:pt x="385699" y="138429"/>
                </a:lnTo>
                <a:lnTo>
                  <a:pt x="406831" y="138429"/>
                </a:lnTo>
                <a:lnTo>
                  <a:pt x="404495" y="133350"/>
                </a:lnTo>
                <a:lnTo>
                  <a:pt x="399796" y="133350"/>
                </a:lnTo>
                <a:lnTo>
                  <a:pt x="395986" y="129539"/>
                </a:lnTo>
                <a:lnTo>
                  <a:pt x="393065" y="123189"/>
                </a:lnTo>
                <a:lnTo>
                  <a:pt x="387864" y="111759"/>
                </a:lnTo>
                <a:close/>
              </a:path>
              <a:path w="557529" h="299720">
                <a:moveTo>
                  <a:pt x="406831" y="138429"/>
                </a:moveTo>
                <a:lnTo>
                  <a:pt x="385699" y="138429"/>
                </a:lnTo>
                <a:lnTo>
                  <a:pt x="388366" y="140969"/>
                </a:lnTo>
                <a:lnTo>
                  <a:pt x="391287" y="143509"/>
                </a:lnTo>
                <a:lnTo>
                  <a:pt x="397891" y="143509"/>
                </a:lnTo>
                <a:lnTo>
                  <a:pt x="402082" y="142239"/>
                </a:lnTo>
                <a:lnTo>
                  <a:pt x="407416" y="139700"/>
                </a:lnTo>
                <a:lnTo>
                  <a:pt x="406831" y="138429"/>
                </a:lnTo>
                <a:close/>
              </a:path>
              <a:path w="557529" h="299720">
                <a:moveTo>
                  <a:pt x="288887" y="109219"/>
                </a:moveTo>
                <a:lnTo>
                  <a:pt x="281733" y="109219"/>
                </a:lnTo>
                <a:lnTo>
                  <a:pt x="267081" y="111759"/>
                </a:lnTo>
                <a:lnTo>
                  <a:pt x="263779" y="114300"/>
                </a:lnTo>
                <a:lnTo>
                  <a:pt x="260731" y="115569"/>
                </a:lnTo>
                <a:lnTo>
                  <a:pt x="258064" y="119379"/>
                </a:lnTo>
                <a:lnTo>
                  <a:pt x="255270" y="121919"/>
                </a:lnTo>
                <a:lnTo>
                  <a:pt x="253619" y="124459"/>
                </a:lnTo>
                <a:lnTo>
                  <a:pt x="253238" y="127000"/>
                </a:lnTo>
                <a:lnTo>
                  <a:pt x="264731" y="127000"/>
                </a:lnTo>
                <a:lnTo>
                  <a:pt x="265684" y="125729"/>
                </a:lnTo>
                <a:lnTo>
                  <a:pt x="267208" y="125729"/>
                </a:lnTo>
                <a:lnTo>
                  <a:pt x="274700" y="121919"/>
                </a:lnTo>
                <a:lnTo>
                  <a:pt x="309040" y="121919"/>
                </a:lnTo>
                <a:lnTo>
                  <a:pt x="308086" y="120650"/>
                </a:lnTo>
                <a:lnTo>
                  <a:pt x="302432" y="115569"/>
                </a:lnTo>
                <a:lnTo>
                  <a:pt x="295910" y="111759"/>
                </a:lnTo>
                <a:lnTo>
                  <a:pt x="288887" y="109219"/>
                </a:lnTo>
                <a:close/>
              </a:path>
              <a:path w="557529" h="299720">
                <a:moveTo>
                  <a:pt x="400431" y="54609"/>
                </a:moveTo>
                <a:lnTo>
                  <a:pt x="387604" y="59689"/>
                </a:lnTo>
                <a:lnTo>
                  <a:pt x="408813" y="107950"/>
                </a:lnTo>
                <a:lnTo>
                  <a:pt x="412623" y="116839"/>
                </a:lnTo>
                <a:lnTo>
                  <a:pt x="417575" y="121919"/>
                </a:lnTo>
                <a:lnTo>
                  <a:pt x="430149" y="127000"/>
                </a:lnTo>
                <a:lnTo>
                  <a:pt x="437261" y="127000"/>
                </a:lnTo>
                <a:lnTo>
                  <a:pt x="445262" y="123189"/>
                </a:lnTo>
                <a:lnTo>
                  <a:pt x="449453" y="121919"/>
                </a:lnTo>
                <a:lnTo>
                  <a:pt x="453136" y="118109"/>
                </a:lnTo>
                <a:lnTo>
                  <a:pt x="456438" y="114300"/>
                </a:lnTo>
                <a:lnTo>
                  <a:pt x="457581" y="113029"/>
                </a:lnTo>
                <a:lnTo>
                  <a:pt x="436419" y="113029"/>
                </a:lnTo>
                <a:lnTo>
                  <a:pt x="430466" y="111759"/>
                </a:lnTo>
                <a:lnTo>
                  <a:pt x="425370" y="107950"/>
                </a:lnTo>
                <a:lnTo>
                  <a:pt x="421132" y="101600"/>
                </a:lnTo>
                <a:lnTo>
                  <a:pt x="400431" y="54609"/>
                </a:lnTo>
                <a:close/>
              </a:path>
              <a:path w="557529" h="299720">
                <a:moveTo>
                  <a:pt x="446659" y="34289"/>
                </a:moveTo>
                <a:lnTo>
                  <a:pt x="433832" y="39369"/>
                </a:lnTo>
                <a:lnTo>
                  <a:pt x="456565" y="91439"/>
                </a:lnTo>
                <a:lnTo>
                  <a:pt x="456819" y="93979"/>
                </a:lnTo>
                <a:lnTo>
                  <a:pt x="436419" y="113029"/>
                </a:lnTo>
                <a:lnTo>
                  <a:pt x="457581" y="113029"/>
                </a:lnTo>
                <a:lnTo>
                  <a:pt x="459867" y="110489"/>
                </a:lnTo>
                <a:lnTo>
                  <a:pt x="461518" y="105409"/>
                </a:lnTo>
                <a:lnTo>
                  <a:pt x="461772" y="102869"/>
                </a:lnTo>
                <a:lnTo>
                  <a:pt x="477459" y="102869"/>
                </a:lnTo>
                <a:lnTo>
                  <a:pt x="446659" y="34289"/>
                </a:lnTo>
                <a:close/>
              </a:path>
              <a:path w="557529" h="299720">
                <a:moveTo>
                  <a:pt x="477459" y="102869"/>
                </a:moveTo>
                <a:lnTo>
                  <a:pt x="461772" y="102869"/>
                </a:lnTo>
                <a:lnTo>
                  <a:pt x="466217" y="113029"/>
                </a:lnTo>
                <a:lnTo>
                  <a:pt x="479171" y="106679"/>
                </a:lnTo>
                <a:lnTo>
                  <a:pt x="477459" y="102869"/>
                </a:lnTo>
                <a:close/>
              </a:path>
              <a:path w="557529" h="299720">
                <a:moveTo>
                  <a:pt x="358610" y="76200"/>
                </a:moveTo>
                <a:lnTo>
                  <a:pt x="352409" y="76200"/>
                </a:lnTo>
                <a:lnTo>
                  <a:pt x="345517" y="77469"/>
                </a:lnTo>
                <a:lnTo>
                  <a:pt x="337947" y="81279"/>
                </a:lnTo>
                <a:lnTo>
                  <a:pt x="333883" y="82550"/>
                </a:lnTo>
                <a:lnTo>
                  <a:pt x="330073" y="85089"/>
                </a:lnTo>
                <a:lnTo>
                  <a:pt x="326390" y="88900"/>
                </a:lnTo>
                <a:lnTo>
                  <a:pt x="322707" y="91439"/>
                </a:lnTo>
                <a:lnTo>
                  <a:pt x="320167" y="95250"/>
                </a:lnTo>
                <a:lnTo>
                  <a:pt x="318516" y="97789"/>
                </a:lnTo>
                <a:lnTo>
                  <a:pt x="328803" y="106679"/>
                </a:lnTo>
                <a:lnTo>
                  <a:pt x="331216" y="100329"/>
                </a:lnTo>
                <a:lnTo>
                  <a:pt x="336423" y="95250"/>
                </a:lnTo>
                <a:lnTo>
                  <a:pt x="344550" y="91439"/>
                </a:lnTo>
                <a:lnTo>
                  <a:pt x="351956" y="90169"/>
                </a:lnTo>
                <a:lnTo>
                  <a:pt x="377771" y="90169"/>
                </a:lnTo>
                <a:lnTo>
                  <a:pt x="373618" y="85089"/>
                </a:lnTo>
                <a:lnTo>
                  <a:pt x="369060" y="80009"/>
                </a:lnTo>
                <a:lnTo>
                  <a:pt x="364109" y="77469"/>
                </a:lnTo>
                <a:lnTo>
                  <a:pt x="358610" y="76200"/>
                </a:lnTo>
                <a:close/>
              </a:path>
              <a:path w="557529" h="299720">
                <a:moveTo>
                  <a:pt x="473202" y="21589"/>
                </a:moveTo>
                <a:lnTo>
                  <a:pt x="458597" y="29209"/>
                </a:lnTo>
                <a:lnTo>
                  <a:pt x="498729" y="53339"/>
                </a:lnTo>
                <a:lnTo>
                  <a:pt x="488823" y="102869"/>
                </a:lnTo>
                <a:lnTo>
                  <a:pt x="503936" y="95250"/>
                </a:lnTo>
                <a:lnTo>
                  <a:pt x="509905" y="60959"/>
                </a:lnTo>
                <a:lnTo>
                  <a:pt x="535425" y="60959"/>
                </a:lnTo>
                <a:lnTo>
                  <a:pt x="511429" y="48259"/>
                </a:lnTo>
                <a:lnTo>
                  <a:pt x="513394" y="39369"/>
                </a:lnTo>
                <a:lnTo>
                  <a:pt x="500634" y="39369"/>
                </a:lnTo>
                <a:lnTo>
                  <a:pt x="473202" y="21589"/>
                </a:lnTo>
                <a:close/>
              </a:path>
              <a:path w="557529" h="299720">
                <a:moveTo>
                  <a:pt x="535425" y="60959"/>
                </a:moveTo>
                <a:lnTo>
                  <a:pt x="509905" y="60959"/>
                </a:lnTo>
                <a:lnTo>
                  <a:pt x="541528" y="78739"/>
                </a:lnTo>
                <a:lnTo>
                  <a:pt x="557022" y="72389"/>
                </a:lnTo>
                <a:lnTo>
                  <a:pt x="535425" y="60959"/>
                </a:lnTo>
                <a:close/>
              </a:path>
              <a:path w="557529" h="299720">
                <a:moveTo>
                  <a:pt x="522097" y="0"/>
                </a:moveTo>
                <a:lnTo>
                  <a:pt x="507746" y="6350"/>
                </a:lnTo>
                <a:lnTo>
                  <a:pt x="500634" y="39369"/>
                </a:lnTo>
                <a:lnTo>
                  <a:pt x="513394" y="39369"/>
                </a:lnTo>
                <a:lnTo>
                  <a:pt x="522097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>
            <a:off x="2295239" y="5334686"/>
            <a:ext cx="23336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K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iva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4043363" y="5334686"/>
            <a:ext cx="54864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G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o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F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u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n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d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Me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5696808" y="5334686"/>
            <a:ext cx="50815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I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n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d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i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eg</a:t>
            </a:r>
            <a:r>
              <a:rPr sz="900" spc="-11" dirty="0">
                <a:solidFill>
                  <a:srgbClr val="D9D9D9"/>
                </a:solidFill>
                <a:latin typeface="Trebuchet MS"/>
                <a:cs typeface="Trebuchet MS"/>
              </a:rPr>
              <a:t>o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go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7295198" y="5334686"/>
            <a:ext cx="5786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K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i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c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k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s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t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a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r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t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er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360011" y="2883617"/>
            <a:ext cx="138499" cy="228600"/>
          </a:xfrm>
          <a:prstGeom prst="rect">
            <a:avLst/>
          </a:prstGeom>
        </p:spPr>
        <p:txBody>
          <a:bodyPr vert="vert270" wrap="square" lIns="0" tIns="2381" rIns="0" bIns="0" rtlCol="0">
            <a:spAutoFit/>
          </a:bodyPr>
          <a:lstStyle/>
          <a:p>
            <a:pPr marL="9525">
              <a:spcBef>
                <a:spcPts val="19"/>
              </a:spcBef>
            </a:pPr>
            <a:r>
              <a:rPr sz="900" b="1" dirty="0">
                <a:solidFill>
                  <a:srgbClr val="D9D9D9"/>
                </a:solidFill>
                <a:latin typeface="Trebuchet MS"/>
                <a:cs typeface="Trebuchet MS"/>
              </a:rPr>
              <a:t>USD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4564760" y="5488534"/>
            <a:ext cx="59245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solidFill>
                  <a:srgbClr val="D9D9D9"/>
                </a:solidFill>
                <a:latin typeface="Trebuchet MS"/>
                <a:cs typeface="Trebuchet MS"/>
              </a:rPr>
              <a:t>PL</a:t>
            </a:r>
            <a:r>
              <a:rPr sz="900" b="1" spc="-8" dirty="0">
                <a:solidFill>
                  <a:srgbClr val="D9D9D9"/>
                </a:solidFill>
                <a:latin typeface="Trebuchet MS"/>
                <a:cs typeface="Trebuchet MS"/>
              </a:rPr>
              <a:t>A</a:t>
            </a:r>
            <a:r>
              <a:rPr sz="900" b="1" dirty="0">
                <a:solidFill>
                  <a:srgbClr val="D9D9D9"/>
                </a:solidFill>
                <a:latin typeface="Trebuchet MS"/>
                <a:cs typeface="Trebuchet MS"/>
              </a:rPr>
              <a:t>T</a:t>
            </a:r>
            <a:r>
              <a:rPr sz="900" b="1" spc="-8" dirty="0">
                <a:solidFill>
                  <a:srgbClr val="D9D9D9"/>
                </a:solidFill>
                <a:latin typeface="Trebuchet MS"/>
                <a:cs typeface="Trebuchet MS"/>
              </a:rPr>
              <a:t>F</a:t>
            </a:r>
            <a:r>
              <a:rPr sz="900" b="1" spc="-4" dirty="0">
                <a:solidFill>
                  <a:srgbClr val="D9D9D9"/>
                </a:solidFill>
                <a:latin typeface="Trebuchet MS"/>
                <a:cs typeface="Trebuchet MS"/>
              </a:rPr>
              <a:t>O</a:t>
            </a:r>
            <a:r>
              <a:rPr sz="900" b="1" dirty="0">
                <a:solidFill>
                  <a:srgbClr val="D9D9D9"/>
                </a:solidFill>
                <a:latin typeface="Trebuchet MS"/>
                <a:cs typeface="Trebuchet MS"/>
              </a:rPr>
              <a:t>RM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3535299" y="866394"/>
            <a:ext cx="2083689" cy="44348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 txBox="1">
            <a:spLocks noGrp="1"/>
          </p:cNvSpPr>
          <p:nvPr>
            <p:ph type="title"/>
          </p:nvPr>
        </p:nvSpPr>
        <p:spPr>
          <a:xfrm>
            <a:off x="3660171" y="911598"/>
            <a:ext cx="1822133" cy="254396"/>
          </a:xfrm>
          <a:prstGeom prst="rect">
            <a:avLst/>
          </a:prstGeom>
        </p:spPr>
        <p:txBody>
          <a:bodyPr vert="horz" wrap="square" lIns="0" tIns="11906" rIns="0" bIns="0" rtlCol="0" anchor="ctr">
            <a:spAutoFit/>
          </a:bodyPr>
          <a:lstStyle/>
          <a:p>
            <a:pPr marL="9525">
              <a:spcBef>
                <a:spcPts val="94"/>
              </a:spcBef>
            </a:pPr>
            <a:r>
              <a:rPr sz="1575" spc="41" dirty="0">
                <a:solidFill>
                  <a:srgbClr val="F1F1F1"/>
                </a:solidFill>
              </a:rPr>
              <a:t>Fund </a:t>
            </a:r>
            <a:r>
              <a:rPr sz="1575" spc="53" dirty="0">
                <a:solidFill>
                  <a:srgbClr val="F1F1F1"/>
                </a:solidFill>
              </a:rPr>
              <a:t>and</a:t>
            </a:r>
            <a:r>
              <a:rPr sz="1575" spc="229" dirty="0">
                <a:solidFill>
                  <a:srgbClr val="F1F1F1"/>
                </a:solidFill>
              </a:rPr>
              <a:t> </a:t>
            </a:r>
            <a:r>
              <a:rPr sz="1575" spc="68" dirty="0">
                <a:solidFill>
                  <a:srgbClr val="F1F1F1"/>
                </a:solidFill>
              </a:rPr>
              <a:t>Backers</a:t>
            </a:r>
            <a:endParaRPr sz="1575"/>
          </a:p>
        </p:txBody>
      </p:sp>
      <p:sp>
        <p:nvSpPr>
          <p:cNvPr id="144" name="object 144"/>
          <p:cNvSpPr/>
          <p:nvPr/>
        </p:nvSpPr>
        <p:spPr>
          <a:xfrm>
            <a:off x="3987926" y="5816726"/>
            <a:ext cx="188595" cy="6515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 txBox="1"/>
          <p:nvPr/>
        </p:nvSpPr>
        <p:spPr>
          <a:xfrm>
            <a:off x="4184141" y="5763311"/>
            <a:ext cx="32766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r</a:t>
            </a:r>
            <a:r>
              <a:rPr sz="900" spc="-4" dirty="0">
                <a:solidFill>
                  <a:srgbClr val="D9D9D9"/>
                </a:solidFill>
                <a:latin typeface="Trebuchet MS"/>
                <a:cs typeface="Trebuchet MS"/>
              </a:rPr>
              <a:t>a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i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se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605147" y="5849873"/>
            <a:ext cx="18288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33528">
            <a:solidFill>
              <a:srgbClr val="2D8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661154" y="5813299"/>
            <a:ext cx="70865" cy="7086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 txBox="1"/>
          <p:nvPr/>
        </p:nvSpPr>
        <p:spPr>
          <a:xfrm>
            <a:off x="4798600" y="5763311"/>
            <a:ext cx="40909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b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ac</a:t>
            </a:r>
            <a:r>
              <a:rPr sz="900" spc="4" dirty="0">
                <a:solidFill>
                  <a:srgbClr val="D9D9D9"/>
                </a:solidFill>
                <a:latin typeface="Trebuchet MS"/>
                <a:cs typeface="Trebuchet MS"/>
              </a:rPr>
              <a:t>k</a:t>
            </a:r>
            <a:r>
              <a:rPr sz="900" spc="-8" dirty="0">
                <a:solidFill>
                  <a:srgbClr val="D9D9D9"/>
                </a:solidFill>
                <a:latin typeface="Trebuchet MS"/>
                <a:cs typeface="Trebuchet MS"/>
              </a:rPr>
              <a:t>e</a:t>
            </a:r>
            <a:r>
              <a:rPr sz="900" dirty="0">
                <a:solidFill>
                  <a:srgbClr val="D9D9D9"/>
                </a:solidFill>
                <a:latin typeface="Trebuchet MS"/>
                <a:cs typeface="Trebuchet MS"/>
              </a:rPr>
              <a:t>rs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6788563" y="5462931"/>
            <a:ext cx="1085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-4" dirty="0">
                <a:solidFill>
                  <a:srgbClr val="5FCAEE"/>
                </a:solidFill>
                <a:latin typeface="Trebuchet MS"/>
                <a:cs typeface="Trebuchet MS"/>
              </a:rPr>
              <a:t>65</a:t>
            </a:r>
            <a:endParaRPr sz="675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342884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500563" y="115888"/>
            <a:ext cx="439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b="1">
                <a:solidFill>
                  <a:srgbClr val="F8972C"/>
                </a:solidFill>
              </a:rPr>
              <a:t>Crowdcube and Crowdfunding</a:t>
            </a:r>
            <a:endParaRPr lang="bg-BG" b="1">
              <a:solidFill>
                <a:srgbClr val="F8972C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8625" y="1214438"/>
            <a:ext cx="8229600" cy="200025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Crowdcube provides a web-based central hub for entrepreneurs to meet micro-investors. It uses the power of </a:t>
            </a:r>
            <a:r>
              <a:rPr lang="en-GB" sz="2000" dirty="0" err="1">
                <a:latin typeface="+mn-lt"/>
                <a:cs typeface="+mn-cs"/>
              </a:rPr>
              <a:t>Crowdfunding</a:t>
            </a:r>
            <a:r>
              <a:rPr lang="en-GB" sz="2000" dirty="0">
                <a:latin typeface="+mn-lt"/>
                <a:cs typeface="+mn-cs"/>
              </a:rPr>
              <a:t> to provide a unique service to two types of people: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for entrepreneurs to source funding more accessibly than conventional routes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for smaller investors to have the opportunity to invest in exciting high-potential </a:t>
            </a:r>
            <a:r>
              <a:rPr lang="en-GB" sz="2000" dirty="0" smtClean="0">
                <a:latin typeface="+mn-lt"/>
                <a:cs typeface="+mn-cs"/>
              </a:rPr>
              <a:t>businesses</a:t>
            </a:r>
            <a:endParaRPr lang="en-GB" sz="2000" dirty="0">
              <a:latin typeface="+mn-lt"/>
              <a:cs typeface="+mn-cs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428625" y="785813"/>
            <a:ext cx="78486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b="1" dirty="0">
                <a:solidFill>
                  <a:srgbClr val="F8972C"/>
                </a:solidFill>
              </a:rPr>
              <a:t>What is </a:t>
            </a:r>
            <a:r>
              <a:rPr lang="en-GB" sz="2400" b="1" dirty="0" err="1">
                <a:solidFill>
                  <a:srgbClr val="F8972C"/>
                </a:solidFill>
              </a:rPr>
              <a:t>Crowdcube</a:t>
            </a:r>
            <a:r>
              <a:rPr lang="en-GB" sz="2400" b="1" dirty="0">
                <a:solidFill>
                  <a:srgbClr val="F8972C"/>
                </a:solidFill>
              </a:rPr>
              <a:t>?</a:t>
            </a:r>
            <a:r>
              <a:rPr lang="en-GB" dirty="0"/>
              <a:t/>
            </a:r>
            <a:br>
              <a:rPr lang="en-GB" dirty="0"/>
            </a:br>
            <a:endParaRPr lang="bg-BG" dirty="0"/>
          </a:p>
        </p:txBody>
      </p:sp>
      <p:sp>
        <p:nvSpPr>
          <p:cNvPr id="2" name="Rectangle 1"/>
          <p:cNvSpPr/>
          <p:nvPr/>
        </p:nvSpPr>
        <p:spPr>
          <a:xfrm>
            <a:off x="4800600" y="3500735"/>
            <a:ext cx="3798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 smtClean="0"/>
              <a:t>“$</a:t>
            </a:r>
            <a:r>
              <a:rPr lang="en-GB" sz="1200" i="1" dirty="0"/>
              <a:t>100 invested in Microsoft at their IPO would now be worth approximately $35k</a:t>
            </a:r>
            <a:r>
              <a:rPr lang="en-GB" sz="1200" i="1" dirty="0" smtClean="0"/>
              <a:t>.”</a:t>
            </a:r>
            <a:endParaRPr lang="en-GB" sz="1200" i="1" dirty="0"/>
          </a:p>
        </p:txBody>
      </p:sp>
      <p:pic>
        <p:nvPicPr>
          <p:cNvPr id="24" name="Picture 23" descr="crowdcub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0278"/>
            <a:ext cx="9144000" cy="189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MY" altLang="x-none"/>
              <a:t>Equity Crowdfunding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0" y="782706"/>
            <a:ext cx="9144000" cy="507656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MY" altLang="x-none" dirty="0"/>
              <a:t>A company raises financial capital from the crowd in exchange for an ownership stake, represented by share ownership. </a:t>
            </a:r>
          </a:p>
          <a:p>
            <a:pPr eaLnBrk="1" hangingPunct="1"/>
            <a:r>
              <a:rPr lang="en-MY" altLang="x-none" dirty="0" err="1"/>
              <a:t>Startups</a:t>
            </a:r>
            <a:r>
              <a:rPr lang="en-MY" altLang="x-none" dirty="0"/>
              <a:t> and other small businesses with high growth potential but lacking cash flows represent the most likely users of equity crowdfunding </a:t>
            </a:r>
          </a:p>
          <a:p>
            <a:pPr eaLnBrk="1" hangingPunct="1"/>
            <a:r>
              <a:rPr lang="en-MY" altLang="x-none" dirty="0"/>
              <a:t>These businesses remain privately held with a limited or non-existent secondary market for the widely-distributed, small equity stakes sold through crowdfunding. </a:t>
            </a:r>
          </a:p>
          <a:p>
            <a:pPr eaLnBrk="1" hangingPunct="1"/>
            <a:r>
              <a:rPr lang="en-MY" altLang="x-none" dirty="0"/>
              <a:t>However, the equity crowdfunding investor may not have any anticipation of a near-term return [ROI]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292DF6A-E56F-F344-AAA2-B1E2B9089D41}" type="slidenum">
              <a:rPr lang="en-MY" altLang="x-none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MY" altLang="x-none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44351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31192</TotalTime>
  <Words>3438</Words>
  <Application>Microsoft Macintosh PowerPoint</Application>
  <PresentationFormat>On-screen Show (4:3)</PresentationFormat>
  <Paragraphs>912</Paragraphs>
  <Slides>88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  <vt:variant>
        <vt:lpstr>Custom Shows</vt:lpstr>
      </vt:variant>
      <vt:variant>
        <vt:i4>1</vt:i4>
      </vt:variant>
    </vt:vector>
  </HeadingPairs>
  <TitlesOfParts>
    <vt:vector size="100" baseType="lpstr">
      <vt:lpstr>Calibri</vt:lpstr>
      <vt:lpstr>Calibri Regular</vt:lpstr>
      <vt:lpstr>Courier New</vt:lpstr>
      <vt:lpstr>Garamond</vt:lpstr>
      <vt:lpstr>Times New Roman</vt:lpstr>
      <vt:lpstr>Trebuchet MS</vt:lpstr>
      <vt:lpstr>Wingdings 2</vt:lpstr>
      <vt:lpstr>Wingdings 3</vt:lpstr>
      <vt:lpstr>新細明體</vt:lpstr>
      <vt:lpstr>Arial</vt:lpstr>
      <vt:lpstr>自訂設計</vt:lpstr>
      <vt:lpstr>CrowdFunding (Financial Technology)</vt:lpstr>
      <vt:lpstr>Crowdfunding</vt:lpstr>
      <vt:lpstr>Crowdfunding</vt:lpstr>
      <vt:lpstr>Different models</vt:lpstr>
      <vt:lpstr>What is crowdfunding?</vt:lpstr>
      <vt:lpstr>Crowdfunding Models</vt:lpstr>
      <vt:lpstr>Types of Crowdfunding</vt:lpstr>
      <vt:lpstr>PowerPoint Presentation</vt:lpstr>
      <vt:lpstr>Equity Crowdfunding</vt:lpstr>
      <vt:lpstr>Parties to Equity Crowdfunding[ECF]</vt:lpstr>
      <vt:lpstr>Equity Crowdfunding</vt:lpstr>
      <vt:lpstr>Approaches to Crowd-funding Regulation (Cont’d)</vt:lpstr>
      <vt:lpstr>Approaches to Crowd-funding Regulation (Cont’d)</vt:lpstr>
      <vt:lpstr>Approaches to Crowd-funding Regulation (Cont’d)</vt:lpstr>
      <vt:lpstr>Approaches to Crowd-funding Regulation (Cont’d)</vt:lpstr>
      <vt:lpstr>Approaches to Crowd-funding Regulation (Cont’d)</vt:lpstr>
      <vt:lpstr>Approaches to Crowd-funding Regulation (Cont’d)</vt:lpstr>
      <vt:lpstr>Approaches to P2P Lending Regulation</vt:lpstr>
      <vt:lpstr>Approaches to Equity Crowd-funding Regulation</vt:lpstr>
      <vt:lpstr>The rise of the platforms </vt:lpstr>
      <vt:lpstr>Kickstarter</vt:lpstr>
      <vt:lpstr>Story Video</vt:lpstr>
      <vt:lpstr>Indiegogo</vt:lpstr>
      <vt:lpstr>Kickstarter (Pre Order model)</vt:lpstr>
      <vt:lpstr>Indiegogo (Reward-Based Model)</vt:lpstr>
      <vt:lpstr>GoFundMe (Donation Model)</vt:lpstr>
      <vt:lpstr>Kiva (Loaning Model)</vt:lpstr>
      <vt:lpstr>PowerPoint Presentation</vt:lpstr>
      <vt:lpstr>Psychological attributes of a crowd</vt:lpstr>
      <vt:lpstr>Psychological laws of crowd life cycle</vt:lpstr>
      <vt:lpstr>Why do people bring their money to indefinite projects?</vt:lpstr>
      <vt:lpstr>Why do people bring their money to indefinite projects?</vt:lpstr>
      <vt:lpstr>Why do people bring their money to indefinite projects?</vt:lpstr>
      <vt:lpstr>Why do people bring their money to indefinite projects?</vt:lpstr>
      <vt:lpstr>Why do people bring their money to indefinite projects?</vt:lpstr>
      <vt:lpstr>PowerPoint Presentation</vt:lpstr>
      <vt:lpstr>PowerPoint Presentation</vt:lpstr>
      <vt:lpstr>11</vt:lpstr>
      <vt:lpstr>CrowdFunding: Success Stories</vt:lpstr>
      <vt:lpstr>PowerPoint Presentation</vt:lpstr>
      <vt:lpstr>PowerPoint Presentation</vt:lpstr>
      <vt:lpstr>PowerPoint Presentation</vt:lpstr>
      <vt:lpstr>Story of Tajikistan – Arvand</vt:lpstr>
      <vt:lpstr>PowerPoint Presentation</vt:lpstr>
      <vt:lpstr>Blogging on KIVA</vt:lpstr>
      <vt:lpstr>KIVA - Comparison of Barrower</vt:lpstr>
      <vt:lpstr>PowerPoint Presentation</vt:lpstr>
      <vt:lpstr>Saving Eliza</vt:lpstr>
      <vt:lpstr>PowerPoint Presentation</vt:lpstr>
      <vt:lpstr>Google Search</vt:lpstr>
      <vt:lpstr>Bucks for Bauman!</vt:lpstr>
      <vt:lpstr>PowerPoint Presentation</vt:lpstr>
      <vt:lpstr>Google Search</vt:lpstr>
      <vt:lpstr>Celeste &amp; Sydney Recovery Fund</vt:lpstr>
      <vt:lpstr>PowerPoint Presentation</vt:lpstr>
      <vt:lpstr>Google Search</vt:lpstr>
      <vt:lpstr>GoFundMe - Comparison of Campaigns</vt:lpstr>
      <vt:lpstr>PowerPoint Presentation</vt:lpstr>
      <vt:lpstr>Misfit Shine</vt:lpstr>
      <vt:lpstr>PowerPoint Presentation</vt:lpstr>
      <vt:lpstr>Mistfit Perks</vt:lpstr>
      <vt:lpstr>Misfit Shine –  google search</vt:lpstr>
      <vt:lpstr>Mistfit Press Coverage</vt:lpstr>
      <vt:lpstr>Help Cecil Williams keep his Seeing  Eye dog Orlando</vt:lpstr>
      <vt:lpstr>PowerPoint Presentation</vt:lpstr>
      <vt:lpstr>Google Search</vt:lpstr>
      <vt:lpstr>Good Spread Peanut Butter</vt:lpstr>
      <vt:lpstr>PowerPoint Presentation</vt:lpstr>
      <vt:lpstr>Good Spread Peanut Butter - Rewards</vt:lpstr>
      <vt:lpstr>Google Search</vt:lpstr>
      <vt:lpstr>Indiegogo - Comaparison of Campaigns</vt:lpstr>
      <vt:lpstr>PowerPoint Presentation</vt:lpstr>
      <vt:lpstr>Pebble</vt:lpstr>
      <vt:lpstr>PowerPoint Presentation</vt:lpstr>
      <vt:lpstr>Pledges</vt:lpstr>
      <vt:lpstr>Google Search</vt:lpstr>
      <vt:lpstr>PowerPoint Presentation</vt:lpstr>
      <vt:lpstr>PowerPoint Presentation</vt:lpstr>
      <vt:lpstr>Perks</vt:lpstr>
      <vt:lpstr>Google Search</vt:lpstr>
      <vt:lpstr>Baubax LLC</vt:lpstr>
      <vt:lpstr>PowerPoint Presentation</vt:lpstr>
      <vt:lpstr>Google Search</vt:lpstr>
      <vt:lpstr>Kickstarter - Comparison of Campaigns</vt:lpstr>
      <vt:lpstr>Comparison by Characteristics</vt:lpstr>
      <vt:lpstr>Quick Analysis of Platforms</vt:lpstr>
      <vt:lpstr>Fund and Backers</vt:lpstr>
      <vt:lpstr>PowerPoint Presentation</vt:lpstr>
      <vt:lpstr>自訂放映1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Topics “International Business and Enterprise”</dc:title>
  <dc:creator>dlee</dc:creator>
  <cp:lastModifiedBy>Microsoft Office User</cp:lastModifiedBy>
  <cp:revision>1009</cp:revision>
  <dcterms:created xsi:type="dcterms:W3CDTF">2009-10-28T05:58:26Z</dcterms:created>
  <dcterms:modified xsi:type="dcterms:W3CDTF">2018-10-17T07:40:38Z</dcterms:modified>
</cp:coreProperties>
</file>