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9"/>
  </p:notesMasterIdLst>
  <p:sldIdLst>
    <p:sldId id="520" r:id="rId2"/>
    <p:sldId id="564" r:id="rId3"/>
    <p:sldId id="565" r:id="rId4"/>
    <p:sldId id="566"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3" r:id="rId40"/>
    <p:sldId id="604" r:id="rId41"/>
    <p:sldId id="605" r:id="rId42"/>
    <p:sldId id="606" r:id="rId43"/>
    <p:sldId id="607" r:id="rId44"/>
    <p:sldId id="608" r:id="rId45"/>
    <p:sldId id="609" r:id="rId46"/>
    <p:sldId id="610" r:id="rId47"/>
    <p:sldId id="611" r:id="rId48"/>
    <p:sldId id="612" r:id="rId49"/>
    <p:sldId id="613" r:id="rId50"/>
    <p:sldId id="614" r:id="rId51"/>
    <p:sldId id="615" r:id="rId52"/>
    <p:sldId id="616" r:id="rId53"/>
    <p:sldId id="617" r:id="rId54"/>
    <p:sldId id="538" r:id="rId55"/>
    <p:sldId id="551" r:id="rId56"/>
    <p:sldId id="553" r:id="rId57"/>
    <p:sldId id="554" r:id="rId58"/>
    <p:sldId id="555" r:id="rId59"/>
    <p:sldId id="556" r:id="rId60"/>
    <p:sldId id="557" r:id="rId61"/>
    <p:sldId id="558" r:id="rId62"/>
    <p:sldId id="559" r:id="rId63"/>
    <p:sldId id="560" r:id="rId64"/>
    <p:sldId id="561" r:id="rId65"/>
    <p:sldId id="562" r:id="rId66"/>
    <p:sldId id="563" r:id="rId67"/>
    <p:sldId id="552" r:id="rId68"/>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p:restoredTop sz="99511" autoAdjust="0"/>
  </p:normalViewPr>
  <p:slideViewPr>
    <p:cSldViewPr>
      <p:cViewPr>
        <p:scale>
          <a:sx n="150" d="100"/>
          <a:sy n="150" d="100"/>
        </p:scale>
        <p:origin x="106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54006" cy="54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12</a:t>
            </a:fld>
            <a:endParaRPr lang="en-US" smtClean="0"/>
          </a:p>
        </p:txBody>
      </p:sp>
    </p:spTree>
    <p:extLst>
      <p:ext uri="{BB962C8B-B14F-4D97-AF65-F5344CB8AC3E}">
        <p14:creationId xmlns:p14="http://schemas.microsoft.com/office/powerpoint/2010/main" val="53608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13</a:t>
            </a:fld>
            <a:endParaRPr lang="en-US" smtClean="0"/>
          </a:p>
        </p:txBody>
      </p:sp>
    </p:spTree>
    <p:extLst>
      <p:ext uri="{BB962C8B-B14F-4D97-AF65-F5344CB8AC3E}">
        <p14:creationId xmlns:p14="http://schemas.microsoft.com/office/powerpoint/2010/main" val="119481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July 2016 - </a:t>
            </a:r>
            <a:r>
              <a:rPr lang="en-US" dirty="0" err="1" smtClean="0"/>
              <a:t>Flirtey</a:t>
            </a:r>
            <a:r>
              <a:rPr lang="en-US" dirty="0" smtClean="0"/>
              <a:t> (drone</a:t>
            </a:r>
            <a:r>
              <a:rPr lang="en-US" baseline="0" dirty="0" smtClean="0"/>
              <a:t> maker)</a:t>
            </a:r>
            <a:r>
              <a:rPr lang="en-US" dirty="0" smtClean="0"/>
              <a:t> and 7-Eleven made history when one 7-Eleven customer’s order of a chicken sandwich, donuts, candy, </a:t>
            </a:r>
            <a:r>
              <a:rPr lang="en-US" dirty="0" err="1" smtClean="0"/>
              <a:t>Slurpees</a:t>
            </a:r>
            <a:r>
              <a:rPr lang="en-US" dirty="0" smtClean="0"/>
              <a:t> and hot coffee was completed via drone. The companies claim it was the first time a drone delivered a package to a U.S. resident who placed an order with a retailer.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14</a:t>
            </a:fld>
            <a:endParaRPr lang="en-US" smtClean="0"/>
          </a:p>
        </p:txBody>
      </p:sp>
    </p:spTree>
    <p:extLst>
      <p:ext uri="{BB962C8B-B14F-4D97-AF65-F5344CB8AC3E}">
        <p14:creationId xmlns:p14="http://schemas.microsoft.com/office/powerpoint/2010/main" val="10098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15</a:t>
            </a:fld>
            <a:endParaRPr lang="en-US" smtClean="0"/>
          </a:p>
        </p:txBody>
      </p:sp>
    </p:spTree>
    <p:extLst>
      <p:ext uri="{BB962C8B-B14F-4D97-AF65-F5344CB8AC3E}">
        <p14:creationId xmlns:p14="http://schemas.microsoft.com/office/powerpoint/2010/main" val="56150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Malcolm </a:t>
            </a:r>
            <a:r>
              <a:rPr lang="en-US" dirty="0" err="1" smtClean="0"/>
              <a:t>Gladwell</a:t>
            </a:r>
            <a:r>
              <a:rPr lang="en-US" dirty="0" smtClean="0"/>
              <a:t> has been a staff writer at The New Yorker since 1996. He is the author of The Tipping Point, Blink, Outliers, and What the Dog Saw. Prior to joining The New Yorker, he was a reporter at the Washington Post. </a:t>
            </a:r>
            <a:r>
              <a:rPr lang="en-US" dirty="0" err="1" smtClean="0"/>
              <a:t>Gladwell</a:t>
            </a:r>
            <a:r>
              <a:rPr lang="en-US" dirty="0" smtClean="0"/>
              <a:t> was born in England and grew up in rural Ontario. He now lives in New York.</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16</a:t>
            </a:fld>
            <a:endParaRPr lang="en-US" smtClean="0"/>
          </a:p>
        </p:txBody>
      </p:sp>
    </p:spTree>
    <p:extLst>
      <p:ext uri="{BB962C8B-B14F-4D97-AF65-F5344CB8AC3E}">
        <p14:creationId xmlns:p14="http://schemas.microsoft.com/office/powerpoint/2010/main" val="161491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Thomas Schelling - He was awarded the 2005 Nobel Memorial Prize in Economic Sciences (shared with Robert </a:t>
            </a:r>
            <a:r>
              <a:rPr lang="en-US" dirty="0" err="1" smtClean="0"/>
              <a:t>Aumann</a:t>
            </a:r>
            <a:r>
              <a:rPr lang="en-US" dirty="0" smtClean="0"/>
              <a:t>) for "having enhanced our understanding of conflict and cooperation through game-theory analysis". Described tipping points 30 years before </a:t>
            </a:r>
            <a:r>
              <a:rPr lang="en-US" dirty="0" err="1" smtClean="0"/>
              <a:t>Gladwell</a:t>
            </a:r>
            <a:r>
              <a:rPr lang="en-US" dirty="0" smtClean="0"/>
              <a:t>. Used tipping points to describe how neighborhoods form.</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17</a:t>
            </a:fld>
            <a:endParaRPr lang="en-US" smtClean="0"/>
          </a:p>
        </p:txBody>
      </p:sp>
    </p:spTree>
    <p:extLst>
      <p:ext uri="{BB962C8B-B14F-4D97-AF65-F5344CB8AC3E}">
        <p14:creationId xmlns:p14="http://schemas.microsoft.com/office/powerpoint/2010/main" val="34519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18</a:t>
            </a:fld>
            <a:endParaRPr lang="en-US" smtClean="0"/>
          </a:p>
        </p:txBody>
      </p:sp>
    </p:spTree>
    <p:extLst>
      <p:ext uri="{BB962C8B-B14F-4D97-AF65-F5344CB8AC3E}">
        <p14:creationId xmlns:p14="http://schemas.microsoft.com/office/powerpoint/2010/main" val="1968303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19</a:t>
            </a:fld>
            <a:endParaRPr lang="en-US" smtClean="0"/>
          </a:p>
        </p:txBody>
      </p:sp>
    </p:spTree>
    <p:extLst>
      <p:ext uri="{BB962C8B-B14F-4D97-AF65-F5344CB8AC3E}">
        <p14:creationId xmlns:p14="http://schemas.microsoft.com/office/powerpoint/2010/main" val="182452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20</a:t>
            </a:fld>
            <a:endParaRPr lang="en-US" smtClean="0"/>
          </a:p>
        </p:txBody>
      </p:sp>
    </p:spTree>
    <p:extLst>
      <p:ext uri="{BB962C8B-B14F-4D97-AF65-F5344CB8AC3E}">
        <p14:creationId xmlns:p14="http://schemas.microsoft.com/office/powerpoint/2010/main" val="126310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21</a:t>
            </a:fld>
            <a:endParaRPr lang="en-US" smtClean="0"/>
          </a:p>
        </p:txBody>
      </p:sp>
    </p:spTree>
    <p:extLst>
      <p:ext uri="{BB962C8B-B14F-4D97-AF65-F5344CB8AC3E}">
        <p14:creationId xmlns:p14="http://schemas.microsoft.com/office/powerpoint/2010/main" val="33943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698E70-E89C-4804-9686-E37DFFFBBA6B}" type="slidenum">
              <a:rPr lang="en-US" smtClean="0"/>
              <a:pPr/>
              <a:t>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1108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22</a:t>
            </a:fld>
            <a:endParaRPr lang="en-US" smtClean="0"/>
          </a:p>
        </p:txBody>
      </p:sp>
    </p:spTree>
    <p:extLst>
      <p:ext uri="{BB962C8B-B14F-4D97-AF65-F5344CB8AC3E}">
        <p14:creationId xmlns:p14="http://schemas.microsoft.com/office/powerpoint/2010/main" val="141326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24</a:t>
            </a:fld>
            <a:endParaRPr lang="en-US" smtClean="0"/>
          </a:p>
        </p:txBody>
      </p:sp>
    </p:spTree>
    <p:extLst>
      <p:ext uri="{BB962C8B-B14F-4D97-AF65-F5344CB8AC3E}">
        <p14:creationId xmlns:p14="http://schemas.microsoft.com/office/powerpoint/2010/main" val="183343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25</a:t>
            </a:fld>
            <a:endParaRPr lang="en-US" smtClean="0"/>
          </a:p>
        </p:txBody>
      </p:sp>
    </p:spTree>
    <p:extLst>
      <p:ext uri="{BB962C8B-B14F-4D97-AF65-F5344CB8AC3E}">
        <p14:creationId xmlns:p14="http://schemas.microsoft.com/office/powerpoint/2010/main" val="108463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26</a:t>
            </a:fld>
            <a:endParaRPr lang="en-US" smtClean="0"/>
          </a:p>
        </p:txBody>
      </p:sp>
    </p:spTree>
    <p:extLst>
      <p:ext uri="{BB962C8B-B14F-4D97-AF65-F5344CB8AC3E}">
        <p14:creationId xmlns:p14="http://schemas.microsoft.com/office/powerpoint/2010/main" val="60883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27</a:t>
            </a:fld>
            <a:endParaRPr lang="en-US" smtClean="0"/>
          </a:p>
        </p:txBody>
      </p:sp>
    </p:spTree>
    <p:extLst>
      <p:ext uri="{BB962C8B-B14F-4D97-AF65-F5344CB8AC3E}">
        <p14:creationId xmlns:p14="http://schemas.microsoft.com/office/powerpoint/2010/main" val="1153464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28</a:t>
            </a:fld>
            <a:endParaRPr lang="en-US" smtClean="0"/>
          </a:p>
        </p:txBody>
      </p:sp>
    </p:spTree>
    <p:extLst>
      <p:ext uri="{BB962C8B-B14F-4D97-AF65-F5344CB8AC3E}">
        <p14:creationId xmlns:p14="http://schemas.microsoft.com/office/powerpoint/2010/main" val="1674780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 28 August 2012, http://insidesearch.blogspot.com/2012/08/the-power-of-apollo-missions-in-single.html.</a:t>
            </a:r>
          </a:p>
          <a:p>
            <a:pPr eaLnBrk="1" hangingPunct="1"/>
            <a:endParaRPr lang="en-US" dirty="0" smtClean="0"/>
          </a:p>
          <a:p>
            <a:pPr eaLnBrk="1" hangingPunct="1"/>
            <a:r>
              <a:rPr lang="en-US" dirty="0" smtClean="0"/>
              <a:t>The GSM Association is a trade body that represents the interests of mobile operators worldwide. Approximately 800 mobile operators are full GSMA members and a further 300 companies in the broader mobile ecosystem are associate members</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29</a:t>
            </a:fld>
            <a:endParaRPr lang="en-US" smtClean="0"/>
          </a:p>
        </p:txBody>
      </p:sp>
    </p:spTree>
    <p:extLst>
      <p:ext uri="{BB962C8B-B14F-4D97-AF65-F5344CB8AC3E}">
        <p14:creationId xmlns:p14="http://schemas.microsoft.com/office/powerpoint/2010/main" val="1254159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a:t>
            </a:r>
            <a:r>
              <a:rPr lang="en-US" smtClean="0"/>
              <a:t>, 28 August </a:t>
            </a:r>
            <a:r>
              <a:rPr lang="en-US" dirty="0" smtClean="0"/>
              <a:t>2012, http://insidesearch.blogspot.com/2012/08/the-power-of-apollo-missions-in-single.html.</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30</a:t>
            </a:fld>
            <a:endParaRPr lang="en-US" smtClean="0"/>
          </a:p>
        </p:txBody>
      </p:sp>
    </p:spTree>
    <p:extLst>
      <p:ext uri="{BB962C8B-B14F-4D97-AF65-F5344CB8AC3E}">
        <p14:creationId xmlns:p14="http://schemas.microsoft.com/office/powerpoint/2010/main" val="184795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31</a:t>
            </a:fld>
            <a:endParaRPr lang="en-US" smtClean="0"/>
          </a:p>
        </p:txBody>
      </p:sp>
    </p:spTree>
    <p:extLst>
      <p:ext uri="{BB962C8B-B14F-4D97-AF65-F5344CB8AC3E}">
        <p14:creationId xmlns:p14="http://schemas.microsoft.com/office/powerpoint/2010/main" val="1370200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32</a:t>
            </a:fld>
            <a:endParaRPr lang="en-US" smtClean="0"/>
          </a:p>
        </p:txBody>
      </p:sp>
    </p:spTree>
    <p:extLst>
      <p:ext uri="{BB962C8B-B14F-4D97-AF65-F5344CB8AC3E}">
        <p14:creationId xmlns:p14="http://schemas.microsoft.com/office/powerpoint/2010/main" val="35102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5</a:t>
            </a:fld>
            <a:endParaRPr lang="en-US" smtClean="0"/>
          </a:p>
        </p:txBody>
      </p:sp>
    </p:spTree>
    <p:extLst>
      <p:ext uri="{BB962C8B-B14F-4D97-AF65-F5344CB8AC3E}">
        <p14:creationId xmlns:p14="http://schemas.microsoft.com/office/powerpoint/2010/main" val="1748585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33</a:t>
            </a:fld>
            <a:endParaRPr lang="en-US" smtClean="0"/>
          </a:p>
        </p:txBody>
      </p:sp>
    </p:spTree>
    <p:extLst>
      <p:ext uri="{BB962C8B-B14F-4D97-AF65-F5344CB8AC3E}">
        <p14:creationId xmlns:p14="http://schemas.microsoft.com/office/powerpoint/2010/main" val="960612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34</a:t>
            </a:fld>
            <a:endParaRPr lang="en-US" smtClean="0"/>
          </a:p>
        </p:txBody>
      </p:sp>
    </p:spTree>
    <p:extLst>
      <p:ext uri="{BB962C8B-B14F-4D97-AF65-F5344CB8AC3E}">
        <p14:creationId xmlns:p14="http://schemas.microsoft.com/office/powerpoint/2010/main" val="1574490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says Yusuf. "Parking is generally the second or third largest source of revenue for a city.” "This is a piece of real estate that isn't priced appropriately, that isn’t allocated appropriately,“ - Zia Yusuf, CEO at </a:t>
            </a:r>
            <a:r>
              <a:rPr lang="en-US" dirty="0" err="1" smtClean="0"/>
              <a:t>Streetline</a:t>
            </a:r>
            <a:r>
              <a:rPr lang="en-US" dirty="0" smtClean="0"/>
              <a:t>, a company that specializes in implementing what are being called intelligent parking systems.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35</a:t>
            </a:fld>
            <a:endParaRPr lang="en-US" smtClean="0"/>
          </a:p>
        </p:txBody>
      </p:sp>
    </p:spTree>
    <p:extLst>
      <p:ext uri="{BB962C8B-B14F-4D97-AF65-F5344CB8AC3E}">
        <p14:creationId xmlns:p14="http://schemas.microsoft.com/office/powerpoint/2010/main" val="201093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36</a:t>
            </a:fld>
            <a:endParaRPr lang="en-US" smtClean="0"/>
          </a:p>
        </p:txBody>
      </p:sp>
    </p:spTree>
    <p:extLst>
      <p:ext uri="{BB962C8B-B14F-4D97-AF65-F5344CB8AC3E}">
        <p14:creationId xmlns:p14="http://schemas.microsoft.com/office/powerpoint/2010/main" val="651524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37</a:t>
            </a:fld>
            <a:endParaRPr lang="en-US" smtClean="0"/>
          </a:p>
        </p:txBody>
      </p:sp>
    </p:spTree>
    <p:extLst>
      <p:ext uri="{BB962C8B-B14F-4D97-AF65-F5344CB8AC3E}">
        <p14:creationId xmlns:p14="http://schemas.microsoft.com/office/powerpoint/2010/main" val="734354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38</a:t>
            </a:fld>
            <a:endParaRPr lang="en-US" smtClean="0"/>
          </a:p>
        </p:txBody>
      </p:sp>
    </p:spTree>
    <p:extLst>
      <p:ext uri="{BB962C8B-B14F-4D97-AF65-F5344CB8AC3E}">
        <p14:creationId xmlns:p14="http://schemas.microsoft.com/office/powerpoint/2010/main" val="1234884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39</a:t>
            </a:fld>
            <a:endParaRPr lang="en-US" altLang="zh-TW"/>
          </a:p>
        </p:txBody>
      </p:sp>
    </p:spTree>
    <p:extLst>
      <p:ext uri="{BB962C8B-B14F-4D97-AF65-F5344CB8AC3E}">
        <p14:creationId xmlns:p14="http://schemas.microsoft.com/office/powerpoint/2010/main" val="560816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5A81DE-9CE5-1748-B5AC-71F0983BCDF5}" type="slidenum">
              <a:rPr lang="en-US"/>
              <a:pPr>
                <a:defRPr/>
              </a:pPr>
              <a:t>43</a:t>
            </a:fld>
            <a:endParaRPr lang="en-US"/>
          </a:p>
        </p:txBody>
      </p:sp>
      <p:sp>
        <p:nvSpPr>
          <p:cNvPr id="61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2355"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817722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E2468B-0794-5444-B58E-AAAA460512BA}" type="slidenum">
              <a:rPr lang="en-US"/>
              <a:pPr>
                <a:defRPr/>
              </a:pPr>
              <a:t>44</a:t>
            </a:fld>
            <a:endParaRPr lang="en-US"/>
          </a:p>
        </p:txBody>
      </p:sp>
      <p:sp>
        <p:nvSpPr>
          <p:cNvPr id="619522" name="Rectangle 2"/>
          <p:cNvSpPr>
            <a:spLocks noGrp="1" noRot="1" noChangeAspect="1" noChangeArrowheads="1" noTextEdit="1"/>
          </p:cNvSpPr>
          <p:nvPr>
            <p:ph type="sldImg"/>
          </p:nvPr>
        </p:nvSpPr>
        <p:spPr>
          <a:xfrm>
            <a:off x="1155700" y="696913"/>
            <a:ext cx="4546600" cy="3409950"/>
          </a:xfrm>
          <a:ln/>
          <a:extLst>
            <a:ext uri="{FAA26D3D-D897-4be2-8F04-BA451C77F1D7}">
              <ma14:placeholderFlag xmlns:ma14="http://schemas.microsoft.com/office/mac/drawingml/2011/main" val="1"/>
            </a:ext>
          </a:extLst>
        </p:spPr>
      </p:sp>
      <p:sp>
        <p:nvSpPr>
          <p:cNvPr id="619523" name="Rectangle 3"/>
          <p:cNvSpPr>
            <a:spLocks noGrp="1" noChangeArrowheads="1"/>
          </p:cNvSpPr>
          <p:nvPr>
            <p:ph type="body" idx="1"/>
          </p:nvPr>
        </p:nvSpPr>
        <p:spPr>
          <a:xfrm>
            <a:off x="912813" y="4340225"/>
            <a:ext cx="5032375" cy="4117975"/>
          </a:xfrm>
        </p:spPr>
        <p:txBody>
          <a:bodyPr/>
          <a:lstStyle/>
          <a:p>
            <a:pPr eaLnBrk="1" hangingPunct="1">
              <a:defRPr/>
            </a:pPr>
            <a:r>
              <a:rPr lang="en-GB" smtClean="0">
                <a:cs typeface="+mn-cs"/>
              </a:rPr>
              <a:t>In the future environment people will be surrounded and supported by a network structure which will support all their communication needs.  This structure can be considered as offering an Ambient Intelligence linking people and services.  Ambient intelligence requires the embedding of technology in natural surroundings such as buildings etc providing constant access to a variety of services, such as entertainment, personal communications, tele-education etc</a:t>
            </a:r>
          </a:p>
          <a:p>
            <a:pPr eaLnBrk="1" hangingPunct="1">
              <a:defRPr/>
            </a:pPr>
            <a:r>
              <a:rPr lang="en-GB" smtClean="0">
                <a:cs typeface="+mn-cs"/>
              </a:rPr>
              <a:t>Realisation of an ambient intelligence requires a fixed network providing large capacity links, which can only be supplied at low cost through the use of photonic networks, subsystems and components.  </a:t>
            </a:r>
          </a:p>
          <a:p>
            <a:pPr eaLnBrk="1" hangingPunct="1">
              <a:defRPr/>
            </a:pPr>
            <a:r>
              <a:rPr lang="en-GB" smtClean="0">
                <a:cs typeface="+mn-cs"/>
              </a:rPr>
              <a:t> </a:t>
            </a:r>
          </a:p>
          <a:p>
            <a:pPr eaLnBrk="1" hangingPunct="1">
              <a:defRPr/>
            </a:pPr>
            <a:endParaRPr lang="en-GB" smtClean="0">
              <a:cs typeface="+mn-cs"/>
            </a:endParaRPr>
          </a:p>
        </p:txBody>
      </p:sp>
    </p:spTree>
    <p:extLst>
      <p:ext uri="{BB962C8B-B14F-4D97-AF65-F5344CB8AC3E}">
        <p14:creationId xmlns:p14="http://schemas.microsoft.com/office/powerpoint/2010/main" val="343668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68D87E-2518-5644-91CF-C41F68562D43}" type="slidenum">
              <a:rPr lang="en-US"/>
              <a:pPr>
                <a:defRPr/>
              </a:pPr>
              <a:t>45</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7928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b="0" dirty="0" smtClean="0"/>
              <a:t>Laziness is the Mother of Invention - Rear Admiral Grace Murray Hopper '28 is best known for the invention of the compiler, "the intermediate program that translates English language instructions into the language of the target computer. She did this, she said, because she was lazy and hoped that 'the programmer may return to being a mathematician.' </a:t>
            </a:r>
          </a:p>
          <a:p>
            <a:pPr eaLnBrk="1" hangingPunct="1"/>
            <a:r>
              <a:rPr lang="en-US" b="0" dirty="0" smtClean="0"/>
              <a:t>Laziness is the Father of Innovation - Professor John </a:t>
            </a:r>
            <a:r>
              <a:rPr lang="en-US" b="0" dirty="0" err="1" smtClean="0"/>
              <a:t>Atanasoff</a:t>
            </a:r>
            <a:r>
              <a:rPr lang="en-US" b="0" dirty="0" smtClean="0"/>
              <a:t>, along with graduate student Clifford Berry, built the world’s first electronic-digital computer back in the late 1930’s. Why did he do this? He said, “I was too lazy to calculate and so I invented the computer.”</a:t>
            </a:r>
          </a:p>
          <a:p>
            <a:pPr eaLnBrk="1" hangingPunct="1"/>
            <a:r>
              <a:rPr lang="en-US" b="0" dirty="0" smtClean="0"/>
              <a:t>A number of years back while working for a computer manufacturer, the department head dubbed me the “Chief Laziness Officer.” He meant that as a compliment. I was constantly finding ways to reduce my workload. I got so good at it that in my spare time I helped others do the same.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6</a:t>
            </a:fld>
            <a:endParaRPr lang="en-US" smtClean="0"/>
          </a:p>
        </p:txBody>
      </p:sp>
    </p:spTree>
    <p:extLst>
      <p:ext uri="{BB962C8B-B14F-4D97-AF65-F5344CB8AC3E}">
        <p14:creationId xmlns:p14="http://schemas.microsoft.com/office/powerpoint/2010/main" val="162365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1E2DD1-E60D-7F4D-9FD0-044D1B1E4D50}" type="slidenum">
              <a:rPr lang="en-US"/>
              <a:pPr>
                <a:defRPr/>
              </a:pPr>
              <a:t>46</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9043"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285416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EB87E6-8203-8940-8A10-83B688C8C4C1}" type="slidenum">
              <a:rPr lang="en-US"/>
              <a:pPr>
                <a:defRPr/>
              </a:pPr>
              <a:t>47</a:t>
            </a:fld>
            <a:endParaRPr lang="en-US"/>
          </a:p>
        </p:txBody>
      </p:sp>
      <p:sp>
        <p:nvSpPr>
          <p:cNvPr id="601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1091"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718887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F91AB-6FE2-3948-BF1A-87469FDB24BE}" type="slidenum">
              <a:rPr lang="en-US"/>
              <a:pPr>
                <a:defRPr/>
              </a:pPr>
              <a:t>48</a:t>
            </a:fld>
            <a:endParaRPr lang="en-US"/>
          </a:p>
        </p:txBody>
      </p:sp>
      <p:sp>
        <p:nvSpPr>
          <p:cNvPr id="60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63"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378207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9EB94-2BC6-674E-AEEC-DAA230F9118E}" type="slidenum">
              <a:rPr lang="en-US"/>
              <a:pPr>
                <a:defRPr/>
              </a:pPr>
              <a:t>49</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8803"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1224196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737114-0F0D-3946-BAFB-2B8155CABD1D}" type="slidenum">
              <a:rPr lang="en-US"/>
              <a:pPr>
                <a:defRPr/>
              </a:pPr>
              <a:t>50</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1247175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475525-2F2A-EF44-85D8-C78067170DC9}" type="slidenum">
              <a:rPr lang="en-US"/>
              <a:pPr>
                <a:defRPr/>
              </a:pPr>
              <a:t>51</a:t>
            </a:fld>
            <a:endParaRPr lang="en-US"/>
          </a:p>
        </p:txBody>
      </p:sp>
      <p:sp>
        <p:nvSpPr>
          <p:cNvPr id="594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4947"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971488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D272C1-932F-F947-92AA-78569FDB1C50}" type="slidenum">
              <a:rPr lang="en-US"/>
              <a:pPr>
                <a:defRPr/>
              </a:pPr>
              <a:t>52</a:t>
            </a:fld>
            <a:endParaRPr lang="en-US"/>
          </a:p>
        </p:txBody>
      </p:sp>
      <p:sp>
        <p:nvSpPr>
          <p:cNvPr id="607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7235" name="Rectangle 3"/>
          <p:cNvSpPr>
            <a:spLocks noGrp="1" noChangeArrowheads="1"/>
          </p:cNvSpPr>
          <p:nvPr>
            <p:ph type="body" idx="1"/>
          </p:nvPr>
        </p:nvSpPr>
        <p:spPr/>
        <p:txBody>
          <a:bodyPr/>
          <a:lstStyle/>
          <a:p>
            <a:pPr eaLnBrk="1" hangingPunct="1"/>
            <a:endParaRPr lang="zh-CN" altLang="en-US"/>
          </a:p>
        </p:txBody>
      </p:sp>
    </p:spTree>
    <p:extLst>
      <p:ext uri="{BB962C8B-B14F-4D97-AF65-F5344CB8AC3E}">
        <p14:creationId xmlns:p14="http://schemas.microsoft.com/office/powerpoint/2010/main" val="204690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5A81DE-9CE5-1748-B5AC-71F0983BCDF5}" type="slidenum">
              <a:rPr lang="en-US"/>
              <a:pPr>
                <a:defRPr/>
              </a:pPr>
              <a:t>57</a:t>
            </a:fld>
            <a:endParaRPr lang="en-US"/>
          </a:p>
        </p:txBody>
      </p:sp>
      <p:sp>
        <p:nvSpPr>
          <p:cNvPr id="61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235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E2468B-0794-5444-B58E-AAAA460512BA}" type="slidenum">
              <a:rPr lang="en-US"/>
              <a:pPr>
                <a:defRPr/>
              </a:pPr>
              <a:t>58</a:t>
            </a:fld>
            <a:endParaRPr lang="en-US"/>
          </a:p>
        </p:txBody>
      </p:sp>
      <p:sp>
        <p:nvSpPr>
          <p:cNvPr id="619522" name="Rectangle 2"/>
          <p:cNvSpPr>
            <a:spLocks noGrp="1" noRot="1" noChangeAspect="1" noChangeArrowheads="1" noTextEdit="1"/>
          </p:cNvSpPr>
          <p:nvPr>
            <p:ph type="sldImg"/>
          </p:nvPr>
        </p:nvSpPr>
        <p:spPr>
          <a:xfrm>
            <a:off x="1155700" y="696913"/>
            <a:ext cx="4546600" cy="3409950"/>
          </a:xfrm>
          <a:ln/>
          <a:extLst>
            <a:ext uri="{FAA26D3D-D897-4be2-8F04-BA451C77F1D7}">
              <ma14:placeholderFlag xmlns:ma14="http://schemas.microsoft.com/office/mac/drawingml/2011/main" val="1"/>
            </a:ext>
          </a:extLst>
        </p:spPr>
      </p:sp>
      <p:sp>
        <p:nvSpPr>
          <p:cNvPr id="619523" name="Rectangle 3"/>
          <p:cNvSpPr>
            <a:spLocks noGrp="1" noChangeArrowheads="1"/>
          </p:cNvSpPr>
          <p:nvPr>
            <p:ph type="body" idx="1"/>
          </p:nvPr>
        </p:nvSpPr>
        <p:spPr>
          <a:xfrm>
            <a:off x="912813" y="4340225"/>
            <a:ext cx="5032375" cy="4117975"/>
          </a:xfrm>
        </p:spPr>
        <p:txBody>
          <a:bodyPr/>
          <a:lstStyle/>
          <a:p>
            <a:pPr eaLnBrk="1" hangingPunct="1">
              <a:defRPr/>
            </a:pPr>
            <a:r>
              <a:rPr lang="en-GB" smtClean="0">
                <a:cs typeface="+mn-cs"/>
              </a:rPr>
              <a:t>In the future environment people will be surrounded and supported by a network structure which will support all their communication needs.  This structure can be considered as offering an Ambient Intelligence linking people and services.  Ambient intelligence requires the embedding of technology in natural surroundings such as buildings etc providing constant access to a variety of services, such as entertainment, personal communications, tele-education etc</a:t>
            </a:r>
          </a:p>
          <a:p>
            <a:pPr eaLnBrk="1" hangingPunct="1">
              <a:defRPr/>
            </a:pPr>
            <a:r>
              <a:rPr lang="en-GB" smtClean="0">
                <a:cs typeface="+mn-cs"/>
              </a:rPr>
              <a:t>Realisation of an ambient intelligence requires a fixed network providing large capacity links, which can only be supplied at low cost through the use of photonic networks, subsystems and components.  </a:t>
            </a:r>
          </a:p>
          <a:p>
            <a:pPr eaLnBrk="1" hangingPunct="1">
              <a:defRPr/>
            </a:pPr>
            <a:r>
              <a:rPr lang="en-GB" smtClean="0">
                <a:cs typeface="+mn-cs"/>
              </a:rPr>
              <a:t> </a:t>
            </a:r>
          </a:p>
          <a:p>
            <a:pPr eaLnBrk="1" hangingPunct="1">
              <a:defRPr/>
            </a:pPr>
            <a:endParaRPr lang="en-GB"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68D87E-2518-5644-91CF-C41F68562D43}" type="slidenum">
              <a:rPr lang="en-US"/>
              <a:pPr>
                <a:defRPr/>
              </a:pPr>
              <a:t>59</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b="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7</a:t>
            </a:fld>
            <a:endParaRPr lang="en-US" smtClean="0"/>
          </a:p>
        </p:txBody>
      </p:sp>
    </p:spTree>
    <p:extLst>
      <p:ext uri="{BB962C8B-B14F-4D97-AF65-F5344CB8AC3E}">
        <p14:creationId xmlns:p14="http://schemas.microsoft.com/office/powerpoint/2010/main" val="159541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1E2DD1-E60D-7F4D-9FD0-044D1B1E4D50}" type="slidenum">
              <a:rPr lang="en-US"/>
              <a:pPr>
                <a:defRPr/>
              </a:pPr>
              <a:t>60</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904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EB87E6-8203-8940-8A10-83B688C8C4C1}" type="slidenum">
              <a:rPr lang="en-US"/>
              <a:pPr>
                <a:defRPr/>
              </a:pPr>
              <a:t>61</a:t>
            </a:fld>
            <a:endParaRPr lang="en-US"/>
          </a:p>
        </p:txBody>
      </p:sp>
      <p:sp>
        <p:nvSpPr>
          <p:cNvPr id="601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1091"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F91AB-6FE2-3948-BF1A-87469FDB24BE}" type="slidenum">
              <a:rPr lang="en-US"/>
              <a:pPr>
                <a:defRPr/>
              </a:pPr>
              <a:t>62</a:t>
            </a:fld>
            <a:endParaRPr lang="en-US"/>
          </a:p>
        </p:txBody>
      </p:sp>
      <p:sp>
        <p:nvSpPr>
          <p:cNvPr id="60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6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9EB94-2BC6-674E-AEEC-DAA230F9118E}" type="slidenum">
              <a:rPr lang="en-US"/>
              <a:pPr>
                <a:defRPr/>
              </a:pPr>
              <a:t>63</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880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737114-0F0D-3946-BAFB-2B8155CABD1D}" type="slidenum">
              <a:rPr lang="en-US"/>
              <a:pPr>
                <a:defRPr/>
              </a:pPr>
              <a:t>64</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475525-2F2A-EF44-85D8-C78067170DC9}" type="slidenum">
              <a:rPr lang="en-US"/>
              <a:pPr>
                <a:defRPr/>
              </a:pPr>
              <a:t>65</a:t>
            </a:fld>
            <a:endParaRPr lang="en-US"/>
          </a:p>
        </p:txBody>
      </p:sp>
      <p:sp>
        <p:nvSpPr>
          <p:cNvPr id="594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4947"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D272C1-932F-F947-92AA-78569FDB1C50}" type="slidenum">
              <a:rPr lang="en-US"/>
              <a:pPr>
                <a:defRPr/>
              </a:pPr>
              <a:t>66</a:t>
            </a:fld>
            <a:endParaRPr lang="en-US"/>
          </a:p>
        </p:txBody>
      </p:sp>
      <p:sp>
        <p:nvSpPr>
          <p:cNvPr id="607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723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8</a:t>
            </a:fld>
            <a:endParaRPr lang="en-US" smtClean="0"/>
          </a:p>
        </p:txBody>
      </p:sp>
    </p:spTree>
    <p:extLst>
      <p:ext uri="{BB962C8B-B14F-4D97-AF65-F5344CB8AC3E}">
        <p14:creationId xmlns:p14="http://schemas.microsoft.com/office/powerpoint/2010/main" val="170180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9</a:t>
            </a:fld>
            <a:endParaRPr lang="en-US" smtClean="0"/>
          </a:p>
        </p:txBody>
      </p:sp>
    </p:spTree>
    <p:extLst>
      <p:ext uri="{BB962C8B-B14F-4D97-AF65-F5344CB8AC3E}">
        <p14:creationId xmlns:p14="http://schemas.microsoft.com/office/powerpoint/2010/main" val="171048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10</a:t>
            </a:fld>
            <a:endParaRPr lang="en-US" smtClean="0"/>
          </a:p>
        </p:txBody>
      </p:sp>
    </p:spTree>
    <p:extLst>
      <p:ext uri="{BB962C8B-B14F-4D97-AF65-F5344CB8AC3E}">
        <p14:creationId xmlns:p14="http://schemas.microsoft.com/office/powerpoint/2010/main" val="211056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The World Economic Forum, committed to improving the state of the world, is the International Organization for Public-Private Cooperation. </a:t>
            </a:r>
          </a:p>
          <a:p>
            <a:pPr eaLnBrk="1" hangingPunct="1"/>
            <a:endParaRPr lang="en-US" dirty="0" smtClean="0"/>
          </a:p>
          <a:p>
            <a:pPr eaLnBrk="1" hangingPunct="1"/>
            <a:r>
              <a:rPr lang="en-US" dirty="0" smtClean="0"/>
              <a:t>The Forum engages the foremost political, business and other leaders of society to shape global, regional and industry agendas.</a:t>
            </a:r>
          </a:p>
          <a:p>
            <a:pPr eaLnBrk="1" hangingPunct="1"/>
            <a:endParaRPr lang="en-US" dirty="0" smtClean="0"/>
          </a:p>
          <a:p>
            <a:pPr eaLnBrk="1" hangingPunct="1"/>
            <a:r>
              <a:rPr lang="en-US" dirty="0" smtClean="0"/>
              <a:t>It was established in 1971 as a not-for-profit foundation and is headquartered in Geneva, Switzerland. It is independent, impartial and not tied to any special interests. The Forum strives in all its efforts to demonstrate entrepreneurship in the global public interest while upholding the highest standards of governance. Moral and intellectual integrity is at the heart of everything it does. </a:t>
            </a:r>
          </a:p>
          <a:p>
            <a:pPr eaLnBrk="1" hangingPunct="1"/>
            <a:endParaRPr lang="en-US" dirty="0" smtClean="0"/>
          </a:p>
          <a:p>
            <a:pPr eaLnBrk="1" hangingPunct="1"/>
            <a:r>
              <a:rPr lang="en-US" dirty="0" smtClean="0"/>
              <a:t>Our activities are shaped by a unique institutional culture founded on the stakeholder theory, which asserts that an organization is accountable to all parts of society. The institution carefully blends and balances the best of many kinds of organizations, from both the public and private sectors, international organizations and academic institutions. </a:t>
            </a:r>
          </a:p>
          <a:p>
            <a:pPr eaLnBrk="1" hangingPunct="1"/>
            <a:endParaRPr lang="en-US" dirty="0" smtClean="0"/>
          </a:p>
          <a:p>
            <a:pPr eaLnBrk="1" hangingPunct="1"/>
            <a:r>
              <a:rPr lang="en-US" dirty="0" smtClean="0"/>
              <a:t>We believe that progress happens by bringing together people from all walks of life who have the drive and the influence to make positive change.</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11</a:t>
            </a:fld>
            <a:endParaRPr lang="en-US" smtClean="0"/>
          </a:p>
        </p:txBody>
      </p:sp>
    </p:spTree>
    <p:extLst>
      <p:ext uri="{BB962C8B-B14F-4D97-AF65-F5344CB8AC3E}">
        <p14:creationId xmlns:p14="http://schemas.microsoft.com/office/powerpoint/2010/main" val="19084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3600" b="1" smtClean="0">
                <a:solidFill>
                  <a:srgbClr val="B870B8"/>
                </a:solidFill>
              </a:rPr>
              <a:t>+</a:t>
            </a:r>
          </a:p>
        </p:txBody>
      </p:sp>
      <p:sp>
        <p:nvSpPr>
          <p:cNvPr id="6" name="Rectangle 8"/>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2C87145F-F44B-C242-9EAD-2F6969B92C18}" type="datetimeFigureOut">
              <a:rPr lang="en-US"/>
              <a:pPr>
                <a:defRPr/>
              </a:pPr>
              <a:t>9/14/18</a:t>
            </a:fld>
            <a:endParaRPr 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2F2612D-33D8-0642-AF0A-B65303B88DFA}" type="slidenum">
              <a:rPr lang="en-US"/>
              <a:pPr>
                <a:defRPr/>
              </a:pPr>
              <a:t>‹#›</a:t>
            </a:fld>
            <a:endParaRPr lang="en-US"/>
          </a:p>
        </p:txBody>
      </p:sp>
    </p:spTree>
    <p:extLst>
      <p:ext uri="{BB962C8B-B14F-4D97-AF65-F5344CB8AC3E}">
        <p14:creationId xmlns:p14="http://schemas.microsoft.com/office/powerpoint/2010/main" val="1932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4"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F38D7F39-9534-E64C-A01D-86AE3270DD62}" type="datetimeFigureOut">
              <a:rPr lang="en-US"/>
              <a:pPr>
                <a:defRPr/>
              </a:pPr>
              <a:t>9/14/18</a:t>
            </a:fld>
            <a:endParaRPr lang="en-US"/>
          </a:p>
        </p:txBody>
      </p:sp>
      <p:sp>
        <p:nvSpPr>
          <p:cNvPr id="6" name="Footer Placeholder 3"/>
          <p:cNvSpPr>
            <a:spLocks noGrp="1"/>
          </p:cNvSpPr>
          <p:nvPr>
            <p:ph type="ftr" sz="quarter" idx="11"/>
          </p:nvPr>
        </p:nvSpPr>
        <p:spPr/>
        <p:txBody>
          <a:bodyPr/>
          <a:lstStyle>
            <a:lvl1pPr>
              <a:defRPr/>
            </a:lvl1pPr>
          </a:lstStyle>
          <a:p>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02BAC901-D2EF-A245-8BE7-C23E0884427F}" type="slidenum">
              <a:rPr lang="en-US"/>
              <a:pPr>
                <a:defRPr/>
              </a:pPr>
              <a:t>‹#›</a:t>
            </a:fld>
            <a:endParaRPr lang="en-US"/>
          </a:p>
        </p:txBody>
      </p:sp>
    </p:spTree>
    <p:extLst>
      <p:ext uri="{BB962C8B-B14F-4D97-AF65-F5344CB8AC3E}">
        <p14:creationId xmlns:p14="http://schemas.microsoft.com/office/powerpoint/2010/main" val="274327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2018/9/14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q=top+emerging+technology+2016" TargetMode="External"/><Relationship Id="rId4" Type="http://schemas.openxmlformats.org/officeDocument/2006/relationships/hyperlink" Target="https://hbr.org/2015/12/8-tech-trends-to-watch-in-2016" TargetMode="External"/><Relationship Id="rId5" Type="http://schemas.openxmlformats.org/officeDocument/2006/relationships/hyperlink" Target="http://www.forbes.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4" Type="http://schemas.openxmlformats.org/officeDocument/2006/relationships/hyperlink" Target="http://www3.weforum.org/docs/WEF_Top_10_Emerging_Technologies_report_2017.pdf" TargetMode="External"/><Relationship Id="rId5" Type="http://schemas.openxmlformats.org/officeDocument/2006/relationships/hyperlink" Target="https://www.weforum.org/agenda/archive/emerging-technologies/" TargetMode="External"/><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24734086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vgYvHyT15E" TargetMode="External"/><Relationship Id="rId4" Type="http://schemas.openxmlformats.org/officeDocument/2006/relationships/hyperlink" Target="https://www.3dhubs.com/knowledge-base/introduction-metal-3d-printing" TargetMode="External"/><Relationship Id="rId1" Type="http://schemas.openxmlformats.org/officeDocument/2006/relationships/slideLayout" Target="../slideLayouts/slideLayout2.xml"/><Relationship Id="rId2" Type="http://schemas.openxmlformats.org/officeDocument/2006/relationships/hyperlink" Target="https://www.youtube.com/watch?v=zGa0vpRYUB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incose.org/docs/default-source/space-coast/top-emerging-technologies-(2017-0504).pptx?sfvrsn=f51f8bc6_2"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hyperlink" Target="http://www.mckinsey.com/industries/consumer-packaged-goods/our-insights/the-consumer-sector-in-2030-trends-and-questions-to-consider" TargetMode="External"/><Relationship Id="rId4" Type="http://schemas.openxmlformats.org/officeDocument/2006/relationships/hyperlink" Target="http://www.businessinsider.com/technologies-future-2030-world-economic-forum-tech-video-2017-2" TargetMode="External"/><Relationship Id="rId5" Type="http://schemas.openxmlformats.org/officeDocument/2006/relationships/hyperlink" Target="http://www.futuretimeline.net/21stcentury/2030.htm#.WSgc-BOGO_E" TargetMode="External"/><Relationship Id="rId6" Type="http://schemas.openxmlformats.org/officeDocument/2006/relationships/hyperlink" Target="http://www.quantumrun.com/future-timeline/2030/future-timeline-subpost-technology#article0" TargetMode="External"/><Relationship Id="rId7" Type="http://schemas.openxmlformats.org/officeDocument/2006/relationships/hyperlink" Target="https://www.forbes.com/sites/gregsatell/2016/08/12/5-technologies-for-2031/#89d05a5334f0" TargetMode="External"/><Relationship Id="rId1" Type="http://schemas.openxmlformats.org/officeDocument/2006/relationships/slideLayout" Target="../slideLayouts/slideLayout12.xml"/><Relationship Id="rId2" Type="http://schemas.openxmlformats.org/officeDocument/2006/relationships/hyperlink" Target="http://www.forumforthefuture.org/sites/default/files/project/downloads/future2030-finalreport.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www.mckinsey.com/industries/consumer-packaged-goods/our-insights/the-consumer-sector-in-2030-trends-and-questions-to-consider" TargetMode="External"/><Relationship Id="rId4" Type="http://schemas.openxmlformats.org/officeDocument/2006/relationships/hyperlink" Target="http://www.businessinsider.com/technologies-future-2030-world-economic-forum-tech-video-2017-2" TargetMode="External"/><Relationship Id="rId5" Type="http://schemas.openxmlformats.org/officeDocument/2006/relationships/hyperlink" Target="http://www.futuretimeline.net/21stcentury/2030.htm#.WSgc-BOGO_E" TargetMode="External"/><Relationship Id="rId6" Type="http://schemas.openxmlformats.org/officeDocument/2006/relationships/hyperlink" Target="http://www.quantumrun.com/future-timeline/2030/future-timeline-subpost-technology#article0" TargetMode="External"/><Relationship Id="rId7" Type="http://schemas.openxmlformats.org/officeDocument/2006/relationships/hyperlink" Target="https://www.forbes.com/sites/gregsatell/2016/08/12/5-technologies-for-2031/#89d05a5334f0" TargetMode="External"/><Relationship Id="rId1" Type="http://schemas.openxmlformats.org/officeDocument/2006/relationships/slideLayout" Target="../slideLayouts/slideLayout2.xml"/><Relationship Id="rId2" Type="http://schemas.openxmlformats.org/officeDocument/2006/relationships/hyperlink" Target="http://www.forumforthefuture.org/sites/default/files/project/downloads/future2030-finalreport.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smtClean="0"/>
              <a:t>Emerging Technology Trend</a:t>
            </a:r>
            <a:endParaRPr lang="en-US" altLang="zh-TW" dirty="0" smtClean="0">
              <a:solidFill>
                <a:srgbClr val="173CD7"/>
              </a:solidFill>
            </a:endParaRPr>
          </a:p>
        </p:txBody>
      </p:sp>
      <p:sp>
        <p:nvSpPr>
          <p:cNvPr id="2051" name="Text Box 4"/>
          <p:cNvSpPr txBox="1">
            <a:spLocks noChangeArrowheads="1"/>
          </p:cNvSpPr>
          <p:nvPr/>
        </p:nvSpPr>
        <p:spPr bwMode="auto">
          <a:xfrm>
            <a:off x="1776252" y="4941888"/>
            <a:ext cx="5404172" cy="646331"/>
          </a:xfrm>
          <a:prstGeom prst="rect">
            <a:avLst/>
          </a:prstGeom>
          <a:noFill/>
          <a:ln w="9525">
            <a:noFill/>
            <a:miter lim="800000"/>
            <a:headEnd/>
            <a:tailEnd/>
          </a:ln>
        </p:spPr>
        <p:txBody>
          <a:bodyPr wrap="none">
            <a:spAutoFit/>
          </a:bodyPr>
          <a:lstStyle/>
          <a:p>
            <a:pPr algn="ctr"/>
            <a:r>
              <a:rPr lang="en-US" altLang="zh-TW" dirty="0"/>
              <a:t>http://</a:t>
            </a:r>
            <a:r>
              <a:rPr lang="en-US" altLang="zh-TW" dirty="0" err="1" smtClean="0"/>
              <a:t>danieleewww.yolasite.com</a:t>
            </a:r>
            <a:r>
              <a:rPr lang="en-US" altLang="zh-TW" dirty="0" smtClean="0"/>
              <a:t>/2018-mgb070.php</a:t>
            </a:r>
            <a:endParaRPr lang="en-US" altLang="zh-TW" dirty="0" smtClean="0"/>
          </a:p>
          <a:p>
            <a:pPr algn="ctr"/>
            <a:r>
              <a:rPr lang="en-US" altLang="zh-TW" dirty="0" err="1" smtClean="0"/>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70086"/>
          </a:xfrm>
        </p:spPr>
        <p:txBody>
          <a:bodyPr>
            <a:normAutofit fontScale="90000"/>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10</a:t>
            </a:fld>
            <a:endParaRPr lang="en-US" dirty="0"/>
          </a:p>
        </p:txBody>
      </p:sp>
      <p:sp>
        <p:nvSpPr>
          <p:cNvPr id="6" name="TextBox 5"/>
          <p:cNvSpPr txBox="1"/>
          <p:nvPr/>
        </p:nvSpPr>
        <p:spPr>
          <a:xfrm>
            <a:off x="228600" y="1040795"/>
            <a:ext cx="7990114" cy="5139869"/>
          </a:xfrm>
          <a:prstGeom prst="rect">
            <a:avLst/>
          </a:prstGeom>
          <a:noFill/>
        </p:spPr>
        <p:txBody>
          <a:bodyPr wrap="square" rtlCol="0">
            <a:spAutoFit/>
          </a:bodyPr>
          <a:lstStyle/>
          <a:p>
            <a:pPr algn="ctr"/>
            <a:r>
              <a:rPr lang="en-US" sz="1600" b="1" dirty="0"/>
              <a:t>World Economic </a:t>
            </a:r>
            <a:r>
              <a:rPr lang="en-US" sz="1600" b="1" dirty="0" smtClean="0"/>
              <a:t>Forum</a:t>
            </a:r>
            <a:endParaRPr lang="en-US" sz="1600" dirty="0" smtClean="0"/>
          </a:p>
          <a:p>
            <a:pPr algn="ctr"/>
            <a:r>
              <a:rPr lang="en-US" sz="1200" dirty="0"/>
              <a:t>www.weforum.org</a:t>
            </a:r>
            <a:endParaRPr lang="en-US" sz="1200" dirty="0">
              <a:hlinkClick r:id="rId3"/>
            </a:endParaRPr>
          </a:p>
          <a:p>
            <a:pPr algn="ctr">
              <a:spcBef>
                <a:spcPts val="600"/>
              </a:spcBef>
              <a:spcAft>
                <a:spcPts val="0"/>
              </a:spcAft>
            </a:pPr>
            <a:r>
              <a:rPr lang="en-US" sz="1600" b="1" dirty="0" smtClean="0"/>
              <a:t>Gartner Group</a:t>
            </a:r>
            <a:endParaRPr lang="en-US" sz="1600" dirty="0" smtClean="0"/>
          </a:p>
          <a:p>
            <a:pPr algn="ctr"/>
            <a:r>
              <a:rPr lang="en-US" sz="1200" dirty="0"/>
              <a:t>www.gartner.com</a:t>
            </a:r>
          </a:p>
          <a:p>
            <a:pPr algn="ctr">
              <a:spcBef>
                <a:spcPts val="600"/>
              </a:spcBef>
              <a:spcAft>
                <a:spcPts val="0"/>
              </a:spcAft>
            </a:pPr>
            <a:r>
              <a:rPr lang="en-US" sz="1600" b="1" dirty="0" smtClean="0"/>
              <a:t>Google (search engine)</a:t>
            </a:r>
          </a:p>
          <a:p>
            <a:pPr algn="ctr">
              <a:spcBef>
                <a:spcPts val="600"/>
              </a:spcBef>
            </a:pPr>
            <a:r>
              <a:rPr lang="en-US" sz="1600" b="1" dirty="0" smtClean="0"/>
              <a:t>MIT Technology Review</a:t>
            </a:r>
          </a:p>
          <a:p>
            <a:pPr algn="ctr"/>
            <a:r>
              <a:rPr lang="en-US" sz="1200" dirty="0"/>
              <a:t>www.technologyreview.com</a:t>
            </a:r>
          </a:p>
          <a:p>
            <a:pPr algn="ctr">
              <a:spcBef>
                <a:spcPts val="600"/>
              </a:spcBef>
            </a:pPr>
            <a:r>
              <a:rPr lang="en-US" sz="1600" b="1" dirty="0" smtClean="0"/>
              <a:t>Scientific American</a:t>
            </a:r>
          </a:p>
          <a:p>
            <a:pPr algn="ctr"/>
            <a:r>
              <a:rPr lang="en-US" sz="1200" dirty="0"/>
              <a:t>www.scientificamerican.com</a:t>
            </a:r>
          </a:p>
          <a:p>
            <a:pPr algn="ctr">
              <a:spcBef>
                <a:spcPts val="600"/>
              </a:spcBef>
            </a:pPr>
            <a:r>
              <a:rPr lang="en-US" sz="1600" b="1" dirty="0" smtClean="0"/>
              <a:t>Tech News World</a:t>
            </a:r>
            <a:endParaRPr lang="en-US" sz="1600" dirty="0" smtClean="0"/>
          </a:p>
          <a:p>
            <a:pPr algn="ctr"/>
            <a:r>
              <a:rPr lang="en-US" sz="1200" dirty="0"/>
              <a:t>www.technewsworld.com</a:t>
            </a:r>
          </a:p>
          <a:p>
            <a:pPr algn="ctr">
              <a:spcBef>
                <a:spcPts val="600"/>
              </a:spcBef>
            </a:pPr>
            <a:r>
              <a:rPr lang="en-US" sz="1600" b="1" dirty="0" smtClean="0"/>
              <a:t>New Atlas (was </a:t>
            </a:r>
            <a:r>
              <a:rPr lang="en-US" sz="1600" b="1" dirty="0" err="1" smtClean="0"/>
              <a:t>Gizmag</a:t>
            </a:r>
            <a:r>
              <a:rPr lang="en-US" sz="1600" b="1" dirty="0" smtClean="0"/>
              <a:t>)</a:t>
            </a:r>
            <a:endParaRPr lang="en-US" sz="1600" dirty="0" smtClean="0"/>
          </a:p>
          <a:p>
            <a:pPr algn="ctr"/>
            <a:r>
              <a:rPr lang="en-US" sz="1200" dirty="0"/>
              <a:t>newatlas.com/</a:t>
            </a:r>
          </a:p>
          <a:p>
            <a:pPr algn="ctr">
              <a:spcBef>
                <a:spcPts val="600"/>
              </a:spcBef>
            </a:pPr>
            <a:r>
              <a:rPr lang="en-US" sz="1600" b="1" dirty="0" smtClean="0"/>
              <a:t>Harvard Business Review</a:t>
            </a:r>
          </a:p>
          <a:p>
            <a:pPr algn="ctr"/>
            <a:r>
              <a:rPr lang="en-US" sz="1200" dirty="0" smtClean="0"/>
              <a:t>hbr.org</a:t>
            </a:r>
            <a:endParaRPr lang="en-US" sz="1200" dirty="0">
              <a:hlinkClick r:id="rId4"/>
            </a:endParaRPr>
          </a:p>
          <a:p>
            <a:pPr algn="ctr">
              <a:spcBef>
                <a:spcPts val="600"/>
              </a:spcBef>
            </a:pPr>
            <a:r>
              <a:rPr lang="en-US" sz="1600" b="1" dirty="0" smtClean="0"/>
              <a:t>Forbes</a:t>
            </a:r>
            <a:endParaRPr lang="en-US" sz="1600" b="1" dirty="0"/>
          </a:p>
          <a:p>
            <a:pPr algn="ctr"/>
            <a:r>
              <a:rPr lang="en-US" sz="1200" dirty="0">
                <a:hlinkClick r:id="rId5"/>
              </a:rPr>
              <a:t>http://www.forbes.com</a:t>
            </a:r>
            <a:r>
              <a:rPr lang="en-US" sz="1200" dirty="0" smtClean="0">
                <a:hlinkClick r:id="rId5"/>
              </a:rPr>
              <a:t>/</a:t>
            </a:r>
            <a:endParaRPr lang="en-US" sz="1200" dirty="0" smtClean="0"/>
          </a:p>
          <a:p>
            <a:pPr algn="ctr"/>
            <a:endParaRPr lang="en-US" sz="1600" dirty="0"/>
          </a:p>
          <a:p>
            <a:pPr algn="ctr"/>
            <a:endParaRPr lang="en-US" sz="1600" dirty="0" smtClean="0"/>
          </a:p>
          <a:p>
            <a:pPr algn="ctr"/>
            <a:endParaRPr lang="en-US" sz="1600" dirty="0"/>
          </a:p>
        </p:txBody>
      </p:sp>
    </p:spTree>
    <p:extLst>
      <p:ext uri="{BB962C8B-B14F-4D97-AF65-F5344CB8AC3E}">
        <p14:creationId xmlns:p14="http://schemas.microsoft.com/office/powerpoint/2010/main" val="1944322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11</a:t>
            </a:fld>
            <a:endParaRPr lang="en-US" dirty="0"/>
          </a:p>
        </p:txBody>
      </p:sp>
      <p:sp>
        <p:nvSpPr>
          <p:cNvPr id="6" name="TextBox 5"/>
          <p:cNvSpPr txBox="1"/>
          <p:nvPr/>
        </p:nvSpPr>
        <p:spPr>
          <a:xfrm>
            <a:off x="652681" y="1187083"/>
            <a:ext cx="7483755" cy="1200329"/>
          </a:xfrm>
          <a:prstGeom prst="rect">
            <a:avLst/>
          </a:prstGeom>
          <a:noFill/>
        </p:spPr>
        <p:txBody>
          <a:bodyPr wrap="square" rtlCol="0">
            <a:spAutoFit/>
          </a:bodyPr>
          <a:lstStyle/>
          <a:p>
            <a:pPr algn="ctr"/>
            <a:r>
              <a:rPr lang="en-US" sz="1200" dirty="0">
                <a:hlinkClick r:id="rId3"/>
              </a:rPr>
              <a:t>https://www.weforum.org/agenda/2016/06/top-10-emerging-technologies-2016</a:t>
            </a:r>
            <a:r>
              <a:rPr lang="en-US" sz="1200" dirty="0" smtClean="0">
                <a:hlinkClick r:id="rId3"/>
              </a:rPr>
              <a:t>/</a:t>
            </a:r>
            <a:r>
              <a:rPr lang="en-US" sz="1200" dirty="0" smtClean="0"/>
              <a:t> </a:t>
            </a:r>
            <a:r>
              <a:rPr lang="en-US" sz="1200" dirty="0" smtClean="0">
                <a:hlinkClick r:id="rId4"/>
              </a:rPr>
              <a:t>http</a:t>
            </a:r>
            <a:r>
              <a:rPr lang="en-US" sz="1200" dirty="0">
                <a:hlinkClick r:id="rId4"/>
              </a:rPr>
              <a:t>://</a:t>
            </a:r>
            <a:r>
              <a:rPr lang="en-US" sz="1200" dirty="0" smtClean="0">
                <a:hlinkClick r:id="rId4"/>
              </a:rPr>
              <a:t>www3.weforum.org/docs/WEF_Top_10_Emerging_Technologies_report_2017.pdf</a:t>
            </a:r>
            <a:endParaRPr lang="en-US" sz="1200" dirty="0" smtClean="0"/>
          </a:p>
          <a:p>
            <a:pPr algn="ctr"/>
            <a:r>
              <a:rPr lang="en-US" sz="1200" dirty="0">
                <a:hlinkClick r:id="rId5"/>
              </a:rPr>
              <a:t>https://www.weforum.org/agenda/archive/emerging-technologies</a:t>
            </a:r>
            <a:r>
              <a:rPr lang="en-US" sz="1200" dirty="0" smtClean="0">
                <a:hlinkClick r:id="rId5"/>
              </a:rPr>
              <a:t>/</a:t>
            </a:r>
            <a:endParaRPr lang="en-US" sz="1200" dirty="0" smtClean="0"/>
          </a:p>
          <a:p>
            <a:pPr algn="ctr"/>
            <a:endParaRPr lang="en-US" sz="1200" dirty="0" smtClean="0"/>
          </a:p>
          <a:p>
            <a:pPr algn="ctr"/>
            <a:endParaRPr lang="en-US" sz="1200" dirty="0" smtClean="0"/>
          </a:p>
          <a:p>
            <a:pPr algn="ctr"/>
            <a:endParaRPr lang="en-US" sz="1200" dirty="0"/>
          </a:p>
        </p:txBody>
      </p:sp>
      <p:pic>
        <p:nvPicPr>
          <p:cNvPr id="3" name="Picture 2"/>
          <p:cNvPicPr>
            <a:picLocks noChangeAspect="1"/>
          </p:cNvPicPr>
          <p:nvPr/>
        </p:nvPicPr>
        <p:blipFill rotWithShape="1">
          <a:blip r:embed="rId6"/>
          <a:srcRect l="14879" t="30574" r="16487" b="4806"/>
          <a:stretch/>
        </p:blipFill>
        <p:spPr>
          <a:xfrm>
            <a:off x="1068636" y="1879580"/>
            <a:ext cx="7171981" cy="4110771"/>
          </a:xfrm>
          <a:prstGeom prst="rect">
            <a:avLst/>
          </a:prstGeom>
        </p:spPr>
      </p:pic>
      <p:pic>
        <p:nvPicPr>
          <p:cNvPr id="5" name="Picture 4"/>
          <p:cNvPicPr>
            <a:picLocks noChangeAspect="1"/>
          </p:cNvPicPr>
          <p:nvPr/>
        </p:nvPicPr>
        <p:blipFill rotWithShape="1">
          <a:blip r:embed="rId7"/>
          <a:srcRect l="60872" t="18366" r="19060" b="53184"/>
          <a:stretch/>
        </p:blipFill>
        <p:spPr>
          <a:xfrm>
            <a:off x="315418" y="886672"/>
            <a:ext cx="1133076" cy="1054390"/>
          </a:xfrm>
          <a:prstGeom prst="rect">
            <a:avLst/>
          </a:prstGeom>
        </p:spPr>
      </p:pic>
      <p:sp>
        <p:nvSpPr>
          <p:cNvPr id="2" name="TextBox 1"/>
          <p:cNvSpPr txBox="1"/>
          <p:nvPr/>
        </p:nvSpPr>
        <p:spPr>
          <a:xfrm>
            <a:off x="1068636" y="6090563"/>
            <a:ext cx="7067800" cy="430887"/>
          </a:xfrm>
          <a:prstGeom prst="rect">
            <a:avLst/>
          </a:prstGeom>
          <a:noFill/>
        </p:spPr>
        <p:txBody>
          <a:bodyPr wrap="square" rtlCol="0">
            <a:spAutoFit/>
          </a:bodyPr>
          <a:lstStyle/>
          <a:p>
            <a:pPr algn="ctr"/>
            <a:r>
              <a:rPr lang="en-US" dirty="0" smtClean="0"/>
              <a:t>The Report is an 18 page pdf.</a:t>
            </a:r>
            <a:endParaRPr lang="en-US" dirty="0"/>
          </a:p>
        </p:txBody>
      </p:sp>
    </p:spTree>
    <p:extLst>
      <p:ext uri="{BB962C8B-B14F-4D97-AF65-F5344CB8AC3E}">
        <p14:creationId xmlns:p14="http://schemas.microsoft.com/office/powerpoint/2010/main" val="108081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51965"/>
          </a:xfrm>
        </p:spPr>
        <p:txBody>
          <a:bodyPr>
            <a:normAutofit fontScale="90000"/>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12</a:t>
            </a:fld>
            <a:endParaRPr lang="en-US" dirty="0"/>
          </a:p>
        </p:txBody>
      </p:sp>
      <p:sp>
        <p:nvSpPr>
          <p:cNvPr id="6" name="TextBox 5"/>
          <p:cNvSpPr txBox="1"/>
          <p:nvPr/>
        </p:nvSpPr>
        <p:spPr>
          <a:xfrm>
            <a:off x="1007604" y="1171519"/>
            <a:ext cx="7990114" cy="276999"/>
          </a:xfrm>
          <a:prstGeom prst="rect">
            <a:avLst/>
          </a:prstGeom>
          <a:noFill/>
        </p:spPr>
        <p:txBody>
          <a:bodyPr wrap="square" rtlCol="0">
            <a:spAutoFit/>
          </a:bodyPr>
          <a:lstStyle/>
          <a:p>
            <a:pPr algn="ctr"/>
            <a:r>
              <a:rPr lang="en-US" sz="1200" dirty="0">
                <a:hlinkClick r:id="rId3"/>
              </a:rPr>
              <a:t>https://www.weforum.org/agenda/2016/06/top-10-emerging-technologies-2016</a:t>
            </a:r>
            <a:endParaRPr lang="en-US" sz="1200" dirty="0"/>
          </a:p>
        </p:txBody>
      </p:sp>
      <p:sp>
        <p:nvSpPr>
          <p:cNvPr id="5" name="TextBox 4"/>
          <p:cNvSpPr txBox="1"/>
          <p:nvPr/>
        </p:nvSpPr>
        <p:spPr>
          <a:xfrm>
            <a:off x="787706" y="1941062"/>
            <a:ext cx="7568588" cy="4170372"/>
          </a:xfrm>
          <a:prstGeom prst="rect">
            <a:avLst/>
          </a:prstGeom>
          <a:noFill/>
        </p:spPr>
        <p:txBody>
          <a:bodyPr wrap="square" rtlCol="0">
            <a:spAutoFit/>
          </a:bodyPr>
          <a:lstStyle/>
          <a:p>
            <a:pPr>
              <a:spcAft>
                <a:spcPts val="600"/>
              </a:spcAft>
            </a:pPr>
            <a:r>
              <a:rPr lang="en-US" dirty="0"/>
              <a:t>1. </a:t>
            </a:r>
            <a:r>
              <a:rPr lang="en-US" dirty="0" smtClean="0"/>
              <a:t>	</a:t>
            </a:r>
            <a:r>
              <a:rPr lang="en-US" dirty="0" err="1" smtClean="0"/>
              <a:t>Nanosensors</a:t>
            </a:r>
            <a:r>
              <a:rPr lang="en-US" dirty="0" smtClean="0"/>
              <a:t> </a:t>
            </a:r>
            <a:r>
              <a:rPr lang="en-US" dirty="0"/>
              <a:t>and the Internet of </a:t>
            </a:r>
            <a:r>
              <a:rPr lang="en-US" dirty="0" err="1"/>
              <a:t>Nanothings</a:t>
            </a:r>
            <a:r>
              <a:rPr lang="en-US" dirty="0"/>
              <a:t> </a:t>
            </a:r>
          </a:p>
          <a:p>
            <a:pPr>
              <a:spcAft>
                <a:spcPts val="600"/>
              </a:spcAft>
            </a:pPr>
            <a:r>
              <a:rPr lang="en-US" dirty="0"/>
              <a:t>2. </a:t>
            </a:r>
            <a:r>
              <a:rPr lang="en-US" dirty="0" smtClean="0"/>
              <a:t>	Next </a:t>
            </a:r>
            <a:r>
              <a:rPr lang="en-US" dirty="0"/>
              <a:t>Generation Batteries</a:t>
            </a:r>
          </a:p>
          <a:p>
            <a:pPr>
              <a:spcAft>
                <a:spcPts val="600"/>
              </a:spcAft>
            </a:pPr>
            <a:r>
              <a:rPr lang="en-US" dirty="0"/>
              <a:t>3. </a:t>
            </a:r>
            <a:r>
              <a:rPr lang="en-US" dirty="0" smtClean="0"/>
              <a:t>	The </a:t>
            </a:r>
            <a:r>
              <a:rPr lang="en-US" dirty="0" err="1"/>
              <a:t>Blockchain</a:t>
            </a:r>
            <a:endParaRPr lang="en-US" dirty="0"/>
          </a:p>
          <a:p>
            <a:pPr>
              <a:spcAft>
                <a:spcPts val="600"/>
              </a:spcAft>
            </a:pPr>
            <a:r>
              <a:rPr lang="en-US" dirty="0"/>
              <a:t>4. </a:t>
            </a:r>
            <a:r>
              <a:rPr lang="en-US" dirty="0" smtClean="0"/>
              <a:t>	2D </a:t>
            </a:r>
            <a:r>
              <a:rPr lang="en-US" dirty="0"/>
              <a:t>Materials</a:t>
            </a:r>
          </a:p>
          <a:p>
            <a:pPr>
              <a:spcAft>
                <a:spcPts val="600"/>
              </a:spcAft>
            </a:pPr>
            <a:r>
              <a:rPr lang="en-US" dirty="0"/>
              <a:t>5. </a:t>
            </a:r>
            <a:r>
              <a:rPr lang="en-US" dirty="0" smtClean="0"/>
              <a:t>	Autonomous </a:t>
            </a:r>
            <a:r>
              <a:rPr lang="en-US" dirty="0"/>
              <a:t>Vehicles</a:t>
            </a:r>
          </a:p>
          <a:p>
            <a:pPr>
              <a:spcAft>
                <a:spcPts val="600"/>
              </a:spcAft>
            </a:pPr>
            <a:r>
              <a:rPr lang="en-US" dirty="0"/>
              <a:t>6. </a:t>
            </a:r>
            <a:r>
              <a:rPr lang="en-US" dirty="0" smtClean="0"/>
              <a:t>	Organs-on-chips </a:t>
            </a:r>
            <a:endParaRPr lang="en-US" dirty="0"/>
          </a:p>
          <a:p>
            <a:pPr>
              <a:spcAft>
                <a:spcPts val="600"/>
              </a:spcAft>
            </a:pPr>
            <a:r>
              <a:rPr lang="en-US" dirty="0"/>
              <a:t>7. </a:t>
            </a:r>
            <a:r>
              <a:rPr lang="en-US" dirty="0" smtClean="0"/>
              <a:t>	</a:t>
            </a:r>
            <a:r>
              <a:rPr lang="en-US" dirty="0" err="1" smtClean="0"/>
              <a:t>Perovskite</a:t>
            </a:r>
            <a:r>
              <a:rPr lang="en-US" dirty="0" smtClean="0"/>
              <a:t> </a:t>
            </a:r>
            <a:r>
              <a:rPr lang="en-US" dirty="0"/>
              <a:t>Solar Cells</a:t>
            </a:r>
          </a:p>
          <a:p>
            <a:pPr>
              <a:spcAft>
                <a:spcPts val="600"/>
              </a:spcAft>
            </a:pPr>
            <a:r>
              <a:rPr lang="en-US" dirty="0"/>
              <a:t>8. </a:t>
            </a:r>
            <a:r>
              <a:rPr lang="en-US" dirty="0" smtClean="0"/>
              <a:t>	Open </a:t>
            </a:r>
            <a:r>
              <a:rPr lang="en-US" dirty="0"/>
              <a:t>AI Ecosystem </a:t>
            </a:r>
          </a:p>
          <a:p>
            <a:pPr>
              <a:spcAft>
                <a:spcPts val="600"/>
              </a:spcAft>
            </a:pPr>
            <a:r>
              <a:rPr lang="en-US" dirty="0"/>
              <a:t>9. </a:t>
            </a:r>
            <a:r>
              <a:rPr lang="en-US" dirty="0" smtClean="0"/>
              <a:t>	</a:t>
            </a:r>
            <a:r>
              <a:rPr lang="en-US" dirty="0" err="1" smtClean="0"/>
              <a:t>Optogenetics</a:t>
            </a:r>
            <a:r>
              <a:rPr lang="en-US" dirty="0" smtClean="0"/>
              <a:t> </a:t>
            </a:r>
            <a:endParaRPr lang="en-US" dirty="0"/>
          </a:p>
          <a:p>
            <a:pPr>
              <a:spcAft>
                <a:spcPts val="600"/>
              </a:spcAft>
            </a:pPr>
            <a:r>
              <a:rPr lang="en-US" dirty="0"/>
              <a:t>10. </a:t>
            </a:r>
            <a:r>
              <a:rPr lang="en-US" dirty="0" smtClean="0"/>
              <a:t>	Systems </a:t>
            </a:r>
            <a:r>
              <a:rPr lang="en-US" dirty="0"/>
              <a:t>Metabolic Engineering</a:t>
            </a:r>
          </a:p>
        </p:txBody>
      </p:sp>
      <p:pic>
        <p:nvPicPr>
          <p:cNvPr id="8" name="Picture 7"/>
          <p:cNvPicPr>
            <a:picLocks noChangeAspect="1"/>
          </p:cNvPicPr>
          <p:nvPr/>
        </p:nvPicPr>
        <p:blipFill rotWithShape="1">
          <a:blip r:embed="rId4"/>
          <a:srcRect l="60872" t="18366" r="19060" b="53184"/>
          <a:stretch/>
        </p:blipFill>
        <p:spPr>
          <a:xfrm>
            <a:off x="315418" y="886672"/>
            <a:ext cx="1133076" cy="1054390"/>
          </a:xfrm>
          <a:prstGeom prst="rect">
            <a:avLst/>
          </a:prstGeom>
        </p:spPr>
      </p:pic>
    </p:spTree>
    <p:extLst>
      <p:ext uri="{BB962C8B-B14F-4D97-AF65-F5344CB8AC3E}">
        <p14:creationId xmlns:p14="http://schemas.microsoft.com/office/powerpoint/2010/main" val="366102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03403"/>
          </a:xfrm>
        </p:spPr>
        <p:txBody>
          <a:bodyPr>
            <a:normAutofit fontScale="90000"/>
          </a:bodyPr>
          <a:lstStyle/>
          <a:p>
            <a:r>
              <a:rPr lang="en-US" dirty="0" smtClean="0"/>
              <a:t>Gartner</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13</a:t>
            </a:fld>
            <a:endParaRPr lang="en-US" dirty="0"/>
          </a:p>
        </p:txBody>
      </p:sp>
      <p:sp>
        <p:nvSpPr>
          <p:cNvPr id="6" name="TextBox 5"/>
          <p:cNvSpPr txBox="1"/>
          <p:nvPr/>
        </p:nvSpPr>
        <p:spPr>
          <a:xfrm>
            <a:off x="428017" y="6093817"/>
            <a:ext cx="7990114" cy="584775"/>
          </a:xfrm>
          <a:prstGeom prst="rect">
            <a:avLst/>
          </a:prstGeom>
          <a:noFill/>
        </p:spPr>
        <p:txBody>
          <a:bodyPr wrap="square" rtlCol="0">
            <a:spAutoFit/>
          </a:bodyPr>
          <a:lstStyle/>
          <a:p>
            <a:pPr algn="ctr"/>
            <a:r>
              <a:rPr lang="en-US" sz="1600" dirty="0"/>
              <a:t>https://</a:t>
            </a:r>
            <a:r>
              <a:rPr lang="en-US" sz="1600" dirty="0" err="1"/>
              <a:t>www.gartner.com</a:t>
            </a:r>
            <a:r>
              <a:rPr lang="en-US" sz="1600" dirty="0"/>
              <a:t>/</a:t>
            </a:r>
            <a:r>
              <a:rPr lang="en-US" sz="1600" dirty="0" err="1"/>
              <a:t>smarterwithgartner</a:t>
            </a:r>
            <a:r>
              <a:rPr lang="en-US" sz="1600" dirty="0"/>
              <a:t>/gartner-top-10-strategic-technology-trends-for-2018/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0" y="899412"/>
            <a:ext cx="1173909" cy="273912"/>
          </a:xfrm>
          <a:prstGeom prst="rect">
            <a:avLst/>
          </a:prstGeom>
        </p:spPr>
      </p:pic>
      <p:sp>
        <p:nvSpPr>
          <p:cNvPr id="5" name="TextBox 4"/>
          <p:cNvSpPr txBox="1"/>
          <p:nvPr/>
        </p:nvSpPr>
        <p:spPr>
          <a:xfrm>
            <a:off x="1410511" y="820924"/>
            <a:ext cx="6842535" cy="430887"/>
          </a:xfrm>
          <a:prstGeom prst="rect">
            <a:avLst/>
          </a:prstGeom>
          <a:noFill/>
        </p:spPr>
        <p:txBody>
          <a:bodyPr wrap="square" rtlCol="0">
            <a:spAutoFit/>
          </a:bodyPr>
          <a:lstStyle/>
          <a:p>
            <a:pPr>
              <a:spcAft>
                <a:spcPts val="600"/>
              </a:spcAft>
            </a:pPr>
            <a:r>
              <a:rPr lang="en-US" dirty="0"/>
              <a:t>The top 10 strategic technology trends for </a:t>
            </a:r>
            <a:r>
              <a:rPr lang="en-US" dirty="0" smtClean="0"/>
              <a:t>2018 </a:t>
            </a:r>
            <a:r>
              <a:rPr lang="en-US" dirty="0"/>
              <a:t>are</a:t>
            </a:r>
            <a:r>
              <a:rPr lang="en-US" dirty="0" smtClean="0"/>
              <a:t>:</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700" y="1173324"/>
            <a:ext cx="6826827" cy="4920493"/>
          </a:xfrm>
          <a:prstGeom prst="rect">
            <a:avLst/>
          </a:prstGeom>
        </p:spPr>
      </p:pic>
    </p:spTree>
    <p:extLst>
      <p:ext uri="{BB962C8B-B14F-4D97-AF65-F5344CB8AC3E}">
        <p14:creationId xmlns:p14="http://schemas.microsoft.com/office/powerpoint/2010/main" val="129543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EFC63E-F8D9-44BB-A462-AC735E845F95}" type="slidenum">
              <a:rPr lang="en-US" smtClean="0"/>
              <a:pPr/>
              <a:t>14</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1932" b="73434"/>
          <a:stretch/>
        </p:blipFill>
        <p:spPr>
          <a:xfrm>
            <a:off x="448184" y="1176295"/>
            <a:ext cx="8118439" cy="4840600"/>
          </a:xfrm>
          <a:prstGeom prst="rect">
            <a:avLst/>
          </a:prstGeom>
        </p:spPr>
      </p:pic>
      <p:sp>
        <p:nvSpPr>
          <p:cNvPr id="3" name="Title 2"/>
          <p:cNvSpPr>
            <a:spLocks noGrp="1"/>
          </p:cNvSpPr>
          <p:nvPr>
            <p:ph type="title"/>
          </p:nvPr>
        </p:nvSpPr>
        <p:spPr>
          <a:xfrm>
            <a:off x="457200" y="274638"/>
            <a:ext cx="8229600" cy="670825"/>
          </a:xfrm>
        </p:spPr>
        <p:txBody>
          <a:bodyPr>
            <a:normAutofit fontScale="90000"/>
          </a:bodyPr>
          <a:lstStyle/>
          <a:p>
            <a:r>
              <a:rPr lang="en-US" dirty="0"/>
              <a:t>Lists are good, but . . </a:t>
            </a:r>
            <a:r>
              <a:rPr lang="en-US" dirty="0" smtClean="0"/>
              <a:t>.</a:t>
            </a:r>
            <a:endParaRPr lang="en-US" dirty="0"/>
          </a:p>
        </p:txBody>
      </p:sp>
      <p:sp>
        <p:nvSpPr>
          <p:cNvPr id="7" name="TextBox 6"/>
          <p:cNvSpPr txBox="1"/>
          <p:nvPr/>
        </p:nvSpPr>
        <p:spPr>
          <a:xfrm>
            <a:off x="383589" y="945463"/>
            <a:ext cx="8247630" cy="461665"/>
          </a:xfrm>
          <a:prstGeom prst="rect">
            <a:avLst/>
          </a:prstGeom>
          <a:noFill/>
        </p:spPr>
        <p:txBody>
          <a:bodyPr wrap="square" rtlCol="0">
            <a:spAutoFit/>
          </a:bodyPr>
          <a:lstStyle/>
          <a:p>
            <a:pPr algn="ctr"/>
            <a:r>
              <a:rPr lang="en-US" sz="2400" b="1" dirty="0" smtClean="0"/>
              <a:t>. . . what technologies are likely to really take off?</a:t>
            </a:r>
            <a:endParaRPr lang="en-US" sz="2400" b="1" dirty="0"/>
          </a:p>
        </p:txBody>
      </p:sp>
      <p:sp>
        <p:nvSpPr>
          <p:cNvPr id="2" name="TextBox 1"/>
          <p:cNvSpPr txBox="1"/>
          <p:nvPr/>
        </p:nvSpPr>
        <p:spPr>
          <a:xfrm>
            <a:off x="228600" y="5878395"/>
            <a:ext cx="8610600" cy="738664"/>
          </a:xfrm>
          <a:prstGeom prst="rect">
            <a:avLst/>
          </a:prstGeom>
          <a:noFill/>
        </p:spPr>
        <p:txBody>
          <a:bodyPr wrap="square" rtlCol="0">
            <a:spAutoFit/>
          </a:bodyPr>
          <a:lstStyle/>
          <a:p>
            <a:r>
              <a:rPr lang="en-US" sz="1400" dirty="0"/>
              <a:t>July 2016 - </a:t>
            </a:r>
            <a:r>
              <a:rPr lang="en-US" sz="1400" dirty="0" err="1"/>
              <a:t>Flirtey</a:t>
            </a:r>
            <a:r>
              <a:rPr lang="en-US" sz="1400" dirty="0"/>
              <a:t> (drone maker) and 7-Eleven made history when one 7-Eleven customer’s order of a chicken sandwich, donuts, candy, </a:t>
            </a:r>
            <a:r>
              <a:rPr lang="en-US" sz="1400" dirty="0" err="1"/>
              <a:t>Slurpees</a:t>
            </a:r>
            <a:r>
              <a:rPr lang="en-US" sz="1400" dirty="0"/>
              <a:t> and hot coffee was completed via drone. The companies claim it was the first time a drone delivered a package to a U.S. resident who placed an order with a retailer. </a:t>
            </a:r>
          </a:p>
        </p:txBody>
      </p:sp>
    </p:spTree>
    <p:extLst>
      <p:ext uri="{BB962C8B-B14F-4D97-AF65-F5344CB8AC3E}">
        <p14:creationId xmlns:p14="http://schemas.microsoft.com/office/powerpoint/2010/main" val="13677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00531"/>
          </a:xfrm>
        </p:spPr>
        <p:txBody>
          <a:bodyPr>
            <a:normAutofit fontScale="90000"/>
          </a:bodyPr>
          <a:lstStyle/>
          <a:p>
            <a:r>
              <a:rPr lang="en-US" dirty="0" smtClean="0"/>
              <a:t>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27421" y="1473384"/>
            <a:ext cx="4089157" cy="4888401"/>
          </a:xfrm>
          <a:prstGeom prst="rect">
            <a:avLst/>
          </a:prstGeom>
        </p:spPr>
      </p:pic>
      <p:sp>
        <p:nvSpPr>
          <p:cNvPr id="2" name="TextBox 1"/>
          <p:cNvSpPr txBox="1"/>
          <p:nvPr/>
        </p:nvSpPr>
        <p:spPr>
          <a:xfrm>
            <a:off x="3333892" y="875169"/>
            <a:ext cx="2400016" cy="430887"/>
          </a:xfrm>
          <a:prstGeom prst="rect">
            <a:avLst/>
          </a:prstGeom>
          <a:noFill/>
        </p:spPr>
        <p:txBody>
          <a:bodyPr wrap="none" rtlCol="0">
            <a:spAutoFit/>
          </a:bodyPr>
          <a:lstStyle/>
          <a:p>
            <a:r>
              <a:rPr lang="en-US" dirty="0" smtClean="0"/>
              <a:t>(a short interlude)</a:t>
            </a:r>
            <a:endParaRPr lang="en-US" dirty="0"/>
          </a:p>
        </p:txBody>
      </p:sp>
    </p:spTree>
    <p:extLst>
      <p:ext uri="{BB962C8B-B14F-4D97-AF65-F5344CB8AC3E}">
        <p14:creationId xmlns:p14="http://schemas.microsoft.com/office/powerpoint/2010/main" val="1088916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24092"/>
          </a:xfrm>
        </p:spPr>
        <p:txBody>
          <a:bodyPr>
            <a:normAutofit fontScale="90000"/>
          </a:bodyPr>
          <a:lstStyle/>
          <a:p>
            <a:r>
              <a:rPr lang="en-US" dirty="0" smtClean="0"/>
              <a:t>You May Have Heard of This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16</a:t>
            </a:fld>
            <a:endParaRPr lang="en-US" dirty="0"/>
          </a:p>
        </p:txBody>
      </p:sp>
      <p:pic>
        <p:nvPicPr>
          <p:cNvPr id="2" name="Picture 1"/>
          <p:cNvPicPr>
            <a:picLocks noChangeAspect="1"/>
          </p:cNvPicPr>
          <p:nvPr/>
        </p:nvPicPr>
        <p:blipFill rotWithShape="1">
          <a:blip r:embed="rId3"/>
          <a:srcRect l="2342" t="39708" r="81701" b="22724"/>
          <a:stretch/>
        </p:blipFill>
        <p:spPr>
          <a:xfrm>
            <a:off x="428017" y="1137657"/>
            <a:ext cx="2834728" cy="4207995"/>
          </a:xfrm>
          <a:prstGeom prst="rect">
            <a:avLst/>
          </a:prstGeom>
          <a:ln>
            <a:solidFill>
              <a:schemeClr val="accent1"/>
            </a:solidFill>
          </a:ln>
        </p:spPr>
      </p:pic>
      <p:sp>
        <p:nvSpPr>
          <p:cNvPr id="3" name="TextBox 2"/>
          <p:cNvSpPr txBox="1"/>
          <p:nvPr/>
        </p:nvSpPr>
        <p:spPr>
          <a:xfrm>
            <a:off x="3460174" y="1491106"/>
            <a:ext cx="4933028" cy="1446550"/>
          </a:xfrm>
          <a:prstGeom prst="rect">
            <a:avLst/>
          </a:prstGeom>
          <a:noFill/>
        </p:spPr>
        <p:txBody>
          <a:bodyPr wrap="square" rtlCol="0">
            <a:spAutoFit/>
          </a:bodyPr>
          <a:lstStyle/>
          <a:p>
            <a:r>
              <a:rPr lang="en-US" b="1" dirty="0"/>
              <a:t>The Tipping Point: How Little Things Can Make a Big </a:t>
            </a:r>
            <a:r>
              <a:rPr lang="en-US" b="1" dirty="0" smtClean="0"/>
              <a:t>Difference</a:t>
            </a:r>
            <a:endParaRPr lang="en-US" b="1" dirty="0"/>
          </a:p>
          <a:p>
            <a:r>
              <a:rPr lang="en-US" dirty="0"/>
              <a:t>by Malcolm </a:t>
            </a:r>
            <a:r>
              <a:rPr lang="en-US" dirty="0" err="1" smtClean="0"/>
              <a:t>Gladwell</a:t>
            </a:r>
            <a:r>
              <a:rPr lang="en-US" dirty="0"/>
              <a:t> (first published by Little Brown in 2000)</a:t>
            </a:r>
          </a:p>
        </p:txBody>
      </p:sp>
      <p:pic>
        <p:nvPicPr>
          <p:cNvPr id="6" name="Picture 5"/>
          <p:cNvPicPr>
            <a:picLocks noChangeAspect="1"/>
          </p:cNvPicPr>
          <p:nvPr/>
        </p:nvPicPr>
        <p:blipFill>
          <a:blip r:embed="rId4"/>
          <a:stretch>
            <a:fillRect/>
          </a:stretch>
        </p:blipFill>
        <p:spPr>
          <a:xfrm>
            <a:off x="6832863" y="2708999"/>
            <a:ext cx="1757768" cy="2636653"/>
          </a:xfrm>
          <a:prstGeom prst="rect">
            <a:avLst/>
          </a:prstGeom>
        </p:spPr>
      </p:pic>
      <p:sp>
        <p:nvSpPr>
          <p:cNvPr id="7" name="TextBox 6"/>
          <p:cNvSpPr txBox="1"/>
          <p:nvPr/>
        </p:nvSpPr>
        <p:spPr>
          <a:xfrm>
            <a:off x="1158402" y="5616025"/>
            <a:ext cx="6750996" cy="830997"/>
          </a:xfrm>
          <a:prstGeom prst="rect">
            <a:avLst/>
          </a:prstGeom>
          <a:noFill/>
        </p:spPr>
        <p:txBody>
          <a:bodyPr wrap="square" rtlCol="0">
            <a:spAutoFit/>
          </a:bodyPr>
          <a:lstStyle/>
          <a:p>
            <a:r>
              <a:rPr lang="en-US" sz="2400" dirty="0" err="1"/>
              <a:t>Gladwell</a:t>
            </a:r>
            <a:r>
              <a:rPr lang="en-US" sz="2400" dirty="0"/>
              <a:t> defines a tipping point as "the moment of critical mass, the threshold, the boiling point". </a:t>
            </a:r>
          </a:p>
        </p:txBody>
      </p:sp>
    </p:spTree>
    <p:extLst>
      <p:ext uri="{BB962C8B-B14F-4D97-AF65-F5344CB8AC3E}">
        <p14:creationId xmlns:p14="http://schemas.microsoft.com/office/powerpoint/2010/main" val="1173692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27324"/>
          </a:xfrm>
        </p:spPr>
        <p:txBody>
          <a:bodyPr>
            <a:normAutofit fontScale="90000"/>
          </a:bodyPr>
          <a:lstStyle/>
          <a:p>
            <a:r>
              <a:rPr lang="en-US" dirty="0" smtClean="0"/>
              <a:t>Tipping Point</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17</a:t>
            </a:fld>
            <a:endParaRPr lang="en-US" dirty="0"/>
          </a:p>
        </p:txBody>
      </p:sp>
      <p:sp>
        <p:nvSpPr>
          <p:cNvPr id="2" name="TextBox 1"/>
          <p:cNvSpPr txBox="1"/>
          <p:nvPr/>
        </p:nvSpPr>
        <p:spPr>
          <a:xfrm>
            <a:off x="228601" y="1710151"/>
            <a:ext cx="8610600" cy="769441"/>
          </a:xfrm>
          <a:prstGeom prst="rect">
            <a:avLst/>
          </a:prstGeom>
          <a:noFill/>
        </p:spPr>
        <p:txBody>
          <a:bodyPr wrap="square" rtlCol="0">
            <a:spAutoFit/>
          </a:bodyPr>
          <a:lstStyle/>
          <a:p>
            <a:r>
              <a:rPr lang="en-US" dirty="0" smtClean="0"/>
              <a:t>The </a:t>
            </a:r>
            <a:r>
              <a:rPr lang="en-US" dirty="0"/>
              <a:t>point at which a series of small changes or incidents becomes significant enough to cause a larger, more important change</a:t>
            </a:r>
            <a:r>
              <a:rPr lang="en-US" dirty="0" smtClean="0"/>
              <a:t>.</a:t>
            </a:r>
            <a:endParaRPr lang="en-US" dirty="0"/>
          </a:p>
        </p:txBody>
      </p:sp>
      <p:sp>
        <p:nvSpPr>
          <p:cNvPr id="5" name="TextBox 4"/>
          <p:cNvSpPr txBox="1"/>
          <p:nvPr/>
        </p:nvSpPr>
        <p:spPr>
          <a:xfrm>
            <a:off x="464127" y="1090613"/>
            <a:ext cx="8215745" cy="430887"/>
          </a:xfrm>
          <a:prstGeom prst="rect">
            <a:avLst/>
          </a:prstGeom>
          <a:noFill/>
        </p:spPr>
        <p:txBody>
          <a:bodyPr wrap="square" rtlCol="0">
            <a:spAutoFit/>
          </a:bodyPr>
          <a:lstStyle/>
          <a:p>
            <a:r>
              <a:rPr lang="en-US" b="1" dirty="0" smtClean="0"/>
              <a:t>Literally: the </a:t>
            </a:r>
            <a:r>
              <a:rPr lang="en-US" b="1" dirty="0"/>
              <a:t>point at which a thing would begin to tip </a:t>
            </a:r>
            <a:r>
              <a:rPr lang="en-US" b="1" dirty="0" smtClean="0"/>
              <a:t>over</a:t>
            </a:r>
            <a:endParaRPr lang="en-US" b="1" dirty="0"/>
          </a:p>
        </p:txBody>
      </p:sp>
      <p:sp>
        <p:nvSpPr>
          <p:cNvPr id="6" name="TextBox 5"/>
          <p:cNvSpPr txBox="1"/>
          <p:nvPr/>
        </p:nvSpPr>
        <p:spPr>
          <a:xfrm>
            <a:off x="228600" y="3418609"/>
            <a:ext cx="8610600" cy="3046988"/>
          </a:xfrm>
          <a:prstGeom prst="rect">
            <a:avLst/>
          </a:prstGeom>
          <a:noFill/>
        </p:spPr>
        <p:txBody>
          <a:bodyPr wrap="square" rtlCol="0">
            <a:spAutoFit/>
          </a:bodyPr>
          <a:lstStyle/>
          <a:p>
            <a:r>
              <a:rPr lang="en-US" sz="2400" b="1" dirty="0" smtClean="0"/>
              <a:t>Epidemiology: </a:t>
            </a:r>
            <a:r>
              <a:rPr lang="en-US" sz="2400" dirty="0" smtClean="0"/>
              <a:t>when </a:t>
            </a:r>
            <a:r>
              <a:rPr lang="en-US" sz="2400" dirty="0"/>
              <a:t>an infectious disease reaches a point beyond any local ability to control it from spreading more widely. A tipping point is often considered to be a turning point.</a:t>
            </a:r>
          </a:p>
          <a:p>
            <a:endParaRPr lang="en-US" sz="2400" dirty="0" smtClean="0"/>
          </a:p>
          <a:p>
            <a:r>
              <a:rPr lang="en-US" sz="2400" b="1" dirty="0" smtClean="0"/>
              <a:t>“White Flight” </a:t>
            </a:r>
            <a:r>
              <a:rPr lang="en-US" sz="2400" dirty="0" smtClean="0"/>
              <a:t>(1950’s): Point at which a majority withdraws from a neighborhood when a minority moves in (10 – 15%)</a:t>
            </a:r>
          </a:p>
          <a:p>
            <a:endParaRPr lang="en-US" sz="2400" dirty="0"/>
          </a:p>
          <a:p>
            <a:r>
              <a:rPr lang="en-US" sz="2400" b="1" dirty="0" smtClean="0"/>
              <a:t>Business marketing </a:t>
            </a:r>
            <a:r>
              <a:rPr lang="en-US" sz="2400" dirty="0" smtClean="0"/>
              <a:t>. . . </a:t>
            </a:r>
            <a:endParaRPr lang="en-US" sz="2400" dirty="0"/>
          </a:p>
        </p:txBody>
      </p:sp>
      <p:sp>
        <p:nvSpPr>
          <p:cNvPr id="7" name="TextBox 6"/>
          <p:cNvSpPr txBox="1"/>
          <p:nvPr/>
        </p:nvSpPr>
        <p:spPr>
          <a:xfrm>
            <a:off x="3389997" y="2896098"/>
            <a:ext cx="2287806" cy="430887"/>
          </a:xfrm>
          <a:prstGeom prst="rect">
            <a:avLst/>
          </a:prstGeom>
          <a:noFill/>
          <a:ln>
            <a:solidFill>
              <a:schemeClr val="accent2"/>
            </a:solidFill>
          </a:ln>
        </p:spPr>
        <p:txBody>
          <a:bodyPr wrap="none" rtlCol="0">
            <a:spAutoFit/>
          </a:bodyPr>
          <a:lstStyle/>
          <a:p>
            <a:r>
              <a:rPr lang="en-US" i="1" dirty="0" smtClean="0"/>
              <a:t>Some examples:</a:t>
            </a:r>
            <a:endParaRPr lang="en-US" i="1" dirty="0"/>
          </a:p>
        </p:txBody>
      </p:sp>
    </p:spTree>
    <p:extLst>
      <p:ext uri="{BB962C8B-B14F-4D97-AF65-F5344CB8AC3E}">
        <p14:creationId xmlns:p14="http://schemas.microsoft.com/office/powerpoint/2010/main" val="2055251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70060"/>
          </a:xfrm>
        </p:spPr>
        <p:txBody>
          <a:bodyPr>
            <a:normAutofit fontScale="90000"/>
          </a:bodyPr>
          <a:lstStyle/>
          <a:p>
            <a:r>
              <a:rPr lang="en-US" dirty="0" smtClean="0"/>
              <a:t>The “Chasm”</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18</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02" y="1090613"/>
            <a:ext cx="6471447" cy="4358116"/>
          </a:xfrm>
          <a:prstGeom prst="rect">
            <a:avLst/>
          </a:prstGeom>
        </p:spPr>
      </p:pic>
      <p:sp>
        <p:nvSpPr>
          <p:cNvPr id="12" name="TextBox 11"/>
          <p:cNvSpPr txBox="1"/>
          <p:nvPr/>
        </p:nvSpPr>
        <p:spPr>
          <a:xfrm>
            <a:off x="384464" y="5598120"/>
            <a:ext cx="8534111" cy="923330"/>
          </a:xfrm>
          <a:prstGeom prst="rect">
            <a:avLst/>
          </a:prstGeom>
          <a:noFill/>
        </p:spPr>
        <p:txBody>
          <a:bodyPr wrap="square" rtlCol="0">
            <a:spAutoFit/>
          </a:bodyPr>
          <a:lstStyle/>
          <a:p>
            <a:r>
              <a:rPr lang="en-US" sz="1800" dirty="0"/>
              <a:t>The chasm is a gap between visionary early adopters and the pragmatic majority. Crossing the chasm requires securing a specific niche as a beachhead first. Position yourself as a market leader in your niche by making a strong claim</a:t>
            </a:r>
          </a:p>
        </p:txBody>
      </p:sp>
      <p:sp>
        <p:nvSpPr>
          <p:cNvPr id="13" name="TextBox 12"/>
          <p:cNvSpPr txBox="1"/>
          <p:nvPr/>
        </p:nvSpPr>
        <p:spPr>
          <a:xfrm>
            <a:off x="384464" y="844698"/>
            <a:ext cx="2857500" cy="2215991"/>
          </a:xfrm>
          <a:prstGeom prst="rect">
            <a:avLst/>
          </a:prstGeom>
          <a:noFill/>
        </p:spPr>
        <p:txBody>
          <a:bodyPr wrap="square" rtlCol="0">
            <a:spAutoFit/>
          </a:bodyPr>
          <a:lstStyle/>
          <a:p>
            <a:r>
              <a:rPr lang="en-US" sz="1800" b="1" dirty="0" smtClean="0"/>
              <a:t>Crossing </a:t>
            </a:r>
            <a:r>
              <a:rPr lang="en-US" sz="1800" b="1" dirty="0"/>
              <a:t>the Chasm</a:t>
            </a:r>
            <a:r>
              <a:rPr lang="en-US" sz="1800" dirty="0"/>
              <a:t>, Marketing and Selling High-Tech Products to Mainstream Customer (revised edition), </a:t>
            </a:r>
            <a:endParaRPr lang="en-US" sz="1800" dirty="0" smtClean="0"/>
          </a:p>
          <a:p>
            <a:r>
              <a:rPr lang="en-US" sz="1600" dirty="0" smtClean="0"/>
              <a:t>- Geoffrey </a:t>
            </a:r>
            <a:r>
              <a:rPr lang="en-US" sz="1600" dirty="0"/>
              <a:t>A. Moore, HarperCollins Publishers, New York, 1999 </a:t>
            </a:r>
          </a:p>
        </p:txBody>
      </p:sp>
    </p:spTree>
    <p:extLst>
      <p:ext uri="{BB962C8B-B14F-4D97-AF65-F5344CB8AC3E}">
        <p14:creationId xmlns:p14="http://schemas.microsoft.com/office/powerpoint/2010/main" val="135770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12254"/>
          </a:xfrm>
        </p:spPr>
        <p:txBody>
          <a:bodyPr>
            <a:normAutofit fontScale="90000"/>
          </a:bodyPr>
          <a:lstStyle/>
          <a:p>
            <a:r>
              <a:rPr lang="en-US" dirty="0" smtClean="0"/>
              <a:t>Technology 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19</a:t>
            </a:fld>
            <a:endParaRPr lang="en-US" dirty="0"/>
          </a:p>
        </p:txBody>
      </p:sp>
      <p:pic>
        <p:nvPicPr>
          <p:cNvPr id="2" name="Picture 1"/>
          <p:cNvPicPr>
            <a:picLocks noChangeAspect="1"/>
          </p:cNvPicPr>
          <p:nvPr/>
        </p:nvPicPr>
        <p:blipFill rotWithShape="1">
          <a:blip r:embed="rId3"/>
          <a:srcRect l="8007" t="16094" r="23129" b="5122"/>
          <a:stretch/>
        </p:blipFill>
        <p:spPr>
          <a:xfrm>
            <a:off x="829670" y="917183"/>
            <a:ext cx="7484660" cy="5296684"/>
          </a:xfrm>
          <a:prstGeom prst="rect">
            <a:avLst/>
          </a:prstGeom>
          <a:ln>
            <a:solidFill>
              <a:schemeClr val="accent2"/>
            </a:solidFill>
          </a:ln>
        </p:spPr>
      </p:pic>
      <p:sp>
        <p:nvSpPr>
          <p:cNvPr id="3" name="TextBox 2"/>
          <p:cNvSpPr txBox="1"/>
          <p:nvPr/>
        </p:nvSpPr>
        <p:spPr>
          <a:xfrm>
            <a:off x="228600" y="6252630"/>
            <a:ext cx="8619732" cy="338554"/>
          </a:xfrm>
          <a:prstGeom prst="rect">
            <a:avLst/>
          </a:prstGeom>
          <a:noFill/>
        </p:spPr>
        <p:txBody>
          <a:bodyPr wrap="none" rtlCol="0">
            <a:spAutoFit/>
          </a:bodyPr>
          <a:lstStyle/>
          <a:p>
            <a:r>
              <a:rPr lang="en-US" sz="1600" dirty="0"/>
              <a:t>http://www3.weforum.org/docs/WEF_GAC15_Technological_Tipping_Points_report_2015.pdf</a:t>
            </a:r>
          </a:p>
        </p:txBody>
      </p:sp>
    </p:spTree>
    <p:extLst>
      <p:ext uri="{BB962C8B-B14F-4D97-AF65-F5344CB8AC3E}">
        <p14:creationId xmlns:p14="http://schemas.microsoft.com/office/powerpoint/2010/main" val="144445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Megatrend</a:t>
            </a:r>
            <a:endParaRPr lang="en-US" sz="4000" dirty="0"/>
          </a:p>
        </p:txBody>
      </p:sp>
      <p:sp>
        <p:nvSpPr>
          <p:cNvPr id="3" name="Content Placeholder 2"/>
          <p:cNvSpPr>
            <a:spLocks noGrp="1"/>
          </p:cNvSpPr>
          <p:nvPr>
            <p:ph idx="1"/>
          </p:nvPr>
        </p:nvSpPr>
        <p:spPr/>
        <p:txBody>
          <a:bodyPr/>
          <a:lstStyle/>
          <a:p>
            <a:r>
              <a:rPr lang="pt-BR" dirty="0" smtClean="0">
                <a:hlinkClick r:id="rId2"/>
              </a:rPr>
              <a:t>https</a:t>
            </a:r>
            <a:r>
              <a:rPr lang="pt-BR" dirty="0">
                <a:hlinkClick r:id="rId2"/>
              </a:rPr>
              <a:t>://</a:t>
            </a:r>
            <a:r>
              <a:rPr lang="pt-BR" dirty="0" smtClean="0">
                <a:hlinkClick r:id="rId2"/>
              </a:rPr>
              <a:t>vimeo.com/247340863</a:t>
            </a:r>
            <a:endParaRPr lang="pt-BR" dirty="0" smtClean="0"/>
          </a:p>
          <a:p>
            <a:endParaRPr lang="pt-BR" dirty="0" smtClean="0"/>
          </a:p>
          <a:p>
            <a:endParaRPr lang="en-US" dirty="0"/>
          </a:p>
        </p:txBody>
      </p:sp>
    </p:spTree>
    <p:extLst>
      <p:ext uri="{BB962C8B-B14F-4D97-AF65-F5344CB8AC3E}">
        <p14:creationId xmlns:p14="http://schemas.microsoft.com/office/powerpoint/2010/main" val="39688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16080"/>
          </a:xfrm>
        </p:spPr>
        <p:txBody>
          <a:bodyPr>
            <a:normAutofit fontScale="90000"/>
          </a:bodyPr>
          <a:lstStyle/>
          <a:p>
            <a:r>
              <a:rPr lang="en-US" dirty="0" smtClean="0"/>
              <a:t>Tipping Point Survey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20</a:t>
            </a:fld>
            <a:endParaRPr lang="en-US" dirty="0"/>
          </a:p>
        </p:txBody>
      </p:sp>
      <p:sp>
        <p:nvSpPr>
          <p:cNvPr id="3" name="TextBox 2"/>
          <p:cNvSpPr txBox="1"/>
          <p:nvPr/>
        </p:nvSpPr>
        <p:spPr>
          <a:xfrm>
            <a:off x="281314" y="3559484"/>
            <a:ext cx="8342276" cy="2462213"/>
          </a:xfrm>
          <a:prstGeom prst="rect">
            <a:avLst/>
          </a:prstGeom>
          <a:noFill/>
        </p:spPr>
        <p:txBody>
          <a:bodyPr wrap="square" rtlCol="0">
            <a:spAutoFit/>
          </a:bodyPr>
          <a:lstStyle/>
          <a:p>
            <a:r>
              <a:rPr lang="en-US" dirty="0" smtClean="0"/>
              <a:t>Early 2015, </a:t>
            </a:r>
            <a:r>
              <a:rPr lang="en-US" dirty="0"/>
              <a:t>the </a:t>
            </a:r>
            <a:r>
              <a:rPr lang="en-US" i="1" dirty="0"/>
              <a:t>World Economic Forum’s Global Agenda Council on the Future of Software and Society </a:t>
            </a:r>
            <a:r>
              <a:rPr lang="en-US" dirty="0"/>
              <a:t>set out to help people prepare for changes enabled by software. </a:t>
            </a:r>
            <a:endParaRPr lang="en-US" dirty="0" smtClean="0"/>
          </a:p>
          <a:p>
            <a:endParaRPr lang="en-US" dirty="0"/>
          </a:p>
          <a:p>
            <a:r>
              <a:rPr lang="en-US" dirty="0" smtClean="0"/>
              <a:t>21 </a:t>
            </a:r>
            <a:r>
              <a:rPr lang="en-US" dirty="0"/>
              <a:t>examples of </a:t>
            </a:r>
            <a:r>
              <a:rPr lang="en-US" dirty="0" smtClean="0"/>
              <a:t>these potential changes </a:t>
            </a:r>
            <a:r>
              <a:rPr lang="en-US" dirty="0"/>
              <a:t>will have </a:t>
            </a:r>
            <a:r>
              <a:rPr lang="en-US" dirty="0" smtClean="0"/>
              <a:t>far reaching </a:t>
            </a:r>
            <a:r>
              <a:rPr lang="en-US" dirty="0"/>
              <a:t>impacts on human health, the environment, global commerce and international relations.</a:t>
            </a:r>
          </a:p>
        </p:txBody>
      </p:sp>
      <p:sp>
        <p:nvSpPr>
          <p:cNvPr id="5" name="TextBox 4"/>
          <p:cNvSpPr txBox="1"/>
          <p:nvPr/>
        </p:nvSpPr>
        <p:spPr>
          <a:xfrm>
            <a:off x="281313" y="1090613"/>
            <a:ext cx="8342276" cy="2000548"/>
          </a:xfrm>
          <a:prstGeom prst="rect">
            <a:avLst/>
          </a:prstGeom>
          <a:noFill/>
          <a:ln>
            <a:solidFill>
              <a:schemeClr val="accent2"/>
            </a:solidFill>
          </a:ln>
        </p:spPr>
        <p:txBody>
          <a:bodyPr wrap="square" rtlCol="0">
            <a:spAutoFit/>
          </a:bodyPr>
          <a:lstStyle/>
          <a:p>
            <a:r>
              <a:rPr lang="en-US" dirty="0" smtClean="0"/>
              <a:t>“</a:t>
            </a:r>
            <a:r>
              <a:rPr lang="en-US" dirty="0"/>
              <a:t>Now comes the second machine age. Computers and other digital advances are doing for mental power – the ability to use our brains to understand and shape our environments – what the steam engine and its descendants did for muscle power.” </a:t>
            </a:r>
            <a:endParaRPr lang="en-US" dirty="0" smtClean="0"/>
          </a:p>
          <a:p>
            <a:endParaRPr lang="en-US" dirty="0"/>
          </a:p>
          <a:p>
            <a:r>
              <a:rPr lang="en-US" sz="1400" dirty="0" smtClean="0"/>
              <a:t>-- Erik </a:t>
            </a:r>
            <a:r>
              <a:rPr lang="en-US" sz="1400" dirty="0" err="1"/>
              <a:t>Brynjolfsson</a:t>
            </a:r>
            <a:r>
              <a:rPr lang="en-US" sz="1400" dirty="0"/>
              <a:t>, Council Vice-Chair; Director, MIT Initiative on the Digital Economy</a:t>
            </a:r>
          </a:p>
        </p:txBody>
      </p:sp>
    </p:spTree>
    <p:extLst>
      <p:ext uri="{BB962C8B-B14F-4D97-AF65-F5344CB8AC3E}">
        <p14:creationId xmlns:p14="http://schemas.microsoft.com/office/powerpoint/2010/main" val="908159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56635"/>
          </a:xfrm>
        </p:spPr>
        <p:txBody>
          <a:bodyPr>
            <a:normAutofit fontScale="90000"/>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21</a:t>
            </a:fld>
            <a:endParaRPr lang="en-US" dirty="0"/>
          </a:p>
        </p:txBody>
      </p:sp>
      <p:sp>
        <p:nvSpPr>
          <p:cNvPr id="2" name="TextBox 1"/>
          <p:cNvSpPr txBox="1"/>
          <p:nvPr/>
        </p:nvSpPr>
        <p:spPr>
          <a:xfrm>
            <a:off x="414670" y="1286540"/>
            <a:ext cx="8278480" cy="2462213"/>
          </a:xfrm>
          <a:prstGeom prst="rect">
            <a:avLst/>
          </a:prstGeom>
          <a:noFill/>
        </p:spPr>
        <p:txBody>
          <a:bodyPr wrap="square" rtlCol="0">
            <a:spAutoFit/>
          </a:bodyPr>
          <a:lstStyle/>
          <a:p>
            <a:r>
              <a:rPr lang="en-US" dirty="0"/>
              <a:t>In March 2015, the </a:t>
            </a:r>
            <a:r>
              <a:rPr lang="en-US" dirty="0" smtClean="0"/>
              <a:t>Technological </a:t>
            </a:r>
            <a:r>
              <a:rPr lang="en-US" dirty="0"/>
              <a:t>Tipping Points </a:t>
            </a:r>
            <a:r>
              <a:rPr lang="en-US" dirty="0" smtClean="0"/>
              <a:t>survey was launched. </a:t>
            </a:r>
          </a:p>
          <a:p>
            <a:endParaRPr lang="en-US" dirty="0"/>
          </a:p>
          <a:p>
            <a:r>
              <a:rPr lang="en-US" dirty="0" smtClean="0"/>
              <a:t>Based </a:t>
            </a:r>
            <a:r>
              <a:rPr lang="en-US" dirty="0"/>
              <a:t>on the council’s discussions over previous months, the survey asked respondents for their views on 21 “tipping points” – moments when specific technological shifts hit mainstream society.</a:t>
            </a:r>
          </a:p>
        </p:txBody>
      </p:sp>
      <p:sp>
        <p:nvSpPr>
          <p:cNvPr id="3" name="TextBox 2"/>
          <p:cNvSpPr txBox="1"/>
          <p:nvPr/>
        </p:nvSpPr>
        <p:spPr>
          <a:xfrm>
            <a:off x="414670" y="3903995"/>
            <a:ext cx="8235950" cy="2462213"/>
          </a:xfrm>
          <a:prstGeom prst="rect">
            <a:avLst/>
          </a:prstGeom>
          <a:noFill/>
        </p:spPr>
        <p:txBody>
          <a:bodyPr wrap="square" rtlCol="0">
            <a:spAutoFit/>
          </a:bodyPr>
          <a:lstStyle/>
          <a:p>
            <a:r>
              <a:rPr lang="en-US" dirty="0" smtClean="0"/>
              <a:t>Survey of over 800 </a:t>
            </a:r>
            <a:r>
              <a:rPr lang="en-US" dirty="0"/>
              <a:t>executives and experts from the information and communications technology </a:t>
            </a:r>
            <a:r>
              <a:rPr lang="en-US" dirty="0" smtClean="0"/>
              <a:t>sector.</a:t>
            </a:r>
          </a:p>
          <a:p>
            <a:endParaRPr lang="en-US" dirty="0" smtClean="0"/>
          </a:p>
          <a:p>
            <a:r>
              <a:rPr lang="en-US" dirty="0" smtClean="0"/>
              <a:t>The </a:t>
            </a:r>
            <a:r>
              <a:rPr lang="en-US" dirty="0"/>
              <a:t>survey asked respondents for their perception of when these tipping points would occur, offering date ranges from “it has already happened” to “20+ years”. The option of “never” was also available.</a:t>
            </a:r>
          </a:p>
        </p:txBody>
      </p:sp>
    </p:spTree>
    <p:extLst>
      <p:ext uri="{BB962C8B-B14F-4D97-AF65-F5344CB8AC3E}">
        <p14:creationId xmlns:p14="http://schemas.microsoft.com/office/powerpoint/2010/main" val="1204154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57531"/>
          </a:xfrm>
        </p:spPr>
        <p:txBody>
          <a:bodyPr>
            <a:normAutofit fontScale="90000"/>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22</a:t>
            </a:fld>
            <a:endParaRPr lang="en-US" dirty="0"/>
          </a:p>
        </p:txBody>
      </p:sp>
      <p:pic>
        <p:nvPicPr>
          <p:cNvPr id="2" name="Picture 1"/>
          <p:cNvPicPr>
            <a:picLocks noChangeAspect="1"/>
          </p:cNvPicPr>
          <p:nvPr/>
        </p:nvPicPr>
        <p:blipFill rotWithShape="1">
          <a:blip r:embed="rId3"/>
          <a:srcRect l="23462" t="35178" r="25384" b="29550"/>
          <a:stretch/>
        </p:blipFill>
        <p:spPr>
          <a:xfrm>
            <a:off x="234588" y="1955260"/>
            <a:ext cx="8547194" cy="4027251"/>
          </a:xfrm>
          <a:prstGeom prst="rect">
            <a:avLst/>
          </a:prstGeom>
        </p:spPr>
      </p:pic>
      <p:sp>
        <p:nvSpPr>
          <p:cNvPr id="3" name="TextBox 2"/>
          <p:cNvSpPr txBox="1"/>
          <p:nvPr/>
        </p:nvSpPr>
        <p:spPr>
          <a:xfrm>
            <a:off x="1765501" y="6259840"/>
            <a:ext cx="6011582" cy="261610"/>
          </a:xfrm>
          <a:prstGeom prst="rect">
            <a:avLst/>
          </a:prstGeom>
          <a:noFill/>
        </p:spPr>
        <p:txBody>
          <a:bodyPr wrap="none" rtlCol="0">
            <a:spAutoFit/>
          </a:bodyPr>
          <a:lstStyle/>
          <a:p>
            <a:r>
              <a:rPr lang="en-US" sz="1100" dirty="0"/>
              <a:t>http://www3.weforum.org/docs/WEF_GAC15_Technological_Tipping_Points_report_2015.pdf</a:t>
            </a:r>
          </a:p>
        </p:txBody>
      </p:sp>
      <p:pic>
        <p:nvPicPr>
          <p:cNvPr id="5" name="Picture 4"/>
          <p:cNvPicPr>
            <a:picLocks noChangeAspect="1"/>
          </p:cNvPicPr>
          <p:nvPr/>
        </p:nvPicPr>
        <p:blipFill rotWithShape="1">
          <a:blip r:embed="rId4"/>
          <a:srcRect l="62308" t="13414" r="23718" b="65385"/>
          <a:stretch/>
        </p:blipFill>
        <p:spPr>
          <a:xfrm>
            <a:off x="7577791" y="1109498"/>
            <a:ext cx="1107832" cy="1148486"/>
          </a:xfrm>
          <a:prstGeom prst="rect">
            <a:avLst/>
          </a:prstGeom>
        </p:spPr>
      </p:pic>
    </p:spTree>
    <p:extLst>
      <p:ext uri="{BB962C8B-B14F-4D97-AF65-F5344CB8AC3E}">
        <p14:creationId xmlns:p14="http://schemas.microsoft.com/office/powerpoint/2010/main" val="109752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Contextual View of </a:t>
            </a:r>
            <a:r>
              <a:rPr lang="en-US" sz="2800" smtClean="0"/>
              <a:t>2015 Tipping Point Report</a:t>
            </a:r>
            <a:endParaRPr lang="en-US" sz="2800" dirty="0"/>
          </a:p>
        </p:txBody>
      </p:sp>
      <p:sp>
        <p:nvSpPr>
          <p:cNvPr id="3" name="Content Placeholder 2"/>
          <p:cNvSpPr>
            <a:spLocks noGrp="1"/>
          </p:cNvSpPr>
          <p:nvPr>
            <p:ph idx="1"/>
          </p:nvPr>
        </p:nvSpPr>
        <p:spPr/>
        <p:txBody>
          <a:bodyPr/>
          <a:lstStyle/>
          <a:p>
            <a:r>
              <a:rPr lang="en-US" dirty="0"/>
              <a:t>https://</a:t>
            </a:r>
            <a:r>
              <a:rPr lang="en-US" dirty="0" err="1"/>
              <a:t>www.businessinsider.com</a:t>
            </a:r>
            <a:r>
              <a:rPr lang="en-US" dirty="0"/>
              <a:t>/technology-tipping-points-we-will-reach-by-2030-2016-11</a:t>
            </a:r>
          </a:p>
        </p:txBody>
      </p:sp>
      <p:sp>
        <p:nvSpPr>
          <p:cNvPr id="4" name="Slide Number Placeholder 3"/>
          <p:cNvSpPr>
            <a:spLocks noGrp="1"/>
          </p:cNvSpPr>
          <p:nvPr>
            <p:ph type="sldNum" sz="quarter" idx="12"/>
          </p:nvPr>
        </p:nvSpPr>
        <p:spPr/>
        <p:txBody>
          <a:bodyPr/>
          <a:lstStyle/>
          <a:p>
            <a:pPr>
              <a:defRPr/>
            </a:pPr>
            <a:fld id="{BAB4449F-4354-4027-9525-6D7D81F0964A}" type="slidenum">
              <a:rPr lang="en-US" smtClean="0"/>
              <a:pPr>
                <a:defRPr/>
              </a:pPr>
              <a:t>23</a:t>
            </a:fld>
            <a:endParaRPr lang="en-US"/>
          </a:p>
        </p:txBody>
      </p:sp>
    </p:spTree>
    <p:extLst>
      <p:ext uri="{BB962C8B-B14F-4D97-AF65-F5344CB8AC3E}">
        <p14:creationId xmlns:p14="http://schemas.microsoft.com/office/powerpoint/2010/main" val="152454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426446"/>
          </a:xfrm>
        </p:spPr>
        <p:txBody>
          <a:bodyPr>
            <a:normAutofit fontScale="90000"/>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24</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Tree>
    <p:extLst>
      <p:ext uri="{BB962C8B-B14F-4D97-AF65-F5344CB8AC3E}">
        <p14:creationId xmlns:p14="http://schemas.microsoft.com/office/powerpoint/2010/main" val="1347732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426446"/>
          </a:xfrm>
        </p:spPr>
        <p:txBody>
          <a:bodyPr>
            <a:normAutofit fontScale="90000"/>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25</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
        <p:nvSpPr>
          <p:cNvPr id="6" name="Right Arrow 5"/>
          <p:cNvSpPr/>
          <p:nvPr/>
        </p:nvSpPr>
        <p:spPr>
          <a:xfrm>
            <a:off x="48974" y="3115340"/>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8974" y="203436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974" y="953386"/>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974" y="367809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974" y="5305149"/>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974" y="584358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8974" y="6369452"/>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974" y="4466798"/>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95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16080"/>
          </a:xfrm>
        </p:spPr>
        <p:txBody>
          <a:bodyPr>
            <a:normAutofit fontScale="90000"/>
          </a:bodyPr>
          <a:lstStyle/>
          <a:p>
            <a:r>
              <a:rPr lang="en-US" dirty="0"/>
              <a:t>Implantable Technologies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26</a:t>
            </a:fld>
            <a:endParaRPr lang="en-US" dirty="0"/>
          </a:p>
        </p:txBody>
      </p:sp>
      <p:sp>
        <p:nvSpPr>
          <p:cNvPr id="2" name="TextBox 1"/>
          <p:cNvSpPr txBox="1"/>
          <p:nvPr/>
        </p:nvSpPr>
        <p:spPr>
          <a:xfrm>
            <a:off x="228600" y="1090613"/>
            <a:ext cx="8610600" cy="5632311"/>
          </a:xfrm>
          <a:prstGeom prst="rect">
            <a:avLst/>
          </a:prstGeom>
          <a:noFill/>
        </p:spPr>
        <p:txBody>
          <a:bodyPr wrap="square" rtlCol="0">
            <a:spAutoFit/>
          </a:bodyPr>
          <a:lstStyle/>
          <a:p>
            <a:r>
              <a:rPr lang="en-US" sz="2000" dirty="0" smtClean="0"/>
              <a:t>2023: The </a:t>
            </a:r>
            <a:r>
              <a:rPr lang="en-US" sz="2000" dirty="0"/>
              <a:t>first implantable mobile phone available </a:t>
            </a:r>
            <a:r>
              <a:rPr lang="en-US" sz="2000" dirty="0" smtClean="0"/>
              <a:t>commercially</a:t>
            </a:r>
            <a:endParaRPr lang="en-US" sz="2000" dirty="0"/>
          </a:p>
          <a:p>
            <a:endParaRPr lang="en-US" sz="2000" dirty="0" smtClean="0"/>
          </a:p>
          <a:p>
            <a:pPr marL="342900" indent="-342900">
              <a:buFont typeface="Arial" panose="020B0604020202020204" pitchFamily="34" charset="0"/>
              <a:buChar char="•"/>
            </a:pPr>
            <a:r>
              <a:rPr lang="en-US" sz="2000" dirty="0" smtClean="0"/>
              <a:t>People </a:t>
            </a:r>
            <a:r>
              <a:rPr lang="en-US" sz="2000" dirty="0"/>
              <a:t>are becoming more and more connected to </a:t>
            </a:r>
            <a:r>
              <a:rPr lang="en-US" sz="2000" dirty="0" smtClean="0"/>
              <a:t>devices</a:t>
            </a:r>
          </a:p>
          <a:p>
            <a:pPr marL="342900" indent="-342900">
              <a:buFont typeface="Arial" panose="020B0604020202020204" pitchFamily="34" charset="0"/>
              <a:buChar char="•"/>
            </a:pPr>
            <a:r>
              <a:rPr lang="en-US" sz="2000" dirty="0" smtClean="0"/>
              <a:t>Devices </a:t>
            </a:r>
            <a:r>
              <a:rPr lang="en-US" sz="2000" dirty="0"/>
              <a:t>are increasingly becoming connected to </a:t>
            </a:r>
            <a:r>
              <a:rPr lang="en-US" sz="2000" dirty="0" smtClean="0"/>
              <a:t>our bodies</a:t>
            </a:r>
          </a:p>
          <a:p>
            <a:pPr marL="342900" indent="-342900">
              <a:buFont typeface="Arial" panose="020B0604020202020204" pitchFamily="34" charset="0"/>
              <a:buChar char="•"/>
            </a:pPr>
            <a:r>
              <a:rPr lang="en-US" sz="2000" dirty="0" smtClean="0"/>
              <a:t>Devices </a:t>
            </a:r>
            <a:r>
              <a:rPr lang="en-US" sz="2000" dirty="0"/>
              <a:t>are not just being worn, but also being implanted into </a:t>
            </a:r>
            <a:r>
              <a:rPr lang="en-US" sz="2000" dirty="0" smtClean="0"/>
              <a:t>bodies</a:t>
            </a:r>
          </a:p>
          <a:p>
            <a:pPr marL="342900" indent="-342900">
              <a:buFont typeface="Arial" panose="020B0604020202020204" pitchFamily="34" charset="0"/>
              <a:buChar char="•"/>
            </a:pPr>
            <a:r>
              <a:rPr lang="en-US" sz="2000" dirty="0" smtClean="0"/>
              <a:t>Providing </a:t>
            </a:r>
            <a:r>
              <a:rPr lang="en-US" sz="2000" dirty="0"/>
              <a:t>communications, location and </a:t>
            </a:r>
            <a:r>
              <a:rPr lang="en-US" sz="2000" dirty="0" smtClean="0"/>
              <a:t>behavior </a:t>
            </a:r>
            <a:r>
              <a:rPr lang="en-US" sz="2000" dirty="0"/>
              <a:t>monitoring, and health functions.</a:t>
            </a:r>
          </a:p>
          <a:p>
            <a:r>
              <a:rPr lang="en-US" sz="2000" dirty="0"/>
              <a:t> </a:t>
            </a:r>
          </a:p>
          <a:p>
            <a:pPr marL="342900" indent="-342900">
              <a:buFont typeface="Arial" panose="020B0604020202020204" pitchFamily="34" charset="0"/>
              <a:buChar char="•"/>
            </a:pPr>
            <a:r>
              <a:rPr lang="en-US" sz="2000" dirty="0"/>
              <a:t>Pacemakers and cochlear implants were just the </a:t>
            </a:r>
            <a:r>
              <a:rPr lang="en-US" sz="2000" dirty="0" smtClean="0"/>
              <a:t>beginning</a:t>
            </a:r>
          </a:p>
          <a:p>
            <a:pPr marL="342900" indent="-342900">
              <a:buFont typeface="Arial" panose="020B0604020202020204" pitchFamily="34" charset="0"/>
              <a:buChar char="•"/>
            </a:pPr>
            <a:r>
              <a:rPr lang="en-US" sz="2000" dirty="0" smtClean="0"/>
              <a:t>New devices </a:t>
            </a:r>
            <a:r>
              <a:rPr lang="en-US" sz="2000" dirty="0"/>
              <a:t>will be able to sense the parameters of </a:t>
            </a:r>
            <a:r>
              <a:rPr lang="en-US" sz="2000" dirty="0" smtClean="0"/>
              <a:t>diseases, enable </a:t>
            </a:r>
            <a:r>
              <a:rPr lang="en-US" sz="2000" dirty="0"/>
              <a:t>individuals to take action, send data to monitoring </a:t>
            </a:r>
            <a:r>
              <a:rPr lang="en-US" sz="2000" dirty="0" smtClean="0"/>
              <a:t>centers, </a:t>
            </a:r>
            <a:r>
              <a:rPr lang="en-US" sz="2000" dirty="0"/>
              <a:t>or potentially release healing medicines </a:t>
            </a:r>
            <a:r>
              <a:rPr lang="en-US" sz="2000" dirty="0" smtClean="0"/>
              <a:t>automatically</a:t>
            </a:r>
          </a:p>
          <a:p>
            <a:endParaRPr lang="en-US" sz="2000" dirty="0"/>
          </a:p>
          <a:p>
            <a:r>
              <a:rPr lang="en-US" sz="2000" dirty="0"/>
              <a:t>Smart tattoos and other unique chips could help with identification and location. Implanted devices will likely also help to communicate thoughts normally expressed verbally through a “built-in” </a:t>
            </a:r>
            <a:r>
              <a:rPr lang="en-US" sz="2000" dirty="0" smtClean="0"/>
              <a:t>smartphone by </a:t>
            </a:r>
            <a:r>
              <a:rPr lang="en-US" sz="2000" dirty="0"/>
              <a:t>reading brainwaves and other signals.</a:t>
            </a:r>
          </a:p>
          <a:p>
            <a:r>
              <a:rPr lang="en-US" sz="2000" dirty="0"/>
              <a:t> </a:t>
            </a:r>
          </a:p>
        </p:txBody>
      </p:sp>
    </p:spTree>
    <p:extLst>
      <p:ext uri="{BB962C8B-B14F-4D97-AF65-F5344CB8AC3E}">
        <p14:creationId xmlns:p14="http://schemas.microsoft.com/office/powerpoint/2010/main" val="1578929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06749"/>
          </a:xfrm>
        </p:spPr>
        <p:txBody>
          <a:bodyPr>
            <a:normAutofit fontScale="90000"/>
          </a:bodyPr>
          <a:lstStyle/>
          <a:p>
            <a:r>
              <a:rPr lang="en-US" dirty="0"/>
              <a:t>Vision as the New Interface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27</a:t>
            </a:fld>
            <a:endParaRPr lang="en-US" dirty="0"/>
          </a:p>
        </p:txBody>
      </p:sp>
      <p:sp>
        <p:nvSpPr>
          <p:cNvPr id="2" name="TextBox 1"/>
          <p:cNvSpPr txBox="1"/>
          <p:nvPr/>
        </p:nvSpPr>
        <p:spPr>
          <a:xfrm>
            <a:off x="228600" y="1090613"/>
            <a:ext cx="8692116" cy="5940088"/>
          </a:xfrm>
          <a:prstGeom prst="rect">
            <a:avLst/>
          </a:prstGeom>
          <a:noFill/>
        </p:spPr>
        <p:txBody>
          <a:bodyPr wrap="square" rtlCol="0">
            <a:spAutoFit/>
          </a:bodyPr>
          <a:lstStyle/>
          <a:p>
            <a:r>
              <a:rPr lang="en-US" sz="2000" dirty="0" smtClean="0"/>
              <a:t>2023: 10</a:t>
            </a:r>
            <a:r>
              <a:rPr lang="en-US" sz="2000" dirty="0"/>
              <a:t>% of reading glasses connected to the </a:t>
            </a:r>
            <a:r>
              <a:rPr lang="en-US" sz="2000" dirty="0" smtClean="0"/>
              <a:t>internet</a:t>
            </a:r>
          </a:p>
          <a:p>
            <a:endParaRPr lang="en-US" sz="2000" dirty="0"/>
          </a:p>
          <a:p>
            <a:r>
              <a:rPr lang="en-US" sz="2000" dirty="0" smtClean="0"/>
              <a:t>Glasses, headsets </a:t>
            </a:r>
            <a:r>
              <a:rPr lang="en-US" sz="2000" dirty="0"/>
              <a:t>and eye-tracking devices can become “intelligent” </a:t>
            </a:r>
            <a:r>
              <a:rPr lang="en-US" sz="2000" dirty="0" smtClean="0"/>
              <a:t>with eyes </a:t>
            </a:r>
            <a:r>
              <a:rPr lang="en-US" sz="2000" dirty="0"/>
              <a:t>and vision being </a:t>
            </a:r>
            <a:r>
              <a:rPr lang="en-US" sz="2000" dirty="0" smtClean="0"/>
              <a:t>connected to </a:t>
            </a:r>
            <a:r>
              <a:rPr lang="en-US" sz="2000" dirty="0"/>
              <a:t>the internet and </a:t>
            </a:r>
            <a:r>
              <a:rPr lang="en-US" sz="2000" dirty="0" smtClean="0"/>
              <a:t>other devices</a:t>
            </a:r>
          </a:p>
          <a:p>
            <a:endParaRPr lang="en-US" sz="2000" dirty="0"/>
          </a:p>
          <a:p>
            <a:r>
              <a:rPr lang="en-US" sz="2000" dirty="0" smtClean="0"/>
              <a:t>Direct </a:t>
            </a:r>
            <a:r>
              <a:rPr lang="en-US" sz="2000" dirty="0"/>
              <a:t>access to internet applications and data through vision, </a:t>
            </a:r>
            <a:r>
              <a:rPr lang="en-US" sz="2000" dirty="0" smtClean="0"/>
              <a:t>can enhance, mediate </a:t>
            </a:r>
            <a:r>
              <a:rPr lang="en-US" sz="2000" dirty="0"/>
              <a:t>or completely </a:t>
            </a:r>
            <a:r>
              <a:rPr lang="en-US" sz="2000" dirty="0" smtClean="0"/>
              <a:t>augment </a:t>
            </a:r>
            <a:r>
              <a:rPr lang="en-US" sz="2000" dirty="0"/>
              <a:t>an individual’s </a:t>
            </a:r>
            <a:r>
              <a:rPr lang="en-US" sz="2000" dirty="0" smtClean="0"/>
              <a:t>experiences to provide </a:t>
            </a:r>
            <a:r>
              <a:rPr lang="en-US" sz="2000" dirty="0"/>
              <a:t>immersive </a:t>
            </a:r>
            <a:r>
              <a:rPr lang="en-US" sz="2000" dirty="0" smtClean="0"/>
              <a:t>reality </a:t>
            </a:r>
          </a:p>
          <a:p>
            <a:endParaRPr lang="en-US" sz="2000" dirty="0"/>
          </a:p>
          <a:p>
            <a:r>
              <a:rPr lang="en-US" sz="2000" dirty="0" smtClean="0"/>
              <a:t>With </a:t>
            </a:r>
            <a:r>
              <a:rPr lang="en-US" sz="2000" dirty="0"/>
              <a:t>emerging eye-tracking technologies, devices can feed information through visual interfaces, and eyes can be the source for interacting with and responding to the information.</a:t>
            </a:r>
          </a:p>
          <a:p>
            <a:endParaRPr lang="en-US" sz="2000" dirty="0" smtClean="0"/>
          </a:p>
          <a:p>
            <a:r>
              <a:rPr lang="en-US" sz="2000" dirty="0" smtClean="0"/>
              <a:t>Enabling </a:t>
            </a:r>
            <a:r>
              <a:rPr lang="en-US" sz="2000" dirty="0"/>
              <a:t>vision as an immediate, direct interface – by providing instruction, visualization and interaction – can change the way that learning, navigation, instruction and feedback for producing goods and services, experiencing entertainment and enabling the disabled are helping people to engage more fully with the world.</a:t>
            </a:r>
          </a:p>
          <a:p>
            <a:endParaRPr lang="en-US" sz="2000" dirty="0"/>
          </a:p>
        </p:txBody>
      </p:sp>
    </p:spTree>
    <p:extLst>
      <p:ext uri="{BB962C8B-B14F-4D97-AF65-F5344CB8AC3E}">
        <p14:creationId xmlns:p14="http://schemas.microsoft.com/office/powerpoint/2010/main" val="2022590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62074"/>
          </a:xfrm>
        </p:spPr>
        <p:txBody>
          <a:bodyPr>
            <a:normAutofit fontScale="90000"/>
          </a:bodyPr>
          <a:lstStyle/>
          <a:p>
            <a:r>
              <a:rPr lang="en-US" dirty="0"/>
              <a:t>Wearable Internet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28</a:t>
            </a:fld>
            <a:endParaRPr lang="en-US" dirty="0"/>
          </a:p>
        </p:txBody>
      </p:sp>
      <p:sp>
        <p:nvSpPr>
          <p:cNvPr id="2" name="TextBox 1"/>
          <p:cNvSpPr txBox="1"/>
          <p:nvPr/>
        </p:nvSpPr>
        <p:spPr>
          <a:xfrm>
            <a:off x="228600" y="1090613"/>
            <a:ext cx="8755912" cy="4708981"/>
          </a:xfrm>
          <a:prstGeom prst="rect">
            <a:avLst/>
          </a:prstGeom>
          <a:noFill/>
        </p:spPr>
        <p:txBody>
          <a:bodyPr wrap="square" rtlCol="0">
            <a:spAutoFit/>
          </a:bodyPr>
          <a:lstStyle/>
          <a:p>
            <a:r>
              <a:rPr lang="en-US" sz="2000" dirty="0" smtClean="0"/>
              <a:t>2022: 10</a:t>
            </a:r>
            <a:r>
              <a:rPr lang="en-US" sz="2000" dirty="0"/>
              <a:t>% of people </a:t>
            </a:r>
            <a:r>
              <a:rPr lang="en-US" sz="2000" dirty="0" smtClean="0"/>
              <a:t>will be wearing </a:t>
            </a:r>
            <a:r>
              <a:rPr lang="en-US" sz="2000" dirty="0"/>
              <a:t>clothes connected to the </a:t>
            </a:r>
            <a:r>
              <a:rPr lang="en-US" sz="2000" dirty="0" smtClean="0"/>
              <a:t>internet</a:t>
            </a:r>
          </a:p>
          <a:p>
            <a:endParaRPr lang="en-US" sz="2000" dirty="0"/>
          </a:p>
          <a:p>
            <a:r>
              <a:rPr lang="en-US" sz="2000" dirty="0" smtClean="0"/>
              <a:t>Technology </a:t>
            </a:r>
            <a:r>
              <a:rPr lang="en-US" sz="2000" dirty="0"/>
              <a:t>is becoming increasingly personal. Computers were first located in large rooms, then on desks and, following that, on people’s laps. </a:t>
            </a:r>
            <a:endParaRPr lang="en-US" sz="2000" dirty="0" smtClean="0"/>
          </a:p>
          <a:p>
            <a:endParaRPr lang="en-US" sz="2000" dirty="0"/>
          </a:p>
          <a:p>
            <a:r>
              <a:rPr lang="en-US" sz="2000" dirty="0" smtClean="0"/>
              <a:t>While </a:t>
            </a:r>
            <a:r>
              <a:rPr lang="en-US" sz="2000" dirty="0"/>
              <a:t>technology can now be found in people’s mobile phones in their pockets, it will soon be integrated directly into clothing and accessories</a:t>
            </a:r>
            <a:r>
              <a:rPr lang="en-US" sz="2000" dirty="0" smtClean="0"/>
              <a:t>.</a:t>
            </a:r>
          </a:p>
          <a:p>
            <a:endParaRPr lang="en-US" sz="2000" dirty="0"/>
          </a:p>
          <a:p>
            <a:r>
              <a:rPr lang="en-US" sz="2000" dirty="0"/>
              <a:t>Released in 2015, Apple Watch is connected to the internet and contains many of the same functional capabilities as a smartphone. </a:t>
            </a:r>
            <a:endParaRPr lang="en-US" sz="2000" dirty="0" smtClean="0"/>
          </a:p>
          <a:p>
            <a:endParaRPr lang="en-US" sz="2000" dirty="0"/>
          </a:p>
          <a:p>
            <a:r>
              <a:rPr lang="en-US" sz="2000" dirty="0" smtClean="0"/>
              <a:t>Increasingly</a:t>
            </a:r>
            <a:r>
              <a:rPr lang="en-US" sz="2000" dirty="0"/>
              <a:t>, clothing and other equipment worn by people will have embedded chips that connect the article and person wearing it to the internet. </a:t>
            </a:r>
          </a:p>
          <a:p>
            <a:endParaRPr lang="en-US" sz="2000" dirty="0"/>
          </a:p>
        </p:txBody>
      </p:sp>
    </p:spTree>
    <p:extLst>
      <p:ext uri="{BB962C8B-B14F-4D97-AF65-F5344CB8AC3E}">
        <p14:creationId xmlns:p14="http://schemas.microsoft.com/office/powerpoint/2010/main" val="949070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95373"/>
          </a:xfrm>
        </p:spPr>
        <p:txBody>
          <a:bodyPr>
            <a:normAutofit fontScale="90000"/>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29</a:t>
            </a:fld>
            <a:endParaRPr lang="en-US" dirty="0"/>
          </a:p>
        </p:txBody>
      </p:sp>
      <p:sp>
        <p:nvSpPr>
          <p:cNvPr id="2" name="TextBox 1"/>
          <p:cNvSpPr txBox="1"/>
          <p:nvPr/>
        </p:nvSpPr>
        <p:spPr>
          <a:xfrm>
            <a:off x="228600" y="1090613"/>
            <a:ext cx="8610600" cy="5324535"/>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r>
              <a:rPr lang="en-US" sz="2000" dirty="0" smtClean="0"/>
              <a:t>Google published in 2012 </a:t>
            </a:r>
            <a:r>
              <a:rPr lang="en-US" sz="2000" dirty="0"/>
              <a:t>that, “It takes about the same amount of computing to answer one Google Search query as all the computing done – in flight and on the ground – for the entire Apollo </a:t>
            </a:r>
            <a:r>
              <a:rPr lang="en-US" sz="2000" dirty="0" err="1"/>
              <a:t>programme</a:t>
            </a:r>
            <a:r>
              <a:rPr lang="en-US" sz="2000" dirty="0" smtClean="0"/>
              <a:t>!”</a:t>
            </a:r>
          </a:p>
          <a:p>
            <a:endParaRPr lang="en-US" sz="2000" dirty="0"/>
          </a:p>
          <a:p>
            <a:r>
              <a:rPr lang="en-US" sz="2000" dirty="0" smtClean="0"/>
              <a:t>Current </a:t>
            </a:r>
            <a:r>
              <a:rPr lang="en-US" sz="2000" dirty="0"/>
              <a:t>smartphones and tablets contain more computing power than many of the formerly known supercomputers, which used to fill an entire room</a:t>
            </a:r>
            <a:r>
              <a:rPr lang="en-US" sz="2000" dirty="0" smtClean="0"/>
              <a:t>.</a:t>
            </a:r>
          </a:p>
          <a:p>
            <a:endParaRPr lang="en-US" sz="2000" dirty="0"/>
          </a:p>
          <a:p>
            <a:r>
              <a:rPr lang="en-US" sz="2000" dirty="0"/>
              <a:t>Global smartphone subscribers are anticipated to total 3.5 billion by 2019; that will equate to 59% smartphone penetration by </a:t>
            </a:r>
            <a:r>
              <a:rPr lang="en-US" sz="2000" dirty="0" smtClean="0"/>
              <a:t>population</a:t>
            </a:r>
          </a:p>
          <a:p>
            <a:endParaRPr lang="en-US" sz="2000" dirty="0"/>
          </a:p>
          <a:p>
            <a:r>
              <a:rPr lang="en-US" sz="2000" dirty="0" smtClean="0"/>
              <a:t>In </a:t>
            </a:r>
            <a:r>
              <a:rPr lang="en-US" sz="2000" dirty="0"/>
              <a:t>Kenya, </a:t>
            </a:r>
            <a:r>
              <a:rPr lang="en-US" sz="2000" dirty="0" err="1"/>
              <a:t>Safaricom</a:t>
            </a:r>
            <a:r>
              <a:rPr lang="en-US" sz="2000" dirty="0"/>
              <a:t>, the leading mobile service operator, reported that 67% of handset sales were smartphones in 2014, and the GSMA forecasts that Africa will have over half a billion smartphone users by </a:t>
            </a:r>
            <a:r>
              <a:rPr lang="en-US" sz="2000" dirty="0" smtClean="0"/>
              <a:t>2020</a:t>
            </a:r>
          </a:p>
          <a:p>
            <a:endParaRPr lang="en-US" sz="2000" dirty="0"/>
          </a:p>
        </p:txBody>
      </p:sp>
      <p:sp>
        <p:nvSpPr>
          <p:cNvPr id="5" name="TextBox 4"/>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961567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Breakthroughs That Will Disrupt The Tech World In </a:t>
            </a:r>
            <a:r>
              <a:rPr lang="en-US" dirty="0" smtClean="0"/>
              <a:t>2019</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Blockchain</a:t>
            </a:r>
            <a:r>
              <a:rPr lang="en-US" dirty="0"/>
              <a:t>-Based Identity And </a:t>
            </a:r>
            <a:r>
              <a:rPr lang="en-US" dirty="0" smtClean="0"/>
              <a:t>Privacy</a:t>
            </a:r>
          </a:p>
          <a:p>
            <a:pPr lvl="1"/>
            <a:r>
              <a:rPr lang="en-US" dirty="0">
                <a:hlinkClick r:id="rId2"/>
              </a:rPr>
              <a:t>https://www.youtube.com/watch?v=x-dyo4RkJYc</a:t>
            </a:r>
          </a:p>
          <a:p>
            <a:pPr lvl="1"/>
            <a:r>
              <a:rPr lang="en-US" dirty="0" smtClean="0">
                <a:hlinkClick r:id="rId2"/>
              </a:rPr>
              <a:t>https</a:t>
            </a:r>
            <a:r>
              <a:rPr lang="en-US" dirty="0">
                <a:hlinkClick r:id="rId2"/>
              </a:rPr>
              <a:t>://</a:t>
            </a:r>
            <a:r>
              <a:rPr lang="en-US" dirty="0" smtClean="0">
                <a:hlinkClick r:id="rId2"/>
              </a:rPr>
              <a:t>www.youtube.com/watch?v=zGa0vpRYUBk</a:t>
            </a:r>
            <a:endParaRPr lang="en-US" dirty="0" smtClean="0"/>
          </a:p>
          <a:p>
            <a:r>
              <a:rPr lang="en-US" dirty="0"/>
              <a:t>‘Dueling AI’ : Generative Adversarial Networks (</a:t>
            </a:r>
            <a:r>
              <a:rPr lang="en-US" dirty="0" err="1" smtClean="0"/>
              <a:t>eCommerceGAN</a:t>
            </a:r>
            <a:r>
              <a:rPr lang="en-US" dirty="0" smtClean="0"/>
              <a:t>) </a:t>
            </a:r>
          </a:p>
          <a:p>
            <a:pPr lvl="1"/>
            <a:r>
              <a:rPr lang="en-US" dirty="0">
                <a:hlinkClick r:id="rId3"/>
              </a:rPr>
              <a:t>https://www.youtube.com/watch?v=deyOX6Mt_As</a:t>
            </a:r>
          </a:p>
          <a:p>
            <a:pPr lvl="1"/>
            <a:r>
              <a:rPr lang="en-US" dirty="0" smtClean="0">
                <a:hlinkClick r:id="rId3"/>
              </a:rPr>
              <a:t>https</a:t>
            </a:r>
            <a:r>
              <a:rPr lang="en-US" dirty="0">
                <a:hlinkClick r:id="rId3"/>
              </a:rPr>
              <a:t>://</a:t>
            </a:r>
            <a:r>
              <a:rPr lang="en-US" dirty="0" smtClean="0">
                <a:hlinkClick r:id="rId3"/>
              </a:rPr>
              <a:t>www.youtube.com/watch?v=RvgYvHyT15E</a:t>
            </a:r>
            <a:endParaRPr lang="en-US" dirty="0" smtClean="0"/>
          </a:p>
          <a:p>
            <a:r>
              <a:rPr lang="en-US" dirty="0" smtClean="0"/>
              <a:t>3D </a:t>
            </a:r>
            <a:r>
              <a:rPr lang="en-US" dirty="0"/>
              <a:t>Metal </a:t>
            </a:r>
            <a:r>
              <a:rPr lang="en-US" dirty="0" smtClean="0"/>
              <a:t>Printing</a:t>
            </a:r>
          </a:p>
          <a:p>
            <a:pPr lvl="1"/>
            <a:r>
              <a:rPr lang="en-US" dirty="0">
                <a:hlinkClick r:id="rId4"/>
              </a:rPr>
              <a:t>https://</a:t>
            </a:r>
            <a:r>
              <a:rPr lang="en-US" dirty="0" smtClean="0">
                <a:hlinkClick r:id="rId4"/>
              </a:rPr>
              <a:t>www.youtube.com/watch?v=tgo3DMrJLh4</a:t>
            </a:r>
          </a:p>
          <a:p>
            <a:pPr lvl="1"/>
            <a:r>
              <a:rPr lang="en-US" dirty="0" smtClean="0">
                <a:hlinkClick r:id="rId4"/>
              </a:rPr>
              <a:t>https</a:t>
            </a:r>
            <a:r>
              <a:rPr lang="en-US" dirty="0">
                <a:hlinkClick r:id="rId4"/>
              </a:rPr>
              <a:t>://</a:t>
            </a:r>
            <a:r>
              <a:rPr lang="en-US" dirty="0" smtClean="0">
                <a:hlinkClick r:id="rId4"/>
              </a:rPr>
              <a:t>www.3dhubs.com/knowledge-base/introduction-metal-3d-printing</a:t>
            </a:r>
            <a:endParaRPr lang="en-US" dirty="0" smtClean="0"/>
          </a:p>
          <a:p>
            <a:pPr lvl="1"/>
            <a:endParaRPr lang="en-US" dirty="0"/>
          </a:p>
          <a:p>
            <a:endParaRPr lang="en-US" dirty="0"/>
          </a:p>
          <a:p>
            <a:endParaRPr lang="en-US" dirty="0"/>
          </a:p>
        </p:txBody>
      </p:sp>
      <p:sp>
        <p:nvSpPr>
          <p:cNvPr id="4" name="Rectangle 3"/>
          <p:cNvSpPr/>
          <p:nvPr/>
        </p:nvSpPr>
        <p:spPr>
          <a:xfrm>
            <a:off x="478243" y="6237312"/>
            <a:ext cx="6660486" cy="461665"/>
          </a:xfrm>
          <a:prstGeom prst="rect">
            <a:avLst/>
          </a:prstGeom>
        </p:spPr>
        <p:txBody>
          <a:bodyPr wrap="square">
            <a:spAutoFit/>
          </a:bodyPr>
          <a:lstStyle/>
          <a:p>
            <a:r>
              <a:rPr lang="en-US" sz="1200" dirty="0"/>
              <a:t>https://</a:t>
            </a:r>
            <a:r>
              <a:rPr lang="en-US" sz="1200" dirty="0" err="1"/>
              <a:t>www.forbes.com</a:t>
            </a:r>
            <a:r>
              <a:rPr lang="en-US" sz="1200" dirty="0"/>
              <a:t>/sites/</a:t>
            </a:r>
            <a:r>
              <a:rPr lang="en-US" sz="1200" dirty="0" err="1"/>
              <a:t>forbestechcouncil</a:t>
            </a:r>
            <a:r>
              <a:rPr lang="en-US" sz="1200" dirty="0"/>
              <a:t>/2018/07/18/three-breakthroughs-that-will-disrupt-the-tech-world-in-2019/#3a679d5e1f87</a:t>
            </a:r>
          </a:p>
        </p:txBody>
      </p:sp>
    </p:spTree>
    <p:extLst>
      <p:ext uri="{BB962C8B-B14F-4D97-AF65-F5344CB8AC3E}">
        <p14:creationId xmlns:p14="http://schemas.microsoft.com/office/powerpoint/2010/main" val="708035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16080"/>
          </a:xfrm>
        </p:spPr>
        <p:txBody>
          <a:bodyPr>
            <a:normAutofit fontScale="90000"/>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30</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endParaRPr lang="en-US" sz="2000" dirty="0"/>
          </a:p>
          <a:p>
            <a:r>
              <a:rPr lang="en-US" sz="2000" dirty="0"/>
              <a:t>The shift in devices has already occurred in many countries across different continents (with Asia leading the trend today), as more people are using their smartphones rather than traditional PCs. </a:t>
            </a:r>
            <a:endParaRPr lang="en-US" sz="2000" dirty="0" smtClean="0"/>
          </a:p>
          <a:p>
            <a:endParaRPr lang="en-US" sz="2000" dirty="0"/>
          </a:p>
          <a:p>
            <a:r>
              <a:rPr lang="en-US" sz="2000" dirty="0"/>
              <a:t>Society is headed towards adopting even faster machines that will allow users to perform complicated tasks on the go. </a:t>
            </a:r>
            <a:endParaRPr lang="en-US" sz="2000" dirty="0" smtClean="0"/>
          </a:p>
          <a:p>
            <a:endParaRPr lang="en-US" sz="2000" dirty="0"/>
          </a:p>
          <a:p>
            <a:r>
              <a:rPr lang="en-US" sz="2000" dirty="0" smtClean="0"/>
              <a:t>Most </a:t>
            </a:r>
            <a:r>
              <a:rPr lang="en-US" sz="2000" dirty="0"/>
              <a:t>likely, the number of devices that each person uses will grow strongly, not only with new functions performed but also with specialization of tasks.</a:t>
            </a:r>
          </a:p>
          <a:p>
            <a:endParaRPr lang="en-US" sz="2000" dirty="0"/>
          </a:p>
        </p:txBody>
      </p:sp>
    </p:spTree>
    <p:extLst>
      <p:ext uri="{BB962C8B-B14F-4D97-AF65-F5344CB8AC3E}">
        <p14:creationId xmlns:p14="http://schemas.microsoft.com/office/powerpoint/2010/main" val="1100620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01084"/>
          </a:xfrm>
        </p:spPr>
        <p:txBody>
          <a:bodyPr>
            <a:normAutofit fontScale="90000"/>
          </a:bodyPr>
          <a:lstStyle/>
          <a:p>
            <a:r>
              <a:rPr lang="en-US" dirty="0" smtClean="0"/>
              <a:t>Smartphones vs. PCs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31</a:t>
            </a:fld>
            <a:endParaRPr lang="en-US" dirty="0"/>
          </a:p>
        </p:txBody>
      </p:sp>
      <p:pic>
        <p:nvPicPr>
          <p:cNvPr id="3" name="Picture 2"/>
          <p:cNvPicPr>
            <a:picLocks noChangeAspect="1"/>
          </p:cNvPicPr>
          <p:nvPr/>
        </p:nvPicPr>
        <p:blipFill rotWithShape="1">
          <a:blip r:embed="rId3"/>
          <a:srcRect l="23102" t="40715" r="24465" b="13548"/>
          <a:stretch/>
        </p:blipFill>
        <p:spPr>
          <a:xfrm>
            <a:off x="133350" y="939035"/>
            <a:ext cx="8877300" cy="5582415"/>
          </a:xfrm>
          <a:prstGeom prst="rect">
            <a:avLst/>
          </a:prstGeom>
        </p:spPr>
      </p:pic>
      <p:cxnSp>
        <p:nvCxnSpPr>
          <p:cNvPr id="5" name="Straight Connector 4"/>
          <p:cNvCxnSpPr/>
          <p:nvPr/>
        </p:nvCxnSpPr>
        <p:spPr>
          <a:xfrm flipV="1">
            <a:off x="685800" y="1340427"/>
            <a:ext cx="8007350" cy="45512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64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24092"/>
          </a:xfrm>
        </p:spPr>
        <p:txBody>
          <a:bodyPr>
            <a:normAutofit fontScale="90000"/>
          </a:bodyPr>
          <a:lstStyle/>
          <a:p>
            <a:r>
              <a:rPr lang="en-US" dirty="0" smtClean="0"/>
              <a:t>~ 90% Smartphone Usage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32</a:t>
            </a:fld>
            <a:endParaRPr lang="en-US" dirty="0"/>
          </a:p>
        </p:txBody>
      </p:sp>
      <p:pic>
        <p:nvPicPr>
          <p:cNvPr id="2" name="Picture 1"/>
          <p:cNvPicPr>
            <a:picLocks noChangeAspect="1"/>
          </p:cNvPicPr>
          <p:nvPr/>
        </p:nvPicPr>
        <p:blipFill rotWithShape="1">
          <a:blip r:embed="rId3"/>
          <a:srcRect l="22854" t="35557" r="29424" b="22317"/>
          <a:stretch/>
        </p:blipFill>
        <p:spPr>
          <a:xfrm>
            <a:off x="319768" y="1090613"/>
            <a:ext cx="8373382" cy="5328516"/>
          </a:xfrm>
          <a:prstGeom prst="rect">
            <a:avLst/>
          </a:prstGeom>
        </p:spPr>
      </p:pic>
      <p:cxnSp>
        <p:nvCxnSpPr>
          <p:cNvPr id="5" name="Straight Connector 4"/>
          <p:cNvCxnSpPr/>
          <p:nvPr/>
        </p:nvCxnSpPr>
        <p:spPr>
          <a:xfrm>
            <a:off x="1685925" y="2276475"/>
            <a:ext cx="71532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143" y="4562475"/>
            <a:ext cx="8519432" cy="1107996"/>
          </a:xfrm>
          <a:prstGeom prst="rect">
            <a:avLst/>
          </a:prstGeom>
          <a:noFill/>
        </p:spPr>
        <p:txBody>
          <a:bodyPr wrap="square" rtlCol="0">
            <a:spAutoFit/>
          </a:bodyPr>
          <a:lstStyle/>
          <a:p>
            <a:r>
              <a:rPr lang="en-US" dirty="0"/>
              <a:t>Countries such as Singapore, South Korea and the United Arab Emirates (UAE) are the closest to reaching the tipping point of 90% of the adult population using smartphones</a:t>
            </a:r>
          </a:p>
        </p:txBody>
      </p:sp>
    </p:spTree>
    <p:extLst>
      <p:ext uri="{BB962C8B-B14F-4D97-AF65-F5344CB8AC3E}">
        <p14:creationId xmlns:p14="http://schemas.microsoft.com/office/powerpoint/2010/main" val="1491900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08068"/>
          </a:xfrm>
        </p:spPr>
        <p:txBody>
          <a:bodyPr>
            <a:normAutofit fontScale="90000"/>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33</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r>
              <a:rPr lang="en-US" sz="2000" dirty="0" smtClean="0"/>
              <a:t>In </a:t>
            </a:r>
            <a:r>
              <a:rPr lang="en-US" sz="2000" dirty="0"/>
              <a:t>the 20th century, most of the energy going into a home was for direct personal consumption (lighting). </a:t>
            </a:r>
            <a:endParaRPr lang="en-US" sz="2000" dirty="0" smtClean="0"/>
          </a:p>
          <a:p>
            <a:endParaRPr lang="en-US" sz="2000" dirty="0"/>
          </a:p>
          <a:p>
            <a:r>
              <a:rPr lang="en-US" sz="2000" dirty="0" smtClean="0"/>
              <a:t>But </a:t>
            </a:r>
            <a:r>
              <a:rPr lang="en-US" sz="2000" dirty="0"/>
              <a:t>over time</a:t>
            </a:r>
            <a:r>
              <a:rPr lang="en-US" sz="2000" dirty="0" smtClean="0"/>
              <a:t>, the </a:t>
            </a:r>
            <a:r>
              <a:rPr lang="en-US" sz="2000" dirty="0"/>
              <a:t>amount of energy used for this and other needs was eclipsed by much more complex devices, from toasters and</a:t>
            </a:r>
          </a:p>
          <a:p>
            <a:r>
              <a:rPr lang="en-US" sz="2000" dirty="0"/>
              <a:t>dishwashers to televisions and air conditioners</a:t>
            </a:r>
            <a:r>
              <a:rPr lang="en-US" sz="2000" dirty="0" smtClean="0"/>
              <a:t>.</a:t>
            </a:r>
          </a:p>
          <a:p>
            <a:endParaRPr lang="en-US" sz="2000" dirty="0"/>
          </a:p>
          <a:p>
            <a:r>
              <a:rPr lang="en-US" sz="2000" dirty="0"/>
              <a:t>The internet is going the same way: </a:t>
            </a:r>
            <a:r>
              <a:rPr lang="en-US" sz="2000" dirty="0" smtClean="0"/>
              <a:t>most </a:t>
            </a:r>
            <a:r>
              <a:rPr lang="en-US" sz="2000" dirty="0"/>
              <a:t>internet traffic to homes is currently for personal </a:t>
            </a:r>
            <a:r>
              <a:rPr lang="en-US" sz="2000" dirty="0" smtClean="0"/>
              <a:t>consumption, in communication or </a:t>
            </a:r>
            <a:r>
              <a:rPr lang="en-US" sz="2000" dirty="0"/>
              <a:t>entertainment. </a:t>
            </a:r>
            <a:endParaRPr lang="en-US" sz="2000" dirty="0" smtClean="0"/>
          </a:p>
          <a:p>
            <a:endParaRPr lang="en-US" sz="2000" dirty="0"/>
          </a:p>
        </p:txBody>
      </p:sp>
      <p:sp>
        <p:nvSpPr>
          <p:cNvPr id="3" name="TextBox 2"/>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584236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66996"/>
          </a:xfrm>
        </p:spPr>
        <p:txBody>
          <a:bodyPr>
            <a:normAutofit fontScale="90000"/>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34</a:t>
            </a:fld>
            <a:endParaRPr lang="en-US" dirty="0"/>
          </a:p>
        </p:txBody>
      </p:sp>
      <p:sp>
        <p:nvSpPr>
          <p:cNvPr id="2" name="TextBox 1"/>
          <p:cNvSpPr txBox="1"/>
          <p:nvPr/>
        </p:nvSpPr>
        <p:spPr>
          <a:xfrm>
            <a:off x="228600" y="1090613"/>
            <a:ext cx="8610600" cy="501675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endParaRPr lang="en-US" sz="2000" dirty="0"/>
          </a:p>
          <a:p>
            <a:r>
              <a:rPr lang="en-US" sz="2000" dirty="0" smtClean="0"/>
              <a:t>Very </a:t>
            </a:r>
            <a:r>
              <a:rPr lang="en-US" sz="2000" dirty="0"/>
              <a:t>fast changes are already occurring in home automation, enabling people to control lights</a:t>
            </a:r>
            <a:r>
              <a:rPr lang="en-US" sz="2000" dirty="0" smtClean="0"/>
              <a:t>, shades</a:t>
            </a:r>
            <a:r>
              <a:rPr lang="en-US" sz="2000" dirty="0"/>
              <a:t>, ventilation, air conditioning, audio and video, security systems and home appliances. </a:t>
            </a:r>
            <a:endParaRPr lang="en-US" sz="2000" dirty="0" smtClean="0"/>
          </a:p>
          <a:p>
            <a:endParaRPr lang="en-US" sz="2000" dirty="0"/>
          </a:p>
          <a:p>
            <a:r>
              <a:rPr lang="en-US" sz="2000" dirty="0" smtClean="0"/>
              <a:t>Additional </a:t>
            </a:r>
            <a:r>
              <a:rPr lang="en-US" sz="2000" dirty="0"/>
              <a:t>support is </a:t>
            </a:r>
            <a:r>
              <a:rPr lang="en-US" sz="2000" dirty="0" smtClean="0"/>
              <a:t>provided by </a:t>
            </a:r>
            <a:r>
              <a:rPr lang="en-US" sz="2000" dirty="0"/>
              <a:t>connected robots for all kinds of services – as, for example, vacuum cleaning</a:t>
            </a:r>
            <a:r>
              <a:rPr lang="en-US" sz="2000" dirty="0" smtClean="0"/>
              <a:t>.</a:t>
            </a:r>
          </a:p>
          <a:p>
            <a:endParaRPr lang="en-US" sz="2000" dirty="0"/>
          </a:p>
          <a:p>
            <a:r>
              <a:rPr lang="en-US" sz="2000" dirty="0"/>
              <a:t>Nest, makers of the Internet-connected thermostat and smoke detector … announced [in 2014</a:t>
            </a:r>
            <a:r>
              <a:rPr lang="en-US" sz="2000" dirty="0" smtClean="0"/>
              <a:t>] the </a:t>
            </a:r>
            <a:r>
              <a:rPr lang="en-US" sz="2000" dirty="0"/>
              <a:t>‘Works with Nest’ developer program, which makes sure products from different </a:t>
            </a:r>
            <a:r>
              <a:rPr lang="en-US" sz="2000" dirty="0" smtClean="0"/>
              <a:t>companies work </a:t>
            </a:r>
            <a:r>
              <a:rPr lang="en-US" sz="2000" dirty="0"/>
              <a:t>with its software. For example, a partnership with Mercedes Benz means your car </a:t>
            </a:r>
            <a:r>
              <a:rPr lang="en-US" sz="2000" dirty="0" smtClean="0"/>
              <a:t>can tell </a:t>
            </a:r>
            <a:r>
              <a:rPr lang="en-US" sz="2000" dirty="0"/>
              <a:t>Nest to turn up the heat at home so it’s warm when you </a:t>
            </a:r>
            <a:r>
              <a:rPr lang="en-US" sz="2000" dirty="0" smtClean="0"/>
              <a:t>arrive</a:t>
            </a:r>
            <a:endParaRPr lang="en-US" sz="2000" dirty="0"/>
          </a:p>
        </p:txBody>
      </p:sp>
    </p:spTree>
    <p:extLst>
      <p:ext uri="{BB962C8B-B14F-4D97-AF65-F5344CB8AC3E}">
        <p14:creationId xmlns:p14="http://schemas.microsoft.com/office/powerpoint/2010/main" val="238901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24092"/>
          </a:xfrm>
        </p:spPr>
        <p:txBody>
          <a:bodyPr>
            <a:normAutofit fontScale="90000"/>
          </a:bodyPr>
          <a:lstStyle/>
          <a:p>
            <a:r>
              <a:rPr lang="en-US" dirty="0"/>
              <a:t>Smart Cities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35</a:t>
            </a:fld>
            <a:endParaRPr lang="en-US" dirty="0"/>
          </a:p>
        </p:txBody>
      </p:sp>
      <p:sp>
        <p:nvSpPr>
          <p:cNvPr id="2" name="TextBox 1"/>
          <p:cNvSpPr txBox="1"/>
          <p:nvPr/>
        </p:nvSpPr>
        <p:spPr>
          <a:xfrm>
            <a:off x="322118" y="1194955"/>
            <a:ext cx="8517082" cy="4708981"/>
          </a:xfrm>
          <a:prstGeom prst="rect">
            <a:avLst/>
          </a:prstGeom>
          <a:noFill/>
        </p:spPr>
        <p:txBody>
          <a:bodyPr wrap="square" rtlCol="0">
            <a:spAutoFit/>
          </a:bodyPr>
          <a:lstStyle/>
          <a:p>
            <a:r>
              <a:rPr lang="en-US" sz="2000" dirty="0" smtClean="0"/>
              <a:t>2026: The </a:t>
            </a:r>
            <a:r>
              <a:rPr lang="en-US" sz="2000" dirty="0"/>
              <a:t>first city with more than 50,000 inhabitants and no traffic </a:t>
            </a:r>
            <a:r>
              <a:rPr lang="en-US" sz="2000" dirty="0" smtClean="0"/>
              <a:t>lights</a:t>
            </a:r>
          </a:p>
          <a:p>
            <a:endParaRPr lang="en-US" sz="2000" dirty="0" smtClean="0"/>
          </a:p>
          <a:p>
            <a:r>
              <a:rPr lang="en-US" sz="2000" dirty="0" smtClean="0"/>
              <a:t>Many </a:t>
            </a:r>
            <a:r>
              <a:rPr lang="en-US" sz="2000" dirty="0"/>
              <a:t>cities will connect services, utilities and roads to the internet. </a:t>
            </a:r>
            <a:endParaRPr lang="en-US" sz="2000" dirty="0" smtClean="0"/>
          </a:p>
          <a:p>
            <a:endParaRPr lang="en-US" sz="2000" dirty="0"/>
          </a:p>
          <a:p>
            <a:r>
              <a:rPr lang="en-US" sz="2000" dirty="0" smtClean="0"/>
              <a:t>These </a:t>
            </a:r>
            <a:r>
              <a:rPr lang="en-US" sz="2000" dirty="0"/>
              <a:t>smart cities will manage their energy, </a:t>
            </a:r>
            <a:r>
              <a:rPr lang="en-US" sz="2000" dirty="0" smtClean="0"/>
              <a:t>material flows</a:t>
            </a:r>
            <a:r>
              <a:rPr lang="en-US" sz="2000" dirty="0"/>
              <a:t>, logistics and traffic. </a:t>
            </a:r>
            <a:endParaRPr lang="en-US" sz="2000" dirty="0" smtClean="0"/>
          </a:p>
          <a:p>
            <a:endParaRPr lang="en-US" sz="2000" dirty="0"/>
          </a:p>
          <a:p>
            <a:r>
              <a:rPr lang="en-US" sz="2000" dirty="0" smtClean="0"/>
              <a:t>Progressive </a:t>
            </a:r>
            <a:r>
              <a:rPr lang="en-US" sz="2000" dirty="0"/>
              <a:t>cities, such as Singapore and Barcelona, are already implementing many </a:t>
            </a:r>
            <a:r>
              <a:rPr lang="en-US" sz="2000" dirty="0" smtClean="0"/>
              <a:t>new data-driven </a:t>
            </a:r>
            <a:r>
              <a:rPr lang="en-US" sz="2000" dirty="0"/>
              <a:t>services, including intelligent parking solutions, smart trash collection and intelligent lighting. </a:t>
            </a:r>
            <a:endParaRPr lang="en-US" sz="2000" dirty="0" smtClean="0"/>
          </a:p>
          <a:p>
            <a:endParaRPr lang="en-US" sz="2000" dirty="0"/>
          </a:p>
          <a:p>
            <a:r>
              <a:rPr lang="en-US" sz="2000" dirty="0" smtClean="0"/>
              <a:t>Smart </a:t>
            </a:r>
            <a:r>
              <a:rPr lang="en-US" sz="2000" dirty="0"/>
              <a:t>cities </a:t>
            </a:r>
            <a:r>
              <a:rPr lang="en-US" sz="2000" dirty="0" smtClean="0"/>
              <a:t>are continuously </a:t>
            </a:r>
            <a:r>
              <a:rPr lang="en-US" sz="2000" dirty="0"/>
              <a:t>extending their network of sensor technology and working on their data platforms, which will be the core </a:t>
            </a:r>
            <a:r>
              <a:rPr lang="en-US" sz="2000" dirty="0" smtClean="0"/>
              <a:t>for connecting </a:t>
            </a:r>
            <a:r>
              <a:rPr lang="en-US" sz="2000" dirty="0"/>
              <a:t>the different technology projects and adding future services based on data analytics and predictive modelling.</a:t>
            </a:r>
          </a:p>
        </p:txBody>
      </p:sp>
    </p:spTree>
    <p:extLst>
      <p:ext uri="{BB962C8B-B14F-4D97-AF65-F5344CB8AC3E}">
        <p14:creationId xmlns:p14="http://schemas.microsoft.com/office/powerpoint/2010/main" val="1164772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62074"/>
          </a:xfrm>
        </p:spPr>
        <p:txBody>
          <a:bodyPr>
            <a:normAutofit fontScale="90000"/>
          </a:bodyPr>
          <a:lstStyle/>
          <a:p>
            <a:r>
              <a:rPr lang="en-US" dirty="0" smtClean="0"/>
              <a:t>AI and Decision-Making</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36</a:t>
            </a:fld>
            <a:endParaRPr lang="en-US" dirty="0"/>
          </a:p>
        </p:txBody>
      </p:sp>
      <p:sp>
        <p:nvSpPr>
          <p:cNvPr id="2" name="TextBox 1"/>
          <p:cNvSpPr txBox="1"/>
          <p:nvPr/>
        </p:nvSpPr>
        <p:spPr>
          <a:xfrm>
            <a:off x="311727" y="976746"/>
            <a:ext cx="8444345" cy="5324535"/>
          </a:xfrm>
          <a:prstGeom prst="rect">
            <a:avLst/>
          </a:prstGeom>
          <a:noFill/>
        </p:spPr>
        <p:txBody>
          <a:bodyPr wrap="square" rtlCol="0">
            <a:spAutoFit/>
          </a:bodyPr>
          <a:lstStyle/>
          <a:p>
            <a:r>
              <a:rPr lang="en-US" sz="2000" dirty="0" smtClean="0"/>
              <a:t>2026: The </a:t>
            </a:r>
            <a:r>
              <a:rPr lang="en-US" sz="2000" dirty="0"/>
              <a:t>first Artificial Intelligence (AI) machine on a corporate board of </a:t>
            </a:r>
            <a:r>
              <a:rPr lang="en-US" sz="2000" dirty="0" smtClean="0"/>
              <a:t>directors</a:t>
            </a:r>
            <a:endParaRPr lang="en-US" sz="2000" dirty="0"/>
          </a:p>
          <a:p>
            <a:endParaRPr lang="en-US" sz="2000" dirty="0" smtClean="0"/>
          </a:p>
          <a:p>
            <a:r>
              <a:rPr lang="en-US" sz="2000" dirty="0" smtClean="0"/>
              <a:t>Beyond </a:t>
            </a:r>
            <a:r>
              <a:rPr lang="en-US" sz="2000" dirty="0"/>
              <a:t>driving cars, AI can learn from previous situations to provide input and automate complex future </a:t>
            </a:r>
            <a:r>
              <a:rPr lang="en-US" sz="2000" dirty="0" smtClean="0"/>
              <a:t>decision processes, making it easier and faster to arrive at concrete conclusions based on data and past experiences.</a:t>
            </a:r>
          </a:p>
          <a:p>
            <a:endParaRPr lang="en-US" sz="2000" dirty="0"/>
          </a:p>
          <a:p>
            <a:r>
              <a:rPr lang="en-US" sz="2000" dirty="0"/>
              <a:t>[IT News Africa </a:t>
            </a:r>
            <a:r>
              <a:rPr lang="en-US" sz="2000" dirty="0" smtClean="0"/>
              <a:t>wrote]: An </a:t>
            </a:r>
            <a:r>
              <a:rPr lang="en-US" sz="2000" dirty="0"/>
              <a:t>artificial intelligent system using natural language processing, ontologies and reasoning </a:t>
            </a:r>
            <a:r>
              <a:rPr lang="en-US" sz="2000" dirty="0" smtClean="0"/>
              <a:t>can be </a:t>
            </a:r>
            <a:r>
              <a:rPr lang="en-US" sz="2000" dirty="0"/>
              <a:t>effective in gathering and extracting information from large data sources and has the </a:t>
            </a:r>
            <a:r>
              <a:rPr lang="en-US" sz="2000" dirty="0" smtClean="0"/>
              <a:t>ability to </a:t>
            </a:r>
            <a:r>
              <a:rPr lang="en-US" sz="2000" dirty="0"/>
              <a:t>identify the cause and effect within data. These knowledge processing systems, </a:t>
            </a:r>
            <a:r>
              <a:rPr lang="en-US" sz="2000" dirty="0" smtClean="0"/>
              <a:t>through the </a:t>
            </a:r>
            <a:r>
              <a:rPr lang="en-US" sz="2000" dirty="0"/>
              <a:t>process of learning, identify relationships and connections between databases, </a:t>
            </a:r>
            <a:r>
              <a:rPr lang="en-US" sz="2000" dirty="0" smtClean="0"/>
              <a:t>help fulfil </a:t>
            </a:r>
            <a:r>
              <a:rPr lang="en-US" sz="2000" dirty="0"/>
              <a:t>the role of marketing companies through effectively aiding in market segmentation </a:t>
            </a:r>
            <a:r>
              <a:rPr lang="en-US" sz="2000" dirty="0" smtClean="0"/>
              <a:t>and measurement </a:t>
            </a:r>
            <a:r>
              <a:rPr lang="en-US" sz="2000" dirty="0"/>
              <a:t>of performance while reducing costs and improving accuracy.</a:t>
            </a:r>
          </a:p>
        </p:txBody>
      </p:sp>
    </p:spTree>
    <p:extLst>
      <p:ext uri="{BB962C8B-B14F-4D97-AF65-F5344CB8AC3E}">
        <p14:creationId xmlns:p14="http://schemas.microsoft.com/office/powerpoint/2010/main" val="767061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96602"/>
          </a:xfrm>
        </p:spPr>
        <p:txBody>
          <a:bodyPr>
            <a:normAutofit fontScale="90000"/>
          </a:bodyPr>
          <a:lstStyle/>
          <a:p>
            <a:r>
              <a:rPr lang="en-US" dirty="0"/>
              <a:t>3D Printing and Human Health</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37</a:t>
            </a:fld>
            <a:endParaRPr lang="en-US" dirty="0"/>
          </a:p>
        </p:txBody>
      </p:sp>
      <p:sp>
        <p:nvSpPr>
          <p:cNvPr id="2" name="TextBox 1"/>
          <p:cNvSpPr txBox="1"/>
          <p:nvPr/>
        </p:nvSpPr>
        <p:spPr>
          <a:xfrm>
            <a:off x="290945" y="980202"/>
            <a:ext cx="8485909" cy="5632311"/>
          </a:xfrm>
          <a:prstGeom prst="rect">
            <a:avLst/>
          </a:prstGeom>
          <a:noFill/>
        </p:spPr>
        <p:txBody>
          <a:bodyPr wrap="square" rtlCol="0">
            <a:spAutoFit/>
          </a:bodyPr>
          <a:lstStyle/>
          <a:p>
            <a:r>
              <a:rPr lang="en-US" sz="2000" dirty="0" smtClean="0"/>
              <a:t>2024: The </a:t>
            </a:r>
            <a:r>
              <a:rPr lang="en-US" sz="2000" dirty="0"/>
              <a:t>first transplant of a 3D-printed </a:t>
            </a:r>
            <a:r>
              <a:rPr lang="en-US" sz="2000" dirty="0" smtClean="0"/>
              <a:t>liver</a:t>
            </a:r>
          </a:p>
          <a:p>
            <a:endParaRPr lang="en-US" sz="2000" dirty="0"/>
          </a:p>
          <a:p>
            <a:r>
              <a:rPr lang="en-US" sz="2000" dirty="0" smtClean="0"/>
              <a:t>One </a:t>
            </a:r>
            <a:r>
              <a:rPr lang="en-US" sz="2000" dirty="0"/>
              <a:t>day, 3D printers may create not only things, but also human organs – a process called “</a:t>
            </a:r>
            <a:r>
              <a:rPr lang="en-US" sz="2000" dirty="0" err="1"/>
              <a:t>bioprinting</a:t>
            </a:r>
            <a:r>
              <a:rPr lang="en-US" sz="2000" dirty="0"/>
              <a:t>”. In much </a:t>
            </a:r>
            <a:r>
              <a:rPr lang="en-US" sz="2000" dirty="0" smtClean="0"/>
              <a:t>the same </a:t>
            </a:r>
            <a:r>
              <a:rPr lang="en-US" sz="2000" dirty="0"/>
              <a:t>process as for printed objects, an organ is printed layer by layer from a digital 3D model</a:t>
            </a:r>
            <a:r>
              <a:rPr lang="en-US" sz="2000" dirty="0" smtClean="0"/>
              <a:t>.</a:t>
            </a:r>
          </a:p>
          <a:p>
            <a:endParaRPr lang="en-US" sz="2000" dirty="0"/>
          </a:p>
          <a:p>
            <a:r>
              <a:rPr lang="en-US" sz="2000" dirty="0" smtClean="0"/>
              <a:t>The </a:t>
            </a:r>
            <a:r>
              <a:rPr lang="en-US" sz="2000" dirty="0"/>
              <a:t>material used to </a:t>
            </a:r>
            <a:r>
              <a:rPr lang="en-US" sz="2000" dirty="0" smtClean="0"/>
              <a:t>print an </a:t>
            </a:r>
            <a:r>
              <a:rPr lang="en-US" sz="2000" dirty="0"/>
              <a:t>organ would obviously be different from what is used to print a bike, and experimenting can be done with the </a:t>
            </a:r>
            <a:r>
              <a:rPr lang="en-US" sz="2000" dirty="0" smtClean="0"/>
              <a:t>kinds of </a:t>
            </a:r>
            <a:r>
              <a:rPr lang="en-US" sz="2000" dirty="0"/>
              <a:t>materials that will work, such as titanium powder for making bones. 3D printing has great potential to service </a:t>
            </a:r>
            <a:r>
              <a:rPr lang="en-US" sz="2000" dirty="0" smtClean="0"/>
              <a:t>custom design </a:t>
            </a:r>
            <a:r>
              <a:rPr lang="en-US" sz="2000" dirty="0"/>
              <a:t>needs; and, there is nothing more custom than a human body. </a:t>
            </a:r>
            <a:endParaRPr lang="en-US" sz="2000" dirty="0" smtClean="0"/>
          </a:p>
          <a:p>
            <a:endParaRPr lang="en-US" sz="2000" dirty="0"/>
          </a:p>
          <a:p>
            <a:r>
              <a:rPr lang="en-US" sz="2000" dirty="0"/>
              <a:t>The first use of a 3D-printed spine implant was reported by Popular Science: [In 2014], doctors at Peking University Third Hospital successfully implanted the first </a:t>
            </a:r>
            <a:r>
              <a:rPr lang="en-US" sz="2000" dirty="0" smtClean="0"/>
              <a:t>ever 3-D-printed </a:t>
            </a:r>
            <a:r>
              <a:rPr lang="en-US" sz="2000" dirty="0"/>
              <a:t>section of vertebra into </a:t>
            </a:r>
            <a:r>
              <a:rPr lang="en-US" sz="2000" dirty="0" smtClean="0"/>
              <a:t>a </a:t>
            </a:r>
            <a:r>
              <a:rPr lang="en-US" sz="2000" dirty="0"/>
              <a:t>young patient to replace a cancerous vertebra in </a:t>
            </a:r>
            <a:r>
              <a:rPr lang="en-US" sz="2000" dirty="0" smtClean="0"/>
              <a:t>his neck</a:t>
            </a:r>
            <a:r>
              <a:rPr lang="en-US" sz="2000" dirty="0"/>
              <a:t>. The replacement vertebra was modelled from the boy’s existing vertebra, which made </a:t>
            </a:r>
            <a:r>
              <a:rPr lang="en-US" sz="2000" dirty="0" smtClean="0"/>
              <a:t>it easier </a:t>
            </a:r>
            <a:r>
              <a:rPr lang="en-US" sz="2000" dirty="0"/>
              <a:t>for them to integrate.</a:t>
            </a:r>
          </a:p>
        </p:txBody>
      </p:sp>
    </p:spTree>
    <p:extLst>
      <p:ext uri="{BB962C8B-B14F-4D97-AF65-F5344CB8AC3E}">
        <p14:creationId xmlns:p14="http://schemas.microsoft.com/office/powerpoint/2010/main" val="150432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EFC63E-F8D9-44BB-A462-AC735E845F95}" type="slidenum">
              <a:rPr lang="en-US" smtClean="0"/>
              <a:pPr/>
              <a:t>38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06" y="1090613"/>
            <a:ext cx="5446448" cy="4907973"/>
          </a:xfrm>
          <a:prstGeom prst="rect">
            <a:avLst/>
          </a:prstGeom>
        </p:spPr>
      </p:pic>
    </p:spTree>
    <p:extLst>
      <p:ext uri="{BB962C8B-B14F-4D97-AF65-F5344CB8AC3E}">
        <p14:creationId xmlns:p14="http://schemas.microsoft.com/office/powerpoint/2010/main" val="713814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smtClean="0"/>
              <a:t>Technology Trend 2030</a:t>
            </a:r>
            <a:endParaRPr lang="en-US" altLang="zh-TW" dirty="0" smtClean="0">
              <a:solidFill>
                <a:srgbClr val="173CD7"/>
              </a:solidFill>
            </a:endParaRPr>
          </a:p>
        </p:txBody>
      </p:sp>
      <p:sp>
        <p:nvSpPr>
          <p:cNvPr id="2051" name="Text Box 4"/>
          <p:cNvSpPr txBox="1">
            <a:spLocks noChangeArrowheads="1"/>
          </p:cNvSpPr>
          <p:nvPr/>
        </p:nvSpPr>
        <p:spPr bwMode="auto">
          <a:xfrm>
            <a:off x="1776252" y="4941888"/>
            <a:ext cx="5404172" cy="646331"/>
          </a:xfrm>
          <a:prstGeom prst="rect">
            <a:avLst/>
          </a:prstGeom>
          <a:noFill/>
          <a:ln w="9525">
            <a:noFill/>
            <a:miter lim="800000"/>
            <a:headEnd/>
            <a:tailEnd/>
          </a:ln>
        </p:spPr>
        <p:txBody>
          <a:bodyPr wrap="none">
            <a:spAutoFit/>
          </a:bodyPr>
          <a:lstStyle/>
          <a:p>
            <a:pPr algn="ctr"/>
            <a:r>
              <a:rPr lang="en-US" altLang="zh-TW" dirty="0"/>
              <a:t>http://</a:t>
            </a:r>
            <a:r>
              <a:rPr lang="en-US" altLang="zh-TW" dirty="0" smtClean="0"/>
              <a:t>danieleewww.yolasite.com/2017-mgb070.php</a:t>
            </a:r>
          </a:p>
          <a:p>
            <a:pPr algn="ctr"/>
            <a:r>
              <a:rPr lang="en-US" altLang="zh-TW" dirty="0" err="1" smtClean="0"/>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extLst>
      <p:ext uri="{BB962C8B-B14F-4D97-AF65-F5344CB8AC3E}">
        <p14:creationId xmlns:p14="http://schemas.microsoft.com/office/powerpoint/2010/main" val="25442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26057" y="404664"/>
            <a:ext cx="9144001" cy="769441"/>
          </a:xfrm>
          <a:prstGeom prst="rect">
            <a:avLst/>
          </a:prstGeom>
          <a:noFill/>
          <a:ln w="9525">
            <a:noFill/>
            <a:miter lim="800000"/>
            <a:headEnd/>
            <a:tailEnd/>
          </a:ln>
        </p:spPr>
        <p:txBody>
          <a:bodyPr wrap="square">
            <a:spAutoFit/>
          </a:bodyPr>
          <a:lstStyle/>
          <a:p>
            <a:pPr algn="ctr">
              <a:spcAft>
                <a:spcPts val="600"/>
              </a:spcAft>
            </a:pPr>
            <a:r>
              <a:rPr lang="en-US" sz="4400" dirty="0" smtClean="0"/>
              <a:t>The Top Emerging Technologies</a:t>
            </a:r>
          </a:p>
        </p:txBody>
      </p:sp>
      <p:sp>
        <p:nvSpPr>
          <p:cNvPr id="5" name="Text Box 3"/>
          <p:cNvSpPr txBox="1">
            <a:spLocks noChangeArrowheads="1"/>
          </p:cNvSpPr>
          <p:nvPr/>
        </p:nvSpPr>
        <p:spPr bwMode="auto">
          <a:xfrm>
            <a:off x="2978767" y="5927202"/>
            <a:ext cx="3186463" cy="677108"/>
          </a:xfrm>
          <a:prstGeom prst="rect">
            <a:avLst/>
          </a:prstGeom>
          <a:noFill/>
          <a:ln w="9525">
            <a:noFill/>
            <a:miter lim="800000"/>
            <a:headEnd/>
            <a:tailEnd/>
          </a:ln>
        </p:spPr>
        <p:txBody>
          <a:bodyPr wrap="square">
            <a:spAutoFit/>
          </a:bodyPr>
          <a:lstStyle/>
          <a:p>
            <a:pPr algn="ctr"/>
            <a:r>
              <a:rPr lang="en-US" sz="2400" b="1" dirty="0" smtClean="0"/>
              <a:t>Joe Vandeville</a:t>
            </a:r>
            <a:endParaRPr lang="en-US" sz="2400" b="1" dirty="0"/>
          </a:p>
          <a:p>
            <a:pPr algn="ctr"/>
            <a:r>
              <a:rPr lang="en-US" sz="1400" b="1" dirty="0" smtClean="0"/>
              <a:t>4 May 2017</a:t>
            </a:r>
            <a:endParaRPr lang="en-US" sz="1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031" y="1564564"/>
            <a:ext cx="5822619" cy="4366965"/>
          </a:xfrm>
          <a:prstGeom prst="rect">
            <a:avLst/>
          </a:prstGeom>
        </p:spPr>
      </p:pic>
      <p:sp>
        <p:nvSpPr>
          <p:cNvPr id="2" name="Rectangle 1"/>
          <p:cNvSpPr/>
          <p:nvPr/>
        </p:nvSpPr>
        <p:spPr>
          <a:xfrm>
            <a:off x="-2" y="6265756"/>
            <a:ext cx="4572000" cy="646331"/>
          </a:xfrm>
          <a:prstGeom prst="rect">
            <a:avLst/>
          </a:prstGeom>
        </p:spPr>
        <p:txBody>
          <a:bodyPr>
            <a:spAutoFit/>
          </a:bodyPr>
          <a:lstStyle/>
          <a:p>
            <a:r>
              <a:rPr lang="en-US" sz="1200" dirty="0" smtClean="0">
                <a:solidFill>
                  <a:srgbClr val="660099"/>
                </a:solidFill>
                <a:latin typeface="arial" charset="0"/>
                <a:hlinkClick r:id="rId4"/>
              </a:rPr>
              <a:t>Slides courtesy of : https</a:t>
            </a:r>
            <a:r>
              <a:rPr lang="en-US" sz="1200" dirty="0">
                <a:solidFill>
                  <a:srgbClr val="660099"/>
                </a:solidFill>
                <a:latin typeface="arial" charset="0"/>
                <a:hlinkClick r:id="rId4"/>
              </a:rPr>
              <a:t>://www.incose.org/docs/default-source/space-coast/top-emerging-technologies-(2017-0504).pptx?sfvrsn=f51f8bc6_2</a:t>
            </a:r>
            <a:endParaRPr lang="en-US" sz="1200" dirty="0"/>
          </a:p>
        </p:txBody>
      </p:sp>
    </p:spTree>
    <p:extLst>
      <p:ext uri="{BB962C8B-B14F-4D97-AF65-F5344CB8AC3E}">
        <p14:creationId xmlns:p14="http://schemas.microsoft.com/office/powerpoint/2010/main" val="1430243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Outlines</a:t>
            </a:r>
            <a:endParaRPr kumimoji="1" lang="zh-CN" altLang="en-US" dirty="0"/>
          </a:p>
        </p:txBody>
      </p:sp>
      <p:sp>
        <p:nvSpPr>
          <p:cNvPr id="3" name="内容占位符 2"/>
          <p:cNvSpPr>
            <a:spLocks noGrp="1"/>
          </p:cNvSpPr>
          <p:nvPr>
            <p:ph idx="1"/>
          </p:nvPr>
        </p:nvSpPr>
        <p:spPr>
          <a:xfrm>
            <a:off x="467544" y="1430778"/>
            <a:ext cx="8229600" cy="4525963"/>
          </a:xfrm>
        </p:spPr>
        <p:txBody>
          <a:bodyPr>
            <a:noAutofit/>
          </a:bodyPr>
          <a:lstStyle/>
          <a:p>
            <a:r>
              <a:rPr kumimoji="1" lang="en-US" altLang="zh-CN" sz="1800" dirty="0" smtClean="0"/>
              <a:t>Consumers in 2030 </a:t>
            </a:r>
          </a:p>
          <a:p>
            <a:pPr lvl="1"/>
            <a:r>
              <a:rPr kumimoji="1" lang="en-US" altLang="zh-CN" sz="1800" dirty="0" smtClean="0">
                <a:hlinkClick r:id="rId2"/>
              </a:rPr>
              <a:t>http</a:t>
            </a:r>
            <a:r>
              <a:rPr kumimoji="1" lang="en-US" altLang="zh-CN" sz="1800" dirty="0">
                <a:hlinkClick r:id="rId2"/>
              </a:rPr>
              <a:t>://www.forumforthefuture.org/sites/default/files/project/downloads/future2030-</a:t>
            </a:r>
            <a:r>
              <a:rPr kumimoji="1" lang="en-US" altLang="zh-CN" sz="1800" dirty="0" smtClean="0">
                <a:hlinkClick r:id="rId2"/>
              </a:rPr>
              <a:t>finalreport.pdf</a:t>
            </a:r>
            <a:endParaRPr kumimoji="1" lang="en-US" altLang="zh-CN" sz="1800" dirty="0" smtClean="0"/>
          </a:p>
          <a:p>
            <a:pPr lvl="1"/>
            <a:r>
              <a:rPr kumimoji="1" lang="en-US" altLang="zh-CN" sz="1800" dirty="0">
                <a:hlinkClick r:id="rId3"/>
              </a:rPr>
              <a:t>http://www.mckinsey.com/industries/consumer-packaged-goods/our-insights/the-consumer-sector-in-2030-trends-and-questions-to-</a:t>
            </a:r>
            <a:r>
              <a:rPr kumimoji="1" lang="en-US" altLang="zh-CN" sz="1800" dirty="0" smtClean="0">
                <a:hlinkClick r:id="rId3"/>
              </a:rPr>
              <a:t>consider</a:t>
            </a:r>
            <a:endParaRPr kumimoji="1" lang="en-US" altLang="zh-CN" sz="1800" dirty="0"/>
          </a:p>
          <a:p>
            <a:r>
              <a:rPr kumimoji="1" lang="en-US" altLang="zh-CN" sz="1800" dirty="0" smtClean="0"/>
              <a:t>Technology </a:t>
            </a:r>
            <a:r>
              <a:rPr kumimoji="1" lang="en-US" altLang="zh-CN" sz="1800" dirty="0"/>
              <a:t>Trend </a:t>
            </a:r>
            <a:r>
              <a:rPr kumimoji="1" lang="en-US" altLang="zh-CN" sz="1800" dirty="0" smtClean="0"/>
              <a:t>for </a:t>
            </a:r>
            <a:r>
              <a:rPr kumimoji="1" lang="en-US" altLang="zh-CN" sz="1800" dirty="0"/>
              <a:t>2030</a:t>
            </a:r>
          </a:p>
          <a:p>
            <a:pPr lvl="1"/>
            <a:r>
              <a:rPr kumimoji="1" lang="en-US" altLang="zh-CN" sz="1800" dirty="0">
                <a:hlinkClick r:id="rId4"/>
              </a:rPr>
              <a:t>http://www.businessinsider.com/technology-tipping-points-we-will-reach-by-2030-2016-11/#a-government-will-collect-taxes-for-the-first-time-via-blockchain-2023-10</a:t>
            </a:r>
          </a:p>
          <a:p>
            <a:pPr lvl="1"/>
            <a:r>
              <a:rPr kumimoji="1" lang="en-US" altLang="zh-CN" sz="1800" dirty="0" smtClean="0">
                <a:hlinkClick r:id="rId4"/>
              </a:rPr>
              <a:t>http</a:t>
            </a:r>
            <a:r>
              <a:rPr kumimoji="1" lang="en-US" altLang="zh-CN" sz="1800" dirty="0">
                <a:hlinkClick r:id="rId4"/>
              </a:rPr>
              <a:t>://www.businessinsider.com/technologies-future-2030-world-economic-forum-tech-video-2017-</a:t>
            </a:r>
            <a:r>
              <a:rPr kumimoji="1" lang="en-US" altLang="zh-CN" sz="1800" dirty="0" smtClean="0">
                <a:hlinkClick r:id="rId4"/>
              </a:rPr>
              <a:t>2</a:t>
            </a:r>
            <a:endParaRPr kumimoji="1" lang="en-US" altLang="zh-CN" sz="1800" dirty="0" smtClean="0"/>
          </a:p>
          <a:p>
            <a:pPr lvl="1"/>
            <a:r>
              <a:rPr kumimoji="1" lang="en-US" altLang="zh-CN" sz="1800" dirty="0">
                <a:hlinkClick r:id="rId5"/>
              </a:rPr>
              <a:t>http://www.futuretimeline.net/21stcentury/2030.htm#.WSgc-</a:t>
            </a:r>
            <a:r>
              <a:rPr kumimoji="1" lang="en-US" altLang="zh-CN" sz="1800" dirty="0" smtClean="0">
                <a:hlinkClick r:id="rId5"/>
              </a:rPr>
              <a:t>BOGO_E</a:t>
            </a:r>
            <a:endParaRPr kumimoji="1" lang="en-US" altLang="zh-CN" sz="1800" dirty="0" smtClean="0"/>
          </a:p>
          <a:p>
            <a:pPr lvl="1"/>
            <a:r>
              <a:rPr kumimoji="1" lang="en-US" altLang="zh-CN" sz="1800" dirty="0">
                <a:hlinkClick r:id="rId6"/>
              </a:rPr>
              <a:t>http://www.quantumrun.com/future-timeline/2030/future-timeline-subpost-technology#</a:t>
            </a:r>
            <a:r>
              <a:rPr kumimoji="1" lang="en-US" altLang="zh-CN" sz="1800" dirty="0" smtClean="0">
                <a:hlinkClick r:id="rId6"/>
              </a:rPr>
              <a:t>article0</a:t>
            </a:r>
            <a:endParaRPr kumimoji="1" lang="en-US" altLang="zh-CN" sz="1800" dirty="0" smtClean="0"/>
          </a:p>
          <a:p>
            <a:pPr lvl="1"/>
            <a:r>
              <a:rPr kumimoji="1" lang="en-US" altLang="zh-CN" sz="1800" dirty="0">
                <a:hlinkClick r:id="rId7"/>
              </a:rPr>
              <a:t>https://www.forbes.com/sites/gregsatell/2016/08/12/5-technologies-for-2031/#</a:t>
            </a:r>
            <a:r>
              <a:rPr kumimoji="1" lang="en-US" altLang="zh-CN" sz="1800" dirty="0" smtClean="0">
                <a:hlinkClick r:id="rId7"/>
              </a:rPr>
              <a:t>89d05a5334f0</a:t>
            </a:r>
            <a:endParaRPr kumimoji="1" lang="en-US" altLang="zh-CN" sz="1800" dirty="0" smtClean="0"/>
          </a:p>
          <a:p>
            <a:pPr lvl="1"/>
            <a:r>
              <a:rPr kumimoji="1" lang="en-US" altLang="zh-CN" sz="1800" dirty="0"/>
              <a:t>http://</a:t>
            </a:r>
            <a:r>
              <a:rPr kumimoji="1" lang="en-US" altLang="zh-CN" sz="1800" dirty="0" err="1"/>
              <a:t>unctad.org</a:t>
            </a:r>
            <a:r>
              <a:rPr kumimoji="1" lang="en-US" altLang="zh-CN" sz="1800" dirty="0"/>
              <a:t>/meetings/en/Presentation/ecn162016p02_McBean_en.pdf</a:t>
            </a:r>
          </a:p>
          <a:p>
            <a:pPr lvl="1"/>
            <a:endParaRPr kumimoji="1" lang="en-US" altLang="zh-CN" sz="1800" dirty="0" smtClean="0"/>
          </a:p>
          <a:p>
            <a:pPr lvl="1"/>
            <a:endParaRPr kumimoji="1" lang="zh-CN" altLang="en-US" sz="1800" dirty="0"/>
          </a:p>
        </p:txBody>
      </p:sp>
    </p:spTree>
    <p:extLst>
      <p:ext uri="{BB962C8B-B14F-4D97-AF65-F5344CB8AC3E}">
        <p14:creationId xmlns:p14="http://schemas.microsoft.com/office/powerpoint/2010/main" val="33974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Key Technology in 2030</a:t>
            </a:r>
            <a:endParaRPr kumimoji="1" lang="zh-CN" altLang="en-US" dirty="0"/>
          </a:p>
        </p:txBody>
      </p:sp>
      <p:sp>
        <p:nvSpPr>
          <p:cNvPr id="3" name="内容占位符 2"/>
          <p:cNvSpPr>
            <a:spLocks noGrp="1"/>
          </p:cNvSpPr>
          <p:nvPr>
            <p:ph idx="1"/>
          </p:nvPr>
        </p:nvSpPr>
        <p:spPr/>
        <p:txBody>
          <a:bodyPr>
            <a:normAutofit fontScale="92500" lnSpcReduction="20000"/>
          </a:bodyPr>
          <a:lstStyle/>
          <a:p>
            <a:r>
              <a:rPr kumimoji="1" lang="en-US" altLang="zh-CN" dirty="0"/>
              <a:t>Ambient </a:t>
            </a:r>
            <a:r>
              <a:rPr kumimoji="1" lang="en-US" altLang="zh-CN" dirty="0" smtClean="0"/>
              <a:t>Computing</a:t>
            </a:r>
          </a:p>
          <a:p>
            <a:pPr lvl="1"/>
            <a:r>
              <a:rPr kumimoji="1" lang="en-US" altLang="zh-CN" dirty="0"/>
              <a:t>https://</a:t>
            </a:r>
            <a:r>
              <a:rPr kumimoji="1" lang="en-US" altLang="zh-CN" dirty="0" err="1"/>
              <a:t>shanewallcto.com</a:t>
            </a:r>
            <a:r>
              <a:rPr kumimoji="1" lang="en-US" altLang="zh-CN" dirty="0"/>
              <a:t>/2016/11/07/challenges-and-opportunities-of-ambient-computing/</a:t>
            </a:r>
            <a:endParaRPr kumimoji="1" lang="en-US" altLang="zh-CN" dirty="0" smtClean="0"/>
          </a:p>
          <a:p>
            <a:r>
              <a:rPr kumimoji="1" lang="en-US" altLang="zh-CN" dirty="0" smtClean="0"/>
              <a:t>Smart</a:t>
            </a:r>
            <a:r>
              <a:rPr kumimoji="1" lang="en-US" altLang="zh-CN" dirty="0"/>
              <a:t>(</a:t>
            </a:r>
            <a:r>
              <a:rPr kumimoji="1" lang="en-US" altLang="zh-CN" dirty="0" err="1"/>
              <a:t>er</a:t>
            </a:r>
            <a:r>
              <a:rPr kumimoji="1" lang="en-US" altLang="zh-CN" dirty="0"/>
              <a:t>) </a:t>
            </a:r>
            <a:r>
              <a:rPr kumimoji="1" lang="en-US" altLang="zh-CN" dirty="0" smtClean="0"/>
              <a:t>Devices</a:t>
            </a:r>
          </a:p>
          <a:p>
            <a:pPr lvl="1"/>
            <a:r>
              <a:rPr kumimoji="1" lang="en-US" altLang="zh-CN" dirty="0"/>
              <a:t>http://smarter2030.gesi.org/</a:t>
            </a:r>
            <a:endParaRPr kumimoji="1" lang="en-US" altLang="zh-CN" dirty="0" smtClean="0"/>
          </a:p>
          <a:p>
            <a:r>
              <a:rPr kumimoji="1" lang="en-US" altLang="zh-CN" dirty="0" err="1" smtClean="0"/>
              <a:t>Cybersecurity</a:t>
            </a:r>
            <a:r>
              <a:rPr kumimoji="1" lang="en-US" altLang="zh-CN" dirty="0" smtClean="0"/>
              <a:t> </a:t>
            </a:r>
            <a:r>
              <a:rPr kumimoji="1" lang="en-US" altLang="zh-CN" dirty="0"/>
              <a:t>and </a:t>
            </a:r>
            <a:r>
              <a:rPr kumimoji="1" lang="en-US" altLang="zh-CN" dirty="0" smtClean="0"/>
              <a:t>Ethics</a:t>
            </a:r>
          </a:p>
          <a:p>
            <a:pPr lvl="1"/>
            <a:r>
              <a:rPr kumimoji="1" lang="en-US" altLang="zh-CN" dirty="0" smtClean="0"/>
              <a:t>Robot and Ethics</a:t>
            </a:r>
          </a:p>
          <a:p>
            <a:pPr lvl="1"/>
            <a:r>
              <a:rPr kumimoji="1" lang="en-US" altLang="zh-CN" dirty="0" smtClean="0"/>
              <a:t>AI and Risk Management</a:t>
            </a:r>
          </a:p>
          <a:p>
            <a:r>
              <a:rPr kumimoji="1" lang="en-US" altLang="zh-CN" dirty="0" smtClean="0"/>
              <a:t>Information </a:t>
            </a:r>
            <a:r>
              <a:rPr kumimoji="1" lang="en-US" altLang="zh-CN" dirty="0"/>
              <a:t>and </a:t>
            </a:r>
            <a:r>
              <a:rPr kumimoji="1" lang="en-US" altLang="zh-CN" dirty="0" smtClean="0"/>
              <a:t>Analytics</a:t>
            </a:r>
          </a:p>
          <a:p>
            <a:pPr lvl="1"/>
            <a:r>
              <a:rPr kumimoji="1" lang="en-US" altLang="zh-CN" dirty="0" err="1"/>
              <a:t>www.mckinsey.com</a:t>
            </a:r>
            <a:r>
              <a:rPr kumimoji="1" lang="en-US" altLang="zh-CN" dirty="0"/>
              <a:t>/~/media/</a:t>
            </a:r>
            <a:r>
              <a:rPr kumimoji="1" lang="en-US" altLang="zh-CN" dirty="0" err="1"/>
              <a:t>mckinsey</a:t>
            </a:r>
            <a:r>
              <a:rPr kumimoji="1" lang="en-US" altLang="zh-CN" dirty="0"/>
              <a:t>/.../</a:t>
            </a:r>
            <a:r>
              <a:rPr kumimoji="1" lang="en-US" altLang="zh-CN" dirty="0" err="1"/>
              <a:t>mgi</a:t>
            </a:r>
            <a:r>
              <a:rPr kumimoji="1" lang="en-US" altLang="zh-CN" dirty="0"/>
              <a:t>-the-age-of-analytics-full-</a:t>
            </a:r>
            <a:r>
              <a:rPr kumimoji="1" lang="en-US" altLang="zh-CN" dirty="0" err="1"/>
              <a:t>report.ashx</a:t>
            </a:r>
            <a:endParaRPr kumimoji="1" lang="zh-CN" altLang="en-US" dirty="0"/>
          </a:p>
        </p:txBody>
      </p:sp>
      <p:sp>
        <p:nvSpPr>
          <p:cNvPr id="4" name="矩形 3"/>
          <p:cNvSpPr/>
          <p:nvPr/>
        </p:nvSpPr>
        <p:spPr>
          <a:xfrm>
            <a:off x="413538" y="6129300"/>
            <a:ext cx="8316924" cy="369332"/>
          </a:xfrm>
          <a:prstGeom prst="rect">
            <a:avLst/>
          </a:prstGeom>
        </p:spPr>
        <p:txBody>
          <a:bodyPr wrap="square">
            <a:spAutoFit/>
          </a:bodyPr>
          <a:lstStyle/>
          <a:p>
            <a:r>
              <a:rPr lang="en-US" altLang="zh-CN" dirty="0"/>
              <a:t>http://</a:t>
            </a:r>
            <a:r>
              <a:rPr lang="en-US" altLang="zh-CN" dirty="0" err="1"/>
              <a:t>www.gartner.com</a:t>
            </a:r>
            <a:r>
              <a:rPr lang="en-US" altLang="zh-CN" dirty="0"/>
              <a:t>/</a:t>
            </a:r>
            <a:r>
              <a:rPr lang="en-US" altLang="zh-CN" dirty="0" err="1"/>
              <a:t>smarterwithgartner</a:t>
            </a:r>
            <a:r>
              <a:rPr lang="en-US" altLang="zh-CN" dirty="0"/>
              <a:t>/technology-and-business-in-2030/</a:t>
            </a:r>
            <a:endParaRPr lang="zh-CN" altLang="en-US" dirty="0"/>
          </a:p>
        </p:txBody>
      </p:sp>
    </p:spTree>
    <p:extLst>
      <p:ext uri="{BB962C8B-B14F-4D97-AF65-F5344CB8AC3E}">
        <p14:creationId xmlns:p14="http://schemas.microsoft.com/office/powerpoint/2010/main" val="205715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8" name="Title 1"/>
          <p:cNvSpPr>
            <a:spLocks noGrp="1"/>
          </p:cNvSpPr>
          <p:nvPr>
            <p:ph type="ctrTitle"/>
          </p:nvPr>
        </p:nvSpPr>
        <p:spPr>
          <a:xfrm>
            <a:off x="4876800" y="76200"/>
            <a:ext cx="4038600" cy="933450"/>
          </a:xfrm>
          <a:solidFill>
            <a:schemeClr val="bg1">
              <a:alpha val="78822"/>
            </a:schemeClr>
          </a:solidFill>
        </p:spPr>
        <p:txBody>
          <a:bodyPr>
            <a:noAutofit/>
          </a:bodyPr>
          <a:lstStyle/>
          <a:p>
            <a:pPr eaLnBrk="1" hangingPunct="1"/>
            <a:r>
              <a:rPr lang="en-US" altLang="zh-CN" sz="3600">
                <a:latin typeface="Rockwell" charset="0"/>
              </a:rPr>
              <a:t>Ambient Intelligence</a:t>
            </a:r>
          </a:p>
        </p:txBody>
      </p:sp>
      <p:sp>
        <p:nvSpPr>
          <p:cNvPr id="3" name="Subtitle 2"/>
          <p:cNvSpPr>
            <a:spLocks noGrp="1"/>
          </p:cNvSpPr>
          <p:nvPr>
            <p:ph type="subTitle" idx="1"/>
          </p:nvPr>
        </p:nvSpPr>
        <p:spPr>
          <a:xfrm>
            <a:off x="4876800" y="1014413"/>
            <a:ext cx="4038600" cy="749300"/>
          </a:xfrm>
          <a:solidFill>
            <a:schemeClr val="bg1">
              <a:alpha val="79000"/>
            </a:schemeClr>
          </a:solidFill>
        </p:spPr>
        <p:txBody>
          <a:bodyPr rtlCol="0"/>
          <a:lstStyle/>
          <a:p>
            <a:pPr eaLnBrk="1" fontAlgn="auto" hangingPunct="1">
              <a:spcAft>
                <a:spcPts val="0"/>
              </a:spcAft>
              <a:buFont typeface="Wingdings" pitchFamily="2" charset="2"/>
              <a:buNone/>
              <a:defRPr/>
            </a:pPr>
            <a:r>
              <a:rPr lang="en-US" dirty="0" smtClean="0">
                <a:ea typeface="+mn-ea"/>
                <a:cs typeface="+mn-cs"/>
              </a:rPr>
              <a:t>Dr. Mazlan Abbas</a:t>
            </a:r>
            <a:endParaRPr lang="en-US" dirty="0">
              <a:ea typeface="+mn-ea"/>
              <a:cs typeface="+mn-cs"/>
            </a:endParaRPr>
          </a:p>
        </p:txBody>
      </p:sp>
    </p:spTree>
    <p:extLst>
      <p:ext uri="{BB962C8B-B14F-4D97-AF65-F5344CB8AC3E}">
        <p14:creationId xmlns:p14="http://schemas.microsoft.com/office/powerpoint/2010/main" val="57552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Grp="1" noChangeArrowheads="1"/>
          </p:cNvSpPr>
          <p:nvPr>
            <p:ph type="title"/>
          </p:nvPr>
        </p:nvSpPr>
        <p:spPr/>
        <p:txBody>
          <a:bodyPr/>
          <a:lstStyle/>
          <a:p>
            <a:pPr eaLnBrk="1" hangingPunct="1"/>
            <a:r>
              <a:rPr lang="en-US" altLang="zh-CN">
                <a:latin typeface="Rockwell" charset="0"/>
              </a:rPr>
              <a:t>Ambient Intelligence (AmI)</a:t>
            </a:r>
          </a:p>
        </p:txBody>
      </p:sp>
      <p:sp>
        <p:nvSpPr>
          <p:cNvPr id="609291" name="Rectangle 11"/>
          <p:cNvSpPr>
            <a:spLocks noGrp="1" noChangeArrowheads="1"/>
          </p:cNvSpPr>
          <p:nvPr>
            <p:ph idx="1"/>
          </p:nvPr>
        </p:nvSpPr>
        <p:spPr/>
        <p:txBody>
          <a:bodyPr rtlCol="0">
            <a:normAutofit fontScale="70000" lnSpcReduction="20000"/>
          </a:bodyPr>
          <a:lstStyle/>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Ambient Intelligence </a:t>
            </a:r>
            <a:r>
              <a:rPr lang="en-US" dirty="0">
                <a:solidFill>
                  <a:schemeClr val="tx1">
                    <a:lumMod val="65000"/>
                    <a:lumOff val="35000"/>
                  </a:schemeClr>
                </a:solidFill>
                <a:ea typeface="+mn-ea"/>
                <a:cs typeface="+mn-cs"/>
              </a:rPr>
              <a:t>builds on three recent key technologies: </a:t>
            </a:r>
          </a:p>
          <a:p>
            <a:pPr lvl="1" eaLnBrk="1" fontAlgn="auto" hangingPunct="1">
              <a:spcAft>
                <a:spcPts val="0"/>
              </a:spcAft>
              <a:buClr>
                <a:schemeClr val="accent1">
                  <a:lumMod val="60000"/>
                  <a:lumOff val="40000"/>
                </a:schemeClr>
              </a:buClr>
              <a:buFont typeface="Wingdings" pitchFamily="2" charset="2"/>
              <a:buChar char="n"/>
              <a:defRPr/>
            </a:pPr>
            <a:r>
              <a:rPr lang="en-US" dirty="0">
                <a:solidFill>
                  <a:schemeClr val="tx1">
                    <a:lumMod val="65000"/>
                    <a:lumOff val="35000"/>
                  </a:schemeClr>
                </a:solidFill>
                <a:ea typeface="+mn-ea"/>
                <a:cs typeface="+mn-cs"/>
              </a:rPr>
              <a:t>Ubiquitous Computing, Ubiquitous Communication and Intelligent User Interfaces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Computing</a:t>
            </a:r>
            <a:r>
              <a:rPr lang="en-US" dirty="0">
                <a:solidFill>
                  <a:schemeClr val="tx1">
                    <a:lumMod val="65000"/>
                    <a:lumOff val="35000"/>
                  </a:schemeClr>
                </a:solidFill>
                <a:ea typeface="+mn-ea"/>
                <a:cs typeface="+mn-cs"/>
              </a:rPr>
              <a:t> means integration of microprocessors into everyday objects like furniture, clothing, white goods, toys, even paint.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Communication</a:t>
            </a:r>
            <a:r>
              <a:rPr lang="en-US" dirty="0">
                <a:solidFill>
                  <a:schemeClr val="tx1">
                    <a:lumMod val="65000"/>
                    <a:lumOff val="35000"/>
                  </a:schemeClr>
                </a:solidFill>
                <a:ea typeface="+mn-ea"/>
                <a:cs typeface="+mn-cs"/>
              </a:rPr>
              <a:t> enables these objects to communicate with each other and the user by means of ad-hoc and wireless networking.</a:t>
            </a:r>
          </a:p>
          <a:p>
            <a:pPr eaLnBrk="1" fontAlgn="auto" hangingPunct="1">
              <a:spcAft>
                <a:spcPts val="0"/>
              </a:spcAft>
              <a:buFont typeface="Wingdings" pitchFamily="2" charset="2"/>
              <a:buChar char="n"/>
              <a:defRPr/>
            </a:pPr>
            <a:r>
              <a:rPr lang="en-US" dirty="0">
                <a:solidFill>
                  <a:schemeClr val="tx1">
                    <a:lumMod val="65000"/>
                    <a:lumOff val="35000"/>
                  </a:schemeClr>
                </a:solidFill>
                <a:ea typeface="+mn-ea"/>
                <a:cs typeface="+mn-cs"/>
              </a:rPr>
              <a:t>An </a:t>
            </a:r>
            <a:r>
              <a:rPr lang="en-US" b="1" dirty="0">
                <a:solidFill>
                  <a:schemeClr val="tx1">
                    <a:lumMod val="65000"/>
                    <a:lumOff val="35000"/>
                  </a:schemeClr>
                </a:solidFill>
                <a:ea typeface="+mn-ea"/>
                <a:cs typeface="+mn-cs"/>
              </a:rPr>
              <a:t>Intelligent User Interface</a:t>
            </a:r>
            <a:r>
              <a:rPr lang="en-US" dirty="0">
                <a:solidFill>
                  <a:schemeClr val="tx1">
                    <a:lumMod val="65000"/>
                    <a:lumOff val="35000"/>
                  </a:schemeClr>
                </a:solidFill>
                <a:ea typeface="+mn-ea"/>
                <a:cs typeface="+mn-cs"/>
              </a:rPr>
              <a:t> enables the inhabitants of the </a:t>
            </a:r>
            <a:r>
              <a:rPr lang="en-US" dirty="0" err="1">
                <a:solidFill>
                  <a:schemeClr val="tx1">
                    <a:lumMod val="65000"/>
                    <a:lumOff val="35000"/>
                  </a:schemeClr>
                </a:solidFill>
                <a:ea typeface="+mn-ea"/>
                <a:cs typeface="+mn-cs"/>
              </a:rPr>
              <a:t>AmI</a:t>
            </a:r>
            <a:r>
              <a:rPr lang="en-US" dirty="0">
                <a:solidFill>
                  <a:schemeClr val="tx1">
                    <a:lumMod val="65000"/>
                    <a:lumOff val="35000"/>
                  </a:schemeClr>
                </a:solidFill>
                <a:ea typeface="+mn-ea"/>
                <a:cs typeface="+mn-cs"/>
              </a:rPr>
              <a:t> environment to control and interact with the environment in a natural (voice, gestures) and personalized way (preferences, context).</a:t>
            </a:r>
          </a:p>
        </p:txBody>
      </p:sp>
      <p:sp>
        <p:nvSpPr>
          <p:cNvPr id="2560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7747B479-067C-594C-A40B-29E12EBA52C7}" type="slidenum">
              <a:rPr lang="en-US" altLang="zh-CN" sz="1400">
                <a:solidFill>
                  <a:schemeClr val="bg1"/>
                </a:solidFill>
              </a:rPr>
              <a:pPr/>
              <a:t>43</a:t>
            </a:fld>
            <a:endParaRPr lang="en-US" altLang="zh-CN" sz="1400">
              <a:solidFill>
                <a:schemeClr val="bg1"/>
              </a:solidFill>
            </a:endParaRPr>
          </a:p>
        </p:txBody>
      </p:sp>
    </p:spTree>
    <p:extLst>
      <p:ext uri="{BB962C8B-B14F-4D97-AF65-F5344CB8AC3E}">
        <p14:creationId xmlns:p14="http://schemas.microsoft.com/office/powerpoint/2010/main" val="91196575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3"/>
          <p:cNvSpPr>
            <a:spLocks noGrp="1" noChangeArrowheads="1"/>
          </p:cNvSpPr>
          <p:nvPr>
            <p:ph type="title"/>
          </p:nvPr>
        </p:nvSpPr>
        <p:spPr/>
        <p:txBody>
          <a:bodyPr>
            <a:noAutofit/>
          </a:bodyPr>
          <a:lstStyle/>
          <a:p>
            <a:pPr eaLnBrk="1" hangingPunct="1"/>
            <a:r>
              <a:rPr lang="en-US" altLang="zh-CN" sz="3200" dirty="0">
                <a:latin typeface="Rockwell" charset="0"/>
              </a:rPr>
              <a:t>Photonics enabling Ambient Intelligence</a:t>
            </a:r>
            <a:endParaRPr lang="en-GB" sz="3200" dirty="0">
              <a:latin typeface="Rockwell" charset="0"/>
            </a:endParaRPr>
          </a:p>
        </p:txBody>
      </p:sp>
      <p:sp>
        <p:nvSpPr>
          <p:cNvPr id="27650"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054AFBED-5BF5-224E-816C-CB5B7D6F0A2B}" type="slidenum">
              <a:rPr lang="en-US" altLang="zh-CN" sz="1400">
                <a:solidFill>
                  <a:schemeClr val="bg1"/>
                </a:solidFill>
              </a:rPr>
              <a:pPr/>
              <a:t>44</a:t>
            </a:fld>
            <a:endParaRPr lang="en-US" altLang="zh-CN" sz="1400">
              <a:solidFill>
                <a:schemeClr val="bg1"/>
              </a:solidFill>
            </a:endParaRPr>
          </a:p>
        </p:txBody>
      </p:sp>
      <p:sp>
        <p:nvSpPr>
          <p:cNvPr id="618502" name="Rectangle 6"/>
          <p:cNvSpPr>
            <a:spLocks noGrp="1" noChangeArrowheads="1"/>
          </p:cNvSpPr>
          <p:nvPr>
            <p:ph type="body" idx="4294967295"/>
          </p:nvPr>
        </p:nvSpPr>
        <p:spPr>
          <a:xfrm>
            <a:off x="381000" y="1600200"/>
            <a:ext cx="2590800" cy="1371600"/>
          </a:xfrm>
        </p:spPr>
        <p:txBody>
          <a:bodyPr/>
          <a:lstStyle/>
          <a:p>
            <a:pPr marL="0" indent="0" eaLnBrk="1" hangingPunct="1">
              <a:buFontTx/>
              <a:buNone/>
            </a:pPr>
            <a:r>
              <a:rPr lang="en-US" altLang="zh-CN" sz="2800">
                <a:latin typeface="Rockwell" charset="0"/>
              </a:rPr>
              <a:t>AmI</a:t>
            </a:r>
            <a:r>
              <a:rPr lang="en-US" altLang="zh-CN" sz="2800">
                <a:solidFill>
                  <a:srgbClr val="1D82F1"/>
                </a:solidFill>
                <a:latin typeface="Rockwell" charset="0"/>
              </a:rPr>
              <a:t> </a:t>
            </a:r>
            <a:r>
              <a:rPr lang="en-US" altLang="zh-CN" sz="2800">
                <a:solidFill>
                  <a:srgbClr val="808080"/>
                </a:solidFill>
                <a:latin typeface="Rockwell" charset="0"/>
              </a:rPr>
              <a:t>puts</a:t>
            </a:r>
            <a:r>
              <a:rPr lang="en-US" altLang="zh-CN" sz="2800">
                <a:latin typeface="Rockwell" charset="0"/>
              </a:rPr>
              <a:t> </a:t>
            </a:r>
            <a:r>
              <a:rPr lang="en-US" altLang="zh-CN" sz="2800">
                <a:solidFill>
                  <a:srgbClr val="1D82F1"/>
                </a:solidFill>
                <a:latin typeface="Rockwell" charset="0"/>
              </a:rPr>
              <a:t>PEOPLE </a:t>
            </a:r>
            <a:r>
              <a:rPr lang="en-US" altLang="zh-CN" sz="2800">
                <a:solidFill>
                  <a:srgbClr val="808080"/>
                </a:solidFill>
                <a:latin typeface="Rockwell" charset="0"/>
              </a:rPr>
              <a:t>in </a:t>
            </a:r>
            <a:br>
              <a:rPr lang="en-US" altLang="zh-CN" sz="2800">
                <a:solidFill>
                  <a:srgbClr val="808080"/>
                </a:solidFill>
                <a:latin typeface="Rockwell" charset="0"/>
              </a:rPr>
            </a:br>
            <a:r>
              <a:rPr lang="en-US" altLang="zh-CN" sz="2800">
                <a:solidFill>
                  <a:srgbClr val="808080"/>
                </a:solidFill>
                <a:latin typeface="Rockwell" charset="0"/>
              </a:rPr>
              <a:t>the </a:t>
            </a:r>
            <a:r>
              <a:rPr lang="en-US" altLang="zh-CN" sz="2800">
                <a:solidFill>
                  <a:schemeClr val="bg2"/>
                </a:solidFill>
                <a:latin typeface="Rockwell" charset="0"/>
              </a:rPr>
              <a:t>CENTER</a:t>
            </a:r>
          </a:p>
          <a:p>
            <a:pPr marL="0" indent="0" eaLnBrk="1" hangingPunct="1">
              <a:spcBef>
                <a:spcPct val="0"/>
              </a:spcBef>
              <a:buFontTx/>
              <a:buNone/>
            </a:pPr>
            <a:endParaRPr lang="zh-CN" altLang="en-US" sz="1800">
              <a:solidFill>
                <a:srgbClr val="808080"/>
              </a:solidFill>
              <a:latin typeface="Rockwell" charset="0"/>
            </a:endParaRPr>
          </a:p>
        </p:txBody>
      </p:sp>
      <p:pic>
        <p:nvPicPr>
          <p:cNvPr id="618499" name="Picture 3" descr="Cirkel driepijlen Al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1031875"/>
            <a:ext cx="6064250" cy="552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8500" name="Oval 4"/>
          <p:cNvSpPr>
            <a:spLocks noChangeArrowheads="1"/>
          </p:cNvSpPr>
          <p:nvPr/>
        </p:nvSpPr>
        <p:spPr bwMode="auto">
          <a:xfrm>
            <a:off x="5232400" y="3225800"/>
            <a:ext cx="1435100" cy="1435100"/>
          </a:xfrm>
          <a:prstGeom prst="ellipse">
            <a:avLst/>
          </a:prstGeom>
          <a:solidFill>
            <a:srgbClr val="1D82F1"/>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7654" name="Picture 10" descr="ist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3" y="5649913"/>
            <a:ext cx="1076325"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8507" name="Text Box 11"/>
          <p:cNvSpPr txBox="1">
            <a:spLocks noChangeArrowheads="1"/>
          </p:cNvSpPr>
          <p:nvPr/>
        </p:nvSpPr>
        <p:spPr bwMode="auto">
          <a:xfrm>
            <a:off x="5254625" y="3735388"/>
            <a:ext cx="14192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solidFill>
                  <a:schemeClr val="bg1"/>
                </a:solidFill>
                <a:cs typeface="+mn-cs"/>
              </a:rPr>
              <a:t>PEOPLE</a:t>
            </a:r>
            <a:endParaRPr lang="en-GB" sz="2400" b="1">
              <a:solidFill>
                <a:schemeClr val="bg1"/>
              </a:solidFill>
              <a:cs typeface="+mn-cs"/>
            </a:endParaRPr>
          </a:p>
        </p:txBody>
      </p:sp>
      <p:sp>
        <p:nvSpPr>
          <p:cNvPr id="618508" name="Rectangle 12"/>
          <p:cNvSpPr>
            <a:spLocks noChangeArrowheads="1"/>
          </p:cNvSpPr>
          <p:nvPr/>
        </p:nvSpPr>
        <p:spPr bwMode="auto">
          <a:xfrm>
            <a:off x="228600" y="3048000"/>
            <a:ext cx="3200400" cy="293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l">
              <a:spcBef>
                <a:spcPct val="40000"/>
              </a:spcBef>
              <a:defRPr/>
            </a:pPr>
            <a:r>
              <a:rPr lang="en-US" b="1" dirty="0">
                <a:latin typeface="+mn-lt"/>
                <a:cs typeface="+mn-cs"/>
              </a:rPr>
              <a:t>Making technology invisible, embedded in natural surroundings, present whenever we need it and making interaction with technology simple effortless</a:t>
            </a:r>
            <a:endParaRPr lang="en-GB" b="1" dirty="0">
              <a:solidFill>
                <a:srgbClr val="1D82F1"/>
              </a:solidFill>
              <a:latin typeface="+mn-lt"/>
              <a:cs typeface="+mn-cs"/>
            </a:endParaRPr>
          </a:p>
        </p:txBody>
      </p:sp>
    </p:spTree>
    <p:extLst>
      <p:ext uri="{BB962C8B-B14F-4D97-AF65-F5344CB8AC3E}">
        <p14:creationId xmlns:p14="http://schemas.microsoft.com/office/powerpoint/2010/main" val="17204861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8502">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850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185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1849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2" grpId="0" build="p" autoUpdateAnimBg="0"/>
      <p:bldP spid="618500" grpId="0" animBg="1"/>
      <p:bldP spid="61850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a:xfrm>
            <a:off x="228599" y="0"/>
            <a:ext cx="8670851" cy="717550"/>
          </a:xfrm>
        </p:spPr>
        <p:txBody>
          <a:bodyPr>
            <a:noAutofit/>
          </a:bodyPr>
          <a:lstStyle/>
          <a:p>
            <a:pPr eaLnBrk="1" hangingPunct="1"/>
            <a:r>
              <a:rPr lang="en-US" altLang="zh-CN" sz="2800" dirty="0">
                <a:latin typeface="Rockwell" charset="0"/>
              </a:rPr>
              <a:t>Imagine in the future</a:t>
            </a:r>
            <a:r>
              <a:rPr lang="en-US" altLang="zh-CN" sz="2800">
                <a:latin typeface="Rockwell" charset="0"/>
              </a:rPr>
              <a:t>…. </a:t>
            </a:r>
            <a:r>
              <a:rPr lang="en-US" altLang="zh-CN" sz="2800" dirty="0">
                <a:latin typeface="Rockwell" charset="0"/>
              </a:rPr>
              <a:t/>
            </a:r>
            <a:br>
              <a:rPr lang="en-US" altLang="zh-CN" sz="2800" dirty="0">
                <a:latin typeface="Rockwell" charset="0"/>
              </a:rPr>
            </a:br>
            <a:r>
              <a:rPr lang="en-US" altLang="zh-CN" sz="2800" dirty="0" smtClean="0">
                <a:latin typeface="Rockwell" charset="0"/>
              </a:rPr>
              <a:t>Intelligence </a:t>
            </a:r>
            <a:r>
              <a:rPr lang="en-US" altLang="zh-CN" sz="2800" dirty="0">
                <a:latin typeface="Rockwell" charset="0"/>
              </a:rPr>
              <a:t>Are Embedded</a:t>
            </a:r>
          </a:p>
        </p:txBody>
      </p:sp>
      <p:sp>
        <p:nvSpPr>
          <p:cNvPr id="29698"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32F0A2A-1160-514B-970F-8D3932EEF27E}" type="slidenum">
              <a:rPr lang="en-US" altLang="zh-CN" sz="1400">
                <a:solidFill>
                  <a:schemeClr val="bg1"/>
                </a:solidFill>
              </a:rPr>
              <a:pPr/>
              <a:t>45</a:t>
            </a:fld>
            <a:endParaRPr lang="en-US" altLang="zh-CN" sz="1400">
              <a:solidFill>
                <a:schemeClr val="bg1"/>
              </a:solidFill>
            </a:endParaRPr>
          </a:p>
        </p:txBody>
      </p:sp>
      <p:pic>
        <p:nvPicPr>
          <p:cNvPr id="595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81250"/>
            <a:ext cx="4648200" cy="348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5971"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
        <p:nvSpPr>
          <p:cNvPr id="595973" name="Text Box 5"/>
          <p:cNvSpPr txBox="1">
            <a:spLocks noChangeArrowheads="1"/>
          </p:cNvSpPr>
          <p:nvPr/>
        </p:nvSpPr>
        <p:spPr bwMode="auto">
          <a:xfrm>
            <a:off x="6400800" y="3657600"/>
            <a:ext cx="2416175" cy="120015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lvl1pPr marL="457200" indent="-457200" algn="l">
              <a:defRPr sz="2400">
                <a:solidFill>
                  <a:schemeClr val="tx1"/>
                </a:solidFill>
                <a:latin typeface="Times" charset="0"/>
                <a:ea typeface="ＭＳ Ｐゴシック" charset="0"/>
              </a:defRPr>
            </a:lvl1pPr>
            <a:lvl2pPr marL="914400" indent="-457200" algn="l">
              <a:defRPr sz="2400">
                <a:solidFill>
                  <a:schemeClr val="tx1"/>
                </a:solidFill>
                <a:latin typeface="Times" charset="0"/>
                <a:ea typeface="ＭＳ Ｐゴシック" charset="0"/>
              </a:defRPr>
            </a:lvl2pPr>
            <a:lvl3pPr marL="1371600" indent="-457200" algn="l">
              <a:defRPr sz="2400">
                <a:solidFill>
                  <a:schemeClr val="tx1"/>
                </a:solidFill>
                <a:latin typeface="Times" charset="0"/>
                <a:ea typeface="ＭＳ Ｐゴシック" charset="0"/>
              </a:defRPr>
            </a:lvl3pPr>
            <a:lvl4pPr marL="1828800" indent="-457200" algn="l">
              <a:defRPr sz="2400">
                <a:solidFill>
                  <a:schemeClr val="tx1"/>
                </a:solidFill>
                <a:latin typeface="Times" charset="0"/>
                <a:ea typeface="ＭＳ Ｐゴシック" charset="0"/>
              </a:defRPr>
            </a:lvl4pPr>
            <a:lvl5pPr marL="2286000" indent="-457200" algn="l">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800" dirty="0" smtClean="0">
                <a:latin typeface="+mn-lt"/>
              </a:rPr>
              <a:t>Providing:-</a:t>
            </a:r>
          </a:p>
          <a:p>
            <a:pPr>
              <a:buFontTx/>
              <a:buAutoNum type="arabicPeriod"/>
              <a:defRPr/>
            </a:pPr>
            <a:r>
              <a:rPr lang="en-US" sz="1800" dirty="0" smtClean="0">
                <a:latin typeface="+mn-lt"/>
              </a:rPr>
              <a:t>Information</a:t>
            </a:r>
          </a:p>
          <a:p>
            <a:pPr>
              <a:buFontTx/>
              <a:buAutoNum type="arabicPeriod"/>
              <a:defRPr/>
            </a:pPr>
            <a:r>
              <a:rPr lang="en-US" sz="1800" dirty="0" smtClean="0">
                <a:latin typeface="+mn-lt"/>
              </a:rPr>
              <a:t>Communications</a:t>
            </a:r>
          </a:p>
          <a:p>
            <a:pPr>
              <a:buFontTx/>
              <a:buAutoNum type="arabicPeriod"/>
              <a:defRPr/>
            </a:pPr>
            <a:r>
              <a:rPr lang="en-US" sz="1800" dirty="0" smtClean="0">
                <a:latin typeface="+mn-lt"/>
              </a:rPr>
              <a:t>Entertainment</a:t>
            </a:r>
          </a:p>
        </p:txBody>
      </p:sp>
    </p:spTree>
    <p:extLst>
      <p:ext uri="{BB962C8B-B14F-4D97-AF65-F5344CB8AC3E}">
        <p14:creationId xmlns:p14="http://schemas.microsoft.com/office/powerpoint/2010/main" val="144959131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noAutofit/>
          </a:bodyPr>
          <a:lstStyle/>
          <a:p>
            <a:pPr eaLnBrk="1" hangingPunct="1"/>
            <a:r>
              <a:rPr lang="en-US" altLang="zh-CN" sz="3200" dirty="0">
                <a:latin typeface="Rockwell" charset="0"/>
              </a:rPr>
              <a:t>Information can be Access </a:t>
            </a:r>
            <a:r>
              <a:rPr lang="en-US" altLang="zh-CN" sz="3200" dirty="0" smtClean="0">
                <a:latin typeface="Rockwell" charset="0"/>
              </a:rPr>
              <a:t/>
            </a:r>
            <a:br>
              <a:rPr lang="en-US" altLang="zh-CN" sz="3200" dirty="0" smtClean="0">
                <a:latin typeface="Rockwell" charset="0"/>
              </a:rPr>
            </a:br>
            <a:r>
              <a:rPr lang="en-US" altLang="zh-CN" sz="3200" dirty="0" smtClean="0">
                <a:latin typeface="Rockwell" charset="0"/>
              </a:rPr>
              <a:t>Anywhere </a:t>
            </a:r>
            <a:r>
              <a:rPr lang="en-US" altLang="zh-CN" sz="3200" dirty="0">
                <a:latin typeface="Rockwell" charset="0"/>
              </a:rPr>
              <a:t>&amp; Anytime…</a:t>
            </a:r>
          </a:p>
        </p:txBody>
      </p:sp>
      <p:sp>
        <p:nvSpPr>
          <p:cNvPr id="31746"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4DB2F034-3818-774C-A9D1-9BC756701321}" type="slidenum">
              <a:rPr lang="en-US" altLang="zh-CN" sz="1400">
                <a:solidFill>
                  <a:schemeClr val="bg1"/>
                </a:solidFill>
              </a:rPr>
              <a:pPr/>
              <a:t>46</a:t>
            </a:fld>
            <a:endParaRPr lang="en-US" altLang="zh-CN" sz="1400">
              <a:solidFill>
                <a:schemeClr val="bg1"/>
              </a:solidFill>
            </a:endParaRPr>
          </a:p>
        </p:txBody>
      </p:sp>
      <p:pic>
        <p:nvPicPr>
          <p:cNvPr id="598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5943600"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98019"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Tree>
    <p:extLst>
      <p:ext uri="{BB962C8B-B14F-4D97-AF65-F5344CB8AC3E}">
        <p14:creationId xmlns:p14="http://schemas.microsoft.com/office/powerpoint/2010/main" val="118051328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normAutofit fontScale="90000"/>
          </a:bodyPr>
          <a:lstStyle/>
          <a:p>
            <a:pPr eaLnBrk="1" hangingPunct="1"/>
            <a:r>
              <a:rPr lang="en-US" altLang="zh-CN">
                <a:latin typeface="Rockwell" charset="0"/>
              </a:rPr>
              <a:t>Links Devices with Different Networks...</a:t>
            </a:r>
          </a:p>
        </p:txBody>
      </p:sp>
      <p:sp>
        <p:nvSpPr>
          <p:cNvPr id="33794"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72F2E72-1E9A-F146-9549-8BBDB55550D3}" type="slidenum">
              <a:rPr lang="en-US" altLang="zh-CN" sz="1400">
                <a:solidFill>
                  <a:schemeClr val="bg1"/>
                </a:solidFill>
              </a:rPr>
              <a:pPr/>
              <a:t>47</a:t>
            </a:fld>
            <a:endParaRPr lang="en-US" altLang="zh-CN" sz="1400">
              <a:solidFill>
                <a:schemeClr val="bg1"/>
              </a:solidFill>
            </a:endParaRPr>
          </a:p>
        </p:txBody>
      </p:sp>
      <p:pic>
        <p:nvPicPr>
          <p:cNvPr id="60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57350"/>
            <a:ext cx="6324600" cy="474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00067" name="Text Box 3"/>
          <p:cNvSpPr txBox="1">
            <a:spLocks noChangeArrowheads="1"/>
          </p:cNvSpPr>
          <p:nvPr/>
        </p:nvSpPr>
        <p:spPr bwMode="auto">
          <a:xfrm>
            <a:off x="533400" y="6477000"/>
            <a:ext cx="29194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cs typeface="+mn-cs"/>
              </a:rPr>
              <a:t>[Source: </a:t>
            </a:r>
            <a:r>
              <a:rPr lang="en-US" sz="1400" dirty="0">
                <a:cs typeface="+mn-cs"/>
                <a:hlinkClick r:id="rId4"/>
              </a:rPr>
              <a:t>http://www.uidcenter.org</a:t>
            </a:r>
            <a:r>
              <a:rPr lang="en-US" sz="1400" dirty="0">
                <a:cs typeface="+mn-cs"/>
              </a:rPr>
              <a:t> ]</a:t>
            </a:r>
          </a:p>
        </p:txBody>
      </p:sp>
    </p:spTree>
    <p:extLst>
      <p:ext uri="{BB962C8B-B14F-4D97-AF65-F5344CB8AC3E}">
        <p14:creationId xmlns:p14="http://schemas.microsoft.com/office/powerpoint/2010/main" val="166888813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p:txBody>
          <a:bodyPr>
            <a:noAutofit/>
          </a:bodyPr>
          <a:lstStyle/>
          <a:p>
            <a:pPr eaLnBrk="1" hangingPunct="1"/>
            <a:r>
              <a:rPr lang="en-US" altLang="zh-CN" sz="3200">
                <a:latin typeface="Rockwell" charset="0"/>
              </a:rPr>
              <a:t>Characteristics of Ambient Intelligence</a:t>
            </a:r>
          </a:p>
        </p:txBody>
      </p:sp>
      <p:sp>
        <p:nvSpPr>
          <p:cNvPr id="35842"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EF1E9F0-6936-204A-B1EB-C680B68ECB11}" type="slidenum">
              <a:rPr lang="en-US" altLang="zh-CN" sz="1400">
                <a:solidFill>
                  <a:schemeClr val="bg1"/>
                </a:solidFill>
              </a:rPr>
              <a:pPr/>
              <a:t>48</a:t>
            </a:fld>
            <a:endParaRPr lang="en-US" altLang="zh-CN" sz="1400">
              <a:solidFill>
                <a:schemeClr val="bg1"/>
              </a:solidFill>
            </a:endParaRPr>
          </a:p>
        </p:txBody>
      </p:sp>
      <p:sp>
        <p:nvSpPr>
          <p:cNvPr id="602117" name="AutoShape 5"/>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8" name="AutoShape 6"/>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9" name="AutoShape 7"/>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602120" name="Rectangle 8"/>
          <p:cNvSpPr>
            <a:spLocks noChangeArrowheads="1"/>
          </p:cNvSpPr>
          <p:nvPr/>
        </p:nvSpPr>
        <p:spPr bwMode="auto">
          <a:xfrm>
            <a:off x="3581400" y="3886200"/>
            <a:ext cx="1524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dirty="0">
                <a:solidFill>
                  <a:schemeClr val="bg1"/>
                </a:solidFill>
              </a:rPr>
              <a:t>Ambient</a:t>
            </a:r>
          </a:p>
          <a:p>
            <a:pPr>
              <a:defRPr/>
            </a:pPr>
            <a:r>
              <a:rPr lang="en-US" dirty="0">
                <a:solidFill>
                  <a:schemeClr val="bg1"/>
                </a:solidFill>
              </a:rPr>
              <a:t>Intelligence</a:t>
            </a:r>
          </a:p>
        </p:txBody>
      </p:sp>
      <p:sp>
        <p:nvSpPr>
          <p:cNvPr id="602121" name="Text Box 9"/>
          <p:cNvSpPr txBox="1">
            <a:spLocks noChangeArrowheads="1"/>
          </p:cNvSpPr>
          <p:nvPr/>
        </p:nvSpPr>
        <p:spPr bwMode="auto">
          <a:xfrm>
            <a:off x="5562600" y="2819400"/>
            <a:ext cx="3276600" cy="1230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Intelligence</a:t>
            </a:r>
          </a:p>
          <a:p>
            <a:pPr algn="l">
              <a:buFontTx/>
              <a:buChar char="•"/>
              <a:defRPr/>
            </a:pPr>
            <a:r>
              <a:rPr lang="en-US" sz="1400" dirty="0">
                <a:latin typeface="+mn-lt"/>
                <a:cs typeface="+mn-cs"/>
              </a:rPr>
              <a:t> Recognize the people that live in it, adapt themselves to them, learn from their behavior, and possibly show emotion. </a:t>
            </a:r>
          </a:p>
        </p:txBody>
      </p:sp>
      <p:sp>
        <p:nvSpPr>
          <p:cNvPr id="602122" name="Text Box 10"/>
          <p:cNvSpPr txBox="1">
            <a:spLocks noChangeArrowheads="1"/>
          </p:cNvSpPr>
          <p:nvPr/>
        </p:nvSpPr>
        <p:spPr bwMode="auto">
          <a:xfrm>
            <a:off x="533400" y="2895600"/>
            <a:ext cx="2819400" cy="10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Ubiquity</a:t>
            </a:r>
          </a:p>
          <a:p>
            <a:pPr algn="l">
              <a:buFontTx/>
              <a:buChar char="•"/>
              <a:defRPr/>
            </a:pPr>
            <a:r>
              <a:rPr lang="en-US" sz="1400" dirty="0">
                <a:latin typeface="+mn-lt"/>
                <a:cs typeface="+mn-cs"/>
              </a:rPr>
              <a:t> Surrounded by a multitude of interconnected embedded systems </a:t>
            </a:r>
          </a:p>
        </p:txBody>
      </p:sp>
      <p:sp>
        <p:nvSpPr>
          <p:cNvPr id="602123" name="Text Box 11"/>
          <p:cNvSpPr txBox="1">
            <a:spLocks noChangeArrowheads="1"/>
          </p:cNvSpPr>
          <p:nvPr/>
        </p:nvSpPr>
        <p:spPr bwMode="auto">
          <a:xfrm>
            <a:off x="3048000" y="1447800"/>
            <a:ext cx="45720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Distribution</a:t>
            </a:r>
            <a:r>
              <a:rPr lang="en-US" sz="1400" dirty="0">
                <a:latin typeface="+mn-lt"/>
                <a:cs typeface="+mn-cs"/>
              </a:rPr>
              <a:t> </a:t>
            </a:r>
          </a:p>
          <a:p>
            <a:pPr algn="l">
              <a:buFontTx/>
              <a:buChar char="•"/>
              <a:defRPr/>
            </a:pPr>
            <a:r>
              <a:rPr lang="en-US" sz="1400" dirty="0">
                <a:latin typeface="+mn-lt"/>
                <a:cs typeface="+mn-cs"/>
              </a:rPr>
              <a:t> Non-central systems control and computation </a:t>
            </a:r>
          </a:p>
        </p:txBody>
      </p:sp>
    </p:spTree>
    <p:extLst>
      <p:ext uri="{BB962C8B-B14F-4D97-AF65-F5344CB8AC3E}">
        <p14:creationId xmlns:p14="http://schemas.microsoft.com/office/powerpoint/2010/main" val="598256479"/>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p:txBody>
          <a:bodyPr/>
          <a:lstStyle/>
          <a:p>
            <a:pPr eaLnBrk="1" hangingPunct="1"/>
            <a:r>
              <a:rPr lang="en-US" altLang="zh-CN" sz="3200">
                <a:latin typeface="Rockwell" charset="0"/>
              </a:rPr>
              <a:t>Ambient Intelligence</a:t>
            </a:r>
          </a:p>
        </p:txBody>
      </p:sp>
      <p:sp>
        <p:nvSpPr>
          <p:cNvPr id="37890" name="Rectangle 5"/>
          <p:cNvSpPr>
            <a:spLocks noGrp="1" noChangeArrowheads="1"/>
          </p:cNvSpPr>
          <p:nvPr>
            <p:ph idx="1"/>
          </p:nvPr>
        </p:nvSpPr>
        <p:spPr>
          <a:xfrm>
            <a:off x="228600" y="1066800"/>
            <a:ext cx="4572000" cy="4800600"/>
          </a:xfrm>
        </p:spPr>
        <p:txBody>
          <a:bodyPr/>
          <a:lstStyle/>
          <a:p>
            <a:pPr eaLnBrk="1" hangingPunct="1">
              <a:lnSpc>
                <a:spcPct val="80000"/>
              </a:lnSpc>
            </a:pPr>
            <a:r>
              <a:rPr lang="en-US" altLang="zh-CN" sz="1200">
                <a:latin typeface="Rockwell" charset="0"/>
              </a:rPr>
              <a:t>Significant work in the areas of:-</a:t>
            </a:r>
          </a:p>
          <a:p>
            <a:pPr lvl="1" eaLnBrk="1" hangingPunct="1">
              <a:lnSpc>
                <a:spcPct val="80000"/>
              </a:lnSpc>
            </a:pPr>
            <a:r>
              <a:rPr lang="en-US" altLang="zh-CN" sz="1000">
                <a:latin typeface="Rockwell" charset="0"/>
              </a:rPr>
              <a:t>Device</a:t>
            </a:r>
          </a:p>
          <a:p>
            <a:pPr lvl="1" eaLnBrk="1" hangingPunct="1">
              <a:lnSpc>
                <a:spcPct val="80000"/>
              </a:lnSpc>
            </a:pPr>
            <a:r>
              <a:rPr lang="en-US" altLang="zh-CN" sz="1000">
                <a:latin typeface="Rockwell" charset="0"/>
              </a:rPr>
              <a:t>Network</a:t>
            </a:r>
          </a:p>
          <a:p>
            <a:pPr lvl="1" eaLnBrk="1" hangingPunct="1">
              <a:lnSpc>
                <a:spcPct val="80000"/>
              </a:lnSpc>
            </a:pPr>
            <a:r>
              <a:rPr lang="en-US" altLang="zh-CN" sz="1000">
                <a:latin typeface="Rockwell" charset="0"/>
              </a:rPr>
              <a:t>Software</a:t>
            </a:r>
          </a:p>
          <a:p>
            <a:pPr eaLnBrk="1" hangingPunct="1">
              <a:lnSpc>
                <a:spcPct val="80000"/>
              </a:lnSpc>
            </a:pPr>
            <a:r>
              <a:rPr lang="en-US" altLang="zh-CN" sz="1200">
                <a:latin typeface="Rockwell" charset="0"/>
              </a:rPr>
              <a:t>R&amp;D in preliminary stage</a:t>
            </a:r>
          </a:p>
          <a:p>
            <a:pPr lvl="1" eaLnBrk="1" hangingPunct="1">
              <a:lnSpc>
                <a:spcPct val="80000"/>
              </a:lnSpc>
            </a:pPr>
            <a:r>
              <a:rPr lang="en-US" altLang="zh-CN" sz="1000">
                <a:latin typeface="Rockwell" charset="0"/>
              </a:rPr>
              <a:t>Would take at least another decade to see the light of commercialization</a:t>
            </a:r>
          </a:p>
          <a:p>
            <a:pPr eaLnBrk="1" hangingPunct="1">
              <a:lnSpc>
                <a:spcPct val="80000"/>
              </a:lnSpc>
            </a:pPr>
            <a:r>
              <a:rPr lang="en-US" altLang="zh-CN" sz="1200">
                <a:latin typeface="Rockwell" charset="0"/>
              </a:rPr>
              <a:t>Critical factors</a:t>
            </a:r>
          </a:p>
          <a:p>
            <a:pPr lvl="1" eaLnBrk="1" hangingPunct="1">
              <a:lnSpc>
                <a:spcPct val="80000"/>
              </a:lnSpc>
            </a:pPr>
            <a:r>
              <a:rPr lang="en-US" altLang="zh-CN" sz="1000">
                <a:latin typeface="Rockwell" charset="0"/>
              </a:rPr>
              <a:t>Interoperability</a:t>
            </a:r>
          </a:p>
          <a:p>
            <a:pPr lvl="1" eaLnBrk="1" hangingPunct="1">
              <a:lnSpc>
                <a:spcPct val="80000"/>
              </a:lnSpc>
            </a:pPr>
            <a:r>
              <a:rPr lang="en-US" altLang="zh-CN" sz="1000">
                <a:latin typeface="Rockwell" charset="0"/>
              </a:rPr>
              <a:t>Security</a:t>
            </a:r>
          </a:p>
          <a:p>
            <a:pPr lvl="1" eaLnBrk="1" hangingPunct="1">
              <a:lnSpc>
                <a:spcPct val="80000"/>
              </a:lnSpc>
            </a:pPr>
            <a:r>
              <a:rPr lang="en-US" altLang="zh-CN" sz="1000">
                <a:latin typeface="Rockwell" charset="0"/>
              </a:rPr>
              <a:t>Reliability</a:t>
            </a:r>
          </a:p>
          <a:p>
            <a:pPr lvl="1" eaLnBrk="1" hangingPunct="1">
              <a:lnSpc>
                <a:spcPct val="80000"/>
              </a:lnSpc>
            </a:pPr>
            <a:r>
              <a:rPr lang="en-US" altLang="zh-CN" sz="1000">
                <a:latin typeface="Rockwell" charset="0"/>
              </a:rPr>
              <a:t>Predictablity</a:t>
            </a:r>
          </a:p>
          <a:p>
            <a:pPr eaLnBrk="1" hangingPunct="1">
              <a:lnSpc>
                <a:spcPct val="80000"/>
              </a:lnSpc>
            </a:pPr>
            <a:r>
              <a:rPr lang="en-US" altLang="zh-CN" sz="1200">
                <a:latin typeface="Rockwell" charset="0"/>
              </a:rPr>
              <a:t>Devices need to become more autonomous in nature</a:t>
            </a:r>
          </a:p>
          <a:p>
            <a:pPr lvl="1" eaLnBrk="1" hangingPunct="1">
              <a:lnSpc>
                <a:spcPct val="80000"/>
              </a:lnSpc>
            </a:pPr>
            <a:r>
              <a:rPr lang="en-US" altLang="zh-CN" sz="1000">
                <a:latin typeface="Rockwell" charset="0"/>
              </a:rPr>
              <a:t>Reduce arduous task of system management and administration</a:t>
            </a:r>
          </a:p>
          <a:p>
            <a:pPr eaLnBrk="1" hangingPunct="1">
              <a:lnSpc>
                <a:spcPct val="80000"/>
              </a:lnSpc>
            </a:pPr>
            <a:r>
              <a:rPr lang="en-US" altLang="zh-CN" sz="1200">
                <a:latin typeface="Rockwell" charset="0"/>
              </a:rPr>
              <a:t>Biggest adopters</a:t>
            </a:r>
          </a:p>
          <a:p>
            <a:pPr lvl="1" eaLnBrk="1" hangingPunct="1">
              <a:lnSpc>
                <a:spcPct val="80000"/>
              </a:lnSpc>
            </a:pPr>
            <a:r>
              <a:rPr lang="en-US" altLang="zh-CN" sz="1000">
                <a:latin typeface="Rockwell" charset="0"/>
              </a:rPr>
              <a:t>Healthcare</a:t>
            </a:r>
          </a:p>
          <a:p>
            <a:pPr lvl="1" eaLnBrk="1" hangingPunct="1">
              <a:lnSpc>
                <a:spcPct val="80000"/>
              </a:lnSpc>
            </a:pPr>
            <a:r>
              <a:rPr lang="en-US" altLang="zh-CN" sz="1000">
                <a:latin typeface="Rockwell" charset="0"/>
              </a:rPr>
              <a:t>Home automation</a:t>
            </a:r>
          </a:p>
          <a:p>
            <a:pPr eaLnBrk="1" hangingPunct="1">
              <a:lnSpc>
                <a:spcPct val="80000"/>
              </a:lnSpc>
            </a:pPr>
            <a:r>
              <a:rPr lang="en-US" altLang="zh-CN" sz="1200">
                <a:latin typeface="Rockwell" charset="0"/>
              </a:rPr>
              <a:t>Key enabling technologies</a:t>
            </a:r>
          </a:p>
          <a:p>
            <a:pPr lvl="1" eaLnBrk="1" hangingPunct="1">
              <a:lnSpc>
                <a:spcPct val="80000"/>
              </a:lnSpc>
            </a:pPr>
            <a:r>
              <a:rPr lang="en-US" altLang="zh-CN" sz="1000">
                <a:latin typeface="Rockwell" charset="0"/>
              </a:rPr>
              <a:t>Wireless communications</a:t>
            </a:r>
          </a:p>
          <a:p>
            <a:pPr eaLnBrk="1" hangingPunct="1">
              <a:lnSpc>
                <a:spcPct val="80000"/>
              </a:lnSpc>
            </a:pPr>
            <a:r>
              <a:rPr lang="en-US" altLang="zh-CN" sz="1200">
                <a:latin typeface="Rockwell" charset="0"/>
              </a:rPr>
              <a:t>Multi-disciplinary Research</a:t>
            </a:r>
          </a:p>
          <a:p>
            <a:pPr lvl="1" eaLnBrk="1" hangingPunct="1">
              <a:lnSpc>
                <a:spcPct val="80000"/>
              </a:lnSpc>
            </a:pPr>
            <a:r>
              <a:rPr lang="en-US" altLang="zh-CN" sz="1000">
                <a:latin typeface="Rockwell" charset="0"/>
              </a:rPr>
              <a:t>Technologists</a:t>
            </a:r>
          </a:p>
          <a:p>
            <a:pPr lvl="1" eaLnBrk="1" hangingPunct="1">
              <a:lnSpc>
                <a:spcPct val="80000"/>
              </a:lnSpc>
            </a:pPr>
            <a:r>
              <a:rPr lang="en-US" altLang="zh-CN" sz="1000">
                <a:latin typeface="Rockwell" charset="0"/>
              </a:rPr>
              <a:t>Designers</a:t>
            </a:r>
          </a:p>
          <a:p>
            <a:pPr lvl="1" eaLnBrk="1" hangingPunct="1">
              <a:lnSpc>
                <a:spcPct val="80000"/>
              </a:lnSpc>
            </a:pPr>
            <a:r>
              <a:rPr lang="en-US" altLang="zh-CN" sz="1000">
                <a:latin typeface="Rockwell" charset="0"/>
              </a:rPr>
              <a:t>Human behavior sceintists</a:t>
            </a:r>
          </a:p>
          <a:p>
            <a:pPr lvl="1" eaLnBrk="1" hangingPunct="1">
              <a:lnSpc>
                <a:spcPct val="80000"/>
              </a:lnSpc>
            </a:pPr>
            <a:endParaRPr lang="en-US" altLang="zh-CN" sz="1000">
              <a:latin typeface="Rockwell" charset="0"/>
            </a:endParaRPr>
          </a:p>
        </p:txBody>
      </p:sp>
      <p:sp>
        <p:nvSpPr>
          <p:cNvPr id="3789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6D3D66E1-3A30-7543-80FC-049C28AF2520}" type="slidenum">
              <a:rPr lang="en-US" altLang="zh-CN" sz="1400">
                <a:solidFill>
                  <a:schemeClr val="bg1"/>
                </a:solidFill>
              </a:rPr>
              <a:pPr/>
              <a:t>49</a:t>
            </a:fld>
            <a:endParaRPr lang="en-US" altLang="zh-CN" sz="1400">
              <a:solidFill>
                <a:schemeClr val="bg1"/>
              </a:solidFill>
            </a:endParaRPr>
          </a:p>
        </p:txBody>
      </p:sp>
      <p:sp>
        <p:nvSpPr>
          <p:cNvPr id="585734" name="Rectangle 6"/>
          <p:cNvSpPr>
            <a:spLocks noChangeArrowheads="1"/>
          </p:cNvSpPr>
          <p:nvPr/>
        </p:nvSpPr>
        <p:spPr bwMode="auto">
          <a:xfrm>
            <a:off x="4876800" y="1600200"/>
            <a:ext cx="3124200" cy="434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zh-CN" altLang="en-US">
              <a:solidFill>
                <a:srgbClr val="FFFFFF"/>
              </a:solidFill>
              <a:latin typeface="Rockwell" charset="0"/>
              <a:ea typeface="ＭＳ Ｐゴシック" charset="0"/>
              <a:cs typeface="ＭＳ Ｐゴシック" charset="0"/>
            </a:endParaRPr>
          </a:p>
        </p:txBody>
      </p:sp>
      <p:sp>
        <p:nvSpPr>
          <p:cNvPr id="585735" name="Rectangle 7"/>
          <p:cNvSpPr>
            <a:spLocks noChangeArrowheads="1"/>
          </p:cNvSpPr>
          <p:nvPr/>
        </p:nvSpPr>
        <p:spPr bwMode="auto">
          <a:xfrm>
            <a:off x="5764213" y="2819400"/>
            <a:ext cx="1524000" cy="1752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en-US"/>
              <a:t>Ambient</a:t>
            </a:r>
          </a:p>
          <a:p>
            <a:pPr>
              <a:defRPr/>
            </a:pPr>
            <a:r>
              <a:rPr lang="en-US"/>
              <a:t>Intelligence</a:t>
            </a:r>
          </a:p>
        </p:txBody>
      </p:sp>
      <p:sp>
        <p:nvSpPr>
          <p:cNvPr id="585737" name="Text Box 9"/>
          <p:cNvSpPr txBox="1">
            <a:spLocks noChangeArrowheads="1"/>
          </p:cNvSpPr>
          <p:nvPr/>
        </p:nvSpPr>
        <p:spPr bwMode="auto">
          <a:xfrm>
            <a:off x="5800725" y="1828800"/>
            <a:ext cx="12461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FFFF"/>
                </a:solidFill>
                <a:latin typeface="+mn-lt"/>
                <a:cs typeface="+mn-cs"/>
              </a:rPr>
              <a:t>Adaptive</a:t>
            </a:r>
          </a:p>
        </p:txBody>
      </p:sp>
      <p:sp>
        <p:nvSpPr>
          <p:cNvPr id="585738" name="Text Box 10"/>
          <p:cNvSpPr txBox="1">
            <a:spLocks noChangeArrowheads="1"/>
          </p:cNvSpPr>
          <p:nvPr/>
        </p:nvSpPr>
        <p:spPr bwMode="auto">
          <a:xfrm>
            <a:off x="5627688" y="5029200"/>
            <a:ext cx="169545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FFFF"/>
                </a:solidFill>
                <a:latin typeface="+mn-lt"/>
                <a:cs typeface="+mn-cs"/>
              </a:rPr>
              <a:t>Personalized</a:t>
            </a:r>
          </a:p>
        </p:txBody>
      </p:sp>
      <p:sp>
        <p:nvSpPr>
          <p:cNvPr id="585739" name="Text Box 11"/>
          <p:cNvSpPr txBox="1">
            <a:spLocks noChangeArrowheads="1"/>
          </p:cNvSpPr>
          <p:nvPr/>
        </p:nvSpPr>
        <p:spPr bwMode="auto">
          <a:xfrm>
            <a:off x="7323138" y="3429000"/>
            <a:ext cx="164782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Anticipatory</a:t>
            </a:r>
          </a:p>
        </p:txBody>
      </p:sp>
    </p:spTree>
    <p:extLst>
      <p:ext uri="{BB962C8B-B14F-4D97-AF65-F5344CB8AC3E}">
        <p14:creationId xmlns:p14="http://schemas.microsoft.com/office/powerpoint/2010/main" val="21259628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92582"/>
          </a:xfrm>
        </p:spPr>
        <p:txBody>
          <a:bodyPr>
            <a:normAutofit fontScale="90000"/>
          </a:bodyPr>
          <a:lstStyle/>
          <a:p>
            <a:r>
              <a:rPr lang="en-US" dirty="0" smtClean="0"/>
              <a:t>Purpose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5</a:t>
            </a:fld>
            <a:endParaRPr lang="en-US" dirty="0"/>
          </a:p>
        </p:txBody>
      </p:sp>
      <p:sp>
        <p:nvSpPr>
          <p:cNvPr id="6" name="TextBox 5"/>
          <p:cNvSpPr txBox="1"/>
          <p:nvPr/>
        </p:nvSpPr>
        <p:spPr>
          <a:xfrm>
            <a:off x="576943" y="999257"/>
            <a:ext cx="7990114" cy="2677656"/>
          </a:xfrm>
          <a:prstGeom prst="rect">
            <a:avLst/>
          </a:prstGeom>
          <a:noFill/>
        </p:spPr>
        <p:txBody>
          <a:bodyPr wrap="square" rtlCol="0">
            <a:spAutoFit/>
          </a:bodyPr>
          <a:lstStyle/>
          <a:p>
            <a:pPr algn="ctr"/>
            <a:r>
              <a:rPr lang="en-US" sz="2800" dirty="0" smtClean="0"/>
              <a:t>The purpose of this presentation is explore some of the emerging technologies that have been recently described</a:t>
            </a:r>
          </a:p>
          <a:p>
            <a:pPr algn="ctr"/>
            <a:endParaRPr lang="en-US" sz="2800" dirty="0"/>
          </a:p>
          <a:p>
            <a:pPr algn="ctr"/>
            <a:r>
              <a:rPr lang="en-US" sz="2800" dirty="0" smtClean="0"/>
              <a:t>Will they affect you?</a:t>
            </a:r>
          </a:p>
          <a:p>
            <a:pPr algn="ctr"/>
            <a:r>
              <a:rPr lang="en-US" sz="2800" dirty="0" smtClean="0"/>
              <a:t>(When?)</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159" y="3708950"/>
            <a:ext cx="2273245" cy="2237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942" y="2681179"/>
            <a:ext cx="1768691" cy="1768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22" y="2477851"/>
            <a:ext cx="1600200" cy="1600200"/>
          </a:xfrm>
          <a:prstGeom prst="rect">
            <a:avLst/>
          </a:prstGeom>
        </p:spPr>
      </p:pic>
      <p:sp>
        <p:nvSpPr>
          <p:cNvPr id="5" name="TextBox 4"/>
          <p:cNvSpPr txBox="1"/>
          <p:nvPr/>
        </p:nvSpPr>
        <p:spPr>
          <a:xfrm>
            <a:off x="576943" y="5946302"/>
            <a:ext cx="8034666" cy="430887"/>
          </a:xfrm>
          <a:prstGeom prst="rect">
            <a:avLst/>
          </a:prstGeom>
          <a:noFill/>
        </p:spPr>
        <p:txBody>
          <a:bodyPr wrap="square" rtlCol="0">
            <a:spAutoFit/>
          </a:bodyPr>
          <a:lstStyle/>
          <a:p>
            <a:pPr algn="ctr"/>
            <a:r>
              <a:rPr lang="en-US" dirty="0" smtClean="0"/>
              <a:t>Where do you find about these things?</a:t>
            </a:r>
            <a:endParaRPr lang="en-US" dirty="0"/>
          </a:p>
        </p:txBody>
      </p:sp>
    </p:spTree>
    <p:extLst>
      <p:ext uri="{BB962C8B-B14F-4D97-AF65-F5344CB8AC3E}">
        <p14:creationId xmlns:p14="http://schemas.microsoft.com/office/powerpoint/2010/main" val="84817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en-US" altLang="zh-CN" sz="3200">
                <a:latin typeface="Rockwell" charset="0"/>
              </a:rPr>
              <a:t>Convergence of 3 Areas</a:t>
            </a:r>
          </a:p>
        </p:txBody>
      </p:sp>
      <p:sp>
        <p:nvSpPr>
          <p:cNvPr id="39938"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D76CF4E8-8C29-0C4F-8ABE-43CFCBF98D89}" type="slidenum">
              <a:rPr lang="en-US" altLang="zh-CN" sz="1400">
                <a:solidFill>
                  <a:schemeClr val="bg1"/>
                </a:solidFill>
              </a:rPr>
              <a:pPr/>
              <a:t>50</a:t>
            </a:fld>
            <a:endParaRPr lang="en-US" altLang="zh-CN" sz="1400">
              <a:solidFill>
                <a:schemeClr val="bg1"/>
              </a:solidFill>
            </a:endParaRPr>
          </a:p>
        </p:txBody>
      </p:sp>
      <p:sp>
        <p:nvSpPr>
          <p:cNvPr id="589830" name="AutoShape 6"/>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1" name="AutoShape 7"/>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2" name="AutoShape 8"/>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4" name="Rectangle 10"/>
          <p:cNvSpPr>
            <a:spLocks noChangeArrowheads="1"/>
          </p:cNvSpPr>
          <p:nvPr/>
        </p:nvSpPr>
        <p:spPr bwMode="auto">
          <a:xfrm>
            <a:off x="3581400" y="3886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89835" name="Text Box 11"/>
          <p:cNvSpPr txBox="1">
            <a:spLocks noChangeArrowheads="1"/>
          </p:cNvSpPr>
          <p:nvPr/>
        </p:nvSpPr>
        <p:spPr bwMode="auto">
          <a:xfrm>
            <a:off x="6819900" y="4114800"/>
            <a:ext cx="1462088"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Interfaces</a:t>
            </a:r>
          </a:p>
        </p:txBody>
      </p:sp>
      <p:sp>
        <p:nvSpPr>
          <p:cNvPr id="589836" name="Text Box 12"/>
          <p:cNvSpPr txBox="1">
            <a:spLocks noChangeArrowheads="1"/>
          </p:cNvSpPr>
          <p:nvPr/>
        </p:nvSpPr>
        <p:spPr bwMode="auto">
          <a:xfrm>
            <a:off x="319088" y="4114800"/>
            <a:ext cx="1511300"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Computing</a:t>
            </a:r>
          </a:p>
        </p:txBody>
      </p:sp>
      <p:sp>
        <p:nvSpPr>
          <p:cNvPr id="589837" name="Text Box 13"/>
          <p:cNvSpPr txBox="1">
            <a:spLocks noChangeArrowheads="1"/>
          </p:cNvSpPr>
          <p:nvPr/>
        </p:nvSpPr>
        <p:spPr bwMode="auto">
          <a:xfrm>
            <a:off x="3190875" y="1447800"/>
            <a:ext cx="2171700"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Communications</a:t>
            </a:r>
          </a:p>
        </p:txBody>
      </p:sp>
      <p:sp>
        <p:nvSpPr>
          <p:cNvPr id="589838" name="Text Box 14"/>
          <p:cNvSpPr txBox="1">
            <a:spLocks noChangeArrowheads="1"/>
          </p:cNvSpPr>
          <p:nvPr/>
        </p:nvSpPr>
        <p:spPr bwMode="auto">
          <a:xfrm>
            <a:off x="228600" y="5867400"/>
            <a:ext cx="8382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1800">
                <a:latin typeface="+mn-lt"/>
                <a:cs typeface="+mn-cs"/>
              </a:rPr>
              <a:t>“</a:t>
            </a:r>
            <a:r>
              <a:rPr lang="en-US" sz="1800">
                <a:latin typeface="+mn-lt"/>
                <a:cs typeface="+mn-cs"/>
              </a:rPr>
              <a:t>The vision is to embed intelligence into different devices, to make them smart and capable to attend to the user</a:t>
            </a:r>
            <a:r>
              <a:rPr lang="ja-JP" altLang="en-US" sz="1800">
                <a:latin typeface="+mn-lt"/>
                <a:cs typeface="+mn-cs"/>
              </a:rPr>
              <a:t>’</a:t>
            </a:r>
            <a:r>
              <a:rPr lang="en-US" sz="1800">
                <a:latin typeface="+mn-lt"/>
                <a:cs typeface="+mn-cs"/>
              </a:rPr>
              <a:t>s need and lifestyle</a:t>
            </a:r>
            <a:r>
              <a:rPr lang="ja-JP" altLang="en-US" sz="1800">
                <a:latin typeface="+mn-lt"/>
                <a:cs typeface="+mn-cs"/>
              </a:rPr>
              <a:t>”</a:t>
            </a:r>
            <a:endParaRPr lang="en-US" sz="1800">
              <a:latin typeface="+mn-lt"/>
              <a:cs typeface="+mn-cs"/>
            </a:endParaRPr>
          </a:p>
        </p:txBody>
      </p:sp>
    </p:spTree>
    <p:extLst>
      <p:ext uri="{BB962C8B-B14F-4D97-AF65-F5344CB8AC3E}">
        <p14:creationId xmlns:p14="http://schemas.microsoft.com/office/powerpoint/2010/main" val="3738397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noAutofit/>
          </a:bodyPr>
          <a:lstStyle/>
          <a:p>
            <a:pPr eaLnBrk="1" hangingPunct="1"/>
            <a:r>
              <a:rPr lang="en-US" altLang="zh-CN" sz="3200" dirty="0">
                <a:latin typeface="Rockwell" charset="0"/>
              </a:rPr>
              <a:t>Requirements of Ambience Intelligence</a:t>
            </a:r>
          </a:p>
        </p:txBody>
      </p:sp>
      <p:sp>
        <p:nvSpPr>
          <p:cNvPr id="41986"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C74E025D-AE79-5A49-847F-AD6A5B87F30A}" type="slidenum">
              <a:rPr lang="en-US" altLang="zh-CN" sz="1400">
                <a:solidFill>
                  <a:schemeClr val="bg1"/>
                </a:solidFill>
              </a:rPr>
              <a:pPr/>
              <a:t>51</a:t>
            </a:fld>
            <a:endParaRPr lang="en-US" altLang="zh-CN" sz="1400">
              <a:solidFill>
                <a:schemeClr val="bg1"/>
              </a:solidFill>
            </a:endParaRPr>
          </a:p>
        </p:txBody>
      </p:sp>
      <p:sp>
        <p:nvSpPr>
          <p:cNvPr id="592901" name="Rectangle 5"/>
          <p:cNvSpPr>
            <a:spLocks noChangeArrowheads="1"/>
          </p:cNvSpPr>
          <p:nvPr/>
        </p:nvSpPr>
        <p:spPr bwMode="auto">
          <a:xfrm>
            <a:off x="3657600" y="2743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92902" name="Text Box 6"/>
          <p:cNvSpPr txBox="1">
            <a:spLocks noChangeArrowheads="1"/>
          </p:cNvSpPr>
          <p:nvPr/>
        </p:nvSpPr>
        <p:spPr bwMode="auto">
          <a:xfrm>
            <a:off x="4800600" y="1801813"/>
            <a:ext cx="3429000" cy="61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Unobtrusive hardware</a:t>
            </a:r>
          </a:p>
          <a:p>
            <a:pPr algn="l">
              <a:buFontTx/>
              <a:buChar char="•"/>
              <a:defRPr/>
            </a:pPr>
            <a:r>
              <a:rPr lang="en-US" sz="1600" dirty="0">
                <a:latin typeface="+mn-lt"/>
                <a:cs typeface="+mn-cs"/>
              </a:rPr>
              <a:t> Nano-electronics &amp; Nano-devices</a:t>
            </a:r>
          </a:p>
        </p:txBody>
      </p:sp>
      <p:sp>
        <p:nvSpPr>
          <p:cNvPr id="592903" name="Text Box 7"/>
          <p:cNvSpPr txBox="1">
            <a:spLocks noChangeArrowheads="1"/>
          </p:cNvSpPr>
          <p:nvPr/>
        </p:nvSpPr>
        <p:spPr bwMode="auto">
          <a:xfrm>
            <a:off x="5257800" y="3429000"/>
            <a:ext cx="3733800" cy="1138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Seamless communications infrastructure</a:t>
            </a:r>
          </a:p>
          <a:p>
            <a:pPr algn="l">
              <a:buFontTx/>
              <a:buChar char="•"/>
              <a:defRPr/>
            </a:pPr>
            <a:r>
              <a:rPr lang="en-US" sz="1600" dirty="0">
                <a:latin typeface="+mn-lt"/>
                <a:cs typeface="+mn-cs"/>
              </a:rPr>
              <a:t> Heterogeneous networks</a:t>
            </a:r>
          </a:p>
          <a:p>
            <a:pPr algn="l">
              <a:buFontTx/>
              <a:buChar char="•"/>
              <a:defRPr/>
            </a:pPr>
            <a:r>
              <a:rPr lang="en-US" sz="1600" dirty="0">
                <a:latin typeface="+mn-lt"/>
                <a:cs typeface="+mn-cs"/>
              </a:rPr>
              <a:t> Convergence networks</a:t>
            </a:r>
          </a:p>
        </p:txBody>
      </p:sp>
      <p:sp>
        <p:nvSpPr>
          <p:cNvPr id="592904" name="Text Box 8"/>
          <p:cNvSpPr txBox="1">
            <a:spLocks noChangeArrowheads="1"/>
          </p:cNvSpPr>
          <p:nvPr/>
        </p:nvSpPr>
        <p:spPr bwMode="auto">
          <a:xfrm>
            <a:off x="4724400" y="5257800"/>
            <a:ext cx="4267200" cy="1138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Dynamic and distributed device network</a:t>
            </a:r>
          </a:p>
          <a:p>
            <a:pPr algn="l">
              <a:buFontTx/>
              <a:buChar char="•"/>
              <a:defRPr/>
            </a:pPr>
            <a:r>
              <a:rPr lang="en-US" sz="1600" dirty="0">
                <a:latin typeface="+mn-lt"/>
                <a:cs typeface="+mn-cs"/>
              </a:rPr>
              <a:t> Portable</a:t>
            </a:r>
          </a:p>
          <a:p>
            <a:pPr algn="l">
              <a:buFontTx/>
              <a:buChar char="•"/>
              <a:defRPr/>
            </a:pPr>
            <a:r>
              <a:rPr lang="en-US" sz="1600" dirty="0">
                <a:latin typeface="+mn-lt"/>
                <a:cs typeface="+mn-cs"/>
              </a:rPr>
              <a:t> Plug-and-play</a:t>
            </a:r>
          </a:p>
        </p:txBody>
      </p:sp>
      <p:sp>
        <p:nvSpPr>
          <p:cNvPr id="592905" name="Text Box 9"/>
          <p:cNvSpPr txBox="1">
            <a:spLocks noChangeArrowheads="1"/>
          </p:cNvSpPr>
          <p:nvPr/>
        </p:nvSpPr>
        <p:spPr bwMode="auto">
          <a:xfrm>
            <a:off x="533400" y="4876800"/>
            <a:ext cx="3673475" cy="862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Advanced human interface</a:t>
            </a:r>
          </a:p>
          <a:p>
            <a:pPr algn="l">
              <a:buFontTx/>
              <a:buChar char="•"/>
              <a:defRPr/>
            </a:pPr>
            <a:r>
              <a:rPr lang="en-US" sz="1600" dirty="0">
                <a:latin typeface="+mn-lt"/>
                <a:cs typeface="+mn-cs"/>
              </a:rPr>
              <a:t> Universal access to existing devices</a:t>
            </a:r>
          </a:p>
          <a:p>
            <a:pPr algn="l">
              <a:buFontTx/>
              <a:buChar char="•"/>
              <a:defRPr/>
            </a:pPr>
            <a:r>
              <a:rPr lang="en-US" sz="1600" dirty="0">
                <a:latin typeface="+mn-lt"/>
                <a:cs typeface="+mn-cs"/>
              </a:rPr>
              <a:t> Unified interface</a:t>
            </a:r>
          </a:p>
        </p:txBody>
      </p:sp>
      <p:sp>
        <p:nvSpPr>
          <p:cNvPr id="592906" name="Text Box 10"/>
          <p:cNvSpPr txBox="1">
            <a:spLocks noChangeArrowheads="1"/>
          </p:cNvSpPr>
          <p:nvPr/>
        </p:nvSpPr>
        <p:spPr bwMode="auto">
          <a:xfrm>
            <a:off x="457200" y="2514600"/>
            <a:ext cx="3273425" cy="862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Dependability and security</a:t>
            </a:r>
          </a:p>
          <a:p>
            <a:pPr algn="l">
              <a:buFontTx/>
              <a:buChar char="•"/>
              <a:defRPr/>
            </a:pPr>
            <a:r>
              <a:rPr lang="en-US" sz="1600" dirty="0">
                <a:latin typeface="+mn-lt"/>
                <a:cs typeface="+mn-cs"/>
              </a:rPr>
              <a:t> One global network of devices</a:t>
            </a:r>
          </a:p>
          <a:p>
            <a:pPr algn="l">
              <a:buFontTx/>
              <a:buChar char="•"/>
              <a:defRPr/>
            </a:pPr>
            <a:r>
              <a:rPr lang="en-US" sz="1600" dirty="0">
                <a:latin typeface="+mn-lt"/>
                <a:cs typeface="+mn-cs"/>
              </a:rPr>
              <a:t> Safe to use</a:t>
            </a:r>
          </a:p>
        </p:txBody>
      </p:sp>
    </p:spTree>
    <p:extLst>
      <p:ext uri="{BB962C8B-B14F-4D97-AF65-F5344CB8AC3E}">
        <p14:creationId xmlns:p14="http://schemas.microsoft.com/office/powerpoint/2010/main" val="184114139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altLang="zh-CN" sz="3200" dirty="0">
                <a:latin typeface="Rockwell" charset="0"/>
              </a:rPr>
              <a:t>Architecture</a:t>
            </a:r>
          </a:p>
        </p:txBody>
      </p:sp>
      <p:sp>
        <p:nvSpPr>
          <p:cNvPr id="44034"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8A0449D1-92D5-9142-81A6-54B7D1E532EB}" type="slidenum">
              <a:rPr lang="en-US" altLang="zh-CN" sz="1400">
                <a:solidFill>
                  <a:schemeClr val="bg1"/>
                </a:solidFill>
              </a:rPr>
              <a:pPr/>
              <a:t>52</a:t>
            </a:fld>
            <a:endParaRPr lang="en-US" altLang="zh-CN" sz="1400">
              <a:solidFill>
                <a:schemeClr val="bg1"/>
              </a:solidFill>
            </a:endParaRPr>
          </a:p>
        </p:txBody>
      </p:sp>
      <p:sp>
        <p:nvSpPr>
          <p:cNvPr id="605189" name="Rectangle 5"/>
          <p:cNvSpPr>
            <a:spLocks noChangeArrowheads="1"/>
          </p:cNvSpPr>
          <p:nvPr/>
        </p:nvSpPr>
        <p:spPr bwMode="auto">
          <a:xfrm>
            <a:off x="2743200" y="2895600"/>
            <a:ext cx="60960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Applications</a:t>
            </a:r>
          </a:p>
        </p:txBody>
      </p:sp>
      <p:sp>
        <p:nvSpPr>
          <p:cNvPr id="605190" name="Rectangle 6"/>
          <p:cNvSpPr>
            <a:spLocks noChangeArrowheads="1"/>
          </p:cNvSpPr>
          <p:nvPr/>
        </p:nvSpPr>
        <p:spPr bwMode="auto">
          <a:xfrm>
            <a:off x="2743200" y="3429000"/>
            <a:ext cx="60960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Ambient Intelligence</a:t>
            </a:r>
          </a:p>
        </p:txBody>
      </p:sp>
      <p:sp>
        <p:nvSpPr>
          <p:cNvPr id="605192" name="Rectangle 8"/>
          <p:cNvSpPr>
            <a:spLocks noChangeArrowheads="1"/>
          </p:cNvSpPr>
          <p:nvPr/>
        </p:nvSpPr>
        <p:spPr bwMode="auto">
          <a:xfrm>
            <a:off x="2743200" y="3962400"/>
            <a:ext cx="18288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Computing</a:t>
            </a:r>
          </a:p>
        </p:txBody>
      </p:sp>
      <p:sp>
        <p:nvSpPr>
          <p:cNvPr id="605194" name="Rectangle 10"/>
          <p:cNvSpPr>
            <a:spLocks noChangeArrowheads="1"/>
          </p:cNvSpPr>
          <p:nvPr/>
        </p:nvSpPr>
        <p:spPr bwMode="auto">
          <a:xfrm>
            <a:off x="4648200" y="3962400"/>
            <a:ext cx="22860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Communications</a:t>
            </a:r>
          </a:p>
        </p:txBody>
      </p:sp>
      <p:sp>
        <p:nvSpPr>
          <p:cNvPr id="605195" name="Rectangle 11"/>
          <p:cNvSpPr>
            <a:spLocks noChangeArrowheads="1"/>
          </p:cNvSpPr>
          <p:nvPr/>
        </p:nvSpPr>
        <p:spPr bwMode="auto">
          <a:xfrm>
            <a:off x="7010400" y="3962400"/>
            <a:ext cx="18288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Interfaces</a:t>
            </a:r>
          </a:p>
        </p:txBody>
      </p:sp>
      <p:sp>
        <p:nvSpPr>
          <p:cNvPr id="605199" name="Rectangle 15"/>
          <p:cNvSpPr>
            <a:spLocks noChangeArrowheads="1"/>
          </p:cNvSpPr>
          <p:nvPr/>
        </p:nvSpPr>
        <p:spPr bwMode="auto">
          <a:xfrm>
            <a:off x="2743200" y="2362200"/>
            <a:ext cx="6096000"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Lifestyle</a:t>
            </a:r>
          </a:p>
        </p:txBody>
      </p:sp>
      <p:sp>
        <p:nvSpPr>
          <p:cNvPr id="605201" name="Text Box 17"/>
          <p:cNvSpPr txBox="1">
            <a:spLocks noChangeArrowheads="1"/>
          </p:cNvSpPr>
          <p:nvPr/>
        </p:nvSpPr>
        <p:spPr bwMode="auto">
          <a:xfrm>
            <a:off x="109538" y="3440113"/>
            <a:ext cx="177482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Convergence</a:t>
            </a:r>
          </a:p>
        </p:txBody>
      </p:sp>
      <p:sp>
        <p:nvSpPr>
          <p:cNvPr id="605202" name="Text Box 18"/>
          <p:cNvSpPr txBox="1">
            <a:spLocks noChangeArrowheads="1"/>
          </p:cNvSpPr>
          <p:nvPr/>
        </p:nvSpPr>
        <p:spPr bwMode="auto">
          <a:xfrm>
            <a:off x="123825" y="3962400"/>
            <a:ext cx="176371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Technologies</a:t>
            </a:r>
          </a:p>
        </p:txBody>
      </p:sp>
      <p:sp>
        <p:nvSpPr>
          <p:cNvPr id="605203" name="Text Box 19"/>
          <p:cNvSpPr txBox="1">
            <a:spLocks noChangeArrowheads="1"/>
          </p:cNvSpPr>
          <p:nvPr/>
        </p:nvSpPr>
        <p:spPr bwMode="auto">
          <a:xfrm>
            <a:off x="377825" y="2895600"/>
            <a:ext cx="12493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Solutions</a:t>
            </a:r>
          </a:p>
        </p:txBody>
      </p:sp>
      <p:sp>
        <p:nvSpPr>
          <p:cNvPr id="605204" name="Text Box 20"/>
          <p:cNvSpPr txBox="1">
            <a:spLocks noChangeArrowheads="1"/>
          </p:cNvSpPr>
          <p:nvPr/>
        </p:nvSpPr>
        <p:spPr bwMode="auto">
          <a:xfrm>
            <a:off x="679450" y="2362200"/>
            <a:ext cx="79533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Daily</a:t>
            </a:r>
          </a:p>
        </p:txBody>
      </p:sp>
    </p:spTree>
    <p:extLst>
      <p:ext uri="{BB962C8B-B14F-4D97-AF65-F5344CB8AC3E}">
        <p14:creationId xmlns:p14="http://schemas.microsoft.com/office/powerpoint/2010/main" val="49600945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2800" dirty="0"/>
              <a:t>Six Forces </a:t>
            </a:r>
            <a:r>
              <a:rPr kumimoji="1" lang="en-US" altLang="zh-CN" sz="2800" dirty="0" smtClean="0"/>
              <a:t>Shaping </a:t>
            </a:r>
            <a:br>
              <a:rPr kumimoji="1" lang="en-US" altLang="zh-CN" sz="2800" dirty="0" smtClean="0"/>
            </a:br>
            <a:r>
              <a:rPr kumimoji="1" lang="en-US" altLang="zh-CN" sz="2800" dirty="0" smtClean="0"/>
              <a:t>Business </a:t>
            </a:r>
            <a:r>
              <a:rPr kumimoji="1" lang="en-US" altLang="zh-CN" sz="2800" dirty="0"/>
              <a:t>and Technology in 2030</a:t>
            </a:r>
            <a:endParaRPr kumimoji="1" lang="zh-CN" altLang="en-US" sz="2800" dirty="0"/>
          </a:p>
        </p:txBody>
      </p:sp>
      <p:sp>
        <p:nvSpPr>
          <p:cNvPr id="3" name="内容占位符 2"/>
          <p:cNvSpPr>
            <a:spLocks noGrp="1"/>
          </p:cNvSpPr>
          <p:nvPr>
            <p:ph idx="1"/>
          </p:nvPr>
        </p:nvSpPr>
        <p:spPr/>
        <p:txBody>
          <a:bodyPr/>
          <a:lstStyle/>
          <a:p>
            <a:r>
              <a:rPr kumimoji="1" lang="en-US" altLang="zh-CN" dirty="0"/>
              <a:t>Global to personal</a:t>
            </a:r>
          </a:p>
          <a:p>
            <a:r>
              <a:rPr kumimoji="1" lang="en-US" altLang="zh-CN" dirty="0"/>
              <a:t>Hierarchies to meshes</a:t>
            </a:r>
          </a:p>
          <a:p>
            <a:r>
              <a:rPr kumimoji="1" lang="en-US" altLang="zh-CN" dirty="0" smtClean="0"/>
              <a:t>Fixed </a:t>
            </a:r>
            <a:r>
              <a:rPr kumimoji="1" lang="en-US" altLang="zh-CN" dirty="0"/>
              <a:t>to interchangeable assets</a:t>
            </a:r>
          </a:p>
          <a:p>
            <a:r>
              <a:rPr kumimoji="1" lang="en-US" altLang="zh-CN" dirty="0"/>
              <a:t>Devices to connected humans and things</a:t>
            </a:r>
          </a:p>
          <a:p>
            <a:r>
              <a:rPr kumimoji="1" lang="en-US" altLang="zh-CN" dirty="0"/>
              <a:t>Big data to algorithmic business</a:t>
            </a:r>
          </a:p>
          <a:p>
            <a:r>
              <a:rPr kumimoji="1" lang="en-US" altLang="zh-CN" dirty="0"/>
              <a:t>Resources to smart materials</a:t>
            </a:r>
            <a:endParaRPr kumimoji="1" lang="zh-CN" altLang="en-US" dirty="0"/>
          </a:p>
        </p:txBody>
      </p:sp>
      <p:sp>
        <p:nvSpPr>
          <p:cNvPr id="4" name="矩形 3"/>
          <p:cNvSpPr/>
          <p:nvPr/>
        </p:nvSpPr>
        <p:spPr>
          <a:xfrm>
            <a:off x="449034" y="5535234"/>
            <a:ext cx="8694966" cy="646331"/>
          </a:xfrm>
          <a:prstGeom prst="rect">
            <a:avLst/>
          </a:prstGeom>
        </p:spPr>
        <p:txBody>
          <a:bodyPr wrap="square">
            <a:spAutoFit/>
          </a:bodyPr>
          <a:lstStyle/>
          <a:p>
            <a:r>
              <a:rPr lang="en-US" altLang="zh-CN" dirty="0"/>
              <a:t>https://</a:t>
            </a:r>
            <a:r>
              <a:rPr lang="en-US" altLang="zh-CN" dirty="0" err="1"/>
              <a:t>pages.upwork.com</a:t>
            </a:r>
            <a:r>
              <a:rPr lang="en-US" altLang="zh-CN" dirty="0"/>
              <a:t>/gartner-report-six-forces-that-will-shape-business-and-technology-in-2030.html</a:t>
            </a:r>
            <a:endParaRPr lang="zh-CN" altLang="en-US" dirty="0"/>
          </a:p>
        </p:txBody>
      </p:sp>
    </p:spTree>
    <p:extLst>
      <p:ext uri="{BB962C8B-B14F-4D97-AF65-F5344CB8AC3E}">
        <p14:creationId xmlns:p14="http://schemas.microsoft.com/office/powerpoint/2010/main" val="1872332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References</a:t>
            </a:r>
            <a:endParaRPr kumimoji="1" lang="zh-CN" altLang="en-US" dirty="0"/>
          </a:p>
        </p:txBody>
      </p:sp>
      <p:sp>
        <p:nvSpPr>
          <p:cNvPr id="3" name="内容占位符 2"/>
          <p:cNvSpPr>
            <a:spLocks noGrp="1"/>
          </p:cNvSpPr>
          <p:nvPr>
            <p:ph idx="1"/>
          </p:nvPr>
        </p:nvSpPr>
        <p:spPr>
          <a:xfrm>
            <a:off x="467544" y="1430778"/>
            <a:ext cx="8229600" cy="4525963"/>
          </a:xfrm>
        </p:spPr>
        <p:txBody>
          <a:bodyPr>
            <a:noAutofit/>
          </a:bodyPr>
          <a:lstStyle/>
          <a:p>
            <a:r>
              <a:rPr kumimoji="1" lang="en-US" altLang="zh-CN" sz="1800" dirty="0" smtClean="0"/>
              <a:t>Consumers in 2030 </a:t>
            </a:r>
          </a:p>
          <a:p>
            <a:pPr lvl="1"/>
            <a:r>
              <a:rPr kumimoji="1" lang="en-US" altLang="zh-CN" sz="1800" dirty="0" smtClean="0">
                <a:hlinkClick r:id="rId2"/>
              </a:rPr>
              <a:t>http</a:t>
            </a:r>
            <a:r>
              <a:rPr kumimoji="1" lang="en-US" altLang="zh-CN" sz="1800" dirty="0">
                <a:hlinkClick r:id="rId2"/>
              </a:rPr>
              <a:t>://www.forumforthefuture.org/sites/default/files/project/downloads/future2030-</a:t>
            </a:r>
            <a:r>
              <a:rPr kumimoji="1" lang="en-US" altLang="zh-CN" sz="1800" dirty="0" smtClean="0">
                <a:hlinkClick r:id="rId2"/>
              </a:rPr>
              <a:t>finalreport.pdf</a:t>
            </a:r>
            <a:endParaRPr kumimoji="1" lang="en-US" altLang="zh-CN" sz="1800" dirty="0" smtClean="0"/>
          </a:p>
          <a:p>
            <a:pPr lvl="1"/>
            <a:r>
              <a:rPr kumimoji="1" lang="en-US" altLang="zh-CN" sz="1800" dirty="0">
                <a:hlinkClick r:id="rId3"/>
              </a:rPr>
              <a:t>http://www.mckinsey.com/industries/consumer-packaged-goods/our-insights/the-consumer-sector-in-2030-trends-and-questions-to-</a:t>
            </a:r>
            <a:r>
              <a:rPr kumimoji="1" lang="en-US" altLang="zh-CN" sz="1800" dirty="0" smtClean="0">
                <a:hlinkClick r:id="rId3"/>
              </a:rPr>
              <a:t>consider</a:t>
            </a:r>
            <a:endParaRPr kumimoji="1" lang="en-US" altLang="zh-CN" sz="1800" dirty="0"/>
          </a:p>
          <a:p>
            <a:r>
              <a:rPr kumimoji="1" lang="en-US" altLang="zh-CN" sz="1800" dirty="0" smtClean="0"/>
              <a:t>Technology </a:t>
            </a:r>
            <a:r>
              <a:rPr kumimoji="1" lang="en-US" altLang="zh-CN" sz="1800" dirty="0"/>
              <a:t>Trend </a:t>
            </a:r>
            <a:r>
              <a:rPr kumimoji="1" lang="en-US" altLang="zh-CN" sz="1800" dirty="0" smtClean="0"/>
              <a:t>for </a:t>
            </a:r>
            <a:r>
              <a:rPr kumimoji="1" lang="en-US" altLang="zh-CN" sz="1800" dirty="0"/>
              <a:t>2030</a:t>
            </a:r>
          </a:p>
          <a:p>
            <a:pPr lvl="1"/>
            <a:r>
              <a:rPr kumimoji="1" lang="en-US" altLang="zh-CN" sz="1800" dirty="0">
                <a:hlinkClick r:id="rId4"/>
              </a:rPr>
              <a:t>http://www.businessinsider.com/technology-tipping-points-we-will-reach-by-2030-2016-11/#a-government-will-collect-taxes-for-the-first-time-via-blockchain-2023-10</a:t>
            </a:r>
          </a:p>
          <a:p>
            <a:pPr lvl="1"/>
            <a:r>
              <a:rPr kumimoji="1" lang="en-US" altLang="zh-CN" sz="1800" dirty="0" smtClean="0">
                <a:hlinkClick r:id="rId4"/>
              </a:rPr>
              <a:t>http</a:t>
            </a:r>
            <a:r>
              <a:rPr kumimoji="1" lang="en-US" altLang="zh-CN" sz="1800" dirty="0">
                <a:hlinkClick r:id="rId4"/>
              </a:rPr>
              <a:t>://www.businessinsider.com/technologies-future-2030-world-economic-forum-tech-video-2017-</a:t>
            </a:r>
            <a:r>
              <a:rPr kumimoji="1" lang="en-US" altLang="zh-CN" sz="1800" dirty="0" smtClean="0">
                <a:hlinkClick r:id="rId4"/>
              </a:rPr>
              <a:t>2</a:t>
            </a:r>
            <a:endParaRPr kumimoji="1" lang="en-US" altLang="zh-CN" sz="1800" dirty="0" smtClean="0"/>
          </a:p>
          <a:p>
            <a:pPr lvl="1"/>
            <a:r>
              <a:rPr kumimoji="1" lang="en-US" altLang="zh-CN" sz="1800" dirty="0">
                <a:hlinkClick r:id="rId5"/>
              </a:rPr>
              <a:t>http://www.futuretimeline.net/21stcentury/2030.htm#.WSgc-</a:t>
            </a:r>
            <a:r>
              <a:rPr kumimoji="1" lang="en-US" altLang="zh-CN" sz="1800" dirty="0" smtClean="0">
                <a:hlinkClick r:id="rId5"/>
              </a:rPr>
              <a:t>BOGO_E</a:t>
            </a:r>
            <a:endParaRPr kumimoji="1" lang="en-US" altLang="zh-CN" sz="1800" dirty="0" smtClean="0"/>
          </a:p>
          <a:p>
            <a:pPr lvl="1"/>
            <a:r>
              <a:rPr kumimoji="1" lang="en-US" altLang="zh-CN" sz="1800" dirty="0">
                <a:hlinkClick r:id="rId6"/>
              </a:rPr>
              <a:t>http://www.quantumrun.com/future-timeline/2030/future-timeline-subpost-technology#</a:t>
            </a:r>
            <a:r>
              <a:rPr kumimoji="1" lang="en-US" altLang="zh-CN" sz="1800" dirty="0" smtClean="0">
                <a:hlinkClick r:id="rId6"/>
              </a:rPr>
              <a:t>article0</a:t>
            </a:r>
            <a:endParaRPr kumimoji="1" lang="en-US" altLang="zh-CN" sz="1800" dirty="0" smtClean="0"/>
          </a:p>
          <a:p>
            <a:pPr lvl="1"/>
            <a:r>
              <a:rPr kumimoji="1" lang="en-US" altLang="zh-CN" sz="1800" dirty="0">
                <a:hlinkClick r:id="rId7"/>
              </a:rPr>
              <a:t>https://www.forbes.com/sites/gregsatell/2016/08/12/5-technologies-for-2031/#</a:t>
            </a:r>
            <a:r>
              <a:rPr kumimoji="1" lang="en-US" altLang="zh-CN" sz="1800" dirty="0" smtClean="0">
                <a:hlinkClick r:id="rId7"/>
              </a:rPr>
              <a:t>89d05a5334f0</a:t>
            </a:r>
            <a:endParaRPr kumimoji="1" lang="en-US" altLang="zh-CN" sz="1800" dirty="0" smtClean="0"/>
          </a:p>
          <a:p>
            <a:pPr lvl="1"/>
            <a:r>
              <a:rPr kumimoji="1" lang="en-US" altLang="zh-CN" sz="1800" dirty="0"/>
              <a:t>http://</a:t>
            </a:r>
            <a:r>
              <a:rPr kumimoji="1" lang="en-US" altLang="zh-CN" sz="1800" dirty="0" err="1"/>
              <a:t>unctad.org</a:t>
            </a:r>
            <a:r>
              <a:rPr kumimoji="1" lang="en-US" altLang="zh-CN" sz="1800" dirty="0"/>
              <a:t>/meetings/en/Presentation/ecn162016p02_McBean_en.pdf</a:t>
            </a:r>
          </a:p>
          <a:p>
            <a:pPr lvl="1"/>
            <a:endParaRPr kumimoji="1" lang="en-US" altLang="zh-CN" sz="1800" dirty="0" smtClean="0"/>
          </a:p>
          <a:p>
            <a:pPr lvl="1"/>
            <a:endParaRPr kumimoji="1" lang="zh-CN" altLang="en-US" sz="1800" dirty="0"/>
          </a:p>
        </p:txBody>
      </p:sp>
    </p:spTree>
    <p:extLst>
      <p:ext uri="{BB962C8B-B14F-4D97-AF65-F5344CB8AC3E}">
        <p14:creationId xmlns:p14="http://schemas.microsoft.com/office/powerpoint/2010/main" val="2872050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Key Technology in 2030</a:t>
            </a:r>
            <a:endParaRPr kumimoji="1" lang="zh-CN" altLang="en-US" dirty="0"/>
          </a:p>
        </p:txBody>
      </p:sp>
      <p:sp>
        <p:nvSpPr>
          <p:cNvPr id="3" name="内容占位符 2"/>
          <p:cNvSpPr>
            <a:spLocks noGrp="1"/>
          </p:cNvSpPr>
          <p:nvPr>
            <p:ph idx="1"/>
          </p:nvPr>
        </p:nvSpPr>
        <p:spPr/>
        <p:txBody>
          <a:bodyPr>
            <a:normAutofit fontScale="92500" lnSpcReduction="20000"/>
          </a:bodyPr>
          <a:lstStyle/>
          <a:p>
            <a:r>
              <a:rPr kumimoji="1" lang="en-US" altLang="zh-CN" dirty="0"/>
              <a:t>Ambient </a:t>
            </a:r>
            <a:r>
              <a:rPr kumimoji="1" lang="en-US" altLang="zh-CN" dirty="0" smtClean="0"/>
              <a:t>Computing</a:t>
            </a:r>
          </a:p>
          <a:p>
            <a:pPr lvl="1"/>
            <a:r>
              <a:rPr kumimoji="1" lang="en-US" altLang="zh-CN" dirty="0"/>
              <a:t>https://</a:t>
            </a:r>
            <a:r>
              <a:rPr kumimoji="1" lang="en-US" altLang="zh-CN" dirty="0" err="1"/>
              <a:t>shanewallcto.com</a:t>
            </a:r>
            <a:r>
              <a:rPr kumimoji="1" lang="en-US" altLang="zh-CN" dirty="0"/>
              <a:t>/2016/11/07/challenges-and-opportunities-of-ambient-computing/</a:t>
            </a:r>
            <a:endParaRPr kumimoji="1" lang="en-US" altLang="zh-CN" dirty="0" smtClean="0"/>
          </a:p>
          <a:p>
            <a:r>
              <a:rPr kumimoji="1" lang="en-US" altLang="zh-CN" dirty="0" smtClean="0"/>
              <a:t>Smart</a:t>
            </a:r>
            <a:r>
              <a:rPr kumimoji="1" lang="en-US" altLang="zh-CN" dirty="0"/>
              <a:t>(</a:t>
            </a:r>
            <a:r>
              <a:rPr kumimoji="1" lang="en-US" altLang="zh-CN" dirty="0" err="1"/>
              <a:t>er</a:t>
            </a:r>
            <a:r>
              <a:rPr kumimoji="1" lang="en-US" altLang="zh-CN" dirty="0"/>
              <a:t>) </a:t>
            </a:r>
            <a:r>
              <a:rPr kumimoji="1" lang="en-US" altLang="zh-CN" dirty="0" smtClean="0"/>
              <a:t>Devices</a:t>
            </a:r>
          </a:p>
          <a:p>
            <a:pPr lvl="1"/>
            <a:r>
              <a:rPr kumimoji="1" lang="en-US" altLang="zh-CN" dirty="0"/>
              <a:t>http://smarter2030.gesi.org/</a:t>
            </a:r>
            <a:endParaRPr kumimoji="1" lang="en-US" altLang="zh-CN" dirty="0" smtClean="0"/>
          </a:p>
          <a:p>
            <a:r>
              <a:rPr kumimoji="1" lang="en-US" altLang="zh-CN" dirty="0" err="1" smtClean="0"/>
              <a:t>Cybersecurity</a:t>
            </a:r>
            <a:r>
              <a:rPr kumimoji="1" lang="en-US" altLang="zh-CN" dirty="0" smtClean="0"/>
              <a:t> </a:t>
            </a:r>
            <a:r>
              <a:rPr kumimoji="1" lang="en-US" altLang="zh-CN" dirty="0"/>
              <a:t>and </a:t>
            </a:r>
            <a:r>
              <a:rPr kumimoji="1" lang="en-US" altLang="zh-CN" dirty="0" smtClean="0"/>
              <a:t>Ethics</a:t>
            </a:r>
          </a:p>
          <a:p>
            <a:pPr lvl="1"/>
            <a:r>
              <a:rPr kumimoji="1" lang="en-US" altLang="zh-CN" dirty="0" smtClean="0"/>
              <a:t>Robot and Ethics</a:t>
            </a:r>
          </a:p>
          <a:p>
            <a:pPr lvl="1"/>
            <a:r>
              <a:rPr kumimoji="1" lang="en-US" altLang="zh-CN" dirty="0" smtClean="0"/>
              <a:t>AI and Risk Management</a:t>
            </a:r>
          </a:p>
          <a:p>
            <a:r>
              <a:rPr kumimoji="1" lang="en-US" altLang="zh-CN" dirty="0" smtClean="0"/>
              <a:t>Information </a:t>
            </a:r>
            <a:r>
              <a:rPr kumimoji="1" lang="en-US" altLang="zh-CN" dirty="0"/>
              <a:t>and </a:t>
            </a:r>
            <a:r>
              <a:rPr kumimoji="1" lang="en-US" altLang="zh-CN" dirty="0" smtClean="0"/>
              <a:t>Analytics</a:t>
            </a:r>
          </a:p>
          <a:p>
            <a:pPr lvl="1"/>
            <a:r>
              <a:rPr kumimoji="1" lang="en-US" altLang="zh-CN" dirty="0" err="1"/>
              <a:t>www.mckinsey.com</a:t>
            </a:r>
            <a:r>
              <a:rPr kumimoji="1" lang="en-US" altLang="zh-CN" dirty="0"/>
              <a:t>/~/media/</a:t>
            </a:r>
            <a:r>
              <a:rPr kumimoji="1" lang="en-US" altLang="zh-CN" dirty="0" err="1"/>
              <a:t>mckinsey</a:t>
            </a:r>
            <a:r>
              <a:rPr kumimoji="1" lang="en-US" altLang="zh-CN" dirty="0"/>
              <a:t>/.../</a:t>
            </a:r>
            <a:r>
              <a:rPr kumimoji="1" lang="en-US" altLang="zh-CN" dirty="0" err="1"/>
              <a:t>mgi</a:t>
            </a:r>
            <a:r>
              <a:rPr kumimoji="1" lang="en-US" altLang="zh-CN" dirty="0"/>
              <a:t>-the-age-of-analytics-full-</a:t>
            </a:r>
            <a:r>
              <a:rPr kumimoji="1" lang="en-US" altLang="zh-CN" dirty="0" err="1"/>
              <a:t>report.ashx</a:t>
            </a:r>
            <a:endParaRPr kumimoji="1" lang="zh-CN" altLang="en-US" dirty="0"/>
          </a:p>
        </p:txBody>
      </p:sp>
      <p:sp>
        <p:nvSpPr>
          <p:cNvPr id="4" name="矩形 3"/>
          <p:cNvSpPr/>
          <p:nvPr/>
        </p:nvSpPr>
        <p:spPr>
          <a:xfrm>
            <a:off x="413538" y="6129300"/>
            <a:ext cx="8316924" cy="369332"/>
          </a:xfrm>
          <a:prstGeom prst="rect">
            <a:avLst/>
          </a:prstGeom>
        </p:spPr>
        <p:txBody>
          <a:bodyPr wrap="square">
            <a:spAutoFit/>
          </a:bodyPr>
          <a:lstStyle/>
          <a:p>
            <a:r>
              <a:rPr lang="en-US" altLang="zh-CN" dirty="0"/>
              <a:t>http://</a:t>
            </a:r>
            <a:r>
              <a:rPr lang="en-US" altLang="zh-CN" dirty="0" err="1"/>
              <a:t>www.gartner.com</a:t>
            </a:r>
            <a:r>
              <a:rPr lang="en-US" altLang="zh-CN" dirty="0"/>
              <a:t>/</a:t>
            </a:r>
            <a:r>
              <a:rPr lang="en-US" altLang="zh-CN" dirty="0" err="1"/>
              <a:t>smarterwithgartner</a:t>
            </a:r>
            <a:r>
              <a:rPr lang="en-US" altLang="zh-CN" dirty="0"/>
              <a:t>/technology-and-business-in-2030/</a:t>
            </a:r>
            <a:endParaRPr lang="zh-CN" altLang="en-US" dirty="0"/>
          </a:p>
        </p:txBody>
      </p:sp>
    </p:spTree>
    <p:extLst>
      <p:ext uri="{BB962C8B-B14F-4D97-AF65-F5344CB8AC3E}">
        <p14:creationId xmlns:p14="http://schemas.microsoft.com/office/powerpoint/2010/main" val="1296429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Title 1"/>
          <p:cNvSpPr>
            <a:spLocks noGrp="1"/>
          </p:cNvSpPr>
          <p:nvPr>
            <p:ph type="ctrTitle"/>
          </p:nvPr>
        </p:nvSpPr>
        <p:spPr>
          <a:xfrm>
            <a:off x="4876800" y="76200"/>
            <a:ext cx="4038600" cy="933450"/>
          </a:xfrm>
          <a:solidFill>
            <a:schemeClr val="bg1">
              <a:alpha val="78822"/>
            </a:schemeClr>
          </a:solidFill>
        </p:spPr>
        <p:txBody>
          <a:bodyPr>
            <a:normAutofit fontScale="90000"/>
          </a:bodyPr>
          <a:lstStyle/>
          <a:p>
            <a:pPr eaLnBrk="1" hangingPunct="1"/>
            <a:r>
              <a:rPr lang="en-US" altLang="zh-CN">
                <a:latin typeface="Rockwell" charset="0"/>
              </a:rPr>
              <a:t>Ambient Intelligence</a:t>
            </a:r>
          </a:p>
        </p:txBody>
      </p:sp>
      <p:sp>
        <p:nvSpPr>
          <p:cNvPr id="3" name="Subtitle 2"/>
          <p:cNvSpPr>
            <a:spLocks noGrp="1"/>
          </p:cNvSpPr>
          <p:nvPr>
            <p:ph type="subTitle" idx="1"/>
          </p:nvPr>
        </p:nvSpPr>
        <p:spPr>
          <a:xfrm>
            <a:off x="4876800" y="1014413"/>
            <a:ext cx="4038600" cy="749300"/>
          </a:xfrm>
          <a:solidFill>
            <a:schemeClr val="bg1">
              <a:alpha val="79000"/>
            </a:schemeClr>
          </a:solidFill>
        </p:spPr>
        <p:txBody>
          <a:bodyPr rtlCol="0"/>
          <a:lstStyle/>
          <a:p>
            <a:pPr eaLnBrk="1" fontAlgn="auto" hangingPunct="1">
              <a:spcAft>
                <a:spcPts val="0"/>
              </a:spcAft>
              <a:buFont typeface="Wingdings" pitchFamily="2" charset="2"/>
              <a:buNone/>
              <a:defRPr/>
            </a:pPr>
            <a:r>
              <a:rPr lang="en-US" dirty="0" smtClean="0">
                <a:ea typeface="+mn-ea"/>
                <a:cs typeface="+mn-cs"/>
              </a:rPr>
              <a:t>Dr. Mazlan Abbas</a:t>
            </a:r>
            <a:endParaRPr lang="en-US" dirty="0">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Grp="1" noChangeArrowheads="1"/>
          </p:cNvSpPr>
          <p:nvPr>
            <p:ph type="title"/>
          </p:nvPr>
        </p:nvSpPr>
        <p:spPr/>
        <p:txBody>
          <a:bodyPr/>
          <a:lstStyle/>
          <a:p>
            <a:pPr eaLnBrk="1" hangingPunct="1"/>
            <a:r>
              <a:rPr lang="en-US" altLang="zh-CN">
                <a:latin typeface="Rockwell" charset="0"/>
              </a:rPr>
              <a:t>Ambient Intelligence (AmI)</a:t>
            </a:r>
          </a:p>
        </p:txBody>
      </p:sp>
      <p:sp>
        <p:nvSpPr>
          <p:cNvPr id="609291" name="Rectangle 11"/>
          <p:cNvSpPr>
            <a:spLocks noGrp="1" noChangeArrowheads="1"/>
          </p:cNvSpPr>
          <p:nvPr>
            <p:ph idx="1"/>
          </p:nvPr>
        </p:nvSpPr>
        <p:spPr/>
        <p:txBody>
          <a:bodyPr rtlCol="0">
            <a:normAutofit fontScale="70000" lnSpcReduction="20000"/>
          </a:bodyPr>
          <a:lstStyle/>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Ambient Intelligence </a:t>
            </a:r>
            <a:r>
              <a:rPr lang="en-US" dirty="0">
                <a:solidFill>
                  <a:schemeClr val="tx1">
                    <a:lumMod val="65000"/>
                    <a:lumOff val="35000"/>
                  </a:schemeClr>
                </a:solidFill>
                <a:ea typeface="+mn-ea"/>
                <a:cs typeface="+mn-cs"/>
              </a:rPr>
              <a:t>builds on three recent key technologies: </a:t>
            </a:r>
          </a:p>
          <a:p>
            <a:pPr lvl="1" eaLnBrk="1" fontAlgn="auto" hangingPunct="1">
              <a:spcAft>
                <a:spcPts val="0"/>
              </a:spcAft>
              <a:buClr>
                <a:schemeClr val="accent1">
                  <a:lumMod val="60000"/>
                  <a:lumOff val="40000"/>
                </a:schemeClr>
              </a:buClr>
              <a:buFont typeface="Wingdings" pitchFamily="2" charset="2"/>
              <a:buChar char="n"/>
              <a:defRPr/>
            </a:pPr>
            <a:r>
              <a:rPr lang="en-US" dirty="0">
                <a:solidFill>
                  <a:schemeClr val="tx1">
                    <a:lumMod val="65000"/>
                    <a:lumOff val="35000"/>
                  </a:schemeClr>
                </a:solidFill>
                <a:ea typeface="+mn-ea"/>
                <a:cs typeface="+mn-cs"/>
              </a:rPr>
              <a:t>Ubiquitous Computing, Ubiquitous Communication and Intelligent User Interfaces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Computing</a:t>
            </a:r>
            <a:r>
              <a:rPr lang="en-US" dirty="0">
                <a:solidFill>
                  <a:schemeClr val="tx1">
                    <a:lumMod val="65000"/>
                    <a:lumOff val="35000"/>
                  </a:schemeClr>
                </a:solidFill>
                <a:ea typeface="+mn-ea"/>
                <a:cs typeface="+mn-cs"/>
              </a:rPr>
              <a:t> means integration of microprocessors into everyday objects like furniture, clothing, white goods, toys, even paint.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Communication</a:t>
            </a:r>
            <a:r>
              <a:rPr lang="en-US" dirty="0">
                <a:solidFill>
                  <a:schemeClr val="tx1">
                    <a:lumMod val="65000"/>
                    <a:lumOff val="35000"/>
                  </a:schemeClr>
                </a:solidFill>
                <a:ea typeface="+mn-ea"/>
                <a:cs typeface="+mn-cs"/>
              </a:rPr>
              <a:t> enables these objects to communicate with each other and the user by means of ad-hoc and wireless networking.</a:t>
            </a:r>
          </a:p>
          <a:p>
            <a:pPr eaLnBrk="1" fontAlgn="auto" hangingPunct="1">
              <a:spcAft>
                <a:spcPts val="0"/>
              </a:spcAft>
              <a:buFont typeface="Wingdings" pitchFamily="2" charset="2"/>
              <a:buChar char="n"/>
              <a:defRPr/>
            </a:pPr>
            <a:r>
              <a:rPr lang="en-US" dirty="0">
                <a:solidFill>
                  <a:schemeClr val="tx1">
                    <a:lumMod val="65000"/>
                    <a:lumOff val="35000"/>
                  </a:schemeClr>
                </a:solidFill>
                <a:ea typeface="+mn-ea"/>
                <a:cs typeface="+mn-cs"/>
              </a:rPr>
              <a:t>An </a:t>
            </a:r>
            <a:r>
              <a:rPr lang="en-US" b="1" dirty="0">
                <a:solidFill>
                  <a:schemeClr val="tx1">
                    <a:lumMod val="65000"/>
                    <a:lumOff val="35000"/>
                  </a:schemeClr>
                </a:solidFill>
                <a:ea typeface="+mn-ea"/>
                <a:cs typeface="+mn-cs"/>
              </a:rPr>
              <a:t>Intelligent User Interface</a:t>
            </a:r>
            <a:r>
              <a:rPr lang="en-US" dirty="0">
                <a:solidFill>
                  <a:schemeClr val="tx1">
                    <a:lumMod val="65000"/>
                    <a:lumOff val="35000"/>
                  </a:schemeClr>
                </a:solidFill>
                <a:ea typeface="+mn-ea"/>
                <a:cs typeface="+mn-cs"/>
              </a:rPr>
              <a:t> enables the inhabitants of the </a:t>
            </a:r>
            <a:r>
              <a:rPr lang="en-US" dirty="0" err="1">
                <a:solidFill>
                  <a:schemeClr val="tx1">
                    <a:lumMod val="65000"/>
                    <a:lumOff val="35000"/>
                  </a:schemeClr>
                </a:solidFill>
                <a:ea typeface="+mn-ea"/>
                <a:cs typeface="+mn-cs"/>
              </a:rPr>
              <a:t>AmI</a:t>
            </a:r>
            <a:r>
              <a:rPr lang="en-US" dirty="0">
                <a:solidFill>
                  <a:schemeClr val="tx1">
                    <a:lumMod val="65000"/>
                    <a:lumOff val="35000"/>
                  </a:schemeClr>
                </a:solidFill>
                <a:ea typeface="+mn-ea"/>
                <a:cs typeface="+mn-cs"/>
              </a:rPr>
              <a:t> environment to control and interact with the environment in a natural (voice, gestures) and personalized way (preferences, context).</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7747B479-067C-594C-A40B-29E12EBA52C7}" type="slidenum">
              <a:rPr lang="en-US" altLang="zh-CN" sz="1400">
                <a:solidFill>
                  <a:schemeClr val="bg1"/>
                </a:solidFill>
              </a:rPr>
              <a:pPr/>
              <a:t>57</a:t>
            </a:fld>
            <a:endParaRPr lang="en-US" altLang="zh-CN" sz="1400">
              <a:solidFill>
                <a:schemeClr val="bg1"/>
              </a:solidFill>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3"/>
          <p:cNvSpPr>
            <a:spLocks noGrp="1" noChangeArrowheads="1"/>
          </p:cNvSpPr>
          <p:nvPr>
            <p:ph type="title"/>
          </p:nvPr>
        </p:nvSpPr>
        <p:spPr/>
        <p:txBody>
          <a:bodyPr>
            <a:normAutofit fontScale="90000"/>
          </a:bodyPr>
          <a:lstStyle/>
          <a:p>
            <a:pPr eaLnBrk="1" hangingPunct="1"/>
            <a:r>
              <a:rPr lang="en-US" altLang="zh-CN">
                <a:latin typeface="Rockwell" charset="0"/>
              </a:rPr>
              <a:t>Photonics enabling Ambient Intelligence</a:t>
            </a:r>
            <a:endParaRPr lang="en-GB">
              <a:latin typeface="Rockwell" charset="0"/>
            </a:endParaRPr>
          </a:p>
        </p:txBody>
      </p:sp>
      <p:sp>
        <p:nvSpPr>
          <p:cNvPr id="2765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054AFBED-5BF5-224E-816C-CB5B7D6F0A2B}" type="slidenum">
              <a:rPr lang="en-US" altLang="zh-CN" sz="1400">
                <a:solidFill>
                  <a:schemeClr val="bg1"/>
                </a:solidFill>
              </a:rPr>
              <a:pPr/>
              <a:t>58</a:t>
            </a:fld>
            <a:endParaRPr lang="en-US" altLang="zh-CN" sz="1400">
              <a:solidFill>
                <a:schemeClr val="bg1"/>
              </a:solidFill>
            </a:endParaRPr>
          </a:p>
        </p:txBody>
      </p:sp>
      <p:sp>
        <p:nvSpPr>
          <p:cNvPr id="618502" name="Rectangle 6"/>
          <p:cNvSpPr>
            <a:spLocks noGrp="1" noChangeArrowheads="1"/>
          </p:cNvSpPr>
          <p:nvPr>
            <p:ph type="body" idx="4294967295"/>
          </p:nvPr>
        </p:nvSpPr>
        <p:spPr>
          <a:xfrm>
            <a:off x="381000" y="1600200"/>
            <a:ext cx="2590800" cy="1371600"/>
          </a:xfrm>
        </p:spPr>
        <p:txBody>
          <a:bodyPr/>
          <a:lstStyle/>
          <a:p>
            <a:pPr marL="0" indent="0" eaLnBrk="1" hangingPunct="1">
              <a:buFontTx/>
              <a:buNone/>
            </a:pPr>
            <a:r>
              <a:rPr lang="en-US" altLang="zh-CN" sz="2800">
                <a:latin typeface="Rockwell" charset="0"/>
              </a:rPr>
              <a:t>AmI</a:t>
            </a:r>
            <a:r>
              <a:rPr lang="en-US" altLang="zh-CN" sz="2800">
                <a:solidFill>
                  <a:srgbClr val="1D82F1"/>
                </a:solidFill>
                <a:latin typeface="Rockwell" charset="0"/>
              </a:rPr>
              <a:t> </a:t>
            </a:r>
            <a:r>
              <a:rPr lang="en-US" altLang="zh-CN" sz="2800">
                <a:solidFill>
                  <a:srgbClr val="808080"/>
                </a:solidFill>
                <a:latin typeface="Rockwell" charset="0"/>
              </a:rPr>
              <a:t>puts</a:t>
            </a:r>
            <a:r>
              <a:rPr lang="en-US" altLang="zh-CN" sz="2800">
                <a:latin typeface="Rockwell" charset="0"/>
              </a:rPr>
              <a:t> </a:t>
            </a:r>
            <a:r>
              <a:rPr lang="en-US" altLang="zh-CN" sz="2800">
                <a:solidFill>
                  <a:srgbClr val="1D82F1"/>
                </a:solidFill>
                <a:latin typeface="Rockwell" charset="0"/>
              </a:rPr>
              <a:t>PEOPLE </a:t>
            </a:r>
            <a:r>
              <a:rPr lang="en-US" altLang="zh-CN" sz="2800">
                <a:solidFill>
                  <a:srgbClr val="808080"/>
                </a:solidFill>
                <a:latin typeface="Rockwell" charset="0"/>
              </a:rPr>
              <a:t>in </a:t>
            </a:r>
            <a:br>
              <a:rPr lang="en-US" altLang="zh-CN" sz="2800">
                <a:solidFill>
                  <a:srgbClr val="808080"/>
                </a:solidFill>
                <a:latin typeface="Rockwell" charset="0"/>
              </a:rPr>
            </a:br>
            <a:r>
              <a:rPr lang="en-US" altLang="zh-CN" sz="2800">
                <a:solidFill>
                  <a:srgbClr val="808080"/>
                </a:solidFill>
                <a:latin typeface="Rockwell" charset="0"/>
              </a:rPr>
              <a:t>the </a:t>
            </a:r>
            <a:r>
              <a:rPr lang="en-US" altLang="zh-CN" sz="2800">
                <a:solidFill>
                  <a:schemeClr val="bg2"/>
                </a:solidFill>
                <a:latin typeface="Rockwell" charset="0"/>
              </a:rPr>
              <a:t>CENTER</a:t>
            </a:r>
          </a:p>
          <a:p>
            <a:pPr marL="0" indent="0" eaLnBrk="1" hangingPunct="1">
              <a:spcBef>
                <a:spcPct val="0"/>
              </a:spcBef>
              <a:buFontTx/>
              <a:buNone/>
            </a:pPr>
            <a:endParaRPr lang="zh-CN" altLang="en-US" sz="1800">
              <a:solidFill>
                <a:srgbClr val="808080"/>
              </a:solidFill>
              <a:latin typeface="Rockwell" charset="0"/>
            </a:endParaRPr>
          </a:p>
        </p:txBody>
      </p:sp>
      <p:pic>
        <p:nvPicPr>
          <p:cNvPr id="618499" name="Picture 3" descr="Cirkel driepijlen Al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1031875"/>
            <a:ext cx="6064250" cy="552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0" name="Oval 4"/>
          <p:cNvSpPr>
            <a:spLocks noChangeArrowheads="1"/>
          </p:cNvSpPr>
          <p:nvPr/>
        </p:nvSpPr>
        <p:spPr bwMode="auto">
          <a:xfrm>
            <a:off x="5232400" y="3225800"/>
            <a:ext cx="1435100" cy="1435100"/>
          </a:xfrm>
          <a:prstGeom prst="ellipse">
            <a:avLst/>
          </a:prstGeom>
          <a:solidFill>
            <a:srgbClr val="1D82F1"/>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7654" name="Picture 10" descr="ist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3" y="5649913"/>
            <a:ext cx="10763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7" name="Text Box 11"/>
          <p:cNvSpPr txBox="1">
            <a:spLocks noChangeArrowheads="1"/>
          </p:cNvSpPr>
          <p:nvPr/>
        </p:nvSpPr>
        <p:spPr bwMode="auto">
          <a:xfrm>
            <a:off x="5254625" y="3735388"/>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solidFill>
                  <a:schemeClr val="bg1"/>
                </a:solidFill>
                <a:cs typeface="+mn-cs"/>
              </a:rPr>
              <a:t>PEOPLE</a:t>
            </a:r>
            <a:endParaRPr lang="en-GB" sz="2400" b="1">
              <a:solidFill>
                <a:schemeClr val="bg1"/>
              </a:solidFill>
              <a:cs typeface="+mn-cs"/>
            </a:endParaRPr>
          </a:p>
        </p:txBody>
      </p:sp>
      <p:sp>
        <p:nvSpPr>
          <p:cNvPr id="618508" name="Rectangle 12"/>
          <p:cNvSpPr>
            <a:spLocks noChangeArrowheads="1"/>
          </p:cNvSpPr>
          <p:nvPr/>
        </p:nvSpPr>
        <p:spPr bwMode="auto">
          <a:xfrm>
            <a:off x="228600" y="3048000"/>
            <a:ext cx="32004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l">
              <a:spcBef>
                <a:spcPct val="40000"/>
              </a:spcBef>
              <a:defRPr/>
            </a:pPr>
            <a:r>
              <a:rPr lang="en-US" b="1" dirty="0">
                <a:latin typeface="+mn-lt"/>
                <a:cs typeface="+mn-cs"/>
              </a:rPr>
              <a:t>Making technology invisible, embedded in natural surroundings, present whenever we need it and making interaction with technology simple effortless</a:t>
            </a:r>
            <a:endParaRPr lang="en-GB" b="1" dirty="0">
              <a:solidFill>
                <a:srgbClr val="1D82F1"/>
              </a:solidFill>
              <a:latin typeface="+mn-lt"/>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8502">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850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185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1849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2" grpId="0" build="p" autoUpdateAnimBg="0"/>
      <p:bldP spid="618500" grpId="0" animBg="1"/>
      <p:bldP spid="61850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normAutofit fontScale="90000"/>
          </a:bodyPr>
          <a:lstStyle/>
          <a:p>
            <a:pPr eaLnBrk="1" hangingPunct="1"/>
            <a:r>
              <a:rPr lang="en-US" altLang="zh-CN">
                <a:latin typeface="Rockwell" charset="0"/>
              </a:rPr>
              <a:t>Imagine in the future…. Intelligence Are Embedded</a:t>
            </a: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32F0A2A-1160-514B-970F-8D3932EEF27E}" type="slidenum">
              <a:rPr lang="en-US" altLang="zh-CN" sz="1400">
                <a:solidFill>
                  <a:schemeClr val="bg1"/>
                </a:solidFill>
              </a:rPr>
              <a:pPr/>
              <a:t>59</a:t>
            </a:fld>
            <a:endParaRPr lang="en-US" altLang="zh-CN" sz="1400">
              <a:solidFill>
                <a:schemeClr val="bg1"/>
              </a:solidFill>
            </a:endParaRPr>
          </a:p>
        </p:txBody>
      </p:sp>
      <p:pic>
        <p:nvPicPr>
          <p:cNvPr id="595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81250"/>
            <a:ext cx="4648200" cy="348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5971"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
        <p:nvSpPr>
          <p:cNvPr id="595973" name="Text Box 5"/>
          <p:cNvSpPr txBox="1">
            <a:spLocks noChangeArrowheads="1"/>
          </p:cNvSpPr>
          <p:nvPr/>
        </p:nvSpPr>
        <p:spPr bwMode="auto">
          <a:xfrm>
            <a:off x="6400800" y="3657600"/>
            <a:ext cx="2416175" cy="120015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lvl1pPr marL="457200" indent="-457200" algn="l">
              <a:defRPr sz="2400">
                <a:solidFill>
                  <a:schemeClr val="tx1"/>
                </a:solidFill>
                <a:latin typeface="Times" charset="0"/>
                <a:ea typeface="ＭＳ Ｐゴシック" charset="0"/>
              </a:defRPr>
            </a:lvl1pPr>
            <a:lvl2pPr marL="914400" indent="-457200" algn="l">
              <a:defRPr sz="2400">
                <a:solidFill>
                  <a:schemeClr val="tx1"/>
                </a:solidFill>
                <a:latin typeface="Times" charset="0"/>
                <a:ea typeface="ＭＳ Ｐゴシック" charset="0"/>
              </a:defRPr>
            </a:lvl2pPr>
            <a:lvl3pPr marL="1371600" indent="-457200" algn="l">
              <a:defRPr sz="2400">
                <a:solidFill>
                  <a:schemeClr val="tx1"/>
                </a:solidFill>
                <a:latin typeface="Times" charset="0"/>
                <a:ea typeface="ＭＳ Ｐゴシック" charset="0"/>
              </a:defRPr>
            </a:lvl3pPr>
            <a:lvl4pPr marL="1828800" indent="-457200" algn="l">
              <a:defRPr sz="2400">
                <a:solidFill>
                  <a:schemeClr val="tx1"/>
                </a:solidFill>
                <a:latin typeface="Times" charset="0"/>
                <a:ea typeface="ＭＳ Ｐゴシック" charset="0"/>
              </a:defRPr>
            </a:lvl4pPr>
            <a:lvl5pPr marL="2286000" indent="-457200" algn="l">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800" dirty="0" smtClean="0">
                <a:latin typeface="+mn-lt"/>
              </a:rPr>
              <a:t>Providing:-</a:t>
            </a:r>
          </a:p>
          <a:p>
            <a:pPr>
              <a:buFontTx/>
              <a:buAutoNum type="arabicPeriod"/>
              <a:defRPr/>
            </a:pPr>
            <a:r>
              <a:rPr lang="en-US" sz="1800" dirty="0" smtClean="0">
                <a:latin typeface="+mn-lt"/>
              </a:rPr>
              <a:t>Information</a:t>
            </a:r>
          </a:p>
          <a:p>
            <a:pPr>
              <a:buFontTx/>
              <a:buAutoNum type="arabicPeriod"/>
              <a:defRPr/>
            </a:pPr>
            <a:r>
              <a:rPr lang="en-US" sz="1800" dirty="0" smtClean="0">
                <a:latin typeface="+mn-lt"/>
              </a:rPr>
              <a:t>Communications</a:t>
            </a:r>
          </a:p>
          <a:p>
            <a:pPr>
              <a:buFontTx/>
              <a:buAutoNum type="arabicPeriod"/>
              <a:defRPr/>
            </a:pPr>
            <a:r>
              <a:rPr lang="en-US" sz="1800" dirty="0" smtClean="0">
                <a:latin typeface="+mn-lt"/>
              </a:rPr>
              <a:t>Entertainment</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24092"/>
          </a:xfrm>
        </p:spPr>
        <p:txBody>
          <a:bodyPr>
            <a:normAutofit fontScale="90000"/>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6</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11" y="4402252"/>
            <a:ext cx="1642808" cy="19985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535381"/>
            <a:ext cx="6005946" cy="1785104"/>
          </a:xfrm>
          <a:prstGeom prst="rect">
            <a:avLst/>
          </a:prstGeom>
          <a:noFill/>
        </p:spPr>
        <p:txBody>
          <a:bodyPr wrap="square" rtlCol="0">
            <a:spAutoFit/>
          </a:bodyPr>
          <a:lstStyle/>
          <a:p>
            <a:pPr algn="ctr"/>
            <a:r>
              <a:rPr lang="en-US" dirty="0" smtClean="0"/>
              <a:t>You are a scientist – and you create them</a:t>
            </a:r>
          </a:p>
          <a:p>
            <a:pPr algn="ctr"/>
            <a:r>
              <a:rPr lang="en-US" dirty="0" smtClean="0"/>
              <a:t>You are a scholar – and you research them</a:t>
            </a:r>
          </a:p>
          <a:p>
            <a:pPr algn="ctr"/>
            <a:r>
              <a:rPr lang="en-US" dirty="0" smtClean="0"/>
              <a:t>You are curious – and you seek them</a:t>
            </a:r>
          </a:p>
          <a:p>
            <a:pPr algn="ctr"/>
            <a:r>
              <a:rPr lang="en-US" dirty="0" smtClean="0"/>
              <a:t>You are lazy – and sometimes they drift by</a:t>
            </a:r>
          </a:p>
          <a:p>
            <a:pPr algn="ctr"/>
            <a:r>
              <a:rPr lang="en-US" dirty="0" smtClean="0"/>
              <a:t>You are indifferent – and ignore them</a:t>
            </a:r>
            <a:endParaRPr lang="en-US" dirty="0"/>
          </a:p>
        </p:txBody>
      </p:sp>
      <p:sp>
        <p:nvSpPr>
          <p:cNvPr id="7" name="TextBox 6"/>
          <p:cNvSpPr txBox="1"/>
          <p:nvPr/>
        </p:nvSpPr>
        <p:spPr>
          <a:xfrm>
            <a:off x="3086100" y="5309755"/>
            <a:ext cx="5392882" cy="769441"/>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These are not mutually exclusive</a:t>
            </a:r>
          </a:p>
          <a:p>
            <a:pPr marL="342900" indent="-342900">
              <a:buFont typeface="Arial" panose="020B0604020202020204" pitchFamily="34" charset="0"/>
              <a:buChar char="•"/>
            </a:pPr>
            <a:r>
              <a:rPr lang="en-US" dirty="0" smtClean="0"/>
              <a:t>You can move among them</a:t>
            </a:r>
            <a:endParaRPr lang="en-US" dirty="0"/>
          </a:p>
        </p:txBody>
      </p:sp>
    </p:spTree>
    <p:extLst>
      <p:ext uri="{BB962C8B-B14F-4D97-AF65-F5344CB8AC3E}">
        <p14:creationId xmlns:p14="http://schemas.microsoft.com/office/powerpoint/2010/main" val="164285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normAutofit fontScale="90000"/>
          </a:bodyPr>
          <a:lstStyle/>
          <a:p>
            <a:pPr eaLnBrk="1" hangingPunct="1"/>
            <a:r>
              <a:rPr lang="en-US" altLang="zh-CN">
                <a:latin typeface="Rockwell" charset="0"/>
              </a:rPr>
              <a:t>Information can be Access Anywhere &amp; Anytime…</a:t>
            </a:r>
          </a:p>
        </p:txBody>
      </p:sp>
      <p:sp>
        <p:nvSpPr>
          <p:cNvPr id="3174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4DB2F034-3818-774C-A9D1-9BC756701321}" type="slidenum">
              <a:rPr lang="en-US" altLang="zh-CN" sz="1400">
                <a:solidFill>
                  <a:schemeClr val="bg1"/>
                </a:solidFill>
              </a:rPr>
              <a:pPr/>
              <a:t>60</a:t>
            </a:fld>
            <a:endParaRPr lang="en-US" altLang="zh-CN" sz="1400">
              <a:solidFill>
                <a:schemeClr val="bg1"/>
              </a:solidFill>
            </a:endParaRPr>
          </a:p>
        </p:txBody>
      </p:sp>
      <p:pic>
        <p:nvPicPr>
          <p:cNvPr id="598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594360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8019"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normAutofit fontScale="90000"/>
          </a:bodyPr>
          <a:lstStyle/>
          <a:p>
            <a:pPr eaLnBrk="1" hangingPunct="1"/>
            <a:r>
              <a:rPr lang="en-US" altLang="zh-CN">
                <a:latin typeface="Rockwell" charset="0"/>
              </a:rPr>
              <a:t>Links Devices with Different Networks...</a:t>
            </a:r>
          </a:p>
        </p:txBody>
      </p:sp>
      <p:sp>
        <p:nvSpPr>
          <p:cNvPr id="3379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72F2E72-1E9A-F146-9549-8BBDB55550D3}" type="slidenum">
              <a:rPr lang="en-US" altLang="zh-CN" sz="1400">
                <a:solidFill>
                  <a:schemeClr val="bg1"/>
                </a:solidFill>
              </a:rPr>
              <a:pPr/>
              <a:t>61</a:t>
            </a:fld>
            <a:endParaRPr lang="en-US" altLang="zh-CN" sz="1400">
              <a:solidFill>
                <a:schemeClr val="bg1"/>
              </a:solidFill>
            </a:endParaRPr>
          </a:p>
        </p:txBody>
      </p:sp>
      <p:pic>
        <p:nvPicPr>
          <p:cNvPr id="60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57350"/>
            <a:ext cx="6324600" cy="474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0067" name="Text Box 3"/>
          <p:cNvSpPr txBox="1">
            <a:spLocks noChangeArrowheads="1"/>
          </p:cNvSpPr>
          <p:nvPr/>
        </p:nvSpPr>
        <p:spPr bwMode="auto">
          <a:xfrm>
            <a:off x="533400" y="6477000"/>
            <a:ext cx="2919413"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cs typeface="+mn-cs"/>
              </a:rPr>
              <a:t>[Source: </a:t>
            </a:r>
            <a:r>
              <a:rPr lang="en-US" sz="1400" dirty="0">
                <a:cs typeface="+mn-cs"/>
                <a:hlinkClick r:id="rId4"/>
              </a:rPr>
              <a:t>http://www.uidcenter.org</a:t>
            </a:r>
            <a:r>
              <a:rPr lang="en-US" sz="1400" dirty="0">
                <a:cs typeface="+mn-cs"/>
              </a:rPr>
              <a:t> ]</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a:xfrm>
            <a:off x="457200" y="274638"/>
            <a:ext cx="8229600" cy="760412"/>
          </a:xfrm>
        </p:spPr>
        <p:txBody>
          <a:bodyPr>
            <a:normAutofit fontScale="90000"/>
          </a:bodyPr>
          <a:lstStyle/>
          <a:p>
            <a:pPr eaLnBrk="1" hangingPunct="1"/>
            <a:r>
              <a:rPr lang="en-US" altLang="zh-CN">
                <a:latin typeface="Rockwell" charset="0"/>
              </a:rPr>
              <a:t>Characteristics of Ambient Intelligence</a:t>
            </a:r>
          </a:p>
        </p:txBody>
      </p:sp>
      <p:sp>
        <p:nvSpPr>
          <p:cNvPr id="3584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EF1E9F0-6936-204A-B1EB-C680B68ECB11}" type="slidenum">
              <a:rPr lang="en-US" altLang="zh-CN" sz="1400">
                <a:solidFill>
                  <a:schemeClr val="bg1"/>
                </a:solidFill>
              </a:rPr>
              <a:pPr/>
              <a:t>62</a:t>
            </a:fld>
            <a:endParaRPr lang="en-US" altLang="zh-CN" sz="1400">
              <a:solidFill>
                <a:schemeClr val="bg1"/>
              </a:solidFill>
            </a:endParaRPr>
          </a:p>
        </p:txBody>
      </p:sp>
      <p:sp>
        <p:nvSpPr>
          <p:cNvPr id="602117" name="AutoShape 5"/>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8" name="AutoShape 6"/>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9" name="AutoShape 7"/>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602120" name="Rectangle 8"/>
          <p:cNvSpPr>
            <a:spLocks noChangeArrowheads="1"/>
          </p:cNvSpPr>
          <p:nvPr/>
        </p:nvSpPr>
        <p:spPr bwMode="auto">
          <a:xfrm>
            <a:off x="3581400" y="3886200"/>
            <a:ext cx="1524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dirty="0">
                <a:solidFill>
                  <a:schemeClr val="bg1"/>
                </a:solidFill>
              </a:rPr>
              <a:t>Ambient</a:t>
            </a:r>
          </a:p>
          <a:p>
            <a:pPr>
              <a:defRPr/>
            </a:pPr>
            <a:r>
              <a:rPr lang="en-US" dirty="0">
                <a:solidFill>
                  <a:schemeClr val="bg1"/>
                </a:solidFill>
              </a:rPr>
              <a:t>Intelligence</a:t>
            </a:r>
          </a:p>
        </p:txBody>
      </p:sp>
      <p:sp>
        <p:nvSpPr>
          <p:cNvPr id="602121" name="Text Box 9"/>
          <p:cNvSpPr txBox="1">
            <a:spLocks noChangeArrowheads="1"/>
          </p:cNvSpPr>
          <p:nvPr/>
        </p:nvSpPr>
        <p:spPr bwMode="auto">
          <a:xfrm>
            <a:off x="5562600" y="2819400"/>
            <a:ext cx="3276600" cy="123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Intelligence</a:t>
            </a:r>
          </a:p>
          <a:p>
            <a:pPr algn="l">
              <a:buFontTx/>
              <a:buChar char="•"/>
              <a:defRPr/>
            </a:pPr>
            <a:r>
              <a:rPr lang="en-US" sz="1400" dirty="0">
                <a:latin typeface="+mn-lt"/>
                <a:cs typeface="+mn-cs"/>
              </a:rPr>
              <a:t> Recognize the people that live in it, adapt themselves to them, learn from their behavior, and possibly show emotion. </a:t>
            </a:r>
          </a:p>
        </p:txBody>
      </p:sp>
      <p:sp>
        <p:nvSpPr>
          <p:cNvPr id="602122" name="Text Box 10"/>
          <p:cNvSpPr txBox="1">
            <a:spLocks noChangeArrowheads="1"/>
          </p:cNvSpPr>
          <p:nvPr/>
        </p:nvSpPr>
        <p:spPr bwMode="auto">
          <a:xfrm>
            <a:off x="533400" y="2895600"/>
            <a:ext cx="28194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Ubiquity</a:t>
            </a:r>
          </a:p>
          <a:p>
            <a:pPr algn="l">
              <a:buFontTx/>
              <a:buChar char="•"/>
              <a:defRPr/>
            </a:pPr>
            <a:r>
              <a:rPr lang="en-US" sz="1400" dirty="0">
                <a:latin typeface="+mn-lt"/>
                <a:cs typeface="+mn-cs"/>
              </a:rPr>
              <a:t> Surrounded by a multitude of interconnected embedded systems </a:t>
            </a:r>
          </a:p>
        </p:txBody>
      </p:sp>
      <p:sp>
        <p:nvSpPr>
          <p:cNvPr id="602123" name="Text Box 11"/>
          <p:cNvSpPr txBox="1">
            <a:spLocks noChangeArrowheads="1"/>
          </p:cNvSpPr>
          <p:nvPr/>
        </p:nvSpPr>
        <p:spPr bwMode="auto">
          <a:xfrm>
            <a:off x="3048000" y="1447800"/>
            <a:ext cx="45720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Distribution</a:t>
            </a:r>
            <a:r>
              <a:rPr lang="en-US" sz="1400" dirty="0">
                <a:latin typeface="+mn-lt"/>
                <a:cs typeface="+mn-cs"/>
              </a:rPr>
              <a:t> </a:t>
            </a:r>
          </a:p>
          <a:p>
            <a:pPr algn="l">
              <a:buFontTx/>
              <a:buChar char="•"/>
              <a:defRPr/>
            </a:pPr>
            <a:r>
              <a:rPr lang="en-US" sz="1400" dirty="0">
                <a:latin typeface="+mn-lt"/>
                <a:cs typeface="+mn-cs"/>
              </a:rPr>
              <a:t> Non-central systems control and computation </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457200" y="274638"/>
            <a:ext cx="8229600" cy="627062"/>
          </a:xfrm>
        </p:spPr>
        <p:txBody>
          <a:bodyPr>
            <a:normAutofit fontScale="90000"/>
          </a:bodyPr>
          <a:lstStyle/>
          <a:p>
            <a:pPr eaLnBrk="1" hangingPunct="1"/>
            <a:r>
              <a:rPr lang="en-US" altLang="zh-CN">
                <a:latin typeface="Rockwell" charset="0"/>
              </a:rPr>
              <a:t>Ambient Intelligence</a:t>
            </a:r>
          </a:p>
        </p:txBody>
      </p:sp>
      <p:sp>
        <p:nvSpPr>
          <p:cNvPr id="37890" name="Rectangle 5"/>
          <p:cNvSpPr>
            <a:spLocks noGrp="1" noChangeArrowheads="1"/>
          </p:cNvSpPr>
          <p:nvPr>
            <p:ph idx="1"/>
          </p:nvPr>
        </p:nvSpPr>
        <p:spPr>
          <a:xfrm>
            <a:off x="228600" y="1066800"/>
            <a:ext cx="4572000" cy="4800600"/>
          </a:xfrm>
        </p:spPr>
        <p:txBody>
          <a:bodyPr/>
          <a:lstStyle/>
          <a:p>
            <a:pPr eaLnBrk="1" hangingPunct="1">
              <a:lnSpc>
                <a:spcPct val="80000"/>
              </a:lnSpc>
            </a:pPr>
            <a:r>
              <a:rPr lang="en-US" altLang="zh-CN" sz="1200">
                <a:latin typeface="Rockwell" charset="0"/>
              </a:rPr>
              <a:t>Significant work in the areas of:-</a:t>
            </a:r>
          </a:p>
          <a:p>
            <a:pPr lvl="1" eaLnBrk="1" hangingPunct="1">
              <a:lnSpc>
                <a:spcPct val="80000"/>
              </a:lnSpc>
            </a:pPr>
            <a:r>
              <a:rPr lang="en-US" altLang="zh-CN" sz="1000">
                <a:latin typeface="Rockwell" charset="0"/>
              </a:rPr>
              <a:t>Device</a:t>
            </a:r>
          </a:p>
          <a:p>
            <a:pPr lvl="1" eaLnBrk="1" hangingPunct="1">
              <a:lnSpc>
                <a:spcPct val="80000"/>
              </a:lnSpc>
            </a:pPr>
            <a:r>
              <a:rPr lang="en-US" altLang="zh-CN" sz="1000">
                <a:latin typeface="Rockwell" charset="0"/>
              </a:rPr>
              <a:t>Network</a:t>
            </a:r>
          </a:p>
          <a:p>
            <a:pPr lvl="1" eaLnBrk="1" hangingPunct="1">
              <a:lnSpc>
                <a:spcPct val="80000"/>
              </a:lnSpc>
            </a:pPr>
            <a:r>
              <a:rPr lang="en-US" altLang="zh-CN" sz="1000">
                <a:latin typeface="Rockwell" charset="0"/>
              </a:rPr>
              <a:t>Software</a:t>
            </a:r>
          </a:p>
          <a:p>
            <a:pPr eaLnBrk="1" hangingPunct="1">
              <a:lnSpc>
                <a:spcPct val="80000"/>
              </a:lnSpc>
            </a:pPr>
            <a:r>
              <a:rPr lang="en-US" altLang="zh-CN" sz="1200">
                <a:latin typeface="Rockwell" charset="0"/>
              </a:rPr>
              <a:t>R&amp;D in preliminary stage</a:t>
            </a:r>
          </a:p>
          <a:p>
            <a:pPr lvl="1" eaLnBrk="1" hangingPunct="1">
              <a:lnSpc>
                <a:spcPct val="80000"/>
              </a:lnSpc>
            </a:pPr>
            <a:r>
              <a:rPr lang="en-US" altLang="zh-CN" sz="1000">
                <a:latin typeface="Rockwell" charset="0"/>
              </a:rPr>
              <a:t>Would take at least another decade to see the light of commercialization</a:t>
            </a:r>
          </a:p>
          <a:p>
            <a:pPr eaLnBrk="1" hangingPunct="1">
              <a:lnSpc>
                <a:spcPct val="80000"/>
              </a:lnSpc>
            </a:pPr>
            <a:r>
              <a:rPr lang="en-US" altLang="zh-CN" sz="1200">
                <a:latin typeface="Rockwell" charset="0"/>
              </a:rPr>
              <a:t>Critical factors</a:t>
            </a:r>
          </a:p>
          <a:p>
            <a:pPr lvl="1" eaLnBrk="1" hangingPunct="1">
              <a:lnSpc>
                <a:spcPct val="80000"/>
              </a:lnSpc>
            </a:pPr>
            <a:r>
              <a:rPr lang="en-US" altLang="zh-CN" sz="1000">
                <a:latin typeface="Rockwell" charset="0"/>
              </a:rPr>
              <a:t>Interoperability</a:t>
            </a:r>
          </a:p>
          <a:p>
            <a:pPr lvl="1" eaLnBrk="1" hangingPunct="1">
              <a:lnSpc>
                <a:spcPct val="80000"/>
              </a:lnSpc>
            </a:pPr>
            <a:r>
              <a:rPr lang="en-US" altLang="zh-CN" sz="1000">
                <a:latin typeface="Rockwell" charset="0"/>
              </a:rPr>
              <a:t>Security</a:t>
            </a:r>
          </a:p>
          <a:p>
            <a:pPr lvl="1" eaLnBrk="1" hangingPunct="1">
              <a:lnSpc>
                <a:spcPct val="80000"/>
              </a:lnSpc>
            </a:pPr>
            <a:r>
              <a:rPr lang="en-US" altLang="zh-CN" sz="1000">
                <a:latin typeface="Rockwell" charset="0"/>
              </a:rPr>
              <a:t>Reliability</a:t>
            </a:r>
          </a:p>
          <a:p>
            <a:pPr lvl="1" eaLnBrk="1" hangingPunct="1">
              <a:lnSpc>
                <a:spcPct val="80000"/>
              </a:lnSpc>
            </a:pPr>
            <a:r>
              <a:rPr lang="en-US" altLang="zh-CN" sz="1000">
                <a:latin typeface="Rockwell" charset="0"/>
              </a:rPr>
              <a:t>Predictablity</a:t>
            </a:r>
          </a:p>
          <a:p>
            <a:pPr eaLnBrk="1" hangingPunct="1">
              <a:lnSpc>
                <a:spcPct val="80000"/>
              </a:lnSpc>
            </a:pPr>
            <a:r>
              <a:rPr lang="en-US" altLang="zh-CN" sz="1200">
                <a:latin typeface="Rockwell" charset="0"/>
              </a:rPr>
              <a:t>Devices need to become more autonomous in nature</a:t>
            </a:r>
          </a:p>
          <a:p>
            <a:pPr lvl="1" eaLnBrk="1" hangingPunct="1">
              <a:lnSpc>
                <a:spcPct val="80000"/>
              </a:lnSpc>
            </a:pPr>
            <a:r>
              <a:rPr lang="en-US" altLang="zh-CN" sz="1000">
                <a:latin typeface="Rockwell" charset="0"/>
              </a:rPr>
              <a:t>Reduce arduous task of system management and administration</a:t>
            </a:r>
          </a:p>
          <a:p>
            <a:pPr eaLnBrk="1" hangingPunct="1">
              <a:lnSpc>
                <a:spcPct val="80000"/>
              </a:lnSpc>
            </a:pPr>
            <a:r>
              <a:rPr lang="en-US" altLang="zh-CN" sz="1200">
                <a:latin typeface="Rockwell" charset="0"/>
              </a:rPr>
              <a:t>Biggest adopters</a:t>
            </a:r>
          </a:p>
          <a:p>
            <a:pPr lvl="1" eaLnBrk="1" hangingPunct="1">
              <a:lnSpc>
                <a:spcPct val="80000"/>
              </a:lnSpc>
            </a:pPr>
            <a:r>
              <a:rPr lang="en-US" altLang="zh-CN" sz="1000">
                <a:latin typeface="Rockwell" charset="0"/>
              </a:rPr>
              <a:t>Healthcare</a:t>
            </a:r>
          </a:p>
          <a:p>
            <a:pPr lvl="1" eaLnBrk="1" hangingPunct="1">
              <a:lnSpc>
                <a:spcPct val="80000"/>
              </a:lnSpc>
            </a:pPr>
            <a:r>
              <a:rPr lang="en-US" altLang="zh-CN" sz="1000">
                <a:latin typeface="Rockwell" charset="0"/>
              </a:rPr>
              <a:t>Home automation</a:t>
            </a:r>
          </a:p>
          <a:p>
            <a:pPr eaLnBrk="1" hangingPunct="1">
              <a:lnSpc>
                <a:spcPct val="80000"/>
              </a:lnSpc>
            </a:pPr>
            <a:r>
              <a:rPr lang="en-US" altLang="zh-CN" sz="1200">
                <a:latin typeface="Rockwell" charset="0"/>
              </a:rPr>
              <a:t>Key enabling technologies</a:t>
            </a:r>
          </a:p>
          <a:p>
            <a:pPr lvl="1" eaLnBrk="1" hangingPunct="1">
              <a:lnSpc>
                <a:spcPct val="80000"/>
              </a:lnSpc>
            </a:pPr>
            <a:r>
              <a:rPr lang="en-US" altLang="zh-CN" sz="1000">
                <a:latin typeface="Rockwell" charset="0"/>
              </a:rPr>
              <a:t>Wireless communications</a:t>
            </a:r>
          </a:p>
          <a:p>
            <a:pPr eaLnBrk="1" hangingPunct="1">
              <a:lnSpc>
                <a:spcPct val="80000"/>
              </a:lnSpc>
            </a:pPr>
            <a:r>
              <a:rPr lang="en-US" altLang="zh-CN" sz="1200">
                <a:latin typeface="Rockwell" charset="0"/>
              </a:rPr>
              <a:t>Multi-disciplinary Research</a:t>
            </a:r>
          </a:p>
          <a:p>
            <a:pPr lvl="1" eaLnBrk="1" hangingPunct="1">
              <a:lnSpc>
                <a:spcPct val="80000"/>
              </a:lnSpc>
            </a:pPr>
            <a:r>
              <a:rPr lang="en-US" altLang="zh-CN" sz="1000">
                <a:latin typeface="Rockwell" charset="0"/>
              </a:rPr>
              <a:t>Technologists</a:t>
            </a:r>
          </a:p>
          <a:p>
            <a:pPr lvl="1" eaLnBrk="1" hangingPunct="1">
              <a:lnSpc>
                <a:spcPct val="80000"/>
              </a:lnSpc>
            </a:pPr>
            <a:r>
              <a:rPr lang="en-US" altLang="zh-CN" sz="1000">
                <a:latin typeface="Rockwell" charset="0"/>
              </a:rPr>
              <a:t>Designers</a:t>
            </a:r>
          </a:p>
          <a:p>
            <a:pPr lvl="1" eaLnBrk="1" hangingPunct="1">
              <a:lnSpc>
                <a:spcPct val="80000"/>
              </a:lnSpc>
            </a:pPr>
            <a:r>
              <a:rPr lang="en-US" altLang="zh-CN" sz="1000">
                <a:latin typeface="Rockwell" charset="0"/>
              </a:rPr>
              <a:t>Human behavior sceintists</a:t>
            </a:r>
          </a:p>
          <a:p>
            <a:pPr lvl="1" eaLnBrk="1" hangingPunct="1">
              <a:lnSpc>
                <a:spcPct val="80000"/>
              </a:lnSpc>
            </a:pPr>
            <a:endParaRPr lang="en-US" altLang="zh-CN" sz="1000">
              <a:latin typeface="Rockwell" charset="0"/>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6D3D66E1-3A30-7543-80FC-049C28AF2520}" type="slidenum">
              <a:rPr lang="en-US" altLang="zh-CN" sz="1400">
                <a:solidFill>
                  <a:schemeClr val="bg1"/>
                </a:solidFill>
              </a:rPr>
              <a:pPr/>
              <a:t>63</a:t>
            </a:fld>
            <a:endParaRPr lang="en-US" altLang="zh-CN" sz="1400">
              <a:solidFill>
                <a:schemeClr val="bg1"/>
              </a:solidFill>
            </a:endParaRPr>
          </a:p>
        </p:txBody>
      </p:sp>
      <p:sp>
        <p:nvSpPr>
          <p:cNvPr id="585734" name="Rectangle 6"/>
          <p:cNvSpPr>
            <a:spLocks noChangeArrowheads="1"/>
          </p:cNvSpPr>
          <p:nvPr/>
        </p:nvSpPr>
        <p:spPr bwMode="auto">
          <a:xfrm>
            <a:off x="4876800" y="1600200"/>
            <a:ext cx="3124200" cy="434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zh-CN" altLang="en-US">
              <a:solidFill>
                <a:srgbClr val="FFFFFF"/>
              </a:solidFill>
              <a:latin typeface="Rockwell" charset="0"/>
              <a:ea typeface="ＭＳ Ｐゴシック" charset="0"/>
              <a:cs typeface="ＭＳ Ｐゴシック" charset="0"/>
            </a:endParaRPr>
          </a:p>
        </p:txBody>
      </p:sp>
      <p:sp>
        <p:nvSpPr>
          <p:cNvPr id="585735" name="Rectangle 7"/>
          <p:cNvSpPr>
            <a:spLocks noChangeArrowheads="1"/>
          </p:cNvSpPr>
          <p:nvPr/>
        </p:nvSpPr>
        <p:spPr bwMode="auto">
          <a:xfrm>
            <a:off x="5764213" y="2819400"/>
            <a:ext cx="1524000" cy="1752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en-US"/>
              <a:t>Ambient</a:t>
            </a:r>
          </a:p>
          <a:p>
            <a:pPr>
              <a:defRPr/>
            </a:pPr>
            <a:r>
              <a:rPr lang="en-US"/>
              <a:t>Intelligence</a:t>
            </a:r>
          </a:p>
        </p:txBody>
      </p:sp>
      <p:sp>
        <p:nvSpPr>
          <p:cNvPr id="585737" name="Text Box 9"/>
          <p:cNvSpPr txBox="1">
            <a:spLocks noChangeArrowheads="1"/>
          </p:cNvSpPr>
          <p:nvPr/>
        </p:nvSpPr>
        <p:spPr bwMode="auto">
          <a:xfrm>
            <a:off x="5800725" y="1828800"/>
            <a:ext cx="12461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FFFF"/>
                </a:solidFill>
                <a:latin typeface="+mn-lt"/>
                <a:cs typeface="+mn-cs"/>
              </a:rPr>
              <a:t>Adaptive</a:t>
            </a:r>
          </a:p>
        </p:txBody>
      </p:sp>
      <p:sp>
        <p:nvSpPr>
          <p:cNvPr id="585738" name="Text Box 10"/>
          <p:cNvSpPr txBox="1">
            <a:spLocks noChangeArrowheads="1"/>
          </p:cNvSpPr>
          <p:nvPr/>
        </p:nvSpPr>
        <p:spPr bwMode="auto">
          <a:xfrm>
            <a:off x="5627688" y="5029200"/>
            <a:ext cx="169545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FFFF"/>
                </a:solidFill>
                <a:latin typeface="+mn-lt"/>
                <a:cs typeface="+mn-cs"/>
              </a:rPr>
              <a:t>Personalized</a:t>
            </a:r>
          </a:p>
        </p:txBody>
      </p:sp>
      <p:sp>
        <p:nvSpPr>
          <p:cNvPr id="585739" name="Text Box 11"/>
          <p:cNvSpPr txBox="1">
            <a:spLocks noChangeArrowheads="1"/>
          </p:cNvSpPr>
          <p:nvPr/>
        </p:nvSpPr>
        <p:spPr bwMode="auto">
          <a:xfrm>
            <a:off x="7323138" y="3429000"/>
            <a:ext cx="1647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Anticipatory</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en-US" altLang="zh-CN">
                <a:latin typeface="Rockwell" charset="0"/>
              </a:rPr>
              <a:t>Convergence of 3 Areas</a:t>
            </a:r>
          </a:p>
        </p:txBody>
      </p:sp>
      <p:sp>
        <p:nvSpPr>
          <p:cNvPr id="3993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D76CF4E8-8C29-0C4F-8ABE-43CFCBF98D89}" type="slidenum">
              <a:rPr lang="en-US" altLang="zh-CN" sz="1400">
                <a:solidFill>
                  <a:schemeClr val="bg1"/>
                </a:solidFill>
              </a:rPr>
              <a:pPr/>
              <a:t>64</a:t>
            </a:fld>
            <a:endParaRPr lang="en-US" altLang="zh-CN" sz="1400">
              <a:solidFill>
                <a:schemeClr val="bg1"/>
              </a:solidFill>
            </a:endParaRPr>
          </a:p>
        </p:txBody>
      </p:sp>
      <p:sp>
        <p:nvSpPr>
          <p:cNvPr id="589830" name="AutoShape 6"/>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1" name="AutoShape 7"/>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2" name="AutoShape 8"/>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4" name="Rectangle 10"/>
          <p:cNvSpPr>
            <a:spLocks noChangeArrowheads="1"/>
          </p:cNvSpPr>
          <p:nvPr/>
        </p:nvSpPr>
        <p:spPr bwMode="auto">
          <a:xfrm>
            <a:off x="3581400" y="3886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89835" name="Text Box 11"/>
          <p:cNvSpPr txBox="1">
            <a:spLocks noChangeArrowheads="1"/>
          </p:cNvSpPr>
          <p:nvPr/>
        </p:nvSpPr>
        <p:spPr bwMode="auto">
          <a:xfrm>
            <a:off x="6819900" y="4114800"/>
            <a:ext cx="1462088"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Interfaces</a:t>
            </a:r>
          </a:p>
        </p:txBody>
      </p:sp>
      <p:sp>
        <p:nvSpPr>
          <p:cNvPr id="589836" name="Text Box 12"/>
          <p:cNvSpPr txBox="1">
            <a:spLocks noChangeArrowheads="1"/>
          </p:cNvSpPr>
          <p:nvPr/>
        </p:nvSpPr>
        <p:spPr bwMode="auto">
          <a:xfrm>
            <a:off x="319088" y="4114800"/>
            <a:ext cx="15113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Computing</a:t>
            </a:r>
          </a:p>
        </p:txBody>
      </p:sp>
      <p:sp>
        <p:nvSpPr>
          <p:cNvPr id="589837" name="Text Box 13"/>
          <p:cNvSpPr txBox="1">
            <a:spLocks noChangeArrowheads="1"/>
          </p:cNvSpPr>
          <p:nvPr/>
        </p:nvSpPr>
        <p:spPr bwMode="auto">
          <a:xfrm>
            <a:off x="3190875" y="1447800"/>
            <a:ext cx="21717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Communications</a:t>
            </a:r>
          </a:p>
        </p:txBody>
      </p:sp>
      <p:sp>
        <p:nvSpPr>
          <p:cNvPr id="589838" name="Text Box 14"/>
          <p:cNvSpPr txBox="1">
            <a:spLocks noChangeArrowheads="1"/>
          </p:cNvSpPr>
          <p:nvPr/>
        </p:nvSpPr>
        <p:spPr bwMode="auto">
          <a:xfrm>
            <a:off x="228600" y="5867400"/>
            <a:ext cx="8382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US" sz="1800">
                <a:latin typeface="+mn-lt"/>
                <a:cs typeface="+mn-cs"/>
              </a:rPr>
              <a:t>“</a:t>
            </a:r>
            <a:r>
              <a:rPr lang="en-US" sz="1800">
                <a:latin typeface="+mn-lt"/>
                <a:cs typeface="+mn-cs"/>
              </a:rPr>
              <a:t>The vision is to embed intelligence into different devices, to make them smart and capable to attend to the user</a:t>
            </a:r>
            <a:r>
              <a:rPr lang="ja-JP" altLang="en-US" sz="1800">
                <a:latin typeface="+mn-lt"/>
                <a:cs typeface="+mn-cs"/>
              </a:rPr>
              <a:t>’</a:t>
            </a:r>
            <a:r>
              <a:rPr lang="en-US" sz="1800">
                <a:latin typeface="+mn-lt"/>
                <a:cs typeface="+mn-cs"/>
              </a:rPr>
              <a:t>s need and lifestyle</a:t>
            </a:r>
            <a:r>
              <a:rPr lang="ja-JP" altLang="en-US" sz="1800">
                <a:latin typeface="+mn-lt"/>
                <a:cs typeface="+mn-cs"/>
              </a:rPr>
              <a:t>”</a:t>
            </a:r>
            <a:endParaRPr lang="en-US" sz="1800">
              <a:latin typeface="+mn-lt"/>
              <a:cs typeface="+mn-cs"/>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normAutofit fontScale="90000"/>
          </a:bodyPr>
          <a:lstStyle/>
          <a:p>
            <a:pPr eaLnBrk="1" hangingPunct="1"/>
            <a:r>
              <a:rPr lang="en-US" altLang="zh-CN">
                <a:latin typeface="Rockwell" charset="0"/>
              </a:rPr>
              <a:t>Requirements of Ambience Intelligence</a:t>
            </a:r>
          </a:p>
        </p:txBody>
      </p:sp>
      <p:sp>
        <p:nvSpPr>
          <p:cNvPr id="4198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C74E025D-AE79-5A49-847F-AD6A5B87F30A}" type="slidenum">
              <a:rPr lang="en-US" altLang="zh-CN" sz="1400">
                <a:solidFill>
                  <a:schemeClr val="bg1"/>
                </a:solidFill>
              </a:rPr>
              <a:pPr/>
              <a:t>65</a:t>
            </a:fld>
            <a:endParaRPr lang="en-US" altLang="zh-CN" sz="1400">
              <a:solidFill>
                <a:schemeClr val="bg1"/>
              </a:solidFill>
            </a:endParaRPr>
          </a:p>
        </p:txBody>
      </p:sp>
      <p:sp>
        <p:nvSpPr>
          <p:cNvPr id="592901" name="Rectangle 5"/>
          <p:cNvSpPr>
            <a:spLocks noChangeArrowheads="1"/>
          </p:cNvSpPr>
          <p:nvPr/>
        </p:nvSpPr>
        <p:spPr bwMode="auto">
          <a:xfrm>
            <a:off x="3657600" y="2743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92902" name="Text Box 6"/>
          <p:cNvSpPr txBox="1">
            <a:spLocks noChangeArrowheads="1"/>
          </p:cNvSpPr>
          <p:nvPr/>
        </p:nvSpPr>
        <p:spPr bwMode="auto">
          <a:xfrm>
            <a:off x="4800600" y="1801813"/>
            <a:ext cx="3429000"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Unobtrusive hardware</a:t>
            </a:r>
          </a:p>
          <a:p>
            <a:pPr algn="l">
              <a:buFontTx/>
              <a:buChar char="•"/>
              <a:defRPr/>
            </a:pPr>
            <a:r>
              <a:rPr lang="en-US" sz="1600" dirty="0">
                <a:latin typeface="+mn-lt"/>
                <a:cs typeface="+mn-cs"/>
              </a:rPr>
              <a:t> Nano-electronics &amp; Nano-devices</a:t>
            </a:r>
          </a:p>
        </p:txBody>
      </p:sp>
      <p:sp>
        <p:nvSpPr>
          <p:cNvPr id="592903" name="Text Box 7"/>
          <p:cNvSpPr txBox="1">
            <a:spLocks noChangeArrowheads="1"/>
          </p:cNvSpPr>
          <p:nvPr/>
        </p:nvSpPr>
        <p:spPr bwMode="auto">
          <a:xfrm>
            <a:off x="5257800" y="3429000"/>
            <a:ext cx="3733800" cy="1138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Seamless communications infrastructure</a:t>
            </a:r>
          </a:p>
          <a:p>
            <a:pPr algn="l">
              <a:buFontTx/>
              <a:buChar char="•"/>
              <a:defRPr/>
            </a:pPr>
            <a:r>
              <a:rPr lang="en-US" sz="1600" dirty="0">
                <a:latin typeface="+mn-lt"/>
                <a:cs typeface="+mn-cs"/>
              </a:rPr>
              <a:t> Heterogeneous networks</a:t>
            </a:r>
          </a:p>
          <a:p>
            <a:pPr algn="l">
              <a:buFontTx/>
              <a:buChar char="•"/>
              <a:defRPr/>
            </a:pPr>
            <a:r>
              <a:rPr lang="en-US" sz="1600" dirty="0">
                <a:latin typeface="+mn-lt"/>
                <a:cs typeface="+mn-cs"/>
              </a:rPr>
              <a:t> Convergence networks</a:t>
            </a:r>
          </a:p>
        </p:txBody>
      </p:sp>
      <p:sp>
        <p:nvSpPr>
          <p:cNvPr id="592904" name="Text Box 8"/>
          <p:cNvSpPr txBox="1">
            <a:spLocks noChangeArrowheads="1"/>
          </p:cNvSpPr>
          <p:nvPr/>
        </p:nvSpPr>
        <p:spPr bwMode="auto">
          <a:xfrm>
            <a:off x="4724400" y="5257800"/>
            <a:ext cx="4267200" cy="1138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Dynamic and distributed device network</a:t>
            </a:r>
          </a:p>
          <a:p>
            <a:pPr algn="l">
              <a:buFontTx/>
              <a:buChar char="•"/>
              <a:defRPr/>
            </a:pPr>
            <a:r>
              <a:rPr lang="en-US" sz="1600" dirty="0">
                <a:latin typeface="+mn-lt"/>
                <a:cs typeface="+mn-cs"/>
              </a:rPr>
              <a:t> Portable</a:t>
            </a:r>
          </a:p>
          <a:p>
            <a:pPr algn="l">
              <a:buFontTx/>
              <a:buChar char="•"/>
              <a:defRPr/>
            </a:pPr>
            <a:r>
              <a:rPr lang="en-US" sz="1600" dirty="0">
                <a:latin typeface="+mn-lt"/>
                <a:cs typeface="+mn-cs"/>
              </a:rPr>
              <a:t> Plug-and-play</a:t>
            </a:r>
          </a:p>
        </p:txBody>
      </p:sp>
      <p:sp>
        <p:nvSpPr>
          <p:cNvPr id="592905" name="Text Box 9"/>
          <p:cNvSpPr txBox="1">
            <a:spLocks noChangeArrowheads="1"/>
          </p:cNvSpPr>
          <p:nvPr/>
        </p:nvSpPr>
        <p:spPr bwMode="auto">
          <a:xfrm>
            <a:off x="533400" y="4876800"/>
            <a:ext cx="3673475" cy="86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Advanced human interface</a:t>
            </a:r>
          </a:p>
          <a:p>
            <a:pPr algn="l">
              <a:buFontTx/>
              <a:buChar char="•"/>
              <a:defRPr/>
            </a:pPr>
            <a:r>
              <a:rPr lang="en-US" sz="1600" dirty="0">
                <a:latin typeface="+mn-lt"/>
                <a:cs typeface="+mn-cs"/>
              </a:rPr>
              <a:t> Universal access to existing devices</a:t>
            </a:r>
          </a:p>
          <a:p>
            <a:pPr algn="l">
              <a:buFontTx/>
              <a:buChar char="•"/>
              <a:defRPr/>
            </a:pPr>
            <a:r>
              <a:rPr lang="en-US" sz="1600" dirty="0">
                <a:latin typeface="+mn-lt"/>
                <a:cs typeface="+mn-cs"/>
              </a:rPr>
              <a:t> Unified interface</a:t>
            </a:r>
          </a:p>
        </p:txBody>
      </p:sp>
      <p:sp>
        <p:nvSpPr>
          <p:cNvPr id="592906" name="Text Box 10"/>
          <p:cNvSpPr txBox="1">
            <a:spLocks noChangeArrowheads="1"/>
          </p:cNvSpPr>
          <p:nvPr/>
        </p:nvSpPr>
        <p:spPr bwMode="auto">
          <a:xfrm>
            <a:off x="457200" y="2514600"/>
            <a:ext cx="3273425" cy="86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Dependability and security</a:t>
            </a:r>
          </a:p>
          <a:p>
            <a:pPr algn="l">
              <a:buFontTx/>
              <a:buChar char="•"/>
              <a:defRPr/>
            </a:pPr>
            <a:r>
              <a:rPr lang="en-US" sz="1600" dirty="0">
                <a:latin typeface="+mn-lt"/>
                <a:cs typeface="+mn-cs"/>
              </a:rPr>
              <a:t> One global network of devices</a:t>
            </a:r>
          </a:p>
          <a:p>
            <a:pPr algn="l">
              <a:buFontTx/>
              <a:buChar char="•"/>
              <a:defRPr/>
            </a:pPr>
            <a:r>
              <a:rPr lang="en-US" sz="1600" dirty="0">
                <a:latin typeface="+mn-lt"/>
                <a:cs typeface="+mn-cs"/>
              </a:rPr>
              <a:t> Safe to use</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altLang="zh-CN">
                <a:latin typeface="Rockwell" charset="0"/>
              </a:rPr>
              <a:t>Architecture</a:t>
            </a:r>
          </a:p>
        </p:txBody>
      </p:sp>
      <p:sp>
        <p:nvSpPr>
          <p:cNvPr id="4403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8A0449D1-92D5-9142-81A6-54B7D1E532EB}" type="slidenum">
              <a:rPr lang="en-US" altLang="zh-CN" sz="1400">
                <a:solidFill>
                  <a:schemeClr val="bg1"/>
                </a:solidFill>
              </a:rPr>
              <a:pPr/>
              <a:t>66</a:t>
            </a:fld>
            <a:endParaRPr lang="en-US" altLang="zh-CN" sz="1400">
              <a:solidFill>
                <a:schemeClr val="bg1"/>
              </a:solidFill>
            </a:endParaRPr>
          </a:p>
        </p:txBody>
      </p:sp>
      <p:sp>
        <p:nvSpPr>
          <p:cNvPr id="605189" name="Rectangle 5"/>
          <p:cNvSpPr>
            <a:spLocks noChangeArrowheads="1"/>
          </p:cNvSpPr>
          <p:nvPr/>
        </p:nvSpPr>
        <p:spPr bwMode="auto">
          <a:xfrm>
            <a:off x="2743200" y="28956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Applications</a:t>
            </a:r>
          </a:p>
        </p:txBody>
      </p:sp>
      <p:sp>
        <p:nvSpPr>
          <p:cNvPr id="605190" name="Rectangle 6"/>
          <p:cNvSpPr>
            <a:spLocks noChangeArrowheads="1"/>
          </p:cNvSpPr>
          <p:nvPr/>
        </p:nvSpPr>
        <p:spPr bwMode="auto">
          <a:xfrm>
            <a:off x="2743200" y="34290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Ambient Intelligence</a:t>
            </a:r>
          </a:p>
        </p:txBody>
      </p:sp>
      <p:sp>
        <p:nvSpPr>
          <p:cNvPr id="605192" name="Rectangle 8"/>
          <p:cNvSpPr>
            <a:spLocks noChangeArrowheads="1"/>
          </p:cNvSpPr>
          <p:nvPr/>
        </p:nvSpPr>
        <p:spPr bwMode="auto">
          <a:xfrm>
            <a:off x="2743200" y="3962400"/>
            <a:ext cx="18288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Computing</a:t>
            </a:r>
          </a:p>
        </p:txBody>
      </p:sp>
      <p:sp>
        <p:nvSpPr>
          <p:cNvPr id="605194" name="Rectangle 10"/>
          <p:cNvSpPr>
            <a:spLocks noChangeArrowheads="1"/>
          </p:cNvSpPr>
          <p:nvPr/>
        </p:nvSpPr>
        <p:spPr bwMode="auto">
          <a:xfrm>
            <a:off x="4648200" y="3962400"/>
            <a:ext cx="228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Communications</a:t>
            </a:r>
          </a:p>
        </p:txBody>
      </p:sp>
      <p:sp>
        <p:nvSpPr>
          <p:cNvPr id="605195" name="Rectangle 11"/>
          <p:cNvSpPr>
            <a:spLocks noChangeArrowheads="1"/>
          </p:cNvSpPr>
          <p:nvPr/>
        </p:nvSpPr>
        <p:spPr bwMode="auto">
          <a:xfrm>
            <a:off x="7010400" y="3962400"/>
            <a:ext cx="18288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Interfaces</a:t>
            </a:r>
          </a:p>
        </p:txBody>
      </p:sp>
      <p:sp>
        <p:nvSpPr>
          <p:cNvPr id="605199" name="Rectangle 15"/>
          <p:cNvSpPr>
            <a:spLocks noChangeArrowheads="1"/>
          </p:cNvSpPr>
          <p:nvPr/>
        </p:nvSpPr>
        <p:spPr bwMode="auto">
          <a:xfrm>
            <a:off x="2743200" y="23622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Lifestyle</a:t>
            </a:r>
          </a:p>
        </p:txBody>
      </p:sp>
      <p:sp>
        <p:nvSpPr>
          <p:cNvPr id="605201" name="Text Box 17"/>
          <p:cNvSpPr txBox="1">
            <a:spLocks noChangeArrowheads="1"/>
          </p:cNvSpPr>
          <p:nvPr/>
        </p:nvSpPr>
        <p:spPr bwMode="auto">
          <a:xfrm>
            <a:off x="109538" y="3440113"/>
            <a:ext cx="1774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Convergence</a:t>
            </a:r>
          </a:p>
        </p:txBody>
      </p:sp>
      <p:sp>
        <p:nvSpPr>
          <p:cNvPr id="605202" name="Text Box 18"/>
          <p:cNvSpPr txBox="1">
            <a:spLocks noChangeArrowheads="1"/>
          </p:cNvSpPr>
          <p:nvPr/>
        </p:nvSpPr>
        <p:spPr bwMode="auto">
          <a:xfrm>
            <a:off x="123825" y="3962400"/>
            <a:ext cx="17637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Technologies</a:t>
            </a:r>
          </a:p>
        </p:txBody>
      </p:sp>
      <p:sp>
        <p:nvSpPr>
          <p:cNvPr id="605203" name="Text Box 19"/>
          <p:cNvSpPr txBox="1">
            <a:spLocks noChangeArrowheads="1"/>
          </p:cNvSpPr>
          <p:nvPr/>
        </p:nvSpPr>
        <p:spPr bwMode="auto">
          <a:xfrm>
            <a:off x="377825" y="2895600"/>
            <a:ext cx="12493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Solutions</a:t>
            </a:r>
          </a:p>
        </p:txBody>
      </p:sp>
      <p:sp>
        <p:nvSpPr>
          <p:cNvPr id="605204" name="Text Box 20"/>
          <p:cNvSpPr txBox="1">
            <a:spLocks noChangeArrowheads="1"/>
          </p:cNvSpPr>
          <p:nvPr/>
        </p:nvSpPr>
        <p:spPr bwMode="auto">
          <a:xfrm>
            <a:off x="679450" y="2362200"/>
            <a:ext cx="79533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Daily</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Six Forces </a:t>
            </a:r>
            <a:r>
              <a:rPr kumimoji="1" lang="en-US" altLang="zh-CN" dirty="0" smtClean="0"/>
              <a:t>Shaping </a:t>
            </a:r>
            <a:br>
              <a:rPr kumimoji="1" lang="en-US" altLang="zh-CN" dirty="0" smtClean="0"/>
            </a:br>
            <a:r>
              <a:rPr kumimoji="1" lang="en-US" altLang="zh-CN" dirty="0" smtClean="0"/>
              <a:t>Business </a:t>
            </a:r>
            <a:r>
              <a:rPr kumimoji="1" lang="en-US" altLang="zh-CN" dirty="0"/>
              <a:t>and Technology in 2030</a:t>
            </a:r>
            <a:endParaRPr kumimoji="1" lang="zh-CN" altLang="en-US" dirty="0"/>
          </a:p>
        </p:txBody>
      </p:sp>
      <p:sp>
        <p:nvSpPr>
          <p:cNvPr id="3" name="内容占位符 2"/>
          <p:cNvSpPr>
            <a:spLocks noGrp="1"/>
          </p:cNvSpPr>
          <p:nvPr>
            <p:ph idx="1"/>
          </p:nvPr>
        </p:nvSpPr>
        <p:spPr/>
        <p:txBody>
          <a:bodyPr/>
          <a:lstStyle/>
          <a:p>
            <a:r>
              <a:rPr kumimoji="1" lang="en-US" altLang="zh-CN" dirty="0"/>
              <a:t>Global to personal</a:t>
            </a:r>
          </a:p>
          <a:p>
            <a:r>
              <a:rPr kumimoji="1" lang="en-US" altLang="zh-CN" dirty="0"/>
              <a:t>Hierarchies to meshes</a:t>
            </a:r>
          </a:p>
          <a:p>
            <a:r>
              <a:rPr kumimoji="1" lang="en-US" altLang="zh-CN" dirty="0" smtClean="0"/>
              <a:t>Fixed </a:t>
            </a:r>
            <a:r>
              <a:rPr kumimoji="1" lang="en-US" altLang="zh-CN" dirty="0"/>
              <a:t>to interchangeable assets</a:t>
            </a:r>
          </a:p>
          <a:p>
            <a:r>
              <a:rPr kumimoji="1" lang="en-US" altLang="zh-CN" dirty="0"/>
              <a:t>Devices to connected humans and things</a:t>
            </a:r>
          </a:p>
          <a:p>
            <a:r>
              <a:rPr kumimoji="1" lang="en-US" altLang="zh-CN" dirty="0"/>
              <a:t>Big data to algorithmic business</a:t>
            </a:r>
          </a:p>
          <a:p>
            <a:r>
              <a:rPr kumimoji="1" lang="en-US" altLang="zh-CN" dirty="0"/>
              <a:t>Resources to smart materials</a:t>
            </a:r>
            <a:endParaRPr kumimoji="1" lang="zh-CN" altLang="en-US" dirty="0"/>
          </a:p>
        </p:txBody>
      </p:sp>
      <p:sp>
        <p:nvSpPr>
          <p:cNvPr id="4" name="矩形 3"/>
          <p:cNvSpPr/>
          <p:nvPr/>
        </p:nvSpPr>
        <p:spPr>
          <a:xfrm>
            <a:off x="449034" y="5535234"/>
            <a:ext cx="8694966" cy="646331"/>
          </a:xfrm>
          <a:prstGeom prst="rect">
            <a:avLst/>
          </a:prstGeom>
        </p:spPr>
        <p:txBody>
          <a:bodyPr wrap="square">
            <a:spAutoFit/>
          </a:bodyPr>
          <a:lstStyle/>
          <a:p>
            <a:r>
              <a:rPr lang="en-US" altLang="zh-CN" dirty="0"/>
              <a:t>https://</a:t>
            </a:r>
            <a:r>
              <a:rPr lang="en-US" altLang="zh-CN" dirty="0" err="1"/>
              <a:t>pages.upwork.com</a:t>
            </a:r>
            <a:r>
              <a:rPr lang="en-US" altLang="zh-CN" dirty="0"/>
              <a:t>/gartner-report-six-forces-that-will-shape-business-and-technology-in-2030.html</a:t>
            </a:r>
            <a:endParaRPr lang="zh-CN" altLang="en-US" dirty="0"/>
          </a:p>
        </p:txBody>
      </p:sp>
    </p:spTree>
    <p:extLst>
      <p:ext uri="{BB962C8B-B14F-4D97-AF65-F5344CB8AC3E}">
        <p14:creationId xmlns:p14="http://schemas.microsoft.com/office/powerpoint/2010/main" val="292661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584431"/>
          </a:xfrm>
        </p:spPr>
        <p:txBody>
          <a:bodyPr>
            <a:normAutofit fontScale="90000"/>
          </a:bodyPr>
          <a:lstStyle/>
          <a:p>
            <a:r>
              <a:rPr lang="en-US" dirty="0" smtClean="0"/>
              <a:t>Lazy?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7</a:t>
            </a:fld>
            <a:endParaRPr lang="en-US" dirty="0"/>
          </a:p>
        </p:txBody>
      </p:sp>
      <p:sp>
        <p:nvSpPr>
          <p:cNvPr id="5" name="TextBox 4"/>
          <p:cNvSpPr txBox="1"/>
          <p:nvPr/>
        </p:nvSpPr>
        <p:spPr>
          <a:xfrm>
            <a:off x="363682" y="1539425"/>
            <a:ext cx="5756563" cy="2554545"/>
          </a:xfrm>
          <a:prstGeom prst="rect">
            <a:avLst/>
          </a:prstGeom>
          <a:noFill/>
        </p:spPr>
        <p:txBody>
          <a:bodyPr wrap="square" rtlCol="0">
            <a:spAutoFit/>
          </a:bodyPr>
          <a:lstStyle/>
          <a:p>
            <a:pPr eaLnBrk="1" hangingPunct="1"/>
            <a:r>
              <a:rPr lang="en-US" sz="2000" b="1" dirty="0"/>
              <a:t>Laziness is the Mother of </a:t>
            </a:r>
            <a:r>
              <a:rPr lang="en-US" sz="2000" b="1" dirty="0" smtClean="0"/>
              <a:t>Invention</a:t>
            </a:r>
          </a:p>
          <a:p>
            <a:pPr eaLnBrk="1" hangingPunct="1"/>
            <a:r>
              <a:rPr lang="en-US" sz="2000" dirty="0" smtClean="0"/>
              <a:t> </a:t>
            </a:r>
            <a:r>
              <a:rPr lang="en-US" sz="2000" dirty="0"/>
              <a:t>- Rear Admiral Grace Murray Hopper '28 is best known for the invention of the compiler, </a:t>
            </a:r>
            <a:r>
              <a:rPr lang="en-US" sz="2000" dirty="0" smtClean="0"/>
              <a:t>the </a:t>
            </a:r>
            <a:r>
              <a:rPr lang="en-US" sz="2000" dirty="0"/>
              <a:t>intermediate program that translates English language instructions into the language of the target computer. She did this, she said, because she was lazy and hoped that 'the programmer may return to being a mathematician.'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11" y="2068150"/>
            <a:ext cx="2397539" cy="2421514"/>
          </a:xfrm>
          <a:prstGeom prst="rect">
            <a:avLst/>
          </a:prstGeom>
        </p:spPr>
      </p:pic>
      <p:sp>
        <p:nvSpPr>
          <p:cNvPr id="11" name="TextBox 10"/>
          <p:cNvSpPr txBox="1"/>
          <p:nvPr/>
        </p:nvSpPr>
        <p:spPr>
          <a:xfrm>
            <a:off x="363682" y="4489664"/>
            <a:ext cx="8329468" cy="1631216"/>
          </a:xfrm>
          <a:prstGeom prst="rect">
            <a:avLst/>
          </a:prstGeom>
          <a:noFill/>
        </p:spPr>
        <p:txBody>
          <a:bodyPr wrap="square" rtlCol="0">
            <a:spAutoFit/>
          </a:bodyPr>
          <a:lstStyle/>
          <a:p>
            <a:pPr eaLnBrk="1" hangingPunct="1"/>
            <a:r>
              <a:rPr lang="en-US" sz="2000" b="1" dirty="0" smtClean="0"/>
              <a:t>Laziness </a:t>
            </a:r>
            <a:r>
              <a:rPr lang="en-US" sz="2000" b="1" dirty="0"/>
              <a:t>is the Father of Innovation </a:t>
            </a:r>
            <a:endParaRPr lang="en-US" sz="2000" b="1" dirty="0" smtClean="0"/>
          </a:p>
          <a:p>
            <a:pPr eaLnBrk="1" hangingPunct="1"/>
            <a:r>
              <a:rPr lang="en-US" sz="2000" dirty="0" smtClean="0"/>
              <a:t>- </a:t>
            </a:r>
            <a:r>
              <a:rPr lang="en-US" sz="2000" dirty="0"/>
              <a:t>Professor John </a:t>
            </a:r>
            <a:r>
              <a:rPr lang="en-US" sz="2000" dirty="0" err="1"/>
              <a:t>Atanasoff</a:t>
            </a:r>
            <a:r>
              <a:rPr lang="en-US" sz="2000" dirty="0"/>
              <a:t>, along with graduate student Clifford Berry, built the world’s first electronic-digital computer back in the late 1930’s. Why did he do this? He said, “I was too lazy to calculate and so I invented the computer</a:t>
            </a:r>
            <a:r>
              <a:rPr lang="en-US" sz="2000" dirty="0" smtClean="0"/>
              <a:t>.”</a:t>
            </a:r>
            <a:endParaRPr lang="en-US" sz="2000" dirty="0"/>
          </a:p>
        </p:txBody>
      </p:sp>
      <p:sp>
        <p:nvSpPr>
          <p:cNvPr id="2" name="TextBox 1"/>
          <p:cNvSpPr txBox="1"/>
          <p:nvPr/>
        </p:nvSpPr>
        <p:spPr>
          <a:xfrm>
            <a:off x="2320422" y="859069"/>
            <a:ext cx="4503156" cy="430887"/>
          </a:xfrm>
          <a:prstGeom prst="rect">
            <a:avLst/>
          </a:prstGeom>
          <a:noFill/>
        </p:spPr>
        <p:txBody>
          <a:bodyPr wrap="none" rtlCol="0">
            <a:spAutoFit/>
          </a:bodyPr>
          <a:lstStyle/>
          <a:p>
            <a:r>
              <a:rPr lang="en-US" dirty="0" smtClean="0"/>
              <a:t>(He can’t be talking about me . . . )</a:t>
            </a:r>
            <a:endParaRPr lang="en-US" dirty="0"/>
          </a:p>
        </p:txBody>
      </p:sp>
    </p:spTree>
    <p:extLst>
      <p:ext uri="{BB962C8B-B14F-4D97-AF65-F5344CB8AC3E}">
        <p14:creationId xmlns:p14="http://schemas.microsoft.com/office/powerpoint/2010/main" val="77725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19683"/>
          </a:xfrm>
        </p:spPr>
        <p:txBody>
          <a:bodyPr>
            <a:normAutofit fontScale="90000"/>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8</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738506"/>
            <a:ext cx="6005946" cy="769441"/>
          </a:xfrm>
          <a:prstGeom prst="rect">
            <a:avLst/>
          </a:prstGeom>
          <a:solidFill>
            <a:schemeClr val="bg1">
              <a:lumMod val="85000"/>
            </a:schemeClr>
          </a:solidFill>
        </p:spPr>
        <p:txBody>
          <a:bodyPr wrap="square" rtlCol="0">
            <a:spAutoFit/>
          </a:bodyPr>
          <a:lstStyle/>
          <a:p>
            <a:pPr algn="ctr"/>
            <a:r>
              <a:rPr lang="en-US" dirty="0" smtClean="0"/>
              <a:t>This presentation is for the</a:t>
            </a:r>
          </a:p>
          <a:p>
            <a:pPr algn="ctr"/>
            <a:r>
              <a:rPr lang="en-US" dirty="0" smtClean="0"/>
              <a:t>curious and lazy</a:t>
            </a:r>
            <a:endParaRPr lang="en-US" dirty="0"/>
          </a:p>
        </p:txBody>
      </p:sp>
      <p:sp>
        <p:nvSpPr>
          <p:cNvPr id="8" name="TextBox 7"/>
          <p:cNvSpPr txBox="1"/>
          <p:nvPr/>
        </p:nvSpPr>
        <p:spPr>
          <a:xfrm>
            <a:off x="1208808" y="3912387"/>
            <a:ext cx="6726383" cy="1785104"/>
          </a:xfrm>
          <a:prstGeom prst="rect">
            <a:avLst/>
          </a:prstGeom>
          <a:noFill/>
        </p:spPr>
        <p:txBody>
          <a:bodyPr wrap="square" rtlCol="0">
            <a:spAutoFit/>
          </a:bodyPr>
          <a:lstStyle/>
          <a:p>
            <a:pPr algn="ctr"/>
            <a:r>
              <a:rPr lang="en-US" dirty="0" smtClean="0"/>
              <a:t>The scholarly stuff is often very narrowly focused and dry. It may not peak your interest unless you are in that field.</a:t>
            </a:r>
          </a:p>
          <a:p>
            <a:pPr algn="ctr"/>
            <a:endParaRPr lang="en-US" dirty="0" smtClean="0"/>
          </a:p>
          <a:p>
            <a:pPr algn="ctr"/>
            <a:r>
              <a:rPr lang="en-US" dirty="0" smtClean="0"/>
              <a:t>BUT – it is incredibly important to work that follows.</a:t>
            </a:r>
            <a:endParaRPr lang="en-US" dirty="0"/>
          </a:p>
        </p:txBody>
      </p:sp>
    </p:spTree>
    <p:extLst>
      <p:ext uri="{BB962C8B-B14F-4D97-AF65-F5344CB8AC3E}">
        <p14:creationId xmlns:p14="http://schemas.microsoft.com/office/powerpoint/2010/main" val="135347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607628"/>
          </a:xfrm>
        </p:spPr>
        <p:txBody>
          <a:bodyPr>
            <a:normAutofit fontScale="90000"/>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9</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30927" y="2415341"/>
            <a:ext cx="6005946" cy="707886"/>
          </a:xfrm>
          <a:prstGeom prst="rect">
            <a:avLst/>
          </a:prstGeom>
          <a:solidFill>
            <a:schemeClr val="bg1">
              <a:lumMod val="85000"/>
            </a:schemeClr>
          </a:solidFill>
        </p:spPr>
        <p:txBody>
          <a:bodyPr wrap="square" rtlCol="0">
            <a:spAutoFit/>
          </a:bodyPr>
          <a:lstStyle/>
          <a:p>
            <a:pPr algn="ctr"/>
            <a:r>
              <a:rPr lang="en-US" sz="4000" b="1" dirty="0" smtClean="0"/>
              <a:t>Caution</a:t>
            </a:r>
            <a:endParaRPr lang="en-US" sz="4000" b="1" dirty="0"/>
          </a:p>
        </p:txBody>
      </p:sp>
      <p:sp>
        <p:nvSpPr>
          <p:cNvPr id="8" name="TextBox 7"/>
          <p:cNvSpPr txBox="1"/>
          <p:nvPr/>
        </p:nvSpPr>
        <p:spPr>
          <a:xfrm>
            <a:off x="1170708" y="3123227"/>
            <a:ext cx="6726383" cy="2123658"/>
          </a:xfrm>
          <a:prstGeom prst="rect">
            <a:avLst/>
          </a:prstGeom>
          <a:noFill/>
        </p:spPr>
        <p:txBody>
          <a:bodyPr wrap="square" rtlCol="0">
            <a:spAutoFit/>
          </a:bodyPr>
          <a:lstStyle/>
          <a:p>
            <a:pPr algn="ctr"/>
            <a:r>
              <a:rPr lang="en-US" dirty="0" smtClean="0"/>
              <a:t>The curious &amp; lazy stuff</a:t>
            </a:r>
          </a:p>
          <a:p>
            <a:pPr algn="ctr"/>
            <a:r>
              <a:rPr lang="en-US" dirty="0" smtClean="0"/>
              <a:t>may not be peer reviewed</a:t>
            </a:r>
          </a:p>
          <a:p>
            <a:pPr algn="ctr"/>
            <a:r>
              <a:rPr lang="en-US" dirty="0" smtClean="0"/>
              <a:t>may not be accurate</a:t>
            </a:r>
          </a:p>
          <a:p>
            <a:pPr algn="ctr"/>
            <a:r>
              <a:rPr lang="en-US" dirty="0" smtClean="0"/>
              <a:t>may be an outright lie</a:t>
            </a:r>
          </a:p>
          <a:p>
            <a:pPr algn="ctr"/>
            <a:endParaRPr lang="en-US" dirty="0"/>
          </a:p>
          <a:p>
            <a:pPr algn="ctr"/>
            <a:r>
              <a:rPr lang="en-US" dirty="0" smtClean="0"/>
              <a:t>or alternative facts</a:t>
            </a:r>
            <a:endParaRPr lang="en-US" dirty="0"/>
          </a:p>
        </p:txBody>
      </p:sp>
      <p:sp>
        <p:nvSpPr>
          <p:cNvPr id="2" name="TextBox 1"/>
          <p:cNvSpPr txBox="1"/>
          <p:nvPr/>
        </p:nvSpPr>
        <p:spPr>
          <a:xfrm>
            <a:off x="266700" y="5636854"/>
            <a:ext cx="8610600" cy="769441"/>
          </a:xfrm>
          <a:prstGeom prst="rect">
            <a:avLst/>
          </a:prstGeom>
          <a:noFill/>
        </p:spPr>
        <p:txBody>
          <a:bodyPr wrap="square" rtlCol="0">
            <a:spAutoFit/>
          </a:bodyPr>
          <a:lstStyle/>
          <a:p>
            <a:r>
              <a:rPr lang="en-US" dirty="0" smtClean="0"/>
              <a:t>Note: the same may be said for fine literature (like science fiction) but it is still fun and may make your creative juices flow.</a:t>
            </a:r>
            <a:endParaRPr lang="en-US" dirty="0"/>
          </a:p>
        </p:txBody>
      </p:sp>
      <p:pic>
        <p:nvPicPr>
          <p:cNvPr id="6" name="Picture 5"/>
          <p:cNvPicPr>
            <a:picLocks noChangeAspect="1"/>
          </p:cNvPicPr>
          <p:nvPr/>
        </p:nvPicPr>
        <p:blipFill>
          <a:blip r:embed="rId4"/>
          <a:stretch>
            <a:fillRect/>
          </a:stretch>
        </p:blipFill>
        <p:spPr>
          <a:xfrm>
            <a:off x="6549089" y="4488018"/>
            <a:ext cx="1558994" cy="1033681"/>
          </a:xfrm>
          <a:prstGeom prst="rect">
            <a:avLst/>
          </a:prstGeom>
        </p:spPr>
      </p:pic>
    </p:spTree>
    <p:extLst>
      <p:ext uri="{BB962C8B-B14F-4D97-AF65-F5344CB8AC3E}">
        <p14:creationId xmlns:p14="http://schemas.microsoft.com/office/powerpoint/2010/main" val="2045877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24012</TotalTime>
  <Words>4532</Words>
  <Application>Microsoft Macintosh PowerPoint</Application>
  <PresentationFormat>On-screen Show (4:3)</PresentationFormat>
  <Paragraphs>641</Paragraphs>
  <Slides>67</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67</vt:i4>
      </vt:variant>
      <vt:variant>
        <vt:lpstr>Custom Shows</vt:lpstr>
      </vt:variant>
      <vt:variant>
        <vt:i4>1</vt:i4>
      </vt:variant>
    </vt:vector>
  </HeadingPairs>
  <TitlesOfParts>
    <vt:vector size="77" baseType="lpstr">
      <vt:lpstr>Calibri</vt:lpstr>
      <vt:lpstr>ＭＳ Ｐゴシック</vt:lpstr>
      <vt:lpstr>Rockwell</vt:lpstr>
      <vt:lpstr>Wingdings</vt:lpstr>
      <vt:lpstr>宋体</vt:lpstr>
      <vt:lpstr>新細明體</vt:lpstr>
      <vt:lpstr>Arial</vt:lpstr>
      <vt:lpstr>Arial</vt:lpstr>
      <vt:lpstr>自訂設計</vt:lpstr>
      <vt:lpstr>Emerging Technology Trend</vt:lpstr>
      <vt:lpstr>Megatrend</vt:lpstr>
      <vt:lpstr>Three Breakthroughs That Will Disrupt The Tech World In 2019</vt:lpstr>
      <vt:lpstr>PowerPoint Presentation</vt:lpstr>
      <vt:lpstr>Purpose</vt:lpstr>
      <vt:lpstr>Where to Find Out . . .</vt:lpstr>
      <vt:lpstr>Lazy?</vt:lpstr>
      <vt:lpstr>Where to Find Out . . .</vt:lpstr>
      <vt:lpstr>Where to Find Out . . .</vt:lpstr>
      <vt:lpstr>Where to Find Out . . .</vt:lpstr>
      <vt:lpstr>World Economic Forum </vt:lpstr>
      <vt:lpstr>World Economic Forum </vt:lpstr>
      <vt:lpstr>Gartner</vt:lpstr>
      <vt:lpstr>Lists are good, but . . .</vt:lpstr>
      <vt:lpstr>Tipping Points</vt:lpstr>
      <vt:lpstr>You May Have Heard of This</vt:lpstr>
      <vt:lpstr>Tipping Point</vt:lpstr>
      <vt:lpstr>The “Chasm”</vt:lpstr>
      <vt:lpstr>Technology Tipping Points</vt:lpstr>
      <vt:lpstr>Tipping Point Survey</vt:lpstr>
      <vt:lpstr>Tipping Point Survey</vt:lpstr>
      <vt:lpstr>Tipping Point Survey</vt:lpstr>
      <vt:lpstr>Contextual View of 2015 Tipping Point Report</vt:lpstr>
      <vt:lpstr>TPs Expected to Occur by 2025</vt:lpstr>
      <vt:lpstr>TPs Expected to Occur by 2025</vt:lpstr>
      <vt:lpstr>Implantable Technologies</vt:lpstr>
      <vt:lpstr>Vision as the New Interface</vt:lpstr>
      <vt:lpstr>Wearable Internet</vt:lpstr>
      <vt:lpstr>Supercomputer in Your Pocket</vt:lpstr>
      <vt:lpstr>Supercomputer in Your Pocket</vt:lpstr>
      <vt:lpstr>Smartphones vs. PCs</vt:lpstr>
      <vt:lpstr>~ 90% Smartphone Usage</vt:lpstr>
      <vt:lpstr>The Connected Home</vt:lpstr>
      <vt:lpstr>The Connected Home</vt:lpstr>
      <vt:lpstr>Smart Cities</vt:lpstr>
      <vt:lpstr>AI and Decision-Making</vt:lpstr>
      <vt:lpstr>3D Printing and Human Health</vt:lpstr>
      <vt:lpstr>PowerPoint Presentation</vt:lpstr>
      <vt:lpstr>Technology Trend 2030</vt:lpstr>
      <vt:lpstr>Outlines</vt:lpstr>
      <vt:lpstr>Key Technology in 2030</vt:lpstr>
      <vt:lpstr>Ambient Intelligence</vt:lpstr>
      <vt:lpstr>Ambient Intelligence (AmI)</vt:lpstr>
      <vt:lpstr>Photonics enabling Ambient Intelligence</vt:lpstr>
      <vt:lpstr>Imagine in the future….  Intelligence Are Embedded</vt:lpstr>
      <vt:lpstr>Information can be Access  Anywhere &amp; Anytime…</vt:lpstr>
      <vt:lpstr>Links Devices with Different Networks...</vt:lpstr>
      <vt:lpstr>Characteristics of Ambient Intelligence</vt:lpstr>
      <vt:lpstr>Ambient Intelligence</vt:lpstr>
      <vt:lpstr>Convergence of 3 Areas</vt:lpstr>
      <vt:lpstr>Requirements of Ambience Intelligence</vt:lpstr>
      <vt:lpstr>Architecture</vt:lpstr>
      <vt:lpstr>Six Forces Shaping  Business and Technology in 2030</vt:lpstr>
      <vt:lpstr>References</vt:lpstr>
      <vt:lpstr>Key Technology in 2030</vt:lpstr>
      <vt:lpstr>Ambient Intelligence</vt:lpstr>
      <vt:lpstr>Ambient Intelligence (AmI)</vt:lpstr>
      <vt:lpstr>Photonics enabling Ambient Intelligence</vt:lpstr>
      <vt:lpstr>Imagine in the future…. Intelligence Are Embedded</vt:lpstr>
      <vt:lpstr>Information can be Access Anywhere &amp; Anytime…</vt:lpstr>
      <vt:lpstr>Links Devices with Different Networks...</vt:lpstr>
      <vt:lpstr>Characteristics of Ambient Intelligence</vt:lpstr>
      <vt:lpstr>Ambient Intelligence</vt:lpstr>
      <vt:lpstr>Convergence of 3 Areas</vt:lpstr>
      <vt:lpstr>Requirements of Ambience Intelligence</vt:lpstr>
      <vt:lpstr>Architecture</vt:lpstr>
      <vt:lpstr>Six Forces Shaping  Business and Technology in 2030</vt:lpstr>
      <vt:lpstr>自訂放映1</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933</cp:revision>
  <dcterms:created xsi:type="dcterms:W3CDTF">2009-10-28T05:58:26Z</dcterms:created>
  <dcterms:modified xsi:type="dcterms:W3CDTF">2018-09-14T10:30:24Z</dcterms:modified>
</cp:coreProperties>
</file>