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443" r:id="rId3"/>
    <p:sldId id="431" r:id="rId4"/>
    <p:sldId id="432" r:id="rId5"/>
    <p:sldId id="433" r:id="rId6"/>
    <p:sldId id="411" r:id="rId7"/>
    <p:sldId id="408" r:id="rId8"/>
    <p:sldId id="430" r:id="rId9"/>
    <p:sldId id="418" r:id="rId10"/>
    <p:sldId id="420" r:id="rId11"/>
    <p:sldId id="434" r:id="rId12"/>
    <p:sldId id="440" r:id="rId13"/>
    <p:sldId id="427" r:id="rId14"/>
    <p:sldId id="429" r:id="rId15"/>
    <p:sldId id="424" r:id="rId16"/>
    <p:sldId id="428" r:id="rId17"/>
    <p:sldId id="426" r:id="rId18"/>
    <p:sldId id="409" r:id="rId19"/>
    <p:sldId id="421" r:id="rId20"/>
    <p:sldId id="422" r:id="rId21"/>
    <p:sldId id="423" r:id="rId22"/>
    <p:sldId id="412" r:id="rId23"/>
    <p:sldId id="413" r:id="rId24"/>
    <p:sldId id="414" r:id="rId25"/>
    <p:sldId id="382" r:id="rId26"/>
    <p:sldId id="386" r:id="rId27"/>
    <p:sldId id="387" r:id="rId28"/>
    <p:sldId id="436" r:id="rId29"/>
    <p:sldId id="437" r:id="rId30"/>
    <p:sldId id="438" r:id="rId31"/>
    <p:sldId id="383" r:id="rId32"/>
    <p:sldId id="384" r:id="rId33"/>
    <p:sldId id="389" r:id="rId34"/>
    <p:sldId id="390" r:id="rId35"/>
    <p:sldId id="385" r:id="rId36"/>
    <p:sldId id="407" r:id="rId37"/>
    <p:sldId id="391" r:id="rId38"/>
    <p:sldId id="392" r:id="rId39"/>
    <p:sldId id="393" r:id="rId40"/>
    <p:sldId id="394" r:id="rId41"/>
    <p:sldId id="441" r:id="rId42"/>
    <p:sldId id="442" r:id="rId43"/>
  </p:sldIdLst>
  <p:sldSz cx="9144000" cy="6858000" type="screen4x3"/>
  <p:notesSz cx="6888163" cy="10020300"/>
  <p:custShowLst>
    <p:custShow name="自訂放映1" id="0">
      <p:sldLst/>
    </p:custShow>
  </p:custShowLst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6">
          <p15:clr>
            <a:srgbClr val="A4A3A4"/>
          </p15:clr>
        </p15:guide>
        <p15:guide id="2" pos="217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CD7"/>
    <a:srgbClr val="FF9900"/>
    <a:srgbClr val="F81D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4" autoAdjust="0"/>
    <p:restoredTop sz="55260" autoAdjust="0"/>
  </p:normalViewPr>
  <p:slideViewPr>
    <p:cSldViewPr>
      <p:cViewPr varScale="1">
        <p:scale>
          <a:sx n="69" d="100"/>
          <a:sy n="69" d="100"/>
        </p:scale>
        <p:origin x="336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-8248"/>
    </p:cViewPr>
  </p:sorterViewPr>
  <p:notesViewPr>
    <p:cSldViewPr>
      <p:cViewPr varScale="1">
        <p:scale>
          <a:sx n="90" d="100"/>
          <a:sy n="90" d="100"/>
        </p:scale>
        <p:origin x="4472" y="224"/>
      </p:cViewPr>
      <p:guideLst>
        <p:guide orient="horz" pos="3156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2E6AAFA3-0EB0-492D-BCE1-BE118666617A}" type="datetimeFigureOut">
              <a:rPr lang="zh-TW" altLang="en-US" smtClean="0"/>
              <a:pPr/>
              <a:t>2018/8/16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74788B2E-F118-48DB-8FE8-87DB47E511A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83541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3292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9800" y="750888"/>
            <a:ext cx="5008563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8422" y="4759643"/>
            <a:ext cx="5051320" cy="4509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9285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3292" y="9519285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8F9B2C2C-32E8-476A-85CB-F9D50B0EFFA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774212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C60C57-2AC9-4999-BD4C-87228A29B38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4DEAE-0279-4C62-9B84-23402100B2C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4770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4770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43CB0-32A1-4574-A96B-67832569ECC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54088"/>
          </a:xfr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920208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5B75D-8FB0-4BCA-8FA5-1E29BF5339B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BE9AB-D9D9-40AE-9AD5-BB03C7C20D2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9E719-464E-4F91-A986-D7A5E7396B4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D16CC8-CA03-4F08-9D70-F12B4C541A8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B2C3A-C2FC-45E0-97F9-2EB3D88C4A9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03958-93C2-4FCB-9B20-B434545015E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43BCB-13EA-42FA-8A58-9BAFE58A76C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83B7D-4C67-4142-B216-6E8A4A477BC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95288" y="6597650"/>
            <a:ext cx="21336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rebuchet MS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113" y="6597650"/>
            <a:ext cx="28956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rebuchet MS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16688" y="6597650"/>
            <a:ext cx="21336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rebuchet MS" pitchFamily="34" charset="0"/>
              </a:defRPr>
            </a:lvl1pPr>
          </a:lstStyle>
          <a:p>
            <a:pPr>
              <a:defRPr/>
            </a:pPr>
            <a:fld id="{6BF61304-D730-4430-B989-EF349A56A20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pr.org/blogs/thesalt/2012/12/25/167725602/computers-may-someday-beat-chefs-at-creating-flavors-we-crave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bonappetit.com/test-kitchen/inside-our-kitchen/article/chef-watson-in-the-ba-test-kitchen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dition.cnn.com/travel/article/worlds-best-restaurants-2018/index.htm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rfMcNE0y9s" TargetMode="External"/><Relationship Id="rId4" Type="http://schemas.openxmlformats.org/officeDocument/2006/relationships/hyperlink" Target="https://www.youtube.com/watch?v=jAnJ4kauANc" TargetMode="External"/><Relationship Id="rId5" Type="http://schemas.openxmlformats.org/officeDocument/2006/relationships/hyperlink" Target="http://www.ibm.com/smarterplanet/us/en/cognitivecooking/truck.html?cmp=usbrb&amp;cm=s&amp;csr=cognitive_cooking_site&amp;cr=home&amp;ct=usbrb301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VejjnUDw8o0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fjDsMg9C9es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youtube.com/watch?v=_Ft0cwxjBKE&amp;feature=youtu.be" TargetMode="External"/><Relationship Id="rId3" Type="http://schemas.openxmlformats.org/officeDocument/2006/relationships/hyperlink" Target="http://modernistcuisine.com/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3" Type="http://schemas.openxmlformats.org/officeDocument/2006/relationships/hyperlink" Target="http://4.bp.blogspot.com/-qqqG8kCeOgc/TqjgkgYJK3I/AAAAAAAAC18/rfooAGsZJpk/s1600/eggchartfull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youtube.com/watch?v=OCBxGwzNhm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WQD3os7OVIs" TargetMode="External"/><Relationship Id="rId3" Type="http://schemas.openxmlformats.org/officeDocument/2006/relationships/hyperlink" Target="http://www.youtube.com/watch?v=VJdYIVx_91s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moleculargastronomynetwork.com/additives.html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x2oG-AGESU" TargetMode="External"/><Relationship Id="rId4" Type="http://schemas.openxmlformats.org/officeDocument/2006/relationships/hyperlink" Target="https://www.youtube.com/watch?v=I9RIS4PZ7EY" TargetMode="External"/><Relationship Id="rId5" Type="http://schemas.openxmlformats.org/officeDocument/2006/relationships/hyperlink" Target="https://www.youtube.com/watch?v=vqYNVp469HM" TargetMode="External"/><Relationship Id="rId6" Type="http://schemas.openxmlformats.org/officeDocument/2006/relationships/hyperlink" Target="https://courses.edx.org/courses/HarvardX/SPU27x/2013_Oct/courseware/50464c966b36415eae961b2b244ae20f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Ik1gpTp8OXw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/>
          <a:p>
            <a:pPr eaLnBrk="1" hangingPunct="1"/>
            <a:r>
              <a:rPr lang="en-US" altLang="zh-TW" sz="4400" b="1" dirty="0" smtClean="0"/>
              <a:t>Culinary Technology and Reinvention of Food Recipes </a:t>
            </a:r>
            <a:endParaRPr lang="en-US" altLang="zh-TW" sz="4400" dirty="0" smtClean="0"/>
          </a:p>
        </p:txBody>
      </p:sp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3059113" y="4365625"/>
            <a:ext cx="38513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TW" sz="2400" dirty="0"/>
              <a:t>Daniel </a:t>
            </a:r>
            <a:r>
              <a:rPr lang="en-US" altLang="zh-TW" sz="2400" dirty="0" smtClean="0"/>
              <a:t>Lee</a:t>
            </a:r>
          </a:p>
          <a:p>
            <a:pPr algn="ctr"/>
            <a:r>
              <a:rPr lang="en-US" altLang="zh-TW" sz="2400" dirty="0" smtClean="0"/>
              <a:t>danieleewww.yolasite.com</a:t>
            </a:r>
            <a:endParaRPr lang="en-US" altLang="zh-TW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Chemistry of Cookies (How/Why/What)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https://www.youtube.com/watch?v=n6wpNhyreDE&amp;noredirect=1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Decode the Science of Food and Then…..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484784"/>
            <a:ext cx="8229600" cy="4920208"/>
          </a:xfrm>
        </p:spPr>
        <p:txBody>
          <a:bodyPr/>
          <a:lstStyle/>
          <a:p>
            <a:r>
              <a:rPr lang="en-US" altLang="zh-TW" sz="2800" dirty="0" smtClean="0"/>
              <a:t>Decode and Establish Database: human flavor preferences, regional recipes, and about the chemistry behind these recipes.</a:t>
            </a:r>
          </a:p>
          <a:p>
            <a:r>
              <a:rPr lang="en-US" altLang="zh-TW" sz="2800" dirty="0" smtClean="0"/>
              <a:t>Then: (computational creativity)</a:t>
            </a:r>
          </a:p>
          <a:p>
            <a:pPr lvl="1"/>
            <a:r>
              <a:rPr lang="en-US" altLang="zh-TW" dirty="0" smtClean="0"/>
              <a:t>Step 1: Define the problem</a:t>
            </a:r>
          </a:p>
          <a:p>
            <a:pPr lvl="1"/>
            <a:r>
              <a:rPr lang="en-US" altLang="zh-TW" dirty="0" smtClean="0"/>
              <a:t>Step 2: Learn everything you can about the problem</a:t>
            </a:r>
          </a:p>
          <a:p>
            <a:pPr lvl="1"/>
            <a:r>
              <a:rPr lang="en-US" altLang="zh-TW" dirty="0" smtClean="0"/>
              <a:t>Step 3: Generate ideas to solve the problem</a:t>
            </a:r>
          </a:p>
          <a:p>
            <a:pPr lvl="1"/>
            <a:r>
              <a:rPr lang="en-US" altLang="zh-TW" dirty="0" smtClean="0"/>
              <a:t>Step 4: Select the best ideas</a:t>
            </a:r>
          </a:p>
          <a:p>
            <a:pPr lvl="1"/>
            <a:r>
              <a:rPr lang="en-US" altLang="zh-TW" dirty="0" smtClean="0"/>
              <a:t>Step 5: Implement your idea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3995936" y="630932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200" dirty="0" smtClean="0"/>
              <a:t>http://www.wired.com/2013/11/a-new-kind-of-food-science/</a:t>
            </a:r>
            <a:endParaRPr lang="zh-TW" altLang="en-US" sz="1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Databases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136232"/>
          </a:xfrm>
        </p:spPr>
        <p:txBody>
          <a:bodyPr/>
          <a:lstStyle/>
          <a:p>
            <a:r>
              <a:rPr lang="en-US" altLang="zh-TW" sz="2400" dirty="0" smtClean="0"/>
              <a:t>A recipe index containing tens of thousands of existing dishes that allows the system to infer basics like “what makes a quiche a quiche”</a:t>
            </a:r>
          </a:p>
          <a:p>
            <a:endParaRPr lang="en-US" altLang="zh-TW" sz="2400" dirty="0" smtClean="0"/>
          </a:p>
          <a:p>
            <a:r>
              <a:rPr lang="en-US" altLang="zh-TW" sz="2400" dirty="0" smtClean="0"/>
              <a:t> </a:t>
            </a:r>
          </a:p>
          <a:p>
            <a:endParaRPr lang="en-US" altLang="zh-TW" sz="2400" dirty="0" smtClean="0"/>
          </a:p>
          <a:p>
            <a:r>
              <a:rPr lang="en-US" altLang="zh-TW" sz="2400" dirty="0" smtClean="0"/>
              <a:t>Hedonic psychophysics, which is essentially a quantification of whether people like certain flavor compounds at the molecular level</a:t>
            </a:r>
          </a:p>
          <a:p>
            <a:r>
              <a:rPr lang="en-US" altLang="zh-TW" sz="2400" dirty="0" err="1" smtClean="0"/>
              <a:t>Chemoinformatics</a:t>
            </a:r>
            <a:r>
              <a:rPr lang="en-US" altLang="zh-TW" sz="2400" dirty="0" smtClean="0"/>
              <a:t>, which sort of marries these two other databases, as it connects molecular flavor compounds to actual foods they’re in</a:t>
            </a:r>
          </a:p>
          <a:p>
            <a:endParaRPr lang="zh-TW" altLang="en-US" sz="2400" dirty="0"/>
          </a:p>
        </p:txBody>
      </p:sp>
      <p:sp>
        <p:nvSpPr>
          <p:cNvPr id="1026" name="AutoShape 2" descr="Image result for quich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028" name="AutoShape 4" descr="Image result for quich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8" name="Picture 6" descr="http://jonoandjules.files.wordpress.com/2013/04/leek-pancetta-quiche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2348880"/>
            <a:ext cx="1824137" cy="13681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0856" y="1268760"/>
            <a:ext cx="8173107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467544" y="260648"/>
            <a:ext cx="8229600" cy="954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Computational Creativity</a:t>
            </a:r>
            <a:endParaRPr kumimoji="1" lang="zh-TW" altLang="en-US" sz="4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43608" y="5949280"/>
            <a:ext cx="73448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 smtClean="0"/>
              <a:t>http://researcher.watson.ibm.com/researcher/view_group.php?id=5077</a:t>
            </a:r>
            <a:endParaRPr lang="zh-TW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340768"/>
            <a:ext cx="5181600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611560" y="332656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smtClean="0"/>
              <a:t>Stages in the cognitive process of creativity . In computational creativity, blue/gold stages may have significant human-computer</a:t>
            </a:r>
          </a:p>
          <a:p>
            <a:r>
              <a:rPr lang="en-US" altLang="zh-TW" dirty="0" smtClean="0"/>
              <a:t>interaction whereas blue stages involve autonomous computer operation.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Computational Creativity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https://www.youtube.com/watch?v=mr-1JAnairs#t=30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556792"/>
            <a:ext cx="7162800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467544" y="188640"/>
            <a:ext cx="65527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smtClean="0"/>
              <a:t>By using large databases of recipes, the flavor compounds in thousands of ingredients, and a great deal of psychological data on human perception, we can build up novel, flavorful, and healthy foods.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899592" y="6093296"/>
            <a:ext cx="58326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 smtClean="0"/>
              <a:t>http://researcher.watson.ibm.com/researcher/view_group.php?id=5077</a:t>
            </a:r>
            <a:endParaRPr lang="zh-TW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mputational Creativi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3" y="1024894"/>
            <a:ext cx="7398438" cy="4636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666056"/>
          </a:xfrm>
        </p:spPr>
        <p:txBody>
          <a:bodyPr/>
          <a:lstStyle/>
          <a:p>
            <a:r>
              <a:rPr lang="en-US" altLang="zh-TW" sz="3200" dirty="0" smtClean="0"/>
              <a:t>Creating Creativity:</a:t>
            </a:r>
            <a:br>
              <a:rPr lang="en-US" altLang="zh-TW" sz="3200" dirty="0" smtClean="0"/>
            </a:b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endParaRPr lang="zh-TW" altLang="en-US" sz="3200" dirty="0"/>
          </a:p>
        </p:txBody>
      </p:sp>
      <p:sp>
        <p:nvSpPr>
          <p:cNvPr id="4" name="矩形 3"/>
          <p:cNvSpPr/>
          <p:nvPr/>
        </p:nvSpPr>
        <p:spPr>
          <a:xfrm>
            <a:off x="467544" y="141277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dirty="0" smtClean="0">
                <a:hlinkClick r:id="rId2"/>
              </a:rPr>
              <a:t>Computers May Someday Beat Chefs At Creating Flavors We Crave</a:t>
            </a:r>
            <a:endParaRPr lang="zh-TW" altLang="en-US" dirty="0"/>
          </a:p>
        </p:txBody>
      </p:sp>
      <p:pic>
        <p:nvPicPr>
          <p:cNvPr id="71682" name="Picture 2" descr="How about some chocolate drizzled over blue cheese?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276872"/>
            <a:ext cx="4400550" cy="3295651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0" y="55892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dirty="0" smtClean="0"/>
              <a:t>How about some chocolate drizzled over blue cheese?</a:t>
            </a:r>
            <a:endParaRPr lang="zh-TW" altLang="en-US" dirty="0"/>
          </a:p>
        </p:txBody>
      </p:sp>
      <p:pic>
        <p:nvPicPr>
          <p:cNvPr id="71684" name="Picture 4" descr="Does bell pepper and black tea sound appetizing? A computer may think so.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2245" y="2276872"/>
            <a:ext cx="4421755" cy="3312368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4716016" y="55892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dirty="0" smtClean="0"/>
              <a:t>Does bell pepper and black tea sound appetizing? A computer may think so.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IBM’s Chef Watson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hlinkClick r:id="rId2"/>
              </a:rPr>
              <a:t>http://www.bonappetit.com/test-kitchen/inside-our-kitchen/article/chef-watson-in-the-ba-test-kitchen</a:t>
            </a:r>
            <a:endParaRPr lang="en-US" altLang="zh-TW" dirty="0" smtClean="0"/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2018 Best Restaurants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edition.cnn.com/travel/article/worlds-best-restaurants-2018/index.html</a:t>
            </a:r>
            <a:endParaRPr lang="en-US" dirty="0" smtClean="0"/>
          </a:p>
          <a:p>
            <a:r>
              <a:rPr lang="en-US" dirty="0"/>
              <a:t>https://</a:t>
            </a:r>
            <a:r>
              <a:rPr lang="en-US" dirty="0" err="1"/>
              <a:t>edition.cnn.com</a:t>
            </a:r>
            <a:r>
              <a:rPr lang="en-US" dirty="0"/>
              <a:t>/travel/article/lonely-planet-500-ultimate-eats/</a:t>
            </a:r>
            <a:r>
              <a:rPr lang="en-US"/>
              <a:t>index.html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IBM Food Truck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1340768"/>
            <a:ext cx="8229600" cy="4920208"/>
          </a:xfrm>
        </p:spPr>
        <p:txBody>
          <a:bodyPr/>
          <a:lstStyle/>
          <a:p>
            <a:r>
              <a:rPr lang="en-US" altLang="zh-TW" sz="2800" dirty="0" smtClean="0">
                <a:hlinkClick r:id="rId2"/>
              </a:rPr>
              <a:t>https://www.youtube.com/watch?v=VejjnUDw8o0</a:t>
            </a:r>
            <a:endParaRPr lang="en-US" altLang="zh-TW" sz="2800" dirty="0" smtClean="0"/>
          </a:p>
          <a:p>
            <a:r>
              <a:rPr lang="en-US" altLang="zh-TW" sz="2800" dirty="0" smtClean="0">
                <a:hlinkClick r:id="rId3"/>
              </a:rPr>
              <a:t>https://www.youtube.com/watch?v=yrfMcNE0y9s</a:t>
            </a:r>
            <a:endParaRPr lang="en-US" altLang="zh-TW" sz="2800" dirty="0" smtClean="0"/>
          </a:p>
          <a:p>
            <a:r>
              <a:rPr lang="en-US" altLang="zh-TW" sz="2800" dirty="0" smtClean="0">
                <a:hlinkClick r:id="rId4"/>
              </a:rPr>
              <a:t>https://www.youtube.com/watch?v=jAnJ4kauANc</a:t>
            </a:r>
            <a:endParaRPr lang="en-US" altLang="zh-TW" sz="2800" dirty="0" smtClean="0"/>
          </a:p>
          <a:p>
            <a:r>
              <a:rPr lang="en-US" altLang="zh-TW" sz="2800" dirty="0" smtClean="0">
                <a:hlinkClick r:id="rId5"/>
              </a:rPr>
              <a:t>http://www.ibm.com/smarterplanet/us/en/cognitivecooking/truck.html?cmp=usbrb&amp;cm=s&amp;csr=cognitive_cooking_site&amp;cr=home&amp;ct=usbrb301</a:t>
            </a:r>
            <a:endParaRPr lang="en-US" altLang="zh-TW" sz="2800" dirty="0" smtClean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Food Truck Revolution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hlinkClick r:id="rId2"/>
              </a:rPr>
              <a:t>https://www.youtube.com/watch?v=fjDsMg9C9es</a:t>
            </a:r>
            <a:endParaRPr lang="en-US" altLang="zh-TW" dirty="0" smtClean="0"/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 in 5 - Tas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www.ibm.com/smarterplanet/global/images/us__en_us__predictions__smell_story_map__900x5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95536" y="2130425"/>
            <a:ext cx="8208912" cy="1470025"/>
          </a:xfrm>
        </p:spPr>
        <p:txBody>
          <a:bodyPr/>
          <a:lstStyle/>
          <a:p>
            <a:r>
              <a:rPr lang="en-US" altLang="zh-TW" dirty="0" smtClean="0"/>
              <a:t>AI </a:t>
            </a:r>
            <a:r>
              <a:rPr lang="en-US" altLang="zh-TW" dirty="0" err="1" smtClean="0"/>
              <a:t>Taste+Smell</a:t>
            </a:r>
            <a:r>
              <a:rPr lang="en-US" altLang="zh-TW" dirty="0" smtClean="0"/>
              <a:t>(Sensory) to Create</a:t>
            </a:r>
            <a:br>
              <a:rPr lang="en-US" altLang="zh-TW" dirty="0" smtClean="0"/>
            </a:br>
            <a:r>
              <a:rPr lang="en-US" altLang="zh-TW" dirty="0" smtClean="0"/>
              <a:t>the next Star Chef</a:t>
            </a:r>
            <a:br>
              <a:rPr lang="en-US" altLang="zh-TW" dirty="0" smtClean="0"/>
            </a:br>
            <a:r>
              <a:rPr lang="en-US" altLang="zh-TW" dirty="0" smtClean="0"/>
              <a:t>(Human assisted by Computational Creativity)!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Gastronomy and </a:t>
            </a:r>
            <a:br>
              <a:rPr lang="en-US" altLang="zh-TW" dirty="0" smtClean="0"/>
            </a:br>
            <a:r>
              <a:rPr lang="en-US" altLang="zh-TW" dirty="0" smtClean="0"/>
              <a:t>Modernist Cuisine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971600" y="3886200"/>
            <a:ext cx="7128792" cy="1752600"/>
          </a:xfrm>
        </p:spPr>
        <p:txBody>
          <a:bodyPr/>
          <a:lstStyle/>
          <a:p>
            <a:r>
              <a:rPr lang="en-US" altLang="zh-TW" sz="2400" dirty="0" smtClean="0"/>
              <a:t>Background introduction:</a:t>
            </a:r>
          </a:p>
          <a:p>
            <a:r>
              <a:rPr lang="en-US" altLang="zh-TW" sz="2400" dirty="0" smtClean="0"/>
              <a:t>Harvard’s Food and Science Lectures</a:t>
            </a:r>
          </a:p>
          <a:p>
            <a:r>
              <a:rPr lang="en-US" altLang="zh-TW" sz="1800" dirty="0" smtClean="0">
                <a:hlinkClick r:id="rId2"/>
              </a:rPr>
              <a:t>http://www.youtube.com/watch?v=_Ft0cwxjBKE&amp;feature=youtu.be</a:t>
            </a:r>
            <a:endParaRPr lang="zh-TW" altLang="en-US" sz="1800" dirty="0"/>
          </a:p>
        </p:txBody>
      </p:sp>
      <p:sp>
        <p:nvSpPr>
          <p:cNvPr id="4" name="矩形 3"/>
          <p:cNvSpPr/>
          <p:nvPr/>
        </p:nvSpPr>
        <p:spPr>
          <a:xfrm>
            <a:off x="1115616" y="5085184"/>
            <a:ext cx="3057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hlinkClick r:id="rId3"/>
              </a:rPr>
              <a:t>http://modernistcuisine.com/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15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字方塊 2"/>
          <p:cNvSpPr txBox="1"/>
          <p:nvPr/>
        </p:nvSpPr>
        <p:spPr>
          <a:xfrm>
            <a:off x="1763688" y="332656"/>
            <a:ext cx="53816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/>
              <a:t>Egg-Drop Soup </a:t>
            </a:r>
            <a:r>
              <a:rPr lang="en-US" altLang="zh-TW" sz="2800" dirty="0" err="1" smtClean="0"/>
              <a:t>vs</a:t>
            </a:r>
            <a:r>
              <a:rPr lang="en-US" altLang="zh-TW" sz="2800" dirty="0" smtClean="0"/>
              <a:t> Poached Egg</a:t>
            </a:r>
            <a:endParaRPr lang="zh-TW" altLang="en-US" sz="2800" dirty="0"/>
          </a:p>
        </p:txBody>
      </p:sp>
      <p:sp>
        <p:nvSpPr>
          <p:cNvPr id="4" name="矩形 3"/>
          <p:cNvSpPr/>
          <p:nvPr/>
        </p:nvSpPr>
        <p:spPr>
          <a:xfrm>
            <a:off x="0" y="609329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200" dirty="0" smtClean="0"/>
              <a:t>Drop an egg into a pot of hot, still water, and you 're likely to end up with something closer to egg-drop soup than a poached egg</a:t>
            </a:r>
            <a:endParaRPr lang="zh-TW" altLang="en-US" sz="1200" dirty="0"/>
          </a:p>
        </p:txBody>
      </p:sp>
      <p:sp>
        <p:nvSpPr>
          <p:cNvPr id="5" name="矩形 4"/>
          <p:cNvSpPr/>
          <p:nvPr/>
        </p:nvSpPr>
        <p:spPr>
          <a:xfrm>
            <a:off x="4572000" y="602700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200" dirty="0" smtClean="0"/>
              <a:t>Stir the pot vigorously before the egg goes in , however, and a phenomenon known as </a:t>
            </a:r>
            <a:r>
              <a:rPr lang="en-US" altLang="zh-TW" sz="1200" dirty="0" err="1" smtClean="0"/>
              <a:t>Ekman</a:t>
            </a:r>
            <a:r>
              <a:rPr lang="en-US" altLang="zh-TW" sz="1200" dirty="0" smtClean="0"/>
              <a:t> pumping will gather the egg for you into a nice , compact mass at the center.</a:t>
            </a:r>
            <a:endParaRPr lang="zh-TW" altLang="en-US" sz="12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611560" y="6581001"/>
            <a:ext cx="3647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/>
              <a:t>Courtesy of Modernist Cuisine by Nathan </a:t>
            </a:r>
            <a:r>
              <a:rPr lang="en-US" altLang="zh-TW" sz="1200" dirty="0" err="1" smtClean="0"/>
              <a:t>Myhrvold</a:t>
            </a:r>
            <a:endParaRPr lang="zh-TW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blog.khymos.org/wp-content/2009/04/eggmatrix136f-152f-with-temperatures-620x6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476672"/>
            <a:ext cx="5905500" cy="5905501"/>
          </a:xfrm>
          <a:prstGeom prst="rect">
            <a:avLst/>
          </a:prstGeom>
          <a:noFill/>
        </p:spPr>
      </p:pic>
      <p:sp>
        <p:nvSpPr>
          <p:cNvPr id="3" name="文字方塊 2"/>
          <p:cNvSpPr txBox="1"/>
          <p:nvPr/>
        </p:nvSpPr>
        <p:spPr>
          <a:xfrm>
            <a:off x="251520" y="116632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Which one you like!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971600" y="6396335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 smtClean="0">
                <a:hlinkClick r:id="rId3"/>
              </a:rPr>
              <a:t>http://4.bp.blogspot.com/-qqqG8kCeOgc/TqjgkgYJK3I/AAAAAAAAC18/rfooAGsZJpk/s1600/eggchartfull.jpg</a:t>
            </a:r>
            <a:endParaRPr lang="zh-TW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229600" cy="432048"/>
          </a:xfrm>
        </p:spPr>
        <p:txBody>
          <a:bodyPr/>
          <a:lstStyle/>
          <a:p>
            <a:pPr algn="l"/>
            <a:r>
              <a:rPr lang="en-US" altLang="zh-TW" sz="3200" dirty="0" smtClean="0"/>
              <a:t>How to Make a Perfect Soft Egg:</a:t>
            </a:r>
            <a:endParaRPr lang="zh-TW" alt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558326"/>
            <a:ext cx="8460432" cy="6299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Cont. what you get</a:t>
            </a:r>
            <a:endParaRPr lang="zh-TW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412776"/>
            <a:ext cx="5553075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/>
          <p:cNvSpPr txBox="1"/>
          <p:nvPr/>
        </p:nvSpPr>
        <p:spPr>
          <a:xfrm>
            <a:off x="611560" y="6581001"/>
            <a:ext cx="40575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/>
              <a:t>Courtesy of Modernist Cuisine vol.4  by Nathan </a:t>
            </a:r>
            <a:r>
              <a:rPr lang="en-US" altLang="zh-TW" sz="1200" dirty="0" err="1" smtClean="0"/>
              <a:t>Myhrvold</a:t>
            </a:r>
            <a:endParaRPr lang="zh-TW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6413" y="1000125"/>
            <a:ext cx="5591175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字方塊 2"/>
          <p:cNvSpPr txBox="1"/>
          <p:nvPr/>
        </p:nvSpPr>
        <p:spPr>
          <a:xfrm>
            <a:off x="539552" y="548680"/>
            <a:ext cx="460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One of the best haute cuisines in the world.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1835696" y="5877272"/>
            <a:ext cx="61206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 smtClean="0"/>
              <a:t>http://financesonline.com/10-most-expensive-meals-from-michelin-starred-restaurants/</a:t>
            </a:r>
            <a:endParaRPr lang="zh-TW" altLang="en-US" sz="12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1512168" cy="432048"/>
          </a:xfrm>
        </p:spPr>
        <p:txBody>
          <a:bodyPr/>
          <a:lstStyle/>
          <a:p>
            <a:r>
              <a:rPr lang="en-US" altLang="zh-TW" dirty="0" smtClean="0"/>
              <a:t>More!</a:t>
            </a:r>
            <a:endParaRPr lang="zh-TW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96431"/>
            <a:ext cx="5184576" cy="606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836712"/>
            <a:ext cx="389296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176" y="1566250"/>
            <a:ext cx="8790915" cy="304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/>
          <p:cNvSpPr txBox="1"/>
          <p:nvPr/>
        </p:nvSpPr>
        <p:spPr>
          <a:xfrm>
            <a:off x="1691680" y="836712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Which one is more likeable!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539552" y="6381328"/>
            <a:ext cx="3647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/>
              <a:t>Courtesy of Modernist Cuisine by Nathan </a:t>
            </a:r>
            <a:r>
              <a:rPr lang="en-US" altLang="zh-TW" sz="1200" dirty="0" err="1" smtClean="0"/>
              <a:t>Myhrvold</a:t>
            </a:r>
            <a:endParaRPr lang="zh-TW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275" y="0"/>
            <a:ext cx="7508058" cy="6853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字方塊 2"/>
          <p:cNvSpPr txBox="1"/>
          <p:nvPr/>
        </p:nvSpPr>
        <p:spPr>
          <a:xfrm>
            <a:off x="611560" y="6581001"/>
            <a:ext cx="3647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/>
              <a:t>Courtesy of Modernist Cuisine by Nathan </a:t>
            </a:r>
            <a:r>
              <a:rPr lang="en-US" altLang="zh-TW" sz="1200" dirty="0" err="1" smtClean="0"/>
              <a:t>Myhrvold</a:t>
            </a:r>
            <a:endParaRPr lang="zh-TW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20100303-sous-vide-steaks-composi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96752"/>
            <a:ext cx="6984776" cy="42518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d2eud0b65jr0pw.cloudfront.net/Why%20Sous%20Vide_Consistency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76" y="1430448"/>
            <a:ext cx="9140422" cy="3700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字方塊 2"/>
          <p:cNvSpPr txBox="1"/>
          <p:nvPr/>
        </p:nvSpPr>
        <p:spPr>
          <a:xfrm>
            <a:off x="0" y="764704"/>
            <a:ext cx="8848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How to cook this fish! (optimum: serving temp. = cooking temp.)</a:t>
            </a:r>
            <a:endParaRPr lang="zh-TW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675" y="1993900"/>
            <a:ext cx="8502650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字方塊 2"/>
          <p:cNvSpPr txBox="1"/>
          <p:nvPr/>
        </p:nvSpPr>
        <p:spPr>
          <a:xfrm>
            <a:off x="1043608" y="1052736"/>
            <a:ext cx="7007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How to grind herbs into powder without mashing them into a paste!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611560" y="6581001"/>
            <a:ext cx="3647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/>
              <a:t>Courtesy of Modernist Cuisine by Nathan </a:t>
            </a:r>
            <a:r>
              <a:rPr lang="en-US" altLang="zh-TW" sz="1200" dirty="0" err="1" smtClean="0"/>
              <a:t>Myhrvold</a:t>
            </a:r>
            <a:endParaRPr lang="zh-TW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47664" y="4941168"/>
            <a:ext cx="5976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smtClean="0">
                <a:hlinkClick r:id="rId2"/>
              </a:rPr>
              <a:t>http://www.youtube.com/watch?v=OCBxGwzNhmg</a:t>
            </a:r>
            <a:endParaRPr lang="zh-TW" altLang="en-US" dirty="0"/>
          </a:p>
        </p:txBody>
      </p:sp>
      <p:sp>
        <p:nvSpPr>
          <p:cNvPr id="3" name="文字方塊 2"/>
          <p:cNvSpPr txBox="1"/>
          <p:nvPr/>
        </p:nvSpPr>
        <p:spPr>
          <a:xfrm>
            <a:off x="755576" y="548680"/>
            <a:ext cx="43059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/>
              <a:t>Molecular Gastronomy</a:t>
            </a:r>
            <a:endParaRPr lang="zh-TW" altLang="en-US" sz="3200" dirty="0"/>
          </a:p>
        </p:txBody>
      </p:sp>
      <p:sp>
        <p:nvSpPr>
          <p:cNvPr id="4" name="矩形 3"/>
          <p:cNvSpPr/>
          <p:nvPr/>
        </p:nvSpPr>
        <p:spPr>
          <a:xfrm>
            <a:off x="1331640" y="1772816"/>
            <a:ext cx="7128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smtClean="0"/>
              <a:t>The application of scientific methods and tools to cooking</a:t>
            </a:r>
          </a:p>
          <a:p>
            <a:r>
              <a:rPr lang="en-US" altLang="zh-TW" dirty="0" err="1" smtClean="0"/>
              <a:t>Subdiscipline</a:t>
            </a:r>
            <a:r>
              <a:rPr lang="en-US" altLang="zh-TW" dirty="0" smtClean="0"/>
              <a:t> of food science that seeks to investigate, explain, and make practical use of the physical and chemical transformations of ingredients that occur while cooking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666056"/>
          </a:xfrm>
        </p:spPr>
        <p:txBody>
          <a:bodyPr/>
          <a:lstStyle/>
          <a:p>
            <a:r>
              <a:rPr lang="en-US" altLang="zh-TW" sz="3200" dirty="0" smtClean="0"/>
              <a:t>Classical Molecular Gastronomy: Examples</a:t>
            </a:r>
            <a:br>
              <a:rPr lang="en-US" altLang="zh-TW" sz="3200" dirty="0" smtClean="0"/>
            </a:b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err="1" smtClean="0"/>
              <a:t>Sous</a:t>
            </a:r>
            <a:r>
              <a:rPr lang="en-US" altLang="zh-TW" dirty="0" smtClean="0"/>
              <a:t>-Vide Cooking</a:t>
            </a:r>
          </a:p>
          <a:p>
            <a:pPr lvl="1"/>
            <a:r>
              <a:rPr lang="en-US" altLang="zh-TW" dirty="0" smtClean="0"/>
              <a:t>(vacuum sealed, low-controlled temperature in an immersion circulator) </a:t>
            </a:r>
            <a:r>
              <a:rPr lang="en-US" altLang="zh-TW" sz="1800" dirty="0" smtClean="0">
                <a:hlinkClick r:id="rId2"/>
              </a:rPr>
              <a:t>http://www.youtube.com/watch?v=WQD3os7OVIs</a:t>
            </a:r>
            <a:endParaRPr lang="en-US" altLang="zh-TW" sz="1800" dirty="0" smtClean="0"/>
          </a:p>
          <a:p>
            <a:r>
              <a:rPr lang="en-US" altLang="zh-TW" dirty="0" smtClean="0"/>
              <a:t>Chemical/Enzymatic Cooking</a:t>
            </a:r>
          </a:p>
          <a:p>
            <a:pPr lvl="1"/>
            <a:r>
              <a:rPr lang="en-US" altLang="zh-TW" dirty="0" smtClean="0"/>
              <a:t>Example: </a:t>
            </a:r>
            <a:r>
              <a:rPr lang="en-US" altLang="zh-TW" dirty="0" err="1" smtClean="0"/>
              <a:t>Ceviche</a:t>
            </a:r>
            <a:r>
              <a:rPr lang="en-US" altLang="zh-TW" dirty="0" smtClean="0"/>
              <a:t> </a:t>
            </a:r>
            <a:r>
              <a:rPr lang="en-US" altLang="zh-TW" sz="1800" dirty="0" smtClean="0">
                <a:hlinkClick r:id="rId3"/>
              </a:rPr>
              <a:t>http://www.youtube.com/watch?v=VJdYIVx_91s</a:t>
            </a:r>
            <a:endParaRPr lang="zh-TW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700808"/>
            <a:ext cx="6096000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467544" y="260648"/>
            <a:ext cx="8229600" cy="954088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altLang="zh-TW" sz="40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Chefs of ICE. +</a:t>
            </a:r>
            <a:r>
              <a:rPr lang="zh-TW" altLang="en-US" sz="40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1" lang="en-US" altLang="zh-TW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IBM’s</a:t>
            </a:r>
            <a:r>
              <a:rPr kumimoji="1" lang="en-US" altLang="zh-TW" sz="40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Chef Watson</a:t>
            </a:r>
            <a:endParaRPr kumimoji="1" lang="zh-TW" altLang="en-US" sz="4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331640" y="1412776"/>
            <a:ext cx="5096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i="1" dirty="0" smtClean="0"/>
              <a:t>Computational creativity assisted innovation</a:t>
            </a:r>
            <a:endParaRPr lang="zh-TW" altLang="en-US" b="1" i="1" dirty="0"/>
          </a:p>
        </p:txBody>
      </p:sp>
      <p:sp>
        <p:nvSpPr>
          <p:cNvPr id="5" name="矩形 4"/>
          <p:cNvSpPr/>
          <p:nvPr/>
        </p:nvSpPr>
        <p:spPr>
          <a:xfrm>
            <a:off x="827584" y="6381328"/>
            <a:ext cx="74168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 smtClean="0"/>
              <a:t>http://www.fastcodesign.com/1672444/try-a-recipe-devised-by-ibms-supercomputer-chef</a:t>
            </a:r>
            <a:endParaRPr lang="zh-TW" altLang="en-US" sz="12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594048"/>
          </a:xfrm>
        </p:spPr>
        <p:txBody>
          <a:bodyPr/>
          <a:lstStyle/>
          <a:p>
            <a:r>
              <a:rPr lang="en-US" altLang="zh-TW" sz="3200" dirty="0" smtClean="0"/>
              <a:t>Modern Molecular Gastronomy: Examples</a:t>
            </a:r>
            <a:br>
              <a:rPr lang="en-US" altLang="zh-TW" sz="3200" dirty="0" smtClean="0"/>
            </a:b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err="1" smtClean="0"/>
              <a:t>Gelification</a:t>
            </a:r>
            <a:endParaRPr lang="en-US" altLang="zh-TW" dirty="0" smtClean="0"/>
          </a:p>
          <a:p>
            <a:r>
              <a:rPr lang="en-US" altLang="zh-TW" dirty="0" err="1" smtClean="0"/>
              <a:t>Spherification</a:t>
            </a:r>
            <a:endParaRPr lang="en-US" altLang="zh-TW" dirty="0" smtClean="0"/>
          </a:p>
          <a:p>
            <a:r>
              <a:rPr lang="en-US" altLang="zh-TW" dirty="0" smtClean="0"/>
              <a:t>Emulsification</a:t>
            </a:r>
          </a:p>
          <a:p>
            <a:r>
              <a:rPr lang="en-US" altLang="zh-TW" dirty="0" smtClean="0"/>
              <a:t>Transformation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1259632" y="573325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200" dirty="0" smtClean="0">
                <a:hlinkClick r:id="rId2"/>
              </a:rPr>
              <a:t>http://www.moleculargastronomynetwork.com/additives.html</a:t>
            </a:r>
            <a:endParaRPr lang="zh-TW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Daniel’s Cooking Gadgets</a:t>
            </a:r>
            <a:endParaRPr lang="zh-TW" altLang="en-US" dirty="0"/>
          </a:p>
        </p:txBody>
      </p:sp>
      <p:pic>
        <p:nvPicPr>
          <p:cNvPr id="3" name="圖片 2" descr="20141017_10025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-243535" y="1979839"/>
            <a:ext cx="4536504" cy="3402378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683568" y="609329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err="1" smtClean="0"/>
              <a:t>Tajine</a:t>
            </a:r>
            <a:r>
              <a:rPr lang="en-US" altLang="zh-TW" dirty="0" smtClean="0"/>
              <a:t> Slow Cooking Pod</a:t>
            </a:r>
            <a:endParaRPr lang="zh-TW" altLang="en-US" dirty="0"/>
          </a:p>
        </p:txBody>
      </p:sp>
      <p:pic>
        <p:nvPicPr>
          <p:cNvPr id="5" name="圖片 4" descr="20141017_10011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265966" y="1646802"/>
            <a:ext cx="4752528" cy="3564396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5220072" y="6021288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err="1" smtClean="0"/>
              <a:t>Sous</a:t>
            </a:r>
            <a:r>
              <a:rPr lang="en-US" altLang="zh-TW" dirty="0" smtClean="0"/>
              <a:t> Vide (Under Vacuum) Low Temperature  Cooker</a:t>
            </a:r>
            <a:endParaRPr lang="zh-TW" alt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Cont. Daniel’s Cooking Gadgets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0" y="5229200"/>
            <a:ext cx="4644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Hitachi Automatic Cooker </a:t>
            </a:r>
          </a:p>
          <a:p>
            <a:r>
              <a:rPr lang="en-US" altLang="zh-TW" dirty="0" smtClean="0"/>
              <a:t>(Superheated Steam /Oven/Microwave)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5364088" y="522920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SMEG Conventional Oven</a:t>
            </a:r>
            <a:endParaRPr lang="zh-TW" altLang="en-US" dirty="0"/>
          </a:p>
        </p:txBody>
      </p:sp>
      <p:pic>
        <p:nvPicPr>
          <p:cNvPr id="7" name="圖片 6" descr="20141017_10010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547410"/>
            <a:ext cx="3948947" cy="3393758"/>
          </a:xfrm>
          <a:prstGeom prst="rect">
            <a:avLst/>
          </a:prstGeom>
        </p:spPr>
      </p:pic>
      <p:pic>
        <p:nvPicPr>
          <p:cNvPr id="8" name="圖片 7" descr="20141017_10003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1556792"/>
            <a:ext cx="4416491" cy="331236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60648"/>
            <a:ext cx="8964488" cy="954088"/>
          </a:xfrm>
        </p:spPr>
        <p:txBody>
          <a:bodyPr/>
          <a:lstStyle/>
          <a:p>
            <a:r>
              <a:rPr lang="en-US" altLang="zh-TW" dirty="0" smtClean="0"/>
              <a:t>Ecuadorian Strawberry Dessert </a:t>
            </a:r>
            <a:br>
              <a:rPr lang="en-US" altLang="zh-TW" dirty="0" smtClean="0"/>
            </a:br>
            <a:r>
              <a:rPr lang="en-US" altLang="zh-TW" dirty="0" smtClean="0"/>
              <a:t>(recipe created by IBM’s Chef Watson)</a:t>
            </a:r>
            <a:endParaRPr lang="zh-TW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12776"/>
            <a:ext cx="672465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899592" y="6581001"/>
            <a:ext cx="7200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 smtClean="0"/>
              <a:t>http://www.fastcodesign.com/1672444/try-a-recipe-devised-by-ibms-supercomputer-chef</a:t>
            </a:r>
            <a:endParaRPr lang="zh-TW" altLang="en-US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4.bp.blogspot.com/-l8V7uLJZaqg/Ug8b6IMMdJI/AAAAAAAAEaI/Ve9iprzy_Io/s1600/IMAG05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1259632" y="260648"/>
            <a:ext cx="34431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 smtClean="0"/>
              <a:t>Indian Turmeric Paella</a:t>
            </a:r>
            <a:endParaRPr lang="zh-TW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.fastcompany.net/multisite_files/codesign/inline/2013/04/1672444-inline-850-ibm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134350" cy="6096001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3635896" y="486916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dirty="0" smtClean="0"/>
              <a:t>This is how the system presents the recipe for Indian Turmeric Paella. You’ll see that all the big steps are there, but cook times/temperatures are fairly open for human interpretation.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5940152" y="404664"/>
            <a:ext cx="2591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 smtClean="0"/>
              <a:t>Systematic View</a:t>
            </a:r>
            <a:endParaRPr lang="zh-TW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Food and Cooking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An Art? </a:t>
            </a:r>
          </a:p>
          <a:p>
            <a:r>
              <a:rPr lang="en-US" altLang="zh-TW" dirty="0" smtClean="0"/>
              <a:t>Human Cognition</a:t>
            </a:r>
          </a:p>
          <a:p>
            <a:r>
              <a:rPr lang="en-US" altLang="zh-TW" dirty="0" smtClean="0"/>
              <a:t>Science and Engineering</a:t>
            </a:r>
          </a:p>
          <a:p>
            <a:r>
              <a:rPr lang="en-US" altLang="zh-TW" dirty="0" smtClean="0"/>
              <a:t>Massive amount of chemical under neural science – which cognitive computing system may play a big role here.</a:t>
            </a:r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Science and Cooking (How/Why/What)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1268760"/>
            <a:ext cx="8229600" cy="4920208"/>
          </a:xfrm>
        </p:spPr>
        <p:txBody>
          <a:bodyPr/>
          <a:lstStyle/>
          <a:p>
            <a:r>
              <a:rPr lang="en-US" altLang="zh-TW" sz="2800" dirty="0" smtClean="0">
                <a:hlinkClick r:id="rId2"/>
              </a:rPr>
              <a:t>https://www.youtube.com/watch?v=Ik1gpTp8OXw</a:t>
            </a:r>
            <a:r>
              <a:rPr lang="en-US" altLang="zh-TW" sz="2800" dirty="0" smtClean="0"/>
              <a:t> (Diffusion)</a:t>
            </a:r>
          </a:p>
          <a:p>
            <a:r>
              <a:rPr lang="en-US" altLang="zh-TW" sz="2800" dirty="0" smtClean="0">
                <a:hlinkClick r:id="rId3"/>
              </a:rPr>
              <a:t>https://www.youtube.com/watch?v=ix2oG-AGESU</a:t>
            </a:r>
            <a:r>
              <a:rPr lang="en-US" altLang="zh-TW" sz="2800" dirty="0" smtClean="0"/>
              <a:t> (Emulsion)</a:t>
            </a:r>
          </a:p>
          <a:p>
            <a:r>
              <a:rPr lang="en-US" altLang="zh-TW" sz="2800" dirty="0" smtClean="0">
                <a:hlinkClick r:id="rId4"/>
              </a:rPr>
              <a:t>https://www.youtube.com/watch?v=I9RIS4PZ7EY</a:t>
            </a:r>
            <a:r>
              <a:rPr lang="en-US" altLang="zh-TW" sz="2800" dirty="0" smtClean="0"/>
              <a:t> (Heat)</a:t>
            </a:r>
          </a:p>
          <a:p>
            <a:r>
              <a:rPr lang="en-US" altLang="zh-TW" sz="2800" dirty="0" smtClean="0">
                <a:hlinkClick r:id="rId5"/>
              </a:rPr>
              <a:t>https://www.youtube.com/watch?v=vqYNVp469HM</a:t>
            </a:r>
            <a:r>
              <a:rPr lang="en-US" altLang="zh-TW" sz="2800" dirty="0" smtClean="0"/>
              <a:t> (Fermentation)</a:t>
            </a:r>
          </a:p>
          <a:p>
            <a:r>
              <a:rPr lang="en-US" altLang="zh-TW" sz="2800" dirty="0" smtClean="0">
                <a:hlinkClick r:id="rId6"/>
              </a:rPr>
              <a:t>https://courses.edx.org/courses/HarvardX/SPU27x/2013_Oct/courseware/50464c966b36415eae961b2b244ae20f/</a:t>
            </a:r>
            <a:endParaRPr lang="en-US" altLang="zh-TW" sz="2800" dirty="0" smtClean="0"/>
          </a:p>
          <a:p>
            <a:endParaRPr lang="en-US" altLang="zh-TW" sz="2800" dirty="0" smtClean="0"/>
          </a:p>
          <a:p>
            <a:endParaRPr lang="zh-TW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11577</TotalTime>
  <Words>756</Words>
  <Application>Microsoft Macintosh PowerPoint</Application>
  <PresentationFormat>On-screen Show (4:3)</PresentationFormat>
  <Paragraphs>110</Paragraphs>
  <Slides>42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  <vt:variant>
        <vt:lpstr>Custom Shows</vt:lpstr>
      </vt:variant>
      <vt:variant>
        <vt:i4>1</vt:i4>
      </vt:variant>
    </vt:vector>
  </HeadingPairs>
  <TitlesOfParts>
    <vt:vector size="47" baseType="lpstr">
      <vt:lpstr>Arial</vt:lpstr>
      <vt:lpstr>Trebuchet MS</vt:lpstr>
      <vt:lpstr>新細明體</vt:lpstr>
      <vt:lpstr>預設簡報設計</vt:lpstr>
      <vt:lpstr>Culinary Technology and Reinvention of Food Recipes </vt:lpstr>
      <vt:lpstr>2018 Best Restaurants</vt:lpstr>
      <vt:lpstr>PowerPoint Presentation</vt:lpstr>
      <vt:lpstr>PowerPoint Presentation</vt:lpstr>
      <vt:lpstr>Ecuadorian Strawberry Dessert  (recipe created by IBM’s Chef Watson)</vt:lpstr>
      <vt:lpstr>PowerPoint Presentation</vt:lpstr>
      <vt:lpstr>PowerPoint Presentation</vt:lpstr>
      <vt:lpstr>Food and Cooking</vt:lpstr>
      <vt:lpstr>Science and Cooking (How/Why/What)</vt:lpstr>
      <vt:lpstr>Chemistry of Cookies (How/Why/What)</vt:lpstr>
      <vt:lpstr>Decode the Science of Food and Then….. </vt:lpstr>
      <vt:lpstr>Databases</vt:lpstr>
      <vt:lpstr>PowerPoint Presentation</vt:lpstr>
      <vt:lpstr>PowerPoint Presentation</vt:lpstr>
      <vt:lpstr>Computational Creativity</vt:lpstr>
      <vt:lpstr>PowerPoint Presentation</vt:lpstr>
      <vt:lpstr>PowerPoint Presentation</vt:lpstr>
      <vt:lpstr>Creating Creativity:  </vt:lpstr>
      <vt:lpstr>IBM’s Chef Watson</vt:lpstr>
      <vt:lpstr>IBM Food Truck</vt:lpstr>
      <vt:lpstr>Food Truck Revolution</vt:lpstr>
      <vt:lpstr>PowerPoint Presentation</vt:lpstr>
      <vt:lpstr>PowerPoint Presentation</vt:lpstr>
      <vt:lpstr>AI Taste+Smell(Sensory) to Create the next Star Chef (Human assisted by Computational Creativity)!</vt:lpstr>
      <vt:lpstr>Gastronomy and  Modernist Cuisine</vt:lpstr>
      <vt:lpstr>PowerPoint Presentation</vt:lpstr>
      <vt:lpstr>PowerPoint Presentation</vt:lpstr>
      <vt:lpstr>How to Make a Perfect Soft Egg:</vt:lpstr>
      <vt:lpstr>Cont. what you get</vt:lpstr>
      <vt:lpstr>More!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Classical Molecular Gastronomy: Examples </vt:lpstr>
      <vt:lpstr>Modern Molecular Gastronomy: Examples </vt:lpstr>
      <vt:lpstr>Daniel’s Cooking Gadgets</vt:lpstr>
      <vt:lpstr>Cont. Daniel’s Cooking Gadgets</vt:lpstr>
      <vt:lpstr>自訂放映1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Special Topics “International Business and Enterprise”</dc:title>
  <dc:creator>dlee</dc:creator>
  <cp:lastModifiedBy>Microsoft Office User</cp:lastModifiedBy>
  <cp:revision>546</cp:revision>
  <cp:lastPrinted>2017-09-19T03:28:44Z</cp:lastPrinted>
  <dcterms:created xsi:type="dcterms:W3CDTF">2009-10-28T05:58:26Z</dcterms:created>
  <dcterms:modified xsi:type="dcterms:W3CDTF">2018-08-15T23:07:41Z</dcterms:modified>
</cp:coreProperties>
</file>