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0"/>
  </p:notesMasterIdLst>
  <p:sldIdLst>
    <p:sldId id="619" r:id="rId2"/>
    <p:sldId id="621" r:id="rId3"/>
    <p:sldId id="656" r:id="rId4"/>
    <p:sldId id="636" r:id="rId5"/>
    <p:sldId id="637" r:id="rId6"/>
    <p:sldId id="638" r:id="rId7"/>
    <p:sldId id="639" r:id="rId8"/>
    <p:sldId id="640" r:id="rId9"/>
    <p:sldId id="653" r:id="rId10"/>
    <p:sldId id="654" r:id="rId11"/>
    <p:sldId id="658" r:id="rId12"/>
    <p:sldId id="657" r:id="rId13"/>
    <p:sldId id="628" r:id="rId14"/>
    <p:sldId id="659" r:id="rId15"/>
    <p:sldId id="660" r:id="rId16"/>
    <p:sldId id="661" r:id="rId17"/>
    <p:sldId id="663" r:id="rId18"/>
    <p:sldId id="662" r:id="rId19"/>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4660"/>
  </p:normalViewPr>
  <p:slideViewPr>
    <p:cSldViewPr>
      <p:cViewPr>
        <p:scale>
          <a:sx n="100" d="100"/>
          <a:sy n="100" d="100"/>
        </p:scale>
        <p:origin x="1512" y="12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8" d="100"/>
        <a:sy n="198" d="100"/>
      </p:scale>
      <p:origin x="0" y="0"/>
    </p:cViewPr>
  </p:sorterViewPr>
  <p:gridSpacing cx="54006" cy="54006"/>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68877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7544" y="274638"/>
            <a:ext cx="8219256" cy="1143000"/>
          </a:xfrm>
        </p:spPr>
        <p:txBody>
          <a:bodyPr>
            <a:normAutofit/>
          </a:bodyPr>
          <a:lstStyle>
            <a:lvl1pPr>
              <a:defRPr sz="4000"/>
            </a:lvl1p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2017/12/22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2017/12/22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esarscorporate.com/wp-content/uploads/2016/07/CCR-Final-Interactive-8-05.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dvc.nl/images/Rapporten/SAS-Big-data-lessons-from-the-leader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51520" y="2348880"/>
            <a:ext cx="8568952" cy="1470025"/>
          </a:xfrm>
        </p:spPr>
        <p:txBody>
          <a:bodyPr>
            <a:noAutofit/>
          </a:bodyPr>
          <a:lstStyle/>
          <a:p>
            <a:r>
              <a:rPr lang="en-US" altLang="zh-TW" dirty="0" smtClean="0">
                <a:latin typeface="+mn-lt"/>
              </a:rPr>
              <a:t/>
            </a:r>
            <a:br>
              <a:rPr lang="en-US" altLang="zh-TW" dirty="0" smtClean="0">
                <a:latin typeface="+mn-lt"/>
              </a:rPr>
            </a:br>
            <a:r>
              <a:rPr lang="en-US" altLang="zh-TW" b="1" dirty="0" smtClean="0"/>
              <a:t>Data Driven Decision Making(DDDM) for Business, Education, and Consumers: </a:t>
            </a:r>
            <a:br>
              <a:rPr lang="en-US" altLang="zh-TW" b="1" dirty="0" smtClean="0"/>
            </a:br>
            <a:endParaRPr lang="zh-TW" altLang="en-US"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317"/>
            <a:ext cx="9144000" cy="6167366"/>
          </a:xfrm>
          <a:prstGeom prst="rect">
            <a:avLst/>
          </a:prstGeom>
        </p:spPr>
      </p:pic>
    </p:spTree>
    <p:extLst>
      <p:ext uri="{BB962C8B-B14F-4D97-AF65-F5344CB8AC3E}">
        <p14:creationId xmlns:p14="http://schemas.microsoft.com/office/powerpoint/2010/main" val="71068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 Effect</a:t>
            </a:r>
            <a:endParaRPr lang="en-US" dirty="0"/>
          </a:p>
        </p:txBody>
      </p:sp>
      <p:sp>
        <p:nvSpPr>
          <p:cNvPr id="3" name="Content Placeholder 2"/>
          <p:cNvSpPr>
            <a:spLocks noGrp="1"/>
          </p:cNvSpPr>
          <p:nvPr>
            <p:ph idx="1"/>
          </p:nvPr>
        </p:nvSpPr>
        <p:spPr/>
        <p:txBody>
          <a:bodyPr/>
          <a:lstStyle/>
          <a:p>
            <a:r>
              <a:rPr lang="en-US" dirty="0" smtClean="0"/>
              <a:t>HIPPO: </a:t>
            </a:r>
            <a:r>
              <a:rPr lang="en-US" dirty="0"/>
              <a:t>highest paid person’s </a:t>
            </a:r>
            <a:r>
              <a:rPr lang="en-US" dirty="0" smtClean="0"/>
              <a:t>opinion</a:t>
            </a:r>
          </a:p>
          <a:p>
            <a:r>
              <a:rPr lang="en-US" dirty="0" err="1"/>
              <a:t>HiPPO</a:t>
            </a:r>
            <a:r>
              <a:rPr lang="en-US" dirty="0"/>
              <a:t> effect is one of the biggest barriers to more evidence-based and data-driven decision-making</a:t>
            </a:r>
          </a:p>
        </p:txBody>
      </p:sp>
      <p:sp>
        <p:nvSpPr>
          <p:cNvPr id="4" name="Rectangle 3"/>
          <p:cNvSpPr/>
          <p:nvPr/>
        </p:nvSpPr>
        <p:spPr>
          <a:xfrm>
            <a:off x="791580" y="5049180"/>
            <a:ext cx="7722858" cy="646331"/>
          </a:xfrm>
          <a:prstGeom prst="rect">
            <a:avLst/>
          </a:prstGeom>
        </p:spPr>
        <p:txBody>
          <a:bodyPr wrap="square">
            <a:spAutoFit/>
          </a:bodyPr>
          <a:lstStyle/>
          <a:p>
            <a:r>
              <a:rPr lang="en-US" dirty="0"/>
              <a:t>https://</a:t>
            </a:r>
            <a:r>
              <a:rPr lang="en-US" dirty="0" err="1"/>
              <a:t>www.forbes.com</a:t>
            </a:r>
            <a:r>
              <a:rPr lang="en-US" dirty="0"/>
              <a:t>/sites/</a:t>
            </a:r>
            <a:r>
              <a:rPr lang="en-US" dirty="0" err="1"/>
              <a:t>bernardmarr</a:t>
            </a:r>
            <a:r>
              <a:rPr lang="en-US" dirty="0"/>
              <a:t>/2017/10/26/data-driven-decision-making-beware-of-the-hippo-effect/#2855bcc880f9</a:t>
            </a:r>
          </a:p>
        </p:txBody>
      </p:sp>
    </p:spTree>
    <p:extLst>
      <p:ext uri="{BB962C8B-B14F-4D97-AF65-F5344CB8AC3E}">
        <p14:creationId xmlns:p14="http://schemas.microsoft.com/office/powerpoint/2010/main" val="12338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Cases</a:t>
            </a:r>
            <a:endParaRPr lang="zh-TW" altLang="en-US" dirty="0"/>
          </a:p>
        </p:txBody>
      </p:sp>
      <p:sp>
        <p:nvSpPr>
          <p:cNvPr id="3" name="Subtitle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26025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CASE 1: Hurricane Hit;</a:t>
            </a:r>
            <a:br>
              <a:rPr lang="en-US" altLang="zh-TW" dirty="0" smtClean="0"/>
            </a:br>
            <a:r>
              <a:rPr lang="en-US" altLang="zh-TW" dirty="0" smtClean="0"/>
              <a:t>What to be stored heavily in Wal-Mart ? </a:t>
            </a:r>
            <a:endParaRPr lang="zh-TW" altLang="en-US" dirty="0"/>
          </a:p>
        </p:txBody>
      </p:sp>
      <p:pic>
        <p:nvPicPr>
          <p:cNvPr id="47106" name="Picture 2" descr="https://encrypted-tbn3.gstatic.com/images?q=tbn:ANd9GcTSJ-jeqfRt9AhJRw3powwatH_8DfmvSkdXqf-g47E0ij7Oc8Itfg"/>
          <p:cNvPicPr>
            <a:picLocks noChangeAspect="1" noChangeArrowheads="1"/>
          </p:cNvPicPr>
          <p:nvPr/>
        </p:nvPicPr>
        <p:blipFill>
          <a:blip r:embed="rId2" cstate="print"/>
          <a:srcRect/>
          <a:stretch>
            <a:fillRect/>
          </a:stretch>
        </p:blipFill>
        <p:spPr bwMode="auto">
          <a:xfrm>
            <a:off x="575556" y="1970838"/>
            <a:ext cx="2857500" cy="1600200"/>
          </a:xfrm>
          <a:prstGeom prst="rect">
            <a:avLst/>
          </a:prstGeom>
          <a:noFill/>
        </p:spPr>
      </p:pic>
      <p:pic>
        <p:nvPicPr>
          <p:cNvPr id="47108" name="Picture 4" descr="http://thumbs2.ebaystatic.com/d/l225/pict/231363760273_1.jpg"/>
          <p:cNvPicPr>
            <a:picLocks noChangeAspect="1" noChangeArrowheads="1"/>
          </p:cNvPicPr>
          <p:nvPr/>
        </p:nvPicPr>
        <p:blipFill>
          <a:blip r:embed="rId3" cstate="print"/>
          <a:srcRect/>
          <a:stretch>
            <a:fillRect/>
          </a:stretch>
        </p:blipFill>
        <p:spPr bwMode="auto">
          <a:xfrm>
            <a:off x="3653898" y="1700808"/>
            <a:ext cx="2143125" cy="2143125"/>
          </a:xfrm>
          <a:prstGeom prst="rect">
            <a:avLst/>
          </a:prstGeom>
          <a:noFill/>
        </p:spPr>
      </p:pic>
      <p:pic>
        <p:nvPicPr>
          <p:cNvPr id="47110" name="Picture 6" descr="http://www.americansweets.co.uk/ekmps/shops/statesidecandy/images/american-kellogg-s-unfrosted-strawberry-pop-tarts-1081-p.jpg"/>
          <p:cNvPicPr>
            <a:picLocks noChangeAspect="1" noChangeArrowheads="1"/>
          </p:cNvPicPr>
          <p:nvPr/>
        </p:nvPicPr>
        <p:blipFill>
          <a:blip r:embed="rId4" cstate="print"/>
          <a:srcRect/>
          <a:stretch>
            <a:fillRect/>
          </a:stretch>
        </p:blipFill>
        <p:spPr bwMode="auto">
          <a:xfrm>
            <a:off x="953598" y="3667577"/>
            <a:ext cx="1620180" cy="2551784"/>
          </a:xfrm>
          <a:prstGeom prst="rect">
            <a:avLst/>
          </a:prstGeom>
          <a:noFill/>
        </p:spPr>
      </p:pic>
      <p:pic>
        <p:nvPicPr>
          <p:cNvPr id="47112" name="Picture 8" descr="http://2.bp.blogspot.com/_YWzv7MwII3U/TT_bFm3Oo3I/AAAAAAAAE9U/LXj1pEmmv_0/s1600/Kirkland%2B-%2BEuropean%2BCookies-%2BBNDQ8-%2BKuwait-main.jpg"/>
          <p:cNvPicPr>
            <a:picLocks noChangeAspect="1" noChangeArrowheads="1"/>
          </p:cNvPicPr>
          <p:nvPr/>
        </p:nvPicPr>
        <p:blipFill>
          <a:blip r:embed="rId5" cstate="print"/>
          <a:srcRect/>
          <a:stretch>
            <a:fillRect/>
          </a:stretch>
        </p:blipFill>
        <p:spPr bwMode="auto">
          <a:xfrm>
            <a:off x="3113838" y="4131078"/>
            <a:ext cx="2106233" cy="1840273"/>
          </a:xfrm>
          <a:prstGeom prst="rect">
            <a:avLst/>
          </a:prstGeom>
          <a:noFill/>
        </p:spPr>
      </p:pic>
      <p:pic>
        <p:nvPicPr>
          <p:cNvPr id="47114" name="Picture 10" descr="http://t1.gstatic.com/shopping?q=tbn:ANd9GcTk6ruTmFdLvcuMP7i5DPLzxOlgLejUOIyQbw-w-mRokysTy3ZPqgvtaIrzJQVj1tcdQ63Tpqvi&amp;usqp=CAE"/>
          <p:cNvPicPr>
            <a:picLocks noChangeAspect="1" noChangeArrowheads="1"/>
          </p:cNvPicPr>
          <p:nvPr/>
        </p:nvPicPr>
        <p:blipFill>
          <a:blip r:embed="rId6" cstate="print"/>
          <a:srcRect/>
          <a:stretch>
            <a:fillRect/>
          </a:stretch>
        </p:blipFill>
        <p:spPr bwMode="auto">
          <a:xfrm>
            <a:off x="6084168" y="4331828"/>
            <a:ext cx="2526171" cy="2526172"/>
          </a:xfrm>
          <a:prstGeom prst="rect">
            <a:avLst/>
          </a:prstGeom>
          <a:noFill/>
        </p:spPr>
      </p:pic>
      <p:pic>
        <p:nvPicPr>
          <p:cNvPr id="47116" name="Picture 12" descr="http://t2.gstatic.com/shopping?q=tbn:ANd9GcRd6PGUrAGSwkcDk_mJJ2iXaflTa504qndNM84ylu1xQOeQIlKkBF92NJSkpQCbvVM3cqiKCspX&amp;usqp=CAE"/>
          <p:cNvPicPr>
            <a:picLocks noChangeAspect="1" noChangeArrowheads="1"/>
          </p:cNvPicPr>
          <p:nvPr/>
        </p:nvPicPr>
        <p:blipFill>
          <a:blip r:embed="rId7" cstate="print"/>
          <a:srcRect/>
          <a:stretch>
            <a:fillRect/>
          </a:stretch>
        </p:blipFill>
        <p:spPr bwMode="auto">
          <a:xfrm>
            <a:off x="5976156" y="1376772"/>
            <a:ext cx="2857500" cy="285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Scenario and Role Play</a:t>
            </a:r>
            <a:endParaRPr lang="en-US" dirty="0"/>
          </a:p>
        </p:txBody>
      </p:sp>
      <p:sp>
        <p:nvSpPr>
          <p:cNvPr id="3" name="Content Placeholder 2"/>
          <p:cNvSpPr>
            <a:spLocks noGrp="1"/>
          </p:cNvSpPr>
          <p:nvPr>
            <p:ph idx="1"/>
          </p:nvPr>
        </p:nvSpPr>
        <p:spPr/>
        <p:txBody>
          <a:bodyPr>
            <a:normAutofit fontScale="85000" lnSpcReduction="10000"/>
          </a:bodyPr>
          <a:lstStyle/>
          <a:p>
            <a:r>
              <a:rPr lang="en-US" dirty="0"/>
              <a:t>Hurricane Frances was on its way, barreling across the Caribbean, threatening a direct hit on Florida's Atlantic coast. Residents made for higher ground, but far </a:t>
            </a:r>
            <a:r>
              <a:rPr lang="en-US" dirty="0" smtClean="0"/>
              <a:t>away. </a:t>
            </a:r>
            <a:r>
              <a:rPr lang="en-US" dirty="0"/>
              <a:t>A week ahead of the storm's landfall, Linda M. </a:t>
            </a:r>
            <a:r>
              <a:rPr lang="en-US" dirty="0" err="1"/>
              <a:t>Dillman</a:t>
            </a:r>
            <a:r>
              <a:rPr lang="en-US" dirty="0"/>
              <a:t>, Wal-Mart's chief information officer, pressed her staff to come up with forecasts based on what had happened when Hurricane Charley struck several weeks earlier</a:t>
            </a:r>
            <a:r>
              <a:rPr lang="en-US" dirty="0" smtClean="0"/>
              <a:t>.</a:t>
            </a:r>
          </a:p>
          <a:p>
            <a:r>
              <a:rPr lang="en-US" dirty="0" smtClean="0"/>
              <a:t>Assuming you were the planner for this event, what you supposed to put in stock for increasing in sales?</a:t>
            </a:r>
            <a:endParaRPr lang="en-US" dirty="0"/>
          </a:p>
        </p:txBody>
      </p:sp>
    </p:spTree>
    <p:extLst>
      <p:ext uri="{BB962C8B-B14F-4D97-AF65-F5344CB8AC3E}">
        <p14:creationId xmlns:p14="http://schemas.microsoft.com/office/powerpoint/2010/main" val="801911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Customer Churn</a:t>
            </a:r>
            <a:endParaRPr lang="en-US" dirty="0"/>
          </a:p>
        </p:txBody>
      </p:sp>
      <p:sp>
        <p:nvSpPr>
          <p:cNvPr id="3" name="Content Placeholder 2"/>
          <p:cNvSpPr>
            <a:spLocks noGrp="1"/>
          </p:cNvSpPr>
          <p:nvPr>
            <p:ph idx="1"/>
          </p:nvPr>
        </p:nvSpPr>
        <p:spPr/>
        <p:txBody>
          <a:bodyPr>
            <a:normAutofit fontScale="62500" lnSpcReduction="20000"/>
          </a:bodyPr>
          <a:lstStyle/>
          <a:p>
            <a:r>
              <a:rPr lang="en-US" dirty="0"/>
              <a:t>Assume you just landed a great analytical job with </a:t>
            </a:r>
            <a:r>
              <a:rPr lang="en-US" dirty="0" err="1"/>
              <a:t>MegaTelCo</a:t>
            </a:r>
            <a:r>
              <a:rPr lang="en-US" dirty="0"/>
              <a:t>, one of the largest telecommunication firms in the United States. They are having a major problem with customer retention in their wireless business. In the mid-Atlantic region, 20% of cell-phone customers leave when their contracts expire, and it is getting increasingly difficult to acquire new customers. Since the cell-phone market is now saturated, the huge growth in the wireless market has tapered off. Communications companies are now engaged in battles to attract each other's customers while retaining their own. Customers switching from one company to another is called </a:t>
            </a:r>
            <a:r>
              <a:rPr lang="en-US" i="1" dirty="0"/>
              <a:t>churn</a:t>
            </a:r>
            <a:r>
              <a:rPr lang="en-US" dirty="0"/>
              <a:t>, and it is expensive all around: one company must spend on incentives to attract a customer while another company loses revenue when the customer departs.</a:t>
            </a:r>
          </a:p>
          <a:p>
            <a:r>
              <a:rPr lang="en-US" dirty="0"/>
              <a:t>You have been called in to help understand the problem and to devise a solution. Attracting new customers is much more expensive than retaining existing ones, so a good deal of marketing budget is allocated to prevent churn. </a:t>
            </a:r>
            <a:r>
              <a:rPr lang="en-US" dirty="0" smtClean="0"/>
              <a:t>Marketing </a:t>
            </a:r>
            <a:r>
              <a:rPr lang="en-US" dirty="0"/>
              <a:t>has already designed a special retention offer</a:t>
            </a:r>
            <a:r>
              <a:rPr lang="en-US" dirty="0" smtClean="0"/>
              <a:t>.</a:t>
            </a:r>
          </a:p>
          <a:p>
            <a:r>
              <a:rPr lang="en-US" dirty="0"/>
              <a:t>Your task is to devise a precise, step-by-step plan</a:t>
            </a:r>
          </a:p>
        </p:txBody>
      </p:sp>
    </p:spTree>
    <p:extLst>
      <p:ext uri="{BB962C8B-B14F-4D97-AF65-F5344CB8AC3E}">
        <p14:creationId xmlns:p14="http://schemas.microsoft.com/office/powerpoint/2010/main" val="189114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3: Caesars Entertainment </a:t>
            </a:r>
            <a:br>
              <a:rPr lang="en-US" dirty="0" smtClean="0"/>
            </a:br>
            <a:r>
              <a:rPr lang="en-US" dirty="0" smtClean="0"/>
              <a:t>and Big Data</a:t>
            </a:r>
            <a:endParaRPr lang="en-US" dirty="0"/>
          </a:p>
        </p:txBody>
      </p:sp>
      <p:sp>
        <p:nvSpPr>
          <p:cNvPr id="3" name="Content Placeholder 2"/>
          <p:cNvSpPr>
            <a:spLocks noGrp="1"/>
          </p:cNvSpPr>
          <p:nvPr>
            <p:ph idx="1"/>
          </p:nvPr>
        </p:nvSpPr>
        <p:spPr/>
        <p:txBody>
          <a:bodyPr/>
          <a:lstStyle/>
          <a:p>
            <a:r>
              <a:rPr lang="en-US" dirty="0" smtClean="0"/>
              <a:t>Digitally personalizing the customer experience </a:t>
            </a:r>
            <a:r>
              <a:rPr lang="mr-IN" dirty="0" smtClean="0"/>
              <a:t>–</a:t>
            </a:r>
            <a:r>
              <a:rPr lang="en-US" dirty="0"/>
              <a:t>review </a:t>
            </a:r>
            <a:r>
              <a:rPr lang="en-US" dirty="0" smtClean="0"/>
              <a:t>http</a:t>
            </a:r>
            <a:r>
              <a:rPr lang="en-US" dirty="0"/>
              <a:t>://</a:t>
            </a:r>
            <a:r>
              <a:rPr lang="en-US" dirty="0" err="1"/>
              <a:t>ebooks.capgemini-consulting.com</a:t>
            </a:r>
            <a:r>
              <a:rPr lang="en-US" dirty="0"/>
              <a:t>/</a:t>
            </a:r>
            <a:r>
              <a:rPr lang="en-US" dirty="0" err="1"/>
              <a:t>dm</a:t>
            </a:r>
            <a:r>
              <a:rPr lang="en-US" dirty="0"/>
              <a:t>/</a:t>
            </a:r>
            <a:r>
              <a:rPr lang="en-US" dirty="0" err="1"/>
              <a:t>Caesars.pdf</a:t>
            </a:r>
            <a:endParaRPr lang="en-US" dirty="0" smtClean="0"/>
          </a:p>
          <a:p>
            <a:r>
              <a:rPr lang="en-US" dirty="0" smtClean="0"/>
              <a:t>Connecting for Citizenship </a:t>
            </a:r>
            <a:r>
              <a:rPr lang="mr-IN" dirty="0" smtClean="0"/>
              <a:t>–</a:t>
            </a:r>
            <a:r>
              <a:rPr lang="en-US" dirty="0"/>
              <a:t>review </a:t>
            </a:r>
            <a:r>
              <a:rPr lang="en-US" dirty="0">
                <a:hlinkClick r:id="rId2"/>
              </a:rPr>
              <a:t>http://</a:t>
            </a:r>
            <a:r>
              <a:rPr lang="en-US" dirty="0" smtClean="0">
                <a:hlinkClick r:id="rId2"/>
              </a:rPr>
              <a:t>caesarscorporate.com/wp-content/uploads/2016/07/CCR-Final-Interactive-8-05.pdf</a:t>
            </a:r>
            <a:endParaRPr lang="en-US" dirty="0" smtClean="0"/>
          </a:p>
          <a:p>
            <a:endParaRPr lang="en-US" dirty="0"/>
          </a:p>
        </p:txBody>
      </p:sp>
    </p:spTree>
    <p:extLst>
      <p:ext uri="{BB962C8B-B14F-4D97-AF65-F5344CB8AC3E}">
        <p14:creationId xmlns:p14="http://schemas.microsoft.com/office/powerpoint/2010/main" val="1233805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4: EMI Music’s Data-Driven Marketing</a:t>
            </a:r>
            <a:endParaRPr lang="en-US" dirty="0"/>
          </a:p>
        </p:txBody>
      </p:sp>
      <p:sp>
        <p:nvSpPr>
          <p:cNvPr id="3" name="Content Placeholder 2"/>
          <p:cNvSpPr>
            <a:spLocks noGrp="1"/>
          </p:cNvSpPr>
          <p:nvPr>
            <p:ph idx="1"/>
          </p:nvPr>
        </p:nvSpPr>
        <p:spPr/>
        <p:txBody>
          <a:bodyPr/>
          <a:lstStyle/>
          <a:p>
            <a:r>
              <a:rPr lang="en-US" dirty="0"/>
              <a:t>Review </a:t>
            </a:r>
            <a:r>
              <a:rPr lang="en-US" dirty="0">
                <a:hlinkClick r:id="rId2"/>
              </a:rPr>
              <a:t>http://</a:t>
            </a:r>
            <a:r>
              <a:rPr lang="en-US" dirty="0" smtClean="0">
                <a:hlinkClick r:id="rId2"/>
              </a:rPr>
              <a:t>www.bdvc.nl/images/Rapporten/SAS-Big-data-lessons-from-the-leaders.pdf</a:t>
            </a:r>
            <a:endParaRPr lang="en-US" dirty="0" smtClean="0"/>
          </a:p>
          <a:p>
            <a:r>
              <a:rPr lang="en-US" dirty="0" smtClean="0"/>
              <a:t>Review </a:t>
            </a:r>
            <a:r>
              <a:rPr lang="en-US" dirty="0"/>
              <a:t>http://</a:t>
            </a:r>
            <a:r>
              <a:rPr lang="en-US" dirty="0" err="1"/>
              <a:t>musically.com</a:t>
            </a:r>
            <a:r>
              <a:rPr lang="en-US" dirty="0"/>
              <a:t>/</a:t>
            </a:r>
            <a:r>
              <a:rPr lang="en-US" dirty="0" err="1"/>
              <a:t>wp</a:t>
            </a:r>
            <a:r>
              <a:rPr lang="en-US" dirty="0"/>
              <a:t>-content/uploads/2016/12/Sandbox170-eoy-34324324.pdf</a:t>
            </a:r>
          </a:p>
        </p:txBody>
      </p:sp>
    </p:spTree>
    <p:extLst>
      <p:ext uri="{BB962C8B-B14F-4D97-AF65-F5344CB8AC3E}">
        <p14:creationId xmlns:p14="http://schemas.microsoft.com/office/powerpoint/2010/main" val="138143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727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DDDM</a:t>
            </a:r>
            <a:endParaRPr lang="zh-TW" altLang="en-US" dirty="0"/>
          </a:p>
        </p:txBody>
      </p:sp>
      <p:sp>
        <p:nvSpPr>
          <p:cNvPr id="3" name="內容版面配置區 2"/>
          <p:cNvSpPr>
            <a:spLocks noGrp="1"/>
          </p:cNvSpPr>
          <p:nvPr>
            <p:ph idx="1"/>
          </p:nvPr>
        </p:nvSpPr>
        <p:spPr/>
        <p:txBody>
          <a:bodyPr/>
          <a:lstStyle/>
          <a:p>
            <a:r>
              <a:rPr lang="en-US" altLang="zh-TW" dirty="0" smtClean="0"/>
              <a:t>“The practice of basing decisions on the analysis of data rather than purely on intuition.”  Equally succinctly, data science “as the connective tissue between data-processing technologies (including those for </a:t>
            </a:r>
            <a:r>
              <a:rPr lang="en-US" altLang="zh-TW" i="1" dirty="0" smtClean="0"/>
              <a:t>big data</a:t>
            </a:r>
            <a:r>
              <a:rPr lang="en-US" altLang="zh-TW" dirty="0" smtClean="0"/>
              <a:t>) and data-driven decision making.”</a:t>
            </a:r>
            <a:endParaRPr lang="zh-TW" altLang="en-US" dirty="0"/>
          </a:p>
        </p:txBody>
      </p:sp>
      <p:sp>
        <p:nvSpPr>
          <p:cNvPr id="4" name="矩形 3"/>
          <p:cNvSpPr/>
          <p:nvPr/>
        </p:nvSpPr>
        <p:spPr>
          <a:xfrm>
            <a:off x="953598" y="5157192"/>
            <a:ext cx="7614846" cy="276999"/>
          </a:xfrm>
          <a:prstGeom prst="rect">
            <a:avLst/>
          </a:prstGeom>
        </p:spPr>
        <p:txBody>
          <a:bodyPr wrap="square">
            <a:spAutoFit/>
          </a:bodyPr>
          <a:lstStyle/>
          <a:p>
            <a:r>
              <a:rPr lang="en-US" altLang="zh-TW" sz="1200" dirty="0" smtClean="0"/>
              <a:t>http://blogs.wsj.com/cio/2013/09/27/data-driven-decision-making-promises-and-limits/</a:t>
            </a:r>
            <a:endParaRPr lang="zh-TW" alt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TW" dirty="0" smtClean="0"/>
              <a:t>Data Science 101</a:t>
            </a:r>
            <a:endParaRPr lang="zh-TW" altLang="en-US" dirty="0"/>
          </a:p>
        </p:txBody>
      </p:sp>
      <p:sp>
        <p:nvSpPr>
          <p:cNvPr id="3" name="Subtitle 2"/>
          <p:cNvSpPr>
            <a:spLocks noGrp="1"/>
          </p:cNvSpPr>
          <p:nvPr>
            <p:ph type="subTitle" idx="1"/>
          </p:nvPr>
        </p:nvSpPr>
        <p:spPr/>
        <p:txBody>
          <a:bodyPr/>
          <a:lstStyle/>
          <a:p>
            <a:endParaRPr lang="zh-TW" altLang="en-US"/>
          </a:p>
        </p:txBody>
      </p:sp>
      <p:sp>
        <p:nvSpPr>
          <p:cNvPr id="4" name="TextBox 3"/>
          <p:cNvSpPr txBox="1"/>
          <p:nvPr/>
        </p:nvSpPr>
        <p:spPr>
          <a:xfrm>
            <a:off x="2303748" y="6075294"/>
            <a:ext cx="4279761" cy="369332"/>
          </a:xfrm>
          <a:prstGeom prst="rect">
            <a:avLst/>
          </a:prstGeom>
          <a:noFill/>
        </p:spPr>
        <p:txBody>
          <a:bodyPr wrap="none" rtlCol="0">
            <a:spAutoFit/>
          </a:bodyPr>
          <a:lstStyle/>
          <a:p>
            <a:r>
              <a:rPr lang="en-US" altLang="zh-TW" dirty="0" smtClean="0"/>
              <a:t>Courtesy of Bill </a:t>
            </a:r>
            <a:r>
              <a:rPr lang="en-US" altLang="zh-TW" dirty="0" err="1" smtClean="0"/>
              <a:t>Cowe</a:t>
            </a:r>
            <a:r>
              <a:rPr lang="en-US" altLang="zh-TW" dirty="0" smtClean="0"/>
              <a:t>, U. of Washington</a:t>
            </a:r>
            <a:endParaRPr lang="zh-TW" altLang="en-US" dirty="0"/>
          </a:p>
        </p:txBody>
      </p:sp>
    </p:spTree>
    <p:extLst>
      <p:ext uri="{BB962C8B-B14F-4D97-AF65-F5344CB8AC3E}">
        <p14:creationId xmlns:p14="http://schemas.microsoft.com/office/powerpoint/2010/main" val="252475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85" y="0"/>
            <a:ext cx="7707029" cy="6858000"/>
          </a:xfrm>
          <a:prstGeom prst="rect">
            <a:avLst/>
          </a:prstGeom>
        </p:spPr>
      </p:pic>
    </p:spTree>
    <p:extLst>
      <p:ext uri="{BB962C8B-B14F-4D97-AF65-F5344CB8AC3E}">
        <p14:creationId xmlns:p14="http://schemas.microsoft.com/office/powerpoint/2010/main" val="260381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6" y="0"/>
            <a:ext cx="8965547" cy="6858000"/>
          </a:xfrm>
          <a:prstGeom prst="rect">
            <a:avLst/>
          </a:prstGeom>
        </p:spPr>
      </p:pic>
    </p:spTree>
    <p:extLst>
      <p:ext uri="{BB962C8B-B14F-4D97-AF65-F5344CB8AC3E}">
        <p14:creationId xmlns:p14="http://schemas.microsoft.com/office/powerpoint/2010/main" val="188251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635"/>
            <a:ext cx="9144000" cy="4878729"/>
          </a:xfrm>
          <a:prstGeom prst="rect">
            <a:avLst/>
          </a:prstGeom>
        </p:spPr>
      </p:pic>
    </p:spTree>
    <p:extLst>
      <p:ext uri="{BB962C8B-B14F-4D97-AF65-F5344CB8AC3E}">
        <p14:creationId xmlns:p14="http://schemas.microsoft.com/office/powerpoint/2010/main" val="1071771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9103"/>
            <a:ext cx="9144000" cy="4379793"/>
          </a:xfrm>
          <a:prstGeom prst="rect">
            <a:avLst/>
          </a:prstGeom>
        </p:spPr>
      </p:pic>
    </p:spTree>
    <p:extLst>
      <p:ext uri="{BB962C8B-B14F-4D97-AF65-F5344CB8AC3E}">
        <p14:creationId xmlns:p14="http://schemas.microsoft.com/office/powerpoint/2010/main" val="35744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2317"/>
            <a:ext cx="9144000" cy="4453365"/>
          </a:xfrm>
          <a:prstGeom prst="rect">
            <a:avLst/>
          </a:prstGeom>
        </p:spPr>
      </p:pic>
    </p:spTree>
    <p:extLst>
      <p:ext uri="{BB962C8B-B14F-4D97-AF65-F5344CB8AC3E}">
        <p14:creationId xmlns:p14="http://schemas.microsoft.com/office/powerpoint/2010/main" val="416343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3134"/>
            <a:ext cx="9144000" cy="2671731"/>
          </a:xfrm>
          <a:prstGeom prst="rect">
            <a:avLst/>
          </a:prstGeom>
        </p:spPr>
      </p:pic>
    </p:spTree>
    <p:extLst>
      <p:ext uri="{BB962C8B-B14F-4D97-AF65-F5344CB8AC3E}">
        <p14:creationId xmlns:p14="http://schemas.microsoft.com/office/powerpoint/2010/main" val="1222365404"/>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23813</TotalTime>
  <Words>317</Words>
  <Application>Microsoft Macintosh PowerPoint</Application>
  <PresentationFormat>On-screen Show (4:3)</PresentationFormat>
  <Paragraphs>25</Paragraphs>
  <Slides>18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18</vt:i4>
      </vt:variant>
      <vt:variant>
        <vt:lpstr>Custom Shows</vt:lpstr>
      </vt:variant>
      <vt:variant>
        <vt:i4>1</vt:i4>
      </vt:variant>
    </vt:vector>
  </HeadingPairs>
  <TitlesOfParts>
    <vt:vector size="24" baseType="lpstr">
      <vt:lpstr>Calibri</vt:lpstr>
      <vt:lpstr>Mangal</vt:lpstr>
      <vt:lpstr>新細明體</vt:lpstr>
      <vt:lpstr>Arial</vt:lpstr>
      <vt:lpstr>自訂設計</vt:lpstr>
      <vt:lpstr> Data Driven Decision Making(DDDM) for Business, Education, and Consumers:  </vt:lpstr>
      <vt:lpstr>DDDM</vt:lpstr>
      <vt:lpstr>Data Science 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HIPPO Effect</vt:lpstr>
      <vt:lpstr>Cases</vt:lpstr>
      <vt:lpstr>CASE 1: Hurricane Hit; What to be stored heavily in Wal-Mart ? </vt:lpstr>
      <vt:lpstr>CASE 1: Scenario and Role Play</vt:lpstr>
      <vt:lpstr>CASE 2: Customer Churn</vt:lpstr>
      <vt:lpstr>CASE 3: Caesars Entertainment  and Big Data</vt:lpstr>
      <vt:lpstr>CASE 4: EMI Music’s Data-Driven Marketing</vt:lpstr>
      <vt:lpstr>PowerPoint Presentation</vt:lpstr>
      <vt:lpstr>自訂放映1</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1155</cp:revision>
  <dcterms:created xsi:type="dcterms:W3CDTF">2009-10-28T05:58:26Z</dcterms:created>
  <dcterms:modified xsi:type="dcterms:W3CDTF">2017-12-22T02:53:06Z</dcterms:modified>
</cp:coreProperties>
</file>