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4"/>
  </p:notesMasterIdLst>
  <p:sldIdLst>
    <p:sldId id="256" r:id="rId2"/>
    <p:sldId id="257" r:id="rId3"/>
    <p:sldId id="258" r:id="rId4"/>
    <p:sldId id="564" r:id="rId5"/>
    <p:sldId id="565" r:id="rId6"/>
    <p:sldId id="266" r:id="rId7"/>
    <p:sldId id="267" r:id="rId8"/>
    <p:sldId id="268" r:id="rId9"/>
    <p:sldId id="269" r:id="rId10"/>
    <p:sldId id="270" r:id="rId11"/>
    <p:sldId id="271" r:id="rId12"/>
    <p:sldId id="272" r:id="rId13"/>
    <p:sldId id="273" r:id="rId14"/>
    <p:sldId id="274" r:id="rId15"/>
    <p:sldId id="275" r:id="rId16"/>
    <p:sldId id="276" r:id="rId17"/>
    <p:sldId id="455" r:id="rId18"/>
    <p:sldId id="499" r:id="rId19"/>
    <p:sldId id="500" r:id="rId20"/>
    <p:sldId id="501" r:id="rId21"/>
    <p:sldId id="502" r:id="rId22"/>
    <p:sldId id="503" r:id="rId23"/>
    <p:sldId id="504" r:id="rId24"/>
    <p:sldId id="505" r:id="rId25"/>
    <p:sldId id="506" r:id="rId26"/>
    <p:sldId id="507" r:id="rId27"/>
    <p:sldId id="508" r:id="rId28"/>
    <p:sldId id="557" r:id="rId29"/>
    <p:sldId id="558" r:id="rId30"/>
    <p:sldId id="559" r:id="rId31"/>
    <p:sldId id="560" r:id="rId32"/>
    <p:sldId id="561" r:id="rId33"/>
    <p:sldId id="562" r:id="rId34"/>
    <p:sldId id="563" r:id="rId35"/>
    <p:sldId id="588" r:id="rId36"/>
    <p:sldId id="589" r:id="rId37"/>
    <p:sldId id="590" r:id="rId38"/>
    <p:sldId id="591" r:id="rId39"/>
    <p:sldId id="594" r:id="rId40"/>
    <p:sldId id="592" r:id="rId41"/>
    <p:sldId id="593" r:id="rId42"/>
    <p:sldId id="498" r:id="rId43"/>
    <p:sldId id="457" r:id="rId44"/>
    <p:sldId id="458" r:id="rId45"/>
    <p:sldId id="461" r:id="rId46"/>
    <p:sldId id="462" r:id="rId47"/>
    <p:sldId id="576" r:id="rId48"/>
    <p:sldId id="463" r:id="rId49"/>
    <p:sldId id="464" r:id="rId50"/>
    <p:sldId id="465" r:id="rId51"/>
    <p:sldId id="579" r:id="rId52"/>
    <p:sldId id="580" r:id="rId53"/>
    <p:sldId id="581" r:id="rId54"/>
    <p:sldId id="582" r:id="rId55"/>
    <p:sldId id="583" r:id="rId56"/>
    <p:sldId id="584" r:id="rId57"/>
    <p:sldId id="467" r:id="rId58"/>
    <p:sldId id="468" r:id="rId59"/>
    <p:sldId id="469" r:id="rId60"/>
    <p:sldId id="470" r:id="rId61"/>
    <p:sldId id="471" r:id="rId62"/>
    <p:sldId id="472" r:id="rId63"/>
    <p:sldId id="473" r:id="rId64"/>
    <p:sldId id="476" r:id="rId65"/>
    <p:sldId id="478" r:id="rId66"/>
    <p:sldId id="479" r:id="rId67"/>
    <p:sldId id="481" r:id="rId68"/>
    <p:sldId id="482" r:id="rId69"/>
    <p:sldId id="483" r:id="rId70"/>
    <p:sldId id="484" r:id="rId71"/>
    <p:sldId id="485" r:id="rId72"/>
    <p:sldId id="486" r:id="rId73"/>
    <p:sldId id="487" r:id="rId74"/>
    <p:sldId id="488" r:id="rId75"/>
    <p:sldId id="489" r:id="rId76"/>
    <p:sldId id="575" r:id="rId77"/>
    <p:sldId id="524" r:id="rId78"/>
    <p:sldId id="490" r:id="rId79"/>
    <p:sldId id="577" r:id="rId80"/>
    <p:sldId id="578" r:id="rId81"/>
    <p:sldId id="491" r:id="rId82"/>
    <p:sldId id="587" r:id="rId83"/>
    <p:sldId id="595" r:id="rId84"/>
    <p:sldId id="596" r:id="rId85"/>
    <p:sldId id="597" r:id="rId86"/>
    <p:sldId id="598" r:id="rId87"/>
    <p:sldId id="613" r:id="rId88"/>
    <p:sldId id="614" r:id="rId89"/>
    <p:sldId id="615" r:id="rId90"/>
    <p:sldId id="616" r:id="rId91"/>
    <p:sldId id="617" r:id="rId92"/>
    <p:sldId id="618" r:id="rId93"/>
    <p:sldId id="585" r:id="rId94"/>
    <p:sldId id="586" r:id="rId95"/>
    <p:sldId id="621" r:id="rId96"/>
    <p:sldId id="620" r:id="rId97"/>
    <p:sldId id="619" r:id="rId98"/>
    <p:sldId id="622" r:id="rId99"/>
    <p:sldId id="600" r:id="rId100"/>
    <p:sldId id="601" r:id="rId101"/>
    <p:sldId id="599" r:id="rId102"/>
    <p:sldId id="602" r:id="rId103"/>
    <p:sldId id="603" r:id="rId104"/>
    <p:sldId id="604" r:id="rId105"/>
    <p:sldId id="605" r:id="rId106"/>
    <p:sldId id="606" r:id="rId107"/>
    <p:sldId id="607" r:id="rId108"/>
    <p:sldId id="610" r:id="rId109"/>
    <p:sldId id="611" r:id="rId110"/>
    <p:sldId id="612" r:id="rId111"/>
    <p:sldId id="608" r:id="rId112"/>
    <p:sldId id="609" r:id="rId113"/>
  </p:sldIdLst>
  <p:sldSz cx="9144000" cy="6858000" type="screen4x3"/>
  <p:notesSz cx="6858000" cy="9144000"/>
  <p:defaultTextStyle>
    <a:defPPr>
      <a:defRPr lang="zh-TW"/>
    </a:defPPr>
    <a:lvl1pPr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pitchFamily="18"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pitchFamily="18"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pitchFamily="18"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8" d="100"/>
          <a:sy n="88" d="100"/>
        </p:scale>
        <p:origin x="-200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73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TW"/>
          </a:p>
        </p:txBody>
      </p:sp>
      <p:sp>
        <p:nvSpPr>
          <p:cNvPr id="1126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B9997B5-6DCC-437F-A141-E57D77E95C29}"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D54D57A-F437-48AD-BA00-9582949DBC80}"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06CC725-9C31-409A-AF97-8A420D45EDFB}"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97638" y="188913"/>
            <a:ext cx="1960562" cy="6288087"/>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11188" y="188913"/>
            <a:ext cx="5734050" cy="628808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C44455B-1A0C-4BE1-8249-AEED642C21E9}"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0C998AC-D691-471C-B041-8D49544A2DD0}"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073B7C6-72CF-4758-94FD-EB372933DBAD}"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196975"/>
            <a:ext cx="3810000" cy="5280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96975"/>
            <a:ext cx="3810000" cy="5280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3D1E1688-36FD-4494-9CF1-466F24A9FDFE}"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8199169F-7284-4527-88D3-322414B69D04}"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B4BBAA1C-A4E1-4700-A088-3DCDA8F1DE57}"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E0F304D0-0E6B-4207-8006-A67DFA6F05C3}"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D8A06E8-4775-4E8D-B960-49604D316399}"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0AAB34F-1190-43C3-BD51-C206DDEBE12D}"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188913"/>
            <a:ext cx="7772400" cy="676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685800" y="1196975"/>
            <a:ext cx="7772400" cy="5280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6858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TW"/>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TW"/>
          </a:p>
        </p:txBody>
      </p:sp>
      <p:sp>
        <p:nvSpPr>
          <p:cNvPr id="1030" name="Rectangle 6"/>
          <p:cNvSpPr>
            <a:spLocks noGrp="1" noChangeArrowheads="1"/>
          </p:cNvSpPr>
          <p:nvPr>
            <p:ph type="sldNum" sz="quarter" idx="4"/>
          </p:nvPr>
        </p:nvSpPr>
        <p:spPr bwMode="auto">
          <a:xfrm>
            <a:off x="65532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A4A8821-E25D-478A-9799-E3778246D04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3600">
          <a:solidFill>
            <a:schemeClr val="tx2"/>
          </a:solidFill>
          <a:latin typeface="+mj-lt"/>
          <a:ea typeface="+mj-ea"/>
          <a:cs typeface="+mj-cs"/>
        </a:defRPr>
      </a:lvl1pPr>
      <a:lvl2pPr algn="ctr" rtl="0" eaLnBrk="0" fontAlgn="base" hangingPunct="0">
        <a:spcBef>
          <a:spcPct val="0"/>
        </a:spcBef>
        <a:spcAft>
          <a:spcPct val="0"/>
        </a:spcAft>
        <a:defRPr kumimoji="1" sz="3600">
          <a:solidFill>
            <a:schemeClr val="tx2"/>
          </a:solidFill>
          <a:latin typeface="Arial" charset="0"/>
          <a:ea typeface="新細明體" pitchFamily="18" charset="-120"/>
        </a:defRPr>
      </a:lvl2pPr>
      <a:lvl3pPr algn="ctr" rtl="0" eaLnBrk="0" fontAlgn="base" hangingPunct="0">
        <a:spcBef>
          <a:spcPct val="0"/>
        </a:spcBef>
        <a:spcAft>
          <a:spcPct val="0"/>
        </a:spcAft>
        <a:defRPr kumimoji="1" sz="3600">
          <a:solidFill>
            <a:schemeClr val="tx2"/>
          </a:solidFill>
          <a:latin typeface="Arial" charset="0"/>
          <a:ea typeface="新細明體" pitchFamily="18" charset="-120"/>
        </a:defRPr>
      </a:lvl3pPr>
      <a:lvl4pPr algn="ctr" rtl="0" eaLnBrk="0" fontAlgn="base" hangingPunct="0">
        <a:spcBef>
          <a:spcPct val="0"/>
        </a:spcBef>
        <a:spcAft>
          <a:spcPct val="0"/>
        </a:spcAft>
        <a:defRPr kumimoji="1" sz="3600">
          <a:solidFill>
            <a:schemeClr val="tx2"/>
          </a:solidFill>
          <a:latin typeface="Arial" charset="0"/>
          <a:ea typeface="新細明體" pitchFamily="18" charset="-120"/>
        </a:defRPr>
      </a:lvl4pPr>
      <a:lvl5pPr algn="ctr" rtl="0" eaLnBrk="0" fontAlgn="base" hangingPunct="0">
        <a:spcBef>
          <a:spcPct val="0"/>
        </a:spcBef>
        <a:spcAft>
          <a:spcPct val="0"/>
        </a:spcAft>
        <a:defRPr kumimoji="1" sz="3600">
          <a:solidFill>
            <a:schemeClr val="tx2"/>
          </a:solidFill>
          <a:latin typeface="Arial" charset="0"/>
          <a:ea typeface="新細明體" pitchFamily="18" charset="-120"/>
        </a:defRPr>
      </a:lvl5pPr>
      <a:lvl6pPr marL="457200" algn="ctr" rtl="0" fontAlgn="base">
        <a:spcBef>
          <a:spcPct val="0"/>
        </a:spcBef>
        <a:spcAft>
          <a:spcPct val="0"/>
        </a:spcAft>
        <a:defRPr kumimoji="1" sz="3600">
          <a:solidFill>
            <a:schemeClr val="tx2"/>
          </a:solidFill>
          <a:latin typeface="Arial" charset="0"/>
          <a:ea typeface="新細明體" pitchFamily="18" charset="-120"/>
        </a:defRPr>
      </a:lvl6pPr>
      <a:lvl7pPr marL="914400" algn="ctr" rtl="0" fontAlgn="base">
        <a:spcBef>
          <a:spcPct val="0"/>
        </a:spcBef>
        <a:spcAft>
          <a:spcPct val="0"/>
        </a:spcAft>
        <a:defRPr kumimoji="1" sz="3600">
          <a:solidFill>
            <a:schemeClr val="tx2"/>
          </a:solidFill>
          <a:latin typeface="Arial" charset="0"/>
          <a:ea typeface="新細明體" pitchFamily="18" charset="-120"/>
        </a:defRPr>
      </a:lvl7pPr>
      <a:lvl8pPr marL="1371600" algn="ctr" rtl="0" fontAlgn="base">
        <a:spcBef>
          <a:spcPct val="0"/>
        </a:spcBef>
        <a:spcAft>
          <a:spcPct val="0"/>
        </a:spcAft>
        <a:defRPr kumimoji="1" sz="3600">
          <a:solidFill>
            <a:schemeClr val="tx2"/>
          </a:solidFill>
          <a:latin typeface="Arial" charset="0"/>
          <a:ea typeface="新細明體" pitchFamily="18" charset="-120"/>
        </a:defRPr>
      </a:lvl8pPr>
      <a:lvl9pPr marL="1828800" algn="ctr" rtl="0" fontAlgn="base">
        <a:spcBef>
          <a:spcPct val="0"/>
        </a:spcBef>
        <a:spcAft>
          <a:spcPct val="0"/>
        </a:spcAft>
        <a:defRPr kumimoji="1" sz="36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kurzweilai.net/video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tube.com/watch?v=anKiEoxkpxM&amp;feature=player_embedded"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presentationagency.com/great-presentations/best-presentations-of-2010-nathan-myhrvold-on-lasers-zapping-malari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30.jpeg"/><Relationship Id="rId4" Type="http://schemas.openxmlformats.org/officeDocument/2006/relationships/image" Target="../media/image28.jpeg"/><Relationship Id="rId9" Type="http://schemas.openxmlformats.org/officeDocument/2006/relationships/image" Target="../media/image29.jpeg"/></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44.jpeg"/><Relationship Id="rId3" Type="http://schemas.openxmlformats.org/officeDocument/2006/relationships/image" Target="../media/image22.jpeg"/><Relationship Id="rId7" Type="http://schemas.openxmlformats.org/officeDocument/2006/relationships/image" Target="../media/image39.jpeg"/><Relationship Id="rId12"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42.jpeg"/><Relationship Id="rId5" Type="http://schemas.openxmlformats.org/officeDocument/2006/relationships/image" Target="../media/image24.jpeg"/><Relationship Id="rId10" Type="http://schemas.openxmlformats.org/officeDocument/2006/relationships/image" Target="../media/image41.jpeg"/><Relationship Id="rId4" Type="http://schemas.openxmlformats.org/officeDocument/2006/relationships/image" Target="../media/image23.jpeg"/><Relationship Id="rId9" Type="http://schemas.openxmlformats.org/officeDocument/2006/relationships/image" Target="../media/image40.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53.jpeg"/><Relationship Id="rId3" Type="http://schemas.openxmlformats.org/officeDocument/2006/relationships/image" Target="../media/image32.jpeg"/><Relationship Id="rId7" Type="http://schemas.openxmlformats.org/officeDocument/2006/relationships/image" Target="../media/image48.jpeg"/><Relationship Id="rId12" Type="http://schemas.openxmlformats.org/officeDocument/2006/relationships/image" Target="../media/image52.jpeg"/><Relationship Id="rId17" Type="http://schemas.openxmlformats.org/officeDocument/2006/relationships/image" Target="../media/image57.jpeg"/><Relationship Id="rId2" Type="http://schemas.openxmlformats.org/officeDocument/2006/relationships/image" Target="../media/image47.png"/><Relationship Id="rId16"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51.jpeg"/><Relationship Id="rId5" Type="http://schemas.openxmlformats.org/officeDocument/2006/relationships/image" Target="../media/image34.jpeg"/><Relationship Id="rId15" Type="http://schemas.openxmlformats.org/officeDocument/2006/relationships/image" Target="../media/image55.jpeg"/><Relationship Id="rId10" Type="http://schemas.openxmlformats.org/officeDocument/2006/relationships/image" Target="../media/image50.jpeg"/><Relationship Id="rId4" Type="http://schemas.openxmlformats.org/officeDocument/2006/relationships/image" Target="../media/image33.jpeg"/><Relationship Id="rId9" Type="http://schemas.openxmlformats.org/officeDocument/2006/relationships/image" Target="../media/image49.jpeg"/><Relationship Id="rId14" Type="http://schemas.openxmlformats.org/officeDocument/2006/relationships/image" Target="../media/image54.jpeg"/></Relationships>
</file>

<file path=ppt/slides/_rels/slide5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58.jpeg"/><Relationship Id="rId7"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61.jpeg"/><Relationship Id="rId11" Type="http://schemas.openxmlformats.org/officeDocument/2006/relationships/image" Target="../media/image36.jpeg"/><Relationship Id="rId5" Type="http://schemas.openxmlformats.org/officeDocument/2006/relationships/image" Target="../media/image60.jpeg"/><Relationship Id="rId10" Type="http://schemas.openxmlformats.org/officeDocument/2006/relationships/image" Target="../media/image35.jpeg"/><Relationship Id="rId4" Type="http://schemas.openxmlformats.org/officeDocument/2006/relationships/image" Target="../media/image59.jpeg"/><Relationship Id="rId9" Type="http://schemas.openxmlformats.org/officeDocument/2006/relationships/image" Target="../media/image34.jpeg"/></Relationships>
</file>

<file path=ppt/slides/_rels/slide54.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image" Target="../media/image68.jpeg"/><Relationship Id="rId18" Type="http://schemas.openxmlformats.org/officeDocument/2006/relationships/image" Target="../media/image73.jpeg"/><Relationship Id="rId3" Type="http://schemas.openxmlformats.org/officeDocument/2006/relationships/image" Target="../media/image32.jpeg"/><Relationship Id="rId7" Type="http://schemas.openxmlformats.org/officeDocument/2006/relationships/image" Target="../media/image64.jpeg"/><Relationship Id="rId12" Type="http://schemas.openxmlformats.org/officeDocument/2006/relationships/image" Target="../media/image67.jpeg"/><Relationship Id="rId17" Type="http://schemas.openxmlformats.org/officeDocument/2006/relationships/image" Target="../media/image72.jpeg"/><Relationship Id="rId2" Type="http://schemas.openxmlformats.org/officeDocument/2006/relationships/image" Target="../media/image62.png"/><Relationship Id="rId16" Type="http://schemas.openxmlformats.org/officeDocument/2006/relationships/image" Target="../media/image71.jpe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66.jpeg"/><Relationship Id="rId5" Type="http://schemas.openxmlformats.org/officeDocument/2006/relationships/image" Target="../media/image33.jpeg"/><Relationship Id="rId15" Type="http://schemas.openxmlformats.org/officeDocument/2006/relationships/image" Target="../media/image70.jpeg"/><Relationship Id="rId10" Type="http://schemas.openxmlformats.org/officeDocument/2006/relationships/image" Target="../media/image36.jpeg"/><Relationship Id="rId19" Type="http://schemas.openxmlformats.org/officeDocument/2006/relationships/image" Target="../media/image74.jpeg"/><Relationship Id="rId4" Type="http://schemas.openxmlformats.org/officeDocument/2006/relationships/image" Target="../media/image63.jpeg"/><Relationship Id="rId9" Type="http://schemas.openxmlformats.org/officeDocument/2006/relationships/image" Target="../media/image35.jpeg"/><Relationship Id="rId14" Type="http://schemas.openxmlformats.org/officeDocument/2006/relationships/image" Target="../media/image69.jpeg"/></Relationships>
</file>

<file path=ppt/slides/_rels/slide55.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80.jpe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image" Target="../media/image79.jpeg"/><Relationship Id="rId5" Type="http://schemas.openxmlformats.org/officeDocument/2006/relationships/image" Target="../media/image34.jpeg"/><Relationship Id="rId10" Type="http://schemas.openxmlformats.org/officeDocument/2006/relationships/image" Target="../media/image78.jpeg"/><Relationship Id="rId4" Type="http://schemas.openxmlformats.org/officeDocument/2006/relationships/image" Target="../media/image33.jpeg"/><Relationship Id="rId9" Type="http://schemas.openxmlformats.org/officeDocument/2006/relationships/image" Target="../media/image77.jpeg"/></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58.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84.jpeg"/><Relationship Id="rId13" Type="http://schemas.openxmlformats.org/officeDocument/2006/relationships/image" Target="../media/image89.jpeg"/><Relationship Id="rId18" Type="http://schemas.openxmlformats.org/officeDocument/2006/relationships/image" Target="../media/image94.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88.jpeg"/><Relationship Id="rId17" Type="http://schemas.openxmlformats.org/officeDocument/2006/relationships/image" Target="../media/image93.jpeg"/><Relationship Id="rId2" Type="http://schemas.openxmlformats.org/officeDocument/2006/relationships/image" Target="../media/image83.png"/><Relationship Id="rId16" Type="http://schemas.openxmlformats.org/officeDocument/2006/relationships/image" Target="../media/image92.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87.jpeg"/><Relationship Id="rId5" Type="http://schemas.openxmlformats.org/officeDocument/2006/relationships/image" Target="../media/image24.jpeg"/><Relationship Id="rId15" Type="http://schemas.openxmlformats.org/officeDocument/2006/relationships/image" Target="../media/image91.jpeg"/><Relationship Id="rId10" Type="http://schemas.openxmlformats.org/officeDocument/2006/relationships/image" Target="../media/image86.jpeg"/><Relationship Id="rId4" Type="http://schemas.openxmlformats.org/officeDocument/2006/relationships/image" Target="../media/image23.jpeg"/><Relationship Id="rId9" Type="http://schemas.openxmlformats.org/officeDocument/2006/relationships/image" Target="../media/image85.jpeg"/><Relationship Id="rId14" Type="http://schemas.openxmlformats.org/officeDocument/2006/relationships/image" Target="../media/image90.jpeg"/></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2.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99.jpeg"/><Relationship Id="rId4" Type="http://schemas.openxmlformats.org/officeDocument/2006/relationships/image" Target="../media/image23.jpeg"/><Relationship Id="rId9" Type="http://schemas.openxmlformats.org/officeDocument/2006/relationships/image" Target="../media/image98.jpeg"/></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01.jpeg"/><Relationship Id="rId7" Type="http://schemas.openxmlformats.org/officeDocument/2006/relationships/image" Target="../media/image25.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104.jpeg"/><Relationship Id="rId5" Type="http://schemas.openxmlformats.org/officeDocument/2006/relationships/image" Target="../media/image23.jpeg"/><Relationship Id="rId10" Type="http://schemas.openxmlformats.org/officeDocument/2006/relationships/image" Target="../media/image103.jpeg"/><Relationship Id="rId4" Type="http://schemas.openxmlformats.org/officeDocument/2006/relationships/image" Target="../media/image22.jpeg"/><Relationship Id="rId9" Type="http://schemas.openxmlformats.org/officeDocument/2006/relationships/image" Target="../media/image102.jpeg"/></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7.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110.jpeg"/><Relationship Id="rId4" Type="http://schemas.openxmlformats.org/officeDocument/2006/relationships/image" Target="../media/image108.jpeg"/><Relationship Id="rId9" Type="http://schemas.openxmlformats.org/officeDocument/2006/relationships/image" Target="../media/image109.jpeg"/></Relationships>
</file>

<file path=ppt/slides/_rels/slide77.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8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15.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n-US" altLang="zh-TW" smtClean="0"/>
              <a:t>Recent Innovation in Technology, Market, Business, and Financial Systems @ Our Generations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zh-TW" smtClean="0"/>
              <a:t>Gyroscope </a:t>
            </a:r>
          </a:p>
        </p:txBody>
      </p:sp>
      <p:sp>
        <p:nvSpPr>
          <p:cNvPr id="11267" name="Rectangle 3"/>
          <p:cNvSpPr>
            <a:spLocks noGrp="1" noChangeArrowheads="1"/>
          </p:cNvSpPr>
          <p:nvPr>
            <p:ph type="body" idx="1"/>
          </p:nvPr>
        </p:nvSpPr>
        <p:spPr>
          <a:xfrm>
            <a:off x="0" y="1700213"/>
            <a:ext cx="3779838" cy="527050"/>
          </a:xfrm>
        </p:spPr>
        <p:txBody>
          <a:bodyPr/>
          <a:lstStyle/>
          <a:p>
            <a:pPr eaLnBrk="1" hangingPunct="1">
              <a:lnSpc>
                <a:spcPct val="80000"/>
              </a:lnSpc>
            </a:pPr>
            <a:r>
              <a:rPr lang="en-US" altLang="zh-TW" sz="2000" smtClean="0"/>
              <a:t>Today MEMS gyroscopes are used to stabilize digital images taken by cameras and high-end cell phones, but starting in 2010 they will be added to GPS navigational devices (for dead reckoning when the signal is lost indoors) and to a new breed of 3-D peripherals, such as in-air mice.</a:t>
            </a:r>
          </a:p>
          <a:p>
            <a:pPr eaLnBrk="1" hangingPunct="1">
              <a:lnSpc>
                <a:spcPct val="80000"/>
              </a:lnSpc>
              <a:buFontTx/>
              <a:buNone/>
            </a:pPr>
            <a:endParaRPr lang="en-US" altLang="zh-TW" sz="2000" smtClean="0"/>
          </a:p>
          <a:p>
            <a:pPr eaLnBrk="1" hangingPunct="1">
              <a:lnSpc>
                <a:spcPct val="80000"/>
              </a:lnSpc>
            </a:pPr>
            <a:endParaRPr lang="en-US" altLang="zh-TW" sz="2000" smtClean="0"/>
          </a:p>
        </p:txBody>
      </p:sp>
      <p:sp>
        <p:nvSpPr>
          <p:cNvPr id="11268" name="Text Box 4"/>
          <p:cNvSpPr txBox="1">
            <a:spLocks noChangeArrowheads="1"/>
          </p:cNvSpPr>
          <p:nvPr/>
        </p:nvSpPr>
        <p:spPr bwMode="auto">
          <a:xfrm>
            <a:off x="250825" y="6583363"/>
            <a:ext cx="5902325" cy="274637"/>
          </a:xfrm>
          <a:prstGeom prst="rect">
            <a:avLst/>
          </a:prstGeom>
          <a:noFill/>
          <a:ln w="9525">
            <a:noFill/>
            <a:miter lim="800000"/>
            <a:headEnd/>
            <a:tailEnd/>
          </a:ln>
        </p:spPr>
        <p:txBody>
          <a:bodyPr wrap="none">
            <a:spAutoFit/>
          </a:bodyPr>
          <a:lstStyle/>
          <a:p>
            <a:r>
              <a:rPr lang="en-US" altLang="zh-TW" sz="1200">
                <a:latin typeface="Arial" charset="0"/>
              </a:rPr>
              <a:t>Courtesy of http://www.eetimes.com/showArticle.jhtml?articleID=222001302&amp;pgno=2</a:t>
            </a:r>
          </a:p>
        </p:txBody>
      </p:sp>
      <p:sp>
        <p:nvSpPr>
          <p:cNvPr id="11269" name="Text Box 5"/>
          <p:cNvSpPr txBox="1">
            <a:spLocks noChangeArrowheads="1"/>
          </p:cNvSpPr>
          <p:nvPr/>
        </p:nvSpPr>
        <p:spPr bwMode="auto">
          <a:xfrm>
            <a:off x="323850" y="1055688"/>
            <a:ext cx="184150" cy="336550"/>
          </a:xfrm>
          <a:prstGeom prst="rect">
            <a:avLst/>
          </a:prstGeom>
          <a:noFill/>
          <a:ln w="9525">
            <a:noFill/>
            <a:miter lim="800000"/>
            <a:headEnd/>
            <a:tailEnd/>
          </a:ln>
        </p:spPr>
        <p:txBody>
          <a:bodyPr wrap="none">
            <a:spAutoFit/>
          </a:bodyPr>
          <a:lstStyle/>
          <a:p>
            <a:endParaRPr lang="zh-TW" altLang="zh-TW" sz="1600" b="1" i="1">
              <a:latin typeface="Arial" charset="0"/>
            </a:endParaRPr>
          </a:p>
        </p:txBody>
      </p:sp>
      <p:pic>
        <p:nvPicPr>
          <p:cNvPr id="11270" name="Picture 7"/>
          <p:cNvPicPr>
            <a:picLocks noChangeAspect="1" noChangeArrowheads="1"/>
          </p:cNvPicPr>
          <p:nvPr/>
        </p:nvPicPr>
        <p:blipFill>
          <a:blip r:embed="rId2" cstate="print"/>
          <a:srcRect/>
          <a:stretch>
            <a:fillRect/>
          </a:stretch>
        </p:blipFill>
        <p:spPr bwMode="auto">
          <a:xfrm>
            <a:off x="4284663" y="1341438"/>
            <a:ext cx="4859337" cy="4824412"/>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descr="http://a57.foxnews.com/img.foxnews.com/static/managed/img/fb2/660/371/ATM-Bank-Withdrawal-Cash-Finance.jpg"/>
          <p:cNvPicPr>
            <a:picLocks noChangeAspect="1" noChangeArrowheads="1"/>
          </p:cNvPicPr>
          <p:nvPr/>
        </p:nvPicPr>
        <p:blipFill>
          <a:blip r:embed="rId2" cstate="print"/>
          <a:srcRect/>
          <a:stretch>
            <a:fillRect/>
          </a:stretch>
        </p:blipFill>
        <p:spPr bwMode="auto">
          <a:xfrm>
            <a:off x="1116013" y="4292600"/>
            <a:ext cx="2689225" cy="1512888"/>
          </a:xfrm>
          <a:prstGeom prst="rect">
            <a:avLst/>
          </a:prstGeom>
          <a:noFill/>
          <a:ln w="9525">
            <a:noFill/>
            <a:miter lim="800000"/>
            <a:headEnd/>
            <a:tailEnd/>
          </a:ln>
        </p:spPr>
      </p:pic>
      <p:pic>
        <p:nvPicPr>
          <p:cNvPr id="99331" name="Picture 2" descr="http://www.holldon.com/wp-content/uploads/ivr-call-center.jpg"/>
          <p:cNvPicPr>
            <a:picLocks noChangeAspect="1" noChangeArrowheads="1"/>
          </p:cNvPicPr>
          <p:nvPr/>
        </p:nvPicPr>
        <p:blipFill>
          <a:blip r:embed="rId3" cstate="print"/>
          <a:srcRect/>
          <a:stretch>
            <a:fillRect/>
          </a:stretch>
        </p:blipFill>
        <p:spPr bwMode="auto">
          <a:xfrm>
            <a:off x="6948488" y="3573463"/>
            <a:ext cx="1944687" cy="2087562"/>
          </a:xfrm>
          <a:prstGeom prst="rect">
            <a:avLst/>
          </a:prstGeom>
          <a:noFill/>
          <a:ln w="9525">
            <a:noFill/>
            <a:miter lim="800000"/>
            <a:headEnd/>
            <a:tailEnd/>
          </a:ln>
        </p:spPr>
      </p:pic>
      <p:sp>
        <p:nvSpPr>
          <p:cNvPr id="99332" name="標題 1"/>
          <p:cNvSpPr>
            <a:spLocks noGrp="1"/>
          </p:cNvSpPr>
          <p:nvPr>
            <p:ph type="title"/>
          </p:nvPr>
        </p:nvSpPr>
        <p:spPr/>
        <p:txBody>
          <a:bodyPr/>
          <a:lstStyle/>
          <a:p>
            <a:r>
              <a:rPr lang="en-US" altLang="zh-TW" smtClean="0"/>
              <a:t>Major Technology Innovation in Banking Before Internet</a:t>
            </a:r>
            <a:endParaRPr lang="zh-TW" altLang="en-US" smtClean="0"/>
          </a:p>
        </p:txBody>
      </p:sp>
      <p:sp>
        <p:nvSpPr>
          <p:cNvPr id="99333" name="內容版面配置區 2"/>
          <p:cNvSpPr>
            <a:spLocks noGrp="1"/>
          </p:cNvSpPr>
          <p:nvPr>
            <p:ph idx="1"/>
          </p:nvPr>
        </p:nvSpPr>
        <p:spPr>
          <a:xfrm>
            <a:off x="395288" y="1341438"/>
            <a:ext cx="7772400" cy="5280025"/>
          </a:xfrm>
        </p:spPr>
        <p:txBody>
          <a:bodyPr/>
          <a:lstStyle/>
          <a:p>
            <a:r>
              <a:rPr lang="en-US" altLang="zh-TW" smtClean="0"/>
              <a:t>1970 ATM(customer facing technology)</a:t>
            </a:r>
          </a:p>
          <a:p>
            <a:r>
              <a:rPr lang="en-US" altLang="zh-TW" smtClean="0"/>
              <a:t>1990 Phone Banking </a:t>
            </a:r>
          </a:p>
          <a:p>
            <a:r>
              <a:rPr lang="en-US" altLang="zh-TW" smtClean="0"/>
              <a:t>1990s IVR(interactive voice response) with Call Center</a:t>
            </a:r>
          </a:p>
          <a:p>
            <a:r>
              <a:rPr lang="en-US" altLang="zh-TW" smtClean="0"/>
              <a:t>1990s VBC(video banking center)</a:t>
            </a:r>
          </a:p>
          <a:p>
            <a:pPr>
              <a:buFontTx/>
              <a:buNone/>
            </a:pPr>
            <a:endParaRPr lang="en-US" altLang="zh-TW" smtClean="0"/>
          </a:p>
          <a:p>
            <a:endParaRPr lang="zh-TW" altLang="en-US" smtClean="0"/>
          </a:p>
        </p:txBody>
      </p:sp>
      <p:sp>
        <p:nvSpPr>
          <p:cNvPr id="99334" name="文字方塊 4"/>
          <p:cNvSpPr txBox="1">
            <a:spLocks noChangeArrowheads="1"/>
          </p:cNvSpPr>
          <p:nvPr/>
        </p:nvSpPr>
        <p:spPr bwMode="auto">
          <a:xfrm>
            <a:off x="1042988" y="5949950"/>
            <a:ext cx="7169150" cy="460375"/>
          </a:xfrm>
          <a:prstGeom prst="rect">
            <a:avLst/>
          </a:prstGeom>
          <a:noFill/>
          <a:ln w="9525">
            <a:noFill/>
            <a:miter lim="800000"/>
            <a:headEnd/>
            <a:tailEnd/>
          </a:ln>
        </p:spPr>
        <p:txBody>
          <a:bodyPr wrap="none">
            <a:spAutoFit/>
          </a:bodyPr>
          <a:lstStyle/>
          <a:p>
            <a:r>
              <a:rPr lang="en-US" altLang="zh-TW" b="1"/>
              <a:t>Could You Build Relationships Through Technology?</a:t>
            </a:r>
            <a:endParaRPr lang="zh-TW" alt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1"/>
          <p:cNvSpPr>
            <a:spLocks noGrp="1"/>
          </p:cNvSpPr>
          <p:nvPr>
            <p:ph type="title"/>
          </p:nvPr>
        </p:nvSpPr>
        <p:spPr>
          <a:xfrm>
            <a:off x="179388" y="188913"/>
            <a:ext cx="8785225" cy="676275"/>
          </a:xfrm>
        </p:spPr>
        <p:txBody>
          <a:bodyPr/>
          <a:lstStyle/>
          <a:p>
            <a:r>
              <a:rPr lang="en-US" altLang="zh-TW" smtClean="0"/>
              <a:t>Recent Disruptive Technology on Banking</a:t>
            </a:r>
            <a:endParaRPr lang="zh-TW" altLang="en-US" smtClean="0"/>
          </a:p>
        </p:txBody>
      </p:sp>
      <p:sp>
        <p:nvSpPr>
          <p:cNvPr id="100355" name="內容版面配置區 2"/>
          <p:cNvSpPr>
            <a:spLocks noGrp="1"/>
          </p:cNvSpPr>
          <p:nvPr>
            <p:ph idx="1"/>
          </p:nvPr>
        </p:nvSpPr>
        <p:spPr/>
        <p:txBody>
          <a:bodyPr/>
          <a:lstStyle/>
          <a:p>
            <a:endParaRPr lang="zh-TW" altLang="en-US" smtClean="0"/>
          </a:p>
        </p:txBody>
      </p:sp>
      <p:pic>
        <p:nvPicPr>
          <p:cNvPr id="100356" name="Picture 2"/>
          <p:cNvPicPr>
            <a:picLocks noChangeAspect="1" noChangeArrowheads="1"/>
          </p:cNvPicPr>
          <p:nvPr/>
        </p:nvPicPr>
        <p:blipFill>
          <a:blip r:embed="rId2" cstate="print"/>
          <a:srcRect/>
          <a:stretch>
            <a:fillRect/>
          </a:stretch>
        </p:blipFill>
        <p:spPr bwMode="auto">
          <a:xfrm>
            <a:off x="0" y="908050"/>
            <a:ext cx="9144000" cy="5616575"/>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標題 1"/>
          <p:cNvSpPr>
            <a:spLocks noGrp="1"/>
          </p:cNvSpPr>
          <p:nvPr>
            <p:ph type="title"/>
          </p:nvPr>
        </p:nvSpPr>
        <p:spPr>
          <a:xfrm>
            <a:off x="468313" y="188913"/>
            <a:ext cx="8207375" cy="676275"/>
          </a:xfrm>
        </p:spPr>
        <p:txBody>
          <a:bodyPr/>
          <a:lstStyle/>
          <a:p>
            <a:r>
              <a:rPr lang="en-US" altLang="zh-TW" smtClean="0"/>
              <a:t>The Three Phases of </a:t>
            </a:r>
            <a:br>
              <a:rPr lang="en-US" altLang="zh-TW" smtClean="0"/>
            </a:br>
            <a:r>
              <a:rPr lang="en-US" altLang="zh-TW" smtClean="0"/>
              <a:t>Customer-Behavioral-Led Disruption </a:t>
            </a:r>
            <a:endParaRPr lang="zh-TW" altLang="en-US" smtClean="0"/>
          </a:p>
        </p:txBody>
      </p:sp>
      <p:pic>
        <p:nvPicPr>
          <p:cNvPr id="101379" name="Picture 2"/>
          <p:cNvPicPr>
            <a:picLocks noChangeAspect="1" noChangeArrowheads="1"/>
          </p:cNvPicPr>
          <p:nvPr/>
        </p:nvPicPr>
        <p:blipFill>
          <a:blip r:embed="rId2" cstate="print"/>
          <a:srcRect/>
          <a:stretch>
            <a:fillRect/>
          </a:stretch>
        </p:blipFill>
        <p:spPr bwMode="auto">
          <a:xfrm>
            <a:off x="971550" y="1412875"/>
            <a:ext cx="7226300" cy="4559300"/>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1"/>
          <p:cNvSpPr>
            <a:spLocks noGrp="1"/>
          </p:cNvSpPr>
          <p:nvPr>
            <p:ph type="title"/>
          </p:nvPr>
        </p:nvSpPr>
        <p:spPr/>
        <p:txBody>
          <a:bodyPr/>
          <a:lstStyle/>
          <a:p>
            <a:r>
              <a:rPr lang="en-US" altLang="zh-TW" smtClean="0"/>
              <a:t>Comparison of Product Application Approval Times</a:t>
            </a:r>
            <a:endParaRPr lang="zh-TW" altLang="en-US" smtClean="0"/>
          </a:p>
        </p:txBody>
      </p:sp>
      <p:pic>
        <p:nvPicPr>
          <p:cNvPr id="102403" name="Picture 2"/>
          <p:cNvPicPr>
            <a:picLocks noChangeAspect="1" noChangeArrowheads="1"/>
          </p:cNvPicPr>
          <p:nvPr/>
        </p:nvPicPr>
        <p:blipFill>
          <a:blip r:embed="rId2" cstate="print"/>
          <a:srcRect/>
          <a:stretch>
            <a:fillRect/>
          </a:stretch>
        </p:blipFill>
        <p:spPr bwMode="auto">
          <a:xfrm>
            <a:off x="130175" y="2292350"/>
            <a:ext cx="8883650" cy="2273300"/>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標題 1"/>
          <p:cNvSpPr>
            <a:spLocks noGrp="1"/>
          </p:cNvSpPr>
          <p:nvPr>
            <p:ph type="title"/>
          </p:nvPr>
        </p:nvSpPr>
        <p:spPr/>
        <p:txBody>
          <a:bodyPr/>
          <a:lstStyle/>
          <a:p>
            <a:r>
              <a:rPr lang="en-US" altLang="zh-TW" smtClean="0"/>
              <a:t>Mobile Banking</a:t>
            </a:r>
            <a:endParaRPr lang="zh-TW" altLang="en-US" smtClean="0"/>
          </a:p>
        </p:txBody>
      </p:sp>
      <p:pic>
        <p:nvPicPr>
          <p:cNvPr id="103427" name="Picture 2" descr="http://images.fonearena.com/blog/wp-content/uploads/2011/04/Tyfone-Mobile-Banking-.jpg"/>
          <p:cNvPicPr>
            <a:picLocks noChangeAspect="1" noChangeArrowheads="1"/>
          </p:cNvPicPr>
          <p:nvPr/>
        </p:nvPicPr>
        <p:blipFill>
          <a:blip r:embed="rId2" cstate="print"/>
          <a:srcRect/>
          <a:stretch>
            <a:fillRect/>
          </a:stretch>
        </p:blipFill>
        <p:spPr bwMode="auto">
          <a:xfrm>
            <a:off x="1258888" y="1125538"/>
            <a:ext cx="6481762" cy="5543550"/>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標題 1"/>
          <p:cNvSpPr>
            <a:spLocks noGrp="1"/>
          </p:cNvSpPr>
          <p:nvPr>
            <p:ph type="title"/>
          </p:nvPr>
        </p:nvSpPr>
        <p:spPr/>
        <p:txBody>
          <a:bodyPr/>
          <a:lstStyle/>
          <a:p>
            <a:r>
              <a:rPr lang="en-US" altLang="zh-TW" smtClean="0"/>
              <a:t>Mobile Banking Features</a:t>
            </a:r>
            <a:endParaRPr lang="zh-TW" altLang="en-US" smtClean="0"/>
          </a:p>
        </p:txBody>
      </p:sp>
      <p:sp>
        <p:nvSpPr>
          <p:cNvPr id="104451" name="內容版面配置區 2"/>
          <p:cNvSpPr>
            <a:spLocks noGrp="1"/>
          </p:cNvSpPr>
          <p:nvPr>
            <p:ph idx="1"/>
          </p:nvPr>
        </p:nvSpPr>
        <p:spPr/>
        <p:txBody>
          <a:bodyPr/>
          <a:lstStyle/>
          <a:p>
            <a:r>
              <a:rPr lang="en-US" altLang="zh-TW" sz="2400" smtClean="0"/>
              <a:t>Mobile banking for all, including those who have not subscribed for online banking</a:t>
            </a:r>
          </a:p>
          <a:p>
            <a:r>
              <a:rPr lang="en-US" altLang="zh-TW" sz="2400" smtClean="0"/>
              <a:t>Account aggregation that combines multiple accounts with one login</a:t>
            </a:r>
          </a:p>
          <a:p>
            <a:r>
              <a:rPr lang="en-US" altLang="zh-TW" sz="2400" smtClean="0"/>
              <a:t>Secured ID management with Tyfone’s Multi Factor Authentication (MFA)</a:t>
            </a:r>
          </a:p>
          <a:p>
            <a:r>
              <a:rPr lang="en-US" altLang="zh-TW" sz="2400" smtClean="0"/>
              <a:t>Contactless Payments with NFC and customized digital wallet</a:t>
            </a:r>
          </a:p>
          <a:p>
            <a:r>
              <a:rPr lang="en-US" altLang="zh-TW" sz="2400" smtClean="0"/>
              <a:t>Mobile remote deposit capture (mRDC) that lets users to capture a check and deposit it with mobile banking.</a:t>
            </a:r>
          </a:p>
          <a:p>
            <a:endParaRPr lang="zh-TW" altLang="en-US" sz="2400" smtClean="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標題 1"/>
          <p:cNvSpPr>
            <a:spLocks noGrp="1"/>
          </p:cNvSpPr>
          <p:nvPr>
            <p:ph type="title"/>
          </p:nvPr>
        </p:nvSpPr>
        <p:spPr/>
        <p:txBody>
          <a:bodyPr/>
          <a:lstStyle/>
          <a:p>
            <a:r>
              <a:rPr lang="en-US" altLang="zh-TW" smtClean="0"/>
              <a:t>Mobile Banking Market</a:t>
            </a:r>
            <a:endParaRPr lang="zh-TW" altLang="en-US" smtClean="0"/>
          </a:p>
        </p:txBody>
      </p:sp>
      <p:sp>
        <p:nvSpPr>
          <p:cNvPr id="105475" name="內容版面配置區 2"/>
          <p:cNvSpPr>
            <a:spLocks noGrp="1"/>
          </p:cNvSpPr>
          <p:nvPr>
            <p:ph idx="1"/>
          </p:nvPr>
        </p:nvSpPr>
        <p:spPr>
          <a:xfrm>
            <a:off x="684213" y="1052513"/>
            <a:ext cx="7772400" cy="5280025"/>
          </a:xfrm>
        </p:spPr>
        <p:txBody>
          <a:bodyPr/>
          <a:lstStyle/>
          <a:p>
            <a:r>
              <a:rPr lang="en-US" altLang="zh-TW" sz="2400" smtClean="0"/>
              <a:t>For both banked and non-banked customers</a:t>
            </a:r>
          </a:p>
          <a:p>
            <a:r>
              <a:rPr lang="en-US" altLang="zh-TW" sz="2400" smtClean="0"/>
              <a:t>Nearly five billion people worldwide have little or no access to traditional financial services due to a lack of ATMs and bank branches, poor regulation, low levels of financial literacy or other weaknesses in infrastructure</a:t>
            </a:r>
          </a:p>
          <a:p>
            <a:r>
              <a:rPr lang="en-US" altLang="zh-TW" sz="2400" smtClean="0"/>
              <a:t>According to the World Bank, 175 million migrant workers each year send billions of dollars’ worth of international remittances to family and friends, many of whom do not have bank accounts, The two most successful of these are M-PESA in Kenya and G-Cash in the Philippines.</a:t>
            </a:r>
            <a:endParaRPr lang="zh-TW" altLang="en-US" sz="2400"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標題 1"/>
          <p:cNvSpPr>
            <a:spLocks noGrp="1"/>
          </p:cNvSpPr>
          <p:nvPr>
            <p:ph type="title"/>
          </p:nvPr>
        </p:nvSpPr>
        <p:spPr>
          <a:xfrm>
            <a:off x="179388" y="188913"/>
            <a:ext cx="5616575" cy="676275"/>
          </a:xfrm>
        </p:spPr>
        <p:txBody>
          <a:bodyPr/>
          <a:lstStyle/>
          <a:p>
            <a:r>
              <a:rPr lang="en-US" altLang="zh-TW" smtClean="0"/>
              <a:t>Overview of M-PESA</a:t>
            </a:r>
            <a:endParaRPr lang="zh-TW" altLang="en-US" smtClean="0"/>
          </a:p>
        </p:txBody>
      </p:sp>
      <p:pic>
        <p:nvPicPr>
          <p:cNvPr id="106499" name="Picture 3"/>
          <p:cNvPicPr>
            <a:picLocks noGrp="1" noChangeAspect="1" noChangeArrowheads="1"/>
          </p:cNvPicPr>
          <p:nvPr>
            <p:ph idx="1"/>
          </p:nvPr>
        </p:nvPicPr>
        <p:blipFill>
          <a:blip r:embed="rId2" cstate="print"/>
          <a:srcRect/>
          <a:stretch>
            <a:fillRect/>
          </a:stretch>
        </p:blipFill>
        <p:spPr>
          <a:xfrm>
            <a:off x="468313" y="1628775"/>
            <a:ext cx="8207375" cy="5040313"/>
          </a:xfrm>
          <a:noFill/>
        </p:spPr>
      </p:pic>
      <p:pic>
        <p:nvPicPr>
          <p:cNvPr id="121858" name="Picture 2" descr="http://www.worldchanging.com/MPESA.jpg"/>
          <p:cNvPicPr>
            <a:picLocks noChangeAspect="1" noChangeArrowheads="1"/>
          </p:cNvPicPr>
          <p:nvPr/>
        </p:nvPicPr>
        <p:blipFill>
          <a:blip r:embed="rId3" cstate="print"/>
          <a:srcRect/>
          <a:stretch>
            <a:fillRect/>
          </a:stretch>
        </p:blipFill>
        <p:spPr bwMode="auto">
          <a:xfrm>
            <a:off x="6659563" y="115888"/>
            <a:ext cx="2305050" cy="1800225"/>
          </a:xfrm>
          <a:prstGeom prst="rect">
            <a:avLst/>
          </a:prstGeom>
          <a:noFill/>
          <a:effectLst>
            <a:outerShdw blurRad="50800" dist="50800" dir="5400000" algn="ctr" rotWithShape="0">
              <a:srgbClr val="000000">
                <a:alpha val="92000"/>
              </a:srgbClr>
            </a:outerShdw>
          </a:effec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p:txBody>
          <a:bodyPr/>
          <a:lstStyle/>
          <a:p>
            <a:r>
              <a:rPr lang="en-US" altLang="zh-TW" smtClean="0"/>
              <a:t>What is G-CASH</a:t>
            </a:r>
            <a:endParaRPr lang="zh-TW" altLang="en-US" smtClean="0"/>
          </a:p>
        </p:txBody>
      </p:sp>
      <p:sp>
        <p:nvSpPr>
          <p:cNvPr id="107523" name="內容版面配置區 2"/>
          <p:cNvSpPr>
            <a:spLocks noGrp="1"/>
          </p:cNvSpPr>
          <p:nvPr>
            <p:ph idx="1"/>
          </p:nvPr>
        </p:nvSpPr>
        <p:spPr/>
        <p:txBody>
          <a:bodyPr/>
          <a:lstStyle/>
          <a:p>
            <a:endParaRPr lang="zh-TW" altLang="en-US" smtClean="0"/>
          </a:p>
        </p:txBody>
      </p:sp>
      <p:pic>
        <p:nvPicPr>
          <p:cNvPr id="107524" name="Picture 2"/>
          <p:cNvPicPr>
            <a:picLocks noChangeAspect="1" noChangeArrowheads="1"/>
          </p:cNvPicPr>
          <p:nvPr/>
        </p:nvPicPr>
        <p:blipFill>
          <a:blip r:embed="rId2" cstate="print"/>
          <a:srcRect/>
          <a:stretch>
            <a:fillRect/>
          </a:stretch>
        </p:blipFill>
        <p:spPr bwMode="auto">
          <a:xfrm>
            <a:off x="827088" y="1196975"/>
            <a:ext cx="7561262" cy="5040313"/>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標題 1"/>
          <p:cNvSpPr>
            <a:spLocks noGrp="1"/>
          </p:cNvSpPr>
          <p:nvPr>
            <p:ph type="title"/>
          </p:nvPr>
        </p:nvSpPr>
        <p:spPr/>
        <p:txBody>
          <a:bodyPr/>
          <a:lstStyle/>
          <a:p>
            <a:r>
              <a:rPr lang="en-US" altLang="zh-TW" smtClean="0"/>
              <a:t>G-CASH</a:t>
            </a:r>
            <a:endParaRPr lang="zh-TW" altLang="en-US" smtClean="0"/>
          </a:p>
        </p:txBody>
      </p:sp>
      <p:sp>
        <p:nvSpPr>
          <p:cNvPr id="108547" name="內容版面配置區 2"/>
          <p:cNvSpPr>
            <a:spLocks noGrp="1"/>
          </p:cNvSpPr>
          <p:nvPr>
            <p:ph idx="1"/>
          </p:nvPr>
        </p:nvSpPr>
        <p:spPr/>
        <p:txBody>
          <a:bodyPr/>
          <a:lstStyle/>
          <a:p>
            <a:endParaRPr lang="zh-TW" altLang="en-US" smtClean="0"/>
          </a:p>
        </p:txBody>
      </p:sp>
      <p:pic>
        <p:nvPicPr>
          <p:cNvPr id="108548" name="Picture 2"/>
          <p:cNvPicPr>
            <a:picLocks noChangeAspect="1" noChangeArrowheads="1"/>
          </p:cNvPicPr>
          <p:nvPr/>
        </p:nvPicPr>
        <p:blipFill>
          <a:blip r:embed="rId2" cstate="print"/>
          <a:srcRect/>
          <a:stretch>
            <a:fillRect/>
          </a:stretch>
        </p:blipFill>
        <p:spPr bwMode="auto">
          <a:xfrm>
            <a:off x="755650" y="1125538"/>
            <a:ext cx="7632700" cy="547211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zh-TW" smtClean="0"/>
              <a:t>PicoProjector </a:t>
            </a:r>
          </a:p>
        </p:txBody>
      </p:sp>
      <p:sp>
        <p:nvSpPr>
          <p:cNvPr id="12291" name="Rectangle 3"/>
          <p:cNvSpPr>
            <a:spLocks noGrp="1" noChangeArrowheads="1"/>
          </p:cNvSpPr>
          <p:nvPr>
            <p:ph type="body" idx="1"/>
          </p:nvPr>
        </p:nvSpPr>
        <p:spPr>
          <a:xfrm>
            <a:off x="0" y="1700213"/>
            <a:ext cx="3779838" cy="527050"/>
          </a:xfrm>
        </p:spPr>
        <p:txBody>
          <a:bodyPr/>
          <a:lstStyle/>
          <a:p>
            <a:pPr eaLnBrk="1" hangingPunct="1">
              <a:lnSpc>
                <a:spcPct val="80000"/>
              </a:lnSpc>
            </a:pPr>
            <a:r>
              <a:rPr lang="en-US" altLang="zh-TW" sz="2000" smtClean="0"/>
              <a:t>TI-DLP, Microvision</a:t>
            </a:r>
          </a:p>
          <a:p>
            <a:pPr eaLnBrk="1" hangingPunct="1">
              <a:lnSpc>
                <a:spcPct val="80000"/>
              </a:lnSpc>
            </a:pPr>
            <a:r>
              <a:rPr lang="en-US" altLang="zh-TW" sz="2000" smtClean="0"/>
              <a:t>Micro Technology</a:t>
            </a:r>
          </a:p>
          <a:p>
            <a:pPr eaLnBrk="1" hangingPunct="1">
              <a:lnSpc>
                <a:spcPct val="80000"/>
              </a:lnSpc>
            </a:pPr>
            <a:r>
              <a:rPr lang="en-US" altLang="zh-TW" sz="2000" smtClean="0"/>
              <a:t>Syndiant</a:t>
            </a:r>
          </a:p>
          <a:p>
            <a:pPr eaLnBrk="1" hangingPunct="1">
              <a:lnSpc>
                <a:spcPct val="80000"/>
              </a:lnSpc>
            </a:pPr>
            <a:r>
              <a:rPr lang="en-US" altLang="zh-TW" sz="2000" smtClean="0"/>
              <a:t>3M</a:t>
            </a:r>
          </a:p>
          <a:p>
            <a:pPr eaLnBrk="1" hangingPunct="1">
              <a:lnSpc>
                <a:spcPct val="80000"/>
              </a:lnSpc>
              <a:buFontTx/>
              <a:buNone/>
            </a:pPr>
            <a:endParaRPr lang="en-US" altLang="zh-TW" sz="2000" smtClean="0"/>
          </a:p>
          <a:p>
            <a:pPr eaLnBrk="1" hangingPunct="1">
              <a:lnSpc>
                <a:spcPct val="80000"/>
              </a:lnSpc>
            </a:pPr>
            <a:endParaRPr lang="en-US" altLang="zh-TW" sz="2000" smtClean="0"/>
          </a:p>
        </p:txBody>
      </p:sp>
      <p:sp>
        <p:nvSpPr>
          <p:cNvPr id="12292" name="Text Box 4"/>
          <p:cNvSpPr txBox="1">
            <a:spLocks noChangeArrowheads="1"/>
          </p:cNvSpPr>
          <p:nvPr/>
        </p:nvSpPr>
        <p:spPr bwMode="auto">
          <a:xfrm>
            <a:off x="250825" y="6583363"/>
            <a:ext cx="5902325" cy="274637"/>
          </a:xfrm>
          <a:prstGeom prst="rect">
            <a:avLst/>
          </a:prstGeom>
          <a:noFill/>
          <a:ln w="9525">
            <a:noFill/>
            <a:miter lim="800000"/>
            <a:headEnd/>
            <a:tailEnd/>
          </a:ln>
        </p:spPr>
        <p:txBody>
          <a:bodyPr wrap="none">
            <a:spAutoFit/>
          </a:bodyPr>
          <a:lstStyle/>
          <a:p>
            <a:r>
              <a:rPr lang="en-US" altLang="zh-TW" sz="1200">
                <a:latin typeface="Arial" charset="0"/>
              </a:rPr>
              <a:t>Courtesy of http://www.eetimes.com/showArticle.jhtml?articleID=222001302&amp;pgno=2</a:t>
            </a:r>
          </a:p>
        </p:txBody>
      </p:sp>
      <p:sp>
        <p:nvSpPr>
          <p:cNvPr id="12293" name="Text Box 5"/>
          <p:cNvSpPr txBox="1">
            <a:spLocks noChangeArrowheads="1"/>
          </p:cNvSpPr>
          <p:nvPr/>
        </p:nvSpPr>
        <p:spPr bwMode="auto">
          <a:xfrm>
            <a:off x="323850" y="1055688"/>
            <a:ext cx="184150" cy="336550"/>
          </a:xfrm>
          <a:prstGeom prst="rect">
            <a:avLst/>
          </a:prstGeom>
          <a:noFill/>
          <a:ln w="9525">
            <a:noFill/>
            <a:miter lim="800000"/>
            <a:headEnd/>
            <a:tailEnd/>
          </a:ln>
        </p:spPr>
        <p:txBody>
          <a:bodyPr wrap="none">
            <a:spAutoFit/>
          </a:bodyPr>
          <a:lstStyle/>
          <a:p>
            <a:endParaRPr lang="zh-TW" altLang="zh-TW" sz="1600" b="1" i="1">
              <a:latin typeface="Arial" charset="0"/>
            </a:endParaRPr>
          </a:p>
        </p:txBody>
      </p:sp>
      <p:pic>
        <p:nvPicPr>
          <p:cNvPr id="12294" name="Picture 7"/>
          <p:cNvPicPr>
            <a:picLocks noChangeAspect="1" noChangeArrowheads="1"/>
          </p:cNvPicPr>
          <p:nvPr/>
        </p:nvPicPr>
        <p:blipFill>
          <a:blip r:embed="rId2" cstate="print"/>
          <a:srcRect/>
          <a:stretch>
            <a:fillRect/>
          </a:stretch>
        </p:blipFill>
        <p:spPr bwMode="auto">
          <a:xfrm>
            <a:off x="4211638" y="1412875"/>
            <a:ext cx="4932362" cy="5040313"/>
          </a:xfrm>
          <a:prstGeom prst="rect">
            <a:avLst/>
          </a:prstGeom>
          <a:noFill/>
          <a:ln w="9525">
            <a:noFill/>
            <a:miter lim="800000"/>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標題 1"/>
          <p:cNvSpPr>
            <a:spLocks noGrp="1"/>
          </p:cNvSpPr>
          <p:nvPr>
            <p:ph type="title"/>
          </p:nvPr>
        </p:nvSpPr>
        <p:spPr/>
        <p:txBody>
          <a:bodyPr/>
          <a:lstStyle/>
          <a:p>
            <a:r>
              <a:rPr lang="en-US" altLang="zh-TW" smtClean="0"/>
              <a:t>G-Cash: Subscriber Registration</a:t>
            </a:r>
            <a:endParaRPr lang="zh-TW" altLang="en-US" smtClean="0"/>
          </a:p>
        </p:txBody>
      </p:sp>
      <p:sp>
        <p:nvSpPr>
          <p:cNvPr id="109571" name="內容版面配置區 2"/>
          <p:cNvSpPr>
            <a:spLocks noGrp="1"/>
          </p:cNvSpPr>
          <p:nvPr>
            <p:ph idx="1"/>
          </p:nvPr>
        </p:nvSpPr>
        <p:spPr/>
        <p:txBody>
          <a:bodyPr/>
          <a:lstStyle/>
          <a:p>
            <a:endParaRPr lang="zh-TW" altLang="en-US" smtClean="0"/>
          </a:p>
        </p:txBody>
      </p:sp>
      <p:pic>
        <p:nvPicPr>
          <p:cNvPr id="109572" name="Picture 2"/>
          <p:cNvPicPr>
            <a:picLocks noChangeAspect="1" noChangeArrowheads="1"/>
          </p:cNvPicPr>
          <p:nvPr/>
        </p:nvPicPr>
        <p:blipFill>
          <a:blip r:embed="rId2" cstate="print"/>
          <a:srcRect/>
          <a:stretch>
            <a:fillRect/>
          </a:stretch>
        </p:blipFill>
        <p:spPr bwMode="auto">
          <a:xfrm>
            <a:off x="827088" y="1304925"/>
            <a:ext cx="7489825" cy="4787900"/>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標題 1"/>
          <p:cNvSpPr>
            <a:spLocks noGrp="1"/>
          </p:cNvSpPr>
          <p:nvPr>
            <p:ph type="title"/>
          </p:nvPr>
        </p:nvSpPr>
        <p:spPr/>
        <p:txBody>
          <a:bodyPr/>
          <a:lstStyle/>
          <a:p>
            <a:r>
              <a:rPr lang="en-US" altLang="zh-TW" smtClean="0"/>
              <a:t>G-Cash: Customer Cash-In</a:t>
            </a:r>
            <a:endParaRPr lang="zh-TW" altLang="en-US" smtClean="0"/>
          </a:p>
        </p:txBody>
      </p:sp>
      <p:sp>
        <p:nvSpPr>
          <p:cNvPr id="110595" name="內容版面配置區 2"/>
          <p:cNvSpPr>
            <a:spLocks noGrp="1"/>
          </p:cNvSpPr>
          <p:nvPr>
            <p:ph idx="1"/>
          </p:nvPr>
        </p:nvSpPr>
        <p:spPr/>
        <p:txBody>
          <a:bodyPr/>
          <a:lstStyle/>
          <a:p>
            <a:endParaRPr lang="zh-TW" altLang="en-US" smtClean="0"/>
          </a:p>
        </p:txBody>
      </p:sp>
      <p:pic>
        <p:nvPicPr>
          <p:cNvPr id="110596" name="Picture 2"/>
          <p:cNvPicPr>
            <a:picLocks noChangeAspect="1" noChangeArrowheads="1"/>
          </p:cNvPicPr>
          <p:nvPr/>
        </p:nvPicPr>
        <p:blipFill>
          <a:blip r:embed="rId2" cstate="print"/>
          <a:srcRect/>
          <a:stretch>
            <a:fillRect/>
          </a:stretch>
        </p:blipFill>
        <p:spPr bwMode="auto">
          <a:xfrm>
            <a:off x="863600" y="1231900"/>
            <a:ext cx="7416800" cy="4394200"/>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標題 1"/>
          <p:cNvSpPr>
            <a:spLocks noGrp="1"/>
          </p:cNvSpPr>
          <p:nvPr>
            <p:ph type="title"/>
          </p:nvPr>
        </p:nvSpPr>
        <p:spPr/>
        <p:txBody>
          <a:bodyPr/>
          <a:lstStyle/>
          <a:p>
            <a:r>
              <a:rPr lang="en-US" altLang="zh-TW" smtClean="0"/>
              <a:t>G-Cash: P2P Transfer</a:t>
            </a:r>
            <a:endParaRPr lang="zh-TW" altLang="en-US" smtClean="0"/>
          </a:p>
        </p:txBody>
      </p:sp>
      <p:sp>
        <p:nvSpPr>
          <p:cNvPr id="111619" name="內容版面配置區 2"/>
          <p:cNvSpPr>
            <a:spLocks noGrp="1"/>
          </p:cNvSpPr>
          <p:nvPr>
            <p:ph idx="1"/>
          </p:nvPr>
        </p:nvSpPr>
        <p:spPr/>
        <p:txBody>
          <a:bodyPr/>
          <a:lstStyle/>
          <a:p>
            <a:endParaRPr lang="zh-TW" altLang="en-US" smtClean="0"/>
          </a:p>
        </p:txBody>
      </p:sp>
      <p:pic>
        <p:nvPicPr>
          <p:cNvPr id="111620" name="Picture 2"/>
          <p:cNvPicPr>
            <a:picLocks noChangeAspect="1" noChangeArrowheads="1"/>
          </p:cNvPicPr>
          <p:nvPr/>
        </p:nvPicPr>
        <p:blipFill>
          <a:blip r:embed="rId2" cstate="print"/>
          <a:srcRect/>
          <a:stretch>
            <a:fillRect/>
          </a:stretch>
        </p:blipFill>
        <p:spPr bwMode="auto">
          <a:xfrm>
            <a:off x="803275" y="1174750"/>
            <a:ext cx="7537450" cy="45085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zh-TW" smtClean="0"/>
              <a:t>Home-based Health Monitoring </a:t>
            </a:r>
          </a:p>
        </p:txBody>
      </p:sp>
      <p:sp>
        <p:nvSpPr>
          <p:cNvPr id="13315" name="Rectangle 3"/>
          <p:cNvSpPr>
            <a:spLocks noGrp="1" noChangeArrowheads="1"/>
          </p:cNvSpPr>
          <p:nvPr>
            <p:ph type="body" idx="1"/>
          </p:nvPr>
        </p:nvSpPr>
        <p:spPr>
          <a:xfrm>
            <a:off x="0" y="1412875"/>
            <a:ext cx="3779838" cy="527050"/>
          </a:xfrm>
        </p:spPr>
        <p:txBody>
          <a:bodyPr/>
          <a:lstStyle/>
          <a:p>
            <a:pPr eaLnBrk="1" hangingPunct="1">
              <a:lnSpc>
                <a:spcPct val="80000"/>
              </a:lnSpc>
            </a:pPr>
            <a:r>
              <a:rPr lang="en-US" altLang="zh-TW" sz="2000" smtClean="0"/>
              <a:t>With as much as $2.5 trillion—18 percent of the GDP—spent on health care in the United States alone last year, everyone is looking for ways to lower costs. One promising avenue is to lessen the need for expensive doctor visits and hospital care by enabling home-based health monitoring, especially for chronic conditions and two of their underlying causes: stress and obesity.</a:t>
            </a:r>
          </a:p>
          <a:p>
            <a:pPr eaLnBrk="1" hangingPunct="1">
              <a:lnSpc>
                <a:spcPct val="80000"/>
              </a:lnSpc>
            </a:pPr>
            <a:r>
              <a:rPr lang="en-US" altLang="zh-TW" sz="2000" smtClean="0"/>
              <a:t>Intel, GE, Honeywell</a:t>
            </a:r>
          </a:p>
          <a:p>
            <a:pPr eaLnBrk="1" hangingPunct="1">
              <a:lnSpc>
                <a:spcPct val="80000"/>
              </a:lnSpc>
            </a:pPr>
            <a:r>
              <a:rPr lang="en-US" altLang="zh-TW" sz="2000" smtClean="0"/>
              <a:t>The Continua Health Alliance and IEEE 802.15.6 standard for body area nets  </a:t>
            </a:r>
          </a:p>
          <a:p>
            <a:pPr eaLnBrk="1" hangingPunct="1">
              <a:lnSpc>
                <a:spcPct val="80000"/>
              </a:lnSpc>
            </a:pPr>
            <a:endParaRPr lang="en-US" altLang="zh-TW" sz="2000" smtClean="0"/>
          </a:p>
          <a:p>
            <a:pPr eaLnBrk="1" hangingPunct="1">
              <a:lnSpc>
                <a:spcPct val="80000"/>
              </a:lnSpc>
            </a:pPr>
            <a:endParaRPr lang="en-US" altLang="zh-TW" sz="2000" smtClean="0"/>
          </a:p>
        </p:txBody>
      </p:sp>
      <p:sp>
        <p:nvSpPr>
          <p:cNvPr id="13316" name="Text Box 4"/>
          <p:cNvSpPr txBox="1">
            <a:spLocks noChangeArrowheads="1"/>
          </p:cNvSpPr>
          <p:nvPr/>
        </p:nvSpPr>
        <p:spPr bwMode="auto">
          <a:xfrm>
            <a:off x="250825" y="6583363"/>
            <a:ext cx="5902325" cy="274637"/>
          </a:xfrm>
          <a:prstGeom prst="rect">
            <a:avLst/>
          </a:prstGeom>
          <a:noFill/>
          <a:ln w="9525">
            <a:noFill/>
            <a:miter lim="800000"/>
            <a:headEnd/>
            <a:tailEnd/>
          </a:ln>
        </p:spPr>
        <p:txBody>
          <a:bodyPr wrap="none">
            <a:spAutoFit/>
          </a:bodyPr>
          <a:lstStyle/>
          <a:p>
            <a:r>
              <a:rPr lang="en-US" altLang="zh-TW" sz="1200">
                <a:latin typeface="Arial" charset="0"/>
              </a:rPr>
              <a:t>Courtesy of http://www.eetimes.com/showArticle.jhtml?articleID=222001302&amp;pgno=2</a:t>
            </a:r>
          </a:p>
        </p:txBody>
      </p:sp>
      <p:sp>
        <p:nvSpPr>
          <p:cNvPr id="13317" name="Text Box 5"/>
          <p:cNvSpPr txBox="1">
            <a:spLocks noChangeArrowheads="1"/>
          </p:cNvSpPr>
          <p:nvPr/>
        </p:nvSpPr>
        <p:spPr bwMode="auto">
          <a:xfrm>
            <a:off x="323850" y="1055688"/>
            <a:ext cx="184150" cy="336550"/>
          </a:xfrm>
          <a:prstGeom prst="rect">
            <a:avLst/>
          </a:prstGeom>
          <a:noFill/>
          <a:ln w="9525">
            <a:noFill/>
            <a:miter lim="800000"/>
            <a:headEnd/>
            <a:tailEnd/>
          </a:ln>
        </p:spPr>
        <p:txBody>
          <a:bodyPr wrap="none">
            <a:spAutoFit/>
          </a:bodyPr>
          <a:lstStyle/>
          <a:p>
            <a:endParaRPr lang="zh-TW" altLang="zh-TW" sz="1600" b="1" i="1">
              <a:latin typeface="Arial" charset="0"/>
            </a:endParaRPr>
          </a:p>
        </p:txBody>
      </p:sp>
      <p:pic>
        <p:nvPicPr>
          <p:cNvPr id="13318" name="Picture 7"/>
          <p:cNvPicPr>
            <a:picLocks noChangeAspect="1" noChangeArrowheads="1"/>
          </p:cNvPicPr>
          <p:nvPr/>
        </p:nvPicPr>
        <p:blipFill>
          <a:blip r:embed="rId2" cstate="print"/>
          <a:srcRect/>
          <a:stretch>
            <a:fillRect/>
          </a:stretch>
        </p:blipFill>
        <p:spPr bwMode="auto">
          <a:xfrm>
            <a:off x="4284663" y="1484313"/>
            <a:ext cx="4859337" cy="46815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zh-TW" smtClean="0"/>
              <a:t>Android OS Invasion </a:t>
            </a:r>
          </a:p>
        </p:txBody>
      </p:sp>
      <p:sp>
        <p:nvSpPr>
          <p:cNvPr id="14339" name="Rectangle 3"/>
          <p:cNvSpPr>
            <a:spLocks noGrp="1" noChangeArrowheads="1"/>
          </p:cNvSpPr>
          <p:nvPr>
            <p:ph type="body" idx="1"/>
          </p:nvPr>
        </p:nvSpPr>
        <p:spPr>
          <a:xfrm>
            <a:off x="0" y="1196975"/>
            <a:ext cx="4284663" cy="527050"/>
          </a:xfrm>
        </p:spPr>
        <p:txBody>
          <a:bodyPr/>
          <a:lstStyle/>
          <a:p>
            <a:pPr eaLnBrk="1" hangingPunct="1">
              <a:lnSpc>
                <a:spcPct val="80000"/>
              </a:lnSpc>
            </a:pPr>
            <a:r>
              <a:rPr lang="en-US" altLang="zh-TW" sz="2000" smtClean="0"/>
              <a:t>This was the year 2009 Android-based handsets hit the mobile phone market. Year 2010, the Google-developed operating system will show up just about everywhere else.</a:t>
            </a:r>
          </a:p>
          <a:p>
            <a:pPr eaLnBrk="1" hangingPunct="1">
              <a:lnSpc>
                <a:spcPct val="80000"/>
              </a:lnSpc>
            </a:pPr>
            <a:r>
              <a:rPr lang="en-US" altLang="zh-TW" sz="2000" smtClean="0"/>
              <a:t>Although some question Google's commitment to spreading Android beyond mobile phones, it might be impossible to prevent the broader consumer electronics community from exploiting the Google brand and Android's momentum, applying the open-source platform to consumer devices ranging from large-screen TVs and set-tops to GPS handhelds and MP3</a:t>
            </a:r>
          </a:p>
          <a:p>
            <a:pPr eaLnBrk="1" hangingPunct="1">
              <a:lnSpc>
                <a:spcPct val="80000"/>
              </a:lnSpc>
            </a:pPr>
            <a:r>
              <a:rPr lang="en-US" altLang="zh-TW" sz="2000" smtClean="0"/>
              <a:t>Open Platform for brands and  Shanzhai OEMs</a:t>
            </a:r>
          </a:p>
        </p:txBody>
      </p:sp>
      <p:sp>
        <p:nvSpPr>
          <p:cNvPr id="14340" name="Text Box 4"/>
          <p:cNvSpPr txBox="1">
            <a:spLocks noChangeArrowheads="1"/>
          </p:cNvSpPr>
          <p:nvPr/>
        </p:nvSpPr>
        <p:spPr bwMode="auto">
          <a:xfrm>
            <a:off x="250825" y="6583363"/>
            <a:ext cx="5902325" cy="274637"/>
          </a:xfrm>
          <a:prstGeom prst="rect">
            <a:avLst/>
          </a:prstGeom>
          <a:noFill/>
          <a:ln w="9525">
            <a:noFill/>
            <a:miter lim="800000"/>
            <a:headEnd/>
            <a:tailEnd/>
          </a:ln>
        </p:spPr>
        <p:txBody>
          <a:bodyPr wrap="none">
            <a:spAutoFit/>
          </a:bodyPr>
          <a:lstStyle/>
          <a:p>
            <a:r>
              <a:rPr lang="en-US" altLang="zh-TW" sz="1200">
                <a:latin typeface="Arial" charset="0"/>
              </a:rPr>
              <a:t>Courtesy of http://www.eetimes.com/showArticle.jhtml?articleID=222001302&amp;pgno=2</a:t>
            </a:r>
          </a:p>
        </p:txBody>
      </p:sp>
      <p:sp>
        <p:nvSpPr>
          <p:cNvPr id="14341" name="Text Box 5"/>
          <p:cNvSpPr txBox="1">
            <a:spLocks noChangeArrowheads="1"/>
          </p:cNvSpPr>
          <p:nvPr/>
        </p:nvSpPr>
        <p:spPr bwMode="auto">
          <a:xfrm>
            <a:off x="323850" y="1055688"/>
            <a:ext cx="184150" cy="336550"/>
          </a:xfrm>
          <a:prstGeom prst="rect">
            <a:avLst/>
          </a:prstGeom>
          <a:noFill/>
          <a:ln w="9525">
            <a:noFill/>
            <a:miter lim="800000"/>
            <a:headEnd/>
            <a:tailEnd/>
          </a:ln>
        </p:spPr>
        <p:txBody>
          <a:bodyPr wrap="none">
            <a:spAutoFit/>
          </a:bodyPr>
          <a:lstStyle/>
          <a:p>
            <a:endParaRPr lang="zh-TW" altLang="zh-TW" sz="1600" b="1" i="1">
              <a:latin typeface="Arial" charset="0"/>
            </a:endParaRPr>
          </a:p>
        </p:txBody>
      </p:sp>
      <p:pic>
        <p:nvPicPr>
          <p:cNvPr id="14342" name="Picture 7"/>
          <p:cNvPicPr>
            <a:picLocks noChangeAspect="1" noChangeArrowheads="1"/>
          </p:cNvPicPr>
          <p:nvPr/>
        </p:nvPicPr>
        <p:blipFill>
          <a:blip r:embed="rId2" cstate="print"/>
          <a:srcRect/>
          <a:stretch>
            <a:fillRect/>
          </a:stretch>
        </p:blipFill>
        <p:spPr bwMode="auto">
          <a:xfrm>
            <a:off x="4643438" y="1341438"/>
            <a:ext cx="4500562" cy="48244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zh-TW" smtClean="0"/>
              <a:t>Bionic Human</a:t>
            </a:r>
          </a:p>
        </p:txBody>
      </p:sp>
      <p:sp>
        <p:nvSpPr>
          <p:cNvPr id="15363" name="Rectangle 3"/>
          <p:cNvSpPr>
            <a:spLocks noGrp="1" noChangeArrowheads="1"/>
          </p:cNvSpPr>
          <p:nvPr>
            <p:ph type="body" idx="1"/>
          </p:nvPr>
        </p:nvSpPr>
        <p:spPr>
          <a:xfrm>
            <a:off x="0" y="1196975"/>
            <a:ext cx="4284663" cy="527050"/>
          </a:xfrm>
        </p:spPr>
        <p:txBody>
          <a:bodyPr/>
          <a:lstStyle/>
          <a:p>
            <a:pPr eaLnBrk="1" hangingPunct="1">
              <a:lnSpc>
                <a:spcPct val="80000"/>
              </a:lnSpc>
            </a:pPr>
            <a:r>
              <a:rPr lang="en-US" altLang="zh-TW" sz="2000" smtClean="0"/>
              <a:t>Monitoring of implanted devices?</a:t>
            </a:r>
          </a:p>
        </p:txBody>
      </p:sp>
      <p:sp>
        <p:nvSpPr>
          <p:cNvPr id="15364" name="Text Box 4"/>
          <p:cNvSpPr txBox="1">
            <a:spLocks noChangeArrowheads="1"/>
          </p:cNvSpPr>
          <p:nvPr/>
        </p:nvSpPr>
        <p:spPr bwMode="auto">
          <a:xfrm>
            <a:off x="250825" y="6583363"/>
            <a:ext cx="5902325" cy="274637"/>
          </a:xfrm>
          <a:prstGeom prst="rect">
            <a:avLst/>
          </a:prstGeom>
          <a:noFill/>
          <a:ln w="9525">
            <a:noFill/>
            <a:miter lim="800000"/>
            <a:headEnd/>
            <a:tailEnd/>
          </a:ln>
        </p:spPr>
        <p:txBody>
          <a:bodyPr wrap="none">
            <a:spAutoFit/>
          </a:bodyPr>
          <a:lstStyle/>
          <a:p>
            <a:r>
              <a:rPr lang="en-US" altLang="zh-TW" sz="1200">
                <a:latin typeface="Arial" charset="0"/>
              </a:rPr>
              <a:t>Courtesy of http://www.eetimes.com/showArticle.jhtml?articleID=222001302&amp;pgno=2</a:t>
            </a:r>
          </a:p>
        </p:txBody>
      </p:sp>
      <p:sp>
        <p:nvSpPr>
          <p:cNvPr id="15365" name="Text Box 5"/>
          <p:cNvSpPr txBox="1">
            <a:spLocks noChangeArrowheads="1"/>
          </p:cNvSpPr>
          <p:nvPr/>
        </p:nvSpPr>
        <p:spPr bwMode="auto">
          <a:xfrm>
            <a:off x="323850" y="1055688"/>
            <a:ext cx="184150" cy="336550"/>
          </a:xfrm>
          <a:prstGeom prst="rect">
            <a:avLst/>
          </a:prstGeom>
          <a:noFill/>
          <a:ln w="9525">
            <a:noFill/>
            <a:miter lim="800000"/>
            <a:headEnd/>
            <a:tailEnd/>
          </a:ln>
        </p:spPr>
        <p:txBody>
          <a:bodyPr wrap="none">
            <a:spAutoFit/>
          </a:bodyPr>
          <a:lstStyle/>
          <a:p>
            <a:endParaRPr lang="zh-TW" altLang="zh-TW" sz="1600" b="1" i="1">
              <a:latin typeface="Arial" charset="0"/>
            </a:endParaRPr>
          </a:p>
        </p:txBody>
      </p:sp>
      <p:pic>
        <p:nvPicPr>
          <p:cNvPr id="15366" name="Picture 7"/>
          <p:cNvPicPr>
            <a:picLocks noChangeAspect="1" noChangeArrowheads="1"/>
          </p:cNvPicPr>
          <p:nvPr/>
        </p:nvPicPr>
        <p:blipFill>
          <a:blip r:embed="rId2" cstate="print"/>
          <a:srcRect/>
          <a:stretch>
            <a:fillRect/>
          </a:stretch>
        </p:blipFill>
        <p:spPr bwMode="auto">
          <a:xfrm>
            <a:off x="4716463" y="1268413"/>
            <a:ext cx="4427537" cy="43926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zh-TW" smtClean="0"/>
              <a:t>Touch Screen</a:t>
            </a:r>
          </a:p>
        </p:txBody>
      </p:sp>
      <p:sp>
        <p:nvSpPr>
          <p:cNvPr id="16387" name="Rectangle 3"/>
          <p:cNvSpPr>
            <a:spLocks noGrp="1" noChangeArrowheads="1"/>
          </p:cNvSpPr>
          <p:nvPr>
            <p:ph type="body" idx="1"/>
          </p:nvPr>
        </p:nvSpPr>
        <p:spPr>
          <a:xfrm>
            <a:off x="0" y="1196975"/>
            <a:ext cx="4284663" cy="527050"/>
          </a:xfrm>
        </p:spPr>
        <p:txBody>
          <a:bodyPr/>
          <a:lstStyle/>
          <a:p>
            <a:pPr eaLnBrk="1" hangingPunct="1">
              <a:lnSpc>
                <a:spcPct val="80000"/>
              </a:lnSpc>
            </a:pPr>
            <a:r>
              <a:rPr lang="en-US" altLang="zh-TW" sz="2000" smtClean="0"/>
              <a:t>Old technology</a:t>
            </a:r>
          </a:p>
          <a:p>
            <a:pPr eaLnBrk="1" hangingPunct="1">
              <a:lnSpc>
                <a:spcPct val="80000"/>
              </a:lnSpc>
            </a:pPr>
            <a:r>
              <a:rPr lang="en-US" altLang="zh-TW" sz="2000" smtClean="0"/>
              <a:t>iPhone Story and its followers</a:t>
            </a:r>
          </a:p>
        </p:txBody>
      </p:sp>
      <p:sp>
        <p:nvSpPr>
          <p:cNvPr id="16388" name="Text Box 4"/>
          <p:cNvSpPr txBox="1">
            <a:spLocks noChangeArrowheads="1"/>
          </p:cNvSpPr>
          <p:nvPr/>
        </p:nvSpPr>
        <p:spPr bwMode="auto">
          <a:xfrm>
            <a:off x="250825" y="6583363"/>
            <a:ext cx="5902325" cy="274637"/>
          </a:xfrm>
          <a:prstGeom prst="rect">
            <a:avLst/>
          </a:prstGeom>
          <a:noFill/>
          <a:ln w="9525">
            <a:noFill/>
            <a:miter lim="800000"/>
            <a:headEnd/>
            <a:tailEnd/>
          </a:ln>
        </p:spPr>
        <p:txBody>
          <a:bodyPr wrap="none">
            <a:spAutoFit/>
          </a:bodyPr>
          <a:lstStyle/>
          <a:p>
            <a:r>
              <a:rPr lang="en-US" altLang="zh-TW" sz="1200">
                <a:latin typeface="Arial" charset="0"/>
              </a:rPr>
              <a:t>Courtesy of http://www.eetimes.com/showArticle.jhtml?articleID=222001302&amp;pgno=2</a:t>
            </a:r>
          </a:p>
        </p:txBody>
      </p:sp>
      <p:sp>
        <p:nvSpPr>
          <p:cNvPr id="16389" name="Text Box 5"/>
          <p:cNvSpPr txBox="1">
            <a:spLocks noChangeArrowheads="1"/>
          </p:cNvSpPr>
          <p:nvPr/>
        </p:nvSpPr>
        <p:spPr bwMode="auto">
          <a:xfrm>
            <a:off x="323850" y="1055688"/>
            <a:ext cx="184150" cy="336550"/>
          </a:xfrm>
          <a:prstGeom prst="rect">
            <a:avLst/>
          </a:prstGeom>
          <a:noFill/>
          <a:ln w="9525">
            <a:noFill/>
            <a:miter lim="800000"/>
            <a:headEnd/>
            <a:tailEnd/>
          </a:ln>
        </p:spPr>
        <p:txBody>
          <a:bodyPr wrap="none">
            <a:spAutoFit/>
          </a:bodyPr>
          <a:lstStyle/>
          <a:p>
            <a:endParaRPr lang="zh-TW" altLang="zh-TW" sz="1600" b="1" i="1">
              <a:latin typeface="Arial" charset="0"/>
            </a:endParaRPr>
          </a:p>
        </p:txBody>
      </p:sp>
      <p:pic>
        <p:nvPicPr>
          <p:cNvPr id="16390" name="Picture 7"/>
          <p:cNvPicPr>
            <a:picLocks noChangeAspect="1" noChangeArrowheads="1"/>
          </p:cNvPicPr>
          <p:nvPr/>
        </p:nvPicPr>
        <p:blipFill>
          <a:blip r:embed="rId2" cstate="print"/>
          <a:srcRect/>
          <a:stretch>
            <a:fillRect/>
          </a:stretch>
        </p:blipFill>
        <p:spPr bwMode="auto">
          <a:xfrm>
            <a:off x="4356100" y="1341438"/>
            <a:ext cx="4787900" cy="475138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TW" smtClean="0"/>
              <a:t>3D @ Home</a:t>
            </a:r>
          </a:p>
        </p:txBody>
      </p:sp>
      <p:sp>
        <p:nvSpPr>
          <p:cNvPr id="17411" name="Rectangle 3"/>
          <p:cNvSpPr>
            <a:spLocks noGrp="1" noChangeArrowheads="1"/>
          </p:cNvSpPr>
          <p:nvPr>
            <p:ph type="body" idx="1"/>
          </p:nvPr>
        </p:nvSpPr>
        <p:spPr>
          <a:xfrm>
            <a:off x="0" y="1196975"/>
            <a:ext cx="4284663" cy="527050"/>
          </a:xfrm>
        </p:spPr>
        <p:txBody>
          <a:bodyPr/>
          <a:lstStyle/>
          <a:p>
            <a:pPr eaLnBrk="1" hangingPunct="1">
              <a:lnSpc>
                <a:spcPct val="80000"/>
              </a:lnSpc>
            </a:pPr>
            <a:r>
              <a:rPr lang="en-US" altLang="zh-TW" sz="2000" smtClean="0"/>
              <a:t>Three-D for the home, courtesy of a new-generation Blu-ray players and 3-D TV sets, is coming soon to a store near you. Panasonic, Sony and their content-producing partners are hell-bent on providing it. The question is whether you'll want it. </a:t>
            </a:r>
          </a:p>
        </p:txBody>
      </p:sp>
      <p:sp>
        <p:nvSpPr>
          <p:cNvPr id="17412" name="Text Box 4"/>
          <p:cNvSpPr txBox="1">
            <a:spLocks noChangeArrowheads="1"/>
          </p:cNvSpPr>
          <p:nvPr/>
        </p:nvSpPr>
        <p:spPr bwMode="auto">
          <a:xfrm>
            <a:off x="250825" y="6583363"/>
            <a:ext cx="5902325" cy="274637"/>
          </a:xfrm>
          <a:prstGeom prst="rect">
            <a:avLst/>
          </a:prstGeom>
          <a:noFill/>
          <a:ln w="9525">
            <a:noFill/>
            <a:miter lim="800000"/>
            <a:headEnd/>
            <a:tailEnd/>
          </a:ln>
        </p:spPr>
        <p:txBody>
          <a:bodyPr wrap="none">
            <a:spAutoFit/>
          </a:bodyPr>
          <a:lstStyle/>
          <a:p>
            <a:r>
              <a:rPr lang="en-US" altLang="zh-TW" sz="1200">
                <a:latin typeface="Arial" charset="0"/>
              </a:rPr>
              <a:t>Courtesy of http://www.eetimes.com/showArticle.jhtml?articleID=222001302&amp;pgno=2</a:t>
            </a:r>
          </a:p>
        </p:txBody>
      </p:sp>
      <p:sp>
        <p:nvSpPr>
          <p:cNvPr id="17413" name="Text Box 5"/>
          <p:cNvSpPr txBox="1">
            <a:spLocks noChangeArrowheads="1"/>
          </p:cNvSpPr>
          <p:nvPr/>
        </p:nvSpPr>
        <p:spPr bwMode="auto">
          <a:xfrm>
            <a:off x="323850" y="1055688"/>
            <a:ext cx="184150" cy="336550"/>
          </a:xfrm>
          <a:prstGeom prst="rect">
            <a:avLst/>
          </a:prstGeom>
          <a:noFill/>
          <a:ln w="9525">
            <a:noFill/>
            <a:miter lim="800000"/>
            <a:headEnd/>
            <a:tailEnd/>
          </a:ln>
        </p:spPr>
        <p:txBody>
          <a:bodyPr wrap="none">
            <a:spAutoFit/>
          </a:bodyPr>
          <a:lstStyle/>
          <a:p>
            <a:endParaRPr lang="zh-TW" altLang="zh-TW" sz="1600" b="1" i="1">
              <a:latin typeface="Arial" charset="0"/>
            </a:endParaRPr>
          </a:p>
        </p:txBody>
      </p:sp>
      <p:pic>
        <p:nvPicPr>
          <p:cNvPr id="17414" name="Picture 7"/>
          <p:cNvPicPr>
            <a:picLocks noChangeAspect="1" noChangeArrowheads="1"/>
          </p:cNvPicPr>
          <p:nvPr/>
        </p:nvPicPr>
        <p:blipFill>
          <a:blip r:embed="rId2" cstate="print"/>
          <a:srcRect/>
          <a:stretch>
            <a:fillRect/>
          </a:stretch>
        </p:blipFill>
        <p:spPr bwMode="auto">
          <a:xfrm>
            <a:off x="4716463" y="1341438"/>
            <a:ext cx="4427537" cy="39592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p:txBody>
          <a:bodyPr/>
          <a:lstStyle/>
          <a:p>
            <a:r>
              <a:rPr lang="en-US" altLang="zh-TW" smtClean="0"/>
              <a:t>2011 Strategic  Technologies Predictions (Gartner’s 2010)</a:t>
            </a:r>
            <a:endParaRPr lang="zh-TW" altLang="en-US" smtClean="0"/>
          </a:p>
        </p:txBody>
      </p:sp>
      <p:sp>
        <p:nvSpPr>
          <p:cNvPr id="18435" name="內容版面配置區 2"/>
          <p:cNvSpPr>
            <a:spLocks noGrp="1"/>
          </p:cNvSpPr>
          <p:nvPr>
            <p:ph idx="1"/>
          </p:nvPr>
        </p:nvSpPr>
        <p:spPr>
          <a:xfrm>
            <a:off x="714375" y="1071563"/>
            <a:ext cx="7772400" cy="5280025"/>
          </a:xfrm>
        </p:spPr>
        <p:txBody>
          <a:bodyPr/>
          <a:lstStyle/>
          <a:p>
            <a:r>
              <a:rPr lang="en-US" altLang="zh-TW" sz="2800" smtClean="0"/>
              <a:t>Cloud Computing</a:t>
            </a:r>
          </a:p>
          <a:p>
            <a:r>
              <a:rPr lang="en-US" altLang="zh-TW" sz="2800" smtClean="0"/>
              <a:t>Mobile Applications and Media Tablets</a:t>
            </a:r>
          </a:p>
          <a:p>
            <a:r>
              <a:rPr lang="en-US" altLang="zh-TW" sz="2800" smtClean="0"/>
              <a:t>Social Communications and Collaboration</a:t>
            </a:r>
          </a:p>
          <a:p>
            <a:r>
              <a:rPr lang="en-US" altLang="zh-TW" sz="2800" smtClean="0"/>
              <a:t>Video</a:t>
            </a:r>
          </a:p>
          <a:p>
            <a:r>
              <a:rPr lang="en-US" altLang="zh-TW" sz="2800" smtClean="0"/>
              <a:t>Next Generation Analytics</a:t>
            </a:r>
          </a:p>
          <a:p>
            <a:r>
              <a:rPr lang="en-US" altLang="zh-TW" sz="2800" smtClean="0"/>
              <a:t>Social Analytics</a:t>
            </a:r>
          </a:p>
          <a:p>
            <a:r>
              <a:rPr lang="en-US" altLang="zh-TW" sz="2800" smtClean="0"/>
              <a:t>Context-Aware Computing</a:t>
            </a:r>
          </a:p>
          <a:p>
            <a:r>
              <a:rPr lang="en-US" altLang="zh-TW" sz="2800" smtClean="0"/>
              <a:t>Storage Class Memory</a:t>
            </a:r>
          </a:p>
          <a:p>
            <a:r>
              <a:rPr lang="en-US" altLang="zh-TW" sz="2800" smtClean="0"/>
              <a:t>Ubiquitous Computing</a:t>
            </a:r>
          </a:p>
          <a:p>
            <a:r>
              <a:rPr lang="en-US" altLang="zh-TW" sz="2800" smtClean="0"/>
              <a:t>Fabric-Based Infrastructure and Computers</a:t>
            </a:r>
            <a:endParaRPr lang="zh-TW" altLang="en-US" sz="2800" smtClean="0"/>
          </a:p>
        </p:txBody>
      </p:sp>
      <p:sp>
        <p:nvSpPr>
          <p:cNvPr id="18436" name="文字方塊 4"/>
          <p:cNvSpPr txBox="1">
            <a:spLocks noChangeArrowheads="1"/>
          </p:cNvSpPr>
          <p:nvPr/>
        </p:nvSpPr>
        <p:spPr bwMode="auto">
          <a:xfrm>
            <a:off x="1143000" y="6581775"/>
            <a:ext cx="6662738" cy="276225"/>
          </a:xfrm>
          <a:prstGeom prst="rect">
            <a:avLst/>
          </a:prstGeom>
          <a:noFill/>
          <a:ln w="9525">
            <a:noFill/>
            <a:miter lim="800000"/>
            <a:headEnd/>
            <a:tailEnd/>
          </a:ln>
        </p:spPr>
        <p:txBody>
          <a:bodyPr wrap="none">
            <a:spAutoFit/>
          </a:bodyPr>
          <a:lstStyle/>
          <a:p>
            <a:r>
              <a:rPr lang="en-US" altLang="zh-TW" sz="1200"/>
              <a:t>http://stephenslighthouse.com/2010/11/03/gartner%E2%80%99s-top-10-strategic-technologies-for-2011/</a:t>
            </a:r>
            <a:endParaRPr lang="zh-TW" altLang="en-US" sz="1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zh-TW" smtClean="0"/>
              <a:t>Cloud Computing</a:t>
            </a:r>
          </a:p>
        </p:txBody>
      </p:sp>
      <p:sp>
        <p:nvSpPr>
          <p:cNvPr id="19459" name="Rectangle 3"/>
          <p:cNvSpPr>
            <a:spLocks noGrp="1" noChangeArrowheads="1"/>
          </p:cNvSpPr>
          <p:nvPr>
            <p:ph type="body" idx="1"/>
          </p:nvPr>
        </p:nvSpPr>
        <p:spPr/>
        <p:txBody>
          <a:bodyPr/>
          <a:lstStyle/>
          <a:p>
            <a:pPr>
              <a:lnSpc>
                <a:spcPct val="90000"/>
              </a:lnSpc>
            </a:pPr>
            <a:r>
              <a:rPr lang="en-US" altLang="zh-TW" sz="2400" smtClean="0"/>
              <a:t>Cloud computing services exist along a spectrum from open public to closed private. The next three years will see the delivery of a range of cloud service approaches that fall between these two extremes. Vendors will offer packaged private cloud implementations that deliver the vendor’s public cloud service technologies (software and/or hardware) and methodologies (i.e., best practices to build and run the service) in a form that can be implemented inside the consumer’s enterprise. Many will also offer management services to remotely manage the cloud service implementation. Gartner expects large enterprises to have a dynamic sourcing team in place by 2012 that is responsible for ongoing cloudsourcing decisions and management.</a:t>
            </a:r>
            <a:endParaRPr lang="zh-TW" altLang="en-US" sz="24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zh-TW" sz="3200" smtClean="0"/>
              <a:t>Mobile Applications and Media Tablets</a:t>
            </a:r>
            <a:endParaRPr lang="zh-TW" altLang="en-US" sz="3200" smtClean="0"/>
          </a:p>
        </p:txBody>
      </p:sp>
      <p:sp>
        <p:nvSpPr>
          <p:cNvPr id="20483" name="Rectangle 3"/>
          <p:cNvSpPr>
            <a:spLocks noGrp="1" noChangeArrowheads="1"/>
          </p:cNvSpPr>
          <p:nvPr>
            <p:ph type="body" idx="1"/>
          </p:nvPr>
        </p:nvSpPr>
        <p:spPr/>
        <p:txBody>
          <a:bodyPr/>
          <a:lstStyle/>
          <a:p>
            <a:pPr>
              <a:lnSpc>
                <a:spcPct val="80000"/>
              </a:lnSpc>
            </a:pPr>
            <a:r>
              <a:rPr lang="en-US" altLang="zh-TW" sz="2200" smtClean="0"/>
              <a:t>Gartner estimates that by the end of 2010, 1.2 billion people will carry handsets capable of rich, mobile commerce providing an ideal environment for the convergence of mobility and the Web. Mobile devices are becoming computers in their own right, with an astounding amount of processing ability and bandwidth. There are already hundreds of thousands of applications for platforms like the Apple iPhone, in spite of the limited market (only for the one platform) and need for unique coding.</a:t>
            </a:r>
          </a:p>
          <a:p>
            <a:pPr>
              <a:lnSpc>
                <a:spcPct val="80000"/>
              </a:lnSpc>
            </a:pPr>
            <a:endParaRPr lang="en-US" altLang="zh-TW" sz="2200" smtClean="0"/>
          </a:p>
          <a:p>
            <a:pPr>
              <a:lnSpc>
                <a:spcPct val="80000"/>
              </a:lnSpc>
            </a:pPr>
            <a:r>
              <a:rPr lang="en-US" altLang="zh-TW" sz="2200" smtClean="0"/>
              <a:t>The quality of the experience of applications on these devices, which can apply location, motion and other context in their behavior, is leading customers to interact with companies preferentially through mobile devices. This has lead to a race to push out applications as a competitive tool to improve relationships and gain advantage over competitors whose interfaces are purely browser-based.</a:t>
            </a:r>
            <a:endParaRPr lang="zh-TW" altLang="en-US" sz="22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zh-TW" smtClean="0"/>
              <a:t>Outline</a:t>
            </a:r>
          </a:p>
        </p:txBody>
      </p:sp>
      <p:sp>
        <p:nvSpPr>
          <p:cNvPr id="3075" name="Rectangle 3"/>
          <p:cNvSpPr>
            <a:spLocks noGrp="1" noChangeArrowheads="1"/>
          </p:cNvSpPr>
          <p:nvPr>
            <p:ph type="body" idx="1"/>
          </p:nvPr>
        </p:nvSpPr>
        <p:spPr/>
        <p:txBody>
          <a:bodyPr/>
          <a:lstStyle/>
          <a:p>
            <a:pPr eaLnBrk="1" hangingPunct="1"/>
            <a:r>
              <a:rPr lang="en-US" altLang="zh-TW" smtClean="0"/>
              <a:t>Recent Innovations in Technology, Business, Market, and New Polymaths</a:t>
            </a:r>
          </a:p>
          <a:p>
            <a:pPr eaLnBrk="1" hangingPunct="1"/>
            <a:r>
              <a:rPr lang="en-US" altLang="zh-TW" smtClean="0"/>
              <a:t>Internet Innovations and Trend</a:t>
            </a:r>
          </a:p>
          <a:p>
            <a:pPr eaLnBrk="1" hangingPunct="1"/>
            <a:r>
              <a:rPr lang="en-US" altLang="zh-TW" smtClean="0"/>
              <a:t>Innovations of Financial Technology</a:t>
            </a:r>
          </a:p>
          <a:p>
            <a:pPr eaLnBrk="1" hangingPunct="1"/>
            <a:r>
              <a:rPr lang="en-US" altLang="zh-TW" smtClean="0">
                <a:hlinkClick r:id="rId2"/>
              </a:rPr>
              <a:t>http://www.kurzweilai.net/videos</a:t>
            </a:r>
            <a:endParaRPr lang="zh-TW" altLang="zh-TW"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3200" smtClean="0"/>
              <a:t>Social Communications and Collaboration</a:t>
            </a:r>
            <a:endParaRPr lang="zh-TW" altLang="en-US" sz="3200" smtClean="0"/>
          </a:p>
        </p:txBody>
      </p:sp>
      <p:sp>
        <p:nvSpPr>
          <p:cNvPr id="21507" name="Rectangle 3"/>
          <p:cNvSpPr>
            <a:spLocks noGrp="1" noChangeArrowheads="1"/>
          </p:cNvSpPr>
          <p:nvPr>
            <p:ph type="body" idx="1"/>
          </p:nvPr>
        </p:nvSpPr>
        <p:spPr/>
        <p:txBody>
          <a:bodyPr/>
          <a:lstStyle/>
          <a:p>
            <a:pPr>
              <a:lnSpc>
                <a:spcPct val="80000"/>
              </a:lnSpc>
            </a:pPr>
            <a:r>
              <a:rPr lang="en-US" altLang="zh-TW" sz="2200" smtClean="0"/>
              <a:t>Social media can be divided into: (1) Social networking —social profile management products, such as MySpace, Facebook, LinkedIn and Friendster as well as social networking analysis (SNA) technologies that employ algorithms to understand and utilize human relationships for the discovery of people and expertise. (2) Social collaboration —technologies, such as wikis, blogs, instant messaging, collaborative office, and crowdsourcing. (3) Social publishing —technologies that assist communities in pooling individual content into a usable and community accessible content repository such as YouTube and flickr. (4) Social feedback – gaining feedback and opinion from the community on specific items as witnessed on YouTube, flickr, Digg, Del.icio.us, and Amazon. Gartner predicts that by 2016, social technologies will be integrated with most business applications. Companies should bring together their social CRM, internal communications and collaboration, and public social site initiatives into a coordinated strategy.</a:t>
            </a:r>
            <a:endParaRPr lang="zh-TW" altLang="en-US" sz="22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zh-TW" smtClean="0"/>
              <a:t>Video</a:t>
            </a:r>
            <a:endParaRPr lang="zh-TW" altLang="en-US" smtClean="0"/>
          </a:p>
        </p:txBody>
      </p:sp>
      <p:sp>
        <p:nvSpPr>
          <p:cNvPr id="22531" name="Rectangle 3"/>
          <p:cNvSpPr>
            <a:spLocks noGrp="1" noChangeArrowheads="1"/>
          </p:cNvSpPr>
          <p:nvPr>
            <p:ph type="body" idx="1"/>
          </p:nvPr>
        </p:nvSpPr>
        <p:spPr/>
        <p:txBody>
          <a:bodyPr/>
          <a:lstStyle/>
          <a:p>
            <a:pPr>
              <a:lnSpc>
                <a:spcPct val="80000"/>
              </a:lnSpc>
            </a:pPr>
            <a:r>
              <a:rPr lang="en-US" altLang="zh-TW" sz="2800" smtClean="0"/>
              <a:t>Video is not a new media form, but its use as a standard media type used in non-media companies is expanding rapidly. Technology trends in digital photography, consumer electronics, the web, social software, unified communications, digital and Internet-based television and mobile computing are all reaching critical tipping points that bring video into the mainstream. Over the next three years Gartner believes that video will become a commonplace content type and interaction model for most users, and by 2013, more than 25 percent of the content that workers see in a day will be dominated by pictures, video or audio.</a:t>
            </a:r>
            <a:endParaRPr lang="zh-TW" altLang="en-US" sz="28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zh-TW" smtClean="0"/>
              <a:t>Next Generation Analytics. </a:t>
            </a:r>
            <a:endParaRPr lang="zh-TW" altLang="en-US" smtClean="0"/>
          </a:p>
        </p:txBody>
      </p:sp>
      <p:sp>
        <p:nvSpPr>
          <p:cNvPr id="23555" name="Rectangle 3"/>
          <p:cNvSpPr>
            <a:spLocks noGrp="1" noChangeArrowheads="1"/>
          </p:cNvSpPr>
          <p:nvPr>
            <p:ph type="body" idx="1"/>
          </p:nvPr>
        </p:nvSpPr>
        <p:spPr/>
        <p:txBody>
          <a:bodyPr/>
          <a:lstStyle/>
          <a:p>
            <a:pPr>
              <a:lnSpc>
                <a:spcPct val="80000"/>
              </a:lnSpc>
            </a:pPr>
            <a:r>
              <a:rPr lang="en-US" altLang="zh-TW" sz="2800" smtClean="0"/>
              <a:t>Increasing compute capabilities of computers including mobile devices along with improving connectivity are enabling a shift in how businesses support operational decisions. It is becoming possible to run simulations or models to predict the future outcome, rather than to simply provide backward looking data about past interactions, and to do these predictions in real-time to support each individual business action. While this may require significant changes to existing operational and business intelligence infrastructure, the potential exists to unlock significant improvements in business results and other success rates. </a:t>
            </a:r>
            <a:endParaRPr lang="zh-TW" altLang="en-US" sz="28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zh-TW" smtClean="0"/>
              <a:t>Social Analytics</a:t>
            </a:r>
            <a:endParaRPr lang="zh-TW" altLang="en-US" smtClean="0"/>
          </a:p>
        </p:txBody>
      </p:sp>
      <p:sp>
        <p:nvSpPr>
          <p:cNvPr id="24579" name="Rectangle 3"/>
          <p:cNvSpPr>
            <a:spLocks noGrp="1" noChangeArrowheads="1"/>
          </p:cNvSpPr>
          <p:nvPr>
            <p:ph type="body" idx="1"/>
          </p:nvPr>
        </p:nvSpPr>
        <p:spPr/>
        <p:txBody>
          <a:bodyPr/>
          <a:lstStyle/>
          <a:p>
            <a:pPr>
              <a:lnSpc>
                <a:spcPct val="80000"/>
              </a:lnSpc>
            </a:pPr>
            <a:r>
              <a:rPr lang="en-US" altLang="zh-TW" sz="2400" smtClean="0"/>
              <a:t>Social analytics describes the process of measuring, analyzing and interpreting the results of interactions and associations among people, topics and ideas. These interactions may occur on social software applications used in the workplace, in internally or externally facing communities or on the social web. Social analytics is an umbrella term that includes a number of specialized analysis techniques such as social filtering, social-network analysis, sentiment analysis and social-media analytics. Social network analysis tools are useful for examining social structure and interdependencies as well as the work patterns of individuals, groups or organizations. Social network analysis involves collecting data from multiple sources, identifying relationships, and evaluating the impact, quality or effectiveness of a relationship.</a:t>
            </a:r>
            <a:endParaRPr lang="zh-TW" altLang="en-US" sz="24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TW" smtClean="0"/>
              <a:t>Context-Aware Computing. </a:t>
            </a:r>
            <a:endParaRPr lang="zh-TW" altLang="en-US" smtClean="0"/>
          </a:p>
        </p:txBody>
      </p:sp>
      <p:sp>
        <p:nvSpPr>
          <p:cNvPr id="25603" name="Rectangle 3"/>
          <p:cNvSpPr>
            <a:spLocks noGrp="1" noChangeArrowheads="1"/>
          </p:cNvSpPr>
          <p:nvPr>
            <p:ph type="body" idx="1"/>
          </p:nvPr>
        </p:nvSpPr>
        <p:spPr/>
        <p:txBody>
          <a:bodyPr/>
          <a:lstStyle/>
          <a:p>
            <a:pPr>
              <a:lnSpc>
                <a:spcPct val="80000"/>
              </a:lnSpc>
            </a:pPr>
            <a:r>
              <a:rPr lang="en-US" altLang="zh-TW" sz="2800" smtClean="0"/>
              <a:t>Context-aware computing centers on the concept of using information about an end user or object’s environment, activities connections and preferences to improve the quality of interaction with that end user. The end user may be a customer, business partner or employee. A contextually aware system anticipates the user’s needs and proactively serves up the most appropriate and customized content, product or service. Gartner predicts that by 2013, more than half of Fortune 500 companies will have context-aware computing initiatives and by 2016, one-third of worldwide mobile consumer marketing will be context-awareness-based.</a:t>
            </a:r>
            <a:endParaRPr lang="zh-TW" altLang="en-US" sz="28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zh-TW" smtClean="0"/>
              <a:t>Storage Class Memory</a:t>
            </a:r>
            <a:endParaRPr lang="zh-TW" altLang="en-US" smtClean="0"/>
          </a:p>
        </p:txBody>
      </p:sp>
      <p:sp>
        <p:nvSpPr>
          <p:cNvPr id="26627" name="Rectangle 3"/>
          <p:cNvSpPr>
            <a:spLocks noGrp="1" noChangeArrowheads="1"/>
          </p:cNvSpPr>
          <p:nvPr>
            <p:ph type="body" idx="1"/>
          </p:nvPr>
        </p:nvSpPr>
        <p:spPr/>
        <p:txBody>
          <a:bodyPr/>
          <a:lstStyle/>
          <a:p>
            <a:pPr>
              <a:lnSpc>
                <a:spcPct val="80000"/>
              </a:lnSpc>
            </a:pPr>
            <a:r>
              <a:rPr lang="en-US" altLang="zh-TW" sz="2400" smtClean="0"/>
              <a:t>Gartner sees huge use of flash memory in consumer devices, entertainment equipment and other embedded IT systems. It also offers a new layer of the storage hierarchy in servers and client computers that has key advantages — space, heat, performance and ruggedness among them. Unlike RAM, the main memory in servers and PCs, flash memory is persistent even when power is removed. In that way, it looks more like disk drives where information is placed and must survive power-downs and reboots. Given the cost premium, simply building solid state disk drives from flash will tie up that valuable space on all the data in a file or entire volume, while a new explicitly addressed layer, not part of the file system, permits targeted placement of only the high-leverage items of information that need to experience the mix of performance and persistence available with flash memory.</a:t>
            </a:r>
            <a:endParaRPr lang="zh-TW" altLang="en-US" sz="24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zh-TW" smtClean="0"/>
              <a:t>Ubiquitous Computing</a:t>
            </a:r>
            <a:endParaRPr lang="zh-TW" altLang="en-US" smtClean="0"/>
          </a:p>
        </p:txBody>
      </p:sp>
      <p:sp>
        <p:nvSpPr>
          <p:cNvPr id="27651" name="Rectangle 3"/>
          <p:cNvSpPr>
            <a:spLocks noGrp="1" noChangeArrowheads="1"/>
          </p:cNvSpPr>
          <p:nvPr>
            <p:ph type="body" idx="1"/>
          </p:nvPr>
        </p:nvSpPr>
        <p:spPr/>
        <p:txBody>
          <a:bodyPr/>
          <a:lstStyle/>
          <a:p>
            <a:pPr>
              <a:lnSpc>
                <a:spcPct val="80000"/>
              </a:lnSpc>
            </a:pPr>
            <a:r>
              <a:rPr lang="en-US" altLang="zh-TW" sz="2400" smtClean="0"/>
              <a:t>The work of Mark Weiser and other researchers at Xerox’s PARC paints a picture of the coming third wave of computing where computers are invisibly embedded into the world. As computers proliferate and as everyday objects are given the ability to communicate with RFID tags and their successors, networks will approach and surpass the scale that can be managed in traditional centralized ways. This leads to the important trend of imbuing computing systems into operational technology, whether done as calming technology or explicitly managed and integrated with IT. In addition, it gives us important guidance on what to expect with proliferating personal devices, the effect of consumerization on IT decisions, and the necessary capabilities that will be driven by the pressure of rapid inflation in the number of computers for each person.</a:t>
            </a:r>
            <a:endParaRPr lang="zh-TW" altLang="en-US" sz="24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zh-TW" sz="3200" smtClean="0"/>
              <a:t>Fabric-Based Infrastructure and Computers</a:t>
            </a:r>
            <a:endParaRPr lang="zh-TW" altLang="en-US" sz="3200" smtClean="0"/>
          </a:p>
        </p:txBody>
      </p:sp>
      <p:sp>
        <p:nvSpPr>
          <p:cNvPr id="28675" name="Rectangle 3"/>
          <p:cNvSpPr>
            <a:spLocks noGrp="1" noChangeArrowheads="1"/>
          </p:cNvSpPr>
          <p:nvPr>
            <p:ph type="body" idx="1"/>
          </p:nvPr>
        </p:nvSpPr>
        <p:spPr/>
        <p:txBody>
          <a:bodyPr/>
          <a:lstStyle/>
          <a:p>
            <a:pPr>
              <a:lnSpc>
                <a:spcPct val="80000"/>
              </a:lnSpc>
            </a:pPr>
            <a:r>
              <a:rPr lang="en-US" altLang="zh-TW" sz="2200" smtClean="0"/>
              <a:t>A fabric-based computer is a modular form of computing where a system can be aggregated from separate building-block modules connected over a fabric or switched backplane. In its basic form, a fabric-based computer comprises a separate processor, memory, I/O, and offload modules (GPU, NPU, etc.) that are connected to a switched interconnect and, importantly, the software required to configure and manage the resulting system(s). The fabric-based infrastructure (FBI) model abstracts physical resources — processor cores, network bandwidth and links and storage — into pools of resources that are managed by the Fabric Resource Pool Manager (FRPM), software functionality. The FRPM in turn is driven by the Real Time Infrastructure (RTI) Service Governor software component. An FBI can be supplied by a single vendor or by a group of vendors working closely together, or by an integrator — internal or external.”</a:t>
            </a:r>
            <a:endParaRPr lang="zh-TW" altLang="en-US" sz="22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a:xfrm>
            <a:off x="428625" y="785813"/>
            <a:ext cx="8286750" cy="676275"/>
          </a:xfrm>
        </p:spPr>
        <p:txBody>
          <a:bodyPr/>
          <a:lstStyle/>
          <a:p>
            <a:r>
              <a:rPr lang="en-US" altLang="zh-TW" smtClean="0"/>
              <a:t>IBM’s Top 5 for 2015</a:t>
            </a:r>
            <a:br>
              <a:rPr lang="en-US" altLang="zh-TW" smtClean="0"/>
            </a:br>
            <a:r>
              <a:rPr lang="en-US" altLang="zh-TW" smtClean="0">
                <a:hlinkClick r:id="rId2"/>
              </a:rPr>
              <a:t>http://www.youtube.com/watch?v=anKiEoxkpxM&amp;feature=player_embedded</a:t>
            </a:r>
            <a:endParaRPr lang="zh-TW" altLang="en-US" smtClean="0"/>
          </a:p>
        </p:txBody>
      </p:sp>
      <p:sp>
        <p:nvSpPr>
          <p:cNvPr id="29699" name="內容版面配置區 2"/>
          <p:cNvSpPr>
            <a:spLocks noGrp="1"/>
          </p:cNvSpPr>
          <p:nvPr>
            <p:ph idx="1"/>
          </p:nvPr>
        </p:nvSpPr>
        <p:spPr>
          <a:xfrm>
            <a:off x="714375" y="2071688"/>
            <a:ext cx="7772400" cy="4429125"/>
          </a:xfrm>
        </p:spPr>
        <p:txBody>
          <a:bodyPr/>
          <a:lstStyle/>
          <a:p>
            <a:r>
              <a:rPr lang="en-US" altLang="zh-TW" smtClean="0"/>
              <a:t>You’ll beam up your friends in 3-D</a:t>
            </a:r>
          </a:p>
          <a:p>
            <a:r>
              <a:rPr lang="en-US" altLang="zh-TW" smtClean="0"/>
              <a:t>Batteries will breathe air to power our devices</a:t>
            </a:r>
          </a:p>
          <a:p>
            <a:r>
              <a:rPr lang="en-US" altLang="zh-TW" smtClean="0"/>
              <a:t>You won’t need to be a scientist to save the planet</a:t>
            </a:r>
          </a:p>
          <a:p>
            <a:r>
              <a:rPr lang="en-US" altLang="zh-TW" smtClean="0"/>
              <a:t>Your commute will be personalized</a:t>
            </a:r>
          </a:p>
          <a:p>
            <a:r>
              <a:rPr lang="en-US" altLang="zh-TW" smtClean="0"/>
              <a:t>Computers will help energize your city</a:t>
            </a:r>
          </a:p>
          <a:p>
            <a:endParaRPr lang="zh-TW" alt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r>
              <a:rPr lang="en-US" altLang="zh-TW" smtClean="0"/>
              <a:t>You’ll beam up your friends in 3-D</a:t>
            </a:r>
            <a:endParaRPr lang="zh-TW" altLang="en-US" smtClean="0"/>
          </a:p>
        </p:txBody>
      </p:sp>
      <p:sp>
        <p:nvSpPr>
          <p:cNvPr id="30723" name="內容版面配置區 2"/>
          <p:cNvSpPr>
            <a:spLocks noGrp="1"/>
          </p:cNvSpPr>
          <p:nvPr>
            <p:ph idx="1"/>
          </p:nvPr>
        </p:nvSpPr>
        <p:spPr/>
        <p:txBody>
          <a:bodyPr/>
          <a:lstStyle/>
          <a:p>
            <a:r>
              <a:rPr lang="en-US" altLang="zh-TW" sz="1600" smtClean="0"/>
              <a:t>In the next five years, 3-D interfaces – like those in the movies – will let you interact with 3-D holograms of your friends in real time. Movies and TVs are already moving to 3-D, and as 3-D and holographic cameras get more sophisticated and miniaturized to fit into cell phones, you will be able to interact with photos, browse the Web and chat with your friends in entirely new ways.</a:t>
            </a:r>
          </a:p>
          <a:p>
            <a:r>
              <a:rPr lang="en-US" altLang="zh-TW" sz="1600" smtClean="0"/>
              <a:t>Scientists are working to improve video chat to become holography chat – or “3-D telepresence.” The technique uses light beams scattered from objects and reconstructs them a picture of that object, a similar technique to the one human eyes use to visualize our surroundings.</a:t>
            </a:r>
          </a:p>
          <a:p>
            <a:r>
              <a:rPr lang="en-US" altLang="zh-TW" sz="1600" smtClean="0"/>
              <a:t>You’ll be able to see more than your friends in 3-D too. Just as a flat map of the earth has distortion at the poles that makes flight patterns look indirect, there is also distortion of data – which is becoming greater as digital information becomes “smarter” – like your digital photo album. Photos are now geo-tagged, the Web is capable of synching information across devices and computer interfaces are becoming more natural.</a:t>
            </a:r>
          </a:p>
          <a:p>
            <a:r>
              <a:rPr lang="en-US" altLang="zh-TW" sz="1600" smtClean="0"/>
              <a:t>Scientists at IBM Research are working on new ways to visualize 3-D data, working on technology that would allow engineers to step inside of a designs of everything from buildings to software programs, running simulations of how diseases spread across an interactive 3-D globes, and visualizing trends happening around the world on Twitter – all in real time and with little to no distortion.</a:t>
            </a:r>
          </a:p>
          <a:p>
            <a:endParaRPr lang="zh-TW" altLang="en-US" sz="16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zh-TW" sz="3200" smtClean="0"/>
              <a:t>Amusing things all happened and </a:t>
            </a:r>
            <a:br>
              <a:rPr lang="en-US" altLang="zh-TW" sz="3200" smtClean="0"/>
            </a:br>
            <a:r>
              <a:rPr lang="en-US" altLang="zh-TW" sz="3200" smtClean="0"/>
              <a:t>may expect further</a:t>
            </a:r>
          </a:p>
        </p:txBody>
      </p:sp>
      <p:sp>
        <p:nvSpPr>
          <p:cNvPr id="71683" name="Rectangle 3"/>
          <p:cNvSpPr>
            <a:spLocks noGrp="1" noChangeArrowheads="1"/>
          </p:cNvSpPr>
          <p:nvPr>
            <p:ph type="body" idx="1"/>
          </p:nvPr>
        </p:nvSpPr>
        <p:spPr>
          <a:xfrm>
            <a:off x="468313" y="1268413"/>
            <a:ext cx="8207375" cy="5280025"/>
          </a:xfrm>
        </p:spPr>
        <p:txBody>
          <a:bodyPr/>
          <a:lstStyle/>
          <a:p>
            <a:pPr eaLnBrk="1" hangingPunct="1">
              <a:lnSpc>
                <a:spcPct val="80000"/>
              </a:lnSpc>
            </a:pPr>
            <a:r>
              <a:rPr lang="en-US" altLang="zh-TW" sz="1800" smtClean="0"/>
              <a:t>Analog to Digital Device </a:t>
            </a:r>
            <a:r>
              <a:rPr lang="en-US" altLang="zh-TW" sz="1800" smtClean="0">
                <a:sym typeface="Wingdings" pitchFamily="2" charset="2"/>
              </a:rPr>
              <a:t> Rich Digital Life  Personalized Digital Life and Digital Eco-Society</a:t>
            </a:r>
          </a:p>
          <a:p>
            <a:pPr eaLnBrk="1" hangingPunct="1">
              <a:lnSpc>
                <a:spcPct val="80000"/>
              </a:lnSpc>
            </a:pPr>
            <a:r>
              <a:rPr lang="en-US" altLang="zh-TW" sz="1800" smtClean="0">
                <a:sym typeface="Wingdings" pitchFamily="2" charset="2"/>
              </a:rPr>
              <a:t>Traditional One-Class Education  Module Based Education</a:t>
            </a:r>
            <a:endParaRPr lang="en-US" altLang="zh-TW" sz="1800" smtClean="0"/>
          </a:p>
          <a:p>
            <a:pPr eaLnBrk="1" hangingPunct="1">
              <a:lnSpc>
                <a:spcPct val="80000"/>
              </a:lnSpc>
            </a:pPr>
            <a:r>
              <a:rPr lang="en-US" altLang="zh-TW" sz="1800" smtClean="0"/>
              <a:t>Business Computing to Consumer Computing </a:t>
            </a:r>
            <a:r>
              <a:rPr lang="en-US" altLang="zh-TW" sz="1800" smtClean="0">
                <a:sym typeface="Wingdings" pitchFamily="2" charset="2"/>
              </a:rPr>
              <a:t> Virtualization and Cloud Computing</a:t>
            </a:r>
            <a:endParaRPr lang="en-US" altLang="zh-TW" sz="1800" smtClean="0"/>
          </a:p>
          <a:p>
            <a:pPr eaLnBrk="1" hangingPunct="1">
              <a:lnSpc>
                <a:spcPct val="80000"/>
              </a:lnSpc>
            </a:pPr>
            <a:r>
              <a:rPr lang="en-US" altLang="zh-TW" sz="1800" smtClean="0"/>
              <a:t>Real Surfer to Web Surfer </a:t>
            </a:r>
            <a:r>
              <a:rPr lang="en-US" altLang="zh-TW" sz="1800" smtClean="0">
                <a:sym typeface="Wingdings" pitchFamily="2" charset="2"/>
              </a:rPr>
              <a:t>Android and Avatar of 2</a:t>
            </a:r>
            <a:r>
              <a:rPr lang="en-US" altLang="zh-TW" sz="1800" baseline="30000" smtClean="0">
                <a:sym typeface="Wingdings" pitchFamily="2" charset="2"/>
              </a:rPr>
              <a:t>nd</a:t>
            </a:r>
            <a:r>
              <a:rPr lang="en-US" altLang="zh-TW" sz="1800" smtClean="0">
                <a:sym typeface="Wingdings" pitchFamily="2" charset="2"/>
              </a:rPr>
              <a:t>. Life in the Web</a:t>
            </a:r>
            <a:endParaRPr lang="en-US" altLang="zh-TW" sz="1800" smtClean="0"/>
          </a:p>
          <a:p>
            <a:pPr eaLnBrk="1" hangingPunct="1">
              <a:lnSpc>
                <a:spcPct val="80000"/>
              </a:lnSpc>
            </a:pPr>
            <a:r>
              <a:rPr lang="en-US" altLang="zh-TW" sz="1800" smtClean="0"/>
              <a:t>Wired to Wireless </a:t>
            </a:r>
            <a:r>
              <a:rPr lang="en-US" altLang="zh-TW" sz="1800" smtClean="0">
                <a:sym typeface="Wingdings" pitchFamily="2" charset="2"/>
              </a:rPr>
              <a:t>Narrowband  Wireless Broadband Real-time Communication</a:t>
            </a:r>
            <a:endParaRPr lang="en-US" altLang="zh-TW" sz="1800" smtClean="0"/>
          </a:p>
          <a:p>
            <a:pPr eaLnBrk="1" hangingPunct="1">
              <a:lnSpc>
                <a:spcPct val="80000"/>
              </a:lnSpc>
            </a:pPr>
            <a:r>
              <a:rPr lang="en-US" altLang="zh-TW" sz="1800" smtClean="0"/>
              <a:t>Traditional Social Connections to Internet Social Network </a:t>
            </a:r>
            <a:r>
              <a:rPr lang="en-US" altLang="zh-TW" sz="1800" smtClean="0">
                <a:sym typeface="Wingdings" pitchFamily="2" charset="2"/>
              </a:rPr>
              <a:t> Internet Society/Country</a:t>
            </a:r>
          </a:p>
          <a:p>
            <a:pPr eaLnBrk="1" hangingPunct="1">
              <a:lnSpc>
                <a:spcPct val="80000"/>
              </a:lnSpc>
            </a:pPr>
            <a:r>
              <a:rPr lang="en-US" altLang="zh-TW" sz="1800" smtClean="0">
                <a:sym typeface="Wingdings" pitchFamily="2" charset="2"/>
              </a:rPr>
              <a:t>Traditional Business Connections to Internet Business Network  Internet Networked Company</a:t>
            </a:r>
            <a:endParaRPr lang="en-US" altLang="zh-TW" sz="1800" smtClean="0"/>
          </a:p>
          <a:p>
            <a:pPr eaLnBrk="1" hangingPunct="1">
              <a:lnSpc>
                <a:spcPct val="80000"/>
              </a:lnSpc>
            </a:pPr>
            <a:r>
              <a:rPr lang="en-US" altLang="zh-TW" sz="1800" smtClean="0"/>
              <a:t>B&amp;W to Color </a:t>
            </a:r>
            <a:r>
              <a:rPr lang="en-US" altLang="zh-TW" sz="1800" smtClean="0">
                <a:sym typeface="Wingdings" pitchFamily="2" charset="2"/>
              </a:rPr>
              <a:t>and 2D3D Display; Mechanic User Interface  Natural User Interface</a:t>
            </a:r>
            <a:endParaRPr lang="en-US" altLang="zh-TW" sz="1800" smtClean="0"/>
          </a:p>
          <a:p>
            <a:pPr eaLnBrk="1" hangingPunct="1">
              <a:lnSpc>
                <a:spcPct val="80000"/>
              </a:lnSpc>
            </a:pPr>
            <a:r>
              <a:rPr lang="en-US" altLang="zh-TW" sz="1800" smtClean="0"/>
              <a:t>Bicycle to Car, Airplane </a:t>
            </a:r>
            <a:r>
              <a:rPr lang="en-US" altLang="zh-TW" sz="1800" smtClean="0">
                <a:sym typeface="Wingdings" pitchFamily="2" charset="2"/>
              </a:rPr>
              <a:t> Consumer </a:t>
            </a:r>
            <a:r>
              <a:rPr lang="en-US" altLang="zh-TW" sz="1800" smtClean="0"/>
              <a:t>Space Shuttle</a:t>
            </a:r>
          </a:p>
          <a:p>
            <a:pPr eaLnBrk="1" hangingPunct="1">
              <a:lnSpc>
                <a:spcPct val="80000"/>
              </a:lnSpc>
            </a:pPr>
            <a:r>
              <a:rPr lang="en-US" altLang="zh-TW" sz="1800" smtClean="0"/>
              <a:t>Seemingly unlimited resource consumption</a:t>
            </a:r>
            <a:r>
              <a:rPr lang="en-US" altLang="zh-TW" sz="1800" smtClean="0">
                <a:sym typeface="Wingdings" pitchFamily="2" charset="2"/>
              </a:rPr>
              <a:t> Conservation, Recycle and Reuse</a:t>
            </a:r>
            <a:endParaRPr lang="en-US" altLang="zh-TW" sz="1800" smtClean="0"/>
          </a:p>
          <a:p>
            <a:pPr eaLnBrk="1" hangingPunct="1">
              <a:lnSpc>
                <a:spcPct val="80000"/>
              </a:lnSpc>
            </a:pPr>
            <a:r>
              <a:rPr lang="en-US" altLang="zh-TW" sz="1800" smtClean="0"/>
              <a:t>Product and Service Design for Business and Consumer </a:t>
            </a:r>
            <a:r>
              <a:rPr lang="en-US" altLang="zh-TW" sz="1800" smtClean="0">
                <a:sym typeface="Wingdings" pitchFamily="2" charset="2"/>
              </a:rPr>
              <a:t> Design for Green Eco-Society</a:t>
            </a:r>
            <a:endParaRPr lang="en-US" altLang="zh-TW" sz="1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 calcmode="lin" valueType="num">
                                      <p:cBhvr additive="base">
                                        <p:cTn id="7" dur="500" fill="hold"/>
                                        <p:tgtEl>
                                          <p:spTgt spid="71683"/>
                                        </p:tgtEl>
                                        <p:attrNameLst>
                                          <p:attrName>ppt_x</p:attrName>
                                        </p:attrNameLst>
                                      </p:cBhvr>
                                      <p:tavLst>
                                        <p:tav tm="0">
                                          <p:val>
                                            <p:strVal val="#ppt_x"/>
                                          </p:val>
                                        </p:tav>
                                        <p:tav tm="100000">
                                          <p:val>
                                            <p:strVal val="#ppt_x"/>
                                          </p:val>
                                        </p:tav>
                                      </p:tavLst>
                                    </p:anim>
                                    <p:anim calcmode="lin" valueType="num">
                                      <p:cBhvr additive="base">
                                        <p:cTn id="8" dur="500" fill="hold"/>
                                        <p:tgtEl>
                                          <p:spTgt spid="7168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a:xfrm>
            <a:off x="0" y="571500"/>
            <a:ext cx="9144000" cy="676275"/>
          </a:xfrm>
        </p:spPr>
        <p:txBody>
          <a:bodyPr/>
          <a:lstStyle/>
          <a:p>
            <a:r>
              <a:rPr lang="en-US" altLang="zh-TW" smtClean="0"/>
              <a:t>Batteries will breathe air to </a:t>
            </a:r>
            <a:br>
              <a:rPr lang="en-US" altLang="zh-TW" smtClean="0"/>
            </a:br>
            <a:r>
              <a:rPr lang="en-US" altLang="zh-TW" smtClean="0"/>
              <a:t>power our devices</a:t>
            </a:r>
            <a:br>
              <a:rPr lang="en-US" altLang="zh-TW" smtClean="0"/>
            </a:br>
            <a:endParaRPr lang="zh-TW" altLang="en-US" smtClean="0"/>
          </a:p>
        </p:txBody>
      </p:sp>
      <p:sp>
        <p:nvSpPr>
          <p:cNvPr id="31747" name="內容版面配置區 2"/>
          <p:cNvSpPr>
            <a:spLocks noGrp="1"/>
          </p:cNvSpPr>
          <p:nvPr>
            <p:ph idx="1"/>
          </p:nvPr>
        </p:nvSpPr>
        <p:spPr/>
        <p:txBody>
          <a:bodyPr/>
          <a:lstStyle/>
          <a:p>
            <a:r>
              <a:rPr lang="en-US" altLang="zh-TW" sz="1600" smtClean="0"/>
              <a:t>Ever wish you could make your lap top battery last all day without needing a charge? Or what about a cell phone that powers up by being carried in your pocket?</a:t>
            </a:r>
          </a:p>
          <a:p>
            <a:r>
              <a:rPr lang="en-US" altLang="zh-TW" sz="1600" smtClean="0"/>
              <a:t>In the next five years, scientific advances in transistors and battery technology will allow your devices last about 10 times longer than they do today. And better yet, in some cases, batteries may disappear altogether in smaller devices.</a:t>
            </a:r>
          </a:p>
          <a:p>
            <a:r>
              <a:rPr lang="en-US" altLang="zh-TW" sz="1600" smtClean="0"/>
              <a:t>Instead of the heavy lithium-ion batteries used today, scientists are working on batteries that use the air we breath to react with energy-dense metal, eliminating a key inhibitor to longer lasting batteries. If successful, the result will be a lightweight, powerful and rechargeable battery capable of powering for everything from electric cars to consumer devices.</a:t>
            </a:r>
          </a:p>
          <a:p>
            <a:r>
              <a:rPr lang="en-US" altLang="zh-TW" sz="1600" smtClean="0"/>
              <a:t>But what if we could eliminate batteries all together?</a:t>
            </a:r>
          </a:p>
          <a:p>
            <a:r>
              <a:rPr lang="en-US" altLang="zh-TW" sz="1600" smtClean="0"/>
              <a:t>By rethinking the basic building block of electronic devices, the transistor, IBM is aiming to reduce the amount of energy per transistor to less than 0.5 volts. With energy demands this low, we might be able to lose the battery altogether in some devices like mobile phones or e-readers.</a:t>
            </a:r>
          </a:p>
          <a:p>
            <a:r>
              <a:rPr lang="en-US" altLang="zh-TW" sz="1600" smtClean="0"/>
              <a:t>The result would be battery-free electronic devices that can be charged using a technique called energy scavenging.  Some wrist watches use this today – they require no winding and charge based on the movement of your arm.  The same concept could be used to charge mobile phones for example – just shake and dial.</a:t>
            </a:r>
          </a:p>
          <a:p>
            <a:endParaRPr lang="zh-TW" altLang="en-US" sz="16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a:xfrm>
            <a:off x="642938" y="500063"/>
            <a:ext cx="7772400" cy="676275"/>
          </a:xfrm>
        </p:spPr>
        <p:txBody>
          <a:bodyPr/>
          <a:lstStyle/>
          <a:p>
            <a:r>
              <a:rPr lang="en-US" altLang="zh-TW" smtClean="0"/>
              <a:t>You won’t need to be a scientist to save the planet</a:t>
            </a:r>
            <a:br>
              <a:rPr lang="en-US" altLang="zh-TW" smtClean="0"/>
            </a:br>
            <a:endParaRPr lang="zh-TW" altLang="en-US" smtClean="0"/>
          </a:p>
        </p:txBody>
      </p:sp>
      <p:sp>
        <p:nvSpPr>
          <p:cNvPr id="32771" name="內容版面配置區 2"/>
          <p:cNvSpPr>
            <a:spLocks noGrp="1"/>
          </p:cNvSpPr>
          <p:nvPr>
            <p:ph idx="1"/>
          </p:nvPr>
        </p:nvSpPr>
        <p:spPr/>
        <p:txBody>
          <a:bodyPr/>
          <a:lstStyle/>
          <a:p>
            <a:r>
              <a:rPr lang="en-US" altLang="zh-TW" sz="1400" smtClean="0"/>
              <a:t>While you may not be a physicist, you are a walking sensor. In five years, sensors in your phone, your car, your wallet and even your tweets will collect data that will give scientists a real-time picture of your environment. You’ll be able to contribute this data to fight global warming, save endangered species or track invasive plants or animals that threaten ecosystems around the world. In the next five years, a whole class of “citizen scientists” will emerge, using simple sensors that already exist to create massive data sets for research.</a:t>
            </a:r>
          </a:p>
          <a:p>
            <a:r>
              <a:rPr lang="en-US" altLang="zh-TW" sz="1400" smtClean="0"/>
              <a:t>Simple observations such as when the first thaw occurs in your town, when the mosquitoes first appear, if there’s no water running where a stream should be – all this is valuable data that scientists don’t have in large sets today. Even your laptop can be used as a sensor to detect seismic activity. If properly employed and connected to a network of other computers, your laptop can help map out the aftermath of earthquake quickly, speeding up the work of emergency responders and potentially saving lives.</a:t>
            </a:r>
          </a:p>
          <a:p>
            <a:r>
              <a:rPr lang="en-US" altLang="zh-TW" sz="1400" smtClean="0"/>
              <a:t>IBM recently patented a technique that enables a system to accurately and precisely conduct post-event analysis of seismic events, such as earthquakes, as well as provide early warnings for tsunamis, which can follow earthquakes. The invention also provides the ability to rapidly measure and analyze the damage zone of an earthquake to help prioritize emergency response needed following an earthquake.</a:t>
            </a:r>
          </a:p>
          <a:p>
            <a:r>
              <a:rPr lang="en-US" altLang="zh-TW" sz="1400" smtClean="0"/>
              <a:t>The company is also contributing mobile phone “apps” that allow typical citizens to contribute invaluable data to causes, like improving the quality of drinking water or reporting noise pollution. Already, an app called Creek Watch allows citizens to take a snapshot of a creek or stream, answer three simple questions about it and the data is automatically accessible by the local water authority.</a:t>
            </a:r>
          </a:p>
          <a:p>
            <a:endParaRPr lang="zh-TW" altLang="en-US" sz="14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r>
              <a:rPr lang="en-US" altLang="zh-TW" smtClean="0"/>
              <a:t>Your commute will be personalized</a:t>
            </a:r>
            <a:endParaRPr lang="zh-TW" altLang="en-US" smtClean="0"/>
          </a:p>
        </p:txBody>
      </p:sp>
      <p:sp>
        <p:nvSpPr>
          <p:cNvPr id="33795" name="內容版面配置區 2"/>
          <p:cNvSpPr>
            <a:spLocks noGrp="1"/>
          </p:cNvSpPr>
          <p:nvPr>
            <p:ph idx="1"/>
          </p:nvPr>
        </p:nvSpPr>
        <p:spPr/>
        <p:txBody>
          <a:bodyPr/>
          <a:lstStyle/>
          <a:p>
            <a:r>
              <a:rPr lang="en-US" altLang="zh-TW" sz="1400" smtClean="0"/>
              <a:t>Imagine your commute with no jam-packed highways, no crowded subways, no construction delays and not having to worry about late for work. In the next five years, advanced analytics technologies will provide personalized recommendations that get commuters where they need to go in the fastest time. Adaptive traffic systems will intuitively learn traveler patterns and behavior to provide more dynamic travel safety and route information to travelers than is available today.</a:t>
            </a:r>
          </a:p>
          <a:p>
            <a:r>
              <a:rPr lang="en-US" altLang="zh-TW" sz="1400" smtClean="0"/>
              <a:t>IBM researchers are developing new models that will predict the outcomes of varying transportation routes to provide information that goes well beyond traditional traffic reports, after-the fact devices that only indicate where you are already located in a traffic jam, and web-based applications that give estimated travel time in traffic.</a:t>
            </a:r>
          </a:p>
          <a:p>
            <a:r>
              <a:rPr lang="en-US" altLang="zh-TW" sz="1400" smtClean="0"/>
              <a:t>Using new mathematical models and IBM’s predictive analytics technologies, the researchers will analyze and combine multiple possible scenarios that can affect commuters to deliver the best routes for daily travel, including many factors, such as traffic accidents, commuter’s location, current and planned road construction, most traveled days of the week, expected work start times, local events that may impact traffic, alternate options of transportation such as rail or ferries, parking availability and weather.</a:t>
            </a:r>
          </a:p>
          <a:p>
            <a:r>
              <a:rPr lang="en-US" altLang="zh-TW" sz="1400" smtClean="0"/>
              <a:t>For example, combining predictive analytics with real-time information about current travel congestion from sensors and other data, the system could recommend better ways to get to a destination, such as how to get to a nearby mass transit hub, whether the train is predicted to be on time, and whether parking is predicted to be available at the train station. New systems can learn from regular travel patterns where you are likely to go and then integrate all available data and prediction models to pinpoint the best route.</a:t>
            </a:r>
          </a:p>
          <a:p>
            <a:endParaRPr lang="zh-TW" altLang="en-US" sz="14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357188" y="188913"/>
            <a:ext cx="8572500" cy="676275"/>
          </a:xfrm>
        </p:spPr>
        <p:txBody>
          <a:bodyPr/>
          <a:lstStyle/>
          <a:p>
            <a:r>
              <a:rPr lang="en-US" altLang="zh-TW" smtClean="0"/>
              <a:t>Computers will help energize your city</a:t>
            </a:r>
            <a:endParaRPr lang="zh-TW" altLang="en-US" smtClean="0"/>
          </a:p>
        </p:txBody>
      </p:sp>
      <p:sp>
        <p:nvSpPr>
          <p:cNvPr id="34819" name="內容版面配置區 2"/>
          <p:cNvSpPr>
            <a:spLocks noGrp="1"/>
          </p:cNvSpPr>
          <p:nvPr>
            <p:ph idx="1"/>
          </p:nvPr>
        </p:nvSpPr>
        <p:spPr>
          <a:xfrm>
            <a:off x="714375" y="1000125"/>
            <a:ext cx="7772400" cy="5280025"/>
          </a:xfrm>
        </p:spPr>
        <p:txBody>
          <a:bodyPr/>
          <a:lstStyle/>
          <a:p>
            <a:r>
              <a:rPr lang="en-US" altLang="zh-TW" sz="1800" smtClean="0"/>
              <a:t>Innovations in computers and data centers are enabling the excessive heat and energy that they give off to do things like heat buildings in the winter and power air conditioning in the summer. Can you imagine if the energy poured into the world’s data centers could in turn be recycled for a city’s use.</a:t>
            </a:r>
          </a:p>
          <a:p>
            <a:r>
              <a:rPr lang="en-US" altLang="zh-TW" sz="1800" smtClean="0"/>
              <a:t>Up to 50 percent of the energy consumed by a modern data center goes toward air cooling. Most of the heat is then wasted because it is just dumped into the atmosphere. New technologies, such as novel on-chip water-cooling systems developed by IBM, the thermal energy from a cluster of computer processors can be efficiently recycled to provide hot water for an office or houses.</a:t>
            </a:r>
          </a:p>
          <a:p>
            <a:r>
              <a:rPr lang="en-US" altLang="zh-TW" sz="1800" smtClean="0"/>
              <a:t>A pilot project in Switzerland involving a computer system fitted with the technology is expected to save up to 30 tons of carbon dioxide emissions per year the equivalent of an 85 percent carbon footprint reduction. A novel network of microfluidic capillaries inside a heat sink is attached to the surface of each chip in the computer cluster, which allows water to be piped to within microns of the semiconductor material itself. By having water flow so close to each chip, heat can be removed more efficiently. Water heated to 60 °C is then passed through a heat exchanger to provide heat that is delivered elsewhere.</a:t>
            </a:r>
          </a:p>
          <a:p>
            <a:endParaRPr lang="zh-TW" altLang="en-US" sz="18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a:xfrm>
            <a:off x="323850" y="188913"/>
            <a:ext cx="8496300" cy="676275"/>
          </a:xfrm>
        </p:spPr>
        <p:txBody>
          <a:bodyPr/>
          <a:lstStyle/>
          <a:p>
            <a:r>
              <a:rPr lang="en-US" altLang="zh-TW" smtClean="0"/>
              <a:t>5 Technologies That Will Shape the Web</a:t>
            </a:r>
            <a:endParaRPr lang="zh-TW" altLang="en-US" smtClean="0"/>
          </a:p>
        </p:txBody>
      </p:sp>
      <p:sp>
        <p:nvSpPr>
          <p:cNvPr id="35843" name="直排文字版面配置區 2"/>
          <p:cNvSpPr>
            <a:spLocks noGrp="1"/>
          </p:cNvSpPr>
          <p:nvPr>
            <p:ph type="body" orient="vert" idx="1"/>
          </p:nvPr>
        </p:nvSpPr>
        <p:spPr/>
        <p:txBody>
          <a:bodyPr vert="horz"/>
          <a:lstStyle/>
          <a:p>
            <a:r>
              <a:rPr lang="en-US" altLang="zh-TW" smtClean="0">
                <a:latin typeface="Trebuchet MS" pitchFamily="34" charset="0"/>
              </a:rPr>
              <a:t>The Mobile Web Will be a Smarter Web</a:t>
            </a:r>
          </a:p>
          <a:p>
            <a:r>
              <a:rPr lang="en-US" altLang="zh-TW" smtClean="0">
                <a:latin typeface="Trebuchet MS" pitchFamily="34" charset="0"/>
              </a:rPr>
              <a:t>Video Is Poised to Inundate the Web</a:t>
            </a:r>
          </a:p>
          <a:p>
            <a:r>
              <a:rPr lang="en-US" altLang="zh-TW" smtClean="0">
                <a:latin typeface="Trebuchet MS" pitchFamily="34" charset="0"/>
              </a:rPr>
              <a:t>Everyday Objects Will Join Our Social Networks</a:t>
            </a:r>
          </a:p>
          <a:p>
            <a:r>
              <a:rPr lang="en-US" altLang="zh-TW" smtClean="0">
                <a:latin typeface="Trebuchet MS" pitchFamily="34" charset="0"/>
              </a:rPr>
              <a:t>Web Data Will Explode, and That’s a Good Thing</a:t>
            </a:r>
          </a:p>
          <a:p>
            <a:r>
              <a:rPr lang="en-US" altLang="zh-TW" smtClean="0">
                <a:latin typeface="Trebuchet MS" pitchFamily="34" charset="0"/>
              </a:rPr>
              <a:t>Voice and Gestures Will Change Human-Computer Interaction</a:t>
            </a:r>
            <a:endParaRPr lang="zh-TW" altLang="en-US" smtClean="0">
              <a:latin typeface="Trebuchet MS"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a:spLocks noGrp="1"/>
          </p:cNvSpPr>
          <p:nvPr>
            <p:ph type="title"/>
          </p:nvPr>
        </p:nvSpPr>
        <p:spPr>
          <a:xfrm>
            <a:off x="323850" y="188913"/>
            <a:ext cx="8496300" cy="676275"/>
          </a:xfrm>
        </p:spPr>
        <p:txBody>
          <a:bodyPr/>
          <a:lstStyle/>
          <a:p>
            <a:r>
              <a:rPr lang="en-US" altLang="zh-TW" sz="3200" smtClean="0"/>
              <a:t>The Best Companies: Amalgamating</a:t>
            </a:r>
            <a:br>
              <a:rPr lang="en-US" altLang="zh-TW" sz="3200" smtClean="0"/>
            </a:br>
            <a:r>
              <a:rPr lang="en-US" altLang="zh-TW" sz="3200" smtClean="0"/>
              <a:t>distinct strands of technology (New Polymath)</a:t>
            </a:r>
            <a:endParaRPr lang="zh-TW" altLang="en-US" sz="3200" smtClean="0"/>
          </a:p>
        </p:txBody>
      </p:sp>
      <p:sp>
        <p:nvSpPr>
          <p:cNvPr id="36867" name="內容版面配置區 2"/>
          <p:cNvSpPr>
            <a:spLocks noGrp="1"/>
          </p:cNvSpPr>
          <p:nvPr>
            <p:ph idx="1"/>
          </p:nvPr>
        </p:nvSpPr>
        <p:spPr/>
        <p:txBody>
          <a:bodyPr/>
          <a:lstStyle/>
          <a:p>
            <a:r>
              <a:rPr lang="en-US" altLang="zh-TW" smtClean="0"/>
              <a:t>Infortech</a:t>
            </a:r>
          </a:p>
          <a:p>
            <a:r>
              <a:rPr lang="en-US" altLang="zh-TW" smtClean="0"/>
              <a:t>Greentech/Cleantech</a:t>
            </a:r>
          </a:p>
          <a:p>
            <a:r>
              <a:rPr lang="en-US" altLang="zh-TW" smtClean="0"/>
              <a:t>Healthtech</a:t>
            </a:r>
          </a:p>
          <a:p>
            <a:r>
              <a:rPr lang="en-US" altLang="zh-TW" smtClean="0"/>
              <a:t>Nanotech</a:t>
            </a:r>
          </a:p>
          <a:p>
            <a:r>
              <a:rPr lang="en-US" altLang="zh-TW" smtClean="0"/>
              <a:t>Biotech</a:t>
            </a:r>
          </a:p>
          <a:p>
            <a:pPr>
              <a:buFontTx/>
              <a:buNone/>
            </a:pPr>
            <a:endParaRPr lang="en-US" altLang="zh-TW" smtClean="0"/>
          </a:p>
        </p:txBody>
      </p:sp>
      <p:sp>
        <p:nvSpPr>
          <p:cNvPr id="36868" name="文字方塊 3"/>
          <p:cNvSpPr txBox="1">
            <a:spLocks noChangeArrowheads="1"/>
          </p:cNvSpPr>
          <p:nvPr/>
        </p:nvSpPr>
        <p:spPr bwMode="auto">
          <a:xfrm>
            <a:off x="611188" y="4437063"/>
            <a:ext cx="8137525" cy="2124075"/>
          </a:xfrm>
          <a:prstGeom prst="rect">
            <a:avLst/>
          </a:prstGeom>
          <a:noFill/>
          <a:ln w="9525">
            <a:noFill/>
            <a:miter lim="800000"/>
            <a:headEnd/>
            <a:tailEnd/>
          </a:ln>
        </p:spPr>
        <p:txBody>
          <a:bodyPr>
            <a:spAutoFit/>
          </a:bodyPr>
          <a:lstStyle/>
          <a:p>
            <a:r>
              <a:rPr lang="en-US" altLang="zh-TW" sz="3200" i="1"/>
              <a:t>New Polymath(Greek for the Renaissance men and women who excelled at multiple disciplines)</a:t>
            </a:r>
          </a:p>
          <a:p>
            <a:endParaRPr lang="en-US" altLang="zh-TW" sz="3200" i="1"/>
          </a:p>
          <a:p>
            <a:r>
              <a:rPr lang="en-US" altLang="zh-TW" sz="1800"/>
              <a:t>Reference: Vinnie Mirchandani, The New Polymath - Profiles in Compound-</a:t>
            </a:r>
          </a:p>
          <a:p>
            <a:r>
              <a:rPr lang="en-US" altLang="zh-TW" sz="1800"/>
              <a:t>Technology Innovations, 2010</a:t>
            </a:r>
            <a:endParaRPr lang="zh-TW" altLang="en-US"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a:spLocks noGrp="1"/>
          </p:cNvSpPr>
          <p:nvPr>
            <p:ph type="title"/>
          </p:nvPr>
        </p:nvSpPr>
        <p:spPr/>
        <p:txBody>
          <a:bodyPr/>
          <a:lstStyle/>
          <a:p>
            <a:r>
              <a:rPr lang="en-US" altLang="zh-TW" smtClean="0"/>
              <a:t>Monomath and Polymath</a:t>
            </a:r>
            <a:endParaRPr lang="zh-TW" altLang="en-US" smtClean="0"/>
          </a:p>
        </p:txBody>
      </p:sp>
      <p:sp>
        <p:nvSpPr>
          <p:cNvPr id="37891" name="內容版面配置區 2"/>
          <p:cNvSpPr>
            <a:spLocks noGrp="1"/>
          </p:cNvSpPr>
          <p:nvPr>
            <p:ph idx="1"/>
          </p:nvPr>
        </p:nvSpPr>
        <p:spPr/>
        <p:txBody>
          <a:bodyPr/>
          <a:lstStyle/>
          <a:p>
            <a:r>
              <a:rPr lang="en-US" altLang="zh-TW" sz="2400" smtClean="0"/>
              <a:t>Exploding knowledge requires monomaths to specialize in each domain</a:t>
            </a:r>
          </a:p>
          <a:p>
            <a:r>
              <a:rPr lang="en-US" altLang="zh-TW" sz="2400" smtClean="0"/>
              <a:t>Well-designed enterprises are taking individual monomaths, leveraging a wide array of technologies and becoming the new polymaths. And as during the European Renaissance, there are plenty of polymaths.</a:t>
            </a:r>
            <a:endParaRPr lang="zh-TW" altLang="en-US" sz="2400" smtClean="0"/>
          </a:p>
        </p:txBody>
      </p:sp>
      <p:sp>
        <p:nvSpPr>
          <p:cNvPr id="37892" name="文字方塊 3"/>
          <p:cNvSpPr txBox="1">
            <a:spLocks noChangeArrowheads="1"/>
          </p:cNvSpPr>
          <p:nvPr/>
        </p:nvSpPr>
        <p:spPr bwMode="auto">
          <a:xfrm>
            <a:off x="900113" y="4076700"/>
            <a:ext cx="7993062" cy="2432050"/>
          </a:xfrm>
          <a:prstGeom prst="rect">
            <a:avLst/>
          </a:prstGeom>
          <a:noFill/>
          <a:ln w="9525">
            <a:noFill/>
            <a:miter lim="800000"/>
            <a:headEnd/>
            <a:tailEnd/>
          </a:ln>
        </p:spPr>
        <p:txBody>
          <a:bodyPr>
            <a:spAutoFit/>
          </a:bodyPr>
          <a:lstStyle/>
          <a:p>
            <a:r>
              <a:rPr lang="en-US" altLang="zh-TW" sz="1800"/>
              <a:t>Baldesar Castiglione’s </a:t>
            </a:r>
            <a:r>
              <a:rPr lang="en-US" altLang="zh-TW" sz="1800" i="1"/>
              <a:t>Book of the Courtier  </a:t>
            </a:r>
            <a:r>
              <a:rPr lang="en-US" altLang="zh-TW" sz="1800"/>
              <a:t>considered one of the most</a:t>
            </a:r>
          </a:p>
          <a:p>
            <a:r>
              <a:rPr lang="en-US" altLang="zh-TW" sz="1800"/>
              <a:t>comprehensive perspectives of life during the Renaissance in Europe. </a:t>
            </a:r>
            <a:r>
              <a:rPr lang="en-US" altLang="zh-TW" sz="1800" i="1"/>
              <a:t>: What Makes a “Perfect Gentleman/Lady”</a:t>
            </a:r>
          </a:p>
          <a:p>
            <a:r>
              <a:rPr lang="en-US" altLang="zh-TW" sz="1400" i="1"/>
              <a:t>In volleying, in running bulls … he should be outstanding among the Spaniards.</a:t>
            </a:r>
          </a:p>
          <a:p>
            <a:r>
              <a:rPr lang="en-US" altLang="zh-TW" sz="1400" i="1"/>
              <a:t>Painting, since it is a worthy and beneficial art</a:t>
            </a:r>
          </a:p>
          <a:p>
            <a:r>
              <a:rPr lang="en-US" altLang="zh-TW" sz="1400" i="1"/>
              <a:t>The man who does not enjoy music can be sure there is no harmony in his soul.</a:t>
            </a:r>
          </a:p>
          <a:p>
            <a:r>
              <a:rPr lang="en-US" altLang="zh-TW" sz="1400" i="1"/>
              <a:t>He should have knowledge of Greek as well as Latin</a:t>
            </a:r>
          </a:p>
          <a:p>
            <a:r>
              <a:rPr lang="en-US" altLang="zh-TW" sz="1400" i="1"/>
              <a:t>Well-equipped as to horses, weapons and dress …</a:t>
            </a:r>
          </a:p>
          <a:p>
            <a:r>
              <a:rPr lang="en-US" altLang="zh-TW" sz="1400" i="1"/>
              <a:t>Swim, jump, run, cast the stone …</a:t>
            </a:r>
          </a:p>
          <a:p>
            <a:r>
              <a:rPr lang="en-US" altLang="zh-TW" sz="1400" i="1"/>
              <a:t>Attractive manners, wisdom, speech, gestures …</a:t>
            </a:r>
            <a:endParaRPr lang="zh-TW" altLang="en-US"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395288" y="188913"/>
            <a:ext cx="8353425" cy="676275"/>
          </a:xfrm>
        </p:spPr>
        <p:txBody>
          <a:bodyPr/>
          <a:lstStyle/>
          <a:p>
            <a:r>
              <a:rPr lang="en-US" altLang="zh-TW" sz="3200" smtClean="0"/>
              <a:t>The Art of Making the Complex Look Easy</a:t>
            </a:r>
            <a:br>
              <a:rPr lang="en-US" altLang="zh-TW" sz="3200" smtClean="0"/>
            </a:br>
            <a:r>
              <a:rPr lang="en-US" altLang="zh-TW" sz="3200" smtClean="0"/>
              <a:t>(Sprezzatura)</a:t>
            </a:r>
            <a:endParaRPr lang="zh-TW" altLang="en-US" sz="3200" smtClean="0"/>
          </a:p>
        </p:txBody>
      </p:sp>
      <p:sp>
        <p:nvSpPr>
          <p:cNvPr id="38915" name="內容版面配置區 2"/>
          <p:cNvSpPr>
            <a:spLocks noGrp="1"/>
          </p:cNvSpPr>
          <p:nvPr>
            <p:ph idx="1"/>
          </p:nvPr>
        </p:nvSpPr>
        <p:spPr/>
        <p:txBody>
          <a:bodyPr/>
          <a:lstStyle/>
          <a:p>
            <a:r>
              <a:rPr lang="en-US" altLang="zh-TW" sz="2400" i="1" smtClean="0"/>
              <a:t>Sprezzatura is a term from the Italian Renaissance that would translate </a:t>
            </a:r>
            <a:r>
              <a:rPr lang="en-US" altLang="zh-TW" sz="2400" smtClean="0"/>
              <a:t>to what we would today call “ being cool ” — a certain nonchalance even when tackling complex assignments</a:t>
            </a:r>
          </a:p>
          <a:p>
            <a:r>
              <a:rPr lang="en-US" altLang="zh-TW" sz="2400" smtClean="0"/>
              <a:t>The New Polymath - In an Age of “Wicked Problems” and Technology Abundance</a:t>
            </a:r>
          </a:p>
          <a:p>
            <a:pPr lvl="1">
              <a:spcBef>
                <a:spcPct val="0"/>
              </a:spcBef>
            </a:pPr>
            <a:r>
              <a:rPr lang="en-US" altLang="zh-TW" sz="1800" smtClean="0"/>
              <a:t>That is a modern polymath at work — integrating multiple modern disciplines. An AND versus an OR mind-set</a:t>
            </a:r>
          </a:p>
          <a:p>
            <a:r>
              <a:rPr lang="en-US" altLang="zh-TW" sz="2400" smtClean="0"/>
              <a:t>An AND versus an OR mind-set; Modern-Day Dark Ages: In spite of huge budgets for infotech, cleantech, and healthtech, there is plenty of “nothingness” and “stagnation”</a:t>
            </a:r>
          </a:p>
          <a:p>
            <a:r>
              <a:rPr lang="en-US" altLang="zh-TW" sz="2400" smtClean="0"/>
              <a:t>Modern-Day Polymath: Apple, BASF, GE, Google etc.</a:t>
            </a:r>
            <a:endParaRPr lang="zh-TW" altLang="en-US" sz="24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標題 1"/>
          <p:cNvSpPr>
            <a:spLocks noGrp="1"/>
          </p:cNvSpPr>
          <p:nvPr>
            <p:ph type="title"/>
          </p:nvPr>
        </p:nvSpPr>
        <p:spPr/>
        <p:txBody>
          <a:bodyPr/>
          <a:lstStyle/>
          <a:p>
            <a:r>
              <a:rPr lang="en-US" altLang="zh-TW" smtClean="0"/>
              <a:t>Cases of Polymath’s AND Mind-Set</a:t>
            </a:r>
            <a:endParaRPr lang="zh-TW" altLang="en-US" smtClean="0"/>
          </a:p>
        </p:txBody>
      </p:sp>
      <p:sp>
        <p:nvSpPr>
          <p:cNvPr id="39939" name="內容版面配置區 2"/>
          <p:cNvSpPr>
            <a:spLocks noGrp="1"/>
          </p:cNvSpPr>
          <p:nvPr>
            <p:ph idx="1"/>
          </p:nvPr>
        </p:nvSpPr>
        <p:spPr>
          <a:xfrm>
            <a:off x="539750" y="1125538"/>
            <a:ext cx="8208963" cy="5280025"/>
          </a:xfrm>
        </p:spPr>
        <p:txBody>
          <a:bodyPr/>
          <a:lstStyle/>
          <a:p>
            <a:pPr marL="342900" lvl="1" indent="-342900">
              <a:buFontTx/>
              <a:buChar char="•"/>
            </a:pPr>
            <a:r>
              <a:rPr lang="en-US" altLang="zh-TW" sz="1800" smtClean="0"/>
              <a:t>i-Phone: Tear down an iPhone 3GS and it shows Bluetooth AND Wi - Fi AND GPS transceivers AND lenses AND chips AND circuits AND batteries — a marvel of miniaturization. It functions as a Web access device, a camera, a music player, a navigation device, a compass, a voice recorder, a modem, and more — and, of course, it is also a phone</a:t>
            </a:r>
          </a:p>
          <a:p>
            <a:r>
              <a:rPr lang="en-US" altLang="zh-TW" sz="1800" smtClean="0"/>
              <a:t>BASF:  brands itself “ The Chemical Company. ” That moniker is too narrow when you look at the technologies it deploys in its quest for better strains of rice. Its Metanomics unit in Berlin, Germany, studies the changes that occur when an individual gene in a plant’s genetic code is modified. A few hundred miles away, the Ghent, Belgium greenhouse of its Crop Design unit, uses robots, conveyor belts, radio-frequency identification chips, high-resolution cameras, and software algorithms to find the best rice seedlings. The metabolite research from Berlin and the phenotype research from Ghent are combined into “bio-informatics ” knowledge base, one of the largest gene-function databases in the world. What’s impressive is the wide range of infotech and biotech components it leverages. That is the New Polymath — comfortable with a wide range of technologies. </a:t>
            </a:r>
          </a:p>
          <a:p>
            <a:pPr>
              <a:buFontTx/>
              <a:buNone/>
            </a:pPr>
            <a:endParaRPr lang="zh-TW" altLang="en-US" sz="18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p:cNvSpPr>
            <a:spLocks noGrp="1"/>
          </p:cNvSpPr>
          <p:nvPr>
            <p:ph type="title"/>
          </p:nvPr>
        </p:nvSpPr>
        <p:spPr/>
        <p:txBody>
          <a:bodyPr/>
          <a:lstStyle/>
          <a:p>
            <a:r>
              <a:rPr lang="en-US" altLang="zh-TW" smtClean="0"/>
              <a:t>GE Targets Net Zero Homes by 2015</a:t>
            </a:r>
            <a:endParaRPr lang="zh-TW" altLang="en-US" smtClean="0"/>
          </a:p>
        </p:txBody>
      </p:sp>
      <p:sp>
        <p:nvSpPr>
          <p:cNvPr id="40963" name="內容版面配置區 2"/>
          <p:cNvSpPr>
            <a:spLocks noGrp="1"/>
          </p:cNvSpPr>
          <p:nvPr>
            <p:ph idx="1"/>
          </p:nvPr>
        </p:nvSpPr>
        <p:spPr/>
        <p:txBody>
          <a:bodyPr/>
          <a:lstStyle/>
          <a:p>
            <a:endParaRPr lang="zh-TW" altLang="en-US" smtClean="0"/>
          </a:p>
        </p:txBody>
      </p:sp>
      <p:pic>
        <p:nvPicPr>
          <p:cNvPr id="40964" name="Picture 4"/>
          <p:cNvPicPr>
            <a:picLocks noChangeAspect="1" noChangeArrowheads="1"/>
          </p:cNvPicPr>
          <p:nvPr/>
        </p:nvPicPr>
        <p:blipFill>
          <a:blip r:embed="rId2" cstate="print"/>
          <a:srcRect/>
          <a:stretch>
            <a:fillRect/>
          </a:stretch>
        </p:blipFill>
        <p:spPr bwMode="auto">
          <a:xfrm>
            <a:off x="684213" y="1196975"/>
            <a:ext cx="7667625" cy="52959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投影片編號版面配置區 5"/>
          <p:cNvSpPr>
            <a:spLocks noGrp="1"/>
          </p:cNvSpPr>
          <p:nvPr>
            <p:ph type="sldNum" sz="quarter" idx="12"/>
          </p:nvPr>
        </p:nvSpPr>
        <p:spPr>
          <a:xfrm>
            <a:off x="8413750" y="6661150"/>
            <a:ext cx="730250" cy="196850"/>
          </a:xfrm>
          <a:noFill/>
        </p:spPr>
        <p:txBody>
          <a:bodyPr/>
          <a:lstStyle/>
          <a:p>
            <a:fld id="{2B8FF11B-8F6E-49FF-AB6F-6176EC127038}" type="slidenum">
              <a:rPr lang="en-US" altLang="zh-TW" smtClean="0"/>
              <a:pPr/>
              <a:t>4</a:t>
            </a:fld>
            <a:endParaRPr lang="en-US" altLang="zh-TW" smtClean="0"/>
          </a:p>
        </p:txBody>
      </p:sp>
      <p:sp>
        <p:nvSpPr>
          <p:cNvPr id="5123" name="Rectangle 2"/>
          <p:cNvSpPr>
            <a:spLocks noGrp="1" noChangeArrowheads="1"/>
          </p:cNvSpPr>
          <p:nvPr>
            <p:ph type="title"/>
          </p:nvPr>
        </p:nvSpPr>
        <p:spPr>
          <a:xfrm>
            <a:off x="539750" y="115888"/>
            <a:ext cx="8207375" cy="649287"/>
          </a:xfrm>
        </p:spPr>
        <p:txBody>
          <a:bodyPr/>
          <a:lstStyle/>
          <a:p>
            <a:pPr eaLnBrk="1" hangingPunct="1"/>
            <a:r>
              <a:rPr lang="en-US" altLang="zh-TW" sz="3200" smtClean="0"/>
              <a:t>10 most disruptive technology combinations over last 25 years</a:t>
            </a:r>
          </a:p>
        </p:txBody>
      </p:sp>
      <p:sp>
        <p:nvSpPr>
          <p:cNvPr id="795651" name="Rectangle 3"/>
          <p:cNvSpPr>
            <a:spLocks noGrp="1" noChangeArrowheads="1"/>
          </p:cNvSpPr>
          <p:nvPr>
            <p:ph type="body" idx="1"/>
          </p:nvPr>
        </p:nvSpPr>
        <p:spPr>
          <a:xfrm>
            <a:off x="468313" y="908050"/>
            <a:ext cx="8229600" cy="4995863"/>
          </a:xfrm>
        </p:spPr>
        <p:txBody>
          <a:bodyPr/>
          <a:lstStyle/>
          <a:p>
            <a:pPr eaLnBrk="1" hangingPunct="1">
              <a:lnSpc>
                <a:spcPct val="80000"/>
              </a:lnSpc>
            </a:pPr>
            <a:r>
              <a:rPr lang="en-US" altLang="zh-TW" sz="1200" b="1" smtClean="0"/>
              <a:t>Disruption: The whatever/wherever/whenever model of media consumption is turning both Hollywood and the consumer electronics industry on their heads, and forcing advertisers to rethink ways to capture our attention.</a:t>
            </a:r>
          </a:p>
          <a:p>
            <a:pPr lvl="1" eaLnBrk="1" hangingPunct="1">
              <a:lnSpc>
                <a:spcPct val="80000"/>
              </a:lnSpc>
            </a:pPr>
            <a:r>
              <a:rPr lang="en-US" altLang="zh-TW" sz="1200" b="1" smtClean="0">
                <a:solidFill>
                  <a:srgbClr val="FF0000"/>
                </a:solidFill>
              </a:rPr>
              <a:t>10. VOD and TV on demand + broadband service (TiVo, iTune, Slingbox, iPod etc.)</a:t>
            </a:r>
          </a:p>
          <a:p>
            <a:pPr eaLnBrk="1" hangingPunct="1">
              <a:lnSpc>
                <a:spcPct val="80000"/>
              </a:lnSpc>
            </a:pPr>
            <a:r>
              <a:rPr lang="en-US" altLang="zh-TW" sz="1200" b="1" smtClean="0"/>
              <a:t>Disruption: Digital video has made mini-Hitchcocks of everyone. YouTube and its many cousins give the masses a place to put their masterworks. Journalism, politics, and entertainment will never be the same.</a:t>
            </a:r>
          </a:p>
          <a:p>
            <a:pPr lvl="1" eaLnBrk="1" hangingPunct="1">
              <a:lnSpc>
                <a:spcPct val="80000"/>
              </a:lnSpc>
            </a:pPr>
            <a:r>
              <a:rPr lang="en-US" altLang="zh-TW" sz="1200" b="1" smtClean="0">
                <a:solidFill>
                  <a:srgbClr val="FF0000"/>
                </a:solidFill>
              </a:rPr>
              <a:t>9. YouTube + Cheap Digital Cameras and Camcorders</a:t>
            </a:r>
          </a:p>
          <a:p>
            <a:pPr eaLnBrk="1" hangingPunct="1">
              <a:lnSpc>
                <a:spcPct val="80000"/>
              </a:lnSpc>
            </a:pPr>
            <a:r>
              <a:rPr lang="en-US" altLang="zh-TW" sz="1200" b="1" smtClean="0"/>
              <a:t>Disruption: The Net is seeing a new boom in Web 2.0 companies that are more stable and more interesting than their dot-com-era predecessors. And with phones using Google's Linux-based Android operating system slated to appear this year, open source could disrupt the wireless market as well.</a:t>
            </a:r>
          </a:p>
          <a:p>
            <a:pPr lvl="1" eaLnBrk="1" hangingPunct="1">
              <a:lnSpc>
                <a:spcPct val="80000"/>
              </a:lnSpc>
            </a:pPr>
            <a:r>
              <a:rPr lang="en-US" altLang="zh-TW" sz="1200" b="1" smtClean="0">
                <a:solidFill>
                  <a:srgbClr val="FF0000"/>
                </a:solidFill>
              </a:rPr>
              <a:t>8. Open Source + Web Tools</a:t>
            </a:r>
          </a:p>
          <a:p>
            <a:pPr eaLnBrk="1" hangingPunct="1">
              <a:lnSpc>
                <a:spcPct val="80000"/>
              </a:lnSpc>
            </a:pPr>
            <a:r>
              <a:rPr lang="en-US" altLang="zh-TW" sz="1200" b="1" smtClean="0"/>
              <a:t>Disruption: The idea that media should be portable is disruptive. The notion that it should be free--and that some artists can survive, or even thrive, despite a lack of sales revenue--is even more so.</a:t>
            </a:r>
          </a:p>
          <a:p>
            <a:pPr lvl="1" eaLnBrk="1" hangingPunct="1">
              <a:lnSpc>
                <a:spcPct val="80000"/>
              </a:lnSpc>
            </a:pPr>
            <a:r>
              <a:rPr lang="en-US" altLang="zh-TW" sz="1200" b="1" smtClean="0">
                <a:solidFill>
                  <a:srgbClr val="FF0000"/>
                </a:solidFill>
              </a:rPr>
              <a:t>7. MP3 + Napster</a:t>
            </a:r>
          </a:p>
          <a:p>
            <a:pPr eaLnBrk="1" hangingPunct="1">
              <a:lnSpc>
                <a:spcPct val="80000"/>
              </a:lnSpc>
            </a:pPr>
            <a:r>
              <a:rPr lang="en-US" altLang="zh-TW" sz="1200" b="1" smtClean="0"/>
              <a:t>Disruption: Blogs give everyone a public voice, while Google gives bloggers a way to fund and market themselves--and the economy of the 21st century is born.</a:t>
            </a:r>
          </a:p>
          <a:p>
            <a:pPr lvl="1" eaLnBrk="1" hangingPunct="1">
              <a:lnSpc>
                <a:spcPct val="80000"/>
              </a:lnSpc>
            </a:pPr>
            <a:r>
              <a:rPr lang="en-US" altLang="zh-TW" sz="1200" b="1" smtClean="0">
                <a:solidFill>
                  <a:srgbClr val="FF0000"/>
                </a:solidFill>
              </a:rPr>
              <a:t>6. Blogs + Google Ads</a:t>
            </a:r>
          </a:p>
          <a:p>
            <a:pPr eaLnBrk="1" hangingPunct="1">
              <a:lnSpc>
                <a:spcPct val="80000"/>
              </a:lnSpc>
            </a:pPr>
            <a:r>
              <a:rPr lang="en-US" altLang="zh-TW" sz="1200" b="1" smtClean="0"/>
              <a:t>Disruption: Where would we be today without cheap, capacious, portable storage? No iPods. No YouTube. No Gmail. No cloud computing.</a:t>
            </a:r>
          </a:p>
          <a:p>
            <a:pPr lvl="1" eaLnBrk="1" hangingPunct="1">
              <a:lnSpc>
                <a:spcPct val="80000"/>
              </a:lnSpc>
            </a:pPr>
            <a:r>
              <a:rPr lang="en-US" altLang="zh-TW" sz="1200" b="1" smtClean="0">
                <a:solidFill>
                  <a:srgbClr val="FF0000"/>
                </a:solidFill>
              </a:rPr>
              <a:t>5. Cheap Storage + Portable Memory</a:t>
            </a:r>
          </a:p>
          <a:p>
            <a:pPr eaLnBrk="1" hangingPunct="1">
              <a:lnSpc>
                <a:spcPct val="80000"/>
              </a:lnSpc>
            </a:pPr>
            <a:r>
              <a:rPr lang="en-US" altLang="zh-TW" sz="1200" b="1" smtClean="0"/>
              <a:t>Disruption: For enterprises, cloud computing provides the benefits of a data center without the cost and hassle of maintaining one. For consumers, it offers the promise of cheaper, simpler devices that let them access their data and their applications from anywhere.</a:t>
            </a:r>
          </a:p>
          <a:p>
            <a:pPr lvl="1" eaLnBrk="1" hangingPunct="1">
              <a:lnSpc>
                <a:spcPct val="80000"/>
              </a:lnSpc>
            </a:pPr>
            <a:r>
              <a:rPr lang="en-US" altLang="zh-TW" sz="1200" b="1" smtClean="0">
                <a:solidFill>
                  <a:srgbClr val="FF0000"/>
                </a:solidFill>
              </a:rPr>
              <a:t>4. Cloud Computing + Always-On Devices (i-cloud + i-Pad)</a:t>
            </a:r>
          </a:p>
          <a:p>
            <a:pPr eaLnBrk="1" hangingPunct="1">
              <a:lnSpc>
                <a:spcPct val="80000"/>
              </a:lnSpc>
            </a:pPr>
            <a:r>
              <a:rPr lang="en-US" altLang="zh-TW" sz="1200" b="1" smtClean="0"/>
              <a:t>Disruption: Broadband has created an explosion of video and music Web sites and VoIP services, while Wi-Fi is bringing the Net to everyday household appliances such as stereos, TVs, and home control systems. Together, they're making the connected home a reality.</a:t>
            </a:r>
          </a:p>
          <a:p>
            <a:pPr lvl="1" eaLnBrk="1" hangingPunct="1">
              <a:lnSpc>
                <a:spcPct val="80000"/>
              </a:lnSpc>
            </a:pPr>
            <a:r>
              <a:rPr lang="en-US" altLang="zh-TW" sz="1200" b="1" smtClean="0">
                <a:solidFill>
                  <a:srgbClr val="FF0000"/>
                </a:solidFill>
              </a:rPr>
              <a:t>3. Broadband + Wireless Networks </a:t>
            </a:r>
          </a:p>
          <a:p>
            <a:pPr eaLnBrk="1" hangingPunct="1">
              <a:lnSpc>
                <a:spcPct val="80000"/>
              </a:lnSpc>
            </a:pPr>
            <a:r>
              <a:rPr lang="en-US" altLang="zh-TW" sz="1200" b="1" smtClean="0"/>
              <a:t>Disruption: Media firms, publishing companies, and advertisers now think Web first, and broadcast or print second.</a:t>
            </a:r>
          </a:p>
          <a:p>
            <a:pPr lvl="1" eaLnBrk="1" hangingPunct="1">
              <a:lnSpc>
                <a:spcPct val="80000"/>
              </a:lnSpc>
            </a:pPr>
            <a:r>
              <a:rPr lang="en-US" altLang="zh-TW" sz="1200" b="1" smtClean="0">
                <a:solidFill>
                  <a:srgbClr val="FF0000"/>
                </a:solidFill>
              </a:rPr>
              <a:t>2. The Web + The Graphical Browser</a:t>
            </a:r>
          </a:p>
          <a:p>
            <a:pPr eaLnBrk="1" hangingPunct="1">
              <a:lnSpc>
                <a:spcPct val="80000"/>
              </a:lnSpc>
            </a:pPr>
            <a:r>
              <a:rPr lang="en-US" altLang="zh-TW" sz="1200" b="1" smtClean="0"/>
              <a:t>Disruption: The ability to be reachable 24/7 is morphing into the ability to surf the Net from any location. And it's forcing monopolistic wireless companies to open up their networks to new devices and services.</a:t>
            </a:r>
          </a:p>
          <a:p>
            <a:pPr lvl="1" eaLnBrk="1" hangingPunct="1">
              <a:lnSpc>
                <a:spcPct val="80000"/>
              </a:lnSpc>
            </a:pPr>
            <a:r>
              <a:rPr lang="en-US" altLang="zh-TW" sz="1200" b="1" smtClean="0">
                <a:solidFill>
                  <a:srgbClr val="FF0000"/>
                </a:solidFill>
              </a:rPr>
              <a:t>1. Cell Phones + Wireless Internet Access</a:t>
            </a:r>
          </a:p>
        </p:txBody>
      </p:sp>
      <p:sp>
        <p:nvSpPr>
          <p:cNvPr id="5125" name="Text Box 6"/>
          <p:cNvSpPr txBox="1">
            <a:spLocks noChangeArrowheads="1"/>
          </p:cNvSpPr>
          <p:nvPr/>
        </p:nvSpPr>
        <p:spPr bwMode="auto">
          <a:xfrm>
            <a:off x="4859338" y="6453188"/>
            <a:ext cx="2863850" cy="274637"/>
          </a:xfrm>
          <a:prstGeom prst="rect">
            <a:avLst/>
          </a:prstGeom>
          <a:noFill/>
          <a:ln w="9525">
            <a:noFill/>
            <a:miter lim="800000"/>
            <a:headEnd/>
            <a:tailEnd/>
          </a:ln>
        </p:spPr>
        <p:txBody>
          <a:bodyPr wrap="none">
            <a:spAutoFit/>
          </a:bodyPr>
          <a:lstStyle/>
          <a:p>
            <a:r>
              <a:rPr lang="en-US" altLang="zh-TW" sz="1200"/>
              <a:t>Source: Dan Tynan, PC World 2008.03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95651">
                                            <p:txEl>
                                              <p:pRg st="0" end="0"/>
                                            </p:txEl>
                                          </p:spTgt>
                                        </p:tgtEl>
                                        <p:attrNameLst>
                                          <p:attrName>style.visibility</p:attrName>
                                        </p:attrNameLst>
                                      </p:cBhvr>
                                      <p:to>
                                        <p:strVal val="visible"/>
                                      </p:to>
                                    </p:set>
                                    <p:animEffect transition="in" filter="box(in)">
                                      <p:cBhvr>
                                        <p:cTn id="7" dur="500"/>
                                        <p:tgtEl>
                                          <p:spTgt spid="795651">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95651">
                                            <p:txEl>
                                              <p:pRg st="1" end="1"/>
                                            </p:txEl>
                                          </p:spTgt>
                                        </p:tgtEl>
                                        <p:attrNameLst>
                                          <p:attrName>style.visibility</p:attrName>
                                        </p:attrNameLst>
                                      </p:cBhvr>
                                      <p:to>
                                        <p:strVal val="visible"/>
                                      </p:to>
                                    </p:set>
                                    <p:animEffect transition="in" filter="box(in)">
                                      <p:cBhvr>
                                        <p:cTn id="10" dur="500"/>
                                        <p:tgtEl>
                                          <p:spTgt spid="7956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95651">
                                            <p:txEl>
                                              <p:pRg st="2" end="2"/>
                                            </p:txEl>
                                          </p:spTgt>
                                        </p:tgtEl>
                                        <p:attrNameLst>
                                          <p:attrName>style.visibility</p:attrName>
                                        </p:attrNameLst>
                                      </p:cBhvr>
                                      <p:to>
                                        <p:strVal val="visible"/>
                                      </p:to>
                                    </p:set>
                                    <p:animEffect transition="in" filter="box(in)">
                                      <p:cBhvr>
                                        <p:cTn id="15" dur="500"/>
                                        <p:tgtEl>
                                          <p:spTgt spid="795651">
                                            <p:txEl>
                                              <p:pRg st="2" end="2"/>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795651">
                                            <p:txEl>
                                              <p:pRg st="3" end="3"/>
                                            </p:txEl>
                                          </p:spTgt>
                                        </p:tgtEl>
                                        <p:attrNameLst>
                                          <p:attrName>style.visibility</p:attrName>
                                        </p:attrNameLst>
                                      </p:cBhvr>
                                      <p:to>
                                        <p:strVal val="visible"/>
                                      </p:to>
                                    </p:set>
                                    <p:animEffect transition="in" filter="box(in)">
                                      <p:cBhvr>
                                        <p:cTn id="18" dur="500"/>
                                        <p:tgtEl>
                                          <p:spTgt spid="7956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795651">
                                            <p:txEl>
                                              <p:pRg st="4" end="4"/>
                                            </p:txEl>
                                          </p:spTgt>
                                        </p:tgtEl>
                                        <p:attrNameLst>
                                          <p:attrName>style.visibility</p:attrName>
                                        </p:attrNameLst>
                                      </p:cBhvr>
                                      <p:to>
                                        <p:strVal val="visible"/>
                                      </p:to>
                                    </p:set>
                                    <p:animEffect transition="in" filter="box(in)">
                                      <p:cBhvr>
                                        <p:cTn id="23" dur="500"/>
                                        <p:tgtEl>
                                          <p:spTgt spid="795651">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795651">
                                            <p:txEl>
                                              <p:pRg st="5" end="5"/>
                                            </p:txEl>
                                          </p:spTgt>
                                        </p:tgtEl>
                                        <p:attrNameLst>
                                          <p:attrName>style.visibility</p:attrName>
                                        </p:attrNameLst>
                                      </p:cBhvr>
                                      <p:to>
                                        <p:strVal val="visible"/>
                                      </p:to>
                                    </p:set>
                                    <p:animEffect transition="in" filter="box(in)">
                                      <p:cBhvr>
                                        <p:cTn id="26" dur="500"/>
                                        <p:tgtEl>
                                          <p:spTgt spid="7956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795651">
                                            <p:txEl>
                                              <p:pRg st="6" end="6"/>
                                            </p:txEl>
                                          </p:spTgt>
                                        </p:tgtEl>
                                        <p:attrNameLst>
                                          <p:attrName>style.visibility</p:attrName>
                                        </p:attrNameLst>
                                      </p:cBhvr>
                                      <p:to>
                                        <p:strVal val="visible"/>
                                      </p:to>
                                    </p:set>
                                    <p:animEffect transition="in" filter="box(in)">
                                      <p:cBhvr>
                                        <p:cTn id="31" dur="500"/>
                                        <p:tgtEl>
                                          <p:spTgt spid="795651">
                                            <p:txEl>
                                              <p:pRg st="6" end="6"/>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795651">
                                            <p:txEl>
                                              <p:pRg st="7" end="7"/>
                                            </p:txEl>
                                          </p:spTgt>
                                        </p:tgtEl>
                                        <p:attrNameLst>
                                          <p:attrName>style.visibility</p:attrName>
                                        </p:attrNameLst>
                                      </p:cBhvr>
                                      <p:to>
                                        <p:strVal val="visible"/>
                                      </p:to>
                                    </p:set>
                                    <p:animEffect transition="in" filter="box(in)">
                                      <p:cBhvr>
                                        <p:cTn id="34" dur="500"/>
                                        <p:tgtEl>
                                          <p:spTgt spid="7956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795651">
                                            <p:txEl>
                                              <p:pRg st="8" end="8"/>
                                            </p:txEl>
                                          </p:spTgt>
                                        </p:tgtEl>
                                        <p:attrNameLst>
                                          <p:attrName>style.visibility</p:attrName>
                                        </p:attrNameLst>
                                      </p:cBhvr>
                                      <p:to>
                                        <p:strVal val="visible"/>
                                      </p:to>
                                    </p:set>
                                    <p:animEffect transition="in" filter="box(in)">
                                      <p:cBhvr>
                                        <p:cTn id="39" dur="500"/>
                                        <p:tgtEl>
                                          <p:spTgt spid="795651">
                                            <p:txEl>
                                              <p:pRg st="8" end="8"/>
                                            </p:txEl>
                                          </p:spTgt>
                                        </p:tgtEl>
                                      </p:cBhvr>
                                    </p:animEffect>
                                  </p:childTnLst>
                                </p:cTn>
                              </p:par>
                              <p:par>
                                <p:cTn id="40" presetID="4" presetClass="entr" presetSubtype="16" fill="hold" nodeType="withEffect">
                                  <p:stCondLst>
                                    <p:cond delay="0"/>
                                  </p:stCondLst>
                                  <p:childTnLst>
                                    <p:set>
                                      <p:cBhvr>
                                        <p:cTn id="41" dur="1" fill="hold">
                                          <p:stCondLst>
                                            <p:cond delay="0"/>
                                          </p:stCondLst>
                                        </p:cTn>
                                        <p:tgtEl>
                                          <p:spTgt spid="795651">
                                            <p:txEl>
                                              <p:pRg st="9" end="9"/>
                                            </p:txEl>
                                          </p:spTgt>
                                        </p:tgtEl>
                                        <p:attrNameLst>
                                          <p:attrName>style.visibility</p:attrName>
                                        </p:attrNameLst>
                                      </p:cBhvr>
                                      <p:to>
                                        <p:strVal val="visible"/>
                                      </p:to>
                                    </p:set>
                                    <p:animEffect transition="in" filter="box(in)">
                                      <p:cBhvr>
                                        <p:cTn id="42" dur="500"/>
                                        <p:tgtEl>
                                          <p:spTgt spid="79565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795651">
                                            <p:txEl>
                                              <p:pRg st="10" end="10"/>
                                            </p:txEl>
                                          </p:spTgt>
                                        </p:tgtEl>
                                        <p:attrNameLst>
                                          <p:attrName>style.visibility</p:attrName>
                                        </p:attrNameLst>
                                      </p:cBhvr>
                                      <p:to>
                                        <p:strVal val="visible"/>
                                      </p:to>
                                    </p:set>
                                    <p:animEffect transition="in" filter="box(in)">
                                      <p:cBhvr>
                                        <p:cTn id="47" dur="500"/>
                                        <p:tgtEl>
                                          <p:spTgt spid="795651">
                                            <p:txEl>
                                              <p:pRg st="10" end="10"/>
                                            </p:txEl>
                                          </p:spTgt>
                                        </p:tgtEl>
                                      </p:cBhvr>
                                    </p:animEffect>
                                  </p:childTnLst>
                                </p:cTn>
                              </p:par>
                              <p:par>
                                <p:cTn id="48" presetID="4" presetClass="entr" presetSubtype="16" fill="hold" nodeType="withEffect">
                                  <p:stCondLst>
                                    <p:cond delay="0"/>
                                  </p:stCondLst>
                                  <p:childTnLst>
                                    <p:set>
                                      <p:cBhvr>
                                        <p:cTn id="49" dur="1" fill="hold">
                                          <p:stCondLst>
                                            <p:cond delay="0"/>
                                          </p:stCondLst>
                                        </p:cTn>
                                        <p:tgtEl>
                                          <p:spTgt spid="795651">
                                            <p:txEl>
                                              <p:pRg st="11" end="11"/>
                                            </p:txEl>
                                          </p:spTgt>
                                        </p:tgtEl>
                                        <p:attrNameLst>
                                          <p:attrName>style.visibility</p:attrName>
                                        </p:attrNameLst>
                                      </p:cBhvr>
                                      <p:to>
                                        <p:strVal val="visible"/>
                                      </p:to>
                                    </p:set>
                                    <p:animEffect transition="in" filter="box(in)">
                                      <p:cBhvr>
                                        <p:cTn id="50" dur="500"/>
                                        <p:tgtEl>
                                          <p:spTgt spid="795651">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795651">
                                            <p:txEl>
                                              <p:pRg st="12" end="12"/>
                                            </p:txEl>
                                          </p:spTgt>
                                        </p:tgtEl>
                                        <p:attrNameLst>
                                          <p:attrName>style.visibility</p:attrName>
                                        </p:attrNameLst>
                                      </p:cBhvr>
                                      <p:to>
                                        <p:strVal val="visible"/>
                                      </p:to>
                                    </p:set>
                                    <p:animEffect transition="in" filter="box(in)">
                                      <p:cBhvr>
                                        <p:cTn id="55" dur="500"/>
                                        <p:tgtEl>
                                          <p:spTgt spid="795651">
                                            <p:txEl>
                                              <p:pRg st="12" end="12"/>
                                            </p:txEl>
                                          </p:spTgt>
                                        </p:tgtEl>
                                      </p:cBhvr>
                                    </p:animEffect>
                                  </p:childTnLst>
                                </p:cTn>
                              </p:par>
                              <p:par>
                                <p:cTn id="56" presetID="4" presetClass="entr" presetSubtype="16" fill="hold" nodeType="withEffect">
                                  <p:stCondLst>
                                    <p:cond delay="0"/>
                                  </p:stCondLst>
                                  <p:childTnLst>
                                    <p:set>
                                      <p:cBhvr>
                                        <p:cTn id="57" dur="1" fill="hold">
                                          <p:stCondLst>
                                            <p:cond delay="0"/>
                                          </p:stCondLst>
                                        </p:cTn>
                                        <p:tgtEl>
                                          <p:spTgt spid="795651">
                                            <p:txEl>
                                              <p:pRg st="13" end="13"/>
                                            </p:txEl>
                                          </p:spTgt>
                                        </p:tgtEl>
                                        <p:attrNameLst>
                                          <p:attrName>style.visibility</p:attrName>
                                        </p:attrNameLst>
                                      </p:cBhvr>
                                      <p:to>
                                        <p:strVal val="visible"/>
                                      </p:to>
                                    </p:set>
                                    <p:animEffect transition="in" filter="box(in)">
                                      <p:cBhvr>
                                        <p:cTn id="58" dur="500"/>
                                        <p:tgtEl>
                                          <p:spTgt spid="795651">
                                            <p:txEl>
                                              <p:pRg st="13" end="1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795651">
                                            <p:txEl>
                                              <p:pRg st="14" end="14"/>
                                            </p:txEl>
                                          </p:spTgt>
                                        </p:tgtEl>
                                        <p:attrNameLst>
                                          <p:attrName>style.visibility</p:attrName>
                                        </p:attrNameLst>
                                      </p:cBhvr>
                                      <p:to>
                                        <p:strVal val="visible"/>
                                      </p:to>
                                    </p:set>
                                    <p:animEffect transition="in" filter="box(in)">
                                      <p:cBhvr>
                                        <p:cTn id="63" dur="500"/>
                                        <p:tgtEl>
                                          <p:spTgt spid="795651">
                                            <p:txEl>
                                              <p:pRg st="14" end="14"/>
                                            </p:txEl>
                                          </p:spTgt>
                                        </p:tgtEl>
                                      </p:cBhvr>
                                    </p:animEffect>
                                  </p:childTnLst>
                                </p:cTn>
                              </p:par>
                              <p:par>
                                <p:cTn id="64" presetID="4" presetClass="entr" presetSubtype="16" fill="hold" nodeType="withEffect">
                                  <p:stCondLst>
                                    <p:cond delay="0"/>
                                  </p:stCondLst>
                                  <p:childTnLst>
                                    <p:set>
                                      <p:cBhvr>
                                        <p:cTn id="65" dur="1" fill="hold">
                                          <p:stCondLst>
                                            <p:cond delay="0"/>
                                          </p:stCondLst>
                                        </p:cTn>
                                        <p:tgtEl>
                                          <p:spTgt spid="795651">
                                            <p:txEl>
                                              <p:pRg st="15" end="15"/>
                                            </p:txEl>
                                          </p:spTgt>
                                        </p:tgtEl>
                                        <p:attrNameLst>
                                          <p:attrName>style.visibility</p:attrName>
                                        </p:attrNameLst>
                                      </p:cBhvr>
                                      <p:to>
                                        <p:strVal val="visible"/>
                                      </p:to>
                                    </p:set>
                                    <p:animEffect transition="in" filter="box(in)">
                                      <p:cBhvr>
                                        <p:cTn id="66" dur="500"/>
                                        <p:tgtEl>
                                          <p:spTgt spid="795651">
                                            <p:txEl>
                                              <p:pRg st="15" end="1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nodeType="clickEffect">
                                  <p:stCondLst>
                                    <p:cond delay="0"/>
                                  </p:stCondLst>
                                  <p:childTnLst>
                                    <p:set>
                                      <p:cBhvr>
                                        <p:cTn id="70" dur="1" fill="hold">
                                          <p:stCondLst>
                                            <p:cond delay="0"/>
                                          </p:stCondLst>
                                        </p:cTn>
                                        <p:tgtEl>
                                          <p:spTgt spid="795651">
                                            <p:txEl>
                                              <p:pRg st="16" end="16"/>
                                            </p:txEl>
                                          </p:spTgt>
                                        </p:tgtEl>
                                        <p:attrNameLst>
                                          <p:attrName>style.visibility</p:attrName>
                                        </p:attrNameLst>
                                      </p:cBhvr>
                                      <p:to>
                                        <p:strVal val="visible"/>
                                      </p:to>
                                    </p:set>
                                    <p:animEffect transition="in" filter="box(in)">
                                      <p:cBhvr>
                                        <p:cTn id="71" dur="500"/>
                                        <p:tgtEl>
                                          <p:spTgt spid="795651">
                                            <p:txEl>
                                              <p:pRg st="16" end="16"/>
                                            </p:txEl>
                                          </p:spTgt>
                                        </p:tgtEl>
                                      </p:cBhvr>
                                    </p:animEffect>
                                  </p:childTnLst>
                                </p:cTn>
                              </p:par>
                              <p:par>
                                <p:cTn id="72" presetID="4" presetClass="entr" presetSubtype="16" fill="hold" nodeType="withEffect">
                                  <p:stCondLst>
                                    <p:cond delay="0"/>
                                  </p:stCondLst>
                                  <p:childTnLst>
                                    <p:set>
                                      <p:cBhvr>
                                        <p:cTn id="73" dur="1" fill="hold">
                                          <p:stCondLst>
                                            <p:cond delay="0"/>
                                          </p:stCondLst>
                                        </p:cTn>
                                        <p:tgtEl>
                                          <p:spTgt spid="795651">
                                            <p:txEl>
                                              <p:pRg st="17" end="17"/>
                                            </p:txEl>
                                          </p:spTgt>
                                        </p:tgtEl>
                                        <p:attrNameLst>
                                          <p:attrName>style.visibility</p:attrName>
                                        </p:attrNameLst>
                                      </p:cBhvr>
                                      <p:to>
                                        <p:strVal val="visible"/>
                                      </p:to>
                                    </p:set>
                                    <p:animEffect transition="in" filter="box(in)">
                                      <p:cBhvr>
                                        <p:cTn id="74" dur="500"/>
                                        <p:tgtEl>
                                          <p:spTgt spid="795651">
                                            <p:txEl>
                                              <p:pRg st="17" end="1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nodeType="clickEffect">
                                  <p:stCondLst>
                                    <p:cond delay="0"/>
                                  </p:stCondLst>
                                  <p:childTnLst>
                                    <p:set>
                                      <p:cBhvr>
                                        <p:cTn id="78" dur="1" fill="hold">
                                          <p:stCondLst>
                                            <p:cond delay="0"/>
                                          </p:stCondLst>
                                        </p:cTn>
                                        <p:tgtEl>
                                          <p:spTgt spid="795651">
                                            <p:txEl>
                                              <p:pRg st="18" end="18"/>
                                            </p:txEl>
                                          </p:spTgt>
                                        </p:tgtEl>
                                        <p:attrNameLst>
                                          <p:attrName>style.visibility</p:attrName>
                                        </p:attrNameLst>
                                      </p:cBhvr>
                                      <p:to>
                                        <p:strVal val="visible"/>
                                      </p:to>
                                    </p:set>
                                    <p:animEffect transition="in" filter="box(in)">
                                      <p:cBhvr>
                                        <p:cTn id="79" dur="500"/>
                                        <p:tgtEl>
                                          <p:spTgt spid="795651">
                                            <p:txEl>
                                              <p:pRg st="18" end="18"/>
                                            </p:txEl>
                                          </p:spTgt>
                                        </p:tgtEl>
                                      </p:cBhvr>
                                    </p:animEffect>
                                  </p:childTnLst>
                                </p:cTn>
                              </p:par>
                              <p:par>
                                <p:cTn id="80" presetID="4" presetClass="entr" presetSubtype="16" fill="hold" nodeType="withEffect">
                                  <p:stCondLst>
                                    <p:cond delay="0"/>
                                  </p:stCondLst>
                                  <p:childTnLst>
                                    <p:set>
                                      <p:cBhvr>
                                        <p:cTn id="81" dur="1" fill="hold">
                                          <p:stCondLst>
                                            <p:cond delay="0"/>
                                          </p:stCondLst>
                                        </p:cTn>
                                        <p:tgtEl>
                                          <p:spTgt spid="795651">
                                            <p:txEl>
                                              <p:pRg st="19" end="19"/>
                                            </p:txEl>
                                          </p:spTgt>
                                        </p:tgtEl>
                                        <p:attrNameLst>
                                          <p:attrName>style.visibility</p:attrName>
                                        </p:attrNameLst>
                                      </p:cBhvr>
                                      <p:to>
                                        <p:strVal val="visible"/>
                                      </p:to>
                                    </p:set>
                                    <p:animEffect transition="in" filter="box(in)">
                                      <p:cBhvr>
                                        <p:cTn id="82" dur="500"/>
                                        <p:tgtEl>
                                          <p:spTgt spid="795651">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標題 1"/>
          <p:cNvSpPr>
            <a:spLocks noGrp="1"/>
          </p:cNvSpPr>
          <p:nvPr>
            <p:ph type="title"/>
          </p:nvPr>
        </p:nvSpPr>
        <p:spPr>
          <a:xfrm>
            <a:off x="179388" y="188913"/>
            <a:ext cx="8785225" cy="676275"/>
          </a:xfrm>
        </p:spPr>
        <p:txBody>
          <a:bodyPr/>
          <a:lstStyle/>
          <a:p>
            <a:r>
              <a:rPr lang="en-US" altLang="zh-TW" smtClean="0"/>
              <a:t>Grand Challenges for Modern Polymaths</a:t>
            </a:r>
            <a:endParaRPr lang="zh-TW" altLang="en-US" smtClean="0"/>
          </a:p>
        </p:txBody>
      </p:sp>
      <p:sp>
        <p:nvSpPr>
          <p:cNvPr id="41987" name="內容版面配置區 2"/>
          <p:cNvSpPr>
            <a:spLocks noGrp="1"/>
          </p:cNvSpPr>
          <p:nvPr>
            <p:ph idx="1"/>
          </p:nvPr>
        </p:nvSpPr>
        <p:spPr>
          <a:xfrm>
            <a:off x="684213" y="1052513"/>
            <a:ext cx="7772400" cy="5280025"/>
          </a:xfrm>
        </p:spPr>
        <p:txBody>
          <a:bodyPr/>
          <a:lstStyle/>
          <a:p>
            <a:r>
              <a:rPr lang="en-US" altLang="zh-TW" sz="2000" smtClean="0"/>
              <a:t>Make solar energy economical</a:t>
            </a:r>
          </a:p>
          <a:p>
            <a:r>
              <a:rPr lang="en-US" altLang="zh-TW" sz="2000" smtClean="0"/>
              <a:t>Provide energy from fusion</a:t>
            </a:r>
          </a:p>
          <a:p>
            <a:r>
              <a:rPr lang="en-US" altLang="zh-TW" sz="2000" smtClean="0"/>
              <a:t>Develop carbon sequestration methods</a:t>
            </a:r>
          </a:p>
          <a:p>
            <a:r>
              <a:rPr lang="en-US" altLang="zh-TW" sz="2000" smtClean="0"/>
              <a:t>Manage the nitrogen cycle</a:t>
            </a:r>
          </a:p>
          <a:p>
            <a:r>
              <a:rPr lang="en-US" altLang="zh-TW" sz="2000" smtClean="0"/>
              <a:t>Provide access to clean water</a:t>
            </a:r>
          </a:p>
          <a:p>
            <a:r>
              <a:rPr lang="en-US" altLang="zh-TW" sz="2000" smtClean="0"/>
              <a:t>Restore and improve urban infrastructure</a:t>
            </a:r>
          </a:p>
          <a:p>
            <a:r>
              <a:rPr lang="en-US" altLang="zh-TW" sz="2000" smtClean="0"/>
              <a:t>Advance health informatics</a:t>
            </a:r>
          </a:p>
          <a:p>
            <a:r>
              <a:rPr lang="en-US" altLang="zh-TW" sz="2000" smtClean="0"/>
              <a:t>Engineer better medicines</a:t>
            </a:r>
          </a:p>
          <a:p>
            <a:r>
              <a:rPr lang="en-US" altLang="zh-TW" sz="2000" smtClean="0"/>
              <a:t>Reverse - engineer the brain</a:t>
            </a:r>
          </a:p>
          <a:p>
            <a:r>
              <a:rPr lang="en-US" altLang="zh-TW" sz="2000" smtClean="0"/>
              <a:t>Prevent nuclear terror</a:t>
            </a:r>
          </a:p>
          <a:p>
            <a:r>
              <a:rPr lang="en-US" altLang="zh-TW" sz="2000" smtClean="0"/>
              <a:t>Secure cyberspace</a:t>
            </a:r>
          </a:p>
          <a:p>
            <a:r>
              <a:rPr lang="en-US" altLang="zh-TW" sz="2000" smtClean="0"/>
              <a:t>Enhance virtual reality</a:t>
            </a:r>
          </a:p>
          <a:p>
            <a:r>
              <a:rPr lang="en-US" altLang="zh-TW" sz="2000" smtClean="0"/>
              <a:t>Advance personalized learning</a:t>
            </a:r>
          </a:p>
          <a:p>
            <a:r>
              <a:rPr lang="en-US" altLang="zh-TW" sz="2000" smtClean="0"/>
              <a:t>Engineer the tools of scientific discovery</a:t>
            </a:r>
            <a:endParaRPr lang="zh-TW" altLang="en-US" sz="2000" smtClean="0"/>
          </a:p>
        </p:txBody>
      </p:sp>
      <p:sp>
        <p:nvSpPr>
          <p:cNvPr id="41988" name="文字方塊 3"/>
          <p:cNvSpPr txBox="1">
            <a:spLocks noChangeArrowheads="1"/>
          </p:cNvSpPr>
          <p:nvPr/>
        </p:nvSpPr>
        <p:spPr bwMode="auto">
          <a:xfrm>
            <a:off x="5508625" y="6237288"/>
            <a:ext cx="2682875" cy="277812"/>
          </a:xfrm>
          <a:prstGeom prst="rect">
            <a:avLst/>
          </a:prstGeom>
          <a:noFill/>
          <a:ln w="9525">
            <a:noFill/>
            <a:miter lim="800000"/>
            <a:headEnd/>
            <a:tailEnd/>
          </a:ln>
        </p:spPr>
        <p:txBody>
          <a:bodyPr wrap="none">
            <a:spAutoFit/>
          </a:bodyPr>
          <a:lstStyle/>
          <a:p>
            <a:r>
              <a:rPr lang="en-US" altLang="zh-TW" sz="1200"/>
              <a:t>National Academy of Engineering, 2008</a:t>
            </a:r>
            <a:endParaRPr lang="zh-TW" altLang="en-US" sz="1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a:xfrm>
            <a:off x="323850" y="188913"/>
            <a:ext cx="8640763" cy="676275"/>
          </a:xfrm>
        </p:spPr>
        <p:txBody>
          <a:bodyPr/>
          <a:lstStyle/>
          <a:p>
            <a:r>
              <a:rPr lang="en-US" altLang="zh-TW" sz="3200" smtClean="0"/>
              <a:t>U.N. 2015 Eight  Millennium Goals@2000:</a:t>
            </a:r>
            <a:br>
              <a:rPr lang="en-US" altLang="zh-TW" sz="3200" smtClean="0"/>
            </a:br>
            <a:r>
              <a:rPr lang="en-US" altLang="zh-TW" sz="3200" smtClean="0"/>
              <a:t>More Motivation upon Polymath</a:t>
            </a:r>
            <a:endParaRPr lang="zh-TW" altLang="en-US" sz="3200" smtClean="0"/>
          </a:p>
        </p:txBody>
      </p:sp>
      <p:sp>
        <p:nvSpPr>
          <p:cNvPr id="43011" name="內容版面配置區 2"/>
          <p:cNvSpPr>
            <a:spLocks noGrp="1"/>
          </p:cNvSpPr>
          <p:nvPr>
            <p:ph idx="1"/>
          </p:nvPr>
        </p:nvSpPr>
        <p:spPr/>
        <p:txBody>
          <a:bodyPr/>
          <a:lstStyle/>
          <a:p>
            <a:r>
              <a:rPr lang="en-US" altLang="zh-TW" sz="2400" smtClean="0"/>
              <a:t>Eradicate extreme poverty and hunger</a:t>
            </a:r>
          </a:p>
          <a:p>
            <a:r>
              <a:rPr lang="en-US" altLang="zh-TW" sz="2400" smtClean="0"/>
              <a:t>Achieve universal primary education</a:t>
            </a:r>
          </a:p>
          <a:p>
            <a:r>
              <a:rPr lang="en-US" altLang="zh-TW" sz="2400" smtClean="0"/>
              <a:t>Promote gender equality and empower women</a:t>
            </a:r>
          </a:p>
          <a:p>
            <a:r>
              <a:rPr lang="en-US" altLang="zh-TW" sz="2400" smtClean="0"/>
              <a:t>Reduce child mortality</a:t>
            </a:r>
          </a:p>
          <a:p>
            <a:r>
              <a:rPr lang="en-US" altLang="zh-TW" sz="2400" smtClean="0"/>
              <a:t>Improve maternal health</a:t>
            </a:r>
          </a:p>
          <a:p>
            <a:r>
              <a:rPr lang="en-US" altLang="zh-TW" sz="2400" smtClean="0"/>
              <a:t>Combat HIV/AIDS, malaria, and other diseases (</a:t>
            </a:r>
            <a:r>
              <a:rPr lang="en-US" altLang="zh-TW" sz="2400" smtClean="0">
                <a:hlinkClick r:id="rId2"/>
              </a:rPr>
              <a:t>http://www.presentationagency.com/great-presentations/best-presentations-of-2010-nathan-myhrvold-on-lasers-zapping-malaria/</a:t>
            </a:r>
            <a:r>
              <a:rPr lang="en-US" altLang="zh-TW" sz="2400" smtClean="0"/>
              <a:t>)</a:t>
            </a:r>
          </a:p>
          <a:p>
            <a:r>
              <a:rPr lang="en-US" altLang="zh-TW" sz="2400" smtClean="0"/>
              <a:t>Ensure environmental sustainability</a:t>
            </a:r>
          </a:p>
          <a:p>
            <a:r>
              <a:rPr lang="en-US" altLang="zh-TW" sz="2400" smtClean="0"/>
              <a:t>Develop a Global Partnership for Development</a:t>
            </a:r>
            <a:endParaRPr lang="zh-TW" altLang="en-US" sz="240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ctrTitle"/>
          </p:nvPr>
        </p:nvSpPr>
        <p:spPr/>
        <p:txBody>
          <a:bodyPr/>
          <a:lstStyle/>
          <a:p>
            <a:r>
              <a:rPr lang="en-US" altLang="zh-TW" sz="4400" smtClean="0"/>
              <a:t>Internet Innovation and Trend</a:t>
            </a:r>
          </a:p>
        </p:txBody>
      </p:sp>
      <p:sp>
        <p:nvSpPr>
          <p:cNvPr id="44035" name="Rectangle 5"/>
          <p:cNvSpPr>
            <a:spLocks noGrp="1" noChangeArrowheads="1"/>
          </p:cNvSpPr>
          <p:nvPr>
            <p:ph type="subTitle" idx="1"/>
          </p:nvPr>
        </p:nvSpPr>
        <p:spPr/>
        <p:txBody>
          <a:bodyPr/>
          <a:lstStyle/>
          <a:p>
            <a:r>
              <a:rPr lang="en-US" altLang="zh-TW" smtClean="0"/>
              <a:t>The next few are courtesy of Morgan Stanley 2010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ws_183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5059" name="Picture 3" descr="ws_1838"/>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45060" name="Picture 4" descr="ws_1839"/>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45061" name="Picture 5" descr="ws_183A"/>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45062" name="Picture 6" descr="ws_183B"/>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45063" name="Picture 7" descr="ws_183C"/>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sp>
        <p:nvSpPr>
          <p:cNvPr id="45064" name="Text Box 8"/>
          <p:cNvSpPr txBox="1">
            <a:spLocks noChangeArrowheads="1"/>
          </p:cNvSpPr>
          <p:nvPr/>
        </p:nvSpPr>
        <p:spPr bwMode="auto">
          <a:xfrm>
            <a:off x="919163" y="1243013"/>
            <a:ext cx="1560512" cy="777875"/>
          </a:xfrm>
          <a:prstGeom prst="rect">
            <a:avLst/>
          </a:prstGeom>
          <a:noFill/>
          <a:ln w="9525">
            <a:noFill/>
            <a:miter lim="800000"/>
            <a:headEnd/>
            <a:tailEnd/>
          </a:ln>
        </p:spPr>
        <p:txBody>
          <a:bodyPr wrap="none" lIns="0" tIns="0" rIns="0" bIns="0">
            <a:spAutoFit/>
          </a:bodyPr>
          <a:lstStyle/>
          <a:p>
            <a:pPr>
              <a:lnSpc>
                <a:spcPts val="2338"/>
              </a:lnSpc>
            </a:pPr>
            <a:r>
              <a:rPr lang="en-US" altLang="zh-TW" sz="2100" b="1">
                <a:solidFill>
                  <a:srgbClr val="F5C54C"/>
                </a:solidFill>
              </a:rPr>
              <a:t>1)  </a:t>
            </a:r>
            <a:r>
              <a:rPr lang="en-US" altLang="zh-TW" sz="2100" b="1">
                <a:solidFill>
                  <a:srgbClr val="F6C54C"/>
                </a:solidFill>
              </a:rPr>
              <a:t>Globality</a:t>
            </a:r>
          </a:p>
          <a:p>
            <a:pPr>
              <a:lnSpc>
                <a:spcPts val="1000"/>
              </a:lnSpc>
            </a:pPr>
            <a:endParaRPr lang="en-US" altLang="zh-TW" sz="2100" b="1">
              <a:solidFill>
                <a:srgbClr val="F6C54C"/>
              </a:solidFill>
            </a:endParaRPr>
          </a:p>
          <a:p>
            <a:pPr>
              <a:lnSpc>
                <a:spcPts val="2788"/>
              </a:lnSpc>
            </a:pPr>
            <a:r>
              <a:rPr lang="en-US" altLang="zh-TW" sz="2100" b="1">
                <a:solidFill>
                  <a:srgbClr val="F5C54C"/>
                </a:solidFill>
              </a:rPr>
              <a:t>2)  </a:t>
            </a:r>
            <a:r>
              <a:rPr lang="en-US" altLang="zh-TW" sz="2100" b="1">
                <a:solidFill>
                  <a:srgbClr val="F6C54C"/>
                </a:solidFill>
              </a:rPr>
              <a:t>Mobile</a:t>
            </a:r>
          </a:p>
        </p:txBody>
      </p:sp>
      <p:sp>
        <p:nvSpPr>
          <p:cNvPr id="45065" name="Text Box 9"/>
          <p:cNvSpPr txBox="1">
            <a:spLocks noChangeArrowheads="1"/>
          </p:cNvSpPr>
          <p:nvPr/>
        </p:nvSpPr>
        <p:spPr bwMode="auto">
          <a:xfrm>
            <a:off x="917575" y="2205038"/>
            <a:ext cx="2832100" cy="1741487"/>
          </a:xfrm>
          <a:prstGeom prst="rect">
            <a:avLst/>
          </a:prstGeom>
          <a:noFill/>
          <a:ln w="9525">
            <a:noFill/>
            <a:miter lim="800000"/>
            <a:headEnd/>
            <a:tailEnd/>
          </a:ln>
        </p:spPr>
        <p:txBody>
          <a:bodyPr wrap="none" lIns="0" tIns="0" rIns="0" bIns="0">
            <a:spAutoFit/>
          </a:bodyPr>
          <a:lstStyle/>
          <a:p>
            <a:pPr>
              <a:lnSpc>
                <a:spcPts val="2338"/>
              </a:lnSpc>
            </a:pPr>
            <a:r>
              <a:rPr lang="en-US" altLang="zh-TW" sz="2100" b="1">
                <a:solidFill>
                  <a:srgbClr val="F5C54C"/>
                </a:solidFill>
              </a:rPr>
              <a:t>3)  </a:t>
            </a:r>
            <a:r>
              <a:rPr lang="en-US" altLang="zh-TW" sz="2100" b="1">
                <a:solidFill>
                  <a:srgbClr val="F6C54C"/>
                </a:solidFill>
              </a:rPr>
              <a:t>Social Ecosystems</a:t>
            </a:r>
          </a:p>
          <a:p>
            <a:pPr>
              <a:lnSpc>
                <a:spcPts val="1000"/>
              </a:lnSpc>
            </a:pPr>
            <a:endParaRPr lang="en-US" altLang="zh-TW" sz="2100" b="1">
              <a:solidFill>
                <a:srgbClr val="F6C54C"/>
              </a:solidFill>
            </a:endParaRPr>
          </a:p>
          <a:p>
            <a:pPr>
              <a:lnSpc>
                <a:spcPts val="2788"/>
              </a:lnSpc>
            </a:pPr>
            <a:r>
              <a:rPr lang="en-US" altLang="zh-TW" sz="2100" b="1">
                <a:solidFill>
                  <a:srgbClr val="F5C54C"/>
                </a:solidFill>
              </a:rPr>
              <a:t>4)  </a:t>
            </a:r>
            <a:r>
              <a:rPr lang="en-US" altLang="zh-TW" sz="2100" b="1">
                <a:solidFill>
                  <a:srgbClr val="F6C54C"/>
                </a:solidFill>
              </a:rPr>
              <a:t>Advertising</a:t>
            </a:r>
          </a:p>
          <a:p>
            <a:pPr>
              <a:lnSpc>
                <a:spcPts val="1000"/>
              </a:lnSpc>
            </a:pPr>
            <a:endParaRPr lang="en-US" altLang="zh-TW" sz="2100" b="1">
              <a:solidFill>
                <a:srgbClr val="F6C54C"/>
              </a:solidFill>
            </a:endParaRPr>
          </a:p>
          <a:p>
            <a:pPr>
              <a:lnSpc>
                <a:spcPts val="2788"/>
              </a:lnSpc>
            </a:pPr>
            <a:r>
              <a:rPr lang="en-US" altLang="zh-TW" sz="2100" b="1">
                <a:solidFill>
                  <a:srgbClr val="F5C54C"/>
                </a:solidFill>
              </a:rPr>
              <a:t>5)  </a:t>
            </a:r>
            <a:r>
              <a:rPr lang="en-US" altLang="zh-TW" sz="2100" b="1">
                <a:solidFill>
                  <a:srgbClr val="F6C54C"/>
                </a:solidFill>
              </a:rPr>
              <a:t>Commerce</a:t>
            </a:r>
          </a:p>
          <a:p>
            <a:pPr>
              <a:lnSpc>
                <a:spcPts val="1000"/>
              </a:lnSpc>
            </a:pPr>
            <a:endParaRPr lang="en-US" altLang="zh-TW" sz="2100" b="1">
              <a:solidFill>
                <a:srgbClr val="F6C54C"/>
              </a:solidFill>
            </a:endParaRPr>
          </a:p>
          <a:p>
            <a:pPr>
              <a:lnSpc>
                <a:spcPts val="2788"/>
              </a:lnSpc>
            </a:pPr>
            <a:r>
              <a:rPr lang="en-US" altLang="zh-TW" sz="2100" b="1">
                <a:solidFill>
                  <a:srgbClr val="F5C54C"/>
                </a:solidFill>
              </a:rPr>
              <a:t>6)  </a:t>
            </a:r>
            <a:r>
              <a:rPr lang="en-US" altLang="zh-TW" sz="2100" b="1">
                <a:solidFill>
                  <a:srgbClr val="F6C54C"/>
                </a:solidFill>
              </a:rPr>
              <a:t>Media</a:t>
            </a:r>
          </a:p>
        </p:txBody>
      </p:sp>
      <p:sp>
        <p:nvSpPr>
          <p:cNvPr id="45066" name="Text Box 10"/>
          <p:cNvSpPr txBox="1">
            <a:spLocks noChangeArrowheads="1"/>
          </p:cNvSpPr>
          <p:nvPr/>
        </p:nvSpPr>
        <p:spPr bwMode="auto">
          <a:xfrm>
            <a:off x="917575" y="4129088"/>
            <a:ext cx="4421188" cy="779462"/>
          </a:xfrm>
          <a:prstGeom prst="rect">
            <a:avLst/>
          </a:prstGeom>
          <a:noFill/>
          <a:ln w="9525">
            <a:noFill/>
            <a:miter lim="800000"/>
            <a:headEnd/>
            <a:tailEnd/>
          </a:ln>
        </p:spPr>
        <p:txBody>
          <a:bodyPr wrap="none" lIns="0" tIns="0" rIns="0" bIns="0">
            <a:spAutoFit/>
          </a:bodyPr>
          <a:lstStyle/>
          <a:p>
            <a:pPr>
              <a:lnSpc>
                <a:spcPts val="2338"/>
              </a:lnSpc>
            </a:pPr>
            <a:r>
              <a:rPr lang="en-US" altLang="zh-TW" sz="2100" b="1">
                <a:solidFill>
                  <a:srgbClr val="F5C54C"/>
                </a:solidFill>
              </a:rPr>
              <a:t>7)  </a:t>
            </a:r>
            <a:r>
              <a:rPr lang="en-US" altLang="zh-TW" sz="2100" b="1">
                <a:solidFill>
                  <a:srgbClr val="F6C54C"/>
                </a:solidFill>
              </a:rPr>
              <a:t>Company Leadership Evolution</a:t>
            </a:r>
          </a:p>
          <a:p>
            <a:pPr>
              <a:lnSpc>
                <a:spcPts val="1000"/>
              </a:lnSpc>
            </a:pPr>
            <a:endParaRPr lang="en-US" altLang="zh-TW" sz="2100" b="1">
              <a:solidFill>
                <a:srgbClr val="F6C54C"/>
              </a:solidFill>
            </a:endParaRPr>
          </a:p>
          <a:p>
            <a:pPr>
              <a:lnSpc>
                <a:spcPts val="2788"/>
              </a:lnSpc>
            </a:pPr>
            <a:r>
              <a:rPr lang="en-US" altLang="zh-TW" sz="2100" b="1">
                <a:solidFill>
                  <a:srgbClr val="F5C54C"/>
                </a:solidFill>
              </a:rPr>
              <a:t>8)  </a:t>
            </a:r>
            <a:r>
              <a:rPr lang="en-US" altLang="zh-TW" sz="2100" b="1">
                <a:solidFill>
                  <a:srgbClr val="F6C54C"/>
                </a:solidFill>
              </a:rPr>
              <a:t>Steve Jobs</a:t>
            </a:r>
          </a:p>
        </p:txBody>
      </p:sp>
      <p:sp>
        <p:nvSpPr>
          <p:cNvPr id="45067" name="Text Box 11"/>
          <p:cNvSpPr txBox="1">
            <a:spLocks noChangeArrowheads="1"/>
          </p:cNvSpPr>
          <p:nvPr/>
        </p:nvSpPr>
        <p:spPr bwMode="auto">
          <a:xfrm>
            <a:off x="915988" y="5091113"/>
            <a:ext cx="4776787" cy="779462"/>
          </a:xfrm>
          <a:prstGeom prst="rect">
            <a:avLst/>
          </a:prstGeom>
          <a:noFill/>
          <a:ln w="9525">
            <a:noFill/>
            <a:miter lim="800000"/>
            <a:headEnd/>
            <a:tailEnd/>
          </a:ln>
        </p:spPr>
        <p:txBody>
          <a:bodyPr wrap="none" lIns="0" tIns="0" rIns="0" bIns="0">
            <a:spAutoFit/>
          </a:bodyPr>
          <a:lstStyle/>
          <a:p>
            <a:pPr>
              <a:lnSpc>
                <a:spcPts val="2338"/>
              </a:lnSpc>
            </a:pPr>
            <a:r>
              <a:rPr lang="en-US" altLang="zh-TW" sz="2100" b="1">
                <a:solidFill>
                  <a:srgbClr val="F5C54C"/>
                </a:solidFill>
              </a:rPr>
              <a:t>9)  </a:t>
            </a:r>
            <a:r>
              <a:rPr lang="en-US" altLang="zh-TW" sz="2100" b="1">
                <a:solidFill>
                  <a:srgbClr val="F6C54C"/>
                </a:solidFill>
              </a:rPr>
              <a:t>Ferocious Pace of Change in Tech</a:t>
            </a:r>
          </a:p>
          <a:p>
            <a:pPr>
              <a:lnSpc>
                <a:spcPts val="1000"/>
              </a:lnSpc>
            </a:pPr>
            <a:endParaRPr lang="en-US" altLang="zh-TW" sz="2100" b="1">
              <a:solidFill>
                <a:srgbClr val="F6C54C"/>
              </a:solidFill>
            </a:endParaRPr>
          </a:p>
          <a:p>
            <a:pPr>
              <a:lnSpc>
                <a:spcPts val="2788"/>
              </a:lnSpc>
            </a:pPr>
            <a:r>
              <a:rPr lang="en-US" altLang="zh-TW" sz="2100" b="1">
                <a:solidFill>
                  <a:srgbClr val="F5C54C"/>
                </a:solidFill>
              </a:rPr>
              <a:t>10) </a:t>
            </a:r>
            <a:r>
              <a:rPr lang="en-US" altLang="zh-TW" sz="2100" b="1">
                <a:solidFill>
                  <a:srgbClr val="F6C54C"/>
                </a:solidFill>
              </a:rPr>
              <a:t>Closing Thoughts</a:t>
            </a:r>
          </a:p>
        </p:txBody>
      </p:sp>
      <p:sp>
        <p:nvSpPr>
          <p:cNvPr id="45068" name="Text Box 12"/>
          <p:cNvSpPr txBox="1">
            <a:spLocks noChangeArrowheads="1"/>
          </p:cNvSpPr>
          <p:nvPr/>
        </p:nvSpPr>
        <p:spPr bwMode="auto">
          <a:xfrm>
            <a:off x="8883650" y="6494463"/>
            <a:ext cx="69850"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2</a:t>
            </a:r>
          </a:p>
        </p:txBody>
      </p:sp>
      <p:sp>
        <p:nvSpPr>
          <p:cNvPr id="45069" name="Text Box 13"/>
          <p:cNvSpPr txBox="1">
            <a:spLocks noChangeArrowheads="1"/>
          </p:cNvSpPr>
          <p:nvPr/>
        </p:nvSpPr>
        <p:spPr bwMode="auto">
          <a:xfrm>
            <a:off x="2686050" y="239713"/>
            <a:ext cx="3767138" cy="425450"/>
          </a:xfrm>
          <a:prstGeom prst="rect">
            <a:avLst/>
          </a:prstGeom>
          <a:noFill/>
          <a:ln w="9525">
            <a:noFill/>
            <a:miter lim="800000"/>
            <a:headEnd/>
            <a:tailEnd/>
          </a:ln>
        </p:spPr>
        <p:txBody>
          <a:bodyPr wrap="none" lIns="0" tIns="0" rIns="0" bIns="0">
            <a:spAutoFit/>
          </a:bodyPr>
          <a:lstStyle/>
          <a:p>
            <a:pPr>
              <a:lnSpc>
                <a:spcPts val="3350"/>
              </a:lnSpc>
            </a:pPr>
            <a:r>
              <a:rPr lang="en-US" altLang="zh-TW" sz="3000">
                <a:solidFill>
                  <a:srgbClr val="F6C54C"/>
                </a:solidFill>
              </a:rPr>
              <a:t>Question Focus Areas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ws_183D"/>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6083" name="Picture 3" descr="ws_183E"/>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46084" name="Picture 4" descr="ws_183F"/>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46085" name="Picture 5" descr="ws_1840"/>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46086" name="Picture 6" descr="ws_1841"/>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46087" name="Picture 7" descr="ws_1842"/>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sp>
        <p:nvSpPr>
          <p:cNvPr id="46088" name="Text Box 8"/>
          <p:cNvSpPr txBox="1">
            <a:spLocks noChangeArrowheads="1"/>
          </p:cNvSpPr>
          <p:nvPr/>
        </p:nvSpPr>
        <p:spPr bwMode="auto">
          <a:xfrm>
            <a:off x="8883650" y="6494463"/>
            <a:ext cx="69850"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3</a:t>
            </a:r>
          </a:p>
        </p:txBody>
      </p:sp>
      <p:sp>
        <p:nvSpPr>
          <p:cNvPr id="46089" name="Text Box 9"/>
          <p:cNvSpPr txBox="1">
            <a:spLocks noChangeArrowheads="1"/>
          </p:cNvSpPr>
          <p:nvPr/>
        </p:nvSpPr>
        <p:spPr bwMode="auto">
          <a:xfrm>
            <a:off x="3635375" y="2543175"/>
            <a:ext cx="1871663"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b="1" i="1">
                <a:solidFill>
                  <a:srgbClr val="F5C54C"/>
                </a:solidFill>
              </a:rPr>
              <a:t>1.  </a:t>
            </a:r>
            <a:r>
              <a:rPr lang="en-US" altLang="zh-TW" sz="2600" b="1" i="1">
                <a:solidFill>
                  <a:srgbClr val="F6C54C"/>
                </a:solidFill>
              </a:rPr>
              <a:t>Globality</a:t>
            </a:r>
          </a:p>
        </p:txBody>
      </p:sp>
      <p:sp>
        <p:nvSpPr>
          <p:cNvPr id="46090" name="Text Box 10"/>
          <p:cNvSpPr txBox="1">
            <a:spLocks noChangeArrowheads="1"/>
          </p:cNvSpPr>
          <p:nvPr/>
        </p:nvSpPr>
        <p:spPr bwMode="auto">
          <a:xfrm>
            <a:off x="1208088" y="3138488"/>
            <a:ext cx="6726237"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i="1">
                <a:solidFill>
                  <a:srgbClr val="FFFFFF"/>
                </a:solidFill>
              </a:rPr>
              <a:t>Do you know which players in which countries</a:t>
            </a:r>
          </a:p>
        </p:txBody>
      </p:sp>
      <p:sp>
        <p:nvSpPr>
          <p:cNvPr id="46091" name="Text Box 11"/>
          <p:cNvSpPr txBox="1">
            <a:spLocks noChangeArrowheads="1"/>
          </p:cNvSpPr>
          <p:nvPr/>
        </p:nvSpPr>
        <p:spPr bwMode="auto">
          <a:xfrm>
            <a:off x="560388" y="3535363"/>
            <a:ext cx="8477250"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i="1">
                <a:solidFill>
                  <a:srgbClr val="FFFFFF"/>
                </a:solidFill>
              </a:rPr>
              <a:t>do what you do better (or at least differently) than you do?</a:t>
            </a:r>
          </a:p>
        </p:txBody>
      </p:sp>
      <p:sp>
        <p:nvSpPr>
          <p:cNvPr id="46092" name="Text Box 12"/>
          <p:cNvSpPr txBox="1">
            <a:spLocks noChangeArrowheads="1"/>
          </p:cNvSpPr>
          <p:nvPr/>
        </p:nvSpPr>
        <p:spPr bwMode="auto">
          <a:xfrm>
            <a:off x="2713038" y="4329113"/>
            <a:ext cx="4171950"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i="1">
                <a:solidFill>
                  <a:srgbClr val="FFFFFF"/>
                </a:solidFill>
              </a:rPr>
              <a:t>Do you study / implement it?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ws_184A"/>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7107" name="Picture 3" descr="ws_184B"/>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47108" name="Picture 4" descr="ws_184C"/>
          <p:cNvPicPr>
            <a:picLocks noChangeAspect="1" noChangeArrowheads="1"/>
          </p:cNvPicPr>
          <p:nvPr/>
        </p:nvPicPr>
        <p:blipFill>
          <a:blip r:embed="rId4" cstate="print"/>
          <a:srcRect/>
          <a:stretch>
            <a:fillRect/>
          </a:stretch>
        </p:blipFill>
        <p:spPr bwMode="auto">
          <a:xfrm>
            <a:off x="635000" y="2794000"/>
            <a:ext cx="3378200" cy="3568700"/>
          </a:xfrm>
          <a:prstGeom prst="rect">
            <a:avLst/>
          </a:prstGeom>
          <a:noFill/>
          <a:ln w="9525">
            <a:noFill/>
            <a:miter lim="800000"/>
            <a:headEnd/>
            <a:tailEnd/>
          </a:ln>
        </p:spPr>
      </p:pic>
      <p:pic>
        <p:nvPicPr>
          <p:cNvPr id="47109" name="Picture 5" descr="ws_184D"/>
          <p:cNvPicPr>
            <a:picLocks noChangeAspect="1" noChangeArrowheads="1"/>
          </p:cNvPicPr>
          <p:nvPr/>
        </p:nvPicPr>
        <p:blipFill>
          <a:blip r:embed="rId5" cstate="print"/>
          <a:srcRect/>
          <a:stretch>
            <a:fillRect/>
          </a:stretch>
        </p:blipFill>
        <p:spPr bwMode="auto">
          <a:xfrm>
            <a:off x="711200" y="6438900"/>
            <a:ext cx="127000" cy="228600"/>
          </a:xfrm>
          <a:prstGeom prst="rect">
            <a:avLst/>
          </a:prstGeom>
          <a:noFill/>
          <a:ln w="9525">
            <a:noFill/>
            <a:miter lim="800000"/>
            <a:headEnd/>
            <a:tailEnd/>
          </a:ln>
        </p:spPr>
      </p:pic>
      <p:pic>
        <p:nvPicPr>
          <p:cNvPr id="47110" name="Picture 6" descr="ws_184E"/>
          <p:cNvPicPr>
            <a:picLocks noChangeAspect="1" noChangeArrowheads="1"/>
          </p:cNvPicPr>
          <p:nvPr/>
        </p:nvPicPr>
        <p:blipFill>
          <a:blip r:embed="rId6" cstate="print"/>
          <a:srcRect/>
          <a:stretch>
            <a:fillRect/>
          </a:stretch>
        </p:blipFill>
        <p:spPr bwMode="auto">
          <a:xfrm>
            <a:off x="838200" y="6438900"/>
            <a:ext cx="139700" cy="177800"/>
          </a:xfrm>
          <a:prstGeom prst="rect">
            <a:avLst/>
          </a:prstGeom>
          <a:noFill/>
          <a:ln w="9525">
            <a:noFill/>
            <a:miter lim="800000"/>
            <a:headEnd/>
            <a:tailEnd/>
          </a:ln>
        </p:spPr>
      </p:pic>
      <p:pic>
        <p:nvPicPr>
          <p:cNvPr id="47111" name="Picture 7" descr="ws_184F"/>
          <p:cNvPicPr>
            <a:picLocks noChangeAspect="1" noChangeArrowheads="1"/>
          </p:cNvPicPr>
          <p:nvPr/>
        </p:nvPicPr>
        <p:blipFill>
          <a:blip r:embed="rId7" cstate="print"/>
          <a:srcRect/>
          <a:stretch>
            <a:fillRect/>
          </a:stretch>
        </p:blipFill>
        <p:spPr bwMode="auto">
          <a:xfrm>
            <a:off x="1371600" y="6438900"/>
            <a:ext cx="139700" cy="177800"/>
          </a:xfrm>
          <a:prstGeom prst="rect">
            <a:avLst/>
          </a:prstGeom>
          <a:noFill/>
          <a:ln w="9525">
            <a:noFill/>
            <a:miter lim="800000"/>
            <a:headEnd/>
            <a:tailEnd/>
          </a:ln>
        </p:spPr>
      </p:pic>
      <p:pic>
        <p:nvPicPr>
          <p:cNvPr id="47112" name="Picture 8" descr="ws_1850"/>
          <p:cNvPicPr>
            <a:picLocks noChangeAspect="1" noChangeArrowheads="1"/>
          </p:cNvPicPr>
          <p:nvPr/>
        </p:nvPicPr>
        <p:blipFill>
          <a:blip r:embed="rId8" cstate="print"/>
          <a:srcRect/>
          <a:stretch>
            <a:fillRect/>
          </a:stretch>
        </p:blipFill>
        <p:spPr bwMode="auto">
          <a:xfrm>
            <a:off x="1701800" y="6438900"/>
            <a:ext cx="139700" cy="177800"/>
          </a:xfrm>
          <a:prstGeom prst="rect">
            <a:avLst/>
          </a:prstGeom>
          <a:noFill/>
          <a:ln w="9525">
            <a:noFill/>
            <a:miter lim="800000"/>
            <a:headEnd/>
            <a:tailEnd/>
          </a:ln>
        </p:spPr>
      </p:pic>
      <p:pic>
        <p:nvPicPr>
          <p:cNvPr id="47113" name="Picture 9" descr="ws_1851"/>
          <p:cNvPicPr>
            <a:picLocks noChangeAspect="1" noChangeArrowheads="1"/>
          </p:cNvPicPr>
          <p:nvPr/>
        </p:nvPicPr>
        <p:blipFill>
          <a:blip r:embed="rId9" cstate="print"/>
          <a:srcRect/>
          <a:stretch>
            <a:fillRect/>
          </a:stretch>
        </p:blipFill>
        <p:spPr bwMode="auto">
          <a:xfrm>
            <a:off x="4089400" y="3975100"/>
            <a:ext cx="927100" cy="508000"/>
          </a:xfrm>
          <a:prstGeom prst="rect">
            <a:avLst/>
          </a:prstGeom>
          <a:noFill/>
          <a:ln w="9525">
            <a:noFill/>
            <a:miter lim="800000"/>
            <a:headEnd/>
            <a:tailEnd/>
          </a:ln>
        </p:spPr>
      </p:pic>
      <p:pic>
        <p:nvPicPr>
          <p:cNvPr id="47114" name="Picture 10" descr="ws_1852"/>
          <p:cNvPicPr>
            <a:picLocks noChangeAspect="1" noChangeArrowheads="1"/>
          </p:cNvPicPr>
          <p:nvPr/>
        </p:nvPicPr>
        <p:blipFill>
          <a:blip r:embed="rId10" cstate="print"/>
          <a:srcRect/>
          <a:stretch>
            <a:fillRect/>
          </a:stretch>
        </p:blipFill>
        <p:spPr bwMode="auto">
          <a:xfrm>
            <a:off x="5080000" y="2794000"/>
            <a:ext cx="3695700" cy="3594100"/>
          </a:xfrm>
          <a:prstGeom prst="rect">
            <a:avLst/>
          </a:prstGeom>
          <a:noFill/>
          <a:ln w="9525">
            <a:noFill/>
            <a:miter lim="800000"/>
            <a:headEnd/>
            <a:tailEnd/>
          </a:ln>
        </p:spPr>
      </p:pic>
      <p:sp>
        <p:nvSpPr>
          <p:cNvPr id="47115" name="Text Box 11"/>
          <p:cNvSpPr txBox="1">
            <a:spLocks noChangeArrowheads="1"/>
          </p:cNvSpPr>
          <p:nvPr/>
        </p:nvSpPr>
        <p:spPr bwMode="auto">
          <a:xfrm>
            <a:off x="777875" y="147638"/>
            <a:ext cx="7542213" cy="668337"/>
          </a:xfrm>
          <a:prstGeom prst="rect">
            <a:avLst/>
          </a:prstGeom>
          <a:noFill/>
          <a:ln w="9525">
            <a:noFill/>
            <a:miter lim="800000"/>
            <a:headEnd/>
            <a:tailEnd/>
          </a:ln>
        </p:spPr>
        <p:txBody>
          <a:bodyPr wrap="none" lIns="0" tIns="0" rIns="0" bIns="0">
            <a:spAutoFit/>
          </a:bodyPr>
          <a:lstStyle/>
          <a:p>
            <a:pPr>
              <a:lnSpc>
                <a:spcPts val="2900"/>
              </a:lnSpc>
              <a:tabLst>
                <a:tab pos="558800" algn="l"/>
              </a:tabLst>
            </a:pPr>
            <a:r>
              <a:rPr lang="zh-TW" altLang="en-US" sz="1800">
                <a:latin typeface="Arial" charset="0"/>
              </a:rPr>
              <a:t>	</a:t>
            </a:r>
            <a:r>
              <a:rPr lang="en-US" altLang="zh-TW" sz="2600">
                <a:solidFill>
                  <a:srgbClr val="F6C54C"/>
                </a:solidFill>
              </a:rPr>
              <a:t>Unusually High Level of Global Innovation –</a:t>
            </a:r>
          </a:p>
          <a:p>
            <a:pPr>
              <a:lnSpc>
                <a:spcPts val="2375"/>
              </a:lnSpc>
              <a:tabLst>
                <a:tab pos="558800" algn="l"/>
              </a:tabLst>
            </a:pPr>
            <a:r>
              <a:rPr lang="en-US" altLang="zh-TW" sz="2200">
                <a:solidFill>
                  <a:srgbClr val="F6C54C"/>
                </a:solidFill>
              </a:rPr>
              <a:t>Facebook &amp; Tencent Learning From Each Other’s Playbooks</a:t>
            </a:r>
          </a:p>
        </p:txBody>
      </p:sp>
      <p:sp>
        <p:nvSpPr>
          <p:cNvPr id="47116" name="Text Box 12"/>
          <p:cNvSpPr txBox="1">
            <a:spLocks noChangeArrowheads="1"/>
          </p:cNvSpPr>
          <p:nvPr/>
        </p:nvSpPr>
        <p:spPr bwMode="auto">
          <a:xfrm>
            <a:off x="315913" y="1403350"/>
            <a:ext cx="3929062" cy="231775"/>
          </a:xfrm>
          <a:prstGeom prst="rect">
            <a:avLst/>
          </a:prstGeom>
          <a:noFill/>
          <a:ln w="9525">
            <a:noFill/>
            <a:miter lim="800000"/>
            <a:headEnd/>
            <a:tailEnd/>
          </a:ln>
        </p:spPr>
        <p:txBody>
          <a:bodyPr wrap="none" lIns="0" tIns="0" rIns="0" bIns="0">
            <a:spAutoFit/>
          </a:bodyPr>
          <a:lstStyle/>
          <a:p>
            <a:pPr>
              <a:lnSpc>
                <a:spcPts val="1838"/>
              </a:lnSpc>
            </a:pPr>
            <a:r>
              <a:rPr lang="zh-TW" altLang="en-US" sz="1500">
                <a:solidFill>
                  <a:srgbClr val="FFFFFF"/>
                </a:solidFill>
                <a:latin typeface="Symbol" pitchFamily="18" charset="2"/>
              </a:rPr>
              <a:t>  </a:t>
            </a:r>
            <a:r>
              <a:rPr lang="en-US" altLang="zh-TW" sz="1500">
                <a:solidFill>
                  <a:srgbClr val="F6C54C"/>
                </a:solidFill>
              </a:rPr>
              <a:t>Largest Social Network in English-Speaking</a:t>
            </a:r>
          </a:p>
        </p:txBody>
      </p:sp>
      <p:sp>
        <p:nvSpPr>
          <p:cNvPr id="47117" name="Text Box 13"/>
          <p:cNvSpPr txBox="1">
            <a:spLocks noChangeArrowheads="1"/>
          </p:cNvSpPr>
          <p:nvPr/>
        </p:nvSpPr>
        <p:spPr bwMode="auto">
          <a:xfrm>
            <a:off x="544513" y="1671638"/>
            <a:ext cx="3892550" cy="212725"/>
          </a:xfrm>
          <a:prstGeom prst="rect">
            <a:avLst/>
          </a:prstGeom>
          <a:noFill/>
          <a:ln w="9525">
            <a:noFill/>
            <a:miter lim="800000"/>
            <a:headEnd/>
            <a:tailEnd/>
          </a:ln>
        </p:spPr>
        <p:txBody>
          <a:bodyPr wrap="none" lIns="0" tIns="0" rIns="0" bIns="0">
            <a:spAutoFit/>
          </a:bodyPr>
          <a:lstStyle/>
          <a:p>
            <a:pPr>
              <a:lnSpc>
                <a:spcPts val="1675"/>
              </a:lnSpc>
            </a:pPr>
            <a:r>
              <a:rPr lang="en-US" altLang="zh-TW" sz="1500">
                <a:solidFill>
                  <a:srgbClr val="F6C54C"/>
                </a:solidFill>
              </a:rPr>
              <a:t>Countries </a:t>
            </a:r>
            <a:r>
              <a:rPr lang="en-US" altLang="zh-TW" sz="1500">
                <a:solidFill>
                  <a:srgbClr val="FFFFFF"/>
                </a:solidFill>
              </a:rPr>
              <a:t>– 620MM visitors, +51% Y/Y in 9/10</a:t>
            </a:r>
          </a:p>
        </p:txBody>
      </p:sp>
      <p:sp>
        <p:nvSpPr>
          <p:cNvPr id="47118" name="Text Box 14"/>
          <p:cNvSpPr txBox="1">
            <a:spLocks noChangeArrowheads="1"/>
          </p:cNvSpPr>
          <p:nvPr/>
        </p:nvSpPr>
        <p:spPr bwMode="auto">
          <a:xfrm>
            <a:off x="315913" y="2017713"/>
            <a:ext cx="3684587" cy="233362"/>
          </a:xfrm>
          <a:prstGeom prst="rect">
            <a:avLst/>
          </a:prstGeom>
          <a:noFill/>
          <a:ln w="9525">
            <a:noFill/>
            <a:miter lim="800000"/>
            <a:headEnd/>
            <a:tailEnd/>
          </a:ln>
        </p:spPr>
        <p:txBody>
          <a:bodyPr wrap="none" lIns="0" tIns="0" rIns="0" bIns="0">
            <a:spAutoFit/>
          </a:bodyPr>
          <a:lstStyle/>
          <a:p>
            <a:pPr>
              <a:lnSpc>
                <a:spcPts val="1838"/>
              </a:lnSpc>
            </a:pPr>
            <a:r>
              <a:rPr lang="zh-TW" altLang="en-US" sz="1500">
                <a:solidFill>
                  <a:srgbClr val="FFFFFF"/>
                </a:solidFill>
                <a:latin typeface="Symbol" pitchFamily="18" charset="2"/>
              </a:rPr>
              <a:t>  </a:t>
            </a:r>
            <a:r>
              <a:rPr lang="en-US" altLang="zh-TW" sz="1500">
                <a:solidFill>
                  <a:srgbClr val="F6C54C"/>
                </a:solidFill>
              </a:rPr>
              <a:t>Real Identity </a:t>
            </a:r>
            <a:r>
              <a:rPr lang="en-US" altLang="zh-TW" sz="1500">
                <a:solidFill>
                  <a:srgbClr val="FFFFFF"/>
                </a:solidFill>
              </a:rPr>
              <a:t>– Sharing among real-world</a:t>
            </a:r>
          </a:p>
        </p:txBody>
      </p:sp>
      <p:sp>
        <p:nvSpPr>
          <p:cNvPr id="47119" name="Text Box 15"/>
          <p:cNvSpPr txBox="1">
            <a:spLocks noChangeArrowheads="1"/>
          </p:cNvSpPr>
          <p:nvPr/>
        </p:nvSpPr>
        <p:spPr bwMode="auto">
          <a:xfrm>
            <a:off x="544513" y="2289175"/>
            <a:ext cx="2117725" cy="212725"/>
          </a:xfrm>
          <a:prstGeom prst="rect">
            <a:avLst/>
          </a:prstGeom>
          <a:noFill/>
          <a:ln w="9525">
            <a:noFill/>
            <a:miter lim="800000"/>
            <a:headEnd/>
            <a:tailEnd/>
          </a:ln>
        </p:spPr>
        <p:txBody>
          <a:bodyPr wrap="none" lIns="0" tIns="0" rIns="0" bIns="0">
            <a:spAutoFit/>
          </a:bodyPr>
          <a:lstStyle/>
          <a:p>
            <a:pPr>
              <a:lnSpc>
                <a:spcPts val="1675"/>
              </a:lnSpc>
            </a:pPr>
            <a:r>
              <a:rPr lang="en-US" altLang="zh-TW" sz="1500">
                <a:solidFill>
                  <a:srgbClr val="FFFFFF"/>
                </a:solidFill>
              </a:rPr>
              <a:t>friends / pictures / events</a:t>
            </a:r>
          </a:p>
        </p:txBody>
      </p:sp>
      <p:sp>
        <p:nvSpPr>
          <p:cNvPr id="47120" name="Text Box 16"/>
          <p:cNvSpPr txBox="1">
            <a:spLocks noChangeArrowheads="1"/>
          </p:cNvSpPr>
          <p:nvPr/>
        </p:nvSpPr>
        <p:spPr bwMode="auto">
          <a:xfrm>
            <a:off x="2005013" y="1044575"/>
            <a:ext cx="1187450" cy="284163"/>
          </a:xfrm>
          <a:prstGeom prst="rect">
            <a:avLst/>
          </a:prstGeom>
          <a:noFill/>
          <a:ln w="9525">
            <a:noFill/>
            <a:miter lim="800000"/>
            <a:headEnd/>
            <a:tailEnd/>
          </a:ln>
        </p:spPr>
        <p:txBody>
          <a:bodyPr wrap="none" lIns="0" tIns="0" rIns="0" bIns="0">
            <a:spAutoFit/>
          </a:bodyPr>
          <a:lstStyle/>
          <a:p>
            <a:pPr>
              <a:lnSpc>
                <a:spcPts val="2225"/>
              </a:lnSpc>
            </a:pPr>
            <a:r>
              <a:rPr lang="en-US" altLang="zh-TW" sz="2000" b="1">
                <a:solidFill>
                  <a:srgbClr val="F6C54C"/>
                </a:solidFill>
              </a:rPr>
              <a:t>Facebook</a:t>
            </a:r>
          </a:p>
        </p:txBody>
      </p:sp>
      <p:sp>
        <p:nvSpPr>
          <p:cNvPr id="47121" name="Text Box 17"/>
          <p:cNvSpPr txBox="1">
            <a:spLocks noChangeArrowheads="1"/>
          </p:cNvSpPr>
          <p:nvPr/>
        </p:nvSpPr>
        <p:spPr bwMode="auto">
          <a:xfrm>
            <a:off x="4916488" y="1403350"/>
            <a:ext cx="3790950" cy="231775"/>
          </a:xfrm>
          <a:prstGeom prst="rect">
            <a:avLst/>
          </a:prstGeom>
          <a:noFill/>
          <a:ln w="9525">
            <a:noFill/>
            <a:miter lim="800000"/>
            <a:headEnd/>
            <a:tailEnd/>
          </a:ln>
        </p:spPr>
        <p:txBody>
          <a:bodyPr wrap="none" lIns="0" tIns="0" rIns="0" bIns="0">
            <a:spAutoFit/>
          </a:bodyPr>
          <a:lstStyle/>
          <a:p>
            <a:pPr>
              <a:lnSpc>
                <a:spcPts val="1838"/>
              </a:lnSpc>
            </a:pPr>
            <a:r>
              <a:rPr lang="zh-TW" altLang="en-US" sz="1500">
                <a:solidFill>
                  <a:srgbClr val="FFFFFF"/>
                </a:solidFill>
                <a:latin typeface="Symbol" pitchFamily="18" charset="2"/>
              </a:rPr>
              <a:t>  </a:t>
            </a:r>
            <a:r>
              <a:rPr lang="en-US" altLang="zh-TW" sz="1500">
                <a:solidFill>
                  <a:srgbClr val="F6C54C"/>
                </a:solidFill>
              </a:rPr>
              <a:t>Largest Social Network in China </a:t>
            </a:r>
            <a:r>
              <a:rPr lang="en-US" altLang="zh-TW" sz="1500">
                <a:solidFill>
                  <a:srgbClr val="FFFFFF"/>
                </a:solidFill>
              </a:rPr>
              <a:t>– 637MM</a:t>
            </a:r>
          </a:p>
        </p:txBody>
      </p:sp>
      <p:sp>
        <p:nvSpPr>
          <p:cNvPr id="47122" name="Text Box 18"/>
          <p:cNvSpPr txBox="1">
            <a:spLocks noChangeArrowheads="1"/>
          </p:cNvSpPr>
          <p:nvPr/>
        </p:nvSpPr>
        <p:spPr bwMode="auto">
          <a:xfrm>
            <a:off x="5145088" y="1671638"/>
            <a:ext cx="2882900" cy="212725"/>
          </a:xfrm>
          <a:prstGeom prst="rect">
            <a:avLst/>
          </a:prstGeom>
          <a:noFill/>
          <a:ln w="9525">
            <a:noFill/>
            <a:miter lim="800000"/>
            <a:headEnd/>
            <a:tailEnd/>
          </a:ln>
        </p:spPr>
        <p:txBody>
          <a:bodyPr wrap="none" lIns="0" tIns="0" rIns="0" bIns="0">
            <a:spAutoFit/>
          </a:bodyPr>
          <a:lstStyle/>
          <a:p>
            <a:pPr>
              <a:lnSpc>
                <a:spcPts val="1675"/>
              </a:lnSpc>
            </a:pPr>
            <a:r>
              <a:rPr lang="en-US" altLang="zh-TW" sz="1500">
                <a:solidFill>
                  <a:srgbClr val="FFFFFF"/>
                </a:solidFill>
              </a:rPr>
              <a:t>active IM users, +31% Y/Y in CQ3</a:t>
            </a:r>
          </a:p>
        </p:txBody>
      </p:sp>
      <p:sp>
        <p:nvSpPr>
          <p:cNvPr id="47123" name="Text Box 19"/>
          <p:cNvSpPr txBox="1">
            <a:spLocks noChangeArrowheads="1"/>
          </p:cNvSpPr>
          <p:nvPr/>
        </p:nvSpPr>
        <p:spPr bwMode="auto">
          <a:xfrm>
            <a:off x="4916488" y="2017713"/>
            <a:ext cx="4024312" cy="233362"/>
          </a:xfrm>
          <a:prstGeom prst="rect">
            <a:avLst/>
          </a:prstGeom>
          <a:noFill/>
          <a:ln w="9525">
            <a:noFill/>
            <a:miter lim="800000"/>
            <a:headEnd/>
            <a:tailEnd/>
          </a:ln>
        </p:spPr>
        <p:txBody>
          <a:bodyPr wrap="none" lIns="0" tIns="0" rIns="0" bIns="0">
            <a:spAutoFit/>
          </a:bodyPr>
          <a:lstStyle/>
          <a:p>
            <a:pPr>
              <a:lnSpc>
                <a:spcPts val="1838"/>
              </a:lnSpc>
            </a:pPr>
            <a:r>
              <a:rPr lang="zh-TW" altLang="en-US" sz="1500">
                <a:solidFill>
                  <a:srgbClr val="FFFFFF"/>
                </a:solidFill>
                <a:latin typeface="Symbol" pitchFamily="18" charset="2"/>
              </a:rPr>
              <a:t>  </a:t>
            </a:r>
            <a:r>
              <a:rPr lang="en-US" altLang="zh-TW" sz="1500">
                <a:solidFill>
                  <a:srgbClr val="F6C54C"/>
                </a:solidFill>
              </a:rPr>
              <a:t>Virtual Identity </a:t>
            </a:r>
            <a:r>
              <a:rPr lang="en-US" altLang="zh-TW" sz="1500">
                <a:solidFill>
                  <a:srgbClr val="FFFFFF"/>
                </a:solidFill>
              </a:rPr>
              <a:t>– $1.4B virtual goods revenue</a:t>
            </a:r>
          </a:p>
        </p:txBody>
      </p:sp>
      <p:sp>
        <p:nvSpPr>
          <p:cNvPr id="47124" name="Text Box 20"/>
          <p:cNvSpPr txBox="1">
            <a:spLocks noChangeArrowheads="1"/>
          </p:cNvSpPr>
          <p:nvPr/>
        </p:nvSpPr>
        <p:spPr bwMode="auto">
          <a:xfrm>
            <a:off x="5145088" y="2289175"/>
            <a:ext cx="3230562" cy="212725"/>
          </a:xfrm>
          <a:prstGeom prst="rect">
            <a:avLst/>
          </a:prstGeom>
          <a:noFill/>
          <a:ln w="9525">
            <a:noFill/>
            <a:miter lim="800000"/>
            <a:headEnd/>
            <a:tailEnd/>
          </a:ln>
        </p:spPr>
        <p:txBody>
          <a:bodyPr wrap="none" lIns="0" tIns="0" rIns="0" bIns="0">
            <a:spAutoFit/>
          </a:bodyPr>
          <a:lstStyle/>
          <a:p>
            <a:pPr>
              <a:lnSpc>
                <a:spcPts val="1675"/>
              </a:lnSpc>
            </a:pPr>
            <a:r>
              <a:rPr lang="en-US" altLang="zh-TW" sz="1500">
                <a:solidFill>
                  <a:srgbClr val="FFFFFF"/>
                </a:solidFill>
              </a:rPr>
              <a:t>(from users customizing their avatars /</a:t>
            </a:r>
          </a:p>
        </p:txBody>
      </p:sp>
      <p:sp>
        <p:nvSpPr>
          <p:cNvPr id="47125" name="Text Box 21"/>
          <p:cNvSpPr txBox="1">
            <a:spLocks noChangeArrowheads="1"/>
          </p:cNvSpPr>
          <p:nvPr/>
        </p:nvSpPr>
        <p:spPr bwMode="auto">
          <a:xfrm>
            <a:off x="6502400" y="1044575"/>
            <a:ext cx="974725" cy="284163"/>
          </a:xfrm>
          <a:prstGeom prst="rect">
            <a:avLst/>
          </a:prstGeom>
          <a:noFill/>
          <a:ln w="9525">
            <a:noFill/>
            <a:miter lim="800000"/>
            <a:headEnd/>
            <a:tailEnd/>
          </a:ln>
        </p:spPr>
        <p:txBody>
          <a:bodyPr wrap="none" lIns="0" tIns="0" rIns="0" bIns="0">
            <a:spAutoFit/>
          </a:bodyPr>
          <a:lstStyle/>
          <a:p>
            <a:pPr>
              <a:lnSpc>
                <a:spcPts val="2225"/>
              </a:lnSpc>
            </a:pPr>
            <a:r>
              <a:rPr lang="en-US" altLang="zh-TW" sz="2000" b="1">
                <a:solidFill>
                  <a:srgbClr val="F6C54C"/>
                </a:solidFill>
              </a:rPr>
              <a:t>Tencent</a:t>
            </a:r>
          </a:p>
        </p:txBody>
      </p:sp>
      <p:sp>
        <p:nvSpPr>
          <p:cNvPr id="47126" name="Text Box 22"/>
          <p:cNvSpPr txBox="1">
            <a:spLocks noChangeArrowheads="1"/>
          </p:cNvSpPr>
          <p:nvPr/>
        </p:nvSpPr>
        <p:spPr bwMode="auto">
          <a:xfrm>
            <a:off x="6121400" y="3794125"/>
            <a:ext cx="1117600" cy="534988"/>
          </a:xfrm>
          <a:prstGeom prst="rect">
            <a:avLst/>
          </a:prstGeom>
          <a:noFill/>
          <a:ln w="9525">
            <a:noFill/>
            <a:miter lim="800000"/>
            <a:headEnd/>
            <a:tailEnd/>
          </a:ln>
        </p:spPr>
        <p:txBody>
          <a:bodyPr wrap="none" lIns="0" tIns="0" rIns="0" bIns="0">
            <a:spAutoFit/>
          </a:bodyPr>
          <a:lstStyle/>
          <a:p>
            <a:pPr>
              <a:lnSpc>
                <a:spcPts val="1338"/>
              </a:lnSpc>
              <a:tabLst>
                <a:tab pos="25400" algn="l"/>
                <a:tab pos="292100" algn="l"/>
              </a:tabLst>
            </a:pPr>
            <a:r>
              <a:rPr lang="zh-TW" altLang="en-US" sz="1800">
                <a:latin typeface="Arial" charset="0"/>
              </a:rPr>
              <a:t>	</a:t>
            </a:r>
            <a:r>
              <a:rPr lang="en-US" altLang="zh-TW" sz="1200" b="1">
                <a:solidFill>
                  <a:srgbClr val="061F3F"/>
                </a:solidFill>
              </a:rPr>
              <a:t>Virtual identity</a:t>
            </a:r>
          </a:p>
          <a:p>
            <a:pPr>
              <a:lnSpc>
                <a:spcPts val="1438"/>
              </a:lnSpc>
              <a:tabLst>
                <a:tab pos="25400" algn="l"/>
                <a:tab pos="292100" algn="l"/>
              </a:tabLst>
            </a:pPr>
            <a:r>
              <a:rPr lang="en-US" altLang="zh-TW" sz="1200" b="1">
                <a:solidFill>
                  <a:srgbClr val="061F3F"/>
                </a:solidFill>
              </a:rPr>
              <a:t>&amp; customizable</a:t>
            </a:r>
          </a:p>
          <a:p>
            <a:pPr>
              <a:lnSpc>
                <a:spcPts val="1438"/>
              </a:lnSpc>
              <a:tabLst>
                <a:tab pos="25400" algn="l"/>
                <a:tab pos="292100" algn="l"/>
              </a:tabLst>
            </a:pPr>
            <a:r>
              <a:rPr lang="en-US" altLang="zh-TW" sz="1200" b="1">
                <a:solidFill>
                  <a:srgbClr val="061F3F"/>
                </a:solidFill>
              </a:rPr>
              <a:t>		avatars</a:t>
            </a:r>
          </a:p>
        </p:txBody>
      </p:sp>
      <p:sp>
        <p:nvSpPr>
          <p:cNvPr id="47127" name="Text Box 23"/>
          <p:cNvSpPr txBox="1">
            <a:spLocks noChangeArrowheads="1"/>
          </p:cNvSpPr>
          <p:nvPr/>
        </p:nvSpPr>
        <p:spPr bwMode="auto">
          <a:xfrm>
            <a:off x="1949450" y="2540000"/>
            <a:ext cx="7056438" cy="1236663"/>
          </a:xfrm>
          <a:prstGeom prst="rect">
            <a:avLst/>
          </a:prstGeom>
          <a:noFill/>
          <a:ln w="9525">
            <a:noFill/>
            <a:miter lim="800000"/>
            <a:headEnd/>
            <a:tailEnd/>
          </a:ln>
        </p:spPr>
        <p:txBody>
          <a:bodyPr wrap="none" lIns="0" tIns="0" rIns="0" bIns="0">
            <a:spAutoFit/>
          </a:bodyPr>
          <a:lstStyle/>
          <a:p>
            <a:pPr>
              <a:lnSpc>
                <a:spcPts val="1675"/>
              </a:lnSpc>
              <a:tabLst>
                <a:tab pos="3200400" algn="l"/>
              </a:tabLst>
            </a:pPr>
            <a:r>
              <a:rPr lang="zh-TW" altLang="en-US" sz="1800">
                <a:latin typeface="Arial" charset="0"/>
              </a:rPr>
              <a:t>	</a:t>
            </a:r>
            <a:r>
              <a:rPr lang="en-US" altLang="zh-TW" sz="1500">
                <a:solidFill>
                  <a:srgbClr val="FFFFFF"/>
                </a:solidFill>
              </a:rPr>
              <a:t>purchasing game items…) in 2009, +94% Y/Y</a:t>
            </a:r>
          </a:p>
          <a:p>
            <a:pPr>
              <a:lnSpc>
                <a:spcPts val="1000"/>
              </a:lnSpc>
              <a:tabLst>
                <a:tab pos="3200400" algn="l"/>
              </a:tabLst>
            </a:pPr>
            <a:endParaRPr lang="en-US" altLang="zh-TW" sz="1500">
              <a:solidFill>
                <a:srgbClr val="FFFFFF"/>
              </a:solidFill>
            </a:endParaRPr>
          </a:p>
          <a:p>
            <a:pPr>
              <a:lnSpc>
                <a:spcPts val="1000"/>
              </a:lnSpc>
              <a:tabLst>
                <a:tab pos="3200400" algn="l"/>
              </a:tabLst>
            </a:pPr>
            <a:endParaRPr lang="en-US" altLang="zh-TW" sz="1500">
              <a:solidFill>
                <a:srgbClr val="FFFFFF"/>
              </a:solidFill>
            </a:endParaRPr>
          </a:p>
          <a:p>
            <a:pPr>
              <a:lnSpc>
                <a:spcPts val="1000"/>
              </a:lnSpc>
              <a:tabLst>
                <a:tab pos="3200400" algn="l"/>
              </a:tabLst>
            </a:pPr>
            <a:endParaRPr lang="en-US" altLang="zh-TW" sz="1500">
              <a:solidFill>
                <a:srgbClr val="FFFFFF"/>
              </a:solidFill>
            </a:endParaRPr>
          </a:p>
          <a:p>
            <a:pPr>
              <a:lnSpc>
                <a:spcPts val="1000"/>
              </a:lnSpc>
              <a:tabLst>
                <a:tab pos="3200400" algn="l"/>
              </a:tabLst>
            </a:pPr>
            <a:endParaRPr lang="en-US" altLang="zh-TW" sz="1500">
              <a:solidFill>
                <a:srgbClr val="FFFFFF"/>
              </a:solidFill>
            </a:endParaRPr>
          </a:p>
          <a:p>
            <a:pPr>
              <a:lnSpc>
                <a:spcPts val="1000"/>
              </a:lnSpc>
              <a:tabLst>
                <a:tab pos="3200400" algn="l"/>
              </a:tabLst>
            </a:pPr>
            <a:endParaRPr lang="en-US" altLang="zh-TW" sz="1500">
              <a:solidFill>
                <a:srgbClr val="FFFFFF"/>
              </a:solidFill>
            </a:endParaRPr>
          </a:p>
          <a:p>
            <a:pPr>
              <a:lnSpc>
                <a:spcPts val="1000"/>
              </a:lnSpc>
              <a:tabLst>
                <a:tab pos="3200400" algn="l"/>
              </a:tabLst>
            </a:pPr>
            <a:endParaRPr lang="en-US" altLang="zh-TW" sz="1500">
              <a:solidFill>
                <a:srgbClr val="FFFFFF"/>
              </a:solidFill>
            </a:endParaRPr>
          </a:p>
          <a:p>
            <a:pPr>
              <a:lnSpc>
                <a:spcPts val="2063"/>
              </a:lnSpc>
              <a:tabLst>
                <a:tab pos="3200400" algn="l"/>
              </a:tabLst>
            </a:pPr>
            <a:r>
              <a:rPr lang="en-US" altLang="zh-TW" sz="1200" b="1">
                <a:solidFill>
                  <a:srgbClr val="061F3F"/>
                </a:solidFill>
              </a:rPr>
              <a:t>Real pictures</a:t>
            </a:r>
          </a:p>
        </p:txBody>
      </p:sp>
      <p:sp>
        <p:nvSpPr>
          <p:cNvPr id="47128" name="Text Box 24"/>
          <p:cNvSpPr txBox="1">
            <a:spLocks noChangeArrowheads="1"/>
          </p:cNvSpPr>
          <p:nvPr/>
        </p:nvSpPr>
        <p:spPr bwMode="auto">
          <a:xfrm>
            <a:off x="1954213" y="3789363"/>
            <a:ext cx="947737" cy="169862"/>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061F3F"/>
                </a:solidFill>
              </a:rPr>
              <a:t>&amp; real names</a:t>
            </a:r>
          </a:p>
        </p:txBody>
      </p:sp>
      <p:sp>
        <p:nvSpPr>
          <p:cNvPr id="47129" name="Text Box 25"/>
          <p:cNvSpPr txBox="1">
            <a:spLocks noChangeArrowheads="1"/>
          </p:cNvSpPr>
          <p:nvPr/>
        </p:nvSpPr>
        <p:spPr bwMode="auto">
          <a:xfrm>
            <a:off x="4724400" y="6484938"/>
            <a:ext cx="3887788" cy="127000"/>
          </a:xfrm>
          <a:prstGeom prst="rect">
            <a:avLst/>
          </a:prstGeom>
          <a:noFill/>
          <a:ln w="9525">
            <a:noFill/>
            <a:miter lim="800000"/>
            <a:headEnd/>
            <a:tailEnd/>
          </a:ln>
        </p:spPr>
        <p:txBody>
          <a:bodyPr wrap="none" lIns="0" tIns="0" rIns="0" bIns="0">
            <a:spAutoFit/>
          </a:bodyPr>
          <a:lstStyle/>
          <a:p>
            <a:pPr>
              <a:lnSpc>
                <a:spcPts val="1000"/>
              </a:lnSpc>
            </a:pPr>
            <a:r>
              <a:rPr lang="en-US" altLang="zh-TW" sz="900" i="1">
                <a:solidFill>
                  <a:srgbClr val="FFFFFF"/>
                </a:solidFill>
              </a:rPr>
              <a:t>Source: Facebook, comScore (global unique visitors for Facebook), Tencent.</a:t>
            </a:r>
          </a:p>
        </p:txBody>
      </p:sp>
      <p:sp>
        <p:nvSpPr>
          <p:cNvPr id="47130" name="Text Box 26"/>
          <p:cNvSpPr txBox="1">
            <a:spLocks noChangeArrowheads="1"/>
          </p:cNvSpPr>
          <p:nvPr/>
        </p:nvSpPr>
        <p:spPr bwMode="auto">
          <a:xfrm>
            <a:off x="8883650" y="6494463"/>
            <a:ext cx="69850"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ws_185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8131" name="Picture 3" descr="ws_1854"/>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48132" name="Picture 4" descr="ws_1855"/>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48133" name="Picture 5" descr="ws_1856"/>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48134" name="Picture 6" descr="ws_1857"/>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48135" name="Picture 7" descr="ws_1858"/>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sp>
        <p:nvSpPr>
          <p:cNvPr id="48136" name="Text Box 8"/>
          <p:cNvSpPr txBox="1">
            <a:spLocks noChangeArrowheads="1"/>
          </p:cNvSpPr>
          <p:nvPr/>
        </p:nvSpPr>
        <p:spPr bwMode="auto">
          <a:xfrm>
            <a:off x="8883650" y="6494463"/>
            <a:ext cx="69850"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7</a:t>
            </a:r>
          </a:p>
        </p:txBody>
      </p:sp>
      <p:sp>
        <p:nvSpPr>
          <p:cNvPr id="48137" name="Text Box 9"/>
          <p:cNvSpPr txBox="1">
            <a:spLocks noChangeArrowheads="1"/>
          </p:cNvSpPr>
          <p:nvPr/>
        </p:nvSpPr>
        <p:spPr bwMode="auto">
          <a:xfrm>
            <a:off x="3863975" y="2681288"/>
            <a:ext cx="1501775"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b="1" i="1">
                <a:solidFill>
                  <a:srgbClr val="F5C54C"/>
                </a:solidFill>
              </a:rPr>
              <a:t>2.  </a:t>
            </a:r>
            <a:r>
              <a:rPr lang="en-US" altLang="zh-TW" sz="2600" b="1" i="1">
                <a:solidFill>
                  <a:srgbClr val="F6C54C"/>
                </a:solidFill>
              </a:rPr>
              <a:t>Mobile</a:t>
            </a:r>
          </a:p>
        </p:txBody>
      </p:sp>
      <p:sp>
        <p:nvSpPr>
          <p:cNvPr id="48138" name="Text Box 10"/>
          <p:cNvSpPr txBox="1">
            <a:spLocks noChangeArrowheads="1"/>
          </p:cNvSpPr>
          <p:nvPr/>
        </p:nvSpPr>
        <p:spPr bwMode="auto">
          <a:xfrm>
            <a:off x="1497013" y="3514725"/>
            <a:ext cx="6230937"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i="1">
                <a:solidFill>
                  <a:srgbClr val="FFFFFF"/>
                </a:solidFill>
              </a:rPr>
              <a:t>Ramping faster than any ‘new new thing’ –</a:t>
            </a:r>
          </a:p>
        </p:txBody>
      </p:sp>
      <p:sp>
        <p:nvSpPr>
          <p:cNvPr id="48139" name="Text Box 11"/>
          <p:cNvSpPr txBox="1">
            <a:spLocks noChangeArrowheads="1"/>
          </p:cNvSpPr>
          <p:nvPr/>
        </p:nvSpPr>
        <p:spPr bwMode="auto">
          <a:xfrm>
            <a:off x="2214563" y="4149725"/>
            <a:ext cx="5257800"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i="1">
                <a:solidFill>
                  <a:srgbClr val="FFFFFF"/>
                </a:solidFill>
              </a:rPr>
              <a:t>is your business leading or lagging?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ws_1BBA"/>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9155" name="Picture 3" descr="ws_1BBB"/>
          <p:cNvPicPr>
            <a:picLocks noChangeAspect="1" noChangeArrowheads="1"/>
          </p:cNvPicPr>
          <p:nvPr/>
        </p:nvPicPr>
        <p:blipFill>
          <a:blip r:embed="rId3" cstate="print"/>
          <a:srcRect/>
          <a:stretch>
            <a:fillRect/>
          </a:stretch>
        </p:blipFill>
        <p:spPr bwMode="auto">
          <a:xfrm>
            <a:off x="484188" y="6442075"/>
            <a:ext cx="150812" cy="173038"/>
          </a:xfrm>
          <a:prstGeom prst="rect">
            <a:avLst/>
          </a:prstGeom>
          <a:noFill/>
          <a:ln w="9525">
            <a:noFill/>
            <a:miter lim="800000"/>
            <a:headEnd/>
            <a:tailEnd/>
          </a:ln>
        </p:spPr>
      </p:pic>
      <p:pic>
        <p:nvPicPr>
          <p:cNvPr id="49156" name="Picture 4" descr="ws_1BBC"/>
          <p:cNvPicPr>
            <a:picLocks noChangeAspect="1" noChangeArrowheads="1"/>
          </p:cNvPicPr>
          <p:nvPr/>
        </p:nvPicPr>
        <p:blipFill>
          <a:blip r:embed="rId4" cstate="print"/>
          <a:srcRect/>
          <a:stretch>
            <a:fillRect/>
          </a:stretch>
        </p:blipFill>
        <p:spPr bwMode="auto">
          <a:xfrm>
            <a:off x="704850" y="6442075"/>
            <a:ext cx="138113" cy="231775"/>
          </a:xfrm>
          <a:prstGeom prst="rect">
            <a:avLst/>
          </a:prstGeom>
          <a:noFill/>
          <a:ln w="9525">
            <a:noFill/>
            <a:miter lim="800000"/>
            <a:headEnd/>
            <a:tailEnd/>
          </a:ln>
        </p:spPr>
      </p:pic>
      <p:pic>
        <p:nvPicPr>
          <p:cNvPr id="49157" name="Picture 5" descr="ws_1BBD"/>
          <p:cNvPicPr>
            <a:picLocks noChangeAspect="1" noChangeArrowheads="1"/>
          </p:cNvPicPr>
          <p:nvPr/>
        </p:nvPicPr>
        <p:blipFill>
          <a:blip r:embed="rId5" cstate="print"/>
          <a:srcRect/>
          <a:stretch>
            <a:fillRect/>
          </a:stretch>
        </p:blipFill>
        <p:spPr bwMode="auto">
          <a:xfrm>
            <a:off x="842963" y="6442075"/>
            <a:ext cx="138112" cy="173038"/>
          </a:xfrm>
          <a:prstGeom prst="rect">
            <a:avLst/>
          </a:prstGeom>
          <a:noFill/>
          <a:ln w="9525">
            <a:noFill/>
            <a:miter lim="800000"/>
            <a:headEnd/>
            <a:tailEnd/>
          </a:ln>
        </p:spPr>
      </p:pic>
      <p:pic>
        <p:nvPicPr>
          <p:cNvPr id="49158" name="Picture 6" descr="ws_1BBE"/>
          <p:cNvPicPr>
            <a:picLocks noChangeAspect="1" noChangeArrowheads="1"/>
          </p:cNvPicPr>
          <p:nvPr/>
        </p:nvPicPr>
        <p:blipFill>
          <a:blip r:embed="rId6" cstate="print"/>
          <a:srcRect/>
          <a:stretch>
            <a:fillRect/>
          </a:stretch>
        </p:blipFill>
        <p:spPr bwMode="auto">
          <a:xfrm>
            <a:off x="1373188" y="6442075"/>
            <a:ext cx="139700" cy="173038"/>
          </a:xfrm>
          <a:prstGeom prst="rect">
            <a:avLst/>
          </a:prstGeom>
          <a:noFill/>
          <a:ln w="9525">
            <a:noFill/>
            <a:miter lim="800000"/>
            <a:headEnd/>
            <a:tailEnd/>
          </a:ln>
        </p:spPr>
      </p:pic>
      <p:pic>
        <p:nvPicPr>
          <p:cNvPr id="49159" name="Picture 7" descr="ws_1BBF"/>
          <p:cNvPicPr>
            <a:picLocks noChangeAspect="1" noChangeArrowheads="1"/>
          </p:cNvPicPr>
          <p:nvPr/>
        </p:nvPicPr>
        <p:blipFill>
          <a:blip r:embed="rId7" cstate="print"/>
          <a:srcRect/>
          <a:stretch>
            <a:fillRect/>
          </a:stretch>
        </p:blipFill>
        <p:spPr bwMode="auto">
          <a:xfrm>
            <a:off x="1708150" y="6442075"/>
            <a:ext cx="139700" cy="173038"/>
          </a:xfrm>
          <a:prstGeom prst="rect">
            <a:avLst/>
          </a:prstGeom>
          <a:noFill/>
          <a:ln w="9525">
            <a:noFill/>
            <a:miter lim="800000"/>
            <a:headEnd/>
            <a:tailEnd/>
          </a:ln>
        </p:spPr>
      </p:pic>
      <p:sp>
        <p:nvSpPr>
          <p:cNvPr id="49160" name="Text Box 8"/>
          <p:cNvSpPr txBox="1">
            <a:spLocks noChangeArrowheads="1"/>
          </p:cNvSpPr>
          <p:nvPr/>
        </p:nvSpPr>
        <p:spPr bwMode="auto">
          <a:xfrm>
            <a:off x="3138488" y="98425"/>
            <a:ext cx="2867025" cy="368300"/>
          </a:xfrm>
          <a:prstGeom prst="rect">
            <a:avLst/>
          </a:prstGeom>
          <a:noFill/>
          <a:ln w="9525">
            <a:noFill/>
            <a:miter lim="800000"/>
            <a:headEnd/>
            <a:tailEnd/>
          </a:ln>
        </p:spPr>
        <p:txBody>
          <a:bodyPr wrap="none" lIns="0" tIns="0" rIns="0" bIns="0">
            <a:spAutoFit/>
          </a:bodyPr>
          <a:lstStyle/>
          <a:p>
            <a:pPr defTabSz="831850">
              <a:lnSpc>
                <a:spcPts val="2913"/>
              </a:lnSpc>
            </a:pPr>
            <a:r>
              <a:rPr lang="en-US" altLang="zh-TW" sz="2600">
                <a:solidFill>
                  <a:srgbClr val="F6C54C"/>
                </a:solidFill>
              </a:rPr>
              <a:t>Mobile Connectivity</a:t>
            </a:r>
          </a:p>
        </p:txBody>
      </p:sp>
      <p:sp>
        <p:nvSpPr>
          <p:cNvPr id="49161" name="Text Box 9"/>
          <p:cNvSpPr txBox="1">
            <a:spLocks noChangeArrowheads="1"/>
          </p:cNvSpPr>
          <p:nvPr/>
        </p:nvSpPr>
        <p:spPr bwMode="auto">
          <a:xfrm>
            <a:off x="117475" y="454025"/>
            <a:ext cx="8910638" cy="369888"/>
          </a:xfrm>
          <a:prstGeom prst="rect">
            <a:avLst/>
          </a:prstGeom>
          <a:noFill/>
          <a:ln w="9525">
            <a:noFill/>
            <a:miter lim="800000"/>
            <a:headEnd/>
            <a:tailEnd/>
          </a:ln>
        </p:spPr>
        <p:txBody>
          <a:bodyPr wrap="none" lIns="0" tIns="0" rIns="0" bIns="0">
            <a:spAutoFit/>
          </a:bodyPr>
          <a:lstStyle/>
          <a:p>
            <a:pPr defTabSz="831850">
              <a:lnSpc>
                <a:spcPts val="2913"/>
              </a:lnSpc>
            </a:pPr>
            <a:r>
              <a:rPr lang="en-US" altLang="zh-TW" sz="2600">
                <a:solidFill>
                  <a:srgbClr val="F6C54C"/>
                </a:solidFill>
              </a:rPr>
              <a:t>Drives New Ways to Do Old Things Faster / Better / Cheaper</a:t>
            </a:r>
          </a:p>
        </p:txBody>
      </p:sp>
      <p:sp>
        <p:nvSpPr>
          <p:cNvPr id="49162" name="Text Box 10"/>
          <p:cNvSpPr txBox="1">
            <a:spLocks noChangeArrowheads="1"/>
          </p:cNvSpPr>
          <p:nvPr/>
        </p:nvSpPr>
        <p:spPr bwMode="auto">
          <a:xfrm>
            <a:off x="395288" y="1668463"/>
            <a:ext cx="8359775" cy="757237"/>
          </a:xfrm>
          <a:prstGeom prst="rect">
            <a:avLst/>
          </a:prstGeom>
          <a:noFill/>
          <a:ln w="9525">
            <a:noFill/>
            <a:miter lim="800000"/>
            <a:headEnd/>
            <a:tailEnd/>
          </a:ln>
        </p:spPr>
        <p:txBody>
          <a:bodyPr wrap="none" lIns="0" tIns="0" rIns="0" bIns="0">
            <a:spAutoFit/>
          </a:bodyPr>
          <a:lstStyle/>
          <a:p>
            <a:pPr defTabSz="831850">
              <a:lnSpc>
                <a:spcPts val="2313"/>
              </a:lnSpc>
            </a:pPr>
            <a:r>
              <a:rPr lang="zh-TW" altLang="en-US" sz="1900">
                <a:solidFill>
                  <a:srgbClr val="FFFFFF"/>
                </a:solidFill>
                <a:latin typeface="Symbol" pitchFamily="18" charset="2"/>
              </a:rPr>
              <a:t>  </a:t>
            </a:r>
            <a:r>
              <a:rPr lang="en-US" altLang="zh-TW" sz="1900" b="1">
                <a:solidFill>
                  <a:srgbClr val="F6C54C"/>
                </a:solidFill>
              </a:rPr>
              <a:t>More Connected </a:t>
            </a:r>
            <a:r>
              <a:rPr lang="en-US" altLang="zh-TW" sz="1900">
                <a:solidFill>
                  <a:srgbClr val="FFFFFF"/>
                </a:solidFill>
              </a:rPr>
              <a:t>– Real-time connectivity / 24x7 / in palm of hand…</a:t>
            </a:r>
          </a:p>
          <a:p>
            <a:pPr defTabSz="831850">
              <a:lnSpc>
                <a:spcPts val="913"/>
              </a:lnSpc>
            </a:pPr>
            <a:endParaRPr lang="en-US" altLang="zh-TW" sz="1900">
              <a:solidFill>
                <a:srgbClr val="FFFFFF"/>
              </a:solidFill>
            </a:endParaRPr>
          </a:p>
          <a:p>
            <a:pPr defTabSz="831850">
              <a:lnSpc>
                <a:spcPts val="2725"/>
              </a:lnSpc>
            </a:pPr>
            <a:r>
              <a:rPr lang="en-US" altLang="zh-TW" sz="1900">
                <a:solidFill>
                  <a:srgbClr val="FFFFFF"/>
                </a:solidFill>
                <a:latin typeface="Symbol" pitchFamily="18" charset="2"/>
              </a:rPr>
              <a:t>  </a:t>
            </a:r>
            <a:r>
              <a:rPr lang="en-US" altLang="zh-TW" sz="1900" b="1">
                <a:solidFill>
                  <a:srgbClr val="F6C54C"/>
                </a:solidFill>
              </a:rPr>
              <a:t>More Affordable </a:t>
            </a:r>
            <a:r>
              <a:rPr lang="en-US" altLang="zh-TW" sz="1900">
                <a:solidFill>
                  <a:srgbClr val="FFFFFF"/>
                </a:solidFill>
              </a:rPr>
              <a:t>– Wi-Fi nearly ubiquitous in many developed markets…for</a:t>
            </a:r>
          </a:p>
        </p:txBody>
      </p:sp>
      <p:sp>
        <p:nvSpPr>
          <p:cNvPr id="49163" name="Text Box 11"/>
          <p:cNvSpPr txBox="1">
            <a:spLocks noChangeArrowheads="1"/>
          </p:cNvSpPr>
          <p:nvPr/>
        </p:nvSpPr>
        <p:spPr bwMode="auto">
          <a:xfrm>
            <a:off x="623888" y="2471738"/>
            <a:ext cx="5340350" cy="269875"/>
          </a:xfrm>
          <a:prstGeom prst="rect">
            <a:avLst/>
          </a:prstGeom>
          <a:noFill/>
          <a:ln w="9525">
            <a:noFill/>
            <a:miter lim="800000"/>
            <a:headEnd/>
            <a:tailEnd/>
          </a:ln>
        </p:spPr>
        <p:txBody>
          <a:bodyPr wrap="none" lIns="0" tIns="0" rIns="0" bIns="0">
            <a:spAutoFit/>
          </a:bodyPr>
          <a:lstStyle/>
          <a:p>
            <a:pPr defTabSz="831850">
              <a:lnSpc>
                <a:spcPts val="2113"/>
              </a:lnSpc>
            </a:pPr>
            <a:r>
              <a:rPr lang="en-US" altLang="zh-TW" sz="1900">
                <a:solidFill>
                  <a:srgbClr val="FFFFFF"/>
                </a:solidFill>
              </a:rPr>
              <a:t>many / 3G tiered pricing lowers adoption barrier…</a:t>
            </a:r>
          </a:p>
        </p:txBody>
      </p:sp>
      <p:sp>
        <p:nvSpPr>
          <p:cNvPr id="49164" name="Text Box 12"/>
          <p:cNvSpPr txBox="1">
            <a:spLocks noChangeArrowheads="1"/>
          </p:cNvSpPr>
          <p:nvPr/>
        </p:nvSpPr>
        <p:spPr bwMode="auto">
          <a:xfrm>
            <a:off x="395288" y="2911475"/>
            <a:ext cx="7874000" cy="755650"/>
          </a:xfrm>
          <a:prstGeom prst="rect">
            <a:avLst/>
          </a:prstGeom>
          <a:noFill/>
          <a:ln w="9525">
            <a:noFill/>
            <a:miter lim="800000"/>
            <a:headEnd/>
            <a:tailEnd/>
          </a:ln>
        </p:spPr>
        <p:txBody>
          <a:bodyPr wrap="none" lIns="0" tIns="0" rIns="0" bIns="0">
            <a:spAutoFit/>
          </a:bodyPr>
          <a:lstStyle/>
          <a:p>
            <a:pPr defTabSz="831850">
              <a:lnSpc>
                <a:spcPts val="2313"/>
              </a:lnSpc>
            </a:pPr>
            <a:r>
              <a:rPr lang="zh-TW" altLang="en-US" sz="1900">
                <a:solidFill>
                  <a:srgbClr val="FFFFFF"/>
                </a:solidFill>
                <a:latin typeface="Symbol" pitchFamily="18" charset="2"/>
              </a:rPr>
              <a:t>  </a:t>
            </a:r>
            <a:r>
              <a:rPr lang="en-US" altLang="zh-TW" sz="1900" b="1">
                <a:solidFill>
                  <a:srgbClr val="F6C54C"/>
                </a:solidFill>
              </a:rPr>
              <a:t>Faster </a:t>
            </a:r>
            <a:r>
              <a:rPr lang="en-US" altLang="zh-TW" sz="1900">
                <a:solidFill>
                  <a:srgbClr val="FFFFFF"/>
                </a:solidFill>
              </a:rPr>
              <a:t>– Near-zero latency for boot-up / search / connect / pay...</a:t>
            </a:r>
          </a:p>
          <a:p>
            <a:pPr defTabSz="831850">
              <a:lnSpc>
                <a:spcPts val="913"/>
              </a:lnSpc>
            </a:pPr>
            <a:endParaRPr lang="en-US" altLang="zh-TW" sz="1900">
              <a:solidFill>
                <a:srgbClr val="FFFFFF"/>
              </a:solidFill>
            </a:endParaRPr>
          </a:p>
          <a:p>
            <a:pPr defTabSz="831850">
              <a:lnSpc>
                <a:spcPts val="2725"/>
              </a:lnSpc>
            </a:pPr>
            <a:r>
              <a:rPr lang="en-US" altLang="zh-TW" sz="1900">
                <a:solidFill>
                  <a:srgbClr val="FFFFFF"/>
                </a:solidFill>
                <a:latin typeface="Symbol" pitchFamily="18" charset="2"/>
              </a:rPr>
              <a:t>  </a:t>
            </a:r>
            <a:r>
              <a:rPr lang="en-US" altLang="zh-TW" sz="1900" b="1">
                <a:solidFill>
                  <a:srgbClr val="F6C54C"/>
                </a:solidFill>
              </a:rPr>
              <a:t>Easier to Use </a:t>
            </a:r>
            <a:r>
              <a:rPr lang="en-US" altLang="zh-TW" sz="1900">
                <a:solidFill>
                  <a:srgbClr val="FFFFFF"/>
                </a:solidFill>
              </a:rPr>
              <a:t>– User Interface revolution + location awareness provide</a:t>
            </a:r>
          </a:p>
        </p:txBody>
      </p:sp>
      <p:sp>
        <p:nvSpPr>
          <p:cNvPr id="49165" name="Text Box 13"/>
          <p:cNvSpPr txBox="1">
            <a:spLocks noChangeArrowheads="1"/>
          </p:cNvSpPr>
          <p:nvPr/>
        </p:nvSpPr>
        <p:spPr bwMode="auto">
          <a:xfrm>
            <a:off x="625475" y="3713163"/>
            <a:ext cx="3494088" cy="269875"/>
          </a:xfrm>
          <a:prstGeom prst="rect">
            <a:avLst/>
          </a:prstGeom>
          <a:noFill/>
          <a:ln w="9525">
            <a:noFill/>
            <a:miter lim="800000"/>
            <a:headEnd/>
            <a:tailEnd/>
          </a:ln>
        </p:spPr>
        <p:txBody>
          <a:bodyPr wrap="none" lIns="0" tIns="0" rIns="0" bIns="0">
            <a:spAutoFit/>
          </a:bodyPr>
          <a:lstStyle/>
          <a:p>
            <a:pPr defTabSz="831850">
              <a:lnSpc>
                <a:spcPts val="2113"/>
              </a:lnSpc>
            </a:pPr>
            <a:r>
              <a:rPr lang="en-US" altLang="zh-TW" sz="1900">
                <a:solidFill>
                  <a:srgbClr val="FFFFFF"/>
                </a:solidFill>
              </a:rPr>
              <a:t>something for nearly everyone…</a:t>
            </a:r>
          </a:p>
        </p:txBody>
      </p:sp>
      <p:sp>
        <p:nvSpPr>
          <p:cNvPr id="49166" name="Text Box 14"/>
          <p:cNvSpPr txBox="1">
            <a:spLocks noChangeArrowheads="1"/>
          </p:cNvSpPr>
          <p:nvPr/>
        </p:nvSpPr>
        <p:spPr bwMode="auto">
          <a:xfrm>
            <a:off x="395288" y="4151313"/>
            <a:ext cx="7219950" cy="295275"/>
          </a:xfrm>
          <a:prstGeom prst="rect">
            <a:avLst/>
          </a:prstGeom>
          <a:noFill/>
          <a:ln w="9525">
            <a:noFill/>
            <a:miter lim="800000"/>
            <a:headEnd/>
            <a:tailEnd/>
          </a:ln>
        </p:spPr>
        <p:txBody>
          <a:bodyPr wrap="none" lIns="0" tIns="0" rIns="0" bIns="0">
            <a:spAutoFit/>
          </a:bodyPr>
          <a:lstStyle/>
          <a:p>
            <a:pPr defTabSz="831850">
              <a:lnSpc>
                <a:spcPts val="2313"/>
              </a:lnSpc>
            </a:pPr>
            <a:r>
              <a:rPr lang="zh-TW" altLang="en-US" sz="1900">
                <a:solidFill>
                  <a:srgbClr val="FFFFFF"/>
                </a:solidFill>
                <a:latin typeface="Symbol" pitchFamily="18" charset="2"/>
              </a:rPr>
              <a:t>  </a:t>
            </a:r>
            <a:r>
              <a:rPr lang="en-US" altLang="zh-TW" sz="1900" b="1">
                <a:solidFill>
                  <a:srgbClr val="F6C54C"/>
                </a:solidFill>
              </a:rPr>
              <a:t>Fun to Use </a:t>
            </a:r>
            <a:r>
              <a:rPr lang="en-US" altLang="zh-TW" sz="1900">
                <a:solidFill>
                  <a:srgbClr val="FFFFFF"/>
                </a:solidFill>
              </a:rPr>
              <a:t>– Social / casual gaming / reward-driven marketing…</a:t>
            </a:r>
          </a:p>
        </p:txBody>
      </p:sp>
      <p:sp>
        <p:nvSpPr>
          <p:cNvPr id="49167" name="Text Box 15"/>
          <p:cNvSpPr txBox="1">
            <a:spLocks noChangeArrowheads="1"/>
          </p:cNvSpPr>
          <p:nvPr/>
        </p:nvSpPr>
        <p:spPr bwMode="auto">
          <a:xfrm>
            <a:off x="395288" y="4613275"/>
            <a:ext cx="8129587" cy="758825"/>
          </a:xfrm>
          <a:prstGeom prst="rect">
            <a:avLst/>
          </a:prstGeom>
          <a:noFill/>
          <a:ln w="9525">
            <a:noFill/>
            <a:miter lim="800000"/>
            <a:headEnd/>
            <a:tailEnd/>
          </a:ln>
        </p:spPr>
        <p:txBody>
          <a:bodyPr wrap="none" lIns="0" tIns="0" rIns="0" bIns="0">
            <a:spAutoFit/>
          </a:bodyPr>
          <a:lstStyle/>
          <a:p>
            <a:pPr defTabSz="831850">
              <a:lnSpc>
                <a:spcPts val="2313"/>
              </a:lnSpc>
            </a:pPr>
            <a:r>
              <a:rPr lang="zh-TW" altLang="en-US" sz="1900">
                <a:solidFill>
                  <a:srgbClr val="FFFFFF"/>
                </a:solidFill>
                <a:latin typeface="Symbol" pitchFamily="18" charset="2"/>
              </a:rPr>
              <a:t>  </a:t>
            </a:r>
            <a:r>
              <a:rPr lang="en-US" altLang="zh-TW" sz="1900" b="1">
                <a:solidFill>
                  <a:srgbClr val="F6C54C"/>
                </a:solidFill>
              </a:rPr>
              <a:t>Access Nearly Everything </a:t>
            </a:r>
            <a:r>
              <a:rPr lang="en-US" altLang="zh-TW" sz="1900">
                <a:solidFill>
                  <a:srgbClr val="FFFFFF"/>
                </a:solidFill>
              </a:rPr>
              <a:t>– Music / video / documents / ‘stuff’ in cloud...</a:t>
            </a:r>
          </a:p>
          <a:p>
            <a:pPr defTabSz="831850">
              <a:lnSpc>
                <a:spcPts val="913"/>
              </a:lnSpc>
            </a:pPr>
            <a:endParaRPr lang="en-US" altLang="zh-TW" sz="1900">
              <a:solidFill>
                <a:srgbClr val="FFFFFF"/>
              </a:solidFill>
            </a:endParaRPr>
          </a:p>
          <a:p>
            <a:pPr defTabSz="831850">
              <a:lnSpc>
                <a:spcPts val="2725"/>
              </a:lnSpc>
            </a:pPr>
            <a:r>
              <a:rPr lang="en-US" altLang="zh-TW" sz="1900">
                <a:solidFill>
                  <a:srgbClr val="FFFFFF"/>
                </a:solidFill>
                <a:latin typeface="Symbol" pitchFamily="18" charset="2"/>
              </a:rPr>
              <a:t>  </a:t>
            </a:r>
            <a:r>
              <a:rPr lang="en-US" altLang="zh-TW" sz="1900" b="1">
                <a:solidFill>
                  <a:srgbClr val="F6C54C"/>
                </a:solidFill>
              </a:rPr>
              <a:t>Longer Battery Life </a:t>
            </a:r>
            <a:r>
              <a:rPr lang="en-US" altLang="zh-TW" sz="1900">
                <a:solidFill>
                  <a:srgbClr val="FFFFFF"/>
                </a:solidFill>
              </a:rPr>
              <a:t>– Hours of continuous usage…</a:t>
            </a:r>
          </a:p>
        </p:txBody>
      </p:sp>
      <p:sp>
        <p:nvSpPr>
          <p:cNvPr id="49168" name="Text Box 16"/>
          <p:cNvSpPr txBox="1">
            <a:spLocks noChangeArrowheads="1"/>
          </p:cNvSpPr>
          <p:nvPr/>
        </p:nvSpPr>
        <p:spPr bwMode="auto">
          <a:xfrm>
            <a:off x="8813800" y="6496050"/>
            <a:ext cx="139700" cy="141288"/>
          </a:xfrm>
          <a:prstGeom prst="rect">
            <a:avLst/>
          </a:prstGeom>
          <a:noFill/>
          <a:ln w="9525">
            <a:noFill/>
            <a:miter lim="800000"/>
            <a:headEnd/>
            <a:tailEnd/>
          </a:ln>
        </p:spPr>
        <p:txBody>
          <a:bodyPr wrap="none" lIns="0" tIns="0" rIns="0" bIns="0">
            <a:spAutoFit/>
          </a:bodyPr>
          <a:lstStyle/>
          <a:p>
            <a:pPr defTabSz="831850">
              <a:lnSpc>
                <a:spcPts val="1113"/>
              </a:lnSpc>
            </a:pPr>
            <a:r>
              <a:rPr lang="en-US" altLang="zh-TW" sz="1000">
                <a:solidFill>
                  <a:srgbClr val="FFFFFF"/>
                </a:solidFill>
              </a:rPr>
              <a:t>41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ws_185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0179" name="Text Box 3"/>
          <p:cNvSpPr txBox="1">
            <a:spLocks noChangeArrowheads="1"/>
          </p:cNvSpPr>
          <p:nvPr/>
        </p:nvSpPr>
        <p:spPr bwMode="auto">
          <a:xfrm>
            <a:off x="274638" y="2849563"/>
            <a:ext cx="184150" cy="1397000"/>
          </a:xfrm>
          <a:prstGeom prst="rect">
            <a:avLst/>
          </a:prstGeom>
          <a:noFill/>
          <a:ln w="9525">
            <a:noFill/>
            <a:miter lim="800000"/>
            <a:headEnd/>
            <a:tailEnd/>
          </a:ln>
        </p:spPr>
        <p:txBody>
          <a:bodyPr wrap="none" lIns="0" tIns="0" rIns="0" bIns="0">
            <a:spAutoFit/>
          </a:bodyPr>
          <a:lstStyle/>
          <a:p>
            <a:pPr>
              <a:lnSpc>
                <a:spcPts val="11000"/>
              </a:lnSpc>
            </a:pPr>
            <a:r>
              <a:rPr lang="en-US" altLang="zh-TW" sz="1300" b="1">
                <a:solidFill>
                  <a:srgbClr val="FFFFFF"/>
                </a:solidFill>
              </a:rPr>
              <a:t>Subscribers(MM)</a:t>
            </a:r>
          </a:p>
        </p:txBody>
      </p:sp>
      <p:sp>
        <p:nvSpPr>
          <p:cNvPr id="50180" name="Text Box 4"/>
          <p:cNvSpPr txBox="1">
            <a:spLocks noChangeArrowheads="1"/>
          </p:cNvSpPr>
          <p:nvPr/>
        </p:nvSpPr>
        <p:spPr bwMode="auto">
          <a:xfrm>
            <a:off x="679450" y="4735513"/>
            <a:ext cx="182563" cy="184150"/>
          </a:xfrm>
          <a:prstGeom prst="rect">
            <a:avLst/>
          </a:prstGeom>
          <a:noFill/>
          <a:ln w="9525">
            <a:noFill/>
            <a:miter lim="800000"/>
            <a:headEnd/>
            <a:tailEnd/>
          </a:ln>
        </p:spPr>
        <p:txBody>
          <a:bodyPr wrap="none" lIns="0" tIns="0" rIns="0" bIns="0">
            <a:spAutoFit/>
          </a:bodyPr>
          <a:lstStyle/>
          <a:p>
            <a:pPr>
              <a:lnSpc>
                <a:spcPts val="1463"/>
              </a:lnSpc>
            </a:pPr>
            <a:r>
              <a:rPr lang="en-US" altLang="zh-TW" sz="1300" b="1">
                <a:solidFill>
                  <a:srgbClr val="FFFFFF"/>
                </a:solidFill>
              </a:rPr>
              <a:t>20</a:t>
            </a:r>
          </a:p>
        </p:txBody>
      </p:sp>
      <p:sp>
        <p:nvSpPr>
          <p:cNvPr id="50181" name="Text Box 5"/>
          <p:cNvSpPr txBox="1">
            <a:spLocks noChangeArrowheads="1"/>
          </p:cNvSpPr>
          <p:nvPr/>
        </p:nvSpPr>
        <p:spPr bwMode="auto">
          <a:xfrm>
            <a:off x="679450" y="3459163"/>
            <a:ext cx="182563" cy="822325"/>
          </a:xfrm>
          <a:prstGeom prst="rect">
            <a:avLst/>
          </a:prstGeom>
          <a:noFill/>
          <a:ln w="9525">
            <a:noFill/>
            <a:miter lim="800000"/>
            <a:headEnd/>
            <a:tailEnd/>
          </a:ln>
        </p:spPr>
        <p:txBody>
          <a:bodyPr wrap="none" lIns="0" tIns="0" rIns="0" bIns="0">
            <a:spAutoFit/>
          </a:bodyPr>
          <a:lstStyle/>
          <a:p>
            <a:pPr>
              <a:lnSpc>
                <a:spcPts val="1463"/>
              </a:lnSpc>
            </a:pPr>
            <a:r>
              <a:rPr lang="en-US" altLang="zh-TW" sz="1300" b="1">
                <a:solidFill>
                  <a:srgbClr val="FFFFFF"/>
                </a:solidFill>
              </a:rPr>
              <a:t>60</a:t>
            </a:r>
          </a:p>
          <a:p>
            <a:pPr>
              <a:lnSpc>
                <a:spcPts val="1000"/>
              </a:lnSpc>
            </a:pPr>
            <a:endParaRPr lang="en-US" altLang="zh-TW" sz="1300" b="1">
              <a:solidFill>
                <a:srgbClr val="FFFFFF"/>
              </a:solidFill>
            </a:endParaRPr>
          </a:p>
          <a:p>
            <a:pPr>
              <a:lnSpc>
                <a:spcPts val="1000"/>
              </a:lnSpc>
            </a:pPr>
            <a:endParaRPr lang="en-US" altLang="zh-TW" sz="1300" b="1">
              <a:solidFill>
                <a:srgbClr val="FFFFFF"/>
              </a:solidFill>
            </a:endParaRPr>
          </a:p>
          <a:p>
            <a:pPr>
              <a:lnSpc>
                <a:spcPts val="1000"/>
              </a:lnSpc>
            </a:pPr>
            <a:endParaRPr lang="en-US" altLang="zh-TW" sz="1300" b="1">
              <a:solidFill>
                <a:srgbClr val="FFFFFF"/>
              </a:solidFill>
            </a:endParaRPr>
          </a:p>
          <a:p>
            <a:pPr>
              <a:lnSpc>
                <a:spcPts val="2025"/>
              </a:lnSpc>
            </a:pPr>
            <a:r>
              <a:rPr lang="en-US" altLang="zh-TW" sz="1300" b="1">
                <a:solidFill>
                  <a:srgbClr val="FFFFFF"/>
                </a:solidFill>
              </a:rPr>
              <a:t>40</a:t>
            </a:r>
          </a:p>
        </p:txBody>
      </p:sp>
      <p:sp>
        <p:nvSpPr>
          <p:cNvPr id="50182" name="Text Box 6"/>
          <p:cNvSpPr txBox="1">
            <a:spLocks noChangeArrowheads="1"/>
          </p:cNvSpPr>
          <p:nvPr/>
        </p:nvSpPr>
        <p:spPr bwMode="auto">
          <a:xfrm>
            <a:off x="590550" y="2168525"/>
            <a:ext cx="271463" cy="823913"/>
          </a:xfrm>
          <a:prstGeom prst="rect">
            <a:avLst/>
          </a:prstGeom>
          <a:noFill/>
          <a:ln w="9525">
            <a:noFill/>
            <a:miter lim="800000"/>
            <a:headEnd/>
            <a:tailEnd/>
          </a:ln>
        </p:spPr>
        <p:txBody>
          <a:bodyPr wrap="none" lIns="0" tIns="0" rIns="0" bIns="0">
            <a:spAutoFit/>
          </a:bodyPr>
          <a:lstStyle/>
          <a:p>
            <a:pPr>
              <a:lnSpc>
                <a:spcPts val="1463"/>
              </a:lnSpc>
              <a:tabLst>
                <a:tab pos="88900" algn="l"/>
              </a:tabLst>
            </a:pPr>
            <a:r>
              <a:rPr lang="en-US" altLang="zh-TW" sz="1300" b="1">
                <a:solidFill>
                  <a:srgbClr val="FFFFFF"/>
                </a:solidFill>
              </a:rPr>
              <a:t>100</a:t>
            </a:r>
          </a:p>
          <a:p>
            <a:pPr>
              <a:lnSpc>
                <a:spcPts val="1000"/>
              </a:lnSpc>
              <a:tabLst>
                <a:tab pos="88900" algn="l"/>
              </a:tabLst>
            </a:pPr>
            <a:endParaRPr lang="en-US" altLang="zh-TW" sz="1300" b="1">
              <a:solidFill>
                <a:srgbClr val="FFFFFF"/>
              </a:solidFill>
            </a:endParaRPr>
          </a:p>
          <a:p>
            <a:pPr>
              <a:lnSpc>
                <a:spcPts val="1000"/>
              </a:lnSpc>
              <a:tabLst>
                <a:tab pos="88900" algn="l"/>
              </a:tabLst>
            </a:pPr>
            <a:endParaRPr lang="en-US" altLang="zh-TW" sz="1300" b="1">
              <a:solidFill>
                <a:srgbClr val="FFFFFF"/>
              </a:solidFill>
            </a:endParaRPr>
          </a:p>
          <a:p>
            <a:pPr>
              <a:lnSpc>
                <a:spcPts val="1000"/>
              </a:lnSpc>
              <a:tabLst>
                <a:tab pos="88900" algn="l"/>
              </a:tabLst>
            </a:pPr>
            <a:endParaRPr lang="en-US" altLang="zh-TW" sz="1300" b="1">
              <a:solidFill>
                <a:srgbClr val="FFFFFF"/>
              </a:solidFill>
            </a:endParaRPr>
          </a:p>
          <a:p>
            <a:pPr>
              <a:lnSpc>
                <a:spcPts val="2025"/>
              </a:lnSpc>
              <a:tabLst>
                <a:tab pos="88900" algn="l"/>
              </a:tabLst>
            </a:pPr>
            <a:r>
              <a:rPr lang="en-US" altLang="zh-TW" sz="1300" b="1">
                <a:solidFill>
                  <a:srgbClr val="FFFFFF"/>
                </a:solidFill>
              </a:rPr>
              <a:t>	80</a:t>
            </a:r>
          </a:p>
        </p:txBody>
      </p:sp>
      <p:sp>
        <p:nvSpPr>
          <p:cNvPr id="50183" name="Text Box 7"/>
          <p:cNvSpPr txBox="1">
            <a:spLocks noChangeArrowheads="1"/>
          </p:cNvSpPr>
          <p:nvPr/>
        </p:nvSpPr>
        <p:spPr bwMode="auto">
          <a:xfrm>
            <a:off x="1050925" y="5616575"/>
            <a:ext cx="220663" cy="185738"/>
          </a:xfrm>
          <a:prstGeom prst="rect">
            <a:avLst/>
          </a:prstGeom>
          <a:noFill/>
          <a:ln w="9525">
            <a:noFill/>
            <a:miter lim="800000"/>
            <a:headEnd/>
            <a:tailEnd/>
          </a:ln>
        </p:spPr>
        <p:txBody>
          <a:bodyPr wrap="none" lIns="0" tIns="0" rIns="0" bIns="0">
            <a:spAutoFit/>
          </a:bodyPr>
          <a:lstStyle/>
          <a:p>
            <a:pPr>
              <a:lnSpc>
                <a:spcPts val="1463"/>
              </a:lnSpc>
            </a:pPr>
            <a:r>
              <a:rPr lang="en-US" altLang="zh-TW" sz="1300" b="1">
                <a:solidFill>
                  <a:srgbClr val="FFFFFF"/>
                </a:solidFill>
              </a:rPr>
              <a:t>Q1</a:t>
            </a:r>
          </a:p>
        </p:txBody>
      </p:sp>
      <p:sp>
        <p:nvSpPr>
          <p:cNvPr id="50184" name="Text Box 8"/>
          <p:cNvSpPr txBox="1">
            <a:spLocks noChangeArrowheads="1"/>
          </p:cNvSpPr>
          <p:nvPr/>
        </p:nvSpPr>
        <p:spPr bwMode="auto">
          <a:xfrm>
            <a:off x="1739900" y="5616575"/>
            <a:ext cx="220663" cy="185738"/>
          </a:xfrm>
          <a:prstGeom prst="rect">
            <a:avLst/>
          </a:prstGeom>
          <a:noFill/>
          <a:ln w="9525">
            <a:noFill/>
            <a:miter lim="800000"/>
            <a:headEnd/>
            <a:tailEnd/>
          </a:ln>
        </p:spPr>
        <p:txBody>
          <a:bodyPr wrap="none" lIns="0" tIns="0" rIns="0" bIns="0">
            <a:spAutoFit/>
          </a:bodyPr>
          <a:lstStyle/>
          <a:p>
            <a:pPr>
              <a:lnSpc>
                <a:spcPts val="1463"/>
              </a:lnSpc>
            </a:pPr>
            <a:r>
              <a:rPr lang="en-US" altLang="zh-TW" sz="1300" b="1">
                <a:solidFill>
                  <a:srgbClr val="FFFFFF"/>
                </a:solidFill>
              </a:rPr>
              <a:t>Q3</a:t>
            </a:r>
          </a:p>
        </p:txBody>
      </p:sp>
      <p:sp>
        <p:nvSpPr>
          <p:cNvPr id="50185" name="Text Box 9"/>
          <p:cNvSpPr txBox="1">
            <a:spLocks noChangeArrowheads="1"/>
          </p:cNvSpPr>
          <p:nvPr/>
        </p:nvSpPr>
        <p:spPr bwMode="auto">
          <a:xfrm>
            <a:off x="2417763" y="5616575"/>
            <a:ext cx="220662" cy="185738"/>
          </a:xfrm>
          <a:prstGeom prst="rect">
            <a:avLst/>
          </a:prstGeom>
          <a:noFill/>
          <a:ln w="9525">
            <a:noFill/>
            <a:miter lim="800000"/>
            <a:headEnd/>
            <a:tailEnd/>
          </a:ln>
        </p:spPr>
        <p:txBody>
          <a:bodyPr wrap="none" lIns="0" tIns="0" rIns="0" bIns="0">
            <a:spAutoFit/>
          </a:bodyPr>
          <a:lstStyle/>
          <a:p>
            <a:pPr>
              <a:lnSpc>
                <a:spcPts val="1463"/>
              </a:lnSpc>
            </a:pPr>
            <a:r>
              <a:rPr lang="en-US" altLang="zh-TW" sz="1300" b="1">
                <a:solidFill>
                  <a:srgbClr val="FFFFFF"/>
                </a:solidFill>
              </a:rPr>
              <a:t>Q5</a:t>
            </a:r>
          </a:p>
        </p:txBody>
      </p:sp>
      <p:sp>
        <p:nvSpPr>
          <p:cNvPr id="50186" name="Text Box 10"/>
          <p:cNvSpPr txBox="1">
            <a:spLocks noChangeArrowheads="1"/>
          </p:cNvSpPr>
          <p:nvPr/>
        </p:nvSpPr>
        <p:spPr bwMode="auto">
          <a:xfrm>
            <a:off x="3094038" y="5616575"/>
            <a:ext cx="220662" cy="185738"/>
          </a:xfrm>
          <a:prstGeom prst="rect">
            <a:avLst/>
          </a:prstGeom>
          <a:noFill/>
          <a:ln w="9525">
            <a:noFill/>
            <a:miter lim="800000"/>
            <a:headEnd/>
            <a:tailEnd/>
          </a:ln>
        </p:spPr>
        <p:txBody>
          <a:bodyPr wrap="none" lIns="0" tIns="0" rIns="0" bIns="0">
            <a:spAutoFit/>
          </a:bodyPr>
          <a:lstStyle/>
          <a:p>
            <a:pPr>
              <a:lnSpc>
                <a:spcPts val="1463"/>
              </a:lnSpc>
            </a:pPr>
            <a:r>
              <a:rPr lang="en-US" altLang="zh-TW" sz="1300" b="1">
                <a:solidFill>
                  <a:srgbClr val="FFFFFF"/>
                </a:solidFill>
              </a:rPr>
              <a:t>Q7</a:t>
            </a:r>
          </a:p>
        </p:txBody>
      </p:sp>
      <p:sp>
        <p:nvSpPr>
          <p:cNvPr id="50187" name="Text Box 11"/>
          <p:cNvSpPr txBox="1">
            <a:spLocks noChangeArrowheads="1"/>
          </p:cNvSpPr>
          <p:nvPr/>
        </p:nvSpPr>
        <p:spPr bwMode="auto">
          <a:xfrm>
            <a:off x="3770313" y="5616575"/>
            <a:ext cx="220662" cy="185738"/>
          </a:xfrm>
          <a:prstGeom prst="rect">
            <a:avLst/>
          </a:prstGeom>
          <a:noFill/>
          <a:ln w="9525">
            <a:noFill/>
            <a:miter lim="800000"/>
            <a:headEnd/>
            <a:tailEnd/>
          </a:ln>
        </p:spPr>
        <p:txBody>
          <a:bodyPr wrap="none" lIns="0" tIns="0" rIns="0" bIns="0">
            <a:spAutoFit/>
          </a:bodyPr>
          <a:lstStyle/>
          <a:p>
            <a:pPr>
              <a:lnSpc>
                <a:spcPts val="1463"/>
              </a:lnSpc>
            </a:pPr>
            <a:r>
              <a:rPr lang="en-US" altLang="zh-TW" sz="1300" b="1">
                <a:solidFill>
                  <a:srgbClr val="FFFFFF"/>
                </a:solidFill>
              </a:rPr>
              <a:t>Q9</a:t>
            </a:r>
          </a:p>
        </p:txBody>
      </p:sp>
      <p:sp>
        <p:nvSpPr>
          <p:cNvPr id="50188" name="Text Box 12"/>
          <p:cNvSpPr txBox="1">
            <a:spLocks noChangeArrowheads="1"/>
          </p:cNvSpPr>
          <p:nvPr/>
        </p:nvSpPr>
        <p:spPr bwMode="auto">
          <a:xfrm>
            <a:off x="4395788" y="5616575"/>
            <a:ext cx="309562" cy="185738"/>
          </a:xfrm>
          <a:prstGeom prst="rect">
            <a:avLst/>
          </a:prstGeom>
          <a:noFill/>
          <a:ln w="9525">
            <a:noFill/>
            <a:miter lim="800000"/>
            <a:headEnd/>
            <a:tailEnd/>
          </a:ln>
        </p:spPr>
        <p:txBody>
          <a:bodyPr wrap="none" lIns="0" tIns="0" rIns="0" bIns="0">
            <a:spAutoFit/>
          </a:bodyPr>
          <a:lstStyle/>
          <a:p>
            <a:pPr>
              <a:lnSpc>
                <a:spcPts val="1463"/>
              </a:lnSpc>
            </a:pPr>
            <a:r>
              <a:rPr lang="en-US" altLang="zh-TW" sz="1300" b="1">
                <a:solidFill>
                  <a:srgbClr val="FFFFFF"/>
                </a:solidFill>
              </a:rPr>
              <a:t>Q11</a:t>
            </a:r>
          </a:p>
        </p:txBody>
      </p:sp>
      <p:sp>
        <p:nvSpPr>
          <p:cNvPr id="50189" name="Text Box 13"/>
          <p:cNvSpPr txBox="1">
            <a:spLocks noChangeArrowheads="1"/>
          </p:cNvSpPr>
          <p:nvPr/>
        </p:nvSpPr>
        <p:spPr bwMode="auto">
          <a:xfrm>
            <a:off x="5084763" y="5616575"/>
            <a:ext cx="309562" cy="185738"/>
          </a:xfrm>
          <a:prstGeom prst="rect">
            <a:avLst/>
          </a:prstGeom>
          <a:noFill/>
          <a:ln w="9525">
            <a:noFill/>
            <a:miter lim="800000"/>
            <a:headEnd/>
            <a:tailEnd/>
          </a:ln>
        </p:spPr>
        <p:txBody>
          <a:bodyPr wrap="none" lIns="0" tIns="0" rIns="0" bIns="0">
            <a:spAutoFit/>
          </a:bodyPr>
          <a:lstStyle/>
          <a:p>
            <a:pPr>
              <a:lnSpc>
                <a:spcPts val="1463"/>
              </a:lnSpc>
            </a:pPr>
            <a:r>
              <a:rPr lang="en-US" altLang="zh-TW" sz="1300" b="1">
                <a:solidFill>
                  <a:srgbClr val="FFFFFF"/>
                </a:solidFill>
              </a:rPr>
              <a:t>Q13</a:t>
            </a:r>
          </a:p>
        </p:txBody>
      </p:sp>
      <p:sp>
        <p:nvSpPr>
          <p:cNvPr id="50190" name="Text Box 14"/>
          <p:cNvSpPr txBox="1">
            <a:spLocks noChangeArrowheads="1"/>
          </p:cNvSpPr>
          <p:nvPr/>
        </p:nvSpPr>
        <p:spPr bwMode="auto">
          <a:xfrm>
            <a:off x="5762625" y="5616575"/>
            <a:ext cx="311150" cy="185738"/>
          </a:xfrm>
          <a:prstGeom prst="rect">
            <a:avLst/>
          </a:prstGeom>
          <a:noFill/>
          <a:ln w="9525">
            <a:noFill/>
            <a:miter lim="800000"/>
            <a:headEnd/>
            <a:tailEnd/>
          </a:ln>
        </p:spPr>
        <p:txBody>
          <a:bodyPr wrap="none" lIns="0" tIns="0" rIns="0" bIns="0">
            <a:spAutoFit/>
          </a:bodyPr>
          <a:lstStyle/>
          <a:p>
            <a:pPr>
              <a:lnSpc>
                <a:spcPts val="1463"/>
              </a:lnSpc>
            </a:pPr>
            <a:r>
              <a:rPr lang="en-US" altLang="zh-TW" sz="1300" b="1">
                <a:solidFill>
                  <a:srgbClr val="FFFFFF"/>
                </a:solidFill>
              </a:rPr>
              <a:t>Q15</a:t>
            </a:r>
          </a:p>
        </p:txBody>
      </p:sp>
      <p:sp>
        <p:nvSpPr>
          <p:cNvPr id="50191" name="Text Box 15"/>
          <p:cNvSpPr txBox="1">
            <a:spLocks noChangeArrowheads="1"/>
          </p:cNvSpPr>
          <p:nvPr/>
        </p:nvSpPr>
        <p:spPr bwMode="auto">
          <a:xfrm>
            <a:off x="6440488" y="5616575"/>
            <a:ext cx="309562" cy="185738"/>
          </a:xfrm>
          <a:prstGeom prst="rect">
            <a:avLst/>
          </a:prstGeom>
          <a:noFill/>
          <a:ln w="9525">
            <a:noFill/>
            <a:miter lim="800000"/>
            <a:headEnd/>
            <a:tailEnd/>
          </a:ln>
        </p:spPr>
        <p:txBody>
          <a:bodyPr wrap="none" lIns="0" tIns="0" rIns="0" bIns="0">
            <a:spAutoFit/>
          </a:bodyPr>
          <a:lstStyle/>
          <a:p>
            <a:pPr>
              <a:lnSpc>
                <a:spcPts val="1463"/>
              </a:lnSpc>
            </a:pPr>
            <a:r>
              <a:rPr lang="en-US" altLang="zh-TW" sz="1300" b="1">
                <a:solidFill>
                  <a:srgbClr val="FFFFFF"/>
                </a:solidFill>
              </a:rPr>
              <a:t>Q17</a:t>
            </a:r>
          </a:p>
        </p:txBody>
      </p:sp>
      <p:sp>
        <p:nvSpPr>
          <p:cNvPr id="50192" name="Text Box 16"/>
          <p:cNvSpPr txBox="1">
            <a:spLocks noChangeArrowheads="1"/>
          </p:cNvSpPr>
          <p:nvPr/>
        </p:nvSpPr>
        <p:spPr bwMode="auto">
          <a:xfrm>
            <a:off x="7116763" y="5616575"/>
            <a:ext cx="309562" cy="185738"/>
          </a:xfrm>
          <a:prstGeom prst="rect">
            <a:avLst/>
          </a:prstGeom>
          <a:noFill/>
          <a:ln w="9525">
            <a:noFill/>
            <a:miter lim="800000"/>
            <a:headEnd/>
            <a:tailEnd/>
          </a:ln>
        </p:spPr>
        <p:txBody>
          <a:bodyPr wrap="none" lIns="0" tIns="0" rIns="0" bIns="0">
            <a:spAutoFit/>
          </a:bodyPr>
          <a:lstStyle/>
          <a:p>
            <a:pPr>
              <a:lnSpc>
                <a:spcPts val="1463"/>
              </a:lnSpc>
            </a:pPr>
            <a:r>
              <a:rPr lang="en-US" altLang="zh-TW" sz="1300" b="1">
                <a:solidFill>
                  <a:srgbClr val="FFFFFF"/>
                </a:solidFill>
              </a:rPr>
              <a:t>Q19</a:t>
            </a:r>
          </a:p>
        </p:txBody>
      </p:sp>
      <p:sp>
        <p:nvSpPr>
          <p:cNvPr id="50193" name="Text Box 17"/>
          <p:cNvSpPr txBox="1">
            <a:spLocks noChangeArrowheads="1"/>
          </p:cNvSpPr>
          <p:nvPr/>
        </p:nvSpPr>
        <p:spPr bwMode="auto">
          <a:xfrm>
            <a:off x="3463925" y="5910263"/>
            <a:ext cx="1851025" cy="184150"/>
          </a:xfrm>
          <a:prstGeom prst="rect">
            <a:avLst/>
          </a:prstGeom>
          <a:noFill/>
          <a:ln w="9525">
            <a:noFill/>
            <a:miter lim="800000"/>
            <a:headEnd/>
            <a:tailEnd/>
          </a:ln>
        </p:spPr>
        <p:txBody>
          <a:bodyPr wrap="none" lIns="0" tIns="0" rIns="0" bIns="0">
            <a:spAutoFit/>
          </a:bodyPr>
          <a:lstStyle/>
          <a:p>
            <a:pPr>
              <a:lnSpc>
                <a:spcPts val="1463"/>
              </a:lnSpc>
            </a:pPr>
            <a:r>
              <a:rPr lang="en-US" altLang="zh-TW" sz="1300" b="1">
                <a:solidFill>
                  <a:srgbClr val="FFFFFF"/>
                </a:solidFill>
              </a:rPr>
              <a:t>Quarters Since Launch</a:t>
            </a:r>
          </a:p>
        </p:txBody>
      </p:sp>
      <p:sp>
        <p:nvSpPr>
          <p:cNvPr id="50194" name="Text Box 18"/>
          <p:cNvSpPr txBox="1">
            <a:spLocks noChangeArrowheads="1"/>
          </p:cNvSpPr>
          <p:nvPr/>
        </p:nvSpPr>
        <p:spPr bwMode="auto">
          <a:xfrm>
            <a:off x="1651000" y="6165850"/>
            <a:ext cx="1327150" cy="184150"/>
          </a:xfrm>
          <a:prstGeom prst="rect">
            <a:avLst/>
          </a:prstGeom>
          <a:noFill/>
          <a:ln w="9525">
            <a:noFill/>
            <a:miter lim="800000"/>
            <a:headEnd/>
            <a:tailEnd/>
          </a:ln>
        </p:spPr>
        <p:txBody>
          <a:bodyPr wrap="none" lIns="0" tIns="0" rIns="0" bIns="0">
            <a:spAutoFit/>
          </a:bodyPr>
          <a:lstStyle/>
          <a:p>
            <a:pPr>
              <a:lnSpc>
                <a:spcPts val="1463"/>
              </a:lnSpc>
            </a:pPr>
            <a:r>
              <a:rPr lang="en-US" altLang="zh-TW" sz="1300" b="1">
                <a:solidFill>
                  <a:srgbClr val="FFFFFF"/>
                </a:solidFill>
              </a:rPr>
              <a:t>iPhone + iTouch</a:t>
            </a:r>
          </a:p>
        </p:txBody>
      </p:sp>
      <p:sp>
        <p:nvSpPr>
          <p:cNvPr id="50195" name="Text Box 19"/>
          <p:cNvSpPr txBox="1">
            <a:spLocks noChangeArrowheads="1"/>
          </p:cNvSpPr>
          <p:nvPr/>
        </p:nvSpPr>
        <p:spPr bwMode="auto">
          <a:xfrm>
            <a:off x="3514725" y="6165850"/>
            <a:ext cx="1625600" cy="184150"/>
          </a:xfrm>
          <a:prstGeom prst="rect">
            <a:avLst/>
          </a:prstGeom>
          <a:noFill/>
          <a:ln w="9525">
            <a:noFill/>
            <a:miter lim="800000"/>
            <a:headEnd/>
            <a:tailEnd/>
          </a:ln>
        </p:spPr>
        <p:txBody>
          <a:bodyPr wrap="none" lIns="0" tIns="0" rIns="0" bIns="0">
            <a:spAutoFit/>
          </a:bodyPr>
          <a:lstStyle/>
          <a:p>
            <a:pPr>
              <a:lnSpc>
                <a:spcPts val="1463"/>
              </a:lnSpc>
            </a:pPr>
            <a:r>
              <a:rPr lang="en-US" altLang="zh-TW" sz="1300" b="1">
                <a:solidFill>
                  <a:srgbClr val="FFFFFF"/>
                </a:solidFill>
              </a:rPr>
              <a:t>NTT docomo i-mode</a:t>
            </a:r>
          </a:p>
        </p:txBody>
      </p:sp>
      <p:sp>
        <p:nvSpPr>
          <p:cNvPr id="50196" name="Text Box 20"/>
          <p:cNvSpPr txBox="1">
            <a:spLocks noChangeArrowheads="1"/>
          </p:cNvSpPr>
          <p:nvPr/>
        </p:nvSpPr>
        <p:spPr bwMode="auto">
          <a:xfrm>
            <a:off x="5686425" y="6165850"/>
            <a:ext cx="344488" cy="184150"/>
          </a:xfrm>
          <a:prstGeom prst="rect">
            <a:avLst/>
          </a:prstGeom>
          <a:noFill/>
          <a:ln w="9525">
            <a:noFill/>
            <a:miter lim="800000"/>
            <a:headEnd/>
            <a:tailEnd/>
          </a:ln>
        </p:spPr>
        <p:txBody>
          <a:bodyPr wrap="none" lIns="0" tIns="0" rIns="0" bIns="0">
            <a:spAutoFit/>
          </a:bodyPr>
          <a:lstStyle/>
          <a:p>
            <a:pPr>
              <a:lnSpc>
                <a:spcPts val="1463"/>
              </a:lnSpc>
            </a:pPr>
            <a:r>
              <a:rPr lang="en-US" altLang="zh-TW" sz="1300" b="1">
                <a:solidFill>
                  <a:srgbClr val="FFFFFF"/>
                </a:solidFill>
              </a:rPr>
              <a:t>AOL</a:t>
            </a:r>
          </a:p>
        </p:txBody>
      </p:sp>
      <p:sp>
        <p:nvSpPr>
          <p:cNvPr id="50197" name="Text Box 21"/>
          <p:cNvSpPr txBox="1">
            <a:spLocks noChangeArrowheads="1"/>
          </p:cNvSpPr>
          <p:nvPr/>
        </p:nvSpPr>
        <p:spPr bwMode="auto">
          <a:xfrm>
            <a:off x="6567488" y="6165850"/>
            <a:ext cx="731837" cy="184150"/>
          </a:xfrm>
          <a:prstGeom prst="rect">
            <a:avLst/>
          </a:prstGeom>
          <a:noFill/>
          <a:ln w="9525">
            <a:noFill/>
            <a:miter lim="800000"/>
            <a:headEnd/>
            <a:tailEnd/>
          </a:ln>
        </p:spPr>
        <p:txBody>
          <a:bodyPr wrap="none" lIns="0" tIns="0" rIns="0" bIns="0">
            <a:spAutoFit/>
          </a:bodyPr>
          <a:lstStyle/>
          <a:p>
            <a:pPr>
              <a:lnSpc>
                <a:spcPts val="1463"/>
              </a:lnSpc>
            </a:pPr>
            <a:r>
              <a:rPr lang="en-US" altLang="zh-TW" sz="1300" b="1">
                <a:solidFill>
                  <a:srgbClr val="FFFFFF"/>
                </a:solidFill>
              </a:rPr>
              <a:t>Netscape</a:t>
            </a:r>
          </a:p>
        </p:txBody>
      </p:sp>
      <p:sp>
        <p:nvSpPr>
          <p:cNvPr id="50198" name="Text Box 22"/>
          <p:cNvSpPr txBox="1">
            <a:spLocks noChangeArrowheads="1"/>
          </p:cNvSpPr>
          <p:nvPr/>
        </p:nvSpPr>
        <p:spPr bwMode="auto">
          <a:xfrm>
            <a:off x="8883650" y="6494463"/>
            <a:ext cx="69850"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8</a:t>
            </a:r>
          </a:p>
        </p:txBody>
      </p:sp>
      <p:sp>
        <p:nvSpPr>
          <p:cNvPr id="50199" name="Text Box 23"/>
          <p:cNvSpPr txBox="1">
            <a:spLocks noChangeArrowheads="1"/>
          </p:cNvSpPr>
          <p:nvPr/>
        </p:nvSpPr>
        <p:spPr bwMode="auto">
          <a:xfrm>
            <a:off x="2152650" y="6397625"/>
            <a:ext cx="6586538" cy="400050"/>
          </a:xfrm>
          <a:prstGeom prst="rect">
            <a:avLst/>
          </a:prstGeom>
          <a:noFill/>
          <a:ln w="9525">
            <a:noFill/>
            <a:miter lim="800000"/>
            <a:headEnd/>
            <a:tailEnd/>
          </a:ln>
        </p:spPr>
        <p:txBody>
          <a:bodyPr wrap="none" lIns="0" tIns="0" rIns="0" bIns="0">
            <a:spAutoFit/>
          </a:bodyPr>
          <a:lstStyle/>
          <a:p>
            <a:pPr>
              <a:lnSpc>
                <a:spcPts val="1000"/>
              </a:lnSpc>
              <a:tabLst>
                <a:tab pos="63500" algn="l"/>
                <a:tab pos="5600700" algn="l"/>
              </a:tabLst>
            </a:pPr>
            <a:r>
              <a:rPr lang="en-US" altLang="zh-TW" sz="900" i="1">
                <a:solidFill>
                  <a:srgbClr val="FFFFFF"/>
                </a:solidFill>
              </a:rPr>
              <a:t>Note: *AOL subscribers data not available before CQ3:94; Netscape users limited to US only. Morgan Stanley Research estimates</a:t>
            </a:r>
          </a:p>
          <a:p>
            <a:pPr>
              <a:lnSpc>
                <a:spcPts val="1075"/>
              </a:lnSpc>
              <a:tabLst>
                <a:tab pos="63500" algn="l"/>
                <a:tab pos="5600700" algn="l"/>
              </a:tabLst>
            </a:pPr>
            <a:r>
              <a:rPr lang="en-US" altLang="zh-TW" sz="900" i="1">
                <a:solidFill>
                  <a:srgbClr val="FFFFFF"/>
                </a:solidFill>
              </a:rPr>
              <a:t>	~65MM+ netbooks have shipped in first 11 quarters since launch (10/07). Source: Company Reports , Morgan Stanley Research.</a:t>
            </a:r>
          </a:p>
          <a:p>
            <a:pPr>
              <a:lnSpc>
                <a:spcPts val="1075"/>
              </a:lnSpc>
              <a:tabLst>
                <a:tab pos="63500" algn="l"/>
                <a:tab pos="5600700" algn="l"/>
              </a:tabLst>
            </a:pPr>
            <a:r>
              <a:rPr lang="en-US" altLang="zh-TW" sz="900" i="1">
                <a:solidFill>
                  <a:srgbClr val="FFFFFF"/>
                </a:solidFill>
              </a:rPr>
              <a:t>		Data as of CQ3:10.</a:t>
            </a:r>
          </a:p>
        </p:txBody>
      </p:sp>
      <p:sp>
        <p:nvSpPr>
          <p:cNvPr id="50200" name="Text Box 24"/>
          <p:cNvSpPr txBox="1">
            <a:spLocks noChangeArrowheads="1"/>
          </p:cNvSpPr>
          <p:nvPr/>
        </p:nvSpPr>
        <p:spPr bwMode="auto">
          <a:xfrm>
            <a:off x="7570788" y="4621213"/>
            <a:ext cx="1441450" cy="719137"/>
          </a:xfrm>
          <a:prstGeom prst="rect">
            <a:avLst/>
          </a:prstGeom>
          <a:noFill/>
          <a:ln w="9525">
            <a:noFill/>
            <a:miter lim="800000"/>
            <a:headEnd/>
            <a:tailEnd/>
          </a:ln>
        </p:spPr>
        <p:txBody>
          <a:bodyPr wrap="none" lIns="0" tIns="0" rIns="0" bIns="0">
            <a:spAutoFit/>
          </a:bodyPr>
          <a:lstStyle/>
          <a:p>
            <a:pPr>
              <a:lnSpc>
                <a:spcPts val="1338"/>
              </a:lnSpc>
              <a:tabLst>
                <a:tab pos="114300" algn="l"/>
                <a:tab pos="520700" algn="l"/>
              </a:tabLst>
            </a:pPr>
            <a:r>
              <a:rPr lang="zh-TW" altLang="en-US" sz="1800">
                <a:latin typeface="Arial" charset="0"/>
              </a:rPr>
              <a:t>	</a:t>
            </a:r>
            <a:r>
              <a:rPr lang="en-US" altLang="zh-TW" sz="1200" b="1" i="1">
                <a:solidFill>
                  <a:srgbClr val="FFFFFF"/>
                </a:solidFill>
              </a:rPr>
              <a:t>Desktop Internet</a:t>
            </a:r>
          </a:p>
          <a:p>
            <a:pPr>
              <a:lnSpc>
                <a:spcPts val="2163"/>
              </a:lnSpc>
              <a:tabLst>
                <a:tab pos="114300" algn="l"/>
                <a:tab pos="520700" algn="l"/>
              </a:tabLst>
            </a:pPr>
            <a:r>
              <a:rPr lang="en-US" altLang="zh-TW" sz="1200" b="1" i="1">
                <a:solidFill>
                  <a:srgbClr val="FFFFFF"/>
                </a:solidFill>
              </a:rPr>
              <a:t>		</a:t>
            </a:r>
            <a:r>
              <a:rPr lang="en-US" altLang="zh-TW" sz="1200" b="1">
                <a:solidFill>
                  <a:srgbClr val="F37A53"/>
                </a:solidFill>
              </a:rPr>
              <a:t>AOL*</a:t>
            </a:r>
          </a:p>
          <a:p>
            <a:pPr>
              <a:lnSpc>
                <a:spcPts val="2163"/>
              </a:lnSpc>
              <a:tabLst>
                <a:tab pos="114300" algn="l"/>
                <a:tab pos="520700" algn="l"/>
              </a:tabLst>
            </a:pPr>
            <a:r>
              <a:rPr lang="en-US" altLang="zh-TW" sz="1200" b="1">
                <a:solidFill>
                  <a:srgbClr val="FFFFFF"/>
                </a:solidFill>
              </a:rPr>
              <a:t>v 2.0 Launched 9/94</a:t>
            </a:r>
          </a:p>
        </p:txBody>
      </p:sp>
      <p:sp>
        <p:nvSpPr>
          <p:cNvPr id="50201" name="Text Box 25"/>
          <p:cNvSpPr txBox="1">
            <a:spLocks noChangeArrowheads="1"/>
          </p:cNvSpPr>
          <p:nvPr/>
        </p:nvSpPr>
        <p:spPr bwMode="auto">
          <a:xfrm>
            <a:off x="7626350" y="3641725"/>
            <a:ext cx="1476375" cy="719138"/>
          </a:xfrm>
          <a:prstGeom prst="rect">
            <a:avLst/>
          </a:prstGeom>
          <a:noFill/>
          <a:ln w="9525">
            <a:noFill/>
            <a:miter lim="800000"/>
            <a:headEnd/>
            <a:tailEnd/>
          </a:ln>
        </p:spPr>
        <p:txBody>
          <a:bodyPr wrap="none" lIns="0" tIns="0" rIns="0" bIns="0">
            <a:spAutoFit/>
          </a:bodyPr>
          <a:lstStyle/>
          <a:p>
            <a:pPr>
              <a:lnSpc>
                <a:spcPts val="1338"/>
              </a:lnSpc>
              <a:tabLst>
                <a:tab pos="190500" algn="l"/>
                <a:tab pos="228600" algn="l"/>
              </a:tabLst>
            </a:pPr>
            <a:r>
              <a:rPr lang="zh-TW" altLang="en-US" sz="1800">
                <a:latin typeface="Arial" charset="0"/>
              </a:rPr>
              <a:t>	</a:t>
            </a:r>
            <a:r>
              <a:rPr lang="en-US" altLang="zh-TW" sz="1200" b="1" i="1">
                <a:solidFill>
                  <a:srgbClr val="FFFFFF"/>
                </a:solidFill>
              </a:rPr>
              <a:t>Mobile Internet</a:t>
            </a:r>
          </a:p>
          <a:p>
            <a:pPr>
              <a:lnSpc>
                <a:spcPts val="2163"/>
              </a:lnSpc>
              <a:tabLst>
                <a:tab pos="190500" algn="l"/>
                <a:tab pos="228600" algn="l"/>
              </a:tabLst>
            </a:pPr>
            <a:r>
              <a:rPr lang="en-US" altLang="zh-TW" sz="1200" b="1">
                <a:solidFill>
                  <a:srgbClr val="F6C54C"/>
                </a:solidFill>
              </a:rPr>
              <a:t>NTT docomo i-mode</a:t>
            </a:r>
          </a:p>
          <a:p>
            <a:pPr>
              <a:lnSpc>
                <a:spcPts val="2163"/>
              </a:lnSpc>
              <a:tabLst>
                <a:tab pos="190500" algn="l"/>
                <a:tab pos="228600" algn="l"/>
              </a:tabLst>
            </a:pPr>
            <a:r>
              <a:rPr lang="en-US" altLang="zh-TW" sz="1200" b="1">
                <a:solidFill>
                  <a:srgbClr val="F6C54C"/>
                </a:solidFill>
              </a:rPr>
              <a:t>		</a:t>
            </a:r>
            <a:r>
              <a:rPr lang="en-US" altLang="zh-TW" sz="1200" b="1">
                <a:solidFill>
                  <a:srgbClr val="FFFFFF"/>
                </a:solidFill>
              </a:rPr>
              <a:t>Launched 6/99</a:t>
            </a:r>
          </a:p>
        </p:txBody>
      </p:sp>
      <p:sp>
        <p:nvSpPr>
          <p:cNvPr id="50202" name="Text Box 26"/>
          <p:cNvSpPr txBox="1">
            <a:spLocks noChangeArrowheads="1"/>
          </p:cNvSpPr>
          <p:nvPr/>
        </p:nvSpPr>
        <p:spPr bwMode="auto">
          <a:xfrm>
            <a:off x="2482850" y="2227263"/>
            <a:ext cx="1682750" cy="444500"/>
          </a:xfrm>
          <a:prstGeom prst="rect">
            <a:avLst/>
          </a:prstGeom>
          <a:noFill/>
          <a:ln w="9525">
            <a:noFill/>
            <a:miter lim="800000"/>
            <a:headEnd/>
            <a:tailEnd/>
          </a:ln>
        </p:spPr>
        <p:txBody>
          <a:bodyPr wrap="none" lIns="0" tIns="0" rIns="0" bIns="0">
            <a:spAutoFit/>
          </a:bodyPr>
          <a:lstStyle/>
          <a:p>
            <a:pPr>
              <a:lnSpc>
                <a:spcPts val="1338"/>
              </a:lnSpc>
              <a:tabLst>
                <a:tab pos="330200" algn="l"/>
              </a:tabLst>
            </a:pPr>
            <a:r>
              <a:rPr lang="en-US" altLang="zh-TW" sz="1200" b="1">
                <a:solidFill>
                  <a:srgbClr val="32C464"/>
                </a:solidFill>
              </a:rPr>
              <a:t>iPhone + iTouch + iPad</a:t>
            </a:r>
          </a:p>
          <a:p>
            <a:pPr>
              <a:lnSpc>
                <a:spcPts val="2163"/>
              </a:lnSpc>
              <a:tabLst>
                <a:tab pos="330200" algn="l"/>
              </a:tabLst>
            </a:pPr>
            <a:r>
              <a:rPr lang="en-US" altLang="zh-TW" sz="1200" b="1">
                <a:solidFill>
                  <a:srgbClr val="32C464"/>
                </a:solidFill>
              </a:rPr>
              <a:t>	</a:t>
            </a:r>
            <a:r>
              <a:rPr lang="en-US" altLang="zh-TW" sz="1200" b="1">
                <a:solidFill>
                  <a:srgbClr val="FFFFFF"/>
                </a:solidFill>
              </a:rPr>
              <a:t>Launched 6/07</a:t>
            </a:r>
          </a:p>
        </p:txBody>
      </p:sp>
      <p:sp>
        <p:nvSpPr>
          <p:cNvPr id="50203" name="Text Box 27"/>
          <p:cNvSpPr txBox="1">
            <a:spLocks noChangeArrowheads="1"/>
          </p:cNvSpPr>
          <p:nvPr/>
        </p:nvSpPr>
        <p:spPr bwMode="auto">
          <a:xfrm>
            <a:off x="4973638" y="3863975"/>
            <a:ext cx="512762" cy="169863"/>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~32MM</a:t>
            </a:r>
          </a:p>
        </p:txBody>
      </p:sp>
      <p:sp>
        <p:nvSpPr>
          <p:cNvPr id="50204" name="Text Box 28"/>
          <p:cNvSpPr txBox="1">
            <a:spLocks noChangeArrowheads="1"/>
          </p:cNvSpPr>
          <p:nvPr/>
        </p:nvSpPr>
        <p:spPr bwMode="auto">
          <a:xfrm>
            <a:off x="6791325" y="2693988"/>
            <a:ext cx="1201738" cy="719137"/>
          </a:xfrm>
          <a:prstGeom prst="rect">
            <a:avLst/>
          </a:prstGeom>
          <a:noFill/>
          <a:ln w="9525">
            <a:noFill/>
            <a:miter lim="800000"/>
            <a:headEnd/>
            <a:tailEnd/>
          </a:ln>
        </p:spPr>
        <p:txBody>
          <a:bodyPr wrap="none" lIns="0" tIns="0" rIns="0" bIns="0">
            <a:spAutoFit/>
          </a:bodyPr>
          <a:lstStyle/>
          <a:p>
            <a:pPr>
              <a:lnSpc>
                <a:spcPts val="1338"/>
              </a:lnSpc>
              <a:tabLst>
                <a:tab pos="38100" algn="l"/>
                <a:tab pos="241300" algn="l"/>
              </a:tabLst>
            </a:pPr>
            <a:r>
              <a:rPr lang="en-US" altLang="zh-TW" sz="1200" b="1" i="1">
                <a:solidFill>
                  <a:srgbClr val="FFFFFF"/>
                </a:solidFill>
              </a:rPr>
              <a:t>Desktop Internet</a:t>
            </a:r>
          </a:p>
          <a:p>
            <a:pPr>
              <a:lnSpc>
                <a:spcPts val="2163"/>
              </a:lnSpc>
              <a:tabLst>
                <a:tab pos="38100" algn="l"/>
                <a:tab pos="241300" algn="l"/>
              </a:tabLst>
            </a:pPr>
            <a:r>
              <a:rPr lang="en-US" altLang="zh-TW" sz="1200" b="1" i="1">
                <a:solidFill>
                  <a:srgbClr val="FFFFFF"/>
                </a:solidFill>
              </a:rPr>
              <a:t>		</a:t>
            </a:r>
            <a:r>
              <a:rPr lang="en-US" altLang="zh-TW" sz="1200" b="1">
                <a:solidFill>
                  <a:srgbClr val="9DDEED"/>
                </a:solidFill>
              </a:rPr>
              <a:t>Netscape*</a:t>
            </a:r>
          </a:p>
          <a:p>
            <a:pPr>
              <a:lnSpc>
                <a:spcPts val="2163"/>
              </a:lnSpc>
              <a:tabLst>
                <a:tab pos="38100" algn="l"/>
                <a:tab pos="241300" algn="l"/>
              </a:tabLst>
            </a:pPr>
            <a:r>
              <a:rPr lang="en-US" altLang="zh-TW" sz="1200" b="1">
                <a:solidFill>
                  <a:srgbClr val="9DDEED"/>
                </a:solidFill>
              </a:rPr>
              <a:t>	</a:t>
            </a:r>
            <a:r>
              <a:rPr lang="en-US" altLang="zh-TW" sz="1200" b="1">
                <a:solidFill>
                  <a:srgbClr val="FFFFFF"/>
                </a:solidFill>
              </a:rPr>
              <a:t>Launched 12/94</a:t>
            </a:r>
          </a:p>
        </p:txBody>
      </p:sp>
      <p:sp>
        <p:nvSpPr>
          <p:cNvPr id="50205" name="Text Box 29"/>
          <p:cNvSpPr txBox="1">
            <a:spLocks noChangeArrowheads="1"/>
          </p:cNvSpPr>
          <p:nvPr/>
        </p:nvSpPr>
        <p:spPr bwMode="auto">
          <a:xfrm>
            <a:off x="4965700" y="4775200"/>
            <a:ext cx="511175" cy="663575"/>
          </a:xfrm>
          <a:prstGeom prst="rect">
            <a:avLst/>
          </a:prstGeom>
          <a:noFill/>
          <a:ln w="9525">
            <a:noFill/>
            <a:miter lim="800000"/>
            <a:headEnd/>
            <a:tailEnd/>
          </a:ln>
        </p:spPr>
        <p:txBody>
          <a:bodyPr wrap="none" lIns="0" tIns="0" rIns="0" bIns="0">
            <a:spAutoFit/>
          </a:bodyPr>
          <a:lstStyle/>
          <a:p>
            <a:pPr>
              <a:lnSpc>
                <a:spcPts val="1338"/>
              </a:lnSpc>
              <a:tabLst>
                <a:tab pos="50800" algn="l"/>
              </a:tabLst>
            </a:pPr>
            <a:r>
              <a:rPr lang="en-US" altLang="zh-TW" sz="1200" b="1">
                <a:solidFill>
                  <a:srgbClr val="FFFFFF"/>
                </a:solidFill>
              </a:rPr>
              <a:t>~27MM</a:t>
            </a:r>
          </a:p>
          <a:p>
            <a:pPr>
              <a:lnSpc>
                <a:spcPts val="1000"/>
              </a:lnSpc>
              <a:tabLst>
                <a:tab pos="50800" algn="l"/>
              </a:tabLst>
            </a:pPr>
            <a:endParaRPr lang="en-US" altLang="zh-TW" sz="1200" b="1">
              <a:solidFill>
                <a:srgbClr val="FFFFFF"/>
              </a:solidFill>
            </a:endParaRPr>
          </a:p>
          <a:p>
            <a:pPr>
              <a:lnSpc>
                <a:spcPts val="1000"/>
              </a:lnSpc>
              <a:tabLst>
                <a:tab pos="50800" algn="l"/>
              </a:tabLst>
            </a:pPr>
            <a:endParaRPr lang="en-US" altLang="zh-TW" sz="1200" b="1">
              <a:solidFill>
                <a:srgbClr val="FFFFFF"/>
              </a:solidFill>
            </a:endParaRPr>
          </a:p>
          <a:p>
            <a:pPr>
              <a:lnSpc>
                <a:spcPts val="1888"/>
              </a:lnSpc>
              <a:tabLst>
                <a:tab pos="50800" algn="l"/>
              </a:tabLst>
            </a:pPr>
            <a:r>
              <a:rPr lang="en-US" altLang="zh-TW" sz="1200" b="1">
                <a:solidFill>
                  <a:srgbClr val="FFFFFF"/>
                </a:solidFill>
              </a:rPr>
              <a:t>	~9MM</a:t>
            </a:r>
          </a:p>
        </p:txBody>
      </p:sp>
      <p:sp>
        <p:nvSpPr>
          <p:cNvPr id="50206" name="Text Box 30"/>
          <p:cNvSpPr txBox="1">
            <a:spLocks noChangeArrowheads="1"/>
          </p:cNvSpPr>
          <p:nvPr/>
        </p:nvSpPr>
        <p:spPr bwMode="auto">
          <a:xfrm>
            <a:off x="590550" y="114300"/>
            <a:ext cx="6967538" cy="2008188"/>
          </a:xfrm>
          <a:prstGeom prst="rect">
            <a:avLst/>
          </a:prstGeom>
          <a:noFill/>
          <a:ln w="9525">
            <a:noFill/>
            <a:miter lim="800000"/>
            <a:headEnd/>
            <a:tailEnd/>
          </a:ln>
        </p:spPr>
        <p:txBody>
          <a:bodyPr wrap="none" lIns="0" tIns="0" rIns="0" bIns="0">
            <a:spAutoFit/>
          </a:bodyPr>
          <a:lstStyle/>
          <a:p>
            <a:pPr>
              <a:lnSpc>
                <a:spcPts val="2900"/>
              </a:lnSpc>
              <a:tabLst>
                <a:tab pos="939800" algn="l"/>
                <a:tab pos="1066800" algn="l"/>
                <a:tab pos="1143000" algn="l"/>
                <a:tab pos="2184400" algn="l"/>
                <a:tab pos="2667000" algn="l"/>
                <a:tab pos="4737100" algn="l"/>
              </a:tabLst>
            </a:pPr>
            <a:r>
              <a:rPr lang="zh-TW" altLang="en-US" sz="1800">
                <a:latin typeface="Arial" charset="0"/>
              </a:rPr>
              <a:t>			</a:t>
            </a:r>
            <a:r>
              <a:rPr lang="en-US" altLang="zh-TW" sz="2600">
                <a:solidFill>
                  <a:srgbClr val="F6C54C"/>
                </a:solidFill>
              </a:rPr>
              <a:t>Apple iPhone + iTouch + iPad Ramp –</a:t>
            </a:r>
          </a:p>
          <a:p>
            <a:pPr>
              <a:lnSpc>
                <a:spcPts val="2575"/>
              </a:lnSpc>
              <a:tabLst>
                <a:tab pos="939800" algn="l"/>
                <a:tab pos="1066800" algn="l"/>
                <a:tab pos="1143000" algn="l"/>
                <a:tab pos="2184400" algn="l"/>
                <a:tab pos="2667000" algn="l"/>
                <a:tab pos="4737100" algn="l"/>
              </a:tabLst>
            </a:pPr>
            <a:r>
              <a:rPr lang="en-US" altLang="zh-TW" sz="2600">
                <a:solidFill>
                  <a:srgbClr val="F6C54C"/>
                </a:solidFill>
              </a:rPr>
              <a:t>	</a:t>
            </a:r>
            <a:r>
              <a:rPr lang="en-US" altLang="zh-TW" i="1">
                <a:solidFill>
                  <a:srgbClr val="F6C54C"/>
                </a:solidFill>
              </a:rPr>
              <a:t>The Likes of Which We Haven’t Seen Before</a:t>
            </a:r>
          </a:p>
          <a:p>
            <a:pPr>
              <a:lnSpc>
                <a:spcPts val="1000"/>
              </a:lnSpc>
              <a:tabLst>
                <a:tab pos="939800" algn="l"/>
                <a:tab pos="1066800" algn="l"/>
                <a:tab pos="1143000" algn="l"/>
                <a:tab pos="2184400" algn="l"/>
                <a:tab pos="2667000" algn="l"/>
                <a:tab pos="4737100" algn="l"/>
              </a:tabLst>
            </a:pPr>
            <a:endParaRPr lang="en-US" altLang="zh-TW" i="1">
              <a:solidFill>
                <a:srgbClr val="F6C54C"/>
              </a:solidFill>
            </a:endParaRPr>
          </a:p>
          <a:p>
            <a:pPr>
              <a:lnSpc>
                <a:spcPts val="2288"/>
              </a:lnSpc>
              <a:tabLst>
                <a:tab pos="939800" algn="l"/>
                <a:tab pos="1066800" algn="l"/>
                <a:tab pos="1143000" algn="l"/>
                <a:tab pos="2184400" algn="l"/>
                <a:tab pos="2667000" algn="l"/>
                <a:tab pos="4737100" algn="l"/>
              </a:tabLst>
            </a:pPr>
            <a:r>
              <a:rPr lang="en-US" altLang="zh-TW" i="1">
                <a:solidFill>
                  <a:srgbClr val="F6C54C"/>
                </a:solidFill>
              </a:rPr>
              <a:t>		</a:t>
            </a:r>
            <a:r>
              <a:rPr lang="en-US" altLang="zh-TW" sz="1400" b="1">
                <a:solidFill>
                  <a:srgbClr val="F6C54C"/>
                </a:solidFill>
              </a:rPr>
              <a:t>iPhone + iTouch vs. NTT docomo i-mode vs. AOL vs. Netscape Users</a:t>
            </a:r>
          </a:p>
          <a:p>
            <a:pPr>
              <a:lnSpc>
                <a:spcPts val="1675"/>
              </a:lnSpc>
              <a:tabLst>
                <a:tab pos="939800" algn="l"/>
                <a:tab pos="1066800" algn="l"/>
                <a:tab pos="1143000" algn="l"/>
                <a:tab pos="2184400" algn="l"/>
                <a:tab pos="2667000" algn="l"/>
                <a:tab pos="4737100" algn="l"/>
              </a:tabLst>
            </a:pPr>
            <a:r>
              <a:rPr lang="en-US" altLang="zh-TW" sz="1400" b="1">
                <a:solidFill>
                  <a:srgbClr val="F6C54C"/>
                </a:solidFill>
              </a:rPr>
              <a:t>					First 20 Quarters Since Launch</a:t>
            </a:r>
          </a:p>
          <a:p>
            <a:pPr>
              <a:lnSpc>
                <a:spcPts val="2175"/>
              </a:lnSpc>
              <a:tabLst>
                <a:tab pos="939800" algn="l"/>
                <a:tab pos="1066800" algn="l"/>
                <a:tab pos="1143000" algn="l"/>
                <a:tab pos="2184400" algn="l"/>
                <a:tab pos="2667000" algn="l"/>
                <a:tab pos="4737100" algn="l"/>
              </a:tabLst>
            </a:pPr>
            <a:r>
              <a:rPr lang="en-US" altLang="zh-TW" sz="1300" b="1">
                <a:solidFill>
                  <a:srgbClr val="FFFFFF"/>
                </a:solidFill>
              </a:rPr>
              <a:t>120</a:t>
            </a:r>
          </a:p>
          <a:p>
            <a:pPr>
              <a:lnSpc>
                <a:spcPts val="1538"/>
              </a:lnSpc>
              <a:tabLst>
                <a:tab pos="939800" algn="l"/>
                <a:tab pos="1066800" algn="l"/>
                <a:tab pos="1143000" algn="l"/>
                <a:tab pos="2184400" algn="l"/>
                <a:tab pos="2667000" algn="l"/>
                <a:tab pos="4737100" algn="l"/>
              </a:tabLst>
            </a:pPr>
            <a:r>
              <a:rPr lang="en-US" altLang="zh-TW" sz="1300" b="1">
                <a:solidFill>
                  <a:srgbClr val="FFFFFF"/>
                </a:solidFill>
              </a:rPr>
              <a:t>						</a:t>
            </a:r>
            <a:r>
              <a:rPr lang="en-US" altLang="zh-TW" sz="1200" b="1">
                <a:solidFill>
                  <a:srgbClr val="FFFFFF"/>
                </a:solidFill>
              </a:rPr>
              <a:t>~120MM+</a:t>
            </a:r>
          </a:p>
          <a:p>
            <a:pPr>
              <a:lnSpc>
                <a:spcPts val="1675"/>
              </a:lnSpc>
              <a:tabLst>
                <a:tab pos="939800" algn="l"/>
                <a:tab pos="1066800" algn="l"/>
                <a:tab pos="1143000" algn="l"/>
                <a:tab pos="2184400" algn="l"/>
                <a:tab pos="2667000" algn="l"/>
                <a:tab pos="4737100" algn="l"/>
              </a:tabLst>
            </a:pPr>
            <a:r>
              <a:rPr lang="en-US" altLang="zh-TW" sz="1200" b="1">
                <a:solidFill>
                  <a:srgbClr val="FFFFFF"/>
                </a:solidFill>
              </a:rPr>
              <a:t>				</a:t>
            </a:r>
            <a:r>
              <a:rPr lang="en-US" altLang="zh-TW" sz="1200" b="1" i="1">
                <a:solidFill>
                  <a:srgbClr val="FFFFFF"/>
                </a:solidFill>
              </a:rPr>
              <a:t>Mobile Internet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ws_185A"/>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1203" name="Picture 3" descr="ws_185B"/>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51204" name="Picture 4" descr="ws_185C"/>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51205" name="Picture 5" descr="ws_185D"/>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51206" name="Picture 6" descr="ws_185E"/>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51207" name="Picture 7" descr="ws_185F"/>
          <p:cNvPicPr>
            <a:picLocks noChangeAspect="1" noChangeArrowheads="1"/>
          </p:cNvPicPr>
          <p:nvPr/>
        </p:nvPicPr>
        <p:blipFill>
          <a:blip r:embed="rId7" cstate="print"/>
          <a:srcRect/>
          <a:stretch>
            <a:fillRect/>
          </a:stretch>
        </p:blipFill>
        <p:spPr bwMode="auto">
          <a:xfrm>
            <a:off x="1651000" y="1968500"/>
            <a:ext cx="5905500" cy="3619500"/>
          </a:xfrm>
          <a:prstGeom prst="rect">
            <a:avLst/>
          </a:prstGeom>
          <a:noFill/>
          <a:ln w="9525">
            <a:noFill/>
            <a:miter lim="800000"/>
            <a:headEnd/>
            <a:tailEnd/>
          </a:ln>
        </p:spPr>
      </p:pic>
      <p:pic>
        <p:nvPicPr>
          <p:cNvPr id="51208" name="Picture 8" descr="ws_1860"/>
          <p:cNvPicPr>
            <a:picLocks noChangeAspect="1" noChangeArrowheads="1"/>
          </p:cNvPicPr>
          <p:nvPr/>
        </p:nvPicPr>
        <p:blipFill>
          <a:blip r:embed="rId8" cstate="print"/>
          <a:srcRect/>
          <a:stretch>
            <a:fillRect/>
          </a:stretch>
        </p:blipFill>
        <p:spPr bwMode="auto">
          <a:xfrm>
            <a:off x="1701800" y="6438900"/>
            <a:ext cx="139700" cy="177800"/>
          </a:xfrm>
          <a:prstGeom prst="rect">
            <a:avLst/>
          </a:prstGeom>
          <a:noFill/>
          <a:ln w="9525">
            <a:noFill/>
            <a:miter lim="800000"/>
            <a:headEnd/>
            <a:tailEnd/>
          </a:ln>
        </p:spPr>
      </p:pic>
      <p:pic>
        <p:nvPicPr>
          <p:cNvPr id="51209" name="Picture 9" descr="ws_1861"/>
          <p:cNvPicPr>
            <a:picLocks noChangeAspect="1" noChangeArrowheads="1"/>
          </p:cNvPicPr>
          <p:nvPr/>
        </p:nvPicPr>
        <p:blipFill>
          <a:blip r:embed="rId9" cstate="print"/>
          <a:srcRect/>
          <a:stretch>
            <a:fillRect/>
          </a:stretch>
        </p:blipFill>
        <p:spPr bwMode="auto">
          <a:xfrm>
            <a:off x="7708900" y="2070100"/>
            <a:ext cx="101600" cy="114300"/>
          </a:xfrm>
          <a:prstGeom prst="rect">
            <a:avLst/>
          </a:prstGeom>
          <a:noFill/>
          <a:ln w="9525">
            <a:noFill/>
            <a:miter lim="800000"/>
            <a:headEnd/>
            <a:tailEnd/>
          </a:ln>
        </p:spPr>
      </p:pic>
      <p:pic>
        <p:nvPicPr>
          <p:cNvPr id="51210" name="Picture 10" descr="ws_1862"/>
          <p:cNvPicPr>
            <a:picLocks noChangeAspect="1" noChangeArrowheads="1"/>
          </p:cNvPicPr>
          <p:nvPr/>
        </p:nvPicPr>
        <p:blipFill>
          <a:blip r:embed="rId10" cstate="print"/>
          <a:srcRect/>
          <a:stretch>
            <a:fillRect/>
          </a:stretch>
        </p:blipFill>
        <p:spPr bwMode="auto">
          <a:xfrm>
            <a:off x="7708900" y="2819400"/>
            <a:ext cx="101600" cy="101600"/>
          </a:xfrm>
          <a:prstGeom prst="rect">
            <a:avLst/>
          </a:prstGeom>
          <a:noFill/>
          <a:ln w="9525">
            <a:noFill/>
            <a:miter lim="800000"/>
            <a:headEnd/>
            <a:tailEnd/>
          </a:ln>
        </p:spPr>
      </p:pic>
      <p:pic>
        <p:nvPicPr>
          <p:cNvPr id="51211" name="Picture 11" descr="ws_1863"/>
          <p:cNvPicPr>
            <a:picLocks noChangeAspect="1" noChangeArrowheads="1"/>
          </p:cNvPicPr>
          <p:nvPr/>
        </p:nvPicPr>
        <p:blipFill>
          <a:blip r:embed="rId11" cstate="print"/>
          <a:srcRect/>
          <a:stretch>
            <a:fillRect/>
          </a:stretch>
        </p:blipFill>
        <p:spPr bwMode="auto">
          <a:xfrm>
            <a:off x="7708900" y="3556000"/>
            <a:ext cx="101600" cy="101600"/>
          </a:xfrm>
          <a:prstGeom prst="rect">
            <a:avLst/>
          </a:prstGeom>
          <a:noFill/>
          <a:ln w="9525">
            <a:noFill/>
            <a:miter lim="800000"/>
            <a:headEnd/>
            <a:tailEnd/>
          </a:ln>
        </p:spPr>
      </p:pic>
      <p:pic>
        <p:nvPicPr>
          <p:cNvPr id="51212" name="Picture 12" descr="ws_1864"/>
          <p:cNvPicPr>
            <a:picLocks noChangeAspect="1" noChangeArrowheads="1"/>
          </p:cNvPicPr>
          <p:nvPr/>
        </p:nvPicPr>
        <p:blipFill>
          <a:blip r:embed="rId12" cstate="print"/>
          <a:srcRect/>
          <a:stretch>
            <a:fillRect/>
          </a:stretch>
        </p:blipFill>
        <p:spPr bwMode="auto">
          <a:xfrm>
            <a:off x="7708900" y="4292600"/>
            <a:ext cx="101600" cy="114300"/>
          </a:xfrm>
          <a:prstGeom prst="rect">
            <a:avLst/>
          </a:prstGeom>
          <a:noFill/>
          <a:ln w="9525">
            <a:noFill/>
            <a:miter lim="800000"/>
            <a:headEnd/>
            <a:tailEnd/>
          </a:ln>
        </p:spPr>
      </p:pic>
      <p:pic>
        <p:nvPicPr>
          <p:cNvPr id="51213" name="Picture 13" descr="ws_1865"/>
          <p:cNvPicPr>
            <a:picLocks noChangeAspect="1" noChangeArrowheads="1"/>
          </p:cNvPicPr>
          <p:nvPr/>
        </p:nvPicPr>
        <p:blipFill>
          <a:blip r:embed="rId13" cstate="print"/>
          <a:srcRect/>
          <a:stretch>
            <a:fillRect/>
          </a:stretch>
        </p:blipFill>
        <p:spPr bwMode="auto">
          <a:xfrm>
            <a:off x="7708900" y="5029200"/>
            <a:ext cx="101600" cy="101600"/>
          </a:xfrm>
          <a:prstGeom prst="rect">
            <a:avLst/>
          </a:prstGeom>
          <a:noFill/>
          <a:ln w="9525">
            <a:noFill/>
            <a:miter lim="800000"/>
            <a:headEnd/>
            <a:tailEnd/>
          </a:ln>
        </p:spPr>
      </p:pic>
      <p:sp>
        <p:nvSpPr>
          <p:cNvPr id="51214" name="Text Box 14"/>
          <p:cNvSpPr txBox="1">
            <a:spLocks noChangeArrowheads="1"/>
          </p:cNvSpPr>
          <p:nvPr/>
        </p:nvSpPr>
        <p:spPr bwMode="auto">
          <a:xfrm>
            <a:off x="688975" y="2084388"/>
            <a:ext cx="171450" cy="3402012"/>
          </a:xfrm>
          <a:prstGeom prst="rect">
            <a:avLst/>
          </a:prstGeom>
          <a:noFill/>
          <a:ln w="9525">
            <a:noFill/>
            <a:miter lim="800000"/>
            <a:headEnd/>
            <a:tailEnd/>
          </a:ln>
        </p:spPr>
        <p:txBody>
          <a:bodyPr wrap="none" lIns="0" tIns="0" rIns="0" bIns="0">
            <a:spAutoFit/>
          </a:bodyPr>
          <a:lstStyle/>
          <a:p>
            <a:r>
              <a:rPr lang="en-US" altLang="zh-TW" sz="1200" b="1">
                <a:solidFill>
                  <a:srgbClr val="FFFFFF"/>
                </a:solidFill>
              </a:rPr>
              <a:t>QuarterlySmartphoneUnitShipmentShare(%)</a:t>
            </a:r>
          </a:p>
        </p:txBody>
      </p:sp>
      <p:sp>
        <p:nvSpPr>
          <p:cNvPr id="51215" name="Text Box 15"/>
          <p:cNvSpPr txBox="1">
            <a:spLocks noChangeArrowheads="1"/>
          </p:cNvSpPr>
          <p:nvPr/>
        </p:nvSpPr>
        <p:spPr bwMode="auto">
          <a:xfrm>
            <a:off x="155575" y="133350"/>
            <a:ext cx="8829675" cy="682625"/>
          </a:xfrm>
          <a:prstGeom prst="rect">
            <a:avLst/>
          </a:prstGeom>
          <a:noFill/>
          <a:ln w="9525">
            <a:noFill/>
            <a:miter lim="800000"/>
            <a:headEnd/>
            <a:tailEnd/>
          </a:ln>
        </p:spPr>
        <p:txBody>
          <a:bodyPr wrap="none" lIns="0" tIns="0" rIns="0" bIns="0">
            <a:spAutoFit/>
          </a:bodyPr>
          <a:lstStyle/>
          <a:p>
            <a:pPr>
              <a:lnSpc>
                <a:spcPts val="2900"/>
              </a:lnSpc>
              <a:tabLst>
                <a:tab pos="2336800" algn="l"/>
              </a:tabLst>
            </a:pPr>
            <a:r>
              <a:rPr lang="zh-TW" altLang="en-US" sz="1800">
                <a:latin typeface="Arial" charset="0"/>
              </a:rPr>
              <a:t>	</a:t>
            </a:r>
            <a:r>
              <a:rPr lang="en-US" altLang="zh-TW" sz="2600">
                <a:solidFill>
                  <a:srgbClr val="F6C54C"/>
                </a:solidFill>
              </a:rPr>
              <a:t>Mobile Operating Systems –</a:t>
            </a:r>
          </a:p>
          <a:p>
            <a:pPr>
              <a:lnSpc>
                <a:spcPts val="2475"/>
              </a:lnSpc>
              <a:tabLst>
                <a:tab pos="2336800" algn="l"/>
              </a:tabLst>
            </a:pPr>
            <a:r>
              <a:rPr lang="en-US" altLang="zh-TW" sz="2300">
                <a:solidFill>
                  <a:srgbClr val="F6C54C"/>
                </a:solidFill>
              </a:rPr>
              <a:t>Attackers (Apple &amp; Google) Driving Market Excitement &amp; Momentum</a:t>
            </a:r>
          </a:p>
        </p:txBody>
      </p:sp>
      <p:sp>
        <p:nvSpPr>
          <p:cNvPr id="51216" name="Text Box 16"/>
          <p:cNvSpPr txBox="1">
            <a:spLocks noChangeArrowheads="1"/>
          </p:cNvSpPr>
          <p:nvPr/>
        </p:nvSpPr>
        <p:spPr bwMode="auto">
          <a:xfrm>
            <a:off x="790575" y="1200150"/>
            <a:ext cx="7564438" cy="411163"/>
          </a:xfrm>
          <a:prstGeom prst="rect">
            <a:avLst/>
          </a:prstGeom>
          <a:noFill/>
          <a:ln w="9525">
            <a:noFill/>
            <a:miter lim="800000"/>
            <a:headEnd/>
            <a:tailEnd/>
          </a:ln>
        </p:spPr>
        <p:txBody>
          <a:bodyPr wrap="none" lIns="0" tIns="0" rIns="0" bIns="0">
            <a:spAutoFit/>
          </a:bodyPr>
          <a:lstStyle/>
          <a:p>
            <a:pPr>
              <a:lnSpc>
                <a:spcPts val="1563"/>
              </a:lnSpc>
              <a:tabLst>
                <a:tab pos="977900" algn="l"/>
              </a:tabLst>
            </a:pPr>
            <a:r>
              <a:rPr lang="zh-TW" altLang="en-US" sz="1800">
                <a:latin typeface="Arial" charset="0"/>
              </a:rPr>
              <a:t>	</a:t>
            </a:r>
            <a:r>
              <a:rPr lang="en-US" altLang="zh-TW" sz="1400" b="1">
                <a:solidFill>
                  <a:srgbClr val="F6C54C"/>
                </a:solidFill>
              </a:rPr>
              <a:t>Global Unit Shipment Share of Smartphones by Operating System,</a:t>
            </a:r>
          </a:p>
          <a:p>
            <a:pPr>
              <a:lnSpc>
                <a:spcPts val="1675"/>
              </a:lnSpc>
              <a:tabLst>
                <a:tab pos="977900" algn="l"/>
              </a:tabLst>
            </a:pPr>
            <a:r>
              <a:rPr lang="en-US" altLang="zh-TW" sz="1400" b="1">
                <a:solidFill>
                  <a:srgbClr val="F6C54C"/>
                </a:solidFill>
              </a:rPr>
              <a:t>Symbian (Nokia) / BlackBerry (RIM) / iOS (Apple) / Android (Google) / Others, 1Q06 – 3Q10</a:t>
            </a:r>
          </a:p>
        </p:txBody>
      </p:sp>
      <p:sp>
        <p:nvSpPr>
          <p:cNvPr id="51217" name="Text Box 17"/>
          <p:cNvSpPr txBox="1">
            <a:spLocks noChangeArrowheads="1"/>
          </p:cNvSpPr>
          <p:nvPr/>
        </p:nvSpPr>
        <p:spPr bwMode="auto">
          <a:xfrm>
            <a:off x="8883650" y="6494463"/>
            <a:ext cx="69850"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9</a:t>
            </a:r>
          </a:p>
        </p:txBody>
      </p:sp>
      <p:sp>
        <p:nvSpPr>
          <p:cNvPr id="51218" name="Text Box 18"/>
          <p:cNvSpPr txBox="1">
            <a:spLocks noChangeArrowheads="1"/>
          </p:cNvSpPr>
          <p:nvPr/>
        </p:nvSpPr>
        <p:spPr bwMode="auto">
          <a:xfrm>
            <a:off x="2182813" y="6318250"/>
            <a:ext cx="6440487" cy="127000"/>
          </a:xfrm>
          <a:prstGeom prst="rect">
            <a:avLst/>
          </a:prstGeom>
          <a:noFill/>
          <a:ln w="9525">
            <a:noFill/>
            <a:miter lim="800000"/>
            <a:headEnd/>
            <a:tailEnd/>
          </a:ln>
        </p:spPr>
        <p:txBody>
          <a:bodyPr wrap="none" lIns="0" tIns="0" rIns="0" bIns="0">
            <a:spAutoFit/>
          </a:bodyPr>
          <a:lstStyle/>
          <a:p>
            <a:pPr>
              <a:lnSpc>
                <a:spcPts val="1000"/>
              </a:lnSpc>
            </a:pPr>
            <a:r>
              <a:rPr lang="en-US" altLang="zh-TW" sz="900" i="1">
                <a:solidFill>
                  <a:srgbClr val="FFFFFF"/>
                </a:solidFill>
              </a:rPr>
              <a:t>Note: iOS excludes iPod Touch and iPad shipments as they are not smartphones. *Others include Windows Mobile, Palm OS &amp;</a:t>
            </a:r>
          </a:p>
        </p:txBody>
      </p:sp>
      <p:sp>
        <p:nvSpPr>
          <p:cNvPr id="51219" name="Text Box 19"/>
          <p:cNvSpPr txBox="1">
            <a:spLocks noChangeArrowheads="1"/>
          </p:cNvSpPr>
          <p:nvPr/>
        </p:nvSpPr>
        <p:spPr bwMode="auto">
          <a:xfrm>
            <a:off x="2260600" y="6454775"/>
            <a:ext cx="6362700" cy="263525"/>
          </a:xfrm>
          <a:prstGeom prst="rect">
            <a:avLst/>
          </a:prstGeom>
          <a:noFill/>
          <a:ln w="9525">
            <a:noFill/>
            <a:miter lim="800000"/>
            <a:headEnd/>
            <a:tailEnd/>
          </a:ln>
        </p:spPr>
        <p:txBody>
          <a:bodyPr wrap="none" lIns="0" tIns="0" rIns="0" bIns="0">
            <a:spAutoFit/>
          </a:bodyPr>
          <a:lstStyle/>
          <a:p>
            <a:pPr>
              <a:lnSpc>
                <a:spcPts val="1000"/>
              </a:lnSpc>
              <a:tabLst>
                <a:tab pos="2832100" algn="l"/>
              </a:tabLst>
            </a:pPr>
            <a:r>
              <a:rPr lang="en-US" altLang="zh-TW" sz="900" i="1">
                <a:solidFill>
                  <a:srgbClr val="FFFFFF"/>
                </a:solidFill>
              </a:rPr>
              <a:t>WebOS, Linux and other proprietary smartphone OSes. Call outs on the left side represent market shares in CQ1:06; call outs</a:t>
            </a:r>
          </a:p>
          <a:p>
            <a:pPr>
              <a:lnSpc>
                <a:spcPts val="1075"/>
              </a:lnSpc>
              <a:tabLst>
                <a:tab pos="2832100" algn="l"/>
              </a:tabLst>
            </a:pPr>
            <a:r>
              <a:rPr lang="en-US" altLang="zh-TW" sz="900" i="1">
                <a:solidFill>
                  <a:srgbClr val="FFFFFF"/>
                </a:solidFill>
              </a:rPr>
              <a:t>	on the right side represent market shares in CQ3:10. Source: Gartner.</a:t>
            </a:r>
          </a:p>
        </p:txBody>
      </p:sp>
      <p:sp>
        <p:nvSpPr>
          <p:cNvPr id="51220" name="Text Box 20"/>
          <p:cNvSpPr txBox="1">
            <a:spLocks noChangeArrowheads="1"/>
          </p:cNvSpPr>
          <p:nvPr/>
        </p:nvSpPr>
        <p:spPr bwMode="auto">
          <a:xfrm>
            <a:off x="1295400" y="5487988"/>
            <a:ext cx="222250" cy="171450"/>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0%</a:t>
            </a:r>
          </a:p>
        </p:txBody>
      </p:sp>
      <p:sp>
        <p:nvSpPr>
          <p:cNvPr id="51221" name="Text Box 21"/>
          <p:cNvSpPr txBox="1">
            <a:spLocks noChangeArrowheads="1"/>
          </p:cNvSpPr>
          <p:nvPr/>
        </p:nvSpPr>
        <p:spPr bwMode="auto">
          <a:xfrm>
            <a:off x="1209675" y="4765675"/>
            <a:ext cx="307975" cy="169863"/>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20%</a:t>
            </a:r>
          </a:p>
        </p:txBody>
      </p:sp>
      <p:sp>
        <p:nvSpPr>
          <p:cNvPr id="51222" name="Text Box 22"/>
          <p:cNvSpPr txBox="1">
            <a:spLocks noChangeArrowheads="1"/>
          </p:cNvSpPr>
          <p:nvPr/>
        </p:nvSpPr>
        <p:spPr bwMode="auto">
          <a:xfrm>
            <a:off x="1209675" y="3327400"/>
            <a:ext cx="307975" cy="169863"/>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60%</a:t>
            </a:r>
          </a:p>
        </p:txBody>
      </p:sp>
      <p:sp>
        <p:nvSpPr>
          <p:cNvPr id="51223" name="Text Box 23"/>
          <p:cNvSpPr txBox="1">
            <a:spLocks noChangeArrowheads="1"/>
          </p:cNvSpPr>
          <p:nvPr/>
        </p:nvSpPr>
        <p:spPr bwMode="auto">
          <a:xfrm>
            <a:off x="1209675" y="2613025"/>
            <a:ext cx="307975" cy="169863"/>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80%</a:t>
            </a:r>
          </a:p>
        </p:txBody>
      </p:sp>
      <p:sp>
        <p:nvSpPr>
          <p:cNvPr id="51224" name="Text Box 24"/>
          <p:cNvSpPr txBox="1">
            <a:spLocks noChangeArrowheads="1"/>
          </p:cNvSpPr>
          <p:nvPr/>
        </p:nvSpPr>
        <p:spPr bwMode="auto">
          <a:xfrm>
            <a:off x="1123950" y="1889125"/>
            <a:ext cx="393700" cy="169863"/>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100%</a:t>
            </a:r>
          </a:p>
        </p:txBody>
      </p:sp>
      <p:sp>
        <p:nvSpPr>
          <p:cNvPr id="51225" name="Text Box 25"/>
          <p:cNvSpPr txBox="1">
            <a:spLocks noChangeArrowheads="1"/>
          </p:cNvSpPr>
          <p:nvPr/>
        </p:nvSpPr>
        <p:spPr bwMode="auto">
          <a:xfrm>
            <a:off x="1390650" y="5718175"/>
            <a:ext cx="541338" cy="169863"/>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CQ1:06</a:t>
            </a:r>
          </a:p>
        </p:txBody>
      </p:sp>
      <p:sp>
        <p:nvSpPr>
          <p:cNvPr id="51226" name="Text Box 26"/>
          <p:cNvSpPr txBox="1">
            <a:spLocks noChangeArrowheads="1"/>
          </p:cNvSpPr>
          <p:nvPr/>
        </p:nvSpPr>
        <p:spPr bwMode="auto">
          <a:xfrm>
            <a:off x="2371725" y="5718175"/>
            <a:ext cx="541338" cy="169863"/>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CQ4:06</a:t>
            </a:r>
          </a:p>
        </p:txBody>
      </p:sp>
      <p:sp>
        <p:nvSpPr>
          <p:cNvPr id="51227" name="Text Box 27"/>
          <p:cNvSpPr txBox="1">
            <a:spLocks noChangeArrowheads="1"/>
          </p:cNvSpPr>
          <p:nvPr/>
        </p:nvSpPr>
        <p:spPr bwMode="auto">
          <a:xfrm>
            <a:off x="3352800" y="5718175"/>
            <a:ext cx="541338" cy="169863"/>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CQ3:07</a:t>
            </a:r>
          </a:p>
        </p:txBody>
      </p:sp>
      <p:sp>
        <p:nvSpPr>
          <p:cNvPr id="51228" name="Text Box 28"/>
          <p:cNvSpPr txBox="1">
            <a:spLocks noChangeArrowheads="1"/>
          </p:cNvSpPr>
          <p:nvPr/>
        </p:nvSpPr>
        <p:spPr bwMode="auto">
          <a:xfrm>
            <a:off x="4333875" y="5718175"/>
            <a:ext cx="541338" cy="169863"/>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CQ2:08</a:t>
            </a:r>
          </a:p>
        </p:txBody>
      </p:sp>
      <p:sp>
        <p:nvSpPr>
          <p:cNvPr id="51229" name="Text Box 29"/>
          <p:cNvSpPr txBox="1">
            <a:spLocks noChangeArrowheads="1"/>
          </p:cNvSpPr>
          <p:nvPr/>
        </p:nvSpPr>
        <p:spPr bwMode="auto">
          <a:xfrm>
            <a:off x="5314950" y="5718175"/>
            <a:ext cx="541338" cy="169863"/>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CQ1:09</a:t>
            </a:r>
          </a:p>
        </p:txBody>
      </p:sp>
      <p:sp>
        <p:nvSpPr>
          <p:cNvPr id="51230" name="Text Box 30"/>
          <p:cNvSpPr txBox="1">
            <a:spLocks noChangeArrowheads="1"/>
          </p:cNvSpPr>
          <p:nvPr/>
        </p:nvSpPr>
        <p:spPr bwMode="auto">
          <a:xfrm>
            <a:off x="6294438" y="5718175"/>
            <a:ext cx="541337" cy="169863"/>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CQ4:09</a:t>
            </a:r>
          </a:p>
        </p:txBody>
      </p:sp>
      <p:sp>
        <p:nvSpPr>
          <p:cNvPr id="51231" name="Text Box 31"/>
          <p:cNvSpPr txBox="1">
            <a:spLocks noChangeArrowheads="1"/>
          </p:cNvSpPr>
          <p:nvPr/>
        </p:nvSpPr>
        <p:spPr bwMode="auto">
          <a:xfrm>
            <a:off x="7275513" y="5718175"/>
            <a:ext cx="542925" cy="169863"/>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CQ3:10</a:t>
            </a:r>
          </a:p>
        </p:txBody>
      </p:sp>
      <p:sp>
        <p:nvSpPr>
          <p:cNvPr id="51232" name="Text Box 32"/>
          <p:cNvSpPr txBox="1">
            <a:spLocks noChangeArrowheads="1"/>
          </p:cNvSpPr>
          <p:nvPr/>
        </p:nvSpPr>
        <p:spPr bwMode="auto">
          <a:xfrm>
            <a:off x="7848600" y="2043113"/>
            <a:ext cx="544513" cy="169862"/>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Others*</a:t>
            </a:r>
          </a:p>
        </p:txBody>
      </p:sp>
      <p:sp>
        <p:nvSpPr>
          <p:cNvPr id="51233" name="Text Box 33"/>
          <p:cNvSpPr txBox="1">
            <a:spLocks noChangeArrowheads="1"/>
          </p:cNvSpPr>
          <p:nvPr/>
        </p:nvSpPr>
        <p:spPr bwMode="auto">
          <a:xfrm>
            <a:off x="7848600" y="2786063"/>
            <a:ext cx="808038" cy="169862"/>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BlackBerry</a:t>
            </a:r>
          </a:p>
        </p:txBody>
      </p:sp>
      <p:sp>
        <p:nvSpPr>
          <p:cNvPr id="51234" name="Text Box 34"/>
          <p:cNvSpPr txBox="1">
            <a:spLocks noChangeArrowheads="1"/>
          </p:cNvSpPr>
          <p:nvPr/>
        </p:nvSpPr>
        <p:spPr bwMode="auto">
          <a:xfrm>
            <a:off x="7848600" y="2967038"/>
            <a:ext cx="635000" cy="722312"/>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(RIM)</a:t>
            </a:r>
          </a:p>
          <a:p>
            <a:pPr>
              <a:lnSpc>
                <a:spcPts val="1000"/>
              </a:lnSpc>
            </a:pPr>
            <a:endParaRPr lang="en-US" altLang="zh-TW" sz="1200" b="1">
              <a:solidFill>
                <a:srgbClr val="FFFFFF"/>
              </a:solidFill>
            </a:endParaRPr>
          </a:p>
          <a:p>
            <a:pPr>
              <a:lnSpc>
                <a:spcPts val="1000"/>
              </a:lnSpc>
            </a:pPr>
            <a:endParaRPr lang="en-US" altLang="zh-TW" sz="1200" b="1">
              <a:solidFill>
                <a:srgbClr val="FFFFFF"/>
              </a:solidFill>
            </a:endParaRPr>
          </a:p>
          <a:p>
            <a:pPr>
              <a:lnSpc>
                <a:spcPts val="1000"/>
              </a:lnSpc>
            </a:pPr>
            <a:endParaRPr lang="en-US" altLang="zh-TW" sz="1200" b="1">
              <a:solidFill>
                <a:srgbClr val="FFFFFF"/>
              </a:solidFill>
            </a:endParaRPr>
          </a:p>
          <a:p>
            <a:pPr>
              <a:lnSpc>
                <a:spcPts val="1350"/>
              </a:lnSpc>
            </a:pPr>
            <a:r>
              <a:rPr lang="en-US" altLang="zh-TW" sz="1200" b="1">
                <a:solidFill>
                  <a:srgbClr val="FFFFFF"/>
                </a:solidFill>
              </a:rPr>
              <a:t>Symbian</a:t>
            </a:r>
          </a:p>
        </p:txBody>
      </p:sp>
      <p:sp>
        <p:nvSpPr>
          <p:cNvPr id="51235" name="Text Box 35"/>
          <p:cNvSpPr txBox="1">
            <a:spLocks noChangeArrowheads="1"/>
          </p:cNvSpPr>
          <p:nvPr/>
        </p:nvSpPr>
        <p:spPr bwMode="auto">
          <a:xfrm>
            <a:off x="1209675" y="3700463"/>
            <a:ext cx="7156450" cy="520700"/>
          </a:xfrm>
          <a:prstGeom prst="rect">
            <a:avLst/>
          </a:prstGeom>
          <a:noFill/>
          <a:ln w="9525">
            <a:noFill/>
            <a:miter lim="800000"/>
            <a:headEnd/>
            <a:tailEnd/>
          </a:ln>
        </p:spPr>
        <p:txBody>
          <a:bodyPr wrap="none" lIns="0" tIns="0" rIns="0" bIns="0">
            <a:spAutoFit/>
          </a:bodyPr>
          <a:lstStyle/>
          <a:p>
            <a:pPr>
              <a:lnSpc>
                <a:spcPts val="1338"/>
              </a:lnSpc>
              <a:tabLst>
                <a:tab pos="6642100" algn="l"/>
              </a:tabLst>
            </a:pPr>
            <a:r>
              <a:rPr lang="zh-TW" altLang="en-US" sz="1800">
                <a:latin typeface="Arial" charset="0"/>
              </a:rPr>
              <a:t>	</a:t>
            </a:r>
            <a:r>
              <a:rPr lang="en-US" altLang="zh-TW" sz="1200" b="1">
                <a:solidFill>
                  <a:srgbClr val="FFFFFF"/>
                </a:solidFill>
              </a:rPr>
              <a:t>(Nokia)</a:t>
            </a:r>
          </a:p>
          <a:p>
            <a:pPr>
              <a:lnSpc>
                <a:spcPts val="1000"/>
              </a:lnSpc>
              <a:tabLst>
                <a:tab pos="6642100" algn="l"/>
              </a:tabLst>
            </a:pPr>
            <a:endParaRPr lang="en-US" altLang="zh-TW" sz="1200" b="1">
              <a:solidFill>
                <a:srgbClr val="FFFFFF"/>
              </a:solidFill>
            </a:endParaRPr>
          </a:p>
          <a:p>
            <a:pPr>
              <a:lnSpc>
                <a:spcPts val="1763"/>
              </a:lnSpc>
              <a:tabLst>
                <a:tab pos="6642100" algn="l"/>
              </a:tabLst>
            </a:pPr>
            <a:r>
              <a:rPr lang="en-US" altLang="zh-TW" sz="1200" b="1">
                <a:solidFill>
                  <a:srgbClr val="FFFFFF"/>
                </a:solidFill>
              </a:rPr>
              <a:t>40%</a:t>
            </a:r>
          </a:p>
        </p:txBody>
      </p:sp>
      <p:sp>
        <p:nvSpPr>
          <p:cNvPr id="51236" name="Text Box 36"/>
          <p:cNvSpPr txBox="1">
            <a:spLocks noChangeArrowheads="1"/>
          </p:cNvSpPr>
          <p:nvPr/>
        </p:nvSpPr>
        <p:spPr bwMode="auto">
          <a:xfrm>
            <a:off x="7848600" y="4262438"/>
            <a:ext cx="622300" cy="903287"/>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Android</a:t>
            </a:r>
          </a:p>
          <a:p>
            <a:pPr>
              <a:lnSpc>
                <a:spcPts val="1425"/>
              </a:lnSpc>
            </a:pPr>
            <a:r>
              <a:rPr lang="en-US" altLang="zh-TW" sz="1200" b="1">
                <a:solidFill>
                  <a:srgbClr val="FFFFFF"/>
                </a:solidFill>
              </a:rPr>
              <a:t>(Google)</a:t>
            </a:r>
          </a:p>
          <a:p>
            <a:pPr>
              <a:lnSpc>
                <a:spcPts val="1000"/>
              </a:lnSpc>
            </a:pPr>
            <a:endParaRPr lang="en-US" altLang="zh-TW" sz="1200" b="1">
              <a:solidFill>
                <a:srgbClr val="FFFFFF"/>
              </a:solidFill>
            </a:endParaRPr>
          </a:p>
          <a:p>
            <a:pPr>
              <a:lnSpc>
                <a:spcPts val="1000"/>
              </a:lnSpc>
            </a:pPr>
            <a:endParaRPr lang="en-US" altLang="zh-TW" sz="1200" b="1">
              <a:solidFill>
                <a:srgbClr val="FFFFFF"/>
              </a:solidFill>
            </a:endParaRPr>
          </a:p>
          <a:p>
            <a:pPr>
              <a:lnSpc>
                <a:spcPts val="1000"/>
              </a:lnSpc>
            </a:pPr>
            <a:endParaRPr lang="en-US" altLang="zh-TW" sz="1200" b="1">
              <a:solidFill>
                <a:srgbClr val="FFFFFF"/>
              </a:solidFill>
            </a:endParaRPr>
          </a:p>
          <a:p>
            <a:pPr>
              <a:lnSpc>
                <a:spcPts val="1350"/>
              </a:lnSpc>
            </a:pPr>
            <a:r>
              <a:rPr lang="en-US" altLang="zh-TW" sz="1200" b="1">
                <a:solidFill>
                  <a:srgbClr val="FFFFFF"/>
                </a:solidFill>
              </a:rPr>
              <a:t>iOS</a:t>
            </a:r>
          </a:p>
        </p:txBody>
      </p:sp>
      <p:sp>
        <p:nvSpPr>
          <p:cNvPr id="51237" name="Text Box 37"/>
          <p:cNvSpPr txBox="1">
            <a:spLocks noChangeArrowheads="1"/>
          </p:cNvSpPr>
          <p:nvPr/>
        </p:nvSpPr>
        <p:spPr bwMode="auto">
          <a:xfrm>
            <a:off x="7848600" y="5176838"/>
            <a:ext cx="517525" cy="169862"/>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(Apple)</a:t>
            </a:r>
          </a:p>
        </p:txBody>
      </p:sp>
      <p:sp>
        <p:nvSpPr>
          <p:cNvPr id="51238" name="Text Box 38"/>
          <p:cNvSpPr txBox="1">
            <a:spLocks noChangeArrowheads="1"/>
          </p:cNvSpPr>
          <p:nvPr/>
        </p:nvSpPr>
        <p:spPr bwMode="auto">
          <a:xfrm>
            <a:off x="1809750" y="4411663"/>
            <a:ext cx="358775" cy="198437"/>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FFFFF"/>
                </a:solidFill>
              </a:rPr>
              <a:t>62%</a:t>
            </a:r>
          </a:p>
        </p:txBody>
      </p:sp>
      <p:sp>
        <p:nvSpPr>
          <p:cNvPr id="51239" name="Text Box 39"/>
          <p:cNvSpPr txBox="1">
            <a:spLocks noChangeArrowheads="1"/>
          </p:cNvSpPr>
          <p:nvPr/>
        </p:nvSpPr>
        <p:spPr bwMode="auto">
          <a:xfrm>
            <a:off x="1809750" y="2420938"/>
            <a:ext cx="358775" cy="198437"/>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FFFFF"/>
                </a:solidFill>
              </a:rPr>
              <a:t>31%</a:t>
            </a:r>
          </a:p>
        </p:txBody>
      </p:sp>
      <p:sp>
        <p:nvSpPr>
          <p:cNvPr id="51240" name="Text Box 40"/>
          <p:cNvSpPr txBox="1">
            <a:spLocks noChangeArrowheads="1"/>
          </p:cNvSpPr>
          <p:nvPr/>
        </p:nvSpPr>
        <p:spPr bwMode="auto">
          <a:xfrm>
            <a:off x="1857375" y="3135313"/>
            <a:ext cx="260350" cy="196850"/>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FFFFF"/>
                </a:solidFill>
              </a:rPr>
              <a:t>7%</a:t>
            </a:r>
          </a:p>
        </p:txBody>
      </p:sp>
      <p:sp>
        <p:nvSpPr>
          <p:cNvPr id="51241" name="Text Box 41"/>
          <p:cNvSpPr txBox="1">
            <a:spLocks noChangeArrowheads="1"/>
          </p:cNvSpPr>
          <p:nvPr/>
        </p:nvSpPr>
        <p:spPr bwMode="auto">
          <a:xfrm>
            <a:off x="7124700" y="3430588"/>
            <a:ext cx="357188" cy="198437"/>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FFFFF"/>
                </a:solidFill>
              </a:rPr>
              <a:t>37%</a:t>
            </a:r>
          </a:p>
        </p:txBody>
      </p:sp>
      <p:sp>
        <p:nvSpPr>
          <p:cNvPr id="51242" name="Text Box 42"/>
          <p:cNvSpPr txBox="1">
            <a:spLocks noChangeArrowheads="1"/>
          </p:cNvSpPr>
          <p:nvPr/>
        </p:nvSpPr>
        <p:spPr bwMode="auto">
          <a:xfrm>
            <a:off x="7229475" y="2020888"/>
            <a:ext cx="260350" cy="198437"/>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FFFFF"/>
                </a:solidFill>
              </a:rPr>
              <a:t>6%</a:t>
            </a:r>
          </a:p>
        </p:txBody>
      </p:sp>
      <p:sp>
        <p:nvSpPr>
          <p:cNvPr id="51243" name="Text Box 43"/>
          <p:cNvSpPr txBox="1">
            <a:spLocks noChangeArrowheads="1"/>
          </p:cNvSpPr>
          <p:nvPr/>
        </p:nvSpPr>
        <p:spPr bwMode="auto">
          <a:xfrm>
            <a:off x="7134225" y="2459038"/>
            <a:ext cx="358775" cy="198437"/>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FFFFF"/>
                </a:solidFill>
              </a:rPr>
              <a:t>15%</a:t>
            </a:r>
          </a:p>
        </p:txBody>
      </p:sp>
      <p:sp>
        <p:nvSpPr>
          <p:cNvPr id="51244" name="Text Box 44"/>
          <p:cNvSpPr txBox="1">
            <a:spLocks noChangeArrowheads="1"/>
          </p:cNvSpPr>
          <p:nvPr/>
        </p:nvSpPr>
        <p:spPr bwMode="auto">
          <a:xfrm>
            <a:off x="7096125" y="4619625"/>
            <a:ext cx="35877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FFFFF"/>
                </a:solidFill>
              </a:rPr>
              <a:t>25%</a:t>
            </a:r>
          </a:p>
        </p:txBody>
      </p:sp>
      <p:sp>
        <p:nvSpPr>
          <p:cNvPr id="51245" name="Text Box 45"/>
          <p:cNvSpPr txBox="1">
            <a:spLocks noChangeArrowheads="1"/>
          </p:cNvSpPr>
          <p:nvPr/>
        </p:nvSpPr>
        <p:spPr bwMode="auto">
          <a:xfrm>
            <a:off x="7096125" y="5210175"/>
            <a:ext cx="35877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FFFFF"/>
                </a:solidFill>
              </a:rPr>
              <a:t>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投影片編號版面配置區 6"/>
          <p:cNvSpPr>
            <a:spLocks noGrp="1"/>
          </p:cNvSpPr>
          <p:nvPr>
            <p:ph type="sldNum" sz="quarter" idx="12"/>
          </p:nvPr>
        </p:nvSpPr>
        <p:spPr>
          <a:noFill/>
        </p:spPr>
        <p:txBody>
          <a:bodyPr/>
          <a:lstStyle/>
          <a:p>
            <a:fld id="{066F9D39-81F1-4E00-BE33-21183DFE4E96}" type="slidenum">
              <a:rPr lang="en-US" altLang="zh-TW" smtClean="0"/>
              <a:pPr/>
              <a:t>5</a:t>
            </a:fld>
            <a:endParaRPr lang="en-US" altLang="zh-TW" smtClean="0"/>
          </a:p>
        </p:txBody>
      </p:sp>
      <p:sp>
        <p:nvSpPr>
          <p:cNvPr id="6147" name="Rectangle 2"/>
          <p:cNvSpPr>
            <a:spLocks noGrp="1" noChangeArrowheads="1"/>
          </p:cNvSpPr>
          <p:nvPr>
            <p:ph type="title"/>
          </p:nvPr>
        </p:nvSpPr>
        <p:spPr>
          <a:xfrm>
            <a:off x="304800" y="76200"/>
            <a:ext cx="8534400" cy="1143000"/>
          </a:xfrm>
        </p:spPr>
        <p:txBody>
          <a:bodyPr/>
          <a:lstStyle/>
          <a:p>
            <a:pPr eaLnBrk="1" hangingPunct="1"/>
            <a:r>
              <a:rPr lang="en-US" altLang="zh-TW" sz="2800" smtClean="0">
                <a:solidFill>
                  <a:schemeClr val="tx1"/>
                </a:solidFill>
              </a:rPr>
              <a:t>Disruption in business models has been the dominant historical mechanism for making things more affordable and accessible. </a:t>
            </a:r>
          </a:p>
        </p:txBody>
      </p:sp>
      <p:sp>
        <p:nvSpPr>
          <p:cNvPr id="6148" name="Rectangle 3"/>
          <p:cNvSpPr>
            <a:spLocks noGrp="1" noChangeArrowheads="1"/>
          </p:cNvSpPr>
          <p:nvPr>
            <p:ph type="body" sz="half" idx="1"/>
          </p:nvPr>
        </p:nvSpPr>
        <p:spPr>
          <a:xfrm>
            <a:off x="2411413" y="1412875"/>
            <a:ext cx="3184525" cy="4648200"/>
          </a:xfrm>
        </p:spPr>
        <p:txBody>
          <a:bodyPr/>
          <a:lstStyle/>
          <a:p>
            <a:pPr eaLnBrk="1" hangingPunct="1">
              <a:lnSpc>
                <a:spcPct val="90000"/>
              </a:lnSpc>
              <a:buFontTx/>
              <a:buNone/>
            </a:pPr>
            <a:r>
              <a:rPr lang="en-US" altLang="zh-TW" sz="2000" b="1" u="sng" smtClean="0">
                <a:solidFill>
                  <a:srgbClr val="000099"/>
                </a:solidFill>
              </a:rPr>
              <a:t>Today</a:t>
            </a:r>
          </a:p>
          <a:p>
            <a:pPr eaLnBrk="1" hangingPunct="1">
              <a:lnSpc>
                <a:spcPct val="90000"/>
              </a:lnSpc>
            </a:pPr>
            <a:r>
              <a:rPr lang="en-US" altLang="zh-TW" sz="2000" smtClean="0">
                <a:solidFill>
                  <a:srgbClr val="000099"/>
                </a:solidFill>
              </a:rPr>
              <a:t>Toyota</a:t>
            </a:r>
          </a:p>
          <a:p>
            <a:pPr eaLnBrk="1" hangingPunct="1">
              <a:lnSpc>
                <a:spcPct val="90000"/>
              </a:lnSpc>
            </a:pPr>
            <a:r>
              <a:rPr lang="en-US" altLang="zh-TW" sz="2000" smtClean="0">
                <a:solidFill>
                  <a:srgbClr val="000099"/>
                </a:solidFill>
              </a:rPr>
              <a:t>Wal-Mart</a:t>
            </a:r>
          </a:p>
          <a:p>
            <a:pPr eaLnBrk="1" hangingPunct="1">
              <a:lnSpc>
                <a:spcPct val="90000"/>
              </a:lnSpc>
            </a:pPr>
            <a:r>
              <a:rPr lang="en-US" altLang="zh-TW" sz="2000" smtClean="0">
                <a:solidFill>
                  <a:srgbClr val="000099"/>
                </a:solidFill>
              </a:rPr>
              <a:t>Dell</a:t>
            </a:r>
          </a:p>
          <a:p>
            <a:pPr eaLnBrk="1" hangingPunct="1">
              <a:lnSpc>
                <a:spcPct val="90000"/>
              </a:lnSpc>
            </a:pPr>
            <a:r>
              <a:rPr lang="en-US" altLang="zh-TW" sz="2000" smtClean="0">
                <a:solidFill>
                  <a:srgbClr val="000099"/>
                </a:solidFill>
              </a:rPr>
              <a:t>Southwest Airlines</a:t>
            </a:r>
          </a:p>
          <a:p>
            <a:pPr eaLnBrk="1" hangingPunct="1">
              <a:lnSpc>
                <a:spcPct val="90000"/>
              </a:lnSpc>
            </a:pPr>
            <a:r>
              <a:rPr lang="en-US" altLang="zh-TW" sz="2000" smtClean="0">
                <a:solidFill>
                  <a:srgbClr val="000099"/>
                </a:solidFill>
              </a:rPr>
              <a:t>Fidelity</a:t>
            </a:r>
          </a:p>
          <a:p>
            <a:pPr eaLnBrk="1" hangingPunct="1">
              <a:lnSpc>
                <a:spcPct val="90000"/>
              </a:lnSpc>
            </a:pPr>
            <a:r>
              <a:rPr lang="en-US" altLang="zh-TW" sz="2000" smtClean="0">
                <a:solidFill>
                  <a:srgbClr val="000099"/>
                </a:solidFill>
              </a:rPr>
              <a:t>Canon</a:t>
            </a:r>
          </a:p>
          <a:p>
            <a:pPr eaLnBrk="1" hangingPunct="1">
              <a:lnSpc>
                <a:spcPct val="90000"/>
              </a:lnSpc>
            </a:pPr>
            <a:r>
              <a:rPr lang="en-US" altLang="zh-TW" sz="2000" smtClean="0">
                <a:solidFill>
                  <a:srgbClr val="000099"/>
                </a:solidFill>
              </a:rPr>
              <a:t>Microsoft</a:t>
            </a:r>
          </a:p>
          <a:p>
            <a:pPr eaLnBrk="1" hangingPunct="1">
              <a:lnSpc>
                <a:spcPct val="90000"/>
              </a:lnSpc>
            </a:pPr>
            <a:r>
              <a:rPr lang="en-US" altLang="zh-TW" sz="2000" smtClean="0">
                <a:solidFill>
                  <a:srgbClr val="000099"/>
                </a:solidFill>
              </a:rPr>
              <a:t>Oracle</a:t>
            </a:r>
          </a:p>
          <a:p>
            <a:pPr eaLnBrk="1" hangingPunct="1">
              <a:lnSpc>
                <a:spcPct val="90000"/>
              </a:lnSpc>
            </a:pPr>
            <a:r>
              <a:rPr lang="en-US" altLang="zh-TW" sz="2000" smtClean="0">
                <a:solidFill>
                  <a:srgbClr val="000099"/>
                </a:solidFill>
              </a:rPr>
              <a:t>Cingular</a:t>
            </a:r>
          </a:p>
          <a:p>
            <a:pPr eaLnBrk="1" hangingPunct="1">
              <a:lnSpc>
                <a:spcPct val="90000"/>
              </a:lnSpc>
            </a:pPr>
            <a:r>
              <a:rPr lang="en-US" altLang="zh-TW" sz="2000" smtClean="0">
                <a:solidFill>
                  <a:srgbClr val="000099"/>
                </a:solidFill>
              </a:rPr>
              <a:t>Merrill Lynch</a:t>
            </a:r>
          </a:p>
          <a:p>
            <a:pPr eaLnBrk="1" hangingPunct="1">
              <a:lnSpc>
                <a:spcPct val="90000"/>
              </a:lnSpc>
            </a:pPr>
            <a:r>
              <a:rPr lang="en-US" altLang="zh-TW" sz="2000" smtClean="0">
                <a:solidFill>
                  <a:srgbClr val="000099"/>
                </a:solidFill>
              </a:rPr>
              <a:t>Korea, Taiwan</a:t>
            </a:r>
          </a:p>
          <a:p>
            <a:pPr eaLnBrk="1" hangingPunct="1">
              <a:lnSpc>
                <a:spcPct val="90000"/>
              </a:lnSpc>
            </a:pPr>
            <a:r>
              <a:rPr lang="en-US" altLang="zh-TW" sz="2000" smtClean="0">
                <a:solidFill>
                  <a:srgbClr val="000099"/>
                </a:solidFill>
              </a:rPr>
              <a:t>Cellular Phones, iPod</a:t>
            </a:r>
          </a:p>
          <a:p>
            <a:pPr eaLnBrk="1" hangingPunct="1">
              <a:lnSpc>
                <a:spcPct val="90000"/>
              </a:lnSpc>
            </a:pPr>
            <a:endParaRPr lang="en-US" altLang="zh-TW" sz="2000" smtClean="0">
              <a:solidFill>
                <a:srgbClr val="000099"/>
              </a:solidFill>
            </a:endParaRPr>
          </a:p>
        </p:txBody>
      </p:sp>
      <p:sp>
        <p:nvSpPr>
          <p:cNvPr id="6149" name="Rectangle 4"/>
          <p:cNvSpPr>
            <a:spLocks noChangeArrowheads="1"/>
          </p:cNvSpPr>
          <p:nvPr/>
        </p:nvSpPr>
        <p:spPr bwMode="auto">
          <a:xfrm>
            <a:off x="250825" y="1412875"/>
            <a:ext cx="2590800" cy="4648200"/>
          </a:xfrm>
          <a:prstGeom prst="rect">
            <a:avLst/>
          </a:prstGeom>
          <a:noFill/>
          <a:ln w="9525">
            <a:noFill/>
            <a:miter lim="800000"/>
            <a:headEnd/>
            <a:tailEnd/>
          </a:ln>
        </p:spPr>
        <p:txBody>
          <a:bodyPr/>
          <a:lstStyle/>
          <a:p>
            <a:pPr marL="342900" indent="-342900">
              <a:lnSpc>
                <a:spcPct val="90000"/>
              </a:lnSpc>
              <a:spcBef>
                <a:spcPct val="20000"/>
              </a:spcBef>
            </a:pPr>
            <a:r>
              <a:rPr kumimoji="0" lang="en-US" altLang="zh-TW" sz="2000" b="1" u="sng">
                <a:solidFill>
                  <a:srgbClr val="CC0000"/>
                </a:solidFill>
              </a:rPr>
              <a:t>Yesterday</a:t>
            </a:r>
          </a:p>
          <a:p>
            <a:pPr marL="342900" indent="-342900">
              <a:lnSpc>
                <a:spcPct val="90000"/>
              </a:lnSpc>
              <a:spcBef>
                <a:spcPct val="20000"/>
              </a:spcBef>
              <a:buFontTx/>
              <a:buChar char="•"/>
            </a:pPr>
            <a:r>
              <a:rPr kumimoji="0" lang="en-US" altLang="zh-TW" sz="2000">
                <a:solidFill>
                  <a:srgbClr val="CC0000"/>
                </a:solidFill>
              </a:rPr>
              <a:t>Ford</a:t>
            </a:r>
          </a:p>
          <a:p>
            <a:pPr marL="342900" indent="-342900">
              <a:lnSpc>
                <a:spcPct val="90000"/>
              </a:lnSpc>
              <a:spcBef>
                <a:spcPct val="20000"/>
              </a:spcBef>
              <a:buFontTx/>
              <a:buChar char="•"/>
            </a:pPr>
            <a:r>
              <a:rPr kumimoji="0" lang="en-US" altLang="zh-TW" sz="2000">
                <a:solidFill>
                  <a:srgbClr val="CC0000"/>
                </a:solidFill>
              </a:rPr>
              <a:t>Dept. Stores</a:t>
            </a:r>
          </a:p>
          <a:p>
            <a:pPr marL="342900" indent="-342900">
              <a:lnSpc>
                <a:spcPct val="90000"/>
              </a:lnSpc>
              <a:spcBef>
                <a:spcPct val="20000"/>
              </a:spcBef>
              <a:buFontTx/>
              <a:buChar char="•"/>
            </a:pPr>
            <a:r>
              <a:rPr kumimoji="0" lang="en-US" altLang="zh-TW" sz="2000">
                <a:solidFill>
                  <a:srgbClr val="CC0000"/>
                </a:solidFill>
              </a:rPr>
              <a:t>Digital Eqpt.</a:t>
            </a:r>
          </a:p>
          <a:p>
            <a:pPr marL="342900" indent="-342900">
              <a:lnSpc>
                <a:spcPct val="90000"/>
              </a:lnSpc>
              <a:spcBef>
                <a:spcPct val="20000"/>
              </a:spcBef>
              <a:buFontTx/>
              <a:buChar char="•"/>
            </a:pPr>
            <a:r>
              <a:rPr kumimoji="0" lang="en-US" altLang="zh-TW" sz="2000">
                <a:solidFill>
                  <a:srgbClr val="CC0000"/>
                </a:solidFill>
              </a:rPr>
              <a:t>Delta</a:t>
            </a:r>
          </a:p>
          <a:p>
            <a:pPr marL="342900" indent="-342900">
              <a:lnSpc>
                <a:spcPct val="90000"/>
              </a:lnSpc>
              <a:spcBef>
                <a:spcPct val="20000"/>
              </a:spcBef>
              <a:buFontTx/>
              <a:buChar char="•"/>
            </a:pPr>
            <a:r>
              <a:rPr kumimoji="0" lang="en-US" altLang="zh-TW" sz="2000">
                <a:solidFill>
                  <a:srgbClr val="CC0000"/>
                </a:solidFill>
              </a:rPr>
              <a:t>JP Morgan Chase</a:t>
            </a:r>
          </a:p>
          <a:p>
            <a:pPr marL="342900" indent="-342900">
              <a:lnSpc>
                <a:spcPct val="90000"/>
              </a:lnSpc>
              <a:spcBef>
                <a:spcPct val="20000"/>
              </a:spcBef>
              <a:buFontTx/>
              <a:buChar char="•"/>
            </a:pPr>
            <a:r>
              <a:rPr kumimoji="0" lang="en-US" altLang="zh-TW" sz="2000">
                <a:solidFill>
                  <a:srgbClr val="CC0000"/>
                </a:solidFill>
              </a:rPr>
              <a:t>Xerox</a:t>
            </a:r>
          </a:p>
          <a:p>
            <a:pPr marL="342900" indent="-342900">
              <a:lnSpc>
                <a:spcPct val="90000"/>
              </a:lnSpc>
              <a:spcBef>
                <a:spcPct val="20000"/>
              </a:spcBef>
              <a:buFontTx/>
              <a:buChar char="•"/>
            </a:pPr>
            <a:r>
              <a:rPr kumimoji="0" lang="en-US" altLang="zh-TW" sz="2000">
                <a:solidFill>
                  <a:srgbClr val="CC0000"/>
                </a:solidFill>
              </a:rPr>
              <a:t>IBM</a:t>
            </a:r>
          </a:p>
          <a:p>
            <a:pPr marL="342900" indent="-342900">
              <a:lnSpc>
                <a:spcPct val="90000"/>
              </a:lnSpc>
              <a:spcBef>
                <a:spcPct val="20000"/>
              </a:spcBef>
              <a:buFontTx/>
              <a:buChar char="•"/>
            </a:pPr>
            <a:r>
              <a:rPr kumimoji="0" lang="en-US" altLang="zh-TW" sz="2000">
                <a:solidFill>
                  <a:srgbClr val="CC0000"/>
                </a:solidFill>
              </a:rPr>
              <a:t>Cullinet</a:t>
            </a:r>
          </a:p>
          <a:p>
            <a:pPr marL="342900" indent="-342900">
              <a:lnSpc>
                <a:spcPct val="90000"/>
              </a:lnSpc>
              <a:spcBef>
                <a:spcPct val="20000"/>
              </a:spcBef>
              <a:buFontTx/>
              <a:buChar char="•"/>
            </a:pPr>
            <a:r>
              <a:rPr kumimoji="0" lang="en-US" altLang="zh-TW" sz="2000">
                <a:solidFill>
                  <a:srgbClr val="CC0000"/>
                </a:solidFill>
              </a:rPr>
              <a:t>AT&amp;T</a:t>
            </a:r>
          </a:p>
          <a:p>
            <a:pPr marL="342900" indent="-342900">
              <a:lnSpc>
                <a:spcPct val="90000"/>
              </a:lnSpc>
              <a:spcBef>
                <a:spcPct val="20000"/>
              </a:spcBef>
              <a:buFontTx/>
              <a:buChar char="•"/>
            </a:pPr>
            <a:r>
              <a:rPr kumimoji="0" lang="en-US" altLang="zh-TW" sz="2000">
                <a:solidFill>
                  <a:srgbClr val="CC0000"/>
                </a:solidFill>
              </a:rPr>
              <a:t>Dillon, Read</a:t>
            </a:r>
          </a:p>
          <a:p>
            <a:pPr marL="342900" indent="-342900">
              <a:lnSpc>
                <a:spcPct val="90000"/>
              </a:lnSpc>
              <a:spcBef>
                <a:spcPct val="20000"/>
              </a:spcBef>
              <a:buFontTx/>
              <a:buChar char="•"/>
            </a:pPr>
            <a:r>
              <a:rPr kumimoji="0" lang="en-US" altLang="zh-TW" sz="2000">
                <a:solidFill>
                  <a:srgbClr val="CC0000"/>
                </a:solidFill>
              </a:rPr>
              <a:t>Japan</a:t>
            </a:r>
          </a:p>
          <a:p>
            <a:pPr marL="342900" indent="-342900">
              <a:lnSpc>
                <a:spcPct val="90000"/>
              </a:lnSpc>
              <a:spcBef>
                <a:spcPct val="20000"/>
              </a:spcBef>
              <a:buFontTx/>
              <a:buChar char="•"/>
            </a:pPr>
            <a:r>
              <a:rPr kumimoji="0" lang="en-US" altLang="zh-TW" sz="2000">
                <a:solidFill>
                  <a:srgbClr val="CC0000"/>
                </a:solidFill>
              </a:rPr>
              <a:t>Sony DiskMan</a:t>
            </a:r>
          </a:p>
        </p:txBody>
      </p:sp>
      <p:sp>
        <p:nvSpPr>
          <p:cNvPr id="811013" name="Rectangle 5"/>
          <p:cNvSpPr>
            <a:spLocks noGrp="1" noChangeArrowheads="1"/>
          </p:cNvSpPr>
          <p:nvPr>
            <p:ph type="body" sz="half" idx="2"/>
          </p:nvPr>
        </p:nvSpPr>
        <p:spPr>
          <a:xfrm>
            <a:off x="5435600" y="1341438"/>
            <a:ext cx="3708400" cy="4648200"/>
          </a:xfrm>
        </p:spPr>
        <p:txBody>
          <a:bodyPr/>
          <a:lstStyle/>
          <a:p>
            <a:pPr eaLnBrk="1" hangingPunct="1">
              <a:lnSpc>
                <a:spcPct val="90000"/>
              </a:lnSpc>
              <a:buFontTx/>
              <a:buNone/>
            </a:pPr>
            <a:r>
              <a:rPr lang="en-US" altLang="zh-TW" sz="2000" b="1" u="sng" smtClean="0">
                <a:solidFill>
                  <a:srgbClr val="006600"/>
                </a:solidFill>
              </a:rPr>
              <a:t>Tomorrow:</a:t>
            </a:r>
          </a:p>
          <a:p>
            <a:pPr eaLnBrk="1" hangingPunct="1">
              <a:lnSpc>
                <a:spcPct val="90000"/>
              </a:lnSpc>
            </a:pPr>
            <a:r>
              <a:rPr lang="en-US" altLang="zh-TW" sz="2000" smtClean="0">
                <a:solidFill>
                  <a:srgbClr val="006600"/>
                </a:solidFill>
              </a:rPr>
              <a:t>Chery</a:t>
            </a:r>
          </a:p>
          <a:p>
            <a:pPr eaLnBrk="1" hangingPunct="1">
              <a:lnSpc>
                <a:spcPct val="90000"/>
              </a:lnSpc>
            </a:pPr>
            <a:r>
              <a:rPr lang="en-US" altLang="zh-TW" sz="2000" smtClean="0">
                <a:solidFill>
                  <a:srgbClr val="006600"/>
                </a:solidFill>
              </a:rPr>
              <a:t>Internet retail</a:t>
            </a:r>
          </a:p>
          <a:p>
            <a:pPr eaLnBrk="1" hangingPunct="1">
              <a:lnSpc>
                <a:spcPct val="90000"/>
              </a:lnSpc>
            </a:pPr>
            <a:r>
              <a:rPr lang="en-US" altLang="zh-TW" sz="2000" smtClean="0">
                <a:solidFill>
                  <a:srgbClr val="006600"/>
                </a:solidFill>
              </a:rPr>
              <a:t>iPhone, RIM etc.</a:t>
            </a:r>
          </a:p>
          <a:p>
            <a:pPr eaLnBrk="1" hangingPunct="1">
              <a:lnSpc>
                <a:spcPct val="90000"/>
              </a:lnSpc>
            </a:pPr>
            <a:r>
              <a:rPr lang="en-US" altLang="zh-TW" sz="2000" smtClean="0">
                <a:solidFill>
                  <a:srgbClr val="006600"/>
                </a:solidFill>
              </a:rPr>
              <a:t>Skywest, Air taxis</a:t>
            </a:r>
          </a:p>
          <a:p>
            <a:pPr eaLnBrk="1" hangingPunct="1">
              <a:lnSpc>
                <a:spcPct val="90000"/>
              </a:lnSpc>
            </a:pPr>
            <a:r>
              <a:rPr lang="en-US" altLang="zh-TW" sz="2000" smtClean="0">
                <a:solidFill>
                  <a:srgbClr val="006600"/>
                </a:solidFill>
              </a:rPr>
              <a:t>ETFs </a:t>
            </a:r>
            <a:r>
              <a:rPr lang="en-US" altLang="zh-TW" sz="1200" smtClean="0">
                <a:solidFill>
                  <a:srgbClr val="006600"/>
                </a:solidFill>
              </a:rPr>
              <a:t>(exchange trade fund)</a:t>
            </a:r>
          </a:p>
          <a:p>
            <a:pPr eaLnBrk="1" hangingPunct="1">
              <a:lnSpc>
                <a:spcPct val="90000"/>
              </a:lnSpc>
            </a:pPr>
            <a:r>
              <a:rPr lang="en-US" altLang="zh-TW" sz="2000" smtClean="0">
                <a:solidFill>
                  <a:srgbClr val="006600"/>
                </a:solidFill>
              </a:rPr>
              <a:t>Zink, Micropojector</a:t>
            </a:r>
          </a:p>
          <a:p>
            <a:pPr eaLnBrk="1" hangingPunct="1">
              <a:lnSpc>
                <a:spcPct val="90000"/>
              </a:lnSpc>
            </a:pPr>
            <a:r>
              <a:rPr lang="en-US" altLang="zh-TW" sz="2000" smtClean="0">
                <a:solidFill>
                  <a:srgbClr val="006600"/>
                </a:solidFill>
              </a:rPr>
              <a:t>Linux, Android, iOS</a:t>
            </a:r>
          </a:p>
          <a:p>
            <a:pPr eaLnBrk="1" hangingPunct="1">
              <a:lnSpc>
                <a:spcPct val="90000"/>
              </a:lnSpc>
            </a:pPr>
            <a:r>
              <a:rPr lang="en-US" altLang="zh-TW" sz="2000" smtClean="0">
                <a:solidFill>
                  <a:srgbClr val="006600"/>
                </a:solidFill>
              </a:rPr>
              <a:t>Salesforce.com</a:t>
            </a:r>
          </a:p>
          <a:p>
            <a:pPr eaLnBrk="1" hangingPunct="1">
              <a:lnSpc>
                <a:spcPct val="90000"/>
              </a:lnSpc>
            </a:pPr>
            <a:r>
              <a:rPr lang="en-US" altLang="zh-TW" sz="2000" smtClean="0">
                <a:solidFill>
                  <a:srgbClr val="006600"/>
                </a:solidFill>
              </a:rPr>
              <a:t>Skype</a:t>
            </a:r>
          </a:p>
          <a:p>
            <a:pPr eaLnBrk="1" hangingPunct="1">
              <a:lnSpc>
                <a:spcPct val="90000"/>
              </a:lnSpc>
            </a:pPr>
            <a:r>
              <a:rPr lang="en-US" altLang="zh-TW" sz="2000" smtClean="0">
                <a:solidFill>
                  <a:srgbClr val="006600"/>
                </a:solidFill>
              </a:rPr>
              <a:t>E-Trade</a:t>
            </a:r>
          </a:p>
          <a:p>
            <a:pPr eaLnBrk="1" hangingPunct="1">
              <a:lnSpc>
                <a:spcPct val="90000"/>
              </a:lnSpc>
            </a:pPr>
            <a:r>
              <a:rPr lang="en-US" altLang="zh-TW" sz="2000" smtClean="0">
                <a:solidFill>
                  <a:srgbClr val="006600"/>
                </a:solidFill>
              </a:rPr>
              <a:t>China, India, Turkish, Brazil</a:t>
            </a:r>
          </a:p>
          <a:p>
            <a:pPr eaLnBrk="1" hangingPunct="1">
              <a:lnSpc>
                <a:spcPct val="90000"/>
              </a:lnSpc>
            </a:pPr>
            <a:r>
              <a:rPr lang="en-US" altLang="zh-TW" sz="2000" smtClean="0">
                <a:solidFill>
                  <a:srgbClr val="006600"/>
                </a:solidFill>
              </a:rPr>
              <a:t>Smart Phones, iPad, ebook</a:t>
            </a:r>
          </a:p>
        </p:txBody>
      </p:sp>
      <p:sp>
        <p:nvSpPr>
          <p:cNvPr id="6151" name="Text Box 6"/>
          <p:cNvSpPr txBox="1">
            <a:spLocks noChangeArrowheads="1"/>
          </p:cNvSpPr>
          <p:nvPr/>
        </p:nvSpPr>
        <p:spPr bwMode="auto">
          <a:xfrm>
            <a:off x="2484438" y="6381750"/>
            <a:ext cx="3571875" cy="274638"/>
          </a:xfrm>
          <a:prstGeom prst="rect">
            <a:avLst/>
          </a:prstGeom>
          <a:noFill/>
          <a:ln w="9525">
            <a:noFill/>
            <a:miter lim="800000"/>
            <a:headEnd/>
            <a:tailEnd/>
          </a:ln>
        </p:spPr>
        <p:txBody>
          <a:bodyPr wrap="none">
            <a:spAutoFit/>
          </a:bodyPr>
          <a:lstStyle/>
          <a:p>
            <a:r>
              <a:rPr lang="en-US" altLang="zh-TW" sz="1200"/>
              <a:t>Courtesy of Clayton Christensen, Harvard U. 2008</a:t>
            </a:r>
          </a:p>
        </p:txBody>
      </p:sp>
      <p:pic>
        <p:nvPicPr>
          <p:cNvPr id="811015" name="Picture 7"/>
          <p:cNvPicPr>
            <a:picLocks noChangeAspect="1" noChangeArrowheads="1"/>
          </p:cNvPicPr>
          <p:nvPr/>
        </p:nvPicPr>
        <p:blipFill>
          <a:blip r:embed="rId2" cstate="print"/>
          <a:srcRect/>
          <a:stretch>
            <a:fillRect/>
          </a:stretch>
        </p:blipFill>
        <p:spPr bwMode="auto">
          <a:xfrm>
            <a:off x="6875463" y="1700213"/>
            <a:ext cx="576262" cy="360362"/>
          </a:xfrm>
          <a:prstGeom prst="rect">
            <a:avLst/>
          </a:prstGeom>
          <a:noFill/>
          <a:ln w="9525">
            <a:noFill/>
            <a:miter lim="800000"/>
            <a:headEnd/>
            <a:tailEnd/>
          </a:ln>
        </p:spPr>
      </p:pic>
      <p:pic>
        <p:nvPicPr>
          <p:cNvPr id="6153" name="Picture 8"/>
          <p:cNvPicPr>
            <a:picLocks noChangeAspect="1" noChangeArrowheads="1"/>
          </p:cNvPicPr>
          <p:nvPr/>
        </p:nvPicPr>
        <p:blipFill>
          <a:blip r:embed="rId3"/>
          <a:srcRect/>
          <a:stretch>
            <a:fillRect/>
          </a:stretch>
        </p:blipFill>
        <p:spPr bwMode="auto">
          <a:xfrm>
            <a:off x="4568825" y="3425825"/>
            <a:ext cx="6350" cy="6350"/>
          </a:xfrm>
          <a:prstGeom prst="rect">
            <a:avLst/>
          </a:prstGeom>
          <a:noFill/>
          <a:ln w="9525">
            <a:noFill/>
            <a:miter lim="800000"/>
            <a:headEnd/>
            <a:tailEnd/>
          </a:ln>
        </p:spPr>
      </p:pic>
      <p:pic>
        <p:nvPicPr>
          <p:cNvPr id="6154" name="Picture 9"/>
          <p:cNvPicPr>
            <a:picLocks noChangeAspect="1" noChangeArrowheads="1"/>
          </p:cNvPicPr>
          <p:nvPr/>
        </p:nvPicPr>
        <p:blipFill>
          <a:blip r:embed="rId3"/>
          <a:srcRect/>
          <a:stretch>
            <a:fillRect/>
          </a:stretch>
        </p:blipFill>
        <p:spPr bwMode="auto">
          <a:xfrm>
            <a:off x="4568825" y="3425825"/>
            <a:ext cx="6350" cy="6350"/>
          </a:xfrm>
          <a:prstGeom prst="rect">
            <a:avLst/>
          </a:prstGeom>
          <a:noFill/>
          <a:ln w="9525">
            <a:noFill/>
            <a:miter lim="800000"/>
            <a:headEnd/>
            <a:tailEnd/>
          </a:ln>
        </p:spPr>
      </p:pic>
      <p:pic>
        <p:nvPicPr>
          <p:cNvPr id="811018" name="Picture 10"/>
          <p:cNvPicPr>
            <a:picLocks noChangeAspect="1" noChangeArrowheads="1"/>
          </p:cNvPicPr>
          <p:nvPr/>
        </p:nvPicPr>
        <p:blipFill>
          <a:blip r:embed="rId4" cstate="print"/>
          <a:srcRect/>
          <a:stretch>
            <a:fillRect/>
          </a:stretch>
        </p:blipFill>
        <p:spPr bwMode="auto">
          <a:xfrm>
            <a:off x="7380288" y="2133600"/>
            <a:ext cx="800100" cy="152400"/>
          </a:xfrm>
          <a:prstGeom prst="rect">
            <a:avLst/>
          </a:prstGeom>
          <a:noFill/>
          <a:ln w="9525">
            <a:noFill/>
            <a:miter lim="800000"/>
            <a:headEnd/>
            <a:tailEnd/>
          </a:ln>
        </p:spPr>
      </p:pic>
      <p:pic>
        <p:nvPicPr>
          <p:cNvPr id="811019" name="Picture 11"/>
          <p:cNvPicPr>
            <a:picLocks noChangeAspect="1" noChangeArrowheads="1"/>
          </p:cNvPicPr>
          <p:nvPr/>
        </p:nvPicPr>
        <p:blipFill>
          <a:blip r:embed="rId5" cstate="print"/>
          <a:srcRect/>
          <a:stretch>
            <a:fillRect/>
          </a:stretch>
        </p:blipFill>
        <p:spPr bwMode="auto">
          <a:xfrm>
            <a:off x="7524750" y="2276475"/>
            <a:ext cx="730250" cy="165100"/>
          </a:xfrm>
          <a:prstGeom prst="rect">
            <a:avLst/>
          </a:prstGeom>
          <a:noFill/>
          <a:ln w="9525">
            <a:noFill/>
            <a:miter lim="800000"/>
            <a:headEnd/>
            <a:tailEnd/>
          </a:ln>
        </p:spPr>
      </p:pic>
      <p:pic>
        <p:nvPicPr>
          <p:cNvPr id="811020" name="Picture 12"/>
          <p:cNvPicPr>
            <a:picLocks noChangeAspect="1" noChangeArrowheads="1"/>
          </p:cNvPicPr>
          <p:nvPr/>
        </p:nvPicPr>
        <p:blipFill>
          <a:blip r:embed="rId6" cstate="print"/>
          <a:srcRect/>
          <a:stretch>
            <a:fillRect/>
          </a:stretch>
        </p:blipFill>
        <p:spPr bwMode="auto">
          <a:xfrm>
            <a:off x="8207375" y="2133600"/>
            <a:ext cx="936625" cy="209550"/>
          </a:xfrm>
          <a:prstGeom prst="rect">
            <a:avLst/>
          </a:prstGeom>
          <a:noFill/>
          <a:ln w="9525">
            <a:noFill/>
            <a:miter lim="800000"/>
            <a:headEnd/>
            <a:tailEnd/>
          </a:ln>
        </p:spPr>
      </p:pic>
      <p:pic>
        <p:nvPicPr>
          <p:cNvPr id="811021" name="Picture 13"/>
          <p:cNvPicPr>
            <a:picLocks noChangeAspect="1" noChangeArrowheads="1"/>
          </p:cNvPicPr>
          <p:nvPr/>
        </p:nvPicPr>
        <p:blipFill>
          <a:blip r:embed="rId7" cstate="print"/>
          <a:srcRect/>
          <a:stretch>
            <a:fillRect/>
          </a:stretch>
        </p:blipFill>
        <p:spPr bwMode="auto">
          <a:xfrm>
            <a:off x="8101013" y="2708275"/>
            <a:ext cx="900112" cy="212725"/>
          </a:xfrm>
          <a:prstGeom prst="rect">
            <a:avLst/>
          </a:prstGeom>
          <a:noFill/>
          <a:ln w="9525">
            <a:noFill/>
            <a:miter lim="800000"/>
            <a:headEnd/>
            <a:tailEnd/>
          </a:ln>
        </p:spPr>
      </p:pic>
      <p:pic>
        <p:nvPicPr>
          <p:cNvPr id="6159" name="Picture 14"/>
          <p:cNvPicPr>
            <a:picLocks noChangeAspect="1" noChangeArrowheads="1"/>
          </p:cNvPicPr>
          <p:nvPr/>
        </p:nvPicPr>
        <p:blipFill>
          <a:blip r:embed="rId8" cstate="print"/>
          <a:srcRect/>
          <a:stretch>
            <a:fillRect/>
          </a:stretch>
        </p:blipFill>
        <p:spPr bwMode="auto">
          <a:xfrm>
            <a:off x="3924300" y="3141663"/>
            <a:ext cx="1130300" cy="209550"/>
          </a:xfrm>
          <a:prstGeom prst="rect">
            <a:avLst/>
          </a:prstGeom>
          <a:noFill/>
          <a:ln w="9525">
            <a:noFill/>
            <a:miter lim="800000"/>
            <a:headEnd/>
            <a:tailEnd/>
          </a:ln>
        </p:spPr>
      </p:pic>
      <p:pic>
        <p:nvPicPr>
          <p:cNvPr id="811024" name="Picture 16"/>
          <p:cNvPicPr>
            <a:picLocks noChangeAspect="1" noChangeArrowheads="1"/>
          </p:cNvPicPr>
          <p:nvPr/>
        </p:nvPicPr>
        <p:blipFill>
          <a:blip r:embed="rId9" cstate="print"/>
          <a:srcRect/>
          <a:stretch>
            <a:fillRect/>
          </a:stretch>
        </p:blipFill>
        <p:spPr bwMode="auto">
          <a:xfrm>
            <a:off x="8172450" y="3213100"/>
            <a:ext cx="720725" cy="576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1013"/>
                                        </p:tgtEl>
                                        <p:attrNameLst>
                                          <p:attrName>style.visibility</p:attrName>
                                        </p:attrNameLst>
                                      </p:cBhvr>
                                      <p:to>
                                        <p:strVal val="visible"/>
                                      </p:to>
                                    </p:set>
                                    <p:animEffect transition="in" filter="dissolve">
                                      <p:cBhvr>
                                        <p:cTn id="7" dur="500"/>
                                        <p:tgtEl>
                                          <p:spTgt spid="8110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11018"/>
                                        </p:tgtEl>
                                        <p:attrNameLst>
                                          <p:attrName>style.visibility</p:attrName>
                                        </p:attrNameLst>
                                      </p:cBhvr>
                                      <p:to>
                                        <p:strVal val="visible"/>
                                      </p:to>
                                    </p:set>
                                    <p:animEffect transition="in" filter="box(in)">
                                      <p:cBhvr>
                                        <p:cTn id="12" dur="500"/>
                                        <p:tgtEl>
                                          <p:spTgt spid="811018"/>
                                        </p:tgtEl>
                                      </p:cBhvr>
                                    </p:animEffect>
                                  </p:childTnLst>
                                </p:cTn>
                              </p:par>
                              <p:par>
                                <p:cTn id="13" presetID="4" presetClass="entr" presetSubtype="16" fill="hold" nodeType="withEffect">
                                  <p:stCondLst>
                                    <p:cond delay="0"/>
                                  </p:stCondLst>
                                  <p:childTnLst>
                                    <p:set>
                                      <p:cBhvr>
                                        <p:cTn id="14" dur="1" fill="hold">
                                          <p:stCondLst>
                                            <p:cond delay="0"/>
                                          </p:stCondLst>
                                        </p:cTn>
                                        <p:tgtEl>
                                          <p:spTgt spid="811021"/>
                                        </p:tgtEl>
                                        <p:attrNameLst>
                                          <p:attrName>style.visibility</p:attrName>
                                        </p:attrNameLst>
                                      </p:cBhvr>
                                      <p:to>
                                        <p:strVal val="visible"/>
                                      </p:to>
                                    </p:set>
                                    <p:animEffect transition="in" filter="box(in)">
                                      <p:cBhvr>
                                        <p:cTn id="15" dur="500"/>
                                        <p:tgtEl>
                                          <p:spTgt spid="811021"/>
                                        </p:tgtEl>
                                      </p:cBhvr>
                                    </p:animEffect>
                                  </p:childTnLst>
                                </p:cTn>
                              </p:par>
                              <p:par>
                                <p:cTn id="16" presetID="4" presetClass="entr" presetSubtype="16" fill="hold" nodeType="withEffect">
                                  <p:stCondLst>
                                    <p:cond delay="0"/>
                                  </p:stCondLst>
                                  <p:childTnLst>
                                    <p:set>
                                      <p:cBhvr>
                                        <p:cTn id="17" dur="1" fill="hold">
                                          <p:stCondLst>
                                            <p:cond delay="0"/>
                                          </p:stCondLst>
                                        </p:cTn>
                                        <p:tgtEl>
                                          <p:spTgt spid="811019"/>
                                        </p:tgtEl>
                                        <p:attrNameLst>
                                          <p:attrName>style.visibility</p:attrName>
                                        </p:attrNameLst>
                                      </p:cBhvr>
                                      <p:to>
                                        <p:strVal val="visible"/>
                                      </p:to>
                                    </p:set>
                                    <p:animEffect transition="in" filter="box(in)">
                                      <p:cBhvr>
                                        <p:cTn id="18" dur="500"/>
                                        <p:tgtEl>
                                          <p:spTgt spid="811019"/>
                                        </p:tgtEl>
                                      </p:cBhvr>
                                    </p:animEffect>
                                  </p:childTnLst>
                                </p:cTn>
                              </p:par>
                              <p:par>
                                <p:cTn id="19" presetID="4" presetClass="entr" presetSubtype="16" fill="hold" nodeType="withEffect">
                                  <p:stCondLst>
                                    <p:cond delay="0"/>
                                  </p:stCondLst>
                                  <p:childTnLst>
                                    <p:set>
                                      <p:cBhvr>
                                        <p:cTn id="20" dur="1" fill="hold">
                                          <p:stCondLst>
                                            <p:cond delay="0"/>
                                          </p:stCondLst>
                                        </p:cTn>
                                        <p:tgtEl>
                                          <p:spTgt spid="811020"/>
                                        </p:tgtEl>
                                        <p:attrNameLst>
                                          <p:attrName>style.visibility</p:attrName>
                                        </p:attrNameLst>
                                      </p:cBhvr>
                                      <p:to>
                                        <p:strVal val="visible"/>
                                      </p:to>
                                    </p:set>
                                    <p:animEffect transition="in" filter="box(in)">
                                      <p:cBhvr>
                                        <p:cTn id="21" dur="500"/>
                                        <p:tgtEl>
                                          <p:spTgt spid="811020"/>
                                        </p:tgtEl>
                                      </p:cBhvr>
                                    </p:animEffect>
                                  </p:childTnLst>
                                </p:cTn>
                              </p:par>
                              <p:par>
                                <p:cTn id="22" presetID="4" presetClass="entr" presetSubtype="16" fill="hold" nodeType="withEffect">
                                  <p:stCondLst>
                                    <p:cond delay="0"/>
                                  </p:stCondLst>
                                  <p:childTnLst>
                                    <p:set>
                                      <p:cBhvr>
                                        <p:cTn id="23" dur="1" fill="hold">
                                          <p:stCondLst>
                                            <p:cond delay="0"/>
                                          </p:stCondLst>
                                        </p:cTn>
                                        <p:tgtEl>
                                          <p:spTgt spid="811015"/>
                                        </p:tgtEl>
                                        <p:attrNameLst>
                                          <p:attrName>style.visibility</p:attrName>
                                        </p:attrNameLst>
                                      </p:cBhvr>
                                      <p:to>
                                        <p:strVal val="visible"/>
                                      </p:to>
                                    </p:set>
                                    <p:animEffect transition="in" filter="box(in)">
                                      <p:cBhvr>
                                        <p:cTn id="24" dur="500"/>
                                        <p:tgtEl>
                                          <p:spTgt spid="811015"/>
                                        </p:tgtEl>
                                      </p:cBhvr>
                                    </p:animEffect>
                                  </p:childTnLst>
                                </p:cTn>
                              </p:par>
                              <p:par>
                                <p:cTn id="25" presetID="4" presetClass="entr" presetSubtype="16" fill="hold" nodeType="withEffect">
                                  <p:stCondLst>
                                    <p:cond delay="0"/>
                                  </p:stCondLst>
                                  <p:childTnLst>
                                    <p:set>
                                      <p:cBhvr>
                                        <p:cTn id="26" dur="1" fill="hold">
                                          <p:stCondLst>
                                            <p:cond delay="0"/>
                                          </p:stCondLst>
                                        </p:cTn>
                                        <p:tgtEl>
                                          <p:spTgt spid="811024"/>
                                        </p:tgtEl>
                                        <p:attrNameLst>
                                          <p:attrName>style.visibility</p:attrName>
                                        </p:attrNameLst>
                                      </p:cBhvr>
                                      <p:to>
                                        <p:strVal val="visible"/>
                                      </p:to>
                                    </p:set>
                                    <p:animEffect transition="in" filter="box(in)">
                                      <p:cBhvr>
                                        <p:cTn id="27" dur="500"/>
                                        <p:tgtEl>
                                          <p:spTgt spid="811024"/>
                                        </p:tgtEl>
                                      </p:cBhvr>
                                    </p:animEffect>
                                  </p:childTnLst>
                                </p:cTn>
                              </p:par>
                              <p:par>
                                <p:cTn id="28" presetID="4" presetClass="entr" presetSubtype="16" fill="hold" grpId="1" nodeType="withEffect">
                                  <p:stCondLst>
                                    <p:cond delay="0"/>
                                  </p:stCondLst>
                                  <p:childTnLst>
                                    <p:set>
                                      <p:cBhvr>
                                        <p:cTn id="29" dur="1" fill="hold">
                                          <p:stCondLst>
                                            <p:cond delay="0"/>
                                          </p:stCondLst>
                                        </p:cTn>
                                        <p:tgtEl>
                                          <p:spTgt spid="811013"/>
                                        </p:tgtEl>
                                        <p:attrNameLst>
                                          <p:attrName>style.visibility</p:attrName>
                                        </p:attrNameLst>
                                      </p:cBhvr>
                                      <p:to>
                                        <p:strVal val="visible"/>
                                      </p:to>
                                    </p:set>
                                    <p:animEffect transition="in" filter="box(in)">
                                      <p:cBhvr>
                                        <p:cTn id="30" dur="500"/>
                                        <p:tgtEl>
                                          <p:spTgt spid="811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3" grpId="0" autoUpdateAnimBg="0"/>
      <p:bldP spid="811013"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ws_186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2227" name="Text Box 3"/>
          <p:cNvSpPr txBox="1">
            <a:spLocks noChangeArrowheads="1"/>
          </p:cNvSpPr>
          <p:nvPr/>
        </p:nvSpPr>
        <p:spPr bwMode="auto">
          <a:xfrm>
            <a:off x="527050" y="2606675"/>
            <a:ext cx="169863" cy="2003425"/>
          </a:xfrm>
          <a:prstGeom prst="rect">
            <a:avLst/>
          </a:prstGeom>
          <a:noFill/>
          <a:ln w="9525">
            <a:noFill/>
            <a:miter lim="800000"/>
            <a:headEnd/>
            <a:tailEnd/>
          </a:ln>
        </p:spPr>
        <p:txBody>
          <a:bodyPr wrap="none" lIns="0" tIns="0" rIns="0" bIns="0">
            <a:spAutoFit/>
          </a:bodyPr>
          <a:lstStyle/>
          <a:p>
            <a:pPr>
              <a:lnSpc>
                <a:spcPts val="15775"/>
              </a:lnSpc>
            </a:pPr>
            <a:r>
              <a:rPr lang="en-US" altLang="zh-TW" sz="1200" b="1">
                <a:solidFill>
                  <a:srgbClr val="FFFFFF"/>
                </a:solidFill>
              </a:rPr>
              <a:t>GlobalUnitShipments(MM)</a:t>
            </a:r>
          </a:p>
        </p:txBody>
      </p:sp>
      <p:sp>
        <p:nvSpPr>
          <p:cNvPr id="52228" name="Text Box 4"/>
          <p:cNvSpPr txBox="1">
            <a:spLocks noChangeArrowheads="1"/>
          </p:cNvSpPr>
          <p:nvPr/>
        </p:nvSpPr>
        <p:spPr bwMode="auto">
          <a:xfrm>
            <a:off x="981075" y="1641475"/>
            <a:ext cx="257175" cy="3932238"/>
          </a:xfrm>
          <a:prstGeom prst="rect">
            <a:avLst/>
          </a:prstGeom>
          <a:noFill/>
          <a:ln w="9525">
            <a:noFill/>
            <a:miter lim="800000"/>
            <a:headEnd/>
            <a:tailEnd/>
          </a:ln>
        </p:spPr>
        <p:txBody>
          <a:bodyPr wrap="none" lIns="0" tIns="0" rIns="0" bIns="0">
            <a:spAutoFit/>
          </a:bodyPr>
          <a:lstStyle/>
          <a:p>
            <a:pPr>
              <a:lnSpc>
                <a:spcPts val="1338"/>
              </a:lnSpc>
              <a:tabLst>
                <a:tab pos="165100" algn="l"/>
              </a:tabLst>
            </a:pPr>
            <a:r>
              <a:rPr lang="en-US" altLang="zh-TW" sz="1200" b="1">
                <a:solidFill>
                  <a:srgbClr val="FFFFFF"/>
                </a:solidFill>
              </a:rPr>
              <a:t>700</a:t>
            </a:r>
          </a:p>
          <a:p>
            <a:pPr>
              <a:lnSpc>
                <a:spcPts val="1000"/>
              </a:lnSpc>
              <a:tabLst>
                <a:tab pos="165100" algn="l"/>
              </a:tabLst>
            </a:pPr>
            <a:endParaRPr lang="en-US" altLang="zh-TW" sz="1200" b="1">
              <a:solidFill>
                <a:srgbClr val="FFFFFF"/>
              </a:solidFill>
            </a:endParaRPr>
          </a:p>
          <a:p>
            <a:pPr>
              <a:lnSpc>
                <a:spcPts val="1000"/>
              </a:lnSpc>
              <a:tabLst>
                <a:tab pos="165100" algn="l"/>
              </a:tabLst>
            </a:pPr>
            <a:endParaRPr lang="en-US" altLang="zh-TW" sz="1200" b="1">
              <a:solidFill>
                <a:srgbClr val="FFFFFF"/>
              </a:solidFill>
            </a:endParaRPr>
          </a:p>
          <a:p>
            <a:pPr>
              <a:lnSpc>
                <a:spcPts val="2200"/>
              </a:lnSpc>
              <a:tabLst>
                <a:tab pos="165100" algn="l"/>
              </a:tabLst>
            </a:pPr>
            <a:r>
              <a:rPr lang="en-US" altLang="zh-TW" sz="1200" b="1">
                <a:solidFill>
                  <a:srgbClr val="FFFFFF"/>
                </a:solidFill>
              </a:rPr>
              <a:t>600</a:t>
            </a:r>
          </a:p>
          <a:p>
            <a:pPr>
              <a:lnSpc>
                <a:spcPts val="1000"/>
              </a:lnSpc>
              <a:tabLst>
                <a:tab pos="165100" algn="l"/>
              </a:tabLst>
            </a:pPr>
            <a:endParaRPr lang="en-US" altLang="zh-TW" sz="1200" b="1">
              <a:solidFill>
                <a:srgbClr val="FFFFFF"/>
              </a:solidFill>
            </a:endParaRPr>
          </a:p>
          <a:p>
            <a:pPr>
              <a:lnSpc>
                <a:spcPts val="1000"/>
              </a:lnSpc>
              <a:tabLst>
                <a:tab pos="165100" algn="l"/>
              </a:tabLst>
            </a:pPr>
            <a:endParaRPr lang="en-US" altLang="zh-TW" sz="1200" b="1">
              <a:solidFill>
                <a:srgbClr val="FFFFFF"/>
              </a:solidFill>
            </a:endParaRPr>
          </a:p>
          <a:p>
            <a:pPr>
              <a:lnSpc>
                <a:spcPts val="2275"/>
              </a:lnSpc>
              <a:tabLst>
                <a:tab pos="165100" algn="l"/>
              </a:tabLst>
            </a:pPr>
            <a:r>
              <a:rPr lang="en-US" altLang="zh-TW" sz="1200" b="1">
                <a:solidFill>
                  <a:srgbClr val="FFFFFF"/>
                </a:solidFill>
              </a:rPr>
              <a:t>500</a:t>
            </a:r>
          </a:p>
          <a:p>
            <a:pPr>
              <a:lnSpc>
                <a:spcPts val="1000"/>
              </a:lnSpc>
              <a:tabLst>
                <a:tab pos="165100" algn="l"/>
              </a:tabLst>
            </a:pPr>
            <a:endParaRPr lang="en-US" altLang="zh-TW" sz="1200" b="1">
              <a:solidFill>
                <a:srgbClr val="FFFFFF"/>
              </a:solidFill>
            </a:endParaRPr>
          </a:p>
          <a:p>
            <a:pPr>
              <a:lnSpc>
                <a:spcPts val="1000"/>
              </a:lnSpc>
              <a:tabLst>
                <a:tab pos="165100" algn="l"/>
              </a:tabLst>
            </a:pPr>
            <a:endParaRPr lang="en-US" altLang="zh-TW" sz="1200" b="1">
              <a:solidFill>
                <a:srgbClr val="FFFFFF"/>
              </a:solidFill>
            </a:endParaRPr>
          </a:p>
          <a:p>
            <a:pPr>
              <a:lnSpc>
                <a:spcPts val="2200"/>
              </a:lnSpc>
              <a:tabLst>
                <a:tab pos="165100" algn="l"/>
              </a:tabLst>
            </a:pPr>
            <a:r>
              <a:rPr lang="en-US" altLang="zh-TW" sz="1200" b="1">
                <a:solidFill>
                  <a:srgbClr val="FFFFFF"/>
                </a:solidFill>
              </a:rPr>
              <a:t>400</a:t>
            </a:r>
          </a:p>
          <a:p>
            <a:pPr>
              <a:lnSpc>
                <a:spcPts val="1000"/>
              </a:lnSpc>
              <a:tabLst>
                <a:tab pos="165100" algn="l"/>
              </a:tabLst>
            </a:pPr>
            <a:endParaRPr lang="en-US" altLang="zh-TW" sz="1200" b="1">
              <a:solidFill>
                <a:srgbClr val="FFFFFF"/>
              </a:solidFill>
            </a:endParaRPr>
          </a:p>
          <a:p>
            <a:pPr>
              <a:lnSpc>
                <a:spcPts val="1000"/>
              </a:lnSpc>
              <a:tabLst>
                <a:tab pos="165100" algn="l"/>
              </a:tabLst>
            </a:pPr>
            <a:endParaRPr lang="en-US" altLang="zh-TW" sz="1200" b="1">
              <a:solidFill>
                <a:srgbClr val="FFFFFF"/>
              </a:solidFill>
            </a:endParaRPr>
          </a:p>
          <a:p>
            <a:pPr>
              <a:lnSpc>
                <a:spcPts val="2275"/>
              </a:lnSpc>
              <a:tabLst>
                <a:tab pos="165100" algn="l"/>
              </a:tabLst>
            </a:pPr>
            <a:r>
              <a:rPr lang="en-US" altLang="zh-TW" sz="1200" b="1">
                <a:solidFill>
                  <a:srgbClr val="FFFFFF"/>
                </a:solidFill>
              </a:rPr>
              <a:t>300</a:t>
            </a:r>
          </a:p>
          <a:p>
            <a:pPr>
              <a:lnSpc>
                <a:spcPts val="1000"/>
              </a:lnSpc>
              <a:tabLst>
                <a:tab pos="165100" algn="l"/>
              </a:tabLst>
            </a:pPr>
            <a:endParaRPr lang="en-US" altLang="zh-TW" sz="1200" b="1">
              <a:solidFill>
                <a:srgbClr val="FFFFFF"/>
              </a:solidFill>
            </a:endParaRPr>
          </a:p>
          <a:p>
            <a:pPr>
              <a:lnSpc>
                <a:spcPts val="1000"/>
              </a:lnSpc>
              <a:tabLst>
                <a:tab pos="165100" algn="l"/>
              </a:tabLst>
            </a:pPr>
            <a:endParaRPr lang="en-US" altLang="zh-TW" sz="1200" b="1">
              <a:solidFill>
                <a:srgbClr val="FFFFFF"/>
              </a:solidFill>
            </a:endParaRPr>
          </a:p>
          <a:p>
            <a:pPr>
              <a:lnSpc>
                <a:spcPts val="2200"/>
              </a:lnSpc>
              <a:tabLst>
                <a:tab pos="165100" algn="l"/>
              </a:tabLst>
            </a:pPr>
            <a:r>
              <a:rPr lang="en-US" altLang="zh-TW" sz="1200" b="1">
                <a:solidFill>
                  <a:srgbClr val="FFFFFF"/>
                </a:solidFill>
              </a:rPr>
              <a:t>200</a:t>
            </a:r>
          </a:p>
          <a:p>
            <a:pPr>
              <a:lnSpc>
                <a:spcPts val="1000"/>
              </a:lnSpc>
              <a:tabLst>
                <a:tab pos="165100" algn="l"/>
              </a:tabLst>
            </a:pPr>
            <a:endParaRPr lang="en-US" altLang="zh-TW" sz="1200" b="1">
              <a:solidFill>
                <a:srgbClr val="FFFFFF"/>
              </a:solidFill>
            </a:endParaRPr>
          </a:p>
          <a:p>
            <a:pPr>
              <a:lnSpc>
                <a:spcPts val="1000"/>
              </a:lnSpc>
              <a:tabLst>
                <a:tab pos="165100" algn="l"/>
              </a:tabLst>
            </a:pPr>
            <a:endParaRPr lang="en-US" altLang="zh-TW" sz="1200" b="1">
              <a:solidFill>
                <a:srgbClr val="FFFFFF"/>
              </a:solidFill>
            </a:endParaRPr>
          </a:p>
          <a:p>
            <a:pPr>
              <a:lnSpc>
                <a:spcPts val="2275"/>
              </a:lnSpc>
              <a:tabLst>
                <a:tab pos="165100" algn="l"/>
              </a:tabLst>
            </a:pPr>
            <a:r>
              <a:rPr lang="en-US" altLang="zh-TW" sz="1200" b="1">
                <a:solidFill>
                  <a:srgbClr val="FFFFFF"/>
                </a:solidFill>
              </a:rPr>
              <a:t>100</a:t>
            </a:r>
          </a:p>
          <a:p>
            <a:pPr>
              <a:lnSpc>
                <a:spcPts val="1000"/>
              </a:lnSpc>
              <a:tabLst>
                <a:tab pos="165100" algn="l"/>
              </a:tabLst>
            </a:pPr>
            <a:endParaRPr lang="en-US" altLang="zh-TW" sz="1200" b="1">
              <a:solidFill>
                <a:srgbClr val="FFFFFF"/>
              </a:solidFill>
            </a:endParaRPr>
          </a:p>
          <a:p>
            <a:pPr>
              <a:lnSpc>
                <a:spcPts val="1000"/>
              </a:lnSpc>
              <a:tabLst>
                <a:tab pos="165100" algn="l"/>
              </a:tabLst>
            </a:pPr>
            <a:endParaRPr lang="en-US" altLang="zh-TW" sz="1200" b="1">
              <a:solidFill>
                <a:srgbClr val="FFFFFF"/>
              </a:solidFill>
            </a:endParaRPr>
          </a:p>
          <a:p>
            <a:pPr>
              <a:lnSpc>
                <a:spcPts val="2200"/>
              </a:lnSpc>
              <a:tabLst>
                <a:tab pos="165100" algn="l"/>
              </a:tabLst>
            </a:pPr>
            <a:r>
              <a:rPr lang="en-US" altLang="zh-TW" sz="1200" b="1">
                <a:solidFill>
                  <a:srgbClr val="FFFFFF"/>
                </a:solidFill>
              </a:rPr>
              <a:t>	0</a:t>
            </a:r>
          </a:p>
        </p:txBody>
      </p:sp>
      <p:sp>
        <p:nvSpPr>
          <p:cNvPr id="52229" name="Text Box 5"/>
          <p:cNvSpPr txBox="1">
            <a:spLocks noChangeArrowheads="1"/>
          </p:cNvSpPr>
          <p:nvPr/>
        </p:nvSpPr>
        <p:spPr bwMode="auto">
          <a:xfrm>
            <a:off x="1581150" y="5630863"/>
            <a:ext cx="342900" cy="171450"/>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2005</a:t>
            </a:r>
          </a:p>
        </p:txBody>
      </p:sp>
      <p:sp>
        <p:nvSpPr>
          <p:cNvPr id="52230" name="Text Box 6"/>
          <p:cNvSpPr txBox="1">
            <a:spLocks noChangeArrowheads="1"/>
          </p:cNvSpPr>
          <p:nvPr/>
        </p:nvSpPr>
        <p:spPr bwMode="auto">
          <a:xfrm>
            <a:off x="2371725" y="5630863"/>
            <a:ext cx="342900" cy="171450"/>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2006</a:t>
            </a:r>
          </a:p>
        </p:txBody>
      </p:sp>
      <p:sp>
        <p:nvSpPr>
          <p:cNvPr id="52231" name="Text Box 7"/>
          <p:cNvSpPr txBox="1">
            <a:spLocks noChangeArrowheads="1"/>
          </p:cNvSpPr>
          <p:nvPr/>
        </p:nvSpPr>
        <p:spPr bwMode="auto">
          <a:xfrm>
            <a:off x="3162300" y="5630863"/>
            <a:ext cx="342900" cy="171450"/>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2007</a:t>
            </a:r>
          </a:p>
        </p:txBody>
      </p:sp>
      <p:sp>
        <p:nvSpPr>
          <p:cNvPr id="52232" name="Text Box 8"/>
          <p:cNvSpPr txBox="1">
            <a:spLocks noChangeArrowheads="1"/>
          </p:cNvSpPr>
          <p:nvPr/>
        </p:nvSpPr>
        <p:spPr bwMode="auto">
          <a:xfrm>
            <a:off x="3943350" y="5630863"/>
            <a:ext cx="341313" cy="171450"/>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2008</a:t>
            </a:r>
          </a:p>
        </p:txBody>
      </p:sp>
      <p:sp>
        <p:nvSpPr>
          <p:cNvPr id="52233" name="Text Box 9"/>
          <p:cNvSpPr txBox="1">
            <a:spLocks noChangeArrowheads="1"/>
          </p:cNvSpPr>
          <p:nvPr/>
        </p:nvSpPr>
        <p:spPr bwMode="auto">
          <a:xfrm>
            <a:off x="4733925" y="5630863"/>
            <a:ext cx="341313" cy="171450"/>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2009</a:t>
            </a:r>
          </a:p>
        </p:txBody>
      </p:sp>
      <p:sp>
        <p:nvSpPr>
          <p:cNvPr id="52234" name="Text Box 10"/>
          <p:cNvSpPr txBox="1">
            <a:spLocks noChangeArrowheads="1"/>
          </p:cNvSpPr>
          <p:nvPr/>
        </p:nvSpPr>
        <p:spPr bwMode="auto">
          <a:xfrm>
            <a:off x="5476875" y="5630863"/>
            <a:ext cx="444500" cy="171450"/>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2010E</a:t>
            </a:r>
          </a:p>
        </p:txBody>
      </p:sp>
      <p:sp>
        <p:nvSpPr>
          <p:cNvPr id="52235" name="Text Box 11"/>
          <p:cNvSpPr txBox="1">
            <a:spLocks noChangeArrowheads="1"/>
          </p:cNvSpPr>
          <p:nvPr/>
        </p:nvSpPr>
        <p:spPr bwMode="auto">
          <a:xfrm>
            <a:off x="6257925" y="5630863"/>
            <a:ext cx="444500" cy="171450"/>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2011E</a:t>
            </a:r>
          </a:p>
        </p:txBody>
      </p:sp>
      <p:sp>
        <p:nvSpPr>
          <p:cNvPr id="52236" name="Text Box 12"/>
          <p:cNvSpPr txBox="1">
            <a:spLocks noChangeArrowheads="1"/>
          </p:cNvSpPr>
          <p:nvPr/>
        </p:nvSpPr>
        <p:spPr bwMode="auto">
          <a:xfrm>
            <a:off x="7048500" y="5630863"/>
            <a:ext cx="444500" cy="171450"/>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2012E</a:t>
            </a:r>
          </a:p>
        </p:txBody>
      </p:sp>
      <p:sp>
        <p:nvSpPr>
          <p:cNvPr id="52237" name="Text Box 13"/>
          <p:cNvSpPr txBox="1">
            <a:spLocks noChangeArrowheads="1"/>
          </p:cNvSpPr>
          <p:nvPr/>
        </p:nvSpPr>
        <p:spPr bwMode="auto">
          <a:xfrm>
            <a:off x="7839075" y="5630863"/>
            <a:ext cx="442913" cy="171450"/>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2013E</a:t>
            </a:r>
          </a:p>
        </p:txBody>
      </p:sp>
      <p:sp>
        <p:nvSpPr>
          <p:cNvPr id="52238" name="Text Box 14"/>
          <p:cNvSpPr txBox="1">
            <a:spLocks noChangeArrowheads="1"/>
          </p:cNvSpPr>
          <p:nvPr/>
        </p:nvSpPr>
        <p:spPr bwMode="auto">
          <a:xfrm>
            <a:off x="2524125" y="6003925"/>
            <a:ext cx="950913" cy="171450"/>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Desktop PCs</a:t>
            </a:r>
          </a:p>
        </p:txBody>
      </p:sp>
      <p:sp>
        <p:nvSpPr>
          <p:cNvPr id="52239" name="Text Box 15"/>
          <p:cNvSpPr txBox="1">
            <a:spLocks noChangeArrowheads="1"/>
          </p:cNvSpPr>
          <p:nvPr/>
        </p:nvSpPr>
        <p:spPr bwMode="auto">
          <a:xfrm>
            <a:off x="4362450" y="6003925"/>
            <a:ext cx="1055688" cy="171450"/>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Notebook PCs</a:t>
            </a:r>
          </a:p>
        </p:txBody>
      </p:sp>
      <p:sp>
        <p:nvSpPr>
          <p:cNvPr id="52240" name="Text Box 16"/>
          <p:cNvSpPr txBox="1">
            <a:spLocks noChangeArrowheads="1"/>
          </p:cNvSpPr>
          <p:nvPr/>
        </p:nvSpPr>
        <p:spPr bwMode="auto">
          <a:xfrm>
            <a:off x="6305550" y="6003925"/>
            <a:ext cx="979488" cy="171450"/>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FFFFF"/>
                </a:solidFill>
              </a:rPr>
              <a:t>Smartphones</a:t>
            </a:r>
          </a:p>
        </p:txBody>
      </p:sp>
      <p:sp>
        <p:nvSpPr>
          <p:cNvPr id="52241" name="Text Box 17"/>
          <p:cNvSpPr txBox="1">
            <a:spLocks noChangeArrowheads="1"/>
          </p:cNvSpPr>
          <p:nvPr/>
        </p:nvSpPr>
        <p:spPr bwMode="auto">
          <a:xfrm>
            <a:off x="8813800" y="6494463"/>
            <a:ext cx="141288"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10</a:t>
            </a:r>
          </a:p>
        </p:txBody>
      </p:sp>
      <p:sp>
        <p:nvSpPr>
          <p:cNvPr id="52242" name="Text Box 18"/>
          <p:cNvSpPr txBox="1">
            <a:spLocks noChangeArrowheads="1"/>
          </p:cNvSpPr>
          <p:nvPr/>
        </p:nvSpPr>
        <p:spPr bwMode="auto">
          <a:xfrm>
            <a:off x="514350" y="117475"/>
            <a:ext cx="8112125" cy="1230313"/>
          </a:xfrm>
          <a:prstGeom prst="rect">
            <a:avLst/>
          </a:prstGeom>
          <a:noFill/>
          <a:ln w="9525">
            <a:noFill/>
            <a:miter lim="800000"/>
            <a:headEnd/>
            <a:tailEnd/>
          </a:ln>
        </p:spPr>
        <p:txBody>
          <a:bodyPr wrap="none" lIns="0" tIns="0" rIns="0" bIns="0">
            <a:spAutoFit/>
          </a:bodyPr>
          <a:lstStyle/>
          <a:p>
            <a:pPr>
              <a:lnSpc>
                <a:spcPts val="2900"/>
              </a:lnSpc>
              <a:tabLst>
                <a:tab pos="558800" algn="l"/>
                <a:tab pos="647700" algn="l"/>
              </a:tabLst>
            </a:pPr>
            <a:r>
              <a:rPr lang="zh-TW" altLang="en-US" sz="1800">
                <a:latin typeface="Arial" charset="0"/>
              </a:rPr>
              <a:t>		</a:t>
            </a:r>
            <a:r>
              <a:rPr lang="en-US" altLang="zh-TW" sz="2600">
                <a:solidFill>
                  <a:srgbClr val="F6C54C"/>
                </a:solidFill>
              </a:rPr>
              <a:t>Smartphone &gt; PC Shipments Within 2 Years –</a:t>
            </a:r>
          </a:p>
          <a:p>
            <a:pPr>
              <a:lnSpc>
                <a:spcPts val="2575"/>
              </a:lnSpc>
              <a:tabLst>
                <a:tab pos="558800" algn="l"/>
                <a:tab pos="647700" algn="l"/>
              </a:tabLst>
            </a:pPr>
            <a:r>
              <a:rPr lang="en-US" altLang="zh-TW">
                <a:solidFill>
                  <a:srgbClr val="F6C54C"/>
                </a:solidFill>
              </a:rPr>
              <a:t>Implies Very Rapid / Land Grab Evolution of Internet Access</a:t>
            </a:r>
          </a:p>
          <a:p>
            <a:pPr>
              <a:lnSpc>
                <a:spcPts val="1000"/>
              </a:lnSpc>
              <a:tabLst>
                <a:tab pos="558800" algn="l"/>
                <a:tab pos="647700" algn="l"/>
              </a:tabLst>
            </a:pPr>
            <a:endParaRPr lang="en-US" altLang="zh-TW">
              <a:solidFill>
                <a:srgbClr val="F6C54C"/>
              </a:solidFill>
            </a:endParaRPr>
          </a:p>
          <a:p>
            <a:pPr>
              <a:lnSpc>
                <a:spcPts val="1000"/>
              </a:lnSpc>
              <a:tabLst>
                <a:tab pos="558800" algn="l"/>
                <a:tab pos="647700" algn="l"/>
              </a:tabLst>
            </a:pPr>
            <a:endParaRPr lang="en-US" altLang="zh-TW">
              <a:solidFill>
                <a:srgbClr val="F6C54C"/>
              </a:solidFill>
            </a:endParaRPr>
          </a:p>
          <a:p>
            <a:pPr>
              <a:lnSpc>
                <a:spcPts val="2213"/>
              </a:lnSpc>
              <a:tabLst>
                <a:tab pos="558800" algn="l"/>
                <a:tab pos="647700" algn="l"/>
              </a:tabLst>
            </a:pPr>
            <a:r>
              <a:rPr lang="en-US" altLang="zh-TW">
                <a:solidFill>
                  <a:srgbClr val="F6C54C"/>
                </a:solidFill>
              </a:rPr>
              <a:t>	</a:t>
            </a:r>
            <a:r>
              <a:rPr lang="en-US" altLang="zh-TW" sz="1400" b="1">
                <a:solidFill>
                  <a:srgbClr val="F6C54C"/>
                </a:solidFill>
              </a:rPr>
              <a:t>Global Unit Shipments of Desktop PCs + Notebook PCs vs. Smartphones, 2005 – 2013E</a:t>
            </a:r>
          </a:p>
        </p:txBody>
      </p:sp>
      <p:sp>
        <p:nvSpPr>
          <p:cNvPr id="52243" name="Text Box 19"/>
          <p:cNvSpPr txBox="1">
            <a:spLocks noChangeArrowheads="1"/>
          </p:cNvSpPr>
          <p:nvPr/>
        </p:nvSpPr>
        <p:spPr bwMode="auto">
          <a:xfrm>
            <a:off x="5722938" y="1787525"/>
            <a:ext cx="2151062" cy="411163"/>
          </a:xfrm>
          <a:prstGeom prst="rect">
            <a:avLst/>
          </a:prstGeom>
          <a:noFill/>
          <a:ln w="9525">
            <a:noFill/>
            <a:miter lim="800000"/>
            <a:headEnd/>
            <a:tailEnd/>
          </a:ln>
        </p:spPr>
        <p:txBody>
          <a:bodyPr wrap="none" lIns="0" tIns="0" rIns="0" bIns="0">
            <a:spAutoFit/>
          </a:bodyPr>
          <a:lstStyle/>
          <a:p>
            <a:pPr>
              <a:lnSpc>
                <a:spcPts val="1563"/>
              </a:lnSpc>
              <a:tabLst>
                <a:tab pos="127000" algn="l"/>
              </a:tabLst>
            </a:pPr>
            <a:r>
              <a:rPr lang="zh-TW" altLang="en-US" sz="1800">
                <a:latin typeface="Arial" charset="0"/>
              </a:rPr>
              <a:t>	</a:t>
            </a:r>
            <a:r>
              <a:rPr lang="en-US" altLang="zh-TW" sz="1400" b="1">
                <a:solidFill>
                  <a:srgbClr val="F6C54C"/>
                </a:solidFill>
              </a:rPr>
              <a:t>2012E: Inflection Point</a:t>
            </a:r>
          </a:p>
          <a:p>
            <a:pPr>
              <a:lnSpc>
                <a:spcPts val="1675"/>
              </a:lnSpc>
              <a:tabLst>
                <a:tab pos="127000" algn="l"/>
              </a:tabLst>
            </a:pPr>
            <a:r>
              <a:rPr lang="en-US" altLang="zh-TW" sz="1400" b="1">
                <a:solidFill>
                  <a:srgbClr val="FFFFFF"/>
                </a:solidFill>
              </a:rPr>
              <a:t>Smartphones &gt; Total PCs</a:t>
            </a:r>
          </a:p>
        </p:txBody>
      </p:sp>
      <p:sp>
        <p:nvSpPr>
          <p:cNvPr id="52244" name="Text Box 20"/>
          <p:cNvSpPr txBox="1">
            <a:spLocks noChangeArrowheads="1"/>
          </p:cNvSpPr>
          <p:nvPr/>
        </p:nvSpPr>
        <p:spPr bwMode="auto">
          <a:xfrm>
            <a:off x="3319463" y="6480175"/>
            <a:ext cx="5303837" cy="263525"/>
          </a:xfrm>
          <a:prstGeom prst="rect">
            <a:avLst/>
          </a:prstGeom>
          <a:noFill/>
          <a:ln w="9525">
            <a:noFill/>
            <a:miter lim="800000"/>
            <a:headEnd/>
            <a:tailEnd/>
          </a:ln>
        </p:spPr>
        <p:txBody>
          <a:bodyPr wrap="none" lIns="0" tIns="0" rIns="0" bIns="0">
            <a:spAutoFit/>
          </a:bodyPr>
          <a:lstStyle/>
          <a:p>
            <a:pPr>
              <a:lnSpc>
                <a:spcPts val="1000"/>
              </a:lnSpc>
              <a:tabLst>
                <a:tab pos="3708400" algn="l"/>
              </a:tabLst>
            </a:pPr>
            <a:r>
              <a:rPr lang="en-US" altLang="zh-TW" sz="900" i="1">
                <a:solidFill>
                  <a:srgbClr val="FFFFFF"/>
                </a:solidFill>
              </a:rPr>
              <a:t>Note: Notebook PCs include Netbooks. Source: Katy Huberty, Ehud Gelblum, Morgan Stanley Research.</a:t>
            </a:r>
          </a:p>
          <a:p>
            <a:pPr>
              <a:lnSpc>
                <a:spcPts val="1075"/>
              </a:lnSpc>
              <a:tabLst>
                <a:tab pos="3708400" algn="l"/>
              </a:tabLst>
            </a:pPr>
            <a:r>
              <a:rPr lang="en-US" altLang="zh-TW" sz="900" i="1">
                <a:solidFill>
                  <a:srgbClr val="FFFFFF"/>
                </a:solidFill>
              </a:rPr>
              <a:t>	Data and Estimates as of 11/10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ws_1A8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3251" name="Text Box 3"/>
          <p:cNvSpPr txBox="1">
            <a:spLocks noChangeArrowheads="1"/>
          </p:cNvSpPr>
          <p:nvPr/>
        </p:nvSpPr>
        <p:spPr bwMode="auto">
          <a:xfrm>
            <a:off x="185738" y="2268538"/>
            <a:ext cx="198437" cy="2813050"/>
          </a:xfrm>
          <a:prstGeom prst="rect">
            <a:avLst/>
          </a:prstGeom>
          <a:noFill/>
          <a:ln w="9525">
            <a:noFill/>
            <a:miter lim="800000"/>
            <a:headEnd/>
            <a:tailEnd/>
          </a:ln>
        </p:spPr>
        <p:txBody>
          <a:bodyPr wrap="none" lIns="0" tIns="0" rIns="0" bIns="0">
            <a:spAutoFit/>
          </a:bodyPr>
          <a:lstStyle/>
          <a:p>
            <a:pPr defTabSz="831850"/>
            <a:r>
              <a:rPr lang="en-US" altLang="zh-TW" sz="1400" b="1">
                <a:solidFill>
                  <a:srgbClr val="FFFFFF"/>
                </a:solidFill>
              </a:rPr>
              <a:t>Devices/Users(MMinLogScale)</a:t>
            </a:r>
          </a:p>
        </p:txBody>
      </p:sp>
      <p:sp>
        <p:nvSpPr>
          <p:cNvPr id="53252" name="Text Box 4"/>
          <p:cNvSpPr txBox="1">
            <a:spLocks noChangeArrowheads="1"/>
          </p:cNvSpPr>
          <p:nvPr/>
        </p:nvSpPr>
        <p:spPr bwMode="auto">
          <a:xfrm>
            <a:off x="3516313" y="2373313"/>
            <a:ext cx="354012" cy="404812"/>
          </a:xfrm>
          <a:prstGeom prst="rect">
            <a:avLst/>
          </a:prstGeom>
          <a:noFill/>
          <a:ln w="9525">
            <a:noFill/>
            <a:miter lim="800000"/>
            <a:headEnd/>
            <a:tailEnd/>
          </a:ln>
        </p:spPr>
        <p:txBody>
          <a:bodyPr wrap="none" lIns="0" tIns="0" rIns="0" bIns="0">
            <a:spAutoFit/>
          </a:bodyPr>
          <a:lstStyle/>
          <a:p>
            <a:pPr defTabSz="831850">
              <a:lnSpc>
                <a:spcPts val="3188"/>
              </a:lnSpc>
            </a:pPr>
            <a:r>
              <a:rPr lang="en-US" altLang="zh-TW" sz="1800" b="1">
                <a:solidFill>
                  <a:srgbClr val="061F3D"/>
                </a:solidFill>
              </a:rPr>
              <a:t>ation</a:t>
            </a:r>
          </a:p>
        </p:txBody>
      </p:sp>
      <p:sp>
        <p:nvSpPr>
          <p:cNvPr id="53253" name="Text Box 5"/>
          <p:cNvSpPr txBox="1">
            <a:spLocks noChangeArrowheads="1"/>
          </p:cNvSpPr>
          <p:nvPr/>
        </p:nvSpPr>
        <p:spPr bwMode="auto">
          <a:xfrm>
            <a:off x="3219450" y="2640013"/>
            <a:ext cx="192088" cy="331787"/>
          </a:xfrm>
          <a:prstGeom prst="rect">
            <a:avLst/>
          </a:prstGeom>
          <a:noFill/>
          <a:ln w="9525">
            <a:noFill/>
            <a:miter lim="800000"/>
            <a:headEnd/>
            <a:tailEnd/>
          </a:ln>
        </p:spPr>
        <p:txBody>
          <a:bodyPr wrap="none" lIns="0" tIns="0" rIns="0" bIns="0">
            <a:spAutoFit/>
          </a:bodyPr>
          <a:lstStyle/>
          <a:p>
            <a:pPr defTabSz="831850">
              <a:lnSpc>
                <a:spcPts val="2613"/>
              </a:lnSpc>
            </a:pPr>
            <a:r>
              <a:rPr lang="en-US" altLang="zh-TW" sz="1800" b="1">
                <a:solidFill>
                  <a:srgbClr val="061F3D"/>
                </a:solidFill>
              </a:rPr>
              <a:t>gr</a:t>
            </a:r>
          </a:p>
        </p:txBody>
      </p:sp>
      <p:sp>
        <p:nvSpPr>
          <p:cNvPr id="53254" name="Text Box 6"/>
          <p:cNvSpPr txBox="1">
            <a:spLocks noChangeArrowheads="1"/>
          </p:cNvSpPr>
          <p:nvPr/>
        </p:nvSpPr>
        <p:spPr bwMode="auto">
          <a:xfrm>
            <a:off x="2930525" y="2825750"/>
            <a:ext cx="180975" cy="331788"/>
          </a:xfrm>
          <a:prstGeom prst="rect">
            <a:avLst/>
          </a:prstGeom>
          <a:noFill/>
          <a:ln w="9525">
            <a:noFill/>
            <a:miter lim="800000"/>
            <a:headEnd/>
            <a:tailEnd/>
          </a:ln>
        </p:spPr>
        <p:txBody>
          <a:bodyPr wrap="none" lIns="0" tIns="0" rIns="0" bIns="0">
            <a:spAutoFit/>
          </a:bodyPr>
          <a:lstStyle/>
          <a:p>
            <a:pPr defTabSz="831850">
              <a:lnSpc>
                <a:spcPts val="2613"/>
              </a:lnSpc>
            </a:pPr>
            <a:r>
              <a:rPr lang="en-US" altLang="zh-TW" sz="1800" b="1">
                <a:solidFill>
                  <a:srgbClr val="061F3D"/>
                </a:solidFill>
              </a:rPr>
              <a:t>nt</a:t>
            </a:r>
          </a:p>
        </p:txBody>
      </p:sp>
      <p:sp>
        <p:nvSpPr>
          <p:cNvPr id="53255" name="Text Box 7"/>
          <p:cNvSpPr txBox="1">
            <a:spLocks noChangeArrowheads="1"/>
          </p:cNvSpPr>
          <p:nvPr/>
        </p:nvSpPr>
        <p:spPr bwMode="auto">
          <a:xfrm>
            <a:off x="2878138" y="2935288"/>
            <a:ext cx="52387" cy="255587"/>
          </a:xfrm>
          <a:prstGeom prst="rect">
            <a:avLst/>
          </a:prstGeom>
          <a:noFill/>
          <a:ln w="9525">
            <a:noFill/>
            <a:miter lim="800000"/>
            <a:headEnd/>
            <a:tailEnd/>
          </a:ln>
        </p:spPr>
        <p:txBody>
          <a:bodyPr wrap="none" lIns="0" tIns="0" rIns="0" bIns="0">
            <a:spAutoFit/>
          </a:bodyPr>
          <a:lstStyle/>
          <a:p>
            <a:pPr defTabSz="831850">
              <a:lnSpc>
                <a:spcPts val="2013"/>
              </a:lnSpc>
            </a:pPr>
            <a:r>
              <a:rPr lang="en-US" altLang="zh-TW" sz="1800" b="1">
                <a:solidFill>
                  <a:srgbClr val="061F3D"/>
                </a:solidFill>
              </a:rPr>
              <a:t>I</a:t>
            </a:r>
          </a:p>
        </p:txBody>
      </p:sp>
      <p:sp>
        <p:nvSpPr>
          <p:cNvPr id="53256" name="Text Box 8"/>
          <p:cNvSpPr txBox="1">
            <a:spLocks noChangeArrowheads="1"/>
          </p:cNvSpPr>
          <p:nvPr/>
        </p:nvSpPr>
        <p:spPr bwMode="auto">
          <a:xfrm>
            <a:off x="2033588" y="3409950"/>
            <a:ext cx="180975" cy="325438"/>
          </a:xfrm>
          <a:prstGeom prst="rect">
            <a:avLst/>
          </a:prstGeom>
          <a:noFill/>
          <a:ln w="9525">
            <a:noFill/>
            <a:miter lim="800000"/>
            <a:headEnd/>
            <a:tailEnd/>
          </a:ln>
        </p:spPr>
        <p:txBody>
          <a:bodyPr wrap="none" lIns="0" tIns="0" rIns="0" bIns="0">
            <a:spAutoFit/>
          </a:bodyPr>
          <a:lstStyle/>
          <a:p>
            <a:pPr defTabSz="831850">
              <a:lnSpc>
                <a:spcPts val="2563"/>
              </a:lnSpc>
            </a:pPr>
            <a:r>
              <a:rPr lang="en-US" altLang="zh-TW" sz="1800" b="1">
                <a:solidFill>
                  <a:srgbClr val="061F3D"/>
                </a:solidFill>
              </a:rPr>
              <a:t>cr</a:t>
            </a:r>
          </a:p>
        </p:txBody>
      </p:sp>
      <p:sp>
        <p:nvSpPr>
          <p:cNvPr id="53257" name="Text Box 9"/>
          <p:cNvSpPr txBox="1">
            <a:spLocks noChangeArrowheads="1"/>
          </p:cNvSpPr>
          <p:nvPr/>
        </p:nvSpPr>
        <p:spPr bwMode="auto">
          <a:xfrm>
            <a:off x="8883650" y="6496050"/>
            <a:ext cx="69850" cy="141288"/>
          </a:xfrm>
          <a:prstGeom prst="rect">
            <a:avLst/>
          </a:prstGeom>
          <a:noFill/>
          <a:ln w="9525">
            <a:noFill/>
            <a:miter lim="800000"/>
            <a:headEnd/>
            <a:tailEnd/>
          </a:ln>
        </p:spPr>
        <p:txBody>
          <a:bodyPr wrap="none" lIns="0" tIns="0" rIns="0" bIns="0">
            <a:spAutoFit/>
          </a:bodyPr>
          <a:lstStyle/>
          <a:p>
            <a:pPr defTabSz="831850">
              <a:lnSpc>
                <a:spcPts val="1113"/>
              </a:lnSpc>
            </a:pPr>
            <a:r>
              <a:rPr lang="en-US" altLang="zh-TW" sz="1000">
                <a:solidFill>
                  <a:srgbClr val="FFFFFF"/>
                </a:solidFill>
              </a:rPr>
              <a:t>7</a:t>
            </a:r>
          </a:p>
        </p:txBody>
      </p:sp>
      <p:sp>
        <p:nvSpPr>
          <p:cNvPr id="53258" name="Text Box 10"/>
          <p:cNvSpPr txBox="1">
            <a:spLocks noChangeArrowheads="1"/>
          </p:cNvSpPr>
          <p:nvPr/>
        </p:nvSpPr>
        <p:spPr bwMode="auto">
          <a:xfrm>
            <a:off x="6315075" y="1655763"/>
            <a:ext cx="688975" cy="458787"/>
          </a:xfrm>
          <a:prstGeom prst="rect">
            <a:avLst/>
          </a:prstGeom>
          <a:noFill/>
          <a:ln w="9525">
            <a:noFill/>
            <a:miter lim="800000"/>
            <a:headEnd/>
            <a:tailEnd/>
          </a:ln>
        </p:spPr>
        <p:txBody>
          <a:bodyPr wrap="none" lIns="0" tIns="0" rIns="0" bIns="0">
            <a:spAutoFit/>
          </a:bodyPr>
          <a:lstStyle/>
          <a:p>
            <a:pPr defTabSz="831850">
              <a:lnSpc>
                <a:spcPts val="1663"/>
              </a:lnSpc>
              <a:tabLst>
                <a:tab pos="57150" algn="l"/>
              </a:tabLst>
            </a:pPr>
            <a:r>
              <a:rPr lang="zh-TW" altLang="en-US" sz="1600">
                <a:latin typeface="Arial" charset="0"/>
              </a:rPr>
              <a:t>	</a:t>
            </a:r>
            <a:r>
              <a:rPr lang="en-US" altLang="zh-TW" sz="1500" b="1">
                <a:solidFill>
                  <a:srgbClr val="F6C54C"/>
                </a:solidFill>
              </a:rPr>
              <a:t>Mobile</a:t>
            </a:r>
          </a:p>
          <a:p>
            <a:pPr defTabSz="831850">
              <a:lnSpc>
                <a:spcPts val="1950"/>
              </a:lnSpc>
              <a:tabLst>
                <a:tab pos="57150" algn="l"/>
              </a:tabLst>
            </a:pPr>
            <a:r>
              <a:rPr lang="en-US" altLang="zh-TW" sz="1500" b="1">
                <a:solidFill>
                  <a:srgbClr val="F6C54C"/>
                </a:solidFill>
              </a:rPr>
              <a:t>Internet</a:t>
            </a:r>
          </a:p>
        </p:txBody>
      </p:sp>
      <p:sp>
        <p:nvSpPr>
          <p:cNvPr id="53259" name="Text Box 11"/>
          <p:cNvSpPr txBox="1">
            <a:spLocks noChangeArrowheads="1"/>
          </p:cNvSpPr>
          <p:nvPr/>
        </p:nvSpPr>
        <p:spPr bwMode="auto">
          <a:xfrm>
            <a:off x="1008063" y="5730875"/>
            <a:ext cx="425450" cy="211138"/>
          </a:xfrm>
          <a:prstGeom prst="rect">
            <a:avLst/>
          </a:prstGeom>
          <a:noFill/>
          <a:ln w="9525">
            <a:noFill/>
            <a:miter lim="800000"/>
            <a:headEnd/>
            <a:tailEnd/>
          </a:ln>
        </p:spPr>
        <p:txBody>
          <a:bodyPr wrap="none" lIns="0" tIns="0" rIns="0" bIns="0">
            <a:spAutoFit/>
          </a:bodyPr>
          <a:lstStyle/>
          <a:p>
            <a:pPr defTabSz="831850">
              <a:lnSpc>
                <a:spcPts val="1663"/>
              </a:lnSpc>
            </a:pPr>
            <a:r>
              <a:rPr lang="en-US" altLang="zh-TW" sz="1500" b="1">
                <a:solidFill>
                  <a:srgbClr val="FFFFFF"/>
                </a:solidFill>
              </a:rPr>
              <a:t>1960</a:t>
            </a:r>
          </a:p>
        </p:txBody>
      </p:sp>
      <p:sp>
        <p:nvSpPr>
          <p:cNvPr id="53260" name="Text Box 12"/>
          <p:cNvSpPr txBox="1">
            <a:spLocks noChangeArrowheads="1"/>
          </p:cNvSpPr>
          <p:nvPr/>
        </p:nvSpPr>
        <p:spPr bwMode="auto">
          <a:xfrm>
            <a:off x="2060575" y="5730875"/>
            <a:ext cx="423863" cy="211138"/>
          </a:xfrm>
          <a:prstGeom prst="rect">
            <a:avLst/>
          </a:prstGeom>
          <a:noFill/>
          <a:ln w="9525">
            <a:noFill/>
            <a:miter lim="800000"/>
            <a:headEnd/>
            <a:tailEnd/>
          </a:ln>
        </p:spPr>
        <p:txBody>
          <a:bodyPr wrap="none" lIns="0" tIns="0" rIns="0" bIns="0">
            <a:spAutoFit/>
          </a:bodyPr>
          <a:lstStyle/>
          <a:p>
            <a:pPr defTabSz="831850">
              <a:lnSpc>
                <a:spcPts val="1663"/>
              </a:lnSpc>
            </a:pPr>
            <a:r>
              <a:rPr lang="en-US" altLang="zh-TW" sz="1500" b="1">
                <a:solidFill>
                  <a:srgbClr val="FFFFFF"/>
                </a:solidFill>
              </a:rPr>
              <a:t>1970</a:t>
            </a:r>
          </a:p>
        </p:txBody>
      </p:sp>
      <p:sp>
        <p:nvSpPr>
          <p:cNvPr id="53261" name="Text Box 13"/>
          <p:cNvSpPr txBox="1">
            <a:spLocks noChangeArrowheads="1"/>
          </p:cNvSpPr>
          <p:nvPr/>
        </p:nvSpPr>
        <p:spPr bwMode="auto">
          <a:xfrm>
            <a:off x="3111500" y="5730875"/>
            <a:ext cx="423863" cy="211138"/>
          </a:xfrm>
          <a:prstGeom prst="rect">
            <a:avLst/>
          </a:prstGeom>
          <a:noFill/>
          <a:ln w="9525">
            <a:noFill/>
            <a:miter lim="800000"/>
            <a:headEnd/>
            <a:tailEnd/>
          </a:ln>
        </p:spPr>
        <p:txBody>
          <a:bodyPr wrap="none" lIns="0" tIns="0" rIns="0" bIns="0">
            <a:spAutoFit/>
          </a:bodyPr>
          <a:lstStyle/>
          <a:p>
            <a:pPr defTabSz="831850">
              <a:lnSpc>
                <a:spcPts val="1663"/>
              </a:lnSpc>
            </a:pPr>
            <a:r>
              <a:rPr lang="en-US" altLang="zh-TW" sz="1500" b="1">
                <a:solidFill>
                  <a:srgbClr val="FFFFFF"/>
                </a:solidFill>
              </a:rPr>
              <a:t>1980</a:t>
            </a:r>
          </a:p>
        </p:txBody>
      </p:sp>
      <p:sp>
        <p:nvSpPr>
          <p:cNvPr id="53262" name="Text Box 14"/>
          <p:cNvSpPr txBox="1">
            <a:spLocks noChangeArrowheads="1"/>
          </p:cNvSpPr>
          <p:nvPr/>
        </p:nvSpPr>
        <p:spPr bwMode="auto">
          <a:xfrm>
            <a:off x="4164013" y="5730875"/>
            <a:ext cx="423862" cy="211138"/>
          </a:xfrm>
          <a:prstGeom prst="rect">
            <a:avLst/>
          </a:prstGeom>
          <a:noFill/>
          <a:ln w="9525">
            <a:noFill/>
            <a:miter lim="800000"/>
            <a:headEnd/>
            <a:tailEnd/>
          </a:ln>
        </p:spPr>
        <p:txBody>
          <a:bodyPr wrap="none" lIns="0" tIns="0" rIns="0" bIns="0">
            <a:spAutoFit/>
          </a:bodyPr>
          <a:lstStyle/>
          <a:p>
            <a:pPr defTabSz="831850">
              <a:lnSpc>
                <a:spcPts val="1663"/>
              </a:lnSpc>
            </a:pPr>
            <a:r>
              <a:rPr lang="en-US" altLang="zh-TW" sz="1500" b="1">
                <a:solidFill>
                  <a:srgbClr val="FFFFFF"/>
                </a:solidFill>
              </a:rPr>
              <a:t>1990</a:t>
            </a:r>
          </a:p>
        </p:txBody>
      </p:sp>
      <p:sp>
        <p:nvSpPr>
          <p:cNvPr id="53263" name="Text Box 15"/>
          <p:cNvSpPr txBox="1">
            <a:spLocks noChangeArrowheads="1"/>
          </p:cNvSpPr>
          <p:nvPr/>
        </p:nvSpPr>
        <p:spPr bwMode="auto">
          <a:xfrm>
            <a:off x="5214938" y="5730875"/>
            <a:ext cx="423862" cy="211138"/>
          </a:xfrm>
          <a:prstGeom prst="rect">
            <a:avLst/>
          </a:prstGeom>
          <a:noFill/>
          <a:ln w="9525">
            <a:noFill/>
            <a:miter lim="800000"/>
            <a:headEnd/>
            <a:tailEnd/>
          </a:ln>
        </p:spPr>
        <p:txBody>
          <a:bodyPr wrap="none" lIns="0" tIns="0" rIns="0" bIns="0">
            <a:spAutoFit/>
          </a:bodyPr>
          <a:lstStyle/>
          <a:p>
            <a:pPr defTabSz="831850">
              <a:lnSpc>
                <a:spcPts val="1663"/>
              </a:lnSpc>
            </a:pPr>
            <a:r>
              <a:rPr lang="en-US" altLang="zh-TW" sz="1500" b="1">
                <a:solidFill>
                  <a:srgbClr val="FFFFFF"/>
                </a:solidFill>
              </a:rPr>
              <a:t>2000</a:t>
            </a:r>
          </a:p>
        </p:txBody>
      </p:sp>
      <p:sp>
        <p:nvSpPr>
          <p:cNvPr id="53264" name="Text Box 16"/>
          <p:cNvSpPr txBox="1">
            <a:spLocks noChangeArrowheads="1"/>
          </p:cNvSpPr>
          <p:nvPr/>
        </p:nvSpPr>
        <p:spPr bwMode="auto">
          <a:xfrm>
            <a:off x="6265863" y="5730875"/>
            <a:ext cx="425450" cy="211138"/>
          </a:xfrm>
          <a:prstGeom prst="rect">
            <a:avLst/>
          </a:prstGeom>
          <a:noFill/>
          <a:ln w="9525">
            <a:noFill/>
            <a:miter lim="800000"/>
            <a:headEnd/>
            <a:tailEnd/>
          </a:ln>
        </p:spPr>
        <p:txBody>
          <a:bodyPr wrap="none" lIns="0" tIns="0" rIns="0" bIns="0">
            <a:spAutoFit/>
          </a:bodyPr>
          <a:lstStyle/>
          <a:p>
            <a:pPr defTabSz="831850">
              <a:lnSpc>
                <a:spcPts val="1663"/>
              </a:lnSpc>
            </a:pPr>
            <a:r>
              <a:rPr lang="en-US" altLang="zh-TW" sz="1500" b="1">
                <a:solidFill>
                  <a:srgbClr val="FFFFFF"/>
                </a:solidFill>
              </a:rPr>
              <a:t>2010</a:t>
            </a:r>
          </a:p>
        </p:txBody>
      </p:sp>
      <p:sp>
        <p:nvSpPr>
          <p:cNvPr id="53265" name="Text Box 17"/>
          <p:cNvSpPr txBox="1">
            <a:spLocks noChangeArrowheads="1"/>
          </p:cNvSpPr>
          <p:nvPr/>
        </p:nvSpPr>
        <p:spPr bwMode="auto">
          <a:xfrm>
            <a:off x="7318375" y="5730875"/>
            <a:ext cx="422275" cy="211138"/>
          </a:xfrm>
          <a:prstGeom prst="rect">
            <a:avLst/>
          </a:prstGeom>
          <a:noFill/>
          <a:ln w="9525">
            <a:noFill/>
            <a:miter lim="800000"/>
            <a:headEnd/>
            <a:tailEnd/>
          </a:ln>
        </p:spPr>
        <p:txBody>
          <a:bodyPr wrap="none" lIns="0" tIns="0" rIns="0" bIns="0">
            <a:spAutoFit/>
          </a:bodyPr>
          <a:lstStyle/>
          <a:p>
            <a:pPr defTabSz="831850">
              <a:lnSpc>
                <a:spcPts val="1663"/>
              </a:lnSpc>
            </a:pPr>
            <a:r>
              <a:rPr lang="en-US" altLang="zh-TW" sz="1500" b="1">
                <a:solidFill>
                  <a:srgbClr val="FFFFFF"/>
                </a:solidFill>
              </a:rPr>
              <a:t>2020</a:t>
            </a:r>
          </a:p>
        </p:txBody>
      </p:sp>
      <p:sp>
        <p:nvSpPr>
          <p:cNvPr id="53266" name="Text Box 18"/>
          <p:cNvSpPr txBox="1">
            <a:spLocks noChangeArrowheads="1"/>
          </p:cNvSpPr>
          <p:nvPr/>
        </p:nvSpPr>
        <p:spPr bwMode="auto">
          <a:xfrm>
            <a:off x="458788" y="57150"/>
            <a:ext cx="8221662" cy="889000"/>
          </a:xfrm>
          <a:prstGeom prst="rect">
            <a:avLst/>
          </a:prstGeom>
          <a:noFill/>
          <a:ln w="9525">
            <a:noFill/>
            <a:miter lim="800000"/>
            <a:headEnd/>
            <a:tailEnd/>
          </a:ln>
        </p:spPr>
        <p:txBody>
          <a:bodyPr wrap="none" lIns="0" tIns="0" rIns="0" bIns="0">
            <a:spAutoFit/>
          </a:bodyPr>
          <a:lstStyle/>
          <a:p>
            <a:pPr defTabSz="831850">
              <a:lnSpc>
                <a:spcPts val="2913"/>
              </a:lnSpc>
              <a:tabLst>
                <a:tab pos="392113" algn="l"/>
                <a:tab pos="889000" algn="l"/>
              </a:tabLst>
            </a:pPr>
            <a:r>
              <a:rPr lang="zh-TW" altLang="en-US" sz="1600">
                <a:latin typeface="Arial" charset="0"/>
              </a:rPr>
              <a:t>		</a:t>
            </a:r>
            <a:r>
              <a:rPr lang="en-US" altLang="zh-TW" sz="2600">
                <a:solidFill>
                  <a:srgbClr val="F6C54C"/>
                </a:solidFill>
              </a:rPr>
              <a:t>New Computing Cycles – 10x More Devices</a:t>
            </a:r>
          </a:p>
          <a:p>
            <a:pPr defTabSz="831850">
              <a:lnSpc>
                <a:spcPts val="2038"/>
              </a:lnSpc>
              <a:tabLst>
                <a:tab pos="392113" algn="l"/>
                <a:tab pos="889000" algn="l"/>
              </a:tabLst>
            </a:pPr>
            <a:r>
              <a:rPr lang="en-US" altLang="zh-TW" sz="1900">
                <a:solidFill>
                  <a:srgbClr val="F6C54C"/>
                </a:solidFill>
              </a:rPr>
              <a:t>New = Reduce Usage Friction Via Better Processing Power + Improved User</a:t>
            </a:r>
          </a:p>
          <a:p>
            <a:pPr defTabSz="831850">
              <a:lnSpc>
                <a:spcPts val="2050"/>
              </a:lnSpc>
              <a:tabLst>
                <a:tab pos="392113" algn="l"/>
                <a:tab pos="889000" algn="l"/>
              </a:tabLst>
            </a:pPr>
            <a:r>
              <a:rPr lang="en-US" altLang="zh-TW" sz="1900">
                <a:solidFill>
                  <a:srgbClr val="F6C54C"/>
                </a:solidFill>
              </a:rPr>
              <a:t>	Interface + Smaller Form Factor + Lower Prices + Expanded Services</a:t>
            </a:r>
          </a:p>
        </p:txBody>
      </p:sp>
      <p:sp>
        <p:nvSpPr>
          <p:cNvPr id="53267" name="Text Box 19"/>
          <p:cNvSpPr txBox="1">
            <a:spLocks noChangeArrowheads="1"/>
          </p:cNvSpPr>
          <p:nvPr/>
        </p:nvSpPr>
        <p:spPr bwMode="auto">
          <a:xfrm>
            <a:off x="990600" y="5237163"/>
            <a:ext cx="989013" cy="200025"/>
          </a:xfrm>
          <a:prstGeom prst="rect">
            <a:avLst/>
          </a:prstGeom>
          <a:noFill/>
          <a:ln w="9525">
            <a:noFill/>
            <a:miter lim="800000"/>
            <a:headEnd/>
            <a:tailEnd/>
          </a:ln>
        </p:spPr>
        <p:txBody>
          <a:bodyPr wrap="none" lIns="0" tIns="0" rIns="0" bIns="0">
            <a:spAutoFit/>
          </a:bodyPr>
          <a:lstStyle/>
          <a:p>
            <a:pPr defTabSz="831850">
              <a:lnSpc>
                <a:spcPts val="1563"/>
              </a:lnSpc>
            </a:pPr>
            <a:r>
              <a:rPr lang="en-US" altLang="zh-TW" sz="1400" b="1">
                <a:solidFill>
                  <a:srgbClr val="FFFFFF"/>
                </a:solidFill>
              </a:rPr>
              <a:t>1MM+ Units</a:t>
            </a:r>
          </a:p>
        </p:txBody>
      </p:sp>
      <p:sp>
        <p:nvSpPr>
          <p:cNvPr id="53268" name="Text Box 20"/>
          <p:cNvSpPr txBox="1">
            <a:spLocks noChangeArrowheads="1"/>
          </p:cNvSpPr>
          <p:nvPr/>
        </p:nvSpPr>
        <p:spPr bwMode="auto">
          <a:xfrm>
            <a:off x="4224338" y="3343275"/>
            <a:ext cx="693737" cy="1238250"/>
          </a:xfrm>
          <a:prstGeom prst="rect">
            <a:avLst/>
          </a:prstGeom>
          <a:noFill/>
          <a:ln w="9525">
            <a:noFill/>
            <a:miter lim="800000"/>
            <a:headEnd/>
            <a:tailEnd/>
          </a:ln>
        </p:spPr>
        <p:txBody>
          <a:bodyPr wrap="none" lIns="0" tIns="0" rIns="0" bIns="0">
            <a:spAutoFit/>
          </a:bodyPr>
          <a:lstStyle/>
          <a:p>
            <a:pPr defTabSz="831850">
              <a:lnSpc>
                <a:spcPts val="1663"/>
              </a:lnSpc>
              <a:tabLst>
                <a:tab pos="127000" algn="l"/>
                <a:tab pos="254000" algn="l"/>
              </a:tabLst>
            </a:pPr>
            <a:r>
              <a:rPr lang="zh-TW" altLang="en-US" sz="1600">
                <a:latin typeface="Arial" charset="0"/>
              </a:rPr>
              <a:t>		</a:t>
            </a:r>
            <a:r>
              <a:rPr lang="en-US" altLang="zh-TW" sz="1500" b="1">
                <a:solidFill>
                  <a:srgbClr val="F6C54C"/>
                </a:solidFill>
              </a:rPr>
              <a:t>PC</a:t>
            </a:r>
          </a:p>
          <a:p>
            <a:pPr defTabSz="831850">
              <a:lnSpc>
                <a:spcPts val="913"/>
              </a:lnSpc>
              <a:tabLst>
                <a:tab pos="127000" algn="l"/>
                <a:tab pos="254000" algn="l"/>
              </a:tabLst>
            </a:pPr>
            <a:endParaRPr lang="en-US" altLang="zh-TW" sz="1500" b="1">
              <a:solidFill>
                <a:srgbClr val="F6C54C"/>
              </a:solidFill>
            </a:endParaRPr>
          </a:p>
          <a:p>
            <a:pPr defTabSz="831850">
              <a:lnSpc>
                <a:spcPts val="913"/>
              </a:lnSpc>
              <a:tabLst>
                <a:tab pos="127000" algn="l"/>
                <a:tab pos="254000" algn="l"/>
              </a:tabLst>
            </a:pPr>
            <a:endParaRPr lang="en-US" altLang="zh-TW" sz="1500" b="1">
              <a:solidFill>
                <a:srgbClr val="F6C54C"/>
              </a:solidFill>
            </a:endParaRPr>
          </a:p>
          <a:p>
            <a:pPr defTabSz="831850">
              <a:lnSpc>
                <a:spcPts val="913"/>
              </a:lnSpc>
              <a:tabLst>
                <a:tab pos="127000" algn="l"/>
                <a:tab pos="254000" algn="l"/>
              </a:tabLst>
            </a:pPr>
            <a:endParaRPr lang="en-US" altLang="zh-TW" sz="1500" b="1">
              <a:solidFill>
                <a:srgbClr val="F6C54C"/>
              </a:solidFill>
            </a:endParaRPr>
          </a:p>
          <a:p>
            <a:pPr defTabSz="831850">
              <a:lnSpc>
                <a:spcPts val="913"/>
              </a:lnSpc>
              <a:tabLst>
                <a:tab pos="127000" algn="l"/>
                <a:tab pos="254000" algn="l"/>
              </a:tabLst>
            </a:pPr>
            <a:endParaRPr lang="en-US" altLang="zh-TW" sz="1500" b="1">
              <a:solidFill>
                <a:srgbClr val="F6C54C"/>
              </a:solidFill>
            </a:endParaRPr>
          </a:p>
          <a:p>
            <a:pPr defTabSz="831850">
              <a:lnSpc>
                <a:spcPts val="913"/>
              </a:lnSpc>
              <a:tabLst>
                <a:tab pos="127000" algn="l"/>
                <a:tab pos="254000" algn="l"/>
              </a:tabLst>
            </a:pPr>
            <a:endParaRPr lang="en-US" altLang="zh-TW" sz="1500" b="1">
              <a:solidFill>
                <a:srgbClr val="F6C54C"/>
              </a:solidFill>
            </a:endParaRPr>
          </a:p>
          <a:p>
            <a:pPr defTabSz="831850">
              <a:lnSpc>
                <a:spcPts val="1863"/>
              </a:lnSpc>
              <a:tabLst>
                <a:tab pos="127000" algn="l"/>
                <a:tab pos="254000" algn="l"/>
              </a:tabLst>
            </a:pPr>
            <a:r>
              <a:rPr lang="en-US" altLang="zh-TW" sz="1400" b="1">
                <a:solidFill>
                  <a:srgbClr val="FFFFFF"/>
                </a:solidFill>
              </a:rPr>
              <a:t>100MM+</a:t>
            </a:r>
          </a:p>
          <a:p>
            <a:pPr defTabSz="831850">
              <a:lnSpc>
                <a:spcPts val="1675"/>
              </a:lnSpc>
              <a:tabLst>
                <a:tab pos="127000" algn="l"/>
                <a:tab pos="254000" algn="l"/>
              </a:tabLst>
            </a:pPr>
            <a:r>
              <a:rPr lang="en-US" altLang="zh-TW" sz="1400" b="1">
                <a:solidFill>
                  <a:srgbClr val="FFFFFF"/>
                </a:solidFill>
              </a:rPr>
              <a:t>	Units</a:t>
            </a:r>
          </a:p>
        </p:txBody>
      </p:sp>
      <p:sp>
        <p:nvSpPr>
          <p:cNvPr id="53269" name="Text Box 21"/>
          <p:cNvSpPr txBox="1">
            <a:spLocks noChangeArrowheads="1"/>
          </p:cNvSpPr>
          <p:nvPr/>
        </p:nvSpPr>
        <p:spPr bwMode="auto">
          <a:xfrm>
            <a:off x="6283325" y="3333750"/>
            <a:ext cx="768350" cy="411163"/>
          </a:xfrm>
          <a:prstGeom prst="rect">
            <a:avLst/>
          </a:prstGeom>
          <a:noFill/>
          <a:ln w="9525">
            <a:noFill/>
            <a:miter lim="800000"/>
            <a:headEnd/>
            <a:tailEnd/>
          </a:ln>
        </p:spPr>
        <p:txBody>
          <a:bodyPr wrap="none" lIns="0" tIns="0" rIns="0" bIns="0">
            <a:spAutoFit/>
          </a:bodyPr>
          <a:lstStyle/>
          <a:p>
            <a:pPr defTabSz="831850">
              <a:lnSpc>
                <a:spcPts val="1563"/>
              </a:lnSpc>
              <a:tabLst>
                <a:tab pos="161925" algn="l"/>
              </a:tabLst>
            </a:pPr>
            <a:r>
              <a:rPr lang="zh-TW" altLang="en-US" sz="1600">
                <a:latin typeface="Arial" charset="0"/>
              </a:rPr>
              <a:t>	</a:t>
            </a:r>
            <a:r>
              <a:rPr lang="en-US" altLang="zh-TW" sz="1400" b="1">
                <a:solidFill>
                  <a:srgbClr val="FFFFFF"/>
                </a:solidFill>
              </a:rPr>
              <a:t>10B+</a:t>
            </a:r>
          </a:p>
          <a:p>
            <a:pPr defTabSz="831850">
              <a:lnSpc>
                <a:spcPts val="1675"/>
              </a:lnSpc>
              <a:tabLst>
                <a:tab pos="161925" algn="l"/>
              </a:tabLst>
            </a:pPr>
            <a:r>
              <a:rPr lang="en-US" altLang="zh-TW" sz="1400" b="1">
                <a:solidFill>
                  <a:srgbClr val="FFFFFF"/>
                </a:solidFill>
              </a:rPr>
              <a:t>Units???</a:t>
            </a:r>
          </a:p>
        </p:txBody>
      </p:sp>
      <p:sp>
        <p:nvSpPr>
          <p:cNvPr id="53270" name="Text Box 22"/>
          <p:cNvSpPr txBox="1">
            <a:spLocks noChangeArrowheads="1"/>
          </p:cNvSpPr>
          <p:nvPr/>
        </p:nvSpPr>
        <p:spPr bwMode="auto">
          <a:xfrm>
            <a:off x="1127125" y="3556000"/>
            <a:ext cx="931863" cy="1193800"/>
          </a:xfrm>
          <a:prstGeom prst="rect">
            <a:avLst/>
          </a:prstGeom>
          <a:noFill/>
          <a:ln w="9525">
            <a:noFill/>
            <a:miter lim="800000"/>
            <a:headEnd/>
            <a:tailEnd/>
          </a:ln>
        </p:spPr>
        <p:txBody>
          <a:bodyPr wrap="none" lIns="0" tIns="0" rIns="0" bIns="0">
            <a:spAutoFit/>
          </a:bodyPr>
          <a:lstStyle/>
          <a:p>
            <a:pPr defTabSz="831850">
              <a:lnSpc>
                <a:spcPts val="2288"/>
              </a:lnSpc>
              <a:tabLst>
                <a:tab pos="738188" algn="l"/>
              </a:tabLst>
            </a:pPr>
            <a:r>
              <a:rPr lang="zh-TW" altLang="en-US" sz="1600">
                <a:latin typeface="Arial" charset="0"/>
              </a:rPr>
              <a:t>	</a:t>
            </a:r>
            <a:r>
              <a:rPr lang="en-US" altLang="zh-TW" sz="1800" b="1">
                <a:solidFill>
                  <a:srgbClr val="061F3D"/>
                </a:solidFill>
              </a:rPr>
              <a:t>In</a:t>
            </a:r>
          </a:p>
          <a:p>
            <a:pPr defTabSz="831850">
              <a:lnSpc>
                <a:spcPts val="913"/>
              </a:lnSpc>
              <a:tabLst>
                <a:tab pos="738188" algn="l"/>
              </a:tabLst>
            </a:pPr>
            <a:endParaRPr lang="en-US" altLang="zh-TW" sz="1800" b="1">
              <a:solidFill>
                <a:srgbClr val="061F3D"/>
              </a:solidFill>
            </a:endParaRPr>
          </a:p>
          <a:p>
            <a:pPr defTabSz="831850">
              <a:lnSpc>
                <a:spcPts val="913"/>
              </a:lnSpc>
              <a:tabLst>
                <a:tab pos="738188" algn="l"/>
              </a:tabLst>
            </a:pPr>
            <a:endParaRPr lang="en-US" altLang="zh-TW" sz="1800" b="1">
              <a:solidFill>
                <a:srgbClr val="061F3D"/>
              </a:solidFill>
            </a:endParaRPr>
          </a:p>
          <a:p>
            <a:pPr defTabSz="831850">
              <a:lnSpc>
                <a:spcPts val="913"/>
              </a:lnSpc>
              <a:tabLst>
                <a:tab pos="738188" algn="l"/>
              </a:tabLst>
            </a:pPr>
            <a:endParaRPr lang="en-US" altLang="zh-TW" sz="1800" b="1">
              <a:solidFill>
                <a:srgbClr val="061F3D"/>
              </a:solidFill>
            </a:endParaRPr>
          </a:p>
          <a:p>
            <a:pPr defTabSz="831850">
              <a:lnSpc>
                <a:spcPts val="913"/>
              </a:lnSpc>
              <a:tabLst>
                <a:tab pos="738188" algn="l"/>
              </a:tabLst>
            </a:pPr>
            <a:endParaRPr lang="en-US" altLang="zh-TW" sz="1800" b="1">
              <a:solidFill>
                <a:srgbClr val="061F3D"/>
              </a:solidFill>
            </a:endParaRPr>
          </a:p>
          <a:p>
            <a:pPr defTabSz="831850">
              <a:lnSpc>
                <a:spcPts val="913"/>
              </a:lnSpc>
              <a:tabLst>
                <a:tab pos="738188" algn="l"/>
              </a:tabLst>
            </a:pPr>
            <a:endParaRPr lang="en-US" altLang="zh-TW" sz="1800" b="1">
              <a:solidFill>
                <a:srgbClr val="061F3D"/>
              </a:solidFill>
            </a:endParaRPr>
          </a:p>
          <a:p>
            <a:pPr defTabSz="831850">
              <a:lnSpc>
                <a:spcPts val="913"/>
              </a:lnSpc>
              <a:tabLst>
                <a:tab pos="738188" algn="l"/>
              </a:tabLst>
            </a:pPr>
            <a:endParaRPr lang="en-US" altLang="zh-TW" sz="1800" b="1">
              <a:solidFill>
                <a:srgbClr val="061F3D"/>
              </a:solidFill>
            </a:endParaRPr>
          </a:p>
          <a:p>
            <a:pPr defTabSz="831850">
              <a:lnSpc>
                <a:spcPts val="1663"/>
              </a:lnSpc>
              <a:tabLst>
                <a:tab pos="738188" algn="l"/>
              </a:tabLst>
            </a:pPr>
            <a:r>
              <a:rPr lang="en-US" altLang="zh-TW" sz="1500" b="1">
                <a:solidFill>
                  <a:srgbClr val="F6C54C"/>
                </a:solidFill>
              </a:rPr>
              <a:t>Mainframe</a:t>
            </a:r>
          </a:p>
        </p:txBody>
      </p:sp>
      <p:sp>
        <p:nvSpPr>
          <p:cNvPr id="53271" name="Text Box 23"/>
          <p:cNvSpPr txBox="1">
            <a:spLocks noChangeArrowheads="1"/>
          </p:cNvSpPr>
          <p:nvPr/>
        </p:nvSpPr>
        <p:spPr bwMode="auto">
          <a:xfrm>
            <a:off x="2214563" y="3294063"/>
            <a:ext cx="214312" cy="323850"/>
          </a:xfrm>
          <a:prstGeom prst="rect">
            <a:avLst/>
          </a:prstGeom>
          <a:noFill/>
          <a:ln w="9525">
            <a:noFill/>
            <a:miter lim="800000"/>
            <a:headEnd/>
            <a:tailEnd/>
          </a:ln>
        </p:spPr>
        <p:txBody>
          <a:bodyPr wrap="none" lIns="0" tIns="0" rIns="0" bIns="0">
            <a:spAutoFit/>
          </a:bodyPr>
          <a:lstStyle/>
          <a:p>
            <a:pPr defTabSz="831850">
              <a:lnSpc>
                <a:spcPts val="2550"/>
              </a:lnSpc>
            </a:pPr>
            <a:r>
              <a:rPr lang="en-US" altLang="zh-TW" sz="1800" b="1">
                <a:solidFill>
                  <a:srgbClr val="061F3D"/>
                </a:solidFill>
              </a:rPr>
              <a:t>ea</a:t>
            </a:r>
          </a:p>
        </p:txBody>
      </p:sp>
      <p:sp>
        <p:nvSpPr>
          <p:cNvPr id="53272" name="Text Box 24"/>
          <p:cNvSpPr txBox="1">
            <a:spLocks noChangeArrowheads="1"/>
          </p:cNvSpPr>
          <p:nvPr/>
        </p:nvSpPr>
        <p:spPr bwMode="auto">
          <a:xfrm>
            <a:off x="2428875" y="2786063"/>
            <a:ext cx="1384300" cy="2117725"/>
          </a:xfrm>
          <a:prstGeom prst="rect">
            <a:avLst/>
          </a:prstGeom>
          <a:noFill/>
          <a:ln w="9525">
            <a:noFill/>
            <a:miter lim="800000"/>
            <a:headEnd/>
            <a:tailEnd/>
          </a:ln>
        </p:spPr>
        <p:txBody>
          <a:bodyPr wrap="none" lIns="0" tIns="0" rIns="0" bIns="0">
            <a:spAutoFit/>
          </a:bodyPr>
          <a:lstStyle/>
          <a:p>
            <a:pPr defTabSz="831850">
              <a:lnSpc>
                <a:spcPts val="2013"/>
              </a:lnSpc>
              <a:tabLst>
                <a:tab pos="69850" algn="l"/>
                <a:tab pos="150813" algn="l"/>
                <a:tab pos="681038" algn="l"/>
              </a:tabLst>
            </a:pPr>
            <a:r>
              <a:rPr lang="zh-TW" altLang="it-IT" sz="1600">
                <a:latin typeface="Arial" charset="0"/>
              </a:rPr>
              <a:t>			</a:t>
            </a:r>
            <a:r>
              <a:rPr lang="it-IT" altLang="zh-TW" sz="1800" b="1">
                <a:solidFill>
                  <a:srgbClr val="061F3D"/>
                </a:solidFill>
              </a:rPr>
              <a:t>e</a:t>
            </a:r>
          </a:p>
          <a:p>
            <a:pPr defTabSz="831850">
              <a:lnSpc>
                <a:spcPts val="3463"/>
              </a:lnSpc>
              <a:tabLst>
                <a:tab pos="69850" algn="l"/>
                <a:tab pos="150813" algn="l"/>
                <a:tab pos="681038" algn="l"/>
              </a:tabLst>
            </a:pPr>
            <a:r>
              <a:rPr lang="it-IT" altLang="zh-TW" sz="1800" b="1">
                <a:solidFill>
                  <a:srgbClr val="061F3D"/>
                </a:solidFill>
              </a:rPr>
              <a:t>sing</a:t>
            </a:r>
          </a:p>
          <a:p>
            <a:pPr defTabSz="831850">
              <a:lnSpc>
                <a:spcPts val="913"/>
              </a:lnSpc>
              <a:tabLst>
                <a:tab pos="69850" algn="l"/>
                <a:tab pos="150813" algn="l"/>
                <a:tab pos="681038" algn="l"/>
              </a:tabLst>
            </a:pPr>
            <a:endParaRPr lang="it-IT" altLang="zh-TW" sz="1800" b="1">
              <a:solidFill>
                <a:srgbClr val="061F3D"/>
              </a:solidFill>
            </a:endParaRPr>
          </a:p>
          <a:p>
            <a:pPr defTabSz="831850">
              <a:lnSpc>
                <a:spcPts val="913"/>
              </a:lnSpc>
              <a:tabLst>
                <a:tab pos="69850" algn="l"/>
                <a:tab pos="150813" algn="l"/>
                <a:tab pos="681038" algn="l"/>
              </a:tabLst>
            </a:pPr>
            <a:endParaRPr lang="it-IT" altLang="zh-TW" sz="1800" b="1">
              <a:solidFill>
                <a:srgbClr val="061F3D"/>
              </a:solidFill>
            </a:endParaRPr>
          </a:p>
          <a:p>
            <a:pPr defTabSz="831850">
              <a:lnSpc>
                <a:spcPts val="913"/>
              </a:lnSpc>
              <a:tabLst>
                <a:tab pos="69850" algn="l"/>
                <a:tab pos="150813" algn="l"/>
                <a:tab pos="681038" algn="l"/>
              </a:tabLst>
            </a:pPr>
            <a:endParaRPr lang="it-IT" altLang="zh-TW" sz="1800" b="1">
              <a:solidFill>
                <a:srgbClr val="061F3D"/>
              </a:solidFill>
            </a:endParaRPr>
          </a:p>
          <a:p>
            <a:pPr defTabSz="831850">
              <a:lnSpc>
                <a:spcPts val="2525"/>
              </a:lnSpc>
              <a:tabLst>
                <a:tab pos="69850" algn="l"/>
                <a:tab pos="150813" algn="l"/>
                <a:tab pos="681038" algn="l"/>
              </a:tabLst>
            </a:pPr>
            <a:r>
              <a:rPr lang="it-IT" altLang="zh-TW" sz="1800" b="1">
                <a:solidFill>
                  <a:srgbClr val="061F3D"/>
                </a:solidFill>
              </a:rPr>
              <a:t>		</a:t>
            </a:r>
            <a:r>
              <a:rPr lang="it-IT" altLang="zh-TW" sz="1500" b="1">
                <a:solidFill>
                  <a:srgbClr val="F6C54C"/>
                </a:solidFill>
              </a:rPr>
              <a:t>Minicomputer</a:t>
            </a:r>
          </a:p>
          <a:p>
            <a:pPr defTabSz="831850">
              <a:lnSpc>
                <a:spcPts val="913"/>
              </a:lnSpc>
              <a:tabLst>
                <a:tab pos="69850" algn="l"/>
                <a:tab pos="150813" algn="l"/>
                <a:tab pos="681038" algn="l"/>
              </a:tabLst>
            </a:pPr>
            <a:endParaRPr lang="it-IT" altLang="zh-TW" sz="1500" b="1">
              <a:solidFill>
                <a:srgbClr val="F6C54C"/>
              </a:solidFill>
            </a:endParaRPr>
          </a:p>
          <a:p>
            <a:pPr defTabSz="831850">
              <a:lnSpc>
                <a:spcPts val="913"/>
              </a:lnSpc>
              <a:tabLst>
                <a:tab pos="69850" algn="l"/>
                <a:tab pos="150813" algn="l"/>
                <a:tab pos="681038" algn="l"/>
              </a:tabLst>
            </a:pPr>
            <a:endParaRPr lang="it-IT" altLang="zh-TW" sz="1500" b="1">
              <a:solidFill>
                <a:srgbClr val="F6C54C"/>
              </a:solidFill>
            </a:endParaRPr>
          </a:p>
          <a:p>
            <a:pPr defTabSz="831850">
              <a:lnSpc>
                <a:spcPts val="913"/>
              </a:lnSpc>
              <a:tabLst>
                <a:tab pos="69850" algn="l"/>
                <a:tab pos="150813" algn="l"/>
                <a:tab pos="681038" algn="l"/>
              </a:tabLst>
            </a:pPr>
            <a:endParaRPr lang="it-IT" altLang="zh-TW" sz="1500" b="1">
              <a:solidFill>
                <a:srgbClr val="F6C54C"/>
              </a:solidFill>
            </a:endParaRPr>
          </a:p>
          <a:p>
            <a:pPr defTabSz="831850">
              <a:lnSpc>
                <a:spcPts val="913"/>
              </a:lnSpc>
              <a:tabLst>
                <a:tab pos="69850" algn="l"/>
                <a:tab pos="150813" algn="l"/>
                <a:tab pos="681038" algn="l"/>
              </a:tabLst>
            </a:pPr>
            <a:endParaRPr lang="it-IT" altLang="zh-TW" sz="1500" b="1">
              <a:solidFill>
                <a:srgbClr val="F6C54C"/>
              </a:solidFill>
            </a:endParaRPr>
          </a:p>
          <a:p>
            <a:pPr defTabSz="831850">
              <a:lnSpc>
                <a:spcPts val="2325"/>
              </a:lnSpc>
              <a:tabLst>
                <a:tab pos="69850" algn="l"/>
                <a:tab pos="150813" algn="l"/>
                <a:tab pos="681038" algn="l"/>
              </a:tabLst>
            </a:pPr>
            <a:r>
              <a:rPr lang="it-IT" altLang="zh-TW" sz="1500" b="1">
                <a:solidFill>
                  <a:srgbClr val="F6C54C"/>
                </a:solidFill>
              </a:rPr>
              <a:t>	</a:t>
            </a:r>
            <a:r>
              <a:rPr lang="it-IT" altLang="zh-TW" sz="1400" b="1">
                <a:solidFill>
                  <a:srgbClr val="FFFFFF"/>
                </a:solidFill>
              </a:rPr>
              <a:t>10MM+ Units</a:t>
            </a:r>
            <a:endParaRPr lang="en-US" altLang="zh-TW" sz="1400" b="1">
              <a:solidFill>
                <a:srgbClr val="FFFFFF"/>
              </a:solidFill>
            </a:endParaRPr>
          </a:p>
        </p:txBody>
      </p:sp>
      <p:sp>
        <p:nvSpPr>
          <p:cNvPr id="53273" name="Text Box 25"/>
          <p:cNvSpPr txBox="1">
            <a:spLocks noChangeArrowheads="1"/>
          </p:cNvSpPr>
          <p:nvPr/>
        </p:nvSpPr>
        <p:spPr bwMode="auto">
          <a:xfrm>
            <a:off x="7862888" y="2387600"/>
            <a:ext cx="1114425" cy="2824163"/>
          </a:xfrm>
          <a:prstGeom prst="rect">
            <a:avLst/>
          </a:prstGeom>
          <a:noFill/>
          <a:ln w="9525">
            <a:noFill/>
            <a:miter lim="800000"/>
            <a:headEnd/>
            <a:tailEnd/>
          </a:ln>
        </p:spPr>
        <p:txBody>
          <a:bodyPr wrap="none" lIns="0" tIns="0" rIns="0" bIns="0">
            <a:spAutoFit/>
          </a:bodyPr>
          <a:lstStyle/>
          <a:p>
            <a:pPr defTabSz="831850">
              <a:lnSpc>
                <a:spcPts val="1338"/>
              </a:lnSpc>
              <a:tabLst>
                <a:tab pos="23813" algn="l"/>
                <a:tab pos="34925" algn="l"/>
                <a:tab pos="46038" algn="l"/>
                <a:tab pos="127000" algn="l"/>
                <a:tab pos="161925" algn="l"/>
                <a:tab pos="311150" algn="l"/>
                <a:tab pos="323850" algn="l"/>
                <a:tab pos="334963" algn="l"/>
                <a:tab pos="346075" algn="l"/>
                <a:tab pos="357188" algn="l"/>
                <a:tab pos="404813" algn="l"/>
              </a:tabLst>
            </a:pPr>
            <a:r>
              <a:rPr lang="zh-TW" altLang="en-US" sz="1600">
                <a:latin typeface="Arial" charset="0"/>
              </a:rPr>
              <a:t>								</a:t>
            </a:r>
            <a:r>
              <a:rPr lang="en-US" altLang="zh-TW" sz="1200" b="1">
                <a:solidFill>
                  <a:srgbClr val="009AFF"/>
                </a:solidFill>
              </a:rPr>
              <a:t>Tablet</a:t>
            </a:r>
          </a:p>
          <a:p>
            <a:pPr defTabSz="831850">
              <a:lnSpc>
                <a:spcPts val="1950"/>
              </a:lnSpc>
              <a:tabLst>
                <a:tab pos="23813" algn="l"/>
                <a:tab pos="34925" algn="l"/>
                <a:tab pos="46038" algn="l"/>
                <a:tab pos="127000" algn="l"/>
                <a:tab pos="161925" algn="l"/>
                <a:tab pos="311150" algn="l"/>
                <a:tab pos="323850" algn="l"/>
                <a:tab pos="334963" algn="l"/>
                <a:tab pos="346075" algn="l"/>
                <a:tab pos="357188" algn="l"/>
                <a:tab pos="404813" algn="l"/>
              </a:tabLst>
            </a:pPr>
            <a:r>
              <a:rPr lang="en-US" altLang="zh-TW" sz="1200" b="1">
                <a:solidFill>
                  <a:srgbClr val="009AFF"/>
                </a:solidFill>
              </a:rPr>
              <a:t>											</a:t>
            </a:r>
            <a:r>
              <a:rPr lang="en-US" altLang="zh-TW" sz="1200" b="1">
                <a:solidFill>
                  <a:srgbClr val="FFFFFF"/>
                </a:solidFill>
              </a:rPr>
              <a:t>MP3</a:t>
            </a:r>
          </a:p>
          <a:p>
            <a:pPr defTabSz="831850">
              <a:lnSpc>
                <a:spcPts val="1950"/>
              </a:lnSpc>
              <a:tabLst>
                <a:tab pos="23813" algn="l"/>
                <a:tab pos="34925" algn="l"/>
                <a:tab pos="46038" algn="l"/>
                <a:tab pos="127000" algn="l"/>
                <a:tab pos="161925" algn="l"/>
                <a:tab pos="311150" algn="l"/>
                <a:tab pos="323850" algn="l"/>
                <a:tab pos="334963" algn="l"/>
                <a:tab pos="346075" algn="l"/>
                <a:tab pos="357188" algn="l"/>
                <a:tab pos="404813" algn="l"/>
              </a:tabLst>
            </a:pPr>
            <a:r>
              <a:rPr lang="en-US" altLang="zh-TW" sz="1200" b="1">
                <a:solidFill>
                  <a:srgbClr val="FFFFFF"/>
                </a:solidFill>
              </a:rPr>
              <a:t>				</a:t>
            </a:r>
            <a:r>
              <a:rPr lang="en-US" altLang="zh-TW" sz="1200" b="1">
                <a:solidFill>
                  <a:srgbClr val="009AFF"/>
                </a:solidFill>
              </a:rPr>
              <a:t>Cell phone /</a:t>
            </a:r>
          </a:p>
          <a:p>
            <a:pPr defTabSz="831850">
              <a:lnSpc>
                <a:spcPts val="1438"/>
              </a:lnSpc>
              <a:tabLst>
                <a:tab pos="23813" algn="l"/>
                <a:tab pos="34925" algn="l"/>
                <a:tab pos="46038" algn="l"/>
                <a:tab pos="127000" algn="l"/>
                <a:tab pos="161925" algn="l"/>
                <a:tab pos="311150" algn="l"/>
                <a:tab pos="323850" algn="l"/>
                <a:tab pos="334963" algn="l"/>
                <a:tab pos="346075" algn="l"/>
                <a:tab pos="357188" algn="l"/>
                <a:tab pos="404813" algn="l"/>
              </a:tabLst>
            </a:pPr>
            <a:r>
              <a:rPr lang="en-US" altLang="zh-TW" sz="1200" b="1">
                <a:solidFill>
                  <a:srgbClr val="009AFF"/>
                </a:solidFill>
              </a:rPr>
              <a:t>											PDA</a:t>
            </a:r>
          </a:p>
          <a:p>
            <a:pPr defTabSz="831850">
              <a:lnSpc>
                <a:spcPts val="1938"/>
              </a:lnSpc>
              <a:tabLst>
                <a:tab pos="23813" algn="l"/>
                <a:tab pos="34925" algn="l"/>
                <a:tab pos="46038" algn="l"/>
                <a:tab pos="127000" algn="l"/>
                <a:tab pos="161925" algn="l"/>
                <a:tab pos="311150" algn="l"/>
                <a:tab pos="323850" algn="l"/>
                <a:tab pos="334963" algn="l"/>
                <a:tab pos="346075" algn="l"/>
                <a:tab pos="357188" algn="l"/>
                <a:tab pos="404813" algn="l"/>
              </a:tabLst>
            </a:pPr>
            <a:r>
              <a:rPr lang="en-US" altLang="zh-TW" sz="1200" b="1">
                <a:solidFill>
                  <a:srgbClr val="FFFFFF"/>
                </a:solidFill>
              </a:rPr>
              <a:t>Car Electronics</a:t>
            </a:r>
          </a:p>
          <a:p>
            <a:pPr defTabSz="831850">
              <a:lnSpc>
                <a:spcPts val="1438"/>
              </a:lnSpc>
              <a:tabLst>
                <a:tab pos="23813" algn="l"/>
                <a:tab pos="34925" algn="l"/>
                <a:tab pos="46038" algn="l"/>
                <a:tab pos="127000" algn="l"/>
                <a:tab pos="161925" algn="l"/>
                <a:tab pos="311150" algn="l"/>
                <a:tab pos="323850" algn="l"/>
                <a:tab pos="334963" algn="l"/>
                <a:tab pos="346075" algn="l"/>
                <a:tab pos="357188" algn="l"/>
                <a:tab pos="404813" algn="l"/>
              </a:tabLst>
            </a:pPr>
            <a:r>
              <a:rPr lang="en-US" altLang="zh-TW" sz="1200" b="1">
                <a:solidFill>
                  <a:srgbClr val="FFFFFF"/>
                </a:solidFill>
              </a:rPr>
              <a:t>		GPS, ABS, A/V</a:t>
            </a:r>
          </a:p>
          <a:p>
            <a:pPr defTabSz="831850">
              <a:lnSpc>
                <a:spcPts val="1975"/>
              </a:lnSpc>
              <a:tabLst>
                <a:tab pos="23813" algn="l"/>
                <a:tab pos="34925" algn="l"/>
                <a:tab pos="46038" algn="l"/>
                <a:tab pos="127000" algn="l"/>
                <a:tab pos="161925" algn="l"/>
                <a:tab pos="311150" algn="l"/>
                <a:tab pos="323850" algn="l"/>
                <a:tab pos="334963" algn="l"/>
                <a:tab pos="346075" algn="l"/>
                <a:tab pos="357188" algn="l"/>
                <a:tab pos="404813" algn="l"/>
              </a:tabLst>
            </a:pPr>
            <a:r>
              <a:rPr lang="en-US" altLang="zh-TW" sz="1200" b="1">
                <a:solidFill>
                  <a:srgbClr val="FFFFFF"/>
                </a:solidFill>
              </a:rPr>
              <a:t>							</a:t>
            </a:r>
            <a:r>
              <a:rPr lang="en-US" altLang="zh-TW" sz="1200" b="1">
                <a:solidFill>
                  <a:srgbClr val="009AFF"/>
                </a:solidFill>
              </a:rPr>
              <a:t>Mobile</a:t>
            </a:r>
          </a:p>
          <a:p>
            <a:pPr defTabSz="831850">
              <a:lnSpc>
                <a:spcPts val="1438"/>
              </a:lnSpc>
              <a:tabLst>
                <a:tab pos="23813" algn="l"/>
                <a:tab pos="34925" algn="l"/>
                <a:tab pos="46038" algn="l"/>
                <a:tab pos="127000" algn="l"/>
                <a:tab pos="161925" algn="l"/>
                <a:tab pos="311150" algn="l"/>
                <a:tab pos="323850" algn="l"/>
                <a:tab pos="334963" algn="l"/>
                <a:tab pos="346075" algn="l"/>
                <a:tab pos="357188" algn="l"/>
                <a:tab pos="404813" algn="l"/>
              </a:tabLst>
            </a:pPr>
            <a:r>
              <a:rPr lang="en-US" altLang="zh-TW" sz="1200" b="1">
                <a:solidFill>
                  <a:srgbClr val="009AFF"/>
                </a:solidFill>
              </a:rPr>
              <a:t>										Video</a:t>
            </a:r>
          </a:p>
          <a:p>
            <a:pPr defTabSz="831850">
              <a:lnSpc>
                <a:spcPts val="1963"/>
              </a:lnSpc>
              <a:tabLst>
                <a:tab pos="23813" algn="l"/>
                <a:tab pos="34925" algn="l"/>
                <a:tab pos="46038" algn="l"/>
                <a:tab pos="127000" algn="l"/>
                <a:tab pos="161925" algn="l"/>
                <a:tab pos="311150" algn="l"/>
                <a:tab pos="323850" algn="l"/>
                <a:tab pos="334963" algn="l"/>
                <a:tab pos="346075" algn="l"/>
                <a:tab pos="357188" algn="l"/>
                <a:tab pos="404813" algn="l"/>
              </a:tabLst>
            </a:pPr>
            <a:r>
              <a:rPr lang="en-US" altLang="zh-TW" sz="1200" b="1">
                <a:solidFill>
                  <a:srgbClr val="009AFF"/>
                </a:solidFill>
              </a:rPr>
              <a:t>									</a:t>
            </a:r>
            <a:r>
              <a:rPr lang="en-US" altLang="zh-TW" sz="1200" b="1">
                <a:solidFill>
                  <a:srgbClr val="FFFFFF"/>
                </a:solidFill>
              </a:rPr>
              <a:t>Home</a:t>
            </a:r>
          </a:p>
          <a:p>
            <a:pPr defTabSz="831850">
              <a:lnSpc>
                <a:spcPts val="1438"/>
              </a:lnSpc>
              <a:tabLst>
                <a:tab pos="23813" algn="l"/>
                <a:tab pos="34925" algn="l"/>
                <a:tab pos="46038" algn="l"/>
                <a:tab pos="127000" algn="l"/>
                <a:tab pos="161925" algn="l"/>
                <a:tab pos="311150" algn="l"/>
                <a:tab pos="323850" algn="l"/>
                <a:tab pos="334963" algn="l"/>
                <a:tab pos="346075" algn="l"/>
                <a:tab pos="357188" algn="l"/>
                <a:tab pos="404813" algn="l"/>
              </a:tabLst>
            </a:pPr>
            <a:r>
              <a:rPr lang="en-US" altLang="zh-TW" sz="1200" b="1">
                <a:solidFill>
                  <a:srgbClr val="FFFFFF"/>
                </a:solidFill>
              </a:rPr>
              <a:t>			Entertainment</a:t>
            </a:r>
          </a:p>
          <a:p>
            <a:pPr defTabSz="831850">
              <a:lnSpc>
                <a:spcPts val="1963"/>
              </a:lnSpc>
              <a:tabLst>
                <a:tab pos="23813" algn="l"/>
                <a:tab pos="34925" algn="l"/>
                <a:tab pos="46038" algn="l"/>
                <a:tab pos="127000" algn="l"/>
                <a:tab pos="161925" algn="l"/>
                <a:tab pos="311150" algn="l"/>
                <a:tab pos="323850" algn="l"/>
                <a:tab pos="334963" algn="l"/>
                <a:tab pos="346075" algn="l"/>
                <a:tab pos="357188" algn="l"/>
                <a:tab pos="404813" algn="l"/>
              </a:tabLst>
            </a:pPr>
            <a:r>
              <a:rPr lang="en-US" altLang="zh-TW" sz="1200" b="1">
                <a:solidFill>
                  <a:srgbClr val="FFFFFF"/>
                </a:solidFill>
              </a:rPr>
              <a:t>						</a:t>
            </a:r>
            <a:r>
              <a:rPr lang="en-US" altLang="zh-TW" sz="1200" b="1">
                <a:solidFill>
                  <a:srgbClr val="009AFF"/>
                </a:solidFill>
              </a:rPr>
              <a:t>Games</a:t>
            </a:r>
          </a:p>
          <a:p>
            <a:pPr defTabSz="831850">
              <a:lnSpc>
                <a:spcPts val="1938"/>
              </a:lnSpc>
              <a:tabLst>
                <a:tab pos="23813" algn="l"/>
                <a:tab pos="34925" algn="l"/>
                <a:tab pos="46038" algn="l"/>
                <a:tab pos="127000" algn="l"/>
                <a:tab pos="161925" algn="l"/>
                <a:tab pos="311150" algn="l"/>
                <a:tab pos="323850" algn="l"/>
                <a:tab pos="334963" algn="l"/>
                <a:tab pos="346075" algn="l"/>
                <a:tab pos="357188" algn="l"/>
                <a:tab pos="404813" algn="l"/>
              </a:tabLst>
            </a:pPr>
            <a:r>
              <a:rPr lang="en-US" altLang="zh-TW" sz="1200" b="1">
                <a:solidFill>
                  <a:srgbClr val="009AFF"/>
                </a:solidFill>
              </a:rPr>
              <a:t>	</a:t>
            </a:r>
            <a:r>
              <a:rPr lang="en-US" altLang="zh-TW" sz="1200" b="1">
                <a:solidFill>
                  <a:srgbClr val="FFFFFF"/>
                </a:solidFill>
              </a:rPr>
              <a:t>Wireless Home</a:t>
            </a:r>
          </a:p>
          <a:p>
            <a:pPr defTabSz="831850">
              <a:lnSpc>
                <a:spcPts val="1438"/>
              </a:lnSpc>
              <a:tabLst>
                <a:tab pos="23813" algn="l"/>
                <a:tab pos="34925" algn="l"/>
                <a:tab pos="46038" algn="l"/>
                <a:tab pos="127000" algn="l"/>
                <a:tab pos="161925" algn="l"/>
                <a:tab pos="311150" algn="l"/>
                <a:tab pos="323850" algn="l"/>
                <a:tab pos="334963" algn="l"/>
                <a:tab pos="346075" algn="l"/>
                <a:tab pos="357188" algn="l"/>
                <a:tab pos="404813" algn="l"/>
              </a:tabLst>
            </a:pPr>
            <a:r>
              <a:rPr lang="en-US" altLang="zh-TW" sz="1200" b="1">
                <a:solidFill>
                  <a:srgbClr val="FFFFFF"/>
                </a:solidFill>
              </a:rPr>
              <a:t>					Appliances</a:t>
            </a:r>
          </a:p>
        </p:txBody>
      </p:sp>
      <p:sp>
        <p:nvSpPr>
          <p:cNvPr id="53274" name="Text Box 26"/>
          <p:cNvSpPr txBox="1">
            <a:spLocks noChangeArrowheads="1"/>
          </p:cNvSpPr>
          <p:nvPr/>
        </p:nvSpPr>
        <p:spPr bwMode="auto">
          <a:xfrm>
            <a:off x="2416175" y="1198563"/>
            <a:ext cx="4386263" cy="200025"/>
          </a:xfrm>
          <a:prstGeom prst="rect">
            <a:avLst/>
          </a:prstGeom>
          <a:noFill/>
          <a:ln w="9525">
            <a:noFill/>
            <a:miter lim="800000"/>
            <a:headEnd/>
            <a:tailEnd/>
          </a:ln>
        </p:spPr>
        <p:txBody>
          <a:bodyPr wrap="none" lIns="0" tIns="0" rIns="0" bIns="0">
            <a:spAutoFit/>
          </a:bodyPr>
          <a:lstStyle/>
          <a:p>
            <a:pPr defTabSz="831850">
              <a:lnSpc>
                <a:spcPts val="1563"/>
              </a:lnSpc>
            </a:pPr>
            <a:r>
              <a:rPr lang="en-US" altLang="zh-TW" sz="1400" b="1">
                <a:solidFill>
                  <a:srgbClr val="F6C54C"/>
                </a:solidFill>
              </a:rPr>
              <a:t>Computing Growth Drivers Over Time, 1960 – 2020E</a:t>
            </a:r>
          </a:p>
        </p:txBody>
      </p:sp>
      <p:sp>
        <p:nvSpPr>
          <p:cNvPr id="53275" name="Text Box 27"/>
          <p:cNvSpPr txBox="1">
            <a:spLocks noChangeArrowheads="1"/>
          </p:cNvSpPr>
          <p:nvPr/>
        </p:nvSpPr>
        <p:spPr bwMode="auto">
          <a:xfrm>
            <a:off x="2809875" y="6378575"/>
            <a:ext cx="5842000" cy="265113"/>
          </a:xfrm>
          <a:prstGeom prst="rect">
            <a:avLst/>
          </a:prstGeom>
          <a:noFill/>
          <a:ln w="9525">
            <a:noFill/>
            <a:miter lim="800000"/>
            <a:headEnd/>
            <a:tailEnd/>
          </a:ln>
        </p:spPr>
        <p:txBody>
          <a:bodyPr wrap="none" lIns="0" tIns="0" rIns="0" bIns="0">
            <a:spAutoFit/>
          </a:bodyPr>
          <a:lstStyle/>
          <a:p>
            <a:pPr defTabSz="831850">
              <a:lnSpc>
                <a:spcPts val="1000"/>
              </a:lnSpc>
              <a:tabLst>
                <a:tab pos="3105150" algn="l"/>
              </a:tabLst>
            </a:pPr>
            <a:r>
              <a:rPr lang="en-US" altLang="zh-TW" sz="900" i="1">
                <a:solidFill>
                  <a:srgbClr val="FFFFFF"/>
                </a:solidFill>
              </a:rPr>
              <a:t>Note: PC installed base reached 100MM in 1993, cellphone / Internet users reached 1B in 2002 / 2005 respectively;</a:t>
            </a:r>
          </a:p>
          <a:p>
            <a:pPr defTabSz="831850">
              <a:lnSpc>
                <a:spcPts val="1075"/>
              </a:lnSpc>
              <a:tabLst>
                <a:tab pos="3105150" algn="l"/>
              </a:tabLst>
            </a:pPr>
            <a:r>
              <a:rPr lang="en-US" altLang="zh-TW" sz="900" i="1">
                <a:solidFill>
                  <a:srgbClr val="FFFFFF"/>
                </a:solidFill>
              </a:rPr>
              <a:t>	Source: ITU, Mark Lipacis, Morgan Stanley Research.</a:t>
            </a:r>
          </a:p>
        </p:txBody>
      </p:sp>
      <p:sp>
        <p:nvSpPr>
          <p:cNvPr id="53276" name="Text Box 28"/>
          <p:cNvSpPr txBox="1">
            <a:spLocks noChangeArrowheads="1"/>
          </p:cNvSpPr>
          <p:nvPr/>
        </p:nvSpPr>
        <p:spPr bwMode="auto">
          <a:xfrm>
            <a:off x="5102225" y="2316163"/>
            <a:ext cx="922338" cy="1962150"/>
          </a:xfrm>
          <a:prstGeom prst="rect">
            <a:avLst/>
          </a:prstGeom>
          <a:noFill/>
          <a:ln w="9525">
            <a:noFill/>
            <a:miter lim="800000"/>
            <a:headEnd/>
            <a:tailEnd/>
          </a:ln>
        </p:spPr>
        <p:txBody>
          <a:bodyPr wrap="none" lIns="0" tIns="0" rIns="0" bIns="0">
            <a:spAutoFit/>
          </a:bodyPr>
          <a:lstStyle/>
          <a:p>
            <a:pPr defTabSz="831850">
              <a:lnSpc>
                <a:spcPts val="1663"/>
              </a:lnSpc>
              <a:tabLst>
                <a:tab pos="57150" algn="l"/>
                <a:tab pos="92075" algn="l"/>
                <a:tab pos="219075" algn="l"/>
              </a:tabLst>
            </a:pPr>
            <a:r>
              <a:rPr lang="zh-TW" altLang="en-US" sz="1600">
                <a:latin typeface="Arial" charset="0"/>
              </a:rPr>
              <a:t>	</a:t>
            </a:r>
            <a:r>
              <a:rPr lang="en-US" altLang="zh-TW" sz="1500" b="1">
                <a:solidFill>
                  <a:srgbClr val="F6C54C"/>
                </a:solidFill>
              </a:rPr>
              <a:t>Desktop</a:t>
            </a:r>
          </a:p>
          <a:p>
            <a:pPr defTabSz="831850">
              <a:lnSpc>
                <a:spcPts val="1950"/>
              </a:lnSpc>
              <a:tabLst>
                <a:tab pos="57150" algn="l"/>
                <a:tab pos="92075" algn="l"/>
                <a:tab pos="219075" algn="l"/>
              </a:tabLst>
            </a:pPr>
            <a:r>
              <a:rPr lang="en-US" altLang="zh-TW" sz="1500" b="1">
                <a:solidFill>
                  <a:srgbClr val="F6C54C"/>
                </a:solidFill>
              </a:rPr>
              <a:t>		Internet</a:t>
            </a:r>
          </a:p>
          <a:p>
            <a:pPr defTabSz="831850">
              <a:lnSpc>
                <a:spcPts val="913"/>
              </a:lnSpc>
              <a:tabLst>
                <a:tab pos="57150" algn="l"/>
                <a:tab pos="92075" algn="l"/>
                <a:tab pos="219075" algn="l"/>
              </a:tabLst>
            </a:pPr>
            <a:endParaRPr lang="en-US" altLang="zh-TW" sz="1500" b="1">
              <a:solidFill>
                <a:srgbClr val="F6C54C"/>
              </a:solidFill>
            </a:endParaRPr>
          </a:p>
          <a:p>
            <a:pPr defTabSz="831850">
              <a:lnSpc>
                <a:spcPts val="913"/>
              </a:lnSpc>
              <a:tabLst>
                <a:tab pos="57150" algn="l"/>
                <a:tab pos="92075" algn="l"/>
                <a:tab pos="219075" algn="l"/>
              </a:tabLst>
            </a:pPr>
            <a:endParaRPr lang="en-US" altLang="zh-TW" sz="1500" b="1">
              <a:solidFill>
                <a:srgbClr val="F6C54C"/>
              </a:solidFill>
            </a:endParaRPr>
          </a:p>
          <a:p>
            <a:pPr defTabSz="831850">
              <a:lnSpc>
                <a:spcPts val="913"/>
              </a:lnSpc>
              <a:tabLst>
                <a:tab pos="57150" algn="l"/>
                <a:tab pos="92075" algn="l"/>
                <a:tab pos="219075" algn="l"/>
              </a:tabLst>
            </a:pPr>
            <a:endParaRPr lang="en-US" altLang="zh-TW" sz="1500" b="1">
              <a:solidFill>
                <a:srgbClr val="F6C54C"/>
              </a:solidFill>
            </a:endParaRPr>
          </a:p>
          <a:p>
            <a:pPr defTabSz="831850">
              <a:lnSpc>
                <a:spcPts val="913"/>
              </a:lnSpc>
              <a:tabLst>
                <a:tab pos="57150" algn="l"/>
                <a:tab pos="92075" algn="l"/>
                <a:tab pos="219075" algn="l"/>
              </a:tabLst>
            </a:pPr>
            <a:endParaRPr lang="en-US" altLang="zh-TW" sz="1500" b="1">
              <a:solidFill>
                <a:srgbClr val="F6C54C"/>
              </a:solidFill>
            </a:endParaRPr>
          </a:p>
          <a:p>
            <a:pPr defTabSz="831850">
              <a:lnSpc>
                <a:spcPts val="913"/>
              </a:lnSpc>
              <a:tabLst>
                <a:tab pos="57150" algn="l"/>
                <a:tab pos="92075" algn="l"/>
                <a:tab pos="219075" algn="l"/>
              </a:tabLst>
            </a:pPr>
            <a:endParaRPr lang="en-US" altLang="zh-TW" sz="1500" b="1">
              <a:solidFill>
                <a:srgbClr val="F6C54C"/>
              </a:solidFill>
            </a:endParaRPr>
          </a:p>
          <a:p>
            <a:pPr defTabSz="831850">
              <a:lnSpc>
                <a:spcPts val="913"/>
              </a:lnSpc>
              <a:tabLst>
                <a:tab pos="57150" algn="l"/>
                <a:tab pos="92075" algn="l"/>
                <a:tab pos="219075" algn="l"/>
              </a:tabLst>
            </a:pPr>
            <a:endParaRPr lang="en-US" altLang="zh-TW" sz="1500" b="1">
              <a:solidFill>
                <a:srgbClr val="F6C54C"/>
              </a:solidFill>
            </a:endParaRPr>
          </a:p>
          <a:p>
            <a:pPr defTabSz="831850">
              <a:lnSpc>
                <a:spcPts val="913"/>
              </a:lnSpc>
              <a:tabLst>
                <a:tab pos="57150" algn="l"/>
                <a:tab pos="92075" algn="l"/>
                <a:tab pos="219075" algn="l"/>
              </a:tabLst>
            </a:pPr>
            <a:endParaRPr lang="en-US" altLang="zh-TW" sz="1500" b="1">
              <a:solidFill>
                <a:srgbClr val="F6C54C"/>
              </a:solidFill>
            </a:endParaRPr>
          </a:p>
          <a:p>
            <a:pPr defTabSz="831850">
              <a:lnSpc>
                <a:spcPts val="913"/>
              </a:lnSpc>
              <a:tabLst>
                <a:tab pos="57150" algn="l"/>
                <a:tab pos="92075" algn="l"/>
                <a:tab pos="219075" algn="l"/>
              </a:tabLst>
            </a:pPr>
            <a:endParaRPr lang="en-US" altLang="zh-TW" sz="1500" b="1">
              <a:solidFill>
                <a:srgbClr val="F6C54C"/>
              </a:solidFill>
            </a:endParaRPr>
          </a:p>
          <a:p>
            <a:pPr defTabSz="831850">
              <a:lnSpc>
                <a:spcPts val="913"/>
              </a:lnSpc>
              <a:tabLst>
                <a:tab pos="57150" algn="l"/>
                <a:tab pos="92075" algn="l"/>
                <a:tab pos="219075" algn="l"/>
              </a:tabLst>
            </a:pPr>
            <a:endParaRPr lang="en-US" altLang="zh-TW" sz="1500" b="1">
              <a:solidFill>
                <a:srgbClr val="F6C54C"/>
              </a:solidFill>
            </a:endParaRPr>
          </a:p>
          <a:p>
            <a:pPr defTabSz="831850">
              <a:lnSpc>
                <a:spcPts val="1963"/>
              </a:lnSpc>
              <a:tabLst>
                <a:tab pos="57150" algn="l"/>
                <a:tab pos="92075" algn="l"/>
                <a:tab pos="219075" algn="l"/>
              </a:tabLst>
            </a:pPr>
            <a:r>
              <a:rPr lang="en-US" altLang="zh-TW" sz="1400" b="1">
                <a:solidFill>
                  <a:srgbClr val="FFFFFF"/>
                </a:solidFill>
              </a:rPr>
              <a:t>1B+ Units /</a:t>
            </a:r>
          </a:p>
          <a:p>
            <a:pPr defTabSz="831850">
              <a:lnSpc>
                <a:spcPts val="1675"/>
              </a:lnSpc>
              <a:tabLst>
                <a:tab pos="57150" algn="l"/>
                <a:tab pos="92075" algn="l"/>
                <a:tab pos="219075" algn="l"/>
              </a:tabLst>
            </a:pPr>
            <a:r>
              <a:rPr lang="en-US" altLang="zh-TW" sz="1400" b="1">
                <a:solidFill>
                  <a:srgbClr val="FFFFFF"/>
                </a:solidFill>
              </a:rPr>
              <a:t>			Users</a:t>
            </a:r>
          </a:p>
        </p:txBody>
      </p:sp>
      <p:sp>
        <p:nvSpPr>
          <p:cNvPr id="53277" name="Text Box 29"/>
          <p:cNvSpPr txBox="1">
            <a:spLocks noChangeArrowheads="1"/>
          </p:cNvSpPr>
          <p:nvPr/>
        </p:nvSpPr>
        <p:spPr bwMode="auto">
          <a:xfrm>
            <a:off x="473075" y="2646363"/>
            <a:ext cx="546100" cy="2417762"/>
          </a:xfrm>
          <a:prstGeom prst="rect">
            <a:avLst/>
          </a:prstGeom>
          <a:noFill/>
          <a:ln w="9525">
            <a:noFill/>
            <a:miter lim="800000"/>
            <a:headEnd/>
            <a:tailEnd/>
          </a:ln>
        </p:spPr>
        <p:txBody>
          <a:bodyPr wrap="none" lIns="0" tIns="0" rIns="0" bIns="0">
            <a:spAutoFit/>
          </a:bodyPr>
          <a:lstStyle/>
          <a:p>
            <a:pPr defTabSz="831850">
              <a:lnSpc>
                <a:spcPts val="1563"/>
              </a:lnSpc>
              <a:tabLst>
                <a:tab pos="161925" algn="l"/>
                <a:tab pos="230188" algn="l"/>
                <a:tab pos="300038" algn="l"/>
                <a:tab pos="392113" algn="l"/>
              </a:tabLst>
            </a:pPr>
            <a:r>
              <a:rPr lang="en-US" altLang="zh-TW" sz="1400" b="1">
                <a:solidFill>
                  <a:srgbClr val="FFFFFF"/>
                </a:solidFill>
              </a:rPr>
              <a:t>10,000</a:t>
            </a:r>
          </a:p>
          <a:p>
            <a:pPr defTabSz="831850">
              <a:lnSpc>
                <a:spcPts val="913"/>
              </a:lnSpc>
              <a:tabLst>
                <a:tab pos="161925" algn="l"/>
                <a:tab pos="230188" algn="l"/>
                <a:tab pos="300038" algn="l"/>
                <a:tab pos="392113" algn="l"/>
              </a:tabLst>
            </a:pPr>
            <a:endParaRPr lang="en-US" altLang="zh-TW" sz="1400" b="1">
              <a:solidFill>
                <a:srgbClr val="FFFFFF"/>
              </a:solidFill>
            </a:endParaRPr>
          </a:p>
          <a:p>
            <a:pPr defTabSz="831850">
              <a:lnSpc>
                <a:spcPts val="913"/>
              </a:lnSpc>
              <a:tabLst>
                <a:tab pos="161925" algn="l"/>
                <a:tab pos="230188" algn="l"/>
                <a:tab pos="300038" algn="l"/>
                <a:tab pos="392113" algn="l"/>
              </a:tabLst>
            </a:pPr>
            <a:endParaRPr lang="en-US" altLang="zh-TW" sz="1400" b="1">
              <a:solidFill>
                <a:srgbClr val="FFFFFF"/>
              </a:solidFill>
            </a:endParaRPr>
          </a:p>
          <a:p>
            <a:pPr defTabSz="831850">
              <a:lnSpc>
                <a:spcPts val="2388"/>
              </a:lnSpc>
              <a:tabLst>
                <a:tab pos="161925" algn="l"/>
                <a:tab pos="230188" algn="l"/>
                <a:tab pos="300038" algn="l"/>
                <a:tab pos="392113" algn="l"/>
              </a:tabLst>
            </a:pPr>
            <a:r>
              <a:rPr lang="en-US" altLang="zh-TW" sz="1400" b="1">
                <a:solidFill>
                  <a:srgbClr val="FFFFFF"/>
                </a:solidFill>
              </a:rPr>
              <a:t>	1000</a:t>
            </a:r>
          </a:p>
          <a:p>
            <a:pPr defTabSz="831850">
              <a:lnSpc>
                <a:spcPts val="913"/>
              </a:lnSpc>
              <a:tabLst>
                <a:tab pos="161925" algn="l"/>
                <a:tab pos="230188" algn="l"/>
                <a:tab pos="300038" algn="l"/>
                <a:tab pos="392113" algn="l"/>
              </a:tabLst>
            </a:pPr>
            <a:endParaRPr lang="en-US" altLang="zh-TW" sz="1400" b="1">
              <a:solidFill>
                <a:srgbClr val="FFFFFF"/>
              </a:solidFill>
            </a:endParaRPr>
          </a:p>
          <a:p>
            <a:pPr defTabSz="831850">
              <a:lnSpc>
                <a:spcPts val="913"/>
              </a:lnSpc>
              <a:tabLst>
                <a:tab pos="161925" algn="l"/>
                <a:tab pos="230188" algn="l"/>
                <a:tab pos="300038" algn="l"/>
                <a:tab pos="392113" algn="l"/>
              </a:tabLst>
            </a:pPr>
            <a:endParaRPr lang="en-US" altLang="zh-TW" sz="1400" b="1">
              <a:solidFill>
                <a:srgbClr val="FFFFFF"/>
              </a:solidFill>
            </a:endParaRPr>
          </a:p>
          <a:p>
            <a:pPr defTabSz="831850">
              <a:lnSpc>
                <a:spcPts val="2388"/>
              </a:lnSpc>
              <a:tabLst>
                <a:tab pos="161925" algn="l"/>
                <a:tab pos="230188" algn="l"/>
                <a:tab pos="300038" algn="l"/>
                <a:tab pos="392113" algn="l"/>
              </a:tabLst>
            </a:pPr>
            <a:r>
              <a:rPr lang="en-US" altLang="zh-TW" sz="1400" b="1">
                <a:solidFill>
                  <a:srgbClr val="FFFFFF"/>
                </a:solidFill>
              </a:rPr>
              <a:t>		100</a:t>
            </a:r>
          </a:p>
          <a:p>
            <a:pPr defTabSz="831850">
              <a:lnSpc>
                <a:spcPts val="913"/>
              </a:lnSpc>
              <a:tabLst>
                <a:tab pos="161925" algn="l"/>
                <a:tab pos="230188" algn="l"/>
                <a:tab pos="300038" algn="l"/>
                <a:tab pos="392113" algn="l"/>
              </a:tabLst>
            </a:pPr>
            <a:endParaRPr lang="en-US" altLang="zh-TW" sz="1400" b="1">
              <a:solidFill>
                <a:srgbClr val="FFFFFF"/>
              </a:solidFill>
            </a:endParaRPr>
          </a:p>
          <a:p>
            <a:pPr defTabSz="831850">
              <a:lnSpc>
                <a:spcPts val="913"/>
              </a:lnSpc>
              <a:tabLst>
                <a:tab pos="161925" algn="l"/>
                <a:tab pos="230188" algn="l"/>
                <a:tab pos="300038" algn="l"/>
                <a:tab pos="392113" algn="l"/>
              </a:tabLst>
            </a:pPr>
            <a:endParaRPr lang="en-US" altLang="zh-TW" sz="1400" b="1">
              <a:solidFill>
                <a:srgbClr val="FFFFFF"/>
              </a:solidFill>
            </a:endParaRPr>
          </a:p>
          <a:p>
            <a:pPr defTabSz="831850">
              <a:lnSpc>
                <a:spcPts val="913"/>
              </a:lnSpc>
              <a:tabLst>
                <a:tab pos="161925" algn="l"/>
                <a:tab pos="230188" algn="l"/>
                <a:tab pos="300038" algn="l"/>
                <a:tab pos="392113" algn="l"/>
              </a:tabLst>
            </a:pPr>
            <a:endParaRPr lang="en-US" altLang="zh-TW" sz="1400" b="1">
              <a:solidFill>
                <a:srgbClr val="FFFFFF"/>
              </a:solidFill>
            </a:endParaRPr>
          </a:p>
          <a:p>
            <a:pPr defTabSz="831850">
              <a:lnSpc>
                <a:spcPts val="1775"/>
              </a:lnSpc>
              <a:tabLst>
                <a:tab pos="161925" algn="l"/>
                <a:tab pos="230188" algn="l"/>
                <a:tab pos="300038" algn="l"/>
                <a:tab pos="392113" algn="l"/>
              </a:tabLst>
            </a:pPr>
            <a:r>
              <a:rPr lang="en-US" altLang="zh-TW" sz="1400" b="1">
                <a:solidFill>
                  <a:srgbClr val="FFFFFF"/>
                </a:solidFill>
              </a:rPr>
              <a:t>			10</a:t>
            </a:r>
          </a:p>
          <a:p>
            <a:pPr defTabSz="831850">
              <a:lnSpc>
                <a:spcPts val="913"/>
              </a:lnSpc>
              <a:tabLst>
                <a:tab pos="161925" algn="l"/>
                <a:tab pos="230188" algn="l"/>
                <a:tab pos="300038" algn="l"/>
                <a:tab pos="392113" algn="l"/>
              </a:tabLst>
            </a:pPr>
            <a:endParaRPr lang="en-US" altLang="zh-TW" sz="1400" b="1">
              <a:solidFill>
                <a:srgbClr val="FFFFFF"/>
              </a:solidFill>
            </a:endParaRPr>
          </a:p>
          <a:p>
            <a:pPr defTabSz="831850">
              <a:lnSpc>
                <a:spcPts val="913"/>
              </a:lnSpc>
              <a:tabLst>
                <a:tab pos="161925" algn="l"/>
                <a:tab pos="230188" algn="l"/>
                <a:tab pos="300038" algn="l"/>
                <a:tab pos="392113" algn="l"/>
              </a:tabLst>
            </a:pPr>
            <a:endParaRPr lang="en-US" altLang="zh-TW" sz="1400" b="1">
              <a:solidFill>
                <a:srgbClr val="FFFFFF"/>
              </a:solidFill>
            </a:endParaRPr>
          </a:p>
          <a:p>
            <a:pPr defTabSz="831850">
              <a:lnSpc>
                <a:spcPts val="913"/>
              </a:lnSpc>
              <a:tabLst>
                <a:tab pos="161925" algn="l"/>
                <a:tab pos="230188" algn="l"/>
                <a:tab pos="300038" algn="l"/>
                <a:tab pos="392113" algn="l"/>
              </a:tabLst>
            </a:pPr>
            <a:endParaRPr lang="en-US" altLang="zh-TW" sz="1400" b="1">
              <a:solidFill>
                <a:srgbClr val="FFFFFF"/>
              </a:solidFill>
            </a:endParaRPr>
          </a:p>
          <a:p>
            <a:pPr defTabSz="831850">
              <a:lnSpc>
                <a:spcPts val="1838"/>
              </a:lnSpc>
              <a:tabLst>
                <a:tab pos="161925" algn="l"/>
                <a:tab pos="230188" algn="l"/>
                <a:tab pos="300038" algn="l"/>
                <a:tab pos="392113" algn="l"/>
              </a:tabLst>
            </a:pPr>
            <a:r>
              <a:rPr lang="en-US" altLang="zh-TW" sz="1400" b="1">
                <a:solidFill>
                  <a:srgbClr val="FFFFFF"/>
                </a:solidFill>
              </a:rPr>
              <a:t>				1</a:t>
            </a:r>
          </a:p>
        </p:txBody>
      </p:sp>
      <p:sp>
        <p:nvSpPr>
          <p:cNvPr id="53278" name="Text Box 30"/>
          <p:cNvSpPr txBox="1">
            <a:spLocks noChangeArrowheads="1"/>
          </p:cNvSpPr>
          <p:nvPr/>
        </p:nvSpPr>
        <p:spPr bwMode="auto">
          <a:xfrm>
            <a:off x="244475" y="1531938"/>
            <a:ext cx="793750" cy="750887"/>
          </a:xfrm>
          <a:prstGeom prst="rect">
            <a:avLst/>
          </a:prstGeom>
          <a:noFill/>
          <a:ln w="9525">
            <a:noFill/>
            <a:miter lim="800000"/>
            <a:headEnd/>
            <a:tailEnd/>
          </a:ln>
        </p:spPr>
        <p:txBody>
          <a:bodyPr wrap="none" lIns="0" tIns="0" rIns="0" bIns="0">
            <a:spAutoFit/>
          </a:bodyPr>
          <a:lstStyle/>
          <a:p>
            <a:pPr defTabSz="831850">
              <a:lnSpc>
                <a:spcPts val="1563"/>
              </a:lnSpc>
              <a:tabLst>
                <a:tab pos="150813" algn="l"/>
              </a:tabLst>
            </a:pPr>
            <a:r>
              <a:rPr lang="en-US" altLang="zh-TW" sz="1400" b="1">
                <a:solidFill>
                  <a:srgbClr val="FFFFFF"/>
                </a:solidFill>
              </a:rPr>
              <a:t>1,000,000</a:t>
            </a:r>
          </a:p>
          <a:p>
            <a:pPr defTabSz="831850">
              <a:lnSpc>
                <a:spcPts val="913"/>
              </a:lnSpc>
              <a:tabLst>
                <a:tab pos="150813" algn="l"/>
              </a:tabLst>
            </a:pPr>
            <a:endParaRPr lang="en-US" altLang="zh-TW" sz="1400" b="1">
              <a:solidFill>
                <a:srgbClr val="FFFFFF"/>
              </a:solidFill>
            </a:endParaRPr>
          </a:p>
          <a:p>
            <a:pPr defTabSz="831850">
              <a:lnSpc>
                <a:spcPts val="913"/>
              </a:lnSpc>
              <a:tabLst>
                <a:tab pos="150813" algn="l"/>
              </a:tabLst>
            </a:pPr>
            <a:endParaRPr lang="en-US" altLang="zh-TW" sz="1400" b="1">
              <a:solidFill>
                <a:srgbClr val="FFFFFF"/>
              </a:solidFill>
            </a:endParaRPr>
          </a:p>
          <a:p>
            <a:pPr defTabSz="831850">
              <a:lnSpc>
                <a:spcPts val="913"/>
              </a:lnSpc>
              <a:tabLst>
                <a:tab pos="150813" algn="l"/>
              </a:tabLst>
            </a:pPr>
            <a:endParaRPr lang="en-US" altLang="zh-TW" sz="1400" b="1">
              <a:solidFill>
                <a:srgbClr val="FFFFFF"/>
              </a:solidFill>
            </a:endParaRPr>
          </a:p>
          <a:p>
            <a:pPr defTabSz="831850">
              <a:lnSpc>
                <a:spcPts val="1625"/>
              </a:lnSpc>
              <a:tabLst>
                <a:tab pos="150813" algn="l"/>
              </a:tabLst>
            </a:pPr>
            <a:r>
              <a:rPr lang="en-US" altLang="zh-TW" sz="1400" b="1">
                <a:solidFill>
                  <a:srgbClr val="FFFFFF"/>
                </a:solidFill>
              </a:rPr>
              <a:t>	100,000</a:t>
            </a:r>
          </a:p>
        </p:txBody>
      </p:sp>
      <p:sp>
        <p:nvSpPr>
          <p:cNvPr id="53279" name="Text Box 31"/>
          <p:cNvSpPr txBox="1">
            <a:spLocks noChangeArrowheads="1"/>
          </p:cNvSpPr>
          <p:nvPr/>
        </p:nvSpPr>
        <p:spPr bwMode="auto">
          <a:xfrm>
            <a:off x="7927975" y="1123950"/>
            <a:ext cx="984250" cy="382588"/>
          </a:xfrm>
          <a:prstGeom prst="rect">
            <a:avLst/>
          </a:prstGeom>
          <a:noFill/>
          <a:ln w="9525">
            <a:noFill/>
            <a:miter lim="800000"/>
            <a:headEnd/>
            <a:tailEnd/>
          </a:ln>
        </p:spPr>
        <p:txBody>
          <a:bodyPr wrap="none" lIns="0" tIns="0" rIns="0" bIns="0">
            <a:spAutoFit/>
          </a:bodyPr>
          <a:lstStyle/>
          <a:p>
            <a:pPr defTabSz="831850">
              <a:lnSpc>
                <a:spcPts val="1438"/>
              </a:lnSpc>
              <a:tabLst>
                <a:tab pos="92075" algn="l"/>
              </a:tabLst>
            </a:pPr>
            <a:r>
              <a:rPr lang="zh-TW" altLang="en-US" sz="1600">
                <a:latin typeface="Arial" charset="0"/>
              </a:rPr>
              <a:t>	</a:t>
            </a:r>
            <a:r>
              <a:rPr lang="en-US" altLang="zh-TW" sz="1300" b="1">
                <a:solidFill>
                  <a:srgbClr val="FF0000"/>
                </a:solidFill>
              </a:rPr>
              <a:t>More than</a:t>
            </a:r>
          </a:p>
          <a:p>
            <a:pPr defTabSz="831850">
              <a:lnSpc>
                <a:spcPts val="1563"/>
              </a:lnSpc>
              <a:tabLst>
                <a:tab pos="92075" algn="l"/>
              </a:tabLst>
            </a:pPr>
            <a:r>
              <a:rPr lang="en-US" altLang="zh-TW" sz="1300" b="1">
                <a:solidFill>
                  <a:srgbClr val="FF0000"/>
                </a:solidFill>
              </a:rPr>
              <a:t>Just Phones</a:t>
            </a:r>
          </a:p>
        </p:txBody>
      </p:sp>
      <p:sp>
        <p:nvSpPr>
          <p:cNvPr id="53280" name="Text Box 32"/>
          <p:cNvSpPr txBox="1">
            <a:spLocks noChangeArrowheads="1"/>
          </p:cNvSpPr>
          <p:nvPr/>
        </p:nvSpPr>
        <p:spPr bwMode="auto">
          <a:xfrm>
            <a:off x="7977188" y="1679575"/>
            <a:ext cx="887412" cy="628650"/>
          </a:xfrm>
          <a:prstGeom prst="rect">
            <a:avLst/>
          </a:prstGeom>
          <a:noFill/>
          <a:ln w="9525">
            <a:noFill/>
            <a:miter lim="800000"/>
            <a:headEnd/>
            <a:tailEnd/>
          </a:ln>
        </p:spPr>
        <p:txBody>
          <a:bodyPr wrap="none" lIns="0" tIns="0" rIns="0" bIns="0">
            <a:spAutoFit/>
          </a:bodyPr>
          <a:lstStyle/>
          <a:p>
            <a:pPr defTabSz="831850">
              <a:lnSpc>
                <a:spcPts val="1338"/>
              </a:lnSpc>
              <a:tabLst>
                <a:tab pos="219075" algn="l"/>
                <a:tab pos="288925" algn="l"/>
              </a:tabLst>
            </a:pPr>
            <a:r>
              <a:rPr lang="zh-TW" altLang="en-US" sz="1600">
                <a:latin typeface="Arial" charset="0"/>
              </a:rPr>
              <a:t>		</a:t>
            </a:r>
            <a:r>
              <a:rPr lang="en-US" altLang="zh-TW" sz="1200" b="1">
                <a:solidFill>
                  <a:srgbClr val="FFFFFF"/>
                </a:solidFill>
              </a:rPr>
              <a:t>iPad</a:t>
            </a:r>
          </a:p>
          <a:p>
            <a:pPr defTabSz="831850">
              <a:lnSpc>
                <a:spcPts val="1650"/>
              </a:lnSpc>
              <a:tabLst>
                <a:tab pos="219075" algn="l"/>
                <a:tab pos="288925" algn="l"/>
              </a:tabLst>
            </a:pPr>
            <a:r>
              <a:rPr lang="en-US" altLang="zh-TW" sz="1200" b="1">
                <a:solidFill>
                  <a:srgbClr val="009AFF"/>
                </a:solidFill>
              </a:rPr>
              <a:t>Smartphone</a:t>
            </a:r>
          </a:p>
          <a:p>
            <a:pPr defTabSz="831850">
              <a:lnSpc>
                <a:spcPts val="1950"/>
              </a:lnSpc>
              <a:tabLst>
                <a:tab pos="219075" algn="l"/>
                <a:tab pos="288925" algn="l"/>
              </a:tabLst>
            </a:pPr>
            <a:r>
              <a:rPr lang="en-US" altLang="zh-TW" sz="1200" b="1">
                <a:solidFill>
                  <a:srgbClr val="009AFF"/>
                </a:solidFill>
              </a:rPr>
              <a:t>	</a:t>
            </a:r>
            <a:r>
              <a:rPr lang="en-US" altLang="zh-TW" sz="1200" b="1">
                <a:solidFill>
                  <a:srgbClr val="FFFFFF"/>
                </a:solidFill>
              </a:rPr>
              <a:t>Kindle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ws_1A9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4275" name="Picture 3" descr="ws_1A91"/>
          <p:cNvPicPr>
            <a:picLocks noChangeAspect="1" noChangeArrowheads="1"/>
          </p:cNvPicPr>
          <p:nvPr/>
        </p:nvPicPr>
        <p:blipFill>
          <a:blip r:embed="rId3" cstate="print"/>
          <a:srcRect/>
          <a:stretch>
            <a:fillRect/>
          </a:stretch>
        </p:blipFill>
        <p:spPr bwMode="auto">
          <a:xfrm>
            <a:off x="484188" y="6442075"/>
            <a:ext cx="150812" cy="173038"/>
          </a:xfrm>
          <a:prstGeom prst="rect">
            <a:avLst/>
          </a:prstGeom>
          <a:noFill/>
          <a:ln w="9525">
            <a:noFill/>
            <a:miter lim="800000"/>
            <a:headEnd/>
            <a:tailEnd/>
          </a:ln>
        </p:spPr>
      </p:pic>
      <p:pic>
        <p:nvPicPr>
          <p:cNvPr id="54276" name="Picture 4" descr="ws_1A92"/>
          <p:cNvPicPr>
            <a:picLocks noChangeAspect="1" noChangeArrowheads="1"/>
          </p:cNvPicPr>
          <p:nvPr/>
        </p:nvPicPr>
        <p:blipFill>
          <a:blip r:embed="rId4" cstate="print"/>
          <a:srcRect/>
          <a:stretch>
            <a:fillRect/>
          </a:stretch>
        </p:blipFill>
        <p:spPr bwMode="auto">
          <a:xfrm>
            <a:off x="704850" y="6442075"/>
            <a:ext cx="138113" cy="231775"/>
          </a:xfrm>
          <a:prstGeom prst="rect">
            <a:avLst/>
          </a:prstGeom>
          <a:noFill/>
          <a:ln w="9525">
            <a:noFill/>
            <a:miter lim="800000"/>
            <a:headEnd/>
            <a:tailEnd/>
          </a:ln>
        </p:spPr>
      </p:pic>
      <p:pic>
        <p:nvPicPr>
          <p:cNvPr id="54277" name="Picture 5" descr="ws_1A93"/>
          <p:cNvPicPr>
            <a:picLocks noChangeAspect="1" noChangeArrowheads="1"/>
          </p:cNvPicPr>
          <p:nvPr/>
        </p:nvPicPr>
        <p:blipFill>
          <a:blip r:embed="rId5" cstate="print"/>
          <a:srcRect/>
          <a:stretch>
            <a:fillRect/>
          </a:stretch>
        </p:blipFill>
        <p:spPr bwMode="auto">
          <a:xfrm>
            <a:off x="842963" y="6442075"/>
            <a:ext cx="138112" cy="173038"/>
          </a:xfrm>
          <a:prstGeom prst="rect">
            <a:avLst/>
          </a:prstGeom>
          <a:noFill/>
          <a:ln w="9525">
            <a:noFill/>
            <a:miter lim="800000"/>
            <a:headEnd/>
            <a:tailEnd/>
          </a:ln>
        </p:spPr>
      </p:pic>
      <p:pic>
        <p:nvPicPr>
          <p:cNvPr id="54278" name="Picture 6" descr="ws_1A94"/>
          <p:cNvPicPr>
            <a:picLocks noChangeAspect="1" noChangeArrowheads="1"/>
          </p:cNvPicPr>
          <p:nvPr/>
        </p:nvPicPr>
        <p:blipFill>
          <a:blip r:embed="rId6" cstate="print"/>
          <a:srcRect/>
          <a:stretch>
            <a:fillRect/>
          </a:stretch>
        </p:blipFill>
        <p:spPr bwMode="auto">
          <a:xfrm>
            <a:off x="1373188" y="6442075"/>
            <a:ext cx="139700" cy="173038"/>
          </a:xfrm>
          <a:prstGeom prst="rect">
            <a:avLst/>
          </a:prstGeom>
          <a:noFill/>
          <a:ln w="9525">
            <a:noFill/>
            <a:miter lim="800000"/>
            <a:headEnd/>
            <a:tailEnd/>
          </a:ln>
        </p:spPr>
      </p:pic>
      <p:pic>
        <p:nvPicPr>
          <p:cNvPr id="54279" name="Picture 7" descr="ws_1A95"/>
          <p:cNvPicPr>
            <a:picLocks noChangeAspect="1" noChangeArrowheads="1"/>
          </p:cNvPicPr>
          <p:nvPr/>
        </p:nvPicPr>
        <p:blipFill>
          <a:blip r:embed="rId7" cstate="print"/>
          <a:srcRect/>
          <a:stretch>
            <a:fillRect/>
          </a:stretch>
        </p:blipFill>
        <p:spPr bwMode="auto">
          <a:xfrm>
            <a:off x="1604963" y="5218113"/>
            <a:ext cx="415925" cy="277812"/>
          </a:xfrm>
          <a:prstGeom prst="rect">
            <a:avLst/>
          </a:prstGeom>
          <a:noFill/>
          <a:ln w="9525">
            <a:noFill/>
            <a:miter lim="800000"/>
            <a:headEnd/>
            <a:tailEnd/>
          </a:ln>
        </p:spPr>
      </p:pic>
      <p:pic>
        <p:nvPicPr>
          <p:cNvPr id="54280" name="Picture 8" descr="ws_1A96"/>
          <p:cNvPicPr>
            <a:picLocks noChangeAspect="1" noChangeArrowheads="1"/>
          </p:cNvPicPr>
          <p:nvPr/>
        </p:nvPicPr>
        <p:blipFill>
          <a:blip r:embed="rId8" cstate="print"/>
          <a:srcRect/>
          <a:stretch>
            <a:fillRect/>
          </a:stretch>
        </p:blipFill>
        <p:spPr bwMode="auto">
          <a:xfrm>
            <a:off x="1708150" y="6442075"/>
            <a:ext cx="139700" cy="173038"/>
          </a:xfrm>
          <a:prstGeom prst="rect">
            <a:avLst/>
          </a:prstGeom>
          <a:noFill/>
          <a:ln w="9525">
            <a:noFill/>
            <a:miter lim="800000"/>
            <a:headEnd/>
            <a:tailEnd/>
          </a:ln>
        </p:spPr>
      </p:pic>
      <p:pic>
        <p:nvPicPr>
          <p:cNvPr id="54281" name="Picture 9" descr="ws_1A97"/>
          <p:cNvPicPr>
            <a:picLocks noChangeAspect="1" noChangeArrowheads="1"/>
          </p:cNvPicPr>
          <p:nvPr/>
        </p:nvPicPr>
        <p:blipFill>
          <a:blip r:embed="rId9" cstate="print"/>
          <a:srcRect/>
          <a:stretch>
            <a:fillRect/>
          </a:stretch>
        </p:blipFill>
        <p:spPr bwMode="auto">
          <a:xfrm>
            <a:off x="2389188" y="5080000"/>
            <a:ext cx="415925" cy="415925"/>
          </a:xfrm>
          <a:prstGeom prst="rect">
            <a:avLst/>
          </a:prstGeom>
          <a:noFill/>
          <a:ln w="9525">
            <a:noFill/>
            <a:miter lim="800000"/>
            <a:headEnd/>
            <a:tailEnd/>
          </a:ln>
        </p:spPr>
      </p:pic>
      <p:pic>
        <p:nvPicPr>
          <p:cNvPr id="54282" name="Picture 10" descr="ws_1A98"/>
          <p:cNvPicPr>
            <a:picLocks noChangeAspect="1" noChangeArrowheads="1"/>
          </p:cNvPicPr>
          <p:nvPr/>
        </p:nvPicPr>
        <p:blipFill>
          <a:blip r:embed="rId10" cstate="print"/>
          <a:srcRect/>
          <a:stretch>
            <a:fillRect/>
          </a:stretch>
        </p:blipFill>
        <p:spPr bwMode="auto">
          <a:xfrm>
            <a:off x="3175000" y="4826000"/>
            <a:ext cx="404813" cy="669925"/>
          </a:xfrm>
          <a:prstGeom prst="rect">
            <a:avLst/>
          </a:prstGeom>
          <a:noFill/>
          <a:ln w="9525">
            <a:noFill/>
            <a:miter lim="800000"/>
            <a:headEnd/>
            <a:tailEnd/>
          </a:ln>
        </p:spPr>
      </p:pic>
      <p:pic>
        <p:nvPicPr>
          <p:cNvPr id="54283" name="Picture 11" descr="ws_1A99"/>
          <p:cNvPicPr>
            <a:picLocks noChangeAspect="1" noChangeArrowheads="1"/>
          </p:cNvPicPr>
          <p:nvPr/>
        </p:nvPicPr>
        <p:blipFill>
          <a:blip r:embed="rId11" cstate="print"/>
          <a:srcRect/>
          <a:stretch>
            <a:fillRect/>
          </a:stretch>
        </p:blipFill>
        <p:spPr bwMode="auto">
          <a:xfrm>
            <a:off x="3336925" y="6061075"/>
            <a:ext cx="265113" cy="115888"/>
          </a:xfrm>
          <a:prstGeom prst="rect">
            <a:avLst/>
          </a:prstGeom>
          <a:noFill/>
          <a:ln w="9525">
            <a:noFill/>
            <a:miter lim="800000"/>
            <a:headEnd/>
            <a:tailEnd/>
          </a:ln>
        </p:spPr>
      </p:pic>
      <p:pic>
        <p:nvPicPr>
          <p:cNvPr id="54284" name="Picture 12" descr="ws_1A9A"/>
          <p:cNvPicPr>
            <a:picLocks noChangeAspect="1" noChangeArrowheads="1"/>
          </p:cNvPicPr>
          <p:nvPr/>
        </p:nvPicPr>
        <p:blipFill>
          <a:blip r:embed="rId12" cstate="print"/>
          <a:srcRect/>
          <a:stretch>
            <a:fillRect/>
          </a:stretch>
        </p:blipFill>
        <p:spPr bwMode="auto">
          <a:xfrm>
            <a:off x="4121150" y="2424113"/>
            <a:ext cx="139700" cy="485775"/>
          </a:xfrm>
          <a:prstGeom prst="rect">
            <a:avLst/>
          </a:prstGeom>
          <a:noFill/>
          <a:ln w="9525">
            <a:noFill/>
            <a:miter lim="800000"/>
            <a:headEnd/>
            <a:tailEnd/>
          </a:ln>
        </p:spPr>
      </p:pic>
      <p:pic>
        <p:nvPicPr>
          <p:cNvPr id="54285" name="Picture 13" descr="ws_1A9B"/>
          <p:cNvPicPr>
            <a:picLocks noChangeAspect="1" noChangeArrowheads="1"/>
          </p:cNvPicPr>
          <p:nvPr/>
        </p:nvPicPr>
        <p:blipFill>
          <a:blip r:embed="rId13" cstate="print"/>
          <a:srcRect/>
          <a:stretch>
            <a:fillRect/>
          </a:stretch>
        </p:blipFill>
        <p:spPr bwMode="auto">
          <a:xfrm>
            <a:off x="3948113" y="4479925"/>
            <a:ext cx="427037" cy="1016000"/>
          </a:xfrm>
          <a:prstGeom prst="rect">
            <a:avLst/>
          </a:prstGeom>
          <a:noFill/>
          <a:ln w="9525">
            <a:noFill/>
            <a:miter lim="800000"/>
            <a:headEnd/>
            <a:tailEnd/>
          </a:ln>
        </p:spPr>
      </p:pic>
      <p:pic>
        <p:nvPicPr>
          <p:cNvPr id="54286" name="Picture 14" descr="ws_1A9C"/>
          <p:cNvPicPr>
            <a:picLocks noChangeAspect="1" noChangeArrowheads="1"/>
          </p:cNvPicPr>
          <p:nvPr/>
        </p:nvPicPr>
        <p:blipFill>
          <a:blip r:embed="rId14" cstate="print"/>
          <a:srcRect/>
          <a:stretch>
            <a:fillRect/>
          </a:stretch>
        </p:blipFill>
        <p:spPr bwMode="auto">
          <a:xfrm>
            <a:off x="4745038" y="4064000"/>
            <a:ext cx="404812" cy="1431925"/>
          </a:xfrm>
          <a:prstGeom prst="rect">
            <a:avLst/>
          </a:prstGeom>
          <a:noFill/>
          <a:ln w="9525">
            <a:noFill/>
            <a:miter lim="800000"/>
            <a:headEnd/>
            <a:tailEnd/>
          </a:ln>
        </p:spPr>
      </p:pic>
      <p:pic>
        <p:nvPicPr>
          <p:cNvPr id="54287" name="Picture 15" descr="ws_1A9D"/>
          <p:cNvPicPr>
            <a:picLocks noChangeAspect="1" noChangeArrowheads="1"/>
          </p:cNvPicPr>
          <p:nvPr/>
        </p:nvPicPr>
        <p:blipFill>
          <a:blip r:embed="rId15" cstate="print"/>
          <a:srcRect/>
          <a:stretch>
            <a:fillRect/>
          </a:stretch>
        </p:blipFill>
        <p:spPr bwMode="auto">
          <a:xfrm>
            <a:off x="5518150" y="3659188"/>
            <a:ext cx="415925" cy="1836737"/>
          </a:xfrm>
          <a:prstGeom prst="rect">
            <a:avLst/>
          </a:prstGeom>
          <a:noFill/>
          <a:ln w="9525">
            <a:noFill/>
            <a:miter lim="800000"/>
            <a:headEnd/>
            <a:tailEnd/>
          </a:ln>
        </p:spPr>
      </p:pic>
      <p:pic>
        <p:nvPicPr>
          <p:cNvPr id="54288" name="Picture 16" descr="ws_1A9E"/>
          <p:cNvPicPr>
            <a:picLocks noChangeAspect="1" noChangeArrowheads="1"/>
          </p:cNvPicPr>
          <p:nvPr/>
        </p:nvPicPr>
        <p:blipFill>
          <a:blip r:embed="rId16" cstate="print"/>
          <a:srcRect/>
          <a:stretch>
            <a:fillRect/>
          </a:stretch>
        </p:blipFill>
        <p:spPr bwMode="auto">
          <a:xfrm>
            <a:off x="6303963" y="3267075"/>
            <a:ext cx="415925" cy="2228850"/>
          </a:xfrm>
          <a:prstGeom prst="rect">
            <a:avLst/>
          </a:prstGeom>
          <a:noFill/>
          <a:ln w="9525">
            <a:noFill/>
            <a:miter lim="800000"/>
            <a:headEnd/>
            <a:tailEnd/>
          </a:ln>
        </p:spPr>
      </p:pic>
      <p:pic>
        <p:nvPicPr>
          <p:cNvPr id="54289" name="Picture 17" descr="ws_1A9F"/>
          <p:cNvPicPr>
            <a:picLocks noChangeAspect="1" noChangeArrowheads="1"/>
          </p:cNvPicPr>
          <p:nvPr/>
        </p:nvPicPr>
        <p:blipFill>
          <a:blip r:embed="rId17" cstate="print"/>
          <a:srcRect/>
          <a:stretch>
            <a:fillRect/>
          </a:stretch>
        </p:blipFill>
        <p:spPr bwMode="auto">
          <a:xfrm>
            <a:off x="7088188" y="2863850"/>
            <a:ext cx="404812" cy="2632075"/>
          </a:xfrm>
          <a:prstGeom prst="rect">
            <a:avLst/>
          </a:prstGeom>
          <a:noFill/>
          <a:ln w="9525">
            <a:noFill/>
            <a:miter lim="800000"/>
            <a:headEnd/>
            <a:tailEnd/>
          </a:ln>
        </p:spPr>
      </p:pic>
      <p:sp>
        <p:nvSpPr>
          <p:cNvPr id="54290" name="Text Box 18"/>
          <p:cNvSpPr txBox="1">
            <a:spLocks noChangeArrowheads="1"/>
          </p:cNvSpPr>
          <p:nvPr/>
        </p:nvSpPr>
        <p:spPr bwMode="auto">
          <a:xfrm>
            <a:off x="8202613" y="2892425"/>
            <a:ext cx="171450" cy="1431925"/>
          </a:xfrm>
          <a:prstGeom prst="rect">
            <a:avLst/>
          </a:prstGeom>
          <a:noFill/>
          <a:ln w="9525">
            <a:noFill/>
            <a:miter lim="800000"/>
            <a:headEnd/>
            <a:tailEnd/>
          </a:ln>
        </p:spPr>
        <p:txBody>
          <a:bodyPr wrap="none" lIns="0" tIns="0" rIns="0" bIns="0">
            <a:spAutoFit/>
          </a:bodyPr>
          <a:lstStyle/>
          <a:p>
            <a:pPr defTabSz="831850">
              <a:lnSpc>
                <a:spcPts val="11275"/>
              </a:lnSpc>
            </a:pPr>
            <a:r>
              <a:rPr lang="en-US" altLang="zh-TW" sz="1200" b="1">
                <a:solidFill>
                  <a:srgbClr val="FFFFFF"/>
                </a:solidFill>
              </a:rPr>
              <a:t>3G+Penetration(%)</a:t>
            </a:r>
          </a:p>
        </p:txBody>
      </p:sp>
      <p:sp>
        <p:nvSpPr>
          <p:cNvPr id="54291" name="Text Box 19"/>
          <p:cNvSpPr txBox="1">
            <a:spLocks noChangeArrowheads="1"/>
          </p:cNvSpPr>
          <p:nvPr/>
        </p:nvSpPr>
        <p:spPr bwMode="auto">
          <a:xfrm>
            <a:off x="658813" y="3036888"/>
            <a:ext cx="171450" cy="1135062"/>
          </a:xfrm>
          <a:prstGeom prst="rect">
            <a:avLst/>
          </a:prstGeom>
          <a:noFill/>
          <a:ln w="9525">
            <a:noFill/>
            <a:miter lim="800000"/>
            <a:headEnd/>
            <a:tailEnd/>
          </a:ln>
        </p:spPr>
        <p:txBody>
          <a:bodyPr wrap="none" lIns="0" tIns="0" rIns="0" bIns="0">
            <a:spAutoFit/>
          </a:bodyPr>
          <a:lstStyle/>
          <a:p>
            <a:pPr defTabSz="831850">
              <a:lnSpc>
                <a:spcPts val="8938"/>
              </a:lnSpc>
            </a:pPr>
            <a:r>
              <a:rPr lang="en-US" altLang="zh-TW" sz="1200" b="1">
                <a:solidFill>
                  <a:srgbClr val="FFFFFF"/>
                </a:solidFill>
              </a:rPr>
              <a:t>3G+Users(MM)</a:t>
            </a:r>
          </a:p>
        </p:txBody>
      </p:sp>
      <p:sp>
        <p:nvSpPr>
          <p:cNvPr id="54292" name="Text Box 20"/>
          <p:cNvSpPr txBox="1">
            <a:spLocks noChangeArrowheads="1"/>
          </p:cNvSpPr>
          <p:nvPr/>
        </p:nvSpPr>
        <p:spPr bwMode="auto">
          <a:xfrm>
            <a:off x="8883650" y="6496050"/>
            <a:ext cx="69850" cy="141288"/>
          </a:xfrm>
          <a:prstGeom prst="rect">
            <a:avLst/>
          </a:prstGeom>
          <a:noFill/>
          <a:ln w="9525">
            <a:noFill/>
            <a:miter lim="800000"/>
            <a:headEnd/>
            <a:tailEnd/>
          </a:ln>
        </p:spPr>
        <p:txBody>
          <a:bodyPr wrap="none" lIns="0" tIns="0" rIns="0" bIns="0">
            <a:spAutoFit/>
          </a:bodyPr>
          <a:lstStyle/>
          <a:p>
            <a:pPr defTabSz="831850">
              <a:lnSpc>
                <a:spcPts val="1113"/>
              </a:lnSpc>
            </a:pPr>
            <a:r>
              <a:rPr lang="en-US" altLang="zh-TW" sz="1000">
                <a:solidFill>
                  <a:srgbClr val="FFFFFF"/>
                </a:solidFill>
              </a:rPr>
              <a:t>8</a:t>
            </a:r>
          </a:p>
        </p:txBody>
      </p:sp>
      <p:sp>
        <p:nvSpPr>
          <p:cNvPr id="54293" name="Text Box 21"/>
          <p:cNvSpPr txBox="1">
            <a:spLocks noChangeArrowheads="1"/>
          </p:cNvSpPr>
          <p:nvPr/>
        </p:nvSpPr>
        <p:spPr bwMode="auto">
          <a:xfrm>
            <a:off x="1685925" y="4984750"/>
            <a:ext cx="257175"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273</a:t>
            </a:r>
          </a:p>
        </p:txBody>
      </p:sp>
      <p:sp>
        <p:nvSpPr>
          <p:cNvPr id="54294" name="Text Box 22"/>
          <p:cNvSpPr txBox="1">
            <a:spLocks noChangeArrowheads="1"/>
          </p:cNvSpPr>
          <p:nvPr/>
        </p:nvSpPr>
        <p:spPr bwMode="auto">
          <a:xfrm>
            <a:off x="2466975" y="4841875"/>
            <a:ext cx="255588"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430</a:t>
            </a:r>
          </a:p>
        </p:txBody>
      </p:sp>
      <p:sp>
        <p:nvSpPr>
          <p:cNvPr id="54295" name="Text Box 23"/>
          <p:cNvSpPr txBox="1">
            <a:spLocks noChangeArrowheads="1"/>
          </p:cNvSpPr>
          <p:nvPr/>
        </p:nvSpPr>
        <p:spPr bwMode="auto">
          <a:xfrm>
            <a:off x="3248025" y="4594225"/>
            <a:ext cx="255588"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688</a:t>
            </a:r>
          </a:p>
        </p:txBody>
      </p:sp>
      <p:sp>
        <p:nvSpPr>
          <p:cNvPr id="54296" name="Text Box 24"/>
          <p:cNvSpPr txBox="1">
            <a:spLocks noChangeArrowheads="1"/>
          </p:cNvSpPr>
          <p:nvPr/>
        </p:nvSpPr>
        <p:spPr bwMode="auto">
          <a:xfrm>
            <a:off x="4752975" y="3832225"/>
            <a:ext cx="381000"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1,503</a:t>
            </a:r>
          </a:p>
        </p:txBody>
      </p:sp>
      <p:sp>
        <p:nvSpPr>
          <p:cNvPr id="54297" name="Text Box 25"/>
          <p:cNvSpPr txBox="1">
            <a:spLocks noChangeArrowheads="1"/>
          </p:cNvSpPr>
          <p:nvPr/>
        </p:nvSpPr>
        <p:spPr bwMode="auto">
          <a:xfrm>
            <a:off x="5534025" y="3432175"/>
            <a:ext cx="379413"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1,928</a:t>
            </a:r>
          </a:p>
        </p:txBody>
      </p:sp>
      <p:sp>
        <p:nvSpPr>
          <p:cNvPr id="54298" name="Text Box 26"/>
          <p:cNvSpPr txBox="1">
            <a:spLocks noChangeArrowheads="1"/>
          </p:cNvSpPr>
          <p:nvPr/>
        </p:nvSpPr>
        <p:spPr bwMode="auto">
          <a:xfrm>
            <a:off x="6315075" y="3032125"/>
            <a:ext cx="379413"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2,348</a:t>
            </a:r>
          </a:p>
        </p:txBody>
      </p:sp>
      <p:sp>
        <p:nvSpPr>
          <p:cNvPr id="54299" name="Text Box 27"/>
          <p:cNvSpPr txBox="1">
            <a:spLocks noChangeArrowheads="1"/>
          </p:cNvSpPr>
          <p:nvPr/>
        </p:nvSpPr>
        <p:spPr bwMode="auto">
          <a:xfrm>
            <a:off x="7096125" y="2632075"/>
            <a:ext cx="379413"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2,776</a:t>
            </a:r>
          </a:p>
        </p:txBody>
      </p:sp>
      <p:sp>
        <p:nvSpPr>
          <p:cNvPr id="54300" name="Text Box 28"/>
          <p:cNvSpPr txBox="1">
            <a:spLocks noChangeArrowheads="1"/>
          </p:cNvSpPr>
          <p:nvPr/>
        </p:nvSpPr>
        <p:spPr bwMode="auto">
          <a:xfrm>
            <a:off x="1704975" y="4527550"/>
            <a:ext cx="222250"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8%</a:t>
            </a:r>
          </a:p>
        </p:txBody>
      </p:sp>
      <p:sp>
        <p:nvSpPr>
          <p:cNvPr id="54301" name="Text Box 29"/>
          <p:cNvSpPr txBox="1">
            <a:spLocks noChangeArrowheads="1"/>
          </p:cNvSpPr>
          <p:nvPr/>
        </p:nvSpPr>
        <p:spPr bwMode="auto">
          <a:xfrm>
            <a:off x="2438400" y="4270375"/>
            <a:ext cx="307975"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11%</a:t>
            </a:r>
          </a:p>
        </p:txBody>
      </p:sp>
      <p:sp>
        <p:nvSpPr>
          <p:cNvPr id="54302" name="Text Box 30"/>
          <p:cNvSpPr txBox="1">
            <a:spLocks noChangeArrowheads="1"/>
          </p:cNvSpPr>
          <p:nvPr/>
        </p:nvSpPr>
        <p:spPr bwMode="auto">
          <a:xfrm>
            <a:off x="3219450" y="3937000"/>
            <a:ext cx="307975"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15%</a:t>
            </a:r>
          </a:p>
        </p:txBody>
      </p:sp>
      <p:sp>
        <p:nvSpPr>
          <p:cNvPr id="54303" name="Text Box 31"/>
          <p:cNvSpPr txBox="1">
            <a:spLocks noChangeArrowheads="1"/>
          </p:cNvSpPr>
          <p:nvPr/>
        </p:nvSpPr>
        <p:spPr bwMode="auto">
          <a:xfrm>
            <a:off x="3971925" y="3441700"/>
            <a:ext cx="381000" cy="979488"/>
          </a:xfrm>
          <a:prstGeom prst="rect">
            <a:avLst/>
          </a:prstGeom>
          <a:noFill/>
          <a:ln w="9525">
            <a:noFill/>
            <a:miter lim="800000"/>
            <a:headEnd/>
            <a:tailEnd/>
          </a:ln>
        </p:spPr>
        <p:txBody>
          <a:bodyPr wrap="none" lIns="0" tIns="0" rIns="0" bIns="0">
            <a:spAutoFit/>
          </a:bodyPr>
          <a:lstStyle/>
          <a:p>
            <a:pPr defTabSz="831850">
              <a:lnSpc>
                <a:spcPts val="1338"/>
              </a:lnSpc>
              <a:tabLst>
                <a:tab pos="23813" algn="l"/>
              </a:tabLst>
            </a:pPr>
            <a:r>
              <a:rPr lang="zh-TW" altLang="en-US" sz="1600">
                <a:latin typeface="Arial" charset="0"/>
              </a:rPr>
              <a:t>	</a:t>
            </a:r>
            <a:r>
              <a:rPr lang="en-US" altLang="zh-TW" sz="1200" b="1">
                <a:solidFill>
                  <a:srgbClr val="FFFFFF"/>
                </a:solidFill>
              </a:rPr>
              <a:t>21%</a:t>
            </a:r>
          </a:p>
          <a:p>
            <a:pPr defTabSz="831850">
              <a:lnSpc>
                <a:spcPts val="913"/>
              </a:lnSpc>
              <a:tabLst>
                <a:tab pos="23813" algn="l"/>
              </a:tabLst>
            </a:pPr>
            <a:endParaRPr lang="en-US" altLang="zh-TW" sz="1200" b="1">
              <a:solidFill>
                <a:srgbClr val="FFFFFF"/>
              </a:solidFill>
            </a:endParaRPr>
          </a:p>
          <a:p>
            <a:pPr defTabSz="831850">
              <a:lnSpc>
                <a:spcPts val="913"/>
              </a:lnSpc>
              <a:tabLst>
                <a:tab pos="23813" algn="l"/>
              </a:tabLst>
            </a:pPr>
            <a:endParaRPr lang="en-US" altLang="zh-TW" sz="1200" b="1">
              <a:solidFill>
                <a:srgbClr val="FFFFFF"/>
              </a:solidFill>
            </a:endParaRPr>
          </a:p>
          <a:p>
            <a:pPr defTabSz="831850">
              <a:lnSpc>
                <a:spcPts val="913"/>
              </a:lnSpc>
              <a:tabLst>
                <a:tab pos="23813" algn="l"/>
              </a:tabLst>
            </a:pPr>
            <a:endParaRPr lang="en-US" altLang="zh-TW" sz="1200" b="1">
              <a:solidFill>
                <a:srgbClr val="FFFFFF"/>
              </a:solidFill>
            </a:endParaRPr>
          </a:p>
          <a:p>
            <a:pPr defTabSz="831850">
              <a:lnSpc>
                <a:spcPts val="913"/>
              </a:lnSpc>
              <a:tabLst>
                <a:tab pos="23813" algn="l"/>
              </a:tabLst>
            </a:pPr>
            <a:endParaRPr lang="en-US" altLang="zh-TW" sz="1200" b="1">
              <a:solidFill>
                <a:srgbClr val="FFFFFF"/>
              </a:solidFill>
            </a:endParaRPr>
          </a:p>
          <a:p>
            <a:pPr defTabSz="831850">
              <a:lnSpc>
                <a:spcPts val="913"/>
              </a:lnSpc>
              <a:tabLst>
                <a:tab pos="23813" algn="l"/>
              </a:tabLst>
            </a:pPr>
            <a:endParaRPr lang="en-US" altLang="zh-TW" sz="1200" b="1">
              <a:solidFill>
                <a:srgbClr val="FFFFFF"/>
              </a:solidFill>
            </a:endParaRPr>
          </a:p>
          <a:p>
            <a:pPr defTabSz="831850">
              <a:lnSpc>
                <a:spcPts val="1825"/>
              </a:lnSpc>
              <a:tabLst>
                <a:tab pos="23813" algn="l"/>
              </a:tabLst>
            </a:pPr>
            <a:r>
              <a:rPr lang="en-US" altLang="zh-TW" sz="1200" b="1">
                <a:solidFill>
                  <a:srgbClr val="FFFFFF"/>
                </a:solidFill>
              </a:rPr>
              <a:t>1,055</a:t>
            </a:r>
          </a:p>
        </p:txBody>
      </p:sp>
      <p:sp>
        <p:nvSpPr>
          <p:cNvPr id="54304" name="Text Box 32"/>
          <p:cNvSpPr txBox="1">
            <a:spLocks noChangeArrowheads="1"/>
          </p:cNvSpPr>
          <p:nvPr/>
        </p:nvSpPr>
        <p:spPr bwMode="auto">
          <a:xfrm>
            <a:off x="4791075" y="2936875"/>
            <a:ext cx="307975"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27%</a:t>
            </a:r>
          </a:p>
        </p:txBody>
      </p:sp>
      <p:sp>
        <p:nvSpPr>
          <p:cNvPr id="54305" name="Text Box 33"/>
          <p:cNvSpPr txBox="1">
            <a:spLocks noChangeArrowheads="1"/>
          </p:cNvSpPr>
          <p:nvPr/>
        </p:nvSpPr>
        <p:spPr bwMode="auto">
          <a:xfrm>
            <a:off x="5572125" y="2432050"/>
            <a:ext cx="307975"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33%</a:t>
            </a:r>
          </a:p>
        </p:txBody>
      </p:sp>
      <p:sp>
        <p:nvSpPr>
          <p:cNvPr id="54306" name="Text Box 34"/>
          <p:cNvSpPr txBox="1">
            <a:spLocks noChangeArrowheads="1"/>
          </p:cNvSpPr>
          <p:nvPr/>
        </p:nvSpPr>
        <p:spPr bwMode="auto">
          <a:xfrm>
            <a:off x="6353175" y="2012950"/>
            <a:ext cx="306388"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38%</a:t>
            </a:r>
          </a:p>
        </p:txBody>
      </p:sp>
      <p:sp>
        <p:nvSpPr>
          <p:cNvPr id="54307" name="Text Box 35"/>
          <p:cNvSpPr txBox="1">
            <a:spLocks noChangeArrowheads="1"/>
          </p:cNvSpPr>
          <p:nvPr/>
        </p:nvSpPr>
        <p:spPr bwMode="auto">
          <a:xfrm>
            <a:off x="7135813" y="1603375"/>
            <a:ext cx="304800"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43%</a:t>
            </a:r>
          </a:p>
        </p:txBody>
      </p:sp>
      <p:sp>
        <p:nvSpPr>
          <p:cNvPr id="54308" name="Text Box 36"/>
          <p:cNvSpPr txBox="1">
            <a:spLocks noChangeArrowheads="1"/>
          </p:cNvSpPr>
          <p:nvPr/>
        </p:nvSpPr>
        <p:spPr bwMode="auto">
          <a:xfrm>
            <a:off x="1219200" y="5403850"/>
            <a:ext cx="85725"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0</a:t>
            </a:r>
          </a:p>
        </p:txBody>
      </p:sp>
      <p:sp>
        <p:nvSpPr>
          <p:cNvPr id="54309" name="Text Box 37"/>
          <p:cNvSpPr txBox="1">
            <a:spLocks noChangeArrowheads="1"/>
          </p:cNvSpPr>
          <p:nvPr/>
        </p:nvSpPr>
        <p:spPr bwMode="auto">
          <a:xfrm>
            <a:off x="923925" y="4460875"/>
            <a:ext cx="381000"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1,000</a:t>
            </a:r>
          </a:p>
        </p:txBody>
      </p:sp>
      <p:sp>
        <p:nvSpPr>
          <p:cNvPr id="54310" name="Text Box 38"/>
          <p:cNvSpPr txBox="1">
            <a:spLocks noChangeArrowheads="1"/>
          </p:cNvSpPr>
          <p:nvPr/>
        </p:nvSpPr>
        <p:spPr bwMode="auto">
          <a:xfrm>
            <a:off x="923925" y="3527425"/>
            <a:ext cx="381000"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2,000</a:t>
            </a:r>
          </a:p>
        </p:txBody>
      </p:sp>
      <p:sp>
        <p:nvSpPr>
          <p:cNvPr id="54311" name="Text Box 39"/>
          <p:cNvSpPr txBox="1">
            <a:spLocks noChangeArrowheads="1"/>
          </p:cNvSpPr>
          <p:nvPr/>
        </p:nvSpPr>
        <p:spPr bwMode="auto">
          <a:xfrm>
            <a:off x="923925" y="2584450"/>
            <a:ext cx="381000"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3,000</a:t>
            </a:r>
          </a:p>
        </p:txBody>
      </p:sp>
      <p:sp>
        <p:nvSpPr>
          <p:cNvPr id="54312" name="Text Box 40"/>
          <p:cNvSpPr txBox="1">
            <a:spLocks noChangeArrowheads="1"/>
          </p:cNvSpPr>
          <p:nvPr/>
        </p:nvSpPr>
        <p:spPr bwMode="auto">
          <a:xfrm>
            <a:off x="923925" y="1641475"/>
            <a:ext cx="381000"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4,000</a:t>
            </a:r>
          </a:p>
        </p:txBody>
      </p:sp>
      <p:sp>
        <p:nvSpPr>
          <p:cNvPr id="54313" name="Text Box 41"/>
          <p:cNvSpPr txBox="1">
            <a:spLocks noChangeArrowheads="1"/>
          </p:cNvSpPr>
          <p:nvPr/>
        </p:nvSpPr>
        <p:spPr bwMode="auto">
          <a:xfrm>
            <a:off x="1647825" y="5632450"/>
            <a:ext cx="342900"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2007</a:t>
            </a:r>
          </a:p>
        </p:txBody>
      </p:sp>
      <p:sp>
        <p:nvSpPr>
          <p:cNvPr id="54314" name="Text Box 42"/>
          <p:cNvSpPr txBox="1">
            <a:spLocks noChangeArrowheads="1"/>
          </p:cNvSpPr>
          <p:nvPr/>
        </p:nvSpPr>
        <p:spPr bwMode="auto">
          <a:xfrm>
            <a:off x="3162300" y="5632450"/>
            <a:ext cx="444500"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2009E</a:t>
            </a:r>
          </a:p>
        </p:txBody>
      </p:sp>
      <p:sp>
        <p:nvSpPr>
          <p:cNvPr id="54315" name="Text Box 43"/>
          <p:cNvSpPr txBox="1">
            <a:spLocks noChangeArrowheads="1"/>
          </p:cNvSpPr>
          <p:nvPr/>
        </p:nvSpPr>
        <p:spPr bwMode="auto">
          <a:xfrm>
            <a:off x="3943350" y="5632450"/>
            <a:ext cx="444500"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2010E</a:t>
            </a:r>
          </a:p>
        </p:txBody>
      </p:sp>
      <p:sp>
        <p:nvSpPr>
          <p:cNvPr id="54316" name="Text Box 44"/>
          <p:cNvSpPr txBox="1">
            <a:spLocks noChangeArrowheads="1"/>
          </p:cNvSpPr>
          <p:nvPr/>
        </p:nvSpPr>
        <p:spPr bwMode="auto">
          <a:xfrm>
            <a:off x="4733925" y="5632450"/>
            <a:ext cx="444500"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2011E</a:t>
            </a:r>
          </a:p>
        </p:txBody>
      </p:sp>
      <p:sp>
        <p:nvSpPr>
          <p:cNvPr id="54317" name="Text Box 45"/>
          <p:cNvSpPr txBox="1">
            <a:spLocks noChangeArrowheads="1"/>
          </p:cNvSpPr>
          <p:nvPr/>
        </p:nvSpPr>
        <p:spPr bwMode="auto">
          <a:xfrm>
            <a:off x="2428875" y="5632450"/>
            <a:ext cx="341313"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2008</a:t>
            </a:r>
          </a:p>
        </p:txBody>
      </p:sp>
      <p:sp>
        <p:nvSpPr>
          <p:cNvPr id="54318" name="Text Box 46"/>
          <p:cNvSpPr txBox="1">
            <a:spLocks noChangeArrowheads="1"/>
          </p:cNvSpPr>
          <p:nvPr/>
        </p:nvSpPr>
        <p:spPr bwMode="auto">
          <a:xfrm>
            <a:off x="5514975" y="5632450"/>
            <a:ext cx="444500"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2012E</a:t>
            </a:r>
          </a:p>
        </p:txBody>
      </p:sp>
      <p:sp>
        <p:nvSpPr>
          <p:cNvPr id="54319" name="Text Box 47"/>
          <p:cNvSpPr txBox="1">
            <a:spLocks noChangeArrowheads="1"/>
          </p:cNvSpPr>
          <p:nvPr/>
        </p:nvSpPr>
        <p:spPr bwMode="auto">
          <a:xfrm>
            <a:off x="7077075" y="5632450"/>
            <a:ext cx="444500"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2014E</a:t>
            </a:r>
          </a:p>
        </p:txBody>
      </p:sp>
      <p:sp>
        <p:nvSpPr>
          <p:cNvPr id="54320" name="Text Box 48"/>
          <p:cNvSpPr txBox="1">
            <a:spLocks noChangeArrowheads="1"/>
          </p:cNvSpPr>
          <p:nvPr/>
        </p:nvSpPr>
        <p:spPr bwMode="auto">
          <a:xfrm>
            <a:off x="6296025" y="5632450"/>
            <a:ext cx="444500"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2013E</a:t>
            </a:r>
          </a:p>
        </p:txBody>
      </p:sp>
      <p:sp>
        <p:nvSpPr>
          <p:cNvPr id="54321" name="Text Box 49"/>
          <p:cNvSpPr txBox="1">
            <a:spLocks noChangeArrowheads="1"/>
          </p:cNvSpPr>
          <p:nvPr/>
        </p:nvSpPr>
        <p:spPr bwMode="auto">
          <a:xfrm>
            <a:off x="7810500" y="5403850"/>
            <a:ext cx="220663"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0%</a:t>
            </a:r>
          </a:p>
        </p:txBody>
      </p:sp>
      <p:sp>
        <p:nvSpPr>
          <p:cNvPr id="54322" name="Text Box 50"/>
          <p:cNvSpPr txBox="1">
            <a:spLocks noChangeArrowheads="1"/>
          </p:cNvSpPr>
          <p:nvPr/>
        </p:nvSpPr>
        <p:spPr bwMode="auto">
          <a:xfrm>
            <a:off x="7810500" y="4651375"/>
            <a:ext cx="220663"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9%</a:t>
            </a:r>
          </a:p>
        </p:txBody>
      </p:sp>
      <p:sp>
        <p:nvSpPr>
          <p:cNvPr id="54323" name="Text Box 51"/>
          <p:cNvSpPr txBox="1">
            <a:spLocks noChangeArrowheads="1"/>
          </p:cNvSpPr>
          <p:nvPr/>
        </p:nvSpPr>
        <p:spPr bwMode="auto">
          <a:xfrm>
            <a:off x="7810500" y="3898900"/>
            <a:ext cx="306388" cy="171450"/>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18%</a:t>
            </a:r>
          </a:p>
        </p:txBody>
      </p:sp>
      <p:sp>
        <p:nvSpPr>
          <p:cNvPr id="54324" name="Text Box 52"/>
          <p:cNvSpPr txBox="1">
            <a:spLocks noChangeArrowheads="1"/>
          </p:cNvSpPr>
          <p:nvPr/>
        </p:nvSpPr>
        <p:spPr bwMode="auto">
          <a:xfrm>
            <a:off x="7810500" y="2393950"/>
            <a:ext cx="306388" cy="922338"/>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36%</a:t>
            </a:r>
          </a:p>
          <a:p>
            <a:pPr defTabSz="831850">
              <a:lnSpc>
                <a:spcPts val="913"/>
              </a:lnSpc>
            </a:pPr>
            <a:endParaRPr lang="en-US" altLang="zh-TW" sz="1200" b="1">
              <a:solidFill>
                <a:srgbClr val="FFFFFF"/>
              </a:solidFill>
            </a:endParaRPr>
          </a:p>
          <a:p>
            <a:pPr defTabSz="831850">
              <a:lnSpc>
                <a:spcPts val="913"/>
              </a:lnSpc>
            </a:pPr>
            <a:endParaRPr lang="en-US" altLang="zh-TW" sz="1200" b="1">
              <a:solidFill>
                <a:srgbClr val="FFFFFF"/>
              </a:solidFill>
            </a:endParaRPr>
          </a:p>
          <a:p>
            <a:pPr defTabSz="831850">
              <a:lnSpc>
                <a:spcPts val="913"/>
              </a:lnSpc>
            </a:pPr>
            <a:endParaRPr lang="en-US" altLang="zh-TW" sz="1200" b="1">
              <a:solidFill>
                <a:srgbClr val="FFFFFF"/>
              </a:solidFill>
            </a:endParaRPr>
          </a:p>
          <a:p>
            <a:pPr defTabSz="831850">
              <a:lnSpc>
                <a:spcPts val="913"/>
              </a:lnSpc>
            </a:pPr>
            <a:endParaRPr lang="en-US" altLang="zh-TW" sz="1200" b="1">
              <a:solidFill>
                <a:srgbClr val="FFFFFF"/>
              </a:solidFill>
            </a:endParaRPr>
          </a:p>
          <a:p>
            <a:pPr defTabSz="831850">
              <a:lnSpc>
                <a:spcPts val="913"/>
              </a:lnSpc>
            </a:pPr>
            <a:endParaRPr lang="en-US" altLang="zh-TW" sz="1200" b="1">
              <a:solidFill>
                <a:srgbClr val="FFFFFF"/>
              </a:solidFill>
            </a:endParaRPr>
          </a:p>
          <a:p>
            <a:pPr defTabSz="831850">
              <a:lnSpc>
                <a:spcPts val="1375"/>
              </a:lnSpc>
            </a:pPr>
            <a:r>
              <a:rPr lang="en-US" altLang="zh-TW" sz="1200" b="1">
                <a:solidFill>
                  <a:srgbClr val="FFFFFF"/>
                </a:solidFill>
              </a:rPr>
              <a:t>27%</a:t>
            </a:r>
          </a:p>
        </p:txBody>
      </p:sp>
      <p:sp>
        <p:nvSpPr>
          <p:cNvPr id="54325" name="Text Box 53"/>
          <p:cNvSpPr txBox="1">
            <a:spLocks noChangeArrowheads="1"/>
          </p:cNvSpPr>
          <p:nvPr/>
        </p:nvSpPr>
        <p:spPr bwMode="auto">
          <a:xfrm>
            <a:off x="7810500" y="1641475"/>
            <a:ext cx="306388"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45%</a:t>
            </a:r>
          </a:p>
        </p:txBody>
      </p:sp>
      <p:sp>
        <p:nvSpPr>
          <p:cNvPr id="54326" name="Text Box 54"/>
          <p:cNvSpPr txBox="1">
            <a:spLocks noChangeArrowheads="1"/>
          </p:cNvSpPr>
          <p:nvPr/>
        </p:nvSpPr>
        <p:spPr bwMode="auto">
          <a:xfrm>
            <a:off x="3638550" y="6034088"/>
            <a:ext cx="750888" cy="169862"/>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3G+ Users</a:t>
            </a:r>
          </a:p>
        </p:txBody>
      </p:sp>
      <p:sp>
        <p:nvSpPr>
          <p:cNvPr id="54327" name="Text Box 55"/>
          <p:cNvSpPr txBox="1">
            <a:spLocks noChangeArrowheads="1"/>
          </p:cNvSpPr>
          <p:nvPr/>
        </p:nvSpPr>
        <p:spPr bwMode="auto">
          <a:xfrm>
            <a:off x="5230813" y="6034088"/>
            <a:ext cx="1073150" cy="169862"/>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3G Penetration</a:t>
            </a:r>
          </a:p>
        </p:txBody>
      </p:sp>
      <p:sp>
        <p:nvSpPr>
          <p:cNvPr id="54328" name="Text Box 56"/>
          <p:cNvSpPr txBox="1">
            <a:spLocks noChangeArrowheads="1"/>
          </p:cNvSpPr>
          <p:nvPr/>
        </p:nvSpPr>
        <p:spPr bwMode="auto">
          <a:xfrm>
            <a:off x="4098925" y="6405563"/>
            <a:ext cx="4562475" cy="265112"/>
          </a:xfrm>
          <a:prstGeom prst="rect">
            <a:avLst/>
          </a:prstGeom>
          <a:noFill/>
          <a:ln w="9525">
            <a:noFill/>
            <a:miter lim="800000"/>
            <a:headEnd/>
            <a:tailEnd/>
          </a:ln>
        </p:spPr>
        <p:txBody>
          <a:bodyPr wrap="none" lIns="0" tIns="0" rIns="0" bIns="0">
            <a:spAutoFit/>
          </a:bodyPr>
          <a:lstStyle/>
          <a:p>
            <a:pPr defTabSz="831850">
              <a:lnSpc>
                <a:spcPts val="1000"/>
              </a:lnSpc>
              <a:tabLst>
                <a:tab pos="1893888" algn="l"/>
              </a:tabLst>
            </a:pPr>
            <a:r>
              <a:rPr lang="en-US" altLang="zh-TW" sz="900" i="1">
                <a:solidFill>
                  <a:srgbClr val="FFFFFF"/>
                </a:solidFill>
              </a:rPr>
              <a:t>Note: 3G+ technologies include WCDMA, HSPA, TD-SCDMA, 1xEV-DO, LTE and WiMax.</a:t>
            </a:r>
          </a:p>
          <a:p>
            <a:pPr defTabSz="831850">
              <a:lnSpc>
                <a:spcPts val="1075"/>
              </a:lnSpc>
              <a:tabLst>
                <a:tab pos="1893888" algn="l"/>
              </a:tabLst>
            </a:pPr>
            <a:r>
              <a:rPr lang="en-US" altLang="zh-TW" sz="900" i="1">
                <a:solidFill>
                  <a:srgbClr val="FFFFFF"/>
                </a:solidFill>
              </a:rPr>
              <a:t>	Source: Ovum Estimates, Morgan Stanley Research.</a:t>
            </a:r>
          </a:p>
        </p:txBody>
      </p:sp>
      <p:sp>
        <p:nvSpPr>
          <p:cNvPr id="54329" name="Text Box 57"/>
          <p:cNvSpPr txBox="1">
            <a:spLocks noChangeArrowheads="1"/>
          </p:cNvSpPr>
          <p:nvPr/>
        </p:nvSpPr>
        <p:spPr bwMode="auto">
          <a:xfrm>
            <a:off x="3082925" y="1808163"/>
            <a:ext cx="2143125" cy="412750"/>
          </a:xfrm>
          <a:prstGeom prst="rect">
            <a:avLst/>
          </a:prstGeom>
          <a:noFill/>
          <a:ln w="9525">
            <a:noFill/>
            <a:miter lim="800000"/>
            <a:headEnd/>
            <a:tailEnd/>
          </a:ln>
        </p:spPr>
        <p:txBody>
          <a:bodyPr wrap="none" lIns="0" tIns="0" rIns="0" bIns="0">
            <a:spAutoFit/>
          </a:bodyPr>
          <a:lstStyle/>
          <a:p>
            <a:pPr defTabSz="831850">
              <a:lnSpc>
                <a:spcPts val="1563"/>
              </a:lnSpc>
              <a:tabLst>
                <a:tab pos="127000" algn="l"/>
              </a:tabLst>
            </a:pPr>
            <a:r>
              <a:rPr lang="zh-TW" altLang="en-US" sz="1600">
                <a:latin typeface="Arial" charset="0"/>
              </a:rPr>
              <a:t>	</a:t>
            </a:r>
            <a:r>
              <a:rPr lang="en-US" altLang="zh-TW" sz="1400" b="1">
                <a:solidFill>
                  <a:srgbClr val="F6C54C"/>
                </a:solidFill>
              </a:rPr>
              <a:t>2010E: Inflection Point</a:t>
            </a:r>
          </a:p>
          <a:p>
            <a:pPr defTabSz="831850">
              <a:lnSpc>
                <a:spcPts val="1675"/>
              </a:lnSpc>
              <a:tabLst>
                <a:tab pos="127000" algn="l"/>
              </a:tabLst>
            </a:pPr>
            <a:r>
              <a:rPr lang="en-US" altLang="zh-TW" sz="1400" b="1">
                <a:solidFill>
                  <a:srgbClr val="FFFFFF"/>
                </a:solidFill>
              </a:rPr>
              <a:t>3G+ Penetration Reaches</a:t>
            </a:r>
          </a:p>
        </p:txBody>
      </p:sp>
      <p:sp>
        <p:nvSpPr>
          <p:cNvPr id="54330" name="Text Box 58"/>
          <p:cNvSpPr txBox="1">
            <a:spLocks noChangeArrowheads="1"/>
          </p:cNvSpPr>
          <p:nvPr/>
        </p:nvSpPr>
        <p:spPr bwMode="auto">
          <a:xfrm>
            <a:off x="3675063" y="2233613"/>
            <a:ext cx="955675" cy="200025"/>
          </a:xfrm>
          <a:prstGeom prst="rect">
            <a:avLst/>
          </a:prstGeom>
          <a:noFill/>
          <a:ln w="9525">
            <a:noFill/>
            <a:miter lim="800000"/>
            <a:headEnd/>
            <a:tailEnd/>
          </a:ln>
        </p:spPr>
        <p:txBody>
          <a:bodyPr wrap="none" lIns="0" tIns="0" rIns="0" bIns="0">
            <a:spAutoFit/>
          </a:bodyPr>
          <a:lstStyle/>
          <a:p>
            <a:pPr defTabSz="831850">
              <a:lnSpc>
                <a:spcPts val="1563"/>
              </a:lnSpc>
            </a:pPr>
            <a:r>
              <a:rPr lang="en-US" altLang="zh-TW" sz="1400" b="1">
                <a:solidFill>
                  <a:srgbClr val="FFFFFF"/>
                </a:solidFill>
              </a:rPr>
              <a:t>Sweet Spot</a:t>
            </a:r>
          </a:p>
        </p:txBody>
      </p:sp>
      <p:sp>
        <p:nvSpPr>
          <p:cNvPr id="54331" name="Text Box 59"/>
          <p:cNvSpPr txBox="1">
            <a:spLocks noChangeArrowheads="1"/>
          </p:cNvSpPr>
          <p:nvPr/>
        </p:nvSpPr>
        <p:spPr bwMode="auto">
          <a:xfrm>
            <a:off x="958850" y="125413"/>
            <a:ext cx="7219950" cy="1255712"/>
          </a:xfrm>
          <a:prstGeom prst="rect">
            <a:avLst/>
          </a:prstGeom>
          <a:noFill/>
          <a:ln w="9525">
            <a:noFill/>
            <a:miter lim="800000"/>
            <a:headEnd/>
            <a:tailEnd/>
          </a:ln>
        </p:spPr>
        <p:txBody>
          <a:bodyPr wrap="none" lIns="0" tIns="0" rIns="0" bIns="0">
            <a:spAutoFit/>
          </a:bodyPr>
          <a:lstStyle/>
          <a:p>
            <a:pPr defTabSz="831850">
              <a:lnSpc>
                <a:spcPts val="2913"/>
              </a:lnSpc>
              <a:tabLst>
                <a:tab pos="438150" algn="l"/>
                <a:tab pos="1397000" algn="l"/>
              </a:tabLst>
            </a:pPr>
            <a:r>
              <a:rPr lang="zh-TW" altLang="en-US" sz="1600">
                <a:latin typeface="Arial" charset="0"/>
              </a:rPr>
              <a:t>	</a:t>
            </a:r>
            <a:r>
              <a:rPr lang="en-US" altLang="zh-TW" sz="2600">
                <a:solidFill>
                  <a:srgbClr val="F6C54C"/>
                </a:solidFill>
              </a:rPr>
              <a:t>3G = A Key to Success of Mobile Internet –</a:t>
            </a:r>
          </a:p>
          <a:p>
            <a:pPr defTabSz="831850">
              <a:lnSpc>
                <a:spcPts val="2363"/>
              </a:lnSpc>
              <a:tabLst>
                <a:tab pos="438150" algn="l"/>
                <a:tab pos="1397000" algn="l"/>
              </a:tabLst>
            </a:pPr>
            <a:r>
              <a:rPr lang="en-US" altLang="zh-TW" sz="2200">
                <a:solidFill>
                  <a:srgbClr val="F6C54C"/>
                </a:solidFill>
              </a:rPr>
              <a:t>2010E ‘Mainstream’ Inflection Point, 3G Penetration &gt;20%</a:t>
            </a:r>
          </a:p>
          <a:p>
            <a:pPr defTabSz="831850">
              <a:lnSpc>
                <a:spcPts val="913"/>
              </a:lnSpc>
              <a:tabLst>
                <a:tab pos="438150" algn="l"/>
                <a:tab pos="1397000" algn="l"/>
              </a:tabLst>
            </a:pPr>
            <a:endParaRPr lang="en-US" altLang="zh-TW" sz="2200">
              <a:solidFill>
                <a:srgbClr val="F6C54C"/>
              </a:solidFill>
            </a:endParaRPr>
          </a:p>
          <a:p>
            <a:pPr defTabSz="831850">
              <a:lnSpc>
                <a:spcPts val="913"/>
              </a:lnSpc>
              <a:tabLst>
                <a:tab pos="438150" algn="l"/>
                <a:tab pos="1397000" algn="l"/>
              </a:tabLst>
            </a:pPr>
            <a:endParaRPr lang="en-US" altLang="zh-TW" sz="2200">
              <a:solidFill>
                <a:srgbClr val="F6C54C"/>
              </a:solidFill>
            </a:endParaRPr>
          </a:p>
          <a:p>
            <a:pPr defTabSz="831850">
              <a:lnSpc>
                <a:spcPts val="913"/>
              </a:lnSpc>
              <a:tabLst>
                <a:tab pos="438150" algn="l"/>
                <a:tab pos="1397000" algn="l"/>
              </a:tabLst>
            </a:pPr>
            <a:endParaRPr lang="en-US" altLang="zh-TW" sz="2200">
              <a:solidFill>
                <a:srgbClr val="F6C54C"/>
              </a:solidFill>
            </a:endParaRPr>
          </a:p>
          <a:p>
            <a:pPr defTabSz="831850">
              <a:lnSpc>
                <a:spcPts val="1900"/>
              </a:lnSpc>
              <a:tabLst>
                <a:tab pos="438150" algn="l"/>
                <a:tab pos="1397000" algn="l"/>
              </a:tabLst>
            </a:pPr>
            <a:r>
              <a:rPr lang="en-US" altLang="zh-TW" sz="2200">
                <a:solidFill>
                  <a:srgbClr val="F6C54C"/>
                </a:solidFill>
              </a:rPr>
              <a:t>		</a:t>
            </a:r>
            <a:r>
              <a:rPr lang="en-US" altLang="zh-TW" sz="1400" b="1">
                <a:solidFill>
                  <a:srgbClr val="F6C54C"/>
                </a:solidFill>
              </a:rPr>
              <a:t>Global 3G+ Subscribers &amp; Penetration, 2007 – 2014E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ws_1AA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5299" name="Picture 3" descr="ws_1AA1"/>
          <p:cNvPicPr>
            <a:picLocks noChangeAspect="1" noChangeArrowheads="1"/>
          </p:cNvPicPr>
          <p:nvPr/>
        </p:nvPicPr>
        <p:blipFill>
          <a:blip r:embed="rId3" cstate="print"/>
          <a:srcRect/>
          <a:stretch>
            <a:fillRect/>
          </a:stretch>
        </p:blipFill>
        <p:spPr bwMode="auto">
          <a:xfrm>
            <a:off x="288925" y="1431925"/>
            <a:ext cx="1004888" cy="1004888"/>
          </a:xfrm>
          <a:prstGeom prst="rect">
            <a:avLst/>
          </a:prstGeom>
          <a:noFill/>
          <a:ln w="9525">
            <a:noFill/>
            <a:miter lim="800000"/>
            <a:headEnd/>
            <a:tailEnd/>
          </a:ln>
        </p:spPr>
      </p:pic>
      <p:pic>
        <p:nvPicPr>
          <p:cNvPr id="55300" name="Picture 4" descr="ws_1AA2"/>
          <p:cNvPicPr>
            <a:picLocks noChangeAspect="1" noChangeArrowheads="1"/>
          </p:cNvPicPr>
          <p:nvPr/>
        </p:nvPicPr>
        <p:blipFill>
          <a:blip r:embed="rId4" cstate="print"/>
          <a:srcRect/>
          <a:stretch>
            <a:fillRect/>
          </a:stretch>
        </p:blipFill>
        <p:spPr bwMode="auto">
          <a:xfrm>
            <a:off x="288925" y="2516188"/>
            <a:ext cx="1004888" cy="1004887"/>
          </a:xfrm>
          <a:prstGeom prst="rect">
            <a:avLst/>
          </a:prstGeom>
          <a:noFill/>
          <a:ln w="9525">
            <a:noFill/>
            <a:miter lim="800000"/>
            <a:headEnd/>
            <a:tailEnd/>
          </a:ln>
        </p:spPr>
      </p:pic>
      <p:pic>
        <p:nvPicPr>
          <p:cNvPr id="55301" name="Picture 5" descr="ws_1AA3"/>
          <p:cNvPicPr>
            <a:picLocks noChangeAspect="1" noChangeArrowheads="1"/>
          </p:cNvPicPr>
          <p:nvPr/>
        </p:nvPicPr>
        <p:blipFill>
          <a:blip r:embed="rId5" cstate="print"/>
          <a:srcRect/>
          <a:stretch>
            <a:fillRect/>
          </a:stretch>
        </p:blipFill>
        <p:spPr bwMode="auto">
          <a:xfrm>
            <a:off x="288925" y="3717925"/>
            <a:ext cx="992188" cy="1004888"/>
          </a:xfrm>
          <a:prstGeom prst="rect">
            <a:avLst/>
          </a:prstGeom>
          <a:noFill/>
          <a:ln w="9525">
            <a:noFill/>
            <a:miter lim="800000"/>
            <a:headEnd/>
            <a:tailEnd/>
          </a:ln>
        </p:spPr>
      </p:pic>
      <p:pic>
        <p:nvPicPr>
          <p:cNvPr id="55302" name="Picture 6" descr="ws_1AA4"/>
          <p:cNvPicPr>
            <a:picLocks noChangeAspect="1" noChangeArrowheads="1"/>
          </p:cNvPicPr>
          <p:nvPr/>
        </p:nvPicPr>
        <p:blipFill>
          <a:blip r:embed="rId6" cstate="print"/>
          <a:srcRect/>
          <a:stretch>
            <a:fillRect/>
          </a:stretch>
        </p:blipFill>
        <p:spPr bwMode="auto">
          <a:xfrm>
            <a:off x="288925" y="4883150"/>
            <a:ext cx="992188" cy="993775"/>
          </a:xfrm>
          <a:prstGeom prst="rect">
            <a:avLst/>
          </a:prstGeom>
          <a:noFill/>
          <a:ln w="9525">
            <a:noFill/>
            <a:miter lim="800000"/>
            <a:headEnd/>
            <a:tailEnd/>
          </a:ln>
        </p:spPr>
      </p:pic>
      <p:pic>
        <p:nvPicPr>
          <p:cNvPr id="55303" name="Picture 7" descr="ws_1AA5"/>
          <p:cNvPicPr>
            <a:picLocks noChangeAspect="1" noChangeArrowheads="1"/>
          </p:cNvPicPr>
          <p:nvPr/>
        </p:nvPicPr>
        <p:blipFill>
          <a:blip r:embed="rId7" cstate="print"/>
          <a:srcRect/>
          <a:stretch>
            <a:fillRect/>
          </a:stretch>
        </p:blipFill>
        <p:spPr bwMode="auto">
          <a:xfrm>
            <a:off x="484188" y="6442075"/>
            <a:ext cx="150812" cy="173038"/>
          </a:xfrm>
          <a:prstGeom prst="rect">
            <a:avLst/>
          </a:prstGeom>
          <a:noFill/>
          <a:ln w="9525">
            <a:noFill/>
            <a:miter lim="800000"/>
            <a:headEnd/>
            <a:tailEnd/>
          </a:ln>
        </p:spPr>
      </p:pic>
      <p:pic>
        <p:nvPicPr>
          <p:cNvPr id="55304" name="Picture 8" descr="ws_1AA6"/>
          <p:cNvPicPr>
            <a:picLocks noChangeAspect="1" noChangeArrowheads="1"/>
          </p:cNvPicPr>
          <p:nvPr/>
        </p:nvPicPr>
        <p:blipFill>
          <a:blip r:embed="rId8" cstate="print"/>
          <a:srcRect/>
          <a:stretch>
            <a:fillRect/>
          </a:stretch>
        </p:blipFill>
        <p:spPr bwMode="auto">
          <a:xfrm>
            <a:off x="704850" y="6442075"/>
            <a:ext cx="138113" cy="231775"/>
          </a:xfrm>
          <a:prstGeom prst="rect">
            <a:avLst/>
          </a:prstGeom>
          <a:noFill/>
          <a:ln w="9525">
            <a:noFill/>
            <a:miter lim="800000"/>
            <a:headEnd/>
            <a:tailEnd/>
          </a:ln>
        </p:spPr>
      </p:pic>
      <p:pic>
        <p:nvPicPr>
          <p:cNvPr id="55305" name="Picture 9" descr="ws_1AA7"/>
          <p:cNvPicPr>
            <a:picLocks noChangeAspect="1" noChangeArrowheads="1"/>
          </p:cNvPicPr>
          <p:nvPr/>
        </p:nvPicPr>
        <p:blipFill>
          <a:blip r:embed="rId9" cstate="print"/>
          <a:srcRect/>
          <a:stretch>
            <a:fillRect/>
          </a:stretch>
        </p:blipFill>
        <p:spPr bwMode="auto">
          <a:xfrm>
            <a:off x="842963" y="6442075"/>
            <a:ext cx="138112" cy="173038"/>
          </a:xfrm>
          <a:prstGeom prst="rect">
            <a:avLst/>
          </a:prstGeom>
          <a:noFill/>
          <a:ln w="9525">
            <a:noFill/>
            <a:miter lim="800000"/>
            <a:headEnd/>
            <a:tailEnd/>
          </a:ln>
        </p:spPr>
      </p:pic>
      <p:pic>
        <p:nvPicPr>
          <p:cNvPr id="55306" name="Picture 10" descr="ws_1AA8"/>
          <p:cNvPicPr>
            <a:picLocks noChangeAspect="1" noChangeArrowheads="1"/>
          </p:cNvPicPr>
          <p:nvPr/>
        </p:nvPicPr>
        <p:blipFill>
          <a:blip r:embed="rId10" cstate="print"/>
          <a:srcRect/>
          <a:stretch>
            <a:fillRect/>
          </a:stretch>
        </p:blipFill>
        <p:spPr bwMode="auto">
          <a:xfrm>
            <a:off x="1373188" y="6442075"/>
            <a:ext cx="139700" cy="173038"/>
          </a:xfrm>
          <a:prstGeom prst="rect">
            <a:avLst/>
          </a:prstGeom>
          <a:noFill/>
          <a:ln w="9525">
            <a:noFill/>
            <a:miter lim="800000"/>
            <a:headEnd/>
            <a:tailEnd/>
          </a:ln>
        </p:spPr>
      </p:pic>
      <p:pic>
        <p:nvPicPr>
          <p:cNvPr id="55307" name="Picture 11" descr="ws_1AA9"/>
          <p:cNvPicPr>
            <a:picLocks noChangeAspect="1" noChangeArrowheads="1"/>
          </p:cNvPicPr>
          <p:nvPr/>
        </p:nvPicPr>
        <p:blipFill>
          <a:blip r:embed="rId11" cstate="print"/>
          <a:srcRect/>
          <a:stretch>
            <a:fillRect/>
          </a:stretch>
        </p:blipFill>
        <p:spPr bwMode="auto">
          <a:xfrm>
            <a:off x="1708150" y="6442075"/>
            <a:ext cx="139700" cy="173038"/>
          </a:xfrm>
          <a:prstGeom prst="rect">
            <a:avLst/>
          </a:prstGeom>
          <a:noFill/>
          <a:ln w="9525">
            <a:noFill/>
            <a:miter lim="800000"/>
            <a:headEnd/>
            <a:tailEnd/>
          </a:ln>
        </p:spPr>
      </p:pic>
      <p:sp>
        <p:nvSpPr>
          <p:cNvPr id="55308" name="Text Box 12"/>
          <p:cNvSpPr txBox="1">
            <a:spLocks noChangeArrowheads="1"/>
          </p:cNvSpPr>
          <p:nvPr/>
        </p:nvSpPr>
        <p:spPr bwMode="auto">
          <a:xfrm>
            <a:off x="8883650" y="6496050"/>
            <a:ext cx="69850" cy="141288"/>
          </a:xfrm>
          <a:prstGeom prst="rect">
            <a:avLst/>
          </a:prstGeom>
          <a:noFill/>
          <a:ln w="9525">
            <a:noFill/>
            <a:miter lim="800000"/>
            <a:headEnd/>
            <a:tailEnd/>
          </a:ln>
        </p:spPr>
        <p:txBody>
          <a:bodyPr wrap="none" lIns="0" tIns="0" rIns="0" bIns="0">
            <a:spAutoFit/>
          </a:bodyPr>
          <a:lstStyle/>
          <a:p>
            <a:pPr defTabSz="831850">
              <a:lnSpc>
                <a:spcPts val="1113"/>
              </a:lnSpc>
            </a:pPr>
            <a:r>
              <a:rPr lang="en-US" altLang="zh-TW" sz="1000">
                <a:solidFill>
                  <a:srgbClr val="FFFFFF"/>
                </a:solidFill>
              </a:rPr>
              <a:t>9</a:t>
            </a:r>
          </a:p>
        </p:txBody>
      </p:sp>
      <p:sp>
        <p:nvSpPr>
          <p:cNvPr id="55309" name="Text Box 13"/>
          <p:cNvSpPr txBox="1">
            <a:spLocks noChangeArrowheads="1"/>
          </p:cNvSpPr>
          <p:nvPr/>
        </p:nvSpPr>
        <p:spPr bwMode="auto">
          <a:xfrm>
            <a:off x="1236663" y="92075"/>
            <a:ext cx="7496175" cy="6337300"/>
          </a:xfrm>
          <a:prstGeom prst="rect">
            <a:avLst/>
          </a:prstGeom>
          <a:noFill/>
          <a:ln w="9525">
            <a:noFill/>
            <a:miter lim="800000"/>
            <a:headEnd/>
            <a:tailEnd/>
          </a:ln>
        </p:spPr>
        <p:txBody>
          <a:bodyPr wrap="none" lIns="0" tIns="0" rIns="0" bIns="0">
            <a:spAutoFit/>
          </a:bodyPr>
          <a:lstStyle/>
          <a:p>
            <a:pPr defTabSz="831850">
              <a:lnSpc>
                <a:spcPts val="2913"/>
              </a:lnSpc>
              <a:tabLst>
                <a:tab pos="219075" algn="l"/>
                <a:tab pos="450850" algn="l"/>
                <a:tab pos="681038" algn="l"/>
                <a:tab pos="992188" algn="l"/>
              </a:tabLst>
            </a:pPr>
            <a:r>
              <a:rPr lang="zh-TW" altLang="en-US" sz="1600">
                <a:latin typeface="Arial" charset="0"/>
              </a:rPr>
              <a:t>			</a:t>
            </a:r>
            <a:r>
              <a:rPr lang="en-US" altLang="zh-TW" sz="2600">
                <a:solidFill>
                  <a:srgbClr val="F6C54C"/>
                </a:solidFill>
              </a:rPr>
              <a:t>Wireless Options Growing Rapidly –</a:t>
            </a:r>
          </a:p>
          <a:p>
            <a:pPr defTabSz="831850">
              <a:lnSpc>
                <a:spcPts val="2813"/>
              </a:lnSpc>
              <a:tabLst>
                <a:tab pos="219075" algn="l"/>
                <a:tab pos="450850" algn="l"/>
                <a:tab pos="681038" algn="l"/>
                <a:tab pos="992188" algn="l"/>
              </a:tabLst>
            </a:pPr>
            <a:r>
              <a:rPr lang="en-US" altLang="zh-TW" sz="2600">
                <a:solidFill>
                  <a:srgbClr val="F6C54C"/>
                </a:solidFill>
              </a:rPr>
              <a:t>Creating Broad-Based Wireless Infrastructure</a:t>
            </a:r>
          </a:p>
          <a:p>
            <a:pPr defTabSz="831850">
              <a:lnSpc>
                <a:spcPts val="913"/>
              </a:lnSpc>
              <a:tabLst>
                <a:tab pos="219075" algn="l"/>
                <a:tab pos="450850" algn="l"/>
                <a:tab pos="681038" algn="l"/>
                <a:tab pos="992188" algn="l"/>
              </a:tabLst>
            </a:pPr>
            <a:endParaRPr lang="en-US" altLang="zh-TW" sz="2600">
              <a:solidFill>
                <a:srgbClr val="F6C54C"/>
              </a:solidFill>
            </a:endParaRPr>
          </a:p>
          <a:p>
            <a:pPr defTabSz="831850">
              <a:lnSpc>
                <a:spcPts val="913"/>
              </a:lnSpc>
              <a:tabLst>
                <a:tab pos="219075" algn="l"/>
                <a:tab pos="450850" algn="l"/>
                <a:tab pos="681038" algn="l"/>
                <a:tab pos="992188" algn="l"/>
              </a:tabLst>
            </a:pPr>
            <a:endParaRPr lang="en-US" altLang="zh-TW" sz="2600">
              <a:solidFill>
                <a:srgbClr val="F6C54C"/>
              </a:solidFill>
            </a:endParaRPr>
          </a:p>
          <a:p>
            <a:pPr defTabSz="831850">
              <a:lnSpc>
                <a:spcPts val="913"/>
              </a:lnSpc>
              <a:tabLst>
                <a:tab pos="219075" algn="l"/>
                <a:tab pos="450850" algn="l"/>
                <a:tab pos="681038" algn="l"/>
                <a:tab pos="992188" algn="l"/>
              </a:tabLst>
            </a:pPr>
            <a:endParaRPr lang="en-US" altLang="zh-TW" sz="2600">
              <a:solidFill>
                <a:srgbClr val="F6C54C"/>
              </a:solidFill>
            </a:endParaRPr>
          </a:p>
          <a:p>
            <a:pPr defTabSz="831850">
              <a:lnSpc>
                <a:spcPts val="913"/>
              </a:lnSpc>
              <a:tabLst>
                <a:tab pos="219075" algn="l"/>
                <a:tab pos="450850" algn="l"/>
                <a:tab pos="681038" algn="l"/>
                <a:tab pos="992188" algn="l"/>
              </a:tabLst>
            </a:pPr>
            <a:endParaRPr lang="en-US" altLang="zh-TW" sz="2600">
              <a:solidFill>
                <a:srgbClr val="F6C54C"/>
              </a:solidFill>
            </a:endParaRPr>
          </a:p>
          <a:p>
            <a:pPr defTabSz="831850">
              <a:lnSpc>
                <a:spcPts val="913"/>
              </a:lnSpc>
              <a:tabLst>
                <a:tab pos="219075" algn="l"/>
                <a:tab pos="450850" algn="l"/>
                <a:tab pos="681038" algn="l"/>
                <a:tab pos="992188" algn="l"/>
              </a:tabLst>
            </a:pPr>
            <a:endParaRPr lang="en-US" altLang="zh-TW" sz="2600">
              <a:solidFill>
                <a:srgbClr val="F6C54C"/>
              </a:solidFill>
            </a:endParaRPr>
          </a:p>
          <a:p>
            <a:pPr defTabSz="831850">
              <a:lnSpc>
                <a:spcPts val="2400"/>
              </a:lnSpc>
              <a:tabLst>
                <a:tab pos="219075" algn="l"/>
                <a:tab pos="450850" algn="l"/>
                <a:tab pos="681038" algn="l"/>
                <a:tab pos="992188" algn="l"/>
              </a:tabLst>
            </a:pPr>
            <a:r>
              <a:rPr lang="en-US" altLang="zh-TW" sz="2600">
                <a:solidFill>
                  <a:srgbClr val="F6C54C"/>
                </a:solidFill>
              </a:rPr>
              <a:t>	</a:t>
            </a:r>
            <a:r>
              <a:rPr lang="en-US" altLang="zh-TW" sz="1900">
                <a:solidFill>
                  <a:srgbClr val="FFFFFF"/>
                </a:solidFill>
                <a:latin typeface="Symbol" pitchFamily="18" charset="2"/>
              </a:rPr>
              <a:t>  </a:t>
            </a:r>
            <a:r>
              <a:rPr lang="en-US" altLang="zh-TW" sz="1900" b="1">
                <a:solidFill>
                  <a:srgbClr val="F6C54C"/>
                </a:solidFill>
              </a:rPr>
              <a:t>GPS </a:t>
            </a:r>
            <a:r>
              <a:rPr lang="en-US" altLang="zh-TW" sz="1900">
                <a:solidFill>
                  <a:srgbClr val="FFFFFF"/>
                </a:solidFill>
              </a:rPr>
              <a:t>– 421MM+ chipsets sold in 2008E, </a:t>
            </a:r>
            <a:r>
              <a:rPr lang="en-US" altLang="zh-TW" sz="1900">
                <a:solidFill>
                  <a:srgbClr val="F6C54C"/>
                </a:solidFill>
              </a:rPr>
              <a:t>+57% Y/Y</a:t>
            </a:r>
            <a:r>
              <a:rPr lang="en-US" altLang="zh-TW" sz="1900">
                <a:solidFill>
                  <a:srgbClr val="FFFFFF"/>
                </a:solidFill>
              </a:rPr>
              <a:t>; Cell Phones /</a:t>
            </a:r>
          </a:p>
          <a:p>
            <a:pPr defTabSz="831850">
              <a:lnSpc>
                <a:spcPts val="2938"/>
              </a:lnSpc>
              <a:tabLst>
                <a:tab pos="219075" algn="l"/>
                <a:tab pos="450850" algn="l"/>
                <a:tab pos="681038" algn="l"/>
                <a:tab pos="992188" algn="l"/>
              </a:tabLst>
            </a:pPr>
            <a:r>
              <a:rPr lang="en-US" altLang="zh-TW" sz="1900">
                <a:solidFill>
                  <a:srgbClr val="FFFFFF"/>
                </a:solidFill>
              </a:rPr>
              <a:t>		PDAs = 60% of GPS shipments.</a:t>
            </a:r>
          </a:p>
          <a:p>
            <a:pPr defTabSz="831850">
              <a:lnSpc>
                <a:spcPts val="913"/>
              </a:lnSpc>
              <a:tabLst>
                <a:tab pos="219075" algn="l"/>
                <a:tab pos="450850" algn="l"/>
                <a:tab pos="681038" algn="l"/>
                <a:tab pos="992188" algn="l"/>
              </a:tabLst>
            </a:pPr>
            <a:endParaRPr lang="en-US" altLang="zh-TW" sz="1900">
              <a:solidFill>
                <a:srgbClr val="FFFFFF"/>
              </a:solidFill>
            </a:endParaRPr>
          </a:p>
          <a:p>
            <a:pPr defTabSz="831850">
              <a:lnSpc>
                <a:spcPts val="3200"/>
              </a:lnSpc>
              <a:tabLst>
                <a:tab pos="219075" algn="l"/>
                <a:tab pos="450850" algn="l"/>
                <a:tab pos="681038" algn="l"/>
                <a:tab pos="992188" algn="l"/>
              </a:tabLst>
            </a:pPr>
            <a:r>
              <a:rPr lang="en-US" altLang="zh-TW" sz="1900">
                <a:solidFill>
                  <a:srgbClr val="FFFFFF"/>
                </a:solidFill>
              </a:rPr>
              <a:t>	</a:t>
            </a:r>
            <a:r>
              <a:rPr lang="en-US" altLang="zh-TW" sz="1900">
                <a:solidFill>
                  <a:srgbClr val="FFFFFF"/>
                </a:solidFill>
                <a:latin typeface="Symbol" pitchFamily="18" charset="2"/>
              </a:rPr>
              <a:t>  </a:t>
            </a:r>
            <a:r>
              <a:rPr lang="en-US" altLang="zh-TW" sz="1900" b="1">
                <a:solidFill>
                  <a:srgbClr val="F6C54C"/>
                </a:solidFill>
              </a:rPr>
              <a:t>3G </a:t>
            </a:r>
            <a:r>
              <a:rPr lang="en-US" altLang="zh-TW" sz="1900">
                <a:solidFill>
                  <a:srgbClr val="FFFFFF"/>
                </a:solidFill>
              </a:rPr>
              <a:t>– 485MM global users, </a:t>
            </a:r>
            <a:r>
              <a:rPr lang="en-US" altLang="zh-TW" sz="1900">
                <a:solidFill>
                  <a:srgbClr val="F6C54C"/>
                </a:solidFill>
              </a:rPr>
              <a:t>+46% Y/Y </a:t>
            </a:r>
            <a:r>
              <a:rPr lang="en-US" altLang="zh-TW" sz="1900">
                <a:solidFill>
                  <a:srgbClr val="FFFFFF"/>
                </a:solidFill>
              </a:rPr>
              <a:t>in CQ2, &gt;11% mobile user</a:t>
            </a:r>
          </a:p>
          <a:p>
            <a:pPr defTabSz="831850">
              <a:lnSpc>
                <a:spcPts val="2950"/>
              </a:lnSpc>
              <a:tabLst>
                <a:tab pos="219075" algn="l"/>
                <a:tab pos="450850" algn="l"/>
                <a:tab pos="681038" algn="l"/>
                <a:tab pos="992188" algn="l"/>
              </a:tabLst>
            </a:pPr>
            <a:r>
              <a:rPr lang="en-US" altLang="zh-TW" sz="1900">
                <a:solidFill>
                  <a:srgbClr val="FFFFFF"/>
                </a:solidFill>
              </a:rPr>
              <a:t>		penetration, rising to 44% by 2013E…Japan / W. Europe / USA</a:t>
            </a:r>
          </a:p>
          <a:p>
            <a:pPr defTabSz="831850">
              <a:lnSpc>
                <a:spcPts val="2963"/>
              </a:lnSpc>
              <a:tabLst>
                <a:tab pos="219075" algn="l"/>
                <a:tab pos="450850" algn="l"/>
                <a:tab pos="681038" algn="l"/>
                <a:tab pos="992188" algn="l"/>
              </a:tabLst>
            </a:pPr>
            <a:r>
              <a:rPr lang="en-US" altLang="zh-TW" sz="1900">
                <a:solidFill>
                  <a:srgbClr val="FFFFFF"/>
                </a:solidFill>
              </a:rPr>
              <a:t>		already &gt;30% penetration.</a:t>
            </a:r>
          </a:p>
          <a:p>
            <a:pPr defTabSz="831850">
              <a:lnSpc>
                <a:spcPts val="913"/>
              </a:lnSpc>
              <a:tabLst>
                <a:tab pos="219075" algn="l"/>
                <a:tab pos="450850" algn="l"/>
                <a:tab pos="681038" algn="l"/>
                <a:tab pos="992188" algn="l"/>
              </a:tabLst>
            </a:pPr>
            <a:endParaRPr lang="en-US" altLang="zh-TW" sz="1900">
              <a:solidFill>
                <a:srgbClr val="FFFFFF"/>
              </a:solidFill>
            </a:endParaRPr>
          </a:p>
          <a:p>
            <a:pPr defTabSz="831850">
              <a:lnSpc>
                <a:spcPts val="3200"/>
              </a:lnSpc>
              <a:tabLst>
                <a:tab pos="219075" algn="l"/>
                <a:tab pos="450850" algn="l"/>
                <a:tab pos="681038" algn="l"/>
                <a:tab pos="992188" algn="l"/>
              </a:tabLst>
            </a:pPr>
            <a:r>
              <a:rPr lang="en-US" altLang="zh-TW" sz="1900">
                <a:solidFill>
                  <a:srgbClr val="FFFFFF"/>
                </a:solidFill>
              </a:rPr>
              <a:t>	</a:t>
            </a:r>
            <a:r>
              <a:rPr lang="en-US" altLang="zh-TW" sz="1900">
                <a:solidFill>
                  <a:srgbClr val="FFFFFF"/>
                </a:solidFill>
                <a:latin typeface="Symbol" pitchFamily="18" charset="2"/>
              </a:rPr>
              <a:t>  </a:t>
            </a:r>
            <a:r>
              <a:rPr lang="en-US" altLang="zh-TW" sz="1900" b="1">
                <a:solidFill>
                  <a:srgbClr val="F6C54C"/>
                </a:solidFill>
              </a:rPr>
              <a:t>Wi-Fi </a:t>
            </a:r>
            <a:r>
              <a:rPr lang="en-US" altLang="zh-TW" sz="1900">
                <a:solidFill>
                  <a:srgbClr val="FFFFFF"/>
                </a:solidFill>
              </a:rPr>
              <a:t>– 319MM chipsets sold in 2008E, </a:t>
            </a:r>
            <a:r>
              <a:rPr lang="en-US" altLang="zh-TW" sz="1900">
                <a:solidFill>
                  <a:srgbClr val="F6C54C"/>
                </a:solidFill>
              </a:rPr>
              <a:t>+42%Y/Y </a:t>
            </a:r>
            <a:r>
              <a:rPr lang="en-US" altLang="zh-TW" sz="1900">
                <a:solidFill>
                  <a:srgbClr val="FFFFFF"/>
                </a:solidFill>
              </a:rPr>
              <a:t>with 862MM</a:t>
            </a:r>
          </a:p>
          <a:p>
            <a:pPr defTabSz="831850">
              <a:lnSpc>
                <a:spcPts val="2938"/>
              </a:lnSpc>
              <a:tabLst>
                <a:tab pos="219075" algn="l"/>
                <a:tab pos="450850" algn="l"/>
                <a:tab pos="681038" algn="l"/>
                <a:tab pos="992188" algn="l"/>
              </a:tabLst>
            </a:pPr>
            <a:r>
              <a:rPr lang="en-US" altLang="zh-TW" sz="1900">
                <a:solidFill>
                  <a:srgbClr val="FFFFFF"/>
                </a:solidFill>
              </a:rPr>
              <a:t>		installed base; estimate 60% of iPhone / iTouch usage may be on</a:t>
            </a:r>
          </a:p>
          <a:p>
            <a:pPr defTabSz="831850">
              <a:lnSpc>
                <a:spcPts val="2963"/>
              </a:lnSpc>
              <a:tabLst>
                <a:tab pos="219075" algn="l"/>
                <a:tab pos="450850" algn="l"/>
                <a:tab pos="681038" algn="l"/>
                <a:tab pos="992188" algn="l"/>
              </a:tabLst>
            </a:pPr>
            <a:r>
              <a:rPr lang="en-US" altLang="zh-TW" sz="1900">
                <a:solidFill>
                  <a:srgbClr val="FFFFFF"/>
                </a:solidFill>
              </a:rPr>
              <a:t>		Wi-Fi, providing a crucial (and ~10x faster) offload to stressed 3G</a:t>
            </a:r>
          </a:p>
          <a:p>
            <a:pPr defTabSz="831850">
              <a:lnSpc>
                <a:spcPts val="2963"/>
              </a:lnSpc>
              <a:tabLst>
                <a:tab pos="219075" algn="l"/>
                <a:tab pos="450850" algn="l"/>
                <a:tab pos="681038" algn="l"/>
                <a:tab pos="992188" algn="l"/>
              </a:tabLst>
            </a:pPr>
            <a:r>
              <a:rPr lang="en-US" altLang="zh-TW" sz="1900">
                <a:solidFill>
                  <a:srgbClr val="FFFFFF"/>
                </a:solidFill>
              </a:rPr>
              <a:t>		networks.</a:t>
            </a:r>
          </a:p>
          <a:p>
            <a:pPr defTabSz="831850">
              <a:lnSpc>
                <a:spcPts val="913"/>
              </a:lnSpc>
              <a:tabLst>
                <a:tab pos="219075" algn="l"/>
                <a:tab pos="450850" algn="l"/>
                <a:tab pos="681038" algn="l"/>
                <a:tab pos="992188" algn="l"/>
              </a:tabLst>
            </a:pPr>
            <a:endParaRPr lang="en-US" altLang="zh-TW" sz="1900">
              <a:solidFill>
                <a:srgbClr val="FFFFFF"/>
              </a:solidFill>
            </a:endParaRPr>
          </a:p>
          <a:p>
            <a:pPr defTabSz="831850">
              <a:lnSpc>
                <a:spcPts val="3200"/>
              </a:lnSpc>
              <a:tabLst>
                <a:tab pos="219075" algn="l"/>
                <a:tab pos="450850" algn="l"/>
                <a:tab pos="681038" algn="l"/>
                <a:tab pos="992188" algn="l"/>
              </a:tabLst>
            </a:pPr>
            <a:r>
              <a:rPr lang="en-US" altLang="zh-TW" sz="1900">
                <a:solidFill>
                  <a:srgbClr val="FFFFFF"/>
                </a:solidFill>
              </a:rPr>
              <a:t>	</a:t>
            </a:r>
            <a:r>
              <a:rPr lang="en-US" altLang="zh-TW" sz="1900">
                <a:solidFill>
                  <a:srgbClr val="FFFFFF"/>
                </a:solidFill>
                <a:latin typeface="Symbol" pitchFamily="18" charset="2"/>
              </a:rPr>
              <a:t>  </a:t>
            </a:r>
            <a:r>
              <a:rPr lang="en-US" altLang="zh-TW" sz="1900" b="1">
                <a:solidFill>
                  <a:srgbClr val="F6C54C"/>
                </a:solidFill>
              </a:rPr>
              <a:t>Bluetooth </a:t>
            </a:r>
            <a:r>
              <a:rPr lang="en-US" altLang="zh-TW" sz="1900">
                <a:solidFill>
                  <a:srgbClr val="FFFFFF"/>
                </a:solidFill>
              </a:rPr>
              <a:t>– 1.3B Bluetooth-enabled units shipped in 2008, </a:t>
            </a:r>
            <a:r>
              <a:rPr lang="en-US" altLang="zh-TW" sz="1900">
                <a:solidFill>
                  <a:srgbClr val="F6C54C"/>
                </a:solidFill>
              </a:rPr>
              <a:t>+45%</a:t>
            </a:r>
          </a:p>
          <a:p>
            <a:pPr defTabSz="831850">
              <a:lnSpc>
                <a:spcPts val="2938"/>
              </a:lnSpc>
              <a:tabLst>
                <a:tab pos="219075" algn="l"/>
                <a:tab pos="450850" algn="l"/>
                <a:tab pos="681038" algn="l"/>
                <a:tab pos="992188" algn="l"/>
              </a:tabLst>
            </a:pPr>
            <a:r>
              <a:rPr lang="en-US" altLang="zh-TW" sz="1900">
                <a:solidFill>
                  <a:srgbClr val="F6C54C"/>
                </a:solidFill>
              </a:rPr>
              <a:t>		Y/Y</a:t>
            </a:r>
            <a:r>
              <a:rPr lang="en-US" altLang="zh-TW" sz="1900">
                <a:solidFill>
                  <a:srgbClr val="FFFFFF"/>
                </a:solidFill>
              </a:rPr>
              <a:t>; 2B+ Bluetooth devices in use.</a:t>
            </a:r>
          </a:p>
          <a:p>
            <a:pPr defTabSz="831850">
              <a:lnSpc>
                <a:spcPts val="913"/>
              </a:lnSpc>
              <a:tabLst>
                <a:tab pos="219075" algn="l"/>
                <a:tab pos="450850" algn="l"/>
                <a:tab pos="681038" algn="l"/>
                <a:tab pos="992188" algn="l"/>
              </a:tabLst>
            </a:pPr>
            <a:endParaRPr lang="en-US" altLang="zh-TW" sz="1900">
              <a:solidFill>
                <a:srgbClr val="FFFFFF"/>
              </a:solidFill>
            </a:endParaRPr>
          </a:p>
          <a:p>
            <a:pPr defTabSz="831850">
              <a:lnSpc>
                <a:spcPts val="913"/>
              </a:lnSpc>
              <a:tabLst>
                <a:tab pos="219075" algn="l"/>
                <a:tab pos="450850" algn="l"/>
                <a:tab pos="681038" algn="l"/>
                <a:tab pos="992188" algn="l"/>
              </a:tabLst>
            </a:pPr>
            <a:endParaRPr lang="en-US" altLang="zh-TW" sz="1900">
              <a:solidFill>
                <a:srgbClr val="FFFFFF"/>
              </a:solidFill>
            </a:endParaRPr>
          </a:p>
          <a:p>
            <a:pPr defTabSz="831850">
              <a:lnSpc>
                <a:spcPts val="913"/>
              </a:lnSpc>
              <a:tabLst>
                <a:tab pos="219075" algn="l"/>
                <a:tab pos="450850" algn="l"/>
                <a:tab pos="681038" algn="l"/>
                <a:tab pos="992188" algn="l"/>
              </a:tabLst>
            </a:pPr>
            <a:endParaRPr lang="en-US" altLang="zh-TW" sz="1900">
              <a:solidFill>
                <a:srgbClr val="FFFFFF"/>
              </a:solidFill>
            </a:endParaRPr>
          </a:p>
          <a:p>
            <a:pPr defTabSz="831850">
              <a:lnSpc>
                <a:spcPts val="1513"/>
              </a:lnSpc>
              <a:tabLst>
                <a:tab pos="219075" algn="l"/>
                <a:tab pos="450850" algn="l"/>
                <a:tab pos="681038" algn="l"/>
                <a:tab pos="992188" algn="l"/>
              </a:tabLst>
            </a:pPr>
            <a:r>
              <a:rPr lang="en-US" altLang="zh-TW" sz="1900">
                <a:solidFill>
                  <a:srgbClr val="FFFFFF"/>
                </a:solidFill>
              </a:rPr>
              <a:t>				</a:t>
            </a:r>
            <a:r>
              <a:rPr lang="en-US" altLang="zh-TW" sz="900" i="1">
                <a:solidFill>
                  <a:srgbClr val="FFFFFF"/>
                </a:solidFill>
              </a:rPr>
              <a:t>Source: 3G subscribers data per Informa, Wi-Fi usage estimates per AdMob, Wi-Fi shipments by Wi-Fi Alliance; installed base</a:t>
            </a:r>
          </a:p>
        </p:txBody>
      </p:sp>
      <p:sp>
        <p:nvSpPr>
          <p:cNvPr id="55310" name="Text Box 14"/>
          <p:cNvSpPr txBox="1">
            <a:spLocks noChangeArrowheads="1"/>
          </p:cNvSpPr>
          <p:nvPr/>
        </p:nvSpPr>
        <p:spPr bwMode="auto">
          <a:xfrm>
            <a:off x="2198688" y="6437313"/>
            <a:ext cx="6403975" cy="265112"/>
          </a:xfrm>
          <a:prstGeom prst="rect">
            <a:avLst/>
          </a:prstGeom>
          <a:noFill/>
          <a:ln w="9525">
            <a:noFill/>
            <a:miter lim="800000"/>
            <a:headEnd/>
            <a:tailEnd/>
          </a:ln>
        </p:spPr>
        <p:txBody>
          <a:bodyPr wrap="none" lIns="0" tIns="0" rIns="0" bIns="0">
            <a:spAutoFit/>
          </a:bodyPr>
          <a:lstStyle/>
          <a:p>
            <a:pPr defTabSz="831850">
              <a:lnSpc>
                <a:spcPts val="1000"/>
              </a:lnSpc>
              <a:tabLst>
                <a:tab pos="219075" algn="l"/>
              </a:tabLst>
            </a:pPr>
            <a:r>
              <a:rPr lang="en-US" altLang="zh-TW" sz="900" i="1">
                <a:solidFill>
                  <a:srgbClr val="FFFFFF"/>
                </a:solidFill>
              </a:rPr>
              <a:t>per iSuppli, assuming 4-yr replacement cycle; Bluetooth shipment per iSuppli, installed base per The Bluetooth Special Interest</a:t>
            </a:r>
          </a:p>
          <a:p>
            <a:pPr defTabSz="831850">
              <a:lnSpc>
                <a:spcPts val="1075"/>
              </a:lnSpc>
              <a:tabLst>
                <a:tab pos="219075" algn="l"/>
              </a:tabLst>
            </a:pPr>
            <a:r>
              <a:rPr lang="en-US" altLang="zh-TW" sz="900" i="1">
                <a:solidFill>
                  <a:srgbClr val="FFFFFF"/>
                </a:solidFill>
              </a:rPr>
              <a:t>	Group; GPS shipment per Future Horizons. Picture sources: Howstuffworks.com, Boy Genius Report, Cisco, Letsbuy.com.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ws_1AAA"/>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6323" name="Picture 3" descr="ws_1AAB"/>
          <p:cNvPicPr>
            <a:picLocks noChangeAspect="1" noChangeArrowheads="1"/>
          </p:cNvPicPr>
          <p:nvPr/>
        </p:nvPicPr>
        <p:blipFill>
          <a:blip r:embed="rId3" cstate="print"/>
          <a:srcRect/>
          <a:stretch>
            <a:fillRect/>
          </a:stretch>
        </p:blipFill>
        <p:spPr bwMode="auto">
          <a:xfrm>
            <a:off x="484188" y="6442075"/>
            <a:ext cx="150812" cy="173038"/>
          </a:xfrm>
          <a:prstGeom prst="rect">
            <a:avLst/>
          </a:prstGeom>
          <a:noFill/>
          <a:ln w="9525">
            <a:noFill/>
            <a:miter lim="800000"/>
            <a:headEnd/>
            <a:tailEnd/>
          </a:ln>
        </p:spPr>
      </p:pic>
      <p:pic>
        <p:nvPicPr>
          <p:cNvPr id="56324" name="Picture 4" descr="ws_1AAC"/>
          <p:cNvPicPr>
            <a:picLocks noChangeAspect="1" noChangeArrowheads="1"/>
          </p:cNvPicPr>
          <p:nvPr/>
        </p:nvPicPr>
        <p:blipFill>
          <a:blip r:embed="rId4" cstate="print"/>
          <a:srcRect/>
          <a:stretch>
            <a:fillRect/>
          </a:stretch>
        </p:blipFill>
        <p:spPr bwMode="auto">
          <a:xfrm>
            <a:off x="796925" y="1778000"/>
            <a:ext cx="68263" cy="69850"/>
          </a:xfrm>
          <a:prstGeom prst="rect">
            <a:avLst/>
          </a:prstGeom>
          <a:noFill/>
          <a:ln w="9525">
            <a:noFill/>
            <a:miter lim="800000"/>
            <a:headEnd/>
            <a:tailEnd/>
          </a:ln>
        </p:spPr>
      </p:pic>
      <p:pic>
        <p:nvPicPr>
          <p:cNvPr id="56325" name="Picture 5" descr="ws_1AAD"/>
          <p:cNvPicPr>
            <a:picLocks noChangeAspect="1" noChangeArrowheads="1"/>
          </p:cNvPicPr>
          <p:nvPr/>
        </p:nvPicPr>
        <p:blipFill>
          <a:blip r:embed="rId5" cstate="print"/>
          <a:srcRect/>
          <a:stretch>
            <a:fillRect/>
          </a:stretch>
        </p:blipFill>
        <p:spPr bwMode="auto">
          <a:xfrm>
            <a:off x="704850" y="6442075"/>
            <a:ext cx="138113" cy="231775"/>
          </a:xfrm>
          <a:prstGeom prst="rect">
            <a:avLst/>
          </a:prstGeom>
          <a:noFill/>
          <a:ln w="9525">
            <a:noFill/>
            <a:miter lim="800000"/>
            <a:headEnd/>
            <a:tailEnd/>
          </a:ln>
        </p:spPr>
      </p:pic>
      <p:pic>
        <p:nvPicPr>
          <p:cNvPr id="56326" name="Picture 6" descr="ws_1AAE"/>
          <p:cNvPicPr>
            <a:picLocks noChangeAspect="1" noChangeArrowheads="1"/>
          </p:cNvPicPr>
          <p:nvPr/>
        </p:nvPicPr>
        <p:blipFill>
          <a:blip r:embed="rId6" cstate="print"/>
          <a:srcRect/>
          <a:stretch>
            <a:fillRect/>
          </a:stretch>
        </p:blipFill>
        <p:spPr bwMode="auto">
          <a:xfrm>
            <a:off x="842963" y="6442075"/>
            <a:ext cx="138112" cy="173038"/>
          </a:xfrm>
          <a:prstGeom prst="rect">
            <a:avLst/>
          </a:prstGeom>
          <a:noFill/>
          <a:ln w="9525">
            <a:noFill/>
            <a:miter lim="800000"/>
            <a:headEnd/>
            <a:tailEnd/>
          </a:ln>
        </p:spPr>
      </p:pic>
      <p:pic>
        <p:nvPicPr>
          <p:cNvPr id="56327" name="Picture 7" descr="ws_1AAF"/>
          <p:cNvPicPr>
            <a:picLocks noChangeAspect="1" noChangeArrowheads="1"/>
          </p:cNvPicPr>
          <p:nvPr/>
        </p:nvPicPr>
        <p:blipFill>
          <a:blip r:embed="rId7" cstate="print"/>
          <a:srcRect/>
          <a:stretch>
            <a:fillRect/>
          </a:stretch>
        </p:blipFill>
        <p:spPr bwMode="auto">
          <a:xfrm>
            <a:off x="2309813" y="1778000"/>
            <a:ext cx="68262" cy="69850"/>
          </a:xfrm>
          <a:prstGeom prst="rect">
            <a:avLst/>
          </a:prstGeom>
          <a:noFill/>
          <a:ln w="9525">
            <a:noFill/>
            <a:miter lim="800000"/>
            <a:headEnd/>
            <a:tailEnd/>
          </a:ln>
        </p:spPr>
      </p:pic>
      <p:pic>
        <p:nvPicPr>
          <p:cNvPr id="56328" name="Picture 8" descr="ws_1AB0"/>
          <p:cNvPicPr>
            <a:picLocks noChangeAspect="1" noChangeArrowheads="1"/>
          </p:cNvPicPr>
          <p:nvPr/>
        </p:nvPicPr>
        <p:blipFill>
          <a:blip r:embed="rId8" cstate="print"/>
          <a:srcRect/>
          <a:stretch>
            <a:fillRect/>
          </a:stretch>
        </p:blipFill>
        <p:spPr bwMode="auto">
          <a:xfrm>
            <a:off x="1466850" y="2274888"/>
            <a:ext cx="2413000" cy="3810000"/>
          </a:xfrm>
          <a:prstGeom prst="rect">
            <a:avLst/>
          </a:prstGeom>
          <a:noFill/>
          <a:ln w="9525">
            <a:noFill/>
            <a:miter lim="800000"/>
            <a:headEnd/>
            <a:tailEnd/>
          </a:ln>
        </p:spPr>
      </p:pic>
      <p:pic>
        <p:nvPicPr>
          <p:cNvPr id="56329" name="Picture 9" descr="ws_1AB1"/>
          <p:cNvPicPr>
            <a:picLocks noChangeAspect="1" noChangeArrowheads="1"/>
          </p:cNvPicPr>
          <p:nvPr/>
        </p:nvPicPr>
        <p:blipFill>
          <a:blip r:embed="rId9" cstate="print"/>
          <a:srcRect/>
          <a:stretch>
            <a:fillRect/>
          </a:stretch>
        </p:blipFill>
        <p:spPr bwMode="auto">
          <a:xfrm>
            <a:off x="1373188" y="6442075"/>
            <a:ext cx="139700" cy="173038"/>
          </a:xfrm>
          <a:prstGeom prst="rect">
            <a:avLst/>
          </a:prstGeom>
          <a:noFill/>
          <a:ln w="9525">
            <a:noFill/>
            <a:miter lim="800000"/>
            <a:headEnd/>
            <a:tailEnd/>
          </a:ln>
        </p:spPr>
      </p:pic>
      <p:pic>
        <p:nvPicPr>
          <p:cNvPr id="56330" name="Picture 10" descr="ws_1AB2"/>
          <p:cNvPicPr>
            <a:picLocks noChangeAspect="1" noChangeArrowheads="1"/>
          </p:cNvPicPr>
          <p:nvPr/>
        </p:nvPicPr>
        <p:blipFill>
          <a:blip r:embed="rId10" cstate="print"/>
          <a:srcRect/>
          <a:stretch>
            <a:fillRect/>
          </a:stretch>
        </p:blipFill>
        <p:spPr bwMode="auto">
          <a:xfrm>
            <a:off x="1708150" y="6442075"/>
            <a:ext cx="139700" cy="173038"/>
          </a:xfrm>
          <a:prstGeom prst="rect">
            <a:avLst/>
          </a:prstGeom>
          <a:noFill/>
          <a:ln w="9525">
            <a:noFill/>
            <a:miter lim="800000"/>
            <a:headEnd/>
            <a:tailEnd/>
          </a:ln>
        </p:spPr>
      </p:pic>
      <p:pic>
        <p:nvPicPr>
          <p:cNvPr id="56331" name="Picture 11" descr="ws_1AB3"/>
          <p:cNvPicPr>
            <a:picLocks noChangeAspect="1" noChangeArrowheads="1"/>
          </p:cNvPicPr>
          <p:nvPr/>
        </p:nvPicPr>
        <p:blipFill>
          <a:blip r:embed="rId11" cstate="print"/>
          <a:srcRect/>
          <a:stretch>
            <a:fillRect/>
          </a:stretch>
        </p:blipFill>
        <p:spPr bwMode="auto">
          <a:xfrm>
            <a:off x="5842000" y="1766888"/>
            <a:ext cx="2297113" cy="254000"/>
          </a:xfrm>
          <a:prstGeom prst="rect">
            <a:avLst/>
          </a:prstGeom>
          <a:noFill/>
          <a:ln w="9525">
            <a:noFill/>
            <a:miter lim="800000"/>
            <a:headEnd/>
            <a:tailEnd/>
          </a:ln>
        </p:spPr>
      </p:pic>
      <p:pic>
        <p:nvPicPr>
          <p:cNvPr id="56332" name="Picture 12" descr="ws_1AB4"/>
          <p:cNvPicPr>
            <a:picLocks noChangeAspect="1" noChangeArrowheads="1"/>
          </p:cNvPicPr>
          <p:nvPr/>
        </p:nvPicPr>
        <p:blipFill>
          <a:blip r:embed="rId12" cstate="print"/>
          <a:srcRect/>
          <a:stretch>
            <a:fillRect/>
          </a:stretch>
        </p:blipFill>
        <p:spPr bwMode="auto">
          <a:xfrm>
            <a:off x="5842000" y="2251075"/>
            <a:ext cx="1974850" cy="254000"/>
          </a:xfrm>
          <a:prstGeom prst="rect">
            <a:avLst/>
          </a:prstGeom>
          <a:noFill/>
          <a:ln w="9525">
            <a:noFill/>
            <a:miter lim="800000"/>
            <a:headEnd/>
            <a:tailEnd/>
          </a:ln>
        </p:spPr>
      </p:pic>
      <p:pic>
        <p:nvPicPr>
          <p:cNvPr id="56333" name="Picture 13" descr="ws_1AB5"/>
          <p:cNvPicPr>
            <a:picLocks noChangeAspect="1" noChangeArrowheads="1"/>
          </p:cNvPicPr>
          <p:nvPr/>
        </p:nvPicPr>
        <p:blipFill>
          <a:blip r:embed="rId13" cstate="print"/>
          <a:srcRect/>
          <a:stretch>
            <a:fillRect/>
          </a:stretch>
        </p:blipFill>
        <p:spPr bwMode="auto">
          <a:xfrm>
            <a:off x="5842000" y="2736850"/>
            <a:ext cx="1443038" cy="254000"/>
          </a:xfrm>
          <a:prstGeom prst="rect">
            <a:avLst/>
          </a:prstGeom>
          <a:noFill/>
          <a:ln w="9525">
            <a:noFill/>
            <a:miter lim="800000"/>
            <a:headEnd/>
            <a:tailEnd/>
          </a:ln>
        </p:spPr>
      </p:pic>
      <p:pic>
        <p:nvPicPr>
          <p:cNvPr id="56334" name="Picture 14" descr="ws_1AB6"/>
          <p:cNvPicPr>
            <a:picLocks noChangeAspect="1" noChangeArrowheads="1"/>
          </p:cNvPicPr>
          <p:nvPr/>
        </p:nvPicPr>
        <p:blipFill>
          <a:blip r:embed="rId14" cstate="print"/>
          <a:srcRect/>
          <a:stretch>
            <a:fillRect/>
          </a:stretch>
        </p:blipFill>
        <p:spPr bwMode="auto">
          <a:xfrm>
            <a:off x="5842000" y="3232150"/>
            <a:ext cx="969963" cy="242888"/>
          </a:xfrm>
          <a:prstGeom prst="rect">
            <a:avLst/>
          </a:prstGeom>
          <a:noFill/>
          <a:ln w="9525">
            <a:noFill/>
            <a:miter lim="800000"/>
            <a:headEnd/>
            <a:tailEnd/>
          </a:ln>
        </p:spPr>
      </p:pic>
      <p:pic>
        <p:nvPicPr>
          <p:cNvPr id="56335" name="Picture 15" descr="ws_1AB7"/>
          <p:cNvPicPr>
            <a:picLocks noChangeAspect="1" noChangeArrowheads="1"/>
          </p:cNvPicPr>
          <p:nvPr/>
        </p:nvPicPr>
        <p:blipFill>
          <a:blip r:embed="rId15" cstate="print"/>
          <a:srcRect/>
          <a:stretch>
            <a:fillRect/>
          </a:stretch>
        </p:blipFill>
        <p:spPr bwMode="auto">
          <a:xfrm>
            <a:off x="5842000" y="3717925"/>
            <a:ext cx="969963" cy="254000"/>
          </a:xfrm>
          <a:prstGeom prst="rect">
            <a:avLst/>
          </a:prstGeom>
          <a:noFill/>
          <a:ln w="9525">
            <a:noFill/>
            <a:miter lim="800000"/>
            <a:headEnd/>
            <a:tailEnd/>
          </a:ln>
        </p:spPr>
      </p:pic>
      <p:pic>
        <p:nvPicPr>
          <p:cNvPr id="56336" name="Picture 16" descr="ws_1AB8"/>
          <p:cNvPicPr>
            <a:picLocks noChangeAspect="1" noChangeArrowheads="1"/>
          </p:cNvPicPr>
          <p:nvPr/>
        </p:nvPicPr>
        <p:blipFill>
          <a:blip r:embed="rId16" cstate="print"/>
          <a:srcRect/>
          <a:stretch>
            <a:fillRect/>
          </a:stretch>
        </p:blipFill>
        <p:spPr bwMode="auto">
          <a:xfrm>
            <a:off x="5842000" y="4214813"/>
            <a:ext cx="877888" cy="241300"/>
          </a:xfrm>
          <a:prstGeom prst="rect">
            <a:avLst/>
          </a:prstGeom>
          <a:noFill/>
          <a:ln w="9525">
            <a:noFill/>
            <a:miter lim="800000"/>
            <a:headEnd/>
            <a:tailEnd/>
          </a:ln>
        </p:spPr>
      </p:pic>
      <p:pic>
        <p:nvPicPr>
          <p:cNvPr id="56337" name="Picture 17" descr="ws_1AB9"/>
          <p:cNvPicPr>
            <a:picLocks noChangeAspect="1" noChangeArrowheads="1"/>
          </p:cNvPicPr>
          <p:nvPr/>
        </p:nvPicPr>
        <p:blipFill>
          <a:blip r:embed="rId17" cstate="print"/>
          <a:srcRect/>
          <a:stretch>
            <a:fillRect/>
          </a:stretch>
        </p:blipFill>
        <p:spPr bwMode="auto">
          <a:xfrm>
            <a:off x="5842000" y="4699000"/>
            <a:ext cx="831850" cy="242888"/>
          </a:xfrm>
          <a:prstGeom prst="rect">
            <a:avLst/>
          </a:prstGeom>
          <a:noFill/>
          <a:ln w="9525">
            <a:noFill/>
            <a:miter lim="800000"/>
            <a:headEnd/>
            <a:tailEnd/>
          </a:ln>
        </p:spPr>
      </p:pic>
      <p:pic>
        <p:nvPicPr>
          <p:cNvPr id="56338" name="Picture 18" descr="ws_1ABA"/>
          <p:cNvPicPr>
            <a:picLocks noChangeAspect="1" noChangeArrowheads="1"/>
          </p:cNvPicPr>
          <p:nvPr/>
        </p:nvPicPr>
        <p:blipFill>
          <a:blip r:embed="rId18" cstate="print"/>
          <a:srcRect/>
          <a:stretch>
            <a:fillRect/>
          </a:stretch>
        </p:blipFill>
        <p:spPr bwMode="auto">
          <a:xfrm>
            <a:off x="5842000" y="5183188"/>
            <a:ext cx="692150" cy="242887"/>
          </a:xfrm>
          <a:prstGeom prst="rect">
            <a:avLst/>
          </a:prstGeom>
          <a:noFill/>
          <a:ln w="9525">
            <a:noFill/>
            <a:miter lim="800000"/>
            <a:headEnd/>
            <a:tailEnd/>
          </a:ln>
        </p:spPr>
      </p:pic>
      <p:pic>
        <p:nvPicPr>
          <p:cNvPr id="56339" name="Picture 19" descr="ws_1ABB"/>
          <p:cNvPicPr>
            <a:picLocks noChangeAspect="1" noChangeArrowheads="1"/>
          </p:cNvPicPr>
          <p:nvPr/>
        </p:nvPicPr>
        <p:blipFill>
          <a:blip r:embed="rId19" cstate="print"/>
          <a:srcRect/>
          <a:stretch>
            <a:fillRect/>
          </a:stretch>
        </p:blipFill>
        <p:spPr bwMode="auto">
          <a:xfrm>
            <a:off x="5842000" y="5668963"/>
            <a:ext cx="508000" cy="242887"/>
          </a:xfrm>
          <a:prstGeom prst="rect">
            <a:avLst/>
          </a:prstGeom>
          <a:noFill/>
          <a:ln w="9525">
            <a:noFill/>
            <a:miter lim="800000"/>
            <a:headEnd/>
            <a:tailEnd/>
          </a:ln>
        </p:spPr>
      </p:pic>
      <p:sp>
        <p:nvSpPr>
          <p:cNvPr id="56340" name="Text Box 20"/>
          <p:cNvSpPr txBox="1">
            <a:spLocks noChangeArrowheads="1"/>
          </p:cNvSpPr>
          <p:nvPr/>
        </p:nvSpPr>
        <p:spPr bwMode="auto">
          <a:xfrm>
            <a:off x="365125" y="2420938"/>
            <a:ext cx="169863" cy="3236912"/>
          </a:xfrm>
          <a:prstGeom prst="rect">
            <a:avLst/>
          </a:prstGeom>
          <a:noFill/>
          <a:ln w="9525">
            <a:noFill/>
            <a:miter lim="800000"/>
            <a:headEnd/>
            <a:tailEnd/>
          </a:ln>
        </p:spPr>
        <p:txBody>
          <a:bodyPr wrap="none" lIns="0" tIns="0" rIns="0" bIns="0">
            <a:spAutoFit/>
          </a:bodyPr>
          <a:lstStyle/>
          <a:p>
            <a:pPr defTabSz="831850"/>
            <a:r>
              <a:rPr lang="en-US" altLang="zh-TW" sz="1200" b="1">
                <a:solidFill>
                  <a:srgbClr val="FFFFFF"/>
                </a:solidFill>
              </a:rPr>
              <a:t>#ofUSASmartphoneUsersWhoHaveUsed</a:t>
            </a:r>
          </a:p>
        </p:txBody>
      </p:sp>
      <p:sp>
        <p:nvSpPr>
          <p:cNvPr id="56341" name="Text Box 21"/>
          <p:cNvSpPr txBox="1">
            <a:spLocks noChangeArrowheads="1"/>
          </p:cNvSpPr>
          <p:nvPr/>
        </p:nvSpPr>
        <p:spPr bwMode="auto">
          <a:xfrm>
            <a:off x="622300" y="2730500"/>
            <a:ext cx="169863" cy="2611438"/>
          </a:xfrm>
          <a:prstGeom prst="rect">
            <a:avLst/>
          </a:prstGeom>
          <a:noFill/>
          <a:ln w="9525">
            <a:noFill/>
            <a:miter lim="800000"/>
            <a:headEnd/>
            <a:tailEnd/>
          </a:ln>
        </p:spPr>
        <p:txBody>
          <a:bodyPr wrap="none" lIns="0" tIns="0" rIns="0" bIns="0">
            <a:spAutoFit/>
          </a:bodyPr>
          <a:lstStyle/>
          <a:p>
            <a:pPr defTabSz="831850"/>
            <a:r>
              <a:rPr lang="en-US" altLang="zh-TW" sz="1200" b="1">
                <a:solidFill>
                  <a:srgbClr val="FFFFFF"/>
                </a:solidFill>
              </a:rPr>
              <a:t>MobileApps/MobileBrowsers(MM)</a:t>
            </a:r>
          </a:p>
        </p:txBody>
      </p:sp>
      <p:sp>
        <p:nvSpPr>
          <p:cNvPr id="56342" name="Text Box 22"/>
          <p:cNvSpPr txBox="1">
            <a:spLocks noChangeArrowheads="1"/>
          </p:cNvSpPr>
          <p:nvPr/>
        </p:nvSpPr>
        <p:spPr bwMode="auto">
          <a:xfrm>
            <a:off x="388938" y="150813"/>
            <a:ext cx="8318500" cy="654050"/>
          </a:xfrm>
          <a:prstGeom prst="rect">
            <a:avLst/>
          </a:prstGeom>
          <a:noFill/>
          <a:ln w="9525">
            <a:noFill/>
            <a:miter lim="800000"/>
            <a:headEnd/>
            <a:tailEnd/>
          </a:ln>
        </p:spPr>
        <p:txBody>
          <a:bodyPr wrap="none" lIns="0" tIns="0" rIns="0" bIns="0">
            <a:spAutoFit/>
          </a:bodyPr>
          <a:lstStyle/>
          <a:p>
            <a:pPr defTabSz="831850">
              <a:lnSpc>
                <a:spcPts val="2913"/>
              </a:lnSpc>
              <a:tabLst>
                <a:tab pos="1858963" algn="l"/>
              </a:tabLst>
            </a:pPr>
            <a:r>
              <a:rPr lang="zh-TW" altLang="en-US" sz="1600">
                <a:latin typeface="Arial" charset="0"/>
              </a:rPr>
              <a:t>	</a:t>
            </a:r>
            <a:r>
              <a:rPr lang="en-US" altLang="zh-TW" sz="2600">
                <a:solidFill>
                  <a:srgbClr val="F6C54C"/>
                </a:solidFill>
              </a:rPr>
              <a:t>Mobile Apps &amp; Mobile Search –</a:t>
            </a:r>
          </a:p>
          <a:p>
            <a:pPr defTabSz="831850">
              <a:lnSpc>
                <a:spcPts val="2263"/>
              </a:lnSpc>
              <a:tabLst>
                <a:tab pos="1858963" algn="l"/>
              </a:tabLst>
            </a:pPr>
            <a:r>
              <a:rPr lang="en-US" altLang="zh-TW" sz="2100">
                <a:solidFill>
                  <a:srgbClr val="F6C54C"/>
                </a:solidFill>
              </a:rPr>
              <a:t>Users of Both Up 2x Y/Y…Search = Most Used Browser Feature, USA</a:t>
            </a:r>
          </a:p>
        </p:txBody>
      </p:sp>
      <p:sp>
        <p:nvSpPr>
          <p:cNvPr id="56343" name="Text Box 23"/>
          <p:cNvSpPr txBox="1">
            <a:spLocks noChangeArrowheads="1"/>
          </p:cNvSpPr>
          <p:nvPr/>
        </p:nvSpPr>
        <p:spPr bwMode="auto">
          <a:xfrm>
            <a:off x="8813800" y="6496050"/>
            <a:ext cx="139700" cy="141288"/>
          </a:xfrm>
          <a:prstGeom prst="rect">
            <a:avLst/>
          </a:prstGeom>
          <a:noFill/>
          <a:ln w="9525">
            <a:noFill/>
            <a:miter lim="800000"/>
            <a:headEnd/>
            <a:tailEnd/>
          </a:ln>
        </p:spPr>
        <p:txBody>
          <a:bodyPr wrap="none" lIns="0" tIns="0" rIns="0" bIns="0">
            <a:spAutoFit/>
          </a:bodyPr>
          <a:lstStyle/>
          <a:p>
            <a:pPr defTabSz="831850">
              <a:lnSpc>
                <a:spcPts val="1113"/>
              </a:lnSpc>
            </a:pPr>
            <a:r>
              <a:rPr lang="en-US" altLang="zh-TW" sz="1000">
                <a:solidFill>
                  <a:srgbClr val="FFFFFF"/>
                </a:solidFill>
              </a:rPr>
              <a:t>10</a:t>
            </a:r>
          </a:p>
        </p:txBody>
      </p:sp>
      <p:sp>
        <p:nvSpPr>
          <p:cNvPr id="56344" name="Text Box 24"/>
          <p:cNvSpPr txBox="1">
            <a:spLocks noChangeArrowheads="1"/>
          </p:cNvSpPr>
          <p:nvPr/>
        </p:nvSpPr>
        <p:spPr bwMode="auto">
          <a:xfrm>
            <a:off x="1627188" y="4060825"/>
            <a:ext cx="173037"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18</a:t>
            </a:r>
          </a:p>
        </p:txBody>
      </p:sp>
      <p:sp>
        <p:nvSpPr>
          <p:cNvPr id="56345" name="Text Box 25"/>
          <p:cNvSpPr txBox="1">
            <a:spLocks noChangeArrowheads="1"/>
          </p:cNvSpPr>
          <p:nvPr/>
        </p:nvSpPr>
        <p:spPr bwMode="auto">
          <a:xfrm>
            <a:off x="3076575" y="2060575"/>
            <a:ext cx="169863"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38</a:t>
            </a:r>
          </a:p>
        </p:txBody>
      </p:sp>
      <p:sp>
        <p:nvSpPr>
          <p:cNvPr id="56346" name="Text Box 26"/>
          <p:cNvSpPr txBox="1">
            <a:spLocks noChangeArrowheads="1"/>
          </p:cNvSpPr>
          <p:nvPr/>
        </p:nvSpPr>
        <p:spPr bwMode="auto">
          <a:xfrm>
            <a:off x="2095500" y="4089400"/>
            <a:ext cx="169863" cy="171450"/>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18</a:t>
            </a:r>
          </a:p>
        </p:txBody>
      </p:sp>
      <p:sp>
        <p:nvSpPr>
          <p:cNvPr id="56347" name="Text Box 27"/>
          <p:cNvSpPr txBox="1">
            <a:spLocks noChangeArrowheads="1"/>
          </p:cNvSpPr>
          <p:nvPr/>
        </p:nvSpPr>
        <p:spPr bwMode="auto">
          <a:xfrm>
            <a:off x="3543300" y="2146300"/>
            <a:ext cx="169863"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38</a:t>
            </a:r>
          </a:p>
        </p:txBody>
      </p:sp>
      <p:sp>
        <p:nvSpPr>
          <p:cNvPr id="56348" name="Text Box 28"/>
          <p:cNvSpPr txBox="1">
            <a:spLocks noChangeArrowheads="1"/>
          </p:cNvSpPr>
          <p:nvPr/>
        </p:nvSpPr>
        <p:spPr bwMode="auto">
          <a:xfrm>
            <a:off x="1047750" y="5965825"/>
            <a:ext cx="85725"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0</a:t>
            </a:r>
          </a:p>
        </p:txBody>
      </p:sp>
      <p:sp>
        <p:nvSpPr>
          <p:cNvPr id="56349" name="Text Box 29"/>
          <p:cNvSpPr txBox="1">
            <a:spLocks noChangeArrowheads="1"/>
          </p:cNvSpPr>
          <p:nvPr/>
        </p:nvSpPr>
        <p:spPr bwMode="auto">
          <a:xfrm>
            <a:off x="962025" y="4984750"/>
            <a:ext cx="171450"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10</a:t>
            </a:r>
          </a:p>
        </p:txBody>
      </p:sp>
      <p:sp>
        <p:nvSpPr>
          <p:cNvPr id="56350" name="Text Box 30"/>
          <p:cNvSpPr txBox="1">
            <a:spLocks noChangeArrowheads="1"/>
          </p:cNvSpPr>
          <p:nvPr/>
        </p:nvSpPr>
        <p:spPr bwMode="auto">
          <a:xfrm>
            <a:off x="962025" y="4003675"/>
            <a:ext cx="171450"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20</a:t>
            </a:r>
          </a:p>
        </p:txBody>
      </p:sp>
      <p:sp>
        <p:nvSpPr>
          <p:cNvPr id="56351" name="Text Box 31"/>
          <p:cNvSpPr txBox="1">
            <a:spLocks noChangeArrowheads="1"/>
          </p:cNvSpPr>
          <p:nvPr/>
        </p:nvSpPr>
        <p:spPr bwMode="auto">
          <a:xfrm>
            <a:off x="962025" y="2032000"/>
            <a:ext cx="171450"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40</a:t>
            </a:r>
          </a:p>
        </p:txBody>
      </p:sp>
      <p:sp>
        <p:nvSpPr>
          <p:cNvPr id="56352" name="Text Box 32"/>
          <p:cNvSpPr txBox="1">
            <a:spLocks noChangeArrowheads="1"/>
          </p:cNvSpPr>
          <p:nvPr/>
        </p:nvSpPr>
        <p:spPr bwMode="auto">
          <a:xfrm>
            <a:off x="1790700" y="6099175"/>
            <a:ext cx="295275"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4/09</a:t>
            </a:r>
          </a:p>
        </p:txBody>
      </p:sp>
      <p:sp>
        <p:nvSpPr>
          <p:cNvPr id="56353" name="Text Box 33"/>
          <p:cNvSpPr txBox="1">
            <a:spLocks noChangeArrowheads="1"/>
          </p:cNvSpPr>
          <p:nvPr/>
        </p:nvSpPr>
        <p:spPr bwMode="auto">
          <a:xfrm>
            <a:off x="3246438" y="6099175"/>
            <a:ext cx="295275"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4/10</a:t>
            </a:r>
          </a:p>
        </p:txBody>
      </p:sp>
      <p:sp>
        <p:nvSpPr>
          <p:cNvPr id="56354" name="Text Box 34"/>
          <p:cNvSpPr txBox="1">
            <a:spLocks noChangeArrowheads="1"/>
          </p:cNvSpPr>
          <p:nvPr/>
        </p:nvSpPr>
        <p:spPr bwMode="auto">
          <a:xfrm>
            <a:off x="896938" y="1709738"/>
            <a:ext cx="1273175" cy="171450"/>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Mobile App Users</a:t>
            </a:r>
          </a:p>
        </p:txBody>
      </p:sp>
      <p:sp>
        <p:nvSpPr>
          <p:cNvPr id="56355" name="Text Box 35"/>
          <p:cNvSpPr txBox="1">
            <a:spLocks noChangeArrowheads="1"/>
          </p:cNvSpPr>
          <p:nvPr/>
        </p:nvSpPr>
        <p:spPr bwMode="auto">
          <a:xfrm>
            <a:off x="2408238" y="1709738"/>
            <a:ext cx="1600200" cy="171450"/>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Mobile Browser Users</a:t>
            </a:r>
          </a:p>
        </p:txBody>
      </p:sp>
      <p:sp>
        <p:nvSpPr>
          <p:cNvPr id="56356" name="Text Box 36"/>
          <p:cNvSpPr txBox="1">
            <a:spLocks noChangeArrowheads="1"/>
          </p:cNvSpPr>
          <p:nvPr/>
        </p:nvSpPr>
        <p:spPr bwMode="auto">
          <a:xfrm>
            <a:off x="2457450" y="2722563"/>
            <a:ext cx="282575" cy="284162"/>
          </a:xfrm>
          <a:prstGeom prst="rect">
            <a:avLst/>
          </a:prstGeom>
          <a:noFill/>
          <a:ln w="9525">
            <a:noFill/>
            <a:miter lim="800000"/>
            <a:headEnd/>
            <a:tailEnd/>
          </a:ln>
        </p:spPr>
        <p:txBody>
          <a:bodyPr wrap="none" lIns="0" tIns="0" rIns="0" bIns="0">
            <a:spAutoFit/>
          </a:bodyPr>
          <a:lstStyle/>
          <a:p>
            <a:pPr defTabSz="831850">
              <a:lnSpc>
                <a:spcPts val="2238"/>
              </a:lnSpc>
            </a:pPr>
            <a:r>
              <a:rPr lang="en-US" altLang="zh-TW" sz="2000" b="1">
                <a:solidFill>
                  <a:srgbClr val="F6C54C"/>
                </a:solidFill>
              </a:rPr>
              <a:t>2x</a:t>
            </a:r>
          </a:p>
        </p:txBody>
      </p:sp>
      <p:sp>
        <p:nvSpPr>
          <p:cNvPr id="56357" name="Text Box 37"/>
          <p:cNvSpPr txBox="1">
            <a:spLocks noChangeArrowheads="1"/>
          </p:cNvSpPr>
          <p:nvPr/>
        </p:nvSpPr>
        <p:spPr bwMode="auto">
          <a:xfrm>
            <a:off x="257175" y="1143000"/>
            <a:ext cx="4271963" cy="411163"/>
          </a:xfrm>
          <a:prstGeom prst="rect">
            <a:avLst/>
          </a:prstGeom>
          <a:noFill/>
          <a:ln w="9525">
            <a:noFill/>
            <a:miter lim="800000"/>
            <a:headEnd/>
            <a:tailEnd/>
          </a:ln>
        </p:spPr>
        <p:txBody>
          <a:bodyPr wrap="none" lIns="0" tIns="0" rIns="0" bIns="0">
            <a:spAutoFit/>
          </a:bodyPr>
          <a:lstStyle/>
          <a:p>
            <a:pPr defTabSz="831850">
              <a:lnSpc>
                <a:spcPts val="1563"/>
              </a:lnSpc>
              <a:tabLst>
                <a:tab pos="1616075" algn="l"/>
              </a:tabLst>
            </a:pPr>
            <a:r>
              <a:rPr lang="en-US" altLang="zh-TW" sz="1400" b="1">
                <a:solidFill>
                  <a:srgbClr val="F6C54C"/>
                </a:solidFill>
              </a:rPr>
              <a:t>Number of USA Smartphone App &amp; Browser Users</a:t>
            </a:r>
          </a:p>
          <a:p>
            <a:pPr defTabSz="831850">
              <a:lnSpc>
                <a:spcPts val="1675"/>
              </a:lnSpc>
              <a:tabLst>
                <a:tab pos="1616075" algn="l"/>
              </a:tabLst>
            </a:pPr>
            <a:r>
              <a:rPr lang="en-US" altLang="zh-TW" sz="1400" b="1">
                <a:solidFill>
                  <a:srgbClr val="F6C54C"/>
                </a:solidFill>
              </a:rPr>
              <a:t>	4/09 vs. 4/10</a:t>
            </a:r>
          </a:p>
        </p:txBody>
      </p:sp>
      <p:sp>
        <p:nvSpPr>
          <p:cNvPr id="56358" name="Text Box 38"/>
          <p:cNvSpPr txBox="1">
            <a:spLocks noChangeArrowheads="1"/>
          </p:cNvSpPr>
          <p:nvPr/>
        </p:nvSpPr>
        <p:spPr bwMode="auto">
          <a:xfrm>
            <a:off x="7620000" y="6494463"/>
            <a:ext cx="971550" cy="127000"/>
          </a:xfrm>
          <a:prstGeom prst="rect">
            <a:avLst/>
          </a:prstGeom>
          <a:noFill/>
          <a:ln w="9525">
            <a:noFill/>
            <a:miter lim="800000"/>
            <a:headEnd/>
            <a:tailEnd/>
          </a:ln>
        </p:spPr>
        <p:txBody>
          <a:bodyPr wrap="none" lIns="0" tIns="0" rIns="0" bIns="0">
            <a:spAutoFit/>
          </a:bodyPr>
          <a:lstStyle/>
          <a:p>
            <a:pPr defTabSz="831850">
              <a:lnSpc>
                <a:spcPts val="1000"/>
              </a:lnSpc>
            </a:pPr>
            <a:r>
              <a:rPr lang="en-US" altLang="zh-TW" sz="900" i="1">
                <a:solidFill>
                  <a:srgbClr val="FFFFFF"/>
                </a:solidFill>
              </a:rPr>
              <a:t>Source: comScore.</a:t>
            </a:r>
          </a:p>
        </p:txBody>
      </p:sp>
      <p:sp>
        <p:nvSpPr>
          <p:cNvPr id="56359" name="Text Box 39"/>
          <p:cNvSpPr txBox="1">
            <a:spLocks noChangeArrowheads="1"/>
          </p:cNvSpPr>
          <p:nvPr/>
        </p:nvSpPr>
        <p:spPr bwMode="auto">
          <a:xfrm>
            <a:off x="8277225" y="1803400"/>
            <a:ext cx="306388" cy="171450"/>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48%</a:t>
            </a:r>
          </a:p>
        </p:txBody>
      </p:sp>
      <p:sp>
        <p:nvSpPr>
          <p:cNvPr id="56360" name="Text Box 40"/>
          <p:cNvSpPr txBox="1">
            <a:spLocks noChangeArrowheads="1"/>
          </p:cNvSpPr>
          <p:nvPr/>
        </p:nvSpPr>
        <p:spPr bwMode="auto">
          <a:xfrm>
            <a:off x="5743575" y="6175375"/>
            <a:ext cx="220663"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0%</a:t>
            </a:r>
          </a:p>
        </p:txBody>
      </p:sp>
      <p:sp>
        <p:nvSpPr>
          <p:cNvPr id="56361" name="Text Box 41"/>
          <p:cNvSpPr txBox="1">
            <a:spLocks noChangeArrowheads="1"/>
          </p:cNvSpPr>
          <p:nvPr/>
        </p:nvSpPr>
        <p:spPr bwMode="auto">
          <a:xfrm>
            <a:off x="6640513" y="6175375"/>
            <a:ext cx="304800"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20%</a:t>
            </a:r>
          </a:p>
        </p:txBody>
      </p:sp>
      <p:sp>
        <p:nvSpPr>
          <p:cNvPr id="56362" name="Text Box 42"/>
          <p:cNvSpPr txBox="1">
            <a:spLocks noChangeArrowheads="1"/>
          </p:cNvSpPr>
          <p:nvPr/>
        </p:nvSpPr>
        <p:spPr bwMode="auto">
          <a:xfrm>
            <a:off x="7591425" y="6175375"/>
            <a:ext cx="306388"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40%</a:t>
            </a:r>
          </a:p>
        </p:txBody>
      </p:sp>
      <p:sp>
        <p:nvSpPr>
          <p:cNvPr id="56363" name="Text Box 43"/>
          <p:cNvSpPr txBox="1">
            <a:spLocks noChangeArrowheads="1"/>
          </p:cNvSpPr>
          <p:nvPr/>
        </p:nvSpPr>
        <p:spPr bwMode="auto">
          <a:xfrm>
            <a:off x="8532813" y="6175375"/>
            <a:ext cx="307975"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60%</a:t>
            </a:r>
          </a:p>
        </p:txBody>
      </p:sp>
      <p:sp>
        <p:nvSpPr>
          <p:cNvPr id="56364" name="Text Box 44"/>
          <p:cNvSpPr txBox="1">
            <a:spLocks noChangeArrowheads="1"/>
          </p:cNvSpPr>
          <p:nvPr/>
        </p:nvSpPr>
        <p:spPr bwMode="auto">
          <a:xfrm>
            <a:off x="4819650" y="4822825"/>
            <a:ext cx="919163" cy="1046163"/>
          </a:xfrm>
          <a:prstGeom prst="rect">
            <a:avLst/>
          </a:prstGeom>
          <a:noFill/>
          <a:ln w="9525">
            <a:noFill/>
            <a:miter lim="800000"/>
            <a:headEnd/>
            <a:tailEnd/>
          </a:ln>
        </p:spPr>
        <p:txBody>
          <a:bodyPr wrap="none" lIns="0" tIns="0" rIns="0" bIns="0">
            <a:spAutoFit/>
          </a:bodyPr>
          <a:lstStyle/>
          <a:p>
            <a:pPr defTabSz="831850">
              <a:lnSpc>
                <a:spcPts val="1338"/>
              </a:lnSpc>
              <a:tabLst>
                <a:tab pos="115888" algn="l"/>
                <a:tab pos="173038" algn="l"/>
              </a:tabLst>
            </a:pPr>
            <a:r>
              <a:rPr lang="zh-TW" altLang="en-US" sz="1600">
                <a:latin typeface="Arial" charset="0"/>
              </a:rPr>
              <a:t>		</a:t>
            </a:r>
            <a:r>
              <a:rPr lang="en-US" altLang="zh-TW" sz="1200" b="1">
                <a:solidFill>
                  <a:srgbClr val="FFFFFF"/>
                </a:solidFill>
              </a:rPr>
              <a:t>Reference</a:t>
            </a:r>
          </a:p>
          <a:p>
            <a:pPr defTabSz="831850">
              <a:lnSpc>
                <a:spcPts val="913"/>
              </a:lnSpc>
              <a:tabLst>
                <a:tab pos="115888" algn="l"/>
                <a:tab pos="173038" algn="l"/>
              </a:tabLst>
            </a:pPr>
            <a:endParaRPr lang="en-US" altLang="zh-TW" sz="1200" b="1">
              <a:solidFill>
                <a:srgbClr val="FFFFFF"/>
              </a:solidFill>
            </a:endParaRPr>
          </a:p>
          <a:p>
            <a:pPr defTabSz="831850">
              <a:lnSpc>
                <a:spcPts val="2175"/>
              </a:lnSpc>
              <a:tabLst>
                <a:tab pos="115888" algn="l"/>
                <a:tab pos="173038" algn="l"/>
              </a:tabLst>
            </a:pPr>
            <a:r>
              <a:rPr lang="en-US" altLang="zh-TW" sz="1200" b="1">
                <a:solidFill>
                  <a:srgbClr val="FFFFFF"/>
                </a:solidFill>
              </a:rPr>
              <a:t>	Classifieds</a:t>
            </a:r>
          </a:p>
          <a:p>
            <a:pPr defTabSz="831850">
              <a:lnSpc>
                <a:spcPts val="913"/>
              </a:lnSpc>
              <a:tabLst>
                <a:tab pos="115888" algn="l"/>
                <a:tab pos="173038" algn="l"/>
              </a:tabLst>
            </a:pPr>
            <a:endParaRPr lang="en-US" altLang="zh-TW" sz="1200" b="1">
              <a:solidFill>
                <a:srgbClr val="FFFFFF"/>
              </a:solidFill>
            </a:endParaRPr>
          </a:p>
          <a:p>
            <a:pPr defTabSz="831850">
              <a:lnSpc>
                <a:spcPts val="913"/>
              </a:lnSpc>
              <a:tabLst>
                <a:tab pos="115888" algn="l"/>
                <a:tab pos="173038" algn="l"/>
              </a:tabLst>
            </a:pPr>
            <a:endParaRPr lang="en-US" altLang="zh-TW" sz="1200" b="1">
              <a:solidFill>
                <a:srgbClr val="FFFFFF"/>
              </a:solidFill>
            </a:endParaRPr>
          </a:p>
          <a:p>
            <a:pPr defTabSz="831850">
              <a:lnSpc>
                <a:spcPts val="2000"/>
              </a:lnSpc>
              <a:tabLst>
                <a:tab pos="115888" algn="l"/>
                <a:tab pos="173038" algn="l"/>
              </a:tabLst>
            </a:pPr>
            <a:r>
              <a:rPr lang="en-US" altLang="zh-TW" sz="1200" b="1">
                <a:solidFill>
                  <a:srgbClr val="FFFFFF"/>
                </a:solidFill>
              </a:rPr>
              <a:t>Online Retail</a:t>
            </a:r>
          </a:p>
        </p:txBody>
      </p:sp>
      <p:sp>
        <p:nvSpPr>
          <p:cNvPr id="56365" name="Text Box 45"/>
          <p:cNvSpPr txBox="1">
            <a:spLocks noChangeArrowheads="1"/>
          </p:cNvSpPr>
          <p:nvPr/>
        </p:nvSpPr>
        <p:spPr bwMode="auto">
          <a:xfrm>
            <a:off x="5200650" y="4135438"/>
            <a:ext cx="379413" cy="171450"/>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Bank</a:t>
            </a:r>
          </a:p>
        </p:txBody>
      </p:sp>
      <p:sp>
        <p:nvSpPr>
          <p:cNvPr id="56366" name="Text Box 46"/>
          <p:cNvSpPr txBox="1">
            <a:spLocks noChangeArrowheads="1"/>
          </p:cNvSpPr>
          <p:nvPr/>
        </p:nvSpPr>
        <p:spPr bwMode="auto">
          <a:xfrm>
            <a:off x="5038725" y="4337050"/>
            <a:ext cx="695325" cy="455613"/>
          </a:xfrm>
          <a:prstGeom prst="rect">
            <a:avLst/>
          </a:prstGeom>
          <a:noFill/>
          <a:ln w="9525">
            <a:noFill/>
            <a:miter lim="800000"/>
            <a:headEnd/>
            <a:tailEnd/>
          </a:ln>
        </p:spPr>
        <p:txBody>
          <a:bodyPr wrap="none" lIns="0" tIns="0" rIns="0" bIns="0">
            <a:spAutoFit/>
          </a:bodyPr>
          <a:lstStyle/>
          <a:p>
            <a:pPr defTabSz="831850">
              <a:lnSpc>
                <a:spcPts val="1338"/>
              </a:lnSpc>
              <a:tabLst>
                <a:tab pos="46038" algn="l"/>
              </a:tabLst>
            </a:pPr>
            <a:r>
              <a:rPr lang="en-US" altLang="zh-TW" sz="1200" b="1">
                <a:solidFill>
                  <a:srgbClr val="FFFFFF"/>
                </a:solidFill>
              </a:rPr>
              <a:t>Accounts</a:t>
            </a:r>
          </a:p>
          <a:p>
            <a:pPr defTabSz="831850">
              <a:lnSpc>
                <a:spcPts val="913"/>
              </a:lnSpc>
              <a:tabLst>
                <a:tab pos="46038" algn="l"/>
              </a:tabLst>
            </a:pPr>
            <a:endParaRPr lang="en-US" altLang="zh-TW" sz="1200" b="1">
              <a:solidFill>
                <a:srgbClr val="FFFFFF"/>
              </a:solidFill>
            </a:endParaRPr>
          </a:p>
          <a:p>
            <a:pPr defTabSz="831850">
              <a:lnSpc>
                <a:spcPts val="1338"/>
              </a:lnSpc>
              <a:tabLst>
                <a:tab pos="46038" algn="l"/>
              </a:tabLst>
            </a:pPr>
            <a:r>
              <a:rPr lang="en-US" altLang="zh-TW" sz="1200" b="1">
                <a:solidFill>
                  <a:srgbClr val="FFFFFF"/>
                </a:solidFill>
              </a:rPr>
              <a:t>	General</a:t>
            </a:r>
          </a:p>
        </p:txBody>
      </p:sp>
      <p:sp>
        <p:nvSpPr>
          <p:cNvPr id="56367" name="Text Box 47"/>
          <p:cNvSpPr txBox="1">
            <a:spLocks noChangeArrowheads="1"/>
          </p:cNvSpPr>
          <p:nvPr/>
        </p:nvSpPr>
        <p:spPr bwMode="auto">
          <a:xfrm>
            <a:off x="962025" y="3013075"/>
            <a:ext cx="4770438" cy="914400"/>
          </a:xfrm>
          <a:prstGeom prst="rect">
            <a:avLst/>
          </a:prstGeom>
          <a:noFill/>
          <a:ln w="9525">
            <a:noFill/>
            <a:miter lim="800000"/>
            <a:headEnd/>
            <a:tailEnd/>
          </a:ln>
        </p:spPr>
        <p:txBody>
          <a:bodyPr wrap="none" lIns="0" tIns="0" rIns="0" bIns="0">
            <a:spAutoFit/>
          </a:bodyPr>
          <a:lstStyle/>
          <a:p>
            <a:pPr defTabSz="831850">
              <a:lnSpc>
                <a:spcPts val="1338"/>
              </a:lnSpc>
              <a:tabLst>
                <a:tab pos="3971925" algn="l"/>
                <a:tab pos="4029075" algn="l"/>
              </a:tabLst>
            </a:pPr>
            <a:r>
              <a:rPr lang="en-US" altLang="zh-TW" sz="1200" b="1">
                <a:solidFill>
                  <a:srgbClr val="FFFFFF"/>
                </a:solidFill>
              </a:rPr>
              <a:t>30</a:t>
            </a:r>
          </a:p>
          <a:p>
            <a:pPr defTabSz="831850">
              <a:lnSpc>
                <a:spcPts val="2025"/>
              </a:lnSpc>
              <a:tabLst>
                <a:tab pos="3971925" algn="l"/>
                <a:tab pos="4029075" algn="l"/>
              </a:tabLst>
            </a:pPr>
            <a:r>
              <a:rPr lang="en-US" altLang="zh-TW" sz="1200" b="1">
                <a:solidFill>
                  <a:srgbClr val="FFFFFF"/>
                </a:solidFill>
              </a:rPr>
              <a:t>	Sports Info</a:t>
            </a:r>
          </a:p>
          <a:p>
            <a:pPr defTabSz="831850">
              <a:lnSpc>
                <a:spcPts val="913"/>
              </a:lnSpc>
              <a:tabLst>
                <a:tab pos="3971925" algn="l"/>
                <a:tab pos="4029075" algn="l"/>
              </a:tabLst>
            </a:pPr>
            <a:endParaRPr lang="en-US" altLang="zh-TW" sz="1200" b="1">
              <a:solidFill>
                <a:srgbClr val="FFFFFF"/>
              </a:solidFill>
            </a:endParaRPr>
          </a:p>
          <a:p>
            <a:pPr defTabSz="831850">
              <a:lnSpc>
                <a:spcPts val="913"/>
              </a:lnSpc>
              <a:tabLst>
                <a:tab pos="3971925" algn="l"/>
                <a:tab pos="4029075" algn="l"/>
              </a:tabLst>
            </a:pPr>
            <a:endParaRPr lang="en-US" altLang="zh-TW" sz="1200" b="1">
              <a:solidFill>
                <a:srgbClr val="FFFFFF"/>
              </a:solidFill>
            </a:endParaRPr>
          </a:p>
          <a:p>
            <a:pPr defTabSz="831850">
              <a:lnSpc>
                <a:spcPts val="2013"/>
              </a:lnSpc>
              <a:tabLst>
                <a:tab pos="3971925" algn="l"/>
                <a:tab pos="4029075" algn="l"/>
              </a:tabLst>
            </a:pPr>
            <a:r>
              <a:rPr lang="en-US" altLang="zh-TW" sz="1200" b="1">
                <a:solidFill>
                  <a:srgbClr val="FFFFFF"/>
                </a:solidFill>
              </a:rPr>
              <a:t>		Movie Info</a:t>
            </a:r>
          </a:p>
        </p:txBody>
      </p:sp>
      <p:sp>
        <p:nvSpPr>
          <p:cNvPr id="56368" name="Text Box 48"/>
          <p:cNvSpPr txBox="1">
            <a:spLocks noChangeArrowheads="1"/>
          </p:cNvSpPr>
          <p:nvPr/>
        </p:nvSpPr>
        <p:spPr bwMode="auto">
          <a:xfrm>
            <a:off x="5326063" y="2786063"/>
            <a:ext cx="407987" cy="168275"/>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News</a:t>
            </a:r>
          </a:p>
        </p:txBody>
      </p:sp>
      <p:sp>
        <p:nvSpPr>
          <p:cNvPr id="56369" name="Text Box 49"/>
          <p:cNvSpPr txBox="1">
            <a:spLocks noChangeArrowheads="1"/>
          </p:cNvSpPr>
          <p:nvPr/>
        </p:nvSpPr>
        <p:spPr bwMode="auto">
          <a:xfrm>
            <a:off x="5095875" y="2195513"/>
            <a:ext cx="452438" cy="168275"/>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Social</a:t>
            </a:r>
          </a:p>
        </p:txBody>
      </p:sp>
      <p:sp>
        <p:nvSpPr>
          <p:cNvPr id="56370" name="Text Box 50"/>
          <p:cNvSpPr txBox="1">
            <a:spLocks noChangeArrowheads="1"/>
          </p:cNvSpPr>
          <p:nvPr/>
        </p:nvSpPr>
        <p:spPr bwMode="auto">
          <a:xfrm>
            <a:off x="4897438" y="2393950"/>
            <a:ext cx="835025"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Networking</a:t>
            </a:r>
          </a:p>
        </p:txBody>
      </p:sp>
      <p:sp>
        <p:nvSpPr>
          <p:cNvPr id="56371" name="Text Box 51"/>
          <p:cNvSpPr txBox="1">
            <a:spLocks noChangeArrowheads="1"/>
          </p:cNvSpPr>
          <p:nvPr/>
        </p:nvSpPr>
        <p:spPr bwMode="auto">
          <a:xfrm>
            <a:off x="5219700" y="1814513"/>
            <a:ext cx="511175" cy="168275"/>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Search</a:t>
            </a:r>
          </a:p>
        </p:txBody>
      </p:sp>
      <p:sp>
        <p:nvSpPr>
          <p:cNvPr id="56372" name="Text Box 52"/>
          <p:cNvSpPr txBox="1">
            <a:spLocks noChangeArrowheads="1"/>
          </p:cNvSpPr>
          <p:nvPr/>
        </p:nvSpPr>
        <p:spPr bwMode="auto">
          <a:xfrm>
            <a:off x="5011738" y="1143000"/>
            <a:ext cx="3687762" cy="411163"/>
          </a:xfrm>
          <a:prstGeom prst="rect">
            <a:avLst/>
          </a:prstGeom>
          <a:noFill/>
          <a:ln w="9525">
            <a:noFill/>
            <a:miter lim="800000"/>
            <a:headEnd/>
            <a:tailEnd/>
          </a:ln>
        </p:spPr>
        <p:txBody>
          <a:bodyPr wrap="none" lIns="0" tIns="0" rIns="0" bIns="0">
            <a:spAutoFit/>
          </a:bodyPr>
          <a:lstStyle/>
          <a:p>
            <a:pPr defTabSz="831850">
              <a:lnSpc>
                <a:spcPts val="1563"/>
              </a:lnSpc>
              <a:tabLst>
                <a:tab pos="623888" algn="l"/>
              </a:tabLst>
            </a:pPr>
            <a:r>
              <a:rPr lang="en-US" altLang="zh-TW" sz="1400" b="1">
                <a:solidFill>
                  <a:srgbClr val="F6C54C"/>
                </a:solidFill>
              </a:rPr>
              <a:t>% of Mobile Browser Users Who Have Done</a:t>
            </a:r>
          </a:p>
          <a:p>
            <a:pPr defTabSz="831850">
              <a:lnSpc>
                <a:spcPts val="1675"/>
              </a:lnSpc>
              <a:tabLst>
                <a:tab pos="623888" algn="l"/>
              </a:tabLst>
            </a:pPr>
            <a:r>
              <a:rPr lang="en-US" altLang="zh-TW" sz="1400" b="1">
                <a:solidFill>
                  <a:srgbClr val="F6C54C"/>
                </a:solidFill>
              </a:rPr>
              <a:t>	the Following Activities, 4/10</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ws_1ABC"/>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7347" name="Picture 3" descr="ws_1ABD"/>
          <p:cNvPicPr>
            <a:picLocks noChangeAspect="1" noChangeArrowheads="1"/>
          </p:cNvPicPr>
          <p:nvPr/>
        </p:nvPicPr>
        <p:blipFill>
          <a:blip r:embed="rId3" cstate="print"/>
          <a:srcRect/>
          <a:stretch>
            <a:fillRect/>
          </a:stretch>
        </p:blipFill>
        <p:spPr bwMode="auto">
          <a:xfrm>
            <a:off x="484188" y="6442075"/>
            <a:ext cx="150812" cy="173038"/>
          </a:xfrm>
          <a:prstGeom prst="rect">
            <a:avLst/>
          </a:prstGeom>
          <a:noFill/>
          <a:ln w="9525">
            <a:noFill/>
            <a:miter lim="800000"/>
            <a:headEnd/>
            <a:tailEnd/>
          </a:ln>
        </p:spPr>
      </p:pic>
      <p:pic>
        <p:nvPicPr>
          <p:cNvPr id="57348" name="Picture 4" descr="ws_1ABE"/>
          <p:cNvPicPr>
            <a:picLocks noChangeAspect="1" noChangeArrowheads="1"/>
          </p:cNvPicPr>
          <p:nvPr/>
        </p:nvPicPr>
        <p:blipFill>
          <a:blip r:embed="rId4" cstate="print"/>
          <a:srcRect/>
          <a:stretch>
            <a:fillRect/>
          </a:stretch>
        </p:blipFill>
        <p:spPr bwMode="auto">
          <a:xfrm>
            <a:off x="704850" y="6442075"/>
            <a:ext cx="138113" cy="231775"/>
          </a:xfrm>
          <a:prstGeom prst="rect">
            <a:avLst/>
          </a:prstGeom>
          <a:noFill/>
          <a:ln w="9525">
            <a:noFill/>
            <a:miter lim="800000"/>
            <a:headEnd/>
            <a:tailEnd/>
          </a:ln>
        </p:spPr>
      </p:pic>
      <p:pic>
        <p:nvPicPr>
          <p:cNvPr id="57349" name="Picture 5" descr="ws_1ABF"/>
          <p:cNvPicPr>
            <a:picLocks noChangeAspect="1" noChangeArrowheads="1"/>
          </p:cNvPicPr>
          <p:nvPr/>
        </p:nvPicPr>
        <p:blipFill>
          <a:blip r:embed="rId5" cstate="print"/>
          <a:srcRect/>
          <a:stretch>
            <a:fillRect/>
          </a:stretch>
        </p:blipFill>
        <p:spPr bwMode="auto">
          <a:xfrm>
            <a:off x="842963" y="6442075"/>
            <a:ext cx="138112" cy="173038"/>
          </a:xfrm>
          <a:prstGeom prst="rect">
            <a:avLst/>
          </a:prstGeom>
          <a:noFill/>
          <a:ln w="9525">
            <a:noFill/>
            <a:miter lim="800000"/>
            <a:headEnd/>
            <a:tailEnd/>
          </a:ln>
        </p:spPr>
      </p:pic>
      <p:pic>
        <p:nvPicPr>
          <p:cNvPr id="57350" name="Picture 6" descr="ws_1AC0"/>
          <p:cNvPicPr>
            <a:picLocks noChangeAspect="1" noChangeArrowheads="1"/>
          </p:cNvPicPr>
          <p:nvPr/>
        </p:nvPicPr>
        <p:blipFill>
          <a:blip r:embed="rId6" cstate="print"/>
          <a:srcRect/>
          <a:stretch>
            <a:fillRect/>
          </a:stretch>
        </p:blipFill>
        <p:spPr bwMode="auto">
          <a:xfrm>
            <a:off x="1373188" y="6442075"/>
            <a:ext cx="139700" cy="173038"/>
          </a:xfrm>
          <a:prstGeom prst="rect">
            <a:avLst/>
          </a:prstGeom>
          <a:noFill/>
          <a:ln w="9525">
            <a:noFill/>
            <a:miter lim="800000"/>
            <a:headEnd/>
            <a:tailEnd/>
          </a:ln>
        </p:spPr>
      </p:pic>
      <p:pic>
        <p:nvPicPr>
          <p:cNvPr id="57351" name="Picture 7" descr="ws_1AC1"/>
          <p:cNvPicPr>
            <a:picLocks noChangeAspect="1" noChangeArrowheads="1"/>
          </p:cNvPicPr>
          <p:nvPr/>
        </p:nvPicPr>
        <p:blipFill>
          <a:blip r:embed="rId7" cstate="print"/>
          <a:srcRect/>
          <a:stretch>
            <a:fillRect/>
          </a:stretch>
        </p:blipFill>
        <p:spPr bwMode="auto">
          <a:xfrm>
            <a:off x="1708150" y="6442075"/>
            <a:ext cx="139700" cy="173038"/>
          </a:xfrm>
          <a:prstGeom prst="rect">
            <a:avLst/>
          </a:prstGeom>
          <a:noFill/>
          <a:ln w="9525">
            <a:noFill/>
            <a:miter lim="800000"/>
            <a:headEnd/>
            <a:tailEnd/>
          </a:ln>
        </p:spPr>
      </p:pic>
      <p:pic>
        <p:nvPicPr>
          <p:cNvPr id="57352" name="Picture 8" descr="ws_1AC2"/>
          <p:cNvPicPr>
            <a:picLocks noChangeAspect="1" noChangeArrowheads="1"/>
          </p:cNvPicPr>
          <p:nvPr/>
        </p:nvPicPr>
        <p:blipFill>
          <a:blip r:embed="rId8" cstate="print"/>
          <a:srcRect/>
          <a:stretch>
            <a:fillRect/>
          </a:stretch>
        </p:blipFill>
        <p:spPr bwMode="auto">
          <a:xfrm>
            <a:off x="2008188" y="1616075"/>
            <a:ext cx="693737" cy="1778000"/>
          </a:xfrm>
          <a:prstGeom prst="rect">
            <a:avLst/>
          </a:prstGeom>
          <a:noFill/>
          <a:ln w="9525">
            <a:noFill/>
            <a:miter lim="800000"/>
            <a:headEnd/>
            <a:tailEnd/>
          </a:ln>
        </p:spPr>
      </p:pic>
      <p:pic>
        <p:nvPicPr>
          <p:cNvPr id="57353" name="Picture 9" descr="ws_1AC3"/>
          <p:cNvPicPr>
            <a:picLocks noChangeAspect="1" noChangeArrowheads="1"/>
          </p:cNvPicPr>
          <p:nvPr/>
        </p:nvPicPr>
        <p:blipFill>
          <a:blip r:embed="rId9" cstate="print"/>
          <a:srcRect/>
          <a:stretch>
            <a:fillRect/>
          </a:stretch>
        </p:blipFill>
        <p:spPr bwMode="auto">
          <a:xfrm>
            <a:off x="3417888" y="2551113"/>
            <a:ext cx="692150" cy="842962"/>
          </a:xfrm>
          <a:prstGeom prst="rect">
            <a:avLst/>
          </a:prstGeom>
          <a:noFill/>
          <a:ln w="9525">
            <a:noFill/>
            <a:miter lim="800000"/>
            <a:headEnd/>
            <a:tailEnd/>
          </a:ln>
        </p:spPr>
      </p:pic>
      <p:pic>
        <p:nvPicPr>
          <p:cNvPr id="57354" name="Picture 10" descr="ws_1AC4"/>
          <p:cNvPicPr>
            <a:picLocks noChangeAspect="1" noChangeArrowheads="1"/>
          </p:cNvPicPr>
          <p:nvPr/>
        </p:nvPicPr>
        <p:blipFill>
          <a:blip r:embed="rId10" cstate="print"/>
          <a:srcRect/>
          <a:stretch>
            <a:fillRect/>
          </a:stretch>
        </p:blipFill>
        <p:spPr bwMode="auto">
          <a:xfrm>
            <a:off x="4826000" y="2921000"/>
            <a:ext cx="704850" cy="473075"/>
          </a:xfrm>
          <a:prstGeom prst="rect">
            <a:avLst/>
          </a:prstGeom>
          <a:noFill/>
          <a:ln w="9525">
            <a:noFill/>
            <a:miter lim="800000"/>
            <a:headEnd/>
            <a:tailEnd/>
          </a:ln>
        </p:spPr>
      </p:pic>
      <p:pic>
        <p:nvPicPr>
          <p:cNvPr id="57355" name="Picture 11" descr="ws_1AC5"/>
          <p:cNvPicPr>
            <a:picLocks noChangeAspect="1" noChangeArrowheads="1"/>
          </p:cNvPicPr>
          <p:nvPr/>
        </p:nvPicPr>
        <p:blipFill>
          <a:blip r:embed="rId11" cstate="print"/>
          <a:srcRect/>
          <a:stretch>
            <a:fillRect/>
          </a:stretch>
        </p:blipFill>
        <p:spPr bwMode="auto">
          <a:xfrm>
            <a:off x="6246813" y="3001963"/>
            <a:ext cx="692150" cy="392112"/>
          </a:xfrm>
          <a:prstGeom prst="rect">
            <a:avLst/>
          </a:prstGeom>
          <a:noFill/>
          <a:ln w="9525">
            <a:noFill/>
            <a:miter lim="800000"/>
            <a:headEnd/>
            <a:tailEnd/>
          </a:ln>
        </p:spPr>
      </p:pic>
      <p:pic>
        <p:nvPicPr>
          <p:cNvPr id="57356" name="Picture 12" descr="ws_1AC6"/>
          <p:cNvPicPr>
            <a:picLocks noChangeAspect="1" noChangeArrowheads="1"/>
          </p:cNvPicPr>
          <p:nvPr/>
        </p:nvPicPr>
        <p:blipFill>
          <a:blip r:embed="rId12" cstate="print"/>
          <a:srcRect/>
          <a:stretch>
            <a:fillRect/>
          </a:stretch>
        </p:blipFill>
        <p:spPr bwMode="auto">
          <a:xfrm>
            <a:off x="7654925" y="3175000"/>
            <a:ext cx="692150" cy="219075"/>
          </a:xfrm>
          <a:prstGeom prst="rect">
            <a:avLst/>
          </a:prstGeom>
          <a:noFill/>
          <a:ln w="9525">
            <a:noFill/>
            <a:miter lim="800000"/>
            <a:headEnd/>
            <a:tailEnd/>
          </a:ln>
        </p:spPr>
      </p:pic>
      <p:sp>
        <p:nvSpPr>
          <p:cNvPr id="57357" name="Text Box 13"/>
          <p:cNvSpPr txBox="1">
            <a:spLocks noChangeArrowheads="1"/>
          </p:cNvSpPr>
          <p:nvPr/>
        </p:nvSpPr>
        <p:spPr bwMode="auto">
          <a:xfrm>
            <a:off x="2644775" y="134938"/>
            <a:ext cx="3959225" cy="727075"/>
          </a:xfrm>
          <a:prstGeom prst="rect">
            <a:avLst/>
          </a:prstGeom>
          <a:noFill/>
          <a:ln w="9525">
            <a:noFill/>
            <a:miter lim="800000"/>
            <a:headEnd/>
            <a:tailEnd/>
          </a:ln>
        </p:spPr>
        <p:txBody>
          <a:bodyPr wrap="none" lIns="0" tIns="0" rIns="0" bIns="0">
            <a:spAutoFit/>
          </a:bodyPr>
          <a:lstStyle/>
          <a:p>
            <a:pPr defTabSz="831850">
              <a:lnSpc>
                <a:spcPts val="2913"/>
              </a:lnSpc>
              <a:tabLst>
                <a:tab pos="842963" algn="l"/>
              </a:tabLst>
            </a:pPr>
            <a:r>
              <a:rPr lang="en-US" altLang="zh-TW" sz="2600">
                <a:solidFill>
                  <a:srgbClr val="F6C54C"/>
                </a:solidFill>
              </a:rPr>
              <a:t>Mobile App Usage Ramp =</a:t>
            </a:r>
          </a:p>
          <a:p>
            <a:pPr defTabSz="831850">
              <a:lnSpc>
                <a:spcPts val="2813"/>
              </a:lnSpc>
              <a:tabLst>
                <a:tab pos="842963" algn="l"/>
              </a:tabLst>
            </a:pPr>
            <a:r>
              <a:rPr lang="en-US" altLang="zh-TW" sz="2600">
                <a:solidFill>
                  <a:srgbClr val="F6C54C"/>
                </a:solidFill>
              </a:rPr>
              <a:t>	Unprecedented</a:t>
            </a:r>
          </a:p>
        </p:txBody>
      </p:sp>
      <p:sp>
        <p:nvSpPr>
          <p:cNvPr id="57358" name="Text Box 14"/>
          <p:cNvSpPr txBox="1">
            <a:spLocks noChangeArrowheads="1"/>
          </p:cNvSpPr>
          <p:nvPr/>
        </p:nvSpPr>
        <p:spPr bwMode="auto">
          <a:xfrm>
            <a:off x="3648075" y="2257425"/>
            <a:ext cx="225425" cy="223838"/>
          </a:xfrm>
          <a:prstGeom prst="rect">
            <a:avLst/>
          </a:prstGeom>
          <a:noFill/>
          <a:ln w="9525">
            <a:noFill/>
            <a:miter lim="800000"/>
            <a:headEnd/>
            <a:tailEnd/>
          </a:ln>
        </p:spPr>
        <p:txBody>
          <a:bodyPr wrap="none" lIns="0" tIns="0" rIns="0" bIns="0">
            <a:spAutoFit/>
          </a:bodyPr>
          <a:lstStyle/>
          <a:p>
            <a:pPr defTabSz="831850">
              <a:lnSpc>
                <a:spcPts val="1763"/>
              </a:lnSpc>
            </a:pPr>
            <a:r>
              <a:rPr lang="en-US" altLang="zh-TW" sz="1500" b="1">
                <a:solidFill>
                  <a:srgbClr val="F6C54C"/>
                </a:solidFill>
              </a:rPr>
              <a:t>22</a:t>
            </a:r>
          </a:p>
        </p:txBody>
      </p:sp>
      <p:sp>
        <p:nvSpPr>
          <p:cNvPr id="57359" name="Text Box 15"/>
          <p:cNvSpPr txBox="1">
            <a:spLocks noChangeArrowheads="1"/>
          </p:cNvSpPr>
          <p:nvPr/>
        </p:nvSpPr>
        <p:spPr bwMode="auto">
          <a:xfrm>
            <a:off x="5056188" y="2628900"/>
            <a:ext cx="227012" cy="222250"/>
          </a:xfrm>
          <a:prstGeom prst="rect">
            <a:avLst/>
          </a:prstGeom>
          <a:noFill/>
          <a:ln w="9525">
            <a:noFill/>
            <a:miter lim="800000"/>
            <a:headEnd/>
            <a:tailEnd/>
          </a:ln>
        </p:spPr>
        <p:txBody>
          <a:bodyPr wrap="none" lIns="0" tIns="0" rIns="0" bIns="0">
            <a:spAutoFit/>
          </a:bodyPr>
          <a:lstStyle/>
          <a:p>
            <a:pPr defTabSz="831850">
              <a:lnSpc>
                <a:spcPts val="1763"/>
              </a:lnSpc>
            </a:pPr>
            <a:r>
              <a:rPr lang="en-US" altLang="zh-TW" sz="1500" b="1">
                <a:solidFill>
                  <a:srgbClr val="F6C54C"/>
                </a:solidFill>
              </a:rPr>
              <a:t>12</a:t>
            </a:r>
          </a:p>
        </p:txBody>
      </p:sp>
      <p:sp>
        <p:nvSpPr>
          <p:cNvPr id="57360" name="Text Box 16"/>
          <p:cNvSpPr txBox="1">
            <a:spLocks noChangeArrowheads="1"/>
          </p:cNvSpPr>
          <p:nvPr/>
        </p:nvSpPr>
        <p:spPr bwMode="auto">
          <a:xfrm>
            <a:off x="6477000" y="2705100"/>
            <a:ext cx="225425" cy="223838"/>
          </a:xfrm>
          <a:prstGeom prst="rect">
            <a:avLst/>
          </a:prstGeom>
          <a:noFill/>
          <a:ln w="9525">
            <a:noFill/>
            <a:miter lim="800000"/>
            <a:headEnd/>
            <a:tailEnd/>
          </a:ln>
        </p:spPr>
        <p:txBody>
          <a:bodyPr wrap="none" lIns="0" tIns="0" rIns="0" bIns="0">
            <a:spAutoFit/>
          </a:bodyPr>
          <a:lstStyle/>
          <a:p>
            <a:pPr defTabSz="831850">
              <a:lnSpc>
                <a:spcPts val="1763"/>
              </a:lnSpc>
            </a:pPr>
            <a:r>
              <a:rPr lang="en-US" altLang="zh-TW" sz="1500" b="1">
                <a:solidFill>
                  <a:srgbClr val="F6C54C"/>
                </a:solidFill>
              </a:rPr>
              <a:t>10</a:t>
            </a:r>
          </a:p>
        </p:txBody>
      </p:sp>
      <p:sp>
        <p:nvSpPr>
          <p:cNvPr id="57361" name="Text Box 17"/>
          <p:cNvSpPr txBox="1">
            <a:spLocks noChangeArrowheads="1"/>
          </p:cNvSpPr>
          <p:nvPr/>
        </p:nvSpPr>
        <p:spPr bwMode="auto">
          <a:xfrm>
            <a:off x="7943850" y="2886075"/>
            <a:ext cx="111125" cy="222250"/>
          </a:xfrm>
          <a:prstGeom prst="rect">
            <a:avLst/>
          </a:prstGeom>
          <a:noFill/>
          <a:ln w="9525">
            <a:noFill/>
            <a:miter lim="800000"/>
            <a:headEnd/>
            <a:tailEnd/>
          </a:ln>
        </p:spPr>
        <p:txBody>
          <a:bodyPr wrap="none" lIns="0" tIns="0" rIns="0" bIns="0">
            <a:spAutoFit/>
          </a:bodyPr>
          <a:lstStyle/>
          <a:p>
            <a:pPr defTabSz="831850">
              <a:lnSpc>
                <a:spcPts val="1763"/>
              </a:lnSpc>
            </a:pPr>
            <a:r>
              <a:rPr lang="en-US" altLang="zh-TW" sz="1500" b="1">
                <a:solidFill>
                  <a:srgbClr val="F6C54C"/>
                </a:solidFill>
              </a:rPr>
              <a:t>5</a:t>
            </a:r>
          </a:p>
        </p:txBody>
      </p:sp>
      <p:sp>
        <p:nvSpPr>
          <p:cNvPr id="57362" name="Text Box 18"/>
          <p:cNvSpPr txBox="1">
            <a:spLocks noChangeArrowheads="1"/>
          </p:cNvSpPr>
          <p:nvPr/>
        </p:nvSpPr>
        <p:spPr bwMode="auto">
          <a:xfrm>
            <a:off x="2230438" y="1390650"/>
            <a:ext cx="223837" cy="222250"/>
          </a:xfrm>
          <a:prstGeom prst="rect">
            <a:avLst/>
          </a:prstGeom>
          <a:noFill/>
          <a:ln w="9525">
            <a:noFill/>
            <a:miter lim="800000"/>
            <a:headEnd/>
            <a:tailEnd/>
          </a:ln>
        </p:spPr>
        <p:txBody>
          <a:bodyPr wrap="none" lIns="0" tIns="0" rIns="0" bIns="0">
            <a:spAutoFit/>
          </a:bodyPr>
          <a:lstStyle/>
          <a:p>
            <a:pPr defTabSz="831850">
              <a:lnSpc>
                <a:spcPts val="1763"/>
              </a:lnSpc>
            </a:pPr>
            <a:r>
              <a:rPr lang="en-US" altLang="zh-TW" sz="1500" b="1">
                <a:solidFill>
                  <a:srgbClr val="F6C54C"/>
                </a:solidFill>
              </a:rPr>
              <a:t>47</a:t>
            </a:r>
          </a:p>
        </p:txBody>
      </p:sp>
      <p:sp>
        <p:nvSpPr>
          <p:cNvPr id="57363" name="Text Box 19"/>
          <p:cNvSpPr txBox="1">
            <a:spLocks noChangeArrowheads="1"/>
          </p:cNvSpPr>
          <p:nvPr/>
        </p:nvSpPr>
        <p:spPr bwMode="auto">
          <a:xfrm>
            <a:off x="1438275" y="3298825"/>
            <a:ext cx="85725"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0</a:t>
            </a:r>
          </a:p>
        </p:txBody>
      </p:sp>
      <p:sp>
        <p:nvSpPr>
          <p:cNvPr id="57364" name="Text Box 20"/>
          <p:cNvSpPr txBox="1">
            <a:spLocks noChangeArrowheads="1"/>
          </p:cNvSpPr>
          <p:nvPr/>
        </p:nvSpPr>
        <p:spPr bwMode="auto">
          <a:xfrm>
            <a:off x="1352550" y="2555875"/>
            <a:ext cx="171450" cy="541338"/>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20</a:t>
            </a:r>
          </a:p>
          <a:p>
            <a:pPr defTabSz="831850">
              <a:lnSpc>
                <a:spcPts val="913"/>
              </a:lnSpc>
            </a:pPr>
            <a:endParaRPr lang="en-US" altLang="zh-TW" sz="1200" b="1">
              <a:solidFill>
                <a:srgbClr val="FFFFFF"/>
              </a:solidFill>
            </a:endParaRPr>
          </a:p>
          <a:p>
            <a:pPr defTabSz="831850">
              <a:lnSpc>
                <a:spcPts val="2013"/>
              </a:lnSpc>
            </a:pPr>
            <a:r>
              <a:rPr lang="en-US" altLang="zh-TW" sz="1200" b="1">
                <a:solidFill>
                  <a:srgbClr val="FFFFFF"/>
                </a:solidFill>
              </a:rPr>
              <a:t>10</a:t>
            </a:r>
          </a:p>
        </p:txBody>
      </p:sp>
      <p:sp>
        <p:nvSpPr>
          <p:cNvPr id="57365" name="Text Box 21"/>
          <p:cNvSpPr txBox="1">
            <a:spLocks noChangeArrowheads="1"/>
          </p:cNvSpPr>
          <p:nvPr/>
        </p:nvSpPr>
        <p:spPr bwMode="auto">
          <a:xfrm>
            <a:off x="1790700" y="3527425"/>
            <a:ext cx="1131888"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iPhone / iTouch</a:t>
            </a:r>
          </a:p>
        </p:txBody>
      </p:sp>
      <p:sp>
        <p:nvSpPr>
          <p:cNvPr id="57366" name="Text Box 22"/>
          <p:cNvSpPr txBox="1">
            <a:spLocks noChangeArrowheads="1"/>
          </p:cNvSpPr>
          <p:nvPr/>
        </p:nvSpPr>
        <p:spPr bwMode="auto">
          <a:xfrm>
            <a:off x="3476625" y="3527425"/>
            <a:ext cx="579438"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Android</a:t>
            </a:r>
          </a:p>
        </p:txBody>
      </p:sp>
      <p:sp>
        <p:nvSpPr>
          <p:cNvPr id="57367" name="Text Box 23"/>
          <p:cNvSpPr txBox="1">
            <a:spLocks noChangeArrowheads="1"/>
          </p:cNvSpPr>
          <p:nvPr/>
        </p:nvSpPr>
        <p:spPr bwMode="auto">
          <a:xfrm>
            <a:off x="5019675" y="3527425"/>
            <a:ext cx="322263"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iPad</a:t>
            </a:r>
          </a:p>
        </p:txBody>
      </p:sp>
      <p:sp>
        <p:nvSpPr>
          <p:cNvPr id="57368" name="Text Box 24"/>
          <p:cNvSpPr txBox="1">
            <a:spLocks noChangeArrowheads="1"/>
          </p:cNvSpPr>
          <p:nvPr/>
        </p:nvSpPr>
        <p:spPr bwMode="auto">
          <a:xfrm>
            <a:off x="6191250" y="3527425"/>
            <a:ext cx="808038"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BlackBerry</a:t>
            </a:r>
          </a:p>
        </p:txBody>
      </p:sp>
      <p:sp>
        <p:nvSpPr>
          <p:cNvPr id="57369" name="Text Box 25"/>
          <p:cNvSpPr txBox="1">
            <a:spLocks noChangeArrowheads="1"/>
          </p:cNvSpPr>
          <p:nvPr/>
        </p:nvSpPr>
        <p:spPr bwMode="auto">
          <a:xfrm>
            <a:off x="7789863" y="3527425"/>
            <a:ext cx="419100" cy="169863"/>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FFFFF"/>
                </a:solidFill>
              </a:rPr>
              <a:t>Nokia</a:t>
            </a:r>
          </a:p>
        </p:txBody>
      </p:sp>
      <p:sp>
        <p:nvSpPr>
          <p:cNvPr id="57370" name="Text Box 26"/>
          <p:cNvSpPr txBox="1">
            <a:spLocks noChangeArrowheads="1"/>
          </p:cNvSpPr>
          <p:nvPr/>
        </p:nvSpPr>
        <p:spPr bwMode="auto">
          <a:xfrm>
            <a:off x="330200" y="3960813"/>
            <a:ext cx="1092200" cy="1882775"/>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F6C54C"/>
                </a:solidFill>
              </a:rPr>
              <a:t>Apps Available</a:t>
            </a:r>
          </a:p>
          <a:p>
            <a:pPr defTabSz="831850">
              <a:lnSpc>
                <a:spcPts val="913"/>
              </a:lnSpc>
            </a:pPr>
            <a:endParaRPr lang="en-US" altLang="zh-TW" sz="1200" b="1">
              <a:solidFill>
                <a:srgbClr val="F6C54C"/>
              </a:solidFill>
            </a:endParaRPr>
          </a:p>
          <a:p>
            <a:pPr defTabSz="831850">
              <a:lnSpc>
                <a:spcPts val="913"/>
              </a:lnSpc>
            </a:pPr>
            <a:endParaRPr lang="en-US" altLang="zh-TW" sz="1200" b="1">
              <a:solidFill>
                <a:srgbClr val="F6C54C"/>
              </a:solidFill>
            </a:endParaRPr>
          </a:p>
          <a:p>
            <a:pPr defTabSz="831850">
              <a:lnSpc>
                <a:spcPts val="1875"/>
              </a:lnSpc>
            </a:pPr>
            <a:r>
              <a:rPr lang="en-US" altLang="zh-TW" sz="1200" b="1">
                <a:solidFill>
                  <a:srgbClr val="F6C54C"/>
                </a:solidFill>
              </a:rPr>
              <a:t>Apps</a:t>
            </a:r>
          </a:p>
          <a:p>
            <a:pPr defTabSz="831850">
              <a:lnSpc>
                <a:spcPts val="1588"/>
              </a:lnSpc>
            </a:pPr>
            <a:r>
              <a:rPr lang="en-US" altLang="zh-TW" sz="1200" b="1">
                <a:solidFill>
                  <a:srgbClr val="F6C54C"/>
                </a:solidFill>
              </a:rPr>
              <a:t>Downloaded</a:t>
            </a:r>
          </a:p>
          <a:p>
            <a:pPr defTabSz="831850">
              <a:lnSpc>
                <a:spcPts val="913"/>
              </a:lnSpc>
            </a:pPr>
            <a:endParaRPr lang="en-US" altLang="zh-TW" sz="1200" b="1">
              <a:solidFill>
                <a:srgbClr val="F6C54C"/>
              </a:solidFill>
            </a:endParaRPr>
          </a:p>
          <a:p>
            <a:pPr defTabSz="831850">
              <a:lnSpc>
                <a:spcPts val="913"/>
              </a:lnSpc>
            </a:pPr>
            <a:endParaRPr lang="en-US" altLang="zh-TW" sz="1200" b="1">
              <a:solidFill>
                <a:srgbClr val="F6C54C"/>
              </a:solidFill>
            </a:endParaRPr>
          </a:p>
          <a:p>
            <a:pPr defTabSz="831850">
              <a:lnSpc>
                <a:spcPts val="1888"/>
              </a:lnSpc>
            </a:pPr>
            <a:r>
              <a:rPr lang="en-US" altLang="zh-TW" sz="1200" b="1">
                <a:solidFill>
                  <a:srgbClr val="F6C54C"/>
                </a:solidFill>
              </a:rPr>
              <a:t>Installed Base</a:t>
            </a:r>
          </a:p>
          <a:p>
            <a:pPr defTabSz="831850">
              <a:lnSpc>
                <a:spcPts val="913"/>
              </a:lnSpc>
            </a:pPr>
            <a:endParaRPr lang="en-US" altLang="zh-TW" sz="1200" b="1">
              <a:solidFill>
                <a:srgbClr val="F6C54C"/>
              </a:solidFill>
            </a:endParaRPr>
          </a:p>
          <a:p>
            <a:pPr defTabSz="831850">
              <a:lnSpc>
                <a:spcPts val="913"/>
              </a:lnSpc>
            </a:pPr>
            <a:endParaRPr lang="en-US" altLang="zh-TW" sz="1200" b="1">
              <a:solidFill>
                <a:srgbClr val="F6C54C"/>
              </a:solidFill>
            </a:endParaRPr>
          </a:p>
          <a:p>
            <a:pPr defTabSz="831850">
              <a:lnSpc>
                <a:spcPts val="913"/>
              </a:lnSpc>
            </a:pPr>
            <a:endParaRPr lang="en-US" altLang="zh-TW" sz="1200" b="1">
              <a:solidFill>
                <a:srgbClr val="F6C54C"/>
              </a:solidFill>
            </a:endParaRPr>
          </a:p>
          <a:p>
            <a:pPr defTabSz="831850">
              <a:lnSpc>
                <a:spcPts val="1775"/>
              </a:lnSpc>
            </a:pPr>
            <a:r>
              <a:rPr lang="en-US" altLang="zh-TW" sz="1200" b="1">
                <a:solidFill>
                  <a:srgbClr val="F6C54C"/>
                </a:solidFill>
              </a:rPr>
              <a:t>Launch Date</a:t>
            </a:r>
          </a:p>
        </p:txBody>
      </p:sp>
      <p:sp>
        <p:nvSpPr>
          <p:cNvPr id="57371" name="Text Box 27"/>
          <p:cNvSpPr txBox="1">
            <a:spLocks noChangeArrowheads="1"/>
          </p:cNvSpPr>
          <p:nvPr/>
        </p:nvSpPr>
        <p:spPr bwMode="auto">
          <a:xfrm>
            <a:off x="2106613" y="3944938"/>
            <a:ext cx="492125" cy="1912937"/>
          </a:xfrm>
          <a:prstGeom prst="rect">
            <a:avLst/>
          </a:prstGeom>
          <a:noFill/>
          <a:ln w="9525">
            <a:noFill/>
            <a:miter lim="800000"/>
            <a:headEnd/>
            <a:tailEnd/>
          </a:ln>
        </p:spPr>
        <p:txBody>
          <a:bodyPr wrap="none" lIns="0" tIns="0" rIns="0" bIns="0">
            <a:spAutoFit/>
          </a:bodyPr>
          <a:lstStyle/>
          <a:p>
            <a:pPr defTabSz="831850">
              <a:lnSpc>
                <a:spcPts val="1563"/>
              </a:lnSpc>
              <a:tabLst>
                <a:tab pos="34925" algn="l"/>
                <a:tab pos="69850" algn="l"/>
                <a:tab pos="80963" algn="l"/>
              </a:tabLst>
            </a:pPr>
            <a:r>
              <a:rPr lang="zh-TW" altLang="en-US" sz="1600">
                <a:latin typeface="Arial" charset="0"/>
              </a:rPr>
              <a:t>	</a:t>
            </a:r>
            <a:r>
              <a:rPr lang="en-US" altLang="zh-TW" sz="1400">
                <a:solidFill>
                  <a:srgbClr val="FFFFFF"/>
                </a:solidFill>
              </a:rPr>
              <a:t>200K</a:t>
            </a:r>
          </a:p>
          <a:p>
            <a:pPr defTabSz="831850">
              <a:lnSpc>
                <a:spcPts val="913"/>
              </a:lnSpc>
              <a:tabLst>
                <a:tab pos="34925" algn="l"/>
                <a:tab pos="69850" algn="l"/>
                <a:tab pos="80963" algn="l"/>
              </a:tabLst>
            </a:pPr>
            <a:endParaRPr lang="en-US" altLang="zh-TW" sz="1400">
              <a:solidFill>
                <a:srgbClr val="FFFFFF"/>
              </a:solidFill>
            </a:endParaRPr>
          </a:p>
          <a:p>
            <a:pPr defTabSz="831850">
              <a:lnSpc>
                <a:spcPts val="913"/>
              </a:lnSpc>
              <a:tabLst>
                <a:tab pos="34925" algn="l"/>
                <a:tab pos="69850" algn="l"/>
                <a:tab pos="80963" algn="l"/>
              </a:tabLst>
            </a:pPr>
            <a:endParaRPr lang="en-US" altLang="zh-TW" sz="1400">
              <a:solidFill>
                <a:srgbClr val="FFFFFF"/>
              </a:solidFill>
            </a:endParaRPr>
          </a:p>
          <a:p>
            <a:pPr defTabSz="831850">
              <a:lnSpc>
                <a:spcPts val="913"/>
              </a:lnSpc>
              <a:tabLst>
                <a:tab pos="34925" algn="l"/>
                <a:tab pos="69850" algn="l"/>
                <a:tab pos="80963" algn="l"/>
              </a:tabLst>
            </a:pPr>
            <a:endParaRPr lang="en-US" altLang="zh-TW" sz="1400">
              <a:solidFill>
                <a:srgbClr val="FFFFFF"/>
              </a:solidFill>
            </a:endParaRPr>
          </a:p>
          <a:p>
            <a:pPr defTabSz="831850">
              <a:lnSpc>
                <a:spcPts val="1763"/>
              </a:lnSpc>
              <a:tabLst>
                <a:tab pos="34925" algn="l"/>
                <a:tab pos="69850" algn="l"/>
                <a:tab pos="80963" algn="l"/>
              </a:tabLst>
            </a:pPr>
            <a:r>
              <a:rPr lang="en-US" altLang="zh-TW" sz="1400">
                <a:solidFill>
                  <a:srgbClr val="FFFFFF"/>
                </a:solidFill>
              </a:rPr>
              <a:t>			4B+</a:t>
            </a:r>
          </a:p>
          <a:p>
            <a:pPr defTabSz="831850">
              <a:lnSpc>
                <a:spcPts val="913"/>
              </a:lnSpc>
              <a:tabLst>
                <a:tab pos="34925" algn="l"/>
                <a:tab pos="69850" algn="l"/>
                <a:tab pos="80963" algn="l"/>
              </a:tabLst>
            </a:pPr>
            <a:endParaRPr lang="en-US" altLang="zh-TW" sz="1400">
              <a:solidFill>
                <a:srgbClr val="FFFFFF"/>
              </a:solidFill>
            </a:endParaRPr>
          </a:p>
          <a:p>
            <a:pPr defTabSz="831850">
              <a:lnSpc>
                <a:spcPts val="913"/>
              </a:lnSpc>
              <a:tabLst>
                <a:tab pos="34925" algn="l"/>
                <a:tab pos="69850" algn="l"/>
                <a:tab pos="80963" algn="l"/>
              </a:tabLst>
            </a:pPr>
            <a:endParaRPr lang="en-US" altLang="zh-TW" sz="1400">
              <a:solidFill>
                <a:srgbClr val="FFFFFF"/>
              </a:solidFill>
            </a:endParaRPr>
          </a:p>
          <a:p>
            <a:pPr defTabSz="831850">
              <a:lnSpc>
                <a:spcPts val="913"/>
              </a:lnSpc>
              <a:tabLst>
                <a:tab pos="34925" algn="l"/>
                <a:tab pos="69850" algn="l"/>
                <a:tab pos="80963" algn="l"/>
              </a:tabLst>
            </a:pPr>
            <a:endParaRPr lang="en-US" altLang="zh-TW" sz="1400">
              <a:solidFill>
                <a:srgbClr val="FFFFFF"/>
              </a:solidFill>
            </a:endParaRPr>
          </a:p>
          <a:p>
            <a:pPr defTabSz="831850">
              <a:lnSpc>
                <a:spcPts val="1775"/>
              </a:lnSpc>
              <a:tabLst>
                <a:tab pos="34925" algn="l"/>
                <a:tab pos="69850" algn="l"/>
                <a:tab pos="80963" algn="l"/>
              </a:tabLst>
            </a:pPr>
            <a:r>
              <a:rPr lang="en-US" altLang="zh-TW" sz="1400">
                <a:solidFill>
                  <a:srgbClr val="FFFFFF"/>
                </a:solidFill>
              </a:rPr>
              <a:t>86MM</a:t>
            </a:r>
          </a:p>
          <a:p>
            <a:pPr defTabSz="831850">
              <a:lnSpc>
                <a:spcPts val="913"/>
              </a:lnSpc>
              <a:tabLst>
                <a:tab pos="34925" algn="l"/>
                <a:tab pos="69850" algn="l"/>
                <a:tab pos="80963" algn="l"/>
              </a:tabLst>
            </a:pPr>
            <a:endParaRPr lang="en-US" altLang="zh-TW" sz="1400">
              <a:solidFill>
                <a:srgbClr val="FFFFFF"/>
              </a:solidFill>
            </a:endParaRPr>
          </a:p>
          <a:p>
            <a:pPr defTabSz="831850">
              <a:lnSpc>
                <a:spcPts val="913"/>
              </a:lnSpc>
              <a:tabLst>
                <a:tab pos="34925" algn="l"/>
                <a:tab pos="69850" algn="l"/>
                <a:tab pos="80963" algn="l"/>
              </a:tabLst>
            </a:pPr>
            <a:endParaRPr lang="en-US" altLang="zh-TW" sz="1400">
              <a:solidFill>
                <a:srgbClr val="FFFFFF"/>
              </a:solidFill>
            </a:endParaRPr>
          </a:p>
          <a:p>
            <a:pPr defTabSz="831850">
              <a:lnSpc>
                <a:spcPts val="913"/>
              </a:lnSpc>
              <a:tabLst>
                <a:tab pos="34925" algn="l"/>
                <a:tab pos="69850" algn="l"/>
                <a:tab pos="80963" algn="l"/>
              </a:tabLst>
            </a:pPr>
            <a:endParaRPr lang="en-US" altLang="zh-TW" sz="1400">
              <a:solidFill>
                <a:srgbClr val="FFFFFF"/>
              </a:solidFill>
            </a:endParaRPr>
          </a:p>
          <a:p>
            <a:pPr defTabSz="831850">
              <a:lnSpc>
                <a:spcPts val="1775"/>
              </a:lnSpc>
              <a:tabLst>
                <a:tab pos="34925" algn="l"/>
                <a:tab pos="69850" algn="l"/>
                <a:tab pos="80963" algn="l"/>
              </a:tabLst>
            </a:pPr>
            <a:r>
              <a:rPr lang="en-US" altLang="zh-TW" sz="1400">
                <a:solidFill>
                  <a:srgbClr val="FFFFFF"/>
                </a:solidFill>
              </a:rPr>
              <a:t>		7/08</a:t>
            </a:r>
          </a:p>
        </p:txBody>
      </p:sp>
      <p:sp>
        <p:nvSpPr>
          <p:cNvPr id="57372" name="Text Box 28"/>
          <p:cNvSpPr txBox="1">
            <a:spLocks noChangeArrowheads="1"/>
          </p:cNvSpPr>
          <p:nvPr/>
        </p:nvSpPr>
        <p:spPr bwMode="auto">
          <a:xfrm>
            <a:off x="3465513" y="3944938"/>
            <a:ext cx="595312" cy="1912937"/>
          </a:xfrm>
          <a:prstGeom prst="rect">
            <a:avLst/>
          </a:prstGeom>
          <a:noFill/>
          <a:ln w="9525">
            <a:noFill/>
            <a:miter lim="800000"/>
            <a:headEnd/>
            <a:tailEnd/>
          </a:ln>
        </p:spPr>
        <p:txBody>
          <a:bodyPr wrap="none" lIns="0" tIns="0" rIns="0" bIns="0">
            <a:spAutoFit/>
          </a:bodyPr>
          <a:lstStyle/>
          <a:p>
            <a:pPr defTabSz="831850">
              <a:lnSpc>
                <a:spcPts val="1563"/>
              </a:lnSpc>
              <a:tabLst>
                <a:tab pos="69850" algn="l"/>
                <a:tab pos="138113" algn="l"/>
              </a:tabLst>
            </a:pPr>
            <a:r>
              <a:rPr lang="zh-TW" altLang="en-US" sz="1600">
                <a:latin typeface="Arial" charset="0"/>
              </a:rPr>
              <a:t>		</a:t>
            </a:r>
            <a:r>
              <a:rPr lang="en-US" altLang="zh-TW" sz="1400">
                <a:solidFill>
                  <a:srgbClr val="FFFFFF"/>
                </a:solidFill>
              </a:rPr>
              <a:t>50K</a:t>
            </a:r>
          </a:p>
          <a:p>
            <a:pPr defTabSz="831850">
              <a:lnSpc>
                <a:spcPts val="913"/>
              </a:lnSpc>
              <a:tabLst>
                <a:tab pos="69850" algn="l"/>
                <a:tab pos="138113" algn="l"/>
              </a:tabLst>
            </a:pPr>
            <a:endParaRPr lang="en-US" altLang="zh-TW" sz="1400">
              <a:solidFill>
                <a:srgbClr val="FFFFFF"/>
              </a:solidFill>
            </a:endParaRPr>
          </a:p>
          <a:p>
            <a:pPr defTabSz="831850">
              <a:lnSpc>
                <a:spcPts val="913"/>
              </a:lnSpc>
              <a:tabLst>
                <a:tab pos="69850" algn="l"/>
                <a:tab pos="138113" algn="l"/>
              </a:tabLst>
            </a:pPr>
            <a:endParaRPr lang="en-US" altLang="zh-TW" sz="1400">
              <a:solidFill>
                <a:srgbClr val="FFFFFF"/>
              </a:solidFill>
            </a:endParaRPr>
          </a:p>
          <a:p>
            <a:pPr defTabSz="831850">
              <a:lnSpc>
                <a:spcPts val="913"/>
              </a:lnSpc>
              <a:tabLst>
                <a:tab pos="69850" algn="l"/>
                <a:tab pos="138113" algn="l"/>
              </a:tabLst>
            </a:pPr>
            <a:endParaRPr lang="en-US" altLang="zh-TW" sz="1400">
              <a:solidFill>
                <a:srgbClr val="FFFFFF"/>
              </a:solidFill>
            </a:endParaRPr>
          </a:p>
          <a:p>
            <a:pPr defTabSz="831850">
              <a:lnSpc>
                <a:spcPts val="1763"/>
              </a:lnSpc>
              <a:tabLst>
                <a:tab pos="69850" algn="l"/>
                <a:tab pos="138113" algn="l"/>
              </a:tabLst>
            </a:pPr>
            <a:r>
              <a:rPr lang="en-US" altLang="zh-TW" sz="1400">
                <a:solidFill>
                  <a:srgbClr val="FFFFFF"/>
                </a:solidFill>
              </a:rPr>
              <a:t>400MM</a:t>
            </a:r>
          </a:p>
          <a:p>
            <a:pPr defTabSz="831850">
              <a:lnSpc>
                <a:spcPts val="913"/>
              </a:lnSpc>
              <a:tabLst>
                <a:tab pos="69850" algn="l"/>
                <a:tab pos="138113" algn="l"/>
              </a:tabLst>
            </a:pPr>
            <a:endParaRPr lang="en-US" altLang="zh-TW" sz="1400">
              <a:solidFill>
                <a:srgbClr val="FFFFFF"/>
              </a:solidFill>
            </a:endParaRPr>
          </a:p>
          <a:p>
            <a:pPr defTabSz="831850">
              <a:lnSpc>
                <a:spcPts val="913"/>
              </a:lnSpc>
              <a:tabLst>
                <a:tab pos="69850" algn="l"/>
                <a:tab pos="138113" algn="l"/>
              </a:tabLst>
            </a:pPr>
            <a:endParaRPr lang="en-US" altLang="zh-TW" sz="1400">
              <a:solidFill>
                <a:srgbClr val="FFFFFF"/>
              </a:solidFill>
            </a:endParaRPr>
          </a:p>
          <a:p>
            <a:pPr defTabSz="831850">
              <a:lnSpc>
                <a:spcPts val="913"/>
              </a:lnSpc>
              <a:tabLst>
                <a:tab pos="69850" algn="l"/>
                <a:tab pos="138113" algn="l"/>
              </a:tabLst>
            </a:pPr>
            <a:endParaRPr lang="en-US" altLang="zh-TW" sz="1400">
              <a:solidFill>
                <a:srgbClr val="FFFFFF"/>
              </a:solidFill>
            </a:endParaRPr>
          </a:p>
          <a:p>
            <a:pPr defTabSz="831850">
              <a:lnSpc>
                <a:spcPts val="1775"/>
              </a:lnSpc>
              <a:tabLst>
                <a:tab pos="69850" algn="l"/>
                <a:tab pos="138113" algn="l"/>
              </a:tabLst>
            </a:pPr>
            <a:r>
              <a:rPr lang="en-US" altLang="zh-TW" sz="1400">
                <a:solidFill>
                  <a:srgbClr val="FFFFFF"/>
                </a:solidFill>
              </a:rPr>
              <a:t>10MM+</a:t>
            </a:r>
          </a:p>
          <a:p>
            <a:pPr defTabSz="831850">
              <a:lnSpc>
                <a:spcPts val="913"/>
              </a:lnSpc>
              <a:tabLst>
                <a:tab pos="69850" algn="l"/>
                <a:tab pos="138113" algn="l"/>
              </a:tabLst>
            </a:pPr>
            <a:endParaRPr lang="en-US" altLang="zh-TW" sz="1400">
              <a:solidFill>
                <a:srgbClr val="FFFFFF"/>
              </a:solidFill>
            </a:endParaRPr>
          </a:p>
          <a:p>
            <a:pPr defTabSz="831850">
              <a:lnSpc>
                <a:spcPts val="913"/>
              </a:lnSpc>
              <a:tabLst>
                <a:tab pos="69850" algn="l"/>
                <a:tab pos="138113" algn="l"/>
              </a:tabLst>
            </a:pPr>
            <a:endParaRPr lang="en-US" altLang="zh-TW" sz="1400">
              <a:solidFill>
                <a:srgbClr val="FFFFFF"/>
              </a:solidFill>
            </a:endParaRPr>
          </a:p>
          <a:p>
            <a:pPr defTabSz="831850">
              <a:lnSpc>
                <a:spcPts val="913"/>
              </a:lnSpc>
              <a:tabLst>
                <a:tab pos="69850" algn="l"/>
                <a:tab pos="138113" algn="l"/>
              </a:tabLst>
            </a:pPr>
            <a:endParaRPr lang="en-US" altLang="zh-TW" sz="1400">
              <a:solidFill>
                <a:srgbClr val="FFFFFF"/>
              </a:solidFill>
            </a:endParaRPr>
          </a:p>
          <a:p>
            <a:pPr defTabSz="831850">
              <a:lnSpc>
                <a:spcPts val="1775"/>
              </a:lnSpc>
              <a:tabLst>
                <a:tab pos="69850" algn="l"/>
                <a:tab pos="138113" algn="l"/>
              </a:tabLst>
            </a:pPr>
            <a:r>
              <a:rPr lang="en-US" altLang="zh-TW" sz="1400">
                <a:solidFill>
                  <a:srgbClr val="FFFFFF"/>
                </a:solidFill>
              </a:rPr>
              <a:t>	10/08</a:t>
            </a:r>
          </a:p>
        </p:txBody>
      </p:sp>
      <p:sp>
        <p:nvSpPr>
          <p:cNvPr id="57373" name="Text Box 29"/>
          <p:cNvSpPr txBox="1">
            <a:spLocks noChangeArrowheads="1"/>
          </p:cNvSpPr>
          <p:nvPr/>
        </p:nvSpPr>
        <p:spPr bwMode="auto">
          <a:xfrm>
            <a:off x="4875213" y="3944938"/>
            <a:ext cx="595312" cy="1912937"/>
          </a:xfrm>
          <a:prstGeom prst="rect">
            <a:avLst/>
          </a:prstGeom>
          <a:noFill/>
          <a:ln w="9525">
            <a:noFill/>
            <a:miter lim="800000"/>
            <a:headEnd/>
            <a:tailEnd/>
          </a:ln>
        </p:spPr>
        <p:txBody>
          <a:bodyPr wrap="none" lIns="0" tIns="0" rIns="0" bIns="0">
            <a:spAutoFit/>
          </a:bodyPr>
          <a:lstStyle/>
          <a:p>
            <a:pPr defTabSz="831850">
              <a:lnSpc>
                <a:spcPts val="1563"/>
              </a:lnSpc>
              <a:tabLst>
                <a:tab pos="103188" algn="l"/>
                <a:tab pos="127000" algn="l"/>
                <a:tab pos="184150" algn="l"/>
              </a:tabLst>
            </a:pPr>
            <a:r>
              <a:rPr lang="zh-TW" altLang="en-US" sz="1600">
                <a:latin typeface="Arial" charset="0"/>
              </a:rPr>
              <a:t>			</a:t>
            </a:r>
            <a:r>
              <a:rPr lang="en-US" altLang="zh-TW" sz="1400">
                <a:solidFill>
                  <a:srgbClr val="FFFFFF"/>
                </a:solidFill>
              </a:rPr>
              <a:t>3K</a:t>
            </a:r>
          </a:p>
          <a:p>
            <a:pPr defTabSz="831850">
              <a:lnSpc>
                <a:spcPts val="913"/>
              </a:lnSpc>
              <a:tabLst>
                <a:tab pos="103188" algn="l"/>
                <a:tab pos="127000" algn="l"/>
                <a:tab pos="184150" algn="l"/>
              </a:tabLst>
            </a:pPr>
            <a:endParaRPr lang="en-US" altLang="zh-TW" sz="1400">
              <a:solidFill>
                <a:srgbClr val="FFFFFF"/>
              </a:solidFill>
            </a:endParaRPr>
          </a:p>
          <a:p>
            <a:pPr defTabSz="831850">
              <a:lnSpc>
                <a:spcPts val="913"/>
              </a:lnSpc>
              <a:tabLst>
                <a:tab pos="103188" algn="l"/>
                <a:tab pos="127000" algn="l"/>
                <a:tab pos="184150" algn="l"/>
              </a:tabLst>
            </a:pPr>
            <a:endParaRPr lang="en-US" altLang="zh-TW" sz="1400">
              <a:solidFill>
                <a:srgbClr val="FFFFFF"/>
              </a:solidFill>
            </a:endParaRPr>
          </a:p>
          <a:p>
            <a:pPr defTabSz="831850">
              <a:lnSpc>
                <a:spcPts val="913"/>
              </a:lnSpc>
              <a:tabLst>
                <a:tab pos="103188" algn="l"/>
                <a:tab pos="127000" algn="l"/>
                <a:tab pos="184150" algn="l"/>
              </a:tabLst>
            </a:pPr>
            <a:endParaRPr lang="en-US" altLang="zh-TW" sz="1400">
              <a:solidFill>
                <a:srgbClr val="FFFFFF"/>
              </a:solidFill>
            </a:endParaRPr>
          </a:p>
          <a:p>
            <a:pPr defTabSz="831850">
              <a:lnSpc>
                <a:spcPts val="1763"/>
              </a:lnSpc>
              <a:tabLst>
                <a:tab pos="103188" algn="l"/>
                <a:tab pos="127000" algn="l"/>
                <a:tab pos="184150" algn="l"/>
              </a:tabLst>
            </a:pPr>
            <a:r>
              <a:rPr lang="en-US" altLang="zh-TW" sz="1400">
                <a:solidFill>
                  <a:srgbClr val="FFFFFF"/>
                </a:solidFill>
              </a:rPr>
              <a:t>12MM+</a:t>
            </a:r>
          </a:p>
          <a:p>
            <a:pPr defTabSz="831850">
              <a:lnSpc>
                <a:spcPts val="913"/>
              </a:lnSpc>
              <a:tabLst>
                <a:tab pos="103188" algn="l"/>
                <a:tab pos="127000" algn="l"/>
                <a:tab pos="184150" algn="l"/>
              </a:tabLst>
            </a:pPr>
            <a:endParaRPr lang="en-US" altLang="zh-TW" sz="1400">
              <a:solidFill>
                <a:srgbClr val="FFFFFF"/>
              </a:solidFill>
            </a:endParaRPr>
          </a:p>
          <a:p>
            <a:pPr defTabSz="831850">
              <a:lnSpc>
                <a:spcPts val="913"/>
              </a:lnSpc>
              <a:tabLst>
                <a:tab pos="103188" algn="l"/>
                <a:tab pos="127000" algn="l"/>
                <a:tab pos="184150" algn="l"/>
              </a:tabLst>
            </a:pPr>
            <a:endParaRPr lang="en-US" altLang="zh-TW" sz="1400">
              <a:solidFill>
                <a:srgbClr val="FFFFFF"/>
              </a:solidFill>
            </a:endParaRPr>
          </a:p>
          <a:p>
            <a:pPr defTabSz="831850">
              <a:lnSpc>
                <a:spcPts val="913"/>
              </a:lnSpc>
              <a:tabLst>
                <a:tab pos="103188" algn="l"/>
                <a:tab pos="127000" algn="l"/>
                <a:tab pos="184150" algn="l"/>
              </a:tabLst>
            </a:pPr>
            <a:endParaRPr lang="en-US" altLang="zh-TW" sz="1400">
              <a:solidFill>
                <a:srgbClr val="FFFFFF"/>
              </a:solidFill>
            </a:endParaRPr>
          </a:p>
          <a:p>
            <a:pPr defTabSz="831850">
              <a:lnSpc>
                <a:spcPts val="1775"/>
              </a:lnSpc>
              <a:tabLst>
                <a:tab pos="103188" algn="l"/>
                <a:tab pos="127000" algn="l"/>
                <a:tab pos="184150" algn="l"/>
              </a:tabLst>
            </a:pPr>
            <a:r>
              <a:rPr lang="en-US" altLang="zh-TW" sz="1400">
                <a:solidFill>
                  <a:srgbClr val="FFFFFF"/>
                </a:solidFill>
              </a:rPr>
              <a:t>	2MM</a:t>
            </a:r>
          </a:p>
          <a:p>
            <a:pPr defTabSz="831850">
              <a:lnSpc>
                <a:spcPts val="913"/>
              </a:lnSpc>
              <a:tabLst>
                <a:tab pos="103188" algn="l"/>
                <a:tab pos="127000" algn="l"/>
                <a:tab pos="184150" algn="l"/>
              </a:tabLst>
            </a:pPr>
            <a:endParaRPr lang="en-US" altLang="zh-TW" sz="1400">
              <a:solidFill>
                <a:srgbClr val="FFFFFF"/>
              </a:solidFill>
            </a:endParaRPr>
          </a:p>
          <a:p>
            <a:pPr defTabSz="831850">
              <a:lnSpc>
                <a:spcPts val="913"/>
              </a:lnSpc>
              <a:tabLst>
                <a:tab pos="103188" algn="l"/>
                <a:tab pos="127000" algn="l"/>
                <a:tab pos="184150" algn="l"/>
              </a:tabLst>
            </a:pPr>
            <a:endParaRPr lang="en-US" altLang="zh-TW" sz="1400">
              <a:solidFill>
                <a:srgbClr val="FFFFFF"/>
              </a:solidFill>
            </a:endParaRPr>
          </a:p>
          <a:p>
            <a:pPr defTabSz="831850">
              <a:lnSpc>
                <a:spcPts val="913"/>
              </a:lnSpc>
              <a:tabLst>
                <a:tab pos="103188" algn="l"/>
                <a:tab pos="127000" algn="l"/>
                <a:tab pos="184150" algn="l"/>
              </a:tabLst>
            </a:pPr>
            <a:endParaRPr lang="en-US" altLang="zh-TW" sz="1400">
              <a:solidFill>
                <a:srgbClr val="FFFFFF"/>
              </a:solidFill>
            </a:endParaRPr>
          </a:p>
          <a:p>
            <a:pPr defTabSz="831850">
              <a:lnSpc>
                <a:spcPts val="1775"/>
              </a:lnSpc>
              <a:tabLst>
                <a:tab pos="103188" algn="l"/>
                <a:tab pos="127000" algn="l"/>
                <a:tab pos="184150" algn="l"/>
              </a:tabLst>
            </a:pPr>
            <a:r>
              <a:rPr lang="en-US" altLang="zh-TW" sz="1400">
                <a:solidFill>
                  <a:srgbClr val="FFFFFF"/>
                </a:solidFill>
              </a:rPr>
              <a:t>		4/10</a:t>
            </a:r>
          </a:p>
        </p:txBody>
      </p:sp>
      <p:sp>
        <p:nvSpPr>
          <p:cNvPr id="57374" name="Text Box 30"/>
          <p:cNvSpPr txBox="1">
            <a:spLocks noChangeArrowheads="1"/>
          </p:cNvSpPr>
          <p:nvPr/>
        </p:nvSpPr>
        <p:spPr bwMode="auto">
          <a:xfrm>
            <a:off x="6302375" y="3944938"/>
            <a:ext cx="563563" cy="1912937"/>
          </a:xfrm>
          <a:prstGeom prst="rect">
            <a:avLst/>
          </a:prstGeom>
          <a:noFill/>
          <a:ln w="9525">
            <a:noFill/>
            <a:miter lim="800000"/>
            <a:headEnd/>
            <a:tailEnd/>
          </a:ln>
        </p:spPr>
        <p:txBody>
          <a:bodyPr wrap="none" lIns="0" tIns="0" rIns="0" bIns="0">
            <a:spAutoFit/>
          </a:bodyPr>
          <a:lstStyle/>
          <a:p>
            <a:pPr defTabSz="831850">
              <a:lnSpc>
                <a:spcPts val="1563"/>
              </a:lnSpc>
              <a:tabLst>
                <a:tab pos="115888" algn="l"/>
                <a:tab pos="173038" algn="l"/>
                <a:tab pos="230188" algn="l"/>
              </a:tabLst>
            </a:pPr>
            <a:r>
              <a:rPr lang="zh-TW" altLang="en-US" sz="1600">
                <a:latin typeface="Arial" charset="0"/>
              </a:rPr>
              <a:t>		</a:t>
            </a:r>
            <a:r>
              <a:rPr lang="en-US" altLang="zh-TW" sz="1400">
                <a:solidFill>
                  <a:srgbClr val="FFFFFF"/>
                </a:solidFill>
              </a:rPr>
              <a:t>5K</a:t>
            </a:r>
          </a:p>
          <a:p>
            <a:pPr defTabSz="831850">
              <a:lnSpc>
                <a:spcPts val="913"/>
              </a:lnSpc>
              <a:tabLst>
                <a:tab pos="115888" algn="l"/>
                <a:tab pos="173038" algn="l"/>
                <a:tab pos="230188" algn="l"/>
              </a:tabLst>
            </a:pPr>
            <a:endParaRPr lang="en-US" altLang="zh-TW" sz="1400">
              <a:solidFill>
                <a:srgbClr val="FFFFFF"/>
              </a:solidFill>
            </a:endParaRPr>
          </a:p>
          <a:p>
            <a:pPr defTabSz="831850">
              <a:lnSpc>
                <a:spcPts val="913"/>
              </a:lnSpc>
              <a:tabLst>
                <a:tab pos="115888" algn="l"/>
                <a:tab pos="173038" algn="l"/>
                <a:tab pos="230188" algn="l"/>
              </a:tabLst>
            </a:pPr>
            <a:endParaRPr lang="en-US" altLang="zh-TW" sz="1400">
              <a:solidFill>
                <a:srgbClr val="FFFFFF"/>
              </a:solidFill>
            </a:endParaRPr>
          </a:p>
          <a:p>
            <a:pPr defTabSz="831850">
              <a:lnSpc>
                <a:spcPts val="913"/>
              </a:lnSpc>
              <a:tabLst>
                <a:tab pos="115888" algn="l"/>
                <a:tab pos="173038" algn="l"/>
                <a:tab pos="230188" algn="l"/>
              </a:tabLst>
            </a:pPr>
            <a:endParaRPr lang="en-US" altLang="zh-TW" sz="1400">
              <a:solidFill>
                <a:srgbClr val="FFFFFF"/>
              </a:solidFill>
            </a:endParaRPr>
          </a:p>
          <a:p>
            <a:pPr defTabSz="831850">
              <a:lnSpc>
                <a:spcPts val="1763"/>
              </a:lnSpc>
              <a:tabLst>
                <a:tab pos="115888" algn="l"/>
                <a:tab pos="173038" algn="l"/>
                <a:tab pos="230188" algn="l"/>
              </a:tabLst>
            </a:pPr>
            <a:r>
              <a:rPr lang="en-US" altLang="zh-TW" sz="1400">
                <a:solidFill>
                  <a:srgbClr val="FFFFFF"/>
                </a:solidFill>
              </a:rPr>
              <a:t>			--</a:t>
            </a:r>
          </a:p>
          <a:p>
            <a:pPr defTabSz="831850">
              <a:lnSpc>
                <a:spcPts val="913"/>
              </a:lnSpc>
              <a:tabLst>
                <a:tab pos="115888" algn="l"/>
                <a:tab pos="173038" algn="l"/>
                <a:tab pos="230188" algn="l"/>
              </a:tabLst>
            </a:pPr>
            <a:endParaRPr lang="en-US" altLang="zh-TW" sz="1400">
              <a:solidFill>
                <a:srgbClr val="FFFFFF"/>
              </a:solidFill>
            </a:endParaRPr>
          </a:p>
          <a:p>
            <a:pPr defTabSz="831850">
              <a:lnSpc>
                <a:spcPts val="913"/>
              </a:lnSpc>
              <a:tabLst>
                <a:tab pos="115888" algn="l"/>
                <a:tab pos="173038" algn="l"/>
                <a:tab pos="230188" algn="l"/>
              </a:tabLst>
            </a:pPr>
            <a:endParaRPr lang="en-US" altLang="zh-TW" sz="1400">
              <a:solidFill>
                <a:srgbClr val="FFFFFF"/>
              </a:solidFill>
            </a:endParaRPr>
          </a:p>
          <a:p>
            <a:pPr defTabSz="831850">
              <a:lnSpc>
                <a:spcPts val="913"/>
              </a:lnSpc>
              <a:tabLst>
                <a:tab pos="115888" algn="l"/>
                <a:tab pos="173038" algn="l"/>
                <a:tab pos="230188" algn="l"/>
              </a:tabLst>
            </a:pPr>
            <a:endParaRPr lang="en-US" altLang="zh-TW" sz="1400">
              <a:solidFill>
                <a:srgbClr val="FFFFFF"/>
              </a:solidFill>
            </a:endParaRPr>
          </a:p>
          <a:p>
            <a:pPr defTabSz="831850">
              <a:lnSpc>
                <a:spcPts val="1775"/>
              </a:lnSpc>
              <a:tabLst>
                <a:tab pos="115888" algn="l"/>
                <a:tab pos="173038" algn="l"/>
                <a:tab pos="230188" algn="l"/>
              </a:tabLst>
            </a:pPr>
            <a:r>
              <a:rPr lang="en-US" altLang="zh-TW" sz="1400">
                <a:solidFill>
                  <a:srgbClr val="FFFFFF"/>
                </a:solidFill>
              </a:rPr>
              <a:t>20MM*</a:t>
            </a:r>
          </a:p>
          <a:p>
            <a:pPr defTabSz="831850">
              <a:lnSpc>
                <a:spcPts val="913"/>
              </a:lnSpc>
              <a:tabLst>
                <a:tab pos="115888" algn="l"/>
                <a:tab pos="173038" algn="l"/>
                <a:tab pos="230188" algn="l"/>
              </a:tabLst>
            </a:pPr>
            <a:endParaRPr lang="en-US" altLang="zh-TW" sz="1400">
              <a:solidFill>
                <a:srgbClr val="FFFFFF"/>
              </a:solidFill>
            </a:endParaRPr>
          </a:p>
          <a:p>
            <a:pPr defTabSz="831850">
              <a:lnSpc>
                <a:spcPts val="913"/>
              </a:lnSpc>
              <a:tabLst>
                <a:tab pos="115888" algn="l"/>
                <a:tab pos="173038" algn="l"/>
                <a:tab pos="230188" algn="l"/>
              </a:tabLst>
            </a:pPr>
            <a:endParaRPr lang="en-US" altLang="zh-TW" sz="1400">
              <a:solidFill>
                <a:srgbClr val="FFFFFF"/>
              </a:solidFill>
            </a:endParaRPr>
          </a:p>
          <a:p>
            <a:pPr defTabSz="831850">
              <a:lnSpc>
                <a:spcPts val="913"/>
              </a:lnSpc>
              <a:tabLst>
                <a:tab pos="115888" algn="l"/>
                <a:tab pos="173038" algn="l"/>
                <a:tab pos="230188" algn="l"/>
              </a:tabLst>
            </a:pPr>
            <a:endParaRPr lang="en-US" altLang="zh-TW" sz="1400">
              <a:solidFill>
                <a:srgbClr val="FFFFFF"/>
              </a:solidFill>
            </a:endParaRPr>
          </a:p>
          <a:p>
            <a:pPr defTabSz="831850">
              <a:lnSpc>
                <a:spcPts val="1775"/>
              </a:lnSpc>
              <a:tabLst>
                <a:tab pos="115888" algn="l"/>
                <a:tab pos="173038" algn="l"/>
                <a:tab pos="230188" algn="l"/>
              </a:tabLst>
            </a:pPr>
            <a:r>
              <a:rPr lang="en-US" altLang="zh-TW" sz="1400">
                <a:solidFill>
                  <a:srgbClr val="FFFFFF"/>
                </a:solidFill>
              </a:rPr>
              <a:t>	4/09</a:t>
            </a:r>
          </a:p>
        </p:txBody>
      </p:sp>
      <p:sp>
        <p:nvSpPr>
          <p:cNvPr id="57375" name="Text Box 31"/>
          <p:cNvSpPr txBox="1">
            <a:spLocks noChangeArrowheads="1"/>
          </p:cNvSpPr>
          <p:nvPr/>
        </p:nvSpPr>
        <p:spPr bwMode="auto">
          <a:xfrm>
            <a:off x="7583488" y="3944938"/>
            <a:ext cx="819150" cy="1912937"/>
          </a:xfrm>
          <a:prstGeom prst="rect">
            <a:avLst/>
          </a:prstGeom>
          <a:noFill/>
          <a:ln w="9525">
            <a:noFill/>
            <a:miter lim="800000"/>
            <a:headEnd/>
            <a:tailEnd/>
          </a:ln>
        </p:spPr>
        <p:txBody>
          <a:bodyPr wrap="none" lIns="0" tIns="0" rIns="0" bIns="0">
            <a:spAutoFit/>
          </a:bodyPr>
          <a:lstStyle/>
          <a:p>
            <a:pPr defTabSz="831850">
              <a:lnSpc>
                <a:spcPts val="1563"/>
              </a:lnSpc>
              <a:tabLst>
                <a:tab pos="242888" algn="l"/>
                <a:tab pos="300038" algn="l"/>
                <a:tab pos="357188" algn="l"/>
              </a:tabLst>
            </a:pPr>
            <a:r>
              <a:rPr lang="zh-TW" altLang="en-US" sz="1600">
                <a:latin typeface="Arial" charset="0"/>
              </a:rPr>
              <a:t>		</a:t>
            </a:r>
            <a:r>
              <a:rPr lang="en-US" altLang="zh-TW" sz="1400">
                <a:solidFill>
                  <a:srgbClr val="FFFFFF"/>
                </a:solidFill>
              </a:rPr>
              <a:t>7K</a:t>
            </a:r>
          </a:p>
          <a:p>
            <a:pPr defTabSz="831850">
              <a:lnSpc>
                <a:spcPts val="913"/>
              </a:lnSpc>
              <a:tabLst>
                <a:tab pos="242888" algn="l"/>
                <a:tab pos="300038" algn="l"/>
                <a:tab pos="357188" algn="l"/>
              </a:tabLst>
            </a:pPr>
            <a:endParaRPr lang="en-US" altLang="zh-TW" sz="1400">
              <a:solidFill>
                <a:srgbClr val="FFFFFF"/>
              </a:solidFill>
            </a:endParaRPr>
          </a:p>
          <a:p>
            <a:pPr defTabSz="831850">
              <a:lnSpc>
                <a:spcPts val="913"/>
              </a:lnSpc>
              <a:tabLst>
                <a:tab pos="242888" algn="l"/>
                <a:tab pos="300038" algn="l"/>
                <a:tab pos="357188" algn="l"/>
              </a:tabLst>
            </a:pPr>
            <a:endParaRPr lang="en-US" altLang="zh-TW" sz="1400">
              <a:solidFill>
                <a:srgbClr val="FFFFFF"/>
              </a:solidFill>
            </a:endParaRPr>
          </a:p>
          <a:p>
            <a:pPr defTabSz="831850">
              <a:lnSpc>
                <a:spcPts val="913"/>
              </a:lnSpc>
              <a:tabLst>
                <a:tab pos="242888" algn="l"/>
                <a:tab pos="300038" algn="l"/>
                <a:tab pos="357188" algn="l"/>
              </a:tabLst>
            </a:pPr>
            <a:endParaRPr lang="en-US" altLang="zh-TW" sz="1400">
              <a:solidFill>
                <a:srgbClr val="FFFFFF"/>
              </a:solidFill>
            </a:endParaRPr>
          </a:p>
          <a:p>
            <a:pPr defTabSz="831850">
              <a:lnSpc>
                <a:spcPts val="1763"/>
              </a:lnSpc>
              <a:tabLst>
                <a:tab pos="242888" algn="l"/>
                <a:tab pos="300038" algn="l"/>
                <a:tab pos="357188" algn="l"/>
              </a:tabLst>
            </a:pPr>
            <a:r>
              <a:rPr lang="en-US" altLang="zh-TW" sz="1400">
                <a:solidFill>
                  <a:srgbClr val="FFFFFF"/>
                </a:solidFill>
              </a:rPr>
              <a:t>			--</a:t>
            </a:r>
          </a:p>
          <a:p>
            <a:pPr defTabSz="831850">
              <a:lnSpc>
                <a:spcPts val="913"/>
              </a:lnSpc>
              <a:tabLst>
                <a:tab pos="242888" algn="l"/>
                <a:tab pos="300038" algn="l"/>
                <a:tab pos="357188" algn="l"/>
              </a:tabLst>
            </a:pPr>
            <a:endParaRPr lang="en-US" altLang="zh-TW" sz="1400">
              <a:solidFill>
                <a:srgbClr val="FFFFFF"/>
              </a:solidFill>
            </a:endParaRPr>
          </a:p>
          <a:p>
            <a:pPr defTabSz="831850">
              <a:lnSpc>
                <a:spcPts val="913"/>
              </a:lnSpc>
              <a:tabLst>
                <a:tab pos="242888" algn="l"/>
                <a:tab pos="300038" algn="l"/>
                <a:tab pos="357188" algn="l"/>
              </a:tabLst>
            </a:pPr>
            <a:endParaRPr lang="en-US" altLang="zh-TW" sz="1400">
              <a:solidFill>
                <a:srgbClr val="FFFFFF"/>
              </a:solidFill>
            </a:endParaRPr>
          </a:p>
          <a:p>
            <a:pPr defTabSz="831850">
              <a:lnSpc>
                <a:spcPts val="913"/>
              </a:lnSpc>
              <a:tabLst>
                <a:tab pos="242888" algn="l"/>
                <a:tab pos="300038" algn="l"/>
                <a:tab pos="357188" algn="l"/>
              </a:tabLst>
            </a:pPr>
            <a:endParaRPr lang="en-US" altLang="zh-TW" sz="1400">
              <a:solidFill>
                <a:srgbClr val="FFFFFF"/>
              </a:solidFill>
            </a:endParaRPr>
          </a:p>
          <a:p>
            <a:pPr defTabSz="831850">
              <a:lnSpc>
                <a:spcPts val="1775"/>
              </a:lnSpc>
              <a:tabLst>
                <a:tab pos="242888" algn="l"/>
                <a:tab pos="300038" algn="l"/>
                <a:tab pos="357188" algn="l"/>
              </a:tabLst>
            </a:pPr>
            <a:r>
              <a:rPr lang="en-US" altLang="zh-TW" sz="1400">
                <a:solidFill>
                  <a:srgbClr val="FFFFFF"/>
                </a:solidFill>
              </a:rPr>
              <a:t>50-70MM*</a:t>
            </a:r>
          </a:p>
          <a:p>
            <a:pPr defTabSz="831850">
              <a:lnSpc>
                <a:spcPts val="913"/>
              </a:lnSpc>
              <a:tabLst>
                <a:tab pos="242888" algn="l"/>
                <a:tab pos="300038" algn="l"/>
                <a:tab pos="357188" algn="l"/>
              </a:tabLst>
            </a:pPr>
            <a:endParaRPr lang="en-US" altLang="zh-TW" sz="1400">
              <a:solidFill>
                <a:srgbClr val="FFFFFF"/>
              </a:solidFill>
            </a:endParaRPr>
          </a:p>
          <a:p>
            <a:pPr defTabSz="831850">
              <a:lnSpc>
                <a:spcPts val="913"/>
              </a:lnSpc>
              <a:tabLst>
                <a:tab pos="242888" algn="l"/>
                <a:tab pos="300038" algn="l"/>
                <a:tab pos="357188" algn="l"/>
              </a:tabLst>
            </a:pPr>
            <a:endParaRPr lang="en-US" altLang="zh-TW" sz="1400">
              <a:solidFill>
                <a:srgbClr val="FFFFFF"/>
              </a:solidFill>
            </a:endParaRPr>
          </a:p>
          <a:p>
            <a:pPr defTabSz="831850">
              <a:lnSpc>
                <a:spcPts val="913"/>
              </a:lnSpc>
              <a:tabLst>
                <a:tab pos="242888" algn="l"/>
                <a:tab pos="300038" algn="l"/>
                <a:tab pos="357188" algn="l"/>
              </a:tabLst>
            </a:pPr>
            <a:endParaRPr lang="en-US" altLang="zh-TW" sz="1400">
              <a:solidFill>
                <a:srgbClr val="FFFFFF"/>
              </a:solidFill>
            </a:endParaRPr>
          </a:p>
          <a:p>
            <a:pPr defTabSz="831850">
              <a:lnSpc>
                <a:spcPts val="1775"/>
              </a:lnSpc>
              <a:tabLst>
                <a:tab pos="242888" algn="l"/>
                <a:tab pos="300038" algn="l"/>
                <a:tab pos="357188" algn="l"/>
              </a:tabLst>
            </a:pPr>
            <a:r>
              <a:rPr lang="en-US" altLang="zh-TW" sz="1400">
                <a:solidFill>
                  <a:srgbClr val="FFFFFF"/>
                </a:solidFill>
              </a:rPr>
              <a:t>	5/09</a:t>
            </a:r>
          </a:p>
        </p:txBody>
      </p:sp>
      <p:sp>
        <p:nvSpPr>
          <p:cNvPr id="57376" name="Text Box 32"/>
          <p:cNvSpPr txBox="1">
            <a:spLocks noChangeArrowheads="1"/>
          </p:cNvSpPr>
          <p:nvPr/>
        </p:nvSpPr>
        <p:spPr bwMode="auto">
          <a:xfrm>
            <a:off x="352425" y="1433513"/>
            <a:ext cx="1171575" cy="1079500"/>
          </a:xfrm>
          <a:prstGeom prst="rect">
            <a:avLst/>
          </a:prstGeom>
          <a:noFill/>
          <a:ln w="9525">
            <a:noFill/>
            <a:miter lim="800000"/>
            <a:headEnd/>
            <a:tailEnd/>
          </a:ln>
        </p:spPr>
        <p:txBody>
          <a:bodyPr wrap="none" lIns="0" tIns="0" rIns="0" bIns="0">
            <a:spAutoFit/>
          </a:bodyPr>
          <a:lstStyle/>
          <a:p>
            <a:pPr defTabSz="831850">
              <a:lnSpc>
                <a:spcPts val="1338"/>
              </a:lnSpc>
              <a:tabLst>
                <a:tab pos="1004888" algn="l"/>
              </a:tabLst>
            </a:pPr>
            <a:r>
              <a:rPr lang="zh-TW" altLang="en-US" sz="1600">
                <a:latin typeface="Arial" charset="0"/>
              </a:rPr>
              <a:t>	</a:t>
            </a:r>
            <a:r>
              <a:rPr lang="en-US" altLang="zh-TW" sz="1200" b="1">
                <a:solidFill>
                  <a:srgbClr val="FFFFFF"/>
                </a:solidFill>
              </a:rPr>
              <a:t>50</a:t>
            </a:r>
          </a:p>
          <a:p>
            <a:pPr defTabSz="831850">
              <a:lnSpc>
                <a:spcPts val="913"/>
              </a:lnSpc>
              <a:tabLst>
                <a:tab pos="1004888" algn="l"/>
              </a:tabLst>
            </a:pPr>
            <a:endParaRPr lang="en-US" altLang="zh-TW" sz="1200" b="1">
              <a:solidFill>
                <a:srgbClr val="FFFFFF"/>
              </a:solidFill>
            </a:endParaRPr>
          </a:p>
          <a:p>
            <a:pPr defTabSz="831850">
              <a:lnSpc>
                <a:spcPts val="2013"/>
              </a:lnSpc>
              <a:tabLst>
                <a:tab pos="1004888" algn="l"/>
              </a:tabLst>
            </a:pPr>
            <a:r>
              <a:rPr lang="en-US" altLang="zh-TW" sz="1200" b="1">
                <a:solidFill>
                  <a:srgbClr val="FFFFFF"/>
                </a:solidFill>
              </a:rPr>
              <a:t>	40</a:t>
            </a:r>
          </a:p>
          <a:p>
            <a:pPr defTabSz="831850">
              <a:lnSpc>
                <a:spcPts val="1363"/>
              </a:lnSpc>
              <a:tabLst>
                <a:tab pos="1004888" algn="l"/>
              </a:tabLst>
            </a:pPr>
            <a:r>
              <a:rPr lang="en-US" altLang="zh-TW" sz="1200" b="1">
                <a:solidFill>
                  <a:srgbClr val="F6C54C"/>
                </a:solidFill>
              </a:rPr>
              <a:t>Apps</a:t>
            </a:r>
          </a:p>
          <a:p>
            <a:pPr defTabSz="831850">
              <a:lnSpc>
                <a:spcPts val="1563"/>
              </a:lnSpc>
              <a:tabLst>
                <a:tab pos="1004888" algn="l"/>
              </a:tabLst>
            </a:pPr>
            <a:r>
              <a:rPr lang="en-US" altLang="zh-TW" sz="1200" b="1">
                <a:solidFill>
                  <a:srgbClr val="F6C54C"/>
                </a:solidFill>
              </a:rPr>
              <a:t>Downloaded </a:t>
            </a:r>
            <a:r>
              <a:rPr lang="en-US" altLang="zh-TW" sz="1200" b="1">
                <a:solidFill>
                  <a:srgbClr val="FFFFFF"/>
                </a:solidFill>
              </a:rPr>
              <a:t>30</a:t>
            </a:r>
          </a:p>
          <a:p>
            <a:pPr defTabSz="831850">
              <a:lnSpc>
                <a:spcPts val="1313"/>
              </a:lnSpc>
              <a:tabLst>
                <a:tab pos="1004888" algn="l"/>
              </a:tabLst>
            </a:pPr>
            <a:r>
              <a:rPr lang="en-US" altLang="zh-TW" sz="1200" b="1">
                <a:solidFill>
                  <a:srgbClr val="F6C54C"/>
                </a:solidFill>
              </a:rPr>
              <a:t>per User</a:t>
            </a:r>
          </a:p>
        </p:txBody>
      </p:sp>
      <p:sp>
        <p:nvSpPr>
          <p:cNvPr id="57377" name="Text Box 33"/>
          <p:cNvSpPr txBox="1">
            <a:spLocks noChangeArrowheads="1"/>
          </p:cNvSpPr>
          <p:nvPr/>
        </p:nvSpPr>
        <p:spPr bwMode="auto">
          <a:xfrm>
            <a:off x="8813800" y="6496050"/>
            <a:ext cx="139700" cy="141288"/>
          </a:xfrm>
          <a:prstGeom prst="rect">
            <a:avLst/>
          </a:prstGeom>
          <a:noFill/>
          <a:ln w="9525">
            <a:noFill/>
            <a:miter lim="800000"/>
            <a:headEnd/>
            <a:tailEnd/>
          </a:ln>
        </p:spPr>
        <p:txBody>
          <a:bodyPr wrap="none" lIns="0" tIns="0" rIns="0" bIns="0">
            <a:spAutoFit/>
          </a:bodyPr>
          <a:lstStyle/>
          <a:p>
            <a:pPr defTabSz="831850">
              <a:lnSpc>
                <a:spcPts val="1113"/>
              </a:lnSpc>
            </a:pPr>
            <a:r>
              <a:rPr lang="en-US" altLang="zh-TW" sz="1000">
                <a:solidFill>
                  <a:srgbClr val="FFFFFF"/>
                </a:solidFill>
              </a:rPr>
              <a:t>11</a:t>
            </a:r>
          </a:p>
        </p:txBody>
      </p:sp>
      <p:sp>
        <p:nvSpPr>
          <p:cNvPr id="57378" name="Text Box 34"/>
          <p:cNvSpPr txBox="1">
            <a:spLocks noChangeArrowheads="1"/>
          </p:cNvSpPr>
          <p:nvPr/>
        </p:nvSpPr>
        <p:spPr bwMode="auto">
          <a:xfrm>
            <a:off x="3867150" y="6330950"/>
            <a:ext cx="4813300" cy="127000"/>
          </a:xfrm>
          <a:prstGeom prst="rect">
            <a:avLst/>
          </a:prstGeom>
          <a:noFill/>
          <a:ln w="9525">
            <a:noFill/>
            <a:miter lim="800000"/>
            <a:headEnd/>
            <a:tailEnd/>
          </a:ln>
        </p:spPr>
        <p:txBody>
          <a:bodyPr wrap="none" lIns="0" tIns="0" rIns="0" bIns="0">
            <a:spAutoFit/>
          </a:bodyPr>
          <a:lstStyle/>
          <a:p>
            <a:pPr defTabSz="831850">
              <a:lnSpc>
                <a:spcPts val="1000"/>
              </a:lnSpc>
            </a:pPr>
            <a:r>
              <a:rPr lang="en-US" altLang="zh-TW" sz="900" i="1">
                <a:solidFill>
                  <a:srgbClr val="FFFFFF"/>
                </a:solidFill>
              </a:rPr>
              <a:t>Note: *BlackBerry / Nokia installed base excludes older devices that cannot support app stores.</a:t>
            </a:r>
          </a:p>
        </p:txBody>
      </p:sp>
      <p:sp>
        <p:nvSpPr>
          <p:cNvPr id="57379" name="Text Box 35"/>
          <p:cNvSpPr txBox="1">
            <a:spLocks noChangeArrowheads="1"/>
          </p:cNvSpPr>
          <p:nvPr/>
        </p:nvSpPr>
        <p:spPr bwMode="auto">
          <a:xfrm>
            <a:off x="4584700" y="6467475"/>
            <a:ext cx="4095750" cy="263525"/>
          </a:xfrm>
          <a:prstGeom prst="rect">
            <a:avLst/>
          </a:prstGeom>
          <a:noFill/>
          <a:ln w="9525">
            <a:noFill/>
            <a:miter lim="800000"/>
            <a:headEnd/>
            <a:tailEnd/>
          </a:ln>
        </p:spPr>
        <p:txBody>
          <a:bodyPr wrap="none" lIns="0" tIns="0" rIns="0" bIns="0">
            <a:spAutoFit/>
          </a:bodyPr>
          <a:lstStyle/>
          <a:p>
            <a:pPr defTabSz="831850">
              <a:lnSpc>
                <a:spcPts val="1000"/>
              </a:lnSpc>
            </a:pPr>
            <a:r>
              <a:rPr lang="en-US" altLang="zh-TW" sz="900" i="1">
                <a:solidFill>
                  <a:srgbClr val="FFFFFF"/>
                </a:solidFill>
              </a:rPr>
              <a:t>Nokia apps available / downloaded exclude wallpapers / ringtones / music tracks.</a:t>
            </a:r>
          </a:p>
          <a:p>
            <a:pPr defTabSz="831850">
              <a:lnSpc>
                <a:spcPts val="1075"/>
              </a:lnSpc>
            </a:pPr>
            <a:r>
              <a:rPr lang="en-US" altLang="zh-TW" sz="900" i="1">
                <a:solidFill>
                  <a:srgbClr val="FFFFFF"/>
                </a:solidFill>
              </a:rPr>
              <a:t>Source: Distimo, Apple, Google, RIM, Nokia, Nielsen. Morgan Stanley Research.</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ws_1AF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8371" name="Picture 3" descr="ws_1AF3"/>
          <p:cNvPicPr>
            <a:picLocks noChangeAspect="1" noChangeArrowheads="1"/>
          </p:cNvPicPr>
          <p:nvPr/>
        </p:nvPicPr>
        <p:blipFill>
          <a:blip r:embed="rId3" cstate="print"/>
          <a:srcRect/>
          <a:stretch>
            <a:fillRect/>
          </a:stretch>
        </p:blipFill>
        <p:spPr bwMode="auto">
          <a:xfrm>
            <a:off x="484188" y="6442075"/>
            <a:ext cx="150812" cy="173038"/>
          </a:xfrm>
          <a:prstGeom prst="rect">
            <a:avLst/>
          </a:prstGeom>
          <a:noFill/>
          <a:ln w="9525">
            <a:noFill/>
            <a:miter lim="800000"/>
            <a:headEnd/>
            <a:tailEnd/>
          </a:ln>
        </p:spPr>
      </p:pic>
      <p:pic>
        <p:nvPicPr>
          <p:cNvPr id="58372" name="Picture 4" descr="ws_1AF4"/>
          <p:cNvPicPr>
            <a:picLocks noChangeAspect="1" noChangeArrowheads="1"/>
          </p:cNvPicPr>
          <p:nvPr/>
        </p:nvPicPr>
        <p:blipFill>
          <a:blip r:embed="rId4" cstate="print"/>
          <a:srcRect/>
          <a:stretch>
            <a:fillRect/>
          </a:stretch>
        </p:blipFill>
        <p:spPr bwMode="auto">
          <a:xfrm>
            <a:off x="704850" y="6442075"/>
            <a:ext cx="138113" cy="231775"/>
          </a:xfrm>
          <a:prstGeom prst="rect">
            <a:avLst/>
          </a:prstGeom>
          <a:noFill/>
          <a:ln w="9525">
            <a:noFill/>
            <a:miter lim="800000"/>
            <a:headEnd/>
            <a:tailEnd/>
          </a:ln>
        </p:spPr>
      </p:pic>
      <p:pic>
        <p:nvPicPr>
          <p:cNvPr id="58373" name="Picture 5" descr="ws_1AF5"/>
          <p:cNvPicPr>
            <a:picLocks noChangeAspect="1" noChangeArrowheads="1"/>
          </p:cNvPicPr>
          <p:nvPr/>
        </p:nvPicPr>
        <p:blipFill>
          <a:blip r:embed="rId5" cstate="print"/>
          <a:srcRect/>
          <a:stretch>
            <a:fillRect/>
          </a:stretch>
        </p:blipFill>
        <p:spPr bwMode="auto">
          <a:xfrm>
            <a:off x="842963" y="6442075"/>
            <a:ext cx="138112" cy="173038"/>
          </a:xfrm>
          <a:prstGeom prst="rect">
            <a:avLst/>
          </a:prstGeom>
          <a:noFill/>
          <a:ln w="9525">
            <a:noFill/>
            <a:miter lim="800000"/>
            <a:headEnd/>
            <a:tailEnd/>
          </a:ln>
        </p:spPr>
      </p:pic>
      <p:pic>
        <p:nvPicPr>
          <p:cNvPr id="58374" name="Picture 6" descr="ws_1AF6"/>
          <p:cNvPicPr>
            <a:picLocks noChangeAspect="1" noChangeArrowheads="1"/>
          </p:cNvPicPr>
          <p:nvPr/>
        </p:nvPicPr>
        <p:blipFill>
          <a:blip r:embed="rId6" cstate="print"/>
          <a:srcRect/>
          <a:stretch>
            <a:fillRect/>
          </a:stretch>
        </p:blipFill>
        <p:spPr bwMode="auto">
          <a:xfrm>
            <a:off x="1373188" y="6442075"/>
            <a:ext cx="139700" cy="173038"/>
          </a:xfrm>
          <a:prstGeom prst="rect">
            <a:avLst/>
          </a:prstGeom>
          <a:noFill/>
          <a:ln w="9525">
            <a:noFill/>
            <a:miter lim="800000"/>
            <a:headEnd/>
            <a:tailEnd/>
          </a:ln>
        </p:spPr>
      </p:pic>
      <p:pic>
        <p:nvPicPr>
          <p:cNvPr id="58375" name="Picture 7" descr="ws_1AF7"/>
          <p:cNvPicPr>
            <a:picLocks noChangeAspect="1" noChangeArrowheads="1"/>
          </p:cNvPicPr>
          <p:nvPr/>
        </p:nvPicPr>
        <p:blipFill>
          <a:blip r:embed="rId7" cstate="print"/>
          <a:srcRect/>
          <a:stretch>
            <a:fillRect/>
          </a:stretch>
        </p:blipFill>
        <p:spPr bwMode="auto">
          <a:xfrm>
            <a:off x="1708150" y="6442075"/>
            <a:ext cx="139700" cy="173038"/>
          </a:xfrm>
          <a:prstGeom prst="rect">
            <a:avLst/>
          </a:prstGeom>
          <a:noFill/>
          <a:ln w="9525">
            <a:noFill/>
            <a:miter lim="800000"/>
            <a:headEnd/>
            <a:tailEnd/>
          </a:ln>
        </p:spPr>
      </p:pic>
      <p:sp>
        <p:nvSpPr>
          <p:cNvPr id="58376" name="Text Box 8"/>
          <p:cNvSpPr txBox="1">
            <a:spLocks noChangeArrowheads="1"/>
          </p:cNvSpPr>
          <p:nvPr/>
        </p:nvSpPr>
        <p:spPr bwMode="auto">
          <a:xfrm>
            <a:off x="1463675" y="266700"/>
            <a:ext cx="6211888" cy="369888"/>
          </a:xfrm>
          <a:prstGeom prst="rect">
            <a:avLst/>
          </a:prstGeom>
          <a:noFill/>
          <a:ln w="9525">
            <a:noFill/>
            <a:miter lim="800000"/>
            <a:headEnd/>
            <a:tailEnd/>
          </a:ln>
        </p:spPr>
        <p:txBody>
          <a:bodyPr wrap="none" lIns="0" tIns="0" rIns="0" bIns="0">
            <a:spAutoFit/>
          </a:bodyPr>
          <a:lstStyle/>
          <a:p>
            <a:pPr defTabSz="831850">
              <a:lnSpc>
                <a:spcPts val="2913"/>
              </a:lnSpc>
            </a:pPr>
            <a:r>
              <a:rPr lang="fr-FR" altLang="zh-TW" sz="2600">
                <a:solidFill>
                  <a:srgbClr val="F6C54C"/>
                </a:solidFill>
              </a:rPr>
              <a:t>Massive / Rapid User Expectation Change</a:t>
            </a:r>
            <a:endParaRPr lang="en-US" altLang="zh-TW" sz="2600">
              <a:solidFill>
                <a:srgbClr val="F6C54C"/>
              </a:solidFill>
            </a:endParaRPr>
          </a:p>
        </p:txBody>
      </p:sp>
      <p:sp>
        <p:nvSpPr>
          <p:cNvPr id="58377" name="Text Box 9"/>
          <p:cNvSpPr txBox="1">
            <a:spLocks noChangeArrowheads="1"/>
          </p:cNvSpPr>
          <p:nvPr/>
        </p:nvSpPr>
        <p:spPr bwMode="auto">
          <a:xfrm>
            <a:off x="8813800" y="6496050"/>
            <a:ext cx="139700" cy="141288"/>
          </a:xfrm>
          <a:prstGeom prst="rect">
            <a:avLst/>
          </a:prstGeom>
          <a:noFill/>
          <a:ln w="9525">
            <a:noFill/>
            <a:miter lim="800000"/>
            <a:headEnd/>
            <a:tailEnd/>
          </a:ln>
        </p:spPr>
        <p:txBody>
          <a:bodyPr wrap="none" lIns="0" tIns="0" rIns="0" bIns="0">
            <a:spAutoFit/>
          </a:bodyPr>
          <a:lstStyle/>
          <a:p>
            <a:pPr defTabSz="831850">
              <a:lnSpc>
                <a:spcPts val="1113"/>
              </a:lnSpc>
            </a:pPr>
            <a:r>
              <a:rPr lang="en-US" altLang="zh-TW" sz="1000">
                <a:solidFill>
                  <a:srgbClr val="FFFFFF"/>
                </a:solidFill>
              </a:rPr>
              <a:t>17</a:t>
            </a:r>
          </a:p>
        </p:txBody>
      </p:sp>
      <p:sp>
        <p:nvSpPr>
          <p:cNvPr id="58378" name="Text Box 10"/>
          <p:cNvSpPr txBox="1">
            <a:spLocks noChangeArrowheads="1"/>
          </p:cNvSpPr>
          <p:nvPr/>
        </p:nvSpPr>
        <p:spPr bwMode="auto">
          <a:xfrm>
            <a:off x="433388" y="2554288"/>
            <a:ext cx="6599237" cy="373062"/>
          </a:xfrm>
          <a:prstGeom prst="rect">
            <a:avLst/>
          </a:prstGeom>
          <a:noFill/>
          <a:ln w="9525">
            <a:noFill/>
            <a:miter lim="800000"/>
            <a:headEnd/>
            <a:tailEnd/>
          </a:ln>
        </p:spPr>
        <p:txBody>
          <a:bodyPr wrap="none" lIns="0" tIns="0" rIns="0" bIns="0">
            <a:spAutoFit/>
          </a:bodyPr>
          <a:lstStyle/>
          <a:p>
            <a:pPr defTabSz="831850">
              <a:lnSpc>
                <a:spcPts val="2938"/>
              </a:lnSpc>
            </a:pPr>
            <a:r>
              <a:rPr lang="zh-TW" altLang="en-US">
                <a:solidFill>
                  <a:srgbClr val="FFFFFF"/>
                </a:solidFill>
                <a:latin typeface="Symbol" pitchFamily="18" charset="2"/>
              </a:rPr>
              <a:t> </a:t>
            </a:r>
            <a:r>
              <a:rPr lang="en-US" altLang="zh-TW">
                <a:solidFill>
                  <a:srgbClr val="FFFFFF"/>
                </a:solidFill>
              </a:rPr>
              <a:t>Always-On Access with Super-Fast ‘Boot Time’</a:t>
            </a:r>
          </a:p>
        </p:txBody>
      </p:sp>
      <p:sp>
        <p:nvSpPr>
          <p:cNvPr id="58379" name="Text Box 11"/>
          <p:cNvSpPr txBox="1">
            <a:spLocks noChangeArrowheads="1"/>
          </p:cNvSpPr>
          <p:nvPr/>
        </p:nvSpPr>
        <p:spPr bwMode="auto">
          <a:xfrm>
            <a:off x="433388" y="3467100"/>
            <a:ext cx="7158037" cy="373063"/>
          </a:xfrm>
          <a:prstGeom prst="rect">
            <a:avLst/>
          </a:prstGeom>
          <a:noFill/>
          <a:ln w="9525">
            <a:noFill/>
            <a:miter lim="800000"/>
            <a:headEnd/>
            <a:tailEnd/>
          </a:ln>
        </p:spPr>
        <p:txBody>
          <a:bodyPr wrap="none" lIns="0" tIns="0" rIns="0" bIns="0">
            <a:spAutoFit/>
          </a:bodyPr>
          <a:lstStyle/>
          <a:p>
            <a:pPr defTabSz="831850">
              <a:lnSpc>
                <a:spcPts val="2938"/>
              </a:lnSpc>
            </a:pPr>
            <a:r>
              <a:rPr lang="zh-TW" altLang="en-US">
                <a:solidFill>
                  <a:srgbClr val="FFFFFF"/>
                </a:solidFill>
                <a:latin typeface="Symbol" pitchFamily="18" charset="2"/>
              </a:rPr>
              <a:t> </a:t>
            </a:r>
            <a:r>
              <a:rPr lang="en-US" altLang="zh-TW">
                <a:solidFill>
                  <a:srgbClr val="FFFFFF"/>
                </a:solidFill>
              </a:rPr>
              <a:t>Near Zero Latency Access to Nearly All Information</a:t>
            </a:r>
          </a:p>
        </p:txBody>
      </p:sp>
      <p:sp>
        <p:nvSpPr>
          <p:cNvPr id="58380" name="Text Box 12"/>
          <p:cNvSpPr txBox="1">
            <a:spLocks noChangeArrowheads="1"/>
          </p:cNvSpPr>
          <p:nvPr/>
        </p:nvSpPr>
        <p:spPr bwMode="auto">
          <a:xfrm>
            <a:off x="433388" y="4379913"/>
            <a:ext cx="7704137" cy="374650"/>
          </a:xfrm>
          <a:prstGeom prst="rect">
            <a:avLst/>
          </a:prstGeom>
          <a:noFill/>
          <a:ln w="9525">
            <a:noFill/>
            <a:miter lim="800000"/>
            <a:headEnd/>
            <a:tailEnd/>
          </a:ln>
        </p:spPr>
        <p:txBody>
          <a:bodyPr wrap="none" lIns="0" tIns="0" rIns="0" bIns="0">
            <a:spAutoFit/>
          </a:bodyPr>
          <a:lstStyle/>
          <a:p>
            <a:pPr defTabSz="831850">
              <a:lnSpc>
                <a:spcPts val="2938"/>
              </a:lnSpc>
            </a:pPr>
            <a:r>
              <a:rPr lang="zh-TW" altLang="en-US">
                <a:solidFill>
                  <a:srgbClr val="FFFFFF"/>
                </a:solidFill>
                <a:latin typeface="Symbol" pitchFamily="18" charset="2"/>
              </a:rPr>
              <a:t> </a:t>
            </a:r>
            <a:r>
              <a:rPr lang="en-US" altLang="zh-TW">
                <a:solidFill>
                  <a:srgbClr val="FFFFFF"/>
                </a:solidFill>
              </a:rPr>
              <a:t>Day-Long-Plus Battery Life in Elegant Portable Devices</a:t>
            </a:r>
          </a:p>
        </p:txBody>
      </p:sp>
      <p:sp>
        <p:nvSpPr>
          <p:cNvPr id="58381" name="Text Box 13"/>
          <p:cNvSpPr txBox="1">
            <a:spLocks noChangeArrowheads="1"/>
          </p:cNvSpPr>
          <p:nvPr/>
        </p:nvSpPr>
        <p:spPr bwMode="auto">
          <a:xfrm>
            <a:off x="682625" y="1549400"/>
            <a:ext cx="6334125" cy="341313"/>
          </a:xfrm>
          <a:prstGeom prst="rect">
            <a:avLst/>
          </a:prstGeom>
          <a:noFill/>
          <a:ln w="9525">
            <a:noFill/>
            <a:miter lim="800000"/>
            <a:headEnd/>
            <a:tailEnd/>
          </a:ln>
        </p:spPr>
        <p:txBody>
          <a:bodyPr wrap="none" lIns="0" tIns="0" rIns="0" bIns="0">
            <a:spAutoFit/>
          </a:bodyPr>
          <a:lstStyle/>
          <a:p>
            <a:pPr defTabSz="831850">
              <a:lnSpc>
                <a:spcPts val="2688"/>
              </a:lnSpc>
            </a:pPr>
            <a:r>
              <a:rPr lang="en-US" altLang="zh-TW">
                <a:solidFill>
                  <a:srgbClr val="F6C54C"/>
                </a:solidFill>
              </a:rPr>
              <a:t>In Just 2 Years, Wireless Consumers Expect…</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ws_187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9395" name="Picture 3" descr="ws_1874"/>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59396" name="Picture 4" descr="ws_1875"/>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59397" name="Picture 5" descr="ws_1876"/>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59398" name="Picture 6" descr="ws_1877"/>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59399" name="Picture 7" descr="ws_1878"/>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sp>
        <p:nvSpPr>
          <p:cNvPr id="59400" name="Text Box 8"/>
          <p:cNvSpPr txBox="1">
            <a:spLocks noChangeArrowheads="1"/>
          </p:cNvSpPr>
          <p:nvPr/>
        </p:nvSpPr>
        <p:spPr bwMode="auto">
          <a:xfrm>
            <a:off x="8813800" y="6494463"/>
            <a:ext cx="141288"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12</a:t>
            </a:r>
          </a:p>
        </p:txBody>
      </p:sp>
      <p:sp>
        <p:nvSpPr>
          <p:cNvPr id="59401" name="Text Box 9"/>
          <p:cNvSpPr txBox="1">
            <a:spLocks noChangeArrowheads="1"/>
          </p:cNvSpPr>
          <p:nvPr/>
        </p:nvSpPr>
        <p:spPr bwMode="auto">
          <a:xfrm>
            <a:off x="2887663" y="2628900"/>
            <a:ext cx="3454400"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b="1" i="1">
                <a:solidFill>
                  <a:srgbClr val="F5C54C"/>
                </a:solidFill>
              </a:rPr>
              <a:t>3.  </a:t>
            </a:r>
            <a:r>
              <a:rPr lang="en-US" altLang="zh-TW" sz="2600" b="1" i="1">
                <a:solidFill>
                  <a:srgbClr val="F6C54C"/>
                </a:solidFill>
              </a:rPr>
              <a:t>Social Ecosystems</a:t>
            </a:r>
          </a:p>
        </p:txBody>
      </p:sp>
      <p:sp>
        <p:nvSpPr>
          <p:cNvPr id="59402" name="Text Box 10"/>
          <p:cNvSpPr txBox="1">
            <a:spLocks noChangeArrowheads="1"/>
          </p:cNvSpPr>
          <p:nvPr/>
        </p:nvSpPr>
        <p:spPr bwMode="auto">
          <a:xfrm>
            <a:off x="819150" y="3224213"/>
            <a:ext cx="7588250" cy="963612"/>
          </a:xfrm>
          <a:prstGeom prst="rect">
            <a:avLst/>
          </a:prstGeom>
          <a:noFill/>
          <a:ln w="9525">
            <a:noFill/>
            <a:miter lim="800000"/>
            <a:headEnd/>
            <a:tailEnd/>
          </a:ln>
        </p:spPr>
        <p:txBody>
          <a:bodyPr wrap="none" lIns="0" tIns="0" rIns="0" bIns="0">
            <a:spAutoFit/>
          </a:bodyPr>
          <a:lstStyle/>
          <a:p>
            <a:pPr>
              <a:lnSpc>
                <a:spcPts val="2900"/>
              </a:lnSpc>
              <a:tabLst>
                <a:tab pos="38100" algn="l"/>
              </a:tabLst>
            </a:pPr>
            <a:r>
              <a:rPr lang="zh-TW" altLang="en-US" sz="1800">
                <a:latin typeface="Arial" charset="0"/>
              </a:rPr>
              <a:t>	</a:t>
            </a:r>
            <a:r>
              <a:rPr lang="en-US" altLang="zh-TW" sz="2600" i="1">
                <a:solidFill>
                  <a:srgbClr val="FFFFFF"/>
                </a:solidFill>
              </a:rPr>
              <a:t>Would you rather be Apple, Google or…Facebook?</a:t>
            </a:r>
          </a:p>
          <a:p>
            <a:pPr>
              <a:lnSpc>
                <a:spcPts val="1000"/>
              </a:lnSpc>
              <a:tabLst>
                <a:tab pos="38100" algn="l"/>
              </a:tabLst>
            </a:pPr>
            <a:endParaRPr lang="en-US" altLang="zh-TW" sz="2600" i="1">
              <a:solidFill>
                <a:srgbClr val="FFFFFF"/>
              </a:solidFill>
            </a:endParaRPr>
          </a:p>
          <a:p>
            <a:pPr>
              <a:lnSpc>
                <a:spcPts val="3688"/>
              </a:lnSpc>
              <a:tabLst>
                <a:tab pos="38100" algn="l"/>
              </a:tabLst>
            </a:pPr>
            <a:r>
              <a:rPr lang="en-US" altLang="zh-TW" sz="2600" i="1">
                <a:solidFill>
                  <a:srgbClr val="FFFFFF"/>
                </a:solidFill>
              </a:rPr>
              <a:t>Will their future directions help / hurt your business?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ws_187A"/>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0419" name="Picture 3" descr="ws_187D"/>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60420" name="Picture 4" descr="ws_187E"/>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60421" name="Picture 5" descr="ws_187F"/>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60422" name="Picture 6" descr="ws_1880"/>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60423" name="Picture 7" descr="ws_1881"/>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pic>
        <p:nvPicPr>
          <p:cNvPr id="60424" name="Picture 8" descr="ws_1882"/>
          <p:cNvPicPr>
            <a:picLocks noChangeAspect="1" noChangeArrowheads="1"/>
          </p:cNvPicPr>
          <p:nvPr/>
        </p:nvPicPr>
        <p:blipFill>
          <a:blip r:embed="rId8" cstate="print"/>
          <a:srcRect/>
          <a:stretch>
            <a:fillRect/>
          </a:stretch>
        </p:blipFill>
        <p:spPr bwMode="auto">
          <a:xfrm>
            <a:off x="2336800" y="1511300"/>
            <a:ext cx="4660900" cy="4953000"/>
          </a:xfrm>
          <a:prstGeom prst="rect">
            <a:avLst/>
          </a:prstGeom>
          <a:noFill/>
          <a:ln w="9525">
            <a:noFill/>
            <a:miter lim="800000"/>
            <a:headEnd/>
            <a:tailEnd/>
          </a:ln>
        </p:spPr>
      </p:pic>
      <p:sp>
        <p:nvSpPr>
          <p:cNvPr id="60425" name="Text Box 9"/>
          <p:cNvSpPr txBox="1">
            <a:spLocks noChangeArrowheads="1"/>
          </p:cNvSpPr>
          <p:nvPr/>
        </p:nvSpPr>
        <p:spPr bwMode="auto">
          <a:xfrm>
            <a:off x="8813800" y="6494463"/>
            <a:ext cx="141288"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13</a:t>
            </a:r>
          </a:p>
        </p:txBody>
      </p:sp>
      <p:sp>
        <p:nvSpPr>
          <p:cNvPr id="60426" name="Text Box 10"/>
          <p:cNvSpPr txBox="1">
            <a:spLocks noChangeArrowheads="1"/>
          </p:cNvSpPr>
          <p:nvPr/>
        </p:nvSpPr>
        <p:spPr bwMode="auto">
          <a:xfrm>
            <a:off x="7673975" y="2563813"/>
            <a:ext cx="765175" cy="269875"/>
          </a:xfrm>
          <a:prstGeom prst="rect">
            <a:avLst/>
          </a:prstGeom>
          <a:noFill/>
          <a:ln w="9525">
            <a:noFill/>
            <a:miter lim="800000"/>
            <a:headEnd/>
            <a:tailEnd/>
          </a:ln>
        </p:spPr>
        <p:txBody>
          <a:bodyPr wrap="none" lIns="0" tIns="0" rIns="0" bIns="0">
            <a:spAutoFit/>
          </a:bodyPr>
          <a:lstStyle/>
          <a:p>
            <a:pPr>
              <a:lnSpc>
                <a:spcPts val="2125"/>
              </a:lnSpc>
            </a:pPr>
            <a:r>
              <a:rPr lang="en-US" altLang="zh-TW" sz="1900" b="1">
                <a:solidFill>
                  <a:srgbClr val="F6C54C"/>
                </a:solidFill>
              </a:rPr>
              <a:t>Mobile</a:t>
            </a:r>
          </a:p>
        </p:txBody>
      </p:sp>
      <p:sp>
        <p:nvSpPr>
          <p:cNvPr id="60427" name="Text Box 11"/>
          <p:cNvSpPr txBox="1">
            <a:spLocks noChangeArrowheads="1"/>
          </p:cNvSpPr>
          <p:nvPr/>
        </p:nvSpPr>
        <p:spPr bwMode="auto">
          <a:xfrm>
            <a:off x="425450" y="2419350"/>
            <a:ext cx="1316038" cy="558800"/>
          </a:xfrm>
          <a:prstGeom prst="rect">
            <a:avLst/>
          </a:prstGeom>
          <a:noFill/>
          <a:ln w="9525">
            <a:noFill/>
            <a:miter lim="800000"/>
            <a:headEnd/>
            <a:tailEnd/>
          </a:ln>
        </p:spPr>
        <p:txBody>
          <a:bodyPr wrap="none" lIns="0" tIns="0" rIns="0" bIns="0">
            <a:spAutoFit/>
          </a:bodyPr>
          <a:lstStyle/>
          <a:p>
            <a:pPr>
              <a:lnSpc>
                <a:spcPts val="2125"/>
              </a:lnSpc>
              <a:tabLst>
                <a:tab pos="304800" algn="l"/>
              </a:tabLst>
            </a:pPr>
            <a:r>
              <a:rPr lang="zh-TW" altLang="en-US" sz="1800">
                <a:latin typeface="Arial" charset="0"/>
              </a:rPr>
              <a:t>	</a:t>
            </a:r>
            <a:r>
              <a:rPr lang="en-US" altLang="zh-TW" sz="1900" b="1">
                <a:solidFill>
                  <a:srgbClr val="F6C54C"/>
                </a:solidFill>
              </a:rPr>
              <a:t>Social</a:t>
            </a:r>
          </a:p>
          <a:p>
            <a:pPr>
              <a:lnSpc>
                <a:spcPts val="2275"/>
              </a:lnSpc>
              <a:tabLst>
                <a:tab pos="304800" algn="l"/>
              </a:tabLst>
            </a:pPr>
            <a:r>
              <a:rPr lang="en-US" altLang="zh-TW" sz="1900" b="1">
                <a:solidFill>
                  <a:srgbClr val="F6C54C"/>
                </a:solidFill>
              </a:rPr>
              <a:t>Networking</a:t>
            </a:r>
          </a:p>
        </p:txBody>
      </p:sp>
      <p:sp>
        <p:nvSpPr>
          <p:cNvPr id="60428" name="Text Box 12"/>
          <p:cNvSpPr txBox="1">
            <a:spLocks noChangeArrowheads="1"/>
          </p:cNvSpPr>
          <p:nvPr/>
        </p:nvSpPr>
        <p:spPr bwMode="auto">
          <a:xfrm>
            <a:off x="2397125" y="6569075"/>
            <a:ext cx="6273800" cy="128588"/>
          </a:xfrm>
          <a:prstGeom prst="rect">
            <a:avLst/>
          </a:prstGeom>
          <a:noFill/>
          <a:ln w="9525">
            <a:noFill/>
            <a:miter lim="800000"/>
            <a:headEnd/>
            <a:tailEnd/>
          </a:ln>
        </p:spPr>
        <p:txBody>
          <a:bodyPr wrap="none" lIns="0" tIns="0" rIns="0" bIns="0">
            <a:spAutoFit/>
          </a:bodyPr>
          <a:lstStyle/>
          <a:p>
            <a:pPr>
              <a:lnSpc>
                <a:spcPts val="1000"/>
              </a:lnSpc>
            </a:pPr>
            <a:r>
              <a:rPr lang="en-US" altLang="zh-TW" sz="900" i="1">
                <a:solidFill>
                  <a:srgbClr val="FFFFFF"/>
                </a:solidFill>
              </a:rPr>
              <a:t>Source: PC World, comScore (global user data for Facebook and Google as of 9/10), Facebook, Apple, Google (as of CQ3).</a:t>
            </a:r>
          </a:p>
        </p:txBody>
      </p:sp>
      <p:sp>
        <p:nvSpPr>
          <p:cNvPr id="60429" name="Text Box 13"/>
          <p:cNvSpPr txBox="1">
            <a:spLocks noChangeArrowheads="1"/>
          </p:cNvSpPr>
          <p:nvPr/>
        </p:nvSpPr>
        <p:spPr bwMode="auto">
          <a:xfrm>
            <a:off x="6405563" y="5049838"/>
            <a:ext cx="806450" cy="269875"/>
          </a:xfrm>
          <a:prstGeom prst="rect">
            <a:avLst/>
          </a:prstGeom>
          <a:noFill/>
          <a:ln w="9525">
            <a:noFill/>
            <a:miter lim="800000"/>
            <a:headEnd/>
            <a:tailEnd/>
          </a:ln>
        </p:spPr>
        <p:txBody>
          <a:bodyPr wrap="none" lIns="0" tIns="0" rIns="0" bIns="0">
            <a:spAutoFit/>
          </a:bodyPr>
          <a:lstStyle/>
          <a:p>
            <a:pPr>
              <a:lnSpc>
                <a:spcPts val="2125"/>
              </a:lnSpc>
            </a:pPr>
            <a:r>
              <a:rPr lang="en-US" altLang="zh-TW" sz="1900" b="1">
                <a:solidFill>
                  <a:srgbClr val="F6C54C"/>
                </a:solidFill>
              </a:rPr>
              <a:t>Search</a:t>
            </a:r>
          </a:p>
        </p:txBody>
      </p:sp>
      <p:sp>
        <p:nvSpPr>
          <p:cNvPr id="60430" name="Text Box 14"/>
          <p:cNvSpPr txBox="1">
            <a:spLocks noChangeArrowheads="1"/>
          </p:cNvSpPr>
          <p:nvPr/>
        </p:nvSpPr>
        <p:spPr bwMode="auto">
          <a:xfrm>
            <a:off x="2376488" y="5057775"/>
            <a:ext cx="788987" cy="254000"/>
          </a:xfrm>
          <a:prstGeom prst="rect">
            <a:avLst/>
          </a:prstGeom>
          <a:noFill/>
          <a:ln w="9525">
            <a:noFill/>
            <a:miter lim="800000"/>
            <a:headEnd/>
            <a:tailEnd/>
          </a:ln>
        </p:spPr>
        <p:txBody>
          <a:bodyPr wrap="none" lIns="0" tIns="0" rIns="0" bIns="0">
            <a:spAutoFit/>
          </a:bodyPr>
          <a:lstStyle/>
          <a:p>
            <a:pPr>
              <a:lnSpc>
                <a:spcPts val="2013"/>
              </a:lnSpc>
            </a:pPr>
            <a:r>
              <a:rPr lang="en-US" altLang="zh-TW" sz="1800" b="1">
                <a:solidFill>
                  <a:srgbClr val="F6C54C"/>
                </a:solidFill>
              </a:rPr>
              <a:t>Google</a:t>
            </a:r>
          </a:p>
        </p:txBody>
      </p:sp>
      <p:sp>
        <p:nvSpPr>
          <p:cNvPr id="60431" name="Text Box 15"/>
          <p:cNvSpPr txBox="1">
            <a:spLocks noChangeArrowheads="1"/>
          </p:cNvSpPr>
          <p:nvPr/>
        </p:nvSpPr>
        <p:spPr bwMode="auto">
          <a:xfrm>
            <a:off x="352425" y="84138"/>
            <a:ext cx="8437563" cy="723900"/>
          </a:xfrm>
          <a:prstGeom prst="rect">
            <a:avLst/>
          </a:prstGeom>
          <a:noFill/>
          <a:ln w="9525">
            <a:noFill/>
            <a:miter lim="800000"/>
            <a:headEnd/>
            <a:tailEnd/>
          </a:ln>
        </p:spPr>
        <p:txBody>
          <a:bodyPr wrap="none" lIns="0" tIns="0" rIns="0" bIns="0">
            <a:spAutoFit/>
          </a:bodyPr>
          <a:lstStyle/>
          <a:p>
            <a:pPr>
              <a:lnSpc>
                <a:spcPts val="2900"/>
              </a:lnSpc>
              <a:tabLst>
                <a:tab pos="2120900" algn="l"/>
              </a:tabLst>
            </a:pPr>
            <a:r>
              <a:rPr lang="zh-TW" altLang="en-US" sz="1800">
                <a:latin typeface="Arial" charset="0"/>
              </a:rPr>
              <a:t>	</a:t>
            </a:r>
            <a:r>
              <a:rPr lang="en-US" altLang="zh-TW" sz="2600">
                <a:solidFill>
                  <a:srgbClr val="F6C54C"/>
                </a:solidFill>
              </a:rPr>
              <a:t>Facebook / Apple / Google =</a:t>
            </a:r>
          </a:p>
          <a:p>
            <a:pPr>
              <a:lnSpc>
                <a:spcPts val="2813"/>
              </a:lnSpc>
              <a:tabLst>
                <a:tab pos="2120900" algn="l"/>
              </a:tabLst>
            </a:pPr>
            <a:r>
              <a:rPr lang="en-US" altLang="zh-TW" sz="2600">
                <a:solidFill>
                  <a:srgbClr val="F6C54C"/>
                </a:solidFill>
              </a:rPr>
              <a:t>Platforms of Different Types…Each with Rapid Innovation</a:t>
            </a:r>
          </a:p>
        </p:txBody>
      </p:sp>
      <p:sp>
        <p:nvSpPr>
          <p:cNvPr id="60432" name="Text Box 16"/>
          <p:cNvSpPr txBox="1">
            <a:spLocks noChangeArrowheads="1"/>
          </p:cNvSpPr>
          <p:nvPr/>
        </p:nvSpPr>
        <p:spPr bwMode="auto">
          <a:xfrm>
            <a:off x="2909888" y="1098550"/>
            <a:ext cx="1295400" cy="1257300"/>
          </a:xfrm>
          <a:prstGeom prst="rect">
            <a:avLst/>
          </a:prstGeom>
          <a:noFill/>
          <a:ln w="9525">
            <a:noFill/>
            <a:miter lim="800000"/>
            <a:headEnd/>
            <a:tailEnd/>
          </a:ln>
        </p:spPr>
        <p:txBody>
          <a:bodyPr wrap="none" lIns="0" tIns="0" rIns="0" bIns="0">
            <a:spAutoFit/>
          </a:bodyPr>
          <a:lstStyle/>
          <a:p>
            <a:pPr>
              <a:lnSpc>
                <a:spcPts val="2013"/>
              </a:lnSpc>
            </a:pPr>
            <a:r>
              <a:rPr lang="en-US" altLang="zh-TW" sz="1800" b="1">
                <a:solidFill>
                  <a:srgbClr val="F6C54C"/>
                </a:solidFill>
              </a:rPr>
              <a:t>Facebook</a:t>
            </a:r>
          </a:p>
          <a:p>
            <a:pPr>
              <a:lnSpc>
                <a:spcPts val="1000"/>
              </a:lnSpc>
            </a:pPr>
            <a:endParaRPr lang="en-US" altLang="zh-TW" sz="1800" b="1">
              <a:solidFill>
                <a:srgbClr val="F6C54C"/>
              </a:solidFill>
            </a:endParaRPr>
          </a:p>
          <a:p>
            <a:pPr>
              <a:lnSpc>
                <a:spcPts val="1000"/>
              </a:lnSpc>
            </a:pPr>
            <a:endParaRPr lang="en-US" altLang="zh-TW" sz="1800" b="1">
              <a:solidFill>
                <a:srgbClr val="F6C54C"/>
              </a:solidFill>
            </a:endParaRPr>
          </a:p>
          <a:p>
            <a:pPr>
              <a:lnSpc>
                <a:spcPts val="1000"/>
              </a:lnSpc>
            </a:pPr>
            <a:endParaRPr lang="en-US" altLang="zh-TW" sz="1800" b="1">
              <a:solidFill>
                <a:srgbClr val="F6C54C"/>
              </a:solidFill>
            </a:endParaRPr>
          </a:p>
          <a:p>
            <a:pPr>
              <a:lnSpc>
                <a:spcPts val="1000"/>
              </a:lnSpc>
            </a:pPr>
            <a:endParaRPr lang="en-US" altLang="zh-TW" sz="1800" b="1">
              <a:solidFill>
                <a:srgbClr val="F6C54C"/>
              </a:solidFill>
            </a:endParaRPr>
          </a:p>
          <a:p>
            <a:pPr>
              <a:lnSpc>
                <a:spcPts val="1000"/>
              </a:lnSpc>
            </a:pPr>
            <a:endParaRPr lang="en-US" altLang="zh-TW" sz="1800" b="1">
              <a:solidFill>
                <a:srgbClr val="F6C54C"/>
              </a:solidFill>
            </a:endParaRPr>
          </a:p>
          <a:p>
            <a:pPr>
              <a:lnSpc>
                <a:spcPts val="1000"/>
              </a:lnSpc>
            </a:pPr>
            <a:endParaRPr lang="en-US" altLang="zh-TW" sz="1800" b="1">
              <a:solidFill>
                <a:srgbClr val="F6C54C"/>
              </a:solidFill>
            </a:endParaRPr>
          </a:p>
          <a:p>
            <a:pPr>
              <a:lnSpc>
                <a:spcPts val="1888"/>
              </a:lnSpc>
            </a:pPr>
            <a:r>
              <a:rPr lang="en-US" altLang="zh-TW" sz="1600" b="1">
                <a:solidFill>
                  <a:srgbClr val="FFFFFF"/>
                </a:solidFill>
              </a:rPr>
              <a:t>620MM users</a:t>
            </a:r>
          </a:p>
        </p:txBody>
      </p:sp>
      <p:sp>
        <p:nvSpPr>
          <p:cNvPr id="60433" name="Text Box 17"/>
          <p:cNvSpPr txBox="1">
            <a:spLocks noChangeArrowheads="1"/>
          </p:cNvSpPr>
          <p:nvPr/>
        </p:nvSpPr>
        <p:spPr bwMode="auto">
          <a:xfrm>
            <a:off x="2981325" y="2373313"/>
            <a:ext cx="1169988" cy="715962"/>
          </a:xfrm>
          <a:prstGeom prst="rect">
            <a:avLst/>
          </a:prstGeom>
          <a:noFill/>
          <a:ln w="9525">
            <a:noFill/>
            <a:miter lim="800000"/>
            <a:headEnd/>
            <a:tailEnd/>
          </a:ln>
        </p:spPr>
        <p:txBody>
          <a:bodyPr wrap="none" lIns="0" tIns="0" rIns="0" bIns="0">
            <a:spAutoFit/>
          </a:bodyPr>
          <a:lstStyle/>
          <a:p>
            <a:pPr>
              <a:lnSpc>
                <a:spcPts val="1788"/>
              </a:lnSpc>
              <a:tabLst>
                <a:tab pos="127000" algn="l"/>
              </a:tabLst>
            </a:pPr>
            <a:r>
              <a:rPr lang="zh-TW" altLang="en-US" sz="1800">
                <a:latin typeface="Arial" charset="0"/>
              </a:rPr>
              <a:t>	</a:t>
            </a:r>
            <a:r>
              <a:rPr lang="en-US" altLang="zh-TW" sz="1600" b="1">
                <a:solidFill>
                  <a:srgbClr val="FFFFFF"/>
                </a:solidFill>
              </a:rPr>
              <a:t>+51% Y/Y</a:t>
            </a:r>
          </a:p>
          <a:p>
            <a:pPr>
              <a:lnSpc>
                <a:spcPts val="1000"/>
              </a:lnSpc>
              <a:tabLst>
                <a:tab pos="127000" algn="l"/>
              </a:tabLst>
            </a:pPr>
            <a:endParaRPr lang="en-US" altLang="zh-TW" sz="1600" b="1">
              <a:solidFill>
                <a:srgbClr val="FFFFFF"/>
              </a:solidFill>
            </a:endParaRPr>
          </a:p>
          <a:p>
            <a:pPr>
              <a:lnSpc>
                <a:spcPts val="1000"/>
              </a:lnSpc>
              <a:tabLst>
                <a:tab pos="127000" algn="l"/>
              </a:tabLst>
            </a:pPr>
            <a:endParaRPr lang="en-US" altLang="zh-TW" sz="1600" b="1">
              <a:solidFill>
                <a:srgbClr val="FFFFFF"/>
              </a:solidFill>
            </a:endParaRPr>
          </a:p>
          <a:p>
            <a:pPr>
              <a:lnSpc>
                <a:spcPts val="1850"/>
              </a:lnSpc>
              <a:tabLst>
                <a:tab pos="127000" algn="l"/>
              </a:tabLst>
            </a:pPr>
            <a:r>
              <a:rPr lang="en-US" altLang="zh-TW" sz="1600" b="1">
                <a:solidFill>
                  <a:srgbClr val="FFFFFF"/>
                </a:solidFill>
              </a:rPr>
              <a:t>550K+ Apps</a:t>
            </a:r>
          </a:p>
        </p:txBody>
      </p:sp>
      <p:sp>
        <p:nvSpPr>
          <p:cNvPr id="60434" name="Text Box 18"/>
          <p:cNvSpPr txBox="1">
            <a:spLocks noChangeArrowheads="1"/>
          </p:cNvSpPr>
          <p:nvPr/>
        </p:nvSpPr>
        <p:spPr bwMode="auto">
          <a:xfrm>
            <a:off x="2597150" y="3106738"/>
            <a:ext cx="1936750" cy="227012"/>
          </a:xfrm>
          <a:prstGeom prst="rect">
            <a:avLst/>
          </a:prstGeom>
          <a:noFill/>
          <a:ln w="9525">
            <a:noFill/>
            <a:miter lim="800000"/>
            <a:headEnd/>
            <a:tailEnd/>
          </a:ln>
        </p:spPr>
        <p:txBody>
          <a:bodyPr wrap="none" lIns="0" tIns="0" rIns="0" bIns="0">
            <a:spAutoFit/>
          </a:bodyPr>
          <a:lstStyle/>
          <a:p>
            <a:pPr>
              <a:lnSpc>
                <a:spcPts val="1788"/>
              </a:lnSpc>
            </a:pPr>
            <a:r>
              <a:rPr lang="en-US" altLang="zh-TW" sz="1600" b="1">
                <a:solidFill>
                  <a:srgbClr val="FFFFFF"/>
                </a:solidFill>
              </a:rPr>
              <a:t>500MM+ Downloads</a:t>
            </a:r>
          </a:p>
        </p:txBody>
      </p:sp>
      <p:sp>
        <p:nvSpPr>
          <p:cNvPr id="60435" name="Text Box 19"/>
          <p:cNvSpPr txBox="1">
            <a:spLocks noChangeArrowheads="1"/>
          </p:cNvSpPr>
          <p:nvPr/>
        </p:nvSpPr>
        <p:spPr bwMode="auto">
          <a:xfrm>
            <a:off x="4924425" y="984250"/>
            <a:ext cx="1549400" cy="1371600"/>
          </a:xfrm>
          <a:prstGeom prst="rect">
            <a:avLst/>
          </a:prstGeom>
          <a:noFill/>
          <a:ln w="9525">
            <a:noFill/>
            <a:miter lim="800000"/>
            <a:headEnd/>
            <a:tailEnd/>
          </a:ln>
        </p:spPr>
        <p:txBody>
          <a:bodyPr wrap="none" lIns="0" tIns="0" rIns="0" bIns="0">
            <a:spAutoFit/>
          </a:bodyPr>
          <a:lstStyle/>
          <a:p>
            <a:pPr>
              <a:lnSpc>
                <a:spcPts val="2013"/>
              </a:lnSpc>
              <a:tabLst>
                <a:tab pos="50800" algn="l"/>
                <a:tab pos="139700" algn="l"/>
              </a:tabLst>
            </a:pPr>
            <a:r>
              <a:rPr lang="zh-TW" altLang="en-US" sz="1800">
                <a:latin typeface="Arial" charset="0"/>
              </a:rPr>
              <a:t>	</a:t>
            </a:r>
            <a:r>
              <a:rPr lang="en-US" altLang="zh-TW" sz="1800" b="1">
                <a:solidFill>
                  <a:srgbClr val="F6C54C"/>
                </a:solidFill>
              </a:rPr>
              <a:t>Apple iPhone</a:t>
            </a:r>
          </a:p>
          <a:p>
            <a:pPr>
              <a:lnSpc>
                <a:spcPts val="2163"/>
              </a:lnSpc>
              <a:tabLst>
                <a:tab pos="50800" algn="l"/>
                <a:tab pos="139700" algn="l"/>
              </a:tabLst>
            </a:pPr>
            <a:r>
              <a:rPr lang="en-US" altLang="zh-TW" sz="1800" b="1">
                <a:solidFill>
                  <a:srgbClr val="F6C54C"/>
                </a:solidFill>
              </a:rPr>
              <a:t>/ iTouch / iPad</a:t>
            </a:r>
          </a:p>
          <a:p>
            <a:pPr>
              <a:lnSpc>
                <a:spcPts val="1000"/>
              </a:lnSpc>
              <a:tabLst>
                <a:tab pos="50800" algn="l"/>
                <a:tab pos="139700" algn="l"/>
              </a:tabLst>
            </a:pPr>
            <a:endParaRPr lang="en-US" altLang="zh-TW" sz="1800" b="1">
              <a:solidFill>
                <a:srgbClr val="F6C54C"/>
              </a:solidFill>
            </a:endParaRPr>
          </a:p>
          <a:p>
            <a:pPr>
              <a:lnSpc>
                <a:spcPts val="1000"/>
              </a:lnSpc>
              <a:tabLst>
                <a:tab pos="50800" algn="l"/>
                <a:tab pos="139700" algn="l"/>
              </a:tabLst>
            </a:pPr>
            <a:endParaRPr lang="en-US" altLang="zh-TW" sz="1800" b="1">
              <a:solidFill>
                <a:srgbClr val="F6C54C"/>
              </a:solidFill>
            </a:endParaRPr>
          </a:p>
          <a:p>
            <a:pPr>
              <a:lnSpc>
                <a:spcPts val="1000"/>
              </a:lnSpc>
              <a:tabLst>
                <a:tab pos="50800" algn="l"/>
                <a:tab pos="139700" algn="l"/>
              </a:tabLst>
            </a:pPr>
            <a:endParaRPr lang="en-US" altLang="zh-TW" sz="1800" b="1">
              <a:solidFill>
                <a:srgbClr val="F6C54C"/>
              </a:solidFill>
            </a:endParaRPr>
          </a:p>
          <a:p>
            <a:pPr>
              <a:lnSpc>
                <a:spcPts val="1000"/>
              </a:lnSpc>
              <a:tabLst>
                <a:tab pos="50800" algn="l"/>
                <a:tab pos="139700" algn="l"/>
              </a:tabLst>
            </a:pPr>
            <a:endParaRPr lang="en-US" altLang="zh-TW" sz="1800" b="1">
              <a:solidFill>
                <a:srgbClr val="F6C54C"/>
              </a:solidFill>
            </a:endParaRPr>
          </a:p>
          <a:p>
            <a:pPr>
              <a:lnSpc>
                <a:spcPts val="2625"/>
              </a:lnSpc>
              <a:tabLst>
                <a:tab pos="50800" algn="l"/>
                <a:tab pos="139700" algn="l"/>
              </a:tabLst>
            </a:pPr>
            <a:r>
              <a:rPr lang="en-US" altLang="zh-TW" sz="1800" b="1">
                <a:solidFill>
                  <a:srgbClr val="F6C54C"/>
                </a:solidFill>
              </a:rPr>
              <a:t>		</a:t>
            </a:r>
            <a:r>
              <a:rPr lang="en-US" altLang="zh-TW" sz="1600" b="1">
                <a:solidFill>
                  <a:srgbClr val="FFFFFF"/>
                </a:solidFill>
              </a:rPr>
              <a:t>120MM+ users</a:t>
            </a:r>
          </a:p>
        </p:txBody>
      </p:sp>
      <p:sp>
        <p:nvSpPr>
          <p:cNvPr id="60436" name="Text Box 20"/>
          <p:cNvSpPr txBox="1">
            <a:spLocks noChangeArrowheads="1"/>
          </p:cNvSpPr>
          <p:nvPr/>
        </p:nvSpPr>
        <p:spPr bwMode="auto">
          <a:xfrm>
            <a:off x="5172075" y="2373313"/>
            <a:ext cx="1169988" cy="715962"/>
          </a:xfrm>
          <a:prstGeom prst="rect">
            <a:avLst/>
          </a:prstGeom>
          <a:noFill/>
          <a:ln w="9525">
            <a:noFill/>
            <a:miter lim="800000"/>
            <a:headEnd/>
            <a:tailEnd/>
          </a:ln>
        </p:spPr>
        <p:txBody>
          <a:bodyPr wrap="none" lIns="0" tIns="0" rIns="0" bIns="0">
            <a:spAutoFit/>
          </a:bodyPr>
          <a:lstStyle/>
          <a:p>
            <a:pPr>
              <a:lnSpc>
                <a:spcPts val="1788"/>
              </a:lnSpc>
              <a:tabLst>
                <a:tab pos="63500" algn="l"/>
              </a:tabLst>
            </a:pPr>
            <a:r>
              <a:rPr lang="zh-TW" altLang="en-US" sz="1800">
                <a:latin typeface="Arial" charset="0"/>
              </a:rPr>
              <a:t>	</a:t>
            </a:r>
            <a:r>
              <a:rPr lang="en-US" altLang="zh-TW" sz="1600" b="1">
                <a:solidFill>
                  <a:srgbClr val="FFFFFF"/>
                </a:solidFill>
              </a:rPr>
              <a:t>+111% Y/Y</a:t>
            </a:r>
          </a:p>
          <a:p>
            <a:pPr>
              <a:lnSpc>
                <a:spcPts val="1000"/>
              </a:lnSpc>
              <a:tabLst>
                <a:tab pos="63500" algn="l"/>
              </a:tabLst>
            </a:pPr>
            <a:endParaRPr lang="en-US" altLang="zh-TW" sz="1600" b="1">
              <a:solidFill>
                <a:srgbClr val="FFFFFF"/>
              </a:solidFill>
            </a:endParaRPr>
          </a:p>
          <a:p>
            <a:pPr>
              <a:lnSpc>
                <a:spcPts val="1000"/>
              </a:lnSpc>
              <a:tabLst>
                <a:tab pos="63500" algn="l"/>
              </a:tabLst>
            </a:pPr>
            <a:endParaRPr lang="en-US" altLang="zh-TW" sz="1600" b="1">
              <a:solidFill>
                <a:srgbClr val="FFFFFF"/>
              </a:solidFill>
            </a:endParaRPr>
          </a:p>
          <a:p>
            <a:pPr>
              <a:lnSpc>
                <a:spcPts val="1850"/>
              </a:lnSpc>
              <a:tabLst>
                <a:tab pos="63500" algn="l"/>
              </a:tabLst>
            </a:pPr>
            <a:r>
              <a:rPr lang="en-US" altLang="zh-TW" sz="1600" b="1">
                <a:solidFill>
                  <a:srgbClr val="FFFFFF"/>
                </a:solidFill>
              </a:rPr>
              <a:t>300K+ Apps</a:t>
            </a:r>
          </a:p>
        </p:txBody>
      </p:sp>
      <p:sp>
        <p:nvSpPr>
          <p:cNvPr id="60437" name="Text Box 21"/>
          <p:cNvSpPr txBox="1">
            <a:spLocks noChangeArrowheads="1"/>
          </p:cNvSpPr>
          <p:nvPr/>
        </p:nvSpPr>
        <p:spPr bwMode="auto">
          <a:xfrm>
            <a:off x="4911725" y="3106738"/>
            <a:ext cx="1689100" cy="227012"/>
          </a:xfrm>
          <a:prstGeom prst="rect">
            <a:avLst/>
          </a:prstGeom>
          <a:noFill/>
          <a:ln w="9525">
            <a:noFill/>
            <a:miter lim="800000"/>
            <a:headEnd/>
            <a:tailEnd/>
          </a:ln>
        </p:spPr>
        <p:txBody>
          <a:bodyPr wrap="none" lIns="0" tIns="0" rIns="0" bIns="0">
            <a:spAutoFit/>
          </a:bodyPr>
          <a:lstStyle/>
          <a:p>
            <a:pPr>
              <a:lnSpc>
                <a:spcPts val="1788"/>
              </a:lnSpc>
            </a:pPr>
            <a:r>
              <a:rPr lang="en-US" altLang="zh-TW" sz="1600" b="1">
                <a:solidFill>
                  <a:srgbClr val="FFFFFF"/>
                </a:solidFill>
              </a:rPr>
              <a:t>6.5B+ Downloads</a:t>
            </a:r>
          </a:p>
        </p:txBody>
      </p:sp>
      <p:sp>
        <p:nvSpPr>
          <p:cNvPr id="60438" name="Text Box 22"/>
          <p:cNvSpPr txBox="1">
            <a:spLocks noChangeArrowheads="1"/>
          </p:cNvSpPr>
          <p:nvPr/>
        </p:nvSpPr>
        <p:spPr bwMode="auto">
          <a:xfrm>
            <a:off x="4005263" y="4529138"/>
            <a:ext cx="1277937" cy="471487"/>
          </a:xfrm>
          <a:prstGeom prst="rect">
            <a:avLst/>
          </a:prstGeom>
          <a:noFill/>
          <a:ln w="9525">
            <a:noFill/>
            <a:miter lim="800000"/>
            <a:headEnd/>
            <a:tailEnd/>
          </a:ln>
        </p:spPr>
        <p:txBody>
          <a:bodyPr wrap="none" lIns="0" tIns="0" rIns="0" bIns="0">
            <a:spAutoFit/>
          </a:bodyPr>
          <a:lstStyle/>
          <a:p>
            <a:pPr>
              <a:lnSpc>
                <a:spcPts val="1788"/>
              </a:lnSpc>
              <a:tabLst>
                <a:tab pos="177800" algn="l"/>
              </a:tabLst>
            </a:pPr>
            <a:r>
              <a:rPr lang="en-US" altLang="zh-TW" sz="1600" b="1">
                <a:solidFill>
                  <a:srgbClr val="FFFFFF"/>
                </a:solidFill>
              </a:rPr>
              <a:t>940MM users</a:t>
            </a:r>
          </a:p>
          <a:p>
            <a:pPr>
              <a:lnSpc>
                <a:spcPts val="1925"/>
              </a:lnSpc>
              <a:tabLst>
                <a:tab pos="177800" algn="l"/>
              </a:tabLst>
            </a:pPr>
            <a:r>
              <a:rPr lang="en-US" altLang="zh-TW" sz="1600" b="1">
                <a:solidFill>
                  <a:srgbClr val="FFFFFF"/>
                </a:solidFill>
              </a:rPr>
              <a:t>	+11% Y/Y</a:t>
            </a:r>
          </a:p>
        </p:txBody>
      </p:sp>
      <p:sp>
        <p:nvSpPr>
          <p:cNvPr id="60439" name="Text Box 23"/>
          <p:cNvSpPr txBox="1">
            <a:spLocks noChangeArrowheads="1"/>
          </p:cNvSpPr>
          <p:nvPr/>
        </p:nvSpPr>
        <p:spPr bwMode="auto">
          <a:xfrm>
            <a:off x="3687763" y="5262563"/>
            <a:ext cx="1911350" cy="466725"/>
          </a:xfrm>
          <a:prstGeom prst="rect">
            <a:avLst/>
          </a:prstGeom>
          <a:noFill/>
          <a:ln w="9525">
            <a:noFill/>
            <a:miter lim="800000"/>
            <a:headEnd/>
            <a:tailEnd/>
          </a:ln>
        </p:spPr>
        <p:txBody>
          <a:bodyPr wrap="none" lIns="0" tIns="0" rIns="0" bIns="0">
            <a:spAutoFit/>
          </a:bodyPr>
          <a:lstStyle/>
          <a:p>
            <a:pPr>
              <a:lnSpc>
                <a:spcPts val="1788"/>
              </a:lnSpc>
              <a:tabLst>
                <a:tab pos="50800" algn="l"/>
              </a:tabLst>
            </a:pPr>
            <a:r>
              <a:rPr lang="en-US" altLang="zh-TW" sz="1600" b="1">
                <a:solidFill>
                  <a:srgbClr val="FFFFFF"/>
                </a:solidFill>
              </a:rPr>
              <a:t>CQ3: </a:t>
            </a:r>
            <a:r>
              <a:rPr lang="en-US" altLang="zh-TW" sz="1400" b="1">
                <a:solidFill>
                  <a:srgbClr val="FFFFFF"/>
                </a:solidFill>
              </a:rPr>
              <a:t>CPCs </a:t>
            </a:r>
            <a:r>
              <a:rPr lang="en-US" altLang="zh-TW" sz="1600" b="1">
                <a:solidFill>
                  <a:srgbClr val="FFFFFF"/>
                </a:solidFill>
              </a:rPr>
              <a:t>+2% Q/Q</a:t>
            </a:r>
          </a:p>
          <a:p>
            <a:pPr>
              <a:lnSpc>
                <a:spcPts val="1888"/>
              </a:lnSpc>
              <a:tabLst>
                <a:tab pos="50800" algn="l"/>
              </a:tabLst>
            </a:pPr>
            <a:r>
              <a:rPr lang="en-US" altLang="zh-TW" sz="1600" b="1">
                <a:solidFill>
                  <a:srgbClr val="FFFFFF"/>
                </a:solidFill>
              </a:rPr>
              <a:t>	</a:t>
            </a:r>
            <a:r>
              <a:rPr lang="en-US" altLang="zh-TW" sz="1400" b="1">
                <a:solidFill>
                  <a:srgbClr val="FFFFFF"/>
                </a:solidFill>
              </a:rPr>
              <a:t>Paid Clicks +16% Y/Y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ws_188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1443" name="Picture 3" descr="ws_1884"/>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61444" name="Picture 4" descr="ws_1885"/>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61445" name="Picture 5" descr="ws_1886"/>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61446" name="Picture 6" descr="ws_1887"/>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61447" name="Picture 7" descr="ws_1888"/>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sp>
        <p:nvSpPr>
          <p:cNvPr id="61448" name="Text Box 8"/>
          <p:cNvSpPr txBox="1">
            <a:spLocks noChangeArrowheads="1"/>
          </p:cNvSpPr>
          <p:nvPr/>
        </p:nvSpPr>
        <p:spPr bwMode="auto">
          <a:xfrm>
            <a:off x="8813800" y="6494463"/>
            <a:ext cx="141288"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14</a:t>
            </a:r>
          </a:p>
        </p:txBody>
      </p:sp>
      <p:sp>
        <p:nvSpPr>
          <p:cNvPr id="61449" name="Text Box 9"/>
          <p:cNvSpPr txBox="1">
            <a:spLocks noChangeArrowheads="1"/>
          </p:cNvSpPr>
          <p:nvPr/>
        </p:nvSpPr>
        <p:spPr bwMode="auto">
          <a:xfrm>
            <a:off x="3476625" y="2736850"/>
            <a:ext cx="2276475"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b="1" i="1">
                <a:solidFill>
                  <a:srgbClr val="F5C54C"/>
                </a:solidFill>
              </a:rPr>
              <a:t>4.  </a:t>
            </a:r>
            <a:r>
              <a:rPr lang="en-US" altLang="zh-TW" sz="2600" b="1" i="1">
                <a:solidFill>
                  <a:srgbClr val="F6C54C"/>
                </a:solidFill>
              </a:rPr>
              <a:t>Advertising</a:t>
            </a:r>
          </a:p>
        </p:txBody>
      </p:sp>
      <p:sp>
        <p:nvSpPr>
          <p:cNvPr id="61450" name="Text Box 10"/>
          <p:cNvSpPr txBox="1">
            <a:spLocks noChangeArrowheads="1"/>
          </p:cNvSpPr>
          <p:nvPr/>
        </p:nvSpPr>
        <p:spPr bwMode="auto">
          <a:xfrm>
            <a:off x="3097213" y="3570288"/>
            <a:ext cx="3033712"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i="1">
                <a:solidFill>
                  <a:srgbClr val="FFFFFF"/>
                </a:solidFill>
              </a:rPr>
              <a:t>Ripe for innovation –</a:t>
            </a:r>
          </a:p>
        </p:txBody>
      </p:sp>
      <p:sp>
        <p:nvSpPr>
          <p:cNvPr id="61451" name="Text Box 11"/>
          <p:cNvSpPr txBox="1">
            <a:spLocks noChangeArrowheads="1"/>
          </p:cNvSpPr>
          <p:nvPr/>
        </p:nvSpPr>
        <p:spPr bwMode="auto">
          <a:xfrm>
            <a:off x="2914650" y="4205288"/>
            <a:ext cx="3857625"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i="1">
                <a:solidFill>
                  <a:srgbClr val="FFFFFF"/>
                </a:solidFill>
              </a:rPr>
              <a:t>will your business benefit?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zh-TW" smtClean="0"/>
              <a:t>New Gadgets/Application @2010</a:t>
            </a:r>
          </a:p>
        </p:txBody>
      </p:sp>
      <p:pic>
        <p:nvPicPr>
          <p:cNvPr id="7171" name="Picture 3"/>
          <p:cNvPicPr>
            <a:picLocks noGrp="1" noChangeAspect="1" noChangeArrowheads="1"/>
          </p:cNvPicPr>
          <p:nvPr>
            <p:ph type="body" idx="1"/>
          </p:nvPr>
        </p:nvPicPr>
        <p:blipFill>
          <a:blip r:embed="rId2" cstate="print"/>
          <a:srcRect/>
          <a:stretch>
            <a:fillRect/>
          </a:stretch>
        </p:blip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ws_188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2467" name="Picture 3" descr="ws_188C"/>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62468" name="Picture 4" descr="ws_188D"/>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62469" name="Picture 5" descr="ws_188E"/>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62470" name="Picture 6" descr="ws_188F"/>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62471" name="Picture 7" descr="ws_1890"/>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pic>
        <p:nvPicPr>
          <p:cNvPr id="62472" name="Picture 8" descr="ws_1891"/>
          <p:cNvPicPr>
            <a:picLocks noChangeAspect="1" noChangeArrowheads="1"/>
          </p:cNvPicPr>
          <p:nvPr/>
        </p:nvPicPr>
        <p:blipFill>
          <a:blip r:embed="rId8" cstate="print"/>
          <a:srcRect/>
          <a:stretch>
            <a:fillRect/>
          </a:stretch>
        </p:blipFill>
        <p:spPr bwMode="auto">
          <a:xfrm>
            <a:off x="1854200" y="1955800"/>
            <a:ext cx="114300" cy="127000"/>
          </a:xfrm>
          <a:prstGeom prst="rect">
            <a:avLst/>
          </a:prstGeom>
          <a:noFill/>
          <a:ln w="9525">
            <a:noFill/>
            <a:miter lim="800000"/>
            <a:headEnd/>
            <a:tailEnd/>
          </a:ln>
        </p:spPr>
      </p:pic>
      <p:pic>
        <p:nvPicPr>
          <p:cNvPr id="62473" name="Picture 9" descr="ws_1892"/>
          <p:cNvPicPr>
            <a:picLocks noChangeAspect="1" noChangeArrowheads="1"/>
          </p:cNvPicPr>
          <p:nvPr/>
        </p:nvPicPr>
        <p:blipFill>
          <a:blip r:embed="rId9" cstate="print"/>
          <a:srcRect/>
          <a:stretch>
            <a:fillRect/>
          </a:stretch>
        </p:blipFill>
        <p:spPr bwMode="auto">
          <a:xfrm>
            <a:off x="2451100" y="3213100"/>
            <a:ext cx="495300" cy="292100"/>
          </a:xfrm>
          <a:prstGeom prst="rect">
            <a:avLst/>
          </a:prstGeom>
          <a:noFill/>
          <a:ln w="9525">
            <a:noFill/>
            <a:miter lim="800000"/>
            <a:headEnd/>
            <a:tailEnd/>
          </a:ln>
        </p:spPr>
      </p:pic>
      <p:pic>
        <p:nvPicPr>
          <p:cNvPr id="62474" name="Picture 10" descr="ws_1893"/>
          <p:cNvPicPr>
            <a:picLocks noChangeAspect="1" noChangeArrowheads="1"/>
          </p:cNvPicPr>
          <p:nvPr/>
        </p:nvPicPr>
        <p:blipFill>
          <a:blip r:embed="rId10" cstate="print"/>
          <a:srcRect/>
          <a:stretch>
            <a:fillRect/>
          </a:stretch>
        </p:blipFill>
        <p:spPr bwMode="auto">
          <a:xfrm>
            <a:off x="2006600" y="3543300"/>
            <a:ext cx="952500" cy="1968500"/>
          </a:xfrm>
          <a:prstGeom prst="rect">
            <a:avLst/>
          </a:prstGeom>
          <a:noFill/>
          <a:ln w="9525">
            <a:noFill/>
            <a:miter lim="800000"/>
            <a:headEnd/>
            <a:tailEnd/>
          </a:ln>
        </p:spPr>
      </p:pic>
      <p:pic>
        <p:nvPicPr>
          <p:cNvPr id="62475" name="Picture 11" descr="ws_1894"/>
          <p:cNvPicPr>
            <a:picLocks noChangeAspect="1" noChangeArrowheads="1"/>
          </p:cNvPicPr>
          <p:nvPr/>
        </p:nvPicPr>
        <p:blipFill>
          <a:blip r:embed="rId11" cstate="print"/>
          <a:srcRect/>
          <a:stretch>
            <a:fillRect/>
          </a:stretch>
        </p:blipFill>
        <p:spPr bwMode="auto">
          <a:xfrm>
            <a:off x="3505200" y="1955800"/>
            <a:ext cx="127000" cy="127000"/>
          </a:xfrm>
          <a:prstGeom prst="rect">
            <a:avLst/>
          </a:prstGeom>
          <a:noFill/>
          <a:ln w="9525">
            <a:noFill/>
            <a:miter lim="800000"/>
            <a:headEnd/>
            <a:tailEnd/>
          </a:ln>
        </p:spPr>
      </p:pic>
      <p:pic>
        <p:nvPicPr>
          <p:cNvPr id="62476" name="Picture 12" descr="ws_1895"/>
          <p:cNvPicPr>
            <a:picLocks noChangeAspect="1" noChangeArrowheads="1"/>
          </p:cNvPicPr>
          <p:nvPr/>
        </p:nvPicPr>
        <p:blipFill>
          <a:blip r:embed="rId12" cstate="print"/>
          <a:srcRect/>
          <a:stretch>
            <a:fillRect/>
          </a:stretch>
        </p:blipFill>
        <p:spPr bwMode="auto">
          <a:xfrm>
            <a:off x="3581400" y="3962400"/>
            <a:ext cx="520700" cy="304800"/>
          </a:xfrm>
          <a:prstGeom prst="rect">
            <a:avLst/>
          </a:prstGeom>
          <a:noFill/>
          <a:ln w="9525">
            <a:noFill/>
            <a:miter lim="800000"/>
            <a:headEnd/>
            <a:tailEnd/>
          </a:ln>
        </p:spPr>
      </p:pic>
      <p:pic>
        <p:nvPicPr>
          <p:cNvPr id="62477" name="Picture 13" descr="ws_1896"/>
          <p:cNvPicPr>
            <a:picLocks noChangeAspect="1" noChangeArrowheads="1"/>
          </p:cNvPicPr>
          <p:nvPr/>
        </p:nvPicPr>
        <p:blipFill>
          <a:blip r:embed="rId13" cstate="print"/>
          <a:srcRect/>
          <a:stretch>
            <a:fillRect/>
          </a:stretch>
        </p:blipFill>
        <p:spPr bwMode="auto">
          <a:xfrm>
            <a:off x="3619500" y="4292600"/>
            <a:ext cx="952500" cy="1219200"/>
          </a:xfrm>
          <a:prstGeom prst="rect">
            <a:avLst/>
          </a:prstGeom>
          <a:noFill/>
          <a:ln w="9525">
            <a:noFill/>
            <a:miter lim="800000"/>
            <a:headEnd/>
            <a:tailEnd/>
          </a:ln>
        </p:spPr>
      </p:pic>
      <p:pic>
        <p:nvPicPr>
          <p:cNvPr id="62478" name="Picture 14" descr="ws_1897"/>
          <p:cNvPicPr>
            <a:picLocks noChangeAspect="1" noChangeArrowheads="1"/>
          </p:cNvPicPr>
          <p:nvPr/>
        </p:nvPicPr>
        <p:blipFill>
          <a:blip r:embed="rId14" cstate="print"/>
          <a:srcRect/>
          <a:stretch>
            <a:fillRect/>
          </a:stretch>
        </p:blipFill>
        <p:spPr bwMode="auto">
          <a:xfrm>
            <a:off x="5638800" y="2222500"/>
            <a:ext cx="508000" cy="304800"/>
          </a:xfrm>
          <a:prstGeom prst="rect">
            <a:avLst/>
          </a:prstGeom>
          <a:noFill/>
          <a:ln w="9525">
            <a:noFill/>
            <a:miter lim="800000"/>
            <a:headEnd/>
            <a:tailEnd/>
          </a:ln>
        </p:spPr>
      </p:pic>
      <p:pic>
        <p:nvPicPr>
          <p:cNvPr id="62479" name="Picture 15" descr="ws_1898"/>
          <p:cNvPicPr>
            <a:picLocks noChangeAspect="1" noChangeArrowheads="1"/>
          </p:cNvPicPr>
          <p:nvPr/>
        </p:nvPicPr>
        <p:blipFill>
          <a:blip r:embed="rId15" cstate="print"/>
          <a:srcRect/>
          <a:stretch>
            <a:fillRect/>
          </a:stretch>
        </p:blipFill>
        <p:spPr bwMode="auto">
          <a:xfrm>
            <a:off x="5181600" y="2578100"/>
            <a:ext cx="965200" cy="2933700"/>
          </a:xfrm>
          <a:prstGeom prst="rect">
            <a:avLst/>
          </a:prstGeom>
          <a:noFill/>
          <a:ln w="9525">
            <a:noFill/>
            <a:miter lim="800000"/>
            <a:headEnd/>
            <a:tailEnd/>
          </a:ln>
        </p:spPr>
      </p:pic>
      <p:pic>
        <p:nvPicPr>
          <p:cNvPr id="62480" name="Picture 16" descr="ws_1899"/>
          <p:cNvPicPr>
            <a:picLocks noChangeAspect="1" noChangeArrowheads="1"/>
          </p:cNvPicPr>
          <p:nvPr/>
        </p:nvPicPr>
        <p:blipFill>
          <a:blip r:embed="rId16" cstate="print"/>
          <a:srcRect/>
          <a:stretch>
            <a:fillRect/>
          </a:stretch>
        </p:blipFill>
        <p:spPr bwMode="auto">
          <a:xfrm>
            <a:off x="6756400" y="3022600"/>
            <a:ext cx="1028700" cy="304800"/>
          </a:xfrm>
          <a:prstGeom prst="rect">
            <a:avLst/>
          </a:prstGeom>
          <a:noFill/>
          <a:ln w="9525">
            <a:noFill/>
            <a:miter lim="800000"/>
            <a:headEnd/>
            <a:tailEnd/>
          </a:ln>
        </p:spPr>
      </p:pic>
      <p:pic>
        <p:nvPicPr>
          <p:cNvPr id="62481" name="Picture 17" descr="ws_189A"/>
          <p:cNvPicPr>
            <a:picLocks noChangeAspect="1" noChangeArrowheads="1"/>
          </p:cNvPicPr>
          <p:nvPr/>
        </p:nvPicPr>
        <p:blipFill>
          <a:blip r:embed="rId17" cstate="print"/>
          <a:srcRect/>
          <a:stretch>
            <a:fillRect/>
          </a:stretch>
        </p:blipFill>
        <p:spPr bwMode="auto">
          <a:xfrm>
            <a:off x="6807200" y="3390900"/>
            <a:ext cx="927100" cy="2120900"/>
          </a:xfrm>
          <a:prstGeom prst="rect">
            <a:avLst/>
          </a:prstGeom>
          <a:noFill/>
          <a:ln w="9525">
            <a:noFill/>
            <a:miter lim="800000"/>
            <a:headEnd/>
            <a:tailEnd/>
          </a:ln>
        </p:spPr>
      </p:pic>
      <p:pic>
        <p:nvPicPr>
          <p:cNvPr id="62482" name="Picture 18" descr="ws_189B"/>
          <p:cNvPicPr>
            <a:picLocks noChangeAspect="1" noChangeArrowheads="1"/>
          </p:cNvPicPr>
          <p:nvPr/>
        </p:nvPicPr>
        <p:blipFill>
          <a:blip r:embed="rId18" cstate="print"/>
          <a:srcRect/>
          <a:stretch>
            <a:fillRect/>
          </a:stretch>
        </p:blipFill>
        <p:spPr bwMode="auto">
          <a:xfrm>
            <a:off x="7759700" y="3810000"/>
            <a:ext cx="304800" cy="152400"/>
          </a:xfrm>
          <a:prstGeom prst="rect">
            <a:avLst/>
          </a:prstGeom>
          <a:noFill/>
          <a:ln w="9525">
            <a:noFill/>
            <a:miter lim="800000"/>
            <a:headEnd/>
            <a:tailEnd/>
          </a:ln>
        </p:spPr>
      </p:pic>
      <p:sp>
        <p:nvSpPr>
          <p:cNvPr id="62483" name="Text Box 19"/>
          <p:cNvSpPr txBox="1">
            <a:spLocks noChangeArrowheads="1"/>
          </p:cNvSpPr>
          <p:nvPr/>
        </p:nvSpPr>
        <p:spPr bwMode="auto">
          <a:xfrm>
            <a:off x="541338" y="2228850"/>
            <a:ext cx="177800" cy="2824163"/>
          </a:xfrm>
          <a:prstGeom prst="rect">
            <a:avLst/>
          </a:prstGeom>
          <a:noFill/>
          <a:ln w="9525">
            <a:noFill/>
            <a:miter lim="800000"/>
            <a:headEnd/>
            <a:tailEnd/>
          </a:ln>
        </p:spPr>
        <p:txBody>
          <a:bodyPr wrap="none" lIns="0" tIns="0" rIns="0" bIns="0">
            <a:spAutoFit/>
          </a:bodyPr>
          <a:lstStyle/>
          <a:p>
            <a:r>
              <a:rPr lang="en-US" altLang="zh-TW" sz="1300" b="1">
                <a:solidFill>
                  <a:srgbClr val="FFFFFF"/>
                </a:solidFill>
              </a:rPr>
              <a:t>%ofTotalMediaConsumptionTime</a:t>
            </a:r>
          </a:p>
        </p:txBody>
      </p:sp>
      <p:sp>
        <p:nvSpPr>
          <p:cNvPr id="62484" name="Text Box 20"/>
          <p:cNvSpPr txBox="1">
            <a:spLocks noChangeArrowheads="1"/>
          </p:cNvSpPr>
          <p:nvPr/>
        </p:nvSpPr>
        <p:spPr bwMode="auto">
          <a:xfrm>
            <a:off x="765175" y="2670175"/>
            <a:ext cx="177800" cy="1908175"/>
          </a:xfrm>
          <a:prstGeom prst="rect">
            <a:avLst/>
          </a:prstGeom>
          <a:noFill/>
          <a:ln w="9525">
            <a:noFill/>
            <a:miter lim="800000"/>
            <a:headEnd/>
            <a:tailEnd/>
          </a:ln>
        </p:spPr>
        <p:txBody>
          <a:bodyPr wrap="none" lIns="0" tIns="0" rIns="0" bIns="0">
            <a:spAutoFit/>
          </a:bodyPr>
          <a:lstStyle/>
          <a:p>
            <a:pPr>
              <a:lnSpc>
                <a:spcPts val="15038"/>
              </a:lnSpc>
            </a:pPr>
            <a:r>
              <a:rPr lang="en-US" altLang="zh-TW" sz="1300" b="1">
                <a:solidFill>
                  <a:srgbClr val="FFFFFF"/>
                </a:solidFill>
              </a:rPr>
              <a:t>orAdvertisingSpending</a:t>
            </a:r>
          </a:p>
        </p:txBody>
      </p:sp>
      <p:sp>
        <p:nvSpPr>
          <p:cNvPr id="62485" name="Text Box 21"/>
          <p:cNvSpPr txBox="1">
            <a:spLocks noChangeArrowheads="1"/>
          </p:cNvSpPr>
          <p:nvPr/>
        </p:nvSpPr>
        <p:spPr bwMode="auto">
          <a:xfrm>
            <a:off x="2092325" y="6378575"/>
            <a:ext cx="6577013" cy="263525"/>
          </a:xfrm>
          <a:prstGeom prst="rect">
            <a:avLst/>
          </a:prstGeom>
          <a:noFill/>
          <a:ln w="9525">
            <a:noFill/>
            <a:miter lim="800000"/>
            <a:headEnd/>
            <a:tailEnd/>
          </a:ln>
        </p:spPr>
        <p:txBody>
          <a:bodyPr wrap="none" lIns="0" tIns="0" rIns="0" bIns="0">
            <a:spAutoFit/>
          </a:bodyPr>
          <a:lstStyle/>
          <a:p>
            <a:pPr>
              <a:lnSpc>
                <a:spcPts val="1000"/>
              </a:lnSpc>
              <a:tabLst>
                <a:tab pos="2146300" algn="l"/>
              </a:tabLst>
            </a:pPr>
            <a:r>
              <a:rPr lang="en-US" altLang="zh-TW" sz="900" i="1">
                <a:solidFill>
                  <a:srgbClr val="FFFFFF"/>
                </a:solidFill>
              </a:rPr>
              <a:t>Note: Time spent data per NA Technographics (2009), ad spend data per VSS, Internet advertising opportunity assumes online ad</a:t>
            </a:r>
          </a:p>
          <a:p>
            <a:pPr>
              <a:lnSpc>
                <a:spcPts val="1075"/>
              </a:lnSpc>
              <a:tabLst>
                <a:tab pos="2146300" algn="l"/>
              </a:tabLst>
            </a:pPr>
            <a:r>
              <a:rPr lang="en-US" altLang="zh-TW" sz="900" i="1">
                <a:solidFill>
                  <a:srgbClr val="FFFFFF"/>
                </a:solidFill>
              </a:rPr>
              <a:t>	spend share matches time spent share, per Yahoo!. Source: Yahoo! Investor Day, 5/10.</a:t>
            </a:r>
          </a:p>
        </p:txBody>
      </p:sp>
      <p:sp>
        <p:nvSpPr>
          <p:cNvPr id="62486" name="Text Box 22"/>
          <p:cNvSpPr txBox="1">
            <a:spLocks noChangeArrowheads="1"/>
          </p:cNvSpPr>
          <p:nvPr/>
        </p:nvSpPr>
        <p:spPr bwMode="auto">
          <a:xfrm>
            <a:off x="8813800" y="6494463"/>
            <a:ext cx="141288"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15</a:t>
            </a:r>
          </a:p>
        </p:txBody>
      </p:sp>
      <p:sp>
        <p:nvSpPr>
          <p:cNvPr id="62487" name="Text Box 23"/>
          <p:cNvSpPr txBox="1">
            <a:spLocks noChangeArrowheads="1"/>
          </p:cNvSpPr>
          <p:nvPr/>
        </p:nvSpPr>
        <p:spPr bwMode="auto">
          <a:xfrm>
            <a:off x="8059738" y="3568700"/>
            <a:ext cx="876300" cy="650875"/>
          </a:xfrm>
          <a:prstGeom prst="rect">
            <a:avLst/>
          </a:prstGeom>
          <a:noFill/>
          <a:ln w="9525">
            <a:noFill/>
            <a:miter lim="800000"/>
            <a:headEnd/>
            <a:tailEnd/>
          </a:ln>
        </p:spPr>
        <p:txBody>
          <a:bodyPr wrap="none" lIns="0" tIns="0" rIns="0" bIns="0">
            <a:spAutoFit/>
          </a:bodyPr>
          <a:lstStyle/>
          <a:p>
            <a:pPr>
              <a:lnSpc>
                <a:spcPts val="2225"/>
              </a:lnSpc>
              <a:tabLst>
                <a:tab pos="63500" algn="l"/>
                <a:tab pos="203200" algn="l"/>
              </a:tabLst>
            </a:pPr>
            <a:r>
              <a:rPr lang="zh-TW" altLang="en-US" sz="1800">
                <a:latin typeface="Arial" charset="0"/>
              </a:rPr>
              <a:t>	</a:t>
            </a:r>
            <a:r>
              <a:rPr lang="en-US" altLang="zh-TW" sz="2000" b="1">
                <a:solidFill>
                  <a:srgbClr val="FFFFFF"/>
                </a:solidFill>
              </a:rPr>
              <a:t>~$50B</a:t>
            </a:r>
          </a:p>
          <a:p>
            <a:pPr>
              <a:lnSpc>
                <a:spcPts val="1463"/>
              </a:lnSpc>
              <a:tabLst>
                <a:tab pos="63500" algn="l"/>
                <a:tab pos="203200" algn="l"/>
              </a:tabLst>
            </a:pPr>
            <a:r>
              <a:rPr lang="en-US" altLang="zh-TW" sz="2000" b="1">
                <a:solidFill>
                  <a:srgbClr val="FFFFFF"/>
                </a:solidFill>
              </a:rPr>
              <a:t>		</a:t>
            </a:r>
            <a:r>
              <a:rPr lang="en-US" altLang="zh-TW" sz="1200" b="1">
                <a:solidFill>
                  <a:srgbClr val="FFFFFF"/>
                </a:solidFill>
              </a:rPr>
              <a:t>Global</a:t>
            </a:r>
          </a:p>
          <a:p>
            <a:pPr>
              <a:lnSpc>
                <a:spcPts val="1438"/>
              </a:lnSpc>
              <a:tabLst>
                <a:tab pos="63500" algn="l"/>
                <a:tab pos="203200" algn="l"/>
              </a:tabLst>
            </a:pPr>
            <a:r>
              <a:rPr lang="en-US" altLang="zh-TW" sz="1200" b="1">
                <a:solidFill>
                  <a:srgbClr val="FFFFFF"/>
                </a:solidFill>
              </a:rPr>
              <a:t>Opportunity</a:t>
            </a:r>
          </a:p>
        </p:txBody>
      </p:sp>
      <p:sp>
        <p:nvSpPr>
          <p:cNvPr id="62488" name="Text Box 24"/>
          <p:cNvSpPr txBox="1">
            <a:spLocks noChangeArrowheads="1"/>
          </p:cNvSpPr>
          <p:nvPr/>
        </p:nvSpPr>
        <p:spPr bwMode="auto">
          <a:xfrm>
            <a:off x="2092325" y="4672013"/>
            <a:ext cx="334963" cy="177800"/>
          </a:xfrm>
          <a:prstGeom prst="rect">
            <a:avLst/>
          </a:prstGeom>
          <a:noFill/>
          <a:ln w="9525">
            <a:noFill/>
            <a:miter lim="800000"/>
            <a:headEnd/>
            <a:tailEnd/>
          </a:ln>
        </p:spPr>
        <p:txBody>
          <a:bodyPr wrap="none" lIns="0" tIns="0" rIns="0" bIns="0">
            <a:spAutoFit/>
          </a:bodyPr>
          <a:lstStyle/>
          <a:p>
            <a:pPr>
              <a:lnSpc>
                <a:spcPts val="1400"/>
              </a:lnSpc>
            </a:pPr>
            <a:r>
              <a:rPr lang="en-US" altLang="zh-TW" sz="1300" b="1">
                <a:solidFill>
                  <a:srgbClr val="000000"/>
                </a:solidFill>
              </a:rPr>
              <a:t>12%</a:t>
            </a:r>
          </a:p>
        </p:txBody>
      </p:sp>
      <p:sp>
        <p:nvSpPr>
          <p:cNvPr id="62489" name="Text Box 25"/>
          <p:cNvSpPr txBox="1">
            <a:spLocks noChangeArrowheads="1"/>
          </p:cNvSpPr>
          <p:nvPr/>
        </p:nvSpPr>
        <p:spPr bwMode="auto">
          <a:xfrm>
            <a:off x="3683000" y="4368800"/>
            <a:ext cx="336550" cy="179388"/>
          </a:xfrm>
          <a:prstGeom prst="rect">
            <a:avLst/>
          </a:prstGeom>
          <a:noFill/>
          <a:ln w="9525">
            <a:noFill/>
            <a:miter lim="800000"/>
            <a:headEnd/>
            <a:tailEnd/>
          </a:ln>
        </p:spPr>
        <p:txBody>
          <a:bodyPr wrap="none" lIns="0" tIns="0" rIns="0" bIns="0">
            <a:spAutoFit/>
          </a:bodyPr>
          <a:lstStyle/>
          <a:p>
            <a:pPr>
              <a:lnSpc>
                <a:spcPts val="1400"/>
              </a:lnSpc>
            </a:pPr>
            <a:r>
              <a:rPr lang="en-US" altLang="zh-TW" sz="1300" b="1">
                <a:solidFill>
                  <a:srgbClr val="000000"/>
                </a:solidFill>
              </a:rPr>
              <a:t>16%</a:t>
            </a:r>
          </a:p>
        </p:txBody>
      </p:sp>
      <p:sp>
        <p:nvSpPr>
          <p:cNvPr id="62490" name="Text Box 26"/>
          <p:cNvSpPr txBox="1">
            <a:spLocks noChangeArrowheads="1"/>
          </p:cNvSpPr>
          <p:nvPr/>
        </p:nvSpPr>
        <p:spPr bwMode="auto">
          <a:xfrm>
            <a:off x="5280025" y="3251200"/>
            <a:ext cx="336550" cy="177800"/>
          </a:xfrm>
          <a:prstGeom prst="rect">
            <a:avLst/>
          </a:prstGeom>
          <a:noFill/>
          <a:ln w="9525">
            <a:noFill/>
            <a:miter lim="800000"/>
            <a:headEnd/>
            <a:tailEnd/>
          </a:ln>
        </p:spPr>
        <p:txBody>
          <a:bodyPr wrap="none" lIns="0" tIns="0" rIns="0" bIns="0">
            <a:spAutoFit/>
          </a:bodyPr>
          <a:lstStyle/>
          <a:p>
            <a:pPr>
              <a:lnSpc>
                <a:spcPts val="1400"/>
              </a:lnSpc>
            </a:pPr>
            <a:r>
              <a:rPr lang="en-US" altLang="zh-TW" sz="1300" b="1">
                <a:solidFill>
                  <a:srgbClr val="000000"/>
                </a:solidFill>
              </a:rPr>
              <a:t>31%</a:t>
            </a:r>
          </a:p>
        </p:txBody>
      </p:sp>
      <p:sp>
        <p:nvSpPr>
          <p:cNvPr id="62491" name="Text Box 27"/>
          <p:cNvSpPr txBox="1">
            <a:spLocks noChangeArrowheads="1"/>
          </p:cNvSpPr>
          <p:nvPr/>
        </p:nvSpPr>
        <p:spPr bwMode="auto">
          <a:xfrm>
            <a:off x="6872288" y="3475038"/>
            <a:ext cx="334962" cy="179387"/>
          </a:xfrm>
          <a:prstGeom prst="rect">
            <a:avLst/>
          </a:prstGeom>
          <a:noFill/>
          <a:ln w="9525">
            <a:noFill/>
            <a:miter lim="800000"/>
            <a:headEnd/>
            <a:tailEnd/>
          </a:ln>
        </p:spPr>
        <p:txBody>
          <a:bodyPr wrap="none" lIns="0" tIns="0" rIns="0" bIns="0">
            <a:spAutoFit/>
          </a:bodyPr>
          <a:lstStyle/>
          <a:p>
            <a:pPr>
              <a:lnSpc>
                <a:spcPts val="1400"/>
              </a:lnSpc>
            </a:pPr>
            <a:r>
              <a:rPr lang="en-US" altLang="zh-TW" sz="1300" b="1">
                <a:solidFill>
                  <a:srgbClr val="000000"/>
                </a:solidFill>
              </a:rPr>
              <a:t>28%</a:t>
            </a:r>
          </a:p>
        </p:txBody>
      </p:sp>
      <p:sp>
        <p:nvSpPr>
          <p:cNvPr id="62492" name="Text Box 28"/>
          <p:cNvSpPr txBox="1">
            <a:spLocks noChangeArrowheads="1"/>
          </p:cNvSpPr>
          <p:nvPr/>
        </p:nvSpPr>
        <p:spPr bwMode="auto">
          <a:xfrm>
            <a:off x="2546350" y="3624263"/>
            <a:ext cx="334963" cy="177800"/>
          </a:xfrm>
          <a:prstGeom prst="rect">
            <a:avLst/>
          </a:prstGeom>
          <a:noFill/>
          <a:ln w="9525">
            <a:noFill/>
            <a:miter lim="800000"/>
            <a:headEnd/>
            <a:tailEnd/>
          </a:ln>
        </p:spPr>
        <p:txBody>
          <a:bodyPr wrap="none" lIns="0" tIns="0" rIns="0" bIns="0">
            <a:spAutoFit/>
          </a:bodyPr>
          <a:lstStyle/>
          <a:p>
            <a:pPr>
              <a:lnSpc>
                <a:spcPts val="1400"/>
              </a:lnSpc>
            </a:pPr>
            <a:r>
              <a:rPr lang="en-US" altLang="zh-TW" sz="1300" b="1">
                <a:solidFill>
                  <a:srgbClr val="FFFFFF"/>
                </a:solidFill>
              </a:rPr>
              <a:t>26%</a:t>
            </a:r>
          </a:p>
        </p:txBody>
      </p:sp>
      <p:sp>
        <p:nvSpPr>
          <p:cNvPr id="62493" name="Text Box 29"/>
          <p:cNvSpPr txBox="1">
            <a:spLocks noChangeArrowheads="1"/>
          </p:cNvSpPr>
          <p:nvPr/>
        </p:nvSpPr>
        <p:spPr bwMode="auto">
          <a:xfrm>
            <a:off x="7326313" y="4595813"/>
            <a:ext cx="336550" cy="177800"/>
          </a:xfrm>
          <a:prstGeom prst="rect">
            <a:avLst/>
          </a:prstGeom>
          <a:noFill/>
          <a:ln w="9525">
            <a:noFill/>
            <a:miter lim="800000"/>
            <a:headEnd/>
            <a:tailEnd/>
          </a:ln>
        </p:spPr>
        <p:txBody>
          <a:bodyPr wrap="none" lIns="0" tIns="0" rIns="0" bIns="0">
            <a:spAutoFit/>
          </a:bodyPr>
          <a:lstStyle/>
          <a:p>
            <a:pPr>
              <a:lnSpc>
                <a:spcPts val="1400"/>
              </a:lnSpc>
            </a:pPr>
            <a:r>
              <a:rPr lang="en-US" altLang="zh-TW" sz="1300" b="1">
                <a:solidFill>
                  <a:srgbClr val="FFFFFF"/>
                </a:solidFill>
              </a:rPr>
              <a:t>13%</a:t>
            </a:r>
          </a:p>
        </p:txBody>
      </p:sp>
      <p:sp>
        <p:nvSpPr>
          <p:cNvPr id="62494" name="Text Box 30"/>
          <p:cNvSpPr txBox="1">
            <a:spLocks noChangeArrowheads="1"/>
          </p:cNvSpPr>
          <p:nvPr/>
        </p:nvSpPr>
        <p:spPr bwMode="auto">
          <a:xfrm>
            <a:off x="1320800" y="4897438"/>
            <a:ext cx="3108325" cy="687387"/>
          </a:xfrm>
          <a:prstGeom prst="rect">
            <a:avLst/>
          </a:prstGeom>
          <a:noFill/>
          <a:ln w="9525">
            <a:noFill/>
            <a:miter lim="800000"/>
            <a:headEnd/>
            <a:tailEnd/>
          </a:ln>
        </p:spPr>
        <p:txBody>
          <a:bodyPr wrap="none" lIns="0" tIns="0" rIns="0" bIns="0">
            <a:spAutoFit/>
          </a:bodyPr>
          <a:lstStyle/>
          <a:p>
            <a:pPr>
              <a:lnSpc>
                <a:spcPts val="1400"/>
              </a:lnSpc>
              <a:tabLst>
                <a:tab pos="2857500" algn="l"/>
              </a:tabLst>
            </a:pPr>
            <a:r>
              <a:rPr lang="zh-TW" altLang="en-US" sz="1800">
                <a:latin typeface="Arial" charset="0"/>
              </a:rPr>
              <a:t>	</a:t>
            </a:r>
            <a:r>
              <a:rPr lang="en-US" altLang="zh-TW" sz="1300" b="1">
                <a:solidFill>
                  <a:srgbClr val="FFFFFF"/>
                </a:solidFill>
              </a:rPr>
              <a:t>9%</a:t>
            </a:r>
          </a:p>
          <a:p>
            <a:pPr>
              <a:lnSpc>
                <a:spcPts val="1000"/>
              </a:lnSpc>
              <a:tabLst>
                <a:tab pos="2857500" algn="l"/>
              </a:tabLst>
            </a:pPr>
            <a:endParaRPr lang="en-US" altLang="zh-TW" sz="1300" b="1">
              <a:solidFill>
                <a:srgbClr val="FFFFFF"/>
              </a:solidFill>
            </a:endParaRPr>
          </a:p>
          <a:p>
            <a:pPr>
              <a:lnSpc>
                <a:spcPts val="1000"/>
              </a:lnSpc>
              <a:tabLst>
                <a:tab pos="2857500" algn="l"/>
              </a:tabLst>
            </a:pPr>
            <a:endParaRPr lang="en-US" altLang="zh-TW" sz="1300" b="1">
              <a:solidFill>
                <a:srgbClr val="FFFFFF"/>
              </a:solidFill>
            </a:endParaRPr>
          </a:p>
          <a:p>
            <a:pPr>
              <a:lnSpc>
                <a:spcPts val="2013"/>
              </a:lnSpc>
              <a:tabLst>
                <a:tab pos="2857500" algn="l"/>
              </a:tabLst>
            </a:pPr>
            <a:r>
              <a:rPr lang="en-US" altLang="zh-TW" sz="1300" b="1">
                <a:solidFill>
                  <a:srgbClr val="FFFFFF"/>
                </a:solidFill>
              </a:rPr>
              <a:t>0%</a:t>
            </a:r>
          </a:p>
        </p:txBody>
      </p:sp>
      <p:sp>
        <p:nvSpPr>
          <p:cNvPr id="62495" name="Text Box 31"/>
          <p:cNvSpPr txBox="1">
            <a:spLocks noChangeArrowheads="1"/>
          </p:cNvSpPr>
          <p:nvPr/>
        </p:nvSpPr>
        <p:spPr bwMode="auto">
          <a:xfrm>
            <a:off x="1228725" y="4659313"/>
            <a:ext cx="334963" cy="179387"/>
          </a:xfrm>
          <a:prstGeom prst="rect">
            <a:avLst/>
          </a:prstGeom>
          <a:noFill/>
          <a:ln w="9525">
            <a:noFill/>
            <a:miter lim="800000"/>
            <a:headEnd/>
            <a:tailEnd/>
          </a:ln>
        </p:spPr>
        <p:txBody>
          <a:bodyPr wrap="none" lIns="0" tIns="0" rIns="0" bIns="0">
            <a:spAutoFit/>
          </a:bodyPr>
          <a:lstStyle/>
          <a:p>
            <a:pPr>
              <a:lnSpc>
                <a:spcPts val="1400"/>
              </a:lnSpc>
            </a:pPr>
            <a:r>
              <a:rPr lang="en-US" altLang="zh-TW" sz="1300" b="1">
                <a:solidFill>
                  <a:srgbClr val="FFFFFF"/>
                </a:solidFill>
              </a:rPr>
              <a:t>10%</a:t>
            </a:r>
          </a:p>
        </p:txBody>
      </p:sp>
      <p:sp>
        <p:nvSpPr>
          <p:cNvPr id="62496" name="Text Box 32"/>
          <p:cNvSpPr txBox="1">
            <a:spLocks noChangeArrowheads="1"/>
          </p:cNvSpPr>
          <p:nvPr/>
        </p:nvSpPr>
        <p:spPr bwMode="auto">
          <a:xfrm>
            <a:off x="1228725" y="3913188"/>
            <a:ext cx="334963" cy="179387"/>
          </a:xfrm>
          <a:prstGeom prst="rect">
            <a:avLst/>
          </a:prstGeom>
          <a:noFill/>
          <a:ln w="9525">
            <a:noFill/>
            <a:miter lim="800000"/>
            <a:headEnd/>
            <a:tailEnd/>
          </a:ln>
        </p:spPr>
        <p:txBody>
          <a:bodyPr wrap="none" lIns="0" tIns="0" rIns="0" bIns="0">
            <a:spAutoFit/>
          </a:bodyPr>
          <a:lstStyle/>
          <a:p>
            <a:pPr>
              <a:lnSpc>
                <a:spcPts val="1400"/>
              </a:lnSpc>
            </a:pPr>
            <a:r>
              <a:rPr lang="en-US" altLang="zh-TW" sz="1300" b="1">
                <a:solidFill>
                  <a:srgbClr val="FFFFFF"/>
                </a:solidFill>
              </a:rPr>
              <a:t>20%</a:t>
            </a:r>
          </a:p>
        </p:txBody>
      </p:sp>
      <p:sp>
        <p:nvSpPr>
          <p:cNvPr id="62497" name="Text Box 33"/>
          <p:cNvSpPr txBox="1">
            <a:spLocks noChangeArrowheads="1"/>
          </p:cNvSpPr>
          <p:nvPr/>
        </p:nvSpPr>
        <p:spPr bwMode="auto">
          <a:xfrm>
            <a:off x="1228725" y="3167063"/>
            <a:ext cx="334963" cy="179387"/>
          </a:xfrm>
          <a:prstGeom prst="rect">
            <a:avLst/>
          </a:prstGeom>
          <a:noFill/>
          <a:ln w="9525">
            <a:noFill/>
            <a:miter lim="800000"/>
            <a:headEnd/>
            <a:tailEnd/>
          </a:ln>
        </p:spPr>
        <p:txBody>
          <a:bodyPr wrap="none" lIns="0" tIns="0" rIns="0" bIns="0">
            <a:spAutoFit/>
          </a:bodyPr>
          <a:lstStyle/>
          <a:p>
            <a:pPr>
              <a:lnSpc>
                <a:spcPts val="1400"/>
              </a:lnSpc>
            </a:pPr>
            <a:r>
              <a:rPr lang="en-US" altLang="zh-TW" sz="1300" b="1">
                <a:solidFill>
                  <a:srgbClr val="FFFFFF"/>
                </a:solidFill>
              </a:rPr>
              <a:t>30%</a:t>
            </a:r>
          </a:p>
        </p:txBody>
      </p:sp>
      <p:sp>
        <p:nvSpPr>
          <p:cNvPr id="62498" name="Text Box 34"/>
          <p:cNvSpPr txBox="1">
            <a:spLocks noChangeArrowheads="1"/>
          </p:cNvSpPr>
          <p:nvPr/>
        </p:nvSpPr>
        <p:spPr bwMode="auto">
          <a:xfrm>
            <a:off x="1228725" y="2422525"/>
            <a:ext cx="4841875" cy="414338"/>
          </a:xfrm>
          <a:prstGeom prst="rect">
            <a:avLst/>
          </a:prstGeom>
          <a:noFill/>
          <a:ln w="9525">
            <a:noFill/>
            <a:miter lim="800000"/>
            <a:headEnd/>
            <a:tailEnd/>
          </a:ln>
        </p:spPr>
        <p:txBody>
          <a:bodyPr wrap="none" lIns="0" tIns="0" rIns="0" bIns="0">
            <a:spAutoFit/>
          </a:bodyPr>
          <a:lstStyle/>
          <a:p>
            <a:pPr>
              <a:lnSpc>
                <a:spcPts val="1400"/>
              </a:lnSpc>
              <a:tabLst>
                <a:tab pos="4508500" algn="l"/>
              </a:tabLst>
            </a:pPr>
            <a:r>
              <a:rPr lang="en-US" altLang="zh-TW" sz="1300" b="1">
                <a:solidFill>
                  <a:srgbClr val="FFFFFF"/>
                </a:solidFill>
              </a:rPr>
              <a:t>40%</a:t>
            </a:r>
          </a:p>
          <a:p>
            <a:pPr>
              <a:lnSpc>
                <a:spcPts val="1863"/>
              </a:lnSpc>
              <a:tabLst>
                <a:tab pos="4508500" algn="l"/>
              </a:tabLst>
            </a:pPr>
            <a:r>
              <a:rPr lang="en-US" altLang="zh-TW" sz="1300" b="1">
                <a:solidFill>
                  <a:srgbClr val="FFFFFF"/>
                </a:solidFill>
              </a:rPr>
              <a:t>	39%</a:t>
            </a:r>
          </a:p>
        </p:txBody>
      </p:sp>
      <p:sp>
        <p:nvSpPr>
          <p:cNvPr id="62499" name="Text Box 35"/>
          <p:cNvSpPr txBox="1">
            <a:spLocks noChangeArrowheads="1"/>
          </p:cNvSpPr>
          <p:nvPr/>
        </p:nvSpPr>
        <p:spPr bwMode="auto">
          <a:xfrm>
            <a:off x="838200" y="146050"/>
            <a:ext cx="7464425" cy="1708150"/>
          </a:xfrm>
          <a:prstGeom prst="rect">
            <a:avLst/>
          </a:prstGeom>
          <a:noFill/>
          <a:ln w="9525">
            <a:noFill/>
            <a:miter lim="800000"/>
            <a:headEnd/>
            <a:tailEnd/>
          </a:ln>
        </p:spPr>
        <p:txBody>
          <a:bodyPr wrap="none" lIns="0" tIns="0" rIns="0" bIns="0">
            <a:spAutoFit/>
          </a:bodyPr>
          <a:lstStyle/>
          <a:p>
            <a:pPr>
              <a:lnSpc>
                <a:spcPts val="2900"/>
              </a:lnSpc>
              <a:tabLst>
                <a:tab pos="25400" algn="l"/>
                <a:tab pos="381000" algn="l"/>
                <a:tab pos="1079500" algn="l"/>
              </a:tabLst>
            </a:pPr>
            <a:r>
              <a:rPr lang="en-US" altLang="zh-TW" sz="2600">
                <a:solidFill>
                  <a:srgbClr val="F6C54C"/>
                </a:solidFill>
              </a:rPr>
              <a:t>Media Time Spent vs. Ad Spend Still Out of Whack</a:t>
            </a:r>
          </a:p>
          <a:p>
            <a:pPr>
              <a:lnSpc>
                <a:spcPts val="1938"/>
              </a:lnSpc>
              <a:tabLst>
                <a:tab pos="25400" algn="l"/>
                <a:tab pos="381000" algn="l"/>
                <a:tab pos="1079500" algn="l"/>
              </a:tabLst>
            </a:pPr>
            <a:r>
              <a:rPr lang="en-US" altLang="zh-TW" sz="2600">
                <a:solidFill>
                  <a:srgbClr val="F6C54C"/>
                </a:solidFill>
              </a:rPr>
              <a:t>	</a:t>
            </a:r>
            <a:r>
              <a:rPr lang="en-US" altLang="zh-TW" sz="1800">
                <a:solidFill>
                  <a:srgbClr val="F6C54C"/>
                </a:solidFill>
              </a:rPr>
              <a:t>Internet / Mobile (upside…) vs. Newspaper / Magazine / TV (downside…)</a:t>
            </a:r>
          </a:p>
          <a:p>
            <a:pPr>
              <a:lnSpc>
                <a:spcPts val="1000"/>
              </a:lnSpc>
              <a:tabLst>
                <a:tab pos="25400" algn="l"/>
                <a:tab pos="381000" algn="l"/>
                <a:tab pos="1079500" algn="l"/>
              </a:tabLst>
            </a:pPr>
            <a:endParaRPr lang="en-US" altLang="zh-TW" sz="1800">
              <a:solidFill>
                <a:srgbClr val="F6C54C"/>
              </a:solidFill>
            </a:endParaRPr>
          </a:p>
          <a:p>
            <a:pPr>
              <a:lnSpc>
                <a:spcPts val="1000"/>
              </a:lnSpc>
              <a:tabLst>
                <a:tab pos="25400" algn="l"/>
                <a:tab pos="381000" algn="l"/>
                <a:tab pos="1079500" algn="l"/>
              </a:tabLst>
            </a:pPr>
            <a:endParaRPr lang="en-US" altLang="zh-TW" sz="1800">
              <a:solidFill>
                <a:srgbClr val="F6C54C"/>
              </a:solidFill>
            </a:endParaRPr>
          </a:p>
          <a:p>
            <a:pPr>
              <a:lnSpc>
                <a:spcPts val="1000"/>
              </a:lnSpc>
              <a:tabLst>
                <a:tab pos="25400" algn="l"/>
                <a:tab pos="381000" algn="l"/>
                <a:tab pos="1079500" algn="l"/>
              </a:tabLst>
            </a:pPr>
            <a:endParaRPr lang="en-US" altLang="zh-TW" sz="1800">
              <a:solidFill>
                <a:srgbClr val="F6C54C"/>
              </a:solidFill>
            </a:endParaRPr>
          </a:p>
          <a:p>
            <a:pPr>
              <a:lnSpc>
                <a:spcPts val="1600"/>
              </a:lnSpc>
              <a:tabLst>
                <a:tab pos="25400" algn="l"/>
                <a:tab pos="381000" algn="l"/>
                <a:tab pos="1079500" algn="l"/>
              </a:tabLst>
            </a:pPr>
            <a:r>
              <a:rPr lang="en-US" altLang="zh-TW" sz="1800">
                <a:solidFill>
                  <a:srgbClr val="F6C54C"/>
                </a:solidFill>
              </a:rPr>
              <a:t>			</a:t>
            </a:r>
            <a:r>
              <a:rPr lang="en-US" altLang="zh-TW" sz="1400" b="1">
                <a:solidFill>
                  <a:srgbClr val="F6C54C"/>
                </a:solidFill>
              </a:rPr>
              <a:t>% of Time Spent in Media vs. % of Advertising Spending, USA 2009</a:t>
            </a:r>
          </a:p>
          <a:p>
            <a:pPr>
              <a:lnSpc>
                <a:spcPts val="1000"/>
              </a:lnSpc>
              <a:tabLst>
                <a:tab pos="25400" algn="l"/>
                <a:tab pos="381000" algn="l"/>
                <a:tab pos="1079500" algn="l"/>
              </a:tabLst>
            </a:pPr>
            <a:endParaRPr lang="en-US" altLang="zh-TW" sz="1400" b="1">
              <a:solidFill>
                <a:srgbClr val="F6C54C"/>
              </a:solidFill>
            </a:endParaRPr>
          </a:p>
          <a:p>
            <a:pPr>
              <a:lnSpc>
                <a:spcPts val="1000"/>
              </a:lnSpc>
              <a:tabLst>
                <a:tab pos="25400" algn="l"/>
                <a:tab pos="381000" algn="l"/>
                <a:tab pos="1079500" algn="l"/>
              </a:tabLst>
            </a:pPr>
            <a:endParaRPr lang="en-US" altLang="zh-TW" sz="1400" b="1">
              <a:solidFill>
                <a:srgbClr val="F6C54C"/>
              </a:solidFill>
            </a:endParaRPr>
          </a:p>
          <a:p>
            <a:pPr>
              <a:lnSpc>
                <a:spcPts val="2025"/>
              </a:lnSpc>
              <a:tabLst>
                <a:tab pos="25400" algn="l"/>
                <a:tab pos="381000" algn="l"/>
                <a:tab pos="1079500" algn="l"/>
              </a:tabLst>
            </a:pPr>
            <a:r>
              <a:rPr lang="en-US" altLang="zh-TW" sz="1400" b="1">
                <a:solidFill>
                  <a:srgbClr val="F6C54C"/>
                </a:solidFill>
              </a:rPr>
              <a:t>		</a:t>
            </a:r>
            <a:r>
              <a:rPr lang="en-US" altLang="zh-TW" sz="1300" b="1">
                <a:solidFill>
                  <a:srgbClr val="FFFFFF"/>
                </a:solidFill>
              </a:rPr>
              <a:t>50%</a:t>
            </a:r>
          </a:p>
        </p:txBody>
      </p:sp>
      <p:sp>
        <p:nvSpPr>
          <p:cNvPr id="62500" name="Text Box 36"/>
          <p:cNvSpPr txBox="1">
            <a:spLocks noChangeArrowheads="1"/>
          </p:cNvSpPr>
          <p:nvPr/>
        </p:nvSpPr>
        <p:spPr bwMode="auto">
          <a:xfrm>
            <a:off x="2290763" y="5641975"/>
            <a:ext cx="392112" cy="179388"/>
          </a:xfrm>
          <a:prstGeom prst="rect">
            <a:avLst/>
          </a:prstGeom>
          <a:noFill/>
          <a:ln w="9525">
            <a:noFill/>
            <a:miter lim="800000"/>
            <a:headEnd/>
            <a:tailEnd/>
          </a:ln>
        </p:spPr>
        <p:txBody>
          <a:bodyPr wrap="none" lIns="0" tIns="0" rIns="0" bIns="0">
            <a:spAutoFit/>
          </a:bodyPr>
          <a:lstStyle/>
          <a:p>
            <a:pPr>
              <a:lnSpc>
                <a:spcPts val="1400"/>
              </a:lnSpc>
            </a:pPr>
            <a:r>
              <a:rPr lang="en-US" altLang="zh-TW" sz="1300" b="1">
                <a:solidFill>
                  <a:srgbClr val="FFFFFF"/>
                </a:solidFill>
              </a:rPr>
              <a:t>Print</a:t>
            </a:r>
          </a:p>
        </p:txBody>
      </p:sp>
      <p:sp>
        <p:nvSpPr>
          <p:cNvPr id="62501" name="Text Box 37"/>
          <p:cNvSpPr txBox="1">
            <a:spLocks noChangeArrowheads="1"/>
          </p:cNvSpPr>
          <p:nvPr/>
        </p:nvSpPr>
        <p:spPr bwMode="auto">
          <a:xfrm>
            <a:off x="3844925" y="5641975"/>
            <a:ext cx="474663" cy="179388"/>
          </a:xfrm>
          <a:prstGeom prst="rect">
            <a:avLst/>
          </a:prstGeom>
          <a:noFill/>
          <a:ln w="9525">
            <a:noFill/>
            <a:miter lim="800000"/>
            <a:headEnd/>
            <a:tailEnd/>
          </a:ln>
        </p:spPr>
        <p:txBody>
          <a:bodyPr wrap="none" lIns="0" tIns="0" rIns="0" bIns="0">
            <a:spAutoFit/>
          </a:bodyPr>
          <a:lstStyle/>
          <a:p>
            <a:pPr>
              <a:lnSpc>
                <a:spcPts val="1400"/>
              </a:lnSpc>
            </a:pPr>
            <a:r>
              <a:rPr lang="en-US" altLang="zh-TW" sz="1300" b="1">
                <a:solidFill>
                  <a:srgbClr val="FFFFFF"/>
                </a:solidFill>
              </a:rPr>
              <a:t>Radio</a:t>
            </a:r>
          </a:p>
        </p:txBody>
      </p:sp>
      <p:sp>
        <p:nvSpPr>
          <p:cNvPr id="62502" name="Text Box 38"/>
          <p:cNvSpPr txBox="1">
            <a:spLocks noChangeArrowheads="1"/>
          </p:cNvSpPr>
          <p:nvPr/>
        </p:nvSpPr>
        <p:spPr bwMode="auto">
          <a:xfrm>
            <a:off x="5559425" y="5641975"/>
            <a:ext cx="225425" cy="179388"/>
          </a:xfrm>
          <a:prstGeom prst="rect">
            <a:avLst/>
          </a:prstGeom>
          <a:noFill/>
          <a:ln w="9525">
            <a:noFill/>
            <a:miter lim="800000"/>
            <a:headEnd/>
            <a:tailEnd/>
          </a:ln>
        </p:spPr>
        <p:txBody>
          <a:bodyPr wrap="none" lIns="0" tIns="0" rIns="0" bIns="0">
            <a:spAutoFit/>
          </a:bodyPr>
          <a:lstStyle/>
          <a:p>
            <a:pPr>
              <a:lnSpc>
                <a:spcPts val="1400"/>
              </a:lnSpc>
            </a:pPr>
            <a:r>
              <a:rPr lang="en-US" altLang="zh-TW" sz="1300" b="1">
                <a:solidFill>
                  <a:srgbClr val="FFFFFF"/>
                </a:solidFill>
              </a:rPr>
              <a:t>TV</a:t>
            </a:r>
          </a:p>
        </p:txBody>
      </p:sp>
      <p:sp>
        <p:nvSpPr>
          <p:cNvPr id="62503" name="Text Box 39"/>
          <p:cNvSpPr txBox="1">
            <a:spLocks noChangeArrowheads="1"/>
          </p:cNvSpPr>
          <p:nvPr/>
        </p:nvSpPr>
        <p:spPr bwMode="auto">
          <a:xfrm>
            <a:off x="6959600" y="5641975"/>
            <a:ext cx="627063" cy="179388"/>
          </a:xfrm>
          <a:prstGeom prst="rect">
            <a:avLst/>
          </a:prstGeom>
          <a:noFill/>
          <a:ln w="9525">
            <a:noFill/>
            <a:miter lim="800000"/>
            <a:headEnd/>
            <a:tailEnd/>
          </a:ln>
        </p:spPr>
        <p:txBody>
          <a:bodyPr wrap="none" lIns="0" tIns="0" rIns="0" bIns="0">
            <a:spAutoFit/>
          </a:bodyPr>
          <a:lstStyle/>
          <a:p>
            <a:pPr>
              <a:lnSpc>
                <a:spcPts val="1400"/>
              </a:lnSpc>
            </a:pPr>
            <a:r>
              <a:rPr lang="en-US" altLang="zh-TW" sz="1300" b="1">
                <a:solidFill>
                  <a:srgbClr val="FFFFFF"/>
                </a:solidFill>
              </a:rPr>
              <a:t>Internet</a:t>
            </a:r>
          </a:p>
        </p:txBody>
      </p:sp>
      <p:sp>
        <p:nvSpPr>
          <p:cNvPr id="62504" name="Text Box 40"/>
          <p:cNvSpPr txBox="1">
            <a:spLocks noChangeArrowheads="1"/>
          </p:cNvSpPr>
          <p:nvPr/>
        </p:nvSpPr>
        <p:spPr bwMode="auto">
          <a:xfrm>
            <a:off x="2011363" y="1930400"/>
            <a:ext cx="938212" cy="177800"/>
          </a:xfrm>
          <a:prstGeom prst="rect">
            <a:avLst/>
          </a:prstGeom>
          <a:noFill/>
          <a:ln w="9525">
            <a:noFill/>
            <a:miter lim="800000"/>
            <a:headEnd/>
            <a:tailEnd/>
          </a:ln>
        </p:spPr>
        <p:txBody>
          <a:bodyPr wrap="none" lIns="0" tIns="0" rIns="0" bIns="0">
            <a:spAutoFit/>
          </a:bodyPr>
          <a:lstStyle/>
          <a:p>
            <a:pPr>
              <a:lnSpc>
                <a:spcPts val="1400"/>
              </a:lnSpc>
            </a:pPr>
            <a:r>
              <a:rPr lang="en-US" altLang="zh-TW" sz="1300" b="1">
                <a:solidFill>
                  <a:srgbClr val="FFFFFF"/>
                </a:solidFill>
              </a:rPr>
              <a:t>Time Spent</a:t>
            </a:r>
          </a:p>
        </p:txBody>
      </p:sp>
      <p:sp>
        <p:nvSpPr>
          <p:cNvPr id="62505" name="Text Box 41"/>
          <p:cNvSpPr txBox="1">
            <a:spLocks noChangeArrowheads="1"/>
          </p:cNvSpPr>
          <p:nvPr/>
        </p:nvSpPr>
        <p:spPr bwMode="auto">
          <a:xfrm>
            <a:off x="3670300" y="1930400"/>
            <a:ext cx="793750" cy="177800"/>
          </a:xfrm>
          <a:prstGeom prst="rect">
            <a:avLst/>
          </a:prstGeom>
          <a:noFill/>
          <a:ln w="9525">
            <a:noFill/>
            <a:miter lim="800000"/>
            <a:headEnd/>
            <a:tailEnd/>
          </a:ln>
        </p:spPr>
        <p:txBody>
          <a:bodyPr wrap="none" lIns="0" tIns="0" rIns="0" bIns="0">
            <a:spAutoFit/>
          </a:bodyPr>
          <a:lstStyle/>
          <a:p>
            <a:pPr>
              <a:lnSpc>
                <a:spcPts val="1400"/>
              </a:lnSpc>
            </a:pPr>
            <a:r>
              <a:rPr lang="en-US" altLang="zh-TW" sz="1300" b="1">
                <a:solidFill>
                  <a:srgbClr val="FFFFFF"/>
                </a:solidFill>
              </a:rPr>
              <a:t>Ad Spend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ws_189C"/>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3491" name="Picture 3" descr="ws_189D"/>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63492" name="Picture 4" descr="ws_189E"/>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63493" name="Picture 5" descr="ws_189F"/>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63494" name="Picture 6" descr="ws_18A0"/>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63495" name="Picture 7" descr="ws_18A1"/>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sp>
        <p:nvSpPr>
          <p:cNvPr id="63496" name="Text Box 8"/>
          <p:cNvSpPr txBox="1">
            <a:spLocks noChangeArrowheads="1"/>
          </p:cNvSpPr>
          <p:nvPr/>
        </p:nvSpPr>
        <p:spPr bwMode="auto">
          <a:xfrm>
            <a:off x="8813800" y="6494463"/>
            <a:ext cx="141288"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16</a:t>
            </a:r>
          </a:p>
        </p:txBody>
      </p:sp>
      <p:sp>
        <p:nvSpPr>
          <p:cNvPr id="63497" name="Text Box 9"/>
          <p:cNvSpPr txBox="1">
            <a:spLocks noChangeArrowheads="1"/>
          </p:cNvSpPr>
          <p:nvPr/>
        </p:nvSpPr>
        <p:spPr bwMode="auto">
          <a:xfrm>
            <a:off x="939800" y="142875"/>
            <a:ext cx="7261225" cy="669925"/>
          </a:xfrm>
          <a:prstGeom prst="rect">
            <a:avLst/>
          </a:prstGeom>
          <a:noFill/>
          <a:ln w="9525">
            <a:noFill/>
            <a:miter lim="800000"/>
            <a:headEnd/>
            <a:tailEnd/>
          </a:ln>
        </p:spPr>
        <p:txBody>
          <a:bodyPr wrap="none" lIns="0" tIns="0" rIns="0" bIns="0">
            <a:spAutoFit/>
          </a:bodyPr>
          <a:lstStyle/>
          <a:p>
            <a:pPr>
              <a:lnSpc>
                <a:spcPts val="2675"/>
              </a:lnSpc>
              <a:tabLst>
                <a:tab pos="1130300" algn="l"/>
              </a:tabLst>
            </a:pPr>
            <a:r>
              <a:rPr lang="zh-TW" altLang="en-US" sz="1800">
                <a:latin typeface="Arial" charset="0"/>
              </a:rPr>
              <a:t>	</a:t>
            </a:r>
            <a:r>
              <a:rPr lang="en-US" altLang="zh-TW">
                <a:solidFill>
                  <a:srgbClr val="F6C54C"/>
                </a:solidFill>
              </a:rPr>
              <a:t>Advertising Dollars Follow Eyeballs –</a:t>
            </a:r>
          </a:p>
          <a:p>
            <a:pPr>
              <a:lnSpc>
                <a:spcPts val="2588"/>
              </a:lnSpc>
              <a:tabLst>
                <a:tab pos="1130300" algn="l"/>
              </a:tabLst>
            </a:pPr>
            <a:r>
              <a:rPr lang="en-US" altLang="zh-TW">
                <a:solidFill>
                  <a:srgbClr val="F6C54C"/>
                </a:solidFill>
              </a:rPr>
              <a:t>Ad Revenue per User = $46 in 2009E vs. $0 in 1994E</a:t>
            </a:r>
          </a:p>
        </p:txBody>
      </p:sp>
      <p:sp>
        <p:nvSpPr>
          <p:cNvPr id="63498" name="Text Box 10"/>
          <p:cNvSpPr txBox="1">
            <a:spLocks noChangeArrowheads="1"/>
          </p:cNvSpPr>
          <p:nvPr/>
        </p:nvSpPr>
        <p:spPr bwMode="auto">
          <a:xfrm>
            <a:off x="2825750" y="6226175"/>
            <a:ext cx="5767388" cy="263525"/>
          </a:xfrm>
          <a:prstGeom prst="rect">
            <a:avLst/>
          </a:prstGeom>
          <a:noFill/>
          <a:ln w="9525">
            <a:noFill/>
            <a:miter lim="800000"/>
            <a:headEnd/>
            <a:tailEnd/>
          </a:ln>
        </p:spPr>
        <p:txBody>
          <a:bodyPr wrap="none" lIns="0" tIns="0" rIns="0" bIns="0">
            <a:spAutoFit/>
          </a:bodyPr>
          <a:lstStyle/>
          <a:p>
            <a:pPr>
              <a:lnSpc>
                <a:spcPts val="1000"/>
              </a:lnSpc>
              <a:tabLst>
                <a:tab pos="241300" algn="l"/>
              </a:tabLst>
            </a:pPr>
            <a:r>
              <a:rPr lang="en-US" altLang="zh-TW" sz="900" i="1">
                <a:solidFill>
                  <a:srgbClr val="FFFFFF"/>
                </a:solidFill>
              </a:rPr>
              <a:t>Source: Global online ad revenue per Juniper Communications (1995), ZenithOptimedia (2009). Internet users per</a:t>
            </a:r>
          </a:p>
          <a:p>
            <a:pPr>
              <a:lnSpc>
                <a:spcPts val="1075"/>
              </a:lnSpc>
              <a:tabLst>
                <a:tab pos="241300" algn="l"/>
              </a:tabLst>
            </a:pPr>
            <a:r>
              <a:rPr lang="en-US" altLang="zh-TW" sz="900" i="1">
                <a:solidFill>
                  <a:srgbClr val="FFFFFF"/>
                </a:solidFill>
              </a:rPr>
              <a:t>	MS estimate (1995) and comScore (2009). We note that comScore reports a lower global Internet user # than</a:t>
            </a:r>
          </a:p>
        </p:txBody>
      </p:sp>
      <p:sp>
        <p:nvSpPr>
          <p:cNvPr id="63499" name="Text Box 11"/>
          <p:cNvSpPr txBox="1">
            <a:spLocks noChangeArrowheads="1"/>
          </p:cNvSpPr>
          <p:nvPr/>
        </p:nvSpPr>
        <p:spPr bwMode="auto">
          <a:xfrm>
            <a:off x="6523038" y="6499225"/>
            <a:ext cx="2068512" cy="127000"/>
          </a:xfrm>
          <a:prstGeom prst="rect">
            <a:avLst/>
          </a:prstGeom>
          <a:noFill/>
          <a:ln w="9525">
            <a:noFill/>
            <a:miter lim="800000"/>
            <a:headEnd/>
            <a:tailEnd/>
          </a:ln>
        </p:spPr>
        <p:txBody>
          <a:bodyPr wrap="none" lIns="0" tIns="0" rIns="0" bIns="0">
            <a:spAutoFit/>
          </a:bodyPr>
          <a:lstStyle/>
          <a:p>
            <a:pPr>
              <a:lnSpc>
                <a:spcPts val="1000"/>
              </a:lnSpc>
            </a:pPr>
            <a:r>
              <a:rPr lang="en-US" altLang="zh-TW" sz="900" i="1">
                <a:solidFill>
                  <a:srgbClr val="FFFFFF"/>
                </a:solidFill>
              </a:rPr>
              <a:t>International Telecommunications Union.</a:t>
            </a:r>
          </a:p>
        </p:txBody>
      </p:sp>
      <p:sp>
        <p:nvSpPr>
          <p:cNvPr id="63500" name="Text Box 12"/>
          <p:cNvSpPr txBox="1">
            <a:spLocks noChangeArrowheads="1"/>
          </p:cNvSpPr>
          <p:nvPr/>
        </p:nvSpPr>
        <p:spPr bwMode="auto">
          <a:xfrm>
            <a:off x="4551363" y="1824038"/>
            <a:ext cx="585787" cy="227012"/>
          </a:xfrm>
          <a:prstGeom prst="rect">
            <a:avLst/>
          </a:prstGeom>
          <a:noFill/>
          <a:ln w="9525">
            <a:noFill/>
            <a:miter lim="800000"/>
            <a:headEnd/>
            <a:tailEnd/>
          </a:ln>
        </p:spPr>
        <p:txBody>
          <a:bodyPr wrap="none" lIns="0" tIns="0" rIns="0" bIns="0">
            <a:spAutoFit/>
          </a:bodyPr>
          <a:lstStyle/>
          <a:p>
            <a:pPr>
              <a:lnSpc>
                <a:spcPts val="1788"/>
              </a:lnSpc>
            </a:pPr>
            <a:r>
              <a:rPr lang="en-US" altLang="zh-TW" sz="1600" b="1">
                <a:solidFill>
                  <a:srgbClr val="F6C54C"/>
                </a:solidFill>
              </a:rPr>
              <a:t>1995E</a:t>
            </a:r>
          </a:p>
        </p:txBody>
      </p:sp>
      <p:sp>
        <p:nvSpPr>
          <p:cNvPr id="63501" name="Text Box 13"/>
          <p:cNvSpPr txBox="1">
            <a:spLocks noChangeArrowheads="1"/>
          </p:cNvSpPr>
          <p:nvPr/>
        </p:nvSpPr>
        <p:spPr bwMode="auto">
          <a:xfrm>
            <a:off x="7056438" y="1824038"/>
            <a:ext cx="585787" cy="227012"/>
          </a:xfrm>
          <a:prstGeom prst="rect">
            <a:avLst/>
          </a:prstGeom>
          <a:noFill/>
          <a:ln w="9525">
            <a:noFill/>
            <a:miter lim="800000"/>
            <a:headEnd/>
            <a:tailEnd/>
          </a:ln>
        </p:spPr>
        <p:txBody>
          <a:bodyPr wrap="none" lIns="0" tIns="0" rIns="0" bIns="0">
            <a:spAutoFit/>
          </a:bodyPr>
          <a:lstStyle/>
          <a:p>
            <a:pPr>
              <a:lnSpc>
                <a:spcPts val="1788"/>
              </a:lnSpc>
            </a:pPr>
            <a:r>
              <a:rPr lang="en-US" altLang="zh-TW" sz="1600" b="1">
                <a:solidFill>
                  <a:srgbClr val="F6C54C"/>
                </a:solidFill>
              </a:rPr>
              <a:t>2009E</a:t>
            </a:r>
          </a:p>
        </p:txBody>
      </p:sp>
      <p:sp>
        <p:nvSpPr>
          <p:cNvPr id="63502" name="Text Box 14"/>
          <p:cNvSpPr txBox="1">
            <a:spLocks noChangeArrowheads="1"/>
          </p:cNvSpPr>
          <p:nvPr/>
        </p:nvSpPr>
        <p:spPr bwMode="auto">
          <a:xfrm>
            <a:off x="501650" y="2601913"/>
            <a:ext cx="2667000" cy="1782762"/>
          </a:xfrm>
          <a:prstGeom prst="rect">
            <a:avLst/>
          </a:prstGeom>
          <a:noFill/>
          <a:ln w="9525">
            <a:noFill/>
            <a:miter lim="800000"/>
            <a:headEnd/>
            <a:tailEnd/>
          </a:ln>
        </p:spPr>
        <p:txBody>
          <a:bodyPr wrap="none" lIns="0" tIns="0" rIns="0" bIns="0">
            <a:spAutoFit/>
          </a:bodyPr>
          <a:lstStyle/>
          <a:p>
            <a:pPr>
              <a:lnSpc>
                <a:spcPts val="1788"/>
              </a:lnSpc>
            </a:pPr>
            <a:r>
              <a:rPr lang="en-US" altLang="zh-TW" sz="1600" b="1">
                <a:solidFill>
                  <a:srgbClr val="F6C54C"/>
                </a:solidFill>
              </a:rPr>
              <a:t>Global Internet Ad Revenue</a:t>
            </a:r>
          </a:p>
          <a:p>
            <a:pPr>
              <a:lnSpc>
                <a:spcPts val="1000"/>
              </a:lnSpc>
            </a:pPr>
            <a:endParaRPr lang="en-US" altLang="zh-TW" sz="1600" b="1">
              <a:solidFill>
                <a:srgbClr val="F6C54C"/>
              </a:solidFill>
            </a:endParaRPr>
          </a:p>
          <a:p>
            <a:pPr>
              <a:lnSpc>
                <a:spcPts val="1000"/>
              </a:lnSpc>
            </a:pPr>
            <a:endParaRPr lang="en-US" altLang="zh-TW" sz="1600" b="1">
              <a:solidFill>
                <a:srgbClr val="F6C54C"/>
              </a:solidFill>
            </a:endParaRPr>
          </a:p>
          <a:p>
            <a:pPr>
              <a:lnSpc>
                <a:spcPts val="1000"/>
              </a:lnSpc>
            </a:pPr>
            <a:endParaRPr lang="en-US" altLang="zh-TW" sz="1600" b="1">
              <a:solidFill>
                <a:srgbClr val="F6C54C"/>
              </a:solidFill>
            </a:endParaRPr>
          </a:p>
          <a:p>
            <a:pPr>
              <a:lnSpc>
                <a:spcPts val="1000"/>
              </a:lnSpc>
            </a:pPr>
            <a:endParaRPr lang="en-US" altLang="zh-TW" sz="1600" b="1">
              <a:solidFill>
                <a:srgbClr val="F6C54C"/>
              </a:solidFill>
            </a:endParaRPr>
          </a:p>
          <a:p>
            <a:pPr>
              <a:lnSpc>
                <a:spcPts val="2125"/>
              </a:lnSpc>
            </a:pPr>
            <a:r>
              <a:rPr lang="en-US" altLang="zh-TW" sz="1600" b="1">
                <a:solidFill>
                  <a:srgbClr val="F6C54C"/>
                </a:solidFill>
              </a:rPr>
              <a:t>Ad Revenue per User</a:t>
            </a:r>
          </a:p>
          <a:p>
            <a:pPr>
              <a:lnSpc>
                <a:spcPts val="1000"/>
              </a:lnSpc>
            </a:pPr>
            <a:endParaRPr lang="en-US" altLang="zh-TW" sz="1600" b="1">
              <a:solidFill>
                <a:srgbClr val="F6C54C"/>
              </a:solidFill>
            </a:endParaRPr>
          </a:p>
          <a:p>
            <a:pPr>
              <a:lnSpc>
                <a:spcPts val="1000"/>
              </a:lnSpc>
            </a:pPr>
            <a:endParaRPr lang="en-US" altLang="zh-TW" sz="1600" b="1">
              <a:solidFill>
                <a:srgbClr val="F6C54C"/>
              </a:solidFill>
            </a:endParaRPr>
          </a:p>
          <a:p>
            <a:pPr>
              <a:lnSpc>
                <a:spcPts val="1000"/>
              </a:lnSpc>
            </a:pPr>
            <a:endParaRPr lang="en-US" altLang="zh-TW" sz="1600" b="1">
              <a:solidFill>
                <a:srgbClr val="F6C54C"/>
              </a:solidFill>
            </a:endParaRPr>
          </a:p>
          <a:p>
            <a:pPr>
              <a:lnSpc>
                <a:spcPts val="1000"/>
              </a:lnSpc>
            </a:pPr>
            <a:endParaRPr lang="en-US" altLang="zh-TW" sz="1600" b="1">
              <a:solidFill>
                <a:srgbClr val="F6C54C"/>
              </a:solidFill>
            </a:endParaRPr>
          </a:p>
          <a:p>
            <a:pPr>
              <a:lnSpc>
                <a:spcPts val="2125"/>
              </a:lnSpc>
            </a:pPr>
            <a:r>
              <a:rPr lang="en-US" altLang="zh-TW" sz="1600" b="1">
                <a:solidFill>
                  <a:srgbClr val="F6C54C"/>
                </a:solidFill>
              </a:rPr>
              <a:t>Global Internet Users</a:t>
            </a:r>
          </a:p>
        </p:txBody>
      </p:sp>
      <p:sp>
        <p:nvSpPr>
          <p:cNvPr id="63503" name="Text Box 15"/>
          <p:cNvSpPr txBox="1">
            <a:spLocks noChangeArrowheads="1"/>
          </p:cNvSpPr>
          <p:nvPr/>
        </p:nvSpPr>
        <p:spPr bwMode="auto">
          <a:xfrm>
            <a:off x="4505325" y="2601913"/>
            <a:ext cx="677863" cy="1782762"/>
          </a:xfrm>
          <a:prstGeom prst="rect">
            <a:avLst/>
          </a:prstGeom>
          <a:noFill/>
          <a:ln w="9525">
            <a:noFill/>
            <a:miter lim="800000"/>
            <a:headEnd/>
            <a:tailEnd/>
          </a:ln>
        </p:spPr>
        <p:txBody>
          <a:bodyPr wrap="none" lIns="0" tIns="0" rIns="0" bIns="0">
            <a:spAutoFit/>
          </a:bodyPr>
          <a:lstStyle/>
          <a:p>
            <a:pPr>
              <a:lnSpc>
                <a:spcPts val="1788"/>
              </a:lnSpc>
              <a:tabLst>
                <a:tab pos="114300" algn="l"/>
                <a:tab pos="228600" algn="l"/>
              </a:tabLst>
            </a:pPr>
            <a:r>
              <a:rPr lang="en-US" altLang="zh-TW" sz="1600" b="1">
                <a:solidFill>
                  <a:srgbClr val="FFFFFF"/>
                </a:solidFill>
              </a:rPr>
              <a:t>$55MM</a:t>
            </a:r>
          </a:p>
          <a:p>
            <a:pPr>
              <a:lnSpc>
                <a:spcPts val="1000"/>
              </a:lnSpc>
              <a:tabLst>
                <a:tab pos="114300" algn="l"/>
                <a:tab pos="228600" algn="l"/>
              </a:tabLst>
            </a:pPr>
            <a:endParaRPr lang="en-US" altLang="zh-TW" sz="1600" b="1">
              <a:solidFill>
                <a:srgbClr val="FFFFFF"/>
              </a:solidFill>
            </a:endParaRPr>
          </a:p>
          <a:p>
            <a:pPr>
              <a:lnSpc>
                <a:spcPts val="1000"/>
              </a:lnSpc>
              <a:tabLst>
                <a:tab pos="114300" algn="l"/>
                <a:tab pos="228600" algn="l"/>
              </a:tabLst>
            </a:pPr>
            <a:endParaRPr lang="en-US" altLang="zh-TW" sz="1600" b="1">
              <a:solidFill>
                <a:srgbClr val="FFFFFF"/>
              </a:solidFill>
            </a:endParaRPr>
          </a:p>
          <a:p>
            <a:pPr>
              <a:lnSpc>
                <a:spcPts val="1000"/>
              </a:lnSpc>
              <a:tabLst>
                <a:tab pos="114300" algn="l"/>
                <a:tab pos="228600" algn="l"/>
              </a:tabLst>
            </a:pPr>
            <a:endParaRPr lang="en-US" altLang="zh-TW" sz="1600" b="1">
              <a:solidFill>
                <a:srgbClr val="FFFFFF"/>
              </a:solidFill>
            </a:endParaRPr>
          </a:p>
          <a:p>
            <a:pPr>
              <a:lnSpc>
                <a:spcPts val="1000"/>
              </a:lnSpc>
              <a:tabLst>
                <a:tab pos="114300" algn="l"/>
                <a:tab pos="228600" algn="l"/>
              </a:tabLst>
            </a:pPr>
            <a:endParaRPr lang="en-US" altLang="zh-TW" sz="1600" b="1">
              <a:solidFill>
                <a:srgbClr val="FFFFFF"/>
              </a:solidFill>
            </a:endParaRPr>
          </a:p>
          <a:p>
            <a:pPr>
              <a:lnSpc>
                <a:spcPts val="2125"/>
              </a:lnSpc>
              <a:tabLst>
                <a:tab pos="114300" algn="l"/>
                <a:tab pos="228600" algn="l"/>
              </a:tabLst>
            </a:pPr>
            <a:r>
              <a:rPr lang="en-US" altLang="zh-TW" sz="1600" b="1">
                <a:solidFill>
                  <a:srgbClr val="FFFFFF"/>
                </a:solidFill>
              </a:rPr>
              <a:t>		$9</a:t>
            </a:r>
          </a:p>
          <a:p>
            <a:pPr>
              <a:lnSpc>
                <a:spcPts val="1000"/>
              </a:lnSpc>
              <a:tabLst>
                <a:tab pos="114300" algn="l"/>
                <a:tab pos="228600" algn="l"/>
              </a:tabLst>
            </a:pPr>
            <a:endParaRPr lang="en-US" altLang="zh-TW" sz="1600" b="1">
              <a:solidFill>
                <a:srgbClr val="FFFFFF"/>
              </a:solidFill>
            </a:endParaRPr>
          </a:p>
          <a:p>
            <a:pPr>
              <a:lnSpc>
                <a:spcPts val="1000"/>
              </a:lnSpc>
              <a:tabLst>
                <a:tab pos="114300" algn="l"/>
                <a:tab pos="228600" algn="l"/>
              </a:tabLst>
            </a:pPr>
            <a:endParaRPr lang="en-US" altLang="zh-TW" sz="1600" b="1">
              <a:solidFill>
                <a:srgbClr val="FFFFFF"/>
              </a:solidFill>
            </a:endParaRPr>
          </a:p>
          <a:p>
            <a:pPr>
              <a:lnSpc>
                <a:spcPts val="1000"/>
              </a:lnSpc>
              <a:tabLst>
                <a:tab pos="114300" algn="l"/>
                <a:tab pos="228600" algn="l"/>
              </a:tabLst>
            </a:pPr>
            <a:endParaRPr lang="en-US" altLang="zh-TW" sz="1600" b="1">
              <a:solidFill>
                <a:srgbClr val="FFFFFF"/>
              </a:solidFill>
            </a:endParaRPr>
          </a:p>
          <a:p>
            <a:pPr>
              <a:lnSpc>
                <a:spcPts val="1000"/>
              </a:lnSpc>
              <a:tabLst>
                <a:tab pos="114300" algn="l"/>
                <a:tab pos="228600" algn="l"/>
              </a:tabLst>
            </a:pPr>
            <a:endParaRPr lang="en-US" altLang="zh-TW" sz="1600" b="1">
              <a:solidFill>
                <a:srgbClr val="FFFFFF"/>
              </a:solidFill>
            </a:endParaRPr>
          </a:p>
          <a:p>
            <a:pPr>
              <a:lnSpc>
                <a:spcPts val="2125"/>
              </a:lnSpc>
              <a:tabLst>
                <a:tab pos="114300" algn="l"/>
                <a:tab pos="228600" algn="l"/>
              </a:tabLst>
            </a:pPr>
            <a:r>
              <a:rPr lang="en-US" altLang="zh-TW" sz="1600" b="1">
                <a:solidFill>
                  <a:srgbClr val="FFFFFF"/>
                </a:solidFill>
              </a:rPr>
              <a:t>	6MM</a:t>
            </a:r>
          </a:p>
        </p:txBody>
      </p:sp>
      <p:sp>
        <p:nvSpPr>
          <p:cNvPr id="63504" name="Text Box 16"/>
          <p:cNvSpPr txBox="1">
            <a:spLocks noChangeArrowheads="1"/>
          </p:cNvSpPr>
          <p:nvPr/>
        </p:nvSpPr>
        <p:spPr bwMode="auto">
          <a:xfrm>
            <a:off x="6896100" y="2511425"/>
            <a:ext cx="908050" cy="1981200"/>
          </a:xfrm>
          <a:prstGeom prst="rect">
            <a:avLst/>
          </a:prstGeom>
          <a:noFill/>
          <a:ln w="9525">
            <a:noFill/>
            <a:miter lim="800000"/>
            <a:headEnd/>
            <a:tailEnd/>
          </a:ln>
        </p:spPr>
        <p:txBody>
          <a:bodyPr wrap="none" lIns="0" tIns="0" rIns="0" bIns="0">
            <a:spAutoFit/>
          </a:bodyPr>
          <a:lstStyle/>
          <a:p>
            <a:pPr>
              <a:lnSpc>
                <a:spcPts val="3350"/>
              </a:lnSpc>
              <a:tabLst>
                <a:tab pos="63500" algn="l"/>
                <a:tab pos="139700" algn="l"/>
              </a:tabLst>
            </a:pPr>
            <a:r>
              <a:rPr lang="en-US" altLang="zh-TW" sz="3000" b="1">
                <a:solidFill>
                  <a:srgbClr val="FFFFFF"/>
                </a:solidFill>
              </a:rPr>
              <a:t>$54B</a:t>
            </a:r>
          </a:p>
          <a:p>
            <a:pPr>
              <a:lnSpc>
                <a:spcPts val="1000"/>
              </a:lnSpc>
              <a:tabLst>
                <a:tab pos="63500" algn="l"/>
                <a:tab pos="139700" algn="l"/>
              </a:tabLst>
            </a:pPr>
            <a:endParaRPr lang="en-US" altLang="zh-TW" sz="3000" b="1">
              <a:solidFill>
                <a:srgbClr val="FFFFFF"/>
              </a:solidFill>
            </a:endParaRPr>
          </a:p>
          <a:p>
            <a:pPr>
              <a:lnSpc>
                <a:spcPts val="1000"/>
              </a:lnSpc>
              <a:tabLst>
                <a:tab pos="63500" algn="l"/>
                <a:tab pos="139700" algn="l"/>
              </a:tabLst>
            </a:pPr>
            <a:endParaRPr lang="en-US" altLang="zh-TW" sz="3000" b="1">
              <a:solidFill>
                <a:srgbClr val="FFFFFF"/>
              </a:solidFill>
            </a:endParaRPr>
          </a:p>
          <a:p>
            <a:pPr>
              <a:lnSpc>
                <a:spcPts val="4125"/>
              </a:lnSpc>
              <a:tabLst>
                <a:tab pos="63500" algn="l"/>
                <a:tab pos="139700" algn="l"/>
              </a:tabLst>
            </a:pPr>
            <a:r>
              <a:rPr lang="en-US" altLang="zh-TW" sz="3000" b="1">
                <a:solidFill>
                  <a:srgbClr val="FFFFFF"/>
                </a:solidFill>
              </a:rPr>
              <a:t>		$46</a:t>
            </a:r>
          </a:p>
          <a:p>
            <a:pPr>
              <a:lnSpc>
                <a:spcPts val="1000"/>
              </a:lnSpc>
              <a:tabLst>
                <a:tab pos="63500" algn="l"/>
                <a:tab pos="139700" algn="l"/>
              </a:tabLst>
            </a:pPr>
            <a:endParaRPr lang="en-US" altLang="zh-TW" sz="3000" b="1">
              <a:solidFill>
                <a:srgbClr val="FFFFFF"/>
              </a:solidFill>
            </a:endParaRPr>
          </a:p>
          <a:p>
            <a:pPr>
              <a:lnSpc>
                <a:spcPts val="1000"/>
              </a:lnSpc>
              <a:tabLst>
                <a:tab pos="63500" algn="l"/>
                <a:tab pos="139700" algn="l"/>
              </a:tabLst>
            </a:pPr>
            <a:endParaRPr lang="en-US" altLang="zh-TW" sz="3000" b="1">
              <a:solidFill>
                <a:srgbClr val="FFFFFF"/>
              </a:solidFill>
            </a:endParaRPr>
          </a:p>
          <a:p>
            <a:pPr>
              <a:lnSpc>
                <a:spcPts val="4125"/>
              </a:lnSpc>
              <a:tabLst>
                <a:tab pos="63500" algn="l"/>
                <a:tab pos="139700" algn="l"/>
              </a:tabLst>
            </a:pPr>
            <a:r>
              <a:rPr lang="en-US" altLang="zh-TW" sz="3000" b="1">
                <a:solidFill>
                  <a:srgbClr val="FFFFFF"/>
                </a:solidFill>
              </a:rPr>
              <a:t>	1.2B</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ws_18A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4515" name="Picture 3" descr="ws_18A4"/>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64516" name="Picture 4" descr="ws_18A5"/>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64517" name="Picture 5" descr="ws_18A6"/>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64518" name="Picture 6" descr="ws_18A8"/>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64519" name="Picture 7" descr="ws_18A9"/>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pic>
        <p:nvPicPr>
          <p:cNvPr id="64520" name="Picture 8" descr="ws_18AA"/>
          <p:cNvPicPr>
            <a:picLocks noChangeAspect="1" noChangeArrowheads="1"/>
          </p:cNvPicPr>
          <p:nvPr/>
        </p:nvPicPr>
        <p:blipFill>
          <a:blip r:embed="rId8" cstate="print"/>
          <a:srcRect/>
          <a:stretch>
            <a:fillRect/>
          </a:stretch>
        </p:blipFill>
        <p:spPr bwMode="auto">
          <a:xfrm>
            <a:off x="8216900" y="1549400"/>
            <a:ext cx="127000" cy="558800"/>
          </a:xfrm>
          <a:prstGeom prst="rect">
            <a:avLst/>
          </a:prstGeom>
          <a:noFill/>
          <a:ln w="9525">
            <a:noFill/>
            <a:miter lim="800000"/>
            <a:headEnd/>
            <a:tailEnd/>
          </a:ln>
        </p:spPr>
      </p:pic>
      <p:pic>
        <p:nvPicPr>
          <p:cNvPr id="64521" name="Picture 9" descr="ws_18AB"/>
          <p:cNvPicPr>
            <a:picLocks noChangeAspect="1" noChangeArrowheads="1"/>
          </p:cNvPicPr>
          <p:nvPr/>
        </p:nvPicPr>
        <p:blipFill>
          <a:blip r:embed="rId9" cstate="print"/>
          <a:srcRect/>
          <a:stretch>
            <a:fillRect/>
          </a:stretch>
        </p:blipFill>
        <p:spPr bwMode="auto">
          <a:xfrm>
            <a:off x="8216900" y="2616200"/>
            <a:ext cx="127000" cy="812800"/>
          </a:xfrm>
          <a:prstGeom prst="rect">
            <a:avLst/>
          </a:prstGeom>
          <a:noFill/>
          <a:ln w="9525">
            <a:noFill/>
            <a:miter lim="800000"/>
            <a:headEnd/>
            <a:tailEnd/>
          </a:ln>
        </p:spPr>
      </p:pic>
      <p:pic>
        <p:nvPicPr>
          <p:cNvPr id="64522" name="Picture 10" descr="ws_18AC"/>
          <p:cNvPicPr>
            <a:picLocks noChangeAspect="1" noChangeArrowheads="1"/>
          </p:cNvPicPr>
          <p:nvPr/>
        </p:nvPicPr>
        <p:blipFill>
          <a:blip r:embed="rId9" cstate="print"/>
          <a:srcRect/>
          <a:stretch>
            <a:fillRect/>
          </a:stretch>
        </p:blipFill>
        <p:spPr bwMode="auto">
          <a:xfrm>
            <a:off x="8216900" y="4025900"/>
            <a:ext cx="127000" cy="812800"/>
          </a:xfrm>
          <a:prstGeom prst="rect">
            <a:avLst/>
          </a:prstGeom>
          <a:noFill/>
          <a:ln w="9525">
            <a:noFill/>
            <a:miter lim="800000"/>
            <a:headEnd/>
            <a:tailEnd/>
          </a:ln>
        </p:spPr>
      </p:pic>
      <p:pic>
        <p:nvPicPr>
          <p:cNvPr id="64523" name="Picture 11" descr="ws_18AD"/>
          <p:cNvPicPr>
            <a:picLocks noChangeAspect="1" noChangeArrowheads="1"/>
          </p:cNvPicPr>
          <p:nvPr/>
        </p:nvPicPr>
        <p:blipFill>
          <a:blip r:embed="rId10" cstate="print"/>
          <a:srcRect/>
          <a:stretch>
            <a:fillRect/>
          </a:stretch>
        </p:blipFill>
        <p:spPr bwMode="auto">
          <a:xfrm>
            <a:off x="8216900" y="5537200"/>
            <a:ext cx="127000" cy="558800"/>
          </a:xfrm>
          <a:prstGeom prst="rect">
            <a:avLst/>
          </a:prstGeom>
          <a:noFill/>
          <a:ln w="9525">
            <a:noFill/>
            <a:miter lim="800000"/>
            <a:headEnd/>
            <a:tailEnd/>
          </a:ln>
        </p:spPr>
      </p:pic>
      <p:sp>
        <p:nvSpPr>
          <p:cNvPr id="64524" name="Text Box 12"/>
          <p:cNvSpPr txBox="1">
            <a:spLocks noChangeArrowheads="1"/>
          </p:cNvSpPr>
          <p:nvPr/>
        </p:nvSpPr>
        <p:spPr bwMode="auto">
          <a:xfrm>
            <a:off x="241300" y="122238"/>
            <a:ext cx="8658225" cy="341312"/>
          </a:xfrm>
          <a:prstGeom prst="rect">
            <a:avLst/>
          </a:prstGeom>
          <a:noFill/>
          <a:ln w="9525">
            <a:noFill/>
            <a:miter lim="800000"/>
            <a:headEnd/>
            <a:tailEnd/>
          </a:ln>
        </p:spPr>
        <p:txBody>
          <a:bodyPr wrap="none" lIns="0" tIns="0" rIns="0" bIns="0">
            <a:spAutoFit/>
          </a:bodyPr>
          <a:lstStyle/>
          <a:p>
            <a:pPr>
              <a:lnSpc>
                <a:spcPts val="2675"/>
              </a:lnSpc>
            </a:pPr>
            <a:r>
              <a:rPr lang="en-US" altLang="zh-TW">
                <a:solidFill>
                  <a:srgbClr val="F6C54C"/>
                </a:solidFill>
              </a:rPr>
              <a:t>Facebook’s 620MM Users (+51% Y/Y) + Under-Monetized ‘Like’</a:t>
            </a:r>
          </a:p>
        </p:txBody>
      </p:sp>
      <p:sp>
        <p:nvSpPr>
          <p:cNvPr id="64525" name="Text Box 13"/>
          <p:cNvSpPr txBox="1">
            <a:spLocks noChangeArrowheads="1"/>
          </p:cNvSpPr>
          <p:nvPr/>
        </p:nvSpPr>
        <p:spPr bwMode="auto">
          <a:xfrm>
            <a:off x="1071563" y="476250"/>
            <a:ext cx="6997700" cy="339725"/>
          </a:xfrm>
          <a:prstGeom prst="rect">
            <a:avLst/>
          </a:prstGeom>
          <a:noFill/>
          <a:ln w="9525">
            <a:noFill/>
            <a:miter lim="800000"/>
            <a:headEnd/>
            <a:tailEnd/>
          </a:ln>
        </p:spPr>
        <p:txBody>
          <a:bodyPr wrap="none" lIns="0" tIns="0" rIns="0" bIns="0">
            <a:spAutoFit/>
          </a:bodyPr>
          <a:lstStyle/>
          <a:p>
            <a:pPr>
              <a:lnSpc>
                <a:spcPts val="2675"/>
              </a:lnSpc>
            </a:pPr>
            <a:r>
              <a:rPr lang="en-US" altLang="zh-TW">
                <a:solidFill>
                  <a:srgbClr val="F6C54C"/>
                </a:solidFill>
              </a:rPr>
              <a:t>Connections Offer Significant New Ad Opportunities</a:t>
            </a:r>
          </a:p>
        </p:txBody>
      </p:sp>
      <p:sp>
        <p:nvSpPr>
          <p:cNvPr id="64526" name="Text Box 14"/>
          <p:cNvSpPr txBox="1">
            <a:spLocks noChangeArrowheads="1"/>
          </p:cNvSpPr>
          <p:nvPr/>
        </p:nvSpPr>
        <p:spPr bwMode="auto">
          <a:xfrm>
            <a:off x="125413" y="1217613"/>
            <a:ext cx="433387" cy="198437"/>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6C54C"/>
                </a:solidFill>
              </a:rPr>
              <a:t>Rank</a:t>
            </a:r>
          </a:p>
        </p:txBody>
      </p:sp>
      <p:sp>
        <p:nvSpPr>
          <p:cNvPr id="64527" name="Text Box 15"/>
          <p:cNvSpPr txBox="1">
            <a:spLocks noChangeArrowheads="1"/>
          </p:cNvSpPr>
          <p:nvPr/>
        </p:nvSpPr>
        <p:spPr bwMode="auto">
          <a:xfrm>
            <a:off x="801688" y="1217613"/>
            <a:ext cx="2146300" cy="198437"/>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6C54C"/>
                </a:solidFill>
              </a:rPr>
              <a:t>Top 20 Brands / Products</a:t>
            </a:r>
          </a:p>
        </p:txBody>
      </p:sp>
      <p:sp>
        <p:nvSpPr>
          <p:cNvPr id="64528" name="Text Box 16"/>
          <p:cNvSpPr txBox="1">
            <a:spLocks noChangeArrowheads="1"/>
          </p:cNvSpPr>
          <p:nvPr/>
        </p:nvSpPr>
        <p:spPr bwMode="auto">
          <a:xfrm>
            <a:off x="3792538" y="984250"/>
            <a:ext cx="1784350"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6C54C"/>
                </a:solidFill>
              </a:rPr>
              <a:t># of People Who Like</a:t>
            </a:r>
          </a:p>
        </p:txBody>
      </p:sp>
      <p:sp>
        <p:nvSpPr>
          <p:cNvPr id="64529" name="Text Box 17"/>
          <p:cNvSpPr txBox="1">
            <a:spLocks noChangeArrowheads="1"/>
          </p:cNvSpPr>
          <p:nvPr/>
        </p:nvSpPr>
        <p:spPr bwMode="auto">
          <a:xfrm>
            <a:off x="4089400" y="1217613"/>
            <a:ext cx="1190625" cy="198437"/>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6C54C"/>
                </a:solidFill>
              </a:rPr>
              <a:t>This (Millions)</a:t>
            </a:r>
          </a:p>
        </p:txBody>
      </p:sp>
      <p:sp>
        <p:nvSpPr>
          <p:cNvPr id="64530" name="Text Box 18"/>
          <p:cNvSpPr txBox="1">
            <a:spLocks noChangeArrowheads="1"/>
          </p:cNvSpPr>
          <p:nvPr/>
        </p:nvSpPr>
        <p:spPr bwMode="auto">
          <a:xfrm>
            <a:off x="5883275" y="984250"/>
            <a:ext cx="117157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6C54C"/>
                </a:solidFill>
              </a:rPr>
              <a:t>Equivalent TV</a:t>
            </a:r>
          </a:p>
        </p:txBody>
      </p:sp>
      <p:sp>
        <p:nvSpPr>
          <p:cNvPr id="64531" name="Text Box 19"/>
          <p:cNvSpPr txBox="1">
            <a:spLocks noChangeArrowheads="1"/>
          </p:cNvSpPr>
          <p:nvPr/>
        </p:nvSpPr>
        <p:spPr bwMode="auto">
          <a:xfrm>
            <a:off x="6148388" y="1217613"/>
            <a:ext cx="639762" cy="198437"/>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6C54C"/>
                </a:solidFill>
              </a:rPr>
              <a:t>Shows*</a:t>
            </a:r>
          </a:p>
        </p:txBody>
      </p:sp>
      <p:sp>
        <p:nvSpPr>
          <p:cNvPr id="64532" name="Text Box 20"/>
          <p:cNvSpPr txBox="1">
            <a:spLocks noChangeArrowheads="1"/>
          </p:cNvSpPr>
          <p:nvPr/>
        </p:nvSpPr>
        <p:spPr bwMode="auto">
          <a:xfrm>
            <a:off x="7488238" y="1217613"/>
            <a:ext cx="1528762" cy="198437"/>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6C54C"/>
                </a:solidFill>
              </a:rPr>
              <a:t>TV CPM Range ($)</a:t>
            </a:r>
          </a:p>
        </p:txBody>
      </p:sp>
      <p:sp>
        <p:nvSpPr>
          <p:cNvPr id="64533" name="Text Box 21"/>
          <p:cNvSpPr txBox="1">
            <a:spLocks noChangeArrowheads="1"/>
          </p:cNvSpPr>
          <p:nvPr/>
        </p:nvSpPr>
        <p:spPr bwMode="auto">
          <a:xfrm>
            <a:off x="293688" y="1450975"/>
            <a:ext cx="9842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1</a:t>
            </a:r>
          </a:p>
        </p:txBody>
      </p:sp>
      <p:sp>
        <p:nvSpPr>
          <p:cNvPr id="64534" name="Text Box 22"/>
          <p:cNvSpPr txBox="1">
            <a:spLocks noChangeArrowheads="1"/>
          </p:cNvSpPr>
          <p:nvPr/>
        </p:nvSpPr>
        <p:spPr bwMode="auto">
          <a:xfrm>
            <a:off x="801688" y="1450975"/>
            <a:ext cx="2355850"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Texas Hold’em Poker (Zynga)</a:t>
            </a:r>
          </a:p>
        </p:txBody>
      </p:sp>
      <p:sp>
        <p:nvSpPr>
          <p:cNvPr id="64535" name="Text Box 23"/>
          <p:cNvSpPr txBox="1">
            <a:spLocks noChangeArrowheads="1"/>
          </p:cNvSpPr>
          <p:nvPr/>
        </p:nvSpPr>
        <p:spPr bwMode="auto">
          <a:xfrm>
            <a:off x="4511675" y="1450975"/>
            <a:ext cx="344488"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27.2</a:t>
            </a:r>
          </a:p>
        </p:txBody>
      </p:sp>
      <p:sp>
        <p:nvSpPr>
          <p:cNvPr id="64536" name="Text Box 24"/>
          <p:cNvSpPr txBox="1">
            <a:spLocks noChangeArrowheads="1"/>
          </p:cNvSpPr>
          <p:nvPr/>
        </p:nvSpPr>
        <p:spPr bwMode="auto">
          <a:xfrm>
            <a:off x="5926138" y="1450975"/>
            <a:ext cx="1084262"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i="1">
                <a:solidFill>
                  <a:srgbClr val="FFFFFF"/>
                </a:solidFill>
              </a:rPr>
              <a:t>American Idol</a:t>
            </a:r>
          </a:p>
        </p:txBody>
      </p:sp>
      <p:sp>
        <p:nvSpPr>
          <p:cNvPr id="64537" name="Text Box 25"/>
          <p:cNvSpPr txBox="1">
            <a:spLocks noChangeArrowheads="1"/>
          </p:cNvSpPr>
          <p:nvPr/>
        </p:nvSpPr>
        <p:spPr bwMode="auto">
          <a:xfrm>
            <a:off x="293688" y="1708150"/>
            <a:ext cx="98425" cy="196850"/>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2</a:t>
            </a:r>
          </a:p>
        </p:txBody>
      </p:sp>
      <p:sp>
        <p:nvSpPr>
          <p:cNvPr id="64538" name="Text Box 26"/>
          <p:cNvSpPr txBox="1">
            <a:spLocks noChangeArrowheads="1"/>
          </p:cNvSpPr>
          <p:nvPr/>
        </p:nvSpPr>
        <p:spPr bwMode="auto">
          <a:xfrm>
            <a:off x="801688" y="1708150"/>
            <a:ext cx="777875" cy="196850"/>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Facebook</a:t>
            </a:r>
          </a:p>
        </p:txBody>
      </p:sp>
      <p:sp>
        <p:nvSpPr>
          <p:cNvPr id="64539" name="Text Box 27"/>
          <p:cNvSpPr txBox="1">
            <a:spLocks noChangeArrowheads="1"/>
          </p:cNvSpPr>
          <p:nvPr/>
        </p:nvSpPr>
        <p:spPr bwMode="auto">
          <a:xfrm>
            <a:off x="4511675" y="1708150"/>
            <a:ext cx="344488" cy="196850"/>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25.2</a:t>
            </a:r>
          </a:p>
        </p:txBody>
      </p:sp>
      <p:sp>
        <p:nvSpPr>
          <p:cNvPr id="64540" name="Text Box 28"/>
          <p:cNvSpPr txBox="1">
            <a:spLocks noChangeArrowheads="1"/>
          </p:cNvSpPr>
          <p:nvPr/>
        </p:nvSpPr>
        <p:spPr bwMode="auto">
          <a:xfrm>
            <a:off x="6256338" y="1708150"/>
            <a:ext cx="423862" cy="196850"/>
          </a:xfrm>
          <a:prstGeom prst="rect">
            <a:avLst/>
          </a:prstGeom>
          <a:noFill/>
          <a:ln w="9525">
            <a:noFill/>
            <a:miter lim="800000"/>
            <a:headEnd/>
            <a:tailEnd/>
          </a:ln>
        </p:spPr>
        <p:txBody>
          <a:bodyPr wrap="none" lIns="0" tIns="0" rIns="0" bIns="0">
            <a:spAutoFit/>
          </a:bodyPr>
          <a:lstStyle/>
          <a:p>
            <a:pPr>
              <a:lnSpc>
                <a:spcPts val="1563"/>
              </a:lnSpc>
            </a:pPr>
            <a:r>
              <a:rPr lang="en-US" altLang="zh-TW" sz="1400" i="1">
                <a:solidFill>
                  <a:srgbClr val="FFFFFF"/>
                </a:solidFill>
              </a:rPr>
              <a:t>NCIS</a:t>
            </a:r>
          </a:p>
        </p:txBody>
      </p:sp>
      <p:sp>
        <p:nvSpPr>
          <p:cNvPr id="64541" name="Text Box 29"/>
          <p:cNvSpPr txBox="1">
            <a:spLocks noChangeArrowheads="1"/>
          </p:cNvSpPr>
          <p:nvPr/>
        </p:nvSpPr>
        <p:spPr bwMode="auto">
          <a:xfrm>
            <a:off x="293688" y="1943100"/>
            <a:ext cx="9842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3</a:t>
            </a:r>
          </a:p>
        </p:txBody>
      </p:sp>
      <p:sp>
        <p:nvSpPr>
          <p:cNvPr id="64542" name="Text Box 30"/>
          <p:cNvSpPr txBox="1">
            <a:spLocks noChangeArrowheads="1"/>
          </p:cNvSpPr>
          <p:nvPr/>
        </p:nvSpPr>
        <p:spPr bwMode="auto">
          <a:xfrm>
            <a:off x="801688" y="1943100"/>
            <a:ext cx="145732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YouTube (Google)</a:t>
            </a:r>
          </a:p>
        </p:txBody>
      </p:sp>
      <p:sp>
        <p:nvSpPr>
          <p:cNvPr id="64543" name="Text Box 31"/>
          <p:cNvSpPr txBox="1">
            <a:spLocks noChangeArrowheads="1"/>
          </p:cNvSpPr>
          <p:nvPr/>
        </p:nvSpPr>
        <p:spPr bwMode="auto">
          <a:xfrm>
            <a:off x="4511675" y="1943100"/>
            <a:ext cx="344488"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19.6</a:t>
            </a:r>
          </a:p>
        </p:txBody>
      </p:sp>
      <p:sp>
        <p:nvSpPr>
          <p:cNvPr id="64544" name="Text Box 32"/>
          <p:cNvSpPr txBox="1">
            <a:spLocks noChangeArrowheads="1"/>
          </p:cNvSpPr>
          <p:nvPr/>
        </p:nvSpPr>
        <p:spPr bwMode="auto">
          <a:xfrm>
            <a:off x="6410325" y="1943100"/>
            <a:ext cx="11747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i="1">
                <a:solidFill>
                  <a:srgbClr val="FFFFFF"/>
                </a:solidFill>
              </a:rPr>
              <a:t>--</a:t>
            </a:r>
          </a:p>
        </p:txBody>
      </p:sp>
      <p:sp>
        <p:nvSpPr>
          <p:cNvPr id="64545" name="Text Box 33"/>
          <p:cNvSpPr txBox="1">
            <a:spLocks noChangeArrowheads="1"/>
          </p:cNvSpPr>
          <p:nvPr/>
        </p:nvSpPr>
        <p:spPr bwMode="auto">
          <a:xfrm>
            <a:off x="293688" y="2178050"/>
            <a:ext cx="9842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4</a:t>
            </a:r>
          </a:p>
        </p:txBody>
      </p:sp>
      <p:sp>
        <p:nvSpPr>
          <p:cNvPr id="64546" name="Text Box 34"/>
          <p:cNvSpPr txBox="1">
            <a:spLocks noChangeArrowheads="1"/>
          </p:cNvSpPr>
          <p:nvPr/>
        </p:nvSpPr>
        <p:spPr bwMode="auto">
          <a:xfrm>
            <a:off x="801688" y="2178050"/>
            <a:ext cx="788987"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Starbucks</a:t>
            </a:r>
          </a:p>
        </p:txBody>
      </p:sp>
      <p:sp>
        <p:nvSpPr>
          <p:cNvPr id="64547" name="Text Box 35"/>
          <p:cNvSpPr txBox="1">
            <a:spLocks noChangeArrowheads="1"/>
          </p:cNvSpPr>
          <p:nvPr/>
        </p:nvSpPr>
        <p:spPr bwMode="auto">
          <a:xfrm>
            <a:off x="4511675" y="2178050"/>
            <a:ext cx="344488"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16.9</a:t>
            </a:r>
          </a:p>
        </p:txBody>
      </p:sp>
      <p:sp>
        <p:nvSpPr>
          <p:cNvPr id="64548" name="Text Box 36"/>
          <p:cNvSpPr txBox="1">
            <a:spLocks noChangeArrowheads="1"/>
          </p:cNvSpPr>
          <p:nvPr/>
        </p:nvSpPr>
        <p:spPr bwMode="auto">
          <a:xfrm>
            <a:off x="6410325" y="2178050"/>
            <a:ext cx="11747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i="1">
                <a:solidFill>
                  <a:srgbClr val="FFFFFF"/>
                </a:solidFill>
              </a:rPr>
              <a:t>--</a:t>
            </a:r>
          </a:p>
        </p:txBody>
      </p:sp>
      <p:sp>
        <p:nvSpPr>
          <p:cNvPr id="64549" name="Text Box 37"/>
          <p:cNvSpPr txBox="1">
            <a:spLocks noChangeArrowheads="1"/>
          </p:cNvSpPr>
          <p:nvPr/>
        </p:nvSpPr>
        <p:spPr bwMode="auto">
          <a:xfrm>
            <a:off x="8051800" y="2178050"/>
            <a:ext cx="398463"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FFFFF"/>
                </a:solidFill>
              </a:rPr>
              <a:t>~$30</a:t>
            </a:r>
          </a:p>
        </p:txBody>
      </p:sp>
      <p:sp>
        <p:nvSpPr>
          <p:cNvPr id="64550" name="Text Box 38"/>
          <p:cNvSpPr txBox="1">
            <a:spLocks noChangeArrowheads="1"/>
          </p:cNvSpPr>
          <p:nvPr/>
        </p:nvSpPr>
        <p:spPr bwMode="auto">
          <a:xfrm>
            <a:off x="293688" y="2413000"/>
            <a:ext cx="98425" cy="196850"/>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5</a:t>
            </a:r>
          </a:p>
        </p:txBody>
      </p:sp>
      <p:sp>
        <p:nvSpPr>
          <p:cNvPr id="64551" name="Text Box 39"/>
          <p:cNvSpPr txBox="1">
            <a:spLocks noChangeArrowheads="1"/>
          </p:cNvSpPr>
          <p:nvPr/>
        </p:nvSpPr>
        <p:spPr bwMode="auto">
          <a:xfrm>
            <a:off x="801688" y="2413000"/>
            <a:ext cx="838200" cy="196850"/>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Coca-Cola</a:t>
            </a:r>
          </a:p>
        </p:txBody>
      </p:sp>
      <p:sp>
        <p:nvSpPr>
          <p:cNvPr id="64552" name="Text Box 40"/>
          <p:cNvSpPr txBox="1">
            <a:spLocks noChangeArrowheads="1"/>
          </p:cNvSpPr>
          <p:nvPr/>
        </p:nvSpPr>
        <p:spPr bwMode="auto">
          <a:xfrm>
            <a:off x="4511675" y="2413000"/>
            <a:ext cx="344488" cy="196850"/>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16.7</a:t>
            </a:r>
          </a:p>
        </p:txBody>
      </p:sp>
      <p:sp>
        <p:nvSpPr>
          <p:cNvPr id="64553" name="Text Box 41"/>
          <p:cNvSpPr txBox="1">
            <a:spLocks noChangeArrowheads="1"/>
          </p:cNvSpPr>
          <p:nvPr/>
        </p:nvSpPr>
        <p:spPr bwMode="auto">
          <a:xfrm>
            <a:off x="6410325" y="2413000"/>
            <a:ext cx="117475" cy="196850"/>
          </a:xfrm>
          <a:prstGeom prst="rect">
            <a:avLst/>
          </a:prstGeom>
          <a:noFill/>
          <a:ln w="9525">
            <a:noFill/>
            <a:miter lim="800000"/>
            <a:headEnd/>
            <a:tailEnd/>
          </a:ln>
        </p:spPr>
        <p:txBody>
          <a:bodyPr wrap="none" lIns="0" tIns="0" rIns="0" bIns="0">
            <a:spAutoFit/>
          </a:bodyPr>
          <a:lstStyle/>
          <a:p>
            <a:pPr>
              <a:lnSpc>
                <a:spcPts val="1563"/>
              </a:lnSpc>
            </a:pPr>
            <a:r>
              <a:rPr lang="en-US" altLang="zh-TW" sz="1400" i="1">
                <a:solidFill>
                  <a:srgbClr val="FFFFFF"/>
                </a:solidFill>
              </a:rPr>
              <a:t>--</a:t>
            </a:r>
          </a:p>
        </p:txBody>
      </p:sp>
      <p:sp>
        <p:nvSpPr>
          <p:cNvPr id="64554" name="Text Box 42"/>
          <p:cNvSpPr txBox="1">
            <a:spLocks noChangeArrowheads="1"/>
          </p:cNvSpPr>
          <p:nvPr/>
        </p:nvSpPr>
        <p:spPr bwMode="auto">
          <a:xfrm>
            <a:off x="293688" y="2647950"/>
            <a:ext cx="9842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6</a:t>
            </a:r>
          </a:p>
        </p:txBody>
      </p:sp>
      <p:sp>
        <p:nvSpPr>
          <p:cNvPr id="64555" name="Text Box 43"/>
          <p:cNvSpPr txBox="1">
            <a:spLocks noChangeArrowheads="1"/>
          </p:cNvSpPr>
          <p:nvPr/>
        </p:nvSpPr>
        <p:spPr bwMode="auto">
          <a:xfrm>
            <a:off x="801688" y="2647950"/>
            <a:ext cx="1555750"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Mafia Wars (Zynga)</a:t>
            </a:r>
          </a:p>
        </p:txBody>
      </p:sp>
      <p:sp>
        <p:nvSpPr>
          <p:cNvPr id="64556" name="Text Box 44"/>
          <p:cNvSpPr txBox="1">
            <a:spLocks noChangeArrowheads="1"/>
          </p:cNvSpPr>
          <p:nvPr/>
        </p:nvSpPr>
        <p:spPr bwMode="auto">
          <a:xfrm>
            <a:off x="4511675" y="2647950"/>
            <a:ext cx="344488"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14.4</a:t>
            </a:r>
          </a:p>
        </p:txBody>
      </p:sp>
      <p:sp>
        <p:nvSpPr>
          <p:cNvPr id="64557" name="Text Box 45"/>
          <p:cNvSpPr txBox="1">
            <a:spLocks noChangeArrowheads="1"/>
          </p:cNvSpPr>
          <p:nvPr/>
        </p:nvSpPr>
        <p:spPr bwMode="auto">
          <a:xfrm>
            <a:off x="6410325" y="2647950"/>
            <a:ext cx="11747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i="1">
                <a:solidFill>
                  <a:srgbClr val="FFFFFF"/>
                </a:solidFill>
              </a:rPr>
              <a:t>--</a:t>
            </a:r>
          </a:p>
        </p:txBody>
      </p:sp>
      <p:sp>
        <p:nvSpPr>
          <p:cNvPr id="64558" name="Text Box 46"/>
          <p:cNvSpPr txBox="1">
            <a:spLocks noChangeArrowheads="1"/>
          </p:cNvSpPr>
          <p:nvPr/>
        </p:nvSpPr>
        <p:spPr bwMode="auto">
          <a:xfrm>
            <a:off x="293688" y="2905125"/>
            <a:ext cx="9842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7</a:t>
            </a:r>
          </a:p>
        </p:txBody>
      </p:sp>
      <p:sp>
        <p:nvSpPr>
          <p:cNvPr id="64559" name="Text Box 47"/>
          <p:cNvSpPr txBox="1">
            <a:spLocks noChangeArrowheads="1"/>
          </p:cNvSpPr>
          <p:nvPr/>
        </p:nvSpPr>
        <p:spPr bwMode="auto">
          <a:xfrm>
            <a:off x="801688" y="2905125"/>
            <a:ext cx="935037"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Oreo (Kraft)</a:t>
            </a:r>
          </a:p>
        </p:txBody>
      </p:sp>
      <p:sp>
        <p:nvSpPr>
          <p:cNvPr id="64560" name="Text Box 48"/>
          <p:cNvSpPr txBox="1">
            <a:spLocks noChangeArrowheads="1"/>
          </p:cNvSpPr>
          <p:nvPr/>
        </p:nvSpPr>
        <p:spPr bwMode="auto">
          <a:xfrm>
            <a:off x="4511675" y="2905125"/>
            <a:ext cx="344488"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13.2</a:t>
            </a:r>
          </a:p>
        </p:txBody>
      </p:sp>
      <p:sp>
        <p:nvSpPr>
          <p:cNvPr id="64561" name="Text Box 49"/>
          <p:cNvSpPr txBox="1">
            <a:spLocks noChangeArrowheads="1"/>
          </p:cNvSpPr>
          <p:nvPr/>
        </p:nvSpPr>
        <p:spPr bwMode="auto">
          <a:xfrm>
            <a:off x="6410325" y="2905125"/>
            <a:ext cx="11747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i="1">
                <a:solidFill>
                  <a:srgbClr val="FFFFFF"/>
                </a:solidFill>
              </a:rPr>
              <a:t>--</a:t>
            </a:r>
          </a:p>
        </p:txBody>
      </p:sp>
      <p:sp>
        <p:nvSpPr>
          <p:cNvPr id="64562" name="Text Box 50"/>
          <p:cNvSpPr txBox="1">
            <a:spLocks noChangeArrowheads="1"/>
          </p:cNvSpPr>
          <p:nvPr/>
        </p:nvSpPr>
        <p:spPr bwMode="auto">
          <a:xfrm>
            <a:off x="293688" y="3140075"/>
            <a:ext cx="9842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8</a:t>
            </a:r>
          </a:p>
        </p:txBody>
      </p:sp>
      <p:sp>
        <p:nvSpPr>
          <p:cNvPr id="64563" name="Text Box 51"/>
          <p:cNvSpPr txBox="1">
            <a:spLocks noChangeArrowheads="1"/>
          </p:cNvSpPr>
          <p:nvPr/>
        </p:nvSpPr>
        <p:spPr bwMode="auto">
          <a:xfrm>
            <a:off x="801688" y="3140075"/>
            <a:ext cx="113347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Skittles (Mars)</a:t>
            </a:r>
          </a:p>
        </p:txBody>
      </p:sp>
      <p:sp>
        <p:nvSpPr>
          <p:cNvPr id="64564" name="Text Box 52"/>
          <p:cNvSpPr txBox="1">
            <a:spLocks noChangeArrowheads="1"/>
          </p:cNvSpPr>
          <p:nvPr/>
        </p:nvSpPr>
        <p:spPr bwMode="auto">
          <a:xfrm>
            <a:off x="4511675" y="3140075"/>
            <a:ext cx="344488"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12.4</a:t>
            </a:r>
          </a:p>
        </p:txBody>
      </p:sp>
      <p:sp>
        <p:nvSpPr>
          <p:cNvPr id="64565" name="Text Box 53"/>
          <p:cNvSpPr txBox="1">
            <a:spLocks noChangeArrowheads="1"/>
          </p:cNvSpPr>
          <p:nvPr/>
        </p:nvSpPr>
        <p:spPr bwMode="auto">
          <a:xfrm>
            <a:off x="6410325" y="3140075"/>
            <a:ext cx="11747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i="1">
                <a:solidFill>
                  <a:srgbClr val="FFFFFF"/>
                </a:solidFill>
              </a:rPr>
              <a:t>--</a:t>
            </a:r>
          </a:p>
        </p:txBody>
      </p:sp>
      <p:sp>
        <p:nvSpPr>
          <p:cNvPr id="64566" name="Text Box 54"/>
          <p:cNvSpPr txBox="1">
            <a:spLocks noChangeArrowheads="1"/>
          </p:cNvSpPr>
          <p:nvPr/>
        </p:nvSpPr>
        <p:spPr bwMode="auto">
          <a:xfrm>
            <a:off x="293688" y="3375025"/>
            <a:ext cx="9842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9</a:t>
            </a:r>
          </a:p>
        </p:txBody>
      </p:sp>
      <p:sp>
        <p:nvSpPr>
          <p:cNvPr id="64567" name="Text Box 55"/>
          <p:cNvSpPr txBox="1">
            <a:spLocks noChangeArrowheads="1"/>
          </p:cNvSpPr>
          <p:nvPr/>
        </p:nvSpPr>
        <p:spPr bwMode="auto">
          <a:xfrm>
            <a:off x="801688" y="3375025"/>
            <a:ext cx="671512"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Red Bull</a:t>
            </a:r>
          </a:p>
        </p:txBody>
      </p:sp>
      <p:sp>
        <p:nvSpPr>
          <p:cNvPr id="64568" name="Text Box 56"/>
          <p:cNvSpPr txBox="1">
            <a:spLocks noChangeArrowheads="1"/>
          </p:cNvSpPr>
          <p:nvPr/>
        </p:nvSpPr>
        <p:spPr bwMode="auto">
          <a:xfrm>
            <a:off x="4511675" y="3375025"/>
            <a:ext cx="344488"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11.1</a:t>
            </a:r>
          </a:p>
        </p:txBody>
      </p:sp>
      <p:sp>
        <p:nvSpPr>
          <p:cNvPr id="64569" name="Text Box 57"/>
          <p:cNvSpPr txBox="1">
            <a:spLocks noChangeArrowheads="1"/>
          </p:cNvSpPr>
          <p:nvPr/>
        </p:nvSpPr>
        <p:spPr bwMode="auto">
          <a:xfrm>
            <a:off x="5872163" y="3375025"/>
            <a:ext cx="1192212"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i="1">
                <a:solidFill>
                  <a:srgbClr val="FFFFFF"/>
                </a:solidFill>
              </a:rPr>
              <a:t>The Good Wife</a:t>
            </a:r>
          </a:p>
        </p:txBody>
      </p:sp>
      <p:sp>
        <p:nvSpPr>
          <p:cNvPr id="64570" name="Text Box 58"/>
          <p:cNvSpPr txBox="1">
            <a:spLocks noChangeArrowheads="1"/>
          </p:cNvSpPr>
          <p:nvPr/>
        </p:nvSpPr>
        <p:spPr bwMode="auto">
          <a:xfrm>
            <a:off x="244475" y="3609975"/>
            <a:ext cx="196850"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10</a:t>
            </a:r>
          </a:p>
        </p:txBody>
      </p:sp>
      <p:sp>
        <p:nvSpPr>
          <p:cNvPr id="64571" name="Text Box 59"/>
          <p:cNvSpPr txBox="1">
            <a:spLocks noChangeArrowheads="1"/>
          </p:cNvSpPr>
          <p:nvPr/>
        </p:nvSpPr>
        <p:spPr bwMode="auto">
          <a:xfrm>
            <a:off x="801688" y="3609975"/>
            <a:ext cx="544512"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Disney</a:t>
            </a:r>
          </a:p>
        </p:txBody>
      </p:sp>
      <p:sp>
        <p:nvSpPr>
          <p:cNvPr id="64572" name="Text Box 60"/>
          <p:cNvSpPr txBox="1">
            <a:spLocks noChangeArrowheads="1"/>
          </p:cNvSpPr>
          <p:nvPr/>
        </p:nvSpPr>
        <p:spPr bwMode="auto">
          <a:xfrm>
            <a:off x="4511675" y="3609975"/>
            <a:ext cx="344488"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10.3</a:t>
            </a:r>
          </a:p>
        </p:txBody>
      </p:sp>
      <p:sp>
        <p:nvSpPr>
          <p:cNvPr id="64573" name="Text Box 61"/>
          <p:cNvSpPr txBox="1">
            <a:spLocks noChangeArrowheads="1"/>
          </p:cNvSpPr>
          <p:nvPr/>
        </p:nvSpPr>
        <p:spPr bwMode="auto">
          <a:xfrm>
            <a:off x="6281738" y="3609975"/>
            <a:ext cx="374650"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i="1">
                <a:solidFill>
                  <a:srgbClr val="FFFFFF"/>
                </a:solidFill>
              </a:rPr>
              <a:t>Glee</a:t>
            </a:r>
          </a:p>
        </p:txBody>
      </p:sp>
      <p:sp>
        <p:nvSpPr>
          <p:cNvPr id="64574" name="Text Box 62"/>
          <p:cNvSpPr txBox="1">
            <a:spLocks noChangeArrowheads="1"/>
          </p:cNvSpPr>
          <p:nvPr/>
        </p:nvSpPr>
        <p:spPr bwMode="auto">
          <a:xfrm>
            <a:off x="8051800" y="3609975"/>
            <a:ext cx="398463"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FFFFF"/>
                </a:solidFill>
              </a:rPr>
              <a:t>~$25</a:t>
            </a:r>
          </a:p>
        </p:txBody>
      </p:sp>
      <p:sp>
        <p:nvSpPr>
          <p:cNvPr id="64575" name="Text Box 63"/>
          <p:cNvSpPr txBox="1">
            <a:spLocks noChangeArrowheads="1"/>
          </p:cNvSpPr>
          <p:nvPr/>
        </p:nvSpPr>
        <p:spPr bwMode="auto">
          <a:xfrm>
            <a:off x="244475" y="3867150"/>
            <a:ext cx="196850"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11</a:t>
            </a:r>
          </a:p>
        </p:txBody>
      </p:sp>
      <p:sp>
        <p:nvSpPr>
          <p:cNvPr id="64576" name="Text Box 64"/>
          <p:cNvSpPr txBox="1">
            <a:spLocks noChangeArrowheads="1"/>
          </p:cNvSpPr>
          <p:nvPr/>
        </p:nvSpPr>
        <p:spPr bwMode="auto">
          <a:xfrm>
            <a:off x="801688" y="3867150"/>
            <a:ext cx="263207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Victoria’s Secret (Limited Brands)</a:t>
            </a:r>
          </a:p>
        </p:txBody>
      </p:sp>
      <p:sp>
        <p:nvSpPr>
          <p:cNvPr id="64577" name="Text Box 65"/>
          <p:cNvSpPr txBox="1">
            <a:spLocks noChangeArrowheads="1"/>
          </p:cNvSpPr>
          <p:nvPr/>
        </p:nvSpPr>
        <p:spPr bwMode="auto">
          <a:xfrm>
            <a:off x="4560888" y="3867150"/>
            <a:ext cx="246062"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9.1</a:t>
            </a:r>
          </a:p>
        </p:txBody>
      </p:sp>
      <p:sp>
        <p:nvSpPr>
          <p:cNvPr id="64578" name="Text Box 66"/>
          <p:cNvSpPr txBox="1">
            <a:spLocks noChangeArrowheads="1"/>
          </p:cNvSpPr>
          <p:nvPr/>
        </p:nvSpPr>
        <p:spPr bwMode="auto">
          <a:xfrm>
            <a:off x="6410325" y="3867150"/>
            <a:ext cx="11747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i="1">
                <a:solidFill>
                  <a:srgbClr val="FFFFFF"/>
                </a:solidFill>
              </a:rPr>
              <a:t>--</a:t>
            </a:r>
          </a:p>
        </p:txBody>
      </p:sp>
      <p:sp>
        <p:nvSpPr>
          <p:cNvPr id="64579" name="Text Box 67"/>
          <p:cNvSpPr txBox="1">
            <a:spLocks noChangeArrowheads="1"/>
          </p:cNvSpPr>
          <p:nvPr/>
        </p:nvSpPr>
        <p:spPr bwMode="auto">
          <a:xfrm>
            <a:off x="244475" y="4124325"/>
            <a:ext cx="196850"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12</a:t>
            </a:r>
          </a:p>
        </p:txBody>
      </p:sp>
      <p:sp>
        <p:nvSpPr>
          <p:cNvPr id="64580" name="Text Box 68"/>
          <p:cNvSpPr txBox="1">
            <a:spLocks noChangeArrowheads="1"/>
          </p:cNvSpPr>
          <p:nvPr/>
        </p:nvSpPr>
        <p:spPr bwMode="auto">
          <a:xfrm>
            <a:off x="801688" y="4124325"/>
            <a:ext cx="1382712"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Converse All Star</a:t>
            </a:r>
          </a:p>
        </p:txBody>
      </p:sp>
      <p:sp>
        <p:nvSpPr>
          <p:cNvPr id="64581" name="Text Box 69"/>
          <p:cNvSpPr txBox="1">
            <a:spLocks noChangeArrowheads="1"/>
          </p:cNvSpPr>
          <p:nvPr/>
        </p:nvSpPr>
        <p:spPr bwMode="auto">
          <a:xfrm>
            <a:off x="4560888" y="4124325"/>
            <a:ext cx="246062"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8.8</a:t>
            </a:r>
          </a:p>
        </p:txBody>
      </p:sp>
      <p:sp>
        <p:nvSpPr>
          <p:cNvPr id="64582" name="Text Box 70"/>
          <p:cNvSpPr txBox="1">
            <a:spLocks noChangeArrowheads="1"/>
          </p:cNvSpPr>
          <p:nvPr/>
        </p:nvSpPr>
        <p:spPr bwMode="auto">
          <a:xfrm>
            <a:off x="6410325" y="4124325"/>
            <a:ext cx="11747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i="1">
                <a:solidFill>
                  <a:srgbClr val="FFFFFF"/>
                </a:solidFill>
              </a:rPr>
              <a:t>--</a:t>
            </a:r>
          </a:p>
        </p:txBody>
      </p:sp>
      <p:sp>
        <p:nvSpPr>
          <p:cNvPr id="64583" name="Text Box 71"/>
          <p:cNvSpPr txBox="1">
            <a:spLocks noChangeArrowheads="1"/>
          </p:cNvSpPr>
          <p:nvPr/>
        </p:nvSpPr>
        <p:spPr bwMode="auto">
          <a:xfrm>
            <a:off x="244475" y="4359275"/>
            <a:ext cx="196850"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13</a:t>
            </a:r>
          </a:p>
        </p:txBody>
      </p:sp>
      <p:sp>
        <p:nvSpPr>
          <p:cNvPr id="64584" name="Text Box 72"/>
          <p:cNvSpPr txBox="1">
            <a:spLocks noChangeArrowheads="1"/>
          </p:cNvSpPr>
          <p:nvPr/>
        </p:nvSpPr>
        <p:spPr bwMode="auto">
          <a:xfrm>
            <a:off x="801688" y="4359275"/>
            <a:ext cx="1154112"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iTunes (Apple)</a:t>
            </a:r>
          </a:p>
        </p:txBody>
      </p:sp>
      <p:sp>
        <p:nvSpPr>
          <p:cNvPr id="64585" name="Text Box 73"/>
          <p:cNvSpPr txBox="1">
            <a:spLocks noChangeArrowheads="1"/>
          </p:cNvSpPr>
          <p:nvPr/>
        </p:nvSpPr>
        <p:spPr bwMode="auto">
          <a:xfrm>
            <a:off x="4560888" y="4359275"/>
            <a:ext cx="246062"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7.9</a:t>
            </a:r>
          </a:p>
        </p:txBody>
      </p:sp>
      <p:sp>
        <p:nvSpPr>
          <p:cNvPr id="64586" name="Text Box 74"/>
          <p:cNvSpPr txBox="1">
            <a:spLocks noChangeArrowheads="1"/>
          </p:cNvSpPr>
          <p:nvPr/>
        </p:nvSpPr>
        <p:spPr bwMode="auto">
          <a:xfrm>
            <a:off x="6410325" y="4359275"/>
            <a:ext cx="11747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i="1">
                <a:solidFill>
                  <a:srgbClr val="FFFFFF"/>
                </a:solidFill>
              </a:rPr>
              <a:t>--</a:t>
            </a:r>
          </a:p>
        </p:txBody>
      </p:sp>
      <p:sp>
        <p:nvSpPr>
          <p:cNvPr id="64587" name="Text Box 75"/>
          <p:cNvSpPr txBox="1">
            <a:spLocks noChangeArrowheads="1"/>
          </p:cNvSpPr>
          <p:nvPr/>
        </p:nvSpPr>
        <p:spPr bwMode="auto">
          <a:xfrm>
            <a:off x="244475" y="4594225"/>
            <a:ext cx="196850"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14</a:t>
            </a:r>
          </a:p>
        </p:txBody>
      </p:sp>
      <p:sp>
        <p:nvSpPr>
          <p:cNvPr id="64588" name="Text Box 76"/>
          <p:cNvSpPr txBox="1">
            <a:spLocks noChangeArrowheads="1"/>
          </p:cNvSpPr>
          <p:nvPr/>
        </p:nvSpPr>
        <p:spPr bwMode="auto">
          <a:xfrm>
            <a:off x="801688" y="4594225"/>
            <a:ext cx="290512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Windows Live Messenger (Microsoft)</a:t>
            </a:r>
          </a:p>
        </p:txBody>
      </p:sp>
      <p:sp>
        <p:nvSpPr>
          <p:cNvPr id="64589" name="Text Box 77"/>
          <p:cNvSpPr txBox="1">
            <a:spLocks noChangeArrowheads="1"/>
          </p:cNvSpPr>
          <p:nvPr/>
        </p:nvSpPr>
        <p:spPr bwMode="auto">
          <a:xfrm>
            <a:off x="4560888" y="4594225"/>
            <a:ext cx="246062"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7.6</a:t>
            </a:r>
          </a:p>
        </p:txBody>
      </p:sp>
      <p:sp>
        <p:nvSpPr>
          <p:cNvPr id="64590" name="Text Box 78"/>
          <p:cNvSpPr txBox="1">
            <a:spLocks noChangeArrowheads="1"/>
          </p:cNvSpPr>
          <p:nvPr/>
        </p:nvSpPr>
        <p:spPr bwMode="auto">
          <a:xfrm>
            <a:off x="6218238" y="4594225"/>
            <a:ext cx="501650"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i="1">
                <a:solidFill>
                  <a:srgbClr val="FFFFFF"/>
                </a:solidFill>
              </a:rPr>
              <a:t>Fringe</a:t>
            </a:r>
          </a:p>
        </p:txBody>
      </p:sp>
      <p:sp>
        <p:nvSpPr>
          <p:cNvPr id="64591" name="Text Box 79"/>
          <p:cNvSpPr txBox="1">
            <a:spLocks noChangeArrowheads="1"/>
          </p:cNvSpPr>
          <p:nvPr/>
        </p:nvSpPr>
        <p:spPr bwMode="auto">
          <a:xfrm>
            <a:off x="244475" y="4829175"/>
            <a:ext cx="196850"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15</a:t>
            </a:r>
          </a:p>
        </p:txBody>
      </p:sp>
      <p:sp>
        <p:nvSpPr>
          <p:cNvPr id="64592" name="Text Box 80"/>
          <p:cNvSpPr txBox="1">
            <a:spLocks noChangeArrowheads="1"/>
          </p:cNvSpPr>
          <p:nvPr/>
        </p:nvSpPr>
        <p:spPr bwMode="auto">
          <a:xfrm>
            <a:off x="801688" y="4829175"/>
            <a:ext cx="1182687"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Pringles (P&amp;G)</a:t>
            </a:r>
          </a:p>
        </p:txBody>
      </p:sp>
      <p:sp>
        <p:nvSpPr>
          <p:cNvPr id="64593" name="Text Box 81"/>
          <p:cNvSpPr txBox="1">
            <a:spLocks noChangeArrowheads="1"/>
          </p:cNvSpPr>
          <p:nvPr/>
        </p:nvSpPr>
        <p:spPr bwMode="auto">
          <a:xfrm>
            <a:off x="4560888" y="4829175"/>
            <a:ext cx="246062"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6.7</a:t>
            </a:r>
          </a:p>
        </p:txBody>
      </p:sp>
      <p:sp>
        <p:nvSpPr>
          <p:cNvPr id="64594" name="Text Box 82"/>
          <p:cNvSpPr txBox="1">
            <a:spLocks noChangeArrowheads="1"/>
          </p:cNvSpPr>
          <p:nvPr/>
        </p:nvSpPr>
        <p:spPr bwMode="auto">
          <a:xfrm>
            <a:off x="6410325" y="4829175"/>
            <a:ext cx="11747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i="1">
                <a:solidFill>
                  <a:srgbClr val="FFFFFF"/>
                </a:solidFill>
              </a:rPr>
              <a:t>--</a:t>
            </a:r>
          </a:p>
        </p:txBody>
      </p:sp>
      <p:sp>
        <p:nvSpPr>
          <p:cNvPr id="64595" name="Text Box 83"/>
          <p:cNvSpPr txBox="1">
            <a:spLocks noChangeArrowheads="1"/>
          </p:cNvSpPr>
          <p:nvPr/>
        </p:nvSpPr>
        <p:spPr bwMode="auto">
          <a:xfrm>
            <a:off x="244475" y="5064125"/>
            <a:ext cx="196850"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16</a:t>
            </a:r>
          </a:p>
        </p:txBody>
      </p:sp>
      <p:sp>
        <p:nvSpPr>
          <p:cNvPr id="64596" name="Text Box 84"/>
          <p:cNvSpPr txBox="1">
            <a:spLocks noChangeArrowheads="1"/>
          </p:cNvSpPr>
          <p:nvPr/>
        </p:nvSpPr>
        <p:spPr bwMode="auto">
          <a:xfrm>
            <a:off x="801688" y="5064125"/>
            <a:ext cx="976312"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iPod (Apple)</a:t>
            </a:r>
          </a:p>
        </p:txBody>
      </p:sp>
      <p:sp>
        <p:nvSpPr>
          <p:cNvPr id="64597" name="Text Box 85"/>
          <p:cNvSpPr txBox="1">
            <a:spLocks noChangeArrowheads="1"/>
          </p:cNvSpPr>
          <p:nvPr/>
        </p:nvSpPr>
        <p:spPr bwMode="auto">
          <a:xfrm>
            <a:off x="4560888" y="5064125"/>
            <a:ext cx="246062"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6.6</a:t>
            </a:r>
          </a:p>
        </p:txBody>
      </p:sp>
      <p:sp>
        <p:nvSpPr>
          <p:cNvPr id="64598" name="Text Box 86"/>
          <p:cNvSpPr txBox="1">
            <a:spLocks noChangeArrowheads="1"/>
          </p:cNvSpPr>
          <p:nvPr/>
        </p:nvSpPr>
        <p:spPr bwMode="auto">
          <a:xfrm>
            <a:off x="6410325" y="5064125"/>
            <a:ext cx="11747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i="1">
                <a:solidFill>
                  <a:srgbClr val="FFFFFF"/>
                </a:solidFill>
              </a:rPr>
              <a:t>--</a:t>
            </a:r>
          </a:p>
        </p:txBody>
      </p:sp>
      <p:sp>
        <p:nvSpPr>
          <p:cNvPr id="64599" name="Text Box 87"/>
          <p:cNvSpPr txBox="1">
            <a:spLocks noChangeArrowheads="1"/>
          </p:cNvSpPr>
          <p:nvPr/>
        </p:nvSpPr>
        <p:spPr bwMode="auto">
          <a:xfrm>
            <a:off x="8051800" y="5064125"/>
            <a:ext cx="398463"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FFFFF"/>
                </a:solidFill>
              </a:rPr>
              <a:t>~$20</a:t>
            </a:r>
          </a:p>
        </p:txBody>
      </p:sp>
      <p:sp>
        <p:nvSpPr>
          <p:cNvPr id="64600" name="Text Box 88"/>
          <p:cNvSpPr txBox="1">
            <a:spLocks noChangeArrowheads="1"/>
          </p:cNvSpPr>
          <p:nvPr/>
        </p:nvSpPr>
        <p:spPr bwMode="auto">
          <a:xfrm>
            <a:off x="244475" y="5321300"/>
            <a:ext cx="196850"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17</a:t>
            </a:r>
          </a:p>
        </p:txBody>
      </p:sp>
      <p:sp>
        <p:nvSpPr>
          <p:cNvPr id="64601" name="Text Box 89"/>
          <p:cNvSpPr txBox="1">
            <a:spLocks noChangeArrowheads="1"/>
          </p:cNvSpPr>
          <p:nvPr/>
        </p:nvSpPr>
        <p:spPr bwMode="auto">
          <a:xfrm>
            <a:off x="801688" y="5321300"/>
            <a:ext cx="474662"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ZARA</a:t>
            </a:r>
          </a:p>
        </p:txBody>
      </p:sp>
      <p:sp>
        <p:nvSpPr>
          <p:cNvPr id="64602" name="Text Box 90"/>
          <p:cNvSpPr txBox="1">
            <a:spLocks noChangeArrowheads="1"/>
          </p:cNvSpPr>
          <p:nvPr/>
        </p:nvSpPr>
        <p:spPr bwMode="auto">
          <a:xfrm>
            <a:off x="4560888" y="5321300"/>
            <a:ext cx="246062"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6.5</a:t>
            </a:r>
          </a:p>
        </p:txBody>
      </p:sp>
      <p:sp>
        <p:nvSpPr>
          <p:cNvPr id="64603" name="Text Box 91"/>
          <p:cNvSpPr txBox="1">
            <a:spLocks noChangeArrowheads="1"/>
          </p:cNvSpPr>
          <p:nvPr/>
        </p:nvSpPr>
        <p:spPr bwMode="auto">
          <a:xfrm>
            <a:off x="6410325" y="5321300"/>
            <a:ext cx="11747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i="1">
                <a:solidFill>
                  <a:srgbClr val="FFFFFF"/>
                </a:solidFill>
              </a:rPr>
              <a:t>--</a:t>
            </a:r>
          </a:p>
        </p:txBody>
      </p:sp>
      <p:sp>
        <p:nvSpPr>
          <p:cNvPr id="64604" name="Text Box 92"/>
          <p:cNvSpPr txBox="1">
            <a:spLocks noChangeArrowheads="1"/>
          </p:cNvSpPr>
          <p:nvPr/>
        </p:nvSpPr>
        <p:spPr bwMode="auto">
          <a:xfrm>
            <a:off x="244475" y="5556250"/>
            <a:ext cx="196850" cy="196850"/>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18</a:t>
            </a:r>
          </a:p>
        </p:txBody>
      </p:sp>
      <p:sp>
        <p:nvSpPr>
          <p:cNvPr id="64605" name="Text Box 93"/>
          <p:cNvSpPr txBox="1">
            <a:spLocks noChangeArrowheads="1"/>
          </p:cNvSpPr>
          <p:nvPr/>
        </p:nvSpPr>
        <p:spPr bwMode="auto">
          <a:xfrm>
            <a:off x="801688" y="5556250"/>
            <a:ext cx="366712" cy="196850"/>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NBA</a:t>
            </a:r>
          </a:p>
        </p:txBody>
      </p:sp>
      <p:sp>
        <p:nvSpPr>
          <p:cNvPr id="64606" name="Text Box 94"/>
          <p:cNvSpPr txBox="1">
            <a:spLocks noChangeArrowheads="1"/>
          </p:cNvSpPr>
          <p:nvPr/>
        </p:nvSpPr>
        <p:spPr bwMode="auto">
          <a:xfrm>
            <a:off x="4560888" y="5556250"/>
            <a:ext cx="246062" cy="196850"/>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6.0</a:t>
            </a:r>
          </a:p>
        </p:txBody>
      </p:sp>
      <p:sp>
        <p:nvSpPr>
          <p:cNvPr id="64607" name="Text Box 95"/>
          <p:cNvSpPr txBox="1">
            <a:spLocks noChangeArrowheads="1"/>
          </p:cNvSpPr>
          <p:nvPr/>
        </p:nvSpPr>
        <p:spPr bwMode="auto">
          <a:xfrm>
            <a:off x="6410325" y="5556250"/>
            <a:ext cx="117475" cy="196850"/>
          </a:xfrm>
          <a:prstGeom prst="rect">
            <a:avLst/>
          </a:prstGeom>
          <a:noFill/>
          <a:ln w="9525">
            <a:noFill/>
            <a:miter lim="800000"/>
            <a:headEnd/>
            <a:tailEnd/>
          </a:ln>
        </p:spPr>
        <p:txBody>
          <a:bodyPr wrap="none" lIns="0" tIns="0" rIns="0" bIns="0">
            <a:spAutoFit/>
          </a:bodyPr>
          <a:lstStyle/>
          <a:p>
            <a:pPr>
              <a:lnSpc>
                <a:spcPts val="1563"/>
              </a:lnSpc>
            </a:pPr>
            <a:r>
              <a:rPr lang="en-US" altLang="zh-TW" sz="1400" i="1">
                <a:solidFill>
                  <a:srgbClr val="FFFFFF"/>
                </a:solidFill>
              </a:rPr>
              <a:t>--</a:t>
            </a:r>
          </a:p>
        </p:txBody>
      </p:sp>
      <p:sp>
        <p:nvSpPr>
          <p:cNvPr id="64608" name="Text Box 96"/>
          <p:cNvSpPr txBox="1">
            <a:spLocks noChangeArrowheads="1"/>
          </p:cNvSpPr>
          <p:nvPr/>
        </p:nvSpPr>
        <p:spPr bwMode="auto">
          <a:xfrm>
            <a:off x="244475" y="5813425"/>
            <a:ext cx="196850"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19</a:t>
            </a:r>
          </a:p>
        </p:txBody>
      </p:sp>
      <p:sp>
        <p:nvSpPr>
          <p:cNvPr id="64609" name="Text Box 97"/>
          <p:cNvSpPr txBox="1">
            <a:spLocks noChangeArrowheads="1"/>
          </p:cNvSpPr>
          <p:nvPr/>
        </p:nvSpPr>
        <p:spPr bwMode="auto">
          <a:xfrm>
            <a:off x="801688" y="5813425"/>
            <a:ext cx="127952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Starburst (Mars)</a:t>
            </a:r>
          </a:p>
        </p:txBody>
      </p:sp>
      <p:sp>
        <p:nvSpPr>
          <p:cNvPr id="64610" name="Text Box 98"/>
          <p:cNvSpPr txBox="1">
            <a:spLocks noChangeArrowheads="1"/>
          </p:cNvSpPr>
          <p:nvPr/>
        </p:nvSpPr>
        <p:spPr bwMode="auto">
          <a:xfrm>
            <a:off x="4560888" y="5813425"/>
            <a:ext cx="246062"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5.9</a:t>
            </a:r>
          </a:p>
        </p:txBody>
      </p:sp>
      <p:sp>
        <p:nvSpPr>
          <p:cNvPr id="64611" name="Text Box 99"/>
          <p:cNvSpPr txBox="1">
            <a:spLocks noChangeArrowheads="1"/>
          </p:cNvSpPr>
          <p:nvPr/>
        </p:nvSpPr>
        <p:spPr bwMode="auto">
          <a:xfrm>
            <a:off x="6192838" y="5813425"/>
            <a:ext cx="552450"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i="1">
                <a:solidFill>
                  <a:srgbClr val="FFFFFF"/>
                </a:solidFill>
              </a:rPr>
              <a:t>Scrubs</a:t>
            </a:r>
          </a:p>
        </p:txBody>
      </p:sp>
      <p:sp>
        <p:nvSpPr>
          <p:cNvPr id="64612" name="Text Box 100"/>
          <p:cNvSpPr txBox="1">
            <a:spLocks noChangeArrowheads="1"/>
          </p:cNvSpPr>
          <p:nvPr/>
        </p:nvSpPr>
        <p:spPr bwMode="auto">
          <a:xfrm>
            <a:off x="244475" y="6070600"/>
            <a:ext cx="196850" cy="196850"/>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20</a:t>
            </a:r>
          </a:p>
        </p:txBody>
      </p:sp>
      <p:sp>
        <p:nvSpPr>
          <p:cNvPr id="64613" name="Text Box 101"/>
          <p:cNvSpPr txBox="1">
            <a:spLocks noChangeArrowheads="1"/>
          </p:cNvSpPr>
          <p:nvPr/>
        </p:nvSpPr>
        <p:spPr bwMode="auto">
          <a:xfrm>
            <a:off x="801688" y="6070600"/>
            <a:ext cx="808037" cy="196850"/>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Dr Pepper</a:t>
            </a:r>
          </a:p>
        </p:txBody>
      </p:sp>
      <p:sp>
        <p:nvSpPr>
          <p:cNvPr id="64614" name="Text Box 102"/>
          <p:cNvSpPr txBox="1">
            <a:spLocks noChangeArrowheads="1"/>
          </p:cNvSpPr>
          <p:nvPr/>
        </p:nvSpPr>
        <p:spPr bwMode="auto">
          <a:xfrm>
            <a:off x="4560888" y="6070600"/>
            <a:ext cx="246062" cy="196850"/>
          </a:xfrm>
          <a:prstGeom prst="rect">
            <a:avLst/>
          </a:prstGeom>
          <a:noFill/>
          <a:ln w="9525">
            <a:noFill/>
            <a:miter lim="800000"/>
            <a:headEnd/>
            <a:tailEnd/>
          </a:ln>
        </p:spPr>
        <p:txBody>
          <a:bodyPr wrap="none" lIns="0" tIns="0" rIns="0" bIns="0">
            <a:spAutoFit/>
          </a:bodyPr>
          <a:lstStyle/>
          <a:p>
            <a:pPr>
              <a:lnSpc>
                <a:spcPts val="1563"/>
              </a:lnSpc>
            </a:pPr>
            <a:r>
              <a:rPr lang="en-US" altLang="zh-TW" sz="1400">
                <a:solidFill>
                  <a:srgbClr val="FFFFFF"/>
                </a:solidFill>
              </a:rPr>
              <a:t>5.8</a:t>
            </a:r>
          </a:p>
        </p:txBody>
      </p:sp>
      <p:sp>
        <p:nvSpPr>
          <p:cNvPr id="64615" name="Text Box 103"/>
          <p:cNvSpPr txBox="1">
            <a:spLocks noChangeArrowheads="1"/>
          </p:cNvSpPr>
          <p:nvPr/>
        </p:nvSpPr>
        <p:spPr bwMode="auto">
          <a:xfrm>
            <a:off x="5837238" y="6070600"/>
            <a:ext cx="1262062" cy="196850"/>
          </a:xfrm>
          <a:prstGeom prst="rect">
            <a:avLst/>
          </a:prstGeom>
          <a:noFill/>
          <a:ln w="9525">
            <a:noFill/>
            <a:miter lim="800000"/>
            <a:headEnd/>
            <a:tailEnd/>
          </a:ln>
        </p:spPr>
        <p:txBody>
          <a:bodyPr wrap="none" lIns="0" tIns="0" rIns="0" bIns="0">
            <a:spAutoFit/>
          </a:bodyPr>
          <a:lstStyle/>
          <a:p>
            <a:pPr>
              <a:lnSpc>
                <a:spcPts val="1563"/>
              </a:lnSpc>
            </a:pPr>
            <a:r>
              <a:rPr lang="en-US" altLang="zh-TW" sz="1400" i="1">
                <a:solidFill>
                  <a:srgbClr val="FFFFFF"/>
                </a:solidFill>
              </a:rPr>
              <a:t>Vampire Diaries</a:t>
            </a:r>
          </a:p>
        </p:txBody>
      </p:sp>
      <p:sp>
        <p:nvSpPr>
          <p:cNvPr id="64616" name="Text Box 104"/>
          <p:cNvSpPr txBox="1">
            <a:spLocks noChangeArrowheads="1"/>
          </p:cNvSpPr>
          <p:nvPr/>
        </p:nvSpPr>
        <p:spPr bwMode="auto">
          <a:xfrm>
            <a:off x="2252663" y="6330950"/>
            <a:ext cx="6632575" cy="538163"/>
          </a:xfrm>
          <a:prstGeom prst="rect">
            <a:avLst/>
          </a:prstGeom>
          <a:noFill/>
          <a:ln w="9525">
            <a:noFill/>
            <a:miter lim="800000"/>
            <a:headEnd/>
            <a:tailEnd/>
          </a:ln>
        </p:spPr>
        <p:txBody>
          <a:bodyPr wrap="none" lIns="0" tIns="0" rIns="0" bIns="0">
            <a:spAutoFit/>
          </a:bodyPr>
          <a:lstStyle/>
          <a:p>
            <a:pPr>
              <a:lnSpc>
                <a:spcPts val="1000"/>
              </a:lnSpc>
              <a:tabLst>
                <a:tab pos="1790700" algn="l"/>
                <a:tab pos="3594100" algn="l"/>
              </a:tabLst>
            </a:pPr>
            <a:r>
              <a:rPr lang="en-US" altLang="zh-TW" sz="900" i="1">
                <a:solidFill>
                  <a:srgbClr val="FFFFFF"/>
                </a:solidFill>
              </a:rPr>
              <a:t>Note: Facebook’s user figure reflects global unique visitors in 9/10, per comScore. Top 20 brand / product pages ranked by # of</a:t>
            </a:r>
          </a:p>
          <a:p>
            <a:pPr>
              <a:lnSpc>
                <a:spcPts val="1413"/>
              </a:lnSpc>
              <a:tabLst>
                <a:tab pos="1790700" algn="l"/>
                <a:tab pos="3594100" algn="l"/>
              </a:tabLst>
            </a:pPr>
            <a:r>
              <a:rPr lang="en-US" altLang="zh-TW" sz="900" i="1">
                <a:solidFill>
                  <a:srgbClr val="FFFFFF"/>
                </a:solidFill>
              </a:rPr>
              <a:t>people who opted in to ‘like’ the page, excludes ‘people’ (like Vin Diesel / Lady Gaga) and ‘activities’ (like ‘I ♥ Sleep’). Data as of </a:t>
            </a:r>
            <a:r>
              <a:rPr lang="en-US" altLang="zh-TW" sz="1000">
                <a:solidFill>
                  <a:srgbClr val="FFFFFF"/>
                </a:solidFill>
              </a:rPr>
              <a:t>17</a:t>
            </a:r>
          </a:p>
          <a:p>
            <a:pPr>
              <a:lnSpc>
                <a:spcPts val="738"/>
              </a:lnSpc>
              <a:tabLst>
                <a:tab pos="1790700" algn="l"/>
                <a:tab pos="3594100" algn="l"/>
              </a:tabLst>
            </a:pPr>
            <a:r>
              <a:rPr lang="en-US" altLang="zh-TW" sz="1000">
                <a:solidFill>
                  <a:srgbClr val="FFFFFF"/>
                </a:solidFill>
              </a:rPr>
              <a:t>	</a:t>
            </a:r>
            <a:r>
              <a:rPr lang="en-US" altLang="zh-TW" sz="900" i="1">
                <a:solidFill>
                  <a:srgbClr val="FFFFFF"/>
                </a:solidFill>
              </a:rPr>
              <a:t>11/10/10. *Equivalent TV shows based on # of total viewers during the 2009 – 2010 season.</a:t>
            </a:r>
          </a:p>
          <a:p>
            <a:pPr>
              <a:lnSpc>
                <a:spcPts val="1075"/>
              </a:lnSpc>
              <a:tabLst>
                <a:tab pos="1790700" algn="l"/>
                <a:tab pos="3594100" algn="l"/>
              </a:tabLst>
            </a:pPr>
            <a:r>
              <a:rPr lang="en-US" altLang="zh-TW" sz="900" i="1">
                <a:solidFill>
                  <a:srgbClr val="FFFFFF"/>
                </a:solidFill>
              </a:rPr>
              <a:t>		Source: Facebook, Nielsen Media Research, comScore.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ws_18A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5539" name="Picture 3" descr="ws_18AF"/>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65540" name="Picture 4" descr="ws_18B0"/>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65541" name="Picture 5" descr="ws_18B1"/>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65542" name="Picture 6" descr="ws_18B2"/>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65543" name="Picture 7" descr="ws_18B3"/>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sp>
        <p:nvSpPr>
          <p:cNvPr id="65544" name="Text Box 8"/>
          <p:cNvSpPr txBox="1">
            <a:spLocks noChangeArrowheads="1"/>
          </p:cNvSpPr>
          <p:nvPr/>
        </p:nvSpPr>
        <p:spPr bwMode="auto">
          <a:xfrm>
            <a:off x="1016000" y="69850"/>
            <a:ext cx="7024688" cy="765175"/>
          </a:xfrm>
          <a:prstGeom prst="rect">
            <a:avLst/>
          </a:prstGeom>
          <a:noFill/>
          <a:ln w="9525">
            <a:noFill/>
            <a:miter lim="800000"/>
            <a:headEnd/>
            <a:tailEnd/>
          </a:ln>
        </p:spPr>
        <p:txBody>
          <a:bodyPr wrap="none" lIns="0" tIns="0" rIns="0" bIns="0">
            <a:spAutoFit/>
          </a:bodyPr>
          <a:lstStyle/>
          <a:p>
            <a:pPr>
              <a:lnSpc>
                <a:spcPts val="2900"/>
              </a:lnSpc>
              <a:tabLst>
                <a:tab pos="723900" algn="l"/>
              </a:tabLst>
            </a:pPr>
            <a:r>
              <a:rPr lang="en-US" altLang="zh-TW" sz="2600">
                <a:solidFill>
                  <a:srgbClr val="F6C54C"/>
                </a:solidFill>
              </a:rPr>
              <a:t>Twitter’s 102MM Users (+74% Y/Y) Increasingly</a:t>
            </a:r>
          </a:p>
          <a:p>
            <a:pPr>
              <a:lnSpc>
                <a:spcPts val="3125"/>
              </a:lnSpc>
              <a:tabLst>
                <a:tab pos="723900" algn="l"/>
              </a:tabLst>
            </a:pPr>
            <a:r>
              <a:rPr lang="en-US" altLang="zh-TW" sz="2600">
                <a:solidFill>
                  <a:srgbClr val="F6C54C"/>
                </a:solidFill>
              </a:rPr>
              <a:t>	in Touch with Brands + Media Players</a:t>
            </a:r>
          </a:p>
        </p:txBody>
      </p:sp>
      <p:sp>
        <p:nvSpPr>
          <p:cNvPr id="65545" name="Text Box 9"/>
          <p:cNvSpPr txBox="1">
            <a:spLocks noChangeArrowheads="1"/>
          </p:cNvSpPr>
          <p:nvPr/>
        </p:nvSpPr>
        <p:spPr bwMode="auto">
          <a:xfrm>
            <a:off x="2493963" y="6454775"/>
            <a:ext cx="6173787" cy="400050"/>
          </a:xfrm>
          <a:prstGeom prst="rect">
            <a:avLst/>
          </a:prstGeom>
          <a:noFill/>
          <a:ln w="9525">
            <a:noFill/>
            <a:miter lim="800000"/>
            <a:headEnd/>
            <a:tailEnd/>
          </a:ln>
        </p:spPr>
        <p:txBody>
          <a:bodyPr wrap="none" lIns="0" tIns="0" rIns="0" bIns="0">
            <a:spAutoFit/>
          </a:bodyPr>
          <a:lstStyle/>
          <a:p>
            <a:pPr>
              <a:lnSpc>
                <a:spcPts val="1000"/>
              </a:lnSpc>
              <a:tabLst>
                <a:tab pos="1549400" algn="l"/>
                <a:tab pos="4140200" algn="l"/>
              </a:tabLst>
            </a:pPr>
            <a:r>
              <a:rPr lang="en-US" altLang="zh-TW" sz="900" i="1">
                <a:solidFill>
                  <a:srgbClr val="FFFFFF"/>
                </a:solidFill>
              </a:rPr>
              <a:t>Note: Twitter user figure reflects global unique visitors to Twitter.com in 9/10, per comScore. Top 20 brands ranked by # of</a:t>
            </a:r>
          </a:p>
          <a:p>
            <a:pPr>
              <a:lnSpc>
                <a:spcPts val="1075"/>
              </a:lnSpc>
              <a:tabLst>
                <a:tab pos="1549400" algn="l"/>
                <a:tab pos="4140200" algn="l"/>
              </a:tabLst>
            </a:pPr>
            <a:r>
              <a:rPr lang="en-US" altLang="zh-TW" sz="900" i="1">
                <a:solidFill>
                  <a:srgbClr val="FFFFFF"/>
                </a:solidFill>
              </a:rPr>
              <a:t>	followers, excludes celebrities like Ashton Kutcher and Britney Spears. Data as of 11/05/10.</a:t>
            </a:r>
          </a:p>
          <a:p>
            <a:pPr>
              <a:lnSpc>
                <a:spcPts val="1075"/>
              </a:lnSpc>
              <a:tabLst>
                <a:tab pos="1549400" algn="l"/>
                <a:tab pos="4140200" algn="l"/>
              </a:tabLst>
            </a:pPr>
            <a:r>
              <a:rPr lang="en-US" altLang="zh-TW" sz="900" i="1">
                <a:solidFill>
                  <a:srgbClr val="FFFFFF"/>
                </a:solidFill>
              </a:rPr>
              <a:t>		Source: TwitterCounter.com, comScore.</a:t>
            </a:r>
          </a:p>
        </p:txBody>
      </p:sp>
      <p:sp>
        <p:nvSpPr>
          <p:cNvPr id="65546" name="Text Box 10"/>
          <p:cNvSpPr txBox="1">
            <a:spLocks noChangeArrowheads="1"/>
          </p:cNvSpPr>
          <p:nvPr/>
        </p:nvSpPr>
        <p:spPr bwMode="auto">
          <a:xfrm>
            <a:off x="906463" y="1035050"/>
            <a:ext cx="433387" cy="5311775"/>
          </a:xfrm>
          <a:prstGeom prst="rect">
            <a:avLst/>
          </a:prstGeom>
          <a:noFill/>
          <a:ln w="9525">
            <a:noFill/>
            <a:miter lim="800000"/>
            <a:headEnd/>
            <a:tailEnd/>
          </a:ln>
        </p:spPr>
        <p:txBody>
          <a:bodyPr wrap="none" lIns="0" tIns="0" rIns="0" bIns="0">
            <a:spAutoFit/>
          </a:bodyPr>
          <a:lstStyle/>
          <a:p>
            <a:pPr>
              <a:lnSpc>
                <a:spcPts val="1563"/>
              </a:lnSpc>
              <a:tabLst>
                <a:tab pos="114300" algn="l"/>
                <a:tab pos="165100" algn="l"/>
              </a:tabLst>
            </a:pPr>
            <a:r>
              <a:rPr lang="de-DE" altLang="zh-TW" sz="1400" b="1">
                <a:solidFill>
                  <a:srgbClr val="F6C54C"/>
                </a:solidFill>
              </a:rPr>
              <a:t>Rank</a:t>
            </a:r>
          </a:p>
          <a:p>
            <a:pPr>
              <a:lnSpc>
                <a:spcPts val="2013"/>
              </a:lnSpc>
              <a:tabLst>
                <a:tab pos="114300" algn="l"/>
                <a:tab pos="165100" algn="l"/>
              </a:tabLst>
            </a:pPr>
            <a:r>
              <a:rPr lang="de-DE" altLang="zh-TW" sz="1400" b="1">
                <a:solidFill>
                  <a:srgbClr val="F6C54C"/>
                </a:solidFill>
              </a:rPr>
              <a:t>		</a:t>
            </a:r>
            <a:r>
              <a:rPr lang="de-DE" altLang="zh-TW" sz="1400">
                <a:solidFill>
                  <a:srgbClr val="FFFFFF"/>
                </a:solidFill>
              </a:rPr>
              <a:t>1</a:t>
            </a:r>
          </a:p>
          <a:p>
            <a:pPr>
              <a:lnSpc>
                <a:spcPts val="2013"/>
              </a:lnSpc>
              <a:tabLst>
                <a:tab pos="114300" algn="l"/>
                <a:tab pos="165100" algn="l"/>
              </a:tabLst>
            </a:pPr>
            <a:r>
              <a:rPr lang="de-DE" altLang="zh-TW" sz="1400">
                <a:solidFill>
                  <a:srgbClr val="FFFFFF"/>
                </a:solidFill>
              </a:rPr>
              <a:t>		2</a:t>
            </a:r>
          </a:p>
          <a:p>
            <a:pPr>
              <a:lnSpc>
                <a:spcPts val="2013"/>
              </a:lnSpc>
              <a:tabLst>
                <a:tab pos="114300" algn="l"/>
                <a:tab pos="165100" algn="l"/>
              </a:tabLst>
            </a:pPr>
            <a:r>
              <a:rPr lang="de-DE" altLang="zh-TW" sz="1400">
                <a:solidFill>
                  <a:srgbClr val="FFFFFF"/>
                </a:solidFill>
              </a:rPr>
              <a:t>		3</a:t>
            </a:r>
          </a:p>
          <a:p>
            <a:pPr>
              <a:lnSpc>
                <a:spcPts val="2013"/>
              </a:lnSpc>
              <a:tabLst>
                <a:tab pos="114300" algn="l"/>
                <a:tab pos="165100" algn="l"/>
              </a:tabLst>
            </a:pPr>
            <a:r>
              <a:rPr lang="de-DE" altLang="zh-TW" sz="1400">
                <a:solidFill>
                  <a:srgbClr val="FFFFFF"/>
                </a:solidFill>
              </a:rPr>
              <a:t>		4</a:t>
            </a:r>
          </a:p>
          <a:p>
            <a:pPr>
              <a:lnSpc>
                <a:spcPts val="2013"/>
              </a:lnSpc>
              <a:tabLst>
                <a:tab pos="114300" algn="l"/>
                <a:tab pos="165100" algn="l"/>
              </a:tabLst>
            </a:pPr>
            <a:r>
              <a:rPr lang="de-DE" altLang="zh-TW" sz="1400">
                <a:solidFill>
                  <a:srgbClr val="FFFFFF"/>
                </a:solidFill>
              </a:rPr>
              <a:t>		5</a:t>
            </a:r>
          </a:p>
          <a:p>
            <a:pPr>
              <a:lnSpc>
                <a:spcPts val="2013"/>
              </a:lnSpc>
              <a:tabLst>
                <a:tab pos="114300" algn="l"/>
                <a:tab pos="165100" algn="l"/>
              </a:tabLst>
            </a:pPr>
            <a:r>
              <a:rPr lang="de-DE" altLang="zh-TW" sz="1400">
                <a:solidFill>
                  <a:srgbClr val="FFFFFF"/>
                </a:solidFill>
              </a:rPr>
              <a:t>		6</a:t>
            </a:r>
          </a:p>
          <a:p>
            <a:pPr>
              <a:lnSpc>
                <a:spcPts val="2013"/>
              </a:lnSpc>
              <a:tabLst>
                <a:tab pos="114300" algn="l"/>
                <a:tab pos="165100" algn="l"/>
              </a:tabLst>
            </a:pPr>
            <a:r>
              <a:rPr lang="de-DE" altLang="zh-TW" sz="1400">
                <a:solidFill>
                  <a:srgbClr val="FFFFFF"/>
                </a:solidFill>
              </a:rPr>
              <a:t>		7</a:t>
            </a:r>
          </a:p>
          <a:p>
            <a:pPr>
              <a:lnSpc>
                <a:spcPts val="2013"/>
              </a:lnSpc>
              <a:tabLst>
                <a:tab pos="114300" algn="l"/>
                <a:tab pos="165100" algn="l"/>
              </a:tabLst>
            </a:pPr>
            <a:r>
              <a:rPr lang="de-DE" altLang="zh-TW" sz="1400">
                <a:solidFill>
                  <a:srgbClr val="FFFFFF"/>
                </a:solidFill>
              </a:rPr>
              <a:t>		8</a:t>
            </a:r>
          </a:p>
          <a:p>
            <a:pPr>
              <a:lnSpc>
                <a:spcPts val="2013"/>
              </a:lnSpc>
              <a:tabLst>
                <a:tab pos="114300" algn="l"/>
                <a:tab pos="165100" algn="l"/>
              </a:tabLst>
            </a:pPr>
            <a:r>
              <a:rPr lang="de-DE" altLang="zh-TW" sz="1400">
                <a:solidFill>
                  <a:srgbClr val="FFFFFF"/>
                </a:solidFill>
              </a:rPr>
              <a:t>		9</a:t>
            </a:r>
          </a:p>
          <a:p>
            <a:pPr>
              <a:lnSpc>
                <a:spcPts val="2013"/>
              </a:lnSpc>
              <a:tabLst>
                <a:tab pos="114300" algn="l"/>
                <a:tab pos="165100" algn="l"/>
              </a:tabLst>
            </a:pPr>
            <a:r>
              <a:rPr lang="de-DE" altLang="zh-TW" sz="1400">
                <a:solidFill>
                  <a:srgbClr val="FFFFFF"/>
                </a:solidFill>
              </a:rPr>
              <a:t>	10</a:t>
            </a:r>
          </a:p>
          <a:p>
            <a:pPr>
              <a:lnSpc>
                <a:spcPts val="2013"/>
              </a:lnSpc>
              <a:tabLst>
                <a:tab pos="114300" algn="l"/>
                <a:tab pos="165100" algn="l"/>
              </a:tabLst>
            </a:pPr>
            <a:r>
              <a:rPr lang="de-DE" altLang="zh-TW" sz="1400">
                <a:solidFill>
                  <a:srgbClr val="FFFFFF"/>
                </a:solidFill>
              </a:rPr>
              <a:t>	11</a:t>
            </a:r>
          </a:p>
          <a:p>
            <a:pPr>
              <a:lnSpc>
                <a:spcPts val="2013"/>
              </a:lnSpc>
              <a:tabLst>
                <a:tab pos="114300" algn="l"/>
                <a:tab pos="165100" algn="l"/>
              </a:tabLst>
            </a:pPr>
            <a:r>
              <a:rPr lang="de-DE" altLang="zh-TW" sz="1400">
                <a:solidFill>
                  <a:srgbClr val="FFFFFF"/>
                </a:solidFill>
              </a:rPr>
              <a:t>	12</a:t>
            </a:r>
          </a:p>
          <a:p>
            <a:pPr>
              <a:lnSpc>
                <a:spcPts val="2013"/>
              </a:lnSpc>
              <a:tabLst>
                <a:tab pos="114300" algn="l"/>
                <a:tab pos="165100" algn="l"/>
              </a:tabLst>
            </a:pPr>
            <a:r>
              <a:rPr lang="de-DE" altLang="zh-TW" sz="1400">
                <a:solidFill>
                  <a:srgbClr val="FFFFFF"/>
                </a:solidFill>
              </a:rPr>
              <a:t>	13</a:t>
            </a:r>
          </a:p>
          <a:p>
            <a:pPr>
              <a:lnSpc>
                <a:spcPts val="2013"/>
              </a:lnSpc>
              <a:tabLst>
                <a:tab pos="114300" algn="l"/>
                <a:tab pos="165100" algn="l"/>
              </a:tabLst>
            </a:pPr>
            <a:r>
              <a:rPr lang="de-DE" altLang="zh-TW" sz="1400">
                <a:solidFill>
                  <a:srgbClr val="FFFFFF"/>
                </a:solidFill>
              </a:rPr>
              <a:t>	14</a:t>
            </a:r>
          </a:p>
          <a:p>
            <a:pPr>
              <a:lnSpc>
                <a:spcPts val="2013"/>
              </a:lnSpc>
              <a:tabLst>
                <a:tab pos="114300" algn="l"/>
                <a:tab pos="165100" algn="l"/>
              </a:tabLst>
            </a:pPr>
            <a:r>
              <a:rPr lang="de-DE" altLang="zh-TW" sz="1400">
                <a:solidFill>
                  <a:srgbClr val="FFFFFF"/>
                </a:solidFill>
              </a:rPr>
              <a:t>	15</a:t>
            </a:r>
          </a:p>
          <a:p>
            <a:pPr>
              <a:lnSpc>
                <a:spcPts val="2013"/>
              </a:lnSpc>
              <a:tabLst>
                <a:tab pos="114300" algn="l"/>
                <a:tab pos="165100" algn="l"/>
              </a:tabLst>
            </a:pPr>
            <a:r>
              <a:rPr lang="de-DE" altLang="zh-TW" sz="1400">
                <a:solidFill>
                  <a:srgbClr val="FFFFFF"/>
                </a:solidFill>
              </a:rPr>
              <a:t>	16</a:t>
            </a:r>
          </a:p>
          <a:p>
            <a:pPr>
              <a:lnSpc>
                <a:spcPts val="2013"/>
              </a:lnSpc>
              <a:tabLst>
                <a:tab pos="114300" algn="l"/>
                <a:tab pos="165100" algn="l"/>
              </a:tabLst>
            </a:pPr>
            <a:r>
              <a:rPr lang="de-DE" altLang="zh-TW" sz="1400">
                <a:solidFill>
                  <a:srgbClr val="FFFFFF"/>
                </a:solidFill>
              </a:rPr>
              <a:t>	17</a:t>
            </a:r>
          </a:p>
          <a:p>
            <a:pPr>
              <a:lnSpc>
                <a:spcPts val="2013"/>
              </a:lnSpc>
              <a:tabLst>
                <a:tab pos="114300" algn="l"/>
                <a:tab pos="165100" algn="l"/>
              </a:tabLst>
            </a:pPr>
            <a:r>
              <a:rPr lang="de-DE" altLang="zh-TW" sz="1400">
                <a:solidFill>
                  <a:srgbClr val="FFFFFF"/>
                </a:solidFill>
              </a:rPr>
              <a:t>	18</a:t>
            </a:r>
          </a:p>
          <a:p>
            <a:pPr>
              <a:lnSpc>
                <a:spcPts val="2013"/>
              </a:lnSpc>
              <a:tabLst>
                <a:tab pos="114300" algn="l"/>
                <a:tab pos="165100" algn="l"/>
              </a:tabLst>
            </a:pPr>
            <a:r>
              <a:rPr lang="de-DE" altLang="zh-TW" sz="1400">
                <a:solidFill>
                  <a:srgbClr val="FFFFFF"/>
                </a:solidFill>
              </a:rPr>
              <a:t>	19</a:t>
            </a:r>
          </a:p>
          <a:p>
            <a:pPr>
              <a:lnSpc>
                <a:spcPts val="2013"/>
              </a:lnSpc>
              <a:tabLst>
                <a:tab pos="114300" algn="l"/>
                <a:tab pos="165100" algn="l"/>
              </a:tabLst>
            </a:pPr>
            <a:r>
              <a:rPr lang="de-DE" altLang="zh-TW" sz="1400">
                <a:solidFill>
                  <a:srgbClr val="FFFFFF"/>
                </a:solidFill>
              </a:rPr>
              <a:t>	20</a:t>
            </a:r>
            <a:endParaRPr lang="en-US" altLang="zh-TW" sz="1400">
              <a:solidFill>
                <a:srgbClr val="FFFFFF"/>
              </a:solidFill>
            </a:endParaRPr>
          </a:p>
        </p:txBody>
      </p:sp>
      <p:sp>
        <p:nvSpPr>
          <p:cNvPr id="65547" name="Text Box 11"/>
          <p:cNvSpPr txBox="1">
            <a:spLocks noChangeArrowheads="1"/>
          </p:cNvSpPr>
          <p:nvPr/>
        </p:nvSpPr>
        <p:spPr bwMode="auto">
          <a:xfrm>
            <a:off x="2071688" y="1035050"/>
            <a:ext cx="1822450" cy="5311775"/>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6C54C"/>
                </a:solidFill>
              </a:rPr>
              <a:t>Top 20 Brands</a:t>
            </a:r>
          </a:p>
          <a:p>
            <a:pPr>
              <a:lnSpc>
                <a:spcPts val="2013"/>
              </a:lnSpc>
            </a:pPr>
            <a:r>
              <a:rPr lang="en-US" altLang="zh-TW" sz="1400">
                <a:solidFill>
                  <a:srgbClr val="FFFFFF"/>
                </a:solidFill>
              </a:rPr>
              <a:t>Oprah</a:t>
            </a:r>
          </a:p>
          <a:p>
            <a:pPr>
              <a:lnSpc>
                <a:spcPts val="2013"/>
              </a:lnSpc>
            </a:pPr>
            <a:r>
              <a:rPr lang="en-US" altLang="zh-TW" sz="1400">
                <a:solidFill>
                  <a:srgbClr val="FFFFFF"/>
                </a:solidFill>
              </a:rPr>
              <a:t>CNN Breaking News</a:t>
            </a:r>
          </a:p>
          <a:p>
            <a:pPr>
              <a:lnSpc>
                <a:spcPts val="2013"/>
              </a:lnSpc>
            </a:pPr>
            <a:r>
              <a:rPr lang="en-US" altLang="zh-TW" sz="1400">
                <a:solidFill>
                  <a:srgbClr val="FFFFFF"/>
                </a:solidFill>
              </a:rPr>
              <a:t>New York Times</a:t>
            </a:r>
          </a:p>
          <a:p>
            <a:pPr>
              <a:lnSpc>
                <a:spcPts val="2013"/>
              </a:lnSpc>
            </a:pPr>
            <a:r>
              <a:rPr lang="en-US" altLang="zh-TW" sz="1400">
                <a:solidFill>
                  <a:srgbClr val="FFFFFF"/>
                </a:solidFill>
              </a:rPr>
              <a:t>Google</a:t>
            </a:r>
          </a:p>
          <a:p>
            <a:pPr>
              <a:lnSpc>
                <a:spcPts val="2013"/>
              </a:lnSpc>
            </a:pPr>
            <a:r>
              <a:rPr lang="en-US" altLang="zh-TW" sz="1400">
                <a:solidFill>
                  <a:srgbClr val="FFFFFF"/>
                </a:solidFill>
              </a:rPr>
              <a:t>E! Online</a:t>
            </a:r>
          </a:p>
          <a:p>
            <a:pPr>
              <a:lnSpc>
                <a:spcPts val="2013"/>
              </a:lnSpc>
            </a:pPr>
            <a:r>
              <a:rPr lang="en-US" altLang="zh-TW" sz="1400">
                <a:solidFill>
                  <a:srgbClr val="FFFFFF"/>
                </a:solidFill>
              </a:rPr>
              <a:t>The Onion</a:t>
            </a:r>
          </a:p>
          <a:p>
            <a:pPr>
              <a:lnSpc>
                <a:spcPts val="2013"/>
              </a:lnSpc>
            </a:pPr>
            <a:r>
              <a:rPr lang="en-US" altLang="zh-TW" sz="1400">
                <a:solidFill>
                  <a:srgbClr val="FFFFFF"/>
                </a:solidFill>
              </a:rPr>
              <a:t>People Magazine</a:t>
            </a:r>
          </a:p>
          <a:p>
            <a:pPr>
              <a:lnSpc>
                <a:spcPts val="2013"/>
              </a:lnSpc>
            </a:pPr>
            <a:r>
              <a:rPr lang="en-US" altLang="zh-TW" sz="1400">
                <a:solidFill>
                  <a:srgbClr val="FFFFFF"/>
                </a:solidFill>
              </a:rPr>
              <a:t>Time Magazine</a:t>
            </a:r>
          </a:p>
          <a:p>
            <a:pPr>
              <a:lnSpc>
                <a:spcPts val="2013"/>
              </a:lnSpc>
            </a:pPr>
            <a:r>
              <a:rPr lang="en-US" altLang="zh-TW" sz="1400">
                <a:solidFill>
                  <a:srgbClr val="FFFFFF"/>
                </a:solidFill>
              </a:rPr>
              <a:t>NBA</a:t>
            </a:r>
          </a:p>
          <a:p>
            <a:pPr>
              <a:lnSpc>
                <a:spcPts val="2013"/>
              </a:lnSpc>
            </a:pPr>
            <a:r>
              <a:rPr lang="en-US" altLang="zh-TW" sz="1400">
                <a:solidFill>
                  <a:srgbClr val="FFFFFF"/>
                </a:solidFill>
              </a:rPr>
              <a:t>Mashable</a:t>
            </a:r>
          </a:p>
          <a:p>
            <a:pPr>
              <a:lnSpc>
                <a:spcPts val="2013"/>
              </a:lnSpc>
            </a:pPr>
            <a:r>
              <a:rPr lang="en-US" altLang="zh-TW" sz="1400">
                <a:solidFill>
                  <a:srgbClr val="FFFFFF"/>
                </a:solidFill>
              </a:rPr>
              <a:t>Martha Stewart</a:t>
            </a:r>
          </a:p>
          <a:p>
            <a:pPr>
              <a:lnSpc>
                <a:spcPts val="2013"/>
              </a:lnSpc>
            </a:pPr>
            <a:r>
              <a:rPr lang="en-US" altLang="zh-TW" sz="1400">
                <a:solidFill>
                  <a:srgbClr val="FFFFFF"/>
                </a:solidFill>
              </a:rPr>
              <a:t>Whole Foods</a:t>
            </a:r>
          </a:p>
          <a:p>
            <a:pPr>
              <a:lnSpc>
                <a:spcPts val="2013"/>
              </a:lnSpc>
            </a:pPr>
            <a:r>
              <a:rPr lang="en-US" altLang="zh-TW" sz="1400">
                <a:solidFill>
                  <a:srgbClr val="FFFFFF"/>
                </a:solidFill>
              </a:rPr>
              <a:t>NPR</a:t>
            </a:r>
          </a:p>
          <a:p>
            <a:pPr>
              <a:lnSpc>
                <a:spcPts val="2013"/>
              </a:lnSpc>
            </a:pPr>
            <a:r>
              <a:rPr lang="en-US" altLang="zh-TW" sz="1400">
                <a:solidFill>
                  <a:srgbClr val="FFFFFF"/>
                </a:solidFill>
              </a:rPr>
              <a:t>InStyle Magazine</a:t>
            </a:r>
          </a:p>
          <a:p>
            <a:pPr>
              <a:lnSpc>
                <a:spcPts val="2013"/>
              </a:lnSpc>
            </a:pPr>
            <a:r>
              <a:rPr lang="en-US" altLang="zh-TW" sz="1400">
                <a:solidFill>
                  <a:srgbClr val="FFFFFF"/>
                </a:solidFill>
              </a:rPr>
              <a:t>NFL</a:t>
            </a:r>
          </a:p>
          <a:p>
            <a:pPr>
              <a:lnSpc>
                <a:spcPts val="2013"/>
              </a:lnSpc>
            </a:pPr>
            <a:r>
              <a:rPr lang="en-US" altLang="zh-TW" sz="1400">
                <a:solidFill>
                  <a:srgbClr val="FFFFFF"/>
                </a:solidFill>
              </a:rPr>
              <a:t>BBC Click</a:t>
            </a:r>
          </a:p>
          <a:p>
            <a:pPr>
              <a:lnSpc>
                <a:spcPts val="2013"/>
              </a:lnSpc>
            </a:pPr>
            <a:r>
              <a:rPr lang="en-US" altLang="zh-TW" sz="1400">
                <a:solidFill>
                  <a:srgbClr val="FFFFFF"/>
                </a:solidFill>
              </a:rPr>
              <a:t>Zappos!</a:t>
            </a:r>
          </a:p>
          <a:p>
            <a:pPr>
              <a:lnSpc>
                <a:spcPts val="2013"/>
              </a:lnSpc>
            </a:pPr>
            <a:r>
              <a:rPr lang="en-US" altLang="zh-TW" sz="1400">
                <a:solidFill>
                  <a:srgbClr val="FFFFFF"/>
                </a:solidFill>
              </a:rPr>
              <a:t>Good Morning America</a:t>
            </a:r>
          </a:p>
          <a:p>
            <a:pPr>
              <a:lnSpc>
                <a:spcPts val="2013"/>
              </a:lnSpc>
            </a:pPr>
            <a:r>
              <a:rPr lang="en-US" altLang="zh-TW" sz="1400">
                <a:solidFill>
                  <a:srgbClr val="FFFFFF"/>
                </a:solidFill>
              </a:rPr>
              <a:t>Woot</a:t>
            </a:r>
          </a:p>
          <a:p>
            <a:pPr>
              <a:lnSpc>
                <a:spcPts val="2013"/>
              </a:lnSpc>
            </a:pPr>
            <a:r>
              <a:rPr lang="en-US" altLang="zh-TW" sz="1400">
                <a:solidFill>
                  <a:srgbClr val="FFFFFF"/>
                </a:solidFill>
              </a:rPr>
              <a:t>CBS News</a:t>
            </a:r>
          </a:p>
        </p:txBody>
      </p:sp>
      <p:sp>
        <p:nvSpPr>
          <p:cNvPr id="65548" name="Text Box 12"/>
          <p:cNvSpPr txBox="1">
            <a:spLocks noChangeArrowheads="1"/>
          </p:cNvSpPr>
          <p:nvPr/>
        </p:nvSpPr>
        <p:spPr bwMode="auto">
          <a:xfrm>
            <a:off x="5502275" y="1035050"/>
            <a:ext cx="1822450" cy="5311775"/>
          </a:xfrm>
          <a:prstGeom prst="rect">
            <a:avLst/>
          </a:prstGeom>
          <a:noFill/>
          <a:ln w="9525">
            <a:noFill/>
            <a:miter lim="800000"/>
            <a:headEnd/>
            <a:tailEnd/>
          </a:ln>
        </p:spPr>
        <p:txBody>
          <a:bodyPr wrap="none" lIns="0" tIns="0" rIns="0" bIns="0">
            <a:spAutoFit/>
          </a:bodyPr>
          <a:lstStyle/>
          <a:p>
            <a:pPr>
              <a:lnSpc>
                <a:spcPts val="1563"/>
              </a:lnSpc>
              <a:tabLst>
                <a:tab pos="635000" algn="l"/>
              </a:tabLst>
            </a:pPr>
            <a:r>
              <a:rPr lang="en-US" altLang="zh-TW" sz="1400" b="1">
                <a:solidFill>
                  <a:srgbClr val="F6C54C"/>
                </a:solidFill>
              </a:rPr>
              <a:t># of Twitter Followers</a:t>
            </a:r>
          </a:p>
          <a:p>
            <a:pPr>
              <a:lnSpc>
                <a:spcPts val="2013"/>
              </a:lnSpc>
              <a:tabLst>
                <a:tab pos="635000" algn="l"/>
              </a:tabLst>
            </a:pPr>
            <a:r>
              <a:rPr lang="en-US" altLang="zh-TW" sz="1400" b="1">
                <a:solidFill>
                  <a:srgbClr val="F6C54C"/>
                </a:solidFill>
              </a:rPr>
              <a:t>	</a:t>
            </a:r>
            <a:r>
              <a:rPr lang="en-US" altLang="zh-TW" sz="1400">
                <a:solidFill>
                  <a:srgbClr val="FFFFFF"/>
                </a:solidFill>
              </a:rPr>
              <a:t>4.5MM</a:t>
            </a:r>
          </a:p>
          <a:p>
            <a:pPr>
              <a:lnSpc>
                <a:spcPts val="2013"/>
              </a:lnSpc>
              <a:tabLst>
                <a:tab pos="635000" algn="l"/>
              </a:tabLst>
            </a:pPr>
            <a:r>
              <a:rPr lang="en-US" altLang="zh-TW" sz="1400">
                <a:solidFill>
                  <a:srgbClr val="FFFFFF"/>
                </a:solidFill>
              </a:rPr>
              <a:t>	3.6MM</a:t>
            </a:r>
          </a:p>
          <a:p>
            <a:pPr>
              <a:lnSpc>
                <a:spcPts val="2013"/>
              </a:lnSpc>
              <a:tabLst>
                <a:tab pos="635000" algn="l"/>
              </a:tabLst>
            </a:pPr>
            <a:r>
              <a:rPr lang="en-US" altLang="zh-TW" sz="1400">
                <a:solidFill>
                  <a:srgbClr val="FFFFFF"/>
                </a:solidFill>
              </a:rPr>
              <a:t>	2.7MM</a:t>
            </a:r>
          </a:p>
          <a:p>
            <a:pPr>
              <a:lnSpc>
                <a:spcPts val="2013"/>
              </a:lnSpc>
              <a:tabLst>
                <a:tab pos="635000" algn="l"/>
              </a:tabLst>
            </a:pPr>
            <a:r>
              <a:rPr lang="en-US" altLang="zh-TW" sz="1400">
                <a:solidFill>
                  <a:srgbClr val="FFFFFF"/>
                </a:solidFill>
              </a:rPr>
              <a:t>	2.6MM</a:t>
            </a:r>
          </a:p>
          <a:p>
            <a:pPr>
              <a:lnSpc>
                <a:spcPts val="2013"/>
              </a:lnSpc>
              <a:tabLst>
                <a:tab pos="635000" algn="l"/>
              </a:tabLst>
            </a:pPr>
            <a:r>
              <a:rPr lang="en-US" altLang="zh-TW" sz="1400">
                <a:solidFill>
                  <a:srgbClr val="FFFFFF"/>
                </a:solidFill>
              </a:rPr>
              <a:t>	2.5MM</a:t>
            </a:r>
          </a:p>
          <a:p>
            <a:pPr>
              <a:lnSpc>
                <a:spcPts val="2013"/>
              </a:lnSpc>
              <a:tabLst>
                <a:tab pos="635000" algn="l"/>
              </a:tabLst>
            </a:pPr>
            <a:r>
              <a:rPr lang="en-US" altLang="zh-TW" sz="1400">
                <a:solidFill>
                  <a:srgbClr val="FFFFFF"/>
                </a:solidFill>
              </a:rPr>
              <a:t>	2.4MM</a:t>
            </a:r>
          </a:p>
          <a:p>
            <a:pPr>
              <a:lnSpc>
                <a:spcPts val="2013"/>
              </a:lnSpc>
              <a:tabLst>
                <a:tab pos="635000" algn="l"/>
              </a:tabLst>
            </a:pPr>
            <a:r>
              <a:rPr lang="en-US" altLang="zh-TW" sz="1400">
                <a:solidFill>
                  <a:srgbClr val="FFFFFF"/>
                </a:solidFill>
              </a:rPr>
              <a:t>	2.2MM</a:t>
            </a:r>
          </a:p>
          <a:p>
            <a:pPr>
              <a:lnSpc>
                <a:spcPts val="2013"/>
              </a:lnSpc>
              <a:tabLst>
                <a:tab pos="635000" algn="l"/>
              </a:tabLst>
            </a:pPr>
            <a:r>
              <a:rPr lang="en-US" altLang="zh-TW" sz="1400">
                <a:solidFill>
                  <a:srgbClr val="FFFFFF"/>
                </a:solidFill>
              </a:rPr>
              <a:t>	2.2MM</a:t>
            </a:r>
          </a:p>
          <a:p>
            <a:pPr>
              <a:lnSpc>
                <a:spcPts val="2013"/>
              </a:lnSpc>
              <a:tabLst>
                <a:tab pos="635000" algn="l"/>
              </a:tabLst>
            </a:pPr>
            <a:r>
              <a:rPr lang="en-US" altLang="zh-TW" sz="1400">
                <a:solidFill>
                  <a:srgbClr val="FFFFFF"/>
                </a:solidFill>
              </a:rPr>
              <a:t>	2.1MM</a:t>
            </a:r>
          </a:p>
          <a:p>
            <a:pPr>
              <a:lnSpc>
                <a:spcPts val="2013"/>
              </a:lnSpc>
              <a:tabLst>
                <a:tab pos="635000" algn="l"/>
              </a:tabLst>
            </a:pPr>
            <a:r>
              <a:rPr lang="en-US" altLang="zh-TW" sz="1400">
                <a:solidFill>
                  <a:srgbClr val="FFFFFF"/>
                </a:solidFill>
              </a:rPr>
              <a:t>	2.1MM</a:t>
            </a:r>
          </a:p>
          <a:p>
            <a:pPr>
              <a:lnSpc>
                <a:spcPts val="2013"/>
              </a:lnSpc>
              <a:tabLst>
                <a:tab pos="635000" algn="l"/>
              </a:tabLst>
            </a:pPr>
            <a:r>
              <a:rPr lang="en-US" altLang="zh-TW" sz="1400">
                <a:solidFill>
                  <a:srgbClr val="FFFFFF"/>
                </a:solidFill>
              </a:rPr>
              <a:t>	2.0MM</a:t>
            </a:r>
          </a:p>
          <a:p>
            <a:pPr>
              <a:lnSpc>
                <a:spcPts val="2013"/>
              </a:lnSpc>
              <a:tabLst>
                <a:tab pos="635000" algn="l"/>
              </a:tabLst>
            </a:pPr>
            <a:r>
              <a:rPr lang="en-US" altLang="zh-TW" sz="1400">
                <a:solidFill>
                  <a:srgbClr val="FFFFFF"/>
                </a:solidFill>
              </a:rPr>
              <a:t>	1.8MM</a:t>
            </a:r>
          </a:p>
          <a:p>
            <a:pPr>
              <a:lnSpc>
                <a:spcPts val="2013"/>
              </a:lnSpc>
              <a:tabLst>
                <a:tab pos="635000" algn="l"/>
              </a:tabLst>
            </a:pPr>
            <a:r>
              <a:rPr lang="en-US" altLang="zh-TW" sz="1400">
                <a:solidFill>
                  <a:srgbClr val="FFFFFF"/>
                </a:solidFill>
              </a:rPr>
              <a:t>	1.8MM</a:t>
            </a:r>
          </a:p>
          <a:p>
            <a:pPr>
              <a:lnSpc>
                <a:spcPts val="2013"/>
              </a:lnSpc>
              <a:tabLst>
                <a:tab pos="635000" algn="l"/>
              </a:tabLst>
            </a:pPr>
            <a:r>
              <a:rPr lang="en-US" altLang="zh-TW" sz="1400">
                <a:solidFill>
                  <a:srgbClr val="FFFFFF"/>
                </a:solidFill>
              </a:rPr>
              <a:t>	1.8MM</a:t>
            </a:r>
          </a:p>
          <a:p>
            <a:pPr>
              <a:lnSpc>
                <a:spcPts val="2013"/>
              </a:lnSpc>
              <a:tabLst>
                <a:tab pos="635000" algn="l"/>
              </a:tabLst>
            </a:pPr>
            <a:r>
              <a:rPr lang="en-US" altLang="zh-TW" sz="1400">
                <a:solidFill>
                  <a:srgbClr val="FFFFFF"/>
                </a:solidFill>
              </a:rPr>
              <a:t>	1.8MM</a:t>
            </a:r>
          </a:p>
          <a:p>
            <a:pPr>
              <a:lnSpc>
                <a:spcPts val="2013"/>
              </a:lnSpc>
              <a:tabLst>
                <a:tab pos="635000" algn="l"/>
              </a:tabLst>
            </a:pPr>
            <a:r>
              <a:rPr lang="en-US" altLang="zh-TW" sz="1400">
                <a:solidFill>
                  <a:srgbClr val="FFFFFF"/>
                </a:solidFill>
              </a:rPr>
              <a:t>	1.8MM</a:t>
            </a:r>
          </a:p>
          <a:p>
            <a:pPr>
              <a:lnSpc>
                <a:spcPts val="2013"/>
              </a:lnSpc>
              <a:tabLst>
                <a:tab pos="635000" algn="l"/>
              </a:tabLst>
            </a:pPr>
            <a:r>
              <a:rPr lang="en-US" altLang="zh-TW" sz="1400">
                <a:solidFill>
                  <a:srgbClr val="FFFFFF"/>
                </a:solidFill>
              </a:rPr>
              <a:t>	1.8MM</a:t>
            </a:r>
          </a:p>
          <a:p>
            <a:pPr>
              <a:lnSpc>
                <a:spcPts val="2013"/>
              </a:lnSpc>
              <a:tabLst>
                <a:tab pos="635000" algn="l"/>
              </a:tabLst>
            </a:pPr>
            <a:r>
              <a:rPr lang="en-US" altLang="zh-TW" sz="1400">
                <a:solidFill>
                  <a:srgbClr val="FFFFFF"/>
                </a:solidFill>
              </a:rPr>
              <a:t>	1.7MM</a:t>
            </a:r>
          </a:p>
          <a:p>
            <a:pPr>
              <a:lnSpc>
                <a:spcPts val="2013"/>
              </a:lnSpc>
              <a:tabLst>
                <a:tab pos="635000" algn="l"/>
              </a:tabLst>
            </a:pPr>
            <a:r>
              <a:rPr lang="en-US" altLang="zh-TW" sz="1400">
                <a:solidFill>
                  <a:srgbClr val="FFFFFF"/>
                </a:solidFill>
              </a:rPr>
              <a:t>	1.6MM</a:t>
            </a:r>
          </a:p>
          <a:p>
            <a:pPr>
              <a:lnSpc>
                <a:spcPts val="2013"/>
              </a:lnSpc>
              <a:tabLst>
                <a:tab pos="635000" algn="l"/>
              </a:tabLst>
            </a:pPr>
            <a:r>
              <a:rPr lang="en-US" altLang="zh-TW" sz="1400">
                <a:solidFill>
                  <a:srgbClr val="FFFFFF"/>
                </a:solidFill>
              </a:rPr>
              <a:t>	1.6MM</a:t>
            </a:r>
          </a:p>
        </p:txBody>
      </p:sp>
      <p:sp>
        <p:nvSpPr>
          <p:cNvPr id="65549" name="Text Box 13"/>
          <p:cNvSpPr txBox="1">
            <a:spLocks noChangeArrowheads="1"/>
          </p:cNvSpPr>
          <p:nvPr/>
        </p:nvSpPr>
        <p:spPr bwMode="auto">
          <a:xfrm>
            <a:off x="8813800" y="6494463"/>
            <a:ext cx="141288"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18</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ws_18BD"/>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6563" name="Picture 3" descr="ws_18BE"/>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66564" name="Picture 4" descr="ws_18BF"/>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66565" name="Picture 5" descr="ws_18C0"/>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66566" name="Picture 6" descr="ws_18C1"/>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66567" name="Picture 7" descr="ws_18C2"/>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sp>
        <p:nvSpPr>
          <p:cNvPr id="66568" name="Text Box 8"/>
          <p:cNvSpPr txBox="1">
            <a:spLocks noChangeArrowheads="1"/>
          </p:cNvSpPr>
          <p:nvPr/>
        </p:nvSpPr>
        <p:spPr bwMode="auto">
          <a:xfrm>
            <a:off x="8813800" y="6494463"/>
            <a:ext cx="141288"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21</a:t>
            </a:r>
          </a:p>
        </p:txBody>
      </p:sp>
      <p:sp>
        <p:nvSpPr>
          <p:cNvPr id="66569" name="Text Box 9"/>
          <p:cNvSpPr txBox="1">
            <a:spLocks noChangeArrowheads="1"/>
          </p:cNvSpPr>
          <p:nvPr/>
        </p:nvSpPr>
        <p:spPr bwMode="auto">
          <a:xfrm>
            <a:off x="3522663" y="1225550"/>
            <a:ext cx="2165350"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b="1" i="1">
                <a:solidFill>
                  <a:srgbClr val="F5C54C"/>
                </a:solidFill>
              </a:rPr>
              <a:t>5.  </a:t>
            </a:r>
            <a:r>
              <a:rPr lang="en-US" altLang="zh-TW" sz="2600" b="1" i="1">
                <a:solidFill>
                  <a:srgbClr val="F6C54C"/>
                </a:solidFill>
              </a:rPr>
              <a:t>Commerce</a:t>
            </a:r>
          </a:p>
        </p:txBody>
      </p:sp>
      <p:sp>
        <p:nvSpPr>
          <p:cNvPr id="66570" name="Text Box 10"/>
          <p:cNvSpPr txBox="1">
            <a:spLocks noChangeArrowheads="1"/>
          </p:cNvSpPr>
          <p:nvPr/>
        </p:nvSpPr>
        <p:spPr bwMode="auto">
          <a:xfrm>
            <a:off x="1498600" y="1820863"/>
            <a:ext cx="6672263" cy="765175"/>
          </a:xfrm>
          <a:prstGeom prst="rect">
            <a:avLst/>
          </a:prstGeom>
          <a:noFill/>
          <a:ln w="9525">
            <a:noFill/>
            <a:miter lim="800000"/>
            <a:headEnd/>
            <a:tailEnd/>
          </a:ln>
        </p:spPr>
        <p:txBody>
          <a:bodyPr wrap="none" lIns="0" tIns="0" rIns="0" bIns="0">
            <a:spAutoFit/>
          </a:bodyPr>
          <a:lstStyle/>
          <a:p>
            <a:pPr>
              <a:lnSpc>
                <a:spcPts val="2900"/>
              </a:lnSpc>
              <a:tabLst>
                <a:tab pos="38100" algn="l"/>
              </a:tabLst>
            </a:pPr>
            <a:r>
              <a:rPr lang="zh-TW" altLang="en-US" sz="1800">
                <a:latin typeface="Arial" charset="0"/>
              </a:rPr>
              <a:t>	</a:t>
            </a:r>
            <a:r>
              <a:rPr lang="zh-TW" altLang="en-US" sz="2600" i="1">
                <a:solidFill>
                  <a:srgbClr val="FFFFFF"/>
                </a:solidFill>
              </a:rPr>
              <a:t>’</a:t>
            </a:r>
            <a:r>
              <a:rPr lang="en-US" altLang="zh-TW" sz="2600" i="1">
                <a:solidFill>
                  <a:srgbClr val="FFFFFF"/>
                </a:solidFill>
              </a:rPr>
              <a:t>Wal-Mart in your pocket’…location-based</a:t>
            </a:r>
          </a:p>
          <a:p>
            <a:pPr>
              <a:lnSpc>
                <a:spcPts val="3125"/>
              </a:lnSpc>
              <a:tabLst>
                <a:tab pos="38100" algn="l"/>
              </a:tabLst>
            </a:pPr>
            <a:r>
              <a:rPr lang="en-US" altLang="zh-TW" sz="2600" i="1">
                <a:solidFill>
                  <a:srgbClr val="FFFFFF"/>
                </a:solidFill>
              </a:rPr>
              <a:t>services…group buying power…flash sales…</a:t>
            </a:r>
          </a:p>
        </p:txBody>
      </p:sp>
      <p:sp>
        <p:nvSpPr>
          <p:cNvPr id="66571" name="Text Box 11"/>
          <p:cNvSpPr txBox="1">
            <a:spLocks noChangeArrowheads="1"/>
          </p:cNvSpPr>
          <p:nvPr/>
        </p:nvSpPr>
        <p:spPr bwMode="auto">
          <a:xfrm>
            <a:off x="928688" y="2614613"/>
            <a:ext cx="7812087" cy="765175"/>
          </a:xfrm>
          <a:prstGeom prst="rect">
            <a:avLst/>
          </a:prstGeom>
          <a:noFill/>
          <a:ln w="9525">
            <a:noFill/>
            <a:miter lim="800000"/>
            <a:headEnd/>
            <a:tailEnd/>
          </a:ln>
        </p:spPr>
        <p:txBody>
          <a:bodyPr wrap="none" lIns="0" tIns="0" rIns="0" bIns="0">
            <a:spAutoFit/>
          </a:bodyPr>
          <a:lstStyle/>
          <a:p>
            <a:pPr>
              <a:lnSpc>
                <a:spcPts val="2900"/>
              </a:lnSpc>
              <a:tabLst>
                <a:tab pos="254000" algn="l"/>
              </a:tabLst>
            </a:pPr>
            <a:r>
              <a:rPr lang="en-US" altLang="zh-TW" sz="2600" i="1">
                <a:solidFill>
                  <a:srgbClr val="FFFFFF"/>
                </a:solidFill>
              </a:rPr>
              <a:t>deep discounts…transparent pricing…real-time alerts</a:t>
            </a:r>
          </a:p>
          <a:p>
            <a:pPr>
              <a:lnSpc>
                <a:spcPts val="3125"/>
              </a:lnSpc>
              <a:tabLst>
                <a:tab pos="254000" algn="l"/>
              </a:tabLst>
            </a:pPr>
            <a:r>
              <a:rPr lang="en-US" altLang="zh-TW" sz="2600" i="1">
                <a:solidFill>
                  <a:srgbClr val="FFFFFF"/>
                </a:solidFill>
              </a:rPr>
              <a:t>	/ ratings…virtual goods...immediate gratification…</a:t>
            </a:r>
          </a:p>
        </p:txBody>
      </p:sp>
      <p:sp>
        <p:nvSpPr>
          <p:cNvPr id="66572" name="Text Box 12"/>
          <p:cNvSpPr txBox="1">
            <a:spLocks noChangeArrowheads="1"/>
          </p:cNvSpPr>
          <p:nvPr/>
        </p:nvSpPr>
        <p:spPr bwMode="auto">
          <a:xfrm>
            <a:off x="2278063" y="3805238"/>
            <a:ext cx="5202237"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i="1">
                <a:solidFill>
                  <a:srgbClr val="FFFFFF"/>
                </a:solidFill>
              </a:rPr>
              <a:t>Products must be fast + easy + fun.</a:t>
            </a:r>
          </a:p>
        </p:txBody>
      </p:sp>
      <p:sp>
        <p:nvSpPr>
          <p:cNvPr id="66573" name="Text Box 13"/>
          <p:cNvSpPr txBox="1">
            <a:spLocks noChangeArrowheads="1"/>
          </p:cNvSpPr>
          <p:nvPr/>
        </p:nvSpPr>
        <p:spPr bwMode="auto">
          <a:xfrm>
            <a:off x="1387475" y="4400550"/>
            <a:ext cx="6434138"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i="1">
                <a:solidFill>
                  <a:srgbClr val="FFFFFF"/>
                </a:solidFill>
              </a:rPr>
              <a:t>Have you ever seen ‘constant improvement’</a:t>
            </a:r>
          </a:p>
        </p:txBody>
      </p:sp>
      <p:sp>
        <p:nvSpPr>
          <p:cNvPr id="66574" name="Text Box 14"/>
          <p:cNvSpPr txBox="1">
            <a:spLocks noChangeArrowheads="1"/>
          </p:cNvSpPr>
          <p:nvPr/>
        </p:nvSpPr>
        <p:spPr bwMode="auto">
          <a:xfrm>
            <a:off x="2214563" y="4797425"/>
            <a:ext cx="5240337"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i="1">
                <a:solidFill>
                  <a:srgbClr val="FFFFFF"/>
                </a:solidFill>
              </a:rPr>
              <a:t>in products like we are seeing now?</a:t>
            </a:r>
          </a:p>
        </p:txBody>
      </p:sp>
      <p:sp>
        <p:nvSpPr>
          <p:cNvPr id="66575" name="Text Box 15"/>
          <p:cNvSpPr txBox="1">
            <a:spLocks noChangeArrowheads="1"/>
          </p:cNvSpPr>
          <p:nvPr/>
        </p:nvSpPr>
        <p:spPr bwMode="auto">
          <a:xfrm>
            <a:off x="2517775" y="5194300"/>
            <a:ext cx="4630738"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i="1">
                <a:solidFill>
                  <a:srgbClr val="FFFFFF"/>
                </a:solidFill>
              </a:rPr>
              <a:t>Is your business keeping pace?</a:t>
            </a:r>
          </a:p>
        </p:txBody>
      </p:sp>
      <p:sp>
        <p:nvSpPr>
          <p:cNvPr id="66576" name="Text Box 16"/>
          <p:cNvSpPr txBox="1">
            <a:spLocks noChangeArrowheads="1"/>
          </p:cNvSpPr>
          <p:nvPr/>
        </p:nvSpPr>
        <p:spPr bwMode="auto">
          <a:xfrm>
            <a:off x="1157288" y="5791200"/>
            <a:ext cx="6894512"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i="1">
                <a:solidFill>
                  <a:srgbClr val="FFFFFF"/>
                </a:solidFill>
              </a:rPr>
              <a:t>Do humans want everything to be like a game?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ws_18C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7587" name="Picture 3" descr="ws_18C5"/>
          <p:cNvPicPr>
            <a:picLocks noChangeAspect="1" noChangeArrowheads="1"/>
          </p:cNvPicPr>
          <p:nvPr/>
        </p:nvPicPr>
        <p:blipFill>
          <a:blip r:embed="rId3" cstate="print"/>
          <a:srcRect/>
          <a:stretch>
            <a:fillRect/>
          </a:stretch>
        </p:blipFill>
        <p:spPr bwMode="auto">
          <a:xfrm>
            <a:off x="584200" y="4089400"/>
            <a:ext cx="1473200" cy="2171700"/>
          </a:xfrm>
          <a:prstGeom prst="rect">
            <a:avLst/>
          </a:prstGeom>
          <a:noFill/>
          <a:ln w="9525">
            <a:noFill/>
            <a:miter lim="800000"/>
            <a:headEnd/>
            <a:tailEnd/>
          </a:ln>
        </p:spPr>
      </p:pic>
      <p:pic>
        <p:nvPicPr>
          <p:cNvPr id="67588" name="Picture 4" descr="ws_18C6"/>
          <p:cNvPicPr>
            <a:picLocks noChangeAspect="1" noChangeArrowheads="1"/>
          </p:cNvPicPr>
          <p:nvPr/>
        </p:nvPicPr>
        <p:blipFill>
          <a:blip r:embed="rId4" cstate="print"/>
          <a:srcRect/>
          <a:stretch>
            <a:fillRect/>
          </a:stretch>
        </p:blipFill>
        <p:spPr bwMode="auto">
          <a:xfrm>
            <a:off x="482600" y="6438900"/>
            <a:ext cx="152400" cy="177800"/>
          </a:xfrm>
          <a:prstGeom prst="rect">
            <a:avLst/>
          </a:prstGeom>
          <a:noFill/>
          <a:ln w="9525">
            <a:noFill/>
            <a:miter lim="800000"/>
            <a:headEnd/>
            <a:tailEnd/>
          </a:ln>
        </p:spPr>
      </p:pic>
      <p:pic>
        <p:nvPicPr>
          <p:cNvPr id="67589" name="Picture 5" descr="ws_18C7"/>
          <p:cNvPicPr>
            <a:picLocks noChangeAspect="1" noChangeArrowheads="1"/>
          </p:cNvPicPr>
          <p:nvPr/>
        </p:nvPicPr>
        <p:blipFill>
          <a:blip r:embed="rId5" cstate="print"/>
          <a:srcRect/>
          <a:stretch>
            <a:fillRect/>
          </a:stretch>
        </p:blipFill>
        <p:spPr bwMode="auto">
          <a:xfrm>
            <a:off x="711200" y="6438900"/>
            <a:ext cx="127000" cy="228600"/>
          </a:xfrm>
          <a:prstGeom prst="rect">
            <a:avLst/>
          </a:prstGeom>
          <a:noFill/>
          <a:ln w="9525">
            <a:noFill/>
            <a:miter lim="800000"/>
            <a:headEnd/>
            <a:tailEnd/>
          </a:ln>
        </p:spPr>
      </p:pic>
      <p:pic>
        <p:nvPicPr>
          <p:cNvPr id="67590" name="Picture 6" descr="ws_18C8"/>
          <p:cNvPicPr>
            <a:picLocks noChangeAspect="1" noChangeArrowheads="1"/>
          </p:cNvPicPr>
          <p:nvPr/>
        </p:nvPicPr>
        <p:blipFill>
          <a:blip r:embed="rId6" cstate="print"/>
          <a:srcRect/>
          <a:stretch>
            <a:fillRect/>
          </a:stretch>
        </p:blipFill>
        <p:spPr bwMode="auto">
          <a:xfrm>
            <a:off x="838200" y="6438900"/>
            <a:ext cx="139700" cy="177800"/>
          </a:xfrm>
          <a:prstGeom prst="rect">
            <a:avLst/>
          </a:prstGeom>
          <a:noFill/>
          <a:ln w="9525">
            <a:noFill/>
            <a:miter lim="800000"/>
            <a:headEnd/>
            <a:tailEnd/>
          </a:ln>
        </p:spPr>
      </p:pic>
      <p:pic>
        <p:nvPicPr>
          <p:cNvPr id="67591" name="Picture 7" descr="ws_18C9"/>
          <p:cNvPicPr>
            <a:picLocks noChangeAspect="1" noChangeArrowheads="1"/>
          </p:cNvPicPr>
          <p:nvPr/>
        </p:nvPicPr>
        <p:blipFill>
          <a:blip r:embed="rId7" cstate="print"/>
          <a:srcRect/>
          <a:stretch>
            <a:fillRect/>
          </a:stretch>
        </p:blipFill>
        <p:spPr bwMode="auto">
          <a:xfrm>
            <a:off x="1371600" y="6438900"/>
            <a:ext cx="139700" cy="177800"/>
          </a:xfrm>
          <a:prstGeom prst="rect">
            <a:avLst/>
          </a:prstGeom>
          <a:noFill/>
          <a:ln w="9525">
            <a:noFill/>
            <a:miter lim="800000"/>
            <a:headEnd/>
            <a:tailEnd/>
          </a:ln>
        </p:spPr>
      </p:pic>
      <p:pic>
        <p:nvPicPr>
          <p:cNvPr id="67592" name="Picture 8" descr="ws_18CA"/>
          <p:cNvPicPr>
            <a:picLocks noChangeAspect="1" noChangeArrowheads="1"/>
          </p:cNvPicPr>
          <p:nvPr/>
        </p:nvPicPr>
        <p:blipFill>
          <a:blip r:embed="rId8" cstate="print"/>
          <a:srcRect/>
          <a:stretch>
            <a:fillRect/>
          </a:stretch>
        </p:blipFill>
        <p:spPr bwMode="auto">
          <a:xfrm>
            <a:off x="1701800" y="6438900"/>
            <a:ext cx="139700" cy="177800"/>
          </a:xfrm>
          <a:prstGeom prst="rect">
            <a:avLst/>
          </a:prstGeom>
          <a:noFill/>
          <a:ln w="9525">
            <a:noFill/>
            <a:miter lim="800000"/>
            <a:headEnd/>
            <a:tailEnd/>
          </a:ln>
        </p:spPr>
      </p:pic>
      <p:pic>
        <p:nvPicPr>
          <p:cNvPr id="67593" name="Picture 9" descr="ws_18CB"/>
          <p:cNvPicPr>
            <a:picLocks noChangeAspect="1" noChangeArrowheads="1"/>
          </p:cNvPicPr>
          <p:nvPr/>
        </p:nvPicPr>
        <p:blipFill>
          <a:blip r:embed="rId9" cstate="print"/>
          <a:srcRect/>
          <a:stretch>
            <a:fillRect/>
          </a:stretch>
        </p:blipFill>
        <p:spPr bwMode="auto">
          <a:xfrm>
            <a:off x="2743200" y="4102100"/>
            <a:ext cx="1460500" cy="2159000"/>
          </a:xfrm>
          <a:prstGeom prst="rect">
            <a:avLst/>
          </a:prstGeom>
          <a:noFill/>
          <a:ln w="9525">
            <a:noFill/>
            <a:miter lim="800000"/>
            <a:headEnd/>
            <a:tailEnd/>
          </a:ln>
        </p:spPr>
      </p:pic>
      <p:pic>
        <p:nvPicPr>
          <p:cNvPr id="67594" name="Picture 10" descr="ws_18CC"/>
          <p:cNvPicPr>
            <a:picLocks noChangeAspect="1" noChangeArrowheads="1"/>
          </p:cNvPicPr>
          <p:nvPr/>
        </p:nvPicPr>
        <p:blipFill>
          <a:blip r:embed="rId10" cstate="print"/>
          <a:srcRect/>
          <a:stretch>
            <a:fillRect/>
          </a:stretch>
        </p:blipFill>
        <p:spPr bwMode="auto">
          <a:xfrm>
            <a:off x="4851400" y="4127500"/>
            <a:ext cx="1422400" cy="2108200"/>
          </a:xfrm>
          <a:prstGeom prst="rect">
            <a:avLst/>
          </a:prstGeom>
          <a:noFill/>
          <a:ln w="9525">
            <a:noFill/>
            <a:miter lim="800000"/>
            <a:headEnd/>
            <a:tailEnd/>
          </a:ln>
        </p:spPr>
      </p:pic>
      <p:pic>
        <p:nvPicPr>
          <p:cNvPr id="67595" name="Picture 11" descr="ws_18CD"/>
          <p:cNvPicPr>
            <a:picLocks noChangeAspect="1" noChangeArrowheads="1"/>
          </p:cNvPicPr>
          <p:nvPr/>
        </p:nvPicPr>
        <p:blipFill>
          <a:blip r:embed="rId11" cstate="print"/>
          <a:srcRect/>
          <a:stretch>
            <a:fillRect/>
          </a:stretch>
        </p:blipFill>
        <p:spPr bwMode="auto">
          <a:xfrm>
            <a:off x="6883400" y="4140200"/>
            <a:ext cx="1397000" cy="2082800"/>
          </a:xfrm>
          <a:prstGeom prst="rect">
            <a:avLst/>
          </a:prstGeom>
          <a:noFill/>
          <a:ln w="9525">
            <a:noFill/>
            <a:miter lim="800000"/>
            <a:headEnd/>
            <a:tailEnd/>
          </a:ln>
        </p:spPr>
      </p:pic>
      <p:sp>
        <p:nvSpPr>
          <p:cNvPr id="67596" name="Text Box 12"/>
          <p:cNvSpPr txBox="1">
            <a:spLocks noChangeArrowheads="1"/>
          </p:cNvSpPr>
          <p:nvPr/>
        </p:nvSpPr>
        <p:spPr bwMode="auto">
          <a:xfrm>
            <a:off x="8813800" y="6494463"/>
            <a:ext cx="141288"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23</a:t>
            </a:r>
          </a:p>
        </p:txBody>
      </p:sp>
      <p:sp>
        <p:nvSpPr>
          <p:cNvPr id="67597" name="Text Box 13"/>
          <p:cNvSpPr txBox="1">
            <a:spLocks noChangeArrowheads="1"/>
          </p:cNvSpPr>
          <p:nvPr/>
        </p:nvSpPr>
        <p:spPr bwMode="auto">
          <a:xfrm>
            <a:off x="334963" y="1295400"/>
            <a:ext cx="7656512" cy="249238"/>
          </a:xfrm>
          <a:prstGeom prst="rect">
            <a:avLst/>
          </a:prstGeom>
          <a:noFill/>
          <a:ln w="9525">
            <a:noFill/>
            <a:miter lim="800000"/>
            <a:headEnd/>
            <a:tailEnd/>
          </a:ln>
        </p:spPr>
        <p:txBody>
          <a:bodyPr wrap="none" lIns="0" tIns="0" rIns="0" bIns="0">
            <a:spAutoFit/>
          </a:bodyPr>
          <a:lstStyle/>
          <a:p>
            <a:pPr>
              <a:lnSpc>
                <a:spcPts val="1963"/>
              </a:lnSpc>
            </a:pPr>
            <a:r>
              <a:rPr lang="zh-TW" altLang="en-US" sz="1600">
                <a:solidFill>
                  <a:srgbClr val="FFFFFF"/>
                </a:solidFill>
                <a:latin typeface="Symbol" pitchFamily="18" charset="2"/>
              </a:rPr>
              <a:t>  </a:t>
            </a:r>
            <a:r>
              <a:rPr lang="en-US" altLang="zh-TW" sz="1600" b="1" i="1">
                <a:solidFill>
                  <a:srgbClr val="F6C54C"/>
                </a:solidFill>
              </a:rPr>
              <a:t>Location-Based Services </a:t>
            </a:r>
            <a:r>
              <a:rPr lang="en-US" altLang="zh-TW" sz="1600">
                <a:solidFill>
                  <a:srgbClr val="FFFFFF"/>
                </a:solidFill>
              </a:rPr>
              <a:t>– Enable real-time physical retail / service opportunities</a:t>
            </a:r>
          </a:p>
        </p:txBody>
      </p:sp>
      <p:sp>
        <p:nvSpPr>
          <p:cNvPr id="67598" name="Text Box 14"/>
          <p:cNvSpPr txBox="1">
            <a:spLocks noChangeArrowheads="1"/>
          </p:cNvSpPr>
          <p:nvPr/>
        </p:nvSpPr>
        <p:spPr bwMode="auto">
          <a:xfrm>
            <a:off x="334963" y="1784350"/>
            <a:ext cx="7810500" cy="249238"/>
          </a:xfrm>
          <a:prstGeom prst="rect">
            <a:avLst/>
          </a:prstGeom>
          <a:noFill/>
          <a:ln w="9525">
            <a:noFill/>
            <a:miter lim="800000"/>
            <a:headEnd/>
            <a:tailEnd/>
          </a:ln>
        </p:spPr>
        <p:txBody>
          <a:bodyPr wrap="none" lIns="0" tIns="0" rIns="0" bIns="0">
            <a:spAutoFit/>
          </a:bodyPr>
          <a:lstStyle/>
          <a:p>
            <a:pPr>
              <a:lnSpc>
                <a:spcPts val="1963"/>
              </a:lnSpc>
            </a:pPr>
            <a:r>
              <a:rPr lang="zh-TW" altLang="en-US" sz="1600">
                <a:solidFill>
                  <a:srgbClr val="FFFFFF"/>
                </a:solidFill>
                <a:latin typeface="Symbol" pitchFamily="18" charset="2"/>
              </a:rPr>
              <a:t>  </a:t>
            </a:r>
            <a:r>
              <a:rPr lang="en-US" altLang="zh-TW" sz="1600" b="1" i="1">
                <a:solidFill>
                  <a:srgbClr val="F6C54C"/>
                </a:solidFill>
              </a:rPr>
              <a:t>Transparent Pricing </a:t>
            </a:r>
            <a:r>
              <a:rPr lang="en-US" altLang="zh-TW" sz="1600">
                <a:solidFill>
                  <a:srgbClr val="FFFFFF"/>
                </a:solidFill>
              </a:rPr>
              <a:t>– Instant local + online price comparison could disrupt retailers</a:t>
            </a:r>
          </a:p>
        </p:txBody>
      </p:sp>
      <p:sp>
        <p:nvSpPr>
          <p:cNvPr id="67599" name="Text Box 15"/>
          <p:cNvSpPr txBox="1">
            <a:spLocks noChangeArrowheads="1"/>
          </p:cNvSpPr>
          <p:nvPr/>
        </p:nvSpPr>
        <p:spPr bwMode="auto">
          <a:xfrm>
            <a:off x="334963" y="2273300"/>
            <a:ext cx="6550025" cy="249238"/>
          </a:xfrm>
          <a:prstGeom prst="rect">
            <a:avLst/>
          </a:prstGeom>
          <a:noFill/>
          <a:ln w="9525">
            <a:noFill/>
            <a:miter lim="800000"/>
            <a:headEnd/>
            <a:tailEnd/>
          </a:ln>
        </p:spPr>
        <p:txBody>
          <a:bodyPr wrap="none" lIns="0" tIns="0" rIns="0" bIns="0">
            <a:spAutoFit/>
          </a:bodyPr>
          <a:lstStyle/>
          <a:p>
            <a:pPr>
              <a:lnSpc>
                <a:spcPts val="1963"/>
              </a:lnSpc>
            </a:pPr>
            <a:r>
              <a:rPr lang="zh-TW" altLang="en-US" sz="1600">
                <a:solidFill>
                  <a:srgbClr val="FFFFFF"/>
                </a:solidFill>
                <a:latin typeface="Symbol" pitchFamily="18" charset="2"/>
              </a:rPr>
              <a:t>  </a:t>
            </a:r>
            <a:r>
              <a:rPr lang="en-US" altLang="zh-TW" sz="1600" b="1" i="1">
                <a:solidFill>
                  <a:srgbClr val="F6C54C"/>
                </a:solidFill>
              </a:rPr>
              <a:t>Discounts </a:t>
            </a:r>
            <a:r>
              <a:rPr lang="en-US" altLang="zh-TW" sz="1600">
                <a:solidFill>
                  <a:srgbClr val="FFFFFF"/>
                </a:solidFill>
              </a:rPr>
              <a:t>– Invitation-only time-based selective sales gaining traction</a:t>
            </a:r>
          </a:p>
        </p:txBody>
      </p:sp>
      <p:sp>
        <p:nvSpPr>
          <p:cNvPr id="67600" name="Text Box 16"/>
          <p:cNvSpPr txBox="1">
            <a:spLocks noChangeArrowheads="1"/>
          </p:cNvSpPr>
          <p:nvPr/>
        </p:nvSpPr>
        <p:spPr bwMode="auto">
          <a:xfrm>
            <a:off x="334963" y="2762250"/>
            <a:ext cx="7991475" cy="249238"/>
          </a:xfrm>
          <a:prstGeom prst="rect">
            <a:avLst/>
          </a:prstGeom>
          <a:noFill/>
          <a:ln w="9525">
            <a:noFill/>
            <a:miter lim="800000"/>
            <a:headEnd/>
            <a:tailEnd/>
          </a:ln>
        </p:spPr>
        <p:txBody>
          <a:bodyPr wrap="none" lIns="0" tIns="0" rIns="0" bIns="0">
            <a:spAutoFit/>
          </a:bodyPr>
          <a:lstStyle/>
          <a:p>
            <a:pPr>
              <a:lnSpc>
                <a:spcPts val="1963"/>
              </a:lnSpc>
            </a:pPr>
            <a:r>
              <a:rPr lang="zh-TW" altLang="en-US" sz="1600">
                <a:solidFill>
                  <a:srgbClr val="FFFFFF"/>
                </a:solidFill>
                <a:latin typeface="Symbol" pitchFamily="18" charset="2"/>
              </a:rPr>
              <a:t>  </a:t>
            </a:r>
            <a:r>
              <a:rPr lang="en-US" altLang="zh-TW" sz="1600" b="1" i="1">
                <a:solidFill>
                  <a:srgbClr val="F6C54C"/>
                </a:solidFill>
              </a:rPr>
              <a:t>Immediate Gratification </a:t>
            </a:r>
            <a:r>
              <a:rPr lang="en-US" altLang="zh-TW" sz="1600">
                <a:solidFill>
                  <a:srgbClr val="FFFFFF"/>
                </a:solidFill>
              </a:rPr>
              <a:t>– OTA (over-the-air) instant digital product + content delivery</a:t>
            </a:r>
          </a:p>
        </p:txBody>
      </p:sp>
      <p:sp>
        <p:nvSpPr>
          <p:cNvPr id="67601" name="Text Box 17"/>
          <p:cNvSpPr txBox="1">
            <a:spLocks noChangeArrowheads="1"/>
          </p:cNvSpPr>
          <p:nvPr/>
        </p:nvSpPr>
        <p:spPr bwMode="auto">
          <a:xfrm>
            <a:off x="2763838" y="3343275"/>
            <a:ext cx="1439862" cy="169863"/>
          </a:xfrm>
          <a:prstGeom prst="rect">
            <a:avLst/>
          </a:prstGeom>
          <a:noFill/>
          <a:ln w="9525">
            <a:noFill/>
            <a:miter lim="800000"/>
            <a:headEnd/>
            <a:tailEnd/>
          </a:ln>
        </p:spPr>
        <p:txBody>
          <a:bodyPr wrap="none" lIns="0" tIns="0" rIns="0" bIns="0">
            <a:spAutoFit/>
          </a:bodyPr>
          <a:lstStyle/>
          <a:p>
            <a:pPr>
              <a:lnSpc>
                <a:spcPts val="1338"/>
              </a:lnSpc>
            </a:pPr>
            <a:r>
              <a:rPr lang="en-US" altLang="zh-TW" sz="1200" b="1" i="1">
                <a:solidFill>
                  <a:srgbClr val="F6C54C"/>
                </a:solidFill>
              </a:rPr>
              <a:t>Transparent Pricing</a:t>
            </a:r>
          </a:p>
        </p:txBody>
      </p:sp>
      <p:sp>
        <p:nvSpPr>
          <p:cNvPr id="67602" name="Text Box 18"/>
          <p:cNvSpPr txBox="1">
            <a:spLocks noChangeArrowheads="1"/>
          </p:cNvSpPr>
          <p:nvPr/>
        </p:nvSpPr>
        <p:spPr bwMode="auto">
          <a:xfrm>
            <a:off x="2589213" y="3525838"/>
            <a:ext cx="1790700" cy="169862"/>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6C54C"/>
                </a:solidFill>
              </a:rPr>
              <a:t>ShopSavvy Android App</a:t>
            </a:r>
          </a:p>
        </p:txBody>
      </p:sp>
      <p:sp>
        <p:nvSpPr>
          <p:cNvPr id="67603" name="Text Box 19"/>
          <p:cNvSpPr txBox="1">
            <a:spLocks noChangeArrowheads="1"/>
          </p:cNvSpPr>
          <p:nvPr/>
        </p:nvSpPr>
        <p:spPr bwMode="auto">
          <a:xfrm>
            <a:off x="2476500" y="3708400"/>
            <a:ext cx="2016125" cy="352425"/>
          </a:xfrm>
          <a:prstGeom prst="rect">
            <a:avLst/>
          </a:prstGeom>
          <a:noFill/>
          <a:ln w="9525">
            <a:noFill/>
            <a:miter lim="800000"/>
            <a:headEnd/>
            <a:tailEnd/>
          </a:ln>
        </p:spPr>
        <p:txBody>
          <a:bodyPr wrap="none" lIns="0" tIns="0" rIns="0" bIns="0">
            <a:spAutoFit/>
          </a:bodyPr>
          <a:lstStyle/>
          <a:p>
            <a:pPr>
              <a:lnSpc>
                <a:spcPts val="1338"/>
              </a:lnSpc>
              <a:tabLst>
                <a:tab pos="203200" algn="l"/>
              </a:tabLst>
            </a:pPr>
            <a:r>
              <a:rPr lang="zh-TW" altLang="en-US" sz="1800">
                <a:latin typeface="Arial" charset="0"/>
              </a:rPr>
              <a:t>	</a:t>
            </a:r>
            <a:r>
              <a:rPr lang="en-US" altLang="zh-TW" sz="1200" b="1">
                <a:solidFill>
                  <a:srgbClr val="F6C54C"/>
                </a:solidFill>
              </a:rPr>
              <a:t>Comparison shopping</a:t>
            </a:r>
          </a:p>
          <a:p>
            <a:pPr>
              <a:lnSpc>
                <a:spcPts val="1438"/>
              </a:lnSpc>
              <a:tabLst>
                <a:tab pos="203200" algn="l"/>
              </a:tabLst>
            </a:pPr>
            <a:r>
              <a:rPr lang="en-US" altLang="zh-TW" sz="1200" b="1">
                <a:solidFill>
                  <a:srgbClr val="F6C54C"/>
                </a:solidFill>
              </a:rPr>
              <a:t>among online + local stores</a:t>
            </a:r>
          </a:p>
        </p:txBody>
      </p:sp>
      <p:sp>
        <p:nvSpPr>
          <p:cNvPr id="67604" name="Text Box 20"/>
          <p:cNvSpPr txBox="1">
            <a:spLocks noChangeArrowheads="1"/>
          </p:cNvSpPr>
          <p:nvPr/>
        </p:nvSpPr>
        <p:spPr bwMode="auto">
          <a:xfrm>
            <a:off x="438150" y="3333750"/>
            <a:ext cx="1809750" cy="169863"/>
          </a:xfrm>
          <a:prstGeom prst="rect">
            <a:avLst/>
          </a:prstGeom>
          <a:noFill/>
          <a:ln w="9525">
            <a:noFill/>
            <a:miter lim="800000"/>
            <a:headEnd/>
            <a:tailEnd/>
          </a:ln>
        </p:spPr>
        <p:txBody>
          <a:bodyPr wrap="none" lIns="0" tIns="0" rIns="0" bIns="0">
            <a:spAutoFit/>
          </a:bodyPr>
          <a:lstStyle/>
          <a:p>
            <a:pPr>
              <a:lnSpc>
                <a:spcPts val="1338"/>
              </a:lnSpc>
            </a:pPr>
            <a:r>
              <a:rPr lang="en-US" altLang="zh-TW" sz="1200" b="1" i="1">
                <a:solidFill>
                  <a:srgbClr val="F6C54C"/>
                </a:solidFill>
              </a:rPr>
              <a:t>Location-Based Services</a:t>
            </a:r>
          </a:p>
        </p:txBody>
      </p:sp>
      <p:sp>
        <p:nvSpPr>
          <p:cNvPr id="67605" name="Text Box 21"/>
          <p:cNvSpPr txBox="1">
            <a:spLocks noChangeArrowheads="1"/>
          </p:cNvSpPr>
          <p:nvPr/>
        </p:nvSpPr>
        <p:spPr bwMode="auto">
          <a:xfrm>
            <a:off x="401638" y="3516313"/>
            <a:ext cx="1882775" cy="169862"/>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6C54C"/>
                </a:solidFill>
              </a:rPr>
              <a:t>Priceline.com iPhone App</a:t>
            </a:r>
          </a:p>
        </p:txBody>
      </p:sp>
      <p:sp>
        <p:nvSpPr>
          <p:cNvPr id="67606" name="Text Box 22"/>
          <p:cNvSpPr txBox="1">
            <a:spLocks noChangeArrowheads="1"/>
          </p:cNvSpPr>
          <p:nvPr/>
        </p:nvSpPr>
        <p:spPr bwMode="auto">
          <a:xfrm>
            <a:off x="719138" y="3698875"/>
            <a:ext cx="1247775" cy="352425"/>
          </a:xfrm>
          <a:prstGeom prst="rect">
            <a:avLst/>
          </a:prstGeom>
          <a:noFill/>
          <a:ln w="9525">
            <a:noFill/>
            <a:miter lim="800000"/>
            <a:headEnd/>
            <a:tailEnd/>
          </a:ln>
        </p:spPr>
        <p:txBody>
          <a:bodyPr wrap="none" lIns="0" tIns="0" rIns="0" bIns="0">
            <a:spAutoFit/>
          </a:bodyPr>
          <a:lstStyle/>
          <a:p>
            <a:pPr>
              <a:lnSpc>
                <a:spcPts val="1338"/>
              </a:lnSpc>
              <a:tabLst>
                <a:tab pos="177800" algn="l"/>
              </a:tabLst>
            </a:pPr>
            <a:r>
              <a:rPr lang="en-US" altLang="zh-TW" sz="1200" b="1">
                <a:solidFill>
                  <a:srgbClr val="F6C54C"/>
                </a:solidFill>
              </a:rPr>
              <a:t>Finds hotel deals</a:t>
            </a:r>
          </a:p>
          <a:p>
            <a:pPr>
              <a:lnSpc>
                <a:spcPts val="1438"/>
              </a:lnSpc>
              <a:tabLst>
                <a:tab pos="177800" algn="l"/>
              </a:tabLst>
            </a:pPr>
            <a:r>
              <a:rPr lang="en-US" altLang="zh-TW" sz="1200" b="1">
                <a:solidFill>
                  <a:srgbClr val="F6C54C"/>
                </a:solidFill>
              </a:rPr>
              <a:t>	in your area</a:t>
            </a:r>
          </a:p>
        </p:txBody>
      </p:sp>
      <p:sp>
        <p:nvSpPr>
          <p:cNvPr id="67607" name="Text Box 23"/>
          <p:cNvSpPr txBox="1">
            <a:spLocks noChangeArrowheads="1"/>
          </p:cNvSpPr>
          <p:nvPr/>
        </p:nvSpPr>
        <p:spPr bwMode="auto">
          <a:xfrm>
            <a:off x="5203825" y="3333750"/>
            <a:ext cx="736600" cy="169863"/>
          </a:xfrm>
          <a:prstGeom prst="rect">
            <a:avLst/>
          </a:prstGeom>
          <a:noFill/>
          <a:ln w="9525">
            <a:noFill/>
            <a:miter lim="800000"/>
            <a:headEnd/>
            <a:tailEnd/>
          </a:ln>
        </p:spPr>
        <p:txBody>
          <a:bodyPr wrap="none" lIns="0" tIns="0" rIns="0" bIns="0">
            <a:spAutoFit/>
          </a:bodyPr>
          <a:lstStyle/>
          <a:p>
            <a:pPr>
              <a:lnSpc>
                <a:spcPts val="1338"/>
              </a:lnSpc>
            </a:pPr>
            <a:r>
              <a:rPr lang="en-US" altLang="zh-TW" sz="1200" b="1" i="1">
                <a:solidFill>
                  <a:srgbClr val="F6C54C"/>
                </a:solidFill>
              </a:rPr>
              <a:t>Discounts</a:t>
            </a:r>
          </a:p>
        </p:txBody>
      </p:sp>
      <p:sp>
        <p:nvSpPr>
          <p:cNvPr id="67608" name="Text Box 24"/>
          <p:cNvSpPr txBox="1">
            <a:spLocks noChangeArrowheads="1"/>
          </p:cNvSpPr>
          <p:nvPr/>
        </p:nvSpPr>
        <p:spPr bwMode="auto">
          <a:xfrm>
            <a:off x="4976813" y="3516313"/>
            <a:ext cx="1147762" cy="169862"/>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6C54C"/>
                </a:solidFill>
              </a:rPr>
              <a:t>Gilt iPhone App</a:t>
            </a:r>
          </a:p>
        </p:txBody>
      </p:sp>
      <p:sp>
        <p:nvSpPr>
          <p:cNvPr id="67609" name="Text Box 25"/>
          <p:cNvSpPr txBox="1">
            <a:spLocks noChangeArrowheads="1"/>
          </p:cNvSpPr>
          <p:nvPr/>
        </p:nvSpPr>
        <p:spPr bwMode="auto">
          <a:xfrm>
            <a:off x="4843463" y="3698875"/>
            <a:ext cx="1412875" cy="352425"/>
          </a:xfrm>
          <a:prstGeom prst="rect">
            <a:avLst/>
          </a:prstGeom>
          <a:noFill/>
          <a:ln w="9525">
            <a:noFill/>
            <a:miter lim="800000"/>
            <a:headEnd/>
            <a:tailEnd/>
          </a:ln>
        </p:spPr>
        <p:txBody>
          <a:bodyPr wrap="none" lIns="0" tIns="0" rIns="0" bIns="0">
            <a:spAutoFit/>
          </a:bodyPr>
          <a:lstStyle/>
          <a:p>
            <a:pPr>
              <a:lnSpc>
                <a:spcPts val="1338"/>
              </a:lnSpc>
              <a:tabLst>
                <a:tab pos="203200" algn="l"/>
              </a:tabLst>
            </a:pPr>
            <a:r>
              <a:rPr lang="en-US" altLang="zh-TW" sz="1200" b="1">
                <a:solidFill>
                  <a:srgbClr val="F6C54C"/>
                </a:solidFill>
              </a:rPr>
              <a:t>Designer handbags</a:t>
            </a:r>
          </a:p>
          <a:p>
            <a:pPr>
              <a:lnSpc>
                <a:spcPts val="1438"/>
              </a:lnSpc>
              <a:tabLst>
                <a:tab pos="203200" algn="l"/>
              </a:tabLst>
            </a:pPr>
            <a:r>
              <a:rPr lang="en-US" altLang="zh-TW" sz="1200" b="1">
                <a:solidFill>
                  <a:srgbClr val="F6C54C"/>
                </a:solidFill>
              </a:rPr>
              <a:t>	Up to 70% Off</a:t>
            </a:r>
          </a:p>
        </p:txBody>
      </p:sp>
      <p:sp>
        <p:nvSpPr>
          <p:cNvPr id="67610" name="Text Box 26"/>
          <p:cNvSpPr txBox="1">
            <a:spLocks noChangeArrowheads="1"/>
          </p:cNvSpPr>
          <p:nvPr/>
        </p:nvSpPr>
        <p:spPr bwMode="auto">
          <a:xfrm>
            <a:off x="2016125" y="66675"/>
            <a:ext cx="5268913" cy="668338"/>
          </a:xfrm>
          <a:prstGeom prst="rect">
            <a:avLst/>
          </a:prstGeom>
          <a:noFill/>
          <a:ln w="9525">
            <a:noFill/>
            <a:miter lim="800000"/>
            <a:headEnd/>
            <a:tailEnd/>
          </a:ln>
        </p:spPr>
        <p:txBody>
          <a:bodyPr wrap="none" lIns="0" tIns="0" rIns="0" bIns="0">
            <a:spAutoFit/>
          </a:bodyPr>
          <a:lstStyle/>
          <a:p>
            <a:pPr>
              <a:lnSpc>
                <a:spcPts val="2900"/>
              </a:lnSpc>
              <a:tabLst>
                <a:tab pos="317500" algn="l"/>
              </a:tabLst>
            </a:pPr>
            <a:r>
              <a:rPr lang="en-US" altLang="zh-TW" sz="2600">
                <a:solidFill>
                  <a:srgbClr val="F6C54C"/>
                </a:solidFill>
              </a:rPr>
              <a:t>Mobile Revolutionizing Commerce </a:t>
            </a:r>
            <a:r>
              <a:rPr lang="en-US" altLang="zh-TW">
                <a:solidFill>
                  <a:srgbClr val="F6C54C"/>
                </a:solidFill>
              </a:rPr>
              <a:t>–</a:t>
            </a:r>
          </a:p>
          <a:p>
            <a:pPr>
              <a:lnSpc>
                <a:spcPts val="2375"/>
              </a:lnSpc>
              <a:tabLst>
                <a:tab pos="317500" algn="l"/>
              </a:tabLst>
            </a:pPr>
            <a:r>
              <a:rPr lang="en-US" altLang="zh-TW">
                <a:solidFill>
                  <a:srgbClr val="F6C54C"/>
                </a:solidFill>
              </a:rPr>
              <a:t>	</a:t>
            </a:r>
            <a:r>
              <a:rPr lang="en-US" altLang="zh-TW" sz="2200">
                <a:solidFill>
                  <a:srgbClr val="F6C54C"/>
                </a:solidFill>
              </a:rPr>
              <a:t>With Constant Product Improvements</a:t>
            </a:r>
          </a:p>
        </p:txBody>
      </p:sp>
      <p:sp>
        <p:nvSpPr>
          <p:cNvPr id="67611" name="Text Box 27"/>
          <p:cNvSpPr txBox="1">
            <a:spLocks noChangeArrowheads="1"/>
          </p:cNvSpPr>
          <p:nvPr/>
        </p:nvSpPr>
        <p:spPr bwMode="auto">
          <a:xfrm>
            <a:off x="6697663" y="3343275"/>
            <a:ext cx="1693862" cy="169863"/>
          </a:xfrm>
          <a:prstGeom prst="rect">
            <a:avLst/>
          </a:prstGeom>
          <a:noFill/>
          <a:ln w="9525">
            <a:noFill/>
            <a:miter lim="800000"/>
            <a:headEnd/>
            <a:tailEnd/>
          </a:ln>
        </p:spPr>
        <p:txBody>
          <a:bodyPr wrap="none" lIns="0" tIns="0" rIns="0" bIns="0">
            <a:spAutoFit/>
          </a:bodyPr>
          <a:lstStyle/>
          <a:p>
            <a:pPr>
              <a:lnSpc>
                <a:spcPts val="1338"/>
              </a:lnSpc>
            </a:pPr>
            <a:r>
              <a:rPr lang="en-US" altLang="zh-TW" sz="1200" b="1" i="1">
                <a:solidFill>
                  <a:srgbClr val="F6C54C"/>
                </a:solidFill>
              </a:rPr>
              <a:t>Immediate Gratification</a:t>
            </a:r>
          </a:p>
        </p:txBody>
      </p:sp>
      <p:sp>
        <p:nvSpPr>
          <p:cNvPr id="67612" name="Text Box 28"/>
          <p:cNvSpPr txBox="1">
            <a:spLocks noChangeArrowheads="1"/>
          </p:cNvSpPr>
          <p:nvPr/>
        </p:nvSpPr>
        <p:spPr bwMode="auto">
          <a:xfrm>
            <a:off x="6691313" y="3525838"/>
            <a:ext cx="1706562" cy="169862"/>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6C54C"/>
                </a:solidFill>
              </a:rPr>
              <a:t>iTunes Store on iPhone</a:t>
            </a:r>
          </a:p>
        </p:txBody>
      </p:sp>
      <p:sp>
        <p:nvSpPr>
          <p:cNvPr id="67613" name="Text Box 29"/>
          <p:cNvSpPr txBox="1">
            <a:spLocks noChangeArrowheads="1"/>
          </p:cNvSpPr>
          <p:nvPr/>
        </p:nvSpPr>
        <p:spPr bwMode="auto">
          <a:xfrm>
            <a:off x="6823075" y="3708400"/>
            <a:ext cx="1443038" cy="352425"/>
          </a:xfrm>
          <a:prstGeom prst="rect">
            <a:avLst/>
          </a:prstGeom>
          <a:noFill/>
          <a:ln w="9525">
            <a:noFill/>
            <a:miter lim="800000"/>
            <a:headEnd/>
            <a:tailEnd/>
          </a:ln>
        </p:spPr>
        <p:txBody>
          <a:bodyPr wrap="none" lIns="0" tIns="0" rIns="0" bIns="0">
            <a:spAutoFit/>
          </a:bodyPr>
          <a:lstStyle/>
          <a:p>
            <a:pPr>
              <a:lnSpc>
                <a:spcPts val="1338"/>
              </a:lnSpc>
            </a:pPr>
            <a:r>
              <a:rPr lang="en-US" altLang="zh-TW" sz="1200" b="1">
                <a:solidFill>
                  <a:srgbClr val="F6C54C"/>
                </a:solidFill>
              </a:rPr>
              <a:t>Music / video / apps</a:t>
            </a:r>
          </a:p>
          <a:p>
            <a:pPr>
              <a:lnSpc>
                <a:spcPts val="1438"/>
              </a:lnSpc>
            </a:pPr>
            <a:r>
              <a:rPr lang="en-US" altLang="zh-TW" sz="1200" b="1">
                <a:solidFill>
                  <a:srgbClr val="F6C54C"/>
                </a:solidFill>
              </a:rPr>
              <a:t>delivered wirelessly</a:t>
            </a:r>
          </a:p>
        </p:txBody>
      </p:sp>
      <p:sp>
        <p:nvSpPr>
          <p:cNvPr id="67614" name="Text Box 30"/>
          <p:cNvSpPr txBox="1">
            <a:spLocks noChangeArrowheads="1"/>
          </p:cNvSpPr>
          <p:nvPr/>
        </p:nvSpPr>
        <p:spPr bwMode="auto">
          <a:xfrm>
            <a:off x="5878513" y="6483350"/>
            <a:ext cx="2762250" cy="127000"/>
          </a:xfrm>
          <a:prstGeom prst="rect">
            <a:avLst/>
          </a:prstGeom>
          <a:noFill/>
          <a:ln w="9525">
            <a:noFill/>
            <a:miter lim="800000"/>
            <a:headEnd/>
            <a:tailEnd/>
          </a:ln>
        </p:spPr>
        <p:txBody>
          <a:bodyPr wrap="none" lIns="0" tIns="0" rIns="0" bIns="0">
            <a:spAutoFit/>
          </a:bodyPr>
          <a:lstStyle/>
          <a:p>
            <a:pPr>
              <a:lnSpc>
                <a:spcPts val="1000"/>
              </a:lnSpc>
            </a:pPr>
            <a:r>
              <a:rPr lang="en-US" altLang="zh-TW" sz="900" i="1">
                <a:solidFill>
                  <a:srgbClr val="FFFFFF"/>
                </a:solidFill>
              </a:rPr>
              <a:t>Source: Company Reports, Morgan Stanley Research.</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ws_18C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8611" name="Picture 3" descr="ws_18CF"/>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68612" name="Picture 4" descr="ws_18D0"/>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68613" name="Picture 5" descr="ws_18D1"/>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68614" name="Picture 6" descr="ws_18D2"/>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68615" name="Picture 7" descr="ws_18D3"/>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sp>
        <p:nvSpPr>
          <p:cNvPr id="68616" name="Text Box 8"/>
          <p:cNvSpPr txBox="1">
            <a:spLocks noChangeArrowheads="1"/>
          </p:cNvSpPr>
          <p:nvPr/>
        </p:nvSpPr>
        <p:spPr bwMode="auto">
          <a:xfrm>
            <a:off x="8813800" y="6494463"/>
            <a:ext cx="141288"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24</a:t>
            </a:r>
          </a:p>
        </p:txBody>
      </p:sp>
      <p:sp>
        <p:nvSpPr>
          <p:cNvPr id="68617" name="Text Box 9"/>
          <p:cNvSpPr txBox="1">
            <a:spLocks noChangeArrowheads="1"/>
          </p:cNvSpPr>
          <p:nvPr/>
        </p:nvSpPr>
        <p:spPr bwMode="auto">
          <a:xfrm>
            <a:off x="3917950" y="2543175"/>
            <a:ext cx="1393825"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b="1" i="1">
                <a:solidFill>
                  <a:srgbClr val="F5C54C"/>
                </a:solidFill>
              </a:rPr>
              <a:t>6.  </a:t>
            </a:r>
            <a:r>
              <a:rPr lang="en-US" altLang="zh-TW" sz="2600" b="1" i="1">
                <a:solidFill>
                  <a:srgbClr val="F6C54C"/>
                </a:solidFill>
              </a:rPr>
              <a:t>Media</a:t>
            </a:r>
          </a:p>
        </p:txBody>
      </p:sp>
      <p:sp>
        <p:nvSpPr>
          <p:cNvPr id="68618" name="Text Box 10"/>
          <p:cNvSpPr txBox="1">
            <a:spLocks noChangeArrowheads="1"/>
          </p:cNvSpPr>
          <p:nvPr/>
        </p:nvSpPr>
        <p:spPr bwMode="auto">
          <a:xfrm>
            <a:off x="1057275" y="3138488"/>
            <a:ext cx="7115175"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i="1">
                <a:solidFill>
                  <a:srgbClr val="FFFFFF"/>
                </a:solidFill>
              </a:rPr>
              <a:t>What does the extraordinary ramp in on-demand</a:t>
            </a:r>
          </a:p>
        </p:txBody>
      </p:sp>
      <p:sp>
        <p:nvSpPr>
          <p:cNvPr id="68619" name="Text Box 11"/>
          <p:cNvSpPr txBox="1">
            <a:spLocks noChangeArrowheads="1"/>
          </p:cNvSpPr>
          <p:nvPr/>
        </p:nvSpPr>
        <p:spPr bwMode="auto">
          <a:xfrm>
            <a:off x="2093913" y="3535363"/>
            <a:ext cx="5500687"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i="1">
                <a:solidFill>
                  <a:srgbClr val="FFFFFF"/>
                </a:solidFill>
              </a:rPr>
              <a:t>video usage mean for your business?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ws_18D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9635" name="Text Box 3"/>
          <p:cNvSpPr txBox="1">
            <a:spLocks noChangeArrowheads="1"/>
          </p:cNvSpPr>
          <p:nvPr/>
        </p:nvSpPr>
        <p:spPr bwMode="auto">
          <a:xfrm>
            <a:off x="330200" y="1390650"/>
            <a:ext cx="207963" cy="4329113"/>
          </a:xfrm>
          <a:prstGeom prst="rect">
            <a:avLst/>
          </a:prstGeom>
          <a:noFill/>
          <a:ln w="9525">
            <a:noFill/>
            <a:miter lim="800000"/>
            <a:headEnd/>
            <a:tailEnd/>
          </a:ln>
        </p:spPr>
        <p:txBody>
          <a:bodyPr wrap="none" lIns="0" tIns="0" rIns="0" bIns="0">
            <a:spAutoFit/>
          </a:bodyPr>
          <a:lstStyle/>
          <a:p>
            <a:r>
              <a:rPr lang="en-US" altLang="zh-TW" sz="1500" b="1">
                <a:solidFill>
                  <a:srgbClr val="FFFFFF"/>
                </a:solidFill>
              </a:rPr>
              <a:t>HoursofYouTubeContentUploadedperMinute</a:t>
            </a:r>
          </a:p>
        </p:txBody>
      </p:sp>
      <p:sp>
        <p:nvSpPr>
          <p:cNvPr id="69636" name="Text Box 4"/>
          <p:cNvSpPr txBox="1">
            <a:spLocks noChangeArrowheads="1"/>
          </p:cNvSpPr>
          <p:nvPr/>
        </p:nvSpPr>
        <p:spPr bwMode="auto">
          <a:xfrm>
            <a:off x="8813800" y="6494463"/>
            <a:ext cx="141288"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26</a:t>
            </a:r>
          </a:p>
        </p:txBody>
      </p:sp>
      <p:sp>
        <p:nvSpPr>
          <p:cNvPr id="69637" name="Text Box 5"/>
          <p:cNvSpPr txBox="1">
            <a:spLocks noChangeArrowheads="1"/>
          </p:cNvSpPr>
          <p:nvPr/>
        </p:nvSpPr>
        <p:spPr bwMode="auto">
          <a:xfrm>
            <a:off x="6038850" y="6446838"/>
            <a:ext cx="2554288" cy="127000"/>
          </a:xfrm>
          <a:prstGeom prst="rect">
            <a:avLst/>
          </a:prstGeom>
          <a:noFill/>
          <a:ln w="9525">
            <a:noFill/>
            <a:miter lim="800000"/>
            <a:headEnd/>
            <a:tailEnd/>
          </a:ln>
        </p:spPr>
        <p:txBody>
          <a:bodyPr wrap="none" lIns="0" tIns="0" rIns="0" bIns="0">
            <a:spAutoFit/>
          </a:bodyPr>
          <a:lstStyle/>
          <a:p>
            <a:pPr>
              <a:lnSpc>
                <a:spcPts val="1000"/>
              </a:lnSpc>
            </a:pPr>
            <a:r>
              <a:rPr lang="en-US" altLang="zh-TW" sz="900" i="1">
                <a:solidFill>
                  <a:srgbClr val="FFFFFF"/>
                </a:solidFill>
              </a:rPr>
              <a:t>Source: YouTube blog, Morgan Stanley Research.</a:t>
            </a:r>
          </a:p>
        </p:txBody>
      </p:sp>
      <p:sp>
        <p:nvSpPr>
          <p:cNvPr id="69638" name="Text Box 6"/>
          <p:cNvSpPr txBox="1">
            <a:spLocks noChangeArrowheads="1"/>
          </p:cNvSpPr>
          <p:nvPr/>
        </p:nvSpPr>
        <p:spPr bwMode="auto">
          <a:xfrm>
            <a:off x="836613" y="106363"/>
            <a:ext cx="7424737" cy="5580062"/>
          </a:xfrm>
          <a:prstGeom prst="rect">
            <a:avLst/>
          </a:prstGeom>
          <a:noFill/>
          <a:ln w="9525">
            <a:noFill/>
            <a:miter lim="800000"/>
            <a:headEnd/>
            <a:tailEnd/>
          </a:ln>
        </p:spPr>
        <p:txBody>
          <a:bodyPr wrap="none" lIns="0" tIns="0" rIns="0" bIns="0">
            <a:spAutoFit/>
          </a:bodyPr>
          <a:lstStyle/>
          <a:p>
            <a:pPr>
              <a:lnSpc>
                <a:spcPts val="2900"/>
              </a:lnSpc>
              <a:tabLst>
                <a:tab pos="114300" algn="l"/>
                <a:tab pos="1092200" algn="l"/>
                <a:tab pos="1168400" algn="l"/>
              </a:tabLst>
            </a:pPr>
            <a:r>
              <a:rPr lang="en-US" altLang="zh-TW" sz="2600">
                <a:solidFill>
                  <a:srgbClr val="F6C54C"/>
                </a:solidFill>
              </a:rPr>
              <a:t>YouTube Content Growth Accelerating (+2x Y/Y) –</a:t>
            </a:r>
          </a:p>
          <a:p>
            <a:pPr>
              <a:lnSpc>
                <a:spcPts val="2375"/>
              </a:lnSpc>
              <a:tabLst>
                <a:tab pos="114300" algn="l"/>
                <a:tab pos="1092200" algn="l"/>
                <a:tab pos="1168400" algn="l"/>
              </a:tabLst>
            </a:pPr>
            <a:r>
              <a:rPr lang="en-US" altLang="zh-TW" sz="2600">
                <a:solidFill>
                  <a:srgbClr val="F6C54C"/>
                </a:solidFill>
              </a:rPr>
              <a:t>			</a:t>
            </a:r>
            <a:r>
              <a:rPr lang="en-US" altLang="zh-TW" sz="2200">
                <a:solidFill>
                  <a:srgbClr val="F6C54C"/>
                </a:solidFill>
              </a:rPr>
              <a:t>35 Hours of Content Added Every Minute</a:t>
            </a:r>
          </a:p>
          <a:p>
            <a:pPr>
              <a:lnSpc>
                <a:spcPts val="1000"/>
              </a:lnSpc>
              <a:tabLst>
                <a:tab pos="114300" algn="l"/>
                <a:tab pos="1092200" algn="l"/>
                <a:tab pos="1168400" algn="l"/>
              </a:tabLst>
            </a:pPr>
            <a:endParaRPr lang="en-US" altLang="zh-TW" sz="2200">
              <a:solidFill>
                <a:srgbClr val="F6C54C"/>
              </a:solidFill>
            </a:endParaRPr>
          </a:p>
          <a:p>
            <a:pPr>
              <a:lnSpc>
                <a:spcPts val="1000"/>
              </a:lnSpc>
              <a:tabLst>
                <a:tab pos="114300" algn="l"/>
                <a:tab pos="1092200" algn="l"/>
                <a:tab pos="1168400" algn="l"/>
              </a:tabLst>
            </a:pPr>
            <a:endParaRPr lang="en-US" altLang="zh-TW" sz="2200">
              <a:solidFill>
                <a:srgbClr val="F6C54C"/>
              </a:solidFill>
            </a:endParaRPr>
          </a:p>
          <a:p>
            <a:pPr>
              <a:lnSpc>
                <a:spcPts val="1000"/>
              </a:lnSpc>
              <a:tabLst>
                <a:tab pos="114300" algn="l"/>
                <a:tab pos="1092200" algn="l"/>
                <a:tab pos="1168400" algn="l"/>
              </a:tabLst>
            </a:pPr>
            <a:endParaRPr lang="en-US" altLang="zh-TW" sz="2200">
              <a:solidFill>
                <a:srgbClr val="F6C54C"/>
              </a:solidFill>
            </a:endParaRPr>
          </a:p>
          <a:p>
            <a:pPr>
              <a:lnSpc>
                <a:spcPts val="1763"/>
              </a:lnSpc>
              <a:tabLst>
                <a:tab pos="114300" algn="l"/>
                <a:tab pos="1092200" algn="l"/>
                <a:tab pos="1168400" algn="l"/>
              </a:tabLst>
            </a:pPr>
            <a:r>
              <a:rPr lang="en-US" altLang="zh-TW" sz="2200">
                <a:solidFill>
                  <a:srgbClr val="F6C54C"/>
                </a:solidFill>
              </a:rPr>
              <a:t>		</a:t>
            </a:r>
            <a:r>
              <a:rPr lang="en-US" altLang="zh-TW" sz="1400" b="1">
                <a:solidFill>
                  <a:srgbClr val="F6C54C"/>
                </a:solidFill>
              </a:rPr>
              <a:t>Hours of YouTube Content Uploaded per Minute, 6/07 – 11/10</a:t>
            </a:r>
          </a:p>
          <a:p>
            <a:pPr>
              <a:lnSpc>
                <a:spcPts val="1950"/>
              </a:lnSpc>
              <a:tabLst>
                <a:tab pos="114300" algn="l"/>
                <a:tab pos="1092200" algn="l"/>
                <a:tab pos="1168400" algn="l"/>
              </a:tabLst>
            </a:pPr>
            <a:r>
              <a:rPr lang="en-US" altLang="zh-TW" sz="1500" b="1">
                <a:solidFill>
                  <a:srgbClr val="FFFFFF"/>
                </a:solidFill>
              </a:rPr>
              <a:t>40</a:t>
            </a:r>
          </a:p>
          <a:p>
            <a:pPr>
              <a:lnSpc>
                <a:spcPts val="1000"/>
              </a:lnSpc>
              <a:tabLst>
                <a:tab pos="114300" algn="l"/>
                <a:tab pos="1092200" algn="l"/>
                <a:tab pos="1168400" algn="l"/>
              </a:tabLst>
            </a:pPr>
            <a:endParaRPr lang="en-US" altLang="zh-TW" sz="1500" b="1">
              <a:solidFill>
                <a:srgbClr val="FFFFFF"/>
              </a:solidFill>
            </a:endParaRPr>
          </a:p>
          <a:p>
            <a:pPr>
              <a:lnSpc>
                <a:spcPts val="1000"/>
              </a:lnSpc>
              <a:tabLst>
                <a:tab pos="114300" algn="l"/>
                <a:tab pos="1092200" algn="l"/>
                <a:tab pos="1168400" algn="l"/>
              </a:tabLst>
            </a:pPr>
            <a:endParaRPr lang="en-US" altLang="zh-TW" sz="1500" b="1">
              <a:solidFill>
                <a:srgbClr val="FFFFFF"/>
              </a:solidFill>
            </a:endParaRPr>
          </a:p>
          <a:p>
            <a:pPr>
              <a:lnSpc>
                <a:spcPts val="1000"/>
              </a:lnSpc>
              <a:tabLst>
                <a:tab pos="114300" algn="l"/>
                <a:tab pos="1092200" algn="l"/>
                <a:tab pos="1168400" algn="l"/>
              </a:tabLst>
            </a:pPr>
            <a:endParaRPr lang="en-US" altLang="zh-TW" sz="1500" b="1">
              <a:solidFill>
                <a:srgbClr val="FFFFFF"/>
              </a:solidFill>
            </a:endParaRPr>
          </a:p>
          <a:p>
            <a:pPr>
              <a:lnSpc>
                <a:spcPts val="1000"/>
              </a:lnSpc>
              <a:tabLst>
                <a:tab pos="114300" algn="l"/>
                <a:tab pos="1092200" algn="l"/>
                <a:tab pos="1168400" algn="l"/>
              </a:tabLst>
            </a:pPr>
            <a:endParaRPr lang="en-US" altLang="zh-TW" sz="1500" b="1">
              <a:solidFill>
                <a:srgbClr val="FFFFFF"/>
              </a:solidFill>
            </a:endParaRPr>
          </a:p>
          <a:p>
            <a:pPr>
              <a:lnSpc>
                <a:spcPts val="1000"/>
              </a:lnSpc>
              <a:tabLst>
                <a:tab pos="114300" algn="l"/>
                <a:tab pos="1092200" algn="l"/>
                <a:tab pos="1168400" algn="l"/>
              </a:tabLst>
            </a:pPr>
            <a:endParaRPr lang="en-US" altLang="zh-TW" sz="1500" b="1">
              <a:solidFill>
                <a:srgbClr val="FFFFFF"/>
              </a:solidFill>
            </a:endParaRPr>
          </a:p>
          <a:p>
            <a:pPr>
              <a:lnSpc>
                <a:spcPts val="1000"/>
              </a:lnSpc>
              <a:tabLst>
                <a:tab pos="114300" algn="l"/>
                <a:tab pos="1092200" algn="l"/>
                <a:tab pos="1168400" algn="l"/>
              </a:tabLst>
            </a:pPr>
            <a:endParaRPr lang="en-US" altLang="zh-TW" sz="1500" b="1">
              <a:solidFill>
                <a:srgbClr val="FFFFFF"/>
              </a:solidFill>
            </a:endParaRPr>
          </a:p>
          <a:p>
            <a:pPr>
              <a:lnSpc>
                <a:spcPts val="2025"/>
              </a:lnSpc>
              <a:tabLst>
                <a:tab pos="114300" algn="l"/>
                <a:tab pos="1092200" algn="l"/>
                <a:tab pos="1168400" algn="l"/>
              </a:tabLst>
            </a:pPr>
            <a:r>
              <a:rPr lang="en-US" altLang="zh-TW" sz="1500" b="1">
                <a:solidFill>
                  <a:srgbClr val="FFFFFF"/>
                </a:solidFill>
              </a:rPr>
              <a:t>30</a:t>
            </a:r>
          </a:p>
          <a:p>
            <a:pPr>
              <a:lnSpc>
                <a:spcPts val="1000"/>
              </a:lnSpc>
              <a:tabLst>
                <a:tab pos="114300" algn="l"/>
                <a:tab pos="1092200" algn="l"/>
                <a:tab pos="1168400" algn="l"/>
              </a:tabLst>
            </a:pPr>
            <a:endParaRPr lang="en-US" altLang="zh-TW" sz="1500" b="1">
              <a:solidFill>
                <a:srgbClr val="FFFFFF"/>
              </a:solidFill>
            </a:endParaRPr>
          </a:p>
          <a:p>
            <a:pPr>
              <a:lnSpc>
                <a:spcPts val="1000"/>
              </a:lnSpc>
              <a:tabLst>
                <a:tab pos="114300" algn="l"/>
                <a:tab pos="1092200" algn="l"/>
                <a:tab pos="1168400" algn="l"/>
              </a:tabLst>
            </a:pPr>
            <a:endParaRPr lang="en-US" altLang="zh-TW" sz="1500" b="1">
              <a:solidFill>
                <a:srgbClr val="FFFFFF"/>
              </a:solidFill>
            </a:endParaRPr>
          </a:p>
          <a:p>
            <a:pPr>
              <a:lnSpc>
                <a:spcPts val="1000"/>
              </a:lnSpc>
              <a:tabLst>
                <a:tab pos="114300" algn="l"/>
                <a:tab pos="1092200" algn="l"/>
                <a:tab pos="1168400" algn="l"/>
              </a:tabLst>
            </a:pPr>
            <a:endParaRPr lang="en-US" altLang="zh-TW" sz="1500" b="1">
              <a:solidFill>
                <a:srgbClr val="FFFFFF"/>
              </a:solidFill>
            </a:endParaRPr>
          </a:p>
          <a:p>
            <a:pPr>
              <a:lnSpc>
                <a:spcPts val="1000"/>
              </a:lnSpc>
              <a:tabLst>
                <a:tab pos="114300" algn="l"/>
                <a:tab pos="1092200" algn="l"/>
                <a:tab pos="1168400" algn="l"/>
              </a:tabLst>
            </a:pPr>
            <a:endParaRPr lang="en-US" altLang="zh-TW" sz="1500" b="1">
              <a:solidFill>
                <a:srgbClr val="FFFFFF"/>
              </a:solidFill>
            </a:endParaRPr>
          </a:p>
          <a:p>
            <a:pPr>
              <a:lnSpc>
                <a:spcPts val="1000"/>
              </a:lnSpc>
              <a:tabLst>
                <a:tab pos="114300" algn="l"/>
                <a:tab pos="1092200" algn="l"/>
                <a:tab pos="1168400" algn="l"/>
              </a:tabLst>
            </a:pPr>
            <a:endParaRPr lang="en-US" altLang="zh-TW" sz="1500" b="1">
              <a:solidFill>
                <a:srgbClr val="FFFFFF"/>
              </a:solidFill>
            </a:endParaRPr>
          </a:p>
          <a:p>
            <a:pPr>
              <a:lnSpc>
                <a:spcPts val="1000"/>
              </a:lnSpc>
              <a:tabLst>
                <a:tab pos="114300" algn="l"/>
                <a:tab pos="1092200" algn="l"/>
                <a:tab pos="1168400" algn="l"/>
              </a:tabLst>
            </a:pPr>
            <a:endParaRPr lang="en-US" altLang="zh-TW" sz="1500" b="1">
              <a:solidFill>
                <a:srgbClr val="FFFFFF"/>
              </a:solidFill>
            </a:endParaRPr>
          </a:p>
          <a:p>
            <a:pPr>
              <a:lnSpc>
                <a:spcPts val="1950"/>
              </a:lnSpc>
              <a:tabLst>
                <a:tab pos="114300" algn="l"/>
                <a:tab pos="1092200" algn="l"/>
                <a:tab pos="1168400" algn="l"/>
              </a:tabLst>
            </a:pPr>
            <a:r>
              <a:rPr lang="en-US" altLang="zh-TW" sz="1500" b="1">
                <a:solidFill>
                  <a:srgbClr val="FFFFFF"/>
                </a:solidFill>
              </a:rPr>
              <a:t>20</a:t>
            </a:r>
          </a:p>
          <a:p>
            <a:pPr>
              <a:lnSpc>
                <a:spcPts val="1000"/>
              </a:lnSpc>
              <a:tabLst>
                <a:tab pos="114300" algn="l"/>
                <a:tab pos="1092200" algn="l"/>
                <a:tab pos="1168400" algn="l"/>
              </a:tabLst>
            </a:pPr>
            <a:endParaRPr lang="en-US" altLang="zh-TW" sz="1500" b="1">
              <a:solidFill>
                <a:srgbClr val="FFFFFF"/>
              </a:solidFill>
            </a:endParaRPr>
          </a:p>
          <a:p>
            <a:pPr>
              <a:lnSpc>
                <a:spcPts val="1000"/>
              </a:lnSpc>
              <a:tabLst>
                <a:tab pos="114300" algn="l"/>
                <a:tab pos="1092200" algn="l"/>
                <a:tab pos="1168400" algn="l"/>
              </a:tabLst>
            </a:pPr>
            <a:endParaRPr lang="en-US" altLang="zh-TW" sz="1500" b="1">
              <a:solidFill>
                <a:srgbClr val="FFFFFF"/>
              </a:solidFill>
            </a:endParaRPr>
          </a:p>
          <a:p>
            <a:pPr>
              <a:lnSpc>
                <a:spcPts val="1000"/>
              </a:lnSpc>
              <a:tabLst>
                <a:tab pos="114300" algn="l"/>
                <a:tab pos="1092200" algn="l"/>
                <a:tab pos="1168400" algn="l"/>
              </a:tabLst>
            </a:pPr>
            <a:endParaRPr lang="en-US" altLang="zh-TW" sz="1500" b="1">
              <a:solidFill>
                <a:srgbClr val="FFFFFF"/>
              </a:solidFill>
            </a:endParaRPr>
          </a:p>
          <a:p>
            <a:pPr>
              <a:lnSpc>
                <a:spcPts val="1000"/>
              </a:lnSpc>
              <a:tabLst>
                <a:tab pos="114300" algn="l"/>
                <a:tab pos="1092200" algn="l"/>
                <a:tab pos="1168400" algn="l"/>
              </a:tabLst>
            </a:pPr>
            <a:endParaRPr lang="en-US" altLang="zh-TW" sz="1500" b="1">
              <a:solidFill>
                <a:srgbClr val="FFFFFF"/>
              </a:solidFill>
            </a:endParaRPr>
          </a:p>
          <a:p>
            <a:pPr>
              <a:lnSpc>
                <a:spcPts val="1000"/>
              </a:lnSpc>
              <a:tabLst>
                <a:tab pos="114300" algn="l"/>
                <a:tab pos="1092200" algn="l"/>
                <a:tab pos="1168400" algn="l"/>
              </a:tabLst>
            </a:pPr>
            <a:endParaRPr lang="en-US" altLang="zh-TW" sz="1500" b="1">
              <a:solidFill>
                <a:srgbClr val="FFFFFF"/>
              </a:solidFill>
            </a:endParaRPr>
          </a:p>
          <a:p>
            <a:pPr>
              <a:lnSpc>
                <a:spcPts val="1000"/>
              </a:lnSpc>
              <a:tabLst>
                <a:tab pos="114300" algn="l"/>
                <a:tab pos="1092200" algn="l"/>
                <a:tab pos="1168400" algn="l"/>
              </a:tabLst>
            </a:pPr>
            <a:endParaRPr lang="en-US" altLang="zh-TW" sz="1500" b="1">
              <a:solidFill>
                <a:srgbClr val="FFFFFF"/>
              </a:solidFill>
            </a:endParaRPr>
          </a:p>
          <a:p>
            <a:pPr>
              <a:lnSpc>
                <a:spcPts val="2025"/>
              </a:lnSpc>
              <a:tabLst>
                <a:tab pos="114300" algn="l"/>
                <a:tab pos="1092200" algn="l"/>
                <a:tab pos="1168400" algn="l"/>
              </a:tabLst>
            </a:pPr>
            <a:r>
              <a:rPr lang="en-US" altLang="zh-TW" sz="1500" b="1">
                <a:solidFill>
                  <a:srgbClr val="FFFFFF"/>
                </a:solidFill>
              </a:rPr>
              <a:t>10</a:t>
            </a:r>
          </a:p>
          <a:p>
            <a:pPr>
              <a:lnSpc>
                <a:spcPts val="1000"/>
              </a:lnSpc>
              <a:tabLst>
                <a:tab pos="114300" algn="l"/>
                <a:tab pos="1092200" algn="l"/>
                <a:tab pos="1168400" algn="l"/>
              </a:tabLst>
            </a:pPr>
            <a:endParaRPr lang="en-US" altLang="zh-TW" sz="1500" b="1">
              <a:solidFill>
                <a:srgbClr val="FFFFFF"/>
              </a:solidFill>
            </a:endParaRPr>
          </a:p>
          <a:p>
            <a:pPr>
              <a:lnSpc>
                <a:spcPts val="1000"/>
              </a:lnSpc>
              <a:tabLst>
                <a:tab pos="114300" algn="l"/>
                <a:tab pos="1092200" algn="l"/>
                <a:tab pos="1168400" algn="l"/>
              </a:tabLst>
            </a:pPr>
            <a:endParaRPr lang="en-US" altLang="zh-TW" sz="1500" b="1">
              <a:solidFill>
                <a:srgbClr val="FFFFFF"/>
              </a:solidFill>
            </a:endParaRPr>
          </a:p>
          <a:p>
            <a:pPr>
              <a:lnSpc>
                <a:spcPts val="1000"/>
              </a:lnSpc>
              <a:tabLst>
                <a:tab pos="114300" algn="l"/>
                <a:tab pos="1092200" algn="l"/>
                <a:tab pos="1168400" algn="l"/>
              </a:tabLst>
            </a:pPr>
            <a:endParaRPr lang="en-US" altLang="zh-TW" sz="1500" b="1">
              <a:solidFill>
                <a:srgbClr val="FFFFFF"/>
              </a:solidFill>
            </a:endParaRPr>
          </a:p>
          <a:p>
            <a:pPr>
              <a:lnSpc>
                <a:spcPts val="1000"/>
              </a:lnSpc>
              <a:tabLst>
                <a:tab pos="114300" algn="l"/>
                <a:tab pos="1092200" algn="l"/>
                <a:tab pos="1168400" algn="l"/>
              </a:tabLst>
            </a:pPr>
            <a:endParaRPr lang="en-US" altLang="zh-TW" sz="1500" b="1">
              <a:solidFill>
                <a:srgbClr val="FFFFFF"/>
              </a:solidFill>
            </a:endParaRPr>
          </a:p>
          <a:p>
            <a:pPr>
              <a:lnSpc>
                <a:spcPts val="1000"/>
              </a:lnSpc>
              <a:tabLst>
                <a:tab pos="114300" algn="l"/>
                <a:tab pos="1092200" algn="l"/>
                <a:tab pos="1168400" algn="l"/>
              </a:tabLst>
            </a:pPr>
            <a:endParaRPr lang="en-US" altLang="zh-TW" sz="1500" b="1">
              <a:solidFill>
                <a:srgbClr val="FFFFFF"/>
              </a:solidFill>
            </a:endParaRPr>
          </a:p>
          <a:p>
            <a:pPr>
              <a:lnSpc>
                <a:spcPts val="1000"/>
              </a:lnSpc>
              <a:tabLst>
                <a:tab pos="114300" algn="l"/>
                <a:tab pos="1092200" algn="l"/>
                <a:tab pos="1168400" algn="l"/>
              </a:tabLst>
            </a:pPr>
            <a:endParaRPr lang="en-US" altLang="zh-TW" sz="1500" b="1">
              <a:solidFill>
                <a:srgbClr val="FFFFFF"/>
              </a:solidFill>
            </a:endParaRPr>
          </a:p>
          <a:p>
            <a:pPr>
              <a:lnSpc>
                <a:spcPts val="1950"/>
              </a:lnSpc>
              <a:tabLst>
                <a:tab pos="114300" algn="l"/>
                <a:tab pos="1092200" algn="l"/>
                <a:tab pos="1168400" algn="l"/>
              </a:tabLst>
            </a:pPr>
            <a:r>
              <a:rPr lang="en-US" altLang="zh-TW" sz="1500" b="1">
                <a:solidFill>
                  <a:srgbClr val="FFFFFF"/>
                </a:solidFill>
              </a:rPr>
              <a:t>	0</a:t>
            </a:r>
          </a:p>
        </p:txBody>
      </p:sp>
      <p:sp>
        <p:nvSpPr>
          <p:cNvPr id="69639" name="Text Box 7"/>
          <p:cNvSpPr txBox="1">
            <a:spLocks noChangeArrowheads="1"/>
          </p:cNvSpPr>
          <p:nvPr/>
        </p:nvSpPr>
        <p:spPr bwMode="auto">
          <a:xfrm>
            <a:off x="1101725" y="5753100"/>
            <a:ext cx="366713" cy="207963"/>
          </a:xfrm>
          <a:prstGeom prst="rect">
            <a:avLst/>
          </a:prstGeom>
          <a:noFill/>
          <a:ln w="9525">
            <a:noFill/>
            <a:miter lim="800000"/>
            <a:headEnd/>
            <a:tailEnd/>
          </a:ln>
        </p:spPr>
        <p:txBody>
          <a:bodyPr wrap="none" lIns="0" tIns="0" rIns="0" bIns="0">
            <a:spAutoFit/>
          </a:bodyPr>
          <a:lstStyle/>
          <a:p>
            <a:pPr>
              <a:lnSpc>
                <a:spcPts val="1638"/>
              </a:lnSpc>
            </a:pPr>
            <a:r>
              <a:rPr lang="en-US" altLang="zh-TW" sz="1500" b="1">
                <a:solidFill>
                  <a:srgbClr val="FFFFFF"/>
                </a:solidFill>
              </a:rPr>
              <a:t>6/07</a:t>
            </a:r>
          </a:p>
        </p:txBody>
      </p:sp>
      <p:sp>
        <p:nvSpPr>
          <p:cNvPr id="69640" name="Text Box 8"/>
          <p:cNvSpPr txBox="1">
            <a:spLocks noChangeArrowheads="1"/>
          </p:cNvSpPr>
          <p:nvPr/>
        </p:nvSpPr>
        <p:spPr bwMode="auto">
          <a:xfrm>
            <a:off x="2052638" y="5753100"/>
            <a:ext cx="474662" cy="207963"/>
          </a:xfrm>
          <a:prstGeom prst="rect">
            <a:avLst/>
          </a:prstGeom>
          <a:noFill/>
          <a:ln w="9525">
            <a:noFill/>
            <a:miter lim="800000"/>
            <a:headEnd/>
            <a:tailEnd/>
          </a:ln>
        </p:spPr>
        <p:txBody>
          <a:bodyPr wrap="none" lIns="0" tIns="0" rIns="0" bIns="0">
            <a:spAutoFit/>
          </a:bodyPr>
          <a:lstStyle/>
          <a:p>
            <a:pPr>
              <a:lnSpc>
                <a:spcPts val="1638"/>
              </a:lnSpc>
            </a:pPr>
            <a:r>
              <a:rPr lang="en-US" altLang="zh-TW" sz="1500" b="1">
                <a:solidFill>
                  <a:srgbClr val="FFFFFF"/>
                </a:solidFill>
              </a:rPr>
              <a:t>12/07</a:t>
            </a:r>
          </a:p>
        </p:txBody>
      </p:sp>
      <p:sp>
        <p:nvSpPr>
          <p:cNvPr id="69641" name="Text Box 9"/>
          <p:cNvSpPr txBox="1">
            <a:spLocks noChangeArrowheads="1"/>
          </p:cNvSpPr>
          <p:nvPr/>
        </p:nvSpPr>
        <p:spPr bwMode="auto">
          <a:xfrm>
            <a:off x="3111500" y="5753100"/>
            <a:ext cx="366713" cy="207963"/>
          </a:xfrm>
          <a:prstGeom prst="rect">
            <a:avLst/>
          </a:prstGeom>
          <a:noFill/>
          <a:ln w="9525">
            <a:noFill/>
            <a:miter lim="800000"/>
            <a:headEnd/>
            <a:tailEnd/>
          </a:ln>
        </p:spPr>
        <p:txBody>
          <a:bodyPr wrap="none" lIns="0" tIns="0" rIns="0" bIns="0">
            <a:spAutoFit/>
          </a:bodyPr>
          <a:lstStyle/>
          <a:p>
            <a:pPr>
              <a:lnSpc>
                <a:spcPts val="1638"/>
              </a:lnSpc>
            </a:pPr>
            <a:r>
              <a:rPr lang="en-US" altLang="zh-TW" sz="1500" b="1">
                <a:solidFill>
                  <a:srgbClr val="FFFFFF"/>
                </a:solidFill>
              </a:rPr>
              <a:t>6/08</a:t>
            </a:r>
          </a:p>
        </p:txBody>
      </p:sp>
      <p:sp>
        <p:nvSpPr>
          <p:cNvPr id="69642" name="Text Box 10"/>
          <p:cNvSpPr txBox="1">
            <a:spLocks noChangeArrowheads="1"/>
          </p:cNvSpPr>
          <p:nvPr/>
        </p:nvSpPr>
        <p:spPr bwMode="auto">
          <a:xfrm>
            <a:off x="4070350" y="5753100"/>
            <a:ext cx="476250" cy="207963"/>
          </a:xfrm>
          <a:prstGeom prst="rect">
            <a:avLst/>
          </a:prstGeom>
          <a:noFill/>
          <a:ln w="9525">
            <a:noFill/>
            <a:miter lim="800000"/>
            <a:headEnd/>
            <a:tailEnd/>
          </a:ln>
        </p:spPr>
        <p:txBody>
          <a:bodyPr wrap="none" lIns="0" tIns="0" rIns="0" bIns="0">
            <a:spAutoFit/>
          </a:bodyPr>
          <a:lstStyle/>
          <a:p>
            <a:pPr>
              <a:lnSpc>
                <a:spcPts val="1638"/>
              </a:lnSpc>
            </a:pPr>
            <a:r>
              <a:rPr lang="en-US" altLang="zh-TW" sz="1500" b="1">
                <a:solidFill>
                  <a:srgbClr val="FFFFFF"/>
                </a:solidFill>
              </a:rPr>
              <a:t>12/08</a:t>
            </a:r>
          </a:p>
        </p:txBody>
      </p:sp>
      <p:sp>
        <p:nvSpPr>
          <p:cNvPr id="69643" name="Text Box 11"/>
          <p:cNvSpPr txBox="1">
            <a:spLocks noChangeArrowheads="1"/>
          </p:cNvSpPr>
          <p:nvPr/>
        </p:nvSpPr>
        <p:spPr bwMode="auto">
          <a:xfrm>
            <a:off x="5129213" y="5753100"/>
            <a:ext cx="368300" cy="207963"/>
          </a:xfrm>
          <a:prstGeom prst="rect">
            <a:avLst/>
          </a:prstGeom>
          <a:noFill/>
          <a:ln w="9525">
            <a:noFill/>
            <a:miter lim="800000"/>
            <a:headEnd/>
            <a:tailEnd/>
          </a:ln>
        </p:spPr>
        <p:txBody>
          <a:bodyPr wrap="none" lIns="0" tIns="0" rIns="0" bIns="0">
            <a:spAutoFit/>
          </a:bodyPr>
          <a:lstStyle/>
          <a:p>
            <a:pPr>
              <a:lnSpc>
                <a:spcPts val="1638"/>
              </a:lnSpc>
            </a:pPr>
            <a:r>
              <a:rPr lang="en-US" altLang="zh-TW" sz="1500" b="1">
                <a:solidFill>
                  <a:srgbClr val="FFFFFF"/>
                </a:solidFill>
              </a:rPr>
              <a:t>6/09</a:t>
            </a:r>
          </a:p>
        </p:txBody>
      </p:sp>
      <p:sp>
        <p:nvSpPr>
          <p:cNvPr id="69644" name="Text Box 12"/>
          <p:cNvSpPr txBox="1">
            <a:spLocks noChangeArrowheads="1"/>
          </p:cNvSpPr>
          <p:nvPr/>
        </p:nvSpPr>
        <p:spPr bwMode="auto">
          <a:xfrm>
            <a:off x="6091238" y="5753100"/>
            <a:ext cx="476250" cy="207963"/>
          </a:xfrm>
          <a:prstGeom prst="rect">
            <a:avLst/>
          </a:prstGeom>
          <a:noFill/>
          <a:ln w="9525">
            <a:noFill/>
            <a:miter lim="800000"/>
            <a:headEnd/>
            <a:tailEnd/>
          </a:ln>
        </p:spPr>
        <p:txBody>
          <a:bodyPr wrap="none" lIns="0" tIns="0" rIns="0" bIns="0">
            <a:spAutoFit/>
          </a:bodyPr>
          <a:lstStyle/>
          <a:p>
            <a:pPr>
              <a:lnSpc>
                <a:spcPts val="1638"/>
              </a:lnSpc>
            </a:pPr>
            <a:r>
              <a:rPr lang="en-US" altLang="zh-TW" sz="1500" b="1">
                <a:solidFill>
                  <a:srgbClr val="FFFFFF"/>
                </a:solidFill>
              </a:rPr>
              <a:t>12/09</a:t>
            </a:r>
          </a:p>
        </p:txBody>
      </p:sp>
      <p:sp>
        <p:nvSpPr>
          <p:cNvPr id="69645" name="Text Box 13"/>
          <p:cNvSpPr txBox="1">
            <a:spLocks noChangeArrowheads="1"/>
          </p:cNvSpPr>
          <p:nvPr/>
        </p:nvSpPr>
        <p:spPr bwMode="auto">
          <a:xfrm>
            <a:off x="7148513" y="5753100"/>
            <a:ext cx="368300" cy="207963"/>
          </a:xfrm>
          <a:prstGeom prst="rect">
            <a:avLst/>
          </a:prstGeom>
          <a:noFill/>
          <a:ln w="9525">
            <a:noFill/>
            <a:miter lim="800000"/>
            <a:headEnd/>
            <a:tailEnd/>
          </a:ln>
        </p:spPr>
        <p:txBody>
          <a:bodyPr wrap="none" lIns="0" tIns="0" rIns="0" bIns="0">
            <a:spAutoFit/>
          </a:bodyPr>
          <a:lstStyle/>
          <a:p>
            <a:pPr>
              <a:lnSpc>
                <a:spcPts val="1638"/>
              </a:lnSpc>
            </a:pPr>
            <a:r>
              <a:rPr lang="en-US" altLang="zh-TW" sz="1500" b="1">
                <a:solidFill>
                  <a:srgbClr val="FFFFFF"/>
                </a:solidFill>
              </a:rPr>
              <a:t>6/10</a:t>
            </a:r>
          </a:p>
        </p:txBody>
      </p:sp>
      <p:sp>
        <p:nvSpPr>
          <p:cNvPr id="69646" name="Text Box 14"/>
          <p:cNvSpPr txBox="1">
            <a:spLocks noChangeArrowheads="1"/>
          </p:cNvSpPr>
          <p:nvPr/>
        </p:nvSpPr>
        <p:spPr bwMode="auto">
          <a:xfrm>
            <a:off x="3552825" y="6138863"/>
            <a:ext cx="2474913" cy="207962"/>
          </a:xfrm>
          <a:prstGeom prst="rect">
            <a:avLst/>
          </a:prstGeom>
          <a:noFill/>
          <a:ln w="9525">
            <a:noFill/>
            <a:miter lim="800000"/>
            <a:headEnd/>
            <a:tailEnd/>
          </a:ln>
        </p:spPr>
        <p:txBody>
          <a:bodyPr wrap="none" lIns="0" tIns="0" rIns="0" bIns="0">
            <a:spAutoFit/>
          </a:bodyPr>
          <a:lstStyle/>
          <a:p>
            <a:pPr>
              <a:lnSpc>
                <a:spcPts val="1638"/>
              </a:lnSpc>
            </a:pPr>
            <a:r>
              <a:rPr lang="en-US" altLang="zh-TW" sz="1500" b="1">
                <a:solidFill>
                  <a:srgbClr val="FFFFFF"/>
                </a:solidFill>
              </a:rPr>
              <a:t>Hours Uploaded per Minute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ws_18D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0659" name="Picture 3" descr="ws_18D7"/>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70660" name="Picture 4" descr="ws_18D8"/>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70661" name="Picture 5" descr="ws_18D9"/>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70662" name="Picture 6" descr="ws_18DA"/>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70663" name="Picture 7" descr="ws_18DB"/>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sp>
        <p:nvSpPr>
          <p:cNvPr id="70664" name="Text Box 8"/>
          <p:cNvSpPr txBox="1">
            <a:spLocks noChangeArrowheads="1"/>
          </p:cNvSpPr>
          <p:nvPr/>
        </p:nvSpPr>
        <p:spPr bwMode="auto">
          <a:xfrm>
            <a:off x="8813800" y="6494463"/>
            <a:ext cx="141288"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27</a:t>
            </a:r>
          </a:p>
        </p:txBody>
      </p:sp>
      <p:sp>
        <p:nvSpPr>
          <p:cNvPr id="70665" name="Text Box 9"/>
          <p:cNvSpPr txBox="1">
            <a:spLocks noChangeArrowheads="1"/>
          </p:cNvSpPr>
          <p:nvPr/>
        </p:nvSpPr>
        <p:spPr bwMode="auto">
          <a:xfrm>
            <a:off x="1255713" y="2543175"/>
            <a:ext cx="6719887"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b="1" i="1">
                <a:solidFill>
                  <a:srgbClr val="F5C54C"/>
                </a:solidFill>
              </a:rPr>
              <a:t>7.  </a:t>
            </a:r>
            <a:r>
              <a:rPr lang="en-US" altLang="zh-TW" sz="2600" b="1" i="1">
                <a:solidFill>
                  <a:srgbClr val="F6C54C"/>
                </a:solidFill>
              </a:rPr>
              <a:t>Internet Company Leadership Evolution</a:t>
            </a:r>
          </a:p>
        </p:txBody>
      </p:sp>
      <p:sp>
        <p:nvSpPr>
          <p:cNvPr id="70666" name="Text Box 10"/>
          <p:cNvSpPr txBox="1">
            <a:spLocks noChangeArrowheads="1"/>
          </p:cNvSpPr>
          <p:nvPr/>
        </p:nvSpPr>
        <p:spPr bwMode="auto">
          <a:xfrm>
            <a:off x="1838325" y="3138488"/>
            <a:ext cx="5553075"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i="1">
                <a:solidFill>
                  <a:srgbClr val="FFFFFF"/>
                </a:solidFill>
              </a:rPr>
              <a:t>Shocking changes over just 6 years…</a:t>
            </a:r>
          </a:p>
        </p:txBody>
      </p:sp>
      <p:sp>
        <p:nvSpPr>
          <p:cNvPr id="70667" name="Text Box 11"/>
          <p:cNvSpPr txBox="1">
            <a:spLocks noChangeArrowheads="1"/>
          </p:cNvSpPr>
          <p:nvPr/>
        </p:nvSpPr>
        <p:spPr bwMode="auto">
          <a:xfrm>
            <a:off x="1217613" y="3535363"/>
            <a:ext cx="7248525"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i="1">
                <a:solidFill>
                  <a:srgbClr val="FFFFFF"/>
                </a:solidFill>
              </a:rPr>
              <a:t>are you prepared for next half decade of change?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ws_18DC"/>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1683" name="Picture 3" descr="ws_18DD"/>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71684" name="Picture 4" descr="ws_18DE"/>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71685" name="Picture 5" descr="ws_18DF"/>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71686" name="Picture 6" descr="ws_18E0"/>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71687" name="Picture 7" descr="ws_18E1"/>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sp>
        <p:nvSpPr>
          <p:cNvPr id="71688" name="Text Box 8"/>
          <p:cNvSpPr txBox="1">
            <a:spLocks noChangeArrowheads="1"/>
          </p:cNvSpPr>
          <p:nvPr/>
        </p:nvSpPr>
        <p:spPr bwMode="auto">
          <a:xfrm>
            <a:off x="2882900" y="1633538"/>
            <a:ext cx="1465263" cy="381000"/>
          </a:xfrm>
          <a:prstGeom prst="rect">
            <a:avLst/>
          </a:prstGeom>
          <a:noFill/>
          <a:ln w="9525">
            <a:noFill/>
            <a:miter lim="800000"/>
            <a:headEnd/>
            <a:tailEnd/>
          </a:ln>
        </p:spPr>
        <p:txBody>
          <a:bodyPr wrap="none" lIns="0" tIns="0" rIns="0" bIns="0">
            <a:spAutoFit/>
          </a:bodyPr>
          <a:lstStyle/>
          <a:p>
            <a:pPr>
              <a:lnSpc>
                <a:spcPts val="1413"/>
              </a:lnSpc>
              <a:tabLst>
                <a:tab pos="533400" algn="l"/>
              </a:tabLst>
            </a:pPr>
            <a:r>
              <a:rPr lang="zh-TW" altLang="en-US" sz="1800">
                <a:latin typeface="Arial" charset="0"/>
              </a:rPr>
              <a:t>	</a:t>
            </a:r>
            <a:r>
              <a:rPr lang="en-US" altLang="zh-TW" sz="1300" b="1">
                <a:solidFill>
                  <a:srgbClr val="FFD13B"/>
                </a:solidFill>
              </a:rPr>
              <a:t>2010</a:t>
            </a:r>
          </a:p>
          <a:p>
            <a:pPr>
              <a:lnSpc>
                <a:spcPts val="1600"/>
              </a:lnSpc>
              <a:tabLst>
                <a:tab pos="533400" algn="l"/>
              </a:tabLst>
            </a:pPr>
            <a:r>
              <a:rPr lang="en-US" altLang="zh-TW" sz="1300" b="1">
                <a:solidFill>
                  <a:srgbClr val="FFD13B"/>
                </a:solidFill>
              </a:rPr>
              <a:t>Market       Revenue</a:t>
            </a:r>
          </a:p>
        </p:txBody>
      </p:sp>
      <p:sp>
        <p:nvSpPr>
          <p:cNvPr id="71689" name="Text Box 9"/>
          <p:cNvSpPr txBox="1">
            <a:spLocks noChangeArrowheads="1"/>
          </p:cNvSpPr>
          <p:nvPr/>
        </p:nvSpPr>
        <p:spPr bwMode="auto">
          <a:xfrm>
            <a:off x="7505700" y="1633538"/>
            <a:ext cx="1435100" cy="381000"/>
          </a:xfrm>
          <a:prstGeom prst="rect">
            <a:avLst/>
          </a:prstGeom>
          <a:noFill/>
          <a:ln w="9525">
            <a:noFill/>
            <a:miter lim="800000"/>
            <a:headEnd/>
            <a:tailEnd/>
          </a:ln>
        </p:spPr>
        <p:txBody>
          <a:bodyPr wrap="none" lIns="0" tIns="0" rIns="0" bIns="0">
            <a:spAutoFit/>
          </a:bodyPr>
          <a:lstStyle/>
          <a:p>
            <a:pPr>
              <a:lnSpc>
                <a:spcPts val="1413"/>
              </a:lnSpc>
              <a:tabLst>
                <a:tab pos="495300" algn="l"/>
              </a:tabLst>
            </a:pPr>
            <a:r>
              <a:rPr lang="zh-TW" altLang="en-US" sz="1800">
                <a:latin typeface="Arial" charset="0"/>
              </a:rPr>
              <a:t>	</a:t>
            </a:r>
            <a:r>
              <a:rPr lang="en-US" altLang="zh-TW" sz="1300" b="1">
                <a:solidFill>
                  <a:srgbClr val="FFD13B"/>
                </a:solidFill>
              </a:rPr>
              <a:t>2004</a:t>
            </a:r>
          </a:p>
          <a:p>
            <a:pPr>
              <a:lnSpc>
                <a:spcPts val="1600"/>
              </a:lnSpc>
              <a:tabLst>
                <a:tab pos="495300" algn="l"/>
              </a:tabLst>
            </a:pPr>
            <a:r>
              <a:rPr lang="en-US" altLang="zh-TW" sz="1300" b="1">
                <a:solidFill>
                  <a:srgbClr val="FFD13B"/>
                </a:solidFill>
              </a:rPr>
              <a:t>Market      Revenue</a:t>
            </a:r>
          </a:p>
        </p:txBody>
      </p:sp>
      <p:sp>
        <p:nvSpPr>
          <p:cNvPr id="71690" name="Text Box 10"/>
          <p:cNvSpPr txBox="1">
            <a:spLocks noChangeArrowheads="1"/>
          </p:cNvSpPr>
          <p:nvPr/>
        </p:nvSpPr>
        <p:spPr bwMode="auto">
          <a:xfrm>
            <a:off x="182563" y="2039938"/>
            <a:ext cx="1225550"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D13B"/>
                </a:solidFill>
              </a:rPr>
              <a:t>Rank  Company</a:t>
            </a:r>
          </a:p>
        </p:txBody>
      </p:sp>
      <p:sp>
        <p:nvSpPr>
          <p:cNvPr id="71691" name="Text Box 11"/>
          <p:cNvSpPr txBox="1">
            <a:spLocks noChangeArrowheads="1"/>
          </p:cNvSpPr>
          <p:nvPr/>
        </p:nvSpPr>
        <p:spPr bwMode="auto">
          <a:xfrm>
            <a:off x="2089150" y="2039938"/>
            <a:ext cx="2159000" cy="182562"/>
          </a:xfrm>
          <a:prstGeom prst="rect">
            <a:avLst/>
          </a:prstGeom>
          <a:noFill/>
          <a:ln w="9525">
            <a:noFill/>
            <a:miter lim="800000"/>
            <a:headEnd/>
            <a:tailEnd/>
          </a:ln>
        </p:spPr>
        <p:txBody>
          <a:bodyPr wrap="none" lIns="0" tIns="0" rIns="0" bIns="0">
            <a:spAutoFit/>
          </a:bodyPr>
          <a:lstStyle/>
          <a:p>
            <a:pPr>
              <a:lnSpc>
                <a:spcPts val="1450"/>
              </a:lnSpc>
            </a:pPr>
            <a:r>
              <a:rPr lang="en-US" altLang="zh-TW" sz="1300" b="1">
                <a:solidFill>
                  <a:srgbClr val="FFD13B"/>
                </a:solidFill>
              </a:rPr>
              <a:t>Region   Value ($B)      ($MM)</a:t>
            </a:r>
          </a:p>
        </p:txBody>
      </p:sp>
      <p:sp>
        <p:nvSpPr>
          <p:cNvPr id="71692" name="Text Box 12"/>
          <p:cNvSpPr txBox="1">
            <a:spLocks noChangeArrowheads="1"/>
          </p:cNvSpPr>
          <p:nvPr/>
        </p:nvSpPr>
        <p:spPr bwMode="auto">
          <a:xfrm>
            <a:off x="4713288" y="2039938"/>
            <a:ext cx="1244600"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D13B"/>
                </a:solidFill>
              </a:rPr>
              <a:t>Rank   Company</a:t>
            </a:r>
          </a:p>
        </p:txBody>
      </p:sp>
      <p:sp>
        <p:nvSpPr>
          <p:cNvPr id="71693" name="Text Box 13"/>
          <p:cNvSpPr txBox="1">
            <a:spLocks noChangeArrowheads="1"/>
          </p:cNvSpPr>
          <p:nvPr/>
        </p:nvSpPr>
        <p:spPr bwMode="auto">
          <a:xfrm>
            <a:off x="6729413" y="2039938"/>
            <a:ext cx="2109787"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D13B"/>
                </a:solidFill>
              </a:rPr>
              <a:t>Region  Value ($B)     ($MM)</a:t>
            </a:r>
          </a:p>
        </p:txBody>
      </p:sp>
      <p:sp>
        <p:nvSpPr>
          <p:cNvPr id="71694" name="Text Box 14"/>
          <p:cNvSpPr txBox="1">
            <a:spLocks noChangeArrowheads="1"/>
          </p:cNvSpPr>
          <p:nvPr/>
        </p:nvSpPr>
        <p:spPr bwMode="auto">
          <a:xfrm>
            <a:off x="363538" y="2281238"/>
            <a:ext cx="866775"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1        Apple</a:t>
            </a:r>
          </a:p>
        </p:txBody>
      </p:sp>
      <p:sp>
        <p:nvSpPr>
          <p:cNvPr id="71695" name="Text Box 15"/>
          <p:cNvSpPr txBox="1">
            <a:spLocks noChangeArrowheads="1"/>
          </p:cNvSpPr>
          <p:nvPr/>
        </p:nvSpPr>
        <p:spPr bwMode="auto">
          <a:xfrm>
            <a:off x="2147888" y="2281238"/>
            <a:ext cx="2163762"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USA               $290       $46,709</a:t>
            </a:r>
          </a:p>
        </p:txBody>
      </p:sp>
      <p:sp>
        <p:nvSpPr>
          <p:cNvPr id="71696" name="Text Box 16"/>
          <p:cNvSpPr txBox="1">
            <a:spLocks noChangeArrowheads="1"/>
          </p:cNvSpPr>
          <p:nvPr/>
        </p:nvSpPr>
        <p:spPr bwMode="auto">
          <a:xfrm>
            <a:off x="4903788" y="2281238"/>
            <a:ext cx="88900"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1</a:t>
            </a:r>
          </a:p>
        </p:txBody>
      </p:sp>
      <p:sp>
        <p:nvSpPr>
          <p:cNvPr id="71697" name="Text Box 17"/>
          <p:cNvSpPr txBox="1">
            <a:spLocks noChangeArrowheads="1"/>
          </p:cNvSpPr>
          <p:nvPr/>
        </p:nvSpPr>
        <p:spPr bwMode="auto">
          <a:xfrm>
            <a:off x="5338763" y="2281238"/>
            <a:ext cx="385762"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eBay</a:t>
            </a:r>
          </a:p>
        </p:txBody>
      </p:sp>
      <p:sp>
        <p:nvSpPr>
          <p:cNvPr id="71698" name="Text Box 18"/>
          <p:cNvSpPr txBox="1">
            <a:spLocks noChangeArrowheads="1"/>
          </p:cNvSpPr>
          <p:nvPr/>
        </p:nvSpPr>
        <p:spPr bwMode="auto">
          <a:xfrm>
            <a:off x="6792913" y="2281238"/>
            <a:ext cx="338137"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USA</a:t>
            </a:r>
          </a:p>
        </p:txBody>
      </p:sp>
      <p:sp>
        <p:nvSpPr>
          <p:cNvPr id="71699" name="Text Box 19"/>
          <p:cNvSpPr txBox="1">
            <a:spLocks noChangeArrowheads="1"/>
          </p:cNvSpPr>
          <p:nvPr/>
        </p:nvSpPr>
        <p:spPr bwMode="auto">
          <a:xfrm>
            <a:off x="7661275" y="2281238"/>
            <a:ext cx="268288"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$71</a:t>
            </a:r>
          </a:p>
        </p:txBody>
      </p:sp>
      <p:sp>
        <p:nvSpPr>
          <p:cNvPr id="71700" name="Text Box 20"/>
          <p:cNvSpPr txBox="1">
            <a:spLocks noChangeArrowheads="1"/>
          </p:cNvSpPr>
          <p:nvPr/>
        </p:nvSpPr>
        <p:spPr bwMode="auto">
          <a:xfrm>
            <a:off x="8278813" y="2281238"/>
            <a:ext cx="493712"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$3,271</a:t>
            </a:r>
          </a:p>
        </p:txBody>
      </p:sp>
      <p:sp>
        <p:nvSpPr>
          <p:cNvPr id="71701" name="Text Box 21"/>
          <p:cNvSpPr txBox="1">
            <a:spLocks noChangeArrowheads="1"/>
          </p:cNvSpPr>
          <p:nvPr/>
        </p:nvSpPr>
        <p:spPr bwMode="auto">
          <a:xfrm>
            <a:off x="363538" y="2484438"/>
            <a:ext cx="977900"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2        Google</a:t>
            </a:r>
          </a:p>
        </p:txBody>
      </p:sp>
      <p:sp>
        <p:nvSpPr>
          <p:cNvPr id="71702" name="Text Box 22"/>
          <p:cNvSpPr txBox="1">
            <a:spLocks noChangeArrowheads="1"/>
          </p:cNvSpPr>
          <p:nvPr/>
        </p:nvSpPr>
        <p:spPr bwMode="auto">
          <a:xfrm>
            <a:off x="2147888" y="2489200"/>
            <a:ext cx="338137"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USA</a:t>
            </a:r>
          </a:p>
        </p:txBody>
      </p:sp>
      <p:sp>
        <p:nvSpPr>
          <p:cNvPr id="71703" name="Text Box 23"/>
          <p:cNvSpPr txBox="1">
            <a:spLocks noChangeArrowheads="1"/>
          </p:cNvSpPr>
          <p:nvPr/>
        </p:nvSpPr>
        <p:spPr bwMode="auto">
          <a:xfrm>
            <a:off x="3159125" y="2484438"/>
            <a:ext cx="1152525"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197          23,612</a:t>
            </a:r>
          </a:p>
        </p:txBody>
      </p:sp>
      <p:sp>
        <p:nvSpPr>
          <p:cNvPr id="71704" name="Text Box 24"/>
          <p:cNvSpPr txBox="1">
            <a:spLocks noChangeArrowheads="1"/>
          </p:cNvSpPr>
          <p:nvPr/>
        </p:nvSpPr>
        <p:spPr bwMode="auto">
          <a:xfrm>
            <a:off x="4903788" y="2484438"/>
            <a:ext cx="88900"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2</a:t>
            </a:r>
          </a:p>
        </p:txBody>
      </p:sp>
      <p:sp>
        <p:nvSpPr>
          <p:cNvPr id="71705" name="Text Box 25"/>
          <p:cNvSpPr txBox="1">
            <a:spLocks noChangeArrowheads="1"/>
          </p:cNvSpPr>
          <p:nvPr/>
        </p:nvSpPr>
        <p:spPr bwMode="auto">
          <a:xfrm>
            <a:off x="5338763" y="2484438"/>
            <a:ext cx="552450"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Google</a:t>
            </a:r>
          </a:p>
        </p:txBody>
      </p:sp>
      <p:sp>
        <p:nvSpPr>
          <p:cNvPr id="71706" name="Text Box 26"/>
          <p:cNvSpPr txBox="1">
            <a:spLocks noChangeArrowheads="1"/>
          </p:cNvSpPr>
          <p:nvPr/>
        </p:nvSpPr>
        <p:spPr bwMode="auto">
          <a:xfrm>
            <a:off x="6792913" y="2484438"/>
            <a:ext cx="338137"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USA</a:t>
            </a:r>
          </a:p>
        </p:txBody>
      </p:sp>
      <p:sp>
        <p:nvSpPr>
          <p:cNvPr id="71707" name="Text Box 27"/>
          <p:cNvSpPr txBox="1">
            <a:spLocks noChangeArrowheads="1"/>
          </p:cNvSpPr>
          <p:nvPr/>
        </p:nvSpPr>
        <p:spPr bwMode="auto">
          <a:xfrm>
            <a:off x="7750175" y="2484438"/>
            <a:ext cx="179388"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50</a:t>
            </a:r>
          </a:p>
        </p:txBody>
      </p:sp>
      <p:sp>
        <p:nvSpPr>
          <p:cNvPr id="71708" name="Text Box 28"/>
          <p:cNvSpPr txBox="1">
            <a:spLocks noChangeArrowheads="1"/>
          </p:cNvSpPr>
          <p:nvPr/>
        </p:nvSpPr>
        <p:spPr bwMode="auto">
          <a:xfrm>
            <a:off x="8369300" y="2484438"/>
            <a:ext cx="403225"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3,189</a:t>
            </a:r>
          </a:p>
        </p:txBody>
      </p:sp>
      <p:sp>
        <p:nvSpPr>
          <p:cNvPr id="71709" name="Text Box 29"/>
          <p:cNvSpPr txBox="1">
            <a:spLocks noChangeArrowheads="1"/>
          </p:cNvSpPr>
          <p:nvPr/>
        </p:nvSpPr>
        <p:spPr bwMode="auto">
          <a:xfrm>
            <a:off x="361950" y="2687638"/>
            <a:ext cx="1420813"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3        Amazon.com</a:t>
            </a:r>
          </a:p>
        </p:txBody>
      </p:sp>
      <p:sp>
        <p:nvSpPr>
          <p:cNvPr id="71710" name="Text Box 30"/>
          <p:cNvSpPr txBox="1">
            <a:spLocks noChangeArrowheads="1"/>
          </p:cNvSpPr>
          <p:nvPr/>
        </p:nvSpPr>
        <p:spPr bwMode="auto">
          <a:xfrm>
            <a:off x="2147888" y="2692400"/>
            <a:ext cx="338137"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USA</a:t>
            </a:r>
          </a:p>
        </p:txBody>
      </p:sp>
      <p:sp>
        <p:nvSpPr>
          <p:cNvPr id="71711" name="Text Box 31"/>
          <p:cNvSpPr txBox="1">
            <a:spLocks noChangeArrowheads="1"/>
          </p:cNvSpPr>
          <p:nvPr/>
        </p:nvSpPr>
        <p:spPr bwMode="auto">
          <a:xfrm>
            <a:off x="3248025" y="2687638"/>
            <a:ext cx="1063625"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76          24,508</a:t>
            </a:r>
          </a:p>
        </p:txBody>
      </p:sp>
      <p:sp>
        <p:nvSpPr>
          <p:cNvPr id="71712" name="Text Box 32"/>
          <p:cNvSpPr txBox="1">
            <a:spLocks noChangeArrowheads="1"/>
          </p:cNvSpPr>
          <p:nvPr/>
        </p:nvSpPr>
        <p:spPr bwMode="auto">
          <a:xfrm>
            <a:off x="4902200" y="2687638"/>
            <a:ext cx="90488"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3</a:t>
            </a:r>
          </a:p>
        </p:txBody>
      </p:sp>
      <p:sp>
        <p:nvSpPr>
          <p:cNvPr id="71713" name="Text Box 33"/>
          <p:cNvSpPr txBox="1">
            <a:spLocks noChangeArrowheads="1"/>
          </p:cNvSpPr>
          <p:nvPr/>
        </p:nvSpPr>
        <p:spPr bwMode="auto">
          <a:xfrm>
            <a:off x="5338763" y="2687638"/>
            <a:ext cx="541337"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Yahoo!</a:t>
            </a:r>
          </a:p>
        </p:txBody>
      </p:sp>
      <p:sp>
        <p:nvSpPr>
          <p:cNvPr id="71714" name="Text Box 34"/>
          <p:cNvSpPr txBox="1">
            <a:spLocks noChangeArrowheads="1"/>
          </p:cNvSpPr>
          <p:nvPr/>
        </p:nvSpPr>
        <p:spPr bwMode="auto">
          <a:xfrm>
            <a:off x="6792913" y="2687638"/>
            <a:ext cx="338137"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USA</a:t>
            </a:r>
          </a:p>
        </p:txBody>
      </p:sp>
      <p:sp>
        <p:nvSpPr>
          <p:cNvPr id="71715" name="Text Box 35"/>
          <p:cNvSpPr txBox="1">
            <a:spLocks noChangeArrowheads="1"/>
          </p:cNvSpPr>
          <p:nvPr/>
        </p:nvSpPr>
        <p:spPr bwMode="auto">
          <a:xfrm>
            <a:off x="7750175" y="2687638"/>
            <a:ext cx="179388"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52</a:t>
            </a:r>
          </a:p>
        </p:txBody>
      </p:sp>
      <p:sp>
        <p:nvSpPr>
          <p:cNvPr id="71716" name="Text Box 36"/>
          <p:cNvSpPr txBox="1">
            <a:spLocks noChangeArrowheads="1"/>
          </p:cNvSpPr>
          <p:nvPr/>
        </p:nvSpPr>
        <p:spPr bwMode="auto">
          <a:xfrm>
            <a:off x="8369300" y="2687638"/>
            <a:ext cx="403225"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3,575</a:t>
            </a:r>
          </a:p>
        </p:txBody>
      </p:sp>
      <p:sp>
        <p:nvSpPr>
          <p:cNvPr id="71717" name="Text Box 37"/>
          <p:cNvSpPr txBox="1">
            <a:spLocks noChangeArrowheads="1"/>
          </p:cNvSpPr>
          <p:nvPr/>
        </p:nvSpPr>
        <p:spPr bwMode="auto">
          <a:xfrm>
            <a:off x="361950" y="2890838"/>
            <a:ext cx="1042988"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4        Tencent</a:t>
            </a:r>
          </a:p>
        </p:txBody>
      </p:sp>
      <p:sp>
        <p:nvSpPr>
          <p:cNvPr id="71718" name="Text Box 38"/>
          <p:cNvSpPr txBox="1">
            <a:spLocks noChangeArrowheads="1"/>
          </p:cNvSpPr>
          <p:nvPr/>
        </p:nvSpPr>
        <p:spPr bwMode="auto">
          <a:xfrm>
            <a:off x="2147888" y="2895600"/>
            <a:ext cx="346075"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CHN</a:t>
            </a:r>
          </a:p>
        </p:txBody>
      </p:sp>
      <p:sp>
        <p:nvSpPr>
          <p:cNvPr id="71719" name="Text Box 39"/>
          <p:cNvSpPr txBox="1">
            <a:spLocks noChangeArrowheads="1"/>
          </p:cNvSpPr>
          <p:nvPr/>
        </p:nvSpPr>
        <p:spPr bwMode="auto">
          <a:xfrm>
            <a:off x="3248025" y="2890838"/>
            <a:ext cx="1063625"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41            1,822</a:t>
            </a:r>
          </a:p>
        </p:txBody>
      </p:sp>
      <p:sp>
        <p:nvSpPr>
          <p:cNvPr id="71720" name="Text Box 40"/>
          <p:cNvSpPr txBox="1">
            <a:spLocks noChangeArrowheads="1"/>
          </p:cNvSpPr>
          <p:nvPr/>
        </p:nvSpPr>
        <p:spPr bwMode="auto">
          <a:xfrm>
            <a:off x="4903788" y="2890838"/>
            <a:ext cx="88900"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4</a:t>
            </a:r>
          </a:p>
        </p:txBody>
      </p:sp>
      <p:sp>
        <p:nvSpPr>
          <p:cNvPr id="71721" name="Text Box 41"/>
          <p:cNvSpPr txBox="1">
            <a:spLocks noChangeArrowheads="1"/>
          </p:cNvSpPr>
          <p:nvPr/>
        </p:nvSpPr>
        <p:spPr bwMode="auto">
          <a:xfrm>
            <a:off x="5338763" y="2890838"/>
            <a:ext cx="1179512"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IAC/Interactive*</a:t>
            </a:r>
          </a:p>
        </p:txBody>
      </p:sp>
      <p:sp>
        <p:nvSpPr>
          <p:cNvPr id="71722" name="Text Box 42"/>
          <p:cNvSpPr txBox="1">
            <a:spLocks noChangeArrowheads="1"/>
          </p:cNvSpPr>
          <p:nvPr/>
        </p:nvSpPr>
        <p:spPr bwMode="auto">
          <a:xfrm>
            <a:off x="6792913" y="2890838"/>
            <a:ext cx="338137"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USA</a:t>
            </a:r>
          </a:p>
        </p:txBody>
      </p:sp>
      <p:sp>
        <p:nvSpPr>
          <p:cNvPr id="71723" name="Text Box 43"/>
          <p:cNvSpPr txBox="1">
            <a:spLocks noChangeArrowheads="1"/>
          </p:cNvSpPr>
          <p:nvPr/>
        </p:nvSpPr>
        <p:spPr bwMode="auto">
          <a:xfrm>
            <a:off x="7750175" y="2890838"/>
            <a:ext cx="179388"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38</a:t>
            </a:r>
          </a:p>
        </p:txBody>
      </p:sp>
      <p:sp>
        <p:nvSpPr>
          <p:cNvPr id="71724" name="Text Box 44"/>
          <p:cNvSpPr txBox="1">
            <a:spLocks noChangeArrowheads="1"/>
          </p:cNvSpPr>
          <p:nvPr/>
        </p:nvSpPr>
        <p:spPr bwMode="auto">
          <a:xfrm>
            <a:off x="8369300" y="2890838"/>
            <a:ext cx="403225"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4,188</a:t>
            </a:r>
          </a:p>
        </p:txBody>
      </p:sp>
      <p:sp>
        <p:nvSpPr>
          <p:cNvPr id="71725" name="Text Box 45"/>
          <p:cNvSpPr txBox="1">
            <a:spLocks noChangeArrowheads="1"/>
          </p:cNvSpPr>
          <p:nvPr/>
        </p:nvSpPr>
        <p:spPr bwMode="auto">
          <a:xfrm>
            <a:off x="361950" y="3095625"/>
            <a:ext cx="811213"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5        eBay</a:t>
            </a:r>
          </a:p>
        </p:txBody>
      </p:sp>
      <p:sp>
        <p:nvSpPr>
          <p:cNvPr id="71726" name="Text Box 46"/>
          <p:cNvSpPr txBox="1">
            <a:spLocks noChangeArrowheads="1"/>
          </p:cNvSpPr>
          <p:nvPr/>
        </p:nvSpPr>
        <p:spPr bwMode="auto">
          <a:xfrm>
            <a:off x="2147888" y="3098800"/>
            <a:ext cx="338137"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USA</a:t>
            </a:r>
          </a:p>
        </p:txBody>
      </p:sp>
      <p:sp>
        <p:nvSpPr>
          <p:cNvPr id="71727" name="Text Box 47"/>
          <p:cNvSpPr txBox="1">
            <a:spLocks noChangeArrowheads="1"/>
          </p:cNvSpPr>
          <p:nvPr/>
        </p:nvSpPr>
        <p:spPr bwMode="auto">
          <a:xfrm>
            <a:off x="3248025" y="3095625"/>
            <a:ext cx="1063625"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40            8,727</a:t>
            </a:r>
          </a:p>
        </p:txBody>
      </p:sp>
      <p:sp>
        <p:nvSpPr>
          <p:cNvPr id="71728" name="Text Box 48"/>
          <p:cNvSpPr txBox="1">
            <a:spLocks noChangeArrowheads="1"/>
          </p:cNvSpPr>
          <p:nvPr/>
        </p:nvSpPr>
        <p:spPr bwMode="auto">
          <a:xfrm>
            <a:off x="4903788" y="3095625"/>
            <a:ext cx="88900"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5</a:t>
            </a:r>
          </a:p>
        </p:txBody>
      </p:sp>
      <p:sp>
        <p:nvSpPr>
          <p:cNvPr id="71729" name="Text Box 49"/>
          <p:cNvSpPr txBox="1">
            <a:spLocks noChangeArrowheads="1"/>
          </p:cNvSpPr>
          <p:nvPr/>
        </p:nvSpPr>
        <p:spPr bwMode="auto">
          <a:xfrm>
            <a:off x="5340350" y="3095625"/>
            <a:ext cx="1047750"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Yahoo! Japan</a:t>
            </a:r>
          </a:p>
        </p:txBody>
      </p:sp>
      <p:sp>
        <p:nvSpPr>
          <p:cNvPr id="71730" name="Text Box 50"/>
          <p:cNvSpPr txBox="1">
            <a:spLocks noChangeArrowheads="1"/>
          </p:cNvSpPr>
          <p:nvPr/>
        </p:nvSpPr>
        <p:spPr bwMode="auto">
          <a:xfrm>
            <a:off x="6791325" y="3095625"/>
            <a:ext cx="312738"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JPN</a:t>
            </a:r>
          </a:p>
        </p:txBody>
      </p:sp>
      <p:sp>
        <p:nvSpPr>
          <p:cNvPr id="71731" name="Text Box 51"/>
          <p:cNvSpPr txBox="1">
            <a:spLocks noChangeArrowheads="1"/>
          </p:cNvSpPr>
          <p:nvPr/>
        </p:nvSpPr>
        <p:spPr bwMode="auto">
          <a:xfrm>
            <a:off x="7750175" y="3095625"/>
            <a:ext cx="179388"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33</a:t>
            </a:r>
          </a:p>
        </p:txBody>
      </p:sp>
      <p:sp>
        <p:nvSpPr>
          <p:cNvPr id="71732" name="Text Box 52"/>
          <p:cNvSpPr txBox="1">
            <a:spLocks noChangeArrowheads="1"/>
          </p:cNvSpPr>
          <p:nvPr/>
        </p:nvSpPr>
        <p:spPr bwMode="auto">
          <a:xfrm>
            <a:off x="8367713" y="3095625"/>
            <a:ext cx="404812"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1,101</a:t>
            </a:r>
          </a:p>
        </p:txBody>
      </p:sp>
      <p:sp>
        <p:nvSpPr>
          <p:cNvPr id="71733" name="Text Box 53"/>
          <p:cNvSpPr txBox="1">
            <a:spLocks noChangeArrowheads="1"/>
          </p:cNvSpPr>
          <p:nvPr/>
        </p:nvSpPr>
        <p:spPr bwMode="auto">
          <a:xfrm>
            <a:off x="361950" y="3298825"/>
            <a:ext cx="871538"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6        Baidu</a:t>
            </a:r>
          </a:p>
        </p:txBody>
      </p:sp>
      <p:sp>
        <p:nvSpPr>
          <p:cNvPr id="71734" name="Text Box 54"/>
          <p:cNvSpPr txBox="1">
            <a:spLocks noChangeArrowheads="1"/>
          </p:cNvSpPr>
          <p:nvPr/>
        </p:nvSpPr>
        <p:spPr bwMode="auto">
          <a:xfrm>
            <a:off x="2147888" y="3303588"/>
            <a:ext cx="346075"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CHN</a:t>
            </a:r>
          </a:p>
        </p:txBody>
      </p:sp>
      <p:sp>
        <p:nvSpPr>
          <p:cNvPr id="71735" name="Text Box 55"/>
          <p:cNvSpPr txBox="1">
            <a:spLocks noChangeArrowheads="1"/>
          </p:cNvSpPr>
          <p:nvPr/>
        </p:nvSpPr>
        <p:spPr bwMode="auto">
          <a:xfrm>
            <a:off x="3248025" y="3298825"/>
            <a:ext cx="1063625"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40                641</a:t>
            </a:r>
          </a:p>
        </p:txBody>
      </p:sp>
      <p:sp>
        <p:nvSpPr>
          <p:cNvPr id="71736" name="Text Box 56"/>
          <p:cNvSpPr txBox="1">
            <a:spLocks noChangeArrowheads="1"/>
          </p:cNvSpPr>
          <p:nvPr/>
        </p:nvSpPr>
        <p:spPr bwMode="auto">
          <a:xfrm>
            <a:off x="4903788" y="3298825"/>
            <a:ext cx="88900"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6</a:t>
            </a:r>
          </a:p>
        </p:txBody>
      </p:sp>
      <p:sp>
        <p:nvSpPr>
          <p:cNvPr id="71737" name="Text Box 57"/>
          <p:cNvSpPr txBox="1">
            <a:spLocks noChangeArrowheads="1"/>
          </p:cNvSpPr>
          <p:nvPr/>
        </p:nvSpPr>
        <p:spPr bwMode="auto">
          <a:xfrm>
            <a:off x="5338763" y="3298825"/>
            <a:ext cx="439737"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Apple</a:t>
            </a:r>
          </a:p>
        </p:txBody>
      </p:sp>
      <p:sp>
        <p:nvSpPr>
          <p:cNvPr id="71738" name="Text Box 58"/>
          <p:cNvSpPr txBox="1">
            <a:spLocks noChangeArrowheads="1"/>
          </p:cNvSpPr>
          <p:nvPr/>
        </p:nvSpPr>
        <p:spPr bwMode="auto">
          <a:xfrm>
            <a:off x="6792913" y="3298825"/>
            <a:ext cx="338137"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USA</a:t>
            </a:r>
          </a:p>
        </p:txBody>
      </p:sp>
      <p:sp>
        <p:nvSpPr>
          <p:cNvPr id="71739" name="Text Box 59"/>
          <p:cNvSpPr txBox="1">
            <a:spLocks noChangeArrowheads="1"/>
          </p:cNvSpPr>
          <p:nvPr/>
        </p:nvSpPr>
        <p:spPr bwMode="auto">
          <a:xfrm>
            <a:off x="7750175" y="3298825"/>
            <a:ext cx="179388"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22</a:t>
            </a:r>
          </a:p>
        </p:txBody>
      </p:sp>
      <p:sp>
        <p:nvSpPr>
          <p:cNvPr id="71740" name="Text Box 60"/>
          <p:cNvSpPr txBox="1">
            <a:spLocks noChangeArrowheads="1"/>
          </p:cNvSpPr>
          <p:nvPr/>
        </p:nvSpPr>
        <p:spPr bwMode="auto">
          <a:xfrm>
            <a:off x="8369300" y="3298825"/>
            <a:ext cx="403225"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8,279</a:t>
            </a:r>
          </a:p>
        </p:txBody>
      </p:sp>
      <p:sp>
        <p:nvSpPr>
          <p:cNvPr id="71741" name="Text Box 61"/>
          <p:cNvSpPr txBox="1">
            <a:spLocks noChangeArrowheads="1"/>
          </p:cNvSpPr>
          <p:nvPr/>
        </p:nvSpPr>
        <p:spPr bwMode="auto">
          <a:xfrm>
            <a:off x="361950" y="3502025"/>
            <a:ext cx="968375"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7        Yahoo!</a:t>
            </a:r>
          </a:p>
        </p:txBody>
      </p:sp>
      <p:sp>
        <p:nvSpPr>
          <p:cNvPr id="71742" name="Text Box 62"/>
          <p:cNvSpPr txBox="1">
            <a:spLocks noChangeArrowheads="1"/>
          </p:cNvSpPr>
          <p:nvPr/>
        </p:nvSpPr>
        <p:spPr bwMode="auto">
          <a:xfrm>
            <a:off x="2147888" y="3506788"/>
            <a:ext cx="338137"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USA</a:t>
            </a:r>
          </a:p>
        </p:txBody>
      </p:sp>
      <p:sp>
        <p:nvSpPr>
          <p:cNvPr id="71743" name="Text Box 63"/>
          <p:cNvSpPr txBox="1">
            <a:spLocks noChangeArrowheads="1"/>
          </p:cNvSpPr>
          <p:nvPr/>
        </p:nvSpPr>
        <p:spPr bwMode="auto">
          <a:xfrm>
            <a:off x="3248025" y="3502025"/>
            <a:ext cx="1063625"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22            6,460</a:t>
            </a:r>
          </a:p>
        </p:txBody>
      </p:sp>
      <p:sp>
        <p:nvSpPr>
          <p:cNvPr id="71744" name="Text Box 64"/>
          <p:cNvSpPr txBox="1">
            <a:spLocks noChangeArrowheads="1"/>
          </p:cNvSpPr>
          <p:nvPr/>
        </p:nvSpPr>
        <p:spPr bwMode="auto">
          <a:xfrm>
            <a:off x="4903788" y="3502025"/>
            <a:ext cx="88900"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7</a:t>
            </a:r>
          </a:p>
        </p:txBody>
      </p:sp>
      <p:sp>
        <p:nvSpPr>
          <p:cNvPr id="71745" name="Text Box 65"/>
          <p:cNvSpPr txBox="1">
            <a:spLocks noChangeArrowheads="1"/>
          </p:cNvSpPr>
          <p:nvPr/>
        </p:nvSpPr>
        <p:spPr bwMode="auto">
          <a:xfrm>
            <a:off x="5340350" y="3502025"/>
            <a:ext cx="992188"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Amazon.com</a:t>
            </a:r>
          </a:p>
        </p:txBody>
      </p:sp>
      <p:sp>
        <p:nvSpPr>
          <p:cNvPr id="71746" name="Text Box 66"/>
          <p:cNvSpPr txBox="1">
            <a:spLocks noChangeArrowheads="1"/>
          </p:cNvSpPr>
          <p:nvPr/>
        </p:nvSpPr>
        <p:spPr bwMode="auto">
          <a:xfrm>
            <a:off x="6792913" y="3502025"/>
            <a:ext cx="338137"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USA</a:t>
            </a:r>
          </a:p>
        </p:txBody>
      </p:sp>
      <p:sp>
        <p:nvSpPr>
          <p:cNvPr id="71747" name="Text Box 67"/>
          <p:cNvSpPr txBox="1">
            <a:spLocks noChangeArrowheads="1"/>
          </p:cNvSpPr>
          <p:nvPr/>
        </p:nvSpPr>
        <p:spPr bwMode="auto">
          <a:xfrm>
            <a:off x="7750175" y="3502025"/>
            <a:ext cx="179388"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16</a:t>
            </a:r>
          </a:p>
        </p:txBody>
      </p:sp>
      <p:sp>
        <p:nvSpPr>
          <p:cNvPr id="71748" name="Text Box 68"/>
          <p:cNvSpPr txBox="1">
            <a:spLocks noChangeArrowheads="1"/>
          </p:cNvSpPr>
          <p:nvPr/>
        </p:nvSpPr>
        <p:spPr bwMode="auto">
          <a:xfrm>
            <a:off x="8367713" y="3502025"/>
            <a:ext cx="403225"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6,921</a:t>
            </a:r>
          </a:p>
        </p:txBody>
      </p:sp>
      <p:sp>
        <p:nvSpPr>
          <p:cNvPr id="71749" name="Text Box 69"/>
          <p:cNvSpPr txBox="1">
            <a:spLocks noChangeArrowheads="1"/>
          </p:cNvSpPr>
          <p:nvPr/>
        </p:nvSpPr>
        <p:spPr bwMode="auto">
          <a:xfrm>
            <a:off x="361950" y="3705225"/>
            <a:ext cx="1476375"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8        Yahoo! Japan</a:t>
            </a:r>
          </a:p>
        </p:txBody>
      </p:sp>
      <p:sp>
        <p:nvSpPr>
          <p:cNvPr id="71750" name="Text Box 70"/>
          <p:cNvSpPr txBox="1">
            <a:spLocks noChangeArrowheads="1"/>
          </p:cNvSpPr>
          <p:nvPr/>
        </p:nvSpPr>
        <p:spPr bwMode="auto">
          <a:xfrm>
            <a:off x="2147888" y="3709988"/>
            <a:ext cx="312737"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JPN</a:t>
            </a:r>
          </a:p>
        </p:txBody>
      </p:sp>
      <p:sp>
        <p:nvSpPr>
          <p:cNvPr id="71751" name="Text Box 71"/>
          <p:cNvSpPr txBox="1">
            <a:spLocks noChangeArrowheads="1"/>
          </p:cNvSpPr>
          <p:nvPr/>
        </p:nvSpPr>
        <p:spPr bwMode="auto">
          <a:xfrm>
            <a:off x="5340350" y="3705225"/>
            <a:ext cx="631825"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Rakuten</a:t>
            </a:r>
          </a:p>
        </p:txBody>
      </p:sp>
      <p:sp>
        <p:nvSpPr>
          <p:cNvPr id="71752" name="Text Box 72"/>
          <p:cNvSpPr txBox="1">
            <a:spLocks noChangeArrowheads="1"/>
          </p:cNvSpPr>
          <p:nvPr/>
        </p:nvSpPr>
        <p:spPr bwMode="auto">
          <a:xfrm>
            <a:off x="3248025" y="3705225"/>
            <a:ext cx="1063625"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21            2,941</a:t>
            </a:r>
          </a:p>
        </p:txBody>
      </p:sp>
      <p:sp>
        <p:nvSpPr>
          <p:cNvPr id="71753" name="Text Box 73"/>
          <p:cNvSpPr txBox="1">
            <a:spLocks noChangeArrowheads="1"/>
          </p:cNvSpPr>
          <p:nvPr/>
        </p:nvSpPr>
        <p:spPr bwMode="auto">
          <a:xfrm>
            <a:off x="4903788" y="3705225"/>
            <a:ext cx="88900"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8</a:t>
            </a:r>
          </a:p>
        </p:txBody>
      </p:sp>
      <p:sp>
        <p:nvSpPr>
          <p:cNvPr id="71754" name="Text Box 74"/>
          <p:cNvSpPr txBox="1">
            <a:spLocks noChangeArrowheads="1"/>
          </p:cNvSpPr>
          <p:nvPr/>
        </p:nvSpPr>
        <p:spPr bwMode="auto">
          <a:xfrm>
            <a:off x="6792913" y="3705225"/>
            <a:ext cx="311150"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JPN</a:t>
            </a:r>
          </a:p>
        </p:txBody>
      </p:sp>
      <p:sp>
        <p:nvSpPr>
          <p:cNvPr id="71755" name="Text Box 75"/>
          <p:cNvSpPr txBox="1">
            <a:spLocks noChangeArrowheads="1"/>
          </p:cNvSpPr>
          <p:nvPr/>
        </p:nvSpPr>
        <p:spPr bwMode="auto">
          <a:xfrm>
            <a:off x="7840663" y="3705225"/>
            <a:ext cx="88900"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9</a:t>
            </a:r>
          </a:p>
        </p:txBody>
      </p:sp>
      <p:sp>
        <p:nvSpPr>
          <p:cNvPr id="71756" name="Text Box 76"/>
          <p:cNvSpPr txBox="1">
            <a:spLocks noChangeArrowheads="1"/>
          </p:cNvSpPr>
          <p:nvPr/>
        </p:nvSpPr>
        <p:spPr bwMode="auto">
          <a:xfrm>
            <a:off x="8504238" y="3705225"/>
            <a:ext cx="266700"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445</a:t>
            </a:r>
          </a:p>
        </p:txBody>
      </p:sp>
      <p:sp>
        <p:nvSpPr>
          <p:cNvPr id="71757" name="Text Box 77"/>
          <p:cNvSpPr txBox="1">
            <a:spLocks noChangeArrowheads="1"/>
          </p:cNvSpPr>
          <p:nvPr/>
        </p:nvSpPr>
        <p:spPr bwMode="auto">
          <a:xfrm>
            <a:off x="361950" y="3908425"/>
            <a:ext cx="1473200"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9        Priceline.com</a:t>
            </a:r>
          </a:p>
        </p:txBody>
      </p:sp>
      <p:sp>
        <p:nvSpPr>
          <p:cNvPr id="71758" name="Text Box 78"/>
          <p:cNvSpPr txBox="1">
            <a:spLocks noChangeArrowheads="1"/>
          </p:cNvSpPr>
          <p:nvPr/>
        </p:nvSpPr>
        <p:spPr bwMode="auto">
          <a:xfrm>
            <a:off x="2147888" y="3913188"/>
            <a:ext cx="338137"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USA</a:t>
            </a:r>
          </a:p>
        </p:txBody>
      </p:sp>
      <p:sp>
        <p:nvSpPr>
          <p:cNvPr id="71759" name="Text Box 79"/>
          <p:cNvSpPr txBox="1">
            <a:spLocks noChangeArrowheads="1"/>
          </p:cNvSpPr>
          <p:nvPr/>
        </p:nvSpPr>
        <p:spPr bwMode="auto">
          <a:xfrm>
            <a:off x="3248025" y="3908425"/>
            <a:ext cx="1063625"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21            2,338</a:t>
            </a:r>
          </a:p>
        </p:txBody>
      </p:sp>
      <p:sp>
        <p:nvSpPr>
          <p:cNvPr id="71760" name="Text Box 80"/>
          <p:cNvSpPr txBox="1">
            <a:spLocks noChangeArrowheads="1"/>
          </p:cNvSpPr>
          <p:nvPr/>
        </p:nvSpPr>
        <p:spPr bwMode="auto">
          <a:xfrm>
            <a:off x="5338763" y="3908425"/>
            <a:ext cx="623887"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Monster</a:t>
            </a:r>
          </a:p>
        </p:txBody>
      </p:sp>
      <p:sp>
        <p:nvSpPr>
          <p:cNvPr id="71761" name="Text Box 81"/>
          <p:cNvSpPr txBox="1">
            <a:spLocks noChangeArrowheads="1"/>
          </p:cNvSpPr>
          <p:nvPr/>
        </p:nvSpPr>
        <p:spPr bwMode="auto">
          <a:xfrm>
            <a:off x="4903788" y="3908425"/>
            <a:ext cx="88900"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9</a:t>
            </a:r>
          </a:p>
        </p:txBody>
      </p:sp>
      <p:sp>
        <p:nvSpPr>
          <p:cNvPr id="71762" name="Text Box 82"/>
          <p:cNvSpPr txBox="1">
            <a:spLocks noChangeArrowheads="1"/>
          </p:cNvSpPr>
          <p:nvPr/>
        </p:nvSpPr>
        <p:spPr bwMode="auto">
          <a:xfrm>
            <a:off x="6792913" y="3908425"/>
            <a:ext cx="338137"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USA</a:t>
            </a:r>
          </a:p>
        </p:txBody>
      </p:sp>
      <p:sp>
        <p:nvSpPr>
          <p:cNvPr id="71763" name="Text Box 83"/>
          <p:cNvSpPr txBox="1">
            <a:spLocks noChangeArrowheads="1"/>
          </p:cNvSpPr>
          <p:nvPr/>
        </p:nvSpPr>
        <p:spPr bwMode="auto">
          <a:xfrm>
            <a:off x="7839075" y="3908425"/>
            <a:ext cx="90488"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3</a:t>
            </a:r>
          </a:p>
        </p:txBody>
      </p:sp>
      <p:sp>
        <p:nvSpPr>
          <p:cNvPr id="71764" name="Text Box 84"/>
          <p:cNvSpPr txBox="1">
            <a:spLocks noChangeArrowheads="1"/>
          </p:cNvSpPr>
          <p:nvPr/>
        </p:nvSpPr>
        <p:spPr bwMode="auto">
          <a:xfrm>
            <a:off x="8504238" y="3908425"/>
            <a:ext cx="268287"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846</a:t>
            </a:r>
          </a:p>
        </p:txBody>
      </p:sp>
      <p:sp>
        <p:nvSpPr>
          <p:cNvPr id="71765" name="Text Box 85"/>
          <p:cNvSpPr txBox="1">
            <a:spLocks noChangeArrowheads="1"/>
          </p:cNvSpPr>
          <p:nvPr/>
        </p:nvSpPr>
        <p:spPr bwMode="auto">
          <a:xfrm>
            <a:off x="317500" y="4111625"/>
            <a:ext cx="1660525"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10       Salesforce.com</a:t>
            </a:r>
          </a:p>
        </p:txBody>
      </p:sp>
      <p:sp>
        <p:nvSpPr>
          <p:cNvPr id="71766" name="Text Box 86"/>
          <p:cNvSpPr txBox="1">
            <a:spLocks noChangeArrowheads="1"/>
          </p:cNvSpPr>
          <p:nvPr/>
        </p:nvSpPr>
        <p:spPr bwMode="auto">
          <a:xfrm>
            <a:off x="2147888" y="4116388"/>
            <a:ext cx="338137"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USA</a:t>
            </a:r>
          </a:p>
        </p:txBody>
      </p:sp>
      <p:sp>
        <p:nvSpPr>
          <p:cNvPr id="71767" name="Text Box 87"/>
          <p:cNvSpPr txBox="1">
            <a:spLocks noChangeArrowheads="1"/>
          </p:cNvSpPr>
          <p:nvPr/>
        </p:nvSpPr>
        <p:spPr bwMode="auto">
          <a:xfrm>
            <a:off x="3248025" y="4111625"/>
            <a:ext cx="1063625"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15            1,241</a:t>
            </a:r>
          </a:p>
        </p:txBody>
      </p:sp>
      <p:sp>
        <p:nvSpPr>
          <p:cNvPr id="71768" name="Text Box 88"/>
          <p:cNvSpPr txBox="1">
            <a:spLocks noChangeArrowheads="1"/>
          </p:cNvSpPr>
          <p:nvPr/>
        </p:nvSpPr>
        <p:spPr bwMode="auto">
          <a:xfrm>
            <a:off x="5338763" y="4111625"/>
            <a:ext cx="588962"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WebMD</a:t>
            </a:r>
          </a:p>
        </p:txBody>
      </p:sp>
      <p:sp>
        <p:nvSpPr>
          <p:cNvPr id="71769" name="Text Box 89"/>
          <p:cNvSpPr txBox="1">
            <a:spLocks noChangeArrowheads="1"/>
          </p:cNvSpPr>
          <p:nvPr/>
        </p:nvSpPr>
        <p:spPr bwMode="auto">
          <a:xfrm>
            <a:off x="4857750" y="4111625"/>
            <a:ext cx="179388"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10</a:t>
            </a:r>
          </a:p>
        </p:txBody>
      </p:sp>
      <p:sp>
        <p:nvSpPr>
          <p:cNvPr id="71770" name="Text Box 90"/>
          <p:cNvSpPr txBox="1">
            <a:spLocks noChangeArrowheads="1"/>
          </p:cNvSpPr>
          <p:nvPr/>
        </p:nvSpPr>
        <p:spPr bwMode="auto">
          <a:xfrm>
            <a:off x="6792913" y="4111625"/>
            <a:ext cx="338137"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USA</a:t>
            </a:r>
          </a:p>
        </p:txBody>
      </p:sp>
      <p:sp>
        <p:nvSpPr>
          <p:cNvPr id="71771" name="Text Box 91"/>
          <p:cNvSpPr txBox="1">
            <a:spLocks noChangeArrowheads="1"/>
          </p:cNvSpPr>
          <p:nvPr/>
        </p:nvSpPr>
        <p:spPr bwMode="auto">
          <a:xfrm>
            <a:off x="7840663" y="4111625"/>
            <a:ext cx="88900"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2</a:t>
            </a:r>
          </a:p>
        </p:txBody>
      </p:sp>
      <p:sp>
        <p:nvSpPr>
          <p:cNvPr id="71772" name="Text Box 92"/>
          <p:cNvSpPr txBox="1">
            <a:spLocks noChangeArrowheads="1"/>
          </p:cNvSpPr>
          <p:nvPr/>
        </p:nvSpPr>
        <p:spPr bwMode="auto">
          <a:xfrm>
            <a:off x="8504238" y="4111625"/>
            <a:ext cx="268287"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134</a:t>
            </a:r>
          </a:p>
        </p:txBody>
      </p:sp>
      <p:sp>
        <p:nvSpPr>
          <p:cNvPr id="71773" name="Text Box 93"/>
          <p:cNvSpPr txBox="1">
            <a:spLocks noChangeArrowheads="1"/>
          </p:cNvSpPr>
          <p:nvPr/>
        </p:nvSpPr>
        <p:spPr bwMode="auto">
          <a:xfrm>
            <a:off x="317500" y="4314825"/>
            <a:ext cx="1104900"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11       Rakuten</a:t>
            </a:r>
          </a:p>
        </p:txBody>
      </p:sp>
      <p:sp>
        <p:nvSpPr>
          <p:cNvPr id="71774" name="Text Box 94"/>
          <p:cNvSpPr txBox="1">
            <a:spLocks noChangeArrowheads="1"/>
          </p:cNvSpPr>
          <p:nvPr/>
        </p:nvSpPr>
        <p:spPr bwMode="auto">
          <a:xfrm>
            <a:off x="2147888" y="4319588"/>
            <a:ext cx="312737"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JPN</a:t>
            </a:r>
          </a:p>
        </p:txBody>
      </p:sp>
      <p:sp>
        <p:nvSpPr>
          <p:cNvPr id="71775" name="Text Box 95"/>
          <p:cNvSpPr txBox="1">
            <a:spLocks noChangeArrowheads="1"/>
          </p:cNvSpPr>
          <p:nvPr/>
        </p:nvSpPr>
        <p:spPr bwMode="auto">
          <a:xfrm>
            <a:off x="3248025" y="4314825"/>
            <a:ext cx="1063625"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10            3,204</a:t>
            </a:r>
          </a:p>
        </p:txBody>
      </p:sp>
      <p:sp>
        <p:nvSpPr>
          <p:cNvPr id="71776" name="Text Box 96"/>
          <p:cNvSpPr txBox="1">
            <a:spLocks noChangeArrowheads="1"/>
          </p:cNvSpPr>
          <p:nvPr/>
        </p:nvSpPr>
        <p:spPr bwMode="auto">
          <a:xfrm>
            <a:off x="4857750" y="4314825"/>
            <a:ext cx="179388"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11</a:t>
            </a:r>
          </a:p>
        </p:txBody>
      </p:sp>
      <p:sp>
        <p:nvSpPr>
          <p:cNvPr id="71777" name="Text Box 97"/>
          <p:cNvSpPr txBox="1">
            <a:spLocks noChangeArrowheads="1"/>
          </p:cNvSpPr>
          <p:nvPr/>
        </p:nvSpPr>
        <p:spPr bwMode="auto">
          <a:xfrm>
            <a:off x="5338763" y="4314825"/>
            <a:ext cx="579437"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Shanda</a:t>
            </a:r>
          </a:p>
        </p:txBody>
      </p:sp>
      <p:sp>
        <p:nvSpPr>
          <p:cNvPr id="71778" name="Text Box 98"/>
          <p:cNvSpPr txBox="1">
            <a:spLocks noChangeArrowheads="1"/>
          </p:cNvSpPr>
          <p:nvPr/>
        </p:nvSpPr>
        <p:spPr bwMode="auto">
          <a:xfrm>
            <a:off x="6791325" y="4314825"/>
            <a:ext cx="347663"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CHN</a:t>
            </a:r>
          </a:p>
        </p:txBody>
      </p:sp>
      <p:sp>
        <p:nvSpPr>
          <p:cNvPr id="71779" name="Text Box 99"/>
          <p:cNvSpPr txBox="1">
            <a:spLocks noChangeArrowheads="1"/>
          </p:cNvSpPr>
          <p:nvPr/>
        </p:nvSpPr>
        <p:spPr bwMode="auto">
          <a:xfrm>
            <a:off x="7839075" y="4314825"/>
            <a:ext cx="90488"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3</a:t>
            </a:r>
          </a:p>
        </p:txBody>
      </p:sp>
      <p:sp>
        <p:nvSpPr>
          <p:cNvPr id="71780" name="Text Box 100"/>
          <p:cNvSpPr txBox="1">
            <a:spLocks noChangeArrowheads="1"/>
          </p:cNvSpPr>
          <p:nvPr/>
        </p:nvSpPr>
        <p:spPr bwMode="auto">
          <a:xfrm>
            <a:off x="8502650" y="4314825"/>
            <a:ext cx="269875" cy="179388"/>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157</a:t>
            </a:r>
          </a:p>
        </p:txBody>
      </p:sp>
      <p:sp>
        <p:nvSpPr>
          <p:cNvPr id="71781" name="Text Box 101"/>
          <p:cNvSpPr txBox="1">
            <a:spLocks noChangeArrowheads="1"/>
          </p:cNvSpPr>
          <p:nvPr/>
        </p:nvSpPr>
        <p:spPr bwMode="auto">
          <a:xfrm>
            <a:off x="317500" y="4519613"/>
            <a:ext cx="1420813"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12       Alibaba.com</a:t>
            </a:r>
          </a:p>
        </p:txBody>
      </p:sp>
      <p:sp>
        <p:nvSpPr>
          <p:cNvPr id="71782" name="Text Box 102"/>
          <p:cNvSpPr txBox="1">
            <a:spLocks noChangeArrowheads="1"/>
          </p:cNvSpPr>
          <p:nvPr/>
        </p:nvSpPr>
        <p:spPr bwMode="auto">
          <a:xfrm>
            <a:off x="2147888" y="4522788"/>
            <a:ext cx="346075"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CHN</a:t>
            </a:r>
          </a:p>
        </p:txBody>
      </p:sp>
      <p:sp>
        <p:nvSpPr>
          <p:cNvPr id="71783" name="Text Box 103"/>
          <p:cNvSpPr txBox="1">
            <a:spLocks noChangeArrowheads="1"/>
          </p:cNvSpPr>
          <p:nvPr/>
        </p:nvSpPr>
        <p:spPr bwMode="auto">
          <a:xfrm>
            <a:off x="3248025" y="4519613"/>
            <a:ext cx="1063625"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10                568</a:t>
            </a:r>
          </a:p>
        </p:txBody>
      </p:sp>
      <p:sp>
        <p:nvSpPr>
          <p:cNvPr id="71784" name="Text Box 104"/>
          <p:cNvSpPr txBox="1">
            <a:spLocks noChangeArrowheads="1"/>
          </p:cNvSpPr>
          <p:nvPr/>
        </p:nvSpPr>
        <p:spPr bwMode="auto">
          <a:xfrm>
            <a:off x="5338763" y="4519613"/>
            <a:ext cx="542925"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NCSoft</a:t>
            </a:r>
          </a:p>
        </p:txBody>
      </p:sp>
      <p:sp>
        <p:nvSpPr>
          <p:cNvPr id="71785" name="Text Box 105"/>
          <p:cNvSpPr txBox="1">
            <a:spLocks noChangeArrowheads="1"/>
          </p:cNvSpPr>
          <p:nvPr/>
        </p:nvSpPr>
        <p:spPr bwMode="auto">
          <a:xfrm>
            <a:off x="4857750" y="4519613"/>
            <a:ext cx="179388"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12</a:t>
            </a:r>
          </a:p>
        </p:txBody>
      </p:sp>
      <p:sp>
        <p:nvSpPr>
          <p:cNvPr id="71786" name="Text Box 106"/>
          <p:cNvSpPr txBox="1">
            <a:spLocks noChangeArrowheads="1"/>
          </p:cNvSpPr>
          <p:nvPr/>
        </p:nvSpPr>
        <p:spPr bwMode="auto">
          <a:xfrm>
            <a:off x="8504238" y="4519613"/>
            <a:ext cx="268287"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280</a:t>
            </a:r>
          </a:p>
        </p:txBody>
      </p:sp>
      <p:sp>
        <p:nvSpPr>
          <p:cNvPr id="71787" name="Text Box 107"/>
          <p:cNvSpPr txBox="1">
            <a:spLocks noChangeArrowheads="1"/>
          </p:cNvSpPr>
          <p:nvPr/>
        </p:nvSpPr>
        <p:spPr bwMode="auto">
          <a:xfrm>
            <a:off x="6792913" y="4519613"/>
            <a:ext cx="355600"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KOR</a:t>
            </a:r>
          </a:p>
        </p:txBody>
      </p:sp>
      <p:sp>
        <p:nvSpPr>
          <p:cNvPr id="71788" name="Text Box 108"/>
          <p:cNvSpPr txBox="1">
            <a:spLocks noChangeArrowheads="1"/>
          </p:cNvSpPr>
          <p:nvPr/>
        </p:nvSpPr>
        <p:spPr bwMode="auto">
          <a:xfrm>
            <a:off x="7840663" y="4519613"/>
            <a:ext cx="88900"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2</a:t>
            </a:r>
          </a:p>
        </p:txBody>
      </p:sp>
      <p:sp>
        <p:nvSpPr>
          <p:cNvPr id="71789" name="Text Box 109"/>
          <p:cNvSpPr txBox="1">
            <a:spLocks noChangeArrowheads="1"/>
          </p:cNvSpPr>
          <p:nvPr/>
        </p:nvSpPr>
        <p:spPr bwMode="auto">
          <a:xfrm>
            <a:off x="317500" y="4722813"/>
            <a:ext cx="1038225"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13       Akamai</a:t>
            </a:r>
          </a:p>
        </p:txBody>
      </p:sp>
      <p:sp>
        <p:nvSpPr>
          <p:cNvPr id="71790" name="Text Box 110"/>
          <p:cNvSpPr txBox="1">
            <a:spLocks noChangeArrowheads="1"/>
          </p:cNvSpPr>
          <p:nvPr/>
        </p:nvSpPr>
        <p:spPr bwMode="auto">
          <a:xfrm>
            <a:off x="2147888" y="4727575"/>
            <a:ext cx="338137"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USA</a:t>
            </a:r>
          </a:p>
        </p:txBody>
      </p:sp>
      <p:sp>
        <p:nvSpPr>
          <p:cNvPr id="71791" name="Text Box 111"/>
          <p:cNvSpPr txBox="1">
            <a:spLocks noChangeArrowheads="1"/>
          </p:cNvSpPr>
          <p:nvPr/>
        </p:nvSpPr>
        <p:spPr bwMode="auto">
          <a:xfrm>
            <a:off x="3336925" y="4722813"/>
            <a:ext cx="974725"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9                860</a:t>
            </a:r>
          </a:p>
        </p:txBody>
      </p:sp>
      <p:sp>
        <p:nvSpPr>
          <p:cNvPr id="71792" name="Text Box 112"/>
          <p:cNvSpPr txBox="1">
            <a:spLocks noChangeArrowheads="1"/>
          </p:cNvSpPr>
          <p:nvPr/>
        </p:nvSpPr>
        <p:spPr bwMode="auto">
          <a:xfrm>
            <a:off x="4857750" y="4722813"/>
            <a:ext cx="179388"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13</a:t>
            </a:r>
          </a:p>
        </p:txBody>
      </p:sp>
      <p:sp>
        <p:nvSpPr>
          <p:cNvPr id="71793" name="Text Box 113"/>
          <p:cNvSpPr txBox="1">
            <a:spLocks noChangeArrowheads="1"/>
          </p:cNvSpPr>
          <p:nvPr/>
        </p:nvSpPr>
        <p:spPr bwMode="auto">
          <a:xfrm>
            <a:off x="5338763" y="4722813"/>
            <a:ext cx="419100"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Index</a:t>
            </a:r>
          </a:p>
        </p:txBody>
      </p:sp>
      <p:sp>
        <p:nvSpPr>
          <p:cNvPr id="71794" name="Text Box 114"/>
          <p:cNvSpPr txBox="1">
            <a:spLocks noChangeArrowheads="1"/>
          </p:cNvSpPr>
          <p:nvPr/>
        </p:nvSpPr>
        <p:spPr bwMode="auto">
          <a:xfrm>
            <a:off x="6792913" y="4722813"/>
            <a:ext cx="312737"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JPN</a:t>
            </a:r>
          </a:p>
        </p:txBody>
      </p:sp>
      <p:sp>
        <p:nvSpPr>
          <p:cNvPr id="71795" name="Text Box 115"/>
          <p:cNvSpPr txBox="1">
            <a:spLocks noChangeArrowheads="1"/>
          </p:cNvSpPr>
          <p:nvPr/>
        </p:nvSpPr>
        <p:spPr bwMode="auto">
          <a:xfrm>
            <a:off x="7840663" y="4722813"/>
            <a:ext cx="88900"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2</a:t>
            </a:r>
          </a:p>
        </p:txBody>
      </p:sp>
      <p:sp>
        <p:nvSpPr>
          <p:cNvPr id="71796" name="Text Box 116"/>
          <p:cNvSpPr txBox="1">
            <a:spLocks noChangeArrowheads="1"/>
          </p:cNvSpPr>
          <p:nvPr/>
        </p:nvSpPr>
        <p:spPr bwMode="auto">
          <a:xfrm>
            <a:off x="8504238" y="4722813"/>
            <a:ext cx="268287"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357</a:t>
            </a:r>
          </a:p>
        </p:txBody>
      </p:sp>
      <p:sp>
        <p:nvSpPr>
          <p:cNvPr id="71797" name="Text Box 117"/>
          <p:cNvSpPr txBox="1">
            <a:spLocks noChangeArrowheads="1"/>
          </p:cNvSpPr>
          <p:nvPr/>
        </p:nvSpPr>
        <p:spPr bwMode="auto">
          <a:xfrm>
            <a:off x="317500" y="4926013"/>
            <a:ext cx="960438"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14       Netflix</a:t>
            </a:r>
          </a:p>
        </p:txBody>
      </p:sp>
      <p:sp>
        <p:nvSpPr>
          <p:cNvPr id="71798" name="Text Box 118"/>
          <p:cNvSpPr txBox="1">
            <a:spLocks noChangeArrowheads="1"/>
          </p:cNvSpPr>
          <p:nvPr/>
        </p:nvSpPr>
        <p:spPr bwMode="auto">
          <a:xfrm>
            <a:off x="2147888" y="4930775"/>
            <a:ext cx="338137"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USA</a:t>
            </a:r>
          </a:p>
        </p:txBody>
      </p:sp>
      <p:sp>
        <p:nvSpPr>
          <p:cNvPr id="71799" name="Text Box 119"/>
          <p:cNvSpPr txBox="1">
            <a:spLocks noChangeArrowheads="1"/>
          </p:cNvSpPr>
          <p:nvPr/>
        </p:nvSpPr>
        <p:spPr bwMode="auto">
          <a:xfrm>
            <a:off x="3336925" y="4926013"/>
            <a:ext cx="974725"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00FF00"/>
                </a:solidFill>
              </a:rPr>
              <a:t>9            1,670</a:t>
            </a:r>
          </a:p>
        </p:txBody>
      </p:sp>
      <p:sp>
        <p:nvSpPr>
          <p:cNvPr id="71800" name="Text Box 120"/>
          <p:cNvSpPr txBox="1">
            <a:spLocks noChangeArrowheads="1"/>
          </p:cNvSpPr>
          <p:nvPr/>
        </p:nvSpPr>
        <p:spPr bwMode="auto">
          <a:xfrm>
            <a:off x="4857750" y="4926013"/>
            <a:ext cx="179388"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14</a:t>
            </a:r>
          </a:p>
        </p:txBody>
      </p:sp>
      <p:sp>
        <p:nvSpPr>
          <p:cNvPr id="71801" name="Text Box 121"/>
          <p:cNvSpPr txBox="1">
            <a:spLocks noChangeArrowheads="1"/>
          </p:cNvSpPr>
          <p:nvPr/>
        </p:nvSpPr>
        <p:spPr bwMode="auto">
          <a:xfrm>
            <a:off x="5338763" y="4926013"/>
            <a:ext cx="347662"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NHN</a:t>
            </a:r>
          </a:p>
        </p:txBody>
      </p:sp>
      <p:sp>
        <p:nvSpPr>
          <p:cNvPr id="71802" name="Text Box 122"/>
          <p:cNvSpPr txBox="1">
            <a:spLocks noChangeArrowheads="1"/>
          </p:cNvSpPr>
          <p:nvPr/>
        </p:nvSpPr>
        <p:spPr bwMode="auto">
          <a:xfrm>
            <a:off x="6792913" y="4926013"/>
            <a:ext cx="355600"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KOR</a:t>
            </a:r>
          </a:p>
        </p:txBody>
      </p:sp>
      <p:sp>
        <p:nvSpPr>
          <p:cNvPr id="71803" name="Text Box 123"/>
          <p:cNvSpPr txBox="1">
            <a:spLocks noChangeArrowheads="1"/>
          </p:cNvSpPr>
          <p:nvPr/>
        </p:nvSpPr>
        <p:spPr bwMode="auto">
          <a:xfrm>
            <a:off x="7840663" y="4926013"/>
            <a:ext cx="88900"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1</a:t>
            </a:r>
          </a:p>
        </p:txBody>
      </p:sp>
      <p:sp>
        <p:nvSpPr>
          <p:cNvPr id="71804" name="Text Box 124"/>
          <p:cNvSpPr txBox="1">
            <a:spLocks noChangeArrowheads="1"/>
          </p:cNvSpPr>
          <p:nvPr/>
        </p:nvSpPr>
        <p:spPr bwMode="auto">
          <a:xfrm>
            <a:off x="8504238" y="4926013"/>
            <a:ext cx="268287"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253</a:t>
            </a:r>
          </a:p>
        </p:txBody>
      </p:sp>
      <p:sp>
        <p:nvSpPr>
          <p:cNvPr id="71805" name="Text Box 125"/>
          <p:cNvSpPr txBox="1">
            <a:spLocks noChangeArrowheads="1"/>
          </p:cNvSpPr>
          <p:nvPr/>
        </p:nvSpPr>
        <p:spPr bwMode="auto">
          <a:xfrm>
            <a:off x="317500" y="5129213"/>
            <a:ext cx="817563"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15       NHN</a:t>
            </a:r>
          </a:p>
        </p:txBody>
      </p:sp>
      <p:sp>
        <p:nvSpPr>
          <p:cNvPr id="71806" name="Text Box 126"/>
          <p:cNvSpPr txBox="1">
            <a:spLocks noChangeArrowheads="1"/>
          </p:cNvSpPr>
          <p:nvPr/>
        </p:nvSpPr>
        <p:spPr bwMode="auto">
          <a:xfrm>
            <a:off x="2147888" y="5133975"/>
            <a:ext cx="355600"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KOR</a:t>
            </a:r>
          </a:p>
        </p:txBody>
      </p:sp>
      <p:sp>
        <p:nvSpPr>
          <p:cNvPr id="71807" name="Text Box 127"/>
          <p:cNvSpPr txBox="1">
            <a:spLocks noChangeArrowheads="1"/>
          </p:cNvSpPr>
          <p:nvPr/>
        </p:nvSpPr>
        <p:spPr bwMode="auto">
          <a:xfrm>
            <a:off x="3336925" y="5129213"/>
            <a:ext cx="974725"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FFFF"/>
                </a:solidFill>
              </a:rPr>
              <a:t>8            1,062</a:t>
            </a:r>
          </a:p>
        </p:txBody>
      </p:sp>
      <p:sp>
        <p:nvSpPr>
          <p:cNvPr id="71808" name="Text Box 128"/>
          <p:cNvSpPr txBox="1">
            <a:spLocks noChangeArrowheads="1"/>
          </p:cNvSpPr>
          <p:nvPr/>
        </p:nvSpPr>
        <p:spPr bwMode="auto">
          <a:xfrm>
            <a:off x="4857750" y="5129213"/>
            <a:ext cx="179388"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15</a:t>
            </a:r>
          </a:p>
        </p:txBody>
      </p:sp>
      <p:sp>
        <p:nvSpPr>
          <p:cNvPr id="71809" name="Text Box 129"/>
          <p:cNvSpPr txBox="1">
            <a:spLocks noChangeArrowheads="1"/>
          </p:cNvSpPr>
          <p:nvPr/>
        </p:nvSpPr>
        <p:spPr bwMode="auto">
          <a:xfrm>
            <a:off x="5338763" y="5129213"/>
            <a:ext cx="1008062"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For-side.com</a:t>
            </a:r>
          </a:p>
        </p:txBody>
      </p:sp>
      <p:sp>
        <p:nvSpPr>
          <p:cNvPr id="71810" name="Text Box 130"/>
          <p:cNvSpPr txBox="1">
            <a:spLocks noChangeArrowheads="1"/>
          </p:cNvSpPr>
          <p:nvPr/>
        </p:nvSpPr>
        <p:spPr bwMode="auto">
          <a:xfrm>
            <a:off x="6792913" y="5129213"/>
            <a:ext cx="312737"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JPN</a:t>
            </a:r>
          </a:p>
        </p:txBody>
      </p:sp>
      <p:sp>
        <p:nvSpPr>
          <p:cNvPr id="71811" name="Text Box 131"/>
          <p:cNvSpPr txBox="1">
            <a:spLocks noChangeArrowheads="1"/>
          </p:cNvSpPr>
          <p:nvPr/>
        </p:nvSpPr>
        <p:spPr bwMode="auto">
          <a:xfrm>
            <a:off x="7840663" y="5129213"/>
            <a:ext cx="88900"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1</a:t>
            </a:r>
          </a:p>
        </p:txBody>
      </p:sp>
      <p:sp>
        <p:nvSpPr>
          <p:cNvPr id="71812" name="Text Box 132"/>
          <p:cNvSpPr txBox="1">
            <a:spLocks noChangeArrowheads="1"/>
          </p:cNvSpPr>
          <p:nvPr/>
        </p:nvSpPr>
        <p:spPr bwMode="auto">
          <a:xfrm>
            <a:off x="8593138" y="5129213"/>
            <a:ext cx="179387" cy="179387"/>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0000"/>
                </a:solidFill>
              </a:rPr>
              <a:t>85</a:t>
            </a:r>
          </a:p>
        </p:txBody>
      </p:sp>
      <p:sp>
        <p:nvSpPr>
          <p:cNvPr id="71813" name="Text Box 133"/>
          <p:cNvSpPr txBox="1">
            <a:spLocks noChangeArrowheads="1"/>
          </p:cNvSpPr>
          <p:nvPr/>
        </p:nvSpPr>
        <p:spPr bwMode="auto">
          <a:xfrm>
            <a:off x="788988" y="5448300"/>
            <a:ext cx="382587"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D13B"/>
                </a:solidFill>
              </a:rPr>
              <a:t>Total</a:t>
            </a:r>
          </a:p>
        </p:txBody>
      </p:sp>
      <p:sp>
        <p:nvSpPr>
          <p:cNvPr id="71814" name="Text Box 134"/>
          <p:cNvSpPr txBox="1">
            <a:spLocks noChangeArrowheads="1"/>
          </p:cNvSpPr>
          <p:nvPr/>
        </p:nvSpPr>
        <p:spPr bwMode="auto">
          <a:xfrm>
            <a:off x="2952750" y="5448300"/>
            <a:ext cx="474663"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D13B"/>
                </a:solidFill>
              </a:rPr>
              <a:t>$809B</a:t>
            </a:r>
          </a:p>
        </p:txBody>
      </p:sp>
      <p:sp>
        <p:nvSpPr>
          <p:cNvPr id="71815" name="Text Box 135"/>
          <p:cNvSpPr txBox="1">
            <a:spLocks noChangeArrowheads="1"/>
          </p:cNvSpPr>
          <p:nvPr/>
        </p:nvSpPr>
        <p:spPr bwMode="auto">
          <a:xfrm>
            <a:off x="3838575" y="5448300"/>
            <a:ext cx="474663"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D13B"/>
                </a:solidFill>
              </a:rPr>
              <a:t>$126B</a:t>
            </a:r>
          </a:p>
        </p:txBody>
      </p:sp>
      <p:sp>
        <p:nvSpPr>
          <p:cNvPr id="71816" name="Text Box 136"/>
          <p:cNvSpPr txBox="1">
            <a:spLocks noChangeArrowheads="1"/>
          </p:cNvSpPr>
          <p:nvPr/>
        </p:nvSpPr>
        <p:spPr bwMode="auto">
          <a:xfrm>
            <a:off x="5338763" y="5448300"/>
            <a:ext cx="382587"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D13B"/>
                </a:solidFill>
              </a:rPr>
              <a:t>Total</a:t>
            </a:r>
          </a:p>
        </p:txBody>
      </p:sp>
      <p:sp>
        <p:nvSpPr>
          <p:cNvPr id="71817" name="Text Box 137"/>
          <p:cNvSpPr txBox="1">
            <a:spLocks noChangeArrowheads="1"/>
          </p:cNvSpPr>
          <p:nvPr/>
        </p:nvSpPr>
        <p:spPr bwMode="auto">
          <a:xfrm>
            <a:off x="7566025" y="5448300"/>
            <a:ext cx="474663"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D13B"/>
                </a:solidFill>
              </a:rPr>
              <a:t>$304B</a:t>
            </a:r>
          </a:p>
        </p:txBody>
      </p:sp>
      <p:sp>
        <p:nvSpPr>
          <p:cNvPr id="71818" name="Text Box 138"/>
          <p:cNvSpPr txBox="1">
            <a:spLocks noChangeArrowheads="1"/>
          </p:cNvSpPr>
          <p:nvPr/>
        </p:nvSpPr>
        <p:spPr bwMode="auto">
          <a:xfrm>
            <a:off x="8497888" y="5448300"/>
            <a:ext cx="384175" cy="177800"/>
          </a:xfrm>
          <a:prstGeom prst="rect">
            <a:avLst/>
          </a:prstGeom>
          <a:noFill/>
          <a:ln w="9525">
            <a:noFill/>
            <a:miter lim="800000"/>
            <a:headEnd/>
            <a:tailEnd/>
          </a:ln>
        </p:spPr>
        <p:txBody>
          <a:bodyPr wrap="none" lIns="0" tIns="0" rIns="0" bIns="0">
            <a:spAutoFit/>
          </a:bodyPr>
          <a:lstStyle/>
          <a:p>
            <a:pPr>
              <a:lnSpc>
                <a:spcPts val="1413"/>
              </a:lnSpc>
            </a:pPr>
            <a:r>
              <a:rPr lang="en-US" altLang="zh-TW" sz="1300" b="1">
                <a:solidFill>
                  <a:srgbClr val="FFD13B"/>
                </a:solidFill>
              </a:rPr>
              <a:t>$33B</a:t>
            </a:r>
          </a:p>
        </p:txBody>
      </p:sp>
      <p:sp>
        <p:nvSpPr>
          <p:cNvPr id="71819" name="Text Box 139"/>
          <p:cNvSpPr txBox="1">
            <a:spLocks noChangeArrowheads="1"/>
          </p:cNvSpPr>
          <p:nvPr/>
        </p:nvSpPr>
        <p:spPr bwMode="auto">
          <a:xfrm>
            <a:off x="617538" y="112713"/>
            <a:ext cx="8001000" cy="1252537"/>
          </a:xfrm>
          <a:prstGeom prst="rect">
            <a:avLst/>
          </a:prstGeom>
          <a:noFill/>
          <a:ln w="9525">
            <a:noFill/>
            <a:miter lim="800000"/>
            <a:headEnd/>
            <a:tailEnd/>
          </a:ln>
        </p:spPr>
        <p:txBody>
          <a:bodyPr wrap="none" lIns="0" tIns="0" rIns="0" bIns="0">
            <a:spAutoFit/>
          </a:bodyPr>
          <a:lstStyle/>
          <a:p>
            <a:pPr>
              <a:lnSpc>
                <a:spcPts val="2900"/>
              </a:lnSpc>
              <a:tabLst>
                <a:tab pos="1104900" algn="l"/>
                <a:tab pos="1358900" algn="l"/>
              </a:tabLst>
            </a:pPr>
            <a:r>
              <a:rPr lang="zh-TW" altLang="en-US" sz="1800">
                <a:latin typeface="Arial" charset="0"/>
              </a:rPr>
              <a:t>		</a:t>
            </a:r>
            <a:r>
              <a:rPr lang="en-US" altLang="zh-TW" sz="2600">
                <a:solidFill>
                  <a:srgbClr val="F6C54C"/>
                </a:solidFill>
              </a:rPr>
              <a:t>Global Public Internet Companies –</a:t>
            </a:r>
          </a:p>
          <a:p>
            <a:pPr>
              <a:lnSpc>
                <a:spcPts val="2813"/>
              </a:lnSpc>
              <a:tabLst>
                <a:tab pos="1104900" algn="l"/>
                <a:tab pos="1358900" algn="l"/>
              </a:tabLst>
            </a:pPr>
            <a:r>
              <a:rPr lang="en-US" altLang="zh-TW" sz="2600">
                <a:solidFill>
                  <a:srgbClr val="F6C54C"/>
                </a:solidFill>
              </a:rPr>
              <a:t>	Significant Changes Over Last 6 Years</a:t>
            </a:r>
          </a:p>
          <a:p>
            <a:pPr>
              <a:lnSpc>
                <a:spcPts val="1000"/>
              </a:lnSpc>
              <a:tabLst>
                <a:tab pos="1104900" algn="l"/>
                <a:tab pos="1358900" algn="l"/>
              </a:tabLst>
            </a:pPr>
            <a:endParaRPr lang="en-US" altLang="zh-TW" sz="2600">
              <a:solidFill>
                <a:srgbClr val="F6C54C"/>
              </a:solidFill>
            </a:endParaRPr>
          </a:p>
          <a:p>
            <a:pPr>
              <a:lnSpc>
                <a:spcPts val="1000"/>
              </a:lnSpc>
              <a:tabLst>
                <a:tab pos="1104900" algn="l"/>
                <a:tab pos="1358900" algn="l"/>
              </a:tabLst>
            </a:pPr>
            <a:endParaRPr lang="en-US" altLang="zh-TW" sz="2600">
              <a:solidFill>
                <a:srgbClr val="F6C54C"/>
              </a:solidFill>
            </a:endParaRPr>
          </a:p>
          <a:p>
            <a:pPr>
              <a:lnSpc>
                <a:spcPts val="2163"/>
              </a:lnSpc>
              <a:tabLst>
                <a:tab pos="1104900" algn="l"/>
                <a:tab pos="1358900" algn="l"/>
              </a:tabLst>
            </a:pPr>
            <a:r>
              <a:rPr lang="en-US" altLang="zh-TW" sz="1600" b="1">
                <a:solidFill>
                  <a:srgbClr val="FFFFFF"/>
                </a:solidFill>
              </a:rPr>
              <a:t>Top Global 15 Publicly Traded Internet Companies by Market Value – 2010 vs. 2004</a:t>
            </a:r>
          </a:p>
        </p:txBody>
      </p:sp>
      <p:sp>
        <p:nvSpPr>
          <p:cNvPr id="71820" name="Text Box 140"/>
          <p:cNvSpPr txBox="1">
            <a:spLocks noChangeArrowheads="1"/>
          </p:cNvSpPr>
          <p:nvPr/>
        </p:nvSpPr>
        <p:spPr bwMode="auto">
          <a:xfrm>
            <a:off x="1279525" y="5889625"/>
            <a:ext cx="7675563" cy="787400"/>
          </a:xfrm>
          <a:prstGeom prst="rect">
            <a:avLst/>
          </a:prstGeom>
          <a:noFill/>
          <a:ln w="9525">
            <a:noFill/>
            <a:miter lim="800000"/>
            <a:headEnd/>
            <a:tailEnd/>
          </a:ln>
        </p:spPr>
        <p:txBody>
          <a:bodyPr wrap="none" lIns="0" tIns="0" rIns="0" bIns="0">
            <a:spAutoFit/>
          </a:bodyPr>
          <a:lstStyle/>
          <a:p>
            <a:pPr>
              <a:lnSpc>
                <a:spcPts val="1788"/>
              </a:lnSpc>
              <a:tabLst>
                <a:tab pos="749300" algn="l"/>
                <a:tab pos="6654800" algn="l"/>
              </a:tabLst>
            </a:pPr>
            <a:r>
              <a:rPr lang="en-US" altLang="zh-TW" sz="1600" b="1">
                <a:solidFill>
                  <a:srgbClr val="F6C54C"/>
                </a:solidFill>
              </a:rPr>
              <a:t>2 of 2010 Top 15 Companies (Alibaba, Baidu) Went Public Post 2004</a:t>
            </a:r>
          </a:p>
          <a:p>
            <a:pPr>
              <a:lnSpc>
                <a:spcPts val="1000"/>
              </a:lnSpc>
              <a:tabLst>
                <a:tab pos="749300" algn="l"/>
                <a:tab pos="6654800" algn="l"/>
              </a:tabLst>
            </a:pPr>
            <a:endParaRPr lang="en-US" altLang="zh-TW" sz="1600" b="1">
              <a:solidFill>
                <a:srgbClr val="F6C54C"/>
              </a:solidFill>
            </a:endParaRPr>
          </a:p>
          <a:p>
            <a:pPr>
              <a:lnSpc>
                <a:spcPts val="1000"/>
              </a:lnSpc>
              <a:tabLst>
                <a:tab pos="749300" algn="l"/>
                <a:tab pos="6654800" algn="l"/>
              </a:tabLst>
            </a:pPr>
            <a:endParaRPr lang="en-US" altLang="zh-TW" sz="1600" b="1">
              <a:solidFill>
                <a:srgbClr val="F6C54C"/>
              </a:solidFill>
            </a:endParaRPr>
          </a:p>
          <a:p>
            <a:pPr>
              <a:lnSpc>
                <a:spcPts val="1325"/>
              </a:lnSpc>
              <a:tabLst>
                <a:tab pos="749300" algn="l"/>
                <a:tab pos="6654800" algn="l"/>
              </a:tabLst>
            </a:pPr>
            <a:r>
              <a:rPr lang="en-US" altLang="zh-TW" sz="1600" b="1">
                <a:solidFill>
                  <a:srgbClr val="F6C54C"/>
                </a:solidFill>
              </a:rPr>
              <a:t>	</a:t>
            </a:r>
            <a:r>
              <a:rPr lang="en-US" altLang="zh-TW" sz="900" i="1">
                <a:solidFill>
                  <a:srgbClr val="FFFFFF"/>
                </a:solidFill>
              </a:rPr>
              <a:t>Note: 2010 Market value data as of 11/11/2010; 2004 data as of 11/11/2004. 2010 Revenue is latest calendar year revenue (C2009A)</a:t>
            </a:r>
          </a:p>
          <a:p>
            <a:pPr>
              <a:lnSpc>
                <a:spcPts val="1075"/>
              </a:lnSpc>
              <a:tabLst>
                <a:tab pos="749300" algn="l"/>
                <a:tab pos="6654800" algn="l"/>
              </a:tabLst>
            </a:pPr>
            <a:r>
              <a:rPr lang="en-US" altLang="zh-TW" sz="900" i="1">
                <a:solidFill>
                  <a:srgbClr val="FFFFFF"/>
                </a:solidFill>
              </a:rPr>
              <a:t>		Source: FactSet. </a:t>
            </a:r>
            <a:r>
              <a:rPr lang="en-US" altLang="zh-TW" sz="1000">
                <a:solidFill>
                  <a:srgbClr val="FFFFFF"/>
                </a:solidFill>
              </a:rPr>
              <a:t>28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zh-TW" smtClean="0"/>
              <a:t>e-book Reader/iPad/Tablet</a:t>
            </a:r>
          </a:p>
        </p:txBody>
      </p:sp>
      <p:sp>
        <p:nvSpPr>
          <p:cNvPr id="8195" name="Rectangle 3"/>
          <p:cNvSpPr>
            <a:spLocks noGrp="1" noChangeArrowheads="1"/>
          </p:cNvSpPr>
          <p:nvPr>
            <p:ph type="body" idx="1"/>
          </p:nvPr>
        </p:nvSpPr>
        <p:spPr>
          <a:xfrm>
            <a:off x="179388" y="1844675"/>
            <a:ext cx="4140200" cy="527050"/>
          </a:xfrm>
        </p:spPr>
        <p:txBody>
          <a:bodyPr/>
          <a:lstStyle/>
          <a:p>
            <a:pPr eaLnBrk="1" hangingPunct="1">
              <a:lnSpc>
                <a:spcPct val="80000"/>
              </a:lnSpc>
            </a:pPr>
            <a:r>
              <a:rPr lang="en-US" altLang="zh-TW" sz="2400" smtClean="0"/>
              <a:t>Amazon, Sony (Leader))</a:t>
            </a:r>
          </a:p>
          <a:p>
            <a:pPr eaLnBrk="1" hangingPunct="1">
              <a:lnSpc>
                <a:spcPct val="80000"/>
              </a:lnSpc>
            </a:pPr>
            <a:r>
              <a:rPr lang="en-US" altLang="zh-TW" sz="2400" smtClean="0"/>
              <a:t>Barnes &amp; Noble, Plastic Logic, BenQ, FoxConn (Follower)</a:t>
            </a:r>
          </a:p>
          <a:p>
            <a:pPr eaLnBrk="1" hangingPunct="1">
              <a:lnSpc>
                <a:spcPct val="80000"/>
              </a:lnSpc>
            </a:pPr>
            <a:r>
              <a:rPr lang="en-US" altLang="zh-TW" sz="2400" smtClean="0"/>
              <a:t>Apple iPad</a:t>
            </a:r>
          </a:p>
          <a:p>
            <a:pPr eaLnBrk="1" hangingPunct="1">
              <a:lnSpc>
                <a:spcPct val="80000"/>
              </a:lnSpc>
            </a:pPr>
            <a:endParaRPr lang="en-US" altLang="zh-TW" sz="2400" smtClean="0"/>
          </a:p>
        </p:txBody>
      </p:sp>
      <p:pic>
        <p:nvPicPr>
          <p:cNvPr id="8196" name="Picture 4"/>
          <p:cNvPicPr>
            <a:picLocks noChangeAspect="1" noChangeArrowheads="1"/>
          </p:cNvPicPr>
          <p:nvPr/>
        </p:nvPicPr>
        <p:blipFill>
          <a:blip r:embed="rId2" cstate="print"/>
          <a:srcRect/>
          <a:stretch>
            <a:fillRect/>
          </a:stretch>
        </p:blipFill>
        <p:spPr bwMode="auto">
          <a:xfrm>
            <a:off x="3743325" y="1773238"/>
            <a:ext cx="5400675" cy="4537075"/>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ws_18E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2707" name="Picture 3" descr="ws_18E3"/>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72708" name="Picture 4" descr="ws_18E4"/>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72709" name="Picture 5" descr="ws_18E5"/>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72710" name="Picture 6" descr="ws_18E6"/>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72711" name="Picture 7" descr="ws_18E7"/>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sp>
        <p:nvSpPr>
          <p:cNvPr id="72712" name="Text Box 8"/>
          <p:cNvSpPr txBox="1">
            <a:spLocks noChangeArrowheads="1"/>
          </p:cNvSpPr>
          <p:nvPr/>
        </p:nvSpPr>
        <p:spPr bwMode="auto">
          <a:xfrm>
            <a:off x="8813800" y="6494463"/>
            <a:ext cx="141288"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29</a:t>
            </a:r>
          </a:p>
        </p:txBody>
      </p:sp>
      <p:sp>
        <p:nvSpPr>
          <p:cNvPr id="72713" name="Text Box 9"/>
          <p:cNvSpPr txBox="1">
            <a:spLocks noChangeArrowheads="1"/>
          </p:cNvSpPr>
          <p:nvPr/>
        </p:nvSpPr>
        <p:spPr bwMode="auto">
          <a:xfrm>
            <a:off x="3557588" y="2670175"/>
            <a:ext cx="2114550"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b="1" i="1">
                <a:solidFill>
                  <a:srgbClr val="F6C54C"/>
                </a:solidFill>
              </a:rPr>
              <a:t>8. Steve Jobs</a:t>
            </a:r>
          </a:p>
        </p:txBody>
      </p:sp>
      <p:sp>
        <p:nvSpPr>
          <p:cNvPr id="72714" name="Text Box 10"/>
          <p:cNvSpPr txBox="1">
            <a:spLocks noChangeArrowheads="1"/>
          </p:cNvSpPr>
          <p:nvPr/>
        </p:nvSpPr>
        <p:spPr bwMode="auto">
          <a:xfrm>
            <a:off x="2703513" y="3425825"/>
            <a:ext cx="4235450" cy="923925"/>
          </a:xfrm>
          <a:prstGeom prst="rect">
            <a:avLst/>
          </a:prstGeom>
          <a:noFill/>
          <a:ln w="9525">
            <a:noFill/>
            <a:miter lim="800000"/>
            <a:headEnd/>
            <a:tailEnd/>
          </a:ln>
        </p:spPr>
        <p:txBody>
          <a:bodyPr wrap="none" lIns="0" tIns="0" rIns="0" bIns="0">
            <a:spAutoFit/>
          </a:bodyPr>
          <a:lstStyle/>
          <a:p>
            <a:pPr>
              <a:lnSpc>
                <a:spcPts val="2900"/>
              </a:lnSpc>
              <a:tabLst>
                <a:tab pos="50800" algn="l"/>
              </a:tabLst>
            </a:pPr>
            <a:r>
              <a:rPr lang="en-US" altLang="zh-TW" sz="2600" i="1">
                <a:solidFill>
                  <a:srgbClr val="FFFFFF"/>
                </a:solidFill>
              </a:rPr>
              <a:t>What’s his ‘secret sauce?’</a:t>
            </a:r>
          </a:p>
          <a:p>
            <a:pPr>
              <a:lnSpc>
                <a:spcPts val="1000"/>
              </a:lnSpc>
              <a:tabLst>
                <a:tab pos="50800" algn="l"/>
              </a:tabLst>
            </a:pPr>
            <a:endParaRPr lang="en-US" altLang="zh-TW" sz="2600" i="1">
              <a:solidFill>
                <a:srgbClr val="FFFFFF"/>
              </a:solidFill>
            </a:endParaRPr>
          </a:p>
          <a:p>
            <a:pPr>
              <a:lnSpc>
                <a:spcPts val="3375"/>
              </a:lnSpc>
              <a:tabLst>
                <a:tab pos="50800" algn="l"/>
              </a:tabLst>
            </a:pPr>
            <a:r>
              <a:rPr lang="en-US" altLang="zh-TW" sz="2600" i="1">
                <a:solidFill>
                  <a:srgbClr val="FFFFFF"/>
                </a:solidFill>
              </a:rPr>
              <a:t>	Does your company have it?</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ws_18E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3731" name="Picture 3" descr="ws_18EA"/>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73732" name="Picture 4" descr="ws_18EB"/>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73733" name="Picture 5" descr="ws_18EC"/>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73734" name="Picture 6" descr="ws_18ED"/>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73735" name="Picture 7" descr="ws_18EE"/>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sp>
        <p:nvSpPr>
          <p:cNvPr id="73736" name="Text Box 8"/>
          <p:cNvSpPr txBox="1">
            <a:spLocks noChangeArrowheads="1"/>
          </p:cNvSpPr>
          <p:nvPr/>
        </p:nvSpPr>
        <p:spPr bwMode="auto">
          <a:xfrm>
            <a:off x="8813800" y="6494463"/>
            <a:ext cx="141288"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30</a:t>
            </a:r>
          </a:p>
        </p:txBody>
      </p:sp>
      <p:sp>
        <p:nvSpPr>
          <p:cNvPr id="73737" name="Text Box 9"/>
          <p:cNvSpPr txBox="1">
            <a:spLocks noChangeArrowheads="1"/>
          </p:cNvSpPr>
          <p:nvPr/>
        </p:nvSpPr>
        <p:spPr bwMode="auto">
          <a:xfrm>
            <a:off x="403225" y="1163638"/>
            <a:ext cx="8431213" cy="227012"/>
          </a:xfrm>
          <a:prstGeom prst="rect">
            <a:avLst/>
          </a:prstGeom>
          <a:noFill/>
          <a:ln w="9525">
            <a:noFill/>
            <a:miter lim="800000"/>
            <a:headEnd/>
            <a:tailEnd/>
          </a:ln>
        </p:spPr>
        <p:txBody>
          <a:bodyPr wrap="none" lIns="0" tIns="0" rIns="0" bIns="0">
            <a:spAutoFit/>
          </a:bodyPr>
          <a:lstStyle/>
          <a:p>
            <a:pPr>
              <a:lnSpc>
                <a:spcPts val="1788"/>
              </a:lnSpc>
            </a:pPr>
            <a:r>
              <a:rPr lang="en-US" altLang="zh-TW" sz="1600" b="1" i="1">
                <a:solidFill>
                  <a:srgbClr val="F6C54C"/>
                </a:solidFill>
              </a:rPr>
              <a:t>Larry Ellison (June 2004): </a:t>
            </a:r>
            <a:r>
              <a:rPr lang="en-US" altLang="zh-TW" sz="1600" i="1">
                <a:solidFill>
                  <a:srgbClr val="FFFFFF"/>
                </a:solidFill>
              </a:rPr>
              <a:t>Steve Jobs is the most brilliant person in our industry, and what is</a:t>
            </a:r>
          </a:p>
        </p:txBody>
      </p:sp>
      <p:sp>
        <p:nvSpPr>
          <p:cNvPr id="73738" name="Text Box 10"/>
          <p:cNvSpPr txBox="1">
            <a:spLocks noChangeArrowheads="1"/>
          </p:cNvSpPr>
          <p:nvPr/>
        </p:nvSpPr>
        <p:spPr bwMode="auto">
          <a:xfrm>
            <a:off x="863600" y="92075"/>
            <a:ext cx="7412038" cy="725488"/>
          </a:xfrm>
          <a:prstGeom prst="rect">
            <a:avLst/>
          </a:prstGeom>
          <a:noFill/>
          <a:ln w="9525">
            <a:noFill/>
            <a:miter lim="800000"/>
            <a:headEnd/>
            <a:tailEnd/>
          </a:ln>
        </p:spPr>
        <p:txBody>
          <a:bodyPr wrap="none" lIns="0" tIns="0" rIns="0" bIns="0">
            <a:spAutoFit/>
          </a:bodyPr>
          <a:lstStyle/>
          <a:p>
            <a:pPr>
              <a:lnSpc>
                <a:spcPts val="2900"/>
              </a:lnSpc>
              <a:tabLst>
                <a:tab pos="2743200" algn="l"/>
              </a:tabLst>
            </a:pPr>
            <a:r>
              <a:rPr lang="zh-TW" altLang="en-US" sz="1800">
                <a:latin typeface="Arial" charset="0"/>
              </a:rPr>
              <a:t>	</a:t>
            </a:r>
            <a:r>
              <a:rPr lang="en-US" altLang="zh-TW" sz="2600">
                <a:solidFill>
                  <a:srgbClr val="F6C54C"/>
                </a:solidFill>
              </a:rPr>
              <a:t>Steve Jobs –</a:t>
            </a:r>
          </a:p>
          <a:p>
            <a:pPr>
              <a:lnSpc>
                <a:spcPts val="2813"/>
              </a:lnSpc>
              <a:tabLst>
                <a:tab pos="2743200" algn="l"/>
              </a:tabLst>
            </a:pPr>
            <a:r>
              <a:rPr lang="en-US" altLang="zh-TW" sz="2600">
                <a:solidFill>
                  <a:srgbClr val="F6C54C"/>
                </a:solidFill>
              </a:rPr>
              <a:t>‘…mind of an engineer and the heart of an artist…’</a:t>
            </a:r>
          </a:p>
        </p:txBody>
      </p:sp>
      <p:sp>
        <p:nvSpPr>
          <p:cNvPr id="73739" name="Text Box 11"/>
          <p:cNvSpPr txBox="1">
            <a:spLocks noChangeArrowheads="1"/>
          </p:cNvSpPr>
          <p:nvPr/>
        </p:nvSpPr>
        <p:spPr bwMode="auto">
          <a:xfrm>
            <a:off x="498475" y="1457325"/>
            <a:ext cx="8310563" cy="4986338"/>
          </a:xfrm>
          <a:prstGeom prst="rect">
            <a:avLst/>
          </a:prstGeom>
          <a:noFill/>
          <a:ln w="9525">
            <a:noFill/>
            <a:miter lim="800000"/>
            <a:headEnd/>
            <a:tailEnd/>
          </a:ln>
        </p:spPr>
        <p:txBody>
          <a:bodyPr wrap="none" lIns="0" tIns="0" rIns="0" bIns="0">
            <a:spAutoFit/>
          </a:bodyPr>
          <a:lstStyle/>
          <a:p>
            <a:pPr>
              <a:lnSpc>
                <a:spcPts val="1788"/>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r>
              <a:rPr lang="zh-TW" altLang="en-US" sz="1800">
                <a:latin typeface="Arial" charset="0"/>
              </a:rPr>
              <a:t>							</a:t>
            </a:r>
            <a:r>
              <a:rPr lang="en-US" altLang="zh-TW" sz="1600" i="1">
                <a:solidFill>
                  <a:srgbClr val="FFFFFF"/>
                </a:solidFill>
              </a:rPr>
              <a:t>most remarkable about Steve, I think, is his incredible aesthetic sense. He has the</a:t>
            </a:r>
          </a:p>
          <a:p>
            <a:pPr>
              <a:lnSpc>
                <a:spcPts val="2313"/>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r>
              <a:rPr lang="en-US" altLang="zh-TW" sz="1600" i="1">
                <a:solidFill>
                  <a:srgbClr val="FFFFFF"/>
                </a:solidFill>
              </a:rPr>
              <a:t>								mind of an engineer and the heart of an artist</a:t>
            </a:r>
          </a:p>
          <a:p>
            <a:pPr>
              <a:lnSpc>
                <a:spcPts val="2313"/>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r>
              <a:rPr lang="en-US" altLang="zh-TW" sz="1600" i="1">
                <a:solidFill>
                  <a:srgbClr val="FFFFFF"/>
                </a:solidFill>
              </a:rPr>
              <a:t>					— that's a very unusual combination, an enormous advantage when you do consumer</a:t>
            </a:r>
          </a:p>
          <a:p>
            <a:pPr>
              <a:lnSpc>
                <a:spcPts val="2313"/>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r>
              <a:rPr lang="en-US" altLang="zh-TW" sz="1600" i="1">
                <a:solidFill>
                  <a:srgbClr val="FFFFFF"/>
                </a:solidFill>
              </a:rPr>
              <a:t>	products. Look at the iPod...I think the iPod is a beautiful design and I think the iMac is a</a:t>
            </a:r>
          </a:p>
          <a:p>
            <a:pPr>
              <a:lnSpc>
                <a:spcPts val="2313"/>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r>
              <a:rPr lang="en-US" altLang="zh-TW" sz="1600" i="1">
                <a:solidFill>
                  <a:srgbClr val="FFFFFF"/>
                </a:solidFill>
              </a:rPr>
              <a:t>						brilliant design. He's done a tremendous amount of innovation on the integration of</a:t>
            </a:r>
          </a:p>
          <a:p>
            <a:pPr>
              <a:lnSpc>
                <a:spcPts val="2313"/>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r>
              <a:rPr lang="en-US" altLang="zh-TW" sz="1600" i="1">
                <a:solidFill>
                  <a:srgbClr val="FFFFFF"/>
                </a:solidFill>
              </a:rPr>
              <a:t>										hardware design and software design.</a:t>
            </a:r>
          </a:p>
          <a:p>
            <a:pPr>
              <a:lnSpc>
                <a:spcPts val="1000"/>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endParaRPr lang="en-US" altLang="zh-TW" sz="1600" i="1">
              <a:solidFill>
                <a:srgbClr val="FFFFFF"/>
              </a:solidFill>
            </a:endParaRPr>
          </a:p>
          <a:p>
            <a:pPr>
              <a:lnSpc>
                <a:spcPts val="1000"/>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endParaRPr lang="en-US" altLang="zh-TW" sz="1600" i="1">
              <a:solidFill>
                <a:srgbClr val="FFFFFF"/>
              </a:solidFill>
            </a:endParaRPr>
          </a:p>
          <a:p>
            <a:pPr>
              <a:lnSpc>
                <a:spcPts val="1000"/>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endParaRPr lang="en-US" altLang="zh-TW" sz="1600" i="1">
              <a:solidFill>
                <a:srgbClr val="FFFFFF"/>
              </a:solidFill>
            </a:endParaRPr>
          </a:p>
          <a:p>
            <a:pPr>
              <a:lnSpc>
                <a:spcPts val="1000"/>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endParaRPr lang="en-US" altLang="zh-TW" sz="1600" i="1">
              <a:solidFill>
                <a:srgbClr val="FFFFFF"/>
              </a:solidFill>
            </a:endParaRPr>
          </a:p>
          <a:p>
            <a:pPr>
              <a:lnSpc>
                <a:spcPts val="2550"/>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r>
              <a:rPr lang="en-US" altLang="zh-TW" sz="1600" b="1" i="1">
                <a:solidFill>
                  <a:srgbClr val="F6C54C"/>
                </a:solidFill>
              </a:rPr>
              <a:t>Bill Gates (May 2007): </a:t>
            </a:r>
            <a:r>
              <a:rPr lang="en-US" altLang="zh-TW" sz="1600" b="1" i="1">
                <a:solidFill>
                  <a:srgbClr val="FFFFFF"/>
                </a:solidFill>
              </a:rPr>
              <a:t>…</a:t>
            </a:r>
            <a:r>
              <a:rPr lang="en-US" altLang="zh-TW" sz="1600" i="1">
                <a:solidFill>
                  <a:srgbClr val="FFFFFF"/>
                </a:solidFill>
              </a:rPr>
              <a:t>We build the products that we want to use ourselves. And so he’s</a:t>
            </a:r>
          </a:p>
          <a:p>
            <a:pPr>
              <a:lnSpc>
                <a:spcPts val="2313"/>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r>
              <a:rPr lang="en-US" altLang="zh-TW" sz="1600" i="1">
                <a:solidFill>
                  <a:srgbClr val="FFFFFF"/>
                </a:solidFill>
              </a:rPr>
              <a:t>			[Steve Jobs] really pursued that with incredible taste and elegance that has had a huge</a:t>
            </a:r>
          </a:p>
          <a:p>
            <a:pPr>
              <a:lnSpc>
                <a:spcPts val="2313"/>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r>
              <a:rPr lang="en-US" altLang="zh-TW" sz="1600" i="1">
                <a:solidFill>
                  <a:srgbClr val="FFFFFF"/>
                </a:solidFill>
              </a:rPr>
              <a:t>												impact on the industry. And</a:t>
            </a:r>
          </a:p>
          <a:p>
            <a:pPr>
              <a:lnSpc>
                <a:spcPts val="2313"/>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r>
              <a:rPr lang="en-US" altLang="zh-TW" sz="1600" i="1">
                <a:solidFill>
                  <a:srgbClr val="FFFFFF"/>
                </a:solidFill>
              </a:rPr>
              <a:t>		his ability to always come around and figure out where that next bet should be has been</a:t>
            </a:r>
          </a:p>
          <a:p>
            <a:pPr>
              <a:lnSpc>
                <a:spcPts val="2313"/>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r>
              <a:rPr lang="en-US" altLang="zh-TW" sz="1600" i="1">
                <a:solidFill>
                  <a:srgbClr val="FFFFFF"/>
                </a:solidFill>
              </a:rPr>
              <a:t>													phenomenal.</a:t>
            </a:r>
          </a:p>
          <a:p>
            <a:pPr>
              <a:lnSpc>
                <a:spcPts val="2313"/>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r>
              <a:rPr lang="en-US" altLang="zh-TW" sz="1600" i="1">
                <a:solidFill>
                  <a:srgbClr val="FFFFFF"/>
                </a:solidFill>
              </a:rPr>
              <a:t>				Apple literally was failing when Steve went back and re-infused the innovation and risk-</a:t>
            </a:r>
          </a:p>
          <a:p>
            <a:pPr>
              <a:lnSpc>
                <a:spcPts val="2313"/>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r>
              <a:rPr lang="en-US" altLang="zh-TW" sz="1600" i="1">
                <a:solidFill>
                  <a:srgbClr val="FFFFFF"/>
                </a:solidFill>
              </a:rPr>
              <a:t>											taking that have been phenomenal.</a:t>
            </a:r>
          </a:p>
          <a:p>
            <a:pPr>
              <a:lnSpc>
                <a:spcPts val="1000"/>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endParaRPr lang="en-US" altLang="zh-TW" sz="1600" i="1">
              <a:solidFill>
                <a:srgbClr val="FFFFFF"/>
              </a:solidFill>
            </a:endParaRPr>
          </a:p>
          <a:p>
            <a:pPr>
              <a:lnSpc>
                <a:spcPts val="1000"/>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endParaRPr lang="en-US" altLang="zh-TW" sz="1600" i="1">
              <a:solidFill>
                <a:srgbClr val="FFFFFF"/>
              </a:solidFill>
            </a:endParaRPr>
          </a:p>
          <a:p>
            <a:pPr>
              <a:lnSpc>
                <a:spcPts val="1000"/>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endParaRPr lang="en-US" altLang="zh-TW" sz="1600" i="1">
              <a:solidFill>
                <a:srgbClr val="FFFFFF"/>
              </a:solidFill>
            </a:endParaRPr>
          </a:p>
          <a:p>
            <a:pPr>
              <a:lnSpc>
                <a:spcPts val="1000"/>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endParaRPr lang="en-US" altLang="zh-TW" sz="1600" i="1">
              <a:solidFill>
                <a:srgbClr val="FFFFFF"/>
              </a:solidFill>
            </a:endParaRPr>
          </a:p>
          <a:p>
            <a:pPr>
              <a:lnSpc>
                <a:spcPts val="1488"/>
              </a:lnSpc>
              <a:tabLst>
                <a:tab pos="381000" algn="l"/>
                <a:tab pos="393700" algn="l"/>
                <a:tab pos="431800" algn="l"/>
                <a:tab pos="444500" algn="l"/>
                <a:tab pos="482600" algn="l"/>
                <a:tab pos="635000" algn="l"/>
                <a:tab pos="660400" algn="l"/>
                <a:tab pos="2311400" algn="l"/>
                <a:tab pos="2324100" algn="l"/>
                <a:tab pos="2628900" algn="l"/>
                <a:tab pos="2755900" algn="l"/>
                <a:tab pos="3111500" algn="l"/>
                <a:tab pos="3759200" algn="l"/>
              </a:tabLst>
            </a:pPr>
            <a:r>
              <a:rPr lang="en-US" altLang="zh-TW" sz="1600" i="1">
                <a:solidFill>
                  <a:srgbClr val="FFFFFF"/>
                </a:solidFill>
              </a:rPr>
              <a:t>									</a:t>
            </a:r>
            <a:r>
              <a:rPr lang="en-US" altLang="zh-TW" sz="900" i="1">
                <a:solidFill>
                  <a:srgbClr val="FFFFFF"/>
                </a:solidFill>
              </a:rPr>
              <a:t>Note: Ellison quote from interview with Walt Mossberg &amp; Kara Swisher at AllThingsD: D2 Conference, June 2004.</a:t>
            </a:r>
          </a:p>
        </p:txBody>
      </p:sp>
      <p:sp>
        <p:nvSpPr>
          <p:cNvPr id="73740" name="Text Box 12"/>
          <p:cNvSpPr txBox="1">
            <a:spLocks noChangeArrowheads="1"/>
          </p:cNvSpPr>
          <p:nvPr/>
        </p:nvSpPr>
        <p:spPr bwMode="auto">
          <a:xfrm>
            <a:off x="2560638" y="6453188"/>
            <a:ext cx="5983287" cy="263525"/>
          </a:xfrm>
          <a:prstGeom prst="rect">
            <a:avLst/>
          </a:prstGeom>
          <a:noFill/>
          <a:ln w="9525">
            <a:noFill/>
            <a:miter lim="800000"/>
            <a:headEnd/>
            <a:tailEnd/>
          </a:ln>
        </p:spPr>
        <p:txBody>
          <a:bodyPr wrap="none" lIns="0" tIns="0" rIns="0" bIns="0">
            <a:spAutoFit/>
          </a:bodyPr>
          <a:lstStyle/>
          <a:p>
            <a:pPr>
              <a:lnSpc>
                <a:spcPts val="1000"/>
              </a:lnSpc>
              <a:tabLst>
                <a:tab pos="3302000" algn="l"/>
              </a:tabLst>
            </a:pPr>
            <a:r>
              <a:rPr lang="en-US" altLang="zh-TW" sz="900" i="1">
                <a:solidFill>
                  <a:srgbClr val="FFFFFF"/>
                </a:solidFill>
              </a:rPr>
              <a:t>Gates quote from interview with Steve Jobs, Walt Mossberg &amp; Kara Swisher at AllThingsD: D5 Conference, May 2007.</a:t>
            </a:r>
          </a:p>
          <a:p>
            <a:pPr>
              <a:lnSpc>
                <a:spcPts val="1075"/>
              </a:lnSpc>
              <a:tabLst>
                <a:tab pos="3302000" algn="l"/>
              </a:tabLst>
            </a:pPr>
            <a:r>
              <a:rPr lang="en-US" altLang="zh-TW" sz="900" i="1">
                <a:solidFill>
                  <a:srgbClr val="FFFFFF"/>
                </a:solidFill>
              </a:rPr>
              <a:t>	Source: AllThingsDigital, www.peoplesoft-planet.com</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ws_18EF"/>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4755" name="Picture 3" descr="ws_18F0"/>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74756" name="Picture 4" descr="ws_18F1"/>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74757" name="Picture 5" descr="ws_18F2"/>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74758" name="Picture 6" descr="ws_18F3"/>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74759" name="Picture 7" descr="ws_18F4"/>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sp>
        <p:nvSpPr>
          <p:cNvPr id="74760" name="Text Box 8"/>
          <p:cNvSpPr txBox="1">
            <a:spLocks noChangeArrowheads="1"/>
          </p:cNvSpPr>
          <p:nvPr/>
        </p:nvSpPr>
        <p:spPr bwMode="auto">
          <a:xfrm>
            <a:off x="8813800" y="6494463"/>
            <a:ext cx="141288"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31</a:t>
            </a:r>
          </a:p>
        </p:txBody>
      </p:sp>
      <p:sp>
        <p:nvSpPr>
          <p:cNvPr id="74761" name="Text Box 9"/>
          <p:cNvSpPr txBox="1">
            <a:spLocks noChangeArrowheads="1"/>
          </p:cNvSpPr>
          <p:nvPr/>
        </p:nvSpPr>
        <p:spPr bwMode="auto">
          <a:xfrm>
            <a:off x="490538" y="2543175"/>
            <a:ext cx="8250237"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b="1" i="1">
                <a:solidFill>
                  <a:srgbClr val="F6C54C"/>
                </a:solidFill>
              </a:rPr>
              <a:t>9.  Ferocious Pace of Change - What’s Next in Tech?</a:t>
            </a:r>
          </a:p>
        </p:txBody>
      </p:sp>
      <p:sp>
        <p:nvSpPr>
          <p:cNvPr id="74762" name="Text Box 10"/>
          <p:cNvSpPr txBox="1">
            <a:spLocks noChangeArrowheads="1"/>
          </p:cNvSpPr>
          <p:nvPr/>
        </p:nvSpPr>
        <p:spPr bwMode="auto">
          <a:xfrm>
            <a:off x="2141538" y="3138488"/>
            <a:ext cx="5332412" cy="765175"/>
          </a:xfrm>
          <a:prstGeom prst="rect">
            <a:avLst/>
          </a:prstGeom>
          <a:noFill/>
          <a:ln w="9525">
            <a:noFill/>
            <a:miter lim="800000"/>
            <a:headEnd/>
            <a:tailEnd/>
          </a:ln>
        </p:spPr>
        <p:txBody>
          <a:bodyPr wrap="none" lIns="0" tIns="0" rIns="0" bIns="0">
            <a:spAutoFit/>
          </a:bodyPr>
          <a:lstStyle/>
          <a:p>
            <a:pPr>
              <a:lnSpc>
                <a:spcPts val="2900"/>
              </a:lnSpc>
              <a:tabLst>
                <a:tab pos="76200" algn="l"/>
              </a:tabLst>
            </a:pPr>
            <a:r>
              <a:rPr lang="en-US" altLang="zh-TW" sz="2600" i="1">
                <a:solidFill>
                  <a:srgbClr val="FFFFFF"/>
                </a:solidFill>
              </a:rPr>
              <a:t>When do consumers / enterprises</a:t>
            </a:r>
          </a:p>
          <a:p>
            <a:pPr>
              <a:lnSpc>
                <a:spcPts val="3125"/>
              </a:lnSpc>
              <a:tabLst>
                <a:tab pos="76200" algn="l"/>
              </a:tabLst>
            </a:pPr>
            <a:r>
              <a:rPr lang="en-US" altLang="zh-TW" sz="2600" i="1">
                <a:solidFill>
                  <a:srgbClr val="FFFFFF"/>
                </a:solidFill>
              </a:rPr>
              <a:t>	&amp; incumbents / attackers need you?</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ws_18F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5779" name="Picture 3" descr="ws_18F6"/>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75780" name="Picture 4" descr="ws_18F7"/>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75781" name="Picture 5" descr="ws_18F8"/>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75782" name="Picture 6" descr="ws_18F9"/>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75783" name="Picture 7" descr="ws_18FA"/>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sp>
        <p:nvSpPr>
          <p:cNvPr id="75784" name="Text Box 8"/>
          <p:cNvSpPr txBox="1">
            <a:spLocks noChangeArrowheads="1"/>
          </p:cNvSpPr>
          <p:nvPr/>
        </p:nvSpPr>
        <p:spPr bwMode="auto">
          <a:xfrm>
            <a:off x="134938" y="127000"/>
            <a:ext cx="8872537" cy="725488"/>
          </a:xfrm>
          <a:prstGeom prst="rect">
            <a:avLst/>
          </a:prstGeom>
          <a:noFill/>
          <a:ln w="9525">
            <a:noFill/>
            <a:miter lim="800000"/>
            <a:headEnd/>
            <a:tailEnd/>
          </a:ln>
        </p:spPr>
        <p:txBody>
          <a:bodyPr wrap="none" lIns="0" tIns="0" rIns="0" bIns="0">
            <a:spAutoFit/>
          </a:bodyPr>
          <a:lstStyle/>
          <a:p>
            <a:pPr>
              <a:lnSpc>
                <a:spcPts val="2900"/>
              </a:lnSpc>
              <a:tabLst>
                <a:tab pos="1193800" algn="l"/>
              </a:tabLst>
            </a:pPr>
            <a:r>
              <a:rPr lang="en-US" altLang="zh-TW" sz="2600">
                <a:solidFill>
                  <a:srgbClr val="F6C54C"/>
                </a:solidFill>
              </a:rPr>
              <a:t>Mobile Connectivity Drives New Ways to Do </a:t>
            </a:r>
            <a:r>
              <a:rPr lang="en-US" altLang="zh-TW" sz="2600" b="1">
                <a:solidFill>
                  <a:srgbClr val="F6C54C"/>
                </a:solidFill>
              </a:rPr>
              <a:t>LOTS </a:t>
            </a:r>
            <a:r>
              <a:rPr lang="en-US" altLang="zh-TW" sz="2600">
                <a:solidFill>
                  <a:srgbClr val="F6C54C"/>
                </a:solidFill>
              </a:rPr>
              <a:t>of Things</a:t>
            </a:r>
          </a:p>
          <a:p>
            <a:pPr>
              <a:lnSpc>
                <a:spcPts val="2813"/>
              </a:lnSpc>
              <a:tabLst>
                <a:tab pos="1193800" algn="l"/>
              </a:tabLst>
            </a:pPr>
            <a:r>
              <a:rPr lang="en-US" altLang="zh-TW" sz="2600">
                <a:solidFill>
                  <a:srgbClr val="F6C54C"/>
                </a:solidFill>
              </a:rPr>
              <a:t>	Faster / Better / Cheaper from Palm of Hand</a:t>
            </a:r>
          </a:p>
        </p:txBody>
      </p:sp>
      <p:sp>
        <p:nvSpPr>
          <p:cNvPr id="75785" name="Text Box 9"/>
          <p:cNvSpPr txBox="1">
            <a:spLocks noChangeArrowheads="1"/>
          </p:cNvSpPr>
          <p:nvPr/>
        </p:nvSpPr>
        <p:spPr bwMode="auto">
          <a:xfrm>
            <a:off x="395288" y="1668463"/>
            <a:ext cx="7580312" cy="295275"/>
          </a:xfrm>
          <a:prstGeom prst="rect">
            <a:avLst/>
          </a:prstGeom>
          <a:noFill/>
          <a:ln w="9525">
            <a:noFill/>
            <a:miter lim="800000"/>
            <a:headEnd/>
            <a:tailEnd/>
          </a:ln>
        </p:spPr>
        <p:txBody>
          <a:bodyPr wrap="none" lIns="0" tIns="0" rIns="0" bIns="0">
            <a:spAutoFit/>
          </a:bodyPr>
          <a:lstStyle/>
          <a:p>
            <a:pPr>
              <a:lnSpc>
                <a:spcPts val="2325"/>
              </a:lnSpc>
            </a:pPr>
            <a:r>
              <a:rPr lang="zh-TW" altLang="en-US" sz="1900">
                <a:solidFill>
                  <a:srgbClr val="FFFFFF"/>
                </a:solidFill>
                <a:latin typeface="Symbol" pitchFamily="18" charset="2"/>
              </a:rPr>
              <a:t> </a:t>
            </a:r>
            <a:r>
              <a:rPr lang="en-US" altLang="zh-TW" sz="1900" b="1">
                <a:solidFill>
                  <a:srgbClr val="F6C54C"/>
                </a:solidFill>
              </a:rPr>
              <a:t>More Connected </a:t>
            </a:r>
            <a:r>
              <a:rPr lang="en-US" altLang="zh-TW" sz="1900">
                <a:solidFill>
                  <a:srgbClr val="FFFFFF"/>
                </a:solidFill>
              </a:rPr>
              <a:t>– Real-time connectivity / 24x7 / in palm of hand…</a:t>
            </a:r>
          </a:p>
        </p:txBody>
      </p:sp>
      <p:sp>
        <p:nvSpPr>
          <p:cNvPr id="75786" name="Text Box 10"/>
          <p:cNvSpPr txBox="1">
            <a:spLocks noChangeArrowheads="1"/>
          </p:cNvSpPr>
          <p:nvPr/>
        </p:nvSpPr>
        <p:spPr bwMode="auto">
          <a:xfrm>
            <a:off x="395288" y="2130425"/>
            <a:ext cx="8364537" cy="296863"/>
          </a:xfrm>
          <a:prstGeom prst="rect">
            <a:avLst/>
          </a:prstGeom>
          <a:noFill/>
          <a:ln w="9525">
            <a:noFill/>
            <a:miter lim="800000"/>
            <a:headEnd/>
            <a:tailEnd/>
          </a:ln>
        </p:spPr>
        <p:txBody>
          <a:bodyPr wrap="none" lIns="0" tIns="0" rIns="0" bIns="0">
            <a:spAutoFit/>
          </a:bodyPr>
          <a:lstStyle/>
          <a:p>
            <a:pPr>
              <a:lnSpc>
                <a:spcPts val="2325"/>
              </a:lnSpc>
            </a:pPr>
            <a:r>
              <a:rPr lang="zh-TW" altLang="en-US" sz="1900">
                <a:solidFill>
                  <a:srgbClr val="FFFFFF"/>
                </a:solidFill>
                <a:latin typeface="Symbol" pitchFamily="18" charset="2"/>
              </a:rPr>
              <a:t> </a:t>
            </a:r>
            <a:r>
              <a:rPr lang="en-US" altLang="zh-TW" sz="1900" b="1">
                <a:solidFill>
                  <a:srgbClr val="F6C54C"/>
                </a:solidFill>
              </a:rPr>
              <a:t>More Affordable </a:t>
            </a:r>
            <a:r>
              <a:rPr lang="en-US" altLang="zh-TW" sz="1900">
                <a:solidFill>
                  <a:srgbClr val="FFFFFF"/>
                </a:solidFill>
              </a:rPr>
              <a:t>– Wi-Fi nearly ubiquitous in many developed markets…for</a:t>
            </a:r>
          </a:p>
        </p:txBody>
      </p:sp>
      <p:sp>
        <p:nvSpPr>
          <p:cNvPr id="75787" name="Text Box 11"/>
          <p:cNvSpPr txBox="1">
            <a:spLocks noChangeArrowheads="1"/>
          </p:cNvSpPr>
          <p:nvPr/>
        </p:nvSpPr>
        <p:spPr bwMode="auto">
          <a:xfrm>
            <a:off x="623888" y="2471738"/>
            <a:ext cx="5340350" cy="269875"/>
          </a:xfrm>
          <a:prstGeom prst="rect">
            <a:avLst/>
          </a:prstGeom>
          <a:noFill/>
          <a:ln w="9525">
            <a:noFill/>
            <a:miter lim="800000"/>
            <a:headEnd/>
            <a:tailEnd/>
          </a:ln>
        </p:spPr>
        <p:txBody>
          <a:bodyPr wrap="none" lIns="0" tIns="0" rIns="0" bIns="0">
            <a:spAutoFit/>
          </a:bodyPr>
          <a:lstStyle/>
          <a:p>
            <a:pPr>
              <a:lnSpc>
                <a:spcPts val="2125"/>
              </a:lnSpc>
            </a:pPr>
            <a:r>
              <a:rPr lang="en-US" altLang="zh-TW" sz="1900">
                <a:solidFill>
                  <a:srgbClr val="FFFFFF"/>
                </a:solidFill>
              </a:rPr>
              <a:t>many / 3G tiered pricing lowers adoption barrier…</a:t>
            </a:r>
          </a:p>
        </p:txBody>
      </p:sp>
      <p:sp>
        <p:nvSpPr>
          <p:cNvPr id="75788" name="Text Box 12"/>
          <p:cNvSpPr txBox="1">
            <a:spLocks noChangeArrowheads="1"/>
          </p:cNvSpPr>
          <p:nvPr/>
        </p:nvSpPr>
        <p:spPr bwMode="auto">
          <a:xfrm>
            <a:off x="395288" y="2909888"/>
            <a:ext cx="7140575" cy="296862"/>
          </a:xfrm>
          <a:prstGeom prst="rect">
            <a:avLst/>
          </a:prstGeom>
          <a:noFill/>
          <a:ln w="9525">
            <a:noFill/>
            <a:miter lim="800000"/>
            <a:headEnd/>
            <a:tailEnd/>
          </a:ln>
        </p:spPr>
        <p:txBody>
          <a:bodyPr wrap="none" lIns="0" tIns="0" rIns="0" bIns="0">
            <a:spAutoFit/>
          </a:bodyPr>
          <a:lstStyle/>
          <a:p>
            <a:pPr>
              <a:lnSpc>
                <a:spcPts val="2325"/>
              </a:lnSpc>
            </a:pPr>
            <a:r>
              <a:rPr lang="zh-TW" altLang="en-US" sz="1900">
                <a:solidFill>
                  <a:srgbClr val="FFFFFF"/>
                </a:solidFill>
                <a:latin typeface="Symbol" pitchFamily="18" charset="2"/>
              </a:rPr>
              <a:t> </a:t>
            </a:r>
            <a:r>
              <a:rPr lang="en-US" altLang="zh-TW" sz="1900" b="1">
                <a:solidFill>
                  <a:srgbClr val="F6C54C"/>
                </a:solidFill>
              </a:rPr>
              <a:t>Faster </a:t>
            </a:r>
            <a:r>
              <a:rPr lang="en-US" altLang="zh-TW" sz="1900">
                <a:solidFill>
                  <a:srgbClr val="FFFFFF"/>
                </a:solidFill>
              </a:rPr>
              <a:t>– Near-zero latency for boot-up / search / connect / pay...</a:t>
            </a:r>
          </a:p>
        </p:txBody>
      </p:sp>
      <p:sp>
        <p:nvSpPr>
          <p:cNvPr id="75789" name="Text Box 13"/>
          <p:cNvSpPr txBox="1">
            <a:spLocks noChangeArrowheads="1"/>
          </p:cNvSpPr>
          <p:nvPr/>
        </p:nvSpPr>
        <p:spPr bwMode="auto">
          <a:xfrm>
            <a:off x="395288" y="3371850"/>
            <a:ext cx="7875587" cy="295275"/>
          </a:xfrm>
          <a:prstGeom prst="rect">
            <a:avLst/>
          </a:prstGeom>
          <a:noFill/>
          <a:ln w="9525">
            <a:noFill/>
            <a:miter lim="800000"/>
            <a:headEnd/>
            <a:tailEnd/>
          </a:ln>
        </p:spPr>
        <p:txBody>
          <a:bodyPr wrap="none" lIns="0" tIns="0" rIns="0" bIns="0">
            <a:spAutoFit/>
          </a:bodyPr>
          <a:lstStyle/>
          <a:p>
            <a:pPr>
              <a:lnSpc>
                <a:spcPts val="2325"/>
              </a:lnSpc>
            </a:pPr>
            <a:r>
              <a:rPr lang="zh-TW" altLang="en-US" sz="1900">
                <a:solidFill>
                  <a:srgbClr val="FFFFFF"/>
                </a:solidFill>
                <a:latin typeface="Symbol" pitchFamily="18" charset="2"/>
              </a:rPr>
              <a:t> </a:t>
            </a:r>
            <a:r>
              <a:rPr lang="en-US" altLang="zh-TW" sz="1900" b="1">
                <a:solidFill>
                  <a:srgbClr val="F6C54C"/>
                </a:solidFill>
              </a:rPr>
              <a:t>Easier to Use </a:t>
            </a:r>
            <a:r>
              <a:rPr lang="en-US" altLang="zh-TW" sz="1900">
                <a:solidFill>
                  <a:srgbClr val="FFFFFF"/>
                </a:solidFill>
              </a:rPr>
              <a:t>– User Interface revolution + location awareness provide</a:t>
            </a:r>
          </a:p>
        </p:txBody>
      </p:sp>
      <p:sp>
        <p:nvSpPr>
          <p:cNvPr id="75790" name="Text Box 14"/>
          <p:cNvSpPr txBox="1">
            <a:spLocks noChangeArrowheads="1"/>
          </p:cNvSpPr>
          <p:nvPr/>
        </p:nvSpPr>
        <p:spPr bwMode="auto">
          <a:xfrm>
            <a:off x="625475" y="3714750"/>
            <a:ext cx="3497263" cy="268288"/>
          </a:xfrm>
          <a:prstGeom prst="rect">
            <a:avLst/>
          </a:prstGeom>
          <a:noFill/>
          <a:ln w="9525">
            <a:noFill/>
            <a:miter lim="800000"/>
            <a:headEnd/>
            <a:tailEnd/>
          </a:ln>
        </p:spPr>
        <p:txBody>
          <a:bodyPr wrap="none" lIns="0" tIns="0" rIns="0" bIns="0">
            <a:spAutoFit/>
          </a:bodyPr>
          <a:lstStyle/>
          <a:p>
            <a:pPr>
              <a:lnSpc>
                <a:spcPts val="2125"/>
              </a:lnSpc>
            </a:pPr>
            <a:r>
              <a:rPr lang="en-US" altLang="zh-TW" sz="1900">
                <a:solidFill>
                  <a:srgbClr val="FFFFFF"/>
                </a:solidFill>
              </a:rPr>
              <a:t>something for nearly everyone…</a:t>
            </a:r>
          </a:p>
        </p:txBody>
      </p:sp>
      <p:sp>
        <p:nvSpPr>
          <p:cNvPr id="75791" name="Text Box 15"/>
          <p:cNvSpPr txBox="1">
            <a:spLocks noChangeArrowheads="1"/>
          </p:cNvSpPr>
          <p:nvPr/>
        </p:nvSpPr>
        <p:spPr bwMode="auto">
          <a:xfrm>
            <a:off x="396875" y="4151313"/>
            <a:ext cx="7218363" cy="296862"/>
          </a:xfrm>
          <a:prstGeom prst="rect">
            <a:avLst/>
          </a:prstGeom>
          <a:noFill/>
          <a:ln w="9525">
            <a:noFill/>
            <a:miter lim="800000"/>
            <a:headEnd/>
            <a:tailEnd/>
          </a:ln>
        </p:spPr>
        <p:txBody>
          <a:bodyPr wrap="none" lIns="0" tIns="0" rIns="0" bIns="0">
            <a:spAutoFit/>
          </a:bodyPr>
          <a:lstStyle/>
          <a:p>
            <a:pPr>
              <a:lnSpc>
                <a:spcPts val="2325"/>
              </a:lnSpc>
            </a:pPr>
            <a:r>
              <a:rPr lang="zh-TW" altLang="en-US" sz="1900">
                <a:solidFill>
                  <a:srgbClr val="FFFFFF"/>
                </a:solidFill>
                <a:latin typeface="Symbol" pitchFamily="18" charset="2"/>
              </a:rPr>
              <a:t> </a:t>
            </a:r>
            <a:r>
              <a:rPr lang="en-US" altLang="zh-TW" sz="1900" b="1">
                <a:solidFill>
                  <a:srgbClr val="F6C54C"/>
                </a:solidFill>
              </a:rPr>
              <a:t>Fun to Use </a:t>
            </a:r>
            <a:r>
              <a:rPr lang="en-US" altLang="zh-TW" sz="1900">
                <a:solidFill>
                  <a:srgbClr val="FFFFFF"/>
                </a:solidFill>
              </a:rPr>
              <a:t>– Social / casual gaming / reward-driven marketing…</a:t>
            </a:r>
          </a:p>
        </p:txBody>
      </p:sp>
      <p:sp>
        <p:nvSpPr>
          <p:cNvPr id="75792" name="Text Box 16"/>
          <p:cNvSpPr txBox="1">
            <a:spLocks noChangeArrowheads="1"/>
          </p:cNvSpPr>
          <p:nvPr/>
        </p:nvSpPr>
        <p:spPr bwMode="auto">
          <a:xfrm>
            <a:off x="396875" y="4613275"/>
            <a:ext cx="8128000" cy="295275"/>
          </a:xfrm>
          <a:prstGeom prst="rect">
            <a:avLst/>
          </a:prstGeom>
          <a:noFill/>
          <a:ln w="9525">
            <a:noFill/>
            <a:miter lim="800000"/>
            <a:headEnd/>
            <a:tailEnd/>
          </a:ln>
        </p:spPr>
        <p:txBody>
          <a:bodyPr wrap="none" lIns="0" tIns="0" rIns="0" bIns="0">
            <a:spAutoFit/>
          </a:bodyPr>
          <a:lstStyle/>
          <a:p>
            <a:pPr>
              <a:lnSpc>
                <a:spcPts val="2325"/>
              </a:lnSpc>
            </a:pPr>
            <a:r>
              <a:rPr lang="zh-TW" altLang="en-US" sz="1900">
                <a:solidFill>
                  <a:srgbClr val="FFFFFF"/>
                </a:solidFill>
                <a:latin typeface="Symbol" pitchFamily="18" charset="2"/>
              </a:rPr>
              <a:t> </a:t>
            </a:r>
            <a:r>
              <a:rPr lang="en-US" altLang="zh-TW" sz="1900" b="1">
                <a:solidFill>
                  <a:srgbClr val="F6C54C"/>
                </a:solidFill>
              </a:rPr>
              <a:t>Access Nearly Everything </a:t>
            </a:r>
            <a:r>
              <a:rPr lang="en-US" altLang="zh-TW" sz="1900">
                <a:solidFill>
                  <a:srgbClr val="FFFFFF"/>
                </a:solidFill>
              </a:rPr>
              <a:t>– Music / video / documents / ‘stuff’ in cloud...</a:t>
            </a:r>
          </a:p>
        </p:txBody>
      </p:sp>
      <p:sp>
        <p:nvSpPr>
          <p:cNvPr id="75793" name="Text Box 17"/>
          <p:cNvSpPr txBox="1">
            <a:spLocks noChangeArrowheads="1"/>
          </p:cNvSpPr>
          <p:nvPr/>
        </p:nvSpPr>
        <p:spPr bwMode="auto">
          <a:xfrm>
            <a:off x="396875" y="5075238"/>
            <a:ext cx="5834063" cy="295275"/>
          </a:xfrm>
          <a:prstGeom prst="rect">
            <a:avLst/>
          </a:prstGeom>
          <a:noFill/>
          <a:ln w="9525">
            <a:noFill/>
            <a:miter lim="800000"/>
            <a:headEnd/>
            <a:tailEnd/>
          </a:ln>
        </p:spPr>
        <p:txBody>
          <a:bodyPr wrap="none" lIns="0" tIns="0" rIns="0" bIns="0">
            <a:spAutoFit/>
          </a:bodyPr>
          <a:lstStyle/>
          <a:p>
            <a:pPr>
              <a:lnSpc>
                <a:spcPts val="2325"/>
              </a:lnSpc>
            </a:pPr>
            <a:r>
              <a:rPr lang="zh-TW" altLang="en-US" sz="1900">
                <a:solidFill>
                  <a:srgbClr val="FFFFFF"/>
                </a:solidFill>
                <a:latin typeface="Symbol" pitchFamily="18" charset="2"/>
              </a:rPr>
              <a:t> </a:t>
            </a:r>
            <a:r>
              <a:rPr lang="en-US" altLang="zh-TW" sz="1900" b="1">
                <a:solidFill>
                  <a:srgbClr val="F6C54C"/>
                </a:solidFill>
              </a:rPr>
              <a:t>Longer Battery Life </a:t>
            </a:r>
            <a:r>
              <a:rPr lang="en-US" altLang="zh-TW" sz="1900">
                <a:solidFill>
                  <a:srgbClr val="FFFFFF"/>
                </a:solidFill>
              </a:rPr>
              <a:t>– Hours of continuous usage…</a:t>
            </a:r>
          </a:p>
        </p:txBody>
      </p:sp>
      <p:sp>
        <p:nvSpPr>
          <p:cNvPr id="75794" name="Text Box 18"/>
          <p:cNvSpPr txBox="1">
            <a:spLocks noChangeArrowheads="1"/>
          </p:cNvSpPr>
          <p:nvPr/>
        </p:nvSpPr>
        <p:spPr bwMode="auto">
          <a:xfrm>
            <a:off x="8813800" y="6494463"/>
            <a:ext cx="141288"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32</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ws_18FB"/>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6803" name="Picture 3" descr="ws_18FC"/>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76804" name="Picture 4" descr="ws_18FD"/>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76805" name="Picture 5" descr="ws_18FE"/>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76806" name="Picture 6" descr="ws_18FF"/>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76807" name="Picture 7" descr="ws_1900"/>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sp>
        <p:nvSpPr>
          <p:cNvPr id="76808" name="Text Box 8"/>
          <p:cNvSpPr txBox="1">
            <a:spLocks noChangeArrowheads="1"/>
          </p:cNvSpPr>
          <p:nvPr/>
        </p:nvSpPr>
        <p:spPr bwMode="auto">
          <a:xfrm>
            <a:off x="1920875" y="139700"/>
            <a:ext cx="5295900" cy="725488"/>
          </a:xfrm>
          <a:prstGeom prst="rect">
            <a:avLst/>
          </a:prstGeom>
          <a:noFill/>
          <a:ln w="9525">
            <a:noFill/>
            <a:miter lim="800000"/>
            <a:headEnd/>
            <a:tailEnd/>
          </a:ln>
        </p:spPr>
        <p:txBody>
          <a:bodyPr wrap="none" lIns="0" tIns="0" rIns="0" bIns="0">
            <a:spAutoFit/>
          </a:bodyPr>
          <a:lstStyle/>
          <a:p>
            <a:pPr>
              <a:lnSpc>
                <a:spcPts val="2900"/>
              </a:lnSpc>
              <a:tabLst>
                <a:tab pos="1409700" algn="l"/>
              </a:tabLst>
            </a:pPr>
            <a:r>
              <a:rPr lang="en-US" altLang="zh-TW" sz="2600">
                <a:solidFill>
                  <a:srgbClr val="F6C54C"/>
                </a:solidFill>
              </a:rPr>
              <a:t>Unusually High Level of Innovation -</a:t>
            </a:r>
          </a:p>
          <a:p>
            <a:pPr>
              <a:lnSpc>
                <a:spcPts val="2813"/>
              </a:lnSpc>
              <a:tabLst>
                <a:tab pos="1409700" algn="l"/>
              </a:tabLst>
            </a:pPr>
            <a:r>
              <a:rPr lang="en-US" altLang="zh-TW" sz="2600">
                <a:solidFill>
                  <a:srgbClr val="F6C54C"/>
                </a:solidFill>
              </a:rPr>
              <a:t>	from Incumbents</a:t>
            </a:r>
          </a:p>
        </p:txBody>
      </p:sp>
      <p:sp>
        <p:nvSpPr>
          <p:cNvPr id="76809" name="Text Box 9"/>
          <p:cNvSpPr txBox="1">
            <a:spLocks noChangeArrowheads="1"/>
          </p:cNvSpPr>
          <p:nvPr/>
        </p:nvSpPr>
        <p:spPr bwMode="auto">
          <a:xfrm>
            <a:off x="368300" y="1481138"/>
            <a:ext cx="6310313" cy="280987"/>
          </a:xfrm>
          <a:prstGeom prst="rect">
            <a:avLst/>
          </a:prstGeom>
          <a:noFill/>
          <a:ln w="9525">
            <a:noFill/>
            <a:miter lim="800000"/>
            <a:headEnd/>
            <a:tailEnd/>
          </a:ln>
        </p:spPr>
        <p:txBody>
          <a:bodyPr wrap="none" lIns="0" tIns="0" rIns="0" bIns="0">
            <a:spAutoFit/>
          </a:bodyPr>
          <a:lstStyle/>
          <a:p>
            <a:pPr>
              <a:lnSpc>
                <a:spcPts val="2200"/>
              </a:lnSpc>
            </a:pPr>
            <a:r>
              <a:rPr lang="zh-TW" altLang="en-US" sz="1800">
                <a:solidFill>
                  <a:srgbClr val="FFFFFF"/>
                </a:solidFill>
                <a:latin typeface="Symbol" pitchFamily="18" charset="2"/>
              </a:rPr>
              <a:t> </a:t>
            </a:r>
            <a:r>
              <a:rPr lang="en-US" altLang="zh-TW" sz="1800" b="1">
                <a:solidFill>
                  <a:srgbClr val="F6C54C"/>
                </a:solidFill>
              </a:rPr>
              <a:t>Apple </a:t>
            </a:r>
            <a:r>
              <a:rPr lang="en-US" altLang="zh-TW" sz="1800" b="1">
                <a:solidFill>
                  <a:srgbClr val="FFFFFF"/>
                </a:solidFill>
              </a:rPr>
              <a:t>– </a:t>
            </a:r>
            <a:r>
              <a:rPr lang="en-US" altLang="zh-TW" sz="1800">
                <a:solidFill>
                  <a:srgbClr val="FFFFFF"/>
                </a:solidFill>
              </a:rPr>
              <a:t>iPad / iPhone / iTouch / iTunes / Multi-Touch Input /</a:t>
            </a:r>
          </a:p>
        </p:txBody>
      </p:sp>
      <p:sp>
        <p:nvSpPr>
          <p:cNvPr id="76810" name="Text Box 10"/>
          <p:cNvSpPr txBox="1">
            <a:spLocks noChangeArrowheads="1"/>
          </p:cNvSpPr>
          <p:nvPr/>
        </p:nvSpPr>
        <p:spPr bwMode="auto">
          <a:xfrm>
            <a:off x="368300" y="1920875"/>
            <a:ext cx="8626475" cy="280988"/>
          </a:xfrm>
          <a:prstGeom prst="rect">
            <a:avLst/>
          </a:prstGeom>
          <a:noFill/>
          <a:ln w="9525">
            <a:noFill/>
            <a:miter lim="800000"/>
            <a:headEnd/>
            <a:tailEnd/>
          </a:ln>
        </p:spPr>
        <p:txBody>
          <a:bodyPr wrap="none" lIns="0" tIns="0" rIns="0" bIns="0">
            <a:spAutoFit/>
          </a:bodyPr>
          <a:lstStyle/>
          <a:p>
            <a:pPr>
              <a:lnSpc>
                <a:spcPts val="2200"/>
              </a:lnSpc>
            </a:pPr>
            <a:r>
              <a:rPr lang="zh-TW" altLang="en-US" sz="1800">
                <a:solidFill>
                  <a:srgbClr val="FFFFFF"/>
                </a:solidFill>
                <a:latin typeface="Symbol" pitchFamily="18" charset="2"/>
              </a:rPr>
              <a:t> </a:t>
            </a:r>
            <a:r>
              <a:rPr lang="en-US" altLang="zh-TW" sz="1800" b="1">
                <a:solidFill>
                  <a:srgbClr val="F6C54C"/>
                </a:solidFill>
              </a:rPr>
              <a:t>Google </a:t>
            </a:r>
            <a:r>
              <a:rPr lang="en-US" altLang="zh-TW" sz="1800" b="1">
                <a:solidFill>
                  <a:srgbClr val="FFFFFF"/>
                </a:solidFill>
              </a:rPr>
              <a:t>– </a:t>
            </a:r>
            <a:r>
              <a:rPr lang="en-US" altLang="zh-TW" sz="1800">
                <a:solidFill>
                  <a:srgbClr val="FFFFFF"/>
                </a:solidFill>
              </a:rPr>
              <a:t>Android / Chrome / YouTube / Display Advertising / Web Apps / Instant +</a:t>
            </a:r>
          </a:p>
        </p:txBody>
      </p:sp>
      <p:sp>
        <p:nvSpPr>
          <p:cNvPr id="76811" name="Text Box 11"/>
          <p:cNvSpPr txBox="1">
            <a:spLocks noChangeArrowheads="1"/>
          </p:cNvSpPr>
          <p:nvPr/>
        </p:nvSpPr>
        <p:spPr bwMode="auto">
          <a:xfrm>
            <a:off x="596900" y="2246313"/>
            <a:ext cx="1358900" cy="254000"/>
          </a:xfrm>
          <a:prstGeom prst="rect">
            <a:avLst/>
          </a:prstGeom>
          <a:noFill/>
          <a:ln w="9525">
            <a:noFill/>
            <a:miter lim="800000"/>
            <a:headEnd/>
            <a:tailEnd/>
          </a:ln>
        </p:spPr>
        <p:txBody>
          <a:bodyPr wrap="none" lIns="0" tIns="0" rIns="0" bIns="0">
            <a:spAutoFit/>
          </a:bodyPr>
          <a:lstStyle/>
          <a:p>
            <a:pPr>
              <a:lnSpc>
                <a:spcPts val="2013"/>
              </a:lnSpc>
            </a:pPr>
            <a:r>
              <a:rPr lang="en-US" altLang="zh-TW" sz="1800">
                <a:solidFill>
                  <a:srgbClr val="FFFFFF"/>
                </a:solidFill>
              </a:rPr>
              <a:t>Voice Search</a:t>
            </a:r>
          </a:p>
        </p:txBody>
      </p:sp>
      <p:sp>
        <p:nvSpPr>
          <p:cNvPr id="76812" name="Text Box 12"/>
          <p:cNvSpPr txBox="1">
            <a:spLocks noChangeArrowheads="1"/>
          </p:cNvSpPr>
          <p:nvPr/>
        </p:nvSpPr>
        <p:spPr bwMode="auto">
          <a:xfrm>
            <a:off x="368300" y="2662238"/>
            <a:ext cx="8545513" cy="280987"/>
          </a:xfrm>
          <a:prstGeom prst="rect">
            <a:avLst/>
          </a:prstGeom>
          <a:noFill/>
          <a:ln w="9525">
            <a:noFill/>
            <a:miter lim="800000"/>
            <a:headEnd/>
            <a:tailEnd/>
          </a:ln>
        </p:spPr>
        <p:txBody>
          <a:bodyPr wrap="none" lIns="0" tIns="0" rIns="0" bIns="0">
            <a:spAutoFit/>
          </a:bodyPr>
          <a:lstStyle/>
          <a:p>
            <a:pPr>
              <a:lnSpc>
                <a:spcPts val="2200"/>
              </a:lnSpc>
            </a:pPr>
            <a:r>
              <a:rPr lang="zh-TW" altLang="en-US" sz="1800">
                <a:solidFill>
                  <a:srgbClr val="FFFFFF"/>
                </a:solidFill>
                <a:latin typeface="Symbol" pitchFamily="18" charset="2"/>
              </a:rPr>
              <a:t> </a:t>
            </a:r>
            <a:r>
              <a:rPr lang="en-US" altLang="zh-TW" sz="1800" b="1">
                <a:solidFill>
                  <a:srgbClr val="F6C54C"/>
                </a:solidFill>
              </a:rPr>
              <a:t>Amazon.com </a:t>
            </a:r>
            <a:r>
              <a:rPr lang="en-US" altLang="zh-TW" sz="1800" b="1">
                <a:solidFill>
                  <a:srgbClr val="FFFFFF"/>
                </a:solidFill>
              </a:rPr>
              <a:t>– </a:t>
            </a:r>
            <a:r>
              <a:rPr lang="en-US" altLang="zh-TW" sz="1800">
                <a:solidFill>
                  <a:srgbClr val="FFFFFF"/>
                </a:solidFill>
              </a:rPr>
              <a:t>Kindle / EGM (Electronics &amp; General Merchandise) Sales / Mobile</a:t>
            </a:r>
          </a:p>
        </p:txBody>
      </p:sp>
      <p:sp>
        <p:nvSpPr>
          <p:cNvPr id="76813" name="Text Box 13"/>
          <p:cNvSpPr txBox="1">
            <a:spLocks noChangeArrowheads="1"/>
          </p:cNvSpPr>
          <p:nvPr/>
        </p:nvSpPr>
        <p:spPr bwMode="auto">
          <a:xfrm>
            <a:off x="596900" y="2987675"/>
            <a:ext cx="3757613" cy="254000"/>
          </a:xfrm>
          <a:prstGeom prst="rect">
            <a:avLst/>
          </a:prstGeom>
          <a:noFill/>
          <a:ln w="9525">
            <a:noFill/>
            <a:miter lim="800000"/>
            <a:headEnd/>
            <a:tailEnd/>
          </a:ln>
        </p:spPr>
        <p:txBody>
          <a:bodyPr wrap="none" lIns="0" tIns="0" rIns="0" bIns="0">
            <a:spAutoFit/>
          </a:bodyPr>
          <a:lstStyle/>
          <a:p>
            <a:pPr>
              <a:lnSpc>
                <a:spcPts val="2013"/>
              </a:lnSpc>
            </a:pPr>
            <a:r>
              <a:rPr lang="en-US" altLang="zh-TW" sz="1800">
                <a:solidFill>
                  <a:srgbClr val="FFFFFF"/>
                </a:solidFill>
              </a:rPr>
              <a:t>Apps / AWS (Amazon Web Services)</a:t>
            </a:r>
          </a:p>
        </p:txBody>
      </p:sp>
      <p:sp>
        <p:nvSpPr>
          <p:cNvPr id="76814" name="Text Box 14"/>
          <p:cNvSpPr txBox="1">
            <a:spLocks noChangeArrowheads="1"/>
          </p:cNvSpPr>
          <p:nvPr/>
        </p:nvSpPr>
        <p:spPr bwMode="auto">
          <a:xfrm>
            <a:off x="368300" y="3403600"/>
            <a:ext cx="2743200" cy="280988"/>
          </a:xfrm>
          <a:prstGeom prst="rect">
            <a:avLst/>
          </a:prstGeom>
          <a:noFill/>
          <a:ln w="9525">
            <a:noFill/>
            <a:miter lim="800000"/>
            <a:headEnd/>
            <a:tailEnd/>
          </a:ln>
        </p:spPr>
        <p:txBody>
          <a:bodyPr wrap="none" lIns="0" tIns="0" rIns="0" bIns="0">
            <a:spAutoFit/>
          </a:bodyPr>
          <a:lstStyle/>
          <a:p>
            <a:pPr>
              <a:lnSpc>
                <a:spcPts val="2200"/>
              </a:lnSpc>
            </a:pPr>
            <a:r>
              <a:rPr lang="zh-TW" altLang="en-US" sz="1800">
                <a:solidFill>
                  <a:srgbClr val="FFFFFF"/>
                </a:solidFill>
                <a:latin typeface="Symbol" pitchFamily="18" charset="2"/>
              </a:rPr>
              <a:t> </a:t>
            </a:r>
            <a:r>
              <a:rPr lang="en-US" altLang="zh-TW" sz="1800" b="1">
                <a:solidFill>
                  <a:srgbClr val="F6C54C"/>
                </a:solidFill>
              </a:rPr>
              <a:t>Tencent </a:t>
            </a:r>
            <a:r>
              <a:rPr lang="en-US" altLang="zh-TW" sz="1800" b="1">
                <a:solidFill>
                  <a:srgbClr val="FFFFFF"/>
                </a:solidFill>
              </a:rPr>
              <a:t>– </a:t>
            </a:r>
            <a:r>
              <a:rPr lang="en-US" altLang="zh-TW" sz="1800">
                <a:solidFill>
                  <a:srgbClr val="FFFFFF"/>
                </a:solidFill>
              </a:rPr>
              <a:t>Virtual Goods</a:t>
            </a:r>
          </a:p>
        </p:txBody>
      </p:sp>
      <p:sp>
        <p:nvSpPr>
          <p:cNvPr id="76815" name="Text Box 15"/>
          <p:cNvSpPr txBox="1">
            <a:spLocks noChangeArrowheads="1"/>
          </p:cNvSpPr>
          <p:nvPr/>
        </p:nvSpPr>
        <p:spPr bwMode="auto">
          <a:xfrm>
            <a:off x="368300" y="3843338"/>
            <a:ext cx="7315200" cy="279400"/>
          </a:xfrm>
          <a:prstGeom prst="rect">
            <a:avLst/>
          </a:prstGeom>
          <a:noFill/>
          <a:ln w="9525">
            <a:noFill/>
            <a:miter lim="800000"/>
            <a:headEnd/>
            <a:tailEnd/>
          </a:ln>
        </p:spPr>
        <p:txBody>
          <a:bodyPr wrap="none" lIns="0" tIns="0" rIns="0" bIns="0">
            <a:spAutoFit/>
          </a:bodyPr>
          <a:lstStyle/>
          <a:p>
            <a:pPr>
              <a:lnSpc>
                <a:spcPts val="2200"/>
              </a:lnSpc>
            </a:pPr>
            <a:r>
              <a:rPr lang="zh-TW" altLang="en-US" sz="1800">
                <a:solidFill>
                  <a:srgbClr val="FFFFFF"/>
                </a:solidFill>
                <a:latin typeface="Symbol" pitchFamily="18" charset="2"/>
              </a:rPr>
              <a:t> </a:t>
            </a:r>
            <a:r>
              <a:rPr lang="en-US" altLang="zh-TW" sz="1800" b="1">
                <a:solidFill>
                  <a:srgbClr val="F6C54C"/>
                </a:solidFill>
              </a:rPr>
              <a:t>Nintendo / Sony / Microsoft </a:t>
            </a:r>
            <a:r>
              <a:rPr lang="en-US" altLang="zh-TW" sz="1800" b="1">
                <a:solidFill>
                  <a:srgbClr val="FFFFFF"/>
                </a:solidFill>
              </a:rPr>
              <a:t>– </a:t>
            </a:r>
            <a:r>
              <a:rPr lang="en-US" altLang="zh-TW" sz="1800">
                <a:solidFill>
                  <a:srgbClr val="FFFFFF"/>
                </a:solidFill>
              </a:rPr>
              <a:t>Motion Sensors (natural gaming input)</a:t>
            </a:r>
          </a:p>
        </p:txBody>
      </p:sp>
      <p:sp>
        <p:nvSpPr>
          <p:cNvPr id="76816" name="Text Box 16"/>
          <p:cNvSpPr txBox="1">
            <a:spLocks noChangeArrowheads="1"/>
          </p:cNvSpPr>
          <p:nvPr/>
        </p:nvSpPr>
        <p:spPr bwMode="auto">
          <a:xfrm>
            <a:off x="368300" y="4283075"/>
            <a:ext cx="4614863" cy="279400"/>
          </a:xfrm>
          <a:prstGeom prst="rect">
            <a:avLst/>
          </a:prstGeom>
          <a:noFill/>
          <a:ln w="9525">
            <a:noFill/>
            <a:miter lim="800000"/>
            <a:headEnd/>
            <a:tailEnd/>
          </a:ln>
        </p:spPr>
        <p:txBody>
          <a:bodyPr wrap="none" lIns="0" tIns="0" rIns="0" bIns="0">
            <a:spAutoFit/>
          </a:bodyPr>
          <a:lstStyle/>
          <a:p>
            <a:pPr>
              <a:lnSpc>
                <a:spcPts val="2200"/>
              </a:lnSpc>
            </a:pPr>
            <a:r>
              <a:rPr lang="zh-TW" altLang="en-US" sz="1800">
                <a:solidFill>
                  <a:srgbClr val="FFFFFF"/>
                </a:solidFill>
                <a:latin typeface="Symbol" pitchFamily="18" charset="2"/>
              </a:rPr>
              <a:t> </a:t>
            </a:r>
            <a:r>
              <a:rPr lang="en-US" altLang="zh-TW" sz="1800" b="1">
                <a:solidFill>
                  <a:srgbClr val="F6C54C"/>
                </a:solidFill>
              </a:rPr>
              <a:t>PayPal </a:t>
            </a:r>
            <a:r>
              <a:rPr lang="en-US" altLang="zh-TW" sz="1800" b="1">
                <a:solidFill>
                  <a:srgbClr val="FFFFFF"/>
                </a:solidFill>
              </a:rPr>
              <a:t>– </a:t>
            </a:r>
            <a:r>
              <a:rPr lang="en-US" altLang="zh-TW" sz="1800">
                <a:solidFill>
                  <a:srgbClr val="FFFFFF"/>
                </a:solidFill>
              </a:rPr>
              <a:t>Mobile + Digital Goods Payments</a:t>
            </a:r>
          </a:p>
        </p:txBody>
      </p:sp>
      <p:sp>
        <p:nvSpPr>
          <p:cNvPr id="76817" name="Text Box 17"/>
          <p:cNvSpPr txBox="1">
            <a:spLocks noChangeArrowheads="1"/>
          </p:cNvSpPr>
          <p:nvPr/>
        </p:nvSpPr>
        <p:spPr bwMode="auto">
          <a:xfrm>
            <a:off x="368300" y="4722813"/>
            <a:ext cx="3086100" cy="279400"/>
          </a:xfrm>
          <a:prstGeom prst="rect">
            <a:avLst/>
          </a:prstGeom>
          <a:noFill/>
          <a:ln w="9525">
            <a:noFill/>
            <a:miter lim="800000"/>
            <a:headEnd/>
            <a:tailEnd/>
          </a:ln>
        </p:spPr>
        <p:txBody>
          <a:bodyPr wrap="none" lIns="0" tIns="0" rIns="0" bIns="0">
            <a:spAutoFit/>
          </a:bodyPr>
          <a:lstStyle/>
          <a:p>
            <a:pPr>
              <a:lnSpc>
                <a:spcPts val="2200"/>
              </a:lnSpc>
            </a:pPr>
            <a:r>
              <a:rPr lang="zh-TW" altLang="en-US" sz="1800">
                <a:solidFill>
                  <a:srgbClr val="FFFFFF"/>
                </a:solidFill>
                <a:latin typeface="Symbol" pitchFamily="18" charset="2"/>
              </a:rPr>
              <a:t> </a:t>
            </a:r>
            <a:r>
              <a:rPr lang="en-US" altLang="zh-TW" sz="1800" b="1">
                <a:solidFill>
                  <a:srgbClr val="F6C54C"/>
                </a:solidFill>
              </a:rPr>
              <a:t>Netflix </a:t>
            </a:r>
            <a:r>
              <a:rPr lang="en-US" altLang="zh-TW" sz="1800" b="1">
                <a:solidFill>
                  <a:srgbClr val="FFFFFF"/>
                </a:solidFill>
              </a:rPr>
              <a:t>– </a:t>
            </a:r>
            <a:r>
              <a:rPr lang="en-US" altLang="zh-TW" sz="1800">
                <a:solidFill>
                  <a:srgbClr val="FFFFFF"/>
                </a:solidFill>
              </a:rPr>
              <a:t>Streaming Content</a:t>
            </a:r>
          </a:p>
        </p:txBody>
      </p:sp>
      <p:sp>
        <p:nvSpPr>
          <p:cNvPr id="76818" name="Text Box 18"/>
          <p:cNvSpPr txBox="1">
            <a:spLocks noChangeArrowheads="1"/>
          </p:cNvSpPr>
          <p:nvPr/>
        </p:nvSpPr>
        <p:spPr bwMode="auto">
          <a:xfrm>
            <a:off x="368300" y="5162550"/>
            <a:ext cx="7351713" cy="279400"/>
          </a:xfrm>
          <a:prstGeom prst="rect">
            <a:avLst/>
          </a:prstGeom>
          <a:noFill/>
          <a:ln w="9525">
            <a:noFill/>
            <a:miter lim="800000"/>
            <a:headEnd/>
            <a:tailEnd/>
          </a:ln>
        </p:spPr>
        <p:txBody>
          <a:bodyPr wrap="none" lIns="0" tIns="0" rIns="0" bIns="0">
            <a:spAutoFit/>
          </a:bodyPr>
          <a:lstStyle/>
          <a:p>
            <a:pPr>
              <a:lnSpc>
                <a:spcPts val="2200"/>
              </a:lnSpc>
            </a:pPr>
            <a:r>
              <a:rPr lang="zh-TW" altLang="en-US" sz="1800">
                <a:solidFill>
                  <a:srgbClr val="FFFFFF"/>
                </a:solidFill>
                <a:latin typeface="Symbol" pitchFamily="18" charset="2"/>
              </a:rPr>
              <a:t> </a:t>
            </a:r>
            <a:r>
              <a:rPr lang="en-US" altLang="zh-TW" sz="1800" b="1">
                <a:solidFill>
                  <a:srgbClr val="F6C54C"/>
                </a:solidFill>
              </a:rPr>
              <a:t>Salesforce.com </a:t>
            </a:r>
            <a:r>
              <a:rPr lang="en-US" altLang="zh-TW" sz="1800" b="1">
                <a:solidFill>
                  <a:srgbClr val="FFFFFF"/>
                </a:solidFill>
              </a:rPr>
              <a:t>– </a:t>
            </a:r>
            <a:r>
              <a:rPr lang="en-US" altLang="zh-TW" sz="1800">
                <a:solidFill>
                  <a:srgbClr val="FFFFFF"/>
                </a:solidFill>
              </a:rPr>
              <a:t>Chatter (real-time enterprise collaboration platform)</a:t>
            </a:r>
          </a:p>
        </p:txBody>
      </p:sp>
      <p:sp>
        <p:nvSpPr>
          <p:cNvPr id="76819" name="Text Box 19"/>
          <p:cNvSpPr txBox="1">
            <a:spLocks noChangeArrowheads="1"/>
          </p:cNvSpPr>
          <p:nvPr/>
        </p:nvSpPr>
        <p:spPr bwMode="auto">
          <a:xfrm>
            <a:off x="8813800" y="6494463"/>
            <a:ext cx="141288"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33</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ws_190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7827" name="Picture 3" descr="ws_1902"/>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77828" name="Picture 4" descr="ws_1903"/>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77829" name="Picture 5" descr="ws_1904"/>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77830" name="Picture 6" descr="ws_1905"/>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77831" name="Picture 7" descr="ws_1906"/>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sp>
        <p:nvSpPr>
          <p:cNvPr id="77832" name="Text Box 8"/>
          <p:cNvSpPr txBox="1">
            <a:spLocks noChangeArrowheads="1"/>
          </p:cNvSpPr>
          <p:nvPr/>
        </p:nvSpPr>
        <p:spPr bwMode="auto">
          <a:xfrm>
            <a:off x="1920875" y="155575"/>
            <a:ext cx="5295900" cy="727075"/>
          </a:xfrm>
          <a:prstGeom prst="rect">
            <a:avLst/>
          </a:prstGeom>
          <a:noFill/>
          <a:ln w="9525">
            <a:noFill/>
            <a:miter lim="800000"/>
            <a:headEnd/>
            <a:tailEnd/>
          </a:ln>
        </p:spPr>
        <p:txBody>
          <a:bodyPr wrap="none" lIns="0" tIns="0" rIns="0" bIns="0">
            <a:spAutoFit/>
          </a:bodyPr>
          <a:lstStyle/>
          <a:p>
            <a:pPr>
              <a:lnSpc>
                <a:spcPts val="2900"/>
              </a:lnSpc>
              <a:tabLst>
                <a:tab pos="1206500" algn="l"/>
              </a:tabLst>
            </a:pPr>
            <a:r>
              <a:rPr lang="en-US" altLang="zh-TW" sz="2600">
                <a:solidFill>
                  <a:srgbClr val="F6C54C"/>
                </a:solidFill>
              </a:rPr>
              <a:t>Unusually High Level of Innovation -</a:t>
            </a:r>
          </a:p>
          <a:p>
            <a:pPr>
              <a:lnSpc>
                <a:spcPts val="2813"/>
              </a:lnSpc>
              <a:tabLst>
                <a:tab pos="1206500" algn="l"/>
              </a:tabLst>
            </a:pPr>
            <a:r>
              <a:rPr lang="en-US" altLang="zh-TW" sz="2600">
                <a:solidFill>
                  <a:srgbClr val="F6C54C"/>
                </a:solidFill>
              </a:rPr>
              <a:t>	from New Attackers</a:t>
            </a:r>
          </a:p>
        </p:txBody>
      </p:sp>
      <p:sp>
        <p:nvSpPr>
          <p:cNvPr id="77833" name="Text Box 9"/>
          <p:cNvSpPr txBox="1">
            <a:spLocks noChangeArrowheads="1"/>
          </p:cNvSpPr>
          <p:nvPr/>
        </p:nvSpPr>
        <p:spPr bwMode="auto">
          <a:xfrm>
            <a:off x="433388" y="1401763"/>
            <a:ext cx="6602412" cy="280987"/>
          </a:xfrm>
          <a:prstGeom prst="rect">
            <a:avLst/>
          </a:prstGeom>
          <a:noFill/>
          <a:ln w="9525">
            <a:noFill/>
            <a:miter lim="800000"/>
            <a:headEnd/>
            <a:tailEnd/>
          </a:ln>
        </p:spPr>
        <p:txBody>
          <a:bodyPr wrap="none" lIns="0" tIns="0" rIns="0" bIns="0">
            <a:spAutoFit/>
          </a:bodyPr>
          <a:lstStyle/>
          <a:p>
            <a:pPr>
              <a:lnSpc>
                <a:spcPts val="2200"/>
              </a:lnSpc>
            </a:pPr>
            <a:r>
              <a:rPr lang="zh-TW" altLang="en-US" sz="1800">
                <a:solidFill>
                  <a:srgbClr val="FFFFFF"/>
                </a:solidFill>
                <a:latin typeface="Symbol" pitchFamily="18" charset="2"/>
              </a:rPr>
              <a:t> </a:t>
            </a:r>
            <a:r>
              <a:rPr lang="en-US" altLang="zh-TW" sz="1800" b="1">
                <a:solidFill>
                  <a:srgbClr val="F6C54C"/>
                </a:solidFill>
              </a:rPr>
              <a:t>Facebook </a:t>
            </a:r>
            <a:r>
              <a:rPr lang="en-US" altLang="zh-TW" sz="1800" b="1">
                <a:solidFill>
                  <a:srgbClr val="FFFFFF"/>
                </a:solidFill>
              </a:rPr>
              <a:t>– </a:t>
            </a:r>
            <a:r>
              <a:rPr lang="en-US" altLang="zh-TW" sz="1800">
                <a:solidFill>
                  <a:srgbClr val="FFFFFF"/>
                </a:solidFill>
              </a:rPr>
              <a:t>Real-time Communication / Social Graph / Credits</a:t>
            </a:r>
          </a:p>
        </p:txBody>
      </p:sp>
      <p:sp>
        <p:nvSpPr>
          <p:cNvPr id="77834" name="Text Box 10"/>
          <p:cNvSpPr txBox="1">
            <a:spLocks noChangeArrowheads="1"/>
          </p:cNvSpPr>
          <p:nvPr/>
        </p:nvSpPr>
        <p:spPr bwMode="auto">
          <a:xfrm>
            <a:off x="433388" y="1841500"/>
            <a:ext cx="7835900" cy="280988"/>
          </a:xfrm>
          <a:prstGeom prst="rect">
            <a:avLst/>
          </a:prstGeom>
          <a:noFill/>
          <a:ln w="9525">
            <a:noFill/>
            <a:miter lim="800000"/>
            <a:headEnd/>
            <a:tailEnd/>
          </a:ln>
        </p:spPr>
        <p:txBody>
          <a:bodyPr wrap="none" lIns="0" tIns="0" rIns="0" bIns="0">
            <a:spAutoFit/>
          </a:bodyPr>
          <a:lstStyle/>
          <a:p>
            <a:pPr>
              <a:lnSpc>
                <a:spcPts val="2200"/>
              </a:lnSpc>
            </a:pPr>
            <a:r>
              <a:rPr lang="zh-TW" altLang="en-US" sz="1800">
                <a:solidFill>
                  <a:srgbClr val="FFFFFF"/>
                </a:solidFill>
                <a:latin typeface="Symbol" pitchFamily="18" charset="2"/>
              </a:rPr>
              <a:t> </a:t>
            </a:r>
            <a:r>
              <a:rPr lang="en-US" altLang="zh-TW" sz="1800" b="1">
                <a:solidFill>
                  <a:srgbClr val="F6C54C"/>
                </a:solidFill>
              </a:rPr>
              <a:t>Zynga </a:t>
            </a:r>
            <a:r>
              <a:rPr lang="en-US" altLang="zh-TW" sz="1800" b="1">
                <a:solidFill>
                  <a:srgbClr val="FFFFFF"/>
                </a:solidFill>
              </a:rPr>
              <a:t>– </a:t>
            </a:r>
            <a:r>
              <a:rPr lang="en-US" altLang="zh-TW" sz="1800">
                <a:solidFill>
                  <a:srgbClr val="FFFFFF"/>
                </a:solidFill>
              </a:rPr>
              <a:t>Social Gaming / Virtual Goods / Offers (Reward-Driven Marketing)</a:t>
            </a:r>
          </a:p>
        </p:txBody>
      </p:sp>
      <p:sp>
        <p:nvSpPr>
          <p:cNvPr id="77835" name="Text Box 11"/>
          <p:cNvSpPr txBox="1">
            <a:spLocks noChangeArrowheads="1"/>
          </p:cNvSpPr>
          <p:nvPr/>
        </p:nvSpPr>
        <p:spPr bwMode="auto">
          <a:xfrm>
            <a:off x="433388" y="2281238"/>
            <a:ext cx="4775200" cy="280987"/>
          </a:xfrm>
          <a:prstGeom prst="rect">
            <a:avLst/>
          </a:prstGeom>
          <a:noFill/>
          <a:ln w="9525">
            <a:noFill/>
            <a:miter lim="800000"/>
            <a:headEnd/>
            <a:tailEnd/>
          </a:ln>
        </p:spPr>
        <p:txBody>
          <a:bodyPr wrap="none" lIns="0" tIns="0" rIns="0" bIns="0">
            <a:spAutoFit/>
          </a:bodyPr>
          <a:lstStyle/>
          <a:p>
            <a:pPr>
              <a:lnSpc>
                <a:spcPts val="2200"/>
              </a:lnSpc>
            </a:pPr>
            <a:r>
              <a:rPr lang="zh-TW" altLang="en-US" sz="1800">
                <a:solidFill>
                  <a:srgbClr val="FFFFFF"/>
                </a:solidFill>
                <a:latin typeface="Symbol" pitchFamily="18" charset="2"/>
              </a:rPr>
              <a:t> </a:t>
            </a:r>
            <a:r>
              <a:rPr lang="en-US" altLang="zh-TW" sz="1800" b="1">
                <a:solidFill>
                  <a:srgbClr val="F6C54C"/>
                </a:solidFill>
              </a:rPr>
              <a:t>Twitter </a:t>
            </a:r>
            <a:r>
              <a:rPr lang="en-US" altLang="zh-TW" sz="1800" b="1">
                <a:solidFill>
                  <a:srgbClr val="FFFFFF"/>
                </a:solidFill>
              </a:rPr>
              <a:t>– </a:t>
            </a:r>
            <a:r>
              <a:rPr lang="en-US" altLang="zh-TW" sz="1800">
                <a:solidFill>
                  <a:srgbClr val="FFFFFF"/>
                </a:solidFill>
              </a:rPr>
              <a:t>One-to-Many Real-Time Broadcast</a:t>
            </a:r>
          </a:p>
        </p:txBody>
      </p:sp>
      <p:sp>
        <p:nvSpPr>
          <p:cNvPr id="77836" name="Text Box 12"/>
          <p:cNvSpPr txBox="1">
            <a:spLocks noChangeArrowheads="1"/>
          </p:cNvSpPr>
          <p:nvPr/>
        </p:nvSpPr>
        <p:spPr bwMode="auto">
          <a:xfrm>
            <a:off x="433388" y="2720975"/>
            <a:ext cx="8253412" cy="279400"/>
          </a:xfrm>
          <a:prstGeom prst="rect">
            <a:avLst/>
          </a:prstGeom>
          <a:noFill/>
          <a:ln w="9525">
            <a:noFill/>
            <a:miter lim="800000"/>
            <a:headEnd/>
            <a:tailEnd/>
          </a:ln>
        </p:spPr>
        <p:txBody>
          <a:bodyPr wrap="none" lIns="0" tIns="0" rIns="0" bIns="0">
            <a:spAutoFit/>
          </a:bodyPr>
          <a:lstStyle/>
          <a:p>
            <a:pPr>
              <a:lnSpc>
                <a:spcPts val="2200"/>
              </a:lnSpc>
            </a:pPr>
            <a:r>
              <a:rPr lang="zh-TW" altLang="en-US" sz="1800">
                <a:solidFill>
                  <a:srgbClr val="FFFFFF"/>
                </a:solidFill>
                <a:latin typeface="Symbol" pitchFamily="18" charset="2"/>
              </a:rPr>
              <a:t> </a:t>
            </a:r>
            <a:r>
              <a:rPr lang="en-US" altLang="zh-TW" sz="1800" b="1">
                <a:solidFill>
                  <a:srgbClr val="F6C54C"/>
                </a:solidFill>
              </a:rPr>
              <a:t>OpenTable / Yelp / Foursquare / Shopkick </a:t>
            </a:r>
            <a:r>
              <a:rPr lang="en-US" altLang="zh-TW" sz="1800" b="1">
                <a:solidFill>
                  <a:srgbClr val="FFFFFF"/>
                </a:solidFill>
              </a:rPr>
              <a:t>– </a:t>
            </a:r>
            <a:r>
              <a:rPr lang="en-US" altLang="zh-TW" sz="1800">
                <a:solidFill>
                  <a:srgbClr val="FFFFFF"/>
                </a:solidFill>
              </a:rPr>
              <a:t>Location-Aware Mobile Services</a:t>
            </a:r>
          </a:p>
        </p:txBody>
      </p:sp>
      <p:sp>
        <p:nvSpPr>
          <p:cNvPr id="77837" name="Text Box 13"/>
          <p:cNvSpPr txBox="1">
            <a:spLocks noChangeArrowheads="1"/>
          </p:cNvSpPr>
          <p:nvPr/>
        </p:nvSpPr>
        <p:spPr bwMode="auto">
          <a:xfrm>
            <a:off x="433388" y="3160713"/>
            <a:ext cx="6642100" cy="279400"/>
          </a:xfrm>
          <a:prstGeom prst="rect">
            <a:avLst/>
          </a:prstGeom>
          <a:noFill/>
          <a:ln w="9525">
            <a:noFill/>
            <a:miter lim="800000"/>
            <a:headEnd/>
            <a:tailEnd/>
          </a:ln>
        </p:spPr>
        <p:txBody>
          <a:bodyPr wrap="none" lIns="0" tIns="0" rIns="0" bIns="0">
            <a:spAutoFit/>
          </a:bodyPr>
          <a:lstStyle/>
          <a:p>
            <a:pPr>
              <a:lnSpc>
                <a:spcPts val="2200"/>
              </a:lnSpc>
            </a:pPr>
            <a:r>
              <a:rPr lang="zh-TW" altLang="en-US" sz="1800">
                <a:solidFill>
                  <a:srgbClr val="FFFFFF"/>
                </a:solidFill>
                <a:latin typeface="Symbol" pitchFamily="18" charset="2"/>
              </a:rPr>
              <a:t> </a:t>
            </a:r>
            <a:r>
              <a:rPr lang="en-US" altLang="zh-TW" sz="1800" b="1">
                <a:solidFill>
                  <a:srgbClr val="F6C54C"/>
                </a:solidFill>
              </a:rPr>
              <a:t>Gilt / One Kings Lane / Rue La La </a:t>
            </a:r>
            <a:r>
              <a:rPr lang="en-US" altLang="zh-TW" sz="1800" b="1">
                <a:solidFill>
                  <a:srgbClr val="FFFFFF"/>
                </a:solidFill>
              </a:rPr>
              <a:t>– </a:t>
            </a:r>
            <a:r>
              <a:rPr lang="en-US" altLang="zh-TW" sz="1800">
                <a:solidFill>
                  <a:srgbClr val="FFFFFF"/>
                </a:solidFill>
              </a:rPr>
              <a:t>Time-based ‘Flash’ Sales</a:t>
            </a:r>
          </a:p>
        </p:txBody>
      </p:sp>
      <p:sp>
        <p:nvSpPr>
          <p:cNvPr id="77838" name="Text Box 14"/>
          <p:cNvSpPr txBox="1">
            <a:spLocks noChangeArrowheads="1"/>
          </p:cNvSpPr>
          <p:nvPr/>
        </p:nvSpPr>
        <p:spPr bwMode="auto">
          <a:xfrm>
            <a:off x="433388" y="3600450"/>
            <a:ext cx="3530600" cy="279400"/>
          </a:xfrm>
          <a:prstGeom prst="rect">
            <a:avLst/>
          </a:prstGeom>
          <a:noFill/>
          <a:ln w="9525">
            <a:noFill/>
            <a:miter lim="800000"/>
            <a:headEnd/>
            <a:tailEnd/>
          </a:ln>
        </p:spPr>
        <p:txBody>
          <a:bodyPr wrap="none" lIns="0" tIns="0" rIns="0" bIns="0">
            <a:spAutoFit/>
          </a:bodyPr>
          <a:lstStyle/>
          <a:p>
            <a:pPr>
              <a:lnSpc>
                <a:spcPts val="2200"/>
              </a:lnSpc>
            </a:pPr>
            <a:r>
              <a:rPr lang="zh-TW" altLang="en-US" sz="1800">
                <a:solidFill>
                  <a:srgbClr val="FFFFFF"/>
                </a:solidFill>
                <a:latin typeface="Symbol" pitchFamily="18" charset="2"/>
              </a:rPr>
              <a:t> </a:t>
            </a:r>
            <a:r>
              <a:rPr lang="en-US" altLang="zh-TW" sz="1800" b="1">
                <a:solidFill>
                  <a:srgbClr val="F6C54C"/>
                </a:solidFill>
              </a:rPr>
              <a:t>Groupon </a:t>
            </a:r>
            <a:r>
              <a:rPr lang="en-US" altLang="zh-TW" sz="1800" b="1">
                <a:solidFill>
                  <a:srgbClr val="FFFFFF"/>
                </a:solidFill>
              </a:rPr>
              <a:t>– </a:t>
            </a:r>
            <a:r>
              <a:rPr lang="en-US" altLang="zh-TW" sz="1800">
                <a:solidFill>
                  <a:srgbClr val="FFFFFF"/>
                </a:solidFill>
              </a:rPr>
              <a:t>Social Group Buying</a:t>
            </a:r>
          </a:p>
        </p:txBody>
      </p:sp>
      <p:sp>
        <p:nvSpPr>
          <p:cNvPr id="77839" name="Text Box 15"/>
          <p:cNvSpPr txBox="1">
            <a:spLocks noChangeArrowheads="1"/>
          </p:cNvSpPr>
          <p:nvPr/>
        </p:nvSpPr>
        <p:spPr bwMode="auto">
          <a:xfrm>
            <a:off x="433388" y="4040188"/>
            <a:ext cx="8191500" cy="279400"/>
          </a:xfrm>
          <a:prstGeom prst="rect">
            <a:avLst/>
          </a:prstGeom>
          <a:noFill/>
          <a:ln w="9525">
            <a:noFill/>
            <a:miter lim="800000"/>
            <a:headEnd/>
            <a:tailEnd/>
          </a:ln>
        </p:spPr>
        <p:txBody>
          <a:bodyPr wrap="none" lIns="0" tIns="0" rIns="0" bIns="0">
            <a:spAutoFit/>
          </a:bodyPr>
          <a:lstStyle/>
          <a:p>
            <a:pPr>
              <a:lnSpc>
                <a:spcPts val="2200"/>
              </a:lnSpc>
            </a:pPr>
            <a:r>
              <a:rPr lang="zh-TW" altLang="en-US" sz="1800">
                <a:solidFill>
                  <a:srgbClr val="FFFFFF"/>
                </a:solidFill>
                <a:latin typeface="Symbol" pitchFamily="18" charset="2"/>
              </a:rPr>
              <a:t> </a:t>
            </a:r>
            <a:r>
              <a:rPr lang="en-US" altLang="zh-TW" sz="1800" b="1">
                <a:solidFill>
                  <a:srgbClr val="F6C54C"/>
                </a:solidFill>
              </a:rPr>
              <a:t>Tapulous / Digital Chocolate / Booyah / Ngmoco:) </a:t>
            </a:r>
            <a:r>
              <a:rPr lang="en-US" altLang="zh-TW" sz="1800" b="1">
                <a:solidFill>
                  <a:srgbClr val="FFFFFF"/>
                </a:solidFill>
              </a:rPr>
              <a:t>– </a:t>
            </a:r>
            <a:r>
              <a:rPr lang="en-US" altLang="zh-TW" sz="1800">
                <a:solidFill>
                  <a:srgbClr val="FFFFFF"/>
                </a:solidFill>
              </a:rPr>
              <a:t>Social / Mobile Gaming</a:t>
            </a:r>
          </a:p>
        </p:txBody>
      </p:sp>
      <p:sp>
        <p:nvSpPr>
          <p:cNvPr id="77840" name="Text Box 16"/>
          <p:cNvSpPr txBox="1">
            <a:spLocks noChangeArrowheads="1"/>
          </p:cNvSpPr>
          <p:nvPr/>
        </p:nvSpPr>
        <p:spPr bwMode="auto">
          <a:xfrm>
            <a:off x="433388" y="4479925"/>
            <a:ext cx="4344987" cy="279400"/>
          </a:xfrm>
          <a:prstGeom prst="rect">
            <a:avLst/>
          </a:prstGeom>
          <a:noFill/>
          <a:ln w="9525">
            <a:noFill/>
            <a:miter lim="800000"/>
            <a:headEnd/>
            <a:tailEnd/>
          </a:ln>
        </p:spPr>
        <p:txBody>
          <a:bodyPr wrap="none" lIns="0" tIns="0" rIns="0" bIns="0">
            <a:spAutoFit/>
          </a:bodyPr>
          <a:lstStyle/>
          <a:p>
            <a:pPr>
              <a:lnSpc>
                <a:spcPts val="2200"/>
              </a:lnSpc>
            </a:pPr>
            <a:r>
              <a:rPr lang="zh-TW" altLang="en-US" sz="1800">
                <a:solidFill>
                  <a:srgbClr val="FFFFFF"/>
                </a:solidFill>
                <a:latin typeface="Symbol" pitchFamily="18" charset="2"/>
              </a:rPr>
              <a:t> </a:t>
            </a:r>
            <a:r>
              <a:rPr lang="en-US" altLang="zh-TW" sz="1800" b="1">
                <a:solidFill>
                  <a:srgbClr val="F6C54C"/>
                </a:solidFill>
              </a:rPr>
              <a:t>Pandora / Spotify </a:t>
            </a:r>
            <a:r>
              <a:rPr lang="en-US" altLang="zh-TW" sz="1800" b="1">
                <a:solidFill>
                  <a:srgbClr val="FFFFFF"/>
                </a:solidFill>
              </a:rPr>
              <a:t>– </a:t>
            </a:r>
            <a:r>
              <a:rPr lang="en-US" altLang="zh-TW" sz="1800">
                <a:solidFill>
                  <a:srgbClr val="FFFFFF"/>
                </a:solidFill>
              </a:rPr>
              <a:t>Personalized Music</a:t>
            </a:r>
          </a:p>
        </p:txBody>
      </p:sp>
      <p:sp>
        <p:nvSpPr>
          <p:cNvPr id="77841" name="Text Box 17"/>
          <p:cNvSpPr txBox="1">
            <a:spLocks noChangeArrowheads="1"/>
          </p:cNvSpPr>
          <p:nvPr/>
        </p:nvSpPr>
        <p:spPr bwMode="auto">
          <a:xfrm>
            <a:off x="8813800" y="6494463"/>
            <a:ext cx="141288" cy="142875"/>
          </a:xfrm>
          <a:prstGeom prst="rect">
            <a:avLst/>
          </a:prstGeom>
          <a:noFill/>
          <a:ln w="9525">
            <a:noFill/>
            <a:miter lim="800000"/>
            <a:headEnd/>
            <a:tailEnd/>
          </a:ln>
        </p:spPr>
        <p:txBody>
          <a:bodyPr wrap="none" lIns="0" tIns="0" rIns="0" bIns="0">
            <a:spAutoFit/>
          </a:bodyPr>
          <a:lstStyle/>
          <a:p>
            <a:pPr>
              <a:lnSpc>
                <a:spcPts val="1113"/>
              </a:lnSpc>
            </a:pPr>
            <a:r>
              <a:rPr lang="en-US" altLang="zh-TW" sz="1000">
                <a:solidFill>
                  <a:srgbClr val="FFFFFF"/>
                </a:solidFill>
              </a:rPr>
              <a:t>34</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ws_1B2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8851" name="Picture 3" descr="ws_1B28"/>
          <p:cNvPicPr>
            <a:picLocks noChangeAspect="1" noChangeArrowheads="1"/>
          </p:cNvPicPr>
          <p:nvPr/>
        </p:nvPicPr>
        <p:blipFill>
          <a:blip r:embed="rId3" cstate="print"/>
          <a:srcRect/>
          <a:stretch>
            <a:fillRect/>
          </a:stretch>
        </p:blipFill>
        <p:spPr bwMode="auto">
          <a:xfrm>
            <a:off x="484188" y="6442075"/>
            <a:ext cx="150812" cy="173038"/>
          </a:xfrm>
          <a:prstGeom prst="rect">
            <a:avLst/>
          </a:prstGeom>
          <a:noFill/>
          <a:ln w="9525">
            <a:noFill/>
            <a:miter lim="800000"/>
            <a:headEnd/>
            <a:tailEnd/>
          </a:ln>
        </p:spPr>
      </p:pic>
      <p:pic>
        <p:nvPicPr>
          <p:cNvPr id="78852" name="Picture 4" descr="ws_1B29"/>
          <p:cNvPicPr>
            <a:picLocks noChangeAspect="1" noChangeArrowheads="1"/>
          </p:cNvPicPr>
          <p:nvPr/>
        </p:nvPicPr>
        <p:blipFill>
          <a:blip r:embed="rId4" cstate="print"/>
          <a:srcRect/>
          <a:stretch>
            <a:fillRect/>
          </a:stretch>
        </p:blipFill>
        <p:spPr bwMode="auto">
          <a:xfrm>
            <a:off x="646113" y="2794000"/>
            <a:ext cx="3371850" cy="3567113"/>
          </a:xfrm>
          <a:prstGeom prst="rect">
            <a:avLst/>
          </a:prstGeom>
          <a:noFill/>
          <a:ln w="9525">
            <a:noFill/>
            <a:miter lim="800000"/>
            <a:headEnd/>
            <a:tailEnd/>
          </a:ln>
        </p:spPr>
      </p:pic>
      <p:pic>
        <p:nvPicPr>
          <p:cNvPr id="78853" name="Picture 5" descr="ws_1B2A"/>
          <p:cNvPicPr>
            <a:picLocks noChangeAspect="1" noChangeArrowheads="1"/>
          </p:cNvPicPr>
          <p:nvPr/>
        </p:nvPicPr>
        <p:blipFill>
          <a:blip r:embed="rId5" cstate="print"/>
          <a:srcRect/>
          <a:stretch>
            <a:fillRect/>
          </a:stretch>
        </p:blipFill>
        <p:spPr bwMode="auto">
          <a:xfrm>
            <a:off x="704850" y="6442075"/>
            <a:ext cx="138113" cy="231775"/>
          </a:xfrm>
          <a:prstGeom prst="rect">
            <a:avLst/>
          </a:prstGeom>
          <a:noFill/>
          <a:ln w="9525">
            <a:noFill/>
            <a:miter lim="800000"/>
            <a:headEnd/>
            <a:tailEnd/>
          </a:ln>
        </p:spPr>
      </p:pic>
      <p:pic>
        <p:nvPicPr>
          <p:cNvPr id="78854" name="Picture 6" descr="ws_1B2B"/>
          <p:cNvPicPr>
            <a:picLocks noChangeAspect="1" noChangeArrowheads="1"/>
          </p:cNvPicPr>
          <p:nvPr/>
        </p:nvPicPr>
        <p:blipFill>
          <a:blip r:embed="rId6" cstate="print"/>
          <a:srcRect/>
          <a:stretch>
            <a:fillRect/>
          </a:stretch>
        </p:blipFill>
        <p:spPr bwMode="auto">
          <a:xfrm>
            <a:off x="842963" y="6442075"/>
            <a:ext cx="138112" cy="173038"/>
          </a:xfrm>
          <a:prstGeom prst="rect">
            <a:avLst/>
          </a:prstGeom>
          <a:noFill/>
          <a:ln w="9525">
            <a:noFill/>
            <a:miter lim="800000"/>
            <a:headEnd/>
            <a:tailEnd/>
          </a:ln>
        </p:spPr>
      </p:pic>
      <p:pic>
        <p:nvPicPr>
          <p:cNvPr id="78855" name="Picture 7" descr="ws_1B2C"/>
          <p:cNvPicPr>
            <a:picLocks noChangeAspect="1" noChangeArrowheads="1"/>
          </p:cNvPicPr>
          <p:nvPr/>
        </p:nvPicPr>
        <p:blipFill>
          <a:blip r:embed="rId7" cstate="print"/>
          <a:srcRect/>
          <a:stretch>
            <a:fillRect/>
          </a:stretch>
        </p:blipFill>
        <p:spPr bwMode="auto">
          <a:xfrm>
            <a:off x="1373188" y="6442075"/>
            <a:ext cx="139700" cy="173038"/>
          </a:xfrm>
          <a:prstGeom prst="rect">
            <a:avLst/>
          </a:prstGeom>
          <a:noFill/>
          <a:ln w="9525">
            <a:noFill/>
            <a:miter lim="800000"/>
            <a:headEnd/>
            <a:tailEnd/>
          </a:ln>
        </p:spPr>
      </p:pic>
      <p:pic>
        <p:nvPicPr>
          <p:cNvPr id="78856" name="Picture 8" descr="ws_1B2D"/>
          <p:cNvPicPr>
            <a:picLocks noChangeAspect="1" noChangeArrowheads="1"/>
          </p:cNvPicPr>
          <p:nvPr/>
        </p:nvPicPr>
        <p:blipFill>
          <a:blip r:embed="rId8" cstate="print"/>
          <a:srcRect/>
          <a:stretch>
            <a:fillRect/>
          </a:stretch>
        </p:blipFill>
        <p:spPr bwMode="auto">
          <a:xfrm>
            <a:off x="1708150" y="6442075"/>
            <a:ext cx="139700" cy="173038"/>
          </a:xfrm>
          <a:prstGeom prst="rect">
            <a:avLst/>
          </a:prstGeom>
          <a:noFill/>
          <a:ln w="9525">
            <a:noFill/>
            <a:miter lim="800000"/>
            <a:headEnd/>
            <a:tailEnd/>
          </a:ln>
        </p:spPr>
      </p:pic>
      <p:pic>
        <p:nvPicPr>
          <p:cNvPr id="78857" name="Picture 9" descr="ws_1B2E"/>
          <p:cNvPicPr>
            <a:picLocks noChangeAspect="1" noChangeArrowheads="1"/>
          </p:cNvPicPr>
          <p:nvPr/>
        </p:nvPicPr>
        <p:blipFill>
          <a:blip r:embed="rId9" cstate="print"/>
          <a:srcRect/>
          <a:stretch>
            <a:fillRect/>
          </a:stretch>
        </p:blipFill>
        <p:spPr bwMode="auto">
          <a:xfrm>
            <a:off x="4087813" y="3994150"/>
            <a:ext cx="935037" cy="496888"/>
          </a:xfrm>
          <a:prstGeom prst="rect">
            <a:avLst/>
          </a:prstGeom>
          <a:noFill/>
          <a:ln w="9525">
            <a:noFill/>
            <a:miter lim="800000"/>
            <a:headEnd/>
            <a:tailEnd/>
          </a:ln>
        </p:spPr>
      </p:pic>
      <p:pic>
        <p:nvPicPr>
          <p:cNvPr id="78858" name="Picture 10" descr="ws_1B2F"/>
          <p:cNvPicPr>
            <a:picLocks noChangeAspect="1" noChangeArrowheads="1"/>
          </p:cNvPicPr>
          <p:nvPr/>
        </p:nvPicPr>
        <p:blipFill>
          <a:blip r:embed="rId10" cstate="print"/>
          <a:srcRect/>
          <a:stretch>
            <a:fillRect/>
          </a:stretch>
        </p:blipFill>
        <p:spPr bwMode="auto">
          <a:xfrm>
            <a:off x="5080000" y="2794000"/>
            <a:ext cx="3694113" cy="3590925"/>
          </a:xfrm>
          <a:prstGeom prst="rect">
            <a:avLst/>
          </a:prstGeom>
          <a:noFill/>
          <a:ln w="9525">
            <a:noFill/>
            <a:miter lim="800000"/>
            <a:headEnd/>
            <a:tailEnd/>
          </a:ln>
        </p:spPr>
      </p:pic>
      <p:sp>
        <p:nvSpPr>
          <p:cNvPr id="78859" name="Text Box 11"/>
          <p:cNvSpPr txBox="1">
            <a:spLocks noChangeArrowheads="1"/>
          </p:cNvSpPr>
          <p:nvPr/>
        </p:nvSpPr>
        <p:spPr bwMode="auto">
          <a:xfrm>
            <a:off x="639763" y="147638"/>
            <a:ext cx="7816850" cy="668337"/>
          </a:xfrm>
          <a:prstGeom prst="rect">
            <a:avLst/>
          </a:prstGeom>
          <a:noFill/>
          <a:ln w="9525">
            <a:noFill/>
            <a:miter lim="800000"/>
            <a:headEnd/>
            <a:tailEnd/>
          </a:ln>
        </p:spPr>
        <p:txBody>
          <a:bodyPr wrap="none" lIns="0" tIns="0" rIns="0" bIns="0">
            <a:spAutoFit/>
          </a:bodyPr>
          <a:lstStyle/>
          <a:p>
            <a:pPr defTabSz="831850">
              <a:lnSpc>
                <a:spcPts val="2913"/>
              </a:lnSpc>
              <a:tabLst>
                <a:tab pos="704850" algn="l"/>
              </a:tabLst>
            </a:pPr>
            <a:r>
              <a:rPr lang="zh-TW" altLang="en-US" sz="1600">
                <a:latin typeface="Arial" charset="0"/>
              </a:rPr>
              <a:t>	</a:t>
            </a:r>
            <a:r>
              <a:rPr lang="en-US" altLang="zh-TW" sz="2600">
                <a:solidFill>
                  <a:srgbClr val="F6C54C"/>
                </a:solidFill>
              </a:rPr>
              <a:t>Unusually High Level of Global Innovation –</a:t>
            </a:r>
          </a:p>
          <a:p>
            <a:pPr defTabSz="831850">
              <a:lnSpc>
                <a:spcPts val="2363"/>
              </a:lnSpc>
              <a:tabLst>
                <a:tab pos="704850" algn="l"/>
              </a:tabLst>
            </a:pPr>
            <a:r>
              <a:rPr lang="en-US" altLang="zh-TW" sz="2200">
                <a:solidFill>
                  <a:srgbClr val="F6C54C"/>
                </a:solidFill>
              </a:rPr>
              <a:t>Facebook &amp; Tencent Learning From Each Other’s Playbooks…</a:t>
            </a:r>
          </a:p>
        </p:txBody>
      </p:sp>
      <p:sp>
        <p:nvSpPr>
          <p:cNvPr id="78860" name="Text Box 12"/>
          <p:cNvSpPr txBox="1">
            <a:spLocks noChangeArrowheads="1"/>
          </p:cNvSpPr>
          <p:nvPr/>
        </p:nvSpPr>
        <p:spPr bwMode="auto">
          <a:xfrm>
            <a:off x="315913" y="1044575"/>
            <a:ext cx="4121150" cy="1455738"/>
          </a:xfrm>
          <a:prstGeom prst="rect">
            <a:avLst/>
          </a:prstGeom>
          <a:noFill/>
          <a:ln w="9525">
            <a:noFill/>
            <a:miter lim="800000"/>
            <a:headEnd/>
            <a:tailEnd/>
          </a:ln>
        </p:spPr>
        <p:txBody>
          <a:bodyPr wrap="none" lIns="0" tIns="0" rIns="0" bIns="0">
            <a:spAutoFit/>
          </a:bodyPr>
          <a:lstStyle/>
          <a:p>
            <a:pPr defTabSz="831850">
              <a:lnSpc>
                <a:spcPts val="2238"/>
              </a:lnSpc>
              <a:tabLst>
                <a:tab pos="230188" algn="l"/>
                <a:tab pos="1685925" algn="l"/>
              </a:tabLst>
            </a:pPr>
            <a:r>
              <a:rPr lang="zh-TW" altLang="en-US" sz="1600">
                <a:latin typeface="Arial" charset="0"/>
              </a:rPr>
              <a:t>		</a:t>
            </a:r>
            <a:r>
              <a:rPr lang="en-US" altLang="zh-TW" sz="2000" b="1">
                <a:solidFill>
                  <a:srgbClr val="F6C54C"/>
                </a:solidFill>
              </a:rPr>
              <a:t>Facebook</a:t>
            </a:r>
          </a:p>
          <a:p>
            <a:pPr defTabSz="831850">
              <a:lnSpc>
                <a:spcPts val="2425"/>
              </a:lnSpc>
              <a:tabLst>
                <a:tab pos="230188" algn="l"/>
                <a:tab pos="1685925" algn="l"/>
              </a:tabLst>
            </a:pPr>
            <a:r>
              <a:rPr lang="en-US" altLang="zh-TW" sz="1500">
                <a:solidFill>
                  <a:srgbClr val="FFFFFF"/>
                </a:solidFill>
                <a:latin typeface="Symbol" pitchFamily="18" charset="2"/>
              </a:rPr>
              <a:t>   </a:t>
            </a:r>
            <a:r>
              <a:rPr lang="en-US" altLang="zh-TW" sz="1500">
                <a:solidFill>
                  <a:srgbClr val="F6C54C"/>
                </a:solidFill>
              </a:rPr>
              <a:t>Largest Social Network in English-Speaking</a:t>
            </a:r>
          </a:p>
          <a:p>
            <a:pPr defTabSz="831850">
              <a:lnSpc>
                <a:spcPts val="1963"/>
              </a:lnSpc>
              <a:tabLst>
                <a:tab pos="230188" algn="l"/>
                <a:tab pos="1685925" algn="l"/>
              </a:tabLst>
            </a:pPr>
            <a:r>
              <a:rPr lang="en-US" altLang="zh-TW" sz="1500">
                <a:solidFill>
                  <a:srgbClr val="F6C54C"/>
                </a:solidFill>
              </a:rPr>
              <a:t>	Countries </a:t>
            </a:r>
            <a:r>
              <a:rPr lang="en-US" altLang="zh-TW" sz="1500">
                <a:solidFill>
                  <a:srgbClr val="FFFFFF"/>
                </a:solidFill>
              </a:rPr>
              <a:t>– 519MM visitors, +69% Y/Y in 4/10</a:t>
            </a:r>
          </a:p>
          <a:p>
            <a:pPr defTabSz="831850">
              <a:lnSpc>
                <a:spcPts val="913"/>
              </a:lnSpc>
              <a:tabLst>
                <a:tab pos="230188" algn="l"/>
                <a:tab pos="1685925" algn="l"/>
              </a:tabLst>
            </a:pPr>
            <a:endParaRPr lang="en-US" altLang="zh-TW" sz="1500">
              <a:solidFill>
                <a:srgbClr val="FFFFFF"/>
              </a:solidFill>
            </a:endParaRPr>
          </a:p>
          <a:p>
            <a:pPr defTabSz="831850">
              <a:lnSpc>
                <a:spcPts val="1975"/>
              </a:lnSpc>
              <a:tabLst>
                <a:tab pos="230188" algn="l"/>
                <a:tab pos="1685925" algn="l"/>
              </a:tabLst>
            </a:pPr>
            <a:r>
              <a:rPr lang="en-US" altLang="zh-TW" sz="1500">
                <a:solidFill>
                  <a:srgbClr val="FFFFFF"/>
                </a:solidFill>
                <a:latin typeface="Symbol" pitchFamily="18" charset="2"/>
              </a:rPr>
              <a:t>   </a:t>
            </a:r>
            <a:r>
              <a:rPr lang="en-US" altLang="zh-TW" sz="1500">
                <a:solidFill>
                  <a:srgbClr val="F6C54C"/>
                </a:solidFill>
              </a:rPr>
              <a:t>Real Identity </a:t>
            </a:r>
            <a:r>
              <a:rPr lang="en-US" altLang="zh-TW" sz="1500">
                <a:solidFill>
                  <a:srgbClr val="FFFFFF"/>
                </a:solidFill>
              </a:rPr>
              <a:t>– Sharing among real-world</a:t>
            </a:r>
          </a:p>
          <a:p>
            <a:pPr defTabSz="831850">
              <a:lnSpc>
                <a:spcPts val="1963"/>
              </a:lnSpc>
              <a:tabLst>
                <a:tab pos="230188" algn="l"/>
                <a:tab pos="1685925" algn="l"/>
              </a:tabLst>
            </a:pPr>
            <a:r>
              <a:rPr lang="en-US" altLang="zh-TW" sz="1500">
                <a:solidFill>
                  <a:srgbClr val="FFFFFF"/>
                </a:solidFill>
              </a:rPr>
              <a:t>	friends / pictures / events</a:t>
            </a:r>
          </a:p>
        </p:txBody>
      </p:sp>
      <p:sp>
        <p:nvSpPr>
          <p:cNvPr id="78861" name="Text Box 13"/>
          <p:cNvSpPr txBox="1">
            <a:spLocks noChangeArrowheads="1"/>
          </p:cNvSpPr>
          <p:nvPr/>
        </p:nvSpPr>
        <p:spPr bwMode="auto">
          <a:xfrm>
            <a:off x="4916488" y="1044575"/>
            <a:ext cx="4022725" cy="1455738"/>
          </a:xfrm>
          <a:prstGeom prst="rect">
            <a:avLst/>
          </a:prstGeom>
          <a:noFill/>
          <a:ln w="9525">
            <a:noFill/>
            <a:miter lim="800000"/>
            <a:headEnd/>
            <a:tailEnd/>
          </a:ln>
        </p:spPr>
        <p:txBody>
          <a:bodyPr wrap="none" lIns="0" tIns="0" rIns="0" bIns="0">
            <a:spAutoFit/>
          </a:bodyPr>
          <a:lstStyle/>
          <a:p>
            <a:pPr defTabSz="831850">
              <a:lnSpc>
                <a:spcPts val="2238"/>
              </a:lnSpc>
              <a:tabLst>
                <a:tab pos="230188" algn="l"/>
                <a:tab pos="1593850" algn="l"/>
              </a:tabLst>
            </a:pPr>
            <a:r>
              <a:rPr lang="zh-TW" altLang="en-US" sz="1600">
                <a:latin typeface="Arial" charset="0"/>
              </a:rPr>
              <a:t>		</a:t>
            </a:r>
            <a:r>
              <a:rPr lang="en-US" altLang="zh-TW" sz="2000" b="1">
                <a:solidFill>
                  <a:srgbClr val="F6C54C"/>
                </a:solidFill>
              </a:rPr>
              <a:t>Tencent</a:t>
            </a:r>
          </a:p>
          <a:p>
            <a:pPr defTabSz="831850">
              <a:lnSpc>
                <a:spcPts val="2425"/>
              </a:lnSpc>
              <a:tabLst>
                <a:tab pos="230188" algn="l"/>
                <a:tab pos="1593850" algn="l"/>
              </a:tabLst>
            </a:pPr>
            <a:r>
              <a:rPr lang="en-US" altLang="zh-TW" sz="1500">
                <a:solidFill>
                  <a:srgbClr val="FFFFFF"/>
                </a:solidFill>
                <a:latin typeface="Symbol" pitchFamily="18" charset="2"/>
              </a:rPr>
              <a:t>   </a:t>
            </a:r>
            <a:r>
              <a:rPr lang="en-US" altLang="zh-TW" sz="1500">
                <a:solidFill>
                  <a:srgbClr val="F6C54C"/>
                </a:solidFill>
              </a:rPr>
              <a:t>Largest Social Network in China </a:t>
            </a:r>
            <a:r>
              <a:rPr lang="en-US" altLang="zh-TW" sz="1500">
                <a:solidFill>
                  <a:srgbClr val="FFFFFF"/>
                </a:solidFill>
              </a:rPr>
              <a:t>– 523MM</a:t>
            </a:r>
          </a:p>
          <a:p>
            <a:pPr defTabSz="831850">
              <a:lnSpc>
                <a:spcPts val="1963"/>
              </a:lnSpc>
              <a:tabLst>
                <a:tab pos="230188" algn="l"/>
                <a:tab pos="1593850" algn="l"/>
              </a:tabLst>
            </a:pPr>
            <a:r>
              <a:rPr lang="en-US" altLang="zh-TW" sz="1500">
                <a:solidFill>
                  <a:srgbClr val="FFFFFF"/>
                </a:solidFill>
              </a:rPr>
              <a:t>	active IM users, +39% Y/Y in CQ1</a:t>
            </a:r>
          </a:p>
          <a:p>
            <a:pPr defTabSz="831850">
              <a:lnSpc>
                <a:spcPts val="913"/>
              </a:lnSpc>
              <a:tabLst>
                <a:tab pos="230188" algn="l"/>
                <a:tab pos="1593850" algn="l"/>
              </a:tabLst>
            </a:pPr>
            <a:endParaRPr lang="en-US" altLang="zh-TW" sz="1500">
              <a:solidFill>
                <a:srgbClr val="FFFFFF"/>
              </a:solidFill>
            </a:endParaRPr>
          </a:p>
          <a:p>
            <a:pPr defTabSz="831850">
              <a:lnSpc>
                <a:spcPts val="1975"/>
              </a:lnSpc>
              <a:tabLst>
                <a:tab pos="230188" algn="l"/>
                <a:tab pos="1593850" algn="l"/>
              </a:tabLst>
            </a:pPr>
            <a:r>
              <a:rPr lang="en-US" altLang="zh-TW" sz="1500">
                <a:solidFill>
                  <a:srgbClr val="FFFFFF"/>
                </a:solidFill>
                <a:latin typeface="Symbol" pitchFamily="18" charset="2"/>
              </a:rPr>
              <a:t>   </a:t>
            </a:r>
            <a:r>
              <a:rPr lang="en-US" altLang="zh-TW" sz="1500">
                <a:solidFill>
                  <a:srgbClr val="F6C54C"/>
                </a:solidFill>
              </a:rPr>
              <a:t>Virtual Identity </a:t>
            </a:r>
            <a:r>
              <a:rPr lang="en-US" altLang="zh-TW" sz="1500">
                <a:solidFill>
                  <a:srgbClr val="FFFFFF"/>
                </a:solidFill>
              </a:rPr>
              <a:t>– $1.4B virtual goods revenue</a:t>
            </a:r>
          </a:p>
          <a:p>
            <a:pPr defTabSz="831850">
              <a:lnSpc>
                <a:spcPts val="1963"/>
              </a:lnSpc>
              <a:tabLst>
                <a:tab pos="230188" algn="l"/>
                <a:tab pos="1593850" algn="l"/>
              </a:tabLst>
            </a:pPr>
            <a:r>
              <a:rPr lang="en-US" altLang="zh-TW" sz="1500">
                <a:solidFill>
                  <a:srgbClr val="FFFFFF"/>
                </a:solidFill>
              </a:rPr>
              <a:t>	(from users customizing their avatars /</a:t>
            </a:r>
          </a:p>
        </p:txBody>
      </p:sp>
      <p:sp>
        <p:nvSpPr>
          <p:cNvPr id="78862" name="Text Box 14"/>
          <p:cNvSpPr txBox="1">
            <a:spLocks noChangeArrowheads="1"/>
          </p:cNvSpPr>
          <p:nvPr/>
        </p:nvSpPr>
        <p:spPr bwMode="auto">
          <a:xfrm>
            <a:off x="6121400" y="3794125"/>
            <a:ext cx="1117600" cy="534988"/>
          </a:xfrm>
          <a:prstGeom prst="rect">
            <a:avLst/>
          </a:prstGeom>
          <a:noFill/>
          <a:ln w="9525">
            <a:noFill/>
            <a:miter lim="800000"/>
            <a:headEnd/>
            <a:tailEnd/>
          </a:ln>
        </p:spPr>
        <p:txBody>
          <a:bodyPr wrap="none" lIns="0" tIns="0" rIns="0" bIns="0">
            <a:spAutoFit/>
          </a:bodyPr>
          <a:lstStyle/>
          <a:p>
            <a:pPr defTabSz="831850">
              <a:lnSpc>
                <a:spcPts val="1338"/>
              </a:lnSpc>
              <a:tabLst>
                <a:tab pos="23813" algn="l"/>
                <a:tab pos="288925" algn="l"/>
              </a:tabLst>
            </a:pPr>
            <a:r>
              <a:rPr lang="zh-TW" altLang="en-US" sz="1600">
                <a:latin typeface="Arial" charset="0"/>
              </a:rPr>
              <a:t>	</a:t>
            </a:r>
            <a:r>
              <a:rPr lang="en-US" altLang="zh-TW" sz="1200" b="1">
                <a:solidFill>
                  <a:srgbClr val="061F3F"/>
                </a:solidFill>
              </a:rPr>
              <a:t>Virtual identity</a:t>
            </a:r>
          </a:p>
          <a:p>
            <a:pPr defTabSz="831850">
              <a:lnSpc>
                <a:spcPts val="1438"/>
              </a:lnSpc>
              <a:tabLst>
                <a:tab pos="23813" algn="l"/>
                <a:tab pos="288925" algn="l"/>
              </a:tabLst>
            </a:pPr>
            <a:r>
              <a:rPr lang="en-US" altLang="zh-TW" sz="1200" b="1">
                <a:solidFill>
                  <a:srgbClr val="061F3F"/>
                </a:solidFill>
              </a:rPr>
              <a:t>&amp; customizable</a:t>
            </a:r>
          </a:p>
          <a:p>
            <a:pPr defTabSz="831850">
              <a:lnSpc>
                <a:spcPts val="1438"/>
              </a:lnSpc>
              <a:tabLst>
                <a:tab pos="23813" algn="l"/>
                <a:tab pos="288925" algn="l"/>
              </a:tabLst>
            </a:pPr>
            <a:r>
              <a:rPr lang="en-US" altLang="zh-TW" sz="1200" b="1">
                <a:solidFill>
                  <a:srgbClr val="061F3F"/>
                </a:solidFill>
              </a:rPr>
              <a:t>		avatars</a:t>
            </a:r>
          </a:p>
        </p:txBody>
      </p:sp>
      <p:sp>
        <p:nvSpPr>
          <p:cNvPr id="78863" name="Text Box 15"/>
          <p:cNvSpPr txBox="1">
            <a:spLocks noChangeArrowheads="1"/>
          </p:cNvSpPr>
          <p:nvPr/>
        </p:nvSpPr>
        <p:spPr bwMode="auto">
          <a:xfrm>
            <a:off x="1949450" y="2540000"/>
            <a:ext cx="7058025" cy="1236663"/>
          </a:xfrm>
          <a:prstGeom prst="rect">
            <a:avLst/>
          </a:prstGeom>
          <a:noFill/>
          <a:ln w="9525">
            <a:noFill/>
            <a:miter lim="800000"/>
            <a:headEnd/>
            <a:tailEnd/>
          </a:ln>
        </p:spPr>
        <p:txBody>
          <a:bodyPr wrap="none" lIns="0" tIns="0" rIns="0" bIns="0">
            <a:spAutoFit/>
          </a:bodyPr>
          <a:lstStyle/>
          <a:p>
            <a:pPr defTabSz="831850">
              <a:lnSpc>
                <a:spcPts val="1675"/>
              </a:lnSpc>
              <a:tabLst>
                <a:tab pos="3197225" algn="l"/>
              </a:tabLst>
            </a:pPr>
            <a:r>
              <a:rPr lang="zh-TW" altLang="en-US" sz="1600">
                <a:latin typeface="Arial" charset="0"/>
              </a:rPr>
              <a:t>	</a:t>
            </a:r>
            <a:r>
              <a:rPr lang="en-US" altLang="zh-TW" sz="1500">
                <a:solidFill>
                  <a:srgbClr val="FFFFFF"/>
                </a:solidFill>
              </a:rPr>
              <a:t>purchasing game items…) in 2009, +94% Y/Y</a:t>
            </a:r>
          </a:p>
          <a:p>
            <a:pPr defTabSz="831850">
              <a:lnSpc>
                <a:spcPts val="913"/>
              </a:lnSpc>
              <a:tabLst>
                <a:tab pos="3197225" algn="l"/>
              </a:tabLst>
            </a:pPr>
            <a:endParaRPr lang="en-US" altLang="zh-TW" sz="1500">
              <a:solidFill>
                <a:srgbClr val="FFFFFF"/>
              </a:solidFill>
            </a:endParaRPr>
          </a:p>
          <a:p>
            <a:pPr defTabSz="831850">
              <a:lnSpc>
                <a:spcPts val="913"/>
              </a:lnSpc>
              <a:tabLst>
                <a:tab pos="3197225" algn="l"/>
              </a:tabLst>
            </a:pPr>
            <a:endParaRPr lang="en-US" altLang="zh-TW" sz="1500">
              <a:solidFill>
                <a:srgbClr val="FFFFFF"/>
              </a:solidFill>
            </a:endParaRPr>
          </a:p>
          <a:p>
            <a:pPr defTabSz="831850">
              <a:lnSpc>
                <a:spcPts val="913"/>
              </a:lnSpc>
              <a:tabLst>
                <a:tab pos="3197225" algn="l"/>
              </a:tabLst>
            </a:pPr>
            <a:endParaRPr lang="en-US" altLang="zh-TW" sz="1500">
              <a:solidFill>
                <a:srgbClr val="FFFFFF"/>
              </a:solidFill>
            </a:endParaRPr>
          </a:p>
          <a:p>
            <a:pPr defTabSz="831850">
              <a:lnSpc>
                <a:spcPts val="913"/>
              </a:lnSpc>
              <a:tabLst>
                <a:tab pos="3197225" algn="l"/>
              </a:tabLst>
            </a:pPr>
            <a:endParaRPr lang="en-US" altLang="zh-TW" sz="1500">
              <a:solidFill>
                <a:srgbClr val="FFFFFF"/>
              </a:solidFill>
            </a:endParaRPr>
          </a:p>
          <a:p>
            <a:pPr defTabSz="831850">
              <a:lnSpc>
                <a:spcPts val="913"/>
              </a:lnSpc>
              <a:tabLst>
                <a:tab pos="3197225" algn="l"/>
              </a:tabLst>
            </a:pPr>
            <a:endParaRPr lang="en-US" altLang="zh-TW" sz="1500">
              <a:solidFill>
                <a:srgbClr val="FFFFFF"/>
              </a:solidFill>
            </a:endParaRPr>
          </a:p>
          <a:p>
            <a:pPr defTabSz="831850">
              <a:lnSpc>
                <a:spcPts val="913"/>
              </a:lnSpc>
              <a:tabLst>
                <a:tab pos="3197225" algn="l"/>
              </a:tabLst>
            </a:pPr>
            <a:endParaRPr lang="en-US" altLang="zh-TW" sz="1500">
              <a:solidFill>
                <a:srgbClr val="FFFFFF"/>
              </a:solidFill>
            </a:endParaRPr>
          </a:p>
          <a:p>
            <a:pPr defTabSz="831850">
              <a:lnSpc>
                <a:spcPts val="913"/>
              </a:lnSpc>
              <a:tabLst>
                <a:tab pos="3197225" algn="l"/>
              </a:tabLst>
            </a:pPr>
            <a:endParaRPr lang="en-US" altLang="zh-TW" sz="1500">
              <a:solidFill>
                <a:srgbClr val="FFFFFF"/>
              </a:solidFill>
            </a:endParaRPr>
          </a:p>
          <a:p>
            <a:pPr defTabSz="831850">
              <a:lnSpc>
                <a:spcPts val="1700"/>
              </a:lnSpc>
              <a:tabLst>
                <a:tab pos="3197225" algn="l"/>
              </a:tabLst>
            </a:pPr>
            <a:r>
              <a:rPr lang="en-US" altLang="zh-TW" sz="1200" b="1">
                <a:solidFill>
                  <a:srgbClr val="061F3F"/>
                </a:solidFill>
              </a:rPr>
              <a:t>Real pictures</a:t>
            </a:r>
          </a:p>
        </p:txBody>
      </p:sp>
      <p:sp>
        <p:nvSpPr>
          <p:cNvPr id="78864" name="Text Box 16"/>
          <p:cNvSpPr txBox="1">
            <a:spLocks noChangeArrowheads="1"/>
          </p:cNvSpPr>
          <p:nvPr/>
        </p:nvSpPr>
        <p:spPr bwMode="auto">
          <a:xfrm>
            <a:off x="1955800" y="3789363"/>
            <a:ext cx="946150" cy="171450"/>
          </a:xfrm>
          <a:prstGeom prst="rect">
            <a:avLst/>
          </a:prstGeom>
          <a:noFill/>
          <a:ln w="9525">
            <a:noFill/>
            <a:miter lim="800000"/>
            <a:headEnd/>
            <a:tailEnd/>
          </a:ln>
        </p:spPr>
        <p:txBody>
          <a:bodyPr wrap="none" lIns="0" tIns="0" rIns="0" bIns="0">
            <a:spAutoFit/>
          </a:bodyPr>
          <a:lstStyle/>
          <a:p>
            <a:pPr defTabSz="831850">
              <a:lnSpc>
                <a:spcPts val="1338"/>
              </a:lnSpc>
            </a:pPr>
            <a:r>
              <a:rPr lang="en-US" altLang="zh-TW" sz="1200" b="1">
                <a:solidFill>
                  <a:srgbClr val="061F3F"/>
                </a:solidFill>
              </a:rPr>
              <a:t>&amp; real names</a:t>
            </a:r>
          </a:p>
        </p:txBody>
      </p:sp>
      <p:sp>
        <p:nvSpPr>
          <p:cNvPr id="78865" name="Text Box 17"/>
          <p:cNvSpPr txBox="1">
            <a:spLocks noChangeArrowheads="1"/>
          </p:cNvSpPr>
          <p:nvPr/>
        </p:nvSpPr>
        <p:spPr bwMode="auto">
          <a:xfrm>
            <a:off x="6597650" y="6484938"/>
            <a:ext cx="2014538" cy="127000"/>
          </a:xfrm>
          <a:prstGeom prst="rect">
            <a:avLst/>
          </a:prstGeom>
          <a:noFill/>
          <a:ln w="9525">
            <a:noFill/>
            <a:miter lim="800000"/>
            <a:headEnd/>
            <a:tailEnd/>
          </a:ln>
        </p:spPr>
        <p:txBody>
          <a:bodyPr wrap="none" lIns="0" tIns="0" rIns="0" bIns="0">
            <a:spAutoFit/>
          </a:bodyPr>
          <a:lstStyle/>
          <a:p>
            <a:pPr defTabSz="831850">
              <a:lnSpc>
                <a:spcPts val="1000"/>
              </a:lnSpc>
            </a:pPr>
            <a:r>
              <a:rPr lang="en-US" altLang="zh-TW" sz="900" i="1">
                <a:solidFill>
                  <a:srgbClr val="FFFFFF"/>
                </a:solidFill>
              </a:rPr>
              <a:t>Source: Facebook, comScore, Tencent.</a:t>
            </a:r>
          </a:p>
        </p:txBody>
      </p:sp>
      <p:sp>
        <p:nvSpPr>
          <p:cNvPr id="78866" name="Text Box 18"/>
          <p:cNvSpPr txBox="1">
            <a:spLocks noChangeArrowheads="1"/>
          </p:cNvSpPr>
          <p:nvPr/>
        </p:nvSpPr>
        <p:spPr bwMode="auto">
          <a:xfrm>
            <a:off x="8813800" y="6496050"/>
            <a:ext cx="139700" cy="141288"/>
          </a:xfrm>
          <a:prstGeom prst="rect">
            <a:avLst/>
          </a:prstGeom>
          <a:noFill/>
          <a:ln w="9525">
            <a:noFill/>
            <a:miter lim="800000"/>
            <a:headEnd/>
            <a:tailEnd/>
          </a:ln>
        </p:spPr>
        <p:txBody>
          <a:bodyPr wrap="none" lIns="0" tIns="0" rIns="0" bIns="0">
            <a:spAutoFit/>
          </a:bodyPr>
          <a:lstStyle/>
          <a:p>
            <a:pPr defTabSz="831850">
              <a:lnSpc>
                <a:spcPts val="1113"/>
              </a:lnSpc>
            </a:pPr>
            <a:r>
              <a:rPr lang="en-US" altLang="zh-TW" sz="1000">
                <a:solidFill>
                  <a:srgbClr val="FFFFFF"/>
                </a:solidFill>
              </a:rPr>
              <a:t>23</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ws_1AF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9875" name="Text Box 3"/>
          <p:cNvSpPr txBox="1">
            <a:spLocks noChangeArrowheads="1"/>
          </p:cNvSpPr>
          <p:nvPr/>
        </p:nvSpPr>
        <p:spPr bwMode="auto">
          <a:xfrm>
            <a:off x="368300" y="1489075"/>
            <a:ext cx="847725" cy="3067050"/>
          </a:xfrm>
          <a:prstGeom prst="rect">
            <a:avLst/>
          </a:prstGeom>
          <a:noFill/>
          <a:ln w="9525">
            <a:noFill/>
            <a:miter lim="800000"/>
            <a:headEnd/>
            <a:tailEnd/>
          </a:ln>
        </p:spPr>
        <p:txBody>
          <a:bodyPr wrap="none" lIns="0" tIns="0" rIns="0" bIns="0">
            <a:spAutoFit/>
          </a:bodyPr>
          <a:lstStyle/>
          <a:p>
            <a:pPr defTabSz="831850">
              <a:lnSpc>
                <a:spcPts val="1788"/>
              </a:lnSpc>
              <a:tabLst>
                <a:tab pos="103188" algn="l"/>
                <a:tab pos="127000" algn="l"/>
                <a:tab pos="184150" algn="l"/>
                <a:tab pos="207963" algn="l"/>
              </a:tabLst>
            </a:pPr>
            <a:r>
              <a:rPr lang="zh-TW" altLang="fr-FR" sz="1600">
                <a:latin typeface="Arial" charset="0"/>
              </a:rPr>
              <a:t>				</a:t>
            </a:r>
            <a:r>
              <a:rPr lang="fr-FR" altLang="zh-TW" sz="1600" b="1">
                <a:solidFill>
                  <a:srgbClr val="F6C54C"/>
                </a:solidFill>
              </a:rPr>
              <a:t>User</a:t>
            </a:r>
          </a:p>
          <a:p>
            <a:pPr defTabSz="831850">
              <a:lnSpc>
                <a:spcPts val="1738"/>
              </a:lnSpc>
              <a:tabLst>
                <a:tab pos="103188" algn="l"/>
                <a:tab pos="127000" algn="l"/>
                <a:tab pos="184150" algn="l"/>
                <a:tab pos="207963" algn="l"/>
              </a:tabLst>
            </a:pPr>
            <a:r>
              <a:rPr lang="fr-FR" altLang="zh-TW" sz="1600" b="1">
                <a:solidFill>
                  <a:srgbClr val="F6C54C"/>
                </a:solidFill>
              </a:rPr>
              <a:t>Interface</a:t>
            </a:r>
          </a:p>
          <a:p>
            <a:pPr defTabSz="831850">
              <a:lnSpc>
                <a:spcPts val="913"/>
              </a:lnSpc>
              <a:tabLst>
                <a:tab pos="103188" algn="l"/>
                <a:tab pos="127000" algn="l"/>
                <a:tab pos="184150" algn="l"/>
                <a:tab pos="207963" algn="l"/>
              </a:tabLst>
            </a:pPr>
            <a:endParaRPr lang="fr-FR" altLang="zh-TW" sz="1600" b="1">
              <a:solidFill>
                <a:srgbClr val="F6C54C"/>
              </a:solidFill>
            </a:endParaRPr>
          </a:p>
          <a:p>
            <a:pPr defTabSz="831850">
              <a:lnSpc>
                <a:spcPts val="913"/>
              </a:lnSpc>
              <a:tabLst>
                <a:tab pos="103188" algn="l"/>
                <a:tab pos="127000" algn="l"/>
                <a:tab pos="184150" algn="l"/>
                <a:tab pos="207963" algn="l"/>
              </a:tabLst>
            </a:pPr>
            <a:endParaRPr lang="fr-FR" altLang="zh-TW" sz="1600" b="1">
              <a:solidFill>
                <a:srgbClr val="F6C54C"/>
              </a:solidFill>
            </a:endParaRPr>
          </a:p>
          <a:p>
            <a:pPr defTabSz="831850">
              <a:lnSpc>
                <a:spcPts val="913"/>
              </a:lnSpc>
              <a:tabLst>
                <a:tab pos="103188" algn="l"/>
                <a:tab pos="127000" algn="l"/>
                <a:tab pos="184150" algn="l"/>
                <a:tab pos="207963" algn="l"/>
              </a:tabLst>
            </a:pPr>
            <a:endParaRPr lang="fr-FR" altLang="zh-TW" sz="1600" b="1">
              <a:solidFill>
                <a:srgbClr val="F6C54C"/>
              </a:solidFill>
            </a:endParaRPr>
          </a:p>
          <a:p>
            <a:pPr defTabSz="831850">
              <a:lnSpc>
                <a:spcPts val="913"/>
              </a:lnSpc>
              <a:tabLst>
                <a:tab pos="103188" algn="l"/>
                <a:tab pos="127000" algn="l"/>
                <a:tab pos="184150" algn="l"/>
                <a:tab pos="207963" algn="l"/>
              </a:tabLst>
            </a:pPr>
            <a:endParaRPr lang="fr-FR" altLang="zh-TW" sz="1600" b="1">
              <a:solidFill>
                <a:srgbClr val="F6C54C"/>
              </a:solidFill>
            </a:endParaRPr>
          </a:p>
          <a:p>
            <a:pPr defTabSz="831850">
              <a:lnSpc>
                <a:spcPts val="913"/>
              </a:lnSpc>
              <a:tabLst>
                <a:tab pos="103188" algn="l"/>
                <a:tab pos="127000" algn="l"/>
                <a:tab pos="184150" algn="l"/>
                <a:tab pos="207963" algn="l"/>
              </a:tabLst>
            </a:pPr>
            <a:endParaRPr lang="fr-FR" altLang="zh-TW" sz="1600" b="1">
              <a:solidFill>
                <a:srgbClr val="F6C54C"/>
              </a:solidFill>
            </a:endParaRPr>
          </a:p>
          <a:p>
            <a:pPr defTabSz="831850">
              <a:lnSpc>
                <a:spcPts val="913"/>
              </a:lnSpc>
              <a:tabLst>
                <a:tab pos="103188" algn="l"/>
                <a:tab pos="127000" algn="l"/>
                <a:tab pos="184150" algn="l"/>
                <a:tab pos="207963" algn="l"/>
              </a:tabLst>
            </a:pPr>
            <a:endParaRPr lang="fr-FR" altLang="zh-TW" sz="1600" b="1">
              <a:solidFill>
                <a:srgbClr val="F6C54C"/>
              </a:solidFill>
            </a:endParaRPr>
          </a:p>
          <a:p>
            <a:pPr defTabSz="831850">
              <a:lnSpc>
                <a:spcPts val="913"/>
              </a:lnSpc>
              <a:tabLst>
                <a:tab pos="103188" algn="l"/>
                <a:tab pos="127000" algn="l"/>
                <a:tab pos="184150" algn="l"/>
                <a:tab pos="207963" algn="l"/>
              </a:tabLst>
            </a:pPr>
            <a:endParaRPr lang="fr-FR" altLang="zh-TW" sz="1600" b="1">
              <a:solidFill>
                <a:srgbClr val="F6C54C"/>
              </a:solidFill>
            </a:endParaRPr>
          </a:p>
          <a:p>
            <a:pPr defTabSz="831850">
              <a:lnSpc>
                <a:spcPts val="2475"/>
              </a:lnSpc>
              <a:tabLst>
                <a:tab pos="103188" algn="l"/>
                <a:tab pos="127000" algn="l"/>
                <a:tab pos="184150" algn="l"/>
                <a:tab pos="207963" algn="l"/>
              </a:tabLst>
            </a:pPr>
            <a:r>
              <a:rPr lang="fr-FR" altLang="zh-TW" sz="1600" b="1">
                <a:solidFill>
                  <a:srgbClr val="F6C54C"/>
                </a:solidFill>
              </a:rPr>
              <a:t>			Input</a:t>
            </a:r>
          </a:p>
          <a:p>
            <a:pPr defTabSz="831850">
              <a:lnSpc>
                <a:spcPts val="1738"/>
              </a:lnSpc>
              <a:tabLst>
                <a:tab pos="103188" algn="l"/>
                <a:tab pos="127000" algn="l"/>
                <a:tab pos="184150" algn="l"/>
                <a:tab pos="207963" algn="l"/>
              </a:tabLst>
            </a:pPr>
            <a:r>
              <a:rPr lang="fr-FR" altLang="zh-TW" sz="1600" b="1">
                <a:solidFill>
                  <a:srgbClr val="F6C54C"/>
                </a:solidFill>
              </a:rPr>
              <a:t>	Device</a:t>
            </a:r>
          </a:p>
          <a:p>
            <a:pPr defTabSz="831850">
              <a:lnSpc>
                <a:spcPts val="913"/>
              </a:lnSpc>
              <a:tabLst>
                <a:tab pos="103188" algn="l"/>
                <a:tab pos="127000" algn="l"/>
                <a:tab pos="184150" algn="l"/>
                <a:tab pos="207963" algn="l"/>
              </a:tabLst>
            </a:pPr>
            <a:endParaRPr lang="fr-FR" altLang="zh-TW" sz="1600" b="1">
              <a:solidFill>
                <a:srgbClr val="F6C54C"/>
              </a:solidFill>
            </a:endParaRPr>
          </a:p>
          <a:p>
            <a:pPr defTabSz="831850">
              <a:lnSpc>
                <a:spcPts val="913"/>
              </a:lnSpc>
              <a:tabLst>
                <a:tab pos="103188" algn="l"/>
                <a:tab pos="127000" algn="l"/>
                <a:tab pos="184150" algn="l"/>
                <a:tab pos="207963" algn="l"/>
              </a:tabLst>
            </a:pPr>
            <a:endParaRPr lang="fr-FR" altLang="zh-TW" sz="1600" b="1">
              <a:solidFill>
                <a:srgbClr val="F6C54C"/>
              </a:solidFill>
            </a:endParaRPr>
          </a:p>
          <a:p>
            <a:pPr defTabSz="831850">
              <a:lnSpc>
                <a:spcPts val="913"/>
              </a:lnSpc>
              <a:tabLst>
                <a:tab pos="103188" algn="l"/>
                <a:tab pos="127000" algn="l"/>
                <a:tab pos="184150" algn="l"/>
                <a:tab pos="207963" algn="l"/>
              </a:tabLst>
            </a:pPr>
            <a:endParaRPr lang="fr-FR" altLang="zh-TW" sz="1600" b="1">
              <a:solidFill>
                <a:srgbClr val="F6C54C"/>
              </a:solidFill>
            </a:endParaRPr>
          </a:p>
          <a:p>
            <a:pPr defTabSz="831850">
              <a:lnSpc>
                <a:spcPts val="913"/>
              </a:lnSpc>
              <a:tabLst>
                <a:tab pos="103188" algn="l"/>
                <a:tab pos="127000" algn="l"/>
                <a:tab pos="184150" algn="l"/>
                <a:tab pos="207963" algn="l"/>
              </a:tabLst>
            </a:pPr>
            <a:endParaRPr lang="fr-FR" altLang="zh-TW" sz="1600" b="1">
              <a:solidFill>
                <a:srgbClr val="F6C54C"/>
              </a:solidFill>
            </a:endParaRPr>
          </a:p>
          <a:p>
            <a:pPr defTabSz="831850">
              <a:lnSpc>
                <a:spcPts val="913"/>
              </a:lnSpc>
              <a:tabLst>
                <a:tab pos="103188" algn="l"/>
                <a:tab pos="127000" algn="l"/>
                <a:tab pos="184150" algn="l"/>
                <a:tab pos="207963" algn="l"/>
              </a:tabLst>
            </a:pPr>
            <a:endParaRPr lang="fr-FR" altLang="zh-TW" sz="1600" b="1">
              <a:solidFill>
                <a:srgbClr val="F6C54C"/>
              </a:solidFill>
            </a:endParaRPr>
          </a:p>
          <a:p>
            <a:pPr defTabSz="831850">
              <a:lnSpc>
                <a:spcPts val="913"/>
              </a:lnSpc>
              <a:tabLst>
                <a:tab pos="103188" algn="l"/>
                <a:tab pos="127000" algn="l"/>
                <a:tab pos="184150" algn="l"/>
                <a:tab pos="207963" algn="l"/>
              </a:tabLst>
            </a:pPr>
            <a:endParaRPr lang="fr-FR" altLang="zh-TW" sz="1600" b="1">
              <a:solidFill>
                <a:srgbClr val="F6C54C"/>
              </a:solidFill>
            </a:endParaRPr>
          </a:p>
          <a:p>
            <a:pPr defTabSz="831850">
              <a:lnSpc>
                <a:spcPts val="913"/>
              </a:lnSpc>
              <a:tabLst>
                <a:tab pos="103188" algn="l"/>
                <a:tab pos="127000" algn="l"/>
                <a:tab pos="184150" algn="l"/>
                <a:tab pos="207963" algn="l"/>
              </a:tabLst>
            </a:pPr>
            <a:endParaRPr lang="fr-FR" altLang="zh-TW" sz="1600" b="1">
              <a:solidFill>
                <a:srgbClr val="F6C54C"/>
              </a:solidFill>
            </a:endParaRPr>
          </a:p>
          <a:p>
            <a:pPr defTabSz="831850">
              <a:lnSpc>
                <a:spcPts val="1938"/>
              </a:lnSpc>
              <a:tabLst>
                <a:tab pos="103188" algn="l"/>
                <a:tab pos="127000" algn="l"/>
                <a:tab pos="184150" algn="l"/>
                <a:tab pos="207963" algn="l"/>
              </a:tabLst>
            </a:pPr>
            <a:r>
              <a:rPr lang="fr-FR" altLang="zh-TW" sz="1600" b="1">
                <a:solidFill>
                  <a:srgbClr val="F6C54C"/>
                </a:solidFill>
              </a:rPr>
              <a:t>	Device</a:t>
            </a:r>
          </a:p>
          <a:p>
            <a:pPr defTabSz="831850">
              <a:lnSpc>
                <a:spcPts val="1738"/>
              </a:lnSpc>
              <a:tabLst>
                <a:tab pos="103188" algn="l"/>
                <a:tab pos="127000" algn="l"/>
                <a:tab pos="184150" algn="l"/>
                <a:tab pos="207963" algn="l"/>
              </a:tabLst>
            </a:pPr>
            <a:r>
              <a:rPr lang="fr-FR" altLang="zh-TW" sz="1600" b="1">
                <a:solidFill>
                  <a:srgbClr val="F6C54C"/>
                </a:solidFill>
              </a:rPr>
              <a:t>		Usage</a:t>
            </a:r>
            <a:endParaRPr lang="en-US" altLang="zh-TW" sz="1600" b="1">
              <a:solidFill>
                <a:srgbClr val="F6C54C"/>
              </a:solidFill>
            </a:endParaRPr>
          </a:p>
        </p:txBody>
      </p:sp>
      <p:sp>
        <p:nvSpPr>
          <p:cNvPr id="79876" name="Text Box 4"/>
          <p:cNvSpPr txBox="1">
            <a:spLocks noChangeArrowheads="1"/>
          </p:cNvSpPr>
          <p:nvPr/>
        </p:nvSpPr>
        <p:spPr bwMode="auto">
          <a:xfrm>
            <a:off x="325438" y="146050"/>
            <a:ext cx="8493125" cy="655638"/>
          </a:xfrm>
          <a:prstGeom prst="rect">
            <a:avLst/>
          </a:prstGeom>
          <a:noFill/>
          <a:ln w="9525">
            <a:noFill/>
            <a:miter lim="800000"/>
            <a:headEnd/>
            <a:tailEnd/>
          </a:ln>
        </p:spPr>
        <p:txBody>
          <a:bodyPr wrap="none" lIns="0" tIns="0" rIns="0" bIns="0">
            <a:spAutoFit/>
          </a:bodyPr>
          <a:lstStyle/>
          <a:p>
            <a:pPr defTabSz="831850">
              <a:lnSpc>
                <a:spcPts val="2688"/>
              </a:lnSpc>
              <a:tabLst>
                <a:tab pos="1985963" algn="l"/>
              </a:tabLst>
            </a:pPr>
            <a:r>
              <a:rPr lang="en-US" altLang="zh-TW">
                <a:solidFill>
                  <a:srgbClr val="F6C54C"/>
                </a:solidFill>
              </a:rPr>
              <a:t>User Interface + Device Usage Evolution Over Past 30 Years –</a:t>
            </a:r>
          </a:p>
          <a:p>
            <a:pPr defTabSz="831850">
              <a:lnSpc>
                <a:spcPts val="2488"/>
              </a:lnSpc>
              <a:tabLst>
                <a:tab pos="1985963" algn="l"/>
              </a:tabLst>
            </a:pPr>
            <a:r>
              <a:rPr lang="en-US" altLang="zh-TW">
                <a:solidFill>
                  <a:srgbClr val="F6C54C"/>
                </a:solidFill>
              </a:rPr>
              <a:t>	</a:t>
            </a:r>
            <a:r>
              <a:rPr lang="en-US" altLang="zh-TW" sz="2300">
                <a:solidFill>
                  <a:srgbClr val="F6C54C"/>
                </a:solidFill>
              </a:rPr>
              <a:t>From Input…to Output…to Sharing</a:t>
            </a:r>
          </a:p>
        </p:txBody>
      </p:sp>
      <p:sp>
        <p:nvSpPr>
          <p:cNvPr id="79877" name="Text Box 5"/>
          <p:cNvSpPr txBox="1">
            <a:spLocks noChangeArrowheads="1"/>
          </p:cNvSpPr>
          <p:nvPr/>
        </p:nvSpPr>
        <p:spPr bwMode="auto">
          <a:xfrm>
            <a:off x="279400" y="5441950"/>
            <a:ext cx="8674100" cy="1195388"/>
          </a:xfrm>
          <a:prstGeom prst="rect">
            <a:avLst/>
          </a:prstGeom>
          <a:noFill/>
          <a:ln w="9525">
            <a:noFill/>
            <a:miter lim="800000"/>
            <a:headEnd/>
            <a:tailEnd/>
          </a:ln>
        </p:spPr>
        <p:txBody>
          <a:bodyPr wrap="none" lIns="0" tIns="0" rIns="0" bIns="0">
            <a:spAutoFit/>
          </a:bodyPr>
          <a:lstStyle/>
          <a:p>
            <a:pPr defTabSz="831850">
              <a:lnSpc>
                <a:spcPts val="1788"/>
              </a:lnSpc>
              <a:tabLst>
                <a:tab pos="265113" algn="l"/>
                <a:tab pos="8531225" algn="l"/>
              </a:tabLst>
            </a:pPr>
            <a:r>
              <a:rPr lang="en-US" altLang="zh-TW" sz="1600" b="1">
                <a:solidFill>
                  <a:srgbClr val="F6C54C"/>
                </a:solidFill>
              </a:rPr>
              <a:t>Computing</a:t>
            </a:r>
          </a:p>
          <a:p>
            <a:pPr defTabSz="831850">
              <a:lnSpc>
                <a:spcPts val="1738"/>
              </a:lnSpc>
              <a:tabLst>
                <a:tab pos="265113" algn="l"/>
                <a:tab pos="8531225" algn="l"/>
              </a:tabLst>
            </a:pPr>
            <a:r>
              <a:rPr lang="en-US" altLang="zh-TW" sz="1600" b="1">
                <a:solidFill>
                  <a:srgbClr val="F6C54C"/>
                </a:solidFill>
              </a:rPr>
              <a:t>	Cycle</a:t>
            </a:r>
          </a:p>
          <a:p>
            <a:pPr defTabSz="831850">
              <a:lnSpc>
                <a:spcPts val="913"/>
              </a:lnSpc>
              <a:tabLst>
                <a:tab pos="265113" algn="l"/>
                <a:tab pos="8531225" algn="l"/>
              </a:tabLst>
            </a:pPr>
            <a:endParaRPr lang="en-US" altLang="zh-TW" sz="1600" b="1">
              <a:solidFill>
                <a:srgbClr val="F6C54C"/>
              </a:solidFill>
            </a:endParaRPr>
          </a:p>
          <a:p>
            <a:pPr defTabSz="831850">
              <a:lnSpc>
                <a:spcPts val="913"/>
              </a:lnSpc>
              <a:tabLst>
                <a:tab pos="265113" algn="l"/>
                <a:tab pos="8531225" algn="l"/>
              </a:tabLst>
            </a:pPr>
            <a:endParaRPr lang="en-US" altLang="zh-TW" sz="1600" b="1">
              <a:solidFill>
                <a:srgbClr val="F6C54C"/>
              </a:solidFill>
            </a:endParaRPr>
          </a:p>
          <a:p>
            <a:pPr defTabSz="831850">
              <a:lnSpc>
                <a:spcPts val="913"/>
              </a:lnSpc>
              <a:tabLst>
                <a:tab pos="265113" algn="l"/>
                <a:tab pos="8531225" algn="l"/>
              </a:tabLst>
            </a:pPr>
            <a:endParaRPr lang="en-US" altLang="zh-TW" sz="1600" b="1">
              <a:solidFill>
                <a:srgbClr val="F6C54C"/>
              </a:solidFill>
            </a:endParaRPr>
          </a:p>
          <a:p>
            <a:pPr defTabSz="831850">
              <a:lnSpc>
                <a:spcPts val="913"/>
              </a:lnSpc>
              <a:tabLst>
                <a:tab pos="265113" algn="l"/>
                <a:tab pos="8531225" algn="l"/>
              </a:tabLst>
            </a:pPr>
            <a:endParaRPr lang="en-US" altLang="zh-TW" sz="1600" b="1">
              <a:solidFill>
                <a:srgbClr val="F6C54C"/>
              </a:solidFill>
            </a:endParaRPr>
          </a:p>
          <a:p>
            <a:pPr defTabSz="831850">
              <a:lnSpc>
                <a:spcPts val="913"/>
              </a:lnSpc>
              <a:tabLst>
                <a:tab pos="265113" algn="l"/>
                <a:tab pos="8531225" algn="l"/>
              </a:tabLst>
            </a:pPr>
            <a:endParaRPr lang="en-US" altLang="zh-TW" sz="1600" b="1">
              <a:solidFill>
                <a:srgbClr val="F6C54C"/>
              </a:solidFill>
            </a:endParaRPr>
          </a:p>
          <a:p>
            <a:pPr defTabSz="831850">
              <a:lnSpc>
                <a:spcPts val="1338"/>
              </a:lnSpc>
              <a:tabLst>
                <a:tab pos="265113" algn="l"/>
                <a:tab pos="8531225" algn="l"/>
              </a:tabLst>
            </a:pPr>
            <a:r>
              <a:rPr lang="en-US" altLang="zh-TW" sz="1600" b="1">
                <a:solidFill>
                  <a:srgbClr val="F6C54C"/>
                </a:solidFill>
              </a:rPr>
              <a:t>		</a:t>
            </a:r>
            <a:r>
              <a:rPr lang="en-US" altLang="zh-TW" sz="1000">
                <a:solidFill>
                  <a:srgbClr val="FFFFFF"/>
                </a:solidFill>
              </a:rPr>
              <a:t>16</a:t>
            </a:r>
          </a:p>
        </p:txBody>
      </p:sp>
      <p:sp>
        <p:nvSpPr>
          <p:cNvPr id="79878" name="Text Box 6"/>
          <p:cNvSpPr txBox="1">
            <a:spLocks noChangeArrowheads="1"/>
          </p:cNvSpPr>
          <p:nvPr/>
        </p:nvSpPr>
        <p:spPr bwMode="auto">
          <a:xfrm>
            <a:off x="1806575" y="1147763"/>
            <a:ext cx="1836738" cy="4178300"/>
          </a:xfrm>
          <a:prstGeom prst="rect">
            <a:avLst/>
          </a:prstGeom>
          <a:noFill/>
          <a:ln w="9525">
            <a:noFill/>
            <a:miter lim="800000"/>
            <a:headEnd/>
            <a:tailEnd/>
          </a:ln>
        </p:spPr>
        <p:txBody>
          <a:bodyPr wrap="none" lIns="0" tIns="0" rIns="0" bIns="0">
            <a:spAutoFit/>
          </a:bodyPr>
          <a:lstStyle/>
          <a:p>
            <a:pPr defTabSz="831850">
              <a:lnSpc>
                <a:spcPts val="1788"/>
              </a:lnSpc>
              <a:tabLst>
                <a:tab pos="404813" algn="l"/>
                <a:tab pos="415925" algn="l"/>
                <a:tab pos="635000" algn="l"/>
              </a:tabLst>
            </a:pPr>
            <a:r>
              <a:rPr lang="zh-TW" altLang="en-US" sz="1600">
                <a:latin typeface="Arial" charset="0"/>
              </a:rPr>
              <a:t>			</a:t>
            </a:r>
            <a:r>
              <a:rPr lang="en-US" altLang="zh-TW" sz="1600">
                <a:solidFill>
                  <a:srgbClr val="FFFFFF"/>
                </a:solidFill>
              </a:rPr>
              <a:t>Text</a:t>
            </a: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2313"/>
              </a:lnSpc>
              <a:tabLst>
                <a:tab pos="404813" algn="l"/>
                <a:tab pos="415925" algn="l"/>
                <a:tab pos="635000" algn="l"/>
              </a:tabLst>
            </a:pPr>
            <a:r>
              <a:rPr lang="en-US" altLang="zh-TW" sz="1600">
                <a:solidFill>
                  <a:srgbClr val="FFFFFF"/>
                </a:solidFill>
              </a:rPr>
              <a:t>		Keyboard</a:t>
            </a: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2088"/>
              </a:lnSpc>
              <a:tabLst>
                <a:tab pos="404813" algn="l"/>
                <a:tab pos="415925" algn="l"/>
                <a:tab pos="635000" algn="l"/>
              </a:tabLst>
            </a:pPr>
            <a:r>
              <a:rPr lang="en-US" altLang="zh-TW" sz="1600">
                <a:solidFill>
                  <a:srgbClr val="FFFFFF"/>
                </a:solidFill>
              </a:rPr>
              <a:t>	Creation</a:t>
            </a: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913"/>
              </a:lnSpc>
              <a:tabLst>
                <a:tab pos="404813" algn="l"/>
                <a:tab pos="415925" algn="l"/>
                <a:tab pos="635000" algn="l"/>
              </a:tabLst>
            </a:pPr>
            <a:endParaRPr lang="en-US" altLang="zh-TW" sz="1600">
              <a:solidFill>
                <a:srgbClr val="FFFFFF"/>
              </a:solidFill>
            </a:endParaRPr>
          </a:p>
          <a:p>
            <a:pPr defTabSz="831850">
              <a:lnSpc>
                <a:spcPts val="2175"/>
              </a:lnSpc>
              <a:tabLst>
                <a:tab pos="404813" algn="l"/>
                <a:tab pos="415925" algn="l"/>
                <a:tab pos="635000" algn="l"/>
              </a:tabLst>
            </a:pPr>
            <a:r>
              <a:rPr lang="en-US" altLang="zh-TW" sz="1600">
                <a:solidFill>
                  <a:srgbClr val="FFFFFF"/>
                </a:solidFill>
              </a:rPr>
              <a:t>Personal Computing</a:t>
            </a:r>
          </a:p>
        </p:txBody>
      </p:sp>
      <p:sp>
        <p:nvSpPr>
          <p:cNvPr id="79879" name="Text Box 7"/>
          <p:cNvSpPr txBox="1">
            <a:spLocks noChangeArrowheads="1"/>
          </p:cNvSpPr>
          <p:nvPr/>
        </p:nvSpPr>
        <p:spPr bwMode="auto">
          <a:xfrm>
            <a:off x="6554788" y="1157288"/>
            <a:ext cx="2381250" cy="4178300"/>
          </a:xfrm>
          <a:prstGeom prst="rect">
            <a:avLst/>
          </a:prstGeom>
          <a:noFill/>
          <a:ln w="9525">
            <a:noFill/>
            <a:miter lim="800000"/>
            <a:headEnd/>
            <a:tailEnd/>
          </a:ln>
        </p:spPr>
        <p:txBody>
          <a:bodyPr wrap="none" lIns="0" tIns="0" rIns="0" bIns="0">
            <a:spAutoFit/>
          </a:bodyPr>
          <a:lstStyle/>
          <a:p>
            <a:pPr defTabSz="831850">
              <a:lnSpc>
                <a:spcPts val="1788"/>
              </a:lnSpc>
              <a:tabLst>
                <a:tab pos="80963" algn="l"/>
                <a:tab pos="889000" algn="l"/>
                <a:tab pos="946150" algn="l"/>
              </a:tabLst>
            </a:pPr>
            <a:r>
              <a:rPr lang="zh-TW" altLang="en-US" sz="1600">
                <a:latin typeface="Arial" charset="0"/>
              </a:rPr>
              <a:t>			</a:t>
            </a:r>
            <a:r>
              <a:rPr lang="en-US" altLang="zh-TW" sz="1600">
                <a:solidFill>
                  <a:srgbClr val="FFFFFF"/>
                </a:solidFill>
              </a:rPr>
              <a:t>Touch</a:t>
            </a: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2313"/>
              </a:lnSpc>
              <a:tabLst>
                <a:tab pos="80963" algn="l"/>
                <a:tab pos="889000" algn="l"/>
                <a:tab pos="946150" algn="l"/>
              </a:tabLst>
            </a:pPr>
            <a:r>
              <a:rPr lang="en-US" altLang="zh-TW" sz="1600">
                <a:solidFill>
                  <a:srgbClr val="FFFFFF"/>
                </a:solidFill>
              </a:rPr>
              <a:t>		Fingers</a:t>
            </a: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2088"/>
              </a:lnSpc>
              <a:tabLst>
                <a:tab pos="80963" algn="l"/>
                <a:tab pos="889000" algn="l"/>
                <a:tab pos="946150" algn="l"/>
              </a:tabLst>
            </a:pPr>
            <a:r>
              <a:rPr lang="en-US" altLang="zh-TW" sz="1600">
                <a:solidFill>
                  <a:srgbClr val="FFFFFF"/>
                </a:solidFill>
              </a:rPr>
              <a:t>	Consumption + Sharing</a:t>
            </a: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913"/>
              </a:lnSpc>
              <a:tabLst>
                <a:tab pos="80963" algn="l"/>
                <a:tab pos="889000" algn="l"/>
                <a:tab pos="946150" algn="l"/>
              </a:tabLst>
            </a:pPr>
            <a:endParaRPr lang="en-US" altLang="zh-TW" sz="1600">
              <a:solidFill>
                <a:srgbClr val="FFFFFF"/>
              </a:solidFill>
            </a:endParaRPr>
          </a:p>
          <a:p>
            <a:pPr defTabSz="831850">
              <a:lnSpc>
                <a:spcPts val="2175"/>
              </a:lnSpc>
              <a:tabLst>
                <a:tab pos="80963" algn="l"/>
                <a:tab pos="889000" algn="l"/>
                <a:tab pos="946150" algn="l"/>
              </a:tabLst>
            </a:pPr>
            <a:r>
              <a:rPr lang="en-US" altLang="zh-TW" sz="1600">
                <a:solidFill>
                  <a:srgbClr val="FFFFFF"/>
                </a:solidFill>
              </a:rPr>
              <a:t>Mobile Internet Computing</a:t>
            </a:r>
          </a:p>
        </p:txBody>
      </p:sp>
      <p:sp>
        <p:nvSpPr>
          <p:cNvPr id="79880" name="Text Box 8"/>
          <p:cNvSpPr txBox="1">
            <a:spLocks noChangeArrowheads="1"/>
          </p:cNvSpPr>
          <p:nvPr/>
        </p:nvSpPr>
        <p:spPr bwMode="auto">
          <a:xfrm>
            <a:off x="4273550" y="1157288"/>
            <a:ext cx="1728788" cy="4178300"/>
          </a:xfrm>
          <a:prstGeom prst="rect">
            <a:avLst/>
          </a:prstGeom>
          <a:noFill/>
          <a:ln w="9525">
            <a:noFill/>
            <a:miter lim="800000"/>
            <a:headEnd/>
            <a:tailEnd/>
          </a:ln>
        </p:spPr>
        <p:txBody>
          <a:bodyPr wrap="none" lIns="0" tIns="0" rIns="0" bIns="0">
            <a:spAutoFit/>
          </a:bodyPr>
          <a:lstStyle/>
          <a:p>
            <a:pPr defTabSz="831850">
              <a:lnSpc>
                <a:spcPts val="1788"/>
              </a:lnSpc>
              <a:tabLst>
                <a:tab pos="127000" algn="l"/>
                <a:tab pos="415925" algn="l"/>
                <a:tab pos="542925" algn="l"/>
              </a:tabLst>
            </a:pPr>
            <a:r>
              <a:rPr lang="zh-TW" altLang="en-US" sz="1600">
                <a:latin typeface="Arial" charset="0"/>
              </a:rPr>
              <a:t>		</a:t>
            </a:r>
            <a:r>
              <a:rPr lang="en-US" altLang="zh-TW" sz="1600">
                <a:solidFill>
                  <a:srgbClr val="FFFFFF"/>
                </a:solidFill>
              </a:rPr>
              <a:t>Graphical</a:t>
            </a: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2313"/>
              </a:lnSpc>
              <a:tabLst>
                <a:tab pos="127000" algn="l"/>
                <a:tab pos="415925" algn="l"/>
                <a:tab pos="542925" algn="l"/>
              </a:tabLst>
            </a:pPr>
            <a:r>
              <a:rPr lang="en-US" altLang="zh-TW" sz="1600">
                <a:solidFill>
                  <a:srgbClr val="FFFFFF"/>
                </a:solidFill>
              </a:rPr>
              <a:t>			Mouse</a:t>
            </a: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2088"/>
              </a:lnSpc>
              <a:tabLst>
                <a:tab pos="127000" algn="l"/>
                <a:tab pos="415925" algn="l"/>
                <a:tab pos="542925" algn="l"/>
              </a:tabLst>
            </a:pPr>
            <a:r>
              <a:rPr lang="en-US" altLang="zh-TW" sz="1600">
                <a:solidFill>
                  <a:srgbClr val="FFFFFF"/>
                </a:solidFill>
              </a:rPr>
              <a:t>	Communication</a:t>
            </a: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913"/>
              </a:lnSpc>
              <a:tabLst>
                <a:tab pos="127000" algn="l"/>
                <a:tab pos="415925" algn="l"/>
                <a:tab pos="542925" algn="l"/>
              </a:tabLst>
            </a:pPr>
            <a:endParaRPr lang="en-US" altLang="zh-TW" sz="1600">
              <a:solidFill>
                <a:srgbClr val="FFFFFF"/>
              </a:solidFill>
            </a:endParaRPr>
          </a:p>
          <a:p>
            <a:pPr defTabSz="831850">
              <a:lnSpc>
                <a:spcPts val="2175"/>
              </a:lnSpc>
              <a:tabLst>
                <a:tab pos="127000" algn="l"/>
                <a:tab pos="415925" algn="l"/>
                <a:tab pos="542925" algn="l"/>
              </a:tabLst>
            </a:pPr>
            <a:r>
              <a:rPr lang="en-US" altLang="zh-TW" sz="1600">
                <a:solidFill>
                  <a:srgbClr val="FFFFFF"/>
                </a:solidFill>
              </a:rPr>
              <a:t>Internet Computing</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ws_190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0899" name="Picture 3" descr="ws_1908"/>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80900" name="Picture 4" descr="ws_1909"/>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80901" name="Picture 5" descr="ws_190A"/>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80902" name="Picture 6" descr="ws_190B"/>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80903" name="Picture 7" descr="ws_190C"/>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sp>
        <p:nvSpPr>
          <p:cNvPr id="80904" name="Text Box 8"/>
          <p:cNvSpPr txBox="1">
            <a:spLocks noChangeArrowheads="1"/>
          </p:cNvSpPr>
          <p:nvPr/>
        </p:nvSpPr>
        <p:spPr bwMode="auto">
          <a:xfrm>
            <a:off x="304800" y="1241425"/>
            <a:ext cx="8124825" cy="227013"/>
          </a:xfrm>
          <a:prstGeom prst="rect">
            <a:avLst/>
          </a:prstGeom>
          <a:noFill/>
          <a:ln w="9525">
            <a:noFill/>
            <a:miter lim="800000"/>
            <a:headEnd/>
            <a:tailEnd/>
          </a:ln>
        </p:spPr>
        <p:txBody>
          <a:bodyPr wrap="none" lIns="0" tIns="0" rIns="0" bIns="0">
            <a:spAutoFit/>
          </a:bodyPr>
          <a:lstStyle/>
          <a:p>
            <a:pPr>
              <a:lnSpc>
                <a:spcPts val="1788"/>
              </a:lnSpc>
            </a:pPr>
            <a:r>
              <a:rPr lang="en-US" altLang="zh-TW" sz="1600" b="1" i="1">
                <a:solidFill>
                  <a:srgbClr val="F6C54C"/>
                </a:solidFill>
              </a:rPr>
              <a:t>Christensen studied why great companies with smart managements and substantial</a:t>
            </a:r>
          </a:p>
        </p:txBody>
      </p:sp>
      <p:sp>
        <p:nvSpPr>
          <p:cNvPr id="80905" name="Text Box 9"/>
          <p:cNvSpPr txBox="1">
            <a:spLocks noChangeArrowheads="1"/>
          </p:cNvSpPr>
          <p:nvPr/>
        </p:nvSpPr>
        <p:spPr bwMode="auto">
          <a:xfrm>
            <a:off x="1281113" y="269875"/>
            <a:ext cx="6578600" cy="366713"/>
          </a:xfrm>
          <a:prstGeom prst="rect">
            <a:avLst/>
          </a:prstGeom>
          <a:noFill/>
          <a:ln w="9525">
            <a:noFill/>
            <a:miter lim="800000"/>
            <a:headEnd/>
            <a:tailEnd/>
          </a:ln>
        </p:spPr>
        <p:txBody>
          <a:bodyPr wrap="none" lIns="0" tIns="0" rIns="0" bIns="0">
            <a:spAutoFit/>
          </a:bodyPr>
          <a:lstStyle/>
          <a:p>
            <a:pPr>
              <a:lnSpc>
                <a:spcPts val="2900"/>
              </a:lnSpc>
            </a:pPr>
            <a:r>
              <a:rPr lang="zh-TW" altLang="en-US" sz="2600">
                <a:solidFill>
                  <a:srgbClr val="F6C54C"/>
                </a:solidFill>
              </a:rPr>
              <a:t>‘</a:t>
            </a:r>
            <a:r>
              <a:rPr lang="en-US" altLang="zh-TW" sz="2600">
                <a:solidFill>
                  <a:srgbClr val="F6C54C"/>
                </a:solidFill>
              </a:rPr>
              <a:t>Disruptive Innovation’ – Clayton Christensen</a:t>
            </a:r>
          </a:p>
        </p:txBody>
      </p:sp>
      <p:sp>
        <p:nvSpPr>
          <p:cNvPr id="80906" name="Text Box 10"/>
          <p:cNvSpPr txBox="1">
            <a:spLocks noChangeArrowheads="1"/>
          </p:cNvSpPr>
          <p:nvPr/>
        </p:nvSpPr>
        <p:spPr bwMode="auto">
          <a:xfrm>
            <a:off x="3240088" y="6478588"/>
            <a:ext cx="5715000" cy="263525"/>
          </a:xfrm>
          <a:prstGeom prst="rect">
            <a:avLst/>
          </a:prstGeom>
          <a:noFill/>
          <a:ln w="9525">
            <a:noFill/>
            <a:miter lim="800000"/>
            <a:headEnd/>
            <a:tailEnd/>
          </a:ln>
        </p:spPr>
        <p:txBody>
          <a:bodyPr wrap="none" lIns="0" tIns="0" rIns="0" bIns="0">
            <a:spAutoFit/>
          </a:bodyPr>
          <a:lstStyle/>
          <a:p>
            <a:pPr>
              <a:lnSpc>
                <a:spcPts val="1250"/>
              </a:lnSpc>
              <a:tabLst>
                <a:tab pos="2654300" algn="l"/>
              </a:tabLst>
            </a:pPr>
            <a:r>
              <a:rPr lang="en-US" altLang="zh-TW" sz="900" i="1">
                <a:solidFill>
                  <a:srgbClr val="FFFFFF"/>
                </a:solidFill>
              </a:rPr>
              <a:t>Source: “Untangling Skill and Luck: How to Think About Outcomes – Past, Present, and Future” (7/15/2010).  </a:t>
            </a:r>
            <a:r>
              <a:rPr lang="en-US" altLang="zh-TW" sz="1000">
                <a:solidFill>
                  <a:srgbClr val="FFFFFF"/>
                </a:solidFill>
              </a:rPr>
              <a:t>35</a:t>
            </a:r>
          </a:p>
          <a:p>
            <a:pPr>
              <a:lnSpc>
                <a:spcPts val="825"/>
              </a:lnSpc>
              <a:tabLst>
                <a:tab pos="2654300" algn="l"/>
              </a:tabLst>
            </a:pPr>
            <a:r>
              <a:rPr lang="en-US" altLang="zh-TW" sz="1000">
                <a:solidFill>
                  <a:srgbClr val="FFFFFF"/>
                </a:solidFill>
              </a:rPr>
              <a:t>	</a:t>
            </a:r>
            <a:r>
              <a:rPr lang="en-US" altLang="zh-TW" sz="900" i="1">
                <a:solidFill>
                  <a:srgbClr val="FFFFFF"/>
                </a:solidFill>
              </a:rPr>
              <a:t>Michael Mauboussin, Legg Mason Capital Management</a:t>
            </a:r>
          </a:p>
        </p:txBody>
      </p:sp>
      <p:sp>
        <p:nvSpPr>
          <p:cNvPr id="80907" name="Text Box 11"/>
          <p:cNvSpPr txBox="1">
            <a:spLocks noChangeArrowheads="1"/>
          </p:cNvSpPr>
          <p:nvPr/>
        </p:nvSpPr>
        <p:spPr bwMode="auto">
          <a:xfrm>
            <a:off x="673100" y="1535113"/>
            <a:ext cx="7845425" cy="1287462"/>
          </a:xfrm>
          <a:prstGeom prst="rect">
            <a:avLst/>
          </a:prstGeom>
          <a:noFill/>
          <a:ln w="9525">
            <a:noFill/>
            <a:miter lim="800000"/>
            <a:headEnd/>
            <a:tailEnd/>
          </a:ln>
        </p:spPr>
        <p:txBody>
          <a:bodyPr wrap="none" lIns="0" tIns="0" rIns="0" bIns="0">
            <a:spAutoFit/>
          </a:bodyPr>
          <a:lstStyle/>
          <a:p>
            <a:pPr>
              <a:lnSpc>
                <a:spcPts val="1788"/>
              </a:lnSpc>
              <a:tabLst>
                <a:tab pos="1244600" algn="l"/>
                <a:tab pos="1676400" algn="l"/>
              </a:tabLst>
            </a:pPr>
            <a:r>
              <a:rPr lang="en-US" altLang="zh-TW" sz="1600" b="1" i="1">
                <a:solidFill>
                  <a:srgbClr val="F6C54C"/>
                </a:solidFill>
              </a:rPr>
              <a:t>resources consistently lost to ‘disruptors,’ companies with simpler, cheaper, and</a:t>
            </a:r>
          </a:p>
          <a:p>
            <a:pPr>
              <a:lnSpc>
                <a:spcPts val="2313"/>
              </a:lnSpc>
              <a:tabLst>
                <a:tab pos="1244600" algn="l"/>
                <a:tab pos="1676400" algn="l"/>
              </a:tabLst>
            </a:pPr>
            <a:r>
              <a:rPr lang="en-US" altLang="zh-TW" sz="1600" b="1" i="1">
                <a:solidFill>
                  <a:srgbClr val="F6C54C"/>
                </a:solidFill>
              </a:rPr>
              <a:t>		inferior products.  - Michael Mauboussin (7/10)</a:t>
            </a:r>
          </a:p>
          <a:p>
            <a:pPr>
              <a:lnSpc>
                <a:spcPts val="1000"/>
              </a:lnSpc>
              <a:tabLst>
                <a:tab pos="1244600" algn="l"/>
                <a:tab pos="1676400" algn="l"/>
              </a:tabLst>
            </a:pPr>
            <a:endParaRPr lang="en-US" altLang="zh-TW" sz="1600" b="1" i="1">
              <a:solidFill>
                <a:srgbClr val="F6C54C"/>
              </a:solidFill>
            </a:endParaRPr>
          </a:p>
          <a:p>
            <a:pPr>
              <a:lnSpc>
                <a:spcPts val="1000"/>
              </a:lnSpc>
              <a:tabLst>
                <a:tab pos="1244600" algn="l"/>
                <a:tab pos="1676400" algn="l"/>
              </a:tabLst>
            </a:pPr>
            <a:endParaRPr lang="en-US" altLang="zh-TW" sz="1600" b="1" i="1">
              <a:solidFill>
                <a:srgbClr val="F6C54C"/>
              </a:solidFill>
            </a:endParaRPr>
          </a:p>
          <a:p>
            <a:pPr>
              <a:lnSpc>
                <a:spcPts val="1000"/>
              </a:lnSpc>
              <a:tabLst>
                <a:tab pos="1244600" algn="l"/>
                <a:tab pos="1676400" algn="l"/>
              </a:tabLst>
            </a:pPr>
            <a:endParaRPr lang="en-US" altLang="zh-TW" sz="1600" b="1" i="1">
              <a:solidFill>
                <a:srgbClr val="F6C54C"/>
              </a:solidFill>
            </a:endParaRPr>
          </a:p>
          <a:p>
            <a:pPr>
              <a:lnSpc>
                <a:spcPts val="3025"/>
              </a:lnSpc>
              <a:tabLst>
                <a:tab pos="1244600" algn="l"/>
                <a:tab pos="1676400" algn="l"/>
              </a:tabLst>
            </a:pPr>
            <a:r>
              <a:rPr lang="en-US" altLang="zh-TW" sz="1600" b="1" i="1">
                <a:solidFill>
                  <a:srgbClr val="F6C54C"/>
                </a:solidFill>
              </a:rPr>
              <a:t>	</a:t>
            </a:r>
            <a:r>
              <a:rPr lang="en-US" altLang="zh-TW" sz="2000" b="1">
                <a:solidFill>
                  <a:srgbClr val="FFFFFF"/>
                </a:solidFill>
              </a:rPr>
              <a:t>Two Ways Disruptive Innovation Can Happen</a:t>
            </a:r>
          </a:p>
        </p:txBody>
      </p:sp>
      <p:sp>
        <p:nvSpPr>
          <p:cNvPr id="80908" name="Text Box 12"/>
          <p:cNvSpPr txBox="1">
            <a:spLocks noChangeArrowheads="1"/>
          </p:cNvSpPr>
          <p:nvPr/>
        </p:nvSpPr>
        <p:spPr bwMode="auto">
          <a:xfrm>
            <a:off x="1095375" y="3152775"/>
            <a:ext cx="2305050"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b="1" i="1">
                <a:solidFill>
                  <a:srgbClr val="F6C54C"/>
                </a:solidFill>
              </a:rPr>
              <a:t>Low-End Segment Strategy</a:t>
            </a:r>
          </a:p>
        </p:txBody>
      </p:sp>
      <p:sp>
        <p:nvSpPr>
          <p:cNvPr id="80909" name="Text Box 13"/>
          <p:cNvSpPr txBox="1">
            <a:spLocks noChangeArrowheads="1"/>
          </p:cNvSpPr>
          <p:nvPr/>
        </p:nvSpPr>
        <p:spPr bwMode="auto">
          <a:xfrm>
            <a:off x="225425" y="3578225"/>
            <a:ext cx="4043363" cy="836613"/>
          </a:xfrm>
          <a:prstGeom prst="rect">
            <a:avLst/>
          </a:prstGeom>
          <a:noFill/>
          <a:ln w="9525">
            <a:noFill/>
            <a:miter lim="800000"/>
            <a:headEnd/>
            <a:tailEnd/>
          </a:ln>
        </p:spPr>
        <p:txBody>
          <a:bodyPr wrap="none" lIns="0" tIns="0" rIns="0" bIns="0">
            <a:spAutoFit/>
          </a:bodyPr>
          <a:lstStyle/>
          <a:p>
            <a:pPr>
              <a:lnSpc>
                <a:spcPts val="1563"/>
              </a:lnSpc>
              <a:tabLst>
                <a:tab pos="76200" algn="l"/>
                <a:tab pos="215900" algn="l"/>
                <a:tab pos="977900" algn="l"/>
              </a:tabLst>
            </a:pPr>
            <a:r>
              <a:rPr lang="en-US" altLang="zh-TW" sz="1400" b="1">
                <a:solidFill>
                  <a:srgbClr val="FFFFFF"/>
                </a:solidFill>
              </a:rPr>
              <a:t>Disruptors introduce a product that is at the low</a:t>
            </a:r>
          </a:p>
          <a:p>
            <a:pPr>
              <a:lnSpc>
                <a:spcPts val="1675"/>
              </a:lnSpc>
              <a:tabLst>
                <a:tab pos="76200" algn="l"/>
                <a:tab pos="215900" algn="l"/>
                <a:tab pos="977900" algn="l"/>
              </a:tabLst>
            </a:pPr>
            <a:r>
              <a:rPr lang="en-US" altLang="zh-TW" sz="1400" b="1">
                <a:solidFill>
                  <a:srgbClr val="FFFFFF"/>
                </a:solidFill>
              </a:rPr>
              <a:t>	end of the market and that is neither profitable</a:t>
            </a:r>
          </a:p>
          <a:p>
            <a:pPr>
              <a:lnSpc>
                <a:spcPts val="1675"/>
              </a:lnSpc>
              <a:tabLst>
                <a:tab pos="76200" algn="l"/>
                <a:tab pos="215900" algn="l"/>
                <a:tab pos="977900" algn="l"/>
              </a:tabLst>
            </a:pPr>
            <a:r>
              <a:rPr lang="en-US" altLang="zh-TW" sz="1400" b="1">
                <a:solidFill>
                  <a:srgbClr val="FFFFFF"/>
                </a:solidFill>
              </a:rPr>
              <a:t>		for the incumbents nor in demand from the</a:t>
            </a:r>
          </a:p>
          <a:p>
            <a:pPr>
              <a:lnSpc>
                <a:spcPts val="1675"/>
              </a:lnSpc>
              <a:tabLst>
                <a:tab pos="76200" algn="l"/>
                <a:tab pos="215900" algn="l"/>
                <a:tab pos="977900" algn="l"/>
              </a:tabLst>
            </a:pPr>
            <a:r>
              <a:rPr lang="en-US" altLang="zh-TW" sz="1400" b="1">
                <a:solidFill>
                  <a:srgbClr val="FFFFFF"/>
                </a:solidFill>
              </a:rPr>
              <a:t>			incumbents customers...</a:t>
            </a:r>
          </a:p>
        </p:txBody>
      </p:sp>
      <p:sp>
        <p:nvSpPr>
          <p:cNvPr id="80910" name="Text Box 14"/>
          <p:cNvSpPr txBox="1">
            <a:spLocks noChangeArrowheads="1"/>
          </p:cNvSpPr>
          <p:nvPr/>
        </p:nvSpPr>
        <p:spPr bwMode="auto">
          <a:xfrm>
            <a:off x="465138" y="4641850"/>
            <a:ext cx="356552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FFFFF"/>
                </a:solidFill>
              </a:rPr>
              <a:t>This becomes a problem as the disruptors</a:t>
            </a:r>
          </a:p>
        </p:txBody>
      </p:sp>
      <p:sp>
        <p:nvSpPr>
          <p:cNvPr id="80911" name="Text Box 15"/>
          <p:cNvSpPr txBox="1">
            <a:spLocks noChangeArrowheads="1"/>
          </p:cNvSpPr>
          <p:nvPr/>
        </p:nvSpPr>
        <p:spPr bwMode="auto">
          <a:xfrm>
            <a:off x="420688" y="4854575"/>
            <a:ext cx="3654425" cy="196850"/>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FFFFF"/>
                </a:solidFill>
              </a:rPr>
              <a:t>improve their offering and move up market,</a:t>
            </a:r>
          </a:p>
        </p:txBody>
      </p:sp>
      <p:sp>
        <p:nvSpPr>
          <p:cNvPr id="80912" name="Text Box 16"/>
          <p:cNvSpPr txBox="1">
            <a:spLocks noChangeArrowheads="1"/>
          </p:cNvSpPr>
          <p:nvPr/>
        </p:nvSpPr>
        <p:spPr bwMode="auto">
          <a:xfrm>
            <a:off x="246063" y="5067300"/>
            <a:ext cx="4003675"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FFFFF"/>
                </a:solidFill>
              </a:rPr>
              <a:t>eventually encroaching on the core business of</a:t>
            </a:r>
          </a:p>
        </p:txBody>
      </p:sp>
      <p:sp>
        <p:nvSpPr>
          <p:cNvPr id="80913" name="Text Box 17"/>
          <p:cNvSpPr txBox="1">
            <a:spLocks noChangeArrowheads="1"/>
          </p:cNvSpPr>
          <p:nvPr/>
        </p:nvSpPr>
        <p:spPr bwMode="auto">
          <a:xfrm>
            <a:off x="304800" y="5280025"/>
            <a:ext cx="3886200"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FFFFF"/>
                </a:solidFill>
              </a:rPr>
              <a:t>the incumbent, and doing so with a lower cost</a:t>
            </a:r>
          </a:p>
        </p:txBody>
      </p:sp>
      <p:sp>
        <p:nvSpPr>
          <p:cNvPr id="80914" name="Text Box 18"/>
          <p:cNvSpPr txBox="1">
            <a:spLocks noChangeArrowheads="1"/>
          </p:cNvSpPr>
          <p:nvPr/>
        </p:nvSpPr>
        <p:spPr bwMode="auto">
          <a:xfrm>
            <a:off x="1838325" y="5492750"/>
            <a:ext cx="817563" cy="198438"/>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FFFFF"/>
                </a:solidFill>
              </a:rPr>
              <a:t>structure.</a:t>
            </a:r>
          </a:p>
        </p:txBody>
      </p:sp>
      <p:sp>
        <p:nvSpPr>
          <p:cNvPr id="80915" name="Text Box 19"/>
          <p:cNvSpPr txBox="1">
            <a:spLocks noChangeArrowheads="1"/>
          </p:cNvSpPr>
          <p:nvPr/>
        </p:nvSpPr>
        <p:spPr bwMode="auto">
          <a:xfrm>
            <a:off x="5619750" y="3179763"/>
            <a:ext cx="2303463" cy="198437"/>
          </a:xfrm>
          <a:prstGeom prst="rect">
            <a:avLst/>
          </a:prstGeom>
          <a:noFill/>
          <a:ln w="9525">
            <a:noFill/>
            <a:miter lim="800000"/>
            <a:headEnd/>
            <a:tailEnd/>
          </a:ln>
        </p:spPr>
        <p:txBody>
          <a:bodyPr wrap="none" lIns="0" tIns="0" rIns="0" bIns="0">
            <a:spAutoFit/>
          </a:bodyPr>
          <a:lstStyle/>
          <a:p>
            <a:pPr>
              <a:lnSpc>
                <a:spcPts val="1563"/>
              </a:lnSpc>
            </a:pPr>
            <a:r>
              <a:rPr lang="en-US" altLang="zh-TW" sz="1400" b="1" i="1">
                <a:solidFill>
                  <a:srgbClr val="F6C54C"/>
                </a:solidFill>
              </a:rPr>
              <a:t>Non-Consumption Strategy</a:t>
            </a:r>
          </a:p>
        </p:txBody>
      </p:sp>
      <p:sp>
        <p:nvSpPr>
          <p:cNvPr id="80916" name="Text Box 20"/>
          <p:cNvSpPr txBox="1">
            <a:spLocks noChangeArrowheads="1"/>
          </p:cNvSpPr>
          <p:nvPr/>
        </p:nvSpPr>
        <p:spPr bwMode="auto">
          <a:xfrm>
            <a:off x="5305425" y="3605213"/>
            <a:ext cx="2932113" cy="835025"/>
          </a:xfrm>
          <a:prstGeom prst="rect">
            <a:avLst/>
          </a:prstGeom>
          <a:noFill/>
          <a:ln w="9525">
            <a:noFill/>
            <a:miter lim="800000"/>
            <a:headEnd/>
            <a:tailEnd/>
          </a:ln>
        </p:spPr>
        <p:txBody>
          <a:bodyPr wrap="none" lIns="0" tIns="0" rIns="0" bIns="0">
            <a:spAutoFit/>
          </a:bodyPr>
          <a:lstStyle/>
          <a:p>
            <a:pPr>
              <a:lnSpc>
                <a:spcPts val="1563"/>
              </a:lnSpc>
              <a:tabLst>
                <a:tab pos="38100" algn="l"/>
                <a:tab pos="165100" algn="l"/>
                <a:tab pos="698500" algn="l"/>
              </a:tabLst>
            </a:pPr>
            <a:r>
              <a:rPr lang="zh-TW" altLang="en-US" sz="1800">
                <a:latin typeface="Arial" charset="0"/>
              </a:rPr>
              <a:t>		</a:t>
            </a:r>
            <a:r>
              <a:rPr lang="en-US" altLang="zh-TW" sz="1400" b="1">
                <a:solidFill>
                  <a:srgbClr val="FFFFFF"/>
                </a:solidFill>
              </a:rPr>
              <a:t>Disruptors introduce a product</a:t>
            </a:r>
          </a:p>
          <a:p>
            <a:pPr>
              <a:lnSpc>
                <a:spcPts val="1675"/>
              </a:lnSpc>
              <a:tabLst>
                <a:tab pos="38100" algn="l"/>
                <a:tab pos="165100" algn="l"/>
                <a:tab pos="698500" algn="l"/>
              </a:tabLst>
            </a:pPr>
            <a:r>
              <a:rPr lang="en-US" altLang="zh-TW" sz="1400" b="1">
                <a:solidFill>
                  <a:srgbClr val="FFFFFF"/>
                </a:solidFill>
              </a:rPr>
              <a:t>that was unavailable to consumers</a:t>
            </a:r>
          </a:p>
          <a:p>
            <a:pPr>
              <a:lnSpc>
                <a:spcPts val="1675"/>
              </a:lnSpc>
              <a:tabLst>
                <a:tab pos="38100" algn="l"/>
                <a:tab pos="165100" algn="l"/>
                <a:tab pos="698500" algn="l"/>
              </a:tabLst>
            </a:pPr>
            <a:r>
              <a:rPr lang="en-US" altLang="zh-TW" sz="1400" b="1">
                <a:solidFill>
                  <a:srgbClr val="FFFFFF"/>
                </a:solidFill>
              </a:rPr>
              <a:t>	before, effectively competing with</a:t>
            </a:r>
          </a:p>
          <a:p>
            <a:pPr>
              <a:lnSpc>
                <a:spcPts val="1675"/>
              </a:lnSpc>
              <a:tabLst>
                <a:tab pos="38100" algn="l"/>
                <a:tab pos="165100" algn="l"/>
                <a:tab pos="698500" algn="l"/>
              </a:tabLst>
            </a:pPr>
            <a:r>
              <a:rPr lang="en-US" altLang="zh-TW" sz="1400" b="1">
                <a:solidFill>
                  <a:srgbClr val="FFFFFF"/>
                </a:solidFill>
              </a:rPr>
              <a:t>			non-consumption.</a:t>
            </a:r>
          </a:p>
        </p:txBody>
      </p:sp>
      <p:sp>
        <p:nvSpPr>
          <p:cNvPr id="80917" name="Text Box 21"/>
          <p:cNvSpPr txBox="1">
            <a:spLocks noChangeArrowheads="1"/>
          </p:cNvSpPr>
          <p:nvPr/>
        </p:nvSpPr>
        <p:spPr bwMode="auto">
          <a:xfrm>
            <a:off x="896938" y="5856288"/>
            <a:ext cx="2701925" cy="198437"/>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6C54C"/>
                </a:solidFill>
              </a:rPr>
              <a:t>Amazon.com / Netflix / PayPal…</a:t>
            </a:r>
          </a:p>
        </p:txBody>
      </p:sp>
      <p:sp>
        <p:nvSpPr>
          <p:cNvPr id="80918" name="Text Box 22"/>
          <p:cNvSpPr txBox="1">
            <a:spLocks noChangeArrowheads="1"/>
          </p:cNvSpPr>
          <p:nvPr/>
        </p:nvSpPr>
        <p:spPr bwMode="auto">
          <a:xfrm>
            <a:off x="5651500" y="5824538"/>
            <a:ext cx="2263775" cy="198437"/>
          </a:xfrm>
          <a:prstGeom prst="rect">
            <a:avLst/>
          </a:prstGeom>
          <a:noFill/>
          <a:ln w="9525">
            <a:noFill/>
            <a:miter lim="800000"/>
            <a:headEnd/>
            <a:tailEnd/>
          </a:ln>
        </p:spPr>
        <p:txBody>
          <a:bodyPr wrap="none" lIns="0" tIns="0" rIns="0" bIns="0">
            <a:spAutoFit/>
          </a:bodyPr>
          <a:lstStyle/>
          <a:p>
            <a:pPr>
              <a:lnSpc>
                <a:spcPts val="1563"/>
              </a:lnSpc>
            </a:pPr>
            <a:r>
              <a:rPr lang="en-US" altLang="zh-TW" sz="1400" b="1">
                <a:solidFill>
                  <a:srgbClr val="F6C54C"/>
                </a:solidFill>
              </a:rPr>
              <a:t>iPhone / iPad / Facebook…</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ws_1BA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1923" name="Picture 3" descr="ws_1BA9"/>
          <p:cNvPicPr>
            <a:picLocks noChangeAspect="1" noChangeArrowheads="1"/>
          </p:cNvPicPr>
          <p:nvPr/>
        </p:nvPicPr>
        <p:blipFill>
          <a:blip r:embed="rId3" cstate="print"/>
          <a:srcRect/>
          <a:stretch>
            <a:fillRect/>
          </a:stretch>
        </p:blipFill>
        <p:spPr bwMode="auto">
          <a:xfrm>
            <a:off x="484188" y="6442075"/>
            <a:ext cx="150812" cy="173038"/>
          </a:xfrm>
          <a:prstGeom prst="rect">
            <a:avLst/>
          </a:prstGeom>
          <a:noFill/>
          <a:ln w="9525">
            <a:noFill/>
            <a:miter lim="800000"/>
            <a:headEnd/>
            <a:tailEnd/>
          </a:ln>
        </p:spPr>
      </p:pic>
      <p:pic>
        <p:nvPicPr>
          <p:cNvPr id="81924" name="Picture 4" descr="ws_1BAA"/>
          <p:cNvPicPr>
            <a:picLocks noChangeAspect="1" noChangeArrowheads="1"/>
          </p:cNvPicPr>
          <p:nvPr/>
        </p:nvPicPr>
        <p:blipFill>
          <a:blip r:embed="rId4" cstate="print"/>
          <a:srcRect/>
          <a:stretch>
            <a:fillRect/>
          </a:stretch>
        </p:blipFill>
        <p:spPr bwMode="auto">
          <a:xfrm>
            <a:off x="704850" y="6442075"/>
            <a:ext cx="138113" cy="231775"/>
          </a:xfrm>
          <a:prstGeom prst="rect">
            <a:avLst/>
          </a:prstGeom>
          <a:noFill/>
          <a:ln w="9525">
            <a:noFill/>
            <a:miter lim="800000"/>
            <a:headEnd/>
            <a:tailEnd/>
          </a:ln>
        </p:spPr>
      </p:pic>
      <p:pic>
        <p:nvPicPr>
          <p:cNvPr id="81925" name="Picture 5" descr="ws_1BAB"/>
          <p:cNvPicPr>
            <a:picLocks noChangeAspect="1" noChangeArrowheads="1"/>
          </p:cNvPicPr>
          <p:nvPr/>
        </p:nvPicPr>
        <p:blipFill>
          <a:blip r:embed="rId5" cstate="print"/>
          <a:srcRect/>
          <a:stretch>
            <a:fillRect/>
          </a:stretch>
        </p:blipFill>
        <p:spPr bwMode="auto">
          <a:xfrm>
            <a:off x="842963" y="6442075"/>
            <a:ext cx="138112" cy="173038"/>
          </a:xfrm>
          <a:prstGeom prst="rect">
            <a:avLst/>
          </a:prstGeom>
          <a:noFill/>
          <a:ln w="9525">
            <a:noFill/>
            <a:miter lim="800000"/>
            <a:headEnd/>
            <a:tailEnd/>
          </a:ln>
        </p:spPr>
      </p:pic>
      <p:pic>
        <p:nvPicPr>
          <p:cNvPr id="81926" name="Picture 6" descr="ws_1BAC"/>
          <p:cNvPicPr>
            <a:picLocks noChangeAspect="1" noChangeArrowheads="1"/>
          </p:cNvPicPr>
          <p:nvPr/>
        </p:nvPicPr>
        <p:blipFill>
          <a:blip r:embed="rId6" cstate="print"/>
          <a:srcRect/>
          <a:stretch>
            <a:fillRect/>
          </a:stretch>
        </p:blipFill>
        <p:spPr bwMode="auto">
          <a:xfrm>
            <a:off x="1373188" y="6442075"/>
            <a:ext cx="139700" cy="173038"/>
          </a:xfrm>
          <a:prstGeom prst="rect">
            <a:avLst/>
          </a:prstGeom>
          <a:noFill/>
          <a:ln w="9525">
            <a:noFill/>
            <a:miter lim="800000"/>
            <a:headEnd/>
            <a:tailEnd/>
          </a:ln>
        </p:spPr>
      </p:pic>
      <p:pic>
        <p:nvPicPr>
          <p:cNvPr id="81927" name="Picture 7" descr="ws_1BAD"/>
          <p:cNvPicPr>
            <a:picLocks noChangeAspect="1" noChangeArrowheads="1"/>
          </p:cNvPicPr>
          <p:nvPr/>
        </p:nvPicPr>
        <p:blipFill>
          <a:blip r:embed="rId7" cstate="print"/>
          <a:srcRect/>
          <a:stretch>
            <a:fillRect/>
          </a:stretch>
        </p:blipFill>
        <p:spPr bwMode="auto">
          <a:xfrm>
            <a:off x="1708150" y="6442075"/>
            <a:ext cx="139700" cy="173038"/>
          </a:xfrm>
          <a:prstGeom prst="rect">
            <a:avLst/>
          </a:prstGeom>
          <a:noFill/>
          <a:ln w="9525">
            <a:noFill/>
            <a:miter lim="800000"/>
            <a:headEnd/>
            <a:tailEnd/>
          </a:ln>
        </p:spPr>
      </p:pic>
      <p:sp>
        <p:nvSpPr>
          <p:cNvPr id="81928" name="Text Box 8"/>
          <p:cNvSpPr txBox="1">
            <a:spLocks noChangeArrowheads="1"/>
          </p:cNvSpPr>
          <p:nvPr/>
        </p:nvSpPr>
        <p:spPr bwMode="auto">
          <a:xfrm>
            <a:off x="8813800" y="6496050"/>
            <a:ext cx="139700" cy="141288"/>
          </a:xfrm>
          <a:prstGeom prst="rect">
            <a:avLst/>
          </a:prstGeom>
          <a:noFill/>
          <a:ln w="9525">
            <a:noFill/>
            <a:miter lim="800000"/>
            <a:headEnd/>
            <a:tailEnd/>
          </a:ln>
        </p:spPr>
        <p:txBody>
          <a:bodyPr wrap="none" lIns="0" tIns="0" rIns="0" bIns="0">
            <a:spAutoFit/>
          </a:bodyPr>
          <a:lstStyle/>
          <a:p>
            <a:pPr defTabSz="831850">
              <a:lnSpc>
                <a:spcPts val="1113"/>
              </a:lnSpc>
            </a:pPr>
            <a:r>
              <a:rPr lang="en-US" altLang="zh-TW" sz="1000">
                <a:solidFill>
                  <a:srgbClr val="FFFFFF"/>
                </a:solidFill>
              </a:rPr>
              <a:t>38</a:t>
            </a:r>
          </a:p>
        </p:txBody>
      </p:sp>
      <p:sp>
        <p:nvSpPr>
          <p:cNvPr id="81929" name="Text Box 9"/>
          <p:cNvSpPr txBox="1">
            <a:spLocks noChangeArrowheads="1"/>
          </p:cNvSpPr>
          <p:nvPr/>
        </p:nvSpPr>
        <p:spPr bwMode="auto">
          <a:xfrm>
            <a:off x="3009900" y="2760663"/>
            <a:ext cx="3208338" cy="396875"/>
          </a:xfrm>
          <a:prstGeom prst="rect">
            <a:avLst/>
          </a:prstGeom>
          <a:noFill/>
          <a:ln w="9525">
            <a:noFill/>
            <a:miter lim="800000"/>
            <a:headEnd/>
            <a:tailEnd/>
          </a:ln>
        </p:spPr>
        <p:txBody>
          <a:bodyPr wrap="none" lIns="0" tIns="0" rIns="0" bIns="0">
            <a:spAutoFit/>
          </a:bodyPr>
          <a:lstStyle/>
          <a:p>
            <a:pPr defTabSz="831850">
              <a:lnSpc>
                <a:spcPts val="3125"/>
              </a:lnSpc>
            </a:pPr>
            <a:r>
              <a:rPr lang="zh-TW" altLang="en-US" sz="2800" i="1">
                <a:solidFill>
                  <a:srgbClr val="F6C54C"/>
                </a:solidFill>
              </a:rPr>
              <a:t>‘</a:t>
            </a:r>
            <a:r>
              <a:rPr lang="en-US" altLang="zh-TW" sz="2800" i="1">
                <a:solidFill>
                  <a:srgbClr val="F6C54C"/>
                </a:solidFill>
              </a:rPr>
              <a:t>Cloud Computing’ –</a:t>
            </a:r>
          </a:p>
        </p:txBody>
      </p:sp>
      <p:sp>
        <p:nvSpPr>
          <p:cNvPr id="81930" name="Text Box 10"/>
          <p:cNvSpPr txBox="1">
            <a:spLocks noChangeArrowheads="1"/>
          </p:cNvSpPr>
          <p:nvPr/>
        </p:nvSpPr>
        <p:spPr bwMode="auto">
          <a:xfrm>
            <a:off x="2071688" y="3243263"/>
            <a:ext cx="5084762" cy="396875"/>
          </a:xfrm>
          <a:prstGeom prst="rect">
            <a:avLst/>
          </a:prstGeom>
          <a:noFill/>
          <a:ln w="9525">
            <a:noFill/>
            <a:miter lim="800000"/>
            <a:headEnd/>
            <a:tailEnd/>
          </a:ln>
        </p:spPr>
        <p:txBody>
          <a:bodyPr wrap="none" lIns="0" tIns="0" rIns="0" bIns="0">
            <a:spAutoFit/>
          </a:bodyPr>
          <a:lstStyle/>
          <a:p>
            <a:pPr defTabSz="831850">
              <a:lnSpc>
                <a:spcPts val="3125"/>
              </a:lnSpc>
            </a:pPr>
            <a:r>
              <a:rPr lang="en-US" altLang="zh-TW" sz="2800" i="1">
                <a:solidFill>
                  <a:srgbClr val="F6C54C"/>
                </a:solidFill>
              </a:rPr>
              <a:t>Consumer First, Enterprise Next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zh-TW" smtClean="0"/>
              <a:t>Smart/Digital Electric Grid</a:t>
            </a:r>
          </a:p>
        </p:txBody>
      </p:sp>
      <p:sp>
        <p:nvSpPr>
          <p:cNvPr id="9219" name="Rectangle 3"/>
          <p:cNvSpPr>
            <a:spLocks noGrp="1" noChangeArrowheads="1"/>
          </p:cNvSpPr>
          <p:nvPr>
            <p:ph type="body" idx="1"/>
          </p:nvPr>
        </p:nvSpPr>
        <p:spPr>
          <a:xfrm>
            <a:off x="0" y="1628775"/>
            <a:ext cx="3779838" cy="527050"/>
          </a:xfrm>
        </p:spPr>
        <p:txBody>
          <a:bodyPr/>
          <a:lstStyle/>
          <a:p>
            <a:pPr eaLnBrk="1" hangingPunct="1">
              <a:lnSpc>
                <a:spcPct val="80000"/>
              </a:lnSpc>
            </a:pPr>
            <a:r>
              <a:rPr lang="en-US" altLang="zh-TW" sz="2000" smtClean="0"/>
              <a:t>Today the Internet represents a $1 trillion economy, and there are some 1.2 billion people on the Net. But energy is a $6 trillion economy, 4 billion people use it, and there hasn't been innovation here.</a:t>
            </a:r>
          </a:p>
          <a:p>
            <a:pPr eaLnBrk="1" hangingPunct="1">
              <a:lnSpc>
                <a:spcPct val="80000"/>
              </a:lnSpc>
            </a:pPr>
            <a:r>
              <a:rPr lang="en-US" altLang="zh-TW" sz="2000" smtClean="0"/>
              <a:t>The smart grid will open the door to the broad use of solar, wind and other renewable energy sources while raising energy efficiency.</a:t>
            </a:r>
          </a:p>
          <a:p>
            <a:pPr eaLnBrk="1" hangingPunct="1">
              <a:lnSpc>
                <a:spcPct val="80000"/>
              </a:lnSpc>
            </a:pPr>
            <a:r>
              <a:rPr lang="en-US" altLang="zh-TW" sz="2000" smtClean="0"/>
              <a:t>Smart grid projects are sprouting up in China, India and Africa, where a major wind turbine deployment aims to serve Europe's needs</a:t>
            </a:r>
          </a:p>
        </p:txBody>
      </p:sp>
      <p:pic>
        <p:nvPicPr>
          <p:cNvPr id="9220" name="Picture 5"/>
          <p:cNvPicPr>
            <a:picLocks noChangeAspect="1" noChangeArrowheads="1"/>
          </p:cNvPicPr>
          <p:nvPr/>
        </p:nvPicPr>
        <p:blipFill>
          <a:blip r:embed="rId2" cstate="print"/>
          <a:srcRect/>
          <a:stretch>
            <a:fillRect/>
          </a:stretch>
        </p:blipFill>
        <p:spPr bwMode="auto">
          <a:xfrm>
            <a:off x="3779838" y="1773238"/>
            <a:ext cx="5364162" cy="4824412"/>
          </a:xfrm>
          <a:prstGeom prst="rect">
            <a:avLst/>
          </a:prstGeom>
          <a:noFill/>
          <a:ln w="9525">
            <a:noFill/>
            <a:miter lim="800000"/>
            <a:headEnd/>
            <a:tailEnd/>
          </a:ln>
        </p:spPr>
      </p:pic>
      <p:sp>
        <p:nvSpPr>
          <p:cNvPr id="9221" name="Text Box 6"/>
          <p:cNvSpPr txBox="1">
            <a:spLocks noChangeArrowheads="1"/>
          </p:cNvSpPr>
          <p:nvPr/>
        </p:nvSpPr>
        <p:spPr bwMode="auto">
          <a:xfrm>
            <a:off x="250825" y="6583363"/>
            <a:ext cx="5265738" cy="274637"/>
          </a:xfrm>
          <a:prstGeom prst="rect">
            <a:avLst/>
          </a:prstGeom>
          <a:noFill/>
          <a:ln w="9525">
            <a:noFill/>
            <a:miter lim="800000"/>
            <a:headEnd/>
            <a:tailEnd/>
          </a:ln>
        </p:spPr>
        <p:txBody>
          <a:bodyPr wrap="none">
            <a:spAutoFit/>
          </a:bodyPr>
          <a:lstStyle/>
          <a:p>
            <a:r>
              <a:rPr lang="en-US" altLang="zh-TW" sz="1200">
                <a:latin typeface="Arial" charset="0"/>
              </a:rPr>
              <a:t>Video Ref: http://www.eetimes.com/showArticle.jhtml;?articleID=221900476</a:t>
            </a:r>
          </a:p>
        </p:txBody>
      </p:sp>
      <p:sp>
        <p:nvSpPr>
          <p:cNvPr id="9222" name="Text Box 7"/>
          <p:cNvSpPr txBox="1">
            <a:spLocks noChangeArrowheads="1"/>
          </p:cNvSpPr>
          <p:nvPr/>
        </p:nvSpPr>
        <p:spPr bwMode="auto">
          <a:xfrm>
            <a:off x="323850" y="1052513"/>
            <a:ext cx="8377238" cy="581025"/>
          </a:xfrm>
          <a:prstGeom prst="rect">
            <a:avLst/>
          </a:prstGeom>
          <a:noFill/>
          <a:ln w="9525">
            <a:noFill/>
            <a:miter lim="800000"/>
            <a:headEnd/>
            <a:tailEnd/>
          </a:ln>
        </p:spPr>
        <p:txBody>
          <a:bodyPr wrap="none">
            <a:spAutoFit/>
          </a:bodyPr>
          <a:lstStyle/>
          <a:p>
            <a:r>
              <a:rPr lang="en-US" altLang="zh-TW" sz="1600" b="1" i="1">
                <a:latin typeface="Arial" charset="0"/>
              </a:rPr>
              <a:t>“digital and networked grid  will be the last great network we build in our lifetimes.“?</a:t>
            </a:r>
          </a:p>
          <a:p>
            <a:r>
              <a:rPr lang="en-US" altLang="zh-TW" sz="1600" b="1" i="1">
                <a:latin typeface="Arial" charset="0"/>
              </a:rPr>
              <a:t>and IEEE2030 Standard!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ws_1BA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2947" name="Picture 3" descr="ws_1BAF"/>
          <p:cNvPicPr>
            <a:picLocks noChangeAspect="1" noChangeArrowheads="1"/>
          </p:cNvPicPr>
          <p:nvPr/>
        </p:nvPicPr>
        <p:blipFill>
          <a:blip r:embed="rId3" cstate="print"/>
          <a:srcRect/>
          <a:stretch>
            <a:fillRect/>
          </a:stretch>
        </p:blipFill>
        <p:spPr bwMode="auto">
          <a:xfrm>
            <a:off x="484188" y="6442075"/>
            <a:ext cx="150812" cy="173038"/>
          </a:xfrm>
          <a:prstGeom prst="rect">
            <a:avLst/>
          </a:prstGeom>
          <a:noFill/>
          <a:ln w="9525">
            <a:noFill/>
            <a:miter lim="800000"/>
            <a:headEnd/>
            <a:tailEnd/>
          </a:ln>
        </p:spPr>
      </p:pic>
      <p:pic>
        <p:nvPicPr>
          <p:cNvPr id="82948" name="Picture 4" descr="ws_1BB0"/>
          <p:cNvPicPr>
            <a:picLocks noChangeAspect="1" noChangeArrowheads="1"/>
          </p:cNvPicPr>
          <p:nvPr/>
        </p:nvPicPr>
        <p:blipFill>
          <a:blip r:embed="rId4" cstate="print"/>
          <a:srcRect/>
          <a:stretch>
            <a:fillRect/>
          </a:stretch>
        </p:blipFill>
        <p:spPr bwMode="auto">
          <a:xfrm>
            <a:off x="704850" y="6442075"/>
            <a:ext cx="138113" cy="231775"/>
          </a:xfrm>
          <a:prstGeom prst="rect">
            <a:avLst/>
          </a:prstGeom>
          <a:noFill/>
          <a:ln w="9525">
            <a:noFill/>
            <a:miter lim="800000"/>
            <a:headEnd/>
            <a:tailEnd/>
          </a:ln>
        </p:spPr>
      </p:pic>
      <p:pic>
        <p:nvPicPr>
          <p:cNvPr id="82949" name="Picture 5" descr="ws_1BB1"/>
          <p:cNvPicPr>
            <a:picLocks noChangeAspect="1" noChangeArrowheads="1"/>
          </p:cNvPicPr>
          <p:nvPr/>
        </p:nvPicPr>
        <p:blipFill>
          <a:blip r:embed="rId5" cstate="print"/>
          <a:srcRect/>
          <a:stretch>
            <a:fillRect/>
          </a:stretch>
        </p:blipFill>
        <p:spPr bwMode="auto">
          <a:xfrm>
            <a:off x="842963" y="6442075"/>
            <a:ext cx="138112" cy="173038"/>
          </a:xfrm>
          <a:prstGeom prst="rect">
            <a:avLst/>
          </a:prstGeom>
          <a:noFill/>
          <a:ln w="9525">
            <a:noFill/>
            <a:miter lim="800000"/>
            <a:headEnd/>
            <a:tailEnd/>
          </a:ln>
        </p:spPr>
      </p:pic>
      <p:pic>
        <p:nvPicPr>
          <p:cNvPr id="82950" name="Picture 6" descr="ws_1BB2"/>
          <p:cNvPicPr>
            <a:picLocks noChangeAspect="1" noChangeArrowheads="1"/>
          </p:cNvPicPr>
          <p:nvPr/>
        </p:nvPicPr>
        <p:blipFill>
          <a:blip r:embed="rId6" cstate="print"/>
          <a:srcRect/>
          <a:stretch>
            <a:fillRect/>
          </a:stretch>
        </p:blipFill>
        <p:spPr bwMode="auto">
          <a:xfrm>
            <a:off x="1373188" y="6442075"/>
            <a:ext cx="139700" cy="173038"/>
          </a:xfrm>
          <a:prstGeom prst="rect">
            <a:avLst/>
          </a:prstGeom>
          <a:noFill/>
          <a:ln w="9525">
            <a:noFill/>
            <a:miter lim="800000"/>
            <a:headEnd/>
            <a:tailEnd/>
          </a:ln>
        </p:spPr>
      </p:pic>
      <p:pic>
        <p:nvPicPr>
          <p:cNvPr id="82951" name="Picture 7" descr="ws_1BB3"/>
          <p:cNvPicPr>
            <a:picLocks noChangeAspect="1" noChangeArrowheads="1"/>
          </p:cNvPicPr>
          <p:nvPr/>
        </p:nvPicPr>
        <p:blipFill>
          <a:blip r:embed="rId7" cstate="print"/>
          <a:srcRect/>
          <a:stretch>
            <a:fillRect/>
          </a:stretch>
        </p:blipFill>
        <p:spPr bwMode="auto">
          <a:xfrm>
            <a:off x="1708150" y="6442075"/>
            <a:ext cx="139700" cy="173038"/>
          </a:xfrm>
          <a:prstGeom prst="rect">
            <a:avLst/>
          </a:prstGeom>
          <a:noFill/>
          <a:ln w="9525">
            <a:noFill/>
            <a:miter lim="800000"/>
            <a:headEnd/>
            <a:tailEnd/>
          </a:ln>
        </p:spPr>
      </p:pic>
      <p:sp>
        <p:nvSpPr>
          <p:cNvPr id="82952" name="Text Box 8"/>
          <p:cNvSpPr txBox="1">
            <a:spLocks noChangeArrowheads="1"/>
          </p:cNvSpPr>
          <p:nvPr/>
        </p:nvSpPr>
        <p:spPr bwMode="auto">
          <a:xfrm>
            <a:off x="1225550" y="139700"/>
            <a:ext cx="6686550" cy="725488"/>
          </a:xfrm>
          <a:prstGeom prst="rect">
            <a:avLst/>
          </a:prstGeom>
          <a:noFill/>
          <a:ln w="9525">
            <a:noFill/>
            <a:miter lim="800000"/>
            <a:headEnd/>
            <a:tailEnd/>
          </a:ln>
        </p:spPr>
        <p:txBody>
          <a:bodyPr wrap="none" lIns="0" tIns="0" rIns="0" bIns="0">
            <a:spAutoFit/>
          </a:bodyPr>
          <a:lstStyle/>
          <a:p>
            <a:pPr defTabSz="831850">
              <a:lnSpc>
                <a:spcPts val="2913"/>
              </a:lnSpc>
              <a:tabLst>
                <a:tab pos="46038" algn="l"/>
              </a:tabLst>
            </a:pPr>
            <a:r>
              <a:rPr lang="en-US" altLang="zh-TW" sz="2600">
                <a:solidFill>
                  <a:srgbClr val="F6C54C"/>
                </a:solidFill>
              </a:rPr>
              <a:t>Consumers Have Been Clouding for Awhile…</a:t>
            </a:r>
          </a:p>
          <a:p>
            <a:pPr defTabSz="831850">
              <a:lnSpc>
                <a:spcPts val="2813"/>
              </a:lnSpc>
              <a:tabLst>
                <a:tab pos="46038" algn="l"/>
              </a:tabLst>
            </a:pPr>
            <a:r>
              <a:rPr lang="en-US" altLang="zh-TW" sz="2600">
                <a:solidFill>
                  <a:srgbClr val="F6C54C"/>
                </a:solidFill>
              </a:rPr>
              <a:t>	Enterprises Moving to the Cloud - Why Now?</a:t>
            </a:r>
          </a:p>
        </p:txBody>
      </p:sp>
      <p:sp>
        <p:nvSpPr>
          <p:cNvPr id="82953" name="Text Box 9"/>
          <p:cNvSpPr txBox="1">
            <a:spLocks noChangeArrowheads="1"/>
          </p:cNvSpPr>
          <p:nvPr/>
        </p:nvSpPr>
        <p:spPr bwMode="auto">
          <a:xfrm>
            <a:off x="396875" y="1146175"/>
            <a:ext cx="8305800" cy="1182688"/>
          </a:xfrm>
          <a:prstGeom prst="rect">
            <a:avLst/>
          </a:prstGeom>
          <a:noFill/>
          <a:ln w="9525">
            <a:noFill/>
            <a:miter lim="800000"/>
            <a:headEnd/>
            <a:tailEnd/>
          </a:ln>
        </p:spPr>
        <p:txBody>
          <a:bodyPr wrap="none" lIns="0" tIns="0" rIns="0" bIns="0">
            <a:spAutoFit/>
          </a:bodyPr>
          <a:lstStyle/>
          <a:p>
            <a:pPr defTabSz="831850">
              <a:lnSpc>
                <a:spcPts val="2200"/>
              </a:lnSpc>
              <a:tabLst>
                <a:tab pos="230188" algn="l"/>
              </a:tabLst>
            </a:pPr>
            <a:r>
              <a:rPr lang="zh-TW" altLang="en-US" sz="1800">
                <a:solidFill>
                  <a:srgbClr val="FFFFFF"/>
                </a:solidFill>
                <a:latin typeface="Symbol" pitchFamily="18" charset="2"/>
              </a:rPr>
              <a:t>  </a:t>
            </a:r>
            <a:r>
              <a:rPr lang="en-US" altLang="zh-TW" sz="1800" b="1">
                <a:solidFill>
                  <a:srgbClr val="F6C54C"/>
                </a:solidFill>
              </a:rPr>
              <a:t>Home Users Ahead of Enterprise Users - </a:t>
            </a:r>
            <a:r>
              <a:rPr lang="en-US" altLang="zh-TW" sz="1800">
                <a:solidFill>
                  <a:srgbClr val="FFFFFF"/>
                </a:solidFill>
              </a:rPr>
              <a:t>Quality of home based computing</a:t>
            </a:r>
          </a:p>
          <a:p>
            <a:pPr defTabSz="831850">
              <a:lnSpc>
                <a:spcPts val="2363"/>
              </a:lnSpc>
              <a:tabLst>
                <a:tab pos="230188" algn="l"/>
              </a:tabLst>
            </a:pPr>
            <a:r>
              <a:rPr lang="en-US" altLang="zh-TW" sz="1800">
                <a:solidFill>
                  <a:srgbClr val="FFFFFF"/>
                </a:solidFill>
              </a:rPr>
              <a:t>	has been evolving at faster pace than enterprise computing for years and cloud-</a:t>
            </a:r>
          </a:p>
          <a:p>
            <a:pPr defTabSz="831850">
              <a:lnSpc>
                <a:spcPts val="2375"/>
              </a:lnSpc>
              <a:tabLst>
                <a:tab pos="230188" algn="l"/>
              </a:tabLst>
            </a:pPr>
            <a:r>
              <a:rPr lang="en-US" altLang="zh-TW" sz="1800">
                <a:solidFill>
                  <a:srgbClr val="FFFFFF"/>
                </a:solidFill>
              </a:rPr>
              <a:t>	based connectivity has become so pervasive that enterprises are finally being</a:t>
            </a:r>
          </a:p>
          <a:p>
            <a:pPr defTabSz="831850">
              <a:lnSpc>
                <a:spcPts val="2375"/>
              </a:lnSpc>
              <a:tabLst>
                <a:tab pos="230188" algn="l"/>
              </a:tabLst>
            </a:pPr>
            <a:r>
              <a:rPr lang="en-US" altLang="zh-TW" sz="1800">
                <a:solidFill>
                  <a:srgbClr val="FFFFFF"/>
                </a:solidFill>
              </a:rPr>
              <a:t>	forced to play catch up.</a:t>
            </a:r>
          </a:p>
        </p:txBody>
      </p:sp>
      <p:sp>
        <p:nvSpPr>
          <p:cNvPr id="82954" name="Text Box 10"/>
          <p:cNvSpPr txBox="1">
            <a:spLocks noChangeArrowheads="1"/>
          </p:cNvSpPr>
          <p:nvPr/>
        </p:nvSpPr>
        <p:spPr bwMode="auto">
          <a:xfrm>
            <a:off x="396875" y="2490788"/>
            <a:ext cx="8128000" cy="279400"/>
          </a:xfrm>
          <a:prstGeom prst="rect">
            <a:avLst/>
          </a:prstGeom>
          <a:noFill/>
          <a:ln w="9525">
            <a:noFill/>
            <a:miter lim="800000"/>
            <a:headEnd/>
            <a:tailEnd/>
          </a:ln>
        </p:spPr>
        <p:txBody>
          <a:bodyPr wrap="none" lIns="0" tIns="0" rIns="0" bIns="0">
            <a:spAutoFit/>
          </a:bodyPr>
          <a:lstStyle/>
          <a:p>
            <a:pPr defTabSz="831850">
              <a:lnSpc>
                <a:spcPts val="2200"/>
              </a:lnSpc>
            </a:pPr>
            <a:r>
              <a:rPr lang="zh-TW" altLang="en-US" sz="1800">
                <a:solidFill>
                  <a:srgbClr val="FFFFFF"/>
                </a:solidFill>
                <a:latin typeface="Symbol" pitchFamily="18" charset="2"/>
              </a:rPr>
              <a:t>  </a:t>
            </a:r>
            <a:r>
              <a:rPr lang="en-US" altLang="zh-TW" sz="1800" b="1">
                <a:solidFill>
                  <a:srgbClr val="F6C54C"/>
                </a:solidFill>
              </a:rPr>
              <a:t>Consumers Expect Easy-to-Use 24x7 Connectivity and Want the Same at</a:t>
            </a:r>
          </a:p>
        </p:txBody>
      </p:sp>
      <p:sp>
        <p:nvSpPr>
          <p:cNvPr id="82955" name="Text Box 11"/>
          <p:cNvSpPr txBox="1">
            <a:spLocks noChangeArrowheads="1"/>
          </p:cNvSpPr>
          <p:nvPr/>
        </p:nvSpPr>
        <p:spPr bwMode="auto">
          <a:xfrm>
            <a:off x="627063" y="2816225"/>
            <a:ext cx="7173912" cy="858838"/>
          </a:xfrm>
          <a:prstGeom prst="rect">
            <a:avLst/>
          </a:prstGeom>
          <a:noFill/>
          <a:ln w="9525">
            <a:noFill/>
            <a:miter lim="800000"/>
            <a:headEnd/>
            <a:tailEnd/>
          </a:ln>
        </p:spPr>
        <p:txBody>
          <a:bodyPr wrap="none" lIns="0" tIns="0" rIns="0" bIns="0">
            <a:spAutoFit/>
          </a:bodyPr>
          <a:lstStyle/>
          <a:p>
            <a:pPr defTabSz="831850">
              <a:lnSpc>
                <a:spcPts val="2013"/>
              </a:lnSpc>
            </a:pPr>
            <a:r>
              <a:rPr lang="en-US" altLang="zh-TW" sz="1800" b="1">
                <a:solidFill>
                  <a:srgbClr val="F6C54C"/>
                </a:solidFill>
              </a:rPr>
              <a:t>Work - </a:t>
            </a:r>
            <a:r>
              <a:rPr lang="en-US" altLang="zh-TW" sz="1800">
                <a:solidFill>
                  <a:srgbClr val="FFFFFF"/>
                </a:solidFill>
              </a:rPr>
              <a:t>Wireless device (smartphone / tablet) adoption has empowered</a:t>
            </a:r>
          </a:p>
          <a:p>
            <a:pPr defTabSz="831850">
              <a:lnSpc>
                <a:spcPts val="2375"/>
              </a:lnSpc>
            </a:pPr>
            <a:r>
              <a:rPr lang="en-US" altLang="zh-TW" sz="1800">
                <a:solidFill>
                  <a:srgbClr val="FFFFFF"/>
                </a:solidFill>
              </a:rPr>
              <a:t>consumers to expect (and demand) cloud-based high-speed wireless</a:t>
            </a:r>
          </a:p>
          <a:p>
            <a:pPr defTabSz="831850">
              <a:lnSpc>
                <a:spcPts val="2375"/>
              </a:lnSpc>
            </a:pPr>
            <a:r>
              <a:rPr lang="en-US" altLang="zh-TW" sz="1800">
                <a:solidFill>
                  <a:srgbClr val="FFFFFF"/>
                </a:solidFill>
              </a:rPr>
              <a:t>connectivity 24x7.</a:t>
            </a:r>
          </a:p>
        </p:txBody>
      </p:sp>
      <p:sp>
        <p:nvSpPr>
          <p:cNvPr id="82956" name="Text Box 12"/>
          <p:cNvSpPr txBox="1">
            <a:spLocks noChangeArrowheads="1"/>
          </p:cNvSpPr>
          <p:nvPr/>
        </p:nvSpPr>
        <p:spPr bwMode="auto">
          <a:xfrm>
            <a:off x="396875" y="3833813"/>
            <a:ext cx="8407400" cy="1185862"/>
          </a:xfrm>
          <a:prstGeom prst="rect">
            <a:avLst/>
          </a:prstGeom>
          <a:noFill/>
          <a:ln w="9525">
            <a:noFill/>
            <a:miter lim="800000"/>
            <a:headEnd/>
            <a:tailEnd/>
          </a:ln>
        </p:spPr>
        <p:txBody>
          <a:bodyPr wrap="none" lIns="0" tIns="0" rIns="0" bIns="0">
            <a:spAutoFit/>
          </a:bodyPr>
          <a:lstStyle/>
          <a:p>
            <a:pPr defTabSz="831850">
              <a:lnSpc>
                <a:spcPts val="2200"/>
              </a:lnSpc>
              <a:tabLst>
                <a:tab pos="230188" algn="l"/>
              </a:tabLst>
            </a:pPr>
            <a:r>
              <a:rPr lang="zh-TW" altLang="en-US" sz="1800">
                <a:solidFill>
                  <a:srgbClr val="FFFFFF"/>
                </a:solidFill>
                <a:latin typeface="Symbol" pitchFamily="18" charset="2"/>
              </a:rPr>
              <a:t>  </a:t>
            </a:r>
            <a:r>
              <a:rPr lang="en-US" altLang="zh-TW" sz="1800" b="1">
                <a:solidFill>
                  <a:srgbClr val="F6C54C"/>
                </a:solidFill>
              </a:rPr>
              <a:t>Recession-Spending Delays Helped Underlying Markets Develop -</a:t>
            </a:r>
          </a:p>
          <a:p>
            <a:pPr defTabSz="831850">
              <a:lnSpc>
                <a:spcPts val="2363"/>
              </a:lnSpc>
              <a:tabLst>
                <a:tab pos="230188" algn="l"/>
              </a:tabLst>
            </a:pPr>
            <a:r>
              <a:rPr lang="en-US" altLang="zh-TW" sz="1800" b="1">
                <a:solidFill>
                  <a:srgbClr val="F6C54C"/>
                </a:solidFill>
              </a:rPr>
              <a:t>	</a:t>
            </a:r>
            <a:r>
              <a:rPr lang="en-US" altLang="zh-TW" sz="1800">
                <a:solidFill>
                  <a:srgbClr val="FFFFFF"/>
                </a:solidFill>
              </a:rPr>
              <a:t>Recession-related technology spending delays from 2007 to 2009, in effect,</a:t>
            </a:r>
          </a:p>
          <a:p>
            <a:pPr defTabSz="831850">
              <a:lnSpc>
                <a:spcPts val="2375"/>
              </a:lnSpc>
              <a:tabLst>
                <a:tab pos="230188" algn="l"/>
              </a:tabLst>
            </a:pPr>
            <a:r>
              <a:rPr lang="en-US" altLang="zh-TW" sz="1800">
                <a:solidFill>
                  <a:srgbClr val="FFFFFF"/>
                </a:solidFill>
              </a:rPr>
              <a:t>	allowed cloud-based services to evolve / develop / mature to levels that are more</a:t>
            </a:r>
          </a:p>
          <a:p>
            <a:pPr defTabSz="831850">
              <a:lnSpc>
                <a:spcPts val="2375"/>
              </a:lnSpc>
              <a:tabLst>
                <a:tab pos="230188" algn="l"/>
              </a:tabLst>
            </a:pPr>
            <a:r>
              <a:rPr lang="en-US" altLang="zh-TW" sz="1800">
                <a:solidFill>
                  <a:srgbClr val="FFFFFF"/>
                </a:solidFill>
              </a:rPr>
              <a:t>	‘enterprise-ready.’</a:t>
            </a:r>
          </a:p>
        </p:txBody>
      </p:sp>
      <p:sp>
        <p:nvSpPr>
          <p:cNvPr id="82957" name="Text Box 13"/>
          <p:cNvSpPr txBox="1">
            <a:spLocks noChangeArrowheads="1"/>
          </p:cNvSpPr>
          <p:nvPr/>
        </p:nvSpPr>
        <p:spPr bwMode="auto">
          <a:xfrm>
            <a:off x="396875" y="5181600"/>
            <a:ext cx="8064500" cy="879475"/>
          </a:xfrm>
          <a:prstGeom prst="rect">
            <a:avLst/>
          </a:prstGeom>
          <a:noFill/>
          <a:ln w="9525">
            <a:noFill/>
            <a:miter lim="800000"/>
            <a:headEnd/>
            <a:tailEnd/>
          </a:ln>
        </p:spPr>
        <p:txBody>
          <a:bodyPr wrap="none" lIns="0" tIns="0" rIns="0" bIns="0">
            <a:spAutoFit/>
          </a:bodyPr>
          <a:lstStyle/>
          <a:p>
            <a:pPr defTabSz="831850">
              <a:lnSpc>
                <a:spcPts val="2200"/>
              </a:lnSpc>
              <a:tabLst>
                <a:tab pos="230188" algn="l"/>
              </a:tabLst>
            </a:pPr>
            <a:r>
              <a:rPr lang="zh-TW" altLang="en-US" sz="1800">
                <a:solidFill>
                  <a:srgbClr val="FFFFFF"/>
                </a:solidFill>
                <a:latin typeface="Symbol" pitchFamily="18" charset="2"/>
              </a:rPr>
              <a:t>  </a:t>
            </a:r>
            <a:r>
              <a:rPr lang="en-US" altLang="zh-TW" sz="1800" b="1">
                <a:solidFill>
                  <a:srgbClr val="F6C54C"/>
                </a:solidFill>
              </a:rPr>
              <a:t>Less Concern about Security Issues - </a:t>
            </a:r>
            <a:r>
              <a:rPr lang="en-US" altLang="zh-TW" sz="1800">
                <a:solidFill>
                  <a:srgbClr val="FFFFFF"/>
                </a:solidFill>
              </a:rPr>
              <a:t>Cloud-based security concerns have</a:t>
            </a:r>
          </a:p>
          <a:p>
            <a:pPr defTabSz="831850">
              <a:lnSpc>
                <a:spcPts val="2363"/>
              </a:lnSpc>
              <a:tabLst>
                <a:tab pos="230188" algn="l"/>
              </a:tabLst>
            </a:pPr>
            <a:r>
              <a:rPr lang="en-US" altLang="zh-TW" sz="1800">
                <a:solidFill>
                  <a:srgbClr val="FFFFFF"/>
                </a:solidFill>
              </a:rPr>
              <a:t>	abated somewhat as enterprises realize the difference in risk profile between</a:t>
            </a:r>
          </a:p>
          <a:p>
            <a:pPr defTabSz="831850">
              <a:lnSpc>
                <a:spcPts val="2375"/>
              </a:lnSpc>
              <a:tabLst>
                <a:tab pos="230188" algn="l"/>
              </a:tabLst>
            </a:pPr>
            <a:r>
              <a:rPr lang="en-US" altLang="zh-TW" sz="1800">
                <a:solidFill>
                  <a:srgbClr val="FFFFFF"/>
                </a:solidFill>
              </a:rPr>
              <a:t>	internal and external environments is lower than they once believed.</a:t>
            </a:r>
          </a:p>
        </p:txBody>
      </p:sp>
      <p:sp>
        <p:nvSpPr>
          <p:cNvPr id="82958" name="Text Box 14"/>
          <p:cNvSpPr txBox="1">
            <a:spLocks noChangeArrowheads="1"/>
          </p:cNvSpPr>
          <p:nvPr/>
        </p:nvSpPr>
        <p:spPr bwMode="auto">
          <a:xfrm>
            <a:off x="8813800" y="6496050"/>
            <a:ext cx="139700" cy="141288"/>
          </a:xfrm>
          <a:prstGeom prst="rect">
            <a:avLst/>
          </a:prstGeom>
          <a:noFill/>
          <a:ln w="9525">
            <a:noFill/>
            <a:miter lim="800000"/>
            <a:headEnd/>
            <a:tailEnd/>
          </a:ln>
        </p:spPr>
        <p:txBody>
          <a:bodyPr wrap="none" lIns="0" tIns="0" rIns="0" bIns="0">
            <a:spAutoFit/>
          </a:bodyPr>
          <a:lstStyle/>
          <a:p>
            <a:pPr defTabSz="831850">
              <a:lnSpc>
                <a:spcPts val="1113"/>
              </a:lnSpc>
            </a:pPr>
            <a:r>
              <a:rPr lang="en-US" altLang="zh-TW" sz="1000">
                <a:solidFill>
                  <a:srgbClr val="FFFFFF"/>
                </a:solidFill>
              </a:rPr>
              <a:t>39</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ws_190D"/>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3971" name="Picture 3" descr="ws_190E"/>
          <p:cNvPicPr>
            <a:picLocks noChangeAspect="1" noChangeArrowheads="1"/>
          </p:cNvPicPr>
          <p:nvPr/>
        </p:nvPicPr>
        <p:blipFill>
          <a:blip r:embed="rId3" cstate="print"/>
          <a:srcRect/>
          <a:stretch>
            <a:fillRect/>
          </a:stretch>
        </p:blipFill>
        <p:spPr bwMode="auto">
          <a:xfrm>
            <a:off x="482600" y="6438900"/>
            <a:ext cx="152400" cy="177800"/>
          </a:xfrm>
          <a:prstGeom prst="rect">
            <a:avLst/>
          </a:prstGeom>
          <a:noFill/>
          <a:ln w="9525">
            <a:noFill/>
            <a:miter lim="800000"/>
            <a:headEnd/>
            <a:tailEnd/>
          </a:ln>
        </p:spPr>
      </p:pic>
      <p:pic>
        <p:nvPicPr>
          <p:cNvPr id="83972" name="Picture 4" descr="ws_190F"/>
          <p:cNvPicPr>
            <a:picLocks noChangeAspect="1" noChangeArrowheads="1"/>
          </p:cNvPicPr>
          <p:nvPr/>
        </p:nvPicPr>
        <p:blipFill>
          <a:blip r:embed="rId4" cstate="print"/>
          <a:srcRect/>
          <a:stretch>
            <a:fillRect/>
          </a:stretch>
        </p:blipFill>
        <p:spPr bwMode="auto">
          <a:xfrm>
            <a:off x="711200" y="6438900"/>
            <a:ext cx="127000" cy="228600"/>
          </a:xfrm>
          <a:prstGeom prst="rect">
            <a:avLst/>
          </a:prstGeom>
          <a:noFill/>
          <a:ln w="9525">
            <a:noFill/>
            <a:miter lim="800000"/>
            <a:headEnd/>
            <a:tailEnd/>
          </a:ln>
        </p:spPr>
      </p:pic>
      <p:pic>
        <p:nvPicPr>
          <p:cNvPr id="83973" name="Picture 5" descr="ws_1910"/>
          <p:cNvPicPr>
            <a:picLocks noChangeAspect="1" noChangeArrowheads="1"/>
          </p:cNvPicPr>
          <p:nvPr/>
        </p:nvPicPr>
        <p:blipFill>
          <a:blip r:embed="rId5" cstate="print"/>
          <a:srcRect/>
          <a:stretch>
            <a:fillRect/>
          </a:stretch>
        </p:blipFill>
        <p:spPr bwMode="auto">
          <a:xfrm>
            <a:off x="838200" y="6438900"/>
            <a:ext cx="139700" cy="177800"/>
          </a:xfrm>
          <a:prstGeom prst="rect">
            <a:avLst/>
          </a:prstGeom>
          <a:noFill/>
          <a:ln w="9525">
            <a:noFill/>
            <a:miter lim="800000"/>
            <a:headEnd/>
            <a:tailEnd/>
          </a:ln>
        </p:spPr>
      </p:pic>
      <p:pic>
        <p:nvPicPr>
          <p:cNvPr id="83974" name="Picture 6" descr="ws_1911"/>
          <p:cNvPicPr>
            <a:picLocks noChangeAspect="1" noChangeArrowheads="1"/>
          </p:cNvPicPr>
          <p:nvPr/>
        </p:nvPicPr>
        <p:blipFill>
          <a:blip r:embed="rId6" cstate="print"/>
          <a:srcRect/>
          <a:stretch>
            <a:fillRect/>
          </a:stretch>
        </p:blipFill>
        <p:spPr bwMode="auto">
          <a:xfrm>
            <a:off x="1371600" y="6438900"/>
            <a:ext cx="139700" cy="177800"/>
          </a:xfrm>
          <a:prstGeom prst="rect">
            <a:avLst/>
          </a:prstGeom>
          <a:noFill/>
          <a:ln w="9525">
            <a:noFill/>
            <a:miter lim="800000"/>
            <a:headEnd/>
            <a:tailEnd/>
          </a:ln>
        </p:spPr>
      </p:pic>
      <p:pic>
        <p:nvPicPr>
          <p:cNvPr id="83975" name="Picture 7" descr="ws_1912"/>
          <p:cNvPicPr>
            <a:picLocks noChangeAspect="1" noChangeArrowheads="1"/>
          </p:cNvPicPr>
          <p:nvPr/>
        </p:nvPicPr>
        <p:blipFill>
          <a:blip r:embed="rId7" cstate="print"/>
          <a:srcRect/>
          <a:stretch>
            <a:fillRect/>
          </a:stretch>
        </p:blipFill>
        <p:spPr bwMode="auto">
          <a:xfrm>
            <a:off x="1701800" y="6438900"/>
            <a:ext cx="139700" cy="177800"/>
          </a:xfrm>
          <a:prstGeom prst="rect">
            <a:avLst/>
          </a:prstGeom>
          <a:noFill/>
          <a:ln w="9525">
            <a:noFill/>
            <a:miter lim="800000"/>
            <a:headEnd/>
            <a:tailEnd/>
          </a:ln>
        </p:spPr>
      </p:pic>
      <p:sp>
        <p:nvSpPr>
          <p:cNvPr id="83976" name="Text Box 8"/>
          <p:cNvSpPr txBox="1">
            <a:spLocks noChangeArrowheads="1"/>
          </p:cNvSpPr>
          <p:nvPr/>
        </p:nvSpPr>
        <p:spPr bwMode="auto">
          <a:xfrm>
            <a:off x="2797175" y="2573338"/>
            <a:ext cx="3635375" cy="366712"/>
          </a:xfrm>
          <a:prstGeom prst="rect">
            <a:avLst/>
          </a:prstGeom>
          <a:noFill/>
          <a:ln w="9525">
            <a:noFill/>
            <a:miter lim="800000"/>
            <a:headEnd/>
            <a:tailEnd/>
          </a:ln>
        </p:spPr>
        <p:txBody>
          <a:bodyPr wrap="none" lIns="0" tIns="0" rIns="0" bIns="0">
            <a:spAutoFit/>
          </a:bodyPr>
          <a:lstStyle/>
          <a:p>
            <a:pPr>
              <a:lnSpc>
                <a:spcPts val="2900"/>
              </a:lnSpc>
            </a:pPr>
            <a:r>
              <a:rPr lang="en-US" altLang="zh-TW" sz="2600" b="1" i="1">
                <a:solidFill>
                  <a:srgbClr val="F6C54C"/>
                </a:solidFill>
              </a:rPr>
              <a:t>10. Closing Thoughts –</a:t>
            </a:r>
          </a:p>
        </p:txBody>
      </p:sp>
      <p:sp>
        <p:nvSpPr>
          <p:cNvPr id="83977" name="Text Box 9"/>
          <p:cNvSpPr txBox="1">
            <a:spLocks noChangeArrowheads="1"/>
          </p:cNvSpPr>
          <p:nvPr/>
        </p:nvSpPr>
        <p:spPr bwMode="auto">
          <a:xfrm>
            <a:off x="652463" y="3327400"/>
            <a:ext cx="7924800"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i="1">
                <a:solidFill>
                  <a:srgbClr val="FFFFFF"/>
                </a:solidFill>
              </a:rPr>
              <a:t>Large companies do not typically support rapid growth</a:t>
            </a:r>
          </a:p>
        </p:txBody>
      </p:sp>
      <p:sp>
        <p:nvSpPr>
          <p:cNvPr id="83978" name="Text Box 10"/>
          <p:cNvSpPr txBox="1">
            <a:spLocks noChangeArrowheads="1"/>
          </p:cNvSpPr>
          <p:nvPr/>
        </p:nvSpPr>
        <p:spPr bwMode="auto">
          <a:xfrm>
            <a:off x="2241550" y="3883025"/>
            <a:ext cx="5205413"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i="1">
                <a:solidFill>
                  <a:srgbClr val="FFFFFF"/>
                </a:solidFill>
              </a:rPr>
              <a:t>rates of the magnitude that follow…</a:t>
            </a:r>
          </a:p>
        </p:txBody>
      </p:sp>
      <p:sp>
        <p:nvSpPr>
          <p:cNvPr id="83979" name="Text Box 11"/>
          <p:cNvSpPr txBox="1">
            <a:spLocks noChangeArrowheads="1"/>
          </p:cNvSpPr>
          <p:nvPr/>
        </p:nvSpPr>
        <p:spPr bwMode="auto">
          <a:xfrm>
            <a:off x="2894013" y="4438650"/>
            <a:ext cx="3897312" cy="368300"/>
          </a:xfrm>
          <a:prstGeom prst="rect">
            <a:avLst/>
          </a:prstGeom>
          <a:noFill/>
          <a:ln w="9525">
            <a:noFill/>
            <a:miter lim="800000"/>
            <a:headEnd/>
            <a:tailEnd/>
          </a:ln>
        </p:spPr>
        <p:txBody>
          <a:bodyPr wrap="none" lIns="0" tIns="0" rIns="0" bIns="0">
            <a:spAutoFit/>
          </a:bodyPr>
          <a:lstStyle/>
          <a:p>
            <a:pPr>
              <a:lnSpc>
                <a:spcPts val="2900"/>
              </a:lnSpc>
            </a:pPr>
            <a:r>
              <a:rPr lang="en-US" altLang="zh-TW" sz="2600" i="1">
                <a:solidFill>
                  <a:srgbClr val="FFFFFF"/>
                </a:solidFill>
              </a:rPr>
              <a:t>will these trends continue?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標題 1"/>
          <p:cNvSpPr>
            <a:spLocks noGrp="1"/>
          </p:cNvSpPr>
          <p:nvPr>
            <p:ph type="ctrTitle"/>
          </p:nvPr>
        </p:nvSpPr>
        <p:spPr/>
        <p:txBody>
          <a:bodyPr/>
          <a:lstStyle/>
          <a:p>
            <a:r>
              <a:rPr lang="en-US" altLang="zh-TW" sz="4000" smtClean="0"/>
              <a:t>Recent Financial Innovation</a:t>
            </a:r>
            <a:endParaRPr lang="zh-TW" altLang="en-US" sz="4000" smtClean="0"/>
          </a:p>
        </p:txBody>
      </p:sp>
      <p:sp>
        <p:nvSpPr>
          <p:cNvPr id="84995" name="副標題 2"/>
          <p:cNvSpPr>
            <a:spLocks noGrp="1"/>
          </p:cNvSpPr>
          <p:nvPr>
            <p:ph type="subTitle" idx="1"/>
          </p:nvPr>
        </p:nvSpPr>
        <p:spPr/>
        <p:txBody>
          <a:bodyPr/>
          <a:lstStyle/>
          <a:p>
            <a:endParaRPr lang="zh-TW" altLang="en-US"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標題 1"/>
          <p:cNvSpPr>
            <a:spLocks noGrp="1"/>
          </p:cNvSpPr>
          <p:nvPr>
            <p:ph type="title"/>
          </p:nvPr>
        </p:nvSpPr>
        <p:spPr/>
        <p:txBody>
          <a:bodyPr/>
          <a:lstStyle/>
          <a:p>
            <a:r>
              <a:rPr lang="en-US" altLang="zh-TW" sz="4000" smtClean="0"/>
              <a:t>Outlines</a:t>
            </a:r>
            <a:endParaRPr lang="zh-TW" altLang="en-US" sz="4000" smtClean="0"/>
          </a:p>
        </p:txBody>
      </p:sp>
      <p:sp>
        <p:nvSpPr>
          <p:cNvPr id="86019" name="內容版面配置區 2"/>
          <p:cNvSpPr>
            <a:spLocks noGrp="1"/>
          </p:cNvSpPr>
          <p:nvPr>
            <p:ph idx="1"/>
          </p:nvPr>
        </p:nvSpPr>
        <p:spPr/>
        <p:txBody>
          <a:bodyPr/>
          <a:lstStyle/>
          <a:p>
            <a:r>
              <a:rPr lang="en-US" altLang="zh-TW" smtClean="0"/>
              <a:t>Cutting Edge Trading Technology</a:t>
            </a:r>
          </a:p>
          <a:p>
            <a:r>
              <a:rPr lang="en-US" altLang="zh-TW" smtClean="0"/>
              <a:t>Risk Management Innovations of Securization and Derivatives</a:t>
            </a:r>
          </a:p>
          <a:p>
            <a:r>
              <a:rPr lang="en-US" altLang="zh-TW" smtClean="0"/>
              <a:t>Bank2.0</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標題 1"/>
          <p:cNvSpPr>
            <a:spLocks noGrp="1"/>
          </p:cNvSpPr>
          <p:nvPr>
            <p:ph type="title"/>
          </p:nvPr>
        </p:nvSpPr>
        <p:spPr>
          <a:xfrm>
            <a:off x="250825" y="188913"/>
            <a:ext cx="8642350" cy="676275"/>
          </a:xfrm>
        </p:spPr>
        <p:txBody>
          <a:bodyPr/>
          <a:lstStyle/>
          <a:p>
            <a:r>
              <a:rPr lang="en-US" altLang="zh-TW" smtClean="0"/>
              <a:t>Primary Players in </a:t>
            </a:r>
            <a:br>
              <a:rPr lang="en-US" altLang="zh-TW" smtClean="0"/>
            </a:br>
            <a:r>
              <a:rPr lang="en-US" altLang="zh-TW" smtClean="0"/>
              <a:t>Financial Trading Industry</a:t>
            </a:r>
            <a:endParaRPr lang="zh-TW" altLang="en-US" smtClean="0"/>
          </a:p>
        </p:txBody>
      </p:sp>
      <p:sp>
        <p:nvSpPr>
          <p:cNvPr id="87043" name="內容版面配置區 2"/>
          <p:cNvSpPr>
            <a:spLocks noGrp="1"/>
          </p:cNvSpPr>
          <p:nvPr>
            <p:ph idx="1"/>
          </p:nvPr>
        </p:nvSpPr>
        <p:spPr/>
        <p:txBody>
          <a:bodyPr/>
          <a:lstStyle/>
          <a:p>
            <a:r>
              <a:rPr lang="en-US" altLang="zh-TW" smtClean="0"/>
              <a:t>Broker-dealers</a:t>
            </a:r>
          </a:p>
          <a:p>
            <a:r>
              <a:rPr lang="en-US" altLang="zh-TW" smtClean="0"/>
              <a:t>Buy-side funds</a:t>
            </a:r>
          </a:p>
          <a:p>
            <a:r>
              <a:rPr lang="en-US" altLang="zh-TW" smtClean="0"/>
              <a:t>Global Exchanges</a:t>
            </a:r>
          </a:p>
          <a:p>
            <a:r>
              <a:rPr lang="en-US" altLang="zh-TW" smtClean="0"/>
              <a:t>Venues of trade execution</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標題 1"/>
          <p:cNvSpPr>
            <a:spLocks noGrp="1"/>
          </p:cNvSpPr>
          <p:nvPr>
            <p:ph type="title"/>
          </p:nvPr>
        </p:nvSpPr>
        <p:spPr>
          <a:xfrm>
            <a:off x="179388" y="188913"/>
            <a:ext cx="8856662" cy="676275"/>
          </a:xfrm>
        </p:spPr>
        <p:txBody>
          <a:bodyPr/>
          <a:lstStyle/>
          <a:p>
            <a:r>
              <a:rPr lang="en-US" altLang="zh-TW" smtClean="0"/>
              <a:t>Goals of Financial Trading Innovation</a:t>
            </a:r>
            <a:endParaRPr lang="zh-TW" altLang="en-US" smtClean="0"/>
          </a:p>
        </p:txBody>
      </p:sp>
      <p:sp>
        <p:nvSpPr>
          <p:cNvPr id="88067" name="內容版面配置區 2"/>
          <p:cNvSpPr>
            <a:spLocks noGrp="1"/>
          </p:cNvSpPr>
          <p:nvPr>
            <p:ph idx="1"/>
          </p:nvPr>
        </p:nvSpPr>
        <p:spPr/>
        <p:txBody>
          <a:bodyPr/>
          <a:lstStyle/>
          <a:p>
            <a:r>
              <a:rPr lang="en-US" altLang="zh-TW" smtClean="0"/>
              <a:t>Cut transaction costs</a:t>
            </a:r>
          </a:p>
          <a:p>
            <a:r>
              <a:rPr lang="en-US" altLang="zh-TW" smtClean="0"/>
              <a:t>Minimize human error</a:t>
            </a:r>
          </a:p>
          <a:p>
            <a:r>
              <a:rPr lang="en-US" altLang="zh-TW" smtClean="0"/>
              <a:t>Boost trading efficiency</a:t>
            </a:r>
          </a:p>
          <a:p>
            <a:r>
              <a:rPr lang="en-US" altLang="zh-TW" smtClean="0"/>
              <a:t>Supplement productivity</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標題 1"/>
          <p:cNvSpPr>
            <a:spLocks noGrp="1"/>
          </p:cNvSpPr>
          <p:nvPr>
            <p:ph type="title"/>
          </p:nvPr>
        </p:nvSpPr>
        <p:spPr>
          <a:xfrm>
            <a:off x="250825" y="188913"/>
            <a:ext cx="8642350" cy="676275"/>
          </a:xfrm>
        </p:spPr>
        <p:txBody>
          <a:bodyPr/>
          <a:lstStyle/>
          <a:p>
            <a:r>
              <a:rPr lang="en-US" altLang="zh-TW" smtClean="0"/>
              <a:t>Innovations of Financial Trading Technology</a:t>
            </a:r>
            <a:endParaRPr lang="zh-TW" altLang="en-US" smtClean="0"/>
          </a:p>
        </p:txBody>
      </p:sp>
      <p:sp>
        <p:nvSpPr>
          <p:cNvPr id="89091" name="內容版面配置區 2"/>
          <p:cNvSpPr>
            <a:spLocks noGrp="1"/>
          </p:cNvSpPr>
          <p:nvPr>
            <p:ph idx="1"/>
          </p:nvPr>
        </p:nvSpPr>
        <p:spPr/>
        <p:txBody>
          <a:bodyPr/>
          <a:lstStyle/>
          <a:p>
            <a:r>
              <a:rPr lang="en-US" altLang="zh-TW" smtClean="0"/>
              <a:t>Electronic Communication Networks (ECNs)</a:t>
            </a:r>
          </a:p>
          <a:p>
            <a:r>
              <a:rPr lang="en-US" altLang="zh-TW" smtClean="0"/>
              <a:t>Algorithmic trading(Quantitative trading)</a:t>
            </a:r>
          </a:p>
          <a:p>
            <a:r>
              <a:rPr lang="en-US" altLang="zh-TW" smtClean="0"/>
              <a:t>Black box trading</a:t>
            </a:r>
          </a:p>
          <a:p>
            <a:r>
              <a:rPr lang="en-US" altLang="zh-TW" smtClean="0"/>
              <a:t>High frequency trading</a:t>
            </a:r>
          </a:p>
        </p:txBody>
      </p:sp>
      <p:sp>
        <p:nvSpPr>
          <p:cNvPr id="89092" name="文字方塊 3"/>
          <p:cNvSpPr txBox="1">
            <a:spLocks noChangeArrowheads="1"/>
          </p:cNvSpPr>
          <p:nvPr/>
        </p:nvSpPr>
        <p:spPr bwMode="auto">
          <a:xfrm>
            <a:off x="611188" y="4941888"/>
            <a:ext cx="7324725" cy="584200"/>
          </a:xfrm>
          <a:prstGeom prst="rect">
            <a:avLst/>
          </a:prstGeom>
          <a:noFill/>
          <a:ln w="9525">
            <a:noFill/>
            <a:miter lim="800000"/>
            <a:headEnd/>
            <a:tailEnd/>
          </a:ln>
        </p:spPr>
        <p:txBody>
          <a:bodyPr wrap="none">
            <a:spAutoFit/>
          </a:bodyPr>
          <a:lstStyle/>
          <a:p>
            <a:r>
              <a:rPr lang="en-US" altLang="zh-TW" sz="3200" i="1"/>
              <a:t>All together above &gt;70% of Trading today!</a:t>
            </a:r>
            <a:endParaRPr lang="zh-TW" altLang="en-US" sz="3200" i="1"/>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標題 1"/>
          <p:cNvSpPr>
            <a:spLocks noGrp="1"/>
          </p:cNvSpPr>
          <p:nvPr>
            <p:ph type="title"/>
          </p:nvPr>
        </p:nvSpPr>
        <p:spPr>
          <a:xfrm>
            <a:off x="250825" y="188913"/>
            <a:ext cx="8713788" cy="692150"/>
          </a:xfrm>
        </p:spPr>
        <p:txBody>
          <a:bodyPr/>
          <a:lstStyle/>
          <a:p>
            <a:r>
              <a:rPr lang="en-US" altLang="zh-TW" sz="3200" smtClean="0"/>
              <a:t>Electronic Communication Networks (ECNs)</a:t>
            </a:r>
            <a:endParaRPr lang="zh-TW" altLang="en-US" sz="3200" smtClean="0"/>
          </a:p>
        </p:txBody>
      </p:sp>
      <p:sp>
        <p:nvSpPr>
          <p:cNvPr id="90115" name="內容版面配置區 2"/>
          <p:cNvSpPr>
            <a:spLocks noGrp="1"/>
          </p:cNvSpPr>
          <p:nvPr>
            <p:ph idx="1"/>
          </p:nvPr>
        </p:nvSpPr>
        <p:spPr/>
        <p:txBody>
          <a:bodyPr/>
          <a:lstStyle/>
          <a:p>
            <a:pPr eaLnBrk="1" hangingPunct="1"/>
            <a:r>
              <a:rPr lang="en-US" altLang="zh-TW" smtClean="0"/>
              <a:t>Off-exchange exchanges</a:t>
            </a:r>
          </a:p>
          <a:p>
            <a:pPr lvl="1" eaLnBrk="1" hangingPunct="1"/>
            <a:r>
              <a:rPr lang="en-US" altLang="zh-TW" smtClean="0"/>
              <a:t>ECN vs exchange </a:t>
            </a:r>
          </a:p>
          <a:p>
            <a:pPr lvl="2" eaLnBrk="1" hangingPunct="1"/>
            <a:r>
              <a:rPr lang="en-US" altLang="zh-TW" smtClean="0"/>
              <a:t>Both </a:t>
            </a:r>
          </a:p>
          <a:p>
            <a:pPr lvl="3" eaLnBrk="1" hangingPunct="1"/>
            <a:r>
              <a:rPr lang="en-US" altLang="zh-TW" smtClean="0"/>
              <a:t>Conduct transactions</a:t>
            </a:r>
          </a:p>
          <a:p>
            <a:pPr lvl="3" eaLnBrk="1" hangingPunct="1"/>
            <a:r>
              <a:rPr lang="en-US" altLang="zh-TW" smtClean="0"/>
              <a:t>Collect fees</a:t>
            </a:r>
          </a:p>
          <a:p>
            <a:pPr lvl="3" eaLnBrk="1" hangingPunct="1"/>
            <a:r>
              <a:rPr lang="en-US" altLang="zh-TW" smtClean="0"/>
              <a:t>Produce and sell market data</a:t>
            </a:r>
          </a:p>
          <a:p>
            <a:pPr lvl="2" eaLnBrk="1" hangingPunct="1"/>
            <a:r>
              <a:rPr lang="en-US" altLang="zh-TW" smtClean="0"/>
              <a:t>Exchanges</a:t>
            </a:r>
          </a:p>
          <a:p>
            <a:pPr lvl="3" eaLnBrk="1" hangingPunct="1"/>
            <a:r>
              <a:rPr lang="en-US" altLang="zh-TW" smtClean="0"/>
              <a:t>Can list stocks</a:t>
            </a:r>
          </a:p>
          <a:p>
            <a:pPr lvl="3" eaLnBrk="1" hangingPunct="1"/>
            <a:r>
              <a:rPr lang="en-US" altLang="zh-TW" smtClean="0"/>
              <a:t>Govern themselves…</a:t>
            </a:r>
          </a:p>
          <a:p>
            <a:pPr lvl="2" eaLnBrk="1" hangingPunct="1"/>
            <a:r>
              <a:rPr lang="en-US" altLang="zh-TW" smtClean="0"/>
              <a:t>ECNs</a:t>
            </a:r>
          </a:p>
          <a:p>
            <a:pPr lvl="3" eaLnBrk="1" hangingPunct="1"/>
            <a:r>
              <a:rPr lang="en-US" altLang="zh-TW" smtClean="0"/>
              <a:t>Governed by the SEC</a:t>
            </a:r>
          </a:p>
          <a:p>
            <a:endParaRPr lang="zh-TW" altLang="en-US"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標題 1"/>
          <p:cNvSpPr>
            <a:spLocks noGrp="1"/>
          </p:cNvSpPr>
          <p:nvPr>
            <p:ph type="title"/>
          </p:nvPr>
        </p:nvSpPr>
        <p:spPr/>
        <p:txBody>
          <a:bodyPr/>
          <a:lstStyle/>
          <a:p>
            <a:r>
              <a:rPr lang="en-US" altLang="zh-TW" smtClean="0"/>
              <a:t>What are ECNs</a:t>
            </a:r>
            <a:endParaRPr lang="zh-TW" altLang="en-US" smtClean="0"/>
          </a:p>
        </p:txBody>
      </p:sp>
      <p:sp>
        <p:nvSpPr>
          <p:cNvPr id="91139" name="內容版面配置區 2"/>
          <p:cNvSpPr>
            <a:spLocks noGrp="1"/>
          </p:cNvSpPr>
          <p:nvPr>
            <p:ph idx="1"/>
          </p:nvPr>
        </p:nvSpPr>
        <p:spPr/>
        <p:txBody>
          <a:bodyPr/>
          <a:lstStyle/>
          <a:p>
            <a:pPr eaLnBrk="1" hangingPunct="1"/>
            <a:r>
              <a:rPr lang="en-US" altLang="zh-TW" smtClean="0"/>
              <a:t>Automated limit order books</a:t>
            </a:r>
          </a:p>
          <a:p>
            <a:pPr eaLnBrk="1" hangingPunct="1"/>
            <a:r>
              <a:rPr lang="en-US" altLang="zh-TW" smtClean="0"/>
              <a:t>Open display </a:t>
            </a:r>
          </a:p>
          <a:p>
            <a:pPr eaLnBrk="1" hangingPunct="1"/>
            <a:r>
              <a:rPr lang="en-US" altLang="zh-TW" smtClean="0"/>
              <a:t>Offer anonymity</a:t>
            </a:r>
          </a:p>
          <a:p>
            <a:pPr eaLnBrk="1" hangingPunct="1"/>
            <a:r>
              <a:rPr lang="en-US" altLang="zh-TW" smtClean="0"/>
              <a:t>After-hours trading</a:t>
            </a:r>
          </a:p>
          <a:p>
            <a:pPr eaLnBrk="1" hangingPunct="1"/>
            <a:r>
              <a:rPr lang="en-US" altLang="zh-TW" smtClean="0"/>
              <a:t>Subject to SEC’s Regulations</a:t>
            </a:r>
          </a:p>
          <a:p>
            <a:pPr lvl="1" eaLnBrk="1" hangingPunct="1"/>
            <a:r>
              <a:rPr lang="en-US" altLang="zh-TW" smtClean="0"/>
              <a:t>Order protection rule – best displayed prices</a:t>
            </a:r>
          </a:p>
          <a:p>
            <a:pPr lvl="1" eaLnBrk="1" hangingPunct="1"/>
            <a:r>
              <a:rPr lang="en-US" altLang="zh-TW" smtClean="0"/>
              <a:t>Access rule – fair access, limit on fees</a:t>
            </a:r>
          </a:p>
          <a:p>
            <a:pPr lvl="1" eaLnBrk="1" hangingPunct="1"/>
            <a:r>
              <a:rPr lang="en-US" altLang="zh-TW" smtClean="0"/>
              <a:t>Sub-penny rule </a:t>
            </a:r>
          </a:p>
          <a:p>
            <a:endParaRPr lang="zh-TW" altLang="en-US"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標題 1"/>
          <p:cNvSpPr>
            <a:spLocks noGrp="1"/>
          </p:cNvSpPr>
          <p:nvPr>
            <p:ph type="title"/>
          </p:nvPr>
        </p:nvSpPr>
        <p:spPr/>
        <p:txBody>
          <a:bodyPr/>
          <a:lstStyle/>
          <a:p>
            <a:r>
              <a:rPr lang="en-US" altLang="zh-TW" smtClean="0"/>
              <a:t>List of ECNs</a:t>
            </a:r>
            <a:endParaRPr lang="zh-TW" altLang="en-US" smtClean="0"/>
          </a:p>
        </p:txBody>
      </p:sp>
      <p:sp>
        <p:nvSpPr>
          <p:cNvPr id="92163" name="內容版面配置區 2"/>
          <p:cNvSpPr>
            <a:spLocks noGrp="1"/>
          </p:cNvSpPr>
          <p:nvPr>
            <p:ph idx="1"/>
          </p:nvPr>
        </p:nvSpPr>
        <p:spPr/>
        <p:txBody>
          <a:bodyPr/>
          <a:lstStyle/>
          <a:p>
            <a:pPr eaLnBrk="1" hangingPunct="1"/>
            <a:r>
              <a:rPr lang="en-US" altLang="zh-TW" smtClean="0"/>
              <a:t>Instinet (1</a:t>
            </a:r>
            <a:r>
              <a:rPr lang="en-US" altLang="zh-TW" baseline="30000" smtClean="0"/>
              <a:t>st</a:t>
            </a:r>
            <a:r>
              <a:rPr lang="en-US" altLang="zh-TW" smtClean="0"/>
              <a:t>)</a:t>
            </a:r>
          </a:p>
          <a:p>
            <a:pPr eaLnBrk="1" hangingPunct="1"/>
            <a:r>
              <a:rPr lang="en-US" altLang="zh-TW" smtClean="0"/>
              <a:t>Archipelago</a:t>
            </a:r>
          </a:p>
          <a:p>
            <a:pPr eaLnBrk="1" hangingPunct="1"/>
            <a:r>
              <a:rPr lang="en-US" altLang="zh-TW" smtClean="0"/>
              <a:t>Island</a:t>
            </a:r>
          </a:p>
          <a:p>
            <a:pPr eaLnBrk="1" hangingPunct="1"/>
            <a:r>
              <a:rPr lang="en-US" altLang="zh-TW" smtClean="0"/>
              <a:t>BATS </a:t>
            </a:r>
          </a:p>
          <a:p>
            <a:pPr eaLnBrk="1" hangingPunct="1"/>
            <a:r>
              <a:rPr lang="en-US" altLang="zh-TW" smtClean="0"/>
              <a:t>Direct Edge</a:t>
            </a:r>
          </a:p>
          <a:p>
            <a:pPr eaLnBrk="1" hangingPunct="1"/>
            <a:r>
              <a:rPr lang="en-US" altLang="zh-TW" smtClean="0"/>
              <a:t>LavaFlow</a:t>
            </a:r>
          </a:p>
          <a:p>
            <a:pPr eaLnBrk="1" hangingPunct="1"/>
            <a:r>
              <a:rPr lang="en-US" altLang="zh-TW" smtClean="0"/>
              <a:t>Bloomberg</a:t>
            </a:r>
          </a:p>
          <a:p>
            <a:pPr eaLnBrk="1" hangingPunct="1"/>
            <a:r>
              <a:rPr lang="en-US" altLang="zh-TW" smtClean="0"/>
              <a:t>Track Data</a:t>
            </a:r>
          </a:p>
          <a:p>
            <a:endParaRPr lang="zh-TW" alt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TW" smtClean="0"/>
              <a:t>Roll-to-Roll Printing Devices </a:t>
            </a:r>
          </a:p>
        </p:txBody>
      </p:sp>
      <p:sp>
        <p:nvSpPr>
          <p:cNvPr id="10243" name="Rectangle 3"/>
          <p:cNvSpPr>
            <a:spLocks noGrp="1" noChangeArrowheads="1"/>
          </p:cNvSpPr>
          <p:nvPr>
            <p:ph type="body" idx="1"/>
          </p:nvPr>
        </p:nvSpPr>
        <p:spPr>
          <a:xfrm>
            <a:off x="0" y="1700213"/>
            <a:ext cx="3779838" cy="527050"/>
          </a:xfrm>
        </p:spPr>
        <p:txBody>
          <a:bodyPr/>
          <a:lstStyle/>
          <a:p>
            <a:pPr eaLnBrk="1" hangingPunct="1">
              <a:lnSpc>
                <a:spcPct val="80000"/>
              </a:lnSpc>
            </a:pPr>
            <a:r>
              <a:rPr lang="en-US" altLang="zh-TW" sz="2000" smtClean="0"/>
              <a:t>Promising a new class of paper-thin products—batteries, LEDs, memories, RFID tags, solar cells and more—mass-produced at low cost.</a:t>
            </a:r>
          </a:p>
          <a:p>
            <a:pPr eaLnBrk="1" hangingPunct="1">
              <a:lnSpc>
                <a:spcPct val="80000"/>
              </a:lnSpc>
            </a:pPr>
            <a:r>
              <a:rPr lang="en-US" altLang="zh-TW" sz="2000" smtClean="0"/>
              <a:t>Konica Minolta Holdings Inc. and GE</a:t>
            </a:r>
          </a:p>
          <a:p>
            <a:pPr eaLnBrk="1" hangingPunct="1">
              <a:lnSpc>
                <a:spcPct val="80000"/>
              </a:lnSpc>
            </a:pPr>
            <a:endParaRPr lang="en-US" altLang="zh-TW" sz="2000" smtClean="0"/>
          </a:p>
        </p:txBody>
      </p:sp>
      <p:sp>
        <p:nvSpPr>
          <p:cNvPr id="10244" name="Text Box 5"/>
          <p:cNvSpPr txBox="1">
            <a:spLocks noChangeArrowheads="1"/>
          </p:cNvSpPr>
          <p:nvPr/>
        </p:nvSpPr>
        <p:spPr bwMode="auto">
          <a:xfrm>
            <a:off x="250825" y="6583363"/>
            <a:ext cx="5265738" cy="274637"/>
          </a:xfrm>
          <a:prstGeom prst="rect">
            <a:avLst/>
          </a:prstGeom>
          <a:noFill/>
          <a:ln w="9525">
            <a:noFill/>
            <a:miter lim="800000"/>
            <a:headEnd/>
            <a:tailEnd/>
          </a:ln>
        </p:spPr>
        <p:txBody>
          <a:bodyPr wrap="none">
            <a:spAutoFit/>
          </a:bodyPr>
          <a:lstStyle/>
          <a:p>
            <a:r>
              <a:rPr lang="en-US" altLang="zh-TW" sz="1200">
                <a:latin typeface="Arial" charset="0"/>
              </a:rPr>
              <a:t>Video Ref: http://www.eetimes.com/showArticle.jhtml;?articleID=221900476</a:t>
            </a:r>
          </a:p>
        </p:txBody>
      </p:sp>
      <p:sp>
        <p:nvSpPr>
          <p:cNvPr id="10245" name="Text Box 6"/>
          <p:cNvSpPr txBox="1">
            <a:spLocks noChangeArrowheads="1"/>
          </p:cNvSpPr>
          <p:nvPr/>
        </p:nvSpPr>
        <p:spPr bwMode="auto">
          <a:xfrm>
            <a:off x="323850" y="1055688"/>
            <a:ext cx="184150" cy="336550"/>
          </a:xfrm>
          <a:prstGeom prst="rect">
            <a:avLst/>
          </a:prstGeom>
          <a:noFill/>
          <a:ln w="9525">
            <a:noFill/>
            <a:miter lim="800000"/>
            <a:headEnd/>
            <a:tailEnd/>
          </a:ln>
        </p:spPr>
        <p:txBody>
          <a:bodyPr wrap="none">
            <a:spAutoFit/>
          </a:bodyPr>
          <a:lstStyle/>
          <a:p>
            <a:endParaRPr lang="zh-TW" altLang="zh-TW" sz="1600" b="1" i="1">
              <a:latin typeface="Arial" charset="0"/>
            </a:endParaRPr>
          </a:p>
        </p:txBody>
      </p:sp>
      <p:pic>
        <p:nvPicPr>
          <p:cNvPr id="10246" name="Picture 7"/>
          <p:cNvPicPr>
            <a:picLocks noChangeAspect="1" noChangeArrowheads="1"/>
          </p:cNvPicPr>
          <p:nvPr/>
        </p:nvPicPr>
        <p:blipFill>
          <a:blip r:embed="rId2" cstate="print"/>
          <a:srcRect/>
          <a:stretch>
            <a:fillRect/>
          </a:stretch>
        </p:blipFill>
        <p:spPr bwMode="auto">
          <a:xfrm>
            <a:off x="3779838" y="1484313"/>
            <a:ext cx="5364162" cy="4824412"/>
          </a:xfrm>
          <a:prstGeom prst="rect">
            <a:avLst/>
          </a:prstGeom>
          <a:noFill/>
          <a:ln w="9525">
            <a:noFill/>
            <a:miter lim="800000"/>
            <a:headEnd/>
            <a:tailEnd/>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標題 1"/>
          <p:cNvSpPr>
            <a:spLocks noGrp="1"/>
          </p:cNvSpPr>
          <p:nvPr>
            <p:ph type="title"/>
          </p:nvPr>
        </p:nvSpPr>
        <p:spPr>
          <a:xfrm>
            <a:off x="395288" y="188913"/>
            <a:ext cx="8353425" cy="676275"/>
          </a:xfrm>
        </p:spPr>
        <p:txBody>
          <a:bodyPr/>
          <a:lstStyle/>
          <a:p>
            <a:r>
              <a:rPr lang="en-US" altLang="zh-TW" smtClean="0"/>
              <a:t>Algorithmic trading(Quantitative trading)</a:t>
            </a:r>
            <a:endParaRPr lang="zh-TW" altLang="en-US" smtClean="0"/>
          </a:p>
        </p:txBody>
      </p:sp>
      <p:sp>
        <p:nvSpPr>
          <p:cNvPr id="93187" name="內容版面配置區 2"/>
          <p:cNvSpPr>
            <a:spLocks noGrp="1"/>
          </p:cNvSpPr>
          <p:nvPr>
            <p:ph idx="1"/>
          </p:nvPr>
        </p:nvSpPr>
        <p:spPr/>
        <p:txBody>
          <a:bodyPr/>
          <a:lstStyle/>
          <a:p>
            <a:r>
              <a:rPr lang="en-US" altLang="zh-TW" sz="2400" smtClean="0"/>
              <a:t>Quantitative trading, also known as algorithmic trading, is the trading of securities based strictly on the buy/sell decisions of computer algorithms. The computer algorithms are designed and perhaps programmed by the traders themselves, based on the historical performance of the encoded strategy tested against historical financial data</a:t>
            </a:r>
          </a:p>
          <a:p>
            <a:r>
              <a:rPr lang="en-US" altLang="zh-TW" sz="2400" smtClean="0"/>
              <a:t>Quantitative trading includes more than just technical analysis. Many quantitative trading systems incorporate fundamental data in their inputs: numbers such as revenue, cash flow, debt-to-equity ratio, and others--- convert </a:t>
            </a:r>
            <a:r>
              <a:rPr lang="en-US" altLang="zh-TW" sz="2400" smtClean="0">
                <a:solidFill>
                  <a:srgbClr val="FF0000"/>
                </a:solidFill>
              </a:rPr>
              <a:t>information and news </a:t>
            </a:r>
            <a:r>
              <a:rPr lang="en-US" altLang="zh-TW" sz="2400" smtClean="0"/>
              <a:t>event into bits and bytes that the computer can understand, it can be regarded as part of quantitative trading</a:t>
            </a:r>
          </a:p>
          <a:p>
            <a:endParaRPr lang="zh-TW" altLang="en-US" sz="240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標題 1"/>
          <p:cNvSpPr>
            <a:spLocks noGrp="1"/>
          </p:cNvSpPr>
          <p:nvPr>
            <p:ph type="title"/>
          </p:nvPr>
        </p:nvSpPr>
        <p:spPr/>
        <p:txBody>
          <a:bodyPr/>
          <a:lstStyle/>
          <a:p>
            <a:r>
              <a:rPr lang="en-US" altLang="zh-TW" smtClean="0"/>
              <a:t>Black-Box Trading</a:t>
            </a:r>
            <a:endParaRPr lang="zh-TW" altLang="en-US" smtClean="0"/>
          </a:p>
        </p:txBody>
      </p:sp>
      <p:sp>
        <p:nvSpPr>
          <p:cNvPr id="94211" name="內容版面配置區 2"/>
          <p:cNvSpPr>
            <a:spLocks noGrp="1"/>
          </p:cNvSpPr>
          <p:nvPr>
            <p:ph idx="1"/>
          </p:nvPr>
        </p:nvSpPr>
        <p:spPr/>
        <p:txBody>
          <a:bodyPr/>
          <a:lstStyle/>
          <a:p>
            <a:r>
              <a:rPr lang="en-US" altLang="zh-TW" smtClean="0"/>
              <a:t>A computer-based trading system for individual investors that uses a set of fixed, proprietary rules to generate buy and sell signals. Black box systems are named for the secrecy surrounding the methodology employed in the analysis.</a:t>
            </a:r>
          </a:p>
          <a:p>
            <a:pPr>
              <a:buFontTx/>
              <a:buNone/>
            </a:pPr>
            <a:endParaRPr lang="zh-TW" altLang="en-US"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標題 1"/>
          <p:cNvSpPr>
            <a:spLocks noGrp="1"/>
          </p:cNvSpPr>
          <p:nvPr>
            <p:ph type="title"/>
          </p:nvPr>
        </p:nvSpPr>
        <p:spPr/>
        <p:txBody>
          <a:bodyPr/>
          <a:lstStyle/>
          <a:p>
            <a:r>
              <a:rPr lang="en-US" altLang="zh-TW" smtClean="0"/>
              <a:t>High Frequency Trading</a:t>
            </a:r>
            <a:endParaRPr lang="zh-TW" altLang="en-US" smtClean="0"/>
          </a:p>
        </p:txBody>
      </p:sp>
      <p:sp>
        <p:nvSpPr>
          <p:cNvPr id="95235" name="內容版面配置區 2"/>
          <p:cNvSpPr>
            <a:spLocks noGrp="1"/>
          </p:cNvSpPr>
          <p:nvPr>
            <p:ph idx="1"/>
          </p:nvPr>
        </p:nvSpPr>
        <p:spPr/>
        <p:txBody>
          <a:bodyPr/>
          <a:lstStyle/>
          <a:p>
            <a:r>
              <a:rPr lang="en-US" altLang="zh-TW" sz="2000" smtClean="0"/>
              <a:t>In general, </a:t>
            </a:r>
            <a:r>
              <a:rPr lang="en-US" altLang="zh-TW" sz="2000" i="1" smtClean="0"/>
              <a:t>high- frequency trading (HFT) refers to the buying </a:t>
            </a:r>
            <a:r>
              <a:rPr lang="en-US" altLang="zh-TW" sz="2000" smtClean="0"/>
              <a:t>or selling of securities wherein success depends on how quickly you act, where a delay of a few thousandths of a second,or milliseconds, can mean the difference between profit and loss.</a:t>
            </a:r>
          </a:p>
          <a:p>
            <a:r>
              <a:rPr lang="en-US" altLang="zh-TW" sz="2000" smtClean="0"/>
              <a:t>The high- frequency trader evolved from the ranks of the traditional market-maker, or </a:t>
            </a:r>
            <a:r>
              <a:rPr lang="en-US" altLang="zh-TW" sz="2000" i="1" smtClean="0"/>
              <a:t>specialist, whose primary source </a:t>
            </a:r>
            <a:r>
              <a:rPr lang="en-US" altLang="zh-TW" sz="2000" smtClean="0"/>
              <a:t>of profit was the spread between the prices at which he bought and sold.</a:t>
            </a:r>
          </a:p>
          <a:p>
            <a:r>
              <a:rPr lang="en-US" altLang="zh-TW" sz="2000" smtClean="0"/>
              <a:t>Unlike the traditional market-maker, however, and owing to developments like decimalization and advances in technology, the high- frequency trader must settle for much narrower spreads—razor-thin margins of a penny or less. As such, high- frequency traders operate in massive scales.</a:t>
            </a:r>
            <a:endParaRPr lang="zh-TW" altLang="en-US" sz="2000"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標題 1"/>
          <p:cNvSpPr>
            <a:spLocks noGrp="1"/>
          </p:cNvSpPr>
          <p:nvPr>
            <p:ph type="title"/>
          </p:nvPr>
        </p:nvSpPr>
        <p:spPr>
          <a:xfrm>
            <a:off x="395288" y="188913"/>
            <a:ext cx="8353425" cy="676275"/>
          </a:xfrm>
        </p:spPr>
        <p:txBody>
          <a:bodyPr/>
          <a:lstStyle/>
          <a:p>
            <a:r>
              <a:rPr lang="en-US" altLang="zh-TW" smtClean="0"/>
              <a:t>Disruptive Risk Management Innovation</a:t>
            </a:r>
            <a:endParaRPr lang="zh-TW" altLang="en-US" smtClean="0"/>
          </a:p>
        </p:txBody>
      </p:sp>
      <p:sp>
        <p:nvSpPr>
          <p:cNvPr id="96259" name="內容版面配置區 2"/>
          <p:cNvSpPr>
            <a:spLocks noGrp="1"/>
          </p:cNvSpPr>
          <p:nvPr>
            <p:ph idx="1"/>
          </p:nvPr>
        </p:nvSpPr>
        <p:spPr/>
        <p:txBody>
          <a:bodyPr/>
          <a:lstStyle/>
          <a:p>
            <a:r>
              <a:rPr lang="en-US" altLang="zh-TW" sz="2000" dirty="0" smtClean="0"/>
              <a:t>CXO</a:t>
            </a:r>
            <a:r>
              <a:rPr lang="en-US" altLang="zh-TW" sz="2000" baseline="30000" dirty="0" smtClean="0"/>
              <a:t>N</a:t>
            </a:r>
            <a:r>
              <a:rPr lang="zh-TW" altLang="en-US" sz="2000" baseline="30000" dirty="0" smtClean="0"/>
              <a:t> </a:t>
            </a:r>
            <a:r>
              <a:rPr lang="en-US" altLang="zh-TW" sz="2000" dirty="0" smtClean="0"/>
              <a:t>(1987 Innovation)</a:t>
            </a:r>
          </a:p>
          <a:p>
            <a:pPr lvl="1"/>
            <a:r>
              <a:rPr lang="en-US" altLang="zh-TW" sz="1600" dirty="0" smtClean="0"/>
              <a:t>a type of structured asset-backed security (ABS) with multiple "tranches" that are issued by special purpose entities and collateralized by debt obligations including bonds and loans. Each tranche offers a varying degree of risk and return so as to meet investor demand. CDOs' value and payments are derived from a portfolio of fixed-income underlying assets. CDO securities are split into different risk classes, or tranches, whereby "senior" tranches are considered the safest securities. Interest and principal payments are made in order of seniority, so that junior tranches offer higher coupon payments (and interest rates) or lower prices to compensate for additional default risk.</a:t>
            </a:r>
          </a:p>
          <a:p>
            <a:r>
              <a:rPr lang="en-US" altLang="zh-TW" sz="2000" dirty="0" smtClean="0"/>
              <a:t>CDS (1990 Innovation)</a:t>
            </a:r>
          </a:p>
          <a:p>
            <a:pPr lvl="1"/>
            <a:r>
              <a:rPr lang="en-US" altLang="zh-TW" sz="1600" dirty="0" smtClean="0"/>
              <a:t>is similar to a traditional insurance policy, in as much as it obliges the seller of the CDS to compensate the buyer in the event of loan </a:t>
            </a:r>
            <a:r>
              <a:rPr lang="en-US" altLang="zh-TW" sz="1600" u="sng" dirty="0" smtClean="0"/>
              <a:t>default</a:t>
            </a:r>
            <a:r>
              <a:rPr lang="en-US" altLang="zh-TW" sz="1600" dirty="0" smtClean="0"/>
              <a:t>. Generally, the agreement is that in the event of default the buyer of the CDS receives money (usually the face value of the loan), and the seller of the CDS receives the defaulted loan (and with it the right to recover the loan at some later time). However, the difference between a traditional insurance policy and a CDS is that anyone can purchase one, even buyers who do not hold the loan instrument and may have no direct "insurable interest" in the loan.</a:t>
            </a:r>
          </a:p>
          <a:p>
            <a:pPr>
              <a:buFontTx/>
              <a:buNone/>
            </a:pPr>
            <a:endParaRPr lang="zh-TW" altLang="en-US" dirty="0"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p:cNvSpPr>
          <p:nvPr>
            <p:ph type="title"/>
          </p:nvPr>
        </p:nvSpPr>
        <p:spPr>
          <a:xfrm>
            <a:off x="107950" y="260350"/>
            <a:ext cx="8856663" cy="838200"/>
          </a:xfrm>
        </p:spPr>
        <p:txBody>
          <a:bodyPr/>
          <a:lstStyle/>
          <a:p>
            <a:r>
              <a:rPr lang="en-US" altLang="zh-TW" smtClean="0"/>
              <a:t>Complete Financial Origami Diagram</a:t>
            </a:r>
            <a:endParaRPr lang="zh-TW" altLang="en-US" smtClean="0"/>
          </a:p>
        </p:txBody>
      </p:sp>
      <p:pic>
        <p:nvPicPr>
          <p:cNvPr id="97283" name="Picture 2"/>
          <p:cNvPicPr>
            <a:picLocks noChangeAspect="1" noChangeArrowheads="1"/>
          </p:cNvPicPr>
          <p:nvPr/>
        </p:nvPicPr>
        <p:blipFill>
          <a:blip r:embed="rId2" cstate="print"/>
          <a:srcRect/>
          <a:stretch>
            <a:fillRect/>
          </a:stretch>
        </p:blipFill>
        <p:spPr bwMode="auto">
          <a:xfrm>
            <a:off x="250825" y="1412875"/>
            <a:ext cx="8713788" cy="5172075"/>
          </a:xfrm>
          <a:prstGeom prst="rect">
            <a:avLst/>
          </a:prstGeom>
          <a:noFill/>
          <a:ln w="9525">
            <a:noFill/>
            <a:miter lim="800000"/>
            <a:headEnd/>
            <a:tailEnd/>
          </a:ln>
        </p:spPr>
      </p:pic>
      <p:sp>
        <p:nvSpPr>
          <p:cNvPr id="5" name="文字方塊 4"/>
          <p:cNvSpPr txBox="1"/>
          <p:nvPr/>
        </p:nvSpPr>
        <p:spPr>
          <a:xfrm>
            <a:off x="2700338" y="6092825"/>
            <a:ext cx="3709987" cy="369888"/>
          </a:xfrm>
          <a:prstGeom prst="rect">
            <a:avLst/>
          </a:prstGeom>
          <a:noFill/>
        </p:spPr>
        <p:txBody>
          <a:bodyPr wrap="none">
            <a:spAutoFit/>
          </a:bodyPr>
          <a:lstStyle/>
          <a:p>
            <a:pPr>
              <a:defRPr/>
            </a:pPr>
            <a:r>
              <a:rPr lang="en-US" altLang="zh-TW" sz="1800" dirty="0">
                <a:solidFill>
                  <a:srgbClr val="FF0000"/>
                </a:solidFill>
                <a:latin typeface="+mj-lt"/>
              </a:rPr>
              <a:t>Financial Engineering Innovations!</a:t>
            </a:r>
            <a:endParaRPr lang="zh-TW" altLang="en-US" sz="1800" dirty="0">
              <a:solidFill>
                <a:srgbClr val="FF0000"/>
              </a:solidFill>
              <a:latin typeface="+mj-lt"/>
            </a:endParaRPr>
          </a:p>
        </p:txBody>
      </p:sp>
      <p:sp>
        <p:nvSpPr>
          <p:cNvPr id="7" name="文字方塊 6"/>
          <p:cNvSpPr txBox="1"/>
          <p:nvPr/>
        </p:nvSpPr>
        <p:spPr>
          <a:xfrm>
            <a:off x="6372225" y="2492375"/>
            <a:ext cx="2090738" cy="585788"/>
          </a:xfrm>
          <a:prstGeom prst="rect">
            <a:avLst/>
          </a:prstGeom>
          <a:noFill/>
        </p:spPr>
        <p:txBody>
          <a:bodyPr wrap="none">
            <a:spAutoFit/>
          </a:bodyPr>
          <a:lstStyle/>
          <a:p>
            <a:pPr>
              <a:defRPr/>
            </a:pPr>
            <a:r>
              <a:rPr lang="en-US" altLang="zh-TW" sz="1600" dirty="0">
                <a:latin typeface="+mj-lt"/>
              </a:rPr>
              <a:t>L: Loan, B: Bond, </a:t>
            </a:r>
          </a:p>
          <a:p>
            <a:pPr>
              <a:defRPr/>
            </a:pPr>
            <a:r>
              <a:rPr lang="en-US" altLang="zh-TW" sz="1600" dirty="0">
                <a:latin typeface="+mj-lt"/>
              </a:rPr>
              <a:t>D: Debt, S: Synthetic</a:t>
            </a:r>
            <a:endParaRPr lang="zh-TW" altLang="en-US" sz="1600" dirty="0">
              <a:latin typeface="+mj-lt"/>
            </a:endParaRPr>
          </a:p>
        </p:txBody>
      </p:sp>
      <p:sp>
        <p:nvSpPr>
          <p:cNvPr id="8" name="文字方塊 7"/>
          <p:cNvSpPr txBox="1"/>
          <p:nvPr/>
        </p:nvSpPr>
        <p:spPr>
          <a:xfrm>
            <a:off x="0" y="3716338"/>
            <a:ext cx="2700338" cy="1169987"/>
          </a:xfrm>
          <a:prstGeom prst="rect">
            <a:avLst/>
          </a:prstGeom>
          <a:noFill/>
        </p:spPr>
        <p:txBody>
          <a:bodyPr>
            <a:spAutoFit/>
          </a:bodyPr>
          <a:lstStyle/>
          <a:p>
            <a:pPr>
              <a:defRPr/>
            </a:pPr>
            <a:r>
              <a:rPr lang="en-US" altLang="zh-TW" sz="1000" dirty="0">
                <a:solidFill>
                  <a:schemeClr val="accent2"/>
                </a:solidFill>
                <a:latin typeface="+mj-lt"/>
              </a:rPr>
              <a:t>SPE(special purpose entity): </a:t>
            </a:r>
            <a:r>
              <a:rPr lang="en-US" altLang="zh-TW" sz="1000" dirty="0">
                <a:solidFill>
                  <a:schemeClr val="accent2"/>
                </a:solidFill>
              </a:rPr>
              <a:t>to ensure that the holders of the mortgage-back securities have the first priority right to receive payments on the loans, these loans need to be legally separated from the other obligations of the bank. This is done by creating an SPE, and then transferring the loans from the bank to the SPE.</a:t>
            </a:r>
            <a:endParaRPr lang="zh-TW" altLang="en-US" sz="1000" dirty="0">
              <a:solidFill>
                <a:schemeClr val="accent2"/>
              </a:solidFill>
              <a:latin typeface="+mj-lt"/>
            </a:endParaRPr>
          </a:p>
        </p:txBody>
      </p:sp>
      <p:sp>
        <p:nvSpPr>
          <p:cNvPr id="9" name="文字方塊 8"/>
          <p:cNvSpPr txBox="1"/>
          <p:nvPr/>
        </p:nvSpPr>
        <p:spPr>
          <a:xfrm>
            <a:off x="6227763" y="3716338"/>
            <a:ext cx="1706562" cy="247650"/>
          </a:xfrm>
          <a:prstGeom prst="rect">
            <a:avLst/>
          </a:prstGeom>
          <a:noFill/>
        </p:spPr>
        <p:txBody>
          <a:bodyPr wrap="none">
            <a:spAutoFit/>
          </a:bodyPr>
          <a:lstStyle/>
          <a:p>
            <a:pPr>
              <a:defRPr/>
            </a:pPr>
            <a:r>
              <a:rPr lang="en-US" altLang="zh-TW" sz="1000" dirty="0">
                <a:solidFill>
                  <a:schemeClr val="accent2"/>
                </a:solidFill>
              </a:rPr>
              <a:t>SPV(special purpose vehicle)</a:t>
            </a:r>
            <a:endParaRPr lang="zh-TW" altLang="en-US" sz="1000" dirty="0">
              <a:latin typeface="+mj-lt"/>
            </a:endParaRPr>
          </a:p>
        </p:txBody>
      </p:sp>
      <p:sp>
        <p:nvSpPr>
          <p:cNvPr id="10" name="文字方塊 9"/>
          <p:cNvSpPr txBox="1"/>
          <p:nvPr/>
        </p:nvSpPr>
        <p:spPr>
          <a:xfrm>
            <a:off x="6659563" y="3860800"/>
            <a:ext cx="1847850" cy="246063"/>
          </a:xfrm>
          <a:prstGeom prst="rect">
            <a:avLst/>
          </a:prstGeom>
          <a:noFill/>
        </p:spPr>
        <p:txBody>
          <a:bodyPr wrap="none">
            <a:spAutoFit/>
          </a:bodyPr>
          <a:lstStyle/>
          <a:p>
            <a:pPr>
              <a:defRPr/>
            </a:pPr>
            <a:r>
              <a:rPr lang="en-US" altLang="zh-TW" sz="1000" dirty="0">
                <a:solidFill>
                  <a:schemeClr val="accent2"/>
                </a:solidFill>
              </a:rPr>
              <a:t>SPE(special investment vehicle)</a:t>
            </a:r>
            <a:endParaRPr lang="zh-TW" altLang="en-US" sz="1000" dirty="0">
              <a:latin typeface="+mj-lt"/>
            </a:endParaRPr>
          </a:p>
        </p:txBody>
      </p:sp>
      <p:sp>
        <p:nvSpPr>
          <p:cNvPr id="11" name="文字方塊 10"/>
          <p:cNvSpPr txBox="1"/>
          <p:nvPr/>
        </p:nvSpPr>
        <p:spPr>
          <a:xfrm>
            <a:off x="3276600" y="3933825"/>
            <a:ext cx="1611313" cy="246063"/>
          </a:xfrm>
          <a:prstGeom prst="rect">
            <a:avLst/>
          </a:prstGeom>
          <a:noFill/>
        </p:spPr>
        <p:txBody>
          <a:bodyPr wrap="none">
            <a:spAutoFit/>
          </a:bodyPr>
          <a:lstStyle/>
          <a:p>
            <a:pPr>
              <a:defRPr/>
            </a:pPr>
            <a:r>
              <a:rPr lang="en-US" altLang="zh-TW" sz="1000" dirty="0">
                <a:solidFill>
                  <a:schemeClr val="accent2"/>
                </a:solidFill>
              </a:rPr>
              <a:t>SPE(special purpose entity)</a:t>
            </a:r>
            <a:endParaRPr lang="zh-TW" altLang="en-US" sz="1000" dirty="0">
              <a:latin typeface="+mj-lt"/>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38242" name="Picture 2" descr="http://upload.wikimedia.org/wikipedia/commons/1/12/CDO_-_FCIC_and_IMF_Diagram.pn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6" name="文字方塊 5"/>
          <p:cNvSpPr txBox="1"/>
          <p:nvPr/>
        </p:nvSpPr>
        <p:spPr>
          <a:xfrm>
            <a:off x="7452319" y="260648"/>
            <a:ext cx="1691681" cy="461665"/>
          </a:xfrm>
          <a:prstGeom prst="rect">
            <a:avLst/>
          </a:prstGeom>
          <a:noFill/>
        </p:spPr>
        <p:txBody>
          <a:bodyPr wrap="square" rtlCol="0">
            <a:spAutoFit/>
          </a:bodyPr>
          <a:lstStyle/>
          <a:p>
            <a:r>
              <a:rPr lang="en-US" altLang="zh-TW" sz="1200" i="1" dirty="0" smtClean="0">
                <a:solidFill>
                  <a:srgbClr val="FF0000"/>
                </a:solidFill>
              </a:rPr>
              <a:t>2007: US$ 481.6 </a:t>
            </a:r>
            <a:r>
              <a:rPr lang="en-US" altLang="zh-TW" sz="1200" i="1" dirty="0">
                <a:solidFill>
                  <a:srgbClr val="FF0000"/>
                </a:solidFill>
              </a:rPr>
              <a:t>B</a:t>
            </a:r>
            <a:r>
              <a:rPr lang="en-US" altLang="zh-TW" sz="1200" i="1" dirty="0" smtClean="0">
                <a:solidFill>
                  <a:srgbClr val="FF0000"/>
                </a:solidFill>
              </a:rPr>
              <a:t>illion</a:t>
            </a:r>
          </a:p>
          <a:p>
            <a:r>
              <a:rPr lang="en-US" altLang="zh-TW" sz="1200" i="1" dirty="0" smtClean="0">
                <a:solidFill>
                  <a:srgbClr val="FF0000"/>
                </a:solidFill>
              </a:rPr>
              <a:t>2010: US$  8 </a:t>
            </a:r>
            <a:r>
              <a:rPr lang="en-US" altLang="zh-TW" sz="1200" i="1" dirty="0">
                <a:solidFill>
                  <a:srgbClr val="FF0000"/>
                </a:solidFill>
              </a:rPr>
              <a:t>B</a:t>
            </a:r>
            <a:r>
              <a:rPr lang="en-US" altLang="zh-TW" sz="1200" i="1" dirty="0" smtClean="0">
                <a:solidFill>
                  <a:srgbClr val="FF0000"/>
                </a:solidFill>
              </a:rPr>
              <a:t>illion</a:t>
            </a:r>
            <a:endParaRPr lang="zh-TW" altLang="en-US" sz="1200" i="1" dirty="0">
              <a:solidFill>
                <a:srgbClr val="FF000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CDS</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124930" name="Picture 2" descr="http://www.goldonomic.com/CDS.gif"/>
          <p:cNvPicPr>
            <a:picLocks noChangeAspect="1" noChangeArrowheads="1"/>
          </p:cNvPicPr>
          <p:nvPr/>
        </p:nvPicPr>
        <p:blipFill>
          <a:blip r:embed="rId2" cstate="print"/>
          <a:srcRect/>
          <a:stretch>
            <a:fillRect/>
          </a:stretch>
        </p:blipFill>
        <p:spPr bwMode="auto">
          <a:xfrm>
            <a:off x="683568" y="1196752"/>
            <a:ext cx="5905500" cy="5095876"/>
          </a:xfrm>
          <a:prstGeom prst="rect">
            <a:avLst/>
          </a:prstGeom>
          <a:noFill/>
        </p:spPr>
      </p:pic>
      <p:sp>
        <p:nvSpPr>
          <p:cNvPr id="5" name="文字方塊 4"/>
          <p:cNvSpPr txBox="1"/>
          <p:nvPr/>
        </p:nvSpPr>
        <p:spPr>
          <a:xfrm>
            <a:off x="6644983" y="1484784"/>
            <a:ext cx="2390911" cy="646331"/>
          </a:xfrm>
          <a:prstGeom prst="rect">
            <a:avLst/>
          </a:prstGeom>
          <a:noFill/>
        </p:spPr>
        <p:txBody>
          <a:bodyPr wrap="none" rtlCol="0">
            <a:spAutoFit/>
          </a:bodyPr>
          <a:lstStyle/>
          <a:p>
            <a:r>
              <a:rPr lang="en-US" altLang="zh-TW" sz="1800" dirty="0" smtClean="0"/>
              <a:t>2007: US$ 62.2 Trillion</a:t>
            </a:r>
          </a:p>
          <a:p>
            <a:r>
              <a:rPr lang="en-US" altLang="zh-TW" sz="1800" dirty="0" smtClean="0"/>
              <a:t>2010: US$ 26.3 Trillion</a:t>
            </a:r>
            <a:endParaRPr lang="zh-TW" altLang="en-US" sz="1800" dirty="0"/>
          </a:p>
        </p:txBody>
      </p:sp>
      <p:sp>
        <p:nvSpPr>
          <p:cNvPr id="6" name="文字方塊 5"/>
          <p:cNvSpPr txBox="1"/>
          <p:nvPr/>
        </p:nvSpPr>
        <p:spPr>
          <a:xfrm>
            <a:off x="6732240" y="2852936"/>
            <a:ext cx="2304256" cy="1323439"/>
          </a:xfrm>
          <a:prstGeom prst="rect">
            <a:avLst/>
          </a:prstGeom>
          <a:noFill/>
        </p:spPr>
        <p:txBody>
          <a:bodyPr wrap="square" rtlCol="0">
            <a:spAutoFit/>
          </a:bodyPr>
          <a:lstStyle/>
          <a:p>
            <a:r>
              <a:rPr lang="en-US" altLang="zh-TW" sz="1600" i="1" dirty="0">
                <a:solidFill>
                  <a:srgbClr val="FF0000"/>
                </a:solidFill>
              </a:rPr>
              <a:t>The European Parliament has approved a ban on this kind of CDS, effective starting 1st December 2011.</a:t>
            </a:r>
            <a:endParaRPr lang="zh-TW" altLang="en-US" sz="1600" i="1" dirty="0">
              <a:solidFill>
                <a:srgbClr val="FF0000"/>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標題 1"/>
          <p:cNvSpPr>
            <a:spLocks noGrp="1"/>
          </p:cNvSpPr>
          <p:nvPr>
            <p:ph type="title"/>
          </p:nvPr>
        </p:nvSpPr>
        <p:spPr>
          <a:xfrm>
            <a:off x="395288" y="188913"/>
            <a:ext cx="8353425" cy="676275"/>
          </a:xfrm>
        </p:spPr>
        <p:txBody>
          <a:bodyPr/>
          <a:lstStyle/>
          <a:p>
            <a:r>
              <a:rPr lang="en-US" altLang="zh-TW" dirty="0" smtClean="0"/>
              <a:t>Risk Management Innovation</a:t>
            </a:r>
            <a:endParaRPr lang="zh-TW" altLang="en-US" dirty="0" smtClean="0"/>
          </a:p>
        </p:txBody>
      </p:sp>
      <p:sp>
        <p:nvSpPr>
          <p:cNvPr id="96259" name="內容版面配置區 2"/>
          <p:cNvSpPr>
            <a:spLocks noGrp="1"/>
          </p:cNvSpPr>
          <p:nvPr>
            <p:ph idx="1"/>
          </p:nvPr>
        </p:nvSpPr>
        <p:spPr/>
        <p:txBody>
          <a:bodyPr/>
          <a:lstStyle/>
          <a:p>
            <a:r>
              <a:rPr lang="en-US" altLang="zh-TW" sz="2400" dirty="0" smtClean="0"/>
              <a:t>Hedge Fund (2008: $1.9 trillion, 2011: $2 trillion)</a:t>
            </a:r>
          </a:p>
          <a:p>
            <a:pPr lvl="1"/>
            <a:r>
              <a:rPr lang="en-US" altLang="zh-TW" sz="1800" dirty="0" smtClean="0"/>
              <a:t> is a private pool of capital actively managed by an investment adviser. Most hedge fund investment strategies aim to achieve a positive return on investment whether markets are rising or falling.</a:t>
            </a:r>
          </a:p>
          <a:p>
            <a:r>
              <a:rPr lang="en-US" altLang="zh-TW" sz="2400" dirty="0" smtClean="0"/>
              <a:t>ETF (2007: $7 billion, 2010: $1.24 </a:t>
            </a:r>
            <a:r>
              <a:rPr lang="en-US" altLang="zh-TW" sz="2400" dirty="0" err="1" smtClean="0"/>
              <a:t>trilliion</a:t>
            </a:r>
            <a:r>
              <a:rPr lang="en-US" altLang="zh-TW" sz="2400" dirty="0" smtClean="0"/>
              <a:t>)</a:t>
            </a:r>
          </a:p>
          <a:p>
            <a:pPr lvl="1"/>
            <a:r>
              <a:rPr lang="en-US" altLang="zh-TW" sz="2000" dirty="0" smtClean="0"/>
              <a:t>An </a:t>
            </a:r>
            <a:r>
              <a:rPr lang="en-US" altLang="zh-TW" sz="2000" b="1" dirty="0" smtClean="0"/>
              <a:t>exchange-traded fund</a:t>
            </a:r>
            <a:r>
              <a:rPr lang="en-US" altLang="zh-TW" sz="2000" dirty="0" smtClean="0"/>
              <a:t> (</a:t>
            </a:r>
            <a:r>
              <a:rPr lang="en-US" altLang="zh-TW" sz="2000" b="1" dirty="0" smtClean="0"/>
              <a:t>ETF</a:t>
            </a:r>
            <a:r>
              <a:rPr lang="en-US" altLang="zh-TW" sz="2000" dirty="0" smtClean="0"/>
              <a:t>) is an investment fund traded on stock exchanges, much like stocks.</a:t>
            </a:r>
            <a:r>
              <a:rPr lang="en-US" altLang="zh-TW" sz="2000" baseline="30000" dirty="0" smtClean="0"/>
              <a:t> </a:t>
            </a:r>
            <a:r>
              <a:rPr lang="en-US" altLang="zh-TW" sz="2000" dirty="0" smtClean="0"/>
              <a:t>An ETF holds assets such as stocks, commodities, or bonds, and trades close to its net asset value over the course of the trading day.  Most ETFs track an index, such as the S&amp;P 500 or MSCI EAFE. ETFs may be attractive as investments because of their transparence, low costs, tax efficiency, and stock-like features.</a:t>
            </a:r>
          </a:p>
          <a:p>
            <a:pPr>
              <a:buFontTx/>
              <a:buNone/>
            </a:pPr>
            <a:endParaRPr lang="zh-TW" altLang="en-US" dirty="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Innovation for Asset Growth </a:t>
            </a:r>
            <a:br>
              <a:rPr lang="en-US" altLang="zh-TW" dirty="0" smtClean="0"/>
            </a:br>
            <a:r>
              <a:rPr lang="en-US" altLang="zh-TW" dirty="0" smtClean="0"/>
              <a:t>and Margin</a:t>
            </a:r>
            <a:endParaRPr lang="zh-TW" altLang="en-US" dirty="0"/>
          </a:p>
        </p:txBody>
      </p:sp>
      <p:pic>
        <p:nvPicPr>
          <p:cNvPr id="3" name="圖片 2" descr="Asset classes and trends.png"/>
          <p:cNvPicPr>
            <a:picLocks noChangeAspect="1"/>
          </p:cNvPicPr>
          <p:nvPr/>
        </p:nvPicPr>
        <p:blipFill>
          <a:blip r:embed="rId2" cstate="print"/>
          <a:stretch>
            <a:fillRect/>
          </a:stretch>
        </p:blipFill>
        <p:spPr>
          <a:xfrm>
            <a:off x="467544" y="1196752"/>
            <a:ext cx="8208912" cy="5328592"/>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a:spLocks noGrp="1"/>
          </p:cNvSpPr>
          <p:nvPr>
            <p:ph type="ctrTitle"/>
          </p:nvPr>
        </p:nvSpPr>
        <p:spPr/>
        <p:txBody>
          <a:bodyPr/>
          <a:lstStyle/>
          <a:p>
            <a:r>
              <a:rPr lang="en-US" altLang="zh-TW" sz="4000" smtClean="0"/>
              <a:t>BANK 2.0</a:t>
            </a:r>
            <a:endParaRPr lang="zh-TW" altLang="en-US" sz="4000" smtClean="0"/>
          </a:p>
        </p:txBody>
      </p:sp>
      <p:sp>
        <p:nvSpPr>
          <p:cNvPr id="98307" name="副標題 2"/>
          <p:cNvSpPr>
            <a:spLocks noGrp="1"/>
          </p:cNvSpPr>
          <p:nvPr>
            <p:ph type="subTitle" idx="1"/>
          </p:nvPr>
        </p:nvSpPr>
        <p:spPr>
          <a:xfrm>
            <a:off x="827088" y="3886200"/>
            <a:ext cx="7632700" cy="1752600"/>
          </a:xfrm>
        </p:spPr>
        <p:txBody>
          <a:bodyPr/>
          <a:lstStyle/>
          <a:p>
            <a:pPr algn="l"/>
            <a:r>
              <a:rPr lang="en-US" altLang="zh-TW" i="1" smtClean="0"/>
              <a:t>HOW CUSTOMER BEHAVIOUR AND TECHNOLOGY WILL CHANGE THE FUTURE OF FINANCIAL SERVICES</a:t>
            </a:r>
            <a:endParaRPr lang="zh-TW" altLang="en-US" i="1" smtClean="0"/>
          </a:p>
        </p:txBody>
      </p:sp>
    </p:spTree>
  </p:cSld>
  <p:clrMapOvr>
    <a:masterClrMapping/>
  </p:clrMapOvr>
</p:sld>
</file>

<file path=ppt/theme/theme1.xml><?xml version="1.0" encoding="utf-8"?>
<a:theme xmlns:a="http://schemas.openxmlformats.org/drawingml/2006/main" name="預設簡報設計">
  <a:themeElements>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2775</TotalTime>
  <Words>8094</Words>
  <Application>Microsoft Office PowerPoint</Application>
  <PresentationFormat>如螢幕大小 (4:3)</PresentationFormat>
  <Paragraphs>1731</Paragraphs>
  <Slides>112</Slides>
  <Notes>0</Notes>
  <HiddenSlides>0</HiddenSlides>
  <MMClips>0</MMClips>
  <ScaleCrop>false</ScaleCrop>
  <HeadingPairs>
    <vt:vector size="4" baseType="variant">
      <vt:variant>
        <vt:lpstr>佈景主題</vt:lpstr>
      </vt:variant>
      <vt:variant>
        <vt:i4>1</vt:i4>
      </vt:variant>
      <vt:variant>
        <vt:lpstr>投影片標題</vt:lpstr>
      </vt:variant>
      <vt:variant>
        <vt:i4>112</vt:i4>
      </vt:variant>
    </vt:vector>
  </HeadingPairs>
  <TitlesOfParts>
    <vt:vector size="113" baseType="lpstr">
      <vt:lpstr>預設簡報設計</vt:lpstr>
      <vt:lpstr>Recent Innovation in Technology, Market, Business, and Financial Systems @ Our Generations</vt:lpstr>
      <vt:lpstr>Outline</vt:lpstr>
      <vt:lpstr>Amusing things all happened and  may expect further</vt:lpstr>
      <vt:lpstr>10 most disruptive technology combinations over last 25 years</vt:lpstr>
      <vt:lpstr>Disruption in business models has been the dominant historical mechanism for making things more affordable and accessible. </vt:lpstr>
      <vt:lpstr>New Gadgets/Application @2010</vt:lpstr>
      <vt:lpstr>e-book Reader/iPad/Tablet</vt:lpstr>
      <vt:lpstr>Smart/Digital Electric Grid</vt:lpstr>
      <vt:lpstr>Roll-to-Roll Printing Devices </vt:lpstr>
      <vt:lpstr>Gyroscope </vt:lpstr>
      <vt:lpstr>PicoProjector </vt:lpstr>
      <vt:lpstr>Home-based Health Monitoring </vt:lpstr>
      <vt:lpstr>Android OS Invasion </vt:lpstr>
      <vt:lpstr>Bionic Human</vt:lpstr>
      <vt:lpstr>Touch Screen</vt:lpstr>
      <vt:lpstr>3D @ Home</vt:lpstr>
      <vt:lpstr>2011 Strategic  Technologies Predictions (Gartner’s 2010)</vt:lpstr>
      <vt:lpstr>Cloud Computing</vt:lpstr>
      <vt:lpstr>Mobile Applications and Media Tablets</vt:lpstr>
      <vt:lpstr>Social Communications and Collaboration</vt:lpstr>
      <vt:lpstr>Video</vt:lpstr>
      <vt:lpstr>Next Generation Analytics. </vt:lpstr>
      <vt:lpstr>Social Analytics</vt:lpstr>
      <vt:lpstr>Context-Aware Computing. </vt:lpstr>
      <vt:lpstr>Storage Class Memory</vt:lpstr>
      <vt:lpstr>Ubiquitous Computing</vt:lpstr>
      <vt:lpstr>Fabric-Based Infrastructure and Computers</vt:lpstr>
      <vt:lpstr>IBM’s Top 5 for 2015 http://www.youtube.com/watch?v=anKiEoxkpxM&amp;feature=player_embedded</vt:lpstr>
      <vt:lpstr>You’ll beam up your friends in 3-D</vt:lpstr>
      <vt:lpstr>Batteries will breathe air to  power our devices </vt:lpstr>
      <vt:lpstr>You won’t need to be a scientist to save the planet </vt:lpstr>
      <vt:lpstr>Your commute will be personalized</vt:lpstr>
      <vt:lpstr>Computers will help energize your city</vt:lpstr>
      <vt:lpstr>5 Technologies That Will Shape the Web</vt:lpstr>
      <vt:lpstr>The Best Companies: Amalgamating distinct strands of technology (New Polymath)</vt:lpstr>
      <vt:lpstr>Monomath and Polymath</vt:lpstr>
      <vt:lpstr>The Art of Making the Complex Look Easy (Sprezzatura)</vt:lpstr>
      <vt:lpstr>Cases of Polymath’s AND Mind-Set</vt:lpstr>
      <vt:lpstr>GE Targets Net Zero Homes by 2015</vt:lpstr>
      <vt:lpstr>Grand Challenges for Modern Polymaths</vt:lpstr>
      <vt:lpstr>U.N. 2015 Eight  Millennium Goals@2000: More Motivation upon Polymath</vt:lpstr>
      <vt:lpstr>Internet Innovation and Trend</vt:lpstr>
      <vt:lpstr>投影片 43</vt:lpstr>
      <vt:lpstr>投影片 44</vt:lpstr>
      <vt:lpstr>投影片 45</vt:lpstr>
      <vt:lpstr>投影片 46</vt:lpstr>
      <vt:lpstr>投影片 47</vt:lpstr>
      <vt:lpstr>投影片 48</vt:lpstr>
      <vt:lpstr>投影片 49</vt:lpstr>
      <vt:lpstr>投影片 50</vt:lpstr>
      <vt:lpstr>投影片 51</vt:lpstr>
      <vt:lpstr>投影片 52</vt:lpstr>
      <vt:lpstr>投影片 53</vt:lpstr>
      <vt:lpstr>投影片 54</vt:lpstr>
      <vt:lpstr>投影片 55</vt:lpstr>
      <vt:lpstr>投影片 56</vt:lpstr>
      <vt:lpstr>投影片 57</vt:lpstr>
      <vt:lpstr>投影片 58</vt:lpstr>
      <vt:lpstr>投影片 59</vt:lpstr>
      <vt:lpstr>投影片 60</vt:lpstr>
      <vt:lpstr>投影片 61</vt:lpstr>
      <vt:lpstr>投影片 62</vt:lpstr>
      <vt:lpstr>投影片 63</vt:lpstr>
      <vt:lpstr>投影片 64</vt:lpstr>
      <vt:lpstr>投影片 65</vt:lpstr>
      <vt:lpstr>投影片 66</vt:lpstr>
      <vt:lpstr>投影片 67</vt:lpstr>
      <vt:lpstr>投影片 68</vt:lpstr>
      <vt:lpstr>投影片 69</vt:lpstr>
      <vt:lpstr>投影片 70</vt:lpstr>
      <vt:lpstr>投影片 71</vt:lpstr>
      <vt:lpstr>投影片 72</vt:lpstr>
      <vt:lpstr>投影片 73</vt:lpstr>
      <vt:lpstr>投影片 74</vt:lpstr>
      <vt:lpstr>投影片 75</vt:lpstr>
      <vt:lpstr>投影片 76</vt:lpstr>
      <vt:lpstr>投影片 77</vt:lpstr>
      <vt:lpstr>投影片 78</vt:lpstr>
      <vt:lpstr>投影片 79</vt:lpstr>
      <vt:lpstr>投影片 80</vt:lpstr>
      <vt:lpstr>投影片 81</vt:lpstr>
      <vt:lpstr>Recent Financial Innovation</vt:lpstr>
      <vt:lpstr>Outlines</vt:lpstr>
      <vt:lpstr>Primary Players in  Financial Trading Industry</vt:lpstr>
      <vt:lpstr>Goals of Financial Trading Innovation</vt:lpstr>
      <vt:lpstr>Innovations of Financial Trading Technology</vt:lpstr>
      <vt:lpstr>Electronic Communication Networks (ECNs)</vt:lpstr>
      <vt:lpstr>What are ECNs</vt:lpstr>
      <vt:lpstr>List of ECNs</vt:lpstr>
      <vt:lpstr>Algorithmic trading(Quantitative trading)</vt:lpstr>
      <vt:lpstr>Black-Box Trading</vt:lpstr>
      <vt:lpstr>High Frequency Trading</vt:lpstr>
      <vt:lpstr>Disruptive Risk Management Innovation</vt:lpstr>
      <vt:lpstr>Complete Financial Origami Diagram</vt:lpstr>
      <vt:lpstr>投影片 95</vt:lpstr>
      <vt:lpstr>CDS</vt:lpstr>
      <vt:lpstr>Risk Management Innovation</vt:lpstr>
      <vt:lpstr>Innovation for Asset Growth  and Margin</vt:lpstr>
      <vt:lpstr>BANK 2.0</vt:lpstr>
      <vt:lpstr>Major Technology Innovation in Banking Before Internet</vt:lpstr>
      <vt:lpstr>Recent Disruptive Technology on Banking</vt:lpstr>
      <vt:lpstr>The Three Phases of  Customer-Behavioral-Led Disruption </vt:lpstr>
      <vt:lpstr>Comparison of Product Application Approval Times</vt:lpstr>
      <vt:lpstr>Mobile Banking</vt:lpstr>
      <vt:lpstr>Mobile Banking Features</vt:lpstr>
      <vt:lpstr>Mobile Banking Market</vt:lpstr>
      <vt:lpstr>Overview of M-PESA</vt:lpstr>
      <vt:lpstr>What is G-CASH</vt:lpstr>
      <vt:lpstr>G-CASH</vt:lpstr>
      <vt:lpstr>G-Cash: Subscriber Registration</vt:lpstr>
      <vt:lpstr>G-Cash: Customer Cash-In</vt:lpstr>
      <vt:lpstr>G-Cash: P2P Transfer</vt:lpstr>
    </vt:vector>
  </TitlesOfParts>
  <Company>OEM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History of Civilization, Business Activities, and Economy</dc:title>
  <dc:creator>OEM</dc:creator>
  <cp:lastModifiedBy>superuser</cp:lastModifiedBy>
  <cp:revision>203</cp:revision>
  <dcterms:created xsi:type="dcterms:W3CDTF">2009-11-25T00:39:26Z</dcterms:created>
  <dcterms:modified xsi:type="dcterms:W3CDTF">2012-12-10T08:03:08Z</dcterms:modified>
</cp:coreProperties>
</file>