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5" r:id="rId2"/>
    <p:sldMasterId id="2147483704" r:id="rId3"/>
    <p:sldMasterId id="2147483724" r:id="rId4"/>
  </p:sldMasterIdLst>
  <p:notesMasterIdLst>
    <p:notesMasterId r:id="rId62"/>
  </p:notesMasterIdLst>
  <p:sldIdLst>
    <p:sldId id="281" r:id="rId5"/>
    <p:sldId id="506"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4" r:id="rId36"/>
    <p:sldId id="481" r:id="rId37"/>
    <p:sldId id="482" r:id="rId38"/>
    <p:sldId id="483" r:id="rId39"/>
    <p:sldId id="484" r:id="rId40"/>
    <p:sldId id="485" r:id="rId41"/>
    <p:sldId id="486" r:id="rId42"/>
    <p:sldId id="487" r:id="rId43"/>
    <p:sldId id="488" r:id="rId44"/>
    <p:sldId id="489" r:id="rId45"/>
    <p:sldId id="490" r:id="rId46"/>
    <p:sldId id="491" r:id="rId47"/>
    <p:sldId id="492" r:id="rId48"/>
    <p:sldId id="493" r:id="rId49"/>
    <p:sldId id="494" r:id="rId50"/>
    <p:sldId id="495" r:id="rId51"/>
    <p:sldId id="496" r:id="rId52"/>
    <p:sldId id="497" r:id="rId53"/>
    <p:sldId id="500" r:id="rId54"/>
    <p:sldId id="501" r:id="rId55"/>
    <p:sldId id="499" r:id="rId56"/>
    <p:sldId id="502" r:id="rId57"/>
    <p:sldId id="504" r:id="rId58"/>
    <p:sldId id="505" r:id="rId59"/>
    <p:sldId id="503" r:id="rId60"/>
    <p:sldId id="580" r:id="rId61"/>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320"/>
    <p:restoredTop sz="95213"/>
  </p:normalViewPr>
  <p:slideViewPr>
    <p:cSldViewPr>
      <p:cViewPr varScale="1">
        <p:scale>
          <a:sx n="171" d="100"/>
          <a:sy n="171" d="100"/>
        </p:scale>
        <p:origin x="728" y="176"/>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1819FF5-EE3A-B04C-91C1-7964E25DA501}" type="datetimeFigureOut">
              <a:rPr lang="en-US" smtClean="0"/>
              <a:t>10/7/20</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9A31B52-33DB-8740-A0DF-E586AC71C085}" type="slidenum">
              <a:rPr lang="en-US" smtClean="0"/>
              <a:t>‹#›</a:t>
            </a:fld>
            <a:endParaRPr lang="en-US"/>
          </a:p>
        </p:txBody>
      </p:sp>
    </p:spTree>
    <p:extLst>
      <p:ext uri="{BB962C8B-B14F-4D97-AF65-F5344CB8AC3E}">
        <p14:creationId xmlns:p14="http://schemas.microsoft.com/office/powerpoint/2010/main" val="8524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a:t>
            </a:fld>
            <a:endParaRPr lang="en-US" altLang="zh-TW">
              <a:solidFill>
                <a:srgbClr val="000000"/>
              </a:solidFill>
            </a:endParaRPr>
          </a:p>
        </p:txBody>
      </p:sp>
    </p:spTree>
    <p:extLst>
      <p:ext uri="{BB962C8B-B14F-4D97-AF65-F5344CB8AC3E}">
        <p14:creationId xmlns:p14="http://schemas.microsoft.com/office/powerpoint/2010/main" val="33307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dirty="0"/>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9" y="1184292"/>
            <a:ext cx="7970981" cy="2609273"/>
          </a:xfrm>
          <a:prstGeom prst="rect">
            <a:avLst/>
          </a:prstGeom>
        </p:spPr>
        <p:txBody>
          <a:bodyPr>
            <a:normAutofit/>
          </a:bodyPr>
          <a:lstStyle>
            <a:lvl1pPr marL="144018" indent="-144018">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9" y="429002"/>
            <a:ext cx="7970983" cy="603250"/>
          </a:xfrm>
          <a:prstGeom prst="rect">
            <a:avLst/>
          </a:prstGeom>
        </p:spPr>
        <p:txBody>
          <a:bodyPr/>
          <a:lstStyle>
            <a:lvl1pPr>
              <a:defRPr>
                <a:solidFill>
                  <a:srgbClr val="7D0849"/>
                </a:solidFill>
              </a:defRPr>
            </a:lvl1pPr>
          </a:lstStyle>
          <a:p>
            <a:r>
              <a:rPr lang="en-US" dirty="0"/>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10/7/20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2020/10/7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2020/10/7</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847496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 id="2147483683" r:id="rId16"/>
    <p:sldLayoutId id="2147483684"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2020/10/7</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384331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1" r:id="rId14"/>
    <p:sldLayoutId id="2147483702" r:id="rId15"/>
    <p:sldLayoutId id="2147483703"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2020/10/7</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4858222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2020/10/7</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21837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Z4ZK7SkjCs" TargetMode="External"/><Relationship Id="rId2" Type="http://schemas.openxmlformats.org/officeDocument/2006/relationships/hyperlink" Target="https://www.youtube.com/watch?v=SSo_EIwHSd4" TargetMode="External"/><Relationship Id="rId1" Type="http://schemas.openxmlformats.org/officeDocument/2006/relationships/slideLayout" Target="../slideLayouts/slideLayout2.xml"/><Relationship Id="rId4" Type="http://schemas.openxmlformats.org/officeDocument/2006/relationships/hyperlink" Target="https://www.youtube.com/watch?v=Xm5qx2ZG7Z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43LhSUUGTQ"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merging.digital.gov/blockchain-programs"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597819"/>
            <a:ext cx="6858000" cy="1102519"/>
          </a:xfrm>
        </p:spPr>
        <p:txBody>
          <a:bodyPr>
            <a:normAutofit/>
          </a:bodyPr>
          <a:lstStyle/>
          <a:p>
            <a:r>
              <a:rPr lang="en-US" altLang="zh-TW" dirty="0" err="1"/>
              <a:t>Blockchain</a:t>
            </a:r>
            <a:r>
              <a:rPr lang="en-US" altLang="zh-TW" dirty="0"/>
              <a:t> Basics</a:t>
            </a:r>
            <a:endParaRPr lang="en-US" altLang="zh-TW" dirty="0">
              <a:solidFill>
                <a:srgbClr val="173CD7"/>
              </a:solidFill>
            </a:endParaRPr>
          </a:p>
        </p:txBody>
      </p:sp>
      <p:sp>
        <p:nvSpPr>
          <p:cNvPr id="2051" name="Text Box 4"/>
          <p:cNvSpPr txBox="1">
            <a:spLocks noChangeArrowheads="1"/>
          </p:cNvSpPr>
          <p:nvPr/>
        </p:nvSpPr>
        <p:spPr bwMode="auto">
          <a:xfrm>
            <a:off x="2452122" y="3706417"/>
            <a:ext cx="4099264" cy="300082"/>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n-US" altLang="zh-TW" sz="1350" dirty="0">
                <a:solidFill>
                  <a:prstClr val="black"/>
                </a:solidFill>
                <a:latin typeface="Arial" pitchFamily="34" charset="0"/>
              </a:rPr>
              <a:t>http://</a:t>
            </a:r>
            <a:r>
              <a:rPr kumimoji="1" lang="en-US" altLang="zh-TW" sz="1350" dirty="0" err="1">
                <a:solidFill>
                  <a:prstClr val="black"/>
                </a:solidFill>
                <a:latin typeface="Arial" pitchFamily="34" charset="0"/>
              </a:rPr>
              <a:t>danieleewww.yolasite.com</a:t>
            </a:r>
            <a:r>
              <a:rPr kumimoji="1" lang="en-US" altLang="zh-TW" sz="1350" dirty="0">
                <a:solidFill>
                  <a:prstClr val="black"/>
                </a:solidFill>
                <a:latin typeface="Arial" pitchFamily="34" charset="0"/>
              </a:rPr>
              <a:t>/2020-mgb070.php</a:t>
            </a:r>
          </a:p>
        </p:txBody>
      </p:sp>
      <p:sp>
        <p:nvSpPr>
          <p:cNvPr id="2052" name="Text Box 5"/>
          <p:cNvSpPr txBox="1">
            <a:spLocks noChangeArrowheads="1"/>
          </p:cNvSpPr>
          <p:nvPr/>
        </p:nvSpPr>
        <p:spPr bwMode="auto">
          <a:xfrm>
            <a:off x="3437335" y="3274219"/>
            <a:ext cx="2275110"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zh-TW">
                <a:solidFill>
                  <a:prstClr val="black"/>
                </a:solidFill>
                <a:latin typeface="Arial" pitchFamily="34" charset="0"/>
              </a:rPr>
              <a:t>Daniel Hao Tien Lee</a:t>
            </a:r>
          </a:p>
        </p:txBody>
      </p:sp>
      <p:sp>
        <p:nvSpPr>
          <p:cNvPr id="2" name="Rectangle 1"/>
          <p:cNvSpPr/>
          <p:nvPr/>
        </p:nvSpPr>
        <p:spPr>
          <a:xfrm>
            <a:off x="609600" y="4552950"/>
            <a:ext cx="6462347" cy="307777"/>
          </a:xfrm>
          <a:prstGeom prst="rect">
            <a:avLst/>
          </a:prstGeom>
        </p:spPr>
        <p:txBody>
          <a:bodyPr wrap="none">
            <a:spAutoFit/>
          </a:bodyPr>
          <a:lstStyle/>
          <a:p>
            <a:r>
              <a:rPr lang="en-US" sz="1400" dirty="0"/>
              <a:t>Slide materials: courtesy of </a:t>
            </a:r>
            <a:r>
              <a:rPr lang="en-US" sz="1400" dirty="0" err="1"/>
              <a:t>Bikramaditya</a:t>
            </a:r>
            <a:r>
              <a:rPr lang="en-US" sz="1400" dirty="0"/>
              <a:t> </a:t>
            </a:r>
            <a:r>
              <a:rPr lang="en-US" sz="1400" dirty="0" err="1"/>
              <a:t>Singhal</a:t>
            </a:r>
            <a:r>
              <a:rPr lang="en-US" sz="1400" dirty="0"/>
              <a:t>, “Beginning </a:t>
            </a:r>
            <a:r>
              <a:rPr lang="en-US" sz="1400" dirty="0" err="1"/>
              <a:t>Blockchain</a:t>
            </a:r>
            <a:r>
              <a:rPr lang="en-US" sz="1400" dirty="0"/>
              <a:t>”, </a:t>
            </a:r>
            <a:r>
              <a:rPr lang="en-US" sz="1400" dirty="0" err="1"/>
              <a:t>Apress</a:t>
            </a:r>
            <a:r>
              <a:rPr lang="en-US" sz="1400" dirty="0"/>
              <a:t> 2018</a:t>
            </a:r>
          </a:p>
        </p:txBody>
      </p:sp>
    </p:spTree>
    <p:extLst>
      <p:ext uri="{BB962C8B-B14F-4D97-AF65-F5344CB8AC3E}">
        <p14:creationId xmlns:p14="http://schemas.microsoft.com/office/powerpoint/2010/main" val="22285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618095" cy="452120"/>
          </a:xfrm>
          <a:prstGeom prst="rect">
            <a:avLst/>
          </a:prstGeom>
        </p:spPr>
        <p:txBody>
          <a:bodyPr vert="horz" wrap="square" lIns="0" tIns="12065" rIns="0" bIns="0" rtlCol="0">
            <a:spAutoFit/>
          </a:bodyPr>
          <a:lstStyle/>
          <a:p>
            <a:pPr marL="12700">
              <a:lnSpc>
                <a:spcPct val="100000"/>
              </a:lnSpc>
              <a:spcBef>
                <a:spcPts val="95"/>
              </a:spcBef>
              <a:tabLst>
                <a:tab pos="5564505" algn="l"/>
                <a:tab pos="7084695" algn="l"/>
              </a:tabLst>
            </a:pPr>
            <a:r>
              <a:rPr sz="2800" spc="-95" dirty="0">
                <a:solidFill>
                  <a:srgbClr val="005DAB"/>
                </a:solidFill>
              </a:rPr>
              <a:t>Di</a:t>
            </a:r>
            <a:r>
              <a:rPr sz="2800" spc="-85" dirty="0">
                <a:solidFill>
                  <a:srgbClr val="005DAB"/>
                </a:solidFill>
              </a:rPr>
              <a:t>g</a:t>
            </a:r>
            <a:r>
              <a:rPr sz="2800" spc="-150" dirty="0">
                <a:solidFill>
                  <a:srgbClr val="005DAB"/>
                </a:solidFill>
              </a:rPr>
              <a:t>g</a:t>
            </a:r>
            <a:r>
              <a:rPr sz="2800" spc="-100" dirty="0">
                <a:solidFill>
                  <a:srgbClr val="005DAB"/>
                </a:solidFill>
              </a:rPr>
              <a:t>i</a:t>
            </a:r>
            <a:r>
              <a:rPr sz="2800" spc="-120" dirty="0">
                <a:solidFill>
                  <a:srgbClr val="005DAB"/>
                </a:solidFill>
              </a:rPr>
              <a:t>ng</a:t>
            </a:r>
            <a:r>
              <a:rPr sz="2800" spc="-190" dirty="0">
                <a:solidFill>
                  <a:srgbClr val="005DAB"/>
                </a:solidFill>
              </a:rPr>
              <a:t> </a:t>
            </a:r>
            <a:r>
              <a:rPr sz="2800" spc="-114" dirty="0">
                <a:solidFill>
                  <a:srgbClr val="005DAB"/>
                </a:solidFill>
              </a:rPr>
              <a:t>a</a:t>
            </a:r>
            <a:r>
              <a:rPr sz="2800" spc="-210" dirty="0">
                <a:solidFill>
                  <a:srgbClr val="005DAB"/>
                </a:solidFill>
              </a:rPr>
              <a:t> </a:t>
            </a:r>
            <a:r>
              <a:rPr sz="2800" spc="-140" dirty="0">
                <a:solidFill>
                  <a:srgbClr val="005DAB"/>
                </a:solidFill>
              </a:rPr>
              <a:t>bit</a:t>
            </a:r>
            <a:r>
              <a:rPr sz="2800" spc="-200" dirty="0">
                <a:solidFill>
                  <a:srgbClr val="005DAB"/>
                </a:solidFill>
              </a:rPr>
              <a:t> </a:t>
            </a:r>
            <a:r>
              <a:rPr sz="2800" spc="-175" dirty="0">
                <a:solidFill>
                  <a:srgbClr val="005DAB"/>
                </a:solidFill>
              </a:rPr>
              <a:t>deep</a:t>
            </a:r>
            <a:r>
              <a:rPr sz="2800" spc="-190" dirty="0">
                <a:solidFill>
                  <a:srgbClr val="005DAB"/>
                </a:solidFill>
              </a:rPr>
              <a:t>e</a:t>
            </a:r>
            <a:r>
              <a:rPr sz="2800" spc="-204" dirty="0">
                <a:solidFill>
                  <a:srgbClr val="005DAB"/>
                </a:solidFill>
              </a:rPr>
              <a:t>r</a:t>
            </a:r>
            <a:r>
              <a:rPr sz="2800" spc="-175" dirty="0">
                <a:solidFill>
                  <a:srgbClr val="005DAB"/>
                </a:solidFill>
              </a:rPr>
              <a:t> </a:t>
            </a:r>
            <a:r>
              <a:rPr sz="2800" spc="-105" dirty="0">
                <a:solidFill>
                  <a:srgbClr val="005DAB"/>
                </a:solidFill>
              </a:rPr>
              <a:t>i</a:t>
            </a:r>
            <a:r>
              <a:rPr sz="2800" spc="-235" dirty="0">
                <a:solidFill>
                  <a:srgbClr val="005DAB"/>
                </a:solidFill>
              </a:rPr>
              <a:t>n</a:t>
            </a:r>
            <a:r>
              <a:rPr sz="2800" spc="-170" dirty="0">
                <a:solidFill>
                  <a:srgbClr val="005DAB"/>
                </a:solidFill>
              </a:rPr>
              <a:t>t</a:t>
            </a:r>
            <a:r>
              <a:rPr sz="2800" spc="-85" dirty="0">
                <a:solidFill>
                  <a:srgbClr val="005DAB"/>
                </a:solidFill>
              </a:rPr>
              <a:t>o</a:t>
            </a:r>
            <a:r>
              <a:rPr sz="2800" spc="-210" dirty="0">
                <a:solidFill>
                  <a:srgbClr val="005DAB"/>
                </a:solidFill>
              </a:rPr>
              <a:t> </a:t>
            </a:r>
            <a:r>
              <a:rPr sz="2800" spc="-155" dirty="0">
                <a:solidFill>
                  <a:srgbClr val="005DAB"/>
                </a:solidFill>
              </a:rPr>
              <a:t>Bloc</a:t>
            </a:r>
            <a:r>
              <a:rPr sz="2800" spc="-225" dirty="0">
                <a:solidFill>
                  <a:srgbClr val="005DAB"/>
                </a:solidFill>
              </a:rPr>
              <a:t>k</a:t>
            </a:r>
            <a:r>
              <a:rPr sz="2800" spc="-200" dirty="0">
                <a:solidFill>
                  <a:srgbClr val="005DAB"/>
                </a:solidFill>
              </a:rPr>
              <a:t>chain</a:t>
            </a:r>
            <a:r>
              <a:rPr sz="2800" spc="-140" dirty="0">
                <a:solidFill>
                  <a:srgbClr val="005DAB"/>
                </a:solidFill>
              </a:rPr>
              <a:t>:</a:t>
            </a:r>
            <a:r>
              <a:rPr sz="2800" dirty="0">
                <a:solidFill>
                  <a:srgbClr val="005DAB"/>
                </a:solidFill>
              </a:rPr>
              <a:t>	</a:t>
            </a:r>
            <a:r>
              <a:rPr sz="2800" spc="-120" dirty="0">
                <a:solidFill>
                  <a:srgbClr val="005DAB"/>
                </a:solidFill>
              </a:rPr>
              <a:t>All</a:t>
            </a:r>
            <a:r>
              <a:rPr sz="2800" spc="-195" dirty="0">
                <a:solidFill>
                  <a:srgbClr val="005DAB"/>
                </a:solidFill>
              </a:rPr>
              <a:t> </a:t>
            </a:r>
            <a:r>
              <a:rPr sz="2800" spc="-210" dirty="0">
                <a:solidFill>
                  <a:srgbClr val="005DAB"/>
                </a:solidFill>
              </a:rPr>
              <a:t>h</a:t>
            </a:r>
            <a:r>
              <a:rPr sz="2800" spc="-170" dirty="0">
                <a:solidFill>
                  <a:srgbClr val="005DAB"/>
                </a:solidFill>
              </a:rPr>
              <a:t>yp</a:t>
            </a:r>
            <a:r>
              <a:rPr sz="2800" spc="-185" dirty="0">
                <a:solidFill>
                  <a:srgbClr val="005DAB"/>
                </a:solidFill>
              </a:rPr>
              <a:t>e</a:t>
            </a:r>
            <a:r>
              <a:rPr sz="2800" spc="65" dirty="0">
                <a:solidFill>
                  <a:srgbClr val="005DAB"/>
                </a:solidFill>
              </a:rPr>
              <a:t>?</a:t>
            </a:r>
            <a:r>
              <a:rPr sz="2800" dirty="0">
                <a:solidFill>
                  <a:srgbClr val="005DAB"/>
                </a:solidFill>
              </a:rPr>
              <a:t>	</a:t>
            </a:r>
            <a:r>
              <a:rPr sz="2800" spc="-130" dirty="0">
                <a:solidFill>
                  <a:srgbClr val="005DAB"/>
                </a:solidFill>
              </a:rPr>
              <a:t>No.</a:t>
            </a:r>
            <a:endParaRPr sz="2800"/>
          </a:p>
        </p:txBody>
      </p:sp>
      <p:sp>
        <p:nvSpPr>
          <p:cNvPr id="3" name="object 3"/>
          <p:cNvSpPr txBox="1"/>
          <p:nvPr/>
        </p:nvSpPr>
        <p:spPr>
          <a:xfrm>
            <a:off x="535940" y="1175080"/>
            <a:ext cx="4784725" cy="323215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160" dirty="0">
                <a:solidFill>
                  <a:srgbClr val="00203C"/>
                </a:solidFill>
                <a:latin typeface="Arial"/>
                <a:cs typeface="Arial"/>
              </a:rPr>
              <a:t>Leverages </a:t>
            </a:r>
            <a:r>
              <a:rPr sz="2100" spc="-100" dirty="0">
                <a:solidFill>
                  <a:srgbClr val="00203C"/>
                </a:solidFill>
                <a:latin typeface="Arial"/>
                <a:cs typeface="Arial"/>
              </a:rPr>
              <a:t>and </a:t>
            </a:r>
            <a:r>
              <a:rPr sz="2100" spc="-130" dirty="0">
                <a:solidFill>
                  <a:srgbClr val="00203C"/>
                </a:solidFill>
                <a:latin typeface="Arial"/>
                <a:cs typeface="Arial"/>
              </a:rPr>
              <a:t>expands</a:t>
            </a:r>
            <a:r>
              <a:rPr sz="2100" spc="-70" dirty="0">
                <a:solidFill>
                  <a:srgbClr val="00203C"/>
                </a:solidFill>
                <a:latin typeface="Arial"/>
                <a:cs typeface="Arial"/>
              </a:rPr>
              <a:t> </a:t>
            </a:r>
            <a:r>
              <a:rPr sz="2100" spc="-85" dirty="0">
                <a:solidFill>
                  <a:srgbClr val="00203C"/>
                </a:solidFill>
                <a:latin typeface="Arial"/>
                <a:cs typeface="Arial"/>
              </a:rPr>
              <a:t>existing</a:t>
            </a:r>
            <a:endParaRPr sz="2100">
              <a:solidFill>
                <a:prstClr val="black"/>
              </a:solidFill>
              <a:latin typeface="Arial"/>
              <a:cs typeface="Arial"/>
            </a:endParaRPr>
          </a:p>
          <a:p>
            <a:pPr marL="355600">
              <a:spcBef>
                <a:spcPts val="5"/>
              </a:spcBef>
            </a:pPr>
            <a:r>
              <a:rPr sz="2100" spc="-60" dirty="0">
                <a:solidFill>
                  <a:srgbClr val="00203C"/>
                </a:solidFill>
                <a:latin typeface="Arial"/>
                <a:cs typeface="Arial"/>
              </a:rPr>
              <a:t>capability </a:t>
            </a:r>
            <a:r>
              <a:rPr sz="2100" spc="-5" dirty="0">
                <a:solidFill>
                  <a:srgbClr val="00203C"/>
                </a:solidFill>
                <a:latin typeface="Arial"/>
                <a:cs typeface="Arial"/>
              </a:rPr>
              <a:t>of </a:t>
            </a:r>
            <a:r>
              <a:rPr sz="2100" spc="-25" dirty="0">
                <a:solidFill>
                  <a:srgbClr val="00203C"/>
                </a:solidFill>
                <a:latin typeface="Arial"/>
                <a:cs typeface="Arial"/>
              </a:rPr>
              <a:t>the</a:t>
            </a:r>
            <a:r>
              <a:rPr sz="2100" spc="-290" dirty="0">
                <a:solidFill>
                  <a:srgbClr val="00203C"/>
                </a:solidFill>
                <a:latin typeface="Arial"/>
                <a:cs typeface="Arial"/>
              </a:rPr>
              <a:t> </a:t>
            </a:r>
            <a:r>
              <a:rPr sz="2100" spc="-20" dirty="0">
                <a:solidFill>
                  <a:srgbClr val="00203C"/>
                </a:solidFill>
                <a:latin typeface="Arial"/>
                <a:cs typeface="Arial"/>
              </a:rPr>
              <a:t>internet</a:t>
            </a:r>
            <a:endParaRPr sz="2100">
              <a:solidFill>
                <a:prstClr val="black"/>
              </a:solidFill>
              <a:latin typeface="Arial"/>
              <a:cs typeface="Arial"/>
            </a:endParaRPr>
          </a:p>
          <a:p>
            <a:pPr marL="355600" indent="-342900">
              <a:spcBef>
                <a:spcPts val="505"/>
              </a:spcBef>
              <a:buClr>
                <a:srgbClr val="0087B7"/>
              </a:buClr>
              <a:buFont typeface="Wingdings"/>
              <a:buChar char=""/>
              <a:tabLst>
                <a:tab pos="354965" algn="l"/>
                <a:tab pos="355600" algn="l"/>
              </a:tabLst>
            </a:pPr>
            <a:r>
              <a:rPr sz="2100" spc="-170" dirty="0">
                <a:solidFill>
                  <a:srgbClr val="00203C"/>
                </a:solidFill>
                <a:latin typeface="Arial"/>
                <a:cs typeface="Arial"/>
              </a:rPr>
              <a:t>Based </a:t>
            </a:r>
            <a:r>
              <a:rPr sz="2100" spc="-70" dirty="0">
                <a:solidFill>
                  <a:srgbClr val="00203C"/>
                </a:solidFill>
                <a:latin typeface="Arial"/>
                <a:cs typeface="Arial"/>
              </a:rPr>
              <a:t>on </a:t>
            </a:r>
            <a:r>
              <a:rPr sz="2100" spc="-80" dirty="0">
                <a:solidFill>
                  <a:srgbClr val="00203C"/>
                </a:solidFill>
                <a:latin typeface="Arial"/>
                <a:cs typeface="Arial"/>
              </a:rPr>
              <a:t>mathematics </a:t>
            </a:r>
            <a:r>
              <a:rPr sz="2100" spc="-100" dirty="0">
                <a:solidFill>
                  <a:srgbClr val="00203C"/>
                </a:solidFill>
                <a:latin typeface="Arial"/>
                <a:cs typeface="Arial"/>
              </a:rPr>
              <a:t>and</a:t>
            </a:r>
            <a:r>
              <a:rPr sz="2100" spc="-155" dirty="0">
                <a:solidFill>
                  <a:srgbClr val="00203C"/>
                </a:solidFill>
                <a:latin typeface="Arial"/>
                <a:cs typeface="Arial"/>
              </a:rPr>
              <a:t> </a:t>
            </a:r>
            <a:r>
              <a:rPr sz="2100" spc="-75" dirty="0">
                <a:solidFill>
                  <a:srgbClr val="00203C"/>
                </a:solidFill>
                <a:latin typeface="Arial"/>
                <a:cs typeface="Arial"/>
              </a:rPr>
              <a:t>cryptography</a:t>
            </a:r>
            <a:endParaRPr sz="2100">
              <a:solidFill>
                <a:prstClr val="black"/>
              </a:solidFill>
              <a:latin typeface="Arial"/>
              <a:cs typeface="Arial"/>
            </a:endParaRPr>
          </a:p>
          <a:p>
            <a:pPr marL="355600"/>
            <a:r>
              <a:rPr sz="2100" spc="-20" dirty="0">
                <a:solidFill>
                  <a:srgbClr val="00203C"/>
                </a:solidFill>
                <a:latin typeface="Arial"/>
                <a:cs typeface="Arial"/>
              </a:rPr>
              <a:t>(not</a:t>
            </a:r>
            <a:r>
              <a:rPr sz="2100" spc="-114" dirty="0">
                <a:solidFill>
                  <a:srgbClr val="00203C"/>
                </a:solidFill>
                <a:latin typeface="Arial"/>
                <a:cs typeface="Arial"/>
              </a:rPr>
              <a:t> </a:t>
            </a:r>
            <a:r>
              <a:rPr sz="2100" spc="-95" dirty="0">
                <a:solidFill>
                  <a:srgbClr val="00203C"/>
                </a:solidFill>
                <a:latin typeface="Arial"/>
                <a:cs typeface="Arial"/>
              </a:rPr>
              <a:t>magic):</a:t>
            </a:r>
            <a:endParaRPr sz="2100">
              <a:solidFill>
                <a:prstClr val="black"/>
              </a:solidFill>
              <a:latin typeface="Arial"/>
              <a:cs typeface="Arial"/>
            </a:endParaRPr>
          </a:p>
          <a:p>
            <a:pPr marL="756285" marR="182245" indent="-287020">
              <a:spcBef>
                <a:spcPts val="365"/>
              </a:spcBef>
              <a:tabLst>
                <a:tab pos="756285" algn="l"/>
              </a:tabLst>
            </a:pPr>
            <a:r>
              <a:rPr sz="1350" dirty="0">
                <a:solidFill>
                  <a:srgbClr val="3C6C2A"/>
                </a:solidFill>
                <a:latin typeface="Arial"/>
                <a:cs typeface="Arial"/>
              </a:rPr>
              <a:t>–	</a:t>
            </a:r>
            <a:r>
              <a:rPr sz="1350" spc="-110" dirty="0">
                <a:solidFill>
                  <a:srgbClr val="00203C"/>
                </a:solidFill>
                <a:latin typeface="Arial"/>
                <a:cs typeface="Arial"/>
              </a:rPr>
              <a:t>(Tech </a:t>
            </a:r>
            <a:r>
              <a:rPr sz="1350" spc="-80" dirty="0">
                <a:solidFill>
                  <a:srgbClr val="00203C"/>
                </a:solidFill>
                <a:latin typeface="Arial"/>
                <a:cs typeface="Arial"/>
              </a:rPr>
              <a:t>speak: </a:t>
            </a:r>
            <a:r>
              <a:rPr sz="1350" spc="-40" dirty="0">
                <a:solidFill>
                  <a:srgbClr val="00203C"/>
                </a:solidFill>
                <a:latin typeface="Arial"/>
                <a:cs typeface="Arial"/>
              </a:rPr>
              <a:t>merkle </a:t>
            </a:r>
            <a:r>
              <a:rPr sz="1350" spc="-45" dirty="0">
                <a:solidFill>
                  <a:srgbClr val="00203C"/>
                </a:solidFill>
                <a:latin typeface="Arial"/>
                <a:cs typeface="Arial"/>
              </a:rPr>
              <a:t>trees, cryptographic </a:t>
            </a:r>
            <a:r>
              <a:rPr sz="1350" spc="-90" dirty="0">
                <a:solidFill>
                  <a:srgbClr val="00203C"/>
                </a:solidFill>
                <a:latin typeface="Arial"/>
                <a:cs typeface="Arial"/>
              </a:rPr>
              <a:t>hashes, </a:t>
            </a:r>
            <a:r>
              <a:rPr sz="1350" spc="-40" dirty="0">
                <a:solidFill>
                  <a:srgbClr val="00203C"/>
                </a:solidFill>
                <a:latin typeface="Arial"/>
                <a:cs typeface="Arial"/>
              </a:rPr>
              <a:t>public  </a:t>
            </a:r>
            <a:r>
              <a:rPr sz="1350" spc="-65" dirty="0">
                <a:solidFill>
                  <a:srgbClr val="00203C"/>
                </a:solidFill>
                <a:latin typeface="Arial"/>
                <a:cs typeface="Arial"/>
              </a:rPr>
              <a:t>and </a:t>
            </a:r>
            <a:r>
              <a:rPr sz="1350" spc="-35" dirty="0">
                <a:solidFill>
                  <a:srgbClr val="00203C"/>
                </a:solidFill>
                <a:latin typeface="Arial"/>
                <a:cs typeface="Arial"/>
              </a:rPr>
              <a:t>private </a:t>
            </a:r>
            <a:r>
              <a:rPr sz="1350" spc="-95" dirty="0">
                <a:solidFill>
                  <a:srgbClr val="00203C"/>
                </a:solidFill>
                <a:latin typeface="Arial"/>
                <a:cs typeface="Arial"/>
              </a:rPr>
              <a:t>keys,</a:t>
            </a:r>
            <a:r>
              <a:rPr sz="1350" spc="-120" dirty="0">
                <a:solidFill>
                  <a:srgbClr val="00203C"/>
                </a:solidFill>
                <a:latin typeface="Arial"/>
                <a:cs typeface="Arial"/>
              </a:rPr>
              <a:t> </a:t>
            </a:r>
            <a:r>
              <a:rPr sz="1350" spc="-40" dirty="0">
                <a:solidFill>
                  <a:srgbClr val="00203C"/>
                </a:solidFill>
                <a:latin typeface="Arial"/>
                <a:cs typeface="Arial"/>
              </a:rPr>
              <a:t>etc.)</a:t>
            </a:r>
            <a:endParaRPr sz="1350">
              <a:solidFill>
                <a:prstClr val="black"/>
              </a:solidFill>
              <a:latin typeface="Arial"/>
              <a:cs typeface="Arial"/>
            </a:endParaRPr>
          </a:p>
          <a:p>
            <a:pPr marL="355600" indent="-342900">
              <a:spcBef>
                <a:spcPts val="464"/>
              </a:spcBef>
              <a:buClr>
                <a:srgbClr val="0087B7"/>
              </a:buClr>
              <a:buFont typeface="Wingdings"/>
              <a:buChar char=""/>
              <a:tabLst>
                <a:tab pos="354965" algn="l"/>
                <a:tab pos="355600" algn="l"/>
              </a:tabLst>
            </a:pPr>
            <a:r>
              <a:rPr sz="2100" spc="-215" dirty="0">
                <a:solidFill>
                  <a:srgbClr val="00203C"/>
                </a:solidFill>
                <a:latin typeface="Arial"/>
                <a:cs typeface="Arial"/>
              </a:rPr>
              <a:t>Can </a:t>
            </a:r>
            <a:r>
              <a:rPr sz="2100" spc="-100" dirty="0">
                <a:solidFill>
                  <a:srgbClr val="00203C"/>
                </a:solidFill>
                <a:latin typeface="Arial"/>
                <a:cs typeface="Arial"/>
              </a:rPr>
              <a:t>be </a:t>
            </a:r>
            <a:r>
              <a:rPr sz="2100" spc="-125" dirty="0">
                <a:solidFill>
                  <a:srgbClr val="00203C"/>
                </a:solidFill>
                <a:latin typeface="Arial"/>
                <a:cs typeface="Arial"/>
              </a:rPr>
              <a:t>used </a:t>
            </a:r>
            <a:r>
              <a:rPr sz="2100" spc="-15" dirty="0">
                <a:solidFill>
                  <a:srgbClr val="00203C"/>
                </a:solidFill>
                <a:latin typeface="Arial"/>
                <a:cs typeface="Arial"/>
              </a:rPr>
              <a:t>for </a:t>
            </a:r>
            <a:r>
              <a:rPr sz="2100" spc="-110" dirty="0">
                <a:solidFill>
                  <a:srgbClr val="00203C"/>
                </a:solidFill>
                <a:latin typeface="Arial"/>
                <a:cs typeface="Arial"/>
              </a:rPr>
              <a:t>many </a:t>
            </a:r>
            <a:r>
              <a:rPr sz="2100" spc="-30" dirty="0">
                <a:solidFill>
                  <a:srgbClr val="00203C"/>
                </a:solidFill>
                <a:latin typeface="Arial"/>
                <a:cs typeface="Arial"/>
              </a:rPr>
              <a:t>different</a:t>
            </a:r>
            <a:r>
              <a:rPr sz="2100" spc="-65" dirty="0">
                <a:solidFill>
                  <a:srgbClr val="00203C"/>
                </a:solidFill>
                <a:latin typeface="Arial"/>
                <a:cs typeface="Arial"/>
              </a:rPr>
              <a:t> </a:t>
            </a:r>
            <a:r>
              <a:rPr sz="2100" spc="-105" dirty="0">
                <a:solidFill>
                  <a:srgbClr val="00203C"/>
                </a:solidFill>
                <a:latin typeface="Arial"/>
                <a:cs typeface="Arial"/>
              </a:rPr>
              <a:t>purposes</a:t>
            </a:r>
            <a:endParaRPr sz="2100">
              <a:solidFill>
                <a:prstClr val="black"/>
              </a:solidFill>
              <a:latin typeface="Arial"/>
              <a:cs typeface="Arial"/>
            </a:endParaRPr>
          </a:p>
          <a:p>
            <a:pPr marL="355600" marR="237490" indent="-342900">
              <a:spcBef>
                <a:spcPts val="505"/>
              </a:spcBef>
              <a:buClr>
                <a:srgbClr val="0087B7"/>
              </a:buClr>
              <a:buFont typeface="Wingdings"/>
              <a:buChar char=""/>
              <a:tabLst>
                <a:tab pos="354965" algn="l"/>
                <a:tab pos="355600" algn="l"/>
              </a:tabLst>
            </a:pPr>
            <a:r>
              <a:rPr sz="2100" spc="-95" dirty="0">
                <a:solidFill>
                  <a:srgbClr val="00203C"/>
                </a:solidFill>
                <a:latin typeface="Arial"/>
                <a:cs typeface="Arial"/>
              </a:rPr>
              <a:t>When </a:t>
            </a:r>
            <a:r>
              <a:rPr sz="2100" spc="-125" dirty="0">
                <a:solidFill>
                  <a:srgbClr val="00203C"/>
                </a:solidFill>
                <a:latin typeface="Arial"/>
                <a:cs typeface="Arial"/>
              </a:rPr>
              <a:t>used </a:t>
            </a:r>
            <a:r>
              <a:rPr sz="2100" spc="-25" dirty="0">
                <a:solidFill>
                  <a:srgbClr val="00203C"/>
                </a:solidFill>
                <a:latin typeface="Arial"/>
                <a:cs typeface="Arial"/>
              </a:rPr>
              <a:t>in </a:t>
            </a:r>
            <a:r>
              <a:rPr sz="2100" spc="-75" dirty="0">
                <a:solidFill>
                  <a:srgbClr val="00203C"/>
                </a:solidFill>
                <a:latin typeface="Arial"/>
                <a:cs typeface="Arial"/>
              </a:rPr>
              <a:t>finance </a:t>
            </a:r>
            <a:r>
              <a:rPr sz="2100" spc="-125" dirty="0">
                <a:solidFill>
                  <a:srgbClr val="00203C"/>
                </a:solidFill>
                <a:latin typeface="Arial"/>
                <a:cs typeface="Arial"/>
              </a:rPr>
              <a:t>– </a:t>
            </a:r>
            <a:r>
              <a:rPr sz="2100" spc="65" dirty="0">
                <a:solidFill>
                  <a:srgbClr val="00203C"/>
                </a:solidFill>
                <a:latin typeface="Arial"/>
                <a:cs typeface="Arial"/>
              </a:rPr>
              <a:t>it </a:t>
            </a:r>
            <a:r>
              <a:rPr sz="2100" spc="-40" dirty="0">
                <a:solidFill>
                  <a:srgbClr val="00203C"/>
                </a:solidFill>
                <a:latin typeface="Arial"/>
                <a:cs typeface="Arial"/>
              </a:rPr>
              <a:t>finally</a:t>
            </a:r>
            <a:r>
              <a:rPr sz="2100" spc="-430" dirty="0">
                <a:solidFill>
                  <a:srgbClr val="00203C"/>
                </a:solidFill>
                <a:latin typeface="Arial"/>
                <a:cs typeface="Arial"/>
              </a:rPr>
              <a:t> </a:t>
            </a:r>
            <a:r>
              <a:rPr sz="2100" spc="-130" dirty="0">
                <a:solidFill>
                  <a:srgbClr val="00203C"/>
                </a:solidFill>
                <a:latin typeface="Arial"/>
                <a:cs typeface="Arial"/>
              </a:rPr>
              <a:t>solves  </a:t>
            </a:r>
            <a:r>
              <a:rPr sz="2100" spc="-25" dirty="0">
                <a:solidFill>
                  <a:srgbClr val="00203C"/>
                </a:solidFill>
                <a:latin typeface="Arial"/>
                <a:cs typeface="Arial"/>
              </a:rPr>
              <a:t>the </a:t>
            </a:r>
            <a:r>
              <a:rPr sz="2100" spc="-80" dirty="0">
                <a:solidFill>
                  <a:srgbClr val="00203C"/>
                </a:solidFill>
                <a:latin typeface="Arial"/>
                <a:cs typeface="Arial"/>
              </a:rPr>
              <a:t>very </a:t>
            </a:r>
            <a:r>
              <a:rPr sz="2100" spc="-90" dirty="0">
                <a:solidFill>
                  <a:srgbClr val="00203C"/>
                </a:solidFill>
                <a:latin typeface="Arial"/>
                <a:cs typeface="Arial"/>
              </a:rPr>
              <a:t>challenging </a:t>
            </a:r>
            <a:r>
              <a:rPr sz="2100" spc="-45" dirty="0">
                <a:solidFill>
                  <a:srgbClr val="00203C"/>
                </a:solidFill>
                <a:latin typeface="Arial"/>
                <a:cs typeface="Arial"/>
              </a:rPr>
              <a:t>“double </a:t>
            </a:r>
            <a:r>
              <a:rPr sz="2100" spc="-65" dirty="0">
                <a:solidFill>
                  <a:srgbClr val="00203C"/>
                </a:solidFill>
                <a:latin typeface="Arial"/>
                <a:cs typeface="Arial"/>
              </a:rPr>
              <a:t>spend”  </a:t>
            </a:r>
            <a:r>
              <a:rPr sz="2100" spc="-60" dirty="0">
                <a:solidFill>
                  <a:srgbClr val="00203C"/>
                </a:solidFill>
                <a:latin typeface="Arial"/>
                <a:cs typeface="Arial"/>
              </a:rPr>
              <a:t>problem</a:t>
            </a:r>
            <a:endParaRPr sz="2100">
              <a:solidFill>
                <a:prstClr val="black"/>
              </a:solidFill>
              <a:latin typeface="Arial"/>
              <a:cs typeface="Arial"/>
            </a:endParaRPr>
          </a:p>
        </p:txBody>
      </p:sp>
      <p:sp>
        <p:nvSpPr>
          <p:cNvPr id="4" name="object 4"/>
          <p:cNvSpPr/>
          <p:nvPr/>
        </p:nvSpPr>
        <p:spPr>
          <a:xfrm>
            <a:off x="6737604" y="1397508"/>
            <a:ext cx="2406395" cy="250850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9586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076700" cy="452120"/>
          </a:xfrm>
          <a:prstGeom prst="rect">
            <a:avLst/>
          </a:prstGeom>
        </p:spPr>
        <p:txBody>
          <a:bodyPr vert="horz" wrap="square" lIns="0" tIns="12065" rIns="0" bIns="0" rtlCol="0">
            <a:spAutoFit/>
          </a:bodyPr>
          <a:lstStyle/>
          <a:p>
            <a:pPr marL="12700">
              <a:lnSpc>
                <a:spcPct val="100000"/>
              </a:lnSpc>
              <a:spcBef>
                <a:spcPts val="95"/>
              </a:spcBef>
            </a:pPr>
            <a:r>
              <a:rPr sz="2800" spc="-110" dirty="0">
                <a:solidFill>
                  <a:srgbClr val="005DAB"/>
                </a:solidFill>
              </a:rPr>
              <a:t>Why </a:t>
            </a:r>
            <a:r>
              <a:rPr sz="2800" spc="-120" dirty="0">
                <a:solidFill>
                  <a:srgbClr val="005DAB"/>
                </a:solidFill>
              </a:rPr>
              <a:t>is </a:t>
            </a:r>
            <a:r>
              <a:rPr sz="2800" spc="-145" dirty="0">
                <a:solidFill>
                  <a:srgbClr val="005DAB"/>
                </a:solidFill>
              </a:rPr>
              <a:t>it </a:t>
            </a:r>
            <a:r>
              <a:rPr sz="2800" spc="-170" dirty="0">
                <a:solidFill>
                  <a:srgbClr val="005DAB"/>
                </a:solidFill>
              </a:rPr>
              <a:t>called</a:t>
            </a:r>
            <a:r>
              <a:rPr sz="2800" spc="-495" dirty="0">
                <a:solidFill>
                  <a:srgbClr val="005DAB"/>
                </a:solidFill>
              </a:rPr>
              <a:t> </a:t>
            </a:r>
            <a:r>
              <a:rPr sz="2800" spc="-150" dirty="0">
                <a:solidFill>
                  <a:srgbClr val="005DAB"/>
                </a:solidFill>
              </a:rPr>
              <a:t>Blockchain?</a:t>
            </a:r>
            <a:endParaRPr sz="2800"/>
          </a:p>
        </p:txBody>
      </p:sp>
      <p:sp>
        <p:nvSpPr>
          <p:cNvPr id="3" name="object 3"/>
          <p:cNvSpPr/>
          <p:nvPr/>
        </p:nvSpPr>
        <p:spPr>
          <a:xfrm>
            <a:off x="4747259" y="1548383"/>
            <a:ext cx="4394453" cy="242696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214071" y="1175080"/>
            <a:ext cx="8897620" cy="3798570"/>
          </a:xfrm>
          <a:prstGeom prst="rect">
            <a:avLst/>
          </a:prstGeom>
        </p:spPr>
        <p:txBody>
          <a:bodyPr vert="horz" wrap="square" lIns="0" tIns="12700" rIns="0" bIns="0" rtlCol="0">
            <a:spAutoFit/>
          </a:bodyPr>
          <a:lstStyle/>
          <a:p>
            <a:pPr marL="676910" marR="4793615" indent="-342900">
              <a:spcBef>
                <a:spcPts val="100"/>
              </a:spcBef>
              <a:buClr>
                <a:srgbClr val="0087B7"/>
              </a:buClr>
              <a:buFont typeface="Wingdings"/>
              <a:buChar char=""/>
              <a:tabLst>
                <a:tab pos="676910" algn="l"/>
                <a:tab pos="677545" algn="l"/>
              </a:tabLst>
            </a:pPr>
            <a:r>
              <a:rPr sz="2100" spc="-155" dirty="0">
                <a:solidFill>
                  <a:srgbClr val="00203C"/>
                </a:solidFill>
                <a:latin typeface="Arial"/>
                <a:cs typeface="Arial"/>
              </a:rPr>
              <a:t>The </a:t>
            </a:r>
            <a:r>
              <a:rPr sz="2100" spc="-55" dirty="0">
                <a:solidFill>
                  <a:srgbClr val="00203C"/>
                </a:solidFill>
                <a:latin typeface="Arial"/>
                <a:cs typeface="Arial"/>
              </a:rPr>
              <a:t>power </a:t>
            </a:r>
            <a:r>
              <a:rPr sz="2100" spc="-5" dirty="0">
                <a:solidFill>
                  <a:srgbClr val="00203C"/>
                </a:solidFill>
                <a:latin typeface="Arial"/>
                <a:cs typeface="Arial"/>
              </a:rPr>
              <a:t>of </a:t>
            </a:r>
            <a:r>
              <a:rPr sz="2100" spc="-25" dirty="0">
                <a:solidFill>
                  <a:srgbClr val="00203C"/>
                </a:solidFill>
                <a:latin typeface="Arial"/>
                <a:cs typeface="Arial"/>
              </a:rPr>
              <a:t>the </a:t>
            </a:r>
            <a:r>
              <a:rPr sz="2100" spc="-75" dirty="0">
                <a:solidFill>
                  <a:srgbClr val="00203C"/>
                </a:solidFill>
                <a:latin typeface="Arial"/>
                <a:cs typeface="Arial"/>
              </a:rPr>
              <a:t>technology</a:t>
            </a:r>
            <a:r>
              <a:rPr sz="2100" spc="-280" dirty="0">
                <a:solidFill>
                  <a:srgbClr val="00203C"/>
                </a:solidFill>
                <a:latin typeface="Arial"/>
                <a:cs typeface="Arial"/>
              </a:rPr>
              <a:t> </a:t>
            </a:r>
            <a:r>
              <a:rPr sz="2100" spc="15" dirty="0">
                <a:solidFill>
                  <a:srgbClr val="00203C"/>
                </a:solidFill>
                <a:latin typeface="Arial"/>
                <a:cs typeface="Arial"/>
              </a:rPr>
              <a:t>to  </a:t>
            </a:r>
            <a:r>
              <a:rPr sz="2100" spc="-100" dirty="0">
                <a:solidFill>
                  <a:srgbClr val="00203C"/>
                </a:solidFill>
                <a:latin typeface="Arial"/>
                <a:cs typeface="Arial"/>
              </a:rPr>
              <a:t>be </a:t>
            </a:r>
            <a:r>
              <a:rPr sz="2100" spc="-165" dirty="0">
                <a:solidFill>
                  <a:srgbClr val="00203C"/>
                </a:solidFill>
                <a:latin typeface="Arial"/>
                <a:cs typeface="Arial"/>
              </a:rPr>
              <a:t>a </a:t>
            </a:r>
            <a:r>
              <a:rPr sz="2100" spc="-15" dirty="0">
                <a:solidFill>
                  <a:srgbClr val="00203C"/>
                </a:solidFill>
                <a:latin typeface="Arial"/>
                <a:cs typeface="Arial"/>
              </a:rPr>
              <a:t>“trusted </a:t>
            </a:r>
            <a:r>
              <a:rPr sz="2100" spc="-114" dirty="0">
                <a:solidFill>
                  <a:srgbClr val="00203C"/>
                </a:solidFill>
                <a:latin typeface="Arial"/>
                <a:cs typeface="Arial"/>
              </a:rPr>
              <a:t>source </a:t>
            </a:r>
            <a:r>
              <a:rPr sz="2100" spc="-5" dirty="0">
                <a:solidFill>
                  <a:srgbClr val="00203C"/>
                </a:solidFill>
                <a:latin typeface="Arial"/>
                <a:cs typeface="Arial"/>
              </a:rPr>
              <a:t>of </a:t>
            </a:r>
            <a:r>
              <a:rPr sz="2100" spc="55" dirty="0">
                <a:solidFill>
                  <a:srgbClr val="00203C"/>
                </a:solidFill>
                <a:latin typeface="Arial"/>
                <a:cs typeface="Arial"/>
              </a:rPr>
              <a:t>truth” </a:t>
            </a:r>
            <a:r>
              <a:rPr sz="2100" spc="-60" dirty="0">
                <a:solidFill>
                  <a:srgbClr val="00203C"/>
                </a:solidFill>
                <a:latin typeface="Arial"/>
                <a:cs typeface="Arial"/>
              </a:rPr>
              <a:t>-  </a:t>
            </a:r>
            <a:r>
              <a:rPr sz="2100" spc="-110" dirty="0">
                <a:solidFill>
                  <a:srgbClr val="00203C"/>
                </a:solidFill>
                <a:latin typeface="Arial"/>
                <a:cs typeface="Arial"/>
              </a:rPr>
              <a:t>is </a:t>
            </a:r>
            <a:r>
              <a:rPr sz="2100" spc="-135" dirty="0">
                <a:solidFill>
                  <a:srgbClr val="00203C"/>
                </a:solidFill>
                <a:latin typeface="Arial"/>
                <a:cs typeface="Arial"/>
              </a:rPr>
              <a:t>based </a:t>
            </a:r>
            <a:r>
              <a:rPr sz="2100" spc="-70" dirty="0">
                <a:solidFill>
                  <a:srgbClr val="00203C"/>
                </a:solidFill>
                <a:latin typeface="Arial"/>
                <a:cs typeface="Arial"/>
              </a:rPr>
              <a:t>on </a:t>
            </a:r>
            <a:r>
              <a:rPr sz="2100" spc="-35" dirty="0">
                <a:solidFill>
                  <a:srgbClr val="00203C"/>
                </a:solidFill>
                <a:latin typeface="Arial"/>
                <a:cs typeface="Arial"/>
              </a:rPr>
              <a:t>its </a:t>
            </a:r>
            <a:r>
              <a:rPr sz="2100" spc="-25" dirty="0">
                <a:solidFill>
                  <a:srgbClr val="00203C"/>
                </a:solidFill>
                <a:latin typeface="Arial"/>
                <a:cs typeface="Arial"/>
              </a:rPr>
              <a:t>ability </a:t>
            </a:r>
            <a:r>
              <a:rPr sz="2100" spc="15" dirty="0">
                <a:solidFill>
                  <a:srgbClr val="00203C"/>
                </a:solidFill>
                <a:latin typeface="Arial"/>
                <a:cs typeface="Arial"/>
              </a:rPr>
              <a:t>to  </a:t>
            </a:r>
            <a:r>
              <a:rPr sz="2100" spc="-60" dirty="0">
                <a:solidFill>
                  <a:srgbClr val="00203C"/>
                </a:solidFill>
                <a:latin typeface="Arial"/>
                <a:cs typeface="Arial"/>
              </a:rPr>
              <a:t>permanently </a:t>
            </a:r>
            <a:r>
              <a:rPr sz="2100" spc="-80" dirty="0">
                <a:solidFill>
                  <a:srgbClr val="00203C"/>
                </a:solidFill>
                <a:latin typeface="Arial"/>
                <a:cs typeface="Arial"/>
              </a:rPr>
              <a:t>connect </a:t>
            </a:r>
            <a:r>
              <a:rPr sz="2100" spc="-105" dirty="0">
                <a:solidFill>
                  <a:srgbClr val="00203C"/>
                </a:solidFill>
                <a:latin typeface="Arial"/>
                <a:cs typeface="Arial"/>
              </a:rPr>
              <a:t>groups </a:t>
            </a:r>
            <a:r>
              <a:rPr sz="2100" spc="-10" dirty="0">
                <a:solidFill>
                  <a:srgbClr val="00203C"/>
                </a:solidFill>
                <a:latin typeface="Arial"/>
                <a:cs typeface="Arial"/>
              </a:rPr>
              <a:t>of  </a:t>
            </a:r>
            <a:r>
              <a:rPr sz="2100" spc="-70" dirty="0">
                <a:solidFill>
                  <a:srgbClr val="00203C"/>
                </a:solidFill>
                <a:latin typeface="Arial"/>
                <a:cs typeface="Arial"/>
              </a:rPr>
              <a:t>validated</a:t>
            </a:r>
            <a:r>
              <a:rPr sz="2100" spc="-105" dirty="0">
                <a:solidFill>
                  <a:srgbClr val="00203C"/>
                </a:solidFill>
                <a:latin typeface="Arial"/>
                <a:cs typeface="Arial"/>
              </a:rPr>
              <a:t> </a:t>
            </a:r>
            <a:r>
              <a:rPr sz="2100" spc="-120" dirty="0">
                <a:solidFill>
                  <a:srgbClr val="00203C"/>
                </a:solidFill>
                <a:latin typeface="Arial"/>
                <a:cs typeface="Arial"/>
              </a:rPr>
              <a:t>transactions…</a:t>
            </a:r>
            <a:endParaRPr sz="2100" dirty="0">
              <a:solidFill>
                <a:prstClr val="black"/>
              </a:solidFill>
              <a:latin typeface="Arial"/>
              <a:cs typeface="Arial"/>
            </a:endParaRPr>
          </a:p>
          <a:p>
            <a:pPr marL="791845">
              <a:spcBef>
                <a:spcPts val="509"/>
              </a:spcBef>
            </a:pPr>
            <a:r>
              <a:rPr sz="2100" spc="-60" dirty="0">
                <a:solidFill>
                  <a:srgbClr val="00203C"/>
                </a:solidFill>
                <a:latin typeface="Arial"/>
                <a:cs typeface="Arial"/>
              </a:rPr>
              <a:t>[connection </a:t>
            </a:r>
            <a:r>
              <a:rPr sz="2100" spc="-185" dirty="0">
                <a:solidFill>
                  <a:srgbClr val="00203C"/>
                </a:solidFill>
                <a:latin typeface="Arial"/>
                <a:cs typeface="Arial"/>
              </a:rPr>
              <a:t>= </a:t>
            </a:r>
            <a:r>
              <a:rPr sz="2100" spc="-85" dirty="0">
                <a:solidFill>
                  <a:srgbClr val="00203C"/>
                </a:solidFill>
                <a:latin typeface="Arial"/>
                <a:cs typeface="Arial"/>
              </a:rPr>
              <a:t>called </a:t>
            </a:r>
            <a:r>
              <a:rPr sz="2100" spc="-165" dirty="0">
                <a:solidFill>
                  <a:srgbClr val="00203C"/>
                </a:solidFill>
                <a:latin typeface="Arial"/>
                <a:cs typeface="Arial"/>
              </a:rPr>
              <a:t>a</a:t>
            </a:r>
            <a:r>
              <a:rPr sz="2100" spc="-114" dirty="0">
                <a:solidFill>
                  <a:srgbClr val="00203C"/>
                </a:solidFill>
                <a:latin typeface="Arial"/>
                <a:cs typeface="Arial"/>
              </a:rPr>
              <a:t> </a:t>
            </a:r>
            <a:r>
              <a:rPr sz="2100" spc="-65" dirty="0">
                <a:solidFill>
                  <a:srgbClr val="00203C"/>
                </a:solidFill>
                <a:latin typeface="Arial"/>
                <a:cs typeface="Arial"/>
              </a:rPr>
              <a:t>chain]</a:t>
            </a:r>
            <a:endParaRPr sz="2100" dirty="0">
              <a:solidFill>
                <a:prstClr val="black"/>
              </a:solidFill>
              <a:latin typeface="Arial"/>
              <a:cs typeface="Arial"/>
            </a:endParaRPr>
          </a:p>
          <a:p>
            <a:pPr marL="791845">
              <a:spcBef>
                <a:spcPts val="505"/>
              </a:spcBef>
            </a:pPr>
            <a:r>
              <a:rPr sz="2100" spc="-55" dirty="0">
                <a:solidFill>
                  <a:srgbClr val="00203C"/>
                </a:solidFill>
                <a:latin typeface="Arial"/>
                <a:cs typeface="Arial"/>
              </a:rPr>
              <a:t>[group </a:t>
            </a:r>
            <a:r>
              <a:rPr sz="2100" spc="-180" dirty="0">
                <a:solidFill>
                  <a:srgbClr val="00203C"/>
                </a:solidFill>
                <a:latin typeface="Arial"/>
                <a:cs typeface="Arial"/>
              </a:rPr>
              <a:t>= </a:t>
            </a:r>
            <a:r>
              <a:rPr sz="2100" spc="-85" dirty="0">
                <a:solidFill>
                  <a:srgbClr val="00203C"/>
                </a:solidFill>
                <a:latin typeface="Arial"/>
                <a:cs typeface="Arial"/>
              </a:rPr>
              <a:t>called </a:t>
            </a:r>
            <a:r>
              <a:rPr sz="2100" spc="-165" dirty="0">
                <a:solidFill>
                  <a:srgbClr val="00203C"/>
                </a:solidFill>
                <a:latin typeface="Arial"/>
                <a:cs typeface="Arial"/>
              </a:rPr>
              <a:t>a</a:t>
            </a:r>
            <a:r>
              <a:rPr sz="2100" spc="-114" dirty="0">
                <a:solidFill>
                  <a:srgbClr val="00203C"/>
                </a:solidFill>
                <a:latin typeface="Arial"/>
                <a:cs typeface="Arial"/>
              </a:rPr>
              <a:t> </a:t>
            </a:r>
            <a:r>
              <a:rPr sz="2100" spc="-55" dirty="0">
                <a:solidFill>
                  <a:srgbClr val="00203C"/>
                </a:solidFill>
                <a:latin typeface="Arial"/>
                <a:cs typeface="Arial"/>
              </a:rPr>
              <a:t>block]</a:t>
            </a:r>
            <a:endParaRPr sz="2100" dirty="0">
              <a:solidFill>
                <a:prstClr val="black"/>
              </a:solidFill>
              <a:latin typeface="Arial"/>
              <a:cs typeface="Arial"/>
            </a:endParaRPr>
          </a:p>
          <a:p>
            <a:pPr>
              <a:spcBef>
                <a:spcPts val="40"/>
              </a:spcBef>
            </a:pPr>
            <a:endParaRPr sz="3000" dirty="0">
              <a:solidFill>
                <a:prstClr val="black"/>
              </a:solidFill>
              <a:latin typeface="Times New Roman"/>
              <a:cs typeface="Times New Roman"/>
            </a:endParaRPr>
          </a:p>
          <a:p>
            <a:pPr marL="12700" marR="5080"/>
            <a:r>
              <a:rPr sz="2100" spc="-110" dirty="0">
                <a:solidFill>
                  <a:srgbClr val="00203C"/>
                </a:solidFill>
                <a:latin typeface="Arial"/>
                <a:cs typeface="Arial"/>
              </a:rPr>
              <a:t>Remember: </a:t>
            </a:r>
            <a:r>
              <a:rPr sz="2100" spc="-25" dirty="0">
                <a:solidFill>
                  <a:srgbClr val="00203C"/>
                </a:solidFill>
                <a:latin typeface="Arial"/>
                <a:cs typeface="Arial"/>
              </a:rPr>
              <a:t>the </a:t>
            </a:r>
            <a:r>
              <a:rPr sz="2100" spc="-90" dirty="0">
                <a:solidFill>
                  <a:srgbClr val="00203C"/>
                </a:solidFill>
                <a:latin typeface="Arial"/>
                <a:cs typeface="Arial"/>
              </a:rPr>
              <a:t>blockchain </a:t>
            </a:r>
            <a:r>
              <a:rPr sz="2100" spc="-85" dirty="0">
                <a:solidFill>
                  <a:srgbClr val="00203C"/>
                </a:solidFill>
                <a:latin typeface="Arial"/>
                <a:cs typeface="Arial"/>
              </a:rPr>
              <a:t>data </a:t>
            </a:r>
            <a:r>
              <a:rPr sz="2100" spc="-80" dirty="0">
                <a:solidFill>
                  <a:srgbClr val="00203C"/>
                </a:solidFill>
                <a:latin typeface="Arial"/>
                <a:cs typeface="Arial"/>
              </a:rPr>
              <a:t>continues </a:t>
            </a:r>
            <a:r>
              <a:rPr sz="2100" spc="15" dirty="0">
                <a:solidFill>
                  <a:srgbClr val="00203C"/>
                </a:solidFill>
                <a:latin typeface="Arial"/>
                <a:cs typeface="Arial"/>
              </a:rPr>
              <a:t>to </a:t>
            </a:r>
            <a:r>
              <a:rPr sz="2100" spc="-75" dirty="0">
                <a:solidFill>
                  <a:srgbClr val="00203C"/>
                </a:solidFill>
                <a:latin typeface="Arial"/>
                <a:cs typeface="Arial"/>
              </a:rPr>
              <a:t>grow </a:t>
            </a:r>
            <a:r>
              <a:rPr sz="2100" spc="-100" dirty="0">
                <a:solidFill>
                  <a:srgbClr val="00203C"/>
                </a:solidFill>
                <a:latin typeface="Arial"/>
                <a:cs typeface="Arial"/>
              </a:rPr>
              <a:t>and </a:t>
            </a:r>
            <a:r>
              <a:rPr sz="2100" spc="-110" dirty="0">
                <a:solidFill>
                  <a:srgbClr val="00203C"/>
                </a:solidFill>
                <a:latin typeface="Arial"/>
                <a:cs typeface="Arial"/>
              </a:rPr>
              <a:t>is </a:t>
            </a:r>
            <a:r>
              <a:rPr sz="2100" spc="-60" dirty="0">
                <a:solidFill>
                  <a:srgbClr val="00203C"/>
                </a:solidFill>
                <a:latin typeface="Arial"/>
                <a:cs typeface="Arial"/>
              </a:rPr>
              <a:t>automatically</a:t>
            </a:r>
            <a:r>
              <a:rPr sz="2100" spc="-350" dirty="0">
                <a:solidFill>
                  <a:srgbClr val="00203C"/>
                </a:solidFill>
                <a:latin typeface="Arial"/>
                <a:cs typeface="Arial"/>
              </a:rPr>
              <a:t> </a:t>
            </a:r>
            <a:r>
              <a:rPr sz="2100" spc="-65" dirty="0">
                <a:solidFill>
                  <a:srgbClr val="00203C"/>
                </a:solidFill>
                <a:latin typeface="Arial"/>
                <a:cs typeface="Arial"/>
              </a:rPr>
              <a:t>replicated  </a:t>
            </a:r>
            <a:r>
              <a:rPr sz="2100" spc="15" dirty="0">
                <a:solidFill>
                  <a:srgbClr val="00203C"/>
                </a:solidFill>
                <a:latin typeface="Arial"/>
                <a:cs typeface="Arial"/>
              </a:rPr>
              <a:t>to </a:t>
            </a:r>
            <a:r>
              <a:rPr sz="2100" spc="-90" dirty="0">
                <a:solidFill>
                  <a:srgbClr val="00203C"/>
                </a:solidFill>
                <a:latin typeface="Arial"/>
                <a:cs typeface="Arial"/>
              </a:rPr>
              <a:t>every connected </a:t>
            </a:r>
            <a:r>
              <a:rPr sz="2100" spc="-200" dirty="0">
                <a:solidFill>
                  <a:srgbClr val="00203C"/>
                </a:solidFill>
                <a:latin typeface="Arial"/>
                <a:cs typeface="Arial"/>
              </a:rPr>
              <a:t>node… </a:t>
            </a:r>
            <a:r>
              <a:rPr sz="2100" spc="15" dirty="0">
                <a:solidFill>
                  <a:srgbClr val="00203C"/>
                </a:solidFill>
                <a:latin typeface="Arial"/>
                <a:cs typeface="Arial"/>
              </a:rPr>
              <a:t>to </a:t>
            </a:r>
            <a:r>
              <a:rPr sz="2100" spc="-35" dirty="0">
                <a:solidFill>
                  <a:srgbClr val="00203C"/>
                </a:solidFill>
                <a:latin typeface="Arial"/>
                <a:cs typeface="Arial"/>
              </a:rPr>
              <a:t>potentially </a:t>
            </a:r>
            <a:r>
              <a:rPr sz="2100" spc="-95" dirty="0">
                <a:solidFill>
                  <a:srgbClr val="00203C"/>
                </a:solidFill>
                <a:latin typeface="Arial"/>
                <a:cs typeface="Arial"/>
              </a:rPr>
              <a:t>thousands </a:t>
            </a:r>
            <a:r>
              <a:rPr sz="2100" spc="-5" dirty="0">
                <a:solidFill>
                  <a:srgbClr val="00203C"/>
                </a:solidFill>
                <a:latin typeface="Arial"/>
                <a:cs typeface="Arial"/>
              </a:rPr>
              <a:t>of </a:t>
            </a:r>
            <a:r>
              <a:rPr sz="2100" spc="-105" dirty="0">
                <a:solidFill>
                  <a:srgbClr val="00203C"/>
                </a:solidFill>
                <a:latin typeface="Arial"/>
                <a:cs typeface="Arial"/>
              </a:rPr>
              <a:t>nodes. </a:t>
            </a:r>
            <a:r>
              <a:rPr sz="2100" spc="-145" dirty="0">
                <a:solidFill>
                  <a:srgbClr val="00203C"/>
                </a:solidFill>
                <a:latin typeface="Arial"/>
                <a:cs typeface="Arial"/>
              </a:rPr>
              <a:t>Sound</a:t>
            </a:r>
            <a:r>
              <a:rPr sz="2100" spc="-400" dirty="0">
                <a:solidFill>
                  <a:srgbClr val="00203C"/>
                </a:solidFill>
                <a:latin typeface="Arial"/>
                <a:cs typeface="Arial"/>
              </a:rPr>
              <a:t> </a:t>
            </a:r>
            <a:r>
              <a:rPr lang="en-US" sz="2100" spc="-400" dirty="0">
                <a:solidFill>
                  <a:srgbClr val="00203C"/>
                </a:solidFill>
                <a:latin typeface="Arial"/>
                <a:cs typeface="Arial"/>
              </a:rPr>
              <a:t> </a:t>
            </a:r>
            <a:r>
              <a:rPr sz="2100" spc="-50" dirty="0">
                <a:solidFill>
                  <a:srgbClr val="00203C"/>
                </a:solidFill>
                <a:latin typeface="Arial"/>
                <a:cs typeface="Arial"/>
              </a:rPr>
              <a:t>inefficient?</a:t>
            </a:r>
            <a:endParaRPr sz="2100" dirty="0">
              <a:solidFill>
                <a:prstClr val="black"/>
              </a:solidFill>
              <a:latin typeface="Arial"/>
              <a:cs typeface="Arial"/>
            </a:endParaRPr>
          </a:p>
          <a:p>
            <a:pPr marL="12700"/>
            <a:r>
              <a:rPr sz="2100" spc="-45" dirty="0">
                <a:solidFill>
                  <a:srgbClr val="00203C"/>
                </a:solidFill>
                <a:latin typeface="Arial"/>
                <a:cs typeface="Arial"/>
              </a:rPr>
              <a:t>It’s</a:t>
            </a:r>
            <a:r>
              <a:rPr sz="2100" spc="-110" dirty="0">
                <a:solidFill>
                  <a:srgbClr val="00203C"/>
                </a:solidFill>
                <a:latin typeface="Arial"/>
                <a:cs typeface="Arial"/>
              </a:rPr>
              <a:t> </a:t>
            </a:r>
            <a:r>
              <a:rPr sz="2100" spc="-25" dirty="0">
                <a:solidFill>
                  <a:srgbClr val="00203C"/>
                </a:solidFill>
                <a:latin typeface="Arial"/>
                <a:cs typeface="Arial"/>
              </a:rPr>
              <a:t>the</a:t>
            </a:r>
            <a:r>
              <a:rPr sz="2100" spc="-120" dirty="0">
                <a:solidFill>
                  <a:srgbClr val="00203C"/>
                </a:solidFill>
                <a:latin typeface="Arial"/>
                <a:cs typeface="Arial"/>
              </a:rPr>
              <a:t> </a:t>
            </a:r>
            <a:r>
              <a:rPr sz="2100" spc="-100" dirty="0">
                <a:solidFill>
                  <a:srgbClr val="00203C"/>
                </a:solidFill>
                <a:latin typeface="Arial"/>
                <a:cs typeface="Arial"/>
              </a:rPr>
              <a:t>cost</a:t>
            </a:r>
            <a:r>
              <a:rPr sz="2100" spc="-105" dirty="0">
                <a:solidFill>
                  <a:srgbClr val="00203C"/>
                </a:solidFill>
                <a:latin typeface="Arial"/>
                <a:cs typeface="Arial"/>
              </a:rPr>
              <a:t> </a:t>
            </a:r>
            <a:r>
              <a:rPr sz="2100" spc="-5" dirty="0">
                <a:solidFill>
                  <a:srgbClr val="00203C"/>
                </a:solidFill>
                <a:latin typeface="Arial"/>
                <a:cs typeface="Arial"/>
              </a:rPr>
              <a:t>of</a:t>
            </a:r>
            <a:r>
              <a:rPr sz="2100" spc="-120" dirty="0">
                <a:solidFill>
                  <a:srgbClr val="00203C"/>
                </a:solidFill>
                <a:latin typeface="Arial"/>
                <a:cs typeface="Arial"/>
              </a:rPr>
              <a:t> </a:t>
            </a:r>
            <a:r>
              <a:rPr sz="2100" spc="-85" dirty="0">
                <a:solidFill>
                  <a:srgbClr val="00203C"/>
                </a:solidFill>
                <a:latin typeface="Arial"/>
                <a:cs typeface="Arial"/>
              </a:rPr>
              <a:t>being</a:t>
            </a:r>
            <a:r>
              <a:rPr sz="2100" spc="-120" dirty="0">
                <a:solidFill>
                  <a:srgbClr val="00203C"/>
                </a:solidFill>
                <a:latin typeface="Arial"/>
                <a:cs typeface="Arial"/>
              </a:rPr>
              <a:t> </a:t>
            </a:r>
            <a:r>
              <a:rPr sz="2100" spc="-165" dirty="0">
                <a:solidFill>
                  <a:srgbClr val="00203C"/>
                </a:solidFill>
                <a:latin typeface="Arial"/>
                <a:cs typeface="Arial"/>
              </a:rPr>
              <a:t>a</a:t>
            </a:r>
            <a:r>
              <a:rPr sz="2100" spc="-110" dirty="0">
                <a:solidFill>
                  <a:srgbClr val="00203C"/>
                </a:solidFill>
                <a:latin typeface="Arial"/>
                <a:cs typeface="Arial"/>
              </a:rPr>
              <a:t> </a:t>
            </a:r>
            <a:r>
              <a:rPr sz="2100" spc="-15" dirty="0">
                <a:solidFill>
                  <a:srgbClr val="00203C"/>
                </a:solidFill>
                <a:latin typeface="Arial"/>
                <a:cs typeface="Arial"/>
              </a:rPr>
              <a:t>“trusted</a:t>
            </a:r>
            <a:r>
              <a:rPr sz="2100" spc="-110" dirty="0">
                <a:solidFill>
                  <a:srgbClr val="00203C"/>
                </a:solidFill>
                <a:latin typeface="Arial"/>
                <a:cs typeface="Arial"/>
              </a:rPr>
              <a:t> </a:t>
            </a:r>
            <a:r>
              <a:rPr sz="2100" spc="-114" dirty="0">
                <a:solidFill>
                  <a:srgbClr val="00203C"/>
                </a:solidFill>
                <a:latin typeface="Arial"/>
                <a:cs typeface="Arial"/>
              </a:rPr>
              <a:t>source</a:t>
            </a:r>
            <a:r>
              <a:rPr sz="2100" spc="-85" dirty="0">
                <a:solidFill>
                  <a:srgbClr val="00203C"/>
                </a:solidFill>
                <a:latin typeface="Arial"/>
                <a:cs typeface="Arial"/>
              </a:rPr>
              <a:t> </a:t>
            </a:r>
            <a:r>
              <a:rPr sz="2100" spc="-5" dirty="0">
                <a:solidFill>
                  <a:srgbClr val="00203C"/>
                </a:solidFill>
                <a:latin typeface="Arial"/>
                <a:cs typeface="Arial"/>
              </a:rPr>
              <a:t>of</a:t>
            </a:r>
            <a:r>
              <a:rPr sz="2100" spc="-120" dirty="0">
                <a:solidFill>
                  <a:srgbClr val="00203C"/>
                </a:solidFill>
                <a:latin typeface="Arial"/>
                <a:cs typeface="Arial"/>
              </a:rPr>
              <a:t> </a:t>
            </a:r>
            <a:r>
              <a:rPr sz="2100" spc="55" dirty="0">
                <a:solidFill>
                  <a:srgbClr val="00203C"/>
                </a:solidFill>
                <a:latin typeface="Arial"/>
                <a:cs typeface="Arial"/>
              </a:rPr>
              <a:t>truth”</a:t>
            </a:r>
            <a:endParaRPr sz="2100" dirty="0">
              <a:solidFill>
                <a:prstClr val="black"/>
              </a:solidFill>
              <a:latin typeface="Arial"/>
              <a:cs typeface="Arial"/>
            </a:endParaRPr>
          </a:p>
        </p:txBody>
      </p:sp>
    </p:spTree>
    <p:extLst>
      <p:ext uri="{BB962C8B-B14F-4D97-AF65-F5344CB8AC3E}">
        <p14:creationId xmlns:p14="http://schemas.microsoft.com/office/powerpoint/2010/main" val="331078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4498"/>
            <a:ext cx="7922895" cy="833119"/>
          </a:xfrm>
          <a:prstGeom prst="rect">
            <a:avLst/>
          </a:prstGeom>
        </p:spPr>
        <p:txBody>
          <a:bodyPr vert="horz" wrap="square" lIns="0" tIns="62865" rIns="0" bIns="0" rtlCol="0">
            <a:spAutoFit/>
          </a:bodyPr>
          <a:lstStyle/>
          <a:p>
            <a:pPr marL="12700" marR="5080">
              <a:lnSpc>
                <a:spcPts val="3000"/>
              </a:lnSpc>
              <a:spcBef>
                <a:spcPts val="495"/>
              </a:spcBef>
            </a:pPr>
            <a:r>
              <a:rPr sz="2800" spc="-110" dirty="0">
                <a:solidFill>
                  <a:srgbClr val="005DAB"/>
                </a:solidFill>
              </a:rPr>
              <a:t>Why </a:t>
            </a:r>
            <a:r>
              <a:rPr sz="2800" spc="-125" dirty="0">
                <a:solidFill>
                  <a:srgbClr val="005DAB"/>
                </a:solidFill>
              </a:rPr>
              <a:t>does </a:t>
            </a:r>
            <a:r>
              <a:rPr sz="2800" spc="-135" dirty="0">
                <a:solidFill>
                  <a:srgbClr val="005DAB"/>
                </a:solidFill>
              </a:rPr>
              <a:t>an </a:t>
            </a:r>
            <a:r>
              <a:rPr sz="2800" spc="-165" dirty="0">
                <a:solidFill>
                  <a:srgbClr val="005DAB"/>
                </a:solidFill>
              </a:rPr>
              <a:t>internet-based </a:t>
            </a:r>
            <a:r>
              <a:rPr sz="2800" spc="-200" dirty="0">
                <a:solidFill>
                  <a:srgbClr val="005DAB"/>
                </a:solidFill>
              </a:rPr>
              <a:t>“trusted </a:t>
            </a:r>
            <a:r>
              <a:rPr sz="2800" spc="-175" dirty="0">
                <a:solidFill>
                  <a:srgbClr val="005DAB"/>
                </a:solidFill>
              </a:rPr>
              <a:t>source </a:t>
            </a:r>
            <a:r>
              <a:rPr sz="2800" spc="-120" dirty="0">
                <a:solidFill>
                  <a:srgbClr val="005DAB"/>
                </a:solidFill>
              </a:rPr>
              <a:t>of</a:t>
            </a:r>
            <a:r>
              <a:rPr sz="2800" spc="-480" dirty="0">
                <a:solidFill>
                  <a:srgbClr val="005DAB"/>
                </a:solidFill>
              </a:rPr>
              <a:t> </a:t>
            </a:r>
            <a:r>
              <a:rPr sz="2800" spc="-204" dirty="0">
                <a:solidFill>
                  <a:srgbClr val="005DAB"/>
                </a:solidFill>
              </a:rPr>
              <a:t>truth”  </a:t>
            </a:r>
            <a:r>
              <a:rPr sz="2800" spc="-140" dirty="0">
                <a:solidFill>
                  <a:srgbClr val="005DAB"/>
                </a:solidFill>
              </a:rPr>
              <a:t>matter?</a:t>
            </a:r>
            <a:endParaRPr sz="2800"/>
          </a:p>
        </p:txBody>
      </p:sp>
      <p:sp>
        <p:nvSpPr>
          <p:cNvPr id="3" name="object 3"/>
          <p:cNvSpPr txBox="1"/>
          <p:nvPr/>
        </p:nvSpPr>
        <p:spPr>
          <a:xfrm>
            <a:off x="535940" y="1175080"/>
            <a:ext cx="5331460" cy="284353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225" dirty="0">
                <a:solidFill>
                  <a:srgbClr val="00203C"/>
                </a:solidFill>
                <a:latin typeface="Arial"/>
                <a:cs typeface="Arial"/>
              </a:rPr>
              <a:t>You </a:t>
            </a:r>
            <a:r>
              <a:rPr sz="2100" spc="-5" dirty="0">
                <a:solidFill>
                  <a:srgbClr val="00203C"/>
                </a:solidFill>
                <a:latin typeface="Arial"/>
                <a:cs typeface="Arial"/>
              </a:rPr>
              <a:t>don’t </a:t>
            </a:r>
            <a:r>
              <a:rPr sz="2100" spc="-100" dirty="0">
                <a:solidFill>
                  <a:srgbClr val="00203C"/>
                </a:solidFill>
                <a:latin typeface="Arial"/>
                <a:cs typeface="Arial"/>
              </a:rPr>
              <a:t>need </a:t>
            </a:r>
            <a:r>
              <a:rPr sz="2100" spc="-165" dirty="0">
                <a:solidFill>
                  <a:srgbClr val="00203C"/>
                </a:solidFill>
                <a:latin typeface="Arial"/>
                <a:cs typeface="Arial"/>
              </a:rPr>
              <a:t>a </a:t>
            </a:r>
            <a:r>
              <a:rPr sz="2100" spc="-40" dirty="0">
                <a:solidFill>
                  <a:srgbClr val="00203C"/>
                </a:solidFill>
                <a:latin typeface="Arial"/>
                <a:cs typeface="Arial"/>
              </a:rPr>
              <a:t>trusted </a:t>
            </a:r>
            <a:r>
              <a:rPr sz="2100" spc="-55" dirty="0">
                <a:solidFill>
                  <a:srgbClr val="00203C"/>
                </a:solidFill>
                <a:latin typeface="Arial"/>
                <a:cs typeface="Arial"/>
              </a:rPr>
              <a:t>3</a:t>
            </a:r>
            <a:r>
              <a:rPr sz="2100" spc="-82" baseline="25793" dirty="0">
                <a:solidFill>
                  <a:srgbClr val="00203C"/>
                </a:solidFill>
                <a:latin typeface="Arial"/>
                <a:cs typeface="Arial"/>
              </a:rPr>
              <a:t>rd </a:t>
            </a:r>
            <a:r>
              <a:rPr sz="2100" spc="-40" dirty="0">
                <a:solidFill>
                  <a:srgbClr val="00203C"/>
                </a:solidFill>
                <a:latin typeface="Arial"/>
                <a:cs typeface="Arial"/>
              </a:rPr>
              <a:t>party </a:t>
            </a:r>
            <a:r>
              <a:rPr sz="2100" spc="10" dirty="0">
                <a:solidFill>
                  <a:srgbClr val="00203C"/>
                </a:solidFill>
                <a:latin typeface="Arial"/>
                <a:cs typeface="Arial"/>
              </a:rPr>
              <a:t>with</a:t>
            </a:r>
            <a:r>
              <a:rPr sz="2100" spc="-425" dirty="0">
                <a:solidFill>
                  <a:srgbClr val="00203C"/>
                </a:solidFill>
                <a:latin typeface="Arial"/>
                <a:cs typeface="Arial"/>
              </a:rPr>
              <a:t> </a:t>
            </a:r>
            <a:r>
              <a:rPr sz="2100" spc="-165" dirty="0">
                <a:solidFill>
                  <a:srgbClr val="00203C"/>
                </a:solidFill>
                <a:latin typeface="Arial"/>
                <a:cs typeface="Arial"/>
              </a:rPr>
              <a:t>a</a:t>
            </a:r>
            <a:endParaRPr sz="2100" dirty="0">
              <a:solidFill>
                <a:prstClr val="black"/>
              </a:solidFill>
              <a:latin typeface="Arial"/>
              <a:cs typeface="Arial"/>
            </a:endParaRPr>
          </a:p>
          <a:p>
            <a:pPr marL="355600">
              <a:spcBef>
                <a:spcPts val="5"/>
              </a:spcBef>
            </a:pPr>
            <a:r>
              <a:rPr sz="2100" spc="-90" dirty="0">
                <a:solidFill>
                  <a:srgbClr val="00203C"/>
                </a:solidFill>
                <a:latin typeface="Arial"/>
                <a:cs typeface="Arial"/>
              </a:rPr>
              <a:t>blockchain</a:t>
            </a:r>
            <a:r>
              <a:rPr sz="2100" spc="-120" dirty="0">
                <a:solidFill>
                  <a:srgbClr val="00203C"/>
                </a:solidFill>
                <a:latin typeface="Arial"/>
                <a:cs typeface="Arial"/>
              </a:rPr>
              <a:t> </a:t>
            </a:r>
            <a:r>
              <a:rPr sz="2100" spc="-45" dirty="0">
                <a:solidFill>
                  <a:srgbClr val="00203C"/>
                </a:solidFill>
                <a:latin typeface="Arial"/>
                <a:cs typeface="Arial"/>
              </a:rPr>
              <a:t>infrastructure</a:t>
            </a:r>
            <a:endParaRPr sz="2100" dirty="0">
              <a:solidFill>
                <a:prstClr val="black"/>
              </a:solidFill>
              <a:latin typeface="Arial"/>
              <a:cs typeface="Arial"/>
            </a:endParaRPr>
          </a:p>
          <a:p>
            <a:pPr marL="355600" marR="5080" indent="-342900">
              <a:spcBef>
                <a:spcPts val="505"/>
              </a:spcBef>
              <a:buClr>
                <a:srgbClr val="0087B7"/>
              </a:buClr>
              <a:buFont typeface="Wingdings"/>
              <a:buChar char=""/>
              <a:tabLst>
                <a:tab pos="354965" algn="l"/>
                <a:tab pos="355600" algn="l"/>
              </a:tabLst>
            </a:pPr>
            <a:r>
              <a:rPr sz="2100" spc="-75" dirty="0">
                <a:solidFill>
                  <a:srgbClr val="00203C"/>
                </a:solidFill>
                <a:latin typeface="Arial"/>
                <a:cs typeface="Arial"/>
              </a:rPr>
              <a:t>Critical </a:t>
            </a:r>
            <a:r>
              <a:rPr sz="2100" spc="-105" dirty="0">
                <a:solidFill>
                  <a:srgbClr val="00203C"/>
                </a:solidFill>
                <a:latin typeface="Arial"/>
                <a:cs typeface="Arial"/>
              </a:rPr>
              <a:t>ledgers </a:t>
            </a:r>
            <a:r>
              <a:rPr sz="2100" spc="225" dirty="0">
                <a:solidFill>
                  <a:srgbClr val="00203C"/>
                </a:solidFill>
                <a:latin typeface="Arial"/>
                <a:cs typeface="Arial"/>
              </a:rPr>
              <a:t>/ </a:t>
            </a:r>
            <a:r>
              <a:rPr sz="2100" spc="-130" dirty="0">
                <a:solidFill>
                  <a:srgbClr val="00203C"/>
                </a:solidFill>
                <a:latin typeface="Arial"/>
                <a:cs typeface="Arial"/>
              </a:rPr>
              <a:t>databases </a:t>
            </a:r>
            <a:r>
              <a:rPr sz="2100" spc="-95" dirty="0">
                <a:solidFill>
                  <a:srgbClr val="00203C"/>
                </a:solidFill>
                <a:latin typeface="Arial"/>
                <a:cs typeface="Arial"/>
              </a:rPr>
              <a:t>are </a:t>
            </a:r>
            <a:r>
              <a:rPr sz="2100" spc="-55" dirty="0">
                <a:solidFill>
                  <a:srgbClr val="00203C"/>
                </a:solidFill>
                <a:latin typeface="Arial"/>
                <a:cs typeface="Arial"/>
              </a:rPr>
              <a:t>ubiquitous</a:t>
            </a:r>
            <a:r>
              <a:rPr lang="en-US" sz="2100" spc="-55" dirty="0">
                <a:solidFill>
                  <a:srgbClr val="00203C"/>
                </a:solidFill>
                <a:latin typeface="Arial"/>
                <a:cs typeface="Arial"/>
              </a:rPr>
              <a:t> </a:t>
            </a:r>
            <a:r>
              <a:rPr sz="2100" spc="-434" dirty="0">
                <a:solidFill>
                  <a:srgbClr val="00203C"/>
                </a:solidFill>
                <a:latin typeface="Arial"/>
                <a:cs typeface="Arial"/>
              </a:rPr>
              <a:t> </a:t>
            </a:r>
            <a:r>
              <a:rPr sz="2100" spc="-25" dirty="0">
                <a:solidFill>
                  <a:srgbClr val="00203C"/>
                </a:solidFill>
                <a:latin typeface="Arial"/>
                <a:cs typeface="Arial"/>
              </a:rPr>
              <a:t>in  </a:t>
            </a:r>
            <a:r>
              <a:rPr sz="2100" spc="-35" dirty="0">
                <a:solidFill>
                  <a:srgbClr val="00203C"/>
                </a:solidFill>
                <a:latin typeface="Arial"/>
                <a:cs typeface="Arial"/>
              </a:rPr>
              <a:t>our </a:t>
            </a:r>
            <a:r>
              <a:rPr sz="2100" spc="-85" dirty="0">
                <a:solidFill>
                  <a:srgbClr val="00203C"/>
                </a:solidFill>
                <a:latin typeface="Arial"/>
                <a:cs typeface="Arial"/>
              </a:rPr>
              <a:t>society </a:t>
            </a:r>
            <a:r>
              <a:rPr sz="2100" spc="-125" dirty="0">
                <a:solidFill>
                  <a:srgbClr val="00203C"/>
                </a:solidFill>
                <a:latin typeface="Arial"/>
                <a:cs typeface="Arial"/>
              </a:rPr>
              <a:t>– </a:t>
            </a:r>
            <a:r>
              <a:rPr sz="2100" spc="-100" dirty="0">
                <a:solidFill>
                  <a:srgbClr val="00203C"/>
                </a:solidFill>
                <a:latin typeface="Arial"/>
                <a:cs typeface="Arial"/>
              </a:rPr>
              <a:t>and </a:t>
            </a:r>
            <a:r>
              <a:rPr sz="2100" spc="-70" dirty="0">
                <a:solidFill>
                  <a:srgbClr val="00203C"/>
                </a:solidFill>
                <a:latin typeface="Arial"/>
                <a:cs typeface="Arial"/>
              </a:rPr>
              <a:t>most </a:t>
            </a:r>
            <a:r>
              <a:rPr sz="2100" spc="-125" dirty="0">
                <a:solidFill>
                  <a:srgbClr val="00203C"/>
                </a:solidFill>
                <a:latin typeface="Arial"/>
                <a:cs typeface="Arial"/>
              </a:rPr>
              <a:t>always </a:t>
            </a:r>
            <a:r>
              <a:rPr sz="2100" spc="-55" dirty="0">
                <a:solidFill>
                  <a:srgbClr val="00203C"/>
                </a:solidFill>
                <a:latin typeface="Arial"/>
                <a:cs typeface="Arial"/>
              </a:rPr>
              <a:t>require </a:t>
            </a:r>
            <a:r>
              <a:rPr sz="2100" spc="-165" dirty="0">
                <a:solidFill>
                  <a:srgbClr val="00203C"/>
                </a:solidFill>
                <a:latin typeface="Arial"/>
                <a:cs typeface="Arial"/>
              </a:rPr>
              <a:t>a  </a:t>
            </a:r>
            <a:r>
              <a:rPr sz="2100" spc="-40" dirty="0">
                <a:solidFill>
                  <a:srgbClr val="00203C"/>
                </a:solidFill>
                <a:latin typeface="Arial"/>
                <a:cs typeface="Arial"/>
              </a:rPr>
              <a:t>trusted </a:t>
            </a:r>
            <a:r>
              <a:rPr sz="2100" spc="-55" dirty="0">
                <a:solidFill>
                  <a:srgbClr val="00203C"/>
                </a:solidFill>
                <a:latin typeface="Arial"/>
                <a:cs typeface="Arial"/>
              </a:rPr>
              <a:t>3</a:t>
            </a:r>
            <a:r>
              <a:rPr sz="2100" spc="-82" baseline="25793" dirty="0">
                <a:solidFill>
                  <a:srgbClr val="00203C"/>
                </a:solidFill>
                <a:latin typeface="Arial"/>
                <a:cs typeface="Arial"/>
              </a:rPr>
              <a:t>rd</a:t>
            </a:r>
            <a:r>
              <a:rPr sz="2100" spc="15" baseline="25793" dirty="0">
                <a:solidFill>
                  <a:srgbClr val="00203C"/>
                </a:solidFill>
                <a:latin typeface="Arial"/>
                <a:cs typeface="Arial"/>
              </a:rPr>
              <a:t> </a:t>
            </a:r>
            <a:r>
              <a:rPr sz="2100" spc="-40" dirty="0">
                <a:solidFill>
                  <a:srgbClr val="00203C"/>
                </a:solidFill>
                <a:latin typeface="Arial"/>
                <a:cs typeface="Arial"/>
              </a:rPr>
              <a:t>party</a:t>
            </a:r>
            <a:endParaRPr sz="2100" dirty="0">
              <a:solidFill>
                <a:prstClr val="black"/>
              </a:solidFill>
              <a:latin typeface="Arial"/>
              <a:cs typeface="Arial"/>
            </a:endParaRPr>
          </a:p>
          <a:p>
            <a:pPr marL="355600" indent="-342900">
              <a:spcBef>
                <a:spcPts val="505"/>
              </a:spcBef>
              <a:buClr>
                <a:srgbClr val="0087B7"/>
              </a:buClr>
              <a:buFont typeface="Wingdings"/>
              <a:buChar char=""/>
              <a:tabLst>
                <a:tab pos="354965" algn="l"/>
                <a:tab pos="355600" algn="l"/>
              </a:tabLst>
            </a:pPr>
            <a:r>
              <a:rPr sz="2100" spc="-140" dirty="0">
                <a:solidFill>
                  <a:srgbClr val="00203C"/>
                </a:solidFill>
                <a:latin typeface="Arial"/>
                <a:cs typeface="Arial"/>
              </a:rPr>
              <a:t>Examples:</a:t>
            </a:r>
            <a:endParaRPr sz="2100" dirty="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100" spc="-130" dirty="0">
                <a:solidFill>
                  <a:srgbClr val="00203C"/>
                </a:solidFill>
                <a:latin typeface="Arial"/>
                <a:cs typeface="Arial"/>
              </a:rPr>
              <a:t>For </a:t>
            </a:r>
            <a:r>
              <a:rPr sz="2100" spc="-65" dirty="0">
                <a:solidFill>
                  <a:srgbClr val="00203C"/>
                </a:solidFill>
                <a:latin typeface="Arial"/>
                <a:cs typeface="Arial"/>
              </a:rPr>
              <a:t>financial </a:t>
            </a:r>
            <a:r>
              <a:rPr sz="2100" spc="-75" dirty="0">
                <a:solidFill>
                  <a:srgbClr val="00203C"/>
                </a:solidFill>
                <a:latin typeface="Arial"/>
                <a:cs typeface="Arial"/>
              </a:rPr>
              <a:t>transactions:</a:t>
            </a:r>
            <a:r>
              <a:rPr sz="2100" spc="325" dirty="0">
                <a:solidFill>
                  <a:srgbClr val="00203C"/>
                </a:solidFill>
                <a:latin typeface="Arial"/>
                <a:cs typeface="Arial"/>
              </a:rPr>
              <a:t> </a:t>
            </a:r>
            <a:r>
              <a:rPr sz="2100" spc="-145" dirty="0">
                <a:solidFill>
                  <a:srgbClr val="00203C"/>
                </a:solidFill>
                <a:latin typeface="Arial"/>
                <a:cs typeface="Arial"/>
              </a:rPr>
              <a:t>Bank</a:t>
            </a:r>
            <a:endParaRPr sz="2100" dirty="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100" spc="-130" dirty="0">
                <a:solidFill>
                  <a:srgbClr val="00203C"/>
                </a:solidFill>
                <a:latin typeface="Arial"/>
                <a:cs typeface="Arial"/>
              </a:rPr>
              <a:t>For </a:t>
            </a:r>
            <a:r>
              <a:rPr sz="2100" spc="-75" dirty="0">
                <a:solidFill>
                  <a:srgbClr val="00203C"/>
                </a:solidFill>
                <a:latin typeface="Arial"/>
                <a:cs typeface="Arial"/>
              </a:rPr>
              <a:t>drivers </a:t>
            </a:r>
            <a:r>
              <a:rPr sz="2100" spc="-95" dirty="0">
                <a:solidFill>
                  <a:srgbClr val="00203C"/>
                </a:solidFill>
                <a:latin typeface="Arial"/>
                <a:cs typeface="Arial"/>
              </a:rPr>
              <a:t>license, </a:t>
            </a:r>
            <a:r>
              <a:rPr sz="2100" spc="-50" dirty="0">
                <a:solidFill>
                  <a:srgbClr val="00203C"/>
                </a:solidFill>
                <a:latin typeface="Arial"/>
                <a:cs typeface="Arial"/>
              </a:rPr>
              <a:t>auto </a:t>
            </a:r>
            <a:r>
              <a:rPr sz="2100" spc="-110" dirty="0">
                <a:solidFill>
                  <a:srgbClr val="00203C"/>
                </a:solidFill>
                <a:latin typeface="Arial"/>
                <a:cs typeface="Arial"/>
              </a:rPr>
              <a:t>tags, </a:t>
            </a:r>
            <a:r>
              <a:rPr sz="2100" spc="-60" dirty="0">
                <a:solidFill>
                  <a:srgbClr val="00203C"/>
                </a:solidFill>
                <a:latin typeface="Arial"/>
                <a:cs typeface="Arial"/>
              </a:rPr>
              <a:t>etc.:</a:t>
            </a:r>
            <a:r>
              <a:rPr sz="2100" spc="-180" dirty="0">
                <a:solidFill>
                  <a:srgbClr val="00203C"/>
                </a:solidFill>
                <a:latin typeface="Arial"/>
                <a:cs typeface="Arial"/>
              </a:rPr>
              <a:t> </a:t>
            </a:r>
            <a:r>
              <a:rPr sz="2100" spc="-130" dirty="0">
                <a:solidFill>
                  <a:srgbClr val="00203C"/>
                </a:solidFill>
                <a:latin typeface="Arial"/>
                <a:cs typeface="Arial"/>
              </a:rPr>
              <a:t>DMV</a:t>
            </a:r>
            <a:endParaRPr sz="2100" dirty="0">
              <a:solidFill>
                <a:prstClr val="black"/>
              </a:solidFill>
              <a:latin typeface="Arial"/>
              <a:cs typeface="Arial"/>
            </a:endParaRPr>
          </a:p>
        </p:txBody>
      </p:sp>
      <p:sp>
        <p:nvSpPr>
          <p:cNvPr id="4" name="object 4"/>
          <p:cNvSpPr/>
          <p:nvPr/>
        </p:nvSpPr>
        <p:spPr>
          <a:xfrm>
            <a:off x="6580631" y="1638300"/>
            <a:ext cx="2563367" cy="26715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2059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74498"/>
            <a:ext cx="7922895" cy="3731895"/>
          </a:xfrm>
          <a:prstGeom prst="rect">
            <a:avLst/>
          </a:prstGeom>
        </p:spPr>
        <p:txBody>
          <a:bodyPr vert="horz" wrap="square" lIns="0" tIns="62865" rIns="0" bIns="0" rtlCol="0">
            <a:spAutoFit/>
          </a:bodyPr>
          <a:lstStyle/>
          <a:p>
            <a:pPr marL="12700" marR="5080">
              <a:lnSpc>
                <a:spcPts val="3000"/>
              </a:lnSpc>
              <a:spcBef>
                <a:spcPts val="495"/>
              </a:spcBef>
            </a:pPr>
            <a:r>
              <a:rPr sz="2800" b="1" spc="-110" dirty="0">
                <a:solidFill>
                  <a:srgbClr val="005DAB"/>
                </a:solidFill>
                <a:latin typeface="Trebuchet MS"/>
                <a:cs typeface="Trebuchet MS"/>
              </a:rPr>
              <a:t>Why </a:t>
            </a:r>
            <a:r>
              <a:rPr sz="2800" b="1" spc="-125" dirty="0">
                <a:solidFill>
                  <a:srgbClr val="005DAB"/>
                </a:solidFill>
                <a:latin typeface="Trebuchet MS"/>
                <a:cs typeface="Trebuchet MS"/>
              </a:rPr>
              <a:t>does </a:t>
            </a:r>
            <a:r>
              <a:rPr sz="2800" b="1" spc="-135" dirty="0">
                <a:solidFill>
                  <a:srgbClr val="005DAB"/>
                </a:solidFill>
                <a:latin typeface="Trebuchet MS"/>
                <a:cs typeface="Trebuchet MS"/>
              </a:rPr>
              <a:t>an </a:t>
            </a:r>
            <a:r>
              <a:rPr sz="2800" b="1" spc="-165" dirty="0">
                <a:solidFill>
                  <a:srgbClr val="005DAB"/>
                </a:solidFill>
                <a:latin typeface="Trebuchet MS"/>
                <a:cs typeface="Trebuchet MS"/>
              </a:rPr>
              <a:t>internet-based </a:t>
            </a:r>
            <a:r>
              <a:rPr sz="2800" b="1" spc="-200" dirty="0">
                <a:solidFill>
                  <a:srgbClr val="005DAB"/>
                </a:solidFill>
                <a:latin typeface="Trebuchet MS"/>
                <a:cs typeface="Trebuchet MS"/>
              </a:rPr>
              <a:t>“trusted </a:t>
            </a:r>
            <a:r>
              <a:rPr sz="2800" b="1" spc="-175" dirty="0">
                <a:solidFill>
                  <a:srgbClr val="005DAB"/>
                </a:solidFill>
                <a:latin typeface="Trebuchet MS"/>
                <a:cs typeface="Trebuchet MS"/>
              </a:rPr>
              <a:t>source </a:t>
            </a:r>
            <a:r>
              <a:rPr sz="2800" b="1" spc="-120" dirty="0">
                <a:solidFill>
                  <a:srgbClr val="005DAB"/>
                </a:solidFill>
                <a:latin typeface="Trebuchet MS"/>
                <a:cs typeface="Trebuchet MS"/>
              </a:rPr>
              <a:t>of</a:t>
            </a:r>
            <a:r>
              <a:rPr sz="2800" b="1" spc="-480" dirty="0">
                <a:solidFill>
                  <a:srgbClr val="005DAB"/>
                </a:solidFill>
                <a:latin typeface="Trebuchet MS"/>
                <a:cs typeface="Trebuchet MS"/>
              </a:rPr>
              <a:t> </a:t>
            </a:r>
            <a:r>
              <a:rPr sz="2800" b="1" spc="-204" dirty="0">
                <a:solidFill>
                  <a:srgbClr val="005DAB"/>
                </a:solidFill>
                <a:latin typeface="Trebuchet MS"/>
                <a:cs typeface="Trebuchet MS"/>
              </a:rPr>
              <a:t>truth”  </a:t>
            </a:r>
            <a:r>
              <a:rPr sz="2800" b="1" spc="-140" dirty="0">
                <a:solidFill>
                  <a:srgbClr val="005DAB"/>
                </a:solidFill>
                <a:latin typeface="Trebuchet MS"/>
                <a:cs typeface="Trebuchet MS"/>
              </a:rPr>
              <a:t>matter?</a:t>
            </a:r>
            <a:endParaRPr sz="2800">
              <a:solidFill>
                <a:prstClr val="black"/>
              </a:solidFill>
              <a:latin typeface="Trebuchet MS"/>
              <a:cs typeface="Trebuchet MS"/>
            </a:endParaRPr>
          </a:p>
          <a:p>
            <a:pPr>
              <a:spcBef>
                <a:spcPts val="35"/>
              </a:spcBef>
            </a:pPr>
            <a:endParaRPr sz="2250">
              <a:solidFill>
                <a:prstClr val="black"/>
              </a:solidFill>
              <a:latin typeface="Times New Roman"/>
              <a:cs typeface="Times New Roman"/>
            </a:endParaRPr>
          </a:p>
          <a:p>
            <a:pPr marL="434975" marR="2087880" algn="ctr">
              <a:tabLst>
                <a:tab pos="5718175" algn="l"/>
              </a:tabLst>
            </a:pPr>
            <a:r>
              <a:rPr sz="2800" spc="-145" dirty="0">
                <a:solidFill>
                  <a:prstClr val="black"/>
                </a:solidFill>
                <a:latin typeface="Arial"/>
                <a:cs typeface="Arial"/>
              </a:rPr>
              <a:t>Blockchain </a:t>
            </a:r>
            <a:r>
              <a:rPr sz="2800" spc="-100" dirty="0">
                <a:solidFill>
                  <a:prstClr val="black"/>
                </a:solidFill>
                <a:latin typeface="Arial"/>
                <a:cs typeface="Arial"/>
              </a:rPr>
              <a:t>technology </a:t>
            </a:r>
            <a:r>
              <a:rPr sz="2800" spc="-185" dirty="0">
                <a:solidFill>
                  <a:prstClr val="black"/>
                </a:solidFill>
                <a:latin typeface="Arial"/>
                <a:cs typeface="Arial"/>
              </a:rPr>
              <a:t>can </a:t>
            </a:r>
            <a:r>
              <a:rPr sz="2800" spc="-150" dirty="0">
                <a:solidFill>
                  <a:prstClr val="black"/>
                </a:solidFill>
                <a:latin typeface="Arial"/>
                <a:cs typeface="Arial"/>
              </a:rPr>
              <a:t>enhance  </a:t>
            </a:r>
            <a:r>
              <a:rPr sz="2800" spc="-35" dirty="0">
                <a:solidFill>
                  <a:prstClr val="black"/>
                </a:solidFill>
                <a:latin typeface="Arial"/>
                <a:cs typeface="Arial"/>
              </a:rPr>
              <a:t>the </a:t>
            </a:r>
            <a:r>
              <a:rPr sz="2800" spc="-30" dirty="0">
                <a:solidFill>
                  <a:prstClr val="black"/>
                </a:solidFill>
                <a:latin typeface="Arial"/>
                <a:cs typeface="Arial"/>
              </a:rPr>
              <a:t>internet </a:t>
            </a:r>
            <a:r>
              <a:rPr sz="2800" spc="-80" dirty="0">
                <a:solidFill>
                  <a:prstClr val="black"/>
                </a:solidFill>
                <a:latin typeface="Arial"/>
                <a:cs typeface="Arial"/>
              </a:rPr>
              <a:t>- </a:t>
            </a:r>
            <a:r>
              <a:rPr sz="2800" spc="-35" dirty="0">
                <a:solidFill>
                  <a:prstClr val="black"/>
                </a:solidFill>
                <a:latin typeface="Arial"/>
                <a:cs typeface="Arial"/>
              </a:rPr>
              <a:t>from </a:t>
            </a:r>
            <a:r>
              <a:rPr sz="2800" spc="-155" dirty="0">
                <a:solidFill>
                  <a:prstClr val="black"/>
                </a:solidFill>
                <a:latin typeface="Arial"/>
                <a:cs typeface="Arial"/>
              </a:rPr>
              <a:t>an </a:t>
            </a:r>
            <a:r>
              <a:rPr sz="2800" spc="-30" dirty="0">
                <a:solidFill>
                  <a:prstClr val="black"/>
                </a:solidFill>
                <a:latin typeface="Arial"/>
                <a:cs typeface="Arial"/>
              </a:rPr>
              <a:t>internet </a:t>
            </a:r>
            <a:r>
              <a:rPr sz="2800" spc="-10" dirty="0">
                <a:solidFill>
                  <a:prstClr val="black"/>
                </a:solidFill>
                <a:latin typeface="Arial"/>
                <a:cs typeface="Arial"/>
              </a:rPr>
              <a:t>of  </a:t>
            </a:r>
            <a:r>
              <a:rPr sz="2800" spc="-100" dirty="0">
                <a:solidFill>
                  <a:prstClr val="black"/>
                </a:solidFill>
                <a:latin typeface="Arial"/>
                <a:cs typeface="Arial"/>
              </a:rPr>
              <a:t>knowled</a:t>
            </a:r>
            <a:r>
              <a:rPr sz="2800" spc="-135" dirty="0">
                <a:solidFill>
                  <a:prstClr val="black"/>
                </a:solidFill>
                <a:latin typeface="Arial"/>
                <a:cs typeface="Arial"/>
              </a:rPr>
              <a:t>g</a:t>
            </a:r>
            <a:r>
              <a:rPr sz="2800" spc="-170" dirty="0">
                <a:solidFill>
                  <a:prstClr val="black"/>
                </a:solidFill>
                <a:latin typeface="Arial"/>
                <a:cs typeface="Arial"/>
              </a:rPr>
              <a:t>e</a:t>
            </a:r>
            <a:r>
              <a:rPr sz="2800" spc="-130" dirty="0">
                <a:solidFill>
                  <a:prstClr val="black"/>
                </a:solidFill>
                <a:latin typeface="Arial"/>
                <a:cs typeface="Arial"/>
              </a:rPr>
              <a:t> </a:t>
            </a:r>
            <a:r>
              <a:rPr sz="2800" spc="-135" dirty="0">
                <a:solidFill>
                  <a:prstClr val="black"/>
                </a:solidFill>
                <a:latin typeface="Arial"/>
                <a:cs typeface="Arial"/>
              </a:rPr>
              <a:t>and</a:t>
            </a:r>
            <a:r>
              <a:rPr sz="2800" spc="-130" dirty="0">
                <a:solidFill>
                  <a:prstClr val="black"/>
                </a:solidFill>
                <a:latin typeface="Arial"/>
                <a:cs typeface="Arial"/>
              </a:rPr>
              <a:t> </a:t>
            </a:r>
            <a:r>
              <a:rPr sz="2800" spc="-20" dirty="0">
                <a:solidFill>
                  <a:prstClr val="black"/>
                </a:solidFill>
                <a:latin typeface="Arial"/>
                <a:cs typeface="Arial"/>
              </a:rPr>
              <a:t>i</a:t>
            </a:r>
            <a:r>
              <a:rPr sz="2800" spc="-70" dirty="0">
                <a:solidFill>
                  <a:prstClr val="black"/>
                </a:solidFill>
                <a:latin typeface="Arial"/>
                <a:cs typeface="Arial"/>
              </a:rPr>
              <a:t>n</a:t>
            </a:r>
            <a:r>
              <a:rPr sz="2800" spc="10" dirty="0">
                <a:solidFill>
                  <a:prstClr val="black"/>
                </a:solidFill>
                <a:latin typeface="Arial"/>
                <a:cs typeface="Arial"/>
              </a:rPr>
              <a:t>f</a:t>
            </a:r>
            <a:r>
              <a:rPr sz="2800" spc="-95" dirty="0">
                <a:solidFill>
                  <a:prstClr val="black"/>
                </a:solidFill>
                <a:latin typeface="Arial"/>
                <a:cs typeface="Arial"/>
              </a:rPr>
              <a:t>orm</a:t>
            </a:r>
            <a:r>
              <a:rPr sz="2800" spc="-110" dirty="0">
                <a:solidFill>
                  <a:prstClr val="black"/>
                </a:solidFill>
                <a:latin typeface="Arial"/>
                <a:cs typeface="Arial"/>
              </a:rPr>
              <a:t>a</a:t>
            </a:r>
            <a:r>
              <a:rPr sz="2800" dirty="0">
                <a:solidFill>
                  <a:prstClr val="black"/>
                </a:solidFill>
                <a:latin typeface="Arial"/>
                <a:cs typeface="Arial"/>
              </a:rPr>
              <a:t>tion</a:t>
            </a:r>
            <a:r>
              <a:rPr sz="2800" spc="-125" dirty="0">
                <a:solidFill>
                  <a:prstClr val="black"/>
                </a:solidFill>
                <a:latin typeface="Arial"/>
                <a:cs typeface="Arial"/>
              </a:rPr>
              <a:t> </a:t>
            </a:r>
            <a:r>
              <a:rPr sz="2800" spc="-130" dirty="0">
                <a:solidFill>
                  <a:prstClr val="black"/>
                </a:solidFill>
                <a:latin typeface="Arial"/>
                <a:cs typeface="Arial"/>
              </a:rPr>
              <a:t>sharin</a:t>
            </a:r>
            <a:r>
              <a:rPr sz="2800" spc="-150" dirty="0">
                <a:solidFill>
                  <a:prstClr val="black"/>
                </a:solidFill>
                <a:latin typeface="Arial"/>
                <a:cs typeface="Arial"/>
              </a:rPr>
              <a:t>g</a:t>
            </a:r>
            <a:r>
              <a:rPr sz="2800" dirty="0">
                <a:solidFill>
                  <a:prstClr val="black"/>
                </a:solidFill>
                <a:latin typeface="Arial"/>
                <a:cs typeface="Arial"/>
              </a:rPr>
              <a:t>	</a:t>
            </a:r>
            <a:r>
              <a:rPr sz="2800" spc="-70" dirty="0">
                <a:solidFill>
                  <a:prstClr val="black"/>
                </a:solidFill>
                <a:latin typeface="Arial"/>
                <a:cs typeface="Arial"/>
              </a:rPr>
              <a:t>-  </a:t>
            </a:r>
            <a:r>
              <a:rPr sz="2800" spc="20" dirty="0">
                <a:solidFill>
                  <a:prstClr val="black"/>
                </a:solidFill>
                <a:latin typeface="Arial"/>
                <a:cs typeface="Arial"/>
              </a:rPr>
              <a:t>to </a:t>
            </a:r>
            <a:r>
              <a:rPr sz="2800" spc="-155" dirty="0">
                <a:solidFill>
                  <a:prstClr val="black"/>
                </a:solidFill>
                <a:latin typeface="Arial"/>
                <a:cs typeface="Arial"/>
              </a:rPr>
              <a:t>an </a:t>
            </a:r>
            <a:r>
              <a:rPr sz="2800" spc="-30" dirty="0">
                <a:solidFill>
                  <a:prstClr val="black"/>
                </a:solidFill>
                <a:latin typeface="Arial"/>
                <a:cs typeface="Arial"/>
              </a:rPr>
              <a:t>internet </a:t>
            </a:r>
            <a:r>
              <a:rPr sz="2800" spc="-10" dirty="0">
                <a:solidFill>
                  <a:prstClr val="black"/>
                </a:solidFill>
                <a:latin typeface="Arial"/>
                <a:cs typeface="Arial"/>
              </a:rPr>
              <a:t>of </a:t>
            </a:r>
            <a:r>
              <a:rPr sz="2800" spc="-125" dirty="0">
                <a:solidFill>
                  <a:prstClr val="black"/>
                </a:solidFill>
                <a:latin typeface="Arial"/>
                <a:cs typeface="Arial"/>
              </a:rPr>
              <a:t>value </a:t>
            </a:r>
            <a:r>
              <a:rPr sz="2800" spc="-135" dirty="0">
                <a:solidFill>
                  <a:prstClr val="black"/>
                </a:solidFill>
                <a:latin typeface="Arial"/>
                <a:cs typeface="Arial"/>
              </a:rPr>
              <a:t>and </a:t>
            </a:r>
            <a:r>
              <a:rPr sz="2800" spc="-130" dirty="0">
                <a:solidFill>
                  <a:prstClr val="black"/>
                </a:solidFill>
                <a:latin typeface="Arial"/>
                <a:cs typeface="Arial"/>
              </a:rPr>
              <a:t>value  </a:t>
            </a:r>
            <a:r>
              <a:rPr sz="2800" spc="-190" dirty="0">
                <a:solidFill>
                  <a:prstClr val="black"/>
                </a:solidFill>
                <a:latin typeface="Arial"/>
                <a:cs typeface="Arial"/>
              </a:rPr>
              <a:t>exchange </a:t>
            </a:r>
            <a:r>
              <a:rPr sz="2800" spc="-165" dirty="0">
                <a:solidFill>
                  <a:prstClr val="black"/>
                </a:solidFill>
                <a:latin typeface="Arial"/>
                <a:cs typeface="Arial"/>
              </a:rPr>
              <a:t>– </a:t>
            </a:r>
            <a:r>
              <a:rPr sz="2800" spc="-90" dirty="0">
                <a:solidFill>
                  <a:prstClr val="black"/>
                </a:solidFill>
                <a:latin typeface="Arial"/>
                <a:cs typeface="Arial"/>
              </a:rPr>
              <a:t>where </a:t>
            </a:r>
            <a:r>
              <a:rPr sz="2800" spc="-20" dirty="0">
                <a:solidFill>
                  <a:prstClr val="black"/>
                </a:solidFill>
                <a:latin typeface="Arial"/>
                <a:cs typeface="Arial"/>
              </a:rPr>
              <a:t>trust </a:t>
            </a:r>
            <a:r>
              <a:rPr sz="2800" spc="-135" dirty="0">
                <a:solidFill>
                  <a:prstClr val="black"/>
                </a:solidFill>
                <a:latin typeface="Arial"/>
                <a:cs typeface="Arial"/>
              </a:rPr>
              <a:t>and </a:t>
            </a:r>
            <a:r>
              <a:rPr sz="2800" spc="-95" dirty="0">
                <a:solidFill>
                  <a:prstClr val="black"/>
                </a:solidFill>
                <a:latin typeface="Arial"/>
                <a:cs typeface="Arial"/>
              </a:rPr>
              <a:t>security  </a:t>
            </a:r>
            <a:r>
              <a:rPr sz="2800" spc="-130" dirty="0">
                <a:solidFill>
                  <a:prstClr val="black"/>
                </a:solidFill>
                <a:latin typeface="Arial"/>
                <a:cs typeface="Arial"/>
              </a:rPr>
              <a:t>are </a:t>
            </a:r>
            <a:r>
              <a:rPr sz="2800" spc="-95" dirty="0">
                <a:solidFill>
                  <a:prstClr val="black"/>
                </a:solidFill>
                <a:latin typeface="Arial"/>
                <a:cs typeface="Arial"/>
              </a:rPr>
              <a:t>“baked</a:t>
            </a:r>
            <a:r>
              <a:rPr sz="2800" spc="-170" dirty="0">
                <a:solidFill>
                  <a:prstClr val="black"/>
                </a:solidFill>
                <a:latin typeface="Arial"/>
                <a:cs typeface="Arial"/>
              </a:rPr>
              <a:t> </a:t>
            </a:r>
            <a:r>
              <a:rPr sz="2800" spc="50" dirty="0">
                <a:solidFill>
                  <a:prstClr val="black"/>
                </a:solidFill>
                <a:latin typeface="Arial"/>
                <a:cs typeface="Arial"/>
              </a:rPr>
              <a:t>in”</a:t>
            </a:r>
            <a:endParaRPr sz="2800">
              <a:solidFill>
                <a:prstClr val="black"/>
              </a:solidFill>
              <a:latin typeface="Arial"/>
              <a:cs typeface="Arial"/>
            </a:endParaRPr>
          </a:p>
        </p:txBody>
      </p:sp>
      <p:sp>
        <p:nvSpPr>
          <p:cNvPr id="3" name="object 3"/>
          <p:cNvSpPr/>
          <p:nvPr/>
        </p:nvSpPr>
        <p:spPr>
          <a:xfrm>
            <a:off x="7306056" y="1638300"/>
            <a:ext cx="1837943" cy="191566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4724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69582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229" dirty="0">
                <a:solidFill>
                  <a:srgbClr val="005DAB"/>
                </a:solidFill>
              </a:rPr>
              <a:t>There </a:t>
            </a:r>
            <a:r>
              <a:rPr sz="2800" spc="-170" dirty="0">
                <a:solidFill>
                  <a:srgbClr val="005DAB"/>
                </a:solidFill>
              </a:rPr>
              <a:t>isn’t </a:t>
            </a:r>
            <a:r>
              <a:rPr sz="2800" spc="-190" dirty="0">
                <a:solidFill>
                  <a:srgbClr val="005DAB"/>
                </a:solidFill>
              </a:rPr>
              <a:t>just</a:t>
            </a:r>
            <a:r>
              <a:rPr sz="2800" spc="-265" dirty="0">
                <a:solidFill>
                  <a:srgbClr val="005DAB"/>
                </a:solidFill>
              </a:rPr>
              <a:t> </a:t>
            </a:r>
            <a:r>
              <a:rPr sz="2800" spc="-150" dirty="0">
                <a:solidFill>
                  <a:srgbClr val="005DAB"/>
                </a:solidFill>
              </a:rPr>
              <a:t>one</a:t>
            </a:r>
            <a:endParaRPr sz="2800"/>
          </a:p>
        </p:txBody>
      </p:sp>
      <p:sp>
        <p:nvSpPr>
          <p:cNvPr id="3" name="object 3"/>
          <p:cNvSpPr txBox="1"/>
          <p:nvPr/>
        </p:nvSpPr>
        <p:spPr>
          <a:xfrm>
            <a:off x="535940" y="1114336"/>
            <a:ext cx="5648325" cy="222186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110" dirty="0">
                <a:solidFill>
                  <a:prstClr val="black"/>
                </a:solidFill>
                <a:latin typeface="Arial"/>
                <a:cs typeface="Arial"/>
              </a:rPr>
              <a:t>There </a:t>
            </a:r>
            <a:r>
              <a:rPr sz="2000" spc="-90" dirty="0">
                <a:solidFill>
                  <a:prstClr val="black"/>
                </a:solidFill>
                <a:latin typeface="Arial"/>
                <a:cs typeface="Arial"/>
              </a:rPr>
              <a:t>are </a:t>
            </a:r>
            <a:r>
              <a:rPr sz="2000" spc="-100" dirty="0">
                <a:solidFill>
                  <a:prstClr val="black"/>
                </a:solidFill>
                <a:latin typeface="Arial"/>
                <a:cs typeface="Arial"/>
              </a:rPr>
              <a:t>3 </a:t>
            </a:r>
            <a:r>
              <a:rPr sz="2000" spc="-90" dirty="0">
                <a:solidFill>
                  <a:prstClr val="black"/>
                </a:solidFill>
                <a:latin typeface="Arial"/>
                <a:cs typeface="Arial"/>
              </a:rPr>
              <a:t>general </a:t>
            </a:r>
            <a:r>
              <a:rPr sz="2000" u="heavy" spc="-90" dirty="0">
                <a:solidFill>
                  <a:prstClr val="black"/>
                </a:solidFill>
                <a:uFill>
                  <a:solidFill>
                    <a:srgbClr val="000000"/>
                  </a:solidFill>
                </a:uFill>
                <a:latin typeface="Arial"/>
                <a:cs typeface="Arial"/>
              </a:rPr>
              <a:t>categories</a:t>
            </a:r>
            <a:r>
              <a:rPr sz="2000" spc="-90" dirty="0">
                <a:solidFill>
                  <a:prstClr val="black"/>
                </a:solidFill>
                <a:latin typeface="Arial"/>
                <a:cs typeface="Arial"/>
              </a:rPr>
              <a:t> </a:t>
            </a:r>
            <a:r>
              <a:rPr sz="2000" spc="-5" dirty="0">
                <a:solidFill>
                  <a:prstClr val="black"/>
                </a:solidFill>
                <a:latin typeface="Arial"/>
                <a:cs typeface="Arial"/>
              </a:rPr>
              <a:t>of</a:t>
            </a:r>
            <a:r>
              <a:rPr sz="2000" spc="-190" dirty="0">
                <a:solidFill>
                  <a:prstClr val="black"/>
                </a:solidFill>
                <a:latin typeface="Arial"/>
                <a:cs typeface="Arial"/>
              </a:rPr>
              <a:t> </a:t>
            </a:r>
            <a:r>
              <a:rPr sz="2000" spc="-90" dirty="0">
                <a:solidFill>
                  <a:prstClr val="black"/>
                </a:solidFill>
                <a:latin typeface="Arial"/>
                <a:cs typeface="Arial"/>
              </a:rPr>
              <a:t>blockchains: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Similar </a:t>
            </a:r>
            <a:r>
              <a:rPr sz="2000" spc="15" dirty="0">
                <a:solidFill>
                  <a:prstClr val="black"/>
                </a:solidFill>
                <a:latin typeface="Arial"/>
                <a:cs typeface="Arial"/>
              </a:rPr>
              <a:t>to</a:t>
            </a:r>
            <a:r>
              <a:rPr sz="2000" spc="-105" dirty="0">
                <a:solidFill>
                  <a:prstClr val="black"/>
                </a:solidFill>
                <a:latin typeface="Arial"/>
                <a:cs typeface="Arial"/>
              </a:rPr>
              <a:t> </a:t>
            </a:r>
            <a:r>
              <a:rPr sz="2000" spc="-20" dirty="0">
                <a:solidFill>
                  <a:prstClr val="black"/>
                </a:solidFill>
                <a:latin typeface="Arial"/>
                <a:cs typeface="Arial"/>
              </a:rPr>
              <a:t>the</a:t>
            </a:r>
            <a:r>
              <a:rPr sz="2000" spc="-110" dirty="0">
                <a:solidFill>
                  <a:prstClr val="black"/>
                </a:solidFill>
                <a:latin typeface="Arial"/>
                <a:cs typeface="Arial"/>
              </a:rPr>
              <a:t> </a:t>
            </a:r>
            <a:r>
              <a:rPr sz="2000" spc="-80" dirty="0">
                <a:solidFill>
                  <a:prstClr val="black"/>
                </a:solidFill>
                <a:latin typeface="Arial"/>
                <a:cs typeface="Arial"/>
              </a:rPr>
              <a:t>idea</a:t>
            </a:r>
            <a:r>
              <a:rPr sz="2000" spc="-105" dirty="0">
                <a:solidFill>
                  <a:prstClr val="black"/>
                </a:solidFill>
                <a:latin typeface="Arial"/>
                <a:cs typeface="Arial"/>
              </a:rPr>
              <a:t> </a:t>
            </a:r>
            <a:r>
              <a:rPr sz="2000" spc="-5" dirty="0">
                <a:solidFill>
                  <a:prstClr val="black"/>
                </a:solidFill>
                <a:latin typeface="Arial"/>
                <a:cs typeface="Arial"/>
              </a:rPr>
              <a:t>of</a:t>
            </a:r>
            <a:r>
              <a:rPr sz="2000" spc="-114" dirty="0">
                <a:solidFill>
                  <a:prstClr val="black"/>
                </a:solidFill>
                <a:latin typeface="Arial"/>
                <a:cs typeface="Arial"/>
              </a:rPr>
              <a:t> </a:t>
            </a:r>
            <a:r>
              <a:rPr sz="2000" spc="-20" dirty="0">
                <a:solidFill>
                  <a:prstClr val="black"/>
                </a:solidFill>
                <a:latin typeface="Arial"/>
                <a:cs typeface="Arial"/>
              </a:rPr>
              <a:t>internet</a:t>
            </a:r>
            <a:r>
              <a:rPr sz="2000" spc="-75" dirty="0">
                <a:solidFill>
                  <a:prstClr val="black"/>
                </a:solidFill>
                <a:latin typeface="Arial"/>
                <a:cs typeface="Arial"/>
              </a:rPr>
              <a:t> </a:t>
            </a:r>
            <a:r>
              <a:rPr sz="2000" spc="-130" dirty="0">
                <a:solidFill>
                  <a:prstClr val="black"/>
                </a:solidFill>
                <a:latin typeface="Arial"/>
                <a:cs typeface="Arial"/>
              </a:rPr>
              <a:t>vs.</a:t>
            </a:r>
            <a:r>
              <a:rPr sz="2000" spc="-105" dirty="0">
                <a:solidFill>
                  <a:prstClr val="black"/>
                </a:solidFill>
                <a:latin typeface="Arial"/>
                <a:cs typeface="Arial"/>
              </a:rPr>
              <a:t> </a:t>
            </a:r>
            <a:r>
              <a:rPr sz="2000" spc="-25" dirty="0">
                <a:solidFill>
                  <a:prstClr val="black"/>
                </a:solidFill>
                <a:latin typeface="Arial"/>
                <a:cs typeface="Arial"/>
              </a:rPr>
              <a:t>intranet</a:t>
            </a:r>
            <a:r>
              <a:rPr sz="2000" spc="-100" dirty="0">
                <a:solidFill>
                  <a:prstClr val="black"/>
                </a:solidFill>
                <a:latin typeface="Arial"/>
                <a:cs typeface="Arial"/>
              </a:rPr>
              <a:t> </a:t>
            </a:r>
            <a:r>
              <a:rPr sz="2000" spc="-70" dirty="0">
                <a:solidFill>
                  <a:prstClr val="black"/>
                </a:solidFill>
                <a:latin typeface="Arial"/>
                <a:cs typeface="Arial"/>
              </a:rPr>
              <a:t>web</a:t>
            </a:r>
            <a:r>
              <a:rPr sz="2000" spc="-110" dirty="0">
                <a:solidFill>
                  <a:prstClr val="black"/>
                </a:solidFill>
                <a:latin typeface="Arial"/>
                <a:cs typeface="Arial"/>
              </a:rPr>
              <a:t> </a:t>
            </a:r>
            <a:r>
              <a:rPr sz="2000" spc="-95" dirty="0">
                <a:solidFill>
                  <a:prstClr val="black"/>
                </a:solidFill>
                <a:latin typeface="Arial"/>
                <a:cs typeface="Arial"/>
              </a:rPr>
              <a:t>sites</a:t>
            </a:r>
            <a:endParaRPr sz="2000">
              <a:solidFill>
                <a:prstClr val="black"/>
              </a:solidFill>
              <a:latin typeface="Arial"/>
              <a:cs typeface="Arial"/>
            </a:endParaRPr>
          </a:p>
          <a:p>
            <a:pPr>
              <a:spcBef>
                <a:spcPts val="25"/>
              </a:spcBef>
              <a:buClr>
                <a:srgbClr val="0087B7"/>
              </a:buClr>
              <a:buFont typeface="Wingdings"/>
              <a:buChar char=""/>
            </a:pPr>
            <a:endParaRPr sz="2900">
              <a:solidFill>
                <a:prstClr val="black"/>
              </a:solidFill>
              <a:latin typeface="Times New Roman"/>
              <a:cs typeface="Times New Roman"/>
            </a:endParaRPr>
          </a:p>
          <a:p>
            <a:pPr marL="355600" indent="-342900">
              <a:buClr>
                <a:srgbClr val="0087B7"/>
              </a:buClr>
              <a:buFont typeface="Wingdings"/>
              <a:buChar char=""/>
              <a:tabLst>
                <a:tab pos="354965" algn="l"/>
                <a:tab pos="355600" algn="l"/>
              </a:tabLst>
            </a:pPr>
            <a:r>
              <a:rPr sz="2000" spc="-90" dirty="0">
                <a:solidFill>
                  <a:prstClr val="black"/>
                </a:solidFill>
                <a:latin typeface="Arial"/>
                <a:cs typeface="Arial"/>
              </a:rPr>
              <a:t>Public </a:t>
            </a:r>
            <a:r>
              <a:rPr sz="2000" spc="-10" dirty="0">
                <a:solidFill>
                  <a:prstClr val="black"/>
                </a:solidFill>
                <a:latin typeface="Arial"/>
                <a:cs typeface="Arial"/>
              </a:rPr>
              <a:t>(full </a:t>
            </a:r>
            <a:r>
              <a:rPr sz="2000" spc="-170" dirty="0">
                <a:solidFill>
                  <a:prstClr val="black"/>
                </a:solidFill>
                <a:latin typeface="Arial"/>
                <a:cs typeface="Arial"/>
              </a:rPr>
              <a:t>access </a:t>
            </a:r>
            <a:r>
              <a:rPr sz="2000" spc="-80" dirty="0">
                <a:solidFill>
                  <a:prstClr val="black"/>
                </a:solidFill>
                <a:latin typeface="Arial"/>
                <a:cs typeface="Arial"/>
              </a:rPr>
              <a:t>by</a:t>
            </a:r>
            <a:r>
              <a:rPr sz="2000" spc="-170" dirty="0">
                <a:solidFill>
                  <a:prstClr val="black"/>
                </a:solidFill>
                <a:latin typeface="Arial"/>
                <a:cs typeface="Arial"/>
              </a:rPr>
              <a:t> </a:t>
            </a:r>
            <a:r>
              <a:rPr sz="2000" spc="-95" dirty="0">
                <a:solidFill>
                  <a:prstClr val="black"/>
                </a:solidFill>
                <a:latin typeface="Arial"/>
                <a:cs typeface="Arial"/>
              </a:rPr>
              <a:t>anyone)</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05" dirty="0">
                <a:solidFill>
                  <a:prstClr val="black"/>
                </a:solidFill>
                <a:latin typeface="Arial"/>
                <a:cs typeface="Arial"/>
              </a:rPr>
              <a:t>Permissioned</a:t>
            </a:r>
            <a:r>
              <a:rPr sz="2000" spc="-80" dirty="0">
                <a:solidFill>
                  <a:prstClr val="black"/>
                </a:solidFill>
                <a:latin typeface="Arial"/>
                <a:cs typeface="Arial"/>
              </a:rPr>
              <a:t> </a:t>
            </a:r>
            <a:r>
              <a:rPr sz="2000" spc="-60" dirty="0">
                <a:solidFill>
                  <a:prstClr val="black"/>
                </a:solidFill>
                <a:latin typeface="Arial"/>
                <a:cs typeface="Arial"/>
              </a:rPr>
              <a:t>(consortium)</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Private </a:t>
            </a:r>
            <a:r>
              <a:rPr sz="2000" spc="-60" dirty="0">
                <a:solidFill>
                  <a:prstClr val="black"/>
                </a:solidFill>
                <a:latin typeface="Arial"/>
                <a:cs typeface="Arial"/>
              </a:rPr>
              <a:t>(i.e., </a:t>
            </a:r>
            <a:r>
              <a:rPr sz="2000" dirty="0">
                <a:solidFill>
                  <a:prstClr val="black"/>
                </a:solidFill>
                <a:latin typeface="Arial"/>
                <a:cs typeface="Arial"/>
              </a:rPr>
              <a:t>within </a:t>
            </a:r>
            <a:r>
              <a:rPr sz="2000" spc="-110" dirty="0">
                <a:solidFill>
                  <a:prstClr val="black"/>
                </a:solidFill>
                <a:latin typeface="Arial"/>
                <a:cs typeface="Arial"/>
              </a:rPr>
              <a:t>an</a:t>
            </a:r>
            <a:r>
              <a:rPr sz="2000" spc="-265" dirty="0">
                <a:solidFill>
                  <a:prstClr val="black"/>
                </a:solidFill>
                <a:latin typeface="Arial"/>
                <a:cs typeface="Arial"/>
              </a:rPr>
              <a:t> </a:t>
            </a:r>
            <a:r>
              <a:rPr sz="2000" spc="-75" dirty="0">
                <a:solidFill>
                  <a:prstClr val="black"/>
                </a:solidFill>
                <a:latin typeface="Arial"/>
                <a:cs typeface="Arial"/>
              </a:rPr>
              <a:t>organization)</a:t>
            </a:r>
            <a:endParaRPr sz="2000">
              <a:solidFill>
                <a:prstClr val="black"/>
              </a:solidFill>
              <a:latin typeface="Arial"/>
              <a:cs typeface="Arial"/>
            </a:endParaRPr>
          </a:p>
        </p:txBody>
      </p:sp>
      <p:sp>
        <p:nvSpPr>
          <p:cNvPr id="4" name="object 4"/>
          <p:cNvSpPr/>
          <p:nvPr/>
        </p:nvSpPr>
        <p:spPr>
          <a:xfrm>
            <a:off x="6961631" y="1758695"/>
            <a:ext cx="2182368" cy="227380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2579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69582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229" dirty="0">
                <a:solidFill>
                  <a:srgbClr val="005DAB"/>
                </a:solidFill>
              </a:rPr>
              <a:t>There </a:t>
            </a:r>
            <a:r>
              <a:rPr sz="2800" spc="-170" dirty="0">
                <a:solidFill>
                  <a:srgbClr val="005DAB"/>
                </a:solidFill>
              </a:rPr>
              <a:t>isn’t </a:t>
            </a:r>
            <a:r>
              <a:rPr sz="2800" spc="-190" dirty="0">
                <a:solidFill>
                  <a:srgbClr val="005DAB"/>
                </a:solidFill>
              </a:rPr>
              <a:t>just</a:t>
            </a:r>
            <a:r>
              <a:rPr sz="2800" spc="-265" dirty="0">
                <a:solidFill>
                  <a:srgbClr val="005DAB"/>
                </a:solidFill>
              </a:rPr>
              <a:t> </a:t>
            </a:r>
            <a:r>
              <a:rPr sz="2800" spc="-150" dirty="0">
                <a:solidFill>
                  <a:srgbClr val="005DAB"/>
                </a:solidFill>
              </a:rPr>
              <a:t>one</a:t>
            </a:r>
            <a:endParaRPr sz="2800"/>
          </a:p>
        </p:txBody>
      </p:sp>
      <p:sp>
        <p:nvSpPr>
          <p:cNvPr id="3" name="object 3"/>
          <p:cNvSpPr txBox="1"/>
          <p:nvPr/>
        </p:nvSpPr>
        <p:spPr>
          <a:xfrm>
            <a:off x="535940" y="1175080"/>
            <a:ext cx="5511800" cy="3540072"/>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10" dirty="0">
                <a:solidFill>
                  <a:prstClr val="black"/>
                </a:solidFill>
                <a:latin typeface="Arial"/>
                <a:cs typeface="Arial"/>
              </a:rPr>
              <a:t>There </a:t>
            </a:r>
            <a:r>
              <a:rPr sz="2000" spc="-90" dirty="0">
                <a:solidFill>
                  <a:prstClr val="black"/>
                </a:solidFill>
                <a:latin typeface="Arial"/>
                <a:cs typeface="Arial"/>
              </a:rPr>
              <a:t>are </a:t>
            </a:r>
            <a:r>
              <a:rPr sz="2000" spc="-105" dirty="0">
                <a:solidFill>
                  <a:prstClr val="black"/>
                </a:solidFill>
                <a:latin typeface="Arial"/>
                <a:cs typeface="Arial"/>
              </a:rPr>
              <a:t>many </a:t>
            </a:r>
            <a:r>
              <a:rPr sz="2000" spc="-25" dirty="0">
                <a:solidFill>
                  <a:prstClr val="black"/>
                </a:solidFill>
                <a:latin typeface="Arial"/>
                <a:cs typeface="Arial"/>
              </a:rPr>
              <a:t>different </a:t>
            </a:r>
            <a:r>
              <a:rPr sz="2000" spc="-75" dirty="0">
                <a:solidFill>
                  <a:prstClr val="black"/>
                </a:solidFill>
                <a:latin typeface="Arial"/>
                <a:cs typeface="Arial"/>
              </a:rPr>
              <a:t>types </a:t>
            </a:r>
            <a:r>
              <a:rPr sz="2000" spc="215" dirty="0">
                <a:solidFill>
                  <a:prstClr val="black"/>
                </a:solidFill>
                <a:latin typeface="Arial"/>
                <a:cs typeface="Arial"/>
              </a:rPr>
              <a:t>/</a:t>
            </a:r>
            <a:r>
              <a:rPr sz="2000" spc="-340" dirty="0">
                <a:solidFill>
                  <a:prstClr val="black"/>
                </a:solidFill>
                <a:latin typeface="Arial"/>
                <a:cs typeface="Arial"/>
              </a:rPr>
              <a:t> </a:t>
            </a:r>
            <a:r>
              <a:rPr sz="2000" spc="-60" dirty="0">
                <a:solidFill>
                  <a:prstClr val="black"/>
                </a:solidFill>
                <a:latin typeface="Arial"/>
                <a:cs typeface="Arial"/>
              </a:rPr>
              <a:t>configurations </a:t>
            </a:r>
            <a:r>
              <a:rPr sz="2000" spc="-5" dirty="0">
                <a:solidFill>
                  <a:prstClr val="black"/>
                </a:solidFill>
                <a:latin typeface="Arial"/>
                <a:cs typeface="Arial"/>
              </a:rPr>
              <a:t>of</a:t>
            </a:r>
            <a:endParaRPr sz="2000" dirty="0">
              <a:solidFill>
                <a:prstClr val="black"/>
              </a:solidFill>
              <a:latin typeface="Arial"/>
              <a:cs typeface="Arial"/>
            </a:endParaRPr>
          </a:p>
          <a:p>
            <a:pPr marL="355600">
              <a:spcBef>
                <a:spcPts val="5"/>
              </a:spcBef>
            </a:pPr>
            <a:r>
              <a:rPr sz="2000" spc="-95" dirty="0">
                <a:solidFill>
                  <a:prstClr val="black"/>
                </a:solidFill>
                <a:latin typeface="Arial"/>
                <a:cs typeface="Arial"/>
              </a:rPr>
              <a:t>blockchains </a:t>
            </a:r>
            <a:r>
              <a:rPr sz="2000" spc="-114" dirty="0">
                <a:solidFill>
                  <a:prstClr val="black"/>
                </a:solidFill>
                <a:latin typeface="Arial"/>
                <a:cs typeface="Arial"/>
              </a:rPr>
              <a:t>– </a:t>
            </a:r>
            <a:r>
              <a:rPr sz="2000" spc="10" dirty="0">
                <a:solidFill>
                  <a:prstClr val="black"/>
                </a:solidFill>
                <a:latin typeface="Arial"/>
                <a:cs typeface="Arial"/>
              </a:rPr>
              <a:t>with </a:t>
            </a:r>
            <a:r>
              <a:rPr sz="2000" spc="-60" dirty="0">
                <a:solidFill>
                  <a:prstClr val="black"/>
                </a:solidFill>
                <a:latin typeface="Arial"/>
                <a:cs typeface="Arial"/>
              </a:rPr>
              <a:t>more </a:t>
            </a:r>
            <a:r>
              <a:rPr sz="2000" spc="-85" dirty="0">
                <a:solidFill>
                  <a:prstClr val="black"/>
                </a:solidFill>
                <a:latin typeface="Arial"/>
                <a:cs typeface="Arial"/>
              </a:rPr>
              <a:t>being </a:t>
            </a:r>
            <a:r>
              <a:rPr sz="2000" spc="-80" dirty="0">
                <a:solidFill>
                  <a:prstClr val="black"/>
                </a:solidFill>
                <a:latin typeface="Arial"/>
                <a:cs typeface="Arial"/>
              </a:rPr>
              <a:t>created </a:t>
            </a:r>
            <a:r>
              <a:rPr sz="2000" spc="-90" dirty="0">
                <a:solidFill>
                  <a:prstClr val="black"/>
                </a:solidFill>
                <a:latin typeface="Arial"/>
                <a:cs typeface="Arial"/>
              </a:rPr>
              <a:t>every</a:t>
            </a:r>
            <a:r>
              <a:rPr sz="2000" spc="-310" dirty="0">
                <a:solidFill>
                  <a:prstClr val="black"/>
                </a:solidFill>
                <a:latin typeface="Arial"/>
                <a:cs typeface="Arial"/>
              </a:rPr>
              <a:t> </a:t>
            </a:r>
            <a:r>
              <a:rPr sz="2000" spc="-114" dirty="0">
                <a:solidFill>
                  <a:prstClr val="black"/>
                </a:solidFill>
                <a:latin typeface="Arial"/>
                <a:cs typeface="Arial"/>
              </a:rPr>
              <a:t>day</a:t>
            </a:r>
            <a:endParaRPr sz="2000" dirty="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Similar </a:t>
            </a:r>
            <a:r>
              <a:rPr sz="2000" spc="15" dirty="0">
                <a:solidFill>
                  <a:prstClr val="black"/>
                </a:solidFill>
                <a:latin typeface="Arial"/>
                <a:cs typeface="Arial"/>
              </a:rPr>
              <a:t>to </a:t>
            </a:r>
            <a:r>
              <a:rPr sz="2000" spc="-20" dirty="0">
                <a:solidFill>
                  <a:prstClr val="black"/>
                </a:solidFill>
                <a:latin typeface="Arial"/>
                <a:cs typeface="Arial"/>
              </a:rPr>
              <a:t>the </a:t>
            </a:r>
            <a:r>
              <a:rPr sz="2000" spc="-80" dirty="0">
                <a:solidFill>
                  <a:prstClr val="black"/>
                </a:solidFill>
                <a:latin typeface="Arial"/>
                <a:cs typeface="Arial"/>
              </a:rPr>
              <a:t>idea </a:t>
            </a:r>
            <a:r>
              <a:rPr sz="2000" spc="-5" dirty="0">
                <a:solidFill>
                  <a:prstClr val="black"/>
                </a:solidFill>
                <a:latin typeface="Arial"/>
                <a:cs typeface="Arial"/>
              </a:rPr>
              <a:t>of</a:t>
            </a:r>
            <a:r>
              <a:rPr sz="2000" spc="-420" dirty="0">
                <a:solidFill>
                  <a:prstClr val="black"/>
                </a:solidFill>
                <a:latin typeface="Arial"/>
                <a:cs typeface="Arial"/>
              </a:rPr>
              <a:t> </a:t>
            </a:r>
            <a:r>
              <a:rPr sz="2000" spc="-105" dirty="0">
                <a:solidFill>
                  <a:prstClr val="black"/>
                </a:solidFill>
                <a:latin typeface="Arial"/>
                <a:cs typeface="Arial"/>
              </a:rPr>
              <a:t>using </a:t>
            </a:r>
            <a:r>
              <a:rPr sz="2000" spc="-25" dirty="0">
                <a:solidFill>
                  <a:prstClr val="black"/>
                </a:solidFill>
                <a:latin typeface="Arial"/>
                <a:cs typeface="Arial"/>
              </a:rPr>
              <a:t>different </a:t>
            </a:r>
            <a:r>
              <a:rPr sz="2000" spc="-60" dirty="0">
                <a:solidFill>
                  <a:prstClr val="black"/>
                </a:solidFill>
                <a:latin typeface="Arial"/>
                <a:cs typeface="Arial"/>
              </a:rPr>
              <a:t>operating</a:t>
            </a:r>
            <a:endParaRPr sz="2000" dirty="0">
              <a:solidFill>
                <a:prstClr val="black"/>
              </a:solidFill>
              <a:latin typeface="Arial"/>
              <a:cs typeface="Arial"/>
            </a:endParaRPr>
          </a:p>
          <a:p>
            <a:pPr marL="355600"/>
            <a:r>
              <a:rPr sz="2000" spc="-135" dirty="0">
                <a:solidFill>
                  <a:prstClr val="black"/>
                </a:solidFill>
                <a:latin typeface="Arial"/>
                <a:cs typeface="Arial"/>
              </a:rPr>
              <a:t>systems </a:t>
            </a:r>
            <a:r>
              <a:rPr sz="2000" spc="-150" dirty="0">
                <a:solidFill>
                  <a:prstClr val="black"/>
                </a:solidFill>
                <a:latin typeface="Arial"/>
                <a:cs typeface="Arial"/>
              </a:rPr>
              <a:t>(iOS, </a:t>
            </a:r>
            <a:r>
              <a:rPr sz="2000" spc="-60" dirty="0">
                <a:solidFill>
                  <a:prstClr val="black"/>
                </a:solidFill>
                <a:latin typeface="Arial"/>
                <a:cs typeface="Arial"/>
              </a:rPr>
              <a:t>Android, </a:t>
            </a:r>
            <a:r>
              <a:rPr sz="2000" spc="-75" dirty="0">
                <a:solidFill>
                  <a:prstClr val="black"/>
                </a:solidFill>
                <a:latin typeface="Arial"/>
                <a:cs typeface="Arial"/>
              </a:rPr>
              <a:t>Windows, </a:t>
            </a:r>
            <a:r>
              <a:rPr sz="2000" spc="-100" dirty="0">
                <a:solidFill>
                  <a:prstClr val="black"/>
                </a:solidFill>
                <a:latin typeface="Arial"/>
                <a:cs typeface="Arial"/>
              </a:rPr>
              <a:t>Linux,</a:t>
            </a:r>
            <a:r>
              <a:rPr sz="2000" spc="-155" dirty="0">
                <a:solidFill>
                  <a:prstClr val="black"/>
                </a:solidFill>
                <a:latin typeface="Arial"/>
                <a:cs typeface="Arial"/>
              </a:rPr>
              <a:t> </a:t>
            </a:r>
            <a:r>
              <a:rPr sz="2000" spc="-65" dirty="0">
                <a:solidFill>
                  <a:prstClr val="black"/>
                </a:solidFill>
                <a:latin typeface="Arial"/>
                <a:cs typeface="Arial"/>
              </a:rPr>
              <a:t>etc.)</a:t>
            </a:r>
            <a:endParaRPr sz="2000" dirty="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30" dirty="0">
                <a:solidFill>
                  <a:prstClr val="black"/>
                </a:solidFill>
                <a:latin typeface="Arial"/>
                <a:cs typeface="Arial"/>
              </a:rPr>
              <a:t>Examples:</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60" dirty="0">
                <a:solidFill>
                  <a:prstClr val="black"/>
                </a:solidFill>
                <a:latin typeface="Arial"/>
                <a:cs typeface="Arial"/>
              </a:rPr>
              <a:t>Bitcoin</a:t>
            </a:r>
            <a:r>
              <a:rPr sz="2000" spc="-120" dirty="0">
                <a:solidFill>
                  <a:prstClr val="black"/>
                </a:solidFill>
                <a:latin typeface="Arial"/>
                <a:cs typeface="Arial"/>
              </a:rPr>
              <a:t> </a:t>
            </a:r>
            <a:r>
              <a:rPr sz="2000" spc="-100" dirty="0">
                <a:solidFill>
                  <a:prstClr val="black"/>
                </a:solidFill>
                <a:latin typeface="Arial"/>
                <a:cs typeface="Arial"/>
              </a:rPr>
              <a:t>Blockchain</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85" dirty="0">
                <a:solidFill>
                  <a:prstClr val="black"/>
                </a:solidFill>
                <a:latin typeface="Arial"/>
                <a:cs typeface="Arial"/>
              </a:rPr>
              <a:t>Ethereum</a:t>
            </a:r>
            <a:r>
              <a:rPr sz="2000" spc="-125" dirty="0">
                <a:solidFill>
                  <a:prstClr val="black"/>
                </a:solidFill>
                <a:latin typeface="Arial"/>
                <a:cs typeface="Arial"/>
              </a:rPr>
              <a:t> </a:t>
            </a:r>
            <a:r>
              <a:rPr sz="2000" spc="-100" dirty="0">
                <a:solidFill>
                  <a:prstClr val="black"/>
                </a:solidFill>
                <a:latin typeface="Arial"/>
                <a:cs typeface="Arial"/>
              </a:rPr>
              <a:t>Blockchain</a:t>
            </a:r>
            <a:r>
              <a:rPr lang="en-US" sz="2000" spc="-100" dirty="0">
                <a:solidFill>
                  <a:prstClr val="black"/>
                </a:solidFill>
                <a:latin typeface="Arial"/>
                <a:cs typeface="Arial"/>
              </a:rPr>
              <a:t>, https://</a:t>
            </a:r>
            <a:r>
              <a:rPr lang="en-US" sz="2000" spc="-100" dirty="0" err="1">
                <a:solidFill>
                  <a:prstClr val="black"/>
                </a:solidFill>
                <a:latin typeface="Arial"/>
                <a:cs typeface="Arial"/>
              </a:rPr>
              <a:t>consensys.net</a:t>
            </a:r>
            <a:r>
              <a:rPr lang="en-US" sz="2000" spc="-100" dirty="0">
                <a:solidFill>
                  <a:prstClr val="black"/>
                </a:solidFill>
                <a:latin typeface="Arial"/>
                <a:cs typeface="Arial"/>
              </a:rPr>
              <a:t>/</a:t>
            </a:r>
          </a:p>
          <a:p>
            <a:pPr marL="756285" lvl="1" indent="-286385">
              <a:spcBef>
                <a:spcPts val="480"/>
              </a:spcBef>
              <a:buClr>
                <a:srgbClr val="3C6C2A"/>
              </a:buClr>
              <a:buFontTx/>
              <a:buChar char="–"/>
              <a:tabLst>
                <a:tab pos="756285" algn="l"/>
                <a:tab pos="756920" algn="l"/>
              </a:tabLst>
            </a:pPr>
            <a:r>
              <a:rPr lang="en-US" sz="2000" dirty="0" err="1">
                <a:solidFill>
                  <a:prstClr val="black"/>
                </a:solidFill>
                <a:latin typeface="Arial"/>
                <a:cs typeface="Arial"/>
              </a:rPr>
              <a:t>Cardano</a:t>
            </a:r>
            <a:r>
              <a:rPr lang="en-US" sz="2000" dirty="0">
                <a:solidFill>
                  <a:prstClr val="black"/>
                </a:solidFill>
                <a:latin typeface="Arial"/>
                <a:cs typeface="Arial"/>
              </a:rPr>
              <a:t> Blockchain</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80" dirty="0">
                <a:solidFill>
                  <a:prstClr val="black"/>
                </a:solidFill>
                <a:latin typeface="Arial"/>
                <a:cs typeface="Arial"/>
              </a:rPr>
              <a:t>Hyperledger</a:t>
            </a:r>
            <a:r>
              <a:rPr sz="2000" spc="-120" dirty="0">
                <a:solidFill>
                  <a:prstClr val="black"/>
                </a:solidFill>
                <a:latin typeface="Arial"/>
                <a:cs typeface="Arial"/>
              </a:rPr>
              <a:t> </a:t>
            </a:r>
            <a:r>
              <a:rPr sz="2000" spc="-114" dirty="0">
                <a:solidFill>
                  <a:prstClr val="black"/>
                </a:solidFill>
                <a:latin typeface="Arial"/>
                <a:cs typeface="Arial"/>
              </a:rPr>
              <a:t>Fabric</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229" dirty="0">
                <a:solidFill>
                  <a:prstClr val="black"/>
                </a:solidFill>
                <a:latin typeface="Arial"/>
                <a:cs typeface="Arial"/>
              </a:rPr>
              <a:t>IOTA</a:t>
            </a:r>
            <a:r>
              <a:rPr sz="2000" spc="-125" dirty="0">
                <a:solidFill>
                  <a:prstClr val="black"/>
                </a:solidFill>
                <a:latin typeface="Arial"/>
                <a:cs typeface="Arial"/>
              </a:rPr>
              <a:t> </a:t>
            </a:r>
            <a:r>
              <a:rPr sz="2000" spc="-60" dirty="0">
                <a:solidFill>
                  <a:prstClr val="black"/>
                </a:solidFill>
                <a:latin typeface="Arial"/>
                <a:cs typeface="Arial"/>
              </a:rPr>
              <a:t>“Tangle”</a:t>
            </a:r>
            <a:endParaRPr sz="2000" dirty="0">
              <a:solidFill>
                <a:prstClr val="black"/>
              </a:solidFill>
              <a:latin typeface="Arial"/>
              <a:cs typeface="Arial"/>
            </a:endParaRPr>
          </a:p>
        </p:txBody>
      </p:sp>
      <p:sp>
        <p:nvSpPr>
          <p:cNvPr id="4" name="object 4"/>
          <p:cNvSpPr/>
          <p:nvPr/>
        </p:nvSpPr>
        <p:spPr>
          <a:xfrm>
            <a:off x="6665976" y="2350007"/>
            <a:ext cx="2478023" cy="258470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9241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78180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80" dirty="0">
                <a:solidFill>
                  <a:srgbClr val="005DAB"/>
                </a:solidFill>
              </a:rPr>
              <a:t>A </a:t>
            </a:r>
            <a:r>
              <a:rPr sz="2800" spc="-140" dirty="0">
                <a:solidFill>
                  <a:srgbClr val="005DAB"/>
                </a:solidFill>
              </a:rPr>
              <a:t>foundation </a:t>
            </a:r>
            <a:r>
              <a:rPr sz="2800" spc="-165" dirty="0">
                <a:solidFill>
                  <a:srgbClr val="005DAB"/>
                </a:solidFill>
              </a:rPr>
              <a:t>for new</a:t>
            </a:r>
            <a:r>
              <a:rPr sz="2800" spc="-484" dirty="0">
                <a:solidFill>
                  <a:srgbClr val="005DAB"/>
                </a:solidFill>
              </a:rPr>
              <a:t> </a:t>
            </a:r>
            <a:r>
              <a:rPr sz="2800" spc="-165" dirty="0">
                <a:solidFill>
                  <a:srgbClr val="005DAB"/>
                </a:solidFill>
              </a:rPr>
              <a:t>ecosystems</a:t>
            </a:r>
            <a:endParaRPr sz="2800"/>
          </a:p>
        </p:txBody>
      </p:sp>
      <p:sp>
        <p:nvSpPr>
          <p:cNvPr id="3" name="object 3"/>
          <p:cNvSpPr txBox="1"/>
          <p:nvPr/>
        </p:nvSpPr>
        <p:spPr>
          <a:xfrm>
            <a:off x="535940" y="1175080"/>
            <a:ext cx="6188075" cy="337502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110" dirty="0">
                <a:solidFill>
                  <a:srgbClr val="00203C"/>
                </a:solidFill>
                <a:latin typeface="Arial"/>
                <a:cs typeface="Arial"/>
              </a:rPr>
              <a:t>Blockchain </a:t>
            </a:r>
            <a:r>
              <a:rPr sz="2100" spc="-75" dirty="0">
                <a:solidFill>
                  <a:srgbClr val="00203C"/>
                </a:solidFill>
                <a:latin typeface="Arial"/>
                <a:cs typeface="Arial"/>
              </a:rPr>
              <a:t>technology </a:t>
            </a:r>
            <a:r>
              <a:rPr sz="2100" spc="-135" dirty="0">
                <a:solidFill>
                  <a:srgbClr val="00203C"/>
                </a:solidFill>
                <a:latin typeface="Arial"/>
                <a:cs typeface="Arial"/>
              </a:rPr>
              <a:t>can </a:t>
            </a:r>
            <a:r>
              <a:rPr sz="2100" spc="-55" dirty="0">
                <a:solidFill>
                  <a:srgbClr val="00203C"/>
                </a:solidFill>
                <a:latin typeface="Arial"/>
                <a:cs typeface="Arial"/>
              </a:rPr>
              <a:t>support </a:t>
            </a:r>
            <a:r>
              <a:rPr sz="2100" spc="-165" dirty="0">
                <a:solidFill>
                  <a:srgbClr val="00203C"/>
                </a:solidFill>
                <a:latin typeface="Arial"/>
                <a:cs typeface="Arial"/>
              </a:rPr>
              <a:t>a </a:t>
            </a:r>
            <a:r>
              <a:rPr sz="2100" spc="-50" dirty="0">
                <a:solidFill>
                  <a:srgbClr val="00203C"/>
                </a:solidFill>
                <a:latin typeface="Arial"/>
                <a:cs typeface="Arial"/>
              </a:rPr>
              <a:t>wide </a:t>
            </a:r>
            <a:r>
              <a:rPr sz="2100" spc="-55" dirty="0">
                <a:solidFill>
                  <a:srgbClr val="00203C"/>
                </a:solidFill>
                <a:latin typeface="Arial"/>
                <a:cs typeface="Arial"/>
              </a:rPr>
              <a:t>variety</a:t>
            </a:r>
            <a:r>
              <a:rPr sz="2100" spc="-155" dirty="0">
                <a:solidFill>
                  <a:srgbClr val="00203C"/>
                </a:solidFill>
                <a:latin typeface="Arial"/>
                <a:cs typeface="Arial"/>
              </a:rPr>
              <a:t> </a:t>
            </a:r>
            <a:r>
              <a:rPr sz="2100" spc="-10" dirty="0">
                <a:solidFill>
                  <a:srgbClr val="00203C"/>
                </a:solidFill>
                <a:latin typeface="Arial"/>
                <a:cs typeface="Arial"/>
              </a:rPr>
              <a:t>of</a:t>
            </a:r>
            <a:endParaRPr sz="2100">
              <a:solidFill>
                <a:prstClr val="black"/>
              </a:solidFill>
              <a:latin typeface="Arial"/>
              <a:cs typeface="Arial"/>
            </a:endParaRPr>
          </a:p>
          <a:p>
            <a:pPr marL="355600">
              <a:spcBef>
                <a:spcPts val="5"/>
              </a:spcBef>
            </a:pPr>
            <a:r>
              <a:rPr sz="2100" spc="-65" dirty="0">
                <a:solidFill>
                  <a:srgbClr val="00203C"/>
                </a:solidFill>
                <a:latin typeface="Arial"/>
                <a:cs typeface="Arial"/>
              </a:rPr>
              <a:t>unique </a:t>
            </a:r>
            <a:r>
              <a:rPr sz="2100" spc="-145" dirty="0">
                <a:solidFill>
                  <a:srgbClr val="00203C"/>
                </a:solidFill>
                <a:latin typeface="Arial"/>
                <a:cs typeface="Arial"/>
              </a:rPr>
              <a:t>use</a:t>
            </a:r>
            <a:r>
              <a:rPr sz="2100" spc="-160" dirty="0">
                <a:solidFill>
                  <a:srgbClr val="00203C"/>
                </a:solidFill>
                <a:latin typeface="Arial"/>
                <a:cs typeface="Arial"/>
              </a:rPr>
              <a:t> </a:t>
            </a:r>
            <a:r>
              <a:rPr sz="2100" spc="-185" dirty="0">
                <a:solidFill>
                  <a:srgbClr val="00203C"/>
                </a:solidFill>
                <a:latin typeface="Arial"/>
                <a:cs typeface="Arial"/>
              </a:rPr>
              <a:t>cases</a:t>
            </a:r>
            <a:endParaRPr sz="2100">
              <a:solidFill>
                <a:prstClr val="black"/>
              </a:solidFill>
              <a:latin typeface="Arial"/>
              <a:cs typeface="Arial"/>
            </a:endParaRPr>
          </a:p>
          <a:p>
            <a:pPr marL="756285" marR="5080" lvl="1" indent="-286385">
              <a:spcBef>
                <a:spcPts val="475"/>
              </a:spcBef>
              <a:buClr>
                <a:srgbClr val="3C6C2A"/>
              </a:buClr>
              <a:buFontTx/>
              <a:buChar char="–"/>
              <a:tabLst>
                <a:tab pos="756285" algn="l"/>
                <a:tab pos="756920" algn="l"/>
              </a:tabLst>
            </a:pPr>
            <a:r>
              <a:rPr sz="1950" spc="-90" dirty="0">
                <a:solidFill>
                  <a:srgbClr val="00203C"/>
                </a:solidFill>
                <a:latin typeface="Arial"/>
                <a:cs typeface="Arial"/>
              </a:rPr>
              <a:t>Decentralized </a:t>
            </a:r>
            <a:r>
              <a:rPr sz="1950" spc="-15" dirty="0">
                <a:solidFill>
                  <a:srgbClr val="00203C"/>
                </a:solidFill>
                <a:latin typeface="Arial"/>
                <a:cs typeface="Arial"/>
              </a:rPr>
              <a:t>file </a:t>
            </a:r>
            <a:r>
              <a:rPr sz="1950" spc="-80" dirty="0">
                <a:solidFill>
                  <a:srgbClr val="00203C"/>
                </a:solidFill>
                <a:latin typeface="Arial"/>
                <a:cs typeface="Arial"/>
              </a:rPr>
              <a:t>sharing, </a:t>
            </a:r>
            <a:r>
              <a:rPr sz="1950" spc="-60" dirty="0">
                <a:solidFill>
                  <a:srgbClr val="00203C"/>
                </a:solidFill>
                <a:latin typeface="Arial"/>
                <a:cs typeface="Arial"/>
              </a:rPr>
              <a:t>Digital </a:t>
            </a:r>
            <a:r>
              <a:rPr sz="1950" spc="-120" dirty="0">
                <a:solidFill>
                  <a:srgbClr val="00203C"/>
                </a:solidFill>
                <a:latin typeface="Arial"/>
                <a:cs typeface="Arial"/>
              </a:rPr>
              <a:t>asset exchange,</a:t>
            </a:r>
            <a:r>
              <a:rPr sz="1950" spc="-270" dirty="0">
                <a:solidFill>
                  <a:srgbClr val="00203C"/>
                </a:solidFill>
                <a:latin typeface="Arial"/>
                <a:cs typeface="Arial"/>
              </a:rPr>
              <a:t> </a:t>
            </a:r>
            <a:r>
              <a:rPr sz="1950" spc="-155" dirty="0">
                <a:solidFill>
                  <a:srgbClr val="00203C"/>
                </a:solidFill>
                <a:latin typeface="Arial"/>
                <a:cs typeface="Arial"/>
              </a:rPr>
              <a:t>Real  </a:t>
            </a:r>
            <a:r>
              <a:rPr sz="1950" spc="-75" dirty="0">
                <a:solidFill>
                  <a:srgbClr val="00203C"/>
                </a:solidFill>
                <a:latin typeface="Arial"/>
                <a:cs typeface="Arial"/>
              </a:rPr>
              <a:t>estate </a:t>
            </a:r>
            <a:r>
              <a:rPr sz="1950" spc="-70" dirty="0">
                <a:solidFill>
                  <a:srgbClr val="00203C"/>
                </a:solidFill>
                <a:latin typeface="Arial"/>
                <a:cs typeface="Arial"/>
              </a:rPr>
              <a:t>transactions, </a:t>
            </a:r>
            <a:r>
              <a:rPr sz="1950" spc="-75" dirty="0">
                <a:solidFill>
                  <a:srgbClr val="00203C"/>
                </a:solidFill>
                <a:latin typeface="Arial"/>
                <a:cs typeface="Arial"/>
              </a:rPr>
              <a:t>Proof </a:t>
            </a:r>
            <a:r>
              <a:rPr sz="1950" spc="-5" dirty="0">
                <a:solidFill>
                  <a:srgbClr val="00203C"/>
                </a:solidFill>
                <a:latin typeface="Arial"/>
                <a:cs typeface="Arial"/>
              </a:rPr>
              <a:t>of </a:t>
            </a:r>
            <a:r>
              <a:rPr sz="1950" spc="-55" dirty="0">
                <a:solidFill>
                  <a:srgbClr val="00203C"/>
                </a:solidFill>
                <a:latin typeface="Arial"/>
                <a:cs typeface="Arial"/>
              </a:rPr>
              <a:t>authorship, </a:t>
            </a:r>
            <a:r>
              <a:rPr sz="1950" spc="-75" dirty="0">
                <a:solidFill>
                  <a:srgbClr val="00203C"/>
                </a:solidFill>
                <a:latin typeface="Arial"/>
                <a:cs typeface="Arial"/>
              </a:rPr>
              <a:t>Laboratory </a:t>
            </a:r>
            <a:r>
              <a:rPr sz="1950" spc="210" dirty="0">
                <a:solidFill>
                  <a:srgbClr val="00203C"/>
                </a:solidFill>
                <a:latin typeface="Arial"/>
                <a:cs typeface="Arial"/>
              </a:rPr>
              <a:t>/  </a:t>
            </a:r>
            <a:r>
              <a:rPr sz="1950" spc="-70" dirty="0">
                <a:solidFill>
                  <a:srgbClr val="00203C"/>
                </a:solidFill>
                <a:latin typeface="Arial"/>
                <a:cs typeface="Arial"/>
              </a:rPr>
              <a:t>pharmaceutical </a:t>
            </a:r>
            <a:r>
              <a:rPr sz="1950" spc="-120" dirty="0">
                <a:solidFill>
                  <a:srgbClr val="00203C"/>
                </a:solidFill>
                <a:latin typeface="Arial"/>
                <a:cs typeface="Arial"/>
              </a:rPr>
              <a:t>asset </a:t>
            </a:r>
            <a:r>
              <a:rPr sz="1950" spc="-60" dirty="0">
                <a:solidFill>
                  <a:srgbClr val="00203C"/>
                </a:solidFill>
                <a:latin typeface="Arial"/>
                <a:cs typeface="Arial"/>
              </a:rPr>
              <a:t>tracking,</a:t>
            </a:r>
            <a:r>
              <a:rPr sz="1950" spc="-215" dirty="0">
                <a:solidFill>
                  <a:srgbClr val="00203C"/>
                </a:solidFill>
                <a:latin typeface="Arial"/>
                <a:cs typeface="Arial"/>
              </a:rPr>
              <a:t> </a:t>
            </a:r>
            <a:r>
              <a:rPr sz="1950" spc="-60" dirty="0">
                <a:solidFill>
                  <a:srgbClr val="00203C"/>
                </a:solidFill>
                <a:latin typeface="Arial"/>
                <a:cs typeface="Arial"/>
              </a:rPr>
              <a:t>etc.</a:t>
            </a:r>
            <a:endParaRPr sz="1950">
              <a:solidFill>
                <a:prstClr val="black"/>
              </a:solidFill>
              <a:latin typeface="Arial"/>
              <a:cs typeface="Arial"/>
            </a:endParaRPr>
          </a:p>
          <a:p>
            <a:pPr marL="355600" indent="-342900">
              <a:spcBef>
                <a:spcPts val="500"/>
              </a:spcBef>
              <a:buClr>
                <a:srgbClr val="0087B7"/>
              </a:buClr>
              <a:buFont typeface="Wingdings"/>
              <a:buChar char=""/>
              <a:tabLst>
                <a:tab pos="354965" algn="l"/>
                <a:tab pos="355600" algn="l"/>
              </a:tabLst>
            </a:pPr>
            <a:r>
              <a:rPr sz="2100" spc="-140" dirty="0">
                <a:solidFill>
                  <a:srgbClr val="00203C"/>
                </a:solidFill>
                <a:latin typeface="Arial"/>
                <a:cs typeface="Arial"/>
              </a:rPr>
              <a:t>Examples:</a:t>
            </a:r>
            <a:endParaRPr sz="2100">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1950" spc="-60" dirty="0">
                <a:solidFill>
                  <a:srgbClr val="00203C"/>
                </a:solidFill>
                <a:latin typeface="Arial"/>
                <a:cs typeface="Arial"/>
              </a:rPr>
              <a:t>Bitcoin </a:t>
            </a:r>
            <a:r>
              <a:rPr sz="1950" spc="-50" dirty="0">
                <a:solidFill>
                  <a:srgbClr val="00203C"/>
                </a:solidFill>
                <a:latin typeface="Arial"/>
                <a:cs typeface="Arial"/>
              </a:rPr>
              <a:t>- </a:t>
            </a:r>
            <a:r>
              <a:rPr sz="1950" spc="-90" dirty="0">
                <a:solidFill>
                  <a:srgbClr val="00203C"/>
                </a:solidFill>
                <a:latin typeface="Arial"/>
                <a:cs typeface="Arial"/>
              </a:rPr>
              <a:t>single </a:t>
            </a:r>
            <a:r>
              <a:rPr sz="1950" spc="-75" dirty="0">
                <a:solidFill>
                  <a:srgbClr val="00203C"/>
                </a:solidFill>
                <a:latin typeface="Arial"/>
                <a:cs typeface="Arial"/>
              </a:rPr>
              <a:t>purpose </a:t>
            </a:r>
            <a:r>
              <a:rPr sz="1950" spc="-50" dirty="0">
                <a:solidFill>
                  <a:srgbClr val="00203C"/>
                </a:solidFill>
                <a:latin typeface="Arial"/>
                <a:cs typeface="Arial"/>
              </a:rPr>
              <a:t>- </a:t>
            </a:r>
            <a:r>
              <a:rPr sz="1950" spc="-125" dirty="0">
                <a:solidFill>
                  <a:srgbClr val="00203C"/>
                </a:solidFill>
                <a:latin typeface="Arial"/>
                <a:cs typeface="Arial"/>
              </a:rPr>
              <a:t>exchange </a:t>
            </a:r>
            <a:r>
              <a:rPr sz="1950" spc="-90" dirty="0">
                <a:solidFill>
                  <a:srgbClr val="00203C"/>
                </a:solidFill>
                <a:latin typeface="Arial"/>
                <a:cs typeface="Arial"/>
              </a:rPr>
              <a:t>and </a:t>
            </a:r>
            <a:r>
              <a:rPr sz="1950" spc="-60" dirty="0">
                <a:solidFill>
                  <a:srgbClr val="00203C"/>
                </a:solidFill>
                <a:latin typeface="Arial"/>
                <a:cs typeface="Arial"/>
              </a:rPr>
              <a:t>store</a:t>
            </a:r>
            <a:r>
              <a:rPr sz="1950" spc="-10" dirty="0">
                <a:solidFill>
                  <a:srgbClr val="00203C"/>
                </a:solidFill>
                <a:latin typeface="Arial"/>
                <a:cs typeface="Arial"/>
              </a:rPr>
              <a:t> </a:t>
            </a:r>
            <a:r>
              <a:rPr sz="1950" spc="-90" dirty="0">
                <a:solidFill>
                  <a:srgbClr val="00203C"/>
                </a:solidFill>
                <a:latin typeface="Arial"/>
                <a:cs typeface="Arial"/>
              </a:rPr>
              <a:t>value</a:t>
            </a:r>
            <a:endParaRPr sz="1950">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1950" spc="-80" dirty="0">
                <a:solidFill>
                  <a:srgbClr val="00203C"/>
                </a:solidFill>
                <a:latin typeface="Arial"/>
                <a:cs typeface="Arial"/>
              </a:rPr>
              <a:t>Ethereum </a:t>
            </a:r>
            <a:r>
              <a:rPr sz="1950" spc="-55" dirty="0">
                <a:solidFill>
                  <a:srgbClr val="00203C"/>
                </a:solidFill>
                <a:latin typeface="Arial"/>
                <a:cs typeface="Arial"/>
              </a:rPr>
              <a:t>- </a:t>
            </a:r>
            <a:r>
              <a:rPr sz="1950" spc="-30" dirty="0">
                <a:solidFill>
                  <a:srgbClr val="00203C"/>
                </a:solidFill>
                <a:latin typeface="Arial"/>
                <a:cs typeface="Arial"/>
              </a:rPr>
              <a:t>distributed </a:t>
            </a:r>
            <a:r>
              <a:rPr sz="1950" spc="-50" dirty="0">
                <a:solidFill>
                  <a:srgbClr val="00203C"/>
                </a:solidFill>
                <a:latin typeface="Arial"/>
                <a:cs typeface="Arial"/>
              </a:rPr>
              <a:t>application</a:t>
            </a:r>
            <a:r>
              <a:rPr sz="1950" spc="-390" dirty="0">
                <a:solidFill>
                  <a:srgbClr val="00203C"/>
                </a:solidFill>
                <a:latin typeface="Arial"/>
                <a:cs typeface="Arial"/>
              </a:rPr>
              <a:t> </a:t>
            </a:r>
            <a:r>
              <a:rPr sz="1950" spc="-25" dirty="0">
                <a:solidFill>
                  <a:srgbClr val="00203C"/>
                </a:solidFill>
                <a:latin typeface="Arial"/>
                <a:cs typeface="Arial"/>
              </a:rPr>
              <a:t>platform</a:t>
            </a:r>
            <a:endParaRPr sz="1950">
              <a:solidFill>
                <a:prstClr val="black"/>
              </a:solidFill>
              <a:latin typeface="Arial"/>
              <a:cs typeface="Arial"/>
            </a:endParaRPr>
          </a:p>
          <a:p>
            <a:pPr marL="1155700" lvl="2" indent="-228600">
              <a:spcBef>
                <a:spcPts val="440"/>
              </a:spcBef>
              <a:buClr>
                <a:srgbClr val="79003B"/>
              </a:buClr>
              <a:buFontTx/>
              <a:buChar char="•"/>
              <a:tabLst>
                <a:tab pos="1155700" algn="l"/>
                <a:tab pos="1156335" algn="l"/>
              </a:tabLst>
            </a:pPr>
            <a:r>
              <a:rPr spc="-50" dirty="0">
                <a:solidFill>
                  <a:srgbClr val="00203C"/>
                </a:solidFill>
                <a:latin typeface="Arial"/>
                <a:cs typeface="Arial"/>
              </a:rPr>
              <a:t>i.e., </a:t>
            </a:r>
            <a:r>
              <a:rPr spc="-100" dirty="0">
                <a:solidFill>
                  <a:srgbClr val="00203C"/>
                </a:solidFill>
                <a:latin typeface="Arial"/>
                <a:cs typeface="Arial"/>
              </a:rPr>
              <a:t>an </a:t>
            </a:r>
            <a:r>
              <a:rPr spc="-85" dirty="0">
                <a:solidFill>
                  <a:srgbClr val="00203C"/>
                </a:solidFill>
                <a:latin typeface="Arial"/>
                <a:cs typeface="Arial"/>
              </a:rPr>
              <a:t>app </a:t>
            </a:r>
            <a:r>
              <a:rPr spc="-60" dirty="0">
                <a:solidFill>
                  <a:srgbClr val="00203C"/>
                </a:solidFill>
                <a:latin typeface="Arial"/>
                <a:cs typeface="Arial"/>
              </a:rPr>
              <a:t>store </a:t>
            </a:r>
            <a:r>
              <a:rPr spc="-5" dirty="0">
                <a:solidFill>
                  <a:srgbClr val="00203C"/>
                </a:solidFill>
                <a:latin typeface="Arial"/>
                <a:cs typeface="Arial"/>
              </a:rPr>
              <a:t>for </a:t>
            </a:r>
            <a:r>
              <a:rPr spc="-90" dirty="0">
                <a:solidFill>
                  <a:srgbClr val="00203C"/>
                </a:solidFill>
                <a:latin typeface="Arial"/>
                <a:cs typeface="Arial"/>
              </a:rPr>
              <a:t>blockchain-based </a:t>
            </a:r>
            <a:r>
              <a:rPr spc="-114" dirty="0">
                <a:solidFill>
                  <a:srgbClr val="00203C"/>
                </a:solidFill>
                <a:latin typeface="Arial"/>
                <a:cs typeface="Arial"/>
              </a:rPr>
              <a:t>apps</a:t>
            </a:r>
            <a:r>
              <a:rPr spc="-210" dirty="0">
                <a:solidFill>
                  <a:srgbClr val="00203C"/>
                </a:solidFill>
                <a:latin typeface="Arial"/>
                <a:cs typeface="Arial"/>
              </a:rPr>
              <a:t> </a:t>
            </a:r>
            <a:r>
              <a:rPr spc="-95" dirty="0">
                <a:solidFill>
                  <a:srgbClr val="00203C"/>
                </a:solidFill>
                <a:latin typeface="Arial"/>
                <a:cs typeface="Arial"/>
              </a:rPr>
              <a:t>(dApps)</a:t>
            </a:r>
            <a:endParaRPr>
              <a:solidFill>
                <a:prstClr val="black"/>
              </a:solidFill>
              <a:latin typeface="Arial"/>
              <a:cs typeface="Arial"/>
            </a:endParaRPr>
          </a:p>
          <a:p>
            <a:pPr marL="1384300">
              <a:spcBef>
                <a:spcPts val="430"/>
              </a:spcBef>
            </a:pPr>
            <a:r>
              <a:rPr dirty="0">
                <a:solidFill>
                  <a:srgbClr val="00203C"/>
                </a:solidFill>
                <a:latin typeface="Arial"/>
                <a:cs typeface="Arial"/>
              </a:rPr>
              <a:t>– </a:t>
            </a:r>
            <a:r>
              <a:rPr spc="-85" dirty="0">
                <a:solidFill>
                  <a:srgbClr val="00203C"/>
                </a:solidFill>
                <a:latin typeface="Arial"/>
                <a:cs typeface="Arial"/>
              </a:rPr>
              <a:t>Offers </a:t>
            </a:r>
            <a:r>
              <a:rPr spc="-80" dirty="0">
                <a:solidFill>
                  <a:srgbClr val="00203C"/>
                </a:solidFill>
                <a:latin typeface="Arial"/>
                <a:cs typeface="Arial"/>
              </a:rPr>
              <a:t>custom </a:t>
            </a:r>
            <a:r>
              <a:rPr spc="-75" dirty="0">
                <a:solidFill>
                  <a:srgbClr val="00203C"/>
                </a:solidFill>
                <a:latin typeface="Arial"/>
                <a:cs typeface="Arial"/>
              </a:rPr>
              <a:t>tokens, </a:t>
            </a:r>
            <a:r>
              <a:rPr spc="-55" dirty="0">
                <a:solidFill>
                  <a:srgbClr val="00203C"/>
                </a:solidFill>
                <a:latin typeface="Arial"/>
                <a:cs typeface="Arial"/>
              </a:rPr>
              <a:t>smart </a:t>
            </a:r>
            <a:r>
              <a:rPr spc="-65" dirty="0">
                <a:solidFill>
                  <a:srgbClr val="00203C"/>
                </a:solidFill>
                <a:latin typeface="Arial"/>
                <a:cs typeface="Arial"/>
              </a:rPr>
              <a:t>contracts,</a:t>
            </a:r>
            <a:r>
              <a:rPr spc="9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p:txBody>
      </p:sp>
      <p:sp>
        <p:nvSpPr>
          <p:cNvPr id="4" name="object 4"/>
          <p:cNvSpPr/>
          <p:nvPr/>
        </p:nvSpPr>
        <p:spPr>
          <a:xfrm>
            <a:off x="7306056" y="1638300"/>
            <a:ext cx="1837943" cy="191566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567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4498"/>
            <a:ext cx="3797935" cy="833119"/>
          </a:xfrm>
          <a:prstGeom prst="rect">
            <a:avLst/>
          </a:prstGeom>
        </p:spPr>
        <p:txBody>
          <a:bodyPr vert="horz" wrap="square" lIns="0" tIns="62865" rIns="0" bIns="0" rtlCol="0">
            <a:spAutoFit/>
          </a:bodyPr>
          <a:lstStyle/>
          <a:p>
            <a:pPr marL="12700" marR="5080">
              <a:lnSpc>
                <a:spcPts val="3000"/>
              </a:lnSpc>
              <a:spcBef>
                <a:spcPts val="495"/>
              </a:spcBef>
              <a:tabLst>
                <a:tab pos="1855470" algn="l"/>
              </a:tabLst>
            </a:pPr>
            <a:r>
              <a:rPr sz="2800" spc="-180" dirty="0">
                <a:solidFill>
                  <a:srgbClr val="005DAB"/>
                </a:solidFill>
              </a:rPr>
              <a:t>Blockchain:	</a:t>
            </a:r>
            <a:r>
              <a:rPr sz="2800" spc="-80" dirty="0">
                <a:solidFill>
                  <a:srgbClr val="005DAB"/>
                </a:solidFill>
              </a:rPr>
              <a:t>A</a:t>
            </a:r>
            <a:r>
              <a:rPr sz="2800" spc="-290" dirty="0">
                <a:solidFill>
                  <a:srgbClr val="005DAB"/>
                </a:solidFill>
              </a:rPr>
              <a:t> </a:t>
            </a:r>
            <a:r>
              <a:rPr sz="2800" spc="-140" dirty="0">
                <a:solidFill>
                  <a:srgbClr val="005DAB"/>
                </a:solidFill>
              </a:rPr>
              <a:t>foundation  </a:t>
            </a:r>
            <a:r>
              <a:rPr sz="2800" spc="-165" dirty="0">
                <a:solidFill>
                  <a:srgbClr val="005DAB"/>
                </a:solidFill>
              </a:rPr>
              <a:t>for new</a:t>
            </a:r>
            <a:r>
              <a:rPr sz="2800" spc="-245" dirty="0">
                <a:solidFill>
                  <a:srgbClr val="005DAB"/>
                </a:solidFill>
              </a:rPr>
              <a:t> </a:t>
            </a:r>
            <a:r>
              <a:rPr sz="2800" spc="-165" dirty="0">
                <a:solidFill>
                  <a:srgbClr val="005DAB"/>
                </a:solidFill>
              </a:rPr>
              <a:t>ecosystems</a:t>
            </a:r>
            <a:endParaRPr sz="2800"/>
          </a:p>
        </p:txBody>
      </p:sp>
      <p:sp>
        <p:nvSpPr>
          <p:cNvPr id="3" name="object 3"/>
          <p:cNvSpPr/>
          <p:nvPr/>
        </p:nvSpPr>
        <p:spPr>
          <a:xfrm>
            <a:off x="4618475" y="205740"/>
            <a:ext cx="4501140" cy="456285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96011" y="1638300"/>
            <a:ext cx="4430268" cy="278892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61234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794500" cy="452120"/>
          </a:xfrm>
          <a:prstGeom prst="rect">
            <a:avLst/>
          </a:prstGeom>
        </p:spPr>
        <p:txBody>
          <a:bodyPr vert="horz" wrap="square" lIns="0" tIns="12065" rIns="0" bIns="0" rtlCol="0">
            <a:spAutoFit/>
          </a:bodyPr>
          <a:lstStyle/>
          <a:p>
            <a:pPr marL="12700">
              <a:lnSpc>
                <a:spcPct val="100000"/>
              </a:lnSpc>
              <a:spcBef>
                <a:spcPts val="95"/>
              </a:spcBef>
              <a:tabLst>
                <a:tab pos="3427729" algn="l"/>
              </a:tabLst>
            </a:pPr>
            <a:r>
              <a:rPr sz="2800" spc="-235" dirty="0">
                <a:solidFill>
                  <a:srgbClr val="005DAB"/>
                </a:solidFill>
              </a:rPr>
              <a:t>The</a:t>
            </a:r>
            <a:r>
              <a:rPr sz="2800" spc="-210" dirty="0">
                <a:solidFill>
                  <a:srgbClr val="005DAB"/>
                </a:solidFill>
              </a:rPr>
              <a:t> </a:t>
            </a:r>
            <a:r>
              <a:rPr sz="2800" spc="-170" dirty="0">
                <a:solidFill>
                  <a:srgbClr val="005DAB"/>
                </a:solidFill>
              </a:rPr>
              <a:t>Blockchain</a:t>
            </a:r>
            <a:r>
              <a:rPr sz="2800" spc="-180" dirty="0">
                <a:solidFill>
                  <a:srgbClr val="005DAB"/>
                </a:solidFill>
              </a:rPr>
              <a:t> </a:t>
            </a:r>
            <a:r>
              <a:rPr sz="2800" spc="-260" dirty="0">
                <a:solidFill>
                  <a:srgbClr val="005DAB"/>
                </a:solidFill>
              </a:rPr>
              <a:t>Token:	</a:t>
            </a:r>
            <a:r>
              <a:rPr sz="2800" spc="-130" dirty="0">
                <a:solidFill>
                  <a:srgbClr val="005DAB"/>
                </a:solidFill>
              </a:rPr>
              <a:t>Unit </a:t>
            </a:r>
            <a:r>
              <a:rPr sz="2800" spc="-120" dirty="0">
                <a:solidFill>
                  <a:srgbClr val="005DAB"/>
                </a:solidFill>
              </a:rPr>
              <a:t>of </a:t>
            </a:r>
            <a:r>
              <a:rPr sz="2800" spc="-160" dirty="0">
                <a:solidFill>
                  <a:srgbClr val="005DAB"/>
                </a:solidFill>
              </a:rPr>
              <a:t>value</a:t>
            </a:r>
            <a:r>
              <a:rPr sz="2800" spc="-425" dirty="0">
                <a:solidFill>
                  <a:srgbClr val="005DAB"/>
                </a:solidFill>
              </a:rPr>
              <a:t> </a:t>
            </a:r>
            <a:r>
              <a:rPr sz="2800" spc="-200" dirty="0">
                <a:solidFill>
                  <a:srgbClr val="005DAB"/>
                </a:solidFill>
              </a:rPr>
              <a:t>exchange</a:t>
            </a:r>
            <a:endParaRPr sz="2800"/>
          </a:p>
        </p:txBody>
      </p:sp>
      <p:sp>
        <p:nvSpPr>
          <p:cNvPr id="3" name="object 3"/>
          <p:cNvSpPr txBox="1"/>
          <p:nvPr/>
        </p:nvSpPr>
        <p:spPr>
          <a:xfrm>
            <a:off x="535940" y="1108844"/>
            <a:ext cx="7492365" cy="3718560"/>
          </a:xfrm>
          <a:prstGeom prst="rect">
            <a:avLst/>
          </a:prstGeom>
        </p:spPr>
        <p:txBody>
          <a:bodyPr vert="horz" wrap="square" lIns="0" tIns="78740" rIns="0" bIns="0" rtlCol="0">
            <a:spAutoFit/>
          </a:bodyPr>
          <a:lstStyle/>
          <a:p>
            <a:pPr marL="355600" indent="-342900">
              <a:spcBef>
                <a:spcPts val="620"/>
              </a:spcBef>
              <a:buClr>
                <a:srgbClr val="0087B7"/>
              </a:buClr>
              <a:buFont typeface="Wingdings"/>
              <a:buChar char=""/>
              <a:tabLst>
                <a:tab pos="354965" algn="l"/>
                <a:tab pos="355600" algn="l"/>
              </a:tabLst>
            </a:pPr>
            <a:r>
              <a:rPr sz="2100" spc="-100" dirty="0">
                <a:solidFill>
                  <a:srgbClr val="00203C"/>
                </a:solidFill>
                <a:latin typeface="Arial"/>
                <a:cs typeface="Arial"/>
              </a:rPr>
              <a:t>Public blockchains </a:t>
            </a:r>
            <a:r>
              <a:rPr sz="2100" spc="-75" dirty="0">
                <a:solidFill>
                  <a:srgbClr val="00203C"/>
                </a:solidFill>
                <a:latin typeface="Arial"/>
                <a:cs typeface="Arial"/>
              </a:rPr>
              <a:t>(almost </a:t>
            </a:r>
            <a:r>
              <a:rPr sz="2100" spc="-120" dirty="0">
                <a:solidFill>
                  <a:srgbClr val="00203C"/>
                </a:solidFill>
                <a:latin typeface="Arial"/>
                <a:cs typeface="Arial"/>
              </a:rPr>
              <a:t>always) </a:t>
            </a:r>
            <a:r>
              <a:rPr sz="2100" spc="-114" dirty="0">
                <a:solidFill>
                  <a:srgbClr val="00203C"/>
                </a:solidFill>
                <a:latin typeface="Arial"/>
                <a:cs typeface="Arial"/>
              </a:rPr>
              <a:t>leverage </a:t>
            </a:r>
            <a:r>
              <a:rPr sz="2100" spc="-165" dirty="0">
                <a:solidFill>
                  <a:srgbClr val="00203C"/>
                </a:solidFill>
                <a:latin typeface="Arial"/>
                <a:cs typeface="Arial"/>
              </a:rPr>
              <a:t>a</a:t>
            </a:r>
            <a:r>
              <a:rPr sz="2100" spc="-114" dirty="0">
                <a:solidFill>
                  <a:srgbClr val="00203C"/>
                </a:solidFill>
                <a:latin typeface="Arial"/>
                <a:cs typeface="Arial"/>
              </a:rPr>
              <a:t> </a:t>
            </a:r>
            <a:r>
              <a:rPr sz="2100" spc="-70" dirty="0">
                <a:solidFill>
                  <a:srgbClr val="00203C"/>
                </a:solidFill>
                <a:latin typeface="Arial"/>
                <a:cs typeface="Arial"/>
              </a:rPr>
              <a:t>token</a:t>
            </a:r>
            <a:endParaRPr sz="2100" dirty="0">
              <a:solidFill>
                <a:prstClr val="black"/>
              </a:solidFill>
              <a:latin typeface="Arial"/>
              <a:cs typeface="Arial"/>
            </a:endParaRPr>
          </a:p>
          <a:p>
            <a:pPr marL="808355" lvl="1" indent="-338455">
              <a:spcBef>
                <a:spcPts val="450"/>
              </a:spcBef>
              <a:buClr>
                <a:srgbClr val="3C6C2A"/>
              </a:buClr>
              <a:buFontTx/>
              <a:buChar char="–"/>
              <a:tabLst>
                <a:tab pos="808355" algn="l"/>
                <a:tab pos="808990" algn="l"/>
              </a:tabLst>
            </a:pPr>
            <a:r>
              <a:rPr spc="-20" dirty="0">
                <a:solidFill>
                  <a:srgbClr val="00203C"/>
                </a:solidFill>
                <a:latin typeface="Arial"/>
                <a:cs typeface="Arial"/>
              </a:rPr>
              <a:t>(not </a:t>
            </a:r>
            <a:r>
              <a:rPr spc="-50" dirty="0">
                <a:solidFill>
                  <a:srgbClr val="00203C"/>
                </a:solidFill>
                <a:latin typeface="Arial"/>
                <a:cs typeface="Arial"/>
              </a:rPr>
              <a:t>required </a:t>
            </a:r>
            <a:r>
              <a:rPr spc="5" dirty="0">
                <a:solidFill>
                  <a:srgbClr val="00203C"/>
                </a:solidFill>
                <a:latin typeface="Arial"/>
                <a:cs typeface="Arial"/>
              </a:rPr>
              <a:t>with </a:t>
            </a:r>
            <a:r>
              <a:rPr spc="-50" dirty="0">
                <a:solidFill>
                  <a:srgbClr val="00203C"/>
                </a:solidFill>
                <a:latin typeface="Arial"/>
                <a:cs typeface="Arial"/>
              </a:rPr>
              <a:t>private/permissioned</a:t>
            </a:r>
            <a:r>
              <a:rPr spc="-250" dirty="0">
                <a:solidFill>
                  <a:srgbClr val="00203C"/>
                </a:solidFill>
                <a:latin typeface="Arial"/>
                <a:cs typeface="Arial"/>
              </a:rPr>
              <a:t> </a:t>
            </a:r>
            <a:r>
              <a:rPr spc="-90" dirty="0">
                <a:solidFill>
                  <a:srgbClr val="00203C"/>
                </a:solidFill>
                <a:latin typeface="Arial"/>
                <a:cs typeface="Arial"/>
              </a:rPr>
              <a:t>blockchains)</a:t>
            </a:r>
            <a:endParaRPr dirty="0">
              <a:solidFill>
                <a:prstClr val="black"/>
              </a:solidFill>
              <a:latin typeface="Arial"/>
              <a:cs typeface="Arial"/>
            </a:endParaRPr>
          </a:p>
          <a:p>
            <a:pPr marL="355600" indent="-342900">
              <a:spcBef>
                <a:spcPts val="490"/>
              </a:spcBef>
              <a:buClr>
                <a:srgbClr val="0087B7"/>
              </a:buClr>
              <a:buFont typeface="Wingdings"/>
              <a:buChar char=""/>
              <a:tabLst>
                <a:tab pos="354965" algn="l"/>
                <a:tab pos="355600" algn="l"/>
              </a:tabLst>
            </a:pPr>
            <a:r>
              <a:rPr sz="2100" spc="-190" dirty="0">
                <a:solidFill>
                  <a:srgbClr val="00203C"/>
                </a:solidFill>
                <a:latin typeface="Arial"/>
                <a:cs typeface="Arial"/>
              </a:rPr>
              <a:t>A </a:t>
            </a:r>
            <a:r>
              <a:rPr lang="en-US" sz="2100" spc="-190" dirty="0">
                <a:solidFill>
                  <a:srgbClr val="00203C"/>
                </a:solidFill>
                <a:latin typeface="Arial"/>
                <a:cs typeface="Arial"/>
              </a:rPr>
              <a:t> </a:t>
            </a:r>
            <a:r>
              <a:rPr sz="2100" spc="-65" dirty="0">
                <a:solidFill>
                  <a:srgbClr val="00203C"/>
                </a:solidFill>
                <a:latin typeface="Arial"/>
                <a:cs typeface="Arial"/>
              </a:rPr>
              <a:t>token (i.e., </a:t>
            </a:r>
            <a:r>
              <a:rPr sz="2100" spc="-45" dirty="0">
                <a:solidFill>
                  <a:srgbClr val="00203C"/>
                </a:solidFill>
                <a:latin typeface="Arial"/>
                <a:cs typeface="Arial"/>
              </a:rPr>
              <a:t>digital </a:t>
            </a:r>
            <a:r>
              <a:rPr sz="2100" spc="-120" dirty="0">
                <a:solidFill>
                  <a:srgbClr val="00203C"/>
                </a:solidFill>
                <a:latin typeface="Arial"/>
                <a:cs typeface="Arial"/>
              </a:rPr>
              <a:t>asset) </a:t>
            </a:r>
            <a:r>
              <a:rPr sz="2100" spc="-135" dirty="0">
                <a:solidFill>
                  <a:srgbClr val="00203C"/>
                </a:solidFill>
                <a:latin typeface="Arial"/>
                <a:cs typeface="Arial"/>
              </a:rPr>
              <a:t>can </a:t>
            </a:r>
            <a:r>
              <a:rPr sz="2100" spc="-100" dirty="0">
                <a:solidFill>
                  <a:srgbClr val="00203C"/>
                </a:solidFill>
                <a:latin typeface="Arial"/>
                <a:cs typeface="Arial"/>
              </a:rPr>
              <a:t>be </a:t>
            </a:r>
            <a:r>
              <a:rPr sz="2100" spc="-110" dirty="0">
                <a:solidFill>
                  <a:srgbClr val="00203C"/>
                </a:solidFill>
                <a:latin typeface="Arial"/>
                <a:cs typeface="Arial"/>
              </a:rPr>
              <a:t>many </a:t>
            </a:r>
            <a:r>
              <a:rPr sz="2100" spc="-135" dirty="0">
                <a:solidFill>
                  <a:srgbClr val="00203C"/>
                </a:solidFill>
                <a:latin typeface="Arial"/>
                <a:cs typeface="Arial"/>
              </a:rPr>
              <a:t>things…and </a:t>
            </a:r>
            <a:r>
              <a:rPr sz="2100" spc="-130" dirty="0">
                <a:solidFill>
                  <a:srgbClr val="00203C"/>
                </a:solidFill>
                <a:latin typeface="Arial"/>
                <a:cs typeface="Arial"/>
              </a:rPr>
              <a:t>have </a:t>
            </a:r>
            <a:r>
              <a:rPr sz="2100" spc="-30" dirty="0">
                <a:solidFill>
                  <a:srgbClr val="00203C"/>
                </a:solidFill>
                <a:latin typeface="Arial"/>
                <a:cs typeface="Arial"/>
              </a:rPr>
              <a:t>different</a:t>
            </a:r>
            <a:endParaRPr sz="2100" dirty="0">
              <a:solidFill>
                <a:prstClr val="black"/>
              </a:solidFill>
              <a:latin typeface="Arial"/>
              <a:cs typeface="Arial"/>
            </a:endParaRPr>
          </a:p>
          <a:p>
            <a:pPr marL="355600"/>
            <a:r>
              <a:rPr sz="2100" spc="-100" dirty="0">
                <a:solidFill>
                  <a:srgbClr val="00203C"/>
                </a:solidFill>
                <a:latin typeface="Arial"/>
                <a:cs typeface="Arial"/>
              </a:rPr>
              <a:t>purposes:</a:t>
            </a:r>
            <a:endParaRPr sz="2100" dirty="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60" dirty="0">
                <a:solidFill>
                  <a:srgbClr val="00203C"/>
                </a:solidFill>
                <a:latin typeface="Arial"/>
                <a:cs typeface="Arial"/>
              </a:rPr>
              <a:t>Digital</a:t>
            </a:r>
            <a:r>
              <a:rPr spc="-80" dirty="0">
                <a:solidFill>
                  <a:srgbClr val="00203C"/>
                </a:solidFill>
                <a:latin typeface="Arial"/>
                <a:cs typeface="Arial"/>
              </a:rPr>
              <a:t> </a:t>
            </a:r>
            <a:r>
              <a:rPr spc="-100" dirty="0">
                <a:solidFill>
                  <a:srgbClr val="00203C"/>
                </a:solidFill>
                <a:latin typeface="Arial"/>
                <a:cs typeface="Arial"/>
              </a:rPr>
              <a:t>Currency</a:t>
            </a:r>
            <a:endParaRPr dirty="0">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220" dirty="0">
                <a:solidFill>
                  <a:srgbClr val="00203C"/>
                </a:solidFill>
                <a:latin typeface="Arial"/>
                <a:cs typeface="Arial"/>
              </a:rPr>
              <a:t>To </a:t>
            </a:r>
            <a:r>
              <a:rPr spc="-45" dirty="0">
                <a:solidFill>
                  <a:srgbClr val="00203C"/>
                </a:solidFill>
                <a:latin typeface="Arial"/>
                <a:cs typeface="Arial"/>
              </a:rPr>
              <a:t>support </a:t>
            </a:r>
            <a:r>
              <a:rPr spc="-20" dirty="0">
                <a:solidFill>
                  <a:srgbClr val="00203C"/>
                </a:solidFill>
                <a:latin typeface="Arial"/>
                <a:cs typeface="Arial"/>
              </a:rPr>
              <a:t>the </a:t>
            </a:r>
            <a:r>
              <a:rPr spc="-55" dirty="0">
                <a:solidFill>
                  <a:srgbClr val="00203C"/>
                </a:solidFill>
                <a:latin typeface="Arial"/>
                <a:cs typeface="Arial"/>
              </a:rPr>
              <a:t>creation </a:t>
            </a:r>
            <a:r>
              <a:rPr spc="-5" dirty="0">
                <a:solidFill>
                  <a:srgbClr val="00203C"/>
                </a:solidFill>
                <a:latin typeface="Arial"/>
                <a:cs typeface="Arial"/>
              </a:rPr>
              <a:t>of </a:t>
            </a:r>
            <a:r>
              <a:rPr spc="-140" dirty="0">
                <a:solidFill>
                  <a:srgbClr val="00203C"/>
                </a:solidFill>
                <a:latin typeface="Arial"/>
                <a:cs typeface="Arial"/>
              </a:rPr>
              <a:t>a</a:t>
            </a:r>
            <a:r>
              <a:rPr spc="-204" dirty="0">
                <a:solidFill>
                  <a:srgbClr val="00203C"/>
                </a:solidFill>
                <a:latin typeface="Arial"/>
                <a:cs typeface="Arial"/>
              </a:rPr>
              <a:t> </a:t>
            </a:r>
            <a:r>
              <a:rPr spc="-40" dirty="0">
                <a:solidFill>
                  <a:srgbClr val="00203C"/>
                </a:solidFill>
                <a:latin typeface="Arial"/>
                <a:cs typeface="Arial"/>
              </a:rPr>
              <a:t>“marketplace”</a:t>
            </a:r>
            <a:endParaRPr dirty="0">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160" dirty="0">
                <a:solidFill>
                  <a:srgbClr val="00203C"/>
                </a:solidFill>
                <a:latin typeface="Arial"/>
                <a:cs typeface="Arial"/>
              </a:rPr>
              <a:t>A </a:t>
            </a:r>
            <a:r>
              <a:rPr spc="-5" dirty="0">
                <a:solidFill>
                  <a:srgbClr val="00203C"/>
                </a:solidFill>
                <a:latin typeface="Arial"/>
                <a:cs typeface="Arial"/>
              </a:rPr>
              <a:t>unit of </a:t>
            </a:r>
            <a:r>
              <a:rPr spc="-85" dirty="0">
                <a:solidFill>
                  <a:srgbClr val="00203C"/>
                </a:solidFill>
                <a:latin typeface="Arial"/>
                <a:cs typeface="Arial"/>
              </a:rPr>
              <a:t>value </a:t>
            </a:r>
            <a:r>
              <a:rPr spc="-105" dirty="0">
                <a:solidFill>
                  <a:srgbClr val="00203C"/>
                </a:solidFill>
                <a:latin typeface="Arial"/>
                <a:cs typeface="Arial"/>
              </a:rPr>
              <a:t>– </a:t>
            </a:r>
            <a:r>
              <a:rPr spc="15" dirty="0">
                <a:solidFill>
                  <a:srgbClr val="00203C"/>
                </a:solidFill>
                <a:latin typeface="Arial"/>
                <a:cs typeface="Arial"/>
              </a:rPr>
              <a:t>to </a:t>
            </a:r>
            <a:r>
              <a:rPr spc="-85" dirty="0">
                <a:solidFill>
                  <a:srgbClr val="00203C"/>
                </a:solidFill>
                <a:latin typeface="Arial"/>
                <a:cs typeface="Arial"/>
              </a:rPr>
              <a:t>be </a:t>
            </a:r>
            <a:r>
              <a:rPr spc="-114" dirty="0">
                <a:solidFill>
                  <a:srgbClr val="00203C"/>
                </a:solidFill>
                <a:latin typeface="Arial"/>
                <a:cs typeface="Arial"/>
              </a:rPr>
              <a:t>exchanged </a:t>
            </a:r>
            <a:r>
              <a:rPr spc="-5" dirty="0">
                <a:solidFill>
                  <a:srgbClr val="00203C"/>
                </a:solidFill>
                <a:latin typeface="Arial"/>
                <a:cs typeface="Arial"/>
              </a:rPr>
              <a:t>within </a:t>
            </a:r>
            <a:r>
              <a:rPr spc="-35" dirty="0">
                <a:solidFill>
                  <a:srgbClr val="00203C"/>
                </a:solidFill>
                <a:latin typeface="Arial"/>
                <a:cs typeface="Arial"/>
              </a:rPr>
              <a:t>distributed </a:t>
            </a:r>
            <a:r>
              <a:rPr spc="-85" dirty="0">
                <a:solidFill>
                  <a:srgbClr val="00203C"/>
                </a:solidFill>
                <a:latin typeface="Arial"/>
                <a:cs typeface="Arial"/>
              </a:rPr>
              <a:t>app</a:t>
            </a:r>
            <a:r>
              <a:rPr spc="-305" dirty="0">
                <a:solidFill>
                  <a:srgbClr val="00203C"/>
                </a:solidFill>
                <a:latin typeface="Arial"/>
                <a:cs typeface="Arial"/>
              </a:rPr>
              <a:t> </a:t>
            </a:r>
            <a:r>
              <a:rPr spc="-110" dirty="0">
                <a:solidFill>
                  <a:srgbClr val="00203C"/>
                </a:solidFill>
                <a:latin typeface="Arial"/>
                <a:cs typeface="Arial"/>
              </a:rPr>
              <a:t>ecosystem</a:t>
            </a:r>
            <a:endParaRPr dirty="0">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20" dirty="0">
                <a:solidFill>
                  <a:srgbClr val="00203C"/>
                </a:solidFill>
                <a:latin typeface="Arial"/>
                <a:cs typeface="Arial"/>
              </a:rPr>
              <a:t>Initial </a:t>
            </a:r>
            <a:r>
              <a:rPr spc="-114" dirty="0">
                <a:solidFill>
                  <a:srgbClr val="00203C"/>
                </a:solidFill>
                <a:latin typeface="Arial"/>
                <a:cs typeface="Arial"/>
              </a:rPr>
              <a:t>Coin </a:t>
            </a:r>
            <a:r>
              <a:rPr spc="-60" dirty="0">
                <a:solidFill>
                  <a:srgbClr val="00203C"/>
                </a:solidFill>
                <a:latin typeface="Arial"/>
                <a:cs typeface="Arial"/>
              </a:rPr>
              <a:t>Offering </a:t>
            </a:r>
            <a:r>
              <a:rPr spc="-160" dirty="0">
                <a:solidFill>
                  <a:srgbClr val="00203C"/>
                </a:solidFill>
                <a:latin typeface="Arial"/>
                <a:cs typeface="Arial"/>
              </a:rPr>
              <a:t>(ICOs) </a:t>
            </a:r>
            <a:r>
              <a:rPr spc="-105" dirty="0">
                <a:solidFill>
                  <a:srgbClr val="00203C"/>
                </a:solidFill>
                <a:latin typeface="Arial"/>
                <a:cs typeface="Arial"/>
              </a:rPr>
              <a:t>– </a:t>
            </a:r>
            <a:r>
              <a:rPr spc="15" dirty="0">
                <a:solidFill>
                  <a:srgbClr val="00203C"/>
                </a:solidFill>
                <a:latin typeface="Arial"/>
                <a:cs typeface="Arial"/>
              </a:rPr>
              <a:t>to </a:t>
            </a:r>
            <a:r>
              <a:rPr spc="-85" dirty="0">
                <a:solidFill>
                  <a:srgbClr val="00203C"/>
                </a:solidFill>
                <a:latin typeface="Arial"/>
                <a:cs typeface="Arial"/>
              </a:rPr>
              <a:t>be </a:t>
            </a:r>
            <a:r>
              <a:rPr spc="-114" dirty="0">
                <a:solidFill>
                  <a:srgbClr val="00203C"/>
                </a:solidFill>
                <a:latin typeface="Arial"/>
                <a:cs typeface="Arial"/>
              </a:rPr>
              <a:t>exchanged </a:t>
            </a:r>
            <a:r>
              <a:rPr spc="-5" dirty="0">
                <a:solidFill>
                  <a:srgbClr val="00203C"/>
                </a:solidFill>
                <a:latin typeface="Arial"/>
                <a:cs typeface="Arial"/>
              </a:rPr>
              <a:t>for fiat </a:t>
            </a:r>
            <a:r>
              <a:rPr spc="-75" dirty="0">
                <a:solidFill>
                  <a:srgbClr val="00203C"/>
                </a:solidFill>
                <a:latin typeface="Arial"/>
                <a:cs typeface="Arial"/>
              </a:rPr>
              <a:t>currency (e.g.,</a:t>
            </a:r>
            <a:r>
              <a:rPr spc="-254" dirty="0">
                <a:solidFill>
                  <a:srgbClr val="00203C"/>
                </a:solidFill>
                <a:latin typeface="Arial"/>
                <a:cs typeface="Arial"/>
              </a:rPr>
              <a:t> </a:t>
            </a:r>
            <a:r>
              <a:rPr spc="-195" dirty="0">
                <a:solidFill>
                  <a:srgbClr val="00203C"/>
                </a:solidFill>
                <a:latin typeface="Arial"/>
                <a:cs typeface="Arial"/>
              </a:rPr>
              <a:t>USD)</a:t>
            </a:r>
            <a:endParaRPr dirty="0">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120" dirty="0">
                <a:solidFill>
                  <a:srgbClr val="00203C"/>
                </a:solidFill>
                <a:latin typeface="Arial"/>
                <a:cs typeface="Arial"/>
              </a:rPr>
              <a:t>Proxy </a:t>
            </a:r>
            <a:r>
              <a:rPr spc="-5" dirty="0">
                <a:solidFill>
                  <a:srgbClr val="00203C"/>
                </a:solidFill>
                <a:latin typeface="Arial"/>
                <a:cs typeface="Arial"/>
              </a:rPr>
              <a:t>for </a:t>
            </a:r>
            <a:r>
              <a:rPr spc="-95" dirty="0">
                <a:solidFill>
                  <a:srgbClr val="00203C"/>
                </a:solidFill>
                <a:latin typeface="Arial"/>
                <a:cs typeface="Arial"/>
              </a:rPr>
              <a:t>physical</a:t>
            </a:r>
            <a:r>
              <a:rPr spc="-165" dirty="0">
                <a:solidFill>
                  <a:srgbClr val="00203C"/>
                </a:solidFill>
                <a:latin typeface="Arial"/>
                <a:cs typeface="Arial"/>
              </a:rPr>
              <a:t> </a:t>
            </a:r>
            <a:r>
              <a:rPr spc="-110" dirty="0">
                <a:solidFill>
                  <a:srgbClr val="00203C"/>
                </a:solidFill>
                <a:latin typeface="Arial"/>
                <a:cs typeface="Arial"/>
              </a:rPr>
              <a:t>asset</a:t>
            </a:r>
            <a:endParaRPr dirty="0">
              <a:solidFill>
                <a:prstClr val="black"/>
              </a:solidFill>
              <a:latin typeface="Arial"/>
              <a:cs typeface="Arial"/>
            </a:endParaRPr>
          </a:p>
          <a:p>
            <a:pPr marL="756285" lvl="1" indent="-286385">
              <a:spcBef>
                <a:spcPts val="430"/>
              </a:spcBef>
              <a:buClr>
                <a:srgbClr val="3C6C2A"/>
              </a:buClr>
              <a:buFontTx/>
              <a:buChar char="–"/>
              <a:tabLst>
                <a:tab pos="756285" algn="l"/>
                <a:tab pos="756920" algn="l"/>
              </a:tabLst>
            </a:pPr>
            <a:r>
              <a:rPr spc="-125" dirty="0">
                <a:solidFill>
                  <a:srgbClr val="00203C"/>
                </a:solidFill>
                <a:latin typeface="Arial"/>
                <a:cs typeface="Arial"/>
              </a:rPr>
              <a:t>Exchangeable </a:t>
            </a:r>
            <a:r>
              <a:rPr spc="-5" dirty="0">
                <a:solidFill>
                  <a:srgbClr val="00203C"/>
                </a:solidFill>
                <a:latin typeface="Arial"/>
                <a:cs typeface="Arial"/>
              </a:rPr>
              <a:t>for </a:t>
            </a:r>
            <a:r>
              <a:rPr spc="-25" dirty="0">
                <a:solidFill>
                  <a:srgbClr val="00203C"/>
                </a:solidFill>
                <a:latin typeface="Arial"/>
                <a:cs typeface="Arial"/>
              </a:rPr>
              <a:t>other </a:t>
            </a:r>
            <a:r>
              <a:rPr spc="-40" dirty="0">
                <a:solidFill>
                  <a:srgbClr val="00203C"/>
                </a:solidFill>
                <a:latin typeface="Arial"/>
                <a:cs typeface="Arial"/>
              </a:rPr>
              <a:t>digital </a:t>
            </a:r>
            <a:r>
              <a:rPr spc="-125" dirty="0">
                <a:solidFill>
                  <a:srgbClr val="00203C"/>
                </a:solidFill>
                <a:latin typeface="Arial"/>
                <a:cs typeface="Arial"/>
              </a:rPr>
              <a:t>assets </a:t>
            </a:r>
            <a:r>
              <a:rPr spc="195" dirty="0">
                <a:solidFill>
                  <a:srgbClr val="00203C"/>
                </a:solidFill>
                <a:latin typeface="Arial"/>
                <a:cs typeface="Arial"/>
              </a:rPr>
              <a:t>/</a:t>
            </a:r>
            <a:r>
              <a:rPr spc="-330" dirty="0">
                <a:solidFill>
                  <a:srgbClr val="00203C"/>
                </a:solidFill>
                <a:latin typeface="Arial"/>
                <a:cs typeface="Arial"/>
              </a:rPr>
              <a:t> </a:t>
            </a:r>
            <a:r>
              <a:rPr dirty="0">
                <a:solidFill>
                  <a:srgbClr val="00203C"/>
                </a:solidFill>
                <a:latin typeface="Arial"/>
                <a:cs typeface="Arial"/>
              </a:rPr>
              <a:t>fiat </a:t>
            </a:r>
            <a:r>
              <a:rPr spc="-80" dirty="0">
                <a:solidFill>
                  <a:srgbClr val="00203C"/>
                </a:solidFill>
                <a:latin typeface="Arial"/>
                <a:cs typeface="Arial"/>
              </a:rPr>
              <a:t>currencies</a:t>
            </a:r>
            <a:endParaRPr dirty="0">
              <a:solidFill>
                <a:prstClr val="black"/>
              </a:solidFill>
              <a:latin typeface="Arial"/>
              <a:cs typeface="Arial"/>
            </a:endParaRPr>
          </a:p>
          <a:p>
            <a:pPr marL="1155700" lvl="2" indent="-228600">
              <a:spcBef>
                <a:spcPts val="405"/>
              </a:spcBef>
              <a:buClr>
                <a:srgbClr val="79003B"/>
              </a:buClr>
              <a:buFontTx/>
              <a:buChar char="•"/>
              <a:tabLst>
                <a:tab pos="1155700" algn="l"/>
                <a:tab pos="1156335" algn="l"/>
              </a:tabLst>
            </a:pPr>
            <a:r>
              <a:rPr sz="1600" spc="-105" dirty="0">
                <a:solidFill>
                  <a:srgbClr val="00203C"/>
                </a:solidFill>
                <a:latin typeface="Arial"/>
                <a:cs typeface="Arial"/>
              </a:rPr>
              <a:t>Coinbase, </a:t>
            </a:r>
            <a:r>
              <a:rPr sz="1600" spc="-110" dirty="0">
                <a:solidFill>
                  <a:srgbClr val="00203C"/>
                </a:solidFill>
                <a:latin typeface="Arial"/>
                <a:cs typeface="Arial"/>
              </a:rPr>
              <a:t>Kraken, </a:t>
            </a:r>
            <a:r>
              <a:rPr sz="1600" spc="-45" dirty="0">
                <a:solidFill>
                  <a:srgbClr val="00203C"/>
                </a:solidFill>
                <a:latin typeface="Arial"/>
                <a:cs typeface="Arial"/>
              </a:rPr>
              <a:t>Bitfinex, </a:t>
            </a:r>
            <a:r>
              <a:rPr sz="1600" spc="-40" dirty="0">
                <a:solidFill>
                  <a:srgbClr val="00203C"/>
                </a:solidFill>
                <a:latin typeface="Arial"/>
                <a:cs typeface="Arial"/>
              </a:rPr>
              <a:t>Bittrex, </a:t>
            </a:r>
            <a:r>
              <a:rPr sz="1600" spc="-90" dirty="0">
                <a:solidFill>
                  <a:srgbClr val="00203C"/>
                </a:solidFill>
                <a:latin typeface="Arial"/>
                <a:cs typeface="Arial"/>
              </a:rPr>
              <a:t>Binance, </a:t>
            </a:r>
            <a:r>
              <a:rPr sz="1600" spc="-55" dirty="0">
                <a:solidFill>
                  <a:srgbClr val="00203C"/>
                </a:solidFill>
                <a:latin typeface="Arial"/>
                <a:cs typeface="Arial"/>
              </a:rPr>
              <a:t>etc.</a:t>
            </a:r>
            <a:endParaRPr sz="1600" dirty="0">
              <a:solidFill>
                <a:prstClr val="black"/>
              </a:solidFill>
              <a:latin typeface="Arial"/>
              <a:cs typeface="Arial"/>
            </a:endParaRPr>
          </a:p>
        </p:txBody>
      </p:sp>
      <p:sp>
        <p:nvSpPr>
          <p:cNvPr id="4" name="object 4"/>
          <p:cNvSpPr/>
          <p:nvPr/>
        </p:nvSpPr>
        <p:spPr>
          <a:xfrm>
            <a:off x="7656576" y="0"/>
            <a:ext cx="1487423" cy="154990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3487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430010"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40" dirty="0">
                <a:solidFill>
                  <a:srgbClr val="005DAB"/>
                </a:solidFill>
              </a:rPr>
              <a:t>making </a:t>
            </a:r>
            <a:r>
              <a:rPr sz="2800" spc="-114" dirty="0">
                <a:solidFill>
                  <a:srgbClr val="005DAB"/>
                </a:solidFill>
              </a:rPr>
              <a:t>a</a:t>
            </a:r>
            <a:r>
              <a:rPr sz="2800" spc="-320" dirty="0">
                <a:solidFill>
                  <a:srgbClr val="005DAB"/>
                </a:solidFill>
              </a:rPr>
              <a:t> </a:t>
            </a:r>
            <a:r>
              <a:rPr sz="2800" spc="-150" dirty="0">
                <a:solidFill>
                  <a:srgbClr val="005DAB"/>
                </a:solidFill>
              </a:rPr>
              <a:t>transaction</a:t>
            </a:r>
            <a:endParaRPr sz="2800"/>
          </a:p>
        </p:txBody>
      </p:sp>
      <p:sp>
        <p:nvSpPr>
          <p:cNvPr id="3" name="object 3"/>
          <p:cNvSpPr txBox="1"/>
          <p:nvPr/>
        </p:nvSpPr>
        <p:spPr>
          <a:xfrm>
            <a:off x="535940" y="1175080"/>
            <a:ext cx="5939155" cy="367030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60" dirty="0">
                <a:solidFill>
                  <a:srgbClr val="00203C"/>
                </a:solidFill>
                <a:latin typeface="Arial"/>
                <a:cs typeface="Arial"/>
              </a:rPr>
              <a:t>What </a:t>
            </a:r>
            <a:r>
              <a:rPr sz="2100" spc="-110" dirty="0">
                <a:solidFill>
                  <a:srgbClr val="00203C"/>
                </a:solidFill>
                <a:latin typeface="Arial"/>
                <a:cs typeface="Arial"/>
              </a:rPr>
              <a:t>is </a:t>
            </a:r>
            <a:r>
              <a:rPr sz="2100" spc="-75" dirty="0">
                <a:solidFill>
                  <a:srgbClr val="00203C"/>
                </a:solidFill>
                <a:latin typeface="Arial"/>
                <a:cs typeface="Arial"/>
              </a:rPr>
              <a:t>involved </a:t>
            </a:r>
            <a:r>
              <a:rPr sz="2100" spc="-25" dirty="0">
                <a:solidFill>
                  <a:srgbClr val="00203C"/>
                </a:solidFill>
                <a:latin typeface="Arial"/>
                <a:cs typeface="Arial"/>
              </a:rPr>
              <a:t>in </a:t>
            </a:r>
            <a:r>
              <a:rPr sz="2100" spc="-165" dirty="0">
                <a:solidFill>
                  <a:srgbClr val="00203C"/>
                </a:solidFill>
                <a:latin typeface="Arial"/>
                <a:cs typeface="Arial"/>
              </a:rPr>
              <a:t>a </a:t>
            </a:r>
            <a:r>
              <a:rPr sz="2100" spc="-60" dirty="0">
                <a:solidFill>
                  <a:srgbClr val="00203C"/>
                </a:solidFill>
                <a:latin typeface="Arial"/>
                <a:cs typeface="Arial"/>
              </a:rPr>
              <a:t>transaction </a:t>
            </a:r>
            <a:r>
              <a:rPr sz="2100" spc="-75" dirty="0">
                <a:solidFill>
                  <a:srgbClr val="00203C"/>
                </a:solidFill>
                <a:latin typeface="Arial"/>
                <a:cs typeface="Arial"/>
              </a:rPr>
              <a:t>event </a:t>
            </a:r>
            <a:r>
              <a:rPr sz="2100" spc="-80" dirty="0">
                <a:solidFill>
                  <a:srgbClr val="00203C"/>
                </a:solidFill>
                <a:latin typeface="Arial"/>
                <a:cs typeface="Arial"/>
              </a:rPr>
              <a:t>recorded</a:t>
            </a:r>
            <a:r>
              <a:rPr sz="2100" spc="-295" dirty="0">
                <a:solidFill>
                  <a:srgbClr val="00203C"/>
                </a:solidFill>
                <a:latin typeface="Arial"/>
                <a:cs typeface="Arial"/>
              </a:rPr>
              <a:t> </a:t>
            </a:r>
            <a:r>
              <a:rPr sz="2100" spc="-70" dirty="0">
                <a:solidFill>
                  <a:srgbClr val="00203C"/>
                </a:solidFill>
                <a:latin typeface="Arial"/>
                <a:cs typeface="Arial"/>
              </a:rPr>
              <a:t>on</a:t>
            </a:r>
            <a:endParaRPr sz="2100">
              <a:solidFill>
                <a:prstClr val="black"/>
              </a:solidFill>
              <a:latin typeface="Arial"/>
              <a:cs typeface="Arial"/>
            </a:endParaRPr>
          </a:p>
          <a:p>
            <a:pPr marR="3943985" algn="ctr">
              <a:spcBef>
                <a:spcPts val="5"/>
              </a:spcBef>
            </a:pPr>
            <a:r>
              <a:rPr sz="2100" spc="-100" dirty="0">
                <a:solidFill>
                  <a:srgbClr val="00203C"/>
                </a:solidFill>
                <a:latin typeface="Arial"/>
                <a:cs typeface="Arial"/>
              </a:rPr>
              <a:t>blockchain?</a:t>
            </a:r>
            <a:endParaRPr sz="21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70" dirty="0">
                <a:solidFill>
                  <a:srgbClr val="00203C"/>
                </a:solidFill>
                <a:latin typeface="Arial"/>
                <a:cs typeface="Arial"/>
              </a:rPr>
              <a:t>Unique</a:t>
            </a:r>
            <a:r>
              <a:rPr spc="-85" dirty="0">
                <a:solidFill>
                  <a:srgbClr val="00203C"/>
                </a:solidFill>
                <a:latin typeface="Arial"/>
                <a:cs typeface="Arial"/>
              </a:rPr>
              <a:t> </a:t>
            </a:r>
            <a:r>
              <a:rPr spc="-114" dirty="0">
                <a:solidFill>
                  <a:srgbClr val="00203C"/>
                </a:solidFill>
                <a:latin typeface="Arial"/>
                <a:cs typeface="Arial"/>
              </a:rPr>
              <a:t>Sender</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55" dirty="0">
                <a:solidFill>
                  <a:srgbClr val="00203C"/>
                </a:solidFill>
                <a:latin typeface="Arial"/>
                <a:cs typeface="Arial"/>
              </a:rPr>
              <a:t>Wallet </a:t>
            </a:r>
            <a:r>
              <a:rPr spc="-105" dirty="0">
                <a:solidFill>
                  <a:srgbClr val="00203C"/>
                </a:solidFill>
                <a:latin typeface="Arial"/>
                <a:cs typeface="Arial"/>
              </a:rPr>
              <a:t>(can </a:t>
            </a:r>
            <a:r>
              <a:rPr spc="-85" dirty="0">
                <a:solidFill>
                  <a:srgbClr val="00203C"/>
                </a:solidFill>
                <a:latin typeface="Arial"/>
                <a:cs typeface="Arial"/>
              </a:rPr>
              <a:t>be </a:t>
            </a:r>
            <a:r>
              <a:rPr spc="-45" dirty="0">
                <a:solidFill>
                  <a:srgbClr val="00203C"/>
                </a:solidFill>
                <a:latin typeface="Arial"/>
                <a:cs typeface="Arial"/>
              </a:rPr>
              <a:t>explicit </a:t>
            </a:r>
            <a:r>
              <a:rPr spc="-15" dirty="0">
                <a:solidFill>
                  <a:srgbClr val="00203C"/>
                </a:solidFill>
                <a:latin typeface="Arial"/>
                <a:cs typeface="Arial"/>
              </a:rPr>
              <a:t>or </a:t>
            </a:r>
            <a:r>
              <a:rPr spc="-60" dirty="0">
                <a:solidFill>
                  <a:srgbClr val="00203C"/>
                </a:solidFill>
                <a:latin typeface="Arial"/>
                <a:cs typeface="Arial"/>
              </a:rPr>
              <a:t>hidden </a:t>
            </a:r>
            <a:r>
              <a:rPr spc="-20" dirty="0">
                <a:solidFill>
                  <a:srgbClr val="00203C"/>
                </a:solidFill>
                <a:latin typeface="Arial"/>
                <a:cs typeface="Arial"/>
              </a:rPr>
              <a:t>from the</a:t>
            </a:r>
            <a:r>
              <a:rPr spc="-300" dirty="0">
                <a:solidFill>
                  <a:srgbClr val="00203C"/>
                </a:solidFill>
                <a:latin typeface="Arial"/>
                <a:cs typeface="Arial"/>
              </a:rPr>
              <a:t> </a:t>
            </a:r>
            <a:r>
              <a:rPr spc="-80" dirty="0">
                <a:solidFill>
                  <a:srgbClr val="00203C"/>
                </a:solidFill>
                <a:latin typeface="Arial"/>
                <a:cs typeface="Arial"/>
              </a:rPr>
              <a:t>user)</a:t>
            </a:r>
            <a:endParaRPr>
              <a:solidFill>
                <a:prstClr val="black"/>
              </a:solidFill>
              <a:latin typeface="Arial"/>
              <a:cs typeface="Arial"/>
            </a:endParaRPr>
          </a:p>
          <a:p>
            <a:pPr marL="1384300">
              <a:spcBef>
                <a:spcPts val="385"/>
              </a:spcBef>
            </a:pPr>
            <a:r>
              <a:rPr sz="1500" dirty="0">
                <a:solidFill>
                  <a:srgbClr val="00203C"/>
                </a:solidFill>
                <a:latin typeface="Arial"/>
                <a:cs typeface="Arial"/>
              </a:rPr>
              <a:t>– </a:t>
            </a:r>
            <a:r>
              <a:rPr sz="1500" spc="-85" dirty="0">
                <a:solidFill>
                  <a:srgbClr val="00203C"/>
                </a:solidFill>
                <a:latin typeface="Arial"/>
                <a:cs typeface="Arial"/>
              </a:rPr>
              <a:t>Contains </a:t>
            </a:r>
            <a:r>
              <a:rPr sz="1500" spc="-70" dirty="0">
                <a:solidFill>
                  <a:srgbClr val="00203C"/>
                </a:solidFill>
                <a:latin typeface="Arial"/>
                <a:cs typeface="Arial"/>
              </a:rPr>
              <a:t>Public </a:t>
            </a:r>
            <a:r>
              <a:rPr sz="1500" spc="-140" dirty="0">
                <a:solidFill>
                  <a:srgbClr val="00203C"/>
                </a:solidFill>
                <a:latin typeface="Arial"/>
                <a:cs typeface="Arial"/>
              </a:rPr>
              <a:t>Key </a:t>
            </a:r>
            <a:r>
              <a:rPr sz="1500" spc="-90" dirty="0">
                <a:solidFill>
                  <a:srgbClr val="00203C"/>
                </a:solidFill>
                <a:latin typeface="Arial"/>
                <a:cs typeface="Arial"/>
              </a:rPr>
              <a:t>– </a:t>
            </a:r>
            <a:r>
              <a:rPr sz="1500" spc="10" dirty="0">
                <a:solidFill>
                  <a:srgbClr val="00203C"/>
                </a:solidFill>
                <a:latin typeface="Arial"/>
                <a:cs typeface="Arial"/>
              </a:rPr>
              <a:t>to </a:t>
            </a:r>
            <a:r>
              <a:rPr sz="1500" spc="-70" dirty="0">
                <a:solidFill>
                  <a:srgbClr val="00203C"/>
                </a:solidFill>
                <a:latin typeface="Arial"/>
                <a:cs typeface="Arial"/>
              </a:rPr>
              <a:t>receive </a:t>
            </a:r>
            <a:r>
              <a:rPr sz="1500" spc="20" dirty="0">
                <a:solidFill>
                  <a:srgbClr val="00203C"/>
                </a:solidFill>
                <a:latin typeface="Arial"/>
                <a:cs typeface="Arial"/>
              </a:rPr>
              <a:t>&amp; </a:t>
            </a:r>
            <a:r>
              <a:rPr sz="1500" spc="-65" dirty="0">
                <a:solidFill>
                  <a:srgbClr val="00203C"/>
                </a:solidFill>
                <a:latin typeface="Arial"/>
                <a:cs typeface="Arial"/>
              </a:rPr>
              <a:t>Private </a:t>
            </a:r>
            <a:r>
              <a:rPr sz="1500" spc="-140" dirty="0">
                <a:solidFill>
                  <a:srgbClr val="00203C"/>
                </a:solidFill>
                <a:latin typeface="Arial"/>
                <a:cs typeface="Arial"/>
              </a:rPr>
              <a:t>Key </a:t>
            </a:r>
            <a:r>
              <a:rPr sz="1500" spc="-90" dirty="0">
                <a:solidFill>
                  <a:srgbClr val="00203C"/>
                </a:solidFill>
                <a:latin typeface="Arial"/>
                <a:cs typeface="Arial"/>
              </a:rPr>
              <a:t>–</a:t>
            </a:r>
            <a:r>
              <a:rPr sz="1500" spc="-40" dirty="0">
                <a:solidFill>
                  <a:srgbClr val="00203C"/>
                </a:solidFill>
                <a:latin typeface="Arial"/>
                <a:cs typeface="Arial"/>
              </a:rPr>
              <a:t> </a:t>
            </a:r>
            <a:r>
              <a:rPr sz="1500" spc="-95" dirty="0">
                <a:solidFill>
                  <a:srgbClr val="00203C"/>
                </a:solidFill>
                <a:latin typeface="Arial"/>
                <a:cs typeface="Arial"/>
              </a:rPr>
              <a:t>send</a:t>
            </a:r>
            <a:endParaRPr sz="1500">
              <a:solidFill>
                <a:prstClr val="black"/>
              </a:solidFill>
              <a:latin typeface="Arial"/>
              <a:cs typeface="Arial"/>
            </a:endParaRPr>
          </a:p>
          <a:p>
            <a:pPr marL="756285" lvl="1" indent="-286385">
              <a:spcBef>
                <a:spcPts val="409"/>
              </a:spcBef>
              <a:buClr>
                <a:srgbClr val="3C6C2A"/>
              </a:buClr>
              <a:buFontTx/>
              <a:buChar char="–"/>
              <a:tabLst>
                <a:tab pos="756285" algn="l"/>
                <a:tab pos="756920" algn="l"/>
              </a:tabLst>
            </a:pPr>
            <a:r>
              <a:rPr spc="-95" dirty="0">
                <a:solidFill>
                  <a:srgbClr val="00203C"/>
                </a:solidFill>
                <a:latin typeface="Arial"/>
                <a:cs typeface="Arial"/>
              </a:rPr>
              <a:t>Transaction </a:t>
            </a:r>
            <a:r>
              <a:rPr spc="-105" dirty="0">
                <a:solidFill>
                  <a:srgbClr val="00203C"/>
                </a:solidFill>
                <a:latin typeface="Arial"/>
                <a:cs typeface="Arial"/>
              </a:rPr>
              <a:t>Data </a:t>
            </a:r>
            <a:r>
              <a:rPr spc="-55" dirty="0">
                <a:solidFill>
                  <a:srgbClr val="00203C"/>
                </a:solidFill>
                <a:latin typeface="Arial"/>
                <a:cs typeface="Arial"/>
              </a:rPr>
              <a:t>(i.e., </a:t>
            </a:r>
            <a:r>
              <a:rPr spc="-20" dirty="0">
                <a:solidFill>
                  <a:srgbClr val="00203C"/>
                </a:solidFill>
                <a:latin typeface="Arial"/>
                <a:cs typeface="Arial"/>
              </a:rPr>
              <a:t>the </a:t>
            </a:r>
            <a:r>
              <a:rPr spc="-70" dirty="0">
                <a:solidFill>
                  <a:srgbClr val="00203C"/>
                </a:solidFill>
                <a:latin typeface="Arial"/>
                <a:cs typeface="Arial"/>
              </a:rPr>
              <a:t>data </a:t>
            </a:r>
            <a:r>
              <a:rPr spc="-85" dirty="0">
                <a:solidFill>
                  <a:srgbClr val="00203C"/>
                </a:solidFill>
                <a:latin typeface="Arial"/>
                <a:cs typeface="Arial"/>
              </a:rPr>
              <a:t>packet </a:t>
            </a:r>
            <a:r>
              <a:rPr spc="195" dirty="0">
                <a:solidFill>
                  <a:srgbClr val="00203C"/>
                </a:solidFill>
                <a:latin typeface="Arial"/>
                <a:cs typeface="Arial"/>
              </a:rPr>
              <a:t>/</a:t>
            </a:r>
            <a:r>
              <a:rPr spc="-190" dirty="0">
                <a:solidFill>
                  <a:srgbClr val="00203C"/>
                </a:solidFill>
                <a:latin typeface="Arial"/>
                <a:cs typeface="Arial"/>
              </a:rPr>
              <a:t> </a:t>
            </a:r>
            <a:r>
              <a:rPr spc="-65" dirty="0">
                <a:solidFill>
                  <a:srgbClr val="00203C"/>
                </a:solidFill>
                <a:latin typeface="Arial"/>
                <a:cs typeface="Arial"/>
              </a:rPr>
              <a:t>metadata)</a:t>
            </a:r>
            <a:endParaRPr>
              <a:solidFill>
                <a:prstClr val="black"/>
              </a:solidFill>
              <a:latin typeface="Arial"/>
              <a:cs typeface="Arial"/>
            </a:endParaRPr>
          </a:p>
          <a:p>
            <a:pPr marL="1155700" lvl="2" indent="-228600">
              <a:spcBef>
                <a:spcPts val="414"/>
              </a:spcBef>
              <a:buClr>
                <a:srgbClr val="79003B"/>
              </a:buClr>
              <a:buFontTx/>
              <a:buChar char="•"/>
              <a:tabLst>
                <a:tab pos="1155700" algn="l"/>
                <a:tab pos="1156335" algn="l"/>
              </a:tabLst>
            </a:pPr>
            <a:r>
              <a:rPr sz="1650" spc="-80" dirty="0">
                <a:solidFill>
                  <a:srgbClr val="00203C"/>
                </a:solidFill>
                <a:latin typeface="Arial"/>
                <a:cs typeface="Arial"/>
              </a:rPr>
              <a:t>Financial</a:t>
            </a:r>
            <a:r>
              <a:rPr sz="1650" spc="-120" dirty="0">
                <a:solidFill>
                  <a:srgbClr val="00203C"/>
                </a:solidFill>
                <a:latin typeface="Arial"/>
                <a:cs typeface="Arial"/>
              </a:rPr>
              <a:t> </a:t>
            </a:r>
            <a:r>
              <a:rPr sz="1650" spc="-90" dirty="0">
                <a:solidFill>
                  <a:srgbClr val="00203C"/>
                </a:solidFill>
                <a:latin typeface="Arial"/>
                <a:cs typeface="Arial"/>
              </a:rPr>
              <a:t>asset, </a:t>
            </a:r>
            <a:r>
              <a:rPr sz="1650" spc="-50" dirty="0">
                <a:solidFill>
                  <a:srgbClr val="00203C"/>
                </a:solidFill>
                <a:latin typeface="Arial"/>
                <a:cs typeface="Arial"/>
              </a:rPr>
              <a:t>activating</a:t>
            </a:r>
            <a:r>
              <a:rPr sz="1650" spc="-120" dirty="0">
                <a:solidFill>
                  <a:srgbClr val="00203C"/>
                </a:solidFill>
                <a:latin typeface="Arial"/>
                <a:cs typeface="Arial"/>
              </a:rPr>
              <a:t> </a:t>
            </a:r>
            <a:r>
              <a:rPr sz="1650" spc="-125" dirty="0">
                <a:solidFill>
                  <a:srgbClr val="00203C"/>
                </a:solidFill>
                <a:latin typeface="Arial"/>
                <a:cs typeface="Arial"/>
              </a:rPr>
              <a:t>a</a:t>
            </a:r>
            <a:r>
              <a:rPr sz="1650" spc="-80" dirty="0">
                <a:solidFill>
                  <a:srgbClr val="00203C"/>
                </a:solidFill>
                <a:latin typeface="Arial"/>
                <a:cs typeface="Arial"/>
              </a:rPr>
              <a:t> </a:t>
            </a:r>
            <a:r>
              <a:rPr sz="1650" spc="-105" dirty="0">
                <a:solidFill>
                  <a:srgbClr val="00203C"/>
                </a:solidFill>
                <a:latin typeface="Arial"/>
                <a:cs typeface="Arial"/>
              </a:rPr>
              <a:t>change</a:t>
            </a:r>
            <a:r>
              <a:rPr sz="1650" spc="-120" dirty="0">
                <a:solidFill>
                  <a:srgbClr val="00203C"/>
                </a:solidFill>
                <a:latin typeface="Arial"/>
                <a:cs typeface="Arial"/>
              </a:rPr>
              <a:t> </a:t>
            </a:r>
            <a:r>
              <a:rPr sz="1650" spc="-20" dirty="0">
                <a:solidFill>
                  <a:srgbClr val="00203C"/>
                </a:solidFill>
                <a:latin typeface="Arial"/>
                <a:cs typeface="Arial"/>
              </a:rPr>
              <a:t>in</a:t>
            </a:r>
            <a:r>
              <a:rPr sz="1650" spc="-105" dirty="0">
                <a:solidFill>
                  <a:srgbClr val="00203C"/>
                </a:solidFill>
                <a:latin typeface="Arial"/>
                <a:cs typeface="Arial"/>
              </a:rPr>
              <a:t> </a:t>
            </a:r>
            <a:r>
              <a:rPr sz="1650" spc="-40" dirty="0">
                <a:solidFill>
                  <a:srgbClr val="00203C"/>
                </a:solidFill>
                <a:latin typeface="Arial"/>
                <a:cs typeface="Arial"/>
              </a:rPr>
              <a:t>rights</a:t>
            </a:r>
            <a:r>
              <a:rPr sz="1650" spc="-110" dirty="0">
                <a:solidFill>
                  <a:srgbClr val="00203C"/>
                </a:solidFill>
                <a:latin typeface="Arial"/>
                <a:cs typeface="Arial"/>
              </a:rPr>
              <a:t> </a:t>
            </a:r>
            <a:r>
              <a:rPr sz="1650" spc="15" dirty="0">
                <a:solidFill>
                  <a:srgbClr val="00203C"/>
                </a:solidFill>
                <a:latin typeface="Arial"/>
                <a:cs typeface="Arial"/>
              </a:rPr>
              <a:t>to</a:t>
            </a:r>
            <a:r>
              <a:rPr sz="1650" spc="-85" dirty="0">
                <a:solidFill>
                  <a:srgbClr val="00203C"/>
                </a:solidFill>
                <a:latin typeface="Arial"/>
                <a:cs typeface="Arial"/>
              </a:rPr>
              <a:t> </a:t>
            </a:r>
            <a:r>
              <a:rPr sz="1650" spc="-45" dirty="0">
                <a:solidFill>
                  <a:srgbClr val="00203C"/>
                </a:solidFill>
                <a:latin typeface="Arial"/>
                <a:cs typeface="Arial"/>
              </a:rPr>
              <a:t>view</a:t>
            </a:r>
            <a:r>
              <a:rPr sz="1650" spc="-95" dirty="0">
                <a:solidFill>
                  <a:srgbClr val="00203C"/>
                </a:solidFill>
                <a:latin typeface="Arial"/>
                <a:cs typeface="Arial"/>
              </a:rPr>
              <a:t> </a:t>
            </a:r>
            <a:r>
              <a:rPr sz="1650" spc="-15" dirty="0">
                <a:solidFill>
                  <a:srgbClr val="00203C"/>
                </a:solidFill>
                <a:latin typeface="Arial"/>
                <a:cs typeface="Arial"/>
              </a:rPr>
              <a:t>or</a:t>
            </a:r>
            <a:endParaRPr sz="1650">
              <a:solidFill>
                <a:prstClr val="black"/>
              </a:solidFill>
              <a:latin typeface="Arial"/>
              <a:cs typeface="Arial"/>
            </a:endParaRPr>
          </a:p>
          <a:p>
            <a:pPr marL="1155700"/>
            <a:r>
              <a:rPr sz="1650" spc="-140" dirty="0">
                <a:solidFill>
                  <a:srgbClr val="00203C"/>
                </a:solidFill>
                <a:latin typeface="Arial"/>
                <a:cs typeface="Arial"/>
              </a:rPr>
              <a:t>access </a:t>
            </a:r>
            <a:r>
              <a:rPr sz="1650" spc="-125" dirty="0">
                <a:solidFill>
                  <a:srgbClr val="00203C"/>
                </a:solidFill>
                <a:latin typeface="Arial"/>
                <a:cs typeface="Arial"/>
              </a:rPr>
              <a:t>a </a:t>
            </a:r>
            <a:r>
              <a:rPr sz="1650" spc="-30" dirty="0">
                <a:solidFill>
                  <a:srgbClr val="00203C"/>
                </a:solidFill>
                <a:latin typeface="Arial"/>
                <a:cs typeface="Arial"/>
              </a:rPr>
              <a:t>digital </a:t>
            </a:r>
            <a:r>
              <a:rPr sz="1650" spc="-10" dirty="0">
                <a:solidFill>
                  <a:srgbClr val="00203C"/>
                </a:solidFill>
                <a:latin typeface="Arial"/>
                <a:cs typeface="Arial"/>
              </a:rPr>
              <a:t>or </a:t>
            </a:r>
            <a:r>
              <a:rPr sz="1650" spc="-55" dirty="0">
                <a:solidFill>
                  <a:srgbClr val="00203C"/>
                </a:solidFill>
                <a:latin typeface="Arial"/>
                <a:cs typeface="Arial"/>
              </a:rPr>
              <a:t>real </a:t>
            </a:r>
            <a:r>
              <a:rPr sz="1650" spc="-20" dirty="0">
                <a:solidFill>
                  <a:srgbClr val="00203C"/>
                </a:solidFill>
                <a:latin typeface="Arial"/>
                <a:cs typeface="Arial"/>
              </a:rPr>
              <a:t>world</a:t>
            </a:r>
            <a:r>
              <a:rPr sz="1650" spc="-235" dirty="0">
                <a:solidFill>
                  <a:srgbClr val="00203C"/>
                </a:solidFill>
                <a:latin typeface="Arial"/>
                <a:cs typeface="Arial"/>
              </a:rPr>
              <a:t> </a:t>
            </a:r>
            <a:r>
              <a:rPr sz="1650" spc="-100" dirty="0">
                <a:solidFill>
                  <a:srgbClr val="00203C"/>
                </a:solidFill>
                <a:latin typeface="Arial"/>
                <a:cs typeface="Arial"/>
              </a:rPr>
              <a:t>asset</a:t>
            </a:r>
            <a:endParaRPr sz="1650">
              <a:solidFill>
                <a:prstClr val="black"/>
              </a:solidFill>
              <a:latin typeface="Arial"/>
              <a:cs typeface="Arial"/>
            </a:endParaRPr>
          </a:p>
          <a:p>
            <a:pPr marL="756285" lvl="1" indent="-286385">
              <a:spcBef>
                <a:spcPts val="415"/>
              </a:spcBef>
              <a:buClr>
                <a:srgbClr val="3C6C2A"/>
              </a:buClr>
              <a:buFontTx/>
              <a:buChar char="–"/>
              <a:tabLst>
                <a:tab pos="756285" algn="l"/>
                <a:tab pos="756920" algn="l"/>
              </a:tabLst>
            </a:pPr>
            <a:r>
              <a:rPr spc="-114" dirty="0">
                <a:solidFill>
                  <a:srgbClr val="00203C"/>
                </a:solidFill>
                <a:latin typeface="Arial"/>
                <a:cs typeface="Arial"/>
              </a:rPr>
              <a:t>Receiver</a:t>
            </a:r>
            <a:endParaRPr>
              <a:solidFill>
                <a:prstClr val="black"/>
              </a:solidFill>
              <a:latin typeface="Arial"/>
              <a:cs typeface="Arial"/>
            </a:endParaRPr>
          </a:p>
          <a:p>
            <a:pPr marL="1155700" marR="267970" lvl="2" indent="-228600">
              <a:spcBef>
                <a:spcPts val="414"/>
              </a:spcBef>
              <a:buClr>
                <a:srgbClr val="79003B"/>
              </a:buClr>
              <a:buFontTx/>
              <a:buChar char="•"/>
              <a:tabLst>
                <a:tab pos="1155700" algn="l"/>
                <a:tab pos="1156335" algn="l"/>
              </a:tabLst>
            </a:pPr>
            <a:r>
              <a:rPr sz="1650" spc="-60" dirty="0">
                <a:solidFill>
                  <a:srgbClr val="00203C"/>
                </a:solidFill>
                <a:latin typeface="Arial"/>
                <a:cs typeface="Arial"/>
              </a:rPr>
              <a:t>Unique</a:t>
            </a:r>
            <a:r>
              <a:rPr sz="1650" spc="-120" dirty="0">
                <a:solidFill>
                  <a:srgbClr val="00203C"/>
                </a:solidFill>
                <a:latin typeface="Arial"/>
                <a:cs typeface="Arial"/>
              </a:rPr>
              <a:t> </a:t>
            </a:r>
            <a:r>
              <a:rPr sz="1650" spc="-55" dirty="0">
                <a:solidFill>
                  <a:srgbClr val="00203C"/>
                </a:solidFill>
                <a:latin typeface="Arial"/>
                <a:cs typeface="Arial"/>
              </a:rPr>
              <a:t>(most</a:t>
            </a:r>
            <a:r>
              <a:rPr sz="1650" spc="-90" dirty="0">
                <a:solidFill>
                  <a:srgbClr val="00203C"/>
                </a:solidFill>
                <a:latin typeface="Arial"/>
                <a:cs typeface="Arial"/>
              </a:rPr>
              <a:t> </a:t>
            </a:r>
            <a:r>
              <a:rPr sz="1650" spc="-20" dirty="0">
                <a:solidFill>
                  <a:srgbClr val="00203C"/>
                </a:solidFill>
                <a:latin typeface="Arial"/>
                <a:cs typeface="Arial"/>
              </a:rPr>
              <a:t>often)</a:t>
            </a:r>
            <a:r>
              <a:rPr sz="1650" spc="-110" dirty="0">
                <a:solidFill>
                  <a:srgbClr val="00203C"/>
                </a:solidFill>
                <a:latin typeface="Arial"/>
                <a:cs typeface="Arial"/>
              </a:rPr>
              <a:t> </a:t>
            </a:r>
            <a:r>
              <a:rPr sz="1650" spc="-15" dirty="0">
                <a:solidFill>
                  <a:srgbClr val="00203C"/>
                </a:solidFill>
                <a:latin typeface="Arial"/>
                <a:cs typeface="Arial"/>
              </a:rPr>
              <a:t>or</a:t>
            </a:r>
            <a:r>
              <a:rPr sz="1650" spc="-90" dirty="0">
                <a:solidFill>
                  <a:srgbClr val="00203C"/>
                </a:solidFill>
                <a:latin typeface="Arial"/>
                <a:cs typeface="Arial"/>
              </a:rPr>
              <a:t> </a:t>
            </a:r>
            <a:r>
              <a:rPr sz="1650" spc="-20" dirty="0">
                <a:solidFill>
                  <a:srgbClr val="00203C"/>
                </a:solidFill>
                <a:latin typeface="Arial"/>
                <a:cs typeface="Arial"/>
              </a:rPr>
              <a:t>multiple</a:t>
            </a:r>
            <a:r>
              <a:rPr sz="1650" spc="-120" dirty="0">
                <a:solidFill>
                  <a:srgbClr val="00203C"/>
                </a:solidFill>
                <a:latin typeface="Arial"/>
                <a:cs typeface="Arial"/>
              </a:rPr>
              <a:t> </a:t>
            </a:r>
            <a:r>
              <a:rPr sz="1650" spc="-45" dirty="0">
                <a:solidFill>
                  <a:srgbClr val="00203C"/>
                </a:solidFill>
                <a:latin typeface="Arial"/>
                <a:cs typeface="Arial"/>
              </a:rPr>
              <a:t>(i.e.,</a:t>
            </a:r>
            <a:r>
              <a:rPr sz="1650" spc="-120" dirty="0">
                <a:solidFill>
                  <a:srgbClr val="00203C"/>
                </a:solidFill>
                <a:latin typeface="Arial"/>
                <a:cs typeface="Arial"/>
              </a:rPr>
              <a:t> </a:t>
            </a:r>
            <a:r>
              <a:rPr sz="1650" spc="-50" dirty="0">
                <a:solidFill>
                  <a:srgbClr val="00203C"/>
                </a:solidFill>
                <a:latin typeface="Arial"/>
                <a:cs typeface="Arial"/>
              </a:rPr>
              <a:t>automated</a:t>
            </a:r>
            <a:r>
              <a:rPr sz="1650" spc="-120" dirty="0">
                <a:solidFill>
                  <a:srgbClr val="00203C"/>
                </a:solidFill>
                <a:latin typeface="Arial"/>
                <a:cs typeface="Arial"/>
              </a:rPr>
              <a:t> </a:t>
            </a:r>
            <a:r>
              <a:rPr sz="1650" spc="-70" dirty="0">
                <a:solidFill>
                  <a:srgbClr val="00203C"/>
                </a:solidFill>
                <a:latin typeface="Arial"/>
                <a:cs typeface="Arial"/>
              </a:rPr>
              <a:t>by</a:t>
            </a:r>
            <a:r>
              <a:rPr sz="1650" spc="-95" dirty="0">
                <a:solidFill>
                  <a:srgbClr val="00203C"/>
                </a:solidFill>
                <a:latin typeface="Arial"/>
                <a:cs typeface="Arial"/>
              </a:rPr>
              <a:t> </a:t>
            </a:r>
            <a:r>
              <a:rPr sz="1650" spc="-125" dirty="0">
                <a:solidFill>
                  <a:srgbClr val="00203C"/>
                </a:solidFill>
                <a:latin typeface="Arial"/>
                <a:cs typeface="Arial"/>
              </a:rPr>
              <a:t>a  </a:t>
            </a:r>
            <a:r>
              <a:rPr sz="1650" spc="-25" dirty="0">
                <a:solidFill>
                  <a:srgbClr val="00203C"/>
                </a:solidFill>
                <a:latin typeface="Arial"/>
                <a:cs typeface="Arial"/>
              </a:rPr>
              <a:t>“smart</a:t>
            </a:r>
            <a:r>
              <a:rPr sz="1650" spc="-120" dirty="0">
                <a:solidFill>
                  <a:srgbClr val="00203C"/>
                </a:solidFill>
                <a:latin typeface="Arial"/>
                <a:cs typeface="Arial"/>
              </a:rPr>
              <a:t> </a:t>
            </a:r>
            <a:r>
              <a:rPr sz="1650" spc="-20" dirty="0">
                <a:solidFill>
                  <a:srgbClr val="00203C"/>
                </a:solidFill>
                <a:latin typeface="Arial"/>
                <a:cs typeface="Arial"/>
              </a:rPr>
              <a:t>contract”)</a:t>
            </a:r>
            <a:endParaRPr sz="1650">
              <a:solidFill>
                <a:prstClr val="black"/>
              </a:solidFill>
              <a:latin typeface="Arial"/>
              <a:cs typeface="Arial"/>
            </a:endParaRPr>
          </a:p>
          <a:p>
            <a:pPr marL="1155700" lvl="2" indent="-228600">
              <a:spcBef>
                <a:spcPts val="395"/>
              </a:spcBef>
              <a:buClr>
                <a:srgbClr val="79003B"/>
              </a:buClr>
              <a:buFontTx/>
              <a:buChar char="•"/>
              <a:tabLst>
                <a:tab pos="1155700" algn="l"/>
                <a:tab pos="1156335" algn="l"/>
              </a:tabLst>
            </a:pPr>
            <a:r>
              <a:rPr sz="1650" spc="-45" dirty="0">
                <a:solidFill>
                  <a:srgbClr val="00203C"/>
                </a:solidFill>
                <a:latin typeface="Arial"/>
                <a:cs typeface="Arial"/>
              </a:rPr>
              <a:t>Wallet </a:t>
            </a:r>
            <a:r>
              <a:rPr sz="1650" spc="-95" dirty="0">
                <a:solidFill>
                  <a:srgbClr val="00203C"/>
                </a:solidFill>
                <a:latin typeface="Arial"/>
                <a:cs typeface="Arial"/>
              </a:rPr>
              <a:t>(can </a:t>
            </a:r>
            <a:r>
              <a:rPr sz="1650" spc="-35" dirty="0">
                <a:solidFill>
                  <a:srgbClr val="00203C"/>
                </a:solidFill>
                <a:latin typeface="Arial"/>
                <a:cs typeface="Arial"/>
              </a:rPr>
              <a:t>explicit </a:t>
            </a:r>
            <a:r>
              <a:rPr sz="1650" spc="-15" dirty="0">
                <a:solidFill>
                  <a:srgbClr val="00203C"/>
                </a:solidFill>
                <a:latin typeface="Arial"/>
                <a:cs typeface="Arial"/>
              </a:rPr>
              <a:t>or </a:t>
            </a:r>
            <a:r>
              <a:rPr sz="1650" spc="-110" dirty="0">
                <a:solidFill>
                  <a:srgbClr val="00203C"/>
                </a:solidFill>
                <a:latin typeface="Arial"/>
                <a:cs typeface="Arial"/>
              </a:rPr>
              <a:t>hidden….same</a:t>
            </a:r>
            <a:r>
              <a:rPr sz="1650" spc="-320" dirty="0">
                <a:solidFill>
                  <a:srgbClr val="00203C"/>
                </a:solidFill>
                <a:latin typeface="Arial"/>
                <a:cs typeface="Arial"/>
              </a:rPr>
              <a:t> </a:t>
            </a:r>
            <a:r>
              <a:rPr sz="1650" spc="-155" dirty="0">
                <a:solidFill>
                  <a:srgbClr val="00203C"/>
                </a:solidFill>
                <a:latin typeface="Arial"/>
                <a:cs typeface="Arial"/>
              </a:rPr>
              <a:t>as </a:t>
            </a:r>
            <a:r>
              <a:rPr sz="1650" spc="-70" dirty="0">
                <a:solidFill>
                  <a:srgbClr val="00203C"/>
                </a:solidFill>
                <a:latin typeface="Arial"/>
                <a:cs typeface="Arial"/>
              </a:rPr>
              <a:t>sender)</a:t>
            </a:r>
            <a:endParaRPr sz="1650">
              <a:solidFill>
                <a:prstClr val="black"/>
              </a:solidFill>
              <a:latin typeface="Arial"/>
              <a:cs typeface="Arial"/>
            </a:endParaRPr>
          </a:p>
        </p:txBody>
      </p:sp>
      <p:sp>
        <p:nvSpPr>
          <p:cNvPr id="4" name="object 4"/>
          <p:cNvSpPr/>
          <p:nvPr/>
        </p:nvSpPr>
        <p:spPr>
          <a:xfrm>
            <a:off x="7380731" y="1889760"/>
            <a:ext cx="1763268" cy="183946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27885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FFAB-2487-A244-8FC6-CA653DB78A67}"/>
              </a:ext>
            </a:extLst>
          </p:cNvPr>
          <p:cNvSpPr>
            <a:spLocks noGrp="1"/>
          </p:cNvSpPr>
          <p:nvPr>
            <p:ph type="title"/>
          </p:nvPr>
        </p:nvSpPr>
        <p:spPr/>
        <p:txBody>
          <a:bodyPr/>
          <a:lstStyle/>
          <a:p>
            <a:r>
              <a:rPr lang="en-US" dirty="0"/>
              <a:t>What is Blockchain and its Application</a:t>
            </a:r>
          </a:p>
        </p:txBody>
      </p:sp>
      <p:sp>
        <p:nvSpPr>
          <p:cNvPr id="3" name="Content Placeholder 2">
            <a:extLst>
              <a:ext uri="{FF2B5EF4-FFF2-40B4-BE49-F238E27FC236}">
                <a16:creationId xmlns:a16="http://schemas.microsoft.com/office/drawing/2014/main" id="{9DC21B2B-2228-D34E-AFAC-FA96EEFD5D92}"/>
              </a:ext>
            </a:extLst>
          </p:cNvPr>
          <p:cNvSpPr>
            <a:spLocks noGrp="1"/>
          </p:cNvSpPr>
          <p:nvPr>
            <p:ph idx="1"/>
          </p:nvPr>
        </p:nvSpPr>
        <p:spPr/>
        <p:txBody>
          <a:bodyPr>
            <a:normAutofit/>
          </a:bodyPr>
          <a:lstStyle/>
          <a:p>
            <a:r>
              <a:rPr lang="en-US" dirty="0">
                <a:hlinkClick r:id="rId2"/>
              </a:rPr>
              <a:t>https://www.youtube.com/watch?v=SSo_EIwHSd4</a:t>
            </a:r>
            <a:endParaRPr lang="en-US" dirty="0"/>
          </a:p>
          <a:p>
            <a:r>
              <a:rPr lang="en-US" dirty="0">
                <a:hlinkClick r:id="rId2"/>
              </a:rPr>
              <a:t>https://www.youtube.com/watch?v=bBC-nXj3Ng4&amp;t=630s</a:t>
            </a:r>
            <a:endParaRPr lang="en-US" dirty="0"/>
          </a:p>
          <a:p>
            <a:r>
              <a:rPr lang="en-US" dirty="0">
                <a:hlinkClick r:id="rId3"/>
              </a:rPr>
              <a:t>https://www.youtube.com/watch?v=jZ4ZK7SkjCs</a:t>
            </a:r>
            <a:endParaRPr lang="en-US" dirty="0"/>
          </a:p>
          <a:p>
            <a:r>
              <a:rPr lang="en-US" dirty="0">
                <a:hlinkClick r:id="rId4"/>
              </a:rPr>
              <a:t>https://www.youtube.com/watch?v=Xm5qx2ZG7Z4</a:t>
            </a:r>
            <a:endParaRPr lang="en-US" dirty="0"/>
          </a:p>
          <a:p>
            <a:endParaRPr lang="en-US" dirty="0"/>
          </a:p>
        </p:txBody>
      </p:sp>
    </p:spTree>
    <p:extLst>
      <p:ext uri="{BB962C8B-B14F-4D97-AF65-F5344CB8AC3E}">
        <p14:creationId xmlns:p14="http://schemas.microsoft.com/office/powerpoint/2010/main" val="262554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950834"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70" dirty="0">
                <a:solidFill>
                  <a:srgbClr val="005DAB"/>
                </a:solidFill>
              </a:rPr>
              <a:t>the </a:t>
            </a:r>
            <a:r>
              <a:rPr sz="2800" spc="-150" dirty="0">
                <a:solidFill>
                  <a:srgbClr val="005DAB"/>
                </a:solidFill>
              </a:rPr>
              <a:t>transaction </a:t>
            </a:r>
            <a:r>
              <a:rPr sz="2800" spc="360" dirty="0">
                <a:solidFill>
                  <a:srgbClr val="005DAB"/>
                </a:solidFill>
              </a:rPr>
              <a:t>–</a:t>
            </a:r>
            <a:r>
              <a:rPr sz="2800" spc="-415" dirty="0">
                <a:solidFill>
                  <a:srgbClr val="005DAB"/>
                </a:solidFill>
              </a:rPr>
              <a:t> </a:t>
            </a:r>
            <a:r>
              <a:rPr sz="2800" spc="-114" dirty="0">
                <a:solidFill>
                  <a:srgbClr val="005DAB"/>
                </a:solidFill>
              </a:rPr>
              <a:t>a </a:t>
            </a:r>
            <a:r>
              <a:rPr sz="2800" spc="-180" dirty="0">
                <a:solidFill>
                  <a:srgbClr val="005DAB"/>
                </a:solidFill>
              </a:rPr>
              <a:t>deeper </a:t>
            </a:r>
            <a:r>
              <a:rPr sz="2800" spc="-130" dirty="0">
                <a:solidFill>
                  <a:srgbClr val="005DAB"/>
                </a:solidFill>
              </a:rPr>
              <a:t>look</a:t>
            </a:r>
            <a:endParaRPr sz="2800"/>
          </a:p>
        </p:txBody>
      </p:sp>
      <p:sp>
        <p:nvSpPr>
          <p:cNvPr id="3" name="object 3"/>
          <p:cNvSpPr txBox="1"/>
          <p:nvPr/>
        </p:nvSpPr>
        <p:spPr>
          <a:xfrm>
            <a:off x="535940" y="1176604"/>
            <a:ext cx="3554095" cy="2879725"/>
          </a:xfrm>
          <a:prstGeom prst="rect">
            <a:avLst/>
          </a:prstGeom>
        </p:spPr>
        <p:txBody>
          <a:bodyPr vert="horz" wrap="square" lIns="0" tIns="12700" rIns="0" bIns="0" rtlCol="0">
            <a:spAutoFit/>
          </a:bodyPr>
          <a:lstStyle/>
          <a:p>
            <a:pPr marL="355600" marR="5080" indent="-342900" algn="just">
              <a:spcBef>
                <a:spcPts val="100"/>
              </a:spcBef>
              <a:buClr>
                <a:srgbClr val="0087B7"/>
              </a:buClr>
              <a:buFont typeface="Wingdings"/>
              <a:buChar char=""/>
              <a:tabLst>
                <a:tab pos="355600" algn="l"/>
              </a:tabLst>
            </a:pPr>
            <a:r>
              <a:rPr spc="-40" dirty="0">
                <a:solidFill>
                  <a:srgbClr val="00203C"/>
                </a:solidFill>
                <a:latin typeface="Arial"/>
                <a:cs typeface="Arial"/>
              </a:rPr>
              <a:t>Inherent </a:t>
            </a:r>
            <a:r>
              <a:rPr spc="15" dirty="0">
                <a:solidFill>
                  <a:srgbClr val="00203C"/>
                </a:solidFill>
                <a:latin typeface="Arial"/>
                <a:cs typeface="Arial"/>
              </a:rPr>
              <a:t>to </a:t>
            </a:r>
            <a:r>
              <a:rPr spc="-140" dirty="0">
                <a:solidFill>
                  <a:srgbClr val="00203C"/>
                </a:solidFill>
                <a:latin typeface="Arial"/>
                <a:cs typeface="Arial"/>
              </a:rPr>
              <a:t>a </a:t>
            </a:r>
            <a:r>
              <a:rPr spc="-75" dirty="0">
                <a:solidFill>
                  <a:srgbClr val="00203C"/>
                </a:solidFill>
                <a:latin typeface="Arial"/>
                <a:cs typeface="Arial"/>
              </a:rPr>
              <a:t>standard</a:t>
            </a:r>
            <a:r>
              <a:rPr spc="-265" dirty="0">
                <a:solidFill>
                  <a:srgbClr val="00203C"/>
                </a:solidFill>
                <a:latin typeface="Arial"/>
                <a:cs typeface="Arial"/>
              </a:rPr>
              <a:t> </a:t>
            </a:r>
            <a:r>
              <a:rPr spc="-75" dirty="0">
                <a:solidFill>
                  <a:srgbClr val="00203C"/>
                </a:solidFill>
                <a:latin typeface="Arial"/>
                <a:cs typeface="Arial"/>
              </a:rPr>
              <a:t>blockchain-  every </a:t>
            </a:r>
            <a:r>
              <a:rPr spc="-55" dirty="0">
                <a:solidFill>
                  <a:srgbClr val="00203C"/>
                </a:solidFill>
                <a:latin typeface="Arial"/>
                <a:cs typeface="Arial"/>
              </a:rPr>
              <a:t>transaction </a:t>
            </a:r>
            <a:r>
              <a:rPr spc="-95" dirty="0">
                <a:solidFill>
                  <a:srgbClr val="00203C"/>
                </a:solidFill>
                <a:latin typeface="Arial"/>
                <a:cs typeface="Arial"/>
              </a:rPr>
              <a:t>is </a:t>
            </a:r>
            <a:r>
              <a:rPr spc="-110" dirty="0">
                <a:solidFill>
                  <a:srgbClr val="00203C"/>
                </a:solidFill>
                <a:latin typeface="Arial"/>
                <a:cs typeface="Arial"/>
              </a:rPr>
              <a:t>stored…every  </a:t>
            </a:r>
            <a:r>
              <a:rPr spc="-114" dirty="0">
                <a:solidFill>
                  <a:srgbClr val="00203C"/>
                </a:solidFill>
                <a:latin typeface="Arial"/>
                <a:cs typeface="Arial"/>
              </a:rPr>
              <a:t>one…forever.</a:t>
            </a:r>
            <a:endParaRPr>
              <a:solidFill>
                <a:prstClr val="black"/>
              </a:solidFill>
              <a:latin typeface="Arial"/>
              <a:cs typeface="Arial"/>
            </a:endParaRPr>
          </a:p>
          <a:p>
            <a:pPr marL="355600" marR="18415" indent="-342900">
              <a:spcBef>
                <a:spcPts val="434"/>
              </a:spcBef>
              <a:buClr>
                <a:srgbClr val="0087B7"/>
              </a:buClr>
              <a:buFont typeface="Wingdings"/>
              <a:buChar char=""/>
              <a:tabLst>
                <a:tab pos="354965" algn="l"/>
                <a:tab pos="355600" algn="l"/>
              </a:tabLst>
            </a:pPr>
            <a:r>
              <a:rPr spc="-20" dirty="0">
                <a:solidFill>
                  <a:srgbClr val="00203C"/>
                </a:solidFill>
                <a:latin typeface="Arial"/>
                <a:cs typeface="Arial"/>
              </a:rPr>
              <a:t>With, </a:t>
            </a:r>
            <a:r>
              <a:rPr spc="-5" dirty="0">
                <a:solidFill>
                  <a:srgbClr val="00203C"/>
                </a:solidFill>
                <a:latin typeface="Arial"/>
                <a:cs typeface="Arial"/>
              </a:rPr>
              <a:t>for </a:t>
            </a:r>
            <a:r>
              <a:rPr spc="-90" dirty="0">
                <a:solidFill>
                  <a:srgbClr val="00203C"/>
                </a:solidFill>
                <a:latin typeface="Arial"/>
                <a:cs typeface="Arial"/>
              </a:rPr>
              <a:t>example, </a:t>
            </a:r>
            <a:r>
              <a:rPr spc="-20" dirty="0">
                <a:solidFill>
                  <a:srgbClr val="00203C"/>
                </a:solidFill>
                <a:latin typeface="Arial"/>
                <a:cs typeface="Arial"/>
              </a:rPr>
              <a:t>the </a:t>
            </a:r>
            <a:r>
              <a:rPr spc="-50" dirty="0">
                <a:solidFill>
                  <a:srgbClr val="00203C"/>
                </a:solidFill>
                <a:latin typeface="Arial"/>
                <a:cs typeface="Arial"/>
              </a:rPr>
              <a:t>public  </a:t>
            </a:r>
            <a:r>
              <a:rPr spc="-60" dirty="0">
                <a:solidFill>
                  <a:srgbClr val="00203C"/>
                </a:solidFill>
                <a:latin typeface="Arial"/>
                <a:cs typeface="Arial"/>
              </a:rPr>
              <a:t>(Bitcoin) </a:t>
            </a:r>
            <a:r>
              <a:rPr spc="-80" dirty="0">
                <a:solidFill>
                  <a:srgbClr val="00203C"/>
                </a:solidFill>
                <a:latin typeface="Arial"/>
                <a:cs typeface="Arial"/>
              </a:rPr>
              <a:t>blockchain </a:t>
            </a:r>
            <a:r>
              <a:rPr spc="-105" dirty="0">
                <a:solidFill>
                  <a:srgbClr val="00203C"/>
                </a:solidFill>
                <a:latin typeface="Arial"/>
                <a:cs typeface="Arial"/>
              </a:rPr>
              <a:t>– </a:t>
            </a:r>
            <a:r>
              <a:rPr spc="-70" dirty="0">
                <a:solidFill>
                  <a:srgbClr val="00203C"/>
                </a:solidFill>
                <a:latin typeface="Arial"/>
                <a:cs typeface="Arial"/>
              </a:rPr>
              <a:t>transactions  </a:t>
            </a:r>
            <a:r>
              <a:rPr spc="-85" dirty="0">
                <a:solidFill>
                  <a:srgbClr val="00203C"/>
                </a:solidFill>
                <a:latin typeface="Arial"/>
                <a:cs typeface="Arial"/>
              </a:rPr>
              <a:t>are </a:t>
            </a:r>
            <a:r>
              <a:rPr spc="-70" dirty="0">
                <a:solidFill>
                  <a:srgbClr val="00203C"/>
                </a:solidFill>
                <a:latin typeface="Arial"/>
                <a:cs typeface="Arial"/>
              </a:rPr>
              <a:t>grouped </a:t>
            </a:r>
            <a:r>
              <a:rPr spc="-85" dirty="0">
                <a:solidFill>
                  <a:srgbClr val="00203C"/>
                </a:solidFill>
                <a:latin typeface="Arial"/>
                <a:cs typeface="Arial"/>
              </a:rPr>
              <a:t>and </a:t>
            </a:r>
            <a:r>
              <a:rPr spc="-105" dirty="0">
                <a:solidFill>
                  <a:srgbClr val="00203C"/>
                </a:solidFill>
                <a:latin typeface="Arial"/>
                <a:cs typeface="Arial"/>
              </a:rPr>
              <a:t>processed </a:t>
            </a:r>
            <a:r>
              <a:rPr spc="-25" dirty="0">
                <a:solidFill>
                  <a:srgbClr val="00203C"/>
                </a:solidFill>
                <a:latin typeface="Arial"/>
                <a:cs typeface="Arial"/>
              </a:rPr>
              <a:t>in  </a:t>
            </a:r>
            <a:r>
              <a:rPr spc="-95" dirty="0">
                <a:solidFill>
                  <a:srgbClr val="00203C"/>
                </a:solidFill>
                <a:latin typeface="Arial"/>
                <a:cs typeface="Arial"/>
              </a:rPr>
              <a:t>blocks </a:t>
            </a:r>
            <a:r>
              <a:rPr spc="-80" dirty="0">
                <a:solidFill>
                  <a:srgbClr val="00203C"/>
                </a:solidFill>
                <a:latin typeface="Arial"/>
                <a:cs typeface="Arial"/>
              </a:rPr>
              <a:t>(thousands </a:t>
            </a:r>
            <a:r>
              <a:rPr spc="-5" dirty="0">
                <a:solidFill>
                  <a:srgbClr val="00203C"/>
                </a:solidFill>
                <a:latin typeface="Arial"/>
                <a:cs typeface="Arial"/>
              </a:rPr>
              <a:t>of</a:t>
            </a:r>
            <a:r>
              <a:rPr spc="-140" dirty="0">
                <a:solidFill>
                  <a:srgbClr val="00203C"/>
                </a:solidFill>
                <a:latin typeface="Arial"/>
                <a:cs typeface="Arial"/>
              </a:rPr>
              <a:t> </a:t>
            </a:r>
            <a:r>
              <a:rPr spc="-65" dirty="0">
                <a:solidFill>
                  <a:srgbClr val="00203C"/>
                </a:solidFill>
                <a:latin typeface="Arial"/>
                <a:cs typeface="Arial"/>
              </a:rPr>
              <a:t>transactions)</a:t>
            </a:r>
            <a:endParaRPr>
              <a:solidFill>
                <a:prstClr val="black"/>
              </a:solidFill>
              <a:latin typeface="Arial"/>
              <a:cs typeface="Arial"/>
            </a:endParaRPr>
          </a:p>
          <a:p>
            <a:pPr marL="355600" marR="33020" indent="-342900">
              <a:spcBef>
                <a:spcPts val="434"/>
              </a:spcBef>
              <a:buClr>
                <a:srgbClr val="0087B7"/>
              </a:buClr>
              <a:buFont typeface="Wingdings"/>
              <a:buChar char=""/>
              <a:tabLst>
                <a:tab pos="354965" algn="l"/>
                <a:tab pos="355600" algn="l"/>
              </a:tabLst>
            </a:pPr>
            <a:r>
              <a:rPr spc="-120" dirty="0">
                <a:solidFill>
                  <a:srgbClr val="00203C"/>
                </a:solidFill>
                <a:latin typeface="Arial"/>
                <a:cs typeface="Arial"/>
              </a:rPr>
              <a:t>Blocks </a:t>
            </a:r>
            <a:r>
              <a:rPr spc="-85" dirty="0">
                <a:solidFill>
                  <a:srgbClr val="00203C"/>
                </a:solidFill>
                <a:latin typeface="Arial"/>
                <a:cs typeface="Arial"/>
              </a:rPr>
              <a:t>are </a:t>
            </a:r>
            <a:r>
              <a:rPr spc="-30" dirty="0">
                <a:solidFill>
                  <a:srgbClr val="00203C"/>
                </a:solidFill>
                <a:latin typeface="Arial"/>
                <a:cs typeface="Arial"/>
              </a:rPr>
              <a:t>then </a:t>
            </a:r>
            <a:r>
              <a:rPr spc="-15" dirty="0">
                <a:solidFill>
                  <a:srgbClr val="00203C"/>
                </a:solidFill>
                <a:latin typeface="Arial"/>
                <a:cs typeface="Arial"/>
              </a:rPr>
              <a:t>tied </a:t>
            </a:r>
            <a:r>
              <a:rPr spc="-35" dirty="0">
                <a:solidFill>
                  <a:srgbClr val="00203C"/>
                </a:solidFill>
                <a:latin typeface="Arial"/>
                <a:cs typeface="Arial"/>
              </a:rPr>
              <a:t>together</a:t>
            </a:r>
            <a:r>
              <a:rPr spc="-240" dirty="0">
                <a:solidFill>
                  <a:srgbClr val="00203C"/>
                </a:solidFill>
                <a:latin typeface="Arial"/>
                <a:cs typeface="Arial"/>
              </a:rPr>
              <a:t> </a:t>
            </a:r>
            <a:r>
              <a:rPr spc="5" dirty="0">
                <a:solidFill>
                  <a:srgbClr val="00203C"/>
                </a:solidFill>
                <a:latin typeface="Arial"/>
                <a:cs typeface="Arial"/>
              </a:rPr>
              <a:t>with  </a:t>
            </a:r>
            <a:r>
              <a:rPr spc="-90" dirty="0">
                <a:solidFill>
                  <a:srgbClr val="00203C"/>
                </a:solidFill>
                <a:latin typeface="Arial"/>
                <a:cs typeface="Arial"/>
              </a:rPr>
              <a:t>1-way </a:t>
            </a:r>
            <a:r>
              <a:rPr spc="-40" dirty="0">
                <a:solidFill>
                  <a:srgbClr val="00203C"/>
                </a:solidFill>
                <a:latin typeface="Arial"/>
                <a:cs typeface="Arial"/>
              </a:rPr>
              <a:t>digital fingerprints  </a:t>
            </a:r>
            <a:r>
              <a:rPr spc="-65" dirty="0">
                <a:solidFill>
                  <a:srgbClr val="00203C"/>
                </a:solidFill>
                <a:latin typeface="Arial"/>
                <a:cs typeface="Arial"/>
              </a:rPr>
              <a:t>(cryptographic</a:t>
            </a:r>
            <a:r>
              <a:rPr spc="-80" dirty="0">
                <a:solidFill>
                  <a:srgbClr val="00203C"/>
                </a:solidFill>
                <a:latin typeface="Arial"/>
                <a:cs typeface="Arial"/>
              </a:rPr>
              <a:t> </a:t>
            </a:r>
            <a:r>
              <a:rPr spc="-120" dirty="0">
                <a:solidFill>
                  <a:srgbClr val="00203C"/>
                </a:solidFill>
                <a:latin typeface="Arial"/>
                <a:cs typeface="Arial"/>
              </a:rPr>
              <a:t>hashes)</a:t>
            </a:r>
            <a:endParaRPr>
              <a:solidFill>
                <a:prstClr val="black"/>
              </a:solidFill>
              <a:latin typeface="Arial"/>
              <a:cs typeface="Arial"/>
            </a:endParaRPr>
          </a:p>
        </p:txBody>
      </p:sp>
      <p:sp>
        <p:nvSpPr>
          <p:cNvPr id="4" name="object 4"/>
          <p:cNvSpPr/>
          <p:nvPr/>
        </p:nvSpPr>
        <p:spPr>
          <a:xfrm>
            <a:off x="4491415" y="1260056"/>
            <a:ext cx="4195384" cy="334839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70110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950834"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70" dirty="0">
                <a:solidFill>
                  <a:srgbClr val="005DAB"/>
                </a:solidFill>
              </a:rPr>
              <a:t>the </a:t>
            </a:r>
            <a:r>
              <a:rPr sz="2800" spc="-150" dirty="0">
                <a:solidFill>
                  <a:srgbClr val="005DAB"/>
                </a:solidFill>
              </a:rPr>
              <a:t>transaction </a:t>
            </a:r>
            <a:r>
              <a:rPr sz="2800" spc="360" dirty="0">
                <a:solidFill>
                  <a:srgbClr val="005DAB"/>
                </a:solidFill>
              </a:rPr>
              <a:t>–</a:t>
            </a:r>
            <a:r>
              <a:rPr sz="2800" spc="-415" dirty="0">
                <a:solidFill>
                  <a:srgbClr val="005DAB"/>
                </a:solidFill>
              </a:rPr>
              <a:t> </a:t>
            </a:r>
            <a:r>
              <a:rPr sz="2800" spc="-114" dirty="0">
                <a:solidFill>
                  <a:srgbClr val="005DAB"/>
                </a:solidFill>
              </a:rPr>
              <a:t>a </a:t>
            </a:r>
            <a:r>
              <a:rPr sz="2800" spc="-180" dirty="0">
                <a:solidFill>
                  <a:srgbClr val="005DAB"/>
                </a:solidFill>
              </a:rPr>
              <a:t>deeper </a:t>
            </a:r>
            <a:r>
              <a:rPr sz="2800" spc="-130" dirty="0">
                <a:solidFill>
                  <a:srgbClr val="005DAB"/>
                </a:solidFill>
              </a:rPr>
              <a:t>look</a:t>
            </a:r>
            <a:endParaRPr sz="2800"/>
          </a:p>
        </p:txBody>
      </p:sp>
      <p:sp>
        <p:nvSpPr>
          <p:cNvPr id="3" name="object 3"/>
          <p:cNvSpPr txBox="1"/>
          <p:nvPr/>
        </p:nvSpPr>
        <p:spPr>
          <a:xfrm>
            <a:off x="535940" y="1176604"/>
            <a:ext cx="5807075" cy="3522979"/>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pc="-105" dirty="0">
                <a:solidFill>
                  <a:srgbClr val="00203C"/>
                </a:solidFill>
                <a:latin typeface="Arial"/>
                <a:cs typeface="Arial"/>
              </a:rPr>
              <a:t>Transactions </a:t>
            </a:r>
            <a:r>
              <a:rPr spc="-80" dirty="0">
                <a:solidFill>
                  <a:srgbClr val="00203C"/>
                </a:solidFill>
                <a:latin typeface="Arial"/>
                <a:cs typeface="Arial"/>
              </a:rPr>
              <a:t>take </a:t>
            </a:r>
            <a:r>
              <a:rPr spc="-15" dirty="0">
                <a:solidFill>
                  <a:srgbClr val="00203C"/>
                </a:solidFill>
                <a:latin typeface="Arial"/>
                <a:cs typeface="Arial"/>
              </a:rPr>
              <a:t>time </a:t>
            </a:r>
            <a:r>
              <a:rPr spc="-55" dirty="0">
                <a:solidFill>
                  <a:srgbClr val="00203C"/>
                </a:solidFill>
                <a:latin typeface="Arial"/>
                <a:cs typeface="Arial"/>
              </a:rPr>
              <a:t>(which </a:t>
            </a:r>
            <a:r>
              <a:rPr spc="-90" dirty="0">
                <a:solidFill>
                  <a:srgbClr val="00203C"/>
                </a:solidFill>
                <a:latin typeface="Arial"/>
                <a:cs typeface="Arial"/>
              </a:rPr>
              <a:t>varies </a:t>
            </a:r>
            <a:r>
              <a:rPr spc="-114" dirty="0">
                <a:solidFill>
                  <a:srgbClr val="00203C"/>
                </a:solidFill>
                <a:latin typeface="Arial"/>
                <a:cs typeface="Arial"/>
              </a:rPr>
              <a:t>based </a:t>
            </a:r>
            <a:r>
              <a:rPr spc="-55" dirty="0">
                <a:solidFill>
                  <a:srgbClr val="00203C"/>
                </a:solidFill>
                <a:latin typeface="Arial"/>
                <a:cs typeface="Arial"/>
              </a:rPr>
              <a:t>on</a:t>
            </a:r>
            <a:r>
              <a:rPr spc="-130" dirty="0">
                <a:solidFill>
                  <a:srgbClr val="00203C"/>
                </a:solidFill>
                <a:latin typeface="Arial"/>
                <a:cs typeface="Arial"/>
              </a:rPr>
              <a:t> </a:t>
            </a:r>
            <a:r>
              <a:rPr spc="-20" dirty="0">
                <a:solidFill>
                  <a:srgbClr val="00203C"/>
                </a:solidFill>
                <a:latin typeface="Arial"/>
                <a:cs typeface="Arial"/>
              </a:rPr>
              <a:t>the</a:t>
            </a:r>
            <a:endParaRPr>
              <a:solidFill>
                <a:prstClr val="black"/>
              </a:solidFill>
              <a:latin typeface="Arial"/>
              <a:cs typeface="Arial"/>
            </a:endParaRPr>
          </a:p>
          <a:p>
            <a:pPr marL="355600">
              <a:spcBef>
                <a:spcPts val="5"/>
              </a:spcBef>
            </a:pPr>
            <a:r>
              <a:rPr spc="-80" dirty="0">
                <a:solidFill>
                  <a:srgbClr val="00203C"/>
                </a:solidFill>
                <a:latin typeface="Arial"/>
                <a:cs typeface="Arial"/>
              </a:rPr>
              <a:t>blockchain</a:t>
            </a:r>
            <a:r>
              <a:rPr spc="-65" dirty="0">
                <a:solidFill>
                  <a:srgbClr val="00203C"/>
                </a:solidFill>
                <a:latin typeface="Arial"/>
                <a:cs typeface="Arial"/>
              </a:rPr>
              <a:t> </a:t>
            </a:r>
            <a:r>
              <a:rPr spc="-15" dirty="0">
                <a:solidFill>
                  <a:srgbClr val="00203C"/>
                </a:solidFill>
                <a:latin typeface="Arial"/>
                <a:cs typeface="Arial"/>
              </a:rPr>
              <a:t>type/platform)</a:t>
            </a:r>
            <a:endParaRPr>
              <a:solidFill>
                <a:prstClr val="black"/>
              </a:solidFill>
              <a:latin typeface="Arial"/>
              <a:cs typeface="Arial"/>
            </a:endParaRPr>
          </a:p>
          <a:p>
            <a:pPr marL="756285" marR="5080" lvl="1" indent="-286385">
              <a:spcBef>
                <a:spcPts val="414"/>
              </a:spcBef>
              <a:buClr>
                <a:srgbClr val="3C6C2A"/>
              </a:buClr>
              <a:buFontTx/>
              <a:buChar char="–"/>
              <a:tabLst>
                <a:tab pos="756285" algn="l"/>
                <a:tab pos="756920" algn="l"/>
              </a:tabLst>
            </a:pPr>
            <a:r>
              <a:rPr sz="1650" spc="-114" dirty="0">
                <a:solidFill>
                  <a:srgbClr val="00203C"/>
                </a:solidFill>
                <a:latin typeface="Arial"/>
                <a:cs typeface="Arial"/>
              </a:rPr>
              <a:t>Huge</a:t>
            </a:r>
            <a:r>
              <a:rPr sz="1650" spc="-110" dirty="0">
                <a:solidFill>
                  <a:srgbClr val="00203C"/>
                </a:solidFill>
                <a:latin typeface="Arial"/>
                <a:cs typeface="Arial"/>
              </a:rPr>
              <a:t> </a:t>
            </a:r>
            <a:r>
              <a:rPr sz="1650" spc="-90" dirty="0">
                <a:solidFill>
                  <a:srgbClr val="00203C"/>
                </a:solidFill>
                <a:latin typeface="Arial"/>
                <a:cs typeface="Arial"/>
              </a:rPr>
              <a:t>area</a:t>
            </a:r>
            <a:r>
              <a:rPr sz="1650" spc="-95" dirty="0">
                <a:solidFill>
                  <a:srgbClr val="00203C"/>
                </a:solidFill>
                <a:latin typeface="Arial"/>
                <a:cs typeface="Arial"/>
              </a:rPr>
              <a:t> </a:t>
            </a:r>
            <a:r>
              <a:rPr sz="1650" spc="-5" dirty="0">
                <a:solidFill>
                  <a:srgbClr val="00203C"/>
                </a:solidFill>
                <a:latin typeface="Arial"/>
                <a:cs typeface="Arial"/>
              </a:rPr>
              <a:t>of</a:t>
            </a:r>
            <a:r>
              <a:rPr sz="1650" spc="-90" dirty="0">
                <a:solidFill>
                  <a:srgbClr val="00203C"/>
                </a:solidFill>
                <a:latin typeface="Arial"/>
                <a:cs typeface="Arial"/>
              </a:rPr>
              <a:t> </a:t>
            </a:r>
            <a:r>
              <a:rPr sz="1650" spc="-50" dirty="0">
                <a:solidFill>
                  <a:srgbClr val="00203C"/>
                </a:solidFill>
                <a:latin typeface="Arial"/>
                <a:cs typeface="Arial"/>
              </a:rPr>
              <a:t>development</a:t>
            </a:r>
            <a:r>
              <a:rPr sz="1650" spc="-100" dirty="0">
                <a:solidFill>
                  <a:srgbClr val="00203C"/>
                </a:solidFill>
                <a:latin typeface="Arial"/>
                <a:cs typeface="Arial"/>
              </a:rPr>
              <a:t> </a:t>
            </a:r>
            <a:r>
              <a:rPr sz="1650" spc="180" dirty="0">
                <a:solidFill>
                  <a:srgbClr val="00203C"/>
                </a:solidFill>
                <a:latin typeface="Arial"/>
                <a:cs typeface="Arial"/>
              </a:rPr>
              <a:t>/</a:t>
            </a:r>
            <a:r>
              <a:rPr sz="1650" spc="-120" dirty="0">
                <a:solidFill>
                  <a:srgbClr val="00203C"/>
                </a:solidFill>
                <a:latin typeface="Arial"/>
                <a:cs typeface="Arial"/>
              </a:rPr>
              <a:t> </a:t>
            </a:r>
            <a:r>
              <a:rPr sz="1650" spc="-25" dirty="0">
                <a:solidFill>
                  <a:srgbClr val="00203C"/>
                </a:solidFill>
                <a:latin typeface="Arial"/>
                <a:cs typeface="Arial"/>
              </a:rPr>
              <a:t>activity</a:t>
            </a:r>
            <a:r>
              <a:rPr sz="1650" spc="-110" dirty="0">
                <a:solidFill>
                  <a:srgbClr val="00203C"/>
                </a:solidFill>
                <a:latin typeface="Arial"/>
                <a:cs typeface="Arial"/>
              </a:rPr>
              <a:t> </a:t>
            </a:r>
            <a:r>
              <a:rPr sz="1650" spc="15" dirty="0">
                <a:solidFill>
                  <a:srgbClr val="00203C"/>
                </a:solidFill>
                <a:latin typeface="Arial"/>
                <a:cs typeface="Arial"/>
              </a:rPr>
              <a:t>to</a:t>
            </a:r>
            <a:r>
              <a:rPr sz="1650" spc="-90" dirty="0">
                <a:solidFill>
                  <a:srgbClr val="00203C"/>
                </a:solidFill>
                <a:latin typeface="Arial"/>
                <a:cs typeface="Arial"/>
              </a:rPr>
              <a:t> </a:t>
            </a:r>
            <a:r>
              <a:rPr sz="1650" spc="-50" dirty="0">
                <a:solidFill>
                  <a:srgbClr val="00203C"/>
                </a:solidFill>
                <a:latin typeface="Arial"/>
                <a:cs typeface="Arial"/>
              </a:rPr>
              <a:t>improve</a:t>
            </a:r>
            <a:r>
              <a:rPr sz="1650" spc="-110" dirty="0">
                <a:solidFill>
                  <a:srgbClr val="00203C"/>
                </a:solidFill>
                <a:latin typeface="Arial"/>
                <a:cs typeface="Arial"/>
              </a:rPr>
              <a:t> </a:t>
            </a:r>
            <a:r>
              <a:rPr sz="1650" spc="-50" dirty="0">
                <a:solidFill>
                  <a:srgbClr val="00203C"/>
                </a:solidFill>
                <a:latin typeface="Arial"/>
                <a:cs typeface="Arial"/>
              </a:rPr>
              <a:t>transaction  </a:t>
            </a:r>
            <a:r>
              <a:rPr sz="1650" spc="-55" dirty="0">
                <a:solidFill>
                  <a:srgbClr val="00203C"/>
                </a:solidFill>
                <a:latin typeface="Arial"/>
                <a:cs typeface="Arial"/>
              </a:rPr>
              <a:t>efficiency</a:t>
            </a:r>
            <a:endParaRPr sz="1650">
              <a:solidFill>
                <a:prstClr val="black"/>
              </a:solidFill>
              <a:latin typeface="Arial"/>
              <a:cs typeface="Arial"/>
            </a:endParaRPr>
          </a:p>
          <a:p>
            <a:pPr marL="756285" lvl="1" indent="-286385">
              <a:spcBef>
                <a:spcPts val="395"/>
              </a:spcBef>
              <a:buClr>
                <a:srgbClr val="3C6C2A"/>
              </a:buClr>
              <a:buFontTx/>
              <a:buChar char="–"/>
              <a:tabLst>
                <a:tab pos="756285" algn="l"/>
                <a:tab pos="756920" algn="l"/>
              </a:tabLst>
            </a:pPr>
            <a:r>
              <a:rPr sz="1650" spc="-90" dirty="0">
                <a:solidFill>
                  <a:srgbClr val="00203C"/>
                </a:solidFill>
                <a:latin typeface="Arial"/>
                <a:cs typeface="Arial"/>
              </a:rPr>
              <a:t>There </a:t>
            </a:r>
            <a:r>
              <a:rPr sz="1650" spc="-75" dirty="0">
                <a:solidFill>
                  <a:srgbClr val="00203C"/>
                </a:solidFill>
                <a:latin typeface="Arial"/>
                <a:cs typeface="Arial"/>
              </a:rPr>
              <a:t>are </a:t>
            </a:r>
            <a:r>
              <a:rPr sz="1650" spc="-50" dirty="0">
                <a:solidFill>
                  <a:srgbClr val="00203C"/>
                </a:solidFill>
                <a:latin typeface="Arial"/>
                <a:cs typeface="Arial"/>
              </a:rPr>
              <a:t>significant </a:t>
            </a:r>
            <a:r>
              <a:rPr sz="1650" spc="-90" dirty="0">
                <a:solidFill>
                  <a:srgbClr val="00203C"/>
                </a:solidFill>
                <a:latin typeface="Arial"/>
                <a:cs typeface="Arial"/>
              </a:rPr>
              <a:t>challenges </a:t>
            </a:r>
            <a:r>
              <a:rPr sz="1650" spc="-45" dirty="0">
                <a:solidFill>
                  <a:srgbClr val="00203C"/>
                </a:solidFill>
                <a:latin typeface="Arial"/>
                <a:cs typeface="Arial"/>
              </a:rPr>
              <a:t>which </a:t>
            </a:r>
            <a:r>
              <a:rPr sz="1650" spc="-75" dirty="0">
                <a:solidFill>
                  <a:srgbClr val="00203C"/>
                </a:solidFill>
                <a:latin typeface="Arial"/>
                <a:cs typeface="Arial"/>
              </a:rPr>
              <a:t>need </a:t>
            </a:r>
            <a:r>
              <a:rPr sz="1650" spc="15" dirty="0">
                <a:solidFill>
                  <a:srgbClr val="00203C"/>
                </a:solidFill>
                <a:latin typeface="Arial"/>
                <a:cs typeface="Arial"/>
              </a:rPr>
              <a:t>to</a:t>
            </a:r>
            <a:r>
              <a:rPr sz="1650" spc="-300" dirty="0">
                <a:solidFill>
                  <a:srgbClr val="00203C"/>
                </a:solidFill>
                <a:latin typeface="Arial"/>
                <a:cs typeface="Arial"/>
              </a:rPr>
              <a:t> </a:t>
            </a:r>
            <a:r>
              <a:rPr sz="1650" spc="-75" dirty="0">
                <a:solidFill>
                  <a:srgbClr val="00203C"/>
                </a:solidFill>
                <a:latin typeface="Arial"/>
                <a:cs typeface="Arial"/>
              </a:rPr>
              <a:t>be </a:t>
            </a:r>
            <a:r>
              <a:rPr sz="1650" spc="-45" dirty="0">
                <a:solidFill>
                  <a:srgbClr val="00203C"/>
                </a:solidFill>
                <a:latin typeface="Arial"/>
                <a:cs typeface="Arial"/>
              </a:rPr>
              <a:t>rapidly</a:t>
            </a:r>
            <a:endParaRPr sz="1650">
              <a:solidFill>
                <a:prstClr val="black"/>
              </a:solidFill>
              <a:latin typeface="Arial"/>
              <a:cs typeface="Arial"/>
            </a:endParaRPr>
          </a:p>
          <a:p>
            <a:pPr marL="181610" algn="ctr"/>
            <a:r>
              <a:rPr sz="1650" spc="-75" dirty="0">
                <a:solidFill>
                  <a:srgbClr val="00203C"/>
                </a:solidFill>
                <a:latin typeface="Arial"/>
                <a:cs typeface="Arial"/>
              </a:rPr>
              <a:t>overcome </a:t>
            </a:r>
            <a:r>
              <a:rPr sz="1650" spc="-70" dirty="0">
                <a:solidFill>
                  <a:srgbClr val="00203C"/>
                </a:solidFill>
                <a:latin typeface="Arial"/>
                <a:cs typeface="Arial"/>
              </a:rPr>
              <a:t>(e.g., </a:t>
            </a:r>
            <a:r>
              <a:rPr sz="1650" spc="-45" dirty="0">
                <a:solidFill>
                  <a:srgbClr val="00203C"/>
                </a:solidFill>
                <a:latin typeface="Arial"/>
                <a:cs typeface="Arial"/>
              </a:rPr>
              <a:t>projects: </a:t>
            </a:r>
            <a:r>
              <a:rPr sz="1650" spc="-80" dirty="0">
                <a:solidFill>
                  <a:srgbClr val="00203C"/>
                </a:solidFill>
                <a:latin typeface="Arial"/>
                <a:cs typeface="Arial"/>
              </a:rPr>
              <a:t>plasma, </a:t>
            </a:r>
            <a:r>
              <a:rPr sz="1650" spc="-40" dirty="0">
                <a:solidFill>
                  <a:srgbClr val="00203C"/>
                </a:solidFill>
                <a:latin typeface="Arial"/>
                <a:cs typeface="Arial"/>
              </a:rPr>
              <a:t>lightning</a:t>
            </a:r>
            <a:r>
              <a:rPr sz="1650" spc="-285" dirty="0">
                <a:solidFill>
                  <a:srgbClr val="00203C"/>
                </a:solidFill>
                <a:latin typeface="Arial"/>
                <a:cs typeface="Arial"/>
              </a:rPr>
              <a:t> </a:t>
            </a:r>
            <a:r>
              <a:rPr sz="1650" spc="-30" dirty="0">
                <a:solidFill>
                  <a:srgbClr val="00203C"/>
                </a:solidFill>
                <a:latin typeface="Arial"/>
                <a:cs typeface="Arial"/>
              </a:rPr>
              <a:t>network)</a:t>
            </a:r>
            <a:endParaRPr sz="1650">
              <a:solidFill>
                <a:prstClr val="black"/>
              </a:solidFill>
              <a:latin typeface="Arial"/>
              <a:cs typeface="Arial"/>
            </a:endParaRPr>
          </a:p>
          <a:p>
            <a:pPr marL="355600" indent="-342900">
              <a:spcBef>
                <a:spcPts val="415"/>
              </a:spcBef>
              <a:buClr>
                <a:srgbClr val="0087B7"/>
              </a:buClr>
              <a:buFont typeface="Wingdings"/>
              <a:buChar char=""/>
              <a:tabLst>
                <a:tab pos="354965" algn="l"/>
                <a:tab pos="355600" algn="l"/>
              </a:tabLst>
            </a:pPr>
            <a:r>
              <a:rPr spc="-105" dirty="0">
                <a:solidFill>
                  <a:srgbClr val="00203C"/>
                </a:solidFill>
                <a:latin typeface="Arial"/>
                <a:cs typeface="Arial"/>
              </a:rPr>
              <a:t>Transactions </a:t>
            </a:r>
            <a:r>
              <a:rPr spc="-120" dirty="0">
                <a:solidFill>
                  <a:srgbClr val="00203C"/>
                </a:solidFill>
                <a:latin typeface="Arial"/>
                <a:cs typeface="Arial"/>
              </a:rPr>
              <a:t>can </a:t>
            </a:r>
            <a:r>
              <a:rPr spc="-110" dirty="0">
                <a:solidFill>
                  <a:srgbClr val="00203C"/>
                </a:solidFill>
                <a:latin typeface="Arial"/>
                <a:cs typeface="Arial"/>
              </a:rPr>
              <a:t>have </a:t>
            </a:r>
            <a:r>
              <a:rPr spc="-105" dirty="0">
                <a:solidFill>
                  <a:srgbClr val="00203C"/>
                </a:solidFill>
                <a:latin typeface="Arial"/>
                <a:cs typeface="Arial"/>
              </a:rPr>
              <a:t>fees </a:t>
            </a:r>
            <a:r>
              <a:rPr spc="-20" dirty="0">
                <a:solidFill>
                  <a:srgbClr val="00203C"/>
                </a:solidFill>
                <a:latin typeface="Arial"/>
                <a:cs typeface="Arial"/>
              </a:rPr>
              <a:t>(for </a:t>
            </a:r>
            <a:r>
              <a:rPr spc="-55" dirty="0">
                <a:solidFill>
                  <a:srgbClr val="00203C"/>
                </a:solidFill>
                <a:latin typeface="Arial"/>
                <a:cs typeface="Arial"/>
              </a:rPr>
              <a:t>public</a:t>
            </a:r>
            <a:r>
              <a:rPr spc="-30" dirty="0">
                <a:solidFill>
                  <a:srgbClr val="00203C"/>
                </a:solidFill>
                <a:latin typeface="Arial"/>
                <a:cs typeface="Arial"/>
              </a:rPr>
              <a:t> </a:t>
            </a:r>
            <a:r>
              <a:rPr spc="-90" dirty="0">
                <a:solidFill>
                  <a:srgbClr val="00203C"/>
                </a:solidFill>
                <a:latin typeface="Arial"/>
                <a:cs typeface="Arial"/>
              </a:rPr>
              <a:t>blockchains)</a:t>
            </a:r>
            <a:endParaRPr>
              <a:solidFill>
                <a:prstClr val="black"/>
              </a:solidFill>
              <a:latin typeface="Arial"/>
              <a:cs typeface="Arial"/>
            </a:endParaRPr>
          </a:p>
          <a:p>
            <a:pPr marL="756285" lvl="1" indent="-286385">
              <a:spcBef>
                <a:spcPts val="430"/>
              </a:spcBef>
              <a:buClr>
                <a:srgbClr val="3C6C2A"/>
              </a:buClr>
              <a:buFontTx/>
              <a:buChar char="–"/>
              <a:tabLst>
                <a:tab pos="756285" algn="l"/>
                <a:tab pos="756920" algn="l"/>
              </a:tabLst>
            </a:pPr>
            <a:r>
              <a:rPr spc="15" dirty="0">
                <a:solidFill>
                  <a:srgbClr val="00203C"/>
                </a:solidFill>
                <a:latin typeface="Arial"/>
                <a:cs typeface="Arial"/>
              </a:rPr>
              <a:t>to </a:t>
            </a:r>
            <a:r>
              <a:rPr spc="-50" dirty="0">
                <a:solidFill>
                  <a:srgbClr val="00203C"/>
                </a:solidFill>
                <a:latin typeface="Arial"/>
                <a:cs typeface="Arial"/>
              </a:rPr>
              <a:t>prevent </a:t>
            </a:r>
            <a:r>
              <a:rPr spc="-105" dirty="0">
                <a:solidFill>
                  <a:srgbClr val="00203C"/>
                </a:solidFill>
                <a:latin typeface="Arial"/>
                <a:cs typeface="Arial"/>
              </a:rPr>
              <a:t>spam, misuse </a:t>
            </a:r>
            <a:r>
              <a:rPr spc="-5" dirty="0">
                <a:solidFill>
                  <a:srgbClr val="00203C"/>
                </a:solidFill>
                <a:latin typeface="Arial"/>
                <a:cs typeface="Arial"/>
              </a:rPr>
              <a:t>of</a:t>
            </a:r>
            <a:r>
              <a:rPr spc="-235" dirty="0">
                <a:solidFill>
                  <a:srgbClr val="00203C"/>
                </a:solidFill>
                <a:latin typeface="Arial"/>
                <a:cs typeface="Arial"/>
              </a:rPr>
              <a:t> </a:t>
            </a:r>
            <a:r>
              <a:rPr spc="-100" dirty="0">
                <a:solidFill>
                  <a:srgbClr val="00203C"/>
                </a:solidFill>
                <a:latin typeface="Arial"/>
                <a:cs typeface="Arial"/>
              </a:rPr>
              <a:t>resources</a:t>
            </a:r>
            <a:endParaRPr>
              <a:solidFill>
                <a:prstClr val="black"/>
              </a:solidFill>
              <a:latin typeface="Arial"/>
              <a:cs typeface="Arial"/>
            </a:endParaRPr>
          </a:p>
          <a:p>
            <a:pPr marL="756285" lvl="1" indent="-286385">
              <a:spcBef>
                <a:spcPts val="420"/>
              </a:spcBef>
              <a:buClr>
                <a:srgbClr val="3C6C2A"/>
              </a:buClr>
              <a:buFontTx/>
              <a:buChar char="–"/>
              <a:tabLst>
                <a:tab pos="756285" algn="l"/>
                <a:tab pos="756920" algn="l"/>
              </a:tabLst>
            </a:pPr>
            <a:r>
              <a:rPr sz="1650" spc="-70" dirty="0">
                <a:solidFill>
                  <a:srgbClr val="00203C"/>
                </a:solidFill>
                <a:latin typeface="Arial"/>
                <a:cs typeface="Arial"/>
              </a:rPr>
              <a:t>e.g., Ethereum </a:t>
            </a:r>
            <a:r>
              <a:rPr sz="1650" spc="-60" dirty="0">
                <a:solidFill>
                  <a:srgbClr val="00203C"/>
                </a:solidFill>
                <a:latin typeface="Arial"/>
                <a:cs typeface="Arial"/>
              </a:rPr>
              <a:t>requires</a:t>
            </a:r>
            <a:r>
              <a:rPr sz="1650" spc="-215" dirty="0">
                <a:solidFill>
                  <a:srgbClr val="00203C"/>
                </a:solidFill>
                <a:latin typeface="Arial"/>
                <a:cs typeface="Arial"/>
              </a:rPr>
              <a:t> </a:t>
            </a:r>
            <a:r>
              <a:rPr sz="1650" spc="-60" dirty="0">
                <a:solidFill>
                  <a:srgbClr val="00203C"/>
                </a:solidFill>
                <a:latin typeface="Arial"/>
                <a:cs typeface="Arial"/>
              </a:rPr>
              <a:t>“Gas”</a:t>
            </a:r>
            <a:endParaRPr sz="165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spc="-45" dirty="0">
                <a:solidFill>
                  <a:srgbClr val="00203C"/>
                </a:solidFill>
                <a:latin typeface="Arial"/>
                <a:cs typeface="Arial"/>
              </a:rPr>
              <a:t>All </a:t>
            </a:r>
            <a:r>
              <a:rPr spc="-70" dirty="0">
                <a:solidFill>
                  <a:srgbClr val="00203C"/>
                </a:solidFill>
                <a:latin typeface="Arial"/>
                <a:cs typeface="Arial"/>
              </a:rPr>
              <a:t>transactions </a:t>
            </a:r>
            <a:r>
              <a:rPr spc="-50" dirty="0">
                <a:solidFill>
                  <a:srgbClr val="00203C"/>
                </a:solidFill>
                <a:latin typeface="Arial"/>
                <a:cs typeface="Arial"/>
              </a:rPr>
              <a:t>require validation </a:t>
            </a:r>
            <a:r>
              <a:rPr spc="-114" dirty="0">
                <a:solidFill>
                  <a:srgbClr val="00203C"/>
                </a:solidFill>
                <a:latin typeface="Arial"/>
                <a:cs typeface="Arial"/>
              </a:rPr>
              <a:t>(consensus</a:t>
            </a:r>
            <a:r>
              <a:rPr spc="-235" dirty="0">
                <a:solidFill>
                  <a:srgbClr val="00203C"/>
                </a:solidFill>
                <a:latin typeface="Arial"/>
                <a:cs typeface="Arial"/>
              </a:rPr>
              <a:t> </a:t>
            </a:r>
            <a:r>
              <a:rPr spc="-40" dirty="0">
                <a:solidFill>
                  <a:srgbClr val="00203C"/>
                </a:solidFill>
                <a:latin typeface="Arial"/>
                <a:cs typeface="Arial"/>
              </a:rPr>
              <a:t>protocol)</a:t>
            </a:r>
            <a:endParaRPr>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500" spc="-55" dirty="0">
                <a:solidFill>
                  <a:srgbClr val="00203C"/>
                </a:solidFill>
                <a:latin typeface="Arial"/>
                <a:cs typeface="Arial"/>
              </a:rPr>
              <a:t>Many</a:t>
            </a:r>
            <a:r>
              <a:rPr sz="1500" spc="-105" dirty="0">
                <a:solidFill>
                  <a:srgbClr val="00203C"/>
                </a:solidFill>
                <a:latin typeface="Arial"/>
                <a:cs typeface="Arial"/>
              </a:rPr>
              <a:t> </a:t>
            </a:r>
            <a:r>
              <a:rPr sz="1500" spc="-60" dirty="0">
                <a:solidFill>
                  <a:srgbClr val="00203C"/>
                </a:solidFill>
                <a:latin typeface="Arial"/>
                <a:cs typeface="Arial"/>
              </a:rPr>
              <a:t>types</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85" dirty="0">
                <a:solidFill>
                  <a:srgbClr val="00203C"/>
                </a:solidFill>
                <a:latin typeface="Arial"/>
                <a:cs typeface="Arial"/>
              </a:rPr>
              <a:t>Also, </a:t>
            </a:r>
            <a:r>
              <a:rPr sz="1500" spc="-114" dirty="0">
                <a:solidFill>
                  <a:srgbClr val="00203C"/>
                </a:solidFill>
                <a:latin typeface="Arial"/>
                <a:cs typeface="Arial"/>
              </a:rPr>
              <a:t>a </a:t>
            </a:r>
            <a:r>
              <a:rPr sz="1500" spc="-55" dirty="0">
                <a:solidFill>
                  <a:srgbClr val="00203C"/>
                </a:solidFill>
                <a:latin typeface="Arial"/>
                <a:cs typeface="Arial"/>
              </a:rPr>
              <a:t>very </a:t>
            </a:r>
            <a:r>
              <a:rPr sz="1500" spc="-40" dirty="0">
                <a:solidFill>
                  <a:srgbClr val="00203C"/>
                </a:solidFill>
                <a:latin typeface="Arial"/>
                <a:cs typeface="Arial"/>
              </a:rPr>
              <a:t>rapidly </a:t>
            </a:r>
            <a:r>
              <a:rPr sz="1500" spc="-65" dirty="0">
                <a:solidFill>
                  <a:srgbClr val="00203C"/>
                </a:solidFill>
                <a:latin typeface="Arial"/>
                <a:cs typeface="Arial"/>
              </a:rPr>
              <a:t>evolving</a:t>
            </a:r>
            <a:r>
              <a:rPr sz="1500" spc="-150" dirty="0">
                <a:solidFill>
                  <a:srgbClr val="00203C"/>
                </a:solidFill>
                <a:latin typeface="Arial"/>
                <a:cs typeface="Arial"/>
              </a:rPr>
              <a:t> </a:t>
            </a:r>
            <a:r>
              <a:rPr sz="1500" spc="-80" dirty="0">
                <a:solidFill>
                  <a:srgbClr val="00203C"/>
                </a:solidFill>
                <a:latin typeface="Arial"/>
                <a:cs typeface="Arial"/>
              </a:rPr>
              <a:t>area</a:t>
            </a:r>
            <a:endParaRPr sz="1500">
              <a:solidFill>
                <a:prstClr val="black"/>
              </a:solidFill>
              <a:latin typeface="Arial"/>
              <a:cs typeface="Arial"/>
            </a:endParaRPr>
          </a:p>
        </p:txBody>
      </p:sp>
      <p:sp>
        <p:nvSpPr>
          <p:cNvPr id="4" name="object 4"/>
          <p:cNvSpPr/>
          <p:nvPr/>
        </p:nvSpPr>
        <p:spPr>
          <a:xfrm>
            <a:off x="6998207" y="1508760"/>
            <a:ext cx="2145792" cy="223570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9634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58317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45" dirty="0">
                <a:solidFill>
                  <a:srgbClr val="005DAB"/>
                </a:solidFill>
              </a:rPr>
              <a:t>Validation </a:t>
            </a:r>
            <a:r>
              <a:rPr sz="2800" spc="-170" dirty="0">
                <a:solidFill>
                  <a:srgbClr val="005DAB"/>
                </a:solidFill>
              </a:rPr>
              <a:t>(have </a:t>
            </a:r>
            <a:r>
              <a:rPr sz="2800" spc="-150" dirty="0">
                <a:solidFill>
                  <a:srgbClr val="005DAB"/>
                </a:solidFill>
              </a:rPr>
              <a:t>you </a:t>
            </a:r>
            <a:r>
              <a:rPr sz="2800" spc="-170" dirty="0">
                <a:solidFill>
                  <a:srgbClr val="005DAB"/>
                </a:solidFill>
              </a:rPr>
              <a:t>heard </a:t>
            </a:r>
            <a:r>
              <a:rPr sz="2800" spc="-120" dirty="0">
                <a:solidFill>
                  <a:srgbClr val="005DAB"/>
                </a:solidFill>
              </a:rPr>
              <a:t>of</a:t>
            </a:r>
            <a:r>
              <a:rPr sz="2800" spc="-420" dirty="0">
                <a:solidFill>
                  <a:srgbClr val="005DAB"/>
                </a:solidFill>
              </a:rPr>
              <a:t> </a:t>
            </a:r>
            <a:r>
              <a:rPr sz="2800" spc="-114" dirty="0">
                <a:solidFill>
                  <a:srgbClr val="005DAB"/>
                </a:solidFill>
              </a:rPr>
              <a:t>mining?)</a:t>
            </a:r>
            <a:endParaRPr sz="2800"/>
          </a:p>
        </p:txBody>
      </p:sp>
      <p:sp>
        <p:nvSpPr>
          <p:cNvPr id="3" name="object 3"/>
          <p:cNvSpPr txBox="1"/>
          <p:nvPr/>
        </p:nvSpPr>
        <p:spPr>
          <a:xfrm>
            <a:off x="535940" y="1175080"/>
            <a:ext cx="5826760" cy="2011045"/>
          </a:xfrm>
          <a:prstGeom prst="rect">
            <a:avLst/>
          </a:prstGeom>
        </p:spPr>
        <p:txBody>
          <a:bodyPr vert="horz" wrap="square" lIns="0" tIns="12700" rIns="0" bIns="0" rtlCol="0">
            <a:spAutoFit/>
          </a:bodyPr>
          <a:lstStyle/>
          <a:p>
            <a:pPr marL="355600" marR="163195" indent="-342900">
              <a:spcBef>
                <a:spcPts val="100"/>
              </a:spcBef>
              <a:buClr>
                <a:srgbClr val="0087B7"/>
              </a:buClr>
              <a:buFont typeface="Wingdings"/>
              <a:buChar char=""/>
              <a:tabLst>
                <a:tab pos="354965" algn="l"/>
                <a:tab pos="355600" algn="l"/>
              </a:tabLst>
            </a:pPr>
            <a:r>
              <a:rPr sz="2100" spc="-105" dirty="0">
                <a:solidFill>
                  <a:srgbClr val="00203C"/>
                </a:solidFill>
                <a:latin typeface="Arial"/>
                <a:cs typeface="Arial"/>
              </a:rPr>
              <a:t>Blockchain </a:t>
            </a:r>
            <a:r>
              <a:rPr sz="2100" spc="-75" dirty="0">
                <a:solidFill>
                  <a:srgbClr val="00203C"/>
                </a:solidFill>
                <a:latin typeface="Arial"/>
                <a:cs typeface="Arial"/>
              </a:rPr>
              <a:t>technology elegantly </a:t>
            </a:r>
            <a:r>
              <a:rPr sz="2100" spc="-125" dirty="0">
                <a:solidFill>
                  <a:srgbClr val="00203C"/>
                </a:solidFill>
                <a:latin typeface="Arial"/>
                <a:cs typeface="Arial"/>
              </a:rPr>
              <a:t>leverages  </a:t>
            </a:r>
            <a:r>
              <a:rPr sz="2100" spc="-55" dirty="0">
                <a:solidFill>
                  <a:srgbClr val="00203C"/>
                </a:solidFill>
                <a:latin typeface="Arial"/>
                <a:cs typeface="Arial"/>
              </a:rPr>
              <a:t>computer </a:t>
            </a:r>
            <a:r>
              <a:rPr sz="2100" spc="-120" dirty="0">
                <a:solidFill>
                  <a:srgbClr val="00203C"/>
                </a:solidFill>
                <a:latin typeface="Arial"/>
                <a:cs typeface="Arial"/>
              </a:rPr>
              <a:t>science, </a:t>
            </a:r>
            <a:r>
              <a:rPr sz="2100" spc="-75" dirty="0">
                <a:solidFill>
                  <a:srgbClr val="00203C"/>
                </a:solidFill>
                <a:latin typeface="Arial"/>
                <a:cs typeface="Arial"/>
              </a:rPr>
              <a:t>mathematics, </a:t>
            </a:r>
            <a:r>
              <a:rPr sz="2100" spc="-85" dirty="0">
                <a:solidFill>
                  <a:srgbClr val="00203C"/>
                </a:solidFill>
                <a:latin typeface="Arial"/>
                <a:cs typeface="Arial"/>
              </a:rPr>
              <a:t>cryptography,</a:t>
            </a:r>
            <a:r>
              <a:rPr sz="2100" spc="-235" dirty="0">
                <a:solidFill>
                  <a:srgbClr val="00203C"/>
                </a:solidFill>
                <a:latin typeface="Arial"/>
                <a:cs typeface="Arial"/>
              </a:rPr>
              <a:t> </a:t>
            </a:r>
            <a:r>
              <a:rPr sz="2100" spc="30" dirty="0">
                <a:solidFill>
                  <a:srgbClr val="00203C"/>
                </a:solidFill>
                <a:latin typeface="Arial"/>
                <a:cs typeface="Arial"/>
              </a:rPr>
              <a:t>&amp;  </a:t>
            </a:r>
            <a:r>
              <a:rPr sz="2100" spc="-150" dirty="0">
                <a:solidFill>
                  <a:srgbClr val="00203C"/>
                </a:solidFill>
                <a:latin typeface="Arial"/>
                <a:cs typeface="Arial"/>
              </a:rPr>
              <a:t>game</a:t>
            </a:r>
            <a:r>
              <a:rPr sz="2100" spc="-114" dirty="0">
                <a:solidFill>
                  <a:srgbClr val="00203C"/>
                </a:solidFill>
                <a:latin typeface="Arial"/>
                <a:cs typeface="Arial"/>
              </a:rPr>
              <a:t> </a:t>
            </a:r>
            <a:r>
              <a:rPr sz="2100" spc="-35" dirty="0">
                <a:solidFill>
                  <a:srgbClr val="00203C"/>
                </a:solidFill>
                <a:latin typeface="Arial"/>
                <a:cs typeface="Arial"/>
              </a:rPr>
              <a:t>theory</a:t>
            </a:r>
            <a:endParaRPr sz="2100">
              <a:solidFill>
                <a:prstClr val="black"/>
              </a:solidFill>
              <a:latin typeface="Arial"/>
              <a:cs typeface="Arial"/>
            </a:endParaRPr>
          </a:p>
          <a:p>
            <a:pPr marL="355600" marR="5080" indent="-342900">
              <a:spcBef>
                <a:spcPts val="509"/>
              </a:spcBef>
              <a:buClr>
                <a:srgbClr val="0087B7"/>
              </a:buClr>
              <a:buFont typeface="Wingdings"/>
              <a:buChar char=""/>
              <a:tabLst>
                <a:tab pos="354965" algn="l"/>
                <a:tab pos="355600" algn="l"/>
              </a:tabLst>
            </a:pPr>
            <a:r>
              <a:rPr sz="2100" spc="-130" dirty="0">
                <a:solidFill>
                  <a:srgbClr val="00203C"/>
                </a:solidFill>
                <a:latin typeface="Arial"/>
                <a:cs typeface="Arial"/>
              </a:rPr>
              <a:t>For </a:t>
            </a:r>
            <a:r>
              <a:rPr sz="2100" spc="-165" dirty="0">
                <a:solidFill>
                  <a:srgbClr val="00203C"/>
                </a:solidFill>
                <a:latin typeface="Arial"/>
                <a:cs typeface="Arial"/>
              </a:rPr>
              <a:t>a </a:t>
            </a:r>
            <a:r>
              <a:rPr sz="2100" spc="-60" dirty="0">
                <a:solidFill>
                  <a:srgbClr val="00203C"/>
                </a:solidFill>
                <a:latin typeface="Arial"/>
                <a:cs typeface="Arial"/>
              </a:rPr>
              <a:t>public </a:t>
            </a:r>
            <a:r>
              <a:rPr sz="2100" spc="-90" dirty="0">
                <a:solidFill>
                  <a:srgbClr val="00203C"/>
                </a:solidFill>
                <a:latin typeface="Arial"/>
                <a:cs typeface="Arial"/>
              </a:rPr>
              <a:t>blockchain </a:t>
            </a:r>
            <a:r>
              <a:rPr sz="2100" spc="-125" dirty="0">
                <a:solidFill>
                  <a:srgbClr val="00203C"/>
                </a:solidFill>
                <a:latin typeface="Arial"/>
                <a:cs typeface="Arial"/>
              </a:rPr>
              <a:t>– </a:t>
            </a:r>
            <a:r>
              <a:rPr sz="2100" spc="-25" dirty="0">
                <a:solidFill>
                  <a:srgbClr val="00203C"/>
                </a:solidFill>
                <a:latin typeface="Arial"/>
                <a:cs typeface="Arial"/>
              </a:rPr>
              <a:t>the </a:t>
            </a:r>
            <a:r>
              <a:rPr sz="2100" spc="-105" dirty="0">
                <a:solidFill>
                  <a:srgbClr val="00203C"/>
                </a:solidFill>
                <a:latin typeface="Arial"/>
                <a:cs typeface="Arial"/>
              </a:rPr>
              <a:t>goal </a:t>
            </a:r>
            <a:r>
              <a:rPr sz="2100" spc="-110" dirty="0">
                <a:solidFill>
                  <a:srgbClr val="00203C"/>
                </a:solidFill>
                <a:latin typeface="Arial"/>
                <a:cs typeface="Arial"/>
              </a:rPr>
              <a:t>is </a:t>
            </a:r>
            <a:r>
              <a:rPr sz="2100" spc="15" dirty="0">
                <a:solidFill>
                  <a:srgbClr val="00203C"/>
                </a:solidFill>
                <a:latin typeface="Arial"/>
                <a:cs typeface="Arial"/>
              </a:rPr>
              <a:t>to </a:t>
            </a:r>
            <a:r>
              <a:rPr sz="2100" spc="-75" dirty="0">
                <a:solidFill>
                  <a:srgbClr val="00203C"/>
                </a:solidFill>
                <a:latin typeface="Arial"/>
                <a:cs typeface="Arial"/>
              </a:rPr>
              <a:t>incentivize  </a:t>
            </a:r>
            <a:r>
              <a:rPr sz="2100" spc="-65" dirty="0">
                <a:solidFill>
                  <a:srgbClr val="00203C"/>
                </a:solidFill>
                <a:latin typeface="Arial"/>
                <a:cs typeface="Arial"/>
              </a:rPr>
              <a:t>unknown,</a:t>
            </a:r>
            <a:r>
              <a:rPr sz="2100" spc="-120" dirty="0">
                <a:solidFill>
                  <a:srgbClr val="00203C"/>
                </a:solidFill>
                <a:latin typeface="Arial"/>
                <a:cs typeface="Arial"/>
              </a:rPr>
              <a:t> </a:t>
            </a:r>
            <a:r>
              <a:rPr sz="2100" spc="-45" dirty="0">
                <a:solidFill>
                  <a:srgbClr val="00203C"/>
                </a:solidFill>
                <a:latin typeface="Arial"/>
                <a:cs typeface="Arial"/>
              </a:rPr>
              <a:t>untrusting</a:t>
            </a:r>
            <a:r>
              <a:rPr sz="2100" spc="-105" dirty="0">
                <a:solidFill>
                  <a:srgbClr val="00203C"/>
                </a:solidFill>
                <a:latin typeface="Arial"/>
                <a:cs typeface="Arial"/>
              </a:rPr>
              <a:t> </a:t>
            </a:r>
            <a:r>
              <a:rPr sz="2100" spc="-55" dirty="0">
                <a:solidFill>
                  <a:srgbClr val="00203C"/>
                </a:solidFill>
                <a:latin typeface="Arial"/>
                <a:cs typeface="Arial"/>
              </a:rPr>
              <a:t>participants</a:t>
            </a:r>
            <a:r>
              <a:rPr sz="2100" spc="-125" dirty="0">
                <a:solidFill>
                  <a:srgbClr val="00203C"/>
                </a:solidFill>
                <a:latin typeface="Arial"/>
                <a:cs typeface="Arial"/>
              </a:rPr>
              <a:t> </a:t>
            </a:r>
            <a:r>
              <a:rPr sz="2100" spc="15" dirty="0">
                <a:solidFill>
                  <a:srgbClr val="00203C"/>
                </a:solidFill>
                <a:latin typeface="Arial"/>
                <a:cs typeface="Arial"/>
              </a:rPr>
              <a:t>to</a:t>
            </a:r>
            <a:r>
              <a:rPr sz="2100" spc="-110" dirty="0">
                <a:solidFill>
                  <a:srgbClr val="00203C"/>
                </a:solidFill>
                <a:latin typeface="Arial"/>
                <a:cs typeface="Arial"/>
              </a:rPr>
              <a:t> </a:t>
            </a:r>
            <a:r>
              <a:rPr sz="2100" spc="-45" dirty="0">
                <a:solidFill>
                  <a:srgbClr val="00203C"/>
                </a:solidFill>
                <a:latin typeface="Arial"/>
                <a:cs typeface="Arial"/>
              </a:rPr>
              <a:t>work</a:t>
            </a:r>
            <a:r>
              <a:rPr sz="2100" spc="-90" dirty="0">
                <a:solidFill>
                  <a:srgbClr val="00203C"/>
                </a:solidFill>
                <a:latin typeface="Arial"/>
                <a:cs typeface="Arial"/>
              </a:rPr>
              <a:t> </a:t>
            </a:r>
            <a:r>
              <a:rPr sz="2100" spc="10" dirty="0">
                <a:solidFill>
                  <a:srgbClr val="00203C"/>
                </a:solidFill>
                <a:latin typeface="Arial"/>
                <a:cs typeface="Arial"/>
              </a:rPr>
              <a:t>with</a:t>
            </a:r>
            <a:r>
              <a:rPr sz="2100" spc="-105" dirty="0">
                <a:solidFill>
                  <a:srgbClr val="00203C"/>
                </a:solidFill>
                <a:latin typeface="Arial"/>
                <a:cs typeface="Arial"/>
              </a:rPr>
              <a:t> </a:t>
            </a:r>
            <a:r>
              <a:rPr sz="2100" spc="-25" dirty="0">
                <a:solidFill>
                  <a:srgbClr val="00203C"/>
                </a:solidFill>
                <a:latin typeface="Arial"/>
                <a:cs typeface="Arial"/>
              </a:rPr>
              <a:t>the  </a:t>
            </a:r>
            <a:r>
              <a:rPr sz="2100" spc="-130" dirty="0">
                <a:solidFill>
                  <a:srgbClr val="00203C"/>
                </a:solidFill>
                <a:latin typeface="Arial"/>
                <a:cs typeface="Arial"/>
              </a:rPr>
              <a:t>system </a:t>
            </a:r>
            <a:r>
              <a:rPr sz="2100" spc="-100" dirty="0">
                <a:solidFill>
                  <a:srgbClr val="00203C"/>
                </a:solidFill>
                <a:latin typeface="Arial"/>
                <a:cs typeface="Arial"/>
              </a:rPr>
              <a:t>and </a:t>
            </a:r>
            <a:r>
              <a:rPr sz="2100" spc="-5" dirty="0">
                <a:solidFill>
                  <a:srgbClr val="00203C"/>
                </a:solidFill>
                <a:latin typeface="Arial"/>
                <a:cs typeface="Arial"/>
              </a:rPr>
              <a:t>not </a:t>
            </a:r>
            <a:r>
              <a:rPr sz="2100" spc="20" dirty="0">
                <a:solidFill>
                  <a:srgbClr val="00203C"/>
                </a:solidFill>
                <a:latin typeface="Arial"/>
                <a:cs typeface="Arial"/>
              </a:rPr>
              <a:t>try </a:t>
            </a:r>
            <a:r>
              <a:rPr sz="2100" spc="15" dirty="0">
                <a:solidFill>
                  <a:srgbClr val="00203C"/>
                </a:solidFill>
                <a:latin typeface="Arial"/>
                <a:cs typeface="Arial"/>
              </a:rPr>
              <a:t>to</a:t>
            </a:r>
            <a:r>
              <a:rPr sz="2100" spc="-375" dirty="0">
                <a:solidFill>
                  <a:srgbClr val="00203C"/>
                </a:solidFill>
                <a:latin typeface="Arial"/>
                <a:cs typeface="Arial"/>
              </a:rPr>
              <a:t> </a:t>
            </a:r>
            <a:r>
              <a:rPr sz="2100" spc="-90" dirty="0">
                <a:solidFill>
                  <a:srgbClr val="00203C"/>
                </a:solidFill>
                <a:latin typeface="Arial"/>
                <a:cs typeface="Arial"/>
              </a:rPr>
              <a:t>break </a:t>
            </a:r>
            <a:r>
              <a:rPr sz="2100" spc="65" dirty="0">
                <a:solidFill>
                  <a:srgbClr val="00203C"/>
                </a:solidFill>
                <a:latin typeface="Arial"/>
                <a:cs typeface="Arial"/>
              </a:rPr>
              <a:t>it</a:t>
            </a:r>
            <a:endParaRPr sz="2100">
              <a:solidFill>
                <a:prstClr val="black"/>
              </a:solidFill>
              <a:latin typeface="Arial"/>
              <a:cs typeface="Arial"/>
            </a:endParaRPr>
          </a:p>
        </p:txBody>
      </p:sp>
      <p:sp>
        <p:nvSpPr>
          <p:cNvPr id="4" name="object 4"/>
          <p:cNvSpPr/>
          <p:nvPr/>
        </p:nvSpPr>
        <p:spPr>
          <a:xfrm>
            <a:off x="7380731" y="3051048"/>
            <a:ext cx="1763268" cy="183946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2975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58317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45" dirty="0">
                <a:solidFill>
                  <a:srgbClr val="005DAB"/>
                </a:solidFill>
              </a:rPr>
              <a:t>Validation </a:t>
            </a:r>
            <a:r>
              <a:rPr sz="2800" spc="-170" dirty="0">
                <a:solidFill>
                  <a:srgbClr val="005DAB"/>
                </a:solidFill>
              </a:rPr>
              <a:t>(have </a:t>
            </a:r>
            <a:r>
              <a:rPr sz="2800" spc="-150" dirty="0">
                <a:solidFill>
                  <a:srgbClr val="005DAB"/>
                </a:solidFill>
              </a:rPr>
              <a:t>you </a:t>
            </a:r>
            <a:r>
              <a:rPr sz="2800" spc="-170" dirty="0">
                <a:solidFill>
                  <a:srgbClr val="005DAB"/>
                </a:solidFill>
              </a:rPr>
              <a:t>heard </a:t>
            </a:r>
            <a:r>
              <a:rPr sz="2800" spc="-120" dirty="0">
                <a:solidFill>
                  <a:srgbClr val="005DAB"/>
                </a:solidFill>
              </a:rPr>
              <a:t>of</a:t>
            </a:r>
            <a:r>
              <a:rPr sz="2800" spc="-420" dirty="0">
                <a:solidFill>
                  <a:srgbClr val="005DAB"/>
                </a:solidFill>
              </a:rPr>
              <a:t> </a:t>
            </a:r>
            <a:r>
              <a:rPr sz="2800" spc="-114" dirty="0">
                <a:solidFill>
                  <a:srgbClr val="005DAB"/>
                </a:solidFill>
              </a:rPr>
              <a:t>mining?)</a:t>
            </a:r>
            <a:endParaRPr sz="2800"/>
          </a:p>
        </p:txBody>
      </p:sp>
      <p:sp>
        <p:nvSpPr>
          <p:cNvPr id="3" name="object 3"/>
          <p:cNvSpPr txBox="1"/>
          <p:nvPr/>
        </p:nvSpPr>
        <p:spPr>
          <a:xfrm>
            <a:off x="535940" y="1104393"/>
            <a:ext cx="5925185" cy="3415029"/>
          </a:xfrm>
          <a:prstGeom prst="rect">
            <a:avLst/>
          </a:prstGeom>
        </p:spPr>
        <p:txBody>
          <a:bodyPr vert="horz" wrap="square" lIns="0" tIns="83185" rIns="0" bIns="0" rtlCol="0">
            <a:spAutoFit/>
          </a:bodyPr>
          <a:lstStyle/>
          <a:p>
            <a:pPr marL="355600" indent="-342900">
              <a:spcBef>
                <a:spcPts val="655"/>
              </a:spcBef>
              <a:buClr>
                <a:srgbClr val="0087B7"/>
              </a:buClr>
              <a:buFont typeface="Wingdings"/>
              <a:buChar char=""/>
              <a:tabLst>
                <a:tab pos="354965" algn="l"/>
                <a:tab pos="355600" algn="l"/>
              </a:tabLst>
            </a:pPr>
            <a:r>
              <a:rPr sz="2100" spc="-120" dirty="0">
                <a:solidFill>
                  <a:srgbClr val="00203C"/>
                </a:solidFill>
                <a:latin typeface="Arial"/>
                <a:cs typeface="Arial"/>
              </a:rPr>
              <a:t>There </a:t>
            </a:r>
            <a:r>
              <a:rPr sz="2100" spc="-95" dirty="0">
                <a:solidFill>
                  <a:srgbClr val="00203C"/>
                </a:solidFill>
                <a:latin typeface="Arial"/>
                <a:cs typeface="Arial"/>
              </a:rPr>
              <a:t>are </a:t>
            </a:r>
            <a:r>
              <a:rPr sz="2100" spc="-110" dirty="0">
                <a:solidFill>
                  <a:srgbClr val="00203C"/>
                </a:solidFill>
                <a:latin typeface="Arial"/>
                <a:cs typeface="Arial"/>
              </a:rPr>
              <a:t>many </a:t>
            </a:r>
            <a:r>
              <a:rPr sz="2100" spc="-80" dirty="0">
                <a:solidFill>
                  <a:srgbClr val="00203C"/>
                </a:solidFill>
                <a:latin typeface="Arial"/>
                <a:cs typeface="Arial"/>
              </a:rPr>
              <a:t>types </a:t>
            </a:r>
            <a:r>
              <a:rPr sz="2100" spc="-5" dirty="0">
                <a:solidFill>
                  <a:srgbClr val="00203C"/>
                </a:solidFill>
                <a:latin typeface="Arial"/>
                <a:cs typeface="Arial"/>
              </a:rPr>
              <a:t>of </a:t>
            </a:r>
            <a:r>
              <a:rPr sz="2100" spc="-145" dirty="0">
                <a:solidFill>
                  <a:srgbClr val="00203C"/>
                </a:solidFill>
                <a:latin typeface="Arial"/>
                <a:cs typeface="Arial"/>
              </a:rPr>
              <a:t>consensus</a:t>
            </a:r>
            <a:r>
              <a:rPr sz="2100" spc="-265" dirty="0">
                <a:solidFill>
                  <a:srgbClr val="00203C"/>
                </a:solidFill>
                <a:latin typeface="Arial"/>
                <a:cs typeface="Arial"/>
              </a:rPr>
              <a:t> </a:t>
            </a:r>
            <a:r>
              <a:rPr sz="2100" spc="-65" dirty="0">
                <a:solidFill>
                  <a:srgbClr val="00203C"/>
                </a:solidFill>
                <a:latin typeface="Arial"/>
                <a:cs typeface="Arial"/>
              </a:rPr>
              <a:t>protocols</a:t>
            </a:r>
            <a:endParaRPr sz="2100">
              <a:solidFill>
                <a:prstClr val="black"/>
              </a:solidFill>
              <a:latin typeface="Arial"/>
              <a:cs typeface="Arial"/>
            </a:endParaRPr>
          </a:p>
          <a:p>
            <a:pPr marL="756285" lvl="1" indent="-286385">
              <a:spcBef>
                <a:spcPts val="420"/>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75" dirty="0">
                <a:solidFill>
                  <a:srgbClr val="00203C"/>
                </a:solidFill>
                <a:latin typeface="Arial"/>
                <a:cs typeface="Arial"/>
              </a:rPr>
              <a:t>Work </a:t>
            </a:r>
            <a:r>
              <a:rPr sz="1600" spc="-95" dirty="0">
                <a:solidFill>
                  <a:srgbClr val="00203C"/>
                </a:solidFill>
                <a:latin typeface="Arial"/>
                <a:cs typeface="Arial"/>
              </a:rPr>
              <a:t>– </a:t>
            </a:r>
            <a:r>
              <a:rPr sz="1600" spc="-105" dirty="0">
                <a:solidFill>
                  <a:srgbClr val="00203C"/>
                </a:solidFill>
                <a:latin typeface="Arial"/>
                <a:cs typeface="Arial"/>
              </a:rPr>
              <a:t>classic </a:t>
            </a:r>
            <a:r>
              <a:rPr sz="1600" spc="-10" dirty="0">
                <a:solidFill>
                  <a:srgbClr val="00203C"/>
                </a:solidFill>
                <a:latin typeface="Arial"/>
                <a:cs typeface="Arial"/>
              </a:rPr>
              <a:t>but </a:t>
            </a:r>
            <a:r>
              <a:rPr sz="1600" spc="-45" dirty="0">
                <a:solidFill>
                  <a:srgbClr val="00203C"/>
                </a:solidFill>
                <a:latin typeface="Arial"/>
                <a:cs typeface="Arial"/>
              </a:rPr>
              <a:t>incredibly </a:t>
            </a:r>
            <a:r>
              <a:rPr sz="1600" spc="-65" dirty="0">
                <a:solidFill>
                  <a:srgbClr val="00203C"/>
                </a:solidFill>
                <a:latin typeface="Arial"/>
                <a:cs typeface="Arial"/>
              </a:rPr>
              <a:t>costly </a:t>
            </a:r>
            <a:r>
              <a:rPr sz="1600" spc="-40" dirty="0">
                <a:solidFill>
                  <a:srgbClr val="00203C"/>
                </a:solidFill>
                <a:latin typeface="Arial"/>
                <a:cs typeface="Arial"/>
              </a:rPr>
              <a:t>(electricity,</a:t>
            </a:r>
            <a:r>
              <a:rPr sz="1600" spc="-210" dirty="0">
                <a:solidFill>
                  <a:srgbClr val="00203C"/>
                </a:solidFill>
                <a:latin typeface="Arial"/>
                <a:cs typeface="Arial"/>
              </a:rPr>
              <a:t> </a:t>
            </a:r>
            <a:r>
              <a:rPr sz="1600" spc="-55" dirty="0">
                <a:solidFill>
                  <a:srgbClr val="00203C"/>
                </a:solidFill>
                <a:latin typeface="Arial"/>
                <a:cs typeface="Arial"/>
              </a:rPr>
              <a:t>etc.)</a:t>
            </a:r>
            <a:endParaRPr sz="1600">
              <a:solidFill>
                <a:prstClr val="black"/>
              </a:solidFill>
              <a:latin typeface="Arial"/>
              <a:cs typeface="Arial"/>
            </a:endParaRPr>
          </a:p>
          <a:p>
            <a:pPr marL="1155700" marR="5080" lvl="2" indent="-228600">
              <a:spcBef>
                <a:spcPts val="345"/>
              </a:spcBef>
              <a:buClr>
                <a:srgbClr val="79003B"/>
              </a:buClr>
              <a:buFontTx/>
              <a:buChar char="•"/>
              <a:tabLst>
                <a:tab pos="1155700" algn="l"/>
                <a:tab pos="1156335" algn="l"/>
              </a:tabLst>
            </a:pPr>
            <a:r>
              <a:rPr sz="1400" spc="-25" dirty="0">
                <a:solidFill>
                  <a:srgbClr val="00203C"/>
                </a:solidFill>
                <a:latin typeface="Arial"/>
                <a:cs typeface="Arial"/>
              </a:rPr>
              <a:t>Mining </a:t>
            </a:r>
            <a:r>
              <a:rPr sz="1400" spc="-80" dirty="0">
                <a:solidFill>
                  <a:srgbClr val="00203C"/>
                </a:solidFill>
                <a:latin typeface="Arial"/>
                <a:cs typeface="Arial"/>
              </a:rPr>
              <a:t>– </a:t>
            </a:r>
            <a:r>
              <a:rPr sz="1400" spc="-65" dirty="0">
                <a:solidFill>
                  <a:srgbClr val="00203C"/>
                </a:solidFill>
                <a:latin typeface="Arial"/>
                <a:cs typeface="Arial"/>
              </a:rPr>
              <a:t>Competing </a:t>
            </a:r>
            <a:r>
              <a:rPr sz="1400" spc="10" dirty="0">
                <a:solidFill>
                  <a:srgbClr val="00203C"/>
                </a:solidFill>
                <a:latin typeface="Arial"/>
                <a:cs typeface="Arial"/>
              </a:rPr>
              <a:t>to </a:t>
            </a:r>
            <a:r>
              <a:rPr sz="1400" spc="-70" dirty="0">
                <a:solidFill>
                  <a:srgbClr val="00203C"/>
                </a:solidFill>
                <a:latin typeface="Arial"/>
                <a:cs typeface="Arial"/>
              </a:rPr>
              <a:t>solve </a:t>
            </a:r>
            <a:r>
              <a:rPr sz="1400" spc="-110" dirty="0">
                <a:solidFill>
                  <a:srgbClr val="00203C"/>
                </a:solidFill>
                <a:latin typeface="Arial"/>
                <a:cs typeface="Arial"/>
              </a:rPr>
              <a:t>a </a:t>
            </a:r>
            <a:r>
              <a:rPr sz="1400" spc="-35" dirty="0">
                <a:solidFill>
                  <a:srgbClr val="00203C"/>
                </a:solidFill>
                <a:latin typeface="Arial"/>
                <a:cs typeface="Arial"/>
              </a:rPr>
              <a:t>computationally </a:t>
            </a:r>
            <a:r>
              <a:rPr sz="1400" spc="-50" dirty="0">
                <a:solidFill>
                  <a:srgbClr val="00203C"/>
                </a:solidFill>
                <a:latin typeface="Arial"/>
                <a:cs typeface="Arial"/>
              </a:rPr>
              <a:t>intensive</a:t>
            </a:r>
            <a:r>
              <a:rPr sz="1400" spc="-195" dirty="0">
                <a:solidFill>
                  <a:srgbClr val="00203C"/>
                </a:solidFill>
                <a:latin typeface="Arial"/>
                <a:cs typeface="Arial"/>
              </a:rPr>
              <a:t> </a:t>
            </a:r>
            <a:r>
              <a:rPr sz="1400" spc="-40" dirty="0">
                <a:solidFill>
                  <a:srgbClr val="00203C"/>
                </a:solidFill>
                <a:latin typeface="Arial"/>
                <a:cs typeface="Arial"/>
              </a:rPr>
              <a:t>problem  </a:t>
            </a:r>
            <a:r>
              <a:rPr sz="1400" spc="10" dirty="0">
                <a:solidFill>
                  <a:srgbClr val="00203C"/>
                </a:solidFill>
                <a:latin typeface="Arial"/>
                <a:cs typeface="Arial"/>
              </a:rPr>
              <a:t>to </a:t>
            </a:r>
            <a:r>
              <a:rPr sz="1400" spc="-45" dirty="0">
                <a:solidFill>
                  <a:srgbClr val="00203C"/>
                </a:solidFill>
                <a:latin typeface="Arial"/>
                <a:cs typeface="Arial"/>
              </a:rPr>
              <a:t>validate</a:t>
            </a:r>
            <a:r>
              <a:rPr sz="1400" spc="-150" dirty="0">
                <a:solidFill>
                  <a:srgbClr val="00203C"/>
                </a:solidFill>
                <a:latin typeface="Arial"/>
                <a:cs typeface="Arial"/>
              </a:rPr>
              <a:t> </a:t>
            </a:r>
            <a:r>
              <a:rPr sz="1400" spc="-45" dirty="0">
                <a:solidFill>
                  <a:srgbClr val="00203C"/>
                </a:solidFill>
                <a:latin typeface="Arial"/>
                <a:cs typeface="Arial"/>
              </a:rPr>
              <a:t>transaction</a:t>
            </a:r>
            <a:endParaRPr sz="1400">
              <a:solidFill>
                <a:prstClr val="black"/>
              </a:solidFill>
              <a:latin typeface="Arial"/>
              <a:cs typeface="Arial"/>
            </a:endParaRPr>
          </a:p>
          <a:p>
            <a:pPr marL="1384300">
              <a:spcBef>
                <a:spcPts val="335"/>
              </a:spcBef>
              <a:tabLst>
                <a:tab pos="1612900" algn="l"/>
              </a:tabLst>
            </a:pPr>
            <a:r>
              <a:rPr sz="1400" dirty="0">
                <a:solidFill>
                  <a:srgbClr val="00203C"/>
                </a:solidFill>
                <a:latin typeface="Arial"/>
                <a:cs typeface="Arial"/>
              </a:rPr>
              <a:t>–	</a:t>
            </a:r>
            <a:r>
              <a:rPr sz="1400" spc="-150" dirty="0">
                <a:solidFill>
                  <a:srgbClr val="00203C"/>
                </a:solidFill>
                <a:latin typeface="Arial"/>
                <a:cs typeface="Arial"/>
              </a:rPr>
              <a:t>GPU, </a:t>
            </a:r>
            <a:r>
              <a:rPr sz="1400" spc="-180" dirty="0">
                <a:solidFill>
                  <a:srgbClr val="00203C"/>
                </a:solidFill>
                <a:latin typeface="Arial"/>
                <a:cs typeface="Arial"/>
              </a:rPr>
              <a:t>ASIC </a:t>
            </a:r>
            <a:r>
              <a:rPr sz="1400" spc="-40" dirty="0">
                <a:solidFill>
                  <a:srgbClr val="00203C"/>
                </a:solidFill>
                <a:latin typeface="Arial"/>
                <a:cs typeface="Arial"/>
              </a:rPr>
              <a:t>(Application </a:t>
            </a:r>
            <a:r>
              <a:rPr sz="1400" spc="-75" dirty="0">
                <a:solidFill>
                  <a:srgbClr val="00203C"/>
                </a:solidFill>
                <a:latin typeface="Arial"/>
                <a:cs typeface="Arial"/>
              </a:rPr>
              <a:t>Specific </a:t>
            </a:r>
            <a:r>
              <a:rPr sz="1400" spc="-45" dirty="0">
                <a:solidFill>
                  <a:srgbClr val="00203C"/>
                </a:solidFill>
                <a:latin typeface="Arial"/>
                <a:cs typeface="Arial"/>
              </a:rPr>
              <a:t>Integrated</a:t>
            </a:r>
            <a:r>
              <a:rPr sz="1400" spc="-140" dirty="0">
                <a:solidFill>
                  <a:srgbClr val="00203C"/>
                </a:solidFill>
                <a:latin typeface="Arial"/>
                <a:cs typeface="Arial"/>
              </a:rPr>
              <a:t> </a:t>
            </a:r>
            <a:r>
              <a:rPr sz="1400" spc="-50" dirty="0">
                <a:solidFill>
                  <a:srgbClr val="00203C"/>
                </a:solidFill>
                <a:latin typeface="Arial"/>
                <a:cs typeface="Arial"/>
              </a:rPr>
              <a:t>Circuit),etc.</a:t>
            </a:r>
            <a:endParaRPr sz="1400">
              <a:solidFill>
                <a:prstClr val="black"/>
              </a:solidFill>
              <a:latin typeface="Arial"/>
              <a:cs typeface="Arial"/>
            </a:endParaRPr>
          </a:p>
          <a:p>
            <a:pPr marL="1155700" lvl="2" indent="-228600">
              <a:spcBef>
                <a:spcPts val="340"/>
              </a:spcBef>
              <a:buClr>
                <a:srgbClr val="79003B"/>
              </a:buClr>
              <a:buFontTx/>
              <a:buChar char="•"/>
              <a:tabLst>
                <a:tab pos="1155700" algn="l"/>
                <a:tab pos="1156335" algn="l"/>
              </a:tabLst>
            </a:pPr>
            <a:r>
              <a:rPr sz="1400" spc="-10" dirty="0">
                <a:solidFill>
                  <a:srgbClr val="00203C"/>
                </a:solidFill>
                <a:latin typeface="Arial"/>
                <a:cs typeface="Arial"/>
              </a:rPr>
              <a:t>With </a:t>
            </a:r>
            <a:r>
              <a:rPr sz="1400" spc="-20" dirty="0">
                <a:solidFill>
                  <a:srgbClr val="00203C"/>
                </a:solidFill>
                <a:latin typeface="Arial"/>
                <a:cs typeface="Arial"/>
              </a:rPr>
              <a:t>the </a:t>
            </a:r>
            <a:r>
              <a:rPr sz="1400" spc="-30" dirty="0">
                <a:solidFill>
                  <a:srgbClr val="00203C"/>
                </a:solidFill>
                <a:latin typeface="Arial"/>
                <a:cs typeface="Arial"/>
              </a:rPr>
              <a:t>winner </a:t>
            </a:r>
            <a:r>
              <a:rPr sz="1400" spc="-5" dirty="0">
                <a:solidFill>
                  <a:srgbClr val="00203C"/>
                </a:solidFill>
                <a:latin typeface="Arial"/>
                <a:cs typeface="Arial"/>
              </a:rPr>
              <a:t>of</a:t>
            </a:r>
            <a:r>
              <a:rPr sz="1400" spc="-290" dirty="0">
                <a:solidFill>
                  <a:srgbClr val="00203C"/>
                </a:solidFill>
                <a:latin typeface="Arial"/>
                <a:cs typeface="Arial"/>
              </a:rPr>
              <a:t> </a:t>
            </a:r>
            <a:r>
              <a:rPr sz="1400" spc="-20" dirty="0">
                <a:solidFill>
                  <a:srgbClr val="00203C"/>
                </a:solidFill>
                <a:latin typeface="Arial"/>
                <a:cs typeface="Arial"/>
              </a:rPr>
              <a:t>the </a:t>
            </a:r>
            <a:r>
              <a:rPr sz="1400" spc="-25" dirty="0">
                <a:solidFill>
                  <a:srgbClr val="00203C"/>
                </a:solidFill>
                <a:latin typeface="Arial"/>
                <a:cs typeface="Arial"/>
              </a:rPr>
              <a:t>competition </a:t>
            </a:r>
            <a:r>
              <a:rPr sz="1400" spc="-55" dirty="0">
                <a:solidFill>
                  <a:srgbClr val="00203C"/>
                </a:solidFill>
                <a:latin typeface="Arial"/>
                <a:cs typeface="Arial"/>
              </a:rPr>
              <a:t>receiving </a:t>
            </a:r>
            <a:r>
              <a:rPr sz="1400" spc="-110" dirty="0">
                <a:solidFill>
                  <a:srgbClr val="00203C"/>
                </a:solidFill>
                <a:latin typeface="Arial"/>
                <a:cs typeface="Arial"/>
              </a:rPr>
              <a:t>a </a:t>
            </a:r>
            <a:r>
              <a:rPr sz="1400" spc="-45" dirty="0">
                <a:solidFill>
                  <a:srgbClr val="00203C"/>
                </a:solidFill>
                <a:latin typeface="Arial"/>
                <a:cs typeface="Arial"/>
              </a:rPr>
              <a:t>financial reward</a:t>
            </a:r>
            <a:endParaRPr sz="1400">
              <a:solidFill>
                <a:prstClr val="black"/>
              </a:solidFill>
              <a:latin typeface="Arial"/>
              <a:cs typeface="Arial"/>
            </a:endParaRPr>
          </a:p>
          <a:p>
            <a:pPr marL="756285" lvl="1" indent="-286385">
              <a:spcBef>
                <a:spcPts val="37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125" dirty="0">
                <a:solidFill>
                  <a:srgbClr val="00203C"/>
                </a:solidFill>
                <a:latin typeface="Arial"/>
                <a:cs typeface="Arial"/>
              </a:rPr>
              <a:t>Stake </a:t>
            </a:r>
            <a:r>
              <a:rPr sz="1600" spc="-95" dirty="0">
                <a:solidFill>
                  <a:srgbClr val="00203C"/>
                </a:solidFill>
                <a:latin typeface="Arial"/>
                <a:cs typeface="Arial"/>
              </a:rPr>
              <a:t>–</a:t>
            </a:r>
            <a:r>
              <a:rPr sz="1600" spc="-90" dirty="0">
                <a:solidFill>
                  <a:srgbClr val="00203C"/>
                </a:solidFill>
                <a:latin typeface="Arial"/>
                <a:cs typeface="Arial"/>
              </a:rPr>
              <a:t> </a:t>
            </a:r>
            <a:r>
              <a:rPr sz="1400" spc="-65" dirty="0">
                <a:solidFill>
                  <a:srgbClr val="00203C"/>
                </a:solidFill>
                <a:latin typeface="Arial"/>
                <a:cs typeface="Arial"/>
              </a:rPr>
              <a:t>Ownership</a:t>
            </a:r>
            <a:endParaRPr sz="1400">
              <a:solidFill>
                <a:prstClr val="black"/>
              </a:solidFill>
              <a:latin typeface="Arial"/>
              <a:cs typeface="Arial"/>
            </a:endParaRPr>
          </a:p>
          <a:p>
            <a:pPr marL="756285" lvl="1" indent="-286385">
              <a:spcBef>
                <a:spcPts val="345"/>
              </a:spcBef>
              <a:buClr>
                <a:srgbClr val="3C6C2A"/>
              </a:buClr>
              <a:buFontTx/>
              <a:buChar char="–"/>
              <a:tabLst>
                <a:tab pos="756285" algn="l"/>
                <a:tab pos="756920" algn="l"/>
              </a:tabLst>
            </a:pPr>
            <a:r>
              <a:rPr sz="1400" spc="-55" dirty="0">
                <a:solidFill>
                  <a:srgbClr val="00203C"/>
                </a:solidFill>
                <a:latin typeface="Arial"/>
                <a:cs typeface="Arial"/>
              </a:rPr>
              <a:t>Proof </a:t>
            </a:r>
            <a:r>
              <a:rPr sz="1400" spc="-5" dirty="0">
                <a:solidFill>
                  <a:srgbClr val="00203C"/>
                </a:solidFill>
                <a:latin typeface="Arial"/>
                <a:cs typeface="Arial"/>
              </a:rPr>
              <a:t>of</a:t>
            </a:r>
            <a:r>
              <a:rPr sz="1400" spc="-135" dirty="0">
                <a:solidFill>
                  <a:srgbClr val="00203C"/>
                </a:solidFill>
                <a:latin typeface="Arial"/>
                <a:cs typeface="Arial"/>
              </a:rPr>
              <a:t> </a:t>
            </a:r>
            <a:r>
              <a:rPr sz="1400" spc="-15" dirty="0">
                <a:solidFill>
                  <a:srgbClr val="00203C"/>
                </a:solidFill>
                <a:latin typeface="Arial"/>
                <a:cs typeface="Arial"/>
              </a:rPr>
              <a:t>Authority</a:t>
            </a:r>
            <a:endParaRPr sz="1400">
              <a:solidFill>
                <a:prstClr val="black"/>
              </a:solidFill>
              <a:latin typeface="Arial"/>
              <a:cs typeface="Arial"/>
            </a:endParaRPr>
          </a:p>
          <a:p>
            <a:pPr marL="756285" lvl="1" indent="-286385">
              <a:spcBef>
                <a:spcPts val="375"/>
              </a:spcBef>
              <a:buClr>
                <a:srgbClr val="3C6C2A"/>
              </a:buClr>
              <a:buFontTx/>
              <a:buChar char="–"/>
              <a:tabLst>
                <a:tab pos="756285" algn="l"/>
                <a:tab pos="756920" algn="l"/>
              </a:tabLst>
            </a:pPr>
            <a:r>
              <a:rPr sz="1600" spc="-65" dirty="0">
                <a:solidFill>
                  <a:srgbClr val="00203C"/>
                </a:solidFill>
                <a:latin typeface="Arial"/>
                <a:cs typeface="Arial"/>
              </a:rPr>
              <a:t>Proof </a:t>
            </a:r>
            <a:r>
              <a:rPr sz="1600" spc="-5" dirty="0">
                <a:solidFill>
                  <a:srgbClr val="00203C"/>
                </a:solidFill>
                <a:latin typeface="Arial"/>
                <a:cs typeface="Arial"/>
              </a:rPr>
              <a:t>of</a:t>
            </a:r>
            <a:r>
              <a:rPr sz="1600" spc="-80" dirty="0">
                <a:solidFill>
                  <a:srgbClr val="00203C"/>
                </a:solidFill>
                <a:latin typeface="Arial"/>
                <a:cs typeface="Arial"/>
              </a:rPr>
              <a:t> </a:t>
            </a:r>
            <a:r>
              <a:rPr sz="1600" spc="-114" dirty="0">
                <a:solidFill>
                  <a:srgbClr val="00203C"/>
                </a:solidFill>
                <a:latin typeface="Arial"/>
                <a:cs typeface="Arial"/>
              </a:rPr>
              <a:t>Space-Time</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a:t>
            </a:r>
            <a:r>
              <a:rPr sz="1600" spc="-75" dirty="0">
                <a:solidFill>
                  <a:srgbClr val="00203C"/>
                </a:solidFill>
                <a:latin typeface="Arial"/>
                <a:cs typeface="Arial"/>
              </a:rPr>
              <a:t> </a:t>
            </a:r>
            <a:r>
              <a:rPr sz="1600" spc="-90" dirty="0">
                <a:solidFill>
                  <a:srgbClr val="00203C"/>
                </a:solidFill>
                <a:latin typeface="Arial"/>
                <a:cs typeface="Arial"/>
              </a:rPr>
              <a:t>Capacity</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114" dirty="0">
                <a:solidFill>
                  <a:srgbClr val="00203C"/>
                </a:solidFill>
                <a:latin typeface="Arial"/>
                <a:cs typeface="Arial"/>
              </a:rPr>
              <a:t>Elapsed </a:t>
            </a:r>
            <a:r>
              <a:rPr sz="1600" spc="-90" dirty="0">
                <a:solidFill>
                  <a:srgbClr val="00203C"/>
                </a:solidFill>
                <a:latin typeface="Arial"/>
                <a:cs typeface="Arial"/>
              </a:rPr>
              <a:t>Time </a:t>
            </a:r>
            <a:r>
              <a:rPr sz="1600" spc="-70" dirty="0">
                <a:solidFill>
                  <a:srgbClr val="00203C"/>
                </a:solidFill>
                <a:latin typeface="Arial"/>
                <a:cs typeface="Arial"/>
              </a:rPr>
              <a:t>(e.g.,</a:t>
            </a:r>
            <a:r>
              <a:rPr sz="1600" spc="-120" dirty="0">
                <a:solidFill>
                  <a:srgbClr val="00203C"/>
                </a:solidFill>
                <a:latin typeface="Arial"/>
                <a:cs typeface="Arial"/>
              </a:rPr>
              <a:t> </a:t>
            </a:r>
            <a:r>
              <a:rPr sz="1600" spc="-30" dirty="0">
                <a:solidFill>
                  <a:srgbClr val="00203C"/>
                </a:solidFill>
                <a:latin typeface="Arial"/>
                <a:cs typeface="Arial"/>
              </a:rPr>
              <a:t>Intel)</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10" dirty="0">
                <a:solidFill>
                  <a:srgbClr val="00203C"/>
                </a:solidFill>
                <a:latin typeface="Arial"/>
                <a:cs typeface="Arial"/>
              </a:rPr>
              <a:t>With </a:t>
            </a:r>
            <a:r>
              <a:rPr sz="1600" spc="-55" dirty="0">
                <a:solidFill>
                  <a:srgbClr val="00203C"/>
                </a:solidFill>
                <a:latin typeface="Arial"/>
                <a:cs typeface="Arial"/>
              </a:rPr>
              <a:t>more </a:t>
            </a:r>
            <a:r>
              <a:rPr sz="1600" spc="-70" dirty="0">
                <a:solidFill>
                  <a:srgbClr val="00203C"/>
                </a:solidFill>
                <a:latin typeface="Arial"/>
                <a:cs typeface="Arial"/>
              </a:rPr>
              <a:t>being </a:t>
            </a:r>
            <a:r>
              <a:rPr sz="1600" spc="-50" dirty="0">
                <a:solidFill>
                  <a:srgbClr val="00203C"/>
                </a:solidFill>
                <a:latin typeface="Arial"/>
                <a:cs typeface="Arial"/>
              </a:rPr>
              <a:t>studied </a:t>
            </a:r>
            <a:r>
              <a:rPr sz="1600" spc="-80" dirty="0">
                <a:solidFill>
                  <a:srgbClr val="00203C"/>
                </a:solidFill>
                <a:latin typeface="Arial"/>
                <a:cs typeface="Arial"/>
              </a:rPr>
              <a:t>and </a:t>
            </a:r>
            <a:r>
              <a:rPr sz="1600" spc="-50" dirty="0">
                <a:solidFill>
                  <a:srgbClr val="00203C"/>
                </a:solidFill>
                <a:latin typeface="Arial"/>
                <a:cs typeface="Arial"/>
              </a:rPr>
              <a:t>tested </a:t>
            </a:r>
            <a:r>
              <a:rPr sz="1600" spc="-75" dirty="0">
                <a:solidFill>
                  <a:srgbClr val="00203C"/>
                </a:solidFill>
                <a:latin typeface="Arial"/>
                <a:cs typeface="Arial"/>
              </a:rPr>
              <a:t>every</a:t>
            </a:r>
            <a:r>
              <a:rPr sz="1600" spc="-265" dirty="0">
                <a:solidFill>
                  <a:srgbClr val="00203C"/>
                </a:solidFill>
                <a:latin typeface="Arial"/>
                <a:cs typeface="Arial"/>
              </a:rPr>
              <a:t> </a:t>
            </a:r>
            <a:r>
              <a:rPr sz="1600" spc="-95" dirty="0">
                <a:solidFill>
                  <a:srgbClr val="00203C"/>
                </a:solidFill>
                <a:latin typeface="Arial"/>
                <a:cs typeface="Arial"/>
              </a:rPr>
              <a:t>day</a:t>
            </a:r>
            <a:endParaRPr sz="1600">
              <a:solidFill>
                <a:prstClr val="black"/>
              </a:solidFill>
              <a:latin typeface="Arial"/>
              <a:cs typeface="Arial"/>
            </a:endParaRPr>
          </a:p>
        </p:txBody>
      </p:sp>
      <p:sp>
        <p:nvSpPr>
          <p:cNvPr id="4" name="object 4"/>
          <p:cNvSpPr/>
          <p:nvPr/>
        </p:nvSpPr>
        <p:spPr>
          <a:xfrm>
            <a:off x="7299959" y="1822704"/>
            <a:ext cx="1844039" cy="192176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80947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5503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0" dirty="0">
                <a:solidFill>
                  <a:srgbClr val="005DAB"/>
                </a:solidFill>
              </a:rPr>
              <a:t>Quick </a:t>
            </a:r>
            <a:r>
              <a:rPr sz="2800" spc="-195" dirty="0">
                <a:solidFill>
                  <a:srgbClr val="005DAB"/>
                </a:solidFill>
              </a:rPr>
              <a:t>recap </a:t>
            </a:r>
            <a:r>
              <a:rPr sz="2800" spc="-130" dirty="0">
                <a:solidFill>
                  <a:srgbClr val="005DAB"/>
                </a:solidFill>
              </a:rPr>
              <a:t>and</a:t>
            </a:r>
            <a:r>
              <a:rPr sz="2800" spc="-285" dirty="0">
                <a:solidFill>
                  <a:srgbClr val="005DAB"/>
                </a:solidFill>
              </a:rPr>
              <a:t> </a:t>
            </a:r>
            <a:r>
              <a:rPr sz="2800" spc="-180" dirty="0">
                <a:solidFill>
                  <a:srgbClr val="005DAB"/>
                </a:solidFill>
              </a:rPr>
              <a:t>breather….</a:t>
            </a:r>
            <a:endParaRPr sz="2800"/>
          </a:p>
        </p:txBody>
      </p:sp>
      <p:sp>
        <p:nvSpPr>
          <p:cNvPr id="3" name="object 3"/>
          <p:cNvSpPr txBox="1"/>
          <p:nvPr/>
        </p:nvSpPr>
        <p:spPr>
          <a:xfrm>
            <a:off x="535940" y="1175080"/>
            <a:ext cx="7325359" cy="344170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00" dirty="0">
                <a:solidFill>
                  <a:srgbClr val="00203C"/>
                </a:solidFill>
                <a:latin typeface="Arial"/>
                <a:cs typeface="Arial"/>
              </a:rPr>
              <a:t>Blockchain </a:t>
            </a:r>
            <a:r>
              <a:rPr sz="2000" spc="-55" dirty="0">
                <a:solidFill>
                  <a:srgbClr val="00203C"/>
                </a:solidFill>
                <a:latin typeface="Arial"/>
                <a:cs typeface="Arial"/>
              </a:rPr>
              <a:t>doesn’t </a:t>
            </a:r>
            <a:r>
              <a:rPr sz="2000" spc="-105" dirty="0">
                <a:solidFill>
                  <a:srgbClr val="00203C"/>
                </a:solidFill>
                <a:latin typeface="Arial"/>
                <a:cs typeface="Arial"/>
              </a:rPr>
              <a:t>solve </a:t>
            </a:r>
            <a:r>
              <a:rPr sz="2000" spc="-90" dirty="0">
                <a:solidFill>
                  <a:srgbClr val="00203C"/>
                </a:solidFill>
                <a:latin typeface="Arial"/>
                <a:cs typeface="Arial"/>
              </a:rPr>
              <a:t>every</a:t>
            </a:r>
            <a:r>
              <a:rPr sz="2000" spc="-170" dirty="0">
                <a:solidFill>
                  <a:srgbClr val="00203C"/>
                </a:solidFill>
                <a:latin typeface="Arial"/>
                <a:cs typeface="Arial"/>
              </a:rPr>
              <a:t> </a:t>
            </a:r>
            <a:r>
              <a:rPr sz="2000" spc="-55" dirty="0">
                <a:solidFill>
                  <a:srgbClr val="00203C"/>
                </a:solidFill>
                <a:latin typeface="Arial"/>
                <a:cs typeface="Arial"/>
              </a:rPr>
              <a:t>problem</a:t>
            </a:r>
            <a:endParaRPr sz="2000">
              <a:solidFill>
                <a:prstClr val="black"/>
              </a:solidFill>
              <a:latin typeface="Arial"/>
              <a:cs typeface="Arial"/>
            </a:endParaRPr>
          </a:p>
          <a:p>
            <a:pPr>
              <a:spcBef>
                <a:spcPts val="25"/>
              </a:spcBef>
              <a:buClr>
                <a:srgbClr val="0087B7"/>
              </a:buClr>
              <a:buFont typeface="Wingdings"/>
              <a:buChar char=""/>
            </a:pPr>
            <a:endParaRPr sz="290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35" dirty="0">
                <a:solidFill>
                  <a:srgbClr val="00203C"/>
                </a:solidFill>
                <a:latin typeface="Arial"/>
                <a:cs typeface="Arial"/>
              </a:rPr>
              <a:t>Most</a:t>
            </a:r>
            <a:r>
              <a:rPr sz="2000" spc="-110" dirty="0">
                <a:solidFill>
                  <a:srgbClr val="00203C"/>
                </a:solidFill>
                <a:latin typeface="Arial"/>
                <a:cs typeface="Arial"/>
              </a:rPr>
              <a:t> </a:t>
            </a:r>
            <a:r>
              <a:rPr sz="2000" spc="-70" dirty="0">
                <a:solidFill>
                  <a:srgbClr val="00203C"/>
                </a:solidFill>
                <a:latin typeface="Arial"/>
                <a:cs typeface="Arial"/>
              </a:rPr>
              <a:t>useful</a:t>
            </a:r>
            <a:r>
              <a:rPr sz="2000" spc="-114" dirty="0">
                <a:solidFill>
                  <a:srgbClr val="00203C"/>
                </a:solidFill>
                <a:latin typeface="Arial"/>
                <a:cs typeface="Arial"/>
              </a:rPr>
              <a:t> </a:t>
            </a:r>
            <a:r>
              <a:rPr sz="2000" spc="-30" dirty="0">
                <a:solidFill>
                  <a:srgbClr val="00203C"/>
                </a:solidFill>
                <a:latin typeface="Arial"/>
                <a:cs typeface="Arial"/>
              </a:rPr>
              <a:t>“</a:t>
            </a:r>
            <a:r>
              <a:rPr sz="2000" b="1" i="1" spc="-30" dirty="0">
                <a:solidFill>
                  <a:srgbClr val="00203C"/>
                </a:solidFill>
                <a:latin typeface="Trebuchet MS"/>
                <a:cs typeface="Trebuchet MS"/>
              </a:rPr>
              <a:t>when</a:t>
            </a:r>
            <a:r>
              <a:rPr sz="2000" b="1" i="1" spc="-170" dirty="0">
                <a:solidFill>
                  <a:srgbClr val="00203C"/>
                </a:solidFill>
                <a:latin typeface="Trebuchet MS"/>
                <a:cs typeface="Trebuchet MS"/>
              </a:rPr>
              <a:t> </a:t>
            </a:r>
            <a:r>
              <a:rPr sz="2000" b="1" i="1" spc="-130" dirty="0">
                <a:solidFill>
                  <a:srgbClr val="00203C"/>
                </a:solidFill>
                <a:latin typeface="Trebuchet MS"/>
                <a:cs typeface="Trebuchet MS"/>
              </a:rPr>
              <a:t>loosely</a:t>
            </a:r>
            <a:r>
              <a:rPr sz="2000" b="1" i="1" spc="-180" dirty="0">
                <a:solidFill>
                  <a:srgbClr val="00203C"/>
                </a:solidFill>
                <a:latin typeface="Trebuchet MS"/>
                <a:cs typeface="Trebuchet MS"/>
              </a:rPr>
              <a:t> </a:t>
            </a:r>
            <a:r>
              <a:rPr sz="2000" b="1" i="1" spc="-130" dirty="0">
                <a:solidFill>
                  <a:srgbClr val="00203C"/>
                </a:solidFill>
                <a:latin typeface="Trebuchet MS"/>
                <a:cs typeface="Trebuchet MS"/>
              </a:rPr>
              <a:t>coupled</a:t>
            </a:r>
            <a:r>
              <a:rPr sz="2000" b="1" i="1" spc="-190" dirty="0">
                <a:solidFill>
                  <a:srgbClr val="00203C"/>
                </a:solidFill>
                <a:latin typeface="Trebuchet MS"/>
                <a:cs typeface="Trebuchet MS"/>
              </a:rPr>
              <a:t> </a:t>
            </a:r>
            <a:r>
              <a:rPr sz="2000" b="1" i="1" spc="-150" dirty="0">
                <a:solidFill>
                  <a:srgbClr val="00203C"/>
                </a:solidFill>
                <a:latin typeface="Trebuchet MS"/>
                <a:cs typeface="Trebuchet MS"/>
              </a:rPr>
              <a:t>distinct</a:t>
            </a:r>
            <a:r>
              <a:rPr sz="2000" b="1" i="1" spc="-195" dirty="0">
                <a:solidFill>
                  <a:srgbClr val="00203C"/>
                </a:solidFill>
                <a:latin typeface="Trebuchet MS"/>
                <a:cs typeface="Trebuchet MS"/>
              </a:rPr>
              <a:t> </a:t>
            </a:r>
            <a:r>
              <a:rPr sz="2000" b="1" i="1" spc="-135" dirty="0">
                <a:solidFill>
                  <a:srgbClr val="00203C"/>
                </a:solidFill>
                <a:latin typeface="Trebuchet MS"/>
                <a:cs typeface="Trebuchet MS"/>
              </a:rPr>
              <a:t>organizations</a:t>
            </a:r>
            <a:r>
              <a:rPr sz="2000" b="1" i="1" spc="-200" dirty="0">
                <a:solidFill>
                  <a:srgbClr val="00203C"/>
                </a:solidFill>
                <a:latin typeface="Trebuchet MS"/>
                <a:cs typeface="Trebuchet MS"/>
              </a:rPr>
              <a:t> </a:t>
            </a:r>
            <a:r>
              <a:rPr sz="2000" b="1" i="1" spc="75" dirty="0">
                <a:solidFill>
                  <a:srgbClr val="00203C"/>
                </a:solidFill>
                <a:latin typeface="Trebuchet MS"/>
                <a:cs typeface="Trebuchet MS"/>
              </a:rPr>
              <a:t>/</a:t>
            </a:r>
            <a:r>
              <a:rPr sz="2000" b="1" i="1" spc="-165" dirty="0">
                <a:solidFill>
                  <a:srgbClr val="00203C"/>
                </a:solidFill>
                <a:latin typeface="Trebuchet MS"/>
                <a:cs typeface="Trebuchet MS"/>
              </a:rPr>
              <a:t> </a:t>
            </a:r>
            <a:r>
              <a:rPr sz="2000" b="1" i="1" spc="-145" dirty="0">
                <a:solidFill>
                  <a:srgbClr val="00203C"/>
                </a:solidFill>
                <a:latin typeface="Trebuchet MS"/>
                <a:cs typeface="Trebuchet MS"/>
              </a:rPr>
              <a:t>entities</a:t>
            </a:r>
            <a:endParaRPr sz="2000">
              <a:solidFill>
                <a:prstClr val="black"/>
              </a:solidFill>
              <a:latin typeface="Trebuchet MS"/>
              <a:cs typeface="Trebuchet MS"/>
            </a:endParaRPr>
          </a:p>
          <a:p>
            <a:pPr marL="355600"/>
            <a:r>
              <a:rPr sz="2000" b="1" i="1" spc="-120" dirty="0">
                <a:solidFill>
                  <a:srgbClr val="00203C"/>
                </a:solidFill>
                <a:latin typeface="Trebuchet MS"/>
                <a:cs typeface="Trebuchet MS"/>
              </a:rPr>
              <a:t>want</a:t>
            </a:r>
            <a:r>
              <a:rPr sz="2000" b="1" i="1" spc="-170" dirty="0">
                <a:solidFill>
                  <a:srgbClr val="00203C"/>
                </a:solidFill>
                <a:latin typeface="Trebuchet MS"/>
                <a:cs typeface="Trebuchet MS"/>
              </a:rPr>
              <a:t> </a:t>
            </a:r>
            <a:r>
              <a:rPr sz="2000" b="1" i="1" spc="-145" dirty="0">
                <a:solidFill>
                  <a:srgbClr val="00203C"/>
                </a:solidFill>
                <a:latin typeface="Trebuchet MS"/>
                <a:cs typeface="Trebuchet MS"/>
              </a:rPr>
              <a:t>to</a:t>
            </a:r>
            <a:r>
              <a:rPr sz="2000" b="1" i="1" spc="-155" dirty="0">
                <a:solidFill>
                  <a:srgbClr val="00203C"/>
                </a:solidFill>
                <a:latin typeface="Trebuchet MS"/>
                <a:cs typeface="Trebuchet MS"/>
              </a:rPr>
              <a:t> </a:t>
            </a:r>
            <a:r>
              <a:rPr sz="2000" b="1" i="1" spc="-145" dirty="0">
                <a:solidFill>
                  <a:srgbClr val="00203C"/>
                </a:solidFill>
                <a:latin typeface="Trebuchet MS"/>
                <a:cs typeface="Trebuchet MS"/>
              </a:rPr>
              <a:t>confidently</a:t>
            </a:r>
            <a:r>
              <a:rPr sz="2000" b="1" i="1" spc="-190" dirty="0">
                <a:solidFill>
                  <a:srgbClr val="00203C"/>
                </a:solidFill>
                <a:latin typeface="Trebuchet MS"/>
                <a:cs typeface="Trebuchet MS"/>
              </a:rPr>
              <a:t> </a:t>
            </a:r>
            <a:r>
              <a:rPr sz="2000" b="1" i="1" spc="-130" dirty="0">
                <a:solidFill>
                  <a:srgbClr val="00203C"/>
                </a:solidFill>
                <a:latin typeface="Trebuchet MS"/>
                <a:cs typeface="Trebuchet MS"/>
              </a:rPr>
              <a:t>share</a:t>
            </a:r>
            <a:r>
              <a:rPr sz="2000" b="1" i="1" spc="-165" dirty="0">
                <a:solidFill>
                  <a:srgbClr val="00203C"/>
                </a:solidFill>
                <a:latin typeface="Trebuchet MS"/>
                <a:cs typeface="Trebuchet MS"/>
              </a:rPr>
              <a:t> </a:t>
            </a:r>
            <a:r>
              <a:rPr sz="2000" b="1" i="1" spc="-110" dirty="0">
                <a:solidFill>
                  <a:srgbClr val="00203C"/>
                </a:solidFill>
                <a:latin typeface="Trebuchet MS"/>
                <a:cs typeface="Trebuchet MS"/>
              </a:rPr>
              <a:t>and</a:t>
            </a:r>
            <a:r>
              <a:rPr sz="2000" b="1" i="1" spc="-170" dirty="0">
                <a:solidFill>
                  <a:srgbClr val="00203C"/>
                </a:solidFill>
                <a:latin typeface="Trebuchet MS"/>
                <a:cs typeface="Trebuchet MS"/>
              </a:rPr>
              <a:t> </a:t>
            </a:r>
            <a:r>
              <a:rPr sz="2000" b="1" i="1" spc="-135" dirty="0">
                <a:solidFill>
                  <a:srgbClr val="00203C"/>
                </a:solidFill>
                <a:latin typeface="Trebuchet MS"/>
                <a:cs typeface="Trebuchet MS"/>
              </a:rPr>
              <a:t>audit</a:t>
            </a:r>
            <a:r>
              <a:rPr sz="2000" b="1" i="1" spc="-180" dirty="0">
                <a:solidFill>
                  <a:srgbClr val="00203C"/>
                </a:solidFill>
                <a:latin typeface="Trebuchet MS"/>
                <a:cs typeface="Trebuchet MS"/>
              </a:rPr>
              <a:t> </a:t>
            </a:r>
            <a:r>
              <a:rPr sz="2000" b="1" i="1" spc="-130" dirty="0">
                <a:solidFill>
                  <a:srgbClr val="00203C"/>
                </a:solidFill>
                <a:latin typeface="Trebuchet MS"/>
                <a:cs typeface="Trebuchet MS"/>
              </a:rPr>
              <a:t>information</a:t>
            </a:r>
            <a:r>
              <a:rPr sz="2000" b="1" i="1" spc="-190" dirty="0">
                <a:solidFill>
                  <a:srgbClr val="00203C"/>
                </a:solidFill>
                <a:latin typeface="Trebuchet MS"/>
                <a:cs typeface="Trebuchet MS"/>
              </a:rPr>
              <a:t> </a:t>
            </a:r>
            <a:r>
              <a:rPr sz="2000" b="1" i="1" spc="-110" dirty="0">
                <a:solidFill>
                  <a:srgbClr val="00203C"/>
                </a:solidFill>
                <a:latin typeface="Trebuchet MS"/>
                <a:cs typeface="Trebuchet MS"/>
              </a:rPr>
              <a:t>and</a:t>
            </a:r>
            <a:r>
              <a:rPr sz="2000" b="1" i="1" spc="-170" dirty="0">
                <a:solidFill>
                  <a:srgbClr val="00203C"/>
                </a:solidFill>
                <a:latin typeface="Trebuchet MS"/>
                <a:cs typeface="Trebuchet MS"/>
              </a:rPr>
              <a:t> </a:t>
            </a:r>
            <a:r>
              <a:rPr sz="2000" b="1" i="1" spc="-125" dirty="0">
                <a:solidFill>
                  <a:srgbClr val="00203C"/>
                </a:solidFill>
                <a:latin typeface="Trebuchet MS"/>
                <a:cs typeface="Trebuchet MS"/>
              </a:rPr>
              <a:t>automate</a:t>
            </a:r>
            <a:endParaRPr sz="2000">
              <a:solidFill>
                <a:prstClr val="black"/>
              </a:solidFill>
              <a:latin typeface="Trebuchet MS"/>
              <a:cs typeface="Trebuchet MS"/>
            </a:endParaRPr>
          </a:p>
          <a:p>
            <a:pPr marL="355600"/>
            <a:r>
              <a:rPr sz="2000" b="1" i="1" spc="-120" dirty="0">
                <a:solidFill>
                  <a:srgbClr val="00203C"/>
                </a:solidFill>
                <a:latin typeface="Trebuchet MS"/>
                <a:cs typeface="Trebuchet MS"/>
              </a:rPr>
              <a:t>mutually </a:t>
            </a:r>
            <a:r>
              <a:rPr sz="2000" b="1" i="1" spc="-140" dirty="0">
                <a:solidFill>
                  <a:srgbClr val="00203C"/>
                </a:solidFill>
                <a:latin typeface="Trebuchet MS"/>
                <a:cs typeface="Trebuchet MS"/>
              </a:rPr>
              <a:t>beneficial</a:t>
            </a:r>
            <a:r>
              <a:rPr sz="2000" b="1" i="1" spc="-260" dirty="0">
                <a:solidFill>
                  <a:srgbClr val="00203C"/>
                </a:solidFill>
                <a:latin typeface="Trebuchet MS"/>
                <a:cs typeface="Trebuchet MS"/>
              </a:rPr>
              <a:t> </a:t>
            </a:r>
            <a:r>
              <a:rPr sz="2000" b="1" i="1" spc="-150" dirty="0">
                <a:solidFill>
                  <a:srgbClr val="00203C"/>
                </a:solidFill>
                <a:latin typeface="Trebuchet MS"/>
                <a:cs typeface="Trebuchet MS"/>
              </a:rPr>
              <a:t>processes”</a:t>
            </a:r>
            <a:endParaRPr sz="2000">
              <a:solidFill>
                <a:prstClr val="black"/>
              </a:solidFill>
              <a:latin typeface="Trebuchet MS"/>
              <a:cs typeface="Trebuchet MS"/>
            </a:endParaRPr>
          </a:p>
          <a:p>
            <a:pPr>
              <a:spcBef>
                <a:spcPts val="25"/>
              </a:spcBef>
            </a:pPr>
            <a:endParaRPr sz="2900">
              <a:solidFill>
                <a:prstClr val="black"/>
              </a:solidFill>
              <a:latin typeface="Times New Roman"/>
              <a:cs typeface="Times New Roman"/>
            </a:endParaRPr>
          </a:p>
          <a:p>
            <a:pPr marL="355600" indent="-342900">
              <a:buClr>
                <a:srgbClr val="0087B7"/>
              </a:buClr>
              <a:buFont typeface="Wingdings"/>
              <a:buChar char=""/>
              <a:tabLst>
                <a:tab pos="354965" algn="l"/>
                <a:tab pos="355600" algn="l"/>
              </a:tabLst>
            </a:pPr>
            <a:r>
              <a:rPr sz="2000" spc="-160" dirty="0">
                <a:solidFill>
                  <a:srgbClr val="00203C"/>
                </a:solidFill>
                <a:latin typeface="Arial"/>
                <a:cs typeface="Arial"/>
              </a:rPr>
              <a:t>Removes </a:t>
            </a:r>
            <a:r>
              <a:rPr sz="2000" spc="-20" dirty="0">
                <a:solidFill>
                  <a:srgbClr val="00203C"/>
                </a:solidFill>
                <a:latin typeface="Arial"/>
                <a:cs typeface="Arial"/>
              </a:rPr>
              <a:t>the </a:t>
            </a:r>
            <a:r>
              <a:rPr sz="2000" spc="-90" dirty="0">
                <a:solidFill>
                  <a:srgbClr val="00203C"/>
                </a:solidFill>
                <a:latin typeface="Arial"/>
                <a:cs typeface="Arial"/>
              </a:rPr>
              <a:t>need </a:t>
            </a:r>
            <a:r>
              <a:rPr sz="2000" spc="-5" dirty="0">
                <a:solidFill>
                  <a:srgbClr val="00203C"/>
                </a:solidFill>
                <a:latin typeface="Arial"/>
                <a:cs typeface="Arial"/>
              </a:rPr>
              <a:t>for </a:t>
            </a:r>
            <a:r>
              <a:rPr sz="2000" spc="-55" dirty="0">
                <a:solidFill>
                  <a:srgbClr val="00203C"/>
                </a:solidFill>
                <a:latin typeface="Arial"/>
                <a:cs typeface="Arial"/>
              </a:rPr>
              <a:t>intermediaries </a:t>
            </a:r>
            <a:r>
              <a:rPr sz="2000" spc="-114" dirty="0">
                <a:solidFill>
                  <a:srgbClr val="00203C"/>
                </a:solidFill>
                <a:latin typeface="Arial"/>
                <a:cs typeface="Arial"/>
              </a:rPr>
              <a:t>– </a:t>
            </a:r>
            <a:r>
              <a:rPr sz="2000" spc="-90" dirty="0">
                <a:solidFill>
                  <a:srgbClr val="00203C"/>
                </a:solidFill>
                <a:latin typeface="Arial"/>
                <a:cs typeface="Arial"/>
              </a:rPr>
              <a:t>and </a:t>
            </a:r>
            <a:r>
              <a:rPr sz="2000" spc="-55" dirty="0">
                <a:solidFill>
                  <a:srgbClr val="00203C"/>
                </a:solidFill>
                <a:latin typeface="Arial"/>
                <a:cs typeface="Arial"/>
              </a:rPr>
              <a:t>thus </a:t>
            </a:r>
            <a:r>
              <a:rPr sz="2000" spc="-125" dirty="0">
                <a:solidFill>
                  <a:srgbClr val="00203C"/>
                </a:solidFill>
                <a:latin typeface="Arial"/>
                <a:cs typeface="Arial"/>
              </a:rPr>
              <a:t>gives </a:t>
            </a:r>
            <a:r>
              <a:rPr sz="2000" spc="-35" dirty="0">
                <a:solidFill>
                  <a:srgbClr val="00203C"/>
                </a:solidFill>
                <a:latin typeface="Arial"/>
                <a:cs typeface="Arial"/>
              </a:rPr>
              <a:t>control</a:t>
            </a:r>
            <a:r>
              <a:rPr sz="2000" spc="-350" dirty="0">
                <a:solidFill>
                  <a:srgbClr val="00203C"/>
                </a:solidFill>
                <a:latin typeface="Arial"/>
                <a:cs typeface="Arial"/>
              </a:rPr>
              <a:t> </a:t>
            </a:r>
            <a:r>
              <a:rPr sz="2000" spc="-120" dirty="0">
                <a:solidFill>
                  <a:srgbClr val="00203C"/>
                </a:solidFill>
                <a:latin typeface="Arial"/>
                <a:cs typeface="Arial"/>
              </a:rPr>
              <a:t>back</a:t>
            </a:r>
            <a:endParaRPr sz="2000">
              <a:solidFill>
                <a:prstClr val="black"/>
              </a:solidFill>
              <a:latin typeface="Arial"/>
              <a:cs typeface="Arial"/>
            </a:endParaRPr>
          </a:p>
          <a:p>
            <a:pPr marL="355600"/>
            <a:r>
              <a:rPr sz="2000" spc="15" dirty="0">
                <a:solidFill>
                  <a:srgbClr val="00203C"/>
                </a:solidFill>
                <a:latin typeface="Arial"/>
                <a:cs typeface="Arial"/>
              </a:rPr>
              <a:t>to</a:t>
            </a:r>
            <a:r>
              <a:rPr sz="2000" spc="-105" dirty="0">
                <a:solidFill>
                  <a:srgbClr val="00203C"/>
                </a:solidFill>
                <a:latin typeface="Arial"/>
                <a:cs typeface="Arial"/>
              </a:rPr>
              <a:t> </a:t>
            </a:r>
            <a:r>
              <a:rPr sz="2000" spc="-20" dirty="0">
                <a:solidFill>
                  <a:srgbClr val="00203C"/>
                </a:solidFill>
                <a:latin typeface="Arial"/>
                <a:cs typeface="Arial"/>
              </a:rPr>
              <a:t>the</a:t>
            </a:r>
            <a:r>
              <a:rPr sz="2000" spc="-120" dirty="0">
                <a:solidFill>
                  <a:srgbClr val="00203C"/>
                </a:solidFill>
                <a:latin typeface="Arial"/>
                <a:cs typeface="Arial"/>
              </a:rPr>
              <a:t> </a:t>
            </a:r>
            <a:r>
              <a:rPr sz="2000" spc="-130" dirty="0">
                <a:solidFill>
                  <a:srgbClr val="00203C"/>
                </a:solidFill>
                <a:latin typeface="Arial"/>
                <a:cs typeface="Arial"/>
              </a:rPr>
              <a:t>users</a:t>
            </a:r>
            <a:r>
              <a:rPr sz="2000" spc="-90" dirty="0">
                <a:solidFill>
                  <a:srgbClr val="00203C"/>
                </a:solidFill>
                <a:latin typeface="Arial"/>
                <a:cs typeface="Arial"/>
              </a:rPr>
              <a:t> </a:t>
            </a:r>
            <a:r>
              <a:rPr sz="2000" spc="215" dirty="0">
                <a:solidFill>
                  <a:srgbClr val="00203C"/>
                </a:solidFill>
                <a:latin typeface="Arial"/>
                <a:cs typeface="Arial"/>
              </a:rPr>
              <a:t>/</a:t>
            </a:r>
            <a:r>
              <a:rPr sz="2000" spc="-110" dirty="0">
                <a:solidFill>
                  <a:srgbClr val="00203C"/>
                </a:solidFill>
                <a:latin typeface="Arial"/>
                <a:cs typeface="Arial"/>
              </a:rPr>
              <a:t> </a:t>
            </a:r>
            <a:r>
              <a:rPr sz="2000" spc="-50" dirty="0">
                <a:solidFill>
                  <a:srgbClr val="00203C"/>
                </a:solidFill>
                <a:latin typeface="Arial"/>
                <a:cs typeface="Arial"/>
              </a:rPr>
              <a:t>original</a:t>
            </a:r>
            <a:r>
              <a:rPr sz="2000" spc="-105" dirty="0">
                <a:solidFill>
                  <a:srgbClr val="00203C"/>
                </a:solidFill>
                <a:latin typeface="Arial"/>
                <a:cs typeface="Arial"/>
              </a:rPr>
              <a:t> </a:t>
            </a:r>
            <a:r>
              <a:rPr sz="2000" spc="-75" dirty="0">
                <a:solidFill>
                  <a:srgbClr val="00203C"/>
                </a:solidFill>
                <a:latin typeface="Arial"/>
                <a:cs typeface="Arial"/>
              </a:rPr>
              <a:t>data</a:t>
            </a:r>
            <a:r>
              <a:rPr sz="2000" spc="-105" dirty="0">
                <a:solidFill>
                  <a:srgbClr val="00203C"/>
                </a:solidFill>
                <a:latin typeface="Arial"/>
                <a:cs typeface="Arial"/>
              </a:rPr>
              <a:t> </a:t>
            </a:r>
            <a:r>
              <a:rPr sz="2000" spc="215" dirty="0">
                <a:solidFill>
                  <a:srgbClr val="00203C"/>
                </a:solidFill>
                <a:latin typeface="Arial"/>
                <a:cs typeface="Arial"/>
              </a:rPr>
              <a:t>/</a:t>
            </a:r>
            <a:r>
              <a:rPr sz="2000" spc="-105" dirty="0">
                <a:solidFill>
                  <a:srgbClr val="00203C"/>
                </a:solidFill>
                <a:latin typeface="Arial"/>
                <a:cs typeface="Arial"/>
              </a:rPr>
              <a:t> </a:t>
            </a:r>
            <a:r>
              <a:rPr sz="2000" spc="-125" dirty="0">
                <a:solidFill>
                  <a:srgbClr val="00203C"/>
                </a:solidFill>
                <a:latin typeface="Arial"/>
                <a:cs typeface="Arial"/>
              </a:rPr>
              <a:t>asset</a:t>
            </a:r>
            <a:r>
              <a:rPr sz="2000" spc="-80" dirty="0">
                <a:solidFill>
                  <a:srgbClr val="00203C"/>
                </a:solidFill>
                <a:latin typeface="Arial"/>
                <a:cs typeface="Arial"/>
              </a:rPr>
              <a:t> </a:t>
            </a:r>
            <a:r>
              <a:rPr sz="2000" spc="-85" dirty="0">
                <a:solidFill>
                  <a:srgbClr val="00203C"/>
                </a:solidFill>
                <a:latin typeface="Arial"/>
                <a:cs typeface="Arial"/>
              </a:rPr>
              <a:t>owners</a:t>
            </a:r>
            <a:endParaRPr sz="2000">
              <a:solidFill>
                <a:prstClr val="black"/>
              </a:solidFill>
              <a:latin typeface="Arial"/>
              <a:cs typeface="Arial"/>
            </a:endParaRPr>
          </a:p>
          <a:p>
            <a:pPr>
              <a:spcBef>
                <a:spcPts val="25"/>
              </a:spcBef>
            </a:pPr>
            <a:endParaRPr sz="290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110" dirty="0">
                <a:solidFill>
                  <a:srgbClr val="00203C"/>
                </a:solidFill>
                <a:latin typeface="Arial"/>
                <a:cs typeface="Arial"/>
              </a:rPr>
              <a:t>Provides</a:t>
            </a:r>
            <a:r>
              <a:rPr sz="2000" spc="-100" dirty="0">
                <a:solidFill>
                  <a:srgbClr val="00203C"/>
                </a:solidFill>
                <a:latin typeface="Arial"/>
                <a:cs typeface="Arial"/>
              </a:rPr>
              <a:t> </a:t>
            </a:r>
            <a:r>
              <a:rPr sz="2000" spc="-155" dirty="0">
                <a:solidFill>
                  <a:srgbClr val="00203C"/>
                </a:solidFill>
                <a:latin typeface="Arial"/>
                <a:cs typeface="Arial"/>
              </a:rPr>
              <a:t>a</a:t>
            </a:r>
            <a:r>
              <a:rPr sz="2000" spc="-100" dirty="0">
                <a:solidFill>
                  <a:srgbClr val="00203C"/>
                </a:solidFill>
                <a:latin typeface="Arial"/>
                <a:cs typeface="Arial"/>
              </a:rPr>
              <a:t> </a:t>
            </a:r>
            <a:r>
              <a:rPr sz="2000" spc="-105" dirty="0">
                <a:solidFill>
                  <a:srgbClr val="00203C"/>
                </a:solidFill>
                <a:latin typeface="Arial"/>
                <a:cs typeface="Arial"/>
              </a:rPr>
              <a:t>source</a:t>
            </a:r>
            <a:r>
              <a:rPr sz="2000" spc="-110" dirty="0">
                <a:solidFill>
                  <a:srgbClr val="00203C"/>
                </a:solidFill>
                <a:latin typeface="Arial"/>
                <a:cs typeface="Arial"/>
              </a:rPr>
              <a:t> </a:t>
            </a:r>
            <a:r>
              <a:rPr sz="2000" spc="-5" dirty="0">
                <a:solidFill>
                  <a:srgbClr val="00203C"/>
                </a:solidFill>
                <a:latin typeface="Arial"/>
                <a:cs typeface="Arial"/>
              </a:rPr>
              <a:t>of</a:t>
            </a:r>
            <a:r>
              <a:rPr sz="2000" spc="-114" dirty="0">
                <a:solidFill>
                  <a:srgbClr val="00203C"/>
                </a:solidFill>
                <a:latin typeface="Arial"/>
                <a:cs typeface="Arial"/>
              </a:rPr>
              <a:t> </a:t>
            </a:r>
            <a:r>
              <a:rPr sz="2000" spc="30" dirty="0">
                <a:solidFill>
                  <a:srgbClr val="00203C"/>
                </a:solidFill>
                <a:latin typeface="Arial"/>
                <a:cs typeface="Arial"/>
              </a:rPr>
              <a:t>truth</a:t>
            </a:r>
            <a:r>
              <a:rPr sz="2000" spc="-95" dirty="0">
                <a:solidFill>
                  <a:srgbClr val="00203C"/>
                </a:solidFill>
                <a:latin typeface="Arial"/>
                <a:cs typeface="Arial"/>
              </a:rPr>
              <a:t> </a:t>
            </a:r>
            <a:r>
              <a:rPr sz="2000" spc="215" dirty="0">
                <a:solidFill>
                  <a:srgbClr val="00203C"/>
                </a:solidFill>
                <a:latin typeface="Arial"/>
                <a:cs typeface="Arial"/>
              </a:rPr>
              <a:t>/</a:t>
            </a:r>
            <a:r>
              <a:rPr sz="2000" spc="-105" dirty="0">
                <a:solidFill>
                  <a:srgbClr val="00203C"/>
                </a:solidFill>
                <a:latin typeface="Arial"/>
                <a:cs typeface="Arial"/>
              </a:rPr>
              <a:t> </a:t>
            </a:r>
            <a:r>
              <a:rPr sz="2000" spc="-10" dirty="0">
                <a:solidFill>
                  <a:srgbClr val="00203C"/>
                </a:solidFill>
                <a:latin typeface="Arial"/>
                <a:cs typeface="Arial"/>
              </a:rPr>
              <a:t>trust</a:t>
            </a:r>
            <a:r>
              <a:rPr sz="2000" spc="-100" dirty="0">
                <a:solidFill>
                  <a:srgbClr val="00203C"/>
                </a:solidFill>
                <a:latin typeface="Arial"/>
                <a:cs typeface="Arial"/>
              </a:rPr>
              <a:t> </a:t>
            </a:r>
            <a:r>
              <a:rPr sz="2000" spc="-60" dirty="0">
                <a:solidFill>
                  <a:srgbClr val="00203C"/>
                </a:solidFill>
                <a:latin typeface="Arial"/>
                <a:cs typeface="Arial"/>
              </a:rPr>
              <a:t>between</a:t>
            </a:r>
            <a:r>
              <a:rPr sz="2000" spc="-120" dirty="0">
                <a:solidFill>
                  <a:srgbClr val="00203C"/>
                </a:solidFill>
                <a:latin typeface="Arial"/>
                <a:cs typeface="Arial"/>
              </a:rPr>
              <a:t> </a:t>
            </a:r>
            <a:r>
              <a:rPr sz="2000" spc="-40" dirty="0">
                <a:solidFill>
                  <a:srgbClr val="00203C"/>
                </a:solidFill>
                <a:latin typeface="Arial"/>
                <a:cs typeface="Arial"/>
              </a:rPr>
              <a:t>untrusting</a:t>
            </a:r>
            <a:r>
              <a:rPr sz="2000" spc="-105" dirty="0">
                <a:solidFill>
                  <a:srgbClr val="00203C"/>
                </a:solidFill>
                <a:latin typeface="Arial"/>
                <a:cs typeface="Arial"/>
              </a:rPr>
              <a:t> </a:t>
            </a:r>
            <a:r>
              <a:rPr sz="2000" spc="-55" dirty="0">
                <a:solidFill>
                  <a:srgbClr val="00203C"/>
                </a:solidFill>
                <a:latin typeface="Arial"/>
                <a:cs typeface="Arial"/>
              </a:rPr>
              <a:t>participants</a:t>
            </a:r>
            <a:endParaRPr sz="2000">
              <a:solidFill>
                <a:prstClr val="black"/>
              </a:solidFill>
              <a:latin typeface="Arial"/>
              <a:cs typeface="Arial"/>
            </a:endParaRPr>
          </a:p>
        </p:txBody>
      </p:sp>
      <p:sp>
        <p:nvSpPr>
          <p:cNvPr id="4" name="object 4"/>
          <p:cNvSpPr/>
          <p:nvPr/>
        </p:nvSpPr>
        <p:spPr>
          <a:xfrm>
            <a:off x="7706868" y="0"/>
            <a:ext cx="1437131" cy="149809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9849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42785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55" dirty="0">
                <a:solidFill>
                  <a:srgbClr val="005DAB"/>
                </a:solidFill>
              </a:rPr>
              <a:t>Where </a:t>
            </a:r>
            <a:r>
              <a:rPr sz="2800" spc="-120" dirty="0">
                <a:solidFill>
                  <a:srgbClr val="005DAB"/>
                </a:solidFill>
              </a:rPr>
              <a:t>is </a:t>
            </a:r>
            <a:r>
              <a:rPr sz="2800" spc="-145" dirty="0">
                <a:solidFill>
                  <a:srgbClr val="005DAB"/>
                </a:solidFill>
              </a:rPr>
              <a:t>it</a:t>
            </a:r>
            <a:r>
              <a:rPr sz="2800" spc="-390" dirty="0">
                <a:solidFill>
                  <a:srgbClr val="005DAB"/>
                </a:solidFill>
              </a:rPr>
              <a:t> </a:t>
            </a:r>
            <a:r>
              <a:rPr sz="2800" spc="-114" dirty="0">
                <a:solidFill>
                  <a:srgbClr val="005DAB"/>
                </a:solidFill>
              </a:rPr>
              <a:t>ideal?</a:t>
            </a:r>
            <a:endParaRPr sz="2800"/>
          </a:p>
        </p:txBody>
      </p:sp>
      <p:sp>
        <p:nvSpPr>
          <p:cNvPr id="3" name="object 3"/>
          <p:cNvSpPr txBox="1"/>
          <p:nvPr/>
        </p:nvSpPr>
        <p:spPr>
          <a:xfrm>
            <a:off x="535940" y="1172032"/>
            <a:ext cx="5647055" cy="339534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35" dirty="0">
                <a:solidFill>
                  <a:srgbClr val="00203C"/>
                </a:solidFill>
                <a:latin typeface="Arial"/>
                <a:cs typeface="Arial"/>
              </a:rPr>
              <a:t>It</a:t>
            </a:r>
            <a:r>
              <a:rPr sz="2400" spc="-155" dirty="0">
                <a:solidFill>
                  <a:srgbClr val="00203C"/>
                </a:solidFill>
                <a:latin typeface="Arial"/>
                <a:cs typeface="Arial"/>
              </a:rPr>
              <a:t> excels</a:t>
            </a:r>
            <a:r>
              <a:rPr sz="2400" spc="-160" dirty="0">
                <a:solidFill>
                  <a:srgbClr val="00203C"/>
                </a:solidFill>
                <a:latin typeface="Arial"/>
                <a:cs typeface="Arial"/>
              </a:rPr>
              <a:t> </a:t>
            </a:r>
            <a:r>
              <a:rPr sz="2400" spc="-30" dirty="0">
                <a:solidFill>
                  <a:srgbClr val="00203C"/>
                </a:solidFill>
                <a:latin typeface="Arial"/>
                <a:cs typeface="Arial"/>
              </a:rPr>
              <a:t>in</a:t>
            </a:r>
            <a:r>
              <a:rPr sz="2400" spc="-125" dirty="0">
                <a:solidFill>
                  <a:srgbClr val="00203C"/>
                </a:solidFill>
                <a:latin typeface="Arial"/>
                <a:cs typeface="Arial"/>
              </a:rPr>
              <a:t> </a:t>
            </a:r>
            <a:r>
              <a:rPr sz="2400" spc="-120" dirty="0">
                <a:solidFill>
                  <a:srgbClr val="00203C"/>
                </a:solidFill>
                <a:latin typeface="Arial"/>
                <a:cs typeface="Arial"/>
              </a:rPr>
              <a:t>3</a:t>
            </a:r>
            <a:r>
              <a:rPr sz="2400" spc="-140" dirty="0">
                <a:solidFill>
                  <a:srgbClr val="00203C"/>
                </a:solidFill>
                <a:latin typeface="Arial"/>
                <a:cs typeface="Arial"/>
              </a:rPr>
              <a:t> </a:t>
            </a:r>
            <a:r>
              <a:rPr sz="2400" spc="-110" dirty="0">
                <a:solidFill>
                  <a:srgbClr val="00203C"/>
                </a:solidFill>
                <a:latin typeface="Arial"/>
                <a:cs typeface="Arial"/>
              </a:rPr>
              <a:t>general</a:t>
            </a:r>
            <a:r>
              <a:rPr sz="2400" spc="-125" dirty="0">
                <a:solidFill>
                  <a:srgbClr val="00203C"/>
                </a:solidFill>
                <a:latin typeface="Arial"/>
                <a:cs typeface="Arial"/>
              </a:rPr>
              <a:t> </a:t>
            </a:r>
            <a:r>
              <a:rPr sz="2400" spc="-90" dirty="0">
                <a:solidFill>
                  <a:srgbClr val="00203C"/>
                </a:solidFill>
                <a:latin typeface="Arial"/>
                <a:cs typeface="Arial"/>
              </a:rPr>
              <a:t>types</a:t>
            </a:r>
            <a:r>
              <a:rPr sz="2400" spc="-140" dirty="0">
                <a:solidFill>
                  <a:srgbClr val="00203C"/>
                </a:solidFill>
                <a:latin typeface="Arial"/>
                <a:cs typeface="Arial"/>
              </a:rPr>
              <a:t> </a:t>
            </a:r>
            <a:r>
              <a:rPr sz="2400" spc="-5" dirty="0">
                <a:solidFill>
                  <a:srgbClr val="00203C"/>
                </a:solidFill>
                <a:latin typeface="Arial"/>
                <a:cs typeface="Arial"/>
              </a:rPr>
              <a:t>of</a:t>
            </a:r>
            <a:r>
              <a:rPr sz="2400" spc="-125" dirty="0">
                <a:solidFill>
                  <a:srgbClr val="00203C"/>
                </a:solidFill>
                <a:latin typeface="Arial"/>
                <a:cs typeface="Arial"/>
              </a:rPr>
              <a:t> </a:t>
            </a:r>
            <a:r>
              <a:rPr sz="2400" spc="-60" dirty="0">
                <a:solidFill>
                  <a:srgbClr val="00203C"/>
                </a:solidFill>
                <a:latin typeface="Arial"/>
                <a:cs typeface="Arial"/>
              </a:rPr>
              <a:t>activities</a:t>
            </a:r>
            <a:r>
              <a:rPr sz="2400" spc="-165" dirty="0">
                <a:solidFill>
                  <a:srgbClr val="00203C"/>
                </a:solidFill>
                <a:latin typeface="Arial"/>
                <a:cs typeface="Arial"/>
              </a:rPr>
              <a:t> </a:t>
            </a:r>
            <a:r>
              <a:rPr sz="2400" spc="-30" dirty="0">
                <a:solidFill>
                  <a:srgbClr val="00203C"/>
                </a:solidFill>
                <a:latin typeface="Arial"/>
                <a:cs typeface="Arial"/>
              </a:rPr>
              <a:t>in</a:t>
            </a:r>
            <a:r>
              <a:rPr sz="2400" spc="-125" dirty="0">
                <a:solidFill>
                  <a:srgbClr val="00203C"/>
                </a:solidFill>
                <a:latin typeface="Arial"/>
                <a:cs typeface="Arial"/>
              </a:rPr>
              <a:t> </a:t>
            </a:r>
            <a:r>
              <a:rPr sz="2400" spc="-185" dirty="0">
                <a:solidFill>
                  <a:srgbClr val="00203C"/>
                </a:solidFill>
                <a:latin typeface="Arial"/>
                <a:cs typeface="Arial"/>
              </a:rPr>
              <a:t>a</a:t>
            </a:r>
            <a:endParaRPr sz="2400">
              <a:solidFill>
                <a:prstClr val="black"/>
              </a:solidFill>
              <a:latin typeface="Arial"/>
              <a:cs typeface="Arial"/>
            </a:endParaRPr>
          </a:p>
          <a:p>
            <a:pPr marL="355600">
              <a:spcBef>
                <a:spcPts val="5"/>
              </a:spcBef>
            </a:pPr>
            <a:r>
              <a:rPr sz="2400" spc="-85" dirty="0">
                <a:solidFill>
                  <a:srgbClr val="00203C"/>
                </a:solidFill>
                <a:latin typeface="Arial"/>
                <a:cs typeface="Arial"/>
              </a:rPr>
              <a:t>non-centralized </a:t>
            </a:r>
            <a:r>
              <a:rPr sz="2400" spc="260" dirty="0">
                <a:solidFill>
                  <a:srgbClr val="00203C"/>
                </a:solidFill>
                <a:latin typeface="Arial"/>
                <a:cs typeface="Arial"/>
              </a:rPr>
              <a:t>/</a:t>
            </a:r>
            <a:r>
              <a:rPr sz="2400" spc="-285" dirty="0">
                <a:solidFill>
                  <a:srgbClr val="00203C"/>
                </a:solidFill>
                <a:latin typeface="Arial"/>
                <a:cs typeface="Arial"/>
              </a:rPr>
              <a:t> </a:t>
            </a:r>
            <a:r>
              <a:rPr sz="2400" spc="-40" dirty="0">
                <a:solidFill>
                  <a:srgbClr val="00203C"/>
                </a:solidFill>
                <a:latin typeface="Arial"/>
                <a:cs typeface="Arial"/>
              </a:rPr>
              <a:t>distributed </a:t>
            </a:r>
            <a:r>
              <a:rPr sz="2400" spc="-65" dirty="0">
                <a:solidFill>
                  <a:srgbClr val="00203C"/>
                </a:solidFill>
                <a:latin typeface="Arial"/>
                <a:cs typeface="Arial"/>
              </a:rPr>
              <a:t>environment:</a:t>
            </a:r>
            <a:endParaRPr sz="2400">
              <a:solidFill>
                <a:prstClr val="black"/>
              </a:solidFill>
              <a:latin typeface="Arial"/>
              <a:cs typeface="Arial"/>
            </a:endParaRPr>
          </a:p>
          <a:p>
            <a:pPr>
              <a:spcBef>
                <a:spcPts val="55"/>
              </a:spcBef>
            </a:pPr>
            <a:endParaRPr sz="3400">
              <a:solidFill>
                <a:prstClr val="black"/>
              </a:solidFill>
              <a:latin typeface="Times New Roman"/>
              <a:cs typeface="Times New Roman"/>
            </a:endParaRPr>
          </a:p>
          <a:p>
            <a:pPr marL="1155700" lvl="1" indent="-228600">
              <a:buClr>
                <a:srgbClr val="79003B"/>
              </a:buClr>
              <a:buFontTx/>
              <a:buChar char="•"/>
              <a:tabLst>
                <a:tab pos="1155700" algn="l"/>
                <a:tab pos="1156335" algn="l"/>
              </a:tabLst>
            </a:pPr>
            <a:r>
              <a:rPr sz="2000" spc="-125" dirty="0">
                <a:solidFill>
                  <a:srgbClr val="00203C"/>
                </a:solidFill>
                <a:latin typeface="Arial"/>
                <a:cs typeface="Arial"/>
              </a:rPr>
              <a:t>Tracking </a:t>
            </a:r>
            <a:r>
              <a:rPr sz="2000" spc="-95" dirty="0">
                <a:solidFill>
                  <a:srgbClr val="00203C"/>
                </a:solidFill>
                <a:latin typeface="Arial"/>
                <a:cs typeface="Arial"/>
              </a:rPr>
              <a:t>and </a:t>
            </a:r>
            <a:r>
              <a:rPr sz="2000" spc="-130" dirty="0">
                <a:solidFill>
                  <a:srgbClr val="00203C"/>
                </a:solidFill>
                <a:latin typeface="Arial"/>
                <a:cs typeface="Arial"/>
              </a:rPr>
              <a:t>Tracing </a:t>
            </a:r>
            <a:r>
              <a:rPr sz="2000" spc="-5" dirty="0">
                <a:solidFill>
                  <a:srgbClr val="00203C"/>
                </a:solidFill>
                <a:latin typeface="Arial"/>
                <a:cs typeface="Arial"/>
              </a:rPr>
              <a:t>of </a:t>
            </a:r>
            <a:r>
              <a:rPr sz="2000" spc="-145" dirty="0">
                <a:solidFill>
                  <a:srgbClr val="00203C"/>
                </a:solidFill>
                <a:latin typeface="Arial"/>
                <a:cs typeface="Arial"/>
              </a:rPr>
              <a:t>Assets </a:t>
            </a:r>
            <a:r>
              <a:rPr sz="2000" spc="215" dirty="0">
                <a:solidFill>
                  <a:srgbClr val="00203C"/>
                </a:solidFill>
                <a:latin typeface="Arial"/>
                <a:cs typeface="Arial"/>
              </a:rPr>
              <a:t>/</a:t>
            </a:r>
            <a:r>
              <a:rPr sz="2000" spc="-145" dirty="0">
                <a:solidFill>
                  <a:srgbClr val="00203C"/>
                </a:solidFill>
                <a:latin typeface="Arial"/>
                <a:cs typeface="Arial"/>
              </a:rPr>
              <a:t> </a:t>
            </a:r>
            <a:r>
              <a:rPr sz="2000" spc="-125" dirty="0">
                <a:solidFill>
                  <a:srgbClr val="00203C"/>
                </a:solidFill>
                <a:latin typeface="Arial"/>
                <a:cs typeface="Arial"/>
              </a:rPr>
              <a:t>Value</a:t>
            </a:r>
            <a:endParaRPr sz="2000">
              <a:solidFill>
                <a:prstClr val="black"/>
              </a:solidFill>
              <a:latin typeface="Arial"/>
              <a:cs typeface="Arial"/>
            </a:endParaRPr>
          </a:p>
          <a:p>
            <a:pPr marL="1384300">
              <a:spcBef>
                <a:spcPts val="480"/>
              </a:spcBef>
            </a:pPr>
            <a:r>
              <a:rPr sz="2000" dirty="0">
                <a:solidFill>
                  <a:srgbClr val="00203C"/>
                </a:solidFill>
                <a:latin typeface="Arial"/>
                <a:cs typeface="Arial"/>
              </a:rPr>
              <a:t>– </a:t>
            </a:r>
            <a:r>
              <a:rPr sz="2000" spc="-55" dirty="0">
                <a:solidFill>
                  <a:srgbClr val="00203C"/>
                </a:solidFill>
                <a:latin typeface="Arial"/>
                <a:cs typeface="Arial"/>
              </a:rPr>
              <a:t>i.e., </a:t>
            </a:r>
            <a:r>
              <a:rPr sz="2000" spc="-85" dirty="0">
                <a:solidFill>
                  <a:srgbClr val="00203C"/>
                </a:solidFill>
                <a:latin typeface="Arial"/>
                <a:cs typeface="Arial"/>
              </a:rPr>
              <a:t>chain </a:t>
            </a:r>
            <a:r>
              <a:rPr sz="2000" spc="-5" dirty="0">
                <a:solidFill>
                  <a:srgbClr val="00203C"/>
                </a:solidFill>
                <a:latin typeface="Arial"/>
                <a:cs typeface="Arial"/>
              </a:rPr>
              <a:t>of </a:t>
            </a:r>
            <a:r>
              <a:rPr sz="2000" spc="-85" dirty="0">
                <a:solidFill>
                  <a:srgbClr val="00203C"/>
                </a:solidFill>
                <a:latin typeface="Arial"/>
                <a:cs typeface="Arial"/>
              </a:rPr>
              <a:t>custody</a:t>
            </a:r>
            <a:r>
              <a:rPr sz="2000" spc="-185" dirty="0">
                <a:solidFill>
                  <a:srgbClr val="00203C"/>
                </a:solidFill>
                <a:latin typeface="Arial"/>
                <a:cs typeface="Arial"/>
              </a:rPr>
              <a:t> </a:t>
            </a:r>
            <a:r>
              <a:rPr sz="2000" spc="-90" dirty="0">
                <a:solidFill>
                  <a:srgbClr val="00203C"/>
                </a:solidFill>
                <a:latin typeface="Arial"/>
                <a:cs typeface="Arial"/>
              </a:rPr>
              <a:t>(provenance)</a:t>
            </a:r>
            <a:endParaRPr sz="2000">
              <a:solidFill>
                <a:prstClr val="black"/>
              </a:solidFill>
              <a:latin typeface="Arial"/>
              <a:cs typeface="Arial"/>
            </a:endParaRPr>
          </a:p>
          <a:p>
            <a:pPr>
              <a:spcBef>
                <a:spcPts val="25"/>
              </a:spcBef>
            </a:pPr>
            <a:endParaRPr sz="2900">
              <a:solidFill>
                <a:prstClr val="black"/>
              </a:solidFill>
              <a:latin typeface="Times New Roman"/>
              <a:cs typeface="Times New Roman"/>
            </a:endParaRPr>
          </a:p>
          <a:p>
            <a:pPr marL="1155700" lvl="1" indent="-228600">
              <a:spcBef>
                <a:spcPts val="5"/>
              </a:spcBef>
              <a:buClr>
                <a:srgbClr val="79003B"/>
              </a:buClr>
              <a:buFontTx/>
              <a:buChar char="•"/>
              <a:tabLst>
                <a:tab pos="1155700" algn="l"/>
                <a:tab pos="1156335"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160" dirty="0">
                <a:solidFill>
                  <a:srgbClr val="00203C"/>
                </a:solidFill>
                <a:latin typeface="Arial"/>
                <a:cs typeface="Arial"/>
              </a:rPr>
              <a:t>Exchange</a:t>
            </a:r>
            <a:endParaRPr sz="2000">
              <a:solidFill>
                <a:prstClr val="black"/>
              </a:solidFill>
              <a:latin typeface="Arial"/>
              <a:cs typeface="Arial"/>
            </a:endParaRPr>
          </a:p>
          <a:p>
            <a:pPr lvl="1">
              <a:spcBef>
                <a:spcPts val="20"/>
              </a:spcBef>
              <a:buClr>
                <a:srgbClr val="79003B"/>
              </a:buClr>
              <a:buFont typeface="Arial"/>
              <a:buChar char="•"/>
            </a:pPr>
            <a:endParaRPr sz="2900">
              <a:solidFill>
                <a:prstClr val="black"/>
              </a:solidFill>
              <a:latin typeface="Times New Roman"/>
              <a:cs typeface="Times New Roman"/>
            </a:endParaRPr>
          </a:p>
          <a:p>
            <a:pPr marL="1155700" lvl="1" indent="-228600">
              <a:spcBef>
                <a:spcPts val="5"/>
              </a:spcBef>
              <a:buClr>
                <a:srgbClr val="79003B"/>
              </a:buClr>
              <a:buFontTx/>
              <a:buChar char="•"/>
              <a:tabLst>
                <a:tab pos="1155700" algn="l"/>
                <a:tab pos="1156335" algn="l"/>
              </a:tabLst>
            </a:pPr>
            <a:r>
              <a:rPr sz="2000" spc="-45" dirty="0">
                <a:solidFill>
                  <a:srgbClr val="00203C"/>
                </a:solidFill>
                <a:latin typeface="Arial"/>
                <a:cs typeface="Arial"/>
              </a:rPr>
              <a:t>Automation </a:t>
            </a:r>
            <a:r>
              <a:rPr sz="2000" spc="-5" dirty="0">
                <a:solidFill>
                  <a:srgbClr val="00203C"/>
                </a:solidFill>
                <a:latin typeface="Arial"/>
                <a:cs typeface="Arial"/>
              </a:rPr>
              <a:t>of </a:t>
            </a:r>
            <a:r>
              <a:rPr sz="2000" spc="-50" dirty="0">
                <a:solidFill>
                  <a:srgbClr val="00203C"/>
                </a:solidFill>
                <a:latin typeface="Arial"/>
                <a:cs typeface="Arial"/>
              </a:rPr>
              <a:t>operational</a:t>
            </a:r>
            <a:r>
              <a:rPr sz="2000" spc="-280" dirty="0">
                <a:solidFill>
                  <a:srgbClr val="00203C"/>
                </a:solidFill>
                <a:latin typeface="Arial"/>
                <a:cs typeface="Arial"/>
              </a:rPr>
              <a:t> </a:t>
            </a:r>
            <a:r>
              <a:rPr sz="2000" spc="-130" dirty="0">
                <a:solidFill>
                  <a:srgbClr val="00203C"/>
                </a:solidFill>
                <a:latin typeface="Arial"/>
                <a:cs typeface="Arial"/>
              </a:rPr>
              <a:t>processes</a:t>
            </a:r>
            <a:endParaRPr sz="2000">
              <a:solidFill>
                <a:prstClr val="black"/>
              </a:solidFill>
              <a:latin typeface="Arial"/>
              <a:cs typeface="Arial"/>
            </a:endParaRPr>
          </a:p>
        </p:txBody>
      </p:sp>
      <p:sp>
        <p:nvSpPr>
          <p:cNvPr id="4" name="object 4"/>
          <p:cNvSpPr/>
          <p:nvPr/>
        </p:nvSpPr>
        <p:spPr>
          <a:xfrm>
            <a:off x="7466076" y="417576"/>
            <a:ext cx="1677923" cy="17495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7447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855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Once </a:t>
            </a:r>
            <a:r>
              <a:rPr sz="2800" spc="-135" dirty="0">
                <a:solidFill>
                  <a:srgbClr val="005DAB"/>
                </a:solidFill>
              </a:rPr>
              <a:t>last </a:t>
            </a:r>
            <a:r>
              <a:rPr sz="2800" spc="-190" dirty="0">
                <a:solidFill>
                  <a:srgbClr val="005DAB"/>
                </a:solidFill>
              </a:rPr>
              <a:t>piece </a:t>
            </a:r>
            <a:r>
              <a:rPr sz="2800" spc="360" dirty="0">
                <a:solidFill>
                  <a:srgbClr val="005DAB"/>
                </a:solidFill>
              </a:rPr>
              <a:t>–</a:t>
            </a:r>
            <a:r>
              <a:rPr sz="2800" spc="-280" dirty="0">
                <a:solidFill>
                  <a:srgbClr val="005DAB"/>
                </a:solidFill>
              </a:rPr>
              <a:t> </a:t>
            </a:r>
            <a:r>
              <a:rPr sz="2800" spc="-240" dirty="0">
                <a:solidFill>
                  <a:srgbClr val="005DAB"/>
                </a:solidFill>
              </a:rPr>
              <a:t>“the </a:t>
            </a:r>
            <a:r>
              <a:rPr sz="2800" spc="-195" dirty="0">
                <a:solidFill>
                  <a:srgbClr val="005DAB"/>
                </a:solidFill>
              </a:rPr>
              <a:t>data”</a:t>
            </a:r>
            <a:endParaRPr sz="2800"/>
          </a:p>
        </p:txBody>
      </p:sp>
      <p:sp>
        <p:nvSpPr>
          <p:cNvPr id="3" name="object 3"/>
          <p:cNvSpPr txBox="1"/>
          <p:nvPr/>
        </p:nvSpPr>
        <p:spPr>
          <a:xfrm>
            <a:off x="535940" y="1094915"/>
            <a:ext cx="5931535" cy="2504440"/>
          </a:xfrm>
          <a:prstGeom prst="rect">
            <a:avLst/>
          </a:prstGeom>
        </p:spPr>
        <p:txBody>
          <a:bodyPr vert="horz" wrap="square" lIns="0" tIns="90170" rIns="0" bIns="0" rtlCol="0">
            <a:spAutoFit/>
          </a:bodyPr>
          <a:lstStyle/>
          <a:p>
            <a:pPr marL="355600" indent="-342900">
              <a:spcBef>
                <a:spcPts val="710"/>
              </a:spcBef>
              <a:buClr>
                <a:srgbClr val="0087B7"/>
              </a:buClr>
              <a:buFont typeface="Wingdings"/>
              <a:buChar char=""/>
              <a:tabLst>
                <a:tab pos="354965" algn="l"/>
                <a:tab pos="355600" algn="l"/>
              </a:tabLst>
            </a:pPr>
            <a:r>
              <a:rPr sz="2400" spc="-35" dirty="0">
                <a:solidFill>
                  <a:srgbClr val="00203C"/>
                </a:solidFill>
                <a:latin typeface="Arial"/>
                <a:cs typeface="Arial"/>
              </a:rPr>
              <a:t>Important</a:t>
            </a:r>
            <a:r>
              <a:rPr sz="2400" spc="-160" dirty="0">
                <a:solidFill>
                  <a:srgbClr val="00203C"/>
                </a:solidFill>
                <a:latin typeface="Arial"/>
                <a:cs typeface="Arial"/>
              </a:rPr>
              <a:t> </a:t>
            </a:r>
            <a:r>
              <a:rPr sz="2400" spc="-130" dirty="0">
                <a:solidFill>
                  <a:srgbClr val="00203C"/>
                </a:solidFill>
                <a:latin typeface="Arial"/>
                <a:cs typeface="Arial"/>
              </a:rPr>
              <a:t>issue:</a:t>
            </a:r>
            <a:endParaRPr sz="2400">
              <a:solidFill>
                <a:prstClr val="black"/>
              </a:solidFill>
              <a:latin typeface="Arial"/>
              <a:cs typeface="Arial"/>
            </a:endParaRPr>
          </a:p>
          <a:p>
            <a:pPr marL="756285" lvl="1" indent="-286385">
              <a:spcBef>
                <a:spcPts val="509"/>
              </a:spcBef>
              <a:buClr>
                <a:srgbClr val="3C6C2A"/>
              </a:buClr>
              <a:buFontTx/>
              <a:buChar char="–"/>
              <a:tabLst>
                <a:tab pos="756285" algn="l"/>
                <a:tab pos="756920" algn="l"/>
              </a:tabLst>
            </a:pPr>
            <a:r>
              <a:rPr sz="2000" spc="-200" dirty="0">
                <a:solidFill>
                  <a:srgbClr val="00203C"/>
                </a:solidFill>
                <a:latin typeface="Arial"/>
                <a:cs typeface="Arial"/>
              </a:rPr>
              <a:t>Can</a:t>
            </a:r>
            <a:r>
              <a:rPr sz="2000" spc="-105" dirty="0">
                <a:solidFill>
                  <a:srgbClr val="00203C"/>
                </a:solidFill>
                <a:latin typeface="Arial"/>
                <a:cs typeface="Arial"/>
              </a:rPr>
              <a:t> </a:t>
            </a:r>
            <a:r>
              <a:rPr sz="2000" spc="215" dirty="0">
                <a:solidFill>
                  <a:srgbClr val="00203C"/>
                </a:solidFill>
                <a:latin typeface="Arial"/>
                <a:cs typeface="Arial"/>
              </a:rPr>
              <a:t>/</a:t>
            </a:r>
            <a:r>
              <a:rPr sz="2000" spc="-110" dirty="0">
                <a:solidFill>
                  <a:srgbClr val="00203C"/>
                </a:solidFill>
                <a:latin typeface="Arial"/>
                <a:cs typeface="Arial"/>
              </a:rPr>
              <a:t> </a:t>
            </a:r>
            <a:r>
              <a:rPr sz="2000" spc="-80" dirty="0">
                <a:solidFill>
                  <a:srgbClr val="00203C"/>
                </a:solidFill>
                <a:latin typeface="Arial"/>
                <a:cs typeface="Arial"/>
              </a:rPr>
              <a:t>should</a:t>
            </a:r>
            <a:r>
              <a:rPr sz="2000" spc="-125" dirty="0">
                <a:solidFill>
                  <a:srgbClr val="00203C"/>
                </a:solidFill>
                <a:latin typeface="Arial"/>
                <a:cs typeface="Arial"/>
              </a:rPr>
              <a:t> </a:t>
            </a:r>
            <a:r>
              <a:rPr sz="2000" spc="-55" dirty="0">
                <a:solidFill>
                  <a:srgbClr val="00203C"/>
                </a:solidFill>
                <a:latin typeface="Arial"/>
                <a:cs typeface="Arial"/>
              </a:rPr>
              <a:t>I</a:t>
            </a:r>
            <a:r>
              <a:rPr sz="2000" spc="-100" dirty="0">
                <a:solidFill>
                  <a:srgbClr val="00203C"/>
                </a:solidFill>
                <a:latin typeface="Arial"/>
                <a:cs typeface="Arial"/>
              </a:rPr>
              <a:t> </a:t>
            </a:r>
            <a:r>
              <a:rPr sz="2000" spc="-5" dirty="0">
                <a:solidFill>
                  <a:srgbClr val="00203C"/>
                </a:solidFill>
                <a:latin typeface="Arial"/>
                <a:cs typeface="Arial"/>
              </a:rPr>
              <a:t>put</a:t>
            </a:r>
            <a:r>
              <a:rPr sz="2000" spc="-125" dirty="0">
                <a:solidFill>
                  <a:srgbClr val="00203C"/>
                </a:solidFill>
                <a:latin typeface="Arial"/>
                <a:cs typeface="Arial"/>
              </a:rPr>
              <a:t> </a:t>
            </a:r>
            <a:r>
              <a:rPr sz="2000" spc="-45" dirty="0">
                <a:solidFill>
                  <a:srgbClr val="00203C"/>
                </a:solidFill>
                <a:latin typeface="Arial"/>
                <a:cs typeface="Arial"/>
              </a:rPr>
              <a:t>all</a:t>
            </a:r>
            <a:r>
              <a:rPr sz="2000" spc="-100" dirty="0">
                <a:solidFill>
                  <a:srgbClr val="00203C"/>
                </a:solidFill>
                <a:latin typeface="Arial"/>
                <a:cs typeface="Arial"/>
              </a:rPr>
              <a:t> </a:t>
            </a:r>
            <a:r>
              <a:rPr sz="2000" spc="-105" dirty="0">
                <a:solidFill>
                  <a:srgbClr val="00203C"/>
                </a:solidFill>
                <a:latin typeface="Arial"/>
                <a:cs typeface="Arial"/>
              </a:rPr>
              <a:t>my</a:t>
            </a:r>
            <a:r>
              <a:rPr sz="2000" spc="-100" dirty="0">
                <a:solidFill>
                  <a:srgbClr val="00203C"/>
                </a:solidFill>
                <a:latin typeface="Arial"/>
                <a:cs typeface="Arial"/>
              </a:rPr>
              <a:t> </a:t>
            </a:r>
            <a:r>
              <a:rPr sz="2000" spc="-80" dirty="0">
                <a:solidFill>
                  <a:srgbClr val="00203C"/>
                </a:solidFill>
                <a:latin typeface="Arial"/>
                <a:cs typeface="Arial"/>
              </a:rPr>
              <a:t>data</a:t>
            </a:r>
            <a:r>
              <a:rPr sz="2000" spc="-100" dirty="0">
                <a:solidFill>
                  <a:srgbClr val="00203C"/>
                </a:solidFill>
                <a:latin typeface="Arial"/>
                <a:cs typeface="Arial"/>
              </a:rPr>
              <a:t> </a:t>
            </a:r>
            <a:r>
              <a:rPr sz="2000" spc="-60" dirty="0">
                <a:solidFill>
                  <a:srgbClr val="00203C"/>
                </a:solidFill>
                <a:latin typeface="Arial"/>
                <a:cs typeface="Arial"/>
              </a:rPr>
              <a:t>on</a:t>
            </a:r>
            <a:r>
              <a:rPr sz="2000" spc="-110" dirty="0">
                <a:solidFill>
                  <a:srgbClr val="00203C"/>
                </a:solidFill>
                <a:latin typeface="Arial"/>
                <a:cs typeface="Arial"/>
              </a:rPr>
              <a:t> </a:t>
            </a:r>
            <a:r>
              <a:rPr sz="2000" spc="-20" dirty="0">
                <a:solidFill>
                  <a:srgbClr val="00203C"/>
                </a:solidFill>
                <a:latin typeface="Arial"/>
                <a:cs typeface="Arial"/>
              </a:rPr>
              <a:t>the</a:t>
            </a:r>
            <a:r>
              <a:rPr sz="2000" spc="-105" dirty="0">
                <a:solidFill>
                  <a:srgbClr val="00203C"/>
                </a:solidFill>
                <a:latin typeface="Arial"/>
                <a:cs typeface="Arial"/>
              </a:rPr>
              <a:t> </a:t>
            </a:r>
            <a:r>
              <a:rPr sz="2000" spc="-95" dirty="0">
                <a:solidFill>
                  <a:srgbClr val="00203C"/>
                </a:solidFill>
                <a:latin typeface="Arial"/>
                <a:cs typeface="Arial"/>
              </a:rPr>
              <a:t>blockchain?</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00" dirty="0">
                <a:solidFill>
                  <a:srgbClr val="00203C"/>
                </a:solidFill>
                <a:latin typeface="Arial"/>
                <a:cs typeface="Arial"/>
              </a:rPr>
              <a:t>No, </a:t>
            </a:r>
            <a:r>
              <a:rPr sz="2000" spc="-60" dirty="0">
                <a:solidFill>
                  <a:srgbClr val="00203C"/>
                </a:solidFill>
                <a:latin typeface="Arial"/>
                <a:cs typeface="Arial"/>
              </a:rPr>
              <a:t>no </a:t>
            </a:r>
            <a:r>
              <a:rPr sz="2000" spc="-95" dirty="0">
                <a:solidFill>
                  <a:srgbClr val="00203C"/>
                </a:solidFill>
                <a:latin typeface="Arial"/>
                <a:cs typeface="Arial"/>
              </a:rPr>
              <a:t>and</a:t>
            </a:r>
            <a:r>
              <a:rPr sz="2000" spc="-195" dirty="0">
                <a:solidFill>
                  <a:srgbClr val="00203C"/>
                </a:solidFill>
                <a:latin typeface="Arial"/>
                <a:cs typeface="Arial"/>
              </a:rPr>
              <a:t> </a:t>
            </a:r>
            <a:r>
              <a:rPr sz="2000" spc="-250" dirty="0">
                <a:solidFill>
                  <a:srgbClr val="00203C"/>
                </a:solidFill>
                <a:latin typeface="Arial"/>
                <a:cs typeface="Arial"/>
              </a:rPr>
              <a:t>no…</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210" dirty="0">
                <a:solidFill>
                  <a:srgbClr val="00203C"/>
                </a:solidFill>
                <a:latin typeface="Arial"/>
                <a:cs typeface="Arial"/>
              </a:rPr>
              <a:t>You</a:t>
            </a:r>
            <a:r>
              <a:rPr sz="2000" spc="-130" dirty="0">
                <a:solidFill>
                  <a:srgbClr val="00203C"/>
                </a:solidFill>
                <a:latin typeface="Arial"/>
                <a:cs typeface="Arial"/>
              </a:rPr>
              <a:t> </a:t>
            </a:r>
            <a:r>
              <a:rPr sz="2000" spc="5" dirty="0">
                <a:solidFill>
                  <a:srgbClr val="00203C"/>
                </a:solidFill>
                <a:latin typeface="Arial"/>
                <a:cs typeface="Arial"/>
              </a:rPr>
              <a:t>will</a:t>
            </a:r>
            <a:r>
              <a:rPr sz="2000" spc="-100" dirty="0">
                <a:solidFill>
                  <a:srgbClr val="00203C"/>
                </a:solidFill>
                <a:latin typeface="Arial"/>
                <a:cs typeface="Arial"/>
              </a:rPr>
              <a:t> </a:t>
            </a:r>
            <a:r>
              <a:rPr sz="2000" spc="-80" dirty="0">
                <a:solidFill>
                  <a:srgbClr val="00203C"/>
                </a:solidFill>
                <a:latin typeface="Arial"/>
                <a:cs typeface="Arial"/>
              </a:rPr>
              <a:t>hear</a:t>
            </a:r>
            <a:r>
              <a:rPr sz="2000" spc="-110" dirty="0">
                <a:solidFill>
                  <a:srgbClr val="00203C"/>
                </a:solidFill>
                <a:latin typeface="Arial"/>
                <a:cs typeface="Arial"/>
              </a:rPr>
              <a:t> </a:t>
            </a:r>
            <a:r>
              <a:rPr sz="2000" spc="-20" dirty="0">
                <a:solidFill>
                  <a:srgbClr val="00203C"/>
                </a:solidFill>
                <a:latin typeface="Arial"/>
                <a:cs typeface="Arial"/>
              </a:rPr>
              <a:t>the</a:t>
            </a:r>
            <a:r>
              <a:rPr sz="2000" spc="-105" dirty="0">
                <a:solidFill>
                  <a:srgbClr val="00203C"/>
                </a:solidFill>
                <a:latin typeface="Arial"/>
                <a:cs typeface="Arial"/>
              </a:rPr>
              <a:t> </a:t>
            </a:r>
            <a:r>
              <a:rPr sz="2000" spc="-60" dirty="0">
                <a:solidFill>
                  <a:srgbClr val="00203C"/>
                </a:solidFill>
                <a:latin typeface="Arial"/>
                <a:cs typeface="Arial"/>
              </a:rPr>
              <a:t>terms</a:t>
            </a:r>
            <a:r>
              <a:rPr sz="2000" spc="-95" dirty="0">
                <a:solidFill>
                  <a:srgbClr val="00203C"/>
                </a:solidFill>
                <a:latin typeface="Arial"/>
                <a:cs typeface="Arial"/>
              </a:rPr>
              <a:t> </a:t>
            </a:r>
            <a:r>
              <a:rPr sz="2000" spc="-10" dirty="0">
                <a:solidFill>
                  <a:srgbClr val="00203C"/>
                </a:solidFill>
                <a:latin typeface="Arial"/>
                <a:cs typeface="Arial"/>
              </a:rPr>
              <a:t>“on</a:t>
            </a:r>
            <a:r>
              <a:rPr sz="2000" spc="-110" dirty="0">
                <a:solidFill>
                  <a:srgbClr val="00203C"/>
                </a:solidFill>
                <a:latin typeface="Arial"/>
                <a:cs typeface="Arial"/>
              </a:rPr>
              <a:t> </a:t>
            </a:r>
            <a:r>
              <a:rPr sz="2000" spc="-40" dirty="0">
                <a:solidFill>
                  <a:srgbClr val="00203C"/>
                </a:solidFill>
                <a:latin typeface="Arial"/>
                <a:cs typeface="Arial"/>
              </a:rPr>
              <a:t>chain”</a:t>
            </a:r>
            <a:r>
              <a:rPr sz="2000" spc="-105" dirty="0">
                <a:solidFill>
                  <a:srgbClr val="00203C"/>
                </a:solidFill>
                <a:latin typeface="Arial"/>
                <a:cs typeface="Arial"/>
              </a:rPr>
              <a:t> </a:t>
            </a:r>
            <a:r>
              <a:rPr sz="2000" spc="-95" dirty="0">
                <a:solidFill>
                  <a:srgbClr val="00203C"/>
                </a:solidFill>
                <a:latin typeface="Arial"/>
                <a:cs typeface="Arial"/>
              </a:rPr>
              <a:t>and</a:t>
            </a:r>
            <a:r>
              <a:rPr sz="2000" spc="-130" dirty="0">
                <a:solidFill>
                  <a:srgbClr val="00203C"/>
                </a:solidFill>
                <a:latin typeface="Arial"/>
                <a:cs typeface="Arial"/>
              </a:rPr>
              <a:t> </a:t>
            </a:r>
            <a:r>
              <a:rPr sz="2000" spc="30" dirty="0">
                <a:solidFill>
                  <a:srgbClr val="00203C"/>
                </a:solidFill>
                <a:latin typeface="Arial"/>
                <a:cs typeface="Arial"/>
              </a:rPr>
              <a:t>“off</a:t>
            </a:r>
            <a:r>
              <a:rPr sz="2000" spc="-105" dirty="0">
                <a:solidFill>
                  <a:srgbClr val="00203C"/>
                </a:solidFill>
                <a:latin typeface="Arial"/>
                <a:cs typeface="Arial"/>
              </a:rPr>
              <a:t> </a:t>
            </a:r>
            <a:r>
              <a:rPr sz="2000" spc="-45" dirty="0">
                <a:solidFill>
                  <a:srgbClr val="00203C"/>
                </a:solidFill>
                <a:latin typeface="Arial"/>
                <a:cs typeface="Arial"/>
              </a:rPr>
              <a:t>chain”</a:t>
            </a:r>
            <a:endParaRPr sz="2000">
              <a:solidFill>
                <a:prstClr val="black"/>
              </a:solidFill>
              <a:latin typeface="Arial"/>
              <a:cs typeface="Arial"/>
            </a:endParaRPr>
          </a:p>
          <a:p>
            <a:pPr marL="1155700" marR="5080" lvl="2" indent="-228600">
              <a:spcBef>
                <a:spcPts val="440"/>
              </a:spcBef>
              <a:buClr>
                <a:srgbClr val="79003B"/>
              </a:buClr>
              <a:buFontTx/>
              <a:buChar char="•"/>
              <a:tabLst>
                <a:tab pos="1155700" algn="l"/>
                <a:tab pos="1156335" algn="l"/>
              </a:tabLst>
            </a:pPr>
            <a:r>
              <a:rPr spc="-100" dirty="0">
                <a:solidFill>
                  <a:srgbClr val="00203C"/>
                </a:solidFill>
                <a:latin typeface="Arial"/>
                <a:cs typeface="Arial"/>
              </a:rPr>
              <a:t>Remember- </a:t>
            </a:r>
            <a:r>
              <a:rPr spc="-30" dirty="0">
                <a:solidFill>
                  <a:srgbClr val="00203C"/>
                </a:solidFill>
                <a:latin typeface="Arial"/>
                <a:cs typeface="Arial"/>
              </a:rPr>
              <a:t>what </a:t>
            </a:r>
            <a:r>
              <a:rPr spc="-75" dirty="0">
                <a:solidFill>
                  <a:srgbClr val="00203C"/>
                </a:solidFill>
                <a:latin typeface="Arial"/>
                <a:cs typeface="Arial"/>
              </a:rPr>
              <a:t>you </a:t>
            </a:r>
            <a:r>
              <a:rPr spc="-5" dirty="0">
                <a:solidFill>
                  <a:srgbClr val="00203C"/>
                </a:solidFill>
                <a:latin typeface="Arial"/>
                <a:cs typeface="Arial"/>
              </a:rPr>
              <a:t>put </a:t>
            </a:r>
            <a:r>
              <a:rPr u="heavy" spc="-60" dirty="0">
                <a:solidFill>
                  <a:srgbClr val="00203C"/>
                </a:solidFill>
                <a:uFill>
                  <a:solidFill>
                    <a:srgbClr val="00203C"/>
                  </a:solidFill>
                </a:uFill>
                <a:latin typeface="Arial"/>
                <a:cs typeface="Arial"/>
              </a:rPr>
              <a:t>on </a:t>
            </a:r>
            <a:r>
              <a:rPr u="heavy" spc="-20" dirty="0">
                <a:solidFill>
                  <a:srgbClr val="00203C"/>
                </a:solidFill>
                <a:uFill>
                  <a:solidFill>
                    <a:srgbClr val="00203C"/>
                  </a:solidFill>
                </a:uFill>
                <a:latin typeface="Arial"/>
                <a:cs typeface="Arial"/>
              </a:rPr>
              <a:t>the </a:t>
            </a:r>
            <a:r>
              <a:rPr u="heavy" spc="-85" dirty="0">
                <a:solidFill>
                  <a:srgbClr val="00203C"/>
                </a:solidFill>
                <a:uFill>
                  <a:solidFill>
                    <a:srgbClr val="00203C"/>
                  </a:solidFill>
                </a:uFill>
                <a:latin typeface="Arial"/>
                <a:cs typeface="Arial"/>
              </a:rPr>
              <a:t>chain</a:t>
            </a:r>
            <a:r>
              <a:rPr spc="-85" dirty="0">
                <a:solidFill>
                  <a:srgbClr val="00203C"/>
                </a:solidFill>
                <a:latin typeface="Arial"/>
                <a:cs typeface="Arial"/>
              </a:rPr>
              <a:t> </a:t>
            </a:r>
            <a:r>
              <a:rPr spc="-95" dirty="0">
                <a:solidFill>
                  <a:srgbClr val="00203C"/>
                </a:solidFill>
                <a:latin typeface="Arial"/>
                <a:cs typeface="Arial"/>
              </a:rPr>
              <a:t>is</a:t>
            </a:r>
            <a:r>
              <a:rPr spc="-335" dirty="0">
                <a:solidFill>
                  <a:srgbClr val="00203C"/>
                </a:solidFill>
                <a:latin typeface="Arial"/>
                <a:cs typeface="Arial"/>
              </a:rPr>
              <a:t> </a:t>
            </a:r>
            <a:r>
              <a:rPr spc="-55" dirty="0">
                <a:solidFill>
                  <a:srgbClr val="00203C"/>
                </a:solidFill>
                <a:latin typeface="Arial"/>
                <a:cs typeface="Arial"/>
              </a:rPr>
              <a:t>replicated  </a:t>
            </a:r>
            <a:r>
              <a:rPr spc="15" dirty="0">
                <a:solidFill>
                  <a:srgbClr val="00203C"/>
                </a:solidFill>
                <a:latin typeface="Arial"/>
                <a:cs typeface="Arial"/>
              </a:rPr>
              <a:t>to </a:t>
            </a:r>
            <a:r>
              <a:rPr spc="-40" dirty="0">
                <a:solidFill>
                  <a:srgbClr val="00203C"/>
                </a:solidFill>
                <a:latin typeface="Arial"/>
                <a:cs typeface="Arial"/>
              </a:rPr>
              <a:t>all </a:t>
            </a:r>
            <a:r>
              <a:rPr spc="-20" dirty="0">
                <a:solidFill>
                  <a:srgbClr val="00203C"/>
                </a:solidFill>
                <a:latin typeface="Arial"/>
                <a:cs typeface="Arial"/>
              </a:rPr>
              <a:t>the</a:t>
            </a:r>
            <a:r>
              <a:rPr spc="-250" dirty="0">
                <a:solidFill>
                  <a:srgbClr val="00203C"/>
                </a:solidFill>
                <a:latin typeface="Arial"/>
                <a:cs typeface="Arial"/>
              </a:rPr>
              <a:t> </a:t>
            </a:r>
            <a:r>
              <a:rPr spc="-95" dirty="0">
                <a:solidFill>
                  <a:srgbClr val="00203C"/>
                </a:solidFill>
                <a:latin typeface="Arial"/>
                <a:cs typeface="Arial"/>
              </a:rPr>
              <a:t>nodes</a:t>
            </a:r>
            <a:endParaRPr>
              <a:solidFill>
                <a:prstClr val="black"/>
              </a:solidFill>
              <a:latin typeface="Arial"/>
              <a:cs typeface="Arial"/>
            </a:endParaRPr>
          </a:p>
          <a:p>
            <a:pPr marL="1384300">
              <a:spcBef>
                <a:spcPts val="434"/>
              </a:spcBef>
            </a:pPr>
            <a:r>
              <a:rPr dirty="0">
                <a:solidFill>
                  <a:srgbClr val="00203C"/>
                </a:solidFill>
                <a:latin typeface="Arial"/>
                <a:cs typeface="Arial"/>
              </a:rPr>
              <a:t>– </a:t>
            </a:r>
            <a:r>
              <a:rPr spc="-40" dirty="0">
                <a:solidFill>
                  <a:srgbClr val="00203C"/>
                </a:solidFill>
                <a:latin typeface="Arial"/>
                <a:cs typeface="Arial"/>
              </a:rPr>
              <a:t>It’s </a:t>
            </a:r>
            <a:r>
              <a:rPr spc="-20" dirty="0">
                <a:solidFill>
                  <a:srgbClr val="00203C"/>
                </a:solidFill>
                <a:latin typeface="Arial"/>
                <a:cs typeface="Arial"/>
              </a:rPr>
              <a:t>important </a:t>
            </a:r>
            <a:r>
              <a:rPr spc="15" dirty="0">
                <a:solidFill>
                  <a:srgbClr val="00203C"/>
                </a:solidFill>
                <a:latin typeface="Arial"/>
                <a:cs typeface="Arial"/>
              </a:rPr>
              <a:t>to </a:t>
            </a:r>
            <a:r>
              <a:rPr spc="-105" dirty="0">
                <a:solidFill>
                  <a:srgbClr val="00203C"/>
                </a:solidFill>
                <a:latin typeface="Arial"/>
                <a:cs typeface="Arial"/>
              </a:rPr>
              <a:t>keep </a:t>
            </a:r>
            <a:r>
              <a:rPr spc="-20" dirty="0">
                <a:solidFill>
                  <a:srgbClr val="00203C"/>
                </a:solidFill>
                <a:latin typeface="Arial"/>
                <a:cs typeface="Arial"/>
              </a:rPr>
              <a:t>the </a:t>
            </a:r>
            <a:r>
              <a:rPr spc="-80" dirty="0">
                <a:solidFill>
                  <a:srgbClr val="00203C"/>
                </a:solidFill>
                <a:latin typeface="Arial"/>
                <a:cs typeface="Arial"/>
              </a:rPr>
              <a:t>blockchain</a:t>
            </a:r>
            <a:r>
              <a:rPr spc="-55" dirty="0">
                <a:solidFill>
                  <a:srgbClr val="00203C"/>
                </a:solidFill>
                <a:latin typeface="Arial"/>
                <a:cs typeface="Arial"/>
              </a:rPr>
              <a:t> </a:t>
            </a:r>
            <a:r>
              <a:rPr spc="-114" dirty="0">
                <a:solidFill>
                  <a:srgbClr val="00203C"/>
                </a:solidFill>
                <a:latin typeface="Arial"/>
                <a:cs typeface="Arial"/>
              </a:rPr>
              <a:t>light…</a:t>
            </a:r>
            <a:endParaRPr>
              <a:solidFill>
                <a:prstClr val="black"/>
              </a:solidFill>
              <a:latin typeface="Arial"/>
              <a:cs typeface="Arial"/>
            </a:endParaRPr>
          </a:p>
        </p:txBody>
      </p:sp>
      <p:sp>
        <p:nvSpPr>
          <p:cNvPr id="4" name="object 4"/>
          <p:cNvSpPr/>
          <p:nvPr/>
        </p:nvSpPr>
        <p:spPr>
          <a:xfrm>
            <a:off x="6998207" y="2383535"/>
            <a:ext cx="2145792" cy="223570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23240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855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Once </a:t>
            </a:r>
            <a:r>
              <a:rPr sz="2800" spc="-135" dirty="0">
                <a:solidFill>
                  <a:srgbClr val="005DAB"/>
                </a:solidFill>
              </a:rPr>
              <a:t>last </a:t>
            </a:r>
            <a:r>
              <a:rPr sz="2800" spc="-190" dirty="0">
                <a:solidFill>
                  <a:srgbClr val="005DAB"/>
                </a:solidFill>
              </a:rPr>
              <a:t>piece </a:t>
            </a:r>
            <a:r>
              <a:rPr sz="2800" spc="360" dirty="0">
                <a:solidFill>
                  <a:srgbClr val="005DAB"/>
                </a:solidFill>
              </a:rPr>
              <a:t>–</a:t>
            </a:r>
            <a:r>
              <a:rPr sz="2800" spc="-280" dirty="0">
                <a:solidFill>
                  <a:srgbClr val="005DAB"/>
                </a:solidFill>
              </a:rPr>
              <a:t> </a:t>
            </a:r>
            <a:r>
              <a:rPr sz="2800" spc="-240" dirty="0">
                <a:solidFill>
                  <a:srgbClr val="005DAB"/>
                </a:solidFill>
              </a:rPr>
              <a:t>“the </a:t>
            </a:r>
            <a:r>
              <a:rPr sz="2800" spc="-195" dirty="0">
                <a:solidFill>
                  <a:srgbClr val="005DAB"/>
                </a:solidFill>
              </a:rPr>
              <a:t>data”</a:t>
            </a:r>
            <a:endParaRPr sz="2800"/>
          </a:p>
        </p:txBody>
      </p:sp>
      <p:sp>
        <p:nvSpPr>
          <p:cNvPr id="3" name="object 3"/>
          <p:cNvSpPr txBox="1"/>
          <p:nvPr/>
        </p:nvSpPr>
        <p:spPr>
          <a:xfrm>
            <a:off x="535940" y="1112549"/>
            <a:ext cx="6665595" cy="3522979"/>
          </a:xfrm>
          <a:prstGeom prst="rect">
            <a:avLst/>
          </a:prstGeom>
        </p:spPr>
        <p:txBody>
          <a:bodyPr vert="horz" wrap="square" lIns="0" tIns="75565" rIns="0" bIns="0" rtlCol="0">
            <a:spAutoFit/>
          </a:bodyPr>
          <a:lstStyle/>
          <a:p>
            <a:pPr marL="355600" indent="-342900">
              <a:spcBef>
                <a:spcPts val="595"/>
              </a:spcBef>
              <a:buClr>
                <a:srgbClr val="0087B7"/>
              </a:buClr>
              <a:buFont typeface="Wingdings"/>
              <a:buChar char=""/>
              <a:tabLst>
                <a:tab pos="354965" algn="l"/>
                <a:tab pos="355600" algn="l"/>
              </a:tabLst>
            </a:pPr>
            <a:r>
              <a:rPr sz="2000" spc="-110" dirty="0">
                <a:solidFill>
                  <a:srgbClr val="00203C"/>
                </a:solidFill>
                <a:latin typeface="Arial"/>
                <a:cs typeface="Arial"/>
              </a:rPr>
              <a:t>There</a:t>
            </a:r>
            <a:r>
              <a:rPr sz="2000" spc="-105" dirty="0">
                <a:solidFill>
                  <a:srgbClr val="00203C"/>
                </a:solidFill>
                <a:latin typeface="Arial"/>
                <a:cs typeface="Arial"/>
              </a:rPr>
              <a:t> </a:t>
            </a:r>
            <a:r>
              <a:rPr sz="2000" spc="-90" dirty="0">
                <a:solidFill>
                  <a:srgbClr val="00203C"/>
                </a:solidFill>
                <a:latin typeface="Arial"/>
                <a:cs typeface="Arial"/>
              </a:rPr>
              <a:t>are</a:t>
            </a:r>
            <a:r>
              <a:rPr sz="2000" spc="-105" dirty="0">
                <a:solidFill>
                  <a:srgbClr val="00203C"/>
                </a:solidFill>
                <a:latin typeface="Arial"/>
                <a:cs typeface="Arial"/>
              </a:rPr>
              <a:t> </a:t>
            </a:r>
            <a:r>
              <a:rPr sz="2000" spc="-20" dirty="0">
                <a:solidFill>
                  <a:srgbClr val="00203C"/>
                </a:solidFill>
                <a:latin typeface="Arial"/>
                <a:cs typeface="Arial"/>
              </a:rPr>
              <a:t>other</a:t>
            </a:r>
            <a:r>
              <a:rPr sz="2000" spc="-105" dirty="0">
                <a:solidFill>
                  <a:srgbClr val="00203C"/>
                </a:solidFill>
                <a:latin typeface="Arial"/>
                <a:cs typeface="Arial"/>
              </a:rPr>
              <a:t> </a:t>
            </a:r>
            <a:r>
              <a:rPr sz="2000" spc="-10" dirty="0">
                <a:solidFill>
                  <a:srgbClr val="00203C"/>
                </a:solidFill>
                <a:latin typeface="Arial"/>
                <a:cs typeface="Arial"/>
              </a:rPr>
              <a:t>“on</a:t>
            </a:r>
            <a:r>
              <a:rPr sz="2000" spc="-125" dirty="0">
                <a:solidFill>
                  <a:srgbClr val="00203C"/>
                </a:solidFill>
                <a:latin typeface="Arial"/>
                <a:cs typeface="Arial"/>
              </a:rPr>
              <a:t> </a:t>
            </a:r>
            <a:r>
              <a:rPr sz="2000" spc="-25" dirty="0">
                <a:solidFill>
                  <a:srgbClr val="00203C"/>
                </a:solidFill>
                <a:latin typeface="Arial"/>
                <a:cs typeface="Arial"/>
              </a:rPr>
              <a:t>chain/off</a:t>
            </a:r>
            <a:r>
              <a:rPr sz="2000" spc="-114" dirty="0">
                <a:solidFill>
                  <a:srgbClr val="00203C"/>
                </a:solidFill>
                <a:latin typeface="Arial"/>
                <a:cs typeface="Arial"/>
              </a:rPr>
              <a:t> </a:t>
            </a:r>
            <a:r>
              <a:rPr sz="2000" spc="-40" dirty="0">
                <a:solidFill>
                  <a:srgbClr val="00203C"/>
                </a:solidFill>
                <a:latin typeface="Arial"/>
                <a:cs typeface="Arial"/>
              </a:rPr>
              <a:t>chain”</a:t>
            </a:r>
            <a:r>
              <a:rPr sz="2000" spc="-105" dirty="0">
                <a:solidFill>
                  <a:srgbClr val="00203C"/>
                </a:solidFill>
                <a:latin typeface="Arial"/>
                <a:cs typeface="Arial"/>
              </a:rPr>
              <a:t> </a:t>
            </a:r>
            <a:r>
              <a:rPr sz="2000" spc="-140" dirty="0">
                <a:solidFill>
                  <a:srgbClr val="00203C"/>
                </a:solidFill>
                <a:latin typeface="Arial"/>
                <a:cs typeface="Arial"/>
              </a:rPr>
              <a:t>issues</a:t>
            </a:r>
            <a:r>
              <a:rPr sz="2000" spc="-90" dirty="0">
                <a:solidFill>
                  <a:srgbClr val="00203C"/>
                </a:solidFill>
                <a:latin typeface="Arial"/>
                <a:cs typeface="Arial"/>
              </a:rPr>
              <a:t> </a:t>
            </a:r>
            <a:r>
              <a:rPr sz="2000" spc="15" dirty="0">
                <a:solidFill>
                  <a:srgbClr val="00203C"/>
                </a:solidFill>
                <a:latin typeface="Arial"/>
                <a:cs typeface="Arial"/>
              </a:rPr>
              <a:t>to</a:t>
            </a:r>
            <a:r>
              <a:rPr sz="2000" spc="-114" dirty="0">
                <a:solidFill>
                  <a:srgbClr val="00203C"/>
                </a:solidFill>
                <a:latin typeface="Arial"/>
                <a:cs typeface="Arial"/>
              </a:rPr>
              <a:t> </a:t>
            </a:r>
            <a:r>
              <a:rPr sz="2000" spc="-80" dirty="0">
                <a:solidFill>
                  <a:srgbClr val="00203C"/>
                </a:solidFill>
                <a:latin typeface="Arial"/>
                <a:cs typeface="Arial"/>
              </a:rPr>
              <a:t>consider:</a:t>
            </a:r>
            <a:endParaRPr sz="20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105" dirty="0">
                <a:solidFill>
                  <a:srgbClr val="00203C"/>
                </a:solidFill>
                <a:latin typeface="Arial"/>
                <a:cs typeface="Arial"/>
              </a:rPr>
              <a:t>Privacy </a:t>
            </a:r>
            <a:r>
              <a:rPr spc="195" dirty="0">
                <a:solidFill>
                  <a:srgbClr val="00203C"/>
                </a:solidFill>
                <a:latin typeface="Arial"/>
                <a:cs typeface="Arial"/>
              </a:rPr>
              <a:t>/</a:t>
            </a:r>
            <a:r>
              <a:rPr spc="-80" dirty="0">
                <a:solidFill>
                  <a:srgbClr val="00203C"/>
                </a:solidFill>
                <a:latin typeface="Arial"/>
                <a:cs typeface="Arial"/>
              </a:rPr>
              <a:t> </a:t>
            </a:r>
            <a:r>
              <a:rPr spc="-110" dirty="0">
                <a:solidFill>
                  <a:srgbClr val="00203C"/>
                </a:solidFill>
                <a:latin typeface="Arial"/>
                <a:cs typeface="Arial"/>
              </a:rPr>
              <a:t>Transparency</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110" dirty="0">
                <a:solidFill>
                  <a:srgbClr val="00203C"/>
                </a:solidFill>
                <a:latin typeface="Arial"/>
                <a:cs typeface="Arial"/>
              </a:rPr>
              <a:t>PII,</a:t>
            </a:r>
            <a:r>
              <a:rPr spc="-10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110" dirty="0">
                <a:solidFill>
                  <a:srgbClr val="00203C"/>
                </a:solidFill>
                <a:latin typeface="Arial"/>
                <a:cs typeface="Arial"/>
              </a:rPr>
              <a:t>Storage </a:t>
            </a:r>
            <a:r>
              <a:rPr spc="-105" dirty="0">
                <a:solidFill>
                  <a:srgbClr val="00203C"/>
                </a:solidFill>
                <a:latin typeface="Arial"/>
                <a:cs typeface="Arial"/>
              </a:rPr>
              <a:t>Capacity </a:t>
            </a:r>
            <a:r>
              <a:rPr spc="-135" dirty="0">
                <a:solidFill>
                  <a:srgbClr val="00203C"/>
                </a:solidFill>
                <a:latin typeface="Arial"/>
                <a:cs typeface="Arial"/>
              </a:rPr>
              <a:t>Issues </a:t>
            </a:r>
            <a:r>
              <a:rPr spc="-190" dirty="0">
                <a:solidFill>
                  <a:srgbClr val="00203C"/>
                </a:solidFill>
                <a:latin typeface="Arial"/>
                <a:cs typeface="Arial"/>
              </a:rPr>
              <a:t>(IPFS,  </a:t>
            </a:r>
            <a:r>
              <a:rPr spc="-30" dirty="0">
                <a:solidFill>
                  <a:srgbClr val="00203C"/>
                </a:solidFill>
                <a:latin typeface="Arial"/>
                <a:cs typeface="Arial"/>
              </a:rPr>
              <a:t>Minio,</a:t>
            </a:r>
            <a:r>
              <a:rPr spc="-225"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1155700" lvl="2" indent="-228600">
              <a:spcBef>
                <a:spcPts val="434"/>
              </a:spcBef>
              <a:buClr>
                <a:srgbClr val="79003B"/>
              </a:buClr>
              <a:buFontTx/>
              <a:buChar char="•"/>
              <a:tabLst>
                <a:tab pos="1155700" algn="l"/>
                <a:tab pos="1156335" algn="l"/>
              </a:tabLst>
            </a:pPr>
            <a:r>
              <a:rPr spc="-135" dirty="0">
                <a:solidFill>
                  <a:srgbClr val="00203C"/>
                </a:solidFill>
                <a:latin typeface="Arial"/>
                <a:cs typeface="Arial"/>
              </a:rPr>
              <a:t>Large </a:t>
            </a:r>
            <a:r>
              <a:rPr spc="-45" dirty="0">
                <a:solidFill>
                  <a:srgbClr val="00203C"/>
                </a:solidFill>
                <a:latin typeface="Arial"/>
                <a:cs typeface="Arial"/>
              </a:rPr>
              <a:t>files: </a:t>
            </a:r>
            <a:r>
              <a:rPr spc="-75" dirty="0">
                <a:solidFill>
                  <a:srgbClr val="00203C"/>
                </a:solidFill>
                <a:latin typeface="Arial"/>
                <a:cs typeface="Arial"/>
              </a:rPr>
              <a:t>e.g., </a:t>
            </a:r>
            <a:r>
              <a:rPr spc="-90" dirty="0">
                <a:solidFill>
                  <a:srgbClr val="00203C"/>
                </a:solidFill>
                <a:latin typeface="Arial"/>
                <a:cs typeface="Arial"/>
              </a:rPr>
              <a:t>chest </a:t>
            </a:r>
            <a:r>
              <a:rPr spc="-105" dirty="0">
                <a:solidFill>
                  <a:srgbClr val="00203C"/>
                </a:solidFill>
                <a:latin typeface="Arial"/>
                <a:cs typeface="Arial"/>
              </a:rPr>
              <a:t>x-rays,</a:t>
            </a:r>
            <a:r>
              <a:rPr spc="-14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355600" marR="250190" indent="-342900">
              <a:spcBef>
                <a:spcPts val="430"/>
              </a:spcBef>
              <a:buClr>
                <a:srgbClr val="0087B7"/>
              </a:buClr>
              <a:buFont typeface="Wingdings"/>
              <a:buChar char=""/>
              <a:tabLst>
                <a:tab pos="354965" algn="l"/>
                <a:tab pos="355600" algn="l"/>
              </a:tabLst>
            </a:pPr>
            <a:r>
              <a:rPr spc="-120" dirty="0">
                <a:solidFill>
                  <a:srgbClr val="00203C"/>
                </a:solidFill>
                <a:latin typeface="Arial"/>
                <a:cs typeface="Arial"/>
              </a:rPr>
              <a:t>This </a:t>
            </a:r>
            <a:r>
              <a:rPr spc="-110" dirty="0">
                <a:solidFill>
                  <a:srgbClr val="00203C"/>
                </a:solidFill>
                <a:latin typeface="Arial"/>
                <a:cs typeface="Arial"/>
              </a:rPr>
              <a:t>issue </a:t>
            </a:r>
            <a:r>
              <a:rPr spc="-60" dirty="0">
                <a:solidFill>
                  <a:srgbClr val="00203C"/>
                </a:solidFill>
                <a:latin typeface="Arial"/>
                <a:cs typeface="Arial"/>
              </a:rPr>
              <a:t>must </a:t>
            </a:r>
            <a:r>
              <a:rPr spc="-85" dirty="0">
                <a:solidFill>
                  <a:srgbClr val="00203C"/>
                </a:solidFill>
                <a:latin typeface="Arial"/>
                <a:cs typeface="Arial"/>
              </a:rPr>
              <a:t>be </a:t>
            </a:r>
            <a:r>
              <a:rPr spc="-55" dirty="0">
                <a:solidFill>
                  <a:srgbClr val="00203C"/>
                </a:solidFill>
                <a:latin typeface="Arial"/>
                <a:cs typeface="Arial"/>
              </a:rPr>
              <a:t>carefully </a:t>
            </a:r>
            <a:r>
              <a:rPr spc="-75" dirty="0">
                <a:solidFill>
                  <a:srgbClr val="00203C"/>
                </a:solidFill>
                <a:latin typeface="Arial"/>
                <a:cs typeface="Arial"/>
              </a:rPr>
              <a:t>evaluated </a:t>
            </a:r>
            <a:r>
              <a:rPr spc="-5" dirty="0">
                <a:solidFill>
                  <a:srgbClr val="00203C"/>
                </a:solidFill>
                <a:latin typeface="Arial"/>
                <a:cs typeface="Arial"/>
              </a:rPr>
              <a:t>for </a:t>
            </a:r>
            <a:r>
              <a:rPr spc="-110" dirty="0">
                <a:solidFill>
                  <a:srgbClr val="00203C"/>
                </a:solidFill>
                <a:latin typeface="Arial"/>
                <a:cs typeface="Arial"/>
              </a:rPr>
              <a:t>each </a:t>
            </a:r>
            <a:r>
              <a:rPr spc="-55" dirty="0">
                <a:solidFill>
                  <a:srgbClr val="00203C"/>
                </a:solidFill>
                <a:latin typeface="Arial"/>
                <a:cs typeface="Arial"/>
              </a:rPr>
              <a:t>unique</a:t>
            </a:r>
            <a:r>
              <a:rPr spc="-204" dirty="0">
                <a:solidFill>
                  <a:srgbClr val="00203C"/>
                </a:solidFill>
                <a:latin typeface="Arial"/>
                <a:cs typeface="Arial"/>
              </a:rPr>
              <a:t> </a:t>
            </a:r>
            <a:r>
              <a:rPr spc="-80" dirty="0">
                <a:solidFill>
                  <a:srgbClr val="00203C"/>
                </a:solidFill>
                <a:latin typeface="Arial"/>
                <a:cs typeface="Arial"/>
              </a:rPr>
              <a:t>blockchain  </a:t>
            </a:r>
            <a:r>
              <a:rPr spc="-40" dirty="0">
                <a:solidFill>
                  <a:srgbClr val="00203C"/>
                </a:solidFill>
                <a:latin typeface="Arial"/>
                <a:cs typeface="Arial"/>
              </a:rPr>
              <a:t>implementation</a:t>
            </a:r>
            <a:endParaRPr>
              <a:solidFill>
                <a:prstClr val="black"/>
              </a:solidFill>
              <a:latin typeface="Arial"/>
              <a:cs typeface="Arial"/>
            </a:endParaRPr>
          </a:p>
          <a:p>
            <a:pPr>
              <a:spcBef>
                <a:spcPts val="35"/>
              </a:spcBef>
            </a:pPr>
            <a:endParaRPr sz="2600">
              <a:solidFill>
                <a:prstClr val="black"/>
              </a:solidFill>
              <a:latin typeface="Times New Roman"/>
              <a:cs typeface="Times New Roman"/>
            </a:endParaRPr>
          </a:p>
          <a:p>
            <a:pPr marL="12700" marR="5080"/>
            <a:r>
              <a:rPr spc="-30" dirty="0">
                <a:solidFill>
                  <a:srgbClr val="00203C"/>
                </a:solidFill>
                <a:latin typeface="Arial"/>
                <a:cs typeface="Arial"/>
              </a:rPr>
              <a:t>Important </a:t>
            </a:r>
            <a:r>
              <a:rPr spc="-50" dirty="0">
                <a:solidFill>
                  <a:srgbClr val="00203C"/>
                </a:solidFill>
                <a:latin typeface="Arial"/>
                <a:cs typeface="Arial"/>
              </a:rPr>
              <a:t>Note: </a:t>
            </a:r>
            <a:r>
              <a:rPr spc="25" dirty="0">
                <a:solidFill>
                  <a:srgbClr val="00203C"/>
                </a:solidFill>
                <a:latin typeface="Arial"/>
                <a:cs typeface="Arial"/>
              </a:rPr>
              <a:t>It </a:t>
            </a:r>
            <a:r>
              <a:rPr spc="-95" dirty="0">
                <a:solidFill>
                  <a:srgbClr val="00203C"/>
                </a:solidFill>
                <a:latin typeface="Arial"/>
                <a:cs typeface="Arial"/>
              </a:rPr>
              <a:t>is </a:t>
            </a:r>
            <a:r>
              <a:rPr spc="-85" dirty="0">
                <a:solidFill>
                  <a:srgbClr val="00203C"/>
                </a:solidFill>
                <a:latin typeface="Arial"/>
                <a:cs typeface="Arial"/>
              </a:rPr>
              <a:t>possible </a:t>
            </a:r>
            <a:r>
              <a:rPr spc="15" dirty="0">
                <a:solidFill>
                  <a:srgbClr val="00203C"/>
                </a:solidFill>
                <a:latin typeface="Arial"/>
                <a:cs typeface="Arial"/>
              </a:rPr>
              <a:t>to </a:t>
            </a:r>
            <a:r>
              <a:rPr spc="-35" dirty="0">
                <a:solidFill>
                  <a:srgbClr val="00203C"/>
                </a:solidFill>
                <a:latin typeface="Arial"/>
                <a:cs typeface="Arial"/>
              </a:rPr>
              <a:t>link </a:t>
            </a:r>
            <a:r>
              <a:rPr spc="-45" dirty="0">
                <a:solidFill>
                  <a:srgbClr val="00203C"/>
                </a:solidFill>
                <a:latin typeface="Arial"/>
                <a:cs typeface="Arial"/>
              </a:rPr>
              <a:t>off-chain </a:t>
            </a:r>
            <a:r>
              <a:rPr spc="-70" dirty="0">
                <a:solidFill>
                  <a:srgbClr val="00203C"/>
                </a:solidFill>
                <a:latin typeface="Arial"/>
                <a:cs typeface="Arial"/>
              </a:rPr>
              <a:t>data </a:t>
            </a:r>
            <a:r>
              <a:rPr spc="-60" dirty="0">
                <a:solidFill>
                  <a:srgbClr val="00203C"/>
                </a:solidFill>
                <a:latin typeface="Arial"/>
                <a:cs typeface="Arial"/>
              </a:rPr>
              <a:t>(encrypted </a:t>
            </a:r>
            <a:r>
              <a:rPr spc="-110" dirty="0">
                <a:solidFill>
                  <a:srgbClr val="00203C"/>
                </a:solidFill>
                <a:latin typeface="Arial"/>
                <a:cs typeface="Arial"/>
              </a:rPr>
              <a:t>PII, </a:t>
            </a:r>
            <a:r>
              <a:rPr spc="-85" dirty="0">
                <a:solidFill>
                  <a:srgbClr val="00203C"/>
                </a:solidFill>
                <a:latin typeface="Arial"/>
                <a:cs typeface="Arial"/>
              </a:rPr>
              <a:t>large  </a:t>
            </a:r>
            <a:r>
              <a:rPr spc="-50" dirty="0">
                <a:solidFill>
                  <a:srgbClr val="00203C"/>
                </a:solidFill>
                <a:latin typeface="Arial"/>
                <a:cs typeface="Arial"/>
              </a:rPr>
              <a:t>files, </a:t>
            </a:r>
            <a:r>
              <a:rPr spc="-60" dirty="0">
                <a:solidFill>
                  <a:srgbClr val="00203C"/>
                </a:solidFill>
                <a:latin typeface="Arial"/>
                <a:cs typeface="Arial"/>
              </a:rPr>
              <a:t>etc.) </a:t>
            </a:r>
            <a:r>
              <a:rPr spc="15" dirty="0">
                <a:solidFill>
                  <a:srgbClr val="00203C"/>
                </a:solidFill>
                <a:latin typeface="Arial"/>
                <a:cs typeface="Arial"/>
              </a:rPr>
              <a:t>to </a:t>
            </a:r>
            <a:r>
              <a:rPr spc="-20" dirty="0">
                <a:solidFill>
                  <a:srgbClr val="00203C"/>
                </a:solidFill>
                <a:latin typeface="Arial"/>
                <a:cs typeface="Arial"/>
              </a:rPr>
              <a:t>the </a:t>
            </a:r>
            <a:r>
              <a:rPr spc="-80" dirty="0">
                <a:solidFill>
                  <a:srgbClr val="00203C"/>
                </a:solidFill>
                <a:latin typeface="Arial"/>
                <a:cs typeface="Arial"/>
              </a:rPr>
              <a:t>blockchain </a:t>
            </a:r>
            <a:r>
              <a:rPr spc="-105" dirty="0">
                <a:solidFill>
                  <a:srgbClr val="00203C"/>
                </a:solidFill>
                <a:latin typeface="Arial"/>
                <a:cs typeface="Arial"/>
              </a:rPr>
              <a:t>– </a:t>
            </a:r>
            <a:r>
              <a:rPr spc="-85" dirty="0">
                <a:solidFill>
                  <a:srgbClr val="00203C"/>
                </a:solidFill>
                <a:latin typeface="Arial"/>
                <a:cs typeface="Arial"/>
              </a:rPr>
              <a:t>and </a:t>
            </a:r>
            <a:r>
              <a:rPr spc="-90" dirty="0">
                <a:solidFill>
                  <a:srgbClr val="00203C"/>
                </a:solidFill>
                <a:latin typeface="Arial"/>
                <a:cs typeface="Arial"/>
              </a:rPr>
              <a:t>ensure </a:t>
            </a:r>
            <a:r>
              <a:rPr spc="-70" dirty="0">
                <a:solidFill>
                  <a:srgbClr val="00203C"/>
                </a:solidFill>
                <a:latin typeface="Arial"/>
                <a:cs typeface="Arial"/>
              </a:rPr>
              <a:t>data </a:t>
            </a:r>
            <a:r>
              <a:rPr spc="-25" dirty="0">
                <a:solidFill>
                  <a:srgbClr val="00203C"/>
                </a:solidFill>
                <a:latin typeface="Arial"/>
                <a:cs typeface="Arial"/>
              </a:rPr>
              <a:t>integrity </a:t>
            </a:r>
            <a:r>
              <a:rPr spc="-75" dirty="0">
                <a:solidFill>
                  <a:srgbClr val="00203C"/>
                </a:solidFill>
                <a:latin typeface="Arial"/>
                <a:cs typeface="Arial"/>
              </a:rPr>
              <a:t>(via </a:t>
            </a:r>
            <a:r>
              <a:rPr spc="-40" dirty="0">
                <a:solidFill>
                  <a:srgbClr val="00203C"/>
                </a:solidFill>
                <a:latin typeface="Arial"/>
                <a:cs typeface="Arial"/>
              </a:rPr>
              <a:t>digital  </a:t>
            </a:r>
            <a:r>
              <a:rPr spc="-25" dirty="0">
                <a:solidFill>
                  <a:srgbClr val="00203C"/>
                </a:solidFill>
                <a:latin typeface="Arial"/>
                <a:cs typeface="Arial"/>
              </a:rPr>
              <a:t>fingerprint </a:t>
            </a:r>
            <a:r>
              <a:rPr spc="195" dirty="0">
                <a:solidFill>
                  <a:srgbClr val="00203C"/>
                </a:solidFill>
                <a:latin typeface="Arial"/>
                <a:cs typeface="Arial"/>
              </a:rPr>
              <a:t>/</a:t>
            </a:r>
            <a:r>
              <a:rPr spc="-180" dirty="0">
                <a:solidFill>
                  <a:srgbClr val="00203C"/>
                </a:solidFill>
                <a:latin typeface="Arial"/>
                <a:cs typeface="Arial"/>
              </a:rPr>
              <a:t> </a:t>
            </a:r>
            <a:r>
              <a:rPr spc="-65" dirty="0">
                <a:solidFill>
                  <a:srgbClr val="00203C"/>
                </a:solidFill>
                <a:latin typeface="Arial"/>
                <a:cs typeface="Arial"/>
              </a:rPr>
              <a:t>cryptographic </a:t>
            </a:r>
            <a:r>
              <a:rPr spc="-95" dirty="0">
                <a:solidFill>
                  <a:srgbClr val="00203C"/>
                </a:solidFill>
                <a:latin typeface="Arial"/>
                <a:cs typeface="Arial"/>
              </a:rPr>
              <a:t>hashing)</a:t>
            </a:r>
            <a:endParaRPr>
              <a:solidFill>
                <a:prstClr val="black"/>
              </a:solidFill>
              <a:latin typeface="Arial"/>
              <a:cs typeface="Arial"/>
            </a:endParaRPr>
          </a:p>
        </p:txBody>
      </p:sp>
      <p:sp>
        <p:nvSpPr>
          <p:cNvPr id="4" name="object 4"/>
          <p:cNvSpPr/>
          <p:nvPr/>
        </p:nvSpPr>
        <p:spPr>
          <a:xfrm>
            <a:off x="7283195" y="0"/>
            <a:ext cx="1860803" cy="193852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2579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77176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90" dirty="0">
                <a:solidFill>
                  <a:srgbClr val="005DAB"/>
                </a:solidFill>
              </a:rPr>
              <a:t>Its </a:t>
            </a:r>
            <a:r>
              <a:rPr sz="2800" spc="-155" dirty="0">
                <a:solidFill>
                  <a:srgbClr val="005DAB"/>
                </a:solidFill>
              </a:rPr>
              <a:t>impact </a:t>
            </a:r>
            <a:r>
              <a:rPr sz="2800" spc="-120" dirty="0">
                <a:solidFill>
                  <a:srgbClr val="005DAB"/>
                </a:solidFill>
              </a:rPr>
              <a:t>on </a:t>
            </a:r>
            <a:r>
              <a:rPr sz="2800" spc="-170" dirty="0">
                <a:solidFill>
                  <a:srgbClr val="005DAB"/>
                </a:solidFill>
              </a:rPr>
              <a:t>the </a:t>
            </a:r>
            <a:r>
              <a:rPr sz="2800" spc="-135" dirty="0">
                <a:solidFill>
                  <a:srgbClr val="005DAB"/>
                </a:solidFill>
              </a:rPr>
              <a:t>digital </a:t>
            </a:r>
            <a:r>
              <a:rPr sz="2800" spc="-120" dirty="0">
                <a:solidFill>
                  <a:srgbClr val="005DAB"/>
                </a:solidFill>
              </a:rPr>
              <a:t>global</a:t>
            </a:r>
            <a:r>
              <a:rPr sz="2800" spc="-555" dirty="0">
                <a:solidFill>
                  <a:srgbClr val="005DAB"/>
                </a:solidFill>
              </a:rPr>
              <a:t> </a:t>
            </a:r>
            <a:r>
              <a:rPr sz="2800" spc="-170" dirty="0">
                <a:solidFill>
                  <a:srgbClr val="005DAB"/>
                </a:solidFill>
              </a:rPr>
              <a:t>economy</a:t>
            </a:r>
            <a:endParaRPr sz="2800"/>
          </a:p>
        </p:txBody>
      </p:sp>
      <p:sp>
        <p:nvSpPr>
          <p:cNvPr id="3" name="object 3"/>
          <p:cNvSpPr txBox="1"/>
          <p:nvPr/>
        </p:nvSpPr>
        <p:spPr>
          <a:xfrm>
            <a:off x="535940" y="1114336"/>
            <a:ext cx="3143885" cy="331914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80" dirty="0">
                <a:solidFill>
                  <a:srgbClr val="00203C"/>
                </a:solidFill>
                <a:latin typeface="Arial"/>
                <a:cs typeface="Arial"/>
              </a:rPr>
              <a:t>Accounting</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0" dirty="0">
                <a:solidFill>
                  <a:srgbClr val="00203C"/>
                </a:solidFill>
                <a:latin typeface="Arial"/>
                <a:cs typeface="Arial"/>
              </a:rPr>
              <a:t>Digital</a:t>
            </a:r>
            <a:r>
              <a:rPr sz="2000" spc="-110" dirty="0">
                <a:solidFill>
                  <a:srgbClr val="00203C"/>
                </a:solidFill>
                <a:latin typeface="Arial"/>
                <a:cs typeface="Arial"/>
              </a:rPr>
              <a:t> </a:t>
            </a:r>
            <a:r>
              <a:rPr sz="2000" spc="-20" dirty="0">
                <a:solidFill>
                  <a:srgbClr val="00203C"/>
                </a:solidFill>
                <a:latin typeface="Arial"/>
                <a:cs typeface="Arial"/>
              </a:rPr>
              <a:t>Identity</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5" dirty="0">
                <a:solidFill>
                  <a:srgbClr val="00203C"/>
                </a:solidFill>
                <a:latin typeface="Arial"/>
                <a:cs typeface="Arial"/>
              </a:rPr>
              <a:t>Smart</a:t>
            </a:r>
            <a:r>
              <a:rPr sz="2000" spc="-100" dirty="0">
                <a:solidFill>
                  <a:srgbClr val="00203C"/>
                </a:solidFill>
                <a:latin typeface="Arial"/>
                <a:cs typeface="Arial"/>
              </a:rPr>
              <a:t> </a:t>
            </a:r>
            <a:r>
              <a:rPr sz="2000" spc="-95" dirty="0">
                <a:solidFill>
                  <a:srgbClr val="00203C"/>
                </a:solidFill>
                <a:latin typeface="Arial"/>
                <a:cs typeface="Arial"/>
              </a:rPr>
              <a:t>Contracts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114" dirty="0">
                <a:solidFill>
                  <a:srgbClr val="00203C"/>
                </a:solidFill>
                <a:latin typeface="Arial"/>
                <a:cs typeface="Arial"/>
              </a:rPr>
              <a:t>Provenance</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45" dirty="0">
                <a:solidFill>
                  <a:srgbClr val="00203C"/>
                </a:solidFill>
                <a:latin typeface="Arial"/>
                <a:cs typeface="Arial"/>
              </a:rPr>
              <a:t>eGov</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14" dirty="0">
                <a:solidFill>
                  <a:srgbClr val="00203C"/>
                </a:solidFill>
                <a:latin typeface="Arial"/>
                <a:cs typeface="Arial"/>
              </a:rPr>
              <a:t>Supply </a:t>
            </a:r>
            <a:r>
              <a:rPr sz="2000" spc="-130" dirty="0">
                <a:solidFill>
                  <a:srgbClr val="00203C"/>
                </a:solidFill>
                <a:latin typeface="Arial"/>
                <a:cs typeface="Arial"/>
              </a:rPr>
              <a:t>Chain</a:t>
            </a:r>
            <a:r>
              <a:rPr sz="2000" spc="-15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30" dirty="0">
                <a:solidFill>
                  <a:srgbClr val="00203C"/>
                </a:solidFill>
                <a:latin typeface="Arial"/>
                <a:cs typeface="Arial"/>
              </a:rPr>
              <a:t>Internet </a:t>
            </a:r>
            <a:r>
              <a:rPr sz="2000" spc="-5" dirty="0">
                <a:solidFill>
                  <a:srgbClr val="00203C"/>
                </a:solidFill>
                <a:latin typeface="Arial"/>
                <a:cs typeface="Arial"/>
              </a:rPr>
              <a:t>of </a:t>
            </a:r>
            <a:r>
              <a:rPr sz="2000" spc="-130" dirty="0">
                <a:solidFill>
                  <a:srgbClr val="00203C"/>
                </a:solidFill>
                <a:latin typeface="Arial"/>
                <a:cs typeface="Arial"/>
              </a:rPr>
              <a:t>Things</a:t>
            </a:r>
            <a:r>
              <a:rPr sz="2000" spc="-285" dirty="0">
                <a:solidFill>
                  <a:srgbClr val="00203C"/>
                </a:solidFill>
                <a:latin typeface="Arial"/>
                <a:cs typeface="Arial"/>
              </a:rPr>
              <a:t> </a:t>
            </a:r>
            <a:r>
              <a:rPr sz="2000" spc="-100" dirty="0">
                <a:solidFill>
                  <a:srgbClr val="00203C"/>
                </a:solidFill>
                <a:latin typeface="Arial"/>
                <a:cs typeface="Arial"/>
              </a:rPr>
              <a:t>(IoT)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45" dirty="0">
                <a:solidFill>
                  <a:srgbClr val="00203C"/>
                </a:solidFill>
                <a:latin typeface="Arial"/>
                <a:cs typeface="Arial"/>
              </a:rPr>
              <a:t>Trade</a:t>
            </a:r>
            <a:r>
              <a:rPr sz="2000" spc="-120" dirty="0">
                <a:solidFill>
                  <a:srgbClr val="00203C"/>
                </a:solidFill>
                <a:latin typeface="Arial"/>
                <a:cs typeface="Arial"/>
              </a:rPr>
              <a:t> Finance</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5" dirty="0">
                <a:solidFill>
                  <a:srgbClr val="00203C"/>
                </a:solidFill>
                <a:latin typeface="Arial"/>
                <a:cs typeface="Arial"/>
              </a:rPr>
              <a:t>Clearing </a:t>
            </a:r>
            <a:r>
              <a:rPr sz="2000" spc="-100" dirty="0">
                <a:solidFill>
                  <a:srgbClr val="00203C"/>
                </a:solidFill>
                <a:latin typeface="Arial"/>
                <a:cs typeface="Arial"/>
              </a:rPr>
              <a:t>And</a:t>
            </a:r>
            <a:r>
              <a:rPr sz="2000" spc="-125" dirty="0">
                <a:solidFill>
                  <a:srgbClr val="00203C"/>
                </a:solidFill>
                <a:latin typeface="Arial"/>
                <a:cs typeface="Arial"/>
              </a:rPr>
              <a:t> </a:t>
            </a:r>
            <a:r>
              <a:rPr sz="2000" spc="-65" dirty="0">
                <a:solidFill>
                  <a:srgbClr val="00203C"/>
                </a:solidFill>
                <a:latin typeface="Arial"/>
                <a:cs typeface="Arial"/>
              </a:rPr>
              <a:t>Settlement</a:t>
            </a:r>
            <a:endParaRPr sz="2000">
              <a:solidFill>
                <a:prstClr val="black"/>
              </a:solidFill>
              <a:latin typeface="Arial"/>
              <a:cs typeface="Arial"/>
            </a:endParaRPr>
          </a:p>
        </p:txBody>
      </p:sp>
      <p:sp>
        <p:nvSpPr>
          <p:cNvPr id="4" name="object 4"/>
          <p:cNvSpPr/>
          <p:nvPr/>
        </p:nvSpPr>
        <p:spPr>
          <a:xfrm>
            <a:off x="6565392" y="1418844"/>
            <a:ext cx="2578607" cy="26898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5341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0"/>
            <a:ext cx="6736080" cy="50520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7959597" y="4812588"/>
            <a:ext cx="1121410" cy="132080"/>
          </a:xfrm>
          <a:prstGeom prst="rect">
            <a:avLst/>
          </a:prstGeom>
        </p:spPr>
        <p:txBody>
          <a:bodyPr vert="horz" wrap="square" lIns="0" tIns="12065" rIns="0" bIns="0" rtlCol="0">
            <a:spAutoFit/>
          </a:bodyPr>
          <a:lstStyle/>
          <a:p>
            <a:pPr marL="12700">
              <a:spcBef>
                <a:spcPts val="95"/>
              </a:spcBef>
            </a:pPr>
            <a:r>
              <a:rPr sz="700" b="1" spc="-45" dirty="0">
                <a:solidFill>
                  <a:srgbClr val="005DAB"/>
                </a:solidFill>
                <a:latin typeface="Trebuchet MS"/>
                <a:cs typeface="Trebuchet MS"/>
              </a:rPr>
              <a:t>Blockchain </a:t>
            </a:r>
            <a:r>
              <a:rPr sz="700" b="1" spc="-40" dirty="0">
                <a:solidFill>
                  <a:srgbClr val="005DAB"/>
                </a:solidFill>
                <a:latin typeface="Trebuchet MS"/>
                <a:cs typeface="Trebuchet MS"/>
              </a:rPr>
              <a:t>Startup</a:t>
            </a:r>
            <a:r>
              <a:rPr sz="700" b="1" spc="-60" dirty="0">
                <a:solidFill>
                  <a:srgbClr val="005DAB"/>
                </a:solidFill>
                <a:latin typeface="Trebuchet MS"/>
                <a:cs typeface="Trebuchet MS"/>
              </a:rPr>
              <a:t> </a:t>
            </a:r>
            <a:r>
              <a:rPr sz="700" b="1" spc="-50" dirty="0">
                <a:solidFill>
                  <a:srgbClr val="005DAB"/>
                </a:solidFill>
                <a:latin typeface="Trebuchet MS"/>
                <a:cs typeface="Trebuchet MS"/>
              </a:rPr>
              <a:t>Landscape</a:t>
            </a:r>
            <a:endParaRPr sz="700">
              <a:solidFill>
                <a:prstClr val="black"/>
              </a:solidFill>
              <a:latin typeface="Trebuchet MS"/>
              <a:cs typeface="Trebuchet MS"/>
            </a:endParaRPr>
          </a:p>
        </p:txBody>
      </p:sp>
    </p:spTree>
    <p:extLst>
      <p:ext uri="{BB962C8B-B14F-4D97-AF65-F5344CB8AC3E}">
        <p14:creationId xmlns:p14="http://schemas.microsoft.com/office/powerpoint/2010/main" val="29009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218180"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5DAB"/>
                </a:solidFill>
              </a:rPr>
              <a:t>What </a:t>
            </a:r>
            <a:r>
              <a:rPr sz="2800" spc="-120" dirty="0">
                <a:solidFill>
                  <a:srgbClr val="005DAB"/>
                </a:solidFill>
              </a:rPr>
              <a:t>is </a:t>
            </a:r>
            <a:r>
              <a:rPr sz="2800" spc="-114" dirty="0">
                <a:solidFill>
                  <a:srgbClr val="005DAB"/>
                </a:solidFill>
              </a:rPr>
              <a:t>a</a:t>
            </a:r>
            <a:r>
              <a:rPr sz="2800" spc="-440" dirty="0">
                <a:solidFill>
                  <a:srgbClr val="005DAB"/>
                </a:solidFill>
              </a:rPr>
              <a:t> </a:t>
            </a:r>
            <a:r>
              <a:rPr sz="2800" spc="-155" dirty="0">
                <a:solidFill>
                  <a:srgbClr val="005DAB"/>
                </a:solidFill>
              </a:rPr>
              <a:t>blockchain?</a:t>
            </a:r>
            <a:endParaRPr sz="2800"/>
          </a:p>
        </p:txBody>
      </p:sp>
      <p:sp>
        <p:nvSpPr>
          <p:cNvPr id="3" name="object 3"/>
          <p:cNvSpPr txBox="1"/>
          <p:nvPr/>
        </p:nvSpPr>
        <p:spPr>
          <a:xfrm>
            <a:off x="381000" y="1175080"/>
            <a:ext cx="4290060" cy="336823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75" dirty="0">
                <a:solidFill>
                  <a:srgbClr val="00203C"/>
                </a:solidFill>
                <a:latin typeface="Arial"/>
                <a:cs typeface="Arial"/>
              </a:rPr>
              <a:t>A </a:t>
            </a:r>
            <a:r>
              <a:rPr sz="2000" spc="-35" dirty="0">
                <a:solidFill>
                  <a:srgbClr val="00203C"/>
                </a:solidFill>
                <a:latin typeface="Arial"/>
                <a:cs typeface="Arial"/>
              </a:rPr>
              <a:t>distributed </a:t>
            </a:r>
            <a:r>
              <a:rPr sz="2000" spc="-45" dirty="0">
                <a:solidFill>
                  <a:srgbClr val="00203C"/>
                </a:solidFill>
                <a:latin typeface="Arial"/>
                <a:cs typeface="Arial"/>
              </a:rPr>
              <a:t>immutable </a:t>
            </a:r>
            <a:r>
              <a:rPr sz="2000" spc="-75" dirty="0">
                <a:solidFill>
                  <a:srgbClr val="00203C"/>
                </a:solidFill>
                <a:latin typeface="Arial"/>
                <a:cs typeface="Arial"/>
              </a:rPr>
              <a:t>ledger</a:t>
            </a:r>
            <a:r>
              <a:rPr sz="2000" spc="-165" dirty="0">
                <a:solidFill>
                  <a:srgbClr val="00203C"/>
                </a:solidFill>
                <a:latin typeface="Arial"/>
                <a:cs typeface="Arial"/>
              </a:rPr>
              <a:t> </a:t>
            </a:r>
            <a:r>
              <a:rPr sz="2000" spc="-5" dirty="0">
                <a:solidFill>
                  <a:srgbClr val="00203C"/>
                </a:solidFill>
                <a:latin typeface="Arial"/>
                <a:cs typeface="Arial"/>
              </a:rPr>
              <a:t>of</a:t>
            </a:r>
            <a:endParaRPr sz="2000" dirty="0">
              <a:solidFill>
                <a:prstClr val="black"/>
              </a:solidFill>
              <a:latin typeface="Arial"/>
              <a:cs typeface="Arial"/>
            </a:endParaRPr>
          </a:p>
          <a:p>
            <a:pPr marL="355600">
              <a:spcBef>
                <a:spcPts val="5"/>
              </a:spcBef>
            </a:pPr>
            <a:r>
              <a:rPr sz="2000" spc="-75" dirty="0">
                <a:solidFill>
                  <a:srgbClr val="00203C"/>
                </a:solidFill>
                <a:latin typeface="Arial"/>
                <a:cs typeface="Arial"/>
              </a:rPr>
              <a:t>transactions</a:t>
            </a:r>
            <a:endParaRPr sz="2000" dirty="0">
              <a:solidFill>
                <a:prstClr val="black"/>
              </a:solidFill>
              <a:latin typeface="Arial"/>
              <a:cs typeface="Arial"/>
            </a:endParaRPr>
          </a:p>
          <a:p>
            <a:pPr>
              <a:spcBef>
                <a:spcPts val="20"/>
              </a:spcBef>
            </a:pPr>
            <a:endParaRPr sz="2900" dirty="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60" dirty="0">
                <a:solidFill>
                  <a:srgbClr val="00203C"/>
                </a:solidFill>
                <a:latin typeface="Arial"/>
                <a:cs typeface="Arial"/>
              </a:rPr>
              <a:t>underlying </a:t>
            </a:r>
            <a:r>
              <a:rPr sz="2000" spc="-70" dirty="0">
                <a:solidFill>
                  <a:srgbClr val="00203C"/>
                </a:solidFill>
                <a:latin typeface="Arial"/>
                <a:cs typeface="Arial"/>
              </a:rPr>
              <a:t>technology</a:t>
            </a:r>
            <a:r>
              <a:rPr sz="2000" spc="-165" dirty="0">
                <a:solidFill>
                  <a:srgbClr val="00203C"/>
                </a:solidFill>
                <a:latin typeface="Arial"/>
                <a:cs typeface="Arial"/>
              </a:rPr>
              <a:t> </a:t>
            </a:r>
            <a:r>
              <a:rPr sz="2000" spc="-60" dirty="0">
                <a:solidFill>
                  <a:srgbClr val="00203C"/>
                </a:solidFill>
                <a:latin typeface="Arial"/>
                <a:cs typeface="Arial"/>
              </a:rPr>
              <a:t>behind</a:t>
            </a:r>
            <a:endParaRPr sz="2000" dirty="0">
              <a:solidFill>
                <a:prstClr val="black"/>
              </a:solidFill>
              <a:latin typeface="Arial"/>
              <a:cs typeface="Arial"/>
            </a:endParaRPr>
          </a:p>
          <a:p>
            <a:pPr marL="355600"/>
            <a:r>
              <a:rPr sz="2000" spc="-20" dirty="0">
                <a:solidFill>
                  <a:srgbClr val="00203C"/>
                </a:solidFill>
                <a:latin typeface="Arial"/>
                <a:cs typeface="Arial"/>
              </a:rPr>
              <a:t>the </a:t>
            </a:r>
            <a:r>
              <a:rPr sz="2000" spc="-60" dirty="0">
                <a:solidFill>
                  <a:srgbClr val="00203C"/>
                </a:solidFill>
                <a:latin typeface="Arial"/>
                <a:cs typeface="Arial"/>
              </a:rPr>
              <a:t>cryptocurrency known </a:t>
            </a:r>
            <a:r>
              <a:rPr sz="2000" spc="-185" dirty="0">
                <a:solidFill>
                  <a:srgbClr val="00203C"/>
                </a:solidFill>
                <a:latin typeface="Arial"/>
                <a:cs typeface="Arial"/>
              </a:rPr>
              <a:t>as</a:t>
            </a:r>
            <a:r>
              <a:rPr lang="en-US" sz="2000" spc="-185" dirty="0">
                <a:solidFill>
                  <a:srgbClr val="00203C"/>
                </a:solidFill>
                <a:latin typeface="Arial"/>
                <a:cs typeface="Arial"/>
              </a:rPr>
              <a:t> </a:t>
            </a:r>
            <a:r>
              <a:rPr sz="2000" spc="-395" dirty="0">
                <a:solidFill>
                  <a:srgbClr val="00203C"/>
                </a:solidFill>
                <a:latin typeface="Arial"/>
                <a:cs typeface="Arial"/>
              </a:rPr>
              <a:t> </a:t>
            </a:r>
            <a:r>
              <a:rPr sz="2000" spc="-60" dirty="0">
                <a:solidFill>
                  <a:srgbClr val="00203C"/>
                </a:solidFill>
                <a:latin typeface="Arial"/>
                <a:cs typeface="Arial"/>
              </a:rPr>
              <a:t>Bitcoin</a:t>
            </a:r>
            <a:endParaRPr sz="2000" dirty="0">
              <a:solidFill>
                <a:prstClr val="black"/>
              </a:solidFill>
              <a:latin typeface="Arial"/>
              <a:cs typeface="Arial"/>
            </a:endParaRPr>
          </a:p>
          <a:p>
            <a:pPr>
              <a:spcBef>
                <a:spcPts val="25"/>
              </a:spcBef>
            </a:pPr>
            <a:endParaRPr sz="2900" dirty="0">
              <a:solidFill>
                <a:prstClr val="black"/>
              </a:solidFill>
              <a:latin typeface="Times New Roman"/>
              <a:cs typeface="Times New Roman"/>
            </a:endParaRPr>
          </a:p>
          <a:p>
            <a:pPr marL="355600" marR="102870" indent="-342900">
              <a:buClr>
                <a:srgbClr val="0087B7"/>
              </a:buClr>
              <a:buFont typeface="Wingdings"/>
              <a:buChar char=""/>
              <a:tabLst>
                <a:tab pos="354965" algn="l"/>
                <a:tab pos="355600" algn="l"/>
              </a:tabLst>
            </a:pPr>
            <a:r>
              <a:rPr sz="2000" spc="-55" dirty="0">
                <a:solidFill>
                  <a:srgbClr val="00203C"/>
                </a:solidFill>
                <a:latin typeface="Arial"/>
                <a:cs typeface="Arial"/>
              </a:rPr>
              <a:t>What </a:t>
            </a:r>
            <a:r>
              <a:rPr sz="2000" spc="-204" dirty="0">
                <a:solidFill>
                  <a:srgbClr val="00203C"/>
                </a:solidFill>
                <a:latin typeface="Arial"/>
                <a:cs typeface="Arial"/>
              </a:rPr>
              <a:t>TCP/IP </a:t>
            </a:r>
            <a:r>
              <a:rPr sz="2000" spc="-25" dirty="0">
                <a:solidFill>
                  <a:srgbClr val="00203C"/>
                </a:solidFill>
                <a:latin typeface="Arial"/>
                <a:cs typeface="Arial"/>
              </a:rPr>
              <a:t>(internet </a:t>
            </a:r>
            <a:r>
              <a:rPr sz="2000" spc="-45" dirty="0">
                <a:solidFill>
                  <a:srgbClr val="00203C"/>
                </a:solidFill>
                <a:latin typeface="Arial"/>
                <a:cs typeface="Arial"/>
              </a:rPr>
              <a:t>protocol)</a:t>
            </a:r>
            <a:r>
              <a:rPr sz="2000" spc="-170" dirty="0">
                <a:solidFill>
                  <a:srgbClr val="00203C"/>
                </a:solidFill>
                <a:latin typeface="Arial"/>
                <a:cs typeface="Arial"/>
              </a:rPr>
              <a:t> </a:t>
            </a:r>
            <a:r>
              <a:rPr sz="2000" spc="-150" dirty="0">
                <a:solidFill>
                  <a:srgbClr val="00203C"/>
                </a:solidFill>
                <a:latin typeface="Arial"/>
                <a:cs typeface="Arial"/>
              </a:rPr>
              <a:t>has  </a:t>
            </a:r>
            <a:r>
              <a:rPr sz="2000" spc="-90" dirty="0">
                <a:solidFill>
                  <a:srgbClr val="00203C"/>
                </a:solidFill>
                <a:latin typeface="Arial"/>
                <a:cs typeface="Arial"/>
              </a:rPr>
              <a:t>been </a:t>
            </a:r>
            <a:r>
              <a:rPr sz="2000" spc="-5" dirty="0">
                <a:solidFill>
                  <a:srgbClr val="00203C"/>
                </a:solidFill>
                <a:latin typeface="Arial"/>
                <a:cs typeface="Arial"/>
              </a:rPr>
              <a:t>for </a:t>
            </a:r>
            <a:r>
              <a:rPr sz="2000" spc="-20" dirty="0">
                <a:solidFill>
                  <a:srgbClr val="00203C"/>
                </a:solidFill>
                <a:latin typeface="Arial"/>
                <a:cs typeface="Arial"/>
              </a:rPr>
              <a:t>the </a:t>
            </a:r>
            <a:r>
              <a:rPr sz="2000" spc="-135" dirty="0">
                <a:solidFill>
                  <a:srgbClr val="00203C"/>
                </a:solidFill>
                <a:latin typeface="Arial"/>
                <a:cs typeface="Arial"/>
              </a:rPr>
              <a:t>exchange </a:t>
            </a:r>
            <a:r>
              <a:rPr sz="2000" spc="-5" dirty="0">
                <a:solidFill>
                  <a:srgbClr val="00203C"/>
                </a:solidFill>
                <a:latin typeface="Arial"/>
                <a:cs typeface="Arial"/>
              </a:rPr>
              <a:t>of </a:t>
            </a:r>
            <a:r>
              <a:rPr sz="2000" u="heavy" spc="-5" dirty="0">
                <a:solidFill>
                  <a:srgbClr val="00203C"/>
                </a:solidFill>
                <a:uFill>
                  <a:solidFill>
                    <a:srgbClr val="00203C"/>
                  </a:solidFill>
                </a:uFill>
                <a:latin typeface="Arial"/>
                <a:cs typeface="Arial"/>
              </a:rPr>
              <a:t> </a:t>
            </a:r>
            <a:r>
              <a:rPr sz="2000" u="heavy" spc="-35" dirty="0">
                <a:solidFill>
                  <a:srgbClr val="00203C"/>
                </a:solidFill>
                <a:uFill>
                  <a:solidFill>
                    <a:srgbClr val="00203C"/>
                  </a:solidFill>
                </a:uFill>
                <a:latin typeface="Arial"/>
                <a:cs typeface="Arial"/>
              </a:rPr>
              <a:t>information</a:t>
            </a:r>
            <a:r>
              <a:rPr sz="2000" spc="-35" dirty="0">
                <a:solidFill>
                  <a:srgbClr val="00203C"/>
                </a:solidFill>
                <a:latin typeface="Arial"/>
                <a:cs typeface="Arial"/>
              </a:rPr>
              <a:t>, </a:t>
            </a:r>
            <a:r>
              <a:rPr sz="2000" spc="-85" dirty="0">
                <a:solidFill>
                  <a:srgbClr val="00203C"/>
                </a:solidFill>
                <a:latin typeface="Arial"/>
                <a:cs typeface="Arial"/>
              </a:rPr>
              <a:t>blockchain </a:t>
            </a:r>
            <a:r>
              <a:rPr sz="2000" spc="-125" dirty="0">
                <a:solidFill>
                  <a:srgbClr val="00203C"/>
                </a:solidFill>
                <a:latin typeface="Arial"/>
                <a:cs typeface="Arial"/>
              </a:rPr>
              <a:t>can </a:t>
            </a:r>
            <a:r>
              <a:rPr sz="2000" spc="-90" dirty="0">
                <a:solidFill>
                  <a:srgbClr val="00203C"/>
                </a:solidFill>
                <a:latin typeface="Arial"/>
                <a:cs typeface="Arial"/>
              </a:rPr>
              <a:t>be </a:t>
            </a:r>
            <a:r>
              <a:rPr sz="2000" spc="-10" dirty="0">
                <a:solidFill>
                  <a:srgbClr val="00203C"/>
                </a:solidFill>
                <a:latin typeface="Arial"/>
                <a:cs typeface="Arial"/>
              </a:rPr>
              <a:t>for  </a:t>
            </a:r>
            <a:r>
              <a:rPr sz="2000" spc="-20" dirty="0">
                <a:solidFill>
                  <a:srgbClr val="00203C"/>
                </a:solidFill>
                <a:latin typeface="Arial"/>
                <a:cs typeface="Arial"/>
              </a:rPr>
              <a:t>the </a:t>
            </a:r>
            <a:r>
              <a:rPr sz="2000" spc="-135" dirty="0">
                <a:solidFill>
                  <a:srgbClr val="00203C"/>
                </a:solidFill>
                <a:latin typeface="Arial"/>
                <a:cs typeface="Arial"/>
              </a:rPr>
              <a:t>exchange </a:t>
            </a:r>
            <a:r>
              <a:rPr sz="2000" spc="-5" dirty="0">
                <a:solidFill>
                  <a:srgbClr val="00203C"/>
                </a:solidFill>
                <a:latin typeface="Arial"/>
                <a:cs typeface="Arial"/>
              </a:rPr>
              <a:t>of</a:t>
            </a:r>
            <a:r>
              <a:rPr sz="2000" spc="-195" dirty="0">
                <a:solidFill>
                  <a:srgbClr val="00203C"/>
                </a:solidFill>
                <a:latin typeface="Arial"/>
                <a:cs typeface="Arial"/>
              </a:rPr>
              <a:t> </a:t>
            </a:r>
            <a:r>
              <a:rPr sz="2000" u="heavy" spc="-90" dirty="0">
                <a:solidFill>
                  <a:srgbClr val="00203C"/>
                </a:solidFill>
                <a:uFill>
                  <a:solidFill>
                    <a:srgbClr val="00203C"/>
                  </a:solidFill>
                </a:uFill>
                <a:latin typeface="Arial"/>
                <a:cs typeface="Arial"/>
              </a:rPr>
              <a:t>value</a:t>
            </a:r>
            <a:endParaRPr sz="2000" dirty="0">
              <a:solidFill>
                <a:prstClr val="black"/>
              </a:solidFill>
              <a:latin typeface="Arial"/>
              <a:cs typeface="Arial"/>
            </a:endParaRPr>
          </a:p>
        </p:txBody>
      </p:sp>
      <p:sp>
        <p:nvSpPr>
          <p:cNvPr id="4" name="object 4"/>
          <p:cNvSpPr/>
          <p:nvPr/>
        </p:nvSpPr>
        <p:spPr>
          <a:xfrm>
            <a:off x="4823459" y="0"/>
            <a:ext cx="4320539" cy="450494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381000" y="4672406"/>
            <a:ext cx="7922746" cy="646331"/>
          </a:xfrm>
          <a:prstGeom prst="rect">
            <a:avLst/>
          </a:prstGeom>
          <a:noFill/>
        </p:spPr>
        <p:txBody>
          <a:bodyPr wrap="none" rtlCol="0">
            <a:spAutoFit/>
          </a:bodyPr>
          <a:lstStyle/>
          <a:p>
            <a:r>
              <a:rPr lang="en-US" sz="1200" dirty="0"/>
              <a:t>The following introduction slides are courtesy of Tom Savel, MD, CDC Health Information Innovation Consortium Forum 2018</a:t>
            </a:r>
          </a:p>
          <a:p>
            <a:endParaRPr lang="en-US" sz="1200" dirty="0"/>
          </a:p>
          <a:p>
            <a:endParaRPr lang="en-US" sz="1200" dirty="0"/>
          </a:p>
        </p:txBody>
      </p:sp>
    </p:spTree>
    <p:extLst>
      <p:ext uri="{BB962C8B-B14F-4D97-AF65-F5344CB8AC3E}">
        <p14:creationId xmlns:p14="http://schemas.microsoft.com/office/powerpoint/2010/main" val="71124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4868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60" dirty="0">
                <a:solidFill>
                  <a:srgbClr val="005DAB"/>
                </a:solidFill>
              </a:rPr>
              <a:t>Challenges</a:t>
            </a:r>
            <a:endParaRPr sz="2800"/>
          </a:p>
        </p:txBody>
      </p:sp>
      <p:sp>
        <p:nvSpPr>
          <p:cNvPr id="3" name="object 3"/>
          <p:cNvSpPr/>
          <p:nvPr/>
        </p:nvSpPr>
        <p:spPr>
          <a:xfrm>
            <a:off x="7202423" y="914400"/>
            <a:ext cx="1941576" cy="20238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535940" y="1175080"/>
            <a:ext cx="5863590" cy="278511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90" dirty="0">
                <a:solidFill>
                  <a:srgbClr val="00203C"/>
                </a:solidFill>
                <a:latin typeface="Arial"/>
                <a:cs typeface="Arial"/>
              </a:rPr>
              <a:t>challenge </a:t>
            </a:r>
            <a:r>
              <a:rPr sz="2000" spc="-100" dirty="0">
                <a:solidFill>
                  <a:srgbClr val="00203C"/>
                </a:solidFill>
                <a:latin typeface="Arial"/>
                <a:cs typeface="Arial"/>
              </a:rPr>
              <a:t>is </a:t>
            </a:r>
            <a:r>
              <a:rPr sz="2000" dirty="0">
                <a:solidFill>
                  <a:srgbClr val="00203C"/>
                </a:solidFill>
                <a:latin typeface="Arial"/>
                <a:cs typeface="Arial"/>
              </a:rPr>
              <a:t>that </a:t>
            </a:r>
            <a:r>
              <a:rPr sz="2000" spc="-20" dirty="0">
                <a:solidFill>
                  <a:srgbClr val="00203C"/>
                </a:solidFill>
                <a:latin typeface="Arial"/>
                <a:cs typeface="Arial"/>
              </a:rPr>
              <a:t>the </a:t>
            </a:r>
            <a:r>
              <a:rPr sz="2000" spc="-25" dirty="0">
                <a:solidFill>
                  <a:srgbClr val="00203C"/>
                </a:solidFill>
                <a:latin typeface="Arial"/>
                <a:cs typeface="Arial"/>
              </a:rPr>
              <a:t>shift </a:t>
            </a:r>
            <a:r>
              <a:rPr sz="2000" spc="15" dirty="0">
                <a:solidFill>
                  <a:srgbClr val="00203C"/>
                </a:solidFill>
                <a:latin typeface="Arial"/>
                <a:cs typeface="Arial"/>
              </a:rPr>
              <a:t>to</a:t>
            </a:r>
            <a:r>
              <a:rPr sz="2000" spc="-415" dirty="0">
                <a:solidFill>
                  <a:srgbClr val="00203C"/>
                </a:solidFill>
                <a:latin typeface="Arial"/>
                <a:cs typeface="Arial"/>
              </a:rPr>
              <a:t> </a:t>
            </a:r>
            <a:r>
              <a:rPr sz="2000" spc="-85" dirty="0">
                <a:solidFill>
                  <a:srgbClr val="00203C"/>
                </a:solidFill>
                <a:latin typeface="Arial"/>
                <a:cs typeface="Arial"/>
              </a:rPr>
              <a:t>blockchain </a:t>
            </a:r>
            <a:r>
              <a:rPr sz="2000" spc="-105" dirty="0">
                <a:solidFill>
                  <a:srgbClr val="00203C"/>
                </a:solidFill>
                <a:latin typeface="Arial"/>
                <a:cs typeface="Arial"/>
              </a:rPr>
              <a:t>is </a:t>
            </a:r>
            <a:r>
              <a:rPr sz="2000" spc="-155" dirty="0">
                <a:solidFill>
                  <a:srgbClr val="00203C"/>
                </a:solidFill>
                <a:latin typeface="Arial"/>
                <a:cs typeface="Arial"/>
              </a:rPr>
              <a:t>a</a:t>
            </a:r>
            <a:endParaRPr sz="2000">
              <a:solidFill>
                <a:prstClr val="black"/>
              </a:solidFill>
              <a:latin typeface="Arial"/>
              <a:cs typeface="Arial"/>
            </a:endParaRPr>
          </a:p>
          <a:p>
            <a:pPr marL="355600">
              <a:spcBef>
                <a:spcPts val="5"/>
              </a:spcBef>
            </a:pPr>
            <a:r>
              <a:rPr sz="2000" spc="-55" dirty="0">
                <a:solidFill>
                  <a:srgbClr val="00203C"/>
                </a:solidFill>
                <a:latin typeface="Arial"/>
                <a:cs typeface="Arial"/>
              </a:rPr>
              <a:t>fundamental </a:t>
            </a:r>
            <a:r>
              <a:rPr sz="2000" spc="-120" dirty="0">
                <a:solidFill>
                  <a:srgbClr val="00203C"/>
                </a:solidFill>
                <a:latin typeface="Arial"/>
                <a:cs typeface="Arial"/>
              </a:rPr>
              <a:t>change </a:t>
            </a:r>
            <a:r>
              <a:rPr sz="2000" spc="-60" dirty="0">
                <a:solidFill>
                  <a:srgbClr val="00203C"/>
                </a:solidFill>
                <a:latin typeface="Arial"/>
                <a:cs typeface="Arial"/>
              </a:rPr>
              <a:t>on </a:t>
            </a:r>
            <a:r>
              <a:rPr sz="2000" spc="-105" dirty="0">
                <a:solidFill>
                  <a:srgbClr val="00203C"/>
                </a:solidFill>
                <a:latin typeface="Arial"/>
                <a:cs typeface="Arial"/>
              </a:rPr>
              <a:t>many</a:t>
            </a:r>
            <a:r>
              <a:rPr sz="2000" spc="-245" dirty="0">
                <a:solidFill>
                  <a:srgbClr val="00203C"/>
                </a:solidFill>
                <a:latin typeface="Arial"/>
                <a:cs typeface="Arial"/>
              </a:rPr>
              <a:t> </a:t>
            </a:r>
            <a:r>
              <a:rPr sz="2000" spc="-100" dirty="0">
                <a:solidFill>
                  <a:srgbClr val="00203C"/>
                </a:solidFill>
                <a:latin typeface="Arial"/>
                <a:cs typeface="Arial"/>
              </a:rPr>
              <a:t>levels</a:t>
            </a:r>
            <a:endParaRPr sz="2000">
              <a:solidFill>
                <a:prstClr val="black"/>
              </a:solidFill>
              <a:latin typeface="Arial"/>
              <a:cs typeface="Arial"/>
            </a:endParaRPr>
          </a:p>
          <a:p>
            <a:endParaRPr sz="2000">
              <a:solidFill>
                <a:prstClr val="black"/>
              </a:solidFill>
              <a:latin typeface="Times New Roman"/>
              <a:cs typeface="Times New Roman"/>
            </a:endParaRPr>
          </a:p>
          <a:p>
            <a:endParaRPr sz="1600">
              <a:solidFill>
                <a:prstClr val="black"/>
              </a:solidFill>
              <a:latin typeface="Times New Roman"/>
              <a:cs typeface="Times New Roman"/>
            </a:endParaRPr>
          </a:p>
          <a:p>
            <a:pPr marL="2032000" lvl="1" indent="-286385">
              <a:buFontTx/>
              <a:buChar char="–"/>
              <a:tabLst>
                <a:tab pos="2032000" algn="l"/>
                <a:tab pos="2032635" algn="l"/>
              </a:tabLst>
            </a:pPr>
            <a:r>
              <a:rPr sz="2000" spc="-65" dirty="0">
                <a:solidFill>
                  <a:srgbClr val="00203C"/>
                </a:solidFill>
                <a:latin typeface="Arial"/>
                <a:cs typeface="Arial"/>
              </a:rPr>
              <a:t>Historically:</a:t>
            </a:r>
            <a:endParaRPr sz="2000">
              <a:solidFill>
                <a:prstClr val="black"/>
              </a:solidFill>
              <a:latin typeface="Arial"/>
              <a:cs typeface="Arial"/>
            </a:endParaRPr>
          </a:p>
          <a:p>
            <a:pPr marL="2431415" lvl="2" indent="-228600">
              <a:spcBef>
                <a:spcPts val="440"/>
              </a:spcBef>
              <a:buFontTx/>
              <a:buChar char="•"/>
              <a:tabLst>
                <a:tab pos="2431415" algn="l"/>
                <a:tab pos="2432050" algn="l"/>
              </a:tabLst>
            </a:pPr>
            <a:r>
              <a:rPr spc="-90" dirty="0">
                <a:solidFill>
                  <a:srgbClr val="00203C"/>
                </a:solidFill>
                <a:latin typeface="Arial"/>
                <a:cs typeface="Arial"/>
              </a:rPr>
              <a:t>Centralized</a:t>
            </a:r>
            <a:r>
              <a:rPr spc="-85" dirty="0">
                <a:solidFill>
                  <a:srgbClr val="00203C"/>
                </a:solidFill>
                <a:latin typeface="Arial"/>
                <a:cs typeface="Arial"/>
              </a:rPr>
              <a:t> </a:t>
            </a:r>
            <a:r>
              <a:rPr spc="-110" dirty="0">
                <a:solidFill>
                  <a:srgbClr val="00203C"/>
                </a:solidFill>
                <a:latin typeface="Arial"/>
                <a:cs typeface="Arial"/>
              </a:rPr>
              <a:t>system</a:t>
            </a:r>
            <a:endParaRPr>
              <a:solidFill>
                <a:prstClr val="black"/>
              </a:solidFill>
              <a:latin typeface="Arial"/>
              <a:cs typeface="Arial"/>
            </a:endParaRPr>
          </a:p>
          <a:p>
            <a:pPr marL="2431415" lvl="2" indent="-228600">
              <a:spcBef>
                <a:spcPts val="430"/>
              </a:spcBef>
              <a:buFontTx/>
              <a:buChar char="•"/>
              <a:tabLst>
                <a:tab pos="2431415" algn="l"/>
                <a:tab pos="2432050" algn="l"/>
              </a:tabLst>
            </a:pPr>
            <a:r>
              <a:rPr spc="-114" dirty="0">
                <a:solidFill>
                  <a:srgbClr val="00203C"/>
                </a:solidFill>
                <a:latin typeface="Arial"/>
                <a:cs typeface="Arial"/>
              </a:rPr>
              <a:t>Single </a:t>
            </a:r>
            <a:r>
              <a:rPr spc="-20" dirty="0">
                <a:solidFill>
                  <a:srgbClr val="00203C"/>
                </a:solidFill>
                <a:latin typeface="Arial"/>
                <a:cs typeface="Arial"/>
              </a:rPr>
              <a:t>point </a:t>
            </a:r>
            <a:r>
              <a:rPr spc="-5" dirty="0">
                <a:solidFill>
                  <a:srgbClr val="00203C"/>
                </a:solidFill>
                <a:latin typeface="Arial"/>
                <a:cs typeface="Arial"/>
              </a:rPr>
              <a:t>of</a:t>
            </a:r>
            <a:r>
              <a:rPr spc="-140" dirty="0">
                <a:solidFill>
                  <a:srgbClr val="00203C"/>
                </a:solidFill>
                <a:latin typeface="Arial"/>
                <a:cs typeface="Arial"/>
              </a:rPr>
              <a:t> </a:t>
            </a:r>
            <a:r>
              <a:rPr spc="-40" dirty="0">
                <a:solidFill>
                  <a:srgbClr val="00203C"/>
                </a:solidFill>
                <a:latin typeface="Arial"/>
                <a:cs typeface="Arial"/>
              </a:rPr>
              <a:t>failure</a:t>
            </a:r>
            <a:endParaRPr>
              <a:solidFill>
                <a:prstClr val="black"/>
              </a:solidFill>
              <a:latin typeface="Arial"/>
              <a:cs typeface="Arial"/>
            </a:endParaRPr>
          </a:p>
          <a:p>
            <a:pPr marL="2431415" lvl="2" indent="-228600">
              <a:spcBef>
                <a:spcPts val="434"/>
              </a:spcBef>
              <a:buFontTx/>
              <a:buChar char="•"/>
              <a:tabLst>
                <a:tab pos="2431415" algn="l"/>
                <a:tab pos="2432050" algn="l"/>
              </a:tabLst>
            </a:pPr>
            <a:r>
              <a:rPr spc="-60" dirty="0">
                <a:solidFill>
                  <a:srgbClr val="00203C"/>
                </a:solidFill>
                <a:latin typeface="Arial"/>
                <a:cs typeface="Arial"/>
              </a:rPr>
              <a:t>Manual</a:t>
            </a:r>
            <a:r>
              <a:rPr spc="-95" dirty="0">
                <a:solidFill>
                  <a:srgbClr val="00203C"/>
                </a:solidFill>
                <a:latin typeface="Arial"/>
                <a:cs typeface="Arial"/>
              </a:rPr>
              <a:t> </a:t>
            </a:r>
            <a:r>
              <a:rPr spc="-145" dirty="0">
                <a:solidFill>
                  <a:srgbClr val="00203C"/>
                </a:solidFill>
                <a:latin typeface="Arial"/>
                <a:cs typeface="Arial"/>
              </a:rPr>
              <a:t>Processes</a:t>
            </a:r>
            <a:endParaRPr>
              <a:solidFill>
                <a:prstClr val="black"/>
              </a:solidFill>
              <a:latin typeface="Arial"/>
              <a:cs typeface="Arial"/>
            </a:endParaRPr>
          </a:p>
          <a:p>
            <a:pPr marL="2431415" lvl="2" indent="-228600">
              <a:spcBef>
                <a:spcPts val="434"/>
              </a:spcBef>
              <a:buFontTx/>
              <a:buChar char="•"/>
              <a:tabLst>
                <a:tab pos="2431415" algn="l"/>
                <a:tab pos="2432050" algn="l"/>
              </a:tabLst>
            </a:pPr>
            <a:r>
              <a:rPr spc="-120" dirty="0">
                <a:solidFill>
                  <a:srgbClr val="00203C"/>
                </a:solidFill>
                <a:latin typeface="Arial"/>
                <a:cs typeface="Arial"/>
              </a:rPr>
              <a:t>Sending </a:t>
            </a:r>
            <a:r>
              <a:rPr spc="195" dirty="0">
                <a:solidFill>
                  <a:srgbClr val="00203C"/>
                </a:solidFill>
                <a:latin typeface="Arial"/>
                <a:cs typeface="Arial"/>
              </a:rPr>
              <a:t>/ </a:t>
            </a:r>
            <a:r>
              <a:rPr spc="-114" dirty="0">
                <a:solidFill>
                  <a:srgbClr val="00203C"/>
                </a:solidFill>
                <a:latin typeface="Arial"/>
                <a:cs typeface="Arial"/>
              </a:rPr>
              <a:t>Receiving </a:t>
            </a:r>
            <a:r>
              <a:rPr spc="-70" dirty="0">
                <a:solidFill>
                  <a:srgbClr val="00203C"/>
                </a:solidFill>
                <a:latin typeface="Arial"/>
                <a:cs typeface="Arial"/>
              </a:rPr>
              <a:t>data</a:t>
            </a:r>
            <a:r>
              <a:rPr spc="-280" dirty="0">
                <a:solidFill>
                  <a:srgbClr val="00203C"/>
                </a:solidFill>
                <a:latin typeface="Arial"/>
                <a:cs typeface="Arial"/>
              </a:rPr>
              <a:t> </a:t>
            </a:r>
            <a:r>
              <a:rPr spc="-90" dirty="0">
                <a:solidFill>
                  <a:srgbClr val="00203C"/>
                </a:solidFill>
                <a:latin typeface="Arial"/>
                <a:cs typeface="Arial"/>
              </a:rPr>
              <a:t>“messages”</a:t>
            </a:r>
            <a:endParaRPr>
              <a:solidFill>
                <a:prstClr val="black"/>
              </a:solidFill>
              <a:latin typeface="Arial"/>
              <a:cs typeface="Arial"/>
            </a:endParaRPr>
          </a:p>
        </p:txBody>
      </p:sp>
    </p:spTree>
    <p:extLst>
      <p:ext uri="{BB962C8B-B14F-4D97-AF65-F5344CB8AC3E}">
        <p14:creationId xmlns:p14="http://schemas.microsoft.com/office/powerpoint/2010/main" val="1875336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4932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60" dirty="0">
                <a:solidFill>
                  <a:srgbClr val="005DAB"/>
                </a:solidFill>
              </a:rPr>
              <a:t>Challenges</a:t>
            </a:r>
            <a:endParaRPr sz="2800"/>
          </a:p>
        </p:txBody>
      </p:sp>
      <p:sp>
        <p:nvSpPr>
          <p:cNvPr id="3" name="object 3"/>
          <p:cNvSpPr txBox="1"/>
          <p:nvPr/>
        </p:nvSpPr>
        <p:spPr>
          <a:xfrm>
            <a:off x="535940" y="1175080"/>
            <a:ext cx="6791325" cy="365506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85" dirty="0">
                <a:solidFill>
                  <a:srgbClr val="00203C"/>
                </a:solidFill>
                <a:latin typeface="Arial"/>
                <a:cs typeface="Arial"/>
              </a:rPr>
              <a:t>challenge: </a:t>
            </a:r>
            <a:r>
              <a:rPr sz="2000" spc="-20" dirty="0">
                <a:solidFill>
                  <a:srgbClr val="00203C"/>
                </a:solidFill>
                <a:latin typeface="Arial"/>
                <a:cs typeface="Arial"/>
              </a:rPr>
              <a:t>the </a:t>
            </a:r>
            <a:r>
              <a:rPr sz="2000" spc="-25" dirty="0">
                <a:solidFill>
                  <a:srgbClr val="00203C"/>
                </a:solidFill>
                <a:latin typeface="Arial"/>
                <a:cs typeface="Arial"/>
              </a:rPr>
              <a:t>shift </a:t>
            </a:r>
            <a:r>
              <a:rPr sz="2000" spc="15" dirty="0">
                <a:solidFill>
                  <a:srgbClr val="00203C"/>
                </a:solidFill>
                <a:latin typeface="Arial"/>
                <a:cs typeface="Arial"/>
              </a:rPr>
              <a:t>to </a:t>
            </a:r>
            <a:r>
              <a:rPr sz="2000" spc="-80" dirty="0">
                <a:solidFill>
                  <a:srgbClr val="00203C"/>
                </a:solidFill>
                <a:latin typeface="Arial"/>
                <a:cs typeface="Arial"/>
              </a:rPr>
              <a:t>blockchain </a:t>
            </a:r>
            <a:r>
              <a:rPr sz="2000" spc="-105" dirty="0">
                <a:solidFill>
                  <a:srgbClr val="00203C"/>
                </a:solidFill>
                <a:latin typeface="Arial"/>
                <a:cs typeface="Arial"/>
              </a:rPr>
              <a:t>is </a:t>
            </a:r>
            <a:r>
              <a:rPr sz="2000" spc="-155" dirty="0">
                <a:solidFill>
                  <a:srgbClr val="00203C"/>
                </a:solidFill>
                <a:latin typeface="Arial"/>
                <a:cs typeface="Arial"/>
              </a:rPr>
              <a:t>a </a:t>
            </a:r>
            <a:r>
              <a:rPr sz="2000" spc="-55" dirty="0">
                <a:solidFill>
                  <a:srgbClr val="00203C"/>
                </a:solidFill>
                <a:latin typeface="Arial"/>
                <a:cs typeface="Arial"/>
              </a:rPr>
              <a:t>fundamental</a:t>
            </a:r>
            <a:r>
              <a:rPr sz="2000" spc="-370" dirty="0">
                <a:solidFill>
                  <a:srgbClr val="00203C"/>
                </a:solidFill>
                <a:latin typeface="Arial"/>
                <a:cs typeface="Arial"/>
              </a:rPr>
              <a:t> </a:t>
            </a:r>
            <a:r>
              <a:rPr sz="2000" spc="-120" dirty="0">
                <a:solidFill>
                  <a:srgbClr val="00203C"/>
                </a:solidFill>
                <a:latin typeface="Arial"/>
                <a:cs typeface="Arial"/>
              </a:rPr>
              <a:t>change</a:t>
            </a:r>
            <a:endParaRPr sz="2000">
              <a:solidFill>
                <a:prstClr val="black"/>
              </a:solidFill>
              <a:latin typeface="Arial"/>
              <a:cs typeface="Arial"/>
            </a:endParaRPr>
          </a:p>
          <a:p>
            <a:pPr>
              <a:spcBef>
                <a:spcPts val="45"/>
              </a:spcBef>
            </a:pPr>
            <a:endParaRPr sz="2050">
              <a:solidFill>
                <a:prstClr val="black"/>
              </a:solidFill>
              <a:latin typeface="Times New Roman"/>
              <a:cs typeface="Times New Roman"/>
            </a:endParaRPr>
          </a:p>
          <a:p>
            <a:pPr marL="1155700" marR="502284">
              <a:lnSpc>
                <a:spcPct val="120100"/>
              </a:lnSpc>
            </a:pPr>
            <a:r>
              <a:rPr sz="1650" spc="-75" dirty="0">
                <a:solidFill>
                  <a:srgbClr val="00203C"/>
                </a:solidFill>
                <a:latin typeface="Arial"/>
                <a:cs typeface="Arial"/>
              </a:rPr>
              <a:t>Decentralized</a:t>
            </a:r>
            <a:r>
              <a:rPr sz="1650" spc="-125" dirty="0">
                <a:solidFill>
                  <a:srgbClr val="00203C"/>
                </a:solidFill>
                <a:latin typeface="Arial"/>
                <a:cs typeface="Arial"/>
              </a:rPr>
              <a:t> </a:t>
            </a:r>
            <a:r>
              <a:rPr sz="1650" spc="180" dirty="0">
                <a:solidFill>
                  <a:srgbClr val="00203C"/>
                </a:solidFill>
                <a:latin typeface="Arial"/>
                <a:cs typeface="Arial"/>
              </a:rPr>
              <a:t>/</a:t>
            </a:r>
            <a:r>
              <a:rPr sz="1650" spc="-85" dirty="0">
                <a:solidFill>
                  <a:srgbClr val="00203C"/>
                </a:solidFill>
                <a:latin typeface="Arial"/>
                <a:cs typeface="Arial"/>
              </a:rPr>
              <a:t> </a:t>
            </a:r>
            <a:r>
              <a:rPr sz="1650" spc="-40" dirty="0">
                <a:solidFill>
                  <a:srgbClr val="00203C"/>
                </a:solidFill>
                <a:latin typeface="Arial"/>
                <a:cs typeface="Arial"/>
              </a:rPr>
              <a:t>Distributed</a:t>
            </a:r>
            <a:r>
              <a:rPr sz="1650" spc="-125" dirty="0">
                <a:solidFill>
                  <a:srgbClr val="00203C"/>
                </a:solidFill>
                <a:latin typeface="Arial"/>
                <a:cs typeface="Arial"/>
              </a:rPr>
              <a:t> </a:t>
            </a:r>
            <a:r>
              <a:rPr sz="1650" spc="-65" dirty="0">
                <a:solidFill>
                  <a:srgbClr val="00203C"/>
                </a:solidFill>
                <a:latin typeface="Arial"/>
                <a:cs typeface="Arial"/>
              </a:rPr>
              <a:t>data</a:t>
            </a:r>
            <a:r>
              <a:rPr sz="1650" spc="-95" dirty="0">
                <a:solidFill>
                  <a:srgbClr val="00203C"/>
                </a:solidFill>
                <a:latin typeface="Arial"/>
                <a:cs typeface="Arial"/>
              </a:rPr>
              <a:t> </a:t>
            </a:r>
            <a:r>
              <a:rPr sz="1650" spc="180" dirty="0">
                <a:solidFill>
                  <a:srgbClr val="00203C"/>
                </a:solidFill>
                <a:latin typeface="Arial"/>
                <a:cs typeface="Arial"/>
              </a:rPr>
              <a:t>/</a:t>
            </a:r>
            <a:r>
              <a:rPr sz="1650" spc="-85" dirty="0">
                <a:solidFill>
                  <a:srgbClr val="00203C"/>
                </a:solidFill>
                <a:latin typeface="Arial"/>
                <a:cs typeface="Arial"/>
              </a:rPr>
              <a:t> </a:t>
            </a:r>
            <a:r>
              <a:rPr sz="1650" spc="-75" dirty="0">
                <a:solidFill>
                  <a:srgbClr val="00203C"/>
                </a:solidFill>
                <a:latin typeface="Arial"/>
                <a:cs typeface="Arial"/>
              </a:rPr>
              <a:t>value</a:t>
            </a:r>
            <a:r>
              <a:rPr sz="1650" spc="-105" dirty="0">
                <a:solidFill>
                  <a:srgbClr val="00203C"/>
                </a:solidFill>
                <a:latin typeface="Arial"/>
                <a:cs typeface="Arial"/>
              </a:rPr>
              <a:t> </a:t>
            </a:r>
            <a:r>
              <a:rPr sz="1650" spc="-110" dirty="0">
                <a:solidFill>
                  <a:srgbClr val="00203C"/>
                </a:solidFill>
                <a:latin typeface="Arial"/>
                <a:cs typeface="Arial"/>
              </a:rPr>
              <a:t>exchange</a:t>
            </a:r>
            <a:r>
              <a:rPr sz="1650" spc="-114" dirty="0">
                <a:solidFill>
                  <a:srgbClr val="00203C"/>
                </a:solidFill>
                <a:latin typeface="Arial"/>
                <a:cs typeface="Arial"/>
              </a:rPr>
              <a:t> </a:t>
            </a:r>
            <a:r>
              <a:rPr sz="1650" spc="-95" dirty="0">
                <a:solidFill>
                  <a:srgbClr val="00203C"/>
                </a:solidFill>
                <a:latin typeface="Arial"/>
                <a:cs typeface="Arial"/>
              </a:rPr>
              <a:t>ecosystem  </a:t>
            </a:r>
            <a:r>
              <a:rPr sz="1650" spc="-55" dirty="0">
                <a:solidFill>
                  <a:srgbClr val="00203C"/>
                </a:solidFill>
                <a:latin typeface="Arial"/>
                <a:cs typeface="Arial"/>
              </a:rPr>
              <a:t>Control </a:t>
            </a:r>
            <a:r>
              <a:rPr sz="1650" spc="-85" dirty="0">
                <a:solidFill>
                  <a:srgbClr val="00203C"/>
                </a:solidFill>
                <a:latin typeface="Arial"/>
                <a:cs typeface="Arial"/>
              </a:rPr>
              <a:t>is </a:t>
            </a:r>
            <a:r>
              <a:rPr sz="1650" spc="-75" dirty="0">
                <a:solidFill>
                  <a:srgbClr val="00203C"/>
                </a:solidFill>
                <a:latin typeface="Arial"/>
                <a:cs typeface="Arial"/>
              </a:rPr>
              <a:t>given </a:t>
            </a:r>
            <a:r>
              <a:rPr sz="1650" spc="-95" dirty="0">
                <a:solidFill>
                  <a:srgbClr val="00203C"/>
                </a:solidFill>
                <a:latin typeface="Arial"/>
                <a:cs typeface="Arial"/>
              </a:rPr>
              <a:t>back </a:t>
            </a:r>
            <a:r>
              <a:rPr sz="1650" spc="15" dirty="0">
                <a:solidFill>
                  <a:srgbClr val="00203C"/>
                </a:solidFill>
                <a:latin typeface="Arial"/>
                <a:cs typeface="Arial"/>
              </a:rPr>
              <a:t>to </a:t>
            </a:r>
            <a:r>
              <a:rPr sz="1650" spc="-15" dirty="0">
                <a:solidFill>
                  <a:srgbClr val="00203C"/>
                </a:solidFill>
                <a:latin typeface="Arial"/>
                <a:cs typeface="Arial"/>
              </a:rPr>
              <a:t>the </a:t>
            </a:r>
            <a:r>
              <a:rPr sz="1650" spc="-65" dirty="0">
                <a:solidFill>
                  <a:srgbClr val="00203C"/>
                </a:solidFill>
                <a:latin typeface="Arial"/>
                <a:cs typeface="Arial"/>
              </a:rPr>
              <a:t>data </a:t>
            </a:r>
            <a:r>
              <a:rPr sz="1650" spc="-35" dirty="0">
                <a:solidFill>
                  <a:srgbClr val="00203C"/>
                </a:solidFill>
                <a:latin typeface="Arial"/>
                <a:cs typeface="Arial"/>
              </a:rPr>
              <a:t>owner </a:t>
            </a:r>
            <a:r>
              <a:rPr sz="1650" spc="180" dirty="0">
                <a:solidFill>
                  <a:srgbClr val="00203C"/>
                </a:solidFill>
                <a:latin typeface="Arial"/>
                <a:cs typeface="Arial"/>
              </a:rPr>
              <a:t>/ </a:t>
            </a:r>
            <a:r>
              <a:rPr sz="1650" spc="-65" dirty="0">
                <a:solidFill>
                  <a:srgbClr val="00203C"/>
                </a:solidFill>
                <a:latin typeface="Arial"/>
                <a:cs typeface="Arial"/>
              </a:rPr>
              <a:t>stakeholder  </a:t>
            </a:r>
            <a:r>
              <a:rPr sz="1650" spc="-85" dirty="0">
                <a:solidFill>
                  <a:srgbClr val="00203C"/>
                </a:solidFill>
                <a:latin typeface="Arial"/>
                <a:cs typeface="Arial"/>
              </a:rPr>
              <a:t>Increased</a:t>
            </a:r>
            <a:r>
              <a:rPr sz="1650" spc="-125" dirty="0">
                <a:solidFill>
                  <a:srgbClr val="00203C"/>
                </a:solidFill>
                <a:latin typeface="Arial"/>
                <a:cs typeface="Arial"/>
              </a:rPr>
              <a:t> </a:t>
            </a:r>
            <a:r>
              <a:rPr sz="1650" spc="-70" dirty="0">
                <a:solidFill>
                  <a:srgbClr val="00203C"/>
                </a:solidFill>
                <a:latin typeface="Arial"/>
                <a:cs typeface="Arial"/>
              </a:rPr>
              <a:t>transparency</a:t>
            </a:r>
            <a:endParaRPr sz="1650">
              <a:solidFill>
                <a:prstClr val="black"/>
              </a:solidFill>
              <a:latin typeface="Arial"/>
              <a:cs typeface="Arial"/>
            </a:endParaRPr>
          </a:p>
          <a:p>
            <a:pPr marL="1155700">
              <a:spcBef>
                <a:spcPts val="395"/>
              </a:spcBef>
            </a:pPr>
            <a:r>
              <a:rPr sz="1650" spc="-85" dirty="0">
                <a:solidFill>
                  <a:srgbClr val="00203C"/>
                </a:solidFill>
                <a:latin typeface="Arial"/>
                <a:cs typeface="Arial"/>
              </a:rPr>
              <a:t>Increased</a:t>
            </a:r>
            <a:r>
              <a:rPr sz="1650" spc="-125" dirty="0">
                <a:solidFill>
                  <a:srgbClr val="00203C"/>
                </a:solidFill>
                <a:latin typeface="Arial"/>
                <a:cs typeface="Arial"/>
              </a:rPr>
              <a:t> </a:t>
            </a:r>
            <a:r>
              <a:rPr sz="1650" spc="-75" dirty="0">
                <a:solidFill>
                  <a:srgbClr val="00203C"/>
                </a:solidFill>
                <a:latin typeface="Arial"/>
                <a:cs typeface="Arial"/>
              </a:rPr>
              <a:t>Security</a:t>
            </a:r>
            <a:endParaRPr sz="1650">
              <a:solidFill>
                <a:prstClr val="black"/>
              </a:solidFill>
              <a:latin typeface="Arial"/>
              <a:cs typeface="Arial"/>
            </a:endParaRPr>
          </a:p>
          <a:p>
            <a:pPr marL="1155700">
              <a:spcBef>
                <a:spcPts val="400"/>
              </a:spcBef>
            </a:pPr>
            <a:r>
              <a:rPr sz="1650" spc="-70" dirty="0">
                <a:solidFill>
                  <a:srgbClr val="00203C"/>
                </a:solidFill>
                <a:latin typeface="Arial"/>
                <a:cs typeface="Arial"/>
              </a:rPr>
              <a:t>Post/Link</a:t>
            </a:r>
            <a:r>
              <a:rPr sz="1650" spc="-110" dirty="0">
                <a:solidFill>
                  <a:srgbClr val="00203C"/>
                </a:solidFill>
                <a:latin typeface="Arial"/>
                <a:cs typeface="Arial"/>
              </a:rPr>
              <a:t> </a:t>
            </a:r>
            <a:r>
              <a:rPr sz="1650" spc="-65" dirty="0">
                <a:solidFill>
                  <a:srgbClr val="00203C"/>
                </a:solidFill>
                <a:latin typeface="Arial"/>
                <a:cs typeface="Arial"/>
              </a:rPr>
              <a:t>data</a:t>
            </a:r>
            <a:r>
              <a:rPr sz="1650" spc="-114" dirty="0">
                <a:solidFill>
                  <a:srgbClr val="00203C"/>
                </a:solidFill>
                <a:latin typeface="Arial"/>
                <a:cs typeface="Arial"/>
              </a:rPr>
              <a:t> </a:t>
            </a:r>
            <a:r>
              <a:rPr sz="1650" spc="15" dirty="0">
                <a:solidFill>
                  <a:srgbClr val="00203C"/>
                </a:solidFill>
                <a:latin typeface="Arial"/>
                <a:cs typeface="Arial"/>
              </a:rPr>
              <a:t>to</a:t>
            </a:r>
            <a:r>
              <a:rPr sz="1650" spc="-75" dirty="0">
                <a:solidFill>
                  <a:srgbClr val="00203C"/>
                </a:solidFill>
                <a:latin typeface="Arial"/>
                <a:cs typeface="Arial"/>
              </a:rPr>
              <a:t> </a:t>
            </a:r>
            <a:r>
              <a:rPr sz="1650" spc="-70" dirty="0">
                <a:solidFill>
                  <a:srgbClr val="00203C"/>
                </a:solidFill>
                <a:latin typeface="Arial"/>
                <a:cs typeface="Arial"/>
              </a:rPr>
              <a:t>blockchain</a:t>
            </a:r>
            <a:r>
              <a:rPr sz="1650" spc="-95" dirty="0">
                <a:solidFill>
                  <a:srgbClr val="00203C"/>
                </a:solidFill>
                <a:latin typeface="Arial"/>
                <a:cs typeface="Arial"/>
              </a:rPr>
              <a:t> –</a:t>
            </a:r>
            <a:r>
              <a:rPr sz="1650" spc="-110" dirty="0">
                <a:solidFill>
                  <a:srgbClr val="00203C"/>
                </a:solidFill>
                <a:latin typeface="Arial"/>
                <a:cs typeface="Arial"/>
              </a:rPr>
              <a:t> </a:t>
            </a:r>
            <a:r>
              <a:rPr sz="1650" spc="-5" dirty="0">
                <a:solidFill>
                  <a:srgbClr val="00203C"/>
                </a:solidFill>
                <a:latin typeface="Arial"/>
                <a:cs typeface="Arial"/>
              </a:rPr>
              <a:t>not</a:t>
            </a:r>
            <a:r>
              <a:rPr sz="1650" spc="-110" dirty="0">
                <a:solidFill>
                  <a:srgbClr val="00203C"/>
                </a:solidFill>
                <a:latin typeface="Arial"/>
                <a:cs typeface="Arial"/>
              </a:rPr>
              <a:t> </a:t>
            </a:r>
            <a:r>
              <a:rPr sz="1650" spc="15" dirty="0">
                <a:solidFill>
                  <a:srgbClr val="00203C"/>
                </a:solidFill>
                <a:latin typeface="Arial"/>
                <a:cs typeface="Arial"/>
              </a:rPr>
              <a:t>to</a:t>
            </a:r>
            <a:r>
              <a:rPr sz="1650" spc="-90" dirty="0">
                <a:solidFill>
                  <a:srgbClr val="00203C"/>
                </a:solidFill>
                <a:latin typeface="Arial"/>
                <a:cs typeface="Arial"/>
              </a:rPr>
              <a:t> </a:t>
            </a:r>
            <a:r>
              <a:rPr sz="1650" spc="-65" dirty="0">
                <a:solidFill>
                  <a:srgbClr val="00203C"/>
                </a:solidFill>
                <a:latin typeface="Arial"/>
                <a:cs typeface="Arial"/>
              </a:rPr>
              <a:t>specific</a:t>
            </a:r>
            <a:r>
              <a:rPr sz="1650" spc="-110" dirty="0">
                <a:solidFill>
                  <a:srgbClr val="00203C"/>
                </a:solidFill>
                <a:latin typeface="Arial"/>
                <a:cs typeface="Arial"/>
              </a:rPr>
              <a:t> </a:t>
            </a:r>
            <a:r>
              <a:rPr sz="1650" spc="-75" dirty="0">
                <a:solidFill>
                  <a:srgbClr val="00203C"/>
                </a:solidFill>
                <a:latin typeface="Arial"/>
                <a:cs typeface="Arial"/>
              </a:rPr>
              <a:t>stakeholders</a:t>
            </a:r>
            <a:endParaRPr sz="1650">
              <a:solidFill>
                <a:prstClr val="black"/>
              </a:solidFill>
              <a:latin typeface="Arial"/>
              <a:cs typeface="Arial"/>
            </a:endParaRPr>
          </a:p>
          <a:p>
            <a:pPr marL="1155700">
              <a:spcBef>
                <a:spcPts val="395"/>
              </a:spcBef>
            </a:pPr>
            <a:r>
              <a:rPr sz="1650" spc="-50" dirty="0">
                <a:solidFill>
                  <a:srgbClr val="00203C"/>
                </a:solidFill>
                <a:latin typeface="Arial"/>
                <a:cs typeface="Arial"/>
              </a:rPr>
              <a:t>Automated</a:t>
            </a:r>
            <a:r>
              <a:rPr sz="1650" spc="-135" dirty="0">
                <a:solidFill>
                  <a:srgbClr val="00203C"/>
                </a:solidFill>
                <a:latin typeface="Arial"/>
                <a:cs typeface="Arial"/>
              </a:rPr>
              <a:t> </a:t>
            </a:r>
            <a:r>
              <a:rPr sz="1650" spc="-130" dirty="0">
                <a:solidFill>
                  <a:srgbClr val="00203C"/>
                </a:solidFill>
                <a:latin typeface="Arial"/>
                <a:cs typeface="Arial"/>
              </a:rPr>
              <a:t>Processes</a:t>
            </a:r>
            <a:endParaRPr sz="1650">
              <a:solidFill>
                <a:prstClr val="black"/>
              </a:solidFill>
              <a:latin typeface="Arial"/>
              <a:cs typeface="Arial"/>
            </a:endParaRPr>
          </a:p>
          <a:p>
            <a:pPr marL="1155700">
              <a:spcBef>
                <a:spcPts val="395"/>
              </a:spcBef>
            </a:pPr>
            <a:r>
              <a:rPr sz="1650" spc="-55" dirty="0">
                <a:solidFill>
                  <a:srgbClr val="00203C"/>
                </a:solidFill>
                <a:latin typeface="Arial"/>
                <a:cs typeface="Arial"/>
              </a:rPr>
              <a:t>Improved</a:t>
            </a:r>
            <a:r>
              <a:rPr sz="1650" spc="-90" dirty="0">
                <a:solidFill>
                  <a:srgbClr val="00203C"/>
                </a:solidFill>
                <a:latin typeface="Arial"/>
                <a:cs typeface="Arial"/>
              </a:rPr>
              <a:t> </a:t>
            </a:r>
            <a:r>
              <a:rPr sz="1650" spc="-80" dirty="0">
                <a:solidFill>
                  <a:srgbClr val="00203C"/>
                </a:solidFill>
                <a:latin typeface="Arial"/>
                <a:cs typeface="Arial"/>
              </a:rPr>
              <a:t>Efficiency</a:t>
            </a:r>
            <a:endParaRPr sz="1650">
              <a:solidFill>
                <a:prstClr val="black"/>
              </a:solidFill>
              <a:latin typeface="Arial"/>
              <a:cs typeface="Arial"/>
            </a:endParaRPr>
          </a:p>
          <a:p>
            <a:pPr marL="1155700" marR="3056890">
              <a:lnSpc>
                <a:spcPct val="120000"/>
              </a:lnSpc>
            </a:pPr>
            <a:r>
              <a:rPr sz="1650" spc="-90" dirty="0">
                <a:solidFill>
                  <a:srgbClr val="00203C"/>
                </a:solidFill>
                <a:latin typeface="Arial"/>
                <a:cs typeface="Arial"/>
              </a:rPr>
              <a:t>Works </a:t>
            </a:r>
            <a:r>
              <a:rPr sz="1650" spc="-20" dirty="0">
                <a:solidFill>
                  <a:srgbClr val="00203C"/>
                </a:solidFill>
                <a:latin typeface="Arial"/>
                <a:cs typeface="Arial"/>
              </a:rPr>
              <a:t>well </a:t>
            </a:r>
            <a:r>
              <a:rPr sz="1650" spc="10" dirty="0">
                <a:solidFill>
                  <a:srgbClr val="00203C"/>
                </a:solidFill>
                <a:latin typeface="Arial"/>
                <a:cs typeface="Arial"/>
              </a:rPr>
              <a:t>with</a:t>
            </a:r>
            <a:r>
              <a:rPr sz="1650" spc="-245" dirty="0">
                <a:solidFill>
                  <a:srgbClr val="00203C"/>
                </a:solidFill>
                <a:latin typeface="Arial"/>
                <a:cs typeface="Arial"/>
              </a:rPr>
              <a:t> </a:t>
            </a:r>
            <a:r>
              <a:rPr sz="1650" spc="-75" dirty="0">
                <a:solidFill>
                  <a:srgbClr val="00203C"/>
                </a:solidFill>
                <a:latin typeface="Arial"/>
                <a:cs typeface="Arial"/>
              </a:rPr>
              <a:t>microservices  </a:t>
            </a:r>
            <a:r>
              <a:rPr sz="1650" spc="-105" dirty="0">
                <a:solidFill>
                  <a:srgbClr val="00203C"/>
                </a:solidFill>
                <a:latin typeface="Arial"/>
                <a:cs typeface="Arial"/>
              </a:rPr>
              <a:t>Enhanced</a:t>
            </a:r>
            <a:r>
              <a:rPr sz="1650" spc="-135" dirty="0">
                <a:solidFill>
                  <a:srgbClr val="00203C"/>
                </a:solidFill>
                <a:latin typeface="Arial"/>
                <a:cs typeface="Arial"/>
              </a:rPr>
              <a:t> </a:t>
            </a:r>
            <a:r>
              <a:rPr sz="1650" spc="-35" dirty="0">
                <a:solidFill>
                  <a:srgbClr val="00203C"/>
                </a:solidFill>
                <a:latin typeface="Arial"/>
                <a:cs typeface="Arial"/>
              </a:rPr>
              <a:t>Metrics</a:t>
            </a:r>
            <a:endParaRPr sz="1650">
              <a:solidFill>
                <a:prstClr val="black"/>
              </a:solidFill>
              <a:latin typeface="Arial"/>
              <a:cs typeface="Arial"/>
            </a:endParaRPr>
          </a:p>
          <a:p>
            <a:pPr marL="1155700">
              <a:spcBef>
                <a:spcPts val="400"/>
              </a:spcBef>
            </a:pPr>
            <a:r>
              <a:rPr sz="1650" spc="-75" dirty="0">
                <a:solidFill>
                  <a:srgbClr val="00203C"/>
                </a:solidFill>
                <a:latin typeface="Arial"/>
                <a:cs typeface="Arial"/>
              </a:rPr>
              <a:t>Permanent </a:t>
            </a:r>
            <a:r>
              <a:rPr sz="1650" spc="-35" dirty="0">
                <a:solidFill>
                  <a:srgbClr val="00203C"/>
                </a:solidFill>
                <a:latin typeface="Arial"/>
                <a:cs typeface="Arial"/>
              </a:rPr>
              <a:t>longitudinal </a:t>
            </a:r>
            <a:r>
              <a:rPr sz="1650" spc="-55" dirty="0">
                <a:solidFill>
                  <a:srgbClr val="00203C"/>
                </a:solidFill>
                <a:latin typeface="Arial"/>
                <a:cs typeface="Arial"/>
              </a:rPr>
              <a:t>record </a:t>
            </a:r>
            <a:r>
              <a:rPr sz="1650" spc="180" dirty="0">
                <a:solidFill>
                  <a:srgbClr val="00203C"/>
                </a:solidFill>
                <a:latin typeface="Arial"/>
                <a:cs typeface="Arial"/>
              </a:rPr>
              <a:t>/</a:t>
            </a:r>
            <a:r>
              <a:rPr sz="1650" spc="-275" dirty="0">
                <a:solidFill>
                  <a:srgbClr val="00203C"/>
                </a:solidFill>
                <a:latin typeface="Arial"/>
                <a:cs typeface="Arial"/>
              </a:rPr>
              <a:t> </a:t>
            </a:r>
            <a:r>
              <a:rPr sz="1650" spc="-55" dirty="0">
                <a:solidFill>
                  <a:srgbClr val="00203C"/>
                </a:solidFill>
                <a:latin typeface="Arial"/>
                <a:cs typeface="Arial"/>
              </a:rPr>
              <a:t>log</a:t>
            </a:r>
            <a:endParaRPr sz="1650">
              <a:solidFill>
                <a:prstClr val="black"/>
              </a:solidFill>
              <a:latin typeface="Arial"/>
              <a:cs typeface="Arial"/>
            </a:endParaRPr>
          </a:p>
        </p:txBody>
      </p:sp>
      <p:sp>
        <p:nvSpPr>
          <p:cNvPr id="4" name="object 4"/>
          <p:cNvSpPr/>
          <p:nvPr/>
        </p:nvSpPr>
        <p:spPr>
          <a:xfrm>
            <a:off x="7822692" y="0"/>
            <a:ext cx="1321307" cy="13761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6017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0804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Next</a:t>
            </a:r>
            <a:r>
              <a:rPr sz="2800" spc="-254" dirty="0">
                <a:solidFill>
                  <a:srgbClr val="005DAB"/>
                </a:solidFill>
              </a:rPr>
              <a:t> </a:t>
            </a:r>
            <a:r>
              <a:rPr sz="2800" spc="-155" dirty="0">
                <a:solidFill>
                  <a:srgbClr val="005DAB"/>
                </a:solidFill>
              </a:rPr>
              <a:t>steps</a:t>
            </a:r>
            <a:endParaRPr sz="2800"/>
          </a:p>
        </p:txBody>
      </p:sp>
      <p:sp>
        <p:nvSpPr>
          <p:cNvPr id="3" name="object 3"/>
          <p:cNvSpPr txBox="1"/>
          <p:nvPr/>
        </p:nvSpPr>
        <p:spPr>
          <a:xfrm>
            <a:off x="535940" y="1096061"/>
            <a:ext cx="6671309" cy="2300605"/>
          </a:xfrm>
          <a:prstGeom prst="rect">
            <a:avLst/>
          </a:prstGeom>
        </p:spPr>
        <p:txBody>
          <a:bodyPr vert="horz" wrap="square" lIns="0" tIns="88900" rIns="0" bIns="0" rtlCol="0">
            <a:spAutoFit/>
          </a:bodyPr>
          <a:lstStyle/>
          <a:p>
            <a:pPr marL="355600" indent="-342900">
              <a:spcBef>
                <a:spcPts val="700"/>
              </a:spcBef>
              <a:buClr>
                <a:srgbClr val="0087B7"/>
              </a:buClr>
              <a:buFont typeface="Wingdings"/>
              <a:buChar char=""/>
              <a:tabLst>
                <a:tab pos="354965" algn="l"/>
                <a:tab pos="355600" algn="l"/>
              </a:tabLst>
            </a:pPr>
            <a:r>
              <a:rPr sz="2400" spc="-105" dirty="0">
                <a:solidFill>
                  <a:srgbClr val="00203C"/>
                </a:solidFill>
                <a:latin typeface="Arial"/>
                <a:cs typeface="Arial"/>
              </a:rPr>
              <a:t>Overall</a:t>
            </a:r>
            <a:r>
              <a:rPr sz="2400" spc="-135" dirty="0">
                <a:solidFill>
                  <a:srgbClr val="00203C"/>
                </a:solidFill>
                <a:latin typeface="Arial"/>
                <a:cs typeface="Arial"/>
              </a:rPr>
              <a:t> </a:t>
            </a:r>
            <a:r>
              <a:rPr sz="2400" spc="-150" dirty="0">
                <a:solidFill>
                  <a:srgbClr val="00203C"/>
                </a:solidFill>
                <a:latin typeface="Arial"/>
                <a:cs typeface="Arial"/>
              </a:rPr>
              <a:t>Goals:</a:t>
            </a:r>
            <a:endParaRPr sz="2400">
              <a:solidFill>
                <a:prstClr val="black"/>
              </a:solidFill>
              <a:latin typeface="Arial"/>
              <a:cs typeface="Arial"/>
            </a:endParaRPr>
          </a:p>
          <a:p>
            <a:pPr marL="756285" lvl="1" indent="-286385">
              <a:spcBef>
                <a:spcPts val="509"/>
              </a:spcBef>
              <a:buClr>
                <a:srgbClr val="3C6C2A"/>
              </a:buClr>
              <a:buFontTx/>
              <a:buChar char="–"/>
              <a:tabLst>
                <a:tab pos="756285" algn="l"/>
                <a:tab pos="756920" algn="l"/>
              </a:tabLst>
            </a:pPr>
            <a:r>
              <a:rPr sz="2000" spc="-150" dirty="0">
                <a:solidFill>
                  <a:srgbClr val="00203C"/>
                </a:solidFill>
                <a:latin typeface="Arial"/>
                <a:cs typeface="Arial"/>
              </a:rPr>
              <a:t>Reduce </a:t>
            </a:r>
            <a:r>
              <a:rPr sz="2000" spc="-114" dirty="0">
                <a:solidFill>
                  <a:srgbClr val="00203C"/>
                </a:solidFill>
                <a:latin typeface="Arial"/>
                <a:cs typeface="Arial"/>
              </a:rPr>
              <a:t>costs </a:t>
            </a:r>
            <a:r>
              <a:rPr sz="2000" spc="30" dirty="0">
                <a:solidFill>
                  <a:srgbClr val="00203C"/>
                </a:solidFill>
                <a:latin typeface="Arial"/>
                <a:cs typeface="Arial"/>
              </a:rPr>
              <a:t>&amp; </a:t>
            </a:r>
            <a:r>
              <a:rPr sz="2000" spc="-75" dirty="0">
                <a:solidFill>
                  <a:srgbClr val="00203C"/>
                </a:solidFill>
                <a:latin typeface="Arial"/>
                <a:cs typeface="Arial"/>
              </a:rPr>
              <a:t>Improve</a:t>
            </a:r>
            <a:r>
              <a:rPr sz="2000" spc="-210" dirty="0">
                <a:solidFill>
                  <a:srgbClr val="00203C"/>
                </a:solidFill>
                <a:latin typeface="Arial"/>
                <a:cs typeface="Arial"/>
              </a:rPr>
              <a:t> </a:t>
            </a:r>
            <a:r>
              <a:rPr sz="2000" spc="-75" dirty="0">
                <a:solidFill>
                  <a:srgbClr val="00203C"/>
                </a:solidFill>
                <a:latin typeface="Arial"/>
                <a:cs typeface="Arial"/>
              </a:rPr>
              <a:t>efficiencies</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75" dirty="0">
                <a:solidFill>
                  <a:srgbClr val="00203C"/>
                </a:solidFill>
                <a:latin typeface="Arial"/>
                <a:cs typeface="Arial"/>
              </a:rPr>
              <a:t>Improve </a:t>
            </a:r>
            <a:r>
              <a:rPr sz="2000" spc="-80" dirty="0">
                <a:solidFill>
                  <a:srgbClr val="00203C"/>
                </a:solidFill>
                <a:latin typeface="Arial"/>
                <a:cs typeface="Arial"/>
              </a:rPr>
              <a:t>transparency </a:t>
            </a:r>
            <a:r>
              <a:rPr sz="2000" spc="-95" dirty="0">
                <a:solidFill>
                  <a:srgbClr val="00203C"/>
                </a:solidFill>
                <a:latin typeface="Arial"/>
                <a:cs typeface="Arial"/>
              </a:rPr>
              <a:t>and</a:t>
            </a:r>
            <a:r>
              <a:rPr sz="2000" spc="-185" dirty="0">
                <a:solidFill>
                  <a:srgbClr val="00203C"/>
                </a:solidFill>
                <a:latin typeface="Arial"/>
                <a:cs typeface="Arial"/>
              </a:rPr>
              <a:t> </a:t>
            </a:r>
            <a:r>
              <a:rPr sz="2000" spc="-65" dirty="0">
                <a:solidFill>
                  <a:srgbClr val="00203C"/>
                </a:solidFill>
                <a:latin typeface="Arial"/>
                <a:cs typeface="Arial"/>
              </a:rPr>
              <a:t>security</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95" dirty="0">
                <a:solidFill>
                  <a:srgbClr val="00203C"/>
                </a:solidFill>
                <a:latin typeface="Arial"/>
                <a:cs typeface="Arial"/>
              </a:rPr>
              <a:t>Make blockchain-based </a:t>
            </a:r>
            <a:r>
              <a:rPr sz="2000" spc="-65" dirty="0">
                <a:solidFill>
                  <a:srgbClr val="00203C"/>
                </a:solidFill>
                <a:latin typeface="Arial"/>
                <a:cs typeface="Arial"/>
              </a:rPr>
              <a:t>solutions invisible </a:t>
            </a:r>
            <a:r>
              <a:rPr sz="2000" spc="15" dirty="0">
                <a:solidFill>
                  <a:srgbClr val="00203C"/>
                </a:solidFill>
                <a:latin typeface="Arial"/>
                <a:cs typeface="Arial"/>
              </a:rPr>
              <a:t>to </a:t>
            </a:r>
            <a:r>
              <a:rPr sz="2000" spc="-20" dirty="0">
                <a:solidFill>
                  <a:srgbClr val="00203C"/>
                </a:solidFill>
                <a:latin typeface="Arial"/>
                <a:cs typeface="Arial"/>
              </a:rPr>
              <a:t>the</a:t>
            </a:r>
            <a:r>
              <a:rPr sz="2000" spc="-315" dirty="0">
                <a:solidFill>
                  <a:srgbClr val="00203C"/>
                </a:solidFill>
                <a:latin typeface="Arial"/>
                <a:cs typeface="Arial"/>
              </a:rPr>
              <a:t> </a:t>
            </a:r>
            <a:r>
              <a:rPr sz="2000" spc="-95" dirty="0">
                <a:solidFill>
                  <a:srgbClr val="00203C"/>
                </a:solidFill>
                <a:latin typeface="Arial"/>
                <a:cs typeface="Arial"/>
              </a:rPr>
              <a:t>users----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50" dirty="0">
                <a:solidFill>
                  <a:srgbClr val="00203C"/>
                </a:solidFill>
                <a:latin typeface="Arial"/>
                <a:cs typeface="Arial"/>
              </a:rPr>
              <a:t>IT </a:t>
            </a:r>
            <a:r>
              <a:rPr sz="2000" spc="-300" dirty="0">
                <a:solidFill>
                  <a:srgbClr val="00203C"/>
                </a:solidFill>
                <a:latin typeface="Arial"/>
                <a:cs typeface="Arial"/>
              </a:rPr>
              <a:t>JUST </a:t>
            </a:r>
            <a:r>
              <a:rPr sz="2000" spc="-290" dirty="0">
                <a:solidFill>
                  <a:srgbClr val="00203C"/>
                </a:solidFill>
                <a:latin typeface="Arial"/>
                <a:cs typeface="Arial"/>
              </a:rPr>
              <a:t>WORKS </a:t>
            </a:r>
            <a:r>
              <a:rPr sz="2000" spc="-35" dirty="0">
                <a:solidFill>
                  <a:srgbClr val="00203C"/>
                </a:solidFill>
                <a:latin typeface="Arial"/>
                <a:cs typeface="Arial"/>
              </a:rPr>
              <a:t>(just </a:t>
            </a:r>
            <a:r>
              <a:rPr sz="2000" spc="-60" dirty="0">
                <a:solidFill>
                  <a:srgbClr val="00203C"/>
                </a:solidFill>
                <a:latin typeface="Arial"/>
                <a:cs typeface="Arial"/>
              </a:rPr>
              <a:t>like </a:t>
            </a:r>
            <a:r>
              <a:rPr sz="2000" spc="-35" dirty="0">
                <a:solidFill>
                  <a:srgbClr val="00203C"/>
                </a:solidFill>
                <a:latin typeface="Arial"/>
                <a:cs typeface="Arial"/>
              </a:rPr>
              <a:t>our</a:t>
            </a:r>
            <a:r>
              <a:rPr sz="2000" spc="-370" dirty="0">
                <a:solidFill>
                  <a:srgbClr val="00203C"/>
                </a:solidFill>
                <a:latin typeface="Arial"/>
                <a:cs typeface="Arial"/>
              </a:rPr>
              <a:t> </a:t>
            </a:r>
            <a:r>
              <a:rPr sz="2000" spc="-95" dirty="0">
                <a:solidFill>
                  <a:srgbClr val="00203C"/>
                </a:solidFill>
                <a:latin typeface="Arial"/>
                <a:cs typeface="Arial"/>
              </a:rPr>
              <a:t>phones)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55" dirty="0">
                <a:solidFill>
                  <a:srgbClr val="00203C"/>
                </a:solidFill>
                <a:latin typeface="Arial"/>
                <a:cs typeface="Arial"/>
              </a:rPr>
              <a:t>“If </a:t>
            </a:r>
            <a:r>
              <a:rPr sz="2000" spc="-130" dirty="0">
                <a:solidFill>
                  <a:srgbClr val="00203C"/>
                </a:solidFill>
                <a:latin typeface="Arial"/>
                <a:cs typeface="Arial"/>
              </a:rPr>
              <a:t>users </a:t>
            </a:r>
            <a:r>
              <a:rPr sz="2000" spc="-155" dirty="0">
                <a:solidFill>
                  <a:srgbClr val="00203C"/>
                </a:solidFill>
                <a:latin typeface="Arial"/>
                <a:cs typeface="Arial"/>
              </a:rPr>
              <a:t>see </a:t>
            </a:r>
            <a:r>
              <a:rPr sz="2000" spc="-65" dirty="0">
                <a:solidFill>
                  <a:srgbClr val="00203C"/>
                </a:solidFill>
                <a:latin typeface="Arial"/>
                <a:cs typeface="Arial"/>
              </a:rPr>
              <a:t>cryptographic </a:t>
            </a:r>
            <a:r>
              <a:rPr sz="2000" spc="-130" dirty="0">
                <a:solidFill>
                  <a:srgbClr val="00203C"/>
                </a:solidFill>
                <a:latin typeface="Arial"/>
                <a:cs typeface="Arial"/>
              </a:rPr>
              <a:t>hashes- </a:t>
            </a:r>
            <a:r>
              <a:rPr sz="2000" spc="-75" dirty="0">
                <a:solidFill>
                  <a:srgbClr val="00203C"/>
                </a:solidFill>
                <a:latin typeface="Arial"/>
                <a:cs typeface="Arial"/>
              </a:rPr>
              <a:t>we </a:t>
            </a:r>
            <a:r>
              <a:rPr sz="2000" spc="-125" dirty="0">
                <a:solidFill>
                  <a:srgbClr val="00203C"/>
                </a:solidFill>
                <a:latin typeface="Arial"/>
                <a:cs typeface="Arial"/>
              </a:rPr>
              <a:t>have</a:t>
            </a:r>
            <a:r>
              <a:rPr sz="2000" spc="-245" dirty="0">
                <a:solidFill>
                  <a:srgbClr val="00203C"/>
                </a:solidFill>
                <a:latin typeface="Arial"/>
                <a:cs typeface="Arial"/>
              </a:rPr>
              <a:t> </a:t>
            </a:r>
            <a:r>
              <a:rPr sz="2000" spc="-20" dirty="0">
                <a:solidFill>
                  <a:srgbClr val="00203C"/>
                </a:solidFill>
                <a:latin typeface="Arial"/>
                <a:cs typeface="Arial"/>
              </a:rPr>
              <a:t>failed”</a:t>
            </a:r>
            <a:endParaRPr sz="2000">
              <a:solidFill>
                <a:prstClr val="black"/>
              </a:solidFill>
              <a:latin typeface="Arial"/>
              <a:cs typeface="Arial"/>
            </a:endParaRPr>
          </a:p>
        </p:txBody>
      </p:sp>
    </p:spTree>
    <p:extLst>
      <p:ext uri="{BB962C8B-B14F-4D97-AF65-F5344CB8AC3E}">
        <p14:creationId xmlns:p14="http://schemas.microsoft.com/office/powerpoint/2010/main" val="140077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384571"/>
          </a:xfrm>
        </p:spPr>
        <p:txBody>
          <a:bodyPr>
            <a:normAutofit fontScale="90000"/>
          </a:bodyPr>
          <a:lstStyle/>
          <a:p>
            <a:r>
              <a:rPr lang="en-US" dirty="0"/>
              <a:t>Transaction through an intermediary vs. </a:t>
            </a:r>
            <a:br>
              <a:rPr lang="en-US" dirty="0"/>
            </a:br>
            <a:r>
              <a:rPr lang="en-US" dirty="0"/>
              <a:t>peer-to-peer transaction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123950"/>
            <a:ext cx="6705600" cy="4019550"/>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625079"/>
          </a:xfrm>
        </p:spPr>
        <p:txBody>
          <a:bodyPr>
            <a:normAutofit fontScale="90000"/>
          </a:bodyPr>
          <a:lstStyle/>
          <a:p>
            <a:r>
              <a:rPr lang="en-US" dirty="0"/>
              <a:t>Stocks trading through an intermediary </a:t>
            </a:r>
            <a:br>
              <a:rPr lang="en-US" dirty="0"/>
            </a:br>
            <a:r>
              <a:rPr lang="en-US" dirty="0"/>
              <a:t>clearing house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063228"/>
            <a:ext cx="7924800" cy="4080272"/>
          </a:xfrm>
          <a:prstGeom prst="rect">
            <a:avLst/>
          </a:prstGeom>
        </p:spPr>
      </p:pic>
      <p:sp>
        <p:nvSpPr>
          <p:cNvPr id="5" name="Rectangle 4"/>
          <p:cNvSpPr/>
          <p:nvPr/>
        </p:nvSpPr>
        <p:spPr>
          <a:xfrm>
            <a:off x="2286000" y="2180034"/>
            <a:ext cx="4876800" cy="923330"/>
          </a:xfrm>
          <a:prstGeom prst="rect">
            <a:avLst/>
          </a:prstGeom>
        </p:spPr>
        <p:txBody>
          <a:bodyPr wrap="square">
            <a:spAutoFit/>
          </a:bodyPr>
          <a:lstStyle/>
          <a:p>
            <a:r>
              <a:rPr lang="en-US" i="1" dirty="0">
                <a:solidFill>
                  <a:schemeClr val="bg1">
                    <a:lumMod val="75000"/>
                  </a:schemeClr>
                </a:solidFill>
                <a:latin typeface="HjfmxfQqsngkLcfxhlUtopiaStd" charset="0"/>
              </a:rPr>
              <a:t>A typical stock transaction happens in seconds, but its settlement takes weeks. Is it desirable in this digital age? </a:t>
            </a:r>
            <a:endParaRPr lang="en-US" i="1" dirty="0">
              <a:solidFill>
                <a:schemeClr val="bg1">
                  <a:lumMod val="75000"/>
                </a:schemeClr>
              </a:solidFill>
            </a:endParaRPr>
          </a:p>
        </p:txBody>
      </p:sp>
    </p:spTree>
    <p:extLst>
      <p:ext uri="{BB962C8B-B14F-4D97-AF65-F5344CB8AC3E}">
        <p14:creationId xmlns:p14="http://schemas.microsoft.com/office/powerpoint/2010/main" val="144714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Peer-to-peer stock trading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742950"/>
            <a:ext cx="5387207" cy="4400549"/>
          </a:xfrm>
          <a:prstGeom prst="rect">
            <a:avLst/>
          </a:prstGeom>
        </p:spPr>
      </p:pic>
    </p:spTree>
    <p:extLst>
      <p:ext uri="{BB962C8B-B14F-4D97-AF65-F5344CB8AC3E}">
        <p14:creationId xmlns:p14="http://schemas.microsoft.com/office/powerpoint/2010/main" val="1178229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a:t>
            </a:r>
            <a:r>
              <a:rPr lang="en-US" dirty="0" err="1"/>
              <a:t>Blockchain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Blockchain</a:t>
            </a:r>
            <a:r>
              <a:rPr lang="en-US" dirty="0"/>
              <a:t> is a </a:t>
            </a:r>
            <a:r>
              <a:rPr lang="en-US" b="1" i="1" dirty="0"/>
              <a:t>peer-to-peer</a:t>
            </a:r>
            <a:r>
              <a:rPr lang="en-US" dirty="0"/>
              <a:t> system of transacting values with no trusted third parties in between. </a:t>
            </a:r>
          </a:p>
          <a:p>
            <a:r>
              <a:rPr lang="en-US" dirty="0"/>
              <a:t>It is a </a:t>
            </a:r>
            <a:r>
              <a:rPr lang="en-US" b="1" i="1" dirty="0"/>
              <a:t>shared, decentralized, and open ledger </a:t>
            </a:r>
            <a:r>
              <a:rPr lang="en-US" dirty="0"/>
              <a:t>of transactions. This ledger database is replicated across a large number of nodes. </a:t>
            </a:r>
          </a:p>
          <a:p>
            <a:r>
              <a:rPr lang="en-US" dirty="0"/>
              <a:t>This ledger database is an </a:t>
            </a:r>
            <a:r>
              <a:rPr lang="en-US" b="1" i="1" dirty="0"/>
              <a:t>append-only database and cannot be changed or altered</a:t>
            </a:r>
            <a:r>
              <a:rPr lang="en-US" dirty="0"/>
              <a:t>. It means that every entry is a permanent entry. Any new entry on it gets reflected on all copies of the databases hosted on different nodes. </a:t>
            </a:r>
          </a:p>
          <a:p>
            <a:r>
              <a:rPr lang="en-US" dirty="0"/>
              <a:t>There is </a:t>
            </a:r>
            <a:r>
              <a:rPr lang="en-US" b="1" i="1" dirty="0"/>
              <a:t>no need for trusted third parties </a:t>
            </a:r>
            <a:r>
              <a:rPr lang="en-US" dirty="0"/>
              <a:t>to serve as intermediaries to verify, secure, and settle the transactions. </a:t>
            </a:r>
          </a:p>
          <a:p>
            <a:r>
              <a:rPr lang="en-US" dirty="0"/>
              <a:t>It is another </a:t>
            </a:r>
            <a:r>
              <a:rPr lang="en-US" b="1" i="1" dirty="0"/>
              <a:t>layer on top of the Internet and can coexist</a:t>
            </a:r>
            <a:r>
              <a:rPr lang="en-US" dirty="0"/>
              <a:t> with other Internet technologies. </a:t>
            </a:r>
          </a:p>
          <a:p>
            <a:r>
              <a:rPr lang="en-US" dirty="0"/>
              <a:t>Just the way TCP/IP was designed to achieve an open system, </a:t>
            </a:r>
            <a:r>
              <a:rPr lang="en-US" dirty="0" err="1"/>
              <a:t>blockchain</a:t>
            </a:r>
            <a:r>
              <a:rPr lang="en-US" dirty="0"/>
              <a:t> technology was designed to enable </a:t>
            </a:r>
            <a:r>
              <a:rPr lang="en-US" b="1" i="1" dirty="0"/>
              <a:t>true decentralization</a:t>
            </a:r>
            <a:r>
              <a:rPr lang="en-US" dirty="0"/>
              <a:t>. In an effort to do so, the creators of Bitcoin open-sourced it so it could inspire many decentralized applications. </a:t>
            </a:r>
          </a:p>
        </p:txBody>
      </p:sp>
    </p:spTree>
    <p:extLst>
      <p:ext uri="{BB962C8B-B14F-4D97-AF65-F5344CB8AC3E}">
        <p14:creationId xmlns:p14="http://schemas.microsoft.com/office/powerpoint/2010/main" val="1172518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85800"/>
          </a:xfrm>
        </p:spPr>
        <p:txBody>
          <a:bodyPr>
            <a:normAutofit/>
          </a:bodyPr>
          <a:lstStyle/>
          <a:p>
            <a:r>
              <a:rPr lang="en-US" dirty="0"/>
              <a:t>The </a:t>
            </a:r>
            <a:r>
              <a:rPr lang="en-US" dirty="0" err="1"/>
              <a:t>blockchain</a:t>
            </a:r>
            <a:r>
              <a:rPr lang="en-US" dirty="0"/>
              <a:t> data structure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28447"/>
            <a:ext cx="9144000" cy="1968056"/>
          </a:xfrm>
          <a:prstGeom prst="rect">
            <a:avLst/>
          </a:prstGeom>
        </p:spPr>
      </p:pic>
      <p:sp>
        <p:nvSpPr>
          <p:cNvPr id="5" name="Rectangle 4"/>
          <p:cNvSpPr/>
          <p:nvPr/>
        </p:nvSpPr>
        <p:spPr>
          <a:xfrm>
            <a:off x="1219200" y="895350"/>
            <a:ext cx="7162800" cy="1754326"/>
          </a:xfrm>
          <a:prstGeom prst="rect">
            <a:avLst/>
          </a:prstGeom>
        </p:spPr>
        <p:txBody>
          <a:bodyPr wrap="square">
            <a:spAutoFit/>
          </a:bodyPr>
          <a:lstStyle/>
          <a:p>
            <a:r>
              <a:rPr lang="en-US" dirty="0">
                <a:latin typeface="HjfmxfQqsngkLcfxhlUtopiaStd" charset="0"/>
              </a:rPr>
              <a:t>Every node on the </a:t>
            </a:r>
            <a:r>
              <a:rPr lang="en-US" dirty="0" err="1">
                <a:latin typeface="HjfmxfQqsngkLcfxhlUtopiaStd" charset="0"/>
              </a:rPr>
              <a:t>blockchain</a:t>
            </a:r>
            <a:r>
              <a:rPr lang="en-US" dirty="0">
                <a:latin typeface="HjfmxfQqsngkLcfxhlUtopiaStd" charset="0"/>
              </a:rPr>
              <a:t> network has an identical copy of the </a:t>
            </a:r>
            <a:r>
              <a:rPr lang="en-US" dirty="0" err="1">
                <a:latin typeface="HjfmxfQqsngkLcfxhlUtopiaStd" charset="0"/>
              </a:rPr>
              <a:t>blockchain</a:t>
            </a:r>
            <a:r>
              <a:rPr lang="en-US" dirty="0">
                <a:latin typeface="HjfmxfQqsngkLcfxhlUtopiaStd" charset="0"/>
              </a:rPr>
              <a:t> as shown, where every block is a collection of transactions, hence the name. As you can see, there are two major parts in every block. The “header” part links back to the previous block in the chain. What it means is that every block header contains the hash of the previous block so that no one can alter any transaction in the previous block. </a:t>
            </a:r>
            <a:endParaRPr lang="en-US" dirty="0"/>
          </a:p>
        </p:txBody>
      </p:sp>
    </p:spTree>
    <p:extLst>
      <p:ext uri="{BB962C8B-B14F-4D97-AF65-F5344CB8AC3E}">
        <p14:creationId xmlns:p14="http://schemas.microsoft.com/office/powerpoint/2010/main" val="340561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13171"/>
          </a:xfrm>
        </p:spPr>
        <p:txBody>
          <a:bodyPr>
            <a:noAutofit/>
          </a:bodyPr>
          <a:lstStyle/>
          <a:p>
            <a:pPr algn="l"/>
            <a:r>
              <a:rPr lang="en-US" sz="2400" dirty="0"/>
              <a:t>Practical Example: Assume that there are three candidates—Alice, Bob, and Charlie—who are doing some monetary transactions among each other on a </a:t>
            </a:r>
            <a:r>
              <a:rPr lang="en-US" sz="2400" dirty="0" err="1"/>
              <a:t>blockchain</a:t>
            </a:r>
            <a:r>
              <a:rPr lang="en-US" sz="2400" dirty="0"/>
              <a:t> network. </a:t>
            </a:r>
            <a:br>
              <a:rPr lang="en-US" sz="2400" dirty="0"/>
            </a:br>
            <a:endParaRPr lang="en-US" sz="2400" dirty="0"/>
          </a:p>
        </p:txBody>
      </p:sp>
      <p:sp>
        <p:nvSpPr>
          <p:cNvPr id="3" name="Content Placeholder 2"/>
          <p:cNvSpPr>
            <a:spLocks noGrp="1"/>
          </p:cNvSpPr>
          <p:nvPr>
            <p:ph idx="1"/>
          </p:nvPr>
        </p:nvSpPr>
        <p:spPr/>
        <p:txBody>
          <a:bodyPr/>
          <a:lstStyle/>
          <a:p>
            <a:r>
              <a:rPr lang="mr-IN" b="1" dirty="0"/>
              <a:t>Step-1: </a:t>
            </a:r>
            <a:r>
              <a:rPr lang="en-US" dirty="0"/>
              <a:t>Let us assume that Alice had $50 with her, which is the genesis of all transactions and every node is aware of it, as shown in Figure (</a:t>
            </a:r>
            <a:r>
              <a:rPr lang="en-US" b="1" i="1" dirty="0"/>
              <a:t>The genesis block</a:t>
            </a:r>
            <a:r>
              <a:rPr lang="en-US" dirty="0"/>
              <a:t>). </a:t>
            </a:r>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94395"/>
            <a:ext cx="6096000" cy="2259559"/>
          </a:xfrm>
          <a:prstGeom prst="rect">
            <a:avLst/>
          </a:prstGeom>
        </p:spPr>
      </p:pic>
    </p:spTree>
    <p:extLst>
      <p:ext uri="{BB962C8B-B14F-4D97-AF65-F5344CB8AC3E}">
        <p14:creationId xmlns:p14="http://schemas.microsoft.com/office/powerpoint/2010/main" val="862770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Step-2: </a:t>
            </a:r>
            <a:r>
              <a:rPr lang="en-US" dirty="0"/>
              <a:t>Alice makes a transaction by paying $20 to Bob. Observe how the </a:t>
            </a:r>
            <a:r>
              <a:rPr lang="en-US" dirty="0" err="1"/>
              <a:t>blockchain</a:t>
            </a:r>
            <a:r>
              <a:rPr lang="en-US" dirty="0"/>
              <a:t> gets updated at each node, as shown in Figure (The first transaction). </a:t>
            </a:r>
          </a:p>
          <a:p>
            <a:endParaRPr lang="mr-IN"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38350"/>
            <a:ext cx="7543800" cy="3438086"/>
          </a:xfrm>
          <a:prstGeom prst="rect">
            <a:avLst/>
          </a:prstGeom>
        </p:spPr>
      </p:pic>
    </p:spTree>
    <p:extLst>
      <p:ext uri="{BB962C8B-B14F-4D97-AF65-F5344CB8AC3E}">
        <p14:creationId xmlns:p14="http://schemas.microsoft.com/office/powerpoint/2010/main" val="165786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218180"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5DAB"/>
                </a:solidFill>
              </a:rPr>
              <a:t>What </a:t>
            </a:r>
            <a:r>
              <a:rPr sz="2800" spc="-120" dirty="0">
                <a:solidFill>
                  <a:srgbClr val="005DAB"/>
                </a:solidFill>
              </a:rPr>
              <a:t>is </a:t>
            </a:r>
            <a:r>
              <a:rPr sz="2800" spc="-114" dirty="0">
                <a:solidFill>
                  <a:srgbClr val="005DAB"/>
                </a:solidFill>
              </a:rPr>
              <a:t>a</a:t>
            </a:r>
            <a:r>
              <a:rPr sz="2800" spc="-440" dirty="0">
                <a:solidFill>
                  <a:srgbClr val="005DAB"/>
                </a:solidFill>
              </a:rPr>
              <a:t> </a:t>
            </a:r>
            <a:r>
              <a:rPr sz="2800" spc="-155" dirty="0">
                <a:solidFill>
                  <a:srgbClr val="005DAB"/>
                </a:solidFill>
              </a:rPr>
              <a:t>blockchain?</a:t>
            </a:r>
            <a:endParaRPr sz="2800"/>
          </a:p>
        </p:txBody>
      </p:sp>
      <p:sp>
        <p:nvSpPr>
          <p:cNvPr id="3" name="object 3"/>
          <p:cNvSpPr txBox="1"/>
          <p:nvPr/>
        </p:nvSpPr>
        <p:spPr>
          <a:xfrm>
            <a:off x="535940" y="1175080"/>
            <a:ext cx="4067175" cy="3197225"/>
          </a:xfrm>
          <a:prstGeom prst="rect">
            <a:avLst/>
          </a:prstGeom>
        </p:spPr>
        <p:txBody>
          <a:bodyPr vert="horz" wrap="square" lIns="0" tIns="13335" rIns="0" bIns="0" rtlCol="0">
            <a:spAutoFit/>
          </a:bodyPr>
          <a:lstStyle/>
          <a:p>
            <a:pPr marL="355600" marR="8890" indent="-342900">
              <a:spcBef>
                <a:spcPts val="105"/>
              </a:spcBef>
              <a:buClr>
                <a:srgbClr val="0087B7"/>
              </a:buClr>
              <a:buFont typeface="Wingdings"/>
              <a:buChar char=""/>
              <a:tabLst>
                <a:tab pos="354965" algn="l"/>
                <a:tab pos="355600" algn="l"/>
              </a:tabLst>
            </a:pPr>
            <a:r>
              <a:rPr sz="2000" spc="-175" dirty="0">
                <a:solidFill>
                  <a:srgbClr val="00203C"/>
                </a:solidFill>
                <a:latin typeface="Arial"/>
                <a:cs typeface="Arial"/>
              </a:rPr>
              <a:t>A </a:t>
            </a:r>
            <a:r>
              <a:rPr sz="2000" spc="-85" dirty="0">
                <a:solidFill>
                  <a:srgbClr val="00203C"/>
                </a:solidFill>
                <a:latin typeface="Arial"/>
                <a:cs typeface="Arial"/>
              </a:rPr>
              <a:t>set </a:t>
            </a:r>
            <a:r>
              <a:rPr sz="2000" spc="-5" dirty="0">
                <a:solidFill>
                  <a:srgbClr val="00203C"/>
                </a:solidFill>
                <a:latin typeface="Arial"/>
                <a:cs typeface="Arial"/>
              </a:rPr>
              <a:t>of </a:t>
            </a:r>
            <a:r>
              <a:rPr sz="2000" spc="-50" dirty="0">
                <a:solidFill>
                  <a:srgbClr val="00203C"/>
                </a:solidFill>
                <a:latin typeface="Arial"/>
                <a:cs typeface="Arial"/>
              </a:rPr>
              <a:t>tools </a:t>
            </a:r>
            <a:r>
              <a:rPr sz="2000" spc="-5" dirty="0">
                <a:solidFill>
                  <a:srgbClr val="00203C"/>
                </a:solidFill>
                <a:latin typeface="Arial"/>
                <a:cs typeface="Arial"/>
              </a:rPr>
              <a:t>for </a:t>
            </a:r>
            <a:r>
              <a:rPr sz="2000" spc="-65" dirty="0">
                <a:solidFill>
                  <a:srgbClr val="00203C"/>
                </a:solidFill>
                <a:latin typeface="Arial"/>
                <a:cs typeface="Arial"/>
              </a:rPr>
              <a:t>cryptographic  </a:t>
            </a:r>
            <a:r>
              <a:rPr sz="2000" spc="-130" dirty="0">
                <a:solidFill>
                  <a:srgbClr val="00203C"/>
                </a:solidFill>
                <a:latin typeface="Arial"/>
                <a:cs typeface="Arial"/>
              </a:rPr>
              <a:t>assurance </a:t>
            </a:r>
            <a:r>
              <a:rPr sz="2000" dirty="0">
                <a:solidFill>
                  <a:srgbClr val="00203C"/>
                </a:solidFill>
                <a:latin typeface="Arial"/>
                <a:cs typeface="Arial"/>
              </a:rPr>
              <a:t>of </a:t>
            </a:r>
            <a:r>
              <a:rPr sz="2000" spc="-75" dirty="0">
                <a:solidFill>
                  <a:srgbClr val="00203C"/>
                </a:solidFill>
                <a:latin typeface="Arial"/>
                <a:cs typeface="Arial"/>
              </a:rPr>
              <a:t>data </a:t>
            </a:r>
            <a:r>
              <a:rPr sz="2000" spc="-40" dirty="0">
                <a:solidFill>
                  <a:srgbClr val="00203C"/>
                </a:solidFill>
                <a:latin typeface="Arial"/>
                <a:cs typeface="Arial"/>
              </a:rPr>
              <a:t>integrity,  </a:t>
            </a:r>
            <a:r>
              <a:rPr sz="2000" spc="-90" dirty="0">
                <a:solidFill>
                  <a:srgbClr val="00203C"/>
                </a:solidFill>
                <a:latin typeface="Arial"/>
                <a:cs typeface="Arial"/>
              </a:rPr>
              <a:t>standardized </a:t>
            </a:r>
            <a:r>
              <a:rPr sz="2000" spc="-45" dirty="0">
                <a:solidFill>
                  <a:srgbClr val="00203C"/>
                </a:solidFill>
                <a:latin typeface="Arial"/>
                <a:cs typeface="Arial"/>
              </a:rPr>
              <a:t>auditing, </a:t>
            </a:r>
            <a:r>
              <a:rPr sz="2000" spc="-95" dirty="0">
                <a:solidFill>
                  <a:srgbClr val="00203C"/>
                </a:solidFill>
                <a:latin typeface="Arial"/>
                <a:cs typeface="Arial"/>
              </a:rPr>
              <a:t>and  </a:t>
            </a:r>
            <a:r>
              <a:rPr sz="2000" spc="-70" dirty="0">
                <a:solidFill>
                  <a:srgbClr val="00203C"/>
                </a:solidFill>
                <a:latin typeface="Arial"/>
                <a:cs typeface="Arial"/>
              </a:rPr>
              <a:t>formalized contracts </a:t>
            </a:r>
            <a:r>
              <a:rPr sz="2000" spc="-5" dirty="0">
                <a:solidFill>
                  <a:srgbClr val="00203C"/>
                </a:solidFill>
                <a:latin typeface="Arial"/>
                <a:cs typeface="Arial"/>
              </a:rPr>
              <a:t>for </a:t>
            </a:r>
            <a:r>
              <a:rPr sz="2000" spc="-75" dirty="0">
                <a:solidFill>
                  <a:srgbClr val="00203C"/>
                </a:solidFill>
                <a:latin typeface="Arial"/>
                <a:cs typeface="Arial"/>
              </a:rPr>
              <a:t>data</a:t>
            </a:r>
            <a:r>
              <a:rPr sz="2000" spc="-280" dirty="0">
                <a:solidFill>
                  <a:srgbClr val="00203C"/>
                </a:solidFill>
                <a:latin typeface="Arial"/>
                <a:cs typeface="Arial"/>
              </a:rPr>
              <a:t> </a:t>
            </a:r>
            <a:r>
              <a:rPr sz="2000" spc="-170" dirty="0">
                <a:solidFill>
                  <a:srgbClr val="00203C"/>
                </a:solidFill>
                <a:latin typeface="Arial"/>
                <a:cs typeface="Arial"/>
              </a:rPr>
              <a:t>access</a:t>
            </a:r>
            <a:endParaRPr sz="2000">
              <a:solidFill>
                <a:prstClr val="black"/>
              </a:solidFill>
              <a:latin typeface="Arial"/>
              <a:cs typeface="Arial"/>
            </a:endParaRPr>
          </a:p>
          <a:p>
            <a:pPr>
              <a:spcBef>
                <a:spcPts val="30"/>
              </a:spcBef>
              <a:buClr>
                <a:srgbClr val="0087B7"/>
              </a:buClr>
              <a:buFont typeface="Wingdings"/>
              <a:buChar char=""/>
            </a:pPr>
            <a:endParaRPr sz="2900">
              <a:solidFill>
                <a:prstClr val="black"/>
              </a:solidFill>
              <a:latin typeface="Times New Roman"/>
              <a:cs typeface="Times New Roman"/>
            </a:endParaRPr>
          </a:p>
          <a:p>
            <a:pPr marL="355600" marR="5080" indent="-342900">
              <a:buClr>
                <a:srgbClr val="0087B7"/>
              </a:buClr>
              <a:buFont typeface="Wingdings"/>
              <a:buChar char=""/>
              <a:tabLst>
                <a:tab pos="354965" algn="l"/>
                <a:tab pos="355600" algn="l"/>
              </a:tabLst>
            </a:pPr>
            <a:r>
              <a:rPr sz="2000" spc="-175" dirty="0">
                <a:solidFill>
                  <a:srgbClr val="00203C"/>
                </a:solidFill>
                <a:latin typeface="Arial"/>
                <a:cs typeface="Arial"/>
              </a:rPr>
              <a:t>A </a:t>
            </a:r>
            <a:r>
              <a:rPr sz="2000" spc="-70" dirty="0">
                <a:solidFill>
                  <a:srgbClr val="00203C"/>
                </a:solidFill>
                <a:latin typeface="Arial"/>
                <a:cs typeface="Arial"/>
              </a:rPr>
              <a:t>technology </a:t>
            </a:r>
            <a:r>
              <a:rPr sz="2000" spc="-55" dirty="0">
                <a:solidFill>
                  <a:srgbClr val="00203C"/>
                </a:solidFill>
                <a:latin typeface="Arial"/>
                <a:cs typeface="Arial"/>
              </a:rPr>
              <a:t>which </a:t>
            </a:r>
            <a:r>
              <a:rPr sz="2000" spc="-85" dirty="0">
                <a:solidFill>
                  <a:srgbClr val="00203C"/>
                </a:solidFill>
                <a:latin typeface="Arial"/>
                <a:cs typeface="Arial"/>
              </a:rPr>
              <a:t>empowers  </a:t>
            </a:r>
            <a:r>
              <a:rPr sz="2000" spc="-45" dirty="0">
                <a:solidFill>
                  <a:srgbClr val="00203C"/>
                </a:solidFill>
                <a:latin typeface="Arial"/>
                <a:cs typeface="Arial"/>
              </a:rPr>
              <a:t>participating </a:t>
            </a:r>
            <a:r>
              <a:rPr sz="2000" spc="-95" dirty="0">
                <a:solidFill>
                  <a:srgbClr val="00203C"/>
                </a:solidFill>
                <a:latin typeface="Arial"/>
                <a:cs typeface="Arial"/>
              </a:rPr>
              <a:t>members </a:t>
            </a:r>
            <a:r>
              <a:rPr sz="2000" spc="15" dirty="0">
                <a:solidFill>
                  <a:srgbClr val="00203C"/>
                </a:solidFill>
                <a:latin typeface="Arial"/>
                <a:cs typeface="Arial"/>
              </a:rPr>
              <a:t>to </a:t>
            </a:r>
            <a:r>
              <a:rPr sz="2000" spc="-135" dirty="0">
                <a:solidFill>
                  <a:srgbClr val="00203C"/>
                </a:solidFill>
                <a:latin typeface="Arial"/>
                <a:cs typeface="Arial"/>
              </a:rPr>
              <a:t>exchange  </a:t>
            </a:r>
            <a:r>
              <a:rPr sz="2000" spc="-60" dirty="0">
                <a:solidFill>
                  <a:srgbClr val="00203C"/>
                </a:solidFill>
                <a:latin typeface="Arial"/>
                <a:cs typeface="Arial"/>
              </a:rPr>
              <a:t>items </a:t>
            </a:r>
            <a:r>
              <a:rPr sz="2000" spc="-5" dirty="0">
                <a:solidFill>
                  <a:srgbClr val="00203C"/>
                </a:solidFill>
                <a:latin typeface="Arial"/>
                <a:cs typeface="Arial"/>
              </a:rPr>
              <a:t>of </a:t>
            </a:r>
            <a:r>
              <a:rPr sz="2000" spc="-90" dirty="0">
                <a:solidFill>
                  <a:srgbClr val="00203C"/>
                </a:solidFill>
                <a:latin typeface="Arial"/>
                <a:cs typeface="Arial"/>
              </a:rPr>
              <a:t>value </a:t>
            </a:r>
            <a:r>
              <a:rPr sz="2000" spc="-45" dirty="0">
                <a:solidFill>
                  <a:srgbClr val="00203C"/>
                </a:solidFill>
                <a:latin typeface="Arial"/>
                <a:cs typeface="Arial"/>
              </a:rPr>
              <a:t>through </a:t>
            </a:r>
            <a:r>
              <a:rPr sz="2000" spc="-155" dirty="0">
                <a:solidFill>
                  <a:srgbClr val="00203C"/>
                </a:solidFill>
                <a:latin typeface="Arial"/>
                <a:cs typeface="Arial"/>
              </a:rPr>
              <a:t>a</a:t>
            </a:r>
            <a:r>
              <a:rPr sz="2000" spc="-345" dirty="0">
                <a:solidFill>
                  <a:srgbClr val="00203C"/>
                </a:solidFill>
                <a:latin typeface="Arial"/>
                <a:cs typeface="Arial"/>
              </a:rPr>
              <a:t> </a:t>
            </a:r>
            <a:r>
              <a:rPr sz="2000" spc="-35" dirty="0">
                <a:solidFill>
                  <a:srgbClr val="00203C"/>
                </a:solidFill>
                <a:latin typeface="Arial"/>
                <a:cs typeface="Arial"/>
              </a:rPr>
              <a:t>distributed  </a:t>
            </a:r>
            <a:r>
              <a:rPr sz="2000" spc="-75" dirty="0">
                <a:solidFill>
                  <a:srgbClr val="00203C"/>
                </a:solidFill>
                <a:latin typeface="Arial"/>
                <a:cs typeface="Arial"/>
              </a:rPr>
              <a:t>ledger </a:t>
            </a:r>
            <a:r>
              <a:rPr sz="2000" spc="-55" dirty="0">
                <a:solidFill>
                  <a:srgbClr val="00203C"/>
                </a:solidFill>
                <a:latin typeface="Arial"/>
                <a:cs typeface="Arial"/>
              </a:rPr>
              <a:t>- </a:t>
            </a:r>
            <a:r>
              <a:rPr sz="2000" spc="-5" dirty="0">
                <a:solidFill>
                  <a:srgbClr val="00203C"/>
                </a:solidFill>
                <a:latin typeface="Arial"/>
                <a:cs typeface="Arial"/>
              </a:rPr>
              <a:t>that </a:t>
            </a:r>
            <a:r>
              <a:rPr sz="2000" spc="-120" dirty="0">
                <a:solidFill>
                  <a:srgbClr val="00203C"/>
                </a:solidFill>
                <a:latin typeface="Arial"/>
                <a:cs typeface="Arial"/>
              </a:rPr>
              <a:t>each </a:t>
            </a:r>
            <a:r>
              <a:rPr sz="2000" spc="-70" dirty="0">
                <a:solidFill>
                  <a:srgbClr val="00203C"/>
                </a:solidFill>
                <a:latin typeface="Arial"/>
                <a:cs typeface="Arial"/>
              </a:rPr>
              <a:t>member </a:t>
            </a:r>
            <a:r>
              <a:rPr sz="2000" spc="-90" dirty="0">
                <a:solidFill>
                  <a:srgbClr val="00203C"/>
                </a:solidFill>
                <a:latin typeface="Arial"/>
                <a:cs typeface="Arial"/>
              </a:rPr>
              <a:t>owns </a:t>
            </a:r>
            <a:r>
              <a:rPr sz="2000" spc="-55" dirty="0">
                <a:solidFill>
                  <a:srgbClr val="00203C"/>
                </a:solidFill>
                <a:latin typeface="Arial"/>
                <a:cs typeface="Arial"/>
              </a:rPr>
              <a:t>-  </a:t>
            </a:r>
            <a:r>
              <a:rPr sz="2000" spc="-95" dirty="0">
                <a:solidFill>
                  <a:srgbClr val="00203C"/>
                </a:solidFill>
                <a:latin typeface="Arial"/>
                <a:cs typeface="Arial"/>
              </a:rPr>
              <a:t>and </a:t>
            </a:r>
            <a:r>
              <a:rPr sz="2000" spc="-85" dirty="0">
                <a:solidFill>
                  <a:srgbClr val="00203C"/>
                </a:solidFill>
                <a:latin typeface="Arial"/>
                <a:cs typeface="Arial"/>
              </a:rPr>
              <a:t>who’s </a:t>
            </a:r>
            <a:r>
              <a:rPr sz="2000" spc="-45" dirty="0">
                <a:solidFill>
                  <a:srgbClr val="00203C"/>
                </a:solidFill>
                <a:latin typeface="Arial"/>
                <a:cs typeface="Arial"/>
              </a:rPr>
              <a:t>content </a:t>
            </a:r>
            <a:r>
              <a:rPr sz="2000" spc="-105" dirty="0">
                <a:solidFill>
                  <a:srgbClr val="00203C"/>
                </a:solidFill>
                <a:latin typeface="Arial"/>
                <a:cs typeface="Arial"/>
              </a:rPr>
              <a:t>is </a:t>
            </a:r>
            <a:r>
              <a:rPr sz="2000" spc="-120" dirty="0">
                <a:solidFill>
                  <a:srgbClr val="00203C"/>
                </a:solidFill>
                <a:latin typeface="Arial"/>
                <a:cs typeface="Arial"/>
              </a:rPr>
              <a:t>always </a:t>
            </a:r>
            <a:r>
              <a:rPr sz="2000" spc="-25" dirty="0">
                <a:solidFill>
                  <a:srgbClr val="00203C"/>
                </a:solidFill>
                <a:latin typeface="Arial"/>
                <a:cs typeface="Arial"/>
              </a:rPr>
              <a:t>in</a:t>
            </a:r>
            <a:r>
              <a:rPr sz="2000" spc="-220" dirty="0">
                <a:solidFill>
                  <a:srgbClr val="00203C"/>
                </a:solidFill>
                <a:latin typeface="Arial"/>
                <a:cs typeface="Arial"/>
              </a:rPr>
              <a:t> </a:t>
            </a:r>
            <a:r>
              <a:rPr sz="2000" spc="-145" dirty="0">
                <a:solidFill>
                  <a:srgbClr val="00203C"/>
                </a:solidFill>
                <a:latin typeface="Arial"/>
                <a:cs typeface="Arial"/>
              </a:rPr>
              <a:t>sync</a:t>
            </a:r>
            <a:endParaRPr sz="2000">
              <a:solidFill>
                <a:prstClr val="black"/>
              </a:solidFill>
              <a:latin typeface="Arial"/>
              <a:cs typeface="Arial"/>
            </a:endParaRPr>
          </a:p>
        </p:txBody>
      </p:sp>
      <p:sp>
        <p:nvSpPr>
          <p:cNvPr id="4" name="object 4"/>
          <p:cNvSpPr/>
          <p:nvPr/>
        </p:nvSpPr>
        <p:spPr>
          <a:xfrm>
            <a:off x="4823459" y="0"/>
            <a:ext cx="4320539" cy="450494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8936863" y="4916830"/>
            <a:ext cx="194945" cy="116839"/>
          </a:xfrm>
          <a:prstGeom prst="rect">
            <a:avLst/>
          </a:prstGeom>
        </p:spPr>
        <p:txBody>
          <a:bodyPr vert="horz" wrap="square" lIns="0" tIns="12700" rIns="0" bIns="0" rtlCol="0">
            <a:spAutoFit/>
          </a:bodyPr>
          <a:lstStyle/>
          <a:p>
            <a:pPr marL="12700">
              <a:spcBef>
                <a:spcPts val="100"/>
              </a:spcBef>
            </a:pPr>
            <a:r>
              <a:rPr sz="600" u="sng" spc="-30" dirty="0">
                <a:solidFill>
                  <a:srgbClr val="0E55DC"/>
                </a:solidFill>
                <a:uFill>
                  <a:solidFill>
                    <a:srgbClr val="0E55DC"/>
                  </a:solidFill>
                </a:uFill>
                <a:latin typeface="Arial"/>
                <a:cs typeface="Arial"/>
                <a:hlinkClick r:id="rId3"/>
              </a:rPr>
              <a:t>v</a:t>
            </a:r>
            <a:r>
              <a:rPr sz="600" u="sng" spc="-10" dirty="0">
                <a:solidFill>
                  <a:srgbClr val="0E55DC"/>
                </a:solidFill>
                <a:uFill>
                  <a:solidFill>
                    <a:srgbClr val="0E55DC"/>
                  </a:solidFill>
                </a:uFill>
                <a:latin typeface="Arial"/>
                <a:cs typeface="Arial"/>
                <a:hlinkClick r:id="rId3"/>
              </a:rPr>
              <a:t>i</a:t>
            </a:r>
            <a:r>
              <a:rPr sz="600" u="sng" spc="-25" dirty="0">
                <a:solidFill>
                  <a:srgbClr val="0E55DC"/>
                </a:solidFill>
                <a:uFill>
                  <a:solidFill>
                    <a:srgbClr val="0E55DC"/>
                  </a:solidFill>
                </a:uFill>
                <a:latin typeface="Arial"/>
                <a:cs typeface="Arial"/>
                <a:hlinkClick r:id="rId3"/>
              </a:rPr>
              <a:t>d</a:t>
            </a:r>
            <a:r>
              <a:rPr sz="600" u="sng" spc="-30" dirty="0">
                <a:solidFill>
                  <a:srgbClr val="0E55DC"/>
                </a:solidFill>
                <a:uFill>
                  <a:solidFill>
                    <a:srgbClr val="0E55DC"/>
                  </a:solidFill>
                </a:uFill>
                <a:latin typeface="Arial"/>
                <a:cs typeface="Arial"/>
                <a:hlinkClick r:id="rId3"/>
              </a:rPr>
              <a:t>eo</a:t>
            </a:r>
            <a:endParaRPr sz="600">
              <a:solidFill>
                <a:prstClr val="black"/>
              </a:solidFill>
              <a:latin typeface="Arial"/>
              <a:cs typeface="Arial"/>
            </a:endParaRPr>
          </a:p>
        </p:txBody>
      </p:sp>
    </p:spTree>
    <p:extLst>
      <p:ext uri="{BB962C8B-B14F-4D97-AF65-F5344CB8AC3E}">
        <p14:creationId xmlns:p14="http://schemas.microsoft.com/office/powerpoint/2010/main" val="289357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Step-3: </a:t>
            </a:r>
            <a:r>
              <a:rPr lang="en-US" dirty="0"/>
              <a:t>Bob makes another transaction by paying $10 to Charlie and the </a:t>
            </a:r>
            <a:r>
              <a:rPr lang="en-US" dirty="0" err="1"/>
              <a:t>blockchain</a:t>
            </a:r>
            <a:r>
              <a:rPr lang="en-US" dirty="0"/>
              <a:t> gets updated as shown in Figure (The second transaction). </a:t>
            </a:r>
          </a:p>
          <a:p>
            <a:endParaRPr lang="en-US" dirty="0"/>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07152"/>
            <a:ext cx="7772400" cy="3415317"/>
          </a:xfrm>
          <a:prstGeom prst="rect">
            <a:avLst/>
          </a:prstGeom>
        </p:spPr>
      </p:pic>
      <p:sp>
        <p:nvSpPr>
          <p:cNvPr id="6" name="Rectangle 5"/>
          <p:cNvSpPr/>
          <p:nvPr/>
        </p:nvSpPr>
        <p:spPr>
          <a:xfrm>
            <a:off x="2667000" y="2876550"/>
            <a:ext cx="3429000" cy="1815882"/>
          </a:xfrm>
          <a:prstGeom prst="rect">
            <a:avLst/>
          </a:prstGeom>
        </p:spPr>
        <p:txBody>
          <a:bodyPr wrap="square">
            <a:spAutoFit/>
          </a:bodyPr>
          <a:lstStyle/>
          <a:p>
            <a:r>
              <a:rPr lang="en-US" sz="1600" i="1" dirty="0">
                <a:solidFill>
                  <a:schemeClr val="bg1">
                    <a:lumMod val="75000"/>
                  </a:schemeClr>
                </a:solidFill>
                <a:latin typeface="HjfmxfQqsngkLcfxhlUtopiaStd" charset="0"/>
              </a:rPr>
              <a:t>Please note that the transaction data in the blocks is immutable. All transactions are fully irreversible. Any change would result in a new transaction, which would get validated by all contributing nodes. Every node has its own copy of </a:t>
            </a:r>
            <a:r>
              <a:rPr lang="en-US" sz="1600" i="1" dirty="0" err="1">
                <a:solidFill>
                  <a:schemeClr val="bg1">
                    <a:lumMod val="75000"/>
                  </a:schemeClr>
                </a:solidFill>
                <a:latin typeface="HjfmxfQqsngkLcfxhlUtopiaStd" charset="0"/>
              </a:rPr>
              <a:t>blockchain</a:t>
            </a:r>
            <a:r>
              <a:rPr lang="en-US" sz="1600" i="1" dirty="0">
                <a:solidFill>
                  <a:schemeClr val="bg1">
                    <a:lumMod val="75000"/>
                  </a:schemeClr>
                </a:solidFill>
                <a:latin typeface="HjfmxfQqsngkLcfxhlUtopiaStd" charset="0"/>
              </a:rPr>
              <a:t>. </a:t>
            </a:r>
            <a:endParaRPr lang="en-US" sz="1600" i="1" dirty="0">
              <a:solidFill>
                <a:schemeClr val="bg1">
                  <a:lumMod val="75000"/>
                </a:schemeClr>
              </a:solidFill>
            </a:endParaRPr>
          </a:p>
        </p:txBody>
      </p:sp>
    </p:spTree>
    <p:extLst>
      <p:ext uri="{BB962C8B-B14F-4D97-AF65-F5344CB8AC3E}">
        <p14:creationId xmlns:p14="http://schemas.microsoft.com/office/powerpoint/2010/main" val="1915515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mr-IN" dirty="0"/>
              <a:t>…</a:t>
            </a:r>
            <a:r>
              <a:rPr lang="en-US" dirty="0"/>
              <a:t>.</a:t>
            </a:r>
          </a:p>
        </p:txBody>
      </p:sp>
      <p:sp>
        <p:nvSpPr>
          <p:cNvPr id="3" name="Content Placeholder 2"/>
          <p:cNvSpPr>
            <a:spLocks noGrp="1"/>
          </p:cNvSpPr>
          <p:nvPr>
            <p:ph idx="1"/>
          </p:nvPr>
        </p:nvSpPr>
        <p:spPr/>
        <p:txBody>
          <a:bodyPr/>
          <a:lstStyle/>
          <a:p>
            <a:r>
              <a:rPr lang="en-US" dirty="0"/>
              <a:t>If there are many questions popping up in your mind, such as “What if Alice pays the same amount to Dave to double-spend the same amount, or what if she is making a payment without having enough funds in her account?,” “How is the security ensured?,” </a:t>
            </a:r>
          </a:p>
          <a:p>
            <a:endParaRPr lang="en-US" dirty="0"/>
          </a:p>
        </p:txBody>
      </p:sp>
    </p:spTree>
    <p:extLst>
      <p:ext uri="{BB962C8B-B14F-4D97-AF65-F5344CB8AC3E}">
        <p14:creationId xmlns:p14="http://schemas.microsoft.com/office/powerpoint/2010/main" val="344571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304800"/>
          </a:xfrm>
        </p:spPr>
        <p:txBody>
          <a:bodyPr>
            <a:normAutofit fontScale="90000"/>
          </a:bodyPr>
          <a:lstStyle/>
          <a:p>
            <a:r>
              <a:rPr lang="en-US"/>
              <a:t>A distributed system with centralized control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76350"/>
            <a:ext cx="7391400" cy="3867150"/>
          </a:xfrm>
          <a:prstGeom prst="rect">
            <a:avLst/>
          </a:prstGeom>
        </p:spPr>
      </p:pic>
    </p:spTree>
    <p:extLst>
      <p:ext uri="{BB962C8B-B14F-4D97-AF65-F5344CB8AC3E}">
        <p14:creationId xmlns:p14="http://schemas.microsoft.com/office/powerpoint/2010/main" val="1891145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950"/>
            <a:ext cx="8229600" cy="460771"/>
          </a:xfrm>
        </p:spPr>
        <p:txBody>
          <a:bodyPr>
            <a:normAutofit fontScale="90000"/>
          </a:bodyPr>
          <a:lstStyle/>
          <a:p>
            <a:r>
              <a:rPr lang="en-US"/>
              <a:t>A centralized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6400800" cy="4400550"/>
          </a:xfrm>
          <a:prstGeom prst="rect">
            <a:avLst/>
          </a:prstGeom>
        </p:spPr>
      </p:pic>
      <p:sp>
        <p:nvSpPr>
          <p:cNvPr id="5" name="Rectangle 4"/>
          <p:cNvSpPr/>
          <p:nvPr/>
        </p:nvSpPr>
        <p:spPr>
          <a:xfrm>
            <a:off x="5410200" y="865822"/>
            <a:ext cx="3733800" cy="1477328"/>
          </a:xfrm>
          <a:prstGeom prst="rect">
            <a:avLst/>
          </a:prstGeom>
        </p:spPr>
        <p:txBody>
          <a:bodyPr wrap="square">
            <a:spAutoFit/>
          </a:bodyPr>
          <a:lstStyle/>
          <a:p>
            <a:pPr>
              <a:buFont typeface="Arial" charset="0"/>
              <a:buChar char="•"/>
            </a:pPr>
            <a:r>
              <a:rPr lang="en-US" dirty="0">
                <a:latin typeface="HjfmxfQqsngkLcfxhlUtopiaStd" charset="0"/>
              </a:rPr>
              <a:t>Trust issues </a:t>
            </a:r>
          </a:p>
          <a:p>
            <a:pPr>
              <a:buFont typeface="Arial" charset="0"/>
              <a:buChar char="•"/>
            </a:pPr>
            <a:r>
              <a:rPr lang="en-US" dirty="0">
                <a:latin typeface="HjfmxfQqsngkLcfxhlUtopiaStd" charset="0"/>
              </a:rPr>
              <a:t>Security issue </a:t>
            </a:r>
          </a:p>
          <a:p>
            <a:pPr>
              <a:buFont typeface="Arial" charset="0"/>
              <a:buChar char="•"/>
            </a:pPr>
            <a:r>
              <a:rPr lang="en-US" dirty="0">
                <a:latin typeface="HjfmxfQqsngkLcfxhlUtopiaStd" charset="0"/>
              </a:rPr>
              <a:t>Privacy issue—data sale privacy is being undermined </a:t>
            </a:r>
          </a:p>
          <a:p>
            <a:pPr>
              <a:buFont typeface="Arial" charset="0"/>
              <a:buChar char="•"/>
            </a:pPr>
            <a:r>
              <a:rPr lang="en-US" dirty="0">
                <a:latin typeface="HjfmxfQqsngkLcfxhlUtopiaStd" charset="0"/>
              </a:rPr>
              <a:t>Cost and time factor for transactions </a:t>
            </a:r>
            <a:endParaRPr lang="en-US" dirty="0">
              <a:effectLst/>
              <a:latin typeface="HjfmxfQqsngkLcfxhlUtopiaStd" charset="0"/>
            </a:endParaRPr>
          </a:p>
        </p:txBody>
      </p:sp>
    </p:spTree>
    <p:extLst>
      <p:ext uri="{BB962C8B-B14F-4D97-AF65-F5344CB8AC3E}">
        <p14:creationId xmlns:p14="http://schemas.microsoft.com/office/powerpoint/2010/main" val="775033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14" y="285750"/>
            <a:ext cx="8229600" cy="457200"/>
          </a:xfrm>
        </p:spPr>
        <p:txBody>
          <a:bodyPr>
            <a:normAutofit fontScale="90000"/>
          </a:bodyPr>
          <a:lstStyle/>
          <a:p>
            <a:r>
              <a:rPr lang="en-US"/>
              <a:t>A decentralized system </a:t>
            </a:r>
            <a:br>
              <a:rPr lang="en-US"/>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42950"/>
            <a:ext cx="5486400" cy="4080271"/>
          </a:xfrm>
          <a:prstGeom prst="rect">
            <a:avLst/>
          </a:prstGeom>
        </p:spPr>
      </p:pic>
      <p:sp>
        <p:nvSpPr>
          <p:cNvPr id="5" name="Rectangle 4"/>
          <p:cNvSpPr/>
          <p:nvPr/>
        </p:nvSpPr>
        <p:spPr>
          <a:xfrm>
            <a:off x="5410200" y="585424"/>
            <a:ext cx="3657600" cy="1754326"/>
          </a:xfrm>
          <a:prstGeom prst="rect">
            <a:avLst/>
          </a:prstGeom>
        </p:spPr>
        <p:txBody>
          <a:bodyPr wrap="square">
            <a:spAutoFit/>
          </a:bodyPr>
          <a:lstStyle/>
          <a:p>
            <a:pPr>
              <a:buFont typeface="Arial" charset="0"/>
              <a:buChar char="•"/>
            </a:pPr>
            <a:r>
              <a:rPr lang="en-US" dirty="0">
                <a:latin typeface="HjfmxfQqsngkLcfxhlUtopiaStd" charset="0"/>
              </a:rPr>
              <a:t>Elimination of intermediaries </a:t>
            </a:r>
          </a:p>
          <a:p>
            <a:pPr>
              <a:buFont typeface="Arial" charset="0"/>
              <a:buChar char="•"/>
            </a:pPr>
            <a:r>
              <a:rPr lang="en-US" dirty="0">
                <a:latin typeface="HjfmxfQqsngkLcfxhlUtopiaStd" charset="0"/>
              </a:rPr>
              <a:t>Easier and genuine verification of transactions </a:t>
            </a:r>
          </a:p>
          <a:p>
            <a:pPr>
              <a:buFont typeface="Arial" charset="0"/>
              <a:buChar char="•"/>
            </a:pPr>
            <a:r>
              <a:rPr lang="en-US" dirty="0">
                <a:latin typeface="HjfmxfQqsngkLcfxhlUtopiaStd" charset="0"/>
              </a:rPr>
              <a:t>Increased security with lower cost </a:t>
            </a:r>
          </a:p>
          <a:p>
            <a:pPr>
              <a:buFont typeface="Arial" charset="0"/>
              <a:buChar char="•"/>
            </a:pPr>
            <a:r>
              <a:rPr lang="en-US" dirty="0">
                <a:latin typeface="HjfmxfQqsngkLcfxhlUtopiaStd" charset="0"/>
              </a:rPr>
              <a:t>Greater transparency </a:t>
            </a:r>
          </a:p>
          <a:p>
            <a:pPr>
              <a:buFont typeface="Arial" charset="0"/>
              <a:buChar char="•"/>
            </a:pPr>
            <a:r>
              <a:rPr lang="en-US" dirty="0">
                <a:latin typeface="HjfmxfQqsngkLcfxhlUtopiaStd" charset="0"/>
              </a:rPr>
              <a:t>Decentralized and immutable </a:t>
            </a:r>
            <a:endParaRPr lang="en-US" dirty="0">
              <a:effectLst/>
              <a:latin typeface="HjfmxfQqsngkLcfxhlUtopiaStd" charset="0"/>
            </a:endParaRPr>
          </a:p>
        </p:txBody>
      </p:sp>
    </p:spTree>
    <p:extLst>
      <p:ext uri="{BB962C8B-B14F-4D97-AF65-F5344CB8AC3E}">
        <p14:creationId xmlns:p14="http://schemas.microsoft.com/office/powerpoint/2010/main" val="851429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460771"/>
          </a:xfrm>
        </p:spPr>
        <p:txBody>
          <a:bodyPr>
            <a:normAutofit fontScale="90000"/>
          </a:bodyPr>
          <a:lstStyle/>
          <a:p>
            <a:r>
              <a:rPr lang="en-US"/>
              <a:t>A decentralized and peer-to-peer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742950"/>
            <a:ext cx="7772401" cy="4400550"/>
          </a:xfrm>
          <a:prstGeom prst="rect">
            <a:avLst/>
          </a:prstGeom>
        </p:spPr>
      </p:pic>
    </p:spTree>
    <p:extLst>
      <p:ext uri="{BB962C8B-B14F-4D97-AF65-F5344CB8AC3E}">
        <p14:creationId xmlns:p14="http://schemas.microsoft.com/office/powerpoint/2010/main" val="1273791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384571"/>
          </a:xfrm>
        </p:spPr>
        <p:txBody>
          <a:bodyPr>
            <a:normAutofit fontScale="90000"/>
          </a:bodyPr>
          <a:lstStyle/>
          <a:p>
            <a:r>
              <a:rPr lang="en-US" dirty="0"/>
              <a:t>Various layers of </a:t>
            </a:r>
            <a:r>
              <a:rPr lang="en-US" dirty="0" err="1"/>
              <a:t>blockchain</a:t>
            </a:r>
            <a:r>
              <a:rPr lang="en-US" dirty="0"/>
              <a: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1550"/>
            <a:ext cx="5029200" cy="3659065"/>
          </a:xfrm>
          <a:prstGeom prst="rect">
            <a:avLst/>
          </a:prstGeom>
        </p:spPr>
      </p:pic>
      <p:sp>
        <p:nvSpPr>
          <p:cNvPr id="5" name="Rectangle 4"/>
          <p:cNvSpPr/>
          <p:nvPr/>
        </p:nvSpPr>
        <p:spPr>
          <a:xfrm>
            <a:off x="5105400" y="514350"/>
            <a:ext cx="4038600" cy="1169551"/>
          </a:xfrm>
          <a:prstGeom prst="rect">
            <a:avLst/>
          </a:prstGeom>
        </p:spPr>
        <p:txBody>
          <a:bodyPr wrap="square">
            <a:spAutoFit/>
          </a:bodyPr>
          <a:lstStyle/>
          <a:p>
            <a:r>
              <a:rPr lang="en-US" sz="1000" dirty="0">
                <a:latin typeface="HjfmxfQqsngkLcfxhlUtopiaStd" charset="0"/>
              </a:rPr>
              <a:t>Application layer is the layer where you code up the desired functionalities</a:t>
            </a:r>
            <a:br>
              <a:rPr lang="en-US" sz="1000" dirty="0">
                <a:latin typeface="HjfmxfQqsngkLcfxhlUtopiaStd" charset="0"/>
              </a:rPr>
            </a:br>
            <a:r>
              <a:rPr lang="en-US" sz="1000" dirty="0">
                <a:latin typeface="HjfmxfQqsngkLcfxhlUtopiaStd" charset="0"/>
              </a:rPr>
              <a:t>and make an application out of it for the end users. It usually involves</a:t>
            </a:r>
            <a:br>
              <a:rPr lang="en-US" sz="1000" dirty="0">
                <a:latin typeface="HjfmxfQqsngkLcfxhlUtopiaStd" charset="0"/>
              </a:rPr>
            </a:br>
            <a:r>
              <a:rPr lang="en-US" sz="1000" dirty="0">
                <a:latin typeface="HjfmxfQqsngkLcfxhlUtopiaStd" charset="0"/>
              </a:rPr>
              <a:t>a traditional tech stack for software development such as client-side programming constructs, scripting, APIs, development frameworks, etc. For the applications that treat </a:t>
            </a:r>
            <a:r>
              <a:rPr lang="en-US" sz="1000" dirty="0" err="1">
                <a:latin typeface="HjfmxfQqsngkLcfxhlUtopiaStd" charset="0"/>
              </a:rPr>
              <a:t>blockchain</a:t>
            </a:r>
            <a:r>
              <a:rPr lang="en-US" sz="1000" dirty="0">
                <a:latin typeface="HjfmxfQqsngkLcfxhlUtopiaStd" charset="0"/>
              </a:rPr>
              <a:t> as a backend, those applications might need to be hosted on some web servers and that might require web application development, server-side programming, and APIs, etc. </a:t>
            </a:r>
            <a:endParaRPr lang="en-US" sz="1000" dirty="0"/>
          </a:p>
        </p:txBody>
      </p:sp>
      <p:sp>
        <p:nvSpPr>
          <p:cNvPr id="6" name="Rectangle 5"/>
          <p:cNvSpPr/>
          <p:nvPr/>
        </p:nvSpPr>
        <p:spPr>
          <a:xfrm>
            <a:off x="5105400" y="1694277"/>
            <a:ext cx="4038600" cy="707886"/>
          </a:xfrm>
          <a:prstGeom prst="rect">
            <a:avLst/>
          </a:prstGeom>
        </p:spPr>
        <p:txBody>
          <a:bodyPr wrap="square">
            <a:spAutoFit/>
          </a:bodyPr>
          <a:lstStyle/>
          <a:p>
            <a:r>
              <a:rPr lang="en-US" sz="1000" dirty="0">
                <a:latin typeface="HjfmxfQqsngkLcfxhlUtopiaStd" charset="0"/>
              </a:rPr>
              <a:t>The Execution Layer is where the executions of instructions ordered by the Application Layer take place on all the nodes in a </a:t>
            </a:r>
            <a:r>
              <a:rPr lang="en-US" sz="1000" dirty="0" err="1">
                <a:latin typeface="HjfmxfQqsngkLcfxhlUtopiaStd" charset="0"/>
              </a:rPr>
              <a:t>blockchain</a:t>
            </a:r>
            <a:r>
              <a:rPr lang="en-US" sz="1000" dirty="0">
                <a:latin typeface="HjfmxfQqsngkLcfxhlUtopiaStd" charset="0"/>
              </a:rPr>
              <a:t> network. The instructions could be simple instructions or a set of multiple instructions in the form of a </a:t>
            </a:r>
            <a:r>
              <a:rPr lang="en-US" sz="1000" i="1" dirty="0">
                <a:latin typeface="MywvttDvjqbdGjpyqnUtopiaStd" charset="0"/>
              </a:rPr>
              <a:t>smart contract</a:t>
            </a:r>
            <a:r>
              <a:rPr lang="en-US" sz="1000" dirty="0">
                <a:latin typeface="HjfmxfQqsngkLcfxhlUtopiaStd" charset="0"/>
              </a:rPr>
              <a:t>. </a:t>
            </a:r>
            <a:endParaRPr lang="en-US" sz="1000" dirty="0"/>
          </a:p>
        </p:txBody>
      </p:sp>
      <p:sp>
        <p:nvSpPr>
          <p:cNvPr id="7" name="Rectangle 6"/>
          <p:cNvSpPr/>
          <p:nvPr/>
        </p:nvSpPr>
        <p:spPr>
          <a:xfrm>
            <a:off x="5135592" y="2343150"/>
            <a:ext cx="4008408" cy="1015663"/>
          </a:xfrm>
          <a:prstGeom prst="rect">
            <a:avLst/>
          </a:prstGeom>
        </p:spPr>
        <p:txBody>
          <a:bodyPr wrap="square">
            <a:spAutoFit/>
          </a:bodyPr>
          <a:lstStyle/>
          <a:p>
            <a:r>
              <a:rPr lang="en-US" sz="1000" dirty="0">
                <a:latin typeface="HjfmxfQqsngkLcfxhlUtopiaStd" charset="0"/>
              </a:rPr>
              <a:t>The Semantic Layer is a logical layer because there is an orderliness in the transactions and blocks. A transaction, whether valid or invalid, has a set of instructions that gets through the Execution Layer but gets validated</a:t>
            </a:r>
            <a:br>
              <a:rPr lang="en-US" sz="1000" dirty="0">
                <a:latin typeface="HjfmxfQqsngkLcfxhlUtopiaStd" charset="0"/>
              </a:rPr>
            </a:br>
            <a:r>
              <a:rPr lang="en-US" sz="1000" dirty="0">
                <a:latin typeface="HjfmxfQqsngkLcfxhlUtopiaStd" charset="0"/>
              </a:rPr>
              <a:t>in the Semantic Layer. If it is Bitcoin, then whether one is spending a legitimate transaction, whether it is a double-spend attack, whether one is authorized to make this transaction, etc., are validated in this layer. </a:t>
            </a:r>
            <a:endParaRPr lang="en-US" sz="1000" dirty="0"/>
          </a:p>
        </p:txBody>
      </p:sp>
      <p:sp>
        <p:nvSpPr>
          <p:cNvPr id="8" name="Rectangle 7"/>
          <p:cNvSpPr/>
          <p:nvPr/>
        </p:nvSpPr>
        <p:spPr>
          <a:xfrm>
            <a:off x="5135592" y="3257550"/>
            <a:ext cx="4008408" cy="1015663"/>
          </a:xfrm>
          <a:prstGeom prst="rect">
            <a:avLst/>
          </a:prstGeom>
        </p:spPr>
        <p:txBody>
          <a:bodyPr wrap="square">
            <a:spAutoFit/>
          </a:bodyPr>
          <a:lstStyle/>
          <a:p>
            <a:r>
              <a:rPr lang="en-US" sz="1000" dirty="0">
                <a:latin typeface="HjfmxfQqsngkLcfxhlUtopiaStd" charset="0"/>
              </a:rPr>
              <a:t>The previous layers were more of an individual phenomenon: not much coordination with other nodes in the system. The Propagation Layer is the peer-to-peer communication layer that allows the nodes to discover each other, and talk and sync with each other with respect to the current state of </a:t>
            </a:r>
            <a:r>
              <a:rPr lang="en-US" sz="1000" dirty="0"/>
              <a:t>the network. </a:t>
            </a:r>
          </a:p>
          <a:p>
            <a:endParaRPr lang="en-US" sz="1000" dirty="0"/>
          </a:p>
        </p:txBody>
      </p:sp>
      <p:sp>
        <p:nvSpPr>
          <p:cNvPr id="9" name="Rectangle 8"/>
          <p:cNvSpPr/>
          <p:nvPr/>
        </p:nvSpPr>
        <p:spPr>
          <a:xfrm>
            <a:off x="5124091" y="4018062"/>
            <a:ext cx="4019909" cy="861774"/>
          </a:xfrm>
          <a:prstGeom prst="rect">
            <a:avLst/>
          </a:prstGeom>
        </p:spPr>
        <p:txBody>
          <a:bodyPr wrap="square">
            <a:spAutoFit/>
          </a:bodyPr>
          <a:lstStyle/>
          <a:p>
            <a:r>
              <a:rPr lang="en-US" sz="1000" dirty="0">
                <a:latin typeface="HjfmxfQqsngkLcfxhlUtopiaStd" charset="0"/>
              </a:rPr>
              <a:t>The Consensus Layer is usually the base layer for most of the </a:t>
            </a:r>
            <a:r>
              <a:rPr lang="en-US" sz="1000" dirty="0" err="1">
                <a:latin typeface="HjfmxfQqsngkLcfxhlUtopiaStd" charset="0"/>
              </a:rPr>
              <a:t>blockchain</a:t>
            </a:r>
            <a:r>
              <a:rPr lang="en-US" sz="1000" dirty="0">
                <a:latin typeface="HjfmxfQqsngkLcfxhlUtopiaStd" charset="0"/>
              </a:rPr>
              <a:t> systems. The primary purpose of this layer is to get all the nodes to agree on one consistent state of the ledger. There could be different ways of achieving consensus among the nodes, depending on the use case. Safety and security of the </a:t>
            </a:r>
            <a:r>
              <a:rPr lang="en-US" sz="1000" dirty="0" err="1">
                <a:latin typeface="HjfmxfQqsngkLcfxhlUtopiaStd" charset="0"/>
              </a:rPr>
              <a:t>blockchain</a:t>
            </a:r>
            <a:r>
              <a:rPr lang="en-US" sz="1000" dirty="0">
                <a:latin typeface="HjfmxfQqsngkLcfxhlUtopiaStd" charset="0"/>
              </a:rPr>
              <a:t> is </a:t>
            </a:r>
            <a:r>
              <a:rPr lang="en-US" sz="1000" dirty="0" err="1">
                <a:latin typeface="HjfmxfQqsngkLcfxhlUtopiaStd" charset="0"/>
              </a:rPr>
              <a:t>accertained</a:t>
            </a:r>
            <a:r>
              <a:rPr lang="en-US" sz="1000" dirty="0">
                <a:latin typeface="HjfmxfQqsngkLcfxhlUtopiaStd" charset="0"/>
              </a:rPr>
              <a:t> in this layer. </a:t>
            </a:r>
            <a:endParaRPr lang="en-US" sz="1000" dirty="0"/>
          </a:p>
        </p:txBody>
      </p:sp>
    </p:spTree>
    <p:extLst>
      <p:ext uri="{BB962C8B-B14F-4D97-AF65-F5344CB8AC3E}">
        <p14:creationId xmlns:p14="http://schemas.microsoft.com/office/powerpoint/2010/main" val="1694884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friction removal</a:t>
            </a:r>
          </a:p>
        </p:txBody>
      </p:sp>
      <p:sp>
        <p:nvSpPr>
          <p:cNvPr id="3" name="Content Placeholder 2"/>
          <p:cNvSpPr>
            <a:spLocks noGrp="1"/>
          </p:cNvSpPr>
          <p:nvPr>
            <p:ph idx="1"/>
          </p:nvPr>
        </p:nvSpPr>
        <p:spPr/>
        <p:txBody>
          <a:bodyPr>
            <a:normAutofit fontScale="77500" lnSpcReduction="20000"/>
          </a:bodyPr>
          <a:lstStyle/>
          <a:p>
            <a:r>
              <a:rPr lang="en-US" dirty="0"/>
              <a:t>In the 1990s, mass adoption of the Internet changed the way people did business. It removed friction from creation and distribution of information. This paved the way for new markets, more opportunities, and possibilities. Similarly, </a:t>
            </a:r>
            <a:r>
              <a:rPr lang="en-US" dirty="0" err="1"/>
              <a:t>blockchain</a:t>
            </a:r>
            <a:r>
              <a:rPr lang="en-US" dirty="0"/>
              <a:t> is here today to take the Internet to a whole new level by removing friction along three key areas: Control, Trust, and Value. </a:t>
            </a:r>
          </a:p>
          <a:p>
            <a:r>
              <a:rPr lang="en-US" b="1" dirty="0"/>
              <a:t>Control</a:t>
            </a:r>
            <a:r>
              <a:rPr lang="en-US" dirty="0"/>
              <a:t>: </a:t>
            </a:r>
            <a:r>
              <a:rPr lang="en-US" dirty="0" err="1"/>
              <a:t>Blockchain</a:t>
            </a:r>
            <a:r>
              <a:rPr lang="en-US" dirty="0"/>
              <a:t> enabled distribution of the control by making the system decentralized. </a:t>
            </a:r>
          </a:p>
          <a:p>
            <a:r>
              <a:rPr lang="en-US" b="1" dirty="0"/>
              <a:t>Trust</a:t>
            </a:r>
            <a:r>
              <a:rPr lang="en-US" dirty="0"/>
              <a:t>: </a:t>
            </a:r>
            <a:r>
              <a:rPr lang="en-US" dirty="0" err="1"/>
              <a:t>Blockchain</a:t>
            </a:r>
            <a:r>
              <a:rPr lang="en-US" dirty="0"/>
              <a:t> is an immutable, tamper-resistant ledger. It gives a single, shared source of truth to all nodes, making the system trustless. What it means is that trust is no longer needed to transact with any unknown person or entity and is inherent by design. </a:t>
            </a:r>
          </a:p>
          <a:p>
            <a:r>
              <a:rPr lang="en-US" b="1" dirty="0"/>
              <a:t>Value</a:t>
            </a:r>
            <a:r>
              <a:rPr lang="en-US" dirty="0"/>
              <a:t>: </a:t>
            </a:r>
            <a:r>
              <a:rPr lang="en-US" dirty="0" err="1"/>
              <a:t>Blockchain</a:t>
            </a:r>
            <a:r>
              <a:rPr lang="en-US" dirty="0"/>
              <a:t> enables exchange of value in any form. One can issue and transfer assets without central entities or intermediaries. </a:t>
            </a:r>
          </a:p>
          <a:p>
            <a:endParaRPr lang="en-US" dirty="0"/>
          </a:p>
        </p:txBody>
      </p:sp>
    </p:spTree>
    <p:extLst>
      <p:ext uri="{BB962C8B-B14F-4D97-AF65-F5344CB8AC3E}">
        <p14:creationId xmlns:p14="http://schemas.microsoft.com/office/powerpoint/2010/main" val="1019519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a:t>
            </a:r>
            <a:r>
              <a:rPr lang="en-US" dirty="0" err="1"/>
              <a:t>Blockchain</a:t>
            </a:r>
            <a:r>
              <a:rPr lang="en-US" dirty="0"/>
              <a:t> Works!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613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Blockchain</a:t>
            </a:r>
            <a:r>
              <a:rPr lang="en-US" dirty="0"/>
              <a:t> at its core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3228"/>
            <a:ext cx="6096000" cy="4080271"/>
          </a:xfrm>
          <a:prstGeom prst="rect">
            <a:avLst/>
          </a:prstGeom>
        </p:spPr>
      </p:pic>
    </p:spTree>
    <p:extLst>
      <p:ext uri="{BB962C8B-B14F-4D97-AF65-F5344CB8AC3E}">
        <p14:creationId xmlns:p14="http://schemas.microsoft.com/office/powerpoint/2010/main" val="35855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823075" cy="452120"/>
          </a:xfrm>
          <a:prstGeom prst="rect">
            <a:avLst/>
          </a:prstGeom>
        </p:spPr>
        <p:txBody>
          <a:bodyPr vert="horz" wrap="square" lIns="0" tIns="12065" rIns="0" bIns="0" rtlCol="0">
            <a:spAutoFit/>
          </a:bodyPr>
          <a:lstStyle/>
          <a:p>
            <a:pPr marL="12700">
              <a:lnSpc>
                <a:spcPct val="100000"/>
              </a:lnSpc>
              <a:spcBef>
                <a:spcPts val="95"/>
              </a:spcBef>
              <a:tabLst>
                <a:tab pos="4944110" algn="l"/>
              </a:tabLst>
            </a:pPr>
            <a:r>
              <a:rPr sz="2800" spc="-55" dirty="0">
                <a:solidFill>
                  <a:srgbClr val="005DAB"/>
                </a:solidFill>
              </a:rPr>
              <a:t>No </a:t>
            </a:r>
            <a:r>
              <a:rPr sz="2800" spc="-220" dirty="0">
                <a:solidFill>
                  <a:srgbClr val="005DAB"/>
                </a:solidFill>
              </a:rPr>
              <a:t>really, </a:t>
            </a:r>
            <a:r>
              <a:rPr sz="2800" spc="-175" dirty="0">
                <a:solidFill>
                  <a:srgbClr val="005DAB"/>
                </a:solidFill>
              </a:rPr>
              <a:t>what’s </a:t>
            </a:r>
            <a:r>
              <a:rPr sz="2800" spc="-120" dirty="0">
                <a:solidFill>
                  <a:srgbClr val="005DAB"/>
                </a:solidFill>
              </a:rPr>
              <a:t>is</a:t>
            </a:r>
            <a:r>
              <a:rPr sz="2800" spc="-290" dirty="0">
                <a:solidFill>
                  <a:srgbClr val="005DAB"/>
                </a:solidFill>
              </a:rPr>
              <a:t> </a:t>
            </a:r>
            <a:r>
              <a:rPr sz="2800" spc="-114" dirty="0">
                <a:solidFill>
                  <a:srgbClr val="005DAB"/>
                </a:solidFill>
              </a:rPr>
              <a:t>a</a:t>
            </a:r>
            <a:r>
              <a:rPr sz="2800" spc="-185" dirty="0">
                <a:solidFill>
                  <a:srgbClr val="005DAB"/>
                </a:solidFill>
              </a:rPr>
              <a:t> blockchain:	</a:t>
            </a:r>
            <a:r>
              <a:rPr sz="2800" spc="-225" dirty="0">
                <a:solidFill>
                  <a:srgbClr val="005DAB"/>
                </a:solidFill>
              </a:rPr>
              <a:t>5</a:t>
            </a:r>
            <a:r>
              <a:rPr sz="2800" spc="-250" dirty="0">
                <a:solidFill>
                  <a:srgbClr val="005DAB"/>
                </a:solidFill>
              </a:rPr>
              <a:t> </a:t>
            </a:r>
            <a:r>
              <a:rPr sz="2800" spc="-140" dirty="0">
                <a:solidFill>
                  <a:srgbClr val="005DAB"/>
                </a:solidFill>
              </a:rPr>
              <a:t>Principles*</a:t>
            </a:r>
            <a:endParaRPr sz="2800"/>
          </a:p>
        </p:txBody>
      </p:sp>
      <p:sp>
        <p:nvSpPr>
          <p:cNvPr id="3" name="object 3"/>
          <p:cNvSpPr txBox="1"/>
          <p:nvPr/>
        </p:nvSpPr>
        <p:spPr>
          <a:xfrm>
            <a:off x="535940" y="1447389"/>
            <a:ext cx="3834765" cy="2159635"/>
          </a:xfrm>
          <a:prstGeom prst="rect">
            <a:avLst/>
          </a:prstGeom>
        </p:spPr>
        <p:txBody>
          <a:bodyPr vert="horz" wrap="square" lIns="0" tIns="73025" rIns="0" bIns="0" rtlCol="0">
            <a:spAutoFit/>
          </a:bodyPr>
          <a:lstStyle/>
          <a:p>
            <a:pPr marL="355600" indent="-342900">
              <a:spcBef>
                <a:spcPts val="575"/>
              </a:spcBef>
              <a:buClr>
                <a:srgbClr val="0087B7"/>
              </a:buClr>
              <a:buFont typeface="Wingdings"/>
              <a:buChar char=""/>
              <a:tabLst>
                <a:tab pos="354965" algn="l"/>
                <a:tab pos="355600" algn="l"/>
              </a:tabLst>
            </a:pPr>
            <a:r>
              <a:rPr sz="2000" spc="-50" dirty="0">
                <a:solidFill>
                  <a:srgbClr val="00203C"/>
                </a:solidFill>
                <a:latin typeface="Arial"/>
                <a:cs typeface="Arial"/>
              </a:rPr>
              <a:t>Distributed</a:t>
            </a:r>
            <a:r>
              <a:rPr sz="2000" spc="-100" dirty="0">
                <a:solidFill>
                  <a:srgbClr val="00203C"/>
                </a:solidFill>
                <a:latin typeface="Arial"/>
                <a:cs typeface="Arial"/>
              </a:rPr>
              <a:t> </a:t>
            </a:r>
            <a:r>
              <a:rPr sz="2000" spc="-125" dirty="0">
                <a:solidFill>
                  <a:srgbClr val="00203C"/>
                </a:solidFill>
                <a:latin typeface="Arial"/>
                <a:cs typeface="Arial"/>
              </a:rPr>
              <a:t>Database</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0" dirty="0">
                <a:solidFill>
                  <a:srgbClr val="00203C"/>
                </a:solidFill>
                <a:latin typeface="Arial"/>
                <a:cs typeface="Arial"/>
              </a:rPr>
              <a:t>Peer-to-Peer</a:t>
            </a:r>
            <a:r>
              <a:rPr sz="2000" spc="-90" dirty="0">
                <a:solidFill>
                  <a:srgbClr val="00203C"/>
                </a:solidFill>
                <a:latin typeface="Arial"/>
                <a:cs typeface="Arial"/>
              </a:rPr>
              <a:t> </a:t>
            </a:r>
            <a:r>
              <a:rPr sz="2000" spc="-120" dirty="0">
                <a:solidFill>
                  <a:srgbClr val="00203C"/>
                </a:solidFill>
                <a:latin typeface="Arial"/>
                <a:cs typeface="Arial"/>
              </a:rPr>
              <a:t>Transmission</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45" dirty="0">
                <a:solidFill>
                  <a:srgbClr val="00203C"/>
                </a:solidFill>
                <a:latin typeface="Arial"/>
                <a:cs typeface="Arial"/>
              </a:rPr>
              <a:t>Irreversibility </a:t>
            </a:r>
            <a:r>
              <a:rPr sz="2000" spc="-5" dirty="0">
                <a:solidFill>
                  <a:srgbClr val="00203C"/>
                </a:solidFill>
                <a:latin typeface="Arial"/>
                <a:cs typeface="Arial"/>
              </a:rPr>
              <a:t>of</a:t>
            </a:r>
            <a:r>
              <a:rPr sz="2000" spc="-130" dirty="0">
                <a:solidFill>
                  <a:srgbClr val="00203C"/>
                </a:solidFill>
                <a:latin typeface="Arial"/>
                <a:cs typeface="Arial"/>
              </a:rPr>
              <a:t> </a:t>
            </a:r>
            <a:r>
              <a:rPr sz="2000" spc="-145" dirty="0">
                <a:solidFill>
                  <a:srgbClr val="00203C"/>
                </a:solidFill>
                <a:latin typeface="Arial"/>
                <a:cs typeface="Arial"/>
              </a:rPr>
              <a:t>Records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5" dirty="0">
                <a:solidFill>
                  <a:srgbClr val="00203C"/>
                </a:solidFill>
                <a:latin typeface="Arial"/>
                <a:cs typeface="Arial"/>
              </a:rPr>
              <a:t>Computational </a:t>
            </a:r>
            <a:r>
              <a:rPr sz="2000" spc="-135" dirty="0">
                <a:solidFill>
                  <a:srgbClr val="00203C"/>
                </a:solidFill>
                <a:latin typeface="Arial"/>
                <a:cs typeface="Arial"/>
              </a:rPr>
              <a:t>Logic</a:t>
            </a:r>
            <a:r>
              <a:rPr sz="2000" spc="-195" dirty="0">
                <a:solidFill>
                  <a:srgbClr val="00203C"/>
                </a:solidFill>
                <a:latin typeface="Arial"/>
                <a:cs typeface="Arial"/>
              </a:rPr>
              <a:t> </a:t>
            </a:r>
            <a:r>
              <a:rPr sz="2000" spc="-60" dirty="0">
                <a:solidFill>
                  <a:srgbClr val="00203C"/>
                </a:solidFill>
                <a:latin typeface="Arial"/>
                <a:cs typeface="Arial"/>
              </a:rPr>
              <a:t>(automated)</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20" dirty="0">
                <a:solidFill>
                  <a:srgbClr val="00203C"/>
                </a:solidFill>
                <a:latin typeface="Arial"/>
                <a:cs typeface="Arial"/>
              </a:rPr>
              <a:t>Transparency </a:t>
            </a:r>
            <a:r>
              <a:rPr sz="2000" spc="10" dirty="0">
                <a:solidFill>
                  <a:srgbClr val="00203C"/>
                </a:solidFill>
                <a:latin typeface="Arial"/>
                <a:cs typeface="Arial"/>
              </a:rPr>
              <a:t>with </a:t>
            </a:r>
            <a:r>
              <a:rPr sz="2000" spc="-155" dirty="0">
                <a:solidFill>
                  <a:srgbClr val="00203C"/>
                </a:solidFill>
                <a:latin typeface="Arial"/>
                <a:cs typeface="Arial"/>
              </a:rPr>
              <a:t>a </a:t>
            </a:r>
            <a:r>
              <a:rPr sz="2000" spc="-100" dirty="0">
                <a:solidFill>
                  <a:srgbClr val="00203C"/>
                </a:solidFill>
                <a:latin typeface="Arial"/>
                <a:cs typeface="Arial"/>
              </a:rPr>
              <a:t>degree</a:t>
            </a:r>
            <a:r>
              <a:rPr sz="2000" spc="-195" dirty="0">
                <a:solidFill>
                  <a:srgbClr val="00203C"/>
                </a:solidFill>
                <a:latin typeface="Arial"/>
                <a:cs typeface="Arial"/>
              </a:rPr>
              <a:t> </a:t>
            </a:r>
            <a:r>
              <a:rPr sz="2000" spc="-5" dirty="0">
                <a:solidFill>
                  <a:srgbClr val="00203C"/>
                </a:solidFill>
                <a:latin typeface="Arial"/>
                <a:cs typeface="Arial"/>
              </a:rPr>
              <a:t>of</a:t>
            </a:r>
            <a:endParaRPr sz="2000">
              <a:solidFill>
                <a:prstClr val="black"/>
              </a:solidFill>
              <a:latin typeface="Arial"/>
              <a:cs typeface="Arial"/>
            </a:endParaRPr>
          </a:p>
          <a:p>
            <a:pPr marR="341630" algn="ctr">
              <a:spcBef>
                <a:spcPts val="5"/>
              </a:spcBef>
            </a:pPr>
            <a:r>
              <a:rPr sz="2000" spc="-55" dirty="0">
                <a:solidFill>
                  <a:srgbClr val="00203C"/>
                </a:solidFill>
                <a:latin typeface="Arial"/>
                <a:cs typeface="Arial"/>
              </a:rPr>
              <a:t>anonymity</a:t>
            </a:r>
            <a:r>
              <a:rPr sz="2000" spc="-145" dirty="0">
                <a:solidFill>
                  <a:srgbClr val="00203C"/>
                </a:solidFill>
                <a:latin typeface="Arial"/>
                <a:cs typeface="Arial"/>
              </a:rPr>
              <a:t> </a:t>
            </a:r>
            <a:r>
              <a:rPr sz="2000" spc="-70" dirty="0">
                <a:solidFill>
                  <a:srgbClr val="00203C"/>
                </a:solidFill>
                <a:latin typeface="Arial"/>
                <a:cs typeface="Arial"/>
              </a:rPr>
              <a:t>(pseudonymity)</a:t>
            </a:r>
            <a:endParaRPr sz="2000">
              <a:solidFill>
                <a:prstClr val="black"/>
              </a:solidFill>
              <a:latin typeface="Arial"/>
              <a:cs typeface="Arial"/>
            </a:endParaRPr>
          </a:p>
        </p:txBody>
      </p:sp>
      <p:sp>
        <p:nvSpPr>
          <p:cNvPr id="4" name="object 4"/>
          <p:cNvSpPr/>
          <p:nvPr/>
        </p:nvSpPr>
        <p:spPr>
          <a:xfrm>
            <a:off x="6167628" y="1397508"/>
            <a:ext cx="2976372" cy="310286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213156" y="4615383"/>
            <a:ext cx="4612005" cy="299720"/>
          </a:xfrm>
          <a:prstGeom prst="rect">
            <a:avLst/>
          </a:prstGeom>
        </p:spPr>
        <p:txBody>
          <a:bodyPr vert="horz" wrap="square" lIns="0" tIns="12700" rIns="0" bIns="0" rtlCol="0">
            <a:spAutoFit/>
          </a:bodyPr>
          <a:lstStyle/>
          <a:p>
            <a:pPr marL="12700">
              <a:spcBef>
                <a:spcPts val="100"/>
              </a:spcBef>
            </a:pPr>
            <a:r>
              <a:rPr spc="195" dirty="0">
                <a:solidFill>
                  <a:prstClr val="black"/>
                </a:solidFill>
                <a:latin typeface="Arial"/>
                <a:cs typeface="Arial"/>
              </a:rPr>
              <a:t>* </a:t>
            </a:r>
            <a:r>
              <a:rPr spc="-90" dirty="0">
                <a:solidFill>
                  <a:prstClr val="black"/>
                </a:solidFill>
                <a:latin typeface="Arial"/>
                <a:cs typeface="Arial"/>
              </a:rPr>
              <a:t>Harvard </a:t>
            </a:r>
            <a:r>
              <a:rPr spc="-130" dirty="0">
                <a:solidFill>
                  <a:prstClr val="black"/>
                </a:solidFill>
                <a:latin typeface="Arial"/>
                <a:cs typeface="Arial"/>
              </a:rPr>
              <a:t>Business </a:t>
            </a:r>
            <a:r>
              <a:rPr spc="-120" dirty="0">
                <a:solidFill>
                  <a:prstClr val="black"/>
                </a:solidFill>
                <a:latin typeface="Arial"/>
                <a:cs typeface="Arial"/>
              </a:rPr>
              <a:t>Review </a:t>
            </a:r>
            <a:r>
              <a:rPr spc="-105" dirty="0">
                <a:solidFill>
                  <a:prstClr val="black"/>
                </a:solidFill>
                <a:latin typeface="Arial"/>
                <a:cs typeface="Arial"/>
              </a:rPr>
              <a:t>– </a:t>
            </a:r>
            <a:r>
              <a:rPr spc="-114" dirty="0">
                <a:solidFill>
                  <a:prstClr val="black"/>
                </a:solidFill>
                <a:latin typeface="Arial"/>
                <a:cs typeface="Arial"/>
              </a:rPr>
              <a:t>Halamka </a:t>
            </a:r>
            <a:r>
              <a:rPr spc="-10" dirty="0">
                <a:solidFill>
                  <a:prstClr val="black"/>
                </a:solidFill>
                <a:latin typeface="Arial"/>
                <a:cs typeface="Arial"/>
              </a:rPr>
              <a:t>et </a:t>
            </a:r>
            <a:r>
              <a:rPr spc="-60" dirty="0">
                <a:solidFill>
                  <a:prstClr val="black"/>
                </a:solidFill>
                <a:latin typeface="Arial"/>
                <a:cs typeface="Arial"/>
              </a:rPr>
              <a:t>al.,</a:t>
            </a:r>
            <a:r>
              <a:rPr spc="-295" dirty="0">
                <a:solidFill>
                  <a:prstClr val="black"/>
                </a:solidFill>
                <a:latin typeface="Arial"/>
                <a:cs typeface="Arial"/>
              </a:rPr>
              <a:t> </a:t>
            </a:r>
            <a:r>
              <a:rPr spc="-90" dirty="0">
                <a:solidFill>
                  <a:prstClr val="black"/>
                </a:solidFill>
                <a:latin typeface="Arial"/>
                <a:cs typeface="Arial"/>
              </a:rPr>
              <a:t>2017</a:t>
            </a:r>
            <a:endParaRPr>
              <a:solidFill>
                <a:prstClr val="black"/>
              </a:solidFill>
              <a:latin typeface="Arial"/>
              <a:cs typeface="Arial"/>
            </a:endParaRPr>
          </a:p>
        </p:txBody>
      </p:sp>
    </p:spTree>
    <p:extLst>
      <p:ext uri="{BB962C8B-B14F-4D97-AF65-F5344CB8AC3E}">
        <p14:creationId xmlns:p14="http://schemas.microsoft.com/office/powerpoint/2010/main" val="3945810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Cryptography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66750"/>
            <a:ext cx="6019800" cy="4552950"/>
          </a:xfrm>
          <a:prstGeom prst="rect">
            <a:avLst/>
          </a:prstGeom>
        </p:spPr>
      </p:pic>
      <p:sp>
        <p:nvSpPr>
          <p:cNvPr id="5" name="Rectangle 4"/>
          <p:cNvSpPr/>
          <p:nvPr/>
        </p:nvSpPr>
        <p:spPr>
          <a:xfrm>
            <a:off x="5981700" y="541496"/>
            <a:ext cx="2895600" cy="3600986"/>
          </a:xfrm>
          <a:prstGeom prst="rect">
            <a:avLst/>
          </a:prstGeom>
        </p:spPr>
        <p:txBody>
          <a:bodyPr wrap="square">
            <a:spAutoFit/>
          </a:bodyPr>
          <a:lstStyle/>
          <a:p>
            <a:pPr>
              <a:buFont typeface="Arial" charset="0"/>
              <a:buChar char="•"/>
            </a:pPr>
            <a:r>
              <a:rPr lang="en-US" sz="1200" b="1" dirty="0">
                <a:latin typeface="FplblkNnygxxNffctkUtopiaStd" charset="0"/>
              </a:rPr>
              <a:t>Confidentiality: </a:t>
            </a:r>
            <a:r>
              <a:rPr lang="en-US" sz="1200" dirty="0">
                <a:latin typeface="HfljhrXgxsbhRxsqvwUtopiaStd" charset="0"/>
              </a:rPr>
              <a:t>Only the intended or authorized recipient can understand the message. It can also be referred to as privacy or secrecy. </a:t>
            </a:r>
          </a:p>
          <a:p>
            <a:pPr>
              <a:buFont typeface="Arial" charset="0"/>
              <a:buChar char="•"/>
            </a:pPr>
            <a:r>
              <a:rPr lang="en-US" sz="1200" b="1" dirty="0">
                <a:latin typeface="FplblkNnygxxNffctkUtopiaStd" charset="0"/>
              </a:rPr>
              <a:t>Data Integrity: </a:t>
            </a:r>
            <a:r>
              <a:rPr lang="en-US" sz="1200" dirty="0">
                <a:latin typeface="HfljhrXgxsbhRxsqvwUtopiaStd" charset="0"/>
              </a:rPr>
              <a:t>Data cannot be forged or modified by an adversary intentionally or by unintended/accidental errors. Though data integrity cannot prevent the alteration of data, it can provide a means of detecting whether the data was modified. </a:t>
            </a:r>
          </a:p>
          <a:p>
            <a:pPr>
              <a:buFont typeface="Arial" charset="0"/>
              <a:buChar char="•"/>
            </a:pPr>
            <a:r>
              <a:rPr lang="en-US" sz="1200" b="1" dirty="0">
                <a:latin typeface="FplblkNnygxxNffctkUtopiaStd" charset="0"/>
              </a:rPr>
              <a:t>Authentication: </a:t>
            </a:r>
            <a:r>
              <a:rPr lang="en-US" sz="1200" dirty="0">
                <a:latin typeface="HfljhrXgxsbhRxsqvwUtopiaStd" charset="0"/>
              </a:rPr>
              <a:t>The authenticity of the sender is assured and verifiable by the receiver. </a:t>
            </a:r>
          </a:p>
          <a:p>
            <a:pPr>
              <a:buFont typeface="Arial" charset="0"/>
              <a:buChar char="•"/>
            </a:pPr>
            <a:r>
              <a:rPr lang="en-US" sz="1200" b="1" dirty="0">
                <a:latin typeface="FplblkNnygxxNffctkUtopiaStd" charset="0"/>
              </a:rPr>
              <a:t>Non-repudiation: </a:t>
            </a:r>
            <a:r>
              <a:rPr lang="en-US" sz="1200" dirty="0">
                <a:latin typeface="HfljhrXgxsbhRxsqvwUtopiaStd" charset="0"/>
              </a:rPr>
              <a:t>The sender, after sending a message, cannot deny later that they sent the message. This means that an entity (a person or a system) cannot refuse the ownership of a previous commitment or an action. </a:t>
            </a:r>
            <a:endParaRPr lang="en-US" sz="1200" dirty="0">
              <a:effectLst/>
              <a:latin typeface="HfljhrXgxsbhRxsqvwUtopiaStd" charset="0"/>
            </a:endParaRPr>
          </a:p>
        </p:txBody>
      </p:sp>
      <p:sp>
        <p:nvSpPr>
          <p:cNvPr id="6" name="Rectangle 5"/>
          <p:cNvSpPr/>
          <p:nvPr/>
        </p:nvSpPr>
        <p:spPr>
          <a:xfrm>
            <a:off x="4191000" y="4142482"/>
            <a:ext cx="4572000" cy="1077218"/>
          </a:xfrm>
          <a:prstGeom prst="rect">
            <a:avLst/>
          </a:prstGeom>
        </p:spPr>
        <p:txBody>
          <a:bodyPr wrap="square">
            <a:spAutoFit/>
          </a:bodyPr>
          <a:lstStyle/>
          <a:p>
            <a:r>
              <a:rPr lang="en-US" sz="1600" dirty="0"/>
              <a:t>Symmetric key cryptography is referred to as private key cryptography</a:t>
            </a:r>
          </a:p>
          <a:p>
            <a:r>
              <a:rPr lang="en-US" sz="1600" dirty="0"/>
              <a:t>Asymmetric key cryptography is called public key cryptography.  </a:t>
            </a:r>
          </a:p>
        </p:txBody>
      </p:sp>
    </p:spTree>
    <p:extLst>
      <p:ext uri="{BB962C8B-B14F-4D97-AF65-F5344CB8AC3E}">
        <p14:creationId xmlns:p14="http://schemas.microsoft.com/office/powerpoint/2010/main" val="1812856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a:t>Digital Signature Algorithm (DSA)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5562600" cy="4400550"/>
          </a:xfrm>
          <a:prstGeom prst="rect">
            <a:avLst/>
          </a:prstGeom>
        </p:spPr>
      </p:pic>
      <p:sp>
        <p:nvSpPr>
          <p:cNvPr id="5" name="Rectangle 4"/>
          <p:cNvSpPr/>
          <p:nvPr/>
        </p:nvSpPr>
        <p:spPr>
          <a:xfrm>
            <a:off x="5486400" y="918302"/>
            <a:ext cx="3657600" cy="4031873"/>
          </a:xfrm>
          <a:prstGeom prst="rect">
            <a:avLst/>
          </a:prstGeom>
        </p:spPr>
        <p:txBody>
          <a:bodyPr wrap="square">
            <a:spAutoFit/>
          </a:bodyPr>
          <a:lstStyle/>
          <a:p>
            <a:r>
              <a:rPr lang="en-US" sz="1600" dirty="0">
                <a:latin typeface="HfljhrXgxsbhRxsqvwUtopiaStd" charset="0"/>
              </a:rPr>
              <a:t>DSA provides the following security properties: </a:t>
            </a:r>
            <a:endParaRPr lang="en-US" sz="1600" dirty="0"/>
          </a:p>
          <a:p>
            <a:pPr>
              <a:buFont typeface="Arial" charset="0"/>
              <a:buChar char="•"/>
            </a:pPr>
            <a:r>
              <a:rPr lang="en-US" sz="1600" dirty="0">
                <a:latin typeface="HfljhrXgxsbhRxsqvwUtopiaStd" charset="0"/>
              </a:rPr>
              <a:t>Authenticity: Signed by private key and verified by public key </a:t>
            </a:r>
          </a:p>
          <a:p>
            <a:pPr>
              <a:buFont typeface="Arial" charset="0"/>
              <a:buChar char="•"/>
            </a:pPr>
            <a:r>
              <a:rPr lang="en-US" sz="1600" dirty="0">
                <a:latin typeface="HfljhrXgxsbhRxsqvwUtopiaStd" charset="0"/>
              </a:rPr>
              <a:t>Data integrity: Hashes will not match if the data is altered. </a:t>
            </a:r>
          </a:p>
          <a:p>
            <a:pPr>
              <a:buFont typeface="Arial" charset="0"/>
              <a:buChar char="•"/>
            </a:pPr>
            <a:r>
              <a:rPr lang="en-US" sz="1600" dirty="0">
                <a:latin typeface="HfljhrXgxsbhRxsqvwUtopiaStd" charset="0"/>
              </a:rPr>
              <a:t>Non-repudiation: Since the sender signed it, they cannot deny later that they did not send the message. Non-repudiation is a property that is most desirable in situations where there are chances of a dispute over the exchange of data. For example, once an order is placed electronically, a purchaser cannot deny the purchase order if non-repudiation is enabled in such a situation. </a:t>
            </a:r>
            <a:endParaRPr lang="en-US" sz="1600" dirty="0">
              <a:effectLst/>
              <a:latin typeface="HfljhrXgxsbhRxsqvwUtopiaStd" charset="0"/>
            </a:endParaRPr>
          </a:p>
        </p:txBody>
      </p:sp>
    </p:spTree>
    <p:extLst>
      <p:ext uri="{BB962C8B-B14F-4D97-AF65-F5344CB8AC3E}">
        <p14:creationId xmlns:p14="http://schemas.microsoft.com/office/powerpoint/2010/main" val="1534573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65571"/>
          </a:xfrm>
        </p:spPr>
        <p:txBody>
          <a:bodyPr>
            <a:normAutofit fontScale="90000"/>
          </a:bodyPr>
          <a:lstStyle/>
          <a:p>
            <a:r>
              <a:rPr lang="en-US" dirty="0"/>
              <a:t>Game Theory: Byzantine army attacking the city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950"/>
            <a:ext cx="5410200" cy="4019550"/>
          </a:xfrm>
          <a:prstGeom prst="rect">
            <a:avLst/>
          </a:prstGeom>
        </p:spPr>
      </p:pic>
      <p:sp>
        <p:nvSpPr>
          <p:cNvPr id="5" name="Rectangle 4"/>
          <p:cNvSpPr/>
          <p:nvPr/>
        </p:nvSpPr>
        <p:spPr>
          <a:xfrm>
            <a:off x="4876800" y="1809750"/>
            <a:ext cx="4267200" cy="1200329"/>
          </a:xfrm>
          <a:prstGeom prst="rect">
            <a:avLst/>
          </a:prstGeom>
        </p:spPr>
        <p:txBody>
          <a:bodyPr wrap="square">
            <a:spAutoFit/>
          </a:bodyPr>
          <a:lstStyle/>
          <a:p>
            <a:r>
              <a:rPr lang="en-US" dirty="0">
                <a:latin typeface="HfljhrXgxsbhRxsqvwUtopiaStd" charset="0"/>
              </a:rPr>
              <a:t>The Byzantine Generals’ </a:t>
            </a:r>
            <a:r>
              <a:rPr lang="en-US">
                <a:latin typeface="HfljhrXgxsbhRxsqvwUtopiaStd" charset="0"/>
              </a:rPr>
              <a:t>Problem is </a:t>
            </a:r>
            <a:r>
              <a:rPr lang="en-US" dirty="0">
                <a:latin typeface="HfljhrXgxsbhRxsqvwUtopiaStd" charset="0"/>
              </a:rPr>
              <a:t>widely used in distributed storage solutions and data centers to maintain data consistency across computing nodes. </a:t>
            </a:r>
            <a:endParaRPr lang="en-US" dirty="0"/>
          </a:p>
        </p:txBody>
      </p:sp>
    </p:spTree>
    <p:extLst>
      <p:ext uri="{BB962C8B-B14F-4D97-AF65-F5344CB8AC3E}">
        <p14:creationId xmlns:p14="http://schemas.microsoft.com/office/powerpoint/2010/main" val="322481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Computer Science Engineering</a:t>
            </a:r>
          </a:p>
        </p:txBody>
      </p:sp>
      <p:sp>
        <p:nvSpPr>
          <p:cNvPr id="3" name="Content Placeholder 2"/>
          <p:cNvSpPr>
            <a:spLocks noGrp="1"/>
          </p:cNvSpPr>
          <p:nvPr>
            <p:ph idx="1"/>
          </p:nvPr>
        </p:nvSpPr>
        <p:spPr>
          <a:xfrm>
            <a:off x="454325" y="819150"/>
            <a:ext cx="8229600" cy="1676400"/>
          </a:xfrm>
        </p:spPr>
        <p:txBody>
          <a:bodyPr>
            <a:noAutofit/>
          </a:bodyPr>
          <a:lstStyle/>
          <a:p>
            <a:r>
              <a:rPr lang="en-US" sz="1400" dirty="0" err="1"/>
              <a:t>Blockchain</a:t>
            </a:r>
            <a:r>
              <a:rPr lang="en-US" sz="1400" dirty="0"/>
              <a:t>: </a:t>
            </a:r>
            <a:r>
              <a:rPr lang="en-US" sz="1400" dirty="0" err="1"/>
              <a:t>blockchain</a:t>
            </a:r>
            <a:r>
              <a:rPr lang="en-US" sz="1400" dirty="0"/>
              <a:t> is actually a </a:t>
            </a:r>
            <a:r>
              <a:rPr lang="en-US" sz="1400" dirty="0" err="1"/>
              <a:t>blockchain</a:t>
            </a:r>
            <a:r>
              <a:rPr lang="en-US" sz="1400" dirty="0"/>
              <a:t> data structure; in the sense that it is a chain of blocks linked together.</a:t>
            </a:r>
          </a:p>
          <a:p>
            <a:r>
              <a:rPr lang="en-US" sz="1400" dirty="0"/>
              <a:t>Hash </a:t>
            </a:r>
            <a:r>
              <a:rPr lang="en-US" sz="1400" dirty="0" err="1"/>
              <a:t>pointeris</a:t>
            </a:r>
            <a:r>
              <a:rPr lang="en-US" sz="1400" dirty="0"/>
              <a:t> the basic building block of </a:t>
            </a:r>
            <a:r>
              <a:rPr lang="en-US" sz="1400" dirty="0" err="1"/>
              <a:t>blockchain</a:t>
            </a:r>
            <a:r>
              <a:rPr lang="en-US" sz="1400" dirty="0"/>
              <a:t> data structure. Hash pointers point to the previous data block and provide a way to verify that the data has not been tampered with. </a:t>
            </a:r>
          </a:p>
          <a:p>
            <a:r>
              <a:rPr lang="en-US" sz="1400" dirty="0"/>
              <a:t>The purpose of the hash pointer is to build a tamper resistant </a:t>
            </a:r>
            <a:r>
              <a:rPr lang="en-US" sz="1400" dirty="0" err="1"/>
              <a:t>blockchain</a:t>
            </a:r>
            <a:r>
              <a:rPr lang="en-US" sz="1400" dirty="0"/>
              <a:t> that can be considered as a single source of truth. How does </a:t>
            </a:r>
            <a:r>
              <a:rPr lang="en-US" sz="1400" dirty="0" err="1"/>
              <a:t>blockchain</a:t>
            </a:r>
            <a:r>
              <a:rPr lang="en-US" sz="1400" dirty="0"/>
              <a:t> achieve this objective? The way it works is that the hash of the previous block is stored in the current block header, and the hash of the current block with its block header will be stored in the next block’s header. </a:t>
            </a:r>
            <a:br>
              <a:rPr lang="en-US" sz="1400" dirty="0"/>
            </a:br>
            <a:endParaRPr lang="en-US" sz="1400" dirty="0"/>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221"/>
            <a:ext cx="9144000" cy="1953846"/>
          </a:xfrm>
          <a:prstGeom prst="rect">
            <a:avLst/>
          </a:prstGeom>
        </p:spPr>
      </p:pic>
    </p:spTree>
    <p:extLst>
      <p:ext uri="{BB962C8B-B14F-4D97-AF65-F5344CB8AC3E}">
        <p14:creationId xmlns:p14="http://schemas.microsoft.com/office/powerpoint/2010/main" val="410889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Merkle</a:t>
            </a:r>
            <a:r>
              <a:rPr lang="en-US" dirty="0"/>
              <a:t> Binary Tree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6423"/>
            <a:ext cx="4648200" cy="3684305"/>
          </a:xfrm>
          <a:prstGeom prst="rect">
            <a:avLst/>
          </a:prstGeom>
        </p:spPr>
      </p:pic>
      <p:sp>
        <p:nvSpPr>
          <p:cNvPr id="5" name="Rectangle 4"/>
          <p:cNvSpPr/>
          <p:nvPr/>
        </p:nvSpPr>
        <p:spPr>
          <a:xfrm>
            <a:off x="4635260" y="1200150"/>
            <a:ext cx="4419600" cy="3108543"/>
          </a:xfrm>
          <a:prstGeom prst="rect">
            <a:avLst/>
          </a:prstGeom>
        </p:spPr>
        <p:txBody>
          <a:bodyPr wrap="square">
            <a:spAutoFit/>
          </a:bodyPr>
          <a:lstStyle/>
          <a:p>
            <a:r>
              <a:rPr lang="en-US" sz="1400" dirty="0">
                <a:latin typeface="HfljhrXgxsbhRxsqvwUtopiaStd" charset="0"/>
              </a:rPr>
              <a:t>Similar to the hash pointer data structure, the </a:t>
            </a:r>
            <a:r>
              <a:rPr lang="en-US" sz="1400" dirty="0" err="1">
                <a:latin typeface="HfljhrXgxsbhRxsqvwUtopiaStd" charset="0"/>
              </a:rPr>
              <a:t>Merkle</a:t>
            </a:r>
            <a:r>
              <a:rPr lang="en-US" sz="1400" dirty="0">
                <a:latin typeface="HfljhrXgxsbhRxsqvwUtopiaStd" charset="0"/>
              </a:rPr>
              <a:t> tree is also tamper-proof. Tampering at any level in the tree would not match with the hash stored at one level up in the hierarchy, and also till the root node. It is really difficult for an adversary to change all the hashes in the entire tree.</a:t>
            </a:r>
            <a:br>
              <a:rPr lang="en-US" sz="1400" dirty="0">
                <a:latin typeface="HfljhrXgxsbhRxsqvwUtopiaStd" charset="0"/>
              </a:rPr>
            </a:br>
            <a:r>
              <a:rPr lang="en-US" sz="1400" dirty="0">
                <a:latin typeface="HfljhrXgxsbhRxsqvwUtopiaStd" charset="0"/>
              </a:rPr>
              <a:t>It also ensures the integrity of the order of transactions. If you change just the order of the transactions, then also the hashes in the tree till the </a:t>
            </a:r>
            <a:r>
              <a:rPr lang="en-US" sz="1400" dirty="0" err="1">
                <a:latin typeface="HfljhrXgxsbhRxsqvwUtopiaStd" charset="0"/>
              </a:rPr>
              <a:t>Merkle</a:t>
            </a:r>
            <a:r>
              <a:rPr lang="en-US" sz="1400" dirty="0">
                <a:latin typeface="HfljhrXgxsbhRxsqvwUtopiaStd" charset="0"/>
              </a:rPr>
              <a:t> root will change.</a:t>
            </a:r>
          </a:p>
          <a:p>
            <a:r>
              <a:rPr lang="en-US" sz="1400" dirty="0"/>
              <a:t>As discussed, if we were to find a transaction through its hash, or check if a transaction had happened in the past, how would we get to that transaction? The only way is to keep traversing till you encounter the exact block that matches the hash of the transaction. This is a case where a </a:t>
            </a:r>
            <a:r>
              <a:rPr lang="en-US" sz="1400" dirty="0" err="1"/>
              <a:t>Merkle</a:t>
            </a:r>
            <a:r>
              <a:rPr lang="en-US" sz="1400" dirty="0"/>
              <a:t> tree can help a great deal. </a:t>
            </a:r>
          </a:p>
        </p:txBody>
      </p:sp>
    </p:spTree>
    <p:extLst>
      <p:ext uri="{BB962C8B-B14F-4D97-AF65-F5344CB8AC3E}">
        <p14:creationId xmlns:p14="http://schemas.microsoft.com/office/powerpoint/2010/main" val="826699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in </a:t>
            </a:r>
            <a:r>
              <a:rPr lang="en-US" dirty="0" err="1"/>
              <a:t>Merkle</a:t>
            </a:r>
            <a:r>
              <a:rPr lang="en-US" dirty="0"/>
              <a:t> tree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5334000" cy="3762958"/>
          </a:xfrm>
          <a:prstGeom prst="rect">
            <a:avLst/>
          </a:prstGeom>
        </p:spPr>
      </p:pic>
      <p:sp>
        <p:nvSpPr>
          <p:cNvPr id="5" name="Rectangle 4"/>
          <p:cNvSpPr/>
          <p:nvPr/>
        </p:nvSpPr>
        <p:spPr>
          <a:xfrm>
            <a:off x="5410200" y="807804"/>
            <a:ext cx="3733800" cy="4154984"/>
          </a:xfrm>
          <a:prstGeom prst="rect">
            <a:avLst/>
          </a:prstGeom>
        </p:spPr>
        <p:txBody>
          <a:bodyPr wrap="square">
            <a:spAutoFit/>
          </a:bodyPr>
          <a:lstStyle/>
          <a:p>
            <a:r>
              <a:rPr lang="en-US" sz="1200" dirty="0" err="1"/>
              <a:t>Merkle</a:t>
            </a:r>
            <a:r>
              <a:rPr lang="en-US" sz="1200" dirty="0"/>
              <a:t> trees provide a very efficient way to verify if a specific transaction belongs to a particular block. If there are “n” transactions in a </a:t>
            </a:r>
            <a:r>
              <a:rPr lang="en-US" sz="1200" dirty="0" err="1"/>
              <a:t>Merkle</a:t>
            </a:r>
            <a:r>
              <a:rPr lang="en-US" sz="1200" dirty="0"/>
              <a:t> tree (leaf items), then this verification takes just Log (n) time.</a:t>
            </a:r>
          </a:p>
          <a:p>
            <a:r>
              <a:rPr lang="en-US" sz="1200" dirty="0"/>
              <a:t>To verify if a transaction or any other leaf item belongs to a </a:t>
            </a:r>
            <a:r>
              <a:rPr lang="en-US" sz="1200" dirty="0" err="1"/>
              <a:t>Merkle</a:t>
            </a:r>
            <a:r>
              <a:rPr lang="en-US" sz="1200" dirty="0"/>
              <a:t> tree, we do not need all items and the whole tree. Rather, a subset of it is needed as we can see in the diagram in Figure left. One can just start with the transaction to verify along with its sibling (it is a binary tree so there would be one sibling leaf item), calculate the hash of those two, and see if it matches their parent hash. Then continue with that parent hash and its sibling at that level and hash them together to get their parent hash. Continuing this process all the way to the top root hash is the quickest possible way for transaction verification (just Log (n) time for n items). In the figure, only the solid rectangles are required and the dotted rectangles can be just computed, provided the solid rectangle data. Since there are eight transaction elements (n = 8), only three computations (log2 8 = 3) would be required for verification. </a:t>
            </a:r>
          </a:p>
          <a:p>
            <a:r>
              <a:rPr lang="en-US" sz="1200" dirty="0"/>
              <a:t> </a:t>
            </a:r>
          </a:p>
        </p:txBody>
      </p:sp>
    </p:spTree>
    <p:extLst>
      <p:ext uri="{BB962C8B-B14F-4D97-AF65-F5344CB8AC3E}">
        <p14:creationId xmlns:p14="http://schemas.microsoft.com/office/powerpoint/2010/main" val="755033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Summary of </a:t>
            </a:r>
            <a:r>
              <a:rPr lang="en-US" dirty="0" err="1"/>
              <a:t>Blockchain</a:t>
            </a:r>
            <a:r>
              <a:rPr lang="en-US" dirty="0"/>
              <a:t> Basics</a:t>
            </a:r>
          </a:p>
        </p:txBody>
      </p:sp>
      <p:sp>
        <p:nvSpPr>
          <p:cNvPr id="3" name="Content Placeholder 2"/>
          <p:cNvSpPr>
            <a:spLocks noGrp="1"/>
          </p:cNvSpPr>
          <p:nvPr>
            <p:ph idx="1"/>
          </p:nvPr>
        </p:nvSpPr>
        <p:spPr>
          <a:xfrm>
            <a:off x="457200" y="895350"/>
            <a:ext cx="8229600" cy="3428999"/>
          </a:xfrm>
        </p:spPr>
        <p:txBody>
          <a:bodyPr>
            <a:noAutofit/>
          </a:bodyPr>
          <a:lstStyle/>
          <a:p>
            <a:r>
              <a:rPr lang="en-US" sz="1600" dirty="0"/>
              <a:t>Cryptographic functions are </a:t>
            </a:r>
            <a:r>
              <a:rPr lang="en-US" sz="1600" b="1" i="1" dirty="0"/>
              <a:t>one-way and cannot be inverted</a:t>
            </a:r>
            <a:r>
              <a:rPr lang="en-US" sz="1600" dirty="0"/>
              <a:t>. They are </a:t>
            </a:r>
            <a:r>
              <a:rPr lang="en-US" sz="1600" b="1" i="1" dirty="0"/>
              <a:t>deterministic</a:t>
            </a:r>
            <a:r>
              <a:rPr lang="en-US" sz="1600" dirty="0"/>
              <a:t> and produce the same output for a given input. Any changes to the input would produce a completely different output when hashed again. </a:t>
            </a:r>
          </a:p>
          <a:p>
            <a:r>
              <a:rPr lang="en-US" sz="1600" dirty="0"/>
              <a:t>Using public key cryptography, digital signatures are possible. It helps in verifying the authenticity of the person/entity that has signed. </a:t>
            </a:r>
            <a:r>
              <a:rPr lang="en-US" sz="1600" b="1" i="1" dirty="0"/>
              <a:t>Considering the private key is kept confidential, it is not feasible to forge a signature with someone else’s identity. </a:t>
            </a:r>
            <a:r>
              <a:rPr lang="en-US" sz="1600" dirty="0"/>
              <a:t>Also, if someone has signed on any document or a transaction, they cannot later deny they did not. </a:t>
            </a:r>
          </a:p>
          <a:p>
            <a:r>
              <a:rPr lang="en-US" sz="1600" dirty="0"/>
              <a:t>Using game theoretic principles and best practices, robust systems can be designed that can sustain in most of the odd situations. Systems that can face the Byzantine Generals’ Problem need to be handled properly. Our approach to any system design should be such that the </a:t>
            </a:r>
            <a:r>
              <a:rPr lang="en-US" sz="1600" b="1" i="1" dirty="0"/>
              <a:t>participants play by the rules to get the maximum payoff; deviating from the protocol should not really benefit them. </a:t>
            </a:r>
          </a:p>
          <a:p>
            <a:r>
              <a:rPr lang="en-US" sz="1600" dirty="0"/>
              <a:t>The </a:t>
            </a:r>
            <a:r>
              <a:rPr lang="en-US" sz="1600" dirty="0" err="1"/>
              <a:t>blockchain</a:t>
            </a:r>
            <a:r>
              <a:rPr lang="en-US" sz="1600" dirty="0"/>
              <a:t> data structure, by using the </a:t>
            </a:r>
            <a:r>
              <a:rPr lang="en-US" sz="1600" b="1" i="1" dirty="0"/>
              <a:t>cryptographic hashes, provides a tamper resistant </a:t>
            </a:r>
            <a:r>
              <a:rPr lang="en-US" sz="1600" dirty="0"/>
              <a:t>chain of blocks. The usage of </a:t>
            </a:r>
            <a:r>
              <a:rPr lang="en-US" sz="1600" b="1" i="1" dirty="0" err="1"/>
              <a:t>Merkle</a:t>
            </a:r>
            <a:r>
              <a:rPr lang="en-US" sz="1600" b="1" i="1" dirty="0"/>
              <a:t> trees makes the transaction verification easier and faster. </a:t>
            </a:r>
          </a:p>
        </p:txBody>
      </p:sp>
    </p:spTree>
    <p:extLst>
      <p:ext uri="{BB962C8B-B14F-4D97-AF65-F5344CB8AC3E}">
        <p14:creationId xmlns:p14="http://schemas.microsoft.com/office/powerpoint/2010/main" val="1908137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8EC9-0665-D24B-B35F-1CDAF2FA1C4C}"/>
              </a:ext>
            </a:extLst>
          </p:cNvPr>
          <p:cNvSpPr>
            <a:spLocks noGrp="1"/>
          </p:cNvSpPr>
          <p:nvPr>
            <p:ph type="title"/>
          </p:nvPr>
        </p:nvSpPr>
        <p:spPr>
          <a:xfrm>
            <a:off x="1485900" y="205979"/>
            <a:ext cx="6172200" cy="624078"/>
          </a:xfrm>
        </p:spPr>
        <p:txBody>
          <a:bodyPr>
            <a:normAutofit/>
          </a:bodyPr>
          <a:lstStyle/>
          <a:p>
            <a:r>
              <a:rPr lang="en-US" altLang="zh-TW" sz="3000" dirty="0"/>
              <a:t>Assignment for Debate(10/15)</a:t>
            </a:r>
            <a:endParaRPr lang="en-US" sz="3000" dirty="0"/>
          </a:p>
        </p:txBody>
      </p:sp>
      <p:sp>
        <p:nvSpPr>
          <p:cNvPr id="4" name="Content Placeholder 2">
            <a:extLst>
              <a:ext uri="{FF2B5EF4-FFF2-40B4-BE49-F238E27FC236}">
                <a16:creationId xmlns:a16="http://schemas.microsoft.com/office/drawing/2014/main" id="{70ACEEDE-9051-BD49-9F49-C49DEB3DA835}"/>
              </a:ext>
            </a:extLst>
          </p:cNvPr>
          <p:cNvSpPr>
            <a:spLocks noGrp="1"/>
          </p:cNvSpPr>
          <p:nvPr>
            <p:ph idx="1"/>
          </p:nvPr>
        </p:nvSpPr>
        <p:spPr>
          <a:xfrm>
            <a:off x="1485900" y="911066"/>
            <a:ext cx="6172200" cy="3843975"/>
          </a:xfrm>
        </p:spPr>
        <p:txBody>
          <a:bodyPr>
            <a:noAutofit/>
          </a:bodyPr>
          <a:lstStyle/>
          <a:p>
            <a:r>
              <a:rPr lang="en-US" altLang="zh-TW" sz="1800" dirty="0">
                <a:sym typeface="Wingdings" panose="05000000000000000000" pitchFamily="2" charset="2"/>
              </a:rPr>
              <a:t>Resolution of “5G and Technology/Trade Battle between US and China”</a:t>
            </a:r>
          </a:p>
          <a:p>
            <a:pPr lvl="1"/>
            <a:r>
              <a:rPr lang="en-US" altLang="zh-TW" sz="1500" dirty="0">
                <a:sym typeface="Wingdings" panose="05000000000000000000" pitchFamily="2" charset="2"/>
              </a:rPr>
              <a:t>Argument # 1: 5G battle between US and China can be better for the free world.</a:t>
            </a:r>
          </a:p>
          <a:p>
            <a:pPr lvl="1"/>
            <a:r>
              <a:rPr lang="en-US" altLang="zh-TW" sz="1500" dirty="0">
                <a:sym typeface="Wingdings" panose="05000000000000000000" pitchFamily="2" charset="2"/>
              </a:rPr>
              <a:t>Argument # 2: Technology decoupling from China would be best for the rest of world in the long run. </a:t>
            </a:r>
          </a:p>
          <a:p>
            <a:pPr lvl="1"/>
            <a:r>
              <a:rPr lang="en-US" altLang="zh-TW" sz="1500" dirty="0">
                <a:sym typeface="Wingdings" panose="05000000000000000000" pitchFamily="2" charset="2"/>
              </a:rPr>
              <a:t>Argument # 3: US will be better off in the long run to put key manufacturing back to its own territory in stead of relying on China or others </a:t>
            </a:r>
          </a:p>
          <a:p>
            <a:pPr lvl="1"/>
            <a:r>
              <a:rPr lang="en-US" altLang="zh-TW" sz="1500" dirty="0">
                <a:sym typeface="Wingdings" panose="05000000000000000000" pitchFamily="2" charset="2"/>
              </a:rPr>
              <a:t>Argument # 4: China will win its own way to dominate technology and trade related conflicts with US and others</a:t>
            </a:r>
          </a:p>
          <a:p>
            <a:pPr lvl="1"/>
            <a:r>
              <a:rPr lang="en-US" altLang="zh-TW" sz="1500" dirty="0">
                <a:sym typeface="Wingdings" panose="05000000000000000000" pitchFamily="2" charset="2"/>
              </a:rPr>
              <a:t>Argument # X’s: (to be determined by the teams)</a:t>
            </a:r>
          </a:p>
          <a:p>
            <a:r>
              <a:rPr lang="en-US" altLang="zh-TW" sz="1800" dirty="0">
                <a:sym typeface="Wingdings" panose="05000000000000000000" pitchFamily="2" charset="2"/>
              </a:rPr>
              <a:t>Arrangement: For(teams 1/4), Against(teams 2/3), Moderator(LIAO YENLIN), Commentator(Daniel)</a:t>
            </a:r>
          </a:p>
          <a:p>
            <a:pPr marL="0" indent="0">
              <a:buNone/>
            </a:pPr>
            <a:endParaRPr lang="en-US" altLang="zh-TW" sz="1350" dirty="0">
              <a:sym typeface="Wingdings" panose="05000000000000000000" pitchFamily="2" charset="2"/>
            </a:endParaRPr>
          </a:p>
        </p:txBody>
      </p:sp>
    </p:spTree>
    <p:extLst>
      <p:ext uri="{BB962C8B-B14F-4D97-AF65-F5344CB8AC3E}">
        <p14:creationId xmlns:p14="http://schemas.microsoft.com/office/powerpoint/2010/main" val="366898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14350"/>
            <a:ext cx="5102860" cy="3574697"/>
          </a:xfrm>
          <a:prstGeom prst="rect">
            <a:avLst/>
          </a:prstGeom>
        </p:spPr>
        <p:txBody>
          <a:bodyPr vert="horz" wrap="square" lIns="0" tIns="12065" rIns="0" bIns="0" rtlCol="0">
            <a:spAutoFit/>
          </a:bodyPr>
          <a:lstStyle/>
          <a:p>
            <a:pPr marL="12700">
              <a:spcBef>
                <a:spcPts val="95"/>
              </a:spcBef>
              <a:tabLst>
                <a:tab pos="1855470" algn="l"/>
              </a:tabLst>
            </a:pPr>
            <a:r>
              <a:rPr sz="2800" b="1" spc="-180" dirty="0">
                <a:solidFill>
                  <a:srgbClr val="005DAB"/>
                </a:solidFill>
                <a:latin typeface="Trebuchet MS"/>
                <a:cs typeface="Trebuchet MS"/>
              </a:rPr>
              <a:t>Blockchain:	</a:t>
            </a:r>
            <a:r>
              <a:rPr sz="2800" b="1" spc="-65" dirty="0">
                <a:solidFill>
                  <a:srgbClr val="005DAB"/>
                </a:solidFill>
                <a:latin typeface="Trebuchet MS"/>
                <a:cs typeface="Trebuchet MS"/>
              </a:rPr>
              <a:t>Is </a:t>
            </a:r>
            <a:r>
              <a:rPr sz="2800" b="1" spc="-145" dirty="0">
                <a:solidFill>
                  <a:srgbClr val="005DAB"/>
                </a:solidFill>
                <a:latin typeface="Trebuchet MS"/>
                <a:cs typeface="Trebuchet MS"/>
              </a:rPr>
              <a:t>it </a:t>
            </a:r>
            <a:r>
              <a:rPr sz="2800" b="1" spc="-120" dirty="0">
                <a:solidFill>
                  <a:srgbClr val="005DAB"/>
                </a:solidFill>
                <a:latin typeface="Trebuchet MS"/>
                <a:cs typeface="Trebuchet MS"/>
              </a:rPr>
              <a:t>of </a:t>
            </a:r>
            <a:r>
              <a:rPr sz="2800" b="1" spc="-160" dirty="0">
                <a:solidFill>
                  <a:srgbClr val="005DAB"/>
                </a:solidFill>
                <a:latin typeface="Trebuchet MS"/>
                <a:cs typeface="Trebuchet MS"/>
              </a:rPr>
              <a:t>value </a:t>
            </a:r>
            <a:r>
              <a:rPr sz="2800" b="1" spc="-125" dirty="0">
                <a:solidFill>
                  <a:srgbClr val="005DAB"/>
                </a:solidFill>
                <a:latin typeface="Trebuchet MS"/>
                <a:cs typeface="Trebuchet MS"/>
              </a:rPr>
              <a:t>to</a:t>
            </a:r>
            <a:r>
              <a:rPr lang="en-US" sz="2800" b="1" spc="-125" dirty="0">
                <a:solidFill>
                  <a:srgbClr val="005DAB"/>
                </a:solidFill>
                <a:latin typeface="Trebuchet MS"/>
                <a:cs typeface="Trebuchet MS"/>
              </a:rPr>
              <a:t> </a:t>
            </a:r>
            <a:r>
              <a:rPr sz="2800" b="1" spc="-620" dirty="0">
                <a:solidFill>
                  <a:srgbClr val="005DAB"/>
                </a:solidFill>
                <a:latin typeface="Trebuchet MS"/>
                <a:cs typeface="Trebuchet MS"/>
              </a:rPr>
              <a:t> </a:t>
            </a:r>
            <a:r>
              <a:rPr sz="2800" b="1" spc="-95" dirty="0">
                <a:solidFill>
                  <a:srgbClr val="005DAB"/>
                </a:solidFill>
                <a:latin typeface="Trebuchet MS"/>
                <a:cs typeface="Trebuchet MS"/>
              </a:rPr>
              <a:t>me?</a:t>
            </a:r>
            <a:endParaRPr sz="2800" dirty="0">
              <a:solidFill>
                <a:prstClr val="black"/>
              </a:solidFill>
              <a:latin typeface="Trebuchet MS"/>
              <a:cs typeface="Trebuchet MS"/>
            </a:endParaRPr>
          </a:p>
          <a:p>
            <a:pPr>
              <a:spcBef>
                <a:spcPts val="5"/>
              </a:spcBef>
            </a:pPr>
            <a:endParaRPr sz="3550" dirty="0">
              <a:solidFill>
                <a:prstClr val="black"/>
              </a:solidFill>
              <a:latin typeface="Times New Roman"/>
              <a:cs typeface="Times New Roman"/>
            </a:endParaRPr>
          </a:p>
          <a:p>
            <a:pPr marL="12700" marR="84455"/>
            <a:r>
              <a:rPr sz="2800" spc="105" dirty="0">
                <a:solidFill>
                  <a:srgbClr val="001F5F"/>
                </a:solidFill>
                <a:latin typeface="Arial"/>
                <a:cs typeface="Arial"/>
              </a:rPr>
              <a:t>“It </a:t>
            </a:r>
            <a:r>
              <a:rPr sz="2800" spc="-145" dirty="0">
                <a:solidFill>
                  <a:srgbClr val="001F5F"/>
                </a:solidFill>
                <a:latin typeface="Arial"/>
                <a:cs typeface="Arial"/>
              </a:rPr>
              <a:t>is </a:t>
            </a:r>
            <a:r>
              <a:rPr sz="2800" spc="-90" dirty="0">
                <a:solidFill>
                  <a:srgbClr val="001F5F"/>
                </a:solidFill>
                <a:latin typeface="Arial"/>
                <a:cs typeface="Arial"/>
              </a:rPr>
              <a:t>most </a:t>
            </a:r>
            <a:r>
              <a:rPr sz="2800" spc="-105" dirty="0">
                <a:solidFill>
                  <a:srgbClr val="001F5F"/>
                </a:solidFill>
                <a:latin typeface="Arial"/>
                <a:cs typeface="Arial"/>
              </a:rPr>
              <a:t>useful </a:t>
            </a:r>
            <a:r>
              <a:rPr sz="2800" spc="-95" dirty="0">
                <a:solidFill>
                  <a:srgbClr val="001F5F"/>
                </a:solidFill>
                <a:latin typeface="Arial"/>
                <a:cs typeface="Arial"/>
              </a:rPr>
              <a:t>when </a:t>
            </a:r>
            <a:r>
              <a:rPr sz="2800" spc="-35" dirty="0">
                <a:solidFill>
                  <a:srgbClr val="001F5F"/>
                </a:solidFill>
                <a:latin typeface="Arial"/>
                <a:cs typeface="Arial"/>
              </a:rPr>
              <a:t>multiple  </a:t>
            </a:r>
            <a:r>
              <a:rPr sz="2800" spc="-110" dirty="0">
                <a:solidFill>
                  <a:srgbClr val="001F5F"/>
                </a:solidFill>
                <a:latin typeface="Arial"/>
                <a:cs typeface="Arial"/>
              </a:rPr>
              <a:t>loosely coupled </a:t>
            </a:r>
            <a:r>
              <a:rPr sz="2800" spc="-55" dirty="0">
                <a:solidFill>
                  <a:srgbClr val="001F5F"/>
                </a:solidFill>
                <a:latin typeface="Arial"/>
                <a:cs typeface="Arial"/>
              </a:rPr>
              <a:t>distinct  </a:t>
            </a:r>
            <a:r>
              <a:rPr sz="2800" spc="-125" dirty="0">
                <a:solidFill>
                  <a:srgbClr val="001F5F"/>
                </a:solidFill>
                <a:latin typeface="Arial"/>
                <a:cs typeface="Arial"/>
              </a:rPr>
              <a:t>organizations </a:t>
            </a:r>
            <a:r>
              <a:rPr sz="2800" spc="-25" dirty="0">
                <a:solidFill>
                  <a:srgbClr val="001F5F"/>
                </a:solidFill>
                <a:latin typeface="Arial"/>
                <a:cs typeface="Arial"/>
              </a:rPr>
              <a:t>or </a:t>
            </a:r>
            <a:r>
              <a:rPr sz="2800" spc="-55" dirty="0">
                <a:solidFill>
                  <a:srgbClr val="001F5F"/>
                </a:solidFill>
                <a:latin typeface="Arial"/>
                <a:cs typeface="Arial"/>
              </a:rPr>
              <a:t>entities </a:t>
            </a:r>
            <a:r>
              <a:rPr sz="2800" spc="-60" dirty="0">
                <a:solidFill>
                  <a:srgbClr val="001F5F"/>
                </a:solidFill>
                <a:latin typeface="Arial"/>
                <a:cs typeface="Arial"/>
              </a:rPr>
              <a:t>want</a:t>
            </a:r>
            <a:r>
              <a:rPr sz="2800" spc="-335" dirty="0">
                <a:solidFill>
                  <a:srgbClr val="001F5F"/>
                </a:solidFill>
                <a:latin typeface="Arial"/>
                <a:cs typeface="Arial"/>
              </a:rPr>
              <a:t> </a:t>
            </a:r>
            <a:r>
              <a:rPr sz="2800" spc="20" dirty="0">
                <a:solidFill>
                  <a:srgbClr val="001F5F"/>
                </a:solidFill>
                <a:latin typeface="Arial"/>
                <a:cs typeface="Arial"/>
              </a:rPr>
              <a:t>to  </a:t>
            </a:r>
            <a:r>
              <a:rPr sz="2800" spc="-65" dirty="0">
                <a:solidFill>
                  <a:srgbClr val="001F5F"/>
                </a:solidFill>
                <a:latin typeface="Arial"/>
                <a:cs typeface="Arial"/>
              </a:rPr>
              <a:t>confidently </a:t>
            </a:r>
            <a:r>
              <a:rPr sz="2800" spc="-160" dirty="0">
                <a:solidFill>
                  <a:srgbClr val="001F5F"/>
                </a:solidFill>
                <a:latin typeface="Arial"/>
                <a:cs typeface="Arial"/>
              </a:rPr>
              <a:t>share </a:t>
            </a:r>
            <a:r>
              <a:rPr sz="2800" spc="-135" dirty="0">
                <a:solidFill>
                  <a:srgbClr val="001F5F"/>
                </a:solidFill>
                <a:latin typeface="Arial"/>
                <a:cs typeface="Arial"/>
              </a:rPr>
              <a:t>and </a:t>
            </a:r>
            <a:r>
              <a:rPr sz="2800" spc="-50" dirty="0">
                <a:solidFill>
                  <a:srgbClr val="001F5F"/>
                </a:solidFill>
                <a:latin typeface="Arial"/>
                <a:cs typeface="Arial"/>
              </a:rPr>
              <a:t>audit  </a:t>
            </a:r>
            <a:r>
              <a:rPr sz="2800" spc="-45" dirty="0">
                <a:solidFill>
                  <a:srgbClr val="001F5F"/>
                </a:solidFill>
                <a:latin typeface="Arial"/>
                <a:cs typeface="Arial"/>
              </a:rPr>
              <a:t>information </a:t>
            </a:r>
            <a:r>
              <a:rPr sz="2800" spc="-135" dirty="0">
                <a:solidFill>
                  <a:srgbClr val="001F5F"/>
                </a:solidFill>
                <a:latin typeface="Arial"/>
                <a:cs typeface="Arial"/>
              </a:rPr>
              <a:t>and </a:t>
            </a:r>
            <a:r>
              <a:rPr sz="2800" spc="-85" dirty="0">
                <a:solidFill>
                  <a:srgbClr val="001F5F"/>
                </a:solidFill>
                <a:latin typeface="Arial"/>
                <a:cs typeface="Arial"/>
              </a:rPr>
              <a:t>automate  </a:t>
            </a:r>
            <a:r>
              <a:rPr sz="2800" spc="-60" dirty="0">
                <a:solidFill>
                  <a:srgbClr val="001F5F"/>
                </a:solidFill>
                <a:latin typeface="Arial"/>
                <a:cs typeface="Arial"/>
              </a:rPr>
              <a:t>mutually </a:t>
            </a:r>
            <a:r>
              <a:rPr sz="2800" spc="-90" dirty="0">
                <a:solidFill>
                  <a:srgbClr val="001F5F"/>
                </a:solidFill>
                <a:latin typeface="Arial"/>
                <a:cs typeface="Arial"/>
              </a:rPr>
              <a:t>beneficial</a:t>
            </a:r>
            <a:r>
              <a:rPr sz="2800" spc="-195" dirty="0">
                <a:solidFill>
                  <a:srgbClr val="001F5F"/>
                </a:solidFill>
                <a:latin typeface="Arial"/>
                <a:cs typeface="Arial"/>
              </a:rPr>
              <a:t> </a:t>
            </a:r>
            <a:r>
              <a:rPr sz="2800" spc="-150" dirty="0">
                <a:solidFill>
                  <a:srgbClr val="001F5F"/>
                </a:solidFill>
                <a:latin typeface="Arial"/>
                <a:cs typeface="Arial"/>
              </a:rPr>
              <a:t>processes”</a:t>
            </a:r>
            <a:endParaRPr sz="2800" dirty="0">
              <a:solidFill>
                <a:prstClr val="black"/>
              </a:solidFill>
              <a:latin typeface="Arial"/>
              <a:cs typeface="Arial"/>
            </a:endParaRPr>
          </a:p>
        </p:txBody>
      </p:sp>
      <p:sp>
        <p:nvSpPr>
          <p:cNvPr id="3" name="object 3"/>
          <p:cNvSpPr/>
          <p:nvPr/>
        </p:nvSpPr>
        <p:spPr>
          <a:xfrm>
            <a:off x="6167628" y="205740"/>
            <a:ext cx="2976371" cy="289712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30473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642100" cy="452120"/>
          </a:xfrm>
          <a:prstGeom prst="rect">
            <a:avLst/>
          </a:prstGeom>
        </p:spPr>
        <p:txBody>
          <a:bodyPr vert="horz" wrap="square" lIns="0" tIns="12065" rIns="0" bIns="0" rtlCol="0">
            <a:spAutoFit/>
          </a:bodyPr>
          <a:lstStyle/>
          <a:p>
            <a:pPr marL="12700">
              <a:lnSpc>
                <a:spcPct val="100000"/>
              </a:lnSpc>
              <a:spcBef>
                <a:spcPts val="95"/>
              </a:spcBef>
              <a:tabLst>
                <a:tab pos="3367404" algn="l"/>
              </a:tabLst>
            </a:pPr>
            <a:r>
              <a:rPr sz="2800" spc="-100" dirty="0">
                <a:solidFill>
                  <a:srgbClr val="005DAB"/>
                </a:solidFill>
              </a:rPr>
              <a:t>What </a:t>
            </a:r>
            <a:r>
              <a:rPr sz="2800" spc="-120" dirty="0">
                <a:solidFill>
                  <a:srgbClr val="005DAB"/>
                </a:solidFill>
              </a:rPr>
              <a:t>is</a:t>
            </a:r>
            <a:r>
              <a:rPr sz="2800" spc="-290" dirty="0">
                <a:solidFill>
                  <a:srgbClr val="005DAB"/>
                </a:solidFill>
              </a:rPr>
              <a:t> </a:t>
            </a:r>
            <a:r>
              <a:rPr sz="2800" spc="-114" dirty="0">
                <a:solidFill>
                  <a:srgbClr val="005DAB"/>
                </a:solidFill>
              </a:rPr>
              <a:t>a</a:t>
            </a:r>
            <a:r>
              <a:rPr sz="2800" spc="-190" dirty="0">
                <a:solidFill>
                  <a:srgbClr val="005DAB"/>
                </a:solidFill>
              </a:rPr>
              <a:t> </a:t>
            </a:r>
            <a:r>
              <a:rPr sz="2800" spc="-155" dirty="0">
                <a:solidFill>
                  <a:srgbClr val="005DAB"/>
                </a:solidFill>
              </a:rPr>
              <a:t>blockchain?	</a:t>
            </a:r>
            <a:r>
              <a:rPr sz="2800" spc="-145" dirty="0">
                <a:solidFill>
                  <a:srgbClr val="005DAB"/>
                </a:solidFill>
              </a:rPr>
              <a:t>One </a:t>
            </a:r>
            <a:r>
              <a:rPr sz="2800" spc="-170" dirty="0">
                <a:solidFill>
                  <a:srgbClr val="005DAB"/>
                </a:solidFill>
              </a:rPr>
              <a:t>more </a:t>
            </a:r>
            <a:r>
              <a:rPr sz="2800" spc="-140" dirty="0">
                <a:solidFill>
                  <a:srgbClr val="005DAB"/>
                </a:solidFill>
              </a:rPr>
              <a:t>time…it</a:t>
            </a:r>
            <a:r>
              <a:rPr sz="2800" spc="-340" dirty="0">
                <a:solidFill>
                  <a:srgbClr val="005DAB"/>
                </a:solidFill>
              </a:rPr>
              <a:t> </a:t>
            </a:r>
            <a:r>
              <a:rPr sz="2800" spc="-105" dirty="0">
                <a:solidFill>
                  <a:srgbClr val="005DAB"/>
                </a:solidFill>
              </a:rPr>
              <a:t>is…</a:t>
            </a:r>
            <a:endParaRPr sz="2800"/>
          </a:p>
        </p:txBody>
      </p:sp>
      <p:sp>
        <p:nvSpPr>
          <p:cNvPr id="3" name="object 3"/>
          <p:cNvSpPr txBox="1"/>
          <p:nvPr/>
        </p:nvSpPr>
        <p:spPr>
          <a:xfrm>
            <a:off x="535940" y="1117620"/>
            <a:ext cx="4356100" cy="3170555"/>
          </a:xfrm>
          <a:prstGeom prst="rect">
            <a:avLst/>
          </a:prstGeom>
        </p:spPr>
        <p:txBody>
          <a:bodyPr vert="horz" wrap="square" lIns="0" tIns="71755" rIns="0" bIns="0" rtlCol="0">
            <a:spAutoFit/>
          </a:bodyPr>
          <a:lstStyle/>
          <a:p>
            <a:pPr marL="355600" indent="-342900">
              <a:spcBef>
                <a:spcPts val="565"/>
              </a:spcBef>
              <a:buClr>
                <a:srgbClr val="0087B7"/>
              </a:buClr>
              <a:buFont typeface="Wingdings"/>
              <a:buChar char=""/>
              <a:tabLst>
                <a:tab pos="354965" algn="l"/>
                <a:tab pos="355600" algn="l"/>
              </a:tabLst>
            </a:pPr>
            <a:r>
              <a:rPr b="1" spc="-95" dirty="0">
                <a:solidFill>
                  <a:srgbClr val="001F5F"/>
                </a:solidFill>
                <a:latin typeface="Trebuchet MS"/>
                <a:cs typeface="Trebuchet MS"/>
              </a:rPr>
              <a:t>Distributed</a:t>
            </a:r>
            <a:endParaRPr>
              <a:solidFill>
                <a:prstClr val="black"/>
              </a:solidFill>
              <a:latin typeface="Trebuchet MS"/>
              <a:cs typeface="Trebuchet MS"/>
            </a:endParaRPr>
          </a:p>
          <a:p>
            <a:pPr marL="756285" lvl="1" indent="-286385">
              <a:spcBef>
                <a:spcPts val="385"/>
              </a:spcBef>
              <a:buClr>
                <a:srgbClr val="3C6C2A"/>
              </a:buClr>
              <a:buFontTx/>
              <a:buChar char="–"/>
              <a:tabLst>
                <a:tab pos="756285" algn="l"/>
                <a:tab pos="756920" algn="l"/>
              </a:tabLst>
            </a:pPr>
            <a:r>
              <a:rPr sz="1500" spc="-70" dirty="0">
                <a:solidFill>
                  <a:srgbClr val="001F5F"/>
                </a:solidFill>
                <a:latin typeface="Arial"/>
                <a:cs typeface="Arial"/>
              </a:rPr>
              <a:t>Decentralized, </a:t>
            </a:r>
            <a:r>
              <a:rPr sz="1500" spc="-75" dirty="0">
                <a:solidFill>
                  <a:srgbClr val="001F5F"/>
                </a:solidFill>
                <a:latin typeface="Arial"/>
                <a:cs typeface="Arial"/>
              </a:rPr>
              <a:t>shared,</a:t>
            </a:r>
            <a:r>
              <a:rPr sz="1500" spc="-105" dirty="0">
                <a:solidFill>
                  <a:srgbClr val="001F5F"/>
                </a:solidFill>
                <a:latin typeface="Arial"/>
                <a:cs typeface="Arial"/>
              </a:rPr>
              <a:t> </a:t>
            </a:r>
            <a:r>
              <a:rPr sz="1500" spc="-50" dirty="0">
                <a:solidFill>
                  <a:srgbClr val="001F5F"/>
                </a:solidFill>
                <a:latin typeface="Arial"/>
                <a:cs typeface="Arial"/>
              </a:rPr>
              <a:t>etc.</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40" dirty="0">
                <a:solidFill>
                  <a:srgbClr val="001F5F"/>
                </a:solidFill>
                <a:latin typeface="Arial"/>
                <a:cs typeface="Arial"/>
              </a:rPr>
              <a:t>Affording </a:t>
            </a:r>
            <a:r>
              <a:rPr sz="1500" spc="-55" dirty="0">
                <a:solidFill>
                  <a:srgbClr val="001F5F"/>
                </a:solidFill>
                <a:latin typeface="Arial"/>
                <a:cs typeface="Arial"/>
              </a:rPr>
              <a:t>high</a:t>
            </a:r>
            <a:r>
              <a:rPr sz="1500" spc="-130" dirty="0">
                <a:solidFill>
                  <a:srgbClr val="001F5F"/>
                </a:solidFill>
                <a:latin typeface="Arial"/>
                <a:cs typeface="Arial"/>
              </a:rPr>
              <a:t> </a:t>
            </a:r>
            <a:r>
              <a:rPr sz="1500" spc="-40" dirty="0">
                <a:solidFill>
                  <a:srgbClr val="001F5F"/>
                </a:solidFill>
                <a:latin typeface="Arial"/>
                <a:cs typeface="Arial"/>
              </a:rPr>
              <a:t>availability</a:t>
            </a:r>
            <a:endParaRPr sz="150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b="1" spc="-85" dirty="0">
                <a:solidFill>
                  <a:srgbClr val="001F5F"/>
                </a:solidFill>
                <a:latin typeface="Trebuchet MS"/>
                <a:cs typeface="Trebuchet MS"/>
              </a:rPr>
              <a:t>Immutable</a:t>
            </a:r>
            <a:endParaRPr>
              <a:solidFill>
                <a:prstClr val="black"/>
              </a:solidFill>
              <a:latin typeface="Trebuchet MS"/>
              <a:cs typeface="Trebuchet MS"/>
            </a:endParaRPr>
          </a:p>
          <a:p>
            <a:pPr marL="756285" lvl="1" indent="-286385">
              <a:spcBef>
                <a:spcPts val="385"/>
              </a:spcBef>
              <a:buClr>
                <a:srgbClr val="3C6C2A"/>
              </a:buClr>
              <a:buFontTx/>
              <a:buChar char="–"/>
              <a:tabLst>
                <a:tab pos="756285" algn="l"/>
                <a:tab pos="756920" algn="l"/>
              </a:tabLst>
            </a:pPr>
            <a:r>
              <a:rPr sz="1500" spc="-25" dirty="0">
                <a:solidFill>
                  <a:srgbClr val="001F5F"/>
                </a:solidFill>
                <a:latin typeface="Arial"/>
                <a:cs typeface="Arial"/>
              </a:rPr>
              <a:t>Write</a:t>
            </a:r>
            <a:r>
              <a:rPr sz="1500" spc="-80" dirty="0">
                <a:solidFill>
                  <a:srgbClr val="001F5F"/>
                </a:solidFill>
                <a:latin typeface="Arial"/>
                <a:cs typeface="Arial"/>
              </a:rPr>
              <a:t> </a:t>
            </a:r>
            <a:r>
              <a:rPr sz="1500" spc="-40" dirty="0">
                <a:solidFill>
                  <a:srgbClr val="001F5F"/>
                </a:solidFill>
                <a:latin typeface="Arial"/>
                <a:cs typeface="Arial"/>
              </a:rPr>
              <a:t>only</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70" dirty="0">
                <a:solidFill>
                  <a:srgbClr val="001F5F"/>
                </a:solidFill>
                <a:latin typeface="Arial"/>
                <a:cs typeface="Arial"/>
              </a:rPr>
              <a:t>Extremely </a:t>
            </a:r>
            <a:r>
              <a:rPr sz="1500" spc="-50" dirty="0">
                <a:solidFill>
                  <a:srgbClr val="001F5F"/>
                </a:solidFill>
                <a:latin typeface="Arial"/>
                <a:cs typeface="Arial"/>
              </a:rPr>
              <a:t>“hacker</a:t>
            </a:r>
            <a:r>
              <a:rPr sz="1500" spc="-75" dirty="0">
                <a:solidFill>
                  <a:srgbClr val="001F5F"/>
                </a:solidFill>
                <a:latin typeface="Arial"/>
                <a:cs typeface="Arial"/>
              </a:rPr>
              <a:t> </a:t>
            </a:r>
            <a:r>
              <a:rPr sz="1500" spc="-30" dirty="0">
                <a:solidFill>
                  <a:srgbClr val="001F5F"/>
                </a:solidFill>
                <a:latin typeface="Arial"/>
                <a:cs typeface="Arial"/>
              </a:rPr>
              <a:t>resistant”</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40" dirty="0">
                <a:solidFill>
                  <a:srgbClr val="001F5F"/>
                </a:solidFill>
                <a:latin typeface="Arial"/>
                <a:cs typeface="Arial"/>
              </a:rPr>
              <a:t>Affording </a:t>
            </a:r>
            <a:r>
              <a:rPr sz="1500" spc="-55" dirty="0">
                <a:solidFill>
                  <a:srgbClr val="001F5F"/>
                </a:solidFill>
                <a:latin typeface="Arial"/>
                <a:cs typeface="Arial"/>
              </a:rPr>
              <a:t>high</a:t>
            </a:r>
            <a:r>
              <a:rPr sz="1500" spc="-130" dirty="0">
                <a:solidFill>
                  <a:srgbClr val="001F5F"/>
                </a:solidFill>
                <a:latin typeface="Arial"/>
                <a:cs typeface="Arial"/>
              </a:rPr>
              <a:t> </a:t>
            </a:r>
            <a:r>
              <a:rPr sz="1500" spc="-25" dirty="0">
                <a:solidFill>
                  <a:srgbClr val="001F5F"/>
                </a:solidFill>
                <a:latin typeface="Arial"/>
                <a:cs typeface="Arial"/>
              </a:rPr>
              <a:t>Integrity</a:t>
            </a:r>
            <a:endParaRPr sz="150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b="1" spc="-135" dirty="0">
                <a:solidFill>
                  <a:srgbClr val="001F5F"/>
                </a:solidFill>
                <a:latin typeface="Trebuchet MS"/>
                <a:cs typeface="Trebuchet MS"/>
              </a:rPr>
              <a:t>Ledger</a:t>
            </a:r>
            <a:endParaRPr>
              <a:solidFill>
                <a:prstClr val="black"/>
              </a:solidFill>
              <a:latin typeface="Trebuchet MS"/>
              <a:cs typeface="Trebuchet MS"/>
            </a:endParaRPr>
          </a:p>
          <a:p>
            <a:pPr marL="756285" marR="396240" lvl="1" indent="-286385">
              <a:spcBef>
                <a:spcPts val="385"/>
              </a:spcBef>
              <a:buClr>
                <a:srgbClr val="3C6C2A"/>
              </a:buClr>
              <a:buFontTx/>
              <a:buChar char="–"/>
              <a:tabLst>
                <a:tab pos="756285" algn="l"/>
                <a:tab pos="756920" algn="l"/>
              </a:tabLst>
            </a:pPr>
            <a:r>
              <a:rPr sz="1500" spc="-80" dirty="0">
                <a:solidFill>
                  <a:srgbClr val="001F5F"/>
                </a:solidFill>
                <a:latin typeface="Arial"/>
                <a:cs typeface="Arial"/>
              </a:rPr>
              <a:t>Transaction </a:t>
            </a:r>
            <a:r>
              <a:rPr sz="1500" spc="-55" dirty="0">
                <a:solidFill>
                  <a:srgbClr val="001F5F"/>
                </a:solidFill>
                <a:latin typeface="Arial"/>
                <a:cs typeface="Arial"/>
              </a:rPr>
              <a:t>record </a:t>
            </a:r>
            <a:r>
              <a:rPr sz="1500" spc="-65" dirty="0">
                <a:solidFill>
                  <a:srgbClr val="001F5F"/>
                </a:solidFill>
                <a:latin typeface="Arial"/>
                <a:cs typeface="Arial"/>
              </a:rPr>
              <a:t>(e.g., </a:t>
            </a:r>
            <a:r>
              <a:rPr sz="1500" spc="-5" dirty="0">
                <a:solidFill>
                  <a:srgbClr val="001F5F"/>
                </a:solidFill>
                <a:latin typeface="Arial"/>
                <a:cs typeface="Arial"/>
              </a:rPr>
              <a:t>of </a:t>
            </a:r>
            <a:r>
              <a:rPr sz="1500" spc="-45" dirty="0">
                <a:solidFill>
                  <a:srgbClr val="001F5F"/>
                </a:solidFill>
                <a:latin typeface="Arial"/>
                <a:cs typeface="Arial"/>
              </a:rPr>
              <a:t>financial</a:t>
            </a:r>
            <a:r>
              <a:rPr sz="1500" spc="-240" dirty="0">
                <a:solidFill>
                  <a:srgbClr val="001F5F"/>
                </a:solidFill>
                <a:latin typeface="Arial"/>
                <a:cs typeface="Arial"/>
              </a:rPr>
              <a:t> </a:t>
            </a:r>
            <a:r>
              <a:rPr sz="1500" spc="-55" dirty="0">
                <a:solidFill>
                  <a:srgbClr val="001F5F"/>
                </a:solidFill>
                <a:latin typeface="Arial"/>
                <a:cs typeface="Arial"/>
              </a:rPr>
              <a:t>data,  </a:t>
            </a:r>
            <a:r>
              <a:rPr sz="1500" spc="-45" dirty="0">
                <a:solidFill>
                  <a:srgbClr val="001F5F"/>
                </a:solidFill>
                <a:latin typeface="Arial"/>
                <a:cs typeface="Arial"/>
              </a:rPr>
              <a:t>contractual </a:t>
            </a:r>
            <a:r>
              <a:rPr sz="1500" spc="-55" dirty="0">
                <a:solidFill>
                  <a:srgbClr val="001F5F"/>
                </a:solidFill>
                <a:latin typeface="Arial"/>
                <a:cs typeface="Arial"/>
              </a:rPr>
              <a:t>data, </a:t>
            </a:r>
            <a:r>
              <a:rPr sz="1500" spc="-75" dirty="0">
                <a:solidFill>
                  <a:srgbClr val="001F5F"/>
                </a:solidFill>
                <a:latin typeface="Arial"/>
                <a:cs typeface="Arial"/>
              </a:rPr>
              <a:t>physical</a:t>
            </a:r>
            <a:r>
              <a:rPr sz="1500" spc="-220" dirty="0">
                <a:solidFill>
                  <a:srgbClr val="001F5F"/>
                </a:solidFill>
                <a:latin typeface="Arial"/>
                <a:cs typeface="Arial"/>
              </a:rPr>
              <a:t> </a:t>
            </a:r>
            <a:r>
              <a:rPr sz="1500" spc="-100" dirty="0">
                <a:solidFill>
                  <a:srgbClr val="001F5F"/>
                </a:solidFill>
                <a:latin typeface="Arial"/>
                <a:cs typeface="Arial"/>
              </a:rPr>
              <a:t>assets)</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135" dirty="0">
                <a:solidFill>
                  <a:srgbClr val="001F5F"/>
                </a:solidFill>
                <a:latin typeface="Arial"/>
                <a:cs typeface="Arial"/>
              </a:rPr>
              <a:t>Uses </a:t>
            </a:r>
            <a:r>
              <a:rPr sz="1500" spc="-120" dirty="0">
                <a:solidFill>
                  <a:srgbClr val="001F5F"/>
                </a:solidFill>
                <a:latin typeface="Arial"/>
                <a:cs typeface="Arial"/>
              </a:rPr>
              <a:t>a </a:t>
            </a:r>
            <a:r>
              <a:rPr sz="1500" spc="-40" dirty="0">
                <a:solidFill>
                  <a:srgbClr val="001F5F"/>
                </a:solidFill>
                <a:latin typeface="Arial"/>
                <a:cs typeface="Arial"/>
              </a:rPr>
              <a:t>validation </a:t>
            </a:r>
            <a:r>
              <a:rPr sz="1500" spc="-95" dirty="0">
                <a:solidFill>
                  <a:srgbClr val="001F5F"/>
                </a:solidFill>
                <a:latin typeface="Arial"/>
                <a:cs typeface="Arial"/>
              </a:rPr>
              <a:t>process </a:t>
            </a:r>
            <a:r>
              <a:rPr sz="1500" spc="-100" dirty="0">
                <a:solidFill>
                  <a:srgbClr val="001F5F"/>
                </a:solidFill>
                <a:latin typeface="Arial"/>
                <a:cs typeface="Arial"/>
              </a:rPr>
              <a:t>(consensus</a:t>
            </a:r>
            <a:r>
              <a:rPr sz="1500" spc="-25" dirty="0">
                <a:solidFill>
                  <a:srgbClr val="001F5F"/>
                </a:solidFill>
                <a:latin typeface="Arial"/>
                <a:cs typeface="Arial"/>
              </a:rPr>
              <a:t> </a:t>
            </a:r>
            <a:r>
              <a:rPr sz="1500" spc="-30" dirty="0">
                <a:solidFill>
                  <a:srgbClr val="001F5F"/>
                </a:solidFill>
                <a:latin typeface="Arial"/>
                <a:cs typeface="Arial"/>
              </a:rPr>
              <a:t>protocol)</a:t>
            </a:r>
            <a:endParaRPr sz="1500">
              <a:solidFill>
                <a:prstClr val="black"/>
              </a:solidFill>
              <a:latin typeface="Arial"/>
              <a:cs typeface="Arial"/>
            </a:endParaRPr>
          </a:p>
        </p:txBody>
      </p:sp>
      <p:sp>
        <p:nvSpPr>
          <p:cNvPr id="4" name="object 4"/>
          <p:cNvSpPr/>
          <p:nvPr/>
        </p:nvSpPr>
        <p:spPr>
          <a:xfrm>
            <a:off x="4251959" y="1132332"/>
            <a:ext cx="4610099" cy="20162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4276344" y="1156715"/>
            <a:ext cx="4508753" cy="191490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5775959" y="3046482"/>
            <a:ext cx="1562099" cy="20955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800344" y="3070861"/>
            <a:ext cx="1460753" cy="1994154"/>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6152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2803525" cy="452120"/>
          </a:xfrm>
          <a:prstGeom prst="rect">
            <a:avLst/>
          </a:prstGeom>
        </p:spPr>
        <p:txBody>
          <a:bodyPr vert="horz" wrap="square" lIns="0" tIns="12065" rIns="0" bIns="0" rtlCol="0">
            <a:spAutoFit/>
          </a:bodyPr>
          <a:lstStyle/>
          <a:p>
            <a:pPr marL="12700">
              <a:lnSpc>
                <a:spcPct val="100000"/>
              </a:lnSpc>
              <a:spcBef>
                <a:spcPts val="95"/>
              </a:spcBef>
            </a:pPr>
            <a:r>
              <a:rPr sz="2800" spc="-65" dirty="0">
                <a:solidFill>
                  <a:srgbClr val="005DAB"/>
                </a:solidFill>
              </a:rPr>
              <a:t>Is </a:t>
            </a:r>
            <a:r>
              <a:rPr sz="2800" spc="-170" dirty="0">
                <a:solidFill>
                  <a:srgbClr val="005DAB"/>
                </a:solidFill>
              </a:rPr>
              <a:t>Blockchain</a:t>
            </a:r>
            <a:r>
              <a:rPr sz="2800" spc="-395" dirty="0">
                <a:solidFill>
                  <a:srgbClr val="005DAB"/>
                </a:solidFill>
              </a:rPr>
              <a:t> </a:t>
            </a:r>
            <a:r>
              <a:rPr sz="2800" spc="-110" dirty="0">
                <a:solidFill>
                  <a:srgbClr val="005DAB"/>
                </a:solidFill>
              </a:rPr>
              <a:t>new?</a:t>
            </a:r>
            <a:endParaRPr sz="2800"/>
          </a:p>
        </p:txBody>
      </p:sp>
      <p:sp>
        <p:nvSpPr>
          <p:cNvPr id="3" name="object 3"/>
          <p:cNvSpPr txBox="1"/>
          <p:nvPr/>
        </p:nvSpPr>
        <p:spPr>
          <a:xfrm>
            <a:off x="535940" y="1175080"/>
            <a:ext cx="4033520" cy="299720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0" dirty="0">
                <a:solidFill>
                  <a:srgbClr val="00203C"/>
                </a:solidFill>
                <a:latin typeface="Arial"/>
                <a:cs typeface="Arial"/>
              </a:rPr>
              <a:t>No…but </a:t>
            </a:r>
            <a:r>
              <a:rPr sz="2000" spc="65" dirty="0">
                <a:solidFill>
                  <a:srgbClr val="00203C"/>
                </a:solidFill>
                <a:latin typeface="Arial"/>
                <a:cs typeface="Arial"/>
              </a:rPr>
              <a:t>it </a:t>
            </a:r>
            <a:r>
              <a:rPr sz="2000" spc="-105" dirty="0">
                <a:solidFill>
                  <a:srgbClr val="00203C"/>
                </a:solidFill>
                <a:latin typeface="Arial"/>
                <a:cs typeface="Arial"/>
              </a:rPr>
              <a:t>is </a:t>
            </a:r>
            <a:r>
              <a:rPr sz="2000" spc="-45" dirty="0">
                <a:solidFill>
                  <a:srgbClr val="00203C"/>
                </a:solidFill>
                <a:latin typeface="Arial"/>
                <a:cs typeface="Arial"/>
              </a:rPr>
              <a:t>now </a:t>
            </a:r>
            <a:r>
              <a:rPr sz="2000" spc="-95" dirty="0">
                <a:solidFill>
                  <a:srgbClr val="00203C"/>
                </a:solidFill>
                <a:latin typeface="Arial"/>
                <a:cs typeface="Arial"/>
              </a:rPr>
              <a:t>gaining</a:t>
            </a:r>
            <a:r>
              <a:rPr sz="2000" spc="-365" dirty="0">
                <a:solidFill>
                  <a:srgbClr val="00203C"/>
                </a:solidFill>
                <a:latin typeface="Arial"/>
                <a:cs typeface="Arial"/>
              </a:rPr>
              <a:t> </a:t>
            </a:r>
            <a:r>
              <a:rPr lang="en-US" sz="2000" spc="-365" dirty="0">
                <a:solidFill>
                  <a:srgbClr val="00203C"/>
                </a:solidFill>
                <a:latin typeface="Arial"/>
                <a:cs typeface="Arial"/>
              </a:rPr>
              <a:t> </a:t>
            </a:r>
            <a:r>
              <a:rPr sz="2000" spc="-55" dirty="0">
                <a:solidFill>
                  <a:srgbClr val="00203C"/>
                </a:solidFill>
                <a:latin typeface="Arial"/>
                <a:cs typeface="Arial"/>
              </a:rPr>
              <a:t>rapid</a:t>
            </a:r>
            <a:endParaRPr sz="2000" dirty="0">
              <a:solidFill>
                <a:prstClr val="black"/>
              </a:solidFill>
              <a:latin typeface="Arial"/>
              <a:cs typeface="Arial"/>
            </a:endParaRPr>
          </a:p>
          <a:p>
            <a:pPr marL="355600">
              <a:spcBef>
                <a:spcPts val="5"/>
              </a:spcBef>
            </a:pPr>
            <a:r>
              <a:rPr sz="2000" spc="-35" dirty="0">
                <a:solidFill>
                  <a:srgbClr val="00203C"/>
                </a:solidFill>
                <a:latin typeface="Arial"/>
                <a:cs typeface="Arial"/>
              </a:rPr>
              <a:t>popularity</a:t>
            </a:r>
            <a:endParaRPr sz="2000" dirty="0">
              <a:solidFill>
                <a:prstClr val="black"/>
              </a:solidFill>
              <a:latin typeface="Arial"/>
              <a:cs typeface="Arial"/>
            </a:endParaRPr>
          </a:p>
          <a:p>
            <a:pPr marL="355600" marR="132715" indent="-342900">
              <a:spcBef>
                <a:spcPts val="439"/>
              </a:spcBef>
              <a:buClr>
                <a:srgbClr val="0087B7"/>
              </a:buClr>
              <a:buFont typeface="Wingdings"/>
              <a:buChar char=""/>
              <a:tabLst>
                <a:tab pos="354965" algn="l"/>
                <a:tab pos="355600" algn="l"/>
              </a:tabLst>
            </a:pPr>
            <a:r>
              <a:rPr spc="-100" dirty="0">
                <a:solidFill>
                  <a:prstClr val="black"/>
                </a:solidFill>
                <a:latin typeface="Arial"/>
                <a:cs typeface="Arial"/>
              </a:rPr>
              <a:t>Over </a:t>
            </a:r>
            <a:r>
              <a:rPr spc="-80" dirty="0">
                <a:solidFill>
                  <a:prstClr val="black"/>
                </a:solidFill>
                <a:latin typeface="Arial"/>
                <a:cs typeface="Arial"/>
              </a:rPr>
              <a:t>$4.5 </a:t>
            </a:r>
            <a:r>
              <a:rPr spc="-45" dirty="0">
                <a:solidFill>
                  <a:prstClr val="black"/>
                </a:solidFill>
                <a:latin typeface="Arial"/>
                <a:cs typeface="Arial"/>
              </a:rPr>
              <a:t>Billion </a:t>
            </a:r>
            <a:r>
              <a:rPr spc="-25" dirty="0">
                <a:solidFill>
                  <a:prstClr val="black"/>
                </a:solidFill>
                <a:latin typeface="Arial"/>
                <a:cs typeface="Arial"/>
              </a:rPr>
              <a:t>in </a:t>
            </a:r>
            <a:r>
              <a:rPr spc="-50" dirty="0">
                <a:solidFill>
                  <a:prstClr val="black"/>
                </a:solidFill>
                <a:latin typeface="Arial"/>
                <a:cs typeface="Arial"/>
              </a:rPr>
              <a:t>private funding</a:t>
            </a:r>
            <a:r>
              <a:rPr spc="-240" dirty="0">
                <a:solidFill>
                  <a:prstClr val="black"/>
                </a:solidFill>
                <a:latin typeface="Arial"/>
                <a:cs typeface="Arial"/>
              </a:rPr>
              <a:t> </a:t>
            </a:r>
            <a:r>
              <a:rPr spc="-10" dirty="0">
                <a:solidFill>
                  <a:prstClr val="black"/>
                </a:solidFill>
                <a:latin typeface="Arial"/>
                <a:cs typeface="Arial"/>
              </a:rPr>
              <a:t>for  </a:t>
            </a:r>
            <a:r>
              <a:rPr spc="-75" dirty="0">
                <a:solidFill>
                  <a:prstClr val="black"/>
                </a:solidFill>
                <a:latin typeface="Arial"/>
                <a:cs typeface="Arial"/>
              </a:rPr>
              <a:t>Blockchain-related </a:t>
            </a:r>
            <a:r>
              <a:rPr spc="-60" dirty="0">
                <a:solidFill>
                  <a:prstClr val="black"/>
                </a:solidFill>
                <a:latin typeface="Arial"/>
                <a:cs typeface="Arial"/>
              </a:rPr>
              <a:t>projects </a:t>
            </a:r>
            <a:r>
              <a:rPr spc="-25" dirty="0">
                <a:solidFill>
                  <a:prstClr val="black"/>
                </a:solidFill>
                <a:latin typeface="Arial"/>
                <a:cs typeface="Arial"/>
              </a:rPr>
              <a:t>in </a:t>
            </a:r>
            <a:r>
              <a:rPr spc="-90" dirty="0">
                <a:solidFill>
                  <a:prstClr val="black"/>
                </a:solidFill>
                <a:latin typeface="Arial"/>
                <a:cs typeface="Arial"/>
              </a:rPr>
              <a:t>2017  </a:t>
            </a:r>
            <a:r>
              <a:rPr spc="-105" dirty="0">
                <a:solidFill>
                  <a:prstClr val="black"/>
                </a:solidFill>
                <a:latin typeface="Arial"/>
                <a:cs typeface="Arial"/>
              </a:rPr>
              <a:t>(Forbes)</a:t>
            </a:r>
            <a:endParaRPr dirty="0">
              <a:solidFill>
                <a:prstClr val="black"/>
              </a:solidFill>
              <a:latin typeface="Arial"/>
              <a:cs typeface="Arial"/>
            </a:endParaRPr>
          </a:p>
          <a:p>
            <a:pPr marL="355600" marR="5080" indent="-342900">
              <a:spcBef>
                <a:spcPts val="430"/>
              </a:spcBef>
              <a:buClr>
                <a:srgbClr val="0087B7"/>
              </a:buClr>
              <a:buFont typeface="Wingdings"/>
              <a:buChar char=""/>
              <a:tabLst>
                <a:tab pos="354965" algn="l"/>
                <a:tab pos="355600" algn="l"/>
              </a:tabLst>
            </a:pPr>
            <a:r>
              <a:rPr spc="-80" dirty="0">
                <a:solidFill>
                  <a:prstClr val="black"/>
                </a:solidFill>
                <a:latin typeface="Arial"/>
                <a:cs typeface="Arial"/>
              </a:rPr>
              <a:t>Dramatic </a:t>
            </a:r>
            <a:r>
              <a:rPr spc="-95" dirty="0">
                <a:solidFill>
                  <a:prstClr val="black"/>
                </a:solidFill>
                <a:latin typeface="Arial"/>
                <a:cs typeface="Arial"/>
              </a:rPr>
              <a:t>increase </a:t>
            </a:r>
            <a:r>
              <a:rPr spc="-25" dirty="0">
                <a:solidFill>
                  <a:prstClr val="black"/>
                </a:solidFill>
                <a:latin typeface="Arial"/>
                <a:cs typeface="Arial"/>
              </a:rPr>
              <a:t>in </a:t>
            </a:r>
            <a:r>
              <a:rPr spc="-55" dirty="0">
                <a:solidFill>
                  <a:prstClr val="black"/>
                </a:solidFill>
                <a:latin typeface="Arial"/>
                <a:cs typeface="Arial"/>
              </a:rPr>
              <a:t>number </a:t>
            </a:r>
            <a:r>
              <a:rPr spc="-10" dirty="0">
                <a:solidFill>
                  <a:prstClr val="black"/>
                </a:solidFill>
                <a:latin typeface="Arial"/>
                <a:cs typeface="Arial"/>
              </a:rPr>
              <a:t>of  </a:t>
            </a:r>
            <a:r>
              <a:rPr spc="-95" dirty="0">
                <a:solidFill>
                  <a:prstClr val="black"/>
                </a:solidFill>
                <a:latin typeface="Arial"/>
                <a:cs typeface="Arial"/>
              </a:rPr>
              <a:t>Blockchain </a:t>
            </a:r>
            <a:r>
              <a:rPr spc="-60" dirty="0">
                <a:solidFill>
                  <a:prstClr val="black"/>
                </a:solidFill>
                <a:latin typeface="Arial"/>
                <a:cs typeface="Arial"/>
              </a:rPr>
              <a:t>patents </a:t>
            </a:r>
            <a:r>
              <a:rPr spc="-20" dirty="0">
                <a:solidFill>
                  <a:prstClr val="black"/>
                </a:solidFill>
                <a:latin typeface="Arial"/>
                <a:cs typeface="Arial"/>
              </a:rPr>
              <a:t>filed</a:t>
            </a:r>
            <a:r>
              <a:rPr spc="-125" dirty="0">
                <a:solidFill>
                  <a:prstClr val="black"/>
                </a:solidFill>
                <a:latin typeface="Arial"/>
                <a:cs typeface="Arial"/>
              </a:rPr>
              <a:t> </a:t>
            </a:r>
            <a:r>
              <a:rPr spc="-85" dirty="0">
                <a:solidFill>
                  <a:prstClr val="black"/>
                </a:solidFill>
                <a:latin typeface="Arial"/>
                <a:cs typeface="Arial"/>
              </a:rPr>
              <a:t>(coindesk.com)</a:t>
            </a:r>
            <a:endParaRPr dirty="0">
              <a:solidFill>
                <a:prstClr val="black"/>
              </a:solidFill>
              <a:latin typeface="Arial"/>
              <a:cs typeface="Arial"/>
            </a:endParaRPr>
          </a:p>
          <a:p>
            <a:pPr marL="355600" marR="166370" indent="-342900">
              <a:spcBef>
                <a:spcPts val="434"/>
              </a:spcBef>
              <a:buClr>
                <a:srgbClr val="0087B7"/>
              </a:buClr>
              <a:buFont typeface="Wingdings"/>
              <a:buChar char=""/>
              <a:tabLst>
                <a:tab pos="354965" algn="l"/>
                <a:tab pos="355600" algn="l"/>
              </a:tabLst>
            </a:pPr>
            <a:r>
              <a:rPr spc="-55" dirty="0">
                <a:solidFill>
                  <a:prstClr val="black"/>
                </a:solidFill>
                <a:latin typeface="Arial"/>
                <a:cs typeface="Arial"/>
              </a:rPr>
              <a:t>Still </a:t>
            </a:r>
            <a:r>
              <a:rPr spc="-30" dirty="0">
                <a:solidFill>
                  <a:prstClr val="black"/>
                </a:solidFill>
                <a:latin typeface="Arial"/>
                <a:cs typeface="Arial"/>
              </a:rPr>
              <a:t>in its </a:t>
            </a:r>
            <a:r>
              <a:rPr spc="-60" dirty="0">
                <a:solidFill>
                  <a:prstClr val="black"/>
                </a:solidFill>
                <a:latin typeface="Arial"/>
                <a:cs typeface="Arial"/>
              </a:rPr>
              <a:t>early </a:t>
            </a:r>
            <a:r>
              <a:rPr spc="-125" dirty="0">
                <a:solidFill>
                  <a:prstClr val="black"/>
                </a:solidFill>
                <a:latin typeface="Arial"/>
                <a:cs typeface="Arial"/>
              </a:rPr>
              <a:t>stages </a:t>
            </a:r>
            <a:r>
              <a:rPr spc="-5" dirty="0">
                <a:solidFill>
                  <a:prstClr val="black"/>
                </a:solidFill>
                <a:latin typeface="Arial"/>
                <a:cs typeface="Arial"/>
              </a:rPr>
              <a:t>of</a:t>
            </a:r>
            <a:r>
              <a:rPr spc="-260" dirty="0">
                <a:solidFill>
                  <a:prstClr val="black"/>
                </a:solidFill>
                <a:latin typeface="Arial"/>
                <a:cs typeface="Arial"/>
              </a:rPr>
              <a:t> </a:t>
            </a:r>
            <a:r>
              <a:rPr spc="-60" dirty="0">
                <a:solidFill>
                  <a:prstClr val="black"/>
                </a:solidFill>
                <a:latin typeface="Arial"/>
                <a:cs typeface="Arial"/>
              </a:rPr>
              <a:t>development  </a:t>
            </a:r>
            <a:r>
              <a:rPr spc="-85" dirty="0">
                <a:solidFill>
                  <a:prstClr val="black"/>
                </a:solidFill>
                <a:latin typeface="Arial"/>
                <a:cs typeface="Arial"/>
              </a:rPr>
              <a:t>and </a:t>
            </a:r>
            <a:r>
              <a:rPr spc="-40" dirty="0">
                <a:solidFill>
                  <a:prstClr val="black"/>
                </a:solidFill>
                <a:latin typeface="Arial"/>
                <a:cs typeface="Arial"/>
              </a:rPr>
              <a:t>implementation </a:t>
            </a:r>
            <a:r>
              <a:rPr spc="-105" dirty="0">
                <a:solidFill>
                  <a:prstClr val="black"/>
                </a:solidFill>
                <a:latin typeface="Arial"/>
                <a:cs typeface="Arial"/>
              </a:rPr>
              <a:t>– </a:t>
            </a:r>
            <a:r>
              <a:rPr spc="-55" dirty="0">
                <a:solidFill>
                  <a:prstClr val="black"/>
                </a:solidFill>
                <a:latin typeface="Arial"/>
                <a:cs typeface="Arial"/>
              </a:rPr>
              <a:t>similar </a:t>
            </a:r>
            <a:r>
              <a:rPr spc="15" dirty="0">
                <a:solidFill>
                  <a:prstClr val="black"/>
                </a:solidFill>
                <a:latin typeface="Arial"/>
                <a:cs typeface="Arial"/>
              </a:rPr>
              <a:t>to </a:t>
            </a:r>
            <a:r>
              <a:rPr spc="-20" dirty="0">
                <a:solidFill>
                  <a:prstClr val="black"/>
                </a:solidFill>
                <a:latin typeface="Arial"/>
                <a:cs typeface="Arial"/>
              </a:rPr>
              <a:t>the  internet </a:t>
            </a:r>
            <a:r>
              <a:rPr spc="-25" dirty="0">
                <a:solidFill>
                  <a:prstClr val="black"/>
                </a:solidFill>
                <a:latin typeface="Arial"/>
                <a:cs typeface="Arial"/>
              </a:rPr>
              <a:t>itself in </a:t>
            </a:r>
            <a:r>
              <a:rPr spc="-20" dirty="0">
                <a:solidFill>
                  <a:prstClr val="black"/>
                </a:solidFill>
                <a:latin typeface="Arial"/>
                <a:cs typeface="Arial"/>
              </a:rPr>
              <a:t>the </a:t>
            </a:r>
            <a:r>
              <a:rPr spc="-45" dirty="0">
                <a:solidFill>
                  <a:prstClr val="black"/>
                </a:solidFill>
                <a:latin typeface="Arial"/>
                <a:cs typeface="Arial"/>
              </a:rPr>
              <a:t>late</a:t>
            </a:r>
            <a:r>
              <a:rPr spc="-345" dirty="0">
                <a:solidFill>
                  <a:prstClr val="black"/>
                </a:solidFill>
                <a:latin typeface="Arial"/>
                <a:cs typeface="Arial"/>
              </a:rPr>
              <a:t> </a:t>
            </a:r>
            <a:r>
              <a:rPr spc="-114" dirty="0">
                <a:solidFill>
                  <a:prstClr val="black"/>
                </a:solidFill>
                <a:latin typeface="Arial"/>
                <a:cs typeface="Arial"/>
              </a:rPr>
              <a:t>1990s</a:t>
            </a:r>
            <a:endParaRPr dirty="0">
              <a:solidFill>
                <a:prstClr val="black"/>
              </a:solidFill>
              <a:latin typeface="Arial"/>
              <a:cs typeface="Arial"/>
            </a:endParaRPr>
          </a:p>
        </p:txBody>
      </p:sp>
      <p:sp>
        <p:nvSpPr>
          <p:cNvPr id="4" name="object 4"/>
          <p:cNvSpPr/>
          <p:nvPr/>
        </p:nvSpPr>
        <p:spPr>
          <a:xfrm>
            <a:off x="5152200" y="1055701"/>
            <a:ext cx="3613847" cy="273034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5390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812030" cy="452120"/>
          </a:xfrm>
          <a:prstGeom prst="rect">
            <a:avLst/>
          </a:prstGeom>
        </p:spPr>
        <p:txBody>
          <a:bodyPr vert="horz" wrap="square" lIns="0" tIns="12065" rIns="0" bIns="0" rtlCol="0">
            <a:spAutoFit/>
          </a:bodyPr>
          <a:lstStyle/>
          <a:p>
            <a:pPr marL="12700">
              <a:lnSpc>
                <a:spcPct val="100000"/>
              </a:lnSpc>
              <a:spcBef>
                <a:spcPts val="95"/>
              </a:spcBef>
            </a:pPr>
            <a:r>
              <a:rPr sz="2800" spc="-170" dirty="0">
                <a:solidFill>
                  <a:srgbClr val="005DAB"/>
                </a:solidFill>
              </a:rPr>
              <a:t>Blockchain </a:t>
            </a:r>
            <a:r>
              <a:rPr sz="2800" spc="-160" dirty="0">
                <a:solidFill>
                  <a:srgbClr val="005DAB"/>
                </a:solidFill>
              </a:rPr>
              <a:t>development</a:t>
            </a:r>
            <a:r>
              <a:rPr sz="2800" spc="-280" dirty="0">
                <a:solidFill>
                  <a:srgbClr val="005DAB"/>
                </a:solidFill>
              </a:rPr>
              <a:t> </a:t>
            </a:r>
            <a:r>
              <a:rPr sz="2800" spc="-160" dirty="0">
                <a:solidFill>
                  <a:srgbClr val="005DAB"/>
                </a:solidFill>
              </a:rPr>
              <a:t>activity</a:t>
            </a:r>
            <a:endParaRPr sz="2800"/>
          </a:p>
        </p:txBody>
      </p:sp>
      <p:sp>
        <p:nvSpPr>
          <p:cNvPr id="3" name="object 3"/>
          <p:cNvSpPr txBox="1"/>
          <p:nvPr/>
        </p:nvSpPr>
        <p:spPr>
          <a:xfrm>
            <a:off x="535940" y="1176604"/>
            <a:ext cx="4732020" cy="319405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pc="-70" dirty="0">
                <a:solidFill>
                  <a:srgbClr val="00203C"/>
                </a:solidFill>
                <a:latin typeface="Arial"/>
                <a:cs typeface="Arial"/>
              </a:rPr>
              <a:t>Significant </a:t>
            </a:r>
            <a:r>
              <a:rPr spc="-35" dirty="0">
                <a:solidFill>
                  <a:srgbClr val="00203C"/>
                </a:solidFill>
                <a:latin typeface="Arial"/>
                <a:cs typeface="Arial"/>
              </a:rPr>
              <a:t>activity </a:t>
            </a:r>
            <a:r>
              <a:rPr spc="-30" dirty="0">
                <a:solidFill>
                  <a:srgbClr val="00203C"/>
                </a:solidFill>
                <a:latin typeface="Arial"/>
                <a:cs typeface="Arial"/>
              </a:rPr>
              <a:t>in </a:t>
            </a:r>
            <a:r>
              <a:rPr spc="-20" dirty="0">
                <a:solidFill>
                  <a:srgbClr val="00203C"/>
                </a:solidFill>
                <a:latin typeface="Arial"/>
                <a:cs typeface="Arial"/>
              </a:rPr>
              <a:t>the </a:t>
            </a:r>
            <a:r>
              <a:rPr spc="-75" dirty="0">
                <a:solidFill>
                  <a:srgbClr val="00203C"/>
                </a:solidFill>
                <a:latin typeface="Arial"/>
                <a:cs typeface="Arial"/>
              </a:rPr>
              <a:t>Corporate,</a:t>
            </a:r>
            <a:r>
              <a:rPr spc="-295" dirty="0">
                <a:solidFill>
                  <a:srgbClr val="00203C"/>
                </a:solidFill>
                <a:latin typeface="Arial"/>
                <a:cs typeface="Arial"/>
              </a:rPr>
              <a:t> </a:t>
            </a:r>
            <a:r>
              <a:rPr spc="-100" dirty="0">
                <a:solidFill>
                  <a:srgbClr val="00203C"/>
                </a:solidFill>
                <a:latin typeface="Arial"/>
                <a:cs typeface="Arial"/>
              </a:rPr>
              <a:t>Academic</a:t>
            </a:r>
            <a:endParaRPr dirty="0">
              <a:solidFill>
                <a:prstClr val="black"/>
              </a:solidFill>
              <a:latin typeface="Arial"/>
              <a:cs typeface="Arial"/>
            </a:endParaRPr>
          </a:p>
          <a:p>
            <a:pPr marL="355600">
              <a:spcBef>
                <a:spcPts val="5"/>
              </a:spcBef>
            </a:pPr>
            <a:r>
              <a:rPr spc="-85" dirty="0">
                <a:solidFill>
                  <a:srgbClr val="00203C"/>
                </a:solidFill>
                <a:latin typeface="Arial"/>
                <a:cs typeface="Arial"/>
              </a:rPr>
              <a:t>and </a:t>
            </a:r>
            <a:r>
              <a:rPr spc="-100" dirty="0">
                <a:solidFill>
                  <a:srgbClr val="00203C"/>
                </a:solidFill>
                <a:latin typeface="Arial"/>
                <a:cs typeface="Arial"/>
              </a:rPr>
              <a:t>Federal</a:t>
            </a:r>
            <a:r>
              <a:rPr spc="-95" dirty="0">
                <a:solidFill>
                  <a:srgbClr val="00203C"/>
                </a:solidFill>
                <a:latin typeface="Arial"/>
                <a:cs typeface="Arial"/>
              </a:rPr>
              <a:t> </a:t>
            </a:r>
            <a:r>
              <a:rPr spc="-125" dirty="0">
                <a:solidFill>
                  <a:srgbClr val="00203C"/>
                </a:solidFill>
                <a:latin typeface="Arial"/>
                <a:cs typeface="Arial"/>
              </a:rPr>
              <a:t>spaces:</a:t>
            </a:r>
            <a:endParaRPr dirty="0">
              <a:solidFill>
                <a:prstClr val="black"/>
              </a:solidFill>
              <a:latin typeface="Arial"/>
              <a:cs typeface="Arial"/>
            </a:endParaRPr>
          </a:p>
          <a:p>
            <a:pPr marL="756285" marR="5080" lvl="1" indent="-286385">
              <a:spcBef>
                <a:spcPts val="384"/>
              </a:spcBef>
              <a:buClr>
                <a:srgbClr val="3C6C2A"/>
              </a:buClr>
              <a:buFontTx/>
              <a:buChar char="–"/>
              <a:tabLst>
                <a:tab pos="756285" algn="l"/>
                <a:tab pos="756920" algn="l"/>
              </a:tabLst>
            </a:pPr>
            <a:r>
              <a:rPr sz="1500" spc="-60" dirty="0">
                <a:solidFill>
                  <a:srgbClr val="00203C"/>
                </a:solidFill>
                <a:latin typeface="Arial"/>
                <a:cs typeface="Arial"/>
              </a:rPr>
              <a:t>IBM, </a:t>
            </a:r>
            <a:r>
              <a:rPr sz="1500" spc="-30" dirty="0">
                <a:solidFill>
                  <a:srgbClr val="00203C"/>
                </a:solidFill>
                <a:latin typeface="Arial"/>
                <a:cs typeface="Arial"/>
              </a:rPr>
              <a:t>Microsoft, </a:t>
            </a:r>
            <a:r>
              <a:rPr sz="1500" spc="-100" dirty="0">
                <a:solidFill>
                  <a:srgbClr val="00203C"/>
                </a:solidFill>
                <a:latin typeface="Arial"/>
                <a:cs typeface="Arial"/>
              </a:rPr>
              <a:t>MIT, </a:t>
            </a:r>
            <a:r>
              <a:rPr sz="1500" spc="-180" dirty="0">
                <a:solidFill>
                  <a:srgbClr val="00203C"/>
                </a:solidFill>
                <a:latin typeface="Arial"/>
                <a:cs typeface="Arial"/>
              </a:rPr>
              <a:t>GA </a:t>
            </a:r>
            <a:r>
              <a:rPr sz="1500" spc="-125" dirty="0">
                <a:solidFill>
                  <a:srgbClr val="00203C"/>
                </a:solidFill>
                <a:latin typeface="Arial"/>
                <a:cs typeface="Arial"/>
              </a:rPr>
              <a:t>Tech, </a:t>
            </a:r>
            <a:r>
              <a:rPr sz="1500" spc="-185" dirty="0">
                <a:solidFill>
                  <a:srgbClr val="00203C"/>
                </a:solidFill>
                <a:latin typeface="Arial"/>
                <a:cs typeface="Arial"/>
              </a:rPr>
              <a:t>GSA, </a:t>
            </a:r>
            <a:r>
              <a:rPr sz="1500" spc="-150" dirty="0">
                <a:solidFill>
                  <a:srgbClr val="00203C"/>
                </a:solidFill>
                <a:latin typeface="Arial"/>
                <a:cs typeface="Arial"/>
              </a:rPr>
              <a:t>FDA, </a:t>
            </a:r>
            <a:r>
              <a:rPr sz="1500" spc="-170" dirty="0">
                <a:solidFill>
                  <a:srgbClr val="00203C"/>
                </a:solidFill>
                <a:latin typeface="Arial"/>
                <a:cs typeface="Arial"/>
              </a:rPr>
              <a:t>DHS, </a:t>
            </a:r>
            <a:r>
              <a:rPr sz="1500" spc="-145" dirty="0">
                <a:solidFill>
                  <a:srgbClr val="00203C"/>
                </a:solidFill>
                <a:latin typeface="Arial"/>
                <a:cs typeface="Arial"/>
              </a:rPr>
              <a:t>DOD,  </a:t>
            </a:r>
            <a:r>
              <a:rPr sz="1500" spc="-160" dirty="0">
                <a:solidFill>
                  <a:srgbClr val="00203C"/>
                </a:solidFill>
                <a:latin typeface="Arial"/>
                <a:cs typeface="Arial"/>
              </a:rPr>
              <a:t>ONC, </a:t>
            </a:r>
            <a:r>
              <a:rPr sz="1500" spc="-100" dirty="0">
                <a:solidFill>
                  <a:srgbClr val="00203C"/>
                </a:solidFill>
                <a:latin typeface="Arial"/>
                <a:cs typeface="Arial"/>
              </a:rPr>
              <a:t>OMB, </a:t>
            </a:r>
            <a:r>
              <a:rPr sz="1500" spc="-175" dirty="0">
                <a:solidFill>
                  <a:srgbClr val="00203C"/>
                </a:solidFill>
                <a:latin typeface="Arial"/>
                <a:cs typeface="Arial"/>
              </a:rPr>
              <a:t>NIST, </a:t>
            </a:r>
            <a:r>
              <a:rPr sz="1500" spc="-105" dirty="0">
                <a:solidFill>
                  <a:srgbClr val="00203C"/>
                </a:solidFill>
                <a:latin typeface="Arial"/>
                <a:cs typeface="Arial"/>
              </a:rPr>
              <a:t>OPM, </a:t>
            </a:r>
            <a:r>
              <a:rPr sz="1500" spc="-90" dirty="0">
                <a:solidFill>
                  <a:srgbClr val="00203C"/>
                </a:solidFill>
                <a:latin typeface="Arial"/>
                <a:cs typeface="Arial"/>
              </a:rPr>
              <a:t>Postal Service, </a:t>
            </a:r>
            <a:r>
              <a:rPr sz="1500" spc="-85" dirty="0">
                <a:solidFill>
                  <a:srgbClr val="00203C"/>
                </a:solidFill>
                <a:latin typeface="Arial"/>
                <a:cs typeface="Arial"/>
              </a:rPr>
              <a:t>State </a:t>
            </a:r>
            <a:r>
              <a:rPr sz="1500" spc="-55" dirty="0">
                <a:solidFill>
                  <a:srgbClr val="00203C"/>
                </a:solidFill>
                <a:latin typeface="Arial"/>
                <a:cs typeface="Arial"/>
              </a:rPr>
              <a:t>Dept.,  </a:t>
            </a:r>
            <a:r>
              <a:rPr sz="1500" spc="-95" dirty="0">
                <a:solidFill>
                  <a:srgbClr val="00203C"/>
                </a:solidFill>
                <a:latin typeface="Arial"/>
                <a:cs typeface="Arial"/>
              </a:rPr>
              <a:t>Treasury </a:t>
            </a:r>
            <a:r>
              <a:rPr sz="1500" spc="-55" dirty="0">
                <a:solidFill>
                  <a:srgbClr val="00203C"/>
                </a:solidFill>
                <a:latin typeface="Arial"/>
                <a:cs typeface="Arial"/>
              </a:rPr>
              <a:t>Dept., </a:t>
            </a:r>
            <a:r>
              <a:rPr sz="1500" spc="-90" dirty="0">
                <a:solidFill>
                  <a:srgbClr val="00203C"/>
                </a:solidFill>
                <a:latin typeface="Arial"/>
                <a:cs typeface="Arial"/>
              </a:rPr>
              <a:t>Federal </a:t>
            </a:r>
            <a:r>
              <a:rPr sz="1500" spc="-105" dirty="0">
                <a:solidFill>
                  <a:srgbClr val="00203C"/>
                </a:solidFill>
                <a:latin typeface="Arial"/>
                <a:cs typeface="Arial"/>
              </a:rPr>
              <a:t>Reserve, </a:t>
            </a:r>
            <a:r>
              <a:rPr sz="1500" spc="-70" dirty="0">
                <a:solidFill>
                  <a:srgbClr val="00203C"/>
                </a:solidFill>
                <a:latin typeface="Arial"/>
                <a:cs typeface="Arial"/>
              </a:rPr>
              <a:t>and </a:t>
            </a:r>
            <a:r>
              <a:rPr sz="1500" spc="-65" dirty="0">
                <a:solidFill>
                  <a:srgbClr val="00203C"/>
                </a:solidFill>
                <a:latin typeface="Arial"/>
                <a:cs typeface="Arial"/>
              </a:rPr>
              <a:t>hundreds </a:t>
            </a:r>
            <a:r>
              <a:rPr sz="1500" spc="-10" dirty="0">
                <a:solidFill>
                  <a:srgbClr val="00203C"/>
                </a:solidFill>
                <a:latin typeface="Arial"/>
                <a:cs typeface="Arial"/>
              </a:rPr>
              <a:t>of  </a:t>
            </a:r>
            <a:r>
              <a:rPr sz="1500" spc="-65" dirty="0">
                <a:solidFill>
                  <a:srgbClr val="00203C"/>
                </a:solidFill>
                <a:latin typeface="Arial"/>
                <a:cs typeface="Arial"/>
              </a:rPr>
              <a:t>blockchain</a:t>
            </a:r>
            <a:r>
              <a:rPr sz="1500" spc="-100" dirty="0">
                <a:solidFill>
                  <a:srgbClr val="00203C"/>
                </a:solidFill>
                <a:latin typeface="Arial"/>
                <a:cs typeface="Arial"/>
              </a:rPr>
              <a:t> </a:t>
            </a:r>
            <a:r>
              <a:rPr sz="1500" spc="-50" dirty="0">
                <a:solidFill>
                  <a:srgbClr val="00203C"/>
                </a:solidFill>
                <a:latin typeface="Arial"/>
                <a:cs typeface="Arial"/>
              </a:rPr>
              <a:t>startups.</a:t>
            </a:r>
            <a:endParaRPr sz="1500" dirty="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u="sng" spc="-45" dirty="0">
                <a:solidFill>
                  <a:srgbClr val="0E55DC"/>
                </a:solidFill>
                <a:uFill>
                  <a:solidFill>
                    <a:srgbClr val="0E55DC"/>
                  </a:solidFill>
                </a:uFill>
                <a:latin typeface="Arial"/>
                <a:cs typeface="Arial"/>
                <a:hlinkClick r:id="rId2"/>
              </a:rPr>
              <a:t>https://emerging.digital.gov/blockchain-programs</a:t>
            </a:r>
            <a:endParaRPr sz="1500" dirty="0">
              <a:solidFill>
                <a:prstClr val="black"/>
              </a:solidFill>
              <a:latin typeface="Arial"/>
              <a:cs typeface="Arial"/>
            </a:endParaRPr>
          </a:p>
          <a:p>
            <a:pPr lvl="1">
              <a:spcBef>
                <a:spcPts val="35"/>
              </a:spcBef>
              <a:buClr>
                <a:srgbClr val="3C6C2A"/>
              </a:buClr>
              <a:buFont typeface="Arial"/>
              <a:buChar char="–"/>
            </a:pPr>
            <a:endParaRPr sz="2200" dirty="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pc="-90" dirty="0">
                <a:solidFill>
                  <a:srgbClr val="00203C"/>
                </a:solidFill>
                <a:latin typeface="Arial"/>
                <a:cs typeface="Arial"/>
              </a:rPr>
              <a:t>New </a:t>
            </a:r>
            <a:r>
              <a:rPr spc="-110" dirty="0">
                <a:solidFill>
                  <a:srgbClr val="00203C"/>
                </a:solidFill>
                <a:latin typeface="Arial"/>
                <a:cs typeface="Arial"/>
              </a:rPr>
              <a:t>Magazines </a:t>
            </a:r>
            <a:r>
              <a:rPr spc="195" dirty="0">
                <a:solidFill>
                  <a:srgbClr val="00203C"/>
                </a:solidFill>
                <a:latin typeface="Arial"/>
                <a:cs typeface="Arial"/>
              </a:rPr>
              <a:t>/</a:t>
            </a:r>
            <a:r>
              <a:rPr spc="-65" dirty="0">
                <a:solidFill>
                  <a:srgbClr val="00203C"/>
                </a:solidFill>
                <a:latin typeface="Arial"/>
                <a:cs typeface="Arial"/>
              </a:rPr>
              <a:t> </a:t>
            </a:r>
            <a:r>
              <a:rPr spc="-95" dirty="0">
                <a:solidFill>
                  <a:srgbClr val="00203C"/>
                </a:solidFill>
                <a:latin typeface="Arial"/>
                <a:cs typeface="Arial"/>
              </a:rPr>
              <a:t>Journals:</a:t>
            </a:r>
            <a:endParaRPr dirty="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500" spc="-50" dirty="0">
                <a:solidFill>
                  <a:srgbClr val="00203C"/>
                </a:solidFill>
                <a:latin typeface="Arial"/>
                <a:cs typeface="Arial"/>
              </a:rPr>
              <a:t>Traditional </a:t>
            </a:r>
            <a:r>
              <a:rPr sz="1500" spc="-65" dirty="0">
                <a:solidFill>
                  <a:srgbClr val="00203C"/>
                </a:solidFill>
                <a:latin typeface="Arial"/>
                <a:cs typeface="Arial"/>
              </a:rPr>
              <a:t>(e.g., </a:t>
            </a:r>
            <a:r>
              <a:rPr sz="1500" spc="-40" dirty="0">
                <a:solidFill>
                  <a:srgbClr val="00203C"/>
                </a:solidFill>
                <a:latin typeface="Arial"/>
                <a:cs typeface="Arial"/>
              </a:rPr>
              <a:t>Wired): </a:t>
            </a:r>
            <a:r>
              <a:rPr sz="1500" spc="-180" dirty="0">
                <a:solidFill>
                  <a:srgbClr val="00203C"/>
                </a:solidFill>
                <a:latin typeface="Arial"/>
                <a:cs typeface="Arial"/>
              </a:rPr>
              <a:t>DISTRIBUTED</a:t>
            </a:r>
            <a:r>
              <a:rPr sz="1500" spc="-245" dirty="0">
                <a:solidFill>
                  <a:srgbClr val="00203C"/>
                </a:solidFill>
                <a:latin typeface="Arial"/>
                <a:cs typeface="Arial"/>
              </a:rPr>
              <a:t> </a:t>
            </a:r>
            <a:r>
              <a:rPr sz="1500" spc="-70" dirty="0">
                <a:solidFill>
                  <a:srgbClr val="00203C"/>
                </a:solidFill>
                <a:latin typeface="Arial"/>
                <a:cs typeface="Arial"/>
              </a:rPr>
              <a:t>(2017)</a:t>
            </a:r>
            <a:endParaRPr sz="1500" dirty="0">
              <a:solidFill>
                <a:prstClr val="black"/>
              </a:solidFill>
              <a:latin typeface="Arial"/>
              <a:cs typeface="Arial"/>
            </a:endParaRPr>
          </a:p>
          <a:p>
            <a:pPr marL="756285" marR="314960" lvl="1" indent="-286385">
              <a:spcBef>
                <a:spcPts val="360"/>
              </a:spcBef>
              <a:buClr>
                <a:srgbClr val="3C6C2A"/>
              </a:buClr>
              <a:buFontTx/>
              <a:buChar char="–"/>
              <a:tabLst>
                <a:tab pos="756285" algn="l"/>
                <a:tab pos="756920" algn="l"/>
              </a:tabLst>
            </a:pPr>
            <a:r>
              <a:rPr sz="1500" spc="-65" dirty="0">
                <a:solidFill>
                  <a:srgbClr val="00203C"/>
                </a:solidFill>
                <a:latin typeface="Arial"/>
                <a:cs typeface="Arial"/>
              </a:rPr>
              <a:t>Peer-reviewed: </a:t>
            </a:r>
            <a:r>
              <a:rPr sz="1500" spc="-75" dirty="0">
                <a:solidFill>
                  <a:srgbClr val="00203C"/>
                </a:solidFill>
                <a:latin typeface="Arial"/>
                <a:cs typeface="Arial"/>
              </a:rPr>
              <a:t>Blockchain </a:t>
            </a:r>
            <a:r>
              <a:rPr sz="1500" spc="-20" dirty="0">
                <a:solidFill>
                  <a:srgbClr val="00203C"/>
                </a:solidFill>
                <a:latin typeface="Arial"/>
                <a:cs typeface="Arial"/>
              </a:rPr>
              <a:t>in </a:t>
            </a:r>
            <a:r>
              <a:rPr sz="1500" spc="-65" dirty="0">
                <a:solidFill>
                  <a:srgbClr val="00203C"/>
                </a:solidFill>
                <a:latin typeface="Arial"/>
                <a:cs typeface="Arial"/>
              </a:rPr>
              <a:t>Healthcare</a:t>
            </a:r>
            <a:r>
              <a:rPr sz="1500" spc="-215" dirty="0">
                <a:solidFill>
                  <a:srgbClr val="00203C"/>
                </a:solidFill>
                <a:latin typeface="Arial"/>
                <a:cs typeface="Arial"/>
              </a:rPr>
              <a:t> </a:t>
            </a:r>
            <a:r>
              <a:rPr sz="1500" spc="-130" dirty="0">
                <a:solidFill>
                  <a:srgbClr val="00203C"/>
                </a:solidFill>
                <a:latin typeface="Arial"/>
                <a:cs typeface="Arial"/>
              </a:rPr>
              <a:t>Today  </a:t>
            </a:r>
            <a:r>
              <a:rPr sz="1500" spc="-70" dirty="0">
                <a:solidFill>
                  <a:srgbClr val="00203C"/>
                </a:solidFill>
                <a:latin typeface="Arial"/>
                <a:cs typeface="Arial"/>
              </a:rPr>
              <a:t>(2018)</a:t>
            </a:r>
            <a:endParaRPr sz="1500" dirty="0">
              <a:solidFill>
                <a:prstClr val="black"/>
              </a:solidFill>
              <a:latin typeface="Arial"/>
              <a:cs typeface="Arial"/>
            </a:endParaRPr>
          </a:p>
        </p:txBody>
      </p:sp>
      <p:sp>
        <p:nvSpPr>
          <p:cNvPr id="4" name="object 4"/>
          <p:cNvSpPr/>
          <p:nvPr/>
        </p:nvSpPr>
        <p:spPr>
          <a:xfrm>
            <a:off x="5661659" y="428244"/>
            <a:ext cx="3331464" cy="20253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5687567" y="454151"/>
            <a:ext cx="3229356" cy="192328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5661659" y="2657843"/>
            <a:ext cx="3331464" cy="191871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687567" y="2683764"/>
            <a:ext cx="3229356" cy="1816608"/>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914687329"/>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13146</TotalTime>
  <Words>3724</Words>
  <Application>Microsoft Macintosh PowerPoint</Application>
  <PresentationFormat>On-screen Show (16:9)</PresentationFormat>
  <Paragraphs>329</Paragraphs>
  <Slides>57</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57</vt:i4>
      </vt:variant>
    </vt:vector>
  </HeadingPairs>
  <TitlesOfParts>
    <vt:vector size="72" baseType="lpstr">
      <vt:lpstr>FplblkNnygxxNffctkUtopiaStd</vt:lpstr>
      <vt:lpstr>HfljhrXgxsbhRxsqvwUtopiaStd</vt:lpstr>
      <vt:lpstr>HjfmxfQqsngkLcfxhlUtopiaStd</vt:lpstr>
      <vt:lpstr>MywvttDvjqbdGjpyqnUtopiaStd</vt:lpstr>
      <vt:lpstr>新細明體</vt:lpstr>
      <vt:lpstr>Arial</vt:lpstr>
      <vt:lpstr>Calibri</vt:lpstr>
      <vt:lpstr>Mangal</vt:lpstr>
      <vt:lpstr>Times New Roman</vt:lpstr>
      <vt:lpstr>Trebuchet MS</vt:lpstr>
      <vt:lpstr>Wingdings</vt:lpstr>
      <vt:lpstr>自訂設計</vt:lpstr>
      <vt:lpstr>1_自訂設計</vt:lpstr>
      <vt:lpstr>2_自訂設計</vt:lpstr>
      <vt:lpstr>3_自訂設計</vt:lpstr>
      <vt:lpstr>Blockchain Basics</vt:lpstr>
      <vt:lpstr>What is Blockchain and its Application</vt:lpstr>
      <vt:lpstr>What is a blockchain?</vt:lpstr>
      <vt:lpstr>What is a blockchain?</vt:lpstr>
      <vt:lpstr>No really, what’s is a blockchain: 5 Principles*</vt:lpstr>
      <vt:lpstr>PowerPoint Presentation</vt:lpstr>
      <vt:lpstr>What is a blockchain? One more time…it is…</vt:lpstr>
      <vt:lpstr>Is Blockchain new?</vt:lpstr>
      <vt:lpstr>Blockchain development activity</vt:lpstr>
      <vt:lpstr>Digging a bit deeper into Blockchain: All hype? No.</vt:lpstr>
      <vt:lpstr>Why is it called Blockchain?</vt:lpstr>
      <vt:lpstr>Why does an internet-based “trusted source of truth”  matter?</vt:lpstr>
      <vt:lpstr>PowerPoint Presentation</vt:lpstr>
      <vt:lpstr>Blockchain: There isn’t just one</vt:lpstr>
      <vt:lpstr>Blockchain: There isn’t just one</vt:lpstr>
      <vt:lpstr>Blockchain: A foundation for new ecosystems</vt:lpstr>
      <vt:lpstr>Blockchain: A foundation  for new ecosystems</vt:lpstr>
      <vt:lpstr>The Blockchain Token: Unit of value exchange</vt:lpstr>
      <vt:lpstr>Using the Blockchain: making a transaction</vt:lpstr>
      <vt:lpstr>Using the Blockchain: the transaction – a deeper look</vt:lpstr>
      <vt:lpstr>Using the Blockchain: the transaction – a deeper look</vt:lpstr>
      <vt:lpstr>Blockchain: Validation (have you heard of mining?)</vt:lpstr>
      <vt:lpstr>Blockchain: Validation (have you heard of mining?)</vt:lpstr>
      <vt:lpstr>Blockchain: Quick recap and breather….</vt:lpstr>
      <vt:lpstr>Blockchain: Where is it ideal?</vt:lpstr>
      <vt:lpstr>Blockchain: Once last piece – “the data”</vt:lpstr>
      <vt:lpstr>Blockchain: Once last piece – “the data”</vt:lpstr>
      <vt:lpstr>Blockchain: Its impact on the digital global economy</vt:lpstr>
      <vt:lpstr>PowerPoint Presentation</vt:lpstr>
      <vt:lpstr>Blockchain: Challenges</vt:lpstr>
      <vt:lpstr>Blockchain: Challenges</vt:lpstr>
      <vt:lpstr>Blockchain: Next steps</vt:lpstr>
      <vt:lpstr>Transaction through an intermediary vs.  peer-to-peer transaction  </vt:lpstr>
      <vt:lpstr>Stocks trading through an intermediary  clearing house  </vt:lpstr>
      <vt:lpstr>Peer-to-peer stock trading </vt:lpstr>
      <vt:lpstr>Concept of Blockchain</vt:lpstr>
      <vt:lpstr>The blockchain data structure </vt:lpstr>
      <vt:lpstr>Practical Example: Assume that there are three candidates—Alice, Bob, and Charlie—who are doing some monetary transactions among each other on a blockchain network.  </vt:lpstr>
      <vt:lpstr>PowerPoint Presentation</vt:lpstr>
      <vt:lpstr>PowerPoint Presentation</vt:lpstr>
      <vt:lpstr>cont….</vt:lpstr>
      <vt:lpstr>A distributed system with centralized control  </vt:lpstr>
      <vt:lpstr>A centralized system  </vt:lpstr>
      <vt:lpstr>A decentralized system  </vt:lpstr>
      <vt:lpstr>A decentralized and peer-to-peer system  </vt:lpstr>
      <vt:lpstr>Various layers of blockchain  </vt:lpstr>
      <vt:lpstr>Blockchain: friction removal</vt:lpstr>
      <vt:lpstr>How Blockchain Works!</vt:lpstr>
      <vt:lpstr>Blockchain at its core </vt:lpstr>
      <vt:lpstr>Cryptography</vt:lpstr>
      <vt:lpstr>Digital Signature Algorithm (DSA) </vt:lpstr>
      <vt:lpstr>Game Theory: Byzantine army attacking the city </vt:lpstr>
      <vt:lpstr>Computer Science Engineering</vt:lpstr>
      <vt:lpstr>Merkle Binary Tree</vt:lpstr>
      <vt:lpstr>Verification in Merkle tree</vt:lpstr>
      <vt:lpstr>Summary of Blockchain Basics</vt:lpstr>
      <vt:lpstr>Assignment for Debate(10/15)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Industrial Revolution(s)?</dc:title>
  <cp:lastModifiedBy>Microsoft Office User</cp:lastModifiedBy>
  <cp:revision>182</cp:revision>
  <dcterms:created xsi:type="dcterms:W3CDTF">2018-09-08T01:40:03Z</dcterms:created>
  <dcterms:modified xsi:type="dcterms:W3CDTF">2020-10-07T06:13:28Z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2018-05-31T00:00:00Z</vt:filetime>
  </property>
  <property fmtid="{D5CDD505-2E9C-101B-9397-08002B2CF9AE}" pid="3" name="Creator">
    <vt:lpwstr>Microsoft® PowerPoint® 2013</vt:lpwstr>
  </property>
  <property fmtid="{D5CDD505-2E9C-101B-9397-08002B2CF9AE}" pid="4" name="LastSaved">
    <vt:filetime>2018-09-08T00:00:00Z</vt:filetime>
  </property>
</Properties>
</file>